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handoutMasterIdLst>
    <p:handoutMasterId r:id="rId70"/>
  </p:handoutMasterIdLst>
  <p:sldIdLst>
    <p:sldId id="260" r:id="rId2"/>
    <p:sldId id="310" r:id="rId3"/>
    <p:sldId id="320" r:id="rId4"/>
    <p:sldId id="312" r:id="rId5"/>
    <p:sldId id="314" r:id="rId6"/>
    <p:sldId id="425" r:id="rId7"/>
    <p:sldId id="560" r:id="rId8"/>
    <p:sldId id="311" r:id="rId9"/>
    <p:sldId id="315" r:id="rId10"/>
    <p:sldId id="433" r:id="rId11"/>
    <p:sldId id="267" r:id="rId12"/>
    <p:sldId id="427" r:id="rId13"/>
    <p:sldId id="313" r:id="rId14"/>
    <p:sldId id="316" r:id="rId15"/>
    <p:sldId id="322" r:id="rId16"/>
    <p:sldId id="317" r:id="rId17"/>
    <p:sldId id="557" r:id="rId18"/>
    <p:sldId id="558" r:id="rId19"/>
    <p:sldId id="554" r:id="rId20"/>
    <p:sldId id="561" r:id="rId21"/>
    <p:sldId id="324" r:id="rId22"/>
    <p:sldId id="555" r:id="rId23"/>
    <p:sldId id="535" r:id="rId24"/>
    <p:sldId id="434" r:id="rId25"/>
    <p:sldId id="530" r:id="rId26"/>
    <p:sldId id="562" r:id="rId27"/>
    <p:sldId id="430" r:id="rId28"/>
    <p:sldId id="547" r:id="rId29"/>
    <p:sldId id="548" r:id="rId30"/>
    <p:sldId id="549" r:id="rId31"/>
    <p:sldId id="559" r:id="rId32"/>
    <p:sldId id="565" r:id="rId33"/>
    <p:sldId id="531" r:id="rId34"/>
    <p:sldId id="539" r:id="rId35"/>
    <p:sldId id="540" r:id="rId36"/>
    <p:sldId id="551" r:id="rId37"/>
    <p:sldId id="552" r:id="rId38"/>
    <p:sldId id="553" r:id="rId39"/>
    <p:sldId id="541" r:id="rId40"/>
    <p:sldId id="563" r:id="rId41"/>
    <p:sldId id="532" r:id="rId42"/>
    <p:sldId id="418" r:id="rId43"/>
    <p:sldId id="419" r:id="rId44"/>
    <p:sldId id="420" r:id="rId45"/>
    <p:sldId id="421" r:id="rId46"/>
    <p:sldId id="422" r:id="rId47"/>
    <p:sldId id="533" r:id="rId48"/>
    <p:sldId id="327" r:id="rId49"/>
    <p:sldId id="550" r:id="rId50"/>
    <p:sldId id="428" r:id="rId51"/>
    <p:sldId id="406" r:id="rId52"/>
    <p:sldId id="410" r:id="rId53"/>
    <p:sldId id="411" r:id="rId54"/>
    <p:sldId id="536" r:id="rId55"/>
    <p:sldId id="537" r:id="rId56"/>
    <p:sldId id="538" r:id="rId57"/>
    <p:sldId id="542" r:id="rId58"/>
    <p:sldId id="543" r:id="rId59"/>
    <p:sldId id="544" r:id="rId60"/>
    <p:sldId id="545" r:id="rId61"/>
    <p:sldId id="534" r:id="rId62"/>
    <p:sldId id="318" r:id="rId63"/>
    <p:sldId id="431" r:id="rId64"/>
    <p:sldId id="432" r:id="rId65"/>
    <p:sldId id="564" r:id="rId66"/>
    <p:sldId id="429" r:id="rId67"/>
    <p:sldId id="30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8D3"/>
    <a:srgbClr val="F38B00"/>
    <a:srgbClr val="6D6E6C"/>
    <a:srgbClr val="B6BD00"/>
    <a:srgbClr val="EA1D76"/>
    <a:srgbClr val="D82F27"/>
    <a:srgbClr val="ED7523"/>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89" autoAdjust="0"/>
    <p:restoredTop sz="92012" autoAdjust="0"/>
  </p:normalViewPr>
  <p:slideViewPr>
    <p:cSldViewPr snapToGrid="0" snapToObjects="1">
      <p:cViewPr varScale="1">
        <p:scale>
          <a:sx n="48" d="100"/>
          <a:sy n="48" d="100"/>
        </p:scale>
        <p:origin x="531" y="5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5/20/2020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5/20/2020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8</a:t>
            </a:fld>
            <a:endParaRPr lang="en-US" dirty="0"/>
          </a:p>
        </p:txBody>
      </p:sp>
    </p:spTree>
    <p:extLst>
      <p:ext uri="{BB962C8B-B14F-4D97-AF65-F5344CB8AC3E}">
        <p14:creationId xmlns:p14="http://schemas.microsoft.com/office/powerpoint/2010/main" val="181267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50</a:t>
            </a:fld>
            <a:endParaRPr lang="en-US" dirty="0"/>
          </a:p>
        </p:txBody>
      </p:sp>
    </p:spTree>
    <p:extLst>
      <p:ext uri="{BB962C8B-B14F-4D97-AF65-F5344CB8AC3E}">
        <p14:creationId xmlns:p14="http://schemas.microsoft.com/office/powerpoint/2010/main" val="1791645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53</a:t>
            </a:fld>
            <a:endParaRPr lang="en-US" dirty="0"/>
          </a:p>
        </p:txBody>
      </p:sp>
    </p:spTree>
    <p:extLst>
      <p:ext uri="{BB962C8B-B14F-4D97-AF65-F5344CB8AC3E}">
        <p14:creationId xmlns:p14="http://schemas.microsoft.com/office/powerpoint/2010/main" val="2935230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62</a:t>
            </a:fld>
            <a:endParaRPr lang="en-US" dirty="0"/>
          </a:p>
        </p:txBody>
      </p:sp>
    </p:spTree>
    <p:extLst>
      <p:ext uri="{BB962C8B-B14F-4D97-AF65-F5344CB8AC3E}">
        <p14:creationId xmlns:p14="http://schemas.microsoft.com/office/powerpoint/2010/main" val="1999174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5/20/2020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dilaudid/4954719152"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hyperlink" Target="https://www.tasnimnews.com/en/news/2016/06/05/1096719/syrian-students-take-exams-as-terrorists-mortar-attacks-continue" TargetMode="External"/><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hyperlink" Target="https://www.britishcouncil.org/voices-magazine/can-learning-languages-help-refugees-cop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headache-image-man-stress-1557816/" TargetMode="External"/><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hyperlink" Target="http://doras.dcu.ie/23892/1/An%20investigation%20of%20ESOL%20provision%20for%20adult%20Syrian%20refugees%20in%20Ireland%20Voices%20of%20support%20providers.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hyperlink" Target="http://www.cruxcatalyst.com/2013/07/11/lenses-language-and-engaging-people/" TargetMode="External"/><Relationship Id="rId2" Type="http://schemas.openxmlformats.org/officeDocument/2006/relationships/image" Target="../media/image17.jpg"/><Relationship Id="rId1" Type="http://schemas.openxmlformats.org/officeDocument/2006/relationships/slideLayout" Target="../slideLayouts/slideLayout30.xml"/><Relationship Id="rId4" Type="http://schemas.openxmlformats.org/officeDocument/2006/relationships/hyperlink" Target="https://www.britishcouncil.org/language-for-resilienc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oe.int/en/web/language-support-for-adult-refugees/list-of-all-tools" TargetMode="Externa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hyperlink" Target="http://www.englishmyway.co.uk/" TargetMode="External"/><Relationship Id="rId2" Type="http://schemas.openxmlformats.org/officeDocument/2006/relationships/slideLayout" Target="../slideLayouts/slideLayout30.xml"/><Relationship Id="rId1" Type="http://schemas.openxmlformats.org/officeDocument/2006/relationships/video" Target="https://www.youtube.com/embed/ZN4dmdtSx5k" TargetMode="External"/><Relationship Id="rId5" Type="http://schemas.openxmlformats.org/officeDocument/2006/relationships/hyperlink" Target="https://www.youtube.com/watch?v=ZN4dmdtSx5k"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hyperlink" Target="https://www.englishmyway.co.uk/find-out-more" TargetMode="External"/><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hyperlink" Target="https://ec.europa.eu/programmes/erasmus-plus/resources/online-linguistic-support_en#refugees" TargetMode="External"/><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http://www.italiano.rai.it/" TargetMode="External"/><Relationship Id="rId2" Type="http://schemas.openxmlformats.org/officeDocument/2006/relationships/image" Target="../media/image22.tiff"/><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155416046@N05/35038255444" TargetMode="External"/><Relationship Id="rId2" Type="http://schemas.openxmlformats.org/officeDocument/2006/relationships/image" Target="../media/image23.jp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jpg"/><Relationship Id="rId1" Type="http://schemas.openxmlformats.org/officeDocument/2006/relationships/slideLayout" Target="../slideLayouts/slideLayout55.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romise-project.eu/social-inclusion-toolkit/" TargetMode="External"/><Relationship Id="rId1" Type="http://schemas.openxmlformats.org/officeDocument/2006/relationships/slideLayout" Target="../slideLayouts/slideLayout30.xml"/><Relationship Id="rId6" Type="http://schemas.openxmlformats.org/officeDocument/2006/relationships/hyperlink" Target="http://openclipart.org/detail/17746/flag-of-ireland-by-tobias" TargetMode="External"/><Relationship Id="rId5" Type="http://schemas.openxmlformats.org/officeDocument/2006/relationships/image" Target="../media/image10.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www.thirdageireland.ie/failte-isteach" TargetMode="External"/><Relationship Id="rId2" Type="http://schemas.openxmlformats.org/officeDocument/2006/relationships/image" Target="../media/image39.png"/><Relationship Id="rId1" Type="http://schemas.openxmlformats.org/officeDocument/2006/relationships/slideLayout" Target="../slideLayouts/slideLayout30.xml"/><Relationship Id="rId5" Type="http://schemas.openxmlformats.org/officeDocument/2006/relationships/hyperlink" Target="http://openclipart.org/detail/17746/flag-of-ireland-by-tobias" TargetMode="Externa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32.xml"/><Relationship Id="rId1" Type="http://schemas.openxmlformats.org/officeDocument/2006/relationships/video" Target="https://www.youtube.com/embed/qm3IYXEZcYk" TargetMode="External"/><Relationship Id="rId6" Type="http://schemas.openxmlformats.org/officeDocument/2006/relationships/hyperlink" Target="http://openclipart.org/detail/17746/flag-of-ireland-by-tobias" TargetMode="External"/><Relationship Id="rId5" Type="http://schemas.openxmlformats.org/officeDocument/2006/relationships/image" Target="../media/image10.png"/><Relationship Id="rId4" Type="http://schemas.openxmlformats.org/officeDocument/2006/relationships/hyperlink" Target="https://www.youtube.com/watch?v=qm3IYXEZcY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11.png"/><Relationship Id="rId1" Type="http://schemas.openxmlformats.org/officeDocument/2006/relationships/slideLayout" Target="../slideLayouts/slideLayout30.xml"/><Relationship Id="rId4" Type="http://schemas.openxmlformats.org/officeDocument/2006/relationships/hyperlink" Target="https://www.youtube.com/watch?v=CCZGzCfQ6BQ"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35.xml"/><Relationship Id="rId1" Type="http://schemas.openxmlformats.org/officeDocument/2006/relationships/video" Target="https://www.youtube.com/embed/lxcGcEzQmsk?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dublincity.ie/main-menu-services-recreation-culture-dublin-city-public-libraries-and-archive-events/conversation" TargetMode="Externa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hyperlink" Target="http://www.lingoglobe.com/" TargetMode="External"/><Relationship Id="rId3" Type="http://schemas.openxmlformats.org/officeDocument/2006/relationships/hyperlink" Target="https://www.conversationexchange.com/" TargetMode="External"/><Relationship Id="rId7" Type="http://schemas.openxmlformats.org/officeDocument/2006/relationships/hyperlink" Target="https://www.easylanguageexchange.com/" TargetMode="External"/><Relationship Id="rId12" Type="http://schemas.openxmlformats.org/officeDocument/2006/relationships/image" Target="../media/image48.png"/><Relationship Id="rId2" Type="http://schemas.openxmlformats.org/officeDocument/2006/relationships/hyperlink" Target="https://www.lifewire.com/free-language-exchange-websites-1357059" TargetMode="External"/><Relationship Id="rId1" Type="http://schemas.openxmlformats.org/officeDocument/2006/relationships/slideLayout" Target="../slideLayouts/slideLayout30.xml"/><Relationship Id="rId6" Type="http://schemas.openxmlformats.org/officeDocument/2006/relationships/image" Target="../media/image45.png"/><Relationship Id="rId11" Type="http://schemas.openxmlformats.org/officeDocument/2006/relationships/hyperlink" Target="https://www.papora.com/" TargetMode="External"/><Relationship Id="rId5" Type="http://schemas.openxmlformats.org/officeDocument/2006/relationships/hyperlink" Target="https://www.language-exchanges.org/" TargetMode="External"/><Relationship Id="rId10" Type="http://schemas.openxmlformats.org/officeDocument/2006/relationships/image" Target="../media/image47.png"/><Relationship Id="rId4" Type="http://schemas.openxmlformats.org/officeDocument/2006/relationships/image" Target="../media/image44.jpeg"/><Relationship Id="rId9" Type="http://schemas.openxmlformats.org/officeDocument/2006/relationships/hyperlink" Target="https://www.speaky.com/" TargetMode="External"/><Relationship Id="rId1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loetb.ie/contentfiles/OSD/Annual%20Report/Designed%20Annual%20Report%202016%20English%20for%20website.pdf" TargetMode="External"/><Relationship Id="rId1" Type="http://schemas.openxmlformats.org/officeDocument/2006/relationships/slideLayout" Target="../slideLayouts/slideLayout30.xml"/><Relationship Id="rId5" Type="http://schemas.openxmlformats.org/officeDocument/2006/relationships/hyperlink" Target="http://openclipart.org/detail/17746/flag-of-ireland-by-tobias" TargetMode="Externa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landofhopeproject.eu/results/" TargetMode="External"/><Relationship Id="rId1" Type="http://schemas.openxmlformats.org/officeDocument/2006/relationships/slideLayout" Target="../slideLayouts/slideLayout30.xml"/><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hyperlink" Target="https://www.inclusion-europe.eu/easy-to-read/" TargetMode="External"/><Relationship Id="rId2" Type="http://schemas.openxmlformats.org/officeDocument/2006/relationships/image" Target="../media/image53.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tbi.ie/etbs/directory-of-etbs/" TargetMode="External"/><Relationship Id="rId1" Type="http://schemas.openxmlformats.org/officeDocument/2006/relationships/slideLayout" Target="../slideLayouts/slideLayout12.xml"/><Relationship Id="rId6" Type="http://schemas.openxmlformats.org/officeDocument/2006/relationships/hyperlink" Target="https://www.irishjobs.ie/Recruiters/Education-and-Training-Boards-Ireland-7519.aspx" TargetMode="External"/><Relationship Id="rId5" Type="http://schemas.openxmlformats.org/officeDocument/2006/relationships/image" Target="../media/image54.gif"/><Relationship Id="rId4" Type="http://schemas.openxmlformats.org/officeDocument/2006/relationships/hyperlink" Target="http://openclipart.org/detail/17746/flag-of-ireland-by-tobia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bluesyemre.com/2013/07/02/learn-46-languages-online-for-free-spanish-english-chinese-mor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opinion-forum.com/index/2013/04/what-me-worry-why-worrying-does-more-harm-than-goo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s://cft.vanderbilt.edu/guides-sub-pages/active-learning/"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www.newsofmillcreek.com/content/jackson-high-school-environmental-systems-design-class-plants-preserve-watersh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hyperlink" Target="http://www.spring.org.uk/2015/04/why-some-depressed-people-hate-being-told-to-cheer-up.php" TargetMode="External"/><Relationship Id="rId2" Type="http://schemas.openxmlformats.org/officeDocument/2006/relationships/image" Target="../media/image61.jp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Name_tag" TargetMode="External"/><Relationship Id="rId2" Type="http://schemas.openxmlformats.org/officeDocument/2006/relationships/image" Target="../media/image62.jp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hyperlink" Target="http://womentakingastand.blogspot.com/2012/02/listen-to-meeee.html" TargetMode="External"/><Relationship Id="rId2" Type="http://schemas.openxmlformats.org/officeDocument/2006/relationships/image" Target="../media/image65.gif"/><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33.xml"/><Relationship Id="rId1" Type="http://schemas.openxmlformats.org/officeDocument/2006/relationships/video" Target="https://www.youtube.com/embed/R2gQKxage_0?feature=oembed" TargetMode="External"/><Relationship Id="rId4" Type="http://schemas.openxmlformats.org/officeDocument/2006/relationships/hyperlink" Target="https://www.youtube.com/watch?v=R2gQKxage_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rm.coe.int/16802fc1c7" TargetMode="External"/><Relationship Id="rId2" Type="http://schemas.openxmlformats.org/officeDocument/2006/relationships/hyperlink" Target="https://www.britishcouncil.org/language-for-resilience" TargetMode="Externa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hyperlink" Target="https://oureverydaylife.com/the-importance-of-verbal-non-verbal-communication-5162572.html"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transgriot.blogspot.com/2011/03/if-you-white-trans-people-were-being.html" TargetMode="External"/><Relationship Id="rId4" Type="http://schemas.openxmlformats.org/officeDocument/2006/relationships/image" Target="../media/image6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8" Type="http://schemas.openxmlformats.org/officeDocument/2006/relationships/image" Target="../media/image72.jpg"/><Relationship Id="rId13" Type="http://schemas.openxmlformats.org/officeDocument/2006/relationships/hyperlink" Target="http://www.klipopmekaar.co.za/2017/08/rooibos-for-reducing-stress/" TargetMode="External"/><Relationship Id="rId3" Type="http://schemas.openxmlformats.org/officeDocument/2006/relationships/hyperlink" Target="http://vivmcwaters.com.au/2010/08/" TargetMode="External"/><Relationship Id="rId7" Type="http://schemas.openxmlformats.org/officeDocument/2006/relationships/hyperlink" Target="https://pxhere.com/en/photo/1447013" TargetMode="External"/><Relationship Id="rId12"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41.xml"/><Relationship Id="rId6" Type="http://schemas.openxmlformats.org/officeDocument/2006/relationships/image" Target="../media/image71.jpg"/><Relationship Id="rId11" Type="http://schemas.openxmlformats.org/officeDocument/2006/relationships/hyperlink" Target="https://strategiclearner.wordpress.com/2011/01/14/so-what-do-you-want/" TargetMode="External"/><Relationship Id="rId5" Type="http://schemas.openxmlformats.org/officeDocument/2006/relationships/hyperlink" Target="http://womenincrimeink.blogspot.com/2010/06/true-and-false-handwriting.html" TargetMode="External"/><Relationship Id="rId10" Type="http://schemas.openxmlformats.org/officeDocument/2006/relationships/image" Target="../media/image73.png"/><Relationship Id="rId4" Type="http://schemas.openxmlformats.org/officeDocument/2006/relationships/image" Target="../media/image70.jpg"/><Relationship Id="rId9" Type="http://schemas.openxmlformats.org/officeDocument/2006/relationships/hyperlink" Target="http://theconversation.com/expert-panel-what-makes-a-good-teacher-25696"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pxhere.com/en/photo/1447013" TargetMode="External"/><Relationship Id="rId13"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1.jpg"/><Relationship Id="rId12" Type="http://schemas.openxmlformats.org/officeDocument/2006/relationships/hyperlink" Target="https://strategiclearner.wordpress.com/2011/01/14/so-what-do-you-want/"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hyperlink" Target="http://womenincrimeink.blogspot.com/2010/06/true-and-false-handwriting.html" TargetMode="External"/><Relationship Id="rId11" Type="http://schemas.openxmlformats.org/officeDocument/2006/relationships/image" Target="../media/image73.png"/><Relationship Id="rId5" Type="http://schemas.openxmlformats.org/officeDocument/2006/relationships/image" Target="../media/image70.jpg"/><Relationship Id="rId10" Type="http://schemas.openxmlformats.org/officeDocument/2006/relationships/hyperlink" Target="http://theconversation.com/expert-panel-what-makes-a-good-teacher-25696" TargetMode="External"/><Relationship Id="rId4" Type="http://schemas.openxmlformats.org/officeDocument/2006/relationships/hyperlink" Target="http://vivmcwaters.com.au/2010/08/" TargetMode="External"/><Relationship Id="rId9" Type="http://schemas.openxmlformats.org/officeDocument/2006/relationships/image" Target="../media/image72.jpg"/><Relationship Id="rId14" Type="http://schemas.openxmlformats.org/officeDocument/2006/relationships/hyperlink" Target="http://www.klipopmekaar.co.za/2017/08/rooibos-for-reducing-stres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hyperlink" Target="https://www.improveyoursocialskills.com/empathy" TargetMode="External"/><Relationship Id="rId1" Type="http://schemas.openxmlformats.org/officeDocument/2006/relationships/slideLayout" Target="../slideLayouts/slideLayout30.xml"/><Relationship Id="rId4" Type="http://schemas.openxmlformats.org/officeDocument/2006/relationships/hyperlink" Target="http://groundreport.com/children-practice-a-simple-and-natural-kind-of-of-peer-support-we-can-all-learn-from/"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spring.org.uk/2014/10/empathy-can-sometimes-motivate-this-dark-unjustified-behaviour.php" TargetMode="External"/><Relationship Id="rId2" Type="http://schemas.openxmlformats.org/officeDocument/2006/relationships/image" Target="../media/image76.jpg"/><Relationship Id="rId1" Type="http://schemas.openxmlformats.org/officeDocument/2006/relationships/slideLayout" Target="../slideLayouts/slideLayout31.xml"/><Relationship Id="rId4" Type="http://schemas.openxmlformats.org/officeDocument/2006/relationships/hyperlink" Target="https://blog.iqmatrix.com/developing-empathy"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blog.iqmatrix.com/developing-empathy" TargetMode="External"/><Relationship Id="rId2" Type="http://schemas.openxmlformats.org/officeDocument/2006/relationships/hyperlink" Target="https://blog.iqmatrix.com/limiting-beliefs" TargetMode="External"/><Relationship Id="rId1" Type="http://schemas.openxmlformats.org/officeDocument/2006/relationships/slideLayout" Target="../slideLayouts/slideLayout31.xml"/><Relationship Id="rId5" Type="http://schemas.openxmlformats.org/officeDocument/2006/relationships/hyperlink" Target="http://www.headphonaught.co.uk/2006_02_01_archive.html" TargetMode="External"/><Relationship Id="rId4" Type="http://schemas.openxmlformats.org/officeDocument/2006/relationships/image" Target="../media/image77.jpg"/></Relationships>
</file>

<file path=ppt/slides/_rels/slide5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microrrelatososhortstories.wordpress.com/2013/07/22/read-think-about-listenin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www.bookblog.ro/recenzie/ce-nu-ai-intele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irishtimes.com/news/health/mediating-between-cultures-1.609199" TargetMode="External"/><Relationship Id="rId2" Type="http://schemas.openxmlformats.org/officeDocument/2006/relationships/hyperlink" Target="http://www.irishexaminer.com/ireland/integrating-the-roma-41506.html" TargetMode="External"/><Relationship Id="rId1" Type="http://schemas.openxmlformats.org/officeDocument/2006/relationships/slideLayout" Target="../slideLayouts/slideLayout41.xml"/><Relationship Id="rId5" Type="http://schemas.openxmlformats.org/officeDocument/2006/relationships/hyperlink" Target="http://openclipart.org/detail/17746/flag-of-ireland-by-tobias" TargetMode="Externa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s://commons.wikimedia.org/wiki/File:Draw_Boy_questioning.pn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hyperlink" Target="https://play.google.com/store/apps/details?id=com.google.android.apps.translate&amp;hl=en" TargetMode="External"/><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image" Target="../media/image81.png"/><Relationship Id="rId4" Type="http://schemas.openxmlformats.org/officeDocument/2006/relationships/hyperlink" Target="https://apps.apple.com/us/app/google-translate/id414706506"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apps.apple.com/us/app/duolingo-learn-languages-for/id570060128" TargetMode="External"/><Relationship Id="rId2" Type="http://schemas.openxmlformats.org/officeDocument/2006/relationships/hyperlink" Target="https://play.google.com/store/apps/details?id=com.duolingo&amp;hl=en" TargetMode="External"/><Relationship Id="rId1" Type="http://schemas.openxmlformats.org/officeDocument/2006/relationships/slideLayout" Target="../slideLayouts/slideLayout53.xml"/><Relationship Id="rId5" Type="http://schemas.openxmlformats.org/officeDocument/2006/relationships/image" Target="../media/image82.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apps.apple.com/us/app/duolingo-learn-languages-for/id570060128" TargetMode="External"/><Relationship Id="rId1" Type="http://schemas.openxmlformats.org/officeDocument/2006/relationships/slideLayout" Target="../slideLayouts/slideLayout53.xml"/><Relationship Id="rId5" Type="http://schemas.openxmlformats.org/officeDocument/2006/relationships/image" Target="../media/image83.pn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hyperlink" Target="https://oureverydaylife.com/the-importance-of-verbal-non-verbal-communication-5162572.html" TargetMode="Externa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books.google.it/books?id=sYqXCgAAQBAJ&amp;pg=PA162&amp;lpg=PA162&amp;dq=testimonianze+di+migranti+che+hanno+imparato+la+lingua+italiana&amp;source=bl&amp;ots=dYDfyGqLid&amp;sig=ACfU3U0LSwA0QOAJEI3YDtV_IRdVTNQNiA&amp;hl=it&amp;sa=X&amp;ved=2ahUKEwiWrb76--7nAhVChlwKHU6ZDggQ6AEwCXoECAoQAQ#v=onepage&amp;q=testimonianze%20di%20migranti%20che%20hanno%20imparato%20la%20lingua%20italiana&amp;f=false" TargetMode="Externa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s://www.flickr.com/photos/55096670@N03/5192120978/"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time_continue=138&amp;v=j-MAq5esf4c&amp;feature=emb_logo" TargetMode="External"/><Relationship Id="rId2" Type="http://schemas.openxmlformats.org/officeDocument/2006/relationships/slideLayout" Target="../slideLayouts/slideLayout30.xml"/><Relationship Id="rId1" Type="http://schemas.openxmlformats.org/officeDocument/2006/relationships/video" Target="https://www.youtube.com/embed/j-MAq5esf4c?feature=oembed"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87993" y="3244817"/>
            <a:ext cx="4205028" cy="3502824"/>
          </a:xfrm>
        </p:spPr>
        <p:txBody>
          <a:bodyPr>
            <a:normAutofit/>
          </a:bodyPr>
          <a:lstStyle/>
          <a:p>
            <a:r>
              <a:rPr lang="en-US" dirty="0"/>
              <a:t>Become an Agent of Inclusion through</a:t>
            </a:r>
          </a:p>
          <a:p>
            <a:r>
              <a:rPr lang="en-US" b="1" dirty="0">
                <a:solidFill>
                  <a:srgbClr val="B6BD00"/>
                </a:solidFill>
              </a:rPr>
              <a:t>Language and </a:t>
            </a:r>
          </a:p>
          <a:p>
            <a:r>
              <a:rPr lang="en-US" b="1" dirty="0">
                <a:solidFill>
                  <a:srgbClr val="B6BD00"/>
                </a:solidFill>
              </a:rPr>
              <a:t>Communication</a:t>
            </a:r>
          </a:p>
        </p:txBody>
      </p:sp>
      <p:pic>
        <p:nvPicPr>
          <p:cNvPr id="26" name="Picture Placeholder 25" descr="A picture containing drawing, room&#10;&#10;Description automatically generated">
            <a:extLst>
              <a:ext uri="{FF2B5EF4-FFF2-40B4-BE49-F238E27FC236}">
                <a16:creationId xmlns:a16="http://schemas.microsoft.com/office/drawing/2014/main" id="{B21296F0-452D-4AE5-9079-513794710E27}"/>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2" r="12"/>
          <a:stretch>
            <a:fillRect/>
          </a:stretch>
        </p:blipFill>
        <p:spPr>
          <a:xfrm>
            <a:off x="7165982" y="430925"/>
            <a:ext cx="4994997" cy="4908330"/>
          </a:xfrm>
        </p:spPr>
      </p:pic>
      <p:sp>
        <p:nvSpPr>
          <p:cNvPr id="2" name="Rectangle 1">
            <a:extLst>
              <a:ext uri="{FF2B5EF4-FFF2-40B4-BE49-F238E27FC236}">
                <a16:creationId xmlns:a16="http://schemas.microsoft.com/office/drawing/2014/main" id="{6E178798-9588-4B1E-A739-1F5B3807AA48}"/>
              </a:ext>
            </a:extLst>
          </p:cNvPr>
          <p:cNvSpPr/>
          <p:nvPr/>
        </p:nvSpPr>
        <p:spPr>
          <a:xfrm>
            <a:off x="493096" y="2316061"/>
            <a:ext cx="3347383" cy="584775"/>
          </a:xfrm>
          <a:prstGeom prst="rect">
            <a:avLst/>
          </a:prstGeom>
          <a:solidFill>
            <a:srgbClr val="B6BD00"/>
          </a:solidFill>
        </p:spPr>
        <p:txBody>
          <a:bodyPr wrap="square">
            <a:spAutoFit/>
          </a:bodyPr>
          <a:lstStyle/>
          <a:p>
            <a:r>
              <a:rPr lang="en-US" sz="3200" dirty="0">
                <a:solidFill>
                  <a:schemeClr val="bg1"/>
                </a:solidFill>
              </a:rPr>
              <a:t>Learning Strand 1  </a:t>
            </a:r>
          </a:p>
        </p:txBody>
      </p:sp>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495266" y="274419"/>
            <a:ext cx="8403792" cy="857158"/>
          </a:xfrm>
        </p:spPr>
        <p:txBody>
          <a:bodyPr>
            <a:normAutofit fontScale="92500" lnSpcReduction="20000"/>
          </a:bodyPr>
          <a:lstStyle/>
          <a:p>
            <a:r>
              <a:rPr lang="en-IE" dirty="0"/>
              <a:t>The importance of Language Learning from a refugee perspective</a:t>
            </a:r>
          </a:p>
          <a:p>
            <a:endParaRPr lang="en-US" dirty="0"/>
          </a:p>
        </p:txBody>
      </p:sp>
      <p:sp>
        <p:nvSpPr>
          <p:cNvPr id="5" name="TextBox 4">
            <a:extLst>
              <a:ext uri="{FF2B5EF4-FFF2-40B4-BE49-F238E27FC236}">
                <a16:creationId xmlns:a16="http://schemas.microsoft.com/office/drawing/2014/main" id="{3DBE4C35-8665-4544-AB69-A1B2EF943377}"/>
              </a:ext>
            </a:extLst>
          </p:cNvPr>
          <p:cNvSpPr txBox="1"/>
          <p:nvPr/>
        </p:nvSpPr>
        <p:spPr>
          <a:xfrm>
            <a:off x="3016332" y="1187531"/>
            <a:ext cx="8835241" cy="5055230"/>
          </a:xfrm>
          <a:prstGeom prst="rect">
            <a:avLst/>
          </a:prstGeom>
          <a:noFill/>
        </p:spPr>
        <p:txBody>
          <a:bodyPr wrap="square" rtlCol="0">
            <a:spAutoFit/>
          </a:bodyPr>
          <a:lstStyle/>
          <a:p>
            <a:pPr algn="ctr">
              <a:spcBef>
                <a:spcPct val="0"/>
              </a:spcBef>
              <a:buNone/>
            </a:pPr>
            <a:r>
              <a:rPr lang="en-US" sz="2400" dirty="0">
                <a:solidFill>
                  <a:srgbClr val="6D6E6C"/>
                </a:solidFill>
              </a:rPr>
              <a:t>"</a:t>
            </a:r>
            <a:r>
              <a:rPr lang="en-US" sz="2400" i="1" dirty="0">
                <a:solidFill>
                  <a:srgbClr val="6D6E6C"/>
                </a:solidFill>
              </a:rPr>
              <a:t>I came to Italy in 2000 with the intention of finishing my  university studies that I had started in Morocco. As I did not know Italian, I became discouraged from enrolling at university and so I took a job at a restaurant as dishwasher. Luckily, I did not have to talk a lot. At the same time I enrolled in the Italian language course at the University for Foreigners in Perugia. </a:t>
            </a:r>
          </a:p>
          <a:p>
            <a:pPr algn="ctr">
              <a:spcBef>
                <a:spcPct val="0"/>
              </a:spcBef>
              <a:buNone/>
            </a:pPr>
            <a:endParaRPr lang="en-US" sz="1050" i="1" dirty="0">
              <a:solidFill>
                <a:srgbClr val="6D6E6C"/>
              </a:solidFill>
            </a:endParaRPr>
          </a:p>
          <a:p>
            <a:pPr algn="ctr">
              <a:spcBef>
                <a:spcPct val="0"/>
              </a:spcBef>
              <a:buNone/>
            </a:pPr>
            <a:r>
              <a:rPr lang="en-US" sz="2400" i="1" dirty="0">
                <a:solidFill>
                  <a:srgbClr val="6D6E6C"/>
                </a:solidFill>
              </a:rPr>
              <a:t>Now I'm a cook and I speak Italian very well. I have a regular job that I like, but I confess that I feel a bit nostalgic about not graduating in Engineering. Maybe if I had studied Italian before coming to Italy or if I had started attending a language course as soon as I arrived, my professional career would have a greater value.”</a:t>
            </a:r>
            <a:endParaRPr lang="en-US" sz="2400" dirty="0">
              <a:solidFill>
                <a:srgbClr val="615F5D"/>
              </a:solidFill>
            </a:endParaRPr>
          </a:p>
          <a:p>
            <a:pPr algn="ctr">
              <a:buNone/>
            </a:pPr>
            <a:r>
              <a:rPr lang="en-US" sz="2400" b="1" dirty="0">
                <a:solidFill>
                  <a:srgbClr val="EA1D76"/>
                </a:solidFill>
              </a:rPr>
              <a:t>Layla </a:t>
            </a:r>
            <a:r>
              <a:rPr lang="en-US" sz="2400" b="1" dirty="0" err="1">
                <a:solidFill>
                  <a:srgbClr val="EA1D76"/>
                </a:solidFill>
              </a:rPr>
              <a:t>Habchane</a:t>
            </a:r>
            <a:r>
              <a:rPr lang="en-US" sz="2400" b="1" dirty="0">
                <a:solidFill>
                  <a:srgbClr val="EA1D76"/>
                </a:solidFill>
              </a:rPr>
              <a:t> is a Moroccan Migrant who moved to Italy in 2000</a:t>
            </a:r>
          </a:p>
          <a:p>
            <a:endParaRPr lang="en-IE" sz="2400" dirty="0"/>
          </a:p>
        </p:txBody>
      </p:sp>
      <p:sp>
        <p:nvSpPr>
          <p:cNvPr id="9" name="Rectangle 8">
            <a:extLst>
              <a:ext uri="{FF2B5EF4-FFF2-40B4-BE49-F238E27FC236}">
                <a16:creationId xmlns:a16="http://schemas.microsoft.com/office/drawing/2014/main" id="{1EC2C377-59E8-46AD-B32D-7F35D2020A50}"/>
              </a:ext>
            </a:extLst>
          </p:cNvPr>
          <p:cNvSpPr/>
          <p:nvPr/>
        </p:nvSpPr>
        <p:spPr>
          <a:xfrm>
            <a:off x="236987" y="6072608"/>
            <a:ext cx="7315720" cy="461665"/>
          </a:xfrm>
          <a:prstGeom prst="rect">
            <a:avLst/>
          </a:prstGeom>
          <a:solidFill>
            <a:srgbClr val="16A8D3"/>
          </a:solidFill>
        </p:spPr>
        <p:txBody>
          <a:bodyPr wrap="square">
            <a:spAutoFit/>
          </a:bodyPr>
          <a:lstStyle/>
          <a:p>
            <a:r>
              <a:rPr lang="en-IE" sz="2400" dirty="0">
                <a:solidFill>
                  <a:schemeClr val="bg1"/>
                </a:solidFill>
              </a:rPr>
              <a:t>Layla highlights that early language acquisition is key</a:t>
            </a:r>
          </a:p>
        </p:txBody>
      </p:sp>
      <p:pic>
        <p:nvPicPr>
          <p:cNvPr id="6" name="Picture 5">
            <a:extLst>
              <a:ext uri="{FF2B5EF4-FFF2-40B4-BE49-F238E27FC236}">
                <a16:creationId xmlns:a16="http://schemas.microsoft.com/office/drawing/2014/main" id="{02F0E830-CE89-4542-94DE-BD74EFC49FD1}"/>
              </a:ext>
            </a:extLst>
          </p:cNvPr>
          <p:cNvPicPr>
            <a:picLocks noChangeAspect="1"/>
          </p:cNvPicPr>
          <p:nvPr/>
        </p:nvPicPr>
        <p:blipFill rotWithShape="1">
          <a:blip r:embed="rId2"/>
          <a:srcRect l="4359"/>
          <a:stretch/>
        </p:blipFill>
        <p:spPr>
          <a:xfrm>
            <a:off x="10580913" y="65217"/>
            <a:ext cx="1527525" cy="868619"/>
          </a:xfrm>
          <a:prstGeom prst="rect">
            <a:avLst/>
          </a:prstGeom>
        </p:spPr>
      </p:pic>
      <p:pic>
        <p:nvPicPr>
          <p:cNvPr id="10" name="Picture 9">
            <a:extLst>
              <a:ext uri="{FF2B5EF4-FFF2-40B4-BE49-F238E27FC236}">
                <a16:creationId xmlns:a16="http://schemas.microsoft.com/office/drawing/2014/main" id="{DC30E128-72F2-4C4F-BACD-843FBF32C3B3}"/>
              </a:ext>
            </a:extLst>
          </p:cNvPr>
          <p:cNvPicPr>
            <a:picLocks noChangeAspect="1"/>
          </p:cNvPicPr>
          <p:nvPr/>
        </p:nvPicPr>
        <p:blipFill>
          <a:blip r:embed="rId3"/>
          <a:stretch>
            <a:fillRect/>
          </a:stretch>
        </p:blipFill>
        <p:spPr>
          <a:xfrm>
            <a:off x="236986" y="1907081"/>
            <a:ext cx="2676525" cy="3857625"/>
          </a:xfrm>
          <a:prstGeom prst="rect">
            <a:avLst/>
          </a:prstGeom>
        </p:spPr>
      </p:pic>
    </p:spTree>
    <p:extLst>
      <p:ext uri="{BB962C8B-B14F-4D97-AF65-F5344CB8AC3E}">
        <p14:creationId xmlns:p14="http://schemas.microsoft.com/office/powerpoint/2010/main" val="3762917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group of people sitting at a table&#10;&#10;Description automatically generated">
            <a:extLst>
              <a:ext uri="{FF2B5EF4-FFF2-40B4-BE49-F238E27FC236}">
                <a16:creationId xmlns:a16="http://schemas.microsoft.com/office/drawing/2014/main" id="{B8D39BCC-F268-4EB9-8849-51DFD5D938DD}"/>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5187" r="15187"/>
          <a:stretch>
            <a:fillRect/>
          </a:stretch>
        </p:blipFill>
        <p:spPr>
          <a:xfrm flipH="1">
            <a:off x="0" y="142504"/>
            <a:ext cx="5659526" cy="5659526"/>
          </a:xfrm>
        </p:spPr>
      </p:pic>
      <p:sp>
        <p:nvSpPr>
          <p:cNvPr id="3" name="Text Placeholder 2"/>
          <p:cNvSpPr>
            <a:spLocks noGrp="1"/>
          </p:cNvSpPr>
          <p:nvPr>
            <p:ph type="body" sz="quarter" idx="16"/>
          </p:nvPr>
        </p:nvSpPr>
        <p:spPr>
          <a:xfrm>
            <a:off x="6318619" y="285009"/>
            <a:ext cx="5544829" cy="1231944"/>
          </a:xfrm>
          <a:solidFill>
            <a:srgbClr val="B6BD00"/>
          </a:solidFill>
        </p:spPr>
        <p:txBody>
          <a:bodyPr>
            <a:noAutofit/>
          </a:bodyPr>
          <a:lstStyle/>
          <a:p>
            <a:r>
              <a:rPr lang="en-IE" b="1" dirty="0">
                <a:solidFill>
                  <a:schemeClr val="bg1"/>
                </a:solidFill>
              </a:rPr>
              <a:t>What do refugees want in terms of language learning?</a:t>
            </a:r>
            <a:endParaRPr lang="en-IE" dirty="0">
              <a:solidFill>
                <a:schemeClr val="bg1"/>
              </a:solidFill>
            </a:endParaRPr>
          </a:p>
          <a:p>
            <a:endParaRPr lang="en-US" dirty="0">
              <a:solidFill>
                <a:schemeClr val="bg1"/>
              </a:solidFill>
            </a:endParaRPr>
          </a:p>
        </p:txBody>
      </p:sp>
      <p:sp>
        <p:nvSpPr>
          <p:cNvPr id="4" name="Text Placeholder 3"/>
          <p:cNvSpPr>
            <a:spLocks noGrp="1"/>
          </p:cNvSpPr>
          <p:nvPr>
            <p:ph type="body" sz="quarter" idx="17"/>
          </p:nvPr>
        </p:nvSpPr>
        <p:spPr/>
        <p:txBody>
          <a:bodyPr/>
          <a:lstStyle/>
          <a:p>
            <a:r>
              <a:rPr lang="en-IE" sz="2600" i="1" dirty="0"/>
              <a:t>“They want to learn English to communicate, and to talk about their experience.   </a:t>
            </a:r>
          </a:p>
          <a:p>
            <a:r>
              <a:rPr lang="en-IE" sz="2600" i="1" dirty="0"/>
              <a:t>They want to feel like they are moving forward towards something, and that they are valued, that their culture and language are valued, and they are valued as people.”</a:t>
            </a:r>
          </a:p>
          <a:p>
            <a:endParaRPr lang="en-US" sz="2800" dirty="0"/>
          </a:p>
        </p:txBody>
      </p:sp>
      <p:sp>
        <p:nvSpPr>
          <p:cNvPr id="5" name="Rectangle 4">
            <a:extLst>
              <a:ext uri="{FF2B5EF4-FFF2-40B4-BE49-F238E27FC236}">
                <a16:creationId xmlns:a16="http://schemas.microsoft.com/office/drawing/2014/main" id="{10FAC248-26CD-4934-B77A-BC827E97AECD}"/>
              </a:ext>
            </a:extLst>
          </p:cNvPr>
          <p:cNvSpPr/>
          <p:nvPr/>
        </p:nvSpPr>
        <p:spPr>
          <a:xfrm>
            <a:off x="6318620" y="6023628"/>
            <a:ext cx="6096000" cy="246221"/>
          </a:xfrm>
          <a:prstGeom prst="rect">
            <a:avLst/>
          </a:prstGeom>
        </p:spPr>
        <p:txBody>
          <a:bodyPr>
            <a:spAutoFit/>
          </a:bodyPr>
          <a:lstStyle/>
          <a:p>
            <a:r>
              <a:rPr lang="en-IE" sz="1000" dirty="0"/>
              <a:t>Source: </a:t>
            </a:r>
            <a:r>
              <a:rPr lang="en-IE" sz="1000" dirty="0">
                <a:hlinkClick r:id="rId4"/>
              </a:rPr>
              <a:t>https://www.britishcouncil.org/voices-magazine/can-learning-languages-help-refugees-cope</a:t>
            </a:r>
            <a:endParaRPr lang="en-IE" sz="1000" dirty="0"/>
          </a:p>
        </p:txBody>
      </p:sp>
    </p:spTree>
    <p:extLst>
      <p:ext uri="{BB962C8B-B14F-4D97-AF65-F5344CB8AC3E}">
        <p14:creationId xmlns:p14="http://schemas.microsoft.com/office/powerpoint/2010/main" val="2037828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DBA791-0343-4734-8106-BFDD96C43C7A}"/>
              </a:ext>
            </a:extLst>
          </p:cNvPr>
          <p:cNvSpPr>
            <a:spLocks noGrp="1"/>
          </p:cNvSpPr>
          <p:nvPr>
            <p:ph type="body" sz="quarter" idx="16"/>
          </p:nvPr>
        </p:nvSpPr>
        <p:spPr/>
        <p:txBody>
          <a:bodyPr/>
          <a:lstStyle/>
          <a:p>
            <a:pPr algn="l"/>
            <a:r>
              <a:rPr lang="en-IE" b="1" dirty="0">
                <a:solidFill>
                  <a:srgbClr val="16A8D3"/>
                </a:solidFill>
              </a:rPr>
              <a:t>But…</a:t>
            </a:r>
          </a:p>
        </p:txBody>
      </p:sp>
      <p:sp>
        <p:nvSpPr>
          <p:cNvPr id="3" name="Text Placeholder 2">
            <a:extLst>
              <a:ext uri="{FF2B5EF4-FFF2-40B4-BE49-F238E27FC236}">
                <a16:creationId xmlns:a16="http://schemas.microsoft.com/office/drawing/2014/main" id="{0692A310-D05E-4507-AEE0-732C59028A97}"/>
              </a:ext>
            </a:extLst>
          </p:cNvPr>
          <p:cNvSpPr>
            <a:spLocks noGrp="1"/>
          </p:cNvSpPr>
          <p:nvPr>
            <p:ph type="body" sz="quarter" idx="17"/>
          </p:nvPr>
        </p:nvSpPr>
        <p:spPr>
          <a:xfrm>
            <a:off x="6224027" y="1794825"/>
            <a:ext cx="5768276" cy="3947440"/>
          </a:xfrm>
        </p:spPr>
        <p:txBody>
          <a:bodyPr/>
          <a:lstStyle/>
          <a:p>
            <a:r>
              <a:rPr lang="en-IE" b="1" dirty="0"/>
              <a:t>Language acquisition is not always easy.</a:t>
            </a:r>
          </a:p>
          <a:p>
            <a:endParaRPr lang="en-IE" sz="800" dirty="0"/>
          </a:p>
          <a:p>
            <a:pPr algn="l"/>
            <a:r>
              <a:rPr lang="en-US" dirty="0">
                <a:solidFill>
                  <a:srgbClr val="615F5D"/>
                </a:solidFill>
              </a:rPr>
              <a:t>For some refugees and migrants, the interlinking of language and integration leave some in a state of limbo as they struggle to reconcile their own backgrounds with the desire to feel included in their new host society.</a:t>
            </a:r>
            <a:endParaRPr lang="en-IE" dirty="0">
              <a:solidFill>
                <a:srgbClr val="615F5D"/>
              </a:solidFill>
            </a:endParaRPr>
          </a:p>
          <a:p>
            <a:endParaRPr lang="en-IE" dirty="0"/>
          </a:p>
        </p:txBody>
      </p:sp>
      <p:pic>
        <p:nvPicPr>
          <p:cNvPr id="9" name="Picture Placeholder 8" descr="A person looking at the camera&#10;&#10;Description automatically generated">
            <a:extLst>
              <a:ext uri="{FF2B5EF4-FFF2-40B4-BE49-F238E27FC236}">
                <a16:creationId xmlns:a16="http://schemas.microsoft.com/office/drawing/2014/main" id="{9DD20EF8-081E-4ED2-A0FE-AF17F3476559}"/>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a:stretch>
            <a:fillRect/>
          </a:stretch>
        </p:blipFill>
        <p:spPr>
          <a:xfrm flipH="1">
            <a:off x="-79665" y="658758"/>
            <a:ext cx="4296839" cy="4296839"/>
          </a:xfrm>
        </p:spPr>
      </p:pic>
      <p:sp>
        <p:nvSpPr>
          <p:cNvPr id="4" name="TextBox 3">
            <a:extLst>
              <a:ext uri="{FF2B5EF4-FFF2-40B4-BE49-F238E27FC236}">
                <a16:creationId xmlns:a16="http://schemas.microsoft.com/office/drawing/2014/main" id="{0A2F0759-EACE-425D-8B30-78DDED28EE66}"/>
              </a:ext>
            </a:extLst>
          </p:cNvPr>
          <p:cNvSpPr txBox="1"/>
          <p:nvPr/>
        </p:nvSpPr>
        <p:spPr>
          <a:xfrm>
            <a:off x="3473670" y="4819809"/>
            <a:ext cx="9002315" cy="1446550"/>
          </a:xfrm>
          <a:prstGeom prst="rect">
            <a:avLst/>
          </a:prstGeom>
          <a:noFill/>
        </p:spPr>
        <p:txBody>
          <a:bodyPr wrap="square" rtlCol="0">
            <a:spAutoFit/>
          </a:bodyPr>
          <a:lstStyle/>
          <a:p>
            <a:r>
              <a:rPr lang="en-US" sz="2400" i="1" dirty="0">
                <a:solidFill>
                  <a:srgbClr val="6D6E6C"/>
                </a:solidFill>
              </a:rPr>
              <a:t>“</a:t>
            </a:r>
            <a:r>
              <a:rPr lang="en-US" sz="2300" i="1" dirty="0">
                <a:solidFill>
                  <a:srgbClr val="6D6E6C"/>
                </a:solidFill>
              </a:rPr>
              <a:t>Without adequate English, job and educational/training prospects, friendships, access to accurate and reliable information and the establishment of trust and ‘real’ communication were severely limited”.</a:t>
            </a:r>
          </a:p>
          <a:p>
            <a:r>
              <a:rPr lang="en-US" dirty="0">
                <a:solidFill>
                  <a:srgbClr val="6D6E6C"/>
                </a:solidFill>
              </a:rPr>
              <a:t>Source </a:t>
            </a:r>
            <a:r>
              <a:rPr lang="en-US" dirty="0">
                <a:solidFill>
                  <a:srgbClr val="6D6E6C"/>
                </a:solidFill>
                <a:hlinkClick r:id="rId4"/>
              </a:rPr>
              <a:t>Doras DCU</a:t>
            </a:r>
            <a:endParaRPr lang="en-IE" dirty="0">
              <a:solidFill>
                <a:srgbClr val="6D6E6C"/>
              </a:solidFill>
            </a:endParaRPr>
          </a:p>
        </p:txBody>
      </p:sp>
    </p:spTree>
    <p:extLst>
      <p:ext uri="{BB962C8B-B14F-4D97-AF65-F5344CB8AC3E}">
        <p14:creationId xmlns:p14="http://schemas.microsoft.com/office/powerpoint/2010/main" val="83103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5722901" y="1302937"/>
            <a:ext cx="785328" cy="964819"/>
          </a:xfrm>
        </p:spPr>
        <p:txBody>
          <a:bodyPr>
            <a:normAutofit fontScale="77500" lnSpcReduction="20000"/>
          </a:bodyPr>
          <a:lstStyle/>
          <a:p>
            <a:endParaRPr lang="en-US"/>
          </a:p>
        </p:txBody>
      </p:sp>
      <p:sp>
        <p:nvSpPr>
          <p:cNvPr id="8" name="Text Placeholder 7"/>
          <p:cNvSpPr>
            <a:spLocks noGrp="1"/>
          </p:cNvSpPr>
          <p:nvPr>
            <p:ph type="body" sz="quarter" idx="22"/>
          </p:nvPr>
        </p:nvSpPr>
        <p:spPr>
          <a:xfrm>
            <a:off x="118754" y="2748753"/>
            <a:ext cx="12192000" cy="3995690"/>
          </a:xfrm>
        </p:spPr>
        <p:txBody>
          <a:bodyPr>
            <a:normAutofit/>
          </a:bodyPr>
          <a:lstStyle/>
          <a:p>
            <a:r>
              <a:rPr lang="en-IE" sz="2800" dirty="0"/>
              <a:t>“Language is an equalizer. When a child can speak and write in the host country language, they develop the confidence and self-assurance to communicate with their peers, building a solid educational foundation that serves them for the rest of their lives.”</a:t>
            </a:r>
          </a:p>
          <a:p>
            <a:r>
              <a:rPr lang="en-IE" sz="3200" i="0" dirty="0"/>
              <a:t>- </a:t>
            </a:r>
            <a:r>
              <a:rPr lang="en-IE" sz="3200" i="0" dirty="0">
                <a:solidFill>
                  <a:srgbClr val="F38B00"/>
                </a:solidFill>
              </a:rPr>
              <a:t>Amin </a:t>
            </a:r>
            <a:r>
              <a:rPr lang="en-IE" sz="3200" i="0" dirty="0" err="1">
                <a:solidFill>
                  <a:srgbClr val="F38B00"/>
                </a:solidFill>
              </a:rPr>
              <a:t>Awad</a:t>
            </a:r>
            <a:r>
              <a:rPr lang="en-IE" sz="3200" i="0" dirty="0">
                <a:solidFill>
                  <a:srgbClr val="F38B00"/>
                </a:solidFill>
              </a:rPr>
              <a:t>, UNHCR Middle East and North Africa Bureau, Regional Refugee Co-ordinator for the Syria and Iraq Situations</a:t>
            </a:r>
          </a:p>
          <a:p>
            <a:endParaRPr lang="en-IE" sz="3200" i="0" dirty="0">
              <a:solidFill>
                <a:srgbClr val="F38B00"/>
              </a:solidFill>
            </a:endParaRPr>
          </a:p>
          <a:p>
            <a:endParaRPr lang="en-US" dirty="0"/>
          </a:p>
        </p:txBody>
      </p:sp>
    </p:spTree>
    <p:extLst>
      <p:ext uri="{BB962C8B-B14F-4D97-AF65-F5344CB8AC3E}">
        <p14:creationId xmlns:p14="http://schemas.microsoft.com/office/powerpoint/2010/main" val="4059876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ffiti&#10;&#10;Description automatically generated">
            <a:extLst>
              <a:ext uri="{FF2B5EF4-FFF2-40B4-BE49-F238E27FC236}">
                <a16:creationId xmlns:a16="http://schemas.microsoft.com/office/drawing/2014/main" id="{EB8C0D39-3772-4EA3-A53A-3BD2BD42A3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3021" y="3536962"/>
            <a:ext cx="2378694" cy="3321038"/>
          </a:xfrm>
          <a:prstGeom prst="rect">
            <a:avLst/>
          </a:prstGeom>
        </p:spPr>
      </p:pic>
      <p:sp>
        <p:nvSpPr>
          <p:cNvPr id="3" name="Text Placeholder 2"/>
          <p:cNvSpPr>
            <a:spLocks noGrp="1"/>
          </p:cNvSpPr>
          <p:nvPr>
            <p:ph type="body" sz="quarter" idx="20"/>
          </p:nvPr>
        </p:nvSpPr>
        <p:spPr>
          <a:xfrm>
            <a:off x="2553195" y="1754551"/>
            <a:ext cx="9056831" cy="3872188"/>
          </a:xfrm>
        </p:spPr>
        <p:txBody>
          <a:bodyPr/>
          <a:lstStyle/>
          <a:p>
            <a:r>
              <a:rPr lang="en-IE" dirty="0"/>
              <a:t>While the importance of learning the host language is often cited, we must also consider the important role of the home language.</a:t>
            </a:r>
          </a:p>
          <a:p>
            <a:r>
              <a:rPr lang="en-IE" dirty="0"/>
              <a:t>Home languages provide the language skills and literacy which are the basis for learning new languages and learning in general. </a:t>
            </a:r>
          </a:p>
          <a:p>
            <a:r>
              <a:rPr lang="en-IE" dirty="0"/>
              <a:t>By protecting the use of refugees’ and migrants home languages, supporting their use in the home, throughout communities and through multilingual education, we can help break down the barriers to schooling and further education.</a:t>
            </a:r>
          </a:p>
          <a:p>
            <a:endParaRPr lang="en-US" dirty="0"/>
          </a:p>
        </p:txBody>
      </p:sp>
      <p:sp>
        <p:nvSpPr>
          <p:cNvPr id="4" name="Text Placeholder 3"/>
          <p:cNvSpPr>
            <a:spLocks noGrp="1"/>
          </p:cNvSpPr>
          <p:nvPr>
            <p:ph type="body" sz="quarter" idx="21"/>
          </p:nvPr>
        </p:nvSpPr>
        <p:spPr>
          <a:xfrm>
            <a:off x="2495266" y="264412"/>
            <a:ext cx="8403792" cy="857158"/>
          </a:xfrm>
        </p:spPr>
        <p:txBody>
          <a:bodyPr>
            <a:normAutofit fontScale="92500"/>
          </a:bodyPr>
          <a:lstStyle/>
          <a:p>
            <a:r>
              <a:rPr lang="en-IE" dirty="0"/>
              <a:t>The importance of preserving Home Languages</a:t>
            </a:r>
          </a:p>
          <a:p>
            <a:endParaRPr lang="en-US" dirty="0"/>
          </a:p>
        </p:txBody>
      </p:sp>
      <p:sp>
        <p:nvSpPr>
          <p:cNvPr id="2" name="Rectangle 1">
            <a:extLst>
              <a:ext uri="{FF2B5EF4-FFF2-40B4-BE49-F238E27FC236}">
                <a16:creationId xmlns:a16="http://schemas.microsoft.com/office/drawing/2014/main" id="{29A35D15-D67D-41B6-A584-F4812813E348}"/>
              </a:ext>
            </a:extLst>
          </p:cNvPr>
          <p:cNvSpPr/>
          <p:nvPr/>
        </p:nvSpPr>
        <p:spPr>
          <a:xfrm>
            <a:off x="8147220" y="6060629"/>
            <a:ext cx="3462807" cy="246221"/>
          </a:xfrm>
          <a:prstGeom prst="rect">
            <a:avLst/>
          </a:prstGeom>
        </p:spPr>
        <p:txBody>
          <a:bodyPr wrap="none">
            <a:spAutoFit/>
          </a:bodyPr>
          <a:lstStyle/>
          <a:p>
            <a:r>
              <a:rPr lang="en-IE" sz="1000" dirty="0"/>
              <a:t>Source: </a:t>
            </a:r>
            <a:r>
              <a:rPr lang="en-IE" sz="1000" dirty="0">
                <a:hlinkClick r:id="rId4"/>
              </a:rPr>
              <a:t>https://www.britishcouncil.org/language-for-resilience</a:t>
            </a:r>
            <a:r>
              <a:rPr lang="en-IE" sz="1000" dirty="0"/>
              <a:t> </a:t>
            </a:r>
          </a:p>
        </p:txBody>
      </p:sp>
    </p:spTree>
    <p:extLst>
      <p:ext uri="{BB962C8B-B14F-4D97-AF65-F5344CB8AC3E}">
        <p14:creationId xmlns:p14="http://schemas.microsoft.com/office/powerpoint/2010/main" val="354225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01D-78BA-4C26-AF74-D170DA207F81}"/>
              </a:ext>
            </a:extLst>
          </p:cNvPr>
          <p:cNvSpPr>
            <a:spLocks noGrp="1"/>
          </p:cNvSpPr>
          <p:nvPr>
            <p:ph type="body" sz="quarter" idx="16"/>
          </p:nvPr>
        </p:nvSpPr>
        <p:spPr/>
        <p:txBody>
          <a:bodyPr/>
          <a:lstStyle/>
          <a:p>
            <a:r>
              <a:rPr lang="en-IE" dirty="0"/>
              <a:t>IN THIS SECTION:</a:t>
            </a:r>
          </a:p>
          <a:p>
            <a:endParaRPr lang="en-IE" dirty="0"/>
          </a:p>
        </p:txBody>
      </p:sp>
      <p:sp>
        <p:nvSpPr>
          <p:cNvPr id="3" name="Text Placeholder 2">
            <a:extLst>
              <a:ext uri="{FF2B5EF4-FFF2-40B4-BE49-F238E27FC236}">
                <a16:creationId xmlns:a16="http://schemas.microsoft.com/office/drawing/2014/main" id="{19848A10-858E-4AB2-A9AE-C10CD35443F8}"/>
              </a:ext>
            </a:extLst>
          </p:cNvPr>
          <p:cNvSpPr>
            <a:spLocks noGrp="1"/>
          </p:cNvSpPr>
          <p:nvPr>
            <p:ph type="body" sz="quarter" idx="17"/>
          </p:nvPr>
        </p:nvSpPr>
        <p:spPr>
          <a:xfrm>
            <a:off x="5807033" y="1846203"/>
            <a:ext cx="6246421" cy="3947440"/>
          </a:xfrm>
        </p:spPr>
        <p:txBody>
          <a:bodyPr/>
          <a:lstStyle/>
          <a:p>
            <a:pPr marL="342900" indent="-342900" algn="l">
              <a:buFont typeface="Arial" panose="020B0604020202020204" pitchFamily="34" charset="0"/>
              <a:buChar char="•"/>
            </a:pPr>
            <a:r>
              <a:rPr lang="en-IE" dirty="0"/>
              <a:t>Find out about a Toolkit to help you provide Language Support to Adult Refugees and other organisations you can collaborate with to provide language training</a:t>
            </a:r>
          </a:p>
          <a:p>
            <a:pPr algn="l"/>
            <a:endParaRPr lang="en-IE" dirty="0"/>
          </a:p>
          <a:p>
            <a:pPr marL="342900" indent="-342900" algn="l">
              <a:buFont typeface="Arial" panose="020B0604020202020204" pitchFamily="34" charset="0"/>
              <a:buChar char="•"/>
            </a:pPr>
            <a:r>
              <a:rPr lang="en-IE" dirty="0"/>
              <a:t>Language learning can be a fun and social exercise especially when done in a new way!</a:t>
            </a:r>
          </a:p>
        </p:txBody>
      </p:sp>
      <p:sp>
        <p:nvSpPr>
          <p:cNvPr id="6" name="Text Placeholder 5">
            <a:extLst>
              <a:ext uri="{FF2B5EF4-FFF2-40B4-BE49-F238E27FC236}">
                <a16:creationId xmlns:a16="http://schemas.microsoft.com/office/drawing/2014/main" id="{CF2FA324-122C-4AD1-A9F2-E804F5D66E4F}"/>
              </a:ext>
            </a:extLst>
          </p:cNvPr>
          <p:cNvSpPr>
            <a:spLocks noGrp="1"/>
          </p:cNvSpPr>
          <p:nvPr>
            <p:ph type="body" sz="quarter" idx="13"/>
          </p:nvPr>
        </p:nvSpPr>
        <p:spPr/>
        <p:txBody>
          <a:bodyPr/>
          <a:lstStyle/>
          <a:p>
            <a:r>
              <a:rPr lang="en-US" sz="3600" i="0" dirty="0"/>
              <a:t>1.2 </a:t>
            </a:r>
            <a:r>
              <a:rPr lang="en-IE" sz="3600" i="0" dirty="0"/>
              <a:t>Tools to help you teach and encourage language learning</a:t>
            </a:r>
            <a:endParaRPr lang="en-IE" dirty="0"/>
          </a:p>
        </p:txBody>
      </p:sp>
      <p:sp>
        <p:nvSpPr>
          <p:cNvPr id="7" name="TextBox 6">
            <a:extLst>
              <a:ext uri="{FF2B5EF4-FFF2-40B4-BE49-F238E27FC236}">
                <a16:creationId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1. LANGUAGE</a:t>
            </a:r>
          </a:p>
        </p:txBody>
      </p:sp>
    </p:spTree>
    <p:extLst>
      <p:ext uri="{BB962C8B-B14F-4D97-AF65-F5344CB8AC3E}">
        <p14:creationId xmlns:p14="http://schemas.microsoft.com/office/powerpoint/2010/main" val="2953061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463138" y="388841"/>
            <a:ext cx="6541819" cy="1479725"/>
          </a:xfrm>
          <a:solidFill>
            <a:srgbClr val="EA1D76"/>
          </a:solidFill>
        </p:spPr>
        <p:txBody>
          <a:bodyPr>
            <a:normAutofit lnSpcReduction="10000"/>
          </a:bodyPr>
          <a:lstStyle/>
          <a:p>
            <a:r>
              <a:rPr lang="en-US" dirty="0">
                <a:solidFill>
                  <a:schemeClr val="bg1"/>
                </a:solidFill>
              </a:rPr>
              <a:t>Resources to help you deliver Language Training to Adult Refugee Learners </a:t>
            </a:r>
          </a:p>
        </p:txBody>
      </p:sp>
      <p:sp>
        <p:nvSpPr>
          <p:cNvPr id="7" name="Text Placeholder 6"/>
          <p:cNvSpPr>
            <a:spLocks noGrp="1"/>
          </p:cNvSpPr>
          <p:nvPr>
            <p:ph type="body" sz="quarter" idx="17"/>
          </p:nvPr>
        </p:nvSpPr>
        <p:spPr>
          <a:xfrm>
            <a:off x="463138" y="2087287"/>
            <a:ext cx="6541819" cy="3642009"/>
          </a:xfrm>
        </p:spPr>
        <p:txBody>
          <a:bodyPr/>
          <a:lstStyle/>
          <a:p>
            <a:pPr algn="ctr"/>
            <a:r>
              <a:rPr lang="en-US" dirty="0">
                <a:solidFill>
                  <a:srgbClr val="EA1D76"/>
                </a:solidFill>
              </a:rPr>
              <a:t>LANGUAGE SUPPORT FOR ADULT REFUGEES TOOLKIT</a:t>
            </a:r>
            <a:endParaRPr lang="en-US" dirty="0"/>
          </a:p>
          <a:p>
            <a:pPr algn="ctr"/>
            <a:r>
              <a:rPr lang="en-US" sz="2400" dirty="0"/>
              <a:t>Access </a:t>
            </a:r>
            <a:r>
              <a:rPr lang="en-US" sz="2400" b="1" dirty="0"/>
              <a:t>57 free </a:t>
            </a:r>
            <a:r>
              <a:rPr lang="en-IE" sz="2400" b="1" dirty="0"/>
              <a:t>tools </a:t>
            </a:r>
            <a:r>
              <a:rPr lang="en-IE" sz="2400" dirty="0"/>
              <a:t>designed to assist organisations in providing language support for adult refugees.</a:t>
            </a:r>
          </a:p>
          <a:p>
            <a:pPr algn="ctr"/>
            <a:r>
              <a:rPr lang="en-IE" sz="2400" dirty="0"/>
              <a:t>Throughout this Council of Europe toolkit “refugee” is understood in a broad sense and includes asylum seekers as well as refugees.</a:t>
            </a:r>
          </a:p>
          <a:p>
            <a:pPr algn="ctr"/>
            <a:endParaRPr lang="en-IE" sz="2400" dirty="0">
              <a:hlinkClick r:id="rId2"/>
            </a:endParaRPr>
          </a:p>
          <a:p>
            <a:pPr algn="ctr"/>
            <a:r>
              <a:rPr lang="en-IE" sz="2400" dirty="0">
                <a:hlinkClick r:id="rId2"/>
              </a:rPr>
              <a:t>Download English Toolkit</a:t>
            </a:r>
            <a:endParaRPr lang="en-US" sz="2400" dirty="0"/>
          </a:p>
        </p:txBody>
      </p:sp>
      <p:pic>
        <p:nvPicPr>
          <p:cNvPr id="2" name="Picture 1">
            <a:extLst>
              <a:ext uri="{FF2B5EF4-FFF2-40B4-BE49-F238E27FC236}">
                <a16:creationId xmlns:a16="http://schemas.microsoft.com/office/drawing/2014/main" id="{E12A33E1-E028-400F-81AB-A29D6110B662}"/>
              </a:ext>
            </a:extLst>
          </p:cNvPr>
          <p:cNvPicPr>
            <a:picLocks noChangeAspect="1"/>
          </p:cNvPicPr>
          <p:nvPr/>
        </p:nvPicPr>
        <p:blipFill rotWithShape="1">
          <a:blip r:embed="rId3"/>
          <a:srcRect l="4504" r="6598"/>
          <a:stretch/>
        </p:blipFill>
        <p:spPr>
          <a:xfrm>
            <a:off x="8802436" y="1208253"/>
            <a:ext cx="3389564" cy="4123768"/>
          </a:xfrm>
          <a:prstGeom prst="rect">
            <a:avLst/>
          </a:prstGeom>
        </p:spPr>
      </p:pic>
      <p:grpSp>
        <p:nvGrpSpPr>
          <p:cNvPr id="16" name="Google Shape;605;p39">
            <a:extLst>
              <a:ext uri="{FF2B5EF4-FFF2-40B4-BE49-F238E27FC236}">
                <a16:creationId xmlns:a16="http://schemas.microsoft.com/office/drawing/2014/main" id="{7F0AC224-9702-4442-B146-FA3272BA7307}"/>
              </a:ext>
            </a:extLst>
          </p:cNvPr>
          <p:cNvGrpSpPr/>
          <p:nvPr/>
        </p:nvGrpSpPr>
        <p:grpSpPr>
          <a:xfrm>
            <a:off x="6134879" y="944970"/>
            <a:ext cx="669682" cy="598822"/>
            <a:chOff x="2583100" y="2973775"/>
            <a:chExt cx="461550" cy="437200"/>
          </a:xfrm>
        </p:grpSpPr>
        <p:sp>
          <p:nvSpPr>
            <p:cNvPr id="17" name="Google Shape;606;p39">
              <a:extLst>
                <a:ext uri="{FF2B5EF4-FFF2-40B4-BE49-F238E27FC236}">
                  <a16:creationId xmlns:a16="http://schemas.microsoft.com/office/drawing/2014/main" id="{F1D3A610-2F0E-43F6-BBFB-E626FEB90FE9}"/>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7;p39">
              <a:extLst>
                <a:ext uri="{FF2B5EF4-FFF2-40B4-BE49-F238E27FC236}">
                  <a16:creationId xmlns:a16="http://schemas.microsoft.com/office/drawing/2014/main" id="{D1779444-6CBB-437E-B175-C27BCF3474E1}"/>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45267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E0D560-E42A-4451-BE7C-D53615DAEA01}"/>
              </a:ext>
            </a:extLst>
          </p:cNvPr>
          <p:cNvSpPr>
            <a:spLocks noGrp="1"/>
          </p:cNvSpPr>
          <p:nvPr>
            <p:ph type="body" sz="quarter" idx="21"/>
          </p:nvPr>
        </p:nvSpPr>
        <p:spPr/>
        <p:txBody>
          <a:bodyPr/>
          <a:lstStyle/>
          <a:p>
            <a:r>
              <a:rPr lang="en-IE" dirty="0"/>
              <a:t>English My Way </a:t>
            </a:r>
          </a:p>
        </p:txBody>
      </p:sp>
      <p:sp>
        <p:nvSpPr>
          <p:cNvPr id="4" name="テキスト プレースホルダー 36">
            <a:extLst>
              <a:ext uri="{FF2B5EF4-FFF2-40B4-BE49-F238E27FC236}">
                <a16:creationId xmlns:a16="http://schemas.microsoft.com/office/drawing/2014/main" id="{4054A41A-4A29-4014-85AF-EC5BD62DD187}"/>
              </a:ext>
            </a:extLst>
          </p:cNvPr>
          <p:cNvSpPr txBox="1">
            <a:spLocks noGrp="1"/>
          </p:cNvSpPr>
          <p:nvPr>
            <p:ph type="body" sz="quarter" idx="20"/>
          </p:nvPr>
        </p:nvSpPr>
        <p:spPr bwMode="auto">
          <a:xfrm>
            <a:off x="5041265" y="1608455"/>
            <a:ext cx="7150735"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buNone/>
            </a:pPr>
            <a:r>
              <a:rPr lang="en-GB" sz="2400" b="1" dirty="0">
                <a:solidFill>
                  <a:srgbClr val="615F5D"/>
                </a:solidFill>
                <a:latin typeface="+mn-lt"/>
              </a:rPr>
              <a:t>UK Initiative</a:t>
            </a:r>
            <a:r>
              <a:rPr lang="en-GB" sz="2400" dirty="0">
                <a:solidFill>
                  <a:srgbClr val="615F5D"/>
                </a:solidFill>
                <a:latin typeface="+mn-lt"/>
              </a:rPr>
              <a:t>: </a:t>
            </a:r>
            <a:r>
              <a:rPr lang="en-GB" sz="2400" dirty="0">
                <a:solidFill>
                  <a:srgbClr val="615F5D"/>
                </a:solidFill>
                <a:latin typeface="+mn-lt"/>
                <a:hlinkClick r:id="rId3"/>
              </a:rPr>
              <a:t>English My Way</a:t>
            </a:r>
            <a:endParaRPr lang="en-IE" sz="2400" dirty="0">
              <a:solidFill>
                <a:srgbClr val="615F5D"/>
              </a:solidFill>
              <a:latin typeface="+mn-lt"/>
            </a:endParaRPr>
          </a:p>
          <a:p>
            <a:r>
              <a:rPr lang="en-IE" sz="2400" dirty="0">
                <a:solidFill>
                  <a:srgbClr val="615F5D"/>
                </a:solidFill>
                <a:latin typeface="+mn-lt"/>
              </a:rPr>
              <a:t>A resource for tutors who support and teach adults with no or low levels of English - providing free teaching resources and tools to manage classes</a:t>
            </a:r>
          </a:p>
          <a:p>
            <a:r>
              <a:rPr lang="en-GB" sz="2400" dirty="0">
                <a:solidFill>
                  <a:srgbClr val="615F5D"/>
                </a:solidFill>
                <a:latin typeface="+mn-lt"/>
              </a:rPr>
              <a:t>Launched in April 2014, Good Things Foundation developed a fresh approach to English Language Learning in partnership with The British Council and BBC Learning English.</a:t>
            </a:r>
            <a:endParaRPr lang="en-IE" sz="2400" dirty="0">
              <a:solidFill>
                <a:srgbClr val="615F5D"/>
              </a:solidFill>
              <a:latin typeface="+mn-lt"/>
            </a:endParaRPr>
          </a:p>
          <a:p>
            <a:r>
              <a:rPr lang="en-GB" sz="2400" dirty="0">
                <a:solidFill>
                  <a:srgbClr val="615F5D"/>
                </a:solidFill>
                <a:latin typeface="+mn-lt"/>
              </a:rPr>
              <a:t>The programme is a 24-week blended learning programme with flexibility to run all sessions over a shorter period of time which can be delivered through a mix of tutor led sessions, online learning and volunteer group activity.</a:t>
            </a:r>
            <a:endParaRPr lang="en-IE" sz="2400" dirty="0">
              <a:solidFill>
                <a:srgbClr val="615F5D"/>
              </a:solidFill>
              <a:latin typeface="+mn-lt"/>
            </a:endParaRPr>
          </a:p>
          <a:p>
            <a:pPr algn="ctr">
              <a:spcBef>
                <a:spcPct val="0"/>
              </a:spcBef>
              <a:buNone/>
            </a:pPr>
            <a:endParaRPr lang="en-US" sz="2400" b="1" dirty="0">
              <a:solidFill>
                <a:srgbClr val="615F5D"/>
              </a:solidFill>
              <a:latin typeface="+mn-lt"/>
            </a:endParaRPr>
          </a:p>
        </p:txBody>
      </p:sp>
      <p:pic>
        <p:nvPicPr>
          <p:cNvPr id="6" name="Online Media 7" title="English My Way - Topic: Daily LIfe">
            <a:hlinkClick r:id="" action="ppaction://media"/>
            <a:extLst>
              <a:ext uri="{FF2B5EF4-FFF2-40B4-BE49-F238E27FC236}">
                <a16:creationId xmlns:a16="http://schemas.microsoft.com/office/drawing/2014/main" id="{60A1C1DD-6B9A-4D85-8B38-F0B806872CF2}"/>
              </a:ext>
            </a:extLst>
          </p:cNvPr>
          <p:cNvPicPr>
            <a:picLocks noRot="1" noChangeAspect="1"/>
          </p:cNvPicPr>
          <p:nvPr>
            <a:videoFile r:link="rId1"/>
          </p:nvPr>
        </p:nvPicPr>
        <p:blipFill>
          <a:blip r:embed="rId4"/>
          <a:stretch>
            <a:fillRect/>
          </a:stretch>
        </p:blipFill>
        <p:spPr>
          <a:xfrm>
            <a:off x="321833" y="2403703"/>
            <a:ext cx="4346866" cy="2445442"/>
          </a:xfrm>
          <a:prstGeom prst="rect">
            <a:avLst/>
          </a:prstGeom>
        </p:spPr>
      </p:pic>
      <p:sp>
        <p:nvSpPr>
          <p:cNvPr id="7" name="Rectangle 6">
            <a:extLst>
              <a:ext uri="{FF2B5EF4-FFF2-40B4-BE49-F238E27FC236}">
                <a16:creationId xmlns:a16="http://schemas.microsoft.com/office/drawing/2014/main" id="{EED785CE-2EC0-4976-BBB0-91C17392A7BD}"/>
              </a:ext>
            </a:extLst>
          </p:cNvPr>
          <p:cNvSpPr/>
          <p:nvPr/>
        </p:nvSpPr>
        <p:spPr>
          <a:xfrm>
            <a:off x="1400719" y="4974687"/>
            <a:ext cx="3281668" cy="246221"/>
          </a:xfrm>
          <a:prstGeom prst="rect">
            <a:avLst/>
          </a:prstGeom>
        </p:spPr>
        <p:txBody>
          <a:bodyPr wrap="none">
            <a:spAutoFit/>
          </a:bodyPr>
          <a:lstStyle/>
          <a:p>
            <a:r>
              <a:rPr lang="en-IE" sz="1000" dirty="0"/>
              <a:t>Source: </a:t>
            </a:r>
            <a:r>
              <a:rPr lang="en-IE" sz="1000" dirty="0">
                <a:hlinkClick r:id="rId5"/>
              </a:rPr>
              <a:t>https://www.youtube.com/watch?v=ZN4dmdtSx5k</a:t>
            </a:r>
            <a:r>
              <a:rPr lang="en-IE" sz="1000" dirty="0"/>
              <a:t> </a:t>
            </a:r>
          </a:p>
        </p:txBody>
      </p:sp>
      <p:sp>
        <p:nvSpPr>
          <p:cNvPr id="8" name="TextBox 7">
            <a:extLst>
              <a:ext uri="{FF2B5EF4-FFF2-40B4-BE49-F238E27FC236}">
                <a16:creationId xmlns:a16="http://schemas.microsoft.com/office/drawing/2014/main" id="{B3961F31-B247-4962-A194-6CFAB32B32F8}"/>
              </a:ext>
            </a:extLst>
          </p:cNvPr>
          <p:cNvSpPr txBox="1"/>
          <p:nvPr/>
        </p:nvSpPr>
        <p:spPr>
          <a:xfrm>
            <a:off x="8421" y="89715"/>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9" name="Google Shape;609;p39">
            <a:extLst>
              <a:ext uri="{FF2B5EF4-FFF2-40B4-BE49-F238E27FC236}">
                <a16:creationId xmlns:a16="http://schemas.microsoft.com/office/drawing/2014/main" id="{8DE17313-2A48-46B6-AA40-D3D061003A67}"/>
              </a:ext>
            </a:extLst>
          </p:cNvPr>
          <p:cNvGrpSpPr/>
          <p:nvPr/>
        </p:nvGrpSpPr>
        <p:grpSpPr>
          <a:xfrm>
            <a:off x="65362" y="180863"/>
            <a:ext cx="360000" cy="288000"/>
            <a:chOff x="5247525" y="3007275"/>
            <a:chExt cx="517575" cy="384825"/>
          </a:xfrm>
        </p:grpSpPr>
        <p:sp>
          <p:nvSpPr>
            <p:cNvPr id="10" name="Google Shape;610;p39">
              <a:extLst>
                <a:ext uri="{FF2B5EF4-FFF2-40B4-BE49-F238E27FC236}">
                  <a16:creationId xmlns:a16="http://schemas.microsoft.com/office/drawing/2014/main" id="{1BDA5F1A-2515-478A-8B18-498EA3A2CE79}"/>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a16="http://schemas.microsoft.com/office/drawing/2014/main" id="{6ED48DCD-2F62-4590-8240-0026011DB1E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8673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7DEA39-6D49-48E8-A159-877C97BCC3B4}"/>
              </a:ext>
            </a:extLst>
          </p:cNvPr>
          <p:cNvSpPr>
            <a:spLocks noGrp="1"/>
          </p:cNvSpPr>
          <p:nvPr>
            <p:ph type="pic" sz="quarter" idx="21"/>
          </p:nvPr>
        </p:nvSpPr>
        <p:spPr/>
      </p:sp>
      <p:sp>
        <p:nvSpPr>
          <p:cNvPr id="4" name="Text Placeholder 3">
            <a:extLst>
              <a:ext uri="{FF2B5EF4-FFF2-40B4-BE49-F238E27FC236}">
                <a16:creationId xmlns:a16="http://schemas.microsoft.com/office/drawing/2014/main" id="{308AE0E8-1ED8-4CD9-A928-8E6935C2E7A4}"/>
              </a:ext>
            </a:extLst>
          </p:cNvPr>
          <p:cNvSpPr>
            <a:spLocks noGrp="1"/>
          </p:cNvSpPr>
          <p:nvPr>
            <p:ph type="body" sz="quarter" idx="22"/>
          </p:nvPr>
        </p:nvSpPr>
        <p:spPr/>
        <p:txBody>
          <a:bodyPr/>
          <a:lstStyle/>
          <a:p>
            <a:r>
              <a:rPr lang="en-IE" dirty="0"/>
              <a:t>English My Way </a:t>
            </a:r>
          </a:p>
        </p:txBody>
      </p:sp>
      <p:pic>
        <p:nvPicPr>
          <p:cNvPr id="5" name="Picture 4">
            <a:extLst>
              <a:ext uri="{FF2B5EF4-FFF2-40B4-BE49-F238E27FC236}">
                <a16:creationId xmlns:a16="http://schemas.microsoft.com/office/drawing/2014/main" id="{DCDC1AD1-E1E9-4C41-B270-8248957BD43E}"/>
              </a:ext>
            </a:extLst>
          </p:cNvPr>
          <p:cNvPicPr>
            <a:picLocks noChangeAspect="1"/>
          </p:cNvPicPr>
          <p:nvPr/>
        </p:nvPicPr>
        <p:blipFill>
          <a:blip r:embed="rId2"/>
          <a:stretch>
            <a:fillRect/>
          </a:stretch>
        </p:blipFill>
        <p:spPr>
          <a:xfrm>
            <a:off x="540142" y="1381636"/>
            <a:ext cx="4985712" cy="4879740"/>
          </a:xfrm>
          <a:prstGeom prst="ellipse">
            <a:avLst/>
          </a:prstGeom>
        </p:spPr>
      </p:pic>
      <p:sp>
        <p:nvSpPr>
          <p:cNvPr id="6" name="テキスト プレースホルダー 36">
            <a:extLst>
              <a:ext uri="{FF2B5EF4-FFF2-40B4-BE49-F238E27FC236}">
                <a16:creationId xmlns:a16="http://schemas.microsoft.com/office/drawing/2014/main" id="{26C3D3A9-D517-4682-A4B7-CF8E1A9CE9D6}"/>
              </a:ext>
            </a:extLst>
          </p:cNvPr>
          <p:cNvSpPr txBox="1">
            <a:spLocks noGrp="1"/>
          </p:cNvSpPr>
          <p:nvPr>
            <p:ph type="body" sz="quarter" idx="20"/>
          </p:nvPr>
        </p:nvSpPr>
        <p:spPr bwMode="auto">
          <a:xfrm>
            <a:off x="5835978" y="5248676"/>
            <a:ext cx="5897880" cy="321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lvl="0" eaLnBrk="0" fontAlgn="base" hangingPunct="0">
              <a:spcBef>
                <a:spcPct val="0"/>
              </a:spcBef>
              <a:spcAft>
                <a:spcPct val="0"/>
              </a:spcAft>
              <a:buNone/>
            </a:pPr>
            <a:r>
              <a:rPr lang="en-US" altLang="en-US" sz="2400" dirty="0">
                <a:solidFill>
                  <a:srgbClr val="6D6E6C"/>
                </a:solidFill>
                <a:latin typeface="+mn-lt"/>
                <a:cs typeface="Arial" panose="020B0604020202020204" pitchFamily="34" charset="0"/>
              </a:rPr>
              <a:t>Follow link to </a:t>
            </a:r>
            <a:r>
              <a:rPr lang="en-US" altLang="en-US" sz="2400" dirty="0">
                <a:solidFill>
                  <a:srgbClr val="D41174"/>
                </a:solidFill>
                <a:latin typeface="+mn-lt"/>
                <a:cs typeface="Arial" panose="020B0604020202020204" pitchFamily="34" charset="0"/>
                <a:hlinkClick r:id="rId3"/>
              </a:rPr>
              <a:t>English My Way</a:t>
            </a:r>
            <a:r>
              <a:rPr lang="en-US" altLang="en-US" sz="2400" dirty="0">
                <a:solidFill>
                  <a:srgbClr val="58585B"/>
                </a:solidFill>
                <a:latin typeface="+mn-lt"/>
                <a:cs typeface="Arial" panose="020B0604020202020204" pitchFamily="34" charset="0"/>
              </a:rPr>
              <a:t> resources</a:t>
            </a:r>
            <a:endParaRPr lang="en-US" altLang="en-US" sz="2400" dirty="0">
              <a:latin typeface="+mn-lt"/>
            </a:endParaRPr>
          </a:p>
        </p:txBody>
      </p:sp>
      <p:sp>
        <p:nvSpPr>
          <p:cNvPr id="7" name="Rectangle 6">
            <a:extLst>
              <a:ext uri="{FF2B5EF4-FFF2-40B4-BE49-F238E27FC236}">
                <a16:creationId xmlns:a16="http://schemas.microsoft.com/office/drawing/2014/main" id="{793A4CAF-FC53-4B4E-9A06-F4CD4BB01783}"/>
              </a:ext>
            </a:extLst>
          </p:cNvPr>
          <p:cNvSpPr/>
          <p:nvPr/>
        </p:nvSpPr>
        <p:spPr>
          <a:xfrm>
            <a:off x="5736918" y="2037941"/>
            <a:ext cx="6096000" cy="3046988"/>
          </a:xfrm>
          <a:prstGeom prst="rect">
            <a:avLst/>
          </a:prstGeom>
          <a:solidFill>
            <a:srgbClr val="16A8D3"/>
          </a:solidFill>
        </p:spPr>
        <p:txBody>
          <a:bodyPr>
            <a:spAutoFit/>
          </a:bodyPr>
          <a:lstStyle/>
          <a:p>
            <a:pPr lvl="0" algn="ctr" eaLnBrk="0" fontAlgn="base" hangingPunct="0">
              <a:spcBef>
                <a:spcPct val="0"/>
              </a:spcBef>
              <a:spcAft>
                <a:spcPct val="0"/>
              </a:spcAft>
              <a:buNone/>
            </a:pPr>
            <a:r>
              <a:rPr lang="en-US" altLang="en-US" sz="2400" i="1" dirty="0">
                <a:solidFill>
                  <a:schemeClr val="bg1"/>
                </a:solidFill>
                <a:cs typeface="Arial" panose="020B0604020202020204" pitchFamily="34" charset="0"/>
              </a:rPr>
              <a:t>“English My Way offers a very unique blend of learning styles, formats, platforms and delivery methods – combining all these elements into an easy to follow, interactive and immersive learning experience.” </a:t>
            </a:r>
          </a:p>
          <a:p>
            <a:pPr lvl="0" algn="ctr" eaLnBrk="0" fontAlgn="base" hangingPunct="0">
              <a:spcBef>
                <a:spcPct val="0"/>
              </a:spcBef>
              <a:spcAft>
                <a:spcPct val="0"/>
              </a:spcAft>
              <a:buNone/>
            </a:pPr>
            <a:endParaRPr lang="en-US" altLang="en-US" sz="2400" i="1" dirty="0">
              <a:solidFill>
                <a:schemeClr val="bg1"/>
              </a:solidFill>
              <a:cs typeface="Arial" panose="020B0604020202020204" pitchFamily="34" charset="0"/>
            </a:endParaRPr>
          </a:p>
          <a:p>
            <a:pPr lvl="0" algn="ctr" eaLnBrk="0" fontAlgn="base" hangingPunct="0">
              <a:spcBef>
                <a:spcPct val="0"/>
              </a:spcBef>
              <a:spcAft>
                <a:spcPct val="0"/>
              </a:spcAft>
              <a:buNone/>
            </a:pPr>
            <a:r>
              <a:rPr lang="en-US" altLang="en-US" sz="2400" i="1" dirty="0">
                <a:solidFill>
                  <a:schemeClr val="bg1"/>
                </a:solidFill>
                <a:cs typeface="Arial" panose="020B0604020202020204" pitchFamily="34" charset="0"/>
              </a:rPr>
              <a:t>- </a:t>
            </a:r>
            <a:r>
              <a:rPr lang="en-US" altLang="en-US" sz="2400" dirty="0">
                <a:solidFill>
                  <a:schemeClr val="bg1"/>
                </a:solidFill>
                <a:cs typeface="Arial" panose="020B0604020202020204" pitchFamily="34" charset="0"/>
              </a:rPr>
              <a:t>Vick </a:t>
            </a:r>
            <a:r>
              <a:rPr lang="en-US" altLang="en-US" sz="2400" dirty="0" err="1">
                <a:solidFill>
                  <a:schemeClr val="bg1"/>
                </a:solidFill>
                <a:cs typeface="Arial" panose="020B0604020202020204" pitchFamily="34" charset="0"/>
              </a:rPr>
              <a:t>Virdee</a:t>
            </a:r>
            <a:r>
              <a:rPr lang="en-US" altLang="en-US" sz="2400" dirty="0">
                <a:solidFill>
                  <a:schemeClr val="bg1"/>
                </a:solidFill>
                <a:cs typeface="Arial" panose="020B0604020202020204" pitchFamily="34" charset="0"/>
              </a:rPr>
              <a:t>, Training Manager, </a:t>
            </a:r>
            <a:r>
              <a:rPr lang="en-US" altLang="en-US" sz="2400" dirty="0" err="1">
                <a:solidFill>
                  <a:schemeClr val="bg1"/>
                </a:solidFill>
                <a:cs typeface="Arial" panose="020B0604020202020204" pitchFamily="34" charset="0"/>
              </a:rPr>
              <a:t>Acda</a:t>
            </a:r>
            <a:r>
              <a:rPr lang="en-US" altLang="en-US" sz="2400" dirty="0">
                <a:solidFill>
                  <a:schemeClr val="bg1"/>
                </a:solidFill>
                <a:cs typeface="Arial" panose="020B0604020202020204" pitchFamily="34" charset="0"/>
              </a:rPr>
              <a:t> Skills Training</a:t>
            </a:r>
            <a:endParaRPr lang="en-US" altLang="en-US" sz="2400" dirty="0">
              <a:solidFill>
                <a:schemeClr val="bg1"/>
              </a:solidFill>
            </a:endParaRPr>
          </a:p>
        </p:txBody>
      </p:sp>
      <p:sp>
        <p:nvSpPr>
          <p:cNvPr id="8" name="TextBox 7">
            <a:extLst>
              <a:ext uri="{FF2B5EF4-FFF2-40B4-BE49-F238E27FC236}">
                <a16:creationId xmlns:a16="http://schemas.microsoft.com/office/drawing/2014/main" id="{66DBC39E-88CD-43D8-9D87-40815DC96F99}"/>
              </a:ext>
            </a:extLst>
          </p:cNvPr>
          <p:cNvSpPr txBox="1"/>
          <p:nvPr/>
        </p:nvSpPr>
        <p:spPr>
          <a:xfrm>
            <a:off x="0" y="537050"/>
            <a:ext cx="4866290" cy="461665"/>
          </a:xfrm>
          <a:prstGeom prst="rect">
            <a:avLst/>
          </a:prstGeom>
          <a:solidFill>
            <a:srgbClr val="EA1D76"/>
          </a:solidFill>
        </p:spPr>
        <p:txBody>
          <a:bodyPr wrap="square" rtlCol="0">
            <a:spAutoFit/>
          </a:bodyPr>
          <a:lstStyle/>
          <a:p>
            <a:r>
              <a:rPr lang="en-IE" sz="2400" dirty="0">
                <a:solidFill>
                  <a:schemeClr val="bg1"/>
                </a:solidFill>
              </a:rPr>
              <a:t>Service/Education Provider Insight</a:t>
            </a:r>
          </a:p>
        </p:txBody>
      </p:sp>
    </p:spTree>
    <p:extLst>
      <p:ext uri="{BB962C8B-B14F-4D97-AF65-F5344CB8AC3E}">
        <p14:creationId xmlns:p14="http://schemas.microsoft.com/office/powerpoint/2010/main" val="420530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463139" y="388841"/>
            <a:ext cx="2963234" cy="2627628"/>
          </a:xfrm>
          <a:solidFill>
            <a:srgbClr val="EA1D76"/>
          </a:solidFill>
        </p:spPr>
        <p:txBody>
          <a:bodyPr>
            <a:normAutofit fontScale="92500" lnSpcReduction="10000"/>
          </a:bodyPr>
          <a:lstStyle/>
          <a:p>
            <a:r>
              <a:rPr lang="en-US" dirty="0">
                <a:solidFill>
                  <a:schemeClr val="bg1"/>
                </a:solidFill>
              </a:rPr>
              <a:t>Resources to help you deliver Language Training to Adult Refugee Learners </a:t>
            </a:r>
          </a:p>
        </p:txBody>
      </p:sp>
      <p:grpSp>
        <p:nvGrpSpPr>
          <p:cNvPr id="16" name="Google Shape;605;p39">
            <a:extLst>
              <a:ext uri="{FF2B5EF4-FFF2-40B4-BE49-F238E27FC236}">
                <a16:creationId xmlns:a16="http://schemas.microsoft.com/office/drawing/2014/main" id="{7F0AC224-9702-4442-B146-FA3272BA7307}"/>
              </a:ext>
            </a:extLst>
          </p:cNvPr>
          <p:cNvGrpSpPr/>
          <p:nvPr/>
        </p:nvGrpSpPr>
        <p:grpSpPr>
          <a:xfrm>
            <a:off x="6134879" y="944970"/>
            <a:ext cx="669682" cy="598822"/>
            <a:chOff x="2583100" y="2973775"/>
            <a:chExt cx="461550" cy="437200"/>
          </a:xfrm>
        </p:grpSpPr>
        <p:sp>
          <p:nvSpPr>
            <p:cNvPr id="17" name="Google Shape;606;p39">
              <a:extLst>
                <a:ext uri="{FF2B5EF4-FFF2-40B4-BE49-F238E27FC236}">
                  <a16:creationId xmlns:a16="http://schemas.microsoft.com/office/drawing/2014/main" id="{F1D3A610-2F0E-43F6-BBFB-E626FEB90FE9}"/>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7;p39">
              <a:extLst>
                <a:ext uri="{FF2B5EF4-FFF2-40B4-BE49-F238E27FC236}">
                  <a16:creationId xmlns:a16="http://schemas.microsoft.com/office/drawing/2014/main" id="{D1779444-6CBB-437E-B175-C27BCF3474E1}"/>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2BC00779-951C-4462-9A3D-5E2CE2810328}"/>
              </a:ext>
            </a:extLst>
          </p:cNvPr>
          <p:cNvPicPr>
            <a:picLocks noChangeAspect="1"/>
          </p:cNvPicPr>
          <p:nvPr/>
        </p:nvPicPr>
        <p:blipFill>
          <a:blip r:embed="rId2"/>
          <a:stretch>
            <a:fillRect/>
          </a:stretch>
        </p:blipFill>
        <p:spPr>
          <a:xfrm>
            <a:off x="3731173" y="260933"/>
            <a:ext cx="8460828" cy="5973344"/>
          </a:xfrm>
          <a:prstGeom prst="rect">
            <a:avLst/>
          </a:prstGeom>
        </p:spPr>
      </p:pic>
      <p:sp>
        <p:nvSpPr>
          <p:cNvPr id="9" name="Rectangle 8">
            <a:extLst>
              <a:ext uri="{FF2B5EF4-FFF2-40B4-BE49-F238E27FC236}">
                <a16:creationId xmlns:a16="http://schemas.microsoft.com/office/drawing/2014/main" id="{D057522B-747B-4D5E-B624-7433DFC27CC0}"/>
              </a:ext>
            </a:extLst>
          </p:cNvPr>
          <p:cNvSpPr/>
          <p:nvPr/>
        </p:nvSpPr>
        <p:spPr>
          <a:xfrm>
            <a:off x="463139" y="3622047"/>
            <a:ext cx="3268034" cy="1200329"/>
          </a:xfrm>
          <a:prstGeom prst="rect">
            <a:avLst/>
          </a:prstGeom>
        </p:spPr>
        <p:txBody>
          <a:bodyPr wrap="square">
            <a:spAutoFit/>
          </a:bodyPr>
          <a:lstStyle/>
          <a:p>
            <a:r>
              <a:rPr lang="en-IE" dirty="0">
                <a:hlinkClick r:id="rId3"/>
              </a:rPr>
              <a:t>https://ec.europa.eu/programmes/erasmus-plus/resources/online-linguistic-support_en#refugees</a:t>
            </a:r>
            <a:endParaRPr lang="en-IE" dirty="0"/>
          </a:p>
        </p:txBody>
      </p:sp>
    </p:spTree>
    <p:extLst>
      <p:ext uri="{BB962C8B-B14F-4D97-AF65-F5344CB8AC3E}">
        <p14:creationId xmlns:p14="http://schemas.microsoft.com/office/powerpoint/2010/main" val="3784610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en-US" dirty="0"/>
              <a:t>In this lesson, you will learn:</a:t>
            </a:r>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DOWNLOADS</a:t>
            </a:r>
          </a:p>
        </p:txBody>
      </p:sp>
      <p:sp>
        <p:nvSpPr>
          <p:cNvPr id="5" name="TextBox 4">
            <a:extLst>
              <a:ext uri="{FF2B5EF4-FFF2-40B4-BE49-F238E27FC236}">
                <a16:creationId xmlns:a16="http://schemas.microsoft.com/office/drawing/2014/main"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a:solidFill>
                  <a:srgbClr val="EA1D76"/>
                </a:solidFill>
              </a:rPr>
              <a:t>Learning Legend:</a:t>
            </a:r>
          </a:p>
        </p:txBody>
      </p:sp>
      <p:grpSp>
        <p:nvGrpSpPr>
          <p:cNvPr id="22" name="Google Shape;605;p39">
            <a:extLst>
              <a:ext uri="{FF2B5EF4-FFF2-40B4-BE49-F238E27FC236}">
                <a16:creationId xmlns:a16="http://schemas.microsoft.com/office/drawing/2014/main" id="{89FC8319-0A0A-4235-BEB6-CF13418682C4}"/>
              </a:ext>
            </a:extLst>
          </p:cNvPr>
          <p:cNvGrpSpPr/>
          <p:nvPr/>
        </p:nvGrpSpPr>
        <p:grpSpPr>
          <a:xfrm>
            <a:off x="635376" y="6368046"/>
            <a:ext cx="252000" cy="288000"/>
            <a:chOff x="2583100" y="2973775"/>
            <a:chExt cx="461550" cy="437200"/>
          </a:xfrm>
        </p:grpSpPr>
        <p:sp>
          <p:nvSpPr>
            <p:cNvPr id="23" name="Google Shape;606;p39">
              <a:extLst>
                <a:ext uri="{FF2B5EF4-FFF2-40B4-BE49-F238E27FC236}">
                  <a16:creationId xmlns:a16="http://schemas.microsoft.com/office/drawing/2014/main"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a16="http://schemas.microsoft.com/office/drawing/2014/main"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C8085E5A-CB2D-449B-A5B9-98075CCB5D7C}"/>
              </a:ext>
            </a:extLst>
          </p:cNvPr>
          <p:cNvSpPr txBox="1"/>
          <p:nvPr/>
        </p:nvSpPr>
        <p:spPr>
          <a:xfrm>
            <a:off x="2945931" y="6303922"/>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26" name="Google Shape;609;p39">
            <a:extLst>
              <a:ext uri="{FF2B5EF4-FFF2-40B4-BE49-F238E27FC236}">
                <a16:creationId xmlns:a16="http://schemas.microsoft.com/office/drawing/2014/main" id="{45E69875-8657-4490-B09D-2781BB44FA9E}"/>
              </a:ext>
            </a:extLst>
          </p:cNvPr>
          <p:cNvGrpSpPr/>
          <p:nvPr/>
        </p:nvGrpSpPr>
        <p:grpSpPr>
          <a:xfrm>
            <a:off x="3012565" y="6375886"/>
            <a:ext cx="360000" cy="288000"/>
            <a:chOff x="5247525" y="3007275"/>
            <a:chExt cx="517575" cy="384825"/>
          </a:xfrm>
        </p:grpSpPr>
        <p:sp>
          <p:nvSpPr>
            <p:cNvPr id="27" name="Google Shape;610;p39">
              <a:extLst>
                <a:ext uri="{FF2B5EF4-FFF2-40B4-BE49-F238E27FC236}">
                  <a16:creationId xmlns:a16="http://schemas.microsoft.com/office/drawing/2014/main"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a16="http://schemas.microsoft.com/office/drawing/2014/main"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815162" y="1496441"/>
            <a:ext cx="9376838" cy="4352152"/>
          </a:xfrm>
        </p:spPr>
        <p:txBody>
          <a:bodyPr/>
          <a:lstStyle/>
          <a:p>
            <a:pPr marL="0" indent="0">
              <a:buNone/>
            </a:pPr>
            <a:r>
              <a:rPr lang="en-US" dirty="0">
                <a:solidFill>
                  <a:srgbClr val="F38B00"/>
                </a:solidFill>
              </a:rPr>
              <a:t>1.1 The importance of language in adult refugee integration</a:t>
            </a:r>
          </a:p>
          <a:p>
            <a:pPr marL="0" indent="0">
              <a:buNone/>
            </a:pPr>
            <a:r>
              <a:rPr lang="en-US" dirty="0">
                <a:solidFill>
                  <a:srgbClr val="F38B00"/>
                </a:solidFill>
              </a:rPr>
              <a:t>1.2 Tools to help you teach and encourage language learning</a:t>
            </a:r>
          </a:p>
          <a:p>
            <a:pPr marL="0" indent="0">
              <a:buNone/>
            </a:pPr>
            <a:r>
              <a:rPr lang="en-US" dirty="0">
                <a:solidFill>
                  <a:srgbClr val="F38B00"/>
                </a:solidFill>
              </a:rPr>
              <a:t>1.3 Collaborating for language teaching success – key country contacts and resources</a:t>
            </a:r>
          </a:p>
          <a:p>
            <a:pPr marL="0" indent="0">
              <a:buNone/>
            </a:pPr>
            <a:br>
              <a:rPr lang="en-US" dirty="0">
                <a:solidFill>
                  <a:srgbClr val="16A8D3"/>
                </a:solidFill>
              </a:rPr>
            </a:br>
            <a:endParaRPr lang="en-US" dirty="0">
              <a:solidFill>
                <a:srgbClr val="16A8D3"/>
              </a:solidFill>
            </a:endParaRPr>
          </a:p>
          <a:p>
            <a:pPr marL="0" indent="0">
              <a:buNone/>
            </a:pPr>
            <a:r>
              <a:rPr lang="en-US" dirty="0">
                <a:solidFill>
                  <a:srgbClr val="16A8D3"/>
                </a:solidFill>
              </a:rPr>
              <a:t>2.1 Communicating with adults who speak a different language</a:t>
            </a:r>
          </a:p>
          <a:p>
            <a:pPr marL="0" indent="0">
              <a:buClr>
                <a:srgbClr val="16A8D3"/>
              </a:buClr>
              <a:buNone/>
            </a:pPr>
            <a:r>
              <a:rPr lang="en-US" dirty="0">
                <a:solidFill>
                  <a:srgbClr val="16A8D3"/>
                </a:solidFill>
              </a:rPr>
              <a:t>2.2 Spotlight on Non-Verbal Communication</a:t>
            </a:r>
          </a:p>
          <a:p>
            <a:pPr marL="0" indent="0">
              <a:buClr>
                <a:srgbClr val="16A8D3"/>
              </a:buClr>
              <a:buNone/>
            </a:pPr>
            <a:r>
              <a:rPr lang="en-US" dirty="0">
                <a:solidFill>
                  <a:srgbClr val="16A8D3"/>
                </a:solidFill>
              </a:rPr>
              <a:t>2.3 Communicating with Empathy</a:t>
            </a:r>
          </a:p>
          <a:p>
            <a:pPr marL="0" indent="0">
              <a:buClr>
                <a:srgbClr val="16A8D3"/>
              </a:buClr>
              <a:buNone/>
            </a:pPr>
            <a:r>
              <a:rPr lang="en-US" dirty="0">
                <a:solidFill>
                  <a:srgbClr val="16A8D3"/>
                </a:solidFill>
              </a:rPr>
              <a:t>2.4 Technology – a New and Innovative means of Communication </a:t>
            </a:r>
          </a:p>
        </p:txBody>
      </p:sp>
      <p:sp>
        <p:nvSpPr>
          <p:cNvPr id="7" name="TextBox 6">
            <a:extLst>
              <a:ext uri="{FF2B5EF4-FFF2-40B4-BE49-F238E27FC236}">
                <a16:creationId xmlns:a16="http://schemas.microsoft.com/office/drawing/2014/main" id="{0DD3A9F9-254E-4E47-A50C-38AAC789D04D}"/>
              </a:ext>
            </a:extLst>
          </p:cNvPr>
          <p:cNvSpPr txBox="1"/>
          <p:nvPr/>
        </p:nvSpPr>
        <p:spPr>
          <a:xfrm>
            <a:off x="5306637" y="630392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19" name="Google Shape;543;p39">
            <a:extLst>
              <a:ext uri="{FF2B5EF4-FFF2-40B4-BE49-F238E27FC236}">
                <a16:creationId xmlns:a16="http://schemas.microsoft.com/office/drawing/2014/main" id="{211ECEFA-D1F3-489C-BFF8-CD582E53E6DF}"/>
              </a:ext>
            </a:extLst>
          </p:cNvPr>
          <p:cNvGrpSpPr/>
          <p:nvPr/>
        </p:nvGrpSpPr>
        <p:grpSpPr>
          <a:xfrm>
            <a:off x="5387388" y="6390754"/>
            <a:ext cx="252000" cy="288000"/>
            <a:chOff x="5961125" y="1623900"/>
            <a:chExt cx="376925" cy="448175"/>
          </a:xfrm>
        </p:grpSpPr>
        <p:sp>
          <p:nvSpPr>
            <p:cNvPr id="20" name="Google Shape;544;p39">
              <a:extLst>
                <a:ext uri="{FF2B5EF4-FFF2-40B4-BE49-F238E27FC236}">
                  <a16:creationId xmlns:a16="http://schemas.microsoft.com/office/drawing/2014/main"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a16="http://schemas.microsoft.com/office/drawing/2014/main"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a16="http://schemas.microsoft.com/office/drawing/2014/main"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a16="http://schemas.microsoft.com/office/drawing/2014/main"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a16="http://schemas.microsoft.com/office/drawing/2014/main"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a16="http://schemas.microsoft.com/office/drawing/2014/main"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a16="http://schemas.microsoft.com/office/drawing/2014/main"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 Box 4">
            <a:extLst>
              <a:ext uri="{FF2B5EF4-FFF2-40B4-BE49-F238E27FC236}">
                <a16:creationId xmlns:a16="http://schemas.microsoft.com/office/drawing/2014/main" id="{DD5DB557-86EF-453A-99ED-30D1358432BF}"/>
              </a:ext>
            </a:extLst>
          </p:cNvPr>
          <p:cNvSpPr txBox="1"/>
          <p:nvPr/>
        </p:nvSpPr>
        <p:spPr>
          <a:xfrm>
            <a:off x="8034568" y="5972015"/>
            <a:ext cx="3846034" cy="5670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800" dirty="0">
                <a:solidFill>
                  <a:schemeClr val="tx1"/>
                </a:solidFill>
                <a:effectLst/>
                <a:ea typeface="Times New Roman" panose="02020603050405020304" pitchFamily="18" charset="0"/>
                <a:cs typeface="Times New Roman" panose="02020603050405020304" pitchFamily="18" charset="0"/>
              </a:rPr>
              <a:t>This project has been funded with support from the European Commission. This publication reflects the views only of the author, and the Commission cannot be held responsible for any use, which may be made of the information contained therein. </a:t>
            </a:r>
            <a:endParaRPr lang="en-IE" sz="1200" dirty="0">
              <a:solidFill>
                <a:schemeClr val="tx1"/>
              </a:solidFill>
              <a:effectLst/>
              <a:ea typeface="Calibri" panose="020F0502020204030204" pitchFamily="34" charset="0"/>
              <a:cs typeface="Times New Roman" panose="02020603050405020304" pitchFamily="18" charset="0"/>
            </a:endParaRPr>
          </a:p>
          <a:p>
            <a:pPr>
              <a:spcAft>
                <a:spcPts val="0"/>
              </a:spcAft>
            </a:pPr>
            <a:r>
              <a:rPr lang="en-US" sz="800" dirty="0">
                <a:solidFill>
                  <a:schemeClr val="tx1"/>
                </a:solidFill>
                <a:effectLst/>
                <a:ea typeface="Calibri" panose="020F0502020204030204" pitchFamily="34" charset="0"/>
                <a:cs typeface="Times New Roman" panose="02020603050405020304" pitchFamily="18" charset="0"/>
              </a:rPr>
              <a:t> </a:t>
            </a:r>
            <a:endParaRPr lang="en-IE" sz="1200" dirty="0">
              <a:solidFill>
                <a:schemeClr val="tx1"/>
              </a:solidFill>
              <a:effectLst/>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81CDDA85-34F3-4E61-B761-602F800EC0F6}"/>
              </a:ext>
            </a:extLst>
          </p:cNvPr>
          <p:cNvSpPr/>
          <p:nvPr/>
        </p:nvSpPr>
        <p:spPr>
          <a:xfrm>
            <a:off x="166451" y="2175773"/>
            <a:ext cx="1710596" cy="492443"/>
          </a:xfrm>
          <a:prstGeom prst="rect">
            <a:avLst/>
          </a:prstGeom>
        </p:spPr>
        <p:txBody>
          <a:bodyPr wrap="none">
            <a:spAutoFit/>
          </a:bodyPr>
          <a:lstStyle/>
          <a:p>
            <a:r>
              <a:rPr lang="en-US" sz="2600" dirty="0">
                <a:solidFill>
                  <a:srgbClr val="F38B00"/>
                </a:solidFill>
              </a:rPr>
              <a:t>LANGUAGE</a:t>
            </a:r>
          </a:p>
        </p:txBody>
      </p:sp>
      <p:sp>
        <p:nvSpPr>
          <p:cNvPr id="9" name="Rectangle 8">
            <a:extLst>
              <a:ext uri="{FF2B5EF4-FFF2-40B4-BE49-F238E27FC236}">
                <a16:creationId xmlns:a16="http://schemas.microsoft.com/office/drawing/2014/main" id="{74E3BB28-2C69-44B9-89E6-57EB7EC23383}"/>
              </a:ext>
            </a:extLst>
          </p:cNvPr>
          <p:cNvSpPr/>
          <p:nvPr/>
        </p:nvSpPr>
        <p:spPr>
          <a:xfrm>
            <a:off x="129703" y="4092709"/>
            <a:ext cx="2688428" cy="492443"/>
          </a:xfrm>
          <a:prstGeom prst="rect">
            <a:avLst/>
          </a:prstGeom>
        </p:spPr>
        <p:txBody>
          <a:bodyPr wrap="none">
            <a:spAutoFit/>
          </a:bodyPr>
          <a:lstStyle/>
          <a:p>
            <a:r>
              <a:rPr lang="en-US" sz="2600" dirty="0">
                <a:solidFill>
                  <a:srgbClr val="16A8D3"/>
                </a:solidFill>
              </a:rPr>
              <a:t>COMMUNICATION</a:t>
            </a:r>
          </a:p>
        </p:txBody>
      </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E0D560-E42A-4451-BE7C-D53615DAEA01}"/>
              </a:ext>
            </a:extLst>
          </p:cNvPr>
          <p:cNvSpPr>
            <a:spLocks noGrp="1"/>
          </p:cNvSpPr>
          <p:nvPr>
            <p:ph type="body" sz="quarter" idx="21"/>
          </p:nvPr>
        </p:nvSpPr>
        <p:spPr>
          <a:xfrm>
            <a:off x="2495266" y="751297"/>
            <a:ext cx="6545864" cy="857158"/>
          </a:xfrm>
        </p:spPr>
        <p:txBody>
          <a:bodyPr>
            <a:normAutofit/>
          </a:bodyPr>
          <a:lstStyle/>
          <a:p>
            <a:r>
              <a:rPr lang="en-IE" dirty="0"/>
              <a:t> Italian Initiative - RAI Educational</a:t>
            </a:r>
          </a:p>
        </p:txBody>
      </p:sp>
      <p:sp>
        <p:nvSpPr>
          <p:cNvPr id="4" name="テキスト プレースホルダー 36">
            <a:extLst>
              <a:ext uri="{FF2B5EF4-FFF2-40B4-BE49-F238E27FC236}">
                <a16:creationId xmlns:a16="http://schemas.microsoft.com/office/drawing/2014/main" id="{4054A41A-4A29-4014-85AF-EC5BD62DD187}"/>
              </a:ext>
            </a:extLst>
          </p:cNvPr>
          <p:cNvSpPr txBox="1">
            <a:spLocks noGrp="1"/>
          </p:cNvSpPr>
          <p:nvPr>
            <p:ph type="body" sz="quarter" idx="20"/>
          </p:nvPr>
        </p:nvSpPr>
        <p:spPr bwMode="auto">
          <a:xfrm>
            <a:off x="65362" y="1721060"/>
            <a:ext cx="7158398"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r>
              <a:rPr lang="en-IE" sz="2400" dirty="0">
                <a:solidFill>
                  <a:srgbClr val="615F5D"/>
                </a:solidFill>
                <a:latin typeface="+mn-lt"/>
              </a:rPr>
              <a:t>The Italian language portal is the new tool created by the Ministries of the Interior, Education, University and Research and Rai Educational to help the learning and teaching of Italian.</a:t>
            </a:r>
          </a:p>
          <a:p>
            <a:r>
              <a:rPr lang="en-IE" sz="2400" dirty="0">
                <a:solidFill>
                  <a:srgbClr val="615F5D"/>
                </a:solidFill>
                <a:latin typeface="+mn-lt"/>
              </a:rPr>
              <a:t>Two main sections:  Learn Italian for adult foreigners &amp; Navigate in Italian for CTP teachers.</a:t>
            </a:r>
          </a:p>
          <a:p>
            <a:r>
              <a:rPr lang="en-GB" sz="2400" dirty="0">
                <a:solidFill>
                  <a:srgbClr val="615F5D"/>
                </a:solidFill>
                <a:latin typeface="+mn-lt"/>
              </a:rPr>
              <a:t>The materials and tools take into account European Framework of Reference for Languages and the MIUR guidelines for Italian language literacy and learning paths </a:t>
            </a:r>
          </a:p>
          <a:p>
            <a:r>
              <a:rPr lang="en-GB" sz="2400" dirty="0">
                <a:solidFill>
                  <a:srgbClr val="615F5D"/>
                </a:solidFill>
                <a:latin typeface="+mn-lt"/>
              </a:rPr>
              <a:t>The portal has a section dedicated to civic culture and civil life which helps foreign adults to achieve and consolidate active citizenship and language learning in one place. </a:t>
            </a:r>
            <a:endParaRPr lang="en-US" sz="2400" dirty="0">
              <a:solidFill>
                <a:srgbClr val="615F5D"/>
              </a:solidFill>
              <a:latin typeface="+mn-lt"/>
            </a:endParaRPr>
          </a:p>
        </p:txBody>
      </p:sp>
      <p:sp>
        <p:nvSpPr>
          <p:cNvPr id="8" name="TextBox 7">
            <a:extLst>
              <a:ext uri="{FF2B5EF4-FFF2-40B4-BE49-F238E27FC236}">
                <a16:creationId xmlns:a16="http://schemas.microsoft.com/office/drawing/2014/main" id="{B3961F31-B247-4962-A194-6CFAB32B32F8}"/>
              </a:ext>
            </a:extLst>
          </p:cNvPr>
          <p:cNvSpPr txBox="1"/>
          <p:nvPr/>
        </p:nvSpPr>
        <p:spPr>
          <a:xfrm>
            <a:off x="8421" y="89715"/>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9" name="Google Shape;609;p39">
            <a:extLst>
              <a:ext uri="{FF2B5EF4-FFF2-40B4-BE49-F238E27FC236}">
                <a16:creationId xmlns:a16="http://schemas.microsoft.com/office/drawing/2014/main" id="{8DE17313-2A48-46B6-AA40-D3D061003A67}"/>
              </a:ext>
            </a:extLst>
          </p:cNvPr>
          <p:cNvGrpSpPr/>
          <p:nvPr/>
        </p:nvGrpSpPr>
        <p:grpSpPr>
          <a:xfrm>
            <a:off x="65362" y="180863"/>
            <a:ext cx="360000" cy="288000"/>
            <a:chOff x="5247525" y="3007275"/>
            <a:chExt cx="517575" cy="384825"/>
          </a:xfrm>
        </p:grpSpPr>
        <p:sp>
          <p:nvSpPr>
            <p:cNvPr id="10" name="Google Shape;610;p39">
              <a:extLst>
                <a:ext uri="{FF2B5EF4-FFF2-40B4-BE49-F238E27FC236}">
                  <a16:creationId xmlns:a16="http://schemas.microsoft.com/office/drawing/2014/main" id="{1BDA5F1A-2515-478A-8B18-498EA3A2CE79}"/>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a16="http://schemas.microsoft.com/office/drawing/2014/main" id="{6ED48DCD-2F62-4590-8240-0026011DB1E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magine 1"/>
          <p:cNvPicPr>
            <a:picLocks noChangeAspect="1"/>
          </p:cNvPicPr>
          <p:nvPr/>
        </p:nvPicPr>
        <p:blipFill>
          <a:blip r:embed="rId2"/>
          <a:stretch>
            <a:fillRect/>
          </a:stretch>
        </p:blipFill>
        <p:spPr>
          <a:xfrm>
            <a:off x="7326630" y="2160270"/>
            <a:ext cx="4669155" cy="2993492"/>
          </a:xfrm>
          <a:prstGeom prst="rect">
            <a:avLst/>
          </a:prstGeom>
        </p:spPr>
      </p:pic>
      <p:sp>
        <p:nvSpPr>
          <p:cNvPr id="5" name="Rettangolo 4"/>
          <p:cNvSpPr/>
          <p:nvPr/>
        </p:nvSpPr>
        <p:spPr>
          <a:xfrm>
            <a:off x="8437404" y="5481437"/>
            <a:ext cx="2593723" cy="369332"/>
          </a:xfrm>
          <a:prstGeom prst="rect">
            <a:avLst/>
          </a:prstGeom>
        </p:spPr>
        <p:txBody>
          <a:bodyPr wrap="none">
            <a:spAutoFit/>
          </a:bodyPr>
          <a:lstStyle/>
          <a:p>
            <a:r>
              <a:rPr lang="it-IT" dirty="0">
                <a:hlinkClick r:id="rId3"/>
              </a:rPr>
              <a:t>http://www.italiano.rai.it</a:t>
            </a:r>
            <a:r>
              <a:rPr lang="it-IT" dirty="0"/>
              <a:t> </a:t>
            </a:r>
          </a:p>
        </p:txBody>
      </p:sp>
      <p:pic>
        <p:nvPicPr>
          <p:cNvPr id="12" name="Picture 11">
            <a:extLst>
              <a:ext uri="{FF2B5EF4-FFF2-40B4-BE49-F238E27FC236}">
                <a16:creationId xmlns:a16="http://schemas.microsoft.com/office/drawing/2014/main" id="{8A034CDA-32A6-4981-8D7B-22E3F7E175BC}"/>
              </a:ext>
            </a:extLst>
          </p:cNvPr>
          <p:cNvPicPr>
            <a:picLocks noChangeAspect="1"/>
          </p:cNvPicPr>
          <p:nvPr/>
        </p:nvPicPr>
        <p:blipFill rotWithShape="1">
          <a:blip r:embed="rId4"/>
          <a:srcRect l="4359"/>
          <a:stretch/>
        </p:blipFill>
        <p:spPr>
          <a:xfrm>
            <a:off x="10580913" y="65217"/>
            <a:ext cx="1527525" cy="868619"/>
          </a:xfrm>
          <a:prstGeom prst="rect">
            <a:avLst/>
          </a:prstGeom>
        </p:spPr>
      </p:pic>
    </p:spTree>
    <p:extLst>
      <p:ext uri="{BB962C8B-B14F-4D97-AF65-F5344CB8AC3E}">
        <p14:creationId xmlns:p14="http://schemas.microsoft.com/office/powerpoint/2010/main" val="1310073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4049485" y="1793174"/>
            <a:ext cx="7740222" cy="4261077"/>
          </a:xfrm>
        </p:spPr>
        <p:txBody>
          <a:bodyPr/>
          <a:lstStyle/>
          <a:p>
            <a:r>
              <a:rPr lang="en-IE" dirty="0"/>
              <a:t>Learning a new language can be very difficult with new vocabulary, pronunciation, grammar and more to tackle and understand. </a:t>
            </a:r>
          </a:p>
          <a:p>
            <a:r>
              <a:rPr lang="en-IE" dirty="0"/>
              <a:t>Finding fun and innovative ways of including language training is a great way of overcoming these obstacles and injecting some fun into the process.</a:t>
            </a:r>
          </a:p>
          <a:p>
            <a:r>
              <a:rPr lang="en-IE" dirty="0"/>
              <a:t>Did you know that one of the nest ways to teach language is through music?! It can help with comprehension, pronunciation, vocabulary retention and much more. See next slide for more info…</a:t>
            </a:r>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2495266" y="252537"/>
            <a:ext cx="8403792" cy="857158"/>
          </a:xfrm>
        </p:spPr>
        <p:txBody>
          <a:bodyPr>
            <a:normAutofit fontScale="92500" lnSpcReduction="20000"/>
          </a:bodyPr>
          <a:lstStyle/>
          <a:p>
            <a:r>
              <a:rPr lang="en-IE" dirty="0"/>
              <a:t>Practice Languages in fun new ways – like through music!</a:t>
            </a:r>
          </a:p>
        </p:txBody>
      </p:sp>
      <p:pic>
        <p:nvPicPr>
          <p:cNvPr id="5" name="Picture 4" descr="A picture containing food, drawing&#10;&#10;Description automatically generated">
            <a:extLst>
              <a:ext uri="{FF2B5EF4-FFF2-40B4-BE49-F238E27FC236}">
                <a16:creationId xmlns:a16="http://schemas.microsoft.com/office/drawing/2014/main" id="{5919E41E-3CE4-4E90-AAA3-C7CF8161894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7611" y="2502723"/>
            <a:ext cx="3694450" cy="2081955"/>
          </a:xfrm>
          <a:prstGeom prst="rect">
            <a:avLst/>
          </a:prstGeom>
        </p:spPr>
      </p:pic>
    </p:spTree>
    <p:extLst>
      <p:ext uri="{BB962C8B-B14F-4D97-AF65-F5344CB8AC3E}">
        <p14:creationId xmlns:p14="http://schemas.microsoft.com/office/powerpoint/2010/main" val="1032041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4EEBE0A-342F-D643-B30D-F1D31A483DE9}"/>
              </a:ext>
            </a:extLst>
          </p:cNvPr>
          <p:cNvSpPr/>
          <p:nvPr/>
        </p:nvSpPr>
        <p:spPr>
          <a:xfrm>
            <a:off x="4053997" y="1183842"/>
            <a:ext cx="4084005" cy="4084005"/>
          </a:xfrm>
          <a:prstGeom prst="ellipse">
            <a:avLst/>
          </a:prstGeom>
          <a:blipFill>
            <a:blip r:embed="rId2"/>
            <a:srcRect/>
            <a:stretch>
              <a:fillRect l="-55042" t="-1509" r="-707" b="-16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1">
            <a:extLst>
              <a:ext uri="{FF2B5EF4-FFF2-40B4-BE49-F238E27FC236}">
                <a16:creationId xmlns:a16="http://schemas.microsoft.com/office/drawing/2014/main" id="{CA143DAD-7836-0046-B521-F47F84CCFA57}"/>
              </a:ext>
            </a:extLst>
          </p:cNvPr>
          <p:cNvSpPr txBox="1">
            <a:spLocks/>
          </p:cNvSpPr>
          <p:nvPr/>
        </p:nvSpPr>
        <p:spPr>
          <a:xfrm>
            <a:off x="425120" y="230714"/>
            <a:ext cx="3600000" cy="203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200" b="1" dirty="0">
                <a:solidFill>
                  <a:srgbClr val="16A8D3"/>
                </a:solidFill>
              </a:rPr>
              <a:t>INCREASES YOUR VOCABULARY</a:t>
            </a:r>
          </a:p>
          <a:p>
            <a:pPr algn="ctr"/>
            <a:r>
              <a:rPr lang="en-IE" sz="1300" dirty="0"/>
              <a:t>Learning the lyrics of a song can help you learn new words. When you sing it many times,              you remember these vocabularies more easily.            Don’t forget, you could also learn some          everyday phrases and slang</a:t>
            </a:r>
          </a:p>
        </p:txBody>
      </p:sp>
      <p:sp>
        <p:nvSpPr>
          <p:cNvPr id="51" name="Text Placeholder 1">
            <a:extLst>
              <a:ext uri="{FF2B5EF4-FFF2-40B4-BE49-F238E27FC236}">
                <a16:creationId xmlns:a16="http://schemas.microsoft.com/office/drawing/2014/main" id="{4E89FE15-895C-3F44-BBE2-7BE56AE2B2F1}"/>
              </a:ext>
            </a:extLst>
          </p:cNvPr>
          <p:cNvSpPr txBox="1">
            <a:spLocks/>
          </p:cNvSpPr>
          <p:nvPr/>
        </p:nvSpPr>
        <p:spPr>
          <a:xfrm>
            <a:off x="242999" y="2273010"/>
            <a:ext cx="3046837" cy="2203536"/>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100" b="1" dirty="0">
                <a:solidFill>
                  <a:srgbClr val="B6BD00"/>
                </a:solidFill>
              </a:rPr>
              <a:t>BETTER COMPREHENSION</a:t>
            </a:r>
          </a:p>
          <a:p>
            <a:pPr algn="ctr"/>
            <a:r>
              <a:rPr lang="en-IE" sz="1300" dirty="0"/>
              <a:t>Music can help us  remember the order of  words and the basic structure of language. When you learn language as a whole (not just individual rules), you can understand and remember language structure better</a:t>
            </a:r>
          </a:p>
        </p:txBody>
      </p:sp>
      <p:sp>
        <p:nvSpPr>
          <p:cNvPr id="53" name="Text Placeholder 1">
            <a:extLst>
              <a:ext uri="{FF2B5EF4-FFF2-40B4-BE49-F238E27FC236}">
                <a16:creationId xmlns:a16="http://schemas.microsoft.com/office/drawing/2014/main" id="{52E615D2-104B-884E-ADD3-98EEACF10DF5}"/>
              </a:ext>
            </a:extLst>
          </p:cNvPr>
          <p:cNvSpPr txBox="1">
            <a:spLocks/>
          </p:cNvSpPr>
          <p:nvPr/>
        </p:nvSpPr>
        <p:spPr>
          <a:xfrm>
            <a:off x="517720" y="4508934"/>
            <a:ext cx="3600000" cy="155118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100" b="1" dirty="0">
                <a:solidFill>
                  <a:srgbClr val="F38B00"/>
                </a:solidFill>
              </a:rPr>
              <a:t>IMPROVES YOUR PRONUNCIATION</a:t>
            </a:r>
          </a:p>
          <a:p>
            <a:pPr algn="ctr"/>
            <a:r>
              <a:rPr lang="en-IE" sz="1300" dirty="0"/>
              <a:t>When we sign or listen to music, we pay attention to the rhythm, beat, tone, and shape of the mouth. Singing and listening to music regularly can help us improve our natural speech.</a:t>
            </a:r>
          </a:p>
        </p:txBody>
      </p:sp>
      <p:sp>
        <p:nvSpPr>
          <p:cNvPr id="55" name="Text Placeholder 1">
            <a:extLst>
              <a:ext uri="{FF2B5EF4-FFF2-40B4-BE49-F238E27FC236}">
                <a16:creationId xmlns:a16="http://schemas.microsoft.com/office/drawing/2014/main" id="{0DD60BE5-0092-9948-A062-02DF81C89160}"/>
              </a:ext>
            </a:extLst>
          </p:cNvPr>
          <p:cNvSpPr txBox="1">
            <a:spLocks/>
          </p:cNvSpPr>
          <p:nvPr/>
        </p:nvSpPr>
        <p:spPr>
          <a:xfrm>
            <a:off x="8257760" y="241684"/>
            <a:ext cx="3600000" cy="203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200" b="1" dirty="0">
                <a:solidFill>
                  <a:srgbClr val="EA1D76"/>
                </a:solidFill>
              </a:rPr>
              <a:t>WAKES UP YOUR BRAIN</a:t>
            </a:r>
          </a:p>
          <a:p>
            <a:pPr algn="ctr"/>
            <a:r>
              <a:rPr lang="en-IE" sz="1300" dirty="0"/>
              <a:t>Congress woman Gabrielle </a:t>
            </a:r>
            <a:r>
              <a:rPr lang="en-IE" sz="1300" dirty="0" err="1"/>
              <a:t>Giffords</a:t>
            </a:r>
            <a:r>
              <a:rPr lang="en-IE" sz="1300" dirty="0"/>
              <a:t> suffered brain damage when a bullet passed through her brain. She lost some of her speech abilities.              However, listening to songs has helped her remember words she couldn’t say before.            Music helped activate her memory!</a:t>
            </a:r>
          </a:p>
        </p:txBody>
      </p:sp>
      <p:sp>
        <p:nvSpPr>
          <p:cNvPr id="57" name="Text Placeholder 1">
            <a:extLst>
              <a:ext uri="{FF2B5EF4-FFF2-40B4-BE49-F238E27FC236}">
                <a16:creationId xmlns:a16="http://schemas.microsoft.com/office/drawing/2014/main" id="{9068BCC7-7682-034B-92CE-C7623D8C4CAD}"/>
              </a:ext>
            </a:extLst>
          </p:cNvPr>
          <p:cNvSpPr txBox="1">
            <a:spLocks/>
          </p:cNvSpPr>
          <p:nvPr/>
        </p:nvSpPr>
        <p:spPr>
          <a:xfrm>
            <a:off x="8861337" y="2266378"/>
            <a:ext cx="3067292" cy="203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200" b="1" dirty="0">
                <a:solidFill>
                  <a:srgbClr val="16A8D3"/>
                </a:solidFill>
              </a:rPr>
              <a:t>REMEMBER WORDS             AND PHRASES</a:t>
            </a:r>
          </a:p>
          <a:p>
            <a:pPr algn="ctr"/>
            <a:r>
              <a:rPr lang="en-IE" sz="1300" dirty="0"/>
              <a:t>It’s so hard to remember names of people but why is it easy to remember the lyrics to a song (and sometimes can’t get it out of your head)? The repetition and catchy tunes means words can stick in our mind for a long long time!</a:t>
            </a:r>
          </a:p>
        </p:txBody>
      </p:sp>
      <p:sp>
        <p:nvSpPr>
          <p:cNvPr id="59" name="Text Placeholder 1">
            <a:extLst>
              <a:ext uri="{FF2B5EF4-FFF2-40B4-BE49-F238E27FC236}">
                <a16:creationId xmlns:a16="http://schemas.microsoft.com/office/drawing/2014/main" id="{FAE7A309-86B4-7E4D-8C3C-1E733784DDC9}"/>
              </a:ext>
            </a:extLst>
          </p:cNvPr>
          <p:cNvSpPr txBox="1">
            <a:spLocks/>
          </p:cNvSpPr>
          <p:nvPr/>
        </p:nvSpPr>
        <p:spPr>
          <a:xfrm>
            <a:off x="8089116" y="4528933"/>
            <a:ext cx="3768643" cy="1356101"/>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200" b="1" dirty="0">
                <a:solidFill>
                  <a:srgbClr val="B6BD00"/>
                </a:solidFill>
              </a:rPr>
              <a:t>IT’S FUN!</a:t>
            </a:r>
          </a:p>
          <a:p>
            <a:pPr algn="ctr"/>
            <a:r>
              <a:rPr lang="en-IE" sz="1300" dirty="0"/>
              <a:t>Listening to music is not only a good way to learn, but it’s emotionally stimulating. It can uplift us. Listening to something that you like makes learning more motivating and make learning less work!</a:t>
            </a:r>
          </a:p>
        </p:txBody>
      </p:sp>
      <p:cxnSp>
        <p:nvCxnSpPr>
          <p:cNvPr id="61" name="Straight Connector 60">
            <a:extLst>
              <a:ext uri="{FF2B5EF4-FFF2-40B4-BE49-F238E27FC236}">
                <a16:creationId xmlns:a16="http://schemas.microsoft.com/office/drawing/2014/main" id="{BF0C7B24-AF22-B24C-9B95-DB112741816E}"/>
              </a:ext>
            </a:extLst>
          </p:cNvPr>
          <p:cNvCxnSpPr>
            <a:cxnSpLocks/>
          </p:cNvCxnSpPr>
          <p:nvPr/>
        </p:nvCxnSpPr>
        <p:spPr>
          <a:xfrm>
            <a:off x="7153045" y="4808547"/>
            <a:ext cx="924497" cy="475981"/>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A6BB32-28DC-4141-B65F-0E7D35BD3BDF}"/>
              </a:ext>
            </a:extLst>
          </p:cNvPr>
          <p:cNvCxnSpPr/>
          <p:nvPr/>
        </p:nvCxnSpPr>
        <p:spPr>
          <a:xfrm>
            <a:off x="7647589" y="3313904"/>
            <a:ext cx="1068213"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2E169F-72B7-904D-A524-97594DD0CE66}"/>
              </a:ext>
            </a:extLst>
          </p:cNvPr>
          <p:cNvCxnSpPr/>
          <p:nvPr/>
        </p:nvCxnSpPr>
        <p:spPr>
          <a:xfrm>
            <a:off x="3326888" y="3327406"/>
            <a:ext cx="1068213"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5930C4B-666F-7144-B5BF-1462933C272C}"/>
              </a:ext>
            </a:extLst>
          </p:cNvPr>
          <p:cNvCxnSpPr>
            <a:cxnSpLocks/>
          </p:cNvCxnSpPr>
          <p:nvPr/>
        </p:nvCxnSpPr>
        <p:spPr>
          <a:xfrm flipH="1">
            <a:off x="4075227" y="4843487"/>
            <a:ext cx="924497" cy="475981"/>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B7072E6-E31A-924B-B737-C6D19CC1F011}"/>
              </a:ext>
            </a:extLst>
          </p:cNvPr>
          <p:cNvCxnSpPr>
            <a:cxnSpLocks/>
          </p:cNvCxnSpPr>
          <p:nvPr/>
        </p:nvCxnSpPr>
        <p:spPr>
          <a:xfrm>
            <a:off x="3860143" y="1423273"/>
            <a:ext cx="924497" cy="475981"/>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1615F71-8D2B-3743-BF38-61EF5070EEC0}"/>
              </a:ext>
            </a:extLst>
          </p:cNvPr>
          <p:cNvCxnSpPr>
            <a:cxnSpLocks/>
          </p:cNvCxnSpPr>
          <p:nvPr/>
        </p:nvCxnSpPr>
        <p:spPr>
          <a:xfrm flipV="1">
            <a:off x="7407395" y="1271919"/>
            <a:ext cx="924497" cy="475981"/>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D4977CB3-565B-1D44-9923-7BF7D0A08FE6}"/>
              </a:ext>
            </a:extLst>
          </p:cNvPr>
          <p:cNvSpPr/>
          <p:nvPr/>
        </p:nvSpPr>
        <p:spPr>
          <a:xfrm flipH="1">
            <a:off x="4247887" y="1382205"/>
            <a:ext cx="858668" cy="858668"/>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059029A-4C8A-4A4B-B072-CF3AC69811D2}"/>
              </a:ext>
            </a:extLst>
          </p:cNvPr>
          <p:cNvSpPr/>
          <p:nvPr/>
        </p:nvSpPr>
        <p:spPr>
          <a:xfrm flipH="1">
            <a:off x="3706539" y="2898072"/>
            <a:ext cx="858668" cy="858668"/>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8943A8A-F1FD-3A47-B80A-F2BDA7748FFB}"/>
              </a:ext>
            </a:extLst>
          </p:cNvPr>
          <p:cNvSpPr/>
          <p:nvPr/>
        </p:nvSpPr>
        <p:spPr>
          <a:xfrm flipH="1">
            <a:off x="4519863" y="4437908"/>
            <a:ext cx="858668" cy="85866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5582790-8381-D642-8721-D56D6D561E55}"/>
              </a:ext>
            </a:extLst>
          </p:cNvPr>
          <p:cNvSpPr/>
          <p:nvPr/>
        </p:nvSpPr>
        <p:spPr>
          <a:xfrm>
            <a:off x="6987983" y="1370843"/>
            <a:ext cx="858668" cy="858668"/>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611516F-F4A4-1A47-87A0-F039A7C937D2}"/>
              </a:ext>
            </a:extLst>
          </p:cNvPr>
          <p:cNvSpPr/>
          <p:nvPr/>
        </p:nvSpPr>
        <p:spPr>
          <a:xfrm>
            <a:off x="7625943" y="2884620"/>
            <a:ext cx="858668" cy="858668"/>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E2B2AF3-3F4E-214F-AC13-F4857740A484}"/>
              </a:ext>
            </a:extLst>
          </p:cNvPr>
          <p:cNvSpPr/>
          <p:nvPr/>
        </p:nvSpPr>
        <p:spPr>
          <a:xfrm>
            <a:off x="6778440" y="4445381"/>
            <a:ext cx="858668" cy="858668"/>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descr="Speech">
            <a:extLst>
              <a:ext uri="{FF2B5EF4-FFF2-40B4-BE49-F238E27FC236}">
                <a16:creationId xmlns:a16="http://schemas.microsoft.com/office/drawing/2014/main" id="{F29F014E-129F-DD46-9FF0-8DC07A6137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2270" y="1509910"/>
            <a:ext cx="616821" cy="616821"/>
          </a:xfrm>
          <a:prstGeom prst="rect">
            <a:avLst/>
          </a:prstGeom>
        </p:spPr>
      </p:pic>
      <p:pic>
        <p:nvPicPr>
          <p:cNvPr id="75" name="Graphic 74" descr="Brain in head">
            <a:extLst>
              <a:ext uri="{FF2B5EF4-FFF2-40B4-BE49-F238E27FC236}">
                <a16:creationId xmlns:a16="http://schemas.microsoft.com/office/drawing/2014/main" id="{D7A3D315-793C-8449-891C-45400EBB4B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5609" y="3032928"/>
            <a:ext cx="620863" cy="620863"/>
          </a:xfrm>
          <a:prstGeom prst="rect">
            <a:avLst/>
          </a:prstGeom>
        </p:spPr>
      </p:pic>
      <p:pic>
        <p:nvPicPr>
          <p:cNvPr id="76" name="Graphic 75" descr="Volume">
            <a:extLst>
              <a:ext uri="{FF2B5EF4-FFF2-40B4-BE49-F238E27FC236}">
                <a16:creationId xmlns:a16="http://schemas.microsoft.com/office/drawing/2014/main" id="{51C28692-24D5-4346-AFFE-4A35008AA3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5746" y="4590603"/>
            <a:ext cx="529168" cy="529168"/>
          </a:xfrm>
          <a:prstGeom prst="rect">
            <a:avLst/>
          </a:prstGeom>
        </p:spPr>
      </p:pic>
      <p:pic>
        <p:nvPicPr>
          <p:cNvPr id="78" name="Graphic 77" descr="Alarm clock">
            <a:extLst>
              <a:ext uri="{FF2B5EF4-FFF2-40B4-BE49-F238E27FC236}">
                <a16:creationId xmlns:a16="http://schemas.microsoft.com/office/drawing/2014/main" id="{7F6F0FD6-1A08-F84F-9143-73E1E9AC72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20972" y="1548348"/>
            <a:ext cx="592690" cy="592690"/>
          </a:xfrm>
          <a:prstGeom prst="rect">
            <a:avLst/>
          </a:prstGeom>
        </p:spPr>
      </p:pic>
      <p:pic>
        <p:nvPicPr>
          <p:cNvPr id="79" name="Graphic 78" descr="Winking face with solid fill">
            <a:extLst>
              <a:ext uri="{FF2B5EF4-FFF2-40B4-BE49-F238E27FC236}">
                <a16:creationId xmlns:a16="http://schemas.microsoft.com/office/drawing/2014/main" id="{A7884475-EEA9-2441-989B-7B97E24B0A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16710" y="4600915"/>
            <a:ext cx="582128" cy="582128"/>
          </a:xfrm>
          <a:prstGeom prst="rect">
            <a:avLst/>
          </a:prstGeom>
        </p:spPr>
      </p:pic>
      <p:pic>
        <p:nvPicPr>
          <p:cNvPr id="80" name="Graphic 79" descr="Puzzle pieces">
            <a:extLst>
              <a:ext uri="{FF2B5EF4-FFF2-40B4-BE49-F238E27FC236}">
                <a16:creationId xmlns:a16="http://schemas.microsoft.com/office/drawing/2014/main" id="{AF467C82-D078-774F-974D-207434CE19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59636" y="3003698"/>
            <a:ext cx="582128" cy="582128"/>
          </a:xfrm>
          <a:prstGeom prst="rect">
            <a:avLst/>
          </a:prstGeom>
        </p:spPr>
      </p:pic>
      <p:sp>
        <p:nvSpPr>
          <p:cNvPr id="93" name="テキスト プレースホルダー 36">
            <a:extLst>
              <a:ext uri="{FF2B5EF4-FFF2-40B4-BE49-F238E27FC236}">
                <a16:creationId xmlns:a16="http://schemas.microsoft.com/office/drawing/2014/main" id="{A6D9BCD8-0E7C-F041-9CBF-D2BEE3BC3FF0}"/>
              </a:ext>
            </a:extLst>
          </p:cNvPr>
          <p:cNvSpPr txBox="1">
            <a:spLocks/>
          </p:cNvSpPr>
          <p:nvPr/>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94" name="Picture 93">
            <a:extLst>
              <a:ext uri="{FF2B5EF4-FFF2-40B4-BE49-F238E27FC236}">
                <a16:creationId xmlns:a16="http://schemas.microsoft.com/office/drawing/2014/main" id="{D17D6647-F609-8040-A036-A7E8FAFE4062}"/>
              </a:ext>
            </a:extLst>
          </p:cNvPr>
          <p:cNvPicPr>
            <a:picLocks noChangeAspect="1"/>
          </p:cNvPicPr>
          <p:nvPr/>
        </p:nvPicPr>
        <p:blipFill>
          <a:blip r:embed="rId15">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
        <p:nvSpPr>
          <p:cNvPr id="29" name="Text Placeholder 2">
            <a:extLst>
              <a:ext uri="{FF2B5EF4-FFF2-40B4-BE49-F238E27FC236}">
                <a16:creationId xmlns:a16="http://schemas.microsoft.com/office/drawing/2014/main" id="{7EC865CD-C444-4A00-ACA9-2C39F4C02F4C}"/>
              </a:ext>
            </a:extLst>
          </p:cNvPr>
          <p:cNvSpPr txBox="1">
            <a:spLocks/>
          </p:cNvSpPr>
          <p:nvPr/>
        </p:nvSpPr>
        <p:spPr>
          <a:xfrm>
            <a:off x="3860143" y="171907"/>
            <a:ext cx="4341274" cy="857158"/>
          </a:xfrm>
          <a:prstGeom prst="rect">
            <a:avLst/>
          </a:prstGeom>
          <a:solidFill>
            <a:srgbClr val="B6BD00"/>
          </a:solidFill>
        </p:spPr>
        <p:txBody>
          <a:bodyPr>
            <a:normAutofit fontScale="775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dirty="0">
                <a:solidFill>
                  <a:schemeClr val="bg1"/>
                </a:solidFill>
              </a:rPr>
              <a:t>How can music help language comprehension?</a:t>
            </a:r>
          </a:p>
        </p:txBody>
      </p:sp>
    </p:spTree>
    <p:extLst>
      <p:ext uri="{BB962C8B-B14F-4D97-AF65-F5344CB8AC3E}">
        <p14:creationId xmlns:p14="http://schemas.microsoft.com/office/powerpoint/2010/main" val="1934155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2917163" y="1520042"/>
            <a:ext cx="8741915" cy="4039496"/>
          </a:xfrm>
        </p:spPr>
        <p:txBody>
          <a:bodyPr/>
          <a:lstStyle/>
          <a:p>
            <a:r>
              <a:rPr lang="en-IE" dirty="0"/>
              <a:t>The </a:t>
            </a:r>
            <a:r>
              <a:rPr lang="en-IE" dirty="0">
                <a:solidFill>
                  <a:srgbClr val="16A8D3"/>
                </a:solidFill>
              </a:rPr>
              <a:t>Just Creative Programme </a:t>
            </a:r>
            <a:r>
              <a:rPr lang="en-IE" dirty="0"/>
              <a:t>which runs in the Emergency Response and Orientation Centre in Ballaghaderreen, Roscommon,  Ireland provides practical language learning to coincide with  training workshops Cooking &amp; Food Preparation, Radio Broadcasting &amp; Communications and Hairdressing &amp; Up-styling.</a:t>
            </a:r>
          </a:p>
          <a:p>
            <a:r>
              <a:rPr lang="en-IE" dirty="0"/>
              <a:t>This practical, real world way of learning language has had impressive results and garnered great interest among the Syrian refugee women who have taken part. </a:t>
            </a:r>
          </a:p>
          <a:p>
            <a:r>
              <a:rPr lang="en-IE" dirty="0"/>
              <a:t>Not only have they learned new                                                                                 practical skills like gardening,                                                cooking and hair dressing, where</a:t>
            </a:r>
            <a:br>
              <a:rPr lang="en-IE" dirty="0"/>
            </a:br>
            <a:r>
              <a:rPr lang="en-IE" dirty="0"/>
              <a:t>relevant they have also learned the</a:t>
            </a:r>
            <a:br>
              <a:rPr lang="en-IE" dirty="0"/>
            </a:br>
            <a:r>
              <a:rPr lang="en-IE" dirty="0"/>
              <a:t>English language needed in these </a:t>
            </a:r>
            <a:br>
              <a:rPr lang="en-IE" dirty="0"/>
            </a:br>
            <a:r>
              <a:rPr lang="en-IE" dirty="0"/>
              <a:t>tasks/jobs.</a:t>
            </a:r>
          </a:p>
          <a:p>
            <a:endParaRPr lang="en-IE" dirty="0"/>
          </a:p>
          <a:p>
            <a:endParaRPr lang="en-IE" dirty="0"/>
          </a:p>
          <a:p>
            <a:endParaRPr lang="en-IE" dirty="0"/>
          </a:p>
          <a:p>
            <a:pPr algn="just"/>
            <a:endParaRPr lang="en-IE" dirty="0">
              <a:solidFill>
                <a:srgbClr val="615F5D"/>
              </a:solidFill>
            </a:endParaRPr>
          </a:p>
          <a:p>
            <a:endParaRPr lang="en-IE" dirty="0"/>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3155660" y="252537"/>
            <a:ext cx="7197030" cy="857158"/>
          </a:xfrm>
        </p:spPr>
        <p:txBody>
          <a:bodyPr>
            <a:normAutofit fontScale="85000" lnSpcReduction="10000"/>
          </a:bodyPr>
          <a:lstStyle/>
          <a:p>
            <a:r>
              <a:rPr lang="en-IE" dirty="0"/>
              <a:t>Practice Languages in new ways – Language Learning through practical workshops</a:t>
            </a:r>
          </a:p>
        </p:txBody>
      </p:sp>
      <p:sp>
        <p:nvSpPr>
          <p:cNvPr id="4" name="TextBox 3">
            <a:extLst>
              <a:ext uri="{FF2B5EF4-FFF2-40B4-BE49-F238E27FC236}">
                <a16:creationId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GOOD PRACTICE</a:t>
            </a:r>
          </a:p>
          <a:p>
            <a:endParaRPr lang="en-IE" sz="2400" dirty="0">
              <a:solidFill>
                <a:schemeClr val="bg1"/>
              </a:solidFill>
            </a:endParaRPr>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hlinkClick r:id="rId2"/>
            <a:extLst>
              <a:ext uri="{FF2B5EF4-FFF2-40B4-BE49-F238E27FC236}">
                <a16:creationId xmlns:a16="http://schemas.microsoft.com/office/drawing/2014/main" id="{F6C238AF-707C-4542-95D4-138E934C6C57}"/>
              </a:ext>
            </a:extLst>
          </p:cNvPr>
          <p:cNvSpPr txBox="1"/>
          <p:nvPr/>
        </p:nvSpPr>
        <p:spPr>
          <a:xfrm>
            <a:off x="7920843" y="4833256"/>
            <a:ext cx="4271158" cy="1754326"/>
          </a:xfrm>
          <a:prstGeom prst="rect">
            <a:avLst/>
          </a:prstGeom>
          <a:solidFill>
            <a:srgbClr val="16A8D3"/>
          </a:solidFill>
        </p:spPr>
        <p:txBody>
          <a:bodyPr wrap="square" rtlCol="0">
            <a:spAutoFit/>
          </a:bodyPr>
          <a:lstStyle/>
          <a:p>
            <a:r>
              <a:rPr lang="en-IE" dirty="0">
                <a:solidFill>
                  <a:schemeClr val="bg1"/>
                </a:solidFill>
              </a:rPr>
              <a:t>For more good practices,</a:t>
            </a:r>
          </a:p>
          <a:p>
            <a:r>
              <a:rPr lang="en-IE" dirty="0">
                <a:solidFill>
                  <a:schemeClr val="bg1"/>
                </a:solidFill>
              </a:rPr>
              <a:t>check out our 56 page </a:t>
            </a:r>
          </a:p>
          <a:p>
            <a:r>
              <a:rPr lang="en-IE" dirty="0">
                <a:solidFill>
                  <a:schemeClr val="bg1"/>
                </a:solidFill>
              </a:rPr>
              <a:t>Promise Social Inclusion </a:t>
            </a:r>
          </a:p>
          <a:p>
            <a:r>
              <a:rPr lang="en-IE" dirty="0">
                <a:solidFill>
                  <a:schemeClr val="bg1"/>
                </a:solidFill>
              </a:rPr>
              <a:t>Toolkit</a:t>
            </a:r>
          </a:p>
          <a:p>
            <a:endParaRPr lang="en-IE" dirty="0">
              <a:solidFill>
                <a:schemeClr val="bg1"/>
              </a:solidFill>
            </a:endParaRPr>
          </a:p>
          <a:p>
            <a:r>
              <a:rPr lang="en-IE" dirty="0">
                <a:solidFill>
                  <a:schemeClr val="bg1"/>
                </a:solidFill>
                <a:hlinkClick r:id="rId2">
                  <a:extLst>
                    <a:ext uri="{A12FA001-AC4F-418D-AE19-62706E023703}">
                      <ahyp:hlinkClr xmlns:ahyp="http://schemas.microsoft.com/office/drawing/2018/hyperlinkcolor" val="tx"/>
                    </a:ext>
                  </a:extLst>
                </a:hlinkClick>
              </a:rPr>
              <a:t>DOWNLOAD HERE</a:t>
            </a:r>
            <a:endParaRPr lang="en-IE" dirty="0">
              <a:solidFill>
                <a:schemeClr val="bg1"/>
              </a:solidFill>
            </a:endParaRPr>
          </a:p>
        </p:txBody>
      </p:sp>
      <p:pic>
        <p:nvPicPr>
          <p:cNvPr id="17" name="Picture 16">
            <a:extLst>
              <a:ext uri="{FF2B5EF4-FFF2-40B4-BE49-F238E27FC236}">
                <a16:creationId xmlns:a16="http://schemas.microsoft.com/office/drawing/2014/main" id="{7822E390-B156-47C6-ADAF-BA2073D515BC}"/>
              </a:ext>
            </a:extLst>
          </p:cNvPr>
          <p:cNvPicPr>
            <a:picLocks noChangeAspect="1"/>
          </p:cNvPicPr>
          <p:nvPr/>
        </p:nvPicPr>
        <p:blipFill>
          <a:blip r:embed="rId3"/>
          <a:stretch>
            <a:fillRect/>
          </a:stretch>
        </p:blipFill>
        <p:spPr>
          <a:xfrm>
            <a:off x="10965977" y="4915565"/>
            <a:ext cx="1082425" cy="1520042"/>
          </a:xfrm>
          <a:prstGeom prst="rect">
            <a:avLst/>
          </a:prstGeom>
        </p:spPr>
      </p:pic>
      <p:pic>
        <p:nvPicPr>
          <p:cNvPr id="5" name="Picture 4">
            <a:extLst>
              <a:ext uri="{FF2B5EF4-FFF2-40B4-BE49-F238E27FC236}">
                <a16:creationId xmlns:a16="http://schemas.microsoft.com/office/drawing/2014/main" id="{B83B609A-6466-4B6D-A003-DBF48A897CAA}"/>
              </a:ext>
            </a:extLst>
          </p:cNvPr>
          <p:cNvPicPr>
            <a:picLocks noChangeAspect="1"/>
          </p:cNvPicPr>
          <p:nvPr/>
        </p:nvPicPr>
        <p:blipFill>
          <a:blip r:embed="rId4"/>
          <a:stretch>
            <a:fillRect/>
          </a:stretch>
        </p:blipFill>
        <p:spPr>
          <a:xfrm>
            <a:off x="253398" y="2396110"/>
            <a:ext cx="2576323" cy="3006607"/>
          </a:xfrm>
          <a:prstGeom prst="rect">
            <a:avLst/>
          </a:prstGeom>
        </p:spPr>
      </p:pic>
      <p:pic>
        <p:nvPicPr>
          <p:cNvPr id="18" name="Picture 17">
            <a:extLst>
              <a:ext uri="{FF2B5EF4-FFF2-40B4-BE49-F238E27FC236}">
                <a16:creationId xmlns:a16="http://schemas.microsoft.com/office/drawing/2014/main" id="{F532DCA8-F0D5-4DDE-9C5A-C01C2CEBF71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422207" y="211200"/>
            <a:ext cx="1626195" cy="812420"/>
          </a:xfrm>
          <a:prstGeom prst="rect">
            <a:avLst/>
          </a:prstGeom>
        </p:spPr>
      </p:pic>
    </p:spTree>
    <p:extLst>
      <p:ext uri="{BB962C8B-B14F-4D97-AF65-F5344CB8AC3E}">
        <p14:creationId xmlns:p14="http://schemas.microsoft.com/office/powerpoint/2010/main" val="319202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2917163" y="1520042"/>
            <a:ext cx="8741915" cy="4039496"/>
          </a:xfrm>
        </p:spPr>
        <p:txBody>
          <a:bodyPr/>
          <a:lstStyle/>
          <a:p>
            <a:pPr algn="just"/>
            <a:r>
              <a:rPr lang="en-IE" dirty="0"/>
              <a:t>Fáilte </a:t>
            </a:r>
            <a:r>
              <a:rPr lang="en-IE" dirty="0" err="1"/>
              <a:t>Isteach</a:t>
            </a:r>
            <a:r>
              <a:rPr lang="en-IE" dirty="0"/>
              <a:t> is an initiative of Third Age, an Irish organisation that provides opportunities for older people to contribute to their communities and engage actively in society. </a:t>
            </a:r>
          </a:p>
          <a:p>
            <a:pPr algn="just"/>
            <a:r>
              <a:rPr lang="en-IE" dirty="0"/>
              <a:t>Fáilte </a:t>
            </a:r>
            <a:r>
              <a:rPr lang="en-IE" dirty="0" err="1"/>
              <a:t>Isteach</a:t>
            </a:r>
            <a:r>
              <a:rPr lang="en-IE" dirty="0"/>
              <a:t> involves volunteers (tutors) welcoming migrants to the community through conversational English classes.</a:t>
            </a:r>
          </a:p>
          <a:p>
            <a:pPr algn="just"/>
            <a:r>
              <a:rPr lang="en-IE" dirty="0"/>
              <a:t>Tutors and students usually meet once a week and it can happen in a very informal setting where people just have a chat in English. </a:t>
            </a:r>
            <a:endParaRPr lang="en-IE" dirty="0">
              <a:solidFill>
                <a:srgbClr val="615F5D"/>
              </a:solidFill>
            </a:endParaRPr>
          </a:p>
          <a:p>
            <a:endParaRPr lang="en-IE" dirty="0"/>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3155660" y="252537"/>
            <a:ext cx="8351530" cy="857158"/>
          </a:xfrm>
        </p:spPr>
        <p:txBody>
          <a:bodyPr>
            <a:normAutofit fontScale="92500" lnSpcReduction="20000"/>
          </a:bodyPr>
          <a:lstStyle/>
          <a:p>
            <a:r>
              <a:rPr lang="en-IE" dirty="0"/>
              <a:t>Practice Languages in new ways – </a:t>
            </a:r>
            <a:r>
              <a:rPr lang="en-IE" dirty="0" err="1"/>
              <a:t>Failte</a:t>
            </a:r>
            <a:r>
              <a:rPr lang="en-IE" dirty="0"/>
              <a:t> </a:t>
            </a:r>
            <a:r>
              <a:rPr lang="en-IE" dirty="0" err="1"/>
              <a:t>Isteach</a:t>
            </a:r>
            <a:r>
              <a:rPr lang="en-IE" dirty="0"/>
              <a:t> Volunteer Language Programme</a:t>
            </a:r>
          </a:p>
        </p:txBody>
      </p:sp>
      <p:pic>
        <p:nvPicPr>
          <p:cNvPr id="6" name="Picture 2" descr="Image result for FAILTE ISTEACH IRELAND">
            <a:extLst>
              <a:ext uri="{FF2B5EF4-FFF2-40B4-BE49-F238E27FC236}">
                <a16:creationId xmlns:a16="http://schemas.microsoft.com/office/drawing/2014/main" id="{068C2123-B68D-466E-A807-7731BE374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633"/>
            <a:ext cx="6550166" cy="2146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6BADEC-45BA-4677-B1BF-92DF26785D97}"/>
              </a:ext>
            </a:extLst>
          </p:cNvPr>
          <p:cNvSpPr/>
          <p:nvPr/>
        </p:nvSpPr>
        <p:spPr>
          <a:xfrm>
            <a:off x="585629" y="5950875"/>
            <a:ext cx="5973879" cy="461665"/>
          </a:xfrm>
          <a:prstGeom prst="rect">
            <a:avLst/>
          </a:prstGeom>
        </p:spPr>
        <p:txBody>
          <a:bodyPr wrap="none">
            <a:spAutoFit/>
          </a:bodyPr>
          <a:lstStyle/>
          <a:p>
            <a:r>
              <a:rPr lang="en-IE" sz="2400" dirty="0"/>
              <a:t>Source: </a:t>
            </a:r>
            <a:r>
              <a:rPr lang="en-IE" sz="2400" dirty="0">
                <a:hlinkClick r:id="rId3"/>
              </a:rPr>
              <a:t>www.thirdageireland.ie/failte-isteach</a:t>
            </a:r>
            <a:r>
              <a:rPr lang="en-IE" sz="2400" dirty="0"/>
              <a:t>  </a:t>
            </a:r>
          </a:p>
        </p:txBody>
      </p:sp>
      <p:sp>
        <p:nvSpPr>
          <p:cNvPr id="4" name="TextBox 3">
            <a:extLst>
              <a:ext uri="{FF2B5EF4-FFF2-40B4-BE49-F238E27FC236}">
                <a16:creationId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GOOD PRACTICE</a:t>
            </a:r>
          </a:p>
          <a:p>
            <a:endParaRPr lang="en-IE" sz="2400" dirty="0">
              <a:solidFill>
                <a:schemeClr val="bg1"/>
              </a:solidFill>
            </a:endParaRPr>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9A9CC22B-9659-447A-9700-75360D254C5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63329" y="2051418"/>
            <a:ext cx="1626195" cy="812420"/>
          </a:xfrm>
          <a:prstGeom prst="rect">
            <a:avLst/>
          </a:prstGeom>
        </p:spPr>
      </p:pic>
    </p:spTree>
    <p:extLst>
      <p:ext uri="{BB962C8B-B14F-4D97-AF65-F5344CB8AC3E}">
        <p14:creationId xmlns:p14="http://schemas.microsoft.com/office/powerpoint/2010/main" val="1499107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BC2D62-8608-4CFF-A45D-EA56D91E4B95}"/>
              </a:ext>
            </a:extLst>
          </p:cNvPr>
          <p:cNvSpPr>
            <a:spLocks noGrp="1"/>
          </p:cNvSpPr>
          <p:nvPr>
            <p:ph type="body" sz="quarter" idx="20"/>
          </p:nvPr>
        </p:nvSpPr>
        <p:spPr/>
        <p:txBody>
          <a:bodyPr/>
          <a:lstStyle/>
          <a:p>
            <a:endParaRPr lang="en-IE" dirty="0"/>
          </a:p>
        </p:txBody>
      </p:sp>
      <p:sp>
        <p:nvSpPr>
          <p:cNvPr id="3" name="Text Placeholder 2">
            <a:extLst>
              <a:ext uri="{FF2B5EF4-FFF2-40B4-BE49-F238E27FC236}">
                <a16:creationId xmlns:a16="http://schemas.microsoft.com/office/drawing/2014/main" id="{59CA8860-74FB-496C-83CC-6B9E241A1BE9}"/>
              </a:ext>
            </a:extLst>
          </p:cNvPr>
          <p:cNvSpPr>
            <a:spLocks noGrp="1"/>
          </p:cNvSpPr>
          <p:nvPr>
            <p:ph type="body" sz="quarter" idx="21"/>
          </p:nvPr>
        </p:nvSpPr>
        <p:spPr>
          <a:xfrm>
            <a:off x="2495266" y="368134"/>
            <a:ext cx="8403792" cy="707943"/>
          </a:xfrm>
        </p:spPr>
        <p:txBody>
          <a:bodyPr/>
          <a:lstStyle/>
          <a:p>
            <a:r>
              <a:rPr lang="en-IE" dirty="0"/>
              <a:t>Watch Video: </a:t>
            </a:r>
            <a:r>
              <a:rPr lang="en-IE" dirty="0" err="1"/>
              <a:t>Failte</a:t>
            </a:r>
            <a:r>
              <a:rPr lang="en-IE" dirty="0"/>
              <a:t> </a:t>
            </a:r>
            <a:r>
              <a:rPr lang="en-IE" dirty="0" err="1"/>
              <a:t>Isteach</a:t>
            </a:r>
            <a:endParaRPr lang="en-IE" dirty="0"/>
          </a:p>
        </p:txBody>
      </p:sp>
      <p:pic>
        <p:nvPicPr>
          <p:cNvPr id="4" name="Online Media 8" title="Third Age - Failte Isteach">
            <a:hlinkClick r:id="" action="ppaction://media"/>
            <a:extLst>
              <a:ext uri="{FF2B5EF4-FFF2-40B4-BE49-F238E27FC236}">
                <a16:creationId xmlns:a16="http://schemas.microsoft.com/office/drawing/2014/main" id="{F32D2E4C-6F94-4464-B9AB-905560FD51ED}"/>
              </a:ext>
            </a:extLst>
          </p:cNvPr>
          <p:cNvPicPr>
            <a:picLocks noRot="1" noChangeAspect="1"/>
          </p:cNvPicPr>
          <p:nvPr>
            <a:videoFile r:link="rId1"/>
          </p:nvPr>
        </p:nvPicPr>
        <p:blipFill>
          <a:blip r:embed="rId3"/>
          <a:stretch>
            <a:fillRect/>
          </a:stretch>
        </p:blipFill>
        <p:spPr>
          <a:xfrm>
            <a:off x="2495266" y="1245221"/>
            <a:ext cx="8088973" cy="4550661"/>
          </a:xfrm>
          <a:prstGeom prst="rect">
            <a:avLst/>
          </a:prstGeom>
        </p:spPr>
      </p:pic>
      <p:sp>
        <p:nvSpPr>
          <p:cNvPr id="5" name="Rectangle 4">
            <a:extLst>
              <a:ext uri="{FF2B5EF4-FFF2-40B4-BE49-F238E27FC236}">
                <a16:creationId xmlns:a16="http://schemas.microsoft.com/office/drawing/2014/main" id="{F6452A27-EC57-4B61-88CD-3A1AAB3306E4}"/>
              </a:ext>
            </a:extLst>
          </p:cNvPr>
          <p:cNvSpPr/>
          <p:nvPr/>
        </p:nvSpPr>
        <p:spPr>
          <a:xfrm>
            <a:off x="162295" y="5965025"/>
            <a:ext cx="7604168" cy="830997"/>
          </a:xfrm>
          <a:prstGeom prst="rect">
            <a:avLst/>
          </a:prstGeom>
        </p:spPr>
        <p:txBody>
          <a:bodyPr wrap="square">
            <a:spAutoFit/>
          </a:bodyPr>
          <a:lstStyle/>
          <a:p>
            <a:r>
              <a:rPr lang="en-IE" sz="2400" dirty="0" err="1">
                <a:solidFill>
                  <a:srgbClr val="6D6E6C"/>
                </a:solidFill>
              </a:rPr>
              <a:t>Failte</a:t>
            </a:r>
            <a:r>
              <a:rPr lang="en-IE" sz="2400" dirty="0">
                <a:solidFill>
                  <a:srgbClr val="6D6E6C"/>
                </a:solidFill>
              </a:rPr>
              <a:t> </a:t>
            </a:r>
            <a:r>
              <a:rPr lang="en-IE" sz="2400" dirty="0" err="1">
                <a:solidFill>
                  <a:srgbClr val="6D6E6C"/>
                </a:solidFill>
              </a:rPr>
              <a:t>Isteach</a:t>
            </a:r>
            <a:r>
              <a:rPr lang="en-IE" sz="2400" dirty="0">
                <a:solidFill>
                  <a:srgbClr val="6D6E6C"/>
                </a:solidFill>
              </a:rPr>
              <a:t> Programme, Ireland – empowering community volunteers to be informal educators</a:t>
            </a:r>
          </a:p>
        </p:txBody>
      </p:sp>
      <p:sp>
        <p:nvSpPr>
          <p:cNvPr id="6" name="Rectangle 5">
            <a:extLst>
              <a:ext uri="{FF2B5EF4-FFF2-40B4-BE49-F238E27FC236}">
                <a16:creationId xmlns:a16="http://schemas.microsoft.com/office/drawing/2014/main" id="{74ECB4EC-83F5-4C5F-9AE7-7EFC46A1785C}"/>
              </a:ext>
            </a:extLst>
          </p:cNvPr>
          <p:cNvSpPr/>
          <p:nvPr/>
        </p:nvSpPr>
        <p:spPr>
          <a:xfrm>
            <a:off x="6561619" y="5934670"/>
            <a:ext cx="5660845" cy="369332"/>
          </a:xfrm>
          <a:prstGeom prst="rect">
            <a:avLst/>
          </a:prstGeom>
        </p:spPr>
        <p:txBody>
          <a:bodyPr wrap="none">
            <a:spAutoFit/>
          </a:bodyPr>
          <a:lstStyle/>
          <a:p>
            <a:r>
              <a:rPr lang="en-IE" dirty="0"/>
              <a:t>Source: </a:t>
            </a:r>
            <a:r>
              <a:rPr lang="en-IE" dirty="0">
                <a:hlinkClick r:id="rId4"/>
              </a:rPr>
              <a:t>https://www.youtube.com/watch?v=qm3IYXEZcYk</a:t>
            </a:r>
            <a:r>
              <a:rPr lang="en-IE" dirty="0"/>
              <a:t> </a:t>
            </a:r>
          </a:p>
        </p:txBody>
      </p:sp>
      <p:pic>
        <p:nvPicPr>
          <p:cNvPr id="7" name="Picture 6">
            <a:extLst>
              <a:ext uri="{FF2B5EF4-FFF2-40B4-BE49-F238E27FC236}">
                <a16:creationId xmlns:a16="http://schemas.microsoft.com/office/drawing/2014/main" id="{CD4F8517-709B-46BE-B07A-AFC707FD40A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106355" y="92468"/>
            <a:ext cx="1626195" cy="812420"/>
          </a:xfrm>
          <a:prstGeom prst="rect">
            <a:avLst/>
          </a:prstGeom>
        </p:spPr>
      </p:pic>
    </p:spTree>
    <p:extLst>
      <p:ext uri="{BB962C8B-B14F-4D97-AF65-F5344CB8AC3E}">
        <p14:creationId xmlns:p14="http://schemas.microsoft.com/office/powerpoint/2010/main" val="4159857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2917163" y="1520042"/>
            <a:ext cx="8741915" cy="4039496"/>
          </a:xfrm>
        </p:spPr>
        <p:txBody>
          <a:bodyPr/>
          <a:lstStyle/>
          <a:p>
            <a:endParaRPr lang="en-IE" dirty="0"/>
          </a:p>
          <a:p>
            <a:endParaRPr lang="en-IE" dirty="0"/>
          </a:p>
          <a:p>
            <a:endParaRPr lang="en-IE" dirty="0"/>
          </a:p>
          <a:p>
            <a:pPr algn="just"/>
            <a:endParaRPr lang="en-IE" dirty="0">
              <a:solidFill>
                <a:srgbClr val="615F5D"/>
              </a:solidFill>
            </a:endParaRPr>
          </a:p>
          <a:p>
            <a:endParaRPr lang="en-IE" dirty="0"/>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3155660" y="252537"/>
            <a:ext cx="7197030" cy="857158"/>
          </a:xfrm>
        </p:spPr>
        <p:txBody>
          <a:bodyPr>
            <a:normAutofit fontScale="92500" lnSpcReduction="20000"/>
          </a:bodyPr>
          <a:lstStyle/>
          <a:p>
            <a:r>
              <a:rPr lang="en-IE" dirty="0"/>
              <a:t>Practice Languages in new ways – </a:t>
            </a:r>
            <a:r>
              <a:rPr lang="en-IE" dirty="0">
                <a:solidFill>
                  <a:srgbClr val="16A8D3"/>
                </a:solidFill>
              </a:rPr>
              <a:t>International Tandem Night</a:t>
            </a:r>
          </a:p>
        </p:txBody>
      </p:sp>
      <p:sp>
        <p:nvSpPr>
          <p:cNvPr id="4" name="TextBox 3">
            <a:extLst>
              <a:ext uri="{FF2B5EF4-FFF2-40B4-BE49-F238E27FC236}">
                <a16:creationId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GOOD PRACTICE</a:t>
            </a:r>
          </a:p>
          <a:p>
            <a:endParaRPr lang="en-IE" sz="2400" dirty="0">
              <a:solidFill>
                <a:schemeClr val="bg1"/>
              </a:solidFill>
            </a:endParaRPr>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5">
            <a:extLst>
              <a:ext uri="{FF2B5EF4-FFF2-40B4-BE49-F238E27FC236}">
                <a16:creationId xmlns:a16="http://schemas.microsoft.com/office/drawing/2014/main" id="{02F0E830-CE89-4542-94DE-BD74EFC49FD1}"/>
              </a:ext>
            </a:extLst>
          </p:cNvPr>
          <p:cNvPicPr>
            <a:picLocks noChangeAspect="1"/>
          </p:cNvPicPr>
          <p:nvPr/>
        </p:nvPicPr>
        <p:blipFill rotWithShape="1">
          <a:blip r:embed="rId2"/>
          <a:srcRect l="4359"/>
          <a:stretch/>
        </p:blipFill>
        <p:spPr>
          <a:xfrm>
            <a:off x="10538050" y="170562"/>
            <a:ext cx="1527525" cy="868619"/>
          </a:xfrm>
          <a:prstGeom prst="rect">
            <a:avLst/>
          </a:prstGeom>
        </p:spPr>
      </p:pic>
      <p:pic>
        <p:nvPicPr>
          <p:cNvPr id="6" name="Immagine 5"/>
          <p:cNvPicPr>
            <a:picLocks noChangeAspect="1"/>
          </p:cNvPicPr>
          <p:nvPr/>
        </p:nvPicPr>
        <p:blipFill>
          <a:blip r:embed="rId3"/>
          <a:stretch>
            <a:fillRect/>
          </a:stretch>
        </p:blipFill>
        <p:spPr>
          <a:xfrm>
            <a:off x="8243801" y="1590556"/>
            <a:ext cx="3884986" cy="3884986"/>
          </a:xfrm>
          <a:prstGeom prst="rect">
            <a:avLst/>
          </a:prstGeom>
        </p:spPr>
      </p:pic>
      <p:sp>
        <p:nvSpPr>
          <p:cNvPr id="5" name="Rettangolo 4"/>
          <p:cNvSpPr/>
          <p:nvPr/>
        </p:nvSpPr>
        <p:spPr>
          <a:xfrm>
            <a:off x="107660" y="1972972"/>
            <a:ext cx="7939060" cy="4893647"/>
          </a:xfrm>
          <a:prstGeom prst="rect">
            <a:avLst/>
          </a:prstGeom>
        </p:spPr>
        <p:txBody>
          <a:bodyPr wrap="square">
            <a:spAutoFit/>
          </a:bodyPr>
          <a:lstStyle/>
          <a:p>
            <a:r>
              <a:rPr lang="it-IT" sz="2400" dirty="0"/>
              <a:t>“</a:t>
            </a:r>
            <a:r>
              <a:rPr lang="it-IT" sz="2400" i="1" dirty="0"/>
              <a:t>Tandem </a:t>
            </a:r>
            <a:r>
              <a:rPr lang="it-IT" sz="2400" i="1" dirty="0" err="1"/>
              <a:t>is</a:t>
            </a:r>
            <a:r>
              <a:rPr lang="it-IT" sz="2400" i="1" dirty="0"/>
              <a:t> </a:t>
            </a:r>
            <a:r>
              <a:rPr lang="it-IT" sz="2400" i="1" dirty="0" err="1"/>
              <a:t>something</a:t>
            </a:r>
            <a:r>
              <a:rPr lang="it-IT" sz="2400" i="1" dirty="0"/>
              <a:t> </a:t>
            </a:r>
            <a:r>
              <a:rPr lang="it-IT" sz="2400" i="1" dirty="0" err="1"/>
              <a:t>you</a:t>
            </a:r>
            <a:r>
              <a:rPr lang="it-IT" sz="2400" i="1" dirty="0"/>
              <a:t> do in </a:t>
            </a:r>
            <a:r>
              <a:rPr lang="it-IT" sz="2400" i="1" dirty="0" err="1"/>
              <a:t>two</a:t>
            </a:r>
            <a:r>
              <a:rPr lang="it-IT" sz="2400" i="1" dirty="0"/>
              <a:t>, </a:t>
            </a:r>
            <a:r>
              <a:rPr lang="it-IT" sz="2400" i="1" dirty="0" err="1"/>
              <a:t>it</a:t>
            </a:r>
            <a:r>
              <a:rPr lang="it-IT" sz="2400" i="1" dirty="0"/>
              <a:t> </a:t>
            </a:r>
            <a:r>
              <a:rPr lang="it-IT" sz="2400" i="1" dirty="0" err="1"/>
              <a:t>is</a:t>
            </a:r>
            <a:r>
              <a:rPr lang="it-IT" sz="2400" i="1" dirty="0"/>
              <a:t> a </a:t>
            </a:r>
            <a:r>
              <a:rPr lang="it-IT" sz="2400" i="1" dirty="0" err="1"/>
              <a:t>linguistic</a:t>
            </a:r>
            <a:r>
              <a:rPr lang="it-IT" sz="2400" i="1" dirty="0"/>
              <a:t> </a:t>
            </a:r>
            <a:r>
              <a:rPr lang="it-IT" sz="2400" i="1" dirty="0" err="1"/>
              <a:t>effort</a:t>
            </a:r>
            <a:r>
              <a:rPr lang="it-IT" sz="2400" i="1" dirty="0"/>
              <a:t>, </a:t>
            </a:r>
            <a:r>
              <a:rPr lang="it-IT" sz="2400" i="1" dirty="0" err="1"/>
              <a:t>it</a:t>
            </a:r>
            <a:r>
              <a:rPr lang="it-IT" sz="2400" i="1" dirty="0"/>
              <a:t> </a:t>
            </a:r>
            <a:r>
              <a:rPr lang="it-IT" sz="2400" i="1" dirty="0" err="1"/>
              <a:t>is</a:t>
            </a:r>
            <a:r>
              <a:rPr lang="it-IT" sz="2400" i="1" dirty="0"/>
              <a:t> </a:t>
            </a:r>
            <a:r>
              <a:rPr lang="it-IT" sz="2400" i="1" dirty="0" err="1"/>
              <a:t>sharing</a:t>
            </a:r>
            <a:r>
              <a:rPr lang="it-IT" sz="2400" i="1" dirty="0"/>
              <a:t> the </a:t>
            </a:r>
            <a:r>
              <a:rPr lang="it-IT" sz="2400" i="1" dirty="0" err="1"/>
              <a:t>burden</a:t>
            </a:r>
            <a:r>
              <a:rPr lang="it-IT" sz="2400" i="1" dirty="0"/>
              <a:t> and the </a:t>
            </a:r>
            <a:r>
              <a:rPr lang="it-IT" sz="2400" i="1" dirty="0" err="1"/>
              <a:t>honour</a:t>
            </a:r>
            <a:r>
              <a:rPr lang="it-IT" sz="2400" i="1" dirty="0"/>
              <a:t> of </a:t>
            </a:r>
            <a:r>
              <a:rPr lang="it-IT" sz="2400" i="1" dirty="0" err="1"/>
              <a:t>teaching</a:t>
            </a:r>
            <a:r>
              <a:rPr lang="it-IT" sz="2400" i="1" dirty="0"/>
              <a:t> and </a:t>
            </a:r>
            <a:r>
              <a:rPr lang="it-IT" sz="2400" i="1" dirty="0" err="1"/>
              <a:t>learning</a:t>
            </a:r>
            <a:r>
              <a:rPr lang="it-IT" sz="2400" i="1" dirty="0"/>
              <a:t> a new </a:t>
            </a:r>
            <a:r>
              <a:rPr lang="it-IT" sz="2400" i="1" dirty="0" err="1"/>
              <a:t>language</a:t>
            </a:r>
            <a:r>
              <a:rPr lang="it-IT" sz="2400" i="1" dirty="0"/>
              <a:t>. Two people speak first in one language and then in the other.”  - </a:t>
            </a:r>
            <a:r>
              <a:rPr lang="it-IT" sz="2400" dirty="0"/>
              <a:t>Alessandro Piccottini, event creator and organiser</a:t>
            </a:r>
          </a:p>
          <a:p>
            <a:endParaRPr lang="it-IT" sz="2400" dirty="0"/>
          </a:p>
          <a:p>
            <a:r>
              <a:rPr lang="it-IT" sz="2400" dirty="0"/>
              <a:t>It is an event in Perugia for foreign students and it has become the place to be to meet people from all over the world. Tandem Nights  brings together foreign students, but also Italians in search of linguistic and cultural exchange. The average age is 20-24 years but it is also possible meet adults who attend language schools and take the opportunity to practice.</a:t>
            </a:r>
          </a:p>
        </p:txBody>
      </p:sp>
      <p:sp>
        <p:nvSpPr>
          <p:cNvPr id="7" name="Rettangolo 6"/>
          <p:cNvSpPr/>
          <p:nvPr/>
        </p:nvSpPr>
        <p:spPr>
          <a:xfrm>
            <a:off x="8180589" y="5836902"/>
            <a:ext cx="4011411" cy="523220"/>
          </a:xfrm>
          <a:prstGeom prst="rect">
            <a:avLst/>
          </a:prstGeom>
        </p:spPr>
        <p:txBody>
          <a:bodyPr wrap="square">
            <a:spAutoFit/>
          </a:bodyPr>
          <a:lstStyle/>
          <a:p>
            <a:r>
              <a:rPr lang="it-IT" sz="1400" dirty="0"/>
              <a:t>Watch video to find out more: </a:t>
            </a:r>
            <a:r>
              <a:rPr lang="it-IT" sz="1400" dirty="0">
                <a:hlinkClick r:id="rId4"/>
              </a:rPr>
              <a:t>https://www.youtube.com/watch?v=CCZGzCfQ6BQ</a:t>
            </a:r>
            <a:r>
              <a:rPr lang="it-IT" sz="1400" dirty="0"/>
              <a:t> </a:t>
            </a:r>
          </a:p>
        </p:txBody>
      </p:sp>
    </p:spTree>
    <p:extLst>
      <p:ext uri="{BB962C8B-B14F-4D97-AF65-F5344CB8AC3E}">
        <p14:creationId xmlns:p14="http://schemas.microsoft.com/office/powerpoint/2010/main" val="1633029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BD8AB3-E25E-42D7-8B89-C66D9FF21F98}"/>
              </a:ext>
            </a:extLst>
          </p:cNvPr>
          <p:cNvSpPr>
            <a:spLocks noGrp="1"/>
          </p:cNvSpPr>
          <p:nvPr>
            <p:ph type="body" sz="quarter" idx="20"/>
          </p:nvPr>
        </p:nvSpPr>
        <p:spPr>
          <a:xfrm>
            <a:off x="6288312" y="1872407"/>
            <a:ext cx="5551386" cy="3631644"/>
          </a:xfrm>
        </p:spPr>
        <p:txBody>
          <a:bodyPr/>
          <a:lstStyle/>
          <a:p>
            <a:r>
              <a:rPr lang="en-IE" dirty="0"/>
              <a:t>In these games, the language learners describe words to their teammates against the clock. </a:t>
            </a:r>
          </a:p>
          <a:p>
            <a:r>
              <a:rPr lang="en-IE" dirty="0"/>
              <a:t>It might sound simple, but it’s great fun, and a really effective way to practice a new language and new vocabulary. </a:t>
            </a:r>
          </a:p>
          <a:p>
            <a:r>
              <a:rPr lang="en-IE" dirty="0"/>
              <a:t>You may well have seen the ‘Heads Up!’ app or the related segments on the TV show ‘Ellen’ – check out the clip of Harrison Ford playing the game.</a:t>
            </a:r>
          </a:p>
          <a:p>
            <a:endParaRPr lang="en-IE" dirty="0"/>
          </a:p>
          <a:p>
            <a:r>
              <a:rPr lang="en-IE" dirty="0"/>
              <a:t> </a:t>
            </a:r>
          </a:p>
          <a:p>
            <a:endParaRPr lang="en-IE" dirty="0"/>
          </a:p>
          <a:p>
            <a:endParaRPr lang="en-IE" dirty="0"/>
          </a:p>
          <a:p>
            <a:endParaRPr lang="en-IE" dirty="0"/>
          </a:p>
          <a:p>
            <a:endParaRPr lang="en-IE" dirty="0"/>
          </a:p>
        </p:txBody>
      </p:sp>
      <p:sp>
        <p:nvSpPr>
          <p:cNvPr id="3" name="Picture Placeholder 2">
            <a:extLst>
              <a:ext uri="{FF2B5EF4-FFF2-40B4-BE49-F238E27FC236}">
                <a16:creationId xmlns:a16="http://schemas.microsoft.com/office/drawing/2014/main" id="{6BD0C345-789A-4909-BC35-BD722AB4947D}"/>
              </a:ext>
            </a:extLst>
          </p:cNvPr>
          <p:cNvSpPr>
            <a:spLocks noGrp="1"/>
          </p:cNvSpPr>
          <p:nvPr>
            <p:ph type="pic" sz="quarter" idx="21"/>
          </p:nvPr>
        </p:nvSpPr>
        <p:spPr/>
      </p:sp>
      <p:sp>
        <p:nvSpPr>
          <p:cNvPr id="4" name="Text Placeholder 3">
            <a:extLst>
              <a:ext uri="{FF2B5EF4-FFF2-40B4-BE49-F238E27FC236}">
                <a16:creationId xmlns:a16="http://schemas.microsoft.com/office/drawing/2014/main" id="{E5BCBEED-2427-4471-9B49-3AC8F8A31727}"/>
              </a:ext>
            </a:extLst>
          </p:cNvPr>
          <p:cNvSpPr>
            <a:spLocks noGrp="1"/>
          </p:cNvSpPr>
          <p:nvPr>
            <p:ph type="body" sz="quarter" idx="22"/>
          </p:nvPr>
        </p:nvSpPr>
        <p:spPr>
          <a:xfrm>
            <a:off x="3726180" y="215325"/>
            <a:ext cx="8284968" cy="1161903"/>
          </a:xfrm>
        </p:spPr>
        <p:txBody>
          <a:bodyPr>
            <a:normAutofit/>
          </a:bodyPr>
          <a:lstStyle/>
          <a:p>
            <a:r>
              <a:rPr lang="en-IE" dirty="0"/>
              <a:t>Articulate / Heads Up Game – lets adult learners practice a new language</a:t>
            </a:r>
          </a:p>
        </p:txBody>
      </p:sp>
      <p:pic>
        <p:nvPicPr>
          <p:cNvPr id="5" name="Online Media 4" title="Harrison Ford Plays 'Heads Up!' with Ellen">
            <a:hlinkClick r:id="" action="ppaction://media"/>
            <a:extLst>
              <a:ext uri="{FF2B5EF4-FFF2-40B4-BE49-F238E27FC236}">
                <a16:creationId xmlns:a16="http://schemas.microsoft.com/office/drawing/2014/main" id="{A8B3CAFD-BB30-4351-A414-DA6CB3362998}"/>
              </a:ext>
            </a:extLst>
          </p:cNvPr>
          <p:cNvPicPr>
            <a:picLocks noRot="1" noChangeAspect="1"/>
          </p:cNvPicPr>
          <p:nvPr>
            <a:videoFile r:link="rId1"/>
          </p:nvPr>
        </p:nvPicPr>
        <p:blipFill>
          <a:blip r:embed="rId3"/>
          <a:stretch>
            <a:fillRect/>
          </a:stretch>
        </p:blipFill>
        <p:spPr>
          <a:xfrm>
            <a:off x="182023" y="2982826"/>
            <a:ext cx="5794869" cy="3259613"/>
          </a:xfrm>
          <a:prstGeom prst="rect">
            <a:avLst/>
          </a:prstGeom>
        </p:spPr>
      </p:pic>
      <p:sp>
        <p:nvSpPr>
          <p:cNvPr id="6" name="TextBox 5">
            <a:extLst>
              <a:ext uri="{FF2B5EF4-FFF2-40B4-BE49-F238E27FC236}">
                <a16:creationId xmlns:a16="http://schemas.microsoft.com/office/drawing/2014/main" id="{E8240197-DECF-458F-8350-B5DB59288580}"/>
              </a:ext>
            </a:extLst>
          </p:cNvPr>
          <p:cNvSpPr txBox="1"/>
          <p:nvPr/>
        </p:nvSpPr>
        <p:spPr>
          <a:xfrm>
            <a:off x="1" y="375646"/>
            <a:ext cx="2446019" cy="1938992"/>
          </a:xfrm>
          <a:prstGeom prst="rect">
            <a:avLst/>
          </a:prstGeom>
          <a:solidFill>
            <a:srgbClr val="16A8D3"/>
          </a:solidFill>
        </p:spPr>
        <p:txBody>
          <a:bodyPr wrap="square" rtlCol="0">
            <a:spAutoFit/>
          </a:bodyPr>
          <a:lstStyle/>
          <a:p>
            <a:r>
              <a:rPr lang="en-IE" sz="2400" dirty="0">
                <a:solidFill>
                  <a:schemeClr val="bg1"/>
                </a:solidFill>
              </a:rPr>
              <a:t> GOOD PRACTICE – FUN CLASSROOM TEACHING ACTIVITY</a:t>
            </a:r>
          </a:p>
        </p:txBody>
      </p:sp>
      <p:grpSp>
        <p:nvGrpSpPr>
          <p:cNvPr id="7" name="Google Shape;543;p39">
            <a:extLst>
              <a:ext uri="{FF2B5EF4-FFF2-40B4-BE49-F238E27FC236}">
                <a16:creationId xmlns:a16="http://schemas.microsoft.com/office/drawing/2014/main" id="{061AC3CA-9F61-4F5E-95EF-A2F5858E62D8}"/>
              </a:ext>
            </a:extLst>
          </p:cNvPr>
          <p:cNvGrpSpPr/>
          <p:nvPr/>
        </p:nvGrpSpPr>
        <p:grpSpPr>
          <a:xfrm>
            <a:off x="1641816" y="1599614"/>
            <a:ext cx="567573" cy="556079"/>
            <a:chOff x="5961125" y="1623900"/>
            <a:chExt cx="427450" cy="448175"/>
          </a:xfrm>
        </p:grpSpPr>
        <p:sp>
          <p:nvSpPr>
            <p:cNvPr id="8" name="Google Shape;544;p39">
              <a:extLst>
                <a:ext uri="{FF2B5EF4-FFF2-40B4-BE49-F238E27FC236}">
                  <a16:creationId xmlns:a16="http://schemas.microsoft.com/office/drawing/2014/main" id="{6C80EE8F-8048-4797-B9E2-A1D5ABE5D66C}"/>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id="{74F2543A-FD20-445D-8302-F74011323CD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id="{58C63262-0268-454C-A82F-3EAD45EC99A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id="{F858B568-D529-4A63-8B6A-00C8A5B02DD8}"/>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id="{6D4392DD-F6ED-4C6D-BC00-2E2AE9BC95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id="{86C19FB6-46F0-4671-8374-78321C08378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id="{21F0EDAD-BDF4-458C-89C1-0DC6FCC902DE}"/>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9323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2917163" y="1520042"/>
            <a:ext cx="8741915" cy="4039496"/>
          </a:xfrm>
        </p:spPr>
        <p:txBody>
          <a:bodyPr/>
          <a:lstStyle/>
          <a:p>
            <a:pPr algn="just"/>
            <a:r>
              <a:rPr lang="en-IE" dirty="0"/>
              <a:t>Conversation and language exchanges are an excellent way to practise speaking a language in a more relaxed and social context.</a:t>
            </a:r>
          </a:p>
          <a:p>
            <a:pPr algn="just"/>
            <a:r>
              <a:rPr lang="en-IE" dirty="0"/>
              <a:t>As well as practising your language skills with native speakers through conversation, you can also learn much about the culture, politics and economics of that country.  </a:t>
            </a:r>
          </a:p>
          <a:p>
            <a:pPr algn="just"/>
            <a:r>
              <a:rPr lang="en-IE" dirty="0"/>
              <a:t>In </a:t>
            </a:r>
            <a:r>
              <a:rPr lang="en-IE" b="1" dirty="0"/>
              <a:t>Ireland, </a:t>
            </a:r>
            <a:r>
              <a:rPr lang="en-IE" dirty="0"/>
              <a:t>conversation exchanges are very popular in libraries. Below is as sample conversation exchange schedule from a Dublin City Library.</a:t>
            </a:r>
          </a:p>
          <a:p>
            <a:endParaRPr lang="en-IE" dirty="0"/>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3215408" y="568050"/>
            <a:ext cx="8351530" cy="857158"/>
          </a:xfrm>
        </p:spPr>
        <p:txBody>
          <a:bodyPr>
            <a:normAutofit/>
          </a:bodyPr>
          <a:lstStyle/>
          <a:p>
            <a:r>
              <a:rPr lang="en-IE" dirty="0"/>
              <a:t>Conversation and Language Exchanges </a:t>
            </a:r>
          </a:p>
        </p:txBody>
      </p:sp>
      <p:sp>
        <p:nvSpPr>
          <p:cNvPr id="7" name="Rectangle 6">
            <a:extLst>
              <a:ext uri="{FF2B5EF4-FFF2-40B4-BE49-F238E27FC236}">
                <a16:creationId xmlns:a16="http://schemas.microsoft.com/office/drawing/2014/main" id="{AD6BADEC-45BA-4677-B1BF-92DF26785D97}"/>
              </a:ext>
            </a:extLst>
          </p:cNvPr>
          <p:cNvSpPr/>
          <p:nvPr/>
        </p:nvSpPr>
        <p:spPr>
          <a:xfrm>
            <a:off x="253398" y="6372455"/>
            <a:ext cx="7146508" cy="246221"/>
          </a:xfrm>
          <a:prstGeom prst="rect">
            <a:avLst/>
          </a:prstGeom>
        </p:spPr>
        <p:txBody>
          <a:bodyPr wrap="none">
            <a:spAutoFit/>
          </a:bodyPr>
          <a:lstStyle/>
          <a:p>
            <a:r>
              <a:rPr lang="en-IE" sz="1000" dirty="0"/>
              <a:t>Source: </a:t>
            </a:r>
            <a:r>
              <a:rPr lang="en-IE" sz="1000" dirty="0">
                <a:hlinkClick r:id="rId2"/>
              </a:rPr>
              <a:t>http://www.dublincity.ie/main-menu-services-recreation-culture-dublin-city-public-libraries-and-archive-events/conversation</a:t>
            </a:r>
            <a:endParaRPr lang="en-IE" sz="1000" dirty="0"/>
          </a:p>
        </p:txBody>
      </p:sp>
      <p:sp>
        <p:nvSpPr>
          <p:cNvPr id="4" name="TextBox 3">
            <a:extLst>
              <a:ext uri="{FF2B5EF4-FFF2-40B4-BE49-F238E27FC236}">
                <a16:creationId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GOOD PRACTICE</a:t>
            </a:r>
          </a:p>
          <a:p>
            <a:endParaRPr lang="en-IE" sz="2400" dirty="0">
              <a:solidFill>
                <a:schemeClr val="bg1"/>
              </a:solidFill>
            </a:endParaRPr>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BCC7164D-6DAE-42BC-83A7-7CAF74301B35}"/>
              </a:ext>
            </a:extLst>
          </p:cNvPr>
          <p:cNvPicPr>
            <a:picLocks noChangeAspect="1"/>
          </p:cNvPicPr>
          <p:nvPr/>
        </p:nvPicPr>
        <p:blipFill>
          <a:blip r:embed="rId3"/>
          <a:stretch>
            <a:fillRect/>
          </a:stretch>
        </p:blipFill>
        <p:spPr>
          <a:xfrm>
            <a:off x="3930732" y="4625334"/>
            <a:ext cx="7486774" cy="1588693"/>
          </a:xfrm>
          <a:prstGeom prst="rect">
            <a:avLst/>
          </a:prstGeom>
        </p:spPr>
      </p:pic>
    </p:spTree>
    <p:extLst>
      <p:ext uri="{BB962C8B-B14F-4D97-AF65-F5344CB8AC3E}">
        <p14:creationId xmlns:p14="http://schemas.microsoft.com/office/powerpoint/2010/main" val="4104155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2980546" y="1520042"/>
            <a:ext cx="8741915" cy="4039496"/>
          </a:xfrm>
        </p:spPr>
        <p:txBody>
          <a:bodyPr/>
          <a:lstStyle/>
          <a:p>
            <a:r>
              <a:rPr lang="en-IE" dirty="0"/>
              <a:t>There are a host of free online language exchange programmes that refugees and migrants can avail of such as:</a:t>
            </a:r>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3326689" y="284357"/>
            <a:ext cx="8351530" cy="857158"/>
          </a:xfrm>
        </p:spPr>
        <p:txBody>
          <a:bodyPr>
            <a:normAutofit/>
          </a:bodyPr>
          <a:lstStyle/>
          <a:p>
            <a:r>
              <a:rPr lang="en-IE" dirty="0"/>
              <a:t>Online Language Exchanges</a:t>
            </a:r>
          </a:p>
        </p:txBody>
      </p:sp>
      <p:sp>
        <p:nvSpPr>
          <p:cNvPr id="7" name="Rectangle 6">
            <a:extLst>
              <a:ext uri="{FF2B5EF4-FFF2-40B4-BE49-F238E27FC236}">
                <a16:creationId xmlns:a16="http://schemas.microsoft.com/office/drawing/2014/main" id="{AD6BADEC-45BA-4677-B1BF-92DF26785D97}"/>
              </a:ext>
            </a:extLst>
          </p:cNvPr>
          <p:cNvSpPr/>
          <p:nvPr/>
        </p:nvSpPr>
        <p:spPr>
          <a:xfrm>
            <a:off x="105569" y="6482352"/>
            <a:ext cx="4289957" cy="246221"/>
          </a:xfrm>
          <a:prstGeom prst="rect">
            <a:avLst/>
          </a:prstGeom>
        </p:spPr>
        <p:txBody>
          <a:bodyPr wrap="none">
            <a:spAutoFit/>
          </a:bodyPr>
          <a:lstStyle/>
          <a:p>
            <a:r>
              <a:rPr lang="en-IE" sz="1000" dirty="0"/>
              <a:t>Source: </a:t>
            </a:r>
            <a:r>
              <a:rPr lang="en-IE" sz="1000" dirty="0">
                <a:hlinkClick r:id="rId2"/>
              </a:rPr>
              <a:t>https://www.lifewire.com/free-language-exchange-websites-1357059</a:t>
            </a:r>
            <a:r>
              <a:rPr lang="en-IE" sz="1000" dirty="0"/>
              <a:t> </a:t>
            </a:r>
          </a:p>
        </p:txBody>
      </p:sp>
      <p:sp>
        <p:nvSpPr>
          <p:cNvPr id="4" name="TextBox 3">
            <a:extLst>
              <a:ext uri="{FF2B5EF4-FFF2-40B4-BE49-F238E27FC236}">
                <a16:creationId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GOOD PRACTICE</a:t>
            </a:r>
          </a:p>
          <a:p>
            <a:endParaRPr lang="en-IE" sz="2400" dirty="0">
              <a:solidFill>
                <a:schemeClr val="bg1"/>
              </a:solidFill>
            </a:endParaRPr>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Image result for conversation exchange logo">
            <a:hlinkClick r:id="rId3"/>
            <a:extLst>
              <a:ext uri="{FF2B5EF4-FFF2-40B4-BE49-F238E27FC236}">
                <a16:creationId xmlns:a16="http://schemas.microsoft.com/office/drawing/2014/main" id="{3530C053-3BAA-4AE1-ABE2-6F6DFEABE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537" y="4931355"/>
            <a:ext cx="30861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hlinkClick r:id="rId5"/>
            <a:extLst>
              <a:ext uri="{FF2B5EF4-FFF2-40B4-BE49-F238E27FC236}">
                <a16:creationId xmlns:a16="http://schemas.microsoft.com/office/drawing/2014/main" id="{6D2222A5-A517-4BAA-8A79-07A0082D8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7508" y="2660466"/>
            <a:ext cx="1556036" cy="15560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544889-4B89-48DD-ABB1-33EB4ECEB49D}"/>
              </a:ext>
            </a:extLst>
          </p:cNvPr>
          <p:cNvSpPr txBox="1"/>
          <p:nvPr/>
        </p:nvSpPr>
        <p:spPr>
          <a:xfrm>
            <a:off x="3441405" y="4326507"/>
            <a:ext cx="2096238" cy="646331"/>
          </a:xfrm>
          <a:prstGeom prst="rect">
            <a:avLst/>
          </a:prstGeom>
          <a:noFill/>
        </p:spPr>
        <p:txBody>
          <a:bodyPr wrap="square" rtlCol="0">
            <a:spAutoFit/>
          </a:bodyPr>
          <a:lstStyle/>
          <a:p>
            <a:pPr algn="ctr"/>
            <a:r>
              <a:rPr lang="en-IE" dirty="0"/>
              <a:t>The </a:t>
            </a:r>
            <a:r>
              <a:rPr lang="en-IE" dirty="0" err="1"/>
              <a:t>Mixxer</a:t>
            </a:r>
            <a:r>
              <a:rPr lang="en-IE" dirty="0"/>
              <a:t> Language Exchange</a:t>
            </a:r>
          </a:p>
        </p:txBody>
      </p:sp>
      <p:pic>
        <p:nvPicPr>
          <p:cNvPr id="1030" name="Picture 6" descr="Easy Language Exchange">
            <a:hlinkClick r:id="rId7"/>
            <a:extLst>
              <a:ext uri="{FF2B5EF4-FFF2-40B4-BE49-F238E27FC236}">
                <a16:creationId xmlns:a16="http://schemas.microsoft.com/office/drawing/2014/main" id="{560F7EB9-A63A-495A-B81D-4D239BF6F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5547" y="3207372"/>
            <a:ext cx="2568017" cy="12915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peaky">
            <a:hlinkClick r:id="rId9"/>
            <a:extLst>
              <a:ext uri="{FF2B5EF4-FFF2-40B4-BE49-F238E27FC236}">
                <a16:creationId xmlns:a16="http://schemas.microsoft.com/office/drawing/2014/main" id="{41228CD8-03FA-4AD8-B215-FEAF51F185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17461" y="312319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apora  logo">
            <a:hlinkClick r:id="rId11"/>
            <a:extLst>
              <a:ext uri="{FF2B5EF4-FFF2-40B4-BE49-F238E27FC236}">
                <a16:creationId xmlns:a16="http://schemas.microsoft.com/office/drawing/2014/main" id="{A210C5E6-5E94-4EEA-85C7-A32C7C4204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6046" y="5116596"/>
            <a:ext cx="2811594" cy="11058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ingoglobe">
            <a:hlinkClick r:id="rId13"/>
            <a:extLst>
              <a:ext uri="{FF2B5EF4-FFF2-40B4-BE49-F238E27FC236}">
                <a16:creationId xmlns:a16="http://schemas.microsoft.com/office/drawing/2014/main" id="{BBFF2F91-2046-4DB3-B527-5526E682C01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0922" t="9100" r="21958" b="21392"/>
          <a:stretch/>
        </p:blipFill>
        <p:spPr bwMode="auto">
          <a:xfrm>
            <a:off x="535112" y="3010857"/>
            <a:ext cx="2180934" cy="16845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864B57-DEBD-458F-8616-8F2AA5FB4FEA}"/>
              </a:ext>
            </a:extLst>
          </p:cNvPr>
          <p:cNvSpPr txBox="1"/>
          <p:nvPr/>
        </p:nvSpPr>
        <p:spPr>
          <a:xfrm>
            <a:off x="6036338" y="2260356"/>
            <a:ext cx="2403470" cy="400110"/>
          </a:xfrm>
          <a:prstGeom prst="rect">
            <a:avLst/>
          </a:prstGeom>
          <a:solidFill>
            <a:srgbClr val="B6BD00"/>
          </a:solidFill>
        </p:spPr>
        <p:txBody>
          <a:bodyPr wrap="square" rtlCol="0">
            <a:spAutoFit/>
          </a:bodyPr>
          <a:lstStyle/>
          <a:p>
            <a:r>
              <a:rPr lang="en-IE" sz="2000" dirty="0">
                <a:solidFill>
                  <a:schemeClr val="bg1"/>
                </a:solidFill>
              </a:rPr>
              <a:t>Click image to access</a:t>
            </a:r>
          </a:p>
        </p:txBody>
      </p:sp>
    </p:spTree>
    <p:extLst>
      <p:ext uri="{BB962C8B-B14F-4D97-AF65-F5344CB8AC3E}">
        <p14:creationId xmlns:p14="http://schemas.microsoft.com/office/powerpoint/2010/main" val="1807232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01D-78BA-4C26-AF74-D170DA207F81}"/>
              </a:ext>
            </a:extLst>
          </p:cNvPr>
          <p:cNvSpPr>
            <a:spLocks noGrp="1"/>
          </p:cNvSpPr>
          <p:nvPr>
            <p:ph type="body" sz="quarter" idx="16"/>
          </p:nvPr>
        </p:nvSpPr>
        <p:spPr/>
        <p:txBody>
          <a:bodyPr/>
          <a:lstStyle/>
          <a:p>
            <a:r>
              <a:rPr lang="en-IE" dirty="0"/>
              <a:t>IN THIS SECTION:</a:t>
            </a:r>
          </a:p>
          <a:p>
            <a:endParaRPr lang="en-IE" dirty="0"/>
          </a:p>
        </p:txBody>
      </p:sp>
      <p:sp>
        <p:nvSpPr>
          <p:cNvPr id="3" name="Text Placeholder 2">
            <a:extLst>
              <a:ext uri="{FF2B5EF4-FFF2-40B4-BE49-F238E27FC236}">
                <a16:creationId xmlns:a16="http://schemas.microsoft.com/office/drawing/2014/main" id="{19848A10-858E-4AB2-A9AE-C10CD35443F8}"/>
              </a:ext>
            </a:extLst>
          </p:cNvPr>
          <p:cNvSpPr>
            <a:spLocks noGrp="1"/>
          </p:cNvSpPr>
          <p:nvPr>
            <p:ph type="body" sz="quarter" idx="17"/>
          </p:nvPr>
        </p:nvSpPr>
        <p:spPr>
          <a:xfrm>
            <a:off x="5807033" y="1846203"/>
            <a:ext cx="6246421" cy="3947440"/>
          </a:xfrm>
        </p:spPr>
        <p:txBody>
          <a:bodyPr/>
          <a:lstStyle/>
          <a:p>
            <a:pPr marL="342900" indent="-342900" algn="l">
              <a:buFont typeface="Arial" panose="020B0604020202020204" pitchFamily="34" charset="0"/>
              <a:buChar char="•"/>
            </a:pPr>
            <a:r>
              <a:rPr lang="en-IE" dirty="0"/>
              <a:t>Language has a key role to play in the integration of adult refugees and migrants. </a:t>
            </a:r>
          </a:p>
          <a:p>
            <a:pPr marL="342900" indent="-342900" algn="l">
              <a:buFont typeface="Arial" panose="020B0604020202020204" pitchFamily="34" charset="0"/>
              <a:buChar char="•"/>
            </a:pPr>
            <a:r>
              <a:rPr lang="en-IE" dirty="0"/>
              <a:t>Language learning environments can offer safe spaces for refugees to tell stories and any traumas they may have encountered.</a:t>
            </a:r>
          </a:p>
          <a:p>
            <a:pPr marL="342900" indent="-342900" algn="l">
              <a:buFont typeface="Arial" panose="020B0604020202020204" pitchFamily="34" charset="0"/>
              <a:buChar char="•"/>
            </a:pPr>
            <a:r>
              <a:rPr lang="en-IE" dirty="0"/>
              <a:t>Learn about the importance of language learning from a refugee and migrant perspective as well as the importance of preserving home languages</a:t>
            </a:r>
          </a:p>
          <a:p>
            <a:pPr marL="342900" indent="-342900" algn="l">
              <a:buFont typeface="Arial" panose="020B0604020202020204" pitchFamily="34" charset="0"/>
              <a:buChar char="•"/>
            </a:pPr>
            <a:endParaRPr lang="en-IE" dirty="0"/>
          </a:p>
        </p:txBody>
      </p:sp>
      <p:sp>
        <p:nvSpPr>
          <p:cNvPr id="6" name="Text Placeholder 5">
            <a:extLst>
              <a:ext uri="{FF2B5EF4-FFF2-40B4-BE49-F238E27FC236}">
                <a16:creationId xmlns:a16="http://schemas.microsoft.com/office/drawing/2014/main" id="{CF2FA324-122C-4AD1-A9F2-E804F5D66E4F}"/>
              </a:ext>
            </a:extLst>
          </p:cNvPr>
          <p:cNvSpPr>
            <a:spLocks noGrp="1"/>
          </p:cNvSpPr>
          <p:nvPr>
            <p:ph type="body" sz="quarter" idx="13"/>
          </p:nvPr>
        </p:nvSpPr>
        <p:spPr/>
        <p:txBody>
          <a:bodyPr/>
          <a:lstStyle/>
          <a:p>
            <a:r>
              <a:rPr lang="en-US" sz="3600" i="0" dirty="0"/>
              <a:t>1.1 The importance of language in adult refugee and migrant integration</a:t>
            </a:r>
          </a:p>
          <a:p>
            <a:endParaRPr lang="en-IE" dirty="0"/>
          </a:p>
        </p:txBody>
      </p:sp>
      <p:sp>
        <p:nvSpPr>
          <p:cNvPr id="7" name="TextBox 6">
            <a:extLst>
              <a:ext uri="{FF2B5EF4-FFF2-40B4-BE49-F238E27FC236}">
                <a16:creationId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1. LANGUAGE</a:t>
            </a:r>
          </a:p>
        </p:txBody>
      </p:sp>
    </p:spTree>
    <p:extLst>
      <p:ext uri="{BB962C8B-B14F-4D97-AF65-F5344CB8AC3E}">
        <p14:creationId xmlns:p14="http://schemas.microsoft.com/office/powerpoint/2010/main" val="258684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4223706" y="1341991"/>
            <a:ext cx="7441408" cy="4039496"/>
          </a:xfrm>
        </p:spPr>
        <p:txBody>
          <a:bodyPr/>
          <a:lstStyle/>
          <a:p>
            <a:pPr marL="0" indent="0" algn="just">
              <a:buNone/>
            </a:pPr>
            <a:r>
              <a:rPr lang="en-IE" dirty="0"/>
              <a:t>Festival of Languages was an Anti Racism Week event hosted by Laois and Offaly Education and Training Board. It featured:</a:t>
            </a:r>
          </a:p>
          <a:p>
            <a:pPr algn="just"/>
            <a:r>
              <a:rPr lang="en-IE" dirty="0"/>
              <a:t> displays from many countries</a:t>
            </a:r>
          </a:p>
          <a:p>
            <a:pPr algn="just"/>
            <a:r>
              <a:rPr lang="en-IE" dirty="0"/>
              <a:t>exhibitions from the Travelling Community on their language</a:t>
            </a:r>
          </a:p>
          <a:p>
            <a:pPr algn="just"/>
            <a:r>
              <a:rPr lang="en-IE" dirty="0"/>
              <a:t>Presentation by two Syrians on life in Syria before the war</a:t>
            </a:r>
          </a:p>
          <a:p>
            <a:pPr marL="0" indent="0" algn="just">
              <a:buNone/>
            </a:pPr>
            <a:r>
              <a:rPr lang="en-IE" dirty="0"/>
              <a:t>The whole week was open to the general public to attend and was a great success.</a:t>
            </a:r>
          </a:p>
          <a:p>
            <a:pPr algn="just"/>
            <a:endParaRPr lang="en-IE" dirty="0"/>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3703439" y="139471"/>
            <a:ext cx="8351530" cy="857158"/>
          </a:xfrm>
        </p:spPr>
        <p:txBody>
          <a:bodyPr>
            <a:normAutofit/>
          </a:bodyPr>
          <a:lstStyle/>
          <a:p>
            <a:r>
              <a:rPr lang="en-IE" dirty="0"/>
              <a:t>Festival of Languages Celebration - Ireland</a:t>
            </a:r>
          </a:p>
        </p:txBody>
      </p:sp>
      <p:sp>
        <p:nvSpPr>
          <p:cNvPr id="7" name="Rectangle 6">
            <a:extLst>
              <a:ext uri="{FF2B5EF4-FFF2-40B4-BE49-F238E27FC236}">
                <a16:creationId xmlns:a16="http://schemas.microsoft.com/office/drawing/2014/main" id="{AD6BADEC-45BA-4677-B1BF-92DF26785D97}"/>
              </a:ext>
            </a:extLst>
          </p:cNvPr>
          <p:cNvSpPr/>
          <p:nvPr/>
        </p:nvSpPr>
        <p:spPr>
          <a:xfrm>
            <a:off x="253398" y="6372455"/>
            <a:ext cx="7625806" cy="246221"/>
          </a:xfrm>
          <a:prstGeom prst="rect">
            <a:avLst/>
          </a:prstGeom>
        </p:spPr>
        <p:txBody>
          <a:bodyPr wrap="none">
            <a:spAutoFit/>
          </a:bodyPr>
          <a:lstStyle/>
          <a:p>
            <a:r>
              <a:rPr lang="en-IE" sz="1000" dirty="0"/>
              <a:t>Source: </a:t>
            </a:r>
            <a:r>
              <a:rPr lang="en-IE" sz="1000" dirty="0">
                <a:hlinkClick r:id="rId2"/>
              </a:rPr>
              <a:t>https://www.loetb.ie/contentfiles/OSD/Annual%20Report/Designed%20Annual%20Report%202016%20English%20for%20website.pdf</a:t>
            </a:r>
            <a:endParaRPr lang="en-IE" sz="1000" dirty="0"/>
          </a:p>
        </p:txBody>
      </p:sp>
      <p:sp>
        <p:nvSpPr>
          <p:cNvPr id="4" name="TextBox 3">
            <a:extLst>
              <a:ext uri="{FF2B5EF4-FFF2-40B4-BE49-F238E27FC236}">
                <a16:creationId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GOOD PRACTICE</a:t>
            </a:r>
          </a:p>
          <a:p>
            <a:endParaRPr lang="en-IE" sz="2400" dirty="0">
              <a:solidFill>
                <a:schemeClr val="bg1"/>
              </a:solidFill>
            </a:endParaRPr>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id="{38781B8E-3AFD-41EC-B73E-6BA0CF1C3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8917"/>
            <a:ext cx="3932803" cy="29458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C4DE44-3022-4D24-A306-0362B8367A1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39631" y="2045399"/>
            <a:ext cx="1626195" cy="812420"/>
          </a:xfrm>
          <a:prstGeom prst="rect">
            <a:avLst/>
          </a:prstGeom>
        </p:spPr>
      </p:pic>
    </p:spTree>
    <p:extLst>
      <p:ext uri="{BB962C8B-B14F-4D97-AF65-F5344CB8AC3E}">
        <p14:creationId xmlns:p14="http://schemas.microsoft.com/office/powerpoint/2010/main" val="1989807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4223706" y="1341991"/>
            <a:ext cx="7441408" cy="4039496"/>
          </a:xfrm>
        </p:spPr>
        <p:txBody>
          <a:bodyPr/>
          <a:lstStyle/>
          <a:p>
            <a:pPr marL="0" indent="0" algn="just">
              <a:buClr>
                <a:srgbClr val="006852"/>
              </a:buClr>
              <a:buNone/>
            </a:pPr>
            <a:r>
              <a:rPr lang="en-IE" dirty="0">
                <a:solidFill>
                  <a:srgbClr val="615F5D"/>
                </a:solidFill>
              </a:rPr>
              <a:t>The methodology of the language course and is determined by three factors: </a:t>
            </a:r>
          </a:p>
          <a:p>
            <a:pPr algn="just">
              <a:buClr>
                <a:srgbClr val="006852"/>
              </a:buClr>
            </a:pPr>
            <a:r>
              <a:rPr lang="en-IE" dirty="0">
                <a:solidFill>
                  <a:srgbClr val="615F5D"/>
                </a:solidFill>
              </a:rPr>
              <a:t>an analysis of learners’ communication needs</a:t>
            </a:r>
          </a:p>
          <a:p>
            <a:pPr algn="just">
              <a:buClr>
                <a:srgbClr val="006852"/>
              </a:buClr>
            </a:pPr>
            <a:r>
              <a:rPr lang="en-IE" dirty="0">
                <a:solidFill>
                  <a:srgbClr val="615F5D"/>
                </a:solidFill>
              </a:rPr>
              <a:t>strong emphasis on language learning through language use </a:t>
            </a:r>
          </a:p>
          <a:p>
            <a:pPr algn="just">
              <a:buClr>
                <a:srgbClr val="006852"/>
              </a:buClr>
            </a:pPr>
            <a:r>
              <a:rPr lang="en-IE" dirty="0">
                <a:solidFill>
                  <a:srgbClr val="615F5D"/>
                </a:solidFill>
              </a:rPr>
              <a:t>the development of learner’s autonomy</a:t>
            </a:r>
          </a:p>
          <a:p>
            <a:pPr marL="0" indent="0" algn="just">
              <a:buClr>
                <a:srgbClr val="006852"/>
              </a:buClr>
              <a:buNone/>
            </a:pPr>
            <a:r>
              <a:rPr lang="en-IE" dirty="0">
                <a:solidFill>
                  <a:srgbClr val="615F5D"/>
                </a:solidFill>
              </a:rPr>
              <a:t>Language courses are held in the locality and results of the training have been very positive in terms of raising the communication of migrant/refugee learners who become more confident in  expressing themselves in Turkish language. Increased language skills enables them to be more independent.</a:t>
            </a:r>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3703439" y="139471"/>
            <a:ext cx="8351530" cy="857158"/>
          </a:xfrm>
        </p:spPr>
        <p:txBody>
          <a:bodyPr>
            <a:normAutofit fontScale="92500" lnSpcReduction="20000"/>
          </a:bodyPr>
          <a:lstStyle/>
          <a:p>
            <a:pPr algn="ctr"/>
            <a:r>
              <a:rPr lang="en-US" dirty="0"/>
              <a:t>Turkish language course for migrants and refugees in Tuzla</a:t>
            </a:r>
            <a:r>
              <a:rPr lang="tr-TR" dirty="0"/>
              <a:t>, </a:t>
            </a:r>
            <a:r>
              <a:rPr lang="tr-TR" dirty="0" err="1"/>
              <a:t>Istanbul</a:t>
            </a:r>
            <a:r>
              <a:rPr lang="tr-TR" dirty="0"/>
              <a:t> - TURKEY</a:t>
            </a:r>
            <a:endParaRPr lang="en-IE" dirty="0"/>
          </a:p>
        </p:txBody>
      </p:sp>
      <p:sp>
        <p:nvSpPr>
          <p:cNvPr id="7" name="Rectangle 6">
            <a:extLst>
              <a:ext uri="{FF2B5EF4-FFF2-40B4-BE49-F238E27FC236}">
                <a16:creationId xmlns:a16="http://schemas.microsoft.com/office/drawing/2014/main" id="{AD6BADEC-45BA-4677-B1BF-92DF26785D97}"/>
              </a:ext>
            </a:extLst>
          </p:cNvPr>
          <p:cNvSpPr/>
          <p:nvPr/>
        </p:nvSpPr>
        <p:spPr>
          <a:xfrm>
            <a:off x="253398" y="6372455"/>
            <a:ext cx="2566728" cy="246221"/>
          </a:xfrm>
          <a:prstGeom prst="rect">
            <a:avLst/>
          </a:prstGeom>
        </p:spPr>
        <p:txBody>
          <a:bodyPr wrap="none">
            <a:spAutoFit/>
          </a:bodyPr>
          <a:lstStyle/>
          <a:p>
            <a:r>
              <a:rPr lang="en-IE" sz="1000" dirty="0"/>
              <a:t>Source: </a:t>
            </a:r>
            <a:r>
              <a:rPr lang="en-IE" sz="1000" dirty="0">
                <a:solidFill>
                  <a:srgbClr val="615F5D"/>
                </a:solidFill>
                <a:hlinkClick r:id="rId2"/>
              </a:rPr>
              <a:t>http://landofhopeproject.eu/results/</a:t>
            </a:r>
            <a:r>
              <a:rPr lang="en-IE" sz="1000" dirty="0">
                <a:solidFill>
                  <a:srgbClr val="615F5D"/>
                </a:solidFill>
              </a:rPr>
              <a:t> </a:t>
            </a:r>
            <a:endParaRPr lang="en-IE" sz="1000" dirty="0"/>
          </a:p>
        </p:txBody>
      </p:sp>
      <p:sp>
        <p:nvSpPr>
          <p:cNvPr id="4" name="TextBox 3">
            <a:extLst>
              <a:ext uri="{FF2B5EF4-FFF2-40B4-BE49-F238E27FC236}">
                <a16:creationId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GOOD PRACTICE</a:t>
            </a:r>
          </a:p>
          <a:p>
            <a:endParaRPr lang="en-IE" sz="2400" dirty="0">
              <a:solidFill>
                <a:schemeClr val="bg1"/>
              </a:solidFill>
            </a:endParaRPr>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4" descr="turkey flag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25" y="1996447"/>
            <a:ext cx="1364311" cy="910325"/>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466" y="3361739"/>
            <a:ext cx="3691297" cy="2768473"/>
          </a:xfrm>
          <a:prstGeom prst="rect">
            <a:avLst/>
          </a:prstGeom>
        </p:spPr>
      </p:pic>
    </p:spTree>
    <p:extLst>
      <p:ext uri="{BB962C8B-B14F-4D97-AF65-F5344CB8AC3E}">
        <p14:creationId xmlns:p14="http://schemas.microsoft.com/office/powerpoint/2010/main" val="1380209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2660497" y="1289361"/>
            <a:ext cx="9354864" cy="4261077"/>
          </a:xfrm>
        </p:spPr>
        <p:txBody>
          <a:bodyPr/>
          <a:lstStyle/>
          <a:p>
            <a:r>
              <a:rPr lang="en-US" dirty="0"/>
              <a:t>Plain Language makes information accessible and comprehensive for everyone by following certain European wide rules how to make easy-to-read.</a:t>
            </a:r>
          </a:p>
          <a:p>
            <a:r>
              <a:rPr lang="en-US" dirty="0"/>
              <a:t>Mainly for people with special needs (such as reading and writing difficulties) but also for people for whom the national language is a barrier e.g. refugees. </a:t>
            </a:r>
          </a:p>
          <a:p>
            <a:r>
              <a:rPr lang="en-US" dirty="0"/>
              <a:t>The Accessibility Act is a law made by the European Union to oblige companies to make their products and services more accessible. Example: election letters should be also made available in Plain Language to include people with impairments and non-native speaker, who struggle to understand the standard language. </a:t>
            </a:r>
          </a:p>
          <a:p>
            <a:r>
              <a:rPr lang="en-US" dirty="0"/>
              <a:t>Language classes for migrants and refugees could use texts and books written in Plain Language to support learning the language or explain difficult, complex topics. </a:t>
            </a:r>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2495266" y="252537"/>
            <a:ext cx="8403792" cy="857158"/>
          </a:xfrm>
        </p:spPr>
        <p:txBody>
          <a:bodyPr>
            <a:normAutofit/>
          </a:bodyPr>
          <a:lstStyle/>
          <a:p>
            <a:r>
              <a:rPr lang="en-IE" dirty="0"/>
              <a:t>Plain Language / Easy-to-read language </a:t>
            </a:r>
          </a:p>
        </p:txBody>
      </p:sp>
      <p:sp>
        <p:nvSpPr>
          <p:cNvPr id="6" name="Rectangle 3"/>
          <p:cNvSpPr>
            <a:spLocks noChangeArrowheads="1"/>
          </p:cNvSpPr>
          <p:nvPr/>
        </p:nvSpPr>
        <p:spPr bwMode="auto">
          <a:xfrm>
            <a:off x="341870" y="4292485"/>
            <a:ext cx="23186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Arial" charset="0"/>
                <a:cs typeface="Arial" charset="0"/>
              </a:rPr>
              <a:t>  </a:t>
            </a:r>
            <a:r>
              <a:rPr kumimoji="0" lang="de-DE" altLang="de-DE" sz="1000" b="0" i="0" u="none" strike="noStrike" cap="none" normalizeH="0" baseline="0" dirty="0">
                <a:ln>
                  <a:noFill/>
                </a:ln>
                <a:solidFill>
                  <a:schemeClr val="tx1"/>
                </a:solidFill>
                <a:effectLst/>
                <a:latin typeface="Arial" charset="0"/>
                <a:cs typeface="Arial" charset="0"/>
              </a:rPr>
              <a:t>© European Easy-to-Read Logo: Inclusion Europe.</a:t>
            </a:r>
          </a:p>
        </p:txBody>
      </p:sp>
      <p:pic>
        <p:nvPicPr>
          <p:cNvPr id="1028" name="Picture 4" descr="Symbol for easy to r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22" y="1811080"/>
            <a:ext cx="2319575" cy="23032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BB2E4CF-BD15-406C-A031-3DDE7510A754}"/>
              </a:ext>
            </a:extLst>
          </p:cNvPr>
          <p:cNvSpPr/>
          <p:nvPr/>
        </p:nvSpPr>
        <p:spPr>
          <a:xfrm>
            <a:off x="176639" y="5111275"/>
            <a:ext cx="2220572" cy="1200329"/>
          </a:xfrm>
          <a:prstGeom prst="rect">
            <a:avLst/>
          </a:prstGeom>
        </p:spPr>
        <p:txBody>
          <a:bodyPr wrap="square">
            <a:spAutoFit/>
          </a:bodyPr>
          <a:lstStyle/>
          <a:p>
            <a:r>
              <a:rPr lang="en-US" dirty="0"/>
              <a:t>More information: </a:t>
            </a:r>
            <a:r>
              <a:rPr lang="en-US" dirty="0">
                <a:hlinkClick r:id="rId3"/>
              </a:rPr>
              <a:t>https://www.inclusion-europe.eu/easy-to-read/</a:t>
            </a:r>
            <a:r>
              <a:rPr lang="en-US" dirty="0"/>
              <a:t> </a:t>
            </a:r>
          </a:p>
        </p:txBody>
      </p:sp>
    </p:spTree>
    <p:extLst>
      <p:ext uri="{BB962C8B-B14F-4D97-AF65-F5344CB8AC3E}">
        <p14:creationId xmlns:p14="http://schemas.microsoft.com/office/powerpoint/2010/main" val="575279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01D-78BA-4C26-AF74-D170DA207F81}"/>
              </a:ext>
            </a:extLst>
          </p:cNvPr>
          <p:cNvSpPr>
            <a:spLocks noGrp="1"/>
          </p:cNvSpPr>
          <p:nvPr>
            <p:ph type="body" sz="quarter" idx="16"/>
          </p:nvPr>
        </p:nvSpPr>
        <p:spPr/>
        <p:txBody>
          <a:bodyPr/>
          <a:lstStyle/>
          <a:p>
            <a:r>
              <a:rPr lang="en-IE" dirty="0"/>
              <a:t>IN THIS SECTION:</a:t>
            </a:r>
          </a:p>
          <a:p>
            <a:endParaRPr lang="en-IE" dirty="0"/>
          </a:p>
        </p:txBody>
      </p:sp>
      <p:sp>
        <p:nvSpPr>
          <p:cNvPr id="3" name="Text Placeholder 2">
            <a:extLst>
              <a:ext uri="{FF2B5EF4-FFF2-40B4-BE49-F238E27FC236}">
                <a16:creationId xmlns:a16="http://schemas.microsoft.com/office/drawing/2014/main" id="{19848A10-858E-4AB2-A9AE-C10CD35443F8}"/>
              </a:ext>
            </a:extLst>
          </p:cNvPr>
          <p:cNvSpPr>
            <a:spLocks noGrp="1"/>
          </p:cNvSpPr>
          <p:nvPr>
            <p:ph type="body" sz="quarter" idx="17"/>
          </p:nvPr>
        </p:nvSpPr>
        <p:spPr>
          <a:xfrm>
            <a:off x="6217920" y="1846203"/>
            <a:ext cx="5835534" cy="3947440"/>
          </a:xfrm>
        </p:spPr>
        <p:txBody>
          <a:bodyPr/>
          <a:lstStyle/>
          <a:p>
            <a:pPr algn="l"/>
            <a:r>
              <a:rPr lang="en-IE" dirty="0"/>
              <a:t>We know that not all Service Providers or Educators are in a position to provide language training. </a:t>
            </a:r>
          </a:p>
          <a:p>
            <a:pPr algn="l"/>
            <a:endParaRPr lang="en-IE" dirty="0"/>
          </a:p>
          <a:p>
            <a:pPr algn="l"/>
            <a:r>
              <a:rPr lang="en-IE" dirty="0"/>
              <a:t>In this case we suggest partnering with specific language training providers in your region/country. In this section, we outline an example of a key language training provider and some insights when designing language programmes for refugees and migrants.</a:t>
            </a:r>
          </a:p>
        </p:txBody>
      </p:sp>
      <p:sp>
        <p:nvSpPr>
          <p:cNvPr id="6" name="Text Placeholder 5">
            <a:extLst>
              <a:ext uri="{FF2B5EF4-FFF2-40B4-BE49-F238E27FC236}">
                <a16:creationId xmlns:a16="http://schemas.microsoft.com/office/drawing/2014/main" id="{CF2FA324-122C-4AD1-A9F2-E804F5D66E4F}"/>
              </a:ext>
            </a:extLst>
          </p:cNvPr>
          <p:cNvSpPr>
            <a:spLocks noGrp="1"/>
          </p:cNvSpPr>
          <p:nvPr>
            <p:ph type="body" sz="quarter" idx="13"/>
          </p:nvPr>
        </p:nvSpPr>
        <p:spPr/>
        <p:txBody>
          <a:bodyPr>
            <a:normAutofit/>
          </a:bodyPr>
          <a:lstStyle/>
          <a:p>
            <a:r>
              <a:rPr lang="en-US" sz="3600" i="0" dirty="0"/>
              <a:t>1.3 </a:t>
            </a:r>
            <a:r>
              <a:rPr lang="en-IE" sz="3600" i="0" dirty="0"/>
              <a:t>Collaborating for language teaching success - key insights from providers</a:t>
            </a:r>
            <a:endParaRPr lang="en-IE" dirty="0"/>
          </a:p>
        </p:txBody>
      </p:sp>
      <p:sp>
        <p:nvSpPr>
          <p:cNvPr id="7" name="TextBox 6">
            <a:extLst>
              <a:ext uri="{FF2B5EF4-FFF2-40B4-BE49-F238E27FC236}">
                <a16:creationId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1. LANGUAGE</a:t>
            </a:r>
          </a:p>
        </p:txBody>
      </p:sp>
    </p:spTree>
    <p:extLst>
      <p:ext uri="{BB962C8B-B14F-4D97-AF65-F5344CB8AC3E}">
        <p14:creationId xmlns:p14="http://schemas.microsoft.com/office/powerpoint/2010/main" val="1957804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1BF11-F639-4B2B-81B7-6CDCDD82754D}"/>
              </a:ext>
            </a:extLst>
          </p:cNvPr>
          <p:cNvSpPr>
            <a:spLocks noGrp="1"/>
          </p:cNvSpPr>
          <p:nvPr>
            <p:ph type="body" sz="quarter" idx="16"/>
          </p:nvPr>
        </p:nvSpPr>
        <p:spPr>
          <a:xfrm>
            <a:off x="6318620" y="422911"/>
            <a:ext cx="5659526" cy="1094042"/>
          </a:xfrm>
        </p:spPr>
        <p:txBody>
          <a:bodyPr>
            <a:noAutofit/>
          </a:bodyPr>
          <a:lstStyle/>
          <a:p>
            <a:r>
              <a:rPr lang="en-IE" dirty="0"/>
              <a:t>Education and Training Boards, Ireland</a:t>
            </a:r>
          </a:p>
        </p:txBody>
      </p:sp>
      <p:sp>
        <p:nvSpPr>
          <p:cNvPr id="3" name="Text Placeholder 2">
            <a:extLst>
              <a:ext uri="{FF2B5EF4-FFF2-40B4-BE49-F238E27FC236}">
                <a16:creationId xmlns:a16="http://schemas.microsoft.com/office/drawing/2014/main" id="{96E61A2E-6BDE-4EE3-B568-EB35765AE906}"/>
              </a:ext>
            </a:extLst>
          </p:cNvPr>
          <p:cNvSpPr>
            <a:spLocks noGrp="1"/>
          </p:cNvSpPr>
          <p:nvPr>
            <p:ph type="body" sz="quarter" idx="17"/>
          </p:nvPr>
        </p:nvSpPr>
        <p:spPr/>
        <p:txBody>
          <a:bodyPr/>
          <a:lstStyle/>
          <a:p>
            <a:pPr algn="l"/>
            <a:r>
              <a:rPr lang="en-IE" dirty="0"/>
              <a:t>Irish ETB’s typically provide twenty hours per week of English Language Learning and intercultural training to all adult refugees as part of a one year resettlement programme.  </a:t>
            </a:r>
          </a:p>
          <a:p>
            <a:pPr algn="l"/>
            <a:endParaRPr lang="en-IE" dirty="0"/>
          </a:p>
          <a:p>
            <a:pPr algn="l"/>
            <a:r>
              <a:rPr lang="en-IE" dirty="0"/>
              <a:t>There are 16 Education and Training Boards across Ireland.</a:t>
            </a:r>
          </a:p>
          <a:p>
            <a:pPr algn="l"/>
            <a:r>
              <a:rPr lang="en-IE" dirty="0">
                <a:hlinkClick r:id="rId2"/>
              </a:rPr>
              <a:t>Find an ETB</a:t>
            </a:r>
            <a:endParaRPr lang="en-IE" dirty="0"/>
          </a:p>
          <a:p>
            <a:pPr algn="l"/>
            <a:endParaRPr lang="en-IE" dirty="0"/>
          </a:p>
          <a:p>
            <a:pPr algn="l"/>
            <a:endParaRPr lang="en-IE" dirty="0"/>
          </a:p>
        </p:txBody>
      </p:sp>
      <p:pic>
        <p:nvPicPr>
          <p:cNvPr id="5" name="Picture 4">
            <a:extLst>
              <a:ext uri="{FF2B5EF4-FFF2-40B4-BE49-F238E27FC236}">
                <a16:creationId xmlns:a16="http://schemas.microsoft.com/office/drawing/2014/main" id="{B118BA64-85E1-46C1-97ED-19CDCCDC114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08331" y="516386"/>
            <a:ext cx="1626195" cy="81242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D53FDD29-6227-4CCE-916C-802DD4C1DE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 y="1464343"/>
            <a:ext cx="6188548" cy="3165000"/>
          </a:xfrm>
          <a:prstGeom prst="rect">
            <a:avLst/>
          </a:prstGeom>
        </p:spPr>
      </p:pic>
    </p:spTree>
    <p:extLst>
      <p:ext uri="{BB962C8B-B14F-4D97-AF65-F5344CB8AC3E}">
        <p14:creationId xmlns:p14="http://schemas.microsoft.com/office/powerpoint/2010/main" val="2666716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242E3C-FE69-452D-92AA-67BC1B3E8844}"/>
              </a:ext>
            </a:extLst>
          </p:cNvPr>
          <p:cNvSpPr>
            <a:spLocks noGrp="1"/>
          </p:cNvSpPr>
          <p:nvPr>
            <p:ph type="body" sz="quarter" idx="20"/>
          </p:nvPr>
        </p:nvSpPr>
        <p:spPr>
          <a:xfrm>
            <a:off x="298307" y="1574790"/>
            <a:ext cx="8246603" cy="4702966"/>
          </a:xfrm>
        </p:spPr>
        <p:txBody>
          <a:bodyPr/>
          <a:lstStyle/>
          <a:p>
            <a:pPr marL="0" indent="0">
              <a:buNone/>
            </a:pPr>
            <a:r>
              <a:rPr lang="en-IE" dirty="0">
                <a:solidFill>
                  <a:srgbClr val="EA1D76"/>
                </a:solidFill>
              </a:rPr>
              <a:t>An insightful research study was  conducted by Dublin City University entitled</a:t>
            </a:r>
            <a:r>
              <a:rPr lang="en-IE" dirty="0">
                <a:solidFill>
                  <a:srgbClr val="EA1D76"/>
                </a:solidFill>
                <a:hlinkClick r:id="rId2"/>
              </a:rPr>
              <a:t>:  </a:t>
            </a:r>
            <a:r>
              <a:rPr lang="en-US" b="1" dirty="0">
                <a:solidFill>
                  <a:srgbClr val="EA1D76"/>
                </a:solidFill>
                <a:hlinkClick r:id="rId2"/>
              </a:rPr>
              <a:t>An investigation of ESOL provision for adult Syrian refugees in Ireland: Voices of Support Providers  </a:t>
            </a:r>
            <a:r>
              <a:rPr lang="en-US" b="1" dirty="0">
                <a:solidFill>
                  <a:srgbClr val="EA1D76"/>
                </a:solidFill>
              </a:rPr>
              <a:t>         </a:t>
            </a:r>
            <a:r>
              <a:rPr lang="en-US" dirty="0"/>
              <a:t>   </a:t>
            </a:r>
          </a:p>
          <a:p>
            <a:pPr marL="0" indent="0">
              <a:buNone/>
            </a:pPr>
            <a:r>
              <a:rPr lang="en-US" b="1" dirty="0"/>
              <a:t>Key learning findings:-</a:t>
            </a:r>
          </a:p>
          <a:p>
            <a:r>
              <a:rPr lang="en-IE" dirty="0"/>
              <a:t>Consider the length of the language training days. </a:t>
            </a:r>
          </a:p>
          <a:p>
            <a:r>
              <a:rPr lang="en-IE" dirty="0"/>
              <a:t>Many refugees and migrants simply did not have the time to devote five hours each day to ESOL  (English for Speakers of Other Languages) lessons and find it difficult to maintain concentration for intensive periods of time.</a:t>
            </a:r>
          </a:p>
          <a:p>
            <a:pPr marL="0" indent="0" algn="ctr">
              <a:buNone/>
            </a:pPr>
            <a:r>
              <a:rPr lang="en-IE" sz="2000" i="1" dirty="0"/>
              <a:t>“Think of yourself if you were landed out in the middle of China, would you like to be in class for four hours a day? […] and you’ve still got to worry about getting home and putting on dinners, and shopping and picking up children… the language would be such a small part of your life.”</a:t>
            </a:r>
          </a:p>
          <a:p>
            <a:pPr marL="0" indent="0" algn="ctr">
              <a:buNone/>
            </a:pPr>
            <a:r>
              <a:rPr lang="en-IE" sz="1800" i="1" dirty="0"/>
              <a:t>“I would be suggesting a longer programme and shorter hours.”</a:t>
            </a:r>
          </a:p>
        </p:txBody>
      </p:sp>
      <p:sp>
        <p:nvSpPr>
          <p:cNvPr id="3" name="Text Placeholder 2">
            <a:extLst>
              <a:ext uri="{FF2B5EF4-FFF2-40B4-BE49-F238E27FC236}">
                <a16:creationId xmlns:a16="http://schemas.microsoft.com/office/drawing/2014/main" id="{D4976A3E-7CCB-416B-8825-9E4216707008}"/>
              </a:ext>
            </a:extLst>
          </p:cNvPr>
          <p:cNvSpPr>
            <a:spLocks noGrp="1"/>
          </p:cNvSpPr>
          <p:nvPr>
            <p:ph type="body" sz="quarter" idx="21"/>
          </p:nvPr>
        </p:nvSpPr>
        <p:spPr>
          <a:xfrm>
            <a:off x="2495266" y="388620"/>
            <a:ext cx="9174764" cy="646401"/>
          </a:xfrm>
        </p:spPr>
        <p:txBody>
          <a:bodyPr>
            <a:noAutofit/>
          </a:bodyPr>
          <a:lstStyle/>
          <a:p>
            <a:r>
              <a:rPr lang="en-IE" dirty="0"/>
              <a:t>Some insights from Language Support Workers</a:t>
            </a:r>
          </a:p>
        </p:txBody>
      </p:sp>
      <p:sp>
        <p:nvSpPr>
          <p:cNvPr id="4" name="Rectangle 3">
            <a:extLst>
              <a:ext uri="{FF2B5EF4-FFF2-40B4-BE49-F238E27FC236}">
                <a16:creationId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pic>
        <p:nvPicPr>
          <p:cNvPr id="6" name="Picture 5" descr="A stack of books&#10;&#10;Description automatically generated">
            <a:extLst>
              <a:ext uri="{FF2B5EF4-FFF2-40B4-BE49-F238E27FC236}">
                <a16:creationId xmlns:a16="http://schemas.microsoft.com/office/drawing/2014/main" id="{33E90C55-352F-459F-849F-E3E5745E6A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76745" y="1883982"/>
            <a:ext cx="4020119" cy="3816569"/>
          </a:xfrm>
          <a:prstGeom prst="rect">
            <a:avLst/>
          </a:prstGeom>
        </p:spPr>
      </p:pic>
    </p:spTree>
    <p:extLst>
      <p:ext uri="{BB962C8B-B14F-4D97-AF65-F5344CB8AC3E}">
        <p14:creationId xmlns:p14="http://schemas.microsoft.com/office/powerpoint/2010/main" val="1933626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242E3C-FE69-452D-92AA-67BC1B3E8844}"/>
              </a:ext>
            </a:extLst>
          </p:cNvPr>
          <p:cNvSpPr>
            <a:spLocks noGrp="1"/>
          </p:cNvSpPr>
          <p:nvPr>
            <p:ph type="body" sz="quarter" idx="20"/>
          </p:nvPr>
        </p:nvSpPr>
        <p:spPr>
          <a:xfrm>
            <a:off x="194438" y="1731145"/>
            <a:ext cx="8098223" cy="3872188"/>
          </a:xfrm>
        </p:spPr>
        <p:txBody>
          <a:bodyPr/>
          <a:lstStyle/>
          <a:p>
            <a:pPr marL="0" indent="0">
              <a:buNone/>
            </a:pPr>
            <a:r>
              <a:rPr lang="en-US" dirty="0">
                <a:solidFill>
                  <a:srgbClr val="EA1D76"/>
                </a:solidFill>
              </a:rPr>
              <a:t>Many </a:t>
            </a:r>
            <a:r>
              <a:rPr lang="en-IE" dirty="0">
                <a:solidFill>
                  <a:srgbClr val="EA1D76"/>
                </a:solidFill>
              </a:rPr>
              <a:t>Language Support Workers wonder </a:t>
            </a:r>
            <a:r>
              <a:rPr lang="en-US" dirty="0">
                <a:solidFill>
                  <a:srgbClr val="EA1D76"/>
                </a:solidFill>
              </a:rPr>
              <a:t>about the value of starting the intensive ESOL classes so early in a resettlement programme. </a:t>
            </a:r>
          </a:p>
          <a:p>
            <a:pPr marL="0" indent="0">
              <a:buNone/>
            </a:pPr>
            <a:r>
              <a:rPr lang="en-US" dirty="0"/>
              <a:t>Although all  support providers identify English as a key element in a resettlement programme, they acknowledged that the acquisition of English was not always the main priority for the refugees themselves, especially when they first arrived. They were worried about their families back in their home countries or in camps, worried about their health and the health of their families, about how their children were settling into school and crèches, about transport issues and other practical matters.   English, while important, was not seen as equally important to these immediate and pressing concern. </a:t>
            </a:r>
            <a:endParaRPr lang="en-IE" i="1" dirty="0"/>
          </a:p>
        </p:txBody>
      </p:sp>
      <p:sp>
        <p:nvSpPr>
          <p:cNvPr id="3" name="Text Placeholder 2">
            <a:extLst>
              <a:ext uri="{FF2B5EF4-FFF2-40B4-BE49-F238E27FC236}">
                <a16:creationId xmlns:a16="http://schemas.microsoft.com/office/drawing/2014/main" id="{D4976A3E-7CCB-416B-8825-9E4216707008}"/>
              </a:ext>
            </a:extLst>
          </p:cNvPr>
          <p:cNvSpPr>
            <a:spLocks noGrp="1"/>
          </p:cNvSpPr>
          <p:nvPr>
            <p:ph type="body" sz="quarter" idx="21"/>
          </p:nvPr>
        </p:nvSpPr>
        <p:spPr>
          <a:xfrm>
            <a:off x="2495266" y="388620"/>
            <a:ext cx="9174764" cy="646401"/>
          </a:xfrm>
        </p:spPr>
        <p:txBody>
          <a:bodyPr>
            <a:noAutofit/>
          </a:bodyPr>
          <a:lstStyle/>
          <a:p>
            <a:r>
              <a:rPr lang="en-IE" dirty="0"/>
              <a:t>Some insights from Language Support Workers</a:t>
            </a:r>
          </a:p>
        </p:txBody>
      </p:sp>
      <p:sp>
        <p:nvSpPr>
          <p:cNvPr id="4" name="Rectangle 3">
            <a:extLst>
              <a:ext uri="{FF2B5EF4-FFF2-40B4-BE49-F238E27FC236}">
                <a16:creationId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pic>
        <p:nvPicPr>
          <p:cNvPr id="7" name="Picture 6" descr="A close up of a rug&#10;&#10;Description automatically generated">
            <a:extLst>
              <a:ext uri="{FF2B5EF4-FFF2-40B4-BE49-F238E27FC236}">
                <a16:creationId xmlns:a16="http://schemas.microsoft.com/office/drawing/2014/main" id="{B02E1DEF-657C-4F60-B1E7-CB13FD02C2D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59468" y="2134484"/>
            <a:ext cx="3457839" cy="2966979"/>
          </a:xfrm>
          <a:prstGeom prst="rect">
            <a:avLst/>
          </a:prstGeom>
        </p:spPr>
      </p:pic>
    </p:spTree>
    <p:extLst>
      <p:ext uri="{BB962C8B-B14F-4D97-AF65-F5344CB8AC3E}">
        <p14:creationId xmlns:p14="http://schemas.microsoft.com/office/powerpoint/2010/main" val="2404472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976A3E-7CCB-416B-8825-9E4216707008}"/>
              </a:ext>
            </a:extLst>
          </p:cNvPr>
          <p:cNvSpPr>
            <a:spLocks noGrp="1"/>
          </p:cNvSpPr>
          <p:nvPr>
            <p:ph type="body" sz="quarter" idx="21"/>
          </p:nvPr>
        </p:nvSpPr>
        <p:spPr>
          <a:xfrm>
            <a:off x="2495266" y="388620"/>
            <a:ext cx="9174764" cy="646401"/>
          </a:xfrm>
        </p:spPr>
        <p:txBody>
          <a:bodyPr>
            <a:noAutofit/>
          </a:bodyPr>
          <a:lstStyle/>
          <a:p>
            <a:r>
              <a:rPr lang="en-IE" dirty="0"/>
              <a:t>Some insights from Language Support Workers</a:t>
            </a:r>
          </a:p>
        </p:txBody>
      </p:sp>
      <p:sp>
        <p:nvSpPr>
          <p:cNvPr id="4" name="Rectangle 3">
            <a:extLst>
              <a:ext uri="{FF2B5EF4-FFF2-40B4-BE49-F238E27FC236}">
                <a16:creationId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sp>
        <p:nvSpPr>
          <p:cNvPr id="5" name="Rectangle 4">
            <a:extLst>
              <a:ext uri="{FF2B5EF4-FFF2-40B4-BE49-F238E27FC236}">
                <a16:creationId xmlns:a16="http://schemas.microsoft.com/office/drawing/2014/main" id="{9036DCA6-1CB3-43C4-9BC9-6833774B1331}"/>
              </a:ext>
            </a:extLst>
          </p:cNvPr>
          <p:cNvSpPr/>
          <p:nvPr/>
        </p:nvSpPr>
        <p:spPr>
          <a:xfrm>
            <a:off x="3930869" y="2525813"/>
            <a:ext cx="7739161" cy="2308324"/>
          </a:xfrm>
          <a:prstGeom prst="rect">
            <a:avLst/>
          </a:prstGeom>
        </p:spPr>
        <p:txBody>
          <a:bodyPr wrap="square">
            <a:spAutoFit/>
          </a:bodyPr>
          <a:lstStyle/>
          <a:p>
            <a:r>
              <a:rPr lang="en-US" sz="2400" i="1" dirty="0">
                <a:solidFill>
                  <a:srgbClr val="6D6E6C"/>
                </a:solidFill>
              </a:rPr>
              <a:t>“ They’re terrified, they come in to a new community […] and you’re told ‘off you go and be in the class on a Monday’ […] most of them felt that they would like to have settled into the community first […] just to actually let their feet touch the ground […] we felt that on reflection it was not a good idea to have them in classes straight away”</a:t>
            </a:r>
            <a:endParaRPr lang="en-IE" sz="2400" i="1" dirty="0">
              <a:solidFill>
                <a:srgbClr val="6D6E6C"/>
              </a:solidFill>
            </a:endParaRPr>
          </a:p>
        </p:txBody>
      </p:sp>
      <p:pic>
        <p:nvPicPr>
          <p:cNvPr id="8" name="Picture 7" descr="A close up of a logo&#10;&#10;Description automatically generated">
            <a:extLst>
              <a:ext uri="{FF2B5EF4-FFF2-40B4-BE49-F238E27FC236}">
                <a16:creationId xmlns:a16="http://schemas.microsoft.com/office/drawing/2014/main" id="{FCF43732-1252-4946-9EE1-DB1FFAB916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70642" y="1879016"/>
            <a:ext cx="3946634" cy="3946634"/>
          </a:xfrm>
          <a:prstGeom prst="rect">
            <a:avLst/>
          </a:prstGeom>
        </p:spPr>
      </p:pic>
    </p:spTree>
    <p:extLst>
      <p:ext uri="{BB962C8B-B14F-4D97-AF65-F5344CB8AC3E}">
        <p14:creationId xmlns:p14="http://schemas.microsoft.com/office/powerpoint/2010/main" val="122575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242E3C-FE69-452D-92AA-67BC1B3E8844}"/>
              </a:ext>
            </a:extLst>
          </p:cNvPr>
          <p:cNvSpPr>
            <a:spLocks noGrp="1"/>
          </p:cNvSpPr>
          <p:nvPr>
            <p:ph type="body" sz="quarter" idx="20"/>
          </p:nvPr>
        </p:nvSpPr>
        <p:spPr>
          <a:xfrm>
            <a:off x="509750" y="1754551"/>
            <a:ext cx="10914995" cy="3872188"/>
          </a:xfrm>
        </p:spPr>
        <p:txBody>
          <a:bodyPr/>
          <a:lstStyle/>
          <a:p>
            <a:pPr marL="0" indent="0">
              <a:buNone/>
            </a:pPr>
            <a:r>
              <a:rPr lang="en-IE" dirty="0"/>
              <a:t>Language Support Workers  highlighted that m</a:t>
            </a:r>
            <a:r>
              <a:rPr lang="en-US" dirty="0"/>
              <a:t>any refugees had not completed formal education or were out of the habit of attending class for long periods each day. In such circumstances, concentration on language learning for five hours each day was felt to be an unrealistic expectation.</a:t>
            </a:r>
          </a:p>
          <a:p>
            <a:pPr marL="0" indent="0">
              <a:buNone/>
            </a:pPr>
            <a:endParaRPr lang="en-US" i="1" dirty="0"/>
          </a:p>
          <a:p>
            <a:pPr marL="0" indent="0">
              <a:buNone/>
            </a:pPr>
            <a:r>
              <a:rPr lang="en-US" dirty="0"/>
              <a:t>Despite being experienced ESOL tutors, all of the ESOL teachers commented on how different this particular teaching context was from any other teaching they had done in their careers and how unprepared they were for this type of teaching. However, there was little to no formal training in the specific context of teaching refugees.</a:t>
            </a:r>
            <a:endParaRPr lang="en-IE" i="1" dirty="0"/>
          </a:p>
        </p:txBody>
      </p:sp>
      <p:sp>
        <p:nvSpPr>
          <p:cNvPr id="3" name="Text Placeholder 2">
            <a:extLst>
              <a:ext uri="{FF2B5EF4-FFF2-40B4-BE49-F238E27FC236}">
                <a16:creationId xmlns:a16="http://schemas.microsoft.com/office/drawing/2014/main" id="{D4976A3E-7CCB-416B-8825-9E4216707008}"/>
              </a:ext>
            </a:extLst>
          </p:cNvPr>
          <p:cNvSpPr>
            <a:spLocks noGrp="1"/>
          </p:cNvSpPr>
          <p:nvPr>
            <p:ph type="body" sz="quarter" idx="21"/>
          </p:nvPr>
        </p:nvSpPr>
        <p:spPr>
          <a:xfrm>
            <a:off x="2495266" y="388620"/>
            <a:ext cx="9174764" cy="646401"/>
          </a:xfrm>
        </p:spPr>
        <p:txBody>
          <a:bodyPr>
            <a:noAutofit/>
          </a:bodyPr>
          <a:lstStyle/>
          <a:p>
            <a:r>
              <a:rPr lang="en-IE" dirty="0"/>
              <a:t>Some insights from Language Support Workers</a:t>
            </a:r>
          </a:p>
        </p:txBody>
      </p:sp>
      <p:sp>
        <p:nvSpPr>
          <p:cNvPr id="4" name="Rectangle 3">
            <a:extLst>
              <a:ext uri="{FF2B5EF4-FFF2-40B4-BE49-F238E27FC236}">
                <a16:creationId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spTree>
    <p:extLst>
      <p:ext uri="{BB962C8B-B14F-4D97-AF65-F5344CB8AC3E}">
        <p14:creationId xmlns:p14="http://schemas.microsoft.com/office/powerpoint/2010/main" val="3499507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242E3C-FE69-452D-92AA-67BC1B3E8844}"/>
              </a:ext>
            </a:extLst>
          </p:cNvPr>
          <p:cNvSpPr>
            <a:spLocks noGrp="1"/>
          </p:cNvSpPr>
          <p:nvPr>
            <p:ph type="body" sz="quarter" idx="20"/>
          </p:nvPr>
        </p:nvSpPr>
        <p:spPr>
          <a:xfrm>
            <a:off x="5013433" y="1797706"/>
            <a:ext cx="6719616" cy="3872188"/>
          </a:xfrm>
        </p:spPr>
        <p:txBody>
          <a:bodyPr/>
          <a:lstStyle/>
          <a:p>
            <a:pPr marL="0" indent="0">
              <a:buNone/>
            </a:pPr>
            <a:r>
              <a:rPr lang="en-IE" dirty="0"/>
              <a:t>A mixture of formal and informal learning situations was felt to offer most opportunities for learning. Incorporating the delivery of the formal ESOL classes into extra-curricular activities like gardening classes and cookery demonstrations is favourable. </a:t>
            </a:r>
          </a:p>
          <a:p>
            <a:pPr marL="0" indent="0">
              <a:buNone/>
            </a:pPr>
            <a:r>
              <a:rPr lang="en-IE" dirty="0"/>
              <a:t>Consider  the value of having mixed nationalities in the classes for at least some of the hours provided.</a:t>
            </a:r>
          </a:p>
          <a:p>
            <a:pPr marL="0" indent="0">
              <a:buNone/>
            </a:pPr>
            <a:endParaRPr lang="en-IE" sz="1000" dirty="0">
              <a:solidFill>
                <a:srgbClr val="EA1D76"/>
              </a:solidFill>
            </a:endParaRPr>
          </a:p>
          <a:p>
            <a:pPr marL="0" indent="0" algn="ctr">
              <a:buNone/>
            </a:pPr>
            <a:r>
              <a:rPr lang="en-IE" dirty="0"/>
              <a:t>“</a:t>
            </a:r>
            <a:r>
              <a:rPr lang="en-IE" i="1" dirty="0"/>
              <a:t>One hundred percent improvement in attendance, one hundred per cent improvement in engagement and in their happiness because they were mixed..”</a:t>
            </a:r>
          </a:p>
        </p:txBody>
      </p:sp>
      <p:sp>
        <p:nvSpPr>
          <p:cNvPr id="3" name="Text Placeholder 2">
            <a:extLst>
              <a:ext uri="{FF2B5EF4-FFF2-40B4-BE49-F238E27FC236}">
                <a16:creationId xmlns:a16="http://schemas.microsoft.com/office/drawing/2014/main" id="{D4976A3E-7CCB-416B-8825-9E4216707008}"/>
              </a:ext>
            </a:extLst>
          </p:cNvPr>
          <p:cNvSpPr>
            <a:spLocks noGrp="1"/>
          </p:cNvSpPr>
          <p:nvPr>
            <p:ph type="body" sz="quarter" idx="21"/>
          </p:nvPr>
        </p:nvSpPr>
        <p:spPr>
          <a:xfrm>
            <a:off x="2495266" y="388620"/>
            <a:ext cx="9174764" cy="646401"/>
          </a:xfrm>
        </p:spPr>
        <p:txBody>
          <a:bodyPr>
            <a:noAutofit/>
          </a:bodyPr>
          <a:lstStyle/>
          <a:p>
            <a:r>
              <a:rPr lang="en-IE" dirty="0"/>
              <a:t>Some insights from Language Support Workers</a:t>
            </a:r>
          </a:p>
        </p:txBody>
      </p:sp>
      <p:sp>
        <p:nvSpPr>
          <p:cNvPr id="4" name="Rectangle 3">
            <a:extLst>
              <a:ext uri="{FF2B5EF4-FFF2-40B4-BE49-F238E27FC236}">
                <a16:creationId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pic>
        <p:nvPicPr>
          <p:cNvPr id="9" name="Picture 8" descr="A group of people in a field&#10;&#10;Description automatically generated">
            <a:extLst>
              <a:ext uri="{FF2B5EF4-FFF2-40B4-BE49-F238E27FC236}">
                <a16:creationId xmlns:a16="http://schemas.microsoft.com/office/drawing/2014/main" id="{2CEE78AA-5537-4BAA-A5DE-A1FE079293A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8951" y="2010851"/>
            <a:ext cx="4360041" cy="3270031"/>
          </a:xfrm>
          <a:prstGeom prst="rect">
            <a:avLst/>
          </a:prstGeom>
        </p:spPr>
      </p:pic>
    </p:spTree>
    <p:extLst>
      <p:ext uri="{BB962C8B-B14F-4D97-AF65-F5344CB8AC3E}">
        <p14:creationId xmlns:p14="http://schemas.microsoft.com/office/powerpoint/2010/main" val="202662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5722901" y="1302937"/>
            <a:ext cx="785328" cy="964819"/>
          </a:xfrm>
        </p:spPr>
        <p:txBody>
          <a:bodyPr>
            <a:normAutofit fontScale="77500" lnSpcReduction="20000"/>
          </a:bodyPr>
          <a:lstStyle/>
          <a:p>
            <a:endParaRPr lang="en-US"/>
          </a:p>
        </p:txBody>
      </p:sp>
      <p:sp>
        <p:nvSpPr>
          <p:cNvPr id="8" name="Text Placeholder 7"/>
          <p:cNvSpPr>
            <a:spLocks noGrp="1"/>
          </p:cNvSpPr>
          <p:nvPr>
            <p:ph type="body" sz="quarter" idx="22"/>
          </p:nvPr>
        </p:nvSpPr>
        <p:spPr/>
        <p:txBody>
          <a:bodyPr/>
          <a:lstStyle/>
          <a:p>
            <a:r>
              <a:rPr lang="en-IE" sz="3200" i="0" dirty="0"/>
              <a:t>“</a:t>
            </a:r>
            <a:r>
              <a:rPr lang="en-IE" sz="3600" i="0" dirty="0"/>
              <a:t>Without language, one cannot talk to people and understand them; one cannot share their hopes and aspirations, grasp their history, appreciate their poetry, or </a:t>
            </a:r>
            <a:r>
              <a:rPr lang="en-IE" sz="3600" i="0" dirty="0" err="1"/>
              <a:t>savor</a:t>
            </a:r>
            <a:r>
              <a:rPr lang="en-IE" sz="3600" i="0" dirty="0"/>
              <a:t> their songs.”</a:t>
            </a:r>
          </a:p>
          <a:p>
            <a:endParaRPr lang="en-IE" sz="3200" i="0" dirty="0"/>
          </a:p>
          <a:p>
            <a:r>
              <a:rPr lang="en-IE" sz="3200" i="0" dirty="0"/>
              <a:t>- </a:t>
            </a:r>
            <a:r>
              <a:rPr lang="en-IE" sz="3200" i="0" dirty="0">
                <a:solidFill>
                  <a:srgbClr val="F38B00"/>
                </a:solidFill>
              </a:rPr>
              <a:t>Nelson Mandela</a:t>
            </a:r>
          </a:p>
          <a:p>
            <a:endParaRPr lang="en-US" dirty="0"/>
          </a:p>
        </p:txBody>
      </p:sp>
    </p:spTree>
    <p:extLst>
      <p:ext uri="{BB962C8B-B14F-4D97-AF65-F5344CB8AC3E}">
        <p14:creationId xmlns:p14="http://schemas.microsoft.com/office/powerpoint/2010/main" val="1661779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976A3E-7CCB-416B-8825-9E4216707008}"/>
              </a:ext>
            </a:extLst>
          </p:cNvPr>
          <p:cNvSpPr>
            <a:spLocks noGrp="1"/>
          </p:cNvSpPr>
          <p:nvPr>
            <p:ph type="body" sz="quarter" idx="21"/>
          </p:nvPr>
        </p:nvSpPr>
        <p:spPr>
          <a:xfrm>
            <a:off x="2060812" y="65418"/>
            <a:ext cx="8952931" cy="646401"/>
          </a:xfrm>
        </p:spPr>
        <p:txBody>
          <a:bodyPr>
            <a:noAutofit/>
          </a:bodyPr>
          <a:lstStyle/>
          <a:p>
            <a:r>
              <a:rPr lang="en-US" dirty="0"/>
              <a:t>The Provincial Centers for Adult Education (CPIA)</a:t>
            </a:r>
            <a:endParaRPr lang="en-IE" dirty="0"/>
          </a:p>
        </p:txBody>
      </p:sp>
      <p:sp>
        <p:nvSpPr>
          <p:cNvPr id="5" name="Segnaposto testo 4"/>
          <p:cNvSpPr>
            <a:spLocks noGrp="1"/>
          </p:cNvSpPr>
          <p:nvPr>
            <p:ph type="body" sz="quarter" idx="20"/>
          </p:nvPr>
        </p:nvSpPr>
        <p:spPr>
          <a:xfrm>
            <a:off x="120556" y="1754551"/>
            <a:ext cx="8149987" cy="3872188"/>
          </a:xfrm>
        </p:spPr>
        <p:txBody>
          <a:bodyPr/>
          <a:lstStyle/>
          <a:p>
            <a:pPr marL="0" indent="0" algn="just">
              <a:buNone/>
            </a:pPr>
            <a:r>
              <a:rPr lang="en-US" sz="2300" dirty="0"/>
              <a:t>It carries out the following activities:</a:t>
            </a:r>
          </a:p>
          <a:p>
            <a:pPr algn="just"/>
            <a:r>
              <a:rPr lang="en-US" sz="2300" dirty="0"/>
              <a:t>adult education paths aimed at obtaining qualifications and certifications;</a:t>
            </a:r>
          </a:p>
          <a:p>
            <a:pPr algn="just"/>
            <a:r>
              <a:rPr lang="en-US" sz="2300" dirty="0"/>
              <a:t>initiatives to expand the training offer aimed at integrating and enriching adult education paths and/or fostering the connection with other types of education and training paths. To this end, the CPIAs promote integrated education and training projects, which require collaboration with other public and private training agencies, including through participation in regional, national or Community programs.</a:t>
            </a:r>
          </a:p>
          <a:p>
            <a:pPr algn="just"/>
            <a:r>
              <a:rPr lang="en-US" sz="2300" dirty="0"/>
              <a:t>research, experimentation and development activities in the field of adult education, aimed - among other things - at enhancing the role of the CPIA as a "service structure".</a:t>
            </a:r>
            <a:endParaRPr lang="it-IT" sz="2300" dirty="0"/>
          </a:p>
        </p:txBody>
      </p:sp>
      <p:pic>
        <p:nvPicPr>
          <p:cNvPr id="2050" name="Picture 2" descr="C:\Users\localadm\Desktop\download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543" y="1754551"/>
            <a:ext cx="3921457" cy="20426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ocaladm\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799" y="3687099"/>
            <a:ext cx="3504365" cy="16764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02F0E830-CE89-4542-94DE-BD74EFC49FD1}"/>
              </a:ext>
            </a:extLst>
          </p:cNvPr>
          <p:cNvPicPr>
            <a:picLocks noChangeAspect="1"/>
          </p:cNvPicPr>
          <p:nvPr/>
        </p:nvPicPr>
        <p:blipFill rotWithShape="1">
          <a:blip r:embed="rId4"/>
          <a:srcRect l="4359"/>
          <a:stretch/>
        </p:blipFill>
        <p:spPr>
          <a:xfrm>
            <a:off x="10538050" y="201653"/>
            <a:ext cx="1527525" cy="868619"/>
          </a:xfrm>
          <a:prstGeom prst="rect">
            <a:avLst/>
          </a:prstGeom>
        </p:spPr>
      </p:pic>
    </p:spTree>
    <p:extLst>
      <p:ext uri="{BB962C8B-B14F-4D97-AF65-F5344CB8AC3E}">
        <p14:creationId xmlns:p14="http://schemas.microsoft.com/office/powerpoint/2010/main" val="1153731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9B78AE-E1EC-45D0-96CD-6497AEB8BBBA}"/>
              </a:ext>
            </a:extLst>
          </p:cNvPr>
          <p:cNvSpPr>
            <a:spLocks noGrp="1"/>
          </p:cNvSpPr>
          <p:nvPr>
            <p:ph type="body" sz="quarter" idx="17"/>
          </p:nvPr>
        </p:nvSpPr>
        <p:spPr/>
        <p:txBody>
          <a:bodyPr/>
          <a:lstStyle/>
          <a:p>
            <a:pPr algn="l"/>
            <a:r>
              <a:rPr lang="en-IE" dirty="0"/>
              <a:t>Effective communication doesn’t happen overnight, it is a number of skills that have to be cultivated and nurtured.</a:t>
            </a:r>
          </a:p>
          <a:p>
            <a:pPr algn="l"/>
            <a:r>
              <a:rPr lang="en-IE" dirty="0"/>
              <a:t>In this section, we look at 5 simple communication skills to help you communicate more effectively with adult refugees and others who speak a different language.</a:t>
            </a:r>
          </a:p>
        </p:txBody>
      </p:sp>
      <p:sp>
        <p:nvSpPr>
          <p:cNvPr id="7" name="TextBox 6">
            <a:extLst>
              <a:ext uri="{FF2B5EF4-FFF2-40B4-BE49-F238E27FC236}">
                <a16:creationId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COMMUNICATION</a:t>
            </a:r>
          </a:p>
        </p:txBody>
      </p:sp>
      <p:sp>
        <p:nvSpPr>
          <p:cNvPr id="8" name="Text Placeholder 5">
            <a:extLst>
              <a:ext uri="{FF2B5EF4-FFF2-40B4-BE49-F238E27FC236}">
                <a16:creationId xmlns:a16="http://schemas.microsoft.com/office/drawing/2014/main" id="{0FEC46D4-7FBB-47CF-98D0-4800E1129115}"/>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a:t>2.1</a:t>
            </a:r>
            <a:r>
              <a:rPr lang="en-IE" sz="3600" i="0"/>
              <a:t> Communicating with people who speak a different language</a:t>
            </a:r>
            <a:endParaRPr lang="en-IE" dirty="0"/>
          </a:p>
        </p:txBody>
      </p:sp>
      <p:sp>
        <p:nvSpPr>
          <p:cNvPr id="9" name="Text Placeholder 1">
            <a:extLst>
              <a:ext uri="{FF2B5EF4-FFF2-40B4-BE49-F238E27FC236}">
                <a16:creationId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IN THIS SECTION:</a:t>
            </a:r>
          </a:p>
          <a:p>
            <a:endParaRPr lang="en-IE" dirty="0"/>
          </a:p>
        </p:txBody>
      </p:sp>
    </p:spTree>
    <p:extLst>
      <p:ext uri="{BB962C8B-B14F-4D97-AF65-F5344CB8AC3E}">
        <p14:creationId xmlns:p14="http://schemas.microsoft.com/office/powerpoint/2010/main" val="2665803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581B82-55F7-4164-A666-6181C1F5135C}"/>
              </a:ext>
            </a:extLst>
          </p:cNvPr>
          <p:cNvSpPr>
            <a:spLocks noGrp="1"/>
          </p:cNvSpPr>
          <p:nvPr>
            <p:ph type="body" sz="quarter" idx="20"/>
          </p:nvPr>
        </p:nvSpPr>
        <p:spPr/>
        <p:txBody>
          <a:bodyPr/>
          <a:lstStyle/>
          <a:p>
            <a:r>
              <a:rPr lang="en-IE" b="1" dirty="0">
                <a:solidFill>
                  <a:srgbClr val="16A8D3"/>
                </a:solidFill>
              </a:rPr>
              <a:t>1.  SMILE, be personal and make good eye contact!! </a:t>
            </a:r>
            <a:r>
              <a:rPr lang="en-IE" b="1" dirty="0">
                <a:solidFill>
                  <a:srgbClr val="16A8D3"/>
                </a:solidFill>
                <a:sym typeface="Wingdings" panose="05000000000000000000" pitchFamily="2" charset="2"/>
              </a:rPr>
              <a:t> </a:t>
            </a:r>
          </a:p>
          <a:p>
            <a:r>
              <a:rPr lang="en-IE" dirty="0"/>
              <a:t>It’s a universal language and it helps put everyone at ease. It helps people to feel they are in a safe zone where they can take risks and be vulnerable. </a:t>
            </a:r>
          </a:p>
          <a:p>
            <a:r>
              <a:rPr lang="en-IE" dirty="0"/>
              <a:t>This is very important for working with all minority groups but especially those from refugee backgrounds.</a:t>
            </a:r>
            <a:endParaRPr lang="en-IE" b="1" dirty="0">
              <a:solidFill>
                <a:srgbClr val="16A8D3"/>
              </a:solidFill>
            </a:endParaRPr>
          </a:p>
        </p:txBody>
      </p:sp>
      <p:pic>
        <p:nvPicPr>
          <p:cNvPr id="9" name="Picture Placeholder 8" descr="A person posing for the camera&#10;&#10;Description automatically generated">
            <a:extLst>
              <a:ext uri="{FF2B5EF4-FFF2-40B4-BE49-F238E27FC236}">
                <a16:creationId xmlns:a16="http://schemas.microsoft.com/office/drawing/2014/main" id="{50AAA10F-44E9-436D-B3AE-B728294C8D7B}"/>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1812" r="11812"/>
          <a:stretch>
            <a:fillRect/>
          </a:stretch>
        </p:blipFill>
        <p:spPr/>
      </p:pic>
      <p:sp>
        <p:nvSpPr>
          <p:cNvPr id="4" name="Text Placeholder 3">
            <a:extLst>
              <a:ext uri="{FF2B5EF4-FFF2-40B4-BE49-F238E27FC236}">
                <a16:creationId xmlns:a16="http://schemas.microsoft.com/office/drawing/2014/main" id="{F8B89FB6-08E2-4722-8B14-CF05C86AE1D8}"/>
              </a:ext>
            </a:extLst>
          </p:cNvPr>
          <p:cNvSpPr>
            <a:spLocks noGrp="1"/>
          </p:cNvSpPr>
          <p:nvPr>
            <p:ph type="body" sz="quarter" idx="22"/>
          </p:nvPr>
        </p:nvSpPr>
        <p:spPr/>
        <p:txBody>
          <a:bodyPr>
            <a:normAutofit fontScale="85000" lnSpcReduction="10000"/>
          </a:bodyPr>
          <a:lstStyle/>
          <a:p>
            <a:r>
              <a:rPr lang="en-IE" dirty="0"/>
              <a:t>Communication Skills to engage Diverse Multi-lingual Groups</a:t>
            </a:r>
          </a:p>
          <a:p>
            <a:endParaRPr lang="en-IE" dirty="0"/>
          </a:p>
        </p:txBody>
      </p:sp>
      <p:sp>
        <p:nvSpPr>
          <p:cNvPr id="6" name="Google Shape;499;p39">
            <a:extLst>
              <a:ext uri="{FF2B5EF4-FFF2-40B4-BE49-F238E27FC236}">
                <a16:creationId xmlns:a16="http://schemas.microsoft.com/office/drawing/2014/main" id="{FA8C343D-FF7D-4785-AEE1-1F9166CF49A3}"/>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291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581B82-55F7-4164-A666-6181C1F5135C}"/>
              </a:ext>
            </a:extLst>
          </p:cNvPr>
          <p:cNvSpPr>
            <a:spLocks noGrp="1"/>
          </p:cNvSpPr>
          <p:nvPr>
            <p:ph type="body" sz="quarter" idx="20"/>
          </p:nvPr>
        </p:nvSpPr>
        <p:spPr/>
        <p:txBody>
          <a:bodyPr/>
          <a:lstStyle/>
          <a:p>
            <a:r>
              <a:rPr lang="en-IE" b="1" dirty="0">
                <a:solidFill>
                  <a:srgbClr val="16A8D3"/>
                </a:solidFill>
              </a:rPr>
              <a:t>2.   Make an effort to pronounce people’s names correctly </a:t>
            </a:r>
            <a:endParaRPr lang="en-IE" b="1" dirty="0">
              <a:solidFill>
                <a:srgbClr val="16A8D3"/>
              </a:solidFill>
              <a:sym typeface="Wingdings" panose="05000000000000000000" pitchFamily="2" charset="2"/>
            </a:endParaRPr>
          </a:p>
          <a:p>
            <a:r>
              <a:rPr lang="en-IE" dirty="0"/>
              <a:t>Take a genuine interest in the people you are working with/training and try to pronounce their names correctly.</a:t>
            </a:r>
          </a:p>
          <a:p>
            <a:r>
              <a:rPr lang="en-IE" dirty="0"/>
              <a:t>Don’t be embarrassed to make a mistake. If you don’t say it correctly the first time, keep practicing. </a:t>
            </a:r>
          </a:p>
          <a:p>
            <a:endParaRPr lang="en-IE" b="1" dirty="0">
              <a:solidFill>
                <a:srgbClr val="16A8D3"/>
              </a:solidFill>
            </a:endParaRPr>
          </a:p>
        </p:txBody>
      </p:sp>
      <p:sp>
        <p:nvSpPr>
          <p:cNvPr id="4" name="Text Placeholder 3">
            <a:extLst>
              <a:ext uri="{FF2B5EF4-FFF2-40B4-BE49-F238E27FC236}">
                <a16:creationId xmlns:a16="http://schemas.microsoft.com/office/drawing/2014/main" id="{F8B89FB6-08E2-4722-8B14-CF05C86AE1D8}"/>
              </a:ext>
            </a:extLst>
          </p:cNvPr>
          <p:cNvSpPr>
            <a:spLocks noGrp="1"/>
          </p:cNvSpPr>
          <p:nvPr>
            <p:ph type="body" sz="quarter" idx="22"/>
          </p:nvPr>
        </p:nvSpPr>
        <p:spPr/>
        <p:txBody>
          <a:bodyPr>
            <a:normAutofit fontScale="85000" lnSpcReduction="10000"/>
          </a:bodyPr>
          <a:lstStyle/>
          <a:p>
            <a:r>
              <a:rPr lang="en-IE" dirty="0"/>
              <a:t>Communication Skills to engage diverse multi-lingual groups</a:t>
            </a:r>
          </a:p>
          <a:p>
            <a:endParaRPr lang="en-IE" dirty="0"/>
          </a:p>
        </p:txBody>
      </p:sp>
      <p:pic>
        <p:nvPicPr>
          <p:cNvPr id="17" name="Picture Placeholder 16" descr="A picture containing person, sitting, indoor, man&#10;&#10;Description automatically generated">
            <a:extLst>
              <a:ext uri="{FF2B5EF4-FFF2-40B4-BE49-F238E27FC236}">
                <a16:creationId xmlns:a16="http://schemas.microsoft.com/office/drawing/2014/main" id="{F8AB97AE-5365-47F2-9653-00A04535ACD9}"/>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2732" r="12732"/>
          <a:stretch>
            <a:fillRect/>
          </a:stretch>
        </p:blipFill>
        <p:spPr/>
      </p:pic>
      <p:sp>
        <p:nvSpPr>
          <p:cNvPr id="6" name="Google Shape;499;p39">
            <a:extLst>
              <a:ext uri="{FF2B5EF4-FFF2-40B4-BE49-F238E27FC236}">
                <a16:creationId xmlns:a16="http://schemas.microsoft.com/office/drawing/2014/main" id="{86B54812-85EB-4605-AE41-14AE32FAEBC3}"/>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973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581B82-55F7-4164-A666-6181C1F5135C}"/>
              </a:ext>
            </a:extLst>
          </p:cNvPr>
          <p:cNvSpPr>
            <a:spLocks noGrp="1"/>
          </p:cNvSpPr>
          <p:nvPr>
            <p:ph type="body" sz="quarter" idx="20"/>
          </p:nvPr>
        </p:nvSpPr>
        <p:spPr/>
        <p:txBody>
          <a:bodyPr/>
          <a:lstStyle/>
          <a:p>
            <a:r>
              <a:rPr lang="en-IE" b="1" dirty="0">
                <a:solidFill>
                  <a:srgbClr val="16A8D3"/>
                </a:solidFill>
              </a:rPr>
              <a:t>3.  Show and Tell</a:t>
            </a:r>
            <a:endParaRPr lang="en-IE" b="1" dirty="0">
              <a:solidFill>
                <a:srgbClr val="16A8D3"/>
              </a:solidFill>
              <a:sym typeface="Wingdings" panose="05000000000000000000" pitchFamily="2" charset="2"/>
            </a:endParaRPr>
          </a:p>
          <a:p>
            <a:r>
              <a:rPr lang="en-US" dirty="0"/>
              <a:t>Don’t rely solely on spoken or written language. Where possible: </a:t>
            </a:r>
          </a:p>
          <a:p>
            <a:pPr marL="342900" indent="-342900">
              <a:buFont typeface="Arial" panose="020B0604020202020204" pitchFamily="34" charset="0"/>
              <a:buChar char="•"/>
            </a:pPr>
            <a:r>
              <a:rPr lang="en-US" dirty="0"/>
              <a:t>Use body language that aids in communication</a:t>
            </a:r>
          </a:p>
          <a:p>
            <a:pPr marL="342900" indent="-342900">
              <a:buFont typeface="Arial" panose="020B0604020202020204" pitchFamily="34" charset="0"/>
              <a:buChar char="•"/>
            </a:pPr>
            <a:r>
              <a:rPr lang="en-US" dirty="0"/>
              <a:t>Act it out</a:t>
            </a:r>
          </a:p>
          <a:p>
            <a:pPr marL="342900" indent="-342900">
              <a:buFont typeface="Arial" panose="020B0604020202020204" pitchFamily="34" charset="0"/>
              <a:buChar char="•"/>
            </a:pPr>
            <a:r>
              <a:rPr lang="en-US" dirty="0"/>
              <a:t>Demonstrate using real objects</a:t>
            </a:r>
          </a:p>
          <a:p>
            <a:pPr marL="342900" indent="-342900">
              <a:buFont typeface="Arial" panose="020B0604020202020204" pitchFamily="34" charset="0"/>
              <a:buChar char="•"/>
            </a:pPr>
            <a:r>
              <a:rPr lang="en-US" dirty="0"/>
              <a:t>Use visuals and reinforce with written material whenever possible</a:t>
            </a:r>
            <a:endParaRPr lang="en-IE" b="1" dirty="0">
              <a:solidFill>
                <a:srgbClr val="16A8D3"/>
              </a:solidFill>
            </a:endParaRPr>
          </a:p>
        </p:txBody>
      </p:sp>
      <p:sp>
        <p:nvSpPr>
          <p:cNvPr id="4" name="Text Placeholder 3">
            <a:extLst>
              <a:ext uri="{FF2B5EF4-FFF2-40B4-BE49-F238E27FC236}">
                <a16:creationId xmlns:a16="http://schemas.microsoft.com/office/drawing/2014/main" id="{F8B89FB6-08E2-4722-8B14-CF05C86AE1D8}"/>
              </a:ext>
            </a:extLst>
          </p:cNvPr>
          <p:cNvSpPr>
            <a:spLocks noGrp="1"/>
          </p:cNvSpPr>
          <p:nvPr>
            <p:ph type="body" sz="quarter" idx="22"/>
          </p:nvPr>
        </p:nvSpPr>
        <p:spPr/>
        <p:txBody>
          <a:bodyPr>
            <a:normAutofit fontScale="85000" lnSpcReduction="10000"/>
          </a:bodyPr>
          <a:lstStyle/>
          <a:p>
            <a:r>
              <a:rPr lang="en-IE" dirty="0"/>
              <a:t>Communication Skills to engage diverse multi-lingual groups</a:t>
            </a:r>
          </a:p>
          <a:p>
            <a:endParaRPr lang="en-IE" dirty="0"/>
          </a:p>
        </p:txBody>
      </p:sp>
      <p:pic>
        <p:nvPicPr>
          <p:cNvPr id="15" name="Picture Placeholder 14" descr="A person sitting in a chair&#10;&#10;Description automatically generated">
            <a:extLst>
              <a:ext uri="{FF2B5EF4-FFF2-40B4-BE49-F238E27FC236}">
                <a16:creationId xmlns:a16="http://schemas.microsoft.com/office/drawing/2014/main" id="{FACE4DD0-B07E-4FEA-82DE-31E430E13B7D}"/>
              </a:ext>
            </a:extLst>
          </p:cNvPr>
          <p:cNvPicPr>
            <a:picLocks noGrp="1" noChangeAspect="1"/>
          </p:cNvPicPr>
          <p:nvPr>
            <p:ph type="pic" sz="quarter" idx="21"/>
          </p:nvPr>
        </p:nvPicPr>
        <p:blipFill>
          <a:blip r:embed="rId2"/>
          <a:srcRect t="914" b="914"/>
          <a:stretch>
            <a:fillRect/>
          </a:stretch>
        </p:blipFill>
        <p:spPr/>
      </p:pic>
      <p:sp>
        <p:nvSpPr>
          <p:cNvPr id="6" name="Google Shape;499;p39">
            <a:extLst>
              <a:ext uri="{FF2B5EF4-FFF2-40B4-BE49-F238E27FC236}">
                <a16:creationId xmlns:a16="http://schemas.microsoft.com/office/drawing/2014/main" id="{7DE42F81-9C59-4161-9996-4880D22B9C50}"/>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298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581B82-55F7-4164-A666-6181C1F5135C}"/>
              </a:ext>
            </a:extLst>
          </p:cNvPr>
          <p:cNvSpPr>
            <a:spLocks noGrp="1"/>
          </p:cNvSpPr>
          <p:nvPr>
            <p:ph type="body" sz="quarter" idx="20"/>
          </p:nvPr>
        </p:nvSpPr>
        <p:spPr>
          <a:xfrm>
            <a:off x="5854262" y="1919906"/>
            <a:ext cx="6043448" cy="3631644"/>
          </a:xfrm>
        </p:spPr>
        <p:txBody>
          <a:bodyPr/>
          <a:lstStyle/>
          <a:p>
            <a:r>
              <a:rPr lang="en-IE" b="1" dirty="0">
                <a:solidFill>
                  <a:srgbClr val="16A8D3"/>
                </a:solidFill>
                <a:sym typeface="Wingdings" panose="05000000000000000000" pitchFamily="2" charset="2"/>
              </a:rPr>
              <a:t>4.  Speak slower than usual and avoid slang/ colloquialisms </a:t>
            </a:r>
          </a:p>
          <a:p>
            <a:r>
              <a:rPr lang="en-IE" dirty="0"/>
              <a:t>Verbal communication is the term for communication involving words — whether they're spoken, written or signed. </a:t>
            </a:r>
            <a:r>
              <a:rPr lang="en-US" dirty="0"/>
              <a:t>Speak slowly clearly and distinctly gives the listener adequate time to process the language and content. Try to:</a:t>
            </a:r>
          </a:p>
          <a:p>
            <a:pPr marL="342900" indent="-342900">
              <a:buFont typeface="Arial" panose="020B0604020202020204" pitchFamily="34" charset="0"/>
              <a:buChar char="•"/>
            </a:pPr>
            <a:r>
              <a:rPr lang="en-US" dirty="0"/>
              <a:t>pause between sentences</a:t>
            </a:r>
          </a:p>
          <a:p>
            <a:pPr marL="342900" indent="-342900">
              <a:buFont typeface="Arial" panose="020B0604020202020204" pitchFamily="34" charset="0"/>
              <a:buChar char="•"/>
            </a:pPr>
            <a:r>
              <a:rPr lang="en-US" dirty="0"/>
              <a:t>use shorter sentences</a:t>
            </a:r>
          </a:p>
          <a:p>
            <a:pPr marL="342900" indent="-342900">
              <a:buFont typeface="Arial" panose="020B0604020202020204" pitchFamily="34" charset="0"/>
              <a:buChar char="•"/>
            </a:pPr>
            <a:r>
              <a:rPr lang="en-US" dirty="0"/>
              <a:t>use simple terminology and avoid the use of slang</a:t>
            </a:r>
            <a:endParaRPr lang="en-IE" dirty="0"/>
          </a:p>
        </p:txBody>
      </p:sp>
      <p:sp>
        <p:nvSpPr>
          <p:cNvPr id="4" name="Text Placeholder 3">
            <a:extLst>
              <a:ext uri="{FF2B5EF4-FFF2-40B4-BE49-F238E27FC236}">
                <a16:creationId xmlns:a16="http://schemas.microsoft.com/office/drawing/2014/main" id="{F8B89FB6-08E2-4722-8B14-CF05C86AE1D8}"/>
              </a:ext>
            </a:extLst>
          </p:cNvPr>
          <p:cNvSpPr>
            <a:spLocks noGrp="1"/>
          </p:cNvSpPr>
          <p:nvPr>
            <p:ph type="body" sz="quarter" idx="22"/>
          </p:nvPr>
        </p:nvSpPr>
        <p:spPr/>
        <p:txBody>
          <a:bodyPr>
            <a:normAutofit fontScale="85000" lnSpcReduction="10000"/>
          </a:bodyPr>
          <a:lstStyle/>
          <a:p>
            <a:r>
              <a:rPr lang="en-IE" dirty="0"/>
              <a:t>Communication Skills to engage diverse multi-lingual groups</a:t>
            </a:r>
          </a:p>
          <a:p>
            <a:endParaRPr lang="en-IE" dirty="0"/>
          </a:p>
        </p:txBody>
      </p:sp>
      <p:pic>
        <p:nvPicPr>
          <p:cNvPr id="7" name="Picture Placeholder 6" descr="A close up of a logo&#10;&#10;Description automatically generated">
            <a:extLst>
              <a:ext uri="{FF2B5EF4-FFF2-40B4-BE49-F238E27FC236}">
                <a16:creationId xmlns:a16="http://schemas.microsoft.com/office/drawing/2014/main" id="{D518FC1F-6F4E-439C-A616-E86D088E7A22}"/>
              </a:ext>
            </a:extLst>
          </p:cNvPr>
          <p:cNvPicPr>
            <a:picLocks noGrp="1" noChangeAspect="1"/>
          </p:cNvPicPr>
          <p:nvPr>
            <p:ph type="pic" sz="quarter" idx="21"/>
          </p:nvPr>
        </p:nvPicPr>
        <p:blipFill>
          <a:blip r:embed="rId2"/>
          <a:srcRect l="23578" r="23578"/>
          <a:stretch>
            <a:fillRect/>
          </a:stretch>
        </p:blipFill>
        <p:spPr/>
      </p:pic>
      <p:sp>
        <p:nvSpPr>
          <p:cNvPr id="6" name="Google Shape;499;p39">
            <a:extLst>
              <a:ext uri="{FF2B5EF4-FFF2-40B4-BE49-F238E27FC236}">
                <a16:creationId xmlns:a16="http://schemas.microsoft.com/office/drawing/2014/main" id="{223952B1-6BF7-43B5-A687-AD9E5856D0E1}"/>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9749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581B82-55F7-4164-A666-6181C1F5135C}"/>
              </a:ext>
            </a:extLst>
          </p:cNvPr>
          <p:cNvSpPr>
            <a:spLocks noGrp="1"/>
          </p:cNvSpPr>
          <p:nvPr>
            <p:ph type="body" sz="quarter" idx="20"/>
          </p:nvPr>
        </p:nvSpPr>
        <p:spPr>
          <a:xfrm>
            <a:off x="6096000" y="2245727"/>
            <a:ext cx="5551386" cy="3631644"/>
          </a:xfrm>
        </p:spPr>
        <p:txBody>
          <a:bodyPr/>
          <a:lstStyle/>
          <a:p>
            <a:r>
              <a:rPr lang="en-IE" b="1" dirty="0">
                <a:solidFill>
                  <a:srgbClr val="16A8D3"/>
                </a:solidFill>
                <a:sym typeface="Wingdings" panose="05000000000000000000" pitchFamily="2" charset="2"/>
              </a:rPr>
              <a:t>5. Listen and be patient</a:t>
            </a:r>
          </a:p>
          <a:p>
            <a:r>
              <a:rPr lang="en-IE" dirty="0"/>
              <a:t>Multi-lingual learners need time to allow them to perform an internal translation process. </a:t>
            </a:r>
          </a:p>
          <a:p>
            <a:endParaRPr lang="en-IE" dirty="0"/>
          </a:p>
          <a:p>
            <a:r>
              <a:rPr lang="en-IE" dirty="0"/>
              <a:t>For this reason, you will need to be patient, give them time to respond/formulate their thoughts/phrases.</a:t>
            </a:r>
          </a:p>
        </p:txBody>
      </p:sp>
      <p:sp>
        <p:nvSpPr>
          <p:cNvPr id="4" name="Text Placeholder 3">
            <a:extLst>
              <a:ext uri="{FF2B5EF4-FFF2-40B4-BE49-F238E27FC236}">
                <a16:creationId xmlns:a16="http://schemas.microsoft.com/office/drawing/2014/main" id="{F8B89FB6-08E2-4722-8B14-CF05C86AE1D8}"/>
              </a:ext>
            </a:extLst>
          </p:cNvPr>
          <p:cNvSpPr>
            <a:spLocks noGrp="1"/>
          </p:cNvSpPr>
          <p:nvPr>
            <p:ph type="body" sz="quarter" idx="22"/>
          </p:nvPr>
        </p:nvSpPr>
        <p:spPr/>
        <p:txBody>
          <a:bodyPr>
            <a:normAutofit fontScale="85000" lnSpcReduction="10000"/>
          </a:bodyPr>
          <a:lstStyle/>
          <a:p>
            <a:r>
              <a:rPr lang="en-IE" dirty="0"/>
              <a:t>Communication Skills to engage diverse multi-lingual groups</a:t>
            </a:r>
          </a:p>
          <a:p>
            <a:endParaRPr lang="en-IE" dirty="0"/>
          </a:p>
        </p:txBody>
      </p:sp>
      <p:pic>
        <p:nvPicPr>
          <p:cNvPr id="12" name="Picture Placeholder 11" descr="A picture containing drawing&#10;&#10;Description automatically generated">
            <a:extLst>
              <a:ext uri="{FF2B5EF4-FFF2-40B4-BE49-F238E27FC236}">
                <a16:creationId xmlns:a16="http://schemas.microsoft.com/office/drawing/2014/main" id="{BB55676D-102D-4858-984F-A68F1C482ED3}"/>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445" r="1445"/>
          <a:stretch>
            <a:fillRect/>
          </a:stretch>
        </p:blipFill>
        <p:spPr/>
      </p:pic>
      <p:sp>
        <p:nvSpPr>
          <p:cNvPr id="6" name="Google Shape;499;p39">
            <a:extLst>
              <a:ext uri="{FF2B5EF4-FFF2-40B4-BE49-F238E27FC236}">
                <a16:creationId xmlns:a16="http://schemas.microsoft.com/office/drawing/2014/main" id="{56474775-4B64-4E6C-8DDA-DF5368E7C8BB}"/>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027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COMMUNICATION</a:t>
            </a:r>
          </a:p>
        </p:txBody>
      </p:sp>
      <p:sp>
        <p:nvSpPr>
          <p:cNvPr id="9" name="Text Placeholder 1">
            <a:extLst>
              <a:ext uri="{FF2B5EF4-FFF2-40B4-BE49-F238E27FC236}">
                <a16:creationId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IN THIS SECTION:</a:t>
            </a:r>
          </a:p>
          <a:p>
            <a:endParaRPr lang="en-IE" dirty="0"/>
          </a:p>
        </p:txBody>
      </p:sp>
      <p:sp>
        <p:nvSpPr>
          <p:cNvPr id="6" name="Text Placeholder 5">
            <a:extLst>
              <a:ext uri="{FF2B5EF4-FFF2-40B4-BE49-F238E27FC236}">
                <a16:creationId xmlns:a16="http://schemas.microsoft.com/office/drawing/2014/main" id="{A33B9A40-97B0-4829-BE12-521D1890370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2.2 Spotlight on </a:t>
            </a:r>
          </a:p>
          <a:p>
            <a:r>
              <a:rPr lang="en-US" sz="3600" i="0" dirty="0"/>
              <a:t>Non-Verbal Communication</a:t>
            </a:r>
            <a:endParaRPr lang="en-IE" dirty="0"/>
          </a:p>
        </p:txBody>
      </p:sp>
      <p:sp>
        <p:nvSpPr>
          <p:cNvPr id="8" name="Text Placeholder 2">
            <a:extLst>
              <a:ext uri="{FF2B5EF4-FFF2-40B4-BE49-F238E27FC236}">
                <a16:creationId xmlns:a16="http://schemas.microsoft.com/office/drawing/2014/main" id="{CB6B36CC-D28C-40AE-8FFD-C799CCAD22EF}"/>
              </a:ext>
            </a:extLst>
          </p:cNvPr>
          <p:cNvSpPr txBox="1">
            <a:spLocks/>
          </p:cNvSpPr>
          <p:nvPr/>
        </p:nvSpPr>
        <p:spPr>
          <a:xfrm>
            <a:off x="6234544" y="1846203"/>
            <a:ext cx="5818909" cy="3947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altLang="en-US" dirty="0"/>
              <a:t>Did you know that language-specific words account for only 10% of communication? Or that 90% of the communication process is actually made up of non-verbal information in the forms of tone and body language.</a:t>
            </a:r>
          </a:p>
          <a:p>
            <a:pPr algn="l"/>
            <a:endParaRPr lang="en-IE" dirty="0"/>
          </a:p>
          <a:p>
            <a:pPr algn="l"/>
            <a:r>
              <a:rPr lang="en-IE" dirty="0"/>
              <a:t>In this section, we look at the difference between verbal and non-verbal communication with a particular focus on no verbal as a key communication skill for those working with refugees, migrants and other multi-lingual groups.</a:t>
            </a:r>
          </a:p>
        </p:txBody>
      </p:sp>
    </p:spTree>
    <p:extLst>
      <p:ext uri="{BB962C8B-B14F-4D97-AF65-F5344CB8AC3E}">
        <p14:creationId xmlns:p14="http://schemas.microsoft.com/office/powerpoint/2010/main" val="3717427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50B65E-E1B2-48FB-BCF2-B0834FC1381F}"/>
              </a:ext>
            </a:extLst>
          </p:cNvPr>
          <p:cNvSpPr>
            <a:spLocks noGrp="1"/>
          </p:cNvSpPr>
          <p:nvPr>
            <p:ph type="body" sz="quarter" idx="20"/>
          </p:nvPr>
        </p:nvSpPr>
        <p:spPr>
          <a:xfrm>
            <a:off x="5427022" y="1937882"/>
            <a:ext cx="6020791" cy="3872188"/>
          </a:xfrm>
        </p:spPr>
        <p:txBody>
          <a:bodyPr/>
          <a:lstStyle/>
          <a:p>
            <a:r>
              <a:rPr lang="en-IE" dirty="0"/>
              <a:t>Language is a very important component of the communication process, but </a:t>
            </a:r>
            <a:r>
              <a:rPr lang="en-IE" dirty="0">
                <a:solidFill>
                  <a:srgbClr val="EA1D76"/>
                </a:solidFill>
              </a:rPr>
              <a:t>not speaking the same language does not mean that we cannot communicate. </a:t>
            </a:r>
          </a:p>
          <a:p>
            <a:r>
              <a:rPr lang="en-IE" dirty="0"/>
              <a:t>Other factors can be even more powerful than words. </a:t>
            </a:r>
          </a:p>
          <a:p>
            <a:r>
              <a:rPr lang="en-IE" dirty="0"/>
              <a:t>Can you think of some ways we communicate without using words?</a:t>
            </a:r>
          </a:p>
        </p:txBody>
      </p:sp>
      <p:sp>
        <p:nvSpPr>
          <p:cNvPr id="3" name="Text Placeholder 2">
            <a:extLst>
              <a:ext uri="{FF2B5EF4-FFF2-40B4-BE49-F238E27FC236}">
                <a16:creationId xmlns:a16="http://schemas.microsoft.com/office/drawing/2014/main" id="{679258EA-C11F-411B-B9B9-0EBED9B706FD}"/>
              </a:ext>
            </a:extLst>
          </p:cNvPr>
          <p:cNvSpPr>
            <a:spLocks noGrp="1"/>
          </p:cNvSpPr>
          <p:nvPr>
            <p:ph type="body" sz="quarter" idx="21"/>
          </p:nvPr>
        </p:nvSpPr>
        <p:spPr>
          <a:xfrm>
            <a:off x="2495266" y="252536"/>
            <a:ext cx="8403792" cy="857158"/>
          </a:xfrm>
        </p:spPr>
        <p:txBody>
          <a:bodyPr>
            <a:normAutofit/>
          </a:bodyPr>
          <a:lstStyle/>
          <a:p>
            <a:r>
              <a:rPr lang="en-IE" dirty="0"/>
              <a:t> Non Verbal Communication</a:t>
            </a:r>
          </a:p>
        </p:txBody>
      </p:sp>
      <p:pic>
        <p:nvPicPr>
          <p:cNvPr id="5" name="Picture 4">
            <a:extLst>
              <a:ext uri="{FF2B5EF4-FFF2-40B4-BE49-F238E27FC236}">
                <a16:creationId xmlns:a16="http://schemas.microsoft.com/office/drawing/2014/main" id="{CA29408E-A38A-4789-93FD-8D9E0126E15A}"/>
              </a:ext>
            </a:extLst>
          </p:cNvPr>
          <p:cNvPicPr>
            <a:picLocks noChangeAspect="1"/>
          </p:cNvPicPr>
          <p:nvPr/>
        </p:nvPicPr>
        <p:blipFill>
          <a:blip r:embed="rId2"/>
          <a:stretch>
            <a:fillRect/>
          </a:stretch>
        </p:blipFill>
        <p:spPr>
          <a:xfrm>
            <a:off x="474296" y="1937882"/>
            <a:ext cx="4688230" cy="3932261"/>
          </a:xfrm>
          <a:prstGeom prst="rect">
            <a:avLst/>
          </a:prstGeom>
        </p:spPr>
      </p:pic>
    </p:spTree>
    <p:extLst>
      <p:ext uri="{BB962C8B-B14F-4D97-AF65-F5344CB8AC3E}">
        <p14:creationId xmlns:p14="http://schemas.microsoft.com/office/powerpoint/2010/main" val="2294489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258EA-C11F-411B-B9B9-0EBED9B706FD}"/>
              </a:ext>
            </a:extLst>
          </p:cNvPr>
          <p:cNvSpPr>
            <a:spLocks noGrp="1"/>
          </p:cNvSpPr>
          <p:nvPr>
            <p:ph type="body" sz="quarter" idx="21"/>
          </p:nvPr>
        </p:nvSpPr>
        <p:spPr>
          <a:xfrm>
            <a:off x="2072356" y="287902"/>
            <a:ext cx="8403792" cy="857158"/>
          </a:xfrm>
        </p:spPr>
        <p:txBody>
          <a:bodyPr>
            <a:normAutofit fontScale="92500" lnSpcReduction="20000"/>
          </a:bodyPr>
          <a:lstStyle/>
          <a:p>
            <a:r>
              <a:rPr lang="en-IE" dirty="0"/>
              <a:t>Non Verbal Communication – Communicating through Visuals and Art</a:t>
            </a:r>
          </a:p>
        </p:txBody>
      </p:sp>
      <p:sp>
        <p:nvSpPr>
          <p:cNvPr id="7" name="Text Placeholder 1">
            <a:extLst>
              <a:ext uri="{FF2B5EF4-FFF2-40B4-BE49-F238E27FC236}">
                <a16:creationId xmlns:a16="http://schemas.microsoft.com/office/drawing/2014/main" id="{FB3E2240-47AF-4D13-B5CD-5988BE34B4C4}"/>
              </a:ext>
            </a:extLst>
          </p:cNvPr>
          <p:cNvSpPr>
            <a:spLocks noGrp="1"/>
          </p:cNvSpPr>
          <p:nvPr>
            <p:ph type="body" sz="quarter" idx="20"/>
          </p:nvPr>
        </p:nvSpPr>
        <p:spPr>
          <a:xfrm>
            <a:off x="7440930" y="1613178"/>
            <a:ext cx="4572000" cy="3631644"/>
          </a:xfrm>
        </p:spPr>
        <p:txBody>
          <a:bodyPr/>
          <a:lstStyle/>
          <a:p>
            <a:r>
              <a:rPr lang="en-IE" dirty="0"/>
              <a:t>Syrian Marwan Mousa was not an artist back at home, but in exile he began sketching and painting, narrating his experience as a refugee. </a:t>
            </a:r>
          </a:p>
          <a:p>
            <a:r>
              <a:rPr lang="en-IE" dirty="0"/>
              <a:t>Without words or English, Marwan illustrates and communicates a journey of pain and hardship, but also discovery of safe harbour in Northern Ireland through his work.</a:t>
            </a:r>
          </a:p>
        </p:txBody>
      </p:sp>
      <p:pic>
        <p:nvPicPr>
          <p:cNvPr id="8" name="Online Media 4" title="Syrian refugee artist in Northern Ireland paints his onward journey">
            <a:hlinkClick r:id="" action="ppaction://media"/>
            <a:extLst>
              <a:ext uri="{FF2B5EF4-FFF2-40B4-BE49-F238E27FC236}">
                <a16:creationId xmlns:a16="http://schemas.microsoft.com/office/drawing/2014/main" id="{131CBF45-98F4-4FA0-BD77-33A1E2DD24C0}"/>
              </a:ext>
            </a:extLst>
          </p:cNvPr>
          <p:cNvPicPr>
            <a:picLocks noRot="1" noChangeAspect="1"/>
          </p:cNvPicPr>
          <p:nvPr>
            <a:videoFile r:link="rId1"/>
          </p:nvPr>
        </p:nvPicPr>
        <p:blipFill>
          <a:blip r:embed="rId3"/>
          <a:stretch>
            <a:fillRect/>
          </a:stretch>
        </p:blipFill>
        <p:spPr>
          <a:xfrm>
            <a:off x="350520" y="1908810"/>
            <a:ext cx="6990080" cy="3931920"/>
          </a:xfrm>
          <a:prstGeom prst="rect">
            <a:avLst/>
          </a:prstGeom>
        </p:spPr>
      </p:pic>
      <p:sp>
        <p:nvSpPr>
          <p:cNvPr id="9" name="Rectangle 8">
            <a:extLst>
              <a:ext uri="{FF2B5EF4-FFF2-40B4-BE49-F238E27FC236}">
                <a16:creationId xmlns:a16="http://schemas.microsoft.com/office/drawing/2014/main" id="{F2A30A30-0507-4B09-974A-7F1D458CE88F}"/>
              </a:ext>
            </a:extLst>
          </p:cNvPr>
          <p:cNvSpPr/>
          <p:nvPr/>
        </p:nvSpPr>
        <p:spPr>
          <a:xfrm>
            <a:off x="1882852" y="5978723"/>
            <a:ext cx="3304110" cy="246221"/>
          </a:xfrm>
          <a:prstGeom prst="rect">
            <a:avLst/>
          </a:prstGeom>
        </p:spPr>
        <p:txBody>
          <a:bodyPr wrap="none">
            <a:spAutoFit/>
          </a:bodyPr>
          <a:lstStyle/>
          <a:p>
            <a:r>
              <a:rPr lang="en-IE" sz="1000" dirty="0"/>
              <a:t>Source: </a:t>
            </a:r>
            <a:r>
              <a:rPr lang="en-IE" sz="1000" dirty="0">
                <a:hlinkClick r:id="rId4"/>
              </a:rPr>
              <a:t>https://www.youtube.com/watch?v=R2gQKxage_0</a:t>
            </a:r>
            <a:r>
              <a:rPr lang="en-IE" sz="1000" dirty="0"/>
              <a:t> </a:t>
            </a:r>
          </a:p>
        </p:txBody>
      </p:sp>
    </p:spTree>
    <p:extLst>
      <p:ext uri="{BB962C8B-B14F-4D97-AF65-F5344CB8AC3E}">
        <p14:creationId xmlns:p14="http://schemas.microsoft.com/office/powerpoint/2010/main" val="235243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2495265" y="1535199"/>
            <a:ext cx="9344433" cy="4306078"/>
          </a:xfrm>
        </p:spPr>
        <p:txBody>
          <a:bodyPr/>
          <a:lstStyle/>
          <a:p>
            <a:r>
              <a:rPr lang="en-IE" dirty="0"/>
              <a:t>Language learning </a:t>
            </a:r>
            <a:r>
              <a:rPr lang="en-IE" dirty="0">
                <a:solidFill>
                  <a:srgbClr val="16A8D3"/>
                </a:solidFill>
              </a:rPr>
              <a:t>promotes inclusion and non-discrimination</a:t>
            </a:r>
            <a:r>
              <a:rPr lang="en-IE" dirty="0"/>
              <a:t>. It allows refugee </a:t>
            </a:r>
            <a:r>
              <a:rPr lang="en-IE" dirty="0">
                <a:solidFill>
                  <a:srgbClr val="16A8D3"/>
                </a:solidFill>
              </a:rPr>
              <a:t>communities to come together </a:t>
            </a:r>
            <a:r>
              <a:rPr lang="en-IE" dirty="0"/>
              <a:t>with their host communities, </a:t>
            </a:r>
            <a:r>
              <a:rPr lang="en-IE" dirty="0">
                <a:solidFill>
                  <a:srgbClr val="16A8D3"/>
                </a:solidFill>
              </a:rPr>
              <a:t>strengthening the society </a:t>
            </a:r>
            <a:r>
              <a:rPr lang="en-IE" dirty="0"/>
              <a:t>of which they are all part.  It allows migrants to thrive in their new environment.</a:t>
            </a:r>
          </a:p>
          <a:p>
            <a:r>
              <a:rPr lang="en-IE" dirty="0"/>
              <a:t>A shared language </a:t>
            </a:r>
            <a:r>
              <a:rPr lang="en-IE" dirty="0">
                <a:solidFill>
                  <a:srgbClr val="16A8D3"/>
                </a:solidFill>
              </a:rPr>
              <a:t>increases refugee integration </a:t>
            </a:r>
            <a:r>
              <a:rPr lang="en-IE" dirty="0"/>
              <a:t>and </a:t>
            </a:r>
            <a:r>
              <a:rPr lang="en-IE" dirty="0">
                <a:solidFill>
                  <a:srgbClr val="16A8D3"/>
                </a:solidFill>
              </a:rPr>
              <a:t>helps refugees to become self-sufficient</a:t>
            </a:r>
            <a:r>
              <a:rPr lang="en-IE" dirty="0"/>
              <a:t> and </a:t>
            </a:r>
            <a:r>
              <a:rPr lang="en-IE" dirty="0">
                <a:solidFill>
                  <a:srgbClr val="16A8D3"/>
                </a:solidFill>
              </a:rPr>
              <a:t>make valuable contributions to their local community. </a:t>
            </a:r>
            <a:r>
              <a:rPr lang="en-IE" dirty="0"/>
              <a:t>Language has a central role to play in helping refugees to </a:t>
            </a:r>
            <a:r>
              <a:rPr lang="en-IE" dirty="0">
                <a:solidFill>
                  <a:srgbClr val="16A8D3"/>
                </a:solidFill>
              </a:rPr>
              <a:t>address the effects of loss, displacement and trauma.</a:t>
            </a:r>
          </a:p>
          <a:p>
            <a:r>
              <a:rPr lang="en-IE" dirty="0">
                <a:solidFill>
                  <a:srgbClr val="16A8D3"/>
                </a:solidFill>
              </a:rPr>
              <a:t>Language proficiency </a:t>
            </a:r>
            <a:r>
              <a:rPr lang="en-IE" dirty="0"/>
              <a:t>is known to accelerate  integration.</a:t>
            </a:r>
            <a:r>
              <a:rPr lang="en-US" dirty="0"/>
              <a:t> For adult migrants, the time spent learning the language of the host community provides an excellent opportunity to begin the process of integration into a new culture and society</a:t>
            </a:r>
            <a:r>
              <a:rPr lang="en-IE" dirty="0"/>
              <a:t>  </a:t>
            </a:r>
            <a:endParaRPr lang="en-IE" dirty="0">
              <a:solidFill>
                <a:srgbClr val="16A8D3"/>
              </a:solidFill>
            </a:endParaRPr>
          </a:p>
        </p:txBody>
      </p:sp>
      <p:sp>
        <p:nvSpPr>
          <p:cNvPr id="4" name="Text Placeholder 3"/>
          <p:cNvSpPr>
            <a:spLocks noGrp="1"/>
          </p:cNvSpPr>
          <p:nvPr>
            <p:ph type="body" sz="quarter" idx="21"/>
          </p:nvPr>
        </p:nvSpPr>
        <p:spPr>
          <a:xfrm>
            <a:off x="2495265" y="223736"/>
            <a:ext cx="9265810" cy="857158"/>
          </a:xfrm>
        </p:spPr>
        <p:txBody>
          <a:bodyPr>
            <a:normAutofit fontScale="92500"/>
          </a:bodyPr>
          <a:lstStyle/>
          <a:p>
            <a:r>
              <a:rPr lang="en-US" dirty="0"/>
              <a:t>How does </a:t>
            </a:r>
            <a:r>
              <a:rPr lang="en-US" b="1" dirty="0"/>
              <a:t>Language Learning </a:t>
            </a:r>
            <a:r>
              <a:rPr lang="en-US" dirty="0"/>
              <a:t>promote </a:t>
            </a:r>
            <a:r>
              <a:rPr lang="en-US" b="1" dirty="0"/>
              <a:t>Integration</a:t>
            </a:r>
            <a:r>
              <a:rPr lang="en-US" dirty="0"/>
              <a:t> ?</a:t>
            </a:r>
          </a:p>
        </p:txBody>
      </p:sp>
      <p:sp>
        <p:nvSpPr>
          <p:cNvPr id="8" name="Rectangle 7">
            <a:extLst>
              <a:ext uri="{FF2B5EF4-FFF2-40B4-BE49-F238E27FC236}">
                <a16:creationId xmlns:a16="http://schemas.microsoft.com/office/drawing/2014/main" id="{5C733480-509C-4125-A413-5642E25A05B1}"/>
              </a:ext>
            </a:extLst>
          </p:cNvPr>
          <p:cNvSpPr/>
          <p:nvPr/>
        </p:nvSpPr>
        <p:spPr>
          <a:xfrm>
            <a:off x="8147220" y="5814408"/>
            <a:ext cx="3462807" cy="400110"/>
          </a:xfrm>
          <a:prstGeom prst="rect">
            <a:avLst/>
          </a:prstGeom>
        </p:spPr>
        <p:txBody>
          <a:bodyPr wrap="none">
            <a:spAutoFit/>
          </a:bodyPr>
          <a:lstStyle/>
          <a:p>
            <a:r>
              <a:rPr lang="en-IE" sz="1000" dirty="0"/>
              <a:t>Source: </a:t>
            </a:r>
            <a:r>
              <a:rPr lang="en-IE" sz="1000" dirty="0">
                <a:hlinkClick r:id="rId2"/>
              </a:rPr>
              <a:t>https://www.britishcouncil.org/language-for-resilience</a:t>
            </a:r>
            <a:endParaRPr lang="en-IE" sz="1000" dirty="0"/>
          </a:p>
          <a:p>
            <a:r>
              <a:rPr lang="en-IE" sz="1000" dirty="0"/>
              <a:t>and </a:t>
            </a:r>
            <a:r>
              <a:rPr lang="en-IE" sz="1000" dirty="0">
                <a:hlinkClick r:id="rId3"/>
              </a:rPr>
              <a:t>https://rm.coe.int/16802fc1c7</a:t>
            </a:r>
            <a:r>
              <a:rPr lang="en-IE" sz="1000" dirty="0"/>
              <a:t> </a:t>
            </a:r>
          </a:p>
        </p:txBody>
      </p:sp>
    </p:spTree>
    <p:extLst>
      <p:ext uri="{BB962C8B-B14F-4D97-AF65-F5344CB8AC3E}">
        <p14:creationId xmlns:p14="http://schemas.microsoft.com/office/powerpoint/2010/main" val="4236144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FF0D21-CF44-419A-93EB-51732C98C729}"/>
              </a:ext>
            </a:extLst>
          </p:cNvPr>
          <p:cNvSpPr>
            <a:spLocks noGrp="1"/>
          </p:cNvSpPr>
          <p:nvPr>
            <p:ph type="body" sz="quarter" idx="16"/>
          </p:nvPr>
        </p:nvSpPr>
        <p:spPr/>
        <p:txBody>
          <a:bodyPr>
            <a:normAutofit fontScale="92500"/>
          </a:bodyPr>
          <a:lstStyle/>
          <a:p>
            <a:r>
              <a:rPr lang="en-IE" dirty="0"/>
              <a:t>Non-Verbal Communication</a:t>
            </a:r>
          </a:p>
        </p:txBody>
      </p:sp>
      <p:sp>
        <p:nvSpPr>
          <p:cNvPr id="3" name="Text Placeholder 2">
            <a:extLst>
              <a:ext uri="{FF2B5EF4-FFF2-40B4-BE49-F238E27FC236}">
                <a16:creationId xmlns:a16="http://schemas.microsoft.com/office/drawing/2014/main" id="{CE4DB660-D24A-49FF-B61E-C3FA13EDD9D6}"/>
              </a:ext>
            </a:extLst>
          </p:cNvPr>
          <p:cNvSpPr>
            <a:spLocks noGrp="1"/>
          </p:cNvSpPr>
          <p:nvPr>
            <p:ph type="body" sz="quarter" idx="17"/>
          </p:nvPr>
        </p:nvSpPr>
        <p:spPr>
          <a:xfrm>
            <a:off x="6318621" y="1953078"/>
            <a:ext cx="5663582" cy="3947440"/>
          </a:xfrm>
        </p:spPr>
        <p:txBody>
          <a:bodyPr/>
          <a:lstStyle/>
          <a:p>
            <a:pPr algn="l"/>
            <a:r>
              <a:rPr lang="en-IE" dirty="0"/>
              <a:t>Non-verbal communication includes body language, such as gestures, facial expressions, eye contact and posture. Touch is also non-verbal communication. Think about the impact a firm handshake or warm hug can have vs a loose pat on the back or a timid handshake. </a:t>
            </a:r>
          </a:p>
          <a:p>
            <a:pPr algn="l"/>
            <a:r>
              <a:rPr lang="en-IE" dirty="0"/>
              <a:t>The sound of our voice, including pitch, tone and volume are also forms of non-verbal communication.</a:t>
            </a:r>
          </a:p>
          <a:p>
            <a:pPr algn="l"/>
            <a:r>
              <a:rPr lang="en-IE" dirty="0"/>
              <a:t> </a:t>
            </a:r>
          </a:p>
        </p:txBody>
      </p:sp>
      <p:sp>
        <p:nvSpPr>
          <p:cNvPr id="4" name="Rectangle 3">
            <a:extLst>
              <a:ext uri="{FF2B5EF4-FFF2-40B4-BE49-F238E27FC236}">
                <a16:creationId xmlns:a16="http://schemas.microsoft.com/office/drawing/2014/main" id="{4D713748-2513-4D1F-8865-CCDF4EFA0E83}"/>
              </a:ext>
            </a:extLst>
          </p:cNvPr>
          <p:cNvSpPr/>
          <p:nvPr/>
        </p:nvSpPr>
        <p:spPr>
          <a:xfrm>
            <a:off x="229567" y="6466552"/>
            <a:ext cx="6096000" cy="246221"/>
          </a:xfrm>
          <a:prstGeom prst="rect">
            <a:avLst/>
          </a:prstGeom>
        </p:spPr>
        <p:txBody>
          <a:bodyPr>
            <a:spAutoFit/>
          </a:bodyPr>
          <a:lstStyle/>
          <a:p>
            <a:r>
              <a:rPr lang="en-IE" sz="1000" dirty="0"/>
              <a:t>Source: </a:t>
            </a:r>
            <a:r>
              <a:rPr lang="en-IE" sz="1000" dirty="0">
                <a:hlinkClick r:id="rId3"/>
              </a:rPr>
              <a:t>https://oureverydaylife.com/the-importance-of-verbal-non-verbal-communication-5162572.html</a:t>
            </a:r>
            <a:endParaRPr lang="en-IE" sz="1000" dirty="0"/>
          </a:p>
        </p:txBody>
      </p:sp>
      <p:pic>
        <p:nvPicPr>
          <p:cNvPr id="8" name="Picture Placeholder 7" descr="A close up of a womans face&#10;&#10;Description automatically generated">
            <a:extLst>
              <a:ext uri="{FF2B5EF4-FFF2-40B4-BE49-F238E27FC236}">
                <a16:creationId xmlns:a16="http://schemas.microsoft.com/office/drawing/2014/main" id="{81C2F51A-1494-467A-9DDA-9B9C8F90CC33}"/>
              </a:ext>
            </a:extLst>
          </p:cNvPr>
          <p:cNvPicPr>
            <a:picLocks noGrp="1" noChangeAspect="1"/>
          </p:cNvPicPr>
          <p:nvPr>
            <p:ph type="pic" sz="quarter" idx="10"/>
          </p:nvPr>
        </p:nvPicPr>
        <p:blipFill>
          <a:blip r:embed="rId4">
            <a:extLst>
              <a:ext uri="{837473B0-CC2E-450A-ABE3-18F120FF3D39}">
                <a1611:picAttrSrcUrl xmlns:a1611="http://schemas.microsoft.com/office/drawing/2016/11/main" r:id="rId5"/>
              </a:ext>
            </a:extLst>
          </a:blip>
          <a:srcRect l="6522" r="6522"/>
          <a:stretch>
            <a:fillRect/>
          </a:stretch>
        </p:blipFill>
        <p:spPr>
          <a:xfrm flipH="1">
            <a:off x="0" y="475013"/>
            <a:ext cx="4916384" cy="4916384"/>
          </a:xfrm>
        </p:spPr>
      </p:pic>
    </p:spTree>
    <p:extLst>
      <p:ext uri="{BB962C8B-B14F-4D97-AF65-F5344CB8AC3E}">
        <p14:creationId xmlns:p14="http://schemas.microsoft.com/office/powerpoint/2010/main" val="1299261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AA7B33-6B11-4FD7-9DE2-248D765AD447}"/>
              </a:ext>
            </a:extLst>
          </p:cNvPr>
          <p:cNvSpPr>
            <a:spLocks noGrp="1"/>
          </p:cNvSpPr>
          <p:nvPr>
            <p:ph type="body" sz="quarter" idx="21"/>
          </p:nvPr>
        </p:nvSpPr>
        <p:spPr>
          <a:xfrm>
            <a:off x="2495266" y="252536"/>
            <a:ext cx="8403792" cy="857158"/>
          </a:xfrm>
        </p:spPr>
        <p:txBody>
          <a:bodyPr>
            <a:normAutofit fontScale="92500"/>
          </a:bodyPr>
          <a:lstStyle/>
          <a:p>
            <a:r>
              <a:rPr lang="en-IE" dirty="0"/>
              <a:t>Types of Non-Verbal Communication at a glance</a:t>
            </a:r>
          </a:p>
        </p:txBody>
      </p:sp>
      <p:sp>
        <p:nvSpPr>
          <p:cNvPr id="4" name="TextBox 3">
            <a:extLst>
              <a:ext uri="{FF2B5EF4-FFF2-40B4-BE49-F238E27FC236}">
                <a16:creationId xmlns:a16="http://schemas.microsoft.com/office/drawing/2014/main" id="{5EF1BB6F-1F57-474F-9A7E-E62BCDD3CDE0}"/>
              </a:ext>
            </a:extLst>
          </p:cNvPr>
          <p:cNvSpPr txBox="1"/>
          <p:nvPr/>
        </p:nvSpPr>
        <p:spPr>
          <a:xfrm>
            <a:off x="7185572" y="1708384"/>
            <a:ext cx="3811979" cy="2308324"/>
          </a:xfrm>
          <a:prstGeom prst="rect">
            <a:avLst/>
          </a:prstGeom>
          <a:noFill/>
        </p:spPr>
        <p:txBody>
          <a:bodyPr wrap="square" rtlCol="0">
            <a:spAutoFit/>
          </a:bodyPr>
          <a:lstStyle/>
          <a:p>
            <a:r>
              <a:rPr lang="en-IE" sz="2400" dirty="0">
                <a:solidFill>
                  <a:srgbClr val="F38B00"/>
                </a:solidFill>
              </a:rPr>
              <a:t>Tone: the way we speak</a:t>
            </a:r>
          </a:p>
          <a:p>
            <a:pPr marL="342900" indent="-342900">
              <a:buFont typeface="Arial" panose="020B0604020202020204" pitchFamily="34" charset="0"/>
              <a:buChar char="•"/>
            </a:pPr>
            <a:r>
              <a:rPr lang="en-IE" sz="2400" dirty="0">
                <a:solidFill>
                  <a:srgbClr val="B6BD00"/>
                </a:solidFill>
              </a:rPr>
              <a:t>fast or slow</a:t>
            </a:r>
          </a:p>
          <a:p>
            <a:pPr marL="342900" indent="-342900">
              <a:buFont typeface="Arial" panose="020B0604020202020204" pitchFamily="34" charset="0"/>
              <a:buChar char="•"/>
            </a:pPr>
            <a:r>
              <a:rPr lang="en-IE" sz="2400" dirty="0">
                <a:solidFill>
                  <a:srgbClr val="B6BD00"/>
                </a:solidFill>
              </a:rPr>
              <a:t>gently/quietly or loudly/aggressively</a:t>
            </a:r>
          </a:p>
          <a:p>
            <a:pPr marL="342900" indent="-342900">
              <a:buFont typeface="Arial" panose="020B0604020202020204" pitchFamily="34" charset="0"/>
              <a:buChar char="•"/>
            </a:pPr>
            <a:r>
              <a:rPr lang="en-IE" sz="2400" dirty="0">
                <a:solidFill>
                  <a:srgbClr val="B6BD00"/>
                </a:solidFill>
              </a:rPr>
              <a:t>pauses</a:t>
            </a:r>
          </a:p>
          <a:p>
            <a:endParaRPr lang="en-IE" sz="2400" dirty="0">
              <a:solidFill>
                <a:srgbClr val="F38B00"/>
              </a:solidFill>
            </a:endParaRPr>
          </a:p>
        </p:txBody>
      </p:sp>
      <p:sp>
        <p:nvSpPr>
          <p:cNvPr id="5" name="TextBox 4">
            <a:extLst>
              <a:ext uri="{FF2B5EF4-FFF2-40B4-BE49-F238E27FC236}">
                <a16:creationId xmlns:a16="http://schemas.microsoft.com/office/drawing/2014/main" id="{5A7777EE-2390-43AA-B175-CFEA526CC6FE}"/>
              </a:ext>
            </a:extLst>
          </p:cNvPr>
          <p:cNvSpPr txBox="1"/>
          <p:nvPr/>
        </p:nvSpPr>
        <p:spPr>
          <a:xfrm>
            <a:off x="676894" y="1754551"/>
            <a:ext cx="5650164" cy="4524315"/>
          </a:xfrm>
          <a:prstGeom prst="rect">
            <a:avLst/>
          </a:prstGeom>
          <a:noFill/>
        </p:spPr>
        <p:txBody>
          <a:bodyPr wrap="square" rtlCol="0">
            <a:spAutoFit/>
          </a:bodyPr>
          <a:lstStyle/>
          <a:p>
            <a:r>
              <a:rPr lang="en-IE" sz="2400" dirty="0">
                <a:solidFill>
                  <a:srgbClr val="F38B00"/>
                </a:solidFill>
              </a:rPr>
              <a:t>Body language: our mannerisms and demeanour</a:t>
            </a:r>
          </a:p>
          <a:p>
            <a:pPr marL="342900" indent="-342900">
              <a:buFont typeface="Arial" panose="020B0604020202020204" pitchFamily="34" charset="0"/>
              <a:buChar char="•"/>
            </a:pPr>
            <a:r>
              <a:rPr lang="en-IE" sz="2400" dirty="0">
                <a:solidFill>
                  <a:srgbClr val="B6BD00"/>
                </a:solidFill>
              </a:rPr>
              <a:t>facial expressions</a:t>
            </a:r>
          </a:p>
          <a:p>
            <a:pPr marL="342900" indent="-342900">
              <a:buFont typeface="Arial" panose="020B0604020202020204" pitchFamily="34" charset="0"/>
              <a:buChar char="•"/>
            </a:pPr>
            <a:r>
              <a:rPr lang="en-IE" sz="2400" dirty="0">
                <a:solidFill>
                  <a:srgbClr val="B6BD00"/>
                </a:solidFill>
              </a:rPr>
              <a:t>gaze—looking at the other person or away from them; paying attention or not</a:t>
            </a:r>
          </a:p>
          <a:p>
            <a:pPr marL="342900" indent="-342900">
              <a:buFont typeface="Arial" panose="020B0604020202020204" pitchFamily="34" charset="0"/>
              <a:buChar char="•"/>
            </a:pPr>
            <a:r>
              <a:rPr lang="en-IE" sz="2400" dirty="0">
                <a:solidFill>
                  <a:srgbClr val="B6BD00"/>
                </a:solidFill>
              </a:rPr>
              <a:t>gestures—arm and hand movements</a:t>
            </a:r>
          </a:p>
          <a:p>
            <a:pPr marL="342900" indent="-342900">
              <a:buFont typeface="Arial" panose="020B0604020202020204" pitchFamily="34" charset="0"/>
              <a:buChar char="•"/>
            </a:pPr>
            <a:r>
              <a:rPr lang="en-IE" sz="2400" dirty="0">
                <a:solidFill>
                  <a:srgbClr val="B6BD00"/>
                </a:solidFill>
              </a:rPr>
              <a:t>posture—leaning forward or back; relaxed or stiff </a:t>
            </a:r>
          </a:p>
          <a:p>
            <a:pPr marL="342900" indent="-342900">
              <a:buFont typeface="Arial" panose="020B0604020202020204" pitchFamily="34" charset="0"/>
              <a:buChar char="•"/>
            </a:pPr>
            <a:r>
              <a:rPr lang="en-IE" sz="2400" dirty="0">
                <a:solidFill>
                  <a:srgbClr val="B6BD00"/>
                </a:solidFill>
              </a:rPr>
              <a:t>distance from the other person—too close or too far</a:t>
            </a:r>
          </a:p>
          <a:p>
            <a:endParaRPr lang="en-IE" sz="2400" dirty="0">
              <a:solidFill>
                <a:srgbClr val="B6BD00"/>
              </a:solidFill>
            </a:endParaRPr>
          </a:p>
          <a:p>
            <a:endParaRPr lang="en-IE" sz="2400" dirty="0">
              <a:solidFill>
                <a:srgbClr val="B6BD00"/>
              </a:solidFill>
            </a:endParaRPr>
          </a:p>
        </p:txBody>
      </p:sp>
    </p:spTree>
    <p:extLst>
      <p:ext uri="{BB962C8B-B14F-4D97-AF65-F5344CB8AC3E}">
        <p14:creationId xmlns:p14="http://schemas.microsoft.com/office/powerpoint/2010/main" val="2675391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in a blue shirt&#10;&#10;Description automatically generated">
            <a:extLst>
              <a:ext uri="{FF2B5EF4-FFF2-40B4-BE49-F238E27FC236}">
                <a16:creationId xmlns:a16="http://schemas.microsoft.com/office/drawing/2014/main" id="{4E4E7DA5-5541-47B3-B9C1-34BD2EDA9DB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579900" y="3755783"/>
            <a:ext cx="1981413" cy="2968620"/>
          </a:xfrm>
          <a:prstGeom prst="rect">
            <a:avLst/>
          </a:prstGeom>
        </p:spPr>
      </p:pic>
      <p:sp>
        <p:nvSpPr>
          <p:cNvPr id="3" name="Text Placeholder 2">
            <a:extLst>
              <a:ext uri="{FF2B5EF4-FFF2-40B4-BE49-F238E27FC236}">
                <a16:creationId xmlns:a16="http://schemas.microsoft.com/office/drawing/2014/main" id="{1A9B36AD-2A24-40FD-A9BC-B7F5DDD3A268}"/>
              </a:ext>
            </a:extLst>
          </p:cNvPr>
          <p:cNvSpPr>
            <a:spLocks noGrp="1"/>
          </p:cNvSpPr>
          <p:nvPr>
            <p:ph type="body" sz="quarter" idx="14"/>
          </p:nvPr>
        </p:nvSpPr>
        <p:spPr>
          <a:xfrm>
            <a:off x="0" y="31532"/>
            <a:ext cx="5699136" cy="629392"/>
          </a:xfrm>
          <a:solidFill>
            <a:schemeClr val="accent2"/>
          </a:solidFill>
        </p:spPr>
        <p:txBody>
          <a:bodyPr>
            <a:noAutofit/>
          </a:bodyPr>
          <a:lstStyle/>
          <a:p>
            <a:r>
              <a:rPr lang="en-IE" sz="2400" dirty="0">
                <a:solidFill>
                  <a:schemeClr val="bg1"/>
                </a:solidFill>
                <a:latin typeface="+mj-lt"/>
              </a:rPr>
              <a:t>Examine and label these body language cues:</a:t>
            </a:r>
          </a:p>
        </p:txBody>
      </p:sp>
      <p:pic>
        <p:nvPicPr>
          <p:cNvPr id="6" name="Picture 5" descr="A person wearing a suit and tie&#10;&#10;Description automatically generated">
            <a:extLst>
              <a:ext uri="{FF2B5EF4-FFF2-40B4-BE49-F238E27FC236}">
                <a16:creationId xmlns:a16="http://schemas.microsoft.com/office/drawing/2014/main" id="{EC60E504-512C-4619-8E2E-DFD238C4C1D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75014" y="752403"/>
            <a:ext cx="2434441" cy="2339987"/>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id="{A9C0E92A-16CA-41E4-8FA5-C8E2DDAE9525}"/>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24195" t="9245" r="28136" b="17891"/>
          <a:stretch/>
        </p:blipFill>
        <p:spPr>
          <a:xfrm>
            <a:off x="9324147" y="790681"/>
            <a:ext cx="2161309" cy="2163032"/>
          </a:xfrm>
          <a:prstGeom prst="rect">
            <a:avLst/>
          </a:prstGeom>
        </p:spPr>
      </p:pic>
      <p:pic>
        <p:nvPicPr>
          <p:cNvPr id="14" name="Picture 13" descr="A blurry image of a person&#10;&#10;Description automatically generated">
            <a:extLst>
              <a:ext uri="{FF2B5EF4-FFF2-40B4-BE49-F238E27FC236}">
                <a16:creationId xmlns:a16="http://schemas.microsoft.com/office/drawing/2014/main" id="{71BC1439-0083-45EA-BA9F-6FA1114BD3E5}"/>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34509" r="15380"/>
          <a:stretch/>
        </p:blipFill>
        <p:spPr>
          <a:xfrm>
            <a:off x="584728" y="3672461"/>
            <a:ext cx="2255017" cy="3038192"/>
          </a:xfrm>
          <a:prstGeom prst="rect">
            <a:avLst/>
          </a:prstGeom>
        </p:spPr>
      </p:pic>
      <p:pic>
        <p:nvPicPr>
          <p:cNvPr id="17" name="Picture 16" descr="A person wearing a suit and tie&#10;&#10;Description automatically generated">
            <a:extLst>
              <a:ext uri="{FF2B5EF4-FFF2-40B4-BE49-F238E27FC236}">
                <a16:creationId xmlns:a16="http://schemas.microsoft.com/office/drawing/2014/main" id="{9D21E981-2BF1-4C86-AE5D-A40C37F57FEA}"/>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4480438" y="3787934"/>
            <a:ext cx="3231124" cy="2196193"/>
          </a:xfrm>
          <a:prstGeom prst="rect">
            <a:avLst/>
          </a:prstGeom>
        </p:spPr>
      </p:pic>
      <p:pic>
        <p:nvPicPr>
          <p:cNvPr id="20" name="Picture 19" descr="A person wearing a white shirt&#10;&#10;Description automatically generated">
            <a:extLst>
              <a:ext uri="{FF2B5EF4-FFF2-40B4-BE49-F238E27FC236}">
                <a16:creationId xmlns:a16="http://schemas.microsoft.com/office/drawing/2014/main" id="{AE0BF03D-BB19-4B3A-AB9C-44EE51FB8E28}"/>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4404639" y="790681"/>
            <a:ext cx="2936577" cy="1915159"/>
          </a:xfrm>
          <a:prstGeom prst="rect">
            <a:avLst/>
          </a:prstGeom>
        </p:spPr>
      </p:pic>
    </p:spTree>
    <p:extLst>
      <p:ext uri="{BB962C8B-B14F-4D97-AF65-F5344CB8AC3E}">
        <p14:creationId xmlns:p14="http://schemas.microsoft.com/office/powerpoint/2010/main" val="1385972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in a blue shirt&#10;&#10;Description automatically generated">
            <a:extLst>
              <a:ext uri="{FF2B5EF4-FFF2-40B4-BE49-F238E27FC236}">
                <a16:creationId xmlns:a16="http://schemas.microsoft.com/office/drawing/2014/main" id="{4E4E7DA5-5541-47B3-B9C1-34BD2EDA9D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579900" y="3755783"/>
            <a:ext cx="1981413" cy="2968620"/>
          </a:xfrm>
          <a:prstGeom prst="rect">
            <a:avLst/>
          </a:prstGeom>
        </p:spPr>
      </p:pic>
      <p:sp>
        <p:nvSpPr>
          <p:cNvPr id="3" name="Text Placeholder 2">
            <a:extLst>
              <a:ext uri="{FF2B5EF4-FFF2-40B4-BE49-F238E27FC236}">
                <a16:creationId xmlns:a16="http://schemas.microsoft.com/office/drawing/2014/main" id="{1A9B36AD-2A24-40FD-A9BC-B7F5DDD3A268}"/>
              </a:ext>
            </a:extLst>
          </p:cNvPr>
          <p:cNvSpPr>
            <a:spLocks noGrp="1"/>
          </p:cNvSpPr>
          <p:nvPr>
            <p:ph type="body" sz="quarter" idx="14"/>
          </p:nvPr>
        </p:nvSpPr>
        <p:spPr>
          <a:xfrm>
            <a:off x="0" y="1"/>
            <a:ext cx="6560984" cy="629392"/>
          </a:xfrm>
          <a:solidFill>
            <a:schemeClr val="accent2"/>
          </a:solidFill>
        </p:spPr>
        <p:txBody>
          <a:bodyPr>
            <a:noAutofit/>
          </a:bodyPr>
          <a:lstStyle/>
          <a:p>
            <a:r>
              <a:rPr lang="en-IE" sz="2400" dirty="0">
                <a:solidFill>
                  <a:schemeClr val="bg1"/>
                </a:solidFill>
                <a:latin typeface="+mj-lt"/>
              </a:rPr>
              <a:t>Do you agree with the following?</a:t>
            </a:r>
          </a:p>
        </p:txBody>
      </p:sp>
      <p:pic>
        <p:nvPicPr>
          <p:cNvPr id="6" name="Picture 5" descr="A person wearing a suit and tie&#10;&#10;Description automatically generated">
            <a:extLst>
              <a:ext uri="{FF2B5EF4-FFF2-40B4-BE49-F238E27FC236}">
                <a16:creationId xmlns:a16="http://schemas.microsoft.com/office/drawing/2014/main" id="{EC60E504-512C-4619-8E2E-DFD238C4C1D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5014" y="752403"/>
            <a:ext cx="2434441" cy="2339987"/>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id="{A9C0E92A-16CA-41E4-8FA5-C8E2DDAE9525}"/>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4195" t="9245" r="28136" b="17891"/>
          <a:stretch/>
        </p:blipFill>
        <p:spPr>
          <a:xfrm>
            <a:off x="9324147" y="790681"/>
            <a:ext cx="2161309" cy="2163032"/>
          </a:xfrm>
          <a:prstGeom prst="rect">
            <a:avLst/>
          </a:prstGeom>
        </p:spPr>
      </p:pic>
      <p:pic>
        <p:nvPicPr>
          <p:cNvPr id="14" name="Picture 13" descr="A blurry image of a person&#10;&#10;Description automatically generated">
            <a:extLst>
              <a:ext uri="{FF2B5EF4-FFF2-40B4-BE49-F238E27FC236}">
                <a16:creationId xmlns:a16="http://schemas.microsoft.com/office/drawing/2014/main" id="{71BC1439-0083-45EA-BA9F-6FA1114BD3E5}"/>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34509" r="15380"/>
          <a:stretch/>
        </p:blipFill>
        <p:spPr>
          <a:xfrm>
            <a:off x="584728" y="3672461"/>
            <a:ext cx="2255017" cy="3038192"/>
          </a:xfrm>
          <a:prstGeom prst="rect">
            <a:avLst/>
          </a:prstGeom>
        </p:spPr>
      </p:pic>
      <p:pic>
        <p:nvPicPr>
          <p:cNvPr id="17" name="Picture 16" descr="A person wearing a suit and tie&#10;&#10;Description automatically generated">
            <a:extLst>
              <a:ext uri="{FF2B5EF4-FFF2-40B4-BE49-F238E27FC236}">
                <a16:creationId xmlns:a16="http://schemas.microsoft.com/office/drawing/2014/main" id="{9D21E981-2BF1-4C86-AE5D-A40C37F57FEA}"/>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480438" y="3701101"/>
            <a:ext cx="3231124" cy="2196193"/>
          </a:xfrm>
          <a:prstGeom prst="rect">
            <a:avLst/>
          </a:prstGeom>
        </p:spPr>
      </p:pic>
      <p:pic>
        <p:nvPicPr>
          <p:cNvPr id="20" name="Picture 19" descr="A person wearing a white shirt&#10;&#10;Description automatically generated">
            <a:extLst>
              <a:ext uri="{FF2B5EF4-FFF2-40B4-BE49-F238E27FC236}">
                <a16:creationId xmlns:a16="http://schemas.microsoft.com/office/drawing/2014/main" id="{AE0BF03D-BB19-4B3A-AB9C-44EE51FB8E28}"/>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4404639" y="790681"/>
            <a:ext cx="2936577" cy="1915159"/>
          </a:xfrm>
          <a:prstGeom prst="rect">
            <a:avLst/>
          </a:prstGeom>
        </p:spPr>
      </p:pic>
      <p:sp>
        <p:nvSpPr>
          <p:cNvPr id="2" name="Callout: Up Arrow 1">
            <a:extLst>
              <a:ext uri="{FF2B5EF4-FFF2-40B4-BE49-F238E27FC236}">
                <a16:creationId xmlns:a16="http://schemas.microsoft.com/office/drawing/2014/main" id="{D9C58712-FA67-4CDD-9341-E88DBC3D2201}"/>
              </a:ext>
            </a:extLst>
          </p:cNvPr>
          <p:cNvSpPr/>
          <p:nvPr/>
        </p:nvSpPr>
        <p:spPr>
          <a:xfrm>
            <a:off x="223945" y="2705840"/>
            <a:ext cx="2936577" cy="865164"/>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Authoritive</a:t>
            </a:r>
            <a:r>
              <a:rPr lang="en-IE" dirty="0"/>
              <a:t>, Angry</a:t>
            </a:r>
          </a:p>
        </p:txBody>
      </p:sp>
      <p:sp>
        <p:nvSpPr>
          <p:cNvPr id="10" name="Callout: Up Arrow 9">
            <a:extLst>
              <a:ext uri="{FF2B5EF4-FFF2-40B4-BE49-F238E27FC236}">
                <a16:creationId xmlns:a16="http://schemas.microsoft.com/office/drawing/2014/main" id="{BCD36DA1-D262-480F-9B27-ED04887F0911}"/>
              </a:ext>
            </a:extLst>
          </p:cNvPr>
          <p:cNvSpPr/>
          <p:nvPr/>
        </p:nvSpPr>
        <p:spPr>
          <a:xfrm>
            <a:off x="4404638" y="2705840"/>
            <a:ext cx="2936577" cy="865164"/>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Stressed, worried</a:t>
            </a:r>
          </a:p>
        </p:txBody>
      </p:sp>
      <p:sp>
        <p:nvSpPr>
          <p:cNvPr id="12" name="Callout: Up Arrow 11">
            <a:extLst>
              <a:ext uri="{FF2B5EF4-FFF2-40B4-BE49-F238E27FC236}">
                <a16:creationId xmlns:a16="http://schemas.microsoft.com/office/drawing/2014/main" id="{B40DD774-6DD5-4EEA-9B28-A5BFC8B73FDE}"/>
              </a:ext>
            </a:extLst>
          </p:cNvPr>
          <p:cNvSpPr/>
          <p:nvPr/>
        </p:nvSpPr>
        <p:spPr>
          <a:xfrm>
            <a:off x="8936512" y="2705840"/>
            <a:ext cx="2936577" cy="865164"/>
          </a:xfrm>
          <a:prstGeom prst="upArrowCallout">
            <a:avLst/>
          </a:prstGeom>
          <a:solidFill>
            <a:srgbClr val="B6B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Happy</a:t>
            </a:r>
          </a:p>
        </p:txBody>
      </p:sp>
      <p:sp>
        <p:nvSpPr>
          <p:cNvPr id="13" name="Callout: Up Arrow 12">
            <a:extLst>
              <a:ext uri="{FF2B5EF4-FFF2-40B4-BE49-F238E27FC236}">
                <a16:creationId xmlns:a16="http://schemas.microsoft.com/office/drawing/2014/main" id="{AD82CF3D-DCCC-4937-92CD-5F92E227B79A}"/>
              </a:ext>
            </a:extLst>
          </p:cNvPr>
          <p:cNvSpPr/>
          <p:nvPr/>
        </p:nvSpPr>
        <p:spPr>
          <a:xfrm>
            <a:off x="223944" y="5968783"/>
            <a:ext cx="2936577" cy="865164"/>
          </a:xfrm>
          <a:prstGeom prst="upArrowCallout">
            <a:avLst/>
          </a:prstGeom>
          <a:solidFill>
            <a:srgbClr val="B6B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Interested, engaged</a:t>
            </a:r>
          </a:p>
        </p:txBody>
      </p:sp>
      <p:sp>
        <p:nvSpPr>
          <p:cNvPr id="15" name="Callout: Up Arrow 14">
            <a:extLst>
              <a:ext uri="{FF2B5EF4-FFF2-40B4-BE49-F238E27FC236}">
                <a16:creationId xmlns:a16="http://schemas.microsoft.com/office/drawing/2014/main" id="{C8B1638B-14A9-4174-8536-7320180BF818}"/>
              </a:ext>
            </a:extLst>
          </p:cNvPr>
          <p:cNvSpPr/>
          <p:nvPr/>
        </p:nvSpPr>
        <p:spPr>
          <a:xfrm>
            <a:off x="4231996" y="5477273"/>
            <a:ext cx="3641343" cy="1054156"/>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Bored, disinterested, unimpressed</a:t>
            </a:r>
          </a:p>
        </p:txBody>
      </p:sp>
      <p:sp>
        <p:nvSpPr>
          <p:cNvPr id="16" name="Callout: Up Arrow 15">
            <a:extLst>
              <a:ext uri="{FF2B5EF4-FFF2-40B4-BE49-F238E27FC236}">
                <a16:creationId xmlns:a16="http://schemas.microsoft.com/office/drawing/2014/main" id="{345D9535-9D1A-4D02-B541-33F22CF216D8}"/>
              </a:ext>
            </a:extLst>
          </p:cNvPr>
          <p:cNvSpPr/>
          <p:nvPr/>
        </p:nvSpPr>
        <p:spPr>
          <a:xfrm>
            <a:off x="8936511" y="5992836"/>
            <a:ext cx="2936577" cy="865164"/>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Disapproving</a:t>
            </a:r>
          </a:p>
        </p:txBody>
      </p:sp>
    </p:spTree>
    <p:extLst>
      <p:ext uri="{BB962C8B-B14F-4D97-AF65-F5344CB8AC3E}">
        <p14:creationId xmlns:p14="http://schemas.microsoft.com/office/powerpoint/2010/main" val="364507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9B78AE-E1EC-45D0-96CD-6497AEB8BBBA}"/>
              </a:ext>
            </a:extLst>
          </p:cNvPr>
          <p:cNvSpPr>
            <a:spLocks noGrp="1"/>
          </p:cNvSpPr>
          <p:nvPr>
            <p:ph type="body" sz="quarter" idx="17"/>
          </p:nvPr>
        </p:nvSpPr>
        <p:spPr/>
        <p:txBody>
          <a:bodyPr/>
          <a:lstStyle/>
          <a:p>
            <a:pPr algn="l"/>
            <a:r>
              <a:rPr lang="en-IE" dirty="0"/>
              <a:t>Empathy is essential to forming and sustaining human relationships but what exactly is empathy and how can it inform your work with adult refugees who may have experienced trauma and migrants?</a:t>
            </a:r>
          </a:p>
          <a:p>
            <a:pPr algn="l"/>
            <a:endParaRPr lang="en-IE" dirty="0"/>
          </a:p>
          <a:p>
            <a:pPr algn="l"/>
            <a:r>
              <a:rPr lang="en-IE" dirty="0"/>
              <a:t>In this section, we take a look at empathy and how you can develop yours as an agent of inclusion for adult learners through communications. </a:t>
            </a:r>
          </a:p>
          <a:p>
            <a:pPr algn="l"/>
            <a:endParaRPr lang="en-IE" dirty="0"/>
          </a:p>
        </p:txBody>
      </p:sp>
      <p:sp>
        <p:nvSpPr>
          <p:cNvPr id="7" name="TextBox 6">
            <a:extLst>
              <a:ext uri="{FF2B5EF4-FFF2-40B4-BE49-F238E27FC236}">
                <a16:creationId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COMMUNICATION</a:t>
            </a:r>
          </a:p>
        </p:txBody>
      </p:sp>
      <p:sp>
        <p:nvSpPr>
          <p:cNvPr id="9" name="Text Placeholder 1">
            <a:extLst>
              <a:ext uri="{FF2B5EF4-FFF2-40B4-BE49-F238E27FC236}">
                <a16:creationId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IN THIS SECTION:</a:t>
            </a:r>
          </a:p>
          <a:p>
            <a:endParaRPr lang="en-IE" dirty="0"/>
          </a:p>
        </p:txBody>
      </p:sp>
      <p:sp>
        <p:nvSpPr>
          <p:cNvPr id="6" name="Text Placeholder 5">
            <a:extLst>
              <a:ext uri="{FF2B5EF4-FFF2-40B4-BE49-F238E27FC236}">
                <a16:creationId xmlns:a16="http://schemas.microsoft.com/office/drawing/2014/main" id="{A33B9A40-97B0-4829-BE12-521D1890370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2.3 Communicating with Empathy</a:t>
            </a:r>
            <a:endParaRPr lang="en-IE" dirty="0"/>
          </a:p>
        </p:txBody>
      </p:sp>
    </p:spTree>
    <p:extLst>
      <p:ext uri="{BB962C8B-B14F-4D97-AF65-F5344CB8AC3E}">
        <p14:creationId xmlns:p14="http://schemas.microsoft.com/office/powerpoint/2010/main" val="3921733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7AC8A2-F20C-48EA-9D30-32B732299379}"/>
              </a:ext>
            </a:extLst>
          </p:cNvPr>
          <p:cNvSpPr>
            <a:spLocks noGrp="1"/>
          </p:cNvSpPr>
          <p:nvPr>
            <p:ph type="body" sz="quarter" idx="20"/>
          </p:nvPr>
        </p:nvSpPr>
        <p:spPr>
          <a:xfrm>
            <a:off x="4498340" y="1463040"/>
            <a:ext cx="7343140" cy="4163699"/>
          </a:xfrm>
        </p:spPr>
        <p:txBody>
          <a:bodyPr/>
          <a:lstStyle/>
          <a:p>
            <a:r>
              <a:rPr lang="en-IE" dirty="0">
                <a:solidFill>
                  <a:srgbClr val="16A8D3"/>
                </a:solidFill>
              </a:rPr>
              <a:t>Empathy is the art of seeing the world as someone else sees it. </a:t>
            </a:r>
          </a:p>
          <a:p>
            <a:r>
              <a:rPr lang="en-IE" dirty="0"/>
              <a:t>Empathy has the ability to accurately experience another person’s internal world, emotional pain, and inner conflicts.</a:t>
            </a:r>
          </a:p>
          <a:p>
            <a:r>
              <a:rPr lang="en-IE" dirty="0"/>
              <a:t>Empathy is one of the foundational building blocks of great social interaction and is particularly important with regard to interactions with people who may have suffered trauma like refugees.</a:t>
            </a:r>
          </a:p>
          <a:p>
            <a:r>
              <a:rPr lang="en-IE" dirty="0"/>
              <a:t>Without empathy, there can be no understanding, and without understanding, we don’t ever truly know the people we interact with.</a:t>
            </a:r>
          </a:p>
          <a:p>
            <a:pPr marL="0" indent="0">
              <a:buNone/>
            </a:pPr>
            <a:endParaRPr lang="en-IE" dirty="0"/>
          </a:p>
        </p:txBody>
      </p:sp>
      <p:sp>
        <p:nvSpPr>
          <p:cNvPr id="3" name="Text Placeholder 2">
            <a:extLst>
              <a:ext uri="{FF2B5EF4-FFF2-40B4-BE49-F238E27FC236}">
                <a16:creationId xmlns:a16="http://schemas.microsoft.com/office/drawing/2014/main" id="{D56FC3C7-2F86-409B-92BE-D6B9322C9A1F}"/>
              </a:ext>
            </a:extLst>
          </p:cNvPr>
          <p:cNvSpPr>
            <a:spLocks noGrp="1"/>
          </p:cNvSpPr>
          <p:nvPr>
            <p:ph type="body" sz="quarter" idx="21"/>
          </p:nvPr>
        </p:nvSpPr>
        <p:spPr>
          <a:xfrm>
            <a:off x="2495266" y="259807"/>
            <a:ext cx="8403792" cy="857158"/>
          </a:xfrm>
        </p:spPr>
        <p:txBody>
          <a:bodyPr/>
          <a:lstStyle/>
          <a:p>
            <a:r>
              <a:rPr lang="en-IE" dirty="0"/>
              <a:t>What is Empathy?</a:t>
            </a:r>
          </a:p>
        </p:txBody>
      </p:sp>
      <p:sp>
        <p:nvSpPr>
          <p:cNvPr id="4" name="Rectangle 3">
            <a:extLst>
              <a:ext uri="{FF2B5EF4-FFF2-40B4-BE49-F238E27FC236}">
                <a16:creationId xmlns:a16="http://schemas.microsoft.com/office/drawing/2014/main" id="{4EA85B7D-36B6-4D80-8755-696769FA58FD}"/>
              </a:ext>
            </a:extLst>
          </p:cNvPr>
          <p:cNvSpPr/>
          <p:nvPr/>
        </p:nvSpPr>
        <p:spPr>
          <a:xfrm>
            <a:off x="4770152" y="6395072"/>
            <a:ext cx="3288080" cy="246221"/>
          </a:xfrm>
          <a:prstGeom prst="rect">
            <a:avLst/>
          </a:prstGeom>
        </p:spPr>
        <p:txBody>
          <a:bodyPr wrap="none">
            <a:spAutoFit/>
          </a:bodyPr>
          <a:lstStyle/>
          <a:p>
            <a:r>
              <a:rPr lang="en-IE" sz="1000" dirty="0"/>
              <a:t>Source: </a:t>
            </a:r>
            <a:r>
              <a:rPr lang="en-IE" sz="1000" dirty="0">
                <a:hlinkClick r:id="rId2"/>
              </a:rPr>
              <a:t>https://www.improveyoursocialskills.com/empathy</a:t>
            </a:r>
            <a:endParaRPr lang="en-IE" sz="1000" dirty="0"/>
          </a:p>
        </p:txBody>
      </p:sp>
      <p:pic>
        <p:nvPicPr>
          <p:cNvPr id="6" name="Picture 5" descr="A group of people sitting on a bench&#10;&#10;Description automatically generated">
            <a:extLst>
              <a:ext uri="{FF2B5EF4-FFF2-40B4-BE49-F238E27FC236}">
                <a16:creationId xmlns:a16="http://schemas.microsoft.com/office/drawing/2014/main" id="{949C36AD-1BD5-4935-9E51-AA75E3CE5C0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2442" y="1885298"/>
            <a:ext cx="4265899" cy="2858152"/>
          </a:xfrm>
          <a:prstGeom prst="rect">
            <a:avLst/>
          </a:prstGeom>
        </p:spPr>
      </p:pic>
    </p:spTree>
    <p:extLst>
      <p:ext uri="{BB962C8B-B14F-4D97-AF65-F5344CB8AC3E}">
        <p14:creationId xmlns:p14="http://schemas.microsoft.com/office/powerpoint/2010/main" val="2550830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en-IE" dirty="0"/>
              <a:t>How can we develop Empathy?</a:t>
            </a:r>
          </a:p>
        </p:txBody>
      </p:sp>
      <p:pic>
        <p:nvPicPr>
          <p:cNvPr id="5" name="Picture 4" descr="A picture containing drawing&#10;&#10;Description automatically generated">
            <a:extLst>
              <a:ext uri="{FF2B5EF4-FFF2-40B4-BE49-F238E27FC236}">
                <a16:creationId xmlns:a16="http://schemas.microsoft.com/office/drawing/2014/main" id="{5D5E9EF2-DF3A-4FCC-BC13-6490B9602E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54046" y="4377691"/>
            <a:ext cx="5466806" cy="2480310"/>
          </a:xfrm>
          <a:prstGeom prst="rect">
            <a:avLst/>
          </a:prstGeom>
        </p:spPr>
      </p:pic>
      <p:sp>
        <p:nvSpPr>
          <p:cNvPr id="8" name="Text Placeholder 7">
            <a:extLst>
              <a:ext uri="{FF2B5EF4-FFF2-40B4-BE49-F238E27FC236}">
                <a16:creationId xmlns:a16="http://schemas.microsoft.com/office/drawing/2014/main" id="{B9DAC7FA-BE16-4FF5-B921-A60F618515AA}"/>
              </a:ext>
            </a:extLst>
          </p:cNvPr>
          <p:cNvSpPr>
            <a:spLocks noGrp="1"/>
          </p:cNvSpPr>
          <p:nvPr>
            <p:ph type="body" sz="quarter" idx="20"/>
          </p:nvPr>
        </p:nvSpPr>
        <p:spPr>
          <a:xfrm>
            <a:off x="2495266" y="1291591"/>
            <a:ext cx="8403792" cy="4095118"/>
          </a:xfrm>
        </p:spPr>
        <p:txBody>
          <a:bodyPr/>
          <a:lstStyle/>
          <a:p>
            <a:pPr marL="0" indent="0">
              <a:buNone/>
            </a:pPr>
            <a:r>
              <a:rPr lang="en-IE" sz="2800" dirty="0">
                <a:solidFill>
                  <a:srgbClr val="B6BD00"/>
                </a:solidFill>
              </a:rPr>
              <a:t>By being respectful</a:t>
            </a:r>
          </a:p>
          <a:p>
            <a:pPr marL="0" indent="0">
              <a:buNone/>
            </a:pPr>
            <a:endParaRPr lang="en-IE" dirty="0"/>
          </a:p>
          <a:p>
            <a:r>
              <a:rPr lang="en-IE" dirty="0"/>
              <a:t>Developing empathy requires being respectful, sincere, loving and caring. </a:t>
            </a:r>
          </a:p>
          <a:p>
            <a:r>
              <a:rPr lang="en-IE" dirty="0"/>
              <a:t>It requires having an interest in other people’s lives and being open-minded to the differences that make each person unique.</a:t>
            </a:r>
          </a:p>
          <a:p>
            <a:pPr marL="0" indent="0">
              <a:buNone/>
            </a:pPr>
            <a:r>
              <a:rPr lang="en-IE" dirty="0"/>
              <a:t>These are all virtues that we can practice and nurture over time.</a:t>
            </a:r>
          </a:p>
        </p:txBody>
      </p:sp>
      <p:sp>
        <p:nvSpPr>
          <p:cNvPr id="9" name="Rectangle 8">
            <a:extLst>
              <a:ext uri="{FF2B5EF4-FFF2-40B4-BE49-F238E27FC236}">
                <a16:creationId xmlns:a16="http://schemas.microsoft.com/office/drawing/2014/main" id="{B439166F-842D-497D-BFE2-E9A565F3183F}"/>
              </a:ext>
            </a:extLst>
          </p:cNvPr>
          <p:cNvSpPr/>
          <p:nvPr/>
        </p:nvSpPr>
        <p:spPr>
          <a:xfrm>
            <a:off x="4831305" y="6384476"/>
            <a:ext cx="3079689" cy="246221"/>
          </a:xfrm>
          <a:prstGeom prst="rect">
            <a:avLst/>
          </a:prstGeom>
        </p:spPr>
        <p:txBody>
          <a:bodyPr wrap="none">
            <a:spAutoFit/>
          </a:bodyPr>
          <a:lstStyle/>
          <a:p>
            <a:r>
              <a:rPr lang="en-IE" sz="1000" dirty="0"/>
              <a:t>Source: </a:t>
            </a:r>
            <a:r>
              <a:rPr lang="en-IE" sz="1000" dirty="0">
                <a:hlinkClick r:id="rId4"/>
              </a:rPr>
              <a:t>https://blog.iqmatrix.com/developing-empathy</a:t>
            </a:r>
            <a:endParaRPr lang="en-IE" sz="1000" dirty="0"/>
          </a:p>
        </p:txBody>
      </p:sp>
    </p:spTree>
    <p:extLst>
      <p:ext uri="{BB962C8B-B14F-4D97-AF65-F5344CB8AC3E}">
        <p14:creationId xmlns:p14="http://schemas.microsoft.com/office/powerpoint/2010/main" val="3540716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en-IE" dirty="0"/>
              <a:t>How can we develop Empathy?</a:t>
            </a:r>
          </a:p>
        </p:txBody>
      </p:sp>
      <p:sp>
        <p:nvSpPr>
          <p:cNvPr id="8" name="Text Placeholder 7">
            <a:extLst>
              <a:ext uri="{FF2B5EF4-FFF2-40B4-BE49-F238E27FC236}">
                <a16:creationId xmlns:a16="http://schemas.microsoft.com/office/drawing/2014/main" id="{B9DAC7FA-BE16-4FF5-B921-A60F618515AA}"/>
              </a:ext>
            </a:extLst>
          </p:cNvPr>
          <p:cNvSpPr>
            <a:spLocks noGrp="1"/>
          </p:cNvSpPr>
          <p:nvPr>
            <p:ph type="body" sz="quarter" idx="20"/>
          </p:nvPr>
        </p:nvSpPr>
        <p:spPr>
          <a:xfrm>
            <a:off x="4469130" y="1754551"/>
            <a:ext cx="6429928" cy="3872188"/>
          </a:xfrm>
        </p:spPr>
        <p:txBody>
          <a:bodyPr/>
          <a:lstStyle/>
          <a:p>
            <a:pPr marL="0" indent="0">
              <a:buNone/>
            </a:pPr>
            <a:r>
              <a:rPr lang="en-IE" sz="2800" dirty="0">
                <a:solidFill>
                  <a:srgbClr val="B6BD00"/>
                </a:solidFill>
              </a:rPr>
              <a:t>By setting aside Bias</a:t>
            </a:r>
          </a:p>
          <a:p>
            <a:pPr marL="0" indent="0">
              <a:buNone/>
            </a:pPr>
            <a:endParaRPr lang="en-IE" dirty="0">
              <a:solidFill>
                <a:srgbClr val="B6BD00"/>
              </a:solidFill>
            </a:endParaRPr>
          </a:p>
          <a:p>
            <a:r>
              <a:rPr lang="en-IE" dirty="0"/>
              <a:t>Developing empathy requires us to set aside our own personal biases, opinions, agenda, and beliefs, and choosing instead to accept people wholeheartedly as they are, for who they are.</a:t>
            </a:r>
            <a:br>
              <a:rPr lang="en-IE" dirty="0"/>
            </a:br>
            <a:endParaRPr lang="en-IE" dirty="0"/>
          </a:p>
          <a:p>
            <a:r>
              <a:rPr lang="en-IE" dirty="0"/>
              <a:t>Empathy doesn’t judge, ridicule, or demean. It’s open and accepting of everyone regardless of their </a:t>
            </a:r>
            <a:r>
              <a:rPr lang="en-IE" dirty="0">
                <a:hlinkClick r:id="rId2"/>
              </a:rPr>
              <a:t>personal beliefs</a:t>
            </a:r>
            <a:r>
              <a:rPr lang="en-IE" dirty="0"/>
              <a:t> and opinions. </a:t>
            </a:r>
          </a:p>
        </p:txBody>
      </p:sp>
      <p:sp>
        <p:nvSpPr>
          <p:cNvPr id="9" name="Rectangle 8">
            <a:extLst>
              <a:ext uri="{FF2B5EF4-FFF2-40B4-BE49-F238E27FC236}">
                <a16:creationId xmlns:a16="http://schemas.microsoft.com/office/drawing/2014/main" id="{B439166F-842D-497D-BFE2-E9A565F3183F}"/>
              </a:ext>
            </a:extLst>
          </p:cNvPr>
          <p:cNvSpPr/>
          <p:nvPr/>
        </p:nvSpPr>
        <p:spPr>
          <a:xfrm>
            <a:off x="4831305" y="6384476"/>
            <a:ext cx="3079689" cy="246221"/>
          </a:xfrm>
          <a:prstGeom prst="rect">
            <a:avLst/>
          </a:prstGeom>
        </p:spPr>
        <p:txBody>
          <a:bodyPr wrap="none">
            <a:spAutoFit/>
          </a:bodyPr>
          <a:lstStyle/>
          <a:p>
            <a:r>
              <a:rPr lang="en-IE" sz="1000" dirty="0"/>
              <a:t>Source: </a:t>
            </a:r>
            <a:r>
              <a:rPr lang="en-IE" sz="1000" dirty="0">
                <a:hlinkClick r:id="rId3"/>
              </a:rPr>
              <a:t>https://blog.iqmatrix.com/developing-empathy</a:t>
            </a:r>
            <a:endParaRPr lang="en-IE" sz="1000" dirty="0"/>
          </a:p>
        </p:txBody>
      </p:sp>
      <p:pic>
        <p:nvPicPr>
          <p:cNvPr id="4" name="Picture 3" descr="A close up of a logo&#10;&#10;Description automatically generated">
            <a:extLst>
              <a:ext uri="{FF2B5EF4-FFF2-40B4-BE49-F238E27FC236}">
                <a16:creationId xmlns:a16="http://schemas.microsoft.com/office/drawing/2014/main" id="{1ED4B946-9180-489E-A765-8D48DA6FA74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1029" y="1977389"/>
            <a:ext cx="3226439" cy="3226439"/>
          </a:xfrm>
          <a:prstGeom prst="rect">
            <a:avLst/>
          </a:prstGeom>
        </p:spPr>
      </p:pic>
    </p:spTree>
    <p:extLst>
      <p:ext uri="{BB962C8B-B14F-4D97-AF65-F5344CB8AC3E}">
        <p14:creationId xmlns:p14="http://schemas.microsoft.com/office/powerpoint/2010/main" val="3717127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en-IE" dirty="0"/>
              <a:t>How can we develop Empathy?</a:t>
            </a:r>
          </a:p>
        </p:txBody>
      </p:sp>
      <p:sp>
        <p:nvSpPr>
          <p:cNvPr id="8" name="Text Placeholder 7">
            <a:extLst>
              <a:ext uri="{FF2B5EF4-FFF2-40B4-BE49-F238E27FC236}">
                <a16:creationId xmlns:a16="http://schemas.microsoft.com/office/drawing/2014/main" id="{B9DAC7FA-BE16-4FF5-B921-A60F618515AA}"/>
              </a:ext>
            </a:extLst>
          </p:cNvPr>
          <p:cNvSpPr>
            <a:spLocks noGrp="1"/>
          </p:cNvSpPr>
          <p:nvPr>
            <p:ph type="body" sz="quarter" idx="20"/>
          </p:nvPr>
        </p:nvSpPr>
        <p:spPr>
          <a:xfrm>
            <a:off x="4469130" y="1325880"/>
            <a:ext cx="7052310" cy="4300859"/>
          </a:xfrm>
        </p:spPr>
        <p:txBody>
          <a:bodyPr/>
          <a:lstStyle/>
          <a:p>
            <a:pPr marL="0" indent="0">
              <a:buNone/>
            </a:pPr>
            <a:r>
              <a:rPr lang="en-IE" sz="2800" dirty="0">
                <a:solidFill>
                  <a:srgbClr val="B6BD00"/>
                </a:solidFill>
              </a:rPr>
              <a:t>By actively listening</a:t>
            </a:r>
            <a:br>
              <a:rPr lang="en-IE" dirty="0">
                <a:solidFill>
                  <a:srgbClr val="B6BD00"/>
                </a:solidFill>
              </a:rPr>
            </a:br>
            <a:endParaRPr lang="en-IE" dirty="0">
              <a:solidFill>
                <a:srgbClr val="B6BD00"/>
              </a:solidFill>
            </a:endParaRPr>
          </a:p>
          <a:p>
            <a:r>
              <a:rPr lang="en-IE" dirty="0"/>
              <a:t>Active Listening has a key role to plat in developing empathy. Active listening requires being very attentive and fully concentrating on what is being said rather than just passively hearing the message of the speaker. </a:t>
            </a:r>
          </a:p>
          <a:p>
            <a:r>
              <a:rPr lang="en-IE" b="1" dirty="0"/>
              <a:t>Importantly, active listening is also about remembering and understanding the message and then responding appropriately to what is being said.</a:t>
            </a:r>
            <a:r>
              <a:rPr lang="en-IE" dirty="0"/>
              <a:t> </a:t>
            </a:r>
          </a:p>
          <a:p>
            <a:r>
              <a:rPr lang="en-IE" dirty="0"/>
              <a:t>When you’re listening actively, you are fully focused and paying attention to the other person’s message.</a:t>
            </a:r>
          </a:p>
        </p:txBody>
      </p:sp>
      <p:sp>
        <p:nvSpPr>
          <p:cNvPr id="9" name="Rectangle 8">
            <a:extLst>
              <a:ext uri="{FF2B5EF4-FFF2-40B4-BE49-F238E27FC236}">
                <a16:creationId xmlns:a16="http://schemas.microsoft.com/office/drawing/2014/main" id="{B439166F-842D-497D-BFE2-E9A565F3183F}"/>
              </a:ext>
            </a:extLst>
          </p:cNvPr>
          <p:cNvSpPr/>
          <p:nvPr/>
        </p:nvSpPr>
        <p:spPr>
          <a:xfrm>
            <a:off x="4831305" y="6384476"/>
            <a:ext cx="3079689" cy="246221"/>
          </a:xfrm>
          <a:prstGeom prst="rect">
            <a:avLst/>
          </a:prstGeom>
        </p:spPr>
        <p:txBody>
          <a:bodyPr wrap="none">
            <a:spAutoFit/>
          </a:bodyPr>
          <a:lstStyle/>
          <a:p>
            <a:r>
              <a:rPr lang="en-IE" sz="1000" dirty="0"/>
              <a:t>Source: </a:t>
            </a:r>
            <a:r>
              <a:rPr lang="en-IE" sz="1000" dirty="0">
                <a:hlinkClick r:id="rId2"/>
              </a:rPr>
              <a:t>https://blog.iqmatrix.com/developing-empathy</a:t>
            </a:r>
            <a:endParaRPr lang="en-IE" sz="1000" dirty="0"/>
          </a:p>
        </p:txBody>
      </p:sp>
      <p:pic>
        <p:nvPicPr>
          <p:cNvPr id="5" name="Picture 4" descr="A brown and white dog looking at the camera&#10;&#10;Description automatically generated">
            <a:extLst>
              <a:ext uri="{FF2B5EF4-FFF2-40B4-BE49-F238E27FC236}">
                <a16:creationId xmlns:a16="http://schemas.microsoft.com/office/drawing/2014/main" id="{A8ECA90F-11A8-4A85-BFCB-EC386DAF4BA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0537" y="2002476"/>
            <a:ext cx="3624263" cy="3624263"/>
          </a:xfrm>
          <a:prstGeom prst="rect">
            <a:avLst/>
          </a:prstGeom>
        </p:spPr>
      </p:pic>
    </p:spTree>
    <p:extLst>
      <p:ext uri="{BB962C8B-B14F-4D97-AF65-F5344CB8AC3E}">
        <p14:creationId xmlns:p14="http://schemas.microsoft.com/office/powerpoint/2010/main" val="2542966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en-IE" dirty="0"/>
              <a:t>How can we develop Empathy?</a:t>
            </a:r>
          </a:p>
        </p:txBody>
      </p:sp>
      <p:sp>
        <p:nvSpPr>
          <p:cNvPr id="8" name="Text Placeholder 7">
            <a:extLst>
              <a:ext uri="{FF2B5EF4-FFF2-40B4-BE49-F238E27FC236}">
                <a16:creationId xmlns:a16="http://schemas.microsoft.com/office/drawing/2014/main" id="{B9DAC7FA-BE16-4FF5-B921-A60F618515AA}"/>
              </a:ext>
            </a:extLst>
          </p:cNvPr>
          <p:cNvSpPr>
            <a:spLocks noGrp="1"/>
          </p:cNvSpPr>
          <p:nvPr>
            <p:ph type="body" sz="quarter" idx="20"/>
          </p:nvPr>
        </p:nvSpPr>
        <p:spPr>
          <a:xfrm>
            <a:off x="4034050" y="1198442"/>
            <a:ext cx="7971798" cy="4300859"/>
          </a:xfrm>
        </p:spPr>
        <p:txBody>
          <a:bodyPr/>
          <a:lstStyle/>
          <a:p>
            <a:pPr marL="0" indent="0">
              <a:buNone/>
            </a:pPr>
            <a:r>
              <a:rPr lang="en-IE" sz="2800" dirty="0">
                <a:solidFill>
                  <a:srgbClr val="B6BD00"/>
                </a:solidFill>
              </a:rPr>
              <a:t>By understanding body language</a:t>
            </a:r>
          </a:p>
          <a:p>
            <a:pPr fontAlgn="base"/>
            <a:r>
              <a:rPr lang="en-IE" dirty="0"/>
              <a:t>As we explored in non verbal communication, body language is a secret language that can give you a indication of how someone is feeling and how you should act/react.</a:t>
            </a:r>
          </a:p>
          <a:p>
            <a:pPr fontAlgn="base"/>
            <a:r>
              <a:rPr lang="en-IE" dirty="0"/>
              <a:t>Pay particular attention as to whether the person uses open body language, or whether they appear to be closed and guarded.</a:t>
            </a:r>
          </a:p>
          <a:p>
            <a:pPr fontAlgn="base"/>
            <a:r>
              <a:rPr lang="en-IE" dirty="0"/>
              <a:t>Take notice also of their eye contact. When they communicate, do they look you in the eye, or do they avert their gaze? If they look away while communicating, then it’s possible that they are feeling uncomfortable or trying to mask certain feelings.</a:t>
            </a:r>
          </a:p>
          <a:p>
            <a:pPr fontAlgn="base"/>
            <a:r>
              <a:rPr lang="en-IE" dirty="0"/>
              <a:t>Reading body language correctly takes practice so invest some time in it.</a:t>
            </a:r>
          </a:p>
          <a:p>
            <a:pPr fontAlgn="base"/>
            <a:endParaRPr lang="en-IE" dirty="0"/>
          </a:p>
          <a:p>
            <a:endParaRPr lang="en-IE" dirty="0"/>
          </a:p>
        </p:txBody>
      </p:sp>
      <p:sp>
        <p:nvSpPr>
          <p:cNvPr id="9" name="Rectangle 8">
            <a:extLst>
              <a:ext uri="{FF2B5EF4-FFF2-40B4-BE49-F238E27FC236}">
                <a16:creationId xmlns:a16="http://schemas.microsoft.com/office/drawing/2014/main" id="{B439166F-842D-497D-BFE2-E9A565F3183F}"/>
              </a:ext>
            </a:extLst>
          </p:cNvPr>
          <p:cNvSpPr/>
          <p:nvPr/>
        </p:nvSpPr>
        <p:spPr>
          <a:xfrm>
            <a:off x="4831305" y="6384476"/>
            <a:ext cx="3079689" cy="246221"/>
          </a:xfrm>
          <a:prstGeom prst="rect">
            <a:avLst/>
          </a:prstGeom>
        </p:spPr>
        <p:txBody>
          <a:bodyPr wrap="none">
            <a:spAutoFit/>
          </a:bodyPr>
          <a:lstStyle/>
          <a:p>
            <a:r>
              <a:rPr lang="en-IE" sz="1000" dirty="0"/>
              <a:t>Source: </a:t>
            </a:r>
            <a:r>
              <a:rPr lang="en-IE" sz="1000" dirty="0">
                <a:hlinkClick r:id="rId2"/>
              </a:rPr>
              <a:t>https://blog.iqmatrix.com/developing-empathy</a:t>
            </a:r>
            <a:endParaRPr lang="en-IE" sz="1000" dirty="0"/>
          </a:p>
        </p:txBody>
      </p:sp>
      <p:pic>
        <p:nvPicPr>
          <p:cNvPr id="13" name="Picture 12" descr="A screenshot of a cell phone&#10;&#10;Description automatically generated">
            <a:extLst>
              <a:ext uri="{FF2B5EF4-FFF2-40B4-BE49-F238E27FC236}">
                <a16:creationId xmlns:a16="http://schemas.microsoft.com/office/drawing/2014/main" id="{B8915419-DEAA-4D7C-844D-5DDDACAD1CF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6152" y="1844146"/>
            <a:ext cx="3734338" cy="4640580"/>
          </a:xfrm>
          <a:prstGeom prst="rect">
            <a:avLst/>
          </a:prstGeom>
        </p:spPr>
      </p:pic>
    </p:spTree>
    <p:extLst>
      <p:ext uri="{BB962C8B-B14F-4D97-AF65-F5344CB8AC3E}">
        <p14:creationId xmlns:p14="http://schemas.microsoft.com/office/powerpoint/2010/main" val="12968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689889-C485-40C7-B177-200E036899D0}"/>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id="{1EE3BB3B-ED67-497C-A8E7-F9046DA11C67}"/>
              </a:ext>
            </a:extLst>
          </p:cNvPr>
          <p:cNvSpPr>
            <a:spLocks noGrp="1"/>
          </p:cNvSpPr>
          <p:nvPr>
            <p:ph type="body" sz="quarter" idx="22"/>
          </p:nvPr>
        </p:nvSpPr>
        <p:spPr>
          <a:xfrm>
            <a:off x="0" y="2196305"/>
            <a:ext cx="12192000" cy="2179507"/>
          </a:xfrm>
        </p:spPr>
        <p:txBody>
          <a:bodyPr/>
          <a:lstStyle/>
          <a:p>
            <a:r>
              <a:rPr lang="en-IE" sz="2800" dirty="0"/>
              <a:t>“When I came to Ireland I didn’t speak English. I used to just answer all questions with “yes, yes, yes” but I didn’t understand anything, I just wanted to escape.”</a:t>
            </a:r>
            <a:endParaRPr lang="en-IE" dirty="0"/>
          </a:p>
        </p:txBody>
      </p:sp>
      <p:sp>
        <p:nvSpPr>
          <p:cNvPr id="5" name="Rectangle 4">
            <a:extLst>
              <a:ext uri="{FF2B5EF4-FFF2-40B4-BE49-F238E27FC236}">
                <a16:creationId xmlns:a16="http://schemas.microsoft.com/office/drawing/2014/main" id="{A585CF1C-D57D-4D6D-B974-9ADAD642CB04}"/>
              </a:ext>
            </a:extLst>
          </p:cNvPr>
          <p:cNvSpPr/>
          <p:nvPr/>
        </p:nvSpPr>
        <p:spPr>
          <a:xfrm>
            <a:off x="0" y="4061529"/>
            <a:ext cx="12192000" cy="1200329"/>
          </a:xfrm>
          <a:prstGeom prst="rect">
            <a:avLst/>
          </a:prstGeom>
          <a:solidFill>
            <a:srgbClr val="EA1D76"/>
          </a:solidFill>
        </p:spPr>
        <p:txBody>
          <a:bodyPr wrap="square">
            <a:spAutoFit/>
          </a:bodyPr>
          <a:lstStyle/>
          <a:p>
            <a:pPr algn="ctr"/>
            <a:r>
              <a:rPr lang="en-IE" sz="2400" dirty="0">
                <a:solidFill>
                  <a:schemeClr val="bg1"/>
                </a:solidFill>
              </a:rPr>
              <a:t>Rodica </a:t>
            </a:r>
            <a:r>
              <a:rPr lang="en-IE" sz="2400" dirty="0" err="1">
                <a:solidFill>
                  <a:schemeClr val="bg1"/>
                </a:solidFill>
              </a:rPr>
              <a:t>Lunca</a:t>
            </a:r>
            <a:r>
              <a:rPr lang="en-IE" sz="2400" dirty="0">
                <a:solidFill>
                  <a:schemeClr val="bg1"/>
                </a:solidFill>
              </a:rPr>
              <a:t> is Roma and came to Ireland from Romania in 2001. Understanding the impact of language barriers, Rodica now works as a cultural mediator between members of the Roma community in Ireland and the various institutions of the State they encounter in day-to-day life.</a:t>
            </a:r>
          </a:p>
        </p:txBody>
      </p:sp>
      <p:sp>
        <p:nvSpPr>
          <p:cNvPr id="6" name="Rectangle 5">
            <a:extLst>
              <a:ext uri="{FF2B5EF4-FFF2-40B4-BE49-F238E27FC236}">
                <a16:creationId xmlns:a16="http://schemas.microsoft.com/office/drawing/2014/main" id="{E450445E-ABF3-42A3-939B-B99563F3303B}"/>
              </a:ext>
            </a:extLst>
          </p:cNvPr>
          <p:cNvSpPr/>
          <p:nvPr/>
        </p:nvSpPr>
        <p:spPr>
          <a:xfrm>
            <a:off x="7847539" y="6457279"/>
            <a:ext cx="4605718" cy="400110"/>
          </a:xfrm>
          <a:prstGeom prst="rect">
            <a:avLst/>
          </a:prstGeom>
        </p:spPr>
        <p:txBody>
          <a:bodyPr wrap="square">
            <a:spAutoFit/>
          </a:bodyPr>
          <a:lstStyle/>
          <a:p>
            <a:r>
              <a:rPr lang="en-IE" sz="1000" dirty="0"/>
              <a:t>Source: </a:t>
            </a:r>
            <a:r>
              <a:rPr lang="en-IE" sz="1000" dirty="0">
                <a:hlinkClick r:id="rId2"/>
              </a:rPr>
              <a:t>http://www.irishexaminer.com/ireland/integrating-the-roma-41506.html</a:t>
            </a:r>
            <a:r>
              <a:rPr lang="en-IE" sz="1000" dirty="0"/>
              <a:t> </a:t>
            </a:r>
            <a:r>
              <a:rPr lang="en-IE" sz="1000" dirty="0">
                <a:hlinkClick r:id="rId3"/>
              </a:rPr>
              <a:t>http://www.irishtimes.com/news/health/mediating-between-cultures-1.609199</a:t>
            </a:r>
            <a:r>
              <a:rPr lang="en-IE" sz="1000" dirty="0"/>
              <a:t>  </a:t>
            </a:r>
          </a:p>
        </p:txBody>
      </p:sp>
      <p:pic>
        <p:nvPicPr>
          <p:cNvPr id="7" name="Picture 6">
            <a:extLst>
              <a:ext uri="{FF2B5EF4-FFF2-40B4-BE49-F238E27FC236}">
                <a16:creationId xmlns:a16="http://schemas.microsoft.com/office/drawing/2014/main" id="{D76EDDC9-1C2C-41DB-A4CF-CEB2280B8A4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106355" y="92468"/>
            <a:ext cx="1626195" cy="812420"/>
          </a:xfrm>
          <a:prstGeom prst="rect">
            <a:avLst/>
          </a:prstGeom>
        </p:spPr>
      </p:pic>
    </p:spTree>
    <p:extLst>
      <p:ext uri="{BB962C8B-B14F-4D97-AF65-F5344CB8AC3E}">
        <p14:creationId xmlns:p14="http://schemas.microsoft.com/office/powerpoint/2010/main" val="3557995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en-IE" dirty="0"/>
              <a:t>How can we develop Empathy?</a:t>
            </a:r>
          </a:p>
        </p:txBody>
      </p:sp>
      <p:sp>
        <p:nvSpPr>
          <p:cNvPr id="8" name="Text Placeholder 7">
            <a:extLst>
              <a:ext uri="{FF2B5EF4-FFF2-40B4-BE49-F238E27FC236}">
                <a16:creationId xmlns:a16="http://schemas.microsoft.com/office/drawing/2014/main" id="{B9DAC7FA-BE16-4FF5-B921-A60F618515AA}"/>
              </a:ext>
            </a:extLst>
          </p:cNvPr>
          <p:cNvSpPr>
            <a:spLocks noGrp="1"/>
          </p:cNvSpPr>
          <p:nvPr>
            <p:ph type="body" sz="quarter" idx="20"/>
          </p:nvPr>
        </p:nvSpPr>
        <p:spPr>
          <a:xfrm>
            <a:off x="4469130" y="1325880"/>
            <a:ext cx="7052310" cy="4300859"/>
          </a:xfrm>
        </p:spPr>
        <p:txBody>
          <a:bodyPr/>
          <a:lstStyle/>
          <a:p>
            <a:pPr marL="0" indent="0">
              <a:buNone/>
            </a:pPr>
            <a:r>
              <a:rPr lang="en-IE" sz="2800" dirty="0">
                <a:solidFill>
                  <a:srgbClr val="B6BD00"/>
                </a:solidFill>
              </a:rPr>
              <a:t>By asking yourself probing questions</a:t>
            </a:r>
            <a:br>
              <a:rPr lang="en-IE" dirty="0">
                <a:solidFill>
                  <a:srgbClr val="B6BD00"/>
                </a:solidFill>
              </a:rPr>
            </a:br>
            <a:endParaRPr lang="en-IE" dirty="0">
              <a:solidFill>
                <a:srgbClr val="B6BD00"/>
              </a:solidFill>
            </a:endParaRPr>
          </a:p>
          <a:p>
            <a:pPr marL="0" indent="0">
              <a:buNone/>
            </a:pPr>
            <a:r>
              <a:rPr lang="en-IE" dirty="0"/>
              <a:t>As we shared, empathy is all about trying to put yourself in someone else’s shoes and gain a deeper understanding of their worries and actions. </a:t>
            </a:r>
          </a:p>
          <a:p>
            <a:pPr marL="0" indent="0">
              <a:buNone/>
            </a:pPr>
            <a:endParaRPr lang="en-IE" dirty="0"/>
          </a:p>
          <a:p>
            <a:pPr marL="0" indent="0">
              <a:buNone/>
            </a:pPr>
            <a:r>
              <a:rPr lang="en-IE" dirty="0"/>
              <a:t>Some questions to ask:</a:t>
            </a:r>
          </a:p>
          <a:p>
            <a:pPr marL="0" indent="0">
              <a:buNone/>
            </a:pPr>
            <a:r>
              <a:rPr lang="en-IE" b="1" dirty="0">
                <a:solidFill>
                  <a:srgbClr val="B6BD00"/>
                </a:solidFill>
              </a:rPr>
              <a:t>How does this person feel? Why?</a:t>
            </a:r>
          </a:p>
          <a:p>
            <a:pPr marL="0" indent="0">
              <a:buNone/>
            </a:pPr>
            <a:r>
              <a:rPr lang="en-IE" b="1" dirty="0">
                <a:solidFill>
                  <a:srgbClr val="B6BD00"/>
                </a:solidFill>
              </a:rPr>
              <a:t>Could they be hiding their true feelings? Why?</a:t>
            </a:r>
          </a:p>
          <a:p>
            <a:pPr marL="0" indent="0">
              <a:buNone/>
            </a:pPr>
            <a:r>
              <a:rPr lang="en-IE" b="1" dirty="0">
                <a:solidFill>
                  <a:srgbClr val="B6BD00"/>
                </a:solidFill>
              </a:rPr>
              <a:t>What am I hearing the other person say?</a:t>
            </a:r>
          </a:p>
          <a:p>
            <a:pPr marL="0" indent="0">
              <a:buNone/>
            </a:pPr>
            <a:r>
              <a:rPr lang="en-IE" b="1" dirty="0">
                <a:solidFill>
                  <a:srgbClr val="B6BD00"/>
                </a:solidFill>
              </a:rPr>
              <a:t>What am I seeing the other person do?</a:t>
            </a:r>
          </a:p>
        </p:txBody>
      </p:sp>
      <p:sp>
        <p:nvSpPr>
          <p:cNvPr id="9" name="Rectangle 8">
            <a:extLst>
              <a:ext uri="{FF2B5EF4-FFF2-40B4-BE49-F238E27FC236}">
                <a16:creationId xmlns:a16="http://schemas.microsoft.com/office/drawing/2014/main" id="{B439166F-842D-497D-BFE2-E9A565F3183F}"/>
              </a:ext>
            </a:extLst>
          </p:cNvPr>
          <p:cNvSpPr/>
          <p:nvPr/>
        </p:nvSpPr>
        <p:spPr>
          <a:xfrm>
            <a:off x="4831305" y="6384476"/>
            <a:ext cx="3079689" cy="246221"/>
          </a:xfrm>
          <a:prstGeom prst="rect">
            <a:avLst/>
          </a:prstGeom>
        </p:spPr>
        <p:txBody>
          <a:bodyPr wrap="none">
            <a:spAutoFit/>
          </a:bodyPr>
          <a:lstStyle/>
          <a:p>
            <a:r>
              <a:rPr lang="en-IE" sz="1000" dirty="0"/>
              <a:t>Source: </a:t>
            </a:r>
            <a:r>
              <a:rPr lang="en-IE" sz="1000" dirty="0">
                <a:hlinkClick r:id="rId2"/>
              </a:rPr>
              <a:t>https://blog.iqmatrix.com/developing-empathy</a:t>
            </a:r>
            <a:endParaRPr lang="en-IE" sz="1000" dirty="0"/>
          </a:p>
        </p:txBody>
      </p:sp>
      <p:pic>
        <p:nvPicPr>
          <p:cNvPr id="4" name="Picture 3" descr="A picture containing room&#10;&#10;Description automatically generated">
            <a:extLst>
              <a:ext uri="{FF2B5EF4-FFF2-40B4-BE49-F238E27FC236}">
                <a16:creationId xmlns:a16="http://schemas.microsoft.com/office/drawing/2014/main" id="{B6BF5F14-32A4-45F7-AF61-9075B2EFABA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8630" y="1645877"/>
            <a:ext cx="3607656" cy="3980862"/>
          </a:xfrm>
          <a:prstGeom prst="rect">
            <a:avLst/>
          </a:prstGeom>
        </p:spPr>
      </p:pic>
    </p:spTree>
    <p:extLst>
      <p:ext uri="{BB962C8B-B14F-4D97-AF65-F5344CB8AC3E}">
        <p14:creationId xmlns:p14="http://schemas.microsoft.com/office/powerpoint/2010/main" val="1559965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COMMUNICATION</a:t>
            </a:r>
          </a:p>
        </p:txBody>
      </p:sp>
      <p:sp>
        <p:nvSpPr>
          <p:cNvPr id="9" name="Text Placeholder 1">
            <a:extLst>
              <a:ext uri="{FF2B5EF4-FFF2-40B4-BE49-F238E27FC236}">
                <a16:creationId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IN THIS SECTION:</a:t>
            </a:r>
          </a:p>
          <a:p>
            <a:endParaRPr lang="en-IE" dirty="0"/>
          </a:p>
        </p:txBody>
      </p:sp>
      <p:sp>
        <p:nvSpPr>
          <p:cNvPr id="8" name="Text Placeholder 5">
            <a:extLst>
              <a:ext uri="{FF2B5EF4-FFF2-40B4-BE49-F238E27FC236}">
                <a16:creationId xmlns:a16="http://schemas.microsoft.com/office/drawing/2014/main" id="{19AEE93F-D00D-4746-B65B-FB1C5221CBB5}"/>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2.4 Technology – a </a:t>
            </a:r>
            <a:r>
              <a:rPr lang="en-IE" sz="3600" i="0" dirty="0"/>
              <a:t>new and innovative means of communication</a:t>
            </a:r>
            <a:endParaRPr lang="en-IE" dirty="0"/>
          </a:p>
        </p:txBody>
      </p:sp>
      <p:sp>
        <p:nvSpPr>
          <p:cNvPr id="11" name="Text Placeholder 2">
            <a:extLst>
              <a:ext uri="{FF2B5EF4-FFF2-40B4-BE49-F238E27FC236}">
                <a16:creationId xmlns:a16="http://schemas.microsoft.com/office/drawing/2014/main" id="{D2A4FB4D-3BB7-412E-AEBB-6D46CA210E05}"/>
              </a:ext>
            </a:extLst>
          </p:cNvPr>
          <p:cNvSpPr txBox="1">
            <a:spLocks/>
          </p:cNvSpPr>
          <p:nvPr/>
        </p:nvSpPr>
        <p:spPr>
          <a:xfrm>
            <a:off x="6096000" y="1846203"/>
            <a:ext cx="5501648" cy="3947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IE" dirty="0"/>
              <a:t>Technology offers excellent possibilities with regard to multilingual communication. </a:t>
            </a:r>
          </a:p>
          <a:p>
            <a:pPr algn="l"/>
            <a:r>
              <a:rPr lang="en-IE" dirty="0"/>
              <a:t>With the help of an App you can easily hold a conversation with someone speaking a different language. </a:t>
            </a:r>
          </a:p>
          <a:p>
            <a:pPr algn="l"/>
            <a:endParaRPr lang="en-IE" dirty="0"/>
          </a:p>
          <a:p>
            <a:pPr algn="l"/>
            <a:endParaRPr lang="en-IE" dirty="0"/>
          </a:p>
        </p:txBody>
      </p:sp>
    </p:spTree>
    <p:extLst>
      <p:ext uri="{BB962C8B-B14F-4D97-AF65-F5344CB8AC3E}">
        <p14:creationId xmlns:p14="http://schemas.microsoft.com/office/powerpoint/2010/main" val="3168280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55417A6-31DF-4D99-8B5E-B166A168F40F}"/>
              </a:ext>
            </a:extLst>
          </p:cNvPr>
          <p:cNvSpPr>
            <a:spLocks noGrp="1"/>
          </p:cNvSpPr>
          <p:nvPr>
            <p:ph type="pic" sz="quarter" idx="14"/>
          </p:nvPr>
        </p:nvSpPr>
        <p:spPr/>
      </p:sp>
      <p:sp>
        <p:nvSpPr>
          <p:cNvPr id="3" name="Text Placeholder 2">
            <a:extLst>
              <a:ext uri="{FF2B5EF4-FFF2-40B4-BE49-F238E27FC236}">
                <a16:creationId xmlns:a16="http://schemas.microsoft.com/office/drawing/2014/main" id="{92DE928B-4401-4A00-9ECE-02676F5B0EBA}"/>
              </a:ext>
            </a:extLst>
          </p:cNvPr>
          <p:cNvSpPr>
            <a:spLocks noGrp="1"/>
          </p:cNvSpPr>
          <p:nvPr>
            <p:ph type="body" sz="quarter" idx="16"/>
          </p:nvPr>
        </p:nvSpPr>
        <p:spPr>
          <a:xfrm>
            <a:off x="643223" y="344384"/>
            <a:ext cx="5839220" cy="1432223"/>
          </a:xfrm>
          <a:solidFill>
            <a:srgbClr val="B6BD00"/>
          </a:solidFill>
        </p:spPr>
        <p:txBody>
          <a:bodyPr/>
          <a:lstStyle/>
          <a:p>
            <a:r>
              <a:rPr lang="en-IE" dirty="0">
                <a:solidFill>
                  <a:schemeClr val="bg1"/>
                </a:solidFill>
              </a:rPr>
              <a:t>Useful Tool: Google </a:t>
            </a:r>
          </a:p>
          <a:p>
            <a:r>
              <a:rPr lang="en-IE" dirty="0">
                <a:solidFill>
                  <a:schemeClr val="bg1"/>
                </a:solidFill>
              </a:rPr>
              <a:t>Translate App</a:t>
            </a:r>
          </a:p>
        </p:txBody>
      </p:sp>
      <p:sp>
        <p:nvSpPr>
          <p:cNvPr id="4" name="Text Placeholder 3">
            <a:extLst>
              <a:ext uri="{FF2B5EF4-FFF2-40B4-BE49-F238E27FC236}">
                <a16:creationId xmlns:a16="http://schemas.microsoft.com/office/drawing/2014/main" id="{CF356927-2724-4B23-9463-8E1A940FBC81}"/>
              </a:ext>
            </a:extLst>
          </p:cNvPr>
          <p:cNvSpPr>
            <a:spLocks noGrp="1"/>
          </p:cNvSpPr>
          <p:nvPr>
            <p:ph type="body" sz="quarter" idx="17"/>
          </p:nvPr>
        </p:nvSpPr>
        <p:spPr>
          <a:xfrm>
            <a:off x="451262" y="2087287"/>
            <a:ext cx="6365173" cy="3642009"/>
          </a:xfrm>
        </p:spPr>
        <p:txBody>
          <a:bodyPr/>
          <a:lstStyle/>
          <a:p>
            <a:pPr marL="457200" indent="-457200">
              <a:buFont typeface="Arial" panose="020B0604020202020204" pitchFamily="34" charset="0"/>
              <a:buChar char="•"/>
            </a:pPr>
            <a:r>
              <a:rPr lang="en-IE" sz="2400" dirty="0"/>
              <a:t>Translate between 103 languages by typing</a:t>
            </a:r>
          </a:p>
          <a:p>
            <a:pPr marL="457200" indent="-457200">
              <a:buFont typeface="Arial" panose="020B0604020202020204" pitchFamily="34" charset="0"/>
              <a:buChar char="•"/>
            </a:pPr>
            <a:r>
              <a:rPr lang="en-IE" sz="2400" dirty="0"/>
              <a:t>Conversation Mode: Two-way instant speech translation in 32 languages</a:t>
            </a:r>
          </a:p>
          <a:p>
            <a:pPr marL="457200" indent="-457200">
              <a:buFont typeface="Arial" panose="020B0604020202020204" pitchFamily="34" charset="0"/>
              <a:buChar char="•"/>
            </a:pPr>
            <a:r>
              <a:rPr lang="en-IE" sz="2400" dirty="0"/>
              <a:t>Phrasebook: Star and save translations for future reference in any language</a:t>
            </a:r>
          </a:p>
          <a:p>
            <a:pPr marL="457200" indent="-457200">
              <a:buFont typeface="Arial" panose="020B0604020202020204" pitchFamily="34" charset="0"/>
              <a:buChar char="•"/>
            </a:pPr>
            <a:r>
              <a:rPr lang="en-IE" sz="2400" dirty="0"/>
              <a:t>Instant camera translation: Use your camera to translate text instantly in 38 languages</a:t>
            </a:r>
          </a:p>
          <a:p>
            <a:pPr marL="457200" indent="-457200">
              <a:buFont typeface="Arial" panose="020B0604020202020204" pitchFamily="34" charset="0"/>
              <a:buChar char="•"/>
            </a:pPr>
            <a:endParaRPr lang="en-IE" sz="2400" dirty="0"/>
          </a:p>
          <a:p>
            <a:r>
              <a:rPr lang="en-IE" sz="2400" dirty="0">
                <a:hlinkClick r:id="rId3"/>
              </a:rPr>
              <a:t>Google Translate on Goggle Play Store</a:t>
            </a:r>
            <a:endParaRPr lang="en-IE" sz="2400" dirty="0"/>
          </a:p>
          <a:p>
            <a:r>
              <a:rPr lang="en-IE" sz="2400" dirty="0">
                <a:hlinkClick r:id="rId4"/>
              </a:rPr>
              <a:t>Google Translate on App Store</a:t>
            </a:r>
            <a:endParaRPr lang="en-IE" sz="2400" dirty="0"/>
          </a:p>
        </p:txBody>
      </p:sp>
      <p:pic>
        <p:nvPicPr>
          <p:cNvPr id="6" name="Picture 5">
            <a:extLst>
              <a:ext uri="{FF2B5EF4-FFF2-40B4-BE49-F238E27FC236}">
                <a16:creationId xmlns:a16="http://schemas.microsoft.com/office/drawing/2014/main" id="{E83C196C-5E87-4F4C-91DA-2B27FBC3B4D7}"/>
              </a:ext>
            </a:extLst>
          </p:cNvPr>
          <p:cNvPicPr>
            <a:picLocks noChangeAspect="1"/>
          </p:cNvPicPr>
          <p:nvPr/>
        </p:nvPicPr>
        <p:blipFill>
          <a:blip r:embed="rId5"/>
          <a:stretch>
            <a:fillRect/>
          </a:stretch>
        </p:blipFill>
        <p:spPr>
          <a:xfrm>
            <a:off x="7754938" y="1164239"/>
            <a:ext cx="2232396" cy="3980009"/>
          </a:xfrm>
          <a:prstGeom prst="rect">
            <a:avLst/>
          </a:prstGeom>
        </p:spPr>
      </p:pic>
      <p:grpSp>
        <p:nvGrpSpPr>
          <p:cNvPr id="7" name="Google Shape;609;p39">
            <a:extLst>
              <a:ext uri="{FF2B5EF4-FFF2-40B4-BE49-F238E27FC236}">
                <a16:creationId xmlns:a16="http://schemas.microsoft.com/office/drawing/2014/main" id="{D56AC400-294B-4760-949F-B5D35286BECC}"/>
              </a:ext>
            </a:extLst>
          </p:cNvPr>
          <p:cNvGrpSpPr/>
          <p:nvPr/>
        </p:nvGrpSpPr>
        <p:grpSpPr>
          <a:xfrm>
            <a:off x="5070764" y="605643"/>
            <a:ext cx="1235033" cy="890648"/>
            <a:chOff x="5247525" y="3007275"/>
            <a:chExt cx="517575" cy="384825"/>
          </a:xfrm>
        </p:grpSpPr>
        <p:sp>
          <p:nvSpPr>
            <p:cNvPr id="8" name="Google Shape;610;p39">
              <a:extLst>
                <a:ext uri="{FF2B5EF4-FFF2-40B4-BE49-F238E27FC236}">
                  <a16:creationId xmlns:a16="http://schemas.microsoft.com/office/drawing/2014/main"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a16="http://schemas.microsoft.com/office/drawing/2014/main"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Tree>
    <p:extLst>
      <p:ext uri="{BB962C8B-B14F-4D97-AF65-F5344CB8AC3E}">
        <p14:creationId xmlns:p14="http://schemas.microsoft.com/office/powerpoint/2010/main" val="258780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55417A6-31DF-4D99-8B5E-B166A168F40F}"/>
              </a:ext>
            </a:extLst>
          </p:cNvPr>
          <p:cNvSpPr>
            <a:spLocks noGrp="1"/>
          </p:cNvSpPr>
          <p:nvPr>
            <p:ph type="pic" sz="quarter" idx="14"/>
          </p:nvPr>
        </p:nvSpPr>
        <p:spPr/>
      </p:sp>
      <p:sp>
        <p:nvSpPr>
          <p:cNvPr id="3" name="Text Placeholder 2">
            <a:extLst>
              <a:ext uri="{FF2B5EF4-FFF2-40B4-BE49-F238E27FC236}">
                <a16:creationId xmlns:a16="http://schemas.microsoft.com/office/drawing/2014/main" id="{92DE928B-4401-4A00-9ECE-02676F5B0EBA}"/>
              </a:ext>
            </a:extLst>
          </p:cNvPr>
          <p:cNvSpPr>
            <a:spLocks noGrp="1"/>
          </p:cNvSpPr>
          <p:nvPr>
            <p:ph type="body" sz="quarter" idx="16"/>
          </p:nvPr>
        </p:nvSpPr>
        <p:spPr>
          <a:xfrm>
            <a:off x="643223" y="344384"/>
            <a:ext cx="5839220" cy="1432223"/>
          </a:xfrm>
          <a:solidFill>
            <a:srgbClr val="B6BD00"/>
          </a:solidFill>
        </p:spPr>
        <p:txBody>
          <a:bodyPr/>
          <a:lstStyle/>
          <a:p>
            <a:r>
              <a:rPr lang="en-IE" dirty="0">
                <a:solidFill>
                  <a:schemeClr val="bg1"/>
                </a:solidFill>
              </a:rPr>
              <a:t>Useful Tool: Duolingo </a:t>
            </a:r>
          </a:p>
          <a:p>
            <a:r>
              <a:rPr lang="en-IE" dirty="0">
                <a:solidFill>
                  <a:schemeClr val="bg1"/>
                </a:solidFill>
              </a:rPr>
              <a:t>App</a:t>
            </a:r>
          </a:p>
        </p:txBody>
      </p:sp>
      <p:sp>
        <p:nvSpPr>
          <p:cNvPr id="4" name="Text Placeholder 3">
            <a:extLst>
              <a:ext uri="{FF2B5EF4-FFF2-40B4-BE49-F238E27FC236}">
                <a16:creationId xmlns:a16="http://schemas.microsoft.com/office/drawing/2014/main" id="{CF356927-2724-4B23-9463-8E1A940FBC81}"/>
              </a:ext>
            </a:extLst>
          </p:cNvPr>
          <p:cNvSpPr>
            <a:spLocks noGrp="1"/>
          </p:cNvSpPr>
          <p:nvPr>
            <p:ph type="body" sz="quarter" idx="17"/>
          </p:nvPr>
        </p:nvSpPr>
        <p:spPr>
          <a:xfrm>
            <a:off x="451262" y="1927468"/>
            <a:ext cx="6365173" cy="4324889"/>
          </a:xfrm>
        </p:spPr>
        <p:txBody>
          <a:bodyPr/>
          <a:lstStyle/>
          <a:p>
            <a:pPr marL="457200" indent="-457200">
              <a:buFont typeface="Arial" panose="020B0604020202020204" pitchFamily="34" charset="0"/>
              <a:buChar char="•"/>
            </a:pPr>
            <a:r>
              <a:rPr lang="en-IE" sz="2400" dirty="0"/>
              <a:t>Duolingo uses advanced technology to personalize every lesson for those seeking to learn most European languages</a:t>
            </a:r>
          </a:p>
          <a:p>
            <a:pPr marL="457200" indent="-457200">
              <a:buFont typeface="Arial" panose="020B0604020202020204" pitchFamily="34" charset="0"/>
              <a:buChar char="•"/>
            </a:pPr>
            <a:r>
              <a:rPr lang="en-IE" sz="2400" dirty="0"/>
              <a:t>Practice reading, writing, speaking, listening and conversation with intelligent Chatbots.</a:t>
            </a:r>
          </a:p>
          <a:p>
            <a:pPr marL="457200" indent="-457200">
              <a:buFont typeface="Arial" panose="020B0604020202020204" pitchFamily="34" charset="0"/>
              <a:buChar char="•"/>
            </a:pPr>
            <a:r>
              <a:rPr lang="en-IE" sz="2400" dirty="0"/>
              <a:t>Track your progress, earn rewards, and join the world’s largest community of language learners. </a:t>
            </a:r>
          </a:p>
          <a:p>
            <a:r>
              <a:rPr lang="en-IE" sz="2400" dirty="0">
                <a:hlinkClick r:id="rId2"/>
              </a:rPr>
              <a:t>Duolingo on Goggle Play Store</a:t>
            </a:r>
            <a:endParaRPr lang="en-IE" sz="2400" dirty="0"/>
          </a:p>
          <a:p>
            <a:r>
              <a:rPr lang="en-IE" sz="2400" dirty="0">
                <a:hlinkClick r:id="rId3"/>
              </a:rPr>
              <a:t>Duolingo on App Store</a:t>
            </a:r>
            <a:endParaRPr lang="en-IE" sz="2400" dirty="0"/>
          </a:p>
        </p:txBody>
      </p:sp>
      <p:pic>
        <p:nvPicPr>
          <p:cNvPr id="6" name="Picture 5">
            <a:extLst>
              <a:ext uri="{FF2B5EF4-FFF2-40B4-BE49-F238E27FC236}">
                <a16:creationId xmlns:a16="http://schemas.microsoft.com/office/drawing/2014/main" id="{E83C196C-5E87-4F4C-91DA-2B27FBC3B4D7}"/>
              </a:ext>
            </a:extLst>
          </p:cNvPr>
          <p:cNvPicPr>
            <a:picLocks noChangeAspect="1"/>
          </p:cNvPicPr>
          <p:nvPr/>
        </p:nvPicPr>
        <p:blipFill>
          <a:blip r:embed="rId4"/>
          <a:stretch>
            <a:fillRect/>
          </a:stretch>
        </p:blipFill>
        <p:spPr>
          <a:xfrm>
            <a:off x="7754938" y="1164239"/>
            <a:ext cx="2232396" cy="3980009"/>
          </a:xfrm>
          <a:prstGeom prst="rect">
            <a:avLst/>
          </a:prstGeom>
        </p:spPr>
      </p:pic>
      <p:grpSp>
        <p:nvGrpSpPr>
          <p:cNvPr id="7" name="Google Shape;609;p39">
            <a:extLst>
              <a:ext uri="{FF2B5EF4-FFF2-40B4-BE49-F238E27FC236}">
                <a16:creationId xmlns:a16="http://schemas.microsoft.com/office/drawing/2014/main" id="{D56AC400-294B-4760-949F-B5D35286BECC}"/>
              </a:ext>
            </a:extLst>
          </p:cNvPr>
          <p:cNvGrpSpPr/>
          <p:nvPr/>
        </p:nvGrpSpPr>
        <p:grpSpPr>
          <a:xfrm>
            <a:off x="5070764" y="605643"/>
            <a:ext cx="1235033" cy="890648"/>
            <a:chOff x="5247525" y="3007275"/>
            <a:chExt cx="517575" cy="384825"/>
          </a:xfrm>
        </p:grpSpPr>
        <p:sp>
          <p:nvSpPr>
            <p:cNvPr id="8" name="Google Shape;610;p39">
              <a:extLst>
                <a:ext uri="{FF2B5EF4-FFF2-40B4-BE49-F238E27FC236}">
                  <a16:creationId xmlns:a16="http://schemas.microsoft.com/office/drawing/2014/main"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a16="http://schemas.microsoft.com/office/drawing/2014/main"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10" name="Picture 9">
            <a:extLst>
              <a:ext uri="{FF2B5EF4-FFF2-40B4-BE49-F238E27FC236}">
                <a16:creationId xmlns:a16="http://schemas.microsoft.com/office/drawing/2014/main" id="{C372D5B6-7AD3-43C3-B674-5734C5ED3C45}"/>
              </a:ext>
            </a:extLst>
          </p:cNvPr>
          <p:cNvPicPr>
            <a:picLocks noChangeAspect="1"/>
          </p:cNvPicPr>
          <p:nvPr/>
        </p:nvPicPr>
        <p:blipFill rotWithShape="1">
          <a:blip r:embed="rId5"/>
          <a:srcRect l="4066" t="3668" b="4083"/>
          <a:stretch/>
        </p:blipFill>
        <p:spPr>
          <a:xfrm>
            <a:off x="7754938" y="1164239"/>
            <a:ext cx="2232395" cy="3980009"/>
          </a:xfrm>
          <a:prstGeom prst="rect">
            <a:avLst/>
          </a:prstGeom>
        </p:spPr>
      </p:pic>
      <p:sp>
        <p:nvSpPr>
          <p:cNvPr id="11" name="Rectangle 10">
            <a:extLst>
              <a:ext uri="{FF2B5EF4-FFF2-40B4-BE49-F238E27FC236}">
                <a16:creationId xmlns:a16="http://schemas.microsoft.com/office/drawing/2014/main" id="{8AFB6E42-5AE3-4DE8-8F04-B61910E19E1E}"/>
              </a:ext>
            </a:extLst>
          </p:cNvPr>
          <p:cNvSpPr/>
          <p:nvPr/>
        </p:nvSpPr>
        <p:spPr>
          <a:xfrm>
            <a:off x="4203865" y="6041149"/>
            <a:ext cx="4538351" cy="830997"/>
          </a:xfrm>
          <a:prstGeom prst="rect">
            <a:avLst/>
          </a:prstGeom>
        </p:spPr>
        <p:txBody>
          <a:bodyPr wrap="square">
            <a:spAutoFit/>
          </a:bodyPr>
          <a:lstStyle/>
          <a:p>
            <a:r>
              <a:rPr lang="en-IE" sz="1200" dirty="0">
                <a:solidFill>
                  <a:srgbClr val="333333"/>
                </a:solidFill>
                <a:latin typeface="+mj-lt"/>
              </a:rPr>
              <a:t>English, Spanish, French, German, Italian, Chinese, Japanese, Korean, Portuguese, Russian, Irish, Dutch, Danish, Swedish, Turkish, Norwegian, Polish, Hebrew, Esperanto, Vietnamese, Ukrainian, Welsh, Greek, Hungarian, Romanian, and Swahili. </a:t>
            </a:r>
            <a:endParaRPr lang="en-IE" sz="1200" dirty="0">
              <a:latin typeface="+mj-lt"/>
            </a:endParaRPr>
          </a:p>
        </p:txBody>
      </p:sp>
    </p:spTree>
    <p:extLst>
      <p:ext uri="{BB962C8B-B14F-4D97-AF65-F5344CB8AC3E}">
        <p14:creationId xmlns:p14="http://schemas.microsoft.com/office/powerpoint/2010/main" val="2895293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55417A6-31DF-4D99-8B5E-B166A168F40F}"/>
              </a:ext>
            </a:extLst>
          </p:cNvPr>
          <p:cNvSpPr>
            <a:spLocks noGrp="1"/>
          </p:cNvSpPr>
          <p:nvPr>
            <p:ph type="pic" sz="quarter" idx="14"/>
          </p:nvPr>
        </p:nvSpPr>
        <p:spPr/>
      </p:sp>
      <p:sp>
        <p:nvSpPr>
          <p:cNvPr id="3" name="Text Placeholder 2">
            <a:extLst>
              <a:ext uri="{FF2B5EF4-FFF2-40B4-BE49-F238E27FC236}">
                <a16:creationId xmlns:a16="http://schemas.microsoft.com/office/drawing/2014/main" id="{92DE928B-4401-4A00-9ECE-02676F5B0EBA}"/>
              </a:ext>
            </a:extLst>
          </p:cNvPr>
          <p:cNvSpPr>
            <a:spLocks noGrp="1"/>
          </p:cNvSpPr>
          <p:nvPr>
            <p:ph type="body" sz="quarter" idx="16"/>
          </p:nvPr>
        </p:nvSpPr>
        <p:spPr>
          <a:xfrm>
            <a:off x="643223" y="344384"/>
            <a:ext cx="5839220" cy="1432223"/>
          </a:xfrm>
          <a:solidFill>
            <a:srgbClr val="B6BD00"/>
          </a:solidFill>
        </p:spPr>
        <p:txBody>
          <a:bodyPr>
            <a:normAutofit/>
          </a:bodyPr>
          <a:lstStyle/>
          <a:p>
            <a:r>
              <a:rPr lang="en-IE" dirty="0">
                <a:solidFill>
                  <a:schemeClr val="bg1"/>
                </a:solidFill>
              </a:rPr>
              <a:t>Useful Tool: </a:t>
            </a:r>
          </a:p>
          <a:p>
            <a:r>
              <a:rPr lang="en-IE" dirty="0" err="1">
                <a:solidFill>
                  <a:schemeClr val="bg1"/>
                </a:solidFill>
              </a:rPr>
              <a:t>Tarjemly</a:t>
            </a:r>
            <a:r>
              <a:rPr lang="en-IE" dirty="0">
                <a:solidFill>
                  <a:schemeClr val="bg1"/>
                </a:solidFill>
              </a:rPr>
              <a:t>-live App</a:t>
            </a:r>
          </a:p>
        </p:txBody>
      </p:sp>
      <p:sp>
        <p:nvSpPr>
          <p:cNvPr id="4" name="Text Placeholder 3">
            <a:extLst>
              <a:ext uri="{FF2B5EF4-FFF2-40B4-BE49-F238E27FC236}">
                <a16:creationId xmlns:a16="http://schemas.microsoft.com/office/drawing/2014/main" id="{CF356927-2724-4B23-9463-8E1A940FBC81}"/>
              </a:ext>
            </a:extLst>
          </p:cNvPr>
          <p:cNvSpPr>
            <a:spLocks noGrp="1"/>
          </p:cNvSpPr>
          <p:nvPr>
            <p:ph type="body" sz="quarter" idx="17"/>
          </p:nvPr>
        </p:nvSpPr>
        <p:spPr>
          <a:xfrm>
            <a:off x="451262" y="1927468"/>
            <a:ext cx="6365173" cy="4324889"/>
          </a:xfrm>
        </p:spPr>
        <p:txBody>
          <a:bodyPr/>
          <a:lstStyle/>
          <a:p>
            <a:pPr marL="457200" indent="-457200">
              <a:buFont typeface="Arial" panose="020B0604020202020204" pitchFamily="34" charset="0"/>
              <a:buChar char="•"/>
            </a:pPr>
            <a:r>
              <a:rPr lang="en-IE" sz="2400" dirty="0" err="1"/>
              <a:t>Tarjemly</a:t>
            </a:r>
            <a:r>
              <a:rPr lang="en-IE" sz="2400" dirty="0"/>
              <a:t>-live is a simple app that connects the user with a translator who is able to provide live, on the spot verbal translation services.</a:t>
            </a:r>
          </a:p>
          <a:p>
            <a:pPr marL="457200" indent="-457200">
              <a:buFont typeface="Arial" panose="020B0604020202020204" pitchFamily="34" charset="0"/>
              <a:buChar char="•"/>
            </a:pPr>
            <a:r>
              <a:rPr lang="en-IE" sz="2400" dirty="0"/>
              <a:t>Available in Turkish, Arabic and English, users simply create an account and make an online payment (about $14.99). </a:t>
            </a:r>
          </a:p>
          <a:p>
            <a:pPr marL="457200" indent="-457200">
              <a:buFont typeface="Arial" panose="020B0604020202020204" pitchFamily="34" charset="0"/>
              <a:buChar char="•"/>
            </a:pPr>
            <a:r>
              <a:rPr lang="en-IE" sz="2400" dirty="0"/>
              <a:t>The service been used from everything like tracking down a relative in a hospital to handling legal situations in police stations.</a:t>
            </a:r>
          </a:p>
          <a:p>
            <a:endParaRPr lang="en-IE" sz="2400" dirty="0">
              <a:hlinkClick r:id="rId2"/>
            </a:endParaRPr>
          </a:p>
          <a:p>
            <a:r>
              <a:rPr lang="en-IE" sz="2400" dirty="0" err="1">
                <a:hlinkClick r:id="rId2"/>
              </a:rPr>
              <a:t>Tarjemly</a:t>
            </a:r>
            <a:r>
              <a:rPr lang="en-IE" sz="2400" dirty="0">
                <a:hlinkClick r:id="rId2"/>
              </a:rPr>
              <a:t>-Live on App Store</a:t>
            </a:r>
            <a:endParaRPr lang="en-IE" sz="2400" dirty="0"/>
          </a:p>
        </p:txBody>
      </p:sp>
      <p:pic>
        <p:nvPicPr>
          <p:cNvPr id="6" name="Picture 5">
            <a:extLst>
              <a:ext uri="{FF2B5EF4-FFF2-40B4-BE49-F238E27FC236}">
                <a16:creationId xmlns:a16="http://schemas.microsoft.com/office/drawing/2014/main" id="{E83C196C-5E87-4F4C-91DA-2B27FBC3B4D7}"/>
              </a:ext>
            </a:extLst>
          </p:cNvPr>
          <p:cNvPicPr>
            <a:picLocks noChangeAspect="1"/>
          </p:cNvPicPr>
          <p:nvPr/>
        </p:nvPicPr>
        <p:blipFill>
          <a:blip r:embed="rId3"/>
          <a:stretch>
            <a:fillRect/>
          </a:stretch>
        </p:blipFill>
        <p:spPr>
          <a:xfrm>
            <a:off x="7754938" y="1164239"/>
            <a:ext cx="2232396" cy="3980009"/>
          </a:xfrm>
          <a:prstGeom prst="rect">
            <a:avLst/>
          </a:prstGeom>
        </p:spPr>
      </p:pic>
      <p:grpSp>
        <p:nvGrpSpPr>
          <p:cNvPr id="7" name="Google Shape;609;p39">
            <a:extLst>
              <a:ext uri="{FF2B5EF4-FFF2-40B4-BE49-F238E27FC236}">
                <a16:creationId xmlns:a16="http://schemas.microsoft.com/office/drawing/2014/main" id="{D56AC400-294B-4760-949F-B5D35286BECC}"/>
              </a:ext>
            </a:extLst>
          </p:cNvPr>
          <p:cNvGrpSpPr/>
          <p:nvPr/>
        </p:nvGrpSpPr>
        <p:grpSpPr>
          <a:xfrm>
            <a:off x="5070764" y="605643"/>
            <a:ext cx="1235033" cy="890648"/>
            <a:chOff x="5247525" y="3007275"/>
            <a:chExt cx="517575" cy="384825"/>
          </a:xfrm>
        </p:grpSpPr>
        <p:sp>
          <p:nvSpPr>
            <p:cNvPr id="8" name="Google Shape;610;p39">
              <a:extLst>
                <a:ext uri="{FF2B5EF4-FFF2-40B4-BE49-F238E27FC236}">
                  <a16:creationId xmlns:a16="http://schemas.microsoft.com/office/drawing/2014/main"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a16="http://schemas.microsoft.com/office/drawing/2014/main"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10" name="Picture 9">
            <a:extLst>
              <a:ext uri="{FF2B5EF4-FFF2-40B4-BE49-F238E27FC236}">
                <a16:creationId xmlns:a16="http://schemas.microsoft.com/office/drawing/2014/main" id="{C372D5B6-7AD3-43C3-B674-5734C5ED3C45}"/>
              </a:ext>
            </a:extLst>
          </p:cNvPr>
          <p:cNvPicPr>
            <a:picLocks noChangeAspect="1"/>
          </p:cNvPicPr>
          <p:nvPr/>
        </p:nvPicPr>
        <p:blipFill rotWithShape="1">
          <a:blip r:embed="rId4"/>
          <a:srcRect l="4066" t="3668" b="4083"/>
          <a:stretch/>
        </p:blipFill>
        <p:spPr>
          <a:xfrm>
            <a:off x="7754938" y="1164239"/>
            <a:ext cx="2232395" cy="3980009"/>
          </a:xfrm>
          <a:prstGeom prst="rect">
            <a:avLst/>
          </a:prstGeom>
        </p:spPr>
      </p:pic>
      <p:pic>
        <p:nvPicPr>
          <p:cNvPr id="5" name="Picture 4">
            <a:extLst>
              <a:ext uri="{FF2B5EF4-FFF2-40B4-BE49-F238E27FC236}">
                <a16:creationId xmlns:a16="http://schemas.microsoft.com/office/drawing/2014/main" id="{E0EBD5AC-96EB-4080-BC2F-EEAB5BDC55E6}"/>
              </a:ext>
            </a:extLst>
          </p:cNvPr>
          <p:cNvPicPr>
            <a:picLocks noChangeAspect="1"/>
          </p:cNvPicPr>
          <p:nvPr/>
        </p:nvPicPr>
        <p:blipFill>
          <a:blip r:embed="rId5"/>
          <a:stretch>
            <a:fillRect/>
          </a:stretch>
        </p:blipFill>
        <p:spPr>
          <a:xfrm>
            <a:off x="7739604" y="1164239"/>
            <a:ext cx="2247730" cy="3980009"/>
          </a:xfrm>
          <a:prstGeom prst="rect">
            <a:avLst/>
          </a:prstGeom>
        </p:spPr>
      </p:pic>
    </p:spTree>
    <p:extLst>
      <p:ext uri="{BB962C8B-B14F-4D97-AF65-F5344CB8AC3E}">
        <p14:creationId xmlns:p14="http://schemas.microsoft.com/office/powerpoint/2010/main" val="32773770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55417A6-31DF-4D99-8B5E-B166A168F40F}"/>
              </a:ext>
            </a:extLst>
          </p:cNvPr>
          <p:cNvSpPr>
            <a:spLocks noGrp="1"/>
          </p:cNvSpPr>
          <p:nvPr>
            <p:ph type="pic" sz="quarter" idx="14"/>
          </p:nvPr>
        </p:nvSpPr>
        <p:spPr/>
      </p:sp>
      <p:sp>
        <p:nvSpPr>
          <p:cNvPr id="3" name="Text Placeholder 2">
            <a:extLst>
              <a:ext uri="{FF2B5EF4-FFF2-40B4-BE49-F238E27FC236}">
                <a16:creationId xmlns:a16="http://schemas.microsoft.com/office/drawing/2014/main" id="{92DE928B-4401-4A00-9ECE-02676F5B0EBA}"/>
              </a:ext>
            </a:extLst>
          </p:cNvPr>
          <p:cNvSpPr>
            <a:spLocks noGrp="1"/>
          </p:cNvSpPr>
          <p:nvPr>
            <p:ph type="body" sz="quarter" idx="16"/>
          </p:nvPr>
        </p:nvSpPr>
        <p:spPr>
          <a:xfrm>
            <a:off x="643223" y="344384"/>
            <a:ext cx="5839220" cy="1432223"/>
          </a:xfrm>
          <a:solidFill>
            <a:srgbClr val="B6BD00"/>
          </a:solidFill>
        </p:spPr>
        <p:txBody>
          <a:bodyPr/>
          <a:lstStyle/>
          <a:p>
            <a:r>
              <a:rPr lang="en-IE" dirty="0">
                <a:solidFill>
                  <a:schemeClr val="bg1"/>
                </a:solidFill>
              </a:rPr>
              <a:t>Useful Tool to learn </a:t>
            </a:r>
          </a:p>
          <a:p>
            <a:r>
              <a:rPr lang="en-IE" dirty="0">
                <a:solidFill>
                  <a:schemeClr val="bg1"/>
                </a:solidFill>
              </a:rPr>
              <a:t>Italian : PRESENTE</a:t>
            </a:r>
          </a:p>
        </p:txBody>
      </p:sp>
      <p:pic>
        <p:nvPicPr>
          <p:cNvPr id="6" name="Picture 5">
            <a:extLst>
              <a:ext uri="{FF2B5EF4-FFF2-40B4-BE49-F238E27FC236}">
                <a16:creationId xmlns:a16="http://schemas.microsoft.com/office/drawing/2014/main" id="{E83C196C-5E87-4F4C-91DA-2B27FBC3B4D7}"/>
              </a:ext>
            </a:extLst>
          </p:cNvPr>
          <p:cNvPicPr>
            <a:picLocks noChangeAspect="1"/>
          </p:cNvPicPr>
          <p:nvPr/>
        </p:nvPicPr>
        <p:blipFill>
          <a:blip r:embed="rId2"/>
          <a:stretch>
            <a:fillRect/>
          </a:stretch>
        </p:blipFill>
        <p:spPr>
          <a:xfrm>
            <a:off x="7754938" y="1164239"/>
            <a:ext cx="2232396" cy="3980009"/>
          </a:xfrm>
          <a:prstGeom prst="rect">
            <a:avLst/>
          </a:prstGeom>
        </p:spPr>
      </p:pic>
      <p:grpSp>
        <p:nvGrpSpPr>
          <p:cNvPr id="7" name="Google Shape;609;p39">
            <a:extLst>
              <a:ext uri="{FF2B5EF4-FFF2-40B4-BE49-F238E27FC236}">
                <a16:creationId xmlns:a16="http://schemas.microsoft.com/office/drawing/2014/main" id="{D56AC400-294B-4760-949F-B5D35286BECC}"/>
              </a:ext>
            </a:extLst>
          </p:cNvPr>
          <p:cNvGrpSpPr/>
          <p:nvPr/>
        </p:nvGrpSpPr>
        <p:grpSpPr>
          <a:xfrm>
            <a:off x="5070764" y="605643"/>
            <a:ext cx="1235033" cy="890648"/>
            <a:chOff x="5247525" y="3007275"/>
            <a:chExt cx="517575" cy="384825"/>
          </a:xfrm>
        </p:grpSpPr>
        <p:sp>
          <p:nvSpPr>
            <p:cNvPr id="8" name="Google Shape;610;p39">
              <a:extLst>
                <a:ext uri="{FF2B5EF4-FFF2-40B4-BE49-F238E27FC236}">
                  <a16:creationId xmlns:a16="http://schemas.microsoft.com/office/drawing/2014/main"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a16="http://schemas.microsoft.com/office/drawing/2014/main"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3075" name="Picture 3" descr="C:\Users\localadm\Desktop\download.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470195" y="5716087"/>
            <a:ext cx="3251610" cy="107254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423081" y="1938551"/>
            <a:ext cx="6318913" cy="4154984"/>
          </a:xfrm>
          <a:prstGeom prst="rect">
            <a:avLst/>
          </a:prstGeom>
        </p:spPr>
        <p:txBody>
          <a:bodyPr wrap="square">
            <a:spAutoFit/>
          </a:bodyPr>
          <a:lstStyle/>
          <a:p>
            <a:pPr algn="just"/>
            <a:r>
              <a:rPr lang="en-US" sz="2400" dirty="0"/>
              <a:t>The app is extremely useful for those who have just arrived in Italy, want to learn the Italian language and more about civilian life to live and integrate in this country. It consists of three parts: a didactic section of exercises on the Italian language, an informative path of texts on civil life in Italy, an agile handbook of phrases and words about body and health.</a:t>
            </a:r>
          </a:p>
          <a:p>
            <a:pPr algn="just"/>
            <a:endParaRPr lang="en-US" sz="2400" dirty="0"/>
          </a:p>
          <a:p>
            <a:pPr algn="just"/>
            <a:r>
              <a:rPr lang="en-US" sz="2400" dirty="0"/>
              <a:t>The app can be used in Italian, but also in English, French, Arabic and Urdu.</a:t>
            </a:r>
            <a:endParaRPr lang="it-IT" sz="2400" dirty="0"/>
          </a:p>
        </p:txBody>
      </p:sp>
    </p:spTree>
    <p:extLst>
      <p:ext uri="{BB962C8B-B14F-4D97-AF65-F5344CB8AC3E}">
        <p14:creationId xmlns:p14="http://schemas.microsoft.com/office/powerpoint/2010/main" val="22308605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90325E-6AB0-4A3E-AC6D-35C1BEB34B23}"/>
              </a:ext>
            </a:extLst>
          </p:cNvPr>
          <p:cNvSpPr>
            <a:spLocks noGrp="1"/>
          </p:cNvSpPr>
          <p:nvPr>
            <p:ph type="body" sz="quarter" idx="10"/>
          </p:nvPr>
        </p:nvSpPr>
        <p:spPr/>
        <p:txBody>
          <a:bodyPr/>
          <a:lstStyle/>
          <a:p>
            <a:r>
              <a:rPr lang="en-IE" dirty="0"/>
              <a:t>Take the time to think before you speak to ensure that you articulate yourself clearly.</a:t>
            </a:r>
          </a:p>
        </p:txBody>
      </p:sp>
      <p:sp>
        <p:nvSpPr>
          <p:cNvPr id="3" name="Text Placeholder 2">
            <a:extLst>
              <a:ext uri="{FF2B5EF4-FFF2-40B4-BE49-F238E27FC236}">
                <a16:creationId xmlns:a16="http://schemas.microsoft.com/office/drawing/2014/main" id="{6B0B30F5-6C42-4673-BA23-6FC5D780CBEE}"/>
              </a:ext>
            </a:extLst>
          </p:cNvPr>
          <p:cNvSpPr>
            <a:spLocks noGrp="1"/>
          </p:cNvSpPr>
          <p:nvPr>
            <p:ph type="body" sz="quarter" idx="11"/>
          </p:nvPr>
        </p:nvSpPr>
        <p:spPr/>
        <p:txBody>
          <a:bodyPr>
            <a:normAutofit lnSpcReduction="10000"/>
          </a:bodyPr>
          <a:lstStyle/>
          <a:p>
            <a:r>
              <a:rPr lang="en-IE" dirty="0"/>
              <a:t>Start studying other people’s body language, facial expressions and intonations, and try to be more conscious of your own physicality and feelings can enhance non-verbal communication.</a:t>
            </a:r>
          </a:p>
        </p:txBody>
      </p:sp>
      <p:sp>
        <p:nvSpPr>
          <p:cNvPr id="4" name="Text Placeholder 3">
            <a:extLst>
              <a:ext uri="{FF2B5EF4-FFF2-40B4-BE49-F238E27FC236}">
                <a16:creationId xmlns:a16="http://schemas.microsoft.com/office/drawing/2014/main" id="{61A9021F-A690-45DC-B615-242A03054209}"/>
              </a:ext>
            </a:extLst>
          </p:cNvPr>
          <p:cNvSpPr>
            <a:spLocks noGrp="1"/>
          </p:cNvSpPr>
          <p:nvPr>
            <p:ph type="body" sz="quarter" idx="12"/>
          </p:nvPr>
        </p:nvSpPr>
        <p:spPr/>
        <p:txBody>
          <a:bodyPr/>
          <a:lstStyle/>
          <a:p>
            <a:r>
              <a:rPr lang="en-IE" dirty="0"/>
              <a:t>Listening doesn’t simply mean hearing; it necessitates understanding another person’s point of view.</a:t>
            </a:r>
          </a:p>
        </p:txBody>
      </p:sp>
      <p:sp>
        <p:nvSpPr>
          <p:cNvPr id="5" name="Text Placeholder 4">
            <a:extLst>
              <a:ext uri="{FF2B5EF4-FFF2-40B4-BE49-F238E27FC236}">
                <a16:creationId xmlns:a16="http://schemas.microsoft.com/office/drawing/2014/main" id="{6824D7C1-4998-41BB-88F7-95E1BE5D0ED9}"/>
              </a:ext>
            </a:extLst>
          </p:cNvPr>
          <p:cNvSpPr>
            <a:spLocks noGrp="1"/>
          </p:cNvSpPr>
          <p:nvPr>
            <p:ph type="body" sz="quarter" idx="13"/>
          </p:nvPr>
        </p:nvSpPr>
        <p:spPr/>
        <p:txBody>
          <a:bodyPr>
            <a:normAutofit lnSpcReduction="10000"/>
          </a:bodyPr>
          <a:lstStyle/>
          <a:p>
            <a:r>
              <a:rPr lang="en-IE" dirty="0"/>
              <a:t>Pro Tip - Record yourself with both a video camera and an audio recorder to see how you communicate non-verbally. Are your gestures matching your words, or giving away what you’re really thinking?</a:t>
            </a:r>
          </a:p>
        </p:txBody>
      </p:sp>
      <p:sp>
        <p:nvSpPr>
          <p:cNvPr id="12" name="TextBox 11">
            <a:extLst>
              <a:ext uri="{FF2B5EF4-FFF2-40B4-BE49-F238E27FC236}">
                <a16:creationId xmlns:a16="http://schemas.microsoft.com/office/drawing/2014/main" id="{653CAEB4-6D1E-4A12-933C-8886D85A0CE8}"/>
              </a:ext>
            </a:extLst>
          </p:cNvPr>
          <p:cNvSpPr txBox="1"/>
          <p:nvPr/>
        </p:nvSpPr>
        <p:spPr>
          <a:xfrm>
            <a:off x="0" y="-65951"/>
            <a:ext cx="6264166" cy="492443"/>
          </a:xfrm>
          <a:prstGeom prst="rect">
            <a:avLst/>
          </a:prstGeom>
          <a:solidFill>
            <a:srgbClr val="EA1D76"/>
          </a:solidFill>
        </p:spPr>
        <p:txBody>
          <a:bodyPr wrap="square" rtlCol="0">
            <a:spAutoFit/>
          </a:bodyPr>
          <a:lstStyle/>
          <a:p>
            <a:r>
              <a:rPr lang="en-IE" sz="2600" dirty="0">
                <a:solidFill>
                  <a:schemeClr val="bg1"/>
                </a:solidFill>
              </a:rPr>
              <a:t>Key Communication Takeaways/Exercises</a:t>
            </a:r>
          </a:p>
        </p:txBody>
      </p:sp>
      <p:grpSp>
        <p:nvGrpSpPr>
          <p:cNvPr id="13" name="Google Shape;813;p39">
            <a:extLst>
              <a:ext uri="{FF2B5EF4-FFF2-40B4-BE49-F238E27FC236}">
                <a16:creationId xmlns:a16="http://schemas.microsoft.com/office/drawing/2014/main"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a16="http://schemas.microsoft.com/office/drawing/2014/main"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a16="http://schemas.microsoft.com/office/drawing/2014/main"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a16="http://schemas.microsoft.com/office/drawing/2014/main"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a16="http://schemas.microsoft.com/office/drawing/2014/main"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a16="http://schemas.microsoft.com/office/drawing/2014/main"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a16="http://schemas.microsoft.com/office/drawing/2014/main"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a16="http://schemas.microsoft.com/office/drawing/2014/main"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463;p39">
            <a:extLst>
              <a:ext uri="{FF2B5EF4-FFF2-40B4-BE49-F238E27FC236}">
                <a16:creationId xmlns:a16="http://schemas.microsoft.com/office/drawing/2014/main" id="{BBF144FB-DB4F-42B7-9DAC-0CD793CEF366}"/>
              </a:ext>
            </a:extLst>
          </p:cNvPr>
          <p:cNvGrpSpPr/>
          <p:nvPr/>
        </p:nvGrpSpPr>
        <p:grpSpPr>
          <a:xfrm>
            <a:off x="10092128" y="874748"/>
            <a:ext cx="690316" cy="539514"/>
            <a:chOff x="1247825" y="322750"/>
            <a:chExt cx="443300" cy="369000"/>
          </a:xfrm>
        </p:grpSpPr>
        <p:sp>
          <p:nvSpPr>
            <p:cNvPr id="29" name="Google Shape;464;p39">
              <a:extLst>
                <a:ext uri="{FF2B5EF4-FFF2-40B4-BE49-F238E27FC236}">
                  <a16:creationId xmlns:a16="http://schemas.microsoft.com/office/drawing/2014/main" id="{897A82CA-B7D4-4062-AEDA-724527883E8D}"/>
                </a:ext>
              </a:extLst>
            </p:cNvPr>
            <p:cNvSpPr/>
            <p:nvPr/>
          </p:nvSpPr>
          <p:spPr>
            <a:xfrm>
              <a:off x="1247825" y="322750"/>
              <a:ext cx="443300" cy="369000"/>
            </a:xfrm>
            <a:custGeom>
              <a:avLst/>
              <a:gdLst/>
              <a:ahLst/>
              <a:cxnLst/>
              <a:rect l="l" t="t" r="r" b="b"/>
              <a:pathLst>
                <a:path w="17732" h="14760" fill="none" extrusionOk="0">
                  <a:moveTo>
                    <a:pt x="16952" y="2558"/>
                  </a:moveTo>
                  <a:lnTo>
                    <a:pt x="13664" y="2558"/>
                  </a:lnTo>
                  <a:lnTo>
                    <a:pt x="13226" y="755"/>
                  </a:lnTo>
                  <a:lnTo>
                    <a:pt x="13226" y="755"/>
                  </a:lnTo>
                  <a:lnTo>
                    <a:pt x="13177" y="609"/>
                  </a:lnTo>
                  <a:lnTo>
                    <a:pt x="13104" y="463"/>
                  </a:lnTo>
                  <a:lnTo>
                    <a:pt x="13006" y="317"/>
                  </a:lnTo>
                  <a:lnTo>
                    <a:pt x="12885" y="220"/>
                  </a:lnTo>
                  <a:lnTo>
                    <a:pt x="12739" y="122"/>
                  </a:lnTo>
                  <a:lnTo>
                    <a:pt x="12592" y="49"/>
                  </a:lnTo>
                  <a:lnTo>
                    <a:pt x="12446" y="0"/>
                  </a:lnTo>
                  <a:lnTo>
                    <a:pt x="12276" y="0"/>
                  </a:lnTo>
                  <a:lnTo>
                    <a:pt x="5456" y="0"/>
                  </a:lnTo>
                  <a:lnTo>
                    <a:pt x="5456" y="0"/>
                  </a:lnTo>
                  <a:lnTo>
                    <a:pt x="5286" y="0"/>
                  </a:lnTo>
                  <a:lnTo>
                    <a:pt x="5140" y="49"/>
                  </a:lnTo>
                  <a:lnTo>
                    <a:pt x="4994" y="122"/>
                  </a:lnTo>
                  <a:lnTo>
                    <a:pt x="4848" y="220"/>
                  </a:lnTo>
                  <a:lnTo>
                    <a:pt x="4726" y="317"/>
                  </a:lnTo>
                  <a:lnTo>
                    <a:pt x="4628" y="463"/>
                  </a:lnTo>
                  <a:lnTo>
                    <a:pt x="4555" y="609"/>
                  </a:lnTo>
                  <a:lnTo>
                    <a:pt x="4507" y="755"/>
                  </a:lnTo>
                  <a:lnTo>
                    <a:pt x="4068" y="2558"/>
                  </a:lnTo>
                  <a:lnTo>
                    <a:pt x="3240" y="2558"/>
                  </a:lnTo>
                  <a:lnTo>
                    <a:pt x="3240" y="2558"/>
                  </a:lnTo>
                  <a:lnTo>
                    <a:pt x="3240" y="2558"/>
                  </a:lnTo>
                  <a:lnTo>
                    <a:pt x="3240" y="2460"/>
                  </a:lnTo>
                  <a:lnTo>
                    <a:pt x="3216" y="2363"/>
                  </a:lnTo>
                  <a:lnTo>
                    <a:pt x="3167" y="2290"/>
                  </a:lnTo>
                  <a:lnTo>
                    <a:pt x="3094" y="2217"/>
                  </a:lnTo>
                  <a:lnTo>
                    <a:pt x="3045" y="2144"/>
                  </a:lnTo>
                  <a:lnTo>
                    <a:pt x="2948" y="2119"/>
                  </a:lnTo>
                  <a:lnTo>
                    <a:pt x="2850" y="2071"/>
                  </a:lnTo>
                  <a:lnTo>
                    <a:pt x="2753" y="2071"/>
                  </a:lnTo>
                  <a:lnTo>
                    <a:pt x="2047" y="2071"/>
                  </a:lnTo>
                  <a:lnTo>
                    <a:pt x="2047" y="2071"/>
                  </a:lnTo>
                  <a:lnTo>
                    <a:pt x="1949" y="2071"/>
                  </a:lnTo>
                  <a:lnTo>
                    <a:pt x="1852" y="2119"/>
                  </a:lnTo>
                  <a:lnTo>
                    <a:pt x="1779" y="2144"/>
                  </a:lnTo>
                  <a:lnTo>
                    <a:pt x="1706" y="2217"/>
                  </a:lnTo>
                  <a:lnTo>
                    <a:pt x="1633" y="2290"/>
                  </a:lnTo>
                  <a:lnTo>
                    <a:pt x="1608" y="2363"/>
                  </a:lnTo>
                  <a:lnTo>
                    <a:pt x="1560" y="2460"/>
                  </a:lnTo>
                  <a:lnTo>
                    <a:pt x="1560" y="2558"/>
                  </a:lnTo>
                  <a:lnTo>
                    <a:pt x="1560" y="2558"/>
                  </a:lnTo>
                  <a:lnTo>
                    <a:pt x="780" y="2558"/>
                  </a:lnTo>
                  <a:lnTo>
                    <a:pt x="780" y="2558"/>
                  </a:lnTo>
                  <a:lnTo>
                    <a:pt x="634" y="2582"/>
                  </a:lnTo>
                  <a:lnTo>
                    <a:pt x="488" y="2631"/>
                  </a:lnTo>
                  <a:lnTo>
                    <a:pt x="342" y="2679"/>
                  </a:lnTo>
                  <a:lnTo>
                    <a:pt x="220" y="2777"/>
                  </a:lnTo>
                  <a:lnTo>
                    <a:pt x="123" y="2899"/>
                  </a:lnTo>
                  <a:lnTo>
                    <a:pt x="74" y="3045"/>
                  </a:lnTo>
                  <a:lnTo>
                    <a:pt x="25" y="3191"/>
                  </a:lnTo>
                  <a:lnTo>
                    <a:pt x="1" y="3337"/>
                  </a:lnTo>
                  <a:lnTo>
                    <a:pt x="1" y="13980"/>
                  </a:lnTo>
                  <a:lnTo>
                    <a:pt x="1" y="13980"/>
                  </a:lnTo>
                  <a:lnTo>
                    <a:pt x="25" y="14151"/>
                  </a:lnTo>
                  <a:lnTo>
                    <a:pt x="74" y="14297"/>
                  </a:lnTo>
                  <a:lnTo>
                    <a:pt x="123" y="14418"/>
                  </a:lnTo>
                  <a:lnTo>
                    <a:pt x="220" y="14540"/>
                  </a:lnTo>
                  <a:lnTo>
                    <a:pt x="342" y="14638"/>
                  </a:lnTo>
                  <a:lnTo>
                    <a:pt x="488" y="14711"/>
                  </a:lnTo>
                  <a:lnTo>
                    <a:pt x="634" y="14759"/>
                  </a:lnTo>
                  <a:lnTo>
                    <a:pt x="780" y="14759"/>
                  </a:lnTo>
                  <a:lnTo>
                    <a:pt x="16952" y="14759"/>
                  </a:lnTo>
                  <a:lnTo>
                    <a:pt x="16952" y="14759"/>
                  </a:lnTo>
                  <a:lnTo>
                    <a:pt x="17098" y="14759"/>
                  </a:lnTo>
                  <a:lnTo>
                    <a:pt x="17244" y="14711"/>
                  </a:lnTo>
                  <a:lnTo>
                    <a:pt x="17390" y="14638"/>
                  </a:lnTo>
                  <a:lnTo>
                    <a:pt x="17512" y="14540"/>
                  </a:lnTo>
                  <a:lnTo>
                    <a:pt x="17610" y="14418"/>
                  </a:lnTo>
                  <a:lnTo>
                    <a:pt x="17658" y="14297"/>
                  </a:lnTo>
                  <a:lnTo>
                    <a:pt x="17707" y="14151"/>
                  </a:lnTo>
                  <a:lnTo>
                    <a:pt x="17731" y="13980"/>
                  </a:lnTo>
                  <a:lnTo>
                    <a:pt x="17731" y="3337"/>
                  </a:lnTo>
                  <a:lnTo>
                    <a:pt x="17731" y="3337"/>
                  </a:lnTo>
                  <a:lnTo>
                    <a:pt x="17707" y="3191"/>
                  </a:lnTo>
                  <a:lnTo>
                    <a:pt x="17658" y="3045"/>
                  </a:lnTo>
                  <a:lnTo>
                    <a:pt x="17610" y="2899"/>
                  </a:lnTo>
                  <a:lnTo>
                    <a:pt x="17512" y="2777"/>
                  </a:lnTo>
                  <a:lnTo>
                    <a:pt x="17390" y="2679"/>
                  </a:lnTo>
                  <a:lnTo>
                    <a:pt x="17244" y="2631"/>
                  </a:lnTo>
                  <a:lnTo>
                    <a:pt x="17098" y="2582"/>
                  </a:lnTo>
                  <a:lnTo>
                    <a:pt x="16952" y="2558"/>
                  </a:lnTo>
                  <a:lnTo>
                    <a:pt x="16952" y="255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5;p39">
              <a:extLst>
                <a:ext uri="{FF2B5EF4-FFF2-40B4-BE49-F238E27FC236}">
                  <a16:creationId xmlns:a16="http://schemas.microsoft.com/office/drawing/2014/main" id="{5EC4B320-1D94-4AE9-8880-09D232ED5CE2}"/>
                </a:ext>
              </a:extLst>
            </p:cNvPr>
            <p:cNvSpPr/>
            <p:nvPr/>
          </p:nvSpPr>
          <p:spPr>
            <a:xfrm>
              <a:off x="1398225" y="386675"/>
              <a:ext cx="142500" cy="25"/>
            </a:xfrm>
            <a:custGeom>
              <a:avLst/>
              <a:gdLst/>
              <a:ahLst/>
              <a:cxnLst/>
              <a:rect l="l" t="t" r="r" b="b"/>
              <a:pathLst>
                <a:path w="5700" h="1" fill="none" extrusionOk="0">
                  <a:moveTo>
                    <a:pt x="5700" y="1"/>
                  </a:move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6;p39">
              <a:extLst>
                <a:ext uri="{FF2B5EF4-FFF2-40B4-BE49-F238E27FC236}">
                  <a16:creationId xmlns:a16="http://schemas.microsoft.com/office/drawing/2014/main" id="{ECFAD2EF-0809-434A-BFBB-792D0F27E2DA}"/>
                </a:ext>
              </a:extLst>
            </p:cNvPr>
            <p:cNvSpPr/>
            <p:nvPr/>
          </p:nvSpPr>
          <p:spPr>
            <a:xfrm>
              <a:off x="1370225" y="450000"/>
              <a:ext cx="198500" cy="197900"/>
            </a:xfrm>
            <a:custGeom>
              <a:avLst/>
              <a:gdLst/>
              <a:ahLst/>
              <a:cxnLst/>
              <a:rect l="l" t="t" r="r" b="b"/>
              <a:pathLst>
                <a:path w="7940" h="7916" fill="none" extrusionOk="0">
                  <a:moveTo>
                    <a:pt x="3970" y="7916"/>
                  </a:moveTo>
                  <a:lnTo>
                    <a:pt x="3970" y="7916"/>
                  </a:lnTo>
                  <a:lnTo>
                    <a:pt x="3556" y="7892"/>
                  </a:lnTo>
                  <a:lnTo>
                    <a:pt x="3166" y="7843"/>
                  </a:lnTo>
                  <a:lnTo>
                    <a:pt x="2801" y="7745"/>
                  </a:lnTo>
                  <a:lnTo>
                    <a:pt x="2436" y="7624"/>
                  </a:lnTo>
                  <a:lnTo>
                    <a:pt x="2070" y="7453"/>
                  </a:lnTo>
                  <a:lnTo>
                    <a:pt x="1754" y="7258"/>
                  </a:lnTo>
                  <a:lnTo>
                    <a:pt x="1462" y="7015"/>
                  </a:lnTo>
                  <a:lnTo>
                    <a:pt x="1169" y="6771"/>
                  </a:lnTo>
                  <a:lnTo>
                    <a:pt x="901" y="6479"/>
                  </a:lnTo>
                  <a:lnTo>
                    <a:pt x="682" y="6187"/>
                  </a:lnTo>
                  <a:lnTo>
                    <a:pt x="487" y="5846"/>
                  </a:lnTo>
                  <a:lnTo>
                    <a:pt x="317" y="5505"/>
                  </a:lnTo>
                  <a:lnTo>
                    <a:pt x="195" y="5139"/>
                  </a:lnTo>
                  <a:lnTo>
                    <a:pt x="98" y="4750"/>
                  </a:lnTo>
                  <a:lnTo>
                    <a:pt x="25" y="4360"/>
                  </a:lnTo>
                  <a:lnTo>
                    <a:pt x="0" y="3970"/>
                  </a:lnTo>
                  <a:lnTo>
                    <a:pt x="0" y="3970"/>
                  </a:lnTo>
                  <a:lnTo>
                    <a:pt x="25" y="3556"/>
                  </a:lnTo>
                  <a:lnTo>
                    <a:pt x="98" y="3167"/>
                  </a:lnTo>
                  <a:lnTo>
                    <a:pt x="195" y="2777"/>
                  </a:lnTo>
                  <a:lnTo>
                    <a:pt x="317" y="2412"/>
                  </a:lnTo>
                  <a:lnTo>
                    <a:pt x="487" y="2071"/>
                  </a:lnTo>
                  <a:lnTo>
                    <a:pt x="682" y="1754"/>
                  </a:lnTo>
                  <a:lnTo>
                    <a:pt x="901" y="1437"/>
                  </a:lnTo>
                  <a:lnTo>
                    <a:pt x="1169" y="1170"/>
                  </a:lnTo>
                  <a:lnTo>
                    <a:pt x="1462" y="902"/>
                  </a:lnTo>
                  <a:lnTo>
                    <a:pt x="1754" y="682"/>
                  </a:lnTo>
                  <a:lnTo>
                    <a:pt x="2070" y="488"/>
                  </a:lnTo>
                  <a:lnTo>
                    <a:pt x="2436" y="317"/>
                  </a:lnTo>
                  <a:lnTo>
                    <a:pt x="2801" y="171"/>
                  </a:lnTo>
                  <a:lnTo>
                    <a:pt x="3166" y="74"/>
                  </a:lnTo>
                  <a:lnTo>
                    <a:pt x="3556" y="25"/>
                  </a:lnTo>
                  <a:lnTo>
                    <a:pt x="3970" y="1"/>
                  </a:lnTo>
                  <a:lnTo>
                    <a:pt x="3970" y="1"/>
                  </a:lnTo>
                  <a:lnTo>
                    <a:pt x="4384" y="25"/>
                  </a:lnTo>
                  <a:lnTo>
                    <a:pt x="4774" y="74"/>
                  </a:lnTo>
                  <a:lnTo>
                    <a:pt x="5139" y="171"/>
                  </a:lnTo>
                  <a:lnTo>
                    <a:pt x="5505" y="317"/>
                  </a:lnTo>
                  <a:lnTo>
                    <a:pt x="5870" y="488"/>
                  </a:lnTo>
                  <a:lnTo>
                    <a:pt x="6186" y="682"/>
                  </a:lnTo>
                  <a:lnTo>
                    <a:pt x="6479" y="902"/>
                  </a:lnTo>
                  <a:lnTo>
                    <a:pt x="6771" y="1170"/>
                  </a:lnTo>
                  <a:lnTo>
                    <a:pt x="7039" y="1437"/>
                  </a:lnTo>
                  <a:lnTo>
                    <a:pt x="7258" y="1754"/>
                  </a:lnTo>
                  <a:lnTo>
                    <a:pt x="7453" y="2071"/>
                  </a:lnTo>
                  <a:lnTo>
                    <a:pt x="7623" y="2412"/>
                  </a:lnTo>
                  <a:lnTo>
                    <a:pt x="7745" y="2777"/>
                  </a:lnTo>
                  <a:lnTo>
                    <a:pt x="7843" y="3167"/>
                  </a:lnTo>
                  <a:lnTo>
                    <a:pt x="7916" y="3556"/>
                  </a:lnTo>
                  <a:lnTo>
                    <a:pt x="7940" y="3970"/>
                  </a:lnTo>
                  <a:lnTo>
                    <a:pt x="7940" y="3970"/>
                  </a:lnTo>
                  <a:lnTo>
                    <a:pt x="7916" y="4360"/>
                  </a:lnTo>
                  <a:lnTo>
                    <a:pt x="7843" y="4750"/>
                  </a:lnTo>
                  <a:lnTo>
                    <a:pt x="7745" y="5139"/>
                  </a:lnTo>
                  <a:lnTo>
                    <a:pt x="7623" y="5505"/>
                  </a:lnTo>
                  <a:lnTo>
                    <a:pt x="7453" y="5846"/>
                  </a:lnTo>
                  <a:lnTo>
                    <a:pt x="7258" y="6187"/>
                  </a:lnTo>
                  <a:lnTo>
                    <a:pt x="7039" y="6479"/>
                  </a:lnTo>
                  <a:lnTo>
                    <a:pt x="6771" y="6771"/>
                  </a:lnTo>
                  <a:lnTo>
                    <a:pt x="6479" y="7015"/>
                  </a:lnTo>
                  <a:lnTo>
                    <a:pt x="6186" y="7258"/>
                  </a:lnTo>
                  <a:lnTo>
                    <a:pt x="5870" y="7453"/>
                  </a:lnTo>
                  <a:lnTo>
                    <a:pt x="5505" y="7624"/>
                  </a:lnTo>
                  <a:lnTo>
                    <a:pt x="5139" y="7745"/>
                  </a:lnTo>
                  <a:lnTo>
                    <a:pt x="4774" y="7843"/>
                  </a:lnTo>
                  <a:lnTo>
                    <a:pt x="4384" y="7892"/>
                  </a:lnTo>
                  <a:lnTo>
                    <a:pt x="3970" y="7916"/>
                  </a:lnTo>
                  <a:lnTo>
                    <a:pt x="3970" y="791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7;p39">
              <a:extLst>
                <a:ext uri="{FF2B5EF4-FFF2-40B4-BE49-F238E27FC236}">
                  <a16:creationId xmlns:a16="http://schemas.microsoft.com/office/drawing/2014/main" id="{2861F469-0346-49ED-8D53-C4F416E5CB99}"/>
                </a:ext>
              </a:extLst>
            </p:cNvPr>
            <p:cNvSpPr/>
            <p:nvPr/>
          </p:nvSpPr>
          <p:spPr>
            <a:xfrm>
              <a:off x="1403100" y="482875"/>
              <a:ext cx="132750" cy="132150"/>
            </a:xfrm>
            <a:custGeom>
              <a:avLst/>
              <a:gdLst/>
              <a:ahLst/>
              <a:cxnLst/>
              <a:rect l="l" t="t" r="r" b="b"/>
              <a:pathLst>
                <a:path w="5310" h="5286" fill="none" extrusionOk="0">
                  <a:moveTo>
                    <a:pt x="2655" y="5286"/>
                  </a:moveTo>
                  <a:lnTo>
                    <a:pt x="2655" y="5286"/>
                  </a:lnTo>
                  <a:lnTo>
                    <a:pt x="2387" y="5286"/>
                  </a:lnTo>
                  <a:lnTo>
                    <a:pt x="2119" y="5237"/>
                  </a:lnTo>
                  <a:lnTo>
                    <a:pt x="1876" y="5164"/>
                  </a:lnTo>
                  <a:lnTo>
                    <a:pt x="1632" y="5091"/>
                  </a:lnTo>
                  <a:lnTo>
                    <a:pt x="1389" y="4969"/>
                  </a:lnTo>
                  <a:lnTo>
                    <a:pt x="1169" y="4847"/>
                  </a:lnTo>
                  <a:lnTo>
                    <a:pt x="975" y="4677"/>
                  </a:lnTo>
                  <a:lnTo>
                    <a:pt x="780" y="4506"/>
                  </a:lnTo>
                  <a:lnTo>
                    <a:pt x="609" y="4336"/>
                  </a:lnTo>
                  <a:lnTo>
                    <a:pt x="463" y="4117"/>
                  </a:lnTo>
                  <a:lnTo>
                    <a:pt x="317" y="3897"/>
                  </a:lnTo>
                  <a:lnTo>
                    <a:pt x="220" y="3678"/>
                  </a:lnTo>
                  <a:lnTo>
                    <a:pt x="122" y="3435"/>
                  </a:lnTo>
                  <a:lnTo>
                    <a:pt x="74" y="3191"/>
                  </a:lnTo>
                  <a:lnTo>
                    <a:pt x="25" y="2923"/>
                  </a:lnTo>
                  <a:lnTo>
                    <a:pt x="0" y="2655"/>
                  </a:lnTo>
                  <a:lnTo>
                    <a:pt x="0" y="2655"/>
                  </a:lnTo>
                  <a:lnTo>
                    <a:pt x="25" y="2387"/>
                  </a:lnTo>
                  <a:lnTo>
                    <a:pt x="74" y="2120"/>
                  </a:lnTo>
                  <a:lnTo>
                    <a:pt x="122" y="1852"/>
                  </a:lnTo>
                  <a:lnTo>
                    <a:pt x="220" y="1608"/>
                  </a:lnTo>
                  <a:lnTo>
                    <a:pt x="317" y="1389"/>
                  </a:lnTo>
                  <a:lnTo>
                    <a:pt x="463" y="1170"/>
                  </a:lnTo>
                  <a:lnTo>
                    <a:pt x="609" y="975"/>
                  </a:lnTo>
                  <a:lnTo>
                    <a:pt x="780" y="780"/>
                  </a:lnTo>
                  <a:lnTo>
                    <a:pt x="975" y="610"/>
                  </a:lnTo>
                  <a:lnTo>
                    <a:pt x="1169" y="463"/>
                  </a:lnTo>
                  <a:lnTo>
                    <a:pt x="1389" y="317"/>
                  </a:lnTo>
                  <a:lnTo>
                    <a:pt x="1632" y="220"/>
                  </a:lnTo>
                  <a:lnTo>
                    <a:pt x="1876" y="122"/>
                  </a:lnTo>
                  <a:lnTo>
                    <a:pt x="2119" y="49"/>
                  </a:lnTo>
                  <a:lnTo>
                    <a:pt x="2387" y="25"/>
                  </a:lnTo>
                  <a:lnTo>
                    <a:pt x="2655" y="1"/>
                  </a:lnTo>
                  <a:lnTo>
                    <a:pt x="2655" y="1"/>
                  </a:lnTo>
                  <a:lnTo>
                    <a:pt x="2923" y="25"/>
                  </a:lnTo>
                  <a:lnTo>
                    <a:pt x="3191" y="49"/>
                  </a:lnTo>
                  <a:lnTo>
                    <a:pt x="3435" y="122"/>
                  </a:lnTo>
                  <a:lnTo>
                    <a:pt x="3678" y="220"/>
                  </a:lnTo>
                  <a:lnTo>
                    <a:pt x="3922" y="317"/>
                  </a:lnTo>
                  <a:lnTo>
                    <a:pt x="4141" y="463"/>
                  </a:lnTo>
                  <a:lnTo>
                    <a:pt x="4336" y="610"/>
                  </a:lnTo>
                  <a:lnTo>
                    <a:pt x="4530" y="780"/>
                  </a:lnTo>
                  <a:lnTo>
                    <a:pt x="4701" y="975"/>
                  </a:lnTo>
                  <a:lnTo>
                    <a:pt x="4847" y="1170"/>
                  </a:lnTo>
                  <a:lnTo>
                    <a:pt x="4993" y="1389"/>
                  </a:lnTo>
                  <a:lnTo>
                    <a:pt x="5091" y="1608"/>
                  </a:lnTo>
                  <a:lnTo>
                    <a:pt x="5188" y="1852"/>
                  </a:lnTo>
                  <a:lnTo>
                    <a:pt x="5237" y="2120"/>
                  </a:lnTo>
                  <a:lnTo>
                    <a:pt x="5285" y="2387"/>
                  </a:lnTo>
                  <a:lnTo>
                    <a:pt x="5310" y="2655"/>
                  </a:lnTo>
                  <a:lnTo>
                    <a:pt x="5310" y="2655"/>
                  </a:lnTo>
                  <a:lnTo>
                    <a:pt x="5285" y="2923"/>
                  </a:lnTo>
                  <a:lnTo>
                    <a:pt x="5237" y="3191"/>
                  </a:lnTo>
                  <a:lnTo>
                    <a:pt x="5188" y="3435"/>
                  </a:lnTo>
                  <a:lnTo>
                    <a:pt x="5091" y="3678"/>
                  </a:lnTo>
                  <a:lnTo>
                    <a:pt x="4993" y="3897"/>
                  </a:lnTo>
                  <a:lnTo>
                    <a:pt x="4847" y="4117"/>
                  </a:lnTo>
                  <a:lnTo>
                    <a:pt x="4701" y="4336"/>
                  </a:lnTo>
                  <a:lnTo>
                    <a:pt x="4530" y="4506"/>
                  </a:lnTo>
                  <a:lnTo>
                    <a:pt x="4336" y="4677"/>
                  </a:lnTo>
                  <a:lnTo>
                    <a:pt x="4141" y="4847"/>
                  </a:lnTo>
                  <a:lnTo>
                    <a:pt x="3922" y="4969"/>
                  </a:lnTo>
                  <a:lnTo>
                    <a:pt x="3678" y="5091"/>
                  </a:lnTo>
                  <a:lnTo>
                    <a:pt x="3435" y="5164"/>
                  </a:lnTo>
                  <a:lnTo>
                    <a:pt x="3191" y="5237"/>
                  </a:lnTo>
                  <a:lnTo>
                    <a:pt x="2923" y="5286"/>
                  </a:lnTo>
                  <a:lnTo>
                    <a:pt x="2655" y="5286"/>
                  </a:lnTo>
                  <a:lnTo>
                    <a:pt x="2655" y="528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8;p39">
              <a:extLst>
                <a:ext uri="{FF2B5EF4-FFF2-40B4-BE49-F238E27FC236}">
                  <a16:creationId xmlns:a16="http://schemas.microsoft.com/office/drawing/2014/main" id="{E99C4635-73A3-4238-BFAA-6052C0E62CD9}"/>
                </a:ext>
              </a:extLst>
            </p:cNvPr>
            <p:cNvSpPr/>
            <p:nvPr/>
          </p:nvSpPr>
          <p:spPr>
            <a:xfrm>
              <a:off x="1588800" y="435400"/>
              <a:ext cx="66400" cy="43850"/>
            </a:xfrm>
            <a:custGeom>
              <a:avLst/>
              <a:gdLst/>
              <a:ahLst/>
              <a:cxnLst/>
              <a:rect l="l" t="t" r="r" b="b"/>
              <a:pathLst>
                <a:path w="2656" h="1754" fill="none" extrusionOk="0">
                  <a:moveTo>
                    <a:pt x="2655" y="1266"/>
                  </a:moveTo>
                  <a:lnTo>
                    <a:pt x="2655" y="1266"/>
                  </a:lnTo>
                  <a:lnTo>
                    <a:pt x="2655" y="1364"/>
                  </a:lnTo>
                  <a:lnTo>
                    <a:pt x="2631" y="1461"/>
                  </a:lnTo>
                  <a:lnTo>
                    <a:pt x="2582" y="1534"/>
                  </a:lnTo>
                  <a:lnTo>
                    <a:pt x="2509" y="1607"/>
                  </a:lnTo>
                  <a:lnTo>
                    <a:pt x="2461" y="1680"/>
                  </a:lnTo>
                  <a:lnTo>
                    <a:pt x="2363" y="1705"/>
                  </a:lnTo>
                  <a:lnTo>
                    <a:pt x="2266" y="1754"/>
                  </a:lnTo>
                  <a:lnTo>
                    <a:pt x="2168" y="1754"/>
                  </a:lnTo>
                  <a:lnTo>
                    <a:pt x="488" y="1754"/>
                  </a:lnTo>
                  <a:lnTo>
                    <a:pt x="488" y="1754"/>
                  </a:lnTo>
                  <a:lnTo>
                    <a:pt x="390" y="1754"/>
                  </a:lnTo>
                  <a:lnTo>
                    <a:pt x="293" y="1705"/>
                  </a:lnTo>
                  <a:lnTo>
                    <a:pt x="220" y="1680"/>
                  </a:lnTo>
                  <a:lnTo>
                    <a:pt x="147" y="1607"/>
                  </a:lnTo>
                  <a:lnTo>
                    <a:pt x="74" y="1534"/>
                  </a:lnTo>
                  <a:lnTo>
                    <a:pt x="49" y="1461"/>
                  </a:lnTo>
                  <a:lnTo>
                    <a:pt x="1" y="1364"/>
                  </a:lnTo>
                  <a:lnTo>
                    <a:pt x="1" y="1266"/>
                  </a:lnTo>
                  <a:lnTo>
                    <a:pt x="1" y="487"/>
                  </a:lnTo>
                  <a:lnTo>
                    <a:pt x="1" y="487"/>
                  </a:lnTo>
                  <a:lnTo>
                    <a:pt x="1" y="390"/>
                  </a:lnTo>
                  <a:lnTo>
                    <a:pt x="49" y="292"/>
                  </a:lnTo>
                  <a:lnTo>
                    <a:pt x="74" y="219"/>
                  </a:lnTo>
                  <a:lnTo>
                    <a:pt x="147" y="146"/>
                  </a:lnTo>
                  <a:lnTo>
                    <a:pt x="220" y="73"/>
                  </a:lnTo>
                  <a:lnTo>
                    <a:pt x="293" y="49"/>
                  </a:lnTo>
                  <a:lnTo>
                    <a:pt x="390" y="0"/>
                  </a:lnTo>
                  <a:lnTo>
                    <a:pt x="488" y="0"/>
                  </a:lnTo>
                  <a:lnTo>
                    <a:pt x="2168" y="0"/>
                  </a:lnTo>
                  <a:lnTo>
                    <a:pt x="2168" y="0"/>
                  </a:lnTo>
                  <a:lnTo>
                    <a:pt x="2266" y="0"/>
                  </a:lnTo>
                  <a:lnTo>
                    <a:pt x="2363" y="49"/>
                  </a:lnTo>
                  <a:lnTo>
                    <a:pt x="2461" y="73"/>
                  </a:lnTo>
                  <a:lnTo>
                    <a:pt x="2509" y="146"/>
                  </a:lnTo>
                  <a:lnTo>
                    <a:pt x="2582" y="219"/>
                  </a:lnTo>
                  <a:lnTo>
                    <a:pt x="2631" y="292"/>
                  </a:lnTo>
                  <a:lnTo>
                    <a:pt x="2655" y="390"/>
                  </a:lnTo>
                  <a:lnTo>
                    <a:pt x="2655" y="487"/>
                  </a:lnTo>
                  <a:lnTo>
                    <a:pt x="2655" y="126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Rectangle 33">
            <a:extLst>
              <a:ext uri="{FF2B5EF4-FFF2-40B4-BE49-F238E27FC236}">
                <a16:creationId xmlns:a16="http://schemas.microsoft.com/office/drawing/2014/main" id="{94409DBC-91F4-41A1-9A29-ACFBBEDA4568}"/>
              </a:ext>
            </a:extLst>
          </p:cNvPr>
          <p:cNvSpPr/>
          <p:nvPr/>
        </p:nvSpPr>
        <p:spPr>
          <a:xfrm>
            <a:off x="6547175" y="6588029"/>
            <a:ext cx="5853057" cy="246221"/>
          </a:xfrm>
          <a:prstGeom prst="rect">
            <a:avLst/>
          </a:prstGeom>
        </p:spPr>
        <p:txBody>
          <a:bodyPr wrap="square">
            <a:spAutoFit/>
          </a:bodyPr>
          <a:lstStyle/>
          <a:p>
            <a:r>
              <a:rPr lang="en-IE" sz="1000" dirty="0"/>
              <a:t>Source: </a:t>
            </a:r>
            <a:r>
              <a:rPr lang="en-IE" sz="1000" dirty="0">
                <a:hlinkClick r:id="rId2"/>
              </a:rPr>
              <a:t>https://oureverydaylife.com/the-importance-of-verbal-non-verbal-communication-5162572.html</a:t>
            </a:r>
            <a:endParaRPr lang="en-IE" sz="1000" dirty="0"/>
          </a:p>
        </p:txBody>
      </p:sp>
    </p:spTree>
    <p:extLst>
      <p:ext uri="{BB962C8B-B14F-4D97-AF65-F5344CB8AC3E}">
        <p14:creationId xmlns:p14="http://schemas.microsoft.com/office/powerpoint/2010/main" val="1657967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689889-C485-40C7-B177-200E036899D0}"/>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id="{1EE3BB3B-ED67-497C-A8E7-F9046DA11C67}"/>
              </a:ext>
            </a:extLst>
          </p:cNvPr>
          <p:cNvSpPr>
            <a:spLocks noGrp="1"/>
          </p:cNvSpPr>
          <p:nvPr>
            <p:ph type="body" sz="quarter" idx="22"/>
          </p:nvPr>
        </p:nvSpPr>
        <p:spPr>
          <a:xfrm>
            <a:off x="0" y="2196305"/>
            <a:ext cx="12192000" cy="2179507"/>
          </a:xfrm>
        </p:spPr>
        <p:txBody>
          <a:bodyPr/>
          <a:lstStyle/>
          <a:p>
            <a:pPr>
              <a:lnSpc>
                <a:spcPct val="100000"/>
              </a:lnSpc>
            </a:pPr>
            <a:r>
              <a:rPr lang="en-IE" sz="2800" dirty="0"/>
              <a:t>“</a:t>
            </a:r>
            <a:r>
              <a:rPr lang="en-US" sz="2800" dirty="0"/>
              <a:t>In first grade I didn't know the language well, so I didn't communicate much.                       I had a friend from the same country in my own class who helped me. So I learned </a:t>
            </a:r>
            <a:r>
              <a:rPr lang="en-US" sz="2800" dirty="0" err="1"/>
              <a:t>italian</a:t>
            </a:r>
            <a:r>
              <a:rPr lang="en-US" sz="2800" dirty="0"/>
              <a:t> quickly. (...) I arrived with my mom. It was hard for her, because it's easier for kids to learn in the end. </a:t>
            </a:r>
            <a:r>
              <a:rPr lang="en-IE" sz="2800" dirty="0"/>
              <a:t>”</a:t>
            </a:r>
          </a:p>
        </p:txBody>
      </p:sp>
      <p:sp>
        <p:nvSpPr>
          <p:cNvPr id="5" name="Rectangle 4">
            <a:extLst>
              <a:ext uri="{FF2B5EF4-FFF2-40B4-BE49-F238E27FC236}">
                <a16:creationId xmlns:a16="http://schemas.microsoft.com/office/drawing/2014/main" id="{A585CF1C-D57D-4D6D-B974-9ADAD642CB04}"/>
              </a:ext>
            </a:extLst>
          </p:cNvPr>
          <p:cNvSpPr/>
          <p:nvPr/>
        </p:nvSpPr>
        <p:spPr>
          <a:xfrm>
            <a:off x="0" y="4375812"/>
            <a:ext cx="12192000" cy="830997"/>
          </a:xfrm>
          <a:prstGeom prst="rect">
            <a:avLst/>
          </a:prstGeom>
          <a:solidFill>
            <a:srgbClr val="EA1D76"/>
          </a:solidFill>
        </p:spPr>
        <p:txBody>
          <a:bodyPr wrap="square">
            <a:spAutoFit/>
          </a:bodyPr>
          <a:lstStyle/>
          <a:p>
            <a:pPr algn="ctr"/>
            <a:r>
              <a:rPr lang="it-IT" sz="2400" dirty="0">
                <a:solidFill>
                  <a:schemeClr val="bg1"/>
                </a:solidFill>
              </a:rPr>
              <a:t>«</a:t>
            </a:r>
            <a:r>
              <a:rPr lang="it-IT" sz="2400" i="1" dirty="0">
                <a:solidFill>
                  <a:schemeClr val="bg1"/>
                </a:solidFill>
              </a:rPr>
              <a:t>Ragazzi immigrati. L'esperienza scolastica degli adolescenti attraverso l'intervista biografica</a:t>
            </a:r>
            <a:r>
              <a:rPr lang="it-IT" sz="2400" dirty="0">
                <a:solidFill>
                  <a:schemeClr val="bg1"/>
                </a:solidFill>
              </a:rPr>
              <a:t>»     P. D’</a:t>
            </a:r>
            <a:r>
              <a:rPr lang="it-IT" sz="2400" dirty="0" err="1">
                <a:solidFill>
                  <a:schemeClr val="bg1"/>
                </a:solidFill>
              </a:rPr>
              <a:t>Ignazi</a:t>
            </a:r>
            <a:r>
              <a:rPr lang="it-IT" sz="2400" dirty="0">
                <a:solidFill>
                  <a:schemeClr val="bg1"/>
                </a:solidFill>
              </a:rPr>
              <a:t>  </a:t>
            </a:r>
          </a:p>
        </p:txBody>
      </p:sp>
      <p:sp>
        <p:nvSpPr>
          <p:cNvPr id="4" name="CasellaDiTesto 3"/>
          <p:cNvSpPr txBox="1"/>
          <p:nvPr/>
        </p:nvSpPr>
        <p:spPr>
          <a:xfrm>
            <a:off x="125731" y="5796171"/>
            <a:ext cx="12066270" cy="507831"/>
          </a:xfrm>
          <a:prstGeom prst="rect">
            <a:avLst/>
          </a:prstGeom>
          <a:noFill/>
        </p:spPr>
        <p:txBody>
          <a:bodyPr wrap="square" rtlCol="0">
            <a:spAutoFit/>
          </a:bodyPr>
          <a:lstStyle/>
          <a:p>
            <a:r>
              <a:rPr lang="it-IT" sz="900" dirty="0"/>
              <a:t>Source: </a:t>
            </a:r>
            <a:r>
              <a:rPr lang="it-IT" sz="900" dirty="0">
                <a:hlinkClick r:id="rId2"/>
              </a:rPr>
              <a:t>https://books.google.it/books?id=sYqXCgAAQBAJ&amp;pg=PA162&amp;lpg=PA162&amp;dq=testimonianze+di+migranti+che+hanno+imparato+la+lingua+italiana&amp;source=bl&amp;ots=dYDfyGqLid&amp;sig=ACfU3U0LSwA0QOAJEI3YDtV_IRdVTNQNiA&amp;hl=it&amp;sa=X&amp;ved=2ahUKEwiWrb76--7nAhVChlwKHU6ZDggQ6AEwCXoECAoQAQ#v=onepage&amp;q=testimonianze%20di%20migranti%20che%20hanno%20imparato%20la%20lingua%20italiana&amp;f=false</a:t>
            </a:r>
            <a:endParaRPr lang="it-IT" sz="900" dirty="0"/>
          </a:p>
        </p:txBody>
      </p:sp>
      <p:pic>
        <p:nvPicPr>
          <p:cNvPr id="8" name="Picture 5">
            <a:extLst>
              <a:ext uri="{FF2B5EF4-FFF2-40B4-BE49-F238E27FC236}">
                <a16:creationId xmlns:a16="http://schemas.microsoft.com/office/drawing/2014/main" id="{02F0E830-CE89-4542-94DE-BD74EFC49FD1}"/>
              </a:ext>
            </a:extLst>
          </p:cNvPr>
          <p:cNvPicPr>
            <a:picLocks noChangeAspect="1"/>
          </p:cNvPicPr>
          <p:nvPr/>
        </p:nvPicPr>
        <p:blipFill rotWithShape="1">
          <a:blip r:embed="rId3"/>
          <a:srcRect l="4359"/>
          <a:stretch/>
        </p:blipFill>
        <p:spPr>
          <a:xfrm>
            <a:off x="10580913" y="65217"/>
            <a:ext cx="1527525" cy="868619"/>
          </a:xfrm>
          <a:prstGeom prst="rect">
            <a:avLst/>
          </a:prstGeom>
        </p:spPr>
      </p:pic>
    </p:spTree>
    <p:extLst>
      <p:ext uri="{BB962C8B-B14F-4D97-AF65-F5344CB8AC3E}">
        <p14:creationId xmlns:p14="http://schemas.microsoft.com/office/powerpoint/2010/main" val="2323897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6107752" y="427512"/>
            <a:ext cx="5604206" cy="1169595"/>
          </a:xfrm>
        </p:spPr>
        <p:txBody>
          <a:bodyPr>
            <a:normAutofit/>
          </a:bodyPr>
          <a:lstStyle/>
          <a:p>
            <a:r>
              <a:rPr lang="en-US" dirty="0"/>
              <a:t>Language classes offer a safe place to talk</a:t>
            </a:r>
          </a:p>
        </p:txBody>
      </p:sp>
      <p:sp>
        <p:nvSpPr>
          <p:cNvPr id="6" name="Text Placeholder 5"/>
          <p:cNvSpPr>
            <a:spLocks noGrp="1"/>
          </p:cNvSpPr>
          <p:nvPr>
            <p:ph type="body" sz="quarter" idx="17"/>
          </p:nvPr>
        </p:nvSpPr>
        <p:spPr>
          <a:xfrm>
            <a:off x="6160017" y="1816922"/>
            <a:ext cx="5438655" cy="4528865"/>
          </a:xfrm>
        </p:spPr>
        <p:txBody>
          <a:bodyPr/>
          <a:lstStyle/>
          <a:p>
            <a:pPr algn="just"/>
            <a:r>
              <a:rPr lang="en-IE" dirty="0"/>
              <a:t>Language classes have a multitude of benefits for refugees and migrants. </a:t>
            </a:r>
          </a:p>
          <a:p>
            <a:pPr algn="just"/>
            <a:r>
              <a:rPr lang="en-IE" dirty="0"/>
              <a:t>A language class gives them the </a:t>
            </a:r>
            <a:r>
              <a:rPr lang="en-IE" dirty="0">
                <a:solidFill>
                  <a:srgbClr val="F38B00"/>
                </a:solidFill>
              </a:rPr>
              <a:t>opportunity to tell their story</a:t>
            </a:r>
            <a:r>
              <a:rPr lang="en-IE" dirty="0"/>
              <a:t>. They can discuss something that has happened in the third person or role plays. These techniques allow people to </a:t>
            </a:r>
            <a:r>
              <a:rPr lang="en-IE" dirty="0">
                <a:solidFill>
                  <a:srgbClr val="F38B00"/>
                </a:solidFill>
              </a:rPr>
              <a:t>tell their stories and describe emotions without feeling as vulnerable. </a:t>
            </a:r>
            <a:endParaRPr lang="en-US" dirty="0">
              <a:solidFill>
                <a:srgbClr val="F38B00"/>
              </a:solidFill>
            </a:endParaRPr>
          </a:p>
        </p:txBody>
      </p:sp>
      <p:sp>
        <p:nvSpPr>
          <p:cNvPr id="11" name="Text Placeholder 10">
            <a:extLst>
              <a:ext uri="{FF2B5EF4-FFF2-40B4-BE49-F238E27FC236}">
                <a16:creationId xmlns:a16="http://schemas.microsoft.com/office/drawing/2014/main" id="{F98001B4-607D-4EF9-BC2B-8138A77365D2}"/>
              </a:ext>
            </a:extLst>
          </p:cNvPr>
          <p:cNvSpPr>
            <a:spLocks noGrp="1"/>
          </p:cNvSpPr>
          <p:nvPr>
            <p:ph type="body" sz="quarter" idx="13"/>
          </p:nvPr>
        </p:nvSpPr>
        <p:spPr/>
        <p:txBody>
          <a:bodyPr/>
          <a:lstStyle/>
          <a:p>
            <a:endParaRPr lang="en-IE"/>
          </a:p>
        </p:txBody>
      </p:sp>
      <p:pic>
        <p:nvPicPr>
          <p:cNvPr id="13" name="Picture 12" descr="A group of people sitting at a table with a computer&#10;&#10;Description automatically generated">
            <a:extLst>
              <a:ext uri="{FF2B5EF4-FFF2-40B4-BE49-F238E27FC236}">
                <a16:creationId xmlns:a16="http://schemas.microsoft.com/office/drawing/2014/main" id="{8D89ED7A-C050-4D09-8804-AE70952F23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10420"/>
            <a:ext cx="4963947" cy="5033314"/>
          </a:xfrm>
          <a:prstGeom prst="ellipse">
            <a:avLst/>
          </a:prstGeom>
        </p:spPr>
      </p:pic>
    </p:spTree>
    <p:extLst>
      <p:ext uri="{BB962C8B-B14F-4D97-AF65-F5344CB8AC3E}">
        <p14:creationId xmlns:p14="http://schemas.microsoft.com/office/powerpoint/2010/main" val="950949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495266" y="274419"/>
            <a:ext cx="8403792" cy="857158"/>
          </a:xfrm>
        </p:spPr>
        <p:txBody>
          <a:bodyPr>
            <a:normAutofit fontScale="92500" lnSpcReduction="20000"/>
          </a:bodyPr>
          <a:lstStyle/>
          <a:p>
            <a:r>
              <a:rPr lang="en-IE" dirty="0"/>
              <a:t>The importance of Language Learning from a refugee perspective</a:t>
            </a:r>
          </a:p>
          <a:p>
            <a:endParaRPr lang="en-US" dirty="0"/>
          </a:p>
        </p:txBody>
      </p:sp>
      <p:sp>
        <p:nvSpPr>
          <p:cNvPr id="2" name="Rectangle 1">
            <a:extLst>
              <a:ext uri="{FF2B5EF4-FFF2-40B4-BE49-F238E27FC236}">
                <a16:creationId xmlns:a16="http://schemas.microsoft.com/office/drawing/2014/main" id="{29A35D15-D67D-41B6-A584-F4812813E348}"/>
              </a:ext>
            </a:extLst>
          </p:cNvPr>
          <p:cNvSpPr/>
          <p:nvPr/>
        </p:nvSpPr>
        <p:spPr>
          <a:xfrm>
            <a:off x="2794473" y="6393139"/>
            <a:ext cx="5352747" cy="246221"/>
          </a:xfrm>
          <a:prstGeom prst="rect">
            <a:avLst/>
          </a:prstGeom>
        </p:spPr>
        <p:txBody>
          <a:bodyPr wrap="none">
            <a:spAutoFit/>
          </a:bodyPr>
          <a:lstStyle/>
          <a:p>
            <a:r>
              <a:rPr lang="en-IE" sz="1000" dirty="0"/>
              <a:t>Source: </a:t>
            </a:r>
            <a:r>
              <a:rPr lang="en-IE" sz="1000" dirty="0">
                <a:hlinkClick r:id="rId3"/>
              </a:rPr>
              <a:t>https://www.youtube.com/watch?time_continue=138&amp;v=j-MAq5esf4c&amp;feature=emb_logo</a:t>
            </a:r>
            <a:endParaRPr lang="en-IE" sz="1000" dirty="0"/>
          </a:p>
        </p:txBody>
      </p:sp>
      <p:pic>
        <p:nvPicPr>
          <p:cNvPr id="7" name="Online Media 6" title="Israa Ahmad Ghoneim, Syrian mother">
            <a:hlinkClick r:id="" action="ppaction://media"/>
            <a:extLst>
              <a:ext uri="{FF2B5EF4-FFF2-40B4-BE49-F238E27FC236}">
                <a16:creationId xmlns:a16="http://schemas.microsoft.com/office/drawing/2014/main" id="{99BCF0CC-987D-4B9B-A4A2-1AE41E06884A}"/>
              </a:ext>
            </a:extLst>
          </p:cNvPr>
          <p:cNvPicPr>
            <a:picLocks noRot="1" noChangeAspect="1"/>
          </p:cNvPicPr>
          <p:nvPr>
            <a:videoFile r:link="rId1"/>
          </p:nvPr>
        </p:nvPicPr>
        <p:blipFill>
          <a:blip r:embed="rId4"/>
          <a:stretch>
            <a:fillRect/>
          </a:stretch>
        </p:blipFill>
        <p:spPr>
          <a:xfrm>
            <a:off x="2261017" y="1549834"/>
            <a:ext cx="8169543" cy="4398630"/>
          </a:xfrm>
          <a:prstGeom prst="rect">
            <a:avLst/>
          </a:prstGeom>
        </p:spPr>
      </p:pic>
      <p:sp>
        <p:nvSpPr>
          <p:cNvPr id="8" name="Rectangle 7">
            <a:extLst>
              <a:ext uri="{FF2B5EF4-FFF2-40B4-BE49-F238E27FC236}">
                <a16:creationId xmlns:a16="http://schemas.microsoft.com/office/drawing/2014/main" id="{13EB4227-64C7-4EA0-BA3B-C910F6F52566}"/>
              </a:ext>
            </a:extLst>
          </p:cNvPr>
          <p:cNvSpPr/>
          <p:nvPr/>
        </p:nvSpPr>
        <p:spPr>
          <a:xfrm>
            <a:off x="4264857" y="5926181"/>
            <a:ext cx="4567148" cy="369332"/>
          </a:xfrm>
          <a:prstGeom prst="rect">
            <a:avLst/>
          </a:prstGeom>
        </p:spPr>
        <p:txBody>
          <a:bodyPr wrap="none">
            <a:spAutoFit/>
          </a:bodyPr>
          <a:lstStyle/>
          <a:p>
            <a:r>
              <a:rPr lang="en-IE" b="1" dirty="0">
                <a:solidFill>
                  <a:srgbClr val="6D6E6C"/>
                </a:solidFill>
                <a:latin typeface="+mj-lt"/>
              </a:rPr>
              <a:t>Featuring: </a:t>
            </a:r>
            <a:r>
              <a:rPr lang="en-IE" b="1" dirty="0" err="1">
                <a:solidFill>
                  <a:srgbClr val="16A8D3"/>
                </a:solidFill>
                <a:latin typeface="+mj-lt"/>
              </a:rPr>
              <a:t>Israa</a:t>
            </a:r>
            <a:r>
              <a:rPr lang="en-IE" b="1" dirty="0">
                <a:solidFill>
                  <a:srgbClr val="16A8D3"/>
                </a:solidFill>
                <a:latin typeface="+mj-lt"/>
              </a:rPr>
              <a:t> Ahmad </a:t>
            </a:r>
            <a:r>
              <a:rPr lang="en-IE" b="1" dirty="0" err="1">
                <a:solidFill>
                  <a:srgbClr val="16A8D3"/>
                </a:solidFill>
                <a:latin typeface="+mj-lt"/>
              </a:rPr>
              <a:t>Ghoneim</a:t>
            </a:r>
            <a:r>
              <a:rPr lang="en-IE" b="1" dirty="0">
                <a:solidFill>
                  <a:srgbClr val="16A8D3"/>
                </a:solidFill>
                <a:latin typeface="+mj-lt"/>
              </a:rPr>
              <a:t>, Syrian mother</a:t>
            </a:r>
            <a:endParaRPr lang="en-IE" b="1" i="0" dirty="0">
              <a:solidFill>
                <a:srgbClr val="16A8D3"/>
              </a:solidFill>
              <a:effectLst/>
              <a:latin typeface="+mj-lt"/>
            </a:endParaRPr>
          </a:p>
        </p:txBody>
      </p:sp>
    </p:spTree>
    <p:extLst>
      <p:ext uri="{BB962C8B-B14F-4D97-AF65-F5344CB8AC3E}">
        <p14:creationId xmlns:p14="http://schemas.microsoft.com/office/powerpoint/2010/main" val="96605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6106</Words>
  <Application>Microsoft Office PowerPoint</Application>
  <PresentationFormat>Widescreen</PresentationFormat>
  <Paragraphs>411</Paragraphs>
  <Slides>67</Slides>
  <Notes>5</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Calibri Light</vt:lpstr>
      <vt:lpstr>Lucida Grande</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Grace Lyons</cp:lastModifiedBy>
  <cp:revision>559</cp:revision>
  <dcterms:created xsi:type="dcterms:W3CDTF">2018-09-19T09:23:58Z</dcterms:created>
  <dcterms:modified xsi:type="dcterms:W3CDTF">2020-05-20T16:47:03Z</dcterms:modified>
</cp:coreProperties>
</file>