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260" r:id="rId2"/>
    <p:sldId id="310" r:id="rId3"/>
    <p:sldId id="320" r:id="rId4"/>
    <p:sldId id="606" r:id="rId5"/>
    <p:sldId id="547" r:id="rId6"/>
    <p:sldId id="548" r:id="rId7"/>
    <p:sldId id="549" r:id="rId8"/>
    <p:sldId id="550" r:id="rId9"/>
    <p:sldId id="551" r:id="rId10"/>
    <p:sldId id="322" r:id="rId11"/>
    <p:sldId id="554" r:id="rId12"/>
    <p:sldId id="556" r:id="rId13"/>
    <p:sldId id="555" r:id="rId14"/>
    <p:sldId id="571" r:id="rId15"/>
    <p:sldId id="595" r:id="rId16"/>
    <p:sldId id="565" r:id="rId17"/>
    <p:sldId id="600" r:id="rId18"/>
    <p:sldId id="567" r:id="rId19"/>
    <p:sldId id="558" r:id="rId20"/>
    <p:sldId id="608" r:id="rId21"/>
    <p:sldId id="609" r:id="rId22"/>
    <p:sldId id="610" r:id="rId23"/>
    <p:sldId id="596" r:id="rId24"/>
    <p:sldId id="560" r:id="rId25"/>
    <p:sldId id="611" r:id="rId26"/>
    <p:sldId id="612" r:id="rId27"/>
    <p:sldId id="531" r:id="rId28"/>
    <p:sldId id="599" r:id="rId29"/>
    <p:sldId id="574" r:id="rId30"/>
    <p:sldId id="575" r:id="rId31"/>
    <p:sldId id="588" r:id="rId32"/>
    <p:sldId id="592" r:id="rId33"/>
    <p:sldId id="593" r:id="rId34"/>
    <p:sldId id="589" r:id="rId35"/>
    <p:sldId id="576" r:id="rId36"/>
    <p:sldId id="586" r:id="rId37"/>
    <p:sldId id="587" r:id="rId38"/>
    <p:sldId id="590" r:id="rId39"/>
    <p:sldId id="552" r:id="rId40"/>
    <p:sldId id="578" r:id="rId41"/>
    <p:sldId id="579" r:id="rId42"/>
    <p:sldId id="580" r:id="rId43"/>
    <p:sldId id="581" r:id="rId44"/>
    <p:sldId id="582" r:id="rId45"/>
    <p:sldId id="584" r:id="rId46"/>
    <p:sldId id="585" r:id="rId47"/>
    <p:sldId id="594" r:id="rId48"/>
    <p:sldId id="601" r:id="rId49"/>
    <p:sldId id="607" r:id="rId50"/>
    <p:sldId id="532" r:id="rId51"/>
    <p:sldId id="561" r:id="rId52"/>
    <p:sldId id="559" r:id="rId53"/>
    <p:sldId id="573" r:id="rId54"/>
    <p:sldId id="597" r:id="rId55"/>
    <p:sldId id="598" r:id="rId56"/>
    <p:sldId id="535" r:id="rId57"/>
    <p:sldId id="553" r:id="rId58"/>
    <p:sldId id="564" r:id="rId59"/>
    <p:sldId id="557" r:id="rId60"/>
    <p:sldId id="563" r:id="rId61"/>
    <p:sldId id="602" r:id="rId62"/>
    <p:sldId id="533" r:id="rId63"/>
    <p:sldId id="570" r:id="rId64"/>
    <p:sldId id="603" r:id="rId65"/>
    <p:sldId id="605" r:id="rId66"/>
    <p:sldId id="604" r:id="rId67"/>
    <p:sldId id="429" r:id="rId68"/>
    <p:sldId id="30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1D76"/>
    <a:srgbClr val="F38B00"/>
    <a:srgbClr val="16A8D3"/>
    <a:srgbClr val="B6BD00"/>
    <a:srgbClr val="6D6E6C"/>
    <a:srgbClr val="ED7523"/>
    <a:srgbClr val="D82F27"/>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2012" autoAdjust="0"/>
  </p:normalViewPr>
  <p:slideViewPr>
    <p:cSldViewPr snapToGrid="0" snapToObjects="1">
      <p:cViewPr varScale="1">
        <p:scale>
          <a:sx n="48" d="100"/>
          <a:sy n="48" d="100"/>
        </p:scale>
        <p:origin x="775" y="58"/>
      </p:cViewPr>
      <p:guideLst/>
    </p:cSldViewPr>
  </p:slideViewPr>
  <p:notesTextViewPr>
    <p:cViewPr>
      <p:scale>
        <a:sx n="1" d="1"/>
        <a:sy n="1" d="1"/>
      </p:scale>
      <p:origin x="0" y="0"/>
    </p:cViewPr>
  </p:notesTextViewPr>
  <p:sorterViewPr>
    <p:cViewPr>
      <p:scale>
        <a:sx n="66" d="100"/>
        <a:sy n="66" d="100"/>
      </p:scale>
      <p:origin x="0" y="-12219"/>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41</a:t>
            </a:fld>
            <a:endParaRPr lang="en-US" dirty="0"/>
          </a:p>
        </p:txBody>
      </p:sp>
    </p:spTree>
    <p:extLst>
      <p:ext uri="{BB962C8B-B14F-4D97-AF65-F5344CB8AC3E}">
        <p14:creationId xmlns:p14="http://schemas.microsoft.com/office/powerpoint/2010/main" val="402025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42</a:t>
            </a:fld>
            <a:endParaRPr lang="en-US" dirty="0"/>
          </a:p>
        </p:txBody>
      </p:sp>
    </p:spTree>
    <p:extLst>
      <p:ext uri="{BB962C8B-B14F-4D97-AF65-F5344CB8AC3E}">
        <p14:creationId xmlns:p14="http://schemas.microsoft.com/office/powerpoint/2010/main" val="242166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43</a:t>
            </a:fld>
            <a:endParaRPr lang="en-US" dirty="0"/>
          </a:p>
        </p:txBody>
      </p:sp>
    </p:spTree>
    <p:extLst>
      <p:ext uri="{BB962C8B-B14F-4D97-AF65-F5344CB8AC3E}">
        <p14:creationId xmlns:p14="http://schemas.microsoft.com/office/powerpoint/2010/main" val="96483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44</a:t>
            </a:fld>
            <a:endParaRPr lang="en-US" dirty="0"/>
          </a:p>
        </p:txBody>
      </p:sp>
    </p:spTree>
    <p:extLst>
      <p:ext uri="{BB962C8B-B14F-4D97-AF65-F5344CB8AC3E}">
        <p14:creationId xmlns:p14="http://schemas.microsoft.com/office/powerpoint/2010/main" val="261539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kiZNO_Lca8k"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hyperlink" Target="http://theartistandthewriter.blogspot.com/2009_08_01_archive.html" TargetMode="External"/><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fee.org/the_freeman/detail/defining-democracy-through-thick-and-thin" TargetMode="External"/><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556847" TargetMode="External"/><Relationship Id="rId2" Type="http://schemas.openxmlformats.org/officeDocument/2006/relationships/image" Target="../media/image17.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irishtimes.com/news/politics/barber-hopes-to-emerge-a-cut-above-in-roscommon-council-election-1.3797201" TargetMode="Externa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hyperlink" Target="https://sustainingcommunity.wordpress.com/2013/08/15/what-is-abcd/" TargetMode="External"/><Relationship Id="rId2" Type="http://schemas.openxmlformats.org/officeDocument/2006/relationships/image" Target="../media/image23.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hyperlink" Target="https://sustainingcommunity.wordpress.com/2013/08/15/what-is-abcd/" TargetMode="External"/><Relationship Id="rId2" Type="http://schemas.openxmlformats.org/officeDocument/2006/relationships/image" Target="../media/image23.jp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hyperlink" Target="http://openclipart.org/detail/17746/flag-of-ireland-by-tobias" TargetMode="External"/><Relationship Id="rId2" Type="http://schemas.openxmlformats.org/officeDocument/2006/relationships/image" Target="../media/image24.png"/><Relationship Id="rId1" Type="http://schemas.openxmlformats.org/officeDocument/2006/relationships/slideLayout" Target="../slideLayouts/slideLayout32.xml"/><Relationship Id="rId4" Type="http://schemas.openxmlformats.org/officeDocument/2006/relationships/hyperlink" Target="http://www.integration.ie/en/ISEC/Pages/WP1900000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0a5I_4fjPA4" TargetMode="External"/><Relationship Id="rId2" Type="http://schemas.openxmlformats.org/officeDocument/2006/relationships/slideLayout" Target="../slideLayouts/slideLayout50.xml"/><Relationship Id="rId1" Type="http://schemas.openxmlformats.org/officeDocument/2006/relationships/video" Target="https://www.youtube.com/embed/0a5I_4fjPA4?feature=oembed" TargetMode="Externa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7.xml"/><Relationship Id="rId4" Type="http://schemas.openxmlformats.org/officeDocument/2006/relationships/hyperlink" Target="http://openclipart.org/detail/17746/flag-of-ireland-by-tobia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ndrillana.blogspot.com/2012/05/course-dorientation.html" TargetMode="External"/><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andrillana.blogspot.com/2012/05/course-dorientation.html" TargetMode="External"/><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hyperlink" Target="https://play.google.com/store/apps/details?id=org.cardet.blendin" TargetMode="External"/><Relationship Id="rId2" Type="http://schemas.openxmlformats.org/officeDocument/2006/relationships/image" Target="../media/image29.png"/><Relationship Id="rId1" Type="http://schemas.openxmlformats.org/officeDocument/2006/relationships/slideLayout" Target="../slideLayouts/slideLayout51.xml"/><Relationship Id="rId5" Type="http://schemas.openxmlformats.org/officeDocument/2006/relationships/hyperlink" Target="https://unesdoc.unesco.org/ark:/48223/pf0000261278" TargetMode="External"/><Relationship Id="rId4" Type="http://schemas.openxmlformats.org/officeDocument/2006/relationships/hyperlink" Target="https://www.newscientist.com/article/mg23030692-900-are-humanitarian-apps-aimed-at-refugees-meeting-their-needs/#ixzz6BxH6kyNZ"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play.google.com/store/apps/details?id=com.afrogleap.refugeebuddy&amp;hl=en" TargetMode="Externa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y.google.com/store/apps/details?id=com.app.refhope&amp;hl=en" TargetMode="Externa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transitionguide.org.uk/" TargetMode="Externa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en/buddies-fi-gures-characters-boy-2385948/" TargetMode="External"/><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hyperlink" Target="https://www.touchstonesupport.org.uk/wp-content/uploads/2018/09/Buddy-Programme-Referral-Forms.doc" TargetMode="External"/><Relationship Id="rId2" Type="http://schemas.openxmlformats.org/officeDocument/2006/relationships/hyperlink" Target="https://www.touchstonesupport.org.uk/wp-content/uploads/2018/09/MAPP-buddy-referral-flyer.pdf" TargetMode="External"/><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hyperlink" Target="https://en.wikipedia.org/wiki/Friendship" TargetMode="Externa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hyperlink" Target="http://www.culturalorientation.net/content/download/4241/23329/version/3/file/Refugee+Training+and+Orientation+-+A+Guide+for+Service+Providers.pdf" TargetMode="External"/><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ideo.org/perspective/designing-for-resilience" TargetMode="External"/><Relationship Id="rId2" Type="http://schemas.openxmlformats.org/officeDocument/2006/relationships/hyperlink" Target="https://www.ideo.org/bio/shauna-carey" TargetMode="Externa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hyperlink" Target="http://notenoughgood.com/2011/06/importance-of-tolerance/" TargetMode="External"/><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hyperlink" Target="http://www.allwhitebackground.com/people.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hyperlink" Target="https://pixabay.com/en/icon-leader-leadership-lead-boss-162388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hyperlink" Target="https://portal.aie-guild.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hyperlink" Target="https://pxhere.com/en/photo/143403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use.metropolis.org/case-studies/leeds-migrant-access-project-map" TargetMode="External"/><Relationship Id="rId1" Type="http://schemas.openxmlformats.org/officeDocument/2006/relationships/slideLayout" Target="../slideLayouts/slideLayout22.xml"/><Relationship Id="rId4" Type="http://schemas.openxmlformats.org/officeDocument/2006/relationships/hyperlink" Target="https://www.flickr.com/photos/catholicism/397734449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31.xml"/><Relationship Id="rId1" Type="http://schemas.openxmlformats.org/officeDocument/2006/relationships/video" Target="https://www.youtube.com/embed/ZFSi01bduv0"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6.xml"/><Relationship Id="rId4" Type="http://schemas.openxmlformats.org/officeDocument/2006/relationships/hyperlink" Target="https://www.icmc.net/programs/volunteering-for-refugee-protection-strengthening-refugee-assistance-services-in-turke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s://www.irishtimes.com/news/ireland/irish-news/breaking-bread-and-barriers-in-sligo-as-global-kitchen-serves-up-taste-of-the-world-1.3875034" TargetMode="External"/><Relationship Id="rId2" Type="http://schemas.openxmlformats.org/officeDocument/2006/relationships/image" Target="../media/image48.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hyperlink" Target="https://www.rehab.ie/national-learning-network/" TargetMode="External"/><Relationship Id="rId2" Type="http://schemas.openxmlformats.org/officeDocument/2006/relationships/image" Target="../media/image49.jpeg"/><Relationship Id="rId1" Type="http://schemas.openxmlformats.org/officeDocument/2006/relationships/slideLayout" Target="../slideLayouts/slideLayout34.xm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rte.ie/news/ireland/2019/0619/1056369-syrian-vegetables/" TargetMode="Externa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hyperlink" Target="http://www.unitedinvitations.org/" TargetMode="External"/><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32.xml"/><Relationship Id="rId1" Type="http://schemas.openxmlformats.org/officeDocument/2006/relationships/video" Target="https://www.youtube.com/embed/0ngEo_rRJik?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acta-bristol.com/react/" TargetMode="External"/><Relationship Id="rId2" Type="http://schemas.openxmlformats.org/officeDocument/2006/relationships/slideLayout" Target="../slideLayouts/slideLayout30.xml"/><Relationship Id="rId1" Type="http://schemas.openxmlformats.org/officeDocument/2006/relationships/video" Target="https://www.youtube.com/embed/qJyIo6SH6_Q?feature=oembed" TargetMode="Externa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acta-bristol.com/wp-content/uploads/2018/10/REACT_Manual_Eng.pdf" TargetMode="Externa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32.xml"/><Relationship Id="rId1" Type="http://schemas.openxmlformats.org/officeDocument/2006/relationships/video" Target="https://www.youtube.com/embed/CVIkqYejKbw?feature=oembed"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s://www.irishexaminer.com/lifestyle/features/life-in-ballyhaunis-irelands-most-culturally-diverse-town-369099.html" TargetMode="Externa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migrationpolicy.org/article/integration-role-communities-institutions-and-state/" TargetMode="External"/><Relationship Id="rId1" Type="http://schemas.openxmlformats.org/officeDocument/2006/relationships/slideLayout" Target="../slideLayouts/slideLayout31.xml"/><Relationship Id="rId4" Type="http://schemas.openxmlformats.org/officeDocument/2006/relationships/hyperlink" Target="http://openmigration.org/en/web-review/the-10-best-articles-on-refugees-and-migration-232017/"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30.xml"/><Relationship Id="rId1" Type="http://schemas.openxmlformats.org/officeDocument/2006/relationships/video" Target="https://www.youtube.com/embed/ex78dBceVV8?feature=oembe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www.amnesty.org.uk/press-releases/football-players-and-celebrity-fans-back-amnestys-football-welcomes-weekend" TargetMode="External"/><Relationship Id="rId1" Type="http://schemas.openxmlformats.org/officeDocument/2006/relationships/slideLayout" Target="../slideLayouts/slideLayout33.xml"/><Relationship Id="rId4" Type="http://schemas.openxmlformats.org/officeDocument/2006/relationships/hyperlink" Target="https://en.wikipedia.org/wiki/Footbal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hyperlink" Target="http://guia.barcelona.cat/ca/detall/-parc-central-de-nou-barris_99109141416.html" TargetMode="External"/><Relationship Id="rId2" Type="http://schemas.openxmlformats.org/officeDocument/2006/relationships/image" Target="../media/image60.jpg"/><Relationship Id="rId1" Type="http://schemas.openxmlformats.org/officeDocument/2006/relationships/slideLayout" Target="../slideLayouts/slideLayout34.xml"/><Relationship Id="rId4" Type="http://schemas.openxmlformats.org/officeDocument/2006/relationships/hyperlink" Target="https://citiesofmigration.ca/good_idea/parc-central-de-nou-barri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s://citiesofmigration.ca/good_idea/the-open-library-welcomes-the-world-at-home/" TargetMode="External"/><Relationship Id="rId1" Type="http://schemas.openxmlformats.org/officeDocument/2006/relationships/slideLayout" Target="../slideLayouts/slideLayout34.xml"/><Relationship Id="rId4" Type="http://schemas.openxmlformats.org/officeDocument/2006/relationships/hyperlink" Target="https://www.goodfreephotos.com/england/oxford/student-studying-at-oxford.jpg.php"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www.spitalfieldscityfarm.org/" TargetMode="External"/><Relationship Id="rId1" Type="http://schemas.openxmlformats.org/officeDocument/2006/relationships/slideLayout" Target="../slideLayouts/slideLayout34.xml"/><Relationship Id="rId4" Type="http://schemas.openxmlformats.org/officeDocument/2006/relationships/hyperlink" Target="http://oneshotoneride.wordpress.com/2013/09/10/205-spitalfields-city-farm/" TargetMode="External"/></Relationships>
</file>

<file path=ppt/slides/_rels/slide67.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hyperlink" Target="https://study.com/academy/lesson/what-is-social-structure-of-society-definition-theory-quiz.html" TargetMode="Externa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tudy.com/academy/lesson/what-is-social-structure-of-society-definition-theory-quiz.html" TargetMode="External"/><Relationship Id="rId1" Type="http://schemas.openxmlformats.org/officeDocument/2006/relationships/slideLayout" Target="../slideLayouts/slideLayout31.xml"/><Relationship Id="rId4" Type="http://schemas.openxmlformats.org/officeDocument/2006/relationships/hyperlink" Target="http://pngimg.com/download/38182"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migrationpolicy.org/article/integration-role-communities-institutions-and-state/"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solidFill>
                  <a:srgbClr val="F38B00"/>
                </a:solidFill>
              </a:rPr>
              <a:t>Civic Life, Culture and Community</a:t>
            </a:r>
          </a:p>
        </p:txBody>
      </p:sp>
      <p:sp>
        <p:nvSpPr>
          <p:cNvPr id="28" name="Text Placeholder 2">
            <a:extLst>
              <a:ext uri="{FF2B5EF4-FFF2-40B4-BE49-F238E27FC236}">
                <a16:creationId xmlns:a16="http://schemas.microsoft.com/office/drawing/2014/main" id="{493C4918-71A5-4B8C-84A7-06F1ED91EF52}"/>
              </a:ext>
            </a:extLst>
          </p:cNvPr>
          <p:cNvSpPr txBox="1">
            <a:spLocks/>
          </p:cNvSpPr>
          <p:nvPr/>
        </p:nvSpPr>
        <p:spPr>
          <a:xfrm>
            <a:off x="461565" y="3418603"/>
            <a:ext cx="4870995" cy="1650628"/>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Become an Agent of Inclusion through</a:t>
            </a:r>
          </a:p>
        </p:txBody>
      </p:sp>
      <p:pic>
        <p:nvPicPr>
          <p:cNvPr id="9" name="Picture Placeholder 8">
            <a:extLst>
              <a:ext uri="{FF2B5EF4-FFF2-40B4-BE49-F238E27FC236}">
                <a16:creationId xmlns:a16="http://schemas.microsoft.com/office/drawing/2014/main" id="{8EEDEA7E-3D64-4933-BE9F-97CBFBFAFA34}"/>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1882" r="21882"/>
          <a:stretch>
            <a:fillRect/>
          </a:stretch>
        </p:blipFill>
        <p:spPr>
          <a:xfrm>
            <a:off x="6446935" y="0"/>
            <a:ext cx="5946631" cy="5946631"/>
          </a:xfrm>
        </p:spPr>
      </p:pic>
      <p:sp>
        <p:nvSpPr>
          <p:cNvPr id="5" name="Rectangle 4">
            <a:extLst>
              <a:ext uri="{FF2B5EF4-FFF2-40B4-BE49-F238E27FC236}">
                <a16:creationId xmlns:a16="http://schemas.microsoft.com/office/drawing/2014/main" id="{A1D0EED7-404B-4236-9B8A-5137DBC840DA}"/>
              </a:ext>
            </a:extLst>
          </p:cNvPr>
          <p:cNvSpPr/>
          <p:nvPr/>
        </p:nvSpPr>
        <p:spPr>
          <a:xfrm>
            <a:off x="493096" y="2316061"/>
            <a:ext cx="3347383" cy="584775"/>
          </a:xfrm>
          <a:prstGeom prst="rect">
            <a:avLst/>
          </a:prstGeom>
          <a:solidFill>
            <a:srgbClr val="F38B00"/>
          </a:solidFill>
        </p:spPr>
        <p:txBody>
          <a:bodyPr wrap="square">
            <a:spAutoFit/>
          </a:bodyPr>
          <a:lstStyle/>
          <a:p>
            <a:r>
              <a:rPr lang="en-US" sz="3200" dirty="0">
                <a:solidFill>
                  <a:schemeClr val="bg1"/>
                </a:solidFill>
              </a:rPr>
              <a:t>Learning Strand 2  </a:t>
            </a: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IN THIS SECTION: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6206490" y="1846203"/>
            <a:ext cx="5846964" cy="3947440"/>
          </a:xfrm>
        </p:spPr>
        <p:txBody>
          <a:bodyPr/>
          <a:lstStyle/>
          <a:p>
            <a:pPr algn="l"/>
            <a:r>
              <a:rPr lang="en-IE" dirty="0"/>
              <a:t>Adults from refugee backgrounds have enormous potential to enhance our society but they often face unique challenges when it comes be active citizenship. </a:t>
            </a:r>
          </a:p>
          <a:p>
            <a:pPr algn="l"/>
            <a:r>
              <a:rPr lang="en-IE" dirty="0"/>
              <a:t>Regardless of nationality or residency status, anyone can be an ‘active citizen’ and with guidance become an Inclusive Community Champion.</a:t>
            </a:r>
          </a:p>
          <a:p>
            <a:pPr algn="l"/>
            <a:r>
              <a:rPr lang="en-IE" dirty="0"/>
              <a:t> In this section, we look at the role of the Service and Education Provider in fostering active citizenship and leadership in the community.</a:t>
            </a:r>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a:xfrm>
            <a:off x="480042" y="2016219"/>
            <a:ext cx="4364894" cy="2497338"/>
          </a:xfrm>
        </p:spPr>
        <p:txBody>
          <a:bodyPr>
            <a:normAutofit lnSpcReduction="10000"/>
          </a:bodyPr>
          <a:lstStyle/>
          <a:p>
            <a:r>
              <a:rPr lang="en-US" sz="3600" i="0" dirty="0"/>
              <a:t>1.2 </a:t>
            </a:r>
            <a:r>
              <a:rPr lang="en-IE" sz="3600" i="0" dirty="0"/>
              <a:t>Active Citizenship – Educating and Supporting Inclusive Community Champions</a:t>
            </a:r>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CIVIC LIFE</a:t>
            </a:r>
          </a:p>
        </p:txBody>
      </p:sp>
    </p:spTree>
    <p:extLst>
      <p:ext uri="{BB962C8B-B14F-4D97-AF65-F5344CB8AC3E}">
        <p14:creationId xmlns:p14="http://schemas.microsoft.com/office/powerpoint/2010/main" val="295306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B48ACD-7375-4B1C-9362-96396AD697FC}"/>
              </a:ext>
            </a:extLst>
          </p:cNvPr>
          <p:cNvSpPr>
            <a:spLocks noGrp="1"/>
          </p:cNvSpPr>
          <p:nvPr>
            <p:ph type="body" sz="quarter" idx="20"/>
          </p:nvPr>
        </p:nvSpPr>
        <p:spPr>
          <a:xfrm>
            <a:off x="4171950" y="1808484"/>
            <a:ext cx="7406640" cy="4129409"/>
          </a:xfrm>
        </p:spPr>
        <p:txBody>
          <a:bodyPr/>
          <a:lstStyle/>
          <a:p>
            <a:pPr marL="0" indent="0">
              <a:buNone/>
            </a:pPr>
            <a:r>
              <a:rPr lang="en-IE" sz="3200" dirty="0">
                <a:solidFill>
                  <a:srgbClr val="F38B00"/>
                </a:solidFill>
              </a:rPr>
              <a:t>Active Citizenship is a term used to describe the involvement of individuals in public life and affairs </a:t>
            </a:r>
          </a:p>
          <a:p>
            <a:pPr marL="0" indent="0">
              <a:buNone/>
            </a:pPr>
            <a:endParaRPr lang="en-IE" dirty="0"/>
          </a:p>
          <a:p>
            <a:pPr marL="0" indent="0">
              <a:buNone/>
            </a:pPr>
            <a:r>
              <a:rPr lang="en-IE" dirty="0">
                <a:solidFill>
                  <a:srgbClr val="16A8D3"/>
                </a:solidFill>
              </a:rPr>
              <a:t>Active citizens are people who effect change and become actively involved in the life of their communities; tackling problems and bringing about change.</a:t>
            </a:r>
          </a:p>
        </p:txBody>
      </p:sp>
      <p:sp>
        <p:nvSpPr>
          <p:cNvPr id="3" name="Text Placeholder 2">
            <a:extLst>
              <a:ext uri="{FF2B5EF4-FFF2-40B4-BE49-F238E27FC236}">
                <a16:creationId xmlns:a16="http://schemas.microsoft.com/office/drawing/2014/main" id="{36343403-5585-4FD4-B031-34133CC7D2DA}"/>
              </a:ext>
            </a:extLst>
          </p:cNvPr>
          <p:cNvSpPr>
            <a:spLocks noGrp="1"/>
          </p:cNvSpPr>
          <p:nvPr>
            <p:ph type="body" sz="quarter" idx="21"/>
          </p:nvPr>
        </p:nvSpPr>
        <p:spPr>
          <a:xfrm>
            <a:off x="2495266" y="191227"/>
            <a:ext cx="8403792" cy="857158"/>
          </a:xfrm>
        </p:spPr>
        <p:txBody>
          <a:bodyPr/>
          <a:lstStyle/>
          <a:p>
            <a:r>
              <a:rPr lang="en-IE" dirty="0"/>
              <a:t>What is Active Citizenship?</a:t>
            </a:r>
          </a:p>
        </p:txBody>
      </p:sp>
      <p:pic>
        <p:nvPicPr>
          <p:cNvPr id="7" name="Picture 6" descr="A picture containing toy, drawing&#10;&#10;Description automatically generated">
            <a:extLst>
              <a:ext uri="{FF2B5EF4-FFF2-40B4-BE49-F238E27FC236}">
                <a16:creationId xmlns:a16="http://schemas.microsoft.com/office/drawing/2014/main" id="{F801E0F8-B2DB-43DF-85A4-503FBB66D38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97238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B48ACD-7375-4B1C-9362-96396AD697FC}"/>
              </a:ext>
            </a:extLst>
          </p:cNvPr>
          <p:cNvSpPr>
            <a:spLocks noGrp="1"/>
          </p:cNvSpPr>
          <p:nvPr>
            <p:ph type="body" sz="quarter" idx="20"/>
          </p:nvPr>
        </p:nvSpPr>
        <p:spPr>
          <a:xfrm>
            <a:off x="3749040" y="1501455"/>
            <a:ext cx="8023860" cy="4419285"/>
          </a:xfrm>
        </p:spPr>
        <p:txBody>
          <a:bodyPr/>
          <a:lstStyle/>
          <a:p>
            <a:r>
              <a:rPr lang="en-IE" dirty="0"/>
              <a:t>Refugees can benefit greatly from becoming active citizens in their communities. </a:t>
            </a:r>
          </a:p>
          <a:p>
            <a:r>
              <a:rPr lang="en-IE" dirty="0"/>
              <a:t>By engaging in community groups, refugees and migrants learn more about their host countries, local people and customs. </a:t>
            </a:r>
          </a:p>
          <a:p>
            <a:r>
              <a:rPr lang="en-IE" dirty="0"/>
              <a:t>They can lay the foundations for friendships with natives of the community and empower themselves to be changemakers effecting positive actions in their new found homes.</a:t>
            </a:r>
          </a:p>
        </p:txBody>
      </p:sp>
      <p:sp>
        <p:nvSpPr>
          <p:cNvPr id="3" name="Text Placeholder 2">
            <a:extLst>
              <a:ext uri="{FF2B5EF4-FFF2-40B4-BE49-F238E27FC236}">
                <a16:creationId xmlns:a16="http://schemas.microsoft.com/office/drawing/2014/main" id="{36343403-5585-4FD4-B031-34133CC7D2DA}"/>
              </a:ext>
            </a:extLst>
          </p:cNvPr>
          <p:cNvSpPr>
            <a:spLocks noGrp="1"/>
          </p:cNvSpPr>
          <p:nvPr>
            <p:ph type="body" sz="quarter" idx="21"/>
          </p:nvPr>
        </p:nvSpPr>
        <p:spPr>
          <a:xfrm>
            <a:off x="2495266" y="191227"/>
            <a:ext cx="8403792" cy="857158"/>
          </a:xfrm>
        </p:spPr>
        <p:txBody>
          <a:bodyPr/>
          <a:lstStyle/>
          <a:p>
            <a:r>
              <a:rPr lang="en-IE" dirty="0"/>
              <a:t>Active Citizenship – Benefits for Refugees</a:t>
            </a:r>
          </a:p>
        </p:txBody>
      </p:sp>
      <p:pic>
        <p:nvPicPr>
          <p:cNvPr id="7" name="Picture 6" descr="A picture containing toy, drawing&#10;&#10;Description automatically generated">
            <a:extLst>
              <a:ext uri="{FF2B5EF4-FFF2-40B4-BE49-F238E27FC236}">
                <a16:creationId xmlns:a16="http://schemas.microsoft.com/office/drawing/2014/main" id="{F801E0F8-B2DB-43DF-85A4-503FBB66D38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1594390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B48ACD-7375-4B1C-9362-96396AD697FC}"/>
              </a:ext>
            </a:extLst>
          </p:cNvPr>
          <p:cNvSpPr>
            <a:spLocks noGrp="1"/>
          </p:cNvSpPr>
          <p:nvPr>
            <p:ph type="body" sz="quarter" idx="20"/>
          </p:nvPr>
        </p:nvSpPr>
        <p:spPr>
          <a:xfrm>
            <a:off x="4621530" y="1600200"/>
            <a:ext cx="6224188" cy="4152269"/>
          </a:xfrm>
        </p:spPr>
        <p:txBody>
          <a:bodyPr/>
          <a:lstStyle/>
          <a:p>
            <a:pPr marL="0" indent="0">
              <a:buNone/>
            </a:pPr>
            <a:r>
              <a:rPr lang="en-IE" dirty="0"/>
              <a:t>“Othering” can stem from</a:t>
            </a:r>
          </a:p>
          <a:p>
            <a:r>
              <a:rPr lang="en-IE" dirty="0"/>
              <a:t>ethnic/racial differences between refugees and their host communities</a:t>
            </a:r>
          </a:p>
          <a:p>
            <a:r>
              <a:rPr lang="en-IE" dirty="0"/>
              <a:t>the Refugee label/status can negatively and their need to reform their identities</a:t>
            </a:r>
          </a:p>
          <a:p>
            <a:r>
              <a:rPr lang="en-IE" dirty="0"/>
              <a:t>treatment by society/host community </a:t>
            </a:r>
          </a:p>
          <a:p>
            <a:pPr marL="0" indent="0">
              <a:buNone/>
            </a:pPr>
            <a:endParaRPr lang="en-IE" dirty="0"/>
          </a:p>
          <a:p>
            <a:pPr marL="0" indent="0">
              <a:buNone/>
            </a:pPr>
            <a:r>
              <a:rPr lang="en-IE" dirty="0"/>
              <a:t>Question - Part of the solution to Othering must come from the stories we tell. As the world undergoes profound shifts, how do we build true societies of belonging? </a:t>
            </a:r>
          </a:p>
        </p:txBody>
      </p:sp>
      <p:sp>
        <p:nvSpPr>
          <p:cNvPr id="3" name="Text Placeholder 2">
            <a:extLst>
              <a:ext uri="{FF2B5EF4-FFF2-40B4-BE49-F238E27FC236}">
                <a16:creationId xmlns:a16="http://schemas.microsoft.com/office/drawing/2014/main" id="{36343403-5585-4FD4-B031-34133CC7D2DA}"/>
              </a:ext>
            </a:extLst>
          </p:cNvPr>
          <p:cNvSpPr>
            <a:spLocks noGrp="1"/>
          </p:cNvSpPr>
          <p:nvPr>
            <p:ph type="body" sz="quarter" idx="21"/>
          </p:nvPr>
        </p:nvSpPr>
        <p:spPr>
          <a:xfrm>
            <a:off x="2495266" y="271237"/>
            <a:ext cx="8786144" cy="857158"/>
          </a:xfrm>
        </p:spPr>
        <p:txBody>
          <a:bodyPr>
            <a:normAutofit/>
          </a:bodyPr>
          <a:lstStyle/>
          <a:p>
            <a:r>
              <a:rPr lang="en-IE" dirty="0"/>
              <a:t>Active Citizenship can help negate “othering”</a:t>
            </a:r>
          </a:p>
        </p:txBody>
      </p:sp>
      <p:pic>
        <p:nvPicPr>
          <p:cNvPr id="5" name="Picture 4" descr="A bunch of green bananas&#10;&#10;Description automatically generated">
            <a:extLst>
              <a:ext uri="{FF2B5EF4-FFF2-40B4-BE49-F238E27FC236}">
                <a16:creationId xmlns:a16="http://schemas.microsoft.com/office/drawing/2014/main" id="{4CEBCFBB-C3B0-45E1-B0A6-17B823554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9070" y="2036445"/>
            <a:ext cx="3810000" cy="2533650"/>
          </a:xfrm>
          <a:prstGeom prst="rect">
            <a:avLst/>
          </a:prstGeom>
        </p:spPr>
      </p:pic>
      <p:sp>
        <p:nvSpPr>
          <p:cNvPr id="7" name="TextBox 6">
            <a:extLst>
              <a:ext uri="{FF2B5EF4-FFF2-40B4-BE49-F238E27FC236}">
                <a16:creationId xmlns:a16="http://schemas.microsoft.com/office/drawing/2014/main" id="{0FBB8184-66EE-4C70-93E3-013B38113A28}"/>
              </a:ext>
            </a:extLst>
          </p:cNvPr>
          <p:cNvSpPr txBox="1"/>
          <p:nvPr/>
        </p:nvSpPr>
        <p:spPr>
          <a:xfrm>
            <a:off x="179070" y="4720590"/>
            <a:ext cx="3901440" cy="1477328"/>
          </a:xfrm>
          <a:prstGeom prst="rect">
            <a:avLst/>
          </a:prstGeom>
          <a:solidFill>
            <a:schemeClr val="accent2"/>
          </a:solidFill>
        </p:spPr>
        <p:txBody>
          <a:bodyPr wrap="square" rtlCol="0">
            <a:spAutoFit/>
          </a:bodyPr>
          <a:lstStyle/>
          <a:p>
            <a:pPr algn="ctr"/>
            <a:r>
              <a:rPr lang="en-IE" sz="2400" dirty="0">
                <a:solidFill>
                  <a:schemeClr val="bg1"/>
                </a:solidFill>
              </a:rPr>
              <a:t>“Regardless of our differences, we are all the same.”</a:t>
            </a:r>
          </a:p>
          <a:p>
            <a:pPr algn="ctr"/>
            <a:r>
              <a:rPr lang="en-IE" dirty="0">
                <a:solidFill>
                  <a:schemeClr val="bg1"/>
                </a:solidFill>
              </a:rPr>
              <a:t>- </a:t>
            </a:r>
            <a:r>
              <a:rPr lang="en-IE" sz="1200" dirty="0">
                <a:solidFill>
                  <a:schemeClr val="bg1"/>
                </a:solidFill>
              </a:rPr>
              <a:t>Marshal B Rosenberg, American Psychologist</a:t>
            </a:r>
          </a:p>
        </p:txBody>
      </p:sp>
    </p:spTree>
    <p:extLst>
      <p:ext uri="{BB962C8B-B14F-4D97-AF65-F5344CB8AC3E}">
        <p14:creationId xmlns:p14="http://schemas.microsoft.com/office/powerpoint/2010/main" val="3109305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B48ACD-7375-4B1C-9362-96396AD697FC}"/>
              </a:ext>
            </a:extLst>
          </p:cNvPr>
          <p:cNvSpPr>
            <a:spLocks noGrp="1"/>
          </p:cNvSpPr>
          <p:nvPr>
            <p:ph type="body" sz="quarter" idx="20"/>
          </p:nvPr>
        </p:nvSpPr>
        <p:spPr>
          <a:xfrm>
            <a:off x="3749040" y="1570035"/>
            <a:ext cx="8023860" cy="4419285"/>
          </a:xfrm>
        </p:spPr>
        <p:txBody>
          <a:bodyPr/>
          <a:lstStyle/>
          <a:p>
            <a:r>
              <a:rPr lang="en-IE" dirty="0"/>
              <a:t>The host communities can benefit greatly from the refugees becoming involved as active citizens. </a:t>
            </a:r>
          </a:p>
          <a:p>
            <a:r>
              <a:rPr lang="en-IE" dirty="0"/>
              <a:t>Not only will they get to know and understand the newly arrived group, they will also benefit from the new skills, knowledge and resources that the refugees bring from their own countries.</a:t>
            </a:r>
          </a:p>
          <a:p>
            <a:endParaRPr lang="en-IE" dirty="0"/>
          </a:p>
        </p:txBody>
      </p:sp>
      <p:sp>
        <p:nvSpPr>
          <p:cNvPr id="3" name="Text Placeholder 2">
            <a:extLst>
              <a:ext uri="{FF2B5EF4-FFF2-40B4-BE49-F238E27FC236}">
                <a16:creationId xmlns:a16="http://schemas.microsoft.com/office/drawing/2014/main" id="{36343403-5585-4FD4-B031-34133CC7D2DA}"/>
              </a:ext>
            </a:extLst>
          </p:cNvPr>
          <p:cNvSpPr>
            <a:spLocks noGrp="1"/>
          </p:cNvSpPr>
          <p:nvPr>
            <p:ph type="body" sz="quarter" idx="21"/>
          </p:nvPr>
        </p:nvSpPr>
        <p:spPr>
          <a:xfrm>
            <a:off x="2495266" y="191227"/>
            <a:ext cx="8403792" cy="857158"/>
          </a:xfrm>
        </p:spPr>
        <p:txBody>
          <a:bodyPr>
            <a:normAutofit fontScale="92500" lnSpcReduction="20000"/>
          </a:bodyPr>
          <a:lstStyle/>
          <a:p>
            <a:r>
              <a:rPr lang="en-IE" dirty="0"/>
              <a:t>Refugee Active Citizenship – Benefits for Communities</a:t>
            </a:r>
          </a:p>
        </p:txBody>
      </p:sp>
      <p:pic>
        <p:nvPicPr>
          <p:cNvPr id="7" name="Picture 6" descr="A picture containing toy, drawing&#10;&#10;Description automatically generated">
            <a:extLst>
              <a:ext uri="{FF2B5EF4-FFF2-40B4-BE49-F238E27FC236}">
                <a16:creationId xmlns:a16="http://schemas.microsoft.com/office/drawing/2014/main" id="{F801E0F8-B2DB-43DF-85A4-503FBB66D38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1881737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FB1D77-150F-4CA9-909A-AFD40970DE0F}"/>
              </a:ext>
            </a:extLst>
          </p:cNvPr>
          <p:cNvSpPr>
            <a:spLocks noGrp="1"/>
          </p:cNvSpPr>
          <p:nvPr>
            <p:ph type="body" sz="quarter" idx="20"/>
          </p:nvPr>
        </p:nvSpPr>
        <p:spPr>
          <a:xfrm>
            <a:off x="3314700" y="2057063"/>
            <a:ext cx="8618220" cy="3569675"/>
          </a:xfrm>
        </p:spPr>
        <p:txBody>
          <a:bodyPr/>
          <a:lstStyle/>
          <a:p>
            <a:pPr algn="just"/>
            <a:r>
              <a:rPr lang="en-IE" dirty="0"/>
              <a:t>A community champion is a changemaker who takes responsibility for the well-being and improvement of their communities. An inclusive community champion is a leader in the community who is passionate about inclusion.</a:t>
            </a:r>
          </a:p>
          <a:p>
            <a:pPr algn="just"/>
            <a:r>
              <a:rPr lang="en-IE" dirty="0"/>
              <a:t>Typically, they mobilize communities for a common cause to design and champion courses of action to overcome specific community challenges</a:t>
            </a:r>
            <a:r>
              <a:rPr lang="en-IE" dirty="0">
                <a:latin typeface="Trebuchet MS" panose="020B0603020202020204" pitchFamily="34" charset="0"/>
              </a:rPr>
              <a:t>. </a:t>
            </a:r>
            <a:r>
              <a:rPr lang="en-IE" dirty="0"/>
              <a:t>This role could be paid for or voluntarily,  most are volunteers.</a:t>
            </a:r>
            <a:endParaRPr lang="en-IE" dirty="0">
              <a:latin typeface="Trebuchet MS" panose="020B0603020202020204" pitchFamily="34" charset="0"/>
            </a:endParaRPr>
          </a:p>
          <a:p>
            <a:endParaRPr lang="en-IE" dirty="0"/>
          </a:p>
        </p:txBody>
      </p:sp>
      <p:sp>
        <p:nvSpPr>
          <p:cNvPr id="3" name="Text Placeholder 2">
            <a:extLst>
              <a:ext uri="{FF2B5EF4-FFF2-40B4-BE49-F238E27FC236}">
                <a16:creationId xmlns:a16="http://schemas.microsoft.com/office/drawing/2014/main" id="{2415960C-8125-4E45-A4C9-B4E515B0B066}"/>
              </a:ext>
            </a:extLst>
          </p:cNvPr>
          <p:cNvSpPr>
            <a:spLocks noGrp="1"/>
          </p:cNvSpPr>
          <p:nvPr>
            <p:ph type="body" sz="quarter" idx="21"/>
          </p:nvPr>
        </p:nvSpPr>
        <p:spPr>
          <a:xfrm>
            <a:off x="2495266" y="422910"/>
            <a:ext cx="8403792" cy="1185545"/>
          </a:xfrm>
        </p:spPr>
        <p:txBody>
          <a:bodyPr>
            <a:normAutofit/>
          </a:bodyPr>
          <a:lstStyle/>
          <a:p>
            <a:r>
              <a:rPr lang="en-IE" dirty="0"/>
              <a:t>Inclusive Community Champions – who are they?</a:t>
            </a:r>
          </a:p>
          <a:p>
            <a:endParaRPr lang="en-IE" dirty="0"/>
          </a:p>
        </p:txBody>
      </p:sp>
      <p:pic>
        <p:nvPicPr>
          <p:cNvPr id="4" name="Picture Placeholder 5" descr="A picture containing sky, person, outdoor, man&#10;&#10;Description automatically generated">
            <a:extLst>
              <a:ext uri="{FF2B5EF4-FFF2-40B4-BE49-F238E27FC236}">
                <a16:creationId xmlns:a16="http://schemas.microsoft.com/office/drawing/2014/main" id="{A901B5AC-3CE6-454B-847E-650017143C40}"/>
              </a:ext>
            </a:extLst>
          </p:cNvPr>
          <p:cNvPicPr>
            <a:picLocks noChangeAspect="1"/>
          </p:cNvPicPr>
          <p:nvPr/>
        </p:nvPicPr>
        <p:blipFill rotWithShape="1">
          <a:blip r:embed="rId2"/>
          <a:srcRect l="38734" r="-1368"/>
          <a:stretch/>
        </p:blipFill>
        <p:spPr>
          <a:xfrm flipH="1">
            <a:off x="-85000" y="2057064"/>
            <a:ext cx="3273970" cy="3920825"/>
          </a:xfrm>
          <a:prstGeom prst="rect">
            <a:avLst/>
          </a:prstGeom>
        </p:spPr>
      </p:pic>
      <p:sp>
        <p:nvSpPr>
          <p:cNvPr id="5" name="Rectangle 4">
            <a:extLst>
              <a:ext uri="{FF2B5EF4-FFF2-40B4-BE49-F238E27FC236}">
                <a16:creationId xmlns:a16="http://schemas.microsoft.com/office/drawing/2014/main" id="{C192D483-8EBE-445B-8F66-2AC86175CA8D}"/>
              </a:ext>
            </a:extLst>
          </p:cNvPr>
          <p:cNvSpPr/>
          <p:nvPr/>
        </p:nvSpPr>
        <p:spPr>
          <a:xfrm>
            <a:off x="3962401" y="5418979"/>
            <a:ext cx="8229599" cy="830997"/>
          </a:xfrm>
          <a:prstGeom prst="rect">
            <a:avLst/>
          </a:prstGeom>
          <a:solidFill>
            <a:srgbClr val="16A8D3"/>
          </a:solidFill>
        </p:spPr>
        <p:txBody>
          <a:bodyPr wrap="square">
            <a:spAutoFit/>
          </a:bodyPr>
          <a:lstStyle/>
          <a:p>
            <a:r>
              <a:rPr lang="en-IE" sz="2400" dirty="0">
                <a:solidFill>
                  <a:schemeClr val="bg1"/>
                </a:solidFill>
                <a:latin typeface="+mj-lt"/>
              </a:rPr>
              <a:t>The Role of the Community Champion work  is part education, part inspiration, part motivation and part mobilization.</a:t>
            </a:r>
          </a:p>
        </p:txBody>
      </p:sp>
    </p:spTree>
    <p:extLst>
      <p:ext uri="{BB962C8B-B14F-4D97-AF65-F5344CB8AC3E}">
        <p14:creationId xmlns:p14="http://schemas.microsoft.com/office/powerpoint/2010/main" val="335543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B48ACD-7375-4B1C-9362-96396AD697FC}"/>
              </a:ext>
            </a:extLst>
          </p:cNvPr>
          <p:cNvSpPr>
            <a:spLocks noGrp="1"/>
          </p:cNvSpPr>
          <p:nvPr>
            <p:ph type="body" sz="quarter" idx="20"/>
          </p:nvPr>
        </p:nvSpPr>
        <p:spPr>
          <a:xfrm>
            <a:off x="4171950" y="1808484"/>
            <a:ext cx="7406640" cy="4129409"/>
          </a:xfrm>
        </p:spPr>
        <p:txBody>
          <a:bodyPr/>
          <a:lstStyle/>
          <a:p>
            <a:r>
              <a:rPr lang="en-IE" dirty="0"/>
              <a:t>Active citizenship is also about people being empowered to participate in democratic decision-making and effect change in their communities to the betterment of all.</a:t>
            </a:r>
          </a:p>
          <a:p>
            <a:r>
              <a:rPr lang="en-IE" dirty="0"/>
              <a:t>Promoting active citizenship among adult refugees is key the integration process as it gives refugees back a sense autonomy and control of their lives and futures in their host countries. </a:t>
            </a:r>
          </a:p>
          <a:p>
            <a:pPr marL="0" indent="0">
              <a:buNone/>
            </a:pPr>
            <a:endParaRPr lang="en-IE" dirty="0"/>
          </a:p>
        </p:txBody>
      </p:sp>
      <p:sp>
        <p:nvSpPr>
          <p:cNvPr id="3" name="Text Placeholder 2">
            <a:extLst>
              <a:ext uri="{FF2B5EF4-FFF2-40B4-BE49-F238E27FC236}">
                <a16:creationId xmlns:a16="http://schemas.microsoft.com/office/drawing/2014/main" id="{36343403-5585-4FD4-B031-34133CC7D2DA}"/>
              </a:ext>
            </a:extLst>
          </p:cNvPr>
          <p:cNvSpPr>
            <a:spLocks noGrp="1"/>
          </p:cNvSpPr>
          <p:nvPr>
            <p:ph type="body" sz="quarter" idx="21"/>
          </p:nvPr>
        </p:nvSpPr>
        <p:spPr>
          <a:xfrm>
            <a:off x="4343400" y="191227"/>
            <a:ext cx="6555658" cy="857158"/>
          </a:xfrm>
        </p:spPr>
        <p:txBody>
          <a:bodyPr>
            <a:normAutofit fontScale="92500" lnSpcReduction="20000"/>
          </a:bodyPr>
          <a:lstStyle/>
          <a:p>
            <a:r>
              <a:rPr lang="en-IE" dirty="0"/>
              <a:t>Why Service Providers need to promote Active Citizenship?</a:t>
            </a:r>
          </a:p>
        </p:txBody>
      </p:sp>
      <p:pic>
        <p:nvPicPr>
          <p:cNvPr id="5" name="Picture 4" descr="A picture containing clothing, clock&#10;&#10;Description automatically generated">
            <a:extLst>
              <a:ext uri="{FF2B5EF4-FFF2-40B4-BE49-F238E27FC236}">
                <a16:creationId xmlns:a16="http://schemas.microsoft.com/office/drawing/2014/main" id="{1D63D642-0043-43C2-A59A-C16A6138849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129" r="19446"/>
          <a:stretch/>
        </p:blipFill>
        <p:spPr>
          <a:xfrm>
            <a:off x="320039" y="2030100"/>
            <a:ext cx="3691891" cy="3686175"/>
          </a:xfrm>
          <a:prstGeom prst="rect">
            <a:avLst/>
          </a:prstGeom>
        </p:spPr>
      </p:pic>
    </p:spTree>
    <p:extLst>
      <p:ext uri="{BB962C8B-B14F-4D97-AF65-F5344CB8AC3E}">
        <p14:creationId xmlns:p14="http://schemas.microsoft.com/office/powerpoint/2010/main" val="134637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100D9-7D23-4835-B25F-6EA2A289291D}"/>
              </a:ext>
            </a:extLst>
          </p:cNvPr>
          <p:cNvSpPr>
            <a:spLocks noGrp="1"/>
          </p:cNvSpPr>
          <p:nvPr>
            <p:ph type="body" sz="quarter" idx="20"/>
          </p:nvPr>
        </p:nvSpPr>
        <p:spPr>
          <a:xfrm>
            <a:off x="5749290" y="1754551"/>
            <a:ext cx="6442710" cy="3872188"/>
          </a:xfrm>
        </p:spPr>
        <p:txBody>
          <a:bodyPr/>
          <a:lstStyle/>
          <a:p>
            <a:pPr>
              <a:buFont typeface="Arial" panose="020B0604020202020204" pitchFamily="34" charset="0"/>
              <a:buChar char="•"/>
            </a:pPr>
            <a:r>
              <a:rPr lang="en-IE" dirty="0"/>
              <a:t>Emerging communities need a diversity of leaders. With diverse leadership, our communities will grow stronger.</a:t>
            </a:r>
          </a:p>
          <a:p>
            <a:pPr>
              <a:buFont typeface="Arial" panose="020B0604020202020204" pitchFamily="34" charset="0"/>
              <a:buChar char="•"/>
            </a:pPr>
            <a:r>
              <a:rPr lang="en-IE" dirty="0"/>
              <a:t>Migrant and refugee community members have a point of view that the community would like to hear and a set of skills that is unique and valuable.</a:t>
            </a:r>
          </a:p>
          <a:p>
            <a:pPr>
              <a:buFont typeface="Arial" panose="020B0604020202020204" pitchFamily="34" charset="0"/>
              <a:buChar char="•"/>
            </a:pPr>
            <a:r>
              <a:rPr lang="en-IE" dirty="0"/>
              <a:t>Diversity of Leadership creates opportunities for respectful dialogue and collective problem solving. </a:t>
            </a:r>
          </a:p>
          <a:p>
            <a:pPr>
              <a:buFont typeface="Arial" panose="020B0604020202020204" pitchFamily="34" charset="0"/>
              <a:buChar char="•"/>
            </a:pPr>
            <a:r>
              <a:rPr lang="en-IE" dirty="0"/>
              <a:t>Anyone can learn to be a community leaders. Leadership skills are built step-by-step.</a:t>
            </a:r>
          </a:p>
          <a:p>
            <a:endParaRPr lang="en-IE" dirty="0"/>
          </a:p>
        </p:txBody>
      </p:sp>
      <p:sp>
        <p:nvSpPr>
          <p:cNvPr id="3" name="Text Placeholder 2">
            <a:extLst>
              <a:ext uri="{FF2B5EF4-FFF2-40B4-BE49-F238E27FC236}">
                <a16:creationId xmlns:a16="http://schemas.microsoft.com/office/drawing/2014/main" id="{AF8BD801-1674-49B6-B5A2-5127862E64AA}"/>
              </a:ext>
            </a:extLst>
          </p:cNvPr>
          <p:cNvSpPr>
            <a:spLocks noGrp="1"/>
          </p:cNvSpPr>
          <p:nvPr>
            <p:ph type="body" sz="quarter" idx="21"/>
          </p:nvPr>
        </p:nvSpPr>
        <p:spPr/>
        <p:txBody>
          <a:bodyPr>
            <a:normAutofit fontScale="92500" lnSpcReduction="20000"/>
          </a:bodyPr>
          <a:lstStyle/>
          <a:p>
            <a:r>
              <a:rPr lang="en-IE" dirty="0"/>
              <a:t>Why educate and empower refugees and migrants to become active citizens?</a:t>
            </a:r>
          </a:p>
        </p:txBody>
      </p:sp>
      <p:pic>
        <p:nvPicPr>
          <p:cNvPr id="5" name="Picture 4" descr="A group of people posing for the camera&#10;&#10;Description automatically generated">
            <a:extLst>
              <a:ext uri="{FF2B5EF4-FFF2-40B4-BE49-F238E27FC236}">
                <a16:creationId xmlns:a16="http://schemas.microsoft.com/office/drawing/2014/main" id="{71234A7E-19FC-4AA1-BF9F-4907E17782A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115481"/>
            <a:ext cx="5529540" cy="3511258"/>
          </a:xfrm>
          <a:prstGeom prst="rect">
            <a:avLst/>
          </a:prstGeom>
        </p:spPr>
      </p:pic>
    </p:spTree>
    <p:extLst>
      <p:ext uri="{BB962C8B-B14F-4D97-AF65-F5344CB8AC3E}">
        <p14:creationId xmlns:p14="http://schemas.microsoft.com/office/powerpoint/2010/main" val="133606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93C1B-F8FC-4864-AD69-C533C508F634}"/>
              </a:ext>
            </a:extLst>
          </p:cNvPr>
          <p:cNvSpPr>
            <a:spLocks noGrp="1"/>
          </p:cNvSpPr>
          <p:nvPr>
            <p:ph type="body" sz="quarter" idx="20"/>
          </p:nvPr>
        </p:nvSpPr>
        <p:spPr>
          <a:xfrm>
            <a:off x="3937040" y="1985132"/>
            <a:ext cx="8043429" cy="3631644"/>
          </a:xfrm>
        </p:spPr>
        <p:txBody>
          <a:bodyPr/>
          <a:lstStyle/>
          <a:p>
            <a:pPr marL="342900" indent="-342900">
              <a:buFont typeface="Arial" panose="020B0604020202020204" pitchFamily="34" charset="0"/>
              <a:buChar char="•"/>
            </a:pPr>
            <a:r>
              <a:rPr lang="en-IE" dirty="0"/>
              <a:t>Sajjad Hussain was born in Pakistan but has lived in Ireland for almost 20 years. He originally came to Ireland on a work permit and has made Roscommon his home.</a:t>
            </a:r>
          </a:p>
          <a:p>
            <a:pPr marL="342900" indent="-342900">
              <a:buFont typeface="Arial" panose="020B0604020202020204" pitchFamily="34" charset="0"/>
              <a:buChar char="•"/>
            </a:pPr>
            <a:r>
              <a:rPr lang="en-IE" dirty="0"/>
              <a:t>In 2018, he was one of four people from the Ballaghaderreen to accept a Community People of the Year award in recognition of the town’s response to the arrival of the refugees from Syria.</a:t>
            </a:r>
          </a:p>
          <a:p>
            <a:pPr marL="342900" indent="-342900">
              <a:buFont typeface="Arial" panose="020B0604020202020204" pitchFamily="34" charset="0"/>
              <a:buChar char="•"/>
            </a:pPr>
            <a:r>
              <a:rPr lang="en-IE" dirty="0"/>
              <a:t>An active citizen in his community, Sajjad has been involved in the Tidy Towns committee, the youth organisation </a:t>
            </a:r>
            <a:r>
              <a:rPr lang="en-IE" dirty="0" err="1"/>
              <a:t>Foróige</a:t>
            </a:r>
            <a:r>
              <a:rPr lang="en-IE" dirty="0"/>
              <a:t> and he also founded the local cricket club</a:t>
            </a:r>
          </a:p>
          <a:p>
            <a:pPr marL="342900" indent="-342900">
              <a:buFont typeface="Arial" panose="020B0604020202020204" pitchFamily="34" charset="0"/>
              <a:buChar char="•"/>
            </a:pPr>
            <a:r>
              <a:rPr lang="en-IE" dirty="0"/>
              <a:t>In 2019, Hussain contested the local Roscommon election.  </a:t>
            </a:r>
          </a:p>
          <a:p>
            <a:pPr marL="342900" indent="-342900">
              <a:buFont typeface="Arial" panose="020B0604020202020204" pitchFamily="34" charset="0"/>
              <a:buChar char="•"/>
            </a:pPr>
            <a:endParaRPr lang="en-IE" dirty="0"/>
          </a:p>
        </p:txBody>
      </p:sp>
      <p:sp>
        <p:nvSpPr>
          <p:cNvPr id="4" name="Text Placeholder 3">
            <a:extLst>
              <a:ext uri="{FF2B5EF4-FFF2-40B4-BE49-F238E27FC236}">
                <a16:creationId xmlns:a16="http://schemas.microsoft.com/office/drawing/2014/main" id="{6D624EC7-ECF2-487A-8A48-D32CB8FE340F}"/>
              </a:ext>
            </a:extLst>
          </p:cNvPr>
          <p:cNvSpPr>
            <a:spLocks noGrp="1"/>
          </p:cNvSpPr>
          <p:nvPr>
            <p:ph type="body" sz="quarter" idx="22"/>
          </p:nvPr>
        </p:nvSpPr>
        <p:spPr>
          <a:xfrm>
            <a:off x="4111644" y="338945"/>
            <a:ext cx="7694219" cy="1531724"/>
          </a:xfrm>
        </p:spPr>
        <p:txBody>
          <a:bodyPr>
            <a:noAutofit/>
          </a:bodyPr>
          <a:lstStyle/>
          <a:p>
            <a:r>
              <a:rPr lang="en-IE" dirty="0"/>
              <a:t>Sajjad Hussain (Pakistan Migrant) Ballaghaderreen, Ireland</a:t>
            </a:r>
          </a:p>
        </p:txBody>
      </p:sp>
      <p:sp>
        <p:nvSpPr>
          <p:cNvPr id="3" name="Rectangle 2">
            <a:extLst>
              <a:ext uri="{FF2B5EF4-FFF2-40B4-BE49-F238E27FC236}">
                <a16:creationId xmlns:a16="http://schemas.microsoft.com/office/drawing/2014/main" id="{05FC9E5C-B4FB-4E8A-B258-1D867B855609}"/>
              </a:ext>
            </a:extLst>
          </p:cNvPr>
          <p:cNvSpPr/>
          <p:nvPr/>
        </p:nvSpPr>
        <p:spPr>
          <a:xfrm>
            <a:off x="327660" y="6364573"/>
            <a:ext cx="6096000" cy="400110"/>
          </a:xfrm>
          <a:prstGeom prst="rect">
            <a:avLst/>
          </a:prstGeom>
        </p:spPr>
        <p:txBody>
          <a:bodyPr>
            <a:spAutoFit/>
          </a:bodyPr>
          <a:lstStyle/>
          <a:p>
            <a:r>
              <a:rPr lang="en-IE" sz="1000" dirty="0"/>
              <a:t>More info: </a:t>
            </a:r>
            <a:r>
              <a:rPr lang="en-IE" sz="1000" dirty="0">
                <a:hlinkClick r:id="rId2"/>
              </a:rPr>
              <a:t>https://www.irishtimes.com/news/politics/barber-hopes-to-emerge-a-cut-above-in-roscommon-council-election-1.3797201</a:t>
            </a:r>
            <a:r>
              <a:rPr lang="en-IE" sz="1000" dirty="0"/>
              <a:t> </a:t>
            </a:r>
          </a:p>
        </p:txBody>
      </p:sp>
      <p:sp>
        <p:nvSpPr>
          <p:cNvPr id="5" name="Rectangle 4">
            <a:extLst>
              <a:ext uri="{FF2B5EF4-FFF2-40B4-BE49-F238E27FC236}">
                <a16:creationId xmlns:a16="http://schemas.microsoft.com/office/drawing/2014/main" id="{E06656AC-B175-42A8-90C3-9D78192B53BC}"/>
              </a:ext>
            </a:extLst>
          </p:cNvPr>
          <p:cNvSpPr/>
          <p:nvPr/>
        </p:nvSpPr>
        <p:spPr>
          <a:xfrm>
            <a:off x="0" y="229078"/>
            <a:ext cx="3680460" cy="2862322"/>
          </a:xfrm>
          <a:prstGeom prst="rect">
            <a:avLst/>
          </a:prstGeom>
          <a:solidFill>
            <a:srgbClr val="B6BD00"/>
          </a:solidFill>
        </p:spPr>
        <p:txBody>
          <a:bodyPr wrap="square">
            <a:spAutoFit/>
          </a:bodyPr>
          <a:lstStyle/>
          <a:p>
            <a:r>
              <a:rPr lang="en-IE" sz="3600" dirty="0">
                <a:solidFill>
                  <a:schemeClr val="bg1"/>
                </a:solidFill>
                <a:highlight>
                  <a:srgbClr val="B6BD00"/>
                </a:highlight>
              </a:rPr>
              <a:t> Let’s meet:</a:t>
            </a:r>
          </a:p>
          <a:p>
            <a:r>
              <a:rPr lang="en-IE" sz="3600" dirty="0">
                <a:solidFill>
                  <a:schemeClr val="bg1"/>
                </a:solidFill>
              </a:rPr>
              <a:t>Active Citizen and Migrant </a:t>
            </a:r>
          </a:p>
          <a:p>
            <a:r>
              <a:rPr lang="en-IE" sz="3600" dirty="0">
                <a:solidFill>
                  <a:schemeClr val="bg1"/>
                </a:solidFill>
              </a:rPr>
              <a:t>Community Champion</a:t>
            </a:r>
            <a:endParaRPr lang="en-IE" sz="3600" dirty="0">
              <a:solidFill>
                <a:schemeClr val="bg1"/>
              </a:solidFill>
              <a:highlight>
                <a:srgbClr val="B6BD00"/>
              </a:highlight>
            </a:endParaRPr>
          </a:p>
        </p:txBody>
      </p:sp>
      <p:pic>
        <p:nvPicPr>
          <p:cNvPr id="10" name="Picture 4" descr="Image may contain: 1 person, smiling">
            <a:extLst>
              <a:ext uri="{FF2B5EF4-FFF2-40B4-BE49-F238E27FC236}">
                <a16:creationId xmlns:a16="http://schemas.microsoft.com/office/drawing/2014/main" id="{896639D1-F5BC-4E05-A620-32338A6DD2FE}"/>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982" r="982"/>
          <a:stretch>
            <a:fillRect/>
          </a:stretch>
        </p:blipFill>
        <p:spPr bwMode="auto">
          <a:xfrm>
            <a:off x="584897" y="3287918"/>
            <a:ext cx="2941849" cy="29601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0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93C1B-F8FC-4864-AD69-C533C508F634}"/>
              </a:ext>
            </a:extLst>
          </p:cNvPr>
          <p:cNvSpPr>
            <a:spLocks noGrp="1"/>
          </p:cNvSpPr>
          <p:nvPr>
            <p:ph type="body" sz="quarter" idx="20"/>
          </p:nvPr>
        </p:nvSpPr>
        <p:spPr>
          <a:xfrm>
            <a:off x="5842559" y="2028544"/>
            <a:ext cx="6137909" cy="3631644"/>
          </a:xfrm>
        </p:spPr>
        <p:txBody>
          <a:bodyPr/>
          <a:lstStyle/>
          <a:p>
            <a:r>
              <a:rPr lang="en-IE" i="1" dirty="0"/>
              <a:t>“I get involved in community groups because of my boys. I have been involved in the Family Resource Centre, the Community Council, the Defibrillator Group, and the Parents Association, in both the national and secondary school.</a:t>
            </a:r>
          </a:p>
          <a:p>
            <a:r>
              <a:rPr lang="en-IE" i="1" dirty="0"/>
              <a:t>Myself, I think everybody should get involved because... It’s for their children, it is for themselves, it’s for </a:t>
            </a:r>
            <a:r>
              <a:rPr lang="en-IE" i="1" dirty="0" err="1"/>
              <a:t>Ballyhaunis</a:t>
            </a:r>
            <a:r>
              <a:rPr lang="en-IE" i="1" dirty="0"/>
              <a:t>, and it is for Irish people to understand the culture of different nationalities.”</a:t>
            </a:r>
          </a:p>
          <a:p>
            <a:endParaRPr lang="en-IE" dirty="0"/>
          </a:p>
        </p:txBody>
      </p:sp>
      <p:pic>
        <p:nvPicPr>
          <p:cNvPr id="6" name="Picture Placeholder 5" descr="A person standing in front of a building&#10;&#10;Description automatically generated">
            <a:extLst>
              <a:ext uri="{FF2B5EF4-FFF2-40B4-BE49-F238E27FC236}">
                <a16:creationId xmlns:a16="http://schemas.microsoft.com/office/drawing/2014/main" id="{98C63FEB-12C0-43CC-9E72-F8CBF6FEBBE4}"/>
              </a:ext>
            </a:extLst>
          </p:cNvPr>
          <p:cNvPicPr>
            <a:picLocks noGrp="1" noChangeAspect="1"/>
          </p:cNvPicPr>
          <p:nvPr>
            <p:ph type="pic" sz="quarter" idx="21"/>
          </p:nvPr>
        </p:nvPicPr>
        <p:blipFill>
          <a:blip r:embed="rId2"/>
          <a:srcRect l="12747" r="12747"/>
          <a:stretch>
            <a:fillRect/>
          </a:stretch>
        </p:blipFill>
        <p:spPr/>
      </p:pic>
      <p:sp>
        <p:nvSpPr>
          <p:cNvPr id="4" name="Text Placeholder 3">
            <a:extLst>
              <a:ext uri="{FF2B5EF4-FFF2-40B4-BE49-F238E27FC236}">
                <a16:creationId xmlns:a16="http://schemas.microsoft.com/office/drawing/2014/main" id="{6D624EC7-ECF2-487A-8A48-D32CB8FE340F}"/>
              </a:ext>
            </a:extLst>
          </p:cNvPr>
          <p:cNvSpPr>
            <a:spLocks noGrp="1"/>
          </p:cNvSpPr>
          <p:nvPr>
            <p:ph type="body" sz="quarter" idx="22"/>
          </p:nvPr>
        </p:nvSpPr>
        <p:spPr>
          <a:xfrm>
            <a:off x="5842559" y="480060"/>
            <a:ext cx="5858904" cy="1144981"/>
          </a:xfrm>
        </p:spPr>
        <p:txBody>
          <a:bodyPr>
            <a:normAutofit/>
          </a:bodyPr>
          <a:lstStyle/>
          <a:p>
            <a:r>
              <a:rPr lang="en-IE" b="1" dirty="0" err="1"/>
              <a:t>Manar</a:t>
            </a:r>
            <a:r>
              <a:rPr lang="en-IE" b="1" dirty="0"/>
              <a:t> </a:t>
            </a:r>
            <a:r>
              <a:rPr lang="en-IE" b="1" dirty="0" err="1"/>
              <a:t>Cherbatji</a:t>
            </a:r>
            <a:r>
              <a:rPr lang="en-IE" b="1" dirty="0"/>
              <a:t>, </a:t>
            </a:r>
            <a:r>
              <a:rPr lang="en-IE" b="1" dirty="0" err="1"/>
              <a:t>Ballyhaunis</a:t>
            </a:r>
            <a:r>
              <a:rPr lang="en-IE" b="1" dirty="0"/>
              <a:t>, Ireland</a:t>
            </a:r>
            <a:endParaRPr lang="en-IE" dirty="0"/>
          </a:p>
        </p:txBody>
      </p:sp>
      <p:sp>
        <p:nvSpPr>
          <p:cNvPr id="5" name="Rectangle 4">
            <a:extLst>
              <a:ext uri="{FF2B5EF4-FFF2-40B4-BE49-F238E27FC236}">
                <a16:creationId xmlns:a16="http://schemas.microsoft.com/office/drawing/2014/main" id="{63897C3B-2904-4FD0-930B-24AC097A2D01}"/>
              </a:ext>
            </a:extLst>
          </p:cNvPr>
          <p:cNvSpPr/>
          <p:nvPr/>
        </p:nvSpPr>
        <p:spPr>
          <a:xfrm>
            <a:off x="0" y="537688"/>
            <a:ext cx="2354042" cy="646331"/>
          </a:xfrm>
          <a:prstGeom prst="rect">
            <a:avLst/>
          </a:prstGeom>
        </p:spPr>
        <p:txBody>
          <a:bodyPr wrap="none">
            <a:spAutoFit/>
          </a:bodyPr>
          <a:lstStyle/>
          <a:p>
            <a:r>
              <a:rPr lang="en-IE" sz="3600" dirty="0">
                <a:solidFill>
                  <a:schemeClr val="bg1"/>
                </a:solidFill>
                <a:highlight>
                  <a:srgbClr val="B6BD00"/>
                </a:highlight>
              </a:rPr>
              <a:t> Let’s meet:</a:t>
            </a:r>
            <a:endParaRPr lang="en-IE" sz="3600" dirty="0">
              <a:highlight>
                <a:srgbClr val="B6BD00"/>
              </a:highlight>
            </a:endParaRPr>
          </a:p>
        </p:txBody>
      </p:sp>
      <p:sp>
        <p:nvSpPr>
          <p:cNvPr id="8" name="Rectangle 7">
            <a:extLst>
              <a:ext uri="{FF2B5EF4-FFF2-40B4-BE49-F238E27FC236}">
                <a16:creationId xmlns:a16="http://schemas.microsoft.com/office/drawing/2014/main" id="{A1DDC3FF-987B-4385-AB82-3AA964E1B331}"/>
              </a:ext>
            </a:extLst>
          </p:cNvPr>
          <p:cNvSpPr/>
          <p:nvPr/>
        </p:nvSpPr>
        <p:spPr>
          <a:xfrm>
            <a:off x="0" y="309088"/>
            <a:ext cx="4560570" cy="2308324"/>
          </a:xfrm>
          <a:prstGeom prst="rect">
            <a:avLst/>
          </a:prstGeom>
          <a:solidFill>
            <a:srgbClr val="B6BD00"/>
          </a:solidFill>
        </p:spPr>
        <p:txBody>
          <a:bodyPr wrap="square">
            <a:spAutoFit/>
          </a:bodyPr>
          <a:lstStyle/>
          <a:p>
            <a:r>
              <a:rPr lang="en-IE" sz="3600" dirty="0">
                <a:solidFill>
                  <a:schemeClr val="bg1"/>
                </a:solidFill>
                <a:highlight>
                  <a:srgbClr val="B6BD00"/>
                </a:highlight>
              </a:rPr>
              <a:t> Let’s meet:</a:t>
            </a:r>
          </a:p>
          <a:p>
            <a:r>
              <a:rPr lang="en-IE" sz="3600" dirty="0">
                <a:solidFill>
                  <a:schemeClr val="bg1"/>
                </a:solidFill>
              </a:rPr>
              <a:t>Active Citizen and </a:t>
            </a:r>
          </a:p>
          <a:p>
            <a:r>
              <a:rPr lang="en-IE" sz="3600" dirty="0">
                <a:solidFill>
                  <a:schemeClr val="bg1"/>
                </a:solidFill>
              </a:rPr>
              <a:t>Migrant Community Champion</a:t>
            </a:r>
            <a:endParaRPr lang="en-IE" sz="3600" dirty="0">
              <a:solidFill>
                <a:schemeClr val="bg1"/>
              </a:solidFill>
              <a:highlight>
                <a:srgbClr val="B6BD00"/>
              </a:highlight>
            </a:endParaRPr>
          </a:p>
        </p:txBody>
      </p:sp>
    </p:spTree>
    <p:extLst>
      <p:ext uri="{BB962C8B-B14F-4D97-AF65-F5344CB8AC3E}">
        <p14:creationId xmlns:p14="http://schemas.microsoft.com/office/powerpoint/2010/main" val="44053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a:t>In this lesson, you will learn:</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a:solidFill>
                  <a:srgbClr val="EA1D76"/>
                </a:solidFill>
              </a:rPr>
              <a:t>Learning Legend:</a:t>
            </a:r>
          </a:p>
        </p:txBody>
      </p:sp>
      <p:grpSp>
        <p:nvGrpSpPr>
          <p:cNvPr id="22" name="Google Shape;605;p39">
            <a:extLst>
              <a:ext uri="{FF2B5EF4-FFF2-40B4-BE49-F238E27FC236}">
                <a16:creationId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8085E5A-CB2D-449B-A5B9-98075CCB5D7C}"/>
              </a:ext>
            </a:extLst>
          </p:cNvPr>
          <p:cNvSpPr txBox="1"/>
          <p:nvPr/>
        </p:nvSpPr>
        <p:spPr>
          <a:xfrm>
            <a:off x="2945931" y="6303922"/>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26" name="Google Shape;609;p39">
            <a:extLst>
              <a:ext uri="{FF2B5EF4-FFF2-40B4-BE49-F238E27FC236}">
                <a16:creationId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046382" y="1448302"/>
            <a:ext cx="10145618" cy="4352152"/>
          </a:xfrm>
        </p:spPr>
        <p:txBody>
          <a:bodyPr/>
          <a:lstStyle/>
          <a:p>
            <a:pPr marL="0" indent="0">
              <a:buNone/>
            </a:pPr>
            <a:r>
              <a:rPr lang="en-US" dirty="0">
                <a:solidFill>
                  <a:srgbClr val="F38B00"/>
                </a:solidFill>
              </a:rPr>
              <a:t>1.1 Spotlight on Social Integration and Inclusion</a:t>
            </a:r>
          </a:p>
          <a:p>
            <a:pPr marL="0" indent="0">
              <a:buNone/>
            </a:pPr>
            <a:r>
              <a:rPr lang="en-US" dirty="0">
                <a:solidFill>
                  <a:srgbClr val="F38B00"/>
                </a:solidFill>
              </a:rPr>
              <a:t>1.2 </a:t>
            </a:r>
            <a:r>
              <a:rPr lang="en-IE" dirty="0">
                <a:solidFill>
                  <a:srgbClr val="F38B00"/>
                </a:solidFill>
              </a:rPr>
              <a:t>Active Citizenship – Educating and Supporting Community Champions</a:t>
            </a:r>
          </a:p>
          <a:p>
            <a:pPr marL="0" indent="0">
              <a:buNone/>
            </a:pPr>
            <a:r>
              <a:rPr lang="en-US" dirty="0">
                <a:solidFill>
                  <a:srgbClr val="F38B00"/>
                </a:solidFill>
              </a:rPr>
              <a:t>1.3 Best Practices in Orientating New Communities </a:t>
            </a:r>
          </a:p>
          <a:p>
            <a:pPr marL="0" indent="0">
              <a:buNone/>
            </a:pPr>
            <a:r>
              <a:rPr lang="en-US" dirty="0">
                <a:solidFill>
                  <a:srgbClr val="F38B00"/>
                </a:solidFill>
              </a:rPr>
              <a:t>1.4 Creating Inclusive Communities</a:t>
            </a:r>
          </a:p>
          <a:p>
            <a:pPr marL="0" indent="0">
              <a:buNone/>
            </a:pPr>
            <a:endParaRPr lang="en-US" dirty="0"/>
          </a:p>
          <a:p>
            <a:pPr marL="0" indent="0">
              <a:buNone/>
            </a:pPr>
            <a:endParaRPr lang="en-US" dirty="0"/>
          </a:p>
          <a:p>
            <a:pPr marL="0" indent="0">
              <a:buClr>
                <a:srgbClr val="16A8D3"/>
              </a:buClr>
              <a:buNone/>
            </a:pPr>
            <a:r>
              <a:rPr lang="en-US" dirty="0">
                <a:solidFill>
                  <a:srgbClr val="EA1D76"/>
                </a:solidFill>
              </a:rPr>
              <a:t>2.1 The role of Culture in Integration – focus on key projects and </a:t>
            </a:r>
            <a:r>
              <a:rPr lang="en-US" dirty="0" err="1">
                <a:solidFill>
                  <a:srgbClr val="EA1D76"/>
                </a:solidFill>
              </a:rPr>
              <a:t>programmes</a:t>
            </a:r>
            <a:endParaRPr lang="en-US" dirty="0">
              <a:solidFill>
                <a:srgbClr val="EA1D76"/>
              </a:solidFill>
            </a:endParaRPr>
          </a:p>
          <a:p>
            <a:pPr marL="0" indent="0">
              <a:buClr>
                <a:srgbClr val="16A8D3"/>
              </a:buClr>
              <a:buNone/>
            </a:pPr>
            <a:r>
              <a:rPr lang="en-US" dirty="0">
                <a:solidFill>
                  <a:srgbClr val="EA1D76"/>
                </a:solidFill>
              </a:rPr>
              <a:t>2.2 </a:t>
            </a:r>
            <a:r>
              <a:rPr lang="en-IE" dirty="0">
                <a:solidFill>
                  <a:srgbClr val="EA1D76"/>
                </a:solidFill>
              </a:rPr>
              <a:t>Creating Inclusive Community Cultural Spaces </a:t>
            </a:r>
          </a:p>
          <a:p>
            <a:pPr marL="0" indent="0">
              <a:buClr>
                <a:srgbClr val="16A8D3"/>
              </a:buClr>
              <a:buNone/>
            </a:pPr>
            <a:endParaRPr lang="en-US" dirty="0"/>
          </a:p>
          <a:p>
            <a:pPr marL="0" indent="0">
              <a:buNone/>
            </a:pPr>
            <a:endParaRPr lang="en-US" dirty="0"/>
          </a:p>
        </p:txBody>
      </p:sp>
      <p:sp>
        <p:nvSpPr>
          <p:cNvPr id="7" name="TextBox 6">
            <a:extLst>
              <a:ext uri="{FF2B5EF4-FFF2-40B4-BE49-F238E27FC236}">
                <a16:creationId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19" name="Google Shape;543;p39">
            <a:extLst>
              <a:ext uri="{FF2B5EF4-FFF2-40B4-BE49-F238E27FC236}">
                <a16:creationId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452456D9-0105-4D89-9C1E-5407E7602F7A}"/>
              </a:ext>
            </a:extLst>
          </p:cNvPr>
          <p:cNvSpPr txBox="1"/>
          <p:nvPr/>
        </p:nvSpPr>
        <p:spPr>
          <a:xfrm>
            <a:off x="8067128" y="6289053"/>
            <a:ext cx="3739391" cy="461665"/>
          </a:xfrm>
          <a:prstGeom prst="rect">
            <a:avLst/>
          </a:prstGeom>
          <a:solidFill>
            <a:srgbClr val="F38B00"/>
          </a:solidFill>
        </p:spPr>
        <p:txBody>
          <a:bodyPr wrap="square" rtlCol="0">
            <a:spAutoFit/>
          </a:bodyPr>
          <a:lstStyle/>
          <a:p>
            <a:r>
              <a:rPr lang="en-IE" sz="2400" dirty="0">
                <a:solidFill>
                  <a:schemeClr val="bg1"/>
                </a:solidFill>
              </a:rPr>
              <a:t>       FUNDING OPPORTUNITY</a:t>
            </a:r>
          </a:p>
        </p:txBody>
      </p:sp>
      <p:grpSp>
        <p:nvGrpSpPr>
          <p:cNvPr id="38" name="Google Shape;617;p39">
            <a:extLst>
              <a:ext uri="{FF2B5EF4-FFF2-40B4-BE49-F238E27FC236}">
                <a16:creationId xmlns:a16="http://schemas.microsoft.com/office/drawing/2014/main" id="{9DE3E3F9-F2F5-4E65-88CC-4A603ED52209}"/>
              </a:ext>
            </a:extLst>
          </p:cNvPr>
          <p:cNvGrpSpPr/>
          <p:nvPr/>
        </p:nvGrpSpPr>
        <p:grpSpPr>
          <a:xfrm>
            <a:off x="4424507" y="5884893"/>
            <a:ext cx="4150374" cy="786286"/>
            <a:chOff x="645650" y="3753750"/>
            <a:chExt cx="4937985" cy="935499"/>
          </a:xfrm>
        </p:grpSpPr>
        <p:sp>
          <p:nvSpPr>
            <p:cNvPr id="39" name="Google Shape;618;p39">
              <a:extLst>
                <a:ext uri="{FF2B5EF4-FFF2-40B4-BE49-F238E27FC236}">
                  <a16:creationId xmlns:a16="http://schemas.microsoft.com/office/drawing/2014/main" id="{B4BFD749-2E60-4683-B8EA-F32E8DD83C71}"/>
                </a:ext>
              </a:extLst>
            </p:cNvPr>
            <p:cNvSpPr/>
            <p:nvPr/>
          </p:nvSpPr>
          <p:spPr>
            <a:xfrm>
              <a:off x="5111135" y="4326349"/>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19;p39">
              <a:extLst>
                <a:ext uri="{FF2B5EF4-FFF2-40B4-BE49-F238E27FC236}">
                  <a16:creationId xmlns:a16="http://schemas.microsoft.com/office/drawing/2014/main" id="{BFAC2646-8F9A-47F0-A3FA-F5FD6D6FE876}"/>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39">
              <a:extLst>
                <a:ext uri="{FF2B5EF4-FFF2-40B4-BE49-F238E27FC236}">
                  <a16:creationId xmlns:a16="http://schemas.microsoft.com/office/drawing/2014/main" id="{FDAACDAE-0DDA-46A9-9258-036FE1E6559F}"/>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a16="http://schemas.microsoft.com/office/drawing/2014/main" id="{B3E07C79-FBED-4F38-B153-2CAEF933C408}"/>
              </a:ext>
            </a:extLst>
          </p:cNvPr>
          <p:cNvSpPr/>
          <p:nvPr/>
        </p:nvSpPr>
        <p:spPr>
          <a:xfrm>
            <a:off x="187292" y="2180577"/>
            <a:ext cx="1407758" cy="424732"/>
          </a:xfrm>
          <a:prstGeom prst="rect">
            <a:avLst/>
          </a:prstGeom>
        </p:spPr>
        <p:txBody>
          <a:bodyPr wrap="none">
            <a:spAutoFit/>
          </a:bodyPr>
          <a:lstStyle/>
          <a:p>
            <a:pPr lvl="0">
              <a:lnSpc>
                <a:spcPct val="90000"/>
              </a:lnSpc>
              <a:spcBef>
                <a:spcPts val="1000"/>
              </a:spcBef>
              <a:buClr>
                <a:srgbClr val="F38B00"/>
              </a:buClr>
            </a:pPr>
            <a:r>
              <a:rPr lang="en-US" sz="2400" dirty="0">
                <a:solidFill>
                  <a:srgbClr val="F38B00"/>
                </a:solidFill>
              </a:rPr>
              <a:t>CIVIC LIFE</a:t>
            </a:r>
          </a:p>
        </p:txBody>
      </p:sp>
      <p:sp>
        <p:nvSpPr>
          <p:cNvPr id="12" name="Rectangle 11">
            <a:extLst>
              <a:ext uri="{FF2B5EF4-FFF2-40B4-BE49-F238E27FC236}">
                <a16:creationId xmlns:a16="http://schemas.microsoft.com/office/drawing/2014/main" id="{F875D7A3-DD8D-4609-883E-BD623862FD86}"/>
              </a:ext>
            </a:extLst>
          </p:cNvPr>
          <p:cNvSpPr/>
          <p:nvPr/>
        </p:nvSpPr>
        <p:spPr>
          <a:xfrm>
            <a:off x="263435" y="4226626"/>
            <a:ext cx="1317861" cy="424732"/>
          </a:xfrm>
          <a:prstGeom prst="rect">
            <a:avLst/>
          </a:prstGeom>
        </p:spPr>
        <p:txBody>
          <a:bodyPr wrap="none">
            <a:spAutoFit/>
          </a:bodyPr>
          <a:lstStyle/>
          <a:p>
            <a:pPr lvl="0">
              <a:lnSpc>
                <a:spcPct val="90000"/>
              </a:lnSpc>
              <a:spcBef>
                <a:spcPts val="1000"/>
              </a:spcBef>
              <a:buClr>
                <a:srgbClr val="F38B00"/>
              </a:buClr>
            </a:pPr>
            <a:r>
              <a:rPr lang="en-US" sz="2400" dirty="0">
                <a:solidFill>
                  <a:srgbClr val="EA1D76"/>
                </a:solidFill>
              </a:rPr>
              <a:t>CULTURE</a:t>
            </a:r>
          </a:p>
        </p:txBody>
      </p:sp>
      <p:sp>
        <p:nvSpPr>
          <p:cNvPr id="42" name="Text Box 4">
            <a:extLst>
              <a:ext uri="{FF2B5EF4-FFF2-40B4-BE49-F238E27FC236}">
                <a16:creationId xmlns:a16="http://schemas.microsoft.com/office/drawing/2014/main" id="{2AA5F7C2-2781-4101-96E0-0BC0360D3F0E}"/>
              </a:ext>
            </a:extLst>
          </p:cNvPr>
          <p:cNvSpPr txBox="1"/>
          <p:nvPr/>
        </p:nvSpPr>
        <p:spPr>
          <a:xfrm>
            <a:off x="8025332" y="5776626"/>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800" dirty="0">
                <a:solidFill>
                  <a:schemeClr val="tx1"/>
                </a:solidFill>
                <a:effectLst/>
                <a:ea typeface="Times New Roman" panose="02020603050405020304" pitchFamily="18"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 </a:t>
            </a:r>
            <a:endParaRPr lang="en-IE" sz="1200" dirty="0">
              <a:solidFill>
                <a:schemeClr val="tx1"/>
              </a:solidFill>
              <a:effectLst/>
              <a:ea typeface="Calibri" panose="020F0502020204030204" pitchFamily="34" charset="0"/>
              <a:cs typeface="Times New Roman" panose="02020603050405020304" pitchFamily="18" charset="0"/>
            </a:endParaRPr>
          </a:p>
          <a:p>
            <a:pPr>
              <a:spcAft>
                <a:spcPts val="0"/>
              </a:spcAft>
            </a:pP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923073" y="173189"/>
            <a:ext cx="6272488" cy="1681125"/>
          </a:xfrm>
        </p:spPr>
        <p:txBody>
          <a:bodyPr>
            <a:normAutofit fontScale="92500" lnSpcReduction="20000"/>
          </a:bodyPr>
          <a:lstStyle/>
          <a:p>
            <a:r>
              <a:rPr lang="it-IT" dirty="0"/>
              <a:t>Ylenia Pepe: </a:t>
            </a:r>
            <a:r>
              <a:rPr lang="en-US" dirty="0"/>
              <a:t>young Neapolitan photographer, a journalist and an aspiring teacher who has lived in Perugia for 5 years</a:t>
            </a:r>
            <a:endParaRPr lang="en-IE" dirty="0"/>
          </a:p>
          <a:p>
            <a:endParaRPr lang="it-IT" dirty="0"/>
          </a:p>
        </p:txBody>
      </p:sp>
      <p:sp>
        <p:nvSpPr>
          <p:cNvPr id="3" name="Segnaposto testo 2"/>
          <p:cNvSpPr>
            <a:spLocks noGrp="1"/>
          </p:cNvSpPr>
          <p:nvPr>
            <p:ph type="body" sz="quarter" idx="14"/>
          </p:nvPr>
        </p:nvSpPr>
        <p:spPr>
          <a:xfrm>
            <a:off x="3923073" y="2003148"/>
            <a:ext cx="8268927" cy="3975101"/>
          </a:xfrm>
        </p:spPr>
        <p:txBody>
          <a:bodyPr/>
          <a:lstStyle/>
          <a:p>
            <a:pPr lvl="0"/>
            <a:r>
              <a:rPr lang="it-IT" dirty="0"/>
              <a:t>Ylenia </a:t>
            </a:r>
            <a:r>
              <a:rPr lang="en-US" dirty="0"/>
              <a:t>has been collaborating with </a:t>
            </a:r>
            <a:r>
              <a:rPr lang="en-US" dirty="0" err="1"/>
              <a:t>Tamat</a:t>
            </a:r>
            <a:r>
              <a:rPr lang="en-US" dirty="0"/>
              <a:t> for two years. The projects in which she was mainly involved were: </a:t>
            </a:r>
            <a:r>
              <a:rPr lang="en-US" dirty="0" err="1"/>
              <a:t>Umbriamico</a:t>
            </a:r>
            <a:r>
              <a:rPr lang="en-US" dirty="0"/>
              <a:t> (project coordinated by </a:t>
            </a:r>
            <a:r>
              <a:rPr lang="en-US" dirty="0" err="1"/>
              <a:t>Tamat</a:t>
            </a:r>
            <a:r>
              <a:rPr lang="en-US" dirty="0"/>
              <a:t> and co-financed by AICS) with the laboratory </a:t>
            </a:r>
            <a:r>
              <a:rPr lang="en-US" dirty="0" err="1"/>
              <a:t>Biografie</a:t>
            </a:r>
            <a:r>
              <a:rPr lang="en-US" dirty="0"/>
              <a:t> In </a:t>
            </a:r>
            <a:r>
              <a:rPr lang="en-US" dirty="0" err="1"/>
              <a:t>Viaggio</a:t>
            </a:r>
            <a:r>
              <a:rPr lang="en-US" dirty="0"/>
              <a:t> and Cultivate Integration. Her active citizen and community champion work includes:</a:t>
            </a:r>
            <a:endParaRPr lang="it-IT" dirty="0"/>
          </a:p>
          <a:p>
            <a:pPr marL="342900" lvl="0" indent="-342900">
              <a:buFont typeface="Arial" panose="020B0604020202020204" pitchFamily="34" charset="0"/>
              <a:buChar char="•"/>
            </a:pPr>
            <a:r>
              <a:rPr lang="en-US" dirty="0"/>
              <a:t>Writing articles concerning migration and integration issues for an online magazine</a:t>
            </a:r>
            <a:endParaRPr lang="it-IT" dirty="0"/>
          </a:p>
          <a:p>
            <a:pPr marL="342900" lvl="0" indent="-342900">
              <a:buFont typeface="Arial" panose="020B0604020202020204" pitchFamily="34" charset="0"/>
              <a:buChar char="•"/>
            </a:pPr>
            <a:r>
              <a:rPr lang="en-US" dirty="0"/>
              <a:t>teaching Italian as a volunteer to foreigners for an association in her neighborhood and teaching Italian to asylum seekers who are involved in the "Let's cultivate integration" project which aims to promote the economic and social inclusion of third-country nationals thanks to the strengthening of their skills.</a:t>
            </a:r>
            <a:endParaRPr lang="it-IT" dirty="0"/>
          </a:p>
          <a:p>
            <a:endParaRPr lang="it-IT" dirty="0"/>
          </a:p>
        </p:txBody>
      </p:sp>
      <p:pic>
        <p:nvPicPr>
          <p:cNvPr id="4" name="Segnaposto immagine 7"/>
          <p:cNvPicPr>
            <a:picLocks noChangeAspect="1"/>
          </p:cNvPicPr>
          <p:nvPr/>
        </p:nvPicPr>
        <p:blipFill>
          <a:blip r:embed="rId2"/>
          <a:srcRect l="22629" r="22629"/>
          <a:stretch>
            <a:fillRect/>
          </a:stretch>
        </p:blipFill>
        <p:spPr>
          <a:xfrm>
            <a:off x="0" y="3300838"/>
            <a:ext cx="3731342" cy="2983398"/>
          </a:xfrm>
          <a:prstGeom prst="rect">
            <a:avLst/>
          </a:prstGeom>
          <a:noFill/>
          <a:ln cap="flat">
            <a:noFill/>
          </a:ln>
        </p:spPr>
      </p:pic>
      <p:sp>
        <p:nvSpPr>
          <p:cNvPr id="5" name="Rectangle 4">
            <a:extLst>
              <a:ext uri="{FF2B5EF4-FFF2-40B4-BE49-F238E27FC236}">
                <a16:creationId xmlns:a16="http://schemas.microsoft.com/office/drawing/2014/main" id="{E06656AC-B175-42A8-90C3-9D78192B53BC}"/>
              </a:ext>
            </a:extLst>
          </p:cNvPr>
          <p:cNvSpPr/>
          <p:nvPr/>
        </p:nvSpPr>
        <p:spPr>
          <a:xfrm>
            <a:off x="0" y="0"/>
            <a:ext cx="3716594" cy="2862322"/>
          </a:xfrm>
          <a:prstGeom prst="rect">
            <a:avLst/>
          </a:prstGeom>
          <a:solidFill>
            <a:srgbClr val="B6BD00"/>
          </a:solidFill>
        </p:spPr>
        <p:txBody>
          <a:bodyPr wrap="square">
            <a:spAutoFit/>
          </a:bodyPr>
          <a:lstStyle/>
          <a:p>
            <a:r>
              <a:rPr lang="en-IE" sz="3600" dirty="0">
                <a:solidFill>
                  <a:schemeClr val="bg1"/>
                </a:solidFill>
                <a:highlight>
                  <a:srgbClr val="B6BD00"/>
                </a:highlight>
              </a:rPr>
              <a:t> Let’s meet:</a:t>
            </a:r>
          </a:p>
          <a:p>
            <a:r>
              <a:rPr lang="en-IE" sz="3600" dirty="0">
                <a:solidFill>
                  <a:schemeClr val="bg1"/>
                </a:solidFill>
              </a:rPr>
              <a:t>Active Citizen and Migrant </a:t>
            </a:r>
          </a:p>
          <a:p>
            <a:r>
              <a:rPr lang="en-IE" sz="3600" dirty="0">
                <a:solidFill>
                  <a:schemeClr val="bg1"/>
                </a:solidFill>
              </a:rPr>
              <a:t>Community Champion</a:t>
            </a:r>
            <a:endParaRPr lang="en-IE" sz="3600" dirty="0">
              <a:solidFill>
                <a:schemeClr val="bg1"/>
              </a:solidFill>
              <a:highlight>
                <a:srgbClr val="B6BD00"/>
              </a:highlight>
            </a:endParaRPr>
          </a:p>
        </p:txBody>
      </p:sp>
      <p:pic>
        <p:nvPicPr>
          <p:cNvPr id="1026" name="Picture 2" descr="Flag of Italy - Wikipedia">
            <a:extLst>
              <a:ext uri="{FF2B5EF4-FFF2-40B4-BE49-F238E27FC236}">
                <a16:creationId xmlns:a16="http://schemas.microsoft.com/office/drawing/2014/main" id="{1C05766A-4223-4BC5-B6C7-C3D836E8D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1829" y="528677"/>
            <a:ext cx="1596659" cy="106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695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20"/>
          </p:nvPr>
        </p:nvSpPr>
        <p:spPr>
          <a:xfrm>
            <a:off x="4941694" y="2157413"/>
            <a:ext cx="6759769" cy="3631644"/>
          </a:xfrm>
        </p:spPr>
        <p:txBody>
          <a:bodyPr/>
          <a:lstStyle/>
          <a:p>
            <a:pPr algn="ctr"/>
            <a:r>
              <a:rPr lang="en-US" sz="3200" dirty="0"/>
              <a:t>"I chose the Civil Service as it is an experience that objectively changes your life. You see many realities and broaden your point of view. At </a:t>
            </a:r>
            <a:r>
              <a:rPr lang="en-US" sz="3200" dirty="0" err="1"/>
              <a:t>Sportello</a:t>
            </a:r>
            <a:r>
              <a:rPr lang="en-US" sz="3200" dirty="0"/>
              <a:t> </a:t>
            </a:r>
            <a:r>
              <a:rPr lang="en-US" sz="3200" dirty="0" err="1"/>
              <a:t>Migranti</a:t>
            </a:r>
            <a:r>
              <a:rPr lang="en-US" sz="3200" dirty="0"/>
              <a:t>, I learned to see problems from the right perspective and learn what many others have to face and suffer to get to Italy."</a:t>
            </a:r>
            <a:endParaRPr lang="en-IE" sz="3200" dirty="0"/>
          </a:p>
          <a:p>
            <a:endParaRPr lang="it-IT" dirty="0"/>
          </a:p>
        </p:txBody>
      </p:sp>
      <p:sp>
        <p:nvSpPr>
          <p:cNvPr id="4" name="Segnaposto testo 3"/>
          <p:cNvSpPr>
            <a:spLocks noGrp="1"/>
          </p:cNvSpPr>
          <p:nvPr>
            <p:ph type="body" sz="quarter" idx="22"/>
          </p:nvPr>
        </p:nvSpPr>
        <p:spPr>
          <a:xfrm>
            <a:off x="4779171" y="446060"/>
            <a:ext cx="5579898" cy="1106235"/>
          </a:xfrm>
        </p:spPr>
        <p:txBody>
          <a:bodyPr>
            <a:normAutofit fontScale="92500" lnSpcReduction="10000"/>
          </a:bodyPr>
          <a:lstStyle/>
          <a:p>
            <a:r>
              <a:rPr lang="it-IT" dirty="0"/>
              <a:t>Murayo is involved in the </a:t>
            </a:r>
          </a:p>
          <a:p>
            <a:r>
              <a:rPr lang="it-IT" dirty="0"/>
              <a:t>Civil Service in Perugia, Italy</a:t>
            </a:r>
          </a:p>
        </p:txBody>
      </p:sp>
      <p:pic>
        <p:nvPicPr>
          <p:cNvPr id="6" name="Immagine 3"/>
          <p:cNvPicPr>
            <a:picLocks noGrp="1" noChangeAspect="1"/>
          </p:cNvPicPr>
          <p:nvPr>
            <p:ph type="pic" sz="quarter" idx="21"/>
          </p:nvPr>
        </p:nvPicPr>
        <p:blipFill>
          <a:blip r:embed="rId2"/>
          <a:srcRect l="24298" r="24298"/>
          <a:stretch>
            <a:fillRect/>
          </a:stretch>
        </p:blipFill>
        <p:spPr>
          <a:xfrm>
            <a:off x="183219" y="2565237"/>
            <a:ext cx="4067635" cy="4092725"/>
          </a:xfrm>
          <a:prstGeom prst="rect">
            <a:avLst/>
          </a:prstGeom>
          <a:noFill/>
          <a:ln cap="flat">
            <a:noFill/>
          </a:ln>
        </p:spPr>
      </p:pic>
      <p:sp>
        <p:nvSpPr>
          <p:cNvPr id="7" name="Rectangle 7">
            <a:extLst>
              <a:ext uri="{FF2B5EF4-FFF2-40B4-BE49-F238E27FC236}">
                <a16:creationId xmlns:a16="http://schemas.microsoft.com/office/drawing/2014/main" id="{A1DDC3FF-987B-4385-AB82-3AA964E1B331}"/>
              </a:ext>
            </a:extLst>
          </p:cNvPr>
          <p:cNvSpPr/>
          <p:nvPr/>
        </p:nvSpPr>
        <p:spPr>
          <a:xfrm>
            <a:off x="62312" y="42300"/>
            <a:ext cx="4560570" cy="2308324"/>
          </a:xfrm>
          <a:prstGeom prst="rect">
            <a:avLst/>
          </a:prstGeom>
          <a:solidFill>
            <a:srgbClr val="B6BD00"/>
          </a:solidFill>
        </p:spPr>
        <p:txBody>
          <a:bodyPr wrap="square">
            <a:spAutoFit/>
          </a:bodyPr>
          <a:lstStyle/>
          <a:p>
            <a:r>
              <a:rPr lang="en-IE" sz="3600" dirty="0">
                <a:solidFill>
                  <a:schemeClr val="bg1"/>
                </a:solidFill>
                <a:highlight>
                  <a:srgbClr val="B6BD00"/>
                </a:highlight>
              </a:rPr>
              <a:t> Let’s meet:</a:t>
            </a:r>
          </a:p>
          <a:p>
            <a:r>
              <a:rPr lang="en-IE" sz="3600" dirty="0">
                <a:solidFill>
                  <a:schemeClr val="bg1"/>
                </a:solidFill>
              </a:rPr>
              <a:t>Active Citizen and </a:t>
            </a:r>
          </a:p>
          <a:p>
            <a:r>
              <a:rPr lang="en-IE" sz="3600" dirty="0">
                <a:solidFill>
                  <a:schemeClr val="bg1"/>
                </a:solidFill>
              </a:rPr>
              <a:t>Migrant Community Champion</a:t>
            </a:r>
            <a:endParaRPr lang="en-IE" sz="3600" dirty="0">
              <a:solidFill>
                <a:schemeClr val="bg1"/>
              </a:solidFill>
              <a:highlight>
                <a:srgbClr val="B6BD00"/>
              </a:highlight>
            </a:endParaRPr>
          </a:p>
        </p:txBody>
      </p:sp>
      <p:pic>
        <p:nvPicPr>
          <p:cNvPr id="2050" name="Picture 2" descr="Flag of Italy - Wikipedia">
            <a:extLst>
              <a:ext uri="{FF2B5EF4-FFF2-40B4-BE49-F238E27FC236}">
                <a16:creationId xmlns:a16="http://schemas.microsoft.com/office/drawing/2014/main" id="{2D8C9AE4-F1F8-40F3-AE25-804ABD8FB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959" y="192696"/>
            <a:ext cx="2043113" cy="135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06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FB1D77-150F-4CA9-909A-AFD40970DE0F}"/>
              </a:ext>
            </a:extLst>
          </p:cNvPr>
          <p:cNvSpPr>
            <a:spLocks noGrp="1"/>
          </p:cNvSpPr>
          <p:nvPr>
            <p:ph type="body" sz="quarter" idx="20"/>
          </p:nvPr>
        </p:nvSpPr>
        <p:spPr>
          <a:xfrm>
            <a:off x="4046220" y="2057063"/>
            <a:ext cx="7520940" cy="3569675"/>
          </a:xfrm>
        </p:spPr>
        <p:txBody>
          <a:bodyPr/>
          <a:lstStyle/>
          <a:p>
            <a:pPr marL="0" indent="0" algn="just">
              <a:buNone/>
            </a:pPr>
            <a:r>
              <a:rPr lang="en-IE" dirty="0"/>
              <a:t>By helping and educating them to:</a:t>
            </a:r>
          </a:p>
          <a:p>
            <a:pPr algn="just">
              <a:buFont typeface="Arial" panose="020B0604020202020204" pitchFamily="34" charset="0"/>
              <a:buChar char="•"/>
            </a:pPr>
            <a:r>
              <a:rPr lang="en-IE" dirty="0"/>
              <a:t>Have input into plans and projects that benefit the whole community</a:t>
            </a:r>
          </a:p>
          <a:p>
            <a:pPr algn="just">
              <a:buFont typeface="Arial" panose="020B0604020202020204" pitchFamily="34" charset="0"/>
              <a:buChar char="•"/>
            </a:pPr>
            <a:r>
              <a:rPr lang="en-IE" dirty="0"/>
              <a:t>Bridge the gap between individuals and service providers in the community</a:t>
            </a:r>
          </a:p>
          <a:p>
            <a:pPr algn="just">
              <a:buFont typeface="Arial" panose="020B0604020202020204" pitchFamily="34" charset="0"/>
              <a:buChar char="•"/>
            </a:pPr>
            <a:r>
              <a:rPr lang="en-IE" dirty="0"/>
              <a:t>Breakdown barriers between conflicting groups </a:t>
            </a:r>
          </a:p>
          <a:p>
            <a:pPr algn="just">
              <a:buFont typeface="Arial" panose="020B0604020202020204" pitchFamily="34" charset="0"/>
              <a:buChar char="•"/>
            </a:pPr>
            <a:r>
              <a:rPr lang="en-IE" dirty="0"/>
              <a:t>Facilitate community collaboration and active citizenship</a:t>
            </a:r>
          </a:p>
          <a:p>
            <a:pPr algn="just">
              <a:buFont typeface="Arial" panose="020B0604020202020204" pitchFamily="34" charset="0"/>
              <a:buChar char="•"/>
            </a:pPr>
            <a:r>
              <a:rPr lang="en-IE" dirty="0"/>
              <a:t>Plan events that bring people (refugee, host communities and other ethnic groups) together in a community</a:t>
            </a:r>
          </a:p>
          <a:p>
            <a:pPr marL="0" indent="0" algn="just">
              <a:buNone/>
            </a:pPr>
            <a:endParaRPr lang="en-IE" dirty="0"/>
          </a:p>
        </p:txBody>
      </p:sp>
      <p:sp>
        <p:nvSpPr>
          <p:cNvPr id="3" name="Text Placeholder 2">
            <a:extLst>
              <a:ext uri="{FF2B5EF4-FFF2-40B4-BE49-F238E27FC236}">
                <a16:creationId xmlns:a16="http://schemas.microsoft.com/office/drawing/2014/main" id="{2415960C-8125-4E45-A4C9-B4E515B0B066}"/>
              </a:ext>
            </a:extLst>
          </p:cNvPr>
          <p:cNvSpPr>
            <a:spLocks noGrp="1"/>
          </p:cNvSpPr>
          <p:nvPr>
            <p:ph type="body" sz="quarter" idx="21"/>
          </p:nvPr>
        </p:nvSpPr>
        <p:spPr>
          <a:xfrm>
            <a:off x="2495266" y="422910"/>
            <a:ext cx="8403792" cy="1185545"/>
          </a:xfrm>
        </p:spPr>
        <p:txBody>
          <a:bodyPr>
            <a:normAutofit fontScale="92500" lnSpcReduction="20000"/>
          </a:bodyPr>
          <a:lstStyle/>
          <a:p>
            <a:r>
              <a:rPr lang="en-IE" dirty="0"/>
              <a:t>How can Service and Education providers promote and encourage Refugee and Migrants to become Community Champions?</a:t>
            </a:r>
          </a:p>
          <a:p>
            <a:endParaRPr lang="en-IE" dirty="0"/>
          </a:p>
        </p:txBody>
      </p:sp>
      <p:pic>
        <p:nvPicPr>
          <p:cNvPr id="6" name="Picture Placeholder 7" descr="A group of people standing on top of a grass covered field&#10;&#10;Description automatically generated">
            <a:extLst>
              <a:ext uri="{FF2B5EF4-FFF2-40B4-BE49-F238E27FC236}">
                <a16:creationId xmlns:a16="http://schemas.microsoft.com/office/drawing/2014/main" id="{BD784203-EA76-47FE-BFC3-D7C8A3844EE3}"/>
              </a:ext>
            </a:extLst>
          </p:cNvPr>
          <p:cNvPicPr>
            <a:picLocks noChangeAspect="1"/>
          </p:cNvPicPr>
          <p:nvPr/>
        </p:nvPicPr>
        <p:blipFill>
          <a:blip r:embed="rId2">
            <a:extLst>
              <a:ext uri="{837473B0-CC2E-450A-ABE3-18F120FF3D39}">
                <a1611:picAttrSrcUrl xmlns:a1611="http://schemas.microsoft.com/office/drawing/2016/11/main" r:id="rId3"/>
              </a:ext>
            </a:extLst>
          </a:blip>
          <a:srcRect l="22064" r="22064"/>
          <a:stretch>
            <a:fillRect/>
          </a:stretch>
        </p:blipFill>
        <p:spPr>
          <a:xfrm flipH="1">
            <a:off x="1" y="2057063"/>
            <a:ext cx="3770868" cy="3659832"/>
          </a:xfrm>
          <a:prstGeom prst="rect">
            <a:avLst/>
          </a:prstGeom>
        </p:spPr>
      </p:pic>
    </p:spTree>
    <p:extLst>
      <p:ext uri="{BB962C8B-B14F-4D97-AF65-F5344CB8AC3E}">
        <p14:creationId xmlns:p14="http://schemas.microsoft.com/office/powerpoint/2010/main" val="2972168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FB1D77-150F-4CA9-909A-AFD40970DE0F}"/>
              </a:ext>
            </a:extLst>
          </p:cNvPr>
          <p:cNvSpPr>
            <a:spLocks noGrp="1"/>
          </p:cNvSpPr>
          <p:nvPr>
            <p:ph type="body" sz="quarter" idx="20"/>
          </p:nvPr>
        </p:nvSpPr>
        <p:spPr>
          <a:xfrm>
            <a:off x="4046220" y="2057063"/>
            <a:ext cx="7520940" cy="3569675"/>
          </a:xfrm>
        </p:spPr>
        <p:txBody>
          <a:bodyPr/>
          <a:lstStyle/>
          <a:p>
            <a:pPr marL="0" indent="0" algn="just">
              <a:buNone/>
            </a:pPr>
            <a:r>
              <a:rPr lang="en-IE" dirty="0"/>
              <a:t>By helping and educating them to:</a:t>
            </a:r>
          </a:p>
          <a:p>
            <a:pPr algn="just">
              <a:buFont typeface="Arial" panose="020B0604020202020204" pitchFamily="34" charset="0"/>
              <a:buChar char="•"/>
            </a:pPr>
            <a:r>
              <a:rPr lang="en-IE" dirty="0"/>
              <a:t>Have input into plans and projects that benefit the whole community</a:t>
            </a:r>
          </a:p>
          <a:p>
            <a:pPr algn="just">
              <a:buFont typeface="Arial" panose="020B0604020202020204" pitchFamily="34" charset="0"/>
              <a:buChar char="•"/>
            </a:pPr>
            <a:r>
              <a:rPr lang="en-IE" dirty="0"/>
              <a:t>Bridge the gap between individuals and service providers in the community</a:t>
            </a:r>
          </a:p>
          <a:p>
            <a:pPr algn="just">
              <a:buFont typeface="Arial" panose="020B0604020202020204" pitchFamily="34" charset="0"/>
              <a:buChar char="•"/>
            </a:pPr>
            <a:r>
              <a:rPr lang="en-IE" dirty="0"/>
              <a:t>Breakdown barriers between conflicting groups </a:t>
            </a:r>
          </a:p>
          <a:p>
            <a:pPr algn="just">
              <a:buFont typeface="Arial" panose="020B0604020202020204" pitchFamily="34" charset="0"/>
              <a:buChar char="•"/>
            </a:pPr>
            <a:r>
              <a:rPr lang="en-IE" dirty="0"/>
              <a:t>Facilitate community collaboration and active citizenship</a:t>
            </a:r>
          </a:p>
          <a:p>
            <a:pPr algn="just">
              <a:buFont typeface="Arial" panose="020B0604020202020204" pitchFamily="34" charset="0"/>
              <a:buChar char="•"/>
            </a:pPr>
            <a:r>
              <a:rPr lang="en-IE" dirty="0"/>
              <a:t>Plan events that bring people (refugee, host communities and other ethnic groups) together in a community</a:t>
            </a:r>
          </a:p>
          <a:p>
            <a:pPr marL="0" indent="0" algn="just">
              <a:buNone/>
            </a:pPr>
            <a:endParaRPr lang="en-IE" dirty="0"/>
          </a:p>
        </p:txBody>
      </p:sp>
      <p:sp>
        <p:nvSpPr>
          <p:cNvPr id="3" name="Text Placeholder 2">
            <a:extLst>
              <a:ext uri="{FF2B5EF4-FFF2-40B4-BE49-F238E27FC236}">
                <a16:creationId xmlns:a16="http://schemas.microsoft.com/office/drawing/2014/main" id="{2415960C-8125-4E45-A4C9-B4E515B0B066}"/>
              </a:ext>
            </a:extLst>
          </p:cNvPr>
          <p:cNvSpPr>
            <a:spLocks noGrp="1"/>
          </p:cNvSpPr>
          <p:nvPr>
            <p:ph type="body" sz="quarter" idx="21"/>
          </p:nvPr>
        </p:nvSpPr>
        <p:spPr>
          <a:xfrm>
            <a:off x="2495266" y="422910"/>
            <a:ext cx="8403792" cy="1185545"/>
          </a:xfrm>
        </p:spPr>
        <p:txBody>
          <a:bodyPr>
            <a:normAutofit fontScale="92500" lnSpcReduction="20000"/>
          </a:bodyPr>
          <a:lstStyle/>
          <a:p>
            <a:r>
              <a:rPr lang="en-IE" dirty="0"/>
              <a:t>How can Service and Education providers promote and encourage Refugee and Migrants to become Community Champions?</a:t>
            </a:r>
          </a:p>
          <a:p>
            <a:endParaRPr lang="en-IE" dirty="0"/>
          </a:p>
        </p:txBody>
      </p:sp>
      <p:pic>
        <p:nvPicPr>
          <p:cNvPr id="6" name="Picture Placeholder 7" descr="A group of people standing on top of a grass covered field&#10;&#10;Description automatically generated">
            <a:extLst>
              <a:ext uri="{FF2B5EF4-FFF2-40B4-BE49-F238E27FC236}">
                <a16:creationId xmlns:a16="http://schemas.microsoft.com/office/drawing/2014/main" id="{BD784203-EA76-47FE-BFC3-D7C8A3844EE3}"/>
              </a:ext>
            </a:extLst>
          </p:cNvPr>
          <p:cNvPicPr>
            <a:picLocks noChangeAspect="1"/>
          </p:cNvPicPr>
          <p:nvPr/>
        </p:nvPicPr>
        <p:blipFill>
          <a:blip r:embed="rId2">
            <a:extLst>
              <a:ext uri="{837473B0-CC2E-450A-ABE3-18F120FF3D39}">
                <a1611:picAttrSrcUrl xmlns:a1611="http://schemas.microsoft.com/office/drawing/2016/11/main" r:id="rId3"/>
              </a:ext>
            </a:extLst>
          </a:blip>
          <a:srcRect l="22064" r="22064"/>
          <a:stretch>
            <a:fillRect/>
          </a:stretch>
        </p:blipFill>
        <p:spPr>
          <a:xfrm flipH="1">
            <a:off x="1" y="2057063"/>
            <a:ext cx="3770868" cy="3659832"/>
          </a:xfrm>
          <a:prstGeom prst="rect">
            <a:avLst/>
          </a:prstGeom>
        </p:spPr>
      </p:pic>
    </p:spTree>
    <p:extLst>
      <p:ext uri="{BB962C8B-B14F-4D97-AF65-F5344CB8AC3E}">
        <p14:creationId xmlns:p14="http://schemas.microsoft.com/office/powerpoint/2010/main" val="2456590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17A659-318F-46A9-8969-71BB3908ABBA}"/>
              </a:ext>
            </a:extLst>
          </p:cNvPr>
          <p:cNvSpPr>
            <a:spLocks noGrp="1"/>
          </p:cNvSpPr>
          <p:nvPr>
            <p:ph type="body" sz="quarter" idx="20"/>
          </p:nvPr>
        </p:nvSpPr>
        <p:spPr>
          <a:xfrm>
            <a:off x="2495266" y="1492906"/>
            <a:ext cx="9026174" cy="3872188"/>
          </a:xfrm>
        </p:spPr>
        <p:txBody>
          <a:bodyPr/>
          <a:lstStyle/>
          <a:p>
            <a:r>
              <a:rPr lang="en-IE" dirty="0"/>
              <a:t>The Communities Integration Fund supports a variety of local organisations including sporting organisations, cultural organisations, faith-based groups and volunteer organisations to break down barriers within communities and reach out to isolated members from both Irish and migrant backgrounds, in particular our growing second and third generation of migrants.  </a:t>
            </a:r>
          </a:p>
          <a:p>
            <a:r>
              <a:rPr lang="en-IE" dirty="0"/>
              <a:t>Volunteerism is at the heart of these initiatives and plays a key role in its success hence the relevance of this fund to Active Citizenship.</a:t>
            </a:r>
          </a:p>
          <a:p>
            <a:r>
              <a:rPr lang="en-IE" dirty="0"/>
              <a:t>The projects granted funding are small community based projects, with a maximum grant amount of €5,000 and a minimum grant amount of €1,000 allocated to any single project. 282 applications were received this year with 124 projects successfully granted funding.</a:t>
            </a:r>
          </a:p>
        </p:txBody>
      </p:sp>
      <p:sp>
        <p:nvSpPr>
          <p:cNvPr id="3" name="Text Placeholder 2">
            <a:extLst>
              <a:ext uri="{FF2B5EF4-FFF2-40B4-BE49-F238E27FC236}">
                <a16:creationId xmlns:a16="http://schemas.microsoft.com/office/drawing/2014/main" id="{A8CC9C4E-9C00-42E2-8761-6B0B31D99379}"/>
              </a:ext>
            </a:extLst>
          </p:cNvPr>
          <p:cNvSpPr>
            <a:spLocks noGrp="1"/>
          </p:cNvSpPr>
          <p:nvPr>
            <p:ph type="body" sz="quarter" idx="21"/>
          </p:nvPr>
        </p:nvSpPr>
        <p:spPr>
          <a:xfrm>
            <a:off x="2495266" y="236947"/>
            <a:ext cx="8403792" cy="857158"/>
          </a:xfrm>
        </p:spPr>
        <p:txBody>
          <a:bodyPr/>
          <a:lstStyle/>
          <a:p>
            <a:r>
              <a:rPr lang="en-IE" dirty="0"/>
              <a:t>Communities Integration Fund - Ireland</a:t>
            </a:r>
          </a:p>
        </p:txBody>
      </p:sp>
      <p:sp>
        <p:nvSpPr>
          <p:cNvPr id="4" name="TextBox 3">
            <a:extLst>
              <a:ext uri="{FF2B5EF4-FFF2-40B4-BE49-F238E27FC236}">
                <a16:creationId xmlns:a16="http://schemas.microsoft.com/office/drawing/2014/main" id="{C7BACEC1-B10D-45B0-A28A-D413D6AD83F3}"/>
              </a:ext>
            </a:extLst>
          </p:cNvPr>
          <p:cNvSpPr txBox="1"/>
          <p:nvPr/>
        </p:nvSpPr>
        <p:spPr>
          <a:xfrm>
            <a:off x="1" y="611812"/>
            <a:ext cx="2343150" cy="1200329"/>
          </a:xfrm>
          <a:prstGeom prst="rect">
            <a:avLst/>
          </a:prstGeom>
          <a:solidFill>
            <a:srgbClr val="F38B00"/>
          </a:solidFill>
        </p:spPr>
        <p:txBody>
          <a:bodyPr wrap="square" rtlCol="0">
            <a:spAutoFit/>
          </a:bodyPr>
          <a:lstStyle/>
          <a:p>
            <a:r>
              <a:rPr lang="en-IE" sz="2400" dirty="0">
                <a:solidFill>
                  <a:schemeClr val="bg1"/>
                </a:solidFill>
              </a:rPr>
              <a:t>       FUNDING</a:t>
            </a:r>
          </a:p>
          <a:p>
            <a:r>
              <a:rPr lang="en-IE" sz="2400" dirty="0">
                <a:solidFill>
                  <a:schemeClr val="bg1"/>
                </a:solidFill>
              </a:rPr>
              <a:t> OPPORTUNITY</a:t>
            </a:r>
          </a:p>
          <a:p>
            <a:endParaRPr lang="en-IE" sz="2400" dirty="0">
              <a:solidFill>
                <a:schemeClr val="bg1"/>
              </a:solidFill>
            </a:endParaRPr>
          </a:p>
        </p:txBody>
      </p:sp>
      <p:grpSp>
        <p:nvGrpSpPr>
          <p:cNvPr id="5" name="Google Shape;617;p39">
            <a:extLst>
              <a:ext uri="{FF2B5EF4-FFF2-40B4-BE49-F238E27FC236}">
                <a16:creationId xmlns:a16="http://schemas.microsoft.com/office/drawing/2014/main" id="{7D327A68-6185-4F5A-946D-19CEC3B7A783}"/>
              </a:ext>
            </a:extLst>
          </p:cNvPr>
          <p:cNvGrpSpPr/>
          <p:nvPr/>
        </p:nvGrpSpPr>
        <p:grpSpPr>
          <a:xfrm>
            <a:off x="142371" y="710863"/>
            <a:ext cx="397136" cy="305017"/>
            <a:chOff x="568950" y="3686775"/>
            <a:chExt cx="472500" cy="362900"/>
          </a:xfrm>
        </p:grpSpPr>
        <p:sp>
          <p:nvSpPr>
            <p:cNvPr id="6" name="Google Shape;618;p39">
              <a:extLst>
                <a:ext uri="{FF2B5EF4-FFF2-40B4-BE49-F238E27FC236}">
                  <a16:creationId xmlns:a16="http://schemas.microsoft.com/office/drawing/2014/main" id="{3E9015CE-E1FB-453E-894E-50C7FF2275A0}"/>
                </a:ext>
              </a:extLst>
            </p:cNvPr>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9;p39">
              <a:extLst>
                <a:ext uri="{FF2B5EF4-FFF2-40B4-BE49-F238E27FC236}">
                  <a16:creationId xmlns:a16="http://schemas.microsoft.com/office/drawing/2014/main" id="{447C8A14-6798-4CB0-9713-B7DF6C6A4618}"/>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20;p39">
              <a:extLst>
                <a:ext uri="{FF2B5EF4-FFF2-40B4-BE49-F238E27FC236}">
                  <a16:creationId xmlns:a16="http://schemas.microsoft.com/office/drawing/2014/main" id="{3AD34DF3-4324-4C2F-A228-2226DE416135}"/>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C32E80E2-85C9-4276-95B2-E1734B081B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261555" y="151099"/>
            <a:ext cx="1626195" cy="812420"/>
          </a:xfrm>
          <a:prstGeom prst="rect">
            <a:avLst/>
          </a:prstGeom>
        </p:spPr>
      </p:pic>
      <p:sp>
        <p:nvSpPr>
          <p:cNvPr id="10" name="Rectangle 9">
            <a:extLst>
              <a:ext uri="{FF2B5EF4-FFF2-40B4-BE49-F238E27FC236}">
                <a16:creationId xmlns:a16="http://schemas.microsoft.com/office/drawing/2014/main" id="{8629893A-132C-4626-903D-00BC7CE153DA}"/>
              </a:ext>
            </a:extLst>
          </p:cNvPr>
          <p:cNvSpPr/>
          <p:nvPr/>
        </p:nvSpPr>
        <p:spPr>
          <a:xfrm>
            <a:off x="2851786" y="6374832"/>
            <a:ext cx="3555782" cy="246221"/>
          </a:xfrm>
          <a:prstGeom prst="rect">
            <a:avLst/>
          </a:prstGeom>
        </p:spPr>
        <p:txBody>
          <a:bodyPr wrap="none">
            <a:spAutoFit/>
          </a:bodyPr>
          <a:lstStyle/>
          <a:p>
            <a:r>
              <a:rPr lang="en-IE" sz="1000" dirty="0"/>
              <a:t>Source: </a:t>
            </a:r>
            <a:r>
              <a:rPr lang="en-IE" sz="1000" dirty="0">
                <a:hlinkClick r:id="rId4"/>
              </a:rPr>
              <a:t>http://www.integration.ie/en/ISEC/Pages/WP19000006</a:t>
            </a:r>
            <a:r>
              <a:rPr lang="en-IE" sz="1000" dirty="0"/>
              <a:t> </a:t>
            </a:r>
          </a:p>
        </p:txBody>
      </p:sp>
    </p:spTree>
    <p:extLst>
      <p:ext uri="{BB962C8B-B14F-4D97-AF65-F5344CB8AC3E}">
        <p14:creationId xmlns:p14="http://schemas.microsoft.com/office/powerpoint/2010/main" val="2788162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21"/>
          </p:nvPr>
        </p:nvSpPr>
        <p:spPr>
          <a:xfrm>
            <a:off x="2495266" y="705577"/>
            <a:ext cx="8403792" cy="857158"/>
          </a:xfrm>
        </p:spPr>
        <p:txBody>
          <a:bodyPr/>
          <a:lstStyle/>
          <a:p>
            <a:r>
              <a:rPr lang="en-IE" dirty="0"/>
              <a:t>We Cultivate Integration  - Italy</a:t>
            </a:r>
          </a:p>
          <a:p>
            <a:endParaRPr lang="it-IT" dirty="0"/>
          </a:p>
        </p:txBody>
      </p:sp>
      <p:sp>
        <p:nvSpPr>
          <p:cNvPr id="2" name="Segnaposto testo 1"/>
          <p:cNvSpPr>
            <a:spLocks noGrp="1"/>
          </p:cNvSpPr>
          <p:nvPr>
            <p:ph type="body" sz="quarter" idx="20"/>
          </p:nvPr>
        </p:nvSpPr>
        <p:spPr>
          <a:xfrm>
            <a:off x="2640330" y="1380444"/>
            <a:ext cx="9551670" cy="4600529"/>
          </a:xfrm>
        </p:spPr>
        <p:txBody>
          <a:bodyPr/>
          <a:lstStyle/>
          <a:p>
            <a:pPr lvl="0">
              <a:lnSpc>
                <a:spcPct val="80000"/>
              </a:lnSpc>
            </a:pPr>
            <a:r>
              <a:rPr lang="en-US" dirty="0"/>
              <a:t>Funded by the Migration and Integration Asylum Fund 2014/2020. this project seeks to improve the </a:t>
            </a:r>
            <a:r>
              <a:rPr lang="en-IE" dirty="0"/>
              <a:t>socio-economic integration of migrants</a:t>
            </a:r>
          </a:p>
          <a:p>
            <a:pPr lvl="0">
              <a:lnSpc>
                <a:spcPct val="80000"/>
              </a:lnSpc>
            </a:pPr>
            <a:r>
              <a:rPr lang="en-IE" dirty="0"/>
              <a:t>OBJECTIVES : To encourage the economic and social inclusion of third-country nationals thanks to the strengthening of skills and dialogue between operators and stakeholders, the identification and shared reflection on good practices at European level, and the development of an innovative model to be implemented to strengthen the integration of migrants into host societies through inclusive agriculture workshops.</a:t>
            </a:r>
          </a:p>
          <a:p>
            <a:pPr lvl="0">
              <a:lnSpc>
                <a:spcPct val="80000"/>
              </a:lnSpc>
            </a:pPr>
            <a:r>
              <a:rPr lang="en-IE" dirty="0"/>
              <a:t>ACTIVITIES : Creation and sharing of a catalogue of European good practices that use agriculture as a means of inclusion. Development of a sustainable and replicable inclusive agriculture model in different contexts Launch of 3 Inclusive Agriculture Laboratories (Perugia, Milan and Ragusa)</a:t>
            </a:r>
          </a:p>
          <a:p>
            <a:pPr marL="0" lvl="0" indent="0">
              <a:lnSpc>
                <a:spcPct val="80000"/>
              </a:lnSpc>
              <a:buNone/>
            </a:pPr>
            <a:r>
              <a:rPr lang="en-US" dirty="0"/>
              <a:t>Since this year, production has expanded: tomatoes, ginger, peppers and other typical Italian food have also been grown so that they can be placed on the local market and the project can be sustainable.</a:t>
            </a:r>
            <a:endParaRPr lang="it-IT" dirty="0"/>
          </a:p>
          <a:p>
            <a:endParaRPr lang="it-IT" dirty="0"/>
          </a:p>
        </p:txBody>
      </p:sp>
      <p:sp>
        <p:nvSpPr>
          <p:cNvPr id="4" name="TextBox 3">
            <a:extLst>
              <a:ext uri="{FF2B5EF4-FFF2-40B4-BE49-F238E27FC236}">
                <a16:creationId xmlns:a16="http://schemas.microsoft.com/office/drawing/2014/main" id="{C7BACEC1-B10D-45B0-A28A-D413D6AD83F3}"/>
              </a:ext>
            </a:extLst>
          </p:cNvPr>
          <p:cNvSpPr txBox="1"/>
          <p:nvPr/>
        </p:nvSpPr>
        <p:spPr>
          <a:xfrm>
            <a:off x="0" y="1754551"/>
            <a:ext cx="2495265" cy="1200329"/>
          </a:xfrm>
          <a:prstGeom prst="rect">
            <a:avLst/>
          </a:prstGeom>
          <a:solidFill>
            <a:srgbClr val="F38B00"/>
          </a:solidFill>
        </p:spPr>
        <p:txBody>
          <a:bodyPr wrap="square" rtlCol="0">
            <a:spAutoFit/>
          </a:bodyPr>
          <a:lstStyle/>
          <a:p>
            <a:r>
              <a:rPr lang="it-IT" sz="2400" dirty="0">
                <a:solidFill>
                  <a:schemeClr val="bg1"/>
                </a:solidFill>
              </a:rPr>
              <a:t>Example of Community Integration in Italy</a:t>
            </a:r>
            <a:endParaRPr lang="en-IE" sz="2400" dirty="0">
              <a:solidFill>
                <a:schemeClr val="bg1"/>
              </a:solidFill>
            </a:endParaRPr>
          </a:p>
        </p:txBody>
      </p:sp>
      <p:pic>
        <p:nvPicPr>
          <p:cNvPr id="6" name="Picture 2" descr="Flag of Italy - Wikipedia">
            <a:extLst>
              <a:ext uri="{FF2B5EF4-FFF2-40B4-BE49-F238E27FC236}">
                <a16:creationId xmlns:a16="http://schemas.microsoft.com/office/drawing/2014/main" id="{04FE2CAF-8097-4888-BABC-A5DBBF57B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9892" y="134571"/>
            <a:ext cx="1414462" cy="941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UGIA">
            <a:extLst>
              <a:ext uri="{FF2B5EF4-FFF2-40B4-BE49-F238E27FC236}">
                <a16:creationId xmlns:a16="http://schemas.microsoft.com/office/drawing/2014/main" id="{8CED620B-9568-482B-8469-37C13CC9F2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76"/>
          <a:stretch/>
        </p:blipFill>
        <p:spPr bwMode="auto">
          <a:xfrm>
            <a:off x="1" y="3429000"/>
            <a:ext cx="2552828" cy="156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5E746-1DD4-466F-8289-F0C05496644F}"/>
              </a:ext>
            </a:extLst>
          </p:cNvPr>
          <p:cNvSpPr>
            <a:spLocks noGrp="1"/>
          </p:cNvSpPr>
          <p:nvPr>
            <p:ph type="body" sz="quarter" idx="13"/>
          </p:nvPr>
        </p:nvSpPr>
        <p:spPr/>
        <p:txBody>
          <a:bodyPr/>
          <a:lstStyle/>
          <a:p>
            <a:r>
              <a:rPr lang="en-IE" dirty="0"/>
              <a:t>Watch the We Cultivate Integration Video</a:t>
            </a:r>
          </a:p>
        </p:txBody>
      </p:sp>
      <p:sp>
        <p:nvSpPr>
          <p:cNvPr id="3" name="Text Placeholder 2">
            <a:extLst>
              <a:ext uri="{FF2B5EF4-FFF2-40B4-BE49-F238E27FC236}">
                <a16:creationId xmlns:a16="http://schemas.microsoft.com/office/drawing/2014/main" id="{B7944734-783F-4AAE-A961-0530C4E95D99}"/>
              </a:ext>
            </a:extLst>
          </p:cNvPr>
          <p:cNvSpPr>
            <a:spLocks noGrp="1"/>
          </p:cNvSpPr>
          <p:nvPr>
            <p:ph type="body" sz="quarter" idx="14"/>
          </p:nvPr>
        </p:nvSpPr>
        <p:spPr/>
        <p:txBody>
          <a:bodyPr/>
          <a:lstStyle/>
          <a:p>
            <a:r>
              <a:rPr lang="it-IT" sz="3200" i="1" dirty="0"/>
              <a:t> </a:t>
            </a:r>
            <a:r>
              <a:rPr lang="it-IT" sz="3200" i="1" dirty="0">
                <a:hlinkClick r:id="rId3"/>
              </a:rPr>
              <a:t>https://youtu.be/0a5I_4fjPA4</a:t>
            </a:r>
            <a:r>
              <a:rPr lang="it-IT" sz="3200" i="1" dirty="0"/>
              <a:t> </a:t>
            </a:r>
            <a:endParaRPr lang="en-IE" dirty="0"/>
          </a:p>
        </p:txBody>
      </p:sp>
      <p:sp>
        <p:nvSpPr>
          <p:cNvPr id="4" name="Picture Placeholder 3">
            <a:extLst>
              <a:ext uri="{FF2B5EF4-FFF2-40B4-BE49-F238E27FC236}">
                <a16:creationId xmlns:a16="http://schemas.microsoft.com/office/drawing/2014/main" id="{049082FF-43BA-4E87-9859-41785CF48F79}"/>
              </a:ext>
            </a:extLst>
          </p:cNvPr>
          <p:cNvSpPr>
            <a:spLocks noGrp="1"/>
          </p:cNvSpPr>
          <p:nvPr>
            <p:ph type="pic" sz="quarter" idx="15"/>
          </p:nvPr>
        </p:nvSpPr>
        <p:spPr/>
      </p:sp>
      <p:pic>
        <p:nvPicPr>
          <p:cNvPr id="5" name="Online Media 4" title="L'orto di Lambￃﾨ">
            <a:hlinkClick r:id="" action="ppaction://media"/>
            <a:extLst>
              <a:ext uri="{FF2B5EF4-FFF2-40B4-BE49-F238E27FC236}">
                <a16:creationId xmlns:a16="http://schemas.microsoft.com/office/drawing/2014/main" id="{BF874AB1-C2A6-45D5-83BD-B7227CA3D2A2}"/>
              </a:ext>
            </a:extLst>
          </p:cNvPr>
          <p:cNvPicPr>
            <a:picLocks noRot="1" noChangeAspect="1"/>
          </p:cNvPicPr>
          <p:nvPr>
            <a:videoFile r:link="rId1"/>
          </p:nvPr>
        </p:nvPicPr>
        <p:blipFill>
          <a:blip r:embed="rId4"/>
          <a:stretch>
            <a:fillRect/>
          </a:stretch>
        </p:blipFill>
        <p:spPr>
          <a:xfrm>
            <a:off x="3206931" y="2114550"/>
            <a:ext cx="5532018" cy="3111760"/>
          </a:xfrm>
          <a:prstGeom prst="rect">
            <a:avLst/>
          </a:prstGeom>
        </p:spPr>
      </p:pic>
    </p:spTree>
    <p:extLst>
      <p:ext uri="{BB962C8B-B14F-4D97-AF65-F5344CB8AC3E}">
        <p14:creationId xmlns:p14="http://schemas.microsoft.com/office/powerpoint/2010/main" val="38586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IN THIS SECTION: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6217920" y="1846203"/>
            <a:ext cx="5835534" cy="3947440"/>
          </a:xfrm>
        </p:spPr>
        <p:txBody>
          <a:bodyPr/>
          <a:lstStyle/>
          <a:p>
            <a:pPr algn="l"/>
            <a:r>
              <a:rPr lang="en-IE" dirty="0"/>
              <a:t>Orientating refugees in their new host communities is one of the first and most important actions which must take place.</a:t>
            </a:r>
          </a:p>
          <a:p>
            <a:pPr algn="l"/>
            <a:endParaRPr lang="en-IE" dirty="0"/>
          </a:p>
          <a:p>
            <a:pPr algn="l"/>
            <a:r>
              <a:rPr lang="en-IE" dirty="0"/>
              <a:t>Orientation Guides, Technology and Host Buddy Programmes all have a key part to play. In this section, Service and Education Providers will gain an insight into creating and using these. </a:t>
            </a:r>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p:txBody>
          <a:bodyPr>
            <a:normAutofit/>
          </a:bodyPr>
          <a:lstStyle/>
          <a:p>
            <a:r>
              <a:rPr lang="en-US" sz="3600" i="0" dirty="0"/>
              <a:t>1.3 </a:t>
            </a:r>
            <a:r>
              <a:rPr lang="en-IE" sz="3600" i="0" dirty="0"/>
              <a:t>Best practices in orientating new communities </a:t>
            </a:r>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CIVIC LIFE</a:t>
            </a:r>
          </a:p>
        </p:txBody>
      </p:sp>
    </p:spTree>
    <p:extLst>
      <p:ext uri="{BB962C8B-B14F-4D97-AF65-F5344CB8AC3E}">
        <p14:creationId xmlns:p14="http://schemas.microsoft.com/office/powerpoint/2010/main" val="195780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7F9AA-523C-4756-8D43-0BAFD20DE400}"/>
              </a:ext>
            </a:extLst>
          </p:cNvPr>
          <p:cNvSpPr>
            <a:spLocks noGrp="1"/>
          </p:cNvSpPr>
          <p:nvPr>
            <p:ph type="body" sz="quarter" idx="20"/>
          </p:nvPr>
        </p:nvSpPr>
        <p:spPr/>
        <p:txBody>
          <a:bodyPr/>
          <a:lstStyle/>
          <a:p>
            <a:pPr algn="ctr"/>
            <a:r>
              <a:rPr lang="en-IE" dirty="0"/>
              <a:t>‘These people (migrants/refugees) are coming from conflict and uncertainty, they’ve seen family members being killed and lost their homes. All they’re looking for is safety while coming to a place they don’t know anything about.</a:t>
            </a:r>
          </a:p>
          <a:p>
            <a:pPr algn="ctr"/>
            <a:r>
              <a:rPr lang="en-IE" dirty="0"/>
              <a:t> They don’t know if they’re welcome. We need to build that safety and trust for them and you only do that by getting involved, meeting people and by building relationships.”</a:t>
            </a:r>
          </a:p>
          <a:p>
            <a:pPr algn="ctr"/>
            <a:endParaRPr lang="en-IE" dirty="0"/>
          </a:p>
        </p:txBody>
      </p:sp>
      <p:sp>
        <p:nvSpPr>
          <p:cNvPr id="3" name="Picture Placeholder 2">
            <a:extLst>
              <a:ext uri="{FF2B5EF4-FFF2-40B4-BE49-F238E27FC236}">
                <a16:creationId xmlns:a16="http://schemas.microsoft.com/office/drawing/2014/main" id="{BA10BD75-223D-4F21-9570-EAF8F3C20090}"/>
              </a:ext>
            </a:extLst>
          </p:cNvPr>
          <p:cNvSpPr>
            <a:spLocks noGrp="1"/>
          </p:cNvSpPr>
          <p:nvPr>
            <p:ph type="pic" sz="quarter" idx="21"/>
          </p:nvPr>
        </p:nvSpPr>
        <p:spPr/>
      </p:sp>
      <p:sp>
        <p:nvSpPr>
          <p:cNvPr id="4" name="Text Placeholder 3">
            <a:extLst>
              <a:ext uri="{FF2B5EF4-FFF2-40B4-BE49-F238E27FC236}">
                <a16:creationId xmlns:a16="http://schemas.microsoft.com/office/drawing/2014/main" id="{240A2ABD-0E67-4F6C-84EA-0D2FA7B5E424}"/>
              </a:ext>
            </a:extLst>
          </p:cNvPr>
          <p:cNvSpPr>
            <a:spLocks noGrp="1"/>
          </p:cNvSpPr>
          <p:nvPr>
            <p:ph type="body" sz="quarter" idx="22"/>
          </p:nvPr>
        </p:nvSpPr>
        <p:spPr>
          <a:xfrm>
            <a:off x="5577840" y="767882"/>
            <a:ext cx="6123623" cy="1220937"/>
          </a:xfrm>
        </p:spPr>
        <p:txBody>
          <a:bodyPr>
            <a:normAutofit fontScale="70000" lnSpcReduction="20000"/>
          </a:bodyPr>
          <a:lstStyle/>
          <a:p>
            <a:r>
              <a:rPr lang="en-IE" sz="4600" dirty="0"/>
              <a:t>Mairead </a:t>
            </a:r>
            <a:r>
              <a:rPr lang="en-IE" sz="4600" dirty="0" err="1"/>
              <a:t>Horkan</a:t>
            </a:r>
            <a:r>
              <a:rPr lang="en-IE" sz="4600" dirty="0"/>
              <a:t>, </a:t>
            </a:r>
            <a:r>
              <a:rPr lang="en-IE" sz="4600" dirty="0" err="1"/>
              <a:t>Failte</a:t>
            </a:r>
            <a:r>
              <a:rPr lang="en-IE" sz="4600" dirty="0"/>
              <a:t> </a:t>
            </a:r>
            <a:r>
              <a:rPr lang="en-IE" sz="4600" dirty="0" err="1"/>
              <a:t>Isteach</a:t>
            </a:r>
            <a:r>
              <a:rPr lang="en-IE" sz="4600" dirty="0"/>
              <a:t> Programme, Ireland</a:t>
            </a:r>
          </a:p>
          <a:p>
            <a:r>
              <a:rPr lang="en-IE" dirty="0"/>
              <a:t> </a:t>
            </a:r>
          </a:p>
        </p:txBody>
      </p:sp>
      <p:pic>
        <p:nvPicPr>
          <p:cNvPr id="5" name="Picture Placeholder 6" descr="A person smiling for the camera&#10;&#10;Description automatically generated">
            <a:extLst>
              <a:ext uri="{FF2B5EF4-FFF2-40B4-BE49-F238E27FC236}">
                <a16:creationId xmlns:a16="http://schemas.microsoft.com/office/drawing/2014/main" id="{6431A076-617F-44D1-A739-33A22FF0D4BB}"/>
              </a:ext>
            </a:extLst>
          </p:cNvPr>
          <p:cNvPicPr>
            <a:picLocks noChangeAspect="1"/>
          </p:cNvPicPr>
          <p:nvPr/>
        </p:nvPicPr>
        <p:blipFill>
          <a:blip r:embed="rId2"/>
          <a:srcRect t="15780" b="15780"/>
          <a:stretch>
            <a:fillRect/>
          </a:stretch>
        </p:blipFill>
        <p:spPr>
          <a:xfrm flipH="1">
            <a:off x="608086" y="1265867"/>
            <a:ext cx="5081078" cy="5156998"/>
          </a:xfrm>
          <a:prstGeom prst="ellipse">
            <a:avLst/>
          </a:prstGeom>
        </p:spPr>
      </p:pic>
      <p:sp>
        <p:nvSpPr>
          <p:cNvPr id="6" name="TextBox 5">
            <a:extLst>
              <a:ext uri="{FF2B5EF4-FFF2-40B4-BE49-F238E27FC236}">
                <a16:creationId xmlns:a16="http://schemas.microsoft.com/office/drawing/2014/main" id="{1AA617D3-C6B1-4E54-886E-3F36C267BBFD}"/>
              </a:ext>
            </a:extLst>
          </p:cNvPr>
          <p:cNvSpPr txBox="1"/>
          <p:nvPr/>
        </p:nvSpPr>
        <p:spPr>
          <a:xfrm>
            <a:off x="0" y="377190"/>
            <a:ext cx="3120390" cy="461665"/>
          </a:xfrm>
          <a:prstGeom prst="rect">
            <a:avLst/>
          </a:prstGeom>
          <a:solidFill>
            <a:srgbClr val="EA1D76"/>
          </a:solidFill>
        </p:spPr>
        <p:txBody>
          <a:bodyPr wrap="square" rtlCol="0">
            <a:spAutoFit/>
          </a:bodyPr>
          <a:lstStyle/>
          <a:p>
            <a:r>
              <a:rPr lang="en-IE" sz="2400" dirty="0">
                <a:solidFill>
                  <a:schemeClr val="bg1"/>
                </a:solidFill>
              </a:rPr>
              <a:t>Service Provider Insight</a:t>
            </a:r>
          </a:p>
        </p:txBody>
      </p:sp>
      <p:pic>
        <p:nvPicPr>
          <p:cNvPr id="7" name="Picture 6">
            <a:extLst>
              <a:ext uri="{FF2B5EF4-FFF2-40B4-BE49-F238E27FC236}">
                <a16:creationId xmlns:a16="http://schemas.microsoft.com/office/drawing/2014/main" id="{D060F8BD-83C2-49D2-AFBB-438D0A1FF3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445" y="5909289"/>
            <a:ext cx="1165282" cy="582156"/>
          </a:xfrm>
          <a:prstGeom prst="rect">
            <a:avLst/>
          </a:prstGeom>
        </p:spPr>
      </p:pic>
    </p:spTree>
    <p:extLst>
      <p:ext uri="{BB962C8B-B14F-4D97-AF65-F5344CB8AC3E}">
        <p14:creationId xmlns:p14="http://schemas.microsoft.com/office/powerpoint/2010/main" val="240340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DD8972-CC4F-44C1-A636-BA1796558EA3}"/>
              </a:ext>
            </a:extLst>
          </p:cNvPr>
          <p:cNvSpPr>
            <a:spLocks noGrp="1"/>
          </p:cNvSpPr>
          <p:nvPr>
            <p:ph type="body" sz="quarter" idx="20"/>
          </p:nvPr>
        </p:nvSpPr>
        <p:spPr>
          <a:xfrm>
            <a:off x="3188970" y="1492906"/>
            <a:ext cx="8858250" cy="3872188"/>
          </a:xfrm>
        </p:spPr>
        <p:txBody>
          <a:bodyPr/>
          <a:lstStyle/>
          <a:p>
            <a:pPr marL="0" indent="0">
              <a:buNone/>
            </a:pPr>
            <a:r>
              <a:rPr lang="en-IE" dirty="0"/>
              <a:t>Service Providers include Adult Educators have a key role to play in orientating refugees in their new host countries and the creation of a local Orientation guide is a good first step.</a:t>
            </a:r>
          </a:p>
          <a:p>
            <a:pPr marL="0" indent="0">
              <a:buNone/>
            </a:pPr>
            <a:r>
              <a:rPr lang="en-IE" dirty="0"/>
              <a:t>Collaborating with government officials, the local refugee management agency, other stakeholders and members from the host community partners is key to creating a comprehensive guide of value.</a:t>
            </a:r>
          </a:p>
          <a:p>
            <a:pPr marL="0" indent="0">
              <a:buNone/>
            </a:pPr>
            <a:r>
              <a:rPr lang="en-IE" dirty="0">
                <a:solidFill>
                  <a:srgbClr val="EA1D76"/>
                </a:solidFill>
              </a:rPr>
              <a:t>Top tips :</a:t>
            </a:r>
          </a:p>
          <a:p>
            <a:r>
              <a:rPr lang="en-IE" dirty="0"/>
              <a:t>Consider partnering with a local writer to make sure the information is conveyed as simply and clearly as possible. </a:t>
            </a:r>
          </a:p>
          <a:p>
            <a:r>
              <a:rPr lang="en-IE" dirty="0"/>
              <a:t>Consult a group of refugees or other persons from different cultures when designing the content to make sure you are approaching the topics in a culturally appropriate tone. </a:t>
            </a:r>
          </a:p>
        </p:txBody>
      </p:sp>
      <p:sp>
        <p:nvSpPr>
          <p:cNvPr id="3" name="Text Placeholder 2">
            <a:extLst>
              <a:ext uri="{FF2B5EF4-FFF2-40B4-BE49-F238E27FC236}">
                <a16:creationId xmlns:a16="http://schemas.microsoft.com/office/drawing/2014/main" id="{8AECBB3A-B887-4AFE-BD75-ECF1CD6632E9}"/>
              </a:ext>
            </a:extLst>
          </p:cNvPr>
          <p:cNvSpPr>
            <a:spLocks noGrp="1"/>
          </p:cNvSpPr>
          <p:nvPr>
            <p:ph type="body" sz="quarter" idx="21"/>
          </p:nvPr>
        </p:nvSpPr>
        <p:spPr>
          <a:xfrm>
            <a:off x="2495266" y="659857"/>
            <a:ext cx="8403792" cy="857158"/>
          </a:xfrm>
        </p:spPr>
        <p:txBody>
          <a:bodyPr/>
          <a:lstStyle/>
          <a:p>
            <a:r>
              <a:rPr lang="en-IE" dirty="0"/>
              <a:t>Create an Orientation Guide</a:t>
            </a:r>
          </a:p>
        </p:txBody>
      </p:sp>
      <p:pic>
        <p:nvPicPr>
          <p:cNvPr id="5" name="Picture 4" descr="A picture containing clock, drawing&#10;&#10;Description automatically generated">
            <a:extLst>
              <a:ext uri="{FF2B5EF4-FFF2-40B4-BE49-F238E27FC236}">
                <a16:creationId xmlns:a16="http://schemas.microsoft.com/office/drawing/2014/main" id="{7C257A1F-7778-4E0C-94E1-4F85ABCCEA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4780" y="2727792"/>
            <a:ext cx="2894594" cy="2358558"/>
          </a:xfrm>
          <a:prstGeom prst="rect">
            <a:avLst/>
          </a:prstGeom>
        </p:spPr>
      </p:pic>
    </p:spTree>
    <p:extLst>
      <p:ext uri="{BB962C8B-B14F-4D97-AF65-F5344CB8AC3E}">
        <p14:creationId xmlns:p14="http://schemas.microsoft.com/office/powerpoint/2010/main" val="4154721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IN THIS SECTION: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6096000" y="1846203"/>
            <a:ext cx="5985344" cy="3947440"/>
          </a:xfrm>
        </p:spPr>
        <p:txBody>
          <a:bodyPr/>
          <a:lstStyle/>
          <a:p>
            <a:pPr algn="l"/>
            <a:r>
              <a:rPr lang="en-IE" dirty="0"/>
              <a:t>Social integration is the process during which newcomers or minorities are incorporated and accepted into society, both as individuals and as groups.</a:t>
            </a:r>
          </a:p>
          <a:p>
            <a:pPr algn="l"/>
            <a:endParaRPr lang="en-IE" dirty="0"/>
          </a:p>
          <a:p>
            <a:pPr algn="l"/>
            <a:r>
              <a:rPr lang="en-IE" dirty="0"/>
              <a:t>We introduce the four key elements to our social structure that we need to consider.</a:t>
            </a:r>
          </a:p>
          <a:p>
            <a:pPr marL="342900" indent="-342900" algn="l">
              <a:buFont typeface="Arial" panose="020B0604020202020204" pitchFamily="34" charset="0"/>
              <a:buChar char="•"/>
            </a:pPr>
            <a:endParaRPr lang="en-IE" dirty="0"/>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a:xfrm>
            <a:off x="480042" y="1877255"/>
            <a:ext cx="4364894" cy="2497338"/>
          </a:xfrm>
        </p:spPr>
        <p:txBody>
          <a:bodyPr/>
          <a:lstStyle/>
          <a:p>
            <a:r>
              <a:rPr lang="en-US" sz="3600" i="0" dirty="0"/>
              <a:t>1.1 Spotlight on Social Integration and Inclusion</a:t>
            </a:r>
          </a:p>
          <a:p>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CIVIC LIFE</a:t>
            </a:r>
          </a:p>
        </p:txBody>
      </p:sp>
    </p:spTree>
    <p:extLst>
      <p:ext uri="{BB962C8B-B14F-4D97-AF65-F5344CB8AC3E}">
        <p14:creationId xmlns:p14="http://schemas.microsoft.com/office/powerpoint/2010/main" val="2586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DD8972-CC4F-44C1-A636-BA1796558EA3}"/>
              </a:ext>
            </a:extLst>
          </p:cNvPr>
          <p:cNvSpPr>
            <a:spLocks noGrp="1"/>
          </p:cNvSpPr>
          <p:nvPr>
            <p:ph type="body" sz="quarter" idx="20"/>
          </p:nvPr>
        </p:nvSpPr>
        <p:spPr>
          <a:xfrm>
            <a:off x="3188970" y="1492906"/>
            <a:ext cx="8858250" cy="3872188"/>
          </a:xfrm>
        </p:spPr>
        <p:txBody>
          <a:bodyPr/>
          <a:lstStyle/>
          <a:p>
            <a:pPr marL="0" indent="0">
              <a:buNone/>
            </a:pPr>
            <a:r>
              <a:rPr lang="en-IE" dirty="0"/>
              <a:t>A foreword that explains the purpose of the guide. You may want to explain, that the customs and behaviours described in the guide are how most people act (most of the time!). </a:t>
            </a:r>
          </a:p>
          <a:p>
            <a:pPr marL="0" indent="0">
              <a:buNone/>
            </a:pPr>
            <a:r>
              <a:rPr lang="en-IE" dirty="0"/>
              <a:t>Information on:</a:t>
            </a:r>
          </a:p>
          <a:p>
            <a:r>
              <a:rPr lang="en-IE" dirty="0"/>
              <a:t>Social norms and expectations</a:t>
            </a:r>
          </a:p>
          <a:p>
            <a:r>
              <a:rPr lang="en-IE" dirty="0"/>
              <a:t>Community life</a:t>
            </a:r>
          </a:p>
          <a:p>
            <a:r>
              <a:rPr lang="en-IE" dirty="0"/>
              <a:t>Public transportation</a:t>
            </a:r>
          </a:p>
          <a:p>
            <a:r>
              <a:rPr lang="en-IE" dirty="0"/>
              <a:t>National celebrations/holidays</a:t>
            </a:r>
          </a:p>
          <a:p>
            <a:r>
              <a:rPr lang="en-IE" dirty="0"/>
              <a:t>Dining and shopping</a:t>
            </a:r>
          </a:p>
          <a:p>
            <a:r>
              <a:rPr lang="en-IE" dirty="0"/>
              <a:t>Laws protecting personal freedoms </a:t>
            </a:r>
          </a:p>
          <a:p>
            <a:r>
              <a:rPr lang="en-IE" dirty="0"/>
              <a:t>Emergency services</a:t>
            </a:r>
          </a:p>
        </p:txBody>
      </p:sp>
      <p:sp>
        <p:nvSpPr>
          <p:cNvPr id="3" name="Text Placeholder 2">
            <a:extLst>
              <a:ext uri="{FF2B5EF4-FFF2-40B4-BE49-F238E27FC236}">
                <a16:creationId xmlns:a16="http://schemas.microsoft.com/office/drawing/2014/main" id="{8AECBB3A-B887-4AFE-BD75-ECF1CD6632E9}"/>
              </a:ext>
            </a:extLst>
          </p:cNvPr>
          <p:cNvSpPr>
            <a:spLocks noGrp="1"/>
          </p:cNvSpPr>
          <p:nvPr>
            <p:ph type="body" sz="quarter" idx="21"/>
          </p:nvPr>
        </p:nvSpPr>
        <p:spPr>
          <a:xfrm>
            <a:off x="2495266" y="682717"/>
            <a:ext cx="8403792" cy="857158"/>
          </a:xfrm>
        </p:spPr>
        <p:txBody>
          <a:bodyPr/>
          <a:lstStyle/>
          <a:p>
            <a:r>
              <a:rPr lang="en-IE" dirty="0"/>
              <a:t>Orientation Guide – key contents</a:t>
            </a:r>
          </a:p>
        </p:txBody>
      </p:sp>
      <p:pic>
        <p:nvPicPr>
          <p:cNvPr id="5" name="Picture 4" descr="A picture containing clock, drawing&#10;&#10;Description automatically generated">
            <a:extLst>
              <a:ext uri="{FF2B5EF4-FFF2-40B4-BE49-F238E27FC236}">
                <a16:creationId xmlns:a16="http://schemas.microsoft.com/office/drawing/2014/main" id="{7C257A1F-7778-4E0C-94E1-4F85ABCCEA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4780" y="2727792"/>
            <a:ext cx="2894594" cy="2358558"/>
          </a:xfrm>
          <a:prstGeom prst="rect">
            <a:avLst/>
          </a:prstGeom>
        </p:spPr>
      </p:pic>
    </p:spTree>
    <p:extLst>
      <p:ext uri="{BB962C8B-B14F-4D97-AF65-F5344CB8AC3E}">
        <p14:creationId xmlns:p14="http://schemas.microsoft.com/office/powerpoint/2010/main" val="2894946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9CEA63-2A33-401F-A86B-9D6F9DEA4173}"/>
              </a:ext>
            </a:extLst>
          </p:cNvPr>
          <p:cNvSpPr>
            <a:spLocks noGrp="1"/>
          </p:cNvSpPr>
          <p:nvPr>
            <p:ph type="pic" sz="quarter" idx="15"/>
          </p:nvPr>
        </p:nvSpPr>
        <p:spPr/>
      </p:sp>
      <p:sp>
        <p:nvSpPr>
          <p:cNvPr id="3" name="Text Placeholder 2">
            <a:extLst>
              <a:ext uri="{FF2B5EF4-FFF2-40B4-BE49-F238E27FC236}">
                <a16:creationId xmlns:a16="http://schemas.microsoft.com/office/drawing/2014/main" id="{CDC2472E-3758-46F9-A889-A83B7F3AEB69}"/>
              </a:ext>
            </a:extLst>
          </p:cNvPr>
          <p:cNvSpPr>
            <a:spLocks noGrp="1"/>
          </p:cNvSpPr>
          <p:nvPr>
            <p:ph type="body" sz="quarter" idx="16"/>
          </p:nvPr>
        </p:nvSpPr>
        <p:spPr/>
        <p:txBody>
          <a:bodyPr>
            <a:normAutofit fontScale="85000" lnSpcReduction="10000"/>
          </a:bodyPr>
          <a:lstStyle/>
          <a:p>
            <a:r>
              <a:rPr lang="en-IE" dirty="0"/>
              <a:t>Consider an Online Orientation Guide</a:t>
            </a:r>
          </a:p>
        </p:txBody>
      </p:sp>
      <p:sp>
        <p:nvSpPr>
          <p:cNvPr id="4" name="Text Placeholder 3">
            <a:extLst>
              <a:ext uri="{FF2B5EF4-FFF2-40B4-BE49-F238E27FC236}">
                <a16:creationId xmlns:a16="http://schemas.microsoft.com/office/drawing/2014/main" id="{E953AE1A-577A-4F73-BBE8-41F030EE3772}"/>
              </a:ext>
            </a:extLst>
          </p:cNvPr>
          <p:cNvSpPr>
            <a:spLocks noGrp="1"/>
          </p:cNvSpPr>
          <p:nvPr>
            <p:ph type="body" sz="quarter" idx="17"/>
          </p:nvPr>
        </p:nvSpPr>
        <p:spPr/>
        <p:txBody>
          <a:bodyPr/>
          <a:lstStyle/>
          <a:p>
            <a:r>
              <a:rPr lang="en-IE" sz="2400" dirty="0"/>
              <a:t>Technology is fast becoming a key delivery tool when it comes to refugee and migrant education and training, inclusion in society and as a mean to disseminate entrepreneurship opportunities.</a:t>
            </a:r>
          </a:p>
          <a:p>
            <a:endParaRPr lang="en-IE" sz="2400" dirty="0"/>
          </a:p>
          <a:p>
            <a:r>
              <a:rPr lang="en-IE" sz="2400" dirty="0"/>
              <a:t>Did you know that Syrian refugees are the thought to be most tech-savvy migrants in history? Or that about 71% of refugee households own a mobile phone? </a:t>
            </a:r>
            <a:br>
              <a:rPr lang="en-IE" sz="2400" dirty="0"/>
            </a:br>
            <a:br>
              <a:rPr lang="en-IE" sz="2400" dirty="0"/>
            </a:br>
            <a:endParaRPr lang="en-IE" sz="2400" dirty="0"/>
          </a:p>
        </p:txBody>
      </p:sp>
      <p:pic>
        <p:nvPicPr>
          <p:cNvPr id="6" name="Picture 5">
            <a:extLst>
              <a:ext uri="{FF2B5EF4-FFF2-40B4-BE49-F238E27FC236}">
                <a16:creationId xmlns:a16="http://schemas.microsoft.com/office/drawing/2014/main" id="{E39D8267-3701-4D24-A44C-A0757E263573}"/>
              </a:ext>
            </a:extLst>
          </p:cNvPr>
          <p:cNvPicPr>
            <a:picLocks noChangeAspect="1"/>
          </p:cNvPicPr>
          <p:nvPr/>
        </p:nvPicPr>
        <p:blipFill rotWithShape="1">
          <a:blip r:embed="rId2"/>
          <a:srcRect r="30024"/>
          <a:stretch/>
        </p:blipFill>
        <p:spPr>
          <a:xfrm>
            <a:off x="8802435" y="1223693"/>
            <a:ext cx="3389565" cy="4033653"/>
          </a:xfrm>
          <a:prstGeom prst="rect">
            <a:avLst/>
          </a:prstGeom>
        </p:spPr>
      </p:pic>
      <p:sp>
        <p:nvSpPr>
          <p:cNvPr id="7" name="Rectangle 6">
            <a:extLst>
              <a:ext uri="{FF2B5EF4-FFF2-40B4-BE49-F238E27FC236}">
                <a16:creationId xmlns:a16="http://schemas.microsoft.com/office/drawing/2014/main" id="{931D8F51-4CBD-434E-A4E4-6E22F4D13531}"/>
              </a:ext>
            </a:extLst>
          </p:cNvPr>
          <p:cNvSpPr/>
          <p:nvPr/>
        </p:nvSpPr>
        <p:spPr>
          <a:xfrm>
            <a:off x="7486650" y="5989320"/>
            <a:ext cx="4812031" cy="861774"/>
          </a:xfrm>
          <a:prstGeom prst="rect">
            <a:avLst/>
          </a:prstGeom>
        </p:spPr>
        <p:txBody>
          <a:bodyPr wrap="square">
            <a:spAutoFit/>
          </a:bodyPr>
          <a:lstStyle/>
          <a:p>
            <a:r>
              <a:rPr lang="en-IE" sz="1000" dirty="0" err="1"/>
              <a:t>Blendin</a:t>
            </a:r>
            <a:r>
              <a:rPr lang="en-IE" sz="1000" dirty="0"/>
              <a:t> Source: </a:t>
            </a:r>
            <a:r>
              <a:rPr lang="en-IE" sz="1000" dirty="0">
                <a:hlinkClick r:id="rId3"/>
              </a:rPr>
              <a:t>https://play.google.com/store/apps/details?id=org.cardet.blendin</a:t>
            </a:r>
            <a:endParaRPr lang="en-IE" sz="1000" dirty="0"/>
          </a:p>
          <a:p>
            <a:endParaRPr lang="en-IE" sz="1000" dirty="0"/>
          </a:p>
          <a:p>
            <a:r>
              <a:rPr lang="en-IE" sz="1000" dirty="0"/>
              <a:t>Tech Savvy Refugee: </a:t>
            </a:r>
            <a:r>
              <a:rPr lang="en-IE" sz="1000" dirty="0">
                <a:hlinkClick r:id="rId4"/>
              </a:rPr>
              <a:t>https://www.newscientist.com/article/mg23030692-900-are-humanitarian-apps-aimed-at-refugees-meeting-their-needs/#ixzz6BxH6kyNZ</a:t>
            </a:r>
            <a:r>
              <a:rPr lang="en-IE" sz="1000" dirty="0"/>
              <a:t> , </a:t>
            </a:r>
            <a:r>
              <a:rPr lang="en-IE" sz="1000" dirty="0">
                <a:hlinkClick r:id="rId5"/>
              </a:rPr>
              <a:t>https://unesdoc.unesco.org/ark:/48223/pf0000261278</a:t>
            </a:r>
            <a:endParaRPr lang="en-IE" sz="1000" dirty="0"/>
          </a:p>
        </p:txBody>
      </p:sp>
    </p:spTree>
    <p:extLst>
      <p:ext uri="{BB962C8B-B14F-4D97-AF65-F5344CB8AC3E}">
        <p14:creationId xmlns:p14="http://schemas.microsoft.com/office/powerpoint/2010/main" val="1008870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749298B-4B48-4B8C-84A5-16F2D0398410}"/>
              </a:ext>
            </a:extLst>
          </p:cNvPr>
          <p:cNvSpPr>
            <a:spLocks noGrp="1"/>
          </p:cNvSpPr>
          <p:nvPr>
            <p:ph type="pic" sz="quarter" idx="14"/>
          </p:nvPr>
        </p:nvSpPr>
        <p:spPr/>
      </p:sp>
      <p:sp>
        <p:nvSpPr>
          <p:cNvPr id="3" name="Text Placeholder 2">
            <a:extLst>
              <a:ext uri="{FF2B5EF4-FFF2-40B4-BE49-F238E27FC236}">
                <a16:creationId xmlns:a16="http://schemas.microsoft.com/office/drawing/2014/main" id="{531F0C67-70EC-440E-B9D6-A8CF3309AF3B}"/>
              </a:ext>
            </a:extLst>
          </p:cNvPr>
          <p:cNvSpPr>
            <a:spLocks noGrp="1"/>
          </p:cNvSpPr>
          <p:nvPr>
            <p:ph type="body" sz="quarter" idx="16"/>
          </p:nvPr>
        </p:nvSpPr>
        <p:spPr/>
        <p:txBody>
          <a:bodyPr>
            <a:normAutofit fontScale="85000" lnSpcReduction="10000"/>
          </a:bodyPr>
          <a:lstStyle/>
          <a:p>
            <a:r>
              <a:rPr lang="en-IE" dirty="0"/>
              <a:t>Orientation Apps – Refugee Buddy</a:t>
            </a:r>
          </a:p>
        </p:txBody>
      </p:sp>
      <p:sp>
        <p:nvSpPr>
          <p:cNvPr id="4" name="Text Placeholder 3">
            <a:extLst>
              <a:ext uri="{FF2B5EF4-FFF2-40B4-BE49-F238E27FC236}">
                <a16:creationId xmlns:a16="http://schemas.microsoft.com/office/drawing/2014/main" id="{60907D25-E412-4F11-B261-3CDEC04A9303}"/>
              </a:ext>
            </a:extLst>
          </p:cNvPr>
          <p:cNvSpPr>
            <a:spLocks noGrp="1"/>
          </p:cNvSpPr>
          <p:nvPr>
            <p:ph type="body" sz="quarter" idx="17"/>
          </p:nvPr>
        </p:nvSpPr>
        <p:spPr/>
        <p:txBody>
          <a:bodyPr/>
          <a:lstStyle/>
          <a:p>
            <a:r>
              <a:rPr lang="en-IE" dirty="0"/>
              <a:t>This app provides up to date and relevant information to refugees and asylum seekers in countries like Norway, The Netherlands, Canada and Cyprus.</a:t>
            </a:r>
          </a:p>
          <a:p>
            <a:endParaRPr lang="en-IE" dirty="0"/>
          </a:p>
          <a:p>
            <a:r>
              <a:rPr lang="en-IE" dirty="0"/>
              <a:t>See it on the </a:t>
            </a:r>
            <a:r>
              <a:rPr lang="en-IE" dirty="0">
                <a:hlinkClick r:id="rId2"/>
              </a:rPr>
              <a:t>Google Play Store</a:t>
            </a:r>
            <a:endParaRPr lang="en-IE" dirty="0"/>
          </a:p>
          <a:p>
            <a:endParaRPr lang="en-IE" dirty="0"/>
          </a:p>
        </p:txBody>
      </p:sp>
      <p:pic>
        <p:nvPicPr>
          <p:cNvPr id="8" name="Picture 7">
            <a:extLst>
              <a:ext uri="{FF2B5EF4-FFF2-40B4-BE49-F238E27FC236}">
                <a16:creationId xmlns:a16="http://schemas.microsoft.com/office/drawing/2014/main" id="{8AC2663C-C8C6-4E07-A8B3-AEC73EFA8DAB}"/>
              </a:ext>
            </a:extLst>
          </p:cNvPr>
          <p:cNvPicPr>
            <a:picLocks noChangeAspect="1"/>
          </p:cNvPicPr>
          <p:nvPr/>
        </p:nvPicPr>
        <p:blipFill>
          <a:blip r:embed="rId3"/>
          <a:stretch>
            <a:fillRect/>
          </a:stretch>
        </p:blipFill>
        <p:spPr>
          <a:xfrm>
            <a:off x="7754938" y="1181251"/>
            <a:ext cx="2248211" cy="3999626"/>
          </a:xfrm>
          <a:prstGeom prst="rect">
            <a:avLst/>
          </a:prstGeom>
        </p:spPr>
      </p:pic>
    </p:spTree>
    <p:extLst>
      <p:ext uri="{BB962C8B-B14F-4D97-AF65-F5344CB8AC3E}">
        <p14:creationId xmlns:p14="http://schemas.microsoft.com/office/powerpoint/2010/main" val="3065818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749298B-4B48-4B8C-84A5-16F2D0398410}"/>
              </a:ext>
            </a:extLst>
          </p:cNvPr>
          <p:cNvSpPr>
            <a:spLocks noGrp="1"/>
          </p:cNvSpPr>
          <p:nvPr>
            <p:ph type="pic" sz="quarter" idx="14"/>
          </p:nvPr>
        </p:nvSpPr>
        <p:spPr/>
      </p:sp>
      <p:sp>
        <p:nvSpPr>
          <p:cNvPr id="3" name="Text Placeholder 2">
            <a:extLst>
              <a:ext uri="{FF2B5EF4-FFF2-40B4-BE49-F238E27FC236}">
                <a16:creationId xmlns:a16="http://schemas.microsoft.com/office/drawing/2014/main" id="{531F0C67-70EC-440E-B9D6-A8CF3309AF3B}"/>
              </a:ext>
            </a:extLst>
          </p:cNvPr>
          <p:cNvSpPr>
            <a:spLocks noGrp="1"/>
          </p:cNvSpPr>
          <p:nvPr>
            <p:ph type="body" sz="quarter" idx="16"/>
          </p:nvPr>
        </p:nvSpPr>
        <p:spPr/>
        <p:txBody>
          <a:bodyPr>
            <a:normAutofit/>
          </a:bodyPr>
          <a:lstStyle/>
          <a:p>
            <a:r>
              <a:rPr lang="en-IE" dirty="0"/>
              <a:t>Orientation Apps – </a:t>
            </a:r>
            <a:r>
              <a:rPr lang="en-IE" dirty="0" err="1"/>
              <a:t>RefHope</a:t>
            </a:r>
            <a:endParaRPr lang="en-IE" dirty="0"/>
          </a:p>
        </p:txBody>
      </p:sp>
      <p:sp>
        <p:nvSpPr>
          <p:cNvPr id="4" name="Text Placeholder 3">
            <a:extLst>
              <a:ext uri="{FF2B5EF4-FFF2-40B4-BE49-F238E27FC236}">
                <a16:creationId xmlns:a16="http://schemas.microsoft.com/office/drawing/2014/main" id="{60907D25-E412-4F11-B261-3CDEC04A9303}"/>
              </a:ext>
            </a:extLst>
          </p:cNvPr>
          <p:cNvSpPr>
            <a:spLocks noGrp="1"/>
          </p:cNvSpPr>
          <p:nvPr>
            <p:ph type="body" sz="quarter" idx="17"/>
          </p:nvPr>
        </p:nvSpPr>
        <p:spPr/>
        <p:txBody>
          <a:bodyPr/>
          <a:lstStyle/>
          <a:p>
            <a:r>
              <a:rPr lang="en-IE" dirty="0" err="1"/>
              <a:t>RefHope</a:t>
            </a:r>
            <a:r>
              <a:rPr lang="en-IE" dirty="0"/>
              <a:t> adapts itself through geolocation services to provide opportunities that are near and relevant to the individual needs of refugees. </a:t>
            </a:r>
          </a:p>
          <a:p>
            <a:r>
              <a:rPr lang="en-IE" dirty="0"/>
              <a:t>See it on the </a:t>
            </a:r>
            <a:r>
              <a:rPr lang="en-IE" dirty="0">
                <a:hlinkClick r:id="rId2"/>
              </a:rPr>
              <a:t>Google Play Store</a:t>
            </a:r>
            <a:endParaRPr lang="en-IE" dirty="0"/>
          </a:p>
          <a:p>
            <a:endParaRPr lang="en-IE" dirty="0"/>
          </a:p>
        </p:txBody>
      </p:sp>
      <p:pic>
        <p:nvPicPr>
          <p:cNvPr id="6" name="Picture 5">
            <a:extLst>
              <a:ext uri="{FF2B5EF4-FFF2-40B4-BE49-F238E27FC236}">
                <a16:creationId xmlns:a16="http://schemas.microsoft.com/office/drawing/2014/main" id="{4A782753-E519-4D69-91D1-E5B91650C8A4}"/>
              </a:ext>
            </a:extLst>
          </p:cNvPr>
          <p:cNvPicPr>
            <a:picLocks noChangeAspect="1"/>
          </p:cNvPicPr>
          <p:nvPr/>
        </p:nvPicPr>
        <p:blipFill rotWithShape="1">
          <a:blip r:embed="rId3"/>
          <a:srcRect b="6351"/>
          <a:stretch/>
        </p:blipFill>
        <p:spPr>
          <a:xfrm>
            <a:off x="7754939" y="1192681"/>
            <a:ext cx="2187574" cy="3886200"/>
          </a:xfrm>
          <a:prstGeom prst="rect">
            <a:avLst/>
          </a:prstGeom>
        </p:spPr>
      </p:pic>
    </p:spTree>
    <p:extLst>
      <p:ext uri="{BB962C8B-B14F-4D97-AF65-F5344CB8AC3E}">
        <p14:creationId xmlns:p14="http://schemas.microsoft.com/office/powerpoint/2010/main" val="2330165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A20D6-9C28-4168-B55C-B722BCE92ADE}"/>
              </a:ext>
            </a:extLst>
          </p:cNvPr>
          <p:cNvSpPr>
            <a:spLocks noGrp="1"/>
          </p:cNvSpPr>
          <p:nvPr>
            <p:ph type="body" sz="quarter" idx="13"/>
          </p:nvPr>
        </p:nvSpPr>
        <p:spPr/>
        <p:txBody>
          <a:bodyPr/>
          <a:lstStyle/>
          <a:p>
            <a:r>
              <a:rPr lang="en-IE" dirty="0"/>
              <a:t>Orientation Website: Transition Guide for Refugees in Leeds</a:t>
            </a:r>
          </a:p>
        </p:txBody>
      </p:sp>
      <p:sp>
        <p:nvSpPr>
          <p:cNvPr id="3" name="Text Placeholder 2">
            <a:extLst>
              <a:ext uri="{FF2B5EF4-FFF2-40B4-BE49-F238E27FC236}">
                <a16:creationId xmlns:a16="http://schemas.microsoft.com/office/drawing/2014/main" id="{B0B062CD-AB1C-4A34-A203-8D9505F9C331}"/>
              </a:ext>
            </a:extLst>
          </p:cNvPr>
          <p:cNvSpPr>
            <a:spLocks noGrp="1"/>
          </p:cNvSpPr>
          <p:nvPr>
            <p:ph type="body" sz="quarter" idx="14"/>
          </p:nvPr>
        </p:nvSpPr>
        <p:spPr/>
        <p:txBody>
          <a:bodyPr/>
          <a:lstStyle/>
          <a:p>
            <a:r>
              <a:rPr lang="en-IE" dirty="0">
                <a:hlinkClick r:id="rId2"/>
              </a:rPr>
              <a:t>https://transitionguide.org.uk/</a:t>
            </a:r>
            <a:endParaRPr lang="en-IE" dirty="0"/>
          </a:p>
        </p:txBody>
      </p:sp>
      <p:sp>
        <p:nvSpPr>
          <p:cNvPr id="4" name="Picture Placeholder 3">
            <a:extLst>
              <a:ext uri="{FF2B5EF4-FFF2-40B4-BE49-F238E27FC236}">
                <a16:creationId xmlns:a16="http://schemas.microsoft.com/office/drawing/2014/main" id="{02282CA7-CF49-4405-A001-813C15AF46F6}"/>
              </a:ext>
            </a:extLst>
          </p:cNvPr>
          <p:cNvSpPr>
            <a:spLocks noGrp="1"/>
          </p:cNvSpPr>
          <p:nvPr>
            <p:ph type="pic" sz="quarter" idx="15"/>
          </p:nvPr>
        </p:nvSpPr>
        <p:spPr/>
      </p:sp>
      <p:pic>
        <p:nvPicPr>
          <p:cNvPr id="5" name="Picture 4">
            <a:extLst>
              <a:ext uri="{FF2B5EF4-FFF2-40B4-BE49-F238E27FC236}">
                <a16:creationId xmlns:a16="http://schemas.microsoft.com/office/drawing/2014/main" id="{F849AB3D-59D0-467B-9203-922C0A663151}"/>
              </a:ext>
            </a:extLst>
          </p:cNvPr>
          <p:cNvPicPr>
            <a:picLocks noChangeAspect="1"/>
          </p:cNvPicPr>
          <p:nvPr/>
        </p:nvPicPr>
        <p:blipFill>
          <a:blip r:embed="rId3"/>
          <a:stretch>
            <a:fillRect/>
          </a:stretch>
        </p:blipFill>
        <p:spPr>
          <a:xfrm>
            <a:off x="3184071" y="1906302"/>
            <a:ext cx="5665788" cy="3465344"/>
          </a:xfrm>
          <a:prstGeom prst="rect">
            <a:avLst/>
          </a:prstGeom>
        </p:spPr>
      </p:pic>
    </p:spTree>
    <p:extLst>
      <p:ext uri="{BB962C8B-B14F-4D97-AF65-F5344CB8AC3E}">
        <p14:creationId xmlns:p14="http://schemas.microsoft.com/office/powerpoint/2010/main" val="3022099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DD8972-CC4F-44C1-A636-BA1796558EA3}"/>
              </a:ext>
            </a:extLst>
          </p:cNvPr>
          <p:cNvSpPr>
            <a:spLocks noGrp="1"/>
          </p:cNvSpPr>
          <p:nvPr>
            <p:ph type="body" sz="quarter" idx="20"/>
          </p:nvPr>
        </p:nvSpPr>
        <p:spPr>
          <a:xfrm>
            <a:off x="3188970" y="1492906"/>
            <a:ext cx="8858250" cy="3872188"/>
          </a:xfrm>
        </p:spPr>
        <p:txBody>
          <a:bodyPr/>
          <a:lstStyle/>
          <a:p>
            <a:pPr marL="0" indent="0">
              <a:buNone/>
            </a:pPr>
            <a:r>
              <a:rPr lang="en-IE" dirty="0"/>
              <a:t>The Roscommon From Home to Home Workbook is a practical and useful multilingual tool (English and Arabic) to orientate and integrate refugees.</a:t>
            </a:r>
          </a:p>
          <a:p>
            <a:pPr marL="0" indent="0">
              <a:buNone/>
            </a:pPr>
            <a:r>
              <a:rPr lang="en-IE" dirty="0"/>
              <a:t>The main approaches to themes of the booklet (Your New Home, Finances and Banking, Health Services, Travel, Education, Employment, Local Activities, Useful Numbers) are very transferrable and can be adapted easily to suit any other region.</a:t>
            </a:r>
          </a:p>
          <a:p>
            <a:pPr marL="0" indent="0">
              <a:buNone/>
            </a:pPr>
            <a:endParaRPr lang="en-IE" dirty="0"/>
          </a:p>
          <a:p>
            <a:pPr marL="0" indent="0">
              <a:buNone/>
            </a:pPr>
            <a:r>
              <a:rPr lang="en-IE" dirty="0"/>
              <a:t>Download the Roscommon From Home to Home Workbook as a learning resource. </a:t>
            </a:r>
            <a:r>
              <a:rPr lang="en-IE" dirty="0">
                <a:solidFill>
                  <a:srgbClr val="FF0000"/>
                </a:solidFill>
              </a:rPr>
              <a:t>INSERT ONLINE LINK</a:t>
            </a:r>
          </a:p>
        </p:txBody>
      </p:sp>
      <p:sp>
        <p:nvSpPr>
          <p:cNvPr id="3" name="Text Placeholder 2">
            <a:extLst>
              <a:ext uri="{FF2B5EF4-FFF2-40B4-BE49-F238E27FC236}">
                <a16:creationId xmlns:a16="http://schemas.microsoft.com/office/drawing/2014/main" id="{8AECBB3A-B887-4AFE-BD75-ECF1CD6632E9}"/>
              </a:ext>
            </a:extLst>
          </p:cNvPr>
          <p:cNvSpPr>
            <a:spLocks noGrp="1"/>
          </p:cNvSpPr>
          <p:nvPr>
            <p:ph type="body" sz="quarter" idx="21"/>
          </p:nvPr>
        </p:nvSpPr>
        <p:spPr>
          <a:xfrm>
            <a:off x="2495266" y="682717"/>
            <a:ext cx="8403792" cy="857158"/>
          </a:xfrm>
        </p:spPr>
        <p:txBody>
          <a:bodyPr>
            <a:normAutofit/>
          </a:bodyPr>
          <a:lstStyle/>
          <a:p>
            <a:r>
              <a:rPr lang="en-IE" dirty="0"/>
              <a:t>Sample Orientation Workbook for Refugees </a:t>
            </a:r>
          </a:p>
        </p:txBody>
      </p:sp>
      <p:sp>
        <p:nvSpPr>
          <p:cNvPr id="6" name="TextBox 5">
            <a:extLst>
              <a:ext uri="{FF2B5EF4-FFF2-40B4-BE49-F238E27FC236}">
                <a16:creationId xmlns:a16="http://schemas.microsoft.com/office/drawing/2014/main" id="{C1039FDF-49D7-45F4-8D1B-268348BDA379}"/>
              </a:ext>
            </a:extLst>
          </p:cNvPr>
          <p:cNvSpPr txBox="1"/>
          <p:nvPr/>
        </p:nvSpPr>
        <p:spPr>
          <a:xfrm>
            <a:off x="0" y="138077"/>
            <a:ext cx="2422566" cy="461665"/>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7" name="Google Shape;605;p39">
            <a:extLst>
              <a:ext uri="{FF2B5EF4-FFF2-40B4-BE49-F238E27FC236}">
                <a16:creationId xmlns:a16="http://schemas.microsoft.com/office/drawing/2014/main" id="{1D32FF79-E020-42C3-8C82-F1186AAA2367}"/>
              </a:ext>
            </a:extLst>
          </p:cNvPr>
          <p:cNvGrpSpPr/>
          <p:nvPr/>
        </p:nvGrpSpPr>
        <p:grpSpPr>
          <a:xfrm>
            <a:off x="144780" y="189017"/>
            <a:ext cx="252000" cy="288000"/>
            <a:chOff x="2583100" y="2973775"/>
            <a:chExt cx="461550" cy="437200"/>
          </a:xfrm>
        </p:grpSpPr>
        <p:sp>
          <p:nvSpPr>
            <p:cNvPr id="8" name="Google Shape;606;p39">
              <a:extLst>
                <a:ext uri="{FF2B5EF4-FFF2-40B4-BE49-F238E27FC236}">
                  <a16:creationId xmlns:a16="http://schemas.microsoft.com/office/drawing/2014/main" id="{DF147C69-ADCD-41C9-AF28-CED46FB1A3C8}"/>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id="{5619AC40-BB17-4904-AF78-87F0CAC259D2}"/>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FE2650EF-06F7-4929-A29D-335F8388081E}"/>
              </a:ext>
            </a:extLst>
          </p:cNvPr>
          <p:cNvPicPr>
            <a:picLocks noChangeAspect="1"/>
          </p:cNvPicPr>
          <p:nvPr/>
        </p:nvPicPr>
        <p:blipFill>
          <a:blip r:embed="rId2"/>
          <a:stretch>
            <a:fillRect/>
          </a:stretch>
        </p:blipFill>
        <p:spPr>
          <a:xfrm>
            <a:off x="241830" y="2239927"/>
            <a:ext cx="2600288" cy="3737610"/>
          </a:xfrm>
          <a:prstGeom prst="rect">
            <a:avLst/>
          </a:prstGeom>
        </p:spPr>
      </p:pic>
    </p:spTree>
    <p:extLst>
      <p:ext uri="{BB962C8B-B14F-4D97-AF65-F5344CB8AC3E}">
        <p14:creationId xmlns:p14="http://schemas.microsoft.com/office/powerpoint/2010/main" val="4217529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49F048-B70D-459A-A81C-4AA200C094A1}"/>
              </a:ext>
            </a:extLst>
          </p:cNvPr>
          <p:cNvSpPr>
            <a:spLocks noGrp="1"/>
          </p:cNvSpPr>
          <p:nvPr>
            <p:ph type="body" sz="quarter" idx="20"/>
          </p:nvPr>
        </p:nvSpPr>
        <p:spPr/>
        <p:txBody>
          <a:bodyPr/>
          <a:lstStyle/>
          <a:p>
            <a:r>
              <a:rPr lang="en-IE" dirty="0"/>
              <a:t>A buddy programme is a great way of integrating and orientating refugees. It can be used in a community or educational setting.</a:t>
            </a:r>
          </a:p>
          <a:p>
            <a:r>
              <a:rPr lang="en-IE" dirty="0"/>
              <a:t>For example, in the community, a buddy is someone who befriends and provides practical support to new migrants to navigate and access services, for example accompanying them to an appointment, using public transport or visiting the local park.</a:t>
            </a:r>
          </a:p>
        </p:txBody>
      </p:sp>
      <p:sp>
        <p:nvSpPr>
          <p:cNvPr id="4" name="Text Placeholder 3">
            <a:extLst>
              <a:ext uri="{FF2B5EF4-FFF2-40B4-BE49-F238E27FC236}">
                <a16:creationId xmlns:a16="http://schemas.microsoft.com/office/drawing/2014/main" id="{983659A0-A92F-4924-AC43-67EF25D46F70}"/>
              </a:ext>
            </a:extLst>
          </p:cNvPr>
          <p:cNvSpPr>
            <a:spLocks noGrp="1"/>
          </p:cNvSpPr>
          <p:nvPr>
            <p:ph type="body" sz="quarter" idx="22"/>
          </p:nvPr>
        </p:nvSpPr>
        <p:spPr/>
        <p:txBody>
          <a:bodyPr/>
          <a:lstStyle/>
          <a:p>
            <a:r>
              <a:rPr lang="en-IE" dirty="0"/>
              <a:t>Refugee Buddy Programme</a:t>
            </a:r>
          </a:p>
        </p:txBody>
      </p:sp>
      <p:pic>
        <p:nvPicPr>
          <p:cNvPr id="10" name="Picture 9" descr="A close up of a logo&#10;&#10;Description automatically generated">
            <a:extLst>
              <a:ext uri="{FF2B5EF4-FFF2-40B4-BE49-F238E27FC236}">
                <a16:creationId xmlns:a16="http://schemas.microsoft.com/office/drawing/2014/main" id="{8A4A8DC8-D45D-4429-B1C5-66581B1E9C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7240" y="2133480"/>
            <a:ext cx="4583430" cy="3867269"/>
          </a:xfrm>
          <a:prstGeom prst="rect">
            <a:avLst/>
          </a:prstGeom>
        </p:spPr>
      </p:pic>
    </p:spTree>
    <p:extLst>
      <p:ext uri="{BB962C8B-B14F-4D97-AF65-F5344CB8AC3E}">
        <p14:creationId xmlns:p14="http://schemas.microsoft.com/office/powerpoint/2010/main" val="353017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49F048-B70D-459A-A81C-4AA200C094A1}"/>
              </a:ext>
            </a:extLst>
          </p:cNvPr>
          <p:cNvSpPr>
            <a:spLocks noGrp="1"/>
          </p:cNvSpPr>
          <p:nvPr>
            <p:ph type="body" sz="quarter" idx="20"/>
          </p:nvPr>
        </p:nvSpPr>
        <p:spPr/>
        <p:txBody>
          <a:bodyPr/>
          <a:lstStyle/>
          <a:p>
            <a:r>
              <a:rPr lang="en-IE" dirty="0"/>
              <a:t>Leeds Migrant Access Project (see slide XX for more info) runs a very successful buddy programme.</a:t>
            </a:r>
          </a:p>
          <a:p>
            <a:endParaRPr lang="en-IE" dirty="0"/>
          </a:p>
          <a:p>
            <a:r>
              <a:rPr lang="en-IE" dirty="0"/>
              <a:t>See Leeds Migrant Access Project Buddy Resources:</a:t>
            </a:r>
          </a:p>
          <a:p>
            <a:r>
              <a:rPr lang="en-IE" dirty="0">
                <a:hlinkClick r:id="rId2"/>
              </a:rPr>
              <a:t>Buddy Referral Flyer</a:t>
            </a:r>
            <a:endParaRPr lang="en-IE" dirty="0"/>
          </a:p>
          <a:p>
            <a:r>
              <a:rPr lang="en-IE" dirty="0">
                <a:hlinkClick r:id="rId3"/>
              </a:rPr>
              <a:t>Buddy Application Form</a:t>
            </a:r>
            <a:endParaRPr lang="en-IE" dirty="0"/>
          </a:p>
        </p:txBody>
      </p:sp>
      <p:pic>
        <p:nvPicPr>
          <p:cNvPr id="9" name="Picture Placeholder 8" descr="A group of people standing around each other&#10;&#10;Description automatically generated">
            <a:extLst>
              <a:ext uri="{FF2B5EF4-FFF2-40B4-BE49-F238E27FC236}">
                <a16:creationId xmlns:a16="http://schemas.microsoft.com/office/drawing/2014/main" id="{E3AF0E11-D258-4BAD-B4A5-C255776E9A7D}"/>
              </a:ext>
            </a:extLst>
          </p:cNvPr>
          <p:cNvPicPr>
            <a:picLocks noGrp="1" noChangeAspect="1"/>
          </p:cNvPicPr>
          <p:nvPr>
            <p:ph type="pic" sz="quarter" idx="21"/>
          </p:nvPr>
        </p:nvPicPr>
        <p:blipFill>
          <a:blip r:embed="rId4">
            <a:extLst>
              <a:ext uri="{837473B0-CC2E-450A-ABE3-18F120FF3D39}">
                <a1611:picAttrSrcUrl xmlns:a1611="http://schemas.microsoft.com/office/drawing/2016/11/main" r:id="rId5"/>
              </a:ext>
            </a:extLst>
          </a:blip>
          <a:srcRect l="309" r="309"/>
          <a:stretch>
            <a:fillRect/>
          </a:stretch>
        </p:blipFill>
        <p:spPr/>
      </p:pic>
      <p:sp>
        <p:nvSpPr>
          <p:cNvPr id="4" name="Text Placeholder 3">
            <a:extLst>
              <a:ext uri="{FF2B5EF4-FFF2-40B4-BE49-F238E27FC236}">
                <a16:creationId xmlns:a16="http://schemas.microsoft.com/office/drawing/2014/main" id="{983659A0-A92F-4924-AC43-67EF25D46F70}"/>
              </a:ext>
            </a:extLst>
          </p:cNvPr>
          <p:cNvSpPr>
            <a:spLocks noGrp="1"/>
          </p:cNvSpPr>
          <p:nvPr>
            <p:ph type="body" sz="quarter" idx="22"/>
          </p:nvPr>
        </p:nvSpPr>
        <p:spPr/>
        <p:txBody>
          <a:bodyPr>
            <a:normAutofit fontScale="92500" lnSpcReduction="20000"/>
          </a:bodyPr>
          <a:lstStyle/>
          <a:p>
            <a:r>
              <a:rPr lang="en-IE" dirty="0"/>
              <a:t>Example of a Refugee Buddy Programme in Action</a:t>
            </a:r>
          </a:p>
        </p:txBody>
      </p:sp>
      <p:pic>
        <p:nvPicPr>
          <p:cNvPr id="2050" name="Picture 2" descr="Image result for uk flag">
            <a:extLst>
              <a:ext uri="{FF2B5EF4-FFF2-40B4-BE49-F238E27FC236}">
                <a16:creationId xmlns:a16="http://schemas.microsoft.com/office/drawing/2014/main" id="{90E6DEC5-D6E7-421E-9B2E-AD3EAF1A2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5059" y="4746069"/>
            <a:ext cx="2085976" cy="104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69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C62EB2-3D9C-46C1-87D9-8898917DFA2F}"/>
              </a:ext>
            </a:extLst>
          </p:cNvPr>
          <p:cNvSpPr>
            <a:spLocks noGrp="1"/>
          </p:cNvSpPr>
          <p:nvPr>
            <p:ph type="body" sz="quarter" idx="20"/>
          </p:nvPr>
        </p:nvSpPr>
        <p:spPr>
          <a:xfrm>
            <a:off x="2952466" y="1263061"/>
            <a:ext cx="9129044" cy="3872188"/>
          </a:xfrm>
        </p:spPr>
        <p:txBody>
          <a:bodyPr/>
          <a:lstStyle/>
          <a:p>
            <a:pPr marL="0" indent="0">
              <a:buNone/>
            </a:pPr>
            <a:r>
              <a:rPr lang="en-IE" dirty="0"/>
              <a:t>The Refugee Training and Orientation guide includes the following:</a:t>
            </a:r>
          </a:p>
          <a:p>
            <a:r>
              <a:rPr lang="en-IE" dirty="0"/>
              <a:t>Chapter 1: Getting Oriented: Foundations of Refugee Orientation and Training</a:t>
            </a:r>
          </a:p>
          <a:p>
            <a:r>
              <a:rPr lang="en-IE" dirty="0"/>
              <a:t>Chapter 2: Planning a Training Program</a:t>
            </a:r>
          </a:p>
          <a:p>
            <a:r>
              <a:rPr lang="en-IE" dirty="0"/>
              <a:t>Chapter 3: Training Delivery and Assessment: Methods, Materials, Tips, and Tools</a:t>
            </a:r>
          </a:p>
          <a:p>
            <a:r>
              <a:rPr lang="en-IE" dirty="0"/>
              <a:t>Chapter 4: Developing Trainers and Partnerships</a:t>
            </a:r>
          </a:p>
          <a:p>
            <a:r>
              <a:rPr lang="en-IE" dirty="0"/>
              <a:t>Appendix A: Training Strategies (which provides an appendix of the various training strategies offered throughout the guide)</a:t>
            </a:r>
          </a:p>
          <a:p>
            <a:r>
              <a:rPr lang="en-IE" dirty="0"/>
              <a:t>Appendix B: Handouts and Worksheets (to complement information provided in the guide)</a:t>
            </a:r>
          </a:p>
          <a:p>
            <a:r>
              <a:rPr lang="en-IE" dirty="0"/>
              <a:t>Appendix C: Selected Resources (related to topics discussed in the various chapters)</a:t>
            </a:r>
          </a:p>
          <a:p>
            <a:endParaRPr lang="en-IE" dirty="0"/>
          </a:p>
        </p:txBody>
      </p:sp>
      <p:sp>
        <p:nvSpPr>
          <p:cNvPr id="3" name="Text Placeholder 2">
            <a:extLst>
              <a:ext uri="{FF2B5EF4-FFF2-40B4-BE49-F238E27FC236}">
                <a16:creationId xmlns:a16="http://schemas.microsoft.com/office/drawing/2014/main" id="{4F2DD772-B760-42F6-8579-13797E3C4453}"/>
              </a:ext>
            </a:extLst>
          </p:cNvPr>
          <p:cNvSpPr>
            <a:spLocks noGrp="1"/>
          </p:cNvSpPr>
          <p:nvPr>
            <p:ph type="body" sz="quarter" idx="21"/>
          </p:nvPr>
        </p:nvSpPr>
        <p:spPr>
          <a:xfrm>
            <a:off x="2655286" y="179797"/>
            <a:ext cx="8403792" cy="857158"/>
          </a:xfrm>
        </p:spPr>
        <p:txBody>
          <a:bodyPr>
            <a:normAutofit fontScale="92500" lnSpcReduction="20000"/>
          </a:bodyPr>
          <a:lstStyle/>
          <a:p>
            <a:r>
              <a:rPr lang="en-IE" dirty="0"/>
              <a:t>Refugee Training and Orientation - A Guide for Service Providers</a:t>
            </a:r>
          </a:p>
          <a:p>
            <a:endParaRPr lang="en-IE" dirty="0"/>
          </a:p>
        </p:txBody>
      </p:sp>
      <p:sp>
        <p:nvSpPr>
          <p:cNvPr id="4" name="TextBox 3">
            <a:extLst>
              <a:ext uri="{FF2B5EF4-FFF2-40B4-BE49-F238E27FC236}">
                <a16:creationId xmlns:a16="http://schemas.microsoft.com/office/drawing/2014/main" id="{2AF512AA-0465-4309-885A-A4EC60B99619}"/>
              </a:ext>
            </a:extLst>
          </p:cNvPr>
          <p:cNvSpPr txBox="1"/>
          <p:nvPr/>
        </p:nvSpPr>
        <p:spPr>
          <a:xfrm>
            <a:off x="1244" y="944043"/>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5" name="Google Shape;609;p39">
            <a:extLst>
              <a:ext uri="{FF2B5EF4-FFF2-40B4-BE49-F238E27FC236}">
                <a16:creationId xmlns:a16="http://schemas.microsoft.com/office/drawing/2014/main" id="{05480550-354F-476F-8299-58BFD75C8E3A}"/>
              </a:ext>
            </a:extLst>
          </p:cNvPr>
          <p:cNvGrpSpPr/>
          <p:nvPr/>
        </p:nvGrpSpPr>
        <p:grpSpPr>
          <a:xfrm>
            <a:off x="97915" y="1024446"/>
            <a:ext cx="360000" cy="288000"/>
            <a:chOff x="5247525" y="3007275"/>
            <a:chExt cx="517575" cy="384825"/>
          </a:xfrm>
        </p:grpSpPr>
        <p:sp>
          <p:nvSpPr>
            <p:cNvPr id="6" name="Google Shape;610;p39">
              <a:extLst>
                <a:ext uri="{FF2B5EF4-FFF2-40B4-BE49-F238E27FC236}">
                  <a16:creationId xmlns:a16="http://schemas.microsoft.com/office/drawing/2014/main" id="{4B094789-34F9-43E2-9CBC-F32B3CB72B4B}"/>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1;p39">
              <a:extLst>
                <a:ext uri="{FF2B5EF4-FFF2-40B4-BE49-F238E27FC236}">
                  <a16:creationId xmlns:a16="http://schemas.microsoft.com/office/drawing/2014/main" id="{C573CDA5-5511-4959-9F4B-026567E427C1}"/>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D820DB9F-39E6-4142-9AFB-DA683D81A982}"/>
              </a:ext>
            </a:extLst>
          </p:cNvPr>
          <p:cNvPicPr>
            <a:picLocks noChangeAspect="1"/>
          </p:cNvPicPr>
          <p:nvPr/>
        </p:nvPicPr>
        <p:blipFill>
          <a:blip r:embed="rId2"/>
          <a:stretch>
            <a:fillRect/>
          </a:stretch>
        </p:blipFill>
        <p:spPr>
          <a:xfrm>
            <a:off x="1244" y="1998078"/>
            <a:ext cx="2715442" cy="3466147"/>
          </a:xfrm>
          <a:prstGeom prst="rect">
            <a:avLst/>
          </a:prstGeom>
        </p:spPr>
      </p:pic>
      <p:sp>
        <p:nvSpPr>
          <p:cNvPr id="9" name="TextBox 8">
            <a:extLst>
              <a:ext uri="{FF2B5EF4-FFF2-40B4-BE49-F238E27FC236}">
                <a16:creationId xmlns:a16="http://schemas.microsoft.com/office/drawing/2014/main" id="{B8DAE971-FFC6-4D8F-9E55-CE039BC0E6D6}"/>
              </a:ext>
            </a:extLst>
          </p:cNvPr>
          <p:cNvSpPr txBox="1"/>
          <p:nvPr/>
        </p:nvSpPr>
        <p:spPr>
          <a:xfrm>
            <a:off x="1244" y="6600349"/>
            <a:ext cx="10371965" cy="246221"/>
          </a:xfrm>
          <a:prstGeom prst="rect">
            <a:avLst/>
          </a:prstGeom>
          <a:noFill/>
        </p:spPr>
        <p:txBody>
          <a:bodyPr wrap="square" rtlCol="0">
            <a:spAutoFit/>
          </a:bodyPr>
          <a:lstStyle/>
          <a:p>
            <a:r>
              <a:rPr lang="en-IE" sz="1000" dirty="0"/>
              <a:t>Source: </a:t>
            </a:r>
            <a:r>
              <a:rPr lang="en-IE" sz="1000" dirty="0">
                <a:hlinkClick r:id="rId3"/>
              </a:rPr>
              <a:t>http://www.culturalorientation.net/content/download/4241/23329/version/3/file/Refugee+Training+and+Orientation+-+A+Guide+for+Service+Providers.pdf</a:t>
            </a:r>
            <a:r>
              <a:rPr lang="en-IE" sz="1000" dirty="0"/>
              <a:t> </a:t>
            </a:r>
          </a:p>
        </p:txBody>
      </p:sp>
    </p:spTree>
    <p:extLst>
      <p:ext uri="{BB962C8B-B14F-4D97-AF65-F5344CB8AC3E}">
        <p14:creationId xmlns:p14="http://schemas.microsoft.com/office/powerpoint/2010/main" val="827021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IN THIS SECTION: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6217920" y="1846203"/>
            <a:ext cx="5835534" cy="3947440"/>
          </a:xfrm>
        </p:spPr>
        <p:txBody>
          <a:bodyPr/>
          <a:lstStyle/>
          <a:p>
            <a:pPr algn="l"/>
            <a:r>
              <a:rPr lang="en-IE" dirty="0"/>
              <a:t>Everyone has a role to play in creating Inclusive Communities. </a:t>
            </a:r>
          </a:p>
          <a:p>
            <a:pPr algn="l"/>
            <a:r>
              <a:rPr lang="en-IE" dirty="0"/>
              <a:t>In this section, we look at some top tips for creating inclusive communities and the vital support role service and education providers have in creating, supporting and promoting inclusive community champions.</a:t>
            </a:r>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p:txBody>
          <a:bodyPr>
            <a:normAutofit/>
          </a:bodyPr>
          <a:lstStyle/>
          <a:p>
            <a:r>
              <a:rPr lang="en-US" sz="3600" i="0" dirty="0"/>
              <a:t>1.4 Creating Inclusive Communities</a:t>
            </a:r>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CIVIC LIFE</a:t>
            </a:r>
          </a:p>
        </p:txBody>
      </p:sp>
    </p:spTree>
    <p:extLst>
      <p:ext uri="{BB962C8B-B14F-4D97-AF65-F5344CB8AC3E}">
        <p14:creationId xmlns:p14="http://schemas.microsoft.com/office/powerpoint/2010/main" val="183631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CFC6B-E189-4E19-9A0F-3304118ED206}"/>
              </a:ext>
            </a:extLst>
          </p:cNvPr>
          <p:cNvSpPr>
            <a:spLocks noGrp="1"/>
          </p:cNvSpPr>
          <p:nvPr>
            <p:ph type="body" sz="quarter" idx="22"/>
          </p:nvPr>
        </p:nvSpPr>
        <p:spPr/>
        <p:txBody>
          <a:bodyPr>
            <a:normAutofit/>
          </a:bodyPr>
          <a:lstStyle/>
          <a:p>
            <a:r>
              <a:rPr lang="en-IE" sz="2600" i="0" dirty="0"/>
              <a:t>A few years ago, I met a woman at a South Sudanese refugee camp who said something I’ll never forget... Talking about life in the camp, she gestured at rows of temporary homes behind her and said, “</a:t>
            </a:r>
            <a:r>
              <a:rPr lang="en-IE" sz="2600" i="0" dirty="0">
                <a:solidFill>
                  <a:srgbClr val="F38B00"/>
                </a:solidFill>
              </a:rPr>
              <a:t>Living next to someone doesn’t make you neighbours</a:t>
            </a:r>
            <a:r>
              <a:rPr lang="en-IE" sz="2600" i="0" dirty="0"/>
              <a:t>.” </a:t>
            </a:r>
          </a:p>
          <a:p>
            <a:endParaRPr lang="en-IE" sz="2600" i="0" dirty="0"/>
          </a:p>
          <a:p>
            <a:r>
              <a:rPr lang="en-IE" sz="2600" i="0" dirty="0"/>
              <a:t>Her point was simple: close physical proximity to someone else (even someone of the same nationality) doesn’t make a community. </a:t>
            </a:r>
            <a:r>
              <a:rPr lang="en-IE" sz="2600" i="0" dirty="0">
                <a:solidFill>
                  <a:srgbClr val="EA1D76"/>
                </a:solidFill>
              </a:rPr>
              <a:t>Trust, shared stories, common interests...these are the markers of community</a:t>
            </a:r>
            <a:r>
              <a:rPr lang="en-IE" sz="2600" i="0" dirty="0"/>
              <a:t>.</a:t>
            </a:r>
          </a:p>
          <a:p>
            <a:endParaRPr lang="en-IE" sz="2600" i="0" dirty="0"/>
          </a:p>
          <a:p>
            <a:r>
              <a:rPr lang="en-IE" sz="2400" i="0" dirty="0"/>
              <a:t>- </a:t>
            </a:r>
            <a:r>
              <a:rPr lang="en-IE" sz="2400" i="0" dirty="0">
                <a:hlinkClick r:id="rId2"/>
              </a:rPr>
              <a:t>Shauna Carey</a:t>
            </a:r>
            <a:r>
              <a:rPr lang="en-IE" sz="2400" i="0" dirty="0"/>
              <a:t>, Managing Director IDEO.ORG</a:t>
            </a:r>
            <a:endParaRPr lang="en-IE" sz="2400" dirty="0"/>
          </a:p>
        </p:txBody>
      </p:sp>
      <p:sp>
        <p:nvSpPr>
          <p:cNvPr id="3" name="Text Placeholder 2">
            <a:extLst>
              <a:ext uri="{FF2B5EF4-FFF2-40B4-BE49-F238E27FC236}">
                <a16:creationId xmlns:a16="http://schemas.microsoft.com/office/drawing/2014/main" id="{53907266-E0A8-41FA-B98D-A68B72EE0A6B}"/>
              </a:ext>
            </a:extLst>
          </p:cNvPr>
          <p:cNvSpPr>
            <a:spLocks noGrp="1"/>
          </p:cNvSpPr>
          <p:nvPr>
            <p:ph type="body" sz="quarter" idx="14"/>
          </p:nvPr>
        </p:nvSpPr>
        <p:spPr/>
        <p:txBody>
          <a:bodyPr>
            <a:normAutofit fontScale="77500" lnSpcReduction="20000"/>
          </a:bodyPr>
          <a:lstStyle/>
          <a:p>
            <a:endParaRPr lang="en-IE"/>
          </a:p>
        </p:txBody>
      </p:sp>
      <p:sp>
        <p:nvSpPr>
          <p:cNvPr id="4" name="Rectangle 3">
            <a:extLst>
              <a:ext uri="{FF2B5EF4-FFF2-40B4-BE49-F238E27FC236}">
                <a16:creationId xmlns:a16="http://schemas.microsoft.com/office/drawing/2014/main" id="{DCDCCBC4-023C-4212-91F8-F8A6EBEDED58}"/>
              </a:ext>
            </a:extLst>
          </p:cNvPr>
          <p:cNvSpPr/>
          <p:nvPr/>
        </p:nvSpPr>
        <p:spPr>
          <a:xfrm>
            <a:off x="8399615" y="6611779"/>
            <a:ext cx="3667992" cy="246221"/>
          </a:xfrm>
          <a:prstGeom prst="rect">
            <a:avLst/>
          </a:prstGeom>
        </p:spPr>
        <p:txBody>
          <a:bodyPr wrap="none">
            <a:spAutoFit/>
          </a:bodyPr>
          <a:lstStyle/>
          <a:p>
            <a:r>
              <a:rPr lang="en-IE" sz="1000" dirty="0"/>
              <a:t>Source: </a:t>
            </a:r>
            <a:r>
              <a:rPr lang="en-IE" sz="1000" dirty="0">
                <a:hlinkClick r:id="rId3"/>
              </a:rPr>
              <a:t>https://www.ideo.org/perspective/designing-for-resilience</a:t>
            </a:r>
            <a:endParaRPr lang="en-IE" sz="1000" dirty="0"/>
          </a:p>
        </p:txBody>
      </p:sp>
      <p:sp>
        <p:nvSpPr>
          <p:cNvPr id="5" name="TextBox 4">
            <a:extLst>
              <a:ext uri="{FF2B5EF4-FFF2-40B4-BE49-F238E27FC236}">
                <a16:creationId xmlns:a16="http://schemas.microsoft.com/office/drawing/2014/main" id="{9AFC088B-E02E-4CF5-BF42-4055407E68D5}"/>
              </a:ext>
            </a:extLst>
          </p:cNvPr>
          <p:cNvSpPr txBox="1"/>
          <p:nvPr/>
        </p:nvSpPr>
        <p:spPr>
          <a:xfrm>
            <a:off x="0" y="422910"/>
            <a:ext cx="4411980" cy="461665"/>
          </a:xfrm>
          <a:prstGeom prst="rect">
            <a:avLst/>
          </a:prstGeom>
          <a:solidFill>
            <a:srgbClr val="EA1D76"/>
          </a:solidFill>
        </p:spPr>
        <p:txBody>
          <a:bodyPr wrap="square" rtlCol="0">
            <a:spAutoFit/>
          </a:bodyPr>
          <a:lstStyle/>
          <a:p>
            <a:r>
              <a:rPr lang="en-IE" sz="2400" dirty="0">
                <a:solidFill>
                  <a:schemeClr val="bg1"/>
                </a:solidFill>
              </a:rPr>
              <a:t>Service Provider Spotlight</a:t>
            </a:r>
          </a:p>
        </p:txBody>
      </p:sp>
    </p:spTree>
    <p:extLst>
      <p:ext uri="{BB962C8B-B14F-4D97-AF65-F5344CB8AC3E}">
        <p14:creationId xmlns:p14="http://schemas.microsoft.com/office/powerpoint/2010/main" val="109849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8C1DE5-0AE9-4A10-9DD4-B46F6291DF8A}"/>
              </a:ext>
            </a:extLst>
          </p:cNvPr>
          <p:cNvSpPr>
            <a:spLocks noGrp="1"/>
          </p:cNvSpPr>
          <p:nvPr>
            <p:ph type="body" sz="quarter" idx="20"/>
          </p:nvPr>
        </p:nvSpPr>
        <p:spPr/>
        <p:txBody>
          <a:bodyPr/>
          <a:lstStyle/>
          <a:p>
            <a:pPr marL="342900" indent="-342900" algn="just">
              <a:buFont typeface="Arial" panose="020B0604020202020204" pitchFamily="34" charset="0"/>
              <a:buChar char="•"/>
            </a:pPr>
            <a:r>
              <a:rPr lang="en-IE" dirty="0"/>
              <a:t>One which values diversity and does everything that it can to respect all its citizens, provide full access to resources, and promote equal opportunities.</a:t>
            </a:r>
          </a:p>
          <a:p>
            <a:pPr marL="342900" indent="-342900" algn="just">
              <a:buFont typeface="Arial" panose="020B0604020202020204" pitchFamily="34" charset="0"/>
              <a:buChar char="•"/>
            </a:pPr>
            <a:r>
              <a:rPr lang="en-IE" dirty="0"/>
              <a:t>Works to eliminate all forms of discrimination.</a:t>
            </a:r>
          </a:p>
          <a:p>
            <a:pPr marL="342900" indent="-342900" algn="just">
              <a:buFont typeface="Arial" panose="020B0604020202020204" pitchFamily="34" charset="0"/>
              <a:buChar char="•"/>
            </a:pPr>
            <a:r>
              <a:rPr lang="en-IE" dirty="0"/>
              <a:t>Engages all its citizens in decision-making processes that affect their lives.</a:t>
            </a:r>
          </a:p>
          <a:p>
            <a:pPr marL="342900" indent="-342900" algn="just">
              <a:buFont typeface="Arial" panose="020B0604020202020204" pitchFamily="34" charset="0"/>
              <a:buChar char="•"/>
            </a:pPr>
            <a:r>
              <a:rPr lang="en-IE" dirty="0"/>
              <a:t>Responds quickly to racist and other discriminating incidents.</a:t>
            </a:r>
          </a:p>
          <a:p>
            <a:endParaRPr lang="en-IE" dirty="0"/>
          </a:p>
        </p:txBody>
      </p:sp>
      <p:sp>
        <p:nvSpPr>
          <p:cNvPr id="3" name="Picture Placeholder 2">
            <a:extLst>
              <a:ext uri="{FF2B5EF4-FFF2-40B4-BE49-F238E27FC236}">
                <a16:creationId xmlns:a16="http://schemas.microsoft.com/office/drawing/2014/main" id="{7F2F4B3F-1BF2-4150-A053-185809E82311}"/>
              </a:ext>
            </a:extLst>
          </p:cNvPr>
          <p:cNvSpPr>
            <a:spLocks noGrp="1"/>
          </p:cNvSpPr>
          <p:nvPr>
            <p:ph type="pic" sz="quarter" idx="21"/>
          </p:nvPr>
        </p:nvSpPr>
        <p:spPr/>
      </p:sp>
      <p:sp>
        <p:nvSpPr>
          <p:cNvPr id="4" name="Text Placeholder 3">
            <a:extLst>
              <a:ext uri="{FF2B5EF4-FFF2-40B4-BE49-F238E27FC236}">
                <a16:creationId xmlns:a16="http://schemas.microsoft.com/office/drawing/2014/main" id="{6444E0E3-DEB5-4EFC-B984-2CD840B00A7E}"/>
              </a:ext>
            </a:extLst>
          </p:cNvPr>
          <p:cNvSpPr>
            <a:spLocks noGrp="1"/>
          </p:cNvSpPr>
          <p:nvPr>
            <p:ph type="body" sz="quarter" idx="22"/>
          </p:nvPr>
        </p:nvSpPr>
        <p:spPr/>
        <p:txBody>
          <a:bodyPr>
            <a:normAutofit fontScale="92500" lnSpcReduction="20000"/>
          </a:bodyPr>
          <a:lstStyle/>
          <a:p>
            <a:r>
              <a:rPr lang="en-IE" dirty="0"/>
              <a:t>What is an Inclusive Community?</a:t>
            </a:r>
          </a:p>
          <a:p>
            <a:endParaRPr lang="en-IE" dirty="0"/>
          </a:p>
        </p:txBody>
      </p:sp>
      <p:pic>
        <p:nvPicPr>
          <p:cNvPr id="5" name="Picture Placeholder 5">
            <a:extLst>
              <a:ext uri="{FF2B5EF4-FFF2-40B4-BE49-F238E27FC236}">
                <a16:creationId xmlns:a16="http://schemas.microsoft.com/office/drawing/2014/main" id="{CAF47F68-6E53-4B0F-A993-E2784F4A994A}"/>
              </a:ext>
            </a:extLst>
          </p:cNvPr>
          <p:cNvPicPr>
            <a:picLocks noChangeAspect="1"/>
          </p:cNvPicPr>
          <p:nvPr/>
        </p:nvPicPr>
        <p:blipFill>
          <a:blip r:embed="rId2">
            <a:extLst>
              <a:ext uri="{837473B0-CC2E-450A-ABE3-18F120FF3D39}">
                <a1611:picAttrSrcUrl xmlns:a1611="http://schemas.microsoft.com/office/drawing/2016/11/main" r:id="rId3"/>
              </a:ext>
            </a:extLst>
          </a:blip>
          <a:srcRect t="320" b="320"/>
          <a:stretch>
            <a:fillRect/>
          </a:stretch>
        </p:blipFill>
        <p:spPr>
          <a:xfrm flipH="1">
            <a:off x="490537" y="1404496"/>
            <a:ext cx="5173512" cy="5021174"/>
          </a:xfrm>
          <a:prstGeom prst="ellipse">
            <a:avLst/>
          </a:prstGeom>
        </p:spPr>
      </p:pic>
    </p:spTree>
    <p:extLst>
      <p:ext uri="{BB962C8B-B14F-4D97-AF65-F5344CB8AC3E}">
        <p14:creationId xmlns:p14="http://schemas.microsoft.com/office/powerpoint/2010/main" val="3941161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E2DB9-5E5C-43D5-8520-C9E94CC36857}"/>
              </a:ext>
            </a:extLst>
          </p:cNvPr>
          <p:cNvSpPr>
            <a:spLocks noGrp="1"/>
          </p:cNvSpPr>
          <p:nvPr>
            <p:ph type="body" sz="quarter" idx="20"/>
          </p:nvPr>
        </p:nvSpPr>
        <p:spPr/>
        <p:txBody>
          <a:bodyPr/>
          <a:lstStyle/>
          <a:p>
            <a:r>
              <a:rPr lang="en-IE" dirty="0">
                <a:solidFill>
                  <a:srgbClr val="EA1D76"/>
                </a:solidFill>
              </a:rPr>
              <a:t>Bring diverse groups of people together in the ordinary spaces that individual community members share in their day-to-day lives: </a:t>
            </a:r>
          </a:p>
          <a:p>
            <a:pPr marL="342900" indent="-342900">
              <a:buFont typeface="Arial" panose="020B0604020202020204" pitchFamily="34" charset="0"/>
              <a:buChar char="•"/>
            </a:pPr>
            <a:r>
              <a:rPr lang="en-IE" dirty="0"/>
              <a:t>the playground and recreational areas</a:t>
            </a:r>
          </a:p>
          <a:p>
            <a:pPr marL="342900" indent="-342900">
              <a:buFont typeface="Arial" panose="020B0604020202020204" pitchFamily="34" charset="0"/>
              <a:buChar char="•"/>
            </a:pPr>
            <a:r>
              <a:rPr lang="en-IE" dirty="0"/>
              <a:t>community halls/spaces</a:t>
            </a:r>
          </a:p>
          <a:p>
            <a:pPr marL="342900" indent="-342900">
              <a:buFont typeface="Arial" panose="020B0604020202020204" pitchFamily="34" charset="0"/>
              <a:buChar char="•"/>
            </a:pPr>
            <a:r>
              <a:rPr lang="en-IE" dirty="0"/>
              <a:t>shopping districts or </a:t>
            </a:r>
          </a:p>
          <a:p>
            <a:pPr marL="342900" indent="-342900">
              <a:buFont typeface="Arial" panose="020B0604020202020204" pitchFamily="34" charset="0"/>
              <a:buChar char="•"/>
            </a:pPr>
            <a:r>
              <a:rPr lang="en-IE" dirty="0"/>
              <a:t>schools in the neighbourhood</a:t>
            </a:r>
          </a:p>
          <a:p>
            <a:r>
              <a:rPr lang="en-IE" dirty="0"/>
              <a:t>It’s the interaction that counts.</a:t>
            </a:r>
          </a:p>
          <a:p>
            <a:endParaRPr lang="en-IE" dirty="0"/>
          </a:p>
        </p:txBody>
      </p:sp>
      <p:sp>
        <p:nvSpPr>
          <p:cNvPr id="3" name="Picture Placeholder 2">
            <a:extLst>
              <a:ext uri="{FF2B5EF4-FFF2-40B4-BE49-F238E27FC236}">
                <a16:creationId xmlns:a16="http://schemas.microsoft.com/office/drawing/2014/main" id="{1486E378-3631-48E2-9011-BCDAD6591401}"/>
              </a:ext>
            </a:extLst>
          </p:cNvPr>
          <p:cNvSpPr>
            <a:spLocks noGrp="1"/>
          </p:cNvSpPr>
          <p:nvPr>
            <p:ph type="pic" sz="quarter" idx="21"/>
          </p:nvPr>
        </p:nvSpPr>
        <p:spPr/>
      </p:sp>
      <p:sp>
        <p:nvSpPr>
          <p:cNvPr id="4" name="Text Placeholder 3">
            <a:extLst>
              <a:ext uri="{FF2B5EF4-FFF2-40B4-BE49-F238E27FC236}">
                <a16:creationId xmlns:a16="http://schemas.microsoft.com/office/drawing/2014/main" id="{49174954-6025-4B94-8ED2-3EED66EA2D80}"/>
              </a:ext>
            </a:extLst>
          </p:cNvPr>
          <p:cNvSpPr>
            <a:spLocks noGrp="1"/>
          </p:cNvSpPr>
          <p:nvPr>
            <p:ph type="body" sz="quarter" idx="22"/>
          </p:nvPr>
        </p:nvSpPr>
        <p:spPr>
          <a:xfrm>
            <a:off x="4880610" y="228600"/>
            <a:ext cx="6820853" cy="1396441"/>
          </a:xfrm>
        </p:spPr>
        <p:txBody>
          <a:bodyPr>
            <a:normAutofit fontScale="92500" lnSpcReduction="10000"/>
          </a:bodyPr>
          <a:lstStyle/>
          <a:p>
            <a:r>
              <a:rPr lang="en-IE" dirty="0"/>
              <a:t>How can Service Providers and Adult Educators help make the communities they operate in more inclusive?</a:t>
            </a:r>
          </a:p>
        </p:txBody>
      </p:sp>
      <p:pic>
        <p:nvPicPr>
          <p:cNvPr id="5" name="Picture Placeholder 6" descr="A group of people posing for a photo&#10;&#10;Description automatically generated">
            <a:extLst>
              <a:ext uri="{FF2B5EF4-FFF2-40B4-BE49-F238E27FC236}">
                <a16:creationId xmlns:a16="http://schemas.microsoft.com/office/drawing/2014/main" id="{199BE40F-10ED-4AC3-BE56-05AE0FA52441}"/>
              </a:ext>
            </a:extLst>
          </p:cNvPr>
          <p:cNvPicPr>
            <a:picLocks noChangeAspect="1"/>
          </p:cNvPicPr>
          <p:nvPr/>
        </p:nvPicPr>
        <p:blipFill>
          <a:blip r:embed="rId3">
            <a:extLst>
              <a:ext uri="{837473B0-CC2E-450A-ABE3-18F120FF3D39}">
                <a1611:picAttrSrcUrl xmlns:a1611="http://schemas.microsoft.com/office/drawing/2016/11/main" r:id="rId4"/>
              </a:ext>
            </a:extLst>
          </a:blip>
          <a:srcRect l="24238" r="24238"/>
          <a:stretch>
            <a:fillRect/>
          </a:stretch>
        </p:blipFill>
        <p:spPr>
          <a:xfrm flipH="1">
            <a:off x="608086" y="1393059"/>
            <a:ext cx="5039571" cy="4891177"/>
          </a:xfrm>
          <a:prstGeom prst="ellipse">
            <a:avLst/>
          </a:prstGeom>
        </p:spPr>
      </p:pic>
      <p:sp>
        <p:nvSpPr>
          <p:cNvPr id="7" name="TextBox 6">
            <a:extLst>
              <a:ext uri="{FF2B5EF4-FFF2-40B4-BE49-F238E27FC236}">
                <a16:creationId xmlns:a16="http://schemas.microsoft.com/office/drawing/2014/main" id="{C20F7B94-3D56-49D6-B321-B9AC44B39215}"/>
              </a:ext>
            </a:extLst>
          </p:cNvPr>
          <p:cNvSpPr txBox="1"/>
          <p:nvPr/>
        </p:nvSpPr>
        <p:spPr>
          <a:xfrm>
            <a:off x="0" y="377190"/>
            <a:ext cx="1428750" cy="461665"/>
          </a:xfrm>
          <a:prstGeom prst="rect">
            <a:avLst/>
          </a:prstGeom>
          <a:solidFill>
            <a:srgbClr val="EA1D76"/>
          </a:solidFill>
        </p:spPr>
        <p:txBody>
          <a:bodyPr wrap="square" rtlCol="0">
            <a:spAutoFit/>
          </a:bodyPr>
          <a:lstStyle/>
          <a:p>
            <a:r>
              <a:rPr lang="en-IE" sz="2400" dirty="0">
                <a:solidFill>
                  <a:schemeClr val="bg1"/>
                </a:solidFill>
              </a:rPr>
              <a:t>TOP TIPS</a:t>
            </a:r>
          </a:p>
        </p:txBody>
      </p:sp>
    </p:spTree>
    <p:extLst>
      <p:ext uri="{BB962C8B-B14F-4D97-AF65-F5344CB8AC3E}">
        <p14:creationId xmlns:p14="http://schemas.microsoft.com/office/powerpoint/2010/main" val="3139453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E2DB9-5E5C-43D5-8520-C9E94CC36857}"/>
              </a:ext>
            </a:extLst>
          </p:cNvPr>
          <p:cNvSpPr>
            <a:spLocks noGrp="1"/>
          </p:cNvSpPr>
          <p:nvPr>
            <p:ph type="body" sz="quarter" idx="20"/>
          </p:nvPr>
        </p:nvSpPr>
        <p:spPr/>
        <p:txBody>
          <a:bodyPr/>
          <a:lstStyle/>
          <a:p>
            <a:r>
              <a:rPr lang="en-IE" dirty="0">
                <a:solidFill>
                  <a:srgbClr val="EA1D76"/>
                </a:solidFill>
              </a:rPr>
              <a:t>Engage and work with the most influential leaders representing the major groups:</a:t>
            </a:r>
          </a:p>
          <a:p>
            <a:r>
              <a:rPr lang="en-IE" dirty="0"/>
              <a:t>Community councils that comprise of a diverse group of leaders and institutional representatives are best placed to promote the value of diversity. </a:t>
            </a:r>
          </a:p>
          <a:p>
            <a:r>
              <a:rPr lang="en-IE" dirty="0"/>
              <a:t>Working together they can scope out what it would take to help the whole community to embrace and value diversity.</a:t>
            </a:r>
          </a:p>
          <a:p>
            <a:endParaRPr lang="en-IE" dirty="0"/>
          </a:p>
        </p:txBody>
      </p:sp>
      <p:pic>
        <p:nvPicPr>
          <p:cNvPr id="8" name="Picture Placeholder 7" descr="A picture containing toy&#10;&#10;Description automatically generated">
            <a:extLst>
              <a:ext uri="{FF2B5EF4-FFF2-40B4-BE49-F238E27FC236}">
                <a16:creationId xmlns:a16="http://schemas.microsoft.com/office/drawing/2014/main" id="{727E3D32-1DBB-4C34-8691-FEFC48343579}"/>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309" r="309"/>
          <a:stretch>
            <a:fillRect/>
          </a:stretch>
        </p:blipFill>
        <p:spPr/>
      </p:pic>
      <p:sp>
        <p:nvSpPr>
          <p:cNvPr id="4" name="Text Placeholder 3">
            <a:extLst>
              <a:ext uri="{FF2B5EF4-FFF2-40B4-BE49-F238E27FC236}">
                <a16:creationId xmlns:a16="http://schemas.microsoft.com/office/drawing/2014/main" id="{49174954-6025-4B94-8ED2-3EED66EA2D80}"/>
              </a:ext>
            </a:extLst>
          </p:cNvPr>
          <p:cNvSpPr>
            <a:spLocks noGrp="1"/>
          </p:cNvSpPr>
          <p:nvPr>
            <p:ph type="body" sz="quarter" idx="22"/>
          </p:nvPr>
        </p:nvSpPr>
        <p:spPr>
          <a:xfrm>
            <a:off x="4880610" y="228600"/>
            <a:ext cx="6820853" cy="1396441"/>
          </a:xfrm>
        </p:spPr>
        <p:txBody>
          <a:bodyPr>
            <a:normAutofit fontScale="92500" lnSpcReduction="10000"/>
          </a:bodyPr>
          <a:lstStyle/>
          <a:p>
            <a:r>
              <a:rPr lang="en-IE" dirty="0"/>
              <a:t>How can Service Providers and Adult Educators help make the communities they operate in more inclusive?</a:t>
            </a:r>
          </a:p>
        </p:txBody>
      </p:sp>
      <p:sp>
        <p:nvSpPr>
          <p:cNvPr id="7" name="TextBox 6">
            <a:extLst>
              <a:ext uri="{FF2B5EF4-FFF2-40B4-BE49-F238E27FC236}">
                <a16:creationId xmlns:a16="http://schemas.microsoft.com/office/drawing/2014/main" id="{C20F7B94-3D56-49D6-B321-B9AC44B39215}"/>
              </a:ext>
            </a:extLst>
          </p:cNvPr>
          <p:cNvSpPr txBox="1"/>
          <p:nvPr/>
        </p:nvSpPr>
        <p:spPr>
          <a:xfrm>
            <a:off x="0" y="377190"/>
            <a:ext cx="1428750" cy="461665"/>
          </a:xfrm>
          <a:prstGeom prst="rect">
            <a:avLst/>
          </a:prstGeom>
          <a:solidFill>
            <a:srgbClr val="EA1D76"/>
          </a:solidFill>
        </p:spPr>
        <p:txBody>
          <a:bodyPr wrap="square" rtlCol="0">
            <a:spAutoFit/>
          </a:bodyPr>
          <a:lstStyle/>
          <a:p>
            <a:r>
              <a:rPr lang="en-IE" sz="2400" dirty="0">
                <a:solidFill>
                  <a:schemeClr val="bg1"/>
                </a:solidFill>
              </a:rPr>
              <a:t>TOP TIPS</a:t>
            </a:r>
          </a:p>
        </p:txBody>
      </p:sp>
    </p:spTree>
    <p:extLst>
      <p:ext uri="{BB962C8B-B14F-4D97-AF65-F5344CB8AC3E}">
        <p14:creationId xmlns:p14="http://schemas.microsoft.com/office/powerpoint/2010/main" val="656976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E2DB9-5E5C-43D5-8520-C9E94CC36857}"/>
              </a:ext>
            </a:extLst>
          </p:cNvPr>
          <p:cNvSpPr>
            <a:spLocks noGrp="1"/>
          </p:cNvSpPr>
          <p:nvPr>
            <p:ph type="body" sz="quarter" idx="20"/>
          </p:nvPr>
        </p:nvSpPr>
        <p:spPr>
          <a:xfrm>
            <a:off x="5457910" y="2157412"/>
            <a:ext cx="6243553" cy="3957637"/>
          </a:xfrm>
        </p:spPr>
        <p:txBody>
          <a:bodyPr/>
          <a:lstStyle/>
          <a:p>
            <a:r>
              <a:rPr lang="en-IE" dirty="0">
                <a:solidFill>
                  <a:srgbClr val="EA1D76"/>
                </a:solidFill>
              </a:rPr>
              <a:t>Acknowledge and celebrate successful collective action:</a:t>
            </a:r>
          </a:p>
          <a:p>
            <a:r>
              <a:rPr lang="en-IE" dirty="0"/>
              <a:t>Successful collective action not only improves a community, but also strengthens the groups' relationships. It reinforces the positive experience and outcome of working together. </a:t>
            </a:r>
          </a:p>
          <a:p>
            <a:r>
              <a:rPr lang="en-IE" dirty="0"/>
              <a:t>Groups are more likely to want to work together again.</a:t>
            </a:r>
          </a:p>
          <a:p>
            <a:r>
              <a:rPr lang="en-IE" dirty="0"/>
              <a:t>Take time to acknowledge and celebrate even the smallest accomplishment. </a:t>
            </a:r>
          </a:p>
          <a:p>
            <a:endParaRPr lang="en-IE" dirty="0"/>
          </a:p>
        </p:txBody>
      </p:sp>
      <p:sp>
        <p:nvSpPr>
          <p:cNvPr id="4" name="Text Placeholder 3">
            <a:extLst>
              <a:ext uri="{FF2B5EF4-FFF2-40B4-BE49-F238E27FC236}">
                <a16:creationId xmlns:a16="http://schemas.microsoft.com/office/drawing/2014/main" id="{49174954-6025-4B94-8ED2-3EED66EA2D80}"/>
              </a:ext>
            </a:extLst>
          </p:cNvPr>
          <p:cNvSpPr>
            <a:spLocks noGrp="1"/>
          </p:cNvSpPr>
          <p:nvPr>
            <p:ph type="body" sz="quarter" idx="22"/>
          </p:nvPr>
        </p:nvSpPr>
        <p:spPr>
          <a:xfrm>
            <a:off x="4880610" y="228600"/>
            <a:ext cx="6820853" cy="1396441"/>
          </a:xfrm>
        </p:spPr>
        <p:txBody>
          <a:bodyPr>
            <a:normAutofit fontScale="92500" lnSpcReduction="10000"/>
          </a:bodyPr>
          <a:lstStyle/>
          <a:p>
            <a:r>
              <a:rPr lang="en-IE" dirty="0"/>
              <a:t>How can Service Providers and Adult Educators help make the communities they operate in more inclusive?</a:t>
            </a:r>
          </a:p>
        </p:txBody>
      </p:sp>
      <p:sp>
        <p:nvSpPr>
          <p:cNvPr id="7" name="TextBox 6">
            <a:extLst>
              <a:ext uri="{FF2B5EF4-FFF2-40B4-BE49-F238E27FC236}">
                <a16:creationId xmlns:a16="http://schemas.microsoft.com/office/drawing/2014/main" id="{C20F7B94-3D56-49D6-B321-B9AC44B39215}"/>
              </a:ext>
            </a:extLst>
          </p:cNvPr>
          <p:cNvSpPr txBox="1"/>
          <p:nvPr/>
        </p:nvSpPr>
        <p:spPr>
          <a:xfrm>
            <a:off x="0" y="377190"/>
            <a:ext cx="1428750" cy="461665"/>
          </a:xfrm>
          <a:prstGeom prst="rect">
            <a:avLst/>
          </a:prstGeom>
          <a:solidFill>
            <a:srgbClr val="EA1D76"/>
          </a:solidFill>
        </p:spPr>
        <p:txBody>
          <a:bodyPr wrap="square" rtlCol="0">
            <a:spAutoFit/>
          </a:bodyPr>
          <a:lstStyle/>
          <a:p>
            <a:r>
              <a:rPr lang="en-IE" sz="2400" dirty="0">
                <a:solidFill>
                  <a:schemeClr val="bg1"/>
                </a:solidFill>
              </a:rPr>
              <a:t>TOP TIPS</a:t>
            </a:r>
          </a:p>
        </p:txBody>
      </p:sp>
      <p:sp>
        <p:nvSpPr>
          <p:cNvPr id="5" name="Picture Placeholder 4">
            <a:extLst>
              <a:ext uri="{FF2B5EF4-FFF2-40B4-BE49-F238E27FC236}">
                <a16:creationId xmlns:a16="http://schemas.microsoft.com/office/drawing/2014/main" id="{26622F0A-71F5-44A4-9B64-5BA3899F7792}"/>
              </a:ext>
            </a:extLst>
          </p:cNvPr>
          <p:cNvSpPr>
            <a:spLocks noGrp="1"/>
          </p:cNvSpPr>
          <p:nvPr>
            <p:ph type="pic" sz="quarter" idx="21"/>
          </p:nvPr>
        </p:nvSpPr>
        <p:spPr/>
      </p:sp>
      <p:pic>
        <p:nvPicPr>
          <p:cNvPr id="9" name="Picture 8">
            <a:extLst>
              <a:ext uri="{FF2B5EF4-FFF2-40B4-BE49-F238E27FC236}">
                <a16:creationId xmlns:a16="http://schemas.microsoft.com/office/drawing/2014/main" id="{A23837A2-F8B5-4EE8-A841-1D4B78C03A3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8086" y="2480645"/>
            <a:ext cx="4886018" cy="2727442"/>
          </a:xfrm>
          <a:prstGeom prst="rect">
            <a:avLst/>
          </a:prstGeom>
        </p:spPr>
      </p:pic>
    </p:spTree>
    <p:extLst>
      <p:ext uri="{BB962C8B-B14F-4D97-AF65-F5344CB8AC3E}">
        <p14:creationId xmlns:p14="http://schemas.microsoft.com/office/powerpoint/2010/main" val="2934133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E2DB9-5E5C-43D5-8520-C9E94CC36857}"/>
              </a:ext>
            </a:extLst>
          </p:cNvPr>
          <p:cNvSpPr>
            <a:spLocks noGrp="1"/>
          </p:cNvSpPr>
          <p:nvPr>
            <p:ph type="body" sz="quarter" idx="20"/>
          </p:nvPr>
        </p:nvSpPr>
        <p:spPr>
          <a:xfrm>
            <a:off x="5680710" y="2041542"/>
            <a:ext cx="6275070" cy="3957637"/>
          </a:xfrm>
        </p:spPr>
        <p:txBody>
          <a:bodyPr/>
          <a:lstStyle/>
          <a:p>
            <a:r>
              <a:rPr lang="en-IE" dirty="0">
                <a:solidFill>
                  <a:srgbClr val="EA1D76"/>
                </a:solidFill>
              </a:rPr>
              <a:t>Create long lasting and sustaining collaborative relationships:</a:t>
            </a:r>
          </a:p>
          <a:p>
            <a:r>
              <a:rPr lang="en-IE" dirty="0"/>
              <a:t>Building an inclusive community is not an event that has a beginning and an end. It is a process that continuously evolves. Nor is an inclusive community something which can be created in isolation.</a:t>
            </a:r>
          </a:p>
          <a:p>
            <a:r>
              <a:rPr lang="en-IE" dirty="0"/>
              <a:t>Forming relationships and creating opportunities to maintain frequent contact and cooperation among different stakeholder, refugee and community groups is key in inclusive community development. </a:t>
            </a:r>
          </a:p>
          <a:p>
            <a:endParaRPr lang="en-IE" dirty="0"/>
          </a:p>
          <a:p>
            <a:endParaRPr lang="en-IE" dirty="0"/>
          </a:p>
        </p:txBody>
      </p:sp>
      <p:sp>
        <p:nvSpPr>
          <p:cNvPr id="4" name="Text Placeholder 3">
            <a:extLst>
              <a:ext uri="{FF2B5EF4-FFF2-40B4-BE49-F238E27FC236}">
                <a16:creationId xmlns:a16="http://schemas.microsoft.com/office/drawing/2014/main" id="{49174954-6025-4B94-8ED2-3EED66EA2D80}"/>
              </a:ext>
            </a:extLst>
          </p:cNvPr>
          <p:cNvSpPr>
            <a:spLocks noGrp="1"/>
          </p:cNvSpPr>
          <p:nvPr>
            <p:ph type="body" sz="quarter" idx="22"/>
          </p:nvPr>
        </p:nvSpPr>
        <p:spPr>
          <a:xfrm>
            <a:off x="4880610" y="228600"/>
            <a:ext cx="6820853" cy="1396441"/>
          </a:xfrm>
        </p:spPr>
        <p:txBody>
          <a:bodyPr>
            <a:normAutofit fontScale="92500" lnSpcReduction="10000"/>
          </a:bodyPr>
          <a:lstStyle/>
          <a:p>
            <a:r>
              <a:rPr lang="en-IE" dirty="0"/>
              <a:t>How can Service Providers and Adult Educators help make the communities they operate in more inclusive?</a:t>
            </a:r>
          </a:p>
        </p:txBody>
      </p:sp>
      <p:sp>
        <p:nvSpPr>
          <p:cNvPr id="7" name="TextBox 6">
            <a:extLst>
              <a:ext uri="{FF2B5EF4-FFF2-40B4-BE49-F238E27FC236}">
                <a16:creationId xmlns:a16="http://schemas.microsoft.com/office/drawing/2014/main" id="{C20F7B94-3D56-49D6-B321-B9AC44B39215}"/>
              </a:ext>
            </a:extLst>
          </p:cNvPr>
          <p:cNvSpPr txBox="1"/>
          <p:nvPr/>
        </p:nvSpPr>
        <p:spPr>
          <a:xfrm>
            <a:off x="0" y="377190"/>
            <a:ext cx="1428750" cy="461665"/>
          </a:xfrm>
          <a:prstGeom prst="rect">
            <a:avLst/>
          </a:prstGeom>
          <a:solidFill>
            <a:srgbClr val="EA1D76"/>
          </a:solidFill>
        </p:spPr>
        <p:txBody>
          <a:bodyPr wrap="square" rtlCol="0">
            <a:spAutoFit/>
          </a:bodyPr>
          <a:lstStyle/>
          <a:p>
            <a:r>
              <a:rPr lang="en-IE" sz="2400" dirty="0">
                <a:solidFill>
                  <a:schemeClr val="bg1"/>
                </a:solidFill>
              </a:rPr>
              <a:t>TOP TIPS</a:t>
            </a:r>
          </a:p>
        </p:txBody>
      </p:sp>
      <p:pic>
        <p:nvPicPr>
          <p:cNvPr id="6" name="Picture Placeholder 5" descr="A picture containing indoor, person, table, man&#10;&#10;Description automatically generated">
            <a:extLst>
              <a:ext uri="{FF2B5EF4-FFF2-40B4-BE49-F238E27FC236}">
                <a16:creationId xmlns:a16="http://schemas.microsoft.com/office/drawing/2014/main" id="{3839A464-E9B4-4A0E-ADFC-40187F2C62FC}"/>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16881" r="16881"/>
          <a:stretch>
            <a:fillRect/>
          </a:stretch>
        </p:blipFill>
        <p:spPr/>
      </p:pic>
    </p:spTree>
    <p:extLst>
      <p:ext uri="{BB962C8B-B14F-4D97-AF65-F5344CB8AC3E}">
        <p14:creationId xmlns:p14="http://schemas.microsoft.com/office/powerpoint/2010/main" val="3931814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12DB1-3F07-4F1A-9B2F-711FA2C03513}"/>
              </a:ext>
            </a:extLst>
          </p:cNvPr>
          <p:cNvSpPr>
            <a:spLocks noGrp="1"/>
          </p:cNvSpPr>
          <p:nvPr>
            <p:ph type="body" sz="quarter" idx="25"/>
          </p:nvPr>
        </p:nvSpPr>
        <p:spPr>
          <a:xfrm>
            <a:off x="423948" y="5333074"/>
            <a:ext cx="11545518" cy="633861"/>
          </a:xfrm>
        </p:spPr>
        <p:txBody>
          <a:bodyPr>
            <a:noAutofit/>
          </a:bodyPr>
          <a:lstStyle/>
          <a:p>
            <a:pPr algn="just"/>
            <a:r>
              <a:rPr lang="en-IE" sz="2400" dirty="0">
                <a:hlinkClick r:id="rId2"/>
              </a:rPr>
              <a:t>Leeds MAP </a:t>
            </a:r>
            <a:r>
              <a:rPr lang="en-IE" sz="2400" dirty="0"/>
              <a:t>is a collaboration project between Leeds City Council, Touchstone, Feel Good Factor and Leeds Asylum Seekers Support Network to name a few.</a:t>
            </a:r>
          </a:p>
          <a:p>
            <a:pPr algn="just"/>
            <a:r>
              <a:rPr lang="en-IE" sz="2400" dirty="0"/>
              <a:t>The Migrant Access Project builds relationships so newly arrived citizens and service providers can have a conversation, learn from each other and embrace a community-based approach to developing solutions.</a:t>
            </a:r>
          </a:p>
          <a:p>
            <a:endParaRPr lang="en-IE" sz="2400" dirty="0"/>
          </a:p>
        </p:txBody>
      </p:sp>
      <p:pic>
        <p:nvPicPr>
          <p:cNvPr id="5" name="Picture Placeholder 10" descr="A group of people standing in front of a building&#10;&#10;Description automatically generated">
            <a:extLst>
              <a:ext uri="{FF2B5EF4-FFF2-40B4-BE49-F238E27FC236}">
                <a16:creationId xmlns:a16="http://schemas.microsoft.com/office/drawing/2014/main" id="{F254A564-65B0-4584-8CF2-76011FBAC979}"/>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t="22721" b="22721"/>
          <a:stretch>
            <a:fillRect/>
          </a:stretch>
        </p:blipFill>
        <p:spPr>
          <a:xfrm flipH="1">
            <a:off x="11113" y="7938"/>
            <a:ext cx="12168187" cy="4408487"/>
          </a:xfrm>
        </p:spPr>
      </p:pic>
      <p:sp>
        <p:nvSpPr>
          <p:cNvPr id="4" name="Text Placeholder 3">
            <a:extLst>
              <a:ext uri="{FF2B5EF4-FFF2-40B4-BE49-F238E27FC236}">
                <a16:creationId xmlns:a16="http://schemas.microsoft.com/office/drawing/2014/main" id="{A1207A96-DC74-4F0C-9E7B-24BA08F6AF67}"/>
              </a:ext>
            </a:extLst>
          </p:cNvPr>
          <p:cNvSpPr>
            <a:spLocks noGrp="1"/>
          </p:cNvSpPr>
          <p:nvPr>
            <p:ph type="body" sz="quarter" idx="20"/>
          </p:nvPr>
        </p:nvSpPr>
        <p:spPr>
          <a:xfrm>
            <a:off x="2309362" y="3114008"/>
            <a:ext cx="7571688" cy="629984"/>
          </a:xfrm>
          <a:solidFill>
            <a:srgbClr val="B6BD00"/>
          </a:solidFill>
        </p:spPr>
        <p:txBody>
          <a:bodyPr/>
          <a:lstStyle/>
          <a:p>
            <a:r>
              <a:rPr lang="en-IE" dirty="0"/>
              <a:t>Inclusive Community Spotlight:</a:t>
            </a:r>
          </a:p>
          <a:p>
            <a:r>
              <a:rPr lang="en-IE" b="1" dirty="0"/>
              <a:t>Leeds a “compassionate city”</a:t>
            </a:r>
          </a:p>
          <a:p>
            <a:endParaRPr lang="en-IE" dirty="0"/>
          </a:p>
        </p:txBody>
      </p:sp>
      <p:sp>
        <p:nvSpPr>
          <p:cNvPr id="6" name="TextBox 5">
            <a:extLst>
              <a:ext uri="{FF2B5EF4-FFF2-40B4-BE49-F238E27FC236}">
                <a16:creationId xmlns:a16="http://schemas.microsoft.com/office/drawing/2014/main" id="{8C6872D9-7A3B-4EE0-B801-323FB55AD15C}"/>
              </a:ext>
            </a:extLst>
          </p:cNvPr>
          <p:cNvSpPr txBox="1"/>
          <p:nvPr/>
        </p:nvSpPr>
        <p:spPr>
          <a:xfrm>
            <a:off x="11113" y="52034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7" name="Google Shape;543;p39">
            <a:extLst>
              <a:ext uri="{FF2B5EF4-FFF2-40B4-BE49-F238E27FC236}">
                <a16:creationId xmlns:a16="http://schemas.microsoft.com/office/drawing/2014/main" id="{4CA310FA-1E29-461C-A848-EA16B666C97C}"/>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id="{7C450FF6-8BAD-40DB-97A6-FCCCBE97D14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A798BD69-6E12-4B3E-984B-0EC80BD901A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C3123E54-A211-4875-9DCF-29808FBE0356}"/>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FC9103D6-568C-4F96-8EFE-B5CFF211AAD9}"/>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AEC76BE1-6B16-4726-B6BD-AE914879B0B0}"/>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E824CE96-57BD-4FA9-9B85-8444E64CC647}"/>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C7FDB123-E013-41B5-8FA2-3793B11A9CC3}"/>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1793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462670-D9FA-4C4A-920E-0125599C1BC1}"/>
              </a:ext>
            </a:extLst>
          </p:cNvPr>
          <p:cNvSpPr>
            <a:spLocks noGrp="1"/>
          </p:cNvSpPr>
          <p:nvPr>
            <p:ph type="body" sz="quarter" idx="20"/>
          </p:nvPr>
        </p:nvSpPr>
        <p:spPr>
          <a:xfrm>
            <a:off x="5257800" y="1676000"/>
            <a:ext cx="6675120" cy="4628193"/>
          </a:xfrm>
        </p:spPr>
        <p:txBody>
          <a:bodyPr/>
          <a:lstStyle/>
          <a:p>
            <a:pPr algn="just"/>
            <a:r>
              <a:rPr lang="en-IE" dirty="0"/>
              <a:t>Home to over 140 ethnic groups, Leeds has a rich multicultural heritage, with migrants contributing to the economic, social and cultural life of the city. </a:t>
            </a:r>
          </a:p>
          <a:p>
            <a:pPr algn="just"/>
            <a:r>
              <a:rPr lang="en-IE" dirty="0"/>
              <a:t>This powerful short video from Leeds City Council highlights the valuable work done by the Leeds Migrant Access Project which sends a strong and welcoming message of a community/city willing to accept and support all people.</a:t>
            </a:r>
          </a:p>
          <a:p>
            <a:pPr algn="just"/>
            <a:r>
              <a:rPr lang="en-IE" dirty="0"/>
              <a:t>MAP provides trained people, who speak the community languages, to help and join people with the correct up-to-date information to get the services they need.</a:t>
            </a:r>
          </a:p>
          <a:p>
            <a:pPr marL="0" indent="0" algn="just">
              <a:buNone/>
            </a:pPr>
            <a:endParaRPr lang="en-IE" dirty="0"/>
          </a:p>
        </p:txBody>
      </p:sp>
      <p:sp>
        <p:nvSpPr>
          <p:cNvPr id="3" name="Text Placeholder 2">
            <a:extLst>
              <a:ext uri="{FF2B5EF4-FFF2-40B4-BE49-F238E27FC236}">
                <a16:creationId xmlns:a16="http://schemas.microsoft.com/office/drawing/2014/main" id="{3715C47B-C62C-4D3B-BE0A-38051AF91E3B}"/>
              </a:ext>
            </a:extLst>
          </p:cNvPr>
          <p:cNvSpPr>
            <a:spLocks noGrp="1"/>
          </p:cNvSpPr>
          <p:nvPr>
            <p:ph type="body" sz="quarter" idx="21"/>
          </p:nvPr>
        </p:nvSpPr>
        <p:spPr/>
        <p:txBody>
          <a:bodyPr>
            <a:normAutofit fontScale="92500" lnSpcReduction="20000"/>
          </a:bodyPr>
          <a:lstStyle/>
          <a:p>
            <a:r>
              <a:rPr lang="en-IE" dirty="0"/>
              <a:t>Inclusive Community – </a:t>
            </a:r>
            <a:r>
              <a:rPr lang="en-IE" dirty="0">
                <a:solidFill>
                  <a:srgbClr val="B6BD00"/>
                </a:solidFill>
              </a:rPr>
              <a:t>Leeds a “compassionate city”</a:t>
            </a:r>
          </a:p>
          <a:p>
            <a:endParaRPr lang="en-IE" dirty="0"/>
          </a:p>
        </p:txBody>
      </p:sp>
      <p:pic>
        <p:nvPicPr>
          <p:cNvPr id="4" name="ZFSi01bduv0">
            <a:hlinkClick r:id="" action="ppaction://media"/>
            <a:extLst>
              <a:ext uri="{FF2B5EF4-FFF2-40B4-BE49-F238E27FC236}">
                <a16:creationId xmlns:a16="http://schemas.microsoft.com/office/drawing/2014/main" id="{8F27B99F-9ED6-487A-9F40-2B4223F1AEE2}"/>
              </a:ext>
            </a:extLst>
          </p:cNvPr>
          <p:cNvPicPr>
            <a:picLocks noRot="1" noChangeAspect="1"/>
          </p:cNvPicPr>
          <p:nvPr>
            <a:videoFile r:link="rId1"/>
          </p:nvPr>
        </p:nvPicPr>
        <p:blipFill>
          <a:blip r:embed="rId3"/>
          <a:stretch>
            <a:fillRect/>
          </a:stretch>
        </p:blipFill>
        <p:spPr>
          <a:xfrm>
            <a:off x="0" y="2081885"/>
            <a:ext cx="5088565" cy="3816424"/>
          </a:xfrm>
          <a:prstGeom prst="rect">
            <a:avLst/>
          </a:prstGeom>
        </p:spPr>
      </p:pic>
    </p:spTree>
    <p:extLst>
      <p:ext uri="{BB962C8B-B14F-4D97-AF65-F5344CB8AC3E}">
        <p14:creationId xmlns:p14="http://schemas.microsoft.com/office/powerpoint/2010/main" val="3576081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76E472-9CBF-4DAA-BD8B-44345403707A}"/>
              </a:ext>
            </a:extLst>
          </p:cNvPr>
          <p:cNvSpPr>
            <a:spLocks noGrp="1"/>
          </p:cNvSpPr>
          <p:nvPr>
            <p:ph type="body" sz="quarter" idx="20"/>
          </p:nvPr>
        </p:nvSpPr>
        <p:spPr>
          <a:xfrm>
            <a:off x="5863590" y="1933376"/>
            <a:ext cx="6137910" cy="3823097"/>
          </a:xfrm>
        </p:spPr>
        <p:txBody>
          <a:bodyPr/>
          <a:lstStyle/>
          <a:p>
            <a:r>
              <a:rPr lang="en-IE" dirty="0"/>
              <a:t>The Leeds MAP project MAP trains Migrant Community Networkers (MCNs) who are from different national, ethnic or language backgrounds, to talk to new arrivals about life in Leeds. </a:t>
            </a:r>
          </a:p>
          <a:p>
            <a:r>
              <a:rPr lang="en-IE" dirty="0"/>
              <a:t>They are trained with the latest information so they can spread important messages to their communities that help integration and active citizenship. </a:t>
            </a:r>
          </a:p>
          <a:p>
            <a:r>
              <a:rPr lang="en-IE" dirty="0"/>
              <a:t>MCNs then help new arrivals navigate the complex urban system of housing, benefits, employment, health, education and social services. </a:t>
            </a:r>
          </a:p>
          <a:p>
            <a:endParaRPr lang="en-IE" dirty="0"/>
          </a:p>
          <a:p>
            <a:endParaRPr lang="en-IE" dirty="0"/>
          </a:p>
        </p:txBody>
      </p:sp>
      <p:sp>
        <p:nvSpPr>
          <p:cNvPr id="4" name="Text Placeholder 3">
            <a:extLst>
              <a:ext uri="{FF2B5EF4-FFF2-40B4-BE49-F238E27FC236}">
                <a16:creationId xmlns:a16="http://schemas.microsoft.com/office/drawing/2014/main" id="{3B3D084C-130F-4F0B-A0F8-6330AB7A4F23}"/>
              </a:ext>
            </a:extLst>
          </p:cNvPr>
          <p:cNvSpPr>
            <a:spLocks noGrp="1"/>
          </p:cNvSpPr>
          <p:nvPr>
            <p:ph type="body" sz="quarter" idx="22"/>
          </p:nvPr>
        </p:nvSpPr>
        <p:spPr>
          <a:xfrm>
            <a:off x="4754880" y="262890"/>
            <a:ext cx="6946583" cy="1362151"/>
          </a:xfrm>
        </p:spPr>
        <p:txBody>
          <a:bodyPr>
            <a:normAutofit fontScale="92500" lnSpcReduction="10000"/>
          </a:bodyPr>
          <a:lstStyle/>
          <a:p>
            <a:r>
              <a:rPr lang="en-IE" dirty="0"/>
              <a:t>TRAINING ADULT MIGRANTS AND REFUGEES TO BE INCLUSIVE COMMUNTIY CHAMPIONS</a:t>
            </a:r>
          </a:p>
        </p:txBody>
      </p:sp>
      <p:pic>
        <p:nvPicPr>
          <p:cNvPr id="5" name="Picture Placeholder 4" descr="A person holding a sign&#10;&#10;Description automatically generated">
            <a:extLst>
              <a:ext uri="{FF2B5EF4-FFF2-40B4-BE49-F238E27FC236}">
                <a16:creationId xmlns:a16="http://schemas.microsoft.com/office/drawing/2014/main" id="{895EE79A-B6BE-4CB7-BA2A-DE4258082A2A}"/>
              </a:ext>
            </a:extLst>
          </p:cNvPr>
          <p:cNvPicPr>
            <a:picLocks noGrp="1" noChangeAspect="1"/>
          </p:cNvPicPr>
          <p:nvPr>
            <p:ph type="pic" sz="quarter" idx="21"/>
          </p:nvPr>
        </p:nvPicPr>
        <p:blipFill>
          <a:blip r:embed="rId2"/>
          <a:srcRect l="2297" r="2297"/>
          <a:stretch>
            <a:fillRect/>
          </a:stretch>
        </p:blipFill>
        <p:spPr>
          <a:xfrm>
            <a:off x="608013" y="1404938"/>
            <a:ext cx="4849812" cy="4879975"/>
          </a:xfrm>
          <a:prstGeom prst="ellipse">
            <a:avLst/>
          </a:prstGeom>
        </p:spPr>
      </p:pic>
      <p:sp>
        <p:nvSpPr>
          <p:cNvPr id="6" name="TextBox 5">
            <a:extLst>
              <a:ext uri="{FF2B5EF4-FFF2-40B4-BE49-F238E27FC236}">
                <a16:creationId xmlns:a16="http://schemas.microsoft.com/office/drawing/2014/main" id="{B07B7A94-558B-4AE3-A0C6-82AB601265B7}"/>
              </a:ext>
            </a:extLst>
          </p:cNvPr>
          <p:cNvSpPr txBox="1"/>
          <p:nvPr/>
        </p:nvSpPr>
        <p:spPr>
          <a:xfrm>
            <a:off x="11113" y="520342"/>
            <a:ext cx="2707574" cy="461665"/>
          </a:xfrm>
          <a:prstGeom prst="rect">
            <a:avLst/>
          </a:prstGeom>
          <a:solidFill>
            <a:srgbClr val="16A8D3"/>
          </a:solidFill>
        </p:spPr>
        <p:txBody>
          <a:bodyPr wrap="square" rtlCol="0">
            <a:spAutoFit/>
          </a:bodyPr>
          <a:lstStyle/>
          <a:p>
            <a:r>
              <a:rPr lang="en-IE" sz="2400" dirty="0">
                <a:solidFill>
                  <a:schemeClr val="bg1"/>
                </a:solidFill>
              </a:rPr>
              <a:t>     GOOD PRACTICE</a:t>
            </a:r>
          </a:p>
        </p:txBody>
      </p:sp>
      <p:grpSp>
        <p:nvGrpSpPr>
          <p:cNvPr id="7" name="Google Shape;543;p39">
            <a:extLst>
              <a:ext uri="{FF2B5EF4-FFF2-40B4-BE49-F238E27FC236}">
                <a16:creationId xmlns:a16="http://schemas.microsoft.com/office/drawing/2014/main"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3688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CC0754-92AF-4DD0-86C2-964EA459E4A9}"/>
              </a:ext>
            </a:extLst>
          </p:cNvPr>
          <p:cNvSpPr>
            <a:spLocks noGrp="1"/>
          </p:cNvSpPr>
          <p:nvPr>
            <p:ph type="body" sz="quarter" idx="20"/>
          </p:nvPr>
        </p:nvSpPr>
        <p:spPr>
          <a:xfrm>
            <a:off x="1120140" y="1754551"/>
            <a:ext cx="10527030" cy="3872188"/>
          </a:xfrm>
        </p:spPr>
        <p:txBody>
          <a:bodyPr/>
          <a:lstStyle/>
          <a:p>
            <a:pPr>
              <a:buFont typeface="Arial" panose="020B0604020202020204" pitchFamily="34" charset="0"/>
              <a:buChar char="•"/>
            </a:pPr>
            <a:r>
              <a:rPr lang="en-IE" dirty="0"/>
              <a:t>Migrant community leaders are often fellow migrant who have learned skills that others in their community have not yet developed—skills they can share with others such as adjusting to their new country, seeking assistance with immigration concerns, navigating the school system or negotiating with landlords.</a:t>
            </a:r>
          </a:p>
          <a:p>
            <a:pPr>
              <a:buFont typeface="Arial" panose="020B0604020202020204" pitchFamily="34" charset="0"/>
              <a:buChar char="•"/>
            </a:pPr>
            <a:r>
              <a:rPr lang="en-IE" dirty="0"/>
              <a:t>Migrant community leaders can play an important role in helping a community respond to anti-immigrant rhetoric and myths</a:t>
            </a:r>
          </a:p>
          <a:p>
            <a:pPr>
              <a:buFont typeface="Arial" panose="020B0604020202020204" pitchFamily="34" charset="0"/>
              <a:buChar char="•"/>
            </a:pPr>
            <a:r>
              <a:rPr lang="en-IE" dirty="0"/>
              <a:t>They can communicate the needs of their fellow migrants and obtain the required services from providers such as educational institutions</a:t>
            </a:r>
          </a:p>
          <a:p>
            <a:pPr>
              <a:buFont typeface="Arial" panose="020B0604020202020204" pitchFamily="34" charset="0"/>
              <a:buChar char="•"/>
            </a:pPr>
            <a:r>
              <a:rPr lang="en-IE" dirty="0"/>
              <a:t>They can point out how active participation in the political process may provide protection for the community.</a:t>
            </a:r>
          </a:p>
          <a:p>
            <a:endParaRPr lang="en-IE" dirty="0"/>
          </a:p>
        </p:txBody>
      </p:sp>
      <p:sp>
        <p:nvSpPr>
          <p:cNvPr id="3" name="Text Placeholder 2">
            <a:extLst>
              <a:ext uri="{FF2B5EF4-FFF2-40B4-BE49-F238E27FC236}">
                <a16:creationId xmlns:a16="http://schemas.microsoft.com/office/drawing/2014/main" id="{586C0CFA-AE09-4605-9258-1290760CEFB4}"/>
              </a:ext>
            </a:extLst>
          </p:cNvPr>
          <p:cNvSpPr>
            <a:spLocks noGrp="1"/>
          </p:cNvSpPr>
          <p:nvPr>
            <p:ph type="body" sz="quarter" idx="21"/>
          </p:nvPr>
        </p:nvSpPr>
        <p:spPr/>
        <p:txBody>
          <a:bodyPr/>
          <a:lstStyle/>
          <a:p>
            <a:r>
              <a:rPr lang="en-IE" dirty="0"/>
              <a:t>KEY LEARNING from Leeds MAP </a:t>
            </a:r>
          </a:p>
        </p:txBody>
      </p:sp>
    </p:spTree>
    <p:extLst>
      <p:ext uri="{BB962C8B-B14F-4D97-AF65-F5344CB8AC3E}">
        <p14:creationId xmlns:p14="http://schemas.microsoft.com/office/powerpoint/2010/main" val="363780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76E472-9CBF-4DAA-BD8B-44345403707A}"/>
              </a:ext>
            </a:extLst>
          </p:cNvPr>
          <p:cNvSpPr>
            <a:spLocks noGrp="1"/>
          </p:cNvSpPr>
          <p:nvPr>
            <p:ph type="body" sz="quarter" idx="20"/>
          </p:nvPr>
        </p:nvSpPr>
        <p:spPr>
          <a:xfrm>
            <a:off x="5120640" y="1933376"/>
            <a:ext cx="6880860" cy="3823097"/>
          </a:xfrm>
        </p:spPr>
        <p:txBody>
          <a:bodyPr/>
          <a:lstStyle/>
          <a:p>
            <a:pPr algn="just"/>
            <a:r>
              <a:rPr lang="en-US" dirty="0"/>
              <a:t>ICMC Europe and project partner Human Resource Development Foundation (HRDF) are partnering in the project entitled </a:t>
            </a:r>
            <a:r>
              <a:rPr lang="en-US" b="1" dirty="0"/>
              <a:t>Refugee Protection and Service Delivery Dialogue – Strengthening Partnerships to Respond to Syrian Refugee Needs </a:t>
            </a:r>
            <a:r>
              <a:rPr lang="en-US" dirty="0"/>
              <a:t>(Refugee Service Delivery Project”. </a:t>
            </a:r>
          </a:p>
          <a:p>
            <a:pPr algn="just"/>
            <a:r>
              <a:rPr lang="en-US" dirty="0"/>
              <a:t>The project is part of the EU-Turkey Civil Society Dialogue programme, bringing together civil society </a:t>
            </a:r>
            <a:r>
              <a:rPr lang="en-US" dirty="0" err="1"/>
              <a:t>organisations</a:t>
            </a:r>
            <a:r>
              <a:rPr lang="en-US" dirty="0"/>
              <a:t> from Turkey and the EU, to exchange knowledge and experience, and to facilitate an ongoing dialogue between </a:t>
            </a:r>
            <a:r>
              <a:rPr lang="en-US" dirty="0" err="1"/>
              <a:t>organisations</a:t>
            </a:r>
            <a:r>
              <a:rPr lang="en-US" dirty="0"/>
              <a:t>.</a:t>
            </a:r>
            <a:endParaRPr lang="en-IE" dirty="0"/>
          </a:p>
        </p:txBody>
      </p:sp>
      <p:sp>
        <p:nvSpPr>
          <p:cNvPr id="4" name="Text Placeholder 3">
            <a:extLst>
              <a:ext uri="{FF2B5EF4-FFF2-40B4-BE49-F238E27FC236}">
                <a16:creationId xmlns:a16="http://schemas.microsoft.com/office/drawing/2014/main" id="{3B3D084C-130F-4F0B-A0F8-6330AB7A4F23}"/>
              </a:ext>
            </a:extLst>
          </p:cNvPr>
          <p:cNvSpPr>
            <a:spLocks noGrp="1"/>
          </p:cNvSpPr>
          <p:nvPr>
            <p:ph type="body" sz="quarter" idx="22"/>
          </p:nvPr>
        </p:nvSpPr>
        <p:spPr>
          <a:xfrm>
            <a:off x="6486799" y="262890"/>
            <a:ext cx="5214664" cy="1362151"/>
          </a:xfrm>
        </p:spPr>
        <p:txBody>
          <a:bodyPr>
            <a:normAutofit fontScale="77500" lnSpcReduction="20000"/>
          </a:bodyPr>
          <a:lstStyle/>
          <a:p>
            <a:pPr algn="ctr"/>
            <a:r>
              <a:rPr lang="en-US" dirty="0"/>
              <a:t>‘EU-Turkey Civil Society Dialogue on Volunteering for Refugee Protection: Strengthening refugee assistance services in Turkey</a:t>
            </a:r>
            <a:endParaRPr lang="en-IE" dirty="0"/>
          </a:p>
        </p:txBody>
      </p:sp>
      <p:sp>
        <p:nvSpPr>
          <p:cNvPr id="6" name="TextBox 5">
            <a:extLst>
              <a:ext uri="{FF2B5EF4-FFF2-40B4-BE49-F238E27FC236}">
                <a16:creationId xmlns:a16="http://schemas.microsoft.com/office/drawing/2014/main" id="{B07B7A94-558B-4AE3-A0C6-82AB601265B7}"/>
              </a:ext>
            </a:extLst>
          </p:cNvPr>
          <p:cNvSpPr txBox="1"/>
          <p:nvPr/>
        </p:nvSpPr>
        <p:spPr>
          <a:xfrm>
            <a:off x="11113" y="520342"/>
            <a:ext cx="2707574" cy="461665"/>
          </a:xfrm>
          <a:prstGeom prst="rect">
            <a:avLst/>
          </a:prstGeom>
          <a:solidFill>
            <a:srgbClr val="16A8D3"/>
          </a:solidFill>
        </p:spPr>
        <p:txBody>
          <a:bodyPr wrap="square" rtlCol="0">
            <a:spAutoFit/>
          </a:bodyPr>
          <a:lstStyle/>
          <a:p>
            <a:r>
              <a:rPr lang="en-IE" sz="2400" dirty="0">
                <a:solidFill>
                  <a:schemeClr val="bg1"/>
                </a:solidFill>
              </a:rPr>
              <a:t>     GOOD PRACTICE</a:t>
            </a:r>
          </a:p>
        </p:txBody>
      </p:sp>
      <p:grpSp>
        <p:nvGrpSpPr>
          <p:cNvPr id="7" name="Google Shape;543;p39">
            <a:extLst>
              <a:ext uri="{FF2B5EF4-FFF2-40B4-BE49-F238E27FC236}">
                <a16:creationId xmlns:a16="http://schemas.microsoft.com/office/drawing/2014/main"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Volunteering for Refugee Protection: Strengthening refug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582" y="188618"/>
            <a:ext cx="3190875"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lunteering for Refugee Protection: Strengthening refug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23" y="2488751"/>
            <a:ext cx="4586052" cy="2916970"/>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p:cNvSpPr/>
          <p:nvPr/>
        </p:nvSpPr>
        <p:spPr>
          <a:xfrm>
            <a:off x="149088" y="5955738"/>
            <a:ext cx="8992142" cy="292388"/>
          </a:xfrm>
          <a:prstGeom prst="rect">
            <a:avLst/>
          </a:prstGeom>
        </p:spPr>
        <p:txBody>
          <a:bodyPr wrap="none">
            <a:spAutoFit/>
          </a:bodyPr>
          <a:lstStyle/>
          <a:p>
            <a:r>
              <a:rPr lang="tr-TR" sz="1300" dirty="0"/>
              <a:t>Source: </a:t>
            </a:r>
            <a:r>
              <a:rPr lang="tr-TR" sz="1300" dirty="0">
                <a:hlinkClick r:id="rId4"/>
              </a:rPr>
              <a:t>https://www.icmc.net/programs/volunteering-for-refugee-protection-strengthening-refugee-assistance-services-in-turkey</a:t>
            </a:r>
            <a:endParaRPr lang="tr-TR" sz="1300" dirty="0"/>
          </a:p>
        </p:txBody>
      </p:sp>
    </p:spTree>
    <p:extLst>
      <p:ext uri="{BB962C8B-B14F-4D97-AF65-F5344CB8AC3E}">
        <p14:creationId xmlns:p14="http://schemas.microsoft.com/office/powerpoint/2010/main" val="2506529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E08991-CEAA-4BF1-B67B-0AFF18083B33}"/>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a16="http://schemas.microsoft.com/office/drawing/2014/main" id="{3AB5FE08-376D-4BA0-9E19-4BBFFEC0B25E}"/>
              </a:ext>
            </a:extLst>
          </p:cNvPr>
          <p:cNvSpPr>
            <a:spLocks noGrp="1"/>
          </p:cNvSpPr>
          <p:nvPr>
            <p:ph type="body" sz="quarter" idx="21"/>
          </p:nvPr>
        </p:nvSpPr>
        <p:spPr>
          <a:xfrm>
            <a:off x="2358106" y="72297"/>
            <a:ext cx="8403792" cy="857158"/>
          </a:xfrm>
        </p:spPr>
        <p:txBody>
          <a:bodyPr>
            <a:noAutofit/>
          </a:bodyPr>
          <a:lstStyle/>
          <a:p>
            <a:r>
              <a:rPr lang="en-IE" dirty="0"/>
              <a:t>Integration is the crucial first step on the path to Inclusion</a:t>
            </a:r>
          </a:p>
        </p:txBody>
      </p:sp>
      <p:pic>
        <p:nvPicPr>
          <p:cNvPr id="4" name="Picture 4" descr="Image result for separation exclusion integration inclusion">
            <a:extLst>
              <a:ext uri="{FF2B5EF4-FFF2-40B4-BE49-F238E27FC236}">
                <a16:creationId xmlns:a16="http://schemas.microsoft.com/office/drawing/2014/main" id="{FB088132-183B-4195-8485-4BDA8F269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5"/>
          <a:stretch/>
        </p:blipFill>
        <p:spPr bwMode="auto">
          <a:xfrm>
            <a:off x="800100" y="1703248"/>
            <a:ext cx="10671171" cy="4514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C995A-53E3-4E86-A277-C750B975A295}"/>
              </a:ext>
            </a:extLst>
          </p:cNvPr>
          <p:cNvSpPr txBox="1"/>
          <p:nvPr/>
        </p:nvSpPr>
        <p:spPr>
          <a:xfrm>
            <a:off x="0" y="6217918"/>
            <a:ext cx="6183630" cy="461665"/>
          </a:xfrm>
          <a:prstGeom prst="rect">
            <a:avLst/>
          </a:prstGeom>
          <a:solidFill>
            <a:srgbClr val="16A8D3"/>
          </a:solidFill>
        </p:spPr>
        <p:txBody>
          <a:bodyPr wrap="square" rtlCol="0">
            <a:spAutoFit/>
          </a:bodyPr>
          <a:lstStyle/>
          <a:p>
            <a:pPr algn="r"/>
            <a:r>
              <a:rPr lang="en-IE" sz="2400" dirty="0">
                <a:solidFill>
                  <a:schemeClr val="bg1"/>
                </a:solidFill>
              </a:rPr>
              <a:t>Inclusion is the ultimate goal.</a:t>
            </a:r>
          </a:p>
        </p:txBody>
      </p:sp>
    </p:spTree>
    <p:extLst>
      <p:ext uri="{BB962C8B-B14F-4D97-AF65-F5344CB8AC3E}">
        <p14:creationId xmlns:p14="http://schemas.microsoft.com/office/powerpoint/2010/main" val="2569104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9B78AE-E1EC-45D0-96CD-6497AEB8BBBA}"/>
              </a:ext>
            </a:extLst>
          </p:cNvPr>
          <p:cNvSpPr>
            <a:spLocks noGrp="1"/>
          </p:cNvSpPr>
          <p:nvPr>
            <p:ph type="body" sz="quarter" idx="17"/>
          </p:nvPr>
        </p:nvSpPr>
        <p:spPr>
          <a:xfrm>
            <a:off x="6220282" y="1850208"/>
            <a:ext cx="5584492" cy="3947440"/>
          </a:xfrm>
        </p:spPr>
        <p:txBody>
          <a:bodyPr/>
          <a:lstStyle/>
          <a:p>
            <a:pPr algn="l"/>
            <a:r>
              <a:rPr lang="en-IE" dirty="0"/>
              <a:t>Culture is one of best tools to create inclusion in society. It rests on a number of common pillars (music, dance, theatre, food, and art) which transcend geographic boundaries, language and ethnic differences. </a:t>
            </a:r>
          </a:p>
          <a:p>
            <a:pPr algn="l"/>
            <a:r>
              <a:rPr lang="en-IE" dirty="0"/>
              <a:t>In this section, we look at how Integration can be explored through Food, Theatre, Sport and a number of inspiring programmes that Service and Education Providers could potentially replicate in their communities/regions.</a:t>
            </a:r>
          </a:p>
        </p:txBody>
      </p:sp>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CULTURE</a:t>
            </a:r>
          </a:p>
        </p:txBody>
      </p:sp>
      <p:sp>
        <p:nvSpPr>
          <p:cNvPr id="8" name="Text Placeholder 5">
            <a:extLst>
              <a:ext uri="{FF2B5EF4-FFF2-40B4-BE49-F238E27FC236}">
                <a16:creationId xmlns:a16="http://schemas.microsoft.com/office/drawing/2014/main" id="{0FEC46D4-7FBB-47CF-98D0-4800E112911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en-IE" sz="3600" i="0" dirty="0"/>
              <a:t>The Role of Culture in Refugee Integration</a:t>
            </a:r>
          </a:p>
          <a:p>
            <a:endParaRPr lang="en-IE" dirty="0"/>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THIS SECTION:</a:t>
            </a:r>
          </a:p>
          <a:p>
            <a:endParaRPr lang="en-IE" dirty="0"/>
          </a:p>
        </p:txBody>
      </p:sp>
    </p:spTree>
    <p:extLst>
      <p:ext uri="{BB962C8B-B14F-4D97-AF65-F5344CB8AC3E}">
        <p14:creationId xmlns:p14="http://schemas.microsoft.com/office/powerpoint/2010/main" val="2665803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17A659-318F-46A9-8969-71BB3908ABBA}"/>
              </a:ext>
            </a:extLst>
          </p:cNvPr>
          <p:cNvSpPr>
            <a:spLocks noGrp="1"/>
          </p:cNvSpPr>
          <p:nvPr>
            <p:ph type="body" sz="quarter" idx="20"/>
          </p:nvPr>
        </p:nvSpPr>
        <p:spPr>
          <a:xfrm>
            <a:off x="4514850" y="1492906"/>
            <a:ext cx="7223760" cy="3872188"/>
          </a:xfrm>
        </p:spPr>
        <p:txBody>
          <a:bodyPr/>
          <a:lstStyle/>
          <a:p>
            <a:r>
              <a:rPr lang="en-IE" dirty="0"/>
              <a:t>Project focussed on creating a space where current and previous residents of the Sligo Direct Provision Centre can produce traditional meals, representative of their own countries, and share them with the community. </a:t>
            </a:r>
          </a:p>
          <a:p>
            <a:r>
              <a:rPr lang="en-IE" dirty="0"/>
              <a:t>The project encourages integration by connecting people through the art of food. </a:t>
            </a:r>
          </a:p>
          <a:p>
            <a:r>
              <a:rPr lang="en-IE" dirty="0"/>
              <a:t>Activities to date have successfully allowed locals and members of the migrant community come together during cooking sessions and learn about different cultures in the area. </a:t>
            </a:r>
          </a:p>
        </p:txBody>
      </p:sp>
      <p:sp>
        <p:nvSpPr>
          <p:cNvPr id="3" name="Text Placeholder 2">
            <a:extLst>
              <a:ext uri="{FF2B5EF4-FFF2-40B4-BE49-F238E27FC236}">
                <a16:creationId xmlns:a16="http://schemas.microsoft.com/office/drawing/2014/main" id="{A8CC9C4E-9C00-42E2-8761-6B0B31D99379}"/>
              </a:ext>
            </a:extLst>
          </p:cNvPr>
          <p:cNvSpPr>
            <a:spLocks noGrp="1"/>
          </p:cNvSpPr>
          <p:nvPr>
            <p:ph type="body" sz="quarter" idx="21"/>
          </p:nvPr>
        </p:nvSpPr>
        <p:spPr>
          <a:xfrm>
            <a:off x="2495266" y="236947"/>
            <a:ext cx="8403792" cy="857158"/>
          </a:xfrm>
        </p:spPr>
        <p:txBody>
          <a:bodyPr>
            <a:normAutofit fontScale="92500" lnSpcReduction="20000"/>
          </a:bodyPr>
          <a:lstStyle/>
          <a:p>
            <a:r>
              <a:rPr lang="en-IE" dirty="0">
                <a:solidFill>
                  <a:srgbClr val="F38B00"/>
                </a:solidFill>
              </a:rPr>
              <a:t>Integration through Food: </a:t>
            </a:r>
            <a:r>
              <a:rPr lang="en-IE" dirty="0"/>
              <a:t>SLIGO GLOBAL KITCHEN, IRELAND</a:t>
            </a:r>
          </a:p>
        </p:txBody>
      </p:sp>
      <p:pic>
        <p:nvPicPr>
          <p:cNvPr id="1026" name="Picture 2">
            <a:extLst>
              <a:ext uri="{FF2B5EF4-FFF2-40B4-BE49-F238E27FC236}">
                <a16:creationId xmlns:a16="http://schemas.microsoft.com/office/drawing/2014/main" id="{27D38DF3-95D3-4750-8055-398896673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0"/>
            <a:ext cx="4297680" cy="2865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DA61C9-0B8A-4C12-AF58-77A2D329BF5C}"/>
              </a:ext>
            </a:extLst>
          </p:cNvPr>
          <p:cNvSpPr txBox="1"/>
          <p:nvPr/>
        </p:nvSpPr>
        <p:spPr>
          <a:xfrm>
            <a:off x="91440" y="4994910"/>
            <a:ext cx="4206240" cy="1015663"/>
          </a:xfrm>
          <a:prstGeom prst="rect">
            <a:avLst/>
          </a:prstGeom>
          <a:solidFill>
            <a:srgbClr val="B6BD00"/>
          </a:solidFill>
        </p:spPr>
        <p:txBody>
          <a:bodyPr wrap="square" rtlCol="0">
            <a:spAutoFit/>
          </a:bodyPr>
          <a:lstStyle/>
          <a:p>
            <a:r>
              <a:rPr lang="en-IE" sz="2000" dirty="0">
                <a:solidFill>
                  <a:schemeClr val="bg1"/>
                </a:solidFill>
              </a:rPr>
              <a:t>Read Irish Times Article: </a:t>
            </a:r>
            <a:r>
              <a:rPr lang="en-IE" sz="2000" dirty="0">
                <a:hlinkClick r:id="rId3"/>
              </a:rPr>
              <a:t>Breaking Bread and Barriers in Sligo as global kitchen serves up a taste of the world</a:t>
            </a:r>
            <a:endParaRPr lang="en-IE" sz="2000" dirty="0"/>
          </a:p>
        </p:txBody>
      </p:sp>
      <p:sp>
        <p:nvSpPr>
          <p:cNvPr id="5" name="Rectangle 4">
            <a:extLst>
              <a:ext uri="{FF2B5EF4-FFF2-40B4-BE49-F238E27FC236}">
                <a16:creationId xmlns:a16="http://schemas.microsoft.com/office/drawing/2014/main" id="{68F35197-6D34-4460-9D90-5F22B6AE5138}"/>
              </a:ext>
            </a:extLst>
          </p:cNvPr>
          <p:cNvSpPr/>
          <p:nvPr/>
        </p:nvSpPr>
        <p:spPr>
          <a:xfrm>
            <a:off x="4857469" y="6010573"/>
            <a:ext cx="7223760" cy="307777"/>
          </a:xfrm>
          <a:prstGeom prst="rect">
            <a:avLst/>
          </a:prstGeom>
        </p:spPr>
        <p:txBody>
          <a:bodyPr wrap="square">
            <a:spAutoFit/>
          </a:bodyPr>
          <a:lstStyle/>
          <a:p>
            <a:r>
              <a:rPr lang="en-IE" sz="1400" dirty="0"/>
              <a:t>Sligo Global Kitchen received from Communities Integration Fund – Ireland, see slide XX</a:t>
            </a:r>
          </a:p>
        </p:txBody>
      </p:sp>
    </p:spTree>
    <p:extLst>
      <p:ext uri="{BB962C8B-B14F-4D97-AF65-F5344CB8AC3E}">
        <p14:creationId xmlns:p14="http://schemas.microsoft.com/office/powerpoint/2010/main" val="270284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60F16D-C9C0-442B-8A2D-A325395659A5}"/>
              </a:ext>
            </a:extLst>
          </p:cNvPr>
          <p:cNvSpPr>
            <a:spLocks noGrp="1"/>
          </p:cNvSpPr>
          <p:nvPr>
            <p:ph type="body" sz="quarter" idx="20"/>
          </p:nvPr>
        </p:nvSpPr>
        <p:spPr>
          <a:xfrm>
            <a:off x="4114800" y="1912977"/>
            <a:ext cx="7932419" cy="3631644"/>
          </a:xfrm>
        </p:spPr>
        <p:txBody>
          <a:bodyPr/>
          <a:lstStyle/>
          <a:p>
            <a:r>
              <a:rPr lang="en-IE" dirty="0"/>
              <a:t>Radwan </a:t>
            </a:r>
            <a:r>
              <a:rPr lang="en-IE" dirty="0" err="1"/>
              <a:t>Abouhajar</a:t>
            </a:r>
            <a:r>
              <a:rPr lang="en-IE" dirty="0"/>
              <a:t> and Mohammad </a:t>
            </a:r>
            <a:r>
              <a:rPr lang="en-IE" dirty="0" err="1"/>
              <a:t>Kadour</a:t>
            </a:r>
            <a:r>
              <a:rPr lang="en-IE" dirty="0"/>
              <a:t> set up the Syrian Gardening Project earlier this year at the National Learning Network centre in Portlaoise.</a:t>
            </a:r>
          </a:p>
          <a:p>
            <a:r>
              <a:rPr lang="en-IE" dirty="0"/>
              <a:t>The pair took over two unused polytunnels at the back of the centre and began planting seeds (cucumber, beans, peas, radish, tomatoes, salad leaves, parsley, garlic, onions and spinach) that had come from their war-torn homeland.</a:t>
            </a:r>
          </a:p>
          <a:p>
            <a:endParaRPr lang="en-IE" dirty="0"/>
          </a:p>
          <a:p>
            <a:r>
              <a:rPr lang="en-IE" dirty="0">
                <a:solidFill>
                  <a:srgbClr val="16A8D3"/>
                </a:solidFill>
              </a:rPr>
              <a:t>“There are many avenues in our </a:t>
            </a:r>
            <a:br>
              <a:rPr lang="en-IE" dirty="0">
                <a:solidFill>
                  <a:srgbClr val="16A8D3"/>
                </a:solidFill>
              </a:rPr>
            </a:br>
            <a:r>
              <a:rPr lang="en-IE" dirty="0">
                <a:solidFill>
                  <a:srgbClr val="16A8D3"/>
                </a:solidFill>
              </a:rPr>
              <a:t>local communities to welcome </a:t>
            </a:r>
            <a:br>
              <a:rPr lang="en-IE" dirty="0">
                <a:solidFill>
                  <a:srgbClr val="16A8D3"/>
                </a:solidFill>
              </a:rPr>
            </a:br>
            <a:r>
              <a:rPr lang="en-IE" dirty="0">
                <a:solidFill>
                  <a:srgbClr val="16A8D3"/>
                </a:solidFill>
              </a:rPr>
              <a:t>different nationalities” </a:t>
            </a:r>
          </a:p>
        </p:txBody>
      </p:sp>
      <p:sp>
        <p:nvSpPr>
          <p:cNvPr id="4" name="Text Placeholder 3">
            <a:extLst>
              <a:ext uri="{FF2B5EF4-FFF2-40B4-BE49-F238E27FC236}">
                <a16:creationId xmlns:a16="http://schemas.microsoft.com/office/drawing/2014/main" id="{2C01DF50-7AF4-40E9-9870-009A5A6797D7}"/>
              </a:ext>
            </a:extLst>
          </p:cNvPr>
          <p:cNvSpPr>
            <a:spLocks noGrp="1"/>
          </p:cNvSpPr>
          <p:nvPr>
            <p:ph type="body" sz="quarter" idx="22"/>
          </p:nvPr>
        </p:nvSpPr>
        <p:spPr>
          <a:xfrm>
            <a:off x="4114800" y="423256"/>
            <a:ext cx="7360920" cy="857158"/>
          </a:xfrm>
        </p:spPr>
        <p:txBody>
          <a:bodyPr>
            <a:normAutofit fontScale="92500" lnSpcReduction="20000"/>
          </a:bodyPr>
          <a:lstStyle/>
          <a:p>
            <a:r>
              <a:rPr lang="en-IE" dirty="0"/>
              <a:t>Refugee Led Syrian Gardening Project – Carlow, Ireland </a:t>
            </a:r>
          </a:p>
        </p:txBody>
      </p:sp>
      <p:pic>
        <p:nvPicPr>
          <p:cNvPr id="2054" name="Picture 6">
            <a:extLst>
              <a:ext uri="{FF2B5EF4-FFF2-40B4-BE49-F238E27FC236}">
                <a16:creationId xmlns:a16="http://schemas.microsoft.com/office/drawing/2014/main" id="{3CC8299E-BA26-4821-BAE4-B183757B4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2" r="12053"/>
          <a:stretch/>
        </p:blipFill>
        <p:spPr bwMode="auto">
          <a:xfrm>
            <a:off x="0" y="1257064"/>
            <a:ext cx="3886789" cy="2801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41580C2-B39C-4686-84AE-BB27CC49DE78}"/>
              </a:ext>
            </a:extLst>
          </p:cNvPr>
          <p:cNvSpPr txBox="1"/>
          <p:nvPr/>
        </p:nvSpPr>
        <p:spPr>
          <a:xfrm>
            <a:off x="0" y="52034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10" name="Google Shape;543;p39">
            <a:extLst>
              <a:ext uri="{FF2B5EF4-FFF2-40B4-BE49-F238E27FC236}">
                <a16:creationId xmlns:a16="http://schemas.microsoft.com/office/drawing/2014/main" id="{C78131F4-B7BC-4A07-9C45-8313B6AB8B42}"/>
              </a:ext>
            </a:extLst>
          </p:cNvPr>
          <p:cNvGrpSpPr/>
          <p:nvPr/>
        </p:nvGrpSpPr>
        <p:grpSpPr>
          <a:xfrm>
            <a:off x="83868" y="607174"/>
            <a:ext cx="252000" cy="288000"/>
            <a:chOff x="5961125" y="1623900"/>
            <a:chExt cx="376925" cy="448175"/>
          </a:xfrm>
        </p:grpSpPr>
        <p:sp>
          <p:nvSpPr>
            <p:cNvPr id="11" name="Google Shape;544;p39">
              <a:extLst>
                <a:ext uri="{FF2B5EF4-FFF2-40B4-BE49-F238E27FC236}">
                  <a16:creationId xmlns:a16="http://schemas.microsoft.com/office/drawing/2014/main" id="{133B777B-AF1B-40BF-BB6C-F5559497D32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5;p39">
              <a:extLst>
                <a:ext uri="{FF2B5EF4-FFF2-40B4-BE49-F238E27FC236}">
                  <a16:creationId xmlns:a16="http://schemas.microsoft.com/office/drawing/2014/main" id="{69E0DB30-1046-487D-A347-6B553A598B77}"/>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6;p39">
              <a:extLst>
                <a:ext uri="{FF2B5EF4-FFF2-40B4-BE49-F238E27FC236}">
                  <a16:creationId xmlns:a16="http://schemas.microsoft.com/office/drawing/2014/main" id="{B2BC749C-416C-4D6E-9E95-3A96F65A9E3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7;p39">
              <a:extLst>
                <a:ext uri="{FF2B5EF4-FFF2-40B4-BE49-F238E27FC236}">
                  <a16:creationId xmlns:a16="http://schemas.microsoft.com/office/drawing/2014/main" id="{8A16A36F-ED7D-4303-8B66-905917E833F0}"/>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8;p39">
              <a:extLst>
                <a:ext uri="{FF2B5EF4-FFF2-40B4-BE49-F238E27FC236}">
                  <a16:creationId xmlns:a16="http://schemas.microsoft.com/office/drawing/2014/main" id="{DE67A19C-7571-4281-8100-40B2A0C0A442}"/>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9;p39">
              <a:extLst>
                <a:ext uri="{FF2B5EF4-FFF2-40B4-BE49-F238E27FC236}">
                  <a16:creationId xmlns:a16="http://schemas.microsoft.com/office/drawing/2014/main" id="{CE7630EC-70D1-4290-A32D-C1D3D806546E}"/>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0;p39">
              <a:extLst>
                <a:ext uri="{FF2B5EF4-FFF2-40B4-BE49-F238E27FC236}">
                  <a16:creationId xmlns:a16="http://schemas.microsoft.com/office/drawing/2014/main" id="{8E41374F-83F8-4815-A03D-8633D336D5D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59F43AF3-269C-4167-B42F-23D57AF188E6}"/>
              </a:ext>
            </a:extLst>
          </p:cNvPr>
          <p:cNvSpPr txBox="1"/>
          <p:nvPr/>
        </p:nvSpPr>
        <p:spPr>
          <a:xfrm>
            <a:off x="83868" y="4251960"/>
            <a:ext cx="3838124" cy="2308324"/>
          </a:xfrm>
          <a:prstGeom prst="rect">
            <a:avLst/>
          </a:prstGeom>
          <a:solidFill>
            <a:srgbClr val="16A8D3"/>
          </a:solidFill>
        </p:spPr>
        <p:txBody>
          <a:bodyPr wrap="square" rtlCol="0">
            <a:spAutoFit/>
          </a:bodyPr>
          <a:lstStyle/>
          <a:p>
            <a:r>
              <a:rPr lang="en-IE" dirty="0">
                <a:solidFill>
                  <a:schemeClr val="bg1"/>
                </a:solidFill>
              </a:rPr>
              <a:t>SERVICE PROVIDER SPOTLIGHT: National Learning Network provides a range of flexible training programmes and support services for people who need specialist support in 50 centres around Ireland. Learn more about NLN: </a:t>
            </a:r>
            <a:r>
              <a:rPr lang="en-IE" dirty="0">
                <a:solidFill>
                  <a:schemeClr val="bg1"/>
                </a:solidFill>
                <a:hlinkClick r:id="rId3">
                  <a:extLst>
                    <a:ext uri="{A12FA001-AC4F-418D-AE19-62706E023703}">
                      <ahyp:hlinkClr xmlns:ahyp="http://schemas.microsoft.com/office/drawing/2018/hyperlinkcolor" val="tx"/>
                    </a:ext>
                  </a:extLst>
                </a:hlinkClick>
              </a:rPr>
              <a:t>https://www.rehab.ie/national-learning-network/</a:t>
            </a:r>
            <a:endParaRPr lang="en-IE" dirty="0">
              <a:solidFill>
                <a:schemeClr val="bg1"/>
              </a:solidFill>
            </a:endParaRPr>
          </a:p>
        </p:txBody>
      </p:sp>
      <p:pic>
        <p:nvPicPr>
          <p:cNvPr id="1026" name="Picture 2" descr="Image result for National Learning Network">
            <a:extLst>
              <a:ext uri="{FF2B5EF4-FFF2-40B4-BE49-F238E27FC236}">
                <a16:creationId xmlns:a16="http://schemas.microsoft.com/office/drawing/2014/main" id="{AC46875F-7765-4536-B357-8533E08DE3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85" b="29512"/>
          <a:stretch/>
        </p:blipFill>
        <p:spPr bwMode="auto">
          <a:xfrm>
            <a:off x="8485237" y="4950260"/>
            <a:ext cx="3369174" cy="78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41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60F16D-C9C0-442B-8A2D-A325395659A5}"/>
              </a:ext>
            </a:extLst>
          </p:cNvPr>
          <p:cNvSpPr>
            <a:spLocks noGrp="1"/>
          </p:cNvSpPr>
          <p:nvPr>
            <p:ph type="body" sz="quarter" idx="20"/>
          </p:nvPr>
        </p:nvSpPr>
        <p:spPr>
          <a:xfrm>
            <a:off x="4720590" y="2028544"/>
            <a:ext cx="7326629" cy="3631644"/>
          </a:xfrm>
        </p:spPr>
        <p:txBody>
          <a:bodyPr/>
          <a:lstStyle/>
          <a:p>
            <a:pPr algn="ctr"/>
            <a:r>
              <a:rPr lang="en-IE" dirty="0">
                <a:solidFill>
                  <a:srgbClr val="16A8D3"/>
                </a:solidFill>
              </a:rPr>
              <a:t>“This project makes me feel I can produce, I can give and I can contribute. People here offered us help with so many things, like learning English and accommodation. So I feel it's up to us to give something back and contribute positively to society.” </a:t>
            </a:r>
          </a:p>
          <a:p>
            <a:endParaRPr lang="en-IE" dirty="0"/>
          </a:p>
          <a:p>
            <a:r>
              <a:rPr lang="en-IE" dirty="0"/>
              <a:t>Radwan </a:t>
            </a:r>
            <a:r>
              <a:rPr lang="en-IE" dirty="0" err="1"/>
              <a:t>Abouhajar</a:t>
            </a:r>
            <a:r>
              <a:rPr lang="en-IE" dirty="0"/>
              <a:t> (pictured) was a Farmer in Syria holds a holds a BSC in Ag Science, now works for Offaly Local Development Company, is working to establish similar polytunnel projects with the Syrian communities in neighbouring towns.</a:t>
            </a:r>
          </a:p>
        </p:txBody>
      </p:sp>
      <p:sp>
        <p:nvSpPr>
          <p:cNvPr id="4" name="Text Placeholder 3">
            <a:extLst>
              <a:ext uri="{FF2B5EF4-FFF2-40B4-BE49-F238E27FC236}">
                <a16:creationId xmlns:a16="http://schemas.microsoft.com/office/drawing/2014/main" id="{2C01DF50-7AF4-40E9-9870-009A5A6797D7}"/>
              </a:ext>
            </a:extLst>
          </p:cNvPr>
          <p:cNvSpPr>
            <a:spLocks noGrp="1"/>
          </p:cNvSpPr>
          <p:nvPr>
            <p:ph type="body" sz="quarter" idx="22"/>
          </p:nvPr>
        </p:nvSpPr>
        <p:spPr>
          <a:xfrm>
            <a:off x="3771900" y="423256"/>
            <a:ext cx="7703820" cy="857158"/>
          </a:xfrm>
        </p:spPr>
        <p:txBody>
          <a:bodyPr>
            <a:normAutofit fontScale="92500" lnSpcReduction="20000"/>
          </a:bodyPr>
          <a:lstStyle/>
          <a:p>
            <a:r>
              <a:rPr lang="en-IE" dirty="0"/>
              <a:t>Syrian Gardening Project – Carlow, Ireland – Refugee Perspective</a:t>
            </a:r>
          </a:p>
        </p:txBody>
      </p:sp>
      <p:sp>
        <p:nvSpPr>
          <p:cNvPr id="5" name="Rectangle 4">
            <a:extLst>
              <a:ext uri="{FF2B5EF4-FFF2-40B4-BE49-F238E27FC236}">
                <a16:creationId xmlns:a16="http://schemas.microsoft.com/office/drawing/2014/main" id="{F8D35845-B26E-439B-A591-C43F39EAD2AC}"/>
              </a:ext>
            </a:extLst>
          </p:cNvPr>
          <p:cNvSpPr/>
          <p:nvPr/>
        </p:nvSpPr>
        <p:spPr>
          <a:xfrm>
            <a:off x="490537" y="6538762"/>
            <a:ext cx="6096000" cy="246221"/>
          </a:xfrm>
          <a:prstGeom prst="rect">
            <a:avLst/>
          </a:prstGeom>
        </p:spPr>
        <p:txBody>
          <a:bodyPr>
            <a:spAutoFit/>
          </a:bodyPr>
          <a:lstStyle/>
          <a:p>
            <a:r>
              <a:rPr lang="en-IE" sz="1000" dirty="0"/>
              <a:t>More info: </a:t>
            </a:r>
            <a:r>
              <a:rPr lang="en-IE" sz="1000" dirty="0">
                <a:hlinkClick r:id="rId2"/>
              </a:rPr>
              <a:t>https://www.rte.ie/news/ireland/2019/0619/1056369-syrian-vegetables/</a:t>
            </a:r>
            <a:endParaRPr lang="en-IE" sz="1000" dirty="0"/>
          </a:p>
        </p:txBody>
      </p:sp>
      <p:pic>
        <p:nvPicPr>
          <p:cNvPr id="6146" name="Picture 2">
            <a:extLst>
              <a:ext uri="{FF2B5EF4-FFF2-40B4-BE49-F238E27FC236}">
                <a16:creationId xmlns:a16="http://schemas.microsoft.com/office/drawing/2014/main" id="{F8E0E612-60A6-4A51-BD29-E38A7B63B3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1"/>
          <a:stretch/>
        </p:blipFill>
        <p:spPr bwMode="auto">
          <a:xfrm>
            <a:off x="144781" y="2626995"/>
            <a:ext cx="447103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071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   Ebba Ãkerman   ,  Founder     e bba@unitedinvitations.org.   ">
            <a:extLst>
              <a:ext uri="{FF2B5EF4-FFF2-40B4-BE49-F238E27FC236}">
                <a16:creationId xmlns:a16="http://schemas.microsoft.com/office/drawing/2014/main" id="{FFF8AA44-F1CB-4D94-BEFF-007E44900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 y="2341140"/>
            <a:ext cx="4137660" cy="4189565"/>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A76E472-9CBF-4DAA-BD8B-44345403707A}"/>
              </a:ext>
            </a:extLst>
          </p:cNvPr>
          <p:cNvSpPr>
            <a:spLocks noGrp="1"/>
          </p:cNvSpPr>
          <p:nvPr>
            <p:ph type="body" sz="quarter" idx="20"/>
          </p:nvPr>
        </p:nvSpPr>
        <p:spPr>
          <a:xfrm>
            <a:off x="5245417" y="1933376"/>
            <a:ext cx="6946583" cy="3823097"/>
          </a:xfrm>
        </p:spPr>
        <p:txBody>
          <a:bodyPr/>
          <a:lstStyle/>
          <a:p>
            <a:r>
              <a:rPr lang="en-IE" dirty="0"/>
              <a:t>Language teacher, Community Champion and Minister of Dinners, Ebba Akerman ran into one of her students on the train and asked him whether he enjoyed living in her country. </a:t>
            </a:r>
          </a:p>
          <a:p>
            <a:r>
              <a:rPr lang="en-IE" dirty="0"/>
              <a:t>She found the answer deeply disturbing. </a:t>
            </a:r>
          </a:p>
          <a:p>
            <a:r>
              <a:rPr lang="en-IE" dirty="0"/>
              <a:t>It became clear to her that most of her students, living in neighbourhoods packed with immigrants, had virtually no contact with native Swedes. </a:t>
            </a:r>
          </a:p>
          <a:p>
            <a:r>
              <a:rPr lang="en-IE" dirty="0"/>
              <a:t>So she decided to do something about it. Thus </a:t>
            </a:r>
            <a:r>
              <a:rPr lang="en-IE" dirty="0">
                <a:hlinkClick r:id="rId3"/>
              </a:rPr>
              <a:t>United Invitations </a:t>
            </a:r>
            <a:r>
              <a:rPr lang="en-IE" dirty="0"/>
              <a:t>was born which the idea of to connecting locals and newcomers over homecooked dinners.</a:t>
            </a:r>
          </a:p>
          <a:p>
            <a:endParaRPr lang="en-IE" dirty="0"/>
          </a:p>
        </p:txBody>
      </p:sp>
      <p:grpSp>
        <p:nvGrpSpPr>
          <p:cNvPr id="7" name="Google Shape;543;p39">
            <a:extLst>
              <a:ext uri="{FF2B5EF4-FFF2-40B4-BE49-F238E27FC236}">
                <a16:creationId xmlns:a16="http://schemas.microsoft.com/office/drawing/2014/main"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ectangle 18">
            <a:extLst>
              <a:ext uri="{FF2B5EF4-FFF2-40B4-BE49-F238E27FC236}">
                <a16:creationId xmlns:a16="http://schemas.microsoft.com/office/drawing/2014/main" id="{9D1DFA54-5CEE-43FF-9B1E-37F9F4AA03F0}"/>
              </a:ext>
            </a:extLst>
          </p:cNvPr>
          <p:cNvSpPr/>
          <p:nvPr/>
        </p:nvSpPr>
        <p:spPr>
          <a:xfrm>
            <a:off x="-91440" y="5713115"/>
            <a:ext cx="3727160" cy="461665"/>
          </a:xfrm>
          <a:prstGeom prst="rect">
            <a:avLst/>
          </a:prstGeom>
          <a:solidFill>
            <a:srgbClr val="B6BD00"/>
          </a:solidFill>
        </p:spPr>
        <p:txBody>
          <a:bodyPr wrap="square">
            <a:spAutoFit/>
          </a:bodyPr>
          <a:lstStyle/>
          <a:p>
            <a:r>
              <a:rPr lang="en-IE" sz="2400" dirty="0">
                <a:solidFill>
                  <a:schemeClr val="bg1"/>
                </a:solidFill>
                <a:highlight>
                  <a:srgbClr val="B6BD00"/>
                </a:highlight>
              </a:rPr>
              <a:t> Let’s meet: Ebba Akerman</a:t>
            </a:r>
          </a:p>
        </p:txBody>
      </p:sp>
      <p:sp>
        <p:nvSpPr>
          <p:cNvPr id="15" name="Text Placeholder 2">
            <a:extLst>
              <a:ext uri="{FF2B5EF4-FFF2-40B4-BE49-F238E27FC236}">
                <a16:creationId xmlns:a16="http://schemas.microsoft.com/office/drawing/2014/main" id="{5545C8AD-46EE-4E17-B737-5C6628D3FDFD}"/>
              </a:ext>
            </a:extLst>
          </p:cNvPr>
          <p:cNvSpPr txBox="1">
            <a:spLocks/>
          </p:cNvSpPr>
          <p:nvPr/>
        </p:nvSpPr>
        <p:spPr>
          <a:xfrm>
            <a:off x="2495266" y="561967"/>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F38B00"/>
                </a:solidFill>
              </a:rPr>
              <a:t>Integration through Food: </a:t>
            </a:r>
            <a:r>
              <a:rPr lang="en-IE" dirty="0"/>
              <a:t>UNITED INVIATIONS, SWEDEN</a:t>
            </a:r>
          </a:p>
        </p:txBody>
      </p:sp>
    </p:spTree>
    <p:extLst>
      <p:ext uri="{BB962C8B-B14F-4D97-AF65-F5344CB8AC3E}">
        <p14:creationId xmlns:p14="http://schemas.microsoft.com/office/powerpoint/2010/main" val="2921920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76FBF9-31F2-4AF6-81DB-293B407FCCA7}"/>
              </a:ext>
            </a:extLst>
          </p:cNvPr>
          <p:cNvSpPr>
            <a:spLocks noGrp="1"/>
          </p:cNvSpPr>
          <p:nvPr>
            <p:ph type="body" sz="quarter" idx="20"/>
          </p:nvPr>
        </p:nvSpPr>
        <p:spPr>
          <a:xfrm>
            <a:off x="2495266" y="1274491"/>
            <a:ext cx="8403792" cy="3872188"/>
          </a:xfrm>
        </p:spPr>
        <p:txBody>
          <a:bodyPr/>
          <a:lstStyle/>
          <a:p>
            <a:pPr marL="0" indent="0">
              <a:buNone/>
            </a:pPr>
            <a:r>
              <a:rPr lang="en-IE" dirty="0"/>
              <a:t>Watch Ebba in her TEDx Talk as she explains the whole concept.</a:t>
            </a:r>
          </a:p>
        </p:txBody>
      </p:sp>
      <p:pic>
        <p:nvPicPr>
          <p:cNvPr id="4" name="Online Media 3" title="Have an immigrant over for dinner | Ebba Akerman | TEDxStockholmSalon">
            <a:hlinkClick r:id="" action="ppaction://media"/>
            <a:extLst>
              <a:ext uri="{FF2B5EF4-FFF2-40B4-BE49-F238E27FC236}">
                <a16:creationId xmlns:a16="http://schemas.microsoft.com/office/drawing/2014/main" id="{44E75B14-139D-4FC2-8745-8C489634C2F0}"/>
              </a:ext>
            </a:extLst>
          </p:cNvPr>
          <p:cNvPicPr>
            <a:picLocks noRot="1" noChangeAspect="1"/>
          </p:cNvPicPr>
          <p:nvPr>
            <a:videoFile r:link="rId1"/>
          </p:nvPr>
        </p:nvPicPr>
        <p:blipFill>
          <a:blip r:embed="rId3"/>
          <a:stretch>
            <a:fillRect/>
          </a:stretch>
        </p:blipFill>
        <p:spPr>
          <a:xfrm>
            <a:off x="2731770" y="1925905"/>
            <a:ext cx="7646670" cy="4301252"/>
          </a:xfrm>
          <a:prstGeom prst="rect">
            <a:avLst/>
          </a:prstGeom>
        </p:spPr>
      </p:pic>
      <p:sp>
        <p:nvSpPr>
          <p:cNvPr id="11" name="Text Placeholder 2">
            <a:extLst>
              <a:ext uri="{FF2B5EF4-FFF2-40B4-BE49-F238E27FC236}">
                <a16:creationId xmlns:a16="http://schemas.microsoft.com/office/drawing/2014/main" id="{88E3246D-6490-427C-AD24-85ECD4822845}"/>
              </a:ext>
            </a:extLst>
          </p:cNvPr>
          <p:cNvSpPr txBox="1">
            <a:spLocks/>
          </p:cNvSpPr>
          <p:nvPr/>
        </p:nvSpPr>
        <p:spPr>
          <a:xfrm>
            <a:off x="2289526" y="20226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F38B00"/>
                </a:solidFill>
              </a:rPr>
              <a:t>Integration through Food: </a:t>
            </a:r>
            <a:r>
              <a:rPr lang="en-IE" dirty="0"/>
              <a:t>UNITED INVIATIONS, SWEDEN</a:t>
            </a:r>
          </a:p>
        </p:txBody>
      </p:sp>
    </p:spTree>
    <p:extLst>
      <p:ext uri="{BB962C8B-B14F-4D97-AF65-F5344CB8AC3E}">
        <p14:creationId xmlns:p14="http://schemas.microsoft.com/office/powerpoint/2010/main" val="18468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5097780" y="1520042"/>
            <a:ext cx="6561298" cy="4039496"/>
          </a:xfrm>
        </p:spPr>
        <p:txBody>
          <a:bodyPr/>
          <a:lstStyle/>
          <a:p>
            <a:r>
              <a:rPr lang="en-IE" dirty="0"/>
              <a:t>Community Theatre provides a vehicle by which individuals from refugee communities are given the opportunity to explore their life experiences through a process of discussion, role-play, improvisation and developed theatre skills. </a:t>
            </a:r>
          </a:p>
          <a:p>
            <a:r>
              <a:rPr lang="en-IE" dirty="0"/>
              <a:t>Acting and Theatre can have a very positive impact on participating individuals; developing language and communication skills, presentation skills, self-confidence and self-awareness. </a:t>
            </a:r>
          </a:p>
          <a:p>
            <a:r>
              <a:rPr lang="en-IE" dirty="0"/>
              <a:t>The REACT project (2016-2018) originated the concept of Refugee Engagement and Integration through Community Theatre. </a:t>
            </a:r>
          </a:p>
          <a:p>
            <a:pPr marL="0" indent="0">
              <a:buNone/>
            </a:pPr>
            <a:r>
              <a:rPr lang="en-IE" dirty="0">
                <a:hlinkClick r:id="rId3"/>
              </a:rPr>
              <a:t>Read more about the REACT project</a:t>
            </a:r>
            <a:endParaRPr lang="en-IE" dirty="0"/>
          </a:p>
          <a:p>
            <a:pPr algn="just"/>
            <a:endParaRPr lang="en-IE" dirty="0">
              <a:solidFill>
                <a:srgbClr val="615F5D"/>
              </a:solidFill>
            </a:endParaRPr>
          </a:p>
          <a:p>
            <a:endParaRPr lang="en-IE" dirty="0"/>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BA567082-D7CF-4135-84F7-B338243AA6F0}"/>
              </a:ext>
            </a:extLst>
          </p:cNvPr>
          <p:cNvSpPr txBox="1"/>
          <p:nvPr/>
        </p:nvSpPr>
        <p:spPr>
          <a:xfrm>
            <a:off x="238851" y="5577840"/>
            <a:ext cx="4378869" cy="369332"/>
          </a:xfrm>
          <a:prstGeom prst="rect">
            <a:avLst/>
          </a:prstGeom>
          <a:noFill/>
        </p:spPr>
        <p:txBody>
          <a:bodyPr wrap="square" rtlCol="0">
            <a:spAutoFit/>
          </a:bodyPr>
          <a:lstStyle/>
          <a:p>
            <a:pPr algn="ctr"/>
            <a:r>
              <a:rPr lang="en-IE" dirty="0"/>
              <a:t>A snapshot of the REACT project in Bristol.</a:t>
            </a:r>
          </a:p>
        </p:txBody>
      </p:sp>
      <p:pic>
        <p:nvPicPr>
          <p:cNvPr id="19" name="Online Media 18" title="REACT Video1">
            <a:hlinkClick r:id="" action="ppaction://media"/>
            <a:extLst>
              <a:ext uri="{FF2B5EF4-FFF2-40B4-BE49-F238E27FC236}">
                <a16:creationId xmlns:a16="http://schemas.microsoft.com/office/drawing/2014/main" id="{415F8976-B813-438E-8889-4A9FF59926A0}"/>
              </a:ext>
            </a:extLst>
          </p:cNvPr>
          <p:cNvPicPr>
            <a:picLocks noRot="1" noChangeAspect="1"/>
          </p:cNvPicPr>
          <p:nvPr>
            <a:videoFile r:link="rId1"/>
          </p:nvPr>
        </p:nvPicPr>
        <p:blipFill>
          <a:blip r:embed="rId4"/>
          <a:stretch>
            <a:fillRect/>
          </a:stretch>
        </p:blipFill>
        <p:spPr>
          <a:xfrm>
            <a:off x="24832" y="2042640"/>
            <a:ext cx="4692605" cy="3516898"/>
          </a:xfrm>
          <a:prstGeom prst="rect">
            <a:avLst/>
          </a:prstGeom>
        </p:spPr>
      </p:pic>
      <p:sp>
        <p:nvSpPr>
          <p:cNvPr id="16" name="Text Placeholder 2">
            <a:extLst>
              <a:ext uri="{FF2B5EF4-FFF2-40B4-BE49-F238E27FC236}">
                <a16:creationId xmlns:a16="http://schemas.microsoft.com/office/drawing/2014/main" id="{1ABC7346-22E3-4B14-87E8-D6011D1D3CFD}"/>
              </a:ext>
            </a:extLst>
          </p:cNvPr>
          <p:cNvSpPr txBox="1">
            <a:spLocks/>
          </p:cNvSpPr>
          <p:nvPr/>
        </p:nvSpPr>
        <p:spPr>
          <a:xfrm>
            <a:off x="2289526" y="20226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16A8D3"/>
                </a:solidFill>
              </a:rPr>
              <a:t>Integration through Community Theatre: </a:t>
            </a:r>
            <a:r>
              <a:rPr lang="en-IE" dirty="0"/>
              <a:t>REACT PROJECT</a:t>
            </a:r>
          </a:p>
        </p:txBody>
      </p:sp>
    </p:spTree>
    <p:extLst>
      <p:ext uri="{BB962C8B-B14F-4D97-AF65-F5344CB8AC3E}">
        <p14:creationId xmlns:p14="http://schemas.microsoft.com/office/powerpoint/2010/main" val="170261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917163" y="1371452"/>
            <a:ext cx="9131239" cy="4039496"/>
          </a:xfrm>
        </p:spPr>
        <p:txBody>
          <a:bodyPr/>
          <a:lstStyle/>
          <a:p>
            <a:r>
              <a:rPr lang="en-IE" dirty="0"/>
              <a:t>The REACT project has published a very useful resource: </a:t>
            </a:r>
            <a:r>
              <a:rPr lang="en-IE" b="1" i="1" dirty="0"/>
              <a:t>Guide to implement inclusion theatre projects with refugees.</a:t>
            </a:r>
          </a:p>
          <a:p>
            <a:r>
              <a:rPr lang="en-IE" dirty="0"/>
              <a:t>The aim of this guide is to share the learning of the three partners, and present this information in an accessible format, so that it may be easily read by other organisations interested in using community theatre as a tool for integration between refugee and host communities. </a:t>
            </a:r>
          </a:p>
          <a:p>
            <a:r>
              <a:rPr lang="en-IE" dirty="0"/>
              <a:t>The guide is furnished throughout with suggestions and recommendations for all those organizations / agencies / theatres which may wish to implement a similar project in their own context</a:t>
            </a:r>
          </a:p>
          <a:p>
            <a:pPr marL="0" indent="0">
              <a:buNone/>
            </a:pPr>
            <a:endParaRPr lang="en-IE" b="1" i="1" dirty="0">
              <a:hlinkClick r:id="rId2"/>
            </a:endParaRPr>
          </a:p>
          <a:p>
            <a:pPr marL="0" indent="0">
              <a:buNone/>
            </a:pPr>
            <a:r>
              <a:rPr lang="en-IE" dirty="0">
                <a:hlinkClick r:id="rId2"/>
              </a:rPr>
              <a:t>Download the REACT Guide</a:t>
            </a:r>
            <a:endParaRPr lang="en-IE" dirty="0"/>
          </a:p>
          <a:p>
            <a:endParaRPr lang="en-IE" dirty="0"/>
          </a:p>
          <a:p>
            <a:pPr algn="just"/>
            <a:endParaRPr lang="en-IE" dirty="0">
              <a:solidFill>
                <a:srgbClr val="615F5D"/>
              </a:solidFill>
            </a:endParaRPr>
          </a:p>
          <a:p>
            <a:endParaRPr lang="en-IE" dirty="0"/>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F6C238AF-707C-4542-95D4-138E934C6C57}"/>
              </a:ext>
            </a:extLst>
          </p:cNvPr>
          <p:cNvSpPr txBox="1"/>
          <p:nvPr/>
        </p:nvSpPr>
        <p:spPr>
          <a:xfrm>
            <a:off x="7920843" y="5092722"/>
            <a:ext cx="4271158" cy="1754326"/>
          </a:xfrm>
          <a:prstGeom prst="rect">
            <a:avLst/>
          </a:prstGeom>
          <a:solidFill>
            <a:srgbClr val="16A8D3"/>
          </a:solidFill>
        </p:spPr>
        <p:txBody>
          <a:bodyPr wrap="square" rtlCol="0">
            <a:spAutoFit/>
          </a:bodyPr>
          <a:lstStyle/>
          <a:p>
            <a:r>
              <a:rPr lang="en-IE" dirty="0">
                <a:solidFill>
                  <a:schemeClr val="bg1"/>
                </a:solidFill>
              </a:rPr>
              <a:t>For more good practices,</a:t>
            </a:r>
          </a:p>
          <a:p>
            <a:r>
              <a:rPr lang="en-IE" dirty="0">
                <a:solidFill>
                  <a:schemeClr val="bg1"/>
                </a:solidFill>
              </a:rPr>
              <a:t>check out our 56 page </a:t>
            </a:r>
          </a:p>
          <a:p>
            <a:r>
              <a:rPr lang="en-IE" dirty="0">
                <a:solidFill>
                  <a:schemeClr val="bg1"/>
                </a:solidFill>
              </a:rPr>
              <a:t>Promise Social Inclusion </a:t>
            </a:r>
          </a:p>
          <a:p>
            <a:r>
              <a:rPr lang="en-IE" dirty="0">
                <a:solidFill>
                  <a:schemeClr val="bg1"/>
                </a:solidFill>
              </a:rPr>
              <a:t>Toolkit</a:t>
            </a:r>
          </a:p>
          <a:p>
            <a:endParaRPr lang="en-IE" dirty="0">
              <a:solidFill>
                <a:schemeClr val="bg1"/>
              </a:solidFill>
            </a:endParaRPr>
          </a:p>
          <a:p>
            <a:endParaRPr lang="en-IE" dirty="0">
              <a:solidFill>
                <a:schemeClr val="bg1"/>
              </a:solidFill>
            </a:endParaRPr>
          </a:p>
        </p:txBody>
      </p:sp>
      <p:pic>
        <p:nvPicPr>
          <p:cNvPr id="17" name="Picture 16">
            <a:extLst>
              <a:ext uri="{FF2B5EF4-FFF2-40B4-BE49-F238E27FC236}">
                <a16:creationId xmlns:a16="http://schemas.microsoft.com/office/drawing/2014/main" id="{7822E390-B156-47C6-ADAF-BA2073D515BC}"/>
              </a:ext>
            </a:extLst>
          </p:cNvPr>
          <p:cNvPicPr>
            <a:picLocks noChangeAspect="1"/>
          </p:cNvPicPr>
          <p:nvPr/>
        </p:nvPicPr>
        <p:blipFill>
          <a:blip r:embed="rId3"/>
          <a:stretch>
            <a:fillRect/>
          </a:stretch>
        </p:blipFill>
        <p:spPr>
          <a:xfrm>
            <a:off x="10965977" y="5209864"/>
            <a:ext cx="1082425" cy="1520042"/>
          </a:xfrm>
          <a:prstGeom prst="rect">
            <a:avLst/>
          </a:prstGeom>
        </p:spPr>
      </p:pic>
      <p:pic>
        <p:nvPicPr>
          <p:cNvPr id="18" name="Picture 17">
            <a:extLst>
              <a:ext uri="{FF2B5EF4-FFF2-40B4-BE49-F238E27FC236}">
                <a16:creationId xmlns:a16="http://schemas.microsoft.com/office/drawing/2014/main" id="{945E8C32-9315-47B3-95D8-155D45C931FD}"/>
              </a:ext>
            </a:extLst>
          </p:cNvPr>
          <p:cNvPicPr>
            <a:picLocks noChangeAspect="1"/>
          </p:cNvPicPr>
          <p:nvPr/>
        </p:nvPicPr>
        <p:blipFill>
          <a:blip r:embed="rId4"/>
          <a:stretch>
            <a:fillRect/>
          </a:stretch>
        </p:blipFill>
        <p:spPr>
          <a:xfrm>
            <a:off x="143598" y="564206"/>
            <a:ext cx="2696220" cy="3818137"/>
          </a:xfrm>
          <a:prstGeom prst="rect">
            <a:avLst/>
          </a:prstGeom>
        </p:spPr>
      </p:pic>
      <p:sp>
        <p:nvSpPr>
          <p:cNvPr id="19" name="Text Placeholder 2">
            <a:extLst>
              <a:ext uri="{FF2B5EF4-FFF2-40B4-BE49-F238E27FC236}">
                <a16:creationId xmlns:a16="http://schemas.microsoft.com/office/drawing/2014/main" id="{42531832-2774-4FCB-ABDA-FD9CAC4CA424}"/>
              </a:ext>
            </a:extLst>
          </p:cNvPr>
          <p:cNvSpPr txBox="1">
            <a:spLocks/>
          </p:cNvSpPr>
          <p:nvPr/>
        </p:nvSpPr>
        <p:spPr>
          <a:xfrm>
            <a:off x="2289526" y="20226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16A8D3"/>
                </a:solidFill>
              </a:rPr>
              <a:t>Integration through Community Theatre: </a:t>
            </a:r>
            <a:r>
              <a:rPr lang="en-IE" dirty="0"/>
              <a:t>REACT PROJECT</a:t>
            </a:r>
          </a:p>
        </p:txBody>
      </p:sp>
      <p:sp>
        <p:nvSpPr>
          <p:cNvPr id="20" name="TextBox 19">
            <a:extLst>
              <a:ext uri="{FF2B5EF4-FFF2-40B4-BE49-F238E27FC236}">
                <a16:creationId xmlns:a16="http://schemas.microsoft.com/office/drawing/2014/main" id="{49FE17F4-B100-476C-AE87-6D93DE7BDF27}"/>
              </a:ext>
            </a:extLst>
          </p:cNvPr>
          <p:cNvSpPr txBox="1"/>
          <p:nvPr/>
        </p:nvSpPr>
        <p:spPr>
          <a:xfrm>
            <a:off x="0" y="5523966"/>
            <a:ext cx="2422566" cy="461665"/>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21" name="Google Shape;605;p39">
            <a:extLst>
              <a:ext uri="{FF2B5EF4-FFF2-40B4-BE49-F238E27FC236}">
                <a16:creationId xmlns:a16="http://schemas.microsoft.com/office/drawing/2014/main" id="{2B00B85A-33B3-4F95-A2B4-1FADA566C1C3}"/>
              </a:ext>
            </a:extLst>
          </p:cNvPr>
          <p:cNvGrpSpPr/>
          <p:nvPr/>
        </p:nvGrpSpPr>
        <p:grpSpPr>
          <a:xfrm>
            <a:off x="123782" y="5637018"/>
            <a:ext cx="252000" cy="288000"/>
            <a:chOff x="2583100" y="2973775"/>
            <a:chExt cx="461550" cy="437200"/>
          </a:xfrm>
        </p:grpSpPr>
        <p:sp>
          <p:nvSpPr>
            <p:cNvPr id="22" name="Google Shape;606;p39">
              <a:extLst>
                <a:ext uri="{FF2B5EF4-FFF2-40B4-BE49-F238E27FC236}">
                  <a16:creationId xmlns:a16="http://schemas.microsoft.com/office/drawing/2014/main" id="{5B15A3EF-DC46-46C2-8416-ADE4172BAE71}"/>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07;p39">
              <a:extLst>
                <a:ext uri="{FF2B5EF4-FFF2-40B4-BE49-F238E27FC236}">
                  <a16:creationId xmlns:a16="http://schemas.microsoft.com/office/drawing/2014/main" id="{AEFB19E7-7795-48C9-8FC5-0CE80CEA9AFE}"/>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13410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17A659-318F-46A9-8969-71BB3908ABBA}"/>
              </a:ext>
            </a:extLst>
          </p:cNvPr>
          <p:cNvSpPr>
            <a:spLocks noGrp="1"/>
          </p:cNvSpPr>
          <p:nvPr>
            <p:ph type="body" sz="quarter" idx="20"/>
          </p:nvPr>
        </p:nvSpPr>
        <p:spPr>
          <a:xfrm>
            <a:off x="6096000" y="1492906"/>
            <a:ext cx="5642610" cy="4302104"/>
          </a:xfrm>
        </p:spPr>
        <p:txBody>
          <a:bodyPr/>
          <a:lstStyle/>
          <a:p>
            <a:pPr marL="0" indent="0">
              <a:buNone/>
            </a:pPr>
            <a:r>
              <a:rPr lang="en-IE" dirty="0"/>
              <a:t>In the 1980’s, Zac Moradi’s family fled to in Iraq to escape the Iran-Iraq war. Then second Gulf War, forced them to uproot again and this time they ended up in the very different surroundings of Carrick-On-Shannon, Leitrim.</a:t>
            </a:r>
          </a:p>
          <a:p>
            <a:pPr marL="0" indent="0">
              <a:buNone/>
            </a:pPr>
            <a:r>
              <a:rPr lang="en-IE" dirty="0"/>
              <a:t>At 11 years of age, Moradi developed a passion for </a:t>
            </a:r>
            <a:r>
              <a:rPr lang="en-IE" dirty="0" err="1"/>
              <a:t>gaelic</a:t>
            </a:r>
            <a:r>
              <a:rPr lang="en-IE" dirty="0"/>
              <a:t> games and in 2016, Moradi was on the Leitrim team that won the Lory Meagher Cup a day he describes as</a:t>
            </a:r>
          </a:p>
          <a:p>
            <a:pPr marL="0" indent="0">
              <a:buNone/>
            </a:pPr>
            <a:r>
              <a:rPr lang="en-IE" dirty="0"/>
              <a:t>“one of the proudest days of his </a:t>
            </a:r>
            <a:r>
              <a:rPr lang="en-IE"/>
              <a:t>life."</a:t>
            </a:r>
            <a:endParaRPr lang="en-IE" dirty="0"/>
          </a:p>
        </p:txBody>
      </p:sp>
      <p:sp>
        <p:nvSpPr>
          <p:cNvPr id="3" name="Text Placeholder 2">
            <a:extLst>
              <a:ext uri="{FF2B5EF4-FFF2-40B4-BE49-F238E27FC236}">
                <a16:creationId xmlns:a16="http://schemas.microsoft.com/office/drawing/2014/main" id="{A8CC9C4E-9C00-42E2-8761-6B0B31D99379}"/>
              </a:ext>
            </a:extLst>
          </p:cNvPr>
          <p:cNvSpPr>
            <a:spLocks noGrp="1"/>
          </p:cNvSpPr>
          <p:nvPr>
            <p:ph type="body" sz="quarter" idx="21"/>
          </p:nvPr>
        </p:nvSpPr>
        <p:spPr>
          <a:xfrm>
            <a:off x="2495266" y="236947"/>
            <a:ext cx="9029700" cy="857158"/>
          </a:xfrm>
        </p:spPr>
        <p:txBody>
          <a:bodyPr>
            <a:normAutofit fontScale="92500" lnSpcReduction="20000"/>
          </a:bodyPr>
          <a:lstStyle/>
          <a:p>
            <a:r>
              <a:rPr lang="en-IE" dirty="0">
                <a:solidFill>
                  <a:srgbClr val="F38B00"/>
                </a:solidFill>
              </a:rPr>
              <a:t>Integration through Sport: </a:t>
            </a:r>
            <a:r>
              <a:rPr lang="en-IE" dirty="0"/>
              <a:t>Zac Moradi, Leitrim Ireland</a:t>
            </a:r>
          </a:p>
        </p:txBody>
      </p:sp>
      <p:pic>
        <p:nvPicPr>
          <p:cNvPr id="4" name="Online Media 3" title="2019 Leitrim win Lory Meagher Cup + Iran Refugee">
            <a:hlinkClick r:id="" action="ppaction://media"/>
            <a:extLst>
              <a:ext uri="{FF2B5EF4-FFF2-40B4-BE49-F238E27FC236}">
                <a16:creationId xmlns:a16="http://schemas.microsoft.com/office/drawing/2014/main" id="{B11A48EF-EAA4-4348-8CA7-22CF835F19A7}"/>
              </a:ext>
            </a:extLst>
          </p:cNvPr>
          <p:cNvPicPr>
            <a:picLocks noRot="1" noChangeAspect="1"/>
          </p:cNvPicPr>
          <p:nvPr>
            <a:videoFile r:link="rId1"/>
          </p:nvPr>
        </p:nvPicPr>
        <p:blipFill>
          <a:blip r:embed="rId3"/>
          <a:stretch>
            <a:fillRect/>
          </a:stretch>
        </p:blipFill>
        <p:spPr>
          <a:xfrm>
            <a:off x="327660" y="1871038"/>
            <a:ext cx="5388276" cy="4038272"/>
          </a:xfrm>
          <a:prstGeom prst="rect">
            <a:avLst/>
          </a:prstGeom>
        </p:spPr>
      </p:pic>
    </p:spTree>
    <p:extLst>
      <p:ext uri="{BB962C8B-B14F-4D97-AF65-F5344CB8AC3E}">
        <p14:creationId xmlns:p14="http://schemas.microsoft.com/office/powerpoint/2010/main" val="19479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2BC47-AF11-4967-8AD4-A41DE29489A2}"/>
              </a:ext>
            </a:extLst>
          </p:cNvPr>
          <p:cNvSpPr>
            <a:spLocks noGrp="1"/>
          </p:cNvSpPr>
          <p:nvPr>
            <p:ph type="body" sz="quarter" idx="20"/>
          </p:nvPr>
        </p:nvSpPr>
        <p:spPr>
          <a:xfrm>
            <a:off x="2495266" y="1754551"/>
            <a:ext cx="9037604" cy="3872188"/>
          </a:xfrm>
        </p:spPr>
        <p:txBody>
          <a:bodyPr/>
          <a:lstStyle/>
          <a:p>
            <a:r>
              <a:rPr lang="en-IE" dirty="0" err="1"/>
              <a:t>Ballyhaunis</a:t>
            </a:r>
            <a:r>
              <a:rPr lang="en-IE" dirty="0"/>
              <a:t> GAA has been at the forefront of helping immigrants and asylum seekers to bed down in their new home. An integration day during the summer was a huge success and in a town like </a:t>
            </a:r>
            <a:r>
              <a:rPr lang="en-IE" dirty="0" err="1"/>
              <a:t>Ballyhaunis</a:t>
            </a:r>
            <a:r>
              <a:rPr lang="en-IE" dirty="0"/>
              <a:t> with much less social amenities than larger towns or cities, the role the club plays has been magnified.</a:t>
            </a:r>
          </a:p>
          <a:p>
            <a:r>
              <a:rPr lang="en-IE" dirty="0"/>
              <a:t>Pakistani names have featured on </a:t>
            </a:r>
            <a:r>
              <a:rPr lang="en-IE" dirty="0" err="1"/>
              <a:t>Ballyhaunis</a:t>
            </a:r>
            <a:r>
              <a:rPr lang="en-IE" dirty="0"/>
              <a:t> hurling teams for over two decades. There are eastern European and Syrian names on the </a:t>
            </a:r>
            <a:r>
              <a:rPr lang="en-IE" dirty="0" err="1"/>
              <a:t>Ballyhaunis</a:t>
            </a:r>
            <a:r>
              <a:rPr lang="en-IE" dirty="0"/>
              <a:t> soccer team while the recently established </a:t>
            </a:r>
            <a:r>
              <a:rPr lang="en-IE" dirty="0" err="1"/>
              <a:t>Ballyhaunis</a:t>
            </a:r>
            <a:r>
              <a:rPr lang="en-IE" dirty="0"/>
              <a:t> Cricket Club is a strong outlet for members of the Muslim community.</a:t>
            </a:r>
          </a:p>
          <a:p>
            <a:endParaRPr lang="en-IE" dirty="0"/>
          </a:p>
        </p:txBody>
      </p:sp>
      <p:sp>
        <p:nvSpPr>
          <p:cNvPr id="3" name="Text Placeholder 2">
            <a:extLst>
              <a:ext uri="{FF2B5EF4-FFF2-40B4-BE49-F238E27FC236}">
                <a16:creationId xmlns:a16="http://schemas.microsoft.com/office/drawing/2014/main" id="{A9E2B711-F29C-4CAB-A883-7B9894276490}"/>
              </a:ext>
            </a:extLst>
          </p:cNvPr>
          <p:cNvSpPr>
            <a:spLocks noGrp="1"/>
          </p:cNvSpPr>
          <p:nvPr>
            <p:ph type="body" sz="quarter" idx="21"/>
          </p:nvPr>
        </p:nvSpPr>
        <p:spPr>
          <a:xfrm>
            <a:off x="2495266" y="80010"/>
            <a:ext cx="9129044" cy="1025525"/>
          </a:xfrm>
        </p:spPr>
        <p:txBody>
          <a:bodyPr>
            <a:normAutofit lnSpcReduction="10000"/>
          </a:bodyPr>
          <a:lstStyle/>
          <a:p>
            <a:r>
              <a:rPr lang="en-IE" dirty="0">
                <a:solidFill>
                  <a:srgbClr val="EA1D76"/>
                </a:solidFill>
              </a:rPr>
              <a:t>Integration through Sport: </a:t>
            </a:r>
            <a:r>
              <a:rPr lang="en-IE" dirty="0"/>
              <a:t>GAA and Sport in </a:t>
            </a:r>
            <a:r>
              <a:rPr lang="en-IE" dirty="0" err="1"/>
              <a:t>Ballyhaunis,Ireland</a:t>
            </a:r>
            <a:endParaRPr lang="en-IE" dirty="0"/>
          </a:p>
        </p:txBody>
      </p:sp>
      <p:sp>
        <p:nvSpPr>
          <p:cNvPr id="4" name="Rectangle 3">
            <a:extLst>
              <a:ext uri="{FF2B5EF4-FFF2-40B4-BE49-F238E27FC236}">
                <a16:creationId xmlns:a16="http://schemas.microsoft.com/office/drawing/2014/main" id="{A73EEFAF-7D13-4217-9411-C5F022634CCF}"/>
              </a:ext>
            </a:extLst>
          </p:cNvPr>
          <p:cNvSpPr/>
          <p:nvPr/>
        </p:nvSpPr>
        <p:spPr>
          <a:xfrm>
            <a:off x="2407920" y="6152644"/>
            <a:ext cx="7730490" cy="246221"/>
          </a:xfrm>
          <a:prstGeom prst="rect">
            <a:avLst/>
          </a:prstGeom>
        </p:spPr>
        <p:txBody>
          <a:bodyPr wrap="square">
            <a:spAutoFit/>
          </a:bodyPr>
          <a:lstStyle/>
          <a:p>
            <a:r>
              <a:rPr lang="en-IE" sz="1000" dirty="0"/>
              <a:t>Source: </a:t>
            </a:r>
            <a:r>
              <a:rPr lang="en-IE" sz="1000" dirty="0">
                <a:hlinkClick r:id="rId2"/>
              </a:rPr>
              <a:t>https://www.irishexaminer.com/lifestyle/features/life-in-ballyhaunis-irelands-most-culturally-diverse-town-369099.html</a:t>
            </a:r>
            <a:endParaRPr lang="en-IE" sz="1000" dirty="0"/>
          </a:p>
        </p:txBody>
      </p:sp>
    </p:spTree>
    <p:extLst>
      <p:ext uri="{BB962C8B-B14F-4D97-AF65-F5344CB8AC3E}">
        <p14:creationId xmlns:p14="http://schemas.microsoft.com/office/powerpoint/2010/main" val="2745839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66C24C-4F3F-4261-9DE8-5866CA1CA065}"/>
              </a:ext>
            </a:extLst>
          </p:cNvPr>
          <p:cNvSpPr>
            <a:spLocks noGrp="1"/>
          </p:cNvSpPr>
          <p:nvPr>
            <p:ph type="body" sz="quarter" idx="20"/>
          </p:nvPr>
        </p:nvSpPr>
        <p:spPr>
          <a:xfrm>
            <a:off x="4766310" y="1617409"/>
            <a:ext cx="7029450" cy="4197989"/>
          </a:xfrm>
        </p:spPr>
        <p:txBody>
          <a:bodyPr/>
          <a:lstStyle/>
          <a:p>
            <a:r>
              <a:rPr lang="en-IE" dirty="0"/>
              <a:t>Social integration is the </a:t>
            </a:r>
            <a:r>
              <a:rPr lang="en-IE" dirty="0">
                <a:solidFill>
                  <a:srgbClr val="B6BD00"/>
                </a:solidFill>
              </a:rPr>
              <a:t>process during which newcomers or minorities are incorporated and accepted into society</a:t>
            </a:r>
            <a:r>
              <a:rPr lang="en-IE" dirty="0"/>
              <a:t>, both as individuals and as groups. Social Inclusion takes integration one step further and helps </a:t>
            </a:r>
            <a:r>
              <a:rPr lang="en-IE" dirty="0">
                <a:solidFill>
                  <a:srgbClr val="B6BD00"/>
                </a:solidFill>
              </a:rPr>
              <a:t>newcomers (</a:t>
            </a:r>
            <a:r>
              <a:rPr lang="en-IE" dirty="0" err="1">
                <a:solidFill>
                  <a:srgbClr val="B6BD00"/>
                </a:solidFill>
              </a:rPr>
              <a:t>e.g</a:t>
            </a:r>
            <a:r>
              <a:rPr lang="en-IE" dirty="0">
                <a:solidFill>
                  <a:srgbClr val="B6BD00"/>
                </a:solidFill>
              </a:rPr>
              <a:t> Refugees) or minorities to become active citizens immersed in society.</a:t>
            </a:r>
            <a:endParaRPr lang="en-IE" dirty="0"/>
          </a:p>
          <a:p>
            <a:endParaRPr lang="en-IE" dirty="0"/>
          </a:p>
          <a:p>
            <a:r>
              <a:rPr lang="en-IE" dirty="0"/>
              <a:t>Successful integration and inclusion rests not on the actions of one particular group, but rather with many actors— refugees themselves, the host government, institutions (service providers such as yourself) and local communities to name a few.</a:t>
            </a:r>
          </a:p>
        </p:txBody>
      </p:sp>
      <p:sp>
        <p:nvSpPr>
          <p:cNvPr id="3" name="Text Placeholder 2">
            <a:extLst>
              <a:ext uri="{FF2B5EF4-FFF2-40B4-BE49-F238E27FC236}">
                <a16:creationId xmlns:a16="http://schemas.microsoft.com/office/drawing/2014/main" id="{AF427B3B-E1CD-455A-A5D5-22630E137DED}"/>
              </a:ext>
            </a:extLst>
          </p:cNvPr>
          <p:cNvSpPr>
            <a:spLocks noGrp="1"/>
          </p:cNvSpPr>
          <p:nvPr>
            <p:ph type="body" sz="quarter" idx="21"/>
          </p:nvPr>
        </p:nvSpPr>
        <p:spPr>
          <a:xfrm>
            <a:off x="2346676" y="489949"/>
            <a:ext cx="9449084" cy="938801"/>
          </a:xfrm>
        </p:spPr>
        <p:txBody>
          <a:bodyPr>
            <a:normAutofit fontScale="92500" lnSpcReduction="10000"/>
          </a:bodyPr>
          <a:lstStyle/>
          <a:p>
            <a:r>
              <a:rPr lang="en-IE" dirty="0"/>
              <a:t>What is Social Integration and Inclusion? And Who is involved in it?</a:t>
            </a:r>
          </a:p>
        </p:txBody>
      </p:sp>
      <p:sp>
        <p:nvSpPr>
          <p:cNvPr id="4" name="Rectangle 3">
            <a:extLst>
              <a:ext uri="{FF2B5EF4-FFF2-40B4-BE49-F238E27FC236}">
                <a16:creationId xmlns:a16="http://schemas.microsoft.com/office/drawing/2014/main" id="{12DE80CD-0E38-460E-A9D7-3DD62A3CB09C}"/>
              </a:ext>
            </a:extLst>
          </p:cNvPr>
          <p:cNvSpPr/>
          <p:nvPr/>
        </p:nvSpPr>
        <p:spPr>
          <a:xfrm>
            <a:off x="2659380" y="6413772"/>
            <a:ext cx="6096000" cy="246221"/>
          </a:xfrm>
          <a:prstGeom prst="rect">
            <a:avLst/>
          </a:prstGeom>
        </p:spPr>
        <p:txBody>
          <a:bodyPr>
            <a:spAutoFit/>
          </a:bodyPr>
          <a:lstStyle/>
          <a:p>
            <a:r>
              <a:rPr lang="en-IE" sz="1000" dirty="0"/>
              <a:t>Source: </a:t>
            </a:r>
            <a:r>
              <a:rPr lang="en-IE" sz="1000" dirty="0">
                <a:hlinkClick r:id="rId2"/>
              </a:rPr>
              <a:t>https://www.migrationpolicy.org/article/integration-role-communities-institutions-and-state/</a:t>
            </a:r>
            <a:r>
              <a:rPr lang="en-IE" sz="1000" dirty="0"/>
              <a:t> </a:t>
            </a:r>
          </a:p>
        </p:txBody>
      </p:sp>
      <p:pic>
        <p:nvPicPr>
          <p:cNvPr id="6" name="Picture 5" descr="A group of people standing in front of a crowd&#10;&#10;Description automatically generated">
            <a:extLst>
              <a:ext uri="{FF2B5EF4-FFF2-40B4-BE49-F238E27FC236}">
                <a16:creationId xmlns:a16="http://schemas.microsoft.com/office/drawing/2014/main" id="{26866AA9-FE89-41E8-B1AC-CC6EA7DADE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2204947"/>
            <a:ext cx="4543460" cy="3022915"/>
          </a:xfrm>
          <a:prstGeom prst="rect">
            <a:avLst/>
          </a:prstGeom>
        </p:spPr>
      </p:pic>
    </p:spTree>
    <p:extLst>
      <p:ext uri="{BB962C8B-B14F-4D97-AF65-F5344CB8AC3E}">
        <p14:creationId xmlns:p14="http://schemas.microsoft.com/office/powerpoint/2010/main" val="3248012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634344-52D9-4C08-BBB6-8E0312A49FBA}"/>
              </a:ext>
            </a:extLst>
          </p:cNvPr>
          <p:cNvSpPr>
            <a:spLocks noGrp="1"/>
          </p:cNvSpPr>
          <p:nvPr>
            <p:ph type="body" sz="quarter" idx="20"/>
          </p:nvPr>
        </p:nvSpPr>
        <p:spPr/>
        <p:txBody>
          <a:bodyPr/>
          <a:lstStyle/>
          <a:p>
            <a:endParaRPr lang="en-IE"/>
          </a:p>
        </p:txBody>
      </p:sp>
      <p:sp>
        <p:nvSpPr>
          <p:cNvPr id="5" name="Text Placeholder 2">
            <a:extLst>
              <a:ext uri="{FF2B5EF4-FFF2-40B4-BE49-F238E27FC236}">
                <a16:creationId xmlns:a16="http://schemas.microsoft.com/office/drawing/2014/main" id="{743B9A0F-E955-44A0-B848-205132F5C2E7}"/>
              </a:ext>
            </a:extLst>
          </p:cNvPr>
          <p:cNvSpPr>
            <a:spLocks noGrp="1"/>
          </p:cNvSpPr>
          <p:nvPr>
            <p:ph type="body" sz="quarter" idx="21"/>
          </p:nvPr>
        </p:nvSpPr>
        <p:spPr>
          <a:xfrm>
            <a:off x="2148840" y="248377"/>
            <a:ext cx="9483374" cy="857158"/>
          </a:xfrm>
        </p:spPr>
        <p:txBody>
          <a:bodyPr>
            <a:normAutofit/>
          </a:bodyPr>
          <a:lstStyle/>
          <a:p>
            <a:r>
              <a:rPr lang="en-IE" dirty="0"/>
              <a:t>Documentary GAA and Integration in </a:t>
            </a:r>
            <a:r>
              <a:rPr lang="en-IE" dirty="0" err="1"/>
              <a:t>Ballyhaunis</a:t>
            </a:r>
            <a:endParaRPr lang="en-IE" dirty="0"/>
          </a:p>
        </p:txBody>
      </p:sp>
      <p:pic>
        <p:nvPicPr>
          <p:cNvPr id="6" name="Online Media 5" title="Pitching Up">
            <a:hlinkClick r:id="" action="ppaction://media"/>
            <a:extLst>
              <a:ext uri="{FF2B5EF4-FFF2-40B4-BE49-F238E27FC236}">
                <a16:creationId xmlns:a16="http://schemas.microsoft.com/office/drawing/2014/main" id="{E32B6928-7C62-458D-A9EC-93149DA2E8B4}"/>
              </a:ext>
            </a:extLst>
          </p:cNvPr>
          <p:cNvPicPr>
            <a:picLocks noRot="1" noChangeAspect="1"/>
          </p:cNvPicPr>
          <p:nvPr>
            <a:videoFile r:link="rId1"/>
          </p:nvPr>
        </p:nvPicPr>
        <p:blipFill>
          <a:blip r:embed="rId3"/>
          <a:stretch>
            <a:fillRect/>
          </a:stretch>
        </p:blipFill>
        <p:spPr>
          <a:xfrm>
            <a:off x="2148840" y="1348740"/>
            <a:ext cx="8750218" cy="4921998"/>
          </a:xfrm>
          <a:prstGeom prst="rect">
            <a:avLst/>
          </a:prstGeom>
        </p:spPr>
      </p:pic>
    </p:spTree>
    <p:extLst>
      <p:ext uri="{BB962C8B-B14F-4D97-AF65-F5344CB8AC3E}">
        <p14:creationId xmlns:p14="http://schemas.microsoft.com/office/powerpoint/2010/main" val="28629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2BC47-AF11-4967-8AD4-A41DE29489A2}"/>
              </a:ext>
            </a:extLst>
          </p:cNvPr>
          <p:cNvSpPr>
            <a:spLocks noGrp="1"/>
          </p:cNvSpPr>
          <p:nvPr>
            <p:ph type="body" sz="quarter" idx="20"/>
          </p:nvPr>
        </p:nvSpPr>
        <p:spPr>
          <a:xfrm>
            <a:off x="4648200" y="1908810"/>
            <a:ext cx="7421880" cy="4400550"/>
          </a:xfrm>
        </p:spPr>
        <p:txBody>
          <a:bodyPr/>
          <a:lstStyle/>
          <a:p>
            <a:pPr marL="0" indent="0">
              <a:buNone/>
            </a:pPr>
            <a:r>
              <a:rPr lang="en-IE" dirty="0"/>
              <a:t>Football Welcomes is a way for the footballing community to celebrate the contribution of refugees to football and appreciate what it means to flee conflict and persecution.</a:t>
            </a:r>
          </a:p>
          <a:p>
            <a:pPr marL="0" indent="0">
              <a:buNone/>
            </a:pPr>
            <a:r>
              <a:rPr lang="en-IE" dirty="0">
                <a:solidFill>
                  <a:srgbClr val="EA1D76"/>
                </a:solidFill>
              </a:rPr>
              <a:t>Football Welcomes is part of Amnesty International’s I Welcome campaign for a better international response to the global refugee crisis. </a:t>
            </a:r>
          </a:p>
          <a:p>
            <a:pPr marL="0" indent="0">
              <a:buNone/>
            </a:pPr>
            <a:endParaRPr lang="en-IE" dirty="0">
              <a:solidFill>
                <a:srgbClr val="EA1D76"/>
              </a:solidFill>
            </a:endParaRPr>
          </a:p>
          <a:p>
            <a:pPr marL="0" indent="0">
              <a:buNone/>
            </a:pPr>
            <a:r>
              <a:rPr lang="en-IE" dirty="0"/>
              <a:t>The campaign encourages local communities to work together to create a more welcoming environment for people fleeing conflict and persecution </a:t>
            </a:r>
          </a:p>
        </p:txBody>
      </p:sp>
      <p:sp>
        <p:nvSpPr>
          <p:cNvPr id="3" name="Text Placeholder 2">
            <a:extLst>
              <a:ext uri="{FF2B5EF4-FFF2-40B4-BE49-F238E27FC236}">
                <a16:creationId xmlns:a16="http://schemas.microsoft.com/office/drawing/2014/main" id="{A9E2B711-F29C-4CAB-A883-7B9894276490}"/>
              </a:ext>
            </a:extLst>
          </p:cNvPr>
          <p:cNvSpPr>
            <a:spLocks noGrp="1"/>
          </p:cNvSpPr>
          <p:nvPr>
            <p:ph type="body" sz="quarter" idx="21"/>
          </p:nvPr>
        </p:nvSpPr>
        <p:spPr>
          <a:xfrm>
            <a:off x="2495266" y="80010"/>
            <a:ext cx="9129044" cy="1025525"/>
          </a:xfrm>
        </p:spPr>
        <p:txBody>
          <a:bodyPr>
            <a:normAutofit lnSpcReduction="10000"/>
          </a:bodyPr>
          <a:lstStyle/>
          <a:p>
            <a:r>
              <a:rPr lang="en-IE" dirty="0">
                <a:solidFill>
                  <a:srgbClr val="EA1D76"/>
                </a:solidFill>
              </a:rPr>
              <a:t>Integration through Sport: </a:t>
            </a:r>
            <a:r>
              <a:rPr lang="en-IE" dirty="0"/>
              <a:t>Amnesty International Football Welcomes Campaign</a:t>
            </a:r>
          </a:p>
        </p:txBody>
      </p:sp>
      <p:sp>
        <p:nvSpPr>
          <p:cNvPr id="4" name="Rectangle 3">
            <a:extLst>
              <a:ext uri="{FF2B5EF4-FFF2-40B4-BE49-F238E27FC236}">
                <a16:creationId xmlns:a16="http://schemas.microsoft.com/office/drawing/2014/main" id="{A73EEFAF-7D13-4217-9411-C5F022634CCF}"/>
              </a:ext>
            </a:extLst>
          </p:cNvPr>
          <p:cNvSpPr/>
          <p:nvPr/>
        </p:nvSpPr>
        <p:spPr>
          <a:xfrm>
            <a:off x="4648200" y="6588919"/>
            <a:ext cx="7730490" cy="246221"/>
          </a:xfrm>
          <a:prstGeom prst="rect">
            <a:avLst/>
          </a:prstGeom>
        </p:spPr>
        <p:txBody>
          <a:bodyPr wrap="square">
            <a:spAutoFit/>
          </a:bodyPr>
          <a:lstStyle/>
          <a:p>
            <a:r>
              <a:rPr lang="en-IE" sz="1000" dirty="0"/>
              <a:t>Source: </a:t>
            </a:r>
            <a:r>
              <a:rPr lang="en-IE" sz="1000" dirty="0">
                <a:hlinkClick r:id="rId2"/>
              </a:rPr>
              <a:t>https://www.amnesty.org.uk/press-releases/football-players-and-celebrity-fans-back-amnestys-football-welcomes-weekend</a:t>
            </a:r>
            <a:r>
              <a:rPr lang="en-IE" sz="1000" dirty="0"/>
              <a:t> </a:t>
            </a:r>
          </a:p>
        </p:txBody>
      </p:sp>
      <p:pic>
        <p:nvPicPr>
          <p:cNvPr id="6" name="Picture 5" descr="A group of people playing football on a field&#10;&#10;Description automatically generated">
            <a:extLst>
              <a:ext uri="{FF2B5EF4-FFF2-40B4-BE49-F238E27FC236}">
                <a16:creationId xmlns:a16="http://schemas.microsoft.com/office/drawing/2014/main" id="{5452BB77-FDE2-410C-BD4F-D3F9E8C6987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6535" y="2011680"/>
            <a:ext cx="4381734" cy="2983230"/>
          </a:xfrm>
          <a:prstGeom prst="rect">
            <a:avLst/>
          </a:prstGeom>
        </p:spPr>
      </p:pic>
    </p:spTree>
    <p:extLst>
      <p:ext uri="{BB962C8B-B14F-4D97-AF65-F5344CB8AC3E}">
        <p14:creationId xmlns:p14="http://schemas.microsoft.com/office/powerpoint/2010/main" val="1259091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CULTURE</a:t>
            </a:r>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IN THIS SECTION:</a:t>
            </a:r>
          </a:p>
          <a:p>
            <a:endParaRPr lang="en-IE" dirty="0"/>
          </a:p>
        </p:txBody>
      </p:sp>
      <p:sp>
        <p:nvSpPr>
          <p:cNvPr id="6" name="Text Placeholder 5">
            <a:extLst>
              <a:ext uri="{FF2B5EF4-FFF2-40B4-BE49-F238E27FC236}">
                <a16:creationId xmlns:a16="http://schemas.microsoft.com/office/drawing/2014/main" id="{A33B9A40-97B0-4829-BE12-521D18903709}"/>
              </a:ext>
            </a:extLst>
          </p:cNvPr>
          <p:cNvSpPr txBox="1">
            <a:spLocks/>
          </p:cNvSpPr>
          <p:nvPr/>
        </p:nvSpPr>
        <p:spPr>
          <a:xfrm>
            <a:off x="480042" y="1536158"/>
            <a:ext cx="4364894" cy="289868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Creating Inclusive Community Cultural Spaces for Leisure and Learning</a:t>
            </a:r>
            <a:endParaRPr lang="en-IE" sz="3600" i="0" dirty="0"/>
          </a:p>
          <a:p>
            <a:endParaRPr lang="en-IE" dirty="0"/>
          </a:p>
        </p:txBody>
      </p:sp>
      <p:sp>
        <p:nvSpPr>
          <p:cNvPr id="8" name="Text Placeholder 2">
            <a:extLst>
              <a:ext uri="{FF2B5EF4-FFF2-40B4-BE49-F238E27FC236}">
                <a16:creationId xmlns:a16="http://schemas.microsoft.com/office/drawing/2014/main" id="{CB6B36CC-D28C-40AE-8FFD-C799CCAD22EF}"/>
              </a:ext>
            </a:extLst>
          </p:cNvPr>
          <p:cNvSpPr txBox="1">
            <a:spLocks/>
          </p:cNvSpPr>
          <p:nvPr/>
        </p:nvSpPr>
        <p:spPr>
          <a:xfrm>
            <a:off x="6234544" y="1846203"/>
            <a:ext cx="5818909"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Creating an inclusive future for all requires us to examine our</a:t>
            </a:r>
            <a:r>
              <a:rPr lang="en-IE" dirty="0"/>
              <a:t> public spaces (streets, parks, neighbourhoods), public services (housing, transportation) and public institutions (schools, libraries) and ensure that they serve the entire population.</a:t>
            </a:r>
          </a:p>
          <a:p>
            <a:pPr algn="l"/>
            <a:endParaRPr lang="en-IE" dirty="0"/>
          </a:p>
          <a:p>
            <a:pPr algn="l"/>
            <a:r>
              <a:rPr lang="en-IE" dirty="0"/>
              <a:t>In this section, we focus on how service providers and educators can work towards the creation of inclusive community spaces for all.</a:t>
            </a:r>
          </a:p>
          <a:p>
            <a:pPr algn="l"/>
            <a:endParaRPr lang="en-IE" dirty="0"/>
          </a:p>
        </p:txBody>
      </p:sp>
    </p:spTree>
    <p:extLst>
      <p:ext uri="{BB962C8B-B14F-4D97-AF65-F5344CB8AC3E}">
        <p14:creationId xmlns:p14="http://schemas.microsoft.com/office/powerpoint/2010/main" val="3717427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0CB68-6E8B-407D-A2B9-A59BA1CEBF2A}"/>
              </a:ext>
            </a:extLst>
          </p:cNvPr>
          <p:cNvSpPr>
            <a:spLocks noGrp="1"/>
          </p:cNvSpPr>
          <p:nvPr>
            <p:ph type="body" sz="quarter" idx="20"/>
          </p:nvPr>
        </p:nvSpPr>
        <p:spPr>
          <a:xfrm>
            <a:off x="1634490" y="1754551"/>
            <a:ext cx="9955530" cy="3872188"/>
          </a:xfrm>
        </p:spPr>
        <p:txBody>
          <a:bodyPr/>
          <a:lstStyle/>
          <a:p>
            <a:r>
              <a:rPr lang="en-IE" dirty="0"/>
              <a:t>A key purpose of a community space is to create room for all members of the community to take part in civic, physical, and social activity. </a:t>
            </a:r>
          </a:p>
          <a:p>
            <a:r>
              <a:rPr lang="en-IE" dirty="0"/>
              <a:t>To create an inclusive community space, we need to think about how we can extend that function to as many members of the community as possible.</a:t>
            </a:r>
          </a:p>
          <a:p>
            <a:r>
              <a:rPr lang="en-IE" dirty="0"/>
              <a:t>There are many steps – big and small – that can be taken to create community spaces for inclusion. </a:t>
            </a:r>
          </a:p>
          <a:p>
            <a:r>
              <a:rPr lang="en-IE" dirty="0"/>
              <a:t>Leadership can come from many stakeholders. This includes municipal officials, local residents, newcomer communities, local business, labour and media.</a:t>
            </a:r>
          </a:p>
          <a:p>
            <a:pPr marL="0" indent="0">
              <a:buNone/>
            </a:pPr>
            <a:r>
              <a:rPr lang="en-IE" dirty="0"/>
              <a:t>To get some ideas, let’s examine some inclusive community spaces and see how these projects came about…</a:t>
            </a:r>
          </a:p>
          <a:p>
            <a:pPr marL="0" indent="0" fontAlgn="base">
              <a:buNone/>
            </a:pPr>
            <a:endParaRPr lang="en-IE" dirty="0"/>
          </a:p>
        </p:txBody>
      </p:sp>
      <p:sp>
        <p:nvSpPr>
          <p:cNvPr id="3" name="Text Placeholder 2">
            <a:extLst>
              <a:ext uri="{FF2B5EF4-FFF2-40B4-BE49-F238E27FC236}">
                <a16:creationId xmlns:a16="http://schemas.microsoft.com/office/drawing/2014/main" id="{1D253D8A-DC65-4BA0-9988-EAD5EC38041B}"/>
              </a:ext>
            </a:extLst>
          </p:cNvPr>
          <p:cNvSpPr>
            <a:spLocks noGrp="1"/>
          </p:cNvSpPr>
          <p:nvPr>
            <p:ph type="body" sz="quarter" idx="21"/>
          </p:nvPr>
        </p:nvSpPr>
        <p:spPr/>
        <p:txBody>
          <a:bodyPr/>
          <a:lstStyle/>
          <a:p>
            <a:r>
              <a:rPr lang="en-IE" dirty="0"/>
              <a:t>Creating Inclusive Community Spaces</a:t>
            </a:r>
          </a:p>
        </p:txBody>
      </p:sp>
    </p:spTree>
    <p:extLst>
      <p:ext uri="{BB962C8B-B14F-4D97-AF65-F5344CB8AC3E}">
        <p14:creationId xmlns:p14="http://schemas.microsoft.com/office/powerpoint/2010/main" val="2801926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DC0C1-F212-4F7C-AE05-210144EC4CA4}"/>
              </a:ext>
            </a:extLst>
          </p:cNvPr>
          <p:cNvSpPr>
            <a:spLocks noGrp="1"/>
          </p:cNvSpPr>
          <p:nvPr>
            <p:ph type="body" sz="quarter" idx="20"/>
          </p:nvPr>
        </p:nvSpPr>
        <p:spPr>
          <a:xfrm>
            <a:off x="5726430" y="2028544"/>
            <a:ext cx="6263640" cy="3631644"/>
          </a:xfrm>
        </p:spPr>
        <p:txBody>
          <a:bodyPr/>
          <a:lstStyle/>
          <a:p>
            <a:r>
              <a:rPr lang="en-IE" dirty="0"/>
              <a:t>Parc Central de </a:t>
            </a:r>
            <a:r>
              <a:rPr lang="en-IE" dirty="0" err="1"/>
              <a:t>Nou</a:t>
            </a:r>
            <a:r>
              <a:rPr lang="en-IE" dirty="0"/>
              <a:t> </a:t>
            </a:r>
            <a:r>
              <a:rPr lang="en-IE" dirty="0" err="1"/>
              <a:t>Barris</a:t>
            </a:r>
            <a:r>
              <a:rPr lang="en-IE" dirty="0"/>
              <a:t> is an award-winning park that creates </a:t>
            </a:r>
            <a:r>
              <a:rPr lang="en-IE" dirty="0">
                <a:solidFill>
                  <a:srgbClr val="B6BD00"/>
                </a:solidFill>
              </a:rPr>
              <a:t>a green community space for one the city’s more diverse neighbourhoods</a:t>
            </a:r>
            <a:r>
              <a:rPr lang="en-IE" dirty="0"/>
              <a:t>.</a:t>
            </a:r>
          </a:p>
          <a:p>
            <a:r>
              <a:rPr lang="en-IE" dirty="0"/>
              <a:t>In the </a:t>
            </a:r>
            <a:r>
              <a:rPr lang="en-IE" dirty="0" err="1"/>
              <a:t>Barris</a:t>
            </a:r>
            <a:r>
              <a:rPr lang="en-IE" dirty="0"/>
              <a:t> district, there are people from Spain, Romania, Ukraine, Ecuador, Pakistan and the Philippines. </a:t>
            </a:r>
          </a:p>
          <a:p>
            <a:r>
              <a:rPr lang="en-IE" dirty="0"/>
              <a:t>In 2007, the Parc Central de </a:t>
            </a:r>
            <a:r>
              <a:rPr lang="en-IE" dirty="0" err="1"/>
              <a:t>Nou</a:t>
            </a:r>
            <a:r>
              <a:rPr lang="en-IE" dirty="0"/>
              <a:t> </a:t>
            </a:r>
            <a:r>
              <a:rPr lang="en-IE" dirty="0" err="1"/>
              <a:t>Barris</a:t>
            </a:r>
            <a:r>
              <a:rPr lang="en-IE" dirty="0"/>
              <a:t> won the International Urban Landscape Award and was commended for playing an important </a:t>
            </a:r>
            <a:r>
              <a:rPr lang="en-IE" dirty="0">
                <a:solidFill>
                  <a:srgbClr val="B6BD00"/>
                </a:solidFill>
              </a:rPr>
              <a:t>“integrative task in a rapidly expanding and multi-ethnic quarter of Barcelona</a:t>
            </a:r>
            <a:r>
              <a:rPr lang="en-IE" dirty="0"/>
              <a:t>.</a:t>
            </a:r>
          </a:p>
        </p:txBody>
      </p:sp>
      <p:pic>
        <p:nvPicPr>
          <p:cNvPr id="6" name="Picture Placeholder 5" descr="An empty park bench next to a tree&#10;&#10;Description automatically generated">
            <a:extLst>
              <a:ext uri="{FF2B5EF4-FFF2-40B4-BE49-F238E27FC236}">
                <a16:creationId xmlns:a16="http://schemas.microsoft.com/office/drawing/2014/main" id="{51E181F4-E2D4-44F7-9347-7B473BCD508E}"/>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2878" r="22878"/>
          <a:stretch>
            <a:fillRect/>
          </a:stretch>
        </p:blipFill>
        <p:spPr/>
      </p:pic>
      <p:sp>
        <p:nvSpPr>
          <p:cNvPr id="4" name="Text Placeholder 3">
            <a:extLst>
              <a:ext uri="{FF2B5EF4-FFF2-40B4-BE49-F238E27FC236}">
                <a16:creationId xmlns:a16="http://schemas.microsoft.com/office/drawing/2014/main" id="{8CA2EE7A-A7BB-4132-8FFA-C1B76E2EF384}"/>
              </a:ext>
            </a:extLst>
          </p:cNvPr>
          <p:cNvSpPr>
            <a:spLocks noGrp="1"/>
          </p:cNvSpPr>
          <p:nvPr>
            <p:ph type="body" sz="quarter" idx="22"/>
          </p:nvPr>
        </p:nvSpPr>
        <p:spPr>
          <a:xfrm>
            <a:off x="5726430" y="582930"/>
            <a:ext cx="5975033" cy="1042111"/>
          </a:xfrm>
        </p:spPr>
        <p:txBody>
          <a:bodyPr>
            <a:normAutofit fontScale="92500" lnSpcReduction="10000"/>
          </a:bodyPr>
          <a:lstStyle/>
          <a:p>
            <a:r>
              <a:rPr lang="pt-BR" b="1" dirty="0"/>
              <a:t>Parc Central de Nou Barris</a:t>
            </a:r>
          </a:p>
          <a:p>
            <a:r>
              <a:rPr lang="pt-BR" b="1" dirty="0"/>
              <a:t>City of Barcelona</a:t>
            </a:r>
          </a:p>
          <a:p>
            <a:endParaRPr lang="en-IE" dirty="0"/>
          </a:p>
        </p:txBody>
      </p:sp>
      <p:sp>
        <p:nvSpPr>
          <p:cNvPr id="8" name="TextBox 7">
            <a:extLst>
              <a:ext uri="{FF2B5EF4-FFF2-40B4-BE49-F238E27FC236}">
                <a16:creationId xmlns:a16="http://schemas.microsoft.com/office/drawing/2014/main" id="{955680AC-FF3B-44DC-963F-D63EE2A202B3}"/>
              </a:ext>
            </a:extLst>
          </p:cNvPr>
          <p:cNvSpPr txBox="1"/>
          <p:nvPr/>
        </p:nvSpPr>
        <p:spPr>
          <a:xfrm>
            <a:off x="16626" y="6063691"/>
            <a:ext cx="5092584" cy="646331"/>
          </a:xfrm>
          <a:prstGeom prst="rect">
            <a:avLst/>
          </a:prstGeom>
          <a:solidFill>
            <a:srgbClr val="B6BD00"/>
          </a:solidFill>
        </p:spPr>
        <p:txBody>
          <a:bodyPr wrap="square" rtlCol="0">
            <a:spAutoFit/>
          </a:bodyPr>
          <a:lstStyle/>
          <a:p>
            <a:pPr algn="ctr"/>
            <a:r>
              <a:rPr lang="en-IE" b="1" u="sng" dirty="0">
                <a:solidFill>
                  <a:schemeClr val="bg1">
                    <a:lumMod val="95000"/>
                  </a:schemeClr>
                </a:solidFill>
                <a:hlinkClick r:id="rId4"/>
              </a:rPr>
              <a:t>Click to read full case study on the Parc Central de </a:t>
            </a:r>
            <a:r>
              <a:rPr lang="en-IE" b="1" u="sng" dirty="0" err="1">
                <a:solidFill>
                  <a:schemeClr val="bg1">
                    <a:lumMod val="95000"/>
                  </a:schemeClr>
                </a:solidFill>
                <a:hlinkClick r:id="rId4"/>
              </a:rPr>
              <a:t>Nou</a:t>
            </a:r>
            <a:r>
              <a:rPr lang="en-IE" b="1" u="sng" dirty="0">
                <a:solidFill>
                  <a:schemeClr val="bg1">
                    <a:lumMod val="95000"/>
                  </a:schemeClr>
                </a:solidFill>
                <a:hlinkClick r:id="rId4"/>
              </a:rPr>
              <a:t> </a:t>
            </a:r>
            <a:r>
              <a:rPr lang="en-IE" b="1" u="sng" dirty="0" err="1">
                <a:solidFill>
                  <a:schemeClr val="bg1">
                    <a:lumMod val="95000"/>
                  </a:schemeClr>
                </a:solidFill>
                <a:hlinkClick r:id="rId4"/>
              </a:rPr>
              <a:t>Barris</a:t>
            </a:r>
            <a:endParaRPr lang="en-IE" b="1" u="sng" dirty="0">
              <a:solidFill>
                <a:schemeClr val="bg1">
                  <a:lumMod val="95000"/>
                </a:schemeClr>
              </a:solidFill>
            </a:endParaRPr>
          </a:p>
        </p:txBody>
      </p:sp>
    </p:spTree>
    <p:extLst>
      <p:ext uri="{BB962C8B-B14F-4D97-AF65-F5344CB8AC3E}">
        <p14:creationId xmlns:p14="http://schemas.microsoft.com/office/powerpoint/2010/main" val="1507951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DC0C1-F212-4F7C-AE05-210144EC4CA4}"/>
              </a:ext>
            </a:extLst>
          </p:cNvPr>
          <p:cNvSpPr>
            <a:spLocks noGrp="1"/>
          </p:cNvSpPr>
          <p:nvPr>
            <p:ph type="body" sz="quarter" idx="20"/>
          </p:nvPr>
        </p:nvSpPr>
        <p:spPr>
          <a:xfrm>
            <a:off x="5577840" y="1827529"/>
            <a:ext cx="6492240" cy="3631644"/>
          </a:xfrm>
        </p:spPr>
        <p:txBody>
          <a:bodyPr/>
          <a:lstStyle/>
          <a:p>
            <a:r>
              <a:rPr lang="en-IE" dirty="0"/>
              <a:t>In Madrid, the Open Library Project (</a:t>
            </a:r>
            <a:r>
              <a:rPr lang="en-IE" dirty="0" err="1"/>
              <a:t>Biblioteca</a:t>
            </a:r>
            <a:r>
              <a:rPr lang="en-IE" dirty="0"/>
              <a:t> </a:t>
            </a:r>
            <a:r>
              <a:rPr lang="en-IE" dirty="0" err="1"/>
              <a:t>Abierta</a:t>
            </a:r>
            <a:r>
              <a:rPr lang="en-IE" dirty="0"/>
              <a:t>) initially focused on language barriers by offering new multilingual collections and services such as Spanish language lessons and computer literacy courses. </a:t>
            </a:r>
          </a:p>
          <a:p>
            <a:r>
              <a:rPr lang="en-IE" dirty="0"/>
              <a:t>Phase two saw the creation of Cultural Interest Centres in the library where both immigrants and the local population come together for cultural activities such as discussions, art exhibitions, storytelling, reading workshops and more.</a:t>
            </a:r>
          </a:p>
          <a:p>
            <a:r>
              <a:rPr lang="en-IE" dirty="0">
                <a:solidFill>
                  <a:srgbClr val="EA1D76"/>
                </a:solidFill>
              </a:rPr>
              <a:t>A key part of the Open Library Project included the recruitment of bilingual intercultural mediators.</a:t>
            </a:r>
          </a:p>
        </p:txBody>
      </p:sp>
      <p:sp>
        <p:nvSpPr>
          <p:cNvPr id="4" name="Text Placeholder 3">
            <a:extLst>
              <a:ext uri="{FF2B5EF4-FFF2-40B4-BE49-F238E27FC236}">
                <a16:creationId xmlns:a16="http://schemas.microsoft.com/office/drawing/2014/main" id="{8CA2EE7A-A7BB-4132-8FFA-C1B76E2EF384}"/>
              </a:ext>
            </a:extLst>
          </p:cNvPr>
          <p:cNvSpPr>
            <a:spLocks noGrp="1"/>
          </p:cNvSpPr>
          <p:nvPr>
            <p:ph type="body" sz="quarter" idx="22"/>
          </p:nvPr>
        </p:nvSpPr>
        <p:spPr>
          <a:xfrm>
            <a:off x="5726430" y="582930"/>
            <a:ext cx="5975033" cy="1042111"/>
          </a:xfrm>
        </p:spPr>
        <p:txBody>
          <a:bodyPr>
            <a:normAutofit lnSpcReduction="10000"/>
          </a:bodyPr>
          <a:lstStyle/>
          <a:p>
            <a:r>
              <a:rPr lang="pt-BR" b="1" dirty="0">
                <a:solidFill>
                  <a:srgbClr val="EA1D76"/>
                </a:solidFill>
              </a:rPr>
              <a:t>Cultural Interest Centres, Mardid’s Open Library Project</a:t>
            </a:r>
            <a:endParaRPr lang="en-IE" dirty="0">
              <a:solidFill>
                <a:srgbClr val="EA1D76"/>
              </a:solidFill>
            </a:endParaRPr>
          </a:p>
        </p:txBody>
      </p:sp>
      <p:sp>
        <p:nvSpPr>
          <p:cNvPr id="8" name="TextBox 7">
            <a:extLst>
              <a:ext uri="{FF2B5EF4-FFF2-40B4-BE49-F238E27FC236}">
                <a16:creationId xmlns:a16="http://schemas.microsoft.com/office/drawing/2014/main" id="{955680AC-FF3B-44DC-963F-D63EE2A202B3}"/>
              </a:ext>
            </a:extLst>
          </p:cNvPr>
          <p:cNvSpPr txBox="1"/>
          <p:nvPr/>
        </p:nvSpPr>
        <p:spPr>
          <a:xfrm>
            <a:off x="16626" y="6063691"/>
            <a:ext cx="5092584" cy="646331"/>
          </a:xfrm>
          <a:prstGeom prst="rect">
            <a:avLst/>
          </a:prstGeom>
          <a:solidFill>
            <a:srgbClr val="EA1D76"/>
          </a:solidFill>
        </p:spPr>
        <p:txBody>
          <a:bodyPr wrap="square" rtlCol="0">
            <a:spAutoFit/>
          </a:bodyPr>
          <a:lstStyle/>
          <a:p>
            <a:pPr algn="ctr"/>
            <a:r>
              <a:rPr lang="en-IE" b="1" u="sng" dirty="0">
                <a:solidFill>
                  <a:schemeClr val="bg1">
                    <a:lumMod val="95000"/>
                  </a:schemeClr>
                </a:solidFill>
                <a:hlinkClick r:id="rId2"/>
              </a:rPr>
              <a:t>Click to read full case study on Cultural Interest Centres in Madrid’s Libraries</a:t>
            </a:r>
            <a:endParaRPr lang="en-IE" b="1" u="sng" dirty="0">
              <a:solidFill>
                <a:schemeClr val="bg1">
                  <a:lumMod val="95000"/>
                </a:schemeClr>
              </a:solidFill>
            </a:endParaRPr>
          </a:p>
        </p:txBody>
      </p:sp>
      <p:pic>
        <p:nvPicPr>
          <p:cNvPr id="9" name="Picture Placeholder 8" descr="A person in a library&#10;&#10;Description automatically generated">
            <a:extLst>
              <a:ext uri="{FF2B5EF4-FFF2-40B4-BE49-F238E27FC236}">
                <a16:creationId xmlns:a16="http://schemas.microsoft.com/office/drawing/2014/main" id="{2C230628-9A24-4DF7-BE66-E23C592944E8}"/>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22005" r="22005"/>
          <a:stretch>
            <a:fillRect/>
          </a:stretch>
        </p:blipFill>
        <p:spPr>
          <a:xfrm>
            <a:off x="608086" y="1380571"/>
            <a:ext cx="4612610" cy="4525560"/>
          </a:xfrm>
        </p:spPr>
      </p:pic>
      <p:sp>
        <p:nvSpPr>
          <p:cNvPr id="10" name="TextBox 9">
            <a:extLst>
              <a:ext uri="{FF2B5EF4-FFF2-40B4-BE49-F238E27FC236}">
                <a16:creationId xmlns:a16="http://schemas.microsoft.com/office/drawing/2014/main" id="{2568AA0C-7BD3-4894-8DA7-50FFA4C0200C}"/>
              </a:ext>
            </a:extLst>
          </p:cNvPr>
          <p:cNvSpPr txBox="1"/>
          <p:nvPr/>
        </p:nvSpPr>
        <p:spPr>
          <a:xfrm>
            <a:off x="0" y="1024876"/>
            <a:ext cx="4383924" cy="1200329"/>
          </a:xfrm>
          <a:prstGeom prst="rect">
            <a:avLst/>
          </a:prstGeom>
          <a:solidFill>
            <a:srgbClr val="16A8D3"/>
          </a:solidFill>
        </p:spPr>
        <p:txBody>
          <a:bodyPr wrap="square" rtlCol="0">
            <a:spAutoFit/>
          </a:bodyPr>
          <a:lstStyle/>
          <a:p>
            <a:r>
              <a:rPr lang="en-IE" dirty="0">
                <a:solidFill>
                  <a:schemeClr val="bg1"/>
                </a:solidFill>
              </a:rPr>
              <a:t>Public libraries have tremendous potential to be inclusive spaces and foster a sense of connection and belonging for all.</a:t>
            </a:r>
          </a:p>
          <a:p>
            <a:endParaRPr lang="en-IE" dirty="0">
              <a:solidFill>
                <a:schemeClr val="bg1"/>
              </a:solidFill>
            </a:endParaRPr>
          </a:p>
        </p:txBody>
      </p:sp>
    </p:spTree>
    <p:extLst>
      <p:ext uri="{BB962C8B-B14F-4D97-AF65-F5344CB8AC3E}">
        <p14:creationId xmlns:p14="http://schemas.microsoft.com/office/powerpoint/2010/main" val="8501684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DC0C1-F212-4F7C-AE05-210144EC4CA4}"/>
              </a:ext>
            </a:extLst>
          </p:cNvPr>
          <p:cNvSpPr>
            <a:spLocks noGrp="1"/>
          </p:cNvSpPr>
          <p:nvPr>
            <p:ph type="body" sz="quarter" idx="20"/>
          </p:nvPr>
        </p:nvSpPr>
        <p:spPr>
          <a:xfrm>
            <a:off x="5303520" y="1858227"/>
            <a:ext cx="6686550" cy="3631644"/>
          </a:xfrm>
        </p:spPr>
        <p:txBody>
          <a:bodyPr/>
          <a:lstStyle/>
          <a:p>
            <a:r>
              <a:rPr lang="en-IE" dirty="0"/>
              <a:t>Spitalfields City Farm is a community space that is open 6 days a week and is free for everyone. he farm was started in 1978 in response to local people’s demand for allotments. 40 years later, the farm has become an inclusive community space with clear objective to match:</a:t>
            </a:r>
          </a:p>
          <a:p>
            <a:pPr marL="342900" indent="-342900">
              <a:buFont typeface="Arial" panose="020B0604020202020204" pitchFamily="34" charset="0"/>
              <a:buChar char="•"/>
            </a:pPr>
            <a:r>
              <a:rPr lang="en-IE" dirty="0">
                <a:solidFill>
                  <a:srgbClr val="F38B00"/>
                </a:solidFill>
              </a:rPr>
              <a:t>To give people the opportunity to become members of their community </a:t>
            </a:r>
            <a:r>
              <a:rPr lang="en-IE" dirty="0"/>
              <a:t>and encourage participation in the development of the farm </a:t>
            </a:r>
          </a:p>
          <a:p>
            <a:pPr marL="342900" indent="-342900">
              <a:buFont typeface="Arial" panose="020B0604020202020204" pitchFamily="34" charset="0"/>
              <a:buChar char="•"/>
            </a:pPr>
            <a:r>
              <a:rPr lang="en-IE" dirty="0"/>
              <a:t>To provide children and young people </a:t>
            </a:r>
            <a:r>
              <a:rPr lang="en-IE" dirty="0">
                <a:solidFill>
                  <a:srgbClr val="F38B00"/>
                </a:solidFill>
              </a:rPr>
              <a:t>with a safe, stimulating and inclusive space in which to play and to connect with nature.</a:t>
            </a:r>
          </a:p>
        </p:txBody>
      </p:sp>
      <p:sp>
        <p:nvSpPr>
          <p:cNvPr id="4" name="Text Placeholder 3">
            <a:extLst>
              <a:ext uri="{FF2B5EF4-FFF2-40B4-BE49-F238E27FC236}">
                <a16:creationId xmlns:a16="http://schemas.microsoft.com/office/drawing/2014/main" id="{8CA2EE7A-A7BB-4132-8FFA-C1B76E2EF384}"/>
              </a:ext>
            </a:extLst>
          </p:cNvPr>
          <p:cNvSpPr>
            <a:spLocks noGrp="1"/>
          </p:cNvSpPr>
          <p:nvPr>
            <p:ph type="body" sz="quarter" idx="22"/>
          </p:nvPr>
        </p:nvSpPr>
        <p:spPr>
          <a:xfrm>
            <a:off x="5303520" y="582930"/>
            <a:ext cx="6397943" cy="1042111"/>
          </a:xfrm>
        </p:spPr>
        <p:txBody>
          <a:bodyPr>
            <a:normAutofit lnSpcReduction="10000"/>
          </a:bodyPr>
          <a:lstStyle/>
          <a:p>
            <a:r>
              <a:rPr lang="en-IE" b="1" dirty="0">
                <a:solidFill>
                  <a:srgbClr val="F38B00"/>
                </a:solidFill>
              </a:rPr>
              <a:t>Spitalfields City Farm, East London</a:t>
            </a:r>
          </a:p>
        </p:txBody>
      </p:sp>
      <p:sp>
        <p:nvSpPr>
          <p:cNvPr id="8" name="TextBox 7">
            <a:extLst>
              <a:ext uri="{FF2B5EF4-FFF2-40B4-BE49-F238E27FC236}">
                <a16:creationId xmlns:a16="http://schemas.microsoft.com/office/drawing/2014/main" id="{955680AC-FF3B-44DC-963F-D63EE2A202B3}"/>
              </a:ext>
            </a:extLst>
          </p:cNvPr>
          <p:cNvSpPr txBox="1"/>
          <p:nvPr/>
        </p:nvSpPr>
        <p:spPr>
          <a:xfrm>
            <a:off x="16626" y="6063691"/>
            <a:ext cx="5092584" cy="369332"/>
          </a:xfrm>
          <a:prstGeom prst="rect">
            <a:avLst/>
          </a:prstGeom>
          <a:solidFill>
            <a:srgbClr val="F38B00"/>
          </a:solidFill>
        </p:spPr>
        <p:txBody>
          <a:bodyPr wrap="square" rtlCol="0">
            <a:spAutoFit/>
          </a:bodyPr>
          <a:lstStyle/>
          <a:p>
            <a:pPr algn="ctr"/>
            <a:r>
              <a:rPr lang="en-IE" b="1" u="sng" dirty="0">
                <a:solidFill>
                  <a:schemeClr val="bg1">
                    <a:lumMod val="95000"/>
                  </a:schemeClr>
                </a:solidFill>
                <a:hlinkClick r:id="rId2"/>
              </a:rPr>
              <a:t>Click to read more about Spitalfields City Farm</a:t>
            </a:r>
            <a:endParaRPr lang="en-IE" b="1" u="sng" dirty="0">
              <a:solidFill>
                <a:schemeClr val="bg1">
                  <a:lumMod val="95000"/>
                </a:schemeClr>
              </a:solidFill>
            </a:endParaRPr>
          </a:p>
        </p:txBody>
      </p:sp>
      <p:pic>
        <p:nvPicPr>
          <p:cNvPr id="9" name="Picture Placeholder 8" descr="A sign on the side of a road&#10;&#10;Description automatically generated">
            <a:extLst>
              <a:ext uri="{FF2B5EF4-FFF2-40B4-BE49-F238E27FC236}">
                <a16:creationId xmlns:a16="http://schemas.microsoft.com/office/drawing/2014/main" id="{883A8BA5-2736-49B8-BCCB-BC4C2317C1C5}"/>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12732" r="12732"/>
          <a:stretch>
            <a:fillRect/>
          </a:stretch>
        </p:blipFill>
        <p:spPr>
          <a:xfrm>
            <a:off x="608087" y="1404497"/>
            <a:ext cx="4511276" cy="4539104"/>
          </a:xfrm>
        </p:spPr>
      </p:pic>
    </p:spTree>
    <p:extLst>
      <p:ext uri="{BB962C8B-B14F-4D97-AF65-F5344CB8AC3E}">
        <p14:creationId xmlns:p14="http://schemas.microsoft.com/office/powerpoint/2010/main" val="1724180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90325E-6AB0-4A3E-AC6D-35C1BEB34B23}"/>
              </a:ext>
            </a:extLst>
          </p:cNvPr>
          <p:cNvSpPr>
            <a:spLocks noGrp="1"/>
          </p:cNvSpPr>
          <p:nvPr>
            <p:ph type="body" sz="quarter" idx="10"/>
          </p:nvPr>
        </p:nvSpPr>
        <p:spPr/>
        <p:txBody>
          <a:bodyPr/>
          <a:lstStyle/>
          <a:p>
            <a:r>
              <a:rPr lang="en-IE" dirty="0"/>
              <a:t>Have another think about your answers to questions surrounding the four social structure elements. What can you implement now or in the future?</a:t>
            </a:r>
          </a:p>
        </p:txBody>
      </p:sp>
      <p:sp>
        <p:nvSpPr>
          <p:cNvPr id="3" name="Text Placeholder 2">
            <a:extLst>
              <a:ext uri="{FF2B5EF4-FFF2-40B4-BE49-F238E27FC236}">
                <a16:creationId xmlns:a16="http://schemas.microsoft.com/office/drawing/2014/main" id="{6B0B30F5-6C42-4673-BA23-6FC5D780CBEE}"/>
              </a:ext>
            </a:extLst>
          </p:cNvPr>
          <p:cNvSpPr>
            <a:spLocks noGrp="1"/>
          </p:cNvSpPr>
          <p:nvPr>
            <p:ph type="body" sz="quarter" idx="11"/>
          </p:nvPr>
        </p:nvSpPr>
        <p:spPr/>
        <p:txBody>
          <a:bodyPr>
            <a:normAutofit lnSpcReduction="10000"/>
          </a:bodyPr>
          <a:lstStyle/>
          <a:p>
            <a:r>
              <a:rPr lang="en-IE" dirty="0"/>
              <a:t>Think about your community. Who are the local community champions? What can you/your organisation do to encourage more refugees and migrants to become community champions?</a:t>
            </a:r>
          </a:p>
        </p:txBody>
      </p:sp>
      <p:sp>
        <p:nvSpPr>
          <p:cNvPr id="4" name="Text Placeholder 3">
            <a:extLst>
              <a:ext uri="{FF2B5EF4-FFF2-40B4-BE49-F238E27FC236}">
                <a16:creationId xmlns:a16="http://schemas.microsoft.com/office/drawing/2014/main" id="{61A9021F-A690-45DC-B615-242A03054209}"/>
              </a:ext>
            </a:extLst>
          </p:cNvPr>
          <p:cNvSpPr>
            <a:spLocks noGrp="1"/>
          </p:cNvSpPr>
          <p:nvPr>
            <p:ph type="body" sz="quarter" idx="12"/>
          </p:nvPr>
        </p:nvSpPr>
        <p:spPr>
          <a:xfrm>
            <a:off x="6145266" y="2090692"/>
            <a:ext cx="2672815" cy="4115797"/>
          </a:xfrm>
        </p:spPr>
        <p:txBody>
          <a:bodyPr>
            <a:normAutofit/>
          </a:bodyPr>
          <a:lstStyle/>
          <a:p>
            <a:r>
              <a:rPr lang="en-IE" dirty="0"/>
              <a:t>Is your community/the one you are working with inclusive? Is there room for improvement? What supports/education programmes or approaches might help make it more inclusive?</a:t>
            </a:r>
          </a:p>
        </p:txBody>
      </p:sp>
      <p:sp>
        <p:nvSpPr>
          <p:cNvPr id="5" name="Text Placeholder 4">
            <a:extLst>
              <a:ext uri="{FF2B5EF4-FFF2-40B4-BE49-F238E27FC236}">
                <a16:creationId xmlns:a16="http://schemas.microsoft.com/office/drawing/2014/main" id="{6824D7C1-4998-41BB-88F7-95E1BE5D0ED9}"/>
              </a:ext>
            </a:extLst>
          </p:cNvPr>
          <p:cNvSpPr>
            <a:spLocks noGrp="1"/>
          </p:cNvSpPr>
          <p:nvPr>
            <p:ph type="body" sz="quarter" idx="13"/>
          </p:nvPr>
        </p:nvSpPr>
        <p:spPr>
          <a:xfrm>
            <a:off x="9098549" y="2090692"/>
            <a:ext cx="2672815" cy="4404140"/>
          </a:xfrm>
        </p:spPr>
        <p:txBody>
          <a:bodyPr>
            <a:normAutofit fontScale="92500"/>
          </a:bodyPr>
          <a:lstStyle/>
          <a:p>
            <a:r>
              <a:rPr lang="en-IE" dirty="0"/>
              <a:t>Inclusive community spaces have a key role to play in social cohesion and intercultural understanding. Are your community/public spaces open and accessible to all including refugees? Now could be a good time to conduct an audit.</a:t>
            </a:r>
          </a:p>
        </p:txBody>
      </p:sp>
      <p:sp>
        <p:nvSpPr>
          <p:cNvPr id="12" name="TextBox 11">
            <a:extLst>
              <a:ext uri="{FF2B5EF4-FFF2-40B4-BE49-F238E27FC236}">
                <a16:creationId xmlns:a16="http://schemas.microsoft.com/office/drawing/2014/main" id="{653CAEB4-6D1E-4A12-933C-8886D85A0CE8}"/>
              </a:ext>
            </a:extLst>
          </p:cNvPr>
          <p:cNvSpPr txBox="1"/>
          <p:nvPr/>
        </p:nvSpPr>
        <p:spPr>
          <a:xfrm>
            <a:off x="0" y="0"/>
            <a:ext cx="4690753" cy="369332"/>
          </a:xfrm>
          <a:prstGeom prst="rect">
            <a:avLst/>
          </a:prstGeom>
          <a:solidFill>
            <a:srgbClr val="EA1D76"/>
          </a:solidFill>
        </p:spPr>
        <p:txBody>
          <a:bodyPr wrap="square" rtlCol="0">
            <a:spAutoFit/>
          </a:bodyPr>
          <a:lstStyle/>
          <a:p>
            <a:r>
              <a:rPr lang="en-IE" dirty="0">
                <a:solidFill>
                  <a:schemeClr val="bg1"/>
                </a:solidFill>
              </a:rPr>
              <a:t>Key Communication Takeaways/</a:t>
            </a:r>
            <a:r>
              <a:rPr lang="en-IE">
                <a:solidFill>
                  <a:schemeClr val="bg1"/>
                </a:solidFill>
              </a:rPr>
              <a:t>Action Points</a:t>
            </a:r>
            <a:endParaRPr lang="en-IE" dirty="0">
              <a:solidFill>
                <a:schemeClr val="bg1"/>
              </a:solidFill>
            </a:endParaRPr>
          </a:p>
        </p:txBody>
      </p:sp>
      <p:grpSp>
        <p:nvGrpSpPr>
          <p:cNvPr id="13" name="Google Shape;813;p39">
            <a:extLst>
              <a:ext uri="{FF2B5EF4-FFF2-40B4-BE49-F238E27FC236}">
                <a16:creationId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33">
            <a:extLst>
              <a:ext uri="{FF2B5EF4-FFF2-40B4-BE49-F238E27FC236}">
                <a16:creationId xmlns:a16="http://schemas.microsoft.com/office/drawing/2014/main" id="{94409DBC-91F4-41A1-9A29-ACFBBEDA4568}"/>
              </a:ext>
            </a:extLst>
          </p:cNvPr>
          <p:cNvSpPr/>
          <p:nvPr/>
        </p:nvSpPr>
        <p:spPr>
          <a:xfrm>
            <a:off x="6547175" y="6588029"/>
            <a:ext cx="5853057" cy="246221"/>
          </a:xfrm>
          <a:prstGeom prst="rect">
            <a:avLst/>
          </a:prstGeom>
        </p:spPr>
        <p:txBody>
          <a:bodyPr wrap="square">
            <a:spAutoFit/>
          </a:bodyPr>
          <a:lstStyle/>
          <a:p>
            <a:r>
              <a:rPr lang="en-IE" sz="1000" dirty="0"/>
              <a:t>Source: </a:t>
            </a:r>
            <a:r>
              <a:rPr lang="en-IE" sz="1000" dirty="0">
                <a:hlinkClick r:id="rId2"/>
              </a:rPr>
              <a:t>https://oureverydaylife.com/the-importance-of-verbal-non-verbal-communication-5162572.html</a:t>
            </a:r>
            <a:endParaRPr lang="en-IE" sz="1000" dirty="0"/>
          </a:p>
        </p:txBody>
      </p:sp>
      <p:grpSp>
        <p:nvGrpSpPr>
          <p:cNvPr id="35" name="Google Shape;857;p39">
            <a:extLst>
              <a:ext uri="{FF2B5EF4-FFF2-40B4-BE49-F238E27FC236}">
                <a16:creationId xmlns:a16="http://schemas.microsoft.com/office/drawing/2014/main"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a16="http://schemas.microsoft.com/office/drawing/2014/main"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a16="http://schemas.microsoft.com/office/drawing/2014/main"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a16="http://schemas.microsoft.com/office/drawing/2014/main"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a16="http://schemas.microsoft.com/office/drawing/2014/main"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a16="http://schemas.microsoft.com/office/drawing/2014/main"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a16="http://schemas.microsoft.com/office/drawing/2014/main"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a16="http://schemas.microsoft.com/office/drawing/2014/main"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a16="http://schemas.microsoft.com/office/drawing/2014/main"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a16="http://schemas.microsoft.com/office/drawing/2014/main"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a16="http://schemas.microsoft.com/office/drawing/2014/main"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a16="http://schemas.microsoft.com/office/drawing/2014/main"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66C24C-4F3F-4261-9DE8-5866CA1CA065}"/>
              </a:ext>
            </a:extLst>
          </p:cNvPr>
          <p:cNvSpPr>
            <a:spLocks noGrp="1"/>
          </p:cNvSpPr>
          <p:nvPr>
            <p:ph type="body" sz="quarter" idx="20"/>
          </p:nvPr>
        </p:nvSpPr>
        <p:spPr>
          <a:xfrm>
            <a:off x="2308860" y="1428750"/>
            <a:ext cx="9292590" cy="4197989"/>
          </a:xfrm>
        </p:spPr>
        <p:txBody>
          <a:bodyPr/>
          <a:lstStyle/>
          <a:p>
            <a:pPr marL="0" indent="0">
              <a:buNone/>
            </a:pPr>
            <a:r>
              <a:rPr lang="en-IE" dirty="0"/>
              <a:t>There are four elements necessary in forming the social structure of society which are interesting to considering with regard to adult refugees entering a new society.</a:t>
            </a:r>
          </a:p>
          <a:p>
            <a:r>
              <a:rPr lang="en-IE" b="1" dirty="0"/>
              <a:t>Adaptation</a:t>
            </a:r>
            <a:r>
              <a:rPr lang="en-IE" dirty="0"/>
              <a:t>: The way we adapt to our environments is one of the ways we function through survival in society. For example, jobs, economy, family.</a:t>
            </a:r>
          </a:p>
          <a:p>
            <a:r>
              <a:rPr lang="en-IE" b="1" dirty="0"/>
              <a:t>Goal attainment</a:t>
            </a:r>
            <a:r>
              <a:rPr lang="en-IE" dirty="0"/>
              <a:t>: The need to set goals and achieve them in society.</a:t>
            </a:r>
          </a:p>
          <a:p>
            <a:r>
              <a:rPr lang="en-IE" b="1" dirty="0"/>
              <a:t>Integration</a:t>
            </a:r>
            <a:r>
              <a:rPr lang="en-IE" dirty="0"/>
              <a:t>: The need to relate to other human beings who share similar interests.</a:t>
            </a:r>
          </a:p>
          <a:p>
            <a:r>
              <a:rPr lang="en-IE" b="1" dirty="0"/>
              <a:t>Latency</a:t>
            </a:r>
            <a:r>
              <a:rPr lang="en-IE" dirty="0"/>
              <a:t>: The need to have people motivate us toward our goals of achievement.</a:t>
            </a:r>
          </a:p>
          <a:p>
            <a:endParaRPr lang="en-IE" dirty="0"/>
          </a:p>
        </p:txBody>
      </p:sp>
      <p:sp>
        <p:nvSpPr>
          <p:cNvPr id="3" name="Text Placeholder 2">
            <a:extLst>
              <a:ext uri="{FF2B5EF4-FFF2-40B4-BE49-F238E27FC236}">
                <a16:creationId xmlns:a16="http://schemas.microsoft.com/office/drawing/2014/main" id="{AF427B3B-E1CD-455A-A5D5-22630E137DED}"/>
              </a:ext>
            </a:extLst>
          </p:cNvPr>
          <p:cNvSpPr>
            <a:spLocks noGrp="1"/>
          </p:cNvSpPr>
          <p:nvPr>
            <p:ph type="body" sz="quarter" idx="21"/>
          </p:nvPr>
        </p:nvSpPr>
        <p:spPr>
          <a:xfrm>
            <a:off x="2495266" y="444228"/>
            <a:ext cx="8403792" cy="597443"/>
          </a:xfrm>
        </p:spPr>
        <p:txBody>
          <a:bodyPr/>
          <a:lstStyle/>
          <a:p>
            <a:r>
              <a:rPr lang="en-IE" dirty="0"/>
              <a:t>Four Elements to Social Structure</a:t>
            </a:r>
          </a:p>
        </p:txBody>
      </p:sp>
      <p:sp>
        <p:nvSpPr>
          <p:cNvPr id="4" name="Rectangle 3">
            <a:extLst>
              <a:ext uri="{FF2B5EF4-FFF2-40B4-BE49-F238E27FC236}">
                <a16:creationId xmlns:a16="http://schemas.microsoft.com/office/drawing/2014/main" id="{C01F1DCE-3625-40D8-91B5-682FC22C3721}"/>
              </a:ext>
            </a:extLst>
          </p:cNvPr>
          <p:cNvSpPr/>
          <p:nvPr/>
        </p:nvSpPr>
        <p:spPr>
          <a:xfrm>
            <a:off x="2830830" y="6399217"/>
            <a:ext cx="6096000" cy="246221"/>
          </a:xfrm>
          <a:prstGeom prst="rect">
            <a:avLst/>
          </a:prstGeom>
        </p:spPr>
        <p:txBody>
          <a:bodyPr>
            <a:spAutoFit/>
          </a:bodyPr>
          <a:lstStyle/>
          <a:p>
            <a:r>
              <a:rPr lang="en-IE" sz="1000" dirty="0"/>
              <a:t>Source: </a:t>
            </a:r>
            <a:r>
              <a:rPr lang="en-IE" sz="1000" dirty="0">
                <a:hlinkClick r:id="rId2"/>
              </a:rPr>
              <a:t>https://study.com/academy/lesson/what-is-social-structure-of-society-definition-theory-quiz.html</a:t>
            </a:r>
            <a:r>
              <a:rPr lang="en-IE" sz="1000" dirty="0"/>
              <a:t> </a:t>
            </a:r>
          </a:p>
        </p:txBody>
      </p:sp>
    </p:spTree>
    <p:extLst>
      <p:ext uri="{BB962C8B-B14F-4D97-AF65-F5344CB8AC3E}">
        <p14:creationId xmlns:p14="http://schemas.microsoft.com/office/powerpoint/2010/main" val="419421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66C24C-4F3F-4261-9DE8-5866CA1CA065}"/>
              </a:ext>
            </a:extLst>
          </p:cNvPr>
          <p:cNvSpPr>
            <a:spLocks noGrp="1"/>
          </p:cNvSpPr>
          <p:nvPr>
            <p:ph type="body" sz="quarter" idx="20"/>
          </p:nvPr>
        </p:nvSpPr>
        <p:spPr>
          <a:xfrm>
            <a:off x="4786318" y="1428750"/>
            <a:ext cx="6815132" cy="4197989"/>
          </a:xfrm>
        </p:spPr>
        <p:txBody>
          <a:bodyPr/>
          <a:lstStyle/>
          <a:p>
            <a:r>
              <a:rPr lang="en-IE" b="1" dirty="0"/>
              <a:t>Adaptation</a:t>
            </a:r>
            <a:r>
              <a:rPr lang="en-IE" dirty="0"/>
              <a:t>: </a:t>
            </a:r>
            <a:r>
              <a:rPr lang="en-IE" dirty="0">
                <a:solidFill>
                  <a:srgbClr val="EA1D76"/>
                </a:solidFill>
              </a:rPr>
              <a:t>How can we as educators and service providers help refugees and migrants to adapt to our environments secure jobs, stability and settle their families? </a:t>
            </a:r>
          </a:p>
          <a:p>
            <a:r>
              <a:rPr lang="en-IE" b="1" dirty="0"/>
              <a:t>Goal attainment</a:t>
            </a:r>
            <a:r>
              <a:rPr lang="en-IE" dirty="0"/>
              <a:t>: </a:t>
            </a:r>
            <a:r>
              <a:rPr lang="en-IE" dirty="0">
                <a:solidFill>
                  <a:srgbClr val="F38B00"/>
                </a:solidFill>
              </a:rPr>
              <a:t>How can we help them to set goals and achieve them?</a:t>
            </a:r>
          </a:p>
          <a:p>
            <a:r>
              <a:rPr lang="en-IE" b="1" dirty="0"/>
              <a:t>Integration</a:t>
            </a:r>
            <a:r>
              <a:rPr lang="en-IE" dirty="0"/>
              <a:t>: </a:t>
            </a:r>
            <a:r>
              <a:rPr lang="en-IE" dirty="0">
                <a:solidFill>
                  <a:srgbClr val="B6BD00"/>
                </a:solidFill>
              </a:rPr>
              <a:t>How can we make it easy for refugees and host communities to relate to and understand each other? </a:t>
            </a:r>
          </a:p>
          <a:p>
            <a:r>
              <a:rPr lang="en-IE" b="1" dirty="0"/>
              <a:t>Latency</a:t>
            </a:r>
            <a:r>
              <a:rPr lang="en-IE" dirty="0"/>
              <a:t>: </a:t>
            </a:r>
            <a:r>
              <a:rPr lang="en-IE" dirty="0">
                <a:solidFill>
                  <a:srgbClr val="16A8D3"/>
                </a:solidFill>
              </a:rPr>
              <a:t>How can we motivate help refugees and migrants towards their goals of achievement?</a:t>
            </a:r>
          </a:p>
          <a:p>
            <a:endParaRPr lang="en-IE" dirty="0"/>
          </a:p>
        </p:txBody>
      </p:sp>
      <p:sp>
        <p:nvSpPr>
          <p:cNvPr id="3" name="Text Placeholder 2">
            <a:extLst>
              <a:ext uri="{FF2B5EF4-FFF2-40B4-BE49-F238E27FC236}">
                <a16:creationId xmlns:a16="http://schemas.microsoft.com/office/drawing/2014/main" id="{AF427B3B-E1CD-455A-A5D5-22630E137DED}"/>
              </a:ext>
            </a:extLst>
          </p:cNvPr>
          <p:cNvSpPr>
            <a:spLocks noGrp="1"/>
          </p:cNvSpPr>
          <p:nvPr>
            <p:ph type="body" sz="quarter" idx="21"/>
          </p:nvPr>
        </p:nvSpPr>
        <p:spPr>
          <a:xfrm>
            <a:off x="2495266" y="444228"/>
            <a:ext cx="8403792" cy="597443"/>
          </a:xfrm>
        </p:spPr>
        <p:txBody>
          <a:bodyPr>
            <a:normAutofit fontScale="92500"/>
          </a:bodyPr>
          <a:lstStyle/>
          <a:p>
            <a:r>
              <a:rPr lang="en-IE" dirty="0"/>
              <a:t>Four Elements to Social Structure – Questions…</a:t>
            </a:r>
          </a:p>
        </p:txBody>
      </p:sp>
      <p:sp>
        <p:nvSpPr>
          <p:cNvPr id="4" name="Rectangle 3">
            <a:extLst>
              <a:ext uri="{FF2B5EF4-FFF2-40B4-BE49-F238E27FC236}">
                <a16:creationId xmlns:a16="http://schemas.microsoft.com/office/drawing/2014/main" id="{C01F1DCE-3625-40D8-91B5-682FC22C3721}"/>
              </a:ext>
            </a:extLst>
          </p:cNvPr>
          <p:cNvSpPr/>
          <p:nvPr/>
        </p:nvSpPr>
        <p:spPr>
          <a:xfrm>
            <a:off x="2393159" y="6413772"/>
            <a:ext cx="6096000" cy="246221"/>
          </a:xfrm>
          <a:prstGeom prst="rect">
            <a:avLst/>
          </a:prstGeom>
        </p:spPr>
        <p:txBody>
          <a:bodyPr>
            <a:spAutoFit/>
          </a:bodyPr>
          <a:lstStyle/>
          <a:p>
            <a:r>
              <a:rPr lang="en-IE" sz="1000" dirty="0"/>
              <a:t>Source: </a:t>
            </a:r>
            <a:r>
              <a:rPr lang="en-IE" sz="1000" dirty="0">
                <a:hlinkClick r:id="rId2"/>
              </a:rPr>
              <a:t>https://study.com/academy/lesson/what-is-social-structure-of-society-definition-theory-quiz.html</a:t>
            </a:r>
            <a:r>
              <a:rPr lang="en-IE" sz="1000" dirty="0"/>
              <a:t> </a:t>
            </a:r>
          </a:p>
        </p:txBody>
      </p:sp>
      <p:pic>
        <p:nvPicPr>
          <p:cNvPr id="6" name="Picture 5" descr="A picture containing room&#10;&#10;Description automatically generated">
            <a:extLst>
              <a:ext uri="{FF2B5EF4-FFF2-40B4-BE49-F238E27FC236}">
                <a16:creationId xmlns:a16="http://schemas.microsoft.com/office/drawing/2014/main" id="{2E450A40-51DE-466A-846D-1ADD5026B13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2006836"/>
            <a:ext cx="4786318" cy="2844328"/>
          </a:xfrm>
          <a:prstGeom prst="rect">
            <a:avLst/>
          </a:prstGeom>
        </p:spPr>
      </p:pic>
    </p:spTree>
    <p:extLst>
      <p:ext uri="{BB962C8B-B14F-4D97-AF65-F5344CB8AC3E}">
        <p14:creationId xmlns:p14="http://schemas.microsoft.com/office/powerpoint/2010/main" val="388038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66C24C-4F3F-4261-9DE8-5866CA1CA065}"/>
              </a:ext>
            </a:extLst>
          </p:cNvPr>
          <p:cNvSpPr>
            <a:spLocks noGrp="1"/>
          </p:cNvSpPr>
          <p:nvPr>
            <p:ph type="body" sz="quarter" idx="20"/>
          </p:nvPr>
        </p:nvSpPr>
        <p:spPr>
          <a:xfrm>
            <a:off x="2308860" y="1428750"/>
            <a:ext cx="9292590" cy="4197989"/>
          </a:xfrm>
        </p:spPr>
        <p:txBody>
          <a:bodyPr/>
          <a:lstStyle/>
          <a:p>
            <a:pPr marL="0" indent="0">
              <a:buNone/>
            </a:pPr>
            <a:r>
              <a:rPr lang="en-IE" dirty="0"/>
              <a:t>There are two parties involved in integration processes: </a:t>
            </a:r>
          </a:p>
          <a:p>
            <a:r>
              <a:rPr lang="en-IE" dirty="0"/>
              <a:t>the refugees, with their characteristics, efforts and adaptation</a:t>
            </a:r>
          </a:p>
          <a:p>
            <a:r>
              <a:rPr lang="en-IE" dirty="0"/>
              <a:t>the receiving society, with its interactions with these newcomers and their institutions. </a:t>
            </a:r>
          </a:p>
          <a:p>
            <a:pPr marL="0" indent="0">
              <a:buNone/>
            </a:pPr>
            <a:r>
              <a:rPr lang="en-IE" dirty="0"/>
              <a:t>It is the interaction between the two that determines the direction and the ultimate outcome of the integration process. </a:t>
            </a:r>
          </a:p>
          <a:p>
            <a:pPr marL="0" indent="0">
              <a:buNone/>
            </a:pPr>
            <a:r>
              <a:rPr lang="en-IE" dirty="0"/>
              <a:t>These two, however, are unequal partners. </a:t>
            </a:r>
          </a:p>
          <a:p>
            <a:pPr marL="0" indent="0">
              <a:buNone/>
            </a:pPr>
            <a:r>
              <a:rPr lang="en-IE" dirty="0"/>
              <a:t>The receiving society, in terms of its institutional structure and the way it reacts to newcomers, has much more say in the outcome of the process.</a:t>
            </a:r>
          </a:p>
        </p:txBody>
      </p:sp>
      <p:sp>
        <p:nvSpPr>
          <p:cNvPr id="3" name="Text Placeholder 2">
            <a:extLst>
              <a:ext uri="{FF2B5EF4-FFF2-40B4-BE49-F238E27FC236}">
                <a16:creationId xmlns:a16="http://schemas.microsoft.com/office/drawing/2014/main" id="{AF427B3B-E1CD-455A-A5D5-22630E137DED}"/>
              </a:ext>
            </a:extLst>
          </p:cNvPr>
          <p:cNvSpPr>
            <a:spLocks noGrp="1"/>
          </p:cNvSpPr>
          <p:nvPr>
            <p:ph type="body" sz="quarter" idx="21"/>
          </p:nvPr>
        </p:nvSpPr>
        <p:spPr>
          <a:xfrm>
            <a:off x="2495266" y="444228"/>
            <a:ext cx="8403792" cy="597443"/>
          </a:xfrm>
        </p:spPr>
        <p:txBody>
          <a:bodyPr>
            <a:normAutofit/>
          </a:bodyPr>
          <a:lstStyle/>
          <a:p>
            <a:r>
              <a:rPr lang="en-IE" dirty="0"/>
              <a:t>How Integration Works</a:t>
            </a:r>
          </a:p>
        </p:txBody>
      </p:sp>
      <p:sp>
        <p:nvSpPr>
          <p:cNvPr id="5" name="Rectangle 4">
            <a:extLst>
              <a:ext uri="{FF2B5EF4-FFF2-40B4-BE49-F238E27FC236}">
                <a16:creationId xmlns:a16="http://schemas.microsoft.com/office/drawing/2014/main" id="{B844BD70-A549-4142-8D50-05EEFECCAA66}"/>
              </a:ext>
            </a:extLst>
          </p:cNvPr>
          <p:cNvSpPr/>
          <p:nvPr/>
        </p:nvSpPr>
        <p:spPr>
          <a:xfrm>
            <a:off x="2659380" y="6390912"/>
            <a:ext cx="6096000" cy="246221"/>
          </a:xfrm>
          <a:prstGeom prst="rect">
            <a:avLst/>
          </a:prstGeom>
        </p:spPr>
        <p:txBody>
          <a:bodyPr>
            <a:spAutoFit/>
          </a:bodyPr>
          <a:lstStyle/>
          <a:p>
            <a:r>
              <a:rPr lang="en-IE" sz="1000" dirty="0"/>
              <a:t>Source: </a:t>
            </a:r>
            <a:r>
              <a:rPr lang="en-IE" sz="1000" dirty="0">
                <a:hlinkClick r:id="rId2"/>
              </a:rPr>
              <a:t>https://www.migrationpolicy.org/article/integration-role-communities-institutions-and-state/</a:t>
            </a:r>
            <a:r>
              <a:rPr lang="en-IE" sz="1000" dirty="0"/>
              <a:t> </a:t>
            </a:r>
          </a:p>
        </p:txBody>
      </p:sp>
    </p:spTree>
    <p:extLst>
      <p:ext uri="{BB962C8B-B14F-4D97-AF65-F5344CB8AC3E}">
        <p14:creationId xmlns:p14="http://schemas.microsoft.com/office/powerpoint/2010/main" val="339933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7326</TotalTime>
  <Words>6001</Words>
  <Application>Microsoft Office PowerPoint</Application>
  <PresentationFormat>Widescreen</PresentationFormat>
  <Paragraphs>389</Paragraphs>
  <Slides>68</Slides>
  <Notes>5</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Calibri Light</vt:lpstr>
      <vt:lpstr>Lucida Grande</vt:lpstr>
      <vt:lpstr>Quattrocento Sans</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Grace Lyons</cp:lastModifiedBy>
  <cp:revision>635</cp:revision>
  <dcterms:created xsi:type="dcterms:W3CDTF">2018-09-19T09:23:58Z</dcterms:created>
  <dcterms:modified xsi:type="dcterms:W3CDTF">2020-05-21T05:51:13Z</dcterms:modified>
</cp:coreProperties>
</file>