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4"/>
  </p:notesMasterIdLst>
  <p:handoutMasterIdLst>
    <p:handoutMasterId r:id="rId65"/>
  </p:handoutMasterIdLst>
  <p:sldIdLst>
    <p:sldId id="260" r:id="rId2"/>
    <p:sldId id="310" r:id="rId3"/>
    <p:sldId id="437" r:id="rId4"/>
    <p:sldId id="449" r:id="rId5"/>
    <p:sldId id="450" r:id="rId6"/>
    <p:sldId id="445" r:id="rId7"/>
    <p:sldId id="540" r:id="rId8"/>
    <p:sldId id="446" r:id="rId9"/>
    <p:sldId id="447" r:id="rId10"/>
    <p:sldId id="438" r:id="rId11"/>
    <p:sldId id="542" r:id="rId12"/>
    <p:sldId id="541" r:id="rId13"/>
    <p:sldId id="544" r:id="rId14"/>
    <p:sldId id="543" r:id="rId15"/>
    <p:sldId id="439" r:id="rId16"/>
    <p:sldId id="452" r:id="rId17"/>
    <p:sldId id="453" r:id="rId18"/>
    <p:sldId id="454" r:id="rId19"/>
    <p:sldId id="455" r:id="rId20"/>
    <p:sldId id="456" r:id="rId21"/>
    <p:sldId id="451" r:id="rId22"/>
    <p:sldId id="531" r:id="rId23"/>
    <p:sldId id="570" r:id="rId24"/>
    <p:sldId id="457" r:id="rId25"/>
    <p:sldId id="533" r:id="rId26"/>
    <p:sldId id="530" r:id="rId27"/>
    <p:sldId id="532" r:id="rId28"/>
    <p:sldId id="535" r:id="rId29"/>
    <p:sldId id="569" r:id="rId30"/>
    <p:sldId id="536" r:id="rId31"/>
    <p:sldId id="534" r:id="rId32"/>
    <p:sldId id="537" r:id="rId33"/>
    <p:sldId id="556" r:id="rId34"/>
    <p:sldId id="538" r:id="rId35"/>
    <p:sldId id="539" r:id="rId36"/>
    <p:sldId id="441" r:id="rId37"/>
    <p:sldId id="546" r:id="rId38"/>
    <p:sldId id="548" r:id="rId39"/>
    <p:sldId id="550" r:id="rId40"/>
    <p:sldId id="551" r:id="rId41"/>
    <p:sldId id="552" r:id="rId42"/>
    <p:sldId id="553" r:id="rId43"/>
    <p:sldId id="554" r:id="rId44"/>
    <p:sldId id="555" r:id="rId45"/>
    <p:sldId id="567" r:id="rId46"/>
    <p:sldId id="442" r:id="rId47"/>
    <p:sldId id="558" r:id="rId48"/>
    <p:sldId id="560" r:id="rId49"/>
    <p:sldId id="571" r:id="rId50"/>
    <p:sldId id="561" r:id="rId51"/>
    <p:sldId id="572" r:id="rId52"/>
    <p:sldId id="573" r:id="rId53"/>
    <p:sldId id="443" r:id="rId54"/>
    <p:sldId id="547" r:id="rId55"/>
    <p:sldId id="545" r:id="rId56"/>
    <p:sldId id="557" r:id="rId57"/>
    <p:sldId id="565" r:id="rId58"/>
    <p:sldId id="564" r:id="rId59"/>
    <p:sldId id="566" r:id="rId60"/>
    <p:sldId id="568" r:id="rId61"/>
    <p:sldId id="429" r:id="rId62"/>
    <p:sldId id="30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6E6C"/>
    <a:srgbClr val="F38B00"/>
    <a:srgbClr val="16A8D3"/>
    <a:srgbClr val="D82F27"/>
    <a:srgbClr val="B6BD00"/>
    <a:srgbClr val="EA1D76"/>
    <a:srgbClr val="ED7523"/>
    <a:srgbClr val="1896BA"/>
    <a:srgbClr val="0E3C55"/>
    <a:srgbClr val="AC9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697" autoAdjust="0"/>
    <p:restoredTop sz="94729"/>
  </p:normalViewPr>
  <p:slideViewPr>
    <p:cSldViewPr snapToGrid="0" snapToObjects="1">
      <p:cViewPr varScale="1">
        <p:scale>
          <a:sx n="52" d="100"/>
          <a:sy n="52" d="100"/>
        </p:scale>
        <p:origin x="597" y="62"/>
      </p:cViewPr>
      <p:guideLst/>
    </p:cSldViewPr>
  </p:slideViewPr>
  <p:notesTextViewPr>
    <p:cViewPr>
      <p:scale>
        <a:sx n="1" d="1"/>
        <a:sy n="1" d="1"/>
      </p:scale>
      <p:origin x="0" y="0"/>
    </p:cViewPr>
  </p:notesTextViewPr>
  <p:sorterViewPr>
    <p:cViewPr varScale="1">
      <p:scale>
        <a:sx n="1" d="1"/>
        <a:sy n="1" d="1"/>
      </p:scale>
      <p:origin x="0" y="-14551"/>
    </p:cViewPr>
  </p:sorterViewPr>
  <p:notesViewPr>
    <p:cSldViewPr snapToGrid="0" snapToObjects="1">
      <p:cViewPr varScale="1">
        <p:scale>
          <a:sx n="87" d="100"/>
          <a:sy n="87" d="100"/>
        </p:scale>
        <p:origin x="3904"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74B3AB-1076-3847-9704-2735AAE6E6FB}" type="datetimeFigureOut">
              <a:rPr lang="en-US" smtClean="0"/>
              <a:t>5/20/2020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C00C95-E645-9447-A3F8-A17F92449908}" type="slidenum">
              <a:rPr lang="en-US" smtClean="0"/>
              <a:t>‹#›</a:t>
            </a:fld>
            <a:endParaRPr lang="en-US"/>
          </a:p>
        </p:txBody>
      </p:sp>
    </p:spTree>
    <p:extLst>
      <p:ext uri="{BB962C8B-B14F-4D97-AF65-F5344CB8AC3E}">
        <p14:creationId xmlns:p14="http://schemas.microsoft.com/office/powerpoint/2010/main" val="149439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7370B-66A1-AB42-84E0-A4E6FD88C2A5}" type="datetimeFigureOut">
              <a:rPr lang="en-US" smtClean="0"/>
              <a:t>5/20/2020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AC054-D004-974A-8D8E-E228282ED491}" type="slidenum">
              <a:rPr lang="en-US" smtClean="0"/>
              <a:t>‹#›</a:t>
            </a:fld>
            <a:endParaRPr lang="en-US" dirty="0"/>
          </a:p>
        </p:txBody>
      </p:sp>
    </p:spTree>
    <p:extLst>
      <p:ext uri="{BB962C8B-B14F-4D97-AF65-F5344CB8AC3E}">
        <p14:creationId xmlns:p14="http://schemas.microsoft.com/office/powerpoint/2010/main" val="381035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34AC054-D004-974A-8D8E-E228282ED491}" type="slidenum">
              <a:rPr lang="en-US" smtClean="0"/>
              <a:t>2</a:t>
            </a:fld>
            <a:endParaRPr lang="en-US" dirty="0"/>
          </a:p>
        </p:txBody>
      </p:sp>
    </p:spTree>
    <p:extLst>
      <p:ext uri="{BB962C8B-B14F-4D97-AF65-F5344CB8AC3E}">
        <p14:creationId xmlns:p14="http://schemas.microsoft.com/office/powerpoint/2010/main" val="170852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to left - photo on right - NAVY">
    <p:spTree>
      <p:nvGrpSpPr>
        <p:cNvPr id="1" name=""/>
        <p:cNvGrpSpPr/>
        <p:nvPr/>
      </p:nvGrpSpPr>
      <p:grpSpPr>
        <a:xfrm>
          <a:off x="0" y="0"/>
          <a:ext cx="0" cy="0"/>
          <a:chOff x="0" y="0"/>
          <a:chExt cx="0" cy="0"/>
        </a:xfrm>
      </p:grpSpPr>
      <p:sp>
        <p:nvSpPr>
          <p:cNvPr id="13" name="Rectangle 12"/>
          <p:cNvSpPr/>
          <p:nvPr userDrawn="1"/>
        </p:nvSpPr>
        <p:spPr>
          <a:xfrm>
            <a:off x="0" y="-1"/>
            <a:ext cx="12192000" cy="6858001"/>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424669" y="528535"/>
            <a:ext cx="5666415" cy="1446550"/>
          </a:xfrm>
          <a:prstGeom prst="rect">
            <a:avLst/>
          </a:prstGeom>
        </p:spPr>
        <p:txBody>
          <a:bodyPr wrap="square">
            <a:spAutoFit/>
          </a:bodyPr>
          <a:lstStyle/>
          <a:p>
            <a:pPr fontAlgn="base"/>
            <a:r>
              <a:rPr lang="en-IE" sz="4400" b="0" i="0" u="none" strike="noStrike" kern="1200" dirty="0">
                <a:solidFill>
                  <a:schemeClr val="bg1"/>
                </a:solidFill>
                <a:effectLst/>
                <a:latin typeface="+mn-lt"/>
                <a:ea typeface="+mn-ea"/>
                <a:cs typeface="+mn-cs"/>
              </a:rPr>
              <a:t>WELCOME TO THE </a:t>
            </a:r>
            <a:r>
              <a:rPr lang="en-IE" sz="4400" b="1" i="0" u="none" strike="noStrike" kern="1200" dirty="0">
                <a:solidFill>
                  <a:schemeClr val="bg1"/>
                </a:solidFill>
                <a:effectLst/>
                <a:latin typeface="+mn-lt"/>
                <a:ea typeface="+mn-ea"/>
                <a:cs typeface="+mn-cs"/>
              </a:rPr>
              <a:t>PROMISE </a:t>
            </a:r>
            <a:r>
              <a:rPr lang="en-IE" sz="4400" b="0" i="0" u="none" strike="noStrike" kern="1200" dirty="0">
                <a:solidFill>
                  <a:schemeClr val="bg1"/>
                </a:solidFill>
                <a:effectLst/>
                <a:latin typeface="+mn-lt"/>
                <a:ea typeface="+mn-ea"/>
                <a:cs typeface="+mn-cs"/>
              </a:rPr>
              <a:t>POWERPOINT</a:t>
            </a:r>
            <a:endParaRPr lang="en-IE" sz="3600" baseline="0" dirty="0">
              <a:solidFill>
                <a:schemeClr val="bg1"/>
              </a:solidFill>
              <a:latin typeface="+mn-lt"/>
              <a:ea typeface="Quattrocento Sans"/>
              <a:cs typeface="Quattrocento Sans"/>
              <a:sym typeface="Quattrocento Sans"/>
            </a:endParaRPr>
          </a:p>
        </p:txBody>
      </p:sp>
      <p:sp>
        <p:nvSpPr>
          <p:cNvPr id="15" name="Rectangle 14"/>
          <p:cNvSpPr/>
          <p:nvPr userDrawn="1"/>
        </p:nvSpPr>
        <p:spPr>
          <a:xfrm>
            <a:off x="7062018" y="866550"/>
            <a:ext cx="4589207" cy="5724644"/>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FEATURES OF THE</a:t>
            </a:r>
          </a:p>
          <a:p>
            <a:pPr fontAlgn="base"/>
            <a:r>
              <a:rPr lang="en-IE" sz="3000" b="1" i="0" u="none" strike="noStrike" kern="1200" dirty="0">
                <a:solidFill>
                  <a:schemeClr val="bg1"/>
                </a:solidFill>
                <a:effectLst/>
                <a:latin typeface="+mn-lt"/>
                <a:ea typeface="+mn-ea"/>
                <a:cs typeface="+mn-cs"/>
              </a:rPr>
              <a:t>PROMISE </a:t>
            </a:r>
            <a:r>
              <a:rPr lang="en-IE" sz="3000" b="0" i="0" u="none" strike="noStrike" kern="1200" dirty="0">
                <a:solidFill>
                  <a:schemeClr val="bg1"/>
                </a:solidFill>
                <a:effectLst/>
                <a:latin typeface="+mn-lt"/>
                <a:ea typeface="+mn-ea"/>
                <a:cs typeface="+mn-cs"/>
              </a:rPr>
              <a:t>POWERPOINT:</a:t>
            </a:r>
          </a:p>
          <a:p>
            <a:pPr fontAlgn="base"/>
            <a:endParaRPr lang="en-IE" sz="3000" b="0" i="0" u="none" strike="noStrike" kern="1200" dirty="0">
              <a:solidFill>
                <a:schemeClr val="bg1"/>
              </a:solidFill>
              <a:effectLst/>
              <a:latin typeface="+mn-lt"/>
              <a:ea typeface="+mn-ea"/>
              <a:cs typeface="+mn-cs"/>
            </a:endParaRPr>
          </a:p>
          <a:p>
            <a:pPr marL="342900" indent="-342900" fontAlgn="base">
              <a:buFont typeface="Arial" charset="0"/>
              <a:buChar char="•"/>
            </a:pPr>
            <a:r>
              <a:rPr lang="en-IE" sz="2400" b="0" i="0" u="none" strike="noStrike" kern="1200" dirty="0">
                <a:solidFill>
                  <a:schemeClr val="bg1"/>
                </a:solidFill>
                <a:effectLst/>
                <a:latin typeface="+mn-lt"/>
                <a:ea typeface="+mn-ea"/>
                <a:cs typeface="+mn-cs"/>
              </a:rPr>
              <a:t>Set up in widescreen format. </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50 slide layouts to choose from</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4 Colour variations using the            </a:t>
            </a:r>
            <a:r>
              <a:rPr lang="en-IE" sz="2400" b="1" i="0" u="none" strike="noStrike" kern="1200" dirty="0">
                <a:solidFill>
                  <a:schemeClr val="bg1"/>
                </a:solidFill>
                <a:effectLst/>
                <a:latin typeface="+mn-lt"/>
                <a:ea typeface="+mn-ea"/>
                <a:cs typeface="+mn-cs"/>
              </a:rPr>
              <a:t>PROMISE</a:t>
            </a:r>
            <a:r>
              <a:rPr lang="en-IE" sz="2400" b="0" i="0" u="none" strike="noStrike" kern="1200" baseline="0" dirty="0">
                <a:solidFill>
                  <a:schemeClr val="bg1"/>
                </a:solidFill>
                <a:effectLst/>
                <a:latin typeface="+mn-lt"/>
                <a:ea typeface="+mn-ea"/>
                <a:cs typeface="+mn-cs"/>
              </a:rPr>
              <a:t> </a:t>
            </a:r>
            <a:r>
              <a:rPr lang="en-IE" sz="2400" b="0" i="0" u="none" strike="noStrike" kern="1200" dirty="0">
                <a:solidFill>
                  <a:schemeClr val="bg1"/>
                </a:solidFill>
                <a:effectLst/>
                <a:latin typeface="+mn-lt"/>
                <a:ea typeface="+mn-ea"/>
                <a:cs typeface="+mn-cs"/>
              </a:rPr>
              <a:t>Brand Colours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Based on Master Slides design</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Drag and Drop to change picture</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80 easy editable icons</a:t>
            </a:r>
          </a:p>
          <a:p>
            <a:pPr marL="342900" indent="-342900" fontAlgn="base">
              <a:buFont typeface="Arial" charset="0"/>
              <a:buChar char="•"/>
            </a:pPr>
            <a:r>
              <a:rPr lang="en-IE" sz="2400" b="0" i="0" u="none" strike="noStrike" kern="1200" dirty="0">
                <a:solidFill>
                  <a:schemeClr val="bg1"/>
                </a:solidFill>
                <a:effectLst/>
                <a:latin typeface="+mn-lt"/>
                <a:ea typeface="+mn-ea"/>
                <a:cs typeface="+mn-cs"/>
              </a:rPr>
              <a:t>Easy and Fully editable in PowerPoint</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600" b="0" i="0" u="none" strike="noStrike" kern="1200" dirty="0">
                <a:solidFill>
                  <a:schemeClr val="bg1"/>
                </a:solidFill>
                <a:effectLst/>
                <a:latin typeface="+mn-lt"/>
                <a:ea typeface="+mn-ea"/>
                <a:cs typeface="+mn-cs"/>
              </a:rPr>
              <a:t>		</a:t>
            </a:r>
            <a:endParaRPr lang="en-IE" sz="3600" baseline="0" dirty="0">
              <a:solidFill>
                <a:schemeClr val="bg1"/>
              </a:solidFill>
              <a:latin typeface="+mn-lt"/>
              <a:ea typeface="Quattrocento Sans"/>
              <a:cs typeface="Quattrocento Sans"/>
              <a:sym typeface="Quattrocento Sans"/>
            </a:endParaRPr>
          </a:p>
        </p:txBody>
      </p:sp>
      <p:sp>
        <p:nvSpPr>
          <p:cNvPr id="16" name="Rectangle 15"/>
          <p:cNvSpPr/>
          <p:nvPr userDrawn="1"/>
        </p:nvSpPr>
        <p:spPr>
          <a:xfrm>
            <a:off x="424669" y="3172202"/>
            <a:ext cx="5327201" cy="2677656"/>
          </a:xfrm>
          <a:prstGeom prst="rect">
            <a:avLst/>
          </a:prstGeom>
        </p:spPr>
        <p:txBody>
          <a:bodyPr wrap="square">
            <a:spAutoFit/>
          </a:bodyPr>
          <a:lstStyle/>
          <a:p>
            <a:pPr fontAlgn="base"/>
            <a:r>
              <a:rPr lang="en-IE" sz="2400" b="0" i="0" u="none" strike="noStrike" kern="1200" dirty="0">
                <a:solidFill>
                  <a:schemeClr val="bg1"/>
                </a:solidFill>
                <a:effectLst/>
                <a:latin typeface="+mn-lt"/>
                <a:ea typeface="+mn-ea"/>
                <a:cs typeface="+mn-cs"/>
              </a:rPr>
              <a:t>Our aim is to have a consistent “look and feel” throughout our branding material including our PowerPoint.</a:t>
            </a:r>
            <a:r>
              <a:rPr lang="en-IE" sz="2400" b="0" i="0" u="none" strike="noStrike" kern="1200" baseline="0" dirty="0">
                <a:solidFill>
                  <a:schemeClr val="bg1"/>
                </a:solidFill>
                <a:effectLst/>
                <a:latin typeface="+mn-lt"/>
                <a:ea typeface="+mn-ea"/>
                <a:cs typeface="+mn-cs"/>
              </a:rPr>
              <a:t> </a:t>
            </a:r>
          </a:p>
          <a:p>
            <a:pPr fontAlgn="base"/>
            <a:endParaRPr lang="en-IE" sz="2400" b="0" i="0" u="none" strike="noStrike" kern="1200" baseline="0" dirty="0">
              <a:solidFill>
                <a:schemeClr val="bg1"/>
              </a:solidFill>
              <a:effectLst/>
              <a:latin typeface="+mn-lt"/>
              <a:ea typeface="+mn-ea"/>
              <a:cs typeface="+mn-cs"/>
            </a:endParaRPr>
          </a:p>
          <a:p>
            <a:pPr fontAlgn="base"/>
            <a:r>
              <a:rPr lang="en-IE" sz="2400" b="0" i="0" u="none" strike="noStrike" kern="1200" dirty="0">
                <a:solidFill>
                  <a:schemeClr val="bg1"/>
                </a:solidFill>
                <a:effectLst/>
                <a:latin typeface="+mn-lt"/>
                <a:ea typeface="+mn-ea"/>
                <a:cs typeface="+mn-cs"/>
              </a:rPr>
              <a:t>The slide layouts within this PowerPoint  will give you a great deal of creative </a:t>
            </a:r>
            <a:r>
              <a:rPr lang="en-IE" sz="2400" b="0" i="0" u="none" strike="noStrike" kern="1200" dirty="0" err="1">
                <a:solidFill>
                  <a:schemeClr val="bg1"/>
                </a:solidFill>
                <a:effectLst/>
                <a:latin typeface="+mn-lt"/>
                <a:ea typeface="+mn-ea"/>
                <a:cs typeface="+mn-cs"/>
              </a:rPr>
              <a:t>flexibily</a:t>
            </a:r>
            <a:r>
              <a:rPr lang="en-IE" sz="2400" b="0" i="0" u="none" strike="noStrike" kern="1200" dirty="0">
                <a:solidFill>
                  <a:schemeClr val="bg1"/>
                </a:solidFill>
                <a:effectLst/>
                <a:latin typeface="+mn-lt"/>
                <a:ea typeface="+mn-ea"/>
                <a:cs typeface="+mn-cs"/>
              </a:rPr>
              <a:t> when creating your Presentation.</a:t>
            </a:r>
            <a:endParaRPr lang="en-IE" sz="3600" baseline="0" dirty="0">
              <a:solidFill>
                <a:schemeClr val="bg1"/>
              </a:solidFill>
              <a:latin typeface="+mn-lt"/>
              <a:ea typeface="Quattrocento Sans"/>
              <a:cs typeface="Quattrocento Sans"/>
              <a:sym typeface="Quattrocento Sans"/>
            </a:endParaRPr>
          </a:p>
        </p:txBody>
      </p:sp>
      <p:cxnSp>
        <p:nvCxnSpPr>
          <p:cNvPr id="17" name="Straight Connector 16"/>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with 2 colums - LEF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21" name="Text Placeholder 25"/>
          <p:cNvSpPr>
            <a:spLocks noGrp="1"/>
          </p:cNvSpPr>
          <p:nvPr>
            <p:ph type="body" sz="quarter" idx="14" hasCustomPrompt="1"/>
          </p:nvPr>
        </p:nvSpPr>
        <p:spPr>
          <a:xfrm>
            <a:off x="876302" y="2117211"/>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5" name="Straight Connector 24"/>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9" name="Text Placeholder 25"/>
          <p:cNvSpPr>
            <a:spLocks noGrp="1"/>
          </p:cNvSpPr>
          <p:nvPr>
            <p:ph type="body" sz="quarter" idx="15" hasCustomPrompt="1"/>
          </p:nvPr>
        </p:nvSpPr>
        <p:spPr>
          <a:xfrm>
            <a:off x="4683387" y="2097992"/>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5"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with 3 colums - LEFT">
    <p:spTree>
      <p:nvGrpSpPr>
        <p:cNvPr id="1" name=""/>
        <p:cNvGrpSpPr/>
        <p:nvPr/>
      </p:nvGrpSpPr>
      <p:grpSpPr>
        <a:xfrm>
          <a:off x="0" y="0"/>
          <a:ext cx="0" cy="0"/>
          <a:chOff x="0" y="0"/>
          <a:chExt cx="0" cy="0"/>
        </a:xfrm>
      </p:grpSpPr>
      <p:sp>
        <p:nvSpPr>
          <p:cNvPr id="16"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47" name="Text Placeholder 25"/>
          <p:cNvSpPr>
            <a:spLocks noGrp="1"/>
          </p:cNvSpPr>
          <p:nvPr>
            <p:ph type="body" sz="quarter" idx="17" hasCustomPrompt="1"/>
          </p:nvPr>
        </p:nvSpPr>
        <p:spPr>
          <a:xfrm>
            <a:off x="876300" y="2113005"/>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8" name="Text Placeholder 25"/>
          <p:cNvSpPr>
            <a:spLocks noGrp="1"/>
          </p:cNvSpPr>
          <p:nvPr>
            <p:ph type="body" sz="quarter" idx="18" hasCustomPrompt="1"/>
          </p:nvPr>
        </p:nvSpPr>
        <p:spPr>
          <a:xfrm>
            <a:off x="5929097"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9" name="Text Placeholder 25"/>
          <p:cNvSpPr>
            <a:spLocks noGrp="1"/>
          </p:cNvSpPr>
          <p:nvPr>
            <p:ph type="body" sz="quarter" idx="19" hasCustomPrompt="1"/>
          </p:nvPr>
        </p:nvSpPr>
        <p:spPr>
          <a:xfrm>
            <a:off x="3424130" y="2107852"/>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pic>
        <p:nvPicPr>
          <p:cNvPr id="52" name="Picture 5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to left - text to right">
    <p:spTree>
      <p:nvGrpSpPr>
        <p:cNvPr id="1" name=""/>
        <p:cNvGrpSpPr/>
        <p:nvPr/>
      </p:nvGrpSpPr>
      <p:grpSpPr>
        <a:xfrm>
          <a:off x="0" y="0"/>
          <a:ext cx="0" cy="0"/>
          <a:chOff x="0" y="0"/>
          <a:chExt cx="0" cy="0"/>
        </a:xfrm>
      </p:grpSpPr>
      <p:cxnSp>
        <p:nvCxnSpPr>
          <p:cNvPr id="16" name="Straight Connector 15"/>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Oval 34"/>
          <p:cNvSpPr/>
          <p:nvPr userDrawn="1"/>
        </p:nvSpPr>
        <p:spPr>
          <a:xfrm flipH="1">
            <a:off x="3916680" y="162197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648130" y="5161819"/>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icture Placeholder 7"/>
          <p:cNvSpPr>
            <a:spLocks noGrp="1"/>
          </p:cNvSpPr>
          <p:nvPr>
            <p:ph type="pic" sz="quarter" idx="10" hasCustomPrompt="1"/>
          </p:nvPr>
        </p:nvSpPr>
        <p:spPr>
          <a:xfrm flipH="1">
            <a:off x="-460162" y="0"/>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38" name="Arc 37"/>
          <p:cNvSpPr/>
          <p:nvPr userDrawn="1"/>
        </p:nvSpPr>
        <p:spPr>
          <a:xfrm rot="9058514" flipH="1">
            <a:off x="-1593353" y="739143"/>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38"/>
          <p:cNvSpPr/>
          <p:nvPr userDrawn="1"/>
        </p:nvSpPr>
        <p:spPr>
          <a:xfrm flipH="1">
            <a:off x="35447" y="5289587"/>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to left - photo to right">
    <p:spTree>
      <p:nvGrpSpPr>
        <p:cNvPr id="1" name=""/>
        <p:cNvGrpSpPr/>
        <p:nvPr/>
      </p:nvGrpSpPr>
      <p:grpSpPr>
        <a:xfrm>
          <a:off x="0" y="0"/>
          <a:ext cx="0" cy="0"/>
          <a:chOff x="0" y="0"/>
          <a:chExt cx="0" cy="0"/>
        </a:xfrm>
      </p:grpSpPr>
      <p:cxnSp>
        <p:nvCxnSpPr>
          <p:cNvPr id="14" name="Straight Connector 13"/>
          <p:cNvCxnSpPr/>
          <p:nvPr userDrawn="1"/>
        </p:nvCxnSpPr>
        <p:spPr>
          <a:xfrm flipH="1">
            <a:off x="337256" y="1808079"/>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6" name="Text Placeholder 23"/>
          <p:cNvSpPr>
            <a:spLocks noGrp="1"/>
          </p:cNvSpPr>
          <p:nvPr>
            <p:ph type="body" sz="quarter" idx="16" hasCustomPrompt="1"/>
          </p:nvPr>
        </p:nvSpPr>
        <p:spPr>
          <a:xfrm>
            <a:off x="421069" y="915852"/>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7" hasCustomPrompt="1"/>
          </p:nvPr>
        </p:nvSpPr>
        <p:spPr>
          <a:xfrm>
            <a:off x="428017" y="2049331"/>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Picture Placeholder 7"/>
          <p:cNvSpPr>
            <a:spLocks noGrp="1"/>
          </p:cNvSpPr>
          <p:nvPr>
            <p:ph type="pic" sz="quarter" idx="10" hasCustomPrompt="1"/>
          </p:nvPr>
        </p:nvSpPr>
        <p:spPr>
          <a:xfrm flipH="1">
            <a:off x="6929107" y="-160857"/>
            <a:ext cx="5659526" cy="5659526"/>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27" name="Arc 26"/>
          <p:cNvSpPr/>
          <p:nvPr userDrawn="1"/>
        </p:nvSpPr>
        <p:spPr>
          <a:xfrm rot="12415736">
            <a:off x="8575829" y="806436"/>
            <a:ext cx="5162451" cy="5162451"/>
          </a:xfrm>
          <a:prstGeom prst="arc">
            <a:avLst>
              <a:gd name="adj1" fmla="val 13109579"/>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 name="Group 1"/>
          <p:cNvGrpSpPr/>
          <p:nvPr userDrawn="1"/>
        </p:nvGrpSpPr>
        <p:grpSpPr>
          <a:xfrm flipH="1">
            <a:off x="6045159" y="999535"/>
            <a:ext cx="6086118" cy="4776251"/>
            <a:chOff x="6578790" y="1650178"/>
            <a:chExt cx="6086118" cy="4776251"/>
          </a:xfrm>
        </p:grpSpPr>
        <p:sp>
          <p:nvSpPr>
            <p:cNvPr id="24" name="Oval 23"/>
            <p:cNvSpPr/>
            <p:nvPr userDrawn="1"/>
          </p:nvSpPr>
          <p:spPr>
            <a:xfrm flipH="1">
              <a:off x="10460023" y="1650178"/>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flipH="1">
              <a:off x="8191473" y="519002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flipH="1">
              <a:off x="6578790" y="5317790"/>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with quote box on left - BLUE">
    <p:spTree>
      <p:nvGrpSpPr>
        <p:cNvPr id="1" name=""/>
        <p:cNvGrpSpPr/>
        <p:nvPr/>
      </p:nvGrpSpPr>
      <p:grpSpPr>
        <a:xfrm>
          <a:off x="0" y="0"/>
          <a:ext cx="0" cy="0"/>
          <a:chOff x="0" y="0"/>
          <a:chExt cx="0" cy="0"/>
        </a:xfrm>
      </p:grpSpPr>
      <p:grpSp>
        <p:nvGrpSpPr>
          <p:cNvPr id="18" name="Group 17"/>
          <p:cNvGrpSpPr/>
          <p:nvPr userDrawn="1"/>
        </p:nvGrpSpPr>
        <p:grpSpPr>
          <a:xfrm>
            <a:off x="-1514707" y="-747091"/>
            <a:ext cx="8431142" cy="7605092"/>
            <a:chOff x="-1514707" y="-747091"/>
            <a:chExt cx="8431142" cy="7605092"/>
          </a:xfrm>
        </p:grpSpPr>
        <p:sp>
          <p:nvSpPr>
            <p:cNvPr id="19" name="Arc 18"/>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27" name="Straight Connector 26"/>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0"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2"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with quote box on left - GREEN">
    <p:spTree>
      <p:nvGrpSpPr>
        <p:cNvPr id="1" name=""/>
        <p:cNvGrpSpPr/>
        <p:nvPr/>
      </p:nvGrpSpPr>
      <p:grpSpPr>
        <a:xfrm>
          <a:off x="0" y="0"/>
          <a:ext cx="0" cy="0"/>
          <a:chOff x="0" y="0"/>
          <a:chExt cx="0" cy="0"/>
        </a:xfrm>
      </p:grpSpPr>
      <p:sp>
        <p:nvSpPr>
          <p:cNvPr id="53" name="Arc 5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54" name="Straight Connector 53"/>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56"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7"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9" name="Freeform 58"/>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a:off x="4356671" y="121762"/>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4"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65"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67" name="Picture 6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7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71" name="Picture 7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with quote box on left - ORANGE">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quote box on left - PINK">
    <p:spTree>
      <p:nvGrpSpPr>
        <p:cNvPr id="1" name=""/>
        <p:cNvGrpSpPr/>
        <p:nvPr/>
      </p:nvGrpSpPr>
      <p:grpSpPr>
        <a:xfrm>
          <a:off x="0" y="0"/>
          <a:ext cx="0" cy="0"/>
          <a:chOff x="0" y="0"/>
          <a:chExt cx="0" cy="0"/>
        </a:xfrm>
      </p:grpSpPr>
      <p:sp>
        <p:nvSpPr>
          <p:cNvPr id="30" name="Arc 29"/>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1" name="Straight Connector 30"/>
          <p:cNvCxnSpPr/>
          <p:nvPr userDrawn="1"/>
        </p:nvCxnSpPr>
        <p:spPr>
          <a:xfrm flipH="1">
            <a:off x="6234807" y="1711826"/>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33" name="Text Placeholder 23"/>
          <p:cNvSpPr>
            <a:spLocks noGrp="1"/>
          </p:cNvSpPr>
          <p:nvPr>
            <p:ph type="body" sz="quarter" idx="16" hasCustomPrompt="1"/>
          </p:nvPr>
        </p:nvSpPr>
        <p:spPr>
          <a:xfrm>
            <a:off x="6318620" y="819599"/>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34" name="Text Placeholder 25"/>
          <p:cNvSpPr>
            <a:spLocks noGrp="1"/>
          </p:cNvSpPr>
          <p:nvPr>
            <p:ph type="body" sz="quarter" idx="17" hasCustomPrompt="1"/>
          </p:nvPr>
        </p:nvSpPr>
        <p:spPr>
          <a:xfrm>
            <a:off x="6325568" y="1953078"/>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6" name="Freeform 35"/>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Oval 36"/>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userDrawn="1"/>
        </p:nvSpPr>
        <p:spPr>
          <a:xfrm>
            <a:off x="134549" y="5439999"/>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23"/>
          <p:cNvSpPr>
            <a:spLocks noGrp="1"/>
          </p:cNvSpPr>
          <p:nvPr>
            <p:ph type="body" sz="quarter" idx="14" hasCustomPrompt="1"/>
          </p:nvPr>
        </p:nvSpPr>
        <p:spPr>
          <a:xfrm>
            <a:off x="4059608" y="3505004"/>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1" name="Text Placeholder 23"/>
          <p:cNvSpPr>
            <a:spLocks noGrp="1"/>
          </p:cNvSpPr>
          <p:nvPr>
            <p:ph type="body" sz="quarter" idx="15" hasCustomPrompt="1"/>
          </p:nvPr>
        </p:nvSpPr>
        <p:spPr>
          <a:xfrm>
            <a:off x="447384" y="890625"/>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2" name="Text Placeholder 23"/>
          <p:cNvSpPr>
            <a:spLocks noGrp="1"/>
          </p:cNvSpPr>
          <p:nvPr>
            <p:ph type="body" sz="quarter" idx="13" hasCustomPrompt="1"/>
          </p:nvPr>
        </p:nvSpPr>
        <p:spPr>
          <a:xfrm>
            <a:off x="480042" y="1536159"/>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4" name="Picture 43"/>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sp>
        <p:nvSpPr>
          <p:cNvPr id="4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quote box on right - BLUE">
    <p:spTree>
      <p:nvGrpSpPr>
        <p:cNvPr id="1" name=""/>
        <p:cNvGrpSpPr/>
        <p:nvPr/>
      </p:nvGrpSpPr>
      <p:grpSpPr>
        <a:xfrm>
          <a:off x="0" y="0"/>
          <a:ext cx="0" cy="0"/>
          <a:chOff x="0" y="0"/>
          <a:chExt cx="0" cy="0"/>
        </a:xfrm>
      </p:grpSpPr>
      <p:grpSp>
        <p:nvGrpSpPr>
          <p:cNvPr id="41" name="Group 40"/>
          <p:cNvGrpSpPr/>
          <p:nvPr userDrawn="1"/>
        </p:nvGrpSpPr>
        <p:grpSpPr>
          <a:xfrm flipH="1">
            <a:off x="5257570" y="-738697"/>
            <a:ext cx="8431142" cy="7605092"/>
            <a:chOff x="-1514707" y="-747091"/>
            <a:chExt cx="8431142" cy="7605092"/>
          </a:xfrm>
        </p:grpSpPr>
        <p:sp>
          <p:nvSpPr>
            <p:cNvPr id="43" name="Arc 42"/>
            <p:cNvSpPr/>
            <p:nvPr userDrawn="1"/>
          </p:nvSpPr>
          <p:spPr>
            <a:xfrm rot="2587419">
              <a:off x="-1514707" y="-747091"/>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userDrawn="1"/>
          </p:nvSpPr>
          <p:spPr>
            <a:xfrm>
              <a:off x="-17689" y="-29270"/>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Oval 44"/>
            <p:cNvSpPr/>
            <p:nvPr userDrawn="1"/>
          </p:nvSpPr>
          <p:spPr>
            <a:xfrm>
              <a:off x="4356671" y="121762"/>
              <a:ext cx="1774227" cy="1774227"/>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userDrawn="1"/>
          </p:nvSpPr>
          <p:spPr>
            <a:xfrm>
              <a:off x="134549" y="5439999"/>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844936" y="4657561"/>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a:off x="448579" y="4971000"/>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grpSp>
      <p:cxnSp>
        <p:nvCxnSpPr>
          <p:cNvPr id="14" name="Straight Connector 13"/>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17"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18"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8"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49" name="Picture 4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quote box on right - GREEN">
    <p:spTree>
      <p:nvGrpSpPr>
        <p:cNvPr id="1" name=""/>
        <p:cNvGrpSpPr/>
        <p:nvPr/>
      </p:nvGrpSpPr>
      <p:grpSpPr>
        <a:xfrm>
          <a:off x="0" y="0"/>
          <a:ext cx="0" cy="0"/>
          <a:chOff x="0" y="0"/>
          <a:chExt cx="0" cy="0"/>
        </a:xfrm>
      </p:grpSpPr>
      <p:sp>
        <p:nvSpPr>
          <p:cNvPr id="41" name="Arc 40"/>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userDrawn="1"/>
        </p:nvSpPr>
        <p:spPr>
          <a:xfrm flipH="1">
            <a:off x="6743796" y="4665955"/>
            <a:ext cx="585273" cy="626876"/>
          </a:xfrm>
          <a:prstGeom prst="ellipse">
            <a:avLst/>
          </a:prstGeom>
          <a:solidFill>
            <a:srgbClr val="F38B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47" name="Straight Connector 46"/>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9" name="Text Placeholder 23"/>
          <p:cNvSpPr>
            <a:spLocks noGrp="1"/>
          </p:cNvSpPr>
          <p:nvPr userDrawn="1">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50" name="Text Placeholder 25"/>
          <p:cNvSpPr>
            <a:spLocks noGrp="1"/>
          </p:cNvSpPr>
          <p:nvPr userDrawn="1">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2" name="Text Placeholder 23"/>
          <p:cNvSpPr>
            <a:spLocks noGrp="1"/>
          </p:cNvSpPr>
          <p:nvPr userDrawn="1">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3" name="Text Placeholder 23"/>
          <p:cNvSpPr>
            <a:spLocks noGrp="1"/>
          </p:cNvSpPr>
          <p:nvPr userDrawn="1">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54" name="Text Placeholder 23"/>
          <p:cNvSpPr>
            <a:spLocks noGrp="1"/>
          </p:cNvSpPr>
          <p:nvPr userDrawn="1">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5" name="Picture 5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nt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userDrawn="1"/>
        </p:nvSpPr>
        <p:spPr>
          <a:xfrm>
            <a:off x="424669" y="528535"/>
            <a:ext cx="5666415" cy="1446550"/>
          </a:xfrm>
          <a:prstGeom prst="rect">
            <a:avLst/>
          </a:prstGeom>
        </p:spPr>
        <p:txBody>
          <a:bodyPr wrap="square">
            <a:spAutoFit/>
          </a:bodyPr>
          <a:lstStyle/>
          <a:p>
            <a:pPr fontAlgn="base"/>
            <a:r>
              <a:rPr lang="en-IE" sz="4400" b="1" i="0" u="none" strike="noStrike" kern="1200" baseline="0" dirty="0">
                <a:solidFill>
                  <a:schemeClr val="bg1"/>
                </a:solidFill>
                <a:effectLst/>
                <a:latin typeface="+mn-lt"/>
                <a:ea typeface="+mn-ea"/>
                <a:cs typeface="+mn-cs"/>
                <a:sym typeface="Quattrocento Sans"/>
              </a:rPr>
              <a:t>PROMISE </a:t>
            </a:r>
          </a:p>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11" name="Rectangle 10"/>
          <p:cNvSpPr/>
          <p:nvPr userDrawn="1"/>
        </p:nvSpPr>
        <p:spPr>
          <a:xfrm>
            <a:off x="7093974" y="1633466"/>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p>
          <a:p>
            <a:pPr fontAlgn="base"/>
            <a:endParaRPr lang="en-IE" sz="3000" b="0" i="0" u="none" strike="noStrike" kern="1200" dirty="0">
              <a:solidFill>
                <a:schemeClr val="bg1"/>
              </a:solidFill>
              <a:effectLst/>
              <a:latin typeface="+mn-lt"/>
              <a:ea typeface="+mn-ea"/>
              <a:cs typeface="+mn-cs"/>
            </a:endParaRPr>
          </a:p>
        </p:txBody>
      </p:sp>
      <p:sp>
        <p:nvSpPr>
          <p:cNvPr id="12" name="Rectangle 11"/>
          <p:cNvSpPr/>
          <p:nvPr userDrawn="1"/>
        </p:nvSpPr>
        <p:spPr>
          <a:xfrm>
            <a:off x="424669" y="3172202"/>
            <a:ext cx="5489434" cy="2123658"/>
          </a:xfrm>
          <a:prstGeom prst="rect">
            <a:avLst/>
          </a:prstGeom>
        </p:spPr>
        <p:txBody>
          <a:bodyPr wrap="square">
            <a:spAutoFit/>
          </a:bodyPr>
          <a:lstStyle/>
          <a:p>
            <a:pPr fontAlgn="base"/>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PROMISE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3" name="Straight Connector 12"/>
          <p:cNvCxnSpPr/>
          <p:nvPr userDrawn="1"/>
        </p:nvCxnSpPr>
        <p:spPr>
          <a:xfrm>
            <a:off x="6592529" y="-1"/>
            <a:ext cx="0" cy="668102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flipH="1">
            <a:off x="0" y="2503620"/>
            <a:ext cx="65925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quote box on right - ORANGE">
    <p:spTree>
      <p:nvGrpSpPr>
        <p:cNvPr id="1" name=""/>
        <p:cNvGrpSpPr/>
        <p:nvPr/>
      </p:nvGrpSpPr>
      <p:grpSpPr>
        <a:xfrm>
          <a:off x="0" y="0"/>
          <a:ext cx="0" cy="0"/>
          <a:chOff x="0" y="0"/>
          <a:chExt cx="0" cy="0"/>
        </a:xfrm>
      </p:grpSpPr>
      <p:sp>
        <p:nvSpPr>
          <p:cNvPr id="32" name="Arc 31"/>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32"/>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Oval 33"/>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userDrawn="1"/>
        </p:nvSpPr>
        <p:spPr>
          <a:xfrm flipH="1">
            <a:off x="10935622" y="5448393"/>
            <a:ext cx="1103834" cy="1103834"/>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8" name="Straight Connector 37"/>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0"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1"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3"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4"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0" name="Picture 4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quote box on right - PINK">
    <p:spTree>
      <p:nvGrpSpPr>
        <p:cNvPr id="1" name=""/>
        <p:cNvGrpSpPr/>
        <p:nvPr/>
      </p:nvGrpSpPr>
      <p:grpSpPr>
        <a:xfrm>
          <a:off x="0" y="0"/>
          <a:ext cx="0" cy="0"/>
          <a:chOff x="0" y="0"/>
          <a:chExt cx="0" cy="0"/>
        </a:xfrm>
      </p:grpSpPr>
      <p:sp>
        <p:nvSpPr>
          <p:cNvPr id="33" name="Arc 32"/>
          <p:cNvSpPr/>
          <p:nvPr userDrawn="1"/>
        </p:nvSpPr>
        <p:spPr>
          <a:xfrm rot="19012581" flipH="1">
            <a:off x="6442227" y="-738697"/>
            <a:ext cx="7246485" cy="7246485"/>
          </a:xfrm>
          <a:prstGeom prst="arc">
            <a:avLst>
              <a:gd name="adj1" fmla="val 15788567"/>
              <a:gd name="adj2" fmla="val 495506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Freeform 33"/>
          <p:cNvSpPr/>
          <p:nvPr userDrawn="1"/>
        </p:nvSpPr>
        <p:spPr>
          <a:xfrm flipH="1">
            <a:off x="6599305" y="-20876"/>
            <a:ext cx="5592389" cy="6221432"/>
          </a:xfrm>
          <a:custGeom>
            <a:avLst/>
            <a:gdLst>
              <a:gd name="connsiteX0" fmla="*/ 0 w 5592389"/>
              <a:gd name="connsiteY0" fmla="*/ 0 h 6221432"/>
              <a:gd name="connsiteX1" fmla="*/ 4328167 w 5592389"/>
              <a:gd name="connsiteY1" fmla="*/ 0 h 6221432"/>
              <a:gd name="connsiteX2" fmla="*/ 4561316 w 5592389"/>
              <a:gd name="connsiteY2" fmla="*/ 211901 h 6221432"/>
              <a:gd name="connsiteX3" fmla="*/ 5592389 w 5592389"/>
              <a:gd name="connsiteY3" fmla="*/ 2701130 h 6221432"/>
              <a:gd name="connsiteX4" fmla="*/ 2072087 w 5592389"/>
              <a:gd name="connsiteY4" fmla="*/ 6221432 h 6221432"/>
              <a:gd name="connsiteX5" fmla="*/ 103853 w 5592389"/>
              <a:gd name="connsiteY5" fmla="*/ 5620220 h 6221432"/>
              <a:gd name="connsiteX6" fmla="*/ 0 w 5592389"/>
              <a:gd name="connsiteY6" fmla="*/ 5542560 h 6221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92389" h="6221432">
                <a:moveTo>
                  <a:pt x="0" y="0"/>
                </a:moveTo>
                <a:lnTo>
                  <a:pt x="4328167" y="0"/>
                </a:lnTo>
                <a:lnTo>
                  <a:pt x="4561316" y="211901"/>
                </a:lnTo>
                <a:cubicBezTo>
                  <a:pt x="5198366" y="848950"/>
                  <a:pt x="5592389" y="1729026"/>
                  <a:pt x="5592389" y="2701130"/>
                </a:cubicBezTo>
                <a:cubicBezTo>
                  <a:pt x="5592389" y="4645339"/>
                  <a:pt x="4016296" y="6221432"/>
                  <a:pt x="2072087" y="6221432"/>
                </a:cubicBezTo>
                <a:cubicBezTo>
                  <a:pt x="1343009" y="6221432"/>
                  <a:pt x="665697" y="5999794"/>
                  <a:pt x="103853" y="5620220"/>
                </a:cubicBezTo>
                <a:lnTo>
                  <a:pt x="0" y="5542560"/>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Oval 34"/>
          <p:cNvSpPr/>
          <p:nvPr userDrawn="1"/>
        </p:nvSpPr>
        <p:spPr>
          <a:xfrm flipH="1">
            <a:off x="6043107" y="130156"/>
            <a:ext cx="1774227" cy="177422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userDrawn="1"/>
        </p:nvSpPr>
        <p:spPr>
          <a:xfrm flipH="1">
            <a:off x="10935622" y="5448393"/>
            <a:ext cx="1103834" cy="1103834"/>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flipH="1">
            <a:off x="6743796" y="4665955"/>
            <a:ext cx="585273" cy="626876"/>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b="70825"/>
          <a:stretch>
            <a:fillRect/>
          </a:stretch>
        </p:blipFill>
        <p:spPr>
          <a:xfrm flipH="1">
            <a:off x="5257570" y="4979394"/>
            <a:ext cx="6467856" cy="1887001"/>
          </a:xfrm>
          <a:custGeom>
            <a:avLst/>
            <a:gdLst>
              <a:gd name="connsiteX0" fmla="*/ 0 w 6467856"/>
              <a:gd name="connsiteY0" fmla="*/ 0 h 1887001"/>
              <a:gd name="connsiteX1" fmla="*/ 6467856 w 6467856"/>
              <a:gd name="connsiteY1" fmla="*/ 0 h 1887001"/>
              <a:gd name="connsiteX2" fmla="*/ 6467856 w 6467856"/>
              <a:gd name="connsiteY2" fmla="*/ 1887001 h 1887001"/>
              <a:gd name="connsiteX3" fmla="*/ 0 w 6467856"/>
              <a:gd name="connsiteY3" fmla="*/ 1887001 h 1887001"/>
            </a:gdLst>
            <a:ahLst/>
            <a:cxnLst>
              <a:cxn ang="0">
                <a:pos x="connsiteX0" y="connsiteY0"/>
              </a:cxn>
              <a:cxn ang="0">
                <a:pos x="connsiteX1" y="connsiteY1"/>
              </a:cxn>
              <a:cxn ang="0">
                <a:pos x="connsiteX2" y="connsiteY2"/>
              </a:cxn>
              <a:cxn ang="0">
                <a:pos x="connsiteX3" y="connsiteY3"/>
              </a:cxn>
            </a:cxnLst>
            <a:rect l="l" t="t" r="r" b="b"/>
            <a:pathLst>
              <a:path w="6467856" h="1887001">
                <a:moveTo>
                  <a:pt x="0" y="0"/>
                </a:moveTo>
                <a:lnTo>
                  <a:pt x="6467856" y="0"/>
                </a:lnTo>
                <a:lnTo>
                  <a:pt x="6467856" y="1887001"/>
                </a:lnTo>
                <a:lnTo>
                  <a:pt x="0" y="1887001"/>
                </a:lnTo>
                <a:close/>
              </a:path>
            </a:pathLst>
          </a:custGeom>
        </p:spPr>
      </p:pic>
      <p:cxnSp>
        <p:nvCxnSpPr>
          <p:cNvPr id="39" name="Straight Connector 38"/>
          <p:cNvCxnSpPr/>
          <p:nvPr userDrawn="1"/>
        </p:nvCxnSpPr>
        <p:spPr>
          <a:xfrm flipH="1">
            <a:off x="286659" y="1724532"/>
            <a:ext cx="5377589"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sp>
        <p:nvSpPr>
          <p:cNvPr id="41" name="Text Placeholder 23"/>
          <p:cNvSpPr>
            <a:spLocks noGrp="1"/>
          </p:cNvSpPr>
          <p:nvPr>
            <p:ph type="body" sz="quarter" idx="16" hasCustomPrompt="1"/>
          </p:nvPr>
        </p:nvSpPr>
        <p:spPr>
          <a:xfrm>
            <a:off x="370472" y="832305"/>
            <a:ext cx="5279028" cy="697353"/>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42" name="Text Placeholder 25"/>
          <p:cNvSpPr>
            <a:spLocks noGrp="1"/>
          </p:cNvSpPr>
          <p:nvPr>
            <p:ph type="body" sz="quarter" idx="17" hasCustomPrompt="1"/>
          </p:nvPr>
        </p:nvSpPr>
        <p:spPr>
          <a:xfrm>
            <a:off x="377420" y="1965784"/>
            <a:ext cx="5273104" cy="3947440"/>
          </a:xfrm>
        </p:spPr>
        <p:txBody>
          <a:bodyPr>
            <a:noAutofit/>
          </a:bodyPr>
          <a:lstStyle>
            <a:lvl1pPr marL="0" indent="0" algn="ctr">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44" name="Text Placeholder 23"/>
          <p:cNvSpPr>
            <a:spLocks noGrp="1"/>
          </p:cNvSpPr>
          <p:nvPr>
            <p:ph type="body" sz="quarter" idx="14" hasCustomPrompt="1"/>
          </p:nvPr>
        </p:nvSpPr>
        <p:spPr>
          <a:xfrm>
            <a:off x="11059225" y="418538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5" name="Text Placeholder 23"/>
          <p:cNvSpPr>
            <a:spLocks noGrp="1"/>
          </p:cNvSpPr>
          <p:nvPr>
            <p:ph type="body" sz="quarter" idx="15" hasCustomPrompt="1"/>
          </p:nvPr>
        </p:nvSpPr>
        <p:spPr>
          <a:xfrm>
            <a:off x="7447001" y="1571001"/>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p:cNvSpPr>
            <a:spLocks noGrp="1"/>
          </p:cNvSpPr>
          <p:nvPr>
            <p:ph type="body" sz="quarter" idx="13" hasCustomPrompt="1"/>
          </p:nvPr>
        </p:nvSpPr>
        <p:spPr>
          <a:xfrm>
            <a:off x="7479659" y="2216535"/>
            <a:ext cx="4364894"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5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Top - Text Bottom -  BLUE">
    <p:spTree>
      <p:nvGrpSpPr>
        <p:cNvPr id="1" name=""/>
        <p:cNvGrpSpPr/>
        <p:nvPr/>
      </p:nvGrpSpPr>
      <p:grpSpPr>
        <a:xfrm>
          <a:off x="0" y="0"/>
          <a:ext cx="0" cy="0"/>
          <a:chOff x="0" y="0"/>
          <a:chExt cx="0" cy="0"/>
        </a:xfrm>
      </p:grpSpPr>
      <p:sp>
        <p:nvSpPr>
          <p:cNvPr id="22"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43368"/>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c 19"/>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Oval 20"/>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7"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31" name="Picture 3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Top - Text Bottom -  GREEN">
    <p:spTree>
      <p:nvGrpSpPr>
        <p:cNvPr id="1" name=""/>
        <p:cNvGrpSpPr/>
        <p:nvPr/>
      </p:nvGrpSpPr>
      <p:grpSpPr>
        <a:xfrm>
          <a:off x="0" y="0"/>
          <a:ext cx="0" cy="0"/>
          <a:chOff x="0" y="0"/>
          <a:chExt cx="0" cy="0"/>
        </a:xfrm>
      </p:grpSpPr>
      <p:sp>
        <p:nvSpPr>
          <p:cNvPr id="57"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58" name="Oval 57"/>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Oval 59"/>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Arc 63"/>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 64"/>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7"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68"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79" name="Picture 7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80" name="Picture 7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8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extLst>
      <p:ext uri="{BB962C8B-B14F-4D97-AF65-F5344CB8AC3E}">
        <p14:creationId xmlns:p14="http://schemas.microsoft.com/office/powerpoint/2010/main" val="1602680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Top - Text Bottom -  ORANGE">
    <p:spTree>
      <p:nvGrpSpPr>
        <p:cNvPr id="1" name=""/>
        <p:cNvGrpSpPr/>
        <p:nvPr/>
      </p:nvGrpSpPr>
      <p:grpSpPr>
        <a:xfrm>
          <a:off x="0" y="0"/>
          <a:ext cx="0" cy="0"/>
          <a:chOff x="0" y="0"/>
          <a:chExt cx="0" cy="0"/>
        </a:xfrm>
      </p:grpSpPr>
      <p:sp>
        <p:nvSpPr>
          <p:cNvPr id="11"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12" name="Oval 11"/>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Oval 13"/>
          <p:cNvSpPr/>
          <p:nvPr userDrawn="1"/>
        </p:nvSpPr>
        <p:spPr>
          <a:xfrm flipH="1">
            <a:off x="11236788" y="3644146"/>
            <a:ext cx="585273" cy="626876"/>
          </a:xfrm>
          <a:prstGeom prst="ellipse">
            <a:avLst/>
          </a:prstGeom>
          <a:solidFill>
            <a:srgbClr val="EA1D76">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sp>
        <p:nvSpPr>
          <p:cNvPr id="16" name="Arc 15"/>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Oval 16"/>
          <p:cNvSpPr/>
          <p:nvPr userDrawn="1"/>
        </p:nvSpPr>
        <p:spPr>
          <a:xfrm flipH="1">
            <a:off x="-231609" y="3506998"/>
            <a:ext cx="1031231" cy="1031231"/>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20"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23" name="Picture 2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24"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Top - Text Bottom -  PINK">
    <p:spTree>
      <p:nvGrpSpPr>
        <p:cNvPr id="1" name=""/>
        <p:cNvGrpSpPr/>
        <p:nvPr/>
      </p:nvGrpSpPr>
      <p:grpSpPr>
        <a:xfrm>
          <a:off x="0" y="0"/>
          <a:ext cx="0" cy="0"/>
          <a:chOff x="0" y="0"/>
          <a:chExt cx="0" cy="0"/>
        </a:xfrm>
      </p:grpSpPr>
      <p:sp>
        <p:nvSpPr>
          <p:cNvPr id="24" name="Picture Placeholder 6"/>
          <p:cNvSpPr>
            <a:spLocks noGrp="1"/>
          </p:cNvSpPr>
          <p:nvPr>
            <p:ph type="pic" sz="quarter" idx="10" hasCustomPrompt="1"/>
          </p:nvPr>
        </p:nvSpPr>
        <p:spPr>
          <a:xfrm>
            <a:off x="11628" y="7397"/>
            <a:ext cx="12167420" cy="4409769"/>
          </a:xfrm>
          <a:custGeom>
            <a:avLst/>
            <a:gdLst>
              <a:gd name="connsiteX0" fmla="*/ 0 w 12177713"/>
              <a:gd name="connsiteY0" fmla="*/ 0 h 4835525"/>
              <a:gd name="connsiteX1" fmla="*/ 6088857 w 12177713"/>
              <a:gd name="connsiteY1" fmla="*/ 0 h 4835525"/>
              <a:gd name="connsiteX2" fmla="*/ 12177714 w 12177713"/>
              <a:gd name="connsiteY2" fmla="*/ 2417763 h 4835525"/>
              <a:gd name="connsiteX3" fmla="*/ 6088857 w 12177713"/>
              <a:gd name="connsiteY3" fmla="*/ 4835526 h 4835525"/>
              <a:gd name="connsiteX4" fmla="*/ 0 w 12177713"/>
              <a:gd name="connsiteY4" fmla="*/ 4835525 h 4835525"/>
              <a:gd name="connsiteX5" fmla="*/ 0 w 12177713"/>
              <a:gd name="connsiteY5" fmla="*/ 0 h 4835525"/>
              <a:gd name="connsiteX0" fmla="*/ 0 w 13770334"/>
              <a:gd name="connsiteY0" fmla="*/ 0 h 4835526"/>
              <a:gd name="connsiteX1" fmla="*/ 11958715 w 13770334"/>
              <a:gd name="connsiteY1" fmla="*/ 368709 h 4835526"/>
              <a:gd name="connsiteX2" fmla="*/ 12177714 w 13770334"/>
              <a:gd name="connsiteY2" fmla="*/ 2417763 h 4835526"/>
              <a:gd name="connsiteX3" fmla="*/ 6088857 w 13770334"/>
              <a:gd name="connsiteY3" fmla="*/ 4835526 h 4835526"/>
              <a:gd name="connsiteX4" fmla="*/ 0 w 13770334"/>
              <a:gd name="connsiteY4" fmla="*/ 4835525 h 4835526"/>
              <a:gd name="connsiteX5" fmla="*/ 0 w 1377033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0 w 13957524"/>
              <a:gd name="connsiteY4" fmla="*/ 4835525 h 4835526"/>
              <a:gd name="connsiteX5" fmla="*/ 0 w 13957524"/>
              <a:gd name="connsiteY5" fmla="*/ 0 h 4835526"/>
              <a:gd name="connsiteX0" fmla="*/ 0 w 13957524"/>
              <a:gd name="connsiteY0" fmla="*/ 0 h 4835526"/>
              <a:gd name="connsiteX1" fmla="*/ 12224186 w 13957524"/>
              <a:gd name="connsiteY1" fmla="*/ 147484 h 4835526"/>
              <a:gd name="connsiteX2" fmla="*/ 12177714 w 13957524"/>
              <a:gd name="connsiteY2" fmla="*/ 2417763 h 4835526"/>
              <a:gd name="connsiteX3" fmla="*/ 6088857 w 13957524"/>
              <a:gd name="connsiteY3" fmla="*/ 4835526 h 4835526"/>
              <a:gd name="connsiteX4" fmla="*/ 309717 w 13957524"/>
              <a:gd name="connsiteY4" fmla="*/ 1649873 h 4835526"/>
              <a:gd name="connsiteX5" fmla="*/ 0 w 13957524"/>
              <a:gd name="connsiteY5" fmla="*/ 0 h 4835526"/>
              <a:gd name="connsiteX0" fmla="*/ 46472 w 14308830"/>
              <a:gd name="connsiteY0" fmla="*/ 0 h 4245590"/>
              <a:gd name="connsiteX1" fmla="*/ 12270658 w 14308830"/>
              <a:gd name="connsiteY1" fmla="*/ 147484 h 4245590"/>
              <a:gd name="connsiteX2" fmla="*/ 12224186 w 14308830"/>
              <a:gd name="connsiteY2" fmla="*/ 2417763 h 4245590"/>
              <a:gd name="connsiteX3" fmla="*/ 0 w 14308830"/>
              <a:gd name="connsiteY3" fmla="*/ 4245590 h 4245590"/>
              <a:gd name="connsiteX4" fmla="*/ 356189 w 14308830"/>
              <a:gd name="connsiteY4" fmla="*/ 1649873 h 4245590"/>
              <a:gd name="connsiteX5" fmla="*/ 46472 w 14308830"/>
              <a:gd name="connsiteY5" fmla="*/ 0 h 4245590"/>
              <a:gd name="connsiteX0" fmla="*/ 46472 w 14267459"/>
              <a:gd name="connsiteY0" fmla="*/ 0 h 4538991"/>
              <a:gd name="connsiteX1" fmla="*/ 12270658 w 14267459"/>
              <a:gd name="connsiteY1" fmla="*/ 147484 h 4538991"/>
              <a:gd name="connsiteX2" fmla="*/ 12120947 w 14267459"/>
              <a:gd name="connsiteY2" fmla="*/ 4231815 h 4538991"/>
              <a:gd name="connsiteX3" fmla="*/ 0 w 14267459"/>
              <a:gd name="connsiteY3" fmla="*/ 4245590 h 4538991"/>
              <a:gd name="connsiteX4" fmla="*/ 356189 w 14267459"/>
              <a:gd name="connsiteY4" fmla="*/ 1649873 h 4538991"/>
              <a:gd name="connsiteX5" fmla="*/ 46472 w 14267459"/>
              <a:gd name="connsiteY5" fmla="*/ 0 h 4538991"/>
              <a:gd name="connsiteX0" fmla="*/ 46472 w 16153072"/>
              <a:gd name="connsiteY0" fmla="*/ 0 h 4984337"/>
              <a:gd name="connsiteX1" fmla="*/ 12270658 w 16153072"/>
              <a:gd name="connsiteY1" fmla="*/ 147484 h 4984337"/>
              <a:gd name="connsiteX2" fmla="*/ 12120947 w 16153072"/>
              <a:gd name="connsiteY2" fmla="*/ 4231815 h 4984337"/>
              <a:gd name="connsiteX3" fmla="*/ 0 w 16153072"/>
              <a:gd name="connsiteY3" fmla="*/ 4245590 h 4984337"/>
              <a:gd name="connsiteX4" fmla="*/ 356189 w 16153072"/>
              <a:gd name="connsiteY4" fmla="*/ 1649873 h 4984337"/>
              <a:gd name="connsiteX5" fmla="*/ 46472 w 16153072"/>
              <a:gd name="connsiteY5" fmla="*/ 0 h 4984337"/>
              <a:gd name="connsiteX0" fmla="*/ 46472 w 16615985"/>
              <a:gd name="connsiteY0" fmla="*/ 0 h 5112976"/>
              <a:gd name="connsiteX1" fmla="*/ 12270658 w 16615985"/>
              <a:gd name="connsiteY1" fmla="*/ 147484 h 5112976"/>
              <a:gd name="connsiteX2" fmla="*/ 12120947 w 16615985"/>
              <a:gd name="connsiteY2" fmla="*/ 4231815 h 5112976"/>
              <a:gd name="connsiteX3" fmla="*/ 0 w 16615985"/>
              <a:gd name="connsiteY3" fmla="*/ 4245590 h 5112976"/>
              <a:gd name="connsiteX4" fmla="*/ 356189 w 16615985"/>
              <a:gd name="connsiteY4" fmla="*/ 1649873 h 5112976"/>
              <a:gd name="connsiteX5" fmla="*/ 46472 w 16615985"/>
              <a:gd name="connsiteY5" fmla="*/ 0 h 5112976"/>
              <a:gd name="connsiteX0" fmla="*/ 50189 w 16619702"/>
              <a:gd name="connsiteY0" fmla="*/ 0 h 5112976"/>
              <a:gd name="connsiteX1" fmla="*/ 12274375 w 16619702"/>
              <a:gd name="connsiteY1" fmla="*/ 147484 h 5112976"/>
              <a:gd name="connsiteX2" fmla="*/ 12124664 w 16619702"/>
              <a:gd name="connsiteY2" fmla="*/ 4231815 h 5112976"/>
              <a:gd name="connsiteX3" fmla="*/ 3717 w 16619702"/>
              <a:gd name="connsiteY3" fmla="*/ 4245590 h 5112976"/>
              <a:gd name="connsiteX4" fmla="*/ 359906 w 16619702"/>
              <a:gd name="connsiteY4" fmla="*/ 1649873 h 5112976"/>
              <a:gd name="connsiteX5" fmla="*/ 50189 w 16619702"/>
              <a:gd name="connsiteY5" fmla="*/ 0 h 5112976"/>
              <a:gd name="connsiteX0" fmla="*/ 50141 w 16656845"/>
              <a:gd name="connsiteY0" fmla="*/ 0 h 5072723"/>
              <a:gd name="connsiteX1" fmla="*/ 12274327 w 16656845"/>
              <a:gd name="connsiteY1" fmla="*/ 147484 h 5072723"/>
              <a:gd name="connsiteX2" fmla="*/ 12183610 w 16656845"/>
              <a:gd name="connsiteY2" fmla="*/ 4187570 h 5072723"/>
              <a:gd name="connsiteX3" fmla="*/ 3669 w 16656845"/>
              <a:gd name="connsiteY3" fmla="*/ 4245590 h 5072723"/>
              <a:gd name="connsiteX4" fmla="*/ 359858 w 16656845"/>
              <a:gd name="connsiteY4" fmla="*/ 1649873 h 5072723"/>
              <a:gd name="connsiteX5" fmla="*/ 50141 w 16656845"/>
              <a:gd name="connsiteY5" fmla="*/ 0 h 5072723"/>
              <a:gd name="connsiteX0" fmla="*/ 48410 w 15004891"/>
              <a:gd name="connsiteY0" fmla="*/ 0 h 4598531"/>
              <a:gd name="connsiteX1" fmla="*/ 12272596 w 15004891"/>
              <a:gd name="connsiteY1" fmla="*/ 147484 h 4598531"/>
              <a:gd name="connsiteX2" fmla="*/ 12181879 w 15004891"/>
              <a:gd name="connsiteY2" fmla="*/ 4187570 h 4598531"/>
              <a:gd name="connsiteX3" fmla="*/ 1938 w 15004891"/>
              <a:gd name="connsiteY3" fmla="*/ 4245590 h 4598531"/>
              <a:gd name="connsiteX4" fmla="*/ 358127 w 15004891"/>
              <a:gd name="connsiteY4" fmla="*/ 1649873 h 4598531"/>
              <a:gd name="connsiteX5" fmla="*/ 48410 w 15004891"/>
              <a:gd name="connsiteY5" fmla="*/ 0 h 4598531"/>
              <a:gd name="connsiteX0" fmla="*/ 49782 w 16448836"/>
              <a:gd name="connsiteY0" fmla="*/ 0 h 5056405"/>
              <a:gd name="connsiteX1" fmla="*/ 12273968 w 16448836"/>
              <a:gd name="connsiteY1" fmla="*/ 147484 h 5056405"/>
              <a:gd name="connsiteX2" fmla="*/ 12183251 w 16448836"/>
              <a:gd name="connsiteY2" fmla="*/ 4187570 h 5056405"/>
              <a:gd name="connsiteX3" fmla="*/ 3310 w 16448836"/>
              <a:gd name="connsiteY3" fmla="*/ 4245590 h 5056405"/>
              <a:gd name="connsiteX4" fmla="*/ 359499 w 16448836"/>
              <a:gd name="connsiteY4" fmla="*/ 1649873 h 5056405"/>
              <a:gd name="connsiteX5" fmla="*/ 49782 w 16448836"/>
              <a:gd name="connsiteY5" fmla="*/ 0 h 5056405"/>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359126 w 16179660"/>
              <a:gd name="connsiteY4" fmla="*/ 1649873 h 4997032"/>
              <a:gd name="connsiteX5" fmla="*/ 49409 w 16179660"/>
              <a:gd name="connsiteY5" fmla="*/ 0 h 4997032"/>
              <a:gd name="connsiteX0" fmla="*/ 49409 w 16179660"/>
              <a:gd name="connsiteY0" fmla="*/ 0 h 4997032"/>
              <a:gd name="connsiteX1" fmla="*/ 12273595 w 16179660"/>
              <a:gd name="connsiteY1" fmla="*/ 147484 h 4997032"/>
              <a:gd name="connsiteX2" fmla="*/ 12182878 w 16179660"/>
              <a:gd name="connsiteY2" fmla="*/ 4187570 h 4997032"/>
              <a:gd name="connsiteX3" fmla="*/ 2937 w 16179660"/>
              <a:gd name="connsiteY3" fmla="*/ 4245590 h 4997032"/>
              <a:gd name="connsiteX4" fmla="*/ 19913 w 16179660"/>
              <a:gd name="connsiteY4" fmla="*/ 646982 h 4997032"/>
              <a:gd name="connsiteX5" fmla="*/ 49409 w 16179660"/>
              <a:gd name="connsiteY5" fmla="*/ 0 h 4997032"/>
              <a:gd name="connsiteX0" fmla="*/ 1656983 w 16179660"/>
              <a:gd name="connsiteY0" fmla="*/ 29496 h 4849548"/>
              <a:gd name="connsiteX1" fmla="*/ 12273595 w 16179660"/>
              <a:gd name="connsiteY1" fmla="*/ 0 h 4849548"/>
              <a:gd name="connsiteX2" fmla="*/ 12182878 w 16179660"/>
              <a:gd name="connsiteY2" fmla="*/ 4040086 h 4849548"/>
              <a:gd name="connsiteX3" fmla="*/ 2937 w 16179660"/>
              <a:gd name="connsiteY3" fmla="*/ 4098106 h 4849548"/>
              <a:gd name="connsiteX4" fmla="*/ 19913 w 16179660"/>
              <a:gd name="connsiteY4" fmla="*/ 499498 h 4849548"/>
              <a:gd name="connsiteX5" fmla="*/ 1656983 w 16179660"/>
              <a:gd name="connsiteY5" fmla="*/ 29496 h 4849548"/>
              <a:gd name="connsiteX0" fmla="*/ 1656983 w 16179660"/>
              <a:gd name="connsiteY0" fmla="*/ 252669 h 5072721"/>
              <a:gd name="connsiteX1" fmla="*/ 12273595 w 16179660"/>
              <a:gd name="connsiteY1" fmla="*/ 223173 h 5072721"/>
              <a:gd name="connsiteX2" fmla="*/ 12182878 w 16179660"/>
              <a:gd name="connsiteY2" fmla="*/ 4263259 h 5072721"/>
              <a:gd name="connsiteX3" fmla="*/ 2937 w 16179660"/>
              <a:gd name="connsiteY3" fmla="*/ 4321279 h 5072721"/>
              <a:gd name="connsiteX4" fmla="*/ 34662 w 16179660"/>
              <a:gd name="connsiteY4" fmla="*/ 0 h 5072721"/>
              <a:gd name="connsiteX5" fmla="*/ 1656983 w 16179660"/>
              <a:gd name="connsiteY5" fmla="*/ 252669 h 5072721"/>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59 w 14253173"/>
              <a:gd name="connsiteY0" fmla="*/ 252669 h 4720693"/>
              <a:gd name="connsiteX1" fmla="*/ 12239171 w 14253173"/>
              <a:gd name="connsiteY1" fmla="*/ 223173 h 4720693"/>
              <a:gd name="connsiteX2" fmla="*/ 12148454 w 14253173"/>
              <a:gd name="connsiteY2" fmla="*/ 4263259 h 4720693"/>
              <a:gd name="connsiteX3" fmla="*/ 86500 w 14253173"/>
              <a:gd name="connsiteY3" fmla="*/ 4350775 h 4720693"/>
              <a:gd name="connsiteX4" fmla="*/ 238 w 14253173"/>
              <a:gd name="connsiteY4" fmla="*/ 0 h 4720693"/>
              <a:gd name="connsiteX5" fmla="*/ 1622559 w 14253173"/>
              <a:gd name="connsiteY5" fmla="*/ 252669 h 4720693"/>
              <a:gd name="connsiteX0" fmla="*/ 1622598 w 14253996"/>
              <a:gd name="connsiteY0" fmla="*/ 252669 h 4712915"/>
              <a:gd name="connsiteX1" fmla="*/ 12239210 w 14253996"/>
              <a:gd name="connsiteY1" fmla="*/ 223173 h 4712915"/>
              <a:gd name="connsiteX2" fmla="*/ 12148493 w 14253996"/>
              <a:gd name="connsiteY2" fmla="*/ 4263259 h 4712915"/>
              <a:gd name="connsiteX3" fmla="*/ 71790 w 14253996"/>
              <a:gd name="connsiteY3" fmla="*/ 4336027 h 4712915"/>
              <a:gd name="connsiteX4" fmla="*/ 277 w 14253996"/>
              <a:gd name="connsiteY4" fmla="*/ 0 h 4712915"/>
              <a:gd name="connsiteX5" fmla="*/ 1622598 w 14253996"/>
              <a:gd name="connsiteY5" fmla="*/ 252669 h 4712915"/>
              <a:gd name="connsiteX0" fmla="*/ 1578644 w 14210042"/>
              <a:gd name="connsiteY0" fmla="*/ 223172 h 4683418"/>
              <a:gd name="connsiteX1" fmla="*/ 12195256 w 14210042"/>
              <a:gd name="connsiteY1" fmla="*/ 193676 h 4683418"/>
              <a:gd name="connsiteX2" fmla="*/ 12104539 w 14210042"/>
              <a:gd name="connsiteY2" fmla="*/ 4233762 h 4683418"/>
              <a:gd name="connsiteX3" fmla="*/ 27836 w 14210042"/>
              <a:gd name="connsiteY3" fmla="*/ 4306530 h 4683418"/>
              <a:gd name="connsiteX4" fmla="*/ 569 w 14210042"/>
              <a:gd name="connsiteY4" fmla="*/ 0 h 4683418"/>
              <a:gd name="connsiteX5" fmla="*/ 1578644 w 14210042"/>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1578075 w 14209473"/>
              <a:gd name="connsiteY0" fmla="*/ 223172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1578075 w 14209473"/>
              <a:gd name="connsiteY5" fmla="*/ 223172 h 4683418"/>
              <a:gd name="connsiteX0" fmla="*/ 8701546 w 14209473"/>
              <a:gd name="connsiteY0" fmla="*/ 16694 h 4683418"/>
              <a:gd name="connsiteX1" fmla="*/ 12194687 w 14209473"/>
              <a:gd name="connsiteY1" fmla="*/ 193676 h 4683418"/>
              <a:gd name="connsiteX2" fmla="*/ 12103970 w 14209473"/>
              <a:gd name="connsiteY2" fmla="*/ 4233762 h 4683418"/>
              <a:gd name="connsiteX3" fmla="*/ 27267 w 14209473"/>
              <a:gd name="connsiteY3" fmla="*/ 4306530 h 4683418"/>
              <a:gd name="connsiteX4" fmla="*/ 0 w 14209473"/>
              <a:gd name="connsiteY4" fmla="*/ 0 h 4683418"/>
              <a:gd name="connsiteX5" fmla="*/ 8701546 w 14209473"/>
              <a:gd name="connsiteY5" fmla="*/ 16694 h 4683418"/>
              <a:gd name="connsiteX0" fmla="*/ 8701546 w 14209473"/>
              <a:gd name="connsiteY0" fmla="*/ 1945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8701546 w 14209473"/>
              <a:gd name="connsiteY5" fmla="*/ 1945 h 4668669"/>
              <a:gd name="connsiteX0" fmla="*/ 12182166 w 14209473"/>
              <a:gd name="connsiteY0" fmla="*/ 16694 h 4668669"/>
              <a:gd name="connsiteX1" fmla="*/ 12194687 w 14209473"/>
              <a:gd name="connsiteY1" fmla="*/ 178927 h 4668669"/>
              <a:gd name="connsiteX2" fmla="*/ 12103970 w 14209473"/>
              <a:gd name="connsiteY2" fmla="*/ 4219013 h 4668669"/>
              <a:gd name="connsiteX3" fmla="*/ 27267 w 14209473"/>
              <a:gd name="connsiteY3" fmla="*/ 4291781 h 4668669"/>
              <a:gd name="connsiteX4" fmla="*/ 0 w 14209473"/>
              <a:gd name="connsiteY4" fmla="*/ 0 h 4668669"/>
              <a:gd name="connsiteX5" fmla="*/ 12182166 w 14209473"/>
              <a:gd name="connsiteY5" fmla="*/ 16694 h 4668669"/>
              <a:gd name="connsiteX0" fmla="*/ 12182166 w 14180684"/>
              <a:gd name="connsiteY0" fmla="*/ 16694 h 4467237"/>
              <a:gd name="connsiteX1" fmla="*/ 12150442 w 14180684"/>
              <a:gd name="connsiteY1" fmla="*/ 4013508 h 4467237"/>
              <a:gd name="connsiteX2" fmla="*/ 12103970 w 14180684"/>
              <a:gd name="connsiteY2" fmla="*/ 4219013 h 4467237"/>
              <a:gd name="connsiteX3" fmla="*/ 27267 w 14180684"/>
              <a:gd name="connsiteY3" fmla="*/ 4291781 h 4467237"/>
              <a:gd name="connsiteX4" fmla="*/ 0 w 14180684"/>
              <a:gd name="connsiteY4" fmla="*/ 0 h 4467237"/>
              <a:gd name="connsiteX5" fmla="*/ 12182166 w 14180684"/>
              <a:gd name="connsiteY5" fmla="*/ 16694 h 4467237"/>
              <a:gd name="connsiteX0" fmla="*/ 12182166 w 12671202"/>
              <a:gd name="connsiteY0" fmla="*/ 16694 h 4467237"/>
              <a:gd name="connsiteX1" fmla="*/ 12150442 w 12671202"/>
              <a:gd name="connsiteY1" fmla="*/ 4013508 h 4467237"/>
              <a:gd name="connsiteX2" fmla="*/ 12103970 w 12671202"/>
              <a:gd name="connsiteY2" fmla="*/ 4219013 h 4467237"/>
              <a:gd name="connsiteX3" fmla="*/ 27267 w 12671202"/>
              <a:gd name="connsiteY3" fmla="*/ 4291781 h 4467237"/>
              <a:gd name="connsiteX4" fmla="*/ 0 w 12671202"/>
              <a:gd name="connsiteY4" fmla="*/ 0 h 4467237"/>
              <a:gd name="connsiteX5" fmla="*/ 12182166 w 12671202"/>
              <a:gd name="connsiteY5" fmla="*/ 16694 h 4467237"/>
              <a:gd name="connsiteX0" fmla="*/ 12182166 w 12972148"/>
              <a:gd name="connsiteY0" fmla="*/ 16694 h 4467237"/>
              <a:gd name="connsiteX1" fmla="*/ 12150442 w 12972148"/>
              <a:gd name="connsiteY1" fmla="*/ 4013508 h 4467237"/>
              <a:gd name="connsiteX2" fmla="*/ 12103970 w 12972148"/>
              <a:gd name="connsiteY2" fmla="*/ 4219013 h 4467237"/>
              <a:gd name="connsiteX3" fmla="*/ 27267 w 12972148"/>
              <a:gd name="connsiteY3" fmla="*/ 4291781 h 4467237"/>
              <a:gd name="connsiteX4" fmla="*/ 0 w 12972148"/>
              <a:gd name="connsiteY4" fmla="*/ 0 h 4467237"/>
              <a:gd name="connsiteX5" fmla="*/ 12182166 w 12972148"/>
              <a:gd name="connsiteY5" fmla="*/ 16694 h 4467237"/>
              <a:gd name="connsiteX0" fmla="*/ 12182166 w 12618536"/>
              <a:gd name="connsiteY0" fmla="*/ 16694 h 4467237"/>
              <a:gd name="connsiteX1" fmla="*/ 12150442 w 12618536"/>
              <a:gd name="connsiteY1" fmla="*/ 4013508 h 4467237"/>
              <a:gd name="connsiteX2" fmla="*/ 12103970 w 12618536"/>
              <a:gd name="connsiteY2" fmla="*/ 4219013 h 4467237"/>
              <a:gd name="connsiteX3" fmla="*/ 27267 w 12618536"/>
              <a:gd name="connsiteY3" fmla="*/ 4291781 h 4467237"/>
              <a:gd name="connsiteX4" fmla="*/ 0 w 12618536"/>
              <a:gd name="connsiteY4" fmla="*/ 0 h 4467237"/>
              <a:gd name="connsiteX5" fmla="*/ 12182166 w 12618536"/>
              <a:gd name="connsiteY5" fmla="*/ 16694 h 4467237"/>
              <a:gd name="connsiteX0" fmla="*/ 12182166 w 12182166"/>
              <a:gd name="connsiteY0" fmla="*/ 16694 h 4351700"/>
              <a:gd name="connsiteX1" fmla="*/ 12150442 w 12182166"/>
              <a:gd name="connsiteY1" fmla="*/ 4013508 h 4351700"/>
              <a:gd name="connsiteX2" fmla="*/ 6352099 w 12182166"/>
              <a:gd name="connsiteY2" fmla="*/ 2803168 h 4351700"/>
              <a:gd name="connsiteX3" fmla="*/ 27267 w 12182166"/>
              <a:gd name="connsiteY3" fmla="*/ 4291781 h 4351700"/>
              <a:gd name="connsiteX4" fmla="*/ 0 w 12182166"/>
              <a:gd name="connsiteY4" fmla="*/ 0 h 4351700"/>
              <a:gd name="connsiteX5" fmla="*/ 12182166 w 12182166"/>
              <a:gd name="connsiteY5" fmla="*/ 16694 h 4351700"/>
              <a:gd name="connsiteX0" fmla="*/ 12182166 w 12194687"/>
              <a:gd name="connsiteY0" fmla="*/ 16694 h 4350591"/>
              <a:gd name="connsiteX1" fmla="*/ 12194687 w 12194687"/>
              <a:gd name="connsiteY1" fmla="*/ 4264231 h 4350591"/>
              <a:gd name="connsiteX2" fmla="*/ 6352099 w 12194687"/>
              <a:gd name="connsiteY2" fmla="*/ 2803168 h 4350591"/>
              <a:gd name="connsiteX3" fmla="*/ 27267 w 12194687"/>
              <a:gd name="connsiteY3" fmla="*/ 4291781 h 4350591"/>
              <a:gd name="connsiteX4" fmla="*/ 0 w 12194687"/>
              <a:gd name="connsiteY4" fmla="*/ 0 h 4350591"/>
              <a:gd name="connsiteX5" fmla="*/ 12182166 w 12194687"/>
              <a:gd name="connsiteY5" fmla="*/ 16694 h 4350591"/>
              <a:gd name="connsiteX0" fmla="*/ 12158475 w 12170996"/>
              <a:gd name="connsiteY0" fmla="*/ 1946 h 4335843"/>
              <a:gd name="connsiteX1" fmla="*/ 12170996 w 12170996"/>
              <a:gd name="connsiteY1" fmla="*/ 4249483 h 4335843"/>
              <a:gd name="connsiteX2" fmla="*/ 6328408 w 12170996"/>
              <a:gd name="connsiteY2" fmla="*/ 2788420 h 4335843"/>
              <a:gd name="connsiteX3" fmla="*/ 3576 w 12170996"/>
              <a:gd name="connsiteY3" fmla="*/ 4277033 h 4335843"/>
              <a:gd name="connsiteX4" fmla="*/ 5805 w 12170996"/>
              <a:gd name="connsiteY4" fmla="*/ 0 h 4335843"/>
              <a:gd name="connsiteX5" fmla="*/ 12158475 w 12170996"/>
              <a:gd name="connsiteY5" fmla="*/ 1946 h 4335843"/>
              <a:gd name="connsiteX0" fmla="*/ 12158475 w 12170996"/>
              <a:gd name="connsiteY0" fmla="*/ 0 h 4333897"/>
              <a:gd name="connsiteX1" fmla="*/ 12170996 w 12170996"/>
              <a:gd name="connsiteY1" fmla="*/ 4247537 h 4333897"/>
              <a:gd name="connsiteX2" fmla="*/ 6328408 w 12170996"/>
              <a:gd name="connsiteY2" fmla="*/ 2786474 h 4333897"/>
              <a:gd name="connsiteX3" fmla="*/ 3576 w 12170996"/>
              <a:gd name="connsiteY3" fmla="*/ 4275087 h 4333897"/>
              <a:gd name="connsiteX4" fmla="*/ 5805 w 12170996"/>
              <a:gd name="connsiteY4" fmla="*/ 27550 h 4333897"/>
              <a:gd name="connsiteX5" fmla="*/ 12158475 w 12170996"/>
              <a:gd name="connsiteY5" fmla="*/ 0 h 4333897"/>
              <a:gd name="connsiteX0" fmla="*/ 12158475 w 12170996"/>
              <a:gd name="connsiteY0" fmla="*/ 0 h 4377156"/>
              <a:gd name="connsiteX1" fmla="*/ 12170996 w 12170996"/>
              <a:gd name="connsiteY1" fmla="*/ 4247537 h 4377156"/>
              <a:gd name="connsiteX2" fmla="*/ 6328408 w 12170996"/>
              <a:gd name="connsiteY2" fmla="*/ 2786474 h 4377156"/>
              <a:gd name="connsiteX3" fmla="*/ 3576 w 12170996"/>
              <a:gd name="connsiteY3" fmla="*/ 4319332 h 4377156"/>
              <a:gd name="connsiteX4" fmla="*/ 5805 w 12170996"/>
              <a:gd name="connsiteY4" fmla="*/ 27550 h 4377156"/>
              <a:gd name="connsiteX5" fmla="*/ 12158475 w 12170996"/>
              <a:gd name="connsiteY5" fmla="*/ 0 h 4377156"/>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324832 w 12167420"/>
              <a:gd name="connsiteY2" fmla="*/ 2786474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319332"/>
              <a:gd name="connsiteX1" fmla="*/ 12167420 w 12167420"/>
              <a:gd name="connsiteY1" fmla="*/ 4247537 h 4319332"/>
              <a:gd name="connsiteX2" fmla="*/ 6059361 w 12167420"/>
              <a:gd name="connsiteY2" fmla="*/ 2889712 h 4319332"/>
              <a:gd name="connsiteX3" fmla="*/ 0 w 12167420"/>
              <a:gd name="connsiteY3" fmla="*/ 4319332 h 4319332"/>
              <a:gd name="connsiteX4" fmla="*/ 2229 w 12167420"/>
              <a:gd name="connsiteY4" fmla="*/ 27550 h 4319332"/>
              <a:gd name="connsiteX5" fmla="*/ 12154899 w 12167420"/>
              <a:gd name="connsiteY5" fmla="*/ 0 h 4319332"/>
              <a:gd name="connsiteX0" fmla="*/ 12154899 w 12167420"/>
              <a:gd name="connsiteY0" fmla="*/ 0 h 4407822"/>
              <a:gd name="connsiteX1" fmla="*/ 12167420 w 12167420"/>
              <a:gd name="connsiteY1" fmla="*/ 4247537 h 4407822"/>
              <a:gd name="connsiteX2" fmla="*/ 6059361 w 12167420"/>
              <a:gd name="connsiteY2" fmla="*/ 2889712 h 4407822"/>
              <a:gd name="connsiteX3" fmla="*/ 0 w 12167420"/>
              <a:gd name="connsiteY3" fmla="*/ 4407822 h 4407822"/>
              <a:gd name="connsiteX4" fmla="*/ 2229 w 12167420"/>
              <a:gd name="connsiteY4" fmla="*/ 27550 h 4407822"/>
              <a:gd name="connsiteX5" fmla="*/ 12154899 w 12167420"/>
              <a:gd name="connsiteY5" fmla="*/ 0 h 4407822"/>
              <a:gd name="connsiteX0" fmla="*/ 12154899 w 12167420"/>
              <a:gd name="connsiteY0" fmla="*/ 1947 h 4409769"/>
              <a:gd name="connsiteX1" fmla="*/ 12167420 w 12167420"/>
              <a:gd name="connsiteY1" fmla="*/ 4249484 h 4409769"/>
              <a:gd name="connsiteX2" fmla="*/ 6059361 w 12167420"/>
              <a:gd name="connsiteY2" fmla="*/ 2891659 h 4409769"/>
              <a:gd name="connsiteX3" fmla="*/ 0 w 12167420"/>
              <a:gd name="connsiteY3" fmla="*/ 4409769 h 4409769"/>
              <a:gd name="connsiteX4" fmla="*/ 2229 w 12167420"/>
              <a:gd name="connsiteY4" fmla="*/ 0 h 4409769"/>
              <a:gd name="connsiteX5" fmla="*/ 12154899 w 12167420"/>
              <a:gd name="connsiteY5" fmla="*/ 1947 h 4409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67420" h="4409769">
                <a:moveTo>
                  <a:pt x="12154899" y="1947"/>
                </a:moveTo>
                <a:cubicBezTo>
                  <a:pt x="12159073" y="1417793"/>
                  <a:pt x="12163246" y="2833638"/>
                  <a:pt x="12167420" y="4249484"/>
                </a:cubicBezTo>
                <a:cubicBezTo>
                  <a:pt x="10383016" y="3320336"/>
                  <a:pt x="8087264" y="2864945"/>
                  <a:pt x="6059361" y="2891659"/>
                </a:cubicBezTo>
                <a:cubicBezTo>
                  <a:pt x="4031458" y="2918373"/>
                  <a:pt x="1268512" y="3392131"/>
                  <a:pt x="0" y="4409769"/>
                </a:cubicBezTo>
                <a:cubicBezTo>
                  <a:pt x="5659" y="2089355"/>
                  <a:pt x="11318" y="1229033"/>
                  <a:pt x="2229" y="0"/>
                </a:cubicBezTo>
                <a:lnTo>
                  <a:pt x="12154899" y="1947"/>
                </a:lnTo>
                <a:close/>
              </a:path>
            </a:pathLst>
          </a:custGeom>
        </p:spPr>
        <p:txBody>
          <a:bodyPr anchor="ctr"/>
          <a:lstStyle>
            <a:lvl1pPr algn="ctr">
              <a:defRPr baseline="0">
                <a:solidFill>
                  <a:srgbClr val="6D6E6C"/>
                </a:solidFill>
              </a:defRPr>
            </a:lvl1pPr>
          </a:lstStyle>
          <a:p>
            <a:r>
              <a:rPr lang="en-US" dirty="0"/>
              <a:t>Click to add photo </a:t>
            </a:r>
          </a:p>
        </p:txBody>
      </p:sp>
      <p:sp>
        <p:nvSpPr>
          <p:cNvPr id="26" name="Oval 25"/>
          <p:cNvSpPr/>
          <p:nvPr userDrawn="1"/>
        </p:nvSpPr>
        <p:spPr>
          <a:xfrm flipH="1">
            <a:off x="10837179" y="5366257"/>
            <a:ext cx="1103834" cy="1103834"/>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userDrawn="1"/>
        </p:nvSpPr>
        <p:spPr>
          <a:xfrm flipH="1">
            <a:off x="3787" y="2819305"/>
            <a:ext cx="12173465" cy="4043593"/>
          </a:xfrm>
          <a:custGeom>
            <a:avLst/>
            <a:gdLst>
              <a:gd name="connsiteX0" fmla="*/ 6058389 w 12173465"/>
              <a:gd name="connsiteY0" fmla="*/ 0 h 4043593"/>
              <a:gd name="connsiteX1" fmla="*/ 150546 w 12173465"/>
              <a:gd name="connsiteY1" fmla="*/ 1318071 h 4043593"/>
              <a:gd name="connsiteX2" fmla="*/ 0 w 12173465"/>
              <a:gd name="connsiteY2" fmla="*/ 1413314 h 4043593"/>
              <a:gd name="connsiteX3" fmla="*/ 0 w 12173465"/>
              <a:gd name="connsiteY3" fmla="*/ 4043593 h 4043593"/>
              <a:gd name="connsiteX4" fmla="*/ 12173465 w 12173465"/>
              <a:gd name="connsiteY4" fmla="*/ 4043593 h 4043593"/>
              <a:gd name="connsiteX5" fmla="*/ 12173465 w 12173465"/>
              <a:gd name="connsiteY5" fmla="*/ 1449177 h 4043593"/>
              <a:gd name="connsiteX6" fmla="*/ 11966232 w 12173465"/>
              <a:gd name="connsiteY6" fmla="*/ 1318071 h 4043593"/>
              <a:gd name="connsiteX7" fmla="*/ 6058389 w 12173465"/>
              <a:gd name="connsiteY7" fmla="*/ 0 h 40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73465" h="4043593">
                <a:moveTo>
                  <a:pt x="6058389" y="0"/>
                </a:moveTo>
                <a:cubicBezTo>
                  <a:pt x="3679934" y="0"/>
                  <a:pt x="1554793" y="513092"/>
                  <a:pt x="150546" y="1318071"/>
                </a:cubicBezTo>
                <a:lnTo>
                  <a:pt x="0" y="1413314"/>
                </a:lnTo>
                <a:lnTo>
                  <a:pt x="0" y="4043593"/>
                </a:lnTo>
                <a:lnTo>
                  <a:pt x="12173465" y="4043593"/>
                </a:lnTo>
                <a:lnTo>
                  <a:pt x="12173465" y="1449177"/>
                </a:lnTo>
                <a:lnTo>
                  <a:pt x="11966232" y="1318071"/>
                </a:lnTo>
                <a:cubicBezTo>
                  <a:pt x="10561984" y="513092"/>
                  <a:pt x="8436844" y="0"/>
                  <a:pt x="6058389" y="0"/>
                </a:cubicBez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Oval 27"/>
          <p:cNvSpPr/>
          <p:nvPr userDrawn="1"/>
        </p:nvSpPr>
        <p:spPr>
          <a:xfrm flipH="1">
            <a:off x="11236788" y="3644146"/>
            <a:ext cx="585273" cy="626876"/>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c 31"/>
          <p:cNvSpPr/>
          <p:nvPr userDrawn="1"/>
        </p:nvSpPr>
        <p:spPr>
          <a:xfrm>
            <a:off x="-274058" y="3098207"/>
            <a:ext cx="13412102" cy="4572000"/>
          </a:xfrm>
          <a:prstGeom prst="arc">
            <a:avLst>
              <a:gd name="adj1" fmla="val 11191005"/>
              <a:gd name="adj2" fmla="val 20906242"/>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Oval 32"/>
          <p:cNvSpPr/>
          <p:nvPr userDrawn="1"/>
        </p:nvSpPr>
        <p:spPr>
          <a:xfrm flipH="1">
            <a:off x="-231609" y="3506998"/>
            <a:ext cx="1031231" cy="1031231"/>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p:cNvCxnSpPr/>
          <p:nvPr userDrawn="1"/>
        </p:nvCxnSpPr>
        <p:spPr>
          <a:xfrm flipH="1">
            <a:off x="332508" y="4442958"/>
            <a:ext cx="116286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 Placeholder 84"/>
          <p:cNvSpPr>
            <a:spLocks noGrp="1"/>
          </p:cNvSpPr>
          <p:nvPr>
            <p:ph type="body" sz="quarter" idx="25" hasCustomPrompt="1"/>
          </p:nvPr>
        </p:nvSpPr>
        <p:spPr>
          <a:xfrm>
            <a:off x="332508" y="4612984"/>
            <a:ext cx="11545518" cy="633861"/>
          </a:xfrm>
        </p:spPr>
        <p:txBody>
          <a:bodyPr anchor="ctr">
            <a:normAutofit/>
          </a:bodyPr>
          <a:lstStyle>
            <a:lvl1pPr marL="0" indent="0" algn="ctr">
              <a:buNone/>
              <a:defRPr sz="3000">
                <a:solidFill>
                  <a:schemeClr val="bg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 heading</a:t>
            </a:r>
          </a:p>
        </p:txBody>
      </p:sp>
      <p:sp>
        <p:nvSpPr>
          <p:cNvPr id="36" name="Text Placeholder 74"/>
          <p:cNvSpPr>
            <a:spLocks noGrp="1"/>
          </p:cNvSpPr>
          <p:nvPr>
            <p:ph type="body" sz="quarter" idx="20" hasCustomPrompt="1"/>
          </p:nvPr>
        </p:nvSpPr>
        <p:spPr>
          <a:xfrm>
            <a:off x="332508" y="3642949"/>
            <a:ext cx="11545518" cy="629984"/>
          </a:xfrm>
        </p:spPr>
        <p:txBody>
          <a:bodyPr>
            <a:noAutofit/>
          </a:bodyPr>
          <a:lstStyle>
            <a:lvl1pPr marL="0" indent="0" algn="ctr">
              <a:buNone/>
              <a:defRPr sz="3600">
                <a:solidFill>
                  <a:schemeClr val="bg1"/>
                </a:solidFill>
                <a:latin typeface="+mj-lt"/>
              </a:defRPr>
            </a:lvl1pPr>
            <a:lvl2pPr>
              <a:defRPr sz="3600"/>
            </a:lvl2pPr>
            <a:lvl3pPr>
              <a:defRPr sz="3600"/>
            </a:lvl3pPr>
            <a:lvl4pPr>
              <a:defRPr sz="3600"/>
            </a:lvl4pPr>
            <a:lvl5pPr>
              <a:defRPr sz="3600"/>
            </a:lvl5pPr>
          </a:lstStyle>
          <a:p>
            <a:pPr lvl="0"/>
            <a:r>
              <a:rPr lang="en-US" dirty="0"/>
              <a:t>TITLE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l="30130" b="88028"/>
          <a:stretch>
            <a:fillRect/>
          </a:stretch>
        </p:blipFill>
        <p:spPr>
          <a:xfrm flipH="1">
            <a:off x="7603251" y="6070975"/>
            <a:ext cx="4519066" cy="774338"/>
          </a:xfrm>
          <a:custGeom>
            <a:avLst/>
            <a:gdLst>
              <a:gd name="connsiteX0" fmla="*/ 4519066 w 4519066"/>
              <a:gd name="connsiteY0" fmla="*/ 0 h 774338"/>
              <a:gd name="connsiteX1" fmla="*/ 0 w 4519066"/>
              <a:gd name="connsiteY1" fmla="*/ 0 h 774338"/>
              <a:gd name="connsiteX2" fmla="*/ 0 w 4519066"/>
              <a:gd name="connsiteY2" fmla="*/ 774338 h 774338"/>
              <a:gd name="connsiteX3" fmla="*/ 4519066 w 4519066"/>
              <a:gd name="connsiteY3" fmla="*/ 774338 h 774338"/>
            </a:gdLst>
            <a:ahLst/>
            <a:cxnLst>
              <a:cxn ang="0">
                <a:pos x="connsiteX0" y="connsiteY0"/>
              </a:cxn>
              <a:cxn ang="0">
                <a:pos x="connsiteX1" y="connsiteY1"/>
              </a:cxn>
              <a:cxn ang="0">
                <a:pos x="connsiteX2" y="connsiteY2"/>
              </a:cxn>
              <a:cxn ang="0">
                <a:pos x="connsiteX3" y="connsiteY3"/>
              </a:cxn>
            </a:cxnLst>
            <a:rect l="l" t="t" r="r" b="b"/>
            <a:pathLst>
              <a:path w="4519066" h="774338">
                <a:moveTo>
                  <a:pt x="4519066" y="0"/>
                </a:moveTo>
                <a:lnTo>
                  <a:pt x="0" y="0"/>
                </a:lnTo>
                <a:lnTo>
                  <a:pt x="0" y="774338"/>
                </a:lnTo>
                <a:lnTo>
                  <a:pt x="4519066" y="774338"/>
                </a:lnTo>
                <a:close/>
              </a:path>
            </a:pathLst>
          </a:custGeom>
        </p:spPr>
      </p:pic>
      <p:pic>
        <p:nvPicPr>
          <p:cNvPr id="40" name="Picture 3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41"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chemeClr val="bg1"/>
                </a:solidFill>
                <a:latin typeface="Calibri" charset="0"/>
              </a:rPr>
              <a:t>promoting refugee &amp; migrant integration through education</a:t>
            </a:r>
            <a:endParaRPr kumimoji="1" lang="ja-JP" altLang="en-US" sz="1100" dirty="0">
              <a:solidFill>
                <a:schemeClr val="bg1"/>
              </a:solidFill>
              <a:latin typeface="Calibri"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Divider slide - BLUE">
    <p:spTree>
      <p:nvGrpSpPr>
        <p:cNvPr id="1" name=""/>
        <p:cNvGrpSpPr/>
        <p:nvPr/>
      </p:nvGrpSpPr>
      <p:grpSpPr>
        <a:xfrm>
          <a:off x="0" y="0"/>
          <a:ext cx="0" cy="0"/>
          <a:chOff x="0" y="0"/>
          <a:chExt cx="0" cy="0"/>
        </a:xfrm>
      </p:grpSpPr>
      <p:sp>
        <p:nvSpPr>
          <p:cNvPr id="34" name="Freeform 33"/>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46" name="Picture 45"/>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5" name="Freeform 34"/>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Oval 35"/>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8" name="Picture 4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Divider slide - GREEN">
    <p:spTree>
      <p:nvGrpSpPr>
        <p:cNvPr id="1" name=""/>
        <p:cNvGrpSpPr/>
        <p:nvPr/>
      </p:nvGrpSpPr>
      <p:grpSpPr>
        <a:xfrm>
          <a:off x="0" y="0"/>
          <a:ext cx="0" cy="0"/>
          <a:chOff x="0" y="0"/>
          <a:chExt cx="0" cy="0"/>
        </a:xfrm>
      </p:grpSpPr>
      <p:sp>
        <p:nvSpPr>
          <p:cNvPr id="33" name="Freeform 32"/>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36" name="Arc 35"/>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Oval 37"/>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3" name="Picture 4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Divider slide - ORANGE">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Divider slide - PINK">
    <p:spTree>
      <p:nvGrpSpPr>
        <p:cNvPr id="1" name=""/>
        <p:cNvGrpSpPr/>
        <p:nvPr/>
      </p:nvGrpSpPr>
      <p:grpSpPr>
        <a:xfrm>
          <a:off x="0" y="0"/>
          <a:ext cx="0" cy="0"/>
          <a:chOff x="0" y="0"/>
          <a:chExt cx="0" cy="0"/>
        </a:xfrm>
      </p:grpSpPr>
      <p:sp>
        <p:nvSpPr>
          <p:cNvPr id="11" name="Freeform 10"/>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12"/>
          <p:cNvSpPr>
            <a:spLocks noGrp="1"/>
          </p:cNvSpPr>
          <p:nvPr>
            <p:ph type="body" sz="quarter" idx="11" hasCustomPrompt="1"/>
          </p:nvPr>
        </p:nvSpPr>
        <p:spPr>
          <a:xfrm>
            <a:off x="552835" y="3583517"/>
            <a:ext cx="6491432" cy="2654302"/>
          </a:xfrm>
        </p:spPr>
        <p:txBody>
          <a:bodyPr anchor="ctr">
            <a:no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4800">
                <a:solidFill>
                  <a:schemeClr val="bg1"/>
                </a:solidFill>
                <a:latin typeface="+mj-lt"/>
              </a:defRPr>
            </a:lvl1pPr>
            <a:lvl2pPr marL="457200" indent="0">
              <a:buNone/>
              <a:defRPr sz="12000"/>
            </a:lvl2pPr>
            <a:lvl3pPr marL="914400" indent="0">
              <a:buNone/>
              <a:defRPr sz="12000"/>
            </a:lvl3pPr>
            <a:lvl4pPr marL="1371600" indent="0">
              <a:buNone/>
              <a:defRPr sz="12000"/>
            </a:lvl4pPr>
            <a:lvl5pPr marL="1828800" indent="0">
              <a:buNone/>
              <a:defRPr sz="12000"/>
            </a:lvl5pPr>
          </a:lstStyle>
          <a:p>
            <a:pPr lvl="0"/>
            <a:r>
              <a:rPr lang="en-US" dirty="0"/>
              <a:t>TITLE</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rcRect l="25331" t="51986"/>
          <a:stretch>
            <a:fillRect/>
          </a:stretch>
        </p:blipFill>
        <p:spPr>
          <a:xfrm>
            <a:off x="0" y="-8420"/>
            <a:ext cx="4829498" cy="3105456"/>
          </a:xfrm>
          <a:custGeom>
            <a:avLst/>
            <a:gdLst>
              <a:gd name="connsiteX0" fmla="*/ 0 w 4829498"/>
              <a:gd name="connsiteY0" fmla="*/ 0 h 3105456"/>
              <a:gd name="connsiteX1" fmla="*/ 4829498 w 4829498"/>
              <a:gd name="connsiteY1" fmla="*/ 0 h 3105456"/>
              <a:gd name="connsiteX2" fmla="*/ 4829498 w 4829498"/>
              <a:gd name="connsiteY2" fmla="*/ 3105456 h 3105456"/>
              <a:gd name="connsiteX3" fmla="*/ 0 w 4829498"/>
              <a:gd name="connsiteY3" fmla="*/ 3105456 h 3105456"/>
            </a:gdLst>
            <a:ahLst/>
            <a:cxnLst>
              <a:cxn ang="0">
                <a:pos x="connsiteX0" y="connsiteY0"/>
              </a:cxn>
              <a:cxn ang="0">
                <a:pos x="connsiteX1" y="connsiteY1"/>
              </a:cxn>
              <a:cxn ang="0">
                <a:pos x="connsiteX2" y="connsiteY2"/>
              </a:cxn>
              <a:cxn ang="0">
                <a:pos x="connsiteX3" y="connsiteY3"/>
              </a:cxn>
            </a:cxnLst>
            <a:rect l="l" t="t" r="r" b="b"/>
            <a:pathLst>
              <a:path w="4829498" h="3105456">
                <a:moveTo>
                  <a:pt x="0" y="0"/>
                </a:moveTo>
                <a:lnTo>
                  <a:pt x="4829498" y="0"/>
                </a:lnTo>
                <a:lnTo>
                  <a:pt x="4829498" y="3105456"/>
                </a:lnTo>
                <a:lnTo>
                  <a:pt x="0" y="3105456"/>
                </a:lnTo>
                <a:close/>
              </a:path>
            </a:pathLst>
          </a:custGeom>
        </p:spPr>
      </p:pic>
      <p:sp>
        <p:nvSpPr>
          <p:cNvPr id="15" name="Arc 14"/>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Oval 22"/>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2" name="Rectangle 21"/>
          <p:cNvSpPr/>
          <p:nvPr userDrawn="1"/>
        </p:nvSpPr>
        <p:spPr>
          <a:xfrm>
            <a:off x="0" y="-1"/>
            <a:ext cx="12192000" cy="6858001"/>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userDrawn="1"/>
        </p:nvSpPr>
        <p:spPr>
          <a:xfrm>
            <a:off x="586902" y="491138"/>
            <a:ext cx="3271520" cy="5816977"/>
          </a:xfrm>
          <a:prstGeom prst="rect">
            <a:avLst/>
          </a:prstGeom>
        </p:spPr>
        <p:txBody>
          <a:bodyPr wrap="square">
            <a:spAutoFit/>
          </a:bodyPr>
          <a:lstStyle/>
          <a:p>
            <a:pPr marL="0" lvl="0" indent="0" algn="l" rtl="0">
              <a:spcBef>
                <a:spcPts val="0"/>
              </a:spcBef>
              <a:spcAft>
                <a:spcPts val="0"/>
              </a:spcAft>
              <a:buClr>
                <a:schemeClr val="dk1"/>
              </a:buClr>
              <a:buSzPts val="1100"/>
              <a:buFont typeface="Arial"/>
              <a:buNone/>
            </a:pPr>
            <a:r>
              <a:rPr lang="en-IE" sz="3600" dirty="0">
                <a:solidFill>
                  <a:schemeClr val="bg1"/>
                </a:solidFill>
                <a:latin typeface="+mn-lt"/>
                <a:ea typeface="Quattrocento Sans"/>
                <a:cs typeface="Quattrocento Sans"/>
                <a:sym typeface="Quattrocento Sans"/>
              </a:rPr>
              <a:t>ICONS</a:t>
            </a:r>
            <a:r>
              <a:rPr lang="en-IE" sz="3600" baseline="0" dirty="0">
                <a:solidFill>
                  <a:schemeClr val="bg1"/>
                </a:solidFill>
                <a:latin typeface="+mn-lt"/>
                <a:ea typeface="Quattrocento Sans"/>
                <a:cs typeface="Quattrocento Sans"/>
                <a:sym typeface="Quattrocento Sans"/>
              </a:rPr>
              <a:t> WHICH CAN BE USED WITHIN THE </a:t>
            </a:r>
            <a:r>
              <a:rPr lang="en-IE" sz="3600" b="1" baseline="0" dirty="0">
                <a:solidFill>
                  <a:schemeClr val="bg1"/>
                </a:solidFill>
                <a:latin typeface="+mn-lt"/>
                <a:ea typeface="Quattrocento Sans"/>
                <a:cs typeface="Quattrocento Sans"/>
                <a:sym typeface="Quattrocento Sans"/>
              </a:rPr>
              <a:t>PROMISE</a:t>
            </a:r>
          </a:p>
          <a:p>
            <a:pPr marL="0" lvl="0" indent="0" algn="l" rtl="0">
              <a:spcBef>
                <a:spcPts val="0"/>
              </a:spcBef>
              <a:spcAft>
                <a:spcPts val="0"/>
              </a:spcAft>
              <a:buClr>
                <a:schemeClr val="dk1"/>
              </a:buClr>
              <a:buSzPts val="1100"/>
              <a:buFont typeface="Arial"/>
              <a:buNone/>
            </a:pPr>
            <a:r>
              <a:rPr lang="en-IE" sz="3600" baseline="0" dirty="0">
                <a:solidFill>
                  <a:schemeClr val="bg1"/>
                </a:solidFill>
                <a:latin typeface="+mn-lt"/>
                <a:ea typeface="Quattrocento Sans"/>
                <a:cs typeface="Quattrocento Sans"/>
                <a:sym typeface="Quattrocento Sans"/>
              </a:rPr>
              <a:t>POWERPOINT</a:t>
            </a:r>
          </a:p>
          <a:p>
            <a:pPr marL="0" lvl="0" indent="0" algn="l" rtl="0">
              <a:spcBef>
                <a:spcPts val="0"/>
              </a:spcBef>
              <a:spcAft>
                <a:spcPts val="0"/>
              </a:spcAft>
              <a:buClr>
                <a:schemeClr val="dk1"/>
              </a:buClr>
              <a:buSzPts val="1100"/>
              <a:buFont typeface="Arial"/>
              <a:buNone/>
            </a:pPr>
            <a:endParaRPr lang="en-IE" sz="3600" dirty="0">
              <a:solidFill>
                <a:schemeClr val="bg1"/>
              </a:solidFill>
              <a:latin typeface="+mn-lt"/>
              <a:ea typeface="Quattrocento Sans"/>
              <a:cs typeface="Quattrocento Sans"/>
              <a:sym typeface="Quattrocento Sans"/>
            </a:endParaRPr>
          </a:p>
          <a:p>
            <a:pPr marL="52388" lvl="0" indent="0" algn="l" rtl="0">
              <a:spcBef>
                <a:spcPts val="0"/>
              </a:spcBef>
              <a:spcAft>
                <a:spcPts val="0"/>
              </a:spcAft>
              <a:buClr>
                <a:schemeClr val="dk1"/>
              </a:buClr>
              <a:buSzPts val="900"/>
              <a:buFont typeface="Quattrocento Sans"/>
              <a:buNone/>
              <a:tabLst/>
            </a:pPr>
            <a:r>
              <a:rPr lang="en-IE" sz="2400" i="1" dirty="0">
                <a:solidFill>
                  <a:schemeClr val="bg1"/>
                </a:solidFill>
                <a:latin typeface="+mn-lt"/>
                <a:ea typeface="Quattrocento Sans"/>
                <a:cs typeface="Quattrocento Sans"/>
                <a:sym typeface="Quattrocento Sans"/>
              </a:rPr>
              <a:t>Resize them without losing quality.</a:t>
            </a:r>
            <a:r>
              <a:rPr lang="en-IE" sz="2400" i="1" baseline="0" dirty="0">
                <a:solidFill>
                  <a:schemeClr val="bg1"/>
                </a:solidFill>
                <a:latin typeface="+mn-lt"/>
                <a:ea typeface="Quattrocento Sans"/>
                <a:cs typeface="Quattrocento Sans"/>
                <a:sym typeface="Quattrocento Sans"/>
              </a:rPr>
              <a:t> </a:t>
            </a:r>
            <a:r>
              <a:rPr lang="en-IE" sz="2400" i="1" dirty="0">
                <a:solidFill>
                  <a:schemeClr val="bg1"/>
                </a:solidFill>
                <a:latin typeface="+mn-lt"/>
                <a:ea typeface="Quattrocento Sans"/>
                <a:cs typeface="Quattrocento Sans"/>
                <a:sym typeface="Quattrocento Sans"/>
              </a:rPr>
              <a:t> Change line colour, width and style.</a:t>
            </a:r>
            <a:r>
              <a:rPr lang="en-IE" sz="2400" i="1" baseline="0" dirty="0">
                <a:solidFill>
                  <a:schemeClr val="bg1"/>
                </a:solidFill>
                <a:latin typeface="+mn-lt"/>
                <a:ea typeface="Quattrocento Sans"/>
                <a:cs typeface="Quattrocento Sans"/>
                <a:sym typeface="Quattrocento Sans"/>
              </a:rPr>
              <a:t> </a:t>
            </a:r>
          </a:p>
          <a:p>
            <a:pPr marL="0" lvl="0" indent="0" algn="l" rtl="0">
              <a:spcBef>
                <a:spcPts val="0"/>
              </a:spcBef>
              <a:spcAft>
                <a:spcPts val="0"/>
              </a:spcAft>
              <a:buClr>
                <a:schemeClr val="dk1"/>
              </a:buClr>
              <a:buSzPts val="1100"/>
              <a:buFont typeface="Arial"/>
              <a:buNone/>
            </a:pPr>
            <a:endParaRPr lang="en" sz="3600" dirty="0">
              <a:solidFill>
                <a:schemeClr val="bg1"/>
              </a:solidFill>
              <a:latin typeface="+mn-lt"/>
              <a:ea typeface="Quattrocento Sans"/>
              <a:cs typeface="Quattrocento Sans"/>
              <a:sym typeface="Quattrocento Sans"/>
            </a:endParaRPr>
          </a:p>
          <a:p>
            <a:pPr marL="0" lvl="0" indent="0" algn="l" rtl="0">
              <a:spcBef>
                <a:spcPts val="0"/>
              </a:spcBef>
              <a:spcAft>
                <a:spcPts val="0"/>
              </a:spcAft>
              <a:buFont typeface="Arial" charset="0"/>
              <a:buNone/>
            </a:pPr>
            <a:r>
              <a:rPr lang="en" sz="2400" dirty="0">
                <a:solidFill>
                  <a:schemeClr val="bg1"/>
                </a:solidFill>
                <a:latin typeface="+mn-lt"/>
                <a:ea typeface="Quattrocento Sans"/>
                <a:cs typeface="Quattrocento Sans"/>
                <a:sym typeface="Quattrocento Sans"/>
              </a:rPr>
              <a:t>Isn’t that nice? :)</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UE ICON CIRCLE - with text">
    <p:spTree>
      <p:nvGrpSpPr>
        <p:cNvPr id="1" name=""/>
        <p:cNvGrpSpPr/>
        <p:nvPr/>
      </p:nvGrpSpPr>
      <p:grpSpPr>
        <a:xfrm>
          <a:off x="0" y="0"/>
          <a:ext cx="0" cy="0"/>
          <a:chOff x="0" y="0"/>
          <a:chExt cx="0" cy="0"/>
        </a:xfrm>
      </p:grpSpPr>
      <p:sp>
        <p:nvSpPr>
          <p:cNvPr id="32"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16A8D3"/>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 name="Straight Connector 2"/>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965473" y="641886"/>
            <a:ext cx="1025560" cy="1025560"/>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EEN ICON CIRCLE - with text">
    <p:spTree>
      <p:nvGrpSpPr>
        <p:cNvPr id="1" name=""/>
        <p:cNvGrpSpPr/>
        <p:nvPr/>
      </p:nvGrpSpPr>
      <p:grpSpPr>
        <a:xfrm>
          <a:off x="0" y="0"/>
          <a:ext cx="0" cy="0"/>
          <a:chOff x="0" y="0"/>
          <a:chExt cx="0" cy="0"/>
        </a:xfrm>
      </p:grpSpPr>
      <p:sp>
        <p:nvSpPr>
          <p:cNvPr id="16"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B6BD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7" name="Straight Connector 16"/>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965473" y="641886"/>
            <a:ext cx="1025560" cy="1025560"/>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AGNE ICON CIRCLE - with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F38B00"/>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965473" y="641886"/>
            <a:ext cx="1025560" cy="1025560"/>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NK ICON CIRCLE - with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2495266" y="1754551"/>
            <a:ext cx="8403792" cy="3872188"/>
          </a:xfrm>
        </p:spPr>
        <p:txBody>
          <a:bodyPr>
            <a:noAutofit/>
          </a:bodyPr>
          <a:lstStyle>
            <a:lvl1pPr marL="342900" indent="-342900" algn="l">
              <a:buClr>
                <a:srgbClr val="EA1D76"/>
              </a:buClr>
              <a:buFont typeface="Arial" charset="0"/>
              <a:buChar char="•"/>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0" y="115037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965473" y="641886"/>
            <a:ext cx="1025560" cy="1025560"/>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Placeholder 23"/>
          <p:cNvSpPr>
            <a:spLocks noGrp="1"/>
          </p:cNvSpPr>
          <p:nvPr>
            <p:ph type="body" sz="quarter" idx="21" hasCustomPrompt="1"/>
          </p:nvPr>
        </p:nvSpPr>
        <p:spPr>
          <a:xfrm>
            <a:off x="2495266" y="751297"/>
            <a:ext cx="8403792" cy="857158"/>
          </a:xfrm>
          <a:solidFill>
            <a:schemeClr val="bg1"/>
          </a:solidFill>
        </p:spPr>
        <p:txBody>
          <a:bodyPr anchor="t">
            <a:normAutofit/>
          </a:bodyPr>
          <a:lstStyle>
            <a:lvl1pPr marL="0" indent="0" algn="l">
              <a:buNone/>
              <a:defRPr sz="3600" i="0">
                <a:solidFill>
                  <a:srgbClr val="6D6E6C"/>
                </a:solidFill>
                <a:latin typeface="+mn-lt"/>
              </a:defRPr>
            </a:lvl1pPr>
          </a:lstStyle>
          <a:p>
            <a:pPr lvl="0"/>
            <a:r>
              <a:rPr lang="en-US" dirty="0"/>
              <a:t>TITLE</a:t>
            </a:r>
          </a:p>
        </p:txBody>
      </p:sp>
      <p:sp>
        <p:nvSpPr>
          <p:cNvPr id="29"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0" name="Picture 2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UE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0" name="Straight Connector 1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5" name="Oval 24"/>
          <p:cNvSpPr/>
          <p:nvPr userDrawn="1"/>
        </p:nvSpPr>
        <p:spPr>
          <a:xfrm>
            <a:off x="881389" y="1278097"/>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27"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16A8D3"/>
                </a:solidFill>
                <a:latin typeface="+mn-lt"/>
              </a:defRPr>
            </a:lvl1pPr>
          </a:lstStyle>
          <a:p>
            <a:pPr lvl="0"/>
            <a:r>
              <a:rPr lang="en-US" dirty="0"/>
              <a:t>TITLE</a:t>
            </a:r>
          </a:p>
        </p:txBody>
      </p:sp>
      <p:sp>
        <p:nvSpPr>
          <p:cNvPr id="2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EEN ICON CIRCLE - with photo &amp; text">
    <p:spTree>
      <p:nvGrpSpPr>
        <p:cNvPr id="1" name=""/>
        <p:cNvGrpSpPr/>
        <p:nvPr/>
      </p:nvGrpSpPr>
      <p:grpSpPr>
        <a:xfrm>
          <a:off x="0" y="0"/>
          <a:ext cx="0" cy="0"/>
          <a:chOff x="0" y="0"/>
          <a:chExt cx="0" cy="0"/>
        </a:xfrm>
      </p:grpSpPr>
      <p:sp>
        <p:nvSpPr>
          <p:cNvPr id="20"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21" name="Straight Connector 20"/>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881389" y="1278097"/>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0"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B6BD00"/>
                </a:solidFill>
                <a:latin typeface="+mn-lt"/>
              </a:defRPr>
            </a:lvl1pPr>
          </a:lstStyle>
          <a:p>
            <a:pPr lvl="0"/>
            <a:r>
              <a:rPr lang="en-US" dirty="0"/>
              <a:t>TITLE</a:t>
            </a:r>
          </a:p>
        </p:txBody>
      </p:sp>
      <p:sp>
        <p:nvSpPr>
          <p:cNvPr id="31"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RANGE ICON CIRCLE - with photo &amp; text">
    <p:spTree>
      <p:nvGrpSpPr>
        <p:cNvPr id="1" name=""/>
        <p:cNvGrpSpPr/>
        <p:nvPr/>
      </p:nvGrpSpPr>
      <p:grpSpPr>
        <a:xfrm>
          <a:off x="0" y="0"/>
          <a:ext cx="0" cy="0"/>
          <a:chOff x="0" y="0"/>
          <a:chExt cx="0" cy="0"/>
        </a:xfrm>
      </p:grpSpPr>
      <p:sp>
        <p:nvSpPr>
          <p:cNvPr id="27"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30" name="Straight Connector 29"/>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4" name="Oval 33"/>
          <p:cNvSpPr/>
          <p:nvPr userDrawn="1"/>
        </p:nvSpPr>
        <p:spPr>
          <a:xfrm>
            <a:off x="881389" y="1278097"/>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6"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F38B00"/>
                </a:solidFill>
                <a:latin typeface="+mn-lt"/>
              </a:defRPr>
            </a:lvl1pPr>
          </a:lstStyle>
          <a:p>
            <a:pPr lvl="0"/>
            <a:r>
              <a:rPr lang="en-US" dirty="0"/>
              <a:t>TITLE</a:t>
            </a:r>
          </a:p>
        </p:txBody>
      </p:sp>
      <p:sp>
        <p:nvSpPr>
          <p:cNvPr id="3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NK ICON CIRCLE - with photo &amp; text">
    <p:spTree>
      <p:nvGrpSpPr>
        <p:cNvPr id="1" name=""/>
        <p:cNvGrpSpPr/>
        <p:nvPr/>
      </p:nvGrpSpPr>
      <p:grpSpPr>
        <a:xfrm>
          <a:off x="0" y="0"/>
          <a:ext cx="0" cy="0"/>
          <a:chOff x="0" y="0"/>
          <a:chExt cx="0" cy="0"/>
        </a:xfrm>
      </p:grpSpPr>
      <p:sp>
        <p:nvSpPr>
          <p:cNvPr id="18" name="Text Placeholder 25"/>
          <p:cNvSpPr>
            <a:spLocks noGrp="1"/>
          </p:cNvSpPr>
          <p:nvPr>
            <p:ph type="body" sz="quarter" idx="20" hasCustomPrompt="1"/>
          </p:nvPr>
        </p:nvSpPr>
        <p:spPr>
          <a:xfrm>
            <a:off x="6150077" y="2157413"/>
            <a:ext cx="5551386" cy="3631644"/>
          </a:xfrm>
        </p:spPr>
        <p:txBody>
          <a:bodyPr>
            <a:noAutofit/>
          </a:bodyPr>
          <a:lstStyle>
            <a:lvl1pPr marL="0" indent="0" algn="l">
              <a:buClr>
                <a:srgbClr val="EA1D76"/>
              </a:buClr>
              <a:buFont typeface="Arial" charset="0"/>
              <a:buNone/>
              <a:defRPr sz="24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3076" y="1779018"/>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0" name="Oval 19"/>
          <p:cNvSpPr/>
          <p:nvPr userDrawn="1"/>
        </p:nvSpPr>
        <p:spPr>
          <a:xfrm>
            <a:off x="881389" y="1278097"/>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icture Placeholder 2"/>
          <p:cNvSpPr>
            <a:spLocks noGrp="1"/>
          </p:cNvSpPr>
          <p:nvPr>
            <p:ph type="pic" sz="quarter" idx="21" hasCustomPrompt="1"/>
          </p:nvPr>
        </p:nvSpPr>
        <p:spPr>
          <a:xfrm>
            <a:off x="608086" y="1404496"/>
            <a:ext cx="4849824" cy="4879740"/>
          </a:xfrm>
          <a:custGeom>
            <a:avLst/>
            <a:gdLst>
              <a:gd name="connsiteX0" fmla="*/ 0 w 4904103"/>
              <a:gd name="connsiteY0" fmla="*/ 2452052 h 4904103"/>
              <a:gd name="connsiteX1" fmla="*/ 2452052 w 4904103"/>
              <a:gd name="connsiteY1" fmla="*/ 0 h 4904103"/>
              <a:gd name="connsiteX2" fmla="*/ 4904104 w 4904103"/>
              <a:gd name="connsiteY2" fmla="*/ 2452052 h 4904103"/>
              <a:gd name="connsiteX3" fmla="*/ 2452052 w 4904103"/>
              <a:gd name="connsiteY3" fmla="*/ 4904104 h 4904103"/>
              <a:gd name="connsiteX4" fmla="*/ 0 w 4904103"/>
              <a:gd name="connsiteY4" fmla="*/ 2452052 h 4904103"/>
              <a:gd name="connsiteX0" fmla="*/ 7934 w 4912038"/>
              <a:gd name="connsiteY0" fmla="*/ 2452052 h 4904104"/>
              <a:gd name="connsiteX1" fmla="*/ 2459986 w 4912038"/>
              <a:gd name="connsiteY1" fmla="*/ 0 h 4904104"/>
              <a:gd name="connsiteX2" fmla="*/ 4912038 w 4912038"/>
              <a:gd name="connsiteY2" fmla="*/ 2452052 h 4904104"/>
              <a:gd name="connsiteX3" fmla="*/ 2459986 w 4912038"/>
              <a:gd name="connsiteY3" fmla="*/ 4904104 h 4904104"/>
              <a:gd name="connsiteX4" fmla="*/ 7934 w 4912038"/>
              <a:gd name="connsiteY4" fmla="*/ 2452052 h 4904104"/>
              <a:gd name="connsiteX0" fmla="*/ 46476 w 4950580"/>
              <a:gd name="connsiteY0" fmla="*/ 2544376 h 4996428"/>
              <a:gd name="connsiteX1" fmla="*/ 1011755 w 4950580"/>
              <a:gd name="connsiteY1" fmla="*/ 711790 h 4996428"/>
              <a:gd name="connsiteX2" fmla="*/ 2498528 w 4950580"/>
              <a:gd name="connsiteY2" fmla="*/ 92324 h 4996428"/>
              <a:gd name="connsiteX3" fmla="*/ 4950580 w 4950580"/>
              <a:gd name="connsiteY3" fmla="*/ 2544376 h 4996428"/>
              <a:gd name="connsiteX4" fmla="*/ 2498528 w 4950580"/>
              <a:gd name="connsiteY4" fmla="*/ 4996428 h 4996428"/>
              <a:gd name="connsiteX5" fmla="*/ 46476 w 4950580"/>
              <a:gd name="connsiteY5" fmla="*/ 2544376 h 4996428"/>
              <a:gd name="connsiteX0" fmla="*/ 45841 w 4949945"/>
              <a:gd name="connsiteY0" fmla="*/ 2544376 h 4996428"/>
              <a:gd name="connsiteX1" fmla="*/ 1011120 w 4949945"/>
              <a:gd name="connsiteY1" fmla="*/ 711790 h 4996428"/>
              <a:gd name="connsiteX2" fmla="*/ 2497893 w 4949945"/>
              <a:gd name="connsiteY2" fmla="*/ 92324 h 4996428"/>
              <a:gd name="connsiteX3" fmla="*/ 4949945 w 4949945"/>
              <a:gd name="connsiteY3" fmla="*/ 2544376 h 4996428"/>
              <a:gd name="connsiteX4" fmla="*/ 2497893 w 4949945"/>
              <a:gd name="connsiteY4" fmla="*/ 4996428 h 4996428"/>
              <a:gd name="connsiteX5" fmla="*/ 45841 w 4949945"/>
              <a:gd name="connsiteY5" fmla="*/ 2544376 h 4996428"/>
              <a:gd name="connsiteX0" fmla="*/ 26997 w 4931101"/>
              <a:gd name="connsiteY0" fmla="*/ 2513559 h 4965611"/>
              <a:gd name="connsiteX1" fmla="*/ 1242999 w 4931101"/>
              <a:gd name="connsiteY1" fmla="*/ 887451 h 4965611"/>
              <a:gd name="connsiteX2" fmla="*/ 2479049 w 4931101"/>
              <a:gd name="connsiteY2" fmla="*/ 61507 h 4965611"/>
              <a:gd name="connsiteX3" fmla="*/ 4931101 w 4931101"/>
              <a:gd name="connsiteY3" fmla="*/ 2513559 h 4965611"/>
              <a:gd name="connsiteX4" fmla="*/ 2479049 w 4931101"/>
              <a:gd name="connsiteY4" fmla="*/ 4965611 h 4965611"/>
              <a:gd name="connsiteX5" fmla="*/ 26997 w 4931101"/>
              <a:gd name="connsiteY5" fmla="*/ 2513559 h 4965611"/>
              <a:gd name="connsiteX0" fmla="*/ 46172 w 4950276"/>
              <a:gd name="connsiteY0" fmla="*/ 2513559 h 4965611"/>
              <a:gd name="connsiteX1" fmla="*/ 1262174 w 4950276"/>
              <a:gd name="connsiteY1" fmla="*/ 887451 h 4965611"/>
              <a:gd name="connsiteX2" fmla="*/ 2498224 w 4950276"/>
              <a:gd name="connsiteY2" fmla="*/ 61507 h 4965611"/>
              <a:gd name="connsiteX3" fmla="*/ 4950276 w 4950276"/>
              <a:gd name="connsiteY3" fmla="*/ 2513559 h 4965611"/>
              <a:gd name="connsiteX4" fmla="*/ 2498224 w 4950276"/>
              <a:gd name="connsiteY4" fmla="*/ 4965611 h 4965611"/>
              <a:gd name="connsiteX5" fmla="*/ 46172 w 4950276"/>
              <a:gd name="connsiteY5" fmla="*/ 2513559 h 4965611"/>
              <a:gd name="connsiteX0" fmla="*/ 48053 w 4922660"/>
              <a:gd name="connsiteY0" fmla="*/ 2720036 h 4966157"/>
              <a:gd name="connsiteX1" fmla="*/ 1234558 w 4922660"/>
              <a:gd name="connsiteY1" fmla="*/ 887451 h 4966157"/>
              <a:gd name="connsiteX2" fmla="*/ 2470608 w 4922660"/>
              <a:gd name="connsiteY2" fmla="*/ 61507 h 4966157"/>
              <a:gd name="connsiteX3" fmla="*/ 4922660 w 4922660"/>
              <a:gd name="connsiteY3" fmla="*/ 2513559 h 4966157"/>
              <a:gd name="connsiteX4" fmla="*/ 2470608 w 4922660"/>
              <a:gd name="connsiteY4" fmla="*/ 4965611 h 4966157"/>
              <a:gd name="connsiteX5" fmla="*/ 48053 w 4922660"/>
              <a:gd name="connsiteY5" fmla="*/ 2720036 h 4966157"/>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20036 h 4967144"/>
              <a:gd name="connsiteX1" fmla="*/ 1215769 w 4903871"/>
              <a:gd name="connsiteY1" fmla="*/ 887451 h 4967144"/>
              <a:gd name="connsiteX2" fmla="*/ 2451819 w 4903871"/>
              <a:gd name="connsiteY2" fmla="*/ 61507 h 4967144"/>
              <a:gd name="connsiteX3" fmla="*/ 4903871 w 4903871"/>
              <a:gd name="connsiteY3" fmla="*/ 2513559 h 4967144"/>
              <a:gd name="connsiteX4" fmla="*/ 2451819 w 4903871"/>
              <a:gd name="connsiteY4" fmla="*/ 4965611 h 4967144"/>
              <a:gd name="connsiteX5" fmla="*/ 29264 w 4903871"/>
              <a:gd name="connsiteY5" fmla="*/ 2720036 h 4967144"/>
              <a:gd name="connsiteX0" fmla="*/ 29264 w 4903871"/>
              <a:gd name="connsiteY0" fmla="*/ 2761473 h 5008581"/>
              <a:gd name="connsiteX1" fmla="*/ 1215769 w 4903871"/>
              <a:gd name="connsiteY1" fmla="*/ 928888 h 5008581"/>
              <a:gd name="connsiteX2" fmla="*/ 2599303 w 4903871"/>
              <a:gd name="connsiteY2" fmla="*/ 58698 h 5008581"/>
              <a:gd name="connsiteX3" fmla="*/ 4903871 w 4903871"/>
              <a:gd name="connsiteY3" fmla="*/ 2554996 h 5008581"/>
              <a:gd name="connsiteX4" fmla="*/ 2451819 w 4903871"/>
              <a:gd name="connsiteY4" fmla="*/ 5007048 h 5008581"/>
              <a:gd name="connsiteX5" fmla="*/ 29264 w 4903871"/>
              <a:gd name="connsiteY5" fmla="*/ 2761473 h 5008581"/>
              <a:gd name="connsiteX0" fmla="*/ 29264 w 4903871"/>
              <a:gd name="connsiteY0" fmla="*/ 2775833 h 5022941"/>
              <a:gd name="connsiteX1" fmla="*/ 1215769 w 4903871"/>
              <a:gd name="connsiteY1" fmla="*/ 943248 h 5022941"/>
              <a:gd name="connsiteX2" fmla="*/ 2599303 w 4903871"/>
              <a:gd name="connsiteY2" fmla="*/ 73058 h 5022941"/>
              <a:gd name="connsiteX3" fmla="*/ 4903871 w 4903871"/>
              <a:gd name="connsiteY3" fmla="*/ 2569356 h 5022941"/>
              <a:gd name="connsiteX4" fmla="*/ 2451819 w 4903871"/>
              <a:gd name="connsiteY4" fmla="*/ 5021408 h 5022941"/>
              <a:gd name="connsiteX5" fmla="*/ 29264 w 4903871"/>
              <a:gd name="connsiteY5" fmla="*/ 2775833 h 5022941"/>
              <a:gd name="connsiteX0" fmla="*/ 15925 w 4890532"/>
              <a:gd name="connsiteY0" fmla="*/ 2765410 h 5011527"/>
              <a:gd name="connsiteX1" fmla="*/ 1600637 w 4890532"/>
              <a:gd name="connsiteY1" fmla="*/ 1006567 h 5011527"/>
              <a:gd name="connsiteX2" fmla="*/ 2585964 w 4890532"/>
              <a:gd name="connsiteY2" fmla="*/ 62635 h 5011527"/>
              <a:gd name="connsiteX3" fmla="*/ 4890532 w 4890532"/>
              <a:gd name="connsiteY3" fmla="*/ 2558933 h 5011527"/>
              <a:gd name="connsiteX4" fmla="*/ 2438480 w 4890532"/>
              <a:gd name="connsiteY4" fmla="*/ 5010985 h 5011527"/>
              <a:gd name="connsiteX5" fmla="*/ 15925 w 4890532"/>
              <a:gd name="connsiteY5" fmla="*/ 2765410 h 5011527"/>
              <a:gd name="connsiteX0" fmla="*/ 194654 w 5069261"/>
              <a:gd name="connsiteY0" fmla="*/ 2763498 h 5009614"/>
              <a:gd name="connsiteX1" fmla="*/ 776475 w 5069261"/>
              <a:gd name="connsiteY1" fmla="*/ 1019403 h 5009614"/>
              <a:gd name="connsiteX2" fmla="*/ 2764693 w 5069261"/>
              <a:gd name="connsiteY2" fmla="*/ 60723 h 5009614"/>
              <a:gd name="connsiteX3" fmla="*/ 5069261 w 5069261"/>
              <a:gd name="connsiteY3" fmla="*/ 2557021 h 5009614"/>
              <a:gd name="connsiteX4" fmla="*/ 2617209 w 5069261"/>
              <a:gd name="connsiteY4" fmla="*/ 5009073 h 5009614"/>
              <a:gd name="connsiteX5" fmla="*/ 194654 w 5069261"/>
              <a:gd name="connsiteY5" fmla="*/ 2763498 h 5009614"/>
              <a:gd name="connsiteX0" fmla="*/ 194654 w 5069261"/>
              <a:gd name="connsiteY0" fmla="*/ 2793721 h 5039837"/>
              <a:gd name="connsiteX1" fmla="*/ 776475 w 5069261"/>
              <a:gd name="connsiteY1" fmla="*/ 1049626 h 5039837"/>
              <a:gd name="connsiteX2" fmla="*/ 1218926 w 5069261"/>
              <a:gd name="connsiteY2" fmla="*/ 592426 h 5039837"/>
              <a:gd name="connsiteX3" fmla="*/ 2764693 w 5069261"/>
              <a:gd name="connsiteY3" fmla="*/ 90946 h 5039837"/>
              <a:gd name="connsiteX4" fmla="*/ 5069261 w 5069261"/>
              <a:gd name="connsiteY4" fmla="*/ 2587244 h 5039837"/>
              <a:gd name="connsiteX5" fmla="*/ 2617209 w 5069261"/>
              <a:gd name="connsiteY5" fmla="*/ 5039296 h 5039837"/>
              <a:gd name="connsiteX6" fmla="*/ 194654 w 5069261"/>
              <a:gd name="connsiteY6" fmla="*/ 2793721 h 5039837"/>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827265 h 5073381"/>
              <a:gd name="connsiteX1" fmla="*/ 776475 w 5069261"/>
              <a:gd name="connsiteY1" fmla="*/ 1083170 h 5073381"/>
              <a:gd name="connsiteX2" fmla="*/ 1513894 w 5069261"/>
              <a:gd name="connsiteY2" fmla="*/ 448989 h 5073381"/>
              <a:gd name="connsiteX3" fmla="*/ 2764693 w 5069261"/>
              <a:gd name="connsiteY3" fmla="*/ 124490 h 5073381"/>
              <a:gd name="connsiteX4" fmla="*/ 5069261 w 5069261"/>
              <a:gd name="connsiteY4" fmla="*/ 2620788 h 5073381"/>
              <a:gd name="connsiteX5" fmla="*/ 2617209 w 5069261"/>
              <a:gd name="connsiteY5" fmla="*/ 5072840 h 5073381"/>
              <a:gd name="connsiteX6" fmla="*/ 194654 w 5069261"/>
              <a:gd name="connsiteY6" fmla="*/ 2827265 h 5073381"/>
              <a:gd name="connsiteX0" fmla="*/ 194654 w 5069261"/>
              <a:gd name="connsiteY0" fmla="*/ 2704662 h 4950778"/>
              <a:gd name="connsiteX1" fmla="*/ 776475 w 5069261"/>
              <a:gd name="connsiteY1" fmla="*/ 960567 h 4950778"/>
              <a:gd name="connsiteX2" fmla="*/ 1513894 w 5069261"/>
              <a:gd name="connsiteY2" fmla="*/ 326386 h 4950778"/>
              <a:gd name="connsiteX3" fmla="*/ 2764693 w 5069261"/>
              <a:gd name="connsiteY3" fmla="*/ 1887 h 4950778"/>
              <a:gd name="connsiteX4" fmla="*/ 5069261 w 5069261"/>
              <a:gd name="connsiteY4" fmla="*/ 2498185 h 4950778"/>
              <a:gd name="connsiteX5" fmla="*/ 2617209 w 5069261"/>
              <a:gd name="connsiteY5" fmla="*/ 4950237 h 4950778"/>
              <a:gd name="connsiteX6" fmla="*/ 194654 w 5069261"/>
              <a:gd name="connsiteY6" fmla="*/ 2704662 h 4950778"/>
              <a:gd name="connsiteX0" fmla="*/ 194654 w 5069261"/>
              <a:gd name="connsiteY0" fmla="*/ 2617527 h 4863643"/>
              <a:gd name="connsiteX1" fmla="*/ 776475 w 5069261"/>
              <a:gd name="connsiteY1" fmla="*/ 873432 h 4863643"/>
              <a:gd name="connsiteX2" fmla="*/ 1513894 w 5069261"/>
              <a:gd name="connsiteY2" fmla="*/ 239251 h 4863643"/>
              <a:gd name="connsiteX3" fmla="*/ 2823686 w 5069261"/>
              <a:gd name="connsiteY3" fmla="*/ 3242 h 4863643"/>
              <a:gd name="connsiteX4" fmla="*/ 5069261 w 5069261"/>
              <a:gd name="connsiteY4" fmla="*/ 2411050 h 4863643"/>
              <a:gd name="connsiteX5" fmla="*/ 2617209 w 5069261"/>
              <a:gd name="connsiteY5" fmla="*/ 4863102 h 4863643"/>
              <a:gd name="connsiteX6" fmla="*/ 194654 w 5069261"/>
              <a:gd name="connsiteY6" fmla="*/ 2617527 h 4863643"/>
              <a:gd name="connsiteX0" fmla="*/ 194654 w 5069261"/>
              <a:gd name="connsiteY0" fmla="*/ 2631933 h 4878049"/>
              <a:gd name="connsiteX1" fmla="*/ 776475 w 5069261"/>
              <a:gd name="connsiteY1" fmla="*/ 887838 h 4878049"/>
              <a:gd name="connsiteX2" fmla="*/ 1513894 w 5069261"/>
              <a:gd name="connsiteY2" fmla="*/ 253657 h 4878049"/>
              <a:gd name="connsiteX3" fmla="*/ 2823686 w 5069261"/>
              <a:gd name="connsiteY3" fmla="*/ 2899 h 4878049"/>
              <a:gd name="connsiteX4" fmla="*/ 5069261 w 5069261"/>
              <a:gd name="connsiteY4" fmla="*/ 2425456 h 4878049"/>
              <a:gd name="connsiteX5" fmla="*/ 2617209 w 5069261"/>
              <a:gd name="connsiteY5" fmla="*/ 4877508 h 4878049"/>
              <a:gd name="connsiteX6" fmla="*/ 194654 w 5069261"/>
              <a:gd name="connsiteY6" fmla="*/ 2631933 h 4878049"/>
              <a:gd name="connsiteX0" fmla="*/ 16653 w 4891260"/>
              <a:gd name="connsiteY0" fmla="*/ 2631933 h 4878213"/>
              <a:gd name="connsiteX1" fmla="*/ 598474 w 4891260"/>
              <a:gd name="connsiteY1" fmla="*/ 887838 h 4878213"/>
              <a:gd name="connsiteX2" fmla="*/ 1335893 w 4891260"/>
              <a:gd name="connsiteY2" fmla="*/ 253657 h 4878213"/>
              <a:gd name="connsiteX3" fmla="*/ 2645685 w 4891260"/>
              <a:gd name="connsiteY3" fmla="*/ 2899 h 4878213"/>
              <a:gd name="connsiteX4" fmla="*/ 4891260 w 4891260"/>
              <a:gd name="connsiteY4" fmla="*/ 2425456 h 4878213"/>
              <a:gd name="connsiteX5" fmla="*/ 2439208 w 4891260"/>
              <a:gd name="connsiteY5" fmla="*/ 4877508 h 4878213"/>
              <a:gd name="connsiteX6" fmla="*/ 16653 w 4891260"/>
              <a:gd name="connsiteY6" fmla="*/ 2631933 h 4878213"/>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579 w 4889186"/>
              <a:gd name="connsiteY0" fmla="*/ 2631933 h 4878412"/>
              <a:gd name="connsiteX1" fmla="*/ 596400 w 4889186"/>
              <a:gd name="connsiteY1" fmla="*/ 887838 h 4878412"/>
              <a:gd name="connsiteX2" fmla="*/ 1333819 w 4889186"/>
              <a:gd name="connsiteY2" fmla="*/ 253657 h 4878412"/>
              <a:gd name="connsiteX3" fmla="*/ 2643611 w 4889186"/>
              <a:gd name="connsiteY3" fmla="*/ 2899 h 4878412"/>
              <a:gd name="connsiteX4" fmla="*/ 4889186 w 4889186"/>
              <a:gd name="connsiteY4" fmla="*/ 2425456 h 4878412"/>
              <a:gd name="connsiteX5" fmla="*/ 2437134 w 4889186"/>
              <a:gd name="connsiteY5" fmla="*/ 4877508 h 4878412"/>
              <a:gd name="connsiteX6" fmla="*/ 14579 w 4889186"/>
              <a:gd name="connsiteY6" fmla="*/ 2631933 h 4878412"/>
              <a:gd name="connsiteX0" fmla="*/ 14859 w 4845221"/>
              <a:gd name="connsiteY0" fmla="*/ 2572939 h 4877951"/>
              <a:gd name="connsiteX1" fmla="*/ 552435 w 4845221"/>
              <a:gd name="connsiteY1" fmla="*/ 887838 h 4877951"/>
              <a:gd name="connsiteX2" fmla="*/ 1289854 w 4845221"/>
              <a:gd name="connsiteY2" fmla="*/ 253657 h 4877951"/>
              <a:gd name="connsiteX3" fmla="*/ 2599646 w 4845221"/>
              <a:gd name="connsiteY3" fmla="*/ 2899 h 4877951"/>
              <a:gd name="connsiteX4" fmla="*/ 4845221 w 4845221"/>
              <a:gd name="connsiteY4" fmla="*/ 2425456 h 4877951"/>
              <a:gd name="connsiteX5" fmla="*/ 2393169 w 4845221"/>
              <a:gd name="connsiteY5" fmla="*/ 4877508 h 4877951"/>
              <a:gd name="connsiteX6" fmla="*/ 14859 w 4845221"/>
              <a:gd name="connsiteY6" fmla="*/ 2572939 h 4877951"/>
              <a:gd name="connsiteX0" fmla="*/ 2508 w 4832870"/>
              <a:gd name="connsiteY0" fmla="*/ 2572939 h 4877927"/>
              <a:gd name="connsiteX1" fmla="*/ 540084 w 4832870"/>
              <a:gd name="connsiteY1" fmla="*/ 887838 h 4877927"/>
              <a:gd name="connsiteX2" fmla="*/ 1277503 w 4832870"/>
              <a:gd name="connsiteY2" fmla="*/ 253657 h 4877927"/>
              <a:gd name="connsiteX3" fmla="*/ 2587295 w 4832870"/>
              <a:gd name="connsiteY3" fmla="*/ 2899 h 4877927"/>
              <a:gd name="connsiteX4" fmla="*/ 4832870 w 4832870"/>
              <a:gd name="connsiteY4" fmla="*/ 2425456 h 4877927"/>
              <a:gd name="connsiteX5" fmla="*/ 2380818 w 4832870"/>
              <a:gd name="connsiteY5" fmla="*/ 4877508 h 4877927"/>
              <a:gd name="connsiteX6" fmla="*/ 2508 w 4832870"/>
              <a:gd name="connsiteY6" fmla="*/ 2572939 h 4877927"/>
              <a:gd name="connsiteX0" fmla="*/ 2349 w 4847459"/>
              <a:gd name="connsiteY0" fmla="*/ 2587687 h 4878020"/>
              <a:gd name="connsiteX1" fmla="*/ 554673 w 4847459"/>
              <a:gd name="connsiteY1" fmla="*/ 887838 h 4878020"/>
              <a:gd name="connsiteX2" fmla="*/ 1292092 w 4847459"/>
              <a:gd name="connsiteY2" fmla="*/ 253657 h 4878020"/>
              <a:gd name="connsiteX3" fmla="*/ 2601884 w 4847459"/>
              <a:gd name="connsiteY3" fmla="*/ 2899 h 4878020"/>
              <a:gd name="connsiteX4" fmla="*/ 4847459 w 4847459"/>
              <a:gd name="connsiteY4" fmla="*/ 2425456 h 4878020"/>
              <a:gd name="connsiteX5" fmla="*/ 2395407 w 4847459"/>
              <a:gd name="connsiteY5" fmla="*/ 4877508 h 4878020"/>
              <a:gd name="connsiteX6" fmla="*/ 2349 w 4847459"/>
              <a:gd name="connsiteY6" fmla="*/ 2587687 h 4878020"/>
              <a:gd name="connsiteX0" fmla="*/ 2349 w 4847459"/>
              <a:gd name="connsiteY0" fmla="*/ 2587687 h 4879638"/>
              <a:gd name="connsiteX1" fmla="*/ 554673 w 4847459"/>
              <a:gd name="connsiteY1" fmla="*/ 887838 h 4879638"/>
              <a:gd name="connsiteX2" fmla="*/ 1292092 w 4847459"/>
              <a:gd name="connsiteY2" fmla="*/ 253657 h 4879638"/>
              <a:gd name="connsiteX3" fmla="*/ 2601884 w 4847459"/>
              <a:gd name="connsiteY3" fmla="*/ 2899 h 4879638"/>
              <a:gd name="connsiteX4" fmla="*/ 4847459 w 4847459"/>
              <a:gd name="connsiteY4" fmla="*/ 2425456 h 4879638"/>
              <a:gd name="connsiteX5" fmla="*/ 2395407 w 4847459"/>
              <a:gd name="connsiteY5" fmla="*/ 4877508 h 4879638"/>
              <a:gd name="connsiteX6" fmla="*/ 2349 w 4847459"/>
              <a:gd name="connsiteY6" fmla="*/ 2587687 h 4879638"/>
              <a:gd name="connsiteX0" fmla="*/ 2349 w 4847459"/>
              <a:gd name="connsiteY0" fmla="*/ 2587687 h 4880814"/>
              <a:gd name="connsiteX1" fmla="*/ 554673 w 4847459"/>
              <a:gd name="connsiteY1" fmla="*/ 887838 h 4880814"/>
              <a:gd name="connsiteX2" fmla="*/ 1292092 w 4847459"/>
              <a:gd name="connsiteY2" fmla="*/ 253657 h 4880814"/>
              <a:gd name="connsiteX3" fmla="*/ 2601884 w 4847459"/>
              <a:gd name="connsiteY3" fmla="*/ 2899 h 4880814"/>
              <a:gd name="connsiteX4" fmla="*/ 4847459 w 4847459"/>
              <a:gd name="connsiteY4" fmla="*/ 2425456 h 4880814"/>
              <a:gd name="connsiteX5" fmla="*/ 2395407 w 4847459"/>
              <a:gd name="connsiteY5" fmla="*/ 4877508 h 4880814"/>
              <a:gd name="connsiteX6" fmla="*/ 2349 w 4847459"/>
              <a:gd name="connsiteY6" fmla="*/ 2587687 h 4880814"/>
              <a:gd name="connsiteX0" fmla="*/ 2349 w 4847459"/>
              <a:gd name="connsiteY0" fmla="*/ 2587687 h 4882213"/>
              <a:gd name="connsiteX1" fmla="*/ 554673 w 4847459"/>
              <a:gd name="connsiteY1" fmla="*/ 887838 h 4882213"/>
              <a:gd name="connsiteX2" fmla="*/ 1292092 w 4847459"/>
              <a:gd name="connsiteY2" fmla="*/ 253657 h 4882213"/>
              <a:gd name="connsiteX3" fmla="*/ 2601884 w 4847459"/>
              <a:gd name="connsiteY3" fmla="*/ 2899 h 4882213"/>
              <a:gd name="connsiteX4" fmla="*/ 4847459 w 4847459"/>
              <a:gd name="connsiteY4" fmla="*/ 2425456 h 4882213"/>
              <a:gd name="connsiteX5" fmla="*/ 2395407 w 4847459"/>
              <a:gd name="connsiteY5" fmla="*/ 4877508 h 4882213"/>
              <a:gd name="connsiteX6" fmla="*/ 2349 w 4847459"/>
              <a:gd name="connsiteY6" fmla="*/ 2587687 h 4882213"/>
              <a:gd name="connsiteX0" fmla="*/ 2349 w 4788465"/>
              <a:gd name="connsiteY0" fmla="*/ 2725837 h 5015868"/>
              <a:gd name="connsiteX1" fmla="*/ 554673 w 4788465"/>
              <a:gd name="connsiteY1" fmla="*/ 1025988 h 5015868"/>
              <a:gd name="connsiteX2" fmla="*/ 1292092 w 4788465"/>
              <a:gd name="connsiteY2" fmla="*/ 391807 h 5015868"/>
              <a:gd name="connsiteX3" fmla="*/ 2601884 w 4788465"/>
              <a:gd name="connsiteY3" fmla="*/ 141049 h 5015868"/>
              <a:gd name="connsiteX4" fmla="*/ 4788465 w 4788465"/>
              <a:gd name="connsiteY4" fmla="*/ 2622599 h 5015868"/>
              <a:gd name="connsiteX5" fmla="*/ 2395407 w 4788465"/>
              <a:gd name="connsiteY5" fmla="*/ 5015658 h 5015868"/>
              <a:gd name="connsiteX6" fmla="*/ 2349 w 4788465"/>
              <a:gd name="connsiteY6" fmla="*/ 2725837 h 5015868"/>
              <a:gd name="connsiteX0" fmla="*/ 2349 w 4817962"/>
              <a:gd name="connsiteY0" fmla="*/ 2726902 h 5016878"/>
              <a:gd name="connsiteX1" fmla="*/ 554673 w 4817962"/>
              <a:gd name="connsiteY1" fmla="*/ 1027053 h 5016878"/>
              <a:gd name="connsiteX2" fmla="*/ 1292092 w 4817962"/>
              <a:gd name="connsiteY2" fmla="*/ 392872 h 5016878"/>
              <a:gd name="connsiteX3" fmla="*/ 2601884 w 4817962"/>
              <a:gd name="connsiteY3" fmla="*/ 142114 h 5016878"/>
              <a:gd name="connsiteX4" fmla="*/ 4817962 w 4817962"/>
              <a:gd name="connsiteY4" fmla="*/ 2638412 h 5016878"/>
              <a:gd name="connsiteX5" fmla="*/ 2395407 w 4817962"/>
              <a:gd name="connsiteY5" fmla="*/ 5016723 h 5016878"/>
              <a:gd name="connsiteX6" fmla="*/ 2349 w 4817962"/>
              <a:gd name="connsiteY6" fmla="*/ 2726902 h 5016878"/>
              <a:gd name="connsiteX0" fmla="*/ 2349 w 4817962"/>
              <a:gd name="connsiteY0" fmla="*/ 2599752 h 4889728"/>
              <a:gd name="connsiteX1" fmla="*/ 554673 w 4817962"/>
              <a:gd name="connsiteY1" fmla="*/ 899903 h 4889728"/>
              <a:gd name="connsiteX2" fmla="*/ 1292092 w 4817962"/>
              <a:gd name="connsiteY2" fmla="*/ 265722 h 4889728"/>
              <a:gd name="connsiteX3" fmla="*/ 2601884 w 4817962"/>
              <a:gd name="connsiteY3" fmla="*/ 14964 h 4889728"/>
              <a:gd name="connsiteX4" fmla="*/ 4817962 w 4817962"/>
              <a:gd name="connsiteY4" fmla="*/ 2511262 h 4889728"/>
              <a:gd name="connsiteX5" fmla="*/ 2395407 w 4817962"/>
              <a:gd name="connsiteY5" fmla="*/ 4889573 h 4889728"/>
              <a:gd name="connsiteX6" fmla="*/ 2349 w 4817962"/>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2875 w 4818488"/>
              <a:gd name="connsiteY0" fmla="*/ 2599752 h 4889728"/>
              <a:gd name="connsiteX1" fmla="*/ 555199 w 4818488"/>
              <a:gd name="connsiteY1" fmla="*/ 899903 h 4889728"/>
              <a:gd name="connsiteX2" fmla="*/ 1292618 w 4818488"/>
              <a:gd name="connsiteY2" fmla="*/ 265722 h 4889728"/>
              <a:gd name="connsiteX3" fmla="*/ 2602410 w 4818488"/>
              <a:gd name="connsiteY3" fmla="*/ 14964 h 4889728"/>
              <a:gd name="connsiteX4" fmla="*/ 4818488 w 4818488"/>
              <a:gd name="connsiteY4" fmla="*/ 2511262 h 4889728"/>
              <a:gd name="connsiteX5" fmla="*/ 2395933 w 4818488"/>
              <a:gd name="connsiteY5" fmla="*/ 4889573 h 4889728"/>
              <a:gd name="connsiteX6" fmla="*/ 2875 w 4818488"/>
              <a:gd name="connsiteY6" fmla="*/ 2599752 h 4889728"/>
              <a:gd name="connsiteX0" fmla="*/ 1979 w 4817592"/>
              <a:gd name="connsiteY0" fmla="*/ 2599752 h 4889728"/>
              <a:gd name="connsiteX1" fmla="*/ 554303 w 4817592"/>
              <a:gd name="connsiteY1" fmla="*/ 899903 h 4889728"/>
              <a:gd name="connsiteX2" fmla="*/ 1291722 w 4817592"/>
              <a:gd name="connsiteY2" fmla="*/ 265722 h 4889728"/>
              <a:gd name="connsiteX3" fmla="*/ 2601514 w 4817592"/>
              <a:gd name="connsiteY3" fmla="*/ 14964 h 4889728"/>
              <a:gd name="connsiteX4" fmla="*/ 4817592 w 4817592"/>
              <a:gd name="connsiteY4" fmla="*/ 2511262 h 4889728"/>
              <a:gd name="connsiteX5" fmla="*/ 2395037 w 4817592"/>
              <a:gd name="connsiteY5" fmla="*/ 4889573 h 4889728"/>
              <a:gd name="connsiteX6" fmla="*/ 1979 w 4817592"/>
              <a:gd name="connsiteY6" fmla="*/ 2599752 h 4889728"/>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3998 h 4889933"/>
              <a:gd name="connsiteX1" fmla="*/ 583606 w 4846895"/>
              <a:gd name="connsiteY1" fmla="*/ 899903 h 4889933"/>
              <a:gd name="connsiteX2" fmla="*/ 1321025 w 4846895"/>
              <a:gd name="connsiteY2" fmla="*/ 265722 h 4889933"/>
              <a:gd name="connsiteX3" fmla="*/ 2630817 w 4846895"/>
              <a:gd name="connsiteY3" fmla="*/ 14964 h 4889933"/>
              <a:gd name="connsiteX4" fmla="*/ 4846895 w 4846895"/>
              <a:gd name="connsiteY4" fmla="*/ 2511262 h 4889933"/>
              <a:gd name="connsiteX5" fmla="*/ 2424340 w 4846895"/>
              <a:gd name="connsiteY5" fmla="*/ 4889573 h 4889933"/>
              <a:gd name="connsiteX6" fmla="*/ 1785 w 4846895"/>
              <a:gd name="connsiteY6" fmla="*/ 2643998 h 4889933"/>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785 w 4846895"/>
              <a:gd name="connsiteY0" fmla="*/ 2649126 h 4895061"/>
              <a:gd name="connsiteX1" fmla="*/ 583606 w 4846895"/>
              <a:gd name="connsiteY1" fmla="*/ 905031 h 4895061"/>
              <a:gd name="connsiteX2" fmla="*/ 1321025 w 4846895"/>
              <a:gd name="connsiteY2" fmla="*/ 270850 h 4895061"/>
              <a:gd name="connsiteX3" fmla="*/ 2630817 w 4846895"/>
              <a:gd name="connsiteY3" fmla="*/ 20092 h 4895061"/>
              <a:gd name="connsiteX4" fmla="*/ 4846895 w 4846895"/>
              <a:gd name="connsiteY4" fmla="*/ 2516390 h 4895061"/>
              <a:gd name="connsiteX5" fmla="*/ 2424340 w 4846895"/>
              <a:gd name="connsiteY5" fmla="*/ 4894701 h 4895061"/>
              <a:gd name="connsiteX6" fmla="*/ 1785 w 4846895"/>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49126 h 4895061"/>
              <a:gd name="connsiteX1" fmla="*/ 583259 w 4846548"/>
              <a:gd name="connsiteY1" fmla="*/ 905031 h 4895061"/>
              <a:gd name="connsiteX2" fmla="*/ 1320678 w 4846548"/>
              <a:gd name="connsiteY2" fmla="*/ 270850 h 4895061"/>
              <a:gd name="connsiteX3" fmla="*/ 2630470 w 4846548"/>
              <a:gd name="connsiteY3" fmla="*/ 20092 h 4895061"/>
              <a:gd name="connsiteX4" fmla="*/ 4846548 w 4846548"/>
              <a:gd name="connsiteY4" fmla="*/ 2516390 h 4895061"/>
              <a:gd name="connsiteX5" fmla="*/ 2423993 w 4846548"/>
              <a:gd name="connsiteY5" fmla="*/ 4894701 h 4895061"/>
              <a:gd name="connsiteX6" fmla="*/ 1438 w 4846548"/>
              <a:gd name="connsiteY6" fmla="*/ 2649126 h 4895061"/>
              <a:gd name="connsiteX0" fmla="*/ 1438 w 4846548"/>
              <a:gd name="connsiteY0" fmla="*/ 2631422 h 4877357"/>
              <a:gd name="connsiteX1" fmla="*/ 583259 w 4846548"/>
              <a:gd name="connsiteY1" fmla="*/ 887327 h 4877357"/>
              <a:gd name="connsiteX2" fmla="*/ 1320678 w 4846548"/>
              <a:gd name="connsiteY2" fmla="*/ 253146 h 4877357"/>
              <a:gd name="connsiteX3" fmla="*/ 2630470 w 4846548"/>
              <a:gd name="connsiteY3" fmla="*/ 2388 h 4877357"/>
              <a:gd name="connsiteX4" fmla="*/ 4846548 w 4846548"/>
              <a:gd name="connsiteY4" fmla="*/ 2498686 h 4877357"/>
              <a:gd name="connsiteX5" fmla="*/ 2423993 w 4846548"/>
              <a:gd name="connsiteY5" fmla="*/ 4876997 h 4877357"/>
              <a:gd name="connsiteX6" fmla="*/ 1438 w 4846548"/>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631422 h 4877357"/>
              <a:gd name="connsiteX1" fmla="*/ 583524 w 4846813"/>
              <a:gd name="connsiteY1" fmla="*/ 887327 h 4877357"/>
              <a:gd name="connsiteX2" fmla="*/ 1320943 w 4846813"/>
              <a:gd name="connsiteY2" fmla="*/ 253146 h 4877357"/>
              <a:gd name="connsiteX3" fmla="*/ 2630735 w 4846813"/>
              <a:gd name="connsiteY3" fmla="*/ 2388 h 4877357"/>
              <a:gd name="connsiteX4" fmla="*/ 4846813 w 4846813"/>
              <a:gd name="connsiteY4" fmla="*/ 2498686 h 4877357"/>
              <a:gd name="connsiteX5" fmla="*/ 2424258 w 4846813"/>
              <a:gd name="connsiteY5" fmla="*/ 4876997 h 4877357"/>
              <a:gd name="connsiteX6" fmla="*/ 1703 w 4846813"/>
              <a:gd name="connsiteY6" fmla="*/ 2631422 h 4877357"/>
              <a:gd name="connsiteX0" fmla="*/ 1703 w 4846813"/>
              <a:gd name="connsiteY0" fmla="*/ 2774250 h 5020185"/>
              <a:gd name="connsiteX1" fmla="*/ 583524 w 4846813"/>
              <a:gd name="connsiteY1" fmla="*/ 1030155 h 5020185"/>
              <a:gd name="connsiteX2" fmla="*/ 1362778 w 4846813"/>
              <a:gd name="connsiteY2" fmla="*/ 384021 h 5020185"/>
              <a:gd name="connsiteX3" fmla="*/ 2630735 w 4846813"/>
              <a:gd name="connsiteY3" fmla="*/ 145216 h 5020185"/>
              <a:gd name="connsiteX4" fmla="*/ 4846813 w 4846813"/>
              <a:gd name="connsiteY4" fmla="*/ 2641514 h 5020185"/>
              <a:gd name="connsiteX5" fmla="*/ 2424258 w 4846813"/>
              <a:gd name="connsiteY5" fmla="*/ 5019825 h 5020185"/>
              <a:gd name="connsiteX6" fmla="*/ 1703 w 4846813"/>
              <a:gd name="connsiteY6" fmla="*/ 2774250 h 5020185"/>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90086 w 4935196"/>
              <a:gd name="connsiteY0" fmla="*/ 2774250 h 5020052"/>
              <a:gd name="connsiteX1" fmla="*/ 659954 w 4935196"/>
              <a:gd name="connsiteY1" fmla="*/ 994297 h 5020052"/>
              <a:gd name="connsiteX2" fmla="*/ 1451161 w 4935196"/>
              <a:gd name="connsiteY2" fmla="*/ 384021 h 5020052"/>
              <a:gd name="connsiteX3" fmla="*/ 2719118 w 4935196"/>
              <a:gd name="connsiteY3" fmla="*/ 145216 h 5020052"/>
              <a:gd name="connsiteX4" fmla="*/ 4935196 w 4935196"/>
              <a:gd name="connsiteY4" fmla="*/ 2641514 h 5020052"/>
              <a:gd name="connsiteX5" fmla="*/ 2512641 w 4935196"/>
              <a:gd name="connsiteY5" fmla="*/ 5019825 h 5020052"/>
              <a:gd name="connsiteX6" fmla="*/ 90086 w 4935196"/>
              <a:gd name="connsiteY6" fmla="*/ 2774250 h 5020052"/>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774250 h 5020086"/>
              <a:gd name="connsiteX1" fmla="*/ 574582 w 4849824"/>
              <a:gd name="connsiteY1" fmla="*/ 994297 h 5020086"/>
              <a:gd name="connsiteX2" fmla="*/ 1365789 w 4849824"/>
              <a:gd name="connsiteY2" fmla="*/ 384021 h 5020086"/>
              <a:gd name="connsiteX3" fmla="*/ 2633746 w 4849824"/>
              <a:gd name="connsiteY3" fmla="*/ 145216 h 5020086"/>
              <a:gd name="connsiteX4" fmla="*/ 4849824 w 4849824"/>
              <a:gd name="connsiteY4" fmla="*/ 2641514 h 5020086"/>
              <a:gd name="connsiteX5" fmla="*/ 2427269 w 4849824"/>
              <a:gd name="connsiteY5" fmla="*/ 5019825 h 5020086"/>
              <a:gd name="connsiteX6" fmla="*/ 4714 w 4849824"/>
              <a:gd name="connsiteY6" fmla="*/ 2774250 h 5020086"/>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1105 h 4876941"/>
              <a:gd name="connsiteX1" fmla="*/ 574582 w 4849824"/>
              <a:gd name="connsiteY1" fmla="*/ 851152 h 4876941"/>
              <a:gd name="connsiteX2" fmla="*/ 1365789 w 4849824"/>
              <a:gd name="connsiteY2" fmla="*/ 240876 h 4876941"/>
              <a:gd name="connsiteX3" fmla="*/ 2633746 w 4849824"/>
              <a:gd name="connsiteY3" fmla="*/ 2071 h 4876941"/>
              <a:gd name="connsiteX4" fmla="*/ 4849824 w 4849824"/>
              <a:gd name="connsiteY4" fmla="*/ 2498369 h 4876941"/>
              <a:gd name="connsiteX5" fmla="*/ 2427269 w 4849824"/>
              <a:gd name="connsiteY5" fmla="*/ 4876680 h 4876941"/>
              <a:gd name="connsiteX6" fmla="*/ 4714 w 4849824"/>
              <a:gd name="connsiteY6" fmla="*/ 2631105 h 4876941"/>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 name="connsiteX0" fmla="*/ 4714 w 4849824"/>
              <a:gd name="connsiteY0" fmla="*/ 2633904 h 4879740"/>
              <a:gd name="connsiteX1" fmla="*/ 574582 w 4849824"/>
              <a:gd name="connsiteY1" fmla="*/ 853951 h 4879740"/>
              <a:gd name="connsiteX2" fmla="*/ 1365789 w 4849824"/>
              <a:gd name="connsiteY2" fmla="*/ 243675 h 4879740"/>
              <a:gd name="connsiteX3" fmla="*/ 2633746 w 4849824"/>
              <a:gd name="connsiteY3" fmla="*/ 4870 h 4879740"/>
              <a:gd name="connsiteX4" fmla="*/ 4849824 w 4849824"/>
              <a:gd name="connsiteY4" fmla="*/ 2501168 h 4879740"/>
              <a:gd name="connsiteX5" fmla="*/ 2427269 w 4849824"/>
              <a:gd name="connsiteY5" fmla="*/ 4879479 h 4879740"/>
              <a:gd name="connsiteX6" fmla="*/ 4714 w 4849824"/>
              <a:gd name="connsiteY6" fmla="*/ 2633904 h 487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9824" h="4879740">
                <a:moveTo>
                  <a:pt x="4714" y="2633904"/>
                </a:moveTo>
                <a:cubicBezTo>
                  <a:pt x="-41102" y="1753807"/>
                  <a:pt x="254397" y="1247878"/>
                  <a:pt x="574582" y="853951"/>
                </a:cubicBezTo>
                <a:cubicBezTo>
                  <a:pt x="743953" y="976126"/>
                  <a:pt x="1488382" y="955180"/>
                  <a:pt x="1365789" y="243675"/>
                </a:cubicBezTo>
                <a:cubicBezTo>
                  <a:pt x="1697159" y="83895"/>
                  <a:pt x="2172603" y="-24744"/>
                  <a:pt x="2633746" y="4870"/>
                </a:cubicBezTo>
                <a:cubicBezTo>
                  <a:pt x="3094889" y="34484"/>
                  <a:pt x="4770877" y="249696"/>
                  <a:pt x="4849824" y="2501168"/>
                </a:cubicBezTo>
                <a:cubicBezTo>
                  <a:pt x="4823509" y="3714086"/>
                  <a:pt x="4013078" y="4857356"/>
                  <a:pt x="2427269" y="4879479"/>
                </a:cubicBezTo>
                <a:cubicBezTo>
                  <a:pt x="841460" y="4901602"/>
                  <a:pt x="50530" y="3514001"/>
                  <a:pt x="4714" y="2633904"/>
                </a:cubicBezTo>
                <a:close/>
              </a:path>
            </a:pathLst>
          </a:custGeom>
          <a:ln>
            <a:noFill/>
          </a:ln>
        </p:spPr>
        <p:txBody>
          <a:bodyPr anchor="ctr">
            <a:normAutofit/>
          </a:bodyPr>
          <a:lstStyle>
            <a:lvl1pPr algn="ctr">
              <a:defRPr sz="3200" baseline="0">
                <a:solidFill>
                  <a:srgbClr val="6D6E6C"/>
                </a:solidFill>
              </a:defRPr>
            </a:lvl1pPr>
          </a:lstStyle>
          <a:p>
            <a:r>
              <a:rPr lang="en-US" dirty="0"/>
              <a:t>Click here to add photo</a:t>
            </a:r>
          </a:p>
        </p:txBody>
      </p:sp>
      <p:sp>
        <p:nvSpPr>
          <p:cNvPr id="33" name="Text Placeholder 23"/>
          <p:cNvSpPr>
            <a:spLocks noGrp="1"/>
          </p:cNvSpPr>
          <p:nvPr>
            <p:ph type="body" sz="quarter" idx="22" hasCustomPrompt="1"/>
          </p:nvPr>
        </p:nvSpPr>
        <p:spPr>
          <a:xfrm>
            <a:off x="6121565" y="767883"/>
            <a:ext cx="5579898" cy="857158"/>
          </a:xfrm>
          <a:noFill/>
        </p:spPr>
        <p:txBody>
          <a:bodyPr anchor="t">
            <a:normAutofit/>
          </a:bodyPr>
          <a:lstStyle>
            <a:lvl1pPr marL="0" indent="0" algn="l">
              <a:buNone/>
              <a:defRPr sz="3600" i="0">
                <a:solidFill>
                  <a:srgbClr val="EA1D76"/>
                </a:solidFill>
                <a:latin typeface="+mn-lt"/>
              </a:defRPr>
            </a:lvl1pPr>
          </a:lstStyle>
          <a:p>
            <a:pPr lvl="0"/>
            <a:r>
              <a:rPr lang="en-US" dirty="0"/>
              <a:t>TITLE</a:t>
            </a:r>
          </a:p>
        </p:txBody>
      </p:sp>
      <p:sp>
        <p:nvSpPr>
          <p:cNvPr id="34"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lain Quote Slide - BLUE">
    <p:spTree>
      <p:nvGrpSpPr>
        <p:cNvPr id="1" name=""/>
        <p:cNvGrpSpPr/>
        <p:nvPr/>
      </p:nvGrpSpPr>
      <p:grpSpPr>
        <a:xfrm>
          <a:off x="0" y="0"/>
          <a:ext cx="0" cy="0"/>
          <a:chOff x="0" y="0"/>
          <a:chExt cx="0" cy="0"/>
        </a:xfrm>
      </p:grpSpPr>
      <p:sp>
        <p:nvSpPr>
          <p:cNvPr id="33"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cxnSp>
        <p:nvCxnSpPr>
          <p:cNvPr id="3" name="Straight Connector 2"/>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8" name="Picture 3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lain Quote Slide - GREEN">
    <p:spTree>
      <p:nvGrpSpPr>
        <p:cNvPr id="1" name=""/>
        <p:cNvGrpSpPr/>
        <p:nvPr/>
      </p:nvGrpSpPr>
      <p:grpSpPr>
        <a:xfrm>
          <a:off x="0" y="0"/>
          <a:ext cx="0" cy="0"/>
          <a:chOff x="0" y="0"/>
          <a:chExt cx="0" cy="0"/>
        </a:xfrm>
      </p:grpSpPr>
      <p:cxnSp>
        <p:nvCxnSpPr>
          <p:cNvPr id="18" name="Straight Connector 17"/>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27" name="Oval 26"/>
          <p:cNvSpPr/>
          <p:nvPr userDrawn="1"/>
        </p:nvSpPr>
        <p:spPr>
          <a:xfrm>
            <a:off x="5570770" y="994130"/>
            <a:ext cx="1115575" cy="104502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4"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35"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Design 1">
    <p:spTree>
      <p:nvGrpSpPr>
        <p:cNvPr id="1" name=""/>
        <p:cNvGrpSpPr/>
        <p:nvPr/>
      </p:nvGrpSpPr>
      <p:grpSpPr>
        <a:xfrm>
          <a:off x="0" y="0"/>
          <a:ext cx="0" cy="0"/>
          <a:chOff x="0" y="0"/>
          <a:chExt cx="0" cy="0"/>
        </a:xfrm>
      </p:grpSpPr>
      <p:sp>
        <p:nvSpPr>
          <p:cNvPr id="15" name="Freeform 14"/>
          <p:cNvSpPr/>
          <p:nvPr userDrawn="1"/>
        </p:nvSpPr>
        <p:spPr>
          <a:xfrm>
            <a:off x="0" y="2227591"/>
            <a:ext cx="7655712" cy="4619192"/>
          </a:xfrm>
          <a:custGeom>
            <a:avLst/>
            <a:gdLst>
              <a:gd name="connsiteX0" fmla="*/ 2177650 w 7655712"/>
              <a:gd name="connsiteY0" fmla="*/ 0 h 4619192"/>
              <a:gd name="connsiteX1" fmla="*/ 7623432 w 7655712"/>
              <a:gd name="connsiteY1" fmla="*/ 4438441 h 4619192"/>
              <a:gd name="connsiteX2" fmla="*/ 7655712 w 7655712"/>
              <a:gd name="connsiteY2" fmla="*/ 4619192 h 4619192"/>
              <a:gd name="connsiteX3" fmla="*/ 0 w 7655712"/>
              <a:gd name="connsiteY3" fmla="*/ 4619192 h 4619192"/>
              <a:gd name="connsiteX4" fmla="*/ 0 w 7655712"/>
              <a:gd name="connsiteY4" fmla="*/ 443137 h 4619192"/>
              <a:gd name="connsiteX5" fmla="*/ 13947 w 7655712"/>
              <a:gd name="connsiteY5" fmla="*/ 436832 h 4619192"/>
              <a:gd name="connsiteX6" fmla="*/ 2177650 w 7655712"/>
              <a:gd name="connsiteY6" fmla="*/ 0 h 46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55712" h="4619192">
                <a:moveTo>
                  <a:pt x="2177650" y="0"/>
                </a:moveTo>
                <a:cubicBezTo>
                  <a:pt x="4863895" y="0"/>
                  <a:pt x="7105103" y="1905428"/>
                  <a:pt x="7623432" y="4438441"/>
                </a:cubicBezTo>
                <a:lnTo>
                  <a:pt x="7655712" y="4619192"/>
                </a:lnTo>
                <a:lnTo>
                  <a:pt x="0" y="4619192"/>
                </a:lnTo>
                <a:lnTo>
                  <a:pt x="0" y="443137"/>
                </a:lnTo>
                <a:lnTo>
                  <a:pt x="13947" y="436832"/>
                </a:lnTo>
                <a:cubicBezTo>
                  <a:pt x="678983" y="155545"/>
                  <a:pt x="1410152" y="0"/>
                  <a:pt x="2177650" y="0"/>
                </a:cubicBez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890108" y="2419965"/>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499958" y="5083982"/>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5826406" y="1037303"/>
            <a:ext cx="4970207" cy="4970207"/>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819671" y="-679974"/>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678426" y="4513006"/>
            <a:ext cx="4654134" cy="1806803"/>
          </a:xfrm>
        </p:spPr>
        <p:txBody>
          <a:bodyPr>
            <a:normAutofit/>
          </a:bodyPr>
          <a:lstStyle>
            <a:lvl1pPr marL="0" indent="0" algn="l">
              <a:lnSpc>
                <a:spcPts val="4000"/>
              </a:lnSpc>
              <a:buNone/>
              <a:defRPr sz="3600" b="0" baseline="0">
                <a:solidFill>
                  <a:schemeClr val="bg1"/>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sp>
        <p:nvSpPr>
          <p:cNvPr id="23"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25"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565" y="478914"/>
            <a:ext cx="5080931" cy="1526867"/>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lain Quote Slide - ORANGE">
    <p:spTree>
      <p:nvGrpSpPr>
        <p:cNvPr id="1" name=""/>
        <p:cNvGrpSpPr/>
        <p:nvPr/>
      </p:nvGrpSpPr>
      <p:grpSpPr>
        <a:xfrm>
          <a:off x="0" y="0"/>
          <a:ext cx="0" cy="0"/>
          <a:chOff x="0" y="0"/>
          <a:chExt cx="0" cy="0"/>
        </a:xfrm>
      </p:grpSpPr>
      <p:cxnSp>
        <p:nvCxnSpPr>
          <p:cNvPr id="15" name="Straight Connector 14"/>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6" name="Oval 15"/>
          <p:cNvSpPr/>
          <p:nvPr userDrawn="1"/>
        </p:nvSpPr>
        <p:spPr>
          <a:xfrm>
            <a:off x="5570770" y="994130"/>
            <a:ext cx="1115575" cy="104502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18"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19"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lain Quote Slide - PINK">
    <p:spTree>
      <p:nvGrpSpPr>
        <p:cNvPr id="1" name=""/>
        <p:cNvGrpSpPr/>
        <p:nvPr/>
      </p:nvGrpSpPr>
      <p:grpSpPr>
        <a:xfrm>
          <a:off x="0" y="0"/>
          <a:ext cx="0" cy="0"/>
          <a:chOff x="0" y="0"/>
          <a:chExt cx="0" cy="0"/>
        </a:xfrm>
      </p:grpSpPr>
      <p:cxnSp>
        <p:nvCxnSpPr>
          <p:cNvPr id="17" name="Straight Connector 16"/>
          <p:cNvCxnSpPr/>
          <p:nvPr userDrawn="1"/>
        </p:nvCxnSpPr>
        <p:spPr>
          <a:xfrm flipV="1">
            <a:off x="6099983" y="-14288"/>
            <a:ext cx="0" cy="1008418"/>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18" name="Oval 17"/>
          <p:cNvSpPr/>
          <p:nvPr userDrawn="1"/>
        </p:nvSpPr>
        <p:spPr>
          <a:xfrm>
            <a:off x="5570770" y="994130"/>
            <a:ext cx="1115575" cy="104502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3"/>
          <p:cNvSpPr>
            <a:spLocks noGrp="1"/>
          </p:cNvSpPr>
          <p:nvPr>
            <p:ph type="body" sz="quarter" idx="14" hasCustomPrompt="1"/>
          </p:nvPr>
        </p:nvSpPr>
        <p:spPr>
          <a:xfrm>
            <a:off x="5775656" y="1074336"/>
            <a:ext cx="785328" cy="964819"/>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1" name="Text Placeholder 23"/>
          <p:cNvSpPr>
            <a:spLocks noGrp="1"/>
          </p:cNvSpPr>
          <p:nvPr>
            <p:ph type="body" sz="quarter" idx="22" hasCustomPrompt="1"/>
          </p:nvPr>
        </p:nvSpPr>
        <p:spPr>
          <a:xfrm>
            <a:off x="0" y="2119361"/>
            <a:ext cx="12192000" cy="3995690"/>
          </a:xfrm>
        </p:spPr>
        <p:txBody>
          <a:bodyPr anchor="ctr">
            <a:normAutofit/>
          </a:bodyPr>
          <a:lstStyle>
            <a:lvl1pPr marL="0" indent="0" algn="ctr">
              <a:buNone/>
              <a:defRPr sz="3000" i="1" baseline="0">
                <a:solidFill>
                  <a:srgbClr val="6D6E6C"/>
                </a:solidFill>
                <a:latin typeface="+mn-lt"/>
              </a:defRPr>
            </a:lvl1pPr>
          </a:lstStyle>
          <a:p>
            <a:pPr lvl="0"/>
            <a:r>
              <a:rPr lang="en-US" dirty="0"/>
              <a:t>Quote Here</a:t>
            </a:r>
          </a:p>
        </p:txBody>
      </p:sp>
      <p:sp>
        <p:nvSpPr>
          <p:cNvPr id="22"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 BLUE">
    <p:spTree>
      <p:nvGrpSpPr>
        <p:cNvPr id="1" name=""/>
        <p:cNvGrpSpPr/>
        <p:nvPr/>
      </p:nvGrpSpPr>
      <p:grpSpPr>
        <a:xfrm>
          <a:off x="0" y="0"/>
          <a:ext cx="0" cy="0"/>
          <a:chOff x="0" y="0"/>
          <a:chExt cx="0" cy="0"/>
        </a:xfrm>
      </p:grpSpPr>
      <p:sp>
        <p:nvSpPr>
          <p:cNvPr id="28" name="Arc 2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Oval 30"/>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5"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6"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40"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41" name="Picture 4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slide - GREEN">
    <p:spTree>
      <p:nvGrpSpPr>
        <p:cNvPr id="1" name=""/>
        <p:cNvGrpSpPr/>
        <p:nvPr/>
      </p:nvGrpSpPr>
      <p:grpSpPr>
        <a:xfrm>
          <a:off x="0" y="0"/>
          <a:ext cx="0" cy="0"/>
          <a:chOff x="0" y="0"/>
          <a:chExt cx="0" cy="0"/>
        </a:xfrm>
      </p:grpSpPr>
      <p:sp>
        <p:nvSpPr>
          <p:cNvPr id="27" name="Arc 26"/>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3"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4"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7" name="Picture 36"/>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slide - Orange">
    <p:spTree>
      <p:nvGrpSpPr>
        <p:cNvPr id="1" name=""/>
        <p:cNvGrpSpPr/>
        <p:nvPr/>
      </p:nvGrpSpPr>
      <p:grpSpPr>
        <a:xfrm>
          <a:off x="0" y="0"/>
          <a:ext cx="0" cy="0"/>
          <a:chOff x="0" y="0"/>
          <a:chExt cx="0" cy="0"/>
        </a:xfrm>
      </p:grpSpPr>
      <p:sp>
        <p:nvSpPr>
          <p:cNvPr id="33" name="Arc 32"/>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Freeform 31"/>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36"/>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Oval 17"/>
          <p:cNvSpPr/>
          <p:nvPr userDrawn="1"/>
        </p:nvSpPr>
        <p:spPr>
          <a:xfrm>
            <a:off x="6426063" y="5260658"/>
            <a:ext cx="1236407" cy="1236407"/>
          </a:xfrm>
          <a:prstGeom prst="ellipse">
            <a:avLst/>
          </a:pr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userDrawn="1"/>
        </p:nvSpPr>
        <p:spPr>
          <a:xfrm>
            <a:off x="7292531" y="1231820"/>
            <a:ext cx="739878" cy="739878"/>
          </a:xfrm>
          <a:prstGeom prst="ellipse">
            <a:avLst/>
          </a:prstGeom>
          <a:solidFill>
            <a:srgbClr val="B6BD00">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21"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2"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23"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sp>
        <p:nvSpPr>
          <p:cNvPr id="42"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51" name="Picture 5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ote slide - PINK">
    <p:spTree>
      <p:nvGrpSpPr>
        <p:cNvPr id="1" name=""/>
        <p:cNvGrpSpPr/>
        <p:nvPr/>
      </p:nvGrpSpPr>
      <p:grpSpPr>
        <a:xfrm>
          <a:off x="0" y="0"/>
          <a:ext cx="0" cy="0"/>
          <a:chOff x="0" y="0"/>
          <a:chExt cx="0" cy="0"/>
        </a:xfrm>
      </p:grpSpPr>
      <p:sp>
        <p:nvSpPr>
          <p:cNvPr id="18" name="Arc 17"/>
          <p:cNvSpPr/>
          <p:nvPr userDrawn="1"/>
        </p:nvSpPr>
        <p:spPr>
          <a:xfrm rot="11814902" flipH="1">
            <a:off x="-812362" y="-1784731"/>
            <a:ext cx="9239667" cy="9239667"/>
          </a:xfrm>
          <a:prstGeom prst="arc">
            <a:avLst>
              <a:gd name="adj1" fmla="val 18971973"/>
              <a:gd name="adj2" fmla="val 3235985"/>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userDrawn="1"/>
        </p:nvSpPr>
        <p:spPr>
          <a:xfrm>
            <a:off x="1" y="-2"/>
            <a:ext cx="7807920" cy="6858002"/>
          </a:xfrm>
          <a:custGeom>
            <a:avLst/>
            <a:gdLst>
              <a:gd name="connsiteX0" fmla="*/ 0 w 7807920"/>
              <a:gd name="connsiteY0" fmla="*/ 0 h 6858002"/>
              <a:gd name="connsiteX1" fmla="*/ 6538515 w 7807920"/>
              <a:gd name="connsiteY1" fmla="*/ 0 h 6858002"/>
              <a:gd name="connsiteX2" fmla="*/ 6572007 w 7807920"/>
              <a:gd name="connsiteY2" fmla="*/ 35129 h 6858002"/>
              <a:gd name="connsiteX3" fmla="*/ 7807920 w 7807920"/>
              <a:gd name="connsiteY3" fmla="*/ 3233967 h 6858002"/>
              <a:gd name="connsiteX4" fmla="*/ 6249254 w 7807920"/>
              <a:gd name="connsiteY4" fmla="*/ 6755559 h 6858002"/>
              <a:gd name="connsiteX5" fmla="*/ 6130989 w 7807920"/>
              <a:gd name="connsiteY5" fmla="*/ 6858002 h 6858002"/>
              <a:gd name="connsiteX6" fmla="*/ 0 w 7807920"/>
              <a:gd name="connsiteY6"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07920" h="6858002">
                <a:moveTo>
                  <a:pt x="0" y="0"/>
                </a:moveTo>
                <a:lnTo>
                  <a:pt x="6538515" y="0"/>
                </a:lnTo>
                <a:lnTo>
                  <a:pt x="6572007" y="35129"/>
                </a:lnTo>
                <a:cubicBezTo>
                  <a:pt x="7339900" y="880001"/>
                  <a:pt x="7807920" y="2002328"/>
                  <a:pt x="7807920" y="3233967"/>
                </a:cubicBezTo>
                <a:cubicBezTo>
                  <a:pt x="7807920" y="4629825"/>
                  <a:pt x="7206775" y="5885278"/>
                  <a:pt x="6249254" y="6755559"/>
                </a:cubicBezTo>
                <a:lnTo>
                  <a:pt x="6130989" y="6858002"/>
                </a:lnTo>
                <a:lnTo>
                  <a:pt x="0" y="6858002"/>
                </a:lnTo>
                <a:close/>
              </a:path>
            </a:pathLst>
          </a:cu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p:cNvSpPr/>
          <p:nvPr userDrawn="1"/>
        </p:nvSpPr>
        <p:spPr>
          <a:xfrm>
            <a:off x="5889556" y="-8419"/>
            <a:ext cx="2204886" cy="1696808"/>
          </a:xfrm>
          <a:custGeom>
            <a:avLst/>
            <a:gdLst>
              <a:gd name="connsiteX0" fmla="*/ 174902 w 2204886"/>
              <a:gd name="connsiteY0" fmla="*/ 0 h 1696808"/>
              <a:gd name="connsiteX1" fmla="*/ 2029985 w 2204886"/>
              <a:gd name="connsiteY1" fmla="*/ 0 h 1696808"/>
              <a:gd name="connsiteX2" fmla="*/ 2071827 w 2204886"/>
              <a:gd name="connsiteY2" fmla="*/ 68875 h 1696808"/>
              <a:gd name="connsiteX3" fmla="*/ 2204886 w 2204886"/>
              <a:gd name="connsiteY3" fmla="*/ 594365 h 1696808"/>
              <a:gd name="connsiteX4" fmla="*/ 1102443 w 2204886"/>
              <a:gd name="connsiteY4" fmla="*/ 1696808 h 1696808"/>
              <a:gd name="connsiteX5" fmla="*/ 0 w 2204886"/>
              <a:gd name="connsiteY5" fmla="*/ 594365 h 1696808"/>
              <a:gd name="connsiteX6" fmla="*/ 133059 w 2204886"/>
              <a:gd name="connsiteY6" fmla="*/ 68875 h 169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4886" h="1696808">
                <a:moveTo>
                  <a:pt x="174902" y="0"/>
                </a:moveTo>
                <a:lnTo>
                  <a:pt x="2029985" y="0"/>
                </a:lnTo>
                <a:lnTo>
                  <a:pt x="2071827" y="68875"/>
                </a:lnTo>
                <a:cubicBezTo>
                  <a:pt x="2156685" y="225084"/>
                  <a:pt x="2204886" y="404096"/>
                  <a:pt x="2204886" y="594365"/>
                </a:cubicBezTo>
                <a:cubicBezTo>
                  <a:pt x="2204886" y="1203227"/>
                  <a:pt x="1711305" y="1696808"/>
                  <a:pt x="1102443" y="1696808"/>
                </a:cubicBezTo>
                <a:cubicBezTo>
                  <a:pt x="493581" y="1696808"/>
                  <a:pt x="0" y="1203227"/>
                  <a:pt x="0" y="594365"/>
                </a:cubicBezTo>
                <a:cubicBezTo>
                  <a:pt x="0" y="404096"/>
                  <a:pt x="48202" y="225084"/>
                  <a:pt x="133059" y="68875"/>
                </a:cubicBezTo>
                <a:close/>
              </a:path>
            </a:pathLst>
          </a:cu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Oval 26"/>
          <p:cNvSpPr/>
          <p:nvPr userDrawn="1"/>
        </p:nvSpPr>
        <p:spPr>
          <a:xfrm>
            <a:off x="6426063" y="5260658"/>
            <a:ext cx="1236407" cy="1236407"/>
          </a:xfrm>
          <a:prstGeom prst="ellipse">
            <a:avLst/>
          </a:prstGeom>
          <a:solidFill>
            <a:srgbClr val="F38B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userDrawn="1"/>
        </p:nvSpPr>
        <p:spPr>
          <a:xfrm>
            <a:off x="7292531" y="1231820"/>
            <a:ext cx="739878" cy="739878"/>
          </a:xfrm>
          <a:prstGeom prst="ellipse">
            <a:avLst/>
          </a:prstGeom>
          <a:solidFill>
            <a:srgbClr val="16A8D3">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23"/>
          <p:cNvSpPr>
            <a:spLocks noGrp="1"/>
          </p:cNvSpPr>
          <p:nvPr>
            <p:ph type="body" sz="quarter" idx="14" hasCustomPrompt="1"/>
          </p:nvPr>
        </p:nvSpPr>
        <p:spPr>
          <a:xfrm>
            <a:off x="5176366" y="4068800"/>
            <a:ext cx="785328" cy="1056986"/>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30" name="Text Placeholder 23"/>
          <p:cNvSpPr>
            <a:spLocks noGrp="1"/>
          </p:cNvSpPr>
          <p:nvPr>
            <p:ph type="body" sz="quarter" idx="15" hasCustomPrompt="1"/>
          </p:nvPr>
        </p:nvSpPr>
        <p:spPr>
          <a:xfrm>
            <a:off x="473106" y="1345908"/>
            <a:ext cx="2613204" cy="1221666"/>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a:t>“</a:t>
            </a:r>
            <a:endParaRPr lang="en-US" dirty="0"/>
          </a:p>
        </p:txBody>
      </p:sp>
      <p:sp>
        <p:nvSpPr>
          <p:cNvPr id="31" name="Text Placeholder 23"/>
          <p:cNvSpPr>
            <a:spLocks noGrp="1"/>
          </p:cNvSpPr>
          <p:nvPr>
            <p:ph type="body" sz="quarter" idx="13" hasCustomPrompt="1"/>
          </p:nvPr>
        </p:nvSpPr>
        <p:spPr>
          <a:xfrm>
            <a:off x="505763" y="1991442"/>
            <a:ext cx="5423273" cy="2497338"/>
          </a:xfrm>
        </p:spPr>
        <p:txBody>
          <a:bodyPr anchor="ctr">
            <a:normAutofit/>
          </a:bodyPr>
          <a:lstStyle>
            <a:lvl1pPr marL="0" indent="0" algn="ctr">
              <a:buNone/>
              <a:defRPr sz="3000" i="1" baseline="0">
                <a:solidFill>
                  <a:schemeClr val="bg1"/>
                </a:solidFill>
                <a:latin typeface="+mn-lt"/>
              </a:defRPr>
            </a:lvl1pPr>
          </a:lstStyle>
          <a:p>
            <a:pPr lvl="0"/>
            <a:r>
              <a:rPr lang="en-US" dirty="0"/>
              <a:t>Quote Here</a:t>
            </a:r>
          </a:p>
        </p:txBody>
      </p:sp>
      <p:pic>
        <p:nvPicPr>
          <p:cNvPr id="34" name="Picture 33"/>
          <p:cNvPicPr>
            <a:picLocks noChangeAspect="1"/>
          </p:cNvPicPr>
          <p:nvPr userDrawn="1"/>
        </p:nvPicPr>
        <p:blipFill>
          <a:blip r:embed="rId2">
            <a:extLst>
              <a:ext uri="{28A0092B-C50C-407E-A947-70E740481C1C}">
                <a14:useLocalDpi xmlns:a14="http://schemas.microsoft.com/office/drawing/2010/main" val="0"/>
              </a:ext>
            </a:extLst>
          </a:blip>
          <a:srcRect b="76017"/>
          <a:stretch>
            <a:fillRect/>
          </a:stretch>
        </p:blipFill>
        <p:spPr>
          <a:xfrm>
            <a:off x="2085890" y="5306824"/>
            <a:ext cx="6467856" cy="1551177"/>
          </a:xfrm>
          <a:custGeom>
            <a:avLst/>
            <a:gdLst>
              <a:gd name="connsiteX0" fmla="*/ 0 w 6467856"/>
              <a:gd name="connsiteY0" fmla="*/ 0 h 1551177"/>
              <a:gd name="connsiteX1" fmla="*/ 6467856 w 6467856"/>
              <a:gd name="connsiteY1" fmla="*/ 0 h 1551177"/>
              <a:gd name="connsiteX2" fmla="*/ 6467856 w 6467856"/>
              <a:gd name="connsiteY2" fmla="*/ 1551177 h 1551177"/>
              <a:gd name="connsiteX3" fmla="*/ 0 w 6467856"/>
              <a:gd name="connsiteY3" fmla="*/ 1551177 h 1551177"/>
            </a:gdLst>
            <a:ahLst/>
            <a:cxnLst>
              <a:cxn ang="0">
                <a:pos x="connsiteX0" y="connsiteY0"/>
              </a:cxn>
              <a:cxn ang="0">
                <a:pos x="connsiteX1" y="connsiteY1"/>
              </a:cxn>
              <a:cxn ang="0">
                <a:pos x="connsiteX2" y="connsiteY2"/>
              </a:cxn>
              <a:cxn ang="0">
                <a:pos x="connsiteX3" y="connsiteY3"/>
              </a:cxn>
            </a:cxnLst>
            <a:rect l="l" t="t" r="r" b="b"/>
            <a:pathLst>
              <a:path w="6467856" h="1551177">
                <a:moveTo>
                  <a:pt x="0" y="0"/>
                </a:moveTo>
                <a:lnTo>
                  <a:pt x="6467856" y="0"/>
                </a:lnTo>
                <a:lnTo>
                  <a:pt x="6467856" y="1551177"/>
                </a:lnTo>
                <a:lnTo>
                  <a:pt x="0" y="1551177"/>
                </a:lnTo>
                <a:close/>
              </a:path>
            </a:pathLst>
          </a:custGeom>
        </p:spPr>
      </p:pic>
      <p:sp>
        <p:nvSpPr>
          <p:cNvPr id="35"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6" name="Picture 35"/>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1">
    <p:spTree>
      <p:nvGrpSpPr>
        <p:cNvPr id="1" name=""/>
        <p:cNvGrpSpPr/>
        <p:nvPr/>
      </p:nvGrpSpPr>
      <p:grpSpPr>
        <a:xfrm>
          <a:off x="0" y="0"/>
          <a:ext cx="0" cy="0"/>
          <a:chOff x="0" y="0"/>
          <a:chExt cx="0" cy="0"/>
        </a:xfrm>
      </p:grpSpPr>
      <p:cxnSp>
        <p:nvCxnSpPr>
          <p:cNvPr id="21" name="Straight Connector 20"/>
          <p:cNvCxnSpPr/>
          <p:nvPr userDrawn="1"/>
        </p:nvCxnSpPr>
        <p:spPr>
          <a:xfrm>
            <a:off x="-36415" y="2997017"/>
            <a:ext cx="12192000" cy="0"/>
          </a:xfrm>
          <a:prstGeom prst="line">
            <a:avLst/>
          </a:prstGeom>
          <a:ln>
            <a:solidFill>
              <a:srgbClr val="6D6E6C"/>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0" hasCustomPrompt="1"/>
          </p:nvPr>
        </p:nvSpPr>
        <p:spPr>
          <a:xfrm>
            <a:off x="303467" y="3845751"/>
            <a:ext cx="2672815" cy="1878334"/>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2" name="Text Placeholder 2"/>
          <p:cNvSpPr>
            <a:spLocks noGrp="1"/>
          </p:cNvSpPr>
          <p:nvPr>
            <p:ph type="body" sz="quarter" idx="11" hasCustomPrompt="1"/>
          </p:nvPr>
        </p:nvSpPr>
        <p:spPr>
          <a:xfrm>
            <a:off x="3243611" y="383455"/>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4" name="Text Placeholder 2"/>
          <p:cNvSpPr>
            <a:spLocks noGrp="1"/>
          </p:cNvSpPr>
          <p:nvPr>
            <p:ph type="body" sz="quarter" idx="12" hasCustomPrompt="1"/>
          </p:nvPr>
        </p:nvSpPr>
        <p:spPr>
          <a:xfrm>
            <a:off x="6115112" y="3845751"/>
            <a:ext cx="2672815" cy="192257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36" name="Text Placeholder 2"/>
          <p:cNvSpPr>
            <a:spLocks noGrp="1"/>
          </p:cNvSpPr>
          <p:nvPr>
            <p:ph type="body" sz="quarter" idx="13" hasCustomPrompt="1"/>
          </p:nvPr>
        </p:nvSpPr>
        <p:spPr>
          <a:xfrm>
            <a:off x="9068395" y="383458"/>
            <a:ext cx="2672815" cy="1779573"/>
          </a:xfrm>
        </p:spPr>
        <p:txBody>
          <a:bodyPr anchor="b">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 name="Oval 1"/>
          <p:cNvSpPr/>
          <p:nvPr userDrawn="1"/>
        </p:nvSpPr>
        <p:spPr>
          <a:xfrm>
            <a:off x="985917" y="2341774"/>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userDrawn="1"/>
        </p:nvSpPr>
        <p:spPr>
          <a:xfrm>
            <a:off x="3936550" y="2357577"/>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6751909" y="2313333"/>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userDrawn="1"/>
        </p:nvSpPr>
        <p:spPr>
          <a:xfrm>
            <a:off x="9765418" y="2342845"/>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olumn with icons slide - layout 2">
    <p:spTree>
      <p:nvGrpSpPr>
        <p:cNvPr id="1" name=""/>
        <p:cNvGrpSpPr/>
        <p:nvPr/>
      </p:nvGrpSpPr>
      <p:grpSpPr>
        <a:xfrm>
          <a:off x="0" y="0"/>
          <a:ext cx="0" cy="0"/>
          <a:chOff x="0" y="0"/>
          <a:chExt cx="0" cy="0"/>
        </a:xfrm>
      </p:grpSpPr>
      <p:cxnSp>
        <p:nvCxnSpPr>
          <p:cNvPr id="18" name="Straight Connector 17"/>
          <p:cNvCxnSpPr/>
          <p:nvPr userDrawn="1"/>
        </p:nvCxnSpPr>
        <p:spPr>
          <a:xfrm>
            <a:off x="-6261" y="1227211"/>
            <a:ext cx="12192000" cy="0"/>
          </a:xfrm>
          <a:prstGeom prst="line">
            <a:avLst/>
          </a:prstGeom>
          <a:ln>
            <a:solidFill>
              <a:srgbClr val="353E47"/>
            </a:solidFill>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0" hasCustomPrompt="1"/>
          </p:nvPr>
        </p:nvSpPr>
        <p:spPr>
          <a:xfrm>
            <a:off x="333621"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0" name="Text Placeholder 2"/>
          <p:cNvSpPr>
            <a:spLocks noGrp="1"/>
          </p:cNvSpPr>
          <p:nvPr>
            <p:ph type="body" sz="quarter" idx="11" hasCustomPrompt="1"/>
          </p:nvPr>
        </p:nvSpPr>
        <p:spPr>
          <a:xfrm>
            <a:off x="3273765"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1" name="Text Placeholder 2"/>
          <p:cNvSpPr>
            <a:spLocks noGrp="1"/>
          </p:cNvSpPr>
          <p:nvPr>
            <p:ph type="body" sz="quarter" idx="12" hasCustomPrompt="1"/>
          </p:nvPr>
        </p:nvSpPr>
        <p:spPr>
          <a:xfrm>
            <a:off x="6145266" y="2090693"/>
            <a:ext cx="2672815" cy="3712088"/>
          </a:xfrm>
        </p:spPr>
        <p:txBody>
          <a:bodyPr>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2" name="Text Placeholder 2"/>
          <p:cNvSpPr>
            <a:spLocks noGrp="1"/>
          </p:cNvSpPr>
          <p:nvPr>
            <p:ph type="body" sz="quarter" idx="13" hasCustomPrompt="1"/>
          </p:nvPr>
        </p:nvSpPr>
        <p:spPr>
          <a:xfrm>
            <a:off x="9098549" y="2090693"/>
            <a:ext cx="2672815" cy="3712088"/>
          </a:xfrm>
        </p:spPr>
        <p:txBody>
          <a:bodyPr anchor="t">
            <a:normAutofit/>
          </a:bodyPr>
          <a:lstStyle>
            <a:lvl1pPr marL="0" indent="0" algn="ctr">
              <a:buNone/>
              <a:defRPr sz="2400" baseline="0">
                <a:solidFill>
                  <a:srgbClr val="6D6E6C"/>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23" name="Oval 22"/>
          <p:cNvSpPr/>
          <p:nvPr userDrawn="1"/>
        </p:nvSpPr>
        <p:spPr>
          <a:xfrm>
            <a:off x="1016071" y="571968"/>
            <a:ext cx="1327355" cy="1327355"/>
          </a:xfrm>
          <a:prstGeom prst="ellipse">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userDrawn="1"/>
        </p:nvSpPr>
        <p:spPr>
          <a:xfrm>
            <a:off x="3966704" y="587771"/>
            <a:ext cx="1327355" cy="1327355"/>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6782063" y="543527"/>
            <a:ext cx="1327355" cy="1327355"/>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9795572" y="573039"/>
            <a:ext cx="1327355" cy="1327355"/>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column with icons slide">
    <p:spTree>
      <p:nvGrpSpPr>
        <p:cNvPr id="1" name=""/>
        <p:cNvGrpSpPr/>
        <p:nvPr/>
      </p:nvGrpSpPr>
      <p:grpSpPr>
        <a:xfrm>
          <a:off x="0" y="0"/>
          <a:ext cx="0" cy="0"/>
          <a:chOff x="0" y="0"/>
          <a:chExt cx="0" cy="0"/>
        </a:xfrm>
      </p:grpSpPr>
      <p:sp>
        <p:nvSpPr>
          <p:cNvPr id="12" name="Rectangle 11"/>
          <p:cNvSpPr/>
          <p:nvPr userDrawn="1"/>
        </p:nvSpPr>
        <p:spPr>
          <a:xfrm>
            <a:off x="0" y="0"/>
            <a:ext cx="12192000" cy="2728452"/>
          </a:xfrm>
          <a:prstGeom prst="rect">
            <a:avLst/>
          </a:prstGeom>
          <a:solidFill>
            <a:srgbClr val="16A8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E3C55"/>
              </a:solidFill>
            </a:endParaRPr>
          </a:p>
        </p:txBody>
      </p:sp>
      <p:sp>
        <p:nvSpPr>
          <p:cNvPr id="17" name="Oval 41"/>
          <p:cNvSpPr>
            <a:spLocks noChangeArrowheads="1"/>
          </p:cNvSpPr>
          <p:nvPr userDrawn="1"/>
        </p:nvSpPr>
        <p:spPr bwMode="auto">
          <a:xfrm>
            <a:off x="1863747" y="2031864"/>
            <a:ext cx="1049910" cy="1049910"/>
          </a:xfrm>
          <a:prstGeom prst="ellipse">
            <a:avLst/>
          </a:prstGeom>
          <a:solidFill>
            <a:srgbClr val="B6BD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18" name="Text Placeholder 23"/>
          <p:cNvSpPr>
            <a:spLocks noGrp="1"/>
          </p:cNvSpPr>
          <p:nvPr>
            <p:ph type="body" sz="quarter" idx="13" hasCustomPrompt="1"/>
          </p:nvPr>
        </p:nvSpPr>
        <p:spPr>
          <a:xfrm>
            <a:off x="0" y="826647"/>
            <a:ext cx="12192000" cy="697353"/>
          </a:xfrm>
        </p:spPr>
        <p:txBody>
          <a:bodyPr>
            <a:normAutofit/>
          </a:bodyPr>
          <a:lstStyle>
            <a:lvl1pPr marL="0" indent="0" algn="ctr">
              <a:buNone/>
              <a:defRPr sz="3600">
                <a:solidFill>
                  <a:schemeClr val="bg1"/>
                </a:solidFill>
                <a:latin typeface="+mn-lt"/>
              </a:defRPr>
            </a:lvl1pPr>
          </a:lstStyle>
          <a:p>
            <a:pPr lvl="0"/>
            <a:r>
              <a:rPr lang="en-US" dirty="0"/>
              <a:t>TITLE</a:t>
            </a:r>
          </a:p>
        </p:txBody>
      </p:sp>
      <p:sp>
        <p:nvSpPr>
          <p:cNvPr id="22" name="Text Placeholder 23"/>
          <p:cNvSpPr>
            <a:spLocks noGrp="1"/>
          </p:cNvSpPr>
          <p:nvPr>
            <p:ph type="body" sz="quarter" idx="14" hasCustomPrompt="1"/>
          </p:nvPr>
        </p:nvSpPr>
        <p:spPr>
          <a:xfrm>
            <a:off x="684287"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3" name="Text Placeholder 23"/>
          <p:cNvSpPr>
            <a:spLocks noGrp="1"/>
          </p:cNvSpPr>
          <p:nvPr>
            <p:ph type="body" sz="quarter" idx="15" hasCustomPrompt="1"/>
          </p:nvPr>
        </p:nvSpPr>
        <p:spPr>
          <a:xfrm>
            <a:off x="684287"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4" name="Straight Connector 3"/>
          <p:cNvCxnSpPr/>
          <p:nvPr userDrawn="1"/>
        </p:nvCxnSpPr>
        <p:spPr>
          <a:xfrm flipH="1">
            <a:off x="555813"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5" name="Oval 41"/>
          <p:cNvSpPr>
            <a:spLocks noChangeArrowheads="1"/>
          </p:cNvSpPr>
          <p:nvPr userDrawn="1"/>
        </p:nvSpPr>
        <p:spPr bwMode="auto">
          <a:xfrm>
            <a:off x="5691676" y="2031864"/>
            <a:ext cx="1049910" cy="1049910"/>
          </a:xfrm>
          <a:prstGeom prst="ellipse">
            <a:avLst/>
          </a:prstGeom>
          <a:solidFill>
            <a:srgbClr val="F38B00"/>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26" name="Text Placeholder 23"/>
          <p:cNvSpPr>
            <a:spLocks noGrp="1"/>
          </p:cNvSpPr>
          <p:nvPr>
            <p:ph type="body" sz="quarter" idx="16" hasCustomPrompt="1"/>
          </p:nvPr>
        </p:nvSpPr>
        <p:spPr>
          <a:xfrm>
            <a:off x="451221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27" name="Text Placeholder 23"/>
          <p:cNvSpPr>
            <a:spLocks noGrp="1"/>
          </p:cNvSpPr>
          <p:nvPr>
            <p:ph type="body" sz="quarter" idx="17" hasCustomPrompt="1"/>
          </p:nvPr>
        </p:nvSpPr>
        <p:spPr>
          <a:xfrm>
            <a:off x="451221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28" name="Straight Connector 27"/>
          <p:cNvCxnSpPr/>
          <p:nvPr userDrawn="1"/>
        </p:nvCxnSpPr>
        <p:spPr>
          <a:xfrm flipH="1">
            <a:off x="438374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9" name="Oval 41"/>
          <p:cNvSpPr>
            <a:spLocks noChangeArrowheads="1"/>
          </p:cNvSpPr>
          <p:nvPr userDrawn="1"/>
        </p:nvSpPr>
        <p:spPr bwMode="auto">
          <a:xfrm>
            <a:off x="9407546" y="2031864"/>
            <a:ext cx="1049910" cy="1049910"/>
          </a:xfrm>
          <a:prstGeom prst="ellipse">
            <a:avLst/>
          </a:prstGeom>
          <a:solidFill>
            <a:srgbClr val="EA1D76"/>
          </a:solidFill>
          <a:ln>
            <a:noFill/>
          </a:ln>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spcBef>
                <a:spcPct val="0"/>
              </a:spcBef>
              <a:buFontTx/>
              <a:buNone/>
            </a:pPr>
            <a:endParaRPr lang="x-none" altLang="x-none" sz="2400">
              <a:solidFill>
                <a:srgbClr val="000000"/>
              </a:solidFill>
              <a:ea typeface="ＭＳ Ｐゴシック" charset="-128"/>
              <a:cs typeface="ＭＳ Ｐゴシック" charset="-128"/>
            </a:endParaRPr>
          </a:p>
        </p:txBody>
      </p:sp>
      <p:sp>
        <p:nvSpPr>
          <p:cNvPr id="30" name="Text Placeholder 23"/>
          <p:cNvSpPr>
            <a:spLocks noGrp="1"/>
          </p:cNvSpPr>
          <p:nvPr>
            <p:ph type="body" sz="quarter" idx="18" hasCustomPrompt="1"/>
          </p:nvPr>
        </p:nvSpPr>
        <p:spPr>
          <a:xfrm>
            <a:off x="8228086" y="3236316"/>
            <a:ext cx="3408830" cy="1045795"/>
          </a:xfrm>
        </p:spPr>
        <p:txBody>
          <a:bodyPr anchor="ctr">
            <a:normAutofit/>
          </a:bodyPr>
          <a:lstStyle>
            <a:lvl1pPr marL="0" indent="0" algn="ctr">
              <a:buNone/>
              <a:defRPr sz="3000">
                <a:solidFill>
                  <a:srgbClr val="6D6E6C"/>
                </a:solidFill>
                <a:latin typeface="+mn-lt"/>
              </a:defRPr>
            </a:lvl1pPr>
          </a:lstStyle>
          <a:p>
            <a:pPr lvl="0"/>
            <a:r>
              <a:rPr lang="en-US" dirty="0"/>
              <a:t>Sub Title</a:t>
            </a:r>
          </a:p>
        </p:txBody>
      </p:sp>
      <p:sp>
        <p:nvSpPr>
          <p:cNvPr id="31" name="Text Placeholder 23"/>
          <p:cNvSpPr>
            <a:spLocks noGrp="1"/>
          </p:cNvSpPr>
          <p:nvPr>
            <p:ph type="body" sz="quarter" idx="19" hasCustomPrompt="1"/>
          </p:nvPr>
        </p:nvSpPr>
        <p:spPr>
          <a:xfrm>
            <a:off x="8228086" y="4432247"/>
            <a:ext cx="3408830" cy="1412740"/>
          </a:xfrm>
        </p:spPr>
        <p:txBody>
          <a:bodyPr>
            <a:normAutofit/>
          </a:bodyPr>
          <a:lstStyle>
            <a:lvl1pPr marL="0" indent="0" algn="ctr">
              <a:buNone/>
              <a:defRPr sz="2400">
                <a:solidFill>
                  <a:srgbClr val="6D6E6C"/>
                </a:solidFill>
                <a:latin typeface="+mn-lt"/>
              </a:defRPr>
            </a:lvl1pPr>
          </a:lstStyle>
          <a:p>
            <a:pPr lvl="0"/>
            <a:r>
              <a:rPr lang="en-US" dirty="0"/>
              <a:t>Main Body Text</a:t>
            </a:r>
          </a:p>
        </p:txBody>
      </p:sp>
      <p:cxnSp>
        <p:nvCxnSpPr>
          <p:cNvPr id="35" name="Straight Connector 34"/>
          <p:cNvCxnSpPr/>
          <p:nvPr userDrawn="1"/>
        </p:nvCxnSpPr>
        <p:spPr>
          <a:xfrm flipH="1">
            <a:off x="8099612" y="4342602"/>
            <a:ext cx="35910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2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 bullets slide">
    <p:spTree>
      <p:nvGrpSpPr>
        <p:cNvPr id="1" name=""/>
        <p:cNvGrpSpPr/>
        <p:nvPr/>
      </p:nvGrpSpPr>
      <p:grpSpPr>
        <a:xfrm>
          <a:off x="0" y="0"/>
          <a:ext cx="0" cy="0"/>
          <a:chOff x="0" y="0"/>
          <a:chExt cx="0" cy="0"/>
        </a:xfrm>
      </p:grpSpPr>
      <p:sp>
        <p:nvSpPr>
          <p:cNvPr id="34" name="Rectangle 33"/>
          <p:cNvSpPr/>
          <p:nvPr userDrawn="1"/>
        </p:nvSpPr>
        <p:spPr>
          <a:xfrm>
            <a:off x="4903304" y="1126433"/>
            <a:ext cx="7288696" cy="1302295"/>
          </a:xfrm>
          <a:prstGeom prst="rect">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p:cNvSpPr/>
          <p:nvPr userDrawn="1"/>
        </p:nvSpPr>
        <p:spPr>
          <a:xfrm>
            <a:off x="4903304" y="2749824"/>
            <a:ext cx="7288696" cy="1302295"/>
          </a:xfrm>
          <a:prstGeom prst="rect">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p:cNvSpPr/>
          <p:nvPr userDrawn="1"/>
        </p:nvSpPr>
        <p:spPr>
          <a:xfrm>
            <a:off x="4903304" y="4373215"/>
            <a:ext cx="7288696" cy="1302295"/>
          </a:xfrm>
          <a:prstGeom prst="rect">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userDrawn="1"/>
        </p:nvCxnSpPr>
        <p:spPr>
          <a:xfrm>
            <a:off x="6175512" y="1223543"/>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175512" y="285205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6175512" y="4496389"/>
            <a:ext cx="0" cy="104257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userDrawn="1"/>
        </p:nvPicPr>
        <p:blipFill rotWithShape="1">
          <a:blip r:embed="rId2">
            <a:extLst>
              <a:ext uri="{28A0092B-C50C-407E-A947-70E740481C1C}">
                <a14:useLocalDpi xmlns:a14="http://schemas.microsoft.com/office/drawing/2010/main" val="0"/>
              </a:ext>
            </a:extLst>
          </a:blip>
          <a:srcRect l="29694" t="6763" r="13475" b="6473"/>
          <a:stretch/>
        </p:blipFill>
        <p:spPr>
          <a:xfrm>
            <a:off x="3954456" y="677649"/>
            <a:ext cx="1176669" cy="5446643"/>
          </a:xfrm>
          <a:prstGeom prst="rect">
            <a:avLst/>
          </a:prstGeom>
        </p:spPr>
      </p:pic>
      <p:sp>
        <p:nvSpPr>
          <p:cNvPr id="42" name="Text Placeholder 23"/>
          <p:cNvSpPr>
            <a:spLocks noGrp="1"/>
          </p:cNvSpPr>
          <p:nvPr>
            <p:ph type="body" sz="quarter" idx="13" hasCustomPrompt="1"/>
          </p:nvPr>
        </p:nvSpPr>
        <p:spPr>
          <a:xfrm>
            <a:off x="643223" y="1079254"/>
            <a:ext cx="3821205"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43" name="Text Placeholder 25"/>
          <p:cNvSpPr>
            <a:spLocks noGrp="1"/>
          </p:cNvSpPr>
          <p:nvPr>
            <p:ph type="body" sz="quarter" idx="14" hasCustomPrompt="1"/>
          </p:nvPr>
        </p:nvSpPr>
        <p:spPr>
          <a:xfrm>
            <a:off x="643223" y="2087287"/>
            <a:ext cx="3821205"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sp>
        <p:nvSpPr>
          <p:cNvPr id="44" name="Text Placeholder 23"/>
          <p:cNvSpPr>
            <a:spLocks noGrp="1"/>
          </p:cNvSpPr>
          <p:nvPr>
            <p:ph type="body" sz="quarter" idx="15" hasCustomPrompt="1"/>
          </p:nvPr>
        </p:nvSpPr>
        <p:spPr>
          <a:xfrm>
            <a:off x="4975024" y="1126433"/>
            <a:ext cx="1176670" cy="1292995"/>
          </a:xfrm>
        </p:spPr>
        <p:txBody>
          <a:bodyPr anchor="ctr">
            <a:normAutofit/>
          </a:bodyPr>
          <a:lstStyle>
            <a:lvl1pPr marL="0" indent="0" algn="ctr">
              <a:buNone/>
              <a:defRPr sz="4800">
                <a:solidFill>
                  <a:schemeClr val="bg1"/>
                </a:solidFill>
                <a:latin typeface="+mn-lt"/>
              </a:defRPr>
            </a:lvl1pPr>
          </a:lstStyle>
          <a:p>
            <a:pPr lvl="0"/>
            <a:r>
              <a:rPr lang="en-US" dirty="0"/>
              <a:t>01</a:t>
            </a:r>
          </a:p>
        </p:txBody>
      </p:sp>
      <p:sp>
        <p:nvSpPr>
          <p:cNvPr id="45" name="Text Placeholder 2"/>
          <p:cNvSpPr>
            <a:spLocks noGrp="1"/>
          </p:cNvSpPr>
          <p:nvPr>
            <p:ph type="body" sz="quarter" idx="12" hasCustomPrompt="1"/>
          </p:nvPr>
        </p:nvSpPr>
        <p:spPr>
          <a:xfrm>
            <a:off x="6271051" y="1126433"/>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cxnSp>
        <p:nvCxnSpPr>
          <p:cNvPr id="51" name="Straight Connector 50"/>
          <p:cNvCxnSpPr/>
          <p:nvPr userDrawn="1"/>
        </p:nvCxnSpPr>
        <p:spPr>
          <a:xfrm>
            <a:off x="417209" y="1920386"/>
            <a:ext cx="42875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52" name="Text Placeholder 23"/>
          <p:cNvSpPr>
            <a:spLocks noGrp="1"/>
          </p:cNvSpPr>
          <p:nvPr>
            <p:ph type="body" sz="quarter" idx="16" hasCustomPrompt="1"/>
          </p:nvPr>
        </p:nvSpPr>
        <p:spPr>
          <a:xfrm>
            <a:off x="4998842" y="2740524"/>
            <a:ext cx="1176670" cy="1292995"/>
          </a:xfrm>
        </p:spPr>
        <p:txBody>
          <a:bodyPr anchor="ctr">
            <a:normAutofit/>
          </a:bodyPr>
          <a:lstStyle>
            <a:lvl1pPr marL="0" indent="0" algn="ctr">
              <a:buNone/>
              <a:defRPr sz="4800">
                <a:solidFill>
                  <a:schemeClr val="bg1"/>
                </a:solidFill>
                <a:latin typeface="+mn-lt"/>
              </a:defRPr>
            </a:lvl1pPr>
          </a:lstStyle>
          <a:p>
            <a:pPr lvl="0"/>
            <a:r>
              <a:rPr lang="en-US" dirty="0"/>
              <a:t>02</a:t>
            </a:r>
          </a:p>
        </p:txBody>
      </p:sp>
      <p:sp>
        <p:nvSpPr>
          <p:cNvPr id="53" name="Text Placeholder 2"/>
          <p:cNvSpPr>
            <a:spLocks noGrp="1"/>
          </p:cNvSpPr>
          <p:nvPr>
            <p:ph type="body" sz="quarter" idx="17" hasCustomPrompt="1"/>
          </p:nvPr>
        </p:nvSpPr>
        <p:spPr>
          <a:xfrm>
            <a:off x="6294869" y="2740524"/>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sp>
        <p:nvSpPr>
          <p:cNvPr id="54" name="Text Placeholder 23"/>
          <p:cNvSpPr>
            <a:spLocks noGrp="1"/>
          </p:cNvSpPr>
          <p:nvPr>
            <p:ph type="body" sz="quarter" idx="18" hasCustomPrompt="1"/>
          </p:nvPr>
        </p:nvSpPr>
        <p:spPr>
          <a:xfrm>
            <a:off x="4968894" y="4387646"/>
            <a:ext cx="1176670" cy="1292995"/>
          </a:xfrm>
        </p:spPr>
        <p:txBody>
          <a:bodyPr anchor="ctr">
            <a:normAutofit/>
          </a:bodyPr>
          <a:lstStyle>
            <a:lvl1pPr marL="0" indent="0" algn="ctr">
              <a:buNone/>
              <a:defRPr sz="4800">
                <a:solidFill>
                  <a:schemeClr val="bg1"/>
                </a:solidFill>
                <a:latin typeface="+mn-lt"/>
              </a:defRPr>
            </a:lvl1pPr>
          </a:lstStyle>
          <a:p>
            <a:pPr lvl="0"/>
            <a:r>
              <a:rPr lang="en-US" dirty="0"/>
              <a:t>03</a:t>
            </a:r>
          </a:p>
        </p:txBody>
      </p:sp>
      <p:sp>
        <p:nvSpPr>
          <p:cNvPr id="55" name="Text Placeholder 2"/>
          <p:cNvSpPr>
            <a:spLocks noGrp="1"/>
          </p:cNvSpPr>
          <p:nvPr>
            <p:ph type="body" sz="quarter" idx="19" hasCustomPrompt="1"/>
          </p:nvPr>
        </p:nvSpPr>
        <p:spPr>
          <a:xfrm>
            <a:off x="6264921" y="4387646"/>
            <a:ext cx="5353929" cy="1292995"/>
          </a:xfrm>
        </p:spPr>
        <p:txBody>
          <a:bodyPr anchor="ctr">
            <a:normAutofit/>
          </a:bodyPr>
          <a:lstStyle>
            <a:lvl1pPr marL="0" indent="0" algn="l">
              <a:buNone/>
              <a:defRPr sz="2400" baseline="0">
                <a:solidFill>
                  <a:schemeClr val="bg1"/>
                </a:solidFill>
              </a:defRPr>
            </a:lvl1pPr>
            <a:lvl3pPr marL="914400" indent="0">
              <a:buNone/>
              <a:defRPr>
                <a:solidFill>
                  <a:srgbClr val="0E3C55"/>
                </a:solidFill>
              </a:defRPr>
            </a:lvl3pPr>
            <a:lvl4pPr marL="1371600" indent="0">
              <a:buNone/>
              <a:defRPr>
                <a:solidFill>
                  <a:srgbClr val="0E3C55"/>
                </a:solidFill>
              </a:defRPr>
            </a:lvl4pPr>
            <a:lvl5pPr marL="1828800" indent="0">
              <a:buNone/>
              <a:defRPr>
                <a:solidFill>
                  <a:srgbClr val="0E3C55"/>
                </a:solidFill>
              </a:defRPr>
            </a:lvl5pPr>
          </a:lstStyle>
          <a:p>
            <a:pPr lvl="0"/>
            <a:r>
              <a:rPr lang="en-US" dirty="0"/>
              <a:t>Main Body Text</a:t>
            </a:r>
          </a:p>
        </p:txBody>
      </p:sp>
      <p:pic>
        <p:nvPicPr>
          <p:cNvPr id="25" name="Picture 2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3514644">
            <a:off x="-2959795" y="-3517307"/>
            <a:ext cx="5030401" cy="5016771"/>
          </a:xfrm>
          <a:custGeom>
            <a:avLst/>
            <a:gdLst>
              <a:gd name="connsiteX0" fmla="*/ 5030401 w 5030401"/>
              <a:gd name="connsiteY0" fmla="*/ 5016771 h 5016771"/>
              <a:gd name="connsiteX1" fmla="*/ 5030401 w 5030401"/>
              <a:gd name="connsiteY1" fmla="*/ 5016771 h 5016771"/>
              <a:gd name="connsiteX2" fmla="*/ 5030401 w 5030401"/>
              <a:gd name="connsiteY2" fmla="*/ 5016771 h 5016771"/>
              <a:gd name="connsiteX3" fmla="*/ 3607946 w 5030401"/>
              <a:gd name="connsiteY3" fmla="*/ 2654990 h 5016771"/>
              <a:gd name="connsiteX4" fmla="*/ 5030401 w 5030401"/>
              <a:gd name="connsiteY4" fmla="*/ 326699 h 5016771"/>
              <a:gd name="connsiteX5" fmla="*/ 5030401 w 5030401"/>
              <a:gd name="connsiteY5" fmla="*/ 3524031 h 5016771"/>
              <a:gd name="connsiteX6" fmla="*/ 0 w 5030401"/>
              <a:gd name="connsiteY6" fmla="*/ 4045606 h 5016771"/>
              <a:gd name="connsiteX7" fmla="*/ 1589613 w 5030401"/>
              <a:gd name="connsiteY7" fmla="*/ 5016771 h 5016771"/>
              <a:gd name="connsiteX8" fmla="*/ 0 w 5030401"/>
              <a:gd name="connsiteY8" fmla="*/ 5016771 h 5016771"/>
              <a:gd name="connsiteX9" fmla="*/ 0 w 5030401"/>
              <a:gd name="connsiteY9" fmla="*/ 0 h 5016771"/>
              <a:gd name="connsiteX10" fmla="*/ 805542 w 5030401"/>
              <a:gd name="connsiteY10" fmla="*/ 0 h 5016771"/>
              <a:gd name="connsiteX11" fmla="*/ 0 w 5030401"/>
              <a:gd name="connsiteY11" fmla="*/ 1318520 h 501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30401" h="5016771">
                <a:moveTo>
                  <a:pt x="5030401" y="5016771"/>
                </a:moveTo>
                <a:lnTo>
                  <a:pt x="5030401" y="5016771"/>
                </a:lnTo>
                <a:lnTo>
                  <a:pt x="5030401" y="5016771"/>
                </a:lnTo>
                <a:close/>
                <a:moveTo>
                  <a:pt x="3607946" y="2654990"/>
                </a:moveTo>
                <a:lnTo>
                  <a:pt x="5030401" y="326699"/>
                </a:lnTo>
                <a:lnTo>
                  <a:pt x="5030401" y="3524031"/>
                </a:lnTo>
                <a:close/>
                <a:moveTo>
                  <a:pt x="0" y="4045606"/>
                </a:moveTo>
                <a:lnTo>
                  <a:pt x="1589613" y="5016771"/>
                </a:lnTo>
                <a:lnTo>
                  <a:pt x="0" y="5016771"/>
                </a:lnTo>
                <a:close/>
                <a:moveTo>
                  <a:pt x="0" y="0"/>
                </a:moveTo>
                <a:lnTo>
                  <a:pt x="805542" y="0"/>
                </a:lnTo>
                <a:lnTo>
                  <a:pt x="0" y="1318520"/>
                </a:lnTo>
                <a:close/>
              </a:path>
            </a:pathLst>
          </a:cu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3"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Design 2">
    <p:spTree>
      <p:nvGrpSpPr>
        <p:cNvPr id="1" name=""/>
        <p:cNvGrpSpPr/>
        <p:nvPr/>
      </p:nvGrpSpPr>
      <p:grpSpPr>
        <a:xfrm>
          <a:off x="0" y="0"/>
          <a:ext cx="0" cy="0"/>
          <a:chOff x="0" y="0"/>
          <a:chExt cx="0" cy="0"/>
        </a:xfrm>
      </p:grpSpPr>
      <p:sp>
        <p:nvSpPr>
          <p:cNvPr id="15" name="Freeform 14"/>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29"/>
          <p:cNvSpPr/>
          <p:nvPr userDrawn="1"/>
        </p:nvSpPr>
        <p:spPr>
          <a:xfrm>
            <a:off x="4484399" y="2292849"/>
            <a:ext cx="2204885" cy="2204885"/>
          </a:xfrm>
          <a:prstGeom prst="ellipse">
            <a:avLst/>
          </a:prstGeom>
          <a:solidFill>
            <a:srgbClr val="B6BD00">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userDrawn="1"/>
        </p:nvSpPr>
        <p:spPr>
          <a:xfrm>
            <a:off x="6165581" y="4902594"/>
            <a:ext cx="1236407" cy="1236407"/>
          </a:xfrm>
          <a:prstGeom prst="ellipse">
            <a:avLst/>
          </a:prstGeom>
          <a:solidFill>
            <a:srgbClr val="EA1D76">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userDrawn="1"/>
        </p:nvSpPr>
        <p:spPr>
          <a:xfrm>
            <a:off x="11209057" y="4956866"/>
            <a:ext cx="739878" cy="739878"/>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userDrawn="1"/>
        </p:nvSpPr>
        <p:spPr>
          <a:xfrm>
            <a:off x="6249533" y="-732709"/>
            <a:ext cx="6752093" cy="6752093"/>
          </a:xfrm>
          <a:prstGeom prst="ellipse">
            <a:avLst/>
          </a:prstGeom>
          <a:noFill/>
          <a:ln>
            <a:solidFill>
              <a:srgbClr val="6D6E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icture Placeholder 7"/>
          <p:cNvSpPr>
            <a:spLocks noGrp="1"/>
          </p:cNvSpPr>
          <p:nvPr>
            <p:ph type="pic" sz="quarter" idx="10" hasCustomPrompt="1"/>
          </p:nvPr>
        </p:nvSpPr>
        <p:spPr>
          <a:xfrm>
            <a:off x="5987463" y="-791701"/>
            <a:ext cx="6749004" cy="6749004"/>
          </a:xfrm>
          <a:prstGeom prst="ellipse">
            <a:avLst/>
          </a:prstGeom>
          <a:ln>
            <a:noFill/>
          </a:ln>
        </p:spPr>
        <p:txBody>
          <a:bodyPr anchor="ctr">
            <a:normAutofit/>
          </a:bodyPr>
          <a:lstStyle>
            <a:lvl1pPr algn="ctr">
              <a:defRPr sz="2400" baseline="0">
                <a:solidFill>
                  <a:srgbClr val="6D6E6C"/>
                </a:solidFill>
              </a:defRPr>
            </a:lvl1pPr>
          </a:lstStyle>
          <a:p>
            <a:r>
              <a:rPr lang="en-US" dirty="0"/>
              <a:t>Click here to add photo</a:t>
            </a:r>
          </a:p>
        </p:txBody>
      </p:sp>
      <p:sp>
        <p:nvSpPr>
          <p:cNvPr id="17" name="Text Placeholder 23"/>
          <p:cNvSpPr>
            <a:spLocks noGrp="1"/>
          </p:cNvSpPr>
          <p:nvPr>
            <p:ph type="body" sz="quarter" idx="12" hasCustomPrompt="1"/>
          </p:nvPr>
        </p:nvSpPr>
        <p:spPr>
          <a:xfrm>
            <a:off x="461565" y="4669181"/>
            <a:ext cx="4870995" cy="1650628"/>
          </a:xfrm>
        </p:spPr>
        <p:txBody>
          <a:bodyPr>
            <a:normAutofit/>
          </a:bodyPr>
          <a:lstStyle>
            <a:lvl1pPr marL="0" indent="0" algn="l">
              <a:lnSpc>
                <a:spcPts val="4000"/>
              </a:lnSpc>
              <a:buNone/>
              <a:defRPr sz="3600" b="0" baseline="0">
                <a:solidFill>
                  <a:srgbClr val="16A8D3"/>
                </a:solidFill>
              </a:defRPr>
            </a:lvl1pPr>
            <a:lvl2pPr marL="457200" indent="0">
              <a:buNone/>
              <a:defRPr b="1">
                <a:solidFill>
                  <a:schemeClr val="bg1"/>
                </a:solidFill>
              </a:defRPr>
            </a:lvl2pPr>
            <a:lvl3pPr marL="914400" indent="0">
              <a:buNone/>
              <a:defRPr b="1">
                <a:solidFill>
                  <a:schemeClr val="bg1"/>
                </a:solidFill>
              </a:defRPr>
            </a:lvl3pPr>
            <a:lvl4pPr marL="1371600" indent="0">
              <a:buNone/>
              <a:defRPr b="1">
                <a:solidFill>
                  <a:schemeClr val="bg1"/>
                </a:solidFill>
              </a:defRPr>
            </a:lvl4pPr>
            <a:lvl5pPr marL="1828800" indent="0">
              <a:buNone/>
              <a:defRPr b="1">
                <a:solidFill>
                  <a:schemeClr val="bg1"/>
                </a:solidFill>
              </a:defRPr>
            </a:lvl5pPr>
          </a:lstStyle>
          <a:p>
            <a:pPr lvl="0"/>
            <a:r>
              <a:rPr lang="en-US" dirty="0"/>
              <a:t>Title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3031" y="490255"/>
            <a:ext cx="5080931" cy="1526867"/>
          </a:xfrm>
          <a:prstGeom prst="rect">
            <a:avLst/>
          </a:prstGeom>
        </p:spPr>
      </p:pic>
      <p:sp>
        <p:nvSpPr>
          <p:cNvPr id="16" name="Footer Placeholder 6"/>
          <p:cNvSpPr txBox="1">
            <a:spLocks noGrp="1"/>
          </p:cNvSpPr>
          <p:nvPr userDrawn="1"/>
        </p:nvSpPr>
        <p:spPr bwMode="auto">
          <a:xfrm>
            <a:off x="9565507" y="6235377"/>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18" name="Picture 8"/>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36365" y="6139001"/>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aptop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25"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sp>
        <p:nvSpPr>
          <p:cNvPr id="26" name="Text Placeholder 25"/>
          <p:cNvSpPr>
            <a:spLocks noGrp="1"/>
          </p:cNvSpPr>
          <p:nvPr>
            <p:ph type="body" sz="quarter" idx="14" hasCustomPrompt="1"/>
          </p:nvPr>
        </p:nvSpPr>
        <p:spPr>
          <a:xfrm>
            <a:off x="0" y="1045042"/>
            <a:ext cx="12192000" cy="590599"/>
          </a:xfrm>
        </p:spPr>
        <p:txBody>
          <a:bodyPr>
            <a:noAutofit/>
          </a:bodyPr>
          <a:lstStyle>
            <a:lvl1pPr marL="0" indent="0" algn="ctr">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cxnSp>
        <p:nvCxnSpPr>
          <p:cNvPr id="27" name="Straight Connector 26"/>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sp>
        <p:nvSpPr>
          <p:cNvPr id="11" name="テキスト プレースホルダー 36"/>
          <p:cNvSpPr txBox="1">
            <a:spLocks/>
          </p:cNvSpPr>
          <p:nvPr userDrawn="1"/>
        </p:nvSpPr>
        <p:spPr bwMode="auto">
          <a:xfrm>
            <a:off x="421069" y="6295394"/>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ct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rcRect l="47950"/>
          <a:stretch>
            <a:fillRect/>
          </a:stretch>
        </p:blipFill>
        <p:spPr>
          <a:xfrm rot="14769484">
            <a:off x="5881447" y="6408693"/>
            <a:ext cx="437024" cy="837352"/>
          </a:xfrm>
          <a:custGeom>
            <a:avLst/>
            <a:gdLst>
              <a:gd name="connsiteX0" fmla="*/ 437024 w 437024"/>
              <a:gd name="connsiteY0" fmla="*/ 837352 h 837352"/>
              <a:gd name="connsiteX1" fmla="*/ 0 w 437024"/>
              <a:gd name="connsiteY1" fmla="*/ 837352 h 837352"/>
              <a:gd name="connsiteX2" fmla="*/ 370048 w 437024"/>
              <a:gd name="connsiteY2" fmla="*/ 0 h 837352"/>
              <a:gd name="connsiteX3" fmla="*/ 437024 w 437024"/>
              <a:gd name="connsiteY3" fmla="*/ 0 h 837352"/>
            </a:gdLst>
            <a:ahLst/>
            <a:cxnLst>
              <a:cxn ang="0">
                <a:pos x="connsiteX0" y="connsiteY0"/>
              </a:cxn>
              <a:cxn ang="0">
                <a:pos x="connsiteX1" y="connsiteY1"/>
              </a:cxn>
              <a:cxn ang="0">
                <a:pos x="connsiteX2" y="connsiteY2"/>
              </a:cxn>
              <a:cxn ang="0">
                <a:pos x="connsiteX3" y="connsiteY3"/>
              </a:cxn>
            </a:cxnLst>
            <a:rect l="l" t="t" r="r" b="b"/>
            <a:pathLst>
              <a:path w="437024" h="837352">
                <a:moveTo>
                  <a:pt x="437024" y="837352"/>
                </a:moveTo>
                <a:lnTo>
                  <a:pt x="0" y="837352"/>
                </a:lnTo>
                <a:lnTo>
                  <a:pt x="370048" y="0"/>
                </a:lnTo>
                <a:lnTo>
                  <a:pt x="437024" y="0"/>
                </a:lnTo>
                <a:close/>
              </a:path>
            </a:pathLst>
          </a:cu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aptop slide 2">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8387" t="10823" r="49050" b="5574"/>
          <a:stretch/>
        </p:blipFill>
        <p:spPr>
          <a:xfrm>
            <a:off x="7429500" y="740153"/>
            <a:ext cx="4762500" cy="5612853"/>
          </a:xfrm>
          <a:prstGeom prst="rect">
            <a:avLst/>
          </a:prstGeom>
        </p:spPr>
      </p:pic>
      <p:cxnSp>
        <p:nvCxnSpPr>
          <p:cNvPr id="27" name="Straight Connector 26"/>
          <p:cNvCxnSpPr/>
          <p:nvPr userDrawn="1"/>
        </p:nvCxnSpPr>
        <p:spPr>
          <a:xfrm flipH="1">
            <a:off x="378379" y="1908558"/>
            <a:ext cx="6789867"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8" name="Picture Placeholder 7"/>
          <p:cNvSpPr>
            <a:spLocks noGrp="1"/>
          </p:cNvSpPr>
          <p:nvPr>
            <p:ph type="pic" sz="quarter" idx="15" hasCustomPrompt="1"/>
          </p:nvPr>
        </p:nvSpPr>
        <p:spPr>
          <a:xfrm>
            <a:off x="8802435" y="1223694"/>
            <a:ext cx="3389565" cy="4033653"/>
          </a:xfrm>
          <a:prstGeom prst="rect">
            <a:avLst/>
          </a:prstGeo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Click here to add photo</a:t>
            </a:r>
          </a:p>
        </p:txBody>
      </p:sp>
      <p:sp>
        <p:nvSpPr>
          <p:cNvPr id="9" name="Text Placeholder 23"/>
          <p:cNvSpPr>
            <a:spLocks noGrp="1"/>
          </p:cNvSpPr>
          <p:nvPr>
            <p:ph type="body" sz="quarter" idx="16" hasCustomPrompt="1"/>
          </p:nvPr>
        </p:nvSpPr>
        <p:spPr>
          <a:xfrm>
            <a:off x="643223" y="1079254"/>
            <a:ext cx="6361734"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0" name="Text Placeholder 25"/>
          <p:cNvSpPr>
            <a:spLocks noGrp="1"/>
          </p:cNvSpPr>
          <p:nvPr>
            <p:ph type="body" sz="quarter" idx="17" hasCustomPrompt="1"/>
          </p:nvPr>
        </p:nvSpPr>
        <p:spPr>
          <a:xfrm>
            <a:off x="643223" y="2087287"/>
            <a:ext cx="6361734"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6"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ne Slide 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3425" t="-1173" r="6562" b="12394"/>
          <a:stretch/>
        </p:blipFill>
        <p:spPr>
          <a:xfrm>
            <a:off x="2449287" y="1355271"/>
            <a:ext cx="9742714" cy="5502729"/>
          </a:xfrm>
          <a:prstGeom prst="rect">
            <a:avLst/>
          </a:prstGeom>
        </p:spPr>
      </p:pic>
      <p:sp>
        <p:nvSpPr>
          <p:cNvPr id="6" name="Picture Placeholder 5"/>
          <p:cNvSpPr>
            <a:spLocks noGrp="1"/>
          </p:cNvSpPr>
          <p:nvPr>
            <p:ph type="pic" sz="quarter" idx="18" hasCustomPrompt="1"/>
          </p:nvPr>
        </p:nvSpPr>
        <p:spPr>
          <a:xfrm>
            <a:off x="3731480" y="2335213"/>
            <a:ext cx="4098925" cy="2628900"/>
          </a:xfrm>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charset="0"/>
              <a:buNone/>
              <a:tabLst/>
              <a:defRPr sz="2400" baseline="0">
                <a:solidFill>
                  <a:schemeClr val="bg1">
                    <a:lumMod val="50000"/>
                  </a:schemeClr>
                </a:solidFill>
              </a:defRPr>
            </a:lvl1pPr>
          </a:lstStyle>
          <a:p>
            <a:r>
              <a:rPr lang="en-US" dirty="0"/>
              <a:t>Click here to add photo</a:t>
            </a:r>
          </a:p>
        </p:txBody>
      </p:sp>
      <p:sp>
        <p:nvSpPr>
          <p:cNvPr id="14" name="Text Placeholder 23"/>
          <p:cNvSpPr>
            <a:spLocks noGrp="1"/>
          </p:cNvSpPr>
          <p:nvPr>
            <p:ph type="body" sz="quarter" idx="13" hasCustomPrompt="1"/>
          </p:nvPr>
        </p:nvSpPr>
        <p:spPr>
          <a:xfrm>
            <a:off x="0" y="213464"/>
            <a:ext cx="12192000" cy="704485"/>
          </a:xfrm>
        </p:spPr>
        <p:txBody>
          <a:bodyPr>
            <a:normAutofit/>
          </a:bodyPr>
          <a:lstStyle>
            <a:lvl1pPr marL="0" indent="0" algn="ctr">
              <a:buNone/>
              <a:defRPr sz="3600">
                <a:solidFill>
                  <a:srgbClr val="6D6E6C"/>
                </a:solidFill>
                <a:latin typeface="+mn-lt"/>
              </a:defRPr>
            </a:lvl1pPr>
          </a:lstStyle>
          <a:p>
            <a:pPr lvl="0"/>
            <a:r>
              <a:rPr lang="en-US" dirty="0"/>
              <a:t>TITLE</a:t>
            </a:r>
          </a:p>
        </p:txBody>
      </p:sp>
      <p:cxnSp>
        <p:nvCxnSpPr>
          <p:cNvPr id="15" name="Straight Connector 14"/>
          <p:cNvCxnSpPr/>
          <p:nvPr userDrawn="1"/>
        </p:nvCxnSpPr>
        <p:spPr>
          <a:xfrm flipH="1">
            <a:off x="280404" y="945173"/>
            <a:ext cx="11623126"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2"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hone Slid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r="3454" b="8248"/>
          <a:stretch/>
        </p:blipFill>
        <p:spPr>
          <a:xfrm>
            <a:off x="6890657" y="550299"/>
            <a:ext cx="5479143" cy="6292294"/>
          </a:xfrm>
          <a:prstGeom prst="rect">
            <a:avLst/>
          </a:prstGeom>
        </p:spPr>
      </p:pic>
      <p:sp>
        <p:nvSpPr>
          <p:cNvPr id="7" name="Picture Placeholder 6"/>
          <p:cNvSpPr>
            <a:spLocks noGrp="1"/>
          </p:cNvSpPr>
          <p:nvPr>
            <p:ph type="pic" sz="quarter" idx="14" hasCustomPrompt="1"/>
          </p:nvPr>
        </p:nvSpPr>
        <p:spPr>
          <a:xfrm>
            <a:off x="7754938" y="1192681"/>
            <a:ext cx="2187575" cy="38862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 Click here to add photo</a:t>
            </a:r>
          </a:p>
        </p:txBody>
      </p:sp>
      <p:cxnSp>
        <p:nvCxnSpPr>
          <p:cNvPr id="11" name="Straight Connector 10"/>
          <p:cNvCxnSpPr/>
          <p:nvPr userDrawn="1"/>
        </p:nvCxnSpPr>
        <p:spPr>
          <a:xfrm flipH="1">
            <a:off x="378380" y="1908558"/>
            <a:ext cx="6348991" cy="0"/>
          </a:xfrm>
          <a:prstGeom prst="line">
            <a:avLst/>
          </a:prstGeom>
          <a:ln>
            <a:solidFill>
              <a:srgbClr val="16A8D3"/>
            </a:solidFill>
          </a:ln>
        </p:spPr>
        <p:style>
          <a:lnRef idx="1">
            <a:schemeClr val="accent1"/>
          </a:lnRef>
          <a:fillRef idx="0">
            <a:schemeClr val="accent1"/>
          </a:fillRef>
          <a:effectRef idx="0">
            <a:schemeClr val="accent1"/>
          </a:effectRef>
          <a:fontRef idx="minor">
            <a:schemeClr val="tx1"/>
          </a:fontRef>
        </p:style>
      </p:cxnSp>
      <p:sp>
        <p:nvSpPr>
          <p:cNvPr id="12" name="Text Placeholder 23"/>
          <p:cNvSpPr>
            <a:spLocks noGrp="1"/>
          </p:cNvSpPr>
          <p:nvPr>
            <p:ph type="body" sz="quarter" idx="16" hasCustomPrompt="1"/>
          </p:nvPr>
        </p:nvSpPr>
        <p:spPr>
          <a:xfrm>
            <a:off x="643223" y="1079254"/>
            <a:ext cx="5839220"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3" name="Text Placeholder 25"/>
          <p:cNvSpPr>
            <a:spLocks noGrp="1"/>
          </p:cNvSpPr>
          <p:nvPr>
            <p:ph type="body" sz="quarter" idx="17" hasCustomPrompt="1"/>
          </p:nvPr>
        </p:nvSpPr>
        <p:spPr>
          <a:xfrm>
            <a:off x="643223" y="2087287"/>
            <a:ext cx="5839220" cy="3642009"/>
          </a:xfrm>
        </p:spPr>
        <p:txBody>
          <a:bodyPr>
            <a:noAutofit/>
          </a:bodyPr>
          <a:lstStyle>
            <a:lvl1pPr marL="0" indent="0" algn="l">
              <a:buNone/>
              <a:defRPr sz="300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Sub Title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17"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41" name="Arc 40"/>
          <p:cNvSpPr/>
          <p:nvPr userDrawn="1"/>
        </p:nvSpPr>
        <p:spPr>
          <a:xfrm flipH="1">
            <a:off x="7234661" y="-915640"/>
            <a:ext cx="6797861" cy="6797861"/>
          </a:xfrm>
          <a:prstGeom prst="arc">
            <a:avLst>
              <a:gd name="adj1" fmla="val 18515705"/>
              <a:gd name="adj2" fmla="val 6898743"/>
            </a:avLst>
          </a:prstGeom>
          <a:ln>
            <a:solidFill>
              <a:srgbClr val="6D6E6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userDrawn="1"/>
        </p:nvSpPr>
        <p:spPr>
          <a:xfrm>
            <a:off x="7361819" y="0"/>
            <a:ext cx="4830180" cy="5934062"/>
          </a:xfrm>
          <a:custGeom>
            <a:avLst/>
            <a:gdLst>
              <a:gd name="connsiteX0" fmla="*/ 1597452 w 4830180"/>
              <a:gd name="connsiteY0" fmla="*/ 0 h 5934062"/>
              <a:gd name="connsiteX1" fmla="*/ 4760544 w 4830180"/>
              <a:gd name="connsiteY1" fmla="*/ 0 h 5934062"/>
              <a:gd name="connsiteX2" fmla="*/ 4830180 w 4830180"/>
              <a:gd name="connsiteY2" fmla="*/ 42305 h 5934062"/>
              <a:gd name="connsiteX3" fmla="*/ 4830180 w 4830180"/>
              <a:gd name="connsiteY3" fmla="*/ 5467824 h 5934062"/>
              <a:gd name="connsiteX4" fmla="*/ 4694297 w 4830180"/>
              <a:gd name="connsiteY4" fmla="*/ 5550374 h 5934062"/>
              <a:gd name="connsiteX5" fmla="*/ 3178998 w 4830180"/>
              <a:gd name="connsiteY5" fmla="*/ 5934062 h 5934062"/>
              <a:gd name="connsiteX6" fmla="*/ 0 w 4830180"/>
              <a:gd name="connsiteY6" fmla="*/ 2755064 h 5934062"/>
              <a:gd name="connsiteX7" fmla="*/ 1401590 w 4830180"/>
              <a:gd name="connsiteY7" fmla="*/ 118989 h 5934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0180" h="5934062">
                <a:moveTo>
                  <a:pt x="1597452" y="0"/>
                </a:moveTo>
                <a:lnTo>
                  <a:pt x="4760544" y="0"/>
                </a:lnTo>
                <a:lnTo>
                  <a:pt x="4830180" y="42305"/>
                </a:lnTo>
                <a:lnTo>
                  <a:pt x="4830180" y="5467824"/>
                </a:lnTo>
                <a:lnTo>
                  <a:pt x="4694297" y="5550374"/>
                </a:lnTo>
                <a:cubicBezTo>
                  <a:pt x="4243855" y="5795070"/>
                  <a:pt x="3727658" y="5934062"/>
                  <a:pt x="3178998" y="5934062"/>
                </a:cubicBezTo>
                <a:cubicBezTo>
                  <a:pt x="1423286" y="5934062"/>
                  <a:pt x="0" y="4510776"/>
                  <a:pt x="0" y="2755064"/>
                </a:cubicBezTo>
                <a:cubicBezTo>
                  <a:pt x="0" y="1657744"/>
                  <a:pt x="555971" y="690278"/>
                  <a:pt x="1401590" y="118989"/>
                </a:cubicBezTo>
                <a:close/>
              </a:path>
            </a:pathLst>
          </a:custGeom>
          <a:solidFill>
            <a:srgbClr val="16A8D3">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 Placeholder 23"/>
          <p:cNvSpPr>
            <a:spLocks noGrp="1"/>
          </p:cNvSpPr>
          <p:nvPr userDrawn="1">
            <p:ph type="body" sz="quarter" idx="13" hasCustomPrompt="1"/>
          </p:nvPr>
        </p:nvSpPr>
        <p:spPr>
          <a:xfrm>
            <a:off x="427462" y="853210"/>
            <a:ext cx="3104978" cy="697353"/>
          </a:xfrm>
        </p:spPr>
        <p:txBody>
          <a:bodyPr anchor="ctr">
            <a:noAutofit/>
          </a:bodyPr>
          <a:lstStyle>
            <a:lvl1pPr marL="0" indent="0" algn="l">
              <a:buNone/>
              <a:defRPr sz="5400" baseline="0">
                <a:solidFill>
                  <a:srgbClr val="6D6E6C"/>
                </a:solidFill>
                <a:latin typeface="+mn-lt"/>
              </a:defRPr>
            </a:lvl1pPr>
          </a:lstStyle>
          <a:p>
            <a:pPr lvl="0"/>
            <a:r>
              <a:rPr lang="en-US" dirty="0"/>
              <a:t>Thank You</a:t>
            </a:r>
          </a:p>
        </p:txBody>
      </p:sp>
      <p:sp>
        <p:nvSpPr>
          <p:cNvPr id="13" name="Text Placeholder 25"/>
          <p:cNvSpPr>
            <a:spLocks noGrp="1"/>
          </p:cNvSpPr>
          <p:nvPr userDrawn="1">
            <p:ph type="body" sz="quarter" idx="14" hasCustomPrompt="1"/>
          </p:nvPr>
        </p:nvSpPr>
        <p:spPr>
          <a:xfrm>
            <a:off x="3863577" y="858821"/>
            <a:ext cx="3854522" cy="697353"/>
          </a:xfrm>
        </p:spPr>
        <p:txBody>
          <a:bodyPr anchor="ctr">
            <a:noAutofit/>
          </a:bodyPr>
          <a:lstStyle>
            <a:lvl1pPr marL="0" indent="0" algn="l">
              <a:buNone/>
              <a:defRPr sz="2800" i="1"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Any Questions?</a:t>
            </a:r>
          </a:p>
        </p:txBody>
      </p:sp>
      <p:sp>
        <p:nvSpPr>
          <p:cNvPr id="10" name="Oval 9"/>
          <p:cNvSpPr/>
          <p:nvPr userDrawn="1"/>
        </p:nvSpPr>
        <p:spPr>
          <a:xfrm>
            <a:off x="7091452" y="2319040"/>
            <a:ext cx="591486" cy="591486"/>
          </a:xfrm>
          <a:prstGeom prst="ellipse">
            <a:avLst/>
          </a:prstGeom>
          <a:solidFill>
            <a:srgbClr val="B6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5" name="Oval 14"/>
          <p:cNvSpPr/>
          <p:nvPr userDrawn="1"/>
        </p:nvSpPr>
        <p:spPr>
          <a:xfrm>
            <a:off x="7707898" y="4332206"/>
            <a:ext cx="591486" cy="591486"/>
          </a:xfrm>
          <a:prstGeom prst="ellipse">
            <a:avLst/>
          </a:prstGeom>
          <a:solidFill>
            <a:srgbClr val="EA1D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sp>
        <p:nvSpPr>
          <p:cNvPr id="17" name="Oval 16"/>
          <p:cNvSpPr/>
          <p:nvPr userDrawn="1"/>
        </p:nvSpPr>
        <p:spPr>
          <a:xfrm>
            <a:off x="7234661" y="3416566"/>
            <a:ext cx="591486" cy="591486"/>
          </a:xfrm>
          <a:prstGeom prst="ellipse">
            <a:avLst/>
          </a:prstGeom>
          <a:solidFill>
            <a:srgbClr val="F3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6EAE"/>
              </a:solidFill>
            </a:endParaRPr>
          </a:p>
        </p:txBody>
      </p:sp>
      <p:cxnSp>
        <p:nvCxnSpPr>
          <p:cNvPr id="19" name="Straight Connector 18"/>
          <p:cNvCxnSpPr/>
          <p:nvPr userDrawn="1"/>
        </p:nvCxnSpPr>
        <p:spPr>
          <a:xfrm>
            <a:off x="3706758" y="846751"/>
            <a:ext cx="0" cy="696487"/>
          </a:xfrm>
          <a:prstGeom prst="line">
            <a:avLst/>
          </a:prstGeom>
          <a:ln w="19050">
            <a:solidFill>
              <a:srgbClr val="16A8D3"/>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userDrawn="1">
            <p:ph type="body" sz="quarter" idx="15" hasCustomPrompt="1"/>
          </p:nvPr>
        </p:nvSpPr>
        <p:spPr>
          <a:xfrm>
            <a:off x="7810096" y="2502783"/>
            <a:ext cx="2812464" cy="323455"/>
          </a:xfrm>
        </p:spPr>
        <p:txBody>
          <a:bodyPr anchor="t">
            <a:normAutofit/>
          </a:bodyPr>
          <a:lstStyle>
            <a:lvl1pPr marL="0" indent="0">
              <a:buNone/>
              <a:defRPr sz="1600">
                <a:solidFill>
                  <a:schemeClr val="bg1"/>
                </a:solidFill>
              </a:defRPr>
            </a:lvl1pPr>
          </a:lstStyle>
          <a:p>
            <a:pPr lvl="0"/>
            <a:r>
              <a:rPr lang="en-US" dirty="0"/>
              <a:t>Text 1</a:t>
            </a:r>
          </a:p>
        </p:txBody>
      </p:sp>
      <p:sp>
        <p:nvSpPr>
          <p:cNvPr id="20" name="Text Placeholder 2"/>
          <p:cNvSpPr>
            <a:spLocks noGrp="1"/>
          </p:cNvSpPr>
          <p:nvPr userDrawn="1">
            <p:ph type="body" sz="quarter" idx="16" hasCustomPrompt="1"/>
          </p:nvPr>
        </p:nvSpPr>
        <p:spPr>
          <a:xfrm>
            <a:off x="7921661" y="3491798"/>
            <a:ext cx="2757540" cy="382588"/>
          </a:xfrm>
        </p:spPr>
        <p:txBody>
          <a:bodyPr anchor="t">
            <a:normAutofit/>
          </a:bodyPr>
          <a:lstStyle>
            <a:lvl1pPr marL="0" indent="0">
              <a:buNone/>
              <a:defRPr sz="1600">
                <a:solidFill>
                  <a:schemeClr val="bg1"/>
                </a:solidFill>
              </a:defRPr>
            </a:lvl1pPr>
          </a:lstStyle>
          <a:p>
            <a:pPr lvl="0"/>
            <a:r>
              <a:rPr lang="en-US" dirty="0"/>
              <a:t>Text 1</a:t>
            </a:r>
          </a:p>
        </p:txBody>
      </p:sp>
      <p:sp>
        <p:nvSpPr>
          <p:cNvPr id="21" name="Text Placeholder 2"/>
          <p:cNvSpPr>
            <a:spLocks noGrp="1"/>
          </p:cNvSpPr>
          <p:nvPr userDrawn="1">
            <p:ph type="body" sz="quarter" idx="17" hasCustomPrompt="1"/>
          </p:nvPr>
        </p:nvSpPr>
        <p:spPr>
          <a:xfrm>
            <a:off x="8398139" y="4419571"/>
            <a:ext cx="2757540" cy="416755"/>
          </a:xfrm>
        </p:spPr>
        <p:txBody>
          <a:bodyPr anchor="t">
            <a:normAutofit/>
          </a:bodyPr>
          <a:lstStyle>
            <a:lvl1pPr marL="0" indent="0">
              <a:buNone/>
              <a:defRPr sz="1600">
                <a:solidFill>
                  <a:schemeClr val="bg1"/>
                </a:solidFill>
              </a:defRPr>
            </a:lvl1pPr>
          </a:lstStyle>
          <a:p>
            <a:pPr lvl="0"/>
            <a:r>
              <a:rPr lang="en-US" dirty="0"/>
              <a:t>Text 1</a:t>
            </a:r>
          </a:p>
        </p:txBody>
      </p:sp>
      <p:sp>
        <p:nvSpPr>
          <p:cNvPr id="37" name="Footer Placeholder 6"/>
          <p:cNvSpPr txBox="1">
            <a:spLocks noGrp="1"/>
          </p:cNvSpPr>
          <p:nvPr userDrawn="1"/>
        </p:nvSpPr>
        <p:spPr bwMode="auto">
          <a:xfrm>
            <a:off x="9639238" y="6182195"/>
            <a:ext cx="24622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spcBef>
                <a:spcPct val="0"/>
              </a:spcBef>
              <a:buFontTx/>
              <a:buNone/>
            </a:pPr>
            <a:r>
              <a:rPr lang="en-IE" altLang="en-US" sz="1000" dirty="0">
                <a:solidFill>
                  <a:schemeClr val="tx1"/>
                </a:solidFill>
                <a:latin typeface="Calibri" charset="0"/>
              </a:rPr>
              <a:t> This programme has been funded with support from the European Commission </a:t>
            </a:r>
          </a:p>
        </p:txBody>
      </p:sp>
      <p:pic>
        <p:nvPicPr>
          <p:cNvPr id="38" name="Picture 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10096" y="6085819"/>
            <a:ext cx="1625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19" y="5170628"/>
            <a:ext cx="5080931" cy="1526867"/>
          </a:xfrm>
          <a:prstGeom prst="rect">
            <a:avLst/>
          </a:prstGeom>
        </p:spPr>
      </p:pic>
    </p:spTree>
    <p:extLst>
      <p:ext uri="{BB962C8B-B14F-4D97-AF65-F5344CB8AC3E}">
        <p14:creationId xmlns:p14="http://schemas.microsoft.com/office/powerpoint/2010/main" val="6429513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ith 1 colum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7" name="Text Placeholder 25"/>
          <p:cNvSpPr>
            <a:spLocks noGrp="1"/>
          </p:cNvSpPr>
          <p:nvPr>
            <p:ph type="body" sz="quarter" idx="14" hasCustomPrompt="1"/>
          </p:nvPr>
        </p:nvSpPr>
        <p:spPr>
          <a:xfrm>
            <a:off x="4161985" y="2117448"/>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7"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8" name="Picture 2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8">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9">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10">
    <p:spTree>
      <p:nvGrpSpPr>
        <p:cNvPr id="1" name=""/>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 11">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2 colums - RIGHT">
    <p:spTree>
      <p:nvGrpSpPr>
        <p:cNvPr id="1" name=""/>
        <p:cNvGrpSpPr/>
        <p:nvPr/>
      </p:nvGrpSpPr>
      <p:grpSpPr>
        <a:xfrm>
          <a:off x="0" y="0"/>
          <a:ext cx="0" cy="0"/>
          <a:chOff x="0" y="0"/>
          <a:chExt cx="0" cy="0"/>
        </a:xfrm>
      </p:grpSpPr>
      <p:sp>
        <p:nvSpPr>
          <p:cNvPr id="15"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8" name="Straight Connector 17"/>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24" name="Text Placeholder 25"/>
          <p:cNvSpPr>
            <a:spLocks noGrp="1"/>
          </p:cNvSpPr>
          <p:nvPr>
            <p:ph type="body" sz="quarter" idx="15" hasCustomPrompt="1"/>
          </p:nvPr>
        </p:nvSpPr>
        <p:spPr>
          <a:xfrm>
            <a:off x="4161986" y="2127058"/>
            <a:ext cx="360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5" name="Text Placeholder 25"/>
          <p:cNvSpPr>
            <a:spLocks noGrp="1"/>
          </p:cNvSpPr>
          <p:nvPr>
            <p:ph type="body" sz="quarter" idx="16" hasCustomPrompt="1"/>
          </p:nvPr>
        </p:nvSpPr>
        <p:spPr>
          <a:xfrm>
            <a:off x="7969071" y="2107839"/>
            <a:ext cx="3600000"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6"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nly with 3 colums - RIGHT">
    <p:spTree>
      <p:nvGrpSpPr>
        <p:cNvPr id="1" name=""/>
        <p:cNvGrpSpPr/>
        <p:nvPr/>
      </p:nvGrpSpPr>
      <p:grpSpPr>
        <a:xfrm>
          <a:off x="0" y="0"/>
          <a:ext cx="0" cy="0"/>
          <a:chOff x="0" y="0"/>
          <a:chExt cx="0" cy="0"/>
        </a:xfrm>
      </p:grpSpPr>
      <p:sp>
        <p:nvSpPr>
          <p:cNvPr id="14" name="Text Placeholder 23"/>
          <p:cNvSpPr>
            <a:spLocks noGrp="1"/>
          </p:cNvSpPr>
          <p:nvPr>
            <p:ph type="body" sz="quarter" idx="13" hasCustomPrompt="1"/>
          </p:nvPr>
        </p:nvSpPr>
        <p:spPr>
          <a:xfrm>
            <a:off x="4161984" y="1007773"/>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cxnSp>
        <p:nvCxnSpPr>
          <p:cNvPr id="16" name="Straight Connector 15"/>
          <p:cNvCxnSpPr/>
          <p:nvPr userDrawn="1"/>
        </p:nvCxnSpPr>
        <p:spPr>
          <a:xfrm flipH="1">
            <a:off x="3764072" y="1901746"/>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2327477" flipH="1">
            <a:off x="-2014437" y="-2412565"/>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sp>
        <p:nvSpPr>
          <p:cNvPr id="33" name="Text Placeholder 25"/>
          <p:cNvSpPr>
            <a:spLocks noGrp="1"/>
          </p:cNvSpPr>
          <p:nvPr>
            <p:ph type="body" sz="quarter" idx="15" hasCustomPrompt="1"/>
          </p:nvPr>
        </p:nvSpPr>
        <p:spPr>
          <a:xfrm>
            <a:off x="4175360" y="2128494"/>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4" name="Text Placeholder 25"/>
          <p:cNvSpPr>
            <a:spLocks noGrp="1"/>
          </p:cNvSpPr>
          <p:nvPr>
            <p:ph type="body" sz="quarter" idx="16" hasCustomPrompt="1"/>
          </p:nvPr>
        </p:nvSpPr>
        <p:spPr>
          <a:xfrm>
            <a:off x="9228157"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5" name="Text Placeholder 25"/>
          <p:cNvSpPr>
            <a:spLocks noGrp="1"/>
          </p:cNvSpPr>
          <p:nvPr>
            <p:ph type="body" sz="quarter" idx="17" hasCustomPrompt="1"/>
          </p:nvPr>
        </p:nvSpPr>
        <p:spPr>
          <a:xfrm>
            <a:off x="6723190" y="2123341"/>
            <a:ext cx="2340000" cy="3960000"/>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38" name="テキスト プレースホルダー 36"/>
          <p:cNvSpPr txBox="1">
            <a:spLocks/>
          </p:cNvSpPr>
          <p:nvPr userDrawn="1"/>
        </p:nvSpPr>
        <p:spPr bwMode="auto">
          <a:xfrm>
            <a:off x="285884"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r">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pic>
        <p:nvPicPr>
          <p:cNvPr id="39" name="Picture 3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15045618">
            <a:off x="11711464" y="6330732"/>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ith 1 colum - LEFT">
    <p:spTree>
      <p:nvGrpSpPr>
        <p:cNvPr id="1" name=""/>
        <p:cNvGrpSpPr/>
        <p:nvPr/>
      </p:nvGrpSpPr>
      <p:grpSpPr>
        <a:xfrm>
          <a:off x="0" y="0"/>
          <a:ext cx="0" cy="0"/>
          <a:chOff x="0" y="0"/>
          <a:chExt cx="0" cy="0"/>
        </a:xfrm>
      </p:grpSpPr>
      <p:sp>
        <p:nvSpPr>
          <p:cNvPr id="17" name="Text Placeholder 23"/>
          <p:cNvSpPr>
            <a:spLocks noGrp="1"/>
          </p:cNvSpPr>
          <p:nvPr>
            <p:ph type="body" sz="quarter" idx="13" hasCustomPrompt="1"/>
          </p:nvPr>
        </p:nvSpPr>
        <p:spPr>
          <a:xfrm>
            <a:off x="876300" y="1007537"/>
            <a:ext cx="7407087" cy="697353"/>
          </a:xfrm>
        </p:spPr>
        <p:txBody>
          <a:bodyPr>
            <a:normAutofit/>
          </a:bodyPr>
          <a:lstStyle>
            <a:lvl1pPr marL="0" indent="0" algn="l">
              <a:buNone/>
              <a:defRPr sz="3600">
                <a:solidFill>
                  <a:srgbClr val="6D6E6C"/>
                </a:solidFill>
                <a:latin typeface="+mn-lt"/>
              </a:defRPr>
            </a:lvl1pPr>
          </a:lstStyle>
          <a:p>
            <a:pPr lvl="0"/>
            <a:r>
              <a:rPr lang="en-US" dirty="0"/>
              <a:t>TITLE</a:t>
            </a:r>
          </a:p>
        </p:txBody>
      </p:sp>
      <p:sp>
        <p:nvSpPr>
          <p:cNvPr id="15" name="Text Placeholder 25"/>
          <p:cNvSpPr>
            <a:spLocks noGrp="1"/>
          </p:cNvSpPr>
          <p:nvPr>
            <p:ph type="body" sz="quarter" idx="14" hasCustomPrompt="1"/>
          </p:nvPr>
        </p:nvSpPr>
        <p:spPr>
          <a:xfrm>
            <a:off x="876301" y="2117212"/>
            <a:ext cx="7407087" cy="3975101"/>
          </a:xfrm>
        </p:spPr>
        <p:txBody>
          <a:bodyPr>
            <a:noAutofit/>
          </a:bodyPr>
          <a:lstStyle>
            <a:lvl1pPr marL="0" indent="0" algn="l">
              <a:buNone/>
              <a:defRPr sz="2400" baseline="0">
                <a:solidFill>
                  <a:srgbClr val="6D6E6C"/>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19" name="Straight Connector 18"/>
          <p:cNvCxnSpPr/>
          <p:nvPr userDrawn="1"/>
        </p:nvCxnSpPr>
        <p:spPr>
          <a:xfrm flipH="1">
            <a:off x="478388" y="1901510"/>
            <a:ext cx="8178914" cy="0"/>
          </a:xfrm>
          <a:prstGeom prst="line">
            <a:avLst/>
          </a:prstGeom>
          <a:ln w="28575">
            <a:solidFill>
              <a:srgbClr val="16A8D3"/>
            </a:solidFill>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9272523">
            <a:off x="8658324" y="-2412568"/>
            <a:ext cx="5551192" cy="5536151"/>
          </a:xfrm>
          <a:custGeom>
            <a:avLst/>
            <a:gdLst>
              <a:gd name="connsiteX0" fmla="*/ 0 w 5551192"/>
              <a:gd name="connsiteY0" fmla="*/ 1704842 h 5536151"/>
              <a:gd name="connsiteX1" fmla="*/ 0 w 5551192"/>
              <a:gd name="connsiteY1" fmla="*/ 0 h 5536151"/>
              <a:gd name="connsiteX2" fmla="*/ 811632 w 5551192"/>
              <a:gd name="connsiteY2" fmla="*/ 0 h 5536151"/>
              <a:gd name="connsiteX3" fmla="*/ 5551192 w 5551192"/>
              <a:gd name="connsiteY3" fmla="*/ 4483206 h 5536151"/>
              <a:gd name="connsiteX4" fmla="*/ 1938311 w 5551192"/>
              <a:gd name="connsiteY4" fmla="*/ 2763204 h 5536151"/>
              <a:gd name="connsiteX5" fmla="*/ 3253803 w 5551192"/>
              <a:gd name="connsiteY5" fmla="*/ 0 h 5536151"/>
              <a:gd name="connsiteX6" fmla="*/ 5551192 w 5551192"/>
              <a:gd name="connsiteY6" fmla="*/ 0 h 5536151"/>
              <a:gd name="connsiteX7" fmla="*/ 0 w 5551192"/>
              <a:gd name="connsiteY7" fmla="*/ 5536151 h 5536151"/>
              <a:gd name="connsiteX8" fmla="*/ 0 w 5551192"/>
              <a:gd name="connsiteY8" fmla="*/ 5448294 h 5536151"/>
              <a:gd name="connsiteX9" fmla="*/ 184545 w 5551192"/>
              <a:gd name="connsiteY9" fmla="*/ 5536151 h 553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51192" h="5536151">
                <a:moveTo>
                  <a:pt x="0" y="1704842"/>
                </a:moveTo>
                <a:lnTo>
                  <a:pt x="0" y="0"/>
                </a:lnTo>
                <a:lnTo>
                  <a:pt x="811632" y="0"/>
                </a:lnTo>
                <a:close/>
                <a:moveTo>
                  <a:pt x="5551192" y="4483206"/>
                </a:moveTo>
                <a:lnTo>
                  <a:pt x="1938311" y="2763204"/>
                </a:lnTo>
                <a:lnTo>
                  <a:pt x="3253803" y="0"/>
                </a:lnTo>
                <a:lnTo>
                  <a:pt x="5551192" y="0"/>
                </a:lnTo>
                <a:close/>
                <a:moveTo>
                  <a:pt x="0" y="5536151"/>
                </a:moveTo>
                <a:lnTo>
                  <a:pt x="0" y="5448294"/>
                </a:lnTo>
                <a:lnTo>
                  <a:pt x="184545" y="5536151"/>
                </a:lnTo>
                <a:close/>
              </a:path>
            </a:pathLst>
          </a:custGeom>
        </p:spPr>
      </p:pic>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6554382" flipH="1">
            <a:off x="-378027" y="6325454"/>
            <a:ext cx="839627" cy="837352"/>
          </a:xfrm>
          <a:custGeom>
            <a:avLst/>
            <a:gdLst>
              <a:gd name="connsiteX0" fmla="*/ 104622 w 839627"/>
              <a:gd name="connsiteY0" fmla="*/ 837352 h 837352"/>
              <a:gd name="connsiteX1" fmla="*/ 0 w 839627"/>
              <a:gd name="connsiteY1" fmla="*/ 837352 h 837352"/>
              <a:gd name="connsiteX2" fmla="*/ 0 w 839627"/>
              <a:gd name="connsiteY2" fmla="*/ 800838 h 837352"/>
              <a:gd name="connsiteX3" fmla="*/ 839627 w 839627"/>
              <a:gd name="connsiteY3" fmla="*/ 629511 h 837352"/>
              <a:gd name="connsiteX4" fmla="*/ 297277 w 839627"/>
              <a:gd name="connsiteY4" fmla="*/ 440224 h 837352"/>
              <a:gd name="connsiteX5" fmla="*/ 450921 w 839627"/>
              <a:gd name="connsiteY5" fmla="*/ 0 h 837352"/>
              <a:gd name="connsiteX6" fmla="*/ 839627 w 839627"/>
              <a:gd name="connsiteY6" fmla="*/ 0 h 83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9627" h="837352">
                <a:moveTo>
                  <a:pt x="104622" y="837352"/>
                </a:moveTo>
                <a:lnTo>
                  <a:pt x="0" y="837352"/>
                </a:lnTo>
                <a:lnTo>
                  <a:pt x="0" y="800838"/>
                </a:lnTo>
                <a:close/>
                <a:moveTo>
                  <a:pt x="839627" y="629511"/>
                </a:moveTo>
                <a:lnTo>
                  <a:pt x="297277" y="440224"/>
                </a:lnTo>
                <a:lnTo>
                  <a:pt x="450921" y="0"/>
                </a:lnTo>
                <a:lnTo>
                  <a:pt x="839627" y="0"/>
                </a:lnTo>
                <a:close/>
              </a:path>
            </a:pathLst>
          </a:custGeom>
        </p:spPr>
      </p:pic>
      <p:sp>
        <p:nvSpPr>
          <p:cNvPr id="30" name="テキスト プレースホルダー 36"/>
          <p:cNvSpPr txBox="1">
            <a:spLocks/>
          </p:cNvSpPr>
          <p:nvPr userDrawn="1"/>
        </p:nvSpPr>
        <p:spPr bwMode="auto">
          <a:xfrm>
            <a:off x="496900" y="6376509"/>
            <a:ext cx="11400992" cy="41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Lucida Grande" charset="0"/>
                <a:ea typeface="MS PGothic" charset="-128"/>
                <a:cs typeface="Geneva" charset="0"/>
              </a:defRPr>
            </a:lvl1pPr>
            <a:lvl2pPr marL="742950" indent="-285750">
              <a:spcBef>
                <a:spcPct val="20000"/>
              </a:spcBef>
              <a:buChar char="–"/>
              <a:defRPr sz="2800">
                <a:solidFill>
                  <a:schemeClr val="tx1"/>
                </a:solidFill>
                <a:latin typeface="Lucida Grande" charset="0"/>
                <a:ea typeface="Geneva" charset="0"/>
                <a:cs typeface="Geneva" charset="0"/>
              </a:defRPr>
            </a:lvl2pPr>
            <a:lvl3pPr marL="1143000" indent="-228600">
              <a:spcBef>
                <a:spcPct val="20000"/>
              </a:spcBef>
              <a:buChar char="•"/>
              <a:defRPr sz="2400">
                <a:solidFill>
                  <a:schemeClr val="tx1"/>
                </a:solidFill>
                <a:latin typeface="Lucida Grande" charset="0"/>
                <a:ea typeface="Geneva" charset="0"/>
                <a:cs typeface="Geneva" charset="0"/>
              </a:defRPr>
            </a:lvl3pPr>
            <a:lvl4pPr marL="1600200" indent="-228600">
              <a:spcBef>
                <a:spcPct val="20000"/>
              </a:spcBef>
              <a:buChar char="–"/>
              <a:defRPr sz="2000">
                <a:solidFill>
                  <a:schemeClr val="tx1"/>
                </a:solidFill>
                <a:latin typeface="Lucida Grande" charset="0"/>
                <a:ea typeface="Geneva" charset="0"/>
                <a:cs typeface="Geneva" charset="0"/>
              </a:defRPr>
            </a:lvl4pPr>
            <a:lvl5pPr marL="2057400" indent="-228600">
              <a:spcBef>
                <a:spcPct val="20000"/>
              </a:spcBef>
              <a:buChar char="»"/>
              <a:defRPr sz="2000">
                <a:solidFill>
                  <a:schemeClr val="tx1"/>
                </a:solidFill>
                <a:latin typeface="Lucida Grande" charset="0"/>
                <a:ea typeface="Geneva" charset="0"/>
                <a:cs typeface="Geneva" charset="0"/>
              </a:defRPr>
            </a:lvl5pPr>
            <a:lvl6pPr marL="25146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6pPr>
            <a:lvl7pPr marL="29718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7pPr>
            <a:lvl8pPr marL="34290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8pPr>
            <a:lvl9pPr marL="3886200" indent="-228600" eaLnBrk="0" fontAlgn="base" hangingPunct="0">
              <a:spcBef>
                <a:spcPct val="20000"/>
              </a:spcBef>
              <a:spcAft>
                <a:spcPct val="0"/>
              </a:spcAft>
              <a:buChar char="»"/>
              <a:defRPr sz="2000">
                <a:solidFill>
                  <a:schemeClr val="tx1"/>
                </a:solidFill>
                <a:latin typeface="Lucida Grande" charset="0"/>
                <a:ea typeface="Geneva" charset="0"/>
                <a:cs typeface="Geneva" charset="0"/>
              </a:defRPr>
            </a:lvl9pPr>
          </a:lstStyle>
          <a:p>
            <a:pPr algn="l">
              <a:buFontTx/>
              <a:buNone/>
            </a:pPr>
            <a:r>
              <a:rPr lang="en-US" altLang="ja-JP" sz="1100" b="1" dirty="0">
                <a:solidFill>
                  <a:srgbClr val="6D6E6C"/>
                </a:solidFill>
                <a:latin typeface="Calibri" charset="0"/>
              </a:rPr>
              <a:t>promoting refugee &amp; migrant integration through education</a:t>
            </a:r>
            <a:endParaRPr kumimoji="1" lang="ja-JP" altLang="en-US" sz="1100" dirty="0">
              <a:solidFill>
                <a:srgbClr val="6D6E6C"/>
              </a:solidFill>
              <a:latin typeface="Calibri"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87680-F485-A944-B74B-98B26E054E49}" type="datetimeFigureOut">
              <a:rPr lang="en-US" smtClean="0"/>
              <a:t>5/20/2020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004C27-DD68-9D4F-8D80-21602C2A289B}" type="slidenum">
              <a:rPr lang="en-US" smtClean="0"/>
              <a:t>‹#›</a:t>
            </a:fld>
            <a:endParaRPr lang="en-US" dirty="0"/>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722" r:id="rId1"/>
    <p:sldLayoutId id="2147483760" r:id="rId2"/>
    <p:sldLayoutId id="2147483714" r:id="rId3"/>
    <p:sldLayoutId id="2147483700" r:id="rId4"/>
    <p:sldLayoutId id="2147483762" r:id="rId5"/>
    <p:sldLayoutId id="2147483742" r:id="rId6"/>
    <p:sldLayoutId id="2147483743" r:id="rId7"/>
    <p:sldLayoutId id="2147483710" r:id="rId8"/>
    <p:sldLayoutId id="2147483745" r:id="rId9"/>
    <p:sldLayoutId id="2147483707" r:id="rId10"/>
    <p:sldLayoutId id="2147483744" r:id="rId11"/>
    <p:sldLayoutId id="2147483720" r:id="rId12"/>
    <p:sldLayoutId id="2147483701" r:id="rId13"/>
    <p:sldLayoutId id="2147483698" r:id="rId14"/>
    <p:sldLayoutId id="2147483709" r:id="rId15"/>
    <p:sldLayoutId id="2147483715" r:id="rId16"/>
    <p:sldLayoutId id="2147483716" r:id="rId17"/>
    <p:sldLayoutId id="2147483708" r:id="rId18"/>
    <p:sldLayoutId id="2147483717" r:id="rId19"/>
    <p:sldLayoutId id="2147483718" r:id="rId20"/>
    <p:sldLayoutId id="2147483719" r:id="rId21"/>
    <p:sldLayoutId id="2147483723" r:id="rId22"/>
    <p:sldLayoutId id="2147483654" r:id="rId23"/>
    <p:sldLayoutId id="2147483721" r:id="rId24"/>
    <p:sldLayoutId id="2147483725" r:id="rId25"/>
    <p:sldLayoutId id="2147483706" r:id="rId26"/>
    <p:sldLayoutId id="2147483735" r:id="rId27"/>
    <p:sldLayoutId id="2147483764" r:id="rId28"/>
    <p:sldLayoutId id="2147483765" r:id="rId29"/>
    <p:sldLayoutId id="2147483736" r:id="rId30"/>
    <p:sldLayoutId id="2147483737" r:id="rId31"/>
    <p:sldLayoutId id="2147483699" r:id="rId32"/>
    <p:sldLayoutId id="2147483703" r:id="rId33"/>
    <p:sldLayoutId id="2147483711" r:id="rId34"/>
    <p:sldLayoutId id="2147483705" r:id="rId35"/>
    <p:sldLayoutId id="2147483738" r:id="rId36"/>
    <p:sldLayoutId id="2147483704" r:id="rId37"/>
    <p:sldLayoutId id="2147483739" r:id="rId38"/>
    <p:sldLayoutId id="2147483740" r:id="rId39"/>
    <p:sldLayoutId id="2147483686" r:id="rId40"/>
    <p:sldLayoutId id="2147483741" r:id="rId41"/>
    <p:sldLayoutId id="2147483755" r:id="rId42"/>
    <p:sldLayoutId id="2147483754" r:id="rId43"/>
    <p:sldLayoutId id="2147483753" r:id="rId44"/>
    <p:sldLayoutId id="2147483756" r:id="rId45"/>
    <p:sldLayoutId id="2147483746" r:id="rId46"/>
    <p:sldLayoutId id="2147483734" r:id="rId47"/>
    <p:sldLayoutId id="2147483747" r:id="rId48"/>
    <p:sldLayoutId id="2147483748" r:id="rId49"/>
    <p:sldLayoutId id="2147483749" r:id="rId50"/>
    <p:sldLayoutId id="2147483750" r:id="rId51"/>
    <p:sldLayoutId id="2147483751" r:id="rId52"/>
    <p:sldLayoutId id="2147483752" r:id="rId53"/>
    <p:sldLayoutId id="2147483687" r:id="rId54"/>
    <p:sldLayoutId id="2147483712" r:id="rId55"/>
    <p:sldLayoutId id="2147483726" r:id="rId56"/>
    <p:sldLayoutId id="2147483727" r:id="rId57"/>
    <p:sldLayoutId id="2147483728" r:id="rId58"/>
    <p:sldLayoutId id="2147483713" r:id="rId59"/>
    <p:sldLayoutId id="2147483729" r:id="rId60"/>
    <p:sldLayoutId id="2147483730" r:id="rId61"/>
    <p:sldLayoutId id="2147483731" r:id="rId62"/>
    <p:sldLayoutId id="2147483702" r:id="rId63"/>
    <p:sldLayoutId id="2147483732" r:id="rId64"/>
    <p:sldLayoutId id="2147483733" r:id="rId65"/>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3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flickr.com/photos/flat61/3883611573" TargetMode="External"/><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algerblog.blogspot.com/2015/11/30-years-ago-nm-governor-welcomed.html" TargetMode="External"/><Relationship Id="rId2" Type="http://schemas.openxmlformats.org/officeDocument/2006/relationships/image" Target="../media/image11.jp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hyperlink" Target="http://genmaspeaks.blogspot.com/2012/09/the-patient-doctor-relationship-in-era.html" TargetMode="External"/><Relationship Id="rId2" Type="http://schemas.openxmlformats.org/officeDocument/2006/relationships/image" Target="../media/image12.jp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hyperlink" Target="https://ec.europa.eu/jrc/en/news/integrating-migrants-education-and-vocational-training-key-address-disadvantages" TargetMode="Externa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chrisconnell/4119247978/" TargetMode="External"/><Relationship Id="rId2" Type="http://schemas.openxmlformats.org/officeDocument/2006/relationships/image" Target="../media/image13.jp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hyperlink" Target="https://www.tsl.state.tx.us/ld/teal/studentresources.html" TargetMode="External"/><Relationship Id="rId2" Type="http://schemas.openxmlformats.org/officeDocument/2006/relationships/image" Target="../media/image14.jpg"/><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hyperlink" Target="https://cft.vanderbilt.edu/guides-sub-pages/active-learning/" TargetMode="External"/><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hyperlink" Target="https://cei.umn.edu/active-learnin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creative-english.org.uk/about/" TargetMode="External"/><Relationship Id="rId2" Type="http://schemas.openxmlformats.org/officeDocument/2006/relationships/image" Target="../media/image16.jpg"/><Relationship Id="rId1" Type="http://schemas.openxmlformats.org/officeDocument/2006/relationships/slideLayout" Target="../slideLayouts/slideLayout12.xml"/><Relationship Id="rId4" Type="http://schemas.openxmlformats.org/officeDocument/2006/relationships/hyperlink" Target="http://research.ucc.ie/scenario/2016/01/Smith/01/e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hyperlink" Target="http://www.creative-english.org.uk/about/" TargetMode="External"/><Relationship Id="rId2" Type="http://schemas.openxmlformats.org/officeDocument/2006/relationships/image" Target="../media/image16.jpg"/><Relationship Id="rId1" Type="http://schemas.openxmlformats.org/officeDocument/2006/relationships/slideLayout" Target="../slideLayouts/slideLayout12.xml"/><Relationship Id="rId4" Type="http://schemas.openxmlformats.org/officeDocument/2006/relationships/hyperlink" Target="http://research.ucc.ie/scenario/2016/01/Smith/01/en"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en.wikipedia.org/wiki/Denmark" TargetMode="External"/><Relationship Id="rId2" Type="http://schemas.openxmlformats.org/officeDocument/2006/relationships/image" Target="../media/image17.pn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hyperlink" Target="http://www.ddletb.ie/" TargetMode="External"/><Relationship Id="rId2" Type="http://schemas.openxmlformats.org/officeDocument/2006/relationships/image" Target="../media/image18.jpg"/><Relationship Id="rId1" Type="http://schemas.openxmlformats.org/officeDocument/2006/relationships/slideLayout" Target="../slideLayouts/slideLayout12.xml"/><Relationship Id="rId6" Type="http://schemas.openxmlformats.org/officeDocument/2006/relationships/hyperlink" Target="http://openclipart.org/detail/17746/flag-of-ireland-by-tobias" TargetMode="External"/><Relationship Id="rId5" Type="http://schemas.openxmlformats.org/officeDocument/2006/relationships/image" Target="../media/image19.png"/><Relationship Id="rId4" Type="http://schemas.openxmlformats.org/officeDocument/2006/relationships/hyperlink" Target="https://www.nala.ie/wp-content/uploads/2019/08/Meeting-the-challenge-strategies-for-motivating-learners-in-adult-education-in-Ireland.pdf"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landofhopeproject.eu/results/" TargetMode="External"/><Relationship Id="rId2" Type="http://schemas.openxmlformats.org/officeDocument/2006/relationships/image" Target="../media/image20.jpe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hyperlink" Target="http://thornet.wordpress.com/category/participation/" TargetMode="External"/><Relationship Id="rId2" Type="http://schemas.openxmlformats.org/officeDocument/2006/relationships/image" Target="../media/image22.jp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32.xml"/><Relationship Id="rId1" Type="http://schemas.openxmlformats.org/officeDocument/2006/relationships/video" Target="https://www.youtube.com/embed/qm3IYXEZcYk" TargetMode="External"/><Relationship Id="rId6" Type="http://schemas.openxmlformats.org/officeDocument/2006/relationships/hyperlink" Target="http://openclipart.org/detail/17746/flag-of-ireland-by-tobias" TargetMode="External"/><Relationship Id="rId5" Type="http://schemas.openxmlformats.org/officeDocument/2006/relationships/image" Target="../media/image19.png"/><Relationship Id="rId4" Type="http://schemas.openxmlformats.org/officeDocument/2006/relationships/hyperlink" Target="https://www.youtube.com/watch?v=qm3IYXEZcYk"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buildingsofireland.ie/niah/search.jsp?type=record&amp;county=LI&amp;regno=21518031" TargetMode="External"/><Relationship Id="rId2" Type="http://schemas.openxmlformats.org/officeDocument/2006/relationships/image" Target="../media/image25.jpg"/><Relationship Id="rId1" Type="http://schemas.openxmlformats.org/officeDocument/2006/relationships/slideLayout" Target="../slideLayouts/slideLayout12.xml"/><Relationship Id="rId6" Type="http://schemas.openxmlformats.org/officeDocument/2006/relationships/hyperlink" Target="http://openclipart.org/detail/17746/flag-of-ireland-by-tobias" TargetMode="External"/><Relationship Id="rId5" Type="http://schemas.openxmlformats.org/officeDocument/2006/relationships/image" Target="../media/image19.png"/><Relationship Id="rId4" Type="http://schemas.openxmlformats.org/officeDocument/2006/relationships/hyperlink" Target="https://www.nala.ie/wp-content/uploads/2019/08/Meeting-the-challenge-strategies-for-motivating-learners-in-adult-education-in-Ireland.pdf"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rightmindedteamwork.com/convince-leadership-real-team-building-is-better-than-silly-team-bonding-games" TargetMode="External"/><Relationship Id="rId2" Type="http://schemas.openxmlformats.org/officeDocument/2006/relationships/image" Target="../media/image26.jp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hyperlink" Target="https://www.almaedizioni.it/media/upload/anteprime/3.1.13_fisico_bestiale.pdf" TargetMode="External"/><Relationship Id="rId2" Type="http://schemas.openxmlformats.org/officeDocument/2006/relationships/hyperlink" Target="https://www.almaedizioni.it/media/upload/anteprime/FRO_intro_fonti.pdf" TargetMode="External"/><Relationship Id="rId1" Type="http://schemas.openxmlformats.org/officeDocument/2006/relationships/slideLayout" Target="../slideLayouts/slideLayout35.xml"/><Relationship Id="rId5" Type="http://schemas.openxmlformats.org/officeDocument/2006/relationships/image" Target="../media/image28.jpe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s://www.flickr.com/photos/jaapd/8870385849" TargetMode="External"/><Relationship Id="rId2" Type="http://schemas.openxmlformats.org/officeDocument/2006/relationships/image" Target="../media/image29.jpg"/><Relationship Id="rId1" Type="http://schemas.openxmlformats.org/officeDocument/2006/relationships/slideLayout" Target="../slideLayouts/slideLayout36.xml"/><Relationship Id="rId4" Type="http://schemas.openxmlformats.org/officeDocument/2006/relationships/hyperlink" Target="https://epale.ec.europa.eu/sites/default/files/get_inspired_-_12_danish.pdf"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experientiallearning.org/training-activities/mta-kando-lean/" TargetMode="External"/><Relationship Id="rId2" Type="http://schemas.openxmlformats.org/officeDocument/2006/relationships/image" Target="../media/image30.jpg"/><Relationship Id="rId1" Type="http://schemas.openxmlformats.org/officeDocument/2006/relationships/slideLayout" Target="../slideLayouts/slideLayout36.xml"/><Relationship Id="rId4" Type="http://schemas.openxmlformats.org/officeDocument/2006/relationships/hyperlink" Target="https://epale.ec.europa.eu/sites/default/files/get_inspired_-_12_danish.pdf"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www.flickr.com/photos/jkirkhart35/4984385396/" TargetMode="External"/><Relationship Id="rId2" Type="http://schemas.openxmlformats.org/officeDocument/2006/relationships/image" Target="../media/image31.jpg"/><Relationship Id="rId1" Type="http://schemas.openxmlformats.org/officeDocument/2006/relationships/slideLayout" Target="../slideLayouts/slideLayout34.xml"/><Relationship Id="rId4" Type="http://schemas.openxmlformats.org/officeDocument/2006/relationships/hyperlink" Target="https://buffer.com/resources/science-of-storytelling-why-telling-a-story-is-the-most-powerful-way-to-activate-our-brain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oj5WJUyBoMU&amp;feature=youtu.be" TargetMode="External"/><Relationship Id="rId2" Type="http://schemas.openxmlformats.org/officeDocument/2006/relationships/slideLayout" Target="../slideLayouts/slideLayout36.xml"/><Relationship Id="rId1" Type="http://schemas.openxmlformats.org/officeDocument/2006/relationships/video" Target="https://www.youtube.com/embed/oj5WJUyBoMU" TargetMode="External"/><Relationship Id="rId5" Type="http://schemas.openxmlformats.org/officeDocument/2006/relationships/hyperlink" Target="https://creativespark.ie/" TargetMode="Externa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hyperlink" Target="http://i-docs.org/2015/05/19/virtual-reality-the-empathy-machine/" TargetMode="External"/><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s://study.com/academy/lesson/differentiated-instruction-strategies-for-adults.html" TargetMode="External"/><Relationship Id="rId1" Type="http://schemas.openxmlformats.org/officeDocument/2006/relationships/slideLayout" Target="../slideLayouts/slideLayout37.xml"/><Relationship Id="rId5" Type="http://schemas.openxmlformats.org/officeDocument/2006/relationships/hyperlink" Target="http://teachingrefugees.com/instructional-programming/" TargetMode="External"/><Relationship Id="rId4" Type="http://schemas.openxmlformats.org/officeDocument/2006/relationships/hyperlink" Target="http://www.primeironegocio.com/empreendedorismo/marketing-pessoal-o-que-e/"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https://www.oecd.org/els/mig/UNHCR-OECD-Engaging-with-employers-in-the-hiring-of-refugees.pdf" TargetMode="Externa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hyperlink" Target="https://www.middleeastmonitor.com/20161115-13-of-recent-refugees-in-germany-working/" TargetMode="External"/><Relationship Id="rId2" Type="http://schemas.openxmlformats.org/officeDocument/2006/relationships/image" Target="../media/image35.jp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hyperlink" Target="https://epale.ec.europa.eu/en/blog/what-role-does-adult-education-play-refugee-crisis" TargetMode="Externa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hyperlink" Target="http://bluesyemre.com/2013/07/02/learn-46-languages-online-for-free-spanish-english-chinese-more" TargetMode="External"/><Relationship Id="rId2" Type="http://schemas.openxmlformats.org/officeDocument/2006/relationships/image" Target="../media/image36.jpg"/><Relationship Id="rId1" Type="http://schemas.openxmlformats.org/officeDocument/2006/relationships/slideLayout" Target="../slideLayouts/slideLayout36.xml"/><Relationship Id="rId4" Type="http://schemas.openxmlformats.org/officeDocument/2006/relationships/hyperlink" Target="https://breaking-barriers.co.uk/the-cause/refugee-employment-crisis/"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beyondbenign.us/home/newsevents/events.html" TargetMode="External"/><Relationship Id="rId2" Type="http://schemas.openxmlformats.org/officeDocument/2006/relationships/image" Target="../media/image37.png"/><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hyperlink" Target="http://www.dvidshub.net/image/15069/groundhog-job-shadow-day" TargetMode="External"/><Relationship Id="rId2" Type="http://schemas.openxmlformats.org/officeDocument/2006/relationships/image" Target="../media/image38.jp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hyperlink" Target="https://www.peoplematters.in/article/recruitment/job-search-candidates-armed-with-more-details-about-future-employers-15373" TargetMode="External"/><Relationship Id="rId2" Type="http://schemas.openxmlformats.org/officeDocument/2006/relationships/image" Target="../media/image39.jp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hyperlink" Target="https://2012books.lardbucket.org/books/business-and-the-legal-and-ethical-environment/s15-employment-discrimination.html" TargetMode="External"/><Relationship Id="rId2" Type="http://schemas.openxmlformats.org/officeDocument/2006/relationships/image" Target="../media/image40.jpg"/><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fromskills2work.eu/Success-Stories" TargetMode="Externa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hyperlink" Target="https://www.thelastamericanvagabond.com/business/11-year-old-entrepreneur-turns-lemonade-stand-into-million-dollar-deal-with-whole-foods/" TargetMode="External"/><Relationship Id="rId7" Type="http://schemas.openxmlformats.org/officeDocument/2006/relationships/hyperlink" Target="https://medium.com/syria-crisis-how-uk-aid-is-helping/crafting-a-safer-future-for-girls-and-women-in-lebanon-cdf5df4dccb" TargetMode="External"/><Relationship Id="rId2" Type="http://schemas.openxmlformats.org/officeDocument/2006/relationships/image" Target="../media/image42.jpg"/><Relationship Id="rId1" Type="http://schemas.openxmlformats.org/officeDocument/2006/relationships/slideLayout" Target="../slideLayouts/slideLayout30.xml"/><Relationship Id="rId6" Type="http://schemas.openxmlformats.org/officeDocument/2006/relationships/image" Target="../media/image44.jpeg"/><Relationship Id="rId5" Type="http://schemas.openxmlformats.org/officeDocument/2006/relationships/hyperlink" Target="https://www.flickr.com/photos/41648399@N06/4240360096" TargetMode="External"/><Relationship Id="rId4" Type="http://schemas.openxmlformats.org/officeDocument/2006/relationships/image" Target="../media/image43.jpg"/></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ft.com/content/93e3d794-1826-11e6-b197-a4af20d5575e" TargetMode="External"/><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6.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hyperlink" Target="https://epale.ec.europa.eu/en/blog/what-role-does-adult-education-play-refugee-crisis" TargetMode="Externa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5.xml"/><Relationship Id="rId4" Type="http://schemas.openxmlformats.org/officeDocument/2006/relationships/hyperlink" Target="https://en.wikipedia.org/wiki/Flag_of_Ireland"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enar-eu.org/IMG/pdf/equal_work_2017_final.pdf" TargetMode="External"/><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oecd.org/els/mig/UNHCR-OECD-Engaging-with-employers-in-the-hiring-of-refugees.pdf" TargetMode="Externa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unctad.org/en/PublicationsLibrary/diae2018d2_en.pdf" TargetMode="External"/><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8" Type="http://schemas.openxmlformats.org/officeDocument/2006/relationships/hyperlink" Target="https://creativecommons.org/licenses/by-sa/3.0/" TargetMode="External"/><Relationship Id="rId3" Type="http://schemas.openxmlformats.org/officeDocument/2006/relationships/hyperlink" Target="http://refugeeentrepreneursdenmark.dk/entrepreneurs" TargetMode="External"/><Relationship Id="rId7" Type="http://schemas.openxmlformats.org/officeDocument/2006/relationships/hyperlink" Target="https://en.wikipedia.org/wiki/Denmark" TargetMode="External"/><Relationship Id="rId2" Type="http://schemas.openxmlformats.org/officeDocument/2006/relationships/hyperlink" Target="http://refugeeentrepreneursdenmark.dk/" TargetMode="External"/><Relationship Id="rId1" Type="http://schemas.openxmlformats.org/officeDocument/2006/relationships/slideLayout" Target="../slideLayouts/slideLayout34.xml"/><Relationship Id="rId6" Type="http://schemas.openxmlformats.org/officeDocument/2006/relationships/image" Target="../media/image17.png"/><Relationship Id="rId5" Type="http://schemas.openxmlformats.org/officeDocument/2006/relationships/hyperlink" Target="https://www.flickr.com/photos/pictures-of-money/17113311358/in/photostream/" TargetMode="External"/><Relationship Id="rId4" Type="http://schemas.openxmlformats.org/officeDocument/2006/relationships/image" Target="../media/image53.jpg"/></Relationships>
</file>

<file path=ppt/slides/_rels/slide58.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hyperlink" Target="https://creativecommons.org/licenses/by-sa/3.0/" TargetMode="External"/><Relationship Id="rId2" Type="http://schemas.openxmlformats.org/officeDocument/2006/relationships/hyperlink" Target="https://refugeetalenthub.com/" TargetMode="External"/><Relationship Id="rId1" Type="http://schemas.openxmlformats.org/officeDocument/2006/relationships/slideLayout" Target="../slideLayouts/slideLayout34.xml"/><Relationship Id="rId6" Type="http://schemas.openxmlformats.org/officeDocument/2006/relationships/hyperlink" Target="https://vec.wikipedia.org/wiki/File:Flag_of_the_Netherlands.svg" TargetMode="External"/><Relationship Id="rId5" Type="http://schemas.openxmlformats.org/officeDocument/2006/relationships/image" Target="../media/image55.png"/><Relationship Id="rId4" Type="http://schemas.openxmlformats.org/officeDocument/2006/relationships/hyperlink" Target="https://pxhere.com/en/photo/1447319"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8.jpeg"/><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hyperlink" Target="https://oureverydaylife.com/the-importance-of-verbal-non-verbal-communication-5162572.html" TargetMode="Externa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hyperlink" Target="https://www.migrationpolicy.org/topics/adult-education-language-learning" TargetMode="Externa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hyperlink" Target="http://yoursay.sa.gov.au/better-together" TargetMode="External"/><Relationship Id="rId2" Type="http://schemas.openxmlformats.org/officeDocument/2006/relationships/image" Target="../media/image10.jp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hyperlink" Target="https://www.irishtimes.com/news/immigrants-face-education-barriers-1.789686" TargetMode="Externa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a:solidFill>
                  <a:srgbClr val="B6BD00"/>
                </a:solidFill>
              </a:rPr>
              <a:t>Education and Enterprise</a:t>
            </a:r>
          </a:p>
        </p:txBody>
      </p:sp>
      <p:sp>
        <p:nvSpPr>
          <p:cNvPr id="28" name="Text Placeholder 2">
            <a:extLst>
              <a:ext uri="{FF2B5EF4-FFF2-40B4-BE49-F238E27FC236}">
                <a16:creationId xmlns:a16="http://schemas.microsoft.com/office/drawing/2014/main" id="{493C4918-71A5-4B8C-84A7-06F1ED91EF52}"/>
              </a:ext>
            </a:extLst>
          </p:cNvPr>
          <p:cNvSpPr txBox="1">
            <a:spLocks/>
          </p:cNvSpPr>
          <p:nvPr/>
        </p:nvSpPr>
        <p:spPr>
          <a:xfrm>
            <a:off x="461565" y="3418603"/>
            <a:ext cx="4870995" cy="1650628"/>
          </a:xfrm>
          <a:prstGeom prst="rect">
            <a:avLst/>
          </a:prstGeom>
        </p:spPr>
        <p:txBody>
          <a:bodyPr vert="horz" lIns="91440" tIns="45720" rIns="91440" bIns="45720" rtlCol="0">
            <a:normAutofit/>
          </a:bodyPr>
          <a:lstStyle>
            <a:lvl1pPr marL="0" indent="0" algn="l" defTabSz="914400" rtl="0" eaLnBrk="1" latinLnBrk="0" hangingPunct="1">
              <a:lnSpc>
                <a:spcPts val="4000"/>
              </a:lnSpc>
              <a:spcBef>
                <a:spcPts val="1000"/>
              </a:spcBef>
              <a:buFont typeface="Arial"/>
              <a:buNone/>
              <a:defRPr sz="3600" b="0" kern="1200" baseline="0">
                <a:solidFill>
                  <a:srgbClr val="16A8D3"/>
                </a:solidFill>
                <a:latin typeface="+mn-lt"/>
                <a:ea typeface="+mn-ea"/>
                <a:cs typeface="+mn-cs"/>
              </a:defRPr>
            </a:lvl1pPr>
            <a:lvl2pPr marL="457200" indent="0" algn="l" defTabSz="914400" rtl="0" eaLnBrk="1" latinLnBrk="0" hangingPunct="1">
              <a:lnSpc>
                <a:spcPct val="90000"/>
              </a:lnSpc>
              <a:spcBef>
                <a:spcPts val="500"/>
              </a:spcBef>
              <a:buFont typeface="Arial"/>
              <a:buNone/>
              <a:defRPr sz="3000" b="1" kern="1200">
                <a:solidFill>
                  <a:schemeClr val="bg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b="1"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Become an Agent of Inclusion through</a:t>
            </a:r>
          </a:p>
        </p:txBody>
      </p:sp>
      <p:sp>
        <p:nvSpPr>
          <p:cNvPr id="5" name="Rectangle 4">
            <a:extLst>
              <a:ext uri="{FF2B5EF4-FFF2-40B4-BE49-F238E27FC236}">
                <a16:creationId xmlns:a16="http://schemas.microsoft.com/office/drawing/2014/main" id="{A1D0EED7-404B-4236-9B8A-5137DBC840DA}"/>
              </a:ext>
            </a:extLst>
          </p:cNvPr>
          <p:cNvSpPr/>
          <p:nvPr/>
        </p:nvSpPr>
        <p:spPr>
          <a:xfrm>
            <a:off x="493096" y="2316061"/>
            <a:ext cx="3347383" cy="584775"/>
          </a:xfrm>
          <a:prstGeom prst="rect">
            <a:avLst/>
          </a:prstGeom>
          <a:solidFill>
            <a:srgbClr val="B6BD00"/>
          </a:solidFill>
        </p:spPr>
        <p:txBody>
          <a:bodyPr wrap="square">
            <a:spAutoFit/>
          </a:bodyPr>
          <a:lstStyle/>
          <a:p>
            <a:r>
              <a:rPr lang="en-US" sz="3200" dirty="0">
                <a:solidFill>
                  <a:schemeClr val="bg1"/>
                </a:solidFill>
              </a:rPr>
              <a:t>Learning Strand 3  </a:t>
            </a:r>
          </a:p>
        </p:txBody>
      </p:sp>
      <p:pic>
        <p:nvPicPr>
          <p:cNvPr id="7" name="Picture Placeholder 6" descr="A picture containing shirt&#10;&#10;Description automatically generated">
            <a:extLst>
              <a:ext uri="{FF2B5EF4-FFF2-40B4-BE49-F238E27FC236}">
                <a16:creationId xmlns:a16="http://schemas.microsoft.com/office/drawing/2014/main" id="{2D1795AC-293A-455B-9C1D-0A51CB58B2F3}"/>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13059" r="13059"/>
          <a:stretch>
            <a:fillRect/>
          </a:stretch>
        </p:blipFill>
        <p:spPr/>
      </p:pic>
    </p:spTree>
    <p:extLst>
      <p:ext uri="{BB962C8B-B14F-4D97-AF65-F5344CB8AC3E}">
        <p14:creationId xmlns:p14="http://schemas.microsoft.com/office/powerpoint/2010/main" val="499029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A34CE-99D1-4AD4-909A-32D594B9C6B7}"/>
              </a:ext>
            </a:extLst>
          </p:cNvPr>
          <p:cNvSpPr>
            <a:spLocks noGrp="1"/>
          </p:cNvSpPr>
          <p:nvPr>
            <p:ph type="body" sz="quarter" idx="16"/>
          </p:nvPr>
        </p:nvSpPr>
        <p:spPr/>
        <p:txBody>
          <a:bodyPr/>
          <a:lstStyle/>
          <a:p>
            <a:r>
              <a:rPr lang="en-IE" dirty="0"/>
              <a:t>In this section:</a:t>
            </a:r>
          </a:p>
        </p:txBody>
      </p:sp>
      <p:sp>
        <p:nvSpPr>
          <p:cNvPr id="3" name="Text Placeholder 2">
            <a:extLst>
              <a:ext uri="{FF2B5EF4-FFF2-40B4-BE49-F238E27FC236}">
                <a16:creationId xmlns:a16="http://schemas.microsoft.com/office/drawing/2014/main" id="{81628DDF-BC0C-41B4-9668-F0CEB2F597D6}"/>
              </a:ext>
            </a:extLst>
          </p:cNvPr>
          <p:cNvSpPr>
            <a:spLocks noGrp="1"/>
          </p:cNvSpPr>
          <p:nvPr>
            <p:ph type="body" sz="quarter" idx="17"/>
          </p:nvPr>
        </p:nvSpPr>
        <p:spPr>
          <a:xfrm>
            <a:off x="6220464" y="1868995"/>
            <a:ext cx="5491494" cy="3947440"/>
          </a:xfrm>
        </p:spPr>
        <p:txBody>
          <a:bodyPr/>
          <a:lstStyle/>
          <a:p>
            <a:pPr algn="just"/>
            <a:r>
              <a:rPr lang="en-IE" dirty="0">
                <a:solidFill>
                  <a:srgbClr val="615F5D"/>
                </a:solidFill>
              </a:rPr>
              <a:t>Individual training needs of refugees and migrants can vary depending on the person's reason for coming to the EU. </a:t>
            </a:r>
          </a:p>
          <a:p>
            <a:pPr algn="just"/>
            <a:r>
              <a:rPr lang="en-IE" dirty="0">
                <a:solidFill>
                  <a:srgbClr val="615F5D"/>
                </a:solidFill>
              </a:rPr>
              <a:t>Their expected length of stay as well as their skills, level of education and working experiences also influence their training needs. </a:t>
            </a:r>
          </a:p>
          <a:p>
            <a:pPr algn="just"/>
            <a:r>
              <a:rPr lang="en-IE" dirty="0">
                <a:solidFill>
                  <a:srgbClr val="615F5D"/>
                </a:solidFill>
              </a:rPr>
              <a:t>In this section, we examine the typical training needs of refugees and migrants and get a sense of the types of education supports they might require.</a:t>
            </a:r>
          </a:p>
          <a:p>
            <a:pPr algn="just"/>
            <a:endParaRPr lang="en-IE" dirty="0">
              <a:solidFill>
                <a:srgbClr val="615F5D"/>
              </a:solidFill>
            </a:endParaRPr>
          </a:p>
          <a:p>
            <a:pPr algn="just"/>
            <a:endParaRPr lang="en-IE" dirty="0">
              <a:solidFill>
                <a:srgbClr val="615F5D"/>
              </a:solidFill>
            </a:endParaRPr>
          </a:p>
          <a:p>
            <a:pPr algn="just"/>
            <a:endParaRPr lang="en-IE" dirty="0">
              <a:solidFill>
                <a:srgbClr val="615F5D"/>
              </a:solidFill>
            </a:endParaRPr>
          </a:p>
          <a:p>
            <a:pPr algn="just"/>
            <a:endParaRPr lang="en-IE" dirty="0">
              <a:solidFill>
                <a:srgbClr val="615F5D"/>
              </a:solidFill>
            </a:endParaRPr>
          </a:p>
          <a:p>
            <a:pPr algn="just"/>
            <a:endParaRPr lang="en-IE" dirty="0"/>
          </a:p>
        </p:txBody>
      </p:sp>
      <p:sp>
        <p:nvSpPr>
          <p:cNvPr id="7" name="TextBox 6">
            <a:extLst>
              <a:ext uri="{FF2B5EF4-FFF2-40B4-BE49-F238E27FC236}">
                <a16:creationId xmlns:a16="http://schemas.microsoft.com/office/drawing/2014/main" id="{1F11DEB3-CDA9-46A5-900D-9F8CA9E21FFE}"/>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EDUCATION</a:t>
            </a:r>
          </a:p>
        </p:txBody>
      </p:sp>
      <p:sp>
        <p:nvSpPr>
          <p:cNvPr id="8" name="Text Placeholder 5">
            <a:extLst>
              <a:ext uri="{FF2B5EF4-FFF2-40B4-BE49-F238E27FC236}">
                <a16:creationId xmlns:a16="http://schemas.microsoft.com/office/drawing/2014/main" id="{79A1321B-66C0-4D29-8DDB-406ABA02A92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1.2 </a:t>
            </a:r>
            <a:r>
              <a:rPr lang="en-IE" sz="3600" i="0" dirty="0"/>
              <a:t>Understanding the Training Needs of Adult Refugees</a:t>
            </a:r>
          </a:p>
          <a:p>
            <a:endParaRPr lang="en-IE" dirty="0"/>
          </a:p>
        </p:txBody>
      </p:sp>
    </p:spTree>
    <p:extLst>
      <p:ext uri="{BB962C8B-B14F-4D97-AF65-F5344CB8AC3E}">
        <p14:creationId xmlns:p14="http://schemas.microsoft.com/office/powerpoint/2010/main" val="39529284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AC9A68-C721-4DBD-B326-80A1D6F6ADA7}"/>
              </a:ext>
            </a:extLst>
          </p:cNvPr>
          <p:cNvSpPr>
            <a:spLocks noGrp="1"/>
          </p:cNvSpPr>
          <p:nvPr>
            <p:ph type="body" sz="quarter" idx="20"/>
          </p:nvPr>
        </p:nvSpPr>
        <p:spPr>
          <a:xfrm>
            <a:off x="0" y="2049716"/>
            <a:ext cx="7851228" cy="3825567"/>
          </a:xfrm>
          <a:solidFill>
            <a:srgbClr val="B6BD00"/>
          </a:solidFill>
        </p:spPr>
        <p:txBody>
          <a:bodyPr/>
          <a:lstStyle/>
          <a:p>
            <a:pPr marL="0" indent="0" algn="just">
              <a:lnSpc>
                <a:spcPct val="100000"/>
              </a:lnSpc>
              <a:buNone/>
            </a:pPr>
            <a:r>
              <a:rPr lang="en-IE" dirty="0">
                <a:solidFill>
                  <a:schemeClr val="bg1"/>
                </a:solidFill>
              </a:rPr>
              <a:t>Refugees are people who have been forced to leave their country in order to escape war or persecution. This group face very specific complex problems which adult education may be able to address, such as:</a:t>
            </a:r>
          </a:p>
          <a:p>
            <a:pPr algn="just">
              <a:lnSpc>
                <a:spcPct val="100000"/>
              </a:lnSpc>
            </a:pPr>
            <a:r>
              <a:rPr lang="en-IE" dirty="0">
                <a:solidFill>
                  <a:schemeClr val="bg1"/>
                </a:solidFill>
              </a:rPr>
              <a:t> vulnerability resulting from traumas suffered</a:t>
            </a:r>
          </a:p>
          <a:p>
            <a:pPr algn="just">
              <a:lnSpc>
                <a:spcPct val="100000"/>
              </a:lnSpc>
            </a:pPr>
            <a:r>
              <a:rPr lang="en-IE" dirty="0">
                <a:solidFill>
                  <a:schemeClr val="bg1"/>
                </a:solidFill>
              </a:rPr>
              <a:t>lack of documentation including education documentation</a:t>
            </a:r>
          </a:p>
          <a:p>
            <a:pPr algn="just">
              <a:lnSpc>
                <a:spcPct val="100000"/>
              </a:lnSpc>
            </a:pPr>
            <a:r>
              <a:rPr lang="en-IE" dirty="0">
                <a:solidFill>
                  <a:schemeClr val="bg1"/>
                </a:solidFill>
              </a:rPr>
              <a:t>cultural and language barriers</a:t>
            </a:r>
          </a:p>
          <a:p>
            <a:pPr algn="just">
              <a:lnSpc>
                <a:spcPct val="100000"/>
              </a:lnSpc>
            </a:pPr>
            <a:r>
              <a:rPr lang="en-IE" dirty="0">
                <a:solidFill>
                  <a:schemeClr val="bg1"/>
                </a:solidFill>
              </a:rPr>
              <a:t>risks of stigmatisation in education and on the labour and the housing market</a:t>
            </a:r>
          </a:p>
          <a:p>
            <a:endParaRPr lang="en-IE" dirty="0">
              <a:solidFill>
                <a:schemeClr val="bg1"/>
              </a:solidFill>
            </a:endParaRPr>
          </a:p>
        </p:txBody>
      </p:sp>
      <p:sp>
        <p:nvSpPr>
          <p:cNvPr id="3" name="Text Placeholder 2">
            <a:extLst>
              <a:ext uri="{FF2B5EF4-FFF2-40B4-BE49-F238E27FC236}">
                <a16:creationId xmlns:a16="http://schemas.microsoft.com/office/drawing/2014/main" id="{7277F5A6-D9A7-4EC8-AE2E-7DFB13422886}"/>
              </a:ext>
            </a:extLst>
          </p:cNvPr>
          <p:cNvSpPr>
            <a:spLocks noGrp="1"/>
          </p:cNvSpPr>
          <p:nvPr>
            <p:ph type="body" sz="quarter" idx="21"/>
          </p:nvPr>
        </p:nvSpPr>
        <p:spPr>
          <a:xfrm>
            <a:off x="2495266" y="525517"/>
            <a:ext cx="8403792" cy="1082938"/>
          </a:xfrm>
        </p:spPr>
        <p:txBody>
          <a:bodyPr>
            <a:normAutofit/>
          </a:bodyPr>
          <a:lstStyle/>
          <a:p>
            <a:r>
              <a:rPr lang="en-IE" dirty="0"/>
              <a:t>Training Needs of Refugees </a:t>
            </a:r>
          </a:p>
        </p:txBody>
      </p:sp>
      <p:pic>
        <p:nvPicPr>
          <p:cNvPr id="6" name="Picture 5" descr="A group of people standing in the sand&#10;&#10;Description automatically generated">
            <a:extLst>
              <a:ext uri="{FF2B5EF4-FFF2-40B4-BE49-F238E27FC236}">
                <a16:creationId xmlns:a16="http://schemas.microsoft.com/office/drawing/2014/main" id="{AC82BB79-46A5-4578-ABD1-E8C21531219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25533"/>
          <a:stretch/>
        </p:blipFill>
        <p:spPr>
          <a:xfrm>
            <a:off x="8198069" y="2272176"/>
            <a:ext cx="3657600" cy="3272428"/>
          </a:xfrm>
          <a:prstGeom prst="rect">
            <a:avLst/>
          </a:prstGeom>
        </p:spPr>
      </p:pic>
    </p:spTree>
    <p:extLst>
      <p:ext uri="{BB962C8B-B14F-4D97-AF65-F5344CB8AC3E}">
        <p14:creationId xmlns:p14="http://schemas.microsoft.com/office/powerpoint/2010/main" val="959025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77F5A6-D9A7-4EC8-AE2E-7DFB13422886}"/>
              </a:ext>
            </a:extLst>
          </p:cNvPr>
          <p:cNvSpPr>
            <a:spLocks noGrp="1"/>
          </p:cNvSpPr>
          <p:nvPr>
            <p:ph type="body" sz="quarter" idx="21"/>
          </p:nvPr>
        </p:nvSpPr>
        <p:spPr>
          <a:xfrm>
            <a:off x="2495266" y="525517"/>
            <a:ext cx="8403792" cy="1082938"/>
          </a:xfrm>
        </p:spPr>
        <p:txBody>
          <a:bodyPr>
            <a:normAutofit/>
          </a:bodyPr>
          <a:lstStyle/>
          <a:p>
            <a:r>
              <a:rPr lang="en-IE" dirty="0"/>
              <a:t>Training Needs of Migrants</a:t>
            </a:r>
          </a:p>
        </p:txBody>
      </p:sp>
      <p:sp>
        <p:nvSpPr>
          <p:cNvPr id="4" name="Rectangle 3">
            <a:extLst>
              <a:ext uri="{FF2B5EF4-FFF2-40B4-BE49-F238E27FC236}">
                <a16:creationId xmlns:a16="http://schemas.microsoft.com/office/drawing/2014/main" id="{A14CA007-91F1-4BFF-8ECD-4AC8771C3C9B}"/>
              </a:ext>
            </a:extLst>
          </p:cNvPr>
          <p:cNvSpPr/>
          <p:nvPr/>
        </p:nvSpPr>
        <p:spPr>
          <a:xfrm>
            <a:off x="4340772" y="1807978"/>
            <a:ext cx="7703912" cy="3416320"/>
          </a:xfrm>
          <a:prstGeom prst="rect">
            <a:avLst/>
          </a:prstGeom>
          <a:solidFill>
            <a:srgbClr val="16A8D3"/>
          </a:solidFill>
        </p:spPr>
        <p:txBody>
          <a:bodyPr wrap="square">
            <a:spAutoFit/>
          </a:bodyPr>
          <a:lstStyle/>
          <a:p>
            <a:pPr algn="just"/>
            <a:r>
              <a:rPr lang="en-IE" sz="2400" dirty="0">
                <a:solidFill>
                  <a:schemeClr val="bg1"/>
                </a:solidFill>
              </a:rPr>
              <a:t>Migrants are people who make a conscious choice to leave their country to seek a better life elsewhere. </a:t>
            </a:r>
          </a:p>
          <a:p>
            <a:pPr algn="just"/>
            <a:endParaRPr lang="en-IE" sz="2400" dirty="0">
              <a:solidFill>
                <a:schemeClr val="bg1"/>
              </a:solidFill>
            </a:endParaRPr>
          </a:p>
          <a:p>
            <a:pPr algn="just"/>
            <a:r>
              <a:rPr lang="en-IE" sz="2400" dirty="0">
                <a:solidFill>
                  <a:schemeClr val="bg1"/>
                </a:solidFill>
              </a:rPr>
              <a:t>Migrants training needs differ quite significantly from those of refugees. Some migrants for example, are highly-skilled third-country nationals who move for economic purposes and require little adult education/integration support other than language lessons.</a:t>
            </a:r>
          </a:p>
          <a:p>
            <a:pPr algn="just"/>
            <a:endParaRPr lang="en-IE" sz="2400" dirty="0">
              <a:solidFill>
                <a:schemeClr val="bg1"/>
              </a:solidFill>
            </a:endParaRPr>
          </a:p>
        </p:txBody>
      </p:sp>
      <p:pic>
        <p:nvPicPr>
          <p:cNvPr id="11" name="Picture 10" descr="Two people looking at the camera&#10;&#10;Description automatically generated">
            <a:extLst>
              <a:ext uri="{FF2B5EF4-FFF2-40B4-BE49-F238E27FC236}">
                <a16:creationId xmlns:a16="http://schemas.microsoft.com/office/drawing/2014/main" id="{FD43F246-4CA2-4E19-B990-6837CE72B80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2131678"/>
            <a:ext cx="4155003" cy="2768920"/>
          </a:xfrm>
          <a:prstGeom prst="rect">
            <a:avLst/>
          </a:prstGeom>
        </p:spPr>
      </p:pic>
    </p:spTree>
    <p:extLst>
      <p:ext uri="{BB962C8B-B14F-4D97-AF65-F5344CB8AC3E}">
        <p14:creationId xmlns:p14="http://schemas.microsoft.com/office/powerpoint/2010/main" val="3050688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73D9EC-F758-4BF0-AEA0-AF2F2AAFA16D}"/>
              </a:ext>
            </a:extLst>
          </p:cNvPr>
          <p:cNvSpPr>
            <a:spLocks noGrp="1"/>
          </p:cNvSpPr>
          <p:nvPr>
            <p:ph type="body" sz="quarter" idx="20"/>
          </p:nvPr>
        </p:nvSpPr>
        <p:spPr>
          <a:xfrm>
            <a:off x="1061545" y="1754551"/>
            <a:ext cx="10815145" cy="3872188"/>
          </a:xfrm>
        </p:spPr>
        <p:txBody>
          <a:bodyPr/>
          <a:lstStyle/>
          <a:p>
            <a:r>
              <a:rPr lang="en-IE" dirty="0"/>
              <a:t>First and second-generation migrant students have a much higher rate of low-achievement than natives</a:t>
            </a:r>
          </a:p>
          <a:p>
            <a:r>
              <a:rPr lang="en-IE" dirty="0"/>
              <a:t>Figures are particularly striking for first-generation migrants, for whom the low achievement rate exceeds 30% in maths, science and reading in most countries across the EU, while for native the rates are usually below 15%. </a:t>
            </a:r>
          </a:p>
          <a:p>
            <a:r>
              <a:rPr lang="en-IE" dirty="0"/>
              <a:t>Only in countries with a long tradition of attracting highly educated migrants, such as the UK and Luxembourg, there are first-generation migrant students who perform better in mathematics than their top-performing native counterparts.</a:t>
            </a:r>
          </a:p>
          <a:p>
            <a:r>
              <a:rPr lang="en-IE" dirty="0"/>
              <a:t>The  same broadly holds for Ireland, which is a newer destination for highly educated migrants. </a:t>
            </a:r>
          </a:p>
        </p:txBody>
      </p:sp>
      <p:sp>
        <p:nvSpPr>
          <p:cNvPr id="3" name="Text Placeholder 2">
            <a:extLst>
              <a:ext uri="{FF2B5EF4-FFF2-40B4-BE49-F238E27FC236}">
                <a16:creationId xmlns:a16="http://schemas.microsoft.com/office/drawing/2014/main" id="{C6CE3801-CA5D-4EAC-9BE8-92C35E2E894F}"/>
              </a:ext>
            </a:extLst>
          </p:cNvPr>
          <p:cNvSpPr>
            <a:spLocks noGrp="1"/>
          </p:cNvSpPr>
          <p:nvPr>
            <p:ph type="body" sz="quarter" idx="21"/>
          </p:nvPr>
        </p:nvSpPr>
        <p:spPr/>
        <p:txBody>
          <a:bodyPr/>
          <a:lstStyle/>
          <a:p>
            <a:r>
              <a:rPr lang="en-IE" dirty="0"/>
              <a:t>Snapshot of migrant education in Europe</a:t>
            </a:r>
          </a:p>
          <a:p>
            <a:endParaRPr lang="en-IE" dirty="0"/>
          </a:p>
        </p:txBody>
      </p:sp>
      <p:sp>
        <p:nvSpPr>
          <p:cNvPr id="4" name="Rectangle 3">
            <a:extLst>
              <a:ext uri="{FF2B5EF4-FFF2-40B4-BE49-F238E27FC236}">
                <a16:creationId xmlns:a16="http://schemas.microsoft.com/office/drawing/2014/main" id="{22CA6EA0-5BC4-4F4B-9706-7EA5716F9754}"/>
              </a:ext>
            </a:extLst>
          </p:cNvPr>
          <p:cNvSpPr/>
          <p:nvPr/>
        </p:nvSpPr>
        <p:spPr>
          <a:xfrm>
            <a:off x="5034456" y="6578759"/>
            <a:ext cx="9080938" cy="246221"/>
          </a:xfrm>
          <a:prstGeom prst="rect">
            <a:avLst/>
          </a:prstGeom>
        </p:spPr>
        <p:txBody>
          <a:bodyPr wrap="square">
            <a:spAutoFit/>
          </a:bodyPr>
          <a:lstStyle/>
          <a:p>
            <a:r>
              <a:rPr lang="en-IE" sz="1000" dirty="0"/>
              <a:t>Source: </a:t>
            </a:r>
            <a:r>
              <a:rPr lang="en-IE" sz="1000" dirty="0">
                <a:hlinkClick r:id="rId2"/>
              </a:rPr>
              <a:t>https://ec.europa.eu/jrc/en/news/integrating-migrants-education-and-vocational-training-key-address-disadvantages</a:t>
            </a:r>
            <a:r>
              <a:rPr lang="en-IE" sz="1000" dirty="0"/>
              <a:t> </a:t>
            </a:r>
          </a:p>
        </p:txBody>
      </p:sp>
    </p:spTree>
    <p:extLst>
      <p:ext uri="{BB962C8B-B14F-4D97-AF65-F5344CB8AC3E}">
        <p14:creationId xmlns:p14="http://schemas.microsoft.com/office/powerpoint/2010/main" val="3308175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BE5964-0970-406C-9189-F4600621774F}"/>
              </a:ext>
            </a:extLst>
          </p:cNvPr>
          <p:cNvSpPr>
            <a:spLocks noGrp="1"/>
          </p:cNvSpPr>
          <p:nvPr>
            <p:ph type="body" sz="quarter" idx="20"/>
          </p:nvPr>
        </p:nvSpPr>
        <p:spPr>
          <a:xfrm>
            <a:off x="319625" y="2079695"/>
            <a:ext cx="3789920" cy="3872188"/>
          </a:xfrm>
        </p:spPr>
        <p:txBody>
          <a:bodyPr/>
          <a:lstStyle/>
          <a:p>
            <a:r>
              <a:rPr lang="en-IE" dirty="0">
                <a:solidFill>
                  <a:srgbClr val="B6BD00"/>
                </a:solidFill>
              </a:rPr>
              <a:t>LIFE SKILLS </a:t>
            </a:r>
            <a:r>
              <a:rPr lang="en-IE" dirty="0"/>
              <a:t>– self awareness, empathy, decision making, problem solving, stress management</a:t>
            </a:r>
          </a:p>
          <a:p>
            <a:r>
              <a:rPr lang="en-IE" dirty="0">
                <a:solidFill>
                  <a:srgbClr val="16A8D3"/>
                </a:solidFill>
              </a:rPr>
              <a:t>SOCIAL SKILLS </a:t>
            </a:r>
            <a:r>
              <a:rPr lang="en-IE" dirty="0"/>
              <a:t>– active listening, relationship management/building, respecting and understanding others</a:t>
            </a:r>
          </a:p>
        </p:txBody>
      </p:sp>
      <p:sp>
        <p:nvSpPr>
          <p:cNvPr id="3" name="Text Placeholder 2">
            <a:extLst>
              <a:ext uri="{FF2B5EF4-FFF2-40B4-BE49-F238E27FC236}">
                <a16:creationId xmlns:a16="http://schemas.microsoft.com/office/drawing/2014/main" id="{2F08434E-A406-4DC9-81CC-26899AD705A1}"/>
              </a:ext>
            </a:extLst>
          </p:cNvPr>
          <p:cNvSpPr>
            <a:spLocks noGrp="1"/>
          </p:cNvSpPr>
          <p:nvPr>
            <p:ph type="body" sz="quarter" idx="21"/>
          </p:nvPr>
        </p:nvSpPr>
        <p:spPr>
          <a:xfrm>
            <a:off x="2495266" y="483476"/>
            <a:ext cx="8403792" cy="1124979"/>
          </a:xfrm>
        </p:spPr>
        <p:txBody>
          <a:bodyPr>
            <a:normAutofit/>
          </a:bodyPr>
          <a:lstStyle/>
          <a:p>
            <a:r>
              <a:rPr lang="en-IE" dirty="0"/>
              <a:t>Topics Adult Education can cover to meet some needs of Refugees and Migrants</a:t>
            </a:r>
          </a:p>
        </p:txBody>
      </p:sp>
      <p:sp>
        <p:nvSpPr>
          <p:cNvPr id="4" name="Text Placeholder 1">
            <a:extLst>
              <a:ext uri="{FF2B5EF4-FFF2-40B4-BE49-F238E27FC236}">
                <a16:creationId xmlns:a16="http://schemas.microsoft.com/office/drawing/2014/main" id="{3A2A0D3B-3A20-4927-BD66-733B78198753}"/>
              </a:ext>
            </a:extLst>
          </p:cNvPr>
          <p:cNvSpPr txBox="1">
            <a:spLocks/>
          </p:cNvSpPr>
          <p:nvPr/>
        </p:nvSpPr>
        <p:spPr>
          <a:xfrm>
            <a:off x="4360852" y="2079695"/>
            <a:ext cx="3789920" cy="3872188"/>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B6BD00"/>
              </a:buClr>
              <a:buFont typeface="Arial" charset="0"/>
              <a:buChar char="•"/>
              <a:defRPr sz="2400" kern="120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rgbClr val="EA1D76"/>
                </a:solidFill>
              </a:rPr>
              <a:t>COMMUNICATION SKILLS </a:t>
            </a:r>
            <a:r>
              <a:rPr lang="en-IE" dirty="0"/>
              <a:t>– language learning, interpersonal skills</a:t>
            </a:r>
          </a:p>
          <a:p>
            <a:r>
              <a:rPr lang="en-IE" dirty="0">
                <a:solidFill>
                  <a:srgbClr val="B6BD00"/>
                </a:solidFill>
              </a:rPr>
              <a:t>COLLABORATION SKILLS </a:t>
            </a:r>
            <a:r>
              <a:rPr lang="en-IE" dirty="0"/>
              <a:t>– working with others, team building, leadership skills</a:t>
            </a:r>
          </a:p>
          <a:p>
            <a:r>
              <a:rPr lang="en-IE" dirty="0">
                <a:solidFill>
                  <a:srgbClr val="F38B00"/>
                </a:solidFill>
              </a:rPr>
              <a:t>CIVIC SKILLS </a:t>
            </a:r>
            <a:r>
              <a:rPr lang="en-IE" dirty="0"/>
              <a:t>– active citizenship, community engagement, volunteering, </a:t>
            </a:r>
          </a:p>
          <a:p>
            <a:endParaRPr lang="en-IE" dirty="0"/>
          </a:p>
        </p:txBody>
      </p:sp>
      <p:sp>
        <p:nvSpPr>
          <p:cNvPr id="5" name="Text Placeholder 1">
            <a:extLst>
              <a:ext uri="{FF2B5EF4-FFF2-40B4-BE49-F238E27FC236}">
                <a16:creationId xmlns:a16="http://schemas.microsoft.com/office/drawing/2014/main" id="{E0E11CE9-0579-44E1-A612-1E0C1A1B6746}"/>
              </a:ext>
            </a:extLst>
          </p:cNvPr>
          <p:cNvSpPr txBox="1">
            <a:spLocks/>
          </p:cNvSpPr>
          <p:nvPr/>
        </p:nvSpPr>
        <p:spPr>
          <a:xfrm>
            <a:off x="8402080" y="2079695"/>
            <a:ext cx="3789920" cy="3872188"/>
          </a:xfrm>
          <a:prstGeom prst="rect">
            <a:avLst/>
          </a:prstGeom>
        </p:spPr>
        <p:txBody>
          <a:bodyPr vert="horz" lIns="91440" tIns="45720" rIns="91440" bIns="45720" rtlCol="0">
            <a:noAutofit/>
          </a:bodyPr>
          <a:lstStyle>
            <a:lvl1pPr marL="342900" indent="-342900" algn="l" defTabSz="914400" rtl="0" eaLnBrk="1" latinLnBrk="0" hangingPunct="1">
              <a:lnSpc>
                <a:spcPct val="90000"/>
              </a:lnSpc>
              <a:spcBef>
                <a:spcPts val="1000"/>
              </a:spcBef>
              <a:buClr>
                <a:srgbClr val="B6BD00"/>
              </a:buClr>
              <a:buFont typeface="Arial" charset="0"/>
              <a:buChar char="•"/>
              <a:defRPr sz="2400" kern="1200">
                <a:solidFill>
                  <a:srgbClr val="6D6E6C"/>
                </a:solidFill>
                <a:latin typeface="+mn-lt"/>
                <a:ea typeface="+mn-ea"/>
                <a:cs typeface="+mn-cs"/>
              </a:defRPr>
            </a:lvl1pPr>
            <a:lvl2pPr marL="4572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rgbClr val="B6BD00"/>
                </a:solidFill>
              </a:rPr>
              <a:t>ADULT LITERACY  </a:t>
            </a:r>
            <a:r>
              <a:rPr lang="en-IE" dirty="0"/>
              <a:t>- reading, writing, maths, IT skills</a:t>
            </a:r>
          </a:p>
          <a:p>
            <a:r>
              <a:rPr lang="en-IE" dirty="0">
                <a:solidFill>
                  <a:srgbClr val="16A8D3"/>
                </a:solidFill>
              </a:rPr>
              <a:t>EMPLOYABILITY SKILLS – </a:t>
            </a:r>
            <a:r>
              <a:rPr lang="en-IE" dirty="0"/>
              <a:t>CV writing, interview preparation, information on the labour market in host countries, entrepreneurship</a:t>
            </a:r>
          </a:p>
          <a:p>
            <a:r>
              <a:rPr lang="en-IE" dirty="0">
                <a:solidFill>
                  <a:srgbClr val="EA1D76"/>
                </a:solidFill>
              </a:rPr>
              <a:t>OTHER RELEVANT SKILLS – </a:t>
            </a:r>
            <a:r>
              <a:rPr lang="en-IE" dirty="0"/>
              <a:t>orientation</a:t>
            </a:r>
          </a:p>
        </p:txBody>
      </p:sp>
    </p:spTree>
    <p:extLst>
      <p:ext uri="{BB962C8B-B14F-4D97-AF65-F5344CB8AC3E}">
        <p14:creationId xmlns:p14="http://schemas.microsoft.com/office/powerpoint/2010/main" val="4041979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A34CE-99D1-4AD4-909A-32D594B9C6B7}"/>
              </a:ext>
            </a:extLst>
          </p:cNvPr>
          <p:cNvSpPr>
            <a:spLocks noGrp="1"/>
          </p:cNvSpPr>
          <p:nvPr>
            <p:ph type="body" sz="quarter" idx="16"/>
          </p:nvPr>
        </p:nvSpPr>
        <p:spPr/>
        <p:txBody>
          <a:bodyPr/>
          <a:lstStyle/>
          <a:p>
            <a:r>
              <a:rPr lang="en-IE" dirty="0"/>
              <a:t>In this section:</a:t>
            </a:r>
          </a:p>
        </p:txBody>
      </p:sp>
      <p:sp>
        <p:nvSpPr>
          <p:cNvPr id="3" name="Text Placeholder 2">
            <a:extLst>
              <a:ext uri="{FF2B5EF4-FFF2-40B4-BE49-F238E27FC236}">
                <a16:creationId xmlns:a16="http://schemas.microsoft.com/office/drawing/2014/main" id="{81628DDF-BC0C-41B4-9668-F0CEB2F597D6}"/>
              </a:ext>
            </a:extLst>
          </p:cNvPr>
          <p:cNvSpPr>
            <a:spLocks noGrp="1"/>
          </p:cNvSpPr>
          <p:nvPr>
            <p:ph type="body" sz="quarter" idx="17"/>
          </p:nvPr>
        </p:nvSpPr>
        <p:spPr>
          <a:xfrm>
            <a:off x="6220464" y="1879505"/>
            <a:ext cx="5273104" cy="3947440"/>
          </a:xfrm>
        </p:spPr>
        <p:txBody>
          <a:bodyPr/>
          <a:lstStyle/>
          <a:p>
            <a:pPr algn="just"/>
            <a:r>
              <a:rPr lang="en-IE" dirty="0">
                <a:solidFill>
                  <a:srgbClr val="615F5D"/>
                </a:solidFill>
              </a:rPr>
              <a:t>Diverse training groups require different didactic and pedagogic approaches to support the learning of all students and this is particularly relevant in teaching and engaging refugee and migrant adult learners.</a:t>
            </a:r>
          </a:p>
          <a:p>
            <a:pPr algn="just"/>
            <a:endParaRPr lang="en-IE" dirty="0">
              <a:solidFill>
                <a:srgbClr val="615F5D"/>
              </a:solidFill>
            </a:endParaRPr>
          </a:p>
          <a:p>
            <a:pPr algn="just"/>
            <a:r>
              <a:rPr lang="en-IE" dirty="0">
                <a:solidFill>
                  <a:srgbClr val="615F5D"/>
                </a:solidFill>
              </a:rPr>
              <a:t>In this section, we introduce some of the most innovative teaching methods for delivering training to adult refugees and migrants.</a:t>
            </a:r>
          </a:p>
          <a:p>
            <a:pPr algn="just"/>
            <a:endParaRPr lang="en-IE" dirty="0"/>
          </a:p>
        </p:txBody>
      </p:sp>
      <p:sp>
        <p:nvSpPr>
          <p:cNvPr id="7" name="TextBox 6">
            <a:extLst>
              <a:ext uri="{FF2B5EF4-FFF2-40B4-BE49-F238E27FC236}">
                <a16:creationId xmlns:a16="http://schemas.microsoft.com/office/drawing/2014/main" id="{1F11DEB3-CDA9-46A5-900D-9F8CA9E21FFE}"/>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EDUCATION</a:t>
            </a:r>
          </a:p>
        </p:txBody>
      </p:sp>
      <p:sp>
        <p:nvSpPr>
          <p:cNvPr id="8" name="Text Placeholder 5">
            <a:extLst>
              <a:ext uri="{FF2B5EF4-FFF2-40B4-BE49-F238E27FC236}">
                <a16:creationId xmlns:a16="http://schemas.microsoft.com/office/drawing/2014/main" id="{79A1321B-66C0-4D29-8DDB-406ABA02A92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1.3 </a:t>
            </a:r>
            <a:r>
              <a:rPr lang="en-IE" sz="3600" i="0" dirty="0"/>
              <a:t>Innovative Teaching Methods for Adult Refugees and Migrants</a:t>
            </a:r>
            <a:endParaRPr lang="en-IE" dirty="0"/>
          </a:p>
        </p:txBody>
      </p:sp>
    </p:spTree>
    <p:extLst>
      <p:ext uri="{BB962C8B-B14F-4D97-AF65-F5344CB8AC3E}">
        <p14:creationId xmlns:p14="http://schemas.microsoft.com/office/powerpoint/2010/main" val="10029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CC665-FF6A-48BD-AA39-DA8F65B3D110}"/>
              </a:ext>
            </a:extLst>
          </p:cNvPr>
          <p:cNvSpPr>
            <a:spLocks noGrp="1"/>
          </p:cNvSpPr>
          <p:nvPr>
            <p:ph type="body" sz="quarter" idx="20"/>
          </p:nvPr>
        </p:nvSpPr>
        <p:spPr>
          <a:xfrm>
            <a:off x="5759668" y="2191823"/>
            <a:ext cx="6169573" cy="4255692"/>
          </a:xfrm>
        </p:spPr>
        <p:txBody>
          <a:bodyPr/>
          <a:lstStyle/>
          <a:p>
            <a:r>
              <a:rPr lang="en-IE" dirty="0"/>
              <a:t>Adults like to learn based on experience. They need to feel actively involved in their training, which, in turn, needs to be relevant and solve actual problems. </a:t>
            </a:r>
          </a:p>
          <a:p>
            <a:endParaRPr lang="en-IE" dirty="0"/>
          </a:p>
          <a:p>
            <a:r>
              <a:rPr lang="en-IE" dirty="0"/>
              <a:t>To engage adults (including refugees and migrants), adult education training needs include innovation and interactive instruction that is based on real-life situations and learning in practice.</a:t>
            </a:r>
          </a:p>
          <a:p>
            <a:endParaRPr lang="en-IE" dirty="0"/>
          </a:p>
          <a:p>
            <a:endParaRPr lang="en-IE" dirty="0"/>
          </a:p>
        </p:txBody>
      </p:sp>
      <p:pic>
        <p:nvPicPr>
          <p:cNvPr id="6" name="Picture Placeholder 5" descr="A person sitting at a table&#10;&#10;Description automatically generated">
            <a:extLst>
              <a:ext uri="{FF2B5EF4-FFF2-40B4-BE49-F238E27FC236}">
                <a16:creationId xmlns:a16="http://schemas.microsoft.com/office/drawing/2014/main" id="{650CEA87-75F2-4AF8-B717-9EA1191BAC5A}"/>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6847" r="16847"/>
          <a:stretch>
            <a:fillRect/>
          </a:stretch>
        </p:blipFill>
        <p:spPr/>
      </p:pic>
      <p:sp>
        <p:nvSpPr>
          <p:cNvPr id="4" name="Text Placeholder 3">
            <a:extLst>
              <a:ext uri="{FF2B5EF4-FFF2-40B4-BE49-F238E27FC236}">
                <a16:creationId xmlns:a16="http://schemas.microsoft.com/office/drawing/2014/main" id="{E3F5A6D9-9E16-43DC-B3AB-46D758A9F5B4}"/>
              </a:ext>
            </a:extLst>
          </p:cNvPr>
          <p:cNvSpPr>
            <a:spLocks noGrp="1"/>
          </p:cNvSpPr>
          <p:nvPr>
            <p:ph type="body" sz="quarter" idx="22"/>
          </p:nvPr>
        </p:nvSpPr>
        <p:spPr>
          <a:xfrm>
            <a:off x="5612524" y="767883"/>
            <a:ext cx="5721077" cy="857158"/>
          </a:xfrm>
        </p:spPr>
        <p:txBody>
          <a:bodyPr/>
          <a:lstStyle/>
          <a:p>
            <a:r>
              <a:rPr lang="en-IE" dirty="0"/>
              <a:t>How do Adults like to learn?</a:t>
            </a:r>
          </a:p>
        </p:txBody>
      </p:sp>
    </p:spTree>
    <p:extLst>
      <p:ext uri="{BB962C8B-B14F-4D97-AF65-F5344CB8AC3E}">
        <p14:creationId xmlns:p14="http://schemas.microsoft.com/office/powerpoint/2010/main" val="2990715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1CC665-FF6A-48BD-AA39-DA8F65B3D110}"/>
              </a:ext>
            </a:extLst>
          </p:cNvPr>
          <p:cNvSpPr>
            <a:spLocks noGrp="1"/>
          </p:cNvSpPr>
          <p:nvPr>
            <p:ph type="body" sz="quarter" idx="20"/>
          </p:nvPr>
        </p:nvSpPr>
        <p:spPr>
          <a:xfrm>
            <a:off x="5854262" y="2028544"/>
            <a:ext cx="6159062" cy="4255692"/>
          </a:xfrm>
        </p:spPr>
        <p:txBody>
          <a:bodyPr/>
          <a:lstStyle/>
          <a:p>
            <a:r>
              <a:rPr lang="en-IE" dirty="0"/>
              <a:t>There are a range of teaching methods which work well with refugees and migrants. Lets look at: </a:t>
            </a:r>
          </a:p>
          <a:p>
            <a:pPr marL="342900" indent="-342900">
              <a:buFont typeface="Arial" panose="020B0604020202020204" pitchFamily="34" charset="0"/>
              <a:buChar char="•"/>
            </a:pPr>
            <a:r>
              <a:rPr lang="en-IE" dirty="0"/>
              <a:t>active learning</a:t>
            </a:r>
          </a:p>
          <a:p>
            <a:pPr marL="342900" indent="-342900">
              <a:buFont typeface="Arial" panose="020B0604020202020204" pitchFamily="34" charset="0"/>
              <a:buChar char="•"/>
            </a:pPr>
            <a:r>
              <a:rPr lang="en-IE" dirty="0"/>
              <a:t>peer instruction/learning</a:t>
            </a:r>
          </a:p>
          <a:p>
            <a:pPr marL="342900" indent="-342900">
              <a:buFont typeface="Arial" panose="020B0604020202020204" pitchFamily="34" charset="0"/>
              <a:buChar char="•"/>
            </a:pPr>
            <a:r>
              <a:rPr lang="en-IE" dirty="0"/>
              <a:t>learning through games/play</a:t>
            </a:r>
          </a:p>
          <a:p>
            <a:pPr marL="342900" indent="-342900">
              <a:buFont typeface="Arial" panose="020B0604020202020204" pitchFamily="34" charset="0"/>
              <a:buChar char="•"/>
            </a:pPr>
            <a:r>
              <a:rPr lang="en-IE" dirty="0"/>
              <a:t>storytelling</a:t>
            </a:r>
          </a:p>
          <a:p>
            <a:pPr marL="342900" indent="-342900">
              <a:buFont typeface="Arial" panose="020B0604020202020204" pitchFamily="34" charset="0"/>
              <a:buChar char="•"/>
            </a:pPr>
            <a:r>
              <a:rPr lang="en-IE" dirty="0"/>
              <a:t>intergroup empathy</a:t>
            </a:r>
          </a:p>
          <a:p>
            <a:pPr marL="342900" indent="-342900">
              <a:buFont typeface="Arial" panose="020B0604020202020204" pitchFamily="34" charset="0"/>
              <a:buChar char="•"/>
            </a:pPr>
            <a:r>
              <a:rPr lang="en-IE" dirty="0"/>
              <a:t>differenced instruction</a:t>
            </a:r>
          </a:p>
          <a:p>
            <a:endParaRPr lang="en-IE" dirty="0"/>
          </a:p>
        </p:txBody>
      </p:sp>
      <p:sp>
        <p:nvSpPr>
          <p:cNvPr id="4" name="Text Placeholder 3">
            <a:extLst>
              <a:ext uri="{FF2B5EF4-FFF2-40B4-BE49-F238E27FC236}">
                <a16:creationId xmlns:a16="http://schemas.microsoft.com/office/drawing/2014/main" id="{E3F5A6D9-9E16-43DC-B3AB-46D758A9F5B4}"/>
              </a:ext>
            </a:extLst>
          </p:cNvPr>
          <p:cNvSpPr>
            <a:spLocks noGrp="1"/>
          </p:cNvSpPr>
          <p:nvPr>
            <p:ph type="body" sz="quarter" idx="22"/>
          </p:nvPr>
        </p:nvSpPr>
        <p:spPr>
          <a:xfrm>
            <a:off x="5917324" y="357352"/>
            <a:ext cx="6096000" cy="1267689"/>
          </a:xfrm>
        </p:spPr>
        <p:txBody>
          <a:bodyPr>
            <a:normAutofit fontScale="92500" lnSpcReduction="20000"/>
          </a:bodyPr>
          <a:lstStyle/>
          <a:p>
            <a:r>
              <a:rPr lang="en-IE" dirty="0"/>
              <a:t>Methods/mechanisms of training that work well for Adults Refugees and Migrants</a:t>
            </a:r>
          </a:p>
        </p:txBody>
      </p:sp>
      <p:pic>
        <p:nvPicPr>
          <p:cNvPr id="19" name="Picture Placeholder 18" descr="A picture containing person, indoor, man, computer&#10;&#10;Description automatically generated">
            <a:extLst>
              <a:ext uri="{FF2B5EF4-FFF2-40B4-BE49-F238E27FC236}">
                <a16:creationId xmlns:a16="http://schemas.microsoft.com/office/drawing/2014/main" id="{935DB0DA-5126-4971-BCC8-2851E02136E8}"/>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6831" r="16831"/>
          <a:stretch>
            <a:fillRect/>
          </a:stretch>
        </p:blipFill>
        <p:spPr/>
      </p:pic>
    </p:spTree>
    <p:extLst>
      <p:ext uri="{BB962C8B-B14F-4D97-AF65-F5344CB8AC3E}">
        <p14:creationId xmlns:p14="http://schemas.microsoft.com/office/powerpoint/2010/main" val="182828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7ED51D-8D75-4620-A878-F1068A4FDEFB}"/>
              </a:ext>
            </a:extLst>
          </p:cNvPr>
          <p:cNvSpPr>
            <a:spLocks noGrp="1"/>
          </p:cNvSpPr>
          <p:nvPr>
            <p:ph type="body" sz="quarter" idx="16"/>
          </p:nvPr>
        </p:nvSpPr>
        <p:spPr>
          <a:solidFill>
            <a:schemeClr val="accent2"/>
          </a:solidFill>
        </p:spPr>
        <p:txBody>
          <a:bodyPr/>
          <a:lstStyle/>
          <a:p>
            <a:r>
              <a:rPr lang="en-IE" dirty="0">
                <a:solidFill>
                  <a:schemeClr val="bg1"/>
                </a:solidFill>
              </a:rPr>
              <a:t>What is ACTIVE LEARNING?</a:t>
            </a:r>
          </a:p>
        </p:txBody>
      </p:sp>
      <p:sp>
        <p:nvSpPr>
          <p:cNvPr id="3" name="Text Placeholder 2">
            <a:extLst>
              <a:ext uri="{FF2B5EF4-FFF2-40B4-BE49-F238E27FC236}">
                <a16:creationId xmlns:a16="http://schemas.microsoft.com/office/drawing/2014/main" id="{6C0016F9-6700-4243-AEAE-BE0B4083872F}"/>
              </a:ext>
            </a:extLst>
          </p:cNvPr>
          <p:cNvSpPr>
            <a:spLocks noGrp="1"/>
          </p:cNvSpPr>
          <p:nvPr>
            <p:ph type="body" sz="quarter" idx="17"/>
          </p:nvPr>
        </p:nvSpPr>
        <p:spPr>
          <a:xfrm>
            <a:off x="6318619" y="1953078"/>
            <a:ext cx="5736747" cy="3947440"/>
          </a:xfrm>
        </p:spPr>
        <p:txBody>
          <a:bodyPr/>
          <a:lstStyle/>
          <a:p>
            <a:pPr algn="just"/>
            <a:r>
              <a:rPr lang="en-IE" dirty="0"/>
              <a:t>Active learning is any approach to instruction in which all students are asked to engage in the learning process. Active learning stands in contrast to "traditional" modes of instruction in which students are passive recipients of knowledge from an expert.</a:t>
            </a:r>
          </a:p>
          <a:p>
            <a:pPr algn="just"/>
            <a:r>
              <a:rPr lang="en-IE" dirty="0"/>
              <a:t>Active learning can take many forms and be executed in any discipline. Commonly, students will engage in small or large activities </a:t>
            </a:r>
            <a:r>
              <a:rPr lang="en-IE" dirty="0" err="1"/>
              <a:t>centered</a:t>
            </a:r>
            <a:r>
              <a:rPr lang="en-IE" dirty="0"/>
              <a:t> around writing, talking, problem solving, or reflecting.</a:t>
            </a:r>
          </a:p>
          <a:p>
            <a:pPr algn="just"/>
            <a:endParaRPr lang="en-IE" dirty="0"/>
          </a:p>
        </p:txBody>
      </p:sp>
      <p:pic>
        <p:nvPicPr>
          <p:cNvPr id="6" name="Picture Placeholder 5" descr="A close up of a logo&#10;&#10;Description automatically generated">
            <a:extLst>
              <a:ext uri="{FF2B5EF4-FFF2-40B4-BE49-F238E27FC236}">
                <a16:creationId xmlns:a16="http://schemas.microsoft.com/office/drawing/2014/main" id="{D380D881-E6D3-465E-9607-F21ABE2C0BB2}"/>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a:stretch>
            <a:fillRect/>
          </a:stretch>
        </p:blipFill>
        <p:spPr>
          <a:xfrm>
            <a:off x="-83489" y="409505"/>
            <a:ext cx="5273103" cy="4992059"/>
          </a:xfrm>
          <a:solidFill>
            <a:schemeClr val="bg1"/>
          </a:solidFill>
        </p:spPr>
      </p:pic>
      <p:sp>
        <p:nvSpPr>
          <p:cNvPr id="8" name="Rectangle 7">
            <a:extLst>
              <a:ext uri="{FF2B5EF4-FFF2-40B4-BE49-F238E27FC236}">
                <a16:creationId xmlns:a16="http://schemas.microsoft.com/office/drawing/2014/main" id="{6026BDC6-C9FC-46CC-A5B7-4D36D19358EF}"/>
              </a:ext>
            </a:extLst>
          </p:cNvPr>
          <p:cNvSpPr/>
          <p:nvPr/>
        </p:nvSpPr>
        <p:spPr>
          <a:xfrm>
            <a:off x="9282743" y="6611779"/>
            <a:ext cx="2505814" cy="246221"/>
          </a:xfrm>
          <a:prstGeom prst="rect">
            <a:avLst/>
          </a:prstGeom>
        </p:spPr>
        <p:txBody>
          <a:bodyPr wrap="none">
            <a:spAutoFit/>
          </a:bodyPr>
          <a:lstStyle/>
          <a:p>
            <a:r>
              <a:rPr lang="en-IE" sz="1000" dirty="0"/>
              <a:t>Source: </a:t>
            </a:r>
            <a:r>
              <a:rPr lang="en-IE" sz="1000" dirty="0">
                <a:hlinkClick r:id="rId4"/>
              </a:rPr>
              <a:t>https://cei.umn.edu/active-learning</a:t>
            </a:r>
            <a:r>
              <a:rPr lang="en-IE" sz="1000" dirty="0"/>
              <a:t> </a:t>
            </a:r>
          </a:p>
        </p:txBody>
      </p:sp>
      <p:sp>
        <p:nvSpPr>
          <p:cNvPr id="9" name="TextBox 8">
            <a:extLst>
              <a:ext uri="{FF2B5EF4-FFF2-40B4-BE49-F238E27FC236}">
                <a16:creationId xmlns:a16="http://schemas.microsoft.com/office/drawing/2014/main" id="{4F3F5D74-7280-4F88-9EFF-237F88771BA8}"/>
              </a:ext>
            </a:extLst>
          </p:cNvPr>
          <p:cNvSpPr txBox="1"/>
          <p:nvPr/>
        </p:nvSpPr>
        <p:spPr>
          <a:xfrm>
            <a:off x="0" y="5001945"/>
            <a:ext cx="5736747" cy="1446550"/>
          </a:xfrm>
          <a:prstGeom prst="rect">
            <a:avLst/>
          </a:prstGeom>
          <a:solidFill>
            <a:srgbClr val="F38B00"/>
          </a:solidFill>
        </p:spPr>
        <p:txBody>
          <a:bodyPr wrap="square" rtlCol="0">
            <a:spAutoFit/>
          </a:bodyPr>
          <a:lstStyle/>
          <a:p>
            <a:pPr algn="ctr"/>
            <a:r>
              <a:rPr lang="en-IE" sz="2200" dirty="0">
                <a:solidFill>
                  <a:schemeClr val="bg1"/>
                </a:solidFill>
              </a:rPr>
              <a:t>Why is Active Learning important for Adult Refugees and Migrants? It can give them back a sense of autonomy – something refugees in particular may feel like they have lost.</a:t>
            </a:r>
          </a:p>
        </p:txBody>
      </p:sp>
    </p:spTree>
    <p:extLst>
      <p:ext uri="{BB962C8B-B14F-4D97-AF65-F5344CB8AC3E}">
        <p14:creationId xmlns:p14="http://schemas.microsoft.com/office/powerpoint/2010/main" val="3464740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7ED51D-8D75-4620-A878-F1068A4FDEFB}"/>
              </a:ext>
            </a:extLst>
          </p:cNvPr>
          <p:cNvSpPr>
            <a:spLocks noGrp="1"/>
          </p:cNvSpPr>
          <p:nvPr>
            <p:ph type="body" sz="quarter" idx="16"/>
          </p:nvPr>
        </p:nvSpPr>
        <p:spPr>
          <a:xfrm>
            <a:off x="6318620" y="598885"/>
            <a:ext cx="5279028" cy="918068"/>
          </a:xfrm>
          <a:solidFill>
            <a:schemeClr val="accent2"/>
          </a:solidFill>
        </p:spPr>
        <p:txBody>
          <a:bodyPr>
            <a:normAutofit fontScale="92500" lnSpcReduction="10000"/>
          </a:bodyPr>
          <a:lstStyle/>
          <a:p>
            <a:r>
              <a:rPr lang="en-IE" dirty="0">
                <a:solidFill>
                  <a:schemeClr val="bg1"/>
                </a:solidFill>
              </a:rPr>
              <a:t>ACTIVE LEARNING EXAMPLE – </a:t>
            </a:r>
            <a:r>
              <a:rPr lang="en-IE" i="1" dirty="0">
                <a:solidFill>
                  <a:schemeClr val="bg1"/>
                </a:solidFill>
              </a:rPr>
              <a:t>Creative English</a:t>
            </a:r>
          </a:p>
        </p:txBody>
      </p:sp>
      <p:sp>
        <p:nvSpPr>
          <p:cNvPr id="3" name="Text Placeholder 2">
            <a:extLst>
              <a:ext uri="{FF2B5EF4-FFF2-40B4-BE49-F238E27FC236}">
                <a16:creationId xmlns:a16="http://schemas.microsoft.com/office/drawing/2014/main" id="{6C0016F9-6700-4243-AEAE-BE0B4083872F}"/>
              </a:ext>
            </a:extLst>
          </p:cNvPr>
          <p:cNvSpPr>
            <a:spLocks noGrp="1"/>
          </p:cNvSpPr>
          <p:nvPr>
            <p:ph type="body" sz="quarter" idx="17"/>
          </p:nvPr>
        </p:nvSpPr>
        <p:spPr>
          <a:xfrm>
            <a:off x="6096000" y="1795425"/>
            <a:ext cx="6096000" cy="3947440"/>
          </a:xfrm>
        </p:spPr>
        <p:txBody>
          <a:bodyPr/>
          <a:lstStyle/>
          <a:p>
            <a:pPr algn="just"/>
            <a:r>
              <a:rPr lang="en-IE" i="1" dirty="0"/>
              <a:t>Creative English</a:t>
            </a:r>
            <a:r>
              <a:rPr lang="en-IE" dirty="0"/>
              <a:t> is an applied theatre programme for adults in the UK that balances creativity and learning in a functional way.  needs while developing confidence in English language communication skills. </a:t>
            </a:r>
          </a:p>
          <a:p>
            <a:pPr algn="just"/>
            <a:r>
              <a:rPr lang="en-IE" dirty="0"/>
              <a:t>Drawing on participant-led, practice-based research </a:t>
            </a:r>
            <a:r>
              <a:rPr lang="en-IE" i="1" dirty="0"/>
              <a:t>Creative English</a:t>
            </a:r>
            <a:r>
              <a:rPr lang="en-IE" dirty="0"/>
              <a:t>, combines playful emotional engagement with pragmatic subject matter. </a:t>
            </a:r>
          </a:p>
          <a:p>
            <a:pPr algn="just"/>
            <a:r>
              <a:rPr lang="en-IE" dirty="0"/>
              <a:t>Through improvisation, </a:t>
            </a:r>
            <a:r>
              <a:rPr lang="en-IE" i="1" dirty="0"/>
              <a:t>Creative English</a:t>
            </a:r>
            <a:r>
              <a:rPr lang="en-IE" dirty="0"/>
              <a:t> reduces inhibitions and creates a fun active environment conducive to language learning.</a:t>
            </a:r>
          </a:p>
        </p:txBody>
      </p:sp>
      <p:pic>
        <p:nvPicPr>
          <p:cNvPr id="16" name="Picture Placeholder 15" descr="A group of people posing for the camera&#10;&#10;Description automatically generated">
            <a:extLst>
              <a:ext uri="{FF2B5EF4-FFF2-40B4-BE49-F238E27FC236}">
                <a16:creationId xmlns:a16="http://schemas.microsoft.com/office/drawing/2014/main" id="{2E370408-1A05-4D64-88E8-B7579556F766}"/>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12500" r="12500"/>
          <a:stretch>
            <a:fillRect/>
          </a:stretch>
        </p:blipFill>
        <p:spPr/>
      </p:pic>
      <p:sp>
        <p:nvSpPr>
          <p:cNvPr id="5" name="TextBox 4">
            <a:extLst>
              <a:ext uri="{FF2B5EF4-FFF2-40B4-BE49-F238E27FC236}">
                <a16:creationId xmlns:a16="http://schemas.microsoft.com/office/drawing/2014/main" id="{56F15564-F204-495B-8D0B-E0345BA37CA3}"/>
              </a:ext>
            </a:extLst>
          </p:cNvPr>
          <p:cNvSpPr txBox="1"/>
          <p:nvPr/>
        </p:nvSpPr>
        <p:spPr>
          <a:xfrm>
            <a:off x="0" y="242320"/>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6" name="Google Shape;543;p39">
            <a:extLst>
              <a:ext uri="{FF2B5EF4-FFF2-40B4-BE49-F238E27FC236}">
                <a16:creationId xmlns:a16="http://schemas.microsoft.com/office/drawing/2014/main" id="{0B5C58DD-A882-455C-BE63-3FAAEE764FFB}"/>
              </a:ext>
            </a:extLst>
          </p:cNvPr>
          <p:cNvGrpSpPr/>
          <p:nvPr/>
        </p:nvGrpSpPr>
        <p:grpSpPr>
          <a:xfrm>
            <a:off x="100685" y="310884"/>
            <a:ext cx="252000" cy="288000"/>
            <a:chOff x="5961125" y="1623900"/>
            <a:chExt cx="376925" cy="448175"/>
          </a:xfrm>
        </p:grpSpPr>
        <p:sp>
          <p:nvSpPr>
            <p:cNvPr id="7" name="Google Shape;544;p39">
              <a:extLst>
                <a:ext uri="{FF2B5EF4-FFF2-40B4-BE49-F238E27FC236}">
                  <a16:creationId xmlns:a16="http://schemas.microsoft.com/office/drawing/2014/main" id="{E0492873-7485-4A26-91A6-FFC80044839D}"/>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5;p39">
              <a:extLst>
                <a:ext uri="{FF2B5EF4-FFF2-40B4-BE49-F238E27FC236}">
                  <a16:creationId xmlns:a16="http://schemas.microsoft.com/office/drawing/2014/main" id="{E842EB74-203D-43C2-8069-80DA12BB7C5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39">
              <a:extLst>
                <a:ext uri="{FF2B5EF4-FFF2-40B4-BE49-F238E27FC236}">
                  <a16:creationId xmlns:a16="http://schemas.microsoft.com/office/drawing/2014/main" id="{F5A48CD7-0977-445F-B768-9603A59D3FE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9">
              <a:extLst>
                <a:ext uri="{FF2B5EF4-FFF2-40B4-BE49-F238E27FC236}">
                  <a16:creationId xmlns:a16="http://schemas.microsoft.com/office/drawing/2014/main" id="{80810393-276E-4990-8D2E-1BC7756B152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8;p39">
              <a:extLst>
                <a:ext uri="{FF2B5EF4-FFF2-40B4-BE49-F238E27FC236}">
                  <a16:creationId xmlns:a16="http://schemas.microsoft.com/office/drawing/2014/main" id="{4F9C0161-74F4-45DD-BC1A-E8D5C01B83BD}"/>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9;p39">
              <a:extLst>
                <a:ext uri="{FF2B5EF4-FFF2-40B4-BE49-F238E27FC236}">
                  <a16:creationId xmlns:a16="http://schemas.microsoft.com/office/drawing/2014/main" id="{08028393-8B2C-483F-99BB-8FFD3EED80AB}"/>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0;p39">
              <a:extLst>
                <a:ext uri="{FF2B5EF4-FFF2-40B4-BE49-F238E27FC236}">
                  <a16:creationId xmlns:a16="http://schemas.microsoft.com/office/drawing/2014/main" id="{82666B0B-B8F6-4014-A801-3CAC5ADC076C}"/>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a:extLst>
              <a:ext uri="{FF2B5EF4-FFF2-40B4-BE49-F238E27FC236}">
                <a16:creationId xmlns:a16="http://schemas.microsoft.com/office/drawing/2014/main" id="{ECCB428D-E7FF-4F7D-85D2-2225396B0CF9}"/>
              </a:ext>
            </a:extLst>
          </p:cNvPr>
          <p:cNvSpPr/>
          <p:nvPr/>
        </p:nvSpPr>
        <p:spPr>
          <a:xfrm>
            <a:off x="8290136" y="6611779"/>
            <a:ext cx="3408305" cy="246221"/>
          </a:xfrm>
          <a:prstGeom prst="rect">
            <a:avLst/>
          </a:prstGeom>
        </p:spPr>
        <p:txBody>
          <a:bodyPr wrap="none">
            <a:spAutoFit/>
          </a:bodyPr>
          <a:lstStyle/>
          <a:p>
            <a:r>
              <a:rPr lang="en-IE" sz="1000" dirty="0"/>
              <a:t>Source: </a:t>
            </a:r>
            <a:r>
              <a:rPr lang="en-IE" sz="1000" dirty="0">
                <a:hlinkClick r:id="rId4"/>
              </a:rPr>
              <a:t>http://research.ucc.ie/scenario/2016/01/Smith/01/en</a:t>
            </a:r>
            <a:endParaRPr lang="en-IE" sz="1000" dirty="0"/>
          </a:p>
        </p:txBody>
      </p:sp>
    </p:spTree>
    <p:extLst>
      <p:ext uri="{BB962C8B-B14F-4D97-AF65-F5344CB8AC3E}">
        <p14:creationId xmlns:p14="http://schemas.microsoft.com/office/powerpoint/2010/main" val="4217821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21"/>
          </p:nvPr>
        </p:nvSpPr>
        <p:spPr>
          <a:xfrm>
            <a:off x="2140936" y="270245"/>
            <a:ext cx="8403792" cy="857158"/>
          </a:xfrm>
        </p:spPr>
        <p:txBody>
          <a:bodyPr/>
          <a:lstStyle/>
          <a:p>
            <a:r>
              <a:rPr lang="en-US" dirty="0"/>
              <a:t>In this lesson, you will learn:</a:t>
            </a:r>
          </a:p>
        </p:txBody>
      </p:sp>
      <p:grpSp>
        <p:nvGrpSpPr>
          <p:cNvPr id="30" name="Google Shape;612;p39"/>
          <p:cNvGrpSpPr/>
          <p:nvPr/>
        </p:nvGrpSpPr>
        <p:grpSpPr>
          <a:xfrm>
            <a:off x="1264526" y="933866"/>
            <a:ext cx="481919" cy="492019"/>
            <a:chOff x="3951850" y="2985350"/>
            <a:chExt cx="407950" cy="416500"/>
          </a:xfrm>
        </p:grpSpPr>
        <p:sp>
          <p:nvSpPr>
            <p:cNvPr id="31" name="Google Shape;613;p39"/>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14;p39"/>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615;p39"/>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616;p39"/>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7C909E5-DB7A-49C1-ADA5-B94D564D49C3}"/>
              </a:ext>
            </a:extLst>
          </p:cNvPr>
          <p:cNvSpPr txBox="1"/>
          <p:nvPr/>
        </p:nvSpPr>
        <p:spPr>
          <a:xfrm>
            <a:off x="451622" y="6298463"/>
            <a:ext cx="2422566" cy="461665"/>
          </a:xfrm>
          <a:prstGeom prst="rect">
            <a:avLst/>
          </a:prstGeom>
          <a:solidFill>
            <a:srgbClr val="EA1D76"/>
          </a:solidFill>
        </p:spPr>
        <p:txBody>
          <a:bodyPr wrap="square" rtlCol="0">
            <a:spAutoFit/>
          </a:bodyPr>
          <a:lstStyle/>
          <a:p>
            <a:r>
              <a:rPr lang="en-IE" sz="2400" dirty="0">
                <a:solidFill>
                  <a:schemeClr val="bg1"/>
                </a:solidFill>
              </a:rPr>
              <a:t>       DOWNLOADS</a:t>
            </a:r>
          </a:p>
        </p:txBody>
      </p:sp>
      <p:sp>
        <p:nvSpPr>
          <p:cNvPr id="5" name="TextBox 4">
            <a:extLst>
              <a:ext uri="{FF2B5EF4-FFF2-40B4-BE49-F238E27FC236}">
                <a16:creationId xmlns:a16="http://schemas.microsoft.com/office/drawing/2014/main" id="{02BB2FD6-C4A5-4707-9C89-9E77A7C136C5}"/>
              </a:ext>
            </a:extLst>
          </p:cNvPr>
          <p:cNvSpPr txBox="1"/>
          <p:nvPr/>
        </p:nvSpPr>
        <p:spPr>
          <a:xfrm>
            <a:off x="392596" y="5935426"/>
            <a:ext cx="2422566" cy="369332"/>
          </a:xfrm>
          <a:prstGeom prst="rect">
            <a:avLst/>
          </a:prstGeom>
          <a:noFill/>
        </p:spPr>
        <p:txBody>
          <a:bodyPr wrap="square" rtlCol="0">
            <a:spAutoFit/>
          </a:bodyPr>
          <a:lstStyle/>
          <a:p>
            <a:r>
              <a:rPr lang="en-IE" dirty="0">
                <a:solidFill>
                  <a:srgbClr val="EA1D76"/>
                </a:solidFill>
              </a:rPr>
              <a:t>Learning Legend:</a:t>
            </a:r>
          </a:p>
        </p:txBody>
      </p:sp>
      <p:grpSp>
        <p:nvGrpSpPr>
          <p:cNvPr id="22" name="Google Shape;605;p39">
            <a:extLst>
              <a:ext uri="{FF2B5EF4-FFF2-40B4-BE49-F238E27FC236}">
                <a16:creationId xmlns:a16="http://schemas.microsoft.com/office/drawing/2014/main" id="{89FC8319-0A0A-4235-BEB6-CF13418682C4}"/>
              </a:ext>
            </a:extLst>
          </p:cNvPr>
          <p:cNvGrpSpPr/>
          <p:nvPr/>
        </p:nvGrpSpPr>
        <p:grpSpPr>
          <a:xfrm>
            <a:off x="635376" y="6368046"/>
            <a:ext cx="252000" cy="288000"/>
            <a:chOff x="2583100" y="2973775"/>
            <a:chExt cx="461550" cy="437200"/>
          </a:xfrm>
        </p:grpSpPr>
        <p:sp>
          <p:nvSpPr>
            <p:cNvPr id="23" name="Google Shape;606;p39">
              <a:extLst>
                <a:ext uri="{FF2B5EF4-FFF2-40B4-BE49-F238E27FC236}">
                  <a16:creationId xmlns:a16="http://schemas.microsoft.com/office/drawing/2014/main" id="{1D2293BD-5941-4D58-B44D-FC55E081BEC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07;p39">
              <a:extLst>
                <a:ext uri="{FF2B5EF4-FFF2-40B4-BE49-F238E27FC236}">
                  <a16:creationId xmlns:a16="http://schemas.microsoft.com/office/drawing/2014/main" id="{3FD8F354-F1AA-4C61-95B8-C26DE072204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TextBox 5">
            <a:extLst>
              <a:ext uri="{FF2B5EF4-FFF2-40B4-BE49-F238E27FC236}">
                <a16:creationId xmlns:a16="http://schemas.microsoft.com/office/drawing/2014/main" id="{C8085E5A-CB2D-449B-A5B9-98075CCB5D7C}"/>
              </a:ext>
            </a:extLst>
          </p:cNvPr>
          <p:cNvSpPr txBox="1"/>
          <p:nvPr/>
        </p:nvSpPr>
        <p:spPr>
          <a:xfrm>
            <a:off x="2945931" y="6303922"/>
            <a:ext cx="2301680" cy="470296"/>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26" name="Google Shape;609;p39">
            <a:extLst>
              <a:ext uri="{FF2B5EF4-FFF2-40B4-BE49-F238E27FC236}">
                <a16:creationId xmlns:a16="http://schemas.microsoft.com/office/drawing/2014/main" id="{45E69875-8657-4490-B09D-2781BB44FA9E}"/>
              </a:ext>
            </a:extLst>
          </p:cNvPr>
          <p:cNvGrpSpPr/>
          <p:nvPr/>
        </p:nvGrpSpPr>
        <p:grpSpPr>
          <a:xfrm>
            <a:off x="3012565" y="6375886"/>
            <a:ext cx="360000" cy="288000"/>
            <a:chOff x="5247525" y="3007275"/>
            <a:chExt cx="517575" cy="384825"/>
          </a:xfrm>
        </p:grpSpPr>
        <p:sp>
          <p:nvSpPr>
            <p:cNvPr id="27" name="Google Shape;610;p39">
              <a:extLst>
                <a:ext uri="{FF2B5EF4-FFF2-40B4-BE49-F238E27FC236}">
                  <a16:creationId xmlns:a16="http://schemas.microsoft.com/office/drawing/2014/main" id="{05FC9C88-520A-4BD5-971A-DC6CB333CAB4}"/>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11;p39">
              <a:extLst>
                <a:ext uri="{FF2B5EF4-FFF2-40B4-BE49-F238E27FC236}">
                  <a16:creationId xmlns:a16="http://schemas.microsoft.com/office/drawing/2014/main" id="{25B2E03D-CE59-4A70-9FE7-44C9E9B4B4AA}"/>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 Placeholder 2"/>
          <p:cNvSpPr>
            <a:spLocks noGrp="1"/>
          </p:cNvSpPr>
          <p:nvPr>
            <p:ph type="body" sz="quarter" idx="20"/>
          </p:nvPr>
        </p:nvSpPr>
        <p:spPr>
          <a:xfrm>
            <a:off x="2279358" y="1902372"/>
            <a:ext cx="9657209" cy="4023422"/>
          </a:xfrm>
        </p:spPr>
        <p:txBody>
          <a:bodyPr/>
          <a:lstStyle/>
          <a:p>
            <a:pPr marL="0" indent="0">
              <a:buNone/>
            </a:pPr>
            <a:r>
              <a:rPr lang="en-US" dirty="0">
                <a:solidFill>
                  <a:srgbClr val="16A8D3"/>
                </a:solidFill>
              </a:rPr>
              <a:t>1.1 Role of Adult Education in promoting Diversity and Inclusion</a:t>
            </a:r>
          </a:p>
          <a:p>
            <a:pPr marL="0" indent="0">
              <a:buNone/>
            </a:pPr>
            <a:r>
              <a:rPr lang="en-US" dirty="0">
                <a:solidFill>
                  <a:srgbClr val="16A8D3"/>
                </a:solidFill>
              </a:rPr>
              <a:t>1.2 </a:t>
            </a:r>
            <a:r>
              <a:rPr lang="en-IE" dirty="0">
                <a:solidFill>
                  <a:srgbClr val="16A8D3"/>
                </a:solidFill>
              </a:rPr>
              <a:t>Understanding the training needs of Adult Refugees and Migrants</a:t>
            </a:r>
          </a:p>
          <a:p>
            <a:pPr marL="0" indent="0">
              <a:buNone/>
            </a:pPr>
            <a:r>
              <a:rPr lang="en-IE" dirty="0">
                <a:solidFill>
                  <a:srgbClr val="16A8D3"/>
                </a:solidFill>
              </a:rPr>
              <a:t>1.3 Innovative Adult Teaching Methods for Refugees and Migrants</a:t>
            </a:r>
          </a:p>
          <a:p>
            <a:pPr marL="0" indent="0">
              <a:buNone/>
            </a:pPr>
            <a:br>
              <a:rPr lang="en-US" dirty="0">
                <a:solidFill>
                  <a:srgbClr val="F38B00"/>
                </a:solidFill>
              </a:rPr>
            </a:br>
            <a:endParaRPr lang="en-US" dirty="0">
              <a:solidFill>
                <a:srgbClr val="F38B00"/>
              </a:solidFill>
            </a:endParaRPr>
          </a:p>
          <a:p>
            <a:pPr marL="0" indent="0">
              <a:buNone/>
            </a:pPr>
            <a:r>
              <a:rPr lang="en-US" dirty="0">
                <a:solidFill>
                  <a:srgbClr val="B6BD00"/>
                </a:solidFill>
              </a:rPr>
              <a:t>2.1 Employment as a mean to Integration and Inclusion</a:t>
            </a:r>
          </a:p>
          <a:p>
            <a:pPr marL="0" indent="0">
              <a:buNone/>
            </a:pPr>
            <a:r>
              <a:rPr lang="en-US" dirty="0">
                <a:solidFill>
                  <a:srgbClr val="B6BD00"/>
                </a:solidFill>
              </a:rPr>
              <a:t>2.2 </a:t>
            </a:r>
            <a:r>
              <a:rPr lang="en-IE" dirty="0">
                <a:solidFill>
                  <a:srgbClr val="B6BD00"/>
                </a:solidFill>
              </a:rPr>
              <a:t>Spotlight on Refugee and Migrant Entrepreneurship</a:t>
            </a:r>
          </a:p>
          <a:p>
            <a:pPr marL="0" indent="0">
              <a:buNone/>
            </a:pPr>
            <a:r>
              <a:rPr lang="en-US" dirty="0">
                <a:solidFill>
                  <a:srgbClr val="B6BD00"/>
                </a:solidFill>
              </a:rPr>
              <a:t>2.3 </a:t>
            </a:r>
            <a:r>
              <a:rPr lang="en-IE" dirty="0">
                <a:solidFill>
                  <a:srgbClr val="B6BD00"/>
                </a:solidFill>
              </a:rPr>
              <a:t>Useful resources to support and promote Refugee/Migrant Enterprise and Employment</a:t>
            </a:r>
          </a:p>
        </p:txBody>
      </p:sp>
      <p:sp>
        <p:nvSpPr>
          <p:cNvPr id="7" name="TextBox 6">
            <a:extLst>
              <a:ext uri="{FF2B5EF4-FFF2-40B4-BE49-F238E27FC236}">
                <a16:creationId xmlns:a16="http://schemas.microsoft.com/office/drawing/2014/main" id="{0DD3A9F9-254E-4E47-A50C-38AAC789D04D}"/>
              </a:ext>
            </a:extLst>
          </p:cNvPr>
          <p:cNvSpPr txBox="1"/>
          <p:nvPr/>
        </p:nvSpPr>
        <p:spPr>
          <a:xfrm>
            <a:off x="5306637" y="6303922"/>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19" name="Google Shape;543;p39">
            <a:extLst>
              <a:ext uri="{FF2B5EF4-FFF2-40B4-BE49-F238E27FC236}">
                <a16:creationId xmlns:a16="http://schemas.microsoft.com/office/drawing/2014/main" id="{211ECEFA-D1F3-489C-BFF8-CD582E53E6DF}"/>
              </a:ext>
            </a:extLst>
          </p:cNvPr>
          <p:cNvGrpSpPr/>
          <p:nvPr/>
        </p:nvGrpSpPr>
        <p:grpSpPr>
          <a:xfrm>
            <a:off x="5387388" y="6390754"/>
            <a:ext cx="252000" cy="288000"/>
            <a:chOff x="5961125" y="1623900"/>
            <a:chExt cx="376925" cy="448175"/>
          </a:xfrm>
        </p:grpSpPr>
        <p:sp>
          <p:nvSpPr>
            <p:cNvPr id="20" name="Google Shape;544;p39">
              <a:extLst>
                <a:ext uri="{FF2B5EF4-FFF2-40B4-BE49-F238E27FC236}">
                  <a16:creationId xmlns:a16="http://schemas.microsoft.com/office/drawing/2014/main" id="{327D95B9-3ABD-43FB-9E6E-1F4F4417E6C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5;p39">
              <a:extLst>
                <a:ext uri="{FF2B5EF4-FFF2-40B4-BE49-F238E27FC236}">
                  <a16:creationId xmlns:a16="http://schemas.microsoft.com/office/drawing/2014/main" id="{ADB0D776-DBE1-4688-853C-AB3AD0D30D5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6;p39">
              <a:extLst>
                <a:ext uri="{FF2B5EF4-FFF2-40B4-BE49-F238E27FC236}">
                  <a16:creationId xmlns:a16="http://schemas.microsoft.com/office/drawing/2014/main" id="{557E1AC0-ACE6-4EF4-AD49-6E0DB9B7D232}"/>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47;p39">
              <a:extLst>
                <a:ext uri="{FF2B5EF4-FFF2-40B4-BE49-F238E27FC236}">
                  <a16:creationId xmlns:a16="http://schemas.microsoft.com/office/drawing/2014/main" id="{4E19B5B7-3EBF-49BB-AC61-0AAC312A9DDF}"/>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48;p39">
              <a:extLst>
                <a:ext uri="{FF2B5EF4-FFF2-40B4-BE49-F238E27FC236}">
                  <a16:creationId xmlns:a16="http://schemas.microsoft.com/office/drawing/2014/main" id="{D214E8FA-03B3-4223-AAC8-50E8D8369A27}"/>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49;p39">
              <a:extLst>
                <a:ext uri="{FF2B5EF4-FFF2-40B4-BE49-F238E27FC236}">
                  <a16:creationId xmlns:a16="http://schemas.microsoft.com/office/drawing/2014/main" id="{331092F4-F669-4E6D-BB83-554DFBB972B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50;p39">
              <a:extLst>
                <a:ext uri="{FF2B5EF4-FFF2-40B4-BE49-F238E27FC236}">
                  <a16:creationId xmlns:a16="http://schemas.microsoft.com/office/drawing/2014/main" id="{A654323C-04FB-4620-838A-7B6D019A23D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452456D9-0105-4D89-9C1E-5407E7602F7A}"/>
              </a:ext>
            </a:extLst>
          </p:cNvPr>
          <p:cNvSpPr txBox="1"/>
          <p:nvPr/>
        </p:nvSpPr>
        <p:spPr>
          <a:xfrm>
            <a:off x="8067128" y="6289053"/>
            <a:ext cx="3739391" cy="461665"/>
          </a:xfrm>
          <a:prstGeom prst="rect">
            <a:avLst/>
          </a:prstGeom>
          <a:solidFill>
            <a:srgbClr val="F38B00"/>
          </a:solidFill>
        </p:spPr>
        <p:txBody>
          <a:bodyPr wrap="square" rtlCol="0">
            <a:spAutoFit/>
          </a:bodyPr>
          <a:lstStyle/>
          <a:p>
            <a:r>
              <a:rPr lang="en-IE" sz="2400" dirty="0">
                <a:solidFill>
                  <a:schemeClr val="bg1"/>
                </a:solidFill>
              </a:rPr>
              <a:t>       FUNDING OPPORTUNITY</a:t>
            </a:r>
          </a:p>
        </p:txBody>
      </p:sp>
      <p:grpSp>
        <p:nvGrpSpPr>
          <p:cNvPr id="38" name="Google Shape;617;p39">
            <a:extLst>
              <a:ext uri="{FF2B5EF4-FFF2-40B4-BE49-F238E27FC236}">
                <a16:creationId xmlns:a16="http://schemas.microsoft.com/office/drawing/2014/main" id="{9DE3E3F9-F2F5-4E65-88CC-4A603ED52209}"/>
              </a:ext>
            </a:extLst>
          </p:cNvPr>
          <p:cNvGrpSpPr/>
          <p:nvPr/>
        </p:nvGrpSpPr>
        <p:grpSpPr>
          <a:xfrm>
            <a:off x="4424507" y="5884893"/>
            <a:ext cx="4150374" cy="786286"/>
            <a:chOff x="645650" y="3753750"/>
            <a:chExt cx="4937985" cy="935499"/>
          </a:xfrm>
        </p:grpSpPr>
        <p:sp>
          <p:nvSpPr>
            <p:cNvPr id="39" name="Google Shape;618;p39">
              <a:extLst>
                <a:ext uri="{FF2B5EF4-FFF2-40B4-BE49-F238E27FC236}">
                  <a16:creationId xmlns:a16="http://schemas.microsoft.com/office/drawing/2014/main" id="{B4BFD749-2E60-4683-B8EA-F32E8DD83C71}"/>
                </a:ext>
              </a:extLst>
            </p:cNvPr>
            <p:cNvSpPr/>
            <p:nvPr/>
          </p:nvSpPr>
          <p:spPr>
            <a:xfrm>
              <a:off x="5111135" y="4326349"/>
              <a:ext cx="472500" cy="362900"/>
            </a:xfrm>
            <a:custGeom>
              <a:avLst/>
              <a:gdLst/>
              <a:ahLst/>
              <a:cxnLst/>
              <a:rect l="l" t="t" r="r" b="b"/>
              <a:pathLst>
                <a:path w="18900" h="14516" fill="none" extrusionOk="0">
                  <a:moveTo>
                    <a:pt x="18900" y="7989"/>
                  </a:moveTo>
                  <a:lnTo>
                    <a:pt x="18900" y="7989"/>
                  </a:lnTo>
                  <a:lnTo>
                    <a:pt x="18705" y="8111"/>
                  </a:lnTo>
                  <a:lnTo>
                    <a:pt x="18510" y="8184"/>
                  </a:lnTo>
                  <a:lnTo>
                    <a:pt x="18291" y="8232"/>
                  </a:lnTo>
                  <a:lnTo>
                    <a:pt x="18072" y="8232"/>
                  </a:lnTo>
                  <a:lnTo>
                    <a:pt x="17852" y="8184"/>
                  </a:lnTo>
                  <a:lnTo>
                    <a:pt x="17658" y="8111"/>
                  </a:lnTo>
                  <a:lnTo>
                    <a:pt x="17487" y="8013"/>
                  </a:lnTo>
                  <a:lnTo>
                    <a:pt x="17341" y="7891"/>
                  </a:lnTo>
                  <a:lnTo>
                    <a:pt x="17341" y="7891"/>
                  </a:lnTo>
                  <a:lnTo>
                    <a:pt x="17243" y="7745"/>
                  </a:lnTo>
                  <a:lnTo>
                    <a:pt x="17170" y="7575"/>
                  </a:lnTo>
                  <a:lnTo>
                    <a:pt x="17170" y="7404"/>
                  </a:lnTo>
                  <a:lnTo>
                    <a:pt x="17195" y="7234"/>
                  </a:lnTo>
                  <a:lnTo>
                    <a:pt x="17243" y="7088"/>
                  </a:lnTo>
                  <a:lnTo>
                    <a:pt x="17341" y="6942"/>
                  </a:lnTo>
                  <a:lnTo>
                    <a:pt x="17487" y="6844"/>
                  </a:lnTo>
                  <a:lnTo>
                    <a:pt x="17658" y="6795"/>
                  </a:lnTo>
                  <a:lnTo>
                    <a:pt x="17658" y="6795"/>
                  </a:lnTo>
                  <a:lnTo>
                    <a:pt x="17755" y="6771"/>
                  </a:lnTo>
                  <a:lnTo>
                    <a:pt x="17828" y="6771"/>
                  </a:lnTo>
                  <a:lnTo>
                    <a:pt x="17901" y="6795"/>
                  </a:lnTo>
                  <a:lnTo>
                    <a:pt x="17974" y="6820"/>
                  </a:lnTo>
                  <a:lnTo>
                    <a:pt x="18023" y="6869"/>
                  </a:lnTo>
                  <a:lnTo>
                    <a:pt x="18047" y="6917"/>
                  </a:lnTo>
                  <a:lnTo>
                    <a:pt x="18096" y="7063"/>
                  </a:lnTo>
                  <a:lnTo>
                    <a:pt x="18072" y="7210"/>
                  </a:lnTo>
                  <a:lnTo>
                    <a:pt x="18023" y="7356"/>
                  </a:lnTo>
                  <a:lnTo>
                    <a:pt x="17950" y="7477"/>
                  </a:lnTo>
                  <a:lnTo>
                    <a:pt x="17828" y="7599"/>
                  </a:lnTo>
                  <a:lnTo>
                    <a:pt x="17828" y="7599"/>
                  </a:lnTo>
                  <a:lnTo>
                    <a:pt x="17633" y="7697"/>
                  </a:lnTo>
                  <a:lnTo>
                    <a:pt x="17438" y="7770"/>
                  </a:lnTo>
                  <a:lnTo>
                    <a:pt x="17219" y="7794"/>
                  </a:lnTo>
                  <a:lnTo>
                    <a:pt x="17000" y="7794"/>
                  </a:lnTo>
                  <a:lnTo>
                    <a:pt x="17000" y="7794"/>
                  </a:lnTo>
                  <a:lnTo>
                    <a:pt x="16878" y="7794"/>
                  </a:lnTo>
                  <a:lnTo>
                    <a:pt x="16781" y="7770"/>
                  </a:lnTo>
                  <a:lnTo>
                    <a:pt x="16708" y="7745"/>
                  </a:lnTo>
                  <a:lnTo>
                    <a:pt x="16635" y="7697"/>
                  </a:lnTo>
                  <a:lnTo>
                    <a:pt x="16586" y="7648"/>
                  </a:lnTo>
                  <a:lnTo>
                    <a:pt x="16562" y="7550"/>
                  </a:lnTo>
                  <a:lnTo>
                    <a:pt x="16537" y="7331"/>
                  </a:lnTo>
                  <a:lnTo>
                    <a:pt x="16537" y="7331"/>
                  </a:lnTo>
                  <a:lnTo>
                    <a:pt x="16513" y="7015"/>
                  </a:lnTo>
                  <a:lnTo>
                    <a:pt x="16488" y="6698"/>
                  </a:lnTo>
                  <a:lnTo>
                    <a:pt x="16440" y="6381"/>
                  </a:lnTo>
                  <a:lnTo>
                    <a:pt x="16367" y="6065"/>
                  </a:lnTo>
                  <a:lnTo>
                    <a:pt x="16269" y="5748"/>
                  </a:lnTo>
                  <a:lnTo>
                    <a:pt x="16172" y="5456"/>
                  </a:lnTo>
                  <a:lnTo>
                    <a:pt x="16050" y="5164"/>
                  </a:lnTo>
                  <a:lnTo>
                    <a:pt x="15904" y="4871"/>
                  </a:lnTo>
                  <a:lnTo>
                    <a:pt x="15758" y="4604"/>
                  </a:lnTo>
                  <a:lnTo>
                    <a:pt x="15587" y="4311"/>
                  </a:lnTo>
                  <a:lnTo>
                    <a:pt x="15393" y="4068"/>
                  </a:lnTo>
                  <a:lnTo>
                    <a:pt x="15198" y="3800"/>
                  </a:lnTo>
                  <a:lnTo>
                    <a:pt x="14978" y="3556"/>
                  </a:lnTo>
                  <a:lnTo>
                    <a:pt x="14759" y="3313"/>
                  </a:lnTo>
                  <a:lnTo>
                    <a:pt x="14516" y="3094"/>
                  </a:lnTo>
                  <a:lnTo>
                    <a:pt x="14272" y="2874"/>
                  </a:lnTo>
                  <a:lnTo>
                    <a:pt x="14004" y="2655"/>
                  </a:lnTo>
                  <a:lnTo>
                    <a:pt x="13712" y="2460"/>
                  </a:lnTo>
                  <a:lnTo>
                    <a:pt x="13420" y="2265"/>
                  </a:lnTo>
                  <a:lnTo>
                    <a:pt x="13128" y="2095"/>
                  </a:lnTo>
                  <a:lnTo>
                    <a:pt x="12811" y="1924"/>
                  </a:lnTo>
                  <a:lnTo>
                    <a:pt x="12494" y="1778"/>
                  </a:lnTo>
                  <a:lnTo>
                    <a:pt x="12178" y="1632"/>
                  </a:lnTo>
                  <a:lnTo>
                    <a:pt x="11837" y="1510"/>
                  </a:lnTo>
                  <a:lnTo>
                    <a:pt x="11496" y="1389"/>
                  </a:lnTo>
                  <a:lnTo>
                    <a:pt x="11130" y="1291"/>
                  </a:lnTo>
                  <a:lnTo>
                    <a:pt x="10765" y="1218"/>
                  </a:lnTo>
                  <a:lnTo>
                    <a:pt x="10400" y="1145"/>
                  </a:lnTo>
                  <a:lnTo>
                    <a:pt x="10034" y="1096"/>
                  </a:lnTo>
                  <a:lnTo>
                    <a:pt x="9645" y="1048"/>
                  </a:lnTo>
                  <a:lnTo>
                    <a:pt x="9255" y="1023"/>
                  </a:lnTo>
                  <a:lnTo>
                    <a:pt x="8865" y="1023"/>
                  </a:lnTo>
                  <a:lnTo>
                    <a:pt x="8865" y="1023"/>
                  </a:lnTo>
                  <a:lnTo>
                    <a:pt x="8330" y="1023"/>
                  </a:lnTo>
                  <a:lnTo>
                    <a:pt x="7794" y="1072"/>
                  </a:lnTo>
                  <a:lnTo>
                    <a:pt x="7258" y="1145"/>
                  </a:lnTo>
                  <a:lnTo>
                    <a:pt x="6747" y="1267"/>
                  </a:lnTo>
                  <a:lnTo>
                    <a:pt x="6747" y="1267"/>
                  </a:lnTo>
                  <a:lnTo>
                    <a:pt x="6600" y="1048"/>
                  </a:lnTo>
                  <a:lnTo>
                    <a:pt x="6454" y="877"/>
                  </a:lnTo>
                  <a:lnTo>
                    <a:pt x="6284" y="707"/>
                  </a:lnTo>
                  <a:lnTo>
                    <a:pt x="6138" y="561"/>
                  </a:lnTo>
                  <a:lnTo>
                    <a:pt x="5967" y="439"/>
                  </a:lnTo>
                  <a:lnTo>
                    <a:pt x="5821" y="341"/>
                  </a:lnTo>
                  <a:lnTo>
                    <a:pt x="5504" y="195"/>
                  </a:lnTo>
                  <a:lnTo>
                    <a:pt x="5237" y="98"/>
                  </a:lnTo>
                  <a:lnTo>
                    <a:pt x="5017" y="49"/>
                  </a:lnTo>
                  <a:lnTo>
                    <a:pt x="4822" y="0"/>
                  </a:lnTo>
                  <a:lnTo>
                    <a:pt x="4822" y="0"/>
                  </a:lnTo>
                  <a:lnTo>
                    <a:pt x="4725" y="195"/>
                  </a:lnTo>
                  <a:lnTo>
                    <a:pt x="4628" y="390"/>
                  </a:lnTo>
                  <a:lnTo>
                    <a:pt x="4530" y="682"/>
                  </a:lnTo>
                  <a:lnTo>
                    <a:pt x="4433" y="999"/>
                  </a:lnTo>
                  <a:lnTo>
                    <a:pt x="4384" y="1389"/>
                  </a:lnTo>
                  <a:lnTo>
                    <a:pt x="4360" y="1778"/>
                  </a:lnTo>
                  <a:lnTo>
                    <a:pt x="4360" y="1998"/>
                  </a:lnTo>
                  <a:lnTo>
                    <a:pt x="4408" y="2217"/>
                  </a:lnTo>
                  <a:lnTo>
                    <a:pt x="4408" y="2217"/>
                  </a:lnTo>
                  <a:lnTo>
                    <a:pt x="4067" y="2436"/>
                  </a:lnTo>
                  <a:lnTo>
                    <a:pt x="3678" y="2728"/>
                  </a:lnTo>
                  <a:lnTo>
                    <a:pt x="3264" y="3142"/>
                  </a:lnTo>
                  <a:lnTo>
                    <a:pt x="2825" y="3605"/>
                  </a:lnTo>
                  <a:lnTo>
                    <a:pt x="2411" y="4116"/>
                  </a:lnTo>
                  <a:lnTo>
                    <a:pt x="2022" y="4652"/>
                  </a:lnTo>
                  <a:lnTo>
                    <a:pt x="1851" y="4945"/>
                  </a:lnTo>
                  <a:lnTo>
                    <a:pt x="1705" y="5237"/>
                  </a:lnTo>
                  <a:lnTo>
                    <a:pt x="1559" y="5529"/>
                  </a:lnTo>
                  <a:lnTo>
                    <a:pt x="1461" y="5797"/>
                  </a:lnTo>
                  <a:lnTo>
                    <a:pt x="560" y="5797"/>
                  </a:lnTo>
                  <a:lnTo>
                    <a:pt x="560" y="5797"/>
                  </a:lnTo>
                  <a:lnTo>
                    <a:pt x="463" y="5821"/>
                  </a:lnTo>
                  <a:lnTo>
                    <a:pt x="341" y="5846"/>
                  </a:lnTo>
                  <a:lnTo>
                    <a:pt x="244" y="5894"/>
                  </a:lnTo>
                  <a:lnTo>
                    <a:pt x="171" y="5967"/>
                  </a:lnTo>
                  <a:lnTo>
                    <a:pt x="98" y="6040"/>
                  </a:lnTo>
                  <a:lnTo>
                    <a:pt x="49" y="6138"/>
                  </a:lnTo>
                  <a:lnTo>
                    <a:pt x="25" y="6260"/>
                  </a:lnTo>
                  <a:lnTo>
                    <a:pt x="0" y="6357"/>
                  </a:lnTo>
                  <a:lnTo>
                    <a:pt x="0" y="8598"/>
                  </a:lnTo>
                  <a:lnTo>
                    <a:pt x="0" y="8598"/>
                  </a:lnTo>
                  <a:lnTo>
                    <a:pt x="25" y="8720"/>
                  </a:lnTo>
                  <a:lnTo>
                    <a:pt x="49" y="8817"/>
                  </a:lnTo>
                  <a:lnTo>
                    <a:pt x="98" y="8914"/>
                  </a:lnTo>
                  <a:lnTo>
                    <a:pt x="171" y="8987"/>
                  </a:lnTo>
                  <a:lnTo>
                    <a:pt x="244" y="9060"/>
                  </a:lnTo>
                  <a:lnTo>
                    <a:pt x="341" y="9109"/>
                  </a:lnTo>
                  <a:lnTo>
                    <a:pt x="463" y="9158"/>
                  </a:lnTo>
                  <a:lnTo>
                    <a:pt x="560" y="9158"/>
                  </a:lnTo>
                  <a:lnTo>
                    <a:pt x="1510" y="9158"/>
                  </a:lnTo>
                  <a:lnTo>
                    <a:pt x="1510" y="9158"/>
                  </a:lnTo>
                  <a:lnTo>
                    <a:pt x="1583" y="9353"/>
                  </a:lnTo>
                  <a:lnTo>
                    <a:pt x="1681" y="9572"/>
                  </a:lnTo>
                  <a:lnTo>
                    <a:pt x="1924" y="9986"/>
                  </a:lnTo>
                  <a:lnTo>
                    <a:pt x="2216" y="10376"/>
                  </a:lnTo>
                  <a:lnTo>
                    <a:pt x="2582" y="10765"/>
                  </a:lnTo>
                  <a:lnTo>
                    <a:pt x="2972" y="11131"/>
                  </a:lnTo>
                  <a:lnTo>
                    <a:pt x="3410" y="11472"/>
                  </a:lnTo>
                  <a:lnTo>
                    <a:pt x="3897" y="11788"/>
                  </a:lnTo>
                  <a:lnTo>
                    <a:pt x="4408" y="12032"/>
                  </a:lnTo>
                  <a:lnTo>
                    <a:pt x="4408" y="14516"/>
                  </a:lnTo>
                  <a:lnTo>
                    <a:pt x="5090" y="14516"/>
                  </a:lnTo>
                  <a:lnTo>
                    <a:pt x="6308" y="12860"/>
                  </a:lnTo>
                  <a:lnTo>
                    <a:pt x="6308" y="12860"/>
                  </a:lnTo>
                  <a:lnTo>
                    <a:pt x="6917" y="13030"/>
                  </a:lnTo>
                  <a:lnTo>
                    <a:pt x="7550" y="13128"/>
                  </a:lnTo>
                  <a:lnTo>
                    <a:pt x="8208" y="13201"/>
                  </a:lnTo>
                  <a:lnTo>
                    <a:pt x="8865" y="13225"/>
                  </a:lnTo>
                  <a:lnTo>
                    <a:pt x="8865" y="13225"/>
                  </a:lnTo>
                  <a:lnTo>
                    <a:pt x="9523" y="13201"/>
                  </a:lnTo>
                  <a:lnTo>
                    <a:pt x="10181" y="13128"/>
                  </a:lnTo>
                  <a:lnTo>
                    <a:pt x="10814" y="13030"/>
                  </a:lnTo>
                  <a:lnTo>
                    <a:pt x="11423" y="12860"/>
                  </a:lnTo>
                  <a:lnTo>
                    <a:pt x="12592" y="14516"/>
                  </a:lnTo>
                  <a:lnTo>
                    <a:pt x="13347" y="14516"/>
                  </a:lnTo>
                  <a:lnTo>
                    <a:pt x="13347" y="12032"/>
                  </a:lnTo>
                  <a:lnTo>
                    <a:pt x="13347" y="12032"/>
                  </a:lnTo>
                  <a:lnTo>
                    <a:pt x="13688" y="11886"/>
                  </a:lnTo>
                  <a:lnTo>
                    <a:pt x="14004" y="11715"/>
                  </a:lnTo>
                  <a:lnTo>
                    <a:pt x="14297" y="11545"/>
                  </a:lnTo>
                  <a:lnTo>
                    <a:pt x="14589" y="11350"/>
                  </a:lnTo>
                  <a:lnTo>
                    <a:pt x="14857" y="11131"/>
                  </a:lnTo>
                  <a:lnTo>
                    <a:pt x="15100" y="10911"/>
                  </a:lnTo>
                  <a:lnTo>
                    <a:pt x="15344" y="10668"/>
                  </a:lnTo>
                  <a:lnTo>
                    <a:pt x="15563" y="10400"/>
                  </a:lnTo>
                  <a:lnTo>
                    <a:pt x="15733" y="10132"/>
                  </a:lnTo>
                  <a:lnTo>
                    <a:pt x="15904" y="9864"/>
                  </a:lnTo>
                  <a:lnTo>
                    <a:pt x="16074" y="9572"/>
                  </a:lnTo>
                  <a:lnTo>
                    <a:pt x="16196" y="9255"/>
                  </a:lnTo>
                  <a:lnTo>
                    <a:pt x="16318" y="8939"/>
                  </a:lnTo>
                  <a:lnTo>
                    <a:pt x="16391" y="8598"/>
                  </a:lnTo>
                  <a:lnTo>
                    <a:pt x="16464" y="8257"/>
                  </a:lnTo>
                  <a:lnTo>
                    <a:pt x="16513" y="7916"/>
                  </a:lnTo>
                  <a:lnTo>
                    <a:pt x="16513" y="7916"/>
                  </a:lnTo>
                  <a:lnTo>
                    <a:pt x="16513" y="75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619;p39">
              <a:extLst>
                <a:ext uri="{FF2B5EF4-FFF2-40B4-BE49-F238E27FC236}">
                  <a16:creationId xmlns:a16="http://schemas.microsoft.com/office/drawing/2014/main" id="{BFAC2646-8F9A-47F0-A3FA-F5FD6D6FE876}"/>
                </a:ext>
              </a:extLst>
            </p:cNvPr>
            <p:cNvSpPr/>
            <p:nvPr/>
          </p:nvSpPr>
          <p:spPr>
            <a:xfrm>
              <a:off x="645650" y="3820725"/>
              <a:ext cx="34125" cy="34125"/>
            </a:xfrm>
            <a:custGeom>
              <a:avLst/>
              <a:gdLst/>
              <a:ahLst/>
              <a:cxnLst/>
              <a:rect l="l" t="t" r="r" b="b"/>
              <a:pathLst>
                <a:path w="1365" h="1365" fill="none" extrusionOk="0">
                  <a:moveTo>
                    <a:pt x="683" y="1364"/>
                  </a:moveTo>
                  <a:lnTo>
                    <a:pt x="683" y="1364"/>
                  </a:lnTo>
                  <a:lnTo>
                    <a:pt x="537" y="1340"/>
                  </a:lnTo>
                  <a:lnTo>
                    <a:pt x="415" y="1316"/>
                  </a:lnTo>
                  <a:lnTo>
                    <a:pt x="293" y="1243"/>
                  </a:lnTo>
                  <a:lnTo>
                    <a:pt x="196" y="1170"/>
                  </a:lnTo>
                  <a:lnTo>
                    <a:pt x="123" y="1072"/>
                  </a:lnTo>
                  <a:lnTo>
                    <a:pt x="50" y="950"/>
                  </a:lnTo>
                  <a:lnTo>
                    <a:pt x="25" y="829"/>
                  </a:lnTo>
                  <a:lnTo>
                    <a:pt x="1" y="682"/>
                  </a:lnTo>
                  <a:lnTo>
                    <a:pt x="1" y="682"/>
                  </a:lnTo>
                  <a:lnTo>
                    <a:pt x="25" y="536"/>
                  </a:lnTo>
                  <a:lnTo>
                    <a:pt x="50" y="415"/>
                  </a:lnTo>
                  <a:lnTo>
                    <a:pt x="123" y="317"/>
                  </a:lnTo>
                  <a:lnTo>
                    <a:pt x="196" y="195"/>
                  </a:lnTo>
                  <a:lnTo>
                    <a:pt x="293" y="122"/>
                  </a:lnTo>
                  <a:lnTo>
                    <a:pt x="415" y="74"/>
                  </a:lnTo>
                  <a:lnTo>
                    <a:pt x="537" y="25"/>
                  </a:lnTo>
                  <a:lnTo>
                    <a:pt x="683" y="1"/>
                  </a:lnTo>
                  <a:lnTo>
                    <a:pt x="683" y="1"/>
                  </a:lnTo>
                  <a:lnTo>
                    <a:pt x="805" y="25"/>
                  </a:lnTo>
                  <a:lnTo>
                    <a:pt x="951" y="74"/>
                  </a:lnTo>
                  <a:lnTo>
                    <a:pt x="1048" y="122"/>
                  </a:lnTo>
                  <a:lnTo>
                    <a:pt x="1170" y="195"/>
                  </a:lnTo>
                  <a:lnTo>
                    <a:pt x="1243" y="317"/>
                  </a:lnTo>
                  <a:lnTo>
                    <a:pt x="1292" y="415"/>
                  </a:lnTo>
                  <a:lnTo>
                    <a:pt x="1340" y="536"/>
                  </a:lnTo>
                  <a:lnTo>
                    <a:pt x="1365" y="682"/>
                  </a:lnTo>
                  <a:lnTo>
                    <a:pt x="1365" y="682"/>
                  </a:lnTo>
                  <a:lnTo>
                    <a:pt x="1340" y="829"/>
                  </a:lnTo>
                  <a:lnTo>
                    <a:pt x="1292" y="950"/>
                  </a:lnTo>
                  <a:lnTo>
                    <a:pt x="1243" y="1072"/>
                  </a:lnTo>
                  <a:lnTo>
                    <a:pt x="1170" y="1170"/>
                  </a:lnTo>
                  <a:lnTo>
                    <a:pt x="1048" y="1243"/>
                  </a:lnTo>
                  <a:lnTo>
                    <a:pt x="951" y="1316"/>
                  </a:lnTo>
                  <a:lnTo>
                    <a:pt x="805" y="1340"/>
                  </a:lnTo>
                  <a:lnTo>
                    <a:pt x="683" y="1364"/>
                  </a:lnTo>
                  <a:lnTo>
                    <a:pt x="683" y="136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20;p39">
              <a:extLst>
                <a:ext uri="{FF2B5EF4-FFF2-40B4-BE49-F238E27FC236}">
                  <a16:creationId xmlns:a16="http://schemas.microsoft.com/office/drawing/2014/main" id="{FDAACDAE-0DDA-46A9-9258-036FE1E6559F}"/>
                </a:ext>
              </a:extLst>
            </p:cNvPr>
            <p:cNvSpPr/>
            <p:nvPr/>
          </p:nvSpPr>
          <p:spPr>
            <a:xfrm>
              <a:off x="747950" y="3753750"/>
              <a:ext cx="85275" cy="12200"/>
            </a:xfrm>
            <a:custGeom>
              <a:avLst/>
              <a:gdLst/>
              <a:ahLst/>
              <a:cxnLst/>
              <a:rect l="l" t="t" r="r" b="b"/>
              <a:pathLst>
                <a:path w="3411" h="488" fill="none" extrusionOk="0">
                  <a:moveTo>
                    <a:pt x="3410" y="488"/>
                  </a:moveTo>
                  <a:lnTo>
                    <a:pt x="3410" y="488"/>
                  </a:lnTo>
                  <a:lnTo>
                    <a:pt x="3215" y="366"/>
                  </a:lnTo>
                  <a:lnTo>
                    <a:pt x="3021" y="268"/>
                  </a:lnTo>
                  <a:lnTo>
                    <a:pt x="2826" y="195"/>
                  </a:lnTo>
                  <a:lnTo>
                    <a:pt x="2607" y="122"/>
                  </a:lnTo>
                  <a:lnTo>
                    <a:pt x="2387" y="74"/>
                  </a:lnTo>
                  <a:lnTo>
                    <a:pt x="2168" y="25"/>
                  </a:lnTo>
                  <a:lnTo>
                    <a:pt x="1925" y="0"/>
                  </a:lnTo>
                  <a:lnTo>
                    <a:pt x="1705" y="0"/>
                  </a:lnTo>
                  <a:lnTo>
                    <a:pt x="1462" y="0"/>
                  </a:lnTo>
                  <a:lnTo>
                    <a:pt x="1243" y="25"/>
                  </a:lnTo>
                  <a:lnTo>
                    <a:pt x="1023" y="74"/>
                  </a:lnTo>
                  <a:lnTo>
                    <a:pt x="804" y="122"/>
                  </a:lnTo>
                  <a:lnTo>
                    <a:pt x="585" y="195"/>
                  </a:lnTo>
                  <a:lnTo>
                    <a:pt x="366" y="268"/>
                  </a:lnTo>
                  <a:lnTo>
                    <a:pt x="171" y="366"/>
                  </a:lnTo>
                  <a:lnTo>
                    <a:pt x="1" y="48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a:extLst>
              <a:ext uri="{FF2B5EF4-FFF2-40B4-BE49-F238E27FC236}">
                <a16:creationId xmlns:a16="http://schemas.microsoft.com/office/drawing/2014/main" id="{B3E07C79-FBED-4F38-B153-2CAEF933C408}"/>
              </a:ext>
            </a:extLst>
          </p:cNvPr>
          <p:cNvSpPr/>
          <p:nvPr/>
        </p:nvSpPr>
        <p:spPr>
          <a:xfrm>
            <a:off x="-10690" y="1778377"/>
            <a:ext cx="2171068" cy="1569660"/>
          </a:xfrm>
          <a:prstGeom prst="rect">
            <a:avLst/>
          </a:prstGeom>
        </p:spPr>
        <p:txBody>
          <a:bodyPr wrap="square">
            <a:spAutoFit/>
          </a:bodyPr>
          <a:lstStyle/>
          <a:p>
            <a:pPr lvl="0" algn="ctr">
              <a:spcBef>
                <a:spcPts val="1000"/>
              </a:spcBef>
              <a:buClr>
                <a:srgbClr val="F38B00"/>
              </a:buClr>
            </a:pPr>
            <a:r>
              <a:rPr lang="en-US" sz="2400" dirty="0">
                <a:solidFill>
                  <a:srgbClr val="16A8D3"/>
                </a:solidFill>
              </a:rPr>
              <a:t>EDUCATION OF ADULT REFUGEES AND MIGRANTS</a:t>
            </a:r>
          </a:p>
        </p:txBody>
      </p:sp>
      <p:sp>
        <p:nvSpPr>
          <p:cNvPr id="12" name="Rectangle 11">
            <a:extLst>
              <a:ext uri="{FF2B5EF4-FFF2-40B4-BE49-F238E27FC236}">
                <a16:creationId xmlns:a16="http://schemas.microsoft.com/office/drawing/2014/main" id="{F875D7A3-DD8D-4609-883E-BD623862FD86}"/>
              </a:ext>
            </a:extLst>
          </p:cNvPr>
          <p:cNvSpPr/>
          <p:nvPr/>
        </p:nvSpPr>
        <p:spPr>
          <a:xfrm>
            <a:off x="76143" y="4296317"/>
            <a:ext cx="2064793" cy="1089529"/>
          </a:xfrm>
          <a:prstGeom prst="rect">
            <a:avLst/>
          </a:prstGeom>
        </p:spPr>
        <p:txBody>
          <a:bodyPr wrap="square">
            <a:spAutoFit/>
          </a:bodyPr>
          <a:lstStyle/>
          <a:p>
            <a:pPr lvl="0" algn="ctr">
              <a:lnSpc>
                <a:spcPct val="90000"/>
              </a:lnSpc>
              <a:spcBef>
                <a:spcPts val="1000"/>
              </a:spcBef>
              <a:buClr>
                <a:srgbClr val="F38B00"/>
              </a:buClr>
            </a:pPr>
            <a:r>
              <a:rPr lang="en-US" sz="2400" dirty="0">
                <a:solidFill>
                  <a:srgbClr val="B6BD00"/>
                </a:solidFill>
              </a:rPr>
              <a:t>ENTERPRISE AND EMPLOYMENT</a:t>
            </a:r>
          </a:p>
        </p:txBody>
      </p:sp>
      <p:sp>
        <p:nvSpPr>
          <p:cNvPr id="42" name="Text Box 4">
            <a:extLst>
              <a:ext uri="{FF2B5EF4-FFF2-40B4-BE49-F238E27FC236}">
                <a16:creationId xmlns:a16="http://schemas.microsoft.com/office/drawing/2014/main" id="{82F8BD7F-C42F-4969-996A-1754C43E10BF}"/>
              </a:ext>
            </a:extLst>
          </p:cNvPr>
          <p:cNvSpPr txBox="1"/>
          <p:nvPr/>
        </p:nvSpPr>
        <p:spPr>
          <a:xfrm>
            <a:off x="8014211" y="5799107"/>
            <a:ext cx="3846034" cy="567055"/>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US" sz="800" dirty="0">
                <a:solidFill>
                  <a:schemeClr val="tx1"/>
                </a:solidFill>
                <a:effectLst/>
                <a:ea typeface="Times New Roman" panose="02020603050405020304" pitchFamily="18" charset="0"/>
                <a:cs typeface="Times New Roman" panose="02020603050405020304" pitchFamily="18" charset="0"/>
              </a:rPr>
              <a:t>This project has been funded with support from the European Commission. This publication reflects the views only of the author, and the Commission cannot be held responsible for any use, which may be made of the information contained therein. </a:t>
            </a:r>
            <a:endParaRPr lang="en-IE" sz="1200" dirty="0">
              <a:solidFill>
                <a:schemeClr val="tx1"/>
              </a:solidFill>
              <a:effectLst/>
              <a:ea typeface="Calibri" panose="020F0502020204030204" pitchFamily="34" charset="0"/>
              <a:cs typeface="Times New Roman" panose="02020603050405020304" pitchFamily="18" charset="0"/>
            </a:endParaRPr>
          </a:p>
          <a:p>
            <a:pPr>
              <a:spcAft>
                <a:spcPts val="0"/>
              </a:spcAft>
            </a:pPr>
            <a:r>
              <a:rPr lang="en-US" sz="800" dirty="0">
                <a:solidFill>
                  <a:schemeClr val="tx1"/>
                </a:solidFill>
                <a:effectLst/>
                <a:ea typeface="Calibri" panose="020F0502020204030204" pitchFamily="34" charset="0"/>
                <a:cs typeface="Times New Roman" panose="02020603050405020304" pitchFamily="18" charset="0"/>
              </a:rPr>
              <a:t> </a:t>
            </a:r>
            <a:endParaRPr lang="en-IE" sz="1200" dirty="0">
              <a:solidFill>
                <a:schemeClr val="tx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02978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7ED51D-8D75-4620-A878-F1068A4FDEFB}"/>
              </a:ext>
            </a:extLst>
          </p:cNvPr>
          <p:cNvSpPr>
            <a:spLocks noGrp="1"/>
          </p:cNvSpPr>
          <p:nvPr>
            <p:ph type="body" sz="quarter" idx="16"/>
          </p:nvPr>
        </p:nvSpPr>
        <p:spPr>
          <a:xfrm>
            <a:off x="6318620" y="598885"/>
            <a:ext cx="5279028" cy="918068"/>
          </a:xfrm>
          <a:solidFill>
            <a:schemeClr val="accent2"/>
          </a:solidFill>
        </p:spPr>
        <p:txBody>
          <a:bodyPr>
            <a:normAutofit fontScale="92500" lnSpcReduction="10000"/>
          </a:bodyPr>
          <a:lstStyle/>
          <a:p>
            <a:r>
              <a:rPr lang="en-IE" dirty="0">
                <a:solidFill>
                  <a:schemeClr val="bg1"/>
                </a:solidFill>
              </a:rPr>
              <a:t>ACTIVE LEARNING EXAMPLE – </a:t>
            </a:r>
            <a:r>
              <a:rPr lang="en-IE" i="1" dirty="0">
                <a:solidFill>
                  <a:schemeClr val="bg1"/>
                </a:solidFill>
              </a:rPr>
              <a:t>Creative English</a:t>
            </a:r>
          </a:p>
        </p:txBody>
      </p:sp>
      <p:sp>
        <p:nvSpPr>
          <p:cNvPr id="3" name="Text Placeholder 2">
            <a:extLst>
              <a:ext uri="{FF2B5EF4-FFF2-40B4-BE49-F238E27FC236}">
                <a16:creationId xmlns:a16="http://schemas.microsoft.com/office/drawing/2014/main" id="{6C0016F9-6700-4243-AEAE-BE0B4083872F}"/>
              </a:ext>
            </a:extLst>
          </p:cNvPr>
          <p:cNvSpPr>
            <a:spLocks noGrp="1"/>
          </p:cNvSpPr>
          <p:nvPr>
            <p:ph type="body" sz="quarter" idx="17"/>
          </p:nvPr>
        </p:nvSpPr>
        <p:spPr>
          <a:xfrm>
            <a:off x="6096000" y="1795425"/>
            <a:ext cx="6096000" cy="3947440"/>
          </a:xfrm>
        </p:spPr>
        <p:txBody>
          <a:bodyPr/>
          <a:lstStyle/>
          <a:p>
            <a:pPr algn="just"/>
            <a:r>
              <a:rPr lang="en-IE" i="1" dirty="0"/>
              <a:t>Creative English</a:t>
            </a:r>
            <a:r>
              <a:rPr lang="en-IE" dirty="0"/>
              <a:t> - what motivated the training participants?</a:t>
            </a:r>
          </a:p>
          <a:p>
            <a:pPr marL="342900" indent="-342900" algn="just">
              <a:buFont typeface="Arial" panose="020B0604020202020204" pitchFamily="34" charset="0"/>
              <a:buChar char="•"/>
            </a:pPr>
            <a:r>
              <a:rPr lang="en-IE" dirty="0"/>
              <a:t>Illiteracy – some were illiterate in their first language, other had passed an English certificate but lacked confidence to practice and speak English </a:t>
            </a:r>
          </a:p>
          <a:p>
            <a:pPr marL="342900" indent="-342900" algn="just">
              <a:buFont typeface="Arial" panose="020B0604020202020204" pitchFamily="34" charset="0"/>
              <a:buChar char="•"/>
            </a:pPr>
            <a:r>
              <a:rPr lang="en-IE" dirty="0"/>
              <a:t>Informal training – some like the idea of it being an alternative to a formal ESOL course</a:t>
            </a:r>
          </a:p>
          <a:p>
            <a:pPr marL="342900" indent="-342900" algn="just">
              <a:buFont typeface="Arial" panose="020B0604020202020204" pitchFamily="34" charset="0"/>
              <a:buChar char="•"/>
            </a:pPr>
            <a:r>
              <a:rPr lang="en-IE" dirty="0"/>
              <a:t>Others simply hoped to be able to attend a doctor’s appointment on their own, or to speak English with their grandchildren, who were the second generation born in the UK</a:t>
            </a:r>
          </a:p>
        </p:txBody>
      </p:sp>
      <p:pic>
        <p:nvPicPr>
          <p:cNvPr id="16" name="Picture Placeholder 15" descr="A group of people posing for the camera&#10;&#10;Description automatically generated">
            <a:extLst>
              <a:ext uri="{FF2B5EF4-FFF2-40B4-BE49-F238E27FC236}">
                <a16:creationId xmlns:a16="http://schemas.microsoft.com/office/drawing/2014/main" id="{2E370408-1A05-4D64-88E8-B7579556F766}"/>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12500" r="12500"/>
          <a:stretch>
            <a:fillRect/>
          </a:stretch>
        </p:blipFill>
        <p:spPr/>
      </p:pic>
      <p:sp>
        <p:nvSpPr>
          <p:cNvPr id="5" name="TextBox 4">
            <a:extLst>
              <a:ext uri="{FF2B5EF4-FFF2-40B4-BE49-F238E27FC236}">
                <a16:creationId xmlns:a16="http://schemas.microsoft.com/office/drawing/2014/main" id="{56F15564-F204-495B-8D0B-E0345BA37CA3}"/>
              </a:ext>
            </a:extLst>
          </p:cNvPr>
          <p:cNvSpPr txBox="1"/>
          <p:nvPr/>
        </p:nvSpPr>
        <p:spPr>
          <a:xfrm>
            <a:off x="0" y="242320"/>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6" name="Google Shape;543;p39">
            <a:extLst>
              <a:ext uri="{FF2B5EF4-FFF2-40B4-BE49-F238E27FC236}">
                <a16:creationId xmlns:a16="http://schemas.microsoft.com/office/drawing/2014/main" id="{0B5C58DD-A882-455C-BE63-3FAAEE764FFB}"/>
              </a:ext>
            </a:extLst>
          </p:cNvPr>
          <p:cNvGrpSpPr/>
          <p:nvPr/>
        </p:nvGrpSpPr>
        <p:grpSpPr>
          <a:xfrm>
            <a:off x="100685" y="310884"/>
            <a:ext cx="252000" cy="288000"/>
            <a:chOff x="5961125" y="1623900"/>
            <a:chExt cx="376925" cy="448175"/>
          </a:xfrm>
        </p:grpSpPr>
        <p:sp>
          <p:nvSpPr>
            <p:cNvPr id="7" name="Google Shape;544;p39">
              <a:extLst>
                <a:ext uri="{FF2B5EF4-FFF2-40B4-BE49-F238E27FC236}">
                  <a16:creationId xmlns:a16="http://schemas.microsoft.com/office/drawing/2014/main" id="{E0492873-7485-4A26-91A6-FFC80044839D}"/>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5;p39">
              <a:extLst>
                <a:ext uri="{FF2B5EF4-FFF2-40B4-BE49-F238E27FC236}">
                  <a16:creationId xmlns:a16="http://schemas.microsoft.com/office/drawing/2014/main" id="{E842EB74-203D-43C2-8069-80DA12BB7C5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39">
              <a:extLst>
                <a:ext uri="{FF2B5EF4-FFF2-40B4-BE49-F238E27FC236}">
                  <a16:creationId xmlns:a16="http://schemas.microsoft.com/office/drawing/2014/main" id="{F5A48CD7-0977-445F-B768-9603A59D3FE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9">
              <a:extLst>
                <a:ext uri="{FF2B5EF4-FFF2-40B4-BE49-F238E27FC236}">
                  <a16:creationId xmlns:a16="http://schemas.microsoft.com/office/drawing/2014/main" id="{80810393-276E-4990-8D2E-1BC7756B152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8;p39">
              <a:extLst>
                <a:ext uri="{FF2B5EF4-FFF2-40B4-BE49-F238E27FC236}">
                  <a16:creationId xmlns:a16="http://schemas.microsoft.com/office/drawing/2014/main" id="{4F9C0161-74F4-45DD-BC1A-E8D5C01B83BD}"/>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9;p39">
              <a:extLst>
                <a:ext uri="{FF2B5EF4-FFF2-40B4-BE49-F238E27FC236}">
                  <a16:creationId xmlns:a16="http://schemas.microsoft.com/office/drawing/2014/main" id="{08028393-8B2C-483F-99BB-8FFD3EED80AB}"/>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0;p39">
              <a:extLst>
                <a:ext uri="{FF2B5EF4-FFF2-40B4-BE49-F238E27FC236}">
                  <a16:creationId xmlns:a16="http://schemas.microsoft.com/office/drawing/2014/main" id="{82666B0B-B8F6-4014-A801-3CAC5ADC076C}"/>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a:extLst>
              <a:ext uri="{FF2B5EF4-FFF2-40B4-BE49-F238E27FC236}">
                <a16:creationId xmlns:a16="http://schemas.microsoft.com/office/drawing/2014/main" id="{ECCB428D-E7FF-4F7D-85D2-2225396B0CF9}"/>
              </a:ext>
            </a:extLst>
          </p:cNvPr>
          <p:cNvSpPr/>
          <p:nvPr/>
        </p:nvSpPr>
        <p:spPr>
          <a:xfrm>
            <a:off x="8290136" y="6611779"/>
            <a:ext cx="3408305" cy="246221"/>
          </a:xfrm>
          <a:prstGeom prst="rect">
            <a:avLst/>
          </a:prstGeom>
        </p:spPr>
        <p:txBody>
          <a:bodyPr wrap="none">
            <a:spAutoFit/>
          </a:bodyPr>
          <a:lstStyle/>
          <a:p>
            <a:r>
              <a:rPr lang="en-IE" sz="1000" dirty="0"/>
              <a:t>Source: </a:t>
            </a:r>
            <a:r>
              <a:rPr lang="en-IE" sz="1000" dirty="0">
                <a:hlinkClick r:id="rId4"/>
              </a:rPr>
              <a:t>http://research.ucc.ie/scenario/2016/01/Smith/01/en</a:t>
            </a:r>
            <a:endParaRPr lang="en-IE" sz="1000" dirty="0"/>
          </a:p>
        </p:txBody>
      </p:sp>
      <p:sp>
        <p:nvSpPr>
          <p:cNvPr id="15" name="TextBox 14">
            <a:extLst>
              <a:ext uri="{FF2B5EF4-FFF2-40B4-BE49-F238E27FC236}">
                <a16:creationId xmlns:a16="http://schemas.microsoft.com/office/drawing/2014/main" id="{420CE7DE-8F53-40E1-A730-56B2281537C8}"/>
              </a:ext>
            </a:extLst>
          </p:cNvPr>
          <p:cNvSpPr txBox="1"/>
          <p:nvPr/>
        </p:nvSpPr>
        <p:spPr>
          <a:xfrm>
            <a:off x="-1" y="5223641"/>
            <a:ext cx="5938345" cy="1200329"/>
          </a:xfrm>
          <a:prstGeom prst="rect">
            <a:avLst/>
          </a:prstGeom>
          <a:solidFill>
            <a:srgbClr val="16A8D3"/>
          </a:solidFill>
        </p:spPr>
        <p:txBody>
          <a:bodyPr wrap="square" rtlCol="0">
            <a:spAutoFit/>
          </a:bodyPr>
          <a:lstStyle/>
          <a:p>
            <a:pPr algn="ctr"/>
            <a:r>
              <a:rPr lang="en-IE" b="1" dirty="0">
                <a:solidFill>
                  <a:schemeClr val="bg1"/>
                </a:solidFill>
              </a:rPr>
              <a:t>Why teach through Art/Theatre? </a:t>
            </a:r>
            <a:r>
              <a:rPr lang="en-IE" dirty="0">
                <a:solidFill>
                  <a:schemeClr val="bg1"/>
                </a:solidFill>
              </a:rPr>
              <a:t>Refugees and migrants need an opportunity to break out of patterns of behaviour associated with struggling to survive. Theatre and the arts, can offer a creative release.</a:t>
            </a:r>
          </a:p>
        </p:txBody>
      </p:sp>
    </p:spTree>
    <p:extLst>
      <p:ext uri="{BB962C8B-B14F-4D97-AF65-F5344CB8AC3E}">
        <p14:creationId xmlns:p14="http://schemas.microsoft.com/office/powerpoint/2010/main" val="3845105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5FF66B-89D7-4870-BF24-E7B3B7085CB4}"/>
              </a:ext>
            </a:extLst>
          </p:cNvPr>
          <p:cNvSpPr>
            <a:spLocks noGrp="1"/>
          </p:cNvSpPr>
          <p:nvPr>
            <p:ph type="body" sz="quarter" idx="20"/>
          </p:nvPr>
        </p:nvSpPr>
        <p:spPr>
          <a:xfrm>
            <a:off x="5839054" y="3944147"/>
            <a:ext cx="5872919" cy="1800359"/>
          </a:xfrm>
        </p:spPr>
        <p:txBody>
          <a:bodyPr/>
          <a:lstStyle/>
          <a:p>
            <a:r>
              <a:rPr lang="en-IE" dirty="0"/>
              <a:t>DAEA’s goal is to promote intercultural dialogue, foster tolerance and ensure the integration of immigrant communities in their host societies.</a:t>
            </a:r>
          </a:p>
        </p:txBody>
      </p:sp>
      <p:pic>
        <p:nvPicPr>
          <p:cNvPr id="17" name="Picture Placeholder 16" descr="A picture containing drawing&#10;&#10;Description automatically generated">
            <a:extLst>
              <a:ext uri="{FF2B5EF4-FFF2-40B4-BE49-F238E27FC236}">
                <a16:creationId xmlns:a16="http://schemas.microsoft.com/office/drawing/2014/main" id="{EF642401-21D3-4A5A-9CDE-DE42FB13C25D}"/>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2401" r="12401"/>
          <a:stretch>
            <a:fillRect/>
          </a:stretch>
        </p:blipFill>
        <p:spPr/>
      </p:pic>
      <p:sp>
        <p:nvSpPr>
          <p:cNvPr id="4" name="Text Placeholder 3">
            <a:extLst>
              <a:ext uri="{FF2B5EF4-FFF2-40B4-BE49-F238E27FC236}">
                <a16:creationId xmlns:a16="http://schemas.microsoft.com/office/drawing/2014/main" id="{F9EB88C8-4E0C-4A64-AC91-B9FF8D817A08}"/>
              </a:ext>
            </a:extLst>
          </p:cNvPr>
          <p:cNvSpPr>
            <a:spLocks noGrp="1"/>
          </p:cNvSpPr>
          <p:nvPr>
            <p:ph type="body" sz="quarter" idx="22"/>
          </p:nvPr>
        </p:nvSpPr>
        <p:spPr>
          <a:xfrm>
            <a:off x="5828544" y="767883"/>
            <a:ext cx="5872919" cy="857158"/>
          </a:xfrm>
          <a:solidFill>
            <a:srgbClr val="F38B00"/>
          </a:solidFill>
        </p:spPr>
        <p:txBody>
          <a:bodyPr>
            <a:normAutofit fontScale="92500" lnSpcReduction="20000"/>
          </a:bodyPr>
          <a:lstStyle/>
          <a:p>
            <a:r>
              <a:rPr lang="en-IE" dirty="0">
                <a:solidFill>
                  <a:schemeClr val="bg1"/>
                </a:solidFill>
              </a:rPr>
              <a:t>Active Learning – Involving Refugees in the Teaching Process</a:t>
            </a:r>
          </a:p>
        </p:txBody>
      </p:sp>
      <p:sp>
        <p:nvSpPr>
          <p:cNvPr id="5" name="TextBox 4">
            <a:extLst>
              <a:ext uri="{FF2B5EF4-FFF2-40B4-BE49-F238E27FC236}">
                <a16:creationId xmlns:a16="http://schemas.microsoft.com/office/drawing/2014/main" id="{1234AE6E-1D42-4686-BBAD-3C8F2E5AF618}"/>
              </a:ext>
            </a:extLst>
          </p:cNvPr>
          <p:cNvSpPr txBox="1"/>
          <p:nvPr/>
        </p:nvSpPr>
        <p:spPr>
          <a:xfrm>
            <a:off x="0" y="428639"/>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6" name="Google Shape;543;p39">
            <a:extLst>
              <a:ext uri="{FF2B5EF4-FFF2-40B4-BE49-F238E27FC236}">
                <a16:creationId xmlns:a16="http://schemas.microsoft.com/office/drawing/2014/main" id="{9E13B1E3-7D3B-4225-A544-A39135210CC6}"/>
              </a:ext>
            </a:extLst>
          </p:cNvPr>
          <p:cNvGrpSpPr/>
          <p:nvPr/>
        </p:nvGrpSpPr>
        <p:grpSpPr>
          <a:xfrm>
            <a:off x="112537" y="515471"/>
            <a:ext cx="252000" cy="288000"/>
            <a:chOff x="5961125" y="1623900"/>
            <a:chExt cx="376925" cy="448175"/>
          </a:xfrm>
        </p:grpSpPr>
        <p:sp>
          <p:nvSpPr>
            <p:cNvPr id="7" name="Google Shape;544;p39">
              <a:extLst>
                <a:ext uri="{FF2B5EF4-FFF2-40B4-BE49-F238E27FC236}">
                  <a16:creationId xmlns:a16="http://schemas.microsoft.com/office/drawing/2014/main" id="{A52BC600-5282-4394-895B-3444CCB119DA}"/>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5;p39">
              <a:extLst>
                <a:ext uri="{FF2B5EF4-FFF2-40B4-BE49-F238E27FC236}">
                  <a16:creationId xmlns:a16="http://schemas.microsoft.com/office/drawing/2014/main" id="{E846910F-78AD-4166-A90B-0C91E99A1301}"/>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39">
              <a:extLst>
                <a:ext uri="{FF2B5EF4-FFF2-40B4-BE49-F238E27FC236}">
                  <a16:creationId xmlns:a16="http://schemas.microsoft.com/office/drawing/2014/main" id="{1F261959-623C-4986-84D1-A0114C5C0BAF}"/>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9">
              <a:extLst>
                <a:ext uri="{FF2B5EF4-FFF2-40B4-BE49-F238E27FC236}">
                  <a16:creationId xmlns:a16="http://schemas.microsoft.com/office/drawing/2014/main" id="{85EF76B2-B580-49B2-AC8D-3A9B88702095}"/>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8;p39">
              <a:extLst>
                <a:ext uri="{FF2B5EF4-FFF2-40B4-BE49-F238E27FC236}">
                  <a16:creationId xmlns:a16="http://schemas.microsoft.com/office/drawing/2014/main" id="{33163F22-9A2D-497F-A58D-9555EE57D681}"/>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9;p39">
              <a:extLst>
                <a:ext uri="{FF2B5EF4-FFF2-40B4-BE49-F238E27FC236}">
                  <a16:creationId xmlns:a16="http://schemas.microsoft.com/office/drawing/2014/main" id="{7F704761-CA25-494A-8598-DEA29315D7C0}"/>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0;p39">
              <a:extLst>
                <a:ext uri="{FF2B5EF4-FFF2-40B4-BE49-F238E27FC236}">
                  <a16:creationId xmlns:a16="http://schemas.microsoft.com/office/drawing/2014/main" id="{68FC0100-2A38-435F-8AC0-0E4C8B9174CA}"/>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a:extLst>
              <a:ext uri="{FF2B5EF4-FFF2-40B4-BE49-F238E27FC236}">
                <a16:creationId xmlns:a16="http://schemas.microsoft.com/office/drawing/2014/main" id="{38073F95-0610-432C-B5F9-F3B89E41E539}"/>
              </a:ext>
            </a:extLst>
          </p:cNvPr>
          <p:cNvSpPr/>
          <p:nvPr/>
        </p:nvSpPr>
        <p:spPr>
          <a:xfrm>
            <a:off x="5828543" y="1999764"/>
            <a:ext cx="5872919" cy="1569660"/>
          </a:xfrm>
          <a:prstGeom prst="rect">
            <a:avLst/>
          </a:prstGeom>
          <a:solidFill>
            <a:srgbClr val="F38B00"/>
          </a:solidFill>
        </p:spPr>
        <p:txBody>
          <a:bodyPr wrap="square">
            <a:spAutoFit/>
          </a:bodyPr>
          <a:lstStyle/>
          <a:p>
            <a:r>
              <a:rPr lang="en-IE" sz="2400" dirty="0">
                <a:solidFill>
                  <a:schemeClr val="bg1"/>
                </a:solidFill>
                <a:latin typeface="+mj-lt"/>
              </a:rPr>
              <a:t>“</a:t>
            </a:r>
            <a:r>
              <a:rPr lang="en-IE" sz="2400" i="1" dirty="0">
                <a:solidFill>
                  <a:schemeClr val="bg1"/>
                </a:solidFill>
                <a:latin typeface="+mj-lt"/>
              </a:rPr>
              <a:t>We want to open up networks to non-Danish citizens. Not just by inviting refugees in to be learners but also to contribute as instructors, teachers etc.” </a:t>
            </a:r>
            <a:r>
              <a:rPr lang="en-IE" sz="2400" dirty="0">
                <a:solidFill>
                  <a:schemeClr val="bg1"/>
                </a:solidFill>
                <a:latin typeface="+mj-lt"/>
              </a:rPr>
              <a:t>- Trine Bendix Knudsen</a:t>
            </a:r>
          </a:p>
        </p:txBody>
      </p:sp>
      <p:sp>
        <p:nvSpPr>
          <p:cNvPr id="15" name="Rectangle 14">
            <a:extLst>
              <a:ext uri="{FF2B5EF4-FFF2-40B4-BE49-F238E27FC236}">
                <a16:creationId xmlns:a16="http://schemas.microsoft.com/office/drawing/2014/main" id="{BFC3A3FC-8BD4-4503-B77B-1CAE03BAAAC7}"/>
              </a:ext>
            </a:extLst>
          </p:cNvPr>
          <p:cNvSpPr/>
          <p:nvPr/>
        </p:nvSpPr>
        <p:spPr>
          <a:xfrm>
            <a:off x="331961" y="5643335"/>
            <a:ext cx="6096000" cy="923330"/>
          </a:xfrm>
          <a:prstGeom prst="rect">
            <a:avLst/>
          </a:prstGeom>
          <a:solidFill>
            <a:srgbClr val="F38B00"/>
          </a:solidFill>
        </p:spPr>
        <p:txBody>
          <a:bodyPr>
            <a:spAutoFit/>
          </a:bodyPr>
          <a:lstStyle/>
          <a:p>
            <a:pPr algn="ctr"/>
            <a:r>
              <a:rPr lang="en-IE" dirty="0">
                <a:solidFill>
                  <a:schemeClr val="bg1"/>
                </a:solidFill>
              </a:rPr>
              <a:t>Danish Adult Education Association (DAEA) is an umbrella organisation representing 34 adult education organisations working with non-formal or in-formal in Denmark.</a:t>
            </a:r>
          </a:p>
        </p:txBody>
      </p:sp>
    </p:spTree>
    <p:extLst>
      <p:ext uri="{BB962C8B-B14F-4D97-AF65-F5344CB8AC3E}">
        <p14:creationId xmlns:p14="http://schemas.microsoft.com/office/powerpoint/2010/main" val="1496613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descr="A close up of a logo&#10;&#10;Description automatically generated">
            <a:extLst>
              <a:ext uri="{FF2B5EF4-FFF2-40B4-BE49-F238E27FC236}">
                <a16:creationId xmlns:a16="http://schemas.microsoft.com/office/drawing/2014/main" id="{25D98B7F-0DF7-4FA0-9549-C3FC51D343FE}"/>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l="6250" r="6250"/>
          <a:stretch>
            <a:fillRect/>
          </a:stretch>
        </p:blipFill>
        <p:spPr>
          <a:xfrm>
            <a:off x="352685" y="1104248"/>
            <a:ext cx="4232726" cy="4232726"/>
          </a:xfrm>
        </p:spPr>
      </p:pic>
      <p:sp>
        <p:nvSpPr>
          <p:cNvPr id="2" name="Text Placeholder 1">
            <a:extLst>
              <a:ext uri="{FF2B5EF4-FFF2-40B4-BE49-F238E27FC236}">
                <a16:creationId xmlns:a16="http://schemas.microsoft.com/office/drawing/2014/main" id="{E67ED51D-8D75-4620-A878-F1068A4FDEFB}"/>
              </a:ext>
            </a:extLst>
          </p:cNvPr>
          <p:cNvSpPr>
            <a:spLocks noGrp="1"/>
          </p:cNvSpPr>
          <p:nvPr>
            <p:ph type="body" sz="quarter" idx="16"/>
          </p:nvPr>
        </p:nvSpPr>
        <p:spPr>
          <a:xfrm>
            <a:off x="6243145" y="598885"/>
            <a:ext cx="5791200" cy="918068"/>
          </a:xfrm>
          <a:solidFill>
            <a:schemeClr val="accent2"/>
          </a:solidFill>
        </p:spPr>
        <p:txBody>
          <a:bodyPr>
            <a:normAutofit fontScale="70000" lnSpcReduction="20000"/>
          </a:bodyPr>
          <a:lstStyle/>
          <a:p>
            <a:r>
              <a:rPr lang="en-IE" i="1" dirty="0" err="1">
                <a:solidFill>
                  <a:schemeClr val="bg1"/>
                </a:solidFill>
              </a:rPr>
              <a:t>Mairéad</a:t>
            </a:r>
            <a:r>
              <a:rPr lang="en-IE" i="1" dirty="0">
                <a:solidFill>
                  <a:schemeClr val="bg1"/>
                </a:solidFill>
              </a:rPr>
              <a:t> </a:t>
            </a:r>
            <a:r>
              <a:rPr lang="en-IE" i="1" dirty="0" err="1">
                <a:solidFill>
                  <a:schemeClr val="bg1"/>
                </a:solidFill>
              </a:rPr>
              <a:t>O’Riordan</a:t>
            </a:r>
            <a:r>
              <a:rPr lang="en-IE" i="1" dirty="0">
                <a:solidFill>
                  <a:schemeClr val="bg1"/>
                </a:solidFill>
              </a:rPr>
              <a:t>, freelance adult education tutor, Dublin and Dun Laoghaire (DDLETB)</a:t>
            </a:r>
          </a:p>
        </p:txBody>
      </p:sp>
      <p:sp>
        <p:nvSpPr>
          <p:cNvPr id="3" name="Text Placeholder 2">
            <a:extLst>
              <a:ext uri="{FF2B5EF4-FFF2-40B4-BE49-F238E27FC236}">
                <a16:creationId xmlns:a16="http://schemas.microsoft.com/office/drawing/2014/main" id="{6C0016F9-6700-4243-AEAE-BE0B4083872F}"/>
              </a:ext>
            </a:extLst>
          </p:cNvPr>
          <p:cNvSpPr>
            <a:spLocks noGrp="1"/>
          </p:cNvSpPr>
          <p:nvPr>
            <p:ph type="body" sz="quarter" idx="17"/>
          </p:nvPr>
        </p:nvSpPr>
        <p:spPr>
          <a:xfrm>
            <a:off x="6096000" y="1795425"/>
            <a:ext cx="6096000" cy="3947440"/>
          </a:xfrm>
        </p:spPr>
        <p:txBody>
          <a:bodyPr/>
          <a:lstStyle/>
          <a:p>
            <a:pPr algn="just"/>
            <a:r>
              <a:rPr lang="en-IE" dirty="0" err="1"/>
              <a:t>Mairéad</a:t>
            </a:r>
            <a:r>
              <a:rPr lang="en-IE" dirty="0"/>
              <a:t> </a:t>
            </a:r>
            <a:r>
              <a:rPr lang="en-IE" dirty="0" err="1"/>
              <a:t>O’Riordan</a:t>
            </a:r>
            <a:r>
              <a:rPr lang="en-IE" dirty="0"/>
              <a:t> is a freelance adult education tutor affiliated to DDLETB. She has been working as an adult education tutor for more than a decade. She practices innovative teaching styles and favours:</a:t>
            </a:r>
          </a:p>
          <a:p>
            <a:pPr marL="342900" indent="-342900" algn="just">
              <a:buFont typeface="Arial" panose="020B0604020202020204" pitchFamily="34" charset="0"/>
              <a:buChar char="•"/>
            </a:pPr>
            <a:r>
              <a:rPr lang="en-IE" b="1" dirty="0">
                <a:solidFill>
                  <a:srgbClr val="F38B00"/>
                </a:solidFill>
              </a:rPr>
              <a:t>active learning </a:t>
            </a:r>
            <a:r>
              <a:rPr lang="en-IE" dirty="0"/>
              <a:t>strategies - she breaks the learners into groups and has one group working on maths at a board and another group working out a problem on the computer</a:t>
            </a:r>
          </a:p>
          <a:p>
            <a:pPr marL="342900" indent="-342900" algn="just">
              <a:buFont typeface="Arial" panose="020B0604020202020204" pitchFamily="34" charset="0"/>
              <a:buChar char="•"/>
            </a:pPr>
            <a:r>
              <a:rPr lang="en-IE" b="1" dirty="0">
                <a:solidFill>
                  <a:srgbClr val="B6BD00"/>
                </a:solidFill>
              </a:rPr>
              <a:t>peer learning/teaching </a:t>
            </a:r>
            <a:r>
              <a:rPr lang="en-IE" dirty="0"/>
              <a:t>she believes benefits everyone involved</a:t>
            </a:r>
          </a:p>
          <a:p>
            <a:pPr marL="342900" indent="-342900" algn="just">
              <a:buFont typeface="Arial" panose="020B0604020202020204" pitchFamily="34" charset="0"/>
              <a:buChar char="•"/>
            </a:pPr>
            <a:endParaRPr lang="en-IE" dirty="0"/>
          </a:p>
        </p:txBody>
      </p:sp>
      <p:sp>
        <p:nvSpPr>
          <p:cNvPr id="5" name="TextBox 4">
            <a:extLst>
              <a:ext uri="{FF2B5EF4-FFF2-40B4-BE49-F238E27FC236}">
                <a16:creationId xmlns:a16="http://schemas.microsoft.com/office/drawing/2014/main" id="{56F15564-F204-495B-8D0B-E0345BA37CA3}"/>
              </a:ext>
            </a:extLst>
          </p:cNvPr>
          <p:cNvSpPr txBox="1"/>
          <p:nvPr/>
        </p:nvSpPr>
        <p:spPr>
          <a:xfrm>
            <a:off x="0" y="242320"/>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6" name="Google Shape;543;p39">
            <a:extLst>
              <a:ext uri="{FF2B5EF4-FFF2-40B4-BE49-F238E27FC236}">
                <a16:creationId xmlns:a16="http://schemas.microsoft.com/office/drawing/2014/main" id="{0B5C58DD-A882-455C-BE63-3FAAEE764FFB}"/>
              </a:ext>
            </a:extLst>
          </p:cNvPr>
          <p:cNvGrpSpPr/>
          <p:nvPr/>
        </p:nvGrpSpPr>
        <p:grpSpPr>
          <a:xfrm>
            <a:off x="100685" y="310884"/>
            <a:ext cx="252000" cy="288000"/>
            <a:chOff x="5961125" y="1623900"/>
            <a:chExt cx="376925" cy="448175"/>
          </a:xfrm>
        </p:grpSpPr>
        <p:sp>
          <p:nvSpPr>
            <p:cNvPr id="7" name="Google Shape;544;p39">
              <a:extLst>
                <a:ext uri="{FF2B5EF4-FFF2-40B4-BE49-F238E27FC236}">
                  <a16:creationId xmlns:a16="http://schemas.microsoft.com/office/drawing/2014/main" id="{E0492873-7485-4A26-91A6-FFC80044839D}"/>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5;p39">
              <a:extLst>
                <a:ext uri="{FF2B5EF4-FFF2-40B4-BE49-F238E27FC236}">
                  <a16:creationId xmlns:a16="http://schemas.microsoft.com/office/drawing/2014/main" id="{E842EB74-203D-43C2-8069-80DA12BB7C5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39">
              <a:extLst>
                <a:ext uri="{FF2B5EF4-FFF2-40B4-BE49-F238E27FC236}">
                  <a16:creationId xmlns:a16="http://schemas.microsoft.com/office/drawing/2014/main" id="{F5A48CD7-0977-445F-B768-9603A59D3FE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9">
              <a:extLst>
                <a:ext uri="{FF2B5EF4-FFF2-40B4-BE49-F238E27FC236}">
                  <a16:creationId xmlns:a16="http://schemas.microsoft.com/office/drawing/2014/main" id="{80810393-276E-4990-8D2E-1BC7756B152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8;p39">
              <a:extLst>
                <a:ext uri="{FF2B5EF4-FFF2-40B4-BE49-F238E27FC236}">
                  <a16:creationId xmlns:a16="http://schemas.microsoft.com/office/drawing/2014/main" id="{4F9C0161-74F4-45DD-BC1A-E8D5C01B83BD}"/>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9;p39">
              <a:extLst>
                <a:ext uri="{FF2B5EF4-FFF2-40B4-BE49-F238E27FC236}">
                  <a16:creationId xmlns:a16="http://schemas.microsoft.com/office/drawing/2014/main" id="{08028393-8B2C-483F-99BB-8FFD3EED80AB}"/>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0;p39">
              <a:extLst>
                <a:ext uri="{FF2B5EF4-FFF2-40B4-BE49-F238E27FC236}">
                  <a16:creationId xmlns:a16="http://schemas.microsoft.com/office/drawing/2014/main" id="{82666B0B-B8F6-4014-A801-3CAC5ADC076C}"/>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a:extLst>
              <a:ext uri="{FF2B5EF4-FFF2-40B4-BE49-F238E27FC236}">
                <a16:creationId xmlns:a16="http://schemas.microsoft.com/office/drawing/2014/main" id="{ECCB428D-E7FF-4F7D-85D2-2225396B0CF9}"/>
              </a:ext>
            </a:extLst>
          </p:cNvPr>
          <p:cNvSpPr/>
          <p:nvPr/>
        </p:nvSpPr>
        <p:spPr>
          <a:xfrm>
            <a:off x="3772564" y="6589251"/>
            <a:ext cx="8044190" cy="246221"/>
          </a:xfrm>
          <a:prstGeom prst="rect">
            <a:avLst/>
          </a:prstGeom>
        </p:spPr>
        <p:txBody>
          <a:bodyPr wrap="none">
            <a:spAutoFit/>
          </a:bodyPr>
          <a:lstStyle/>
          <a:p>
            <a:r>
              <a:rPr lang="en-IE" sz="1000" dirty="0"/>
              <a:t>Source: </a:t>
            </a:r>
            <a:r>
              <a:rPr lang="en-IE" sz="1000" dirty="0">
                <a:hlinkClick r:id="rId4"/>
              </a:rPr>
              <a:t>https://www.nala.ie/wp-content/uploads/2019/08/Meeting-the-challenge-strategies-for-motivating-learners-in-adult-education-in-Ireland.pdf</a:t>
            </a:r>
            <a:r>
              <a:rPr lang="en-IE" sz="1000" dirty="0"/>
              <a:t> </a:t>
            </a:r>
          </a:p>
        </p:txBody>
      </p:sp>
      <p:sp>
        <p:nvSpPr>
          <p:cNvPr id="18" name="TextBox 17">
            <a:extLst>
              <a:ext uri="{FF2B5EF4-FFF2-40B4-BE49-F238E27FC236}">
                <a16:creationId xmlns:a16="http://schemas.microsoft.com/office/drawing/2014/main" id="{AE4A62E6-2B3A-4A10-9C11-8212402D3B6B}"/>
              </a:ext>
            </a:extLst>
          </p:cNvPr>
          <p:cNvSpPr txBox="1"/>
          <p:nvPr/>
        </p:nvSpPr>
        <p:spPr>
          <a:xfrm>
            <a:off x="0" y="794817"/>
            <a:ext cx="4866290" cy="461665"/>
          </a:xfrm>
          <a:prstGeom prst="rect">
            <a:avLst/>
          </a:prstGeom>
          <a:solidFill>
            <a:srgbClr val="EA1D76"/>
          </a:solidFill>
        </p:spPr>
        <p:txBody>
          <a:bodyPr wrap="square" rtlCol="0">
            <a:spAutoFit/>
          </a:bodyPr>
          <a:lstStyle/>
          <a:p>
            <a:r>
              <a:rPr lang="en-IE" sz="2400" dirty="0">
                <a:solidFill>
                  <a:schemeClr val="bg1"/>
                </a:solidFill>
              </a:rPr>
              <a:t>Innovative Adult Educator Spotlight</a:t>
            </a:r>
          </a:p>
        </p:txBody>
      </p:sp>
      <p:sp>
        <p:nvSpPr>
          <p:cNvPr id="19" name="TextBox 18">
            <a:extLst>
              <a:ext uri="{FF2B5EF4-FFF2-40B4-BE49-F238E27FC236}">
                <a16:creationId xmlns:a16="http://schemas.microsoft.com/office/drawing/2014/main" id="{47633486-9C8E-49D0-A9ED-FB8DD685BCF2}"/>
              </a:ext>
            </a:extLst>
          </p:cNvPr>
          <p:cNvSpPr txBox="1"/>
          <p:nvPr/>
        </p:nvSpPr>
        <p:spPr>
          <a:xfrm>
            <a:off x="0" y="5184740"/>
            <a:ext cx="5995315" cy="1200329"/>
          </a:xfrm>
          <a:prstGeom prst="rect">
            <a:avLst/>
          </a:prstGeom>
          <a:solidFill>
            <a:srgbClr val="F38B00"/>
          </a:solidFill>
        </p:spPr>
        <p:txBody>
          <a:bodyPr wrap="square" rtlCol="0">
            <a:spAutoFit/>
          </a:bodyPr>
          <a:lstStyle/>
          <a:p>
            <a:r>
              <a:rPr lang="en-IE" sz="2400" dirty="0">
                <a:solidFill>
                  <a:schemeClr val="bg1"/>
                </a:solidFill>
              </a:rPr>
              <a:t>“It is vital to get learners involved in their own learning, to build their confidence and foster a sense of control and empowerment.”</a:t>
            </a:r>
          </a:p>
        </p:txBody>
      </p:sp>
      <p:pic>
        <p:nvPicPr>
          <p:cNvPr id="17" name="Picture 16">
            <a:extLst>
              <a:ext uri="{FF2B5EF4-FFF2-40B4-BE49-F238E27FC236}">
                <a16:creationId xmlns:a16="http://schemas.microsoft.com/office/drawing/2014/main" id="{5D87AABA-030B-4BEF-B493-63BDA67FA0C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845950" y="242321"/>
            <a:ext cx="926613" cy="462920"/>
          </a:xfrm>
          <a:prstGeom prst="rect">
            <a:avLst/>
          </a:prstGeom>
        </p:spPr>
      </p:pic>
    </p:spTree>
    <p:extLst>
      <p:ext uri="{BB962C8B-B14F-4D97-AF65-F5344CB8AC3E}">
        <p14:creationId xmlns:p14="http://schemas.microsoft.com/office/powerpoint/2010/main" val="2209823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Resim 1"/>
          <p:cNvPicPr>
            <a:picLocks noGrp="1" noChangeAspect="1"/>
          </p:cNvPicPr>
          <p:nvPr>
            <p:ph type="pic" sz="quarter" idx="10"/>
          </p:nvPr>
        </p:nvPicPr>
        <p:blipFill>
          <a:blip r:embed="rId2"/>
          <a:srcRect l="20395" r="20395"/>
          <a:stretch>
            <a:fillRect/>
          </a:stretch>
        </p:blipFill>
        <p:spPr bwMode="auto">
          <a:xfrm flipH="1">
            <a:off x="0" y="-9427"/>
            <a:ext cx="6096000" cy="5504277"/>
          </a:xfrm>
          <a:prstGeom prst="rect">
            <a:avLst/>
          </a:prstGeom>
          <a:noFill/>
          <a:ln w="9525">
            <a:noFill/>
            <a:miter lim="800000"/>
            <a:headEnd/>
            <a:tailEnd/>
          </a:ln>
        </p:spPr>
      </p:pic>
      <p:sp>
        <p:nvSpPr>
          <p:cNvPr id="2" name="Text Placeholder 1">
            <a:extLst>
              <a:ext uri="{FF2B5EF4-FFF2-40B4-BE49-F238E27FC236}">
                <a16:creationId xmlns:a16="http://schemas.microsoft.com/office/drawing/2014/main" id="{E67ED51D-8D75-4620-A878-F1068A4FDEFB}"/>
              </a:ext>
            </a:extLst>
          </p:cNvPr>
          <p:cNvSpPr>
            <a:spLocks noGrp="1"/>
          </p:cNvSpPr>
          <p:nvPr>
            <p:ph type="body" sz="quarter" idx="16"/>
          </p:nvPr>
        </p:nvSpPr>
        <p:spPr>
          <a:xfrm>
            <a:off x="6243145" y="598885"/>
            <a:ext cx="5791200" cy="918068"/>
          </a:xfrm>
          <a:solidFill>
            <a:schemeClr val="accent2"/>
          </a:solidFill>
        </p:spPr>
        <p:txBody>
          <a:bodyPr>
            <a:normAutofit fontScale="92500" lnSpcReduction="10000"/>
          </a:bodyPr>
          <a:lstStyle/>
          <a:p>
            <a:r>
              <a:rPr lang="en-US" i="1" dirty="0">
                <a:solidFill>
                  <a:schemeClr val="bg1"/>
                </a:solidFill>
              </a:rPr>
              <a:t>Digital Literacy Course for migrants and refugees in Tuzla</a:t>
            </a:r>
            <a:endParaRPr lang="en-IE" i="1" dirty="0">
              <a:solidFill>
                <a:schemeClr val="bg1"/>
              </a:solidFill>
            </a:endParaRPr>
          </a:p>
        </p:txBody>
      </p:sp>
      <p:sp>
        <p:nvSpPr>
          <p:cNvPr id="3" name="Text Placeholder 2">
            <a:extLst>
              <a:ext uri="{FF2B5EF4-FFF2-40B4-BE49-F238E27FC236}">
                <a16:creationId xmlns:a16="http://schemas.microsoft.com/office/drawing/2014/main" id="{6C0016F9-6700-4243-AEAE-BE0B4083872F}"/>
              </a:ext>
            </a:extLst>
          </p:cNvPr>
          <p:cNvSpPr>
            <a:spLocks noGrp="1"/>
          </p:cNvSpPr>
          <p:nvPr>
            <p:ph type="body" sz="quarter" idx="17"/>
          </p:nvPr>
        </p:nvSpPr>
        <p:spPr>
          <a:xfrm>
            <a:off x="6243144" y="1795425"/>
            <a:ext cx="5948855" cy="3947440"/>
          </a:xfrm>
        </p:spPr>
        <p:txBody>
          <a:bodyPr/>
          <a:lstStyle/>
          <a:p>
            <a:pPr algn="just">
              <a:buClr>
                <a:srgbClr val="006852"/>
              </a:buClr>
            </a:pPr>
            <a:r>
              <a:rPr lang="en-IE" b="1" dirty="0">
                <a:solidFill>
                  <a:srgbClr val="615F5D"/>
                </a:solidFill>
              </a:rPr>
              <a:t>Tuzla Public Training Centre </a:t>
            </a:r>
            <a:r>
              <a:rPr lang="en-IE" dirty="0">
                <a:solidFill>
                  <a:srgbClr val="615F5D"/>
                </a:solidFill>
              </a:rPr>
              <a:t>in Istanbul periodically organises Digital literacy course for migrants and refugees on the basis of designed module* for refugees and migrants in Tuzla district</a:t>
            </a:r>
            <a:r>
              <a:rPr lang="tr-TR" dirty="0">
                <a:solidFill>
                  <a:srgbClr val="615F5D"/>
                </a:solidFill>
              </a:rPr>
              <a:t>, </a:t>
            </a:r>
            <a:r>
              <a:rPr lang="tr-TR" dirty="0" err="1">
                <a:solidFill>
                  <a:srgbClr val="615F5D"/>
                </a:solidFill>
              </a:rPr>
              <a:t>Istanbul</a:t>
            </a:r>
            <a:r>
              <a:rPr lang="tr-TR" dirty="0">
                <a:solidFill>
                  <a:srgbClr val="615F5D"/>
                </a:solidFill>
              </a:rPr>
              <a:t> - </a:t>
            </a:r>
            <a:r>
              <a:rPr lang="tr-TR" dirty="0" err="1">
                <a:solidFill>
                  <a:srgbClr val="615F5D"/>
                </a:solidFill>
              </a:rPr>
              <a:t>Turkey</a:t>
            </a:r>
            <a:r>
              <a:rPr lang="en-IE" dirty="0">
                <a:solidFill>
                  <a:srgbClr val="615F5D"/>
                </a:solidFill>
              </a:rPr>
              <a:t>. </a:t>
            </a:r>
            <a:endParaRPr lang="tr-TR" dirty="0">
              <a:solidFill>
                <a:srgbClr val="615F5D"/>
              </a:solidFill>
            </a:endParaRPr>
          </a:p>
          <a:p>
            <a:pPr algn="just">
              <a:buClr>
                <a:srgbClr val="006852"/>
              </a:buClr>
            </a:pPr>
            <a:r>
              <a:rPr lang="en-IE" dirty="0">
                <a:solidFill>
                  <a:srgbClr val="615F5D"/>
                </a:solidFill>
              </a:rPr>
              <a:t>These courses are organised in order to improve refugees’ basic digital skills and digital literacy and to promote the socio-economic integration and inclusion of the refugees, migrants and asylum seekers into the host society. </a:t>
            </a:r>
          </a:p>
        </p:txBody>
      </p:sp>
      <p:sp>
        <p:nvSpPr>
          <p:cNvPr id="5" name="TextBox 4">
            <a:extLst>
              <a:ext uri="{FF2B5EF4-FFF2-40B4-BE49-F238E27FC236}">
                <a16:creationId xmlns:a16="http://schemas.microsoft.com/office/drawing/2014/main" id="{56F15564-F204-495B-8D0B-E0345BA37CA3}"/>
              </a:ext>
            </a:extLst>
          </p:cNvPr>
          <p:cNvSpPr txBox="1"/>
          <p:nvPr/>
        </p:nvSpPr>
        <p:spPr>
          <a:xfrm>
            <a:off x="0" y="242320"/>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6" name="Google Shape;543;p39">
            <a:extLst>
              <a:ext uri="{FF2B5EF4-FFF2-40B4-BE49-F238E27FC236}">
                <a16:creationId xmlns:a16="http://schemas.microsoft.com/office/drawing/2014/main" id="{0B5C58DD-A882-455C-BE63-3FAAEE764FFB}"/>
              </a:ext>
            </a:extLst>
          </p:cNvPr>
          <p:cNvGrpSpPr/>
          <p:nvPr/>
        </p:nvGrpSpPr>
        <p:grpSpPr>
          <a:xfrm>
            <a:off x="100685" y="310884"/>
            <a:ext cx="252000" cy="288000"/>
            <a:chOff x="5961125" y="1623900"/>
            <a:chExt cx="376925" cy="448175"/>
          </a:xfrm>
        </p:grpSpPr>
        <p:sp>
          <p:nvSpPr>
            <p:cNvPr id="7" name="Google Shape;544;p39">
              <a:extLst>
                <a:ext uri="{FF2B5EF4-FFF2-40B4-BE49-F238E27FC236}">
                  <a16:creationId xmlns:a16="http://schemas.microsoft.com/office/drawing/2014/main" id="{E0492873-7485-4A26-91A6-FFC80044839D}"/>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5;p39">
              <a:extLst>
                <a:ext uri="{FF2B5EF4-FFF2-40B4-BE49-F238E27FC236}">
                  <a16:creationId xmlns:a16="http://schemas.microsoft.com/office/drawing/2014/main" id="{E842EB74-203D-43C2-8069-80DA12BB7C5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39">
              <a:extLst>
                <a:ext uri="{FF2B5EF4-FFF2-40B4-BE49-F238E27FC236}">
                  <a16:creationId xmlns:a16="http://schemas.microsoft.com/office/drawing/2014/main" id="{F5A48CD7-0977-445F-B768-9603A59D3FE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9">
              <a:extLst>
                <a:ext uri="{FF2B5EF4-FFF2-40B4-BE49-F238E27FC236}">
                  <a16:creationId xmlns:a16="http://schemas.microsoft.com/office/drawing/2014/main" id="{80810393-276E-4990-8D2E-1BC7756B152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8;p39">
              <a:extLst>
                <a:ext uri="{FF2B5EF4-FFF2-40B4-BE49-F238E27FC236}">
                  <a16:creationId xmlns:a16="http://schemas.microsoft.com/office/drawing/2014/main" id="{4F9C0161-74F4-45DD-BC1A-E8D5C01B83BD}"/>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9;p39">
              <a:extLst>
                <a:ext uri="{FF2B5EF4-FFF2-40B4-BE49-F238E27FC236}">
                  <a16:creationId xmlns:a16="http://schemas.microsoft.com/office/drawing/2014/main" id="{08028393-8B2C-483F-99BB-8FFD3EED80AB}"/>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0;p39">
              <a:extLst>
                <a:ext uri="{FF2B5EF4-FFF2-40B4-BE49-F238E27FC236}">
                  <a16:creationId xmlns:a16="http://schemas.microsoft.com/office/drawing/2014/main" id="{82666B0B-B8F6-4014-A801-3CAC5ADC076C}"/>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a:extLst>
              <a:ext uri="{FF2B5EF4-FFF2-40B4-BE49-F238E27FC236}">
                <a16:creationId xmlns:a16="http://schemas.microsoft.com/office/drawing/2014/main" id="{ECCB428D-E7FF-4F7D-85D2-2225396B0CF9}"/>
              </a:ext>
            </a:extLst>
          </p:cNvPr>
          <p:cNvSpPr/>
          <p:nvPr/>
        </p:nvSpPr>
        <p:spPr>
          <a:xfrm>
            <a:off x="6474782" y="5742865"/>
            <a:ext cx="5864361" cy="246221"/>
          </a:xfrm>
          <a:prstGeom prst="rect">
            <a:avLst/>
          </a:prstGeom>
        </p:spPr>
        <p:txBody>
          <a:bodyPr wrap="square">
            <a:spAutoFit/>
          </a:bodyPr>
          <a:lstStyle/>
          <a:p>
            <a:r>
              <a:rPr lang="en-IE" sz="1000" dirty="0"/>
              <a:t>Source: </a:t>
            </a:r>
            <a:r>
              <a:rPr lang="en-IE" sz="1000" dirty="0">
                <a:solidFill>
                  <a:srgbClr val="615F5D"/>
                </a:solidFill>
                <a:hlinkClick r:id="rId3"/>
              </a:rPr>
              <a:t>http://landofhopeproject.eu/results/</a:t>
            </a:r>
            <a:r>
              <a:rPr lang="en-IE" sz="1000" dirty="0">
                <a:solidFill>
                  <a:srgbClr val="615F5D"/>
                </a:solidFill>
              </a:rPr>
              <a:t> </a:t>
            </a:r>
          </a:p>
        </p:txBody>
      </p:sp>
      <p:sp>
        <p:nvSpPr>
          <p:cNvPr id="18" name="TextBox 17">
            <a:extLst>
              <a:ext uri="{FF2B5EF4-FFF2-40B4-BE49-F238E27FC236}">
                <a16:creationId xmlns:a16="http://schemas.microsoft.com/office/drawing/2014/main" id="{AE4A62E6-2B3A-4A10-9C11-8212402D3B6B}"/>
              </a:ext>
            </a:extLst>
          </p:cNvPr>
          <p:cNvSpPr txBox="1"/>
          <p:nvPr/>
        </p:nvSpPr>
        <p:spPr>
          <a:xfrm>
            <a:off x="0" y="794817"/>
            <a:ext cx="5301762" cy="461665"/>
          </a:xfrm>
          <a:prstGeom prst="rect">
            <a:avLst/>
          </a:prstGeom>
          <a:solidFill>
            <a:srgbClr val="EA1D76"/>
          </a:solidFill>
        </p:spPr>
        <p:txBody>
          <a:bodyPr wrap="square" rtlCol="0">
            <a:spAutoFit/>
          </a:bodyPr>
          <a:lstStyle/>
          <a:p>
            <a:r>
              <a:rPr lang="tr-TR" sz="2400" dirty="0" err="1">
                <a:solidFill>
                  <a:schemeClr val="bg1"/>
                </a:solidFill>
              </a:rPr>
              <a:t>Improving</a:t>
            </a:r>
            <a:r>
              <a:rPr lang="tr-TR" sz="2400" dirty="0">
                <a:solidFill>
                  <a:schemeClr val="bg1"/>
                </a:solidFill>
              </a:rPr>
              <a:t> </a:t>
            </a:r>
            <a:r>
              <a:rPr lang="tr-TR" sz="2400" dirty="0" err="1">
                <a:solidFill>
                  <a:schemeClr val="bg1"/>
                </a:solidFill>
              </a:rPr>
              <a:t>basic</a:t>
            </a:r>
            <a:r>
              <a:rPr lang="tr-TR" sz="2400" dirty="0">
                <a:solidFill>
                  <a:schemeClr val="bg1"/>
                </a:solidFill>
              </a:rPr>
              <a:t> </a:t>
            </a:r>
            <a:r>
              <a:rPr lang="tr-TR" sz="2400" dirty="0" err="1">
                <a:solidFill>
                  <a:schemeClr val="bg1"/>
                </a:solidFill>
              </a:rPr>
              <a:t>digital</a:t>
            </a:r>
            <a:r>
              <a:rPr lang="tr-TR" sz="2400" dirty="0">
                <a:solidFill>
                  <a:schemeClr val="bg1"/>
                </a:solidFill>
              </a:rPr>
              <a:t> </a:t>
            </a:r>
            <a:r>
              <a:rPr lang="tr-TR" sz="2400" dirty="0" err="1">
                <a:solidFill>
                  <a:schemeClr val="bg1"/>
                </a:solidFill>
              </a:rPr>
              <a:t>skills</a:t>
            </a:r>
            <a:r>
              <a:rPr lang="tr-TR" sz="2400" dirty="0">
                <a:solidFill>
                  <a:schemeClr val="bg1"/>
                </a:solidFill>
              </a:rPr>
              <a:t> of </a:t>
            </a:r>
            <a:r>
              <a:rPr lang="tr-TR" sz="2400" dirty="0" err="1">
                <a:solidFill>
                  <a:schemeClr val="bg1"/>
                </a:solidFill>
              </a:rPr>
              <a:t>refugees</a:t>
            </a:r>
            <a:endParaRPr lang="en-IE" sz="2400" dirty="0">
              <a:solidFill>
                <a:schemeClr val="bg1"/>
              </a:solidFill>
            </a:endParaRPr>
          </a:p>
        </p:txBody>
      </p:sp>
      <p:sp>
        <p:nvSpPr>
          <p:cNvPr id="19" name="TextBox 18">
            <a:extLst>
              <a:ext uri="{FF2B5EF4-FFF2-40B4-BE49-F238E27FC236}">
                <a16:creationId xmlns:a16="http://schemas.microsoft.com/office/drawing/2014/main" id="{47633486-9C8E-49D0-A9ED-FB8DD685BCF2}"/>
              </a:ext>
            </a:extLst>
          </p:cNvPr>
          <p:cNvSpPr txBox="1"/>
          <p:nvPr/>
        </p:nvSpPr>
        <p:spPr>
          <a:xfrm>
            <a:off x="0" y="5184740"/>
            <a:ext cx="6096000" cy="1323439"/>
          </a:xfrm>
          <a:prstGeom prst="rect">
            <a:avLst/>
          </a:prstGeom>
          <a:solidFill>
            <a:srgbClr val="F38B00"/>
          </a:solidFill>
        </p:spPr>
        <p:txBody>
          <a:bodyPr wrap="square" rtlCol="0">
            <a:spAutoFit/>
          </a:bodyPr>
          <a:lstStyle/>
          <a:p>
            <a:r>
              <a:rPr lang="en-US" sz="2000" dirty="0">
                <a:solidFill>
                  <a:schemeClr val="bg1"/>
                </a:solidFill>
              </a:rPr>
              <a:t>Tuzla has </a:t>
            </a:r>
            <a:r>
              <a:rPr lang="en-US" sz="2000" dirty="0" err="1">
                <a:solidFill>
                  <a:schemeClr val="bg1"/>
                </a:solidFill>
              </a:rPr>
              <a:t>recognised</a:t>
            </a:r>
            <a:r>
              <a:rPr lang="en-US" sz="2000" dirty="0">
                <a:solidFill>
                  <a:schemeClr val="bg1"/>
                </a:solidFill>
              </a:rPr>
              <a:t> that before full integration of migrants and refugees into the </a:t>
            </a:r>
            <a:r>
              <a:rPr lang="tr-TR" sz="2000" dirty="0" err="1">
                <a:solidFill>
                  <a:schemeClr val="bg1"/>
                </a:solidFill>
              </a:rPr>
              <a:t>adult</a:t>
            </a:r>
            <a:r>
              <a:rPr lang="tr-TR" sz="2000" dirty="0">
                <a:solidFill>
                  <a:schemeClr val="bg1"/>
                </a:solidFill>
              </a:rPr>
              <a:t> </a:t>
            </a:r>
            <a:r>
              <a:rPr lang="tr-TR" sz="2000" dirty="0" err="1">
                <a:solidFill>
                  <a:schemeClr val="bg1"/>
                </a:solidFill>
              </a:rPr>
              <a:t>education</a:t>
            </a:r>
            <a:r>
              <a:rPr lang="en-US" sz="2000" dirty="0">
                <a:solidFill>
                  <a:schemeClr val="bg1"/>
                </a:solidFill>
              </a:rPr>
              <a:t> system is possible, some degree of separate training to help bring the group up to the same speed/level of native learners.</a:t>
            </a:r>
            <a:endParaRPr lang="en-IE" sz="2000" dirty="0">
              <a:solidFill>
                <a:schemeClr val="bg1"/>
              </a:solidFill>
            </a:endParaRPr>
          </a:p>
        </p:txBody>
      </p:sp>
      <p:pic>
        <p:nvPicPr>
          <p:cNvPr id="20" name="Picture 4" descr="turkey flag ile ilgili gÃ¶rsel sonuc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5569" y="242320"/>
            <a:ext cx="691901" cy="461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5347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C8264F-B639-43AB-9757-A9B508D02A8E}"/>
              </a:ext>
            </a:extLst>
          </p:cNvPr>
          <p:cNvSpPr>
            <a:spLocks noGrp="1"/>
          </p:cNvSpPr>
          <p:nvPr>
            <p:ph type="body" sz="quarter" idx="20"/>
          </p:nvPr>
        </p:nvSpPr>
        <p:spPr>
          <a:xfrm>
            <a:off x="5591504" y="1926185"/>
            <a:ext cx="6600496" cy="3631644"/>
          </a:xfrm>
        </p:spPr>
        <p:txBody>
          <a:bodyPr/>
          <a:lstStyle/>
          <a:p>
            <a:r>
              <a:rPr lang="en-IE" dirty="0"/>
              <a:t>Peer Learning/Teaching is a method by which one learner instructs another learner in material on which the first is an expert and the second is a novice. </a:t>
            </a:r>
          </a:p>
          <a:p>
            <a:r>
              <a:rPr lang="en-IE" dirty="0"/>
              <a:t>We have learned that adult refugees and migrants need/want to be involved in the learning/education process, and peer learning/teaching is a great method/mechanism. It gives the refugees/migrants a sense of ownership over the training content/material, allows them to share their expertise and to help comprehension particularly where varying low host language levels are concerned.</a:t>
            </a:r>
          </a:p>
        </p:txBody>
      </p:sp>
      <p:pic>
        <p:nvPicPr>
          <p:cNvPr id="7" name="Picture Placeholder 6" descr="A group of people standing around a table&#10;&#10;Description automatically generated">
            <a:extLst>
              <a:ext uri="{FF2B5EF4-FFF2-40B4-BE49-F238E27FC236}">
                <a16:creationId xmlns:a16="http://schemas.microsoft.com/office/drawing/2014/main" id="{F185807A-9861-40F6-8D37-89E64A947211}"/>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21378" r="21378"/>
          <a:stretch>
            <a:fillRect/>
          </a:stretch>
        </p:blipFill>
        <p:spPr/>
      </p:pic>
      <p:sp>
        <p:nvSpPr>
          <p:cNvPr id="4" name="Text Placeholder 3">
            <a:extLst>
              <a:ext uri="{FF2B5EF4-FFF2-40B4-BE49-F238E27FC236}">
                <a16:creationId xmlns:a16="http://schemas.microsoft.com/office/drawing/2014/main" id="{27A72850-126B-42ED-AC87-4F492E6792D4}"/>
              </a:ext>
            </a:extLst>
          </p:cNvPr>
          <p:cNvSpPr>
            <a:spLocks noGrp="1"/>
          </p:cNvSpPr>
          <p:nvPr>
            <p:ph type="body" sz="quarter" idx="22"/>
          </p:nvPr>
        </p:nvSpPr>
        <p:spPr>
          <a:xfrm>
            <a:off x="5675586" y="767883"/>
            <a:ext cx="6025877" cy="857158"/>
          </a:xfrm>
          <a:solidFill>
            <a:srgbClr val="B6BD00"/>
          </a:solidFill>
        </p:spPr>
        <p:txBody>
          <a:bodyPr/>
          <a:lstStyle/>
          <a:p>
            <a:r>
              <a:rPr lang="en-IE" dirty="0">
                <a:solidFill>
                  <a:schemeClr val="bg1"/>
                </a:solidFill>
              </a:rPr>
              <a:t>Peer Learning/Teaching</a:t>
            </a:r>
          </a:p>
        </p:txBody>
      </p:sp>
      <p:sp>
        <p:nvSpPr>
          <p:cNvPr id="9" name="TextBox 8">
            <a:extLst>
              <a:ext uri="{FF2B5EF4-FFF2-40B4-BE49-F238E27FC236}">
                <a16:creationId xmlns:a16="http://schemas.microsoft.com/office/drawing/2014/main" id="{64D206A4-AC3E-4D07-90A5-1F3F7AC44EE2}"/>
              </a:ext>
            </a:extLst>
          </p:cNvPr>
          <p:cNvSpPr txBox="1"/>
          <p:nvPr/>
        </p:nvSpPr>
        <p:spPr>
          <a:xfrm>
            <a:off x="1" y="5776404"/>
            <a:ext cx="5255172" cy="1015663"/>
          </a:xfrm>
          <a:prstGeom prst="rect">
            <a:avLst/>
          </a:prstGeom>
          <a:solidFill>
            <a:srgbClr val="B6BD00"/>
          </a:solidFill>
        </p:spPr>
        <p:txBody>
          <a:bodyPr wrap="square" rtlCol="0">
            <a:spAutoFit/>
          </a:bodyPr>
          <a:lstStyle/>
          <a:p>
            <a:pPr algn="ctr"/>
            <a:r>
              <a:rPr lang="en-IE" sz="2000" dirty="0">
                <a:solidFill>
                  <a:schemeClr val="bg1"/>
                </a:solidFill>
              </a:rPr>
              <a:t>Peer Learning/Teaching has lots of benefits for Adult Refugees and Migrants particularly when the peers are from host communities. </a:t>
            </a:r>
          </a:p>
        </p:txBody>
      </p:sp>
    </p:spTree>
    <p:extLst>
      <p:ext uri="{BB962C8B-B14F-4D97-AF65-F5344CB8AC3E}">
        <p14:creationId xmlns:p14="http://schemas.microsoft.com/office/powerpoint/2010/main" val="4168476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9AD24F-C8DF-4597-8028-DAC3B01025CC}"/>
              </a:ext>
            </a:extLst>
          </p:cNvPr>
          <p:cNvSpPr>
            <a:spLocks noGrp="1"/>
          </p:cNvSpPr>
          <p:nvPr>
            <p:ph type="body" sz="quarter" idx="20"/>
          </p:nvPr>
        </p:nvSpPr>
        <p:spPr/>
        <p:txBody>
          <a:bodyPr/>
          <a:lstStyle/>
          <a:p>
            <a:pPr algn="ctr">
              <a:spcBef>
                <a:spcPct val="0"/>
              </a:spcBef>
            </a:pPr>
            <a:r>
              <a:rPr lang="en-US" dirty="0">
                <a:solidFill>
                  <a:srgbClr val="006852"/>
                </a:solidFill>
              </a:rPr>
              <a:t>“</a:t>
            </a:r>
            <a:r>
              <a:rPr lang="en-US" dirty="0">
                <a:solidFill>
                  <a:srgbClr val="615F5D"/>
                </a:solidFill>
              </a:rPr>
              <a:t>I came to Sweden to meet my husband that already was in Sweden. Now I have my family here my husband and 3 children. I am studying Swedish at Swedish for Migrants (SFI). It’s very difficult to learn the Swedish language.  When I am not learning the language, I like to do some cooking.  My dream is to work as a teacher here in Sweden</a:t>
            </a:r>
            <a:r>
              <a:rPr lang="en-US" dirty="0">
                <a:solidFill>
                  <a:srgbClr val="006852"/>
                </a:solidFill>
              </a:rPr>
              <a:t>.”</a:t>
            </a:r>
          </a:p>
          <a:p>
            <a:pPr algn="ctr">
              <a:spcBef>
                <a:spcPct val="0"/>
              </a:spcBef>
            </a:pPr>
            <a:br>
              <a:rPr lang="en-US" dirty="0">
                <a:solidFill>
                  <a:srgbClr val="615F5D"/>
                </a:solidFill>
              </a:rPr>
            </a:br>
            <a:r>
              <a:rPr lang="en-US" b="1" dirty="0" err="1">
                <a:solidFill>
                  <a:srgbClr val="16A8D3"/>
                </a:solidFill>
              </a:rPr>
              <a:t>Mayyada</a:t>
            </a:r>
            <a:r>
              <a:rPr lang="en-US" b="1" dirty="0">
                <a:solidFill>
                  <a:srgbClr val="16A8D3"/>
                </a:solidFill>
              </a:rPr>
              <a:t> Mousa </a:t>
            </a:r>
            <a:r>
              <a:rPr lang="en-US" dirty="0">
                <a:solidFill>
                  <a:srgbClr val="16A8D3"/>
                </a:solidFill>
              </a:rPr>
              <a:t>is a 45 year old, </a:t>
            </a:r>
          </a:p>
          <a:p>
            <a:pPr algn="ctr">
              <a:spcBef>
                <a:spcPct val="0"/>
              </a:spcBef>
            </a:pPr>
            <a:r>
              <a:rPr lang="en-US" dirty="0">
                <a:solidFill>
                  <a:srgbClr val="16A8D3"/>
                </a:solidFill>
              </a:rPr>
              <a:t>Iraqi woman, living in Sweden</a:t>
            </a:r>
            <a:endParaRPr lang="en-IE" dirty="0">
              <a:solidFill>
                <a:srgbClr val="16A8D3"/>
              </a:solidFill>
            </a:endParaRPr>
          </a:p>
        </p:txBody>
      </p:sp>
      <p:pic>
        <p:nvPicPr>
          <p:cNvPr id="9" name="Picture Placeholder 8" descr="A group of people sitting at a table&#10;&#10;Description automatically generated">
            <a:extLst>
              <a:ext uri="{FF2B5EF4-FFF2-40B4-BE49-F238E27FC236}">
                <a16:creationId xmlns:a16="http://schemas.microsoft.com/office/drawing/2014/main" id="{3FDE89F7-A929-4131-A473-CD94BD4402E2}"/>
              </a:ext>
            </a:extLst>
          </p:cNvPr>
          <p:cNvPicPr>
            <a:picLocks noGrp="1" noChangeAspect="1"/>
          </p:cNvPicPr>
          <p:nvPr>
            <p:ph type="pic" sz="quarter" idx="21"/>
          </p:nvPr>
        </p:nvPicPr>
        <p:blipFill>
          <a:blip r:embed="rId2"/>
          <a:srcRect t="12267" b="12267"/>
          <a:stretch>
            <a:fillRect/>
          </a:stretch>
        </p:blipFill>
        <p:spPr/>
      </p:pic>
      <p:sp>
        <p:nvSpPr>
          <p:cNvPr id="4" name="Text Placeholder 3">
            <a:extLst>
              <a:ext uri="{FF2B5EF4-FFF2-40B4-BE49-F238E27FC236}">
                <a16:creationId xmlns:a16="http://schemas.microsoft.com/office/drawing/2014/main" id="{875A7EDD-E5C8-4743-8E2C-66B2359C1A28}"/>
              </a:ext>
            </a:extLst>
          </p:cNvPr>
          <p:cNvSpPr>
            <a:spLocks noGrp="1"/>
          </p:cNvSpPr>
          <p:nvPr>
            <p:ph type="body" sz="quarter" idx="22"/>
          </p:nvPr>
        </p:nvSpPr>
        <p:spPr/>
        <p:txBody>
          <a:bodyPr/>
          <a:lstStyle/>
          <a:p>
            <a:endParaRPr lang="en-IE"/>
          </a:p>
        </p:txBody>
      </p:sp>
      <p:sp>
        <p:nvSpPr>
          <p:cNvPr id="5" name="Text Placeholder 3">
            <a:extLst>
              <a:ext uri="{FF2B5EF4-FFF2-40B4-BE49-F238E27FC236}">
                <a16:creationId xmlns:a16="http://schemas.microsoft.com/office/drawing/2014/main" id="{326033C7-0370-46E3-B820-8B5A8AEC7521}"/>
              </a:ext>
            </a:extLst>
          </p:cNvPr>
          <p:cNvSpPr txBox="1">
            <a:spLocks/>
          </p:cNvSpPr>
          <p:nvPr/>
        </p:nvSpPr>
        <p:spPr>
          <a:xfrm>
            <a:off x="5828544" y="767883"/>
            <a:ext cx="5872919" cy="857158"/>
          </a:xfrm>
          <a:prstGeom prst="rect">
            <a:avLst/>
          </a:prstGeom>
          <a:solidFill>
            <a:srgbClr val="F38B00"/>
          </a:solidFill>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a:buNone/>
              <a:defRPr sz="3600" i="0" kern="1200">
                <a:solidFill>
                  <a:srgbClr val="F38B00"/>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IE" dirty="0">
                <a:solidFill>
                  <a:schemeClr val="bg1"/>
                </a:solidFill>
              </a:rPr>
              <a:t>Top Tip - Involve Refugees in the Teaching Process</a:t>
            </a:r>
          </a:p>
        </p:txBody>
      </p:sp>
      <p:sp>
        <p:nvSpPr>
          <p:cNvPr id="7" name="TextBox 6">
            <a:extLst>
              <a:ext uri="{FF2B5EF4-FFF2-40B4-BE49-F238E27FC236}">
                <a16:creationId xmlns:a16="http://schemas.microsoft.com/office/drawing/2014/main" id="{0205B1BD-01CB-49CA-BC63-0EDA6571E4C0}"/>
              </a:ext>
            </a:extLst>
          </p:cNvPr>
          <p:cNvSpPr txBox="1"/>
          <p:nvPr/>
        </p:nvSpPr>
        <p:spPr>
          <a:xfrm>
            <a:off x="0" y="232444"/>
            <a:ext cx="3321269" cy="461665"/>
          </a:xfrm>
          <a:prstGeom prst="rect">
            <a:avLst/>
          </a:prstGeom>
          <a:solidFill>
            <a:srgbClr val="16A8D3"/>
          </a:solidFill>
        </p:spPr>
        <p:txBody>
          <a:bodyPr wrap="square" rtlCol="0">
            <a:spAutoFit/>
          </a:bodyPr>
          <a:lstStyle/>
          <a:p>
            <a:r>
              <a:rPr lang="en-IE" sz="2400" dirty="0">
                <a:solidFill>
                  <a:schemeClr val="bg1"/>
                </a:solidFill>
              </a:rPr>
              <a:t>Refugee/Migrant Insight</a:t>
            </a:r>
          </a:p>
        </p:txBody>
      </p:sp>
      <p:sp>
        <p:nvSpPr>
          <p:cNvPr id="10" name="Rectangle 9">
            <a:extLst>
              <a:ext uri="{FF2B5EF4-FFF2-40B4-BE49-F238E27FC236}">
                <a16:creationId xmlns:a16="http://schemas.microsoft.com/office/drawing/2014/main" id="{DE9110FC-3AE2-4585-9417-47FC55D20838}"/>
              </a:ext>
            </a:extLst>
          </p:cNvPr>
          <p:cNvSpPr/>
          <p:nvPr/>
        </p:nvSpPr>
        <p:spPr>
          <a:xfrm>
            <a:off x="466289" y="5873131"/>
            <a:ext cx="5133418" cy="646331"/>
          </a:xfrm>
          <a:prstGeom prst="rect">
            <a:avLst/>
          </a:prstGeom>
          <a:solidFill>
            <a:srgbClr val="16A8D3"/>
          </a:solidFill>
        </p:spPr>
        <p:txBody>
          <a:bodyPr wrap="square">
            <a:spAutoFit/>
          </a:bodyPr>
          <a:lstStyle/>
          <a:p>
            <a:pPr algn="ctr"/>
            <a:r>
              <a:rPr lang="en-IE" dirty="0">
                <a:solidFill>
                  <a:schemeClr val="bg1"/>
                </a:solidFill>
              </a:rPr>
              <a:t>Refugees and Migrants want to have an active role in the Education Systems in their new countries.</a:t>
            </a:r>
          </a:p>
        </p:txBody>
      </p:sp>
    </p:spTree>
    <p:extLst>
      <p:ext uri="{BB962C8B-B14F-4D97-AF65-F5344CB8AC3E}">
        <p14:creationId xmlns:p14="http://schemas.microsoft.com/office/powerpoint/2010/main" val="3047905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9CA8860-74FB-496C-83CC-6B9E241A1BE9}"/>
              </a:ext>
            </a:extLst>
          </p:cNvPr>
          <p:cNvSpPr>
            <a:spLocks noGrp="1"/>
          </p:cNvSpPr>
          <p:nvPr>
            <p:ph type="body" sz="quarter" idx="21"/>
          </p:nvPr>
        </p:nvSpPr>
        <p:spPr>
          <a:xfrm>
            <a:off x="3478924" y="368134"/>
            <a:ext cx="7420134" cy="707943"/>
          </a:xfrm>
        </p:spPr>
        <p:txBody>
          <a:bodyPr/>
          <a:lstStyle/>
          <a:p>
            <a:r>
              <a:rPr lang="en-IE" dirty="0"/>
              <a:t>Watch Video: Failte Isteach, Ireland</a:t>
            </a:r>
          </a:p>
        </p:txBody>
      </p:sp>
      <p:pic>
        <p:nvPicPr>
          <p:cNvPr id="4" name="Online Media 8" title="Third Age - Failte Isteach">
            <a:hlinkClick r:id="" action="ppaction://media"/>
            <a:extLst>
              <a:ext uri="{FF2B5EF4-FFF2-40B4-BE49-F238E27FC236}">
                <a16:creationId xmlns:a16="http://schemas.microsoft.com/office/drawing/2014/main" id="{F32D2E4C-6F94-4464-B9AB-905560FD51ED}"/>
              </a:ext>
            </a:extLst>
          </p:cNvPr>
          <p:cNvPicPr>
            <a:picLocks noRot="1" noChangeAspect="1"/>
          </p:cNvPicPr>
          <p:nvPr>
            <a:videoFile r:link="rId1"/>
          </p:nvPr>
        </p:nvPicPr>
        <p:blipFill>
          <a:blip r:embed="rId3"/>
          <a:stretch>
            <a:fillRect/>
          </a:stretch>
        </p:blipFill>
        <p:spPr>
          <a:xfrm>
            <a:off x="3721976" y="1465942"/>
            <a:ext cx="8088973" cy="4550661"/>
          </a:xfrm>
          <a:prstGeom prst="rect">
            <a:avLst/>
          </a:prstGeom>
        </p:spPr>
      </p:pic>
      <p:sp>
        <p:nvSpPr>
          <p:cNvPr id="5" name="Rectangle 4">
            <a:extLst>
              <a:ext uri="{FF2B5EF4-FFF2-40B4-BE49-F238E27FC236}">
                <a16:creationId xmlns:a16="http://schemas.microsoft.com/office/drawing/2014/main" id="{F6452A27-EC57-4B61-88CD-3A1AAB3306E4}"/>
              </a:ext>
            </a:extLst>
          </p:cNvPr>
          <p:cNvSpPr/>
          <p:nvPr/>
        </p:nvSpPr>
        <p:spPr>
          <a:xfrm>
            <a:off x="0" y="3094911"/>
            <a:ext cx="3146960" cy="3416320"/>
          </a:xfrm>
          <a:prstGeom prst="rect">
            <a:avLst/>
          </a:prstGeom>
          <a:solidFill>
            <a:srgbClr val="16A8D3"/>
          </a:solidFill>
        </p:spPr>
        <p:txBody>
          <a:bodyPr wrap="square">
            <a:spAutoFit/>
          </a:bodyPr>
          <a:lstStyle/>
          <a:p>
            <a:r>
              <a:rPr lang="en-IE" sz="2400" dirty="0">
                <a:solidFill>
                  <a:schemeClr val="bg1"/>
                </a:solidFill>
              </a:rPr>
              <a:t>Failte Isteach Programme is a English conversation programme which empowers Irish community volunteers to become informal peer educators to refugees and migrants</a:t>
            </a:r>
          </a:p>
        </p:txBody>
      </p:sp>
      <p:sp>
        <p:nvSpPr>
          <p:cNvPr id="6" name="Rectangle 5">
            <a:extLst>
              <a:ext uri="{FF2B5EF4-FFF2-40B4-BE49-F238E27FC236}">
                <a16:creationId xmlns:a16="http://schemas.microsoft.com/office/drawing/2014/main" id="{74ECB4EC-83F5-4C5F-9AE7-7EFC46A1785C}"/>
              </a:ext>
            </a:extLst>
          </p:cNvPr>
          <p:cNvSpPr/>
          <p:nvPr/>
        </p:nvSpPr>
        <p:spPr>
          <a:xfrm>
            <a:off x="8467925" y="6577657"/>
            <a:ext cx="3276859" cy="246221"/>
          </a:xfrm>
          <a:prstGeom prst="rect">
            <a:avLst/>
          </a:prstGeom>
        </p:spPr>
        <p:txBody>
          <a:bodyPr wrap="none">
            <a:spAutoFit/>
          </a:bodyPr>
          <a:lstStyle/>
          <a:p>
            <a:r>
              <a:rPr lang="en-IE" sz="1000" dirty="0"/>
              <a:t>Source: </a:t>
            </a:r>
            <a:r>
              <a:rPr lang="en-IE" sz="1000" dirty="0">
                <a:hlinkClick r:id="rId4"/>
              </a:rPr>
              <a:t>https://www.youtube.com/watch?v=qm3IYXEZcYk</a:t>
            </a:r>
            <a:r>
              <a:rPr lang="en-IE" sz="1000" dirty="0"/>
              <a:t> </a:t>
            </a:r>
          </a:p>
        </p:txBody>
      </p:sp>
      <p:pic>
        <p:nvPicPr>
          <p:cNvPr id="7" name="Picture 6">
            <a:extLst>
              <a:ext uri="{FF2B5EF4-FFF2-40B4-BE49-F238E27FC236}">
                <a16:creationId xmlns:a16="http://schemas.microsoft.com/office/drawing/2014/main" id="{CD4F8517-709B-46BE-B07A-AFC707FD40A0}"/>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0520686" y="324400"/>
            <a:ext cx="1094562" cy="546825"/>
          </a:xfrm>
          <a:prstGeom prst="rect">
            <a:avLst/>
          </a:prstGeom>
        </p:spPr>
      </p:pic>
      <p:sp>
        <p:nvSpPr>
          <p:cNvPr id="8" name="TextBox 7">
            <a:extLst>
              <a:ext uri="{FF2B5EF4-FFF2-40B4-BE49-F238E27FC236}">
                <a16:creationId xmlns:a16="http://schemas.microsoft.com/office/drawing/2014/main" id="{0DBC96BF-AE16-4B8C-BBB9-6F4C72248C4B}"/>
              </a:ext>
            </a:extLst>
          </p:cNvPr>
          <p:cNvSpPr txBox="1"/>
          <p:nvPr/>
        </p:nvSpPr>
        <p:spPr>
          <a:xfrm>
            <a:off x="0" y="120707"/>
            <a:ext cx="3146960" cy="461665"/>
          </a:xfrm>
          <a:prstGeom prst="rect">
            <a:avLst/>
          </a:prstGeom>
          <a:solidFill>
            <a:srgbClr val="16A8D3"/>
          </a:solidFill>
        </p:spPr>
        <p:txBody>
          <a:bodyPr wrap="square" rtlCol="0">
            <a:spAutoFit/>
          </a:bodyPr>
          <a:lstStyle/>
          <a:p>
            <a:r>
              <a:rPr lang="en-IE" sz="2400" dirty="0">
                <a:solidFill>
                  <a:schemeClr val="bg1"/>
                </a:solidFill>
              </a:rPr>
              <a:t>      GOOD PRACTICE</a:t>
            </a:r>
          </a:p>
        </p:txBody>
      </p:sp>
      <p:grpSp>
        <p:nvGrpSpPr>
          <p:cNvPr id="9" name="Google Shape;543;p39">
            <a:extLst>
              <a:ext uri="{FF2B5EF4-FFF2-40B4-BE49-F238E27FC236}">
                <a16:creationId xmlns:a16="http://schemas.microsoft.com/office/drawing/2014/main" id="{A3D041EF-EC42-427B-9D67-6C691C41844C}"/>
              </a:ext>
            </a:extLst>
          </p:cNvPr>
          <p:cNvGrpSpPr/>
          <p:nvPr/>
        </p:nvGrpSpPr>
        <p:grpSpPr>
          <a:xfrm>
            <a:off x="100685" y="195268"/>
            <a:ext cx="252000" cy="288000"/>
            <a:chOff x="5961125" y="1623900"/>
            <a:chExt cx="376925" cy="448175"/>
          </a:xfrm>
        </p:grpSpPr>
        <p:sp>
          <p:nvSpPr>
            <p:cNvPr id="10" name="Google Shape;544;p39">
              <a:extLst>
                <a:ext uri="{FF2B5EF4-FFF2-40B4-BE49-F238E27FC236}">
                  <a16:creationId xmlns:a16="http://schemas.microsoft.com/office/drawing/2014/main" id="{CC9051EE-ACBB-414F-A921-4172A62D4D14}"/>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5;p39">
              <a:extLst>
                <a:ext uri="{FF2B5EF4-FFF2-40B4-BE49-F238E27FC236}">
                  <a16:creationId xmlns:a16="http://schemas.microsoft.com/office/drawing/2014/main" id="{DD482A9B-918E-4633-87E1-8CD2DCDBEF9C}"/>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6;p39">
              <a:extLst>
                <a:ext uri="{FF2B5EF4-FFF2-40B4-BE49-F238E27FC236}">
                  <a16:creationId xmlns:a16="http://schemas.microsoft.com/office/drawing/2014/main" id="{726F9A84-85CB-4C6A-A15F-75543E9E3D71}"/>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7;p39">
              <a:extLst>
                <a:ext uri="{FF2B5EF4-FFF2-40B4-BE49-F238E27FC236}">
                  <a16:creationId xmlns:a16="http://schemas.microsoft.com/office/drawing/2014/main" id="{2220AF44-BBEA-48EA-A487-7566BD5D7E3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8;p39">
              <a:extLst>
                <a:ext uri="{FF2B5EF4-FFF2-40B4-BE49-F238E27FC236}">
                  <a16:creationId xmlns:a16="http://schemas.microsoft.com/office/drawing/2014/main" id="{F3F2351C-7F86-4698-AB04-767D77C47ACA}"/>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49;p39">
              <a:extLst>
                <a:ext uri="{FF2B5EF4-FFF2-40B4-BE49-F238E27FC236}">
                  <a16:creationId xmlns:a16="http://schemas.microsoft.com/office/drawing/2014/main" id="{896BCB28-0FD4-4273-B812-F3640AF5C569}"/>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50;p39">
              <a:extLst>
                <a:ext uri="{FF2B5EF4-FFF2-40B4-BE49-F238E27FC236}">
                  <a16:creationId xmlns:a16="http://schemas.microsoft.com/office/drawing/2014/main" id="{2B35E975-125A-4A3C-8D95-BE61E4D55C86}"/>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TextBox 16">
            <a:extLst>
              <a:ext uri="{FF2B5EF4-FFF2-40B4-BE49-F238E27FC236}">
                <a16:creationId xmlns:a16="http://schemas.microsoft.com/office/drawing/2014/main" id="{801AE13B-3AD6-4D63-8A25-8DEA5E270ECD}"/>
              </a:ext>
            </a:extLst>
          </p:cNvPr>
          <p:cNvSpPr txBox="1"/>
          <p:nvPr/>
        </p:nvSpPr>
        <p:spPr>
          <a:xfrm>
            <a:off x="-1" y="638376"/>
            <a:ext cx="3146959" cy="2308324"/>
          </a:xfrm>
          <a:prstGeom prst="rect">
            <a:avLst/>
          </a:prstGeom>
          <a:solidFill>
            <a:srgbClr val="B6BD00"/>
          </a:solidFill>
        </p:spPr>
        <p:txBody>
          <a:bodyPr wrap="square" rtlCol="0">
            <a:spAutoFit/>
          </a:bodyPr>
          <a:lstStyle/>
          <a:p>
            <a:r>
              <a:rPr lang="en-IE" sz="2400" dirty="0">
                <a:solidFill>
                  <a:schemeClr val="bg1"/>
                </a:solidFill>
              </a:rPr>
              <a:t>Our Failte Isteach Good Practice from PROMISE Learning Strand 1 is a great example of peer instruction/learning in practice.</a:t>
            </a:r>
          </a:p>
        </p:txBody>
      </p:sp>
    </p:spTree>
    <p:extLst>
      <p:ext uri="{BB962C8B-B14F-4D97-AF65-F5344CB8AC3E}">
        <p14:creationId xmlns:p14="http://schemas.microsoft.com/office/powerpoint/2010/main" val="4159857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descr="A statue in front of a building&#10;&#10;Description automatically generated">
            <a:extLst>
              <a:ext uri="{FF2B5EF4-FFF2-40B4-BE49-F238E27FC236}">
                <a16:creationId xmlns:a16="http://schemas.microsoft.com/office/drawing/2014/main" id="{29362599-E7FE-4085-B512-72D72C8090C0}"/>
              </a:ext>
            </a:extLst>
          </p:cNvPr>
          <p:cNvPicPr>
            <a:picLocks noGrp="1" noChangeAspect="1"/>
          </p:cNvPicPr>
          <p:nvPr>
            <p:ph type="pic" sz="quarter" idx="10"/>
          </p:nvPr>
        </p:nvPicPr>
        <p:blipFill>
          <a:blip r:embed="rId2">
            <a:extLst>
              <a:ext uri="{837473B0-CC2E-450A-ABE3-18F120FF3D39}">
                <a1611:picAttrSrcUrl xmlns:a1611="http://schemas.microsoft.com/office/drawing/2016/11/main" r:id="rId3"/>
              </a:ext>
            </a:extLst>
          </a:blip>
          <a:srcRect t="12453" b="12453"/>
          <a:stretch>
            <a:fillRect/>
          </a:stretch>
        </p:blipFill>
        <p:spPr>
          <a:xfrm>
            <a:off x="0" y="1195970"/>
            <a:ext cx="4382814" cy="4382814"/>
          </a:xfrm>
        </p:spPr>
      </p:pic>
      <p:sp>
        <p:nvSpPr>
          <p:cNvPr id="2" name="Text Placeholder 1">
            <a:extLst>
              <a:ext uri="{FF2B5EF4-FFF2-40B4-BE49-F238E27FC236}">
                <a16:creationId xmlns:a16="http://schemas.microsoft.com/office/drawing/2014/main" id="{E67ED51D-8D75-4620-A878-F1068A4FDEFB}"/>
              </a:ext>
            </a:extLst>
          </p:cNvPr>
          <p:cNvSpPr>
            <a:spLocks noGrp="1"/>
          </p:cNvSpPr>
          <p:nvPr>
            <p:ph type="body" sz="quarter" idx="16"/>
          </p:nvPr>
        </p:nvSpPr>
        <p:spPr>
          <a:xfrm>
            <a:off x="6243145" y="598885"/>
            <a:ext cx="5791200" cy="918068"/>
          </a:xfrm>
          <a:solidFill>
            <a:schemeClr val="accent2"/>
          </a:solidFill>
        </p:spPr>
        <p:txBody>
          <a:bodyPr>
            <a:normAutofit fontScale="92500" lnSpcReduction="10000"/>
          </a:bodyPr>
          <a:lstStyle/>
          <a:p>
            <a:r>
              <a:rPr lang="en-IE" i="1" dirty="0">
                <a:solidFill>
                  <a:schemeClr val="bg1"/>
                </a:solidFill>
              </a:rPr>
              <a:t>Roseanne Dunne, Limerick City Adult Education Centre</a:t>
            </a:r>
          </a:p>
        </p:txBody>
      </p:sp>
      <p:sp>
        <p:nvSpPr>
          <p:cNvPr id="3" name="Text Placeholder 2">
            <a:extLst>
              <a:ext uri="{FF2B5EF4-FFF2-40B4-BE49-F238E27FC236}">
                <a16:creationId xmlns:a16="http://schemas.microsoft.com/office/drawing/2014/main" id="{6C0016F9-6700-4243-AEAE-BE0B4083872F}"/>
              </a:ext>
            </a:extLst>
          </p:cNvPr>
          <p:cNvSpPr>
            <a:spLocks noGrp="1"/>
          </p:cNvSpPr>
          <p:nvPr>
            <p:ph type="body" sz="quarter" idx="17"/>
          </p:nvPr>
        </p:nvSpPr>
        <p:spPr>
          <a:xfrm>
            <a:off x="6243144" y="1795424"/>
            <a:ext cx="5948855" cy="4622559"/>
          </a:xfrm>
        </p:spPr>
        <p:txBody>
          <a:bodyPr/>
          <a:lstStyle/>
          <a:p>
            <a:pPr algn="just"/>
            <a:r>
              <a:rPr lang="en-IE" dirty="0"/>
              <a:t>Roseanne Dunne works as an English tutor to Speakers of Other Languages (ESOL). Her learners are all non-Irish nationals and their primary need is English language acquisition. </a:t>
            </a:r>
          </a:p>
          <a:p>
            <a:pPr algn="just"/>
            <a:r>
              <a:rPr lang="en-IE" dirty="0"/>
              <a:t>Roseanne uses interactive strategies of teaching like </a:t>
            </a:r>
            <a:r>
              <a:rPr lang="en-IE" b="1" dirty="0">
                <a:solidFill>
                  <a:srgbClr val="B6BD00"/>
                </a:solidFill>
              </a:rPr>
              <a:t>peer learning </a:t>
            </a:r>
            <a:r>
              <a:rPr lang="en-IE" dirty="0"/>
              <a:t>and the language experience approach to get people from different countries working together. This approach introduces general interest topics (like sport or shopping) and works on the vocabulary that emerges from the learners’ paired work on these topics</a:t>
            </a:r>
          </a:p>
        </p:txBody>
      </p:sp>
      <p:sp>
        <p:nvSpPr>
          <p:cNvPr id="5" name="TextBox 4">
            <a:extLst>
              <a:ext uri="{FF2B5EF4-FFF2-40B4-BE49-F238E27FC236}">
                <a16:creationId xmlns:a16="http://schemas.microsoft.com/office/drawing/2014/main" id="{56F15564-F204-495B-8D0B-E0345BA37CA3}"/>
              </a:ext>
            </a:extLst>
          </p:cNvPr>
          <p:cNvSpPr txBox="1"/>
          <p:nvPr/>
        </p:nvSpPr>
        <p:spPr>
          <a:xfrm>
            <a:off x="0" y="242320"/>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6" name="Google Shape;543;p39">
            <a:extLst>
              <a:ext uri="{FF2B5EF4-FFF2-40B4-BE49-F238E27FC236}">
                <a16:creationId xmlns:a16="http://schemas.microsoft.com/office/drawing/2014/main" id="{0B5C58DD-A882-455C-BE63-3FAAEE764FFB}"/>
              </a:ext>
            </a:extLst>
          </p:cNvPr>
          <p:cNvGrpSpPr/>
          <p:nvPr/>
        </p:nvGrpSpPr>
        <p:grpSpPr>
          <a:xfrm>
            <a:off x="100685" y="310884"/>
            <a:ext cx="252000" cy="288000"/>
            <a:chOff x="5961125" y="1623900"/>
            <a:chExt cx="376925" cy="448175"/>
          </a:xfrm>
        </p:grpSpPr>
        <p:sp>
          <p:nvSpPr>
            <p:cNvPr id="7" name="Google Shape;544;p39">
              <a:extLst>
                <a:ext uri="{FF2B5EF4-FFF2-40B4-BE49-F238E27FC236}">
                  <a16:creationId xmlns:a16="http://schemas.microsoft.com/office/drawing/2014/main" id="{E0492873-7485-4A26-91A6-FFC80044839D}"/>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45;p39">
              <a:extLst>
                <a:ext uri="{FF2B5EF4-FFF2-40B4-BE49-F238E27FC236}">
                  <a16:creationId xmlns:a16="http://schemas.microsoft.com/office/drawing/2014/main" id="{E842EB74-203D-43C2-8069-80DA12BB7C5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46;p39">
              <a:extLst>
                <a:ext uri="{FF2B5EF4-FFF2-40B4-BE49-F238E27FC236}">
                  <a16:creationId xmlns:a16="http://schemas.microsoft.com/office/drawing/2014/main" id="{F5A48CD7-0977-445F-B768-9603A59D3FE8}"/>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47;p39">
              <a:extLst>
                <a:ext uri="{FF2B5EF4-FFF2-40B4-BE49-F238E27FC236}">
                  <a16:creationId xmlns:a16="http://schemas.microsoft.com/office/drawing/2014/main" id="{80810393-276E-4990-8D2E-1BC7756B152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48;p39">
              <a:extLst>
                <a:ext uri="{FF2B5EF4-FFF2-40B4-BE49-F238E27FC236}">
                  <a16:creationId xmlns:a16="http://schemas.microsoft.com/office/drawing/2014/main" id="{4F9C0161-74F4-45DD-BC1A-E8D5C01B83BD}"/>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9;p39">
              <a:extLst>
                <a:ext uri="{FF2B5EF4-FFF2-40B4-BE49-F238E27FC236}">
                  <a16:creationId xmlns:a16="http://schemas.microsoft.com/office/drawing/2014/main" id="{08028393-8B2C-483F-99BB-8FFD3EED80AB}"/>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50;p39">
              <a:extLst>
                <a:ext uri="{FF2B5EF4-FFF2-40B4-BE49-F238E27FC236}">
                  <a16:creationId xmlns:a16="http://schemas.microsoft.com/office/drawing/2014/main" id="{82666B0B-B8F6-4014-A801-3CAC5ADC076C}"/>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Rectangle 13">
            <a:extLst>
              <a:ext uri="{FF2B5EF4-FFF2-40B4-BE49-F238E27FC236}">
                <a16:creationId xmlns:a16="http://schemas.microsoft.com/office/drawing/2014/main" id="{ECCB428D-E7FF-4F7D-85D2-2225396B0CF9}"/>
              </a:ext>
            </a:extLst>
          </p:cNvPr>
          <p:cNvSpPr/>
          <p:nvPr/>
        </p:nvSpPr>
        <p:spPr>
          <a:xfrm>
            <a:off x="3772564" y="6589251"/>
            <a:ext cx="8044190" cy="246221"/>
          </a:xfrm>
          <a:prstGeom prst="rect">
            <a:avLst/>
          </a:prstGeom>
        </p:spPr>
        <p:txBody>
          <a:bodyPr wrap="none">
            <a:spAutoFit/>
          </a:bodyPr>
          <a:lstStyle/>
          <a:p>
            <a:r>
              <a:rPr lang="en-IE" sz="1000" dirty="0"/>
              <a:t>Source: </a:t>
            </a:r>
            <a:r>
              <a:rPr lang="en-IE" sz="1000" dirty="0">
                <a:hlinkClick r:id="rId4"/>
              </a:rPr>
              <a:t>https://www.nala.ie/wp-content/uploads/2019/08/Meeting-the-challenge-strategies-for-motivating-learners-in-adult-education-in-Ireland.pdf</a:t>
            </a:r>
            <a:r>
              <a:rPr lang="en-IE" sz="1000" dirty="0"/>
              <a:t> </a:t>
            </a:r>
          </a:p>
        </p:txBody>
      </p:sp>
      <p:sp>
        <p:nvSpPr>
          <p:cNvPr id="18" name="TextBox 17">
            <a:extLst>
              <a:ext uri="{FF2B5EF4-FFF2-40B4-BE49-F238E27FC236}">
                <a16:creationId xmlns:a16="http://schemas.microsoft.com/office/drawing/2014/main" id="{AE4A62E6-2B3A-4A10-9C11-8212402D3B6B}"/>
              </a:ext>
            </a:extLst>
          </p:cNvPr>
          <p:cNvSpPr txBox="1"/>
          <p:nvPr/>
        </p:nvSpPr>
        <p:spPr>
          <a:xfrm>
            <a:off x="0" y="794817"/>
            <a:ext cx="4866290" cy="461665"/>
          </a:xfrm>
          <a:prstGeom prst="rect">
            <a:avLst/>
          </a:prstGeom>
          <a:solidFill>
            <a:srgbClr val="EA1D76"/>
          </a:solidFill>
        </p:spPr>
        <p:txBody>
          <a:bodyPr wrap="square" rtlCol="0">
            <a:spAutoFit/>
          </a:bodyPr>
          <a:lstStyle/>
          <a:p>
            <a:r>
              <a:rPr lang="en-IE" sz="2400" dirty="0">
                <a:solidFill>
                  <a:schemeClr val="bg1"/>
                </a:solidFill>
              </a:rPr>
              <a:t>Innovative Adult Educator Spotlight</a:t>
            </a:r>
          </a:p>
        </p:txBody>
      </p:sp>
      <p:sp>
        <p:nvSpPr>
          <p:cNvPr id="19" name="TextBox 18">
            <a:extLst>
              <a:ext uri="{FF2B5EF4-FFF2-40B4-BE49-F238E27FC236}">
                <a16:creationId xmlns:a16="http://schemas.microsoft.com/office/drawing/2014/main" id="{47633486-9C8E-49D0-A9ED-FB8DD685BCF2}"/>
              </a:ext>
            </a:extLst>
          </p:cNvPr>
          <p:cNvSpPr txBox="1"/>
          <p:nvPr/>
        </p:nvSpPr>
        <p:spPr>
          <a:xfrm>
            <a:off x="0" y="5217655"/>
            <a:ext cx="5995315" cy="1200329"/>
          </a:xfrm>
          <a:prstGeom prst="rect">
            <a:avLst/>
          </a:prstGeom>
          <a:solidFill>
            <a:srgbClr val="F38B00"/>
          </a:solidFill>
        </p:spPr>
        <p:txBody>
          <a:bodyPr wrap="square" rtlCol="0">
            <a:spAutoFit/>
          </a:bodyPr>
          <a:lstStyle/>
          <a:p>
            <a:r>
              <a:rPr lang="en-IE" sz="2400" dirty="0">
                <a:solidFill>
                  <a:schemeClr val="bg1"/>
                </a:solidFill>
              </a:rPr>
              <a:t>The language experience approach (LEA) promotes reading and writing through the use of personal experiences and oral language.</a:t>
            </a:r>
          </a:p>
        </p:txBody>
      </p:sp>
      <p:pic>
        <p:nvPicPr>
          <p:cNvPr id="17" name="Picture 16">
            <a:extLst>
              <a:ext uri="{FF2B5EF4-FFF2-40B4-BE49-F238E27FC236}">
                <a16:creationId xmlns:a16="http://schemas.microsoft.com/office/drawing/2014/main" id="{A8E9D13F-6D73-4C4C-A037-E4733AFC6C2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2845950" y="242321"/>
            <a:ext cx="926613" cy="462920"/>
          </a:xfrm>
          <a:prstGeom prst="rect">
            <a:avLst/>
          </a:prstGeom>
        </p:spPr>
      </p:pic>
    </p:spTree>
    <p:extLst>
      <p:ext uri="{BB962C8B-B14F-4D97-AF65-F5344CB8AC3E}">
        <p14:creationId xmlns:p14="http://schemas.microsoft.com/office/powerpoint/2010/main" val="3665354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DBEC1A-6DB1-42AF-8D94-2AAC30590649}"/>
              </a:ext>
            </a:extLst>
          </p:cNvPr>
          <p:cNvSpPr>
            <a:spLocks noGrp="1"/>
          </p:cNvSpPr>
          <p:nvPr>
            <p:ph type="body" sz="quarter" idx="20"/>
          </p:nvPr>
        </p:nvSpPr>
        <p:spPr>
          <a:xfrm>
            <a:off x="6255181" y="2028544"/>
            <a:ext cx="5551386" cy="3631644"/>
          </a:xfrm>
        </p:spPr>
        <p:txBody>
          <a:bodyPr/>
          <a:lstStyle/>
          <a:p>
            <a:r>
              <a:rPr lang="en-IE" dirty="0"/>
              <a:t>There is no denying that games make learning fun and making learning fun motivates people, helping them to pay attention and stay focused on the training topic. </a:t>
            </a:r>
          </a:p>
          <a:p>
            <a:endParaRPr lang="en-IE" dirty="0"/>
          </a:p>
          <a:p>
            <a:r>
              <a:rPr lang="en-IE" dirty="0"/>
              <a:t>Games are also a great ice-breaker and inclusion tool to get groups mixing, talking and working together. Let’s take a look at how they can be used in Adult Education for Refugees and Migrants.</a:t>
            </a:r>
          </a:p>
        </p:txBody>
      </p:sp>
      <p:pic>
        <p:nvPicPr>
          <p:cNvPr id="7" name="Picture Placeholder 6" descr="A group of people playing frisbee in a field&#10;&#10;Description automatically generated">
            <a:extLst>
              <a:ext uri="{FF2B5EF4-FFF2-40B4-BE49-F238E27FC236}">
                <a16:creationId xmlns:a16="http://schemas.microsoft.com/office/drawing/2014/main" id="{D9C1F5FF-5159-4FEC-A7FD-52A796E2B076}"/>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24068" r="24068"/>
          <a:stretch>
            <a:fillRect/>
          </a:stretch>
        </p:blipFill>
        <p:spPr/>
      </p:pic>
      <p:sp>
        <p:nvSpPr>
          <p:cNvPr id="4" name="Text Placeholder 3">
            <a:extLst>
              <a:ext uri="{FF2B5EF4-FFF2-40B4-BE49-F238E27FC236}">
                <a16:creationId xmlns:a16="http://schemas.microsoft.com/office/drawing/2014/main" id="{2C6AAEFE-8620-4C4E-AFA3-2403F8A0B3E4}"/>
              </a:ext>
            </a:extLst>
          </p:cNvPr>
          <p:cNvSpPr>
            <a:spLocks noGrp="1"/>
          </p:cNvSpPr>
          <p:nvPr>
            <p:ph type="body" sz="quarter" idx="22"/>
          </p:nvPr>
        </p:nvSpPr>
        <p:spPr/>
        <p:txBody>
          <a:bodyPr/>
          <a:lstStyle/>
          <a:p>
            <a:r>
              <a:rPr lang="en-IE" dirty="0"/>
              <a:t>Learning though Games/Play</a:t>
            </a:r>
          </a:p>
        </p:txBody>
      </p:sp>
      <p:sp>
        <p:nvSpPr>
          <p:cNvPr id="9" name="Rectangle 8">
            <a:extLst>
              <a:ext uri="{FF2B5EF4-FFF2-40B4-BE49-F238E27FC236}">
                <a16:creationId xmlns:a16="http://schemas.microsoft.com/office/drawing/2014/main" id="{ED052098-45F6-496E-853B-9ECF3017A378}"/>
              </a:ext>
            </a:extLst>
          </p:cNvPr>
          <p:cNvSpPr/>
          <p:nvPr/>
        </p:nvSpPr>
        <p:spPr>
          <a:xfrm>
            <a:off x="257304" y="6027003"/>
            <a:ext cx="5551387" cy="830997"/>
          </a:xfrm>
          <a:prstGeom prst="rect">
            <a:avLst/>
          </a:prstGeom>
          <a:solidFill>
            <a:srgbClr val="EA1D76"/>
          </a:solidFill>
        </p:spPr>
        <p:txBody>
          <a:bodyPr wrap="square">
            <a:spAutoFit/>
          </a:bodyPr>
          <a:lstStyle/>
          <a:p>
            <a:pPr algn="ctr"/>
            <a:r>
              <a:rPr lang="en-IE" sz="2400" dirty="0">
                <a:solidFill>
                  <a:schemeClr val="bg1"/>
                </a:solidFill>
              </a:rPr>
              <a:t>“Laughter is the shortest distance between two people.”  - Victor </a:t>
            </a:r>
            <a:r>
              <a:rPr lang="en-IE" sz="2400" dirty="0" err="1">
                <a:solidFill>
                  <a:schemeClr val="bg1"/>
                </a:solidFill>
              </a:rPr>
              <a:t>Borge</a:t>
            </a:r>
            <a:endParaRPr lang="en-IE" sz="2400" dirty="0">
              <a:solidFill>
                <a:schemeClr val="bg1"/>
              </a:solidFill>
            </a:endParaRPr>
          </a:p>
        </p:txBody>
      </p:sp>
    </p:spTree>
    <p:extLst>
      <p:ext uri="{BB962C8B-B14F-4D97-AF65-F5344CB8AC3E}">
        <p14:creationId xmlns:p14="http://schemas.microsoft.com/office/powerpoint/2010/main" val="2236724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6DBEC1A-6DB1-42AF-8D94-2AAC30590649}"/>
              </a:ext>
            </a:extLst>
          </p:cNvPr>
          <p:cNvSpPr>
            <a:spLocks noGrp="1"/>
          </p:cNvSpPr>
          <p:nvPr>
            <p:ph type="body" sz="quarter" idx="20"/>
          </p:nvPr>
        </p:nvSpPr>
        <p:spPr>
          <a:xfrm>
            <a:off x="4645572" y="1846669"/>
            <a:ext cx="7407883" cy="3923509"/>
          </a:xfrm>
        </p:spPr>
        <p:txBody>
          <a:bodyPr/>
          <a:lstStyle/>
          <a:p>
            <a:pPr algn="just"/>
            <a:r>
              <a:rPr lang="en-US" sz="2000" dirty="0"/>
              <a:t>T</a:t>
            </a:r>
            <a:r>
              <a:rPr lang="en-US" dirty="0"/>
              <a:t>his book proposes a vast and original collection of educational games as a tool to develop learning skills in the student. The purely linguistic activities are set in a real philosophy of the game as a recreational, motivational, energetic, multisensory activity. Therefore, in addition to the more classic activities of oral and written comprehension and production, there are also many games to encourage concentration, improve group dynamics, break the ice, open and close a lesson or course, form groups or couples, separate different moments of the lesson, create relaxation or recharge.</a:t>
            </a:r>
          </a:p>
          <a:p>
            <a:r>
              <a:rPr lang="it-IT" sz="1400" dirty="0" err="1">
                <a:solidFill>
                  <a:schemeClr val="tx1"/>
                </a:solidFill>
                <a:hlinkClick r:id="rId2"/>
              </a:rPr>
              <a:t>Introduction</a:t>
            </a:r>
            <a:r>
              <a:rPr lang="it-IT" sz="1400" dirty="0">
                <a:solidFill>
                  <a:schemeClr val="tx1"/>
                </a:solidFill>
                <a:hlinkClick r:id="rId2"/>
              </a:rPr>
              <a:t>: https://www.almaedizioni.it/media/upload/anteprime/FRO_intro_fonti.pdf</a:t>
            </a:r>
            <a:endParaRPr lang="en-US" sz="1400" dirty="0">
              <a:solidFill>
                <a:schemeClr val="tx1"/>
              </a:solidFill>
            </a:endParaRPr>
          </a:p>
          <a:p>
            <a:r>
              <a:rPr lang="it-IT" sz="1400" dirty="0">
                <a:solidFill>
                  <a:schemeClr val="tx1"/>
                </a:solidFill>
                <a:hlinkClick r:id="rId3"/>
              </a:rPr>
              <a:t>An </a:t>
            </a:r>
            <a:r>
              <a:rPr lang="it-IT" sz="1400" dirty="0" err="1">
                <a:solidFill>
                  <a:schemeClr val="tx1"/>
                </a:solidFill>
                <a:hlinkClick r:id="rId3"/>
              </a:rPr>
              <a:t>example</a:t>
            </a:r>
            <a:r>
              <a:rPr lang="it-IT" sz="1400" dirty="0">
                <a:solidFill>
                  <a:schemeClr val="tx1"/>
                </a:solidFill>
                <a:hlinkClick r:id="rId3"/>
              </a:rPr>
              <a:t>: https://www.almaedizioni.it/media/upload/anteprime/3.1.13_fisico_bestiale.pdf</a:t>
            </a:r>
            <a:endParaRPr lang="en-IE" sz="1400" dirty="0">
              <a:solidFill>
                <a:schemeClr val="tx1"/>
              </a:solidFill>
            </a:endParaRPr>
          </a:p>
        </p:txBody>
      </p:sp>
      <p:sp>
        <p:nvSpPr>
          <p:cNvPr id="4" name="Text Placeholder 3">
            <a:extLst>
              <a:ext uri="{FF2B5EF4-FFF2-40B4-BE49-F238E27FC236}">
                <a16:creationId xmlns:a16="http://schemas.microsoft.com/office/drawing/2014/main" id="{2C6AAEFE-8620-4C4E-AFA3-2403F8A0B3E4}"/>
              </a:ext>
            </a:extLst>
          </p:cNvPr>
          <p:cNvSpPr>
            <a:spLocks noGrp="1"/>
          </p:cNvSpPr>
          <p:nvPr>
            <p:ph type="body" sz="quarter" idx="22"/>
          </p:nvPr>
        </p:nvSpPr>
        <p:spPr>
          <a:xfrm>
            <a:off x="4804754" y="758953"/>
            <a:ext cx="5579898" cy="857158"/>
          </a:xfrm>
        </p:spPr>
        <p:txBody>
          <a:bodyPr>
            <a:normAutofit fontScale="92500" lnSpcReduction="20000"/>
          </a:bodyPr>
          <a:lstStyle/>
          <a:p>
            <a:r>
              <a:rPr lang="en-IE" dirty="0"/>
              <a:t>Learning though Games/Play – </a:t>
            </a:r>
            <a:r>
              <a:rPr lang="en-IE" b="1" dirty="0"/>
              <a:t>an Italian example </a:t>
            </a:r>
          </a:p>
        </p:txBody>
      </p:sp>
      <p:pic>
        <p:nvPicPr>
          <p:cNvPr id="2050" name="Picture 2" descr="Copertina Giochi senza frontie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1454" y="2119802"/>
            <a:ext cx="2854326" cy="40378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Risultato immagini per bandiera italiana"/>
          <p:cNvPicPr>
            <a:picLocks noChangeAspect="1" noChangeArrowheads="1"/>
          </p:cNvPicPr>
          <p:nvPr/>
        </p:nvPicPr>
        <p:blipFill rotWithShape="1">
          <a:blip r:embed="rId5">
            <a:extLst>
              <a:ext uri="{28A0092B-C50C-407E-A947-70E740481C1C}">
                <a14:useLocalDpi xmlns:a14="http://schemas.microsoft.com/office/drawing/2010/main" val="0"/>
              </a:ext>
            </a:extLst>
          </a:blip>
          <a:srcRect l="2738" t="28884" r="5475" b="21962"/>
          <a:stretch/>
        </p:blipFill>
        <p:spPr bwMode="auto">
          <a:xfrm>
            <a:off x="244149" y="1187532"/>
            <a:ext cx="1815413" cy="117565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ED052098-45F6-496E-853B-9ECF3017A378}"/>
              </a:ext>
            </a:extLst>
          </p:cNvPr>
          <p:cNvSpPr/>
          <p:nvPr/>
        </p:nvSpPr>
        <p:spPr>
          <a:xfrm>
            <a:off x="271089" y="6000736"/>
            <a:ext cx="4374483" cy="784830"/>
          </a:xfrm>
          <a:prstGeom prst="rect">
            <a:avLst/>
          </a:prstGeom>
          <a:solidFill>
            <a:srgbClr val="EA1D76"/>
          </a:solidFill>
        </p:spPr>
        <p:txBody>
          <a:bodyPr wrap="square">
            <a:spAutoFit/>
          </a:bodyPr>
          <a:lstStyle/>
          <a:p>
            <a:pPr algn="ctr"/>
            <a:r>
              <a:rPr lang="en-US" sz="1500" dirty="0">
                <a:solidFill>
                  <a:schemeClr val="bg1"/>
                </a:solidFill>
              </a:rPr>
              <a:t>The motto is "learn without noticing you're learning" and without effort, stimulating creativity and the courage to experiment.</a:t>
            </a:r>
            <a:endParaRPr lang="en-IE" sz="1500" dirty="0">
              <a:solidFill>
                <a:schemeClr val="bg1"/>
              </a:solidFill>
            </a:endParaRPr>
          </a:p>
        </p:txBody>
      </p:sp>
    </p:spTree>
    <p:extLst>
      <p:ext uri="{BB962C8B-B14F-4D97-AF65-F5344CB8AC3E}">
        <p14:creationId xmlns:p14="http://schemas.microsoft.com/office/powerpoint/2010/main" val="4207317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6A34CE-99D1-4AD4-909A-32D594B9C6B7}"/>
              </a:ext>
            </a:extLst>
          </p:cNvPr>
          <p:cNvSpPr>
            <a:spLocks noGrp="1"/>
          </p:cNvSpPr>
          <p:nvPr>
            <p:ph type="body" sz="quarter" idx="16"/>
          </p:nvPr>
        </p:nvSpPr>
        <p:spPr/>
        <p:txBody>
          <a:bodyPr/>
          <a:lstStyle/>
          <a:p>
            <a:r>
              <a:rPr lang="en-IE" dirty="0"/>
              <a:t>In this section:</a:t>
            </a:r>
          </a:p>
        </p:txBody>
      </p:sp>
      <p:sp>
        <p:nvSpPr>
          <p:cNvPr id="3" name="Text Placeholder 2">
            <a:extLst>
              <a:ext uri="{FF2B5EF4-FFF2-40B4-BE49-F238E27FC236}">
                <a16:creationId xmlns:a16="http://schemas.microsoft.com/office/drawing/2014/main" id="{81628DDF-BC0C-41B4-9668-F0CEB2F597D6}"/>
              </a:ext>
            </a:extLst>
          </p:cNvPr>
          <p:cNvSpPr>
            <a:spLocks noGrp="1"/>
          </p:cNvSpPr>
          <p:nvPr>
            <p:ph type="body" sz="quarter" idx="17"/>
          </p:nvPr>
        </p:nvSpPr>
        <p:spPr>
          <a:xfrm>
            <a:off x="6096000" y="1805933"/>
            <a:ext cx="5501648" cy="3947440"/>
          </a:xfrm>
        </p:spPr>
        <p:txBody>
          <a:bodyPr/>
          <a:lstStyle/>
          <a:p>
            <a:pPr algn="just"/>
            <a:r>
              <a:rPr lang="en-IE" dirty="0">
                <a:solidFill>
                  <a:srgbClr val="615F5D"/>
                </a:solidFill>
              </a:rPr>
              <a:t>Education is a fundamental human right and essential for the exercise of all other human rights. It plays an important role in promoting social cohesion, and an appreciation of diversity as a value. </a:t>
            </a:r>
          </a:p>
          <a:p>
            <a:pPr algn="just"/>
            <a:endParaRPr lang="en-IE" dirty="0">
              <a:solidFill>
                <a:srgbClr val="615F5D"/>
              </a:solidFill>
            </a:endParaRPr>
          </a:p>
          <a:p>
            <a:pPr algn="just"/>
            <a:r>
              <a:rPr lang="en-IE" dirty="0">
                <a:solidFill>
                  <a:srgbClr val="615F5D"/>
                </a:solidFill>
              </a:rPr>
              <a:t>In this section, we look at how education can promote refugee and migrant individual freedom and empowerment and yield important development benefits which contribute to the development of people and society. </a:t>
            </a:r>
          </a:p>
          <a:p>
            <a:pPr algn="just"/>
            <a:endParaRPr lang="en-IE" dirty="0">
              <a:solidFill>
                <a:srgbClr val="615F5D"/>
              </a:solidFill>
            </a:endParaRPr>
          </a:p>
          <a:p>
            <a:pPr algn="just"/>
            <a:endParaRPr lang="en-IE" dirty="0">
              <a:solidFill>
                <a:srgbClr val="615F5D"/>
              </a:solidFill>
            </a:endParaRPr>
          </a:p>
          <a:p>
            <a:pPr algn="just"/>
            <a:endParaRPr lang="en-IE" dirty="0"/>
          </a:p>
        </p:txBody>
      </p:sp>
      <p:sp>
        <p:nvSpPr>
          <p:cNvPr id="7" name="TextBox 6">
            <a:extLst>
              <a:ext uri="{FF2B5EF4-FFF2-40B4-BE49-F238E27FC236}">
                <a16:creationId xmlns:a16="http://schemas.microsoft.com/office/drawing/2014/main" id="{1F11DEB3-CDA9-46A5-900D-9F8CA9E21FFE}"/>
              </a:ext>
            </a:extLst>
          </p:cNvPr>
          <p:cNvSpPr txBox="1"/>
          <p:nvPr/>
        </p:nvSpPr>
        <p:spPr>
          <a:xfrm>
            <a:off x="0" y="237506"/>
            <a:ext cx="4215740" cy="584775"/>
          </a:xfrm>
          <a:prstGeom prst="rect">
            <a:avLst/>
          </a:prstGeom>
          <a:solidFill>
            <a:srgbClr val="16A8D3"/>
          </a:solidFill>
        </p:spPr>
        <p:txBody>
          <a:bodyPr wrap="square" rtlCol="0">
            <a:spAutoFit/>
          </a:bodyPr>
          <a:lstStyle/>
          <a:p>
            <a:r>
              <a:rPr lang="en-IE" sz="3200" dirty="0">
                <a:solidFill>
                  <a:schemeClr val="bg1"/>
                </a:solidFill>
              </a:rPr>
              <a:t>EDUCATION</a:t>
            </a:r>
          </a:p>
        </p:txBody>
      </p:sp>
      <p:sp>
        <p:nvSpPr>
          <p:cNvPr id="8" name="Text Placeholder 5">
            <a:extLst>
              <a:ext uri="{FF2B5EF4-FFF2-40B4-BE49-F238E27FC236}">
                <a16:creationId xmlns:a16="http://schemas.microsoft.com/office/drawing/2014/main" id="{79A1321B-66C0-4D29-8DDB-406ABA02A929}"/>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1.1 </a:t>
            </a:r>
            <a:r>
              <a:rPr lang="en-IE" sz="3600" i="0" dirty="0"/>
              <a:t>Role of Adult Education in promoting Diversity and Inclusion</a:t>
            </a:r>
          </a:p>
          <a:p>
            <a:endParaRPr lang="en-IE" dirty="0"/>
          </a:p>
        </p:txBody>
      </p:sp>
    </p:spTree>
    <p:extLst>
      <p:ext uri="{BB962C8B-B14F-4D97-AF65-F5344CB8AC3E}">
        <p14:creationId xmlns:p14="http://schemas.microsoft.com/office/powerpoint/2010/main" val="173296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B8A27-D733-4BAC-9408-5B42770BC0FB}"/>
              </a:ext>
            </a:extLst>
          </p:cNvPr>
          <p:cNvSpPr>
            <a:spLocks noGrp="1"/>
          </p:cNvSpPr>
          <p:nvPr>
            <p:ph type="body" sz="quarter" idx="20"/>
          </p:nvPr>
        </p:nvSpPr>
        <p:spPr>
          <a:xfrm>
            <a:off x="5770180" y="2118164"/>
            <a:ext cx="6274676" cy="3631644"/>
          </a:xfrm>
        </p:spPr>
        <p:txBody>
          <a:bodyPr/>
          <a:lstStyle/>
          <a:p>
            <a:r>
              <a:rPr lang="en-IE" dirty="0"/>
              <a:t>Five people are busy unpacking some dry spaghetti. The spaghetti is quickly assembled into bundles, which are taped together. A young women discusses with two men how best to tie the bundles together. At the same time, there are two older men enthusiastically gesturing to the young people. They are not allowed to say anything. The group has to construct a bridge together; a spaghetti bridge.</a:t>
            </a:r>
          </a:p>
          <a:p>
            <a:r>
              <a:rPr lang="en-IE" dirty="0"/>
              <a:t>The game often breaks into laughter, and the atmosphere is one of energy and fun.</a:t>
            </a:r>
          </a:p>
        </p:txBody>
      </p:sp>
      <p:sp>
        <p:nvSpPr>
          <p:cNvPr id="4" name="Text Placeholder 3">
            <a:extLst>
              <a:ext uri="{FF2B5EF4-FFF2-40B4-BE49-F238E27FC236}">
                <a16:creationId xmlns:a16="http://schemas.microsoft.com/office/drawing/2014/main" id="{1F24750C-DD12-4EC7-B20B-9EC88E166807}"/>
              </a:ext>
            </a:extLst>
          </p:cNvPr>
          <p:cNvSpPr>
            <a:spLocks noGrp="1"/>
          </p:cNvSpPr>
          <p:nvPr>
            <p:ph type="body" sz="quarter" idx="22"/>
          </p:nvPr>
        </p:nvSpPr>
        <p:spPr>
          <a:xfrm>
            <a:off x="5770180" y="616433"/>
            <a:ext cx="5931283" cy="1008608"/>
          </a:xfrm>
        </p:spPr>
        <p:txBody>
          <a:bodyPr>
            <a:normAutofit lnSpcReduction="10000"/>
          </a:bodyPr>
          <a:lstStyle/>
          <a:p>
            <a:r>
              <a:rPr lang="en-IE" dirty="0"/>
              <a:t>A game in motion at ActionAid Denmark </a:t>
            </a:r>
          </a:p>
        </p:txBody>
      </p:sp>
      <p:sp>
        <p:nvSpPr>
          <p:cNvPr id="7" name="TextBox 6">
            <a:extLst>
              <a:ext uri="{FF2B5EF4-FFF2-40B4-BE49-F238E27FC236}">
                <a16:creationId xmlns:a16="http://schemas.microsoft.com/office/drawing/2014/main" id="{A06FB78A-473B-416C-9E52-E40C9737DFE0}"/>
              </a:ext>
            </a:extLst>
          </p:cNvPr>
          <p:cNvSpPr txBox="1"/>
          <p:nvPr/>
        </p:nvSpPr>
        <p:spPr>
          <a:xfrm>
            <a:off x="0" y="154768"/>
            <a:ext cx="4866290" cy="461665"/>
          </a:xfrm>
          <a:prstGeom prst="rect">
            <a:avLst/>
          </a:prstGeom>
          <a:solidFill>
            <a:srgbClr val="EA1D76"/>
          </a:solidFill>
        </p:spPr>
        <p:txBody>
          <a:bodyPr wrap="square" rtlCol="0">
            <a:spAutoFit/>
          </a:bodyPr>
          <a:lstStyle/>
          <a:p>
            <a:r>
              <a:rPr lang="en-IE" sz="2400" dirty="0">
                <a:solidFill>
                  <a:schemeClr val="bg1"/>
                </a:solidFill>
              </a:rPr>
              <a:t>Innovative Adult Educator Spotlight</a:t>
            </a:r>
          </a:p>
        </p:txBody>
      </p:sp>
      <p:sp>
        <p:nvSpPr>
          <p:cNvPr id="8" name="TextBox 7">
            <a:extLst>
              <a:ext uri="{FF2B5EF4-FFF2-40B4-BE49-F238E27FC236}">
                <a16:creationId xmlns:a16="http://schemas.microsoft.com/office/drawing/2014/main" id="{84EFFDF7-B29E-4FE9-82FD-89ABAC8B5387}"/>
              </a:ext>
            </a:extLst>
          </p:cNvPr>
          <p:cNvSpPr txBox="1"/>
          <p:nvPr/>
        </p:nvSpPr>
        <p:spPr>
          <a:xfrm>
            <a:off x="0" y="735425"/>
            <a:ext cx="4866290" cy="461665"/>
          </a:xfrm>
          <a:prstGeom prst="rect">
            <a:avLst/>
          </a:prstGeom>
          <a:solidFill>
            <a:srgbClr val="16A8D3"/>
          </a:solidFill>
        </p:spPr>
        <p:txBody>
          <a:bodyPr wrap="square" rtlCol="0">
            <a:spAutoFit/>
          </a:bodyPr>
          <a:lstStyle/>
          <a:p>
            <a:r>
              <a:rPr lang="en-IE" sz="2400" dirty="0">
                <a:solidFill>
                  <a:schemeClr val="bg1"/>
                </a:solidFill>
              </a:rPr>
              <a:t>Refugee/Migrant Insight</a:t>
            </a:r>
          </a:p>
        </p:txBody>
      </p:sp>
      <p:pic>
        <p:nvPicPr>
          <p:cNvPr id="10" name="Picture Placeholder 9" descr="A picture containing indoor, person, sitting, table&#10;&#10;Description automatically generated">
            <a:extLst>
              <a:ext uri="{FF2B5EF4-FFF2-40B4-BE49-F238E27FC236}">
                <a16:creationId xmlns:a16="http://schemas.microsoft.com/office/drawing/2014/main" id="{CF37B850-07D0-48CA-967D-2F971DE757A1}"/>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2732" r="12732"/>
          <a:stretch>
            <a:fillRect/>
          </a:stretch>
        </p:blipFill>
        <p:spPr/>
      </p:pic>
      <p:sp>
        <p:nvSpPr>
          <p:cNvPr id="12" name="Rectangle 11">
            <a:extLst>
              <a:ext uri="{FF2B5EF4-FFF2-40B4-BE49-F238E27FC236}">
                <a16:creationId xmlns:a16="http://schemas.microsoft.com/office/drawing/2014/main" id="{AAA57F5B-C4C9-4F0A-839A-2D659BD75964}"/>
              </a:ext>
            </a:extLst>
          </p:cNvPr>
          <p:cNvSpPr/>
          <p:nvPr/>
        </p:nvSpPr>
        <p:spPr>
          <a:xfrm>
            <a:off x="0" y="5568312"/>
            <a:ext cx="5265683" cy="1200329"/>
          </a:xfrm>
          <a:prstGeom prst="rect">
            <a:avLst/>
          </a:prstGeom>
          <a:solidFill>
            <a:srgbClr val="F38B00"/>
          </a:solidFill>
        </p:spPr>
        <p:txBody>
          <a:bodyPr wrap="square">
            <a:spAutoFit/>
          </a:bodyPr>
          <a:lstStyle/>
          <a:p>
            <a:pPr algn="ctr"/>
            <a:r>
              <a:rPr lang="en-IE" dirty="0">
                <a:solidFill>
                  <a:schemeClr val="bg1"/>
                </a:solidFill>
              </a:rPr>
              <a:t>At the asylum centre in </a:t>
            </a:r>
            <a:r>
              <a:rPr lang="en-IE" dirty="0" err="1">
                <a:solidFill>
                  <a:schemeClr val="bg1"/>
                </a:solidFill>
              </a:rPr>
              <a:t>Avnstrup</a:t>
            </a:r>
            <a:r>
              <a:rPr lang="en-IE" dirty="0">
                <a:solidFill>
                  <a:schemeClr val="bg1"/>
                </a:solidFill>
              </a:rPr>
              <a:t>, games like this play an important role. They force exercise people to work together without speaking, they break tension and create a fun, learning environment.</a:t>
            </a:r>
          </a:p>
        </p:txBody>
      </p:sp>
      <p:sp>
        <p:nvSpPr>
          <p:cNvPr id="13" name="Rectangle 12">
            <a:extLst>
              <a:ext uri="{FF2B5EF4-FFF2-40B4-BE49-F238E27FC236}">
                <a16:creationId xmlns:a16="http://schemas.microsoft.com/office/drawing/2014/main" id="{7A5776F9-6597-4AAD-8AE1-E21EDDE805D4}"/>
              </a:ext>
            </a:extLst>
          </p:cNvPr>
          <p:cNvSpPr/>
          <p:nvPr/>
        </p:nvSpPr>
        <p:spPr>
          <a:xfrm>
            <a:off x="7135010" y="6622288"/>
            <a:ext cx="8535914" cy="246221"/>
          </a:xfrm>
          <a:prstGeom prst="rect">
            <a:avLst/>
          </a:prstGeom>
        </p:spPr>
        <p:txBody>
          <a:bodyPr wrap="square">
            <a:spAutoFit/>
          </a:bodyPr>
          <a:lstStyle/>
          <a:p>
            <a:r>
              <a:rPr lang="en-IE" sz="1000" dirty="0"/>
              <a:t>Source: </a:t>
            </a:r>
            <a:r>
              <a:rPr lang="en-IE" sz="1000" dirty="0">
                <a:hlinkClick r:id="rId4"/>
              </a:rPr>
              <a:t>https://epale.ec.europa.eu/sites/default/files/get_inspired_-_12_danish.pdf</a:t>
            </a:r>
            <a:r>
              <a:rPr lang="en-IE" sz="1000" dirty="0"/>
              <a:t> </a:t>
            </a:r>
          </a:p>
        </p:txBody>
      </p:sp>
    </p:spTree>
    <p:extLst>
      <p:ext uri="{BB962C8B-B14F-4D97-AF65-F5344CB8AC3E}">
        <p14:creationId xmlns:p14="http://schemas.microsoft.com/office/powerpoint/2010/main" val="1711742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B8A27-D733-4BAC-9408-5B42770BC0FB}"/>
              </a:ext>
            </a:extLst>
          </p:cNvPr>
          <p:cNvSpPr>
            <a:spLocks noGrp="1"/>
          </p:cNvSpPr>
          <p:nvPr>
            <p:ph type="body" sz="quarter" idx="20"/>
          </p:nvPr>
        </p:nvSpPr>
        <p:spPr>
          <a:xfrm>
            <a:off x="5738649" y="1821082"/>
            <a:ext cx="6099449" cy="3631644"/>
          </a:xfrm>
        </p:spPr>
        <p:txBody>
          <a:bodyPr/>
          <a:lstStyle/>
          <a:p>
            <a:r>
              <a:rPr lang="en-IE" dirty="0"/>
              <a:t>“Play puts people in a situation where they are more open to each other, learning and telling some of those stories they aren’t used to sharing with others. So games can serve as a sort of can opener.” -  Christel </a:t>
            </a:r>
            <a:r>
              <a:rPr lang="en-IE" dirty="0" err="1"/>
              <a:t>Winther</a:t>
            </a:r>
            <a:r>
              <a:rPr lang="en-IE" dirty="0"/>
              <a:t>, ActionAid Denmark</a:t>
            </a:r>
          </a:p>
          <a:p>
            <a:r>
              <a:rPr lang="en-IE" dirty="0" err="1"/>
              <a:t>Shemi</a:t>
            </a:r>
            <a:r>
              <a:rPr lang="en-IE" dirty="0"/>
              <a:t> a young woman from </a:t>
            </a:r>
            <a:r>
              <a:rPr lang="en-IE" dirty="0" err="1"/>
              <a:t>Damascu</a:t>
            </a:r>
            <a:r>
              <a:rPr lang="en-IE" dirty="0"/>
              <a:t> explains that the playful games work well:   “The playful nature of the exercises gives us an opportunity to get to know each other in a different way. The exercises allow you to sense in another way whether a person is happy or sad.</a:t>
            </a:r>
          </a:p>
        </p:txBody>
      </p:sp>
      <p:pic>
        <p:nvPicPr>
          <p:cNvPr id="6" name="Picture Placeholder 5" descr="A group of people sitting at a table&#10;&#10;Description automatically generated">
            <a:extLst>
              <a:ext uri="{FF2B5EF4-FFF2-40B4-BE49-F238E27FC236}">
                <a16:creationId xmlns:a16="http://schemas.microsoft.com/office/drawing/2014/main" id="{B28DD023-356C-4FD1-9069-72EAA765D09F}"/>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5599" r="15599"/>
          <a:stretch>
            <a:fillRect/>
          </a:stretch>
        </p:blipFill>
        <p:spPr/>
      </p:pic>
      <p:sp>
        <p:nvSpPr>
          <p:cNvPr id="4" name="Text Placeholder 3">
            <a:extLst>
              <a:ext uri="{FF2B5EF4-FFF2-40B4-BE49-F238E27FC236}">
                <a16:creationId xmlns:a16="http://schemas.microsoft.com/office/drawing/2014/main" id="{1F24750C-DD12-4EC7-B20B-9EC88E166807}"/>
              </a:ext>
            </a:extLst>
          </p:cNvPr>
          <p:cNvSpPr>
            <a:spLocks noGrp="1"/>
          </p:cNvSpPr>
          <p:nvPr>
            <p:ph type="body" sz="quarter" idx="22"/>
          </p:nvPr>
        </p:nvSpPr>
        <p:spPr>
          <a:xfrm>
            <a:off x="5864772" y="767883"/>
            <a:ext cx="5836691" cy="857158"/>
          </a:xfrm>
        </p:spPr>
        <p:txBody>
          <a:bodyPr>
            <a:normAutofit fontScale="92500" lnSpcReduction="20000"/>
          </a:bodyPr>
          <a:lstStyle/>
          <a:p>
            <a:r>
              <a:rPr lang="en-IE" dirty="0"/>
              <a:t>ActionAid Denmark uses games to bridge communication gaps</a:t>
            </a:r>
          </a:p>
        </p:txBody>
      </p:sp>
      <p:sp>
        <p:nvSpPr>
          <p:cNvPr id="7" name="TextBox 6">
            <a:extLst>
              <a:ext uri="{FF2B5EF4-FFF2-40B4-BE49-F238E27FC236}">
                <a16:creationId xmlns:a16="http://schemas.microsoft.com/office/drawing/2014/main" id="{A06FB78A-473B-416C-9E52-E40C9737DFE0}"/>
              </a:ext>
            </a:extLst>
          </p:cNvPr>
          <p:cNvSpPr txBox="1"/>
          <p:nvPr/>
        </p:nvSpPr>
        <p:spPr>
          <a:xfrm>
            <a:off x="0" y="154768"/>
            <a:ext cx="4866290" cy="461665"/>
          </a:xfrm>
          <a:prstGeom prst="rect">
            <a:avLst/>
          </a:prstGeom>
          <a:solidFill>
            <a:srgbClr val="EA1D76"/>
          </a:solidFill>
        </p:spPr>
        <p:txBody>
          <a:bodyPr wrap="square" rtlCol="0">
            <a:spAutoFit/>
          </a:bodyPr>
          <a:lstStyle/>
          <a:p>
            <a:r>
              <a:rPr lang="en-IE" sz="2400" dirty="0">
                <a:solidFill>
                  <a:schemeClr val="bg1"/>
                </a:solidFill>
              </a:rPr>
              <a:t>Innovative Adult Educator Spotlight</a:t>
            </a:r>
          </a:p>
        </p:txBody>
      </p:sp>
      <p:sp>
        <p:nvSpPr>
          <p:cNvPr id="8" name="TextBox 7">
            <a:extLst>
              <a:ext uri="{FF2B5EF4-FFF2-40B4-BE49-F238E27FC236}">
                <a16:creationId xmlns:a16="http://schemas.microsoft.com/office/drawing/2014/main" id="{84EFFDF7-B29E-4FE9-82FD-89ABAC8B5387}"/>
              </a:ext>
            </a:extLst>
          </p:cNvPr>
          <p:cNvSpPr txBox="1"/>
          <p:nvPr/>
        </p:nvSpPr>
        <p:spPr>
          <a:xfrm>
            <a:off x="0" y="735425"/>
            <a:ext cx="4866290" cy="461665"/>
          </a:xfrm>
          <a:prstGeom prst="rect">
            <a:avLst/>
          </a:prstGeom>
          <a:solidFill>
            <a:srgbClr val="16A8D3"/>
          </a:solidFill>
        </p:spPr>
        <p:txBody>
          <a:bodyPr wrap="square" rtlCol="0">
            <a:spAutoFit/>
          </a:bodyPr>
          <a:lstStyle/>
          <a:p>
            <a:r>
              <a:rPr lang="en-IE" sz="2400" dirty="0">
                <a:solidFill>
                  <a:schemeClr val="bg1"/>
                </a:solidFill>
              </a:rPr>
              <a:t>Refugee/Migrant Insight</a:t>
            </a:r>
          </a:p>
        </p:txBody>
      </p:sp>
      <p:sp>
        <p:nvSpPr>
          <p:cNvPr id="9" name="Rectangle 8">
            <a:extLst>
              <a:ext uri="{FF2B5EF4-FFF2-40B4-BE49-F238E27FC236}">
                <a16:creationId xmlns:a16="http://schemas.microsoft.com/office/drawing/2014/main" id="{8476A342-2A4E-4581-93E5-F207A97DE89F}"/>
              </a:ext>
            </a:extLst>
          </p:cNvPr>
          <p:cNvSpPr/>
          <p:nvPr/>
        </p:nvSpPr>
        <p:spPr>
          <a:xfrm>
            <a:off x="7135010" y="6622288"/>
            <a:ext cx="8535914" cy="246221"/>
          </a:xfrm>
          <a:prstGeom prst="rect">
            <a:avLst/>
          </a:prstGeom>
        </p:spPr>
        <p:txBody>
          <a:bodyPr wrap="square">
            <a:spAutoFit/>
          </a:bodyPr>
          <a:lstStyle/>
          <a:p>
            <a:r>
              <a:rPr lang="en-IE" sz="1000" dirty="0"/>
              <a:t>Source: </a:t>
            </a:r>
            <a:r>
              <a:rPr lang="en-IE" sz="1000" dirty="0">
                <a:hlinkClick r:id="rId4"/>
              </a:rPr>
              <a:t>https://epale.ec.europa.eu/sites/default/files/get_inspired_-_12_danish.pdf</a:t>
            </a:r>
            <a:r>
              <a:rPr lang="en-IE" sz="1000" dirty="0"/>
              <a:t> </a:t>
            </a:r>
          </a:p>
        </p:txBody>
      </p:sp>
    </p:spTree>
    <p:extLst>
      <p:ext uri="{BB962C8B-B14F-4D97-AF65-F5344CB8AC3E}">
        <p14:creationId xmlns:p14="http://schemas.microsoft.com/office/powerpoint/2010/main" val="3171879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2E9C696-059C-4EB1-B9BB-A8096836C9FF}"/>
              </a:ext>
            </a:extLst>
          </p:cNvPr>
          <p:cNvSpPr>
            <a:spLocks noGrp="1"/>
          </p:cNvSpPr>
          <p:nvPr>
            <p:ph type="body" sz="quarter" idx="20"/>
          </p:nvPr>
        </p:nvSpPr>
        <p:spPr>
          <a:xfrm>
            <a:off x="5843752" y="1822927"/>
            <a:ext cx="6463862" cy="4222366"/>
          </a:xfrm>
        </p:spPr>
        <p:txBody>
          <a:bodyPr/>
          <a:lstStyle/>
          <a:p>
            <a:pPr algn="just"/>
            <a:r>
              <a:rPr lang="en-IE" dirty="0"/>
              <a:t>Storytelling is one of the most powerful methods of communication. In education, stories can humanize experience and lead to deeper  learning/understanding.</a:t>
            </a:r>
          </a:p>
          <a:p>
            <a:pPr algn="just"/>
            <a:r>
              <a:rPr lang="en-IE" dirty="0"/>
              <a:t>Storytelling offers us the opportunity to connect to like-minded characters, or see the world literally from within someone else’s skin. </a:t>
            </a:r>
          </a:p>
          <a:p>
            <a:pPr algn="just"/>
            <a:r>
              <a:rPr lang="en-IE" dirty="0"/>
              <a:t>Storytelling is particularly effective in teaching adults as it affords them the chance to make the learning relatable by bringing in past experiences. </a:t>
            </a:r>
          </a:p>
        </p:txBody>
      </p:sp>
      <p:sp>
        <p:nvSpPr>
          <p:cNvPr id="3" name="Picture Placeholder 2">
            <a:extLst>
              <a:ext uri="{FF2B5EF4-FFF2-40B4-BE49-F238E27FC236}">
                <a16:creationId xmlns:a16="http://schemas.microsoft.com/office/drawing/2014/main" id="{4548A3C0-92D2-48B3-828D-1EF4B882986C}"/>
              </a:ext>
            </a:extLst>
          </p:cNvPr>
          <p:cNvSpPr>
            <a:spLocks noGrp="1"/>
          </p:cNvSpPr>
          <p:nvPr>
            <p:ph type="pic" sz="quarter" idx="21"/>
          </p:nvPr>
        </p:nvSpPr>
        <p:spPr/>
      </p:sp>
      <p:sp>
        <p:nvSpPr>
          <p:cNvPr id="4" name="Text Placeholder 3">
            <a:extLst>
              <a:ext uri="{FF2B5EF4-FFF2-40B4-BE49-F238E27FC236}">
                <a16:creationId xmlns:a16="http://schemas.microsoft.com/office/drawing/2014/main" id="{E2FFD852-DFB2-47EC-AD33-BC859D470EFD}"/>
              </a:ext>
            </a:extLst>
          </p:cNvPr>
          <p:cNvSpPr>
            <a:spLocks noGrp="1"/>
          </p:cNvSpPr>
          <p:nvPr>
            <p:ph type="body" sz="quarter" idx="22"/>
          </p:nvPr>
        </p:nvSpPr>
        <p:spPr>
          <a:xfrm>
            <a:off x="5843752" y="641131"/>
            <a:ext cx="5857711" cy="983910"/>
          </a:xfrm>
        </p:spPr>
        <p:txBody>
          <a:bodyPr>
            <a:normAutofit fontScale="92500" lnSpcReduction="10000"/>
          </a:bodyPr>
          <a:lstStyle/>
          <a:p>
            <a:r>
              <a:rPr lang="en-IE" dirty="0"/>
              <a:t>Storytelling as an Adult Teaching Tool</a:t>
            </a:r>
          </a:p>
        </p:txBody>
      </p:sp>
      <p:pic>
        <p:nvPicPr>
          <p:cNvPr id="5" name="Picture Placeholder 5" descr="A group of people sitting around a fire&#10;&#10;Description automatically generated">
            <a:extLst>
              <a:ext uri="{FF2B5EF4-FFF2-40B4-BE49-F238E27FC236}">
                <a16:creationId xmlns:a16="http://schemas.microsoft.com/office/drawing/2014/main" id="{364026EB-3897-4903-B8AD-854EFEE92A76}"/>
              </a:ext>
            </a:extLst>
          </p:cNvPr>
          <p:cNvPicPr>
            <a:picLocks noChangeAspect="1"/>
          </p:cNvPicPr>
          <p:nvPr/>
        </p:nvPicPr>
        <p:blipFill>
          <a:blip r:embed="rId2">
            <a:extLst>
              <a:ext uri="{837473B0-CC2E-450A-ABE3-18F120FF3D39}">
                <a1611:picAttrSrcUrl xmlns:a1611="http://schemas.microsoft.com/office/drawing/2016/11/main" r:id="rId3"/>
              </a:ext>
            </a:extLst>
          </a:blip>
          <a:srcRect l="15785" r="15785"/>
          <a:stretch>
            <a:fillRect/>
          </a:stretch>
        </p:blipFill>
        <p:spPr>
          <a:xfrm flipH="1">
            <a:off x="608087" y="1188546"/>
            <a:ext cx="4849823" cy="4707017"/>
          </a:xfrm>
          <a:prstGeom prst="ellipse">
            <a:avLst/>
          </a:prstGeom>
          <a:solidFill>
            <a:srgbClr val="16A8D3"/>
          </a:solidFill>
        </p:spPr>
      </p:pic>
      <p:sp>
        <p:nvSpPr>
          <p:cNvPr id="8" name="Rectangle 7">
            <a:extLst>
              <a:ext uri="{FF2B5EF4-FFF2-40B4-BE49-F238E27FC236}">
                <a16:creationId xmlns:a16="http://schemas.microsoft.com/office/drawing/2014/main" id="{955B92DB-B423-4351-A5D7-9092716AD9F8}"/>
              </a:ext>
            </a:extLst>
          </p:cNvPr>
          <p:cNvSpPr/>
          <p:nvPr/>
        </p:nvSpPr>
        <p:spPr>
          <a:xfrm>
            <a:off x="147144" y="5616704"/>
            <a:ext cx="6096000" cy="1200329"/>
          </a:xfrm>
          <a:prstGeom prst="rect">
            <a:avLst/>
          </a:prstGeom>
          <a:solidFill>
            <a:srgbClr val="16A8D3"/>
          </a:solidFill>
        </p:spPr>
        <p:txBody>
          <a:bodyPr>
            <a:spAutoFit/>
          </a:bodyPr>
          <a:lstStyle/>
          <a:p>
            <a:pPr algn="ctr"/>
            <a:r>
              <a:rPr lang="en-IE" sz="2400" dirty="0">
                <a:solidFill>
                  <a:schemeClr val="bg1"/>
                </a:solidFill>
              </a:rPr>
              <a:t>Stories touch our emotions and make us laugh, cry, and get angry—a sharp contrast to a basic presentation!</a:t>
            </a:r>
          </a:p>
        </p:txBody>
      </p:sp>
      <p:sp>
        <p:nvSpPr>
          <p:cNvPr id="9" name="Rectangle 8">
            <a:extLst>
              <a:ext uri="{FF2B5EF4-FFF2-40B4-BE49-F238E27FC236}">
                <a16:creationId xmlns:a16="http://schemas.microsoft.com/office/drawing/2014/main" id="{CB6EE89D-8E98-4690-B0CD-1E2AE56B81B3}"/>
              </a:ext>
            </a:extLst>
          </p:cNvPr>
          <p:cNvSpPr/>
          <p:nvPr/>
        </p:nvSpPr>
        <p:spPr>
          <a:xfrm>
            <a:off x="6211614" y="6216868"/>
            <a:ext cx="6096000" cy="400110"/>
          </a:xfrm>
          <a:prstGeom prst="rect">
            <a:avLst/>
          </a:prstGeom>
        </p:spPr>
        <p:txBody>
          <a:bodyPr>
            <a:spAutoFit/>
          </a:bodyPr>
          <a:lstStyle/>
          <a:p>
            <a:r>
              <a:rPr lang="en-IE" sz="1000" dirty="0"/>
              <a:t>Source: </a:t>
            </a:r>
            <a:r>
              <a:rPr lang="en-IE" sz="1000" dirty="0">
                <a:hlinkClick r:id="rId4"/>
              </a:rPr>
              <a:t>https://buffer.com/resources/science-of-storytelling-why-telling-a-story-is-the-most-powerful-way-to-activate-our-brains</a:t>
            </a:r>
            <a:endParaRPr lang="en-IE" sz="1000" dirty="0"/>
          </a:p>
        </p:txBody>
      </p:sp>
    </p:spTree>
    <p:extLst>
      <p:ext uri="{BB962C8B-B14F-4D97-AF65-F5344CB8AC3E}">
        <p14:creationId xmlns:p14="http://schemas.microsoft.com/office/powerpoint/2010/main" val="1653057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FB8A27-D733-4BAC-9408-5B42770BC0FB}"/>
              </a:ext>
            </a:extLst>
          </p:cNvPr>
          <p:cNvSpPr>
            <a:spLocks noGrp="1"/>
          </p:cNvSpPr>
          <p:nvPr>
            <p:ph type="body" sz="quarter" idx="20"/>
          </p:nvPr>
        </p:nvSpPr>
        <p:spPr>
          <a:xfrm>
            <a:off x="6978868" y="2118164"/>
            <a:ext cx="5065988" cy="3631644"/>
          </a:xfrm>
        </p:spPr>
        <p:txBody>
          <a:bodyPr/>
          <a:lstStyle/>
          <a:p>
            <a:pPr algn="just"/>
            <a:r>
              <a:rPr lang="en-IE" dirty="0">
                <a:solidFill>
                  <a:srgbClr val="615F5D"/>
                </a:solidFill>
              </a:rPr>
              <a:t>Ethnic Women Stories through Craft brought together 8 women from different nationalities to learn about ceramic making and each other’s cultures through the sharing of food and stories.  </a:t>
            </a:r>
          </a:p>
          <a:p>
            <a:pPr algn="just"/>
            <a:r>
              <a:rPr lang="en-IE" dirty="0">
                <a:solidFill>
                  <a:srgbClr val="615F5D"/>
                </a:solidFill>
              </a:rPr>
              <a:t>Craft and Food offered the opportunities for storytelling and engaging multicultural learners in a shared interest inclusion project.</a:t>
            </a:r>
          </a:p>
          <a:p>
            <a:pPr algn="just"/>
            <a:endParaRPr lang="en-IE" dirty="0">
              <a:solidFill>
                <a:srgbClr val="615F5D"/>
              </a:solidFill>
            </a:endParaRPr>
          </a:p>
        </p:txBody>
      </p:sp>
      <p:sp>
        <p:nvSpPr>
          <p:cNvPr id="4" name="Text Placeholder 3">
            <a:extLst>
              <a:ext uri="{FF2B5EF4-FFF2-40B4-BE49-F238E27FC236}">
                <a16:creationId xmlns:a16="http://schemas.microsoft.com/office/drawing/2014/main" id="{1F24750C-DD12-4EC7-B20B-9EC88E166807}"/>
              </a:ext>
            </a:extLst>
          </p:cNvPr>
          <p:cNvSpPr>
            <a:spLocks noGrp="1"/>
          </p:cNvSpPr>
          <p:nvPr>
            <p:ph type="body" sz="quarter" idx="22"/>
          </p:nvPr>
        </p:nvSpPr>
        <p:spPr>
          <a:xfrm>
            <a:off x="5770180" y="304800"/>
            <a:ext cx="5931283" cy="1320241"/>
          </a:xfrm>
        </p:spPr>
        <p:txBody>
          <a:bodyPr>
            <a:normAutofit fontScale="92500" lnSpcReduction="10000"/>
          </a:bodyPr>
          <a:lstStyle/>
          <a:p>
            <a:r>
              <a:rPr lang="en-IE" dirty="0"/>
              <a:t>Ethnic Women Stories through Craft – a training initiative of Creative Spark, Ireland</a:t>
            </a:r>
          </a:p>
        </p:txBody>
      </p:sp>
      <p:sp>
        <p:nvSpPr>
          <p:cNvPr id="7" name="TextBox 6">
            <a:extLst>
              <a:ext uri="{FF2B5EF4-FFF2-40B4-BE49-F238E27FC236}">
                <a16:creationId xmlns:a16="http://schemas.microsoft.com/office/drawing/2014/main" id="{A06FB78A-473B-416C-9E52-E40C9737DFE0}"/>
              </a:ext>
            </a:extLst>
          </p:cNvPr>
          <p:cNvSpPr txBox="1"/>
          <p:nvPr/>
        </p:nvSpPr>
        <p:spPr>
          <a:xfrm>
            <a:off x="0" y="154768"/>
            <a:ext cx="4866290" cy="461665"/>
          </a:xfrm>
          <a:prstGeom prst="rect">
            <a:avLst/>
          </a:prstGeom>
          <a:solidFill>
            <a:srgbClr val="EA1D76"/>
          </a:solidFill>
        </p:spPr>
        <p:txBody>
          <a:bodyPr wrap="square" rtlCol="0">
            <a:spAutoFit/>
          </a:bodyPr>
          <a:lstStyle/>
          <a:p>
            <a:r>
              <a:rPr lang="en-IE" sz="2400" dirty="0">
                <a:solidFill>
                  <a:schemeClr val="bg1"/>
                </a:solidFill>
              </a:rPr>
              <a:t>Innovative Adult Educator Spotlight</a:t>
            </a:r>
          </a:p>
        </p:txBody>
      </p:sp>
      <p:sp>
        <p:nvSpPr>
          <p:cNvPr id="8" name="TextBox 7">
            <a:extLst>
              <a:ext uri="{FF2B5EF4-FFF2-40B4-BE49-F238E27FC236}">
                <a16:creationId xmlns:a16="http://schemas.microsoft.com/office/drawing/2014/main" id="{84EFFDF7-B29E-4FE9-82FD-89ABAC8B5387}"/>
              </a:ext>
            </a:extLst>
          </p:cNvPr>
          <p:cNvSpPr txBox="1"/>
          <p:nvPr/>
        </p:nvSpPr>
        <p:spPr>
          <a:xfrm>
            <a:off x="0" y="735425"/>
            <a:ext cx="4866290" cy="461665"/>
          </a:xfrm>
          <a:prstGeom prst="rect">
            <a:avLst/>
          </a:prstGeom>
          <a:solidFill>
            <a:srgbClr val="16A8D3"/>
          </a:solidFill>
        </p:spPr>
        <p:txBody>
          <a:bodyPr wrap="square" rtlCol="0">
            <a:spAutoFit/>
          </a:bodyPr>
          <a:lstStyle/>
          <a:p>
            <a:r>
              <a:rPr lang="en-IE" sz="2400" dirty="0">
                <a:solidFill>
                  <a:schemeClr val="bg1"/>
                </a:solidFill>
              </a:rPr>
              <a:t>Refugee/Migrant Insight</a:t>
            </a:r>
          </a:p>
        </p:txBody>
      </p:sp>
      <p:sp>
        <p:nvSpPr>
          <p:cNvPr id="13" name="Rectangle 12">
            <a:extLst>
              <a:ext uri="{FF2B5EF4-FFF2-40B4-BE49-F238E27FC236}">
                <a16:creationId xmlns:a16="http://schemas.microsoft.com/office/drawing/2014/main" id="{7A5776F9-6597-4AAD-8AE1-E21EDDE805D4}"/>
              </a:ext>
            </a:extLst>
          </p:cNvPr>
          <p:cNvSpPr/>
          <p:nvPr/>
        </p:nvSpPr>
        <p:spPr>
          <a:xfrm>
            <a:off x="7135010" y="6622288"/>
            <a:ext cx="8535914" cy="246221"/>
          </a:xfrm>
          <a:prstGeom prst="rect">
            <a:avLst/>
          </a:prstGeom>
        </p:spPr>
        <p:txBody>
          <a:bodyPr wrap="square">
            <a:spAutoFit/>
          </a:bodyPr>
          <a:lstStyle/>
          <a:p>
            <a:r>
              <a:rPr lang="en-IE" sz="1000" dirty="0"/>
              <a:t>Source: </a:t>
            </a:r>
            <a:r>
              <a:rPr lang="en-IE" sz="1000" dirty="0">
                <a:hlinkClick r:id="rId3"/>
              </a:rPr>
              <a:t>https://www.youtube.com/watch?v=oj5WJUyBoMU&amp;feature=youtu.be</a:t>
            </a:r>
            <a:r>
              <a:rPr lang="en-IE" sz="1000" dirty="0"/>
              <a:t> </a:t>
            </a:r>
          </a:p>
        </p:txBody>
      </p:sp>
      <p:sp>
        <p:nvSpPr>
          <p:cNvPr id="5" name="Picture Placeholder 4">
            <a:extLst>
              <a:ext uri="{FF2B5EF4-FFF2-40B4-BE49-F238E27FC236}">
                <a16:creationId xmlns:a16="http://schemas.microsoft.com/office/drawing/2014/main" id="{4B80FB43-9AC5-49DB-9B87-0146FD98F58D}"/>
              </a:ext>
            </a:extLst>
          </p:cNvPr>
          <p:cNvSpPr>
            <a:spLocks noGrp="1"/>
          </p:cNvSpPr>
          <p:nvPr>
            <p:ph type="pic" sz="quarter" idx="21"/>
          </p:nvPr>
        </p:nvSpPr>
        <p:spPr/>
      </p:sp>
      <p:pic>
        <p:nvPicPr>
          <p:cNvPr id="11" name="Online Media 1" title="Ethnic Women's Stories Through Craft HD">
            <a:hlinkClick r:id="" action="ppaction://media"/>
            <a:extLst>
              <a:ext uri="{FF2B5EF4-FFF2-40B4-BE49-F238E27FC236}">
                <a16:creationId xmlns:a16="http://schemas.microsoft.com/office/drawing/2014/main" id="{13028C56-9B2D-4340-954B-828AE80953D5}"/>
              </a:ext>
            </a:extLst>
          </p:cNvPr>
          <p:cNvPicPr>
            <a:picLocks noRot="1" noChangeAspect="1"/>
          </p:cNvPicPr>
          <p:nvPr>
            <a:videoFile r:link="rId1"/>
          </p:nvPr>
        </p:nvPicPr>
        <p:blipFill>
          <a:blip r:embed="rId4"/>
          <a:stretch>
            <a:fillRect/>
          </a:stretch>
        </p:blipFill>
        <p:spPr>
          <a:xfrm>
            <a:off x="0" y="1788493"/>
            <a:ext cx="6666583" cy="3750459"/>
          </a:xfrm>
          <a:prstGeom prst="rect">
            <a:avLst/>
          </a:prstGeom>
        </p:spPr>
      </p:pic>
      <p:sp>
        <p:nvSpPr>
          <p:cNvPr id="12" name="Rectangle 11">
            <a:extLst>
              <a:ext uri="{FF2B5EF4-FFF2-40B4-BE49-F238E27FC236}">
                <a16:creationId xmlns:a16="http://schemas.microsoft.com/office/drawing/2014/main" id="{AAA57F5B-C4C9-4F0A-839A-2D659BD75964}"/>
              </a:ext>
            </a:extLst>
          </p:cNvPr>
          <p:cNvSpPr/>
          <p:nvPr/>
        </p:nvSpPr>
        <p:spPr>
          <a:xfrm>
            <a:off x="316823" y="5379793"/>
            <a:ext cx="6053959" cy="1323439"/>
          </a:xfrm>
          <a:prstGeom prst="rect">
            <a:avLst/>
          </a:prstGeom>
          <a:solidFill>
            <a:srgbClr val="F38B00"/>
          </a:solidFill>
        </p:spPr>
        <p:txBody>
          <a:bodyPr wrap="square">
            <a:spAutoFit/>
          </a:bodyPr>
          <a:lstStyle/>
          <a:p>
            <a:pPr algn="ctr"/>
            <a:r>
              <a:rPr lang="en-IE" sz="2000" dirty="0">
                <a:solidFill>
                  <a:schemeClr val="bg1"/>
                </a:solidFill>
                <a:hlinkClick r:id="rId5"/>
              </a:rPr>
              <a:t>Creative Spark </a:t>
            </a:r>
            <a:r>
              <a:rPr lang="en-IE" sz="2000" dirty="0">
                <a:solidFill>
                  <a:schemeClr val="bg1"/>
                </a:solidFill>
              </a:rPr>
              <a:t>is an education provider/community development organisation in Ireland with </a:t>
            </a:r>
            <a:r>
              <a:rPr lang="en-IE" sz="2000" dirty="0" err="1">
                <a:solidFill>
                  <a:schemeClr val="bg1"/>
                </a:solidFill>
              </a:rPr>
              <a:t>champsions</a:t>
            </a:r>
            <a:r>
              <a:rPr lang="en-IE" sz="2000" dirty="0">
                <a:solidFill>
                  <a:schemeClr val="bg1"/>
                </a:solidFill>
              </a:rPr>
              <a:t> inclusion and the promotion of diversity as a rich community development  tool.</a:t>
            </a:r>
          </a:p>
        </p:txBody>
      </p:sp>
    </p:spTree>
    <p:extLst>
      <p:ext uri="{BB962C8B-B14F-4D97-AF65-F5344CB8AC3E}">
        <p14:creationId xmlns:p14="http://schemas.microsoft.com/office/powerpoint/2010/main" val="4094677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CDF077-380A-42FB-A68E-B71DC9743024}"/>
              </a:ext>
            </a:extLst>
          </p:cNvPr>
          <p:cNvSpPr>
            <a:spLocks noGrp="1"/>
          </p:cNvSpPr>
          <p:nvPr>
            <p:ph type="body" sz="quarter" idx="20"/>
          </p:nvPr>
        </p:nvSpPr>
        <p:spPr>
          <a:xfrm>
            <a:off x="5791200" y="2017986"/>
            <a:ext cx="6316717" cy="4012809"/>
          </a:xfrm>
        </p:spPr>
        <p:txBody>
          <a:bodyPr/>
          <a:lstStyle/>
          <a:p>
            <a:pPr algn="just"/>
            <a:r>
              <a:rPr lang="en-IE" dirty="0"/>
              <a:t>Empathy is a crucial skill for everyone to have. It is a process that allows one person to know, feel, and understand the internal states of another person, and respond accordingly. </a:t>
            </a:r>
          </a:p>
          <a:p>
            <a:pPr algn="just"/>
            <a:r>
              <a:rPr lang="en-IE" dirty="0"/>
              <a:t>In the adult education, the introduction of role playing can help participants to think in different ways and to look at issues from a new angle.</a:t>
            </a:r>
          </a:p>
          <a:p>
            <a:pPr algn="just"/>
            <a:r>
              <a:rPr lang="en-IE" dirty="0"/>
              <a:t>The benefits of empathy in education include building positive learning environment, strengthening community, and preparing students to be leaders in their own communities.</a:t>
            </a:r>
          </a:p>
          <a:p>
            <a:endParaRPr lang="en-IE" dirty="0"/>
          </a:p>
        </p:txBody>
      </p:sp>
      <p:sp>
        <p:nvSpPr>
          <p:cNvPr id="3" name="Picture Placeholder 2">
            <a:extLst>
              <a:ext uri="{FF2B5EF4-FFF2-40B4-BE49-F238E27FC236}">
                <a16:creationId xmlns:a16="http://schemas.microsoft.com/office/drawing/2014/main" id="{A319BE43-7107-42C3-B906-519D02C61AC3}"/>
              </a:ext>
            </a:extLst>
          </p:cNvPr>
          <p:cNvSpPr>
            <a:spLocks noGrp="1"/>
          </p:cNvSpPr>
          <p:nvPr>
            <p:ph type="pic" sz="quarter" idx="21"/>
          </p:nvPr>
        </p:nvSpPr>
        <p:spPr/>
      </p:sp>
      <p:sp>
        <p:nvSpPr>
          <p:cNvPr id="4" name="Text Placeholder 3">
            <a:extLst>
              <a:ext uri="{FF2B5EF4-FFF2-40B4-BE49-F238E27FC236}">
                <a16:creationId xmlns:a16="http://schemas.microsoft.com/office/drawing/2014/main" id="{C4A8E157-A24A-4A96-8E8E-6A6069327738}"/>
              </a:ext>
            </a:extLst>
          </p:cNvPr>
          <p:cNvSpPr>
            <a:spLocks noGrp="1"/>
          </p:cNvSpPr>
          <p:nvPr>
            <p:ph type="body" sz="quarter" idx="22"/>
          </p:nvPr>
        </p:nvSpPr>
        <p:spPr>
          <a:xfrm>
            <a:off x="5791200" y="304800"/>
            <a:ext cx="5910263" cy="1320242"/>
          </a:xfrm>
        </p:spPr>
        <p:txBody>
          <a:bodyPr>
            <a:normAutofit fontScale="92500" lnSpcReduction="10000"/>
          </a:bodyPr>
          <a:lstStyle/>
          <a:p>
            <a:r>
              <a:rPr lang="en-IE" dirty="0"/>
              <a:t>Intergroup Empathy – a key Teaching Mechanism for Inclusion</a:t>
            </a:r>
          </a:p>
        </p:txBody>
      </p:sp>
      <p:pic>
        <p:nvPicPr>
          <p:cNvPr id="8" name="Picture Placeholder 8">
            <a:extLst>
              <a:ext uri="{FF2B5EF4-FFF2-40B4-BE49-F238E27FC236}">
                <a16:creationId xmlns:a16="http://schemas.microsoft.com/office/drawing/2014/main" id="{2968DDC6-F6DF-42E8-909F-267876B39E62}"/>
              </a:ext>
            </a:extLst>
          </p:cNvPr>
          <p:cNvPicPr>
            <a:picLocks noChangeAspect="1"/>
          </p:cNvPicPr>
          <p:nvPr/>
        </p:nvPicPr>
        <p:blipFill>
          <a:blip r:embed="rId2">
            <a:extLst>
              <a:ext uri="{837473B0-CC2E-450A-ABE3-18F120FF3D39}">
                <a1611:picAttrSrcUrl xmlns:a1611="http://schemas.microsoft.com/office/drawing/2016/11/main" r:id="rId3"/>
              </a:ext>
            </a:extLst>
          </a:blip>
          <a:srcRect l="21018" r="21018"/>
          <a:stretch>
            <a:fillRect/>
          </a:stretch>
        </p:blipFill>
        <p:spPr>
          <a:xfrm flipH="1">
            <a:off x="608086" y="1332429"/>
            <a:ext cx="5102040" cy="4951807"/>
          </a:xfrm>
          <a:prstGeom prst="ellipse">
            <a:avLst/>
          </a:prstGeom>
        </p:spPr>
      </p:pic>
      <p:sp>
        <p:nvSpPr>
          <p:cNvPr id="9" name="TextBox 8">
            <a:extLst>
              <a:ext uri="{FF2B5EF4-FFF2-40B4-BE49-F238E27FC236}">
                <a16:creationId xmlns:a16="http://schemas.microsoft.com/office/drawing/2014/main" id="{F6D7D30C-4295-4DA8-82E6-D1F97BD34A6B}"/>
              </a:ext>
            </a:extLst>
          </p:cNvPr>
          <p:cNvSpPr txBox="1"/>
          <p:nvPr/>
        </p:nvSpPr>
        <p:spPr>
          <a:xfrm>
            <a:off x="0" y="5696607"/>
            <a:ext cx="5710126" cy="923330"/>
          </a:xfrm>
          <a:prstGeom prst="rect">
            <a:avLst/>
          </a:prstGeom>
          <a:solidFill>
            <a:srgbClr val="B6BD00"/>
          </a:solidFill>
        </p:spPr>
        <p:txBody>
          <a:bodyPr wrap="square" rtlCol="0">
            <a:spAutoFit/>
          </a:bodyPr>
          <a:lstStyle/>
          <a:p>
            <a:pPr algn="ctr"/>
            <a:r>
              <a:rPr lang="en-IE" dirty="0">
                <a:solidFill>
                  <a:schemeClr val="bg1"/>
                </a:solidFill>
              </a:rPr>
              <a:t>Facilitating education and awareness around Intergroup Empathy is crucial when trying to bring diverse communities together and promote inclusion.</a:t>
            </a:r>
          </a:p>
        </p:txBody>
      </p:sp>
    </p:spTree>
    <p:extLst>
      <p:ext uri="{BB962C8B-B14F-4D97-AF65-F5344CB8AC3E}">
        <p14:creationId xmlns:p14="http://schemas.microsoft.com/office/powerpoint/2010/main" val="1845213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2EF562-D79A-49EA-9FF0-D130445488CB}"/>
              </a:ext>
            </a:extLst>
          </p:cNvPr>
          <p:cNvSpPr>
            <a:spLocks noGrp="1"/>
          </p:cNvSpPr>
          <p:nvPr>
            <p:ph type="body" sz="quarter" idx="20"/>
          </p:nvPr>
        </p:nvSpPr>
        <p:spPr>
          <a:xfrm>
            <a:off x="5889323" y="2028544"/>
            <a:ext cx="6071449" cy="3631644"/>
          </a:xfrm>
        </p:spPr>
        <p:txBody>
          <a:bodyPr/>
          <a:lstStyle/>
          <a:p>
            <a:r>
              <a:rPr lang="en-IE" dirty="0"/>
              <a:t>Differentiated Instruction involves providing different levels or instructional techniques for different individual students. It is a very important process in Adult Education for refugees and migrants where very different skills (language, literacy etc.) may be present.</a:t>
            </a:r>
          </a:p>
          <a:p>
            <a:r>
              <a:rPr lang="en-IE" dirty="0"/>
              <a:t>As an adult teaching method, differentiation involves modifying and adapting materials, content, learning projects learning needs of students. </a:t>
            </a:r>
          </a:p>
          <a:p>
            <a:r>
              <a:rPr lang="en-IE" dirty="0"/>
              <a:t>Learn more about </a:t>
            </a:r>
            <a:r>
              <a:rPr lang="en-IE" dirty="0">
                <a:hlinkClick r:id="rId2"/>
              </a:rPr>
              <a:t>Differenced Instruction</a:t>
            </a:r>
            <a:endParaRPr lang="en-IE" dirty="0"/>
          </a:p>
          <a:p>
            <a:endParaRPr lang="en-IE" dirty="0"/>
          </a:p>
        </p:txBody>
      </p:sp>
      <p:sp>
        <p:nvSpPr>
          <p:cNvPr id="3" name="Picture Placeholder 2">
            <a:extLst>
              <a:ext uri="{FF2B5EF4-FFF2-40B4-BE49-F238E27FC236}">
                <a16:creationId xmlns:a16="http://schemas.microsoft.com/office/drawing/2014/main" id="{21FDF7B8-E46A-4798-8728-E6C5A6067916}"/>
              </a:ext>
            </a:extLst>
          </p:cNvPr>
          <p:cNvSpPr>
            <a:spLocks noGrp="1"/>
          </p:cNvSpPr>
          <p:nvPr>
            <p:ph type="pic" sz="quarter" idx="21"/>
          </p:nvPr>
        </p:nvSpPr>
        <p:spPr/>
      </p:sp>
      <p:sp>
        <p:nvSpPr>
          <p:cNvPr id="4" name="Text Placeholder 3">
            <a:extLst>
              <a:ext uri="{FF2B5EF4-FFF2-40B4-BE49-F238E27FC236}">
                <a16:creationId xmlns:a16="http://schemas.microsoft.com/office/drawing/2014/main" id="{C7E23BD1-7A6C-40D7-999B-B236386155F8}"/>
              </a:ext>
            </a:extLst>
          </p:cNvPr>
          <p:cNvSpPr>
            <a:spLocks noGrp="1"/>
          </p:cNvSpPr>
          <p:nvPr>
            <p:ph type="body" sz="quarter" idx="22"/>
          </p:nvPr>
        </p:nvSpPr>
        <p:spPr>
          <a:xfrm>
            <a:off x="5707117" y="430924"/>
            <a:ext cx="6148552" cy="1194117"/>
          </a:xfrm>
        </p:spPr>
        <p:txBody>
          <a:bodyPr>
            <a:normAutofit fontScale="92500"/>
          </a:bodyPr>
          <a:lstStyle/>
          <a:p>
            <a:r>
              <a:rPr lang="en-IE" dirty="0"/>
              <a:t>Differentiated Instruction and Learner Centric Teaching Methods</a:t>
            </a:r>
          </a:p>
        </p:txBody>
      </p:sp>
      <p:pic>
        <p:nvPicPr>
          <p:cNvPr id="5" name="Picture Placeholder 7" descr="A green apple&#10;&#10;Description automatically generated">
            <a:extLst>
              <a:ext uri="{FF2B5EF4-FFF2-40B4-BE49-F238E27FC236}">
                <a16:creationId xmlns:a16="http://schemas.microsoft.com/office/drawing/2014/main" id="{4C74FB5F-AECA-463B-B062-EBB835F75D34}"/>
              </a:ext>
            </a:extLst>
          </p:cNvPr>
          <p:cNvPicPr>
            <a:picLocks noChangeAspect="1"/>
          </p:cNvPicPr>
          <p:nvPr/>
        </p:nvPicPr>
        <p:blipFill>
          <a:blip r:embed="rId3">
            <a:extLst>
              <a:ext uri="{837473B0-CC2E-450A-ABE3-18F120FF3D39}">
                <a1611:picAttrSrcUrl xmlns:a1611="http://schemas.microsoft.com/office/drawing/2016/11/main" r:id="rId4"/>
              </a:ext>
            </a:extLst>
          </a:blip>
          <a:srcRect l="15382" r="15382"/>
          <a:stretch>
            <a:fillRect/>
          </a:stretch>
        </p:blipFill>
        <p:spPr>
          <a:xfrm flipH="1">
            <a:off x="568230" y="1404496"/>
            <a:ext cx="4929535" cy="4784382"/>
          </a:xfrm>
          <a:prstGeom prst="ellipse">
            <a:avLst/>
          </a:prstGeom>
        </p:spPr>
      </p:pic>
      <p:sp>
        <p:nvSpPr>
          <p:cNvPr id="7" name="TextBox 6">
            <a:extLst>
              <a:ext uri="{FF2B5EF4-FFF2-40B4-BE49-F238E27FC236}">
                <a16:creationId xmlns:a16="http://schemas.microsoft.com/office/drawing/2014/main" id="{F254FFB8-83CD-4CFE-BA47-EE4E5EDBEA34}"/>
              </a:ext>
            </a:extLst>
          </p:cNvPr>
          <p:cNvSpPr txBox="1"/>
          <p:nvPr/>
        </p:nvSpPr>
        <p:spPr>
          <a:xfrm>
            <a:off x="0" y="5696607"/>
            <a:ext cx="5710126" cy="923330"/>
          </a:xfrm>
          <a:prstGeom prst="rect">
            <a:avLst/>
          </a:prstGeom>
          <a:solidFill>
            <a:srgbClr val="B6BD00"/>
          </a:solidFill>
        </p:spPr>
        <p:txBody>
          <a:bodyPr wrap="square" rtlCol="0">
            <a:spAutoFit/>
          </a:bodyPr>
          <a:lstStyle/>
          <a:p>
            <a:pPr algn="ctr"/>
            <a:r>
              <a:rPr lang="en-IE" dirty="0">
                <a:solidFill>
                  <a:schemeClr val="bg1"/>
                </a:solidFill>
              </a:rPr>
              <a:t>Facilitating education and awareness around Intergroup Empathy is crucial when trying to bring diverse communities together and promote inclusion.</a:t>
            </a:r>
          </a:p>
        </p:txBody>
      </p:sp>
      <p:sp>
        <p:nvSpPr>
          <p:cNvPr id="8" name="Rectangle 7">
            <a:extLst>
              <a:ext uri="{FF2B5EF4-FFF2-40B4-BE49-F238E27FC236}">
                <a16:creationId xmlns:a16="http://schemas.microsoft.com/office/drawing/2014/main" id="{D996F07F-60DC-4412-B58E-EF24E3A2B605}"/>
              </a:ext>
            </a:extLst>
          </p:cNvPr>
          <p:cNvSpPr/>
          <p:nvPr/>
        </p:nvSpPr>
        <p:spPr>
          <a:xfrm>
            <a:off x="8069812" y="6592191"/>
            <a:ext cx="3643946" cy="246221"/>
          </a:xfrm>
          <a:prstGeom prst="rect">
            <a:avLst/>
          </a:prstGeom>
        </p:spPr>
        <p:txBody>
          <a:bodyPr wrap="none">
            <a:spAutoFit/>
          </a:bodyPr>
          <a:lstStyle/>
          <a:p>
            <a:r>
              <a:rPr lang="en-IE" sz="1000" dirty="0"/>
              <a:t>Source: </a:t>
            </a:r>
            <a:r>
              <a:rPr lang="en-IE" sz="1000" dirty="0">
                <a:hlinkClick r:id="rId5"/>
              </a:rPr>
              <a:t>http://teachingrefugees.com/instructional-programming/</a:t>
            </a:r>
            <a:r>
              <a:rPr lang="en-IE" sz="1000" dirty="0"/>
              <a:t> </a:t>
            </a:r>
          </a:p>
        </p:txBody>
      </p:sp>
    </p:spTree>
    <p:extLst>
      <p:ext uri="{BB962C8B-B14F-4D97-AF65-F5344CB8AC3E}">
        <p14:creationId xmlns:p14="http://schemas.microsoft.com/office/powerpoint/2010/main" val="3009025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735608-12CB-4479-9420-E418F97DC367}"/>
              </a:ext>
            </a:extLst>
          </p:cNvPr>
          <p:cNvSpPr>
            <a:spLocks noGrp="1"/>
          </p:cNvSpPr>
          <p:nvPr>
            <p:ph type="body" sz="quarter" idx="16"/>
          </p:nvPr>
        </p:nvSpPr>
        <p:spPr/>
        <p:txBody>
          <a:bodyPr/>
          <a:lstStyle/>
          <a:p>
            <a:r>
              <a:rPr lang="en-IE" dirty="0"/>
              <a:t>In this section:</a:t>
            </a:r>
          </a:p>
        </p:txBody>
      </p:sp>
      <p:sp>
        <p:nvSpPr>
          <p:cNvPr id="3" name="Text Placeholder 2">
            <a:extLst>
              <a:ext uri="{FF2B5EF4-FFF2-40B4-BE49-F238E27FC236}">
                <a16:creationId xmlns:a16="http://schemas.microsoft.com/office/drawing/2014/main" id="{EB83B333-96CB-4866-BC85-A345B3E86925}"/>
              </a:ext>
            </a:extLst>
          </p:cNvPr>
          <p:cNvSpPr>
            <a:spLocks noGrp="1"/>
          </p:cNvSpPr>
          <p:nvPr>
            <p:ph type="body" sz="quarter" idx="17"/>
          </p:nvPr>
        </p:nvSpPr>
        <p:spPr>
          <a:xfrm>
            <a:off x="6096000" y="1826954"/>
            <a:ext cx="5989128" cy="3947440"/>
          </a:xfrm>
        </p:spPr>
        <p:txBody>
          <a:bodyPr/>
          <a:lstStyle/>
          <a:p>
            <a:pPr algn="just"/>
            <a:r>
              <a:rPr lang="en-IE" dirty="0"/>
              <a:t>For most refugees, when asked what makes them feel integrated, the first thing they think of is to have a job. But the employment of refugees not only benefits them, it also represents significant economic potential for receiving countries, hosting communities and local businesses.</a:t>
            </a:r>
          </a:p>
          <a:p>
            <a:pPr algn="just"/>
            <a:r>
              <a:rPr lang="en-IE" dirty="0"/>
              <a:t>In this section, we take a brief look at Employment as a mean to Integration and Inclusion, who is involved and what barriers need to be overcome.</a:t>
            </a:r>
          </a:p>
        </p:txBody>
      </p:sp>
      <p:sp>
        <p:nvSpPr>
          <p:cNvPr id="7" name="TextBox 6">
            <a:extLst>
              <a:ext uri="{FF2B5EF4-FFF2-40B4-BE49-F238E27FC236}">
                <a16:creationId xmlns:a16="http://schemas.microsoft.com/office/drawing/2014/main" id="{07472F67-3825-49C1-A985-6F7AB2D0CAB1}"/>
              </a:ext>
            </a:extLst>
          </p:cNvPr>
          <p:cNvSpPr txBox="1"/>
          <p:nvPr/>
        </p:nvSpPr>
        <p:spPr>
          <a:xfrm>
            <a:off x="0" y="237506"/>
            <a:ext cx="4215740" cy="584775"/>
          </a:xfrm>
          <a:prstGeom prst="rect">
            <a:avLst/>
          </a:prstGeom>
          <a:solidFill>
            <a:srgbClr val="EA1D76"/>
          </a:solidFill>
        </p:spPr>
        <p:txBody>
          <a:bodyPr wrap="square" rtlCol="0">
            <a:spAutoFit/>
          </a:bodyPr>
          <a:lstStyle/>
          <a:p>
            <a:r>
              <a:rPr lang="en-IE" sz="3200" dirty="0">
                <a:solidFill>
                  <a:schemeClr val="bg1"/>
                </a:solidFill>
              </a:rPr>
              <a:t>ENTERPRISE</a:t>
            </a:r>
          </a:p>
        </p:txBody>
      </p:sp>
      <p:sp>
        <p:nvSpPr>
          <p:cNvPr id="9" name="Text Placeholder 5">
            <a:extLst>
              <a:ext uri="{FF2B5EF4-FFF2-40B4-BE49-F238E27FC236}">
                <a16:creationId xmlns:a16="http://schemas.microsoft.com/office/drawing/2014/main" id="{0AE9D9B3-ABB8-440E-8485-DC3264B8DD4F}"/>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2.1 </a:t>
            </a:r>
            <a:r>
              <a:rPr lang="en-IE" sz="3600" i="0" dirty="0"/>
              <a:t>Employment as a mean to Integration and Inclusion</a:t>
            </a:r>
          </a:p>
          <a:p>
            <a:endParaRPr lang="en-IE" dirty="0"/>
          </a:p>
        </p:txBody>
      </p:sp>
      <p:sp>
        <p:nvSpPr>
          <p:cNvPr id="4" name="Rectangle 3">
            <a:extLst>
              <a:ext uri="{FF2B5EF4-FFF2-40B4-BE49-F238E27FC236}">
                <a16:creationId xmlns:a16="http://schemas.microsoft.com/office/drawing/2014/main" id="{95BC8BE2-CCD3-49CB-AB90-53A1F8AEC90D}"/>
              </a:ext>
            </a:extLst>
          </p:cNvPr>
          <p:cNvSpPr/>
          <p:nvPr/>
        </p:nvSpPr>
        <p:spPr>
          <a:xfrm>
            <a:off x="5910134" y="6558511"/>
            <a:ext cx="6096000" cy="246221"/>
          </a:xfrm>
          <a:prstGeom prst="rect">
            <a:avLst/>
          </a:prstGeom>
        </p:spPr>
        <p:txBody>
          <a:bodyPr>
            <a:spAutoFit/>
          </a:bodyPr>
          <a:lstStyle/>
          <a:p>
            <a:r>
              <a:rPr lang="en-IE" sz="1000" dirty="0"/>
              <a:t>Source: </a:t>
            </a:r>
            <a:r>
              <a:rPr lang="en-IE" sz="1000" dirty="0">
                <a:hlinkClick r:id="rId2"/>
              </a:rPr>
              <a:t>https://www.oecd.org/els/mig/UNHCR-OECD-Engaging-with-employers-in-the-hiring-of-refugees.pdf</a:t>
            </a:r>
            <a:r>
              <a:rPr lang="en-IE" sz="1000" dirty="0"/>
              <a:t> </a:t>
            </a:r>
          </a:p>
        </p:txBody>
      </p:sp>
    </p:spTree>
    <p:extLst>
      <p:ext uri="{BB962C8B-B14F-4D97-AF65-F5344CB8AC3E}">
        <p14:creationId xmlns:p14="http://schemas.microsoft.com/office/powerpoint/2010/main" val="3544179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401CC9-D450-4DDD-A912-C8C916BC9CF0}"/>
              </a:ext>
            </a:extLst>
          </p:cNvPr>
          <p:cNvSpPr>
            <a:spLocks noGrp="1"/>
          </p:cNvSpPr>
          <p:nvPr>
            <p:ph type="body" sz="quarter" idx="20"/>
          </p:nvPr>
        </p:nvSpPr>
        <p:spPr>
          <a:xfrm>
            <a:off x="1292772" y="1754551"/>
            <a:ext cx="10636468" cy="4688290"/>
          </a:xfrm>
        </p:spPr>
        <p:txBody>
          <a:bodyPr/>
          <a:lstStyle/>
          <a:p>
            <a:pPr marL="0" indent="0">
              <a:buNone/>
            </a:pPr>
            <a:r>
              <a:rPr lang="en-IE" dirty="0"/>
              <a:t>The successful labour market integration of refugees can only be achieved through joint efforts of all relevant actors:</a:t>
            </a:r>
          </a:p>
          <a:p>
            <a:r>
              <a:rPr lang="en-IE" dirty="0"/>
              <a:t>Governments (create an appropriate legal employment framework)</a:t>
            </a:r>
          </a:p>
          <a:p>
            <a:r>
              <a:rPr lang="en-IE" dirty="0"/>
              <a:t>Public employment services and local government (co-ordinate the  governing structures at national, regional and municipal levels)</a:t>
            </a:r>
          </a:p>
          <a:p>
            <a:r>
              <a:rPr lang="en-IE" dirty="0"/>
              <a:t>Recruitment agencies </a:t>
            </a:r>
          </a:p>
          <a:p>
            <a:r>
              <a:rPr lang="en-IE" dirty="0"/>
              <a:t>Employers and their associations (Trade unions etc.)</a:t>
            </a:r>
          </a:p>
          <a:p>
            <a:r>
              <a:rPr lang="en-IE" dirty="0"/>
              <a:t>Relevant civil society organisations – education providers etc.</a:t>
            </a:r>
          </a:p>
          <a:p>
            <a:r>
              <a:rPr lang="en-IE" dirty="0"/>
              <a:t>Refugees themselves</a:t>
            </a:r>
          </a:p>
          <a:p>
            <a:r>
              <a:rPr lang="en-IE" dirty="0"/>
              <a:t>Host communities</a:t>
            </a:r>
          </a:p>
          <a:p>
            <a:pPr marL="0" indent="0">
              <a:buNone/>
            </a:pPr>
            <a:endParaRPr lang="en-IE" dirty="0"/>
          </a:p>
        </p:txBody>
      </p:sp>
      <p:sp>
        <p:nvSpPr>
          <p:cNvPr id="3" name="Text Placeholder 2">
            <a:extLst>
              <a:ext uri="{FF2B5EF4-FFF2-40B4-BE49-F238E27FC236}">
                <a16:creationId xmlns:a16="http://schemas.microsoft.com/office/drawing/2014/main" id="{536E9E26-92D3-42AE-A073-5CC536A40448}"/>
              </a:ext>
            </a:extLst>
          </p:cNvPr>
          <p:cNvSpPr>
            <a:spLocks noGrp="1"/>
          </p:cNvSpPr>
          <p:nvPr>
            <p:ph type="body" sz="quarter" idx="21"/>
          </p:nvPr>
        </p:nvSpPr>
        <p:spPr>
          <a:xfrm>
            <a:off x="2495266" y="493986"/>
            <a:ext cx="8403792" cy="1114469"/>
          </a:xfrm>
        </p:spPr>
        <p:txBody>
          <a:bodyPr>
            <a:normAutofit/>
          </a:bodyPr>
          <a:lstStyle/>
          <a:p>
            <a:r>
              <a:rPr lang="en-IE" dirty="0"/>
              <a:t>Who is involved in supporting in refugee and migrant employment? </a:t>
            </a:r>
          </a:p>
        </p:txBody>
      </p:sp>
    </p:spTree>
    <p:extLst>
      <p:ext uri="{BB962C8B-B14F-4D97-AF65-F5344CB8AC3E}">
        <p14:creationId xmlns:p14="http://schemas.microsoft.com/office/powerpoint/2010/main" val="3870573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A05F82-2CCA-406F-BC5D-F7D742761EB0}"/>
              </a:ext>
            </a:extLst>
          </p:cNvPr>
          <p:cNvSpPr>
            <a:spLocks noGrp="1"/>
          </p:cNvSpPr>
          <p:nvPr>
            <p:ph type="body" sz="quarter" idx="20"/>
          </p:nvPr>
        </p:nvSpPr>
        <p:spPr>
          <a:xfrm>
            <a:off x="5791200" y="2157413"/>
            <a:ext cx="6274676" cy="3631644"/>
          </a:xfrm>
        </p:spPr>
        <p:txBody>
          <a:bodyPr/>
          <a:lstStyle/>
          <a:p>
            <a:pPr marL="342900" indent="-342900">
              <a:buFont typeface="Arial" panose="020B0604020202020204" pitchFamily="34" charset="0"/>
              <a:buChar char="•"/>
            </a:pPr>
            <a:r>
              <a:rPr lang="en-IE" dirty="0"/>
              <a:t>Employment provides refugees with crucial economic independence and purpose which is necessary for inclusion into wider society</a:t>
            </a:r>
          </a:p>
          <a:p>
            <a:pPr marL="342900" indent="-342900">
              <a:buFont typeface="Arial" panose="020B0604020202020204" pitchFamily="34" charset="0"/>
              <a:buChar char="•"/>
            </a:pPr>
            <a:r>
              <a:rPr lang="en-IE" dirty="0"/>
              <a:t>Although other elements (such as language learning or cultural ‘integration’) are often discussed as pillars of integration, employment is both a means to these goals and an end in itself</a:t>
            </a:r>
          </a:p>
        </p:txBody>
      </p:sp>
      <p:pic>
        <p:nvPicPr>
          <p:cNvPr id="6" name="Picture Placeholder 5" descr="A picture containing person, man, building, standing&#10;&#10;Description automatically generated">
            <a:extLst>
              <a:ext uri="{FF2B5EF4-FFF2-40B4-BE49-F238E27FC236}">
                <a16:creationId xmlns:a16="http://schemas.microsoft.com/office/drawing/2014/main" id="{67F4741E-3368-41E8-97BA-32075C17A5FD}"/>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6831" r="16831"/>
          <a:stretch>
            <a:fillRect/>
          </a:stretch>
        </p:blipFill>
        <p:spPr/>
      </p:pic>
      <p:sp>
        <p:nvSpPr>
          <p:cNvPr id="4" name="Text Placeholder 3">
            <a:extLst>
              <a:ext uri="{FF2B5EF4-FFF2-40B4-BE49-F238E27FC236}">
                <a16:creationId xmlns:a16="http://schemas.microsoft.com/office/drawing/2014/main" id="{F35AAD83-159C-4E93-9051-5F9F25024773}"/>
              </a:ext>
            </a:extLst>
          </p:cNvPr>
          <p:cNvSpPr>
            <a:spLocks noGrp="1"/>
          </p:cNvSpPr>
          <p:nvPr>
            <p:ph type="body" sz="quarter" idx="22"/>
          </p:nvPr>
        </p:nvSpPr>
        <p:spPr>
          <a:xfrm>
            <a:off x="5791200" y="609600"/>
            <a:ext cx="5910263" cy="1015441"/>
          </a:xfrm>
        </p:spPr>
        <p:txBody>
          <a:bodyPr>
            <a:normAutofit lnSpcReduction="10000"/>
          </a:bodyPr>
          <a:lstStyle/>
          <a:p>
            <a:r>
              <a:rPr lang="en-IE" dirty="0"/>
              <a:t>Why employment for Inclusion?</a:t>
            </a:r>
          </a:p>
        </p:txBody>
      </p:sp>
    </p:spTree>
    <p:extLst>
      <p:ext uri="{BB962C8B-B14F-4D97-AF65-F5344CB8AC3E}">
        <p14:creationId xmlns:p14="http://schemas.microsoft.com/office/powerpoint/2010/main" val="3994148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B87B60-F8FD-4E79-8CEB-B37DAAE3C691}"/>
              </a:ext>
            </a:extLst>
          </p:cNvPr>
          <p:cNvSpPr>
            <a:spLocks noGrp="1"/>
          </p:cNvSpPr>
          <p:nvPr>
            <p:ph type="body" sz="quarter" idx="20"/>
          </p:nvPr>
        </p:nvSpPr>
        <p:spPr>
          <a:xfrm>
            <a:off x="1082566" y="1754551"/>
            <a:ext cx="9816492" cy="3872188"/>
          </a:xfrm>
        </p:spPr>
        <p:txBody>
          <a:bodyPr/>
          <a:lstStyle/>
          <a:p>
            <a:r>
              <a:rPr lang="en-IE" dirty="0"/>
              <a:t>In most countries, there is no national strategy to aid the transition of refugees into the labour market. </a:t>
            </a:r>
          </a:p>
          <a:p>
            <a:r>
              <a:rPr lang="en-IE" dirty="0"/>
              <a:t>However labour market supports are provided by service/education providers, NGOs and community-based charities who provide specific and tailored refugee employment services.</a:t>
            </a:r>
          </a:p>
          <a:p>
            <a:r>
              <a:rPr lang="en-IE" dirty="0"/>
              <a:t>Regarding the causes for lack of entry into labour market inclusion, some common barriers can be seen. These are outlined in the next few pages..</a:t>
            </a:r>
          </a:p>
          <a:p>
            <a:endParaRPr lang="en-IE" dirty="0"/>
          </a:p>
        </p:txBody>
      </p:sp>
      <p:sp>
        <p:nvSpPr>
          <p:cNvPr id="3" name="Text Placeholder 2">
            <a:extLst>
              <a:ext uri="{FF2B5EF4-FFF2-40B4-BE49-F238E27FC236}">
                <a16:creationId xmlns:a16="http://schemas.microsoft.com/office/drawing/2014/main" id="{DC83C286-99E9-48B9-8DE3-4ACFDD263F7C}"/>
              </a:ext>
            </a:extLst>
          </p:cNvPr>
          <p:cNvSpPr>
            <a:spLocks noGrp="1"/>
          </p:cNvSpPr>
          <p:nvPr>
            <p:ph type="body" sz="quarter" idx="21"/>
          </p:nvPr>
        </p:nvSpPr>
        <p:spPr>
          <a:xfrm>
            <a:off x="2495266" y="346841"/>
            <a:ext cx="8403792" cy="1261614"/>
          </a:xfrm>
        </p:spPr>
        <p:txBody>
          <a:bodyPr>
            <a:normAutofit/>
          </a:bodyPr>
          <a:lstStyle/>
          <a:p>
            <a:r>
              <a:rPr lang="en-IE" dirty="0"/>
              <a:t>Barriers to refugee and migrant inclusion in the labour market</a:t>
            </a:r>
          </a:p>
        </p:txBody>
      </p:sp>
    </p:spTree>
    <p:extLst>
      <p:ext uri="{BB962C8B-B14F-4D97-AF65-F5344CB8AC3E}">
        <p14:creationId xmlns:p14="http://schemas.microsoft.com/office/powerpoint/2010/main" val="3830322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50AEF7-FFC4-4E0B-8DF8-37EAFC9D0531}"/>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a16="http://schemas.microsoft.com/office/drawing/2014/main" id="{4F7941D7-478C-4092-BCE8-352603486954}"/>
              </a:ext>
            </a:extLst>
          </p:cNvPr>
          <p:cNvSpPr>
            <a:spLocks noGrp="1"/>
          </p:cNvSpPr>
          <p:nvPr>
            <p:ph type="body" sz="quarter" idx="22"/>
          </p:nvPr>
        </p:nvSpPr>
        <p:spPr/>
        <p:txBody>
          <a:bodyPr/>
          <a:lstStyle/>
          <a:p>
            <a:r>
              <a:rPr lang="en-IE" i="0" dirty="0"/>
              <a:t>Adult education provides an opportunity to promote the values of tolerance and solidarity. It is about bringing people together from different cultures, so they meet, interact, share opinions, and discuss their differences, and thus they can realise they have the same objectives, and they often tackle similar challenges.</a:t>
            </a:r>
            <a:endParaRPr lang="en-IE" dirty="0"/>
          </a:p>
        </p:txBody>
      </p:sp>
      <p:sp>
        <p:nvSpPr>
          <p:cNvPr id="4" name="Text Placeholder 2">
            <a:extLst>
              <a:ext uri="{FF2B5EF4-FFF2-40B4-BE49-F238E27FC236}">
                <a16:creationId xmlns:a16="http://schemas.microsoft.com/office/drawing/2014/main" id="{91C22385-E955-42F5-8096-18F0A9DC634D}"/>
              </a:ext>
            </a:extLst>
          </p:cNvPr>
          <p:cNvSpPr txBox="1">
            <a:spLocks/>
          </p:cNvSpPr>
          <p:nvPr/>
        </p:nvSpPr>
        <p:spPr>
          <a:xfrm>
            <a:off x="672662" y="5750757"/>
            <a:ext cx="11330152" cy="8890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ts val="1800"/>
              </a:lnSpc>
              <a:buNone/>
            </a:pPr>
            <a:r>
              <a:rPr lang="en-IE" sz="2000" dirty="0">
                <a:solidFill>
                  <a:srgbClr val="6D6E6C"/>
                </a:solidFill>
              </a:rPr>
              <a:t>Tania Berman, European Association for the Education of Adults</a:t>
            </a:r>
          </a:p>
        </p:txBody>
      </p:sp>
      <p:sp>
        <p:nvSpPr>
          <p:cNvPr id="5" name="TextBox 4">
            <a:extLst>
              <a:ext uri="{FF2B5EF4-FFF2-40B4-BE49-F238E27FC236}">
                <a16:creationId xmlns:a16="http://schemas.microsoft.com/office/drawing/2014/main" id="{4AE6951D-7522-4619-93DA-E9FFCB4E2875}"/>
              </a:ext>
            </a:extLst>
          </p:cNvPr>
          <p:cNvSpPr txBox="1"/>
          <p:nvPr/>
        </p:nvSpPr>
        <p:spPr>
          <a:xfrm>
            <a:off x="0" y="420414"/>
            <a:ext cx="4256690" cy="830997"/>
          </a:xfrm>
          <a:prstGeom prst="rect">
            <a:avLst/>
          </a:prstGeom>
          <a:solidFill>
            <a:srgbClr val="B6BD00"/>
          </a:solidFill>
        </p:spPr>
        <p:txBody>
          <a:bodyPr wrap="square" rtlCol="0">
            <a:spAutoFit/>
          </a:bodyPr>
          <a:lstStyle/>
          <a:p>
            <a:r>
              <a:rPr lang="en-IE" sz="2400" dirty="0">
                <a:solidFill>
                  <a:schemeClr val="bg1"/>
                </a:solidFill>
              </a:rPr>
              <a:t>What Role does Adult Education play in Inclusion?</a:t>
            </a:r>
          </a:p>
        </p:txBody>
      </p:sp>
      <p:sp>
        <p:nvSpPr>
          <p:cNvPr id="6" name="Rectangle 5">
            <a:extLst>
              <a:ext uri="{FF2B5EF4-FFF2-40B4-BE49-F238E27FC236}">
                <a16:creationId xmlns:a16="http://schemas.microsoft.com/office/drawing/2014/main" id="{3786928E-AC78-4D28-A6E4-E35065E8A993}"/>
              </a:ext>
            </a:extLst>
          </p:cNvPr>
          <p:cNvSpPr/>
          <p:nvPr/>
        </p:nvSpPr>
        <p:spPr>
          <a:xfrm>
            <a:off x="6705600" y="6516646"/>
            <a:ext cx="6096000" cy="246221"/>
          </a:xfrm>
          <a:prstGeom prst="rect">
            <a:avLst/>
          </a:prstGeom>
        </p:spPr>
        <p:txBody>
          <a:bodyPr>
            <a:spAutoFit/>
          </a:bodyPr>
          <a:lstStyle/>
          <a:p>
            <a:r>
              <a:rPr lang="en-IE" sz="1000" dirty="0"/>
              <a:t>Source: </a:t>
            </a:r>
            <a:r>
              <a:rPr lang="en-IE" sz="1000" dirty="0">
                <a:hlinkClick r:id="rId2"/>
              </a:rPr>
              <a:t>https://epale.ec.europa.eu/en/blog/what-role-does-adult-education-play-refugee-crisis</a:t>
            </a:r>
            <a:endParaRPr lang="en-IE" sz="1000" dirty="0"/>
          </a:p>
        </p:txBody>
      </p:sp>
    </p:spTree>
    <p:extLst>
      <p:ext uri="{BB962C8B-B14F-4D97-AF65-F5344CB8AC3E}">
        <p14:creationId xmlns:p14="http://schemas.microsoft.com/office/powerpoint/2010/main" val="3872483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BE2E70-FC02-4448-BB75-6FAF959FC40C}"/>
              </a:ext>
            </a:extLst>
          </p:cNvPr>
          <p:cNvSpPr>
            <a:spLocks noGrp="1"/>
          </p:cNvSpPr>
          <p:nvPr>
            <p:ph type="body" sz="quarter" idx="20"/>
          </p:nvPr>
        </p:nvSpPr>
        <p:spPr>
          <a:xfrm>
            <a:off x="5600907" y="1926185"/>
            <a:ext cx="6078429" cy="3631644"/>
          </a:xfrm>
        </p:spPr>
        <p:txBody>
          <a:bodyPr/>
          <a:lstStyle/>
          <a:p>
            <a:r>
              <a:rPr lang="en-IE" b="1" dirty="0"/>
              <a:t>Lack of host language skills</a:t>
            </a:r>
            <a:r>
              <a:rPr lang="en-IE" dirty="0"/>
              <a:t> is one of the most significant obstacles to obtaining employment.</a:t>
            </a:r>
          </a:p>
          <a:p>
            <a:r>
              <a:rPr lang="en-IE" dirty="0"/>
              <a:t>Those with poor language skills are likely to have </a:t>
            </a:r>
            <a:r>
              <a:rPr lang="en-IE" b="1" dirty="0"/>
              <a:t>access to a much smaller range of employment and training opportunities.</a:t>
            </a:r>
          </a:p>
          <a:p>
            <a:endParaRPr lang="en-IE" b="1" dirty="0"/>
          </a:p>
        </p:txBody>
      </p:sp>
      <p:pic>
        <p:nvPicPr>
          <p:cNvPr id="6" name="Picture Placeholder 5" descr="A stack of books&#10;&#10;Description automatically generated">
            <a:extLst>
              <a:ext uri="{FF2B5EF4-FFF2-40B4-BE49-F238E27FC236}">
                <a16:creationId xmlns:a16="http://schemas.microsoft.com/office/drawing/2014/main" id="{9495FBE3-348B-41CA-8466-4010594AB816}"/>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2825" r="2825"/>
          <a:stretch>
            <a:fillRect/>
          </a:stretch>
        </p:blipFill>
        <p:spPr/>
      </p:pic>
      <p:sp>
        <p:nvSpPr>
          <p:cNvPr id="4" name="Text Placeholder 3">
            <a:extLst>
              <a:ext uri="{FF2B5EF4-FFF2-40B4-BE49-F238E27FC236}">
                <a16:creationId xmlns:a16="http://schemas.microsoft.com/office/drawing/2014/main" id="{9312ADB2-F08F-47A9-B9A1-FF2592CE9E08}"/>
              </a:ext>
            </a:extLst>
          </p:cNvPr>
          <p:cNvSpPr>
            <a:spLocks noGrp="1"/>
          </p:cNvSpPr>
          <p:nvPr>
            <p:ph type="body" sz="quarter" idx="22"/>
          </p:nvPr>
        </p:nvSpPr>
        <p:spPr>
          <a:xfrm>
            <a:off x="5671440" y="810552"/>
            <a:ext cx="5579898" cy="857158"/>
          </a:xfrm>
        </p:spPr>
        <p:txBody>
          <a:bodyPr/>
          <a:lstStyle/>
          <a:p>
            <a:r>
              <a:rPr lang="en-IE" dirty="0"/>
              <a:t>Language Barriers</a:t>
            </a:r>
          </a:p>
        </p:txBody>
      </p:sp>
      <p:sp>
        <p:nvSpPr>
          <p:cNvPr id="8" name="Rectangle 7">
            <a:extLst>
              <a:ext uri="{FF2B5EF4-FFF2-40B4-BE49-F238E27FC236}">
                <a16:creationId xmlns:a16="http://schemas.microsoft.com/office/drawing/2014/main" id="{DFAB5F5A-1D55-4476-8239-2770CE7CE8D3}"/>
              </a:ext>
            </a:extLst>
          </p:cNvPr>
          <p:cNvSpPr/>
          <p:nvPr/>
        </p:nvSpPr>
        <p:spPr>
          <a:xfrm>
            <a:off x="5671440" y="4298633"/>
            <a:ext cx="6096000" cy="1569660"/>
          </a:xfrm>
          <a:prstGeom prst="rect">
            <a:avLst/>
          </a:prstGeom>
          <a:solidFill>
            <a:srgbClr val="F38B00"/>
          </a:solidFill>
        </p:spPr>
        <p:txBody>
          <a:bodyPr>
            <a:spAutoFit/>
          </a:bodyPr>
          <a:lstStyle/>
          <a:p>
            <a:r>
              <a:rPr lang="en-IE" sz="2400" b="1" dirty="0">
                <a:solidFill>
                  <a:schemeClr val="bg1"/>
                </a:solidFill>
              </a:rPr>
              <a:t>Language features strongly in our PROMISE Approach to Inclusion – see strand 1 for more about the need for effective language programmes for adult refugees and migrants</a:t>
            </a:r>
            <a:endParaRPr lang="en-IE" sz="2400" dirty="0">
              <a:solidFill>
                <a:schemeClr val="bg1"/>
              </a:solidFill>
            </a:endParaRPr>
          </a:p>
        </p:txBody>
      </p:sp>
      <p:sp>
        <p:nvSpPr>
          <p:cNvPr id="9" name="Rectangle 8">
            <a:extLst>
              <a:ext uri="{FF2B5EF4-FFF2-40B4-BE49-F238E27FC236}">
                <a16:creationId xmlns:a16="http://schemas.microsoft.com/office/drawing/2014/main" id="{63234789-385F-4C24-9E03-D415669B2B7F}"/>
              </a:ext>
            </a:extLst>
          </p:cNvPr>
          <p:cNvSpPr/>
          <p:nvPr/>
        </p:nvSpPr>
        <p:spPr>
          <a:xfrm>
            <a:off x="7483366" y="6526981"/>
            <a:ext cx="6096000" cy="246221"/>
          </a:xfrm>
          <a:prstGeom prst="rect">
            <a:avLst/>
          </a:prstGeom>
        </p:spPr>
        <p:txBody>
          <a:bodyPr>
            <a:spAutoFit/>
          </a:bodyPr>
          <a:lstStyle/>
          <a:p>
            <a:r>
              <a:rPr lang="en-IE" sz="1000" dirty="0"/>
              <a:t>Source: </a:t>
            </a:r>
            <a:r>
              <a:rPr lang="en-IE" sz="1000" dirty="0">
                <a:hlinkClick r:id="rId4"/>
              </a:rPr>
              <a:t>https://breaking-barriers.co.uk/the-cause/refugee-employment-crisis/</a:t>
            </a:r>
            <a:endParaRPr lang="en-IE" sz="1000" dirty="0"/>
          </a:p>
        </p:txBody>
      </p:sp>
      <p:sp>
        <p:nvSpPr>
          <p:cNvPr id="10" name="Rectangle 9">
            <a:extLst>
              <a:ext uri="{FF2B5EF4-FFF2-40B4-BE49-F238E27FC236}">
                <a16:creationId xmlns:a16="http://schemas.microsoft.com/office/drawing/2014/main" id="{253DADC3-BB0A-4A54-B303-EDABAEA95C0B}"/>
              </a:ext>
            </a:extLst>
          </p:cNvPr>
          <p:cNvSpPr/>
          <p:nvPr/>
        </p:nvSpPr>
        <p:spPr>
          <a:xfrm>
            <a:off x="0" y="138026"/>
            <a:ext cx="5986062" cy="369332"/>
          </a:xfrm>
          <a:prstGeom prst="rect">
            <a:avLst/>
          </a:prstGeom>
          <a:solidFill>
            <a:srgbClr val="F38B00"/>
          </a:solidFill>
        </p:spPr>
        <p:txBody>
          <a:bodyPr wrap="none">
            <a:spAutoFit/>
          </a:bodyPr>
          <a:lstStyle/>
          <a:p>
            <a:r>
              <a:rPr lang="en-IE" dirty="0">
                <a:solidFill>
                  <a:schemeClr val="bg1"/>
                </a:solidFill>
              </a:rPr>
              <a:t>Barriers to refugee and migrant inclusion in the labour market</a:t>
            </a:r>
          </a:p>
        </p:txBody>
      </p:sp>
    </p:spTree>
    <p:extLst>
      <p:ext uri="{BB962C8B-B14F-4D97-AF65-F5344CB8AC3E}">
        <p14:creationId xmlns:p14="http://schemas.microsoft.com/office/powerpoint/2010/main" val="2606021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BE2E70-FC02-4448-BB75-6FAF959FC40C}"/>
              </a:ext>
            </a:extLst>
          </p:cNvPr>
          <p:cNvSpPr>
            <a:spLocks noGrp="1"/>
          </p:cNvSpPr>
          <p:nvPr>
            <p:ph type="body" sz="quarter" idx="20"/>
          </p:nvPr>
        </p:nvSpPr>
        <p:spPr>
          <a:xfrm>
            <a:off x="5600907" y="1926185"/>
            <a:ext cx="6078429" cy="3631644"/>
          </a:xfrm>
        </p:spPr>
        <p:txBody>
          <a:bodyPr/>
          <a:lstStyle/>
          <a:p>
            <a:r>
              <a:rPr lang="en-IE" b="1" dirty="0"/>
              <a:t>Significant gaps on the CV</a:t>
            </a:r>
            <a:r>
              <a:rPr lang="en-IE" dirty="0"/>
              <a:t> due to sometimes prolonged asylum processes during which most refugees are unable to work pose a barrier for employment when refugees finally do secure work permits.</a:t>
            </a:r>
          </a:p>
          <a:p>
            <a:endParaRPr lang="en-IE" dirty="0"/>
          </a:p>
        </p:txBody>
      </p:sp>
      <p:sp>
        <p:nvSpPr>
          <p:cNvPr id="4" name="Text Placeholder 3">
            <a:extLst>
              <a:ext uri="{FF2B5EF4-FFF2-40B4-BE49-F238E27FC236}">
                <a16:creationId xmlns:a16="http://schemas.microsoft.com/office/drawing/2014/main" id="{9312ADB2-F08F-47A9-B9A1-FF2592CE9E08}"/>
              </a:ext>
            </a:extLst>
          </p:cNvPr>
          <p:cNvSpPr>
            <a:spLocks noGrp="1"/>
          </p:cNvSpPr>
          <p:nvPr>
            <p:ph type="body" sz="quarter" idx="22"/>
          </p:nvPr>
        </p:nvSpPr>
        <p:spPr>
          <a:xfrm>
            <a:off x="5671440" y="810552"/>
            <a:ext cx="5579898" cy="857158"/>
          </a:xfrm>
        </p:spPr>
        <p:txBody>
          <a:bodyPr>
            <a:normAutofit/>
          </a:bodyPr>
          <a:lstStyle/>
          <a:p>
            <a:r>
              <a:rPr lang="en-IE" dirty="0"/>
              <a:t>Gaps on CV</a:t>
            </a:r>
          </a:p>
        </p:txBody>
      </p:sp>
      <p:pic>
        <p:nvPicPr>
          <p:cNvPr id="9" name="Picture Placeholder 8" descr="A picture containing man&#10;&#10;Description automatically generated">
            <a:extLst>
              <a:ext uri="{FF2B5EF4-FFF2-40B4-BE49-F238E27FC236}">
                <a16:creationId xmlns:a16="http://schemas.microsoft.com/office/drawing/2014/main" id="{ED1209A8-D3F7-43FA-9969-EEF9FCA71B58}"/>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309" r="309"/>
          <a:stretch>
            <a:fillRect/>
          </a:stretch>
        </p:blipFill>
        <p:spPr/>
      </p:pic>
      <p:sp>
        <p:nvSpPr>
          <p:cNvPr id="13" name="Rectangle 12">
            <a:extLst>
              <a:ext uri="{FF2B5EF4-FFF2-40B4-BE49-F238E27FC236}">
                <a16:creationId xmlns:a16="http://schemas.microsoft.com/office/drawing/2014/main" id="{7A35CD03-2D23-403C-9E0F-71131E8C9698}"/>
              </a:ext>
            </a:extLst>
          </p:cNvPr>
          <p:cNvSpPr/>
          <p:nvPr/>
        </p:nvSpPr>
        <p:spPr>
          <a:xfrm>
            <a:off x="0" y="138026"/>
            <a:ext cx="5986062" cy="369332"/>
          </a:xfrm>
          <a:prstGeom prst="rect">
            <a:avLst/>
          </a:prstGeom>
          <a:solidFill>
            <a:srgbClr val="F38B00"/>
          </a:solidFill>
        </p:spPr>
        <p:txBody>
          <a:bodyPr wrap="none">
            <a:spAutoFit/>
          </a:bodyPr>
          <a:lstStyle/>
          <a:p>
            <a:r>
              <a:rPr lang="en-IE" dirty="0">
                <a:solidFill>
                  <a:schemeClr val="bg1"/>
                </a:solidFill>
              </a:rPr>
              <a:t>Barriers to refugee and migrant inclusion in the labour market</a:t>
            </a:r>
          </a:p>
        </p:txBody>
      </p:sp>
      <p:sp>
        <p:nvSpPr>
          <p:cNvPr id="14" name="Rectangle 13">
            <a:extLst>
              <a:ext uri="{FF2B5EF4-FFF2-40B4-BE49-F238E27FC236}">
                <a16:creationId xmlns:a16="http://schemas.microsoft.com/office/drawing/2014/main" id="{806A2F79-CA94-4664-8A3B-7DC695CF32B4}"/>
              </a:ext>
            </a:extLst>
          </p:cNvPr>
          <p:cNvSpPr/>
          <p:nvPr/>
        </p:nvSpPr>
        <p:spPr>
          <a:xfrm>
            <a:off x="5671440" y="4123473"/>
            <a:ext cx="6096000" cy="1569660"/>
          </a:xfrm>
          <a:prstGeom prst="rect">
            <a:avLst/>
          </a:prstGeom>
          <a:solidFill>
            <a:srgbClr val="B6BD00"/>
          </a:solidFill>
        </p:spPr>
        <p:txBody>
          <a:bodyPr>
            <a:spAutoFit/>
          </a:bodyPr>
          <a:lstStyle/>
          <a:p>
            <a:r>
              <a:rPr lang="en-IE" sz="2400" dirty="0">
                <a:solidFill>
                  <a:schemeClr val="bg1"/>
                </a:solidFill>
              </a:rPr>
              <a:t>Adult service/educators can fill this void by offering relevant training and/or creating opportunities for the refugees to volunteer or gain work experience.</a:t>
            </a:r>
          </a:p>
        </p:txBody>
      </p:sp>
    </p:spTree>
    <p:extLst>
      <p:ext uri="{BB962C8B-B14F-4D97-AF65-F5344CB8AC3E}">
        <p14:creationId xmlns:p14="http://schemas.microsoft.com/office/powerpoint/2010/main" val="1139037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BE2E70-FC02-4448-BB75-6FAF959FC40C}"/>
              </a:ext>
            </a:extLst>
          </p:cNvPr>
          <p:cNvSpPr>
            <a:spLocks noGrp="1"/>
          </p:cNvSpPr>
          <p:nvPr>
            <p:ph type="body" sz="quarter" idx="20"/>
          </p:nvPr>
        </p:nvSpPr>
        <p:spPr>
          <a:xfrm>
            <a:off x="5600907" y="1926185"/>
            <a:ext cx="6078429" cy="3631644"/>
          </a:xfrm>
        </p:spPr>
        <p:txBody>
          <a:bodyPr/>
          <a:lstStyle/>
          <a:p>
            <a:r>
              <a:rPr lang="en-IE" b="1" dirty="0"/>
              <a:t>Lack of work experience</a:t>
            </a:r>
            <a:r>
              <a:rPr lang="en-IE" dirty="0"/>
              <a:t> in host country which is often prerequisite for getting a job. Also some refugees have qualifications that they cannot prove because they are unable to obtain duplicates of the necessary paperwork.</a:t>
            </a:r>
          </a:p>
          <a:p>
            <a:r>
              <a:rPr lang="en-IE" dirty="0"/>
              <a:t>This can be an issue for economic migrants too as their qualifications may not transfer to the receiving country.</a:t>
            </a:r>
          </a:p>
          <a:p>
            <a:endParaRPr lang="en-IE" dirty="0"/>
          </a:p>
        </p:txBody>
      </p:sp>
      <p:sp>
        <p:nvSpPr>
          <p:cNvPr id="4" name="Text Placeholder 3">
            <a:extLst>
              <a:ext uri="{FF2B5EF4-FFF2-40B4-BE49-F238E27FC236}">
                <a16:creationId xmlns:a16="http://schemas.microsoft.com/office/drawing/2014/main" id="{9312ADB2-F08F-47A9-B9A1-FF2592CE9E08}"/>
              </a:ext>
            </a:extLst>
          </p:cNvPr>
          <p:cNvSpPr>
            <a:spLocks noGrp="1"/>
          </p:cNvSpPr>
          <p:nvPr>
            <p:ph type="body" sz="quarter" idx="22"/>
          </p:nvPr>
        </p:nvSpPr>
        <p:spPr>
          <a:xfrm>
            <a:off x="4866290" y="592084"/>
            <a:ext cx="7136524" cy="1418827"/>
          </a:xfrm>
        </p:spPr>
        <p:txBody>
          <a:bodyPr>
            <a:normAutofit fontScale="85000" lnSpcReduction="10000"/>
          </a:bodyPr>
          <a:lstStyle/>
          <a:p>
            <a:r>
              <a:rPr lang="en-IE" dirty="0"/>
              <a:t>Lack of relevant work experience, appropriate training or unrecognised educational and professional qualifications.</a:t>
            </a:r>
          </a:p>
        </p:txBody>
      </p:sp>
      <p:sp>
        <p:nvSpPr>
          <p:cNvPr id="13" name="Rectangle 12">
            <a:extLst>
              <a:ext uri="{FF2B5EF4-FFF2-40B4-BE49-F238E27FC236}">
                <a16:creationId xmlns:a16="http://schemas.microsoft.com/office/drawing/2014/main" id="{7A35CD03-2D23-403C-9E0F-71131E8C9698}"/>
              </a:ext>
            </a:extLst>
          </p:cNvPr>
          <p:cNvSpPr/>
          <p:nvPr/>
        </p:nvSpPr>
        <p:spPr>
          <a:xfrm>
            <a:off x="0" y="138026"/>
            <a:ext cx="5986062" cy="369332"/>
          </a:xfrm>
          <a:prstGeom prst="rect">
            <a:avLst/>
          </a:prstGeom>
          <a:solidFill>
            <a:srgbClr val="F38B00"/>
          </a:solidFill>
        </p:spPr>
        <p:txBody>
          <a:bodyPr wrap="none">
            <a:spAutoFit/>
          </a:bodyPr>
          <a:lstStyle/>
          <a:p>
            <a:r>
              <a:rPr lang="en-IE" dirty="0">
                <a:solidFill>
                  <a:schemeClr val="bg1"/>
                </a:solidFill>
              </a:rPr>
              <a:t>Barriers to refugee and migrant inclusion in the labour market</a:t>
            </a:r>
          </a:p>
        </p:txBody>
      </p:sp>
      <p:sp>
        <p:nvSpPr>
          <p:cNvPr id="3" name="Rectangle 2">
            <a:extLst>
              <a:ext uri="{FF2B5EF4-FFF2-40B4-BE49-F238E27FC236}">
                <a16:creationId xmlns:a16="http://schemas.microsoft.com/office/drawing/2014/main" id="{3698B254-2E9B-44BB-B17D-6C49D7E9F89D}"/>
              </a:ext>
            </a:extLst>
          </p:cNvPr>
          <p:cNvSpPr/>
          <p:nvPr/>
        </p:nvSpPr>
        <p:spPr>
          <a:xfrm>
            <a:off x="5568269" y="4957664"/>
            <a:ext cx="6096000" cy="1200329"/>
          </a:xfrm>
          <a:prstGeom prst="rect">
            <a:avLst/>
          </a:prstGeom>
          <a:solidFill>
            <a:srgbClr val="EA1D76"/>
          </a:solidFill>
        </p:spPr>
        <p:txBody>
          <a:bodyPr>
            <a:spAutoFit/>
          </a:bodyPr>
          <a:lstStyle/>
          <a:p>
            <a:r>
              <a:rPr lang="en-IE" dirty="0">
                <a:solidFill>
                  <a:schemeClr val="bg1"/>
                </a:solidFill>
              </a:rPr>
              <a:t>Short work placements and other job experience opportunities are important but also training to help the newcomers to acclimatise to a different language and a </a:t>
            </a:r>
            <a:r>
              <a:rPr lang="en-IE" b="1" dirty="0">
                <a:solidFill>
                  <a:schemeClr val="bg1"/>
                </a:solidFill>
              </a:rPr>
              <a:t>different culture of work.</a:t>
            </a:r>
            <a:r>
              <a:rPr lang="en-IE" dirty="0">
                <a:solidFill>
                  <a:schemeClr val="bg1"/>
                </a:solidFill>
              </a:rPr>
              <a:t> </a:t>
            </a:r>
          </a:p>
        </p:txBody>
      </p:sp>
      <p:pic>
        <p:nvPicPr>
          <p:cNvPr id="8" name="Picture Placeholder 7" descr="A group of people standing in a room&#10;&#10;Description automatically generated">
            <a:extLst>
              <a:ext uri="{FF2B5EF4-FFF2-40B4-BE49-F238E27FC236}">
                <a16:creationId xmlns:a16="http://schemas.microsoft.com/office/drawing/2014/main" id="{8A443377-1978-4E28-B722-A706CF91BD4B}"/>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7646" r="17646"/>
          <a:stretch>
            <a:fillRect/>
          </a:stretch>
        </p:blipFill>
        <p:spPr/>
      </p:pic>
    </p:spTree>
    <p:extLst>
      <p:ext uri="{BB962C8B-B14F-4D97-AF65-F5344CB8AC3E}">
        <p14:creationId xmlns:p14="http://schemas.microsoft.com/office/powerpoint/2010/main" val="18912441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BE2E70-FC02-4448-BB75-6FAF959FC40C}"/>
              </a:ext>
            </a:extLst>
          </p:cNvPr>
          <p:cNvSpPr>
            <a:spLocks noGrp="1"/>
          </p:cNvSpPr>
          <p:nvPr>
            <p:ph type="body" sz="quarter" idx="20"/>
          </p:nvPr>
        </p:nvSpPr>
        <p:spPr>
          <a:xfrm>
            <a:off x="5600907" y="1800061"/>
            <a:ext cx="6422927" cy="3631644"/>
          </a:xfrm>
        </p:spPr>
        <p:txBody>
          <a:bodyPr/>
          <a:lstStyle/>
          <a:p>
            <a:r>
              <a:rPr lang="en-IE" dirty="0"/>
              <a:t>Being a newcomer in a new country means that refugees and migrants often lack access to networks (character references, previous employer references etc.) which would strengthen employment prospects and knowledge of recruitment methods. </a:t>
            </a:r>
          </a:p>
          <a:p>
            <a:r>
              <a:rPr lang="en-IE" dirty="0"/>
              <a:t>Refugees may have no, or limited, social and professional connections in the receiving country which make things very difficult for them.</a:t>
            </a:r>
          </a:p>
          <a:p>
            <a:endParaRPr lang="en-IE" dirty="0"/>
          </a:p>
        </p:txBody>
      </p:sp>
      <p:sp>
        <p:nvSpPr>
          <p:cNvPr id="4" name="Text Placeholder 3">
            <a:extLst>
              <a:ext uri="{FF2B5EF4-FFF2-40B4-BE49-F238E27FC236}">
                <a16:creationId xmlns:a16="http://schemas.microsoft.com/office/drawing/2014/main" id="{9312ADB2-F08F-47A9-B9A1-FF2592CE9E08}"/>
              </a:ext>
            </a:extLst>
          </p:cNvPr>
          <p:cNvSpPr>
            <a:spLocks noGrp="1"/>
          </p:cNvSpPr>
          <p:nvPr>
            <p:ph type="body" sz="quarter" idx="22"/>
          </p:nvPr>
        </p:nvSpPr>
        <p:spPr>
          <a:xfrm>
            <a:off x="5671440" y="843338"/>
            <a:ext cx="5579898" cy="857158"/>
          </a:xfrm>
        </p:spPr>
        <p:txBody>
          <a:bodyPr>
            <a:normAutofit/>
          </a:bodyPr>
          <a:lstStyle/>
          <a:p>
            <a:r>
              <a:rPr lang="en-IE" dirty="0"/>
              <a:t>Lack of references</a:t>
            </a:r>
          </a:p>
        </p:txBody>
      </p:sp>
      <p:sp>
        <p:nvSpPr>
          <p:cNvPr id="13" name="Rectangle 12">
            <a:extLst>
              <a:ext uri="{FF2B5EF4-FFF2-40B4-BE49-F238E27FC236}">
                <a16:creationId xmlns:a16="http://schemas.microsoft.com/office/drawing/2014/main" id="{7A35CD03-2D23-403C-9E0F-71131E8C9698}"/>
              </a:ext>
            </a:extLst>
          </p:cNvPr>
          <p:cNvSpPr/>
          <p:nvPr/>
        </p:nvSpPr>
        <p:spPr>
          <a:xfrm>
            <a:off x="0" y="138026"/>
            <a:ext cx="5986062" cy="369332"/>
          </a:xfrm>
          <a:prstGeom prst="rect">
            <a:avLst/>
          </a:prstGeom>
          <a:solidFill>
            <a:srgbClr val="F38B00"/>
          </a:solidFill>
        </p:spPr>
        <p:txBody>
          <a:bodyPr wrap="none">
            <a:spAutoFit/>
          </a:bodyPr>
          <a:lstStyle/>
          <a:p>
            <a:r>
              <a:rPr lang="en-IE" dirty="0">
                <a:solidFill>
                  <a:schemeClr val="bg1"/>
                </a:solidFill>
              </a:rPr>
              <a:t>Barriers to refugee and migrant inclusion in the labour market</a:t>
            </a:r>
          </a:p>
        </p:txBody>
      </p:sp>
      <p:pic>
        <p:nvPicPr>
          <p:cNvPr id="12" name="Picture Placeholder 11" descr="A picture containing many, street&#10;&#10;Description automatically generated">
            <a:extLst>
              <a:ext uri="{FF2B5EF4-FFF2-40B4-BE49-F238E27FC236}">
                <a16:creationId xmlns:a16="http://schemas.microsoft.com/office/drawing/2014/main" id="{D73717A1-920A-4D20-B89D-045AA83777AD}"/>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22049" r="22049"/>
          <a:stretch>
            <a:fillRect/>
          </a:stretch>
        </p:blipFill>
        <p:spPr/>
      </p:pic>
      <p:sp>
        <p:nvSpPr>
          <p:cNvPr id="3" name="Rectangle 2">
            <a:extLst>
              <a:ext uri="{FF2B5EF4-FFF2-40B4-BE49-F238E27FC236}">
                <a16:creationId xmlns:a16="http://schemas.microsoft.com/office/drawing/2014/main" id="{3698B254-2E9B-44BB-B17D-6C49D7E9F89D}"/>
              </a:ext>
            </a:extLst>
          </p:cNvPr>
          <p:cNvSpPr/>
          <p:nvPr/>
        </p:nvSpPr>
        <p:spPr>
          <a:xfrm>
            <a:off x="735725" y="5360906"/>
            <a:ext cx="11241922" cy="1323439"/>
          </a:xfrm>
          <a:prstGeom prst="rect">
            <a:avLst/>
          </a:prstGeom>
          <a:solidFill>
            <a:srgbClr val="F38B00"/>
          </a:solidFill>
        </p:spPr>
        <p:txBody>
          <a:bodyPr wrap="square">
            <a:spAutoFit/>
          </a:bodyPr>
          <a:lstStyle/>
          <a:p>
            <a:r>
              <a:rPr lang="en-IE" sz="2000" dirty="0">
                <a:solidFill>
                  <a:schemeClr val="bg1"/>
                </a:solidFill>
              </a:rPr>
              <a:t>Service/education providers in direct contact with refugees and migrants are one of a few who know these people the best. Consider your own position? Could you to be a character reference? Refugees/Migrants who become active in their communities should be encouraged to seek references locally and be encouraged to build up their name and stature.</a:t>
            </a:r>
          </a:p>
        </p:txBody>
      </p:sp>
    </p:spTree>
    <p:extLst>
      <p:ext uri="{BB962C8B-B14F-4D97-AF65-F5344CB8AC3E}">
        <p14:creationId xmlns:p14="http://schemas.microsoft.com/office/powerpoint/2010/main" val="131239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BE2E70-FC02-4448-BB75-6FAF959FC40C}"/>
              </a:ext>
            </a:extLst>
          </p:cNvPr>
          <p:cNvSpPr>
            <a:spLocks noGrp="1"/>
          </p:cNvSpPr>
          <p:nvPr>
            <p:ph type="body" sz="quarter" idx="20"/>
          </p:nvPr>
        </p:nvSpPr>
        <p:spPr>
          <a:xfrm>
            <a:off x="6148970" y="1800061"/>
            <a:ext cx="5874864" cy="3631644"/>
          </a:xfrm>
        </p:spPr>
        <p:txBody>
          <a:bodyPr/>
          <a:lstStyle/>
          <a:p>
            <a:r>
              <a:rPr lang="en-IE" dirty="0"/>
              <a:t>Racism and negative stereotyping is probably the most inhibiting of all the barriers that refugees and migrants face with regard to entry into the labour market. </a:t>
            </a:r>
          </a:p>
          <a:p>
            <a:r>
              <a:rPr lang="en-IE" dirty="0"/>
              <a:t>Cross-cultural misunderstandings can contribute to misplaced suspicion and hostility.</a:t>
            </a:r>
          </a:p>
          <a:p>
            <a:r>
              <a:rPr lang="en-IE" dirty="0"/>
              <a:t>For employers, there mat be perceptions that additional costs and admin will be required when hiring a refugee.</a:t>
            </a:r>
          </a:p>
        </p:txBody>
      </p:sp>
      <p:sp>
        <p:nvSpPr>
          <p:cNvPr id="4" name="Text Placeholder 3">
            <a:extLst>
              <a:ext uri="{FF2B5EF4-FFF2-40B4-BE49-F238E27FC236}">
                <a16:creationId xmlns:a16="http://schemas.microsoft.com/office/drawing/2014/main" id="{9312ADB2-F08F-47A9-B9A1-FF2592CE9E08}"/>
              </a:ext>
            </a:extLst>
          </p:cNvPr>
          <p:cNvSpPr>
            <a:spLocks noGrp="1"/>
          </p:cNvSpPr>
          <p:nvPr>
            <p:ph type="body" sz="quarter" idx="22"/>
          </p:nvPr>
        </p:nvSpPr>
        <p:spPr>
          <a:xfrm>
            <a:off x="5671440" y="843338"/>
            <a:ext cx="5579898" cy="857158"/>
          </a:xfrm>
        </p:spPr>
        <p:txBody>
          <a:bodyPr>
            <a:normAutofit/>
          </a:bodyPr>
          <a:lstStyle/>
          <a:p>
            <a:r>
              <a:rPr lang="en-IE" dirty="0"/>
              <a:t>Social Stigmas</a:t>
            </a:r>
          </a:p>
        </p:txBody>
      </p:sp>
      <p:sp>
        <p:nvSpPr>
          <p:cNvPr id="13" name="Rectangle 12">
            <a:extLst>
              <a:ext uri="{FF2B5EF4-FFF2-40B4-BE49-F238E27FC236}">
                <a16:creationId xmlns:a16="http://schemas.microsoft.com/office/drawing/2014/main" id="{7A35CD03-2D23-403C-9E0F-71131E8C9698}"/>
              </a:ext>
            </a:extLst>
          </p:cNvPr>
          <p:cNvSpPr/>
          <p:nvPr/>
        </p:nvSpPr>
        <p:spPr>
          <a:xfrm>
            <a:off x="0" y="138026"/>
            <a:ext cx="5986062" cy="369332"/>
          </a:xfrm>
          <a:prstGeom prst="rect">
            <a:avLst/>
          </a:prstGeom>
          <a:solidFill>
            <a:srgbClr val="F38B00"/>
          </a:solidFill>
        </p:spPr>
        <p:txBody>
          <a:bodyPr wrap="none">
            <a:spAutoFit/>
          </a:bodyPr>
          <a:lstStyle/>
          <a:p>
            <a:r>
              <a:rPr lang="en-IE" dirty="0">
                <a:solidFill>
                  <a:schemeClr val="bg1"/>
                </a:solidFill>
              </a:rPr>
              <a:t>Barriers to refugee and migrant inclusion in the labour market</a:t>
            </a:r>
          </a:p>
        </p:txBody>
      </p:sp>
      <p:pic>
        <p:nvPicPr>
          <p:cNvPr id="11" name="Picture Placeholder 10">
            <a:extLst>
              <a:ext uri="{FF2B5EF4-FFF2-40B4-BE49-F238E27FC236}">
                <a16:creationId xmlns:a16="http://schemas.microsoft.com/office/drawing/2014/main" id="{3BBC459D-B13A-449D-BB1D-EBF62A371B89}"/>
              </a:ext>
            </a:extLst>
          </p:cNvPr>
          <p:cNvPicPr>
            <a:picLocks noGrp="1" noChangeAspect="1"/>
          </p:cNvPicPr>
          <p:nvPr>
            <p:ph type="pic" sz="quarter" idx="21"/>
          </p:nvPr>
        </p:nvPicPr>
        <p:blipFill>
          <a:blip r:embed="rId2">
            <a:extLst>
              <a:ext uri="{837473B0-CC2E-450A-ABE3-18F120FF3D39}">
                <a1611:picAttrSrcUrl xmlns:a1611="http://schemas.microsoft.com/office/drawing/2016/11/main" r:id="rId3"/>
              </a:ext>
            </a:extLst>
          </a:blip>
          <a:srcRect l="13532" r="13532"/>
          <a:stretch>
            <a:fillRect/>
          </a:stretch>
        </p:blipFill>
        <p:spPr/>
      </p:pic>
      <p:sp>
        <p:nvSpPr>
          <p:cNvPr id="3" name="Rectangle 2">
            <a:extLst>
              <a:ext uri="{FF2B5EF4-FFF2-40B4-BE49-F238E27FC236}">
                <a16:creationId xmlns:a16="http://schemas.microsoft.com/office/drawing/2014/main" id="{3698B254-2E9B-44BB-B17D-6C49D7E9F89D}"/>
              </a:ext>
            </a:extLst>
          </p:cNvPr>
          <p:cNvSpPr/>
          <p:nvPr/>
        </p:nvSpPr>
        <p:spPr>
          <a:xfrm>
            <a:off x="869038" y="5700855"/>
            <a:ext cx="10762593" cy="1015663"/>
          </a:xfrm>
          <a:prstGeom prst="rect">
            <a:avLst/>
          </a:prstGeom>
          <a:solidFill>
            <a:srgbClr val="B6BD00"/>
          </a:solidFill>
        </p:spPr>
        <p:txBody>
          <a:bodyPr wrap="square">
            <a:spAutoFit/>
          </a:bodyPr>
          <a:lstStyle/>
          <a:p>
            <a:r>
              <a:rPr lang="en-IE" sz="2000" dirty="0">
                <a:solidFill>
                  <a:schemeClr val="bg1"/>
                </a:solidFill>
              </a:rPr>
              <a:t>Service/educator providers have a key role to play here and can become the missing link needed to bring refugees and prospective employers together. In the next few pages, we suggest some resources which may be useful in this work. </a:t>
            </a:r>
          </a:p>
        </p:txBody>
      </p:sp>
    </p:spTree>
    <p:extLst>
      <p:ext uri="{BB962C8B-B14F-4D97-AF65-F5344CB8AC3E}">
        <p14:creationId xmlns:p14="http://schemas.microsoft.com/office/powerpoint/2010/main" val="23929193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152C6A-702F-4C59-8045-13159188077A}"/>
              </a:ext>
            </a:extLst>
          </p:cNvPr>
          <p:cNvSpPr>
            <a:spLocks noGrp="1"/>
          </p:cNvSpPr>
          <p:nvPr>
            <p:ph type="body" sz="quarter" idx="20"/>
          </p:nvPr>
        </p:nvSpPr>
        <p:spPr>
          <a:xfrm>
            <a:off x="5780690" y="2028544"/>
            <a:ext cx="5920773" cy="3631644"/>
          </a:xfrm>
        </p:spPr>
        <p:txBody>
          <a:bodyPr/>
          <a:lstStyle/>
          <a:p>
            <a:r>
              <a:rPr lang="en-IE" dirty="0"/>
              <a:t>Skills 2 Work Project Erasmus+ project has captures individual accounts from refugees and employers in 9 European countries regarding the labour market integration of refugees.</a:t>
            </a:r>
          </a:p>
          <a:p>
            <a:r>
              <a:rPr lang="en-IE" dirty="0"/>
              <a:t>Follow the link - </a:t>
            </a:r>
            <a:r>
              <a:rPr lang="en-IE" dirty="0">
                <a:hlinkClick r:id="rId2"/>
              </a:rPr>
              <a:t>Case Studies </a:t>
            </a:r>
            <a:r>
              <a:rPr lang="en-IE" dirty="0"/>
              <a:t>from Belgium, Italy, Slovenia, Hungary, the Netherlands, Spain, Ireland, Slovakia and the UK,</a:t>
            </a:r>
          </a:p>
        </p:txBody>
      </p:sp>
      <p:pic>
        <p:nvPicPr>
          <p:cNvPr id="6" name="Picture Placeholder 5" descr="A picture containing map, text, table, photo&#10;&#10;Description automatically generated">
            <a:extLst>
              <a:ext uri="{FF2B5EF4-FFF2-40B4-BE49-F238E27FC236}">
                <a16:creationId xmlns:a16="http://schemas.microsoft.com/office/drawing/2014/main" id="{E5DA19D3-BF81-4E11-8592-424D9D064B69}"/>
              </a:ext>
            </a:extLst>
          </p:cNvPr>
          <p:cNvPicPr>
            <a:picLocks noGrp="1" noChangeAspect="1"/>
          </p:cNvPicPr>
          <p:nvPr>
            <p:ph type="pic" sz="quarter" idx="21"/>
          </p:nvPr>
        </p:nvPicPr>
        <p:blipFill>
          <a:blip r:embed="rId3"/>
          <a:srcRect l="25407" r="25407"/>
          <a:stretch>
            <a:fillRect/>
          </a:stretch>
        </p:blipFill>
        <p:spPr/>
      </p:pic>
      <p:sp>
        <p:nvSpPr>
          <p:cNvPr id="4" name="Text Placeholder 3">
            <a:extLst>
              <a:ext uri="{FF2B5EF4-FFF2-40B4-BE49-F238E27FC236}">
                <a16:creationId xmlns:a16="http://schemas.microsoft.com/office/drawing/2014/main" id="{3E79D2C8-CCC8-49FC-B70D-2E09C612F64D}"/>
              </a:ext>
            </a:extLst>
          </p:cNvPr>
          <p:cNvSpPr>
            <a:spLocks noGrp="1"/>
          </p:cNvSpPr>
          <p:nvPr>
            <p:ph type="body" sz="quarter" idx="22"/>
          </p:nvPr>
        </p:nvSpPr>
        <p:spPr>
          <a:xfrm>
            <a:off x="5875283" y="767883"/>
            <a:ext cx="5826180" cy="857158"/>
          </a:xfrm>
        </p:spPr>
        <p:txBody>
          <a:bodyPr>
            <a:normAutofit fontScale="85000" lnSpcReduction="10000"/>
          </a:bodyPr>
          <a:lstStyle/>
          <a:p>
            <a:r>
              <a:rPr lang="en-IE" dirty="0"/>
              <a:t>Integration and Inclusion through Employment - Success Stories </a:t>
            </a:r>
          </a:p>
        </p:txBody>
      </p:sp>
    </p:spTree>
    <p:extLst>
      <p:ext uri="{BB962C8B-B14F-4D97-AF65-F5344CB8AC3E}">
        <p14:creationId xmlns:p14="http://schemas.microsoft.com/office/powerpoint/2010/main" val="3002001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735608-12CB-4479-9420-E418F97DC367}"/>
              </a:ext>
            </a:extLst>
          </p:cNvPr>
          <p:cNvSpPr>
            <a:spLocks noGrp="1"/>
          </p:cNvSpPr>
          <p:nvPr>
            <p:ph type="body" sz="quarter" idx="16"/>
          </p:nvPr>
        </p:nvSpPr>
        <p:spPr/>
        <p:txBody>
          <a:bodyPr/>
          <a:lstStyle/>
          <a:p>
            <a:r>
              <a:rPr lang="en-IE" dirty="0"/>
              <a:t>In this section:</a:t>
            </a:r>
          </a:p>
        </p:txBody>
      </p:sp>
      <p:sp>
        <p:nvSpPr>
          <p:cNvPr id="3" name="Text Placeholder 2">
            <a:extLst>
              <a:ext uri="{FF2B5EF4-FFF2-40B4-BE49-F238E27FC236}">
                <a16:creationId xmlns:a16="http://schemas.microsoft.com/office/drawing/2014/main" id="{EB83B333-96CB-4866-BC85-A345B3E86925}"/>
              </a:ext>
            </a:extLst>
          </p:cNvPr>
          <p:cNvSpPr>
            <a:spLocks noGrp="1"/>
          </p:cNvSpPr>
          <p:nvPr>
            <p:ph type="body" sz="quarter" idx="17"/>
          </p:nvPr>
        </p:nvSpPr>
        <p:spPr>
          <a:xfrm>
            <a:off x="6125871" y="1732360"/>
            <a:ext cx="5834901" cy="3947440"/>
          </a:xfrm>
        </p:spPr>
        <p:txBody>
          <a:bodyPr/>
          <a:lstStyle/>
          <a:p>
            <a:pPr algn="just"/>
            <a:r>
              <a:rPr lang="en-IE" dirty="0"/>
              <a:t>Entrepreneurship is an effective approach to overcoming some of the challenges of economic access and social inclusion challenges faced by refugees and migrants. </a:t>
            </a:r>
          </a:p>
          <a:p>
            <a:pPr algn="just"/>
            <a:r>
              <a:rPr lang="en-IE" dirty="0"/>
              <a:t>It can offer adult refugees and migrants financial autonomy, opportunities for community engagement and tremendous personal growth.</a:t>
            </a:r>
          </a:p>
          <a:p>
            <a:pPr algn="just"/>
            <a:r>
              <a:rPr lang="en-IE" dirty="0"/>
              <a:t>In this section, you will be inspired by the stories of many refugees/migrants who have set up thriving businesses. As a result, you may consider including entrepreneurship in your refugee/migrant service delivery.</a:t>
            </a:r>
          </a:p>
        </p:txBody>
      </p:sp>
      <p:sp>
        <p:nvSpPr>
          <p:cNvPr id="7" name="TextBox 6">
            <a:extLst>
              <a:ext uri="{FF2B5EF4-FFF2-40B4-BE49-F238E27FC236}">
                <a16:creationId xmlns:a16="http://schemas.microsoft.com/office/drawing/2014/main" id="{07472F67-3825-49C1-A985-6F7AB2D0CAB1}"/>
              </a:ext>
            </a:extLst>
          </p:cNvPr>
          <p:cNvSpPr txBox="1"/>
          <p:nvPr/>
        </p:nvSpPr>
        <p:spPr>
          <a:xfrm>
            <a:off x="0" y="237506"/>
            <a:ext cx="4215740" cy="584775"/>
          </a:xfrm>
          <a:prstGeom prst="rect">
            <a:avLst/>
          </a:prstGeom>
          <a:solidFill>
            <a:srgbClr val="EA1D76"/>
          </a:solidFill>
        </p:spPr>
        <p:txBody>
          <a:bodyPr wrap="square" rtlCol="0">
            <a:spAutoFit/>
          </a:bodyPr>
          <a:lstStyle/>
          <a:p>
            <a:r>
              <a:rPr lang="en-IE" sz="3200" dirty="0">
                <a:solidFill>
                  <a:schemeClr val="bg1"/>
                </a:solidFill>
              </a:rPr>
              <a:t>ENTERPRISE</a:t>
            </a:r>
          </a:p>
        </p:txBody>
      </p:sp>
      <p:sp>
        <p:nvSpPr>
          <p:cNvPr id="9" name="Text Placeholder 5">
            <a:extLst>
              <a:ext uri="{FF2B5EF4-FFF2-40B4-BE49-F238E27FC236}">
                <a16:creationId xmlns:a16="http://schemas.microsoft.com/office/drawing/2014/main" id="{0AE9D9B3-ABB8-440E-8485-DC3264B8DD4F}"/>
              </a:ext>
            </a:extLst>
          </p:cNvPr>
          <p:cNvSpPr txBox="1">
            <a:spLocks/>
          </p:cNvSpPr>
          <p:nvPr/>
        </p:nvSpPr>
        <p:spPr>
          <a:xfrm>
            <a:off x="480042" y="1536159"/>
            <a:ext cx="4364894" cy="24973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2.2 </a:t>
            </a:r>
            <a:r>
              <a:rPr lang="en-IE" sz="3600" i="0" dirty="0"/>
              <a:t>Spotlight on Refugee and Migrant Entrepreneurship in Europe</a:t>
            </a:r>
          </a:p>
          <a:p>
            <a:endParaRPr lang="en-IE" dirty="0"/>
          </a:p>
        </p:txBody>
      </p:sp>
    </p:spTree>
    <p:extLst>
      <p:ext uri="{BB962C8B-B14F-4D97-AF65-F5344CB8AC3E}">
        <p14:creationId xmlns:p14="http://schemas.microsoft.com/office/powerpoint/2010/main" val="31238062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A253F0-1DE8-4F1F-8E09-7C573CC284E8}"/>
              </a:ext>
            </a:extLst>
          </p:cNvPr>
          <p:cNvSpPr>
            <a:spLocks noGrp="1"/>
          </p:cNvSpPr>
          <p:nvPr>
            <p:ph type="body" sz="quarter" idx="20"/>
          </p:nvPr>
        </p:nvSpPr>
        <p:spPr>
          <a:xfrm>
            <a:off x="935421" y="4959722"/>
            <a:ext cx="10941268" cy="1188346"/>
          </a:xfrm>
          <a:solidFill>
            <a:srgbClr val="16A8D3"/>
          </a:solidFill>
        </p:spPr>
        <p:txBody>
          <a:bodyPr/>
          <a:lstStyle/>
          <a:p>
            <a:pPr marL="0" indent="0">
              <a:buNone/>
            </a:pPr>
            <a:r>
              <a:rPr lang="en-IE" dirty="0">
                <a:solidFill>
                  <a:schemeClr val="bg1"/>
                </a:solidFill>
              </a:rPr>
              <a:t>Entrepreneurship can be an effective way to include migrants and refugees in local economies, by sharing their knowledge and entrepreneurial spirit, and creating new market opportunities and cross-border networks. </a:t>
            </a:r>
          </a:p>
        </p:txBody>
      </p:sp>
      <p:sp>
        <p:nvSpPr>
          <p:cNvPr id="3" name="Text Placeholder 2">
            <a:extLst>
              <a:ext uri="{FF2B5EF4-FFF2-40B4-BE49-F238E27FC236}">
                <a16:creationId xmlns:a16="http://schemas.microsoft.com/office/drawing/2014/main" id="{F1B07671-40BA-49FF-9F4D-A843C65BD9A5}"/>
              </a:ext>
            </a:extLst>
          </p:cNvPr>
          <p:cNvSpPr>
            <a:spLocks noGrp="1"/>
          </p:cNvSpPr>
          <p:nvPr>
            <p:ph type="body" sz="quarter" idx="21"/>
          </p:nvPr>
        </p:nvSpPr>
        <p:spPr/>
        <p:txBody>
          <a:bodyPr/>
          <a:lstStyle/>
          <a:p>
            <a:r>
              <a:rPr lang="en-IE" dirty="0"/>
              <a:t>Entrepreneurship as an Inclusion Tool</a:t>
            </a:r>
          </a:p>
        </p:txBody>
      </p:sp>
      <p:pic>
        <p:nvPicPr>
          <p:cNvPr id="5" name="Picture 4" descr="A picture containing person, fruit, oranges, boy&#10;&#10;Description automatically generated">
            <a:extLst>
              <a:ext uri="{FF2B5EF4-FFF2-40B4-BE49-F238E27FC236}">
                <a16:creationId xmlns:a16="http://schemas.microsoft.com/office/drawing/2014/main" id="{29B472CF-0345-41A2-8AF3-D0BFA43D80E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842188" y="1682827"/>
            <a:ext cx="4507624" cy="2997570"/>
          </a:xfrm>
          <a:prstGeom prst="rect">
            <a:avLst/>
          </a:prstGeom>
        </p:spPr>
      </p:pic>
      <p:pic>
        <p:nvPicPr>
          <p:cNvPr id="8" name="Picture 7" descr="A person looking at the camera&#10;&#10;Description automatically generated">
            <a:extLst>
              <a:ext uri="{FF2B5EF4-FFF2-40B4-BE49-F238E27FC236}">
                <a16:creationId xmlns:a16="http://schemas.microsoft.com/office/drawing/2014/main" id="{C6886C95-A419-49DD-84C2-8D77FC9CF7A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264332" y="2072803"/>
            <a:ext cx="3390967" cy="2217617"/>
          </a:xfrm>
          <a:prstGeom prst="rect">
            <a:avLst/>
          </a:prstGeom>
        </p:spPr>
      </p:pic>
      <p:pic>
        <p:nvPicPr>
          <p:cNvPr id="11" name="Picture 10" descr="A picture containing person, cake, indoor, table&#10;&#10;Description automatically generated">
            <a:extLst>
              <a:ext uri="{FF2B5EF4-FFF2-40B4-BE49-F238E27FC236}">
                <a16:creationId xmlns:a16="http://schemas.microsoft.com/office/drawing/2014/main" id="{32B004D1-210C-43B8-AECB-A418769BE3B8}"/>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8553675" y="2155179"/>
            <a:ext cx="3390967" cy="2257819"/>
          </a:xfrm>
          <a:prstGeom prst="rect">
            <a:avLst/>
          </a:prstGeom>
        </p:spPr>
      </p:pic>
    </p:spTree>
    <p:extLst>
      <p:ext uri="{BB962C8B-B14F-4D97-AF65-F5344CB8AC3E}">
        <p14:creationId xmlns:p14="http://schemas.microsoft.com/office/powerpoint/2010/main" val="27490625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276E260-932D-4235-A45B-28DA3141AC3D}"/>
              </a:ext>
            </a:extLst>
          </p:cNvPr>
          <p:cNvSpPr>
            <a:spLocks noGrp="1"/>
          </p:cNvSpPr>
          <p:nvPr>
            <p:ph type="pic" sz="quarter" idx="14"/>
          </p:nvPr>
        </p:nvSpPr>
        <p:spPr/>
      </p:sp>
      <p:sp>
        <p:nvSpPr>
          <p:cNvPr id="3" name="Text Placeholder 2">
            <a:extLst>
              <a:ext uri="{FF2B5EF4-FFF2-40B4-BE49-F238E27FC236}">
                <a16:creationId xmlns:a16="http://schemas.microsoft.com/office/drawing/2014/main" id="{62FAB6C6-8EB1-4D8E-A573-A97F79C29E82}"/>
              </a:ext>
            </a:extLst>
          </p:cNvPr>
          <p:cNvSpPr>
            <a:spLocks noGrp="1"/>
          </p:cNvSpPr>
          <p:nvPr>
            <p:ph type="body" sz="quarter" idx="16"/>
          </p:nvPr>
        </p:nvSpPr>
        <p:spPr>
          <a:xfrm>
            <a:off x="262759" y="220717"/>
            <a:ext cx="6589986" cy="1555890"/>
          </a:xfrm>
        </p:spPr>
        <p:txBody>
          <a:bodyPr>
            <a:normAutofit fontScale="62500" lnSpcReduction="20000"/>
          </a:bodyPr>
          <a:lstStyle/>
          <a:p>
            <a:r>
              <a:rPr lang="en-IE" sz="5800" dirty="0"/>
              <a:t>Syrian refugee entrepreneurs boost Turkey’s economy</a:t>
            </a:r>
          </a:p>
          <a:p>
            <a:r>
              <a:rPr lang="en-IE" dirty="0">
                <a:solidFill>
                  <a:srgbClr val="B6BD00"/>
                </a:solidFill>
              </a:rPr>
              <a:t>Since 2011, 4,000 new businesses have been set up by Syrians or Syrians with Turkish partners</a:t>
            </a:r>
          </a:p>
          <a:p>
            <a:endParaRPr lang="en-IE" dirty="0"/>
          </a:p>
        </p:txBody>
      </p:sp>
      <p:sp>
        <p:nvSpPr>
          <p:cNvPr id="4" name="Text Placeholder 3">
            <a:extLst>
              <a:ext uri="{FF2B5EF4-FFF2-40B4-BE49-F238E27FC236}">
                <a16:creationId xmlns:a16="http://schemas.microsoft.com/office/drawing/2014/main" id="{A8475D9C-BF50-4E00-83D3-F236AD9F91CE}"/>
              </a:ext>
            </a:extLst>
          </p:cNvPr>
          <p:cNvSpPr>
            <a:spLocks noGrp="1"/>
          </p:cNvSpPr>
          <p:nvPr>
            <p:ph type="body" sz="quarter" idx="17"/>
          </p:nvPr>
        </p:nvSpPr>
        <p:spPr>
          <a:xfrm>
            <a:off x="409903" y="2087287"/>
            <a:ext cx="6358758" cy="3642009"/>
          </a:xfrm>
        </p:spPr>
        <p:txBody>
          <a:bodyPr/>
          <a:lstStyle/>
          <a:p>
            <a:r>
              <a:rPr lang="en-IE" sz="2400" dirty="0"/>
              <a:t>When Remo Fouad, a 50-year-old pastry and dessert-maker, fled Aleppo three years ago, he left with little more than his family recipes. In 2014, he rented a tiny shop in Istanbul’s </a:t>
            </a:r>
            <a:r>
              <a:rPr lang="en-IE" sz="2400" dirty="0" err="1"/>
              <a:t>Aksaray</a:t>
            </a:r>
            <a:r>
              <a:rPr lang="en-IE" sz="2400" dirty="0"/>
              <a:t> neighbourhood. </a:t>
            </a:r>
          </a:p>
          <a:p>
            <a:r>
              <a:rPr lang="en-IE" sz="2400" dirty="0"/>
              <a:t>Since then Remy has opened a four-floor factory whipping up sweet and syrupy pastries, opened a number of stores and employs over 40 people.</a:t>
            </a:r>
            <a:endParaRPr lang="en-IE" dirty="0">
              <a:hlinkClick r:id="rId2"/>
            </a:endParaRPr>
          </a:p>
          <a:p>
            <a:r>
              <a:rPr lang="en-IE" dirty="0">
                <a:hlinkClick r:id="rId2"/>
              </a:rPr>
              <a:t>Read full Financial Times article</a:t>
            </a:r>
            <a:endParaRPr lang="en-IE" dirty="0"/>
          </a:p>
        </p:txBody>
      </p:sp>
      <p:pic>
        <p:nvPicPr>
          <p:cNvPr id="5" name="Picture 4">
            <a:extLst>
              <a:ext uri="{FF2B5EF4-FFF2-40B4-BE49-F238E27FC236}">
                <a16:creationId xmlns:a16="http://schemas.microsoft.com/office/drawing/2014/main" id="{002784D7-FDCC-447C-9868-9497AC4EBD19}"/>
              </a:ext>
            </a:extLst>
          </p:cNvPr>
          <p:cNvPicPr>
            <a:picLocks noChangeAspect="1"/>
          </p:cNvPicPr>
          <p:nvPr/>
        </p:nvPicPr>
        <p:blipFill rotWithShape="1">
          <a:blip r:embed="rId3"/>
          <a:srcRect r="35197"/>
          <a:stretch/>
        </p:blipFill>
        <p:spPr>
          <a:xfrm>
            <a:off x="7754938" y="1192680"/>
            <a:ext cx="2187575" cy="3886199"/>
          </a:xfrm>
          <a:prstGeom prst="rect">
            <a:avLst/>
          </a:prstGeom>
        </p:spPr>
      </p:pic>
      <p:sp>
        <p:nvSpPr>
          <p:cNvPr id="6" name="Rectangle 5">
            <a:extLst>
              <a:ext uri="{FF2B5EF4-FFF2-40B4-BE49-F238E27FC236}">
                <a16:creationId xmlns:a16="http://schemas.microsoft.com/office/drawing/2014/main" id="{5D706B8A-DD2E-4FAC-A78B-A32F38138767}"/>
              </a:ext>
            </a:extLst>
          </p:cNvPr>
          <p:cNvSpPr/>
          <p:nvPr/>
        </p:nvSpPr>
        <p:spPr>
          <a:xfrm>
            <a:off x="4371589" y="5877379"/>
            <a:ext cx="7820411" cy="461665"/>
          </a:xfrm>
          <a:prstGeom prst="rect">
            <a:avLst/>
          </a:prstGeom>
          <a:solidFill>
            <a:srgbClr val="B6BD00"/>
          </a:solidFill>
        </p:spPr>
        <p:txBody>
          <a:bodyPr wrap="none">
            <a:spAutoFit/>
          </a:bodyPr>
          <a:lstStyle/>
          <a:p>
            <a:r>
              <a:rPr lang="en-IE" sz="2400" dirty="0">
                <a:solidFill>
                  <a:schemeClr val="bg1"/>
                </a:solidFill>
              </a:rPr>
              <a:t>Spotlight on Refugee and Migrant Entrepreneurship in Turkey</a:t>
            </a:r>
          </a:p>
        </p:txBody>
      </p:sp>
    </p:spTree>
    <p:extLst>
      <p:ext uri="{BB962C8B-B14F-4D97-AF65-F5344CB8AC3E}">
        <p14:creationId xmlns:p14="http://schemas.microsoft.com/office/powerpoint/2010/main" val="16278549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1A108E-2C26-49D7-B2EE-5F205B5A4E10}"/>
              </a:ext>
            </a:extLst>
          </p:cNvPr>
          <p:cNvSpPr>
            <a:spLocks noGrp="1"/>
          </p:cNvSpPr>
          <p:nvPr>
            <p:ph type="body" sz="quarter" idx="20"/>
          </p:nvPr>
        </p:nvSpPr>
        <p:spPr>
          <a:xfrm>
            <a:off x="5034455" y="2028543"/>
            <a:ext cx="6818239" cy="3962353"/>
          </a:xfrm>
        </p:spPr>
        <p:txBody>
          <a:bodyPr/>
          <a:lstStyle/>
          <a:p>
            <a:pPr algn="just"/>
            <a:r>
              <a:rPr lang="en-US" dirty="0"/>
              <a:t>A recent study of the Economic Policy Research Foundation of Turkey shows that Syrian entrepreneurs provide a living for 7 percent of the 3.5 million Syrians in Turkey. Over the course of eight years, Syrians in Turkey established more than 10,000 companies where an average of 7 people are employed and of whom 60 percent are Syrians. In relation, the average Syrian household size consists of 6 people. Hence, findings, although not with certainty, indicate that approximately 250,000 Syrians are benefiting from the advantages of employment by refugee-driven companies.</a:t>
            </a:r>
            <a:endParaRPr lang="en-IE" dirty="0"/>
          </a:p>
        </p:txBody>
      </p:sp>
      <p:sp>
        <p:nvSpPr>
          <p:cNvPr id="4" name="Text Placeholder 3">
            <a:extLst>
              <a:ext uri="{FF2B5EF4-FFF2-40B4-BE49-F238E27FC236}">
                <a16:creationId xmlns:a16="http://schemas.microsoft.com/office/drawing/2014/main" id="{72C19FC3-2F96-4D69-9FCE-25757379313D}"/>
              </a:ext>
            </a:extLst>
          </p:cNvPr>
          <p:cNvSpPr>
            <a:spLocks noGrp="1"/>
          </p:cNvSpPr>
          <p:nvPr>
            <p:ph type="body" sz="quarter" idx="22"/>
          </p:nvPr>
        </p:nvSpPr>
        <p:spPr>
          <a:xfrm>
            <a:off x="4918841" y="430924"/>
            <a:ext cx="6999889" cy="1498918"/>
          </a:xfrm>
        </p:spPr>
        <p:txBody>
          <a:bodyPr>
            <a:normAutofit lnSpcReduction="10000"/>
          </a:bodyPr>
          <a:lstStyle/>
          <a:p>
            <a:r>
              <a:rPr lang="en-US" dirty="0"/>
              <a:t>Syrian Entrepreneurship and Refugee Start-ups in </a:t>
            </a:r>
            <a:r>
              <a:rPr lang="en-US" dirty="0">
                <a:solidFill>
                  <a:srgbClr val="FF0000"/>
                </a:solidFill>
              </a:rPr>
              <a:t>Turkey</a:t>
            </a:r>
            <a:r>
              <a:rPr lang="en-US" dirty="0"/>
              <a:t>: Leveraging the Turkish Experience</a:t>
            </a:r>
            <a:endParaRPr lang="en-IE" dirty="0"/>
          </a:p>
        </p:txBody>
      </p:sp>
      <p:sp>
        <p:nvSpPr>
          <p:cNvPr id="3" name="Resim Yer Tutucusu 2"/>
          <p:cNvSpPr>
            <a:spLocks noGrp="1"/>
          </p:cNvSpPr>
          <p:nvPr>
            <p:ph type="pic" sz="quarter" idx="21"/>
          </p:nvPr>
        </p:nvSpPr>
        <p:spPr/>
      </p:sp>
      <p:pic>
        <p:nvPicPr>
          <p:cNvPr id="1026" name="Picture 2" descr="Haber resm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17" y="2532420"/>
            <a:ext cx="4849824" cy="31492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turkey flag ile ilgili gÃ¶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619" y="202816"/>
            <a:ext cx="1364311" cy="91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230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50AEF7-FFC4-4E0B-8DF8-37EAFC9D0531}"/>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a16="http://schemas.microsoft.com/office/drawing/2014/main" id="{4F7941D7-478C-4092-BCE8-352603486954}"/>
              </a:ext>
            </a:extLst>
          </p:cNvPr>
          <p:cNvSpPr>
            <a:spLocks noGrp="1"/>
          </p:cNvSpPr>
          <p:nvPr>
            <p:ph type="body" sz="quarter" idx="22"/>
          </p:nvPr>
        </p:nvSpPr>
        <p:spPr/>
        <p:txBody>
          <a:bodyPr/>
          <a:lstStyle/>
          <a:p>
            <a:r>
              <a:rPr lang="en-IE" i="0" dirty="0"/>
              <a:t>Adult education can introduce the migrant/refugee community to the host population. Courses and informal educational activities that deal with the move towards a more diverse society can reduce tensions between communities, and also eliminate inefficiencies in the labour market</a:t>
            </a:r>
            <a:endParaRPr lang="en-IE" dirty="0"/>
          </a:p>
        </p:txBody>
      </p:sp>
      <p:sp>
        <p:nvSpPr>
          <p:cNvPr id="4" name="Text Placeholder 2">
            <a:extLst>
              <a:ext uri="{FF2B5EF4-FFF2-40B4-BE49-F238E27FC236}">
                <a16:creationId xmlns:a16="http://schemas.microsoft.com/office/drawing/2014/main" id="{91C22385-E955-42F5-8096-18F0A9DC634D}"/>
              </a:ext>
            </a:extLst>
          </p:cNvPr>
          <p:cNvSpPr txBox="1">
            <a:spLocks/>
          </p:cNvSpPr>
          <p:nvPr/>
        </p:nvSpPr>
        <p:spPr>
          <a:xfrm>
            <a:off x="672662" y="5750757"/>
            <a:ext cx="11330152" cy="8890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ts val="1800"/>
              </a:lnSpc>
              <a:buNone/>
            </a:pPr>
            <a:r>
              <a:rPr lang="en-IE" sz="2000" dirty="0">
                <a:solidFill>
                  <a:srgbClr val="6D6E6C"/>
                </a:solidFill>
              </a:rPr>
              <a:t>John Field, a professor of Lifelong Learning at the University of Stirling</a:t>
            </a:r>
          </a:p>
        </p:txBody>
      </p:sp>
      <p:sp>
        <p:nvSpPr>
          <p:cNvPr id="5" name="TextBox 4">
            <a:extLst>
              <a:ext uri="{FF2B5EF4-FFF2-40B4-BE49-F238E27FC236}">
                <a16:creationId xmlns:a16="http://schemas.microsoft.com/office/drawing/2014/main" id="{4AE6951D-7522-4619-93DA-E9FFCB4E2875}"/>
              </a:ext>
            </a:extLst>
          </p:cNvPr>
          <p:cNvSpPr txBox="1"/>
          <p:nvPr/>
        </p:nvSpPr>
        <p:spPr>
          <a:xfrm>
            <a:off x="0" y="420414"/>
            <a:ext cx="4256690" cy="830997"/>
          </a:xfrm>
          <a:prstGeom prst="rect">
            <a:avLst/>
          </a:prstGeom>
          <a:solidFill>
            <a:srgbClr val="B6BD00"/>
          </a:solidFill>
        </p:spPr>
        <p:txBody>
          <a:bodyPr wrap="square" rtlCol="0">
            <a:spAutoFit/>
          </a:bodyPr>
          <a:lstStyle/>
          <a:p>
            <a:r>
              <a:rPr lang="en-IE" sz="2400" dirty="0">
                <a:solidFill>
                  <a:schemeClr val="bg1"/>
                </a:solidFill>
              </a:rPr>
              <a:t>What Role does Adult Education play in Inclusion?</a:t>
            </a:r>
          </a:p>
        </p:txBody>
      </p:sp>
      <p:sp>
        <p:nvSpPr>
          <p:cNvPr id="6" name="Rectangle 5">
            <a:extLst>
              <a:ext uri="{FF2B5EF4-FFF2-40B4-BE49-F238E27FC236}">
                <a16:creationId xmlns:a16="http://schemas.microsoft.com/office/drawing/2014/main" id="{78EE0E33-BD88-488E-A9DA-05A11C34618E}"/>
              </a:ext>
            </a:extLst>
          </p:cNvPr>
          <p:cNvSpPr/>
          <p:nvPr/>
        </p:nvSpPr>
        <p:spPr>
          <a:xfrm>
            <a:off x="6705600" y="6516646"/>
            <a:ext cx="6096000" cy="246221"/>
          </a:xfrm>
          <a:prstGeom prst="rect">
            <a:avLst/>
          </a:prstGeom>
        </p:spPr>
        <p:txBody>
          <a:bodyPr>
            <a:spAutoFit/>
          </a:bodyPr>
          <a:lstStyle/>
          <a:p>
            <a:r>
              <a:rPr lang="en-IE" sz="1000" dirty="0"/>
              <a:t>Source: </a:t>
            </a:r>
            <a:r>
              <a:rPr lang="en-IE" sz="1000" dirty="0">
                <a:hlinkClick r:id="rId2"/>
              </a:rPr>
              <a:t>https://epale.ec.europa.eu/en/blog/what-role-does-adult-education-play-refugee-crisis</a:t>
            </a:r>
            <a:endParaRPr lang="en-IE" sz="1000" dirty="0"/>
          </a:p>
        </p:txBody>
      </p:sp>
    </p:spTree>
    <p:extLst>
      <p:ext uri="{BB962C8B-B14F-4D97-AF65-F5344CB8AC3E}">
        <p14:creationId xmlns:p14="http://schemas.microsoft.com/office/powerpoint/2010/main" val="2280040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1A108E-2C26-49D7-B2EE-5F205B5A4E10}"/>
              </a:ext>
            </a:extLst>
          </p:cNvPr>
          <p:cNvSpPr>
            <a:spLocks noGrp="1"/>
          </p:cNvSpPr>
          <p:nvPr>
            <p:ph type="body" sz="quarter" idx="20"/>
          </p:nvPr>
        </p:nvSpPr>
        <p:spPr>
          <a:xfrm>
            <a:off x="5579058" y="2028543"/>
            <a:ext cx="6004856" cy="3962353"/>
          </a:xfrm>
        </p:spPr>
        <p:txBody>
          <a:bodyPr/>
          <a:lstStyle/>
          <a:p>
            <a:r>
              <a:rPr lang="en-IE" dirty="0"/>
              <a:t>Once a ‘busy’ town, Ballaghaderreen had lost many of the local shops and as one resident explained “it has lost its buzz.”</a:t>
            </a:r>
          </a:p>
          <a:p>
            <a:r>
              <a:rPr lang="en-IE" dirty="0"/>
              <a:t>But now </a:t>
            </a:r>
            <a:r>
              <a:rPr lang="en-IE" dirty="0" err="1"/>
              <a:t>Ballaghderreen</a:t>
            </a:r>
            <a:r>
              <a:rPr lang="en-IE" dirty="0"/>
              <a:t> is slowly recovering. Life is coming back to the main street thanks to an eclectic array of Asian and Eastern European shops which are ‘sandwiched’ between small-town staples such as supermarkets and other retailers. Ballaghaderreen reflects a multi-culturalism that is emerging slowly in rural Ireland.</a:t>
            </a:r>
          </a:p>
        </p:txBody>
      </p:sp>
      <p:pic>
        <p:nvPicPr>
          <p:cNvPr id="9" name="Picture Placeholder 8">
            <a:extLst>
              <a:ext uri="{FF2B5EF4-FFF2-40B4-BE49-F238E27FC236}">
                <a16:creationId xmlns:a16="http://schemas.microsoft.com/office/drawing/2014/main" id="{18CFD1F3-9C39-4657-B768-416EDD8CF615}"/>
              </a:ext>
            </a:extLst>
          </p:cNvPr>
          <p:cNvPicPr>
            <a:picLocks noGrp="1" noChangeAspect="1"/>
          </p:cNvPicPr>
          <p:nvPr>
            <p:ph type="pic" sz="quarter" idx="21"/>
          </p:nvPr>
        </p:nvPicPr>
        <p:blipFill>
          <a:blip r:embed="rId2"/>
          <a:srcRect l="16873" r="16873"/>
          <a:stretch>
            <a:fillRect/>
          </a:stretch>
        </p:blipFill>
        <p:spPr>
          <a:prstGeom prst="ellipse">
            <a:avLst/>
          </a:prstGeom>
        </p:spPr>
      </p:pic>
      <p:sp>
        <p:nvSpPr>
          <p:cNvPr id="4" name="Text Placeholder 3">
            <a:extLst>
              <a:ext uri="{FF2B5EF4-FFF2-40B4-BE49-F238E27FC236}">
                <a16:creationId xmlns:a16="http://schemas.microsoft.com/office/drawing/2014/main" id="{72C19FC3-2F96-4D69-9FCE-25757379313D}"/>
              </a:ext>
            </a:extLst>
          </p:cNvPr>
          <p:cNvSpPr>
            <a:spLocks noGrp="1"/>
          </p:cNvSpPr>
          <p:nvPr>
            <p:ph type="body" sz="quarter" idx="22"/>
          </p:nvPr>
        </p:nvSpPr>
        <p:spPr>
          <a:xfrm>
            <a:off x="4918841" y="430924"/>
            <a:ext cx="6999889" cy="1498918"/>
          </a:xfrm>
        </p:spPr>
        <p:txBody>
          <a:bodyPr>
            <a:normAutofit lnSpcReduction="10000"/>
          </a:bodyPr>
          <a:lstStyle/>
          <a:p>
            <a:r>
              <a:rPr lang="en-IE" dirty="0"/>
              <a:t>Migrant entrepreneurship has enhanced the town and community of Ballaghaderreen, Co. Roscommon</a:t>
            </a:r>
          </a:p>
        </p:txBody>
      </p:sp>
      <p:pic>
        <p:nvPicPr>
          <p:cNvPr id="5" name="Picture 4" descr="A picture containing table&#10;&#10;Description automatically generated">
            <a:extLst>
              <a:ext uri="{FF2B5EF4-FFF2-40B4-BE49-F238E27FC236}">
                <a16:creationId xmlns:a16="http://schemas.microsoft.com/office/drawing/2014/main" id="{705271F1-BBE8-4047-ACAF-F3599AF49CC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82880" y="172065"/>
            <a:ext cx="1600517" cy="803397"/>
          </a:xfrm>
          <a:prstGeom prst="rect">
            <a:avLst/>
          </a:prstGeom>
        </p:spPr>
      </p:pic>
      <p:sp>
        <p:nvSpPr>
          <p:cNvPr id="6" name="TextBox 5">
            <a:extLst>
              <a:ext uri="{FF2B5EF4-FFF2-40B4-BE49-F238E27FC236}">
                <a16:creationId xmlns:a16="http://schemas.microsoft.com/office/drawing/2014/main" id="{CC382A9E-DE3F-4E55-B70B-135B4480D711}"/>
              </a:ext>
            </a:extLst>
          </p:cNvPr>
          <p:cNvSpPr txBox="1"/>
          <p:nvPr/>
        </p:nvSpPr>
        <p:spPr>
          <a:xfrm>
            <a:off x="2072640" y="342931"/>
            <a:ext cx="1600517" cy="400110"/>
          </a:xfrm>
          <a:prstGeom prst="rect">
            <a:avLst/>
          </a:prstGeom>
          <a:noFill/>
        </p:spPr>
        <p:txBody>
          <a:bodyPr wrap="square" rtlCol="0">
            <a:spAutoFit/>
          </a:bodyPr>
          <a:lstStyle/>
          <a:p>
            <a:r>
              <a:rPr lang="en-IE" sz="2000" b="1" dirty="0">
                <a:solidFill>
                  <a:srgbClr val="6D6E6C"/>
                </a:solidFill>
              </a:rPr>
              <a:t>IRELAND</a:t>
            </a:r>
            <a:r>
              <a:rPr lang="en-IE" sz="900" b="1" dirty="0">
                <a:solidFill>
                  <a:srgbClr val="6D6E6C"/>
                </a:solidFill>
              </a:rPr>
              <a:t> </a:t>
            </a:r>
          </a:p>
        </p:txBody>
      </p:sp>
    </p:spTree>
    <p:extLst>
      <p:ext uri="{BB962C8B-B14F-4D97-AF65-F5344CB8AC3E}">
        <p14:creationId xmlns:p14="http://schemas.microsoft.com/office/powerpoint/2010/main" val="1344875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1A108E-2C26-49D7-B2EE-5F205B5A4E10}"/>
              </a:ext>
            </a:extLst>
          </p:cNvPr>
          <p:cNvSpPr>
            <a:spLocks noGrp="1"/>
          </p:cNvSpPr>
          <p:nvPr>
            <p:ph type="body" sz="quarter" idx="20"/>
          </p:nvPr>
        </p:nvSpPr>
        <p:spPr>
          <a:xfrm>
            <a:off x="5579058" y="2028543"/>
            <a:ext cx="6004856" cy="3962353"/>
          </a:xfrm>
        </p:spPr>
        <p:txBody>
          <a:bodyPr/>
          <a:lstStyle/>
          <a:p>
            <a:r>
              <a:rPr lang="en-IE" i="1" dirty="0"/>
              <a:t>“In March 2017, we welcomed our first Syrian refugees to County Roscommon at the Emergency Reception and Orientation Centre in Ballaghaderreen. RLP, </a:t>
            </a:r>
            <a:r>
              <a:rPr lang="en-IE" i="1" dirty="0" err="1"/>
              <a:t>Tusla</a:t>
            </a:r>
            <a:r>
              <a:rPr lang="en-IE" i="1" dirty="0"/>
              <a:t>, and  the County Childcare Committee worked collaboratively and levered central funding for the provision of early years’ education for the Syrian families. I believe that Education is a tool which can achieve the economic integration of migrants and refugees and in turn regenerate the local community both spiritually and economically. </a:t>
            </a:r>
          </a:p>
        </p:txBody>
      </p:sp>
      <p:sp>
        <p:nvSpPr>
          <p:cNvPr id="4" name="Text Placeholder 3">
            <a:extLst>
              <a:ext uri="{FF2B5EF4-FFF2-40B4-BE49-F238E27FC236}">
                <a16:creationId xmlns:a16="http://schemas.microsoft.com/office/drawing/2014/main" id="{72C19FC3-2F96-4D69-9FCE-25757379313D}"/>
              </a:ext>
            </a:extLst>
          </p:cNvPr>
          <p:cNvSpPr>
            <a:spLocks noGrp="1"/>
          </p:cNvSpPr>
          <p:nvPr>
            <p:ph type="body" sz="quarter" idx="22"/>
          </p:nvPr>
        </p:nvSpPr>
        <p:spPr>
          <a:xfrm>
            <a:off x="4918841" y="430924"/>
            <a:ext cx="6999889" cy="1498918"/>
          </a:xfrm>
        </p:spPr>
        <p:txBody>
          <a:bodyPr>
            <a:normAutofit fontScale="92500"/>
          </a:bodyPr>
          <a:lstStyle/>
          <a:p>
            <a:r>
              <a:rPr lang="en-IE" dirty="0">
                <a:solidFill>
                  <a:srgbClr val="D82F27"/>
                </a:solidFill>
              </a:rPr>
              <a:t>Martina Earley, CEO, Roscommon Leader Partnership explains the wider objectives for Ballaghaderreen</a:t>
            </a:r>
          </a:p>
        </p:txBody>
      </p:sp>
      <p:pic>
        <p:nvPicPr>
          <p:cNvPr id="6" name="Picture Placeholder 5" descr="A person in a blue shirt&#10;&#10;Description automatically generated">
            <a:extLst>
              <a:ext uri="{FF2B5EF4-FFF2-40B4-BE49-F238E27FC236}">
                <a16:creationId xmlns:a16="http://schemas.microsoft.com/office/drawing/2014/main" id="{94E49C5C-9401-4B08-A12E-83C6530E8DC6}"/>
              </a:ext>
            </a:extLst>
          </p:cNvPr>
          <p:cNvPicPr>
            <a:picLocks noGrp="1" noChangeAspect="1"/>
          </p:cNvPicPr>
          <p:nvPr>
            <p:ph type="pic" sz="quarter" idx="21"/>
          </p:nvPr>
        </p:nvPicPr>
        <p:blipFill>
          <a:blip r:embed="rId2"/>
          <a:srcRect t="8147" b="8147"/>
          <a:stretch>
            <a:fillRect/>
          </a:stretch>
        </p:blipFill>
        <p:spPr/>
      </p:pic>
    </p:spTree>
    <p:extLst>
      <p:ext uri="{BB962C8B-B14F-4D97-AF65-F5344CB8AC3E}">
        <p14:creationId xmlns:p14="http://schemas.microsoft.com/office/powerpoint/2010/main" val="115660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1A108E-2C26-49D7-B2EE-5F205B5A4E10}"/>
              </a:ext>
            </a:extLst>
          </p:cNvPr>
          <p:cNvSpPr>
            <a:spLocks noGrp="1"/>
          </p:cNvSpPr>
          <p:nvPr>
            <p:ph type="body" sz="quarter" idx="20"/>
          </p:nvPr>
        </p:nvSpPr>
        <p:spPr>
          <a:xfrm>
            <a:off x="5782258" y="2152885"/>
            <a:ext cx="6004856" cy="3962353"/>
          </a:xfrm>
        </p:spPr>
        <p:txBody>
          <a:bodyPr/>
          <a:lstStyle/>
          <a:p>
            <a:r>
              <a:rPr lang="en-IE" i="1" dirty="0"/>
              <a:t>I have learned so much by being part of the PROMISE project and working with our partners in exploring the ways refugees can be incorporated in to local regions through existing and emerging community-based initiatives, that address refugees’ individual challenges. I am adopting all that I am learning to becoming a stronger more informed agent of Inclusion.”</a:t>
            </a:r>
          </a:p>
        </p:txBody>
      </p:sp>
      <p:sp>
        <p:nvSpPr>
          <p:cNvPr id="4" name="Text Placeholder 3">
            <a:extLst>
              <a:ext uri="{FF2B5EF4-FFF2-40B4-BE49-F238E27FC236}">
                <a16:creationId xmlns:a16="http://schemas.microsoft.com/office/drawing/2014/main" id="{72C19FC3-2F96-4D69-9FCE-25757379313D}"/>
              </a:ext>
            </a:extLst>
          </p:cNvPr>
          <p:cNvSpPr>
            <a:spLocks noGrp="1"/>
          </p:cNvSpPr>
          <p:nvPr>
            <p:ph type="body" sz="quarter" idx="22"/>
          </p:nvPr>
        </p:nvSpPr>
        <p:spPr>
          <a:xfrm>
            <a:off x="4918841" y="430924"/>
            <a:ext cx="6999889" cy="1498918"/>
          </a:xfrm>
        </p:spPr>
        <p:txBody>
          <a:bodyPr>
            <a:normAutofit fontScale="92500"/>
          </a:bodyPr>
          <a:lstStyle/>
          <a:p>
            <a:r>
              <a:rPr lang="en-IE" dirty="0">
                <a:solidFill>
                  <a:srgbClr val="D82F27"/>
                </a:solidFill>
              </a:rPr>
              <a:t>Martina Earley, CEO, Roscommon Leader Partnership explains the wider objectives for Ballaghaderreen</a:t>
            </a:r>
          </a:p>
        </p:txBody>
      </p:sp>
      <p:pic>
        <p:nvPicPr>
          <p:cNvPr id="6" name="Picture Placeholder 5" descr="A person in a blue shirt&#10;&#10;Description automatically generated">
            <a:extLst>
              <a:ext uri="{FF2B5EF4-FFF2-40B4-BE49-F238E27FC236}">
                <a16:creationId xmlns:a16="http://schemas.microsoft.com/office/drawing/2014/main" id="{350D52E9-5D9F-46E3-9B49-BDE0422A2B4D}"/>
              </a:ext>
            </a:extLst>
          </p:cNvPr>
          <p:cNvPicPr>
            <a:picLocks noGrp="1" noChangeAspect="1"/>
          </p:cNvPicPr>
          <p:nvPr>
            <p:ph type="pic" sz="quarter" idx="21"/>
          </p:nvPr>
        </p:nvPicPr>
        <p:blipFill>
          <a:blip r:embed="rId2"/>
          <a:srcRect t="8147" b="8147"/>
          <a:stretch>
            <a:fillRect/>
          </a:stretch>
        </p:blipFill>
        <p:spPr/>
      </p:pic>
    </p:spTree>
    <p:extLst>
      <p:ext uri="{BB962C8B-B14F-4D97-AF65-F5344CB8AC3E}">
        <p14:creationId xmlns:p14="http://schemas.microsoft.com/office/powerpoint/2010/main" val="15377465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735608-12CB-4479-9420-E418F97DC367}"/>
              </a:ext>
            </a:extLst>
          </p:cNvPr>
          <p:cNvSpPr>
            <a:spLocks noGrp="1"/>
          </p:cNvSpPr>
          <p:nvPr>
            <p:ph type="body" sz="quarter" idx="16"/>
          </p:nvPr>
        </p:nvSpPr>
        <p:spPr/>
        <p:txBody>
          <a:bodyPr/>
          <a:lstStyle/>
          <a:p>
            <a:r>
              <a:rPr lang="en-IE" dirty="0"/>
              <a:t>In this section:</a:t>
            </a:r>
          </a:p>
        </p:txBody>
      </p:sp>
      <p:sp>
        <p:nvSpPr>
          <p:cNvPr id="3" name="Text Placeholder 2">
            <a:extLst>
              <a:ext uri="{FF2B5EF4-FFF2-40B4-BE49-F238E27FC236}">
                <a16:creationId xmlns:a16="http://schemas.microsoft.com/office/drawing/2014/main" id="{EB83B333-96CB-4866-BC85-A345B3E86925}"/>
              </a:ext>
            </a:extLst>
          </p:cNvPr>
          <p:cNvSpPr>
            <a:spLocks noGrp="1"/>
          </p:cNvSpPr>
          <p:nvPr>
            <p:ph type="body" sz="quarter" idx="17"/>
          </p:nvPr>
        </p:nvSpPr>
        <p:spPr/>
        <p:txBody>
          <a:bodyPr/>
          <a:lstStyle/>
          <a:p>
            <a:pPr algn="just"/>
            <a:r>
              <a:rPr lang="en-IE" dirty="0"/>
              <a:t>Service and Education Providers across Europe are already offering very innovative support programmes to try and boost labour market access for refugees and migrants. </a:t>
            </a:r>
          </a:p>
          <a:p>
            <a:pPr algn="just"/>
            <a:r>
              <a:rPr lang="en-IE" dirty="0"/>
              <a:t>In this section, we highlight some useful guides and policy documents relevant to this work. We also list some effective programmes which have been developed with replication potential.</a:t>
            </a:r>
          </a:p>
        </p:txBody>
      </p:sp>
      <p:sp>
        <p:nvSpPr>
          <p:cNvPr id="7" name="TextBox 6">
            <a:extLst>
              <a:ext uri="{FF2B5EF4-FFF2-40B4-BE49-F238E27FC236}">
                <a16:creationId xmlns:a16="http://schemas.microsoft.com/office/drawing/2014/main" id="{07472F67-3825-49C1-A985-6F7AB2D0CAB1}"/>
              </a:ext>
            </a:extLst>
          </p:cNvPr>
          <p:cNvSpPr txBox="1"/>
          <p:nvPr/>
        </p:nvSpPr>
        <p:spPr>
          <a:xfrm>
            <a:off x="0" y="237506"/>
            <a:ext cx="4215740" cy="584775"/>
          </a:xfrm>
          <a:prstGeom prst="rect">
            <a:avLst/>
          </a:prstGeom>
          <a:solidFill>
            <a:srgbClr val="EA1D76"/>
          </a:solidFill>
        </p:spPr>
        <p:txBody>
          <a:bodyPr wrap="square" rtlCol="0">
            <a:spAutoFit/>
          </a:bodyPr>
          <a:lstStyle/>
          <a:p>
            <a:r>
              <a:rPr lang="en-IE" sz="3200" dirty="0">
                <a:solidFill>
                  <a:schemeClr val="bg1"/>
                </a:solidFill>
              </a:rPr>
              <a:t>ENTERPRISE</a:t>
            </a:r>
          </a:p>
        </p:txBody>
      </p:sp>
      <p:sp>
        <p:nvSpPr>
          <p:cNvPr id="9" name="Text Placeholder 5">
            <a:extLst>
              <a:ext uri="{FF2B5EF4-FFF2-40B4-BE49-F238E27FC236}">
                <a16:creationId xmlns:a16="http://schemas.microsoft.com/office/drawing/2014/main" id="{0AE9D9B3-ABB8-440E-8485-DC3264B8DD4F}"/>
              </a:ext>
            </a:extLst>
          </p:cNvPr>
          <p:cNvSpPr txBox="1">
            <a:spLocks/>
          </p:cNvSpPr>
          <p:nvPr/>
        </p:nvSpPr>
        <p:spPr>
          <a:xfrm>
            <a:off x="227793" y="1693814"/>
            <a:ext cx="4743599" cy="29307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a:buNone/>
              <a:defRPr sz="3000" i="1" kern="1200" baseline="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a:buNone/>
              <a:defRPr sz="3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i="0" dirty="0"/>
              <a:t>2.3 Useful resources </a:t>
            </a:r>
            <a:r>
              <a:rPr lang="en-IE" sz="3600" i="0" dirty="0"/>
              <a:t>to support and promote Refugee/Migrant Enterprise and Employment</a:t>
            </a:r>
            <a:endParaRPr lang="en-IE" dirty="0"/>
          </a:p>
        </p:txBody>
      </p:sp>
    </p:spTree>
    <p:extLst>
      <p:ext uri="{BB962C8B-B14F-4D97-AF65-F5344CB8AC3E}">
        <p14:creationId xmlns:p14="http://schemas.microsoft.com/office/powerpoint/2010/main" val="7307788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BA18F5-6F3E-4D8E-869A-342D7AD39512}"/>
              </a:ext>
            </a:extLst>
          </p:cNvPr>
          <p:cNvSpPr>
            <a:spLocks noGrp="1"/>
          </p:cNvSpPr>
          <p:nvPr>
            <p:ph type="body" sz="quarter" idx="20"/>
          </p:nvPr>
        </p:nvSpPr>
        <p:spPr>
          <a:xfrm>
            <a:off x="4277710" y="1313794"/>
            <a:ext cx="7556938" cy="4971392"/>
          </a:xfrm>
        </p:spPr>
        <p:txBody>
          <a:bodyPr/>
          <a:lstStyle/>
          <a:p>
            <a:pPr marL="0" indent="0">
              <a:buNone/>
            </a:pPr>
            <a:r>
              <a:rPr lang="en-IE" dirty="0"/>
              <a:t>The focus of this toolkit is refugee inclusion in the workplace. Importantly it tackles the issue from an employers perspective offering insights and solutions to questions they might have.</a:t>
            </a:r>
          </a:p>
          <a:p>
            <a:pPr marL="0" indent="0">
              <a:buNone/>
            </a:pPr>
            <a:r>
              <a:rPr lang="en-IE" dirty="0"/>
              <a:t>Some key topics include:</a:t>
            </a:r>
          </a:p>
          <a:p>
            <a:r>
              <a:rPr lang="en-IE" dirty="0"/>
              <a:t>benefits of refugee inclusion in the work force</a:t>
            </a:r>
          </a:p>
          <a:p>
            <a:r>
              <a:rPr lang="en-IE" dirty="0"/>
              <a:t>designing opportunities tailored for refugees</a:t>
            </a:r>
          </a:p>
          <a:p>
            <a:r>
              <a:rPr lang="en-IE" dirty="0"/>
              <a:t>creating a ‘refugee-friendly’ workplace</a:t>
            </a:r>
          </a:p>
          <a:p>
            <a:pPr marL="0" indent="0">
              <a:buNone/>
            </a:pPr>
            <a:r>
              <a:rPr lang="en-IE" dirty="0"/>
              <a:t>Created for employers, this is also a useful tool for service/education providers as it helps us understand the issue from another perspective.</a:t>
            </a:r>
          </a:p>
          <a:p>
            <a:pPr marL="0" indent="0">
              <a:buNone/>
            </a:pPr>
            <a:r>
              <a:rPr lang="en-IE" dirty="0">
                <a:hlinkClick r:id="rId2"/>
              </a:rPr>
              <a:t>Click to view and Download the Guide</a:t>
            </a:r>
            <a:endParaRPr lang="en-IE" dirty="0"/>
          </a:p>
        </p:txBody>
      </p:sp>
      <p:sp>
        <p:nvSpPr>
          <p:cNvPr id="3" name="Text Placeholder 2">
            <a:extLst>
              <a:ext uri="{FF2B5EF4-FFF2-40B4-BE49-F238E27FC236}">
                <a16:creationId xmlns:a16="http://schemas.microsoft.com/office/drawing/2014/main" id="{264239B2-22E5-40EE-94A0-CDABB6057151}"/>
              </a:ext>
            </a:extLst>
          </p:cNvPr>
          <p:cNvSpPr>
            <a:spLocks noGrp="1"/>
          </p:cNvSpPr>
          <p:nvPr>
            <p:ph type="body" sz="quarter" idx="21"/>
          </p:nvPr>
        </p:nvSpPr>
        <p:spPr>
          <a:xfrm>
            <a:off x="2604970" y="105950"/>
            <a:ext cx="9397843" cy="892533"/>
          </a:xfrm>
          <a:solidFill>
            <a:schemeClr val="bg1"/>
          </a:solidFill>
        </p:spPr>
        <p:txBody>
          <a:bodyPr>
            <a:normAutofit fontScale="92500" lnSpcReduction="20000"/>
          </a:bodyPr>
          <a:lstStyle/>
          <a:p>
            <a:r>
              <a:rPr lang="en-IE" dirty="0"/>
              <a:t>REFUGEE INCLUSION IN THE WORKPLACE: A GUIDE FOR EMPLOYERS </a:t>
            </a:r>
          </a:p>
        </p:txBody>
      </p:sp>
      <p:sp>
        <p:nvSpPr>
          <p:cNvPr id="5" name="TextBox 4">
            <a:extLst>
              <a:ext uri="{FF2B5EF4-FFF2-40B4-BE49-F238E27FC236}">
                <a16:creationId xmlns:a16="http://schemas.microsoft.com/office/drawing/2014/main" id="{6D5224CF-264D-403E-B259-553A547277FF}"/>
              </a:ext>
            </a:extLst>
          </p:cNvPr>
          <p:cNvSpPr txBox="1"/>
          <p:nvPr/>
        </p:nvSpPr>
        <p:spPr>
          <a:xfrm>
            <a:off x="0" y="105950"/>
            <a:ext cx="2301680" cy="470296"/>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6" name="Google Shape;609;p39">
            <a:extLst>
              <a:ext uri="{FF2B5EF4-FFF2-40B4-BE49-F238E27FC236}">
                <a16:creationId xmlns:a16="http://schemas.microsoft.com/office/drawing/2014/main" id="{93F99F01-C424-480D-A9EE-761026F6461A}"/>
              </a:ext>
            </a:extLst>
          </p:cNvPr>
          <p:cNvGrpSpPr/>
          <p:nvPr/>
        </p:nvGrpSpPr>
        <p:grpSpPr>
          <a:xfrm>
            <a:off x="81375" y="176078"/>
            <a:ext cx="360000" cy="288000"/>
            <a:chOff x="5247525" y="3007275"/>
            <a:chExt cx="517575" cy="384825"/>
          </a:xfrm>
        </p:grpSpPr>
        <p:sp>
          <p:nvSpPr>
            <p:cNvPr id="7" name="Google Shape;610;p39">
              <a:extLst>
                <a:ext uri="{FF2B5EF4-FFF2-40B4-BE49-F238E27FC236}">
                  <a16:creationId xmlns:a16="http://schemas.microsoft.com/office/drawing/2014/main" id="{75B74FBF-957C-49B2-9D9E-8FA6A90CA5F8}"/>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1;p39">
              <a:extLst>
                <a:ext uri="{FF2B5EF4-FFF2-40B4-BE49-F238E27FC236}">
                  <a16:creationId xmlns:a16="http://schemas.microsoft.com/office/drawing/2014/main" id="{9F1BD64A-9A35-4C20-A9FB-9A673996D2C2}"/>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a16="http://schemas.microsoft.com/office/drawing/2014/main" id="{18BD3A77-0B99-41C1-B6F4-08262D0BFD64}"/>
              </a:ext>
            </a:extLst>
          </p:cNvPr>
          <p:cNvSpPr txBox="1"/>
          <p:nvPr/>
        </p:nvSpPr>
        <p:spPr>
          <a:xfrm>
            <a:off x="0" y="676397"/>
            <a:ext cx="2301680" cy="470296"/>
          </a:xfrm>
          <a:prstGeom prst="rect">
            <a:avLst/>
          </a:prstGeom>
          <a:solidFill>
            <a:srgbClr val="EA1D76"/>
          </a:solidFill>
        </p:spPr>
        <p:txBody>
          <a:bodyPr wrap="square" rtlCol="0">
            <a:spAutoFit/>
          </a:bodyPr>
          <a:lstStyle/>
          <a:p>
            <a:r>
              <a:rPr lang="en-IE" sz="2400" dirty="0">
                <a:solidFill>
                  <a:schemeClr val="bg1"/>
                </a:solidFill>
              </a:rPr>
              <a:t>       DOWNLOAD</a:t>
            </a:r>
          </a:p>
        </p:txBody>
      </p:sp>
      <p:grpSp>
        <p:nvGrpSpPr>
          <p:cNvPr id="10" name="Google Shape;605;p39">
            <a:extLst>
              <a:ext uri="{FF2B5EF4-FFF2-40B4-BE49-F238E27FC236}">
                <a16:creationId xmlns:a16="http://schemas.microsoft.com/office/drawing/2014/main" id="{01DEDB60-B667-4F23-B851-8528DB0C0897}"/>
              </a:ext>
            </a:extLst>
          </p:cNvPr>
          <p:cNvGrpSpPr/>
          <p:nvPr/>
        </p:nvGrpSpPr>
        <p:grpSpPr>
          <a:xfrm>
            <a:off x="105471" y="767545"/>
            <a:ext cx="252000" cy="288000"/>
            <a:chOff x="2583100" y="2973775"/>
            <a:chExt cx="461550" cy="437200"/>
          </a:xfrm>
        </p:grpSpPr>
        <p:sp>
          <p:nvSpPr>
            <p:cNvPr id="11" name="Google Shape;606;p39">
              <a:extLst>
                <a:ext uri="{FF2B5EF4-FFF2-40B4-BE49-F238E27FC236}">
                  <a16:creationId xmlns:a16="http://schemas.microsoft.com/office/drawing/2014/main" id="{69FDA718-A7D7-4EEB-B8BB-0D4625B2633F}"/>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07;p39">
              <a:extLst>
                <a:ext uri="{FF2B5EF4-FFF2-40B4-BE49-F238E27FC236}">
                  <a16:creationId xmlns:a16="http://schemas.microsoft.com/office/drawing/2014/main" id="{EECD0AF6-2E50-402F-92BC-3D22B181505D}"/>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 name="Picture 12">
            <a:extLst>
              <a:ext uri="{FF2B5EF4-FFF2-40B4-BE49-F238E27FC236}">
                <a16:creationId xmlns:a16="http://schemas.microsoft.com/office/drawing/2014/main" id="{1FFA785A-0498-4998-BCE0-DDB87B677A7D}"/>
              </a:ext>
            </a:extLst>
          </p:cNvPr>
          <p:cNvPicPr>
            <a:picLocks noChangeAspect="1"/>
          </p:cNvPicPr>
          <p:nvPr/>
        </p:nvPicPr>
        <p:blipFill>
          <a:blip r:embed="rId3"/>
          <a:stretch>
            <a:fillRect/>
          </a:stretch>
        </p:blipFill>
        <p:spPr>
          <a:xfrm>
            <a:off x="81375" y="1146693"/>
            <a:ext cx="3681328" cy="5264530"/>
          </a:xfrm>
          <a:prstGeom prst="rect">
            <a:avLst/>
          </a:prstGeom>
        </p:spPr>
      </p:pic>
    </p:spTree>
    <p:extLst>
      <p:ext uri="{BB962C8B-B14F-4D97-AF65-F5344CB8AC3E}">
        <p14:creationId xmlns:p14="http://schemas.microsoft.com/office/powerpoint/2010/main" val="32997240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BA18F5-6F3E-4D8E-869A-342D7AD39512}"/>
              </a:ext>
            </a:extLst>
          </p:cNvPr>
          <p:cNvSpPr>
            <a:spLocks noGrp="1"/>
          </p:cNvSpPr>
          <p:nvPr>
            <p:ph type="body" sz="quarter" idx="20"/>
          </p:nvPr>
        </p:nvSpPr>
        <p:spPr>
          <a:xfrm>
            <a:off x="4277710" y="1313794"/>
            <a:ext cx="7556938" cy="4971392"/>
          </a:xfrm>
        </p:spPr>
        <p:txBody>
          <a:bodyPr/>
          <a:lstStyle/>
          <a:p>
            <a:r>
              <a:rPr lang="en-IE" dirty="0"/>
              <a:t>A 10-point multi-stakeholder action plan for employers, refugees, governments  and civil society which draws on extensive consultations with employers and others who play a key role in promoting the integration of refugees in local and national labour markets.</a:t>
            </a:r>
          </a:p>
          <a:p>
            <a:r>
              <a:rPr lang="en-IE" dirty="0"/>
              <a:t>The Action Plan highlights the challenges, opportunities, and good practices identified through the consultation process, and sets out a clear way forward through a checklist of actions that can optimise the contributions of a range of actors to supporting successful refugee employment. </a:t>
            </a:r>
            <a:br>
              <a:rPr lang="en-IE" dirty="0"/>
            </a:br>
            <a:endParaRPr lang="en-IE" dirty="0"/>
          </a:p>
          <a:p>
            <a:pPr marL="0" indent="0">
              <a:buNone/>
            </a:pPr>
            <a:r>
              <a:rPr lang="en-IE" dirty="0">
                <a:hlinkClick r:id="rId2"/>
              </a:rPr>
              <a:t>Click to view and Download the Action Plan</a:t>
            </a:r>
            <a:endParaRPr lang="en-IE" dirty="0"/>
          </a:p>
        </p:txBody>
      </p:sp>
      <p:sp>
        <p:nvSpPr>
          <p:cNvPr id="3" name="Text Placeholder 2">
            <a:extLst>
              <a:ext uri="{FF2B5EF4-FFF2-40B4-BE49-F238E27FC236}">
                <a16:creationId xmlns:a16="http://schemas.microsoft.com/office/drawing/2014/main" id="{264239B2-22E5-40EE-94A0-CDABB6057151}"/>
              </a:ext>
            </a:extLst>
          </p:cNvPr>
          <p:cNvSpPr>
            <a:spLocks noGrp="1"/>
          </p:cNvSpPr>
          <p:nvPr>
            <p:ph type="body" sz="quarter" idx="21"/>
          </p:nvPr>
        </p:nvSpPr>
        <p:spPr>
          <a:xfrm>
            <a:off x="2604970" y="105950"/>
            <a:ext cx="9397843" cy="892533"/>
          </a:xfrm>
          <a:solidFill>
            <a:schemeClr val="bg1"/>
          </a:solidFill>
        </p:spPr>
        <p:txBody>
          <a:bodyPr>
            <a:normAutofit fontScale="92500" lnSpcReduction="20000"/>
          </a:bodyPr>
          <a:lstStyle/>
          <a:p>
            <a:r>
              <a:rPr lang="en-IE" dirty="0"/>
              <a:t>ENGAGING WITH EMPLOYERS IN THE HIRING OF REFUGEES</a:t>
            </a:r>
          </a:p>
        </p:txBody>
      </p:sp>
      <p:pic>
        <p:nvPicPr>
          <p:cNvPr id="4" name="Picture 3">
            <a:extLst>
              <a:ext uri="{FF2B5EF4-FFF2-40B4-BE49-F238E27FC236}">
                <a16:creationId xmlns:a16="http://schemas.microsoft.com/office/drawing/2014/main" id="{A0DEC20E-9D02-43D3-9200-DE19D6DFF937}"/>
              </a:ext>
            </a:extLst>
          </p:cNvPr>
          <p:cNvPicPr>
            <a:picLocks noChangeAspect="1"/>
          </p:cNvPicPr>
          <p:nvPr/>
        </p:nvPicPr>
        <p:blipFill>
          <a:blip r:embed="rId3"/>
          <a:stretch>
            <a:fillRect/>
          </a:stretch>
        </p:blipFill>
        <p:spPr>
          <a:xfrm>
            <a:off x="169966" y="1146693"/>
            <a:ext cx="3809346" cy="5395804"/>
          </a:xfrm>
          <a:prstGeom prst="rect">
            <a:avLst/>
          </a:prstGeom>
          <a:ln>
            <a:solidFill>
              <a:srgbClr val="6D6E6C"/>
            </a:solidFill>
          </a:ln>
        </p:spPr>
      </p:pic>
      <p:sp>
        <p:nvSpPr>
          <p:cNvPr id="5" name="TextBox 4">
            <a:extLst>
              <a:ext uri="{FF2B5EF4-FFF2-40B4-BE49-F238E27FC236}">
                <a16:creationId xmlns:a16="http://schemas.microsoft.com/office/drawing/2014/main" id="{6D5224CF-264D-403E-B259-553A547277FF}"/>
              </a:ext>
            </a:extLst>
          </p:cNvPr>
          <p:cNvSpPr txBox="1"/>
          <p:nvPr/>
        </p:nvSpPr>
        <p:spPr>
          <a:xfrm>
            <a:off x="0" y="105950"/>
            <a:ext cx="2301680" cy="470296"/>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6" name="Google Shape;609;p39">
            <a:extLst>
              <a:ext uri="{FF2B5EF4-FFF2-40B4-BE49-F238E27FC236}">
                <a16:creationId xmlns:a16="http://schemas.microsoft.com/office/drawing/2014/main" id="{93F99F01-C424-480D-A9EE-761026F6461A}"/>
              </a:ext>
            </a:extLst>
          </p:cNvPr>
          <p:cNvGrpSpPr/>
          <p:nvPr/>
        </p:nvGrpSpPr>
        <p:grpSpPr>
          <a:xfrm>
            <a:off x="81375" y="176078"/>
            <a:ext cx="360000" cy="288000"/>
            <a:chOff x="5247525" y="3007275"/>
            <a:chExt cx="517575" cy="384825"/>
          </a:xfrm>
        </p:grpSpPr>
        <p:sp>
          <p:nvSpPr>
            <p:cNvPr id="7" name="Google Shape;610;p39">
              <a:extLst>
                <a:ext uri="{FF2B5EF4-FFF2-40B4-BE49-F238E27FC236}">
                  <a16:creationId xmlns:a16="http://schemas.microsoft.com/office/drawing/2014/main" id="{75B74FBF-957C-49B2-9D9E-8FA6A90CA5F8}"/>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1;p39">
              <a:extLst>
                <a:ext uri="{FF2B5EF4-FFF2-40B4-BE49-F238E27FC236}">
                  <a16:creationId xmlns:a16="http://schemas.microsoft.com/office/drawing/2014/main" id="{9F1BD64A-9A35-4C20-A9FB-9A673996D2C2}"/>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a16="http://schemas.microsoft.com/office/drawing/2014/main" id="{18BD3A77-0B99-41C1-B6F4-08262D0BFD64}"/>
              </a:ext>
            </a:extLst>
          </p:cNvPr>
          <p:cNvSpPr txBox="1"/>
          <p:nvPr/>
        </p:nvSpPr>
        <p:spPr>
          <a:xfrm>
            <a:off x="0" y="676397"/>
            <a:ext cx="2301680" cy="470296"/>
          </a:xfrm>
          <a:prstGeom prst="rect">
            <a:avLst/>
          </a:prstGeom>
          <a:solidFill>
            <a:srgbClr val="EA1D76"/>
          </a:solidFill>
        </p:spPr>
        <p:txBody>
          <a:bodyPr wrap="square" rtlCol="0">
            <a:spAutoFit/>
          </a:bodyPr>
          <a:lstStyle/>
          <a:p>
            <a:r>
              <a:rPr lang="en-IE" sz="2400" dirty="0">
                <a:solidFill>
                  <a:schemeClr val="bg1"/>
                </a:solidFill>
              </a:rPr>
              <a:t>       DOWNLOAD</a:t>
            </a:r>
          </a:p>
        </p:txBody>
      </p:sp>
      <p:grpSp>
        <p:nvGrpSpPr>
          <p:cNvPr id="10" name="Google Shape;605;p39">
            <a:extLst>
              <a:ext uri="{FF2B5EF4-FFF2-40B4-BE49-F238E27FC236}">
                <a16:creationId xmlns:a16="http://schemas.microsoft.com/office/drawing/2014/main" id="{01DEDB60-B667-4F23-B851-8528DB0C0897}"/>
              </a:ext>
            </a:extLst>
          </p:cNvPr>
          <p:cNvGrpSpPr/>
          <p:nvPr/>
        </p:nvGrpSpPr>
        <p:grpSpPr>
          <a:xfrm>
            <a:off x="105471" y="767545"/>
            <a:ext cx="252000" cy="288000"/>
            <a:chOff x="2583100" y="2973775"/>
            <a:chExt cx="461550" cy="437200"/>
          </a:xfrm>
        </p:grpSpPr>
        <p:sp>
          <p:nvSpPr>
            <p:cNvPr id="11" name="Google Shape;606;p39">
              <a:extLst>
                <a:ext uri="{FF2B5EF4-FFF2-40B4-BE49-F238E27FC236}">
                  <a16:creationId xmlns:a16="http://schemas.microsoft.com/office/drawing/2014/main" id="{69FDA718-A7D7-4EEB-B8BB-0D4625B2633F}"/>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07;p39">
              <a:extLst>
                <a:ext uri="{FF2B5EF4-FFF2-40B4-BE49-F238E27FC236}">
                  <a16:creationId xmlns:a16="http://schemas.microsoft.com/office/drawing/2014/main" id="{EECD0AF6-2E50-402F-92BC-3D22B181505D}"/>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871404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BA18F5-6F3E-4D8E-869A-342D7AD39512}"/>
              </a:ext>
            </a:extLst>
          </p:cNvPr>
          <p:cNvSpPr>
            <a:spLocks noGrp="1"/>
          </p:cNvSpPr>
          <p:nvPr>
            <p:ph type="body" sz="quarter" idx="20"/>
          </p:nvPr>
        </p:nvSpPr>
        <p:spPr>
          <a:xfrm>
            <a:off x="4277709" y="1313794"/>
            <a:ext cx="7725103" cy="4971392"/>
          </a:xfrm>
        </p:spPr>
        <p:txBody>
          <a:bodyPr/>
          <a:lstStyle/>
          <a:p>
            <a:pPr marL="0" indent="0">
              <a:buNone/>
            </a:pPr>
            <a:r>
              <a:rPr lang="en-IE" dirty="0"/>
              <a:t>This guide proposes that entrepreneurship ecosystems to be inclusive of migrants and refugees rather than creating separate or parallel programmes tailored to these groups. </a:t>
            </a:r>
          </a:p>
          <a:p>
            <a:pPr marL="0" indent="0">
              <a:buNone/>
            </a:pPr>
            <a:r>
              <a:rPr lang="en-IE" dirty="0"/>
              <a:t>It does not advocate preferential support for migrant and refugee entrepreneurs but rather focuses on how policymakers can create a more level playing field through inclusive policies and equal opportunities. </a:t>
            </a:r>
          </a:p>
          <a:p>
            <a:pPr marL="0" indent="0">
              <a:buNone/>
            </a:pPr>
            <a:r>
              <a:rPr lang="en-IE" dirty="0"/>
              <a:t>Importantly, it highlights the role of migrant and refugee entrepreneurs in working alongside locals.</a:t>
            </a:r>
          </a:p>
          <a:p>
            <a:pPr marL="0" indent="0">
              <a:buNone/>
            </a:pPr>
            <a:r>
              <a:rPr lang="en-IE" dirty="0">
                <a:hlinkClick r:id="rId2"/>
              </a:rPr>
              <a:t>Click to view and Download the Guide</a:t>
            </a:r>
            <a:endParaRPr lang="en-IE" dirty="0"/>
          </a:p>
        </p:txBody>
      </p:sp>
      <p:sp>
        <p:nvSpPr>
          <p:cNvPr id="3" name="Text Placeholder 2">
            <a:extLst>
              <a:ext uri="{FF2B5EF4-FFF2-40B4-BE49-F238E27FC236}">
                <a16:creationId xmlns:a16="http://schemas.microsoft.com/office/drawing/2014/main" id="{264239B2-22E5-40EE-94A0-CDABB6057151}"/>
              </a:ext>
            </a:extLst>
          </p:cNvPr>
          <p:cNvSpPr>
            <a:spLocks noGrp="1"/>
          </p:cNvSpPr>
          <p:nvPr>
            <p:ph type="body" sz="quarter" idx="21"/>
          </p:nvPr>
        </p:nvSpPr>
        <p:spPr>
          <a:xfrm>
            <a:off x="2604970" y="105950"/>
            <a:ext cx="9397843" cy="892533"/>
          </a:xfrm>
          <a:solidFill>
            <a:schemeClr val="bg1"/>
          </a:solidFill>
        </p:spPr>
        <p:txBody>
          <a:bodyPr>
            <a:normAutofit fontScale="92500" lnSpcReduction="20000"/>
          </a:bodyPr>
          <a:lstStyle/>
          <a:p>
            <a:r>
              <a:rPr lang="en-IE" dirty="0"/>
              <a:t>POLICY GUIDE IN ENTREPRENEURSHIP FOR MIGRANTS AND REFUGEES</a:t>
            </a:r>
          </a:p>
        </p:txBody>
      </p:sp>
      <p:sp>
        <p:nvSpPr>
          <p:cNvPr id="5" name="TextBox 4">
            <a:extLst>
              <a:ext uri="{FF2B5EF4-FFF2-40B4-BE49-F238E27FC236}">
                <a16:creationId xmlns:a16="http://schemas.microsoft.com/office/drawing/2014/main" id="{6D5224CF-264D-403E-B259-553A547277FF}"/>
              </a:ext>
            </a:extLst>
          </p:cNvPr>
          <p:cNvSpPr txBox="1"/>
          <p:nvPr/>
        </p:nvSpPr>
        <p:spPr>
          <a:xfrm>
            <a:off x="0" y="105950"/>
            <a:ext cx="2301680" cy="470296"/>
          </a:xfrm>
          <a:prstGeom prst="rect">
            <a:avLst/>
          </a:prstGeom>
          <a:solidFill>
            <a:srgbClr val="B6BD00"/>
          </a:solidFill>
        </p:spPr>
        <p:txBody>
          <a:bodyPr wrap="square" rtlCol="0">
            <a:spAutoFit/>
          </a:bodyPr>
          <a:lstStyle/>
          <a:p>
            <a:r>
              <a:rPr lang="en-IE" sz="2400" dirty="0">
                <a:solidFill>
                  <a:schemeClr val="bg1"/>
                </a:solidFill>
              </a:rPr>
              <a:t>      USEFUL TOOL</a:t>
            </a:r>
          </a:p>
        </p:txBody>
      </p:sp>
      <p:grpSp>
        <p:nvGrpSpPr>
          <p:cNvPr id="6" name="Google Shape;609;p39">
            <a:extLst>
              <a:ext uri="{FF2B5EF4-FFF2-40B4-BE49-F238E27FC236}">
                <a16:creationId xmlns:a16="http://schemas.microsoft.com/office/drawing/2014/main" id="{93F99F01-C424-480D-A9EE-761026F6461A}"/>
              </a:ext>
            </a:extLst>
          </p:cNvPr>
          <p:cNvGrpSpPr/>
          <p:nvPr/>
        </p:nvGrpSpPr>
        <p:grpSpPr>
          <a:xfrm>
            <a:off x="81375" y="176078"/>
            <a:ext cx="360000" cy="288000"/>
            <a:chOff x="5247525" y="3007275"/>
            <a:chExt cx="517575" cy="384825"/>
          </a:xfrm>
        </p:grpSpPr>
        <p:sp>
          <p:nvSpPr>
            <p:cNvPr id="7" name="Google Shape;610;p39">
              <a:extLst>
                <a:ext uri="{FF2B5EF4-FFF2-40B4-BE49-F238E27FC236}">
                  <a16:creationId xmlns:a16="http://schemas.microsoft.com/office/drawing/2014/main" id="{75B74FBF-957C-49B2-9D9E-8FA6A90CA5F8}"/>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11;p39">
              <a:extLst>
                <a:ext uri="{FF2B5EF4-FFF2-40B4-BE49-F238E27FC236}">
                  <a16:creationId xmlns:a16="http://schemas.microsoft.com/office/drawing/2014/main" id="{9F1BD64A-9A35-4C20-A9FB-9A673996D2C2}"/>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a:extLst>
              <a:ext uri="{FF2B5EF4-FFF2-40B4-BE49-F238E27FC236}">
                <a16:creationId xmlns:a16="http://schemas.microsoft.com/office/drawing/2014/main" id="{18BD3A77-0B99-41C1-B6F4-08262D0BFD64}"/>
              </a:ext>
            </a:extLst>
          </p:cNvPr>
          <p:cNvSpPr txBox="1"/>
          <p:nvPr/>
        </p:nvSpPr>
        <p:spPr>
          <a:xfrm>
            <a:off x="0" y="676397"/>
            <a:ext cx="2301680" cy="470296"/>
          </a:xfrm>
          <a:prstGeom prst="rect">
            <a:avLst/>
          </a:prstGeom>
          <a:solidFill>
            <a:srgbClr val="EA1D76"/>
          </a:solidFill>
        </p:spPr>
        <p:txBody>
          <a:bodyPr wrap="square" rtlCol="0">
            <a:spAutoFit/>
          </a:bodyPr>
          <a:lstStyle/>
          <a:p>
            <a:r>
              <a:rPr lang="en-IE" sz="2400" dirty="0">
                <a:solidFill>
                  <a:schemeClr val="bg1"/>
                </a:solidFill>
              </a:rPr>
              <a:t>       DOWNLOAD</a:t>
            </a:r>
          </a:p>
        </p:txBody>
      </p:sp>
      <p:grpSp>
        <p:nvGrpSpPr>
          <p:cNvPr id="10" name="Google Shape;605;p39">
            <a:extLst>
              <a:ext uri="{FF2B5EF4-FFF2-40B4-BE49-F238E27FC236}">
                <a16:creationId xmlns:a16="http://schemas.microsoft.com/office/drawing/2014/main" id="{01DEDB60-B667-4F23-B851-8528DB0C0897}"/>
              </a:ext>
            </a:extLst>
          </p:cNvPr>
          <p:cNvGrpSpPr/>
          <p:nvPr/>
        </p:nvGrpSpPr>
        <p:grpSpPr>
          <a:xfrm>
            <a:off x="105471" y="767545"/>
            <a:ext cx="252000" cy="288000"/>
            <a:chOff x="2583100" y="2973775"/>
            <a:chExt cx="461550" cy="437200"/>
          </a:xfrm>
        </p:grpSpPr>
        <p:sp>
          <p:nvSpPr>
            <p:cNvPr id="11" name="Google Shape;606;p39">
              <a:extLst>
                <a:ext uri="{FF2B5EF4-FFF2-40B4-BE49-F238E27FC236}">
                  <a16:creationId xmlns:a16="http://schemas.microsoft.com/office/drawing/2014/main" id="{69FDA718-A7D7-4EEB-B8BB-0D4625B2633F}"/>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07;p39">
              <a:extLst>
                <a:ext uri="{FF2B5EF4-FFF2-40B4-BE49-F238E27FC236}">
                  <a16:creationId xmlns:a16="http://schemas.microsoft.com/office/drawing/2014/main" id="{EECD0AF6-2E50-402F-92BC-3D22B181505D}"/>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CE8DBE72-01D0-4C4A-9BC8-4C3F6DA5DC55}"/>
              </a:ext>
            </a:extLst>
          </p:cNvPr>
          <p:cNvPicPr>
            <a:picLocks noChangeAspect="1"/>
          </p:cNvPicPr>
          <p:nvPr/>
        </p:nvPicPr>
        <p:blipFill>
          <a:blip r:embed="rId3"/>
          <a:stretch>
            <a:fillRect/>
          </a:stretch>
        </p:blipFill>
        <p:spPr>
          <a:xfrm>
            <a:off x="169966" y="1154605"/>
            <a:ext cx="3725976" cy="5289769"/>
          </a:xfrm>
          <a:prstGeom prst="rect">
            <a:avLst/>
          </a:prstGeom>
        </p:spPr>
      </p:pic>
    </p:spTree>
    <p:extLst>
      <p:ext uri="{BB962C8B-B14F-4D97-AF65-F5344CB8AC3E}">
        <p14:creationId xmlns:p14="http://schemas.microsoft.com/office/powerpoint/2010/main" val="26812573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D81B50-7FCF-4304-8269-89DC42E6DFA3}"/>
              </a:ext>
            </a:extLst>
          </p:cNvPr>
          <p:cNvSpPr>
            <a:spLocks noGrp="1"/>
          </p:cNvSpPr>
          <p:nvPr>
            <p:ph type="body" sz="quarter" idx="20"/>
          </p:nvPr>
        </p:nvSpPr>
        <p:spPr>
          <a:xfrm>
            <a:off x="5457910" y="1839310"/>
            <a:ext cx="6243553" cy="3949747"/>
          </a:xfrm>
        </p:spPr>
        <p:txBody>
          <a:bodyPr/>
          <a:lstStyle/>
          <a:p>
            <a:r>
              <a:rPr lang="en-IE" dirty="0">
                <a:hlinkClick r:id="rId2"/>
              </a:rPr>
              <a:t>Refugee Entrepreneurs Denmark </a:t>
            </a:r>
            <a:r>
              <a:rPr lang="en-IE" dirty="0"/>
              <a:t>is a social enterprise which provides entrepreneurs with access to microfinance. If the organization judges that a refugee enterprise is successful and has high growth potential, it works with the refugee business owner to develop a pitch for investors. </a:t>
            </a:r>
          </a:p>
          <a:p>
            <a:r>
              <a:rPr lang="en-IE" dirty="0"/>
              <a:t>The organisation also provides a free workspace where refugees can develop their ideas surrounded by other Danish entrepreneurs.</a:t>
            </a:r>
          </a:p>
          <a:p>
            <a:r>
              <a:rPr lang="en-IE" dirty="0">
                <a:hlinkClick r:id="rId3"/>
              </a:rPr>
              <a:t>Take a look at some case studies of refugee entrepreneurs they have helped to start up.</a:t>
            </a:r>
            <a:endParaRPr lang="en-IE" dirty="0"/>
          </a:p>
        </p:txBody>
      </p:sp>
      <p:pic>
        <p:nvPicPr>
          <p:cNvPr id="7" name="Picture Placeholder 6" descr="A picture containing light&#10;&#10;Description automatically generated">
            <a:extLst>
              <a:ext uri="{FF2B5EF4-FFF2-40B4-BE49-F238E27FC236}">
                <a16:creationId xmlns:a16="http://schemas.microsoft.com/office/drawing/2014/main" id="{D43BA12F-8FC0-4532-A5C4-882F61555F3F}"/>
              </a:ext>
            </a:extLst>
          </p:cNvPr>
          <p:cNvPicPr>
            <a:picLocks noGrp="1" noChangeAspect="1"/>
          </p:cNvPicPr>
          <p:nvPr>
            <p:ph type="pic" sz="quarter" idx="21"/>
          </p:nvPr>
        </p:nvPicPr>
        <p:blipFill>
          <a:blip r:embed="rId4">
            <a:extLst>
              <a:ext uri="{837473B0-CC2E-450A-ABE3-18F120FF3D39}">
                <a1611:picAttrSrcUrl xmlns:a1611="http://schemas.microsoft.com/office/drawing/2016/11/main" r:id="rId5"/>
              </a:ext>
            </a:extLst>
          </a:blip>
          <a:srcRect l="15546" r="15546"/>
          <a:stretch>
            <a:fillRect/>
          </a:stretch>
        </p:blipFill>
        <p:spPr/>
      </p:pic>
      <p:sp>
        <p:nvSpPr>
          <p:cNvPr id="5" name="Text Placeholder 2">
            <a:extLst>
              <a:ext uri="{FF2B5EF4-FFF2-40B4-BE49-F238E27FC236}">
                <a16:creationId xmlns:a16="http://schemas.microsoft.com/office/drawing/2014/main" id="{8C2E6D17-1841-45E2-8A9C-3D97BD43BB9A}"/>
              </a:ext>
            </a:extLst>
          </p:cNvPr>
          <p:cNvSpPr>
            <a:spLocks noGrp="1"/>
          </p:cNvSpPr>
          <p:nvPr>
            <p:ph type="body" sz="quarter" idx="22"/>
          </p:nvPr>
        </p:nvSpPr>
        <p:spPr>
          <a:xfrm>
            <a:off x="4687614" y="367862"/>
            <a:ext cx="7013850" cy="1257738"/>
          </a:xfrm>
        </p:spPr>
        <p:txBody>
          <a:bodyPr>
            <a:normAutofit fontScale="92500" lnSpcReduction="20000"/>
          </a:bodyPr>
          <a:lstStyle/>
          <a:p>
            <a:r>
              <a:rPr lang="en-IE" dirty="0">
                <a:solidFill>
                  <a:srgbClr val="6D6E6C"/>
                </a:solidFill>
              </a:rPr>
              <a:t>Denmark - </a:t>
            </a:r>
            <a:r>
              <a:rPr lang="en-IE" dirty="0"/>
              <a:t>Finance and Entrepreneurship Supports for Refugee and Migrants to start a business.</a:t>
            </a:r>
          </a:p>
        </p:txBody>
      </p:sp>
      <p:pic>
        <p:nvPicPr>
          <p:cNvPr id="10" name="Picture 9" descr="A picture containing drawing&#10;&#10;Description automatically generated">
            <a:extLst>
              <a:ext uri="{FF2B5EF4-FFF2-40B4-BE49-F238E27FC236}">
                <a16:creationId xmlns:a16="http://schemas.microsoft.com/office/drawing/2014/main" id="{480D80FF-BC9A-4B87-B7D8-4EED1E0989D5}"/>
              </a:ext>
            </a:extLst>
          </p:cNvPr>
          <p:cNvPicPr>
            <a:picLocks noChangeAspect="1"/>
          </p:cNvPicPr>
          <p:nvPr/>
        </p:nvPicPr>
        <p:blipFill>
          <a:blip r:embed="rId6">
            <a:extLst>
              <a:ext uri="{837473B0-CC2E-450A-ABE3-18F120FF3D39}">
                <a1611:picAttrSrcUrl xmlns:a1611="http://schemas.microsoft.com/office/drawing/2016/11/main" r:id="rId7"/>
              </a:ext>
            </a:extLst>
          </a:blip>
          <a:stretch>
            <a:fillRect/>
          </a:stretch>
        </p:blipFill>
        <p:spPr>
          <a:xfrm>
            <a:off x="335476" y="1254806"/>
            <a:ext cx="1870842" cy="1065494"/>
          </a:xfrm>
          <a:prstGeom prst="rect">
            <a:avLst/>
          </a:prstGeom>
        </p:spPr>
      </p:pic>
      <p:sp>
        <p:nvSpPr>
          <p:cNvPr id="11" name="TextBox 10">
            <a:extLst>
              <a:ext uri="{FF2B5EF4-FFF2-40B4-BE49-F238E27FC236}">
                <a16:creationId xmlns:a16="http://schemas.microsoft.com/office/drawing/2014/main" id="{19CAB7B4-81C2-4B89-8B42-A0FCB9E310AD}"/>
              </a:ext>
            </a:extLst>
          </p:cNvPr>
          <p:cNvSpPr txBox="1"/>
          <p:nvPr/>
        </p:nvSpPr>
        <p:spPr>
          <a:xfrm>
            <a:off x="949384" y="7206056"/>
            <a:ext cx="1291077" cy="507831"/>
          </a:xfrm>
          <a:prstGeom prst="rect">
            <a:avLst/>
          </a:prstGeom>
          <a:noFill/>
        </p:spPr>
        <p:txBody>
          <a:bodyPr wrap="square" rtlCol="0">
            <a:spAutoFit/>
          </a:bodyPr>
          <a:lstStyle/>
          <a:p>
            <a:r>
              <a:rPr lang="en-IE" sz="900">
                <a:hlinkClick r:id="rId7" tooltip="https://en.wikipedia.org/wiki/Denmark"/>
              </a:rPr>
              <a:t>This Photo</a:t>
            </a:r>
            <a:r>
              <a:rPr lang="en-IE" sz="900"/>
              <a:t> by Unknown Author is licensed under </a:t>
            </a:r>
            <a:r>
              <a:rPr lang="en-IE" sz="900">
                <a:hlinkClick r:id="rId8" tooltip="https://creativecommons.org/licenses/by-sa/3.0/"/>
              </a:rPr>
              <a:t>CC BY-SA</a:t>
            </a:r>
            <a:endParaRPr lang="en-IE" sz="900"/>
          </a:p>
        </p:txBody>
      </p:sp>
      <p:sp>
        <p:nvSpPr>
          <p:cNvPr id="8" name="TextBox 7">
            <a:extLst>
              <a:ext uri="{FF2B5EF4-FFF2-40B4-BE49-F238E27FC236}">
                <a16:creationId xmlns:a16="http://schemas.microsoft.com/office/drawing/2014/main" id="{08AD71EF-979C-417B-B8EF-F3D5A1CC3814}"/>
              </a:ext>
            </a:extLst>
          </p:cNvPr>
          <p:cNvSpPr txBox="1"/>
          <p:nvPr/>
        </p:nvSpPr>
        <p:spPr>
          <a:xfrm>
            <a:off x="0" y="251843"/>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9" name="Google Shape;543;p39">
            <a:extLst>
              <a:ext uri="{FF2B5EF4-FFF2-40B4-BE49-F238E27FC236}">
                <a16:creationId xmlns:a16="http://schemas.microsoft.com/office/drawing/2014/main" id="{2CE47CED-5C21-40CB-A347-596DE9AE2B10}"/>
              </a:ext>
            </a:extLst>
          </p:cNvPr>
          <p:cNvGrpSpPr/>
          <p:nvPr/>
        </p:nvGrpSpPr>
        <p:grpSpPr>
          <a:xfrm>
            <a:off x="115613" y="317684"/>
            <a:ext cx="252000" cy="288000"/>
            <a:chOff x="5961125" y="1623900"/>
            <a:chExt cx="376925" cy="448175"/>
          </a:xfrm>
        </p:grpSpPr>
        <p:sp>
          <p:nvSpPr>
            <p:cNvPr id="12" name="Google Shape;544;p39">
              <a:extLst>
                <a:ext uri="{FF2B5EF4-FFF2-40B4-BE49-F238E27FC236}">
                  <a16:creationId xmlns:a16="http://schemas.microsoft.com/office/drawing/2014/main" id="{4A37AB47-538E-485F-BF38-2B80C55AE12C}"/>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5;p39">
              <a:extLst>
                <a:ext uri="{FF2B5EF4-FFF2-40B4-BE49-F238E27FC236}">
                  <a16:creationId xmlns:a16="http://schemas.microsoft.com/office/drawing/2014/main" id="{3FCC2478-1BB3-4010-B760-EFCE25A9D874}"/>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6;p39">
              <a:extLst>
                <a:ext uri="{FF2B5EF4-FFF2-40B4-BE49-F238E27FC236}">
                  <a16:creationId xmlns:a16="http://schemas.microsoft.com/office/drawing/2014/main" id="{6828BA30-28CE-4CF9-AFCA-3B6032AC5360}"/>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47;p39">
              <a:extLst>
                <a:ext uri="{FF2B5EF4-FFF2-40B4-BE49-F238E27FC236}">
                  <a16:creationId xmlns:a16="http://schemas.microsoft.com/office/drawing/2014/main" id="{ECFA18AB-D28C-4BAD-AB7D-706C4387BDC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48;p39">
              <a:extLst>
                <a:ext uri="{FF2B5EF4-FFF2-40B4-BE49-F238E27FC236}">
                  <a16:creationId xmlns:a16="http://schemas.microsoft.com/office/drawing/2014/main" id="{2C4B63C5-FE7D-4215-82F9-0AF09349597B}"/>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49;p39">
              <a:extLst>
                <a:ext uri="{FF2B5EF4-FFF2-40B4-BE49-F238E27FC236}">
                  <a16:creationId xmlns:a16="http://schemas.microsoft.com/office/drawing/2014/main" id="{7ABDE8EC-D17B-45E8-B3C5-29057B2C41E5}"/>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50;p39">
              <a:extLst>
                <a:ext uri="{FF2B5EF4-FFF2-40B4-BE49-F238E27FC236}">
                  <a16:creationId xmlns:a16="http://schemas.microsoft.com/office/drawing/2014/main" id="{2E9C219A-9B5A-4F34-BAEB-1C6B2D9B043A}"/>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92702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D81B50-7FCF-4304-8269-89DC42E6DFA3}"/>
              </a:ext>
            </a:extLst>
          </p:cNvPr>
          <p:cNvSpPr>
            <a:spLocks noGrp="1"/>
          </p:cNvSpPr>
          <p:nvPr>
            <p:ph type="body" sz="quarter" idx="20"/>
          </p:nvPr>
        </p:nvSpPr>
        <p:spPr>
          <a:xfrm>
            <a:off x="5457910" y="1839310"/>
            <a:ext cx="6355718" cy="3949747"/>
          </a:xfrm>
        </p:spPr>
        <p:txBody>
          <a:bodyPr/>
          <a:lstStyle/>
          <a:p>
            <a:r>
              <a:rPr lang="en-IE" dirty="0"/>
              <a:t>The Refugee Talent Hub is an initiative for and by employers in the Netherlands and public organisations. It’s premise is simple - </a:t>
            </a:r>
            <a:r>
              <a:rPr lang="en-IE" dirty="0">
                <a:solidFill>
                  <a:srgbClr val="16A8D3"/>
                </a:solidFill>
              </a:rPr>
              <a:t>many refugees don’t have a social network yet in their host countries and many employers don’t know how to get in touch with refugees. </a:t>
            </a:r>
          </a:p>
          <a:p>
            <a:r>
              <a:rPr lang="en-IE" dirty="0"/>
              <a:t>So The Refugee Talent Hub organises job related meetings and works to bring employers and refugee talents closer together. The goal being for the refugee to secure paid employment. </a:t>
            </a:r>
          </a:p>
          <a:p>
            <a:r>
              <a:rPr lang="en-IE" dirty="0">
                <a:hlinkClick r:id="rId2"/>
              </a:rPr>
              <a:t>Find out more about how the Refugee Talent Hub works </a:t>
            </a:r>
            <a:endParaRPr lang="en-IE" dirty="0"/>
          </a:p>
        </p:txBody>
      </p:sp>
      <p:sp>
        <p:nvSpPr>
          <p:cNvPr id="5" name="Text Placeholder 2">
            <a:extLst>
              <a:ext uri="{FF2B5EF4-FFF2-40B4-BE49-F238E27FC236}">
                <a16:creationId xmlns:a16="http://schemas.microsoft.com/office/drawing/2014/main" id="{8C2E6D17-1841-45E2-8A9C-3D97BD43BB9A}"/>
              </a:ext>
            </a:extLst>
          </p:cNvPr>
          <p:cNvSpPr>
            <a:spLocks noGrp="1"/>
          </p:cNvSpPr>
          <p:nvPr>
            <p:ph type="body" sz="quarter" idx="22"/>
          </p:nvPr>
        </p:nvSpPr>
        <p:spPr>
          <a:xfrm>
            <a:off x="4771697" y="458950"/>
            <a:ext cx="6929767" cy="1257738"/>
          </a:xfrm>
        </p:spPr>
        <p:txBody>
          <a:bodyPr>
            <a:normAutofit/>
          </a:bodyPr>
          <a:lstStyle/>
          <a:p>
            <a:r>
              <a:rPr lang="en-IE" dirty="0">
                <a:solidFill>
                  <a:srgbClr val="6D6E6C"/>
                </a:solidFill>
              </a:rPr>
              <a:t>Netherlands – </a:t>
            </a:r>
            <a:r>
              <a:rPr lang="en-IE" dirty="0"/>
              <a:t>The Refugee Talent Hub </a:t>
            </a:r>
            <a:r>
              <a:rPr lang="en-IE" dirty="0">
                <a:solidFill>
                  <a:srgbClr val="6D6E6C"/>
                </a:solidFill>
              </a:rPr>
              <a:t>promotes refugee employment</a:t>
            </a:r>
          </a:p>
        </p:txBody>
      </p:sp>
      <p:pic>
        <p:nvPicPr>
          <p:cNvPr id="15" name="Picture Placeholder 14" descr="A person sitting at a desk with a computer&#10;&#10;Description automatically generated">
            <a:extLst>
              <a:ext uri="{FF2B5EF4-FFF2-40B4-BE49-F238E27FC236}">
                <a16:creationId xmlns:a16="http://schemas.microsoft.com/office/drawing/2014/main" id="{896B0F90-0A03-430D-9AD9-71FE17F7FF76}"/>
              </a:ext>
            </a:extLst>
          </p:cNvPr>
          <p:cNvPicPr>
            <a:picLocks noGrp="1" noChangeAspect="1"/>
          </p:cNvPicPr>
          <p:nvPr>
            <p:ph type="pic" sz="quarter" idx="21"/>
          </p:nvPr>
        </p:nvPicPr>
        <p:blipFill>
          <a:blip r:embed="rId3">
            <a:extLst>
              <a:ext uri="{837473B0-CC2E-450A-ABE3-18F120FF3D39}">
                <a1611:picAttrSrcUrl xmlns:a1611="http://schemas.microsoft.com/office/drawing/2016/11/main" r:id="rId4"/>
              </a:ext>
            </a:extLst>
          </a:blip>
          <a:srcRect l="16869" r="16869"/>
          <a:stretch>
            <a:fillRect/>
          </a:stretch>
        </p:blipFill>
        <p:spPr/>
      </p:pic>
      <p:pic>
        <p:nvPicPr>
          <p:cNvPr id="17" name="Picture 16" descr="A picture containing bird, flower&#10;&#10;Description automatically generated">
            <a:extLst>
              <a:ext uri="{FF2B5EF4-FFF2-40B4-BE49-F238E27FC236}">
                <a16:creationId xmlns:a16="http://schemas.microsoft.com/office/drawing/2014/main" id="{3C08133D-E640-402E-AE69-BA9E70E35A01}"/>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11196" y="1180274"/>
            <a:ext cx="1834751" cy="1222690"/>
          </a:xfrm>
          <a:prstGeom prst="rect">
            <a:avLst/>
          </a:prstGeom>
        </p:spPr>
      </p:pic>
      <p:sp>
        <p:nvSpPr>
          <p:cNvPr id="18" name="TextBox 17">
            <a:extLst>
              <a:ext uri="{FF2B5EF4-FFF2-40B4-BE49-F238E27FC236}">
                <a16:creationId xmlns:a16="http://schemas.microsoft.com/office/drawing/2014/main" id="{F4FE9F67-552C-4F02-92FC-3525D652B2B6}"/>
              </a:ext>
            </a:extLst>
          </p:cNvPr>
          <p:cNvSpPr txBox="1"/>
          <p:nvPr/>
        </p:nvSpPr>
        <p:spPr>
          <a:xfrm>
            <a:off x="388850" y="7041953"/>
            <a:ext cx="1549499" cy="507831"/>
          </a:xfrm>
          <a:prstGeom prst="rect">
            <a:avLst/>
          </a:prstGeom>
          <a:noFill/>
        </p:spPr>
        <p:txBody>
          <a:bodyPr wrap="square" rtlCol="0">
            <a:spAutoFit/>
          </a:bodyPr>
          <a:lstStyle/>
          <a:p>
            <a:r>
              <a:rPr lang="en-IE" sz="900">
                <a:hlinkClick r:id="rId6" tooltip="https://vec.wikipedia.org/wiki/File:Flag_of_the_Netherlands.svg"/>
              </a:rPr>
              <a:t>This Photo</a:t>
            </a:r>
            <a:r>
              <a:rPr lang="en-IE" sz="900"/>
              <a:t> by Unknown Author is licensed under </a:t>
            </a:r>
            <a:r>
              <a:rPr lang="en-IE" sz="900">
                <a:hlinkClick r:id="rId7" tooltip="https://creativecommons.org/licenses/by-sa/3.0/"/>
              </a:rPr>
              <a:t>CC BY-SA</a:t>
            </a:r>
            <a:endParaRPr lang="en-IE" sz="900"/>
          </a:p>
        </p:txBody>
      </p:sp>
      <p:sp>
        <p:nvSpPr>
          <p:cNvPr id="19" name="TextBox 18">
            <a:extLst>
              <a:ext uri="{FF2B5EF4-FFF2-40B4-BE49-F238E27FC236}">
                <a16:creationId xmlns:a16="http://schemas.microsoft.com/office/drawing/2014/main" id="{9662C496-B2A1-429E-88E3-AFD1E7FD1FC8}"/>
              </a:ext>
            </a:extLst>
          </p:cNvPr>
          <p:cNvSpPr txBox="1"/>
          <p:nvPr/>
        </p:nvSpPr>
        <p:spPr>
          <a:xfrm>
            <a:off x="0" y="251843"/>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20" name="Google Shape;543;p39">
            <a:extLst>
              <a:ext uri="{FF2B5EF4-FFF2-40B4-BE49-F238E27FC236}">
                <a16:creationId xmlns:a16="http://schemas.microsoft.com/office/drawing/2014/main" id="{1FB167DB-DE3A-460D-9816-5856E4B9F9EA}"/>
              </a:ext>
            </a:extLst>
          </p:cNvPr>
          <p:cNvGrpSpPr/>
          <p:nvPr/>
        </p:nvGrpSpPr>
        <p:grpSpPr>
          <a:xfrm>
            <a:off x="91772" y="320408"/>
            <a:ext cx="252000" cy="288000"/>
            <a:chOff x="5961125" y="1623900"/>
            <a:chExt cx="376925" cy="448175"/>
          </a:xfrm>
        </p:grpSpPr>
        <p:sp>
          <p:nvSpPr>
            <p:cNvPr id="21" name="Google Shape;544;p39">
              <a:extLst>
                <a:ext uri="{FF2B5EF4-FFF2-40B4-BE49-F238E27FC236}">
                  <a16:creationId xmlns:a16="http://schemas.microsoft.com/office/drawing/2014/main" id="{CD90AE60-15C4-4CC0-9567-3A31D45FC70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45;p39">
              <a:extLst>
                <a:ext uri="{FF2B5EF4-FFF2-40B4-BE49-F238E27FC236}">
                  <a16:creationId xmlns:a16="http://schemas.microsoft.com/office/drawing/2014/main" id="{57987426-5E24-43FE-8A0E-37A7F4AF844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46;p39">
              <a:extLst>
                <a:ext uri="{FF2B5EF4-FFF2-40B4-BE49-F238E27FC236}">
                  <a16:creationId xmlns:a16="http://schemas.microsoft.com/office/drawing/2014/main" id="{B5EEF63F-0D49-48B3-A878-A58535262313}"/>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47;p39">
              <a:extLst>
                <a:ext uri="{FF2B5EF4-FFF2-40B4-BE49-F238E27FC236}">
                  <a16:creationId xmlns:a16="http://schemas.microsoft.com/office/drawing/2014/main" id="{CCECEF4F-F613-4119-AAB1-A2D8995AAAE8}"/>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8;p39">
              <a:extLst>
                <a:ext uri="{FF2B5EF4-FFF2-40B4-BE49-F238E27FC236}">
                  <a16:creationId xmlns:a16="http://schemas.microsoft.com/office/drawing/2014/main" id="{C6472D1B-DF12-4EB4-ACB0-B08FE7827B8B}"/>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49;p39">
              <a:extLst>
                <a:ext uri="{FF2B5EF4-FFF2-40B4-BE49-F238E27FC236}">
                  <a16:creationId xmlns:a16="http://schemas.microsoft.com/office/drawing/2014/main" id="{5A037352-C0C6-407F-B4A6-03253160169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50;p39">
              <a:extLst>
                <a:ext uri="{FF2B5EF4-FFF2-40B4-BE49-F238E27FC236}">
                  <a16:creationId xmlns:a16="http://schemas.microsoft.com/office/drawing/2014/main" id="{C16BF27E-DF95-4C6D-A4B5-79CF30B08AB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a:extLst>
              <a:ext uri="{FF2B5EF4-FFF2-40B4-BE49-F238E27FC236}">
                <a16:creationId xmlns:a16="http://schemas.microsoft.com/office/drawing/2014/main" id="{5E0F2F30-EB9C-4976-928B-C777E3160BA7}"/>
              </a:ext>
            </a:extLst>
          </p:cNvPr>
          <p:cNvSpPr txBox="1"/>
          <p:nvPr/>
        </p:nvSpPr>
        <p:spPr>
          <a:xfrm>
            <a:off x="-8984" y="5799294"/>
            <a:ext cx="5013434" cy="769441"/>
          </a:xfrm>
          <a:prstGeom prst="rect">
            <a:avLst/>
          </a:prstGeom>
          <a:solidFill>
            <a:srgbClr val="F38B00"/>
          </a:solidFill>
        </p:spPr>
        <p:txBody>
          <a:bodyPr wrap="square" rtlCol="0">
            <a:spAutoFit/>
          </a:bodyPr>
          <a:lstStyle/>
          <a:p>
            <a:pPr algn="ctr"/>
            <a:r>
              <a:rPr lang="en-IE" sz="2200" dirty="0">
                <a:solidFill>
                  <a:schemeClr val="bg1"/>
                </a:solidFill>
              </a:rPr>
              <a:t>We love this idea! Could this principle be replicated in your community/region?</a:t>
            </a:r>
          </a:p>
        </p:txBody>
      </p:sp>
    </p:spTree>
    <p:extLst>
      <p:ext uri="{BB962C8B-B14F-4D97-AF65-F5344CB8AC3E}">
        <p14:creationId xmlns:p14="http://schemas.microsoft.com/office/powerpoint/2010/main" val="18137360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EA8D85-692C-4D02-84B3-BC53E29A8E9E}"/>
              </a:ext>
            </a:extLst>
          </p:cNvPr>
          <p:cNvPicPr>
            <a:picLocks noChangeAspect="1"/>
          </p:cNvPicPr>
          <p:nvPr/>
        </p:nvPicPr>
        <p:blipFill rotWithShape="1">
          <a:blip r:embed="rId2"/>
          <a:srcRect l="10724" r="13537"/>
          <a:stretch/>
        </p:blipFill>
        <p:spPr>
          <a:xfrm>
            <a:off x="477532" y="1355836"/>
            <a:ext cx="5041920" cy="4879740"/>
          </a:xfrm>
          <a:prstGeom prst="flowChartConnector">
            <a:avLst/>
          </a:prstGeom>
        </p:spPr>
      </p:pic>
      <p:sp>
        <p:nvSpPr>
          <p:cNvPr id="2" name="Text Placeholder 1">
            <a:extLst>
              <a:ext uri="{FF2B5EF4-FFF2-40B4-BE49-F238E27FC236}">
                <a16:creationId xmlns:a16="http://schemas.microsoft.com/office/drawing/2014/main" id="{91CF3E08-4634-4178-9AF0-A62C3CB72C51}"/>
              </a:ext>
            </a:extLst>
          </p:cNvPr>
          <p:cNvSpPr>
            <a:spLocks noGrp="1"/>
          </p:cNvSpPr>
          <p:nvPr>
            <p:ph type="body" sz="quarter" idx="20"/>
          </p:nvPr>
        </p:nvSpPr>
        <p:spPr>
          <a:xfrm>
            <a:off x="5580993" y="1873633"/>
            <a:ext cx="6348248" cy="3631644"/>
          </a:xfrm>
        </p:spPr>
        <p:txBody>
          <a:bodyPr/>
          <a:lstStyle/>
          <a:p>
            <a:r>
              <a:rPr lang="en-IE" dirty="0"/>
              <a:t>"Welcome Pilots"  are designated staff in German chambers of skilled trades, chambers of industry and commerce, chambers of the liberal professions and other business organizations.</a:t>
            </a:r>
          </a:p>
          <a:p>
            <a:r>
              <a:rPr lang="en-IE" dirty="0"/>
              <a:t> Their job is to support small and medium-sized enterprises in filling vacant training and job positions with refugees. </a:t>
            </a:r>
          </a:p>
          <a:p>
            <a:r>
              <a:rPr lang="en-IE" dirty="0"/>
              <a:t> </a:t>
            </a:r>
          </a:p>
          <a:p>
            <a:endParaRPr lang="en-IE" dirty="0"/>
          </a:p>
        </p:txBody>
      </p:sp>
      <p:sp>
        <p:nvSpPr>
          <p:cNvPr id="4" name="Text Placeholder 3">
            <a:extLst>
              <a:ext uri="{FF2B5EF4-FFF2-40B4-BE49-F238E27FC236}">
                <a16:creationId xmlns:a16="http://schemas.microsoft.com/office/drawing/2014/main" id="{AEE7DDEE-FD22-483B-ACE3-0D0E8D2429C1}"/>
              </a:ext>
            </a:extLst>
          </p:cNvPr>
          <p:cNvSpPr>
            <a:spLocks noGrp="1"/>
          </p:cNvSpPr>
          <p:nvPr>
            <p:ph type="body" sz="quarter" idx="22"/>
          </p:nvPr>
        </p:nvSpPr>
        <p:spPr>
          <a:xfrm>
            <a:off x="4876800" y="294290"/>
            <a:ext cx="6824663" cy="1330751"/>
          </a:xfrm>
        </p:spPr>
        <p:txBody>
          <a:bodyPr>
            <a:normAutofit fontScale="92500" lnSpcReduction="10000"/>
          </a:bodyPr>
          <a:lstStyle/>
          <a:p>
            <a:r>
              <a:rPr lang="en-IE" dirty="0">
                <a:solidFill>
                  <a:srgbClr val="6D6E6C"/>
                </a:solidFill>
              </a:rPr>
              <a:t>Germany</a:t>
            </a:r>
            <a:r>
              <a:rPr lang="en-IE" dirty="0"/>
              <a:t> - WILLKOMMENSLOTSEN (Welcome Pilots) </a:t>
            </a:r>
            <a:r>
              <a:rPr lang="en-IE" dirty="0">
                <a:solidFill>
                  <a:srgbClr val="6D6E6C"/>
                </a:solidFill>
              </a:rPr>
              <a:t>Training Apprenticeships for Refugees</a:t>
            </a:r>
          </a:p>
        </p:txBody>
      </p:sp>
      <p:sp>
        <p:nvSpPr>
          <p:cNvPr id="5" name="TextBox 4">
            <a:extLst>
              <a:ext uri="{FF2B5EF4-FFF2-40B4-BE49-F238E27FC236}">
                <a16:creationId xmlns:a16="http://schemas.microsoft.com/office/drawing/2014/main" id="{A3903010-14B1-44C1-826D-62BC63ACF2FB}"/>
              </a:ext>
            </a:extLst>
          </p:cNvPr>
          <p:cNvSpPr txBox="1"/>
          <p:nvPr/>
        </p:nvSpPr>
        <p:spPr>
          <a:xfrm>
            <a:off x="7199586" y="5103232"/>
            <a:ext cx="4960886" cy="1754326"/>
          </a:xfrm>
          <a:prstGeom prst="rect">
            <a:avLst/>
          </a:prstGeom>
          <a:solidFill>
            <a:srgbClr val="16A8D3"/>
          </a:solidFill>
        </p:spPr>
        <p:txBody>
          <a:bodyPr wrap="square" rtlCol="0">
            <a:spAutoFit/>
          </a:bodyPr>
          <a:lstStyle/>
          <a:p>
            <a:r>
              <a:rPr lang="en-IE" dirty="0">
                <a:solidFill>
                  <a:schemeClr val="bg1"/>
                </a:solidFill>
              </a:rPr>
              <a:t>For more information on the </a:t>
            </a:r>
          </a:p>
          <a:p>
            <a:r>
              <a:rPr lang="en-IE" dirty="0">
                <a:solidFill>
                  <a:schemeClr val="bg1"/>
                </a:solidFill>
              </a:rPr>
              <a:t>Welcome Pilots, check out page 11 of</a:t>
            </a:r>
          </a:p>
          <a:p>
            <a:r>
              <a:rPr lang="en-IE" dirty="0">
                <a:solidFill>
                  <a:schemeClr val="bg1"/>
                </a:solidFill>
              </a:rPr>
              <a:t>Promise Social Inclusion Toolkit</a:t>
            </a:r>
          </a:p>
          <a:p>
            <a:br>
              <a:rPr lang="en-IE" dirty="0">
                <a:solidFill>
                  <a:schemeClr val="bg1"/>
                </a:solidFill>
              </a:rPr>
            </a:br>
            <a:endParaRPr lang="en-IE" dirty="0">
              <a:solidFill>
                <a:schemeClr val="bg1"/>
              </a:solidFill>
            </a:endParaRPr>
          </a:p>
          <a:p>
            <a:endParaRPr lang="en-IE" dirty="0">
              <a:solidFill>
                <a:schemeClr val="bg1"/>
              </a:solidFill>
            </a:endParaRPr>
          </a:p>
        </p:txBody>
      </p:sp>
      <p:sp>
        <p:nvSpPr>
          <p:cNvPr id="6" name="Rectangle 5">
            <a:extLst>
              <a:ext uri="{FF2B5EF4-FFF2-40B4-BE49-F238E27FC236}">
                <a16:creationId xmlns:a16="http://schemas.microsoft.com/office/drawing/2014/main" id="{349B33D3-6904-42E5-85AF-3F8A6117C2E4}"/>
              </a:ext>
            </a:extLst>
          </p:cNvPr>
          <p:cNvSpPr/>
          <p:nvPr/>
        </p:nvSpPr>
        <p:spPr>
          <a:xfrm>
            <a:off x="0" y="5598319"/>
            <a:ext cx="6096000" cy="923330"/>
          </a:xfrm>
          <a:prstGeom prst="rect">
            <a:avLst/>
          </a:prstGeom>
          <a:solidFill>
            <a:srgbClr val="F38B00"/>
          </a:solidFill>
        </p:spPr>
        <p:txBody>
          <a:bodyPr>
            <a:spAutoFit/>
          </a:bodyPr>
          <a:lstStyle/>
          <a:p>
            <a:pPr algn="ctr"/>
            <a:r>
              <a:rPr lang="en-IE" dirty="0">
                <a:solidFill>
                  <a:schemeClr val="bg1"/>
                </a:solidFill>
              </a:rPr>
              <a:t>In 2018, the Welcome Pilots facilitated more than 3,700 internships, 1,390 entry qualifications and over 1,220 employment places.</a:t>
            </a:r>
          </a:p>
        </p:txBody>
      </p:sp>
      <p:pic>
        <p:nvPicPr>
          <p:cNvPr id="7" name="Picture 6">
            <a:extLst>
              <a:ext uri="{FF2B5EF4-FFF2-40B4-BE49-F238E27FC236}">
                <a16:creationId xmlns:a16="http://schemas.microsoft.com/office/drawing/2014/main" id="{BA8FB476-6A37-4E0C-9A94-7574910CBD55}"/>
              </a:ext>
            </a:extLst>
          </p:cNvPr>
          <p:cNvPicPr>
            <a:picLocks noChangeAspect="1"/>
          </p:cNvPicPr>
          <p:nvPr/>
        </p:nvPicPr>
        <p:blipFill>
          <a:blip r:embed="rId3"/>
          <a:stretch>
            <a:fillRect/>
          </a:stretch>
        </p:blipFill>
        <p:spPr>
          <a:xfrm>
            <a:off x="10969899" y="5220374"/>
            <a:ext cx="1082425" cy="1520042"/>
          </a:xfrm>
          <a:prstGeom prst="rect">
            <a:avLst/>
          </a:prstGeom>
        </p:spPr>
      </p:pic>
    </p:spTree>
    <p:extLst>
      <p:ext uri="{BB962C8B-B14F-4D97-AF65-F5344CB8AC3E}">
        <p14:creationId xmlns:p14="http://schemas.microsoft.com/office/powerpoint/2010/main" val="26557992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6F973-4229-4DAD-A74D-D5A54E8F62CE}"/>
              </a:ext>
            </a:extLst>
          </p:cNvPr>
          <p:cNvSpPr>
            <a:spLocks noGrp="1"/>
          </p:cNvSpPr>
          <p:nvPr>
            <p:ph type="body" sz="quarter" idx="20"/>
          </p:nvPr>
        </p:nvSpPr>
        <p:spPr>
          <a:xfrm>
            <a:off x="2858813" y="1754551"/>
            <a:ext cx="9136409" cy="4436042"/>
          </a:xfrm>
        </p:spPr>
        <p:txBody>
          <a:bodyPr/>
          <a:lstStyle/>
          <a:p>
            <a:r>
              <a:rPr lang="en-IE" dirty="0">
                <a:solidFill>
                  <a:srgbClr val="615F5D"/>
                </a:solidFill>
              </a:rPr>
              <a:t>In terms of integration and inclusion, education can help refugees and migrants to build resilience, self-efficacy and social skills. While also helping host communities to learn about new cultures and the principle of diversity.</a:t>
            </a:r>
          </a:p>
          <a:p>
            <a:r>
              <a:rPr lang="en-IE" dirty="0">
                <a:solidFill>
                  <a:srgbClr val="615F5D"/>
                </a:solidFill>
              </a:rPr>
              <a:t>Adult Education helps all individuals to make informed and competent decisions. It helps to provide information, improve cognitive skills and strengthen peoples socio-emotional capabilities. </a:t>
            </a:r>
          </a:p>
          <a:p>
            <a:r>
              <a:rPr lang="en-IE" dirty="0"/>
              <a:t>Adult education plays a critical role in building the human capital of refugees and migrants who may lack a high school diploma or equivalent and cannot enter other forms of education</a:t>
            </a:r>
            <a:endParaRPr lang="en-IE" dirty="0">
              <a:solidFill>
                <a:srgbClr val="615F5D"/>
              </a:solidFill>
            </a:endParaRPr>
          </a:p>
          <a:p>
            <a:r>
              <a:rPr lang="en-IE" dirty="0">
                <a:solidFill>
                  <a:srgbClr val="615F5D"/>
                </a:solidFill>
              </a:rPr>
              <a:t>Education can offer an ideal environment for refugee and migrant learners to develop healthy habits and participatory attitudes.</a:t>
            </a:r>
          </a:p>
          <a:p>
            <a:endParaRPr lang="en-IE" dirty="0">
              <a:solidFill>
                <a:srgbClr val="615F5D"/>
              </a:solidFill>
            </a:endParaRPr>
          </a:p>
          <a:p>
            <a:endParaRPr lang="en-IE" dirty="0"/>
          </a:p>
        </p:txBody>
      </p:sp>
      <p:sp>
        <p:nvSpPr>
          <p:cNvPr id="3" name="Text Placeholder 2">
            <a:extLst>
              <a:ext uri="{FF2B5EF4-FFF2-40B4-BE49-F238E27FC236}">
                <a16:creationId xmlns:a16="http://schemas.microsoft.com/office/drawing/2014/main" id="{38B16724-52A5-4349-ACA5-2BF7C8AA1100}"/>
              </a:ext>
            </a:extLst>
          </p:cNvPr>
          <p:cNvSpPr>
            <a:spLocks noGrp="1"/>
          </p:cNvSpPr>
          <p:nvPr>
            <p:ph type="body" sz="quarter" idx="21"/>
          </p:nvPr>
        </p:nvSpPr>
        <p:spPr/>
        <p:txBody>
          <a:bodyPr/>
          <a:lstStyle/>
          <a:p>
            <a:r>
              <a:rPr lang="en-IE" dirty="0"/>
              <a:t>Adult Education as an Integration Tool </a:t>
            </a:r>
          </a:p>
        </p:txBody>
      </p:sp>
      <p:sp>
        <p:nvSpPr>
          <p:cNvPr id="4" name="Rectangle 3">
            <a:extLst>
              <a:ext uri="{FF2B5EF4-FFF2-40B4-BE49-F238E27FC236}">
                <a16:creationId xmlns:a16="http://schemas.microsoft.com/office/drawing/2014/main" id="{AE66788D-32F4-4FCA-829D-C6013CC6ADFB}"/>
              </a:ext>
            </a:extLst>
          </p:cNvPr>
          <p:cNvSpPr/>
          <p:nvPr/>
        </p:nvSpPr>
        <p:spPr>
          <a:xfrm>
            <a:off x="196777" y="2287893"/>
            <a:ext cx="2525404" cy="2554545"/>
          </a:xfrm>
          <a:prstGeom prst="rect">
            <a:avLst/>
          </a:prstGeom>
          <a:solidFill>
            <a:srgbClr val="16A8D3"/>
          </a:solidFill>
        </p:spPr>
        <p:txBody>
          <a:bodyPr wrap="square">
            <a:spAutoFit/>
          </a:bodyPr>
          <a:lstStyle/>
          <a:p>
            <a:r>
              <a:rPr lang="en-IE" sz="3200" b="1" dirty="0">
                <a:solidFill>
                  <a:schemeClr val="bg1"/>
                </a:solidFill>
              </a:rPr>
              <a:t>Education is key to more democratic and fair societies..</a:t>
            </a:r>
          </a:p>
        </p:txBody>
      </p:sp>
    </p:spTree>
    <p:extLst>
      <p:ext uri="{BB962C8B-B14F-4D97-AF65-F5344CB8AC3E}">
        <p14:creationId xmlns:p14="http://schemas.microsoft.com/office/powerpoint/2010/main" val="10745001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AD81B50-7FCF-4304-8269-89DC42E6DFA3}"/>
              </a:ext>
            </a:extLst>
          </p:cNvPr>
          <p:cNvSpPr>
            <a:spLocks noGrp="1"/>
          </p:cNvSpPr>
          <p:nvPr>
            <p:ph type="body" sz="quarter" idx="20"/>
          </p:nvPr>
        </p:nvSpPr>
        <p:spPr>
          <a:xfrm>
            <a:off x="5659791" y="2131336"/>
            <a:ext cx="6355718" cy="3949747"/>
          </a:xfrm>
        </p:spPr>
        <p:txBody>
          <a:bodyPr/>
          <a:lstStyle/>
          <a:p>
            <a:pPr marL="342900" indent="-342900">
              <a:buFont typeface="Arial" pitchFamily="34" charset="0"/>
              <a:buChar char="•"/>
            </a:pPr>
            <a:r>
              <a:rPr lang="en-US" sz="2000" dirty="0"/>
              <a:t>The project has been promoted by the Region of Sardinia using the dedicated economic resources of the European Social Fund 2014-2020</a:t>
            </a:r>
            <a:r>
              <a:rPr lang="en-IE" sz="2000" dirty="0"/>
              <a:t>. </a:t>
            </a:r>
          </a:p>
          <a:p>
            <a:pPr marL="342900" indent="-342900">
              <a:buFont typeface="Arial" pitchFamily="34" charset="0"/>
              <a:buChar char="•"/>
            </a:pPr>
            <a:r>
              <a:rPr lang="en-US" sz="2000" dirty="0"/>
              <a:t>The beneficiaries are immigrants, including asylum seekers and refugees, who want to integrate into the economic and social fabric through the launch of a business initiative.</a:t>
            </a:r>
          </a:p>
          <a:p>
            <a:pPr marL="342900" indent="-342900">
              <a:buFont typeface="Arial" pitchFamily="34" charset="0"/>
              <a:buChar char="•"/>
            </a:pPr>
            <a:r>
              <a:rPr lang="en-US" sz="2000" dirty="0"/>
              <a:t>Selected people will be able to count on a series of supports, from a line of Microcredit to legal and marketing assistance for the two years following the birth of the company, to accompany the first steps of new economic initiatives.</a:t>
            </a:r>
            <a:endParaRPr lang="en-IE" sz="2000" dirty="0"/>
          </a:p>
        </p:txBody>
      </p:sp>
      <p:sp>
        <p:nvSpPr>
          <p:cNvPr id="5" name="Text Placeholder 2">
            <a:extLst>
              <a:ext uri="{FF2B5EF4-FFF2-40B4-BE49-F238E27FC236}">
                <a16:creationId xmlns:a16="http://schemas.microsoft.com/office/drawing/2014/main" id="{8C2E6D17-1841-45E2-8A9C-3D97BD43BB9A}"/>
              </a:ext>
            </a:extLst>
          </p:cNvPr>
          <p:cNvSpPr>
            <a:spLocks noGrp="1"/>
          </p:cNvSpPr>
          <p:nvPr>
            <p:ph type="body" sz="quarter" idx="22"/>
          </p:nvPr>
        </p:nvSpPr>
        <p:spPr>
          <a:xfrm>
            <a:off x="4771697" y="458950"/>
            <a:ext cx="6929767" cy="1257738"/>
          </a:xfrm>
        </p:spPr>
        <p:txBody>
          <a:bodyPr>
            <a:normAutofit fontScale="92500" lnSpcReduction="20000"/>
          </a:bodyPr>
          <a:lstStyle/>
          <a:p>
            <a:r>
              <a:rPr lang="en-IE" dirty="0">
                <a:solidFill>
                  <a:srgbClr val="6D6E6C"/>
                </a:solidFill>
              </a:rPr>
              <a:t>Italy – </a:t>
            </a:r>
            <a:r>
              <a:rPr lang="en-IE" dirty="0">
                <a:solidFill>
                  <a:schemeClr val="accent6">
                    <a:lumMod val="75000"/>
                  </a:schemeClr>
                </a:solidFill>
              </a:rPr>
              <a:t>“</a:t>
            </a:r>
            <a:r>
              <a:rPr lang="en-IE" i="1" dirty="0">
                <a:solidFill>
                  <a:schemeClr val="accent6">
                    <a:lumMod val="75000"/>
                  </a:schemeClr>
                </a:solidFill>
              </a:rPr>
              <a:t>Diamond enterprise</a:t>
            </a:r>
            <a:r>
              <a:rPr lang="en-IE" dirty="0">
                <a:solidFill>
                  <a:schemeClr val="accent6">
                    <a:lumMod val="75000"/>
                  </a:schemeClr>
                </a:solidFill>
              </a:rPr>
              <a:t>” </a:t>
            </a:r>
            <a:r>
              <a:rPr lang="en-US" dirty="0">
                <a:solidFill>
                  <a:schemeClr val="accent6">
                    <a:lumMod val="75000"/>
                  </a:schemeClr>
                </a:solidFill>
              </a:rPr>
              <a:t>to encourage business initiative among immigrants</a:t>
            </a:r>
            <a:endParaRPr lang="en-IE" dirty="0">
              <a:solidFill>
                <a:schemeClr val="accent6">
                  <a:lumMod val="75000"/>
                </a:schemeClr>
              </a:solidFill>
            </a:endParaRPr>
          </a:p>
        </p:txBody>
      </p:sp>
      <p:sp>
        <p:nvSpPr>
          <p:cNvPr id="19" name="TextBox 18">
            <a:extLst>
              <a:ext uri="{FF2B5EF4-FFF2-40B4-BE49-F238E27FC236}">
                <a16:creationId xmlns:a16="http://schemas.microsoft.com/office/drawing/2014/main" id="{9662C496-B2A1-429E-88E3-AFD1E7FD1FC8}"/>
              </a:ext>
            </a:extLst>
          </p:cNvPr>
          <p:cNvSpPr txBox="1"/>
          <p:nvPr/>
        </p:nvSpPr>
        <p:spPr>
          <a:xfrm>
            <a:off x="0" y="251843"/>
            <a:ext cx="2707574" cy="461665"/>
          </a:xfrm>
          <a:prstGeom prst="rect">
            <a:avLst/>
          </a:prstGeom>
          <a:solidFill>
            <a:srgbClr val="16A8D3"/>
          </a:solidFill>
        </p:spPr>
        <p:txBody>
          <a:bodyPr wrap="square" rtlCol="0">
            <a:spAutoFit/>
          </a:bodyPr>
          <a:lstStyle/>
          <a:p>
            <a:r>
              <a:rPr lang="en-IE" dirty="0">
                <a:solidFill>
                  <a:schemeClr val="bg1"/>
                </a:solidFill>
              </a:rPr>
              <a:t>       </a:t>
            </a:r>
            <a:r>
              <a:rPr lang="en-IE" sz="2400" dirty="0">
                <a:solidFill>
                  <a:schemeClr val="bg1"/>
                </a:solidFill>
              </a:rPr>
              <a:t>GOOD PRACTICE</a:t>
            </a:r>
          </a:p>
        </p:txBody>
      </p:sp>
      <p:grpSp>
        <p:nvGrpSpPr>
          <p:cNvPr id="20" name="Google Shape;543;p39">
            <a:extLst>
              <a:ext uri="{FF2B5EF4-FFF2-40B4-BE49-F238E27FC236}">
                <a16:creationId xmlns:a16="http://schemas.microsoft.com/office/drawing/2014/main" id="{1FB167DB-DE3A-460D-9816-5856E4B9F9EA}"/>
              </a:ext>
            </a:extLst>
          </p:cNvPr>
          <p:cNvGrpSpPr/>
          <p:nvPr/>
        </p:nvGrpSpPr>
        <p:grpSpPr>
          <a:xfrm>
            <a:off x="91772" y="320408"/>
            <a:ext cx="252000" cy="288000"/>
            <a:chOff x="5961125" y="1623900"/>
            <a:chExt cx="376925" cy="448175"/>
          </a:xfrm>
        </p:grpSpPr>
        <p:sp>
          <p:nvSpPr>
            <p:cNvPr id="21" name="Google Shape;544;p39">
              <a:extLst>
                <a:ext uri="{FF2B5EF4-FFF2-40B4-BE49-F238E27FC236}">
                  <a16:creationId xmlns:a16="http://schemas.microsoft.com/office/drawing/2014/main" id="{CD90AE60-15C4-4CC0-9567-3A31D45FC708}"/>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45;p39">
              <a:extLst>
                <a:ext uri="{FF2B5EF4-FFF2-40B4-BE49-F238E27FC236}">
                  <a16:creationId xmlns:a16="http://schemas.microsoft.com/office/drawing/2014/main" id="{57987426-5E24-43FE-8A0E-37A7F4AF8440}"/>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46;p39">
              <a:extLst>
                <a:ext uri="{FF2B5EF4-FFF2-40B4-BE49-F238E27FC236}">
                  <a16:creationId xmlns:a16="http://schemas.microsoft.com/office/drawing/2014/main" id="{B5EEF63F-0D49-48B3-A878-A58535262313}"/>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47;p39">
              <a:extLst>
                <a:ext uri="{FF2B5EF4-FFF2-40B4-BE49-F238E27FC236}">
                  <a16:creationId xmlns:a16="http://schemas.microsoft.com/office/drawing/2014/main" id="{CCECEF4F-F613-4119-AAB1-A2D8995AAAE8}"/>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8;p39">
              <a:extLst>
                <a:ext uri="{FF2B5EF4-FFF2-40B4-BE49-F238E27FC236}">
                  <a16:creationId xmlns:a16="http://schemas.microsoft.com/office/drawing/2014/main" id="{C6472D1B-DF12-4EB4-ACB0-B08FE7827B8B}"/>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49;p39">
              <a:extLst>
                <a:ext uri="{FF2B5EF4-FFF2-40B4-BE49-F238E27FC236}">
                  <a16:creationId xmlns:a16="http://schemas.microsoft.com/office/drawing/2014/main" id="{5A037352-C0C6-407F-B4A6-03253160169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50;p39">
              <a:extLst>
                <a:ext uri="{FF2B5EF4-FFF2-40B4-BE49-F238E27FC236}">
                  <a16:creationId xmlns:a16="http://schemas.microsoft.com/office/drawing/2014/main" id="{C16BF27E-DF95-4C6D-A4B5-79CF30B08ABD}"/>
                </a:ext>
              </a:extLst>
            </p:cNvPr>
            <p:cNvSpPr/>
            <p:nvPr/>
          </p:nvSpPr>
          <p:spPr>
            <a:xfrm>
              <a:off x="6137700" y="1623900"/>
              <a:ext cx="179296" cy="215594"/>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a:extLst>
              <a:ext uri="{FF2B5EF4-FFF2-40B4-BE49-F238E27FC236}">
                <a16:creationId xmlns:a16="http://schemas.microsoft.com/office/drawing/2014/main" id="{5E0F2F30-EB9C-4976-928B-C777E3160BA7}"/>
              </a:ext>
            </a:extLst>
          </p:cNvPr>
          <p:cNvSpPr txBox="1"/>
          <p:nvPr/>
        </p:nvSpPr>
        <p:spPr>
          <a:xfrm>
            <a:off x="148784" y="5658592"/>
            <a:ext cx="5013434" cy="1015663"/>
          </a:xfrm>
          <a:prstGeom prst="rect">
            <a:avLst/>
          </a:prstGeom>
          <a:solidFill>
            <a:srgbClr val="F38B00"/>
          </a:solidFill>
        </p:spPr>
        <p:txBody>
          <a:bodyPr wrap="square" rtlCol="0">
            <a:spAutoFit/>
          </a:bodyPr>
          <a:lstStyle/>
          <a:p>
            <a:pPr algn="ctr"/>
            <a:r>
              <a:rPr lang="en-US" sz="1500" dirty="0">
                <a:solidFill>
                  <a:schemeClr val="bg1"/>
                </a:solidFill>
              </a:rPr>
              <a:t>The projects will welcome around 200 immigrants, selected from 600 applicants, to guide them to become entrepreneurs. At the end of the path it is estimated that there will be about forty business projects</a:t>
            </a:r>
            <a:endParaRPr lang="en-IE" sz="1500" dirty="0">
              <a:solidFill>
                <a:schemeClr val="bg1"/>
              </a:solidFill>
            </a:endParaRPr>
          </a:p>
        </p:txBody>
      </p:sp>
      <p:sp>
        <p:nvSpPr>
          <p:cNvPr id="3" name="AutoShape 2" descr="data:image/jpg;base64,%20/9j/4AAQSkZJRgABAQEAYABgAAD/2wBDAAUDBAQEAwUEBAQFBQUGBwwIBwcHBw8LCwkMEQ8SEhEPERETFhwXExQaFRERGCEYGh0dHx8fExciJCIeJBweHx7/2wBDAQUFBQcGBw4ICA4eFBEUHh4eHh4eHh4eHh4eHh4eHh4eHh4eHh4eHh4eHh4eHh4eHh4eHh4eHh4eHh4eHh4eHh7/wAARCABWAJ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laKKK+XPwoKKKKACuw+C//JT9C/6+R/I1x9dh8F/+Sn6F/wBfI/ka1ofxI+p25b/vlL/EvzPsWiiivoz9oCiiigAooooA8m/az/5Ivf8A/XzB/wCh18S19tftZ/8AJF7/AP6+YP8A0OviWvAzX+KvQ/afDv8A5Fk/8b/JBRRRXmH3oUUUUAFFFFAHfUUUV1H+cgUUUUAFdh8F/wDkp+hf9fI/ka4+uw+C/wDyU/Qv+vkfyNa0P4kfU7ct/wB8pf4l+Z9i0UUV9GftAUUUUAFFFFAHk37Wf/JF7/8A6+YP/Q6+Ja+2v2s/+SL3/wD18wf+h18S14Ga/wAVeh+0+Hf/ACLJ/wCN/kgooorzD70KKKKACiiigDvqKKK6j/OQKKKKACuw+C//ACU/Qv8Ar5H8jXH12HwX/wCSn6F/18j+Va0P4kfU7ct/3yl/iX5n2LRRRX0Z+0BRRRQAUUUUAeTftZ/8kXv/APr5g/8AQ6+Ja+2v2s/+SL3/AP18wf8AodfEteBmv8Veh+0+Hf8AyLJ/43+SCiiivMPvQooooAKKKKAO+ooorqP85AooooAK7H4L/wDJT9C/6+R/KuOrsfgv/wAlP0L/AK+R/KtaH8SPqduW/wC+Uv8AEvzPsSiiivoz9oCiiigAooooA8m/az/5Ivf/APXzB/6HXxLX21+1n/yRe/8A+vmD/wBDr4lrwM1/ir0P2nw7/wCRZP8Axv8AJBRRRXmH3oUUUUAFFFFAHfUUUV1H+cgUUUUAFdh8F/8Akp+hf9fI/ka4+uw+C/8AyU/Qv+vkfyNa0P4kfU7ct/3yl/iX5n2LRRRX0Z+0BRRRQAUUUUAeTftZ/wDJF7//AK+YP/Q6+Ja+2v2s/wDki9//ANfMH/odfEteBmv8Veh+0+Hf/Isn/jf5IKKKK8w+9CiiigAooooA76iiiuo/zkCiiigArsPgv/yU/Qv+vkfyNFFa0P4kfU7ct/3yl/iX5n2LRRRX0Z+0BRRRQAUUUUAeTftZ/wDJF7//AK+YP/Q6+JaKK8DNf4q9D9p8O/8AkWT/AMb/ACQUUUV5h96FFFFABRRRQB//2Q=="/>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4" name="AutoShape 4" descr="data:image/jpg;base64,%20/9j/4AAQSkZJRgABAQEAYABgAAD/2wBDAAUDBAQEAwUEBAQFBQUGBwwIBwcHBw8LCwkMEQ8SEhEPERETFhwXExQaFRERGCEYGh0dHx8fExciJCIeJBweHx7/2wBDAQUFBQcGBw4ICA4eFBEUHh4eHh4eHh4eHh4eHh4eHh4eHh4eHh4eHh4eHh4eHh4eHh4eHh4eHh4eHh4eHh4eHh7/wAARCABWAJ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laKKK+XPwoKKKKACuw+C//JT9C/6+R/I1x9dh8F/+Sn6F/wBfI/ka1ofxI+p25b/vlL/EvzPsWiiivoz9oCiiigAooooA8m/az/5Ivf8A/XzB/wCh18S19tftZ/8AJF7/AP6+YP8A0OviWvAzX+KvQ/afDv8A5Fk/8b/JBRRRXmH3oUUUUAFFFFAHfUUUV1H+cgUUUUAFdh8F/wDkp+hf9fI/ka4+uw+C/wDyU/Qv+vkfyNa0P4kfU7ct/wB8pf4l+Z9i0UUV9GftAUUUUAFFFFAHk37Wf/JF7/8A6+YP/Q6+Ja+2v2s/+SL3/wD18wf+h18S14Ga/wAVeh+0+Hf/ACLJ/wCN/kgooorzD70KKKKACiiigDvqKKK6j/OQKKKKACuw+C//ACU/Qv8Ar5H8jXH12HwX/wCSn6F/18j+Va0P4kfU7ct/3yl/iX5n2LRRRX0Z+0BRRRQAUUUUAeTftZ/8kXv/APr5g/8AQ6+Ja+2v2s/+SL3/AP18wf8AodfEteBmv8Veh+0+Hf8AyLJ/43+SCiiivMPvQooooAKKKKAO+ooorqP85AooooAK7H4L/wDJT9C/6+R/KuOrsfgv/wAlP0L/AK+R/KtaH8SPqduW/wC+Uv8AEvzPsSiiivoz9oCiiigAooooA8m/az/5Ivf/APXzB/6HXxLX21+1n/yRe/8A+vmD/wBDr4lrwM1/ir0P2nw7/wCRZP8Axv8AJBRRRXmH3oUUUUAFFFFAHfUUUV1H+cgUUUUAFdh8F/8Akp+hf9fI/ka4+uw+C/8AyU/Qv+vkfyNa0P4kfU7ct/3yl/iX5n2LRRRX0Z+0BRRRQAUUUUAeTftZ/wDJF7//AK+YP/Q6+Ja+2v2s/wDki9//ANfMH/odfEteBmv8Veh+0+Hf/Isn/jf5IKKKK8w+9CiiigAooooA76iiiuo/zkCiiigArsPgv/yU/Qv+vkfyNFFa0P4kfU7ct/3yl/iX5n2LRRRX0Z+0BRRRQAUUUUAeTftZ/wDJF7//AK+YP/Q6+JaKK8DNf4q9D9p8O/8AkWT/AMb/ACQUUUV5h96FFFFABRRRQB//2Q=="/>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6" descr="data:image/jpg;base64,%20/9j/4AAQSkZJRgABAQEAYABgAAD/2wBDAAUDBAQEAwUEBAQFBQUGBwwIBwcHBw8LCwkMEQ8SEhEPERETFhwXExQaFRERGCEYGh0dHx8fExciJCIeJBweHx7/2wBDAQUFBQcGBw4ICA4eFBEUHh4eHh4eHh4eHh4eHh4eHh4eHh4eHh4eHh4eHh4eHh4eHh4eHh4eHh4eHh4eHh4eHh7/wAARCABWAJ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laKKK+XPwoKKKKACuw+C//JT9C/6+R/I1x9dh8F/+Sn6F/wBfI/ka1ofxI+p25b/vlL/EvzPsWiiivoz9oCiiigAooooA8m/az/5Ivf8A/XzB/wCh18S19tftZ/8AJF7/AP6+YP8A0OviWvAzX+KvQ/afDv8A5Fk/8b/JBRRRXmH3oUUUUAFFFFAHfUUUV1H+cgUUUUAFdh8F/wDkp+hf9fI/ka4+uw+C/wDyU/Qv+vkfyNa0P4kfU7ct/wB8pf4l+Z9i0UUV9GftAUUUUAFFFFAHk37Wf/JF7/8A6+YP/Q6+Ja+2v2s/+SL3/wD18wf+h18S14Ga/wAVeh+0+Hf/ACLJ/wCN/kgooorzD70KKKKACiiigDvqKKK6j/OQKKKKACuw+C//ACU/Qv8Ar5H8jXH12HwX/wCSn6F/18j+Va0P4kfU7ct/3yl/iX5n2LRRRX0Z+0BRRRQAUUUUAeTftZ/8kXv/APr5g/8AQ6+Ja+2v2s/+SL3/AP18wf8AodfEteBmv8Veh+0+Hf8AyLJ/43+SCiiivMPvQooooAKKKKAO+ooorqP85AooooAK7H4L/wDJT9C/6+R/KuOrsfgv/wAlP0L/AK+R/KtaH8SPqduW/wC+Uv8AEvzPsSiiivoz9oCiiigAooooA8m/az/5Ivf/APXzB/6HXxLX21+1n/yRe/8A+vmD/wBDr4lrwM1/ir0P2nw7/wCRZP8Axv8AJBRRRXmH3oUUUUAFFFFAHfUUUV1H+cgUUUUAFdh8F/8Akp+hf9fI/ka4+uw+C/8AyU/Qv+vkfyNa0P4kfU7ct/3yl/iX5n2LRRRX0Z+0BRRRQAUUUUAeTftZ/wDJF7//AK+YP/Q6+Ja+2v2s/wDki9//ANfMH/odfEteBmv8Veh+0+Hf/Isn/jf5IKKKK8w+9CiiigAooooA76iiiuo/zkCiiigArsPgv/yU/Qv+vkfyNFFa0P4kfU7ct/3yl/iX5n2LRRRX0Z+0BRRRQAUUUUAeTftZ/wDJF7//AK+YP/Q6+JaKK8DNf4q9D9p8O/8AkWT/AMb/ACQUUUV5h96FFFFABRRRQB//2Q=="/>
          <p:cNvSpPr>
            <a:spLocks noChangeAspect="1" noChangeArrowheads="1"/>
          </p:cNvSpPr>
          <p:nvPr/>
        </p:nvSpPr>
        <p:spPr bwMode="auto">
          <a:xfrm>
            <a:off x="51752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8" descr="data:image/jpg;base64,%20/9j/4AAQSkZJRgABAQEAYABgAAD/2wBDAAUDBAQEAwUEBAQFBQUGBwwIBwcHBw8LCwkMEQ8SEhEPERETFhwXExQaFRERGCEYGh0dHx8fExciJCIeJBweHx7/2wBDAQUFBQcGBw4ICA4eFBEUHh4eHh4eHh4eHh4eHh4eHh4eHh4eHh4eHh4eHh4eHh4eHh4eHh4eHh4eHh4eHh4eHh7/wAARCABWAJ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laKKK+XPwoKKKKACuw+C//JT9C/6+R/I1x9dh8F/+Sn6F/wBfI/ka1ofxI+p25b/vlL/EvzPsWiiivoz9oCiiigAooooA8m/az/5Ivf8A/XzB/wCh18S19tftZ/8AJF7/AP6+YP8A0OviWvAzX+KvQ/afDv8A5Fk/8b/JBRRRXmH3oUUUUAFFFFAHfUUUV1H+cgUUUUAFdh8F/wDkp+hf9fI/ka4+uw+C/wDyU/Qv+vkfyNa0P4kfU7ct/wB8pf4l+Z9i0UUV9GftAUUUUAFFFFAHk37Wf/JF7/8A6+YP/Q6+Ja+2v2s/+SL3/wD18wf+h18S14Ga/wAVeh+0+Hf/ACLJ/wCN/kgooorzD70KKKKACiiigDvqKKK6j/OQKKKKACuw+C//ACU/Qv8Ar5H8jXH12HwX/wCSn6F/18j+Va0P4kfU7ct/3yl/iX5n2LRRRX0Z+0BRRRQAUUUUAeTftZ/8kXv/APr5g/8AQ6+Ja+2v2s/+SL3/AP18wf8AodfEteBmv8Veh+0+Hf8AyLJ/43+SCiiivMPvQooooAKKKKAO+ooorqP85AooooAK7H4L/wDJT9C/6+R/KuOrsfgv/wAlP0L/AK+R/KtaH8SPqduW/wC+Uv8AEvzPsSiiivoz9oCiiigAooooA8m/az/5Ivf/APXzB/6HXxLX21+1n/yRe/8A+vmD/wBDr4lrwM1/ir0P2nw7/wCRZP8Axv8AJBRRRXmH3oUUUUAFFFFAHfUUUV1H+cgUUUUAFdh8F/8Akp+hf9fI/ka4+uw+C/8AyU/Qv+vkfyNa0P4kfU7ct/3yl/iX5n2LRRRX0Z+0BRRRQAUUUUAeTftZ/wDJF7//AK+YP/Q6+Ja+2v2s/wDki9//ANfMH/odfEteBmv8Veh+0+Hf/Isn/jf5IKKKK8w+9CiiigAooooA76iiiuo/zkCiiigArsPgv/yU/Qv+vkfyNFFa0P4kfU7ct/3yl/iX5n2LRRRX0Z+0BRRRQAUUUUAeTftZ/wDJF7//AK+YP/Q6+JaKK8DNf4q9D9p8O/8AkWT/AMb/ACQUUUV5h96FFFFABRRRQB//2Q=="/>
          <p:cNvSpPr>
            <a:spLocks noChangeAspect="1" noChangeArrowheads="1"/>
          </p:cNvSpPr>
          <p:nvPr/>
        </p:nvSpPr>
        <p:spPr bwMode="auto">
          <a:xfrm>
            <a:off x="66992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34" name="Picture 10" descr="Risultato immagini per bandiera italiana"/>
          <p:cNvPicPr>
            <a:picLocks noChangeAspect="1" noChangeArrowheads="1"/>
          </p:cNvPicPr>
          <p:nvPr/>
        </p:nvPicPr>
        <p:blipFill rotWithShape="1">
          <a:blip r:embed="rId2">
            <a:extLst>
              <a:ext uri="{28A0092B-C50C-407E-A947-70E740481C1C}">
                <a14:useLocalDpi xmlns:a14="http://schemas.microsoft.com/office/drawing/2010/main" val="0"/>
              </a:ext>
            </a:extLst>
          </a:blip>
          <a:srcRect l="2738" t="28884" r="5475" b="21962"/>
          <a:stretch/>
        </p:blipFill>
        <p:spPr bwMode="auto">
          <a:xfrm>
            <a:off x="246061" y="1199408"/>
            <a:ext cx="2040079" cy="1186167"/>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12" descr="Risultato immagini per diamante impresa sardegn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2" name="Immagine 11"/>
          <p:cNvPicPr>
            <a:picLocks noChangeAspect="1"/>
          </p:cNvPicPr>
          <p:nvPr/>
        </p:nvPicPr>
        <p:blipFill rotWithShape="1">
          <a:blip r:embed="rId3">
            <a:extLst>
              <a:ext uri="{28A0092B-C50C-407E-A947-70E740481C1C}">
                <a14:useLocalDpi xmlns:a14="http://schemas.microsoft.com/office/drawing/2010/main" val="0"/>
              </a:ext>
            </a:extLst>
          </a:blip>
          <a:srcRect l="20071" r="15820" b="2620"/>
          <a:stretch/>
        </p:blipFill>
        <p:spPr>
          <a:xfrm>
            <a:off x="148784" y="2670583"/>
            <a:ext cx="5333954" cy="2633748"/>
          </a:xfrm>
          <a:prstGeom prst="rect">
            <a:avLst/>
          </a:prstGeom>
        </p:spPr>
      </p:pic>
    </p:spTree>
    <p:extLst>
      <p:ext uri="{BB962C8B-B14F-4D97-AF65-F5344CB8AC3E}">
        <p14:creationId xmlns:p14="http://schemas.microsoft.com/office/powerpoint/2010/main" val="10420203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90325E-6AB0-4A3E-AC6D-35C1BEB34B23}"/>
              </a:ext>
            </a:extLst>
          </p:cNvPr>
          <p:cNvSpPr>
            <a:spLocks noGrp="1"/>
          </p:cNvSpPr>
          <p:nvPr>
            <p:ph type="body" sz="quarter" idx="10"/>
          </p:nvPr>
        </p:nvSpPr>
        <p:spPr>
          <a:xfrm>
            <a:off x="126125" y="2090693"/>
            <a:ext cx="2880312" cy="3712088"/>
          </a:xfrm>
        </p:spPr>
        <p:txBody>
          <a:bodyPr/>
          <a:lstStyle/>
          <a:p>
            <a:r>
              <a:rPr lang="en-IE" dirty="0"/>
              <a:t>Are you effectively using education as an integration/inclusion tool internally in your own organisation and in your provision of services/supports to others?</a:t>
            </a:r>
          </a:p>
        </p:txBody>
      </p:sp>
      <p:sp>
        <p:nvSpPr>
          <p:cNvPr id="3" name="Text Placeholder 2">
            <a:extLst>
              <a:ext uri="{FF2B5EF4-FFF2-40B4-BE49-F238E27FC236}">
                <a16:creationId xmlns:a16="http://schemas.microsoft.com/office/drawing/2014/main" id="{6B0B30F5-6C42-4673-BA23-6FC5D780CBEE}"/>
              </a:ext>
            </a:extLst>
          </p:cNvPr>
          <p:cNvSpPr>
            <a:spLocks noGrp="1"/>
          </p:cNvSpPr>
          <p:nvPr>
            <p:ph type="body" sz="quarter" idx="11"/>
          </p:nvPr>
        </p:nvSpPr>
        <p:spPr>
          <a:xfrm>
            <a:off x="3273765" y="2090693"/>
            <a:ext cx="2672815" cy="4226024"/>
          </a:xfrm>
        </p:spPr>
        <p:txBody>
          <a:bodyPr>
            <a:normAutofit/>
          </a:bodyPr>
          <a:lstStyle/>
          <a:p>
            <a:r>
              <a:rPr lang="en-IE" dirty="0"/>
              <a:t>Adult Education Providers – consider the training topics on page 14. How many of these do you currently offer refugees/migrants/your community? Could you expand your offering?</a:t>
            </a:r>
          </a:p>
        </p:txBody>
      </p:sp>
      <p:sp>
        <p:nvSpPr>
          <p:cNvPr id="4" name="Text Placeholder 3">
            <a:extLst>
              <a:ext uri="{FF2B5EF4-FFF2-40B4-BE49-F238E27FC236}">
                <a16:creationId xmlns:a16="http://schemas.microsoft.com/office/drawing/2014/main" id="{61A9021F-A690-45DC-B615-242A03054209}"/>
              </a:ext>
            </a:extLst>
          </p:cNvPr>
          <p:cNvSpPr>
            <a:spLocks noGrp="1"/>
          </p:cNvSpPr>
          <p:nvPr>
            <p:ph type="body" sz="quarter" idx="12"/>
          </p:nvPr>
        </p:nvSpPr>
        <p:spPr>
          <a:xfrm>
            <a:off x="6145266" y="2090692"/>
            <a:ext cx="2672815" cy="4115797"/>
          </a:xfrm>
        </p:spPr>
        <p:txBody>
          <a:bodyPr>
            <a:normAutofit/>
          </a:bodyPr>
          <a:lstStyle/>
          <a:p>
            <a:r>
              <a:rPr lang="en-IE" dirty="0"/>
              <a:t>Review our Innovative Teaching approaches. Which one of these could you bring into your service offering/education delivery?</a:t>
            </a:r>
          </a:p>
        </p:txBody>
      </p:sp>
      <p:sp>
        <p:nvSpPr>
          <p:cNvPr id="5" name="Text Placeholder 4">
            <a:extLst>
              <a:ext uri="{FF2B5EF4-FFF2-40B4-BE49-F238E27FC236}">
                <a16:creationId xmlns:a16="http://schemas.microsoft.com/office/drawing/2014/main" id="{6824D7C1-4998-41BB-88F7-95E1BE5D0ED9}"/>
              </a:ext>
            </a:extLst>
          </p:cNvPr>
          <p:cNvSpPr>
            <a:spLocks noGrp="1"/>
          </p:cNvSpPr>
          <p:nvPr>
            <p:ph type="body" sz="quarter" idx="13"/>
          </p:nvPr>
        </p:nvSpPr>
        <p:spPr>
          <a:xfrm>
            <a:off x="9098549" y="2090692"/>
            <a:ext cx="2672815" cy="4404140"/>
          </a:xfrm>
        </p:spPr>
        <p:txBody>
          <a:bodyPr>
            <a:normAutofit/>
          </a:bodyPr>
          <a:lstStyle/>
          <a:p>
            <a:r>
              <a:rPr lang="en-IE" dirty="0"/>
              <a:t>Education and Employment offer tremendous opportunities for refugees and migrants. Could you promote these in your work or collaborations with others?</a:t>
            </a:r>
          </a:p>
        </p:txBody>
      </p:sp>
      <p:sp>
        <p:nvSpPr>
          <p:cNvPr id="12" name="TextBox 11">
            <a:extLst>
              <a:ext uri="{FF2B5EF4-FFF2-40B4-BE49-F238E27FC236}">
                <a16:creationId xmlns:a16="http://schemas.microsoft.com/office/drawing/2014/main" id="{653CAEB4-6D1E-4A12-933C-8886D85A0CE8}"/>
              </a:ext>
            </a:extLst>
          </p:cNvPr>
          <p:cNvSpPr txBox="1"/>
          <p:nvPr/>
        </p:nvSpPr>
        <p:spPr>
          <a:xfrm>
            <a:off x="0" y="0"/>
            <a:ext cx="4690753" cy="369332"/>
          </a:xfrm>
          <a:prstGeom prst="rect">
            <a:avLst/>
          </a:prstGeom>
          <a:solidFill>
            <a:srgbClr val="EA1D76"/>
          </a:solidFill>
        </p:spPr>
        <p:txBody>
          <a:bodyPr wrap="square" rtlCol="0">
            <a:spAutoFit/>
          </a:bodyPr>
          <a:lstStyle/>
          <a:p>
            <a:r>
              <a:rPr lang="en-IE" dirty="0">
                <a:solidFill>
                  <a:schemeClr val="bg1"/>
                </a:solidFill>
              </a:rPr>
              <a:t>Key Communication Takeaways/Action Points</a:t>
            </a:r>
          </a:p>
        </p:txBody>
      </p:sp>
      <p:grpSp>
        <p:nvGrpSpPr>
          <p:cNvPr id="13" name="Google Shape;813;p39">
            <a:extLst>
              <a:ext uri="{FF2B5EF4-FFF2-40B4-BE49-F238E27FC236}">
                <a16:creationId xmlns:a16="http://schemas.microsoft.com/office/drawing/2014/main" id="{0A1233D0-E303-439F-AB5F-10322B1DAD36}"/>
              </a:ext>
            </a:extLst>
          </p:cNvPr>
          <p:cNvGrpSpPr/>
          <p:nvPr/>
        </p:nvGrpSpPr>
        <p:grpSpPr>
          <a:xfrm>
            <a:off x="1409556" y="843756"/>
            <a:ext cx="540999" cy="749830"/>
            <a:chOff x="6718575" y="2318625"/>
            <a:chExt cx="256950" cy="407375"/>
          </a:xfrm>
        </p:grpSpPr>
        <p:sp>
          <p:nvSpPr>
            <p:cNvPr id="14" name="Google Shape;814;p39">
              <a:extLst>
                <a:ext uri="{FF2B5EF4-FFF2-40B4-BE49-F238E27FC236}">
                  <a16:creationId xmlns:a16="http://schemas.microsoft.com/office/drawing/2014/main" id="{23C569AF-787E-4F78-9A76-6BD05C76FEAA}"/>
                </a:ext>
              </a:extLst>
            </p:cNvPr>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5;p39">
              <a:extLst>
                <a:ext uri="{FF2B5EF4-FFF2-40B4-BE49-F238E27FC236}">
                  <a16:creationId xmlns:a16="http://schemas.microsoft.com/office/drawing/2014/main" id="{308CA53F-60A3-41D2-A96B-16158843BB41}"/>
                </a:ext>
              </a:extLst>
            </p:cNvPr>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6;p39">
              <a:extLst>
                <a:ext uri="{FF2B5EF4-FFF2-40B4-BE49-F238E27FC236}">
                  <a16:creationId xmlns:a16="http://schemas.microsoft.com/office/drawing/2014/main" id="{6E3F815A-8C47-40B7-A53F-BAA2B83B2B81}"/>
                </a:ext>
              </a:extLst>
            </p:cNvPr>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p39">
              <a:extLst>
                <a:ext uri="{FF2B5EF4-FFF2-40B4-BE49-F238E27FC236}">
                  <a16:creationId xmlns:a16="http://schemas.microsoft.com/office/drawing/2014/main" id="{34A99AE4-2EA5-43E3-A15F-5D8E7A23C445}"/>
                </a:ext>
              </a:extLst>
            </p:cNvPr>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8;p39">
              <a:extLst>
                <a:ext uri="{FF2B5EF4-FFF2-40B4-BE49-F238E27FC236}">
                  <a16:creationId xmlns:a16="http://schemas.microsoft.com/office/drawing/2014/main" id="{6EA496E5-A017-4A15-A305-135E482C0150}"/>
                </a:ext>
              </a:extLst>
            </p:cNvPr>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9;p39">
              <a:extLst>
                <a:ext uri="{FF2B5EF4-FFF2-40B4-BE49-F238E27FC236}">
                  <a16:creationId xmlns:a16="http://schemas.microsoft.com/office/drawing/2014/main" id="{19EBBCF1-083C-41B1-99E4-64CAE688B841}"/>
                </a:ext>
              </a:extLst>
            </p:cNvPr>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20;p39">
              <a:extLst>
                <a:ext uri="{FF2B5EF4-FFF2-40B4-BE49-F238E27FC236}">
                  <a16:creationId xmlns:a16="http://schemas.microsoft.com/office/drawing/2014/main" id="{2BC802E1-949C-4715-9A33-BAD5C9BCB78A}"/>
                </a:ext>
              </a:extLst>
            </p:cNvPr>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21;p39">
              <a:extLst>
                <a:ext uri="{FF2B5EF4-FFF2-40B4-BE49-F238E27FC236}">
                  <a16:creationId xmlns:a16="http://schemas.microsoft.com/office/drawing/2014/main" id="{AADFDC41-2B91-437C-B53F-B76F83FC035A}"/>
                </a:ext>
              </a:extLst>
            </p:cNvPr>
            <p:cNvSpPr/>
            <p:nvPr/>
          </p:nvSpPr>
          <p:spPr>
            <a:xfrm>
              <a:off x="6795900" y="2628550"/>
              <a:ext cx="102300" cy="25"/>
            </a:xfrm>
            <a:custGeom>
              <a:avLst/>
              <a:gdLst/>
              <a:ahLst/>
              <a:cxnLst/>
              <a:rect l="l" t="t" r="r" b="b"/>
              <a:pathLst>
                <a:path w="4092" h="1" fill="none" extrusionOk="0">
                  <a:moveTo>
                    <a:pt x="0" y="1"/>
                  </a:moveTo>
                  <a:lnTo>
                    <a:pt x="409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612;p39">
            <a:extLst>
              <a:ext uri="{FF2B5EF4-FFF2-40B4-BE49-F238E27FC236}">
                <a16:creationId xmlns:a16="http://schemas.microsoft.com/office/drawing/2014/main" id="{D92E5C13-7A7B-4C37-8AD2-16D69B917F86}"/>
              </a:ext>
            </a:extLst>
          </p:cNvPr>
          <p:cNvGrpSpPr/>
          <p:nvPr/>
        </p:nvGrpSpPr>
        <p:grpSpPr>
          <a:xfrm>
            <a:off x="4296422" y="896754"/>
            <a:ext cx="655587" cy="641843"/>
            <a:chOff x="3951850" y="2985350"/>
            <a:chExt cx="407950" cy="416500"/>
          </a:xfrm>
        </p:grpSpPr>
        <p:sp>
          <p:nvSpPr>
            <p:cNvPr id="23" name="Google Shape;613;p39">
              <a:extLst>
                <a:ext uri="{FF2B5EF4-FFF2-40B4-BE49-F238E27FC236}">
                  <a16:creationId xmlns:a16="http://schemas.microsoft.com/office/drawing/2014/main" id="{58DADBC2-AD83-47BC-87FE-A9DF0CC1E114}"/>
                </a:ext>
              </a:extLst>
            </p:cNvPr>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14;p39">
              <a:extLst>
                <a:ext uri="{FF2B5EF4-FFF2-40B4-BE49-F238E27FC236}">
                  <a16:creationId xmlns:a16="http://schemas.microsoft.com/office/drawing/2014/main" id="{5BDA9DC0-7D8A-4DA2-8579-904F253DA844}"/>
                </a:ext>
              </a:extLst>
            </p:cNvPr>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15;p39">
              <a:extLst>
                <a:ext uri="{FF2B5EF4-FFF2-40B4-BE49-F238E27FC236}">
                  <a16:creationId xmlns:a16="http://schemas.microsoft.com/office/drawing/2014/main" id="{63679B12-0A72-48B0-A4FA-F05E3FFD3783}"/>
                </a:ext>
              </a:extLst>
            </p:cNvPr>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16;p39">
              <a:extLst>
                <a:ext uri="{FF2B5EF4-FFF2-40B4-BE49-F238E27FC236}">
                  <a16:creationId xmlns:a16="http://schemas.microsoft.com/office/drawing/2014/main" id="{5D8D142F-410E-4BA6-8509-0C76E2CA1903}"/>
                </a:ext>
              </a:extLst>
            </p:cNvPr>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680;p39">
            <a:extLst>
              <a:ext uri="{FF2B5EF4-FFF2-40B4-BE49-F238E27FC236}">
                <a16:creationId xmlns:a16="http://schemas.microsoft.com/office/drawing/2014/main" id="{1FC355B9-FF07-4FD7-8AB3-1D9B206F02FB}"/>
              </a:ext>
            </a:extLst>
          </p:cNvPr>
          <p:cNvSpPr/>
          <p:nvPr/>
        </p:nvSpPr>
        <p:spPr>
          <a:xfrm>
            <a:off x="7048844" y="776198"/>
            <a:ext cx="796754" cy="817388"/>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Rectangle 33">
            <a:extLst>
              <a:ext uri="{FF2B5EF4-FFF2-40B4-BE49-F238E27FC236}">
                <a16:creationId xmlns:a16="http://schemas.microsoft.com/office/drawing/2014/main" id="{94409DBC-91F4-41A1-9A29-ACFBBEDA4568}"/>
              </a:ext>
            </a:extLst>
          </p:cNvPr>
          <p:cNvSpPr/>
          <p:nvPr/>
        </p:nvSpPr>
        <p:spPr>
          <a:xfrm>
            <a:off x="6547175" y="6588029"/>
            <a:ext cx="5853057" cy="246221"/>
          </a:xfrm>
          <a:prstGeom prst="rect">
            <a:avLst/>
          </a:prstGeom>
        </p:spPr>
        <p:txBody>
          <a:bodyPr wrap="square">
            <a:spAutoFit/>
          </a:bodyPr>
          <a:lstStyle/>
          <a:p>
            <a:r>
              <a:rPr lang="en-IE" sz="1000" dirty="0"/>
              <a:t>Source: </a:t>
            </a:r>
            <a:r>
              <a:rPr lang="en-IE" sz="1000" dirty="0">
                <a:hlinkClick r:id="rId2"/>
              </a:rPr>
              <a:t>https://oureverydaylife.com/the-importance-of-verbal-non-verbal-communication-5162572.html</a:t>
            </a:r>
            <a:endParaRPr lang="en-IE" sz="1000" dirty="0"/>
          </a:p>
        </p:txBody>
      </p:sp>
      <p:grpSp>
        <p:nvGrpSpPr>
          <p:cNvPr id="35" name="Google Shape;857;p39">
            <a:extLst>
              <a:ext uri="{FF2B5EF4-FFF2-40B4-BE49-F238E27FC236}">
                <a16:creationId xmlns:a16="http://schemas.microsoft.com/office/drawing/2014/main" id="{8C61AE3D-CD02-4D90-9981-B54EDB85F8D4}"/>
              </a:ext>
            </a:extLst>
          </p:cNvPr>
          <p:cNvGrpSpPr/>
          <p:nvPr/>
        </p:nvGrpSpPr>
        <p:grpSpPr>
          <a:xfrm>
            <a:off x="10089600" y="868552"/>
            <a:ext cx="700986" cy="725009"/>
            <a:chOff x="5233525" y="4954450"/>
            <a:chExt cx="538275" cy="516350"/>
          </a:xfrm>
        </p:grpSpPr>
        <p:sp>
          <p:nvSpPr>
            <p:cNvPr id="36" name="Google Shape;858;p39">
              <a:extLst>
                <a:ext uri="{FF2B5EF4-FFF2-40B4-BE49-F238E27FC236}">
                  <a16:creationId xmlns:a16="http://schemas.microsoft.com/office/drawing/2014/main" id="{9D011B03-417D-42DC-A384-21432F49E241}"/>
                </a:ext>
              </a:extLst>
            </p:cNvPr>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9;p39">
              <a:extLst>
                <a:ext uri="{FF2B5EF4-FFF2-40B4-BE49-F238E27FC236}">
                  <a16:creationId xmlns:a16="http://schemas.microsoft.com/office/drawing/2014/main" id="{8201F175-5E82-4D9C-8FEF-6EFBAF461E36}"/>
                </a:ext>
              </a:extLst>
            </p:cNvPr>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60;p39">
              <a:extLst>
                <a:ext uri="{FF2B5EF4-FFF2-40B4-BE49-F238E27FC236}">
                  <a16:creationId xmlns:a16="http://schemas.microsoft.com/office/drawing/2014/main" id="{6F2FCD0E-EB90-4919-ACE9-A71BCDBF4628}"/>
                </a:ext>
              </a:extLst>
            </p:cNvPr>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61;p39">
              <a:extLst>
                <a:ext uri="{FF2B5EF4-FFF2-40B4-BE49-F238E27FC236}">
                  <a16:creationId xmlns:a16="http://schemas.microsoft.com/office/drawing/2014/main" id="{154494B9-25B8-4453-8ABC-066740D13C90}"/>
                </a:ext>
              </a:extLst>
            </p:cNvPr>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62;p39">
              <a:extLst>
                <a:ext uri="{FF2B5EF4-FFF2-40B4-BE49-F238E27FC236}">
                  <a16:creationId xmlns:a16="http://schemas.microsoft.com/office/drawing/2014/main" id="{2D09B0BC-D46A-4200-803D-76E190CC18DA}"/>
                </a:ext>
              </a:extLst>
            </p:cNvPr>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63;p39">
              <a:extLst>
                <a:ext uri="{FF2B5EF4-FFF2-40B4-BE49-F238E27FC236}">
                  <a16:creationId xmlns:a16="http://schemas.microsoft.com/office/drawing/2014/main" id="{D0395263-5964-4352-91E5-4139C8C25FE8}"/>
                </a:ext>
              </a:extLst>
            </p:cNvPr>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64;p39">
              <a:extLst>
                <a:ext uri="{FF2B5EF4-FFF2-40B4-BE49-F238E27FC236}">
                  <a16:creationId xmlns:a16="http://schemas.microsoft.com/office/drawing/2014/main" id="{40F0D832-5596-4690-A64C-35810CC0C76F}"/>
                </a:ext>
              </a:extLst>
            </p:cNvPr>
            <p:cNvSpPr/>
            <p:nvPr/>
          </p:nvSpPr>
          <p:spPr>
            <a:xfrm>
              <a:off x="5367475" y="5025075"/>
              <a:ext cx="81600" cy="105975"/>
            </a:xfrm>
            <a:custGeom>
              <a:avLst/>
              <a:gdLst/>
              <a:ahLst/>
              <a:cxnLst/>
              <a:rect l="l" t="t" r="r" b="b"/>
              <a:pathLst>
                <a:path w="3264" h="4239" fill="none" extrusionOk="0">
                  <a:moveTo>
                    <a:pt x="0" y="1"/>
                  </a:moveTo>
                  <a:lnTo>
                    <a:pt x="3264" y="4238"/>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65;p39">
              <a:extLst>
                <a:ext uri="{FF2B5EF4-FFF2-40B4-BE49-F238E27FC236}">
                  <a16:creationId xmlns:a16="http://schemas.microsoft.com/office/drawing/2014/main" id="{C64B81CE-89B2-4775-A8A6-E775EB51320B}"/>
                </a:ext>
              </a:extLst>
            </p:cNvPr>
            <p:cNvSpPr/>
            <p:nvPr/>
          </p:nvSpPr>
          <p:spPr>
            <a:xfrm>
              <a:off x="5567800" y="4999500"/>
              <a:ext cx="115100" cy="133975"/>
            </a:xfrm>
            <a:custGeom>
              <a:avLst/>
              <a:gdLst/>
              <a:ahLst/>
              <a:cxnLst/>
              <a:rect l="l" t="t" r="r" b="b"/>
              <a:pathLst>
                <a:path w="4604" h="5359" fill="none" extrusionOk="0">
                  <a:moveTo>
                    <a:pt x="0" y="5359"/>
                  </a:moveTo>
                  <a:lnTo>
                    <a:pt x="460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66;p39">
              <a:extLst>
                <a:ext uri="{FF2B5EF4-FFF2-40B4-BE49-F238E27FC236}">
                  <a16:creationId xmlns:a16="http://schemas.microsoft.com/office/drawing/2014/main" id="{6E0A270A-9F2B-4E6F-9396-A3DAE2FF4560}"/>
                </a:ext>
              </a:extLst>
            </p:cNvPr>
            <p:cNvSpPr/>
            <p:nvPr/>
          </p:nvSpPr>
          <p:spPr>
            <a:xfrm>
              <a:off x="5600075" y="5217475"/>
              <a:ext cx="127275" cy="16475"/>
            </a:xfrm>
            <a:custGeom>
              <a:avLst/>
              <a:gdLst/>
              <a:ahLst/>
              <a:cxnLst/>
              <a:rect l="l" t="t" r="r" b="b"/>
              <a:pathLst>
                <a:path w="5091" h="659" fill="none" extrusionOk="0">
                  <a:moveTo>
                    <a:pt x="5090" y="658"/>
                  </a:moveTo>
                  <a:lnTo>
                    <a:pt x="0"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67;p39">
              <a:extLst>
                <a:ext uri="{FF2B5EF4-FFF2-40B4-BE49-F238E27FC236}">
                  <a16:creationId xmlns:a16="http://schemas.microsoft.com/office/drawing/2014/main" id="{5D67874A-E347-40DA-96EA-C09DE2FB36EA}"/>
                </a:ext>
              </a:extLst>
            </p:cNvPr>
            <p:cNvSpPr/>
            <p:nvPr/>
          </p:nvSpPr>
          <p:spPr>
            <a:xfrm>
              <a:off x="5497775" y="5299675"/>
              <a:ext cx="4900" cy="126675"/>
            </a:xfrm>
            <a:custGeom>
              <a:avLst/>
              <a:gdLst/>
              <a:ahLst/>
              <a:cxnLst/>
              <a:rect l="l" t="t" r="r" b="b"/>
              <a:pathLst>
                <a:path w="196" h="5067" fill="none" extrusionOk="0">
                  <a:moveTo>
                    <a:pt x="0" y="5067"/>
                  </a:moveTo>
                  <a:lnTo>
                    <a:pt x="195"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68;p39">
              <a:extLst>
                <a:ext uri="{FF2B5EF4-FFF2-40B4-BE49-F238E27FC236}">
                  <a16:creationId xmlns:a16="http://schemas.microsoft.com/office/drawing/2014/main" id="{DA6EFC31-65DF-46E9-AB3F-DD72B4BFF011}"/>
                </a:ext>
              </a:extLst>
            </p:cNvPr>
            <p:cNvSpPr/>
            <p:nvPr/>
          </p:nvSpPr>
          <p:spPr>
            <a:xfrm>
              <a:off x="5277975" y="5241825"/>
              <a:ext cx="141275" cy="58500"/>
            </a:xfrm>
            <a:custGeom>
              <a:avLst/>
              <a:gdLst/>
              <a:ahLst/>
              <a:cxnLst/>
              <a:rect l="l" t="t" r="r" b="b"/>
              <a:pathLst>
                <a:path w="5651" h="2340" fill="none" extrusionOk="0">
                  <a:moveTo>
                    <a:pt x="0" y="2339"/>
                  </a:moveTo>
                  <a:lnTo>
                    <a:pt x="5651"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57967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endParaRPr lang="en-US"/>
          </a:p>
        </p:txBody>
      </p:sp>
      <p:sp>
        <p:nvSpPr>
          <p:cNvPr id="5" name="Text Placeholder 4"/>
          <p:cNvSpPr>
            <a:spLocks noGrp="1"/>
          </p:cNvSpPr>
          <p:nvPr>
            <p:ph type="body" sz="quarter" idx="14"/>
          </p:nvPr>
        </p:nvSpPr>
        <p:spPr/>
        <p:txBody>
          <a:bodyPr/>
          <a:lstStyle/>
          <a:p>
            <a:endParaRPr lang="en-US"/>
          </a:p>
        </p:txBody>
      </p:sp>
      <p:sp>
        <p:nvSpPr>
          <p:cNvPr id="6" name="Text Placeholder 5"/>
          <p:cNvSpPr>
            <a:spLocks noGrp="1"/>
          </p:cNvSpPr>
          <p:nvPr>
            <p:ph type="body" sz="quarter" idx="15"/>
          </p:nvPr>
        </p:nvSpPr>
        <p:spPr/>
        <p:txBody>
          <a:bodyPr/>
          <a:lstStyle/>
          <a:p>
            <a:endParaRPr lang="en-US"/>
          </a:p>
        </p:txBody>
      </p:sp>
      <p:sp>
        <p:nvSpPr>
          <p:cNvPr id="7" name="Text Placeholder 6"/>
          <p:cNvSpPr>
            <a:spLocks noGrp="1"/>
          </p:cNvSpPr>
          <p:nvPr>
            <p:ph type="body" sz="quarter" idx="16"/>
          </p:nvPr>
        </p:nvSpPr>
        <p:spPr/>
        <p:txBody>
          <a:bodyPr/>
          <a:lstStyle/>
          <a:p>
            <a:endParaRPr lang="en-US"/>
          </a:p>
        </p:txBody>
      </p:sp>
      <p:sp>
        <p:nvSpPr>
          <p:cNvPr id="8" name="Text Placeholder 7"/>
          <p:cNvSpPr>
            <a:spLocks noGrp="1"/>
          </p:cNvSpPr>
          <p:nvPr>
            <p:ph type="body" sz="quarter" idx="17"/>
          </p:nvPr>
        </p:nvSpPr>
        <p:spPr/>
        <p:txBody>
          <a:bodyPr/>
          <a:lstStyle/>
          <a:p>
            <a:endParaRPr lang="en-US"/>
          </a:p>
        </p:txBody>
      </p:sp>
      <p:sp>
        <p:nvSpPr>
          <p:cNvPr id="9" name="Google Shape;482;p39"/>
          <p:cNvSpPr/>
          <p:nvPr/>
        </p:nvSpPr>
        <p:spPr>
          <a:xfrm>
            <a:off x="7232588" y="2462413"/>
            <a:ext cx="295553" cy="257910"/>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664;p39"/>
          <p:cNvGrpSpPr/>
          <p:nvPr/>
        </p:nvGrpSpPr>
        <p:grpSpPr>
          <a:xfrm>
            <a:off x="7852766" y="4477427"/>
            <a:ext cx="301041" cy="301041"/>
            <a:chOff x="5941025" y="3634400"/>
            <a:chExt cx="467650" cy="467650"/>
          </a:xfrm>
        </p:grpSpPr>
        <p:sp>
          <p:nvSpPr>
            <p:cNvPr id="11" name="Google Shape;665;p39"/>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66;p39"/>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7;p39"/>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68;p39"/>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69;p39"/>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70;p39"/>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506;p39"/>
          <p:cNvGrpSpPr/>
          <p:nvPr/>
        </p:nvGrpSpPr>
        <p:grpSpPr>
          <a:xfrm>
            <a:off x="7380365" y="3606172"/>
            <a:ext cx="299463" cy="202260"/>
            <a:chOff x="564675" y="1700625"/>
            <a:chExt cx="465200" cy="314200"/>
          </a:xfrm>
        </p:grpSpPr>
        <p:sp>
          <p:nvSpPr>
            <p:cNvPr id="18" name="Google Shape;507;p39"/>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8;p39"/>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9;p39"/>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9525" cap="rnd"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1681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6F973-4229-4DAD-A74D-D5A54E8F62CE}"/>
              </a:ext>
            </a:extLst>
          </p:cNvPr>
          <p:cNvSpPr>
            <a:spLocks noGrp="1"/>
          </p:cNvSpPr>
          <p:nvPr>
            <p:ph type="body" sz="quarter" idx="20"/>
          </p:nvPr>
        </p:nvSpPr>
        <p:spPr>
          <a:xfrm>
            <a:off x="4351285" y="1920930"/>
            <a:ext cx="7420302" cy="3872188"/>
          </a:xfrm>
        </p:spPr>
        <p:txBody>
          <a:bodyPr/>
          <a:lstStyle/>
          <a:p>
            <a:r>
              <a:rPr lang="en-IE" dirty="0"/>
              <a:t>Adult education also has the potential to serve as an on-ramp to employment and the opportunity for refugees and migrants to start earning a family-sustaining wage. </a:t>
            </a:r>
          </a:p>
          <a:p>
            <a:r>
              <a:rPr lang="en-IE" dirty="0"/>
              <a:t>Language learning (as we learned in PROMISE Strand 1) represents a key integration challenge, with language attainment being very necessary for effective functioning in the community and the workforce. </a:t>
            </a:r>
          </a:p>
          <a:p>
            <a:endParaRPr lang="en-IE" dirty="0">
              <a:solidFill>
                <a:srgbClr val="615F5D"/>
              </a:solidFill>
            </a:endParaRPr>
          </a:p>
          <a:p>
            <a:endParaRPr lang="en-IE" dirty="0"/>
          </a:p>
        </p:txBody>
      </p:sp>
      <p:sp>
        <p:nvSpPr>
          <p:cNvPr id="3" name="Text Placeholder 2">
            <a:extLst>
              <a:ext uri="{FF2B5EF4-FFF2-40B4-BE49-F238E27FC236}">
                <a16:creationId xmlns:a16="http://schemas.microsoft.com/office/drawing/2014/main" id="{38B16724-52A5-4349-ACA5-2BF7C8AA1100}"/>
              </a:ext>
            </a:extLst>
          </p:cNvPr>
          <p:cNvSpPr>
            <a:spLocks noGrp="1"/>
          </p:cNvSpPr>
          <p:nvPr>
            <p:ph type="body" sz="quarter" idx="21"/>
          </p:nvPr>
        </p:nvSpPr>
        <p:spPr/>
        <p:txBody>
          <a:bodyPr/>
          <a:lstStyle/>
          <a:p>
            <a:r>
              <a:rPr lang="en-IE" dirty="0"/>
              <a:t>Adult Education as an Integration Tool </a:t>
            </a:r>
          </a:p>
        </p:txBody>
      </p:sp>
      <p:sp>
        <p:nvSpPr>
          <p:cNvPr id="4" name="Rectangle 3">
            <a:extLst>
              <a:ext uri="{FF2B5EF4-FFF2-40B4-BE49-F238E27FC236}">
                <a16:creationId xmlns:a16="http://schemas.microsoft.com/office/drawing/2014/main" id="{AE66788D-32F4-4FCA-829D-C6013CC6ADFB}"/>
              </a:ext>
            </a:extLst>
          </p:cNvPr>
          <p:cNvSpPr/>
          <p:nvPr/>
        </p:nvSpPr>
        <p:spPr>
          <a:xfrm>
            <a:off x="301879" y="1920930"/>
            <a:ext cx="3828687" cy="3046988"/>
          </a:xfrm>
          <a:prstGeom prst="rect">
            <a:avLst/>
          </a:prstGeom>
          <a:solidFill>
            <a:srgbClr val="EA1D76"/>
          </a:solidFill>
        </p:spPr>
        <p:txBody>
          <a:bodyPr wrap="square">
            <a:spAutoFit/>
          </a:bodyPr>
          <a:lstStyle/>
          <a:p>
            <a:r>
              <a:rPr lang="en-IE" sz="3200" b="1" dirty="0">
                <a:solidFill>
                  <a:schemeClr val="bg1"/>
                </a:solidFill>
              </a:rPr>
              <a:t>Adult Education can help advance refugee and migrant language learning and employment opportunities</a:t>
            </a:r>
          </a:p>
        </p:txBody>
      </p:sp>
      <p:sp>
        <p:nvSpPr>
          <p:cNvPr id="5" name="Rectangle 4">
            <a:extLst>
              <a:ext uri="{FF2B5EF4-FFF2-40B4-BE49-F238E27FC236}">
                <a16:creationId xmlns:a16="http://schemas.microsoft.com/office/drawing/2014/main" id="{BB22018B-57B2-48E9-AC44-776007119824}"/>
              </a:ext>
            </a:extLst>
          </p:cNvPr>
          <p:cNvSpPr/>
          <p:nvPr/>
        </p:nvSpPr>
        <p:spPr>
          <a:xfrm>
            <a:off x="7199586" y="6563737"/>
            <a:ext cx="6096000" cy="246221"/>
          </a:xfrm>
          <a:prstGeom prst="rect">
            <a:avLst/>
          </a:prstGeom>
        </p:spPr>
        <p:txBody>
          <a:bodyPr>
            <a:spAutoFit/>
          </a:bodyPr>
          <a:lstStyle/>
          <a:p>
            <a:r>
              <a:rPr lang="en-IE" sz="1000" dirty="0"/>
              <a:t>Source: </a:t>
            </a:r>
            <a:r>
              <a:rPr lang="en-IE" sz="1000" dirty="0">
                <a:hlinkClick r:id="rId2"/>
              </a:rPr>
              <a:t>https://www.migrationpolicy.org/topics/adult-education-language-learning</a:t>
            </a:r>
            <a:r>
              <a:rPr lang="en-IE" sz="1000" dirty="0"/>
              <a:t> </a:t>
            </a:r>
          </a:p>
        </p:txBody>
      </p:sp>
    </p:spTree>
    <p:extLst>
      <p:ext uri="{BB962C8B-B14F-4D97-AF65-F5344CB8AC3E}">
        <p14:creationId xmlns:p14="http://schemas.microsoft.com/office/powerpoint/2010/main" val="3650560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36F973-4229-4DAD-A74D-D5A54E8F62CE}"/>
              </a:ext>
            </a:extLst>
          </p:cNvPr>
          <p:cNvSpPr>
            <a:spLocks noGrp="1"/>
          </p:cNvSpPr>
          <p:nvPr>
            <p:ph type="body" sz="quarter" idx="20"/>
          </p:nvPr>
        </p:nvSpPr>
        <p:spPr>
          <a:xfrm>
            <a:off x="4445876" y="1754551"/>
            <a:ext cx="7157545" cy="3872188"/>
          </a:xfrm>
        </p:spPr>
        <p:txBody>
          <a:bodyPr/>
          <a:lstStyle/>
          <a:p>
            <a:r>
              <a:rPr lang="en-IE" dirty="0">
                <a:solidFill>
                  <a:srgbClr val="615F5D"/>
                </a:solidFill>
              </a:rPr>
              <a:t>Education cannot play its integration role in isolation. Great things can happen when education providers engage with community leaders and provide a platform for education-based integration efforts for migrants. </a:t>
            </a:r>
          </a:p>
          <a:p>
            <a:r>
              <a:rPr lang="en-IE" dirty="0">
                <a:solidFill>
                  <a:srgbClr val="615F5D"/>
                </a:solidFill>
              </a:rPr>
              <a:t>For example, Adult Education providers can focus some of their efforts on encouraging migrants and refugees to become more active citizens in local communities and give them sufficient opportunities to engage in civic activities. </a:t>
            </a:r>
          </a:p>
          <a:p>
            <a:endParaRPr lang="en-IE" dirty="0">
              <a:solidFill>
                <a:srgbClr val="615F5D"/>
              </a:solidFill>
            </a:endParaRPr>
          </a:p>
          <a:p>
            <a:endParaRPr lang="en-IE" dirty="0"/>
          </a:p>
        </p:txBody>
      </p:sp>
      <p:sp>
        <p:nvSpPr>
          <p:cNvPr id="3" name="Text Placeholder 2">
            <a:extLst>
              <a:ext uri="{FF2B5EF4-FFF2-40B4-BE49-F238E27FC236}">
                <a16:creationId xmlns:a16="http://schemas.microsoft.com/office/drawing/2014/main" id="{38B16724-52A5-4349-ACA5-2BF7C8AA1100}"/>
              </a:ext>
            </a:extLst>
          </p:cNvPr>
          <p:cNvSpPr>
            <a:spLocks noGrp="1"/>
          </p:cNvSpPr>
          <p:nvPr>
            <p:ph type="body" sz="quarter" idx="21"/>
          </p:nvPr>
        </p:nvSpPr>
        <p:spPr>
          <a:xfrm>
            <a:off x="2495266" y="420414"/>
            <a:ext cx="8403792" cy="1188041"/>
          </a:xfrm>
        </p:spPr>
        <p:txBody>
          <a:bodyPr>
            <a:normAutofit/>
          </a:bodyPr>
          <a:lstStyle/>
          <a:p>
            <a:r>
              <a:rPr lang="en-IE" dirty="0"/>
              <a:t>Education as an Integration Tool in a Community Setting </a:t>
            </a:r>
          </a:p>
        </p:txBody>
      </p:sp>
      <p:pic>
        <p:nvPicPr>
          <p:cNvPr id="5" name="Picture 4">
            <a:extLst>
              <a:ext uri="{FF2B5EF4-FFF2-40B4-BE49-F238E27FC236}">
                <a16:creationId xmlns:a16="http://schemas.microsoft.com/office/drawing/2014/main" id="{CDCB1869-7EE2-48E5-B28C-B7D1E41AD83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00020" y="2209768"/>
            <a:ext cx="3646893" cy="3318673"/>
          </a:xfrm>
          <a:prstGeom prst="rect">
            <a:avLst/>
          </a:prstGeom>
        </p:spPr>
      </p:pic>
    </p:spTree>
    <p:extLst>
      <p:ext uri="{BB962C8B-B14F-4D97-AF65-F5344CB8AC3E}">
        <p14:creationId xmlns:p14="http://schemas.microsoft.com/office/powerpoint/2010/main" val="1451858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50AEF7-FFC4-4E0B-8DF8-37EAFC9D0531}"/>
              </a:ext>
            </a:extLst>
          </p:cNvPr>
          <p:cNvSpPr>
            <a:spLocks noGrp="1"/>
          </p:cNvSpPr>
          <p:nvPr>
            <p:ph type="body" sz="quarter" idx="14"/>
          </p:nvPr>
        </p:nvSpPr>
        <p:spPr/>
        <p:txBody>
          <a:bodyPr>
            <a:normAutofit fontScale="77500" lnSpcReduction="20000"/>
          </a:bodyPr>
          <a:lstStyle/>
          <a:p>
            <a:endParaRPr lang="en-IE"/>
          </a:p>
        </p:txBody>
      </p:sp>
      <p:sp>
        <p:nvSpPr>
          <p:cNvPr id="3" name="Text Placeholder 2">
            <a:extLst>
              <a:ext uri="{FF2B5EF4-FFF2-40B4-BE49-F238E27FC236}">
                <a16:creationId xmlns:a16="http://schemas.microsoft.com/office/drawing/2014/main" id="{4F7941D7-478C-4092-BCE8-352603486954}"/>
              </a:ext>
            </a:extLst>
          </p:cNvPr>
          <p:cNvSpPr>
            <a:spLocks noGrp="1"/>
          </p:cNvSpPr>
          <p:nvPr>
            <p:ph type="body" sz="quarter" idx="22"/>
          </p:nvPr>
        </p:nvSpPr>
        <p:spPr>
          <a:xfrm>
            <a:off x="0" y="2119361"/>
            <a:ext cx="12192000" cy="2936115"/>
          </a:xfrm>
        </p:spPr>
        <p:txBody>
          <a:bodyPr/>
          <a:lstStyle/>
          <a:p>
            <a:r>
              <a:rPr lang="en-IE" dirty="0">
                <a:solidFill>
                  <a:srgbClr val="F38B00"/>
                </a:solidFill>
              </a:rPr>
              <a:t>“Education is one of the many ways of preserving the human dignity of refugees, and clear guidelines are needed so these groups of people do not end up being socially and educationally disadvantaged”</a:t>
            </a:r>
            <a:endParaRPr lang="en-IE" dirty="0"/>
          </a:p>
        </p:txBody>
      </p:sp>
      <p:sp>
        <p:nvSpPr>
          <p:cNvPr id="4" name="Text Placeholder 2">
            <a:extLst>
              <a:ext uri="{FF2B5EF4-FFF2-40B4-BE49-F238E27FC236}">
                <a16:creationId xmlns:a16="http://schemas.microsoft.com/office/drawing/2014/main" id="{91C22385-E955-42F5-8096-18F0A9DC634D}"/>
              </a:ext>
            </a:extLst>
          </p:cNvPr>
          <p:cNvSpPr txBox="1">
            <a:spLocks/>
          </p:cNvSpPr>
          <p:nvPr/>
        </p:nvSpPr>
        <p:spPr>
          <a:xfrm>
            <a:off x="672662" y="5151668"/>
            <a:ext cx="11330152" cy="88900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lnSpc>
                <a:spcPts val="1800"/>
              </a:lnSpc>
              <a:buNone/>
            </a:pPr>
            <a:r>
              <a:rPr lang="en-IE" sz="2000" dirty="0">
                <a:solidFill>
                  <a:srgbClr val="6D6E6C"/>
                </a:solidFill>
              </a:rPr>
              <a:t>Refugee Information Service director Josephine Ahern</a:t>
            </a:r>
          </a:p>
          <a:p>
            <a:pPr marL="0" indent="0" algn="ctr">
              <a:lnSpc>
                <a:spcPts val="1800"/>
              </a:lnSpc>
              <a:buNone/>
            </a:pPr>
            <a:endParaRPr lang="en-IE" sz="2000" dirty="0">
              <a:solidFill>
                <a:srgbClr val="6D6E6C"/>
              </a:solidFill>
            </a:endParaRPr>
          </a:p>
        </p:txBody>
      </p:sp>
      <p:sp>
        <p:nvSpPr>
          <p:cNvPr id="5" name="Rectangle 4">
            <a:extLst>
              <a:ext uri="{FF2B5EF4-FFF2-40B4-BE49-F238E27FC236}">
                <a16:creationId xmlns:a16="http://schemas.microsoft.com/office/drawing/2014/main" id="{6CFB6C55-DA49-4BEE-84DA-9B7B3A63BA1B}"/>
              </a:ext>
            </a:extLst>
          </p:cNvPr>
          <p:cNvSpPr/>
          <p:nvPr/>
        </p:nvSpPr>
        <p:spPr>
          <a:xfrm>
            <a:off x="4041670" y="5532040"/>
            <a:ext cx="4440638" cy="246221"/>
          </a:xfrm>
          <a:prstGeom prst="rect">
            <a:avLst/>
          </a:prstGeom>
        </p:spPr>
        <p:txBody>
          <a:bodyPr wrap="none">
            <a:spAutoFit/>
          </a:bodyPr>
          <a:lstStyle/>
          <a:p>
            <a:pPr algn="ctr"/>
            <a:r>
              <a:rPr lang="en-IE" sz="1000" dirty="0">
                <a:hlinkClick r:id="rId2"/>
              </a:rPr>
              <a:t>https://www.irishtimes.com/news/immigrants-face-education-barriers-1.789686</a:t>
            </a:r>
            <a:r>
              <a:rPr lang="en-IE" sz="1000" dirty="0"/>
              <a:t> </a:t>
            </a:r>
          </a:p>
        </p:txBody>
      </p:sp>
    </p:spTree>
    <p:extLst>
      <p:ext uri="{BB962C8B-B14F-4D97-AF65-F5344CB8AC3E}">
        <p14:creationId xmlns:p14="http://schemas.microsoft.com/office/powerpoint/2010/main" val="528230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6416</TotalTime>
  <Words>6135</Words>
  <Application>Microsoft Office PowerPoint</Application>
  <PresentationFormat>Widescreen</PresentationFormat>
  <Paragraphs>350</Paragraphs>
  <Slides>62</Slides>
  <Notes>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Arial</vt:lpstr>
      <vt:lpstr>Calibri</vt:lpstr>
      <vt:lpstr>Calibri Light</vt:lpstr>
      <vt:lpstr>Lucida Grande</vt:lpstr>
      <vt:lpstr>Quattrocento Sans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Grace Lyons</cp:lastModifiedBy>
  <cp:revision>549</cp:revision>
  <dcterms:created xsi:type="dcterms:W3CDTF">2018-09-19T09:23:58Z</dcterms:created>
  <dcterms:modified xsi:type="dcterms:W3CDTF">2020-05-21T06:22:54Z</dcterms:modified>
</cp:coreProperties>
</file>