
<file path=[Content_Types].xml><?xml version="1.0" encoding="utf-8"?>
<Types xmlns="http://schemas.openxmlformats.org/package/2006/content-types">
  <Default Extension="1" ContentType="image/jpeg"/>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handoutMasterIdLst>
    <p:handoutMasterId r:id="rId63"/>
  </p:handoutMasterIdLst>
  <p:sldIdLst>
    <p:sldId id="260" r:id="rId2"/>
    <p:sldId id="310" r:id="rId3"/>
    <p:sldId id="574" r:id="rId4"/>
    <p:sldId id="602" r:id="rId5"/>
    <p:sldId id="603" r:id="rId6"/>
    <p:sldId id="610" r:id="rId7"/>
    <p:sldId id="581" r:id="rId8"/>
    <p:sldId id="583" r:id="rId9"/>
    <p:sldId id="582" r:id="rId10"/>
    <p:sldId id="584" r:id="rId11"/>
    <p:sldId id="587" r:id="rId12"/>
    <p:sldId id="588" r:id="rId13"/>
    <p:sldId id="585" r:id="rId14"/>
    <p:sldId id="586" r:id="rId15"/>
    <p:sldId id="589" r:id="rId16"/>
    <p:sldId id="590" r:id="rId17"/>
    <p:sldId id="591" r:id="rId18"/>
    <p:sldId id="593" r:id="rId19"/>
    <p:sldId id="592" r:id="rId20"/>
    <p:sldId id="594" r:id="rId21"/>
    <p:sldId id="595" r:id="rId22"/>
    <p:sldId id="596" r:id="rId23"/>
    <p:sldId id="597" r:id="rId24"/>
    <p:sldId id="598" r:id="rId25"/>
    <p:sldId id="599" r:id="rId26"/>
    <p:sldId id="600" r:id="rId27"/>
    <p:sldId id="614" r:id="rId28"/>
    <p:sldId id="576" r:id="rId29"/>
    <p:sldId id="601" r:id="rId30"/>
    <p:sldId id="604" r:id="rId31"/>
    <p:sldId id="605" r:id="rId32"/>
    <p:sldId id="612" r:id="rId33"/>
    <p:sldId id="613" r:id="rId34"/>
    <p:sldId id="629" r:id="rId35"/>
    <p:sldId id="630" r:id="rId36"/>
    <p:sldId id="611" r:id="rId37"/>
    <p:sldId id="615" r:id="rId38"/>
    <p:sldId id="632" r:id="rId39"/>
    <p:sldId id="631" r:id="rId40"/>
    <p:sldId id="616" r:id="rId41"/>
    <p:sldId id="617" r:id="rId42"/>
    <p:sldId id="575" r:id="rId43"/>
    <p:sldId id="567" r:id="rId44"/>
    <p:sldId id="568" r:id="rId45"/>
    <p:sldId id="606" r:id="rId46"/>
    <p:sldId id="607" r:id="rId47"/>
    <p:sldId id="608" r:id="rId48"/>
    <p:sldId id="609" r:id="rId49"/>
    <p:sldId id="577" r:id="rId50"/>
    <p:sldId id="578" r:id="rId51"/>
    <p:sldId id="623" r:id="rId52"/>
    <p:sldId id="624" r:id="rId53"/>
    <p:sldId id="579" r:id="rId54"/>
    <p:sldId id="619" r:id="rId55"/>
    <p:sldId id="628" r:id="rId56"/>
    <p:sldId id="625" r:id="rId57"/>
    <p:sldId id="626" r:id="rId58"/>
    <p:sldId id="627" r:id="rId59"/>
    <p:sldId id="429" r:id="rId60"/>
    <p:sldId id="309"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ace Lyons" initials="G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6A8D3"/>
    <a:srgbClr val="ED7523"/>
    <a:srgbClr val="EA1D76"/>
    <a:srgbClr val="6D6E6C"/>
    <a:srgbClr val="B6BD00"/>
    <a:srgbClr val="F38B00"/>
    <a:srgbClr val="D82F27"/>
    <a:srgbClr val="1896BA"/>
    <a:srgbClr val="0E3C55"/>
    <a:srgbClr val="AC9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729"/>
  </p:normalViewPr>
  <p:slideViewPr>
    <p:cSldViewPr snapToGrid="0" snapToObjects="1">
      <p:cViewPr varScale="1">
        <p:scale>
          <a:sx n="52" d="100"/>
          <a:sy n="52" d="100"/>
        </p:scale>
        <p:origin x="751" y="62"/>
      </p:cViewPr>
      <p:guideLst>
        <p:guide orient="horz" pos="2160"/>
        <p:guide pos="3840"/>
      </p:guideLst>
    </p:cSldViewPr>
  </p:slideViewPr>
  <p:notesTextViewPr>
    <p:cViewPr>
      <p:scale>
        <a:sx n="1" d="1"/>
        <a:sy n="1" d="1"/>
      </p:scale>
      <p:origin x="0" y="0"/>
    </p:cViewPr>
  </p:notesTextViewPr>
  <p:sorterViewPr>
    <p:cViewPr>
      <p:scale>
        <a:sx n="66" d="100"/>
        <a:sy n="66" d="100"/>
      </p:scale>
      <p:origin x="0" y="-6034"/>
    </p:cViewPr>
  </p:sorterViewPr>
  <p:notesViewPr>
    <p:cSldViewPr snapToGrid="0" snapToObjects="1">
      <p:cViewPr varScale="1">
        <p:scale>
          <a:sx n="87" d="100"/>
          <a:sy n="87" d="100"/>
        </p:scale>
        <p:origin x="390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74B3AB-1076-3847-9704-2735AAE6E6FB}" type="datetimeFigureOut">
              <a:rPr lang="en-US" smtClean="0"/>
              <a:t>5/20/2020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00C95-E645-9447-A3F8-A17F92449908}" type="slidenum">
              <a:rPr lang="en-US" smtClean="0"/>
              <a:t>‹#›</a:t>
            </a:fld>
            <a:endParaRPr lang="en-US"/>
          </a:p>
        </p:txBody>
      </p:sp>
    </p:spTree>
    <p:extLst>
      <p:ext uri="{BB962C8B-B14F-4D97-AF65-F5344CB8AC3E}">
        <p14:creationId xmlns:p14="http://schemas.microsoft.com/office/powerpoint/2010/main" val="1494390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C7370B-66A1-AB42-84E0-A4E6FD88C2A5}" type="datetimeFigureOut">
              <a:rPr lang="en-US" smtClean="0"/>
              <a:t>5/20/2020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AC054-D004-974A-8D8E-E228282ED491}" type="slidenum">
              <a:rPr lang="en-US" smtClean="0"/>
              <a:t>‹#›</a:t>
            </a:fld>
            <a:endParaRPr lang="en-US" dirty="0"/>
          </a:p>
        </p:txBody>
      </p:sp>
    </p:spTree>
    <p:extLst>
      <p:ext uri="{BB962C8B-B14F-4D97-AF65-F5344CB8AC3E}">
        <p14:creationId xmlns:p14="http://schemas.microsoft.com/office/powerpoint/2010/main" val="38103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2</a:t>
            </a:fld>
            <a:endParaRPr lang="en-US" dirty="0"/>
          </a:p>
        </p:txBody>
      </p:sp>
    </p:spTree>
    <p:extLst>
      <p:ext uri="{BB962C8B-B14F-4D97-AF65-F5344CB8AC3E}">
        <p14:creationId xmlns:p14="http://schemas.microsoft.com/office/powerpoint/2010/main" val="1708522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to left - photo on right - NAVY">
    <p:spTree>
      <p:nvGrpSpPr>
        <p:cNvPr id="1" name=""/>
        <p:cNvGrpSpPr/>
        <p:nvPr/>
      </p:nvGrpSpPr>
      <p:grpSpPr>
        <a:xfrm>
          <a:off x="0" y="0"/>
          <a:ext cx="0" cy="0"/>
          <a:chOff x="0" y="0"/>
          <a:chExt cx="0" cy="0"/>
        </a:xfrm>
      </p:grpSpPr>
      <p:sp>
        <p:nvSpPr>
          <p:cNvPr id="13" name="Rectangle 12"/>
          <p:cNvSpPr/>
          <p:nvPr userDrawn="1"/>
        </p:nvSpPr>
        <p:spPr>
          <a:xfrm>
            <a:off x="0" y="-1"/>
            <a:ext cx="12192000" cy="6858001"/>
          </a:xfrm>
          <a:prstGeom prst="rect">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424669" y="528535"/>
            <a:ext cx="5666415" cy="1446550"/>
          </a:xfrm>
          <a:prstGeom prst="rect">
            <a:avLst/>
          </a:prstGeom>
        </p:spPr>
        <p:txBody>
          <a:bodyPr wrap="square">
            <a:spAutoFit/>
          </a:bodyPr>
          <a:lstStyle/>
          <a:p>
            <a:pPr fontAlgn="base"/>
            <a:r>
              <a:rPr lang="en-IE" sz="4400" b="0" i="0" u="none" strike="noStrike" kern="1200" dirty="0">
                <a:solidFill>
                  <a:schemeClr val="bg1"/>
                </a:solidFill>
                <a:effectLst/>
                <a:latin typeface="+mn-lt"/>
                <a:ea typeface="+mn-ea"/>
                <a:cs typeface="+mn-cs"/>
              </a:rPr>
              <a:t>WELCOME TO THE </a:t>
            </a:r>
            <a:r>
              <a:rPr lang="en-IE" sz="4400" b="1" i="0" u="none" strike="noStrike" kern="1200" dirty="0">
                <a:solidFill>
                  <a:schemeClr val="bg1"/>
                </a:solidFill>
                <a:effectLst/>
                <a:latin typeface="+mn-lt"/>
                <a:ea typeface="+mn-ea"/>
                <a:cs typeface="+mn-cs"/>
              </a:rPr>
              <a:t>PROMISE </a:t>
            </a:r>
            <a:r>
              <a:rPr lang="en-IE" sz="4400" b="0" i="0" u="none" strike="noStrike" kern="1200" dirty="0">
                <a:solidFill>
                  <a:schemeClr val="bg1"/>
                </a:solidFill>
                <a:effectLst/>
                <a:latin typeface="+mn-lt"/>
                <a:ea typeface="+mn-ea"/>
                <a:cs typeface="+mn-cs"/>
              </a:rPr>
              <a:t>POWERPOINT</a:t>
            </a:r>
            <a:endParaRPr lang="en-IE" sz="3600" baseline="0" dirty="0">
              <a:solidFill>
                <a:schemeClr val="bg1"/>
              </a:solidFill>
              <a:latin typeface="+mn-lt"/>
              <a:ea typeface="Quattrocento Sans"/>
              <a:cs typeface="Quattrocento Sans"/>
              <a:sym typeface="Quattrocento Sans"/>
            </a:endParaRPr>
          </a:p>
        </p:txBody>
      </p:sp>
      <p:sp>
        <p:nvSpPr>
          <p:cNvPr id="15" name="Rectangle 14"/>
          <p:cNvSpPr/>
          <p:nvPr userDrawn="1"/>
        </p:nvSpPr>
        <p:spPr>
          <a:xfrm>
            <a:off x="7062018" y="866550"/>
            <a:ext cx="4589207" cy="5724644"/>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FEATURES OF THE</a:t>
            </a:r>
          </a:p>
          <a:p>
            <a:pPr fontAlgn="base"/>
            <a:r>
              <a:rPr lang="en-IE" sz="3000" b="1" i="0" u="none" strike="noStrike" kern="1200" dirty="0">
                <a:solidFill>
                  <a:schemeClr val="bg1"/>
                </a:solidFill>
                <a:effectLst/>
                <a:latin typeface="+mn-lt"/>
                <a:ea typeface="+mn-ea"/>
                <a:cs typeface="+mn-cs"/>
              </a:rPr>
              <a:t>PROMISE </a:t>
            </a:r>
            <a:r>
              <a:rPr lang="en-IE" sz="3000" b="0" i="0" u="none" strike="noStrike" kern="1200" dirty="0">
                <a:solidFill>
                  <a:schemeClr val="bg1"/>
                </a:solidFill>
                <a:effectLst/>
                <a:latin typeface="+mn-lt"/>
                <a:ea typeface="+mn-ea"/>
                <a:cs typeface="+mn-cs"/>
              </a:rPr>
              <a:t>POWERPOINT:</a:t>
            </a:r>
          </a:p>
          <a:p>
            <a:pPr fontAlgn="base"/>
            <a:endParaRPr lang="en-IE" sz="3000" b="0" i="0" u="none" strike="noStrike" kern="1200" dirty="0">
              <a:solidFill>
                <a:schemeClr val="bg1"/>
              </a:solidFill>
              <a:effectLst/>
              <a:latin typeface="+mn-lt"/>
              <a:ea typeface="+mn-ea"/>
              <a:cs typeface="+mn-cs"/>
            </a:endParaRPr>
          </a:p>
          <a:p>
            <a:pPr marL="342900" indent="-342900" fontAlgn="base">
              <a:buFont typeface="Arial" charset="0"/>
              <a:buChar char="•"/>
            </a:pPr>
            <a:r>
              <a:rPr lang="en-IE" sz="2400" b="0" i="0" u="none" strike="noStrike" kern="1200" dirty="0">
                <a:solidFill>
                  <a:schemeClr val="bg1"/>
                </a:solidFill>
                <a:effectLst/>
                <a:latin typeface="+mn-lt"/>
                <a:ea typeface="+mn-ea"/>
                <a:cs typeface="+mn-cs"/>
              </a:rPr>
              <a:t>Set up in widescreen format. </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50 slide layouts to choose from</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4 Colour variations using the            </a:t>
            </a:r>
            <a:r>
              <a:rPr lang="en-IE" sz="2400" b="1" i="0" u="none" strike="noStrike" kern="1200" dirty="0">
                <a:solidFill>
                  <a:schemeClr val="bg1"/>
                </a:solidFill>
                <a:effectLst/>
                <a:latin typeface="+mn-lt"/>
                <a:ea typeface="+mn-ea"/>
                <a:cs typeface="+mn-cs"/>
              </a:rPr>
              <a:t>PROMISE</a:t>
            </a:r>
            <a:r>
              <a:rPr lang="en-IE" sz="2400" b="0" i="0" u="none" strike="noStrike" kern="1200" baseline="0" dirty="0">
                <a:solidFill>
                  <a:schemeClr val="bg1"/>
                </a:solidFill>
                <a:effectLst/>
                <a:latin typeface="+mn-lt"/>
                <a:ea typeface="+mn-ea"/>
                <a:cs typeface="+mn-cs"/>
              </a:rPr>
              <a:t> </a:t>
            </a:r>
            <a:r>
              <a:rPr lang="en-IE" sz="2400" b="0" i="0" u="none" strike="noStrike" kern="1200" dirty="0">
                <a:solidFill>
                  <a:schemeClr val="bg1"/>
                </a:solidFill>
                <a:effectLst/>
                <a:latin typeface="+mn-lt"/>
                <a:ea typeface="+mn-ea"/>
                <a:cs typeface="+mn-cs"/>
              </a:rPr>
              <a:t>Brand Colours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Based on Master Slides design</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Drag and Drop to change picture</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80 easy editable icons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and Fully editable in PowerPoint</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b="0" i="0" u="none" strike="noStrike" kern="1200" dirty="0">
                <a:solidFill>
                  <a:schemeClr val="bg1"/>
                </a:solidFill>
                <a:effectLst/>
                <a:latin typeface="+mn-lt"/>
                <a:ea typeface="+mn-ea"/>
                <a:cs typeface="+mn-cs"/>
              </a:rPr>
              <a:t>		</a:t>
            </a:r>
            <a:endParaRPr lang="en-IE" sz="3600" baseline="0" dirty="0">
              <a:solidFill>
                <a:schemeClr val="bg1"/>
              </a:solidFill>
              <a:latin typeface="+mn-lt"/>
              <a:ea typeface="Quattrocento Sans"/>
              <a:cs typeface="Quattrocento Sans"/>
              <a:sym typeface="Quattrocento Sans"/>
            </a:endParaRPr>
          </a:p>
        </p:txBody>
      </p:sp>
      <p:sp>
        <p:nvSpPr>
          <p:cNvPr id="16" name="Rectangle 15"/>
          <p:cNvSpPr/>
          <p:nvPr userDrawn="1"/>
        </p:nvSpPr>
        <p:spPr>
          <a:xfrm>
            <a:off x="424669" y="3172202"/>
            <a:ext cx="5327201" cy="2677656"/>
          </a:xfrm>
          <a:prstGeom prst="rect">
            <a:avLst/>
          </a:prstGeom>
        </p:spPr>
        <p:txBody>
          <a:bodyPr wrap="square">
            <a:spAutoFit/>
          </a:bodyPr>
          <a:lstStyle/>
          <a:p>
            <a:pPr fontAlgn="base"/>
            <a:r>
              <a:rPr lang="en-IE" sz="2400" b="0" i="0" u="none" strike="noStrike" kern="1200" dirty="0">
                <a:solidFill>
                  <a:schemeClr val="bg1"/>
                </a:solidFill>
                <a:effectLst/>
                <a:latin typeface="+mn-lt"/>
                <a:ea typeface="+mn-ea"/>
                <a:cs typeface="+mn-cs"/>
              </a:rPr>
              <a:t>Our aim is to have a consistent “look and feel” throughout our branding material including our PowerPoint.</a:t>
            </a:r>
            <a:r>
              <a:rPr lang="en-IE" sz="2400" b="0" i="0" u="none" strike="noStrike" kern="1200" baseline="0" dirty="0">
                <a:solidFill>
                  <a:schemeClr val="bg1"/>
                </a:solidFill>
                <a:effectLst/>
                <a:latin typeface="+mn-lt"/>
                <a:ea typeface="+mn-ea"/>
                <a:cs typeface="+mn-cs"/>
              </a:rPr>
              <a:t> </a:t>
            </a:r>
          </a:p>
          <a:p>
            <a:pPr fontAlgn="base"/>
            <a:endParaRPr lang="en-IE" sz="2400" b="0" i="0" u="none" strike="noStrike" kern="1200" baseline="0" dirty="0">
              <a:solidFill>
                <a:schemeClr val="bg1"/>
              </a:solidFill>
              <a:effectLst/>
              <a:latin typeface="+mn-lt"/>
              <a:ea typeface="+mn-ea"/>
              <a:cs typeface="+mn-cs"/>
            </a:endParaRPr>
          </a:p>
          <a:p>
            <a:pPr fontAlgn="base"/>
            <a:r>
              <a:rPr lang="en-IE" sz="2400" b="0" i="0" u="none" strike="noStrike" kern="1200" dirty="0">
                <a:solidFill>
                  <a:schemeClr val="bg1"/>
                </a:solidFill>
                <a:effectLst/>
                <a:latin typeface="+mn-lt"/>
                <a:ea typeface="+mn-ea"/>
                <a:cs typeface="+mn-cs"/>
              </a:rPr>
              <a:t>The slide layouts within this PowerPoint  will give you a great deal of creative </a:t>
            </a:r>
            <a:r>
              <a:rPr lang="en-IE" sz="2400" b="0" i="0" u="none" strike="noStrike" kern="1200" dirty="0" err="1">
                <a:solidFill>
                  <a:schemeClr val="bg1"/>
                </a:solidFill>
                <a:effectLst/>
                <a:latin typeface="+mn-lt"/>
                <a:ea typeface="+mn-ea"/>
                <a:cs typeface="+mn-cs"/>
              </a:rPr>
              <a:t>flexibily</a:t>
            </a:r>
            <a:r>
              <a:rPr lang="en-IE" sz="2400" b="0" i="0" u="none" strike="noStrike" kern="1200" dirty="0">
                <a:solidFill>
                  <a:schemeClr val="bg1"/>
                </a:solidFill>
                <a:effectLst/>
                <a:latin typeface="+mn-lt"/>
                <a:ea typeface="+mn-ea"/>
                <a:cs typeface="+mn-cs"/>
              </a:rPr>
              <a:t> when creating your Presentation.</a:t>
            </a:r>
            <a:endParaRPr lang="en-IE" sz="3600" baseline="0" dirty="0">
              <a:solidFill>
                <a:schemeClr val="bg1"/>
              </a:solidFill>
              <a:latin typeface="+mn-lt"/>
              <a:ea typeface="Quattrocento Sans"/>
              <a:cs typeface="Quattrocento Sans"/>
              <a:sym typeface="Quattrocento Sans"/>
            </a:endParaRPr>
          </a:p>
        </p:txBody>
      </p:sp>
      <p:cxnSp>
        <p:nvCxnSpPr>
          <p:cNvPr id="17" name="Straight Connector 16"/>
          <p:cNvCxnSpPr/>
          <p:nvPr userDrawn="1"/>
        </p:nvCxnSpPr>
        <p:spPr>
          <a:xfrm>
            <a:off x="6592529" y="-1"/>
            <a:ext cx="0" cy="6681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0" y="2503620"/>
            <a:ext cx="65925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with 2 colums - LEF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21" name="Text Placeholder 25"/>
          <p:cNvSpPr>
            <a:spLocks noGrp="1"/>
          </p:cNvSpPr>
          <p:nvPr>
            <p:ph type="body" sz="quarter" idx="14" hasCustomPrompt="1"/>
          </p:nvPr>
        </p:nvSpPr>
        <p:spPr>
          <a:xfrm>
            <a:off x="876302" y="2117211"/>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5" name="Straight Connector 24"/>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9" name="Text Placeholder 25"/>
          <p:cNvSpPr>
            <a:spLocks noGrp="1"/>
          </p:cNvSpPr>
          <p:nvPr>
            <p:ph type="body" sz="quarter" idx="15" hasCustomPrompt="1"/>
          </p:nvPr>
        </p:nvSpPr>
        <p:spPr>
          <a:xfrm>
            <a:off x="4683387" y="2097992"/>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with 3 colums - LEFT">
    <p:spTree>
      <p:nvGrpSpPr>
        <p:cNvPr id="1" name=""/>
        <p:cNvGrpSpPr/>
        <p:nvPr/>
      </p:nvGrpSpPr>
      <p:grpSpPr>
        <a:xfrm>
          <a:off x="0" y="0"/>
          <a:ext cx="0" cy="0"/>
          <a:chOff x="0" y="0"/>
          <a:chExt cx="0" cy="0"/>
        </a:xfrm>
      </p:grpSpPr>
      <p:sp>
        <p:nvSpPr>
          <p:cNvPr id="16"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9" name="Straight Connector 18"/>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47" name="Text Placeholder 25"/>
          <p:cNvSpPr>
            <a:spLocks noGrp="1"/>
          </p:cNvSpPr>
          <p:nvPr>
            <p:ph type="body" sz="quarter" idx="17" hasCustomPrompt="1"/>
          </p:nvPr>
        </p:nvSpPr>
        <p:spPr>
          <a:xfrm>
            <a:off x="876300" y="2113005"/>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8" name="Text Placeholder 25"/>
          <p:cNvSpPr>
            <a:spLocks noGrp="1"/>
          </p:cNvSpPr>
          <p:nvPr>
            <p:ph type="body" sz="quarter" idx="18" hasCustomPrompt="1"/>
          </p:nvPr>
        </p:nvSpPr>
        <p:spPr>
          <a:xfrm>
            <a:off x="5929097"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9" name="Text Placeholder 25"/>
          <p:cNvSpPr>
            <a:spLocks noGrp="1"/>
          </p:cNvSpPr>
          <p:nvPr>
            <p:ph type="body" sz="quarter" idx="19" hasCustomPrompt="1"/>
          </p:nvPr>
        </p:nvSpPr>
        <p:spPr>
          <a:xfrm>
            <a:off x="3424130"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52" name="Picture 5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to left - text to right">
    <p:spTree>
      <p:nvGrpSpPr>
        <p:cNvPr id="1" name=""/>
        <p:cNvGrpSpPr/>
        <p:nvPr/>
      </p:nvGrpSpPr>
      <p:grpSpPr>
        <a:xfrm>
          <a:off x="0" y="0"/>
          <a:ext cx="0" cy="0"/>
          <a:chOff x="0" y="0"/>
          <a:chExt cx="0" cy="0"/>
        </a:xfrm>
      </p:grpSpPr>
      <p:cxnSp>
        <p:nvCxnSpPr>
          <p:cNvPr id="16" name="Straight Connector 15"/>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2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Oval 34"/>
          <p:cNvSpPr/>
          <p:nvPr userDrawn="1"/>
        </p:nvSpPr>
        <p:spPr>
          <a:xfrm flipH="1">
            <a:off x="3916680" y="1621975"/>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1648130" y="5161819"/>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7"/>
          <p:cNvSpPr>
            <a:spLocks noGrp="1"/>
          </p:cNvSpPr>
          <p:nvPr>
            <p:ph type="pic" sz="quarter" idx="10" hasCustomPrompt="1"/>
          </p:nvPr>
        </p:nvSpPr>
        <p:spPr>
          <a:xfrm flipH="1">
            <a:off x="-460162" y="0"/>
            <a:ext cx="5659526" cy="5659526"/>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38" name="Arc 37"/>
          <p:cNvSpPr/>
          <p:nvPr userDrawn="1"/>
        </p:nvSpPr>
        <p:spPr>
          <a:xfrm rot="9058514" flipH="1">
            <a:off x="-1593353" y="739143"/>
            <a:ext cx="5162451" cy="5162451"/>
          </a:xfrm>
          <a:prstGeom prst="arc">
            <a:avLst>
              <a:gd name="adj1" fmla="val 13109579"/>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Oval 38"/>
          <p:cNvSpPr/>
          <p:nvPr userDrawn="1"/>
        </p:nvSpPr>
        <p:spPr>
          <a:xfrm flipH="1">
            <a:off x="35447" y="5289587"/>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3" name="Picture 4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to left - photo to right">
    <p:spTree>
      <p:nvGrpSpPr>
        <p:cNvPr id="1" name=""/>
        <p:cNvGrpSpPr/>
        <p:nvPr/>
      </p:nvGrpSpPr>
      <p:grpSpPr>
        <a:xfrm>
          <a:off x="0" y="0"/>
          <a:ext cx="0" cy="0"/>
          <a:chOff x="0" y="0"/>
          <a:chExt cx="0" cy="0"/>
        </a:xfrm>
      </p:grpSpPr>
      <p:cxnSp>
        <p:nvCxnSpPr>
          <p:cNvPr id="14" name="Straight Connector 13"/>
          <p:cNvCxnSpPr/>
          <p:nvPr userDrawn="1"/>
        </p:nvCxnSpPr>
        <p:spPr>
          <a:xfrm flipH="1">
            <a:off x="337256" y="1808079"/>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16" name="Text Placeholder 23"/>
          <p:cNvSpPr>
            <a:spLocks noGrp="1"/>
          </p:cNvSpPr>
          <p:nvPr>
            <p:ph type="body" sz="quarter" idx="16" hasCustomPrompt="1"/>
          </p:nvPr>
        </p:nvSpPr>
        <p:spPr>
          <a:xfrm>
            <a:off x="421069" y="915852"/>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7" hasCustomPrompt="1"/>
          </p:nvPr>
        </p:nvSpPr>
        <p:spPr>
          <a:xfrm>
            <a:off x="428017" y="2049331"/>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Picture Placeholder 7"/>
          <p:cNvSpPr>
            <a:spLocks noGrp="1"/>
          </p:cNvSpPr>
          <p:nvPr>
            <p:ph type="pic" sz="quarter" idx="10" hasCustomPrompt="1"/>
          </p:nvPr>
        </p:nvSpPr>
        <p:spPr>
          <a:xfrm flipH="1">
            <a:off x="6929107" y="-160857"/>
            <a:ext cx="5659526" cy="5659526"/>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27" name="Arc 26"/>
          <p:cNvSpPr/>
          <p:nvPr userDrawn="1"/>
        </p:nvSpPr>
        <p:spPr>
          <a:xfrm rot="12415736">
            <a:off x="8575829" y="806436"/>
            <a:ext cx="5162451" cy="5162451"/>
          </a:xfrm>
          <a:prstGeom prst="arc">
            <a:avLst>
              <a:gd name="adj1" fmla="val 13109579"/>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1"/>
          <p:cNvGrpSpPr/>
          <p:nvPr userDrawn="1"/>
        </p:nvGrpSpPr>
        <p:grpSpPr>
          <a:xfrm flipH="1">
            <a:off x="6045159" y="999535"/>
            <a:ext cx="6086118" cy="4776251"/>
            <a:chOff x="6578790" y="1650178"/>
            <a:chExt cx="6086118" cy="4776251"/>
          </a:xfrm>
        </p:grpSpPr>
        <p:sp>
          <p:nvSpPr>
            <p:cNvPr id="24" name="Oval 23"/>
            <p:cNvSpPr/>
            <p:nvPr userDrawn="1"/>
          </p:nvSpPr>
          <p:spPr>
            <a:xfrm flipH="1">
              <a:off x="10460023" y="1650178"/>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flipH="1">
              <a:off x="8191473" y="5190022"/>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userDrawn="1"/>
          </p:nvSpPr>
          <p:spPr>
            <a:xfrm flipH="1">
              <a:off x="6578790" y="5317790"/>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quote box on left - BLUE">
    <p:spTree>
      <p:nvGrpSpPr>
        <p:cNvPr id="1" name=""/>
        <p:cNvGrpSpPr/>
        <p:nvPr/>
      </p:nvGrpSpPr>
      <p:grpSpPr>
        <a:xfrm>
          <a:off x="0" y="0"/>
          <a:ext cx="0" cy="0"/>
          <a:chOff x="0" y="0"/>
          <a:chExt cx="0" cy="0"/>
        </a:xfrm>
      </p:grpSpPr>
      <p:grpSp>
        <p:nvGrpSpPr>
          <p:cNvPr id="18" name="Group 17"/>
          <p:cNvGrpSpPr/>
          <p:nvPr userDrawn="1"/>
        </p:nvGrpSpPr>
        <p:grpSpPr>
          <a:xfrm>
            <a:off x="-1514707" y="-747091"/>
            <a:ext cx="8431142" cy="7605092"/>
            <a:chOff x="-1514707" y="-747091"/>
            <a:chExt cx="8431142" cy="7605092"/>
          </a:xfrm>
        </p:grpSpPr>
        <p:sp>
          <p:nvSpPr>
            <p:cNvPr id="19" name="Arc 18"/>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grpSp>
      <p:cxnSp>
        <p:nvCxnSpPr>
          <p:cNvPr id="27" name="Straight Connector 26"/>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29"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0"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2"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4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1" name="Picture 4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quote box on left - GREEN">
    <p:spTree>
      <p:nvGrpSpPr>
        <p:cNvPr id="1" name=""/>
        <p:cNvGrpSpPr/>
        <p:nvPr/>
      </p:nvGrpSpPr>
      <p:grpSpPr>
        <a:xfrm>
          <a:off x="0" y="0"/>
          <a:ext cx="0" cy="0"/>
          <a:chOff x="0" y="0"/>
          <a:chExt cx="0" cy="0"/>
        </a:xfrm>
      </p:grpSpPr>
      <p:sp>
        <p:nvSpPr>
          <p:cNvPr id="53" name="Arc 52"/>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4" name="Straight Connector 53"/>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56"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57"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9" name="Freeform 58"/>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Oval 59"/>
          <p:cNvSpPr/>
          <p:nvPr userDrawn="1"/>
        </p:nvSpPr>
        <p:spPr>
          <a:xfrm>
            <a:off x="4356671" y="121762"/>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64"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65"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67" name="Picture 66"/>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7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71" name="Picture 7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ith quote box on left - ORANGE">
    <p:spTree>
      <p:nvGrpSpPr>
        <p:cNvPr id="1" name=""/>
        <p:cNvGrpSpPr/>
        <p:nvPr/>
      </p:nvGrpSpPr>
      <p:grpSpPr>
        <a:xfrm>
          <a:off x="0" y="0"/>
          <a:ext cx="0" cy="0"/>
          <a:chOff x="0" y="0"/>
          <a:chExt cx="0" cy="0"/>
        </a:xfrm>
      </p:grpSpPr>
      <p:sp>
        <p:nvSpPr>
          <p:cNvPr id="30" name="Arc 29"/>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3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Freeform 35"/>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Oval 36"/>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4844936" y="4657561"/>
            <a:ext cx="585273" cy="626876"/>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1"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2"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4" name="Picture 43"/>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4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8" name="Picture 4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with quote box on left - PINK">
    <p:spTree>
      <p:nvGrpSpPr>
        <p:cNvPr id="1" name=""/>
        <p:cNvGrpSpPr/>
        <p:nvPr/>
      </p:nvGrpSpPr>
      <p:grpSpPr>
        <a:xfrm>
          <a:off x="0" y="0"/>
          <a:ext cx="0" cy="0"/>
          <a:chOff x="0" y="0"/>
          <a:chExt cx="0" cy="0"/>
        </a:xfrm>
      </p:grpSpPr>
      <p:sp>
        <p:nvSpPr>
          <p:cNvPr id="30" name="Arc 29"/>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3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Freeform 35"/>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Oval 36"/>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userDrawn="1"/>
        </p:nvSpPr>
        <p:spPr>
          <a:xfrm>
            <a:off x="134549" y="5439999"/>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1"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2"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4" name="Picture 43"/>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49"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50" name="Picture 4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quote box on right - BLUE">
    <p:spTree>
      <p:nvGrpSpPr>
        <p:cNvPr id="1" name=""/>
        <p:cNvGrpSpPr/>
        <p:nvPr/>
      </p:nvGrpSpPr>
      <p:grpSpPr>
        <a:xfrm>
          <a:off x="0" y="0"/>
          <a:ext cx="0" cy="0"/>
          <a:chOff x="0" y="0"/>
          <a:chExt cx="0" cy="0"/>
        </a:xfrm>
      </p:grpSpPr>
      <p:grpSp>
        <p:nvGrpSpPr>
          <p:cNvPr id="41" name="Group 40"/>
          <p:cNvGrpSpPr/>
          <p:nvPr userDrawn="1"/>
        </p:nvGrpSpPr>
        <p:grpSpPr>
          <a:xfrm flipH="1">
            <a:off x="5257570" y="-738697"/>
            <a:ext cx="8431142" cy="7605092"/>
            <a:chOff x="-1514707" y="-747091"/>
            <a:chExt cx="8431142" cy="7605092"/>
          </a:xfrm>
        </p:grpSpPr>
        <p:sp>
          <p:nvSpPr>
            <p:cNvPr id="43" name="Arc 42"/>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Oval 44"/>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grpSp>
      <p:cxnSp>
        <p:nvCxnSpPr>
          <p:cNvPr id="14" name="Straight Connector 13"/>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17"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8"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8"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9"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9" name="Picture 4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quote box on right - GREEN">
    <p:spTree>
      <p:nvGrpSpPr>
        <p:cNvPr id="1" name=""/>
        <p:cNvGrpSpPr/>
        <p:nvPr/>
      </p:nvGrpSpPr>
      <p:grpSpPr>
        <a:xfrm>
          <a:off x="0" y="0"/>
          <a:ext cx="0" cy="0"/>
          <a:chOff x="0" y="0"/>
          <a:chExt cx="0" cy="0"/>
        </a:xfrm>
      </p:grpSpPr>
      <p:sp>
        <p:nvSpPr>
          <p:cNvPr id="41" name="Arc 40"/>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Oval 42"/>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userDrawn="1"/>
        </p:nvSpPr>
        <p:spPr>
          <a:xfrm flipH="1">
            <a:off x="10935622" y="5448393"/>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userDrawn="1"/>
        </p:nvSpPr>
        <p:spPr>
          <a:xfrm flipH="1">
            <a:off x="6743796" y="4665955"/>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47" name="Straight Connector 46"/>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9" name="Text Placeholder 23"/>
          <p:cNvSpPr>
            <a:spLocks noGrp="1"/>
          </p:cNvSpPr>
          <p:nvPr userDrawn="1">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50" name="Text Placeholder 25"/>
          <p:cNvSpPr>
            <a:spLocks noGrp="1"/>
          </p:cNvSpPr>
          <p:nvPr userDrawn="1">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3"/>
          <p:cNvSpPr>
            <a:spLocks noGrp="1"/>
          </p:cNvSpPr>
          <p:nvPr userDrawn="1">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3" name="Text Placeholder 23"/>
          <p:cNvSpPr>
            <a:spLocks noGrp="1"/>
          </p:cNvSpPr>
          <p:nvPr userDrawn="1">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4" name="Text Placeholder 23"/>
          <p:cNvSpPr>
            <a:spLocks noGrp="1"/>
          </p:cNvSpPr>
          <p:nvPr userDrawn="1">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5" name="Picture 5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6"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nt Slide">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424669" y="528535"/>
            <a:ext cx="566641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PROMISE </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11" name="Rectangle 10"/>
          <p:cNvSpPr/>
          <p:nvPr userDrawn="1"/>
        </p:nvSpPr>
        <p:spPr>
          <a:xfrm>
            <a:off x="7093974" y="1633466"/>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12" name="Rectangle 11"/>
          <p:cNvSpPr/>
          <p:nvPr userDrawn="1"/>
        </p:nvSpPr>
        <p:spPr>
          <a:xfrm>
            <a:off x="424669" y="3172202"/>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PROMISE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3" name="Straight Connector 12"/>
          <p:cNvCxnSpPr/>
          <p:nvPr userDrawn="1"/>
        </p:nvCxnSpPr>
        <p:spPr>
          <a:xfrm>
            <a:off x="6592529" y="-1"/>
            <a:ext cx="0" cy="6681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H="1">
            <a:off x="0" y="2503620"/>
            <a:ext cx="65925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quote box on right - ORANGE">
    <p:spTree>
      <p:nvGrpSpPr>
        <p:cNvPr id="1" name=""/>
        <p:cNvGrpSpPr/>
        <p:nvPr/>
      </p:nvGrpSpPr>
      <p:grpSpPr>
        <a:xfrm>
          <a:off x="0" y="0"/>
          <a:ext cx="0" cy="0"/>
          <a:chOff x="0" y="0"/>
          <a:chExt cx="0" cy="0"/>
        </a:xfrm>
      </p:grpSpPr>
      <p:sp>
        <p:nvSpPr>
          <p:cNvPr id="32" name="Arc 31"/>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Oval 33"/>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userDrawn="1"/>
        </p:nvSpPr>
        <p:spPr>
          <a:xfrm flipH="1">
            <a:off x="10935622" y="5448393"/>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6743796" y="4665955"/>
            <a:ext cx="585273" cy="626876"/>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38" name="Straight Connector 37"/>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0"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41"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3"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4"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5"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0" name="Picture 4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with quote box on right - PINK">
    <p:spTree>
      <p:nvGrpSpPr>
        <p:cNvPr id="1" name=""/>
        <p:cNvGrpSpPr/>
        <p:nvPr/>
      </p:nvGrpSpPr>
      <p:grpSpPr>
        <a:xfrm>
          <a:off x="0" y="0"/>
          <a:ext cx="0" cy="0"/>
          <a:chOff x="0" y="0"/>
          <a:chExt cx="0" cy="0"/>
        </a:xfrm>
      </p:grpSpPr>
      <p:sp>
        <p:nvSpPr>
          <p:cNvPr id="33" name="Arc 32"/>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Oval 34"/>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10935622" y="5448393"/>
            <a:ext cx="1103834" cy="1103834"/>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flipH="1">
            <a:off x="6743796" y="4665955"/>
            <a:ext cx="585273" cy="626876"/>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39" name="Straight Connector 38"/>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1"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42"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4"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5"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6"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1" name="Picture 5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Top - Text Bottom -  BLUE">
    <p:spTree>
      <p:nvGrpSpPr>
        <p:cNvPr id="1" name=""/>
        <p:cNvGrpSpPr/>
        <p:nvPr/>
      </p:nvGrpSpPr>
      <p:grpSpPr>
        <a:xfrm>
          <a:off x="0" y="0"/>
          <a:ext cx="0" cy="0"/>
          <a:chOff x="0" y="0"/>
          <a:chExt cx="0" cy="0"/>
        </a:xfrm>
      </p:grpSpPr>
      <p:sp>
        <p:nvSpPr>
          <p:cNvPr id="22"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43368"/>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c 19"/>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Oval 20"/>
          <p:cNvSpPr/>
          <p:nvPr userDrawn="1"/>
        </p:nvSpPr>
        <p:spPr>
          <a:xfrm flipH="1">
            <a:off x="-231609" y="3506998"/>
            <a:ext cx="1031231" cy="1031231"/>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31" name="Picture 3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Top - Text Bottom -  GREEN">
    <p:spTree>
      <p:nvGrpSpPr>
        <p:cNvPr id="1" name=""/>
        <p:cNvGrpSpPr/>
        <p:nvPr/>
      </p:nvGrpSpPr>
      <p:grpSpPr>
        <a:xfrm>
          <a:off x="0" y="0"/>
          <a:ext cx="0" cy="0"/>
          <a:chOff x="0" y="0"/>
          <a:chExt cx="0" cy="0"/>
        </a:xfrm>
      </p:grpSpPr>
      <p:sp>
        <p:nvSpPr>
          <p:cNvPr id="57"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58" name="Oval 57"/>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Oval 59"/>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Arc 63"/>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Oval 64"/>
          <p:cNvSpPr/>
          <p:nvPr userDrawn="1"/>
        </p:nvSpPr>
        <p:spPr>
          <a:xfrm flipH="1">
            <a:off x="-231609" y="3506998"/>
            <a:ext cx="1031231" cy="1031231"/>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68"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79" name="Picture 78"/>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80" name="Picture 7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8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extLst>
      <p:ext uri="{BB962C8B-B14F-4D97-AF65-F5344CB8AC3E}">
        <p14:creationId xmlns:p14="http://schemas.microsoft.com/office/powerpoint/2010/main" val="1602680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Top - Text Bottom -  ORANGE">
    <p:spTree>
      <p:nvGrpSpPr>
        <p:cNvPr id="1" name=""/>
        <p:cNvGrpSpPr/>
        <p:nvPr/>
      </p:nvGrpSpPr>
      <p:grpSpPr>
        <a:xfrm>
          <a:off x="0" y="0"/>
          <a:ext cx="0" cy="0"/>
          <a:chOff x="0" y="0"/>
          <a:chExt cx="0" cy="0"/>
        </a:xfrm>
      </p:grpSpPr>
      <p:sp>
        <p:nvSpPr>
          <p:cNvPr id="11"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sp>
        <p:nvSpPr>
          <p:cNvPr id="16" name="Arc 15"/>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userDrawn="1"/>
        </p:nvSpPr>
        <p:spPr>
          <a:xfrm flipH="1">
            <a:off x="-231609" y="3506998"/>
            <a:ext cx="1031231" cy="1031231"/>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0"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24"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Top - Text Bottom -  PINK">
    <p:spTree>
      <p:nvGrpSpPr>
        <p:cNvPr id="1" name=""/>
        <p:cNvGrpSpPr/>
        <p:nvPr/>
      </p:nvGrpSpPr>
      <p:grpSpPr>
        <a:xfrm>
          <a:off x="0" y="0"/>
          <a:ext cx="0" cy="0"/>
          <a:chOff x="0" y="0"/>
          <a:chExt cx="0" cy="0"/>
        </a:xfrm>
      </p:grpSpPr>
      <p:sp>
        <p:nvSpPr>
          <p:cNvPr id="24"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26" name="Oval 25"/>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Oval 27"/>
          <p:cNvSpPr/>
          <p:nvPr userDrawn="1"/>
        </p:nvSpPr>
        <p:spPr>
          <a:xfrm flipH="1">
            <a:off x="11236788" y="3644146"/>
            <a:ext cx="585273" cy="626876"/>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c 31"/>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Oval 32"/>
          <p:cNvSpPr/>
          <p:nvPr userDrawn="1"/>
        </p:nvSpPr>
        <p:spPr>
          <a:xfrm flipH="1">
            <a:off x="-231609" y="3506998"/>
            <a:ext cx="1031231" cy="1031231"/>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36"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40" name="Picture 3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4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Divider slide - BLUE">
    <p:spTree>
      <p:nvGrpSpPr>
        <p:cNvPr id="1" name=""/>
        <p:cNvGrpSpPr/>
        <p:nvPr/>
      </p:nvGrpSpPr>
      <p:grpSpPr>
        <a:xfrm>
          <a:off x="0" y="0"/>
          <a:ext cx="0" cy="0"/>
          <a:chOff x="0" y="0"/>
          <a:chExt cx="0" cy="0"/>
        </a:xfrm>
      </p:grpSpPr>
      <p:sp>
        <p:nvSpPr>
          <p:cNvPr id="34" name="Freeform 33"/>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46" name="Picture 45"/>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Oval 35"/>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8" name="Picture 4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Divider slide - GREEN">
    <p:spTree>
      <p:nvGrpSpPr>
        <p:cNvPr id="1" name=""/>
        <p:cNvGrpSpPr/>
        <p:nvPr/>
      </p:nvGrpSpPr>
      <p:grpSpPr>
        <a:xfrm>
          <a:off x="0" y="0"/>
          <a:ext cx="0" cy="0"/>
          <a:chOff x="0" y="0"/>
          <a:chExt cx="0" cy="0"/>
        </a:xfrm>
      </p:grpSpPr>
      <p:sp>
        <p:nvSpPr>
          <p:cNvPr id="33" name="Freeform 32"/>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35" name="Picture 34"/>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36" name="Arc 35"/>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Oval 37"/>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3" name="Picture 4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Divider slide - ORANGE">
    <p:spTree>
      <p:nvGrpSpPr>
        <p:cNvPr id="1" name=""/>
        <p:cNvGrpSpPr/>
        <p:nvPr/>
      </p:nvGrpSpPr>
      <p:grpSpPr>
        <a:xfrm>
          <a:off x="0" y="0"/>
          <a:ext cx="0" cy="0"/>
          <a:chOff x="0" y="0"/>
          <a:chExt cx="0" cy="0"/>
        </a:xfrm>
      </p:grpSpPr>
      <p:sp>
        <p:nvSpPr>
          <p:cNvPr id="11" name="Freeform 10"/>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15" name="Arc 14"/>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6426063" y="5260658"/>
            <a:ext cx="1236407" cy="123640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Divider slide - PINK">
    <p:spTree>
      <p:nvGrpSpPr>
        <p:cNvPr id="1" name=""/>
        <p:cNvGrpSpPr/>
        <p:nvPr/>
      </p:nvGrpSpPr>
      <p:grpSpPr>
        <a:xfrm>
          <a:off x="0" y="0"/>
          <a:ext cx="0" cy="0"/>
          <a:chOff x="0" y="0"/>
          <a:chExt cx="0" cy="0"/>
        </a:xfrm>
      </p:grpSpPr>
      <p:sp>
        <p:nvSpPr>
          <p:cNvPr id="11" name="Freeform 10"/>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15" name="Arc 14"/>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con slide">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userDrawn="1"/>
        </p:nvSpPr>
        <p:spPr>
          <a:xfrm>
            <a:off x="586902" y="491138"/>
            <a:ext cx="3271520" cy="5816977"/>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PROMISE</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0" lvl="0" indent="0" algn="l" rtl="0">
              <a:spcBef>
                <a:spcPts val="0"/>
              </a:spcBef>
              <a:spcAft>
                <a:spcPts val="0"/>
              </a:spcAft>
              <a:buClr>
                <a:schemeClr val="dk1"/>
              </a:buClr>
              <a:buSzPts val="1100"/>
              <a:buFont typeface="Arial"/>
              <a:buNone/>
            </a:pPr>
            <a:endParaRPr lang="en" sz="3600" dirty="0">
              <a:solidFill>
                <a:schemeClr val="bg1"/>
              </a:solidFill>
              <a:latin typeface="+mn-lt"/>
              <a:ea typeface="Quattrocento Sans"/>
              <a:cs typeface="Quattrocento Sans"/>
              <a:sym typeface="Quattrocento Sans"/>
            </a:endParaRPr>
          </a:p>
          <a:p>
            <a:pPr marL="0" lvl="0" indent="0" algn="l" rtl="0">
              <a:spcBef>
                <a:spcPts val="0"/>
              </a:spcBef>
              <a:spcAft>
                <a:spcPts val="0"/>
              </a:spcAft>
              <a:buFont typeface="Arial" charset="0"/>
              <a:buNone/>
            </a:pPr>
            <a:r>
              <a:rPr lang="en" sz="2400" dirty="0">
                <a:solidFill>
                  <a:schemeClr val="bg1"/>
                </a:solidFill>
                <a:latin typeface="+mn-lt"/>
                <a:ea typeface="Quattrocento Sans"/>
                <a:cs typeface="Quattrocento Sans"/>
                <a:sym typeface="Quattrocento Sans"/>
              </a:rPr>
              <a:t>Isn’t that nice? :)</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ICON CIRCLE - with text">
    <p:spTree>
      <p:nvGrpSpPr>
        <p:cNvPr id="1" name=""/>
        <p:cNvGrpSpPr/>
        <p:nvPr/>
      </p:nvGrpSpPr>
      <p:grpSpPr>
        <a:xfrm>
          <a:off x="0" y="0"/>
          <a:ext cx="0" cy="0"/>
          <a:chOff x="0" y="0"/>
          <a:chExt cx="0" cy="0"/>
        </a:xfrm>
      </p:grpSpPr>
      <p:sp>
        <p:nvSpPr>
          <p:cNvPr id="32"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16A8D3"/>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 name="Straight Connector 2"/>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965473" y="641886"/>
            <a:ext cx="1025560" cy="1025560"/>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EN ICON CIRCLE - with text">
    <p:spTree>
      <p:nvGrpSpPr>
        <p:cNvPr id="1" name=""/>
        <p:cNvGrpSpPr/>
        <p:nvPr/>
      </p:nvGrpSpPr>
      <p:grpSpPr>
        <a:xfrm>
          <a:off x="0" y="0"/>
          <a:ext cx="0" cy="0"/>
          <a:chOff x="0" y="0"/>
          <a:chExt cx="0" cy="0"/>
        </a:xfrm>
      </p:grpSpPr>
      <p:sp>
        <p:nvSpPr>
          <p:cNvPr id="16"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B6BD00"/>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7" name="Straight Connector 16"/>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965473" y="641886"/>
            <a:ext cx="1025560" cy="1025560"/>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RAGNE ICON CIRCLE - with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F38B00"/>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0" name="Oval 19"/>
          <p:cNvSpPr/>
          <p:nvPr userDrawn="1"/>
        </p:nvSpPr>
        <p:spPr>
          <a:xfrm>
            <a:off x="965473" y="641886"/>
            <a:ext cx="1025560" cy="1025560"/>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NK ICON CIRCLE - with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EA1D76"/>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965473" y="641886"/>
            <a:ext cx="1025560" cy="1025560"/>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9"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UE ICON CIRCLE - with photo &amp;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0" name="Straight Connector 19"/>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5" name="Oval 24"/>
          <p:cNvSpPr/>
          <p:nvPr userDrawn="1"/>
        </p:nvSpPr>
        <p:spPr>
          <a:xfrm>
            <a:off x="881389" y="1278097"/>
            <a:ext cx="1115575" cy="104502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27"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16A8D3"/>
                </a:solidFill>
                <a:latin typeface="+mn-lt"/>
              </a:defRPr>
            </a:lvl1pPr>
          </a:lstStyle>
          <a:p>
            <a:pPr lvl="0"/>
            <a:r>
              <a:rPr lang="en-US" dirty="0"/>
              <a:t>TITLE</a:t>
            </a:r>
          </a:p>
        </p:txBody>
      </p:sp>
      <p:sp>
        <p:nvSpPr>
          <p:cNvPr id="2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EN ICON CIRCLE - with photo &amp;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881389" y="1278097"/>
            <a:ext cx="1115575" cy="104502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0"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B6BD00"/>
                </a:solidFill>
                <a:latin typeface="+mn-lt"/>
              </a:defRPr>
            </a:lvl1pPr>
          </a:lstStyle>
          <a:p>
            <a:pPr lvl="0"/>
            <a:r>
              <a:rPr lang="en-US" dirty="0"/>
              <a:t>TITLE</a:t>
            </a:r>
          </a:p>
        </p:txBody>
      </p:sp>
      <p:sp>
        <p:nvSpPr>
          <p:cNvPr id="31"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RANGE ICON CIRCLE - with photo &amp; text">
    <p:spTree>
      <p:nvGrpSpPr>
        <p:cNvPr id="1" name=""/>
        <p:cNvGrpSpPr/>
        <p:nvPr/>
      </p:nvGrpSpPr>
      <p:grpSpPr>
        <a:xfrm>
          <a:off x="0" y="0"/>
          <a:ext cx="0" cy="0"/>
          <a:chOff x="0" y="0"/>
          <a:chExt cx="0" cy="0"/>
        </a:xfrm>
      </p:grpSpPr>
      <p:sp>
        <p:nvSpPr>
          <p:cNvPr id="27"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0" name="Straight Connector 29"/>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881389" y="1278097"/>
            <a:ext cx="1115575" cy="104502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6"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F38B00"/>
                </a:solidFill>
                <a:latin typeface="+mn-lt"/>
              </a:defRPr>
            </a:lvl1pPr>
          </a:lstStyle>
          <a:p>
            <a:pPr lvl="0"/>
            <a:r>
              <a:rPr lang="en-US" dirty="0"/>
              <a:t>TITLE</a:t>
            </a:r>
          </a:p>
        </p:txBody>
      </p:sp>
      <p:sp>
        <p:nvSpPr>
          <p:cNvPr id="3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NK ICON CIRCLE - with photo &amp;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0" name="Oval 19"/>
          <p:cNvSpPr/>
          <p:nvPr userDrawn="1"/>
        </p:nvSpPr>
        <p:spPr>
          <a:xfrm>
            <a:off x="881389" y="1278097"/>
            <a:ext cx="1115575" cy="104502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3"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EA1D76"/>
                </a:solidFill>
                <a:latin typeface="+mn-lt"/>
              </a:defRPr>
            </a:lvl1pPr>
          </a:lstStyle>
          <a:p>
            <a:pPr lvl="0"/>
            <a:r>
              <a:rPr lang="en-US" dirty="0"/>
              <a:t>TITLE</a:t>
            </a:r>
          </a:p>
        </p:txBody>
      </p:sp>
      <p:sp>
        <p:nvSpPr>
          <p:cNvPr id="34"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5" name="Picture 3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lain Quote Slide - BLUE">
    <p:spTree>
      <p:nvGrpSpPr>
        <p:cNvPr id="1" name=""/>
        <p:cNvGrpSpPr/>
        <p:nvPr/>
      </p:nvGrpSpPr>
      <p:grpSpPr>
        <a:xfrm>
          <a:off x="0" y="0"/>
          <a:ext cx="0" cy="0"/>
          <a:chOff x="0" y="0"/>
          <a:chExt cx="0" cy="0"/>
        </a:xfrm>
      </p:grpSpPr>
      <p:sp>
        <p:nvSpPr>
          <p:cNvPr id="33"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cxnSp>
        <p:nvCxnSpPr>
          <p:cNvPr id="3" name="Straight Connector 2"/>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5570770" y="994130"/>
            <a:ext cx="1115575" cy="104502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lain Quote Slide - GREEN">
    <p:spTree>
      <p:nvGrpSpPr>
        <p:cNvPr id="1" name=""/>
        <p:cNvGrpSpPr/>
        <p:nvPr/>
      </p:nvGrpSpPr>
      <p:grpSpPr>
        <a:xfrm>
          <a:off x="0" y="0"/>
          <a:ext cx="0" cy="0"/>
          <a:chOff x="0" y="0"/>
          <a:chExt cx="0" cy="0"/>
        </a:xfrm>
      </p:grpSpPr>
      <p:cxnSp>
        <p:nvCxnSpPr>
          <p:cNvPr id="18" name="Straight Connector 17"/>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5570770" y="994130"/>
            <a:ext cx="1115575" cy="104502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35"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6" name="Picture 35"/>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Design 1">
    <p:spTree>
      <p:nvGrpSpPr>
        <p:cNvPr id="1" name=""/>
        <p:cNvGrpSpPr/>
        <p:nvPr/>
      </p:nvGrpSpPr>
      <p:grpSpPr>
        <a:xfrm>
          <a:off x="0" y="0"/>
          <a:ext cx="0" cy="0"/>
          <a:chOff x="0" y="0"/>
          <a:chExt cx="0" cy="0"/>
        </a:xfrm>
      </p:grpSpPr>
      <p:sp>
        <p:nvSpPr>
          <p:cNvPr id="15" name="Freeform 14"/>
          <p:cNvSpPr/>
          <p:nvPr userDrawn="1"/>
        </p:nvSpPr>
        <p:spPr>
          <a:xfrm>
            <a:off x="0" y="2227591"/>
            <a:ext cx="7655712" cy="4619192"/>
          </a:xfrm>
          <a:custGeom>
            <a:avLst/>
            <a:gdLst>
              <a:gd name="connsiteX0" fmla="*/ 2177650 w 7655712"/>
              <a:gd name="connsiteY0" fmla="*/ 0 h 4619192"/>
              <a:gd name="connsiteX1" fmla="*/ 7623432 w 7655712"/>
              <a:gd name="connsiteY1" fmla="*/ 4438441 h 4619192"/>
              <a:gd name="connsiteX2" fmla="*/ 7655712 w 7655712"/>
              <a:gd name="connsiteY2" fmla="*/ 4619192 h 4619192"/>
              <a:gd name="connsiteX3" fmla="*/ 0 w 7655712"/>
              <a:gd name="connsiteY3" fmla="*/ 4619192 h 4619192"/>
              <a:gd name="connsiteX4" fmla="*/ 0 w 7655712"/>
              <a:gd name="connsiteY4" fmla="*/ 443137 h 4619192"/>
              <a:gd name="connsiteX5" fmla="*/ 13947 w 7655712"/>
              <a:gd name="connsiteY5" fmla="*/ 436832 h 4619192"/>
              <a:gd name="connsiteX6" fmla="*/ 2177650 w 7655712"/>
              <a:gd name="connsiteY6" fmla="*/ 0 h 461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5712" h="4619192">
                <a:moveTo>
                  <a:pt x="2177650" y="0"/>
                </a:moveTo>
                <a:cubicBezTo>
                  <a:pt x="4863895" y="0"/>
                  <a:pt x="7105103" y="1905428"/>
                  <a:pt x="7623432" y="4438441"/>
                </a:cubicBezTo>
                <a:lnTo>
                  <a:pt x="7655712" y="4619192"/>
                </a:lnTo>
                <a:lnTo>
                  <a:pt x="0" y="4619192"/>
                </a:lnTo>
                <a:lnTo>
                  <a:pt x="0" y="443137"/>
                </a:lnTo>
                <a:lnTo>
                  <a:pt x="13947" y="436832"/>
                </a:lnTo>
                <a:cubicBezTo>
                  <a:pt x="678983" y="155545"/>
                  <a:pt x="1410152" y="0"/>
                  <a:pt x="2177650" y="0"/>
                </a:cubicBez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4890108" y="2419965"/>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6499958" y="5083982"/>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11209057" y="4956866"/>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5826406" y="1037303"/>
            <a:ext cx="4970207" cy="4970207"/>
          </a:xfrm>
          <a:prstGeom prst="ellipse">
            <a:avLst/>
          </a:prstGeom>
          <a:no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7"/>
          <p:cNvSpPr>
            <a:spLocks noGrp="1"/>
          </p:cNvSpPr>
          <p:nvPr>
            <p:ph type="pic" sz="quarter" idx="10" hasCustomPrompt="1"/>
          </p:nvPr>
        </p:nvSpPr>
        <p:spPr>
          <a:xfrm>
            <a:off x="5819671" y="-679974"/>
            <a:ext cx="6749004" cy="6749004"/>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17" name="Text Placeholder 23"/>
          <p:cNvSpPr>
            <a:spLocks noGrp="1"/>
          </p:cNvSpPr>
          <p:nvPr>
            <p:ph type="body" sz="quarter" idx="12" hasCustomPrompt="1"/>
          </p:nvPr>
        </p:nvSpPr>
        <p:spPr>
          <a:xfrm>
            <a:off x="678426" y="4513006"/>
            <a:ext cx="4654134" cy="1806803"/>
          </a:xfrm>
        </p:spPr>
        <p:txBody>
          <a:bodyPr>
            <a:normAutofit/>
          </a:bodyPr>
          <a:lstStyle>
            <a:lvl1pPr marL="0" indent="0" algn="l">
              <a:lnSpc>
                <a:spcPts val="4000"/>
              </a:lnSpc>
              <a:buNone/>
              <a:defRPr sz="3600" b="0" baseline="0">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sp>
        <p:nvSpPr>
          <p:cNvPr id="23" name="Footer Placeholder 6"/>
          <p:cNvSpPr txBox="1">
            <a:spLocks noGrp="1"/>
          </p:cNvSpPr>
          <p:nvPr userDrawn="1"/>
        </p:nvSpPr>
        <p:spPr bwMode="auto">
          <a:xfrm>
            <a:off x="9565507" y="6235377"/>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5"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36365" y="613900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1565" y="478914"/>
            <a:ext cx="5080931" cy="1526867"/>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lain Quote Slide - ORANGE">
    <p:spTree>
      <p:nvGrpSpPr>
        <p:cNvPr id="1" name=""/>
        <p:cNvGrpSpPr/>
        <p:nvPr/>
      </p:nvGrpSpPr>
      <p:grpSpPr>
        <a:xfrm>
          <a:off x="0" y="0"/>
          <a:ext cx="0" cy="0"/>
          <a:chOff x="0" y="0"/>
          <a:chExt cx="0" cy="0"/>
        </a:xfrm>
      </p:grpSpPr>
      <p:cxnSp>
        <p:nvCxnSpPr>
          <p:cNvPr id="15" name="Straight Connector 14"/>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6" name="Oval 15"/>
          <p:cNvSpPr/>
          <p:nvPr userDrawn="1"/>
        </p:nvSpPr>
        <p:spPr>
          <a:xfrm>
            <a:off x="5570770" y="994130"/>
            <a:ext cx="1115575" cy="104502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19"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lain Quote Slide - PINK">
    <p:spTree>
      <p:nvGrpSpPr>
        <p:cNvPr id="1" name=""/>
        <p:cNvGrpSpPr/>
        <p:nvPr/>
      </p:nvGrpSpPr>
      <p:grpSpPr>
        <a:xfrm>
          <a:off x="0" y="0"/>
          <a:ext cx="0" cy="0"/>
          <a:chOff x="0" y="0"/>
          <a:chExt cx="0" cy="0"/>
        </a:xfrm>
      </p:grpSpPr>
      <p:cxnSp>
        <p:nvCxnSpPr>
          <p:cNvPr id="17" name="Straight Connector 16"/>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5570770" y="994130"/>
            <a:ext cx="1115575" cy="104502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1"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22"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28" name="Arc 27"/>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Oval 30"/>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5"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6"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4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1" name="Picture 4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27" name="Arc 26"/>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4"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7" name="Picture 36"/>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p:cNvSpPr/>
          <p:nvPr userDrawn="1"/>
        </p:nvSpPr>
        <p:spPr>
          <a:xfrm>
            <a:off x="6426063" y="5260658"/>
            <a:ext cx="1236407" cy="123640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21"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2"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23"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51" name="Picture 5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slide - PINK">
    <p:spTree>
      <p:nvGrpSpPr>
        <p:cNvPr id="1" name=""/>
        <p:cNvGrpSpPr/>
        <p:nvPr/>
      </p:nvGrpSpPr>
      <p:grpSpPr>
        <a:xfrm>
          <a:off x="0" y="0"/>
          <a:ext cx="0" cy="0"/>
          <a:chOff x="0" y="0"/>
          <a:chExt cx="0" cy="0"/>
        </a:xfrm>
      </p:grpSpPr>
      <p:sp>
        <p:nvSpPr>
          <p:cNvPr id="18" name="Arc 17"/>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Oval 26"/>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1"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35"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6" name="Picture 3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1">
    <p:spTree>
      <p:nvGrpSpPr>
        <p:cNvPr id="1" name=""/>
        <p:cNvGrpSpPr/>
        <p:nvPr/>
      </p:nvGrpSpPr>
      <p:grpSpPr>
        <a:xfrm>
          <a:off x="0" y="0"/>
          <a:ext cx="0" cy="0"/>
          <a:chOff x="0" y="0"/>
          <a:chExt cx="0" cy="0"/>
        </a:xfrm>
      </p:grpSpPr>
      <p:cxnSp>
        <p:nvCxnSpPr>
          <p:cNvPr id="21" name="Straight Connector 20"/>
          <p:cNvCxnSpPr/>
          <p:nvPr userDrawn="1"/>
        </p:nvCxnSpPr>
        <p:spPr>
          <a:xfrm>
            <a:off x="-36415" y="299701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hasCustomPrompt="1"/>
          </p:nvPr>
        </p:nvSpPr>
        <p:spPr>
          <a:xfrm>
            <a:off x="303467" y="3845751"/>
            <a:ext cx="2672815" cy="1878334"/>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2" name="Text Placeholder 2"/>
          <p:cNvSpPr>
            <a:spLocks noGrp="1"/>
          </p:cNvSpPr>
          <p:nvPr>
            <p:ph type="body" sz="quarter" idx="11" hasCustomPrompt="1"/>
          </p:nvPr>
        </p:nvSpPr>
        <p:spPr>
          <a:xfrm>
            <a:off x="3243611" y="383455"/>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4" name="Text Placeholder 2"/>
          <p:cNvSpPr>
            <a:spLocks noGrp="1"/>
          </p:cNvSpPr>
          <p:nvPr>
            <p:ph type="body" sz="quarter" idx="12" hasCustomPrompt="1"/>
          </p:nvPr>
        </p:nvSpPr>
        <p:spPr>
          <a:xfrm>
            <a:off x="6115112" y="3845751"/>
            <a:ext cx="2672815" cy="192257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6" name="Text Placeholder 2"/>
          <p:cNvSpPr>
            <a:spLocks noGrp="1"/>
          </p:cNvSpPr>
          <p:nvPr>
            <p:ph type="body" sz="quarter" idx="13" hasCustomPrompt="1"/>
          </p:nvPr>
        </p:nvSpPr>
        <p:spPr>
          <a:xfrm>
            <a:off x="9068395" y="383458"/>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 name="Oval 1"/>
          <p:cNvSpPr/>
          <p:nvPr userDrawn="1"/>
        </p:nvSpPr>
        <p:spPr>
          <a:xfrm>
            <a:off x="985917" y="2341774"/>
            <a:ext cx="1327355" cy="132735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3936550" y="2357577"/>
            <a:ext cx="1327355" cy="132735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6751909" y="2313333"/>
            <a:ext cx="1327355" cy="132735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9765418" y="2342845"/>
            <a:ext cx="1327355" cy="132735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2">
    <p:spTree>
      <p:nvGrpSpPr>
        <p:cNvPr id="1" name=""/>
        <p:cNvGrpSpPr/>
        <p:nvPr/>
      </p:nvGrpSpPr>
      <p:grpSpPr>
        <a:xfrm>
          <a:off x="0" y="0"/>
          <a:ext cx="0" cy="0"/>
          <a:chOff x="0" y="0"/>
          <a:chExt cx="0" cy="0"/>
        </a:xfrm>
      </p:grpSpPr>
      <p:cxnSp>
        <p:nvCxnSpPr>
          <p:cNvPr id="18" name="Straight Connector 17"/>
          <p:cNvCxnSpPr/>
          <p:nvPr userDrawn="1"/>
        </p:nvCxnSpPr>
        <p:spPr>
          <a:xfrm>
            <a:off x="-6261" y="1227211"/>
            <a:ext cx="12192000" cy="0"/>
          </a:xfrm>
          <a:prstGeom prst="line">
            <a:avLst/>
          </a:prstGeom>
          <a:ln>
            <a:solidFill>
              <a:srgbClr val="353E47"/>
            </a:solidFill>
          </a:ln>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10" hasCustomPrompt="1"/>
          </p:nvPr>
        </p:nvSpPr>
        <p:spPr>
          <a:xfrm>
            <a:off x="333621"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0" name="Text Placeholder 2"/>
          <p:cNvSpPr>
            <a:spLocks noGrp="1"/>
          </p:cNvSpPr>
          <p:nvPr>
            <p:ph type="body" sz="quarter" idx="11" hasCustomPrompt="1"/>
          </p:nvPr>
        </p:nvSpPr>
        <p:spPr>
          <a:xfrm>
            <a:off x="3273765"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1" name="Text Placeholder 2"/>
          <p:cNvSpPr>
            <a:spLocks noGrp="1"/>
          </p:cNvSpPr>
          <p:nvPr>
            <p:ph type="body" sz="quarter" idx="12" hasCustomPrompt="1"/>
          </p:nvPr>
        </p:nvSpPr>
        <p:spPr>
          <a:xfrm>
            <a:off x="6145266"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2" name="Text Placeholder 2"/>
          <p:cNvSpPr>
            <a:spLocks noGrp="1"/>
          </p:cNvSpPr>
          <p:nvPr>
            <p:ph type="body" sz="quarter" idx="13" hasCustomPrompt="1"/>
          </p:nvPr>
        </p:nvSpPr>
        <p:spPr>
          <a:xfrm>
            <a:off x="9098549"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3" name="Oval 22"/>
          <p:cNvSpPr/>
          <p:nvPr userDrawn="1"/>
        </p:nvSpPr>
        <p:spPr>
          <a:xfrm>
            <a:off x="1016071" y="571968"/>
            <a:ext cx="1327355" cy="132735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3966704" y="587771"/>
            <a:ext cx="1327355" cy="132735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6782063" y="543527"/>
            <a:ext cx="1327355" cy="132735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9795572" y="573039"/>
            <a:ext cx="1327355" cy="132735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column with icons slide">
    <p:spTree>
      <p:nvGrpSpPr>
        <p:cNvPr id="1" name=""/>
        <p:cNvGrpSpPr/>
        <p:nvPr/>
      </p:nvGrpSpPr>
      <p:grpSpPr>
        <a:xfrm>
          <a:off x="0" y="0"/>
          <a:ext cx="0" cy="0"/>
          <a:chOff x="0" y="0"/>
          <a:chExt cx="0" cy="0"/>
        </a:xfrm>
      </p:grpSpPr>
      <p:sp>
        <p:nvSpPr>
          <p:cNvPr id="12" name="Rectangle 11"/>
          <p:cNvSpPr/>
          <p:nvPr userDrawn="1"/>
        </p:nvSpPr>
        <p:spPr>
          <a:xfrm>
            <a:off x="0" y="0"/>
            <a:ext cx="12192000" cy="2728452"/>
          </a:xfrm>
          <a:prstGeom prst="rect">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3C55"/>
              </a:solidFill>
            </a:endParaRPr>
          </a:p>
        </p:txBody>
      </p:sp>
      <p:sp>
        <p:nvSpPr>
          <p:cNvPr id="17" name="Oval 41"/>
          <p:cNvSpPr>
            <a:spLocks noChangeArrowheads="1"/>
          </p:cNvSpPr>
          <p:nvPr userDrawn="1"/>
        </p:nvSpPr>
        <p:spPr bwMode="auto">
          <a:xfrm>
            <a:off x="1863747" y="2031864"/>
            <a:ext cx="1049910" cy="1049910"/>
          </a:xfrm>
          <a:prstGeom prst="ellipse">
            <a:avLst/>
          </a:prstGeom>
          <a:solidFill>
            <a:srgbClr val="B6BD0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18" name="Text Placeholder 23"/>
          <p:cNvSpPr>
            <a:spLocks noGrp="1"/>
          </p:cNvSpPr>
          <p:nvPr>
            <p:ph type="body" sz="quarter" idx="13" hasCustomPrompt="1"/>
          </p:nvPr>
        </p:nvSpPr>
        <p:spPr>
          <a:xfrm>
            <a:off x="0" y="826647"/>
            <a:ext cx="12192000"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2" name="Text Placeholder 23"/>
          <p:cNvSpPr>
            <a:spLocks noGrp="1"/>
          </p:cNvSpPr>
          <p:nvPr>
            <p:ph type="body" sz="quarter" idx="14" hasCustomPrompt="1"/>
          </p:nvPr>
        </p:nvSpPr>
        <p:spPr>
          <a:xfrm>
            <a:off x="684287"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23" name="Text Placeholder 23"/>
          <p:cNvSpPr>
            <a:spLocks noGrp="1"/>
          </p:cNvSpPr>
          <p:nvPr>
            <p:ph type="body" sz="quarter" idx="15" hasCustomPrompt="1"/>
          </p:nvPr>
        </p:nvSpPr>
        <p:spPr>
          <a:xfrm>
            <a:off x="684287"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4" name="Straight Connector 3"/>
          <p:cNvCxnSpPr/>
          <p:nvPr userDrawn="1"/>
        </p:nvCxnSpPr>
        <p:spPr>
          <a:xfrm flipH="1">
            <a:off x="555813"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5" name="Oval 41"/>
          <p:cNvSpPr>
            <a:spLocks noChangeArrowheads="1"/>
          </p:cNvSpPr>
          <p:nvPr userDrawn="1"/>
        </p:nvSpPr>
        <p:spPr bwMode="auto">
          <a:xfrm>
            <a:off x="5691676" y="2031864"/>
            <a:ext cx="1049910" cy="1049910"/>
          </a:xfrm>
          <a:prstGeom prst="ellipse">
            <a:avLst/>
          </a:prstGeom>
          <a:solidFill>
            <a:srgbClr val="F38B0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6" name="Text Placeholder 23"/>
          <p:cNvSpPr>
            <a:spLocks noGrp="1"/>
          </p:cNvSpPr>
          <p:nvPr>
            <p:ph type="body" sz="quarter" idx="16" hasCustomPrompt="1"/>
          </p:nvPr>
        </p:nvSpPr>
        <p:spPr>
          <a:xfrm>
            <a:off x="4512216"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27" name="Text Placeholder 23"/>
          <p:cNvSpPr>
            <a:spLocks noGrp="1"/>
          </p:cNvSpPr>
          <p:nvPr>
            <p:ph type="body" sz="quarter" idx="17" hasCustomPrompt="1"/>
          </p:nvPr>
        </p:nvSpPr>
        <p:spPr>
          <a:xfrm>
            <a:off x="4512216"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28" name="Straight Connector 27"/>
          <p:cNvCxnSpPr/>
          <p:nvPr userDrawn="1"/>
        </p:nvCxnSpPr>
        <p:spPr>
          <a:xfrm flipH="1">
            <a:off x="4383742"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9" name="Oval 41"/>
          <p:cNvSpPr>
            <a:spLocks noChangeArrowheads="1"/>
          </p:cNvSpPr>
          <p:nvPr userDrawn="1"/>
        </p:nvSpPr>
        <p:spPr bwMode="auto">
          <a:xfrm>
            <a:off x="9407546" y="2031864"/>
            <a:ext cx="1049910" cy="1049910"/>
          </a:xfrm>
          <a:prstGeom prst="ellipse">
            <a:avLst/>
          </a:prstGeom>
          <a:solidFill>
            <a:srgbClr val="EA1D76"/>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0" name="Text Placeholder 23"/>
          <p:cNvSpPr>
            <a:spLocks noGrp="1"/>
          </p:cNvSpPr>
          <p:nvPr>
            <p:ph type="body" sz="quarter" idx="18" hasCustomPrompt="1"/>
          </p:nvPr>
        </p:nvSpPr>
        <p:spPr>
          <a:xfrm>
            <a:off x="8228086"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31" name="Text Placeholder 23"/>
          <p:cNvSpPr>
            <a:spLocks noGrp="1"/>
          </p:cNvSpPr>
          <p:nvPr>
            <p:ph type="body" sz="quarter" idx="19" hasCustomPrompt="1"/>
          </p:nvPr>
        </p:nvSpPr>
        <p:spPr>
          <a:xfrm>
            <a:off x="8228086"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35" name="Straight Connector 34"/>
          <p:cNvCxnSpPr/>
          <p:nvPr userDrawn="1"/>
        </p:nvCxnSpPr>
        <p:spPr>
          <a:xfrm flipH="1">
            <a:off x="8099612"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1"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bullets slide">
    <p:spTree>
      <p:nvGrpSpPr>
        <p:cNvPr id="1" name=""/>
        <p:cNvGrpSpPr/>
        <p:nvPr/>
      </p:nvGrpSpPr>
      <p:grpSpPr>
        <a:xfrm>
          <a:off x="0" y="0"/>
          <a:ext cx="0" cy="0"/>
          <a:chOff x="0" y="0"/>
          <a:chExt cx="0" cy="0"/>
        </a:xfrm>
      </p:grpSpPr>
      <p:sp>
        <p:nvSpPr>
          <p:cNvPr id="34" name="Rectangle 33"/>
          <p:cNvSpPr/>
          <p:nvPr userDrawn="1"/>
        </p:nvSpPr>
        <p:spPr>
          <a:xfrm>
            <a:off x="4903304" y="1126433"/>
            <a:ext cx="7288696" cy="1302295"/>
          </a:xfrm>
          <a:prstGeom prst="rect">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4903304" y="2749824"/>
            <a:ext cx="7288696" cy="1302295"/>
          </a:xfrm>
          <a:prstGeom prst="rect">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4903304" y="4373215"/>
            <a:ext cx="7288696" cy="1302295"/>
          </a:xfrm>
          <a:prstGeom prst="rect">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p:nvPr userDrawn="1"/>
        </p:nvCxnSpPr>
        <p:spPr>
          <a:xfrm>
            <a:off x="6175512" y="1223543"/>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175512" y="285205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6175512" y="449638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userDrawn="1"/>
        </p:nvPicPr>
        <p:blipFill rotWithShape="1">
          <a:blip r:embed="rId2">
            <a:extLst>
              <a:ext uri="{28A0092B-C50C-407E-A947-70E740481C1C}">
                <a14:useLocalDpi xmlns:a14="http://schemas.microsoft.com/office/drawing/2010/main" val="0"/>
              </a:ext>
            </a:extLst>
          </a:blip>
          <a:srcRect l="29694" t="6763" r="13475" b="6473"/>
          <a:stretch/>
        </p:blipFill>
        <p:spPr>
          <a:xfrm>
            <a:off x="3954456" y="677649"/>
            <a:ext cx="1176669" cy="5446643"/>
          </a:xfrm>
          <a:prstGeom prst="rect">
            <a:avLst/>
          </a:prstGeom>
        </p:spPr>
      </p:pic>
      <p:sp>
        <p:nvSpPr>
          <p:cNvPr id="42" name="Text Placeholder 23"/>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3" name="Text Placeholder 25"/>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44" name="Text Placeholder 23"/>
          <p:cNvSpPr>
            <a:spLocks noGrp="1"/>
          </p:cNvSpPr>
          <p:nvPr>
            <p:ph type="body" sz="quarter" idx="15" hasCustomPrompt="1"/>
          </p:nvPr>
        </p:nvSpPr>
        <p:spPr>
          <a:xfrm>
            <a:off x="4975024" y="1126433"/>
            <a:ext cx="1176670" cy="1292995"/>
          </a:xfrm>
        </p:spPr>
        <p:txBody>
          <a:bodyPr anchor="ctr">
            <a:normAutofit/>
          </a:bodyPr>
          <a:lstStyle>
            <a:lvl1pPr marL="0" indent="0" algn="ctr">
              <a:buNone/>
              <a:defRPr sz="4800">
                <a:solidFill>
                  <a:schemeClr val="bg1"/>
                </a:solidFill>
                <a:latin typeface="+mn-lt"/>
              </a:defRPr>
            </a:lvl1pPr>
          </a:lstStyle>
          <a:p>
            <a:pPr lvl="0"/>
            <a:r>
              <a:rPr lang="en-US" dirty="0"/>
              <a:t>01</a:t>
            </a:r>
          </a:p>
        </p:txBody>
      </p:sp>
      <p:sp>
        <p:nvSpPr>
          <p:cNvPr id="45" name="Text Placeholder 2"/>
          <p:cNvSpPr>
            <a:spLocks noGrp="1"/>
          </p:cNvSpPr>
          <p:nvPr>
            <p:ph type="body" sz="quarter" idx="12" hasCustomPrompt="1"/>
          </p:nvPr>
        </p:nvSpPr>
        <p:spPr>
          <a:xfrm>
            <a:off x="6271051" y="1126433"/>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51" name="Straight Connector 50"/>
          <p:cNvCxnSpPr/>
          <p:nvPr userDrawn="1"/>
        </p:nvCxnSpPr>
        <p:spPr>
          <a:xfrm>
            <a:off x="417209" y="1920386"/>
            <a:ext cx="42875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52" name="Text Placeholder 23"/>
          <p:cNvSpPr>
            <a:spLocks noGrp="1"/>
          </p:cNvSpPr>
          <p:nvPr>
            <p:ph type="body" sz="quarter" idx="16" hasCustomPrompt="1"/>
          </p:nvPr>
        </p:nvSpPr>
        <p:spPr>
          <a:xfrm>
            <a:off x="4998842" y="2740524"/>
            <a:ext cx="1176670" cy="1292995"/>
          </a:xfrm>
        </p:spPr>
        <p:txBody>
          <a:bodyPr anchor="ctr">
            <a:normAutofit/>
          </a:bodyPr>
          <a:lstStyle>
            <a:lvl1pPr marL="0" indent="0" algn="ctr">
              <a:buNone/>
              <a:defRPr sz="4800">
                <a:solidFill>
                  <a:schemeClr val="bg1"/>
                </a:solidFill>
                <a:latin typeface="+mn-lt"/>
              </a:defRPr>
            </a:lvl1pPr>
          </a:lstStyle>
          <a:p>
            <a:pPr lvl="0"/>
            <a:r>
              <a:rPr lang="en-US" dirty="0"/>
              <a:t>02</a:t>
            </a:r>
          </a:p>
        </p:txBody>
      </p:sp>
      <p:sp>
        <p:nvSpPr>
          <p:cNvPr id="53" name="Text Placeholder 2"/>
          <p:cNvSpPr>
            <a:spLocks noGrp="1"/>
          </p:cNvSpPr>
          <p:nvPr>
            <p:ph type="body" sz="quarter" idx="17" hasCustomPrompt="1"/>
          </p:nvPr>
        </p:nvSpPr>
        <p:spPr>
          <a:xfrm>
            <a:off x="6294869" y="2740524"/>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54" name="Text Placeholder 23"/>
          <p:cNvSpPr>
            <a:spLocks noGrp="1"/>
          </p:cNvSpPr>
          <p:nvPr>
            <p:ph type="body" sz="quarter" idx="18" hasCustomPrompt="1"/>
          </p:nvPr>
        </p:nvSpPr>
        <p:spPr>
          <a:xfrm>
            <a:off x="4968894" y="4387646"/>
            <a:ext cx="1176670" cy="1292995"/>
          </a:xfrm>
        </p:spPr>
        <p:txBody>
          <a:bodyPr anchor="ctr">
            <a:normAutofit/>
          </a:bodyPr>
          <a:lstStyle>
            <a:lvl1pPr marL="0" indent="0" algn="ctr">
              <a:buNone/>
              <a:defRPr sz="4800">
                <a:solidFill>
                  <a:schemeClr val="bg1"/>
                </a:solidFill>
                <a:latin typeface="+mn-lt"/>
              </a:defRPr>
            </a:lvl1pPr>
          </a:lstStyle>
          <a:p>
            <a:pPr lvl="0"/>
            <a:r>
              <a:rPr lang="en-US" dirty="0"/>
              <a:t>03</a:t>
            </a:r>
          </a:p>
        </p:txBody>
      </p:sp>
      <p:sp>
        <p:nvSpPr>
          <p:cNvPr id="55" name="Text Placeholder 2"/>
          <p:cNvSpPr>
            <a:spLocks noGrp="1"/>
          </p:cNvSpPr>
          <p:nvPr>
            <p:ph type="body" sz="quarter" idx="19" hasCustomPrompt="1"/>
          </p:nvPr>
        </p:nvSpPr>
        <p:spPr>
          <a:xfrm>
            <a:off x="6264921" y="4387646"/>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3514644">
            <a:off x="-2959795" y="-3517307"/>
            <a:ext cx="5030401" cy="5016771"/>
          </a:xfrm>
          <a:custGeom>
            <a:avLst/>
            <a:gdLst>
              <a:gd name="connsiteX0" fmla="*/ 5030401 w 5030401"/>
              <a:gd name="connsiteY0" fmla="*/ 5016771 h 5016771"/>
              <a:gd name="connsiteX1" fmla="*/ 5030401 w 5030401"/>
              <a:gd name="connsiteY1" fmla="*/ 5016771 h 5016771"/>
              <a:gd name="connsiteX2" fmla="*/ 5030401 w 5030401"/>
              <a:gd name="connsiteY2" fmla="*/ 5016771 h 5016771"/>
              <a:gd name="connsiteX3" fmla="*/ 3607946 w 5030401"/>
              <a:gd name="connsiteY3" fmla="*/ 2654990 h 5016771"/>
              <a:gd name="connsiteX4" fmla="*/ 5030401 w 5030401"/>
              <a:gd name="connsiteY4" fmla="*/ 326699 h 5016771"/>
              <a:gd name="connsiteX5" fmla="*/ 5030401 w 5030401"/>
              <a:gd name="connsiteY5" fmla="*/ 3524031 h 5016771"/>
              <a:gd name="connsiteX6" fmla="*/ 0 w 5030401"/>
              <a:gd name="connsiteY6" fmla="*/ 4045606 h 5016771"/>
              <a:gd name="connsiteX7" fmla="*/ 1589613 w 5030401"/>
              <a:gd name="connsiteY7" fmla="*/ 5016771 h 5016771"/>
              <a:gd name="connsiteX8" fmla="*/ 0 w 5030401"/>
              <a:gd name="connsiteY8" fmla="*/ 5016771 h 5016771"/>
              <a:gd name="connsiteX9" fmla="*/ 0 w 5030401"/>
              <a:gd name="connsiteY9" fmla="*/ 0 h 5016771"/>
              <a:gd name="connsiteX10" fmla="*/ 805542 w 5030401"/>
              <a:gd name="connsiteY10" fmla="*/ 0 h 5016771"/>
              <a:gd name="connsiteX11" fmla="*/ 0 w 5030401"/>
              <a:gd name="connsiteY11" fmla="*/ 1318520 h 501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30401" h="5016771">
                <a:moveTo>
                  <a:pt x="5030401" y="5016771"/>
                </a:moveTo>
                <a:lnTo>
                  <a:pt x="5030401" y="5016771"/>
                </a:lnTo>
                <a:lnTo>
                  <a:pt x="5030401" y="5016771"/>
                </a:lnTo>
                <a:close/>
                <a:moveTo>
                  <a:pt x="3607946" y="2654990"/>
                </a:moveTo>
                <a:lnTo>
                  <a:pt x="5030401" y="326699"/>
                </a:lnTo>
                <a:lnTo>
                  <a:pt x="5030401" y="3524031"/>
                </a:lnTo>
                <a:close/>
                <a:moveTo>
                  <a:pt x="0" y="4045606"/>
                </a:moveTo>
                <a:lnTo>
                  <a:pt x="1589613" y="5016771"/>
                </a:lnTo>
                <a:lnTo>
                  <a:pt x="0" y="5016771"/>
                </a:lnTo>
                <a:close/>
                <a:moveTo>
                  <a:pt x="0" y="0"/>
                </a:moveTo>
                <a:lnTo>
                  <a:pt x="805542" y="0"/>
                </a:lnTo>
                <a:lnTo>
                  <a:pt x="0" y="1318520"/>
                </a:lnTo>
                <a:close/>
              </a:path>
            </a:pathLst>
          </a:custGeom>
        </p:spPr>
      </p:pic>
      <p:pic>
        <p:nvPicPr>
          <p:cNvPr id="32" name="Picture 3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Design 2">
    <p:spTree>
      <p:nvGrpSpPr>
        <p:cNvPr id="1" name=""/>
        <p:cNvGrpSpPr/>
        <p:nvPr/>
      </p:nvGrpSpPr>
      <p:grpSpPr>
        <a:xfrm>
          <a:off x="0" y="0"/>
          <a:ext cx="0" cy="0"/>
          <a:chOff x="0" y="0"/>
          <a:chExt cx="0" cy="0"/>
        </a:xfrm>
      </p:grpSpPr>
      <p:sp>
        <p:nvSpPr>
          <p:cNvPr id="15" name="Freeform 14"/>
          <p:cNvSpPr/>
          <p:nvPr userDrawn="1"/>
        </p:nvSpPr>
        <p:spPr>
          <a:xfrm>
            <a:off x="7361819" y="0"/>
            <a:ext cx="4830180" cy="5934062"/>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4484399" y="2292849"/>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6165581" y="4902594"/>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11209057" y="4956866"/>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6249533" y="-732709"/>
            <a:ext cx="6752093" cy="6752093"/>
          </a:xfrm>
          <a:prstGeom prst="ellipse">
            <a:avLst/>
          </a:prstGeom>
          <a:no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7"/>
          <p:cNvSpPr>
            <a:spLocks noGrp="1"/>
          </p:cNvSpPr>
          <p:nvPr>
            <p:ph type="pic" sz="quarter" idx="10" hasCustomPrompt="1"/>
          </p:nvPr>
        </p:nvSpPr>
        <p:spPr>
          <a:xfrm>
            <a:off x="5987463" y="-791701"/>
            <a:ext cx="6749004" cy="6749004"/>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17" name="Text Placeholder 23"/>
          <p:cNvSpPr>
            <a:spLocks noGrp="1"/>
          </p:cNvSpPr>
          <p:nvPr>
            <p:ph type="body" sz="quarter" idx="12" hasCustomPrompt="1"/>
          </p:nvPr>
        </p:nvSpPr>
        <p:spPr>
          <a:xfrm>
            <a:off x="461565" y="4669181"/>
            <a:ext cx="4870995" cy="1650628"/>
          </a:xfrm>
        </p:spPr>
        <p:txBody>
          <a:bodyPr>
            <a:normAutofit/>
          </a:bodyPr>
          <a:lstStyle>
            <a:lvl1pPr marL="0" indent="0" algn="l">
              <a:lnSpc>
                <a:spcPts val="4000"/>
              </a:lnSpc>
              <a:buNone/>
              <a:defRPr sz="3600" b="0" baseline="0">
                <a:solidFill>
                  <a:srgbClr val="16A8D3"/>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3031" y="490255"/>
            <a:ext cx="5080931" cy="1526867"/>
          </a:xfrm>
          <a:prstGeom prst="rect">
            <a:avLst/>
          </a:prstGeom>
        </p:spPr>
      </p:pic>
      <p:sp>
        <p:nvSpPr>
          <p:cNvPr id="16" name="Footer Placeholder 6"/>
          <p:cNvSpPr txBox="1">
            <a:spLocks noGrp="1"/>
          </p:cNvSpPr>
          <p:nvPr userDrawn="1"/>
        </p:nvSpPr>
        <p:spPr bwMode="auto">
          <a:xfrm>
            <a:off x="9565507" y="6235377"/>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18"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36365" y="613900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ptop slid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2000190" y="1447737"/>
            <a:ext cx="7941283" cy="4839954"/>
          </a:xfrm>
          <a:prstGeom prst="rect">
            <a:avLst/>
          </a:prstGeom>
        </p:spPr>
      </p:pic>
      <p:sp>
        <p:nvSpPr>
          <p:cNvPr id="25"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6" name="Text Placeholder 25"/>
          <p:cNvSpPr>
            <a:spLocks noGrp="1"/>
          </p:cNvSpPr>
          <p:nvPr>
            <p:ph type="body" sz="quarter" idx="14" hasCustomPrompt="1"/>
          </p:nvPr>
        </p:nvSpPr>
        <p:spPr>
          <a:xfrm>
            <a:off x="0" y="1045042"/>
            <a:ext cx="12192000" cy="590599"/>
          </a:xfrm>
        </p:spPr>
        <p:txBody>
          <a:bodyPr>
            <a:noAutofit/>
          </a:bodyPr>
          <a:lstStyle>
            <a:lvl1pPr marL="0" indent="0" algn="ctr">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cxnSp>
        <p:nvCxnSpPr>
          <p:cNvPr id="27" name="Straight Connector 26"/>
          <p:cNvCxnSpPr/>
          <p:nvPr userDrawn="1"/>
        </p:nvCxnSpPr>
        <p:spPr>
          <a:xfrm flipH="1">
            <a:off x="280404" y="945173"/>
            <a:ext cx="116231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1"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ptop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cxnSp>
        <p:nvCxnSpPr>
          <p:cNvPr id="27" name="Straight Connector 26"/>
          <p:cNvCxnSpPr/>
          <p:nvPr userDrawn="1"/>
        </p:nvCxnSpPr>
        <p:spPr>
          <a:xfrm flipH="1">
            <a:off x="378379" y="1908558"/>
            <a:ext cx="6789867"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9" name="Text Placeholder 23"/>
          <p:cNvSpPr>
            <a:spLocks noGrp="1"/>
          </p:cNvSpPr>
          <p:nvPr>
            <p:ph type="body" sz="quarter" idx="16" hasCustomPrompt="1"/>
          </p:nvPr>
        </p:nvSpPr>
        <p:spPr>
          <a:xfrm>
            <a:off x="643223" y="1079254"/>
            <a:ext cx="6361734"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0" name="Text Placeholder 25"/>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6"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ne Slide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3425" t="-1173" r="6562" b="12394"/>
          <a:stretch/>
        </p:blipFill>
        <p:spPr>
          <a:xfrm>
            <a:off x="2449287" y="1355271"/>
            <a:ext cx="9742714" cy="5502729"/>
          </a:xfrm>
          <a:prstGeom prst="rect">
            <a:avLst/>
          </a:prstGeom>
        </p:spPr>
      </p:pic>
      <p:sp>
        <p:nvSpPr>
          <p:cNvPr id="6" name="Picture Placeholder 5"/>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4"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cxnSp>
        <p:nvCxnSpPr>
          <p:cNvPr id="15" name="Straight Connector 14"/>
          <p:cNvCxnSpPr/>
          <p:nvPr userDrawn="1"/>
        </p:nvCxnSpPr>
        <p:spPr>
          <a:xfrm flipH="1">
            <a:off x="280404" y="945173"/>
            <a:ext cx="116231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ne Slide 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3454" b="8248"/>
          <a:stretch/>
        </p:blipFill>
        <p:spPr>
          <a:xfrm>
            <a:off x="6890657" y="550299"/>
            <a:ext cx="5479143" cy="6292294"/>
          </a:xfrm>
          <a:prstGeom prst="rect">
            <a:avLst/>
          </a:prstGeom>
        </p:spPr>
      </p:pic>
      <p:sp>
        <p:nvSpPr>
          <p:cNvPr id="7" name="Picture Placeholder 6"/>
          <p:cNvSpPr>
            <a:spLocks noGrp="1"/>
          </p:cNvSpPr>
          <p:nvPr>
            <p:ph type="pic" sz="quarter" idx="14" hasCustomPrompt="1"/>
          </p:nvPr>
        </p:nvSpPr>
        <p:spPr>
          <a:xfrm>
            <a:off x="7754938" y="1192681"/>
            <a:ext cx="2187575" cy="38862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cxnSp>
        <p:nvCxnSpPr>
          <p:cNvPr id="11" name="Straight Connector 10"/>
          <p:cNvCxnSpPr/>
          <p:nvPr userDrawn="1"/>
        </p:nvCxnSpPr>
        <p:spPr>
          <a:xfrm flipH="1">
            <a:off x="378380" y="1908558"/>
            <a:ext cx="63489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12" name="Text Placeholder 23"/>
          <p:cNvSpPr>
            <a:spLocks noGrp="1"/>
          </p:cNvSpPr>
          <p:nvPr>
            <p:ph type="body" sz="quarter" idx="16" hasCustomPrompt="1"/>
          </p:nvPr>
        </p:nvSpPr>
        <p:spPr>
          <a:xfrm>
            <a:off x="643223" y="1079254"/>
            <a:ext cx="5839220"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3" name="Text Placeholder 25"/>
          <p:cNvSpPr>
            <a:spLocks noGrp="1"/>
          </p:cNvSpPr>
          <p:nvPr>
            <p:ph type="body" sz="quarter" idx="17" hasCustomPrompt="1"/>
          </p:nvPr>
        </p:nvSpPr>
        <p:spPr>
          <a:xfrm>
            <a:off x="643223" y="2087287"/>
            <a:ext cx="5839220"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7"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41" name="Arc 40"/>
          <p:cNvSpPr/>
          <p:nvPr userDrawn="1"/>
        </p:nvSpPr>
        <p:spPr>
          <a:xfrm flipH="1">
            <a:off x="7234661" y="-915640"/>
            <a:ext cx="6797861" cy="6797861"/>
          </a:xfrm>
          <a:prstGeom prst="arc">
            <a:avLst>
              <a:gd name="adj1" fmla="val 18515705"/>
              <a:gd name="adj2" fmla="val 6898743"/>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7361819" y="0"/>
            <a:ext cx="4830180" cy="5934062"/>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23"/>
          <p:cNvSpPr>
            <a:spLocks noGrp="1"/>
          </p:cNvSpPr>
          <p:nvPr userDrawn="1">
            <p:ph type="body" sz="quarter" idx="13" hasCustomPrompt="1"/>
          </p:nvPr>
        </p:nvSpPr>
        <p:spPr>
          <a:xfrm>
            <a:off x="427462" y="853210"/>
            <a:ext cx="3104978" cy="697353"/>
          </a:xfrm>
        </p:spPr>
        <p:txBody>
          <a:bodyPr anchor="ctr">
            <a:noAutofit/>
          </a:bodyPr>
          <a:lstStyle>
            <a:lvl1pPr marL="0" indent="0" algn="l">
              <a:buNone/>
              <a:defRPr sz="5400" baseline="0">
                <a:solidFill>
                  <a:srgbClr val="6D6E6C"/>
                </a:solidFill>
                <a:latin typeface="+mn-lt"/>
              </a:defRPr>
            </a:lvl1pPr>
          </a:lstStyle>
          <a:p>
            <a:pPr lvl="0"/>
            <a:r>
              <a:rPr lang="en-US" dirty="0"/>
              <a:t>Thank You</a:t>
            </a:r>
          </a:p>
        </p:txBody>
      </p:sp>
      <p:sp>
        <p:nvSpPr>
          <p:cNvPr id="13" name="Text Placeholder 25"/>
          <p:cNvSpPr>
            <a:spLocks noGrp="1"/>
          </p:cNvSpPr>
          <p:nvPr userDrawn="1">
            <p:ph type="body" sz="quarter" idx="14" hasCustomPrompt="1"/>
          </p:nvPr>
        </p:nvSpPr>
        <p:spPr>
          <a:xfrm>
            <a:off x="3863577" y="858821"/>
            <a:ext cx="3854522" cy="697353"/>
          </a:xfrm>
        </p:spPr>
        <p:txBody>
          <a:bodyPr anchor="ctr">
            <a:noAutofit/>
          </a:bodyPr>
          <a:lstStyle>
            <a:lvl1pPr marL="0" indent="0" algn="l">
              <a:buNone/>
              <a:defRPr sz="2800" i="1"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10" name="Oval 9"/>
          <p:cNvSpPr/>
          <p:nvPr userDrawn="1"/>
        </p:nvSpPr>
        <p:spPr>
          <a:xfrm>
            <a:off x="7091452" y="2319040"/>
            <a:ext cx="591486" cy="591486"/>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5" name="Oval 14"/>
          <p:cNvSpPr/>
          <p:nvPr userDrawn="1"/>
        </p:nvSpPr>
        <p:spPr>
          <a:xfrm>
            <a:off x="7707898" y="4332206"/>
            <a:ext cx="591486" cy="591486"/>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7" name="Oval 16"/>
          <p:cNvSpPr/>
          <p:nvPr userDrawn="1"/>
        </p:nvSpPr>
        <p:spPr>
          <a:xfrm>
            <a:off x="7234661" y="3416566"/>
            <a:ext cx="591486" cy="591486"/>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cxnSp>
        <p:nvCxnSpPr>
          <p:cNvPr id="19" name="Straight Connector 18"/>
          <p:cNvCxnSpPr/>
          <p:nvPr userDrawn="1"/>
        </p:nvCxnSpPr>
        <p:spPr>
          <a:xfrm>
            <a:off x="3706758" y="846751"/>
            <a:ext cx="0" cy="696487"/>
          </a:xfrm>
          <a:prstGeom prst="line">
            <a:avLst/>
          </a:prstGeom>
          <a:ln w="19050">
            <a:solidFill>
              <a:srgbClr val="16A8D3"/>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userDrawn="1">
            <p:ph type="body" sz="quarter" idx="15" hasCustomPrompt="1"/>
          </p:nvPr>
        </p:nvSpPr>
        <p:spPr>
          <a:xfrm>
            <a:off x="7810096" y="2502783"/>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20" name="Text Placeholder 2"/>
          <p:cNvSpPr>
            <a:spLocks noGrp="1"/>
          </p:cNvSpPr>
          <p:nvPr userDrawn="1">
            <p:ph type="body" sz="quarter" idx="16" hasCustomPrompt="1"/>
          </p:nvPr>
        </p:nvSpPr>
        <p:spPr>
          <a:xfrm>
            <a:off x="7921661" y="3491798"/>
            <a:ext cx="2757540" cy="382588"/>
          </a:xfrm>
        </p:spPr>
        <p:txBody>
          <a:bodyPr anchor="t">
            <a:normAutofit/>
          </a:bodyPr>
          <a:lstStyle>
            <a:lvl1pPr marL="0" indent="0">
              <a:buNone/>
              <a:defRPr sz="1600">
                <a:solidFill>
                  <a:schemeClr val="bg1"/>
                </a:solidFill>
              </a:defRPr>
            </a:lvl1pPr>
          </a:lstStyle>
          <a:p>
            <a:pPr lvl="0"/>
            <a:r>
              <a:rPr lang="en-US" dirty="0"/>
              <a:t>Text 1</a:t>
            </a:r>
          </a:p>
        </p:txBody>
      </p:sp>
      <p:sp>
        <p:nvSpPr>
          <p:cNvPr id="21" name="Text Placeholder 2"/>
          <p:cNvSpPr>
            <a:spLocks noGrp="1"/>
          </p:cNvSpPr>
          <p:nvPr userDrawn="1">
            <p:ph type="body" sz="quarter" idx="17" hasCustomPrompt="1"/>
          </p:nvPr>
        </p:nvSpPr>
        <p:spPr>
          <a:xfrm>
            <a:off x="8398139" y="4419571"/>
            <a:ext cx="2757540" cy="416755"/>
          </a:xfrm>
        </p:spPr>
        <p:txBody>
          <a:bodyPr anchor="t">
            <a:normAutofit/>
          </a:bodyPr>
          <a:lstStyle>
            <a:lvl1pPr marL="0" indent="0">
              <a:buNone/>
              <a:defRPr sz="1600">
                <a:solidFill>
                  <a:schemeClr val="bg1"/>
                </a:solidFill>
              </a:defRPr>
            </a:lvl1pPr>
          </a:lstStyle>
          <a:p>
            <a:pPr lvl="0"/>
            <a:r>
              <a:rPr lang="en-US" dirty="0"/>
              <a:t>Text 1</a:t>
            </a:r>
          </a:p>
        </p:txBody>
      </p:sp>
      <p:sp>
        <p:nvSpPr>
          <p:cNvPr id="37" name="Footer Placeholder 6"/>
          <p:cNvSpPr txBox="1">
            <a:spLocks noGrp="1"/>
          </p:cNvSpPr>
          <p:nvPr userDrawn="1"/>
        </p:nvSpPr>
        <p:spPr bwMode="auto">
          <a:xfrm>
            <a:off x="9639238" y="6182195"/>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38"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10096" y="6085819"/>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19" y="5170628"/>
            <a:ext cx="5080931" cy="1526867"/>
          </a:xfrm>
          <a:prstGeom prst="rect">
            <a:avLst/>
          </a:prstGeom>
        </p:spPr>
      </p:pic>
    </p:spTree>
    <p:extLst>
      <p:ext uri="{BB962C8B-B14F-4D97-AF65-F5344CB8AC3E}">
        <p14:creationId xmlns:p14="http://schemas.microsoft.com/office/powerpoint/2010/main" val="6429513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4161985" y="2117448"/>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8" name="Straight Connector 17"/>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8">
    <p:spTree>
      <p:nvGrpSpPr>
        <p:cNvPr id="1" name=""/>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9">
    <p:spTree>
      <p:nvGrpSpPr>
        <p:cNvPr id="1" name=""/>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10">
    <p:spTree>
      <p:nvGrpSpPr>
        <p:cNvPr id="1" name=""/>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11">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with 2 colums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8" name="Straight Connector 17"/>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4" name="Text Placeholder 25"/>
          <p:cNvSpPr>
            <a:spLocks noGrp="1"/>
          </p:cNvSpPr>
          <p:nvPr>
            <p:ph type="body" sz="quarter" idx="15" hasCustomPrompt="1"/>
          </p:nvPr>
        </p:nvSpPr>
        <p:spPr>
          <a:xfrm>
            <a:off x="4161986" y="2127058"/>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p:cNvSpPr>
            <a:spLocks noGrp="1"/>
          </p:cNvSpPr>
          <p:nvPr>
            <p:ph type="body" sz="quarter" idx="16" hasCustomPrompt="1"/>
          </p:nvPr>
        </p:nvSpPr>
        <p:spPr>
          <a:xfrm>
            <a:off x="7969071" y="2107839"/>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7" name="Picture 2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with 3 colums - RIGHT">
    <p:spTree>
      <p:nvGrpSpPr>
        <p:cNvPr id="1" name=""/>
        <p:cNvGrpSpPr/>
        <p:nvPr/>
      </p:nvGrpSpPr>
      <p:grpSpPr>
        <a:xfrm>
          <a:off x="0" y="0"/>
          <a:ext cx="0" cy="0"/>
          <a:chOff x="0" y="0"/>
          <a:chExt cx="0" cy="0"/>
        </a:xfrm>
      </p:grpSpPr>
      <p:sp>
        <p:nvSpPr>
          <p:cNvPr id="14"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6" name="Straight Connector 15"/>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33" name="Text Placeholder 25"/>
          <p:cNvSpPr>
            <a:spLocks noGrp="1"/>
          </p:cNvSpPr>
          <p:nvPr>
            <p:ph type="body" sz="quarter" idx="15" hasCustomPrompt="1"/>
          </p:nvPr>
        </p:nvSpPr>
        <p:spPr>
          <a:xfrm>
            <a:off x="4175360" y="2128494"/>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5"/>
          <p:cNvSpPr>
            <a:spLocks noGrp="1"/>
          </p:cNvSpPr>
          <p:nvPr>
            <p:ph type="body" sz="quarter" idx="16" hasCustomPrompt="1"/>
          </p:nvPr>
        </p:nvSpPr>
        <p:spPr>
          <a:xfrm>
            <a:off x="9228157"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p:cNvSpPr>
            <a:spLocks noGrp="1"/>
          </p:cNvSpPr>
          <p:nvPr>
            <p:ph type="body" sz="quarter" idx="17" hasCustomPrompt="1"/>
          </p:nvPr>
        </p:nvSpPr>
        <p:spPr>
          <a:xfrm>
            <a:off x="6723190"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with 1 colum - LEFT">
    <p:spTree>
      <p:nvGrpSpPr>
        <p:cNvPr id="1" name=""/>
        <p:cNvGrpSpPr/>
        <p:nvPr/>
      </p:nvGrpSpPr>
      <p:grpSpPr>
        <a:xfrm>
          <a:off x="0" y="0"/>
          <a:ext cx="0" cy="0"/>
          <a:chOff x="0" y="0"/>
          <a:chExt cx="0" cy="0"/>
        </a:xfrm>
      </p:grpSpPr>
      <p:sp>
        <p:nvSpPr>
          <p:cNvPr id="17"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5" name="Text Placeholder 25"/>
          <p:cNvSpPr>
            <a:spLocks noGrp="1"/>
          </p:cNvSpPr>
          <p:nvPr>
            <p:ph type="body" sz="quarter" idx="14" hasCustomPrompt="1"/>
          </p:nvPr>
        </p:nvSpPr>
        <p:spPr>
          <a:xfrm>
            <a:off x="876301" y="2117212"/>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87680-F485-A944-B74B-98B26E054E49}" type="datetimeFigureOut">
              <a:rPr lang="en-US" smtClean="0"/>
              <a:t>5/20/2020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04C27-DD68-9D4F-8D80-21602C2A289B}" type="slidenum">
              <a:rPr lang="en-US" smtClean="0"/>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722" r:id="rId1"/>
    <p:sldLayoutId id="2147483760" r:id="rId2"/>
    <p:sldLayoutId id="2147483714" r:id="rId3"/>
    <p:sldLayoutId id="2147483700" r:id="rId4"/>
    <p:sldLayoutId id="2147483762" r:id="rId5"/>
    <p:sldLayoutId id="2147483742" r:id="rId6"/>
    <p:sldLayoutId id="2147483743" r:id="rId7"/>
    <p:sldLayoutId id="2147483710" r:id="rId8"/>
    <p:sldLayoutId id="2147483745" r:id="rId9"/>
    <p:sldLayoutId id="2147483707" r:id="rId10"/>
    <p:sldLayoutId id="2147483744" r:id="rId11"/>
    <p:sldLayoutId id="2147483720" r:id="rId12"/>
    <p:sldLayoutId id="2147483701" r:id="rId13"/>
    <p:sldLayoutId id="2147483698" r:id="rId14"/>
    <p:sldLayoutId id="2147483709" r:id="rId15"/>
    <p:sldLayoutId id="2147483715" r:id="rId16"/>
    <p:sldLayoutId id="2147483716" r:id="rId17"/>
    <p:sldLayoutId id="2147483708" r:id="rId18"/>
    <p:sldLayoutId id="2147483717" r:id="rId19"/>
    <p:sldLayoutId id="2147483718" r:id="rId20"/>
    <p:sldLayoutId id="2147483719" r:id="rId21"/>
    <p:sldLayoutId id="2147483723" r:id="rId22"/>
    <p:sldLayoutId id="2147483654" r:id="rId23"/>
    <p:sldLayoutId id="2147483721" r:id="rId24"/>
    <p:sldLayoutId id="2147483725" r:id="rId25"/>
    <p:sldLayoutId id="2147483706" r:id="rId26"/>
    <p:sldLayoutId id="2147483735" r:id="rId27"/>
    <p:sldLayoutId id="2147483764" r:id="rId28"/>
    <p:sldLayoutId id="2147483765" r:id="rId29"/>
    <p:sldLayoutId id="2147483736" r:id="rId30"/>
    <p:sldLayoutId id="2147483737" r:id="rId31"/>
    <p:sldLayoutId id="2147483699" r:id="rId32"/>
    <p:sldLayoutId id="2147483703" r:id="rId33"/>
    <p:sldLayoutId id="2147483711" r:id="rId34"/>
    <p:sldLayoutId id="2147483705" r:id="rId35"/>
    <p:sldLayoutId id="2147483738" r:id="rId36"/>
    <p:sldLayoutId id="2147483704" r:id="rId37"/>
    <p:sldLayoutId id="2147483739" r:id="rId38"/>
    <p:sldLayoutId id="2147483740" r:id="rId39"/>
    <p:sldLayoutId id="2147483686" r:id="rId40"/>
    <p:sldLayoutId id="2147483741" r:id="rId41"/>
    <p:sldLayoutId id="2147483755" r:id="rId42"/>
    <p:sldLayoutId id="2147483754" r:id="rId43"/>
    <p:sldLayoutId id="2147483753" r:id="rId44"/>
    <p:sldLayoutId id="2147483756" r:id="rId45"/>
    <p:sldLayoutId id="2147483746" r:id="rId46"/>
    <p:sldLayoutId id="2147483734" r:id="rId47"/>
    <p:sldLayoutId id="2147483747" r:id="rId48"/>
    <p:sldLayoutId id="2147483748" r:id="rId49"/>
    <p:sldLayoutId id="2147483749" r:id="rId50"/>
    <p:sldLayoutId id="2147483750" r:id="rId51"/>
    <p:sldLayoutId id="2147483751" r:id="rId52"/>
    <p:sldLayoutId id="2147483752" r:id="rId53"/>
    <p:sldLayoutId id="2147483687" r:id="rId54"/>
    <p:sldLayoutId id="2147483712" r:id="rId55"/>
    <p:sldLayoutId id="2147483726" r:id="rId56"/>
    <p:sldLayoutId id="2147483727" r:id="rId57"/>
    <p:sldLayoutId id="2147483728" r:id="rId58"/>
    <p:sldLayoutId id="2147483713" r:id="rId59"/>
    <p:sldLayoutId id="2147483729" r:id="rId60"/>
    <p:sldLayoutId id="2147483730" r:id="rId61"/>
    <p:sldLayoutId id="2147483731" r:id="rId62"/>
    <p:sldLayoutId id="2147483702" r:id="rId63"/>
    <p:sldLayoutId id="2147483732" r:id="rId64"/>
    <p:sldLayoutId id="2147483733" r:id="rId65"/>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ministry-to-children.com/lesson-holy-mothersa-tribute-to-biblical-matrons/" TargetMode="External"/><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hyperlink" Target="https://redcap.tch.harvard.edu/redcap_edc/surveys/index.php?s=HRPDCPPA3H" TargetMode="External"/><Relationship Id="rId2" Type="http://schemas.openxmlformats.org/officeDocument/2006/relationships/image" Target="../media/image15.pn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hyperlink" Target="https://redcap.tch.harvard.edu/redcap_edc/surveys/index.php?s=HRPDCPPA3H" TargetMode="External"/><Relationship Id="rId2" Type="http://schemas.openxmlformats.org/officeDocument/2006/relationships/image" Target="../media/image15.pn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hyperlink" Target="https://redcap.tch.harvard.edu/redcap_edc/surveys/index.php?s=HRPDCPPA3H" TargetMode="External"/><Relationship Id="rId2" Type="http://schemas.openxmlformats.org/officeDocument/2006/relationships/image" Target="../media/image15.png"/><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hyperlink" Target="http://cristurple.blogspot.com/2015/03/exploring-culture-identity-and.html" TargetMode="External"/><Relationship Id="rId2" Type="http://schemas.openxmlformats.org/officeDocument/2006/relationships/image" Target="../media/image16.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redcap.tch.harvard.edu/redcap_edc/surveys/index.php?s=HRPDCPPA3H" TargetMode="Externa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hyperlink" Target="https://redcap.tch.harvard.edu/redcap_edc/surveys/index.php?s=HRPDCPPA3H" TargetMode="External"/><Relationship Id="rId2" Type="http://schemas.openxmlformats.org/officeDocument/2006/relationships/image" Target="../media/image15.png"/><Relationship Id="rId1" Type="http://schemas.openxmlformats.org/officeDocument/2006/relationships/slideLayout" Target="../slideLayouts/slideLayout5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hyperlink" Target="https://redcap.tch.harvard.edu/redcap_edc/surveys/index.php?s=HRPDCPPA3H" TargetMode="External"/><Relationship Id="rId2" Type="http://schemas.openxmlformats.org/officeDocument/2006/relationships/image" Target="../media/image15.png"/><Relationship Id="rId1" Type="http://schemas.openxmlformats.org/officeDocument/2006/relationships/slideLayout" Target="../slideLayouts/slideLayout51.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hyperlink" Target="https://redcap.tch.harvard.edu/redcap_edc/surveys/index.php?s=HRPDCPPA3H" TargetMode="External"/><Relationship Id="rId2" Type="http://schemas.openxmlformats.org/officeDocument/2006/relationships/image" Target="../media/image15.png"/><Relationship Id="rId1" Type="http://schemas.openxmlformats.org/officeDocument/2006/relationships/slideLayout" Target="../slideLayouts/slideLayout51.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hyperlink" Target="https://fr.wikipedia.org/wiki/Stress" TargetMode="External"/><Relationship Id="rId2" Type="http://schemas.openxmlformats.org/officeDocument/2006/relationships/image" Target="../media/image18.jp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redcap.tch.harvard.edu/redcap_edc/surveys/index.php?s=HRPDCPPA3H" TargetMode="Externa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redcap.tch.harvard.edu/redcap_edc/surveys/index.php?s=HRPDCPPA3H" TargetMode="Externa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redcap.tch.harvard.edu/redcap_edc/surveys/index.php?s=HRPDCPPA3H" TargetMode="Externa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redcap.tch.harvard.edu/redcap_edc/surveys/index.php?s=HRPDCPPA3H" TargetMode="External"/><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redcap.tch.harvard.edu/redcap_edc/surveys/index.php?s=HRPDCPPA3H" TargetMode="External"/><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redcap.tch.harvard.edu/redcap_edc/surveys/index.php?s=HRPDCPPA3H" TargetMode="Externa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redcap.tch.harvard.edu/redcap_edc/surveys/index.php?s=HRPDCPPA3H" TargetMode="External"/><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redcap.tch.harvard.edu/redcap_edc/surveys/index.php?s=HRPDCPPA3H" TargetMode="External"/><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3" Type="http://schemas.openxmlformats.org/officeDocument/2006/relationships/hyperlink" Target="https://docs.google.com/file/d/0B2Nm6XolIfnFOWZ5cmxkUG1CTEk/edit" TargetMode="External"/><Relationship Id="rId2" Type="http://schemas.openxmlformats.org/officeDocument/2006/relationships/image" Target="../media/image21.pn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hyperlink" Target="http://journal.media-culture.org.au/index.php/mcjournal/issue/view/resilient" TargetMode="External"/><Relationship Id="rId2" Type="http://schemas.openxmlformats.org/officeDocument/2006/relationships/image" Target="../media/image22.jp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hyperlink" Target="https://medium.com/the-mission/stop-pushing-kids-into-safe-spaces-1a1c59b98300" TargetMode="External"/><Relationship Id="rId2" Type="http://schemas.openxmlformats.org/officeDocument/2006/relationships/image" Target="../media/image23.jpeg"/><Relationship Id="rId1" Type="http://schemas.openxmlformats.org/officeDocument/2006/relationships/slideLayout" Target="../slideLayouts/slideLayout35.xml"/><Relationship Id="rId4" Type="http://schemas.openxmlformats.org/officeDocument/2006/relationships/hyperlink" Target="https://cmascanada.ca/wp-content/uploads/2018/02/resilienceguide.pdf"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medium.com/the-mission/stop-pushing-kids-into-safe-spaces-1a1c59b98300" TargetMode="External"/><Relationship Id="rId2" Type="http://schemas.openxmlformats.org/officeDocument/2006/relationships/image" Target="../media/image23.jpe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hyperlink" Target="https://www.eea.europa.eu/soer-2015/synthesis/report/5-riskstohealth" TargetMode="External"/><Relationship Id="rId2" Type="http://schemas.openxmlformats.org/officeDocument/2006/relationships/image" Target="../media/image24.png"/><Relationship Id="rId1" Type="http://schemas.openxmlformats.org/officeDocument/2006/relationships/slideLayout" Target="../slideLayouts/slideLayout34.xml"/><Relationship Id="rId5" Type="http://schemas.openxmlformats.org/officeDocument/2006/relationships/hyperlink" Target="http://diversityhealthcare.imedpub.com/physical-activity-education-for-adults-with-refugee-background-in-the-united-states.php?aid=23036" TargetMode="External"/><Relationship Id="rId4" Type="http://schemas.openxmlformats.org/officeDocument/2006/relationships/hyperlink" Target="https://www.apa.org/topics/resilience"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sportforrefugees.org/" TargetMode="External"/><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s://weboflife.ie/art-therapy-in-schools/" TargetMode="External"/><Relationship Id="rId1" Type="http://schemas.openxmlformats.org/officeDocument/2006/relationships/slideLayout" Target="../slideLayouts/slideLayout34.xml"/><Relationship Id="rId4" Type="http://schemas.openxmlformats.org/officeDocument/2006/relationships/hyperlink" Target="https://en.wikipedia.org/wiki/Art_therapy"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multeciler.org.tr/eng/rehabilitation-and-psychological-support-center/" TargetMode="External"/><Relationship Id="rId1" Type="http://schemas.openxmlformats.org/officeDocument/2006/relationships/slideLayout" Target="../slideLayouts/slideLayout34.xml"/><Relationship Id="rId4" Type="http://schemas.openxmlformats.org/officeDocument/2006/relationships/image" Target="../media/image28.jpeg"/></Relationships>
</file>

<file path=ppt/slides/_rels/slide36.xml.rels><?xml version="1.0" encoding="UTF-8" standalone="yes"?>
<Relationships xmlns="http://schemas.openxmlformats.org/package/2006/relationships"><Relationship Id="rId3" Type="http://schemas.openxmlformats.org/officeDocument/2006/relationships/hyperlink" Target="http://www.spring.org.uk/2014/04/4-ways-mindfulness-meditation-benefits-so-many-conditions.php" TargetMode="External"/><Relationship Id="rId2" Type="http://schemas.openxmlformats.org/officeDocument/2006/relationships/image" Target="../media/image29.jpg"/><Relationship Id="rId1" Type="http://schemas.openxmlformats.org/officeDocument/2006/relationships/slideLayout" Target="../slideLayouts/slideLayout34.xml"/><Relationship Id="rId4" Type="http://schemas.openxmlformats.org/officeDocument/2006/relationships/hyperlink" Target="https://www.apa.org/topics/resilienc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www.apa.org/topics/resilience" TargetMode="External"/><Relationship Id="rId1" Type="http://schemas.openxmlformats.org/officeDocument/2006/relationships/slideLayout" Target="../slideLayouts/slideLayout34.xml"/><Relationship Id="rId4" Type="http://schemas.openxmlformats.org/officeDocument/2006/relationships/hyperlink" Target="https://commons.wikimedia.org/wiki/File:Dias_Tavern_no_drugs_sign.jp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guidance-berlin.de/" TargetMode="External"/><Relationship Id="rId1" Type="http://schemas.openxmlformats.org/officeDocument/2006/relationships/slideLayout" Target="../slideLayouts/slideLayout35.xml"/><Relationship Id="rId4" Type="http://schemas.openxmlformats.org/officeDocument/2006/relationships/hyperlink" Target="http://javea-computer-club.wikidot.com/notes-thur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play.google.com/store/apps/details?id=de.upsource.appff&amp;hl=en_US" TargetMode="External"/><Relationship Id="rId1" Type="http://schemas.openxmlformats.org/officeDocument/2006/relationships/slideLayout" Target="../slideLayouts/slideLayout35.xml"/><Relationship Id="rId4" Type="http://schemas.openxmlformats.org/officeDocument/2006/relationships/hyperlink" Target="http://javea-computer-club.wikidot.com/notes-thurs"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amandasettle.com/when-will-the-refugee-smugglers-be-stopped-stoptherefugeesmugglers/" TargetMode="External"/><Relationship Id="rId2" Type="http://schemas.openxmlformats.org/officeDocument/2006/relationships/image" Target="../media/image10.jpg"/><Relationship Id="rId1" Type="http://schemas.openxmlformats.org/officeDocument/2006/relationships/slideLayout" Target="../slideLayouts/slideLayout31.xml"/><Relationship Id="rId5" Type="http://schemas.openxmlformats.org/officeDocument/2006/relationships/hyperlink" Target="https://www.middleeastmonitor.com/20160830-us-accepts-10000th-syrian-refugee/" TargetMode="External"/><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image" Target="../media/image32.1"/><Relationship Id="rId2" Type="http://schemas.openxmlformats.org/officeDocument/2006/relationships/hyperlink" Target="https://www.apa.org/topics/resilience" TargetMode="External"/><Relationship Id="rId1" Type="http://schemas.openxmlformats.org/officeDocument/2006/relationships/slideLayout" Target="../slideLayouts/slideLayout34.xml"/><Relationship Id="rId4" Type="http://schemas.openxmlformats.org/officeDocument/2006/relationships/hyperlink" Target="https://www.rawpixel.com/search/empower"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difu.de/node/5963#3" TargetMode="Externa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hyperlink" Target="https://worldreliefdurham.org/cross-cultural-bridge-building" TargetMode="External"/><Relationship Id="rId2" Type="http://schemas.openxmlformats.org/officeDocument/2006/relationships/image" Target="../media/image34.png"/><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3" Type="http://schemas.openxmlformats.org/officeDocument/2006/relationships/hyperlink" Target="http://www.the-vital-edge.com/building-relationships/" TargetMode="External"/><Relationship Id="rId2" Type="http://schemas.openxmlformats.org/officeDocument/2006/relationships/image" Target="../media/image35.jpg"/><Relationship Id="rId1" Type="http://schemas.openxmlformats.org/officeDocument/2006/relationships/slideLayout" Target="../slideLayouts/slideLayout13.xml"/><Relationship Id="rId4" Type="http://schemas.openxmlformats.org/officeDocument/2006/relationships/hyperlink" Target="http://makeitourbusiness.ca/blog/what-does-it-mean-be-culturally-competent"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howanxious.wordpress.com/2013/06/28/empathy" TargetMode="External"/><Relationship Id="rId2" Type="http://schemas.openxmlformats.org/officeDocument/2006/relationships/image" Target="../media/image36.jpg"/><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hyperlink" Target="http://womentakingastand.blogspot.com/2012/02/listen-to-meeee.html" TargetMode="External"/><Relationship Id="rId2" Type="http://schemas.openxmlformats.org/officeDocument/2006/relationships/image" Target="../media/image37.gif"/><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hyperlink" Target="http://www.sl.nsw.gov.au/community-languages-collection-directory" TargetMode="External"/><Relationship Id="rId2" Type="http://schemas.openxmlformats.org/officeDocument/2006/relationships/image" Target="../media/image38.jpg"/><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hyperlink" Target="https://pxhere.com/en/photo/891160" TargetMode="External"/><Relationship Id="rId2" Type="http://schemas.openxmlformats.org/officeDocument/2006/relationships/image" Target="../media/image39.jpg"/><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hyperlink" Target="https://www.amandasettle.com/when-will-the-refugee-smugglers-be-stopped-stoptherefugeesmugglers/" TargetMode="External"/><Relationship Id="rId2" Type="http://schemas.openxmlformats.org/officeDocument/2006/relationships/image" Target="../media/image10.jpg"/><Relationship Id="rId1" Type="http://schemas.openxmlformats.org/officeDocument/2006/relationships/slideLayout" Target="../slideLayouts/slideLayout31.xml"/><Relationship Id="rId5" Type="http://schemas.openxmlformats.org/officeDocument/2006/relationships/hyperlink" Target="https://www.middleeastmonitor.com/20160830-us-accepts-10000th-syrian-refugee/" TargetMode="External"/><Relationship Id="rId4" Type="http://schemas.openxmlformats.org/officeDocument/2006/relationships/image" Target="../media/image11.jpg"/></Relationships>
</file>

<file path=ppt/slides/_rels/slide5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hyperlink" Target="https://www.aecf.org/m/resourcedoc/fspc-IntroductiontoFamilyStrengthening-2004.pdf#page=3" TargetMode="External"/><Relationship Id="rId1" Type="http://schemas.openxmlformats.org/officeDocument/2006/relationships/slideLayout" Target="../slideLayouts/slideLayout31.xml"/><Relationship Id="rId4" Type="http://schemas.openxmlformats.org/officeDocument/2006/relationships/hyperlink" Target="http://www.familyperspective.org/dat/dat-1919-en.php" TargetMode="External"/></Relationships>
</file>

<file path=ppt/slides/_rels/slide51.xml.rels><?xml version="1.0" encoding="UTF-8" standalone="yes"?>
<Relationships xmlns="http://schemas.openxmlformats.org/package/2006/relationships"><Relationship Id="rId2" Type="http://schemas.openxmlformats.org/officeDocument/2006/relationships/hyperlink" Target="https://www.aecf.org/m/resourcedoc/fspc-IntroductiontoFamilyStrengthening-2004.pdf#page=3" TargetMode="External"/><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3" Type="http://schemas.openxmlformats.org/officeDocument/2006/relationships/hyperlink" Target="https://www.flickr.com/photos/dfid/32308150070/" TargetMode="External"/><Relationship Id="rId2" Type="http://schemas.openxmlformats.org/officeDocument/2006/relationships/image" Target="../media/image41.jpg"/><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citiesofmigration.ca/good_idea/mentors-for-migrants/" TargetMode="External"/><Relationship Id="rId1" Type="http://schemas.openxmlformats.org/officeDocument/2006/relationships/slideLayout" Target="../slideLayouts/slideLayout35.xml"/><Relationship Id="rId4" Type="http://schemas.openxmlformats.org/officeDocument/2006/relationships/hyperlink" Target="https://commons.wikimedia.org/wiki/File:Mentor_learner_co-op.svg"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3" Type="http://schemas.openxmlformats.org/officeDocument/2006/relationships/hyperlink" Target="https://www.bestrongfamilies.org/resources" TargetMode="External"/><Relationship Id="rId2" Type="http://schemas.openxmlformats.org/officeDocument/2006/relationships/image" Target="../media/image45.png"/><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3" Type="http://schemas.openxmlformats.org/officeDocument/2006/relationships/hyperlink" Target="https://www.dfa.ie/irish-embassy/germany/news-and-events/news-archive/irish-parent-cafe-.html" TargetMode="External"/><Relationship Id="rId2" Type="http://schemas.openxmlformats.org/officeDocument/2006/relationships/image" Target="../media/image46.png"/><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hyperlink" Target="https://www.pexels.com/photo/sunset-beach-night-reflection-8968/" TargetMode="External"/><Relationship Id="rId2" Type="http://schemas.openxmlformats.org/officeDocument/2006/relationships/image" Target="../media/image12.jpg"/><Relationship Id="rId1" Type="http://schemas.openxmlformats.org/officeDocument/2006/relationships/slideLayout" Target="../slideLayouts/slideLayout4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Fear" TargetMode="External"/><Relationship Id="rId2" Type="http://schemas.openxmlformats.org/officeDocument/2006/relationships/image" Target="../media/image14.jp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redcap.tch.harvard.edu/redcap_edc/surveys/index.php?s=HRPDCPPA3H" TargetMode="Externa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food&#10;&#10;Description automatically generated">
            <a:extLst>
              <a:ext uri="{FF2B5EF4-FFF2-40B4-BE49-F238E27FC236}">
                <a16:creationId xmlns:a16="http://schemas.microsoft.com/office/drawing/2014/main" id="{A7505B2C-C9A0-4A85-8BF1-D417BAFDDA52}"/>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l="16675" r="16675"/>
          <a:stretch>
            <a:fillRect/>
          </a:stretch>
        </p:blipFill>
        <p:spPr>
          <a:xfrm>
            <a:off x="6096000" y="0"/>
            <a:ext cx="6230564" cy="6230564"/>
          </a:xfrm>
        </p:spPr>
      </p:pic>
      <p:sp>
        <p:nvSpPr>
          <p:cNvPr id="4" name="Rectangle 3">
            <a:extLst>
              <a:ext uri="{FF2B5EF4-FFF2-40B4-BE49-F238E27FC236}">
                <a16:creationId xmlns:a16="http://schemas.microsoft.com/office/drawing/2014/main" id="{F9904D72-C0FC-463F-9824-2E834C05A989}"/>
              </a:ext>
            </a:extLst>
          </p:cNvPr>
          <p:cNvSpPr/>
          <p:nvPr/>
        </p:nvSpPr>
        <p:spPr>
          <a:xfrm>
            <a:off x="493096" y="2316061"/>
            <a:ext cx="3347383" cy="584775"/>
          </a:xfrm>
          <a:prstGeom prst="rect">
            <a:avLst/>
          </a:prstGeom>
          <a:solidFill>
            <a:srgbClr val="EA1D76"/>
          </a:solidFill>
        </p:spPr>
        <p:txBody>
          <a:bodyPr wrap="square">
            <a:spAutoFit/>
          </a:bodyPr>
          <a:lstStyle/>
          <a:p>
            <a:r>
              <a:rPr lang="en-US" sz="3200" dirty="0">
                <a:solidFill>
                  <a:schemeClr val="bg1"/>
                </a:solidFill>
              </a:rPr>
              <a:t>Learning Strand 4  </a:t>
            </a:r>
          </a:p>
        </p:txBody>
      </p:sp>
      <p:sp>
        <p:nvSpPr>
          <p:cNvPr id="5" name="Text Placeholder 2">
            <a:extLst>
              <a:ext uri="{FF2B5EF4-FFF2-40B4-BE49-F238E27FC236}">
                <a16:creationId xmlns:a16="http://schemas.microsoft.com/office/drawing/2014/main" id="{DCDE4915-7A2E-40A0-81AE-61DD0EFE937A}"/>
              </a:ext>
            </a:extLst>
          </p:cNvPr>
          <p:cNvSpPr>
            <a:spLocks noGrp="1"/>
          </p:cNvSpPr>
          <p:nvPr>
            <p:ph type="body" sz="quarter" idx="12"/>
          </p:nvPr>
        </p:nvSpPr>
        <p:spPr>
          <a:xfrm>
            <a:off x="387993" y="3244817"/>
            <a:ext cx="4205028" cy="3502824"/>
          </a:xfrm>
        </p:spPr>
        <p:txBody>
          <a:bodyPr>
            <a:normAutofit/>
          </a:bodyPr>
          <a:lstStyle/>
          <a:p>
            <a:r>
              <a:rPr lang="en-US" dirty="0"/>
              <a:t>Become an Agent of Inclusion – focus on</a:t>
            </a:r>
          </a:p>
          <a:p>
            <a:r>
              <a:rPr lang="en-US" b="1" dirty="0">
                <a:solidFill>
                  <a:srgbClr val="B6BD00"/>
                </a:solidFill>
              </a:rPr>
              <a:t>Wellbeing and Family</a:t>
            </a:r>
          </a:p>
        </p:txBody>
      </p:sp>
    </p:spTree>
    <p:extLst>
      <p:ext uri="{BB962C8B-B14F-4D97-AF65-F5344CB8AC3E}">
        <p14:creationId xmlns:p14="http://schemas.microsoft.com/office/powerpoint/2010/main" val="499029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4D42B50-ED79-4ED2-9260-E7B1C2DCBE30}"/>
              </a:ext>
            </a:extLst>
          </p:cNvPr>
          <p:cNvSpPr>
            <a:spLocks noGrp="1"/>
          </p:cNvSpPr>
          <p:nvPr>
            <p:ph type="pic" sz="quarter" idx="15"/>
          </p:nvPr>
        </p:nvSpPr>
        <p:spPr/>
      </p:sp>
      <p:sp>
        <p:nvSpPr>
          <p:cNvPr id="3" name="Text Placeholder 2">
            <a:extLst>
              <a:ext uri="{FF2B5EF4-FFF2-40B4-BE49-F238E27FC236}">
                <a16:creationId xmlns:a16="http://schemas.microsoft.com/office/drawing/2014/main" id="{E5AC3995-43DF-4FA7-8399-4F1AAD6DF060}"/>
              </a:ext>
            </a:extLst>
          </p:cNvPr>
          <p:cNvSpPr>
            <a:spLocks noGrp="1"/>
          </p:cNvSpPr>
          <p:nvPr>
            <p:ph type="body" sz="quarter" idx="16"/>
          </p:nvPr>
        </p:nvSpPr>
        <p:spPr>
          <a:xfrm>
            <a:off x="388883" y="504498"/>
            <a:ext cx="6616074" cy="1272110"/>
          </a:xfrm>
        </p:spPr>
        <p:txBody>
          <a:bodyPr>
            <a:normAutofit/>
          </a:bodyPr>
          <a:lstStyle/>
          <a:p>
            <a:r>
              <a:rPr lang="en-IE" dirty="0"/>
              <a:t>Trauma Assessment Questions - </a:t>
            </a:r>
            <a:r>
              <a:rPr lang="en-IE" dirty="0">
                <a:solidFill>
                  <a:srgbClr val="ED7523"/>
                </a:solidFill>
              </a:rPr>
              <a:t>Emotion Regulation</a:t>
            </a:r>
          </a:p>
          <a:p>
            <a:endParaRPr lang="en-IE" dirty="0"/>
          </a:p>
          <a:p>
            <a:endParaRPr lang="en-IE" dirty="0"/>
          </a:p>
        </p:txBody>
      </p:sp>
      <p:sp>
        <p:nvSpPr>
          <p:cNvPr id="4" name="Text Placeholder 3">
            <a:extLst>
              <a:ext uri="{FF2B5EF4-FFF2-40B4-BE49-F238E27FC236}">
                <a16:creationId xmlns:a16="http://schemas.microsoft.com/office/drawing/2014/main" id="{EA5706CD-A063-44E0-AD90-6FC866DC0EF7}"/>
              </a:ext>
            </a:extLst>
          </p:cNvPr>
          <p:cNvSpPr>
            <a:spLocks noGrp="1"/>
          </p:cNvSpPr>
          <p:nvPr>
            <p:ph type="body" sz="quarter" idx="17"/>
          </p:nvPr>
        </p:nvSpPr>
        <p:spPr>
          <a:xfrm>
            <a:off x="643222" y="2087287"/>
            <a:ext cx="7155453" cy="3642009"/>
          </a:xfrm>
        </p:spPr>
        <p:txBody>
          <a:bodyPr/>
          <a:lstStyle/>
          <a:p>
            <a:r>
              <a:rPr lang="en-IE" sz="2400" dirty="0"/>
              <a:t>- Does this family report that their family member has exhibited changes in their behaviour or mood?</a:t>
            </a:r>
          </a:p>
          <a:p>
            <a:r>
              <a:rPr lang="en-IE" sz="2400" dirty="0"/>
              <a:t>- Is this family member exhibiting symptoms of depressed or irritable mood, anxiety, attention or concentration problems, or behaviour problems?</a:t>
            </a:r>
          </a:p>
          <a:p>
            <a:pPr marL="342900" indent="-342900">
              <a:buFontTx/>
              <a:buChar char="-"/>
            </a:pPr>
            <a:r>
              <a:rPr lang="en-IE" sz="2400" dirty="0"/>
              <a:t>Is this family member experiencing trauma-specific symptoms such as frequent nightmares, flashbacks, hyperarousal, or avoidance? </a:t>
            </a:r>
          </a:p>
          <a:p>
            <a:r>
              <a:rPr lang="en-IE" sz="2400" dirty="0">
                <a:solidFill>
                  <a:srgbClr val="ED7523"/>
                </a:solidFill>
              </a:rPr>
              <a:t>Often stress related trauma can present as frequent mood changes or inconsistent behaviour.</a:t>
            </a:r>
          </a:p>
          <a:p>
            <a:endParaRPr lang="en-IE" sz="2400" dirty="0"/>
          </a:p>
        </p:txBody>
      </p:sp>
      <p:pic>
        <p:nvPicPr>
          <p:cNvPr id="5" name="Picture 4">
            <a:extLst>
              <a:ext uri="{FF2B5EF4-FFF2-40B4-BE49-F238E27FC236}">
                <a16:creationId xmlns:a16="http://schemas.microsoft.com/office/drawing/2014/main" id="{48CB58E8-08B8-4959-AD36-878B005DFB64}"/>
              </a:ext>
            </a:extLst>
          </p:cNvPr>
          <p:cNvPicPr>
            <a:picLocks noChangeAspect="1"/>
          </p:cNvPicPr>
          <p:nvPr/>
        </p:nvPicPr>
        <p:blipFill rotWithShape="1">
          <a:blip r:embed="rId2"/>
          <a:srcRect r="40175"/>
          <a:stretch/>
        </p:blipFill>
        <p:spPr>
          <a:xfrm>
            <a:off x="8802435" y="1223693"/>
            <a:ext cx="3389565" cy="4033653"/>
          </a:xfrm>
          <a:prstGeom prst="rect">
            <a:avLst/>
          </a:prstGeom>
        </p:spPr>
      </p:pic>
      <p:sp>
        <p:nvSpPr>
          <p:cNvPr id="8" name="Rectangle 7">
            <a:extLst>
              <a:ext uri="{FF2B5EF4-FFF2-40B4-BE49-F238E27FC236}">
                <a16:creationId xmlns:a16="http://schemas.microsoft.com/office/drawing/2014/main" id="{F649E43E-E8AC-4638-B540-BCAB10C86C29}"/>
              </a:ext>
            </a:extLst>
          </p:cNvPr>
          <p:cNvSpPr/>
          <p:nvPr/>
        </p:nvSpPr>
        <p:spPr>
          <a:xfrm>
            <a:off x="7535916" y="5937425"/>
            <a:ext cx="6096000" cy="246221"/>
          </a:xfrm>
          <a:prstGeom prst="rect">
            <a:avLst/>
          </a:prstGeom>
        </p:spPr>
        <p:txBody>
          <a:bodyPr>
            <a:spAutoFit/>
          </a:bodyPr>
          <a:lstStyle/>
          <a:p>
            <a:r>
              <a:rPr lang="en-IE" sz="1000" dirty="0"/>
              <a:t>Source: </a:t>
            </a:r>
            <a:r>
              <a:rPr lang="en-IE" sz="1000" dirty="0">
                <a:hlinkClick r:id="rId3"/>
              </a:rPr>
              <a:t>https://redcap.tch.harvard.edu/redcap_edc/surveys/index.php?s=HRPDCPPA3H</a:t>
            </a:r>
            <a:endParaRPr lang="en-IE" sz="1000" dirty="0"/>
          </a:p>
        </p:txBody>
      </p:sp>
    </p:spTree>
    <p:extLst>
      <p:ext uri="{BB962C8B-B14F-4D97-AF65-F5344CB8AC3E}">
        <p14:creationId xmlns:p14="http://schemas.microsoft.com/office/powerpoint/2010/main" val="171425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4D42B50-ED79-4ED2-9260-E7B1C2DCBE30}"/>
              </a:ext>
            </a:extLst>
          </p:cNvPr>
          <p:cNvSpPr>
            <a:spLocks noGrp="1"/>
          </p:cNvSpPr>
          <p:nvPr>
            <p:ph type="pic" sz="quarter" idx="15"/>
          </p:nvPr>
        </p:nvSpPr>
        <p:spPr/>
      </p:sp>
      <p:sp>
        <p:nvSpPr>
          <p:cNvPr id="3" name="Text Placeholder 2">
            <a:extLst>
              <a:ext uri="{FF2B5EF4-FFF2-40B4-BE49-F238E27FC236}">
                <a16:creationId xmlns:a16="http://schemas.microsoft.com/office/drawing/2014/main" id="{E5AC3995-43DF-4FA7-8399-4F1AAD6DF060}"/>
              </a:ext>
            </a:extLst>
          </p:cNvPr>
          <p:cNvSpPr>
            <a:spLocks noGrp="1"/>
          </p:cNvSpPr>
          <p:nvPr>
            <p:ph type="body" sz="quarter" idx="16"/>
          </p:nvPr>
        </p:nvSpPr>
        <p:spPr>
          <a:xfrm>
            <a:off x="388883" y="504498"/>
            <a:ext cx="6616074" cy="1272110"/>
          </a:xfrm>
        </p:spPr>
        <p:txBody>
          <a:bodyPr>
            <a:normAutofit/>
          </a:bodyPr>
          <a:lstStyle/>
          <a:p>
            <a:r>
              <a:rPr lang="en-IE" dirty="0"/>
              <a:t>Trauma Assessment Questions - </a:t>
            </a:r>
            <a:r>
              <a:rPr lang="en-IE" dirty="0">
                <a:solidFill>
                  <a:srgbClr val="EA1D76"/>
                </a:solidFill>
              </a:rPr>
              <a:t>Social Support</a:t>
            </a:r>
          </a:p>
          <a:p>
            <a:endParaRPr lang="en-IE" dirty="0">
              <a:solidFill>
                <a:srgbClr val="ED7523"/>
              </a:solidFill>
            </a:endParaRPr>
          </a:p>
          <a:p>
            <a:endParaRPr lang="en-IE" dirty="0"/>
          </a:p>
          <a:p>
            <a:endParaRPr lang="en-IE" dirty="0"/>
          </a:p>
        </p:txBody>
      </p:sp>
      <p:sp>
        <p:nvSpPr>
          <p:cNvPr id="4" name="Text Placeholder 3">
            <a:extLst>
              <a:ext uri="{FF2B5EF4-FFF2-40B4-BE49-F238E27FC236}">
                <a16:creationId xmlns:a16="http://schemas.microsoft.com/office/drawing/2014/main" id="{EA5706CD-A063-44E0-AD90-6FC866DC0EF7}"/>
              </a:ext>
            </a:extLst>
          </p:cNvPr>
          <p:cNvSpPr>
            <a:spLocks noGrp="1"/>
          </p:cNvSpPr>
          <p:nvPr>
            <p:ph type="body" sz="quarter" idx="17"/>
          </p:nvPr>
        </p:nvSpPr>
        <p:spPr>
          <a:xfrm>
            <a:off x="643222" y="2087287"/>
            <a:ext cx="7155453" cy="3642009"/>
          </a:xfrm>
        </p:spPr>
        <p:txBody>
          <a:bodyPr/>
          <a:lstStyle/>
          <a:p>
            <a:r>
              <a:rPr lang="en-IE" sz="2400" dirty="0"/>
              <a:t>- Does the family member or child report that the person is experiencing problems functioning at home or at school?</a:t>
            </a:r>
          </a:p>
          <a:p>
            <a:r>
              <a:rPr lang="en-IE" sz="2400" dirty="0"/>
              <a:t>- Is the family member exhibiting trouble in their relationships with peers or siblings or others?</a:t>
            </a:r>
          </a:p>
          <a:p>
            <a:r>
              <a:rPr lang="en-IE" sz="2400" dirty="0"/>
              <a:t>- Does the family have connections to family supports and other supports in the community?</a:t>
            </a:r>
          </a:p>
        </p:txBody>
      </p:sp>
      <p:pic>
        <p:nvPicPr>
          <p:cNvPr id="5" name="Picture 4">
            <a:extLst>
              <a:ext uri="{FF2B5EF4-FFF2-40B4-BE49-F238E27FC236}">
                <a16:creationId xmlns:a16="http://schemas.microsoft.com/office/drawing/2014/main" id="{48CB58E8-08B8-4959-AD36-878B005DFB64}"/>
              </a:ext>
            </a:extLst>
          </p:cNvPr>
          <p:cNvPicPr>
            <a:picLocks noChangeAspect="1"/>
          </p:cNvPicPr>
          <p:nvPr/>
        </p:nvPicPr>
        <p:blipFill rotWithShape="1">
          <a:blip r:embed="rId2"/>
          <a:srcRect r="40175"/>
          <a:stretch/>
        </p:blipFill>
        <p:spPr>
          <a:xfrm>
            <a:off x="8802435" y="1223693"/>
            <a:ext cx="3389565" cy="4033653"/>
          </a:xfrm>
          <a:prstGeom prst="rect">
            <a:avLst/>
          </a:prstGeom>
        </p:spPr>
      </p:pic>
      <p:sp>
        <p:nvSpPr>
          <p:cNvPr id="8" name="Rectangle 7">
            <a:extLst>
              <a:ext uri="{FF2B5EF4-FFF2-40B4-BE49-F238E27FC236}">
                <a16:creationId xmlns:a16="http://schemas.microsoft.com/office/drawing/2014/main" id="{F649E43E-E8AC-4638-B540-BCAB10C86C29}"/>
              </a:ext>
            </a:extLst>
          </p:cNvPr>
          <p:cNvSpPr/>
          <p:nvPr/>
        </p:nvSpPr>
        <p:spPr>
          <a:xfrm>
            <a:off x="7535916" y="5937425"/>
            <a:ext cx="6096000" cy="246221"/>
          </a:xfrm>
          <a:prstGeom prst="rect">
            <a:avLst/>
          </a:prstGeom>
        </p:spPr>
        <p:txBody>
          <a:bodyPr>
            <a:spAutoFit/>
          </a:bodyPr>
          <a:lstStyle/>
          <a:p>
            <a:r>
              <a:rPr lang="en-IE" sz="1000" dirty="0"/>
              <a:t>Source: </a:t>
            </a:r>
            <a:r>
              <a:rPr lang="en-IE" sz="1000" dirty="0">
                <a:hlinkClick r:id="rId3"/>
              </a:rPr>
              <a:t>https://redcap.tch.harvard.edu/redcap_edc/surveys/index.php?s=HRPDCPPA3H</a:t>
            </a:r>
            <a:endParaRPr lang="en-IE" sz="1000" dirty="0"/>
          </a:p>
        </p:txBody>
      </p:sp>
    </p:spTree>
    <p:extLst>
      <p:ext uri="{BB962C8B-B14F-4D97-AF65-F5344CB8AC3E}">
        <p14:creationId xmlns:p14="http://schemas.microsoft.com/office/powerpoint/2010/main" val="1042040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4D42B50-ED79-4ED2-9260-E7B1C2DCBE30}"/>
              </a:ext>
            </a:extLst>
          </p:cNvPr>
          <p:cNvSpPr>
            <a:spLocks noGrp="1"/>
          </p:cNvSpPr>
          <p:nvPr>
            <p:ph type="pic" sz="quarter" idx="15"/>
          </p:nvPr>
        </p:nvSpPr>
        <p:spPr/>
      </p:sp>
      <p:sp>
        <p:nvSpPr>
          <p:cNvPr id="3" name="Text Placeholder 2">
            <a:extLst>
              <a:ext uri="{FF2B5EF4-FFF2-40B4-BE49-F238E27FC236}">
                <a16:creationId xmlns:a16="http://schemas.microsoft.com/office/drawing/2014/main" id="{E5AC3995-43DF-4FA7-8399-4F1AAD6DF060}"/>
              </a:ext>
            </a:extLst>
          </p:cNvPr>
          <p:cNvSpPr>
            <a:spLocks noGrp="1"/>
          </p:cNvSpPr>
          <p:nvPr>
            <p:ph type="body" sz="quarter" idx="16"/>
          </p:nvPr>
        </p:nvSpPr>
        <p:spPr>
          <a:xfrm>
            <a:off x="388883" y="504498"/>
            <a:ext cx="6616074" cy="1272110"/>
          </a:xfrm>
        </p:spPr>
        <p:txBody>
          <a:bodyPr>
            <a:normAutofit/>
          </a:bodyPr>
          <a:lstStyle/>
          <a:p>
            <a:r>
              <a:rPr lang="en-IE" dirty="0"/>
              <a:t>Trauma Assessment Questions - </a:t>
            </a:r>
            <a:r>
              <a:rPr lang="en-IE" dirty="0">
                <a:solidFill>
                  <a:srgbClr val="16A8D3"/>
                </a:solidFill>
              </a:rPr>
              <a:t>Environment</a:t>
            </a:r>
          </a:p>
          <a:p>
            <a:endParaRPr lang="en-IE" dirty="0">
              <a:solidFill>
                <a:srgbClr val="EA1D76"/>
              </a:solidFill>
            </a:endParaRPr>
          </a:p>
          <a:p>
            <a:endParaRPr lang="en-IE" dirty="0">
              <a:solidFill>
                <a:srgbClr val="ED7523"/>
              </a:solidFill>
            </a:endParaRPr>
          </a:p>
          <a:p>
            <a:endParaRPr lang="en-IE" dirty="0"/>
          </a:p>
          <a:p>
            <a:endParaRPr lang="en-IE" dirty="0"/>
          </a:p>
        </p:txBody>
      </p:sp>
      <p:sp>
        <p:nvSpPr>
          <p:cNvPr id="4" name="Text Placeholder 3">
            <a:extLst>
              <a:ext uri="{FF2B5EF4-FFF2-40B4-BE49-F238E27FC236}">
                <a16:creationId xmlns:a16="http://schemas.microsoft.com/office/drawing/2014/main" id="{EA5706CD-A063-44E0-AD90-6FC866DC0EF7}"/>
              </a:ext>
            </a:extLst>
          </p:cNvPr>
          <p:cNvSpPr>
            <a:spLocks noGrp="1"/>
          </p:cNvSpPr>
          <p:nvPr>
            <p:ph type="body" sz="quarter" idx="17"/>
          </p:nvPr>
        </p:nvSpPr>
        <p:spPr>
          <a:xfrm>
            <a:off x="643222" y="2087287"/>
            <a:ext cx="7155453" cy="3642009"/>
          </a:xfrm>
        </p:spPr>
        <p:txBody>
          <a:bodyPr/>
          <a:lstStyle/>
          <a:p>
            <a:r>
              <a:rPr lang="en-IE" sz="2400" dirty="0"/>
              <a:t>- Is there or could there be ongoing trauma in this person’s life (e.g., domestic violence, community violence, accidents, or traumatic loss)?</a:t>
            </a:r>
          </a:p>
          <a:p>
            <a:r>
              <a:rPr lang="en-IE" sz="2400" dirty="0"/>
              <a:t>- Are there other stressors in the person's environment related to financial, legal, medical, school, or other stressors?</a:t>
            </a:r>
          </a:p>
          <a:p>
            <a:r>
              <a:rPr lang="en-IE" sz="2400" dirty="0"/>
              <a:t>- Does the family have access to informal or formal counselling services?</a:t>
            </a:r>
          </a:p>
        </p:txBody>
      </p:sp>
      <p:pic>
        <p:nvPicPr>
          <p:cNvPr id="5" name="Picture 4">
            <a:extLst>
              <a:ext uri="{FF2B5EF4-FFF2-40B4-BE49-F238E27FC236}">
                <a16:creationId xmlns:a16="http://schemas.microsoft.com/office/drawing/2014/main" id="{48CB58E8-08B8-4959-AD36-878B005DFB64}"/>
              </a:ext>
            </a:extLst>
          </p:cNvPr>
          <p:cNvPicPr>
            <a:picLocks noChangeAspect="1"/>
          </p:cNvPicPr>
          <p:nvPr/>
        </p:nvPicPr>
        <p:blipFill rotWithShape="1">
          <a:blip r:embed="rId2"/>
          <a:srcRect r="40175"/>
          <a:stretch/>
        </p:blipFill>
        <p:spPr>
          <a:xfrm>
            <a:off x="8802435" y="1223693"/>
            <a:ext cx="3389565" cy="4033653"/>
          </a:xfrm>
          <a:prstGeom prst="rect">
            <a:avLst/>
          </a:prstGeom>
        </p:spPr>
      </p:pic>
      <p:sp>
        <p:nvSpPr>
          <p:cNvPr id="8" name="Rectangle 7">
            <a:extLst>
              <a:ext uri="{FF2B5EF4-FFF2-40B4-BE49-F238E27FC236}">
                <a16:creationId xmlns:a16="http://schemas.microsoft.com/office/drawing/2014/main" id="{F649E43E-E8AC-4638-B540-BCAB10C86C29}"/>
              </a:ext>
            </a:extLst>
          </p:cNvPr>
          <p:cNvSpPr/>
          <p:nvPr/>
        </p:nvSpPr>
        <p:spPr>
          <a:xfrm>
            <a:off x="7535916" y="5937425"/>
            <a:ext cx="6096000" cy="246221"/>
          </a:xfrm>
          <a:prstGeom prst="rect">
            <a:avLst/>
          </a:prstGeom>
        </p:spPr>
        <p:txBody>
          <a:bodyPr>
            <a:spAutoFit/>
          </a:bodyPr>
          <a:lstStyle/>
          <a:p>
            <a:r>
              <a:rPr lang="en-IE" sz="1000" dirty="0"/>
              <a:t>Source: </a:t>
            </a:r>
            <a:r>
              <a:rPr lang="en-IE" sz="1000" dirty="0">
                <a:hlinkClick r:id="rId3"/>
              </a:rPr>
              <a:t>https://redcap.tch.harvard.edu/redcap_edc/surveys/index.php?s=HRPDCPPA3H</a:t>
            </a:r>
            <a:endParaRPr lang="en-IE" sz="1000" dirty="0"/>
          </a:p>
        </p:txBody>
      </p:sp>
    </p:spTree>
    <p:extLst>
      <p:ext uri="{BB962C8B-B14F-4D97-AF65-F5344CB8AC3E}">
        <p14:creationId xmlns:p14="http://schemas.microsoft.com/office/powerpoint/2010/main" val="1963315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A9365D-24B7-4B3B-A593-3082BDB2029A}"/>
              </a:ext>
            </a:extLst>
          </p:cNvPr>
          <p:cNvSpPr>
            <a:spLocks noGrp="1"/>
          </p:cNvSpPr>
          <p:nvPr>
            <p:ph type="body" sz="quarter" idx="20"/>
          </p:nvPr>
        </p:nvSpPr>
        <p:spPr>
          <a:xfrm>
            <a:off x="5612524" y="1786806"/>
            <a:ext cx="6579476" cy="3631644"/>
          </a:xfrm>
        </p:spPr>
        <p:txBody>
          <a:bodyPr/>
          <a:lstStyle/>
          <a:p>
            <a:r>
              <a:rPr lang="en-IE" dirty="0"/>
              <a:t>Acculturation stresses are often experienced by refugee and migrant families as they try to navigate between their new culture and their culture of origin. The can include:</a:t>
            </a:r>
            <a:br>
              <a:rPr lang="en-IE" dirty="0"/>
            </a:br>
            <a:br>
              <a:rPr lang="en-IE" dirty="0"/>
            </a:br>
            <a:r>
              <a:rPr lang="en-IE" dirty="0"/>
              <a:t>- Conflicts over new and old cultural values</a:t>
            </a:r>
            <a:br>
              <a:rPr lang="en-IE" dirty="0"/>
            </a:br>
            <a:r>
              <a:rPr lang="en-IE" dirty="0"/>
              <a:t>- Conflicts with peers related to cultural misunderstandings</a:t>
            </a:r>
            <a:br>
              <a:rPr lang="en-IE" dirty="0"/>
            </a:br>
            <a:r>
              <a:rPr lang="en-IE" dirty="0"/>
              <a:t>- The necessity to translate for family members who are not fluent in English</a:t>
            </a:r>
            <a:br>
              <a:rPr lang="en-IE" dirty="0"/>
            </a:br>
            <a:r>
              <a:rPr lang="en-IE" dirty="0"/>
              <a:t>- Problems trying to fit in (community, school etc.)</a:t>
            </a:r>
            <a:br>
              <a:rPr lang="en-IE" dirty="0"/>
            </a:br>
            <a:r>
              <a:rPr lang="en-IE" dirty="0"/>
              <a:t>- Struggles to form an new integrated identity including elements of their new culture and their culture of origin</a:t>
            </a:r>
          </a:p>
        </p:txBody>
      </p:sp>
      <p:sp>
        <p:nvSpPr>
          <p:cNvPr id="4" name="Text Placeholder 3">
            <a:extLst>
              <a:ext uri="{FF2B5EF4-FFF2-40B4-BE49-F238E27FC236}">
                <a16:creationId xmlns:a16="http://schemas.microsoft.com/office/drawing/2014/main" id="{E76C2A9C-4F8D-4693-9553-7D25526989CF}"/>
              </a:ext>
            </a:extLst>
          </p:cNvPr>
          <p:cNvSpPr>
            <a:spLocks noGrp="1"/>
          </p:cNvSpPr>
          <p:nvPr>
            <p:ph type="body" sz="quarter" idx="22"/>
          </p:nvPr>
        </p:nvSpPr>
        <p:spPr>
          <a:xfrm>
            <a:off x="5810962" y="769233"/>
            <a:ext cx="5579898" cy="857158"/>
          </a:xfrm>
        </p:spPr>
        <p:txBody>
          <a:bodyPr>
            <a:normAutofit fontScale="92500" lnSpcReduction="20000"/>
          </a:bodyPr>
          <a:lstStyle/>
          <a:p>
            <a:r>
              <a:rPr lang="en-IE" dirty="0">
                <a:solidFill>
                  <a:srgbClr val="EA1D76"/>
                </a:solidFill>
              </a:rPr>
              <a:t>Understanding Refugee and Migrant Acculturation Stresses</a:t>
            </a:r>
          </a:p>
        </p:txBody>
      </p:sp>
      <p:pic>
        <p:nvPicPr>
          <p:cNvPr id="8" name="Picture Placeholder 7" descr="A picture containing building, old, sitting, stacked&#10;&#10;Description automatically generated">
            <a:extLst>
              <a:ext uri="{FF2B5EF4-FFF2-40B4-BE49-F238E27FC236}">
                <a16:creationId xmlns:a16="http://schemas.microsoft.com/office/drawing/2014/main" id="{E7D2A118-FE85-412B-9685-CE28D38B3C43}"/>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16956" r="16956"/>
          <a:stretch>
            <a:fillRect/>
          </a:stretch>
        </p:blipFill>
        <p:spPr/>
      </p:pic>
    </p:spTree>
    <p:extLst>
      <p:ext uri="{BB962C8B-B14F-4D97-AF65-F5344CB8AC3E}">
        <p14:creationId xmlns:p14="http://schemas.microsoft.com/office/powerpoint/2010/main" val="3413958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B0EDB2-A549-4830-BAAD-4DF6B647BDE6}"/>
              </a:ext>
            </a:extLst>
          </p:cNvPr>
          <p:cNvSpPr>
            <a:spLocks noGrp="1"/>
          </p:cNvSpPr>
          <p:nvPr>
            <p:ph type="body" sz="quarter" idx="13"/>
          </p:nvPr>
        </p:nvSpPr>
        <p:spPr>
          <a:solidFill>
            <a:srgbClr val="EA1D76"/>
          </a:solidFill>
        </p:spPr>
        <p:txBody>
          <a:bodyPr/>
          <a:lstStyle/>
          <a:p>
            <a:r>
              <a:rPr lang="en-IE" dirty="0">
                <a:solidFill>
                  <a:schemeClr val="bg1"/>
                </a:solidFill>
              </a:rPr>
              <a:t>Acculturative Stress Assessment Tool</a:t>
            </a:r>
          </a:p>
        </p:txBody>
      </p:sp>
      <p:sp>
        <p:nvSpPr>
          <p:cNvPr id="3" name="Text Placeholder 2">
            <a:extLst>
              <a:ext uri="{FF2B5EF4-FFF2-40B4-BE49-F238E27FC236}">
                <a16:creationId xmlns:a16="http://schemas.microsoft.com/office/drawing/2014/main" id="{68254415-69F5-47E7-AA70-FF9191CFE33F}"/>
              </a:ext>
            </a:extLst>
          </p:cNvPr>
          <p:cNvSpPr>
            <a:spLocks noGrp="1"/>
          </p:cNvSpPr>
          <p:nvPr>
            <p:ph type="body" sz="quarter" idx="14"/>
          </p:nvPr>
        </p:nvSpPr>
        <p:spPr/>
        <p:txBody>
          <a:bodyPr/>
          <a:lstStyle/>
          <a:p>
            <a:r>
              <a:rPr lang="en-IE" b="1" dirty="0">
                <a:hlinkClick r:id="rId2"/>
              </a:rPr>
              <a:t>Refugee and Immigrant Core Stressors Toolkit</a:t>
            </a:r>
            <a:endParaRPr lang="en-IE" b="1" dirty="0"/>
          </a:p>
          <a:p>
            <a:endParaRPr lang="en-IE" dirty="0"/>
          </a:p>
        </p:txBody>
      </p:sp>
      <p:sp>
        <p:nvSpPr>
          <p:cNvPr id="4" name="Picture Placeholder 3">
            <a:extLst>
              <a:ext uri="{FF2B5EF4-FFF2-40B4-BE49-F238E27FC236}">
                <a16:creationId xmlns:a16="http://schemas.microsoft.com/office/drawing/2014/main" id="{D49FC4F2-6160-4E62-8FB7-AE956E8BC81F}"/>
              </a:ext>
            </a:extLst>
          </p:cNvPr>
          <p:cNvSpPr>
            <a:spLocks noGrp="1"/>
          </p:cNvSpPr>
          <p:nvPr>
            <p:ph type="pic" sz="quarter" idx="15"/>
          </p:nvPr>
        </p:nvSpPr>
        <p:spPr/>
      </p:sp>
      <p:sp>
        <p:nvSpPr>
          <p:cNvPr id="8" name="TextBox 7">
            <a:extLst>
              <a:ext uri="{FF2B5EF4-FFF2-40B4-BE49-F238E27FC236}">
                <a16:creationId xmlns:a16="http://schemas.microsoft.com/office/drawing/2014/main" id="{14FB5CAC-5452-4AFA-A721-0F03E7822A5E}"/>
              </a:ext>
            </a:extLst>
          </p:cNvPr>
          <p:cNvSpPr txBox="1"/>
          <p:nvPr/>
        </p:nvSpPr>
        <p:spPr>
          <a:xfrm>
            <a:off x="0" y="273767"/>
            <a:ext cx="2301680" cy="461665"/>
          </a:xfrm>
          <a:prstGeom prst="rect">
            <a:avLst/>
          </a:prstGeom>
          <a:solidFill>
            <a:srgbClr val="B6BD00"/>
          </a:solidFill>
        </p:spPr>
        <p:txBody>
          <a:bodyPr wrap="square" rtlCol="0">
            <a:spAutoFit/>
          </a:bodyPr>
          <a:lstStyle/>
          <a:p>
            <a:r>
              <a:rPr lang="en-IE" sz="2400" dirty="0">
                <a:solidFill>
                  <a:schemeClr val="bg1"/>
                </a:solidFill>
              </a:rPr>
              <a:t>      USEFUL TOOL</a:t>
            </a:r>
          </a:p>
        </p:txBody>
      </p:sp>
      <p:grpSp>
        <p:nvGrpSpPr>
          <p:cNvPr id="9" name="Google Shape;609;p39">
            <a:extLst>
              <a:ext uri="{FF2B5EF4-FFF2-40B4-BE49-F238E27FC236}">
                <a16:creationId xmlns:a16="http://schemas.microsoft.com/office/drawing/2014/main" id="{1E0659EF-32A2-4C1C-BDBB-4573A315B305}"/>
              </a:ext>
            </a:extLst>
          </p:cNvPr>
          <p:cNvGrpSpPr/>
          <p:nvPr/>
        </p:nvGrpSpPr>
        <p:grpSpPr>
          <a:xfrm>
            <a:off x="111710" y="364915"/>
            <a:ext cx="360000" cy="288000"/>
            <a:chOff x="5247525" y="3007275"/>
            <a:chExt cx="517575" cy="384825"/>
          </a:xfrm>
        </p:grpSpPr>
        <p:sp>
          <p:nvSpPr>
            <p:cNvPr id="10" name="Google Shape;610;p39">
              <a:extLst>
                <a:ext uri="{FF2B5EF4-FFF2-40B4-BE49-F238E27FC236}">
                  <a16:creationId xmlns:a16="http://schemas.microsoft.com/office/drawing/2014/main" id="{B4E6908F-3606-4E4B-95EF-D335413D45C1}"/>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11;p39">
              <a:extLst>
                <a:ext uri="{FF2B5EF4-FFF2-40B4-BE49-F238E27FC236}">
                  <a16:creationId xmlns:a16="http://schemas.microsoft.com/office/drawing/2014/main" id="{B4D5152E-6FAC-4075-9792-7D1AE380A743}"/>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a:extLst>
              <a:ext uri="{FF2B5EF4-FFF2-40B4-BE49-F238E27FC236}">
                <a16:creationId xmlns:a16="http://schemas.microsoft.com/office/drawing/2014/main" id="{343A54DE-B5F8-413D-A1EB-73AFE0965773}"/>
              </a:ext>
            </a:extLst>
          </p:cNvPr>
          <p:cNvPicPr>
            <a:picLocks noChangeAspect="1"/>
          </p:cNvPicPr>
          <p:nvPr/>
        </p:nvPicPr>
        <p:blipFill>
          <a:blip r:embed="rId3"/>
          <a:stretch>
            <a:fillRect/>
          </a:stretch>
        </p:blipFill>
        <p:spPr>
          <a:xfrm>
            <a:off x="3184071" y="1893434"/>
            <a:ext cx="5665788" cy="3478212"/>
          </a:xfrm>
          <a:prstGeom prst="rect">
            <a:avLst/>
          </a:prstGeom>
        </p:spPr>
      </p:pic>
    </p:spTree>
    <p:extLst>
      <p:ext uri="{BB962C8B-B14F-4D97-AF65-F5344CB8AC3E}">
        <p14:creationId xmlns:p14="http://schemas.microsoft.com/office/powerpoint/2010/main" val="1532711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4D42B50-ED79-4ED2-9260-E7B1C2DCBE30}"/>
              </a:ext>
            </a:extLst>
          </p:cNvPr>
          <p:cNvSpPr>
            <a:spLocks noGrp="1"/>
          </p:cNvSpPr>
          <p:nvPr>
            <p:ph type="pic" sz="quarter" idx="15"/>
          </p:nvPr>
        </p:nvSpPr>
        <p:spPr/>
      </p:sp>
      <p:sp>
        <p:nvSpPr>
          <p:cNvPr id="3" name="Text Placeholder 2">
            <a:extLst>
              <a:ext uri="{FF2B5EF4-FFF2-40B4-BE49-F238E27FC236}">
                <a16:creationId xmlns:a16="http://schemas.microsoft.com/office/drawing/2014/main" id="{E5AC3995-43DF-4FA7-8399-4F1AAD6DF060}"/>
              </a:ext>
            </a:extLst>
          </p:cNvPr>
          <p:cNvSpPr>
            <a:spLocks noGrp="1"/>
          </p:cNvSpPr>
          <p:nvPr>
            <p:ph type="body" sz="quarter" idx="16"/>
          </p:nvPr>
        </p:nvSpPr>
        <p:spPr>
          <a:xfrm>
            <a:off x="388882" y="504498"/>
            <a:ext cx="7399284" cy="1272110"/>
          </a:xfrm>
        </p:spPr>
        <p:txBody>
          <a:bodyPr>
            <a:normAutofit/>
          </a:bodyPr>
          <a:lstStyle/>
          <a:p>
            <a:r>
              <a:rPr lang="en-IE" dirty="0"/>
              <a:t>Acculturation Assessment Questions – </a:t>
            </a:r>
            <a:r>
              <a:rPr lang="en-IE" dirty="0">
                <a:solidFill>
                  <a:srgbClr val="B6BD00"/>
                </a:solidFill>
              </a:rPr>
              <a:t>Cultural Difficulties</a:t>
            </a:r>
          </a:p>
          <a:p>
            <a:endParaRPr lang="en-IE" dirty="0">
              <a:solidFill>
                <a:srgbClr val="EA1D76"/>
              </a:solidFill>
            </a:endParaRPr>
          </a:p>
          <a:p>
            <a:endParaRPr lang="en-IE" dirty="0">
              <a:solidFill>
                <a:srgbClr val="ED7523"/>
              </a:solidFill>
            </a:endParaRPr>
          </a:p>
          <a:p>
            <a:endParaRPr lang="en-IE" dirty="0"/>
          </a:p>
          <a:p>
            <a:endParaRPr lang="en-IE" dirty="0"/>
          </a:p>
        </p:txBody>
      </p:sp>
      <p:sp>
        <p:nvSpPr>
          <p:cNvPr id="4" name="Text Placeholder 3">
            <a:extLst>
              <a:ext uri="{FF2B5EF4-FFF2-40B4-BE49-F238E27FC236}">
                <a16:creationId xmlns:a16="http://schemas.microsoft.com/office/drawing/2014/main" id="{EA5706CD-A063-44E0-AD90-6FC866DC0EF7}"/>
              </a:ext>
            </a:extLst>
          </p:cNvPr>
          <p:cNvSpPr>
            <a:spLocks noGrp="1"/>
          </p:cNvSpPr>
          <p:nvPr>
            <p:ph type="body" sz="quarter" idx="17"/>
          </p:nvPr>
        </p:nvSpPr>
        <p:spPr>
          <a:xfrm>
            <a:off x="380463" y="2063961"/>
            <a:ext cx="7565358" cy="3642009"/>
          </a:xfrm>
        </p:spPr>
        <p:txBody>
          <a:bodyPr/>
          <a:lstStyle/>
          <a:p>
            <a:r>
              <a:rPr lang="en-IE" sz="2400" dirty="0"/>
              <a:t>- Does the person seem unwilling or unable to adapt at all to cultural norms of their new country/community?</a:t>
            </a:r>
            <a:br>
              <a:rPr lang="en-IE" sz="2400" dirty="0"/>
            </a:br>
            <a:r>
              <a:rPr lang="en-IE" sz="2400" dirty="0"/>
              <a:t>- Does the person seem unwilling or unable to maintain cultural norms from their culture of origin?</a:t>
            </a:r>
            <a:br>
              <a:rPr lang="en-IE" sz="2400" dirty="0"/>
            </a:br>
            <a:r>
              <a:rPr lang="en-IE" sz="2400" dirty="0"/>
              <a:t>- Does the person appear to have great difficulty negotiating and appreciating aspects of both the new culture and the culture of origin?</a:t>
            </a:r>
            <a:br>
              <a:rPr lang="en-IE" sz="2400" dirty="0"/>
            </a:br>
            <a:r>
              <a:rPr lang="en-IE" sz="2400" dirty="0"/>
              <a:t>- What, if any, cultural differences seem to be sources of stress? What, if any, cultural differences seem to be sources of strength?</a:t>
            </a:r>
            <a:br>
              <a:rPr lang="en-IE" sz="2400" dirty="0"/>
            </a:br>
            <a:r>
              <a:rPr lang="en-IE" sz="2400" dirty="0"/>
              <a:t>- Does the person have worries that their family members are "too European“ “too Irish” etc.?</a:t>
            </a:r>
          </a:p>
        </p:txBody>
      </p:sp>
      <p:pic>
        <p:nvPicPr>
          <p:cNvPr id="5" name="Picture 4">
            <a:extLst>
              <a:ext uri="{FF2B5EF4-FFF2-40B4-BE49-F238E27FC236}">
                <a16:creationId xmlns:a16="http://schemas.microsoft.com/office/drawing/2014/main" id="{48CB58E8-08B8-4959-AD36-878B005DFB64}"/>
              </a:ext>
            </a:extLst>
          </p:cNvPr>
          <p:cNvPicPr>
            <a:picLocks noChangeAspect="1"/>
          </p:cNvPicPr>
          <p:nvPr/>
        </p:nvPicPr>
        <p:blipFill rotWithShape="1">
          <a:blip r:embed="rId2"/>
          <a:srcRect r="40175"/>
          <a:stretch/>
        </p:blipFill>
        <p:spPr>
          <a:xfrm>
            <a:off x="8802435" y="1223693"/>
            <a:ext cx="3389565" cy="4033653"/>
          </a:xfrm>
          <a:prstGeom prst="rect">
            <a:avLst/>
          </a:prstGeom>
        </p:spPr>
      </p:pic>
      <p:sp>
        <p:nvSpPr>
          <p:cNvPr id="8" name="Rectangle 7">
            <a:extLst>
              <a:ext uri="{FF2B5EF4-FFF2-40B4-BE49-F238E27FC236}">
                <a16:creationId xmlns:a16="http://schemas.microsoft.com/office/drawing/2014/main" id="{F649E43E-E8AC-4638-B540-BCAB10C86C29}"/>
              </a:ext>
            </a:extLst>
          </p:cNvPr>
          <p:cNvSpPr/>
          <p:nvPr/>
        </p:nvSpPr>
        <p:spPr>
          <a:xfrm>
            <a:off x="7535916" y="5937425"/>
            <a:ext cx="6096000" cy="246221"/>
          </a:xfrm>
          <a:prstGeom prst="rect">
            <a:avLst/>
          </a:prstGeom>
        </p:spPr>
        <p:txBody>
          <a:bodyPr>
            <a:spAutoFit/>
          </a:bodyPr>
          <a:lstStyle/>
          <a:p>
            <a:r>
              <a:rPr lang="en-IE" sz="1000" dirty="0"/>
              <a:t>Source: </a:t>
            </a:r>
            <a:r>
              <a:rPr lang="en-IE" sz="1000" dirty="0">
                <a:hlinkClick r:id="rId3"/>
              </a:rPr>
              <a:t>https://redcap.tch.harvard.edu/redcap_edc/surveys/index.php?s=HRPDCPPA3H</a:t>
            </a:r>
            <a:endParaRPr lang="en-IE" sz="1000" dirty="0"/>
          </a:p>
        </p:txBody>
      </p:sp>
      <p:pic>
        <p:nvPicPr>
          <p:cNvPr id="7" name="Picture 6">
            <a:extLst>
              <a:ext uri="{FF2B5EF4-FFF2-40B4-BE49-F238E27FC236}">
                <a16:creationId xmlns:a16="http://schemas.microsoft.com/office/drawing/2014/main" id="{50393522-74AC-4D77-AFF1-E24109ADA4AB}"/>
              </a:ext>
            </a:extLst>
          </p:cNvPr>
          <p:cNvPicPr>
            <a:picLocks noChangeAspect="1"/>
          </p:cNvPicPr>
          <p:nvPr/>
        </p:nvPicPr>
        <p:blipFill rotWithShape="1">
          <a:blip r:embed="rId4"/>
          <a:srcRect r="41012"/>
          <a:stretch/>
        </p:blipFill>
        <p:spPr>
          <a:xfrm>
            <a:off x="8849859" y="1223691"/>
            <a:ext cx="3342141" cy="4033655"/>
          </a:xfrm>
          <a:prstGeom prst="rect">
            <a:avLst/>
          </a:prstGeom>
        </p:spPr>
      </p:pic>
    </p:spTree>
    <p:extLst>
      <p:ext uri="{BB962C8B-B14F-4D97-AF65-F5344CB8AC3E}">
        <p14:creationId xmlns:p14="http://schemas.microsoft.com/office/powerpoint/2010/main" val="2577146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4D42B50-ED79-4ED2-9260-E7B1C2DCBE30}"/>
              </a:ext>
            </a:extLst>
          </p:cNvPr>
          <p:cNvSpPr>
            <a:spLocks noGrp="1"/>
          </p:cNvSpPr>
          <p:nvPr>
            <p:ph type="pic" sz="quarter" idx="15"/>
          </p:nvPr>
        </p:nvSpPr>
        <p:spPr/>
      </p:sp>
      <p:sp>
        <p:nvSpPr>
          <p:cNvPr id="3" name="Text Placeholder 2">
            <a:extLst>
              <a:ext uri="{FF2B5EF4-FFF2-40B4-BE49-F238E27FC236}">
                <a16:creationId xmlns:a16="http://schemas.microsoft.com/office/drawing/2014/main" id="{E5AC3995-43DF-4FA7-8399-4F1AAD6DF060}"/>
              </a:ext>
            </a:extLst>
          </p:cNvPr>
          <p:cNvSpPr>
            <a:spLocks noGrp="1"/>
          </p:cNvSpPr>
          <p:nvPr>
            <p:ph type="body" sz="quarter" idx="16"/>
          </p:nvPr>
        </p:nvSpPr>
        <p:spPr>
          <a:xfrm>
            <a:off x="388882" y="504498"/>
            <a:ext cx="7399284" cy="1272110"/>
          </a:xfrm>
        </p:spPr>
        <p:txBody>
          <a:bodyPr>
            <a:normAutofit/>
          </a:bodyPr>
          <a:lstStyle/>
          <a:p>
            <a:r>
              <a:rPr lang="en-IE" dirty="0"/>
              <a:t>Acculturation Assessment Questions – </a:t>
            </a:r>
            <a:r>
              <a:rPr lang="en-IE" dirty="0">
                <a:solidFill>
                  <a:srgbClr val="B6BD00"/>
                </a:solidFill>
              </a:rPr>
              <a:t>Language</a:t>
            </a:r>
          </a:p>
          <a:p>
            <a:endParaRPr lang="en-IE" dirty="0">
              <a:solidFill>
                <a:srgbClr val="EA1D76"/>
              </a:solidFill>
            </a:endParaRPr>
          </a:p>
          <a:p>
            <a:endParaRPr lang="en-IE" dirty="0">
              <a:solidFill>
                <a:srgbClr val="ED7523"/>
              </a:solidFill>
            </a:endParaRPr>
          </a:p>
          <a:p>
            <a:endParaRPr lang="en-IE" dirty="0"/>
          </a:p>
          <a:p>
            <a:endParaRPr lang="en-IE" dirty="0"/>
          </a:p>
        </p:txBody>
      </p:sp>
      <p:sp>
        <p:nvSpPr>
          <p:cNvPr id="4" name="Text Placeholder 3">
            <a:extLst>
              <a:ext uri="{FF2B5EF4-FFF2-40B4-BE49-F238E27FC236}">
                <a16:creationId xmlns:a16="http://schemas.microsoft.com/office/drawing/2014/main" id="{EA5706CD-A063-44E0-AD90-6FC866DC0EF7}"/>
              </a:ext>
            </a:extLst>
          </p:cNvPr>
          <p:cNvSpPr>
            <a:spLocks noGrp="1"/>
          </p:cNvSpPr>
          <p:nvPr>
            <p:ph type="body" sz="quarter" idx="17"/>
          </p:nvPr>
        </p:nvSpPr>
        <p:spPr>
          <a:xfrm>
            <a:off x="380463" y="2063961"/>
            <a:ext cx="7565358" cy="3642009"/>
          </a:xfrm>
        </p:spPr>
        <p:txBody>
          <a:bodyPr/>
          <a:lstStyle/>
          <a:p>
            <a:pPr marL="342900" indent="-342900">
              <a:buFontTx/>
              <a:buChar char="-"/>
            </a:pPr>
            <a:r>
              <a:rPr lang="en-IE" sz="2400" dirty="0"/>
              <a:t>Is language a major issue for this person, family?</a:t>
            </a:r>
          </a:p>
          <a:p>
            <a:pPr marL="342900" indent="-342900">
              <a:buFontTx/>
              <a:buChar char="-"/>
            </a:pPr>
            <a:r>
              <a:rPr lang="en-IE" sz="2400" dirty="0"/>
              <a:t>If yes, does the family have someone to help them translate important documents/appointments, if needed?</a:t>
            </a:r>
          </a:p>
          <a:p>
            <a:pPr marL="342900" indent="-342900">
              <a:buFontTx/>
              <a:buChar char="-"/>
            </a:pPr>
            <a:r>
              <a:rPr lang="en-IE" sz="2400" dirty="0"/>
              <a:t>Is the family member picking up English as fast as their peers, siblings etc. or does he or she seem to be having trouble with it?</a:t>
            </a:r>
          </a:p>
          <a:p>
            <a:pPr marL="342900" indent="-342900">
              <a:buFontTx/>
              <a:buChar char="-"/>
            </a:pPr>
            <a:r>
              <a:rPr lang="en-IE" sz="2400" dirty="0"/>
              <a:t>Are the family able to navigate the community/city on their own (e.g., read signs, take public transportation etc.) ?</a:t>
            </a:r>
          </a:p>
        </p:txBody>
      </p:sp>
      <p:pic>
        <p:nvPicPr>
          <p:cNvPr id="5" name="Picture 4">
            <a:extLst>
              <a:ext uri="{FF2B5EF4-FFF2-40B4-BE49-F238E27FC236}">
                <a16:creationId xmlns:a16="http://schemas.microsoft.com/office/drawing/2014/main" id="{48CB58E8-08B8-4959-AD36-878B005DFB64}"/>
              </a:ext>
            </a:extLst>
          </p:cNvPr>
          <p:cNvPicPr>
            <a:picLocks noChangeAspect="1"/>
          </p:cNvPicPr>
          <p:nvPr/>
        </p:nvPicPr>
        <p:blipFill rotWithShape="1">
          <a:blip r:embed="rId2"/>
          <a:srcRect r="40175"/>
          <a:stretch/>
        </p:blipFill>
        <p:spPr>
          <a:xfrm>
            <a:off x="8802435" y="1223693"/>
            <a:ext cx="3389565" cy="4033653"/>
          </a:xfrm>
          <a:prstGeom prst="rect">
            <a:avLst/>
          </a:prstGeom>
        </p:spPr>
      </p:pic>
      <p:sp>
        <p:nvSpPr>
          <p:cNvPr id="8" name="Rectangle 7">
            <a:extLst>
              <a:ext uri="{FF2B5EF4-FFF2-40B4-BE49-F238E27FC236}">
                <a16:creationId xmlns:a16="http://schemas.microsoft.com/office/drawing/2014/main" id="{F649E43E-E8AC-4638-B540-BCAB10C86C29}"/>
              </a:ext>
            </a:extLst>
          </p:cNvPr>
          <p:cNvSpPr/>
          <p:nvPr/>
        </p:nvSpPr>
        <p:spPr>
          <a:xfrm>
            <a:off x="7535916" y="5937425"/>
            <a:ext cx="6096000" cy="246221"/>
          </a:xfrm>
          <a:prstGeom prst="rect">
            <a:avLst/>
          </a:prstGeom>
        </p:spPr>
        <p:txBody>
          <a:bodyPr>
            <a:spAutoFit/>
          </a:bodyPr>
          <a:lstStyle/>
          <a:p>
            <a:r>
              <a:rPr lang="en-IE" sz="1000" dirty="0"/>
              <a:t>Source: </a:t>
            </a:r>
            <a:r>
              <a:rPr lang="en-IE" sz="1000" dirty="0">
                <a:hlinkClick r:id="rId3"/>
              </a:rPr>
              <a:t>https://redcap.tch.harvard.edu/redcap_edc/surveys/index.php?s=HRPDCPPA3H</a:t>
            </a:r>
            <a:endParaRPr lang="en-IE" sz="1000" dirty="0"/>
          </a:p>
        </p:txBody>
      </p:sp>
      <p:pic>
        <p:nvPicPr>
          <p:cNvPr id="7" name="Picture 6">
            <a:extLst>
              <a:ext uri="{FF2B5EF4-FFF2-40B4-BE49-F238E27FC236}">
                <a16:creationId xmlns:a16="http://schemas.microsoft.com/office/drawing/2014/main" id="{50393522-74AC-4D77-AFF1-E24109ADA4AB}"/>
              </a:ext>
            </a:extLst>
          </p:cNvPr>
          <p:cNvPicPr>
            <a:picLocks noChangeAspect="1"/>
          </p:cNvPicPr>
          <p:nvPr/>
        </p:nvPicPr>
        <p:blipFill rotWithShape="1">
          <a:blip r:embed="rId4"/>
          <a:srcRect r="41012"/>
          <a:stretch/>
        </p:blipFill>
        <p:spPr>
          <a:xfrm>
            <a:off x="8849859" y="1223691"/>
            <a:ext cx="3342141" cy="4033655"/>
          </a:xfrm>
          <a:prstGeom prst="rect">
            <a:avLst/>
          </a:prstGeom>
        </p:spPr>
      </p:pic>
    </p:spTree>
    <p:extLst>
      <p:ext uri="{BB962C8B-B14F-4D97-AF65-F5344CB8AC3E}">
        <p14:creationId xmlns:p14="http://schemas.microsoft.com/office/powerpoint/2010/main" val="3766486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4D42B50-ED79-4ED2-9260-E7B1C2DCBE30}"/>
              </a:ext>
            </a:extLst>
          </p:cNvPr>
          <p:cNvSpPr>
            <a:spLocks noGrp="1"/>
          </p:cNvSpPr>
          <p:nvPr>
            <p:ph type="pic" sz="quarter" idx="15"/>
          </p:nvPr>
        </p:nvSpPr>
        <p:spPr/>
      </p:sp>
      <p:sp>
        <p:nvSpPr>
          <p:cNvPr id="3" name="Text Placeholder 2">
            <a:extLst>
              <a:ext uri="{FF2B5EF4-FFF2-40B4-BE49-F238E27FC236}">
                <a16:creationId xmlns:a16="http://schemas.microsoft.com/office/drawing/2014/main" id="{E5AC3995-43DF-4FA7-8399-4F1AAD6DF060}"/>
              </a:ext>
            </a:extLst>
          </p:cNvPr>
          <p:cNvSpPr>
            <a:spLocks noGrp="1"/>
          </p:cNvSpPr>
          <p:nvPr>
            <p:ph type="body" sz="quarter" idx="16"/>
          </p:nvPr>
        </p:nvSpPr>
        <p:spPr>
          <a:xfrm>
            <a:off x="388882" y="504498"/>
            <a:ext cx="7399284" cy="1272110"/>
          </a:xfrm>
        </p:spPr>
        <p:txBody>
          <a:bodyPr>
            <a:normAutofit/>
          </a:bodyPr>
          <a:lstStyle/>
          <a:p>
            <a:r>
              <a:rPr lang="en-IE" dirty="0"/>
              <a:t>Acculturation Assessment Questions –</a:t>
            </a:r>
            <a:r>
              <a:rPr lang="en-IE" dirty="0">
                <a:solidFill>
                  <a:srgbClr val="B6BD00"/>
                </a:solidFill>
              </a:rPr>
              <a:t>Parenting Capacity</a:t>
            </a:r>
          </a:p>
          <a:p>
            <a:endParaRPr lang="en-IE" dirty="0">
              <a:solidFill>
                <a:srgbClr val="B6BD00"/>
              </a:solidFill>
            </a:endParaRPr>
          </a:p>
          <a:p>
            <a:endParaRPr lang="en-IE" dirty="0">
              <a:solidFill>
                <a:srgbClr val="EA1D76"/>
              </a:solidFill>
            </a:endParaRPr>
          </a:p>
          <a:p>
            <a:endParaRPr lang="en-IE" dirty="0">
              <a:solidFill>
                <a:srgbClr val="ED7523"/>
              </a:solidFill>
            </a:endParaRPr>
          </a:p>
          <a:p>
            <a:endParaRPr lang="en-IE" dirty="0"/>
          </a:p>
          <a:p>
            <a:endParaRPr lang="en-IE" dirty="0"/>
          </a:p>
        </p:txBody>
      </p:sp>
      <p:sp>
        <p:nvSpPr>
          <p:cNvPr id="4" name="Text Placeholder 3">
            <a:extLst>
              <a:ext uri="{FF2B5EF4-FFF2-40B4-BE49-F238E27FC236}">
                <a16:creationId xmlns:a16="http://schemas.microsoft.com/office/drawing/2014/main" id="{EA5706CD-A063-44E0-AD90-6FC866DC0EF7}"/>
              </a:ext>
            </a:extLst>
          </p:cNvPr>
          <p:cNvSpPr>
            <a:spLocks noGrp="1"/>
          </p:cNvSpPr>
          <p:nvPr>
            <p:ph type="body" sz="quarter" idx="17"/>
          </p:nvPr>
        </p:nvSpPr>
        <p:spPr>
          <a:xfrm>
            <a:off x="380463" y="2063961"/>
            <a:ext cx="7565358" cy="3642009"/>
          </a:xfrm>
        </p:spPr>
        <p:txBody>
          <a:bodyPr/>
          <a:lstStyle/>
          <a:p>
            <a:pPr marL="342900" indent="-342900">
              <a:buFontTx/>
              <a:buChar char="-"/>
            </a:pPr>
            <a:r>
              <a:rPr lang="en-IE" sz="2400" dirty="0"/>
              <a:t>Do the family appear to communicate well with each other?</a:t>
            </a:r>
          </a:p>
          <a:p>
            <a:pPr marL="342900" indent="-342900">
              <a:buFontTx/>
              <a:buChar char="-"/>
            </a:pPr>
            <a:r>
              <a:rPr lang="en-IE" sz="2400" dirty="0"/>
              <a:t>Does the family have frequent conflicts together or with the others? </a:t>
            </a:r>
          </a:p>
          <a:p>
            <a:pPr marL="342900" indent="-342900">
              <a:buFontTx/>
              <a:buChar char="-"/>
            </a:pPr>
            <a:r>
              <a:rPr lang="en-IE" sz="2400" dirty="0"/>
              <a:t>Do parents/adult caregivers feel like they understand some of the basic information about how the child's school works; for example, how and when to meet with the child's teachers?</a:t>
            </a:r>
          </a:p>
        </p:txBody>
      </p:sp>
      <p:pic>
        <p:nvPicPr>
          <p:cNvPr id="5" name="Picture 4">
            <a:extLst>
              <a:ext uri="{FF2B5EF4-FFF2-40B4-BE49-F238E27FC236}">
                <a16:creationId xmlns:a16="http://schemas.microsoft.com/office/drawing/2014/main" id="{48CB58E8-08B8-4959-AD36-878B005DFB64}"/>
              </a:ext>
            </a:extLst>
          </p:cNvPr>
          <p:cNvPicPr>
            <a:picLocks noChangeAspect="1"/>
          </p:cNvPicPr>
          <p:nvPr/>
        </p:nvPicPr>
        <p:blipFill rotWithShape="1">
          <a:blip r:embed="rId2"/>
          <a:srcRect r="40175"/>
          <a:stretch/>
        </p:blipFill>
        <p:spPr>
          <a:xfrm>
            <a:off x="8802435" y="1223693"/>
            <a:ext cx="3389565" cy="4033653"/>
          </a:xfrm>
          <a:prstGeom prst="rect">
            <a:avLst/>
          </a:prstGeom>
        </p:spPr>
      </p:pic>
      <p:sp>
        <p:nvSpPr>
          <p:cNvPr id="8" name="Rectangle 7">
            <a:extLst>
              <a:ext uri="{FF2B5EF4-FFF2-40B4-BE49-F238E27FC236}">
                <a16:creationId xmlns:a16="http://schemas.microsoft.com/office/drawing/2014/main" id="{F649E43E-E8AC-4638-B540-BCAB10C86C29}"/>
              </a:ext>
            </a:extLst>
          </p:cNvPr>
          <p:cNvSpPr/>
          <p:nvPr/>
        </p:nvSpPr>
        <p:spPr>
          <a:xfrm>
            <a:off x="7535916" y="5937425"/>
            <a:ext cx="6096000" cy="246221"/>
          </a:xfrm>
          <a:prstGeom prst="rect">
            <a:avLst/>
          </a:prstGeom>
        </p:spPr>
        <p:txBody>
          <a:bodyPr>
            <a:spAutoFit/>
          </a:bodyPr>
          <a:lstStyle/>
          <a:p>
            <a:r>
              <a:rPr lang="en-IE" sz="1000" dirty="0"/>
              <a:t>Source: </a:t>
            </a:r>
            <a:r>
              <a:rPr lang="en-IE" sz="1000" dirty="0">
                <a:hlinkClick r:id="rId3"/>
              </a:rPr>
              <a:t>https://redcap.tch.harvard.edu/redcap_edc/surveys/index.php?s=HRPDCPPA3H</a:t>
            </a:r>
            <a:endParaRPr lang="en-IE" sz="1000" dirty="0"/>
          </a:p>
        </p:txBody>
      </p:sp>
      <p:pic>
        <p:nvPicPr>
          <p:cNvPr id="7" name="Picture 6">
            <a:extLst>
              <a:ext uri="{FF2B5EF4-FFF2-40B4-BE49-F238E27FC236}">
                <a16:creationId xmlns:a16="http://schemas.microsoft.com/office/drawing/2014/main" id="{50393522-74AC-4D77-AFF1-E24109ADA4AB}"/>
              </a:ext>
            </a:extLst>
          </p:cNvPr>
          <p:cNvPicPr>
            <a:picLocks noChangeAspect="1"/>
          </p:cNvPicPr>
          <p:nvPr/>
        </p:nvPicPr>
        <p:blipFill rotWithShape="1">
          <a:blip r:embed="rId4"/>
          <a:srcRect r="41012"/>
          <a:stretch/>
        </p:blipFill>
        <p:spPr>
          <a:xfrm>
            <a:off x="8849859" y="1223691"/>
            <a:ext cx="3342141" cy="4033655"/>
          </a:xfrm>
          <a:prstGeom prst="rect">
            <a:avLst/>
          </a:prstGeom>
        </p:spPr>
      </p:pic>
    </p:spTree>
    <p:extLst>
      <p:ext uri="{BB962C8B-B14F-4D97-AF65-F5344CB8AC3E}">
        <p14:creationId xmlns:p14="http://schemas.microsoft.com/office/powerpoint/2010/main" val="563643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A9365D-24B7-4B3B-A593-3082BDB2029A}"/>
              </a:ext>
            </a:extLst>
          </p:cNvPr>
          <p:cNvSpPr>
            <a:spLocks noGrp="1"/>
          </p:cNvSpPr>
          <p:nvPr>
            <p:ph type="body" sz="quarter" idx="20"/>
          </p:nvPr>
        </p:nvSpPr>
        <p:spPr>
          <a:xfrm>
            <a:off x="5612524" y="1786806"/>
            <a:ext cx="6579476" cy="3631644"/>
          </a:xfrm>
        </p:spPr>
        <p:txBody>
          <a:bodyPr/>
          <a:lstStyle/>
          <a:p>
            <a:r>
              <a:rPr lang="en-IE" dirty="0"/>
              <a:t>Resettlement stressors that refugee and immigrant children and families experience as they try to make a new life for themselves may include:</a:t>
            </a:r>
          </a:p>
          <a:p>
            <a:r>
              <a:rPr lang="en-IE" dirty="0"/>
              <a:t>- Financial stressors, e.g., poverty</a:t>
            </a:r>
          </a:p>
          <a:p>
            <a:r>
              <a:rPr lang="en-IE" dirty="0"/>
              <a:t>- Difficulties finding adequate housing</a:t>
            </a:r>
          </a:p>
          <a:p>
            <a:r>
              <a:rPr lang="en-IE" dirty="0"/>
              <a:t>- Difficulties finding employment</a:t>
            </a:r>
          </a:p>
          <a:p>
            <a:r>
              <a:rPr lang="en-IE" dirty="0"/>
              <a:t>- Loss of community support</a:t>
            </a:r>
          </a:p>
          <a:p>
            <a:r>
              <a:rPr lang="en-IE" dirty="0"/>
              <a:t>- Lack of access to resources</a:t>
            </a:r>
          </a:p>
          <a:p>
            <a:r>
              <a:rPr lang="en-IE" dirty="0"/>
              <a:t>- Transportation difficulties</a:t>
            </a:r>
          </a:p>
        </p:txBody>
      </p:sp>
      <p:sp>
        <p:nvSpPr>
          <p:cNvPr id="4" name="Text Placeholder 3">
            <a:extLst>
              <a:ext uri="{FF2B5EF4-FFF2-40B4-BE49-F238E27FC236}">
                <a16:creationId xmlns:a16="http://schemas.microsoft.com/office/drawing/2014/main" id="{E76C2A9C-4F8D-4693-9553-7D25526989CF}"/>
              </a:ext>
            </a:extLst>
          </p:cNvPr>
          <p:cNvSpPr>
            <a:spLocks noGrp="1"/>
          </p:cNvSpPr>
          <p:nvPr>
            <p:ph type="body" sz="quarter" idx="22"/>
          </p:nvPr>
        </p:nvSpPr>
        <p:spPr>
          <a:xfrm>
            <a:off x="5696607" y="769233"/>
            <a:ext cx="5694253" cy="857158"/>
          </a:xfrm>
        </p:spPr>
        <p:txBody>
          <a:bodyPr>
            <a:normAutofit fontScale="92500" lnSpcReduction="20000"/>
          </a:bodyPr>
          <a:lstStyle/>
          <a:p>
            <a:r>
              <a:rPr lang="en-IE" dirty="0">
                <a:solidFill>
                  <a:srgbClr val="ED7523"/>
                </a:solidFill>
              </a:rPr>
              <a:t>Understanding Resettlement Stresses</a:t>
            </a:r>
          </a:p>
        </p:txBody>
      </p:sp>
      <p:pic>
        <p:nvPicPr>
          <p:cNvPr id="11" name="Picture Placeholder 10" descr="A picture containing person, man, sitting, holding&#10;&#10;Description automatically generated">
            <a:extLst>
              <a:ext uri="{FF2B5EF4-FFF2-40B4-BE49-F238E27FC236}">
                <a16:creationId xmlns:a16="http://schemas.microsoft.com/office/drawing/2014/main" id="{971CC78D-E436-4B32-A7CF-2196F3178C3A}"/>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16956" r="16956"/>
          <a:stretch>
            <a:fillRect/>
          </a:stretch>
        </p:blipFill>
        <p:spPr/>
      </p:pic>
    </p:spTree>
    <p:extLst>
      <p:ext uri="{BB962C8B-B14F-4D97-AF65-F5344CB8AC3E}">
        <p14:creationId xmlns:p14="http://schemas.microsoft.com/office/powerpoint/2010/main" val="2240974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B0EDB2-A549-4830-BAAD-4DF6B647BDE6}"/>
              </a:ext>
            </a:extLst>
          </p:cNvPr>
          <p:cNvSpPr>
            <a:spLocks noGrp="1"/>
          </p:cNvSpPr>
          <p:nvPr>
            <p:ph type="body" sz="quarter" idx="13"/>
          </p:nvPr>
        </p:nvSpPr>
        <p:spPr>
          <a:solidFill>
            <a:srgbClr val="EA1D76"/>
          </a:solidFill>
        </p:spPr>
        <p:txBody>
          <a:bodyPr/>
          <a:lstStyle/>
          <a:p>
            <a:r>
              <a:rPr lang="en-IE" dirty="0">
                <a:solidFill>
                  <a:schemeClr val="bg1"/>
                </a:solidFill>
              </a:rPr>
              <a:t>Resettlement Stresses Assessment Tool</a:t>
            </a:r>
          </a:p>
        </p:txBody>
      </p:sp>
      <p:sp>
        <p:nvSpPr>
          <p:cNvPr id="3" name="Text Placeholder 2">
            <a:extLst>
              <a:ext uri="{FF2B5EF4-FFF2-40B4-BE49-F238E27FC236}">
                <a16:creationId xmlns:a16="http://schemas.microsoft.com/office/drawing/2014/main" id="{68254415-69F5-47E7-AA70-FF9191CFE33F}"/>
              </a:ext>
            </a:extLst>
          </p:cNvPr>
          <p:cNvSpPr>
            <a:spLocks noGrp="1"/>
          </p:cNvSpPr>
          <p:nvPr>
            <p:ph type="body" sz="quarter" idx="14"/>
          </p:nvPr>
        </p:nvSpPr>
        <p:spPr/>
        <p:txBody>
          <a:bodyPr/>
          <a:lstStyle/>
          <a:p>
            <a:r>
              <a:rPr lang="en-IE" b="1" dirty="0">
                <a:hlinkClick r:id="rId2"/>
              </a:rPr>
              <a:t>Refugee and Immigrant Core Stressors Toolkit</a:t>
            </a:r>
            <a:endParaRPr lang="en-IE" b="1" dirty="0"/>
          </a:p>
          <a:p>
            <a:endParaRPr lang="en-IE" dirty="0"/>
          </a:p>
        </p:txBody>
      </p:sp>
      <p:sp>
        <p:nvSpPr>
          <p:cNvPr id="4" name="Picture Placeholder 3">
            <a:extLst>
              <a:ext uri="{FF2B5EF4-FFF2-40B4-BE49-F238E27FC236}">
                <a16:creationId xmlns:a16="http://schemas.microsoft.com/office/drawing/2014/main" id="{D49FC4F2-6160-4E62-8FB7-AE956E8BC81F}"/>
              </a:ext>
            </a:extLst>
          </p:cNvPr>
          <p:cNvSpPr>
            <a:spLocks noGrp="1"/>
          </p:cNvSpPr>
          <p:nvPr>
            <p:ph type="pic" sz="quarter" idx="15"/>
          </p:nvPr>
        </p:nvSpPr>
        <p:spPr/>
      </p:sp>
      <p:sp>
        <p:nvSpPr>
          <p:cNvPr id="8" name="TextBox 7">
            <a:extLst>
              <a:ext uri="{FF2B5EF4-FFF2-40B4-BE49-F238E27FC236}">
                <a16:creationId xmlns:a16="http://schemas.microsoft.com/office/drawing/2014/main" id="{14FB5CAC-5452-4AFA-A721-0F03E7822A5E}"/>
              </a:ext>
            </a:extLst>
          </p:cNvPr>
          <p:cNvSpPr txBox="1"/>
          <p:nvPr/>
        </p:nvSpPr>
        <p:spPr>
          <a:xfrm>
            <a:off x="0" y="273767"/>
            <a:ext cx="2301680" cy="461665"/>
          </a:xfrm>
          <a:prstGeom prst="rect">
            <a:avLst/>
          </a:prstGeom>
          <a:solidFill>
            <a:srgbClr val="B6BD00"/>
          </a:solidFill>
        </p:spPr>
        <p:txBody>
          <a:bodyPr wrap="square" rtlCol="0">
            <a:spAutoFit/>
          </a:bodyPr>
          <a:lstStyle/>
          <a:p>
            <a:r>
              <a:rPr lang="en-IE" sz="2400" dirty="0">
                <a:solidFill>
                  <a:schemeClr val="bg1"/>
                </a:solidFill>
              </a:rPr>
              <a:t>      USEFUL TOOL</a:t>
            </a:r>
          </a:p>
        </p:txBody>
      </p:sp>
      <p:grpSp>
        <p:nvGrpSpPr>
          <p:cNvPr id="9" name="Google Shape;609;p39">
            <a:extLst>
              <a:ext uri="{FF2B5EF4-FFF2-40B4-BE49-F238E27FC236}">
                <a16:creationId xmlns:a16="http://schemas.microsoft.com/office/drawing/2014/main" id="{1E0659EF-32A2-4C1C-BDBB-4573A315B305}"/>
              </a:ext>
            </a:extLst>
          </p:cNvPr>
          <p:cNvGrpSpPr/>
          <p:nvPr/>
        </p:nvGrpSpPr>
        <p:grpSpPr>
          <a:xfrm>
            <a:off x="111710" y="364915"/>
            <a:ext cx="360000" cy="288000"/>
            <a:chOff x="5247525" y="3007275"/>
            <a:chExt cx="517575" cy="384825"/>
          </a:xfrm>
        </p:grpSpPr>
        <p:sp>
          <p:nvSpPr>
            <p:cNvPr id="10" name="Google Shape;610;p39">
              <a:extLst>
                <a:ext uri="{FF2B5EF4-FFF2-40B4-BE49-F238E27FC236}">
                  <a16:creationId xmlns:a16="http://schemas.microsoft.com/office/drawing/2014/main" id="{B4E6908F-3606-4E4B-95EF-D335413D45C1}"/>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11;p39">
              <a:extLst>
                <a:ext uri="{FF2B5EF4-FFF2-40B4-BE49-F238E27FC236}">
                  <a16:creationId xmlns:a16="http://schemas.microsoft.com/office/drawing/2014/main" id="{B4D5152E-6FAC-4075-9792-7D1AE380A743}"/>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5">
            <a:extLst>
              <a:ext uri="{FF2B5EF4-FFF2-40B4-BE49-F238E27FC236}">
                <a16:creationId xmlns:a16="http://schemas.microsoft.com/office/drawing/2014/main" id="{C8BF9F55-6346-40EA-A948-F872A3B420F7}"/>
              </a:ext>
            </a:extLst>
          </p:cNvPr>
          <p:cNvPicPr>
            <a:picLocks noChangeAspect="1"/>
          </p:cNvPicPr>
          <p:nvPr/>
        </p:nvPicPr>
        <p:blipFill rotWithShape="1">
          <a:blip r:embed="rId3"/>
          <a:srcRect b="18057"/>
          <a:stretch/>
        </p:blipFill>
        <p:spPr>
          <a:xfrm>
            <a:off x="3184071" y="1893435"/>
            <a:ext cx="5665788" cy="3656028"/>
          </a:xfrm>
          <a:prstGeom prst="rect">
            <a:avLst/>
          </a:prstGeom>
        </p:spPr>
      </p:pic>
    </p:spTree>
    <p:extLst>
      <p:ext uri="{BB962C8B-B14F-4D97-AF65-F5344CB8AC3E}">
        <p14:creationId xmlns:p14="http://schemas.microsoft.com/office/powerpoint/2010/main" val="867884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1"/>
          </p:nvPr>
        </p:nvSpPr>
        <p:spPr>
          <a:xfrm>
            <a:off x="2140936" y="270245"/>
            <a:ext cx="8403792" cy="857158"/>
          </a:xfrm>
        </p:spPr>
        <p:txBody>
          <a:bodyPr/>
          <a:lstStyle/>
          <a:p>
            <a:r>
              <a:rPr lang="en-US" dirty="0"/>
              <a:t>In this lesson, you will learn:</a:t>
            </a:r>
          </a:p>
        </p:txBody>
      </p:sp>
      <p:grpSp>
        <p:nvGrpSpPr>
          <p:cNvPr id="30" name="Google Shape;612;p39"/>
          <p:cNvGrpSpPr/>
          <p:nvPr/>
        </p:nvGrpSpPr>
        <p:grpSpPr>
          <a:xfrm>
            <a:off x="1264526" y="933866"/>
            <a:ext cx="481919" cy="492019"/>
            <a:chOff x="3951850" y="2985350"/>
            <a:chExt cx="407950" cy="416500"/>
          </a:xfrm>
        </p:grpSpPr>
        <p:sp>
          <p:nvSpPr>
            <p:cNvPr id="31" name="Google Shape;613;p39"/>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14;p39"/>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15;p39"/>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16;p39"/>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7C909E5-DB7A-49C1-ADA5-B94D564D49C3}"/>
              </a:ext>
            </a:extLst>
          </p:cNvPr>
          <p:cNvSpPr txBox="1"/>
          <p:nvPr/>
        </p:nvSpPr>
        <p:spPr>
          <a:xfrm>
            <a:off x="451622" y="6298463"/>
            <a:ext cx="2422566" cy="461665"/>
          </a:xfrm>
          <a:prstGeom prst="rect">
            <a:avLst/>
          </a:prstGeom>
          <a:solidFill>
            <a:srgbClr val="EA1D76"/>
          </a:solidFill>
        </p:spPr>
        <p:txBody>
          <a:bodyPr wrap="square" rtlCol="0">
            <a:spAutoFit/>
          </a:bodyPr>
          <a:lstStyle/>
          <a:p>
            <a:r>
              <a:rPr lang="en-IE" sz="2400" dirty="0">
                <a:solidFill>
                  <a:schemeClr val="bg1"/>
                </a:solidFill>
              </a:rPr>
              <a:t>       DOWNLOADS</a:t>
            </a:r>
          </a:p>
        </p:txBody>
      </p:sp>
      <p:sp>
        <p:nvSpPr>
          <p:cNvPr id="5" name="TextBox 4">
            <a:extLst>
              <a:ext uri="{FF2B5EF4-FFF2-40B4-BE49-F238E27FC236}">
                <a16:creationId xmlns:a16="http://schemas.microsoft.com/office/drawing/2014/main" id="{02BB2FD6-C4A5-4707-9C89-9E77A7C136C5}"/>
              </a:ext>
            </a:extLst>
          </p:cNvPr>
          <p:cNvSpPr txBox="1"/>
          <p:nvPr/>
        </p:nvSpPr>
        <p:spPr>
          <a:xfrm>
            <a:off x="392596" y="5935426"/>
            <a:ext cx="2422566" cy="369332"/>
          </a:xfrm>
          <a:prstGeom prst="rect">
            <a:avLst/>
          </a:prstGeom>
          <a:noFill/>
        </p:spPr>
        <p:txBody>
          <a:bodyPr wrap="square" rtlCol="0">
            <a:spAutoFit/>
          </a:bodyPr>
          <a:lstStyle/>
          <a:p>
            <a:r>
              <a:rPr lang="en-IE" dirty="0">
                <a:solidFill>
                  <a:srgbClr val="EA1D76"/>
                </a:solidFill>
              </a:rPr>
              <a:t>Learning Legend:</a:t>
            </a:r>
          </a:p>
        </p:txBody>
      </p:sp>
      <p:grpSp>
        <p:nvGrpSpPr>
          <p:cNvPr id="22" name="Google Shape;605;p39">
            <a:extLst>
              <a:ext uri="{FF2B5EF4-FFF2-40B4-BE49-F238E27FC236}">
                <a16:creationId xmlns:a16="http://schemas.microsoft.com/office/drawing/2014/main" id="{89FC8319-0A0A-4235-BEB6-CF13418682C4}"/>
              </a:ext>
            </a:extLst>
          </p:cNvPr>
          <p:cNvGrpSpPr/>
          <p:nvPr/>
        </p:nvGrpSpPr>
        <p:grpSpPr>
          <a:xfrm>
            <a:off x="635376" y="6368046"/>
            <a:ext cx="252000" cy="288000"/>
            <a:chOff x="2583100" y="2973775"/>
            <a:chExt cx="461550" cy="437200"/>
          </a:xfrm>
        </p:grpSpPr>
        <p:sp>
          <p:nvSpPr>
            <p:cNvPr id="23" name="Google Shape;606;p39">
              <a:extLst>
                <a:ext uri="{FF2B5EF4-FFF2-40B4-BE49-F238E27FC236}">
                  <a16:creationId xmlns:a16="http://schemas.microsoft.com/office/drawing/2014/main" id="{1D2293BD-5941-4D58-B44D-FC55E081BECA}"/>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07;p39">
              <a:extLst>
                <a:ext uri="{FF2B5EF4-FFF2-40B4-BE49-F238E27FC236}">
                  <a16:creationId xmlns:a16="http://schemas.microsoft.com/office/drawing/2014/main" id="{3FD8F354-F1AA-4C61-95B8-C26DE0722049}"/>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C8085E5A-CB2D-449B-A5B9-98075CCB5D7C}"/>
              </a:ext>
            </a:extLst>
          </p:cNvPr>
          <p:cNvSpPr txBox="1"/>
          <p:nvPr/>
        </p:nvSpPr>
        <p:spPr>
          <a:xfrm>
            <a:off x="2945931" y="6303922"/>
            <a:ext cx="2301680" cy="470296"/>
          </a:xfrm>
          <a:prstGeom prst="rect">
            <a:avLst/>
          </a:prstGeom>
          <a:solidFill>
            <a:srgbClr val="B6BD00"/>
          </a:solidFill>
        </p:spPr>
        <p:txBody>
          <a:bodyPr wrap="square" rtlCol="0">
            <a:spAutoFit/>
          </a:bodyPr>
          <a:lstStyle/>
          <a:p>
            <a:r>
              <a:rPr lang="en-IE" sz="2400" dirty="0">
                <a:solidFill>
                  <a:schemeClr val="bg1"/>
                </a:solidFill>
              </a:rPr>
              <a:t>      USEFUL TOOL</a:t>
            </a:r>
          </a:p>
        </p:txBody>
      </p:sp>
      <p:grpSp>
        <p:nvGrpSpPr>
          <p:cNvPr id="26" name="Google Shape;609;p39">
            <a:extLst>
              <a:ext uri="{FF2B5EF4-FFF2-40B4-BE49-F238E27FC236}">
                <a16:creationId xmlns:a16="http://schemas.microsoft.com/office/drawing/2014/main" id="{45E69875-8657-4490-B09D-2781BB44FA9E}"/>
              </a:ext>
            </a:extLst>
          </p:cNvPr>
          <p:cNvGrpSpPr/>
          <p:nvPr/>
        </p:nvGrpSpPr>
        <p:grpSpPr>
          <a:xfrm>
            <a:off x="3012565" y="6375886"/>
            <a:ext cx="360000" cy="288000"/>
            <a:chOff x="5247525" y="3007275"/>
            <a:chExt cx="517575" cy="384825"/>
          </a:xfrm>
        </p:grpSpPr>
        <p:sp>
          <p:nvSpPr>
            <p:cNvPr id="27" name="Google Shape;610;p39">
              <a:extLst>
                <a:ext uri="{FF2B5EF4-FFF2-40B4-BE49-F238E27FC236}">
                  <a16:creationId xmlns:a16="http://schemas.microsoft.com/office/drawing/2014/main" id="{05FC9C88-520A-4BD5-971A-DC6CB333CAB4}"/>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11;p39">
              <a:extLst>
                <a:ext uri="{FF2B5EF4-FFF2-40B4-BE49-F238E27FC236}">
                  <a16:creationId xmlns:a16="http://schemas.microsoft.com/office/drawing/2014/main" id="{25B2E03D-CE59-4A70-9FE7-44C9E9B4B4AA}"/>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 Placeholder 2"/>
          <p:cNvSpPr>
            <a:spLocks noGrp="1"/>
          </p:cNvSpPr>
          <p:nvPr>
            <p:ph type="body" sz="quarter" idx="20"/>
          </p:nvPr>
        </p:nvSpPr>
        <p:spPr>
          <a:xfrm>
            <a:off x="2046382" y="1551964"/>
            <a:ext cx="10145618" cy="4352152"/>
          </a:xfrm>
        </p:spPr>
        <p:txBody>
          <a:bodyPr/>
          <a:lstStyle/>
          <a:p>
            <a:pPr marL="0" indent="0">
              <a:buNone/>
            </a:pPr>
            <a:r>
              <a:rPr lang="en-US" dirty="0"/>
              <a:t>1.1 </a:t>
            </a:r>
            <a:r>
              <a:rPr lang="en-IE" dirty="0"/>
              <a:t>Understanding the Core Stressors of Refugees and Migrants</a:t>
            </a:r>
          </a:p>
          <a:p>
            <a:pPr marL="0" indent="0">
              <a:buNone/>
            </a:pPr>
            <a:r>
              <a:rPr lang="en-US" dirty="0"/>
              <a:t>1.2 Overcoming Trauma – the role of </a:t>
            </a:r>
            <a:r>
              <a:rPr lang="en-IE" dirty="0"/>
              <a:t> resilience, wellbeing and a sense of purpose</a:t>
            </a:r>
          </a:p>
          <a:p>
            <a:pPr marL="0" indent="0">
              <a:buNone/>
            </a:pPr>
            <a:r>
              <a:rPr lang="en-US" dirty="0"/>
              <a:t>1.3 Building Supportive </a:t>
            </a:r>
            <a:r>
              <a:rPr lang="en-IE" dirty="0"/>
              <a:t>Relationships with Refugees and Migrants</a:t>
            </a:r>
          </a:p>
          <a:p>
            <a:pPr marL="0" indent="0">
              <a:buNone/>
            </a:pPr>
            <a:br>
              <a:rPr lang="en-US" dirty="0"/>
            </a:br>
            <a:br>
              <a:rPr lang="en-US" dirty="0"/>
            </a:br>
            <a:endParaRPr lang="en-US" dirty="0"/>
          </a:p>
          <a:p>
            <a:pPr marL="0" indent="0">
              <a:buClr>
                <a:srgbClr val="16A8D3"/>
              </a:buClr>
              <a:buNone/>
            </a:pPr>
            <a:r>
              <a:rPr lang="en-US" dirty="0"/>
              <a:t>2.1 Family Strengthening in the Inclusion Process</a:t>
            </a:r>
          </a:p>
        </p:txBody>
      </p:sp>
      <p:sp>
        <p:nvSpPr>
          <p:cNvPr id="7" name="TextBox 6">
            <a:extLst>
              <a:ext uri="{FF2B5EF4-FFF2-40B4-BE49-F238E27FC236}">
                <a16:creationId xmlns:a16="http://schemas.microsoft.com/office/drawing/2014/main" id="{0DD3A9F9-254E-4E47-A50C-38AAC789D04D}"/>
              </a:ext>
            </a:extLst>
          </p:cNvPr>
          <p:cNvSpPr txBox="1"/>
          <p:nvPr/>
        </p:nvSpPr>
        <p:spPr>
          <a:xfrm>
            <a:off x="5306637" y="6303922"/>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a:solidFill>
                  <a:schemeClr val="bg1"/>
                </a:solidFill>
              </a:rPr>
              <a:t>GOOD PRACTICE</a:t>
            </a:r>
          </a:p>
        </p:txBody>
      </p:sp>
      <p:grpSp>
        <p:nvGrpSpPr>
          <p:cNvPr id="19" name="Google Shape;543;p39">
            <a:extLst>
              <a:ext uri="{FF2B5EF4-FFF2-40B4-BE49-F238E27FC236}">
                <a16:creationId xmlns:a16="http://schemas.microsoft.com/office/drawing/2014/main" id="{211ECEFA-D1F3-489C-BFF8-CD582E53E6DF}"/>
              </a:ext>
            </a:extLst>
          </p:cNvPr>
          <p:cNvGrpSpPr/>
          <p:nvPr/>
        </p:nvGrpSpPr>
        <p:grpSpPr>
          <a:xfrm>
            <a:off x="5387388" y="6390754"/>
            <a:ext cx="252000" cy="288000"/>
            <a:chOff x="5961125" y="1623900"/>
            <a:chExt cx="376925" cy="448175"/>
          </a:xfrm>
        </p:grpSpPr>
        <p:sp>
          <p:nvSpPr>
            <p:cNvPr id="20" name="Google Shape;544;p39">
              <a:extLst>
                <a:ext uri="{FF2B5EF4-FFF2-40B4-BE49-F238E27FC236}">
                  <a16:creationId xmlns:a16="http://schemas.microsoft.com/office/drawing/2014/main" id="{327D95B9-3ABD-43FB-9E6E-1F4F4417E6CA}"/>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45;p39">
              <a:extLst>
                <a:ext uri="{FF2B5EF4-FFF2-40B4-BE49-F238E27FC236}">
                  <a16:creationId xmlns:a16="http://schemas.microsoft.com/office/drawing/2014/main" id="{ADB0D776-DBE1-4688-853C-AB3AD0D30D51}"/>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46;p39">
              <a:extLst>
                <a:ext uri="{FF2B5EF4-FFF2-40B4-BE49-F238E27FC236}">
                  <a16:creationId xmlns:a16="http://schemas.microsoft.com/office/drawing/2014/main" id="{557E1AC0-ACE6-4EF4-AD49-6E0DB9B7D232}"/>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47;p39">
              <a:extLst>
                <a:ext uri="{FF2B5EF4-FFF2-40B4-BE49-F238E27FC236}">
                  <a16:creationId xmlns:a16="http://schemas.microsoft.com/office/drawing/2014/main" id="{4E19B5B7-3EBF-49BB-AC61-0AAC312A9DD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8;p39">
              <a:extLst>
                <a:ext uri="{FF2B5EF4-FFF2-40B4-BE49-F238E27FC236}">
                  <a16:creationId xmlns:a16="http://schemas.microsoft.com/office/drawing/2014/main" id="{D214E8FA-03B3-4223-AAC8-50E8D8369A27}"/>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9;p39">
              <a:extLst>
                <a:ext uri="{FF2B5EF4-FFF2-40B4-BE49-F238E27FC236}">
                  <a16:creationId xmlns:a16="http://schemas.microsoft.com/office/drawing/2014/main" id="{331092F4-F669-4E6D-BB83-554DFBB972BA}"/>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50;p39">
              <a:extLst>
                <a:ext uri="{FF2B5EF4-FFF2-40B4-BE49-F238E27FC236}">
                  <a16:creationId xmlns:a16="http://schemas.microsoft.com/office/drawing/2014/main" id="{A654323C-04FB-4620-838A-7B6D019A23DD}"/>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7">
            <a:extLst>
              <a:ext uri="{FF2B5EF4-FFF2-40B4-BE49-F238E27FC236}">
                <a16:creationId xmlns:a16="http://schemas.microsoft.com/office/drawing/2014/main" id="{6D1B7089-7AF6-408C-8F73-1809677F3A5F}"/>
              </a:ext>
            </a:extLst>
          </p:cNvPr>
          <p:cNvSpPr/>
          <p:nvPr/>
        </p:nvSpPr>
        <p:spPr>
          <a:xfrm>
            <a:off x="148105" y="1850446"/>
            <a:ext cx="1898277" cy="523220"/>
          </a:xfrm>
          <a:prstGeom prst="rect">
            <a:avLst/>
          </a:prstGeom>
        </p:spPr>
        <p:txBody>
          <a:bodyPr wrap="none">
            <a:spAutoFit/>
          </a:bodyPr>
          <a:lstStyle/>
          <a:p>
            <a:r>
              <a:rPr lang="en-US" sz="2800">
                <a:solidFill>
                  <a:srgbClr val="EA1D76"/>
                </a:solidFill>
              </a:rPr>
              <a:t>WELLBEING</a:t>
            </a:r>
            <a:endParaRPr lang="en-US" sz="2800" dirty="0">
              <a:solidFill>
                <a:srgbClr val="EA1D76"/>
              </a:solidFill>
            </a:endParaRPr>
          </a:p>
        </p:txBody>
      </p:sp>
      <p:sp>
        <p:nvSpPr>
          <p:cNvPr id="38" name="Rectangle 37">
            <a:extLst>
              <a:ext uri="{FF2B5EF4-FFF2-40B4-BE49-F238E27FC236}">
                <a16:creationId xmlns:a16="http://schemas.microsoft.com/office/drawing/2014/main" id="{06E3EEAE-297A-4345-9A05-C9E4ACE525D9}"/>
              </a:ext>
            </a:extLst>
          </p:cNvPr>
          <p:cNvSpPr/>
          <p:nvPr/>
        </p:nvSpPr>
        <p:spPr>
          <a:xfrm>
            <a:off x="451622" y="4301138"/>
            <a:ext cx="1231684" cy="523220"/>
          </a:xfrm>
          <a:prstGeom prst="rect">
            <a:avLst/>
          </a:prstGeom>
        </p:spPr>
        <p:txBody>
          <a:bodyPr wrap="none">
            <a:spAutoFit/>
          </a:bodyPr>
          <a:lstStyle/>
          <a:p>
            <a:r>
              <a:rPr lang="en-US" sz="2800" dirty="0">
                <a:solidFill>
                  <a:srgbClr val="B6BD00"/>
                </a:solidFill>
              </a:rPr>
              <a:t>FAMILY</a:t>
            </a:r>
          </a:p>
        </p:txBody>
      </p:sp>
      <p:sp>
        <p:nvSpPr>
          <p:cNvPr id="39" name="Text Box 4">
            <a:extLst>
              <a:ext uri="{FF2B5EF4-FFF2-40B4-BE49-F238E27FC236}">
                <a16:creationId xmlns:a16="http://schemas.microsoft.com/office/drawing/2014/main" id="{530EA8A1-8B92-4B61-8FD1-843DCA015B04}"/>
              </a:ext>
            </a:extLst>
          </p:cNvPr>
          <p:cNvSpPr txBox="1"/>
          <p:nvPr/>
        </p:nvSpPr>
        <p:spPr>
          <a:xfrm>
            <a:off x="8014211" y="5921520"/>
            <a:ext cx="3846034" cy="567055"/>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800" dirty="0">
                <a:solidFill>
                  <a:schemeClr val="tx1"/>
                </a:solidFill>
                <a:effectLst/>
                <a:ea typeface="Times New Roman" panose="02020603050405020304" pitchFamily="18" charset="0"/>
                <a:cs typeface="Times New Roman" panose="02020603050405020304" pitchFamily="18" charset="0"/>
              </a:rPr>
              <a:t>This project has been funded with support from the European Commission. This publication reflects the views only of the author, and the Commission cannot be held responsible for any use, which may be made of the information contained therein. </a:t>
            </a:r>
            <a:endParaRPr lang="en-IE" sz="1200" dirty="0">
              <a:solidFill>
                <a:schemeClr val="tx1"/>
              </a:solidFill>
              <a:effectLst/>
              <a:ea typeface="Calibri" panose="020F0502020204030204" pitchFamily="34" charset="0"/>
              <a:cs typeface="Times New Roman" panose="02020603050405020304" pitchFamily="18" charset="0"/>
            </a:endParaRPr>
          </a:p>
          <a:p>
            <a:pPr>
              <a:spcAft>
                <a:spcPts val="0"/>
              </a:spcAft>
            </a:pPr>
            <a:r>
              <a:rPr lang="en-US" sz="800" dirty="0">
                <a:solidFill>
                  <a:schemeClr val="tx1"/>
                </a:solidFill>
                <a:effectLst/>
                <a:ea typeface="Calibri" panose="020F0502020204030204" pitchFamily="34" charset="0"/>
                <a:cs typeface="Times New Roman" panose="02020603050405020304" pitchFamily="18" charset="0"/>
              </a:rPr>
              <a:t> </a:t>
            </a:r>
            <a:endParaRPr lang="en-IE" sz="12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2978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4D42B50-ED79-4ED2-9260-E7B1C2DCBE30}"/>
              </a:ext>
            </a:extLst>
          </p:cNvPr>
          <p:cNvSpPr>
            <a:spLocks noGrp="1"/>
          </p:cNvSpPr>
          <p:nvPr>
            <p:ph type="pic" sz="quarter" idx="15"/>
          </p:nvPr>
        </p:nvSpPr>
        <p:spPr/>
      </p:sp>
      <p:sp>
        <p:nvSpPr>
          <p:cNvPr id="3" name="Text Placeholder 2">
            <a:extLst>
              <a:ext uri="{FF2B5EF4-FFF2-40B4-BE49-F238E27FC236}">
                <a16:creationId xmlns:a16="http://schemas.microsoft.com/office/drawing/2014/main" id="{E5AC3995-43DF-4FA7-8399-4F1AAD6DF060}"/>
              </a:ext>
            </a:extLst>
          </p:cNvPr>
          <p:cNvSpPr>
            <a:spLocks noGrp="1"/>
          </p:cNvSpPr>
          <p:nvPr>
            <p:ph type="body" sz="quarter" idx="16"/>
          </p:nvPr>
        </p:nvSpPr>
        <p:spPr>
          <a:xfrm>
            <a:off x="388882" y="504498"/>
            <a:ext cx="7399284" cy="1272110"/>
          </a:xfrm>
        </p:spPr>
        <p:txBody>
          <a:bodyPr>
            <a:normAutofit/>
          </a:bodyPr>
          <a:lstStyle/>
          <a:p>
            <a:r>
              <a:rPr lang="en-IE" dirty="0"/>
              <a:t>Resettlement Assessment Questions –</a:t>
            </a:r>
            <a:r>
              <a:rPr lang="en-IE" dirty="0">
                <a:solidFill>
                  <a:srgbClr val="EA1D76"/>
                </a:solidFill>
              </a:rPr>
              <a:t>Basic Needs</a:t>
            </a:r>
          </a:p>
          <a:p>
            <a:endParaRPr lang="en-IE" dirty="0">
              <a:solidFill>
                <a:srgbClr val="B6BD00"/>
              </a:solidFill>
            </a:endParaRPr>
          </a:p>
          <a:p>
            <a:endParaRPr lang="en-IE" dirty="0">
              <a:solidFill>
                <a:srgbClr val="EA1D76"/>
              </a:solidFill>
            </a:endParaRPr>
          </a:p>
          <a:p>
            <a:endParaRPr lang="en-IE" dirty="0">
              <a:solidFill>
                <a:srgbClr val="ED7523"/>
              </a:solidFill>
            </a:endParaRPr>
          </a:p>
          <a:p>
            <a:endParaRPr lang="en-IE" dirty="0"/>
          </a:p>
          <a:p>
            <a:endParaRPr lang="en-IE" dirty="0"/>
          </a:p>
        </p:txBody>
      </p:sp>
      <p:sp>
        <p:nvSpPr>
          <p:cNvPr id="4" name="Text Placeholder 3">
            <a:extLst>
              <a:ext uri="{FF2B5EF4-FFF2-40B4-BE49-F238E27FC236}">
                <a16:creationId xmlns:a16="http://schemas.microsoft.com/office/drawing/2014/main" id="{EA5706CD-A063-44E0-AD90-6FC866DC0EF7}"/>
              </a:ext>
            </a:extLst>
          </p:cNvPr>
          <p:cNvSpPr>
            <a:spLocks noGrp="1"/>
          </p:cNvSpPr>
          <p:nvPr>
            <p:ph type="body" sz="quarter" idx="17"/>
          </p:nvPr>
        </p:nvSpPr>
        <p:spPr>
          <a:xfrm>
            <a:off x="380463" y="2063961"/>
            <a:ext cx="7565358" cy="3642009"/>
          </a:xfrm>
        </p:spPr>
        <p:txBody>
          <a:bodyPr/>
          <a:lstStyle/>
          <a:p>
            <a:pPr marL="342900" indent="-342900">
              <a:buFontTx/>
              <a:buChar char="-"/>
            </a:pPr>
            <a:r>
              <a:rPr lang="en-IE" sz="2400" dirty="0"/>
              <a:t>Is the family having trouble paying for basic necessities such as food, clothing, medication, and transportation?</a:t>
            </a:r>
          </a:p>
          <a:p>
            <a:pPr marL="342900" indent="-342900">
              <a:buFontTx/>
              <a:buChar char="-"/>
            </a:pPr>
            <a:r>
              <a:rPr lang="en-IE" sz="2400" dirty="0"/>
              <a:t>Is the family experiencing any current housing problems?</a:t>
            </a:r>
          </a:p>
          <a:p>
            <a:pPr marL="342900" indent="-342900">
              <a:buFontTx/>
              <a:buChar char="-"/>
            </a:pPr>
            <a:r>
              <a:rPr lang="en-IE" sz="2400" dirty="0"/>
              <a:t>Is the neighbourhood/community safe for refugee and migrants?</a:t>
            </a:r>
          </a:p>
          <a:p>
            <a:pPr marL="342900" indent="-342900">
              <a:buFontTx/>
              <a:buChar char="-"/>
            </a:pPr>
            <a:r>
              <a:rPr lang="en-IE" sz="2400" dirty="0"/>
              <a:t>Is the family experiencing any threats to their immediate safety?</a:t>
            </a:r>
          </a:p>
        </p:txBody>
      </p:sp>
      <p:sp>
        <p:nvSpPr>
          <p:cNvPr id="8" name="Rectangle 7">
            <a:extLst>
              <a:ext uri="{FF2B5EF4-FFF2-40B4-BE49-F238E27FC236}">
                <a16:creationId xmlns:a16="http://schemas.microsoft.com/office/drawing/2014/main" id="{F649E43E-E8AC-4638-B540-BCAB10C86C29}"/>
              </a:ext>
            </a:extLst>
          </p:cNvPr>
          <p:cNvSpPr/>
          <p:nvPr/>
        </p:nvSpPr>
        <p:spPr>
          <a:xfrm>
            <a:off x="7535916" y="5937425"/>
            <a:ext cx="6096000" cy="246221"/>
          </a:xfrm>
          <a:prstGeom prst="rect">
            <a:avLst/>
          </a:prstGeom>
        </p:spPr>
        <p:txBody>
          <a:bodyPr>
            <a:spAutoFit/>
          </a:bodyPr>
          <a:lstStyle/>
          <a:p>
            <a:r>
              <a:rPr lang="en-IE" sz="1000" dirty="0"/>
              <a:t>Source: </a:t>
            </a:r>
            <a:r>
              <a:rPr lang="en-IE" sz="1000" dirty="0">
                <a:hlinkClick r:id="rId2"/>
              </a:rPr>
              <a:t>https://redcap.tch.harvard.edu/redcap_edc/surveys/index.php?s=HRPDCPPA3H</a:t>
            </a:r>
            <a:endParaRPr lang="en-IE" sz="1000" dirty="0"/>
          </a:p>
        </p:txBody>
      </p:sp>
      <p:pic>
        <p:nvPicPr>
          <p:cNvPr id="9" name="Picture 8">
            <a:extLst>
              <a:ext uri="{FF2B5EF4-FFF2-40B4-BE49-F238E27FC236}">
                <a16:creationId xmlns:a16="http://schemas.microsoft.com/office/drawing/2014/main" id="{9EB36065-B3DD-4409-BA29-75A2E5395FF6}"/>
              </a:ext>
            </a:extLst>
          </p:cNvPr>
          <p:cNvPicPr>
            <a:picLocks noChangeAspect="1"/>
          </p:cNvPicPr>
          <p:nvPr/>
        </p:nvPicPr>
        <p:blipFill rotWithShape="1">
          <a:blip r:embed="rId3"/>
          <a:srcRect r="39804" b="18057"/>
          <a:stretch/>
        </p:blipFill>
        <p:spPr>
          <a:xfrm>
            <a:off x="8781414" y="1140553"/>
            <a:ext cx="3410586" cy="4116794"/>
          </a:xfrm>
          <a:prstGeom prst="rect">
            <a:avLst/>
          </a:prstGeom>
        </p:spPr>
      </p:pic>
    </p:spTree>
    <p:extLst>
      <p:ext uri="{BB962C8B-B14F-4D97-AF65-F5344CB8AC3E}">
        <p14:creationId xmlns:p14="http://schemas.microsoft.com/office/powerpoint/2010/main" val="3416062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4D42B50-ED79-4ED2-9260-E7B1C2DCBE30}"/>
              </a:ext>
            </a:extLst>
          </p:cNvPr>
          <p:cNvSpPr>
            <a:spLocks noGrp="1"/>
          </p:cNvSpPr>
          <p:nvPr>
            <p:ph type="pic" sz="quarter" idx="15"/>
          </p:nvPr>
        </p:nvSpPr>
        <p:spPr/>
      </p:sp>
      <p:sp>
        <p:nvSpPr>
          <p:cNvPr id="3" name="Text Placeholder 2">
            <a:extLst>
              <a:ext uri="{FF2B5EF4-FFF2-40B4-BE49-F238E27FC236}">
                <a16:creationId xmlns:a16="http://schemas.microsoft.com/office/drawing/2014/main" id="{E5AC3995-43DF-4FA7-8399-4F1AAD6DF060}"/>
              </a:ext>
            </a:extLst>
          </p:cNvPr>
          <p:cNvSpPr>
            <a:spLocks noGrp="1"/>
          </p:cNvSpPr>
          <p:nvPr>
            <p:ph type="body" sz="quarter" idx="16"/>
          </p:nvPr>
        </p:nvSpPr>
        <p:spPr>
          <a:xfrm>
            <a:off x="388882" y="504498"/>
            <a:ext cx="7399284" cy="1272110"/>
          </a:xfrm>
        </p:spPr>
        <p:txBody>
          <a:bodyPr>
            <a:normAutofit/>
          </a:bodyPr>
          <a:lstStyle/>
          <a:p>
            <a:r>
              <a:rPr lang="en-IE" dirty="0"/>
              <a:t>Resettlement Assessment Questions –</a:t>
            </a:r>
            <a:r>
              <a:rPr lang="en-IE" dirty="0">
                <a:solidFill>
                  <a:srgbClr val="16A8D3"/>
                </a:solidFill>
              </a:rPr>
              <a:t>Healthcare and Access to Services</a:t>
            </a:r>
          </a:p>
          <a:p>
            <a:endParaRPr lang="en-IE" dirty="0">
              <a:solidFill>
                <a:srgbClr val="B6BD00"/>
              </a:solidFill>
            </a:endParaRPr>
          </a:p>
          <a:p>
            <a:endParaRPr lang="en-IE" dirty="0">
              <a:solidFill>
                <a:srgbClr val="EA1D76"/>
              </a:solidFill>
            </a:endParaRPr>
          </a:p>
          <a:p>
            <a:endParaRPr lang="en-IE" dirty="0">
              <a:solidFill>
                <a:srgbClr val="ED7523"/>
              </a:solidFill>
            </a:endParaRPr>
          </a:p>
          <a:p>
            <a:endParaRPr lang="en-IE" dirty="0"/>
          </a:p>
          <a:p>
            <a:endParaRPr lang="en-IE" dirty="0"/>
          </a:p>
        </p:txBody>
      </p:sp>
      <p:sp>
        <p:nvSpPr>
          <p:cNvPr id="4" name="Text Placeholder 3">
            <a:extLst>
              <a:ext uri="{FF2B5EF4-FFF2-40B4-BE49-F238E27FC236}">
                <a16:creationId xmlns:a16="http://schemas.microsoft.com/office/drawing/2014/main" id="{EA5706CD-A063-44E0-AD90-6FC866DC0EF7}"/>
              </a:ext>
            </a:extLst>
          </p:cNvPr>
          <p:cNvSpPr>
            <a:spLocks noGrp="1"/>
          </p:cNvSpPr>
          <p:nvPr>
            <p:ph type="body" sz="quarter" idx="17"/>
          </p:nvPr>
        </p:nvSpPr>
        <p:spPr>
          <a:xfrm>
            <a:off x="380463" y="2063961"/>
            <a:ext cx="7565358" cy="3642009"/>
          </a:xfrm>
        </p:spPr>
        <p:txBody>
          <a:bodyPr/>
          <a:lstStyle/>
          <a:p>
            <a:pPr marL="342900" indent="-342900">
              <a:buFontTx/>
              <a:buChar char="-"/>
            </a:pPr>
            <a:r>
              <a:rPr lang="en-IE" sz="2400" dirty="0"/>
              <a:t>Does the family have access to regular medical, mental health care, vision, and/or dental care?</a:t>
            </a:r>
          </a:p>
          <a:p>
            <a:pPr marL="342900" indent="-342900">
              <a:buFontTx/>
              <a:buChar char="-"/>
            </a:pPr>
            <a:r>
              <a:rPr lang="en-IE" sz="2400" dirty="0"/>
              <a:t>Does the family feel their children are getting the help they need to be successful at school?</a:t>
            </a:r>
          </a:p>
          <a:p>
            <a:pPr marL="342900" indent="-342900">
              <a:buFontTx/>
              <a:buChar char="-"/>
            </a:pPr>
            <a:r>
              <a:rPr lang="en-IE" sz="2400" dirty="0"/>
              <a:t>Is the family able to access transportation to important appointments?</a:t>
            </a:r>
          </a:p>
        </p:txBody>
      </p:sp>
      <p:sp>
        <p:nvSpPr>
          <p:cNvPr id="8" name="Rectangle 7">
            <a:extLst>
              <a:ext uri="{FF2B5EF4-FFF2-40B4-BE49-F238E27FC236}">
                <a16:creationId xmlns:a16="http://schemas.microsoft.com/office/drawing/2014/main" id="{F649E43E-E8AC-4638-B540-BCAB10C86C29}"/>
              </a:ext>
            </a:extLst>
          </p:cNvPr>
          <p:cNvSpPr/>
          <p:nvPr/>
        </p:nvSpPr>
        <p:spPr>
          <a:xfrm>
            <a:off x="7535916" y="5937425"/>
            <a:ext cx="6096000" cy="246221"/>
          </a:xfrm>
          <a:prstGeom prst="rect">
            <a:avLst/>
          </a:prstGeom>
        </p:spPr>
        <p:txBody>
          <a:bodyPr>
            <a:spAutoFit/>
          </a:bodyPr>
          <a:lstStyle/>
          <a:p>
            <a:r>
              <a:rPr lang="en-IE" sz="1000" dirty="0"/>
              <a:t>Source: </a:t>
            </a:r>
            <a:r>
              <a:rPr lang="en-IE" sz="1000" dirty="0">
                <a:hlinkClick r:id="rId2"/>
              </a:rPr>
              <a:t>https://redcap.tch.harvard.edu/redcap_edc/surveys/index.php?s=HRPDCPPA3H</a:t>
            </a:r>
            <a:endParaRPr lang="en-IE" sz="1000" dirty="0"/>
          </a:p>
        </p:txBody>
      </p:sp>
      <p:pic>
        <p:nvPicPr>
          <p:cNvPr id="9" name="Picture 8">
            <a:extLst>
              <a:ext uri="{FF2B5EF4-FFF2-40B4-BE49-F238E27FC236}">
                <a16:creationId xmlns:a16="http://schemas.microsoft.com/office/drawing/2014/main" id="{9EB36065-B3DD-4409-BA29-75A2E5395FF6}"/>
              </a:ext>
            </a:extLst>
          </p:cNvPr>
          <p:cNvPicPr>
            <a:picLocks noChangeAspect="1"/>
          </p:cNvPicPr>
          <p:nvPr/>
        </p:nvPicPr>
        <p:blipFill rotWithShape="1">
          <a:blip r:embed="rId3"/>
          <a:srcRect r="39804" b="18057"/>
          <a:stretch/>
        </p:blipFill>
        <p:spPr>
          <a:xfrm>
            <a:off x="8781414" y="1140553"/>
            <a:ext cx="3410586" cy="4116794"/>
          </a:xfrm>
          <a:prstGeom prst="rect">
            <a:avLst/>
          </a:prstGeom>
        </p:spPr>
      </p:pic>
    </p:spTree>
    <p:extLst>
      <p:ext uri="{BB962C8B-B14F-4D97-AF65-F5344CB8AC3E}">
        <p14:creationId xmlns:p14="http://schemas.microsoft.com/office/powerpoint/2010/main" val="1750749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4D42B50-ED79-4ED2-9260-E7B1C2DCBE30}"/>
              </a:ext>
            </a:extLst>
          </p:cNvPr>
          <p:cNvSpPr>
            <a:spLocks noGrp="1"/>
          </p:cNvSpPr>
          <p:nvPr>
            <p:ph type="pic" sz="quarter" idx="15"/>
          </p:nvPr>
        </p:nvSpPr>
        <p:spPr/>
      </p:sp>
      <p:sp>
        <p:nvSpPr>
          <p:cNvPr id="3" name="Text Placeholder 2">
            <a:extLst>
              <a:ext uri="{FF2B5EF4-FFF2-40B4-BE49-F238E27FC236}">
                <a16:creationId xmlns:a16="http://schemas.microsoft.com/office/drawing/2014/main" id="{E5AC3995-43DF-4FA7-8399-4F1AAD6DF060}"/>
              </a:ext>
            </a:extLst>
          </p:cNvPr>
          <p:cNvSpPr>
            <a:spLocks noGrp="1"/>
          </p:cNvSpPr>
          <p:nvPr>
            <p:ph type="body" sz="quarter" idx="16"/>
          </p:nvPr>
        </p:nvSpPr>
        <p:spPr>
          <a:xfrm>
            <a:off x="388882" y="504498"/>
            <a:ext cx="7399284" cy="1272110"/>
          </a:xfrm>
        </p:spPr>
        <p:txBody>
          <a:bodyPr>
            <a:normAutofit/>
          </a:bodyPr>
          <a:lstStyle/>
          <a:p>
            <a:r>
              <a:rPr lang="en-IE" dirty="0"/>
              <a:t>Resettlement Assessment Questions –</a:t>
            </a:r>
            <a:r>
              <a:rPr lang="en-IE" dirty="0">
                <a:solidFill>
                  <a:srgbClr val="16A8D3"/>
                </a:solidFill>
              </a:rPr>
              <a:t>Legal Services</a:t>
            </a:r>
            <a:endParaRPr lang="en-IE" dirty="0">
              <a:solidFill>
                <a:srgbClr val="B6BD00"/>
              </a:solidFill>
            </a:endParaRPr>
          </a:p>
          <a:p>
            <a:endParaRPr lang="en-IE" dirty="0">
              <a:solidFill>
                <a:srgbClr val="EA1D76"/>
              </a:solidFill>
            </a:endParaRPr>
          </a:p>
          <a:p>
            <a:endParaRPr lang="en-IE" dirty="0">
              <a:solidFill>
                <a:srgbClr val="ED7523"/>
              </a:solidFill>
            </a:endParaRPr>
          </a:p>
          <a:p>
            <a:endParaRPr lang="en-IE" dirty="0"/>
          </a:p>
          <a:p>
            <a:endParaRPr lang="en-IE" dirty="0"/>
          </a:p>
        </p:txBody>
      </p:sp>
      <p:sp>
        <p:nvSpPr>
          <p:cNvPr id="4" name="Text Placeholder 3">
            <a:extLst>
              <a:ext uri="{FF2B5EF4-FFF2-40B4-BE49-F238E27FC236}">
                <a16:creationId xmlns:a16="http://schemas.microsoft.com/office/drawing/2014/main" id="{EA5706CD-A063-44E0-AD90-6FC866DC0EF7}"/>
              </a:ext>
            </a:extLst>
          </p:cNvPr>
          <p:cNvSpPr>
            <a:spLocks noGrp="1"/>
          </p:cNvSpPr>
          <p:nvPr>
            <p:ph type="body" sz="quarter" idx="17"/>
          </p:nvPr>
        </p:nvSpPr>
        <p:spPr>
          <a:xfrm>
            <a:off x="380463" y="2063961"/>
            <a:ext cx="7565358" cy="3642009"/>
          </a:xfrm>
        </p:spPr>
        <p:txBody>
          <a:bodyPr/>
          <a:lstStyle/>
          <a:p>
            <a:pPr marL="342900" indent="-342900">
              <a:buFontTx/>
              <a:buChar char="-"/>
            </a:pPr>
            <a:r>
              <a:rPr lang="en-IE" sz="2400" dirty="0"/>
              <a:t>Do family members have legal status and/or are they aware of their options for staying in their host country?</a:t>
            </a:r>
          </a:p>
          <a:p>
            <a:pPr marL="342900" indent="-342900">
              <a:buFontTx/>
              <a:buChar char="-"/>
            </a:pPr>
            <a:r>
              <a:rPr lang="en-IE" sz="2400" dirty="0"/>
              <a:t>Are any family members involved in immigration proceedings?</a:t>
            </a:r>
          </a:p>
          <a:p>
            <a:pPr marL="342900" indent="-342900">
              <a:buFontTx/>
              <a:buChar char="-"/>
            </a:pPr>
            <a:r>
              <a:rPr lang="en-IE" sz="2400" dirty="0"/>
              <a:t>Do family members need access to legal representation?</a:t>
            </a:r>
          </a:p>
        </p:txBody>
      </p:sp>
      <p:sp>
        <p:nvSpPr>
          <p:cNvPr id="8" name="Rectangle 7">
            <a:extLst>
              <a:ext uri="{FF2B5EF4-FFF2-40B4-BE49-F238E27FC236}">
                <a16:creationId xmlns:a16="http://schemas.microsoft.com/office/drawing/2014/main" id="{F649E43E-E8AC-4638-B540-BCAB10C86C29}"/>
              </a:ext>
            </a:extLst>
          </p:cNvPr>
          <p:cNvSpPr/>
          <p:nvPr/>
        </p:nvSpPr>
        <p:spPr>
          <a:xfrm>
            <a:off x="7535916" y="5937425"/>
            <a:ext cx="6096000" cy="246221"/>
          </a:xfrm>
          <a:prstGeom prst="rect">
            <a:avLst/>
          </a:prstGeom>
        </p:spPr>
        <p:txBody>
          <a:bodyPr>
            <a:spAutoFit/>
          </a:bodyPr>
          <a:lstStyle/>
          <a:p>
            <a:r>
              <a:rPr lang="en-IE" sz="1000" dirty="0"/>
              <a:t>Source: </a:t>
            </a:r>
            <a:r>
              <a:rPr lang="en-IE" sz="1000" dirty="0">
                <a:hlinkClick r:id="rId2"/>
              </a:rPr>
              <a:t>https://redcap.tch.harvard.edu/redcap_edc/surveys/index.php?s=HRPDCPPA3H</a:t>
            </a:r>
            <a:endParaRPr lang="en-IE" sz="1000" dirty="0"/>
          </a:p>
        </p:txBody>
      </p:sp>
      <p:pic>
        <p:nvPicPr>
          <p:cNvPr id="9" name="Picture 8">
            <a:extLst>
              <a:ext uri="{FF2B5EF4-FFF2-40B4-BE49-F238E27FC236}">
                <a16:creationId xmlns:a16="http://schemas.microsoft.com/office/drawing/2014/main" id="{9EB36065-B3DD-4409-BA29-75A2E5395FF6}"/>
              </a:ext>
            </a:extLst>
          </p:cNvPr>
          <p:cNvPicPr>
            <a:picLocks noChangeAspect="1"/>
          </p:cNvPicPr>
          <p:nvPr/>
        </p:nvPicPr>
        <p:blipFill rotWithShape="1">
          <a:blip r:embed="rId3"/>
          <a:srcRect r="39804" b="18057"/>
          <a:stretch/>
        </p:blipFill>
        <p:spPr>
          <a:xfrm>
            <a:off x="8781414" y="1140553"/>
            <a:ext cx="3410586" cy="4116794"/>
          </a:xfrm>
          <a:prstGeom prst="rect">
            <a:avLst/>
          </a:prstGeom>
        </p:spPr>
      </p:pic>
    </p:spTree>
    <p:extLst>
      <p:ext uri="{BB962C8B-B14F-4D97-AF65-F5344CB8AC3E}">
        <p14:creationId xmlns:p14="http://schemas.microsoft.com/office/powerpoint/2010/main" val="7823128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B0EDB2-A549-4830-BAAD-4DF6B647BDE6}"/>
              </a:ext>
            </a:extLst>
          </p:cNvPr>
          <p:cNvSpPr>
            <a:spLocks noGrp="1"/>
          </p:cNvSpPr>
          <p:nvPr>
            <p:ph type="body" sz="quarter" idx="13"/>
          </p:nvPr>
        </p:nvSpPr>
        <p:spPr>
          <a:solidFill>
            <a:srgbClr val="ED7523"/>
          </a:solidFill>
        </p:spPr>
        <p:txBody>
          <a:bodyPr/>
          <a:lstStyle/>
          <a:p>
            <a:r>
              <a:rPr lang="en-IE" dirty="0">
                <a:solidFill>
                  <a:schemeClr val="bg1"/>
                </a:solidFill>
              </a:rPr>
              <a:t>Isolation Assessment Tool</a:t>
            </a:r>
          </a:p>
        </p:txBody>
      </p:sp>
      <p:sp>
        <p:nvSpPr>
          <p:cNvPr id="3" name="Text Placeholder 2">
            <a:extLst>
              <a:ext uri="{FF2B5EF4-FFF2-40B4-BE49-F238E27FC236}">
                <a16:creationId xmlns:a16="http://schemas.microsoft.com/office/drawing/2014/main" id="{68254415-69F5-47E7-AA70-FF9191CFE33F}"/>
              </a:ext>
            </a:extLst>
          </p:cNvPr>
          <p:cNvSpPr>
            <a:spLocks noGrp="1"/>
          </p:cNvSpPr>
          <p:nvPr>
            <p:ph type="body" sz="quarter" idx="14"/>
          </p:nvPr>
        </p:nvSpPr>
        <p:spPr/>
        <p:txBody>
          <a:bodyPr/>
          <a:lstStyle/>
          <a:p>
            <a:r>
              <a:rPr lang="en-IE" b="1" dirty="0">
                <a:hlinkClick r:id="rId2"/>
              </a:rPr>
              <a:t>Refugee and Immigrant Core Stressors Toolkit</a:t>
            </a:r>
            <a:endParaRPr lang="en-IE" b="1" dirty="0"/>
          </a:p>
          <a:p>
            <a:endParaRPr lang="en-IE" dirty="0"/>
          </a:p>
        </p:txBody>
      </p:sp>
      <p:sp>
        <p:nvSpPr>
          <p:cNvPr id="4" name="Picture Placeholder 3">
            <a:extLst>
              <a:ext uri="{FF2B5EF4-FFF2-40B4-BE49-F238E27FC236}">
                <a16:creationId xmlns:a16="http://schemas.microsoft.com/office/drawing/2014/main" id="{D49FC4F2-6160-4E62-8FB7-AE956E8BC81F}"/>
              </a:ext>
            </a:extLst>
          </p:cNvPr>
          <p:cNvSpPr>
            <a:spLocks noGrp="1"/>
          </p:cNvSpPr>
          <p:nvPr>
            <p:ph type="pic" sz="quarter" idx="15"/>
          </p:nvPr>
        </p:nvSpPr>
        <p:spPr/>
      </p:sp>
      <p:sp>
        <p:nvSpPr>
          <p:cNvPr id="8" name="TextBox 7">
            <a:extLst>
              <a:ext uri="{FF2B5EF4-FFF2-40B4-BE49-F238E27FC236}">
                <a16:creationId xmlns:a16="http://schemas.microsoft.com/office/drawing/2014/main" id="{14FB5CAC-5452-4AFA-A721-0F03E7822A5E}"/>
              </a:ext>
            </a:extLst>
          </p:cNvPr>
          <p:cNvSpPr txBox="1"/>
          <p:nvPr/>
        </p:nvSpPr>
        <p:spPr>
          <a:xfrm>
            <a:off x="0" y="273767"/>
            <a:ext cx="2301680" cy="461665"/>
          </a:xfrm>
          <a:prstGeom prst="rect">
            <a:avLst/>
          </a:prstGeom>
          <a:solidFill>
            <a:srgbClr val="B6BD00"/>
          </a:solidFill>
        </p:spPr>
        <p:txBody>
          <a:bodyPr wrap="square" rtlCol="0">
            <a:spAutoFit/>
          </a:bodyPr>
          <a:lstStyle/>
          <a:p>
            <a:r>
              <a:rPr lang="en-IE" sz="2400" dirty="0">
                <a:solidFill>
                  <a:schemeClr val="bg1"/>
                </a:solidFill>
              </a:rPr>
              <a:t>      USEFUL TOOL</a:t>
            </a:r>
          </a:p>
        </p:txBody>
      </p:sp>
      <p:grpSp>
        <p:nvGrpSpPr>
          <p:cNvPr id="9" name="Google Shape;609;p39">
            <a:extLst>
              <a:ext uri="{FF2B5EF4-FFF2-40B4-BE49-F238E27FC236}">
                <a16:creationId xmlns:a16="http://schemas.microsoft.com/office/drawing/2014/main" id="{1E0659EF-32A2-4C1C-BDBB-4573A315B305}"/>
              </a:ext>
            </a:extLst>
          </p:cNvPr>
          <p:cNvGrpSpPr/>
          <p:nvPr/>
        </p:nvGrpSpPr>
        <p:grpSpPr>
          <a:xfrm>
            <a:off x="111710" y="364915"/>
            <a:ext cx="360000" cy="288000"/>
            <a:chOff x="5247525" y="3007275"/>
            <a:chExt cx="517575" cy="384825"/>
          </a:xfrm>
        </p:grpSpPr>
        <p:sp>
          <p:nvSpPr>
            <p:cNvPr id="10" name="Google Shape;610;p39">
              <a:extLst>
                <a:ext uri="{FF2B5EF4-FFF2-40B4-BE49-F238E27FC236}">
                  <a16:creationId xmlns:a16="http://schemas.microsoft.com/office/drawing/2014/main" id="{B4E6908F-3606-4E4B-95EF-D335413D45C1}"/>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11;p39">
              <a:extLst>
                <a:ext uri="{FF2B5EF4-FFF2-40B4-BE49-F238E27FC236}">
                  <a16:creationId xmlns:a16="http://schemas.microsoft.com/office/drawing/2014/main" id="{B4D5152E-6FAC-4075-9792-7D1AE380A743}"/>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a:extLst>
              <a:ext uri="{FF2B5EF4-FFF2-40B4-BE49-F238E27FC236}">
                <a16:creationId xmlns:a16="http://schemas.microsoft.com/office/drawing/2014/main" id="{6BE0D493-026A-4F0E-9079-75D1DE9D54C7}"/>
              </a:ext>
            </a:extLst>
          </p:cNvPr>
          <p:cNvPicPr>
            <a:picLocks noChangeAspect="1"/>
          </p:cNvPicPr>
          <p:nvPr/>
        </p:nvPicPr>
        <p:blipFill rotWithShape="1">
          <a:blip r:embed="rId3"/>
          <a:srcRect b="22122"/>
          <a:stretch/>
        </p:blipFill>
        <p:spPr>
          <a:xfrm>
            <a:off x="3160809" y="1893434"/>
            <a:ext cx="5712312" cy="3582456"/>
          </a:xfrm>
          <a:prstGeom prst="rect">
            <a:avLst/>
          </a:prstGeom>
        </p:spPr>
      </p:pic>
    </p:spTree>
    <p:extLst>
      <p:ext uri="{BB962C8B-B14F-4D97-AF65-F5344CB8AC3E}">
        <p14:creationId xmlns:p14="http://schemas.microsoft.com/office/powerpoint/2010/main" val="2110457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4D42B50-ED79-4ED2-9260-E7B1C2DCBE30}"/>
              </a:ext>
            </a:extLst>
          </p:cNvPr>
          <p:cNvSpPr>
            <a:spLocks noGrp="1"/>
          </p:cNvSpPr>
          <p:nvPr>
            <p:ph type="pic" sz="quarter" idx="15"/>
          </p:nvPr>
        </p:nvSpPr>
        <p:spPr/>
      </p:sp>
      <p:sp>
        <p:nvSpPr>
          <p:cNvPr id="3" name="Text Placeholder 2">
            <a:extLst>
              <a:ext uri="{FF2B5EF4-FFF2-40B4-BE49-F238E27FC236}">
                <a16:creationId xmlns:a16="http://schemas.microsoft.com/office/drawing/2014/main" id="{E5AC3995-43DF-4FA7-8399-4F1AAD6DF060}"/>
              </a:ext>
            </a:extLst>
          </p:cNvPr>
          <p:cNvSpPr>
            <a:spLocks noGrp="1"/>
          </p:cNvSpPr>
          <p:nvPr>
            <p:ph type="body" sz="quarter" idx="16"/>
          </p:nvPr>
        </p:nvSpPr>
        <p:spPr>
          <a:xfrm>
            <a:off x="388882" y="504498"/>
            <a:ext cx="7399284" cy="1272110"/>
          </a:xfrm>
        </p:spPr>
        <p:txBody>
          <a:bodyPr>
            <a:normAutofit/>
          </a:bodyPr>
          <a:lstStyle/>
          <a:p>
            <a:r>
              <a:rPr lang="en-IE" dirty="0"/>
              <a:t>Isolation Assessment Questions – </a:t>
            </a:r>
            <a:r>
              <a:rPr lang="en-IE" dirty="0">
                <a:solidFill>
                  <a:srgbClr val="ED7523"/>
                </a:solidFill>
              </a:rPr>
              <a:t>Informal Social Support</a:t>
            </a:r>
          </a:p>
          <a:p>
            <a:endParaRPr lang="en-IE" dirty="0">
              <a:solidFill>
                <a:srgbClr val="EA1D76"/>
              </a:solidFill>
            </a:endParaRPr>
          </a:p>
          <a:p>
            <a:endParaRPr lang="en-IE" dirty="0">
              <a:solidFill>
                <a:srgbClr val="ED7523"/>
              </a:solidFill>
            </a:endParaRPr>
          </a:p>
          <a:p>
            <a:endParaRPr lang="en-IE" dirty="0"/>
          </a:p>
          <a:p>
            <a:endParaRPr lang="en-IE" dirty="0"/>
          </a:p>
        </p:txBody>
      </p:sp>
      <p:sp>
        <p:nvSpPr>
          <p:cNvPr id="4" name="Text Placeholder 3">
            <a:extLst>
              <a:ext uri="{FF2B5EF4-FFF2-40B4-BE49-F238E27FC236}">
                <a16:creationId xmlns:a16="http://schemas.microsoft.com/office/drawing/2014/main" id="{EA5706CD-A063-44E0-AD90-6FC866DC0EF7}"/>
              </a:ext>
            </a:extLst>
          </p:cNvPr>
          <p:cNvSpPr>
            <a:spLocks noGrp="1"/>
          </p:cNvSpPr>
          <p:nvPr>
            <p:ph type="body" sz="quarter" idx="17"/>
          </p:nvPr>
        </p:nvSpPr>
        <p:spPr>
          <a:xfrm>
            <a:off x="380463" y="2063961"/>
            <a:ext cx="7565358" cy="3642009"/>
          </a:xfrm>
        </p:spPr>
        <p:txBody>
          <a:bodyPr/>
          <a:lstStyle/>
          <a:p>
            <a:pPr marL="342900" indent="-342900">
              <a:buFontTx/>
              <a:buChar char="-"/>
            </a:pPr>
            <a:r>
              <a:rPr lang="en-IE" sz="2400" dirty="0"/>
              <a:t>Does family member report feeling lonely a lot of the time?</a:t>
            </a:r>
          </a:p>
          <a:p>
            <a:pPr marL="342900" indent="-342900">
              <a:buFontTx/>
              <a:buChar char="-"/>
            </a:pPr>
            <a:r>
              <a:rPr lang="en-IE" sz="2400" dirty="0"/>
              <a:t>Does family member have any close friends or family members with whom they feel comfortable talking?</a:t>
            </a:r>
          </a:p>
          <a:p>
            <a:pPr marL="342900" indent="-342900">
              <a:buFontTx/>
              <a:buChar char="-"/>
            </a:pPr>
            <a:r>
              <a:rPr lang="en-IE" sz="2400" dirty="0"/>
              <a:t>Does family member spend a lot of time alone, even when social interaction is desired?</a:t>
            </a:r>
          </a:p>
          <a:p>
            <a:pPr marL="342900" indent="-342900">
              <a:buFontTx/>
              <a:buChar char="-"/>
            </a:pPr>
            <a:r>
              <a:rPr lang="en-IE" sz="2400" dirty="0"/>
              <a:t>Does family member report feeling like "no one understands me"?</a:t>
            </a:r>
          </a:p>
          <a:p>
            <a:pPr marL="342900" indent="-342900">
              <a:buFontTx/>
              <a:buChar char="-"/>
            </a:pPr>
            <a:r>
              <a:rPr lang="en-IE" sz="2400" dirty="0"/>
              <a:t>Has the child/family member been separated from other important family members?</a:t>
            </a:r>
          </a:p>
        </p:txBody>
      </p:sp>
      <p:sp>
        <p:nvSpPr>
          <p:cNvPr id="8" name="Rectangle 7">
            <a:extLst>
              <a:ext uri="{FF2B5EF4-FFF2-40B4-BE49-F238E27FC236}">
                <a16:creationId xmlns:a16="http://schemas.microsoft.com/office/drawing/2014/main" id="{F649E43E-E8AC-4638-B540-BCAB10C86C29}"/>
              </a:ext>
            </a:extLst>
          </p:cNvPr>
          <p:cNvSpPr/>
          <p:nvPr/>
        </p:nvSpPr>
        <p:spPr>
          <a:xfrm>
            <a:off x="7535916" y="5937425"/>
            <a:ext cx="6096000" cy="246221"/>
          </a:xfrm>
          <a:prstGeom prst="rect">
            <a:avLst/>
          </a:prstGeom>
        </p:spPr>
        <p:txBody>
          <a:bodyPr>
            <a:spAutoFit/>
          </a:bodyPr>
          <a:lstStyle/>
          <a:p>
            <a:r>
              <a:rPr lang="en-IE" sz="1000" dirty="0"/>
              <a:t>Source: </a:t>
            </a:r>
            <a:r>
              <a:rPr lang="en-IE" sz="1000" dirty="0">
                <a:hlinkClick r:id="rId2"/>
              </a:rPr>
              <a:t>https://redcap.tch.harvard.edu/redcap_edc/surveys/index.php?s=HRPDCPPA3H</a:t>
            </a:r>
            <a:endParaRPr lang="en-IE" sz="1000" dirty="0"/>
          </a:p>
        </p:txBody>
      </p:sp>
      <p:pic>
        <p:nvPicPr>
          <p:cNvPr id="7" name="Picture 6">
            <a:extLst>
              <a:ext uri="{FF2B5EF4-FFF2-40B4-BE49-F238E27FC236}">
                <a16:creationId xmlns:a16="http://schemas.microsoft.com/office/drawing/2014/main" id="{4E2DF045-E065-4719-B212-B5E92599268A}"/>
              </a:ext>
            </a:extLst>
          </p:cNvPr>
          <p:cNvPicPr>
            <a:picLocks noChangeAspect="1"/>
          </p:cNvPicPr>
          <p:nvPr/>
        </p:nvPicPr>
        <p:blipFill rotWithShape="1">
          <a:blip r:embed="rId3"/>
          <a:srcRect r="40662" b="22122"/>
          <a:stretch/>
        </p:blipFill>
        <p:spPr>
          <a:xfrm>
            <a:off x="8802435" y="1223694"/>
            <a:ext cx="3389565" cy="4033652"/>
          </a:xfrm>
          <a:prstGeom prst="rect">
            <a:avLst/>
          </a:prstGeom>
        </p:spPr>
      </p:pic>
    </p:spTree>
    <p:extLst>
      <p:ext uri="{BB962C8B-B14F-4D97-AF65-F5344CB8AC3E}">
        <p14:creationId xmlns:p14="http://schemas.microsoft.com/office/powerpoint/2010/main" val="34024338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4D42B50-ED79-4ED2-9260-E7B1C2DCBE30}"/>
              </a:ext>
            </a:extLst>
          </p:cNvPr>
          <p:cNvSpPr>
            <a:spLocks noGrp="1"/>
          </p:cNvSpPr>
          <p:nvPr>
            <p:ph type="pic" sz="quarter" idx="15"/>
          </p:nvPr>
        </p:nvSpPr>
        <p:spPr/>
      </p:sp>
      <p:sp>
        <p:nvSpPr>
          <p:cNvPr id="3" name="Text Placeholder 2">
            <a:extLst>
              <a:ext uri="{FF2B5EF4-FFF2-40B4-BE49-F238E27FC236}">
                <a16:creationId xmlns:a16="http://schemas.microsoft.com/office/drawing/2014/main" id="{E5AC3995-43DF-4FA7-8399-4F1AAD6DF060}"/>
              </a:ext>
            </a:extLst>
          </p:cNvPr>
          <p:cNvSpPr>
            <a:spLocks noGrp="1"/>
          </p:cNvSpPr>
          <p:nvPr>
            <p:ph type="body" sz="quarter" idx="16"/>
          </p:nvPr>
        </p:nvSpPr>
        <p:spPr>
          <a:xfrm>
            <a:off x="388882" y="504498"/>
            <a:ext cx="7399284" cy="1272110"/>
          </a:xfrm>
        </p:spPr>
        <p:txBody>
          <a:bodyPr>
            <a:normAutofit/>
          </a:bodyPr>
          <a:lstStyle/>
          <a:p>
            <a:r>
              <a:rPr lang="en-IE" dirty="0"/>
              <a:t>Isolation Assessment Questions – </a:t>
            </a:r>
            <a:r>
              <a:rPr lang="en-IE" dirty="0">
                <a:solidFill>
                  <a:srgbClr val="ED7523"/>
                </a:solidFill>
              </a:rPr>
              <a:t>Formal Social Support</a:t>
            </a:r>
          </a:p>
          <a:p>
            <a:endParaRPr lang="en-IE" dirty="0">
              <a:solidFill>
                <a:srgbClr val="EA1D76"/>
              </a:solidFill>
            </a:endParaRPr>
          </a:p>
          <a:p>
            <a:endParaRPr lang="en-IE" dirty="0">
              <a:solidFill>
                <a:srgbClr val="ED7523"/>
              </a:solidFill>
            </a:endParaRPr>
          </a:p>
          <a:p>
            <a:endParaRPr lang="en-IE" dirty="0"/>
          </a:p>
          <a:p>
            <a:endParaRPr lang="en-IE" dirty="0"/>
          </a:p>
        </p:txBody>
      </p:sp>
      <p:sp>
        <p:nvSpPr>
          <p:cNvPr id="4" name="Text Placeholder 3">
            <a:extLst>
              <a:ext uri="{FF2B5EF4-FFF2-40B4-BE49-F238E27FC236}">
                <a16:creationId xmlns:a16="http://schemas.microsoft.com/office/drawing/2014/main" id="{EA5706CD-A063-44E0-AD90-6FC866DC0EF7}"/>
              </a:ext>
            </a:extLst>
          </p:cNvPr>
          <p:cNvSpPr>
            <a:spLocks noGrp="1"/>
          </p:cNvSpPr>
          <p:nvPr>
            <p:ph type="body" sz="quarter" idx="17"/>
          </p:nvPr>
        </p:nvSpPr>
        <p:spPr>
          <a:xfrm>
            <a:off x="380463" y="2063961"/>
            <a:ext cx="7565358" cy="3642009"/>
          </a:xfrm>
        </p:spPr>
        <p:txBody>
          <a:bodyPr/>
          <a:lstStyle/>
          <a:p>
            <a:pPr marL="342900" indent="-342900">
              <a:buFontTx/>
              <a:buChar char="-"/>
            </a:pPr>
            <a:r>
              <a:rPr lang="en-IE" sz="2400" dirty="0"/>
              <a:t>Are the family involved with peer groups (i.e. athletic teams, religious groups, or social clubs)?</a:t>
            </a:r>
          </a:p>
          <a:p>
            <a:pPr marL="342900" indent="-342900">
              <a:buFontTx/>
              <a:buChar char="-"/>
            </a:pPr>
            <a:r>
              <a:rPr lang="en-IE" sz="2400" dirty="0"/>
              <a:t>Does the family have any people in the community, work or school (e.g., support worker, counsellor, teacher, supervisor) who are helpful and supportive to them?</a:t>
            </a:r>
          </a:p>
          <a:p>
            <a:pPr marL="342900" indent="-342900">
              <a:buFontTx/>
              <a:buChar char="-"/>
            </a:pPr>
            <a:r>
              <a:rPr lang="en-IE" sz="2400" dirty="0"/>
              <a:t>Are there community agencies that have been helpful to the family?</a:t>
            </a:r>
          </a:p>
        </p:txBody>
      </p:sp>
      <p:sp>
        <p:nvSpPr>
          <p:cNvPr id="8" name="Rectangle 7">
            <a:extLst>
              <a:ext uri="{FF2B5EF4-FFF2-40B4-BE49-F238E27FC236}">
                <a16:creationId xmlns:a16="http://schemas.microsoft.com/office/drawing/2014/main" id="{F649E43E-E8AC-4638-B540-BCAB10C86C29}"/>
              </a:ext>
            </a:extLst>
          </p:cNvPr>
          <p:cNvSpPr/>
          <p:nvPr/>
        </p:nvSpPr>
        <p:spPr>
          <a:xfrm>
            <a:off x="7535916" y="5937425"/>
            <a:ext cx="6096000" cy="246221"/>
          </a:xfrm>
          <a:prstGeom prst="rect">
            <a:avLst/>
          </a:prstGeom>
        </p:spPr>
        <p:txBody>
          <a:bodyPr>
            <a:spAutoFit/>
          </a:bodyPr>
          <a:lstStyle/>
          <a:p>
            <a:r>
              <a:rPr lang="en-IE" sz="1000" dirty="0"/>
              <a:t>Source: </a:t>
            </a:r>
            <a:r>
              <a:rPr lang="en-IE" sz="1000" dirty="0">
                <a:hlinkClick r:id="rId2"/>
              </a:rPr>
              <a:t>https://redcap.tch.harvard.edu/redcap_edc/surveys/index.php?s=HRPDCPPA3H</a:t>
            </a:r>
            <a:endParaRPr lang="en-IE" sz="1000" dirty="0"/>
          </a:p>
        </p:txBody>
      </p:sp>
      <p:pic>
        <p:nvPicPr>
          <p:cNvPr id="7" name="Picture 6">
            <a:extLst>
              <a:ext uri="{FF2B5EF4-FFF2-40B4-BE49-F238E27FC236}">
                <a16:creationId xmlns:a16="http://schemas.microsoft.com/office/drawing/2014/main" id="{4E2DF045-E065-4719-B212-B5E92599268A}"/>
              </a:ext>
            </a:extLst>
          </p:cNvPr>
          <p:cNvPicPr>
            <a:picLocks noChangeAspect="1"/>
          </p:cNvPicPr>
          <p:nvPr/>
        </p:nvPicPr>
        <p:blipFill rotWithShape="1">
          <a:blip r:embed="rId3"/>
          <a:srcRect r="40662" b="22122"/>
          <a:stretch/>
        </p:blipFill>
        <p:spPr>
          <a:xfrm>
            <a:off x="8802435" y="1223694"/>
            <a:ext cx="3389565" cy="4033652"/>
          </a:xfrm>
          <a:prstGeom prst="rect">
            <a:avLst/>
          </a:prstGeom>
        </p:spPr>
      </p:pic>
    </p:spTree>
    <p:extLst>
      <p:ext uri="{BB962C8B-B14F-4D97-AF65-F5344CB8AC3E}">
        <p14:creationId xmlns:p14="http://schemas.microsoft.com/office/powerpoint/2010/main" val="2189293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4D42B50-ED79-4ED2-9260-E7B1C2DCBE30}"/>
              </a:ext>
            </a:extLst>
          </p:cNvPr>
          <p:cNvSpPr>
            <a:spLocks noGrp="1"/>
          </p:cNvSpPr>
          <p:nvPr>
            <p:ph type="pic" sz="quarter" idx="15"/>
          </p:nvPr>
        </p:nvSpPr>
        <p:spPr/>
      </p:sp>
      <p:sp>
        <p:nvSpPr>
          <p:cNvPr id="3" name="Text Placeholder 2">
            <a:extLst>
              <a:ext uri="{FF2B5EF4-FFF2-40B4-BE49-F238E27FC236}">
                <a16:creationId xmlns:a16="http://schemas.microsoft.com/office/drawing/2014/main" id="{E5AC3995-43DF-4FA7-8399-4F1AAD6DF060}"/>
              </a:ext>
            </a:extLst>
          </p:cNvPr>
          <p:cNvSpPr>
            <a:spLocks noGrp="1"/>
          </p:cNvSpPr>
          <p:nvPr>
            <p:ph type="body" sz="quarter" idx="16"/>
          </p:nvPr>
        </p:nvSpPr>
        <p:spPr>
          <a:xfrm>
            <a:off x="388882" y="504498"/>
            <a:ext cx="7399284" cy="1272110"/>
          </a:xfrm>
        </p:spPr>
        <p:txBody>
          <a:bodyPr>
            <a:normAutofit/>
          </a:bodyPr>
          <a:lstStyle/>
          <a:p>
            <a:r>
              <a:rPr lang="en-IE" dirty="0"/>
              <a:t>Isolation Assessment Questions –</a:t>
            </a:r>
            <a:r>
              <a:rPr lang="en-IE" dirty="0">
                <a:solidFill>
                  <a:srgbClr val="ED7523"/>
                </a:solidFill>
              </a:rPr>
              <a:t>Discrimination, Stigma, &amp; Bias</a:t>
            </a:r>
          </a:p>
          <a:p>
            <a:endParaRPr lang="en-IE" dirty="0">
              <a:solidFill>
                <a:srgbClr val="EA1D76"/>
              </a:solidFill>
            </a:endParaRPr>
          </a:p>
          <a:p>
            <a:endParaRPr lang="en-IE" dirty="0">
              <a:solidFill>
                <a:srgbClr val="ED7523"/>
              </a:solidFill>
            </a:endParaRPr>
          </a:p>
          <a:p>
            <a:endParaRPr lang="en-IE" dirty="0"/>
          </a:p>
          <a:p>
            <a:endParaRPr lang="en-IE" dirty="0"/>
          </a:p>
        </p:txBody>
      </p:sp>
      <p:sp>
        <p:nvSpPr>
          <p:cNvPr id="4" name="Text Placeholder 3">
            <a:extLst>
              <a:ext uri="{FF2B5EF4-FFF2-40B4-BE49-F238E27FC236}">
                <a16:creationId xmlns:a16="http://schemas.microsoft.com/office/drawing/2014/main" id="{EA5706CD-A063-44E0-AD90-6FC866DC0EF7}"/>
              </a:ext>
            </a:extLst>
          </p:cNvPr>
          <p:cNvSpPr>
            <a:spLocks noGrp="1"/>
          </p:cNvSpPr>
          <p:nvPr>
            <p:ph type="body" sz="quarter" idx="17"/>
          </p:nvPr>
        </p:nvSpPr>
        <p:spPr>
          <a:xfrm>
            <a:off x="380463" y="2063961"/>
            <a:ext cx="7565358" cy="3642009"/>
          </a:xfrm>
        </p:spPr>
        <p:txBody>
          <a:bodyPr/>
          <a:lstStyle/>
          <a:p>
            <a:pPr marL="342900" indent="-342900">
              <a:buFontTx/>
              <a:buChar char="-"/>
            </a:pPr>
            <a:r>
              <a:rPr lang="en-IE" sz="2400" dirty="0"/>
              <a:t>Has the family reported any experiences of discrimination, stigma, or unfair bias?</a:t>
            </a:r>
          </a:p>
          <a:p>
            <a:pPr marL="342900" indent="-342900">
              <a:buFontTx/>
              <a:buChar char="-"/>
            </a:pPr>
            <a:r>
              <a:rPr lang="en-IE" sz="2400" dirty="0"/>
              <a:t>Does family report being frequently harassed by anyone in their community, law enforcement or neighbours?</a:t>
            </a:r>
          </a:p>
          <a:p>
            <a:pPr marL="342900" indent="-342900">
              <a:buFontTx/>
              <a:buChar char="-"/>
            </a:pPr>
            <a:r>
              <a:rPr lang="en-IE" sz="2400" dirty="0"/>
              <a:t>Are the children reporting any incidents of being teased by children or people who are native to their host country?</a:t>
            </a:r>
          </a:p>
        </p:txBody>
      </p:sp>
      <p:sp>
        <p:nvSpPr>
          <p:cNvPr id="8" name="Rectangle 7">
            <a:extLst>
              <a:ext uri="{FF2B5EF4-FFF2-40B4-BE49-F238E27FC236}">
                <a16:creationId xmlns:a16="http://schemas.microsoft.com/office/drawing/2014/main" id="{F649E43E-E8AC-4638-B540-BCAB10C86C29}"/>
              </a:ext>
            </a:extLst>
          </p:cNvPr>
          <p:cNvSpPr/>
          <p:nvPr/>
        </p:nvSpPr>
        <p:spPr>
          <a:xfrm>
            <a:off x="7535916" y="5937425"/>
            <a:ext cx="6096000" cy="246221"/>
          </a:xfrm>
          <a:prstGeom prst="rect">
            <a:avLst/>
          </a:prstGeom>
        </p:spPr>
        <p:txBody>
          <a:bodyPr>
            <a:spAutoFit/>
          </a:bodyPr>
          <a:lstStyle/>
          <a:p>
            <a:r>
              <a:rPr lang="en-IE" sz="1000" dirty="0"/>
              <a:t>Source: </a:t>
            </a:r>
            <a:r>
              <a:rPr lang="en-IE" sz="1000" dirty="0">
                <a:hlinkClick r:id="rId2"/>
              </a:rPr>
              <a:t>https://redcap.tch.harvard.edu/redcap_edc/surveys/index.php?s=HRPDCPPA3H</a:t>
            </a:r>
            <a:endParaRPr lang="en-IE" sz="1000" dirty="0"/>
          </a:p>
        </p:txBody>
      </p:sp>
      <p:pic>
        <p:nvPicPr>
          <p:cNvPr id="7" name="Picture 6">
            <a:extLst>
              <a:ext uri="{FF2B5EF4-FFF2-40B4-BE49-F238E27FC236}">
                <a16:creationId xmlns:a16="http://schemas.microsoft.com/office/drawing/2014/main" id="{4E2DF045-E065-4719-B212-B5E92599268A}"/>
              </a:ext>
            </a:extLst>
          </p:cNvPr>
          <p:cNvPicPr>
            <a:picLocks noChangeAspect="1"/>
          </p:cNvPicPr>
          <p:nvPr/>
        </p:nvPicPr>
        <p:blipFill rotWithShape="1">
          <a:blip r:embed="rId3"/>
          <a:srcRect r="40662" b="22122"/>
          <a:stretch/>
        </p:blipFill>
        <p:spPr>
          <a:xfrm>
            <a:off x="8802435" y="1223694"/>
            <a:ext cx="3389565" cy="4033652"/>
          </a:xfrm>
          <a:prstGeom prst="rect">
            <a:avLst/>
          </a:prstGeom>
        </p:spPr>
      </p:pic>
    </p:spTree>
    <p:extLst>
      <p:ext uri="{BB962C8B-B14F-4D97-AF65-F5344CB8AC3E}">
        <p14:creationId xmlns:p14="http://schemas.microsoft.com/office/powerpoint/2010/main" val="1404146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1763B5-B5E3-4072-A908-881814555DEE}"/>
              </a:ext>
            </a:extLst>
          </p:cNvPr>
          <p:cNvSpPr>
            <a:spLocks noGrp="1"/>
          </p:cNvSpPr>
          <p:nvPr>
            <p:ph type="body" sz="quarter" idx="20"/>
          </p:nvPr>
        </p:nvSpPr>
        <p:spPr>
          <a:xfrm>
            <a:off x="4539342" y="1754551"/>
            <a:ext cx="7151915" cy="3872188"/>
          </a:xfrm>
        </p:spPr>
        <p:txBody>
          <a:bodyPr/>
          <a:lstStyle/>
          <a:p>
            <a:pPr marL="0" indent="0">
              <a:buNone/>
            </a:pPr>
            <a:r>
              <a:rPr lang="en-IE" dirty="0"/>
              <a:t>This toolkit provides people who work with refugees a brief introduction to the variety of challenges that refugees face including crisis, symptoms of mental illness, and emergency situations. </a:t>
            </a:r>
          </a:p>
          <a:p>
            <a:pPr marL="0" indent="0">
              <a:buNone/>
            </a:pPr>
            <a:r>
              <a:rPr lang="en-IE" dirty="0"/>
              <a:t>The toolkit also suggests available local resources. </a:t>
            </a:r>
          </a:p>
          <a:p>
            <a:pPr marL="0" indent="0">
              <a:buNone/>
            </a:pPr>
            <a:r>
              <a:rPr lang="en-IE" dirty="0"/>
              <a:t>Materials have been written and designed to meet the cultural and linguistic needs of the audience. </a:t>
            </a:r>
          </a:p>
          <a:p>
            <a:pPr marL="0" indent="0">
              <a:buNone/>
            </a:pPr>
            <a:r>
              <a:rPr lang="en-IE" dirty="0"/>
              <a:t>The audience includes refugee community leaders, case workers, and volunteers.</a:t>
            </a:r>
          </a:p>
          <a:p>
            <a:pPr marL="0" indent="0">
              <a:buNone/>
            </a:pPr>
            <a:r>
              <a:rPr lang="en-IE" dirty="0"/>
              <a:t>Although developed as a resource for the United States, its content is transversal and very transferable. </a:t>
            </a:r>
          </a:p>
        </p:txBody>
      </p:sp>
      <p:sp>
        <p:nvSpPr>
          <p:cNvPr id="3" name="Text Placeholder 2">
            <a:extLst>
              <a:ext uri="{FF2B5EF4-FFF2-40B4-BE49-F238E27FC236}">
                <a16:creationId xmlns:a16="http://schemas.microsoft.com/office/drawing/2014/main" id="{C668256C-503B-41F4-A420-D5A92B1C3286}"/>
              </a:ext>
            </a:extLst>
          </p:cNvPr>
          <p:cNvSpPr>
            <a:spLocks noGrp="1"/>
          </p:cNvSpPr>
          <p:nvPr>
            <p:ph type="body" sz="quarter" idx="21"/>
          </p:nvPr>
        </p:nvSpPr>
        <p:spPr>
          <a:xfrm>
            <a:off x="2187467" y="802682"/>
            <a:ext cx="9696734" cy="857158"/>
          </a:xfrm>
        </p:spPr>
        <p:txBody>
          <a:bodyPr>
            <a:normAutofit fontScale="92500"/>
          </a:bodyPr>
          <a:lstStyle/>
          <a:p>
            <a:r>
              <a:rPr lang="en-IE" dirty="0"/>
              <a:t>Overcoming Barriers Toolkit for Helping Refugees Adjust</a:t>
            </a:r>
          </a:p>
        </p:txBody>
      </p:sp>
      <p:pic>
        <p:nvPicPr>
          <p:cNvPr id="4" name="Picture 3">
            <a:extLst>
              <a:ext uri="{FF2B5EF4-FFF2-40B4-BE49-F238E27FC236}">
                <a16:creationId xmlns:a16="http://schemas.microsoft.com/office/drawing/2014/main" id="{BEF592EC-EE88-426A-B946-81144DF4E648}"/>
              </a:ext>
            </a:extLst>
          </p:cNvPr>
          <p:cNvPicPr>
            <a:picLocks noChangeAspect="1"/>
          </p:cNvPicPr>
          <p:nvPr/>
        </p:nvPicPr>
        <p:blipFill>
          <a:blip r:embed="rId2"/>
          <a:stretch>
            <a:fillRect/>
          </a:stretch>
        </p:blipFill>
        <p:spPr>
          <a:xfrm>
            <a:off x="500743" y="1754551"/>
            <a:ext cx="3373448" cy="4407354"/>
          </a:xfrm>
          <a:prstGeom prst="rect">
            <a:avLst/>
          </a:prstGeom>
        </p:spPr>
      </p:pic>
      <p:sp>
        <p:nvSpPr>
          <p:cNvPr id="5" name="TextBox 4">
            <a:extLst>
              <a:ext uri="{FF2B5EF4-FFF2-40B4-BE49-F238E27FC236}">
                <a16:creationId xmlns:a16="http://schemas.microsoft.com/office/drawing/2014/main" id="{D0C5D79C-B8B8-47B1-BED0-30E2AA58F471}"/>
              </a:ext>
            </a:extLst>
          </p:cNvPr>
          <p:cNvSpPr txBox="1"/>
          <p:nvPr/>
        </p:nvSpPr>
        <p:spPr>
          <a:xfrm>
            <a:off x="0" y="110481"/>
            <a:ext cx="2301680" cy="461665"/>
          </a:xfrm>
          <a:prstGeom prst="rect">
            <a:avLst/>
          </a:prstGeom>
          <a:solidFill>
            <a:srgbClr val="B6BD00"/>
          </a:solidFill>
        </p:spPr>
        <p:txBody>
          <a:bodyPr wrap="square" rtlCol="0">
            <a:spAutoFit/>
          </a:bodyPr>
          <a:lstStyle/>
          <a:p>
            <a:r>
              <a:rPr lang="en-IE" sz="2400" dirty="0">
                <a:solidFill>
                  <a:schemeClr val="bg1"/>
                </a:solidFill>
              </a:rPr>
              <a:t>      USEFUL TOOL</a:t>
            </a:r>
          </a:p>
        </p:txBody>
      </p:sp>
      <p:grpSp>
        <p:nvGrpSpPr>
          <p:cNvPr id="6" name="Google Shape;609;p39">
            <a:extLst>
              <a:ext uri="{FF2B5EF4-FFF2-40B4-BE49-F238E27FC236}">
                <a16:creationId xmlns:a16="http://schemas.microsoft.com/office/drawing/2014/main" id="{942444B7-F486-4ECC-983E-F586FA9B35A6}"/>
              </a:ext>
            </a:extLst>
          </p:cNvPr>
          <p:cNvGrpSpPr/>
          <p:nvPr/>
        </p:nvGrpSpPr>
        <p:grpSpPr>
          <a:xfrm>
            <a:off x="111710" y="158088"/>
            <a:ext cx="360000" cy="288000"/>
            <a:chOff x="5247525" y="3007275"/>
            <a:chExt cx="517575" cy="384825"/>
          </a:xfrm>
        </p:grpSpPr>
        <p:sp>
          <p:nvSpPr>
            <p:cNvPr id="7" name="Google Shape;610;p39">
              <a:extLst>
                <a:ext uri="{FF2B5EF4-FFF2-40B4-BE49-F238E27FC236}">
                  <a16:creationId xmlns:a16="http://schemas.microsoft.com/office/drawing/2014/main" id="{1C1E90F6-0B58-4544-AE18-0E56BA90FF57}"/>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11;p39">
              <a:extLst>
                <a:ext uri="{FF2B5EF4-FFF2-40B4-BE49-F238E27FC236}">
                  <a16:creationId xmlns:a16="http://schemas.microsoft.com/office/drawing/2014/main" id="{094635A1-1B8D-4632-A2A7-C039799E77E5}"/>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TextBox 9">
            <a:extLst>
              <a:ext uri="{FF2B5EF4-FFF2-40B4-BE49-F238E27FC236}">
                <a16:creationId xmlns:a16="http://schemas.microsoft.com/office/drawing/2014/main" id="{3B4142E1-ED47-4692-9E33-A5CBF0FA8E3A}"/>
              </a:ext>
            </a:extLst>
          </p:cNvPr>
          <p:cNvSpPr txBox="1"/>
          <p:nvPr/>
        </p:nvSpPr>
        <p:spPr>
          <a:xfrm>
            <a:off x="451621" y="6298463"/>
            <a:ext cx="11402922" cy="461665"/>
          </a:xfrm>
          <a:prstGeom prst="rect">
            <a:avLst/>
          </a:prstGeom>
          <a:solidFill>
            <a:srgbClr val="EA1D76"/>
          </a:solidFill>
        </p:spPr>
        <p:txBody>
          <a:bodyPr wrap="square" rtlCol="0">
            <a:spAutoFit/>
          </a:bodyPr>
          <a:lstStyle/>
          <a:p>
            <a:r>
              <a:rPr lang="en-IE" sz="2400" dirty="0">
                <a:solidFill>
                  <a:schemeClr val="bg1"/>
                </a:solidFill>
              </a:rPr>
              <a:t>       DOWNLOAD: </a:t>
            </a:r>
            <a:r>
              <a:rPr lang="en-IE" sz="2400" dirty="0">
                <a:hlinkClick r:id="rId3"/>
              </a:rPr>
              <a:t>https://docs.google.com/file/d/0B2Nm6XolIfnFOWZ5cmxkUG1CTEk/edit</a:t>
            </a:r>
            <a:r>
              <a:rPr lang="en-IE" sz="2400" dirty="0"/>
              <a:t> </a:t>
            </a:r>
          </a:p>
        </p:txBody>
      </p:sp>
      <p:grpSp>
        <p:nvGrpSpPr>
          <p:cNvPr id="11" name="Google Shape;605;p39">
            <a:extLst>
              <a:ext uri="{FF2B5EF4-FFF2-40B4-BE49-F238E27FC236}">
                <a16:creationId xmlns:a16="http://schemas.microsoft.com/office/drawing/2014/main" id="{BF3B1355-79E7-4AC1-B8B9-A7A5FC30F8D5}"/>
              </a:ext>
            </a:extLst>
          </p:cNvPr>
          <p:cNvGrpSpPr/>
          <p:nvPr/>
        </p:nvGrpSpPr>
        <p:grpSpPr>
          <a:xfrm>
            <a:off x="635376" y="6368046"/>
            <a:ext cx="252000" cy="288000"/>
            <a:chOff x="2583100" y="2973775"/>
            <a:chExt cx="461550" cy="437200"/>
          </a:xfrm>
        </p:grpSpPr>
        <p:sp>
          <p:nvSpPr>
            <p:cNvPr id="12" name="Google Shape;606;p39">
              <a:extLst>
                <a:ext uri="{FF2B5EF4-FFF2-40B4-BE49-F238E27FC236}">
                  <a16:creationId xmlns:a16="http://schemas.microsoft.com/office/drawing/2014/main" id="{8D4281CA-0633-4B0D-BC26-764FB5A0E3CA}"/>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07;p39">
              <a:extLst>
                <a:ext uri="{FF2B5EF4-FFF2-40B4-BE49-F238E27FC236}">
                  <a16:creationId xmlns:a16="http://schemas.microsoft.com/office/drawing/2014/main" id="{855FA89E-4522-4934-B00B-893865CC66F6}"/>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266116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595B53-79A4-40D0-97D3-0774C9D3E009}"/>
              </a:ext>
            </a:extLst>
          </p:cNvPr>
          <p:cNvSpPr>
            <a:spLocks noGrp="1"/>
          </p:cNvSpPr>
          <p:nvPr>
            <p:ph type="body" sz="quarter" idx="16"/>
          </p:nvPr>
        </p:nvSpPr>
        <p:spPr/>
        <p:txBody>
          <a:bodyPr/>
          <a:lstStyle/>
          <a:p>
            <a:r>
              <a:rPr lang="en-IE" dirty="0"/>
              <a:t>In this section:</a:t>
            </a:r>
          </a:p>
        </p:txBody>
      </p:sp>
      <p:sp>
        <p:nvSpPr>
          <p:cNvPr id="7" name="Text Placeholder 5">
            <a:extLst>
              <a:ext uri="{FF2B5EF4-FFF2-40B4-BE49-F238E27FC236}">
                <a16:creationId xmlns:a16="http://schemas.microsoft.com/office/drawing/2014/main" id="{26398C5D-AD6D-4DD8-98DF-4B4627FE13A4}"/>
              </a:ext>
            </a:extLst>
          </p:cNvPr>
          <p:cNvSpPr txBox="1">
            <a:spLocks/>
          </p:cNvSpPr>
          <p:nvPr/>
        </p:nvSpPr>
        <p:spPr>
          <a:xfrm>
            <a:off x="480042" y="1536159"/>
            <a:ext cx="4364894" cy="294124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1.2 Overcoming Trauma – the role of </a:t>
            </a:r>
            <a:r>
              <a:rPr lang="en-IE" sz="3600" i="0" dirty="0"/>
              <a:t> resilience, wellbeing and a sense of purpose</a:t>
            </a:r>
            <a:endParaRPr lang="en-IE" dirty="0"/>
          </a:p>
        </p:txBody>
      </p:sp>
      <p:sp>
        <p:nvSpPr>
          <p:cNvPr id="8" name="TextBox 7">
            <a:extLst>
              <a:ext uri="{FF2B5EF4-FFF2-40B4-BE49-F238E27FC236}">
                <a16:creationId xmlns:a16="http://schemas.microsoft.com/office/drawing/2014/main" id="{C50D691C-E092-4E99-8387-9CF09721C93F}"/>
              </a:ext>
            </a:extLst>
          </p:cNvPr>
          <p:cNvSpPr txBox="1"/>
          <p:nvPr/>
        </p:nvSpPr>
        <p:spPr>
          <a:xfrm>
            <a:off x="0" y="237506"/>
            <a:ext cx="4215740" cy="584775"/>
          </a:xfrm>
          <a:prstGeom prst="rect">
            <a:avLst/>
          </a:prstGeom>
          <a:solidFill>
            <a:srgbClr val="EA1D76"/>
          </a:solidFill>
        </p:spPr>
        <p:txBody>
          <a:bodyPr wrap="square" rtlCol="0">
            <a:spAutoFit/>
          </a:bodyPr>
          <a:lstStyle/>
          <a:p>
            <a:r>
              <a:rPr lang="en-IE" sz="3200" dirty="0">
                <a:solidFill>
                  <a:schemeClr val="bg1"/>
                </a:solidFill>
              </a:rPr>
              <a:t>WELLBEING</a:t>
            </a:r>
          </a:p>
        </p:txBody>
      </p:sp>
      <p:sp>
        <p:nvSpPr>
          <p:cNvPr id="9" name="Text Placeholder 5">
            <a:extLst>
              <a:ext uri="{FF2B5EF4-FFF2-40B4-BE49-F238E27FC236}">
                <a16:creationId xmlns:a16="http://schemas.microsoft.com/office/drawing/2014/main" id="{6A4F332E-4E6E-4653-8EF6-CA7FA35CC9E9}"/>
              </a:ext>
            </a:extLst>
          </p:cNvPr>
          <p:cNvSpPr>
            <a:spLocks noGrp="1"/>
          </p:cNvSpPr>
          <p:nvPr>
            <p:ph type="body" sz="quarter" idx="17"/>
          </p:nvPr>
        </p:nvSpPr>
        <p:spPr>
          <a:xfrm>
            <a:off x="6096001" y="1744719"/>
            <a:ext cx="5843752" cy="4634310"/>
          </a:xfrm>
        </p:spPr>
        <p:txBody>
          <a:bodyPr/>
          <a:lstStyle/>
          <a:p>
            <a:pPr algn="just"/>
            <a:r>
              <a:rPr lang="en-IE" dirty="0"/>
              <a:t>By the time refugees arrive in their new host countries, they have faced a tremendous amount of adversity and experienced a great deal of change and loss. Many families will have witnessed or experienced violence and have lost or been separated from loved ones. The grief can be overwhelming for parents and children alike.</a:t>
            </a:r>
          </a:p>
          <a:p>
            <a:pPr algn="just"/>
            <a:r>
              <a:rPr lang="en-IE" dirty="0"/>
              <a:t>In this section, we examine ways that service/education providers can help refugee and migrants to </a:t>
            </a:r>
            <a:r>
              <a:rPr lang="en-US" dirty="0"/>
              <a:t>overcoming trauma by working on their </a:t>
            </a:r>
            <a:r>
              <a:rPr lang="en-IE" dirty="0"/>
              <a:t>resilience, improving their wellbeing and gaining a sense of purpose.</a:t>
            </a:r>
            <a:endParaRPr lang="en-US" dirty="0"/>
          </a:p>
        </p:txBody>
      </p:sp>
    </p:spTree>
    <p:extLst>
      <p:ext uri="{BB962C8B-B14F-4D97-AF65-F5344CB8AC3E}">
        <p14:creationId xmlns:p14="http://schemas.microsoft.com/office/powerpoint/2010/main" val="1344982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33E306-31F6-4B50-B105-1244654988A7}"/>
              </a:ext>
            </a:extLst>
          </p:cNvPr>
          <p:cNvSpPr>
            <a:spLocks noGrp="1"/>
          </p:cNvSpPr>
          <p:nvPr>
            <p:ph type="body" sz="quarter" idx="20"/>
          </p:nvPr>
        </p:nvSpPr>
        <p:spPr>
          <a:xfrm>
            <a:off x="5696607" y="1849821"/>
            <a:ext cx="6004856" cy="3939236"/>
          </a:xfrm>
        </p:spPr>
        <p:txBody>
          <a:bodyPr/>
          <a:lstStyle/>
          <a:p>
            <a:r>
              <a:rPr lang="en-IE" dirty="0"/>
              <a:t>By their very nature, refugees are survivors. Facing and overcoming adversity takes its toll though and as we learned from the Refugee Experience, the struggles don’t end the minute the newcomers arrive in their new host countries. This is where resilience comes in.</a:t>
            </a:r>
          </a:p>
          <a:p>
            <a:pPr algn="ctr"/>
            <a:r>
              <a:rPr lang="en-IE" dirty="0">
                <a:solidFill>
                  <a:srgbClr val="B6BD00"/>
                </a:solidFill>
              </a:rPr>
              <a:t>Resilience is the ability to respond to significant adversity, threat or loss in a way that allows a child and family to adapt and thrive.</a:t>
            </a:r>
          </a:p>
          <a:p>
            <a:r>
              <a:rPr lang="en-IE" dirty="0"/>
              <a:t>Resilience is a key life skill for all. It helps us to navigate not only traumatic events but all of life's twists and turns.</a:t>
            </a:r>
            <a:endParaRPr lang="en-IE" dirty="0">
              <a:solidFill>
                <a:srgbClr val="B6BD00"/>
              </a:solidFill>
            </a:endParaRPr>
          </a:p>
        </p:txBody>
      </p:sp>
      <p:pic>
        <p:nvPicPr>
          <p:cNvPr id="6" name="Picture Placeholder 5" descr="A picture containing different, table, group, laying&#10;&#10;Description automatically generated">
            <a:extLst>
              <a:ext uri="{FF2B5EF4-FFF2-40B4-BE49-F238E27FC236}">
                <a16:creationId xmlns:a16="http://schemas.microsoft.com/office/drawing/2014/main" id="{69EBAB5A-B44B-44C0-8C14-773F9C8A688E}"/>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24353" r="24353"/>
          <a:stretch>
            <a:fillRect/>
          </a:stretch>
        </p:blipFill>
        <p:spPr/>
      </p:pic>
      <p:sp>
        <p:nvSpPr>
          <p:cNvPr id="4" name="Text Placeholder 3">
            <a:extLst>
              <a:ext uri="{FF2B5EF4-FFF2-40B4-BE49-F238E27FC236}">
                <a16:creationId xmlns:a16="http://schemas.microsoft.com/office/drawing/2014/main" id="{B7A4085D-12D7-45C8-8CF3-3DF1E1B44D44}"/>
              </a:ext>
            </a:extLst>
          </p:cNvPr>
          <p:cNvSpPr>
            <a:spLocks noGrp="1"/>
          </p:cNvSpPr>
          <p:nvPr>
            <p:ph type="body" sz="quarter" idx="22"/>
          </p:nvPr>
        </p:nvSpPr>
        <p:spPr>
          <a:xfrm>
            <a:off x="5795745" y="779021"/>
            <a:ext cx="5579898" cy="857158"/>
          </a:xfrm>
        </p:spPr>
        <p:txBody>
          <a:bodyPr/>
          <a:lstStyle/>
          <a:p>
            <a:r>
              <a:rPr lang="en-IE" dirty="0"/>
              <a:t>What is Resilience?</a:t>
            </a:r>
          </a:p>
        </p:txBody>
      </p:sp>
    </p:spTree>
    <p:extLst>
      <p:ext uri="{BB962C8B-B14F-4D97-AF65-F5344CB8AC3E}">
        <p14:creationId xmlns:p14="http://schemas.microsoft.com/office/powerpoint/2010/main" val="2610715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595B53-79A4-40D0-97D3-0774C9D3E009}"/>
              </a:ext>
            </a:extLst>
          </p:cNvPr>
          <p:cNvSpPr>
            <a:spLocks noGrp="1"/>
          </p:cNvSpPr>
          <p:nvPr>
            <p:ph type="body" sz="quarter" idx="16"/>
          </p:nvPr>
        </p:nvSpPr>
        <p:spPr/>
        <p:txBody>
          <a:bodyPr/>
          <a:lstStyle/>
          <a:p>
            <a:r>
              <a:rPr lang="en-IE" dirty="0"/>
              <a:t>In this section:</a:t>
            </a:r>
          </a:p>
        </p:txBody>
      </p:sp>
      <p:sp>
        <p:nvSpPr>
          <p:cNvPr id="3" name="Text Placeholder 2">
            <a:extLst>
              <a:ext uri="{FF2B5EF4-FFF2-40B4-BE49-F238E27FC236}">
                <a16:creationId xmlns:a16="http://schemas.microsoft.com/office/drawing/2014/main" id="{36CE5F98-3D41-4601-AC68-3C0F978175A8}"/>
              </a:ext>
            </a:extLst>
          </p:cNvPr>
          <p:cNvSpPr>
            <a:spLocks noGrp="1"/>
          </p:cNvSpPr>
          <p:nvPr>
            <p:ph type="body" sz="quarter" idx="17"/>
          </p:nvPr>
        </p:nvSpPr>
        <p:spPr>
          <a:xfrm>
            <a:off x="6238481" y="1811564"/>
            <a:ext cx="5605175" cy="3947440"/>
          </a:xfrm>
        </p:spPr>
        <p:txBody>
          <a:bodyPr/>
          <a:lstStyle/>
          <a:p>
            <a:pPr algn="just"/>
            <a:r>
              <a:rPr lang="en-IE" dirty="0"/>
              <a:t>The move to a new country whether that is as a Refugee or Migrant, can be a difficult and sometimes traumatic experience. This is particularly the case for refugees who as we know flee their country as a result of war or persecution. </a:t>
            </a:r>
          </a:p>
          <a:p>
            <a:pPr algn="just"/>
            <a:endParaRPr lang="en-IE" dirty="0"/>
          </a:p>
          <a:p>
            <a:pPr algn="just"/>
            <a:r>
              <a:rPr lang="en-IE" dirty="0"/>
              <a:t>These people come with a very definitive set of needs. In this section, we examine the core stressors particularly of refugees via a very useful online tool called the Refugee and Immigrant Core Stressors Toolkit.</a:t>
            </a:r>
          </a:p>
          <a:p>
            <a:pPr algn="just"/>
            <a:endParaRPr lang="en-IE" dirty="0"/>
          </a:p>
        </p:txBody>
      </p:sp>
      <p:sp>
        <p:nvSpPr>
          <p:cNvPr id="7" name="Text Placeholder 5">
            <a:extLst>
              <a:ext uri="{FF2B5EF4-FFF2-40B4-BE49-F238E27FC236}">
                <a16:creationId xmlns:a16="http://schemas.microsoft.com/office/drawing/2014/main" id="{26398C5D-AD6D-4DD8-98DF-4B4627FE13A4}"/>
              </a:ext>
            </a:extLst>
          </p:cNvPr>
          <p:cNvSpPr txBox="1">
            <a:spLocks/>
          </p:cNvSpPr>
          <p:nvPr/>
        </p:nvSpPr>
        <p:spPr>
          <a:xfrm>
            <a:off x="480042" y="1536159"/>
            <a:ext cx="4364894" cy="294124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1.1 </a:t>
            </a:r>
            <a:r>
              <a:rPr lang="en-IE" sz="3600" i="0" dirty="0"/>
              <a:t>Understanding the Core Stressors of Refugees and Migrants</a:t>
            </a:r>
          </a:p>
          <a:p>
            <a:endParaRPr lang="en-IE" dirty="0"/>
          </a:p>
        </p:txBody>
      </p:sp>
      <p:sp>
        <p:nvSpPr>
          <p:cNvPr id="8" name="TextBox 7">
            <a:extLst>
              <a:ext uri="{FF2B5EF4-FFF2-40B4-BE49-F238E27FC236}">
                <a16:creationId xmlns:a16="http://schemas.microsoft.com/office/drawing/2014/main" id="{C50D691C-E092-4E99-8387-9CF09721C93F}"/>
              </a:ext>
            </a:extLst>
          </p:cNvPr>
          <p:cNvSpPr txBox="1"/>
          <p:nvPr/>
        </p:nvSpPr>
        <p:spPr>
          <a:xfrm>
            <a:off x="0" y="237506"/>
            <a:ext cx="4215740" cy="584775"/>
          </a:xfrm>
          <a:prstGeom prst="rect">
            <a:avLst/>
          </a:prstGeom>
          <a:solidFill>
            <a:srgbClr val="EA1D76"/>
          </a:solidFill>
        </p:spPr>
        <p:txBody>
          <a:bodyPr wrap="square" rtlCol="0">
            <a:spAutoFit/>
          </a:bodyPr>
          <a:lstStyle/>
          <a:p>
            <a:r>
              <a:rPr lang="en-IE" sz="3200" dirty="0">
                <a:solidFill>
                  <a:schemeClr val="bg1"/>
                </a:solidFill>
              </a:rPr>
              <a:t>WELLBEING</a:t>
            </a:r>
          </a:p>
        </p:txBody>
      </p:sp>
    </p:spTree>
    <p:extLst>
      <p:ext uri="{BB962C8B-B14F-4D97-AF65-F5344CB8AC3E}">
        <p14:creationId xmlns:p14="http://schemas.microsoft.com/office/powerpoint/2010/main" val="22975001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33E306-31F6-4B50-B105-1244654988A7}"/>
              </a:ext>
            </a:extLst>
          </p:cNvPr>
          <p:cNvSpPr>
            <a:spLocks noGrp="1"/>
          </p:cNvSpPr>
          <p:nvPr>
            <p:ph type="body" sz="quarter" idx="20"/>
          </p:nvPr>
        </p:nvSpPr>
        <p:spPr>
          <a:xfrm>
            <a:off x="5696607" y="1849820"/>
            <a:ext cx="6004856" cy="4298731"/>
          </a:xfrm>
        </p:spPr>
        <p:txBody>
          <a:bodyPr/>
          <a:lstStyle/>
          <a:p>
            <a:pPr algn="just"/>
            <a:r>
              <a:rPr lang="en-IE" dirty="0"/>
              <a:t>Trauma impacts a person’s automatic reactions, dispositions and how they perceive and interpret the world. To change the automatic responses that have developed during war and forced migration, refugees need consistent, safe and predictable experiences and spaces that directly contradict what their body has learned.</a:t>
            </a:r>
            <a:endParaRPr lang="en-IE" dirty="0">
              <a:solidFill>
                <a:srgbClr val="B6BD00"/>
              </a:solidFill>
            </a:endParaRPr>
          </a:p>
          <a:p>
            <a:pPr algn="just"/>
            <a:r>
              <a:rPr lang="en-IE" dirty="0">
                <a:solidFill>
                  <a:srgbClr val="ED7523"/>
                </a:solidFill>
              </a:rPr>
              <a:t>It is important to make your programme a safe space: a welcoming and predictable environment where refugee families and migrants can start to feel comfortable.</a:t>
            </a:r>
          </a:p>
        </p:txBody>
      </p:sp>
      <p:sp>
        <p:nvSpPr>
          <p:cNvPr id="4" name="Text Placeholder 3">
            <a:extLst>
              <a:ext uri="{FF2B5EF4-FFF2-40B4-BE49-F238E27FC236}">
                <a16:creationId xmlns:a16="http://schemas.microsoft.com/office/drawing/2014/main" id="{B7A4085D-12D7-45C8-8CF3-3DF1E1B44D44}"/>
              </a:ext>
            </a:extLst>
          </p:cNvPr>
          <p:cNvSpPr>
            <a:spLocks noGrp="1"/>
          </p:cNvSpPr>
          <p:nvPr>
            <p:ph type="body" sz="quarter" idx="22"/>
          </p:nvPr>
        </p:nvSpPr>
        <p:spPr>
          <a:xfrm>
            <a:off x="0" y="289091"/>
            <a:ext cx="5579898" cy="1310358"/>
          </a:xfrm>
        </p:spPr>
        <p:txBody>
          <a:bodyPr>
            <a:normAutofit/>
          </a:bodyPr>
          <a:lstStyle/>
          <a:p>
            <a:r>
              <a:rPr lang="en-IE" sz="2400" dirty="0"/>
              <a:t>How can Service/Education Providers help to build Refugee and Migrant Resilience?</a:t>
            </a:r>
          </a:p>
        </p:txBody>
      </p:sp>
      <p:sp>
        <p:nvSpPr>
          <p:cNvPr id="5" name="Text Placeholder 3">
            <a:extLst>
              <a:ext uri="{FF2B5EF4-FFF2-40B4-BE49-F238E27FC236}">
                <a16:creationId xmlns:a16="http://schemas.microsoft.com/office/drawing/2014/main" id="{A85A2937-B92F-46F0-B810-39C4BC04F416}"/>
              </a:ext>
            </a:extLst>
          </p:cNvPr>
          <p:cNvSpPr txBox="1">
            <a:spLocks/>
          </p:cNvSpPr>
          <p:nvPr/>
        </p:nvSpPr>
        <p:spPr>
          <a:xfrm>
            <a:off x="5752895" y="1068943"/>
            <a:ext cx="5579898" cy="1310358"/>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3600" i="0" kern="1200">
                <a:solidFill>
                  <a:srgbClr val="B6BD00"/>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sz="2800" dirty="0">
                <a:solidFill>
                  <a:srgbClr val="ED7523"/>
                </a:solidFill>
              </a:rPr>
              <a:t>Creating Safe Spaces</a:t>
            </a:r>
          </a:p>
        </p:txBody>
      </p:sp>
      <p:pic>
        <p:nvPicPr>
          <p:cNvPr id="9" name="Picture Placeholder 8" descr="A picture containing indoor, sitting, book, laying&#10;&#10;Description automatically generated">
            <a:extLst>
              <a:ext uri="{FF2B5EF4-FFF2-40B4-BE49-F238E27FC236}">
                <a16:creationId xmlns:a16="http://schemas.microsoft.com/office/drawing/2014/main" id="{00E88F45-FAFB-49C6-8082-E6DC50E33412}"/>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20185" r="20185"/>
          <a:stretch>
            <a:fillRect/>
          </a:stretch>
        </p:blipFill>
        <p:spPr/>
      </p:pic>
      <p:sp>
        <p:nvSpPr>
          <p:cNvPr id="11" name="Rectangle 10">
            <a:extLst>
              <a:ext uri="{FF2B5EF4-FFF2-40B4-BE49-F238E27FC236}">
                <a16:creationId xmlns:a16="http://schemas.microsoft.com/office/drawing/2014/main" id="{D1E569A6-2F66-4BFA-A0A7-74EC2EBE91A5}"/>
              </a:ext>
            </a:extLst>
          </p:cNvPr>
          <p:cNvSpPr/>
          <p:nvPr/>
        </p:nvSpPr>
        <p:spPr>
          <a:xfrm>
            <a:off x="7273159" y="6611779"/>
            <a:ext cx="6096000" cy="246221"/>
          </a:xfrm>
          <a:prstGeom prst="rect">
            <a:avLst/>
          </a:prstGeom>
        </p:spPr>
        <p:txBody>
          <a:bodyPr>
            <a:spAutoFit/>
          </a:bodyPr>
          <a:lstStyle/>
          <a:p>
            <a:r>
              <a:rPr lang="en-IE" sz="1000" dirty="0"/>
              <a:t>Source: </a:t>
            </a:r>
            <a:r>
              <a:rPr lang="en-IE" sz="1000" dirty="0">
                <a:hlinkClick r:id="rId4"/>
              </a:rPr>
              <a:t>https://cmascanada.ca/wp-content/uploads/2018/02/resilienceguide.pdf</a:t>
            </a:r>
            <a:endParaRPr lang="en-IE" sz="1000" dirty="0"/>
          </a:p>
        </p:txBody>
      </p:sp>
    </p:spTree>
    <p:extLst>
      <p:ext uri="{BB962C8B-B14F-4D97-AF65-F5344CB8AC3E}">
        <p14:creationId xmlns:p14="http://schemas.microsoft.com/office/powerpoint/2010/main" val="11554382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33E306-31F6-4B50-B105-1244654988A7}"/>
              </a:ext>
            </a:extLst>
          </p:cNvPr>
          <p:cNvSpPr>
            <a:spLocks noGrp="1"/>
          </p:cNvSpPr>
          <p:nvPr>
            <p:ph type="body" sz="quarter" idx="20"/>
          </p:nvPr>
        </p:nvSpPr>
        <p:spPr>
          <a:xfrm>
            <a:off x="5696607" y="1849820"/>
            <a:ext cx="6004856" cy="4298731"/>
          </a:xfrm>
        </p:spPr>
        <p:txBody>
          <a:bodyPr/>
          <a:lstStyle/>
          <a:p>
            <a:pPr marL="342900" indent="-342900">
              <a:buFont typeface="Arial" panose="020B0604020202020204" pitchFamily="34" charset="0"/>
              <a:buChar char="•"/>
            </a:pPr>
            <a:r>
              <a:rPr lang="en-IE" dirty="0"/>
              <a:t>Assign one staff member to take the lead with each family. This fosters stability, relationship building and trust for the parents and children.</a:t>
            </a:r>
          </a:p>
          <a:p>
            <a:pPr marL="342900" indent="-342900">
              <a:buFont typeface="Arial" panose="020B0604020202020204" pitchFamily="34" charset="0"/>
              <a:buChar char="•"/>
            </a:pPr>
            <a:r>
              <a:rPr lang="en-IE" dirty="0"/>
              <a:t>Help establish daily routines, introduce them to activities and expectations, consistently re-direct behaviour that is harmful, respond calmly to emotional upset, and generally help the families to understand realistic boundaries and consequences.</a:t>
            </a:r>
            <a:endParaRPr lang="en-IE" dirty="0">
              <a:solidFill>
                <a:srgbClr val="B6BD00"/>
              </a:solidFill>
            </a:endParaRPr>
          </a:p>
        </p:txBody>
      </p:sp>
      <p:sp>
        <p:nvSpPr>
          <p:cNvPr id="4" name="Text Placeholder 3">
            <a:extLst>
              <a:ext uri="{FF2B5EF4-FFF2-40B4-BE49-F238E27FC236}">
                <a16:creationId xmlns:a16="http://schemas.microsoft.com/office/drawing/2014/main" id="{B7A4085D-12D7-45C8-8CF3-3DF1E1B44D44}"/>
              </a:ext>
            </a:extLst>
          </p:cNvPr>
          <p:cNvSpPr>
            <a:spLocks noGrp="1"/>
          </p:cNvSpPr>
          <p:nvPr>
            <p:ph type="body" sz="quarter" idx="22"/>
          </p:nvPr>
        </p:nvSpPr>
        <p:spPr>
          <a:xfrm>
            <a:off x="-2639" y="343520"/>
            <a:ext cx="5579898" cy="1310358"/>
          </a:xfrm>
        </p:spPr>
        <p:txBody>
          <a:bodyPr>
            <a:normAutofit/>
          </a:bodyPr>
          <a:lstStyle/>
          <a:p>
            <a:r>
              <a:rPr lang="en-IE" sz="2400" dirty="0"/>
              <a:t>How can Service/Education Providers help to build Refugee and Migrant Resilience?</a:t>
            </a:r>
          </a:p>
        </p:txBody>
      </p:sp>
      <p:sp>
        <p:nvSpPr>
          <p:cNvPr id="5" name="Text Placeholder 3">
            <a:extLst>
              <a:ext uri="{FF2B5EF4-FFF2-40B4-BE49-F238E27FC236}">
                <a16:creationId xmlns:a16="http://schemas.microsoft.com/office/drawing/2014/main" id="{A85A2937-B92F-46F0-B810-39C4BC04F416}"/>
              </a:ext>
            </a:extLst>
          </p:cNvPr>
          <p:cNvSpPr txBox="1">
            <a:spLocks/>
          </p:cNvSpPr>
          <p:nvPr/>
        </p:nvSpPr>
        <p:spPr>
          <a:xfrm>
            <a:off x="5752895" y="1068943"/>
            <a:ext cx="5579898" cy="1310358"/>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3600" i="0" kern="1200">
                <a:solidFill>
                  <a:srgbClr val="B6BD00"/>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sz="2800" dirty="0">
                <a:solidFill>
                  <a:srgbClr val="ED7523"/>
                </a:solidFill>
              </a:rPr>
              <a:t>Tips for Creating Safe Spaces </a:t>
            </a:r>
          </a:p>
        </p:txBody>
      </p:sp>
      <p:pic>
        <p:nvPicPr>
          <p:cNvPr id="9" name="Picture Placeholder 8" descr="A picture containing indoor, sitting, book, laying&#10;&#10;Description automatically generated">
            <a:extLst>
              <a:ext uri="{FF2B5EF4-FFF2-40B4-BE49-F238E27FC236}">
                <a16:creationId xmlns:a16="http://schemas.microsoft.com/office/drawing/2014/main" id="{00E88F45-FAFB-49C6-8082-E6DC50E33412}"/>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20185" r="20185"/>
          <a:stretch>
            <a:fillRect/>
          </a:stretch>
        </p:blipFill>
        <p:spPr/>
      </p:pic>
    </p:spTree>
    <p:extLst>
      <p:ext uri="{BB962C8B-B14F-4D97-AF65-F5344CB8AC3E}">
        <p14:creationId xmlns:p14="http://schemas.microsoft.com/office/powerpoint/2010/main" val="308793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picture containing outdoor, person, yellow, grass&#10;&#10;Description automatically generated">
            <a:extLst>
              <a:ext uri="{FF2B5EF4-FFF2-40B4-BE49-F238E27FC236}">
                <a16:creationId xmlns:a16="http://schemas.microsoft.com/office/drawing/2014/main" id="{3272FE84-5CD4-434A-ADAF-037FEBA28D0C}"/>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22040" r="22040"/>
          <a:stretch>
            <a:fillRect/>
          </a:stretch>
        </p:blipFill>
        <p:spPr/>
      </p:pic>
      <p:sp>
        <p:nvSpPr>
          <p:cNvPr id="2" name="Text Placeholder 1">
            <a:extLst>
              <a:ext uri="{FF2B5EF4-FFF2-40B4-BE49-F238E27FC236}">
                <a16:creationId xmlns:a16="http://schemas.microsoft.com/office/drawing/2014/main" id="{860950AE-0C81-4830-9732-4B2ED945CB21}"/>
              </a:ext>
            </a:extLst>
          </p:cNvPr>
          <p:cNvSpPr>
            <a:spLocks noGrp="1"/>
          </p:cNvSpPr>
          <p:nvPr>
            <p:ph type="body" sz="quarter" idx="20"/>
          </p:nvPr>
        </p:nvSpPr>
        <p:spPr>
          <a:xfrm>
            <a:off x="5686136" y="1896156"/>
            <a:ext cx="6255493" cy="3879228"/>
          </a:xfrm>
        </p:spPr>
        <p:txBody>
          <a:bodyPr/>
          <a:lstStyle/>
          <a:p>
            <a:pPr algn="just" fontAlgn="base"/>
            <a:r>
              <a:rPr lang="en-IE" dirty="0"/>
              <a:t>Self-care may be a popular buzzword, but it’s also a legitimate practice for mental health and building resilience in refugee and migrant groups.</a:t>
            </a:r>
          </a:p>
          <a:p>
            <a:pPr algn="just" fontAlgn="base"/>
            <a:r>
              <a:rPr lang="en-IE" dirty="0"/>
              <a:t>That’s because stress is just as much physical as it is emotional. Promoting positive lifestyle factors like proper nutrition, ample sleep, hydration and regular exercise can strengthen your body to adapt to stress and reduce the toll of emotions like anxiety or depression.</a:t>
            </a:r>
          </a:p>
        </p:txBody>
      </p:sp>
      <p:sp>
        <p:nvSpPr>
          <p:cNvPr id="4" name="Text Placeholder 3">
            <a:extLst>
              <a:ext uri="{FF2B5EF4-FFF2-40B4-BE49-F238E27FC236}">
                <a16:creationId xmlns:a16="http://schemas.microsoft.com/office/drawing/2014/main" id="{09EEBBA9-D6B8-4533-AA6F-112A545FE49D}"/>
              </a:ext>
            </a:extLst>
          </p:cNvPr>
          <p:cNvSpPr>
            <a:spLocks noGrp="1"/>
          </p:cNvSpPr>
          <p:nvPr>
            <p:ph type="body" sz="quarter" idx="22"/>
          </p:nvPr>
        </p:nvSpPr>
        <p:spPr>
          <a:xfrm>
            <a:off x="5686136" y="762000"/>
            <a:ext cx="5579898" cy="996779"/>
          </a:xfrm>
        </p:spPr>
        <p:txBody>
          <a:bodyPr>
            <a:normAutofit lnSpcReduction="10000"/>
          </a:bodyPr>
          <a:lstStyle/>
          <a:p>
            <a:r>
              <a:rPr lang="en-IE" dirty="0">
                <a:solidFill>
                  <a:srgbClr val="EA1D76"/>
                </a:solidFill>
              </a:rPr>
              <a:t>Promoting Refugee and Migrant Self Care</a:t>
            </a:r>
          </a:p>
        </p:txBody>
      </p:sp>
      <p:sp>
        <p:nvSpPr>
          <p:cNvPr id="11" name="Text Placeholder 3">
            <a:extLst>
              <a:ext uri="{FF2B5EF4-FFF2-40B4-BE49-F238E27FC236}">
                <a16:creationId xmlns:a16="http://schemas.microsoft.com/office/drawing/2014/main" id="{7973D94C-2DC4-4340-BA37-684068E29846}"/>
              </a:ext>
            </a:extLst>
          </p:cNvPr>
          <p:cNvSpPr txBox="1">
            <a:spLocks/>
          </p:cNvSpPr>
          <p:nvPr/>
        </p:nvSpPr>
        <p:spPr>
          <a:xfrm>
            <a:off x="0" y="145185"/>
            <a:ext cx="5579898" cy="857158"/>
          </a:xfrm>
          <a:prstGeom prst="rect">
            <a:avLst/>
          </a:prstGeom>
          <a:noFill/>
        </p:spPr>
        <p:txBody>
          <a:bodyPr vert="horz" lIns="91440" tIns="45720" rIns="91440" bIns="45720" rtlCol="0" anchor="t">
            <a:normAutofit fontScale="92500" lnSpcReduction="20000"/>
          </a:bodyPr>
          <a:lstStyle>
            <a:lvl1pPr marL="0" indent="0" algn="l" defTabSz="914400" rtl="0" eaLnBrk="1" latinLnBrk="0" hangingPunct="1">
              <a:lnSpc>
                <a:spcPct val="90000"/>
              </a:lnSpc>
              <a:spcBef>
                <a:spcPts val="1000"/>
              </a:spcBef>
              <a:buFont typeface="Arial"/>
              <a:buNone/>
              <a:defRPr sz="3600" i="0" kern="1200">
                <a:solidFill>
                  <a:srgbClr val="16A8D3"/>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a:t>Strategies to Improve Refugee and Migrant Wellbeing</a:t>
            </a:r>
            <a:endParaRPr lang="en-IE" dirty="0"/>
          </a:p>
        </p:txBody>
      </p:sp>
      <p:sp>
        <p:nvSpPr>
          <p:cNvPr id="10" name="Rectangle 9">
            <a:extLst>
              <a:ext uri="{FF2B5EF4-FFF2-40B4-BE49-F238E27FC236}">
                <a16:creationId xmlns:a16="http://schemas.microsoft.com/office/drawing/2014/main" id="{698FE79C-A28A-48B5-A124-DDDE5E64C96C}"/>
              </a:ext>
            </a:extLst>
          </p:cNvPr>
          <p:cNvSpPr/>
          <p:nvPr/>
        </p:nvSpPr>
        <p:spPr>
          <a:xfrm>
            <a:off x="8988625" y="6531820"/>
            <a:ext cx="2614818" cy="246221"/>
          </a:xfrm>
          <a:prstGeom prst="rect">
            <a:avLst/>
          </a:prstGeom>
        </p:spPr>
        <p:txBody>
          <a:bodyPr wrap="none">
            <a:spAutoFit/>
          </a:bodyPr>
          <a:lstStyle/>
          <a:p>
            <a:r>
              <a:rPr lang="en-IE" sz="1000" dirty="0"/>
              <a:t>Source: </a:t>
            </a:r>
            <a:r>
              <a:rPr lang="en-IE" sz="1000" dirty="0">
                <a:hlinkClick r:id="rId4"/>
              </a:rPr>
              <a:t>https://www.apa.org/topics/resilience</a:t>
            </a:r>
            <a:endParaRPr lang="en-IE" sz="1000" dirty="0"/>
          </a:p>
        </p:txBody>
      </p:sp>
      <p:sp>
        <p:nvSpPr>
          <p:cNvPr id="12" name="Rectangle 11">
            <a:extLst>
              <a:ext uri="{FF2B5EF4-FFF2-40B4-BE49-F238E27FC236}">
                <a16:creationId xmlns:a16="http://schemas.microsoft.com/office/drawing/2014/main" id="{479411A2-3CE8-40B1-878E-A261B4340691}"/>
              </a:ext>
            </a:extLst>
          </p:cNvPr>
          <p:cNvSpPr/>
          <p:nvPr/>
        </p:nvSpPr>
        <p:spPr>
          <a:xfrm>
            <a:off x="517071" y="5484107"/>
            <a:ext cx="11157857" cy="923330"/>
          </a:xfrm>
          <a:prstGeom prst="rect">
            <a:avLst/>
          </a:prstGeom>
          <a:solidFill>
            <a:srgbClr val="16A8D3"/>
          </a:solidFill>
        </p:spPr>
        <p:txBody>
          <a:bodyPr wrap="square">
            <a:spAutoFit/>
          </a:bodyPr>
          <a:lstStyle/>
          <a:p>
            <a:r>
              <a:rPr lang="en-IE" b="1" dirty="0">
                <a:solidFill>
                  <a:schemeClr val="bg1"/>
                </a:solidFill>
                <a:latin typeface="+mj-lt"/>
              </a:rPr>
              <a:t>Community-based Education programmes are a great way to encourage the practice of frequent exercising as part of a healthy lifestyle among refugees, migrants and the wider community. They also offer an opportunity to bring refugees, migrants and host communities together. </a:t>
            </a:r>
            <a:endParaRPr lang="en-IE" dirty="0">
              <a:solidFill>
                <a:schemeClr val="bg1"/>
              </a:solidFill>
              <a:latin typeface="+mj-lt"/>
            </a:endParaRPr>
          </a:p>
        </p:txBody>
      </p:sp>
      <p:sp>
        <p:nvSpPr>
          <p:cNvPr id="17" name="Rectangle 16">
            <a:extLst>
              <a:ext uri="{FF2B5EF4-FFF2-40B4-BE49-F238E27FC236}">
                <a16:creationId xmlns:a16="http://schemas.microsoft.com/office/drawing/2014/main" id="{E3F2A91F-BE0A-4711-96C7-ED5DF3FD74F6}"/>
              </a:ext>
            </a:extLst>
          </p:cNvPr>
          <p:cNvSpPr/>
          <p:nvPr/>
        </p:nvSpPr>
        <p:spPr>
          <a:xfrm>
            <a:off x="1186543" y="6541506"/>
            <a:ext cx="8349343" cy="246221"/>
          </a:xfrm>
          <a:prstGeom prst="rect">
            <a:avLst/>
          </a:prstGeom>
        </p:spPr>
        <p:txBody>
          <a:bodyPr wrap="square">
            <a:spAutoFit/>
          </a:bodyPr>
          <a:lstStyle/>
          <a:p>
            <a:r>
              <a:rPr lang="en-IE" sz="1000" dirty="0"/>
              <a:t>Source: </a:t>
            </a:r>
            <a:r>
              <a:rPr lang="en-IE" sz="1000" dirty="0">
                <a:hlinkClick r:id="rId5"/>
              </a:rPr>
              <a:t>http://diversityhealthcare.imedpub.com/physical-activity-education-for-adults-with-refugee-background-in-the-united-states.php?aid=23036</a:t>
            </a:r>
            <a:r>
              <a:rPr lang="en-IE" sz="1000" dirty="0"/>
              <a:t> </a:t>
            </a:r>
          </a:p>
        </p:txBody>
      </p:sp>
    </p:spTree>
    <p:extLst>
      <p:ext uri="{BB962C8B-B14F-4D97-AF65-F5344CB8AC3E}">
        <p14:creationId xmlns:p14="http://schemas.microsoft.com/office/powerpoint/2010/main" val="4088184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00303A7D-608A-40AE-A417-8D1B1E9F69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37" y="1196462"/>
            <a:ext cx="5195907" cy="519590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0E0EB1EA-754E-4A95-9D39-A30E06398F5B}"/>
              </a:ext>
            </a:extLst>
          </p:cNvPr>
          <p:cNvSpPr>
            <a:spLocks noGrp="1"/>
          </p:cNvSpPr>
          <p:nvPr>
            <p:ph type="body" sz="quarter" idx="20"/>
          </p:nvPr>
        </p:nvSpPr>
        <p:spPr>
          <a:xfrm>
            <a:off x="5889171" y="1874383"/>
            <a:ext cx="6193972" cy="4123645"/>
          </a:xfrm>
        </p:spPr>
        <p:txBody>
          <a:bodyPr/>
          <a:lstStyle/>
          <a:p>
            <a:r>
              <a:rPr lang="en-IE" dirty="0"/>
              <a:t>The NGO "Yoga and Sport for Refugees“ is working to empower refugees and migrants through sport, integrate them into the community, and improve their physical and mental health so that they find a way out of monotony, frustration and stagnation of their current situation.</a:t>
            </a:r>
          </a:p>
          <a:p>
            <a:r>
              <a:rPr lang="en-IE" dirty="0"/>
              <a:t>They are also focusing on educating refugees and migrants to become sports trainers in charge of their own projects, so that they can be integrated into the community and gain security and self-confidence.</a:t>
            </a:r>
          </a:p>
        </p:txBody>
      </p:sp>
      <p:sp>
        <p:nvSpPr>
          <p:cNvPr id="4" name="Text Placeholder 3">
            <a:extLst>
              <a:ext uri="{FF2B5EF4-FFF2-40B4-BE49-F238E27FC236}">
                <a16:creationId xmlns:a16="http://schemas.microsoft.com/office/drawing/2014/main" id="{62B89B33-1371-4AA5-9A9B-E826E13544A8}"/>
              </a:ext>
            </a:extLst>
          </p:cNvPr>
          <p:cNvSpPr>
            <a:spLocks noGrp="1"/>
          </p:cNvSpPr>
          <p:nvPr>
            <p:ph type="body" sz="quarter" idx="22"/>
          </p:nvPr>
        </p:nvSpPr>
        <p:spPr>
          <a:xfrm>
            <a:off x="5889171" y="767883"/>
            <a:ext cx="5812292" cy="857158"/>
          </a:xfrm>
        </p:spPr>
        <p:txBody>
          <a:bodyPr/>
          <a:lstStyle/>
          <a:p>
            <a:r>
              <a:rPr lang="en-IE" dirty="0"/>
              <a:t>Yoga and Sport for Refugees</a:t>
            </a:r>
          </a:p>
        </p:txBody>
      </p:sp>
      <p:sp>
        <p:nvSpPr>
          <p:cNvPr id="7" name="TextBox 6">
            <a:extLst>
              <a:ext uri="{FF2B5EF4-FFF2-40B4-BE49-F238E27FC236}">
                <a16:creationId xmlns:a16="http://schemas.microsoft.com/office/drawing/2014/main" id="{2279800A-AF03-49DF-BEFD-78F3C921D1E3}"/>
              </a:ext>
            </a:extLst>
          </p:cNvPr>
          <p:cNvSpPr txBox="1"/>
          <p:nvPr/>
        </p:nvSpPr>
        <p:spPr>
          <a:xfrm>
            <a:off x="0" y="306218"/>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a:solidFill>
                  <a:schemeClr val="bg1"/>
                </a:solidFill>
              </a:rPr>
              <a:t>GOOD PRACTICE</a:t>
            </a:r>
          </a:p>
        </p:txBody>
      </p:sp>
      <p:grpSp>
        <p:nvGrpSpPr>
          <p:cNvPr id="8" name="Google Shape;543;p39">
            <a:extLst>
              <a:ext uri="{FF2B5EF4-FFF2-40B4-BE49-F238E27FC236}">
                <a16:creationId xmlns:a16="http://schemas.microsoft.com/office/drawing/2014/main" id="{FD23F634-4964-4BAE-B9B8-2E064B8B75B5}"/>
              </a:ext>
            </a:extLst>
          </p:cNvPr>
          <p:cNvGrpSpPr/>
          <p:nvPr/>
        </p:nvGrpSpPr>
        <p:grpSpPr>
          <a:xfrm>
            <a:off x="86045" y="393050"/>
            <a:ext cx="252000" cy="288000"/>
            <a:chOff x="5961125" y="1623900"/>
            <a:chExt cx="376925" cy="448175"/>
          </a:xfrm>
        </p:grpSpPr>
        <p:sp>
          <p:nvSpPr>
            <p:cNvPr id="9" name="Google Shape;544;p39">
              <a:extLst>
                <a:ext uri="{FF2B5EF4-FFF2-40B4-BE49-F238E27FC236}">
                  <a16:creationId xmlns:a16="http://schemas.microsoft.com/office/drawing/2014/main" id="{0A12D99D-EA64-49D2-B038-5630996F61F8}"/>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a16="http://schemas.microsoft.com/office/drawing/2014/main" id="{6D511280-670C-4D92-B08E-A84C3B4E435B}"/>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a16="http://schemas.microsoft.com/office/drawing/2014/main" id="{25D801EF-2C78-416B-B4A0-49F8B36978D5}"/>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a16="http://schemas.microsoft.com/office/drawing/2014/main" id="{06FF81EF-983A-4210-9515-489DC5C5E93A}"/>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a16="http://schemas.microsoft.com/office/drawing/2014/main" id="{DF33F9E9-A032-44C6-9781-ED88AB5D9CF7}"/>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a16="http://schemas.microsoft.com/office/drawing/2014/main" id="{24440A99-EB4B-454E-84F5-F5F4900EB061}"/>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a16="http://schemas.microsoft.com/office/drawing/2014/main" id="{3175543E-B82F-4635-97DE-1C99E0079207}"/>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EA869E71-24F9-4A4B-B630-ECFD43CF0B35}"/>
              </a:ext>
            </a:extLst>
          </p:cNvPr>
          <p:cNvSpPr txBox="1"/>
          <p:nvPr/>
        </p:nvSpPr>
        <p:spPr>
          <a:xfrm>
            <a:off x="0" y="6457045"/>
            <a:ext cx="8141834" cy="369332"/>
          </a:xfrm>
          <a:prstGeom prst="rect">
            <a:avLst/>
          </a:prstGeom>
          <a:noFill/>
        </p:spPr>
        <p:txBody>
          <a:bodyPr wrap="square" rtlCol="0">
            <a:spAutoFit/>
          </a:bodyPr>
          <a:lstStyle/>
          <a:p>
            <a:r>
              <a:rPr lang="en-IE" dirty="0">
                <a:hlinkClick r:id="rId3"/>
              </a:rPr>
              <a:t>Read more about this initiative and the projects they are running. </a:t>
            </a:r>
            <a:endParaRPr lang="en-IE" dirty="0"/>
          </a:p>
        </p:txBody>
      </p:sp>
    </p:spTree>
    <p:extLst>
      <p:ext uri="{BB962C8B-B14F-4D97-AF65-F5344CB8AC3E}">
        <p14:creationId xmlns:p14="http://schemas.microsoft.com/office/powerpoint/2010/main" val="10383981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0EB1EA-754E-4A95-9D39-A30E06398F5B}"/>
              </a:ext>
            </a:extLst>
          </p:cNvPr>
          <p:cNvSpPr>
            <a:spLocks noGrp="1"/>
          </p:cNvSpPr>
          <p:nvPr>
            <p:ph type="body" sz="quarter" idx="20"/>
          </p:nvPr>
        </p:nvSpPr>
        <p:spPr>
          <a:xfrm>
            <a:off x="5627913" y="1874383"/>
            <a:ext cx="6455229" cy="4123645"/>
          </a:xfrm>
        </p:spPr>
        <p:txBody>
          <a:bodyPr/>
          <a:lstStyle/>
          <a:p>
            <a:pPr fontAlgn="base"/>
            <a:r>
              <a:rPr lang="en-IE" dirty="0"/>
              <a:t>Art Therapy is particularly relevant for refugees and migrants as it benefits those who may be experiencing: </a:t>
            </a:r>
          </a:p>
          <a:p>
            <a:pPr marL="342900" indent="-342900" fontAlgn="base">
              <a:buFont typeface="Arial" panose="020B0604020202020204" pitchFamily="34" charset="0"/>
              <a:buChar char="•"/>
            </a:pPr>
            <a:r>
              <a:rPr lang="en-IE" dirty="0"/>
              <a:t>Exclusion or social/communication difficulties,</a:t>
            </a:r>
          </a:p>
          <a:p>
            <a:pPr marL="342900" indent="-342900" fontAlgn="base">
              <a:buFont typeface="Arial" panose="020B0604020202020204" pitchFamily="34" charset="0"/>
              <a:buChar char="•"/>
            </a:pPr>
            <a:r>
              <a:rPr lang="en-IE" dirty="0"/>
              <a:t>struggles with particular life events such as bereavement, changes in family structure, and illness.</a:t>
            </a:r>
          </a:p>
          <a:p>
            <a:pPr marL="342900" indent="-342900" fontAlgn="base">
              <a:buFont typeface="Arial" panose="020B0604020202020204" pitchFamily="34" charset="0"/>
              <a:buChar char="•"/>
            </a:pPr>
            <a:endParaRPr lang="en-IE" dirty="0"/>
          </a:p>
          <a:p>
            <a:pPr fontAlgn="base"/>
            <a:r>
              <a:rPr lang="en-IE" dirty="0"/>
              <a:t>Art therapy as a form of intervention can assist an individual’s psychological, emotional, educational, social, and physical development.</a:t>
            </a:r>
          </a:p>
          <a:p>
            <a:endParaRPr lang="en-IE" dirty="0"/>
          </a:p>
        </p:txBody>
      </p:sp>
      <p:sp>
        <p:nvSpPr>
          <p:cNvPr id="4" name="Text Placeholder 3">
            <a:extLst>
              <a:ext uri="{FF2B5EF4-FFF2-40B4-BE49-F238E27FC236}">
                <a16:creationId xmlns:a16="http://schemas.microsoft.com/office/drawing/2014/main" id="{62B89B33-1371-4AA5-9A9B-E826E13544A8}"/>
              </a:ext>
            </a:extLst>
          </p:cNvPr>
          <p:cNvSpPr>
            <a:spLocks noGrp="1"/>
          </p:cNvSpPr>
          <p:nvPr>
            <p:ph type="body" sz="quarter" idx="22"/>
          </p:nvPr>
        </p:nvSpPr>
        <p:spPr>
          <a:xfrm>
            <a:off x="4887686" y="459576"/>
            <a:ext cx="6813777" cy="1165465"/>
          </a:xfrm>
        </p:spPr>
        <p:txBody>
          <a:bodyPr>
            <a:normAutofit/>
          </a:bodyPr>
          <a:lstStyle/>
          <a:p>
            <a:r>
              <a:rPr lang="en-IE" dirty="0"/>
              <a:t>Art Therapy for Refugees and Migrants</a:t>
            </a:r>
          </a:p>
        </p:txBody>
      </p:sp>
      <p:sp>
        <p:nvSpPr>
          <p:cNvPr id="7" name="TextBox 6">
            <a:extLst>
              <a:ext uri="{FF2B5EF4-FFF2-40B4-BE49-F238E27FC236}">
                <a16:creationId xmlns:a16="http://schemas.microsoft.com/office/drawing/2014/main" id="{2279800A-AF03-49DF-BEFD-78F3C921D1E3}"/>
              </a:ext>
            </a:extLst>
          </p:cNvPr>
          <p:cNvSpPr txBox="1"/>
          <p:nvPr/>
        </p:nvSpPr>
        <p:spPr>
          <a:xfrm>
            <a:off x="0" y="306218"/>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a:solidFill>
                  <a:schemeClr val="bg1"/>
                </a:solidFill>
              </a:rPr>
              <a:t>GOOD PRACTICE</a:t>
            </a:r>
          </a:p>
        </p:txBody>
      </p:sp>
      <p:grpSp>
        <p:nvGrpSpPr>
          <p:cNvPr id="8" name="Google Shape;543;p39">
            <a:extLst>
              <a:ext uri="{FF2B5EF4-FFF2-40B4-BE49-F238E27FC236}">
                <a16:creationId xmlns:a16="http://schemas.microsoft.com/office/drawing/2014/main" id="{FD23F634-4964-4BAE-B9B8-2E064B8B75B5}"/>
              </a:ext>
            </a:extLst>
          </p:cNvPr>
          <p:cNvGrpSpPr/>
          <p:nvPr/>
        </p:nvGrpSpPr>
        <p:grpSpPr>
          <a:xfrm>
            <a:off x="86045" y="393050"/>
            <a:ext cx="252000" cy="288000"/>
            <a:chOff x="5961125" y="1623900"/>
            <a:chExt cx="376925" cy="448175"/>
          </a:xfrm>
        </p:grpSpPr>
        <p:sp>
          <p:nvSpPr>
            <p:cNvPr id="9" name="Google Shape;544;p39">
              <a:extLst>
                <a:ext uri="{FF2B5EF4-FFF2-40B4-BE49-F238E27FC236}">
                  <a16:creationId xmlns:a16="http://schemas.microsoft.com/office/drawing/2014/main" id="{0A12D99D-EA64-49D2-B038-5630996F61F8}"/>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a16="http://schemas.microsoft.com/office/drawing/2014/main" id="{6D511280-670C-4D92-B08E-A84C3B4E435B}"/>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a16="http://schemas.microsoft.com/office/drawing/2014/main" id="{25D801EF-2C78-416B-B4A0-49F8B36978D5}"/>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a16="http://schemas.microsoft.com/office/drawing/2014/main" id="{06FF81EF-983A-4210-9515-489DC5C5E93A}"/>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a16="http://schemas.microsoft.com/office/drawing/2014/main" id="{DF33F9E9-A032-44C6-9781-ED88AB5D9CF7}"/>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a16="http://schemas.microsoft.com/office/drawing/2014/main" id="{24440A99-EB4B-454E-84F5-F5F4900EB061}"/>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a16="http://schemas.microsoft.com/office/drawing/2014/main" id="{3175543E-B82F-4635-97DE-1C99E0079207}"/>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a:extLst>
              <a:ext uri="{FF2B5EF4-FFF2-40B4-BE49-F238E27FC236}">
                <a16:creationId xmlns:a16="http://schemas.microsoft.com/office/drawing/2014/main" id="{310131B8-7FA5-46B8-8591-598B6DB81D19}"/>
              </a:ext>
            </a:extLst>
          </p:cNvPr>
          <p:cNvSpPr/>
          <p:nvPr/>
        </p:nvSpPr>
        <p:spPr>
          <a:xfrm>
            <a:off x="8303610" y="6581001"/>
            <a:ext cx="3397853" cy="276999"/>
          </a:xfrm>
          <a:prstGeom prst="rect">
            <a:avLst/>
          </a:prstGeom>
        </p:spPr>
        <p:txBody>
          <a:bodyPr wrap="none">
            <a:spAutoFit/>
          </a:bodyPr>
          <a:lstStyle/>
          <a:p>
            <a:r>
              <a:rPr lang="en-IE" sz="1200" dirty="0"/>
              <a:t>Source: </a:t>
            </a:r>
            <a:r>
              <a:rPr lang="en-IE" sz="1200" dirty="0">
                <a:hlinkClick r:id="rId2"/>
              </a:rPr>
              <a:t>https://weboflife.ie/art-therapy-in-schools/</a:t>
            </a:r>
            <a:endParaRPr lang="en-IE" sz="1200" dirty="0"/>
          </a:p>
        </p:txBody>
      </p:sp>
      <p:pic>
        <p:nvPicPr>
          <p:cNvPr id="20" name="Picture Placeholder 19" descr="A group of people sitting at a table with a birthday cake&#10;&#10;Description automatically generated">
            <a:extLst>
              <a:ext uri="{FF2B5EF4-FFF2-40B4-BE49-F238E27FC236}">
                <a16:creationId xmlns:a16="http://schemas.microsoft.com/office/drawing/2014/main" id="{B1EC3F91-D2B4-4FAE-91D6-77CE4EA66ACF}"/>
              </a:ext>
            </a:extLst>
          </p:cNvPr>
          <p:cNvPicPr>
            <a:picLocks noGrp="1" noChangeAspect="1"/>
          </p:cNvPicPr>
          <p:nvPr>
            <p:ph type="pic" sz="quarter" idx="21"/>
          </p:nvPr>
        </p:nvPicPr>
        <p:blipFill>
          <a:blip r:embed="rId3">
            <a:extLst>
              <a:ext uri="{837473B0-CC2E-450A-ABE3-18F120FF3D39}">
                <a1611:picAttrSrcUrl xmlns:a1611="http://schemas.microsoft.com/office/drawing/2016/11/main" r:id="rId4"/>
              </a:ext>
            </a:extLst>
          </a:blip>
          <a:srcRect l="309" r="309"/>
          <a:stretch>
            <a:fillRect/>
          </a:stretch>
        </p:blipFill>
        <p:spPr/>
      </p:pic>
    </p:spTree>
    <p:extLst>
      <p:ext uri="{BB962C8B-B14F-4D97-AF65-F5344CB8AC3E}">
        <p14:creationId xmlns:p14="http://schemas.microsoft.com/office/powerpoint/2010/main" val="335024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0EB1EA-754E-4A95-9D39-A30E06398F5B}"/>
              </a:ext>
            </a:extLst>
          </p:cNvPr>
          <p:cNvSpPr>
            <a:spLocks noGrp="1"/>
          </p:cNvSpPr>
          <p:nvPr>
            <p:ph type="body" sz="quarter" idx="20"/>
          </p:nvPr>
        </p:nvSpPr>
        <p:spPr>
          <a:xfrm>
            <a:off x="4981903" y="1874383"/>
            <a:ext cx="7101239" cy="4123645"/>
          </a:xfrm>
        </p:spPr>
        <p:txBody>
          <a:bodyPr/>
          <a:lstStyle/>
          <a:p>
            <a:pPr algn="just" fontAlgn="base"/>
            <a:r>
              <a:rPr lang="en-US" dirty="0"/>
              <a:t>Refugee Association Physical Rehabilitation and Psychological Support Center </a:t>
            </a:r>
            <a:r>
              <a:rPr lang="tr-TR" dirty="0"/>
              <a:t>in </a:t>
            </a:r>
            <a:r>
              <a:rPr lang="tr-TR" dirty="0" err="1"/>
              <a:t>Istanbul</a:t>
            </a:r>
            <a:r>
              <a:rPr lang="tr-TR" dirty="0"/>
              <a:t>, </a:t>
            </a:r>
            <a:r>
              <a:rPr lang="tr-TR" dirty="0" err="1"/>
              <a:t>Turkey</a:t>
            </a:r>
            <a:r>
              <a:rPr lang="tr-TR" dirty="0"/>
              <a:t> </a:t>
            </a:r>
            <a:r>
              <a:rPr lang="en-US" dirty="0"/>
              <a:t>was established on February 13, 2017 with the support of Relief International. Those who are in need of healthcare services are sent to the related hospitals and can benefit from physical therapy, individual and group therapy within the scope of this project. </a:t>
            </a:r>
          </a:p>
          <a:p>
            <a:pPr algn="just" fontAlgn="base"/>
            <a:r>
              <a:rPr lang="en-US" dirty="0"/>
              <a:t>Assistive devices such as wheelchair, walking stick, crutch, arm, shoulder strap, corner seat and positioning aid are provided to people in need in this project. Prosthesis and orthosis are provided are also offered as well as assistive devices.</a:t>
            </a:r>
            <a:endParaRPr lang="en-IE" dirty="0"/>
          </a:p>
        </p:txBody>
      </p:sp>
      <p:sp>
        <p:nvSpPr>
          <p:cNvPr id="4" name="Text Placeholder 3">
            <a:extLst>
              <a:ext uri="{FF2B5EF4-FFF2-40B4-BE49-F238E27FC236}">
                <a16:creationId xmlns:a16="http://schemas.microsoft.com/office/drawing/2014/main" id="{62B89B33-1371-4AA5-9A9B-E826E13544A8}"/>
              </a:ext>
            </a:extLst>
          </p:cNvPr>
          <p:cNvSpPr>
            <a:spLocks noGrp="1"/>
          </p:cNvSpPr>
          <p:nvPr>
            <p:ph type="body" sz="quarter" idx="22"/>
          </p:nvPr>
        </p:nvSpPr>
        <p:spPr>
          <a:xfrm>
            <a:off x="4887686" y="459576"/>
            <a:ext cx="7218269" cy="1165465"/>
          </a:xfrm>
        </p:spPr>
        <p:txBody>
          <a:bodyPr>
            <a:noAutofit/>
          </a:bodyPr>
          <a:lstStyle/>
          <a:p>
            <a:r>
              <a:rPr lang="tr-TR" dirty="0" err="1"/>
              <a:t>Physical</a:t>
            </a:r>
            <a:r>
              <a:rPr lang="tr-TR" dirty="0"/>
              <a:t> </a:t>
            </a:r>
            <a:r>
              <a:rPr lang="tr-TR" dirty="0" err="1"/>
              <a:t>Rehabilitation</a:t>
            </a:r>
            <a:r>
              <a:rPr lang="tr-TR" dirty="0"/>
              <a:t> </a:t>
            </a:r>
            <a:r>
              <a:rPr lang="tr-TR" dirty="0" err="1"/>
              <a:t>and</a:t>
            </a:r>
            <a:r>
              <a:rPr lang="tr-TR" dirty="0"/>
              <a:t> </a:t>
            </a:r>
            <a:r>
              <a:rPr lang="tr-TR" dirty="0" err="1"/>
              <a:t>Psychological</a:t>
            </a:r>
            <a:r>
              <a:rPr lang="tr-TR" dirty="0"/>
              <a:t> </a:t>
            </a:r>
            <a:r>
              <a:rPr lang="tr-TR" dirty="0" err="1"/>
              <a:t>Support</a:t>
            </a:r>
            <a:r>
              <a:rPr lang="tr-TR" dirty="0"/>
              <a:t> Center Project</a:t>
            </a:r>
            <a:endParaRPr lang="en-IE" dirty="0"/>
          </a:p>
        </p:txBody>
      </p:sp>
      <p:sp>
        <p:nvSpPr>
          <p:cNvPr id="7" name="TextBox 6">
            <a:extLst>
              <a:ext uri="{FF2B5EF4-FFF2-40B4-BE49-F238E27FC236}">
                <a16:creationId xmlns:a16="http://schemas.microsoft.com/office/drawing/2014/main" id="{2279800A-AF03-49DF-BEFD-78F3C921D1E3}"/>
              </a:ext>
            </a:extLst>
          </p:cNvPr>
          <p:cNvSpPr txBox="1"/>
          <p:nvPr/>
        </p:nvSpPr>
        <p:spPr>
          <a:xfrm>
            <a:off x="0" y="306218"/>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a:solidFill>
                  <a:schemeClr val="bg1"/>
                </a:solidFill>
              </a:rPr>
              <a:t>GOOD PRACTICE</a:t>
            </a:r>
          </a:p>
        </p:txBody>
      </p:sp>
      <p:grpSp>
        <p:nvGrpSpPr>
          <p:cNvPr id="8" name="Google Shape;543;p39">
            <a:extLst>
              <a:ext uri="{FF2B5EF4-FFF2-40B4-BE49-F238E27FC236}">
                <a16:creationId xmlns:a16="http://schemas.microsoft.com/office/drawing/2014/main" id="{FD23F634-4964-4BAE-B9B8-2E064B8B75B5}"/>
              </a:ext>
            </a:extLst>
          </p:cNvPr>
          <p:cNvGrpSpPr/>
          <p:nvPr/>
        </p:nvGrpSpPr>
        <p:grpSpPr>
          <a:xfrm>
            <a:off x="86045" y="393050"/>
            <a:ext cx="252000" cy="288000"/>
            <a:chOff x="5961125" y="1623900"/>
            <a:chExt cx="376925" cy="448175"/>
          </a:xfrm>
        </p:grpSpPr>
        <p:sp>
          <p:nvSpPr>
            <p:cNvPr id="9" name="Google Shape;544;p39">
              <a:extLst>
                <a:ext uri="{FF2B5EF4-FFF2-40B4-BE49-F238E27FC236}">
                  <a16:creationId xmlns:a16="http://schemas.microsoft.com/office/drawing/2014/main" id="{0A12D99D-EA64-49D2-B038-5630996F61F8}"/>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5;p39">
              <a:extLst>
                <a:ext uri="{FF2B5EF4-FFF2-40B4-BE49-F238E27FC236}">
                  <a16:creationId xmlns:a16="http://schemas.microsoft.com/office/drawing/2014/main" id="{6D511280-670C-4D92-B08E-A84C3B4E435B}"/>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6;p39">
              <a:extLst>
                <a:ext uri="{FF2B5EF4-FFF2-40B4-BE49-F238E27FC236}">
                  <a16:creationId xmlns:a16="http://schemas.microsoft.com/office/drawing/2014/main" id="{25D801EF-2C78-416B-B4A0-49F8B36978D5}"/>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7;p39">
              <a:extLst>
                <a:ext uri="{FF2B5EF4-FFF2-40B4-BE49-F238E27FC236}">
                  <a16:creationId xmlns:a16="http://schemas.microsoft.com/office/drawing/2014/main" id="{06FF81EF-983A-4210-9515-489DC5C5E93A}"/>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8;p39">
              <a:extLst>
                <a:ext uri="{FF2B5EF4-FFF2-40B4-BE49-F238E27FC236}">
                  <a16:creationId xmlns:a16="http://schemas.microsoft.com/office/drawing/2014/main" id="{DF33F9E9-A032-44C6-9781-ED88AB5D9CF7}"/>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9;p39">
              <a:extLst>
                <a:ext uri="{FF2B5EF4-FFF2-40B4-BE49-F238E27FC236}">
                  <a16:creationId xmlns:a16="http://schemas.microsoft.com/office/drawing/2014/main" id="{24440A99-EB4B-454E-84F5-F5F4900EB061}"/>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50;p39">
              <a:extLst>
                <a:ext uri="{FF2B5EF4-FFF2-40B4-BE49-F238E27FC236}">
                  <a16:creationId xmlns:a16="http://schemas.microsoft.com/office/drawing/2014/main" id="{3175543E-B82F-4635-97DE-1C99E0079207}"/>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a:extLst>
              <a:ext uri="{FF2B5EF4-FFF2-40B4-BE49-F238E27FC236}">
                <a16:creationId xmlns:a16="http://schemas.microsoft.com/office/drawing/2014/main" id="{310131B8-7FA5-46B8-8591-598B6DB81D19}"/>
              </a:ext>
            </a:extLst>
          </p:cNvPr>
          <p:cNvSpPr/>
          <p:nvPr/>
        </p:nvSpPr>
        <p:spPr>
          <a:xfrm>
            <a:off x="0" y="5176505"/>
            <a:ext cx="5286319" cy="276999"/>
          </a:xfrm>
          <a:prstGeom prst="rect">
            <a:avLst/>
          </a:prstGeom>
        </p:spPr>
        <p:txBody>
          <a:bodyPr wrap="none">
            <a:spAutoFit/>
          </a:bodyPr>
          <a:lstStyle/>
          <a:p>
            <a:r>
              <a:rPr lang="en-IE" sz="1200" dirty="0"/>
              <a:t>Source: </a:t>
            </a:r>
            <a:r>
              <a:rPr lang="en-IE" sz="1200" dirty="0">
                <a:hlinkClick r:id="rId2"/>
              </a:rPr>
              <a:t>multeciler.org.tr/eng/rehabilitation-and-psychological-support-center/</a:t>
            </a:r>
            <a:r>
              <a:rPr lang="tr-TR" sz="1200" dirty="0"/>
              <a:t> </a:t>
            </a:r>
            <a:endParaRPr lang="en-IE" sz="1200" dirty="0"/>
          </a:p>
        </p:txBody>
      </p:sp>
      <p:pic>
        <p:nvPicPr>
          <p:cNvPr id="16" name="Picture 4" descr="turkey flag ile ilgili gÃ¶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3068" y="312721"/>
            <a:ext cx="683378" cy="45597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habilitation and Psychological Support Cen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097" y="2825451"/>
            <a:ext cx="4562584" cy="2221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323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0950AE-0C81-4830-9732-4B2ED945CB21}"/>
              </a:ext>
            </a:extLst>
          </p:cNvPr>
          <p:cNvSpPr>
            <a:spLocks noGrp="1"/>
          </p:cNvSpPr>
          <p:nvPr>
            <p:ph type="body" sz="quarter" idx="20"/>
          </p:nvPr>
        </p:nvSpPr>
        <p:spPr>
          <a:xfrm>
            <a:off x="5686136" y="1896156"/>
            <a:ext cx="6255493" cy="3879228"/>
          </a:xfrm>
        </p:spPr>
        <p:txBody>
          <a:bodyPr/>
          <a:lstStyle/>
          <a:p>
            <a:pPr fontAlgn="base"/>
            <a:r>
              <a:rPr lang="en-IE" dirty="0"/>
              <a:t>Connecting with empathetic and understanding people can remind you that you’re not alone in the midst of difficulties. The Service/Education Providers who work with  refugees and migrants should be trustworthy and compassionate individuals who validate can help to feelings and build emotional resilience.</a:t>
            </a:r>
          </a:p>
          <a:p>
            <a:pPr fontAlgn="base"/>
            <a:r>
              <a:rPr lang="en-IE" dirty="0"/>
              <a:t>The pain of traumatic events can make some  refugees and migrants want to isolate themselves which only amplifies the trauma.</a:t>
            </a:r>
          </a:p>
        </p:txBody>
      </p:sp>
      <p:pic>
        <p:nvPicPr>
          <p:cNvPr id="6" name="Picture Placeholder 5" descr="A picture containing outdoor, person, man, grass&#10;&#10;Description automatically generated">
            <a:extLst>
              <a:ext uri="{FF2B5EF4-FFF2-40B4-BE49-F238E27FC236}">
                <a16:creationId xmlns:a16="http://schemas.microsoft.com/office/drawing/2014/main" id="{56C9925D-4F49-4E1D-82DE-975938CD1874}"/>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16873" r="16873"/>
          <a:stretch>
            <a:fillRect/>
          </a:stretch>
        </p:blipFill>
        <p:spPr/>
      </p:pic>
      <p:sp>
        <p:nvSpPr>
          <p:cNvPr id="4" name="Text Placeholder 3">
            <a:extLst>
              <a:ext uri="{FF2B5EF4-FFF2-40B4-BE49-F238E27FC236}">
                <a16:creationId xmlns:a16="http://schemas.microsoft.com/office/drawing/2014/main" id="{09EEBBA9-D6B8-4533-AA6F-112A545FE49D}"/>
              </a:ext>
            </a:extLst>
          </p:cNvPr>
          <p:cNvSpPr>
            <a:spLocks noGrp="1"/>
          </p:cNvSpPr>
          <p:nvPr>
            <p:ph type="body" sz="quarter" idx="22"/>
          </p:nvPr>
        </p:nvSpPr>
        <p:spPr>
          <a:xfrm>
            <a:off x="5686136" y="901621"/>
            <a:ext cx="5579898" cy="857158"/>
          </a:xfrm>
        </p:spPr>
        <p:txBody>
          <a:bodyPr>
            <a:normAutofit fontScale="92500" lnSpcReduction="20000"/>
          </a:bodyPr>
          <a:lstStyle/>
          <a:p>
            <a:r>
              <a:rPr lang="en-IE">
                <a:solidFill>
                  <a:srgbClr val="EA1D76"/>
                </a:solidFill>
              </a:rPr>
              <a:t>Focus on Connections and Relationships</a:t>
            </a:r>
            <a:endParaRPr lang="en-IE" dirty="0">
              <a:solidFill>
                <a:srgbClr val="EA1D76"/>
              </a:solidFill>
            </a:endParaRPr>
          </a:p>
        </p:txBody>
      </p:sp>
      <p:sp>
        <p:nvSpPr>
          <p:cNvPr id="11" name="Text Placeholder 3">
            <a:extLst>
              <a:ext uri="{FF2B5EF4-FFF2-40B4-BE49-F238E27FC236}">
                <a16:creationId xmlns:a16="http://schemas.microsoft.com/office/drawing/2014/main" id="{7973D94C-2DC4-4340-BA37-684068E29846}"/>
              </a:ext>
            </a:extLst>
          </p:cNvPr>
          <p:cNvSpPr txBox="1">
            <a:spLocks/>
          </p:cNvSpPr>
          <p:nvPr/>
        </p:nvSpPr>
        <p:spPr>
          <a:xfrm>
            <a:off x="0" y="145185"/>
            <a:ext cx="5579898" cy="857158"/>
          </a:xfrm>
          <a:prstGeom prst="rect">
            <a:avLst/>
          </a:prstGeom>
          <a:noFill/>
        </p:spPr>
        <p:txBody>
          <a:bodyPr vert="horz" lIns="91440" tIns="45720" rIns="91440" bIns="45720" rtlCol="0" anchor="t">
            <a:normAutofit fontScale="92500" lnSpcReduction="20000"/>
          </a:bodyPr>
          <a:lstStyle>
            <a:lvl1pPr marL="0" indent="0" algn="l" defTabSz="914400" rtl="0" eaLnBrk="1" latinLnBrk="0" hangingPunct="1">
              <a:lnSpc>
                <a:spcPct val="90000"/>
              </a:lnSpc>
              <a:spcBef>
                <a:spcPts val="1000"/>
              </a:spcBef>
              <a:buFont typeface="Arial"/>
              <a:buNone/>
              <a:defRPr sz="3600" i="0" kern="1200">
                <a:solidFill>
                  <a:srgbClr val="16A8D3"/>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a:t>Strategies to Improve Refugee and Migrant Wellbeing</a:t>
            </a:r>
            <a:endParaRPr lang="en-IE" dirty="0"/>
          </a:p>
        </p:txBody>
      </p:sp>
      <p:sp>
        <p:nvSpPr>
          <p:cNvPr id="10" name="Rectangle 9">
            <a:extLst>
              <a:ext uri="{FF2B5EF4-FFF2-40B4-BE49-F238E27FC236}">
                <a16:creationId xmlns:a16="http://schemas.microsoft.com/office/drawing/2014/main" id="{698FE79C-A28A-48B5-A124-DDDE5E64C96C}"/>
              </a:ext>
            </a:extLst>
          </p:cNvPr>
          <p:cNvSpPr/>
          <p:nvPr/>
        </p:nvSpPr>
        <p:spPr>
          <a:xfrm>
            <a:off x="8988625" y="6531820"/>
            <a:ext cx="2614818" cy="246221"/>
          </a:xfrm>
          <a:prstGeom prst="rect">
            <a:avLst/>
          </a:prstGeom>
        </p:spPr>
        <p:txBody>
          <a:bodyPr wrap="none">
            <a:spAutoFit/>
          </a:bodyPr>
          <a:lstStyle/>
          <a:p>
            <a:r>
              <a:rPr lang="en-IE" sz="1000" dirty="0"/>
              <a:t>Source: </a:t>
            </a:r>
            <a:r>
              <a:rPr lang="en-IE" sz="1000" dirty="0">
                <a:hlinkClick r:id="rId4"/>
              </a:rPr>
              <a:t>https://www.apa.org/topics/resilience</a:t>
            </a:r>
            <a:endParaRPr lang="en-IE" sz="1000" dirty="0"/>
          </a:p>
        </p:txBody>
      </p:sp>
      <p:sp>
        <p:nvSpPr>
          <p:cNvPr id="12" name="Rectangle 11">
            <a:extLst>
              <a:ext uri="{FF2B5EF4-FFF2-40B4-BE49-F238E27FC236}">
                <a16:creationId xmlns:a16="http://schemas.microsoft.com/office/drawing/2014/main" id="{479411A2-3CE8-40B1-878E-A261B4340691}"/>
              </a:ext>
            </a:extLst>
          </p:cNvPr>
          <p:cNvSpPr/>
          <p:nvPr/>
        </p:nvSpPr>
        <p:spPr>
          <a:xfrm>
            <a:off x="517071" y="5484107"/>
            <a:ext cx="11157857" cy="923330"/>
          </a:xfrm>
          <a:prstGeom prst="rect">
            <a:avLst/>
          </a:prstGeom>
          <a:solidFill>
            <a:srgbClr val="16A8D3"/>
          </a:solidFill>
        </p:spPr>
        <p:txBody>
          <a:bodyPr wrap="square">
            <a:spAutoFit/>
          </a:bodyPr>
          <a:lstStyle/>
          <a:p>
            <a:r>
              <a:rPr lang="en-IE" b="1" dirty="0">
                <a:solidFill>
                  <a:schemeClr val="bg1"/>
                </a:solidFill>
                <a:latin typeface="+mj-lt"/>
              </a:rPr>
              <a:t>Service providers can help refugees and migrants to build connections/relationship and combat isolation by helping them to join groups. Helping refugee and migrants to become</a:t>
            </a:r>
            <a:r>
              <a:rPr lang="en-IE" dirty="0">
                <a:solidFill>
                  <a:schemeClr val="bg1"/>
                </a:solidFill>
                <a:latin typeface="+mj-lt"/>
              </a:rPr>
              <a:t> active in civic groups, faith-based communities, or other local organizations provides social support and can help the refugees and migrant to reclaim hope and a sense of purpose.</a:t>
            </a:r>
          </a:p>
        </p:txBody>
      </p:sp>
    </p:spTree>
    <p:extLst>
      <p:ext uri="{BB962C8B-B14F-4D97-AF65-F5344CB8AC3E}">
        <p14:creationId xmlns:p14="http://schemas.microsoft.com/office/powerpoint/2010/main" val="5110063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0950AE-0C81-4830-9732-4B2ED945CB21}"/>
              </a:ext>
            </a:extLst>
          </p:cNvPr>
          <p:cNvSpPr>
            <a:spLocks noGrp="1"/>
          </p:cNvSpPr>
          <p:nvPr>
            <p:ph type="body" sz="quarter" idx="20"/>
          </p:nvPr>
        </p:nvSpPr>
        <p:spPr>
          <a:xfrm>
            <a:off x="5686136" y="1896156"/>
            <a:ext cx="6255493" cy="3879228"/>
          </a:xfrm>
        </p:spPr>
        <p:txBody>
          <a:bodyPr/>
          <a:lstStyle/>
          <a:p>
            <a:pPr fontAlgn="base"/>
            <a:r>
              <a:rPr lang="en-IE" dirty="0"/>
              <a:t>When it comes to dealing with stress/anxiety, it may be tempting for people to mask their pain with alcohol, drugs or other substances, but that’s like putting a bandage on a deep wound.</a:t>
            </a:r>
          </a:p>
          <a:p>
            <a:pPr fontAlgn="base"/>
            <a:endParaRPr lang="en-IE" dirty="0"/>
          </a:p>
          <a:p>
            <a:pPr fontAlgn="base"/>
            <a:r>
              <a:rPr lang="en-IE" dirty="0"/>
              <a:t>Service/Adult Education providers, should help promote programmes that show ways to manage stress, rather than seeking to eliminate the feeling of stress altogether.</a:t>
            </a:r>
          </a:p>
        </p:txBody>
      </p:sp>
      <p:sp>
        <p:nvSpPr>
          <p:cNvPr id="4" name="Text Placeholder 3">
            <a:extLst>
              <a:ext uri="{FF2B5EF4-FFF2-40B4-BE49-F238E27FC236}">
                <a16:creationId xmlns:a16="http://schemas.microsoft.com/office/drawing/2014/main" id="{09EEBBA9-D6B8-4533-AA6F-112A545FE49D}"/>
              </a:ext>
            </a:extLst>
          </p:cNvPr>
          <p:cNvSpPr>
            <a:spLocks noGrp="1"/>
          </p:cNvSpPr>
          <p:nvPr>
            <p:ph type="body" sz="quarter" idx="22"/>
          </p:nvPr>
        </p:nvSpPr>
        <p:spPr>
          <a:xfrm>
            <a:off x="5686136" y="901621"/>
            <a:ext cx="5579898" cy="857158"/>
          </a:xfrm>
        </p:spPr>
        <p:txBody>
          <a:bodyPr>
            <a:normAutofit/>
          </a:bodyPr>
          <a:lstStyle/>
          <a:p>
            <a:r>
              <a:rPr lang="en-IE" dirty="0">
                <a:solidFill>
                  <a:srgbClr val="EA1D76"/>
                </a:solidFill>
              </a:rPr>
              <a:t>Avoid negative outlets</a:t>
            </a:r>
          </a:p>
        </p:txBody>
      </p:sp>
      <p:sp>
        <p:nvSpPr>
          <p:cNvPr id="11" name="Text Placeholder 3">
            <a:extLst>
              <a:ext uri="{FF2B5EF4-FFF2-40B4-BE49-F238E27FC236}">
                <a16:creationId xmlns:a16="http://schemas.microsoft.com/office/drawing/2014/main" id="{7973D94C-2DC4-4340-BA37-684068E29846}"/>
              </a:ext>
            </a:extLst>
          </p:cNvPr>
          <p:cNvSpPr txBox="1">
            <a:spLocks/>
          </p:cNvSpPr>
          <p:nvPr/>
        </p:nvSpPr>
        <p:spPr>
          <a:xfrm>
            <a:off x="0" y="145185"/>
            <a:ext cx="5579898" cy="857158"/>
          </a:xfrm>
          <a:prstGeom prst="rect">
            <a:avLst/>
          </a:prstGeom>
          <a:noFill/>
        </p:spPr>
        <p:txBody>
          <a:bodyPr vert="horz" lIns="91440" tIns="45720" rIns="91440" bIns="45720" rtlCol="0" anchor="t">
            <a:normAutofit fontScale="92500" lnSpcReduction="20000"/>
          </a:bodyPr>
          <a:lstStyle>
            <a:lvl1pPr marL="0" indent="0" algn="l" defTabSz="914400" rtl="0" eaLnBrk="1" latinLnBrk="0" hangingPunct="1">
              <a:lnSpc>
                <a:spcPct val="90000"/>
              </a:lnSpc>
              <a:spcBef>
                <a:spcPts val="1000"/>
              </a:spcBef>
              <a:buFont typeface="Arial"/>
              <a:buNone/>
              <a:defRPr sz="3600" i="0" kern="1200">
                <a:solidFill>
                  <a:srgbClr val="16A8D3"/>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a:t>Strategies to Improve Refugee and Migrant Wellbeing</a:t>
            </a:r>
            <a:endParaRPr lang="en-IE" dirty="0"/>
          </a:p>
        </p:txBody>
      </p:sp>
      <p:sp>
        <p:nvSpPr>
          <p:cNvPr id="10" name="Rectangle 9">
            <a:extLst>
              <a:ext uri="{FF2B5EF4-FFF2-40B4-BE49-F238E27FC236}">
                <a16:creationId xmlns:a16="http://schemas.microsoft.com/office/drawing/2014/main" id="{698FE79C-A28A-48B5-A124-DDDE5E64C96C}"/>
              </a:ext>
            </a:extLst>
          </p:cNvPr>
          <p:cNvSpPr/>
          <p:nvPr/>
        </p:nvSpPr>
        <p:spPr>
          <a:xfrm>
            <a:off x="8988625" y="6531820"/>
            <a:ext cx="2614818" cy="246221"/>
          </a:xfrm>
          <a:prstGeom prst="rect">
            <a:avLst/>
          </a:prstGeom>
        </p:spPr>
        <p:txBody>
          <a:bodyPr wrap="none">
            <a:spAutoFit/>
          </a:bodyPr>
          <a:lstStyle/>
          <a:p>
            <a:r>
              <a:rPr lang="en-IE" sz="1000" dirty="0"/>
              <a:t>Source: </a:t>
            </a:r>
            <a:r>
              <a:rPr lang="en-IE" sz="1000" dirty="0">
                <a:hlinkClick r:id="rId2"/>
              </a:rPr>
              <a:t>https://www.apa.org/topics/resilience</a:t>
            </a:r>
            <a:endParaRPr lang="en-IE" sz="1000" dirty="0"/>
          </a:p>
        </p:txBody>
      </p:sp>
      <p:pic>
        <p:nvPicPr>
          <p:cNvPr id="8" name="Picture Placeholder 7" descr="A close up of a sign&#10;&#10;Description automatically generated">
            <a:extLst>
              <a:ext uri="{FF2B5EF4-FFF2-40B4-BE49-F238E27FC236}">
                <a16:creationId xmlns:a16="http://schemas.microsoft.com/office/drawing/2014/main" id="{C97D529B-DC63-441B-BFCF-A7E8FC6340FF}"/>
              </a:ext>
            </a:extLst>
          </p:cNvPr>
          <p:cNvPicPr>
            <a:picLocks noGrp="1" noChangeAspect="1"/>
          </p:cNvPicPr>
          <p:nvPr>
            <p:ph type="pic" sz="quarter" idx="21"/>
          </p:nvPr>
        </p:nvPicPr>
        <p:blipFill>
          <a:blip r:embed="rId3">
            <a:extLst>
              <a:ext uri="{837473B0-CC2E-450A-ABE3-18F120FF3D39}">
                <a1611:picAttrSrcUrl xmlns:a1611="http://schemas.microsoft.com/office/drawing/2016/11/main" r:id="rId4"/>
              </a:ext>
            </a:extLst>
          </a:blip>
          <a:srcRect l="309" r="309"/>
          <a:stretch>
            <a:fillRect/>
          </a:stretch>
        </p:blipFill>
        <p:spPr/>
      </p:pic>
    </p:spTree>
    <p:extLst>
      <p:ext uri="{BB962C8B-B14F-4D97-AF65-F5344CB8AC3E}">
        <p14:creationId xmlns:p14="http://schemas.microsoft.com/office/powerpoint/2010/main" val="7634792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7F5D41-49E9-4DB1-A224-286A8DFD798F}"/>
              </a:ext>
            </a:extLst>
          </p:cNvPr>
          <p:cNvSpPr>
            <a:spLocks noGrp="1"/>
          </p:cNvSpPr>
          <p:nvPr>
            <p:ph type="body" sz="quarter" idx="20"/>
          </p:nvPr>
        </p:nvSpPr>
        <p:spPr>
          <a:xfrm>
            <a:off x="115487" y="2362138"/>
            <a:ext cx="8714790" cy="3631644"/>
          </a:xfrm>
        </p:spPr>
        <p:txBody>
          <a:bodyPr/>
          <a:lstStyle/>
          <a:p>
            <a:r>
              <a:rPr lang="en-US" sz="2200" dirty="0"/>
              <a:t>There are some mobile apps in Germany that help prevent addictions or give support when someone is addicted in need help or in cases of violence. The apps are available in different languages and developed especially for refugees. </a:t>
            </a:r>
          </a:p>
          <a:p>
            <a:r>
              <a:rPr lang="en-US" sz="2200" b="1" dirty="0"/>
              <a:t>Example 1: “Guidance” App</a:t>
            </a:r>
          </a:p>
          <a:p>
            <a:r>
              <a:rPr lang="en-GB" sz="2000" u="sng" dirty="0">
                <a:hlinkClick r:id="rId2"/>
              </a:rPr>
              <a:t>http://www.guidance-berlin.de/</a:t>
            </a:r>
            <a:r>
              <a:rPr lang="en-GB" sz="2000" dirty="0"/>
              <a:t> </a:t>
            </a:r>
            <a:endParaRPr lang="en-US" sz="2200" b="1" dirty="0"/>
          </a:p>
          <a:p>
            <a:r>
              <a:rPr lang="en-US" sz="2200" dirty="0"/>
              <a:t>With the "Guidance" app, refugees with addiction problems can call up information on addiction, addictive substances and legal requirements at any time and in five different languages (German, English, French, Arabic, Farsi). An integrated GPS function quickly and easily finds nearby help services.</a:t>
            </a:r>
          </a:p>
        </p:txBody>
      </p:sp>
      <p:sp>
        <p:nvSpPr>
          <p:cNvPr id="4" name="Text Placeholder 3">
            <a:extLst>
              <a:ext uri="{FF2B5EF4-FFF2-40B4-BE49-F238E27FC236}">
                <a16:creationId xmlns:a16="http://schemas.microsoft.com/office/drawing/2014/main" id="{7582F60F-F45C-4962-98A5-44627DAB646E}"/>
              </a:ext>
            </a:extLst>
          </p:cNvPr>
          <p:cNvSpPr>
            <a:spLocks noGrp="1"/>
          </p:cNvSpPr>
          <p:nvPr>
            <p:ph type="body" sz="quarter" idx="22"/>
          </p:nvPr>
        </p:nvSpPr>
        <p:spPr>
          <a:xfrm>
            <a:off x="2911130" y="576579"/>
            <a:ext cx="8392206" cy="1093449"/>
          </a:xfrm>
        </p:spPr>
        <p:txBody>
          <a:bodyPr>
            <a:normAutofit/>
          </a:bodyPr>
          <a:lstStyle/>
          <a:p>
            <a:r>
              <a:rPr lang="en-IE" dirty="0">
                <a:solidFill>
                  <a:srgbClr val="EA1D76"/>
                </a:solidFill>
              </a:rPr>
              <a:t>Avoid negative outlets – Germany </a:t>
            </a:r>
          </a:p>
        </p:txBody>
      </p:sp>
      <p:sp>
        <p:nvSpPr>
          <p:cNvPr id="5" name="Text Placeholder 3">
            <a:extLst>
              <a:ext uri="{FF2B5EF4-FFF2-40B4-BE49-F238E27FC236}">
                <a16:creationId xmlns:a16="http://schemas.microsoft.com/office/drawing/2014/main" id="{52F023F4-EB04-4FE5-92D1-C561EFDEE3C5}"/>
              </a:ext>
            </a:extLst>
          </p:cNvPr>
          <p:cNvSpPr txBox="1">
            <a:spLocks/>
          </p:cNvSpPr>
          <p:nvPr/>
        </p:nvSpPr>
        <p:spPr>
          <a:xfrm>
            <a:off x="53290" y="6066108"/>
            <a:ext cx="7053943" cy="732221"/>
          </a:xfrm>
          <a:prstGeom prst="rect">
            <a:avLst/>
          </a:prstGeom>
          <a:solidFill>
            <a:srgbClr val="ED7523"/>
          </a:solid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3600" i="0" kern="1200">
                <a:solidFill>
                  <a:srgbClr val="B6BD00"/>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solidFill>
                  <a:schemeClr val="bg1"/>
                </a:solidFill>
              </a:rPr>
              <a:t>Mobile Apps to help prevent addictions for refugees</a:t>
            </a:r>
            <a:endParaRPr lang="en-IE" sz="2400" dirty="0">
              <a:solidFill>
                <a:schemeClr val="bg1"/>
              </a:solidFill>
            </a:endParaRPr>
          </a:p>
        </p:txBody>
      </p:sp>
      <p:sp>
        <p:nvSpPr>
          <p:cNvPr id="6" name="TextBox 5">
            <a:extLst>
              <a:ext uri="{FF2B5EF4-FFF2-40B4-BE49-F238E27FC236}">
                <a16:creationId xmlns:a16="http://schemas.microsoft.com/office/drawing/2014/main" id="{F36D6786-B3E5-4F44-831D-B440BA775AFC}"/>
              </a:ext>
            </a:extLst>
          </p:cNvPr>
          <p:cNvSpPr txBox="1"/>
          <p:nvPr/>
        </p:nvSpPr>
        <p:spPr>
          <a:xfrm>
            <a:off x="0" y="306218"/>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a:solidFill>
                  <a:schemeClr val="bg1"/>
                </a:solidFill>
              </a:rPr>
              <a:t>GOOD PRACTICE</a:t>
            </a:r>
          </a:p>
        </p:txBody>
      </p:sp>
      <p:grpSp>
        <p:nvGrpSpPr>
          <p:cNvPr id="7" name="Google Shape;543;p39">
            <a:extLst>
              <a:ext uri="{FF2B5EF4-FFF2-40B4-BE49-F238E27FC236}">
                <a16:creationId xmlns:a16="http://schemas.microsoft.com/office/drawing/2014/main" id="{30E6B06A-BB98-4618-9370-5780C775F124}"/>
              </a:ext>
            </a:extLst>
          </p:cNvPr>
          <p:cNvGrpSpPr/>
          <p:nvPr/>
        </p:nvGrpSpPr>
        <p:grpSpPr>
          <a:xfrm>
            <a:off x="86045" y="393050"/>
            <a:ext cx="252000" cy="288000"/>
            <a:chOff x="5961125" y="1623900"/>
            <a:chExt cx="376925" cy="448175"/>
          </a:xfrm>
        </p:grpSpPr>
        <p:sp>
          <p:nvSpPr>
            <p:cNvPr id="8" name="Google Shape;544;p39">
              <a:extLst>
                <a:ext uri="{FF2B5EF4-FFF2-40B4-BE49-F238E27FC236}">
                  <a16:creationId xmlns:a16="http://schemas.microsoft.com/office/drawing/2014/main" id="{3CA0CA3E-EFF7-43C3-A47B-4E8B0920F76B}"/>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5;p39">
              <a:extLst>
                <a:ext uri="{FF2B5EF4-FFF2-40B4-BE49-F238E27FC236}">
                  <a16:creationId xmlns:a16="http://schemas.microsoft.com/office/drawing/2014/main" id="{F6B554DD-944E-40F7-AB78-CB82144C8685}"/>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6;p39">
              <a:extLst>
                <a:ext uri="{FF2B5EF4-FFF2-40B4-BE49-F238E27FC236}">
                  <a16:creationId xmlns:a16="http://schemas.microsoft.com/office/drawing/2014/main" id="{6C5DB48E-0217-49A1-8BA4-E832230D084E}"/>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7;p39">
              <a:extLst>
                <a:ext uri="{FF2B5EF4-FFF2-40B4-BE49-F238E27FC236}">
                  <a16:creationId xmlns:a16="http://schemas.microsoft.com/office/drawing/2014/main" id="{E2EF4222-C569-406B-ADE0-F73DF5C7354C}"/>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8;p39">
              <a:extLst>
                <a:ext uri="{FF2B5EF4-FFF2-40B4-BE49-F238E27FC236}">
                  <a16:creationId xmlns:a16="http://schemas.microsoft.com/office/drawing/2014/main" id="{877F5943-FA25-49F6-B5D1-1643E37B0905}"/>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9;p39">
              <a:extLst>
                <a:ext uri="{FF2B5EF4-FFF2-40B4-BE49-F238E27FC236}">
                  <a16:creationId xmlns:a16="http://schemas.microsoft.com/office/drawing/2014/main" id="{6AB46A2F-F4C7-4A48-8765-D01316509B2A}"/>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0;p39">
              <a:extLst>
                <a:ext uri="{FF2B5EF4-FFF2-40B4-BE49-F238E27FC236}">
                  <a16:creationId xmlns:a16="http://schemas.microsoft.com/office/drawing/2014/main" id="{3A076B46-2CF2-4C65-A8F7-D59BA01C38D4}"/>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 name="Picture 14" descr="A plate of food on a table&#10;&#10;Description automatically generated">
            <a:extLst>
              <a:ext uri="{FF2B5EF4-FFF2-40B4-BE49-F238E27FC236}">
                <a16:creationId xmlns:a16="http://schemas.microsoft.com/office/drawing/2014/main" id="{A3123C22-62C1-4581-85A4-9A75F86D3A4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991531" y="2154203"/>
            <a:ext cx="2549593" cy="2549593"/>
          </a:xfrm>
          <a:prstGeom prst="rect">
            <a:avLst/>
          </a:prstGeom>
        </p:spPr>
      </p:pic>
    </p:spTree>
    <p:extLst>
      <p:ext uri="{BB962C8B-B14F-4D97-AF65-F5344CB8AC3E}">
        <p14:creationId xmlns:p14="http://schemas.microsoft.com/office/powerpoint/2010/main" val="20126152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7F5D41-49E9-4DB1-A224-286A8DFD798F}"/>
              </a:ext>
            </a:extLst>
          </p:cNvPr>
          <p:cNvSpPr>
            <a:spLocks noGrp="1"/>
          </p:cNvSpPr>
          <p:nvPr>
            <p:ph type="body" sz="quarter" idx="20"/>
          </p:nvPr>
        </p:nvSpPr>
        <p:spPr>
          <a:xfrm>
            <a:off x="151180" y="2434464"/>
            <a:ext cx="8688020" cy="3631644"/>
          </a:xfrm>
        </p:spPr>
        <p:txBody>
          <a:bodyPr/>
          <a:lstStyle/>
          <a:p>
            <a:endParaRPr lang="en-US" sz="2200" dirty="0"/>
          </a:p>
          <a:p>
            <a:r>
              <a:rPr lang="en-US" sz="2200" dirty="0"/>
              <a:t>Example 2: App „</a:t>
            </a:r>
            <a:r>
              <a:rPr lang="en-US" sz="2200" dirty="0" err="1"/>
              <a:t>RefuShe</a:t>
            </a:r>
            <a:r>
              <a:rPr lang="en-US" sz="2200" dirty="0"/>
              <a:t>“: </a:t>
            </a:r>
          </a:p>
          <a:p>
            <a:r>
              <a:rPr lang="en-IE" sz="2000" dirty="0">
                <a:hlinkClick r:id="rId2"/>
              </a:rPr>
              <a:t>https://play.google.com/store/apps/details?id=de.upsource.appff&amp;hl=en_US</a:t>
            </a:r>
            <a:endParaRPr lang="en-US" sz="2200" dirty="0"/>
          </a:p>
          <a:p>
            <a:r>
              <a:rPr lang="en-US" sz="2200" dirty="0"/>
              <a:t>Refugee women receive easily understandable information about the basic values that apply in Germany and about ways to help in cases of violence. Among other things, videos deal with the handling of sexuality in Germany and provide contact details of women's counselling </a:t>
            </a:r>
            <a:r>
              <a:rPr lang="en-US" sz="2200" dirty="0" err="1"/>
              <a:t>centres</a:t>
            </a:r>
            <a:r>
              <a:rPr lang="en-US" sz="2200" dirty="0"/>
              <a:t>, support facilities and emergency telephone numbers</a:t>
            </a:r>
            <a:endParaRPr lang="en-IE" sz="2200" dirty="0"/>
          </a:p>
        </p:txBody>
      </p:sp>
      <p:sp>
        <p:nvSpPr>
          <p:cNvPr id="4" name="Text Placeholder 3">
            <a:extLst>
              <a:ext uri="{FF2B5EF4-FFF2-40B4-BE49-F238E27FC236}">
                <a16:creationId xmlns:a16="http://schemas.microsoft.com/office/drawing/2014/main" id="{7582F60F-F45C-4962-98A5-44627DAB646E}"/>
              </a:ext>
            </a:extLst>
          </p:cNvPr>
          <p:cNvSpPr>
            <a:spLocks noGrp="1"/>
          </p:cNvSpPr>
          <p:nvPr>
            <p:ph type="body" sz="quarter" idx="22"/>
          </p:nvPr>
        </p:nvSpPr>
        <p:spPr>
          <a:xfrm>
            <a:off x="2911130" y="576579"/>
            <a:ext cx="8392206" cy="1093449"/>
          </a:xfrm>
        </p:spPr>
        <p:txBody>
          <a:bodyPr>
            <a:normAutofit/>
          </a:bodyPr>
          <a:lstStyle/>
          <a:p>
            <a:r>
              <a:rPr lang="en-IE" dirty="0">
                <a:solidFill>
                  <a:srgbClr val="EA1D76"/>
                </a:solidFill>
              </a:rPr>
              <a:t>Avoid negative outlets – Germany </a:t>
            </a:r>
          </a:p>
        </p:txBody>
      </p:sp>
      <p:sp>
        <p:nvSpPr>
          <p:cNvPr id="5" name="Text Placeholder 3">
            <a:extLst>
              <a:ext uri="{FF2B5EF4-FFF2-40B4-BE49-F238E27FC236}">
                <a16:creationId xmlns:a16="http://schemas.microsoft.com/office/drawing/2014/main" id="{52F023F4-EB04-4FE5-92D1-C561EFDEE3C5}"/>
              </a:ext>
            </a:extLst>
          </p:cNvPr>
          <p:cNvSpPr txBox="1">
            <a:spLocks/>
          </p:cNvSpPr>
          <p:nvPr/>
        </p:nvSpPr>
        <p:spPr>
          <a:xfrm>
            <a:off x="53290" y="6066108"/>
            <a:ext cx="7053943" cy="732221"/>
          </a:xfrm>
          <a:prstGeom prst="rect">
            <a:avLst/>
          </a:prstGeom>
          <a:solidFill>
            <a:srgbClr val="ED7523"/>
          </a:solid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3600" i="0" kern="1200">
                <a:solidFill>
                  <a:srgbClr val="B6BD00"/>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solidFill>
                  <a:schemeClr val="bg1"/>
                </a:solidFill>
              </a:rPr>
              <a:t>Mobile Apps to help prevent addictions for refugees</a:t>
            </a:r>
            <a:endParaRPr lang="en-IE" sz="2400" dirty="0">
              <a:solidFill>
                <a:schemeClr val="bg1"/>
              </a:solidFill>
            </a:endParaRPr>
          </a:p>
        </p:txBody>
      </p:sp>
      <p:sp>
        <p:nvSpPr>
          <p:cNvPr id="6" name="TextBox 5">
            <a:extLst>
              <a:ext uri="{FF2B5EF4-FFF2-40B4-BE49-F238E27FC236}">
                <a16:creationId xmlns:a16="http://schemas.microsoft.com/office/drawing/2014/main" id="{F36D6786-B3E5-4F44-831D-B440BA775AFC}"/>
              </a:ext>
            </a:extLst>
          </p:cNvPr>
          <p:cNvSpPr txBox="1"/>
          <p:nvPr/>
        </p:nvSpPr>
        <p:spPr>
          <a:xfrm>
            <a:off x="0" y="306218"/>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a:solidFill>
                  <a:schemeClr val="bg1"/>
                </a:solidFill>
              </a:rPr>
              <a:t>GOOD PRACTICE</a:t>
            </a:r>
          </a:p>
        </p:txBody>
      </p:sp>
      <p:grpSp>
        <p:nvGrpSpPr>
          <p:cNvPr id="7" name="Google Shape;543;p39">
            <a:extLst>
              <a:ext uri="{FF2B5EF4-FFF2-40B4-BE49-F238E27FC236}">
                <a16:creationId xmlns:a16="http://schemas.microsoft.com/office/drawing/2014/main" id="{30E6B06A-BB98-4618-9370-5780C775F124}"/>
              </a:ext>
            </a:extLst>
          </p:cNvPr>
          <p:cNvGrpSpPr/>
          <p:nvPr/>
        </p:nvGrpSpPr>
        <p:grpSpPr>
          <a:xfrm>
            <a:off x="86045" y="393050"/>
            <a:ext cx="252000" cy="288000"/>
            <a:chOff x="5961125" y="1623900"/>
            <a:chExt cx="376925" cy="448175"/>
          </a:xfrm>
        </p:grpSpPr>
        <p:sp>
          <p:nvSpPr>
            <p:cNvPr id="8" name="Google Shape;544;p39">
              <a:extLst>
                <a:ext uri="{FF2B5EF4-FFF2-40B4-BE49-F238E27FC236}">
                  <a16:creationId xmlns:a16="http://schemas.microsoft.com/office/drawing/2014/main" id="{3CA0CA3E-EFF7-43C3-A47B-4E8B0920F76B}"/>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5;p39">
              <a:extLst>
                <a:ext uri="{FF2B5EF4-FFF2-40B4-BE49-F238E27FC236}">
                  <a16:creationId xmlns:a16="http://schemas.microsoft.com/office/drawing/2014/main" id="{F6B554DD-944E-40F7-AB78-CB82144C8685}"/>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6;p39">
              <a:extLst>
                <a:ext uri="{FF2B5EF4-FFF2-40B4-BE49-F238E27FC236}">
                  <a16:creationId xmlns:a16="http://schemas.microsoft.com/office/drawing/2014/main" id="{6C5DB48E-0217-49A1-8BA4-E832230D084E}"/>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7;p39">
              <a:extLst>
                <a:ext uri="{FF2B5EF4-FFF2-40B4-BE49-F238E27FC236}">
                  <a16:creationId xmlns:a16="http://schemas.microsoft.com/office/drawing/2014/main" id="{E2EF4222-C569-406B-ADE0-F73DF5C7354C}"/>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8;p39">
              <a:extLst>
                <a:ext uri="{FF2B5EF4-FFF2-40B4-BE49-F238E27FC236}">
                  <a16:creationId xmlns:a16="http://schemas.microsoft.com/office/drawing/2014/main" id="{877F5943-FA25-49F6-B5D1-1643E37B0905}"/>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9;p39">
              <a:extLst>
                <a:ext uri="{FF2B5EF4-FFF2-40B4-BE49-F238E27FC236}">
                  <a16:creationId xmlns:a16="http://schemas.microsoft.com/office/drawing/2014/main" id="{6AB46A2F-F4C7-4A48-8765-D01316509B2A}"/>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0;p39">
              <a:extLst>
                <a:ext uri="{FF2B5EF4-FFF2-40B4-BE49-F238E27FC236}">
                  <a16:creationId xmlns:a16="http://schemas.microsoft.com/office/drawing/2014/main" id="{3A076B46-2CF2-4C65-A8F7-D59BA01C38D4}"/>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 name="Picture 14" descr="A plate of food on a table&#10;&#10;Description automatically generated">
            <a:extLst>
              <a:ext uri="{FF2B5EF4-FFF2-40B4-BE49-F238E27FC236}">
                <a16:creationId xmlns:a16="http://schemas.microsoft.com/office/drawing/2014/main" id="{A3123C22-62C1-4581-85A4-9A75F86D3A4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265851" y="2434464"/>
            <a:ext cx="2549593" cy="2549593"/>
          </a:xfrm>
          <a:prstGeom prst="rect">
            <a:avLst/>
          </a:prstGeom>
        </p:spPr>
      </p:pic>
    </p:spTree>
    <p:extLst>
      <p:ext uri="{BB962C8B-B14F-4D97-AF65-F5344CB8AC3E}">
        <p14:creationId xmlns:p14="http://schemas.microsoft.com/office/powerpoint/2010/main" val="3521518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0B8956-E397-4AAE-A606-CEAB3965D26F}"/>
              </a:ext>
            </a:extLst>
          </p:cNvPr>
          <p:cNvSpPr>
            <a:spLocks noGrp="1"/>
          </p:cNvSpPr>
          <p:nvPr>
            <p:ph type="body" sz="quarter" idx="20"/>
          </p:nvPr>
        </p:nvSpPr>
        <p:spPr>
          <a:xfrm>
            <a:off x="3436882" y="1754551"/>
            <a:ext cx="8198069" cy="4352152"/>
          </a:xfrm>
        </p:spPr>
        <p:txBody>
          <a:bodyPr/>
          <a:lstStyle/>
          <a:p>
            <a:pPr marL="0" indent="0">
              <a:buNone/>
            </a:pPr>
            <a:r>
              <a:rPr lang="en-IE" dirty="0">
                <a:solidFill>
                  <a:srgbClr val="EA1D76"/>
                </a:solidFill>
              </a:rPr>
              <a:t>FOR JUST A MOMENT, IMAGINE THAT...</a:t>
            </a:r>
          </a:p>
          <a:p>
            <a:pPr marL="0" indent="0">
              <a:buNone/>
            </a:pPr>
            <a:r>
              <a:rPr lang="en-IE" dirty="0">
                <a:solidFill>
                  <a:srgbClr val="B6BD00"/>
                </a:solidFill>
              </a:rPr>
              <a:t>You must flee your home and everything familiar. </a:t>
            </a:r>
            <a:r>
              <a:rPr lang="en-IE" dirty="0"/>
              <a:t>The decision to flee your country isn’t taken lightly. You’ll need access to enough money to pay for the journey (e.g., by boat). You may need to leave </a:t>
            </a:r>
            <a:r>
              <a:rPr lang="en-IE" dirty="0">
                <a:solidFill>
                  <a:srgbClr val="B6BD00"/>
                </a:solidFill>
              </a:rPr>
              <a:t>secretly</a:t>
            </a:r>
            <a:r>
              <a:rPr lang="en-IE" dirty="0"/>
              <a:t>, in case authorities </a:t>
            </a:r>
            <a:r>
              <a:rPr lang="en-IE" dirty="0">
                <a:solidFill>
                  <a:srgbClr val="B6BD00"/>
                </a:solidFill>
              </a:rPr>
              <a:t>forbid</a:t>
            </a:r>
            <a:r>
              <a:rPr lang="en-IE" dirty="0"/>
              <a:t> it. </a:t>
            </a:r>
          </a:p>
          <a:p>
            <a:pPr marL="0" indent="0">
              <a:buNone/>
            </a:pPr>
            <a:r>
              <a:rPr lang="en-IE" dirty="0"/>
              <a:t>Perhaps you (or a family member) have been </a:t>
            </a:r>
            <a:r>
              <a:rPr lang="en-IE" dirty="0">
                <a:solidFill>
                  <a:srgbClr val="B6BD00"/>
                </a:solidFill>
              </a:rPr>
              <a:t>persecuted </a:t>
            </a:r>
            <a:r>
              <a:rPr lang="en-IE" dirty="0"/>
              <a:t>or involved in resisting an oppressive regime and find it </a:t>
            </a:r>
            <a:r>
              <a:rPr lang="en-IE" dirty="0">
                <a:solidFill>
                  <a:srgbClr val="B6BD00"/>
                </a:solidFill>
              </a:rPr>
              <a:t>difficult to trust anyone</a:t>
            </a:r>
            <a:r>
              <a:rPr lang="en-IE" dirty="0"/>
              <a:t>. Your survival depends on total secrecy, since you might be </a:t>
            </a:r>
            <a:r>
              <a:rPr lang="en-IE" dirty="0">
                <a:solidFill>
                  <a:srgbClr val="B6BD00"/>
                </a:solidFill>
              </a:rPr>
              <a:t>imprisoned and tortured or killed</a:t>
            </a:r>
            <a:r>
              <a:rPr lang="en-IE" dirty="0"/>
              <a:t>. In a country at war, there is no simple way to know if a missing family member is alive or dead, or whether they are suffering horrific abuses. </a:t>
            </a:r>
          </a:p>
          <a:p>
            <a:pPr marL="0" indent="0">
              <a:buNone/>
            </a:pPr>
            <a:r>
              <a:rPr lang="en-IE" dirty="0">
                <a:solidFill>
                  <a:srgbClr val="B6BD00"/>
                </a:solidFill>
              </a:rPr>
              <a:t>The uncertainty is agonizing…</a:t>
            </a:r>
          </a:p>
        </p:txBody>
      </p:sp>
      <p:sp>
        <p:nvSpPr>
          <p:cNvPr id="3" name="Text Placeholder 2">
            <a:extLst>
              <a:ext uri="{FF2B5EF4-FFF2-40B4-BE49-F238E27FC236}">
                <a16:creationId xmlns:a16="http://schemas.microsoft.com/office/drawing/2014/main" id="{5E9FFB61-6620-44B7-B0B8-C4751F55448B}"/>
              </a:ext>
            </a:extLst>
          </p:cNvPr>
          <p:cNvSpPr>
            <a:spLocks noGrp="1"/>
          </p:cNvSpPr>
          <p:nvPr>
            <p:ph type="body" sz="quarter" idx="21"/>
          </p:nvPr>
        </p:nvSpPr>
        <p:spPr/>
        <p:txBody>
          <a:bodyPr/>
          <a:lstStyle/>
          <a:p>
            <a:r>
              <a:rPr lang="en-IE" dirty="0"/>
              <a:t>Understanding the Refugee Experience</a:t>
            </a:r>
          </a:p>
        </p:txBody>
      </p:sp>
      <p:pic>
        <p:nvPicPr>
          <p:cNvPr id="5" name="Picture 4" descr="A group of people in a boat on a body of water&#10;&#10;Description automatically generated">
            <a:extLst>
              <a:ext uri="{FF2B5EF4-FFF2-40B4-BE49-F238E27FC236}">
                <a16:creationId xmlns:a16="http://schemas.microsoft.com/office/drawing/2014/main" id="{2F87936F-2465-4250-96D7-5063F6FEA10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4009459"/>
            <a:ext cx="3144534" cy="2097244"/>
          </a:xfrm>
          <a:prstGeom prst="rect">
            <a:avLst/>
          </a:prstGeom>
        </p:spPr>
      </p:pic>
      <p:pic>
        <p:nvPicPr>
          <p:cNvPr id="8" name="Picture 7" descr="A group of people walking in the sand&#10;&#10;Description automatically generated">
            <a:extLst>
              <a:ext uri="{FF2B5EF4-FFF2-40B4-BE49-F238E27FC236}">
                <a16:creationId xmlns:a16="http://schemas.microsoft.com/office/drawing/2014/main" id="{64D6335A-EBB6-42DB-ACBA-3FDBF6169C7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0" y="1754551"/>
            <a:ext cx="3144534" cy="2096356"/>
          </a:xfrm>
          <a:prstGeom prst="rect">
            <a:avLst/>
          </a:prstGeom>
        </p:spPr>
      </p:pic>
    </p:spTree>
    <p:extLst>
      <p:ext uri="{BB962C8B-B14F-4D97-AF65-F5344CB8AC3E}">
        <p14:creationId xmlns:p14="http://schemas.microsoft.com/office/powerpoint/2010/main" val="17359398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0950AE-0C81-4830-9732-4B2ED945CB21}"/>
              </a:ext>
            </a:extLst>
          </p:cNvPr>
          <p:cNvSpPr>
            <a:spLocks noGrp="1"/>
          </p:cNvSpPr>
          <p:nvPr>
            <p:ph type="body" sz="quarter" idx="20"/>
          </p:nvPr>
        </p:nvSpPr>
        <p:spPr>
          <a:xfrm>
            <a:off x="5366657" y="1896156"/>
            <a:ext cx="6825343" cy="3879228"/>
          </a:xfrm>
        </p:spPr>
        <p:txBody>
          <a:bodyPr/>
          <a:lstStyle/>
          <a:p>
            <a:pPr algn="just" fontAlgn="base"/>
            <a:r>
              <a:rPr lang="en-IE" dirty="0"/>
              <a:t>Refugees and Migrants, like everyone else need to find a purpose and their place in their new communities/societies. Most people, find their sense of purpose in their work but in this early days, this can be very difficult for refugee and migrants due to employment restrictions/administration procedures.</a:t>
            </a:r>
          </a:p>
          <a:p>
            <a:pPr algn="just" fontAlgn="base"/>
            <a:endParaRPr lang="en-IE" dirty="0"/>
          </a:p>
          <a:p>
            <a:pPr algn="just" fontAlgn="base"/>
            <a:r>
              <a:rPr lang="en-IE" dirty="0"/>
              <a:t>Service/Education Providers can help refugees and migrants to find a sense of purpose by educating and encouraging them to become active citizens, volunteer, get local work experience or work towards achieving a goal (maybe to learn a new skill/language).</a:t>
            </a:r>
          </a:p>
        </p:txBody>
      </p:sp>
      <p:sp>
        <p:nvSpPr>
          <p:cNvPr id="4" name="Text Placeholder 3">
            <a:extLst>
              <a:ext uri="{FF2B5EF4-FFF2-40B4-BE49-F238E27FC236}">
                <a16:creationId xmlns:a16="http://schemas.microsoft.com/office/drawing/2014/main" id="{09EEBBA9-D6B8-4533-AA6F-112A545FE49D}"/>
              </a:ext>
            </a:extLst>
          </p:cNvPr>
          <p:cNvSpPr>
            <a:spLocks noGrp="1"/>
          </p:cNvSpPr>
          <p:nvPr>
            <p:ph type="body" sz="quarter" idx="22"/>
          </p:nvPr>
        </p:nvSpPr>
        <p:spPr>
          <a:xfrm>
            <a:off x="5457910" y="958725"/>
            <a:ext cx="5579898" cy="857158"/>
          </a:xfrm>
        </p:spPr>
        <p:txBody>
          <a:bodyPr>
            <a:normAutofit fontScale="92500" lnSpcReduction="20000"/>
          </a:bodyPr>
          <a:lstStyle/>
          <a:p>
            <a:r>
              <a:rPr lang="en-IE" dirty="0">
                <a:solidFill>
                  <a:srgbClr val="EA1D76"/>
                </a:solidFill>
              </a:rPr>
              <a:t>Help Refugees and Migrants to Find a Purpose</a:t>
            </a:r>
          </a:p>
        </p:txBody>
      </p:sp>
      <p:sp>
        <p:nvSpPr>
          <p:cNvPr id="11" name="Text Placeholder 3">
            <a:extLst>
              <a:ext uri="{FF2B5EF4-FFF2-40B4-BE49-F238E27FC236}">
                <a16:creationId xmlns:a16="http://schemas.microsoft.com/office/drawing/2014/main" id="{7973D94C-2DC4-4340-BA37-684068E29846}"/>
              </a:ext>
            </a:extLst>
          </p:cNvPr>
          <p:cNvSpPr txBox="1">
            <a:spLocks/>
          </p:cNvSpPr>
          <p:nvPr/>
        </p:nvSpPr>
        <p:spPr>
          <a:xfrm>
            <a:off x="0" y="145185"/>
            <a:ext cx="5579898" cy="857158"/>
          </a:xfrm>
          <a:prstGeom prst="rect">
            <a:avLst/>
          </a:prstGeom>
          <a:noFill/>
        </p:spPr>
        <p:txBody>
          <a:bodyPr vert="horz" lIns="91440" tIns="45720" rIns="91440" bIns="45720" rtlCol="0" anchor="t">
            <a:normAutofit fontScale="92500" lnSpcReduction="20000"/>
          </a:bodyPr>
          <a:lstStyle>
            <a:lvl1pPr marL="0" indent="0" algn="l" defTabSz="914400" rtl="0" eaLnBrk="1" latinLnBrk="0" hangingPunct="1">
              <a:lnSpc>
                <a:spcPct val="90000"/>
              </a:lnSpc>
              <a:spcBef>
                <a:spcPts val="1000"/>
              </a:spcBef>
              <a:buFont typeface="Arial"/>
              <a:buNone/>
              <a:defRPr sz="3600" i="0" kern="1200">
                <a:solidFill>
                  <a:srgbClr val="16A8D3"/>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a:t>Strategies to Improve Refugee and Migrant Wellbeing</a:t>
            </a:r>
            <a:endParaRPr lang="en-IE" dirty="0"/>
          </a:p>
        </p:txBody>
      </p:sp>
      <p:sp>
        <p:nvSpPr>
          <p:cNvPr id="10" name="Rectangle 9">
            <a:extLst>
              <a:ext uri="{FF2B5EF4-FFF2-40B4-BE49-F238E27FC236}">
                <a16:creationId xmlns:a16="http://schemas.microsoft.com/office/drawing/2014/main" id="{698FE79C-A28A-48B5-A124-DDDE5E64C96C}"/>
              </a:ext>
            </a:extLst>
          </p:cNvPr>
          <p:cNvSpPr/>
          <p:nvPr/>
        </p:nvSpPr>
        <p:spPr>
          <a:xfrm>
            <a:off x="8988625" y="6531820"/>
            <a:ext cx="2614818" cy="246221"/>
          </a:xfrm>
          <a:prstGeom prst="rect">
            <a:avLst/>
          </a:prstGeom>
        </p:spPr>
        <p:txBody>
          <a:bodyPr wrap="none">
            <a:spAutoFit/>
          </a:bodyPr>
          <a:lstStyle/>
          <a:p>
            <a:r>
              <a:rPr lang="en-IE" sz="1000" dirty="0"/>
              <a:t>Source: </a:t>
            </a:r>
            <a:r>
              <a:rPr lang="en-IE" sz="1000" dirty="0">
                <a:hlinkClick r:id="rId2"/>
              </a:rPr>
              <a:t>https://www.apa.org/topics/resilience</a:t>
            </a:r>
            <a:endParaRPr lang="en-IE" sz="1000" dirty="0"/>
          </a:p>
        </p:txBody>
      </p:sp>
      <p:pic>
        <p:nvPicPr>
          <p:cNvPr id="7" name="Picture Placeholder 6" descr="A picture containing toy&#10;&#10;Description automatically generated">
            <a:extLst>
              <a:ext uri="{FF2B5EF4-FFF2-40B4-BE49-F238E27FC236}">
                <a16:creationId xmlns:a16="http://schemas.microsoft.com/office/drawing/2014/main" id="{716B4B2F-A37E-42B4-9919-1BF373F2C691}"/>
              </a:ext>
            </a:extLst>
          </p:cNvPr>
          <p:cNvPicPr>
            <a:picLocks noGrp="1" noChangeAspect="1"/>
          </p:cNvPicPr>
          <p:nvPr>
            <p:ph type="pic" sz="quarter" idx="21"/>
          </p:nvPr>
        </p:nvPicPr>
        <p:blipFill>
          <a:blip r:embed="rId3">
            <a:extLst>
              <a:ext uri="{837473B0-CC2E-450A-ABE3-18F120FF3D39}">
                <a1611:picAttrSrcUrl xmlns:a1611="http://schemas.microsoft.com/office/drawing/2016/11/main" r:id="rId4"/>
              </a:ext>
            </a:extLst>
          </a:blip>
          <a:srcRect l="4843" r="4843"/>
          <a:stretch>
            <a:fillRect/>
          </a:stretch>
        </p:blipFill>
        <p:spPr/>
      </p:pic>
    </p:spTree>
    <p:extLst>
      <p:ext uri="{BB962C8B-B14F-4D97-AF65-F5344CB8AC3E}">
        <p14:creationId xmlns:p14="http://schemas.microsoft.com/office/powerpoint/2010/main" val="9362205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7F5D41-49E9-4DB1-A224-286A8DFD798F}"/>
              </a:ext>
            </a:extLst>
          </p:cNvPr>
          <p:cNvSpPr>
            <a:spLocks noGrp="1"/>
          </p:cNvSpPr>
          <p:nvPr>
            <p:ph type="body" sz="quarter" idx="20"/>
          </p:nvPr>
        </p:nvSpPr>
        <p:spPr>
          <a:xfrm>
            <a:off x="5747657" y="1967284"/>
            <a:ext cx="5953806" cy="3631644"/>
          </a:xfrm>
        </p:spPr>
        <p:txBody>
          <a:bodyPr/>
          <a:lstStyle/>
          <a:p>
            <a:r>
              <a:rPr lang="en-IE" dirty="0"/>
              <a:t>A flourishing garden, like most good things, starts with the seed of an idea. </a:t>
            </a:r>
          </a:p>
          <a:p>
            <a:r>
              <a:rPr lang="en-IE" dirty="0"/>
              <a:t>Intercultural gardens bring together Germans and immigrants – very often with a refugee background – from all strata of society to cultivate fruit and vegetables, exchange seed and recipes, build small, wooden community houses and clay baking ovens, cook, organise barbecues, and celebrate.</a:t>
            </a:r>
          </a:p>
          <a:p>
            <a:endParaRPr lang="en-IE" dirty="0"/>
          </a:p>
          <a:p>
            <a:r>
              <a:rPr lang="en-IE" dirty="0">
                <a:hlinkClick r:id="rId2"/>
              </a:rPr>
              <a:t>Read more about this best practice</a:t>
            </a:r>
            <a:endParaRPr lang="en-IE" dirty="0"/>
          </a:p>
        </p:txBody>
      </p:sp>
      <p:sp>
        <p:nvSpPr>
          <p:cNvPr id="4" name="Text Placeholder 3">
            <a:extLst>
              <a:ext uri="{FF2B5EF4-FFF2-40B4-BE49-F238E27FC236}">
                <a16:creationId xmlns:a16="http://schemas.microsoft.com/office/drawing/2014/main" id="{7582F60F-F45C-4962-98A5-44627DAB646E}"/>
              </a:ext>
            </a:extLst>
          </p:cNvPr>
          <p:cNvSpPr>
            <a:spLocks noGrp="1"/>
          </p:cNvSpPr>
          <p:nvPr>
            <p:ph type="body" sz="quarter" idx="22"/>
          </p:nvPr>
        </p:nvSpPr>
        <p:spPr>
          <a:xfrm>
            <a:off x="5694427" y="1078316"/>
            <a:ext cx="6243553" cy="1093449"/>
          </a:xfrm>
        </p:spPr>
        <p:txBody>
          <a:bodyPr>
            <a:normAutofit/>
          </a:bodyPr>
          <a:lstStyle/>
          <a:p>
            <a:r>
              <a:rPr lang="en-IE" b="1" dirty="0"/>
              <a:t>Intercultural Gardens, Germany</a:t>
            </a:r>
          </a:p>
          <a:p>
            <a:endParaRPr lang="en-IE" dirty="0"/>
          </a:p>
        </p:txBody>
      </p:sp>
      <p:sp>
        <p:nvSpPr>
          <p:cNvPr id="5" name="Text Placeholder 3">
            <a:extLst>
              <a:ext uri="{FF2B5EF4-FFF2-40B4-BE49-F238E27FC236}">
                <a16:creationId xmlns:a16="http://schemas.microsoft.com/office/drawing/2014/main" id="{52F023F4-EB04-4FE5-92D1-C561EFDEE3C5}"/>
              </a:ext>
            </a:extLst>
          </p:cNvPr>
          <p:cNvSpPr txBox="1">
            <a:spLocks/>
          </p:cNvSpPr>
          <p:nvPr/>
        </p:nvSpPr>
        <p:spPr>
          <a:xfrm>
            <a:off x="151181" y="4319152"/>
            <a:ext cx="5106620" cy="2321134"/>
          </a:xfrm>
          <a:prstGeom prst="rect">
            <a:avLst/>
          </a:prstGeom>
          <a:solidFill>
            <a:srgbClr val="16A8D3"/>
          </a:solidFill>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a:buNone/>
              <a:defRPr sz="3600" i="0" kern="1200">
                <a:solidFill>
                  <a:srgbClr val="B6BD00"/>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IE" sz="2000" dirty="0">
                <a:solidFill>
                  <a:schemeClr val="bg1"/>
                </a:solidFill>
              </a:rPr>
              <a:t>Tending to and being responsible for a community garden can give a great sense of purpose to refugees and migrants. The garden can also become an open, inclusive space where local people and newcomers can meet, interact and work side by side with a shared sense of purpose/ownership.</a:t>
            </a:r>
          </a:p>
        </p:txBody>
      </p:sp>
      <p:sp>
        <p:nvSpPr>
          <p:cNvPr id="6" name="TextBox 5">
            <a:extLst>
              <a:ext uri="{FF2B5EF4-FFF2-40B4-BE49-F238E27FC236}">
                <a16:creationId xmlns:a16="http://schemas.microsoft.com/office/drawing/2014/main" id="{F36D6786-B3E5-4F44-831D-B440BA775AFC}"/>
              </a:ext>
            </a:extLst>
          </p:cNvPr>
          <p:cNvSpPr txBox="1"/>
          <p:nvPr/>
        </p:nvSpPr>
        <p:spPr>
          <a:xfrm>
            <a:off x="0" y="306218"/>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a:solidFill>
                  <a:schemeClr val="bg1"/>
                </a:solidFill>
              </a:rPr>
              <a:t>GOOD PRACTICE</a:t>
            </a:r>
          </a:p>
        </p:txBody>
      </p:sp>
      <p:grpSp>
        <p:nvGrpSpPr>
          <p:cNvPr id="7" name="Google Shape;543;p39">
            <a:extLst>
              <a:ext uri="{FF2B5EF4-FFF2-40B4-BE49-F238E27FC236}">
                <a16:creationId xmlns:a16="http://schemas.microsoft.com/office/drawing/2014/main" id="{30E6B06A-BB98-4618-9370-5780C775F124}"/>
              </a:ext>
            </a:extLst>
          </p:cNvPr>
          <p:cNvGrpSpPr/>
          <p:nvPr/>
        </p:nvGrpSpPr>
        <p:grpSpPr>
          <a:xfrm>
            <a:off x="86045" y="393050"/>
            <a:ext cx="252000" cy="288000"/>
            <a:chOff x="5961125" y="1623900"/>
            <a:chExt cx="376925" cy="448175"/>
          </a:xfrm>
        </p:grpSpPr>
        <p:sp>
          <p:nvSpPr>
            <p:cNvPr id="8" name="Google Shape;544;p39">
              <a:extLst>
                <a:ext uri="{FF2B5EF4-FFF2-40B4-BE49-F238E27FC236}">
                  <a16:creationId xmlns:a16="http://schemas.microsoft.com/office/drawing/2014/main" id="{3CA0CA3E-EFF7-43C3-A47B-4E8B0920F76B}"/>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5;p39">
              <a:extLst>
                <a:ext uri="{FF2B5EF4-FFF2-40B4-BE49-F238E27FC236}">
                  <a16:creationId xmlns:a16="http://schemas.microsoft.com/office/drawing/2014/main" id="{F6B554DD-944E-40F7-AB78-CB82144C8685}"/>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6;p39">
              <a:extLst>
                <a:ext uri="{FF2B5EF4-FFF2-40B4-BE49-F238E27FC236}">
                  <a16:creationId xmlns:a16="http://schemas.microsoft.com/office/drawing/2014/main" id="{6C5DB48E-0217-49A1-8BA4-E832230D084E}"/>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7;p39">
              <a:extLst>
                <a:ext uri="{FF2B5EF4-FFF2-40B4-BE49-F238E27FC236}">
                  <a16:creationId xmlns:a16="http://schemas.microsoft.com/office/drawing/2014/main" id="{E2EF4222-C569-406B-ADE0-F73DF5C7354C}"/>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8;p39">
              <a:extLst>
                <a:ext uri="{FF2B5EF4-FFF2-40B4-BE49-F238E27FC236}">
                  <a16:creationId xmlns:a16="http://schemas.microsoft.com/office/drawing/2014/main" id="{877F5943-FA25-49F6-B5D1-1643E37B0905}"/>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9;p39">
              <a:extLst>
                <a:ext uri="{FF2B5EF4-FFF2-40B4-BE49-F238E27FC236}">
                  <a16:creationId xmlns:a16="http://schemas.microsoft.com/office/drawing/2014/main" id="{6AB46A2F-F4C7-4A48-8765-D01316509B2A}"/>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0;p39">
              <a:extLst>
                <a:ext uri="{FF2B5EF4-FFF2-40B4-BE49-F238E27FC236}">
                  <a16:creationId xmlns:a16="http://schemas.microsoft.com/office/drawing/2014/main" id="{3A076B46-2CF2-4C65-A8F7-D59BA01C38D4}"/>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436" name="Picture 4" descr="shimeles-im-gespraech">
            <a:extLst>
              <a:ext uri="{FF2B5EF4-FFF2-40B4-BE49-F238E27FC236}">
                <a16:creationId xmlns:a16="http://schemas.microsoft.com/office/drawing/2014/main" id="{1EB6EAF9-AC44-4970-9620-C7D192279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78316"/>
            <a:ext cx="5354161" cy="2944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3854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595B53-79A4-40D0-97D3-0774C9D3E009}"/>
              </a:ext>
            </a:extLst>
          </p:cNvPr>
          <p:cNvSpPr>
            <a:spLocks noGrp="1"/>
          </p:cNvSpPr>
          <p:nvPr>
            <p:ph type="body" sz="quarter" idx="16"/>
          </p:nvPr>
        </p:nvSpPr>
        <p:spPr/>
        <p:txBody>
          <a:bodyPr/>
          <a:lstStyle/>
          <a:p>
            <a:r>
              <a:rPr lang="en-IE" dirty="0"/>
              <a:t>In this section:</a:t>
            </a:r>
          </a:p>
        </p:txBody>
      </p:sp>
      <p:sp>
        <p:nvSpPr>
          <p:cNvPr id="7" name="Text Placeholder 5">
            <a:extLst>
              <a:ext uri="{FF2B5EF4-FFF2-40B4-BE49-F238E27FC236}">
                <a16:creationId xmlns:a16="http://schemas.microsoft.com/office/drawing/2014/main" id="{26398C5D-AD6D-4DD8-98DF-4B4627FE13A4}"/>
              </a:ext>
            </a:extLst>
          </p:cNvPr>
          <p:cNvSpPr txBox="1">
            <a:spLocks/>
          </p:cNvSpPr>
          <p:nvPr/>
        </p:nvSpPr>
        <p:spPr>
          <a:xfrm>
            <a:off x="480042" y="1536159"/>
            <a:ext cx="4364894" cy="294124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1.3 Building Supportive </a:t>
            </a:r>
            <a:r>
              <a:rPr lang="en-IE" sz="3600" i="0" dirty="0"/>
              <a:t>Relationships with Refugees and Migrants</a:t>
            </a:r>
            <a:endParaRPr lang="en-IE" dirty="0"/>
          </a:p>
        </p:txBody>
      </p:sp>
      <p:sp>
        <p:nvSpPr>
          <p:cNvPr id="8" name="TextBox 7">
            <a:extLst>
              <a:ext uri="{FF2B5EF4-FFF2-40B4-BE49-F238E27FC236}">
                <a16:creationId xmlns:a16="http://schemas.microsoft.com/office/drawing/2014/main" id="{C50D691C-E092-4E99-8387-9CF09721C93F}"/>
              </a:ext>
            </a:extLst>
          </p:cNvPr>
          <p:cNvSpPr txBox="1"/>
          <p:nvPr/>
        </p:nvSpPr>
        <p:spPr>
          <a:xfrm>
            <a:off x="0" y="237506"/>
            <a:ext cx="4215740" cy="584775"/>
          </a:xfrm>
          <a:prstGeom prst="rect">
            <a:avLst/>
          </a:prstGeom>
          <a:solidFill>
            <a:srgbClr val="EA1D76"/>
          </a:solidFill>
        </p:spPr>
        <p:txBody>
          <a:bodyPr wrap="square" rtlCol="0">
            <a:spAutoFit/>
          </a:bodyPr>
          <a:lstStyle/>
          <a:p>
            <a:r>
              <a:rPr lang="en-IE" sz="3200" dirty="0">
                <a:solidFill>
                  <a:schemeClr val="bg1"/>
                </a:solidFill>
              </a:rPr>
              <a:t>WELLBEING</a:t>
            </a:r>
          </a:p>
        </p:txBody>
      </p:sp>
      <p:sp>
        <p:nvSpPr>
          <p:cNvPr id="9" name="Text Placeholder 5">
            <a:extLst>
              <a:ext uri="{FF2B5EF4-FFF2-40B4-BE49-F238E27FC236}">
                <a16:creationId xmlns:a16="http://schemas.microsoft.com/office/drawing/2014/main" id="{6A4F332E-4E6E-4653-8EF6-CA7FA35CC9E9}"/>
              </a:ext>
            </a:extLst>
          </p:cNvPr>
          <p:cNvSpPr>
            <a:spLocks noGrp="1"/>
          </p:cNvSpPr>
          <p:nvPr>
            <p:ph type="body" sz="quarter" idx="17"/>
          </p:nvPr>
        </p:nvSpPr>
        <p:spPr>
          <a:xfrm>
            <a:off x="6232634" y="1807779"/>
            <a:ext cx="5479324" cy="4092739"/>
          </a:xfrm>
        </p:spPr>
        <p:txBody>
          <a:bodyPr/>
          <a:lstStyle/>
          <a:p>
            <a:pPr algn="just"/>
            <a:r>
              <a:rPr lang="en-IE" dirty="0"/>
              <a:t>Service/Education providers have a key role to play in helping refugees and migrants to overcome trauma, become more emotionally stable and start healthy, happy new lives.</a:t>
            </a:r>
          </a:p>
          <a:p>
            <a:pPr algn="just"/>
            <a:r>
              <a:rPr lang="en-IE" dirty="0"/>
              <a:t>To get started with this work, service/education providers must first work on building supportive relationships with refugees and migrants. In this section, we examine the concept of cultural competence and the</a:t>
            </a:r>
            <a:endParaRPr lang="en-US" dirty="0"/>
          </a:p>
        </p:txBody>
      </p:sp>
    </p:spTree>
    <p:extLst>
      <p:ext uri="{BB962C8B-B14F-4D97-AF65-F5344CB8AC3E}">
        <p14:creationId xmlns:p14="http://schemas.microsoft.com/office/powerpoint/2010/main" val="6066562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3C44C8-2088-45B7-8B97-4FD441B7F51F}"/>
              </a:ext>
            </a:extLst>
          </p:cNvPr>
          <p:cNvSpPr>
            <a:spLocks noGrp="1"/>
          </p:cNvSpPr>
          <p:nvPr>
            <p:ph type="body" sz="quarter" idx="20"/>
          </p:nvPr>
        </p:nvSpPr>
        <p:spPr>
          <a:xfrm>
            <a:off x="4624552" y="1536654"/>
            <a:ext cx="7409624" cy="4570049"/>
          </a:xfrm>
        </p:spPr>
        <p:txBody>
          <a:bodyPr/>
          <a:lstStyle/>
          <a:p>
            <a:pPr marL="0" indent="0">
              <a:buNone/>
            </a:pPr>
            <a:r>
              <a:rPr lang="en-IE" dirty="0"/>
              <a:t>Cultural competence is the ability to understand, communicate with and effectively interact with people across cultures.</a:t>
            </a:r>
          </a:p>
          <a:p>
            <a:pPr marL="0" indent="0">
              <a:buNone/>
            </a:pPr>
            <a:r>
              <a:rPr lang="en-IE" dirty="0"/>
              <a:t>Cultural competence encompasses:</a:t>
            </a:r>
          </a:p>
          <a:p>
            <a:r>
              <a:rPr lang="en-IE" dirty="0"/>
              <a:t>being aware of one's own world view</a:t>
            </a:r>
          </a:p>
          <a:p>
            <a:r>
              <a:rPr lang="en-IE" dirty="0"/>
              <a:t>developing positive attitudes towards cultural differences</a:t>
            </a:r>
          </a:p>
          <a:p>
            <a:r>
              <a:rPr lang="en-IE" dirty="0"/>
              <a:t>gaining knowledge of different cultural practices and world views</a:t>
            </a:r>
          </a:p>
          <a:p>
            <a:pPr marL="0" indent="0">
              <a:buNone/>
            </a:pPr>
            <a:r>
              <a:rPr lang="en-IE" b="1" dirty="0">
                <a:solidFill>
                  <a:srgbClr val="B6BD00"/>
                </a:solidFill>
              </a:rPr>
              <a:t>The principles of cultural competence are trust, respect for diversity, equity, fairness, and social justice.</a:t>
            </a:r>
          </a:p>
        </p:txBody>
      </p:sp>
      <p:sp>
        <p:nvSpPr>
          <p:cNvPr id="3" name="Text Placeholder 2">
            <a:extLst>
              <a:ext uri="{FF2B5EF4-FFF2-40B4-BE49-F238E27FC236}">
                <a16:creationId xmlns:a16="http://schemas.microsoft.com/office/drawing/2014/main" id="{05161485-4E55-491C-A194-D511B9771DBE}"/>
              </a:ext>
            </a:extLst>
          </p:cNvPr>
          <p:cNvSpPr>
            <a:spLocks noGrp="1"/>
          </p:cNvSpPr>
          <p:nvPr>
            <p:ph type="body" sz="quarter" idx="21"/>
          </p:nvPr>
        </p:nvSpPr>
        <p:spPr/>
        <p:txBody>
          <a:bodyPr>
            <a:normAutofit/>
          </a:bodyPr>
          <a:lstStyle/>
          <a:p>
            <a:r>
              <a:rPr lang="en-IE" dirty="0"/>
              <a:t>What is cultural competence? </a:t>
            </a:r>
          </a:p>
        </p:txBody>
      </p:sp>
      <p:pic>
        <p:nvPicPr>
          <p:cNvPr id="4098" name="Picture 2">
            <a:extLst>
              <a:ext uri="{FF2B5EF4-FFF2-40B4-BE49-F238E27FC236}">
                <a16:creationId xmlns:a16="http://schemas.microsoft.com/office/drawing/2014/main" id="{C4DFBF78-9264-4F7B-91B6-0DBD94B584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824" y="1849820"/>
            <a:ext cx="4094650" cy="500817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6FD3C5-ED31-4A8B-86FA-D072EC8D70F8}"/>
              </a:ext>
            </a:extLst>
          </p:cNvPr>
          <p:cNvSpPr/>
          <p:nvPr/>
        </p:nvSpPr>
        <p:spPr>
          <a:xfrm>
            <a:off x="305430" y="6601460"/>
            <a:ext cx="3799438" cy="246221"/>
          </a:xfrm>
          <a:prstGeom prst="rect">
            <a:avLst/>
          </a:prstGeom>
        </p:spPr>
        <p:txBody>
          <a:bodyPr wrap="none">
            <a:spAutoFit/>
          </a:bodyPr>
          <a:lstStyle/>
          <a:p>
            <a:r>
              <a:rPr lang="en-IE" sz="1000" dirty="0">
                <a:solidFill>
                  <a:schemeClr val="bg1"/>
                </a:solidFill>
              </a:rPr>
              <a:t>Source</a:t>
            </a:r>
            <a:r>
              <a:rPr lang="en-IE" sz="1000" dirty="0"/>
              <a:t>: </a:t>
            </a:r>
            <a:r>
              <a:rPr lang="en-IE" sz="1000" dirty="0">
                <a:hlinkClick r:id="rId3"/>
              </a:rPr>
              <a:t>https://worldreliefdurham.org/cross-cultural-bridge-building</a:t>
            </a:r>
            <a:r>
              <a:rPr lang="en-IE" sz="1000" dirty="0"/>
              <a:t> </a:t>
            </a:r>
          </a:p>
        </p:txBody>
      </p:sp>
    </p:spTree>
    <p:extLst>
      <p:ext uri="{BB962C8B-B14F-4D97-AF65-F5344CB8AC3E}">
        <p14:creationId xmlns:p14="http://schemas.microsoft.com/office/powerpoint/2010/main" val="18935236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92B003-90B2-47DE-8EEF-462E88E1A20A}"/>
              </a:ext>
            </a:extLst>
          </p:cNvPr>
          <p:cNvSpPr>
            <a:spLocks noGrp="1"/>
          </p:cNvSpPr>
          <p:nvPr>
            <p:ph type="body" sz="quarter" idx="16"/>
          </p:nvPr>
        </p:nvSpPr>
        <p:spPr>
          <a:xfrm>
            <a:off x="421069" y="567560"/>
            <a:ext cx="5279028" cy="1045646"/>
          </a:xfrm>
        </p:spPr>
        <p:txBody>
          <a:bodyPr>
            <a:normAutofit lnSpcReduction="10000"/>
          </a:bodyPr>
          <a:lstStyle/>
          <a:p>
            <a:r>
              <a:rPr lang="en-IE" dirty="0"/>
              <a:t>Relationship Building and Cultural Competence </a:t>
            </a:r>
          </a:p>
        </p:txBody>
      </p:sp>
      <p:sp>
        <p:nvSpPr>
          <p:cNvPr id="3" name="Text Placeholder 2">
            <a:extLst>
              <a:ext uri="{FF2B5EF4-FFF2-40B4-BE49-F238E27FC236}">
                <a16:creationId xmlns:a16="http://schemas.microsoft.com/office/drawing/2014/main" id="{985C77AE-10C4-4EE2-AB6E-15F9887A8EF2}"/>
              </a:ext>
            </a:extLst>
          </p:cNvPr>
          <p:cNvSpPr>
            <a:spLocks noGrp="1"/>
          </p:cNvSpPr>
          <p:nvPr>
            <p:ph type="body" sz="quarter" idx="17"/>
          </p:nvPr>
        </p:nvSpPr>
        <p:spPr/>
        <p:txBody>
          <a:bodyPr/>
          <a:lstStyle/>
          <a:p>
            <a:pPr algn="just"/>
            <a:r>
              <a:rPr lang="en-IE" dirty="0"/>
              <a:t>Relationship building is fundamental to cultural competence and is based on:</a:t>
            </a:r>
          </a:p>
          <a:p>
            <a:pPr marL="342900" indent="-342900" algn="just">
              <a:buFont typeface="Arial" panose="020B0604020202020204" pitchFamily="34" charset="0"/>
              <a:buChar char="•"/>
            </a:pPr>
            <a:r>
              <a:rPr lang="en-IE" dirty="0"/>
              <a:t> the foundations of understanding each other’s expectations and attitudes</a:t>
            </a:r>
          </a:p>
          <a:p>
            <a:pPr marL="342900" indent="-342900" algn="just">
              <a:buFont typeface="Arial" panose="020B0604020202020204" pitchFamily="34" charset="0"/>
              <a:buChar char="•"/>
            </a:pPr>
            <a:r>
              <a:rPr lang="en-IE" dirty="0"/>
              <a:t>building on the strength of each other’s knowledge</a:t>
            </a:r>
          </a:p>
          <a:p>
            <a:pPr marL="342900" indent="-342900" algn="just">
              <a:buFont typeface="Arial" panose="020B0604020202020204" pitchFamily="34" charset="0"/>
              <a:buChar char="•"/>
            </a:pPr>
            <a:r>
              <a:rPr lang="en-IE" dirty="0"/>
              <a:t>using a wide range of community members and resources to build on their understandings</a:t>
            </a:r>
          </a:p>
        </p:txBody>
      </p:sp>
      <p:pic>
        <p:nvPicPr>
          <p:cNvPr id="6" name="Picture Placeholder 5" descr="A close up of a hand&#10;&#10;Description automatically generated">
            <a:extLst>
              <a:ext uri="{FF2B5EF4-FFF2-40B4-BE49-F238E27FC236}">
                <a16:creationId xmlns:a16="http://schemas.microsoft.com/office/drawing/2014/main" id="{08B300F1-F44B-4617-9185-194E6DDB0C9C}"/>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l="25000" r="25000"/>
          <a:stretch>
            <a:fillRect/>
          </a:stretch>
        </p:blipFill>
        <p:spPr/>
      </p:pic>
      <p:sp>
        <p:nvSpPr>
          <p:cNvPr id="8" name="Rectangle 7">
            <a:extLst>
              <a:ext uri="{FF2B5EF4-FFF2-40B4-BE49-F238E27FC236}">
                <a16:creationId xmlns:a16="http://schemas.microsoft.com/office/drawing/2014/main" id="{25788FDA-5DB8-454C-929D-095C9EAA8C73}"/>
              </a:ext>
            </a:extLst>
          </p:cNvPr>
          <p:cNvSpPr/>
          <p:nvPr/>
        </p:nvSpPr>
        <p:spPr>
          <a:xfrm>
            <a:off x="7018121" y="6603027"/>
            <a:ext cx="8926072" cy="246221"/>
          </a:xfrm>
          <a:prstGeom prst="rect">
            <a:avLst/>
          </a:prstGeom>
        </p:spPr>
        <p:txBody>
          <a:bodyPr wrap="square">
            <a:spAutoFit/>
          </a:bodyPr>
          <a:lstStyle/>
          <a:p>
            <a:r>
              <a:rPr lang="en-IE" sz="1000" dirty="0"/>
              <a:t>Source: </a:t>
            </a:r>
            <a:r>
              <a:rPr lang="en-IE" sz="1000" dirty="0">
                <a:hlinkClick r:id="rId4"/>
              </a:rPr>
              <a:t>http://makeitourbusiness.ca/blog/what-does-it-mean-be-culturally-competent</a:t>
            </a:r>
            <a:endParaRPr lang="en-IE" sz="1000" dirty="0"/>
          </a:p>
        </p:txBody>
      </p:sp>
    </p:spTree>
    <p:extLst>
      <p:ext uri="{BB962C8B-B14F-4D97-AF65-F5344CB8AC3E}">
        <p14:creationId xmlns:p14="http://schemas.microsoft.com/office/powerpoint/2010/main" val="31096193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DE10F8-FA50-4694-A6A4-53AD58546848}"/>
              </a:ext>
            </a:extLst>
          </p:cNvPr>
          <p:cNvSpPr>
            <a:spLocks noGrp="1"/>
          </p:cNvSpPr>
          <p:nvPr>
            <p:ph type="body" sz="quarter" idx="20"/>
          </p:nvPr>
        </p:nvSpPr>
        <p:spPr>
          <a:xfrm>
            <a:off x="5959366" y="2157413"/>
            <a:ext cx="6064468" cy="3631644"/>
          </a:xfrm>
        </p:spPr>
        <p:txBody>
          <a:bodyPr/>
          <a:lstStyle/>
          <a:p>
            <a:r>
              <a:rPr lang="en-IE" b="1" dirty="0"/>
              <a:t>Willingness to Suspend Judgment – </a:t>
            </a:r>
          </a:p>
          <a:p>
            <a:r>
              <a:rPr lang="en-IE" dirty="0"/>
              <a:t>Refugees and Migrants may seem to do or say some things that seems strange.</a:t>
            </a:r>
          </a:p>
          <a:p>
            <a:r>
              <a:rPr lang="en-IE" dirty="0"/>
              <a:t>Service/Education providers must learn not to jump to conclusions or makes judgments. Keep an open mind and remember that every culture makes sense to the people living in it.</a:t>
            </a:r>
          </a:p>
        </p:txBody>
      </p:sp>
      <p:sp>
        <p:nvSpPr>
          <p:cNvPr id="4" name="Text Placeholder 3">
            <a:extLst>
              <a:ext uri="{FF2B5EF4-FFF2-40B4-BE49-F238E27FC236}">
                <a16:creationId xmlns:a16="http://schemas.microsoft.com/office/drawing/2014/main" id="{6B81CABD-DF09-41D3-98EE-2647371DCAC1}"/>
              </a:ext>
            </a:extLst>
          </p:cNvPr>
          <p:cNvSpPr>
            <a:spLocks noGrp="1"/>
          </p:cNvSpPr>
          <p:nvPr>
            <p:ph type="body" sz="quarter" idx="22"/>
          </p:nvPr>
        </p:nvSpPr>
        <p:spPr>
          <a:xfrm>
            <a:off x="5959366" y="304800"/>
            <a:ext cx="5742097" cy="1320241"/>
          </a:xfrm>
        </p:spPr>
        <p:txBody>
          <a:bodyPr>
            <a:normAutofit fontScale="92500" lnSpcReduction="10000"/>
          </a:bodyPr>
          <a:lstStyle/>
          <a:p>
            <a:r>
              <a:rPr lang="en-IE" dirty="0"/>
              <a:t>Important Aspects in Building Relationships with Refugees and Migrants</a:t>
            </a:r>
          </a:p>
        </p:txBody>
      </p:sp>
      <p:pic>
        <p:nvPicPr>
          <p:cNvPr id="11" name="Picture Placeholder 10" descr="A picture containing blue, person, tattoo, holding&#10;&#10;Description automatically generated">
            <a:extLst>
              <a:ext uri="{FF2B5EF4-FFF2-40B4-BE49-F238E27FC236}">
                <a16:creationId xmlns:a16="http://schemas.microsoft.com/office/drawing/2014/main" id="{FD4DB2C8-80B3-48DE-986B-7AB7FDB0EE67}"/>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9642" r="9642"/>
          <a:stretch>
            <a:fillRect/>
          </a:stretch>
        </p:blipFill>
        <p:spPr/>
      </p:pic>
      <p:sp>
        <p:nvSpPr>
          <p:cNvPr id="13" name="TextBox 12">
            <a:extLst>
              <a:ext uri="{FF2B5EF4-FFF2-40B4-BE49-F238E27FC236}">
                <a16:creationId xmlns:a16="http://schemas.microsoft.com/office/drawing/2014/main" id="{4977620B-2BDA-4541-88BA-43F9FC554D98}"/>
              </a:ext>
            </a:extLst>
          </p:cNvPr>
          <p:cNvSpPr txBox="1"/>
          <p:nvPr/>
        </p:nvSpPr>
        <p:spPr>
          <a:xfrm>
            <a:off x="-1" y="237506"/>
            <a:ext cx="4849823" cy="830997"/>
          </a:xfrm>
          <a:prstGeom prst="rect">
            <a:avLst/>
          </a:prstGeom>
          <a:solidFill>
            <a:srgbClr val="EA1D76"/>
          </a:solidFill>
        </p:spPr>
        <p:txBody>
          <a:bodyPr wrap="square" rtlCol="0">
            <a:spAutoFit/>
          </a:bodyPr>
          <a:lstStyle/>
          <a:p>
            <a:r>
              <a:rPr lang="en-IE" sz="2400" dirty="0">
                <a:solidFill>
                  <a:schemeClr val="bg1"/>
                </a:solidFill>
              </a:rPr>
              <a:t>SKILLS FOR SERVICE/EDUCATION PROVIDERS</a:t>
            </a:r>
          </a:p>
        </p:txBody>
      </p:sp>
    </p:spTree>
    <p:extLst>
      <p:ext uri="{BB962C8B-B14F-4D97-AF65-F5344CB8AC3E}">
        <p14:creationId xmlns:p14="http://schemas.microsoft.com/office/powerpoint/2010/main" val="12911974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DE10F8-FA50-4694-A6A4-53AD58546848}"/>
              </a:ext>
            </a:extLst>
          </p:cNvPr>
          <p:cNvSpPr>
            <a:spLocks noGrp="1"/>
          </p:cNvSpPr>
          <p:nvPr>
            <p:ph type="body" sz="quarter" idx="20"/>
          </p:nvPr>
        </p:nvSpPr>
        <p:spPr>
          <a:xfrm>
            <a:off x="5959366" y="2157412"/>
            <a:ext cx="6064468" cy="4126823"/>
          </a:xfrm>
        </p:spPr>
        <p:txBody>
          <a:bodyPr/>
          <a:lstStyle/>
          <a:p>
            <a:r>
              <a:rPr lang="en-IE" b="1" dirty="0"/>
              <a:t>Willingness to Learn</a:t>
            </a:r>
          </a:p>
          <a:p>
            <a:r>
              <a:rPr lang="en-IE" dirty="0"/>
              <a:t>Service/Education Providers should take time to learn about refugees’ cultures by asking questions and listening to the answers. </a:t>
            </a:r>
          </a:p>
          <a:p>
            <a:r>
              <a:rPr lang="en-IE" b="1" dirty="0"/>
              <a:t>Sense of Humour</a:t>
            </a:r>
          </a:p>
          <a:p>
            <a:r>
              <a:rPr lang="en-IE" dirty="0"/>
              <a:t>Service/Education Providers Volunteers should be willing to laugh off embarrassing, confusing, or annoying moments as everyone works to understand each other. (See our Communication Learning Strand for more on communicating with humour.)</a:t>
            </a:r>
          </a:p>
          <a:p>
            <a:endParaRPr lang="en-IE" b="1" dirty="0"/>
          </a:p>
        </p:txBody>
      </p:sp>
      <p:sp>
        <p:nvSpPr>
          <p:cNvPr id="4" name="Text Placeholder 3">
            <a:extLst>
              <a:ext uri="{FF2B5EF4-FFF2-40B4-BE49-F238E27FC236}">
                <a16:creationId xmlns:a16="http://schemas.microsoft.com/office/drawing/2014/main" id="{6B81CABD-DF09-41D3-98EE-2647371DCAC1}"/>
              </a:ext>
            </a:extLst>
          </p:cNvPr>
          <p:cNvSpPr>
            <a:spLocks noGrp="1"/>
          </p:cNvSpPr>
          <p:nvPr>
            <p:ph type="body" sz="quarter" idx="22"/>
          </p:nvPr>
        </p:nvSpPr>
        <p:spPr>
          <a:xfrm>
            <a:off x="5959366" y="304800"/>
            <a:ext cx="5742097" cy="1320241"/>
          </a:xfrm>
        </p:spPr>
        <p:txBody>
          <a:bodyPr>
            <a:normAutofit fontScale="92500" lnSpcReduction="10000"/>
          </a:bodyPr>
          <a:lstStyle/>
          <a:p>
            <a:r>
              <a:rPr lang="en-IE" dirty="0"/>
              <a:t>Important Aspects in Building Relationships with Refugees and Migrants</a:t>
            </a:r>
          </a:p>
        </p:txBody>
      </p:sp>
      <p:pic>
        <p:nvPicPr>
          <p:cNvPr id="8" name="Picture Placeholder 7" descr="A picture containing drawing&#10;&#10;Description automatically generated">
            <a:extLst>
              <a:ext uri="{FF2B5EF4-FFF2-40B4-BE49-F238E27FC236}">
                <a16:creationId xmlns:a16="http://schemas.microsoft.com/office/drawing/2014/main" id="{9942C67E-9C10-4794-9196-94FF78ED3876}"/>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1445" r="1445"/>
          <a:stretch>
            <a:fillRect/>
          </a:stretch>
        </p:blipFill>
        <p:spPr/>
      </p:pic>
      <p:sp>
        <p:nvSpPr>
          <p:cNvPr id="10" name="TextBox 9">
            <a:extLst>
              <a:ext uri="{FF2B5EF4-FFF2-40B4-BE49-F238E27FC236}">
                <a16:creationId xmlns:a16="http://schemas.microsoft.com/office/drawing/2014/main" id="{ADE9C509-02A4-45E1-9AFE-E8303653179E}"/>
              </a:ext>
            </a:extLst>
          </p:cNvPr>
          <p:cNvSpPr txBox="1"/>
          <p:nvPr/>
        </p:nvSpPr>
        <p:spPr>
          <a:xfrm>
            <a:off x="-1" y="248392"/>
            <a:ext cx="4849823" cy="830997"/>
          </a:xfrm>
          <a:prstGeom prst="rect">
            <a:avLst/>
          </a:prstGeom>
          <a:solidFill>
            <a:srgbClr val="EA1D76"/>
          </a:solidFill>
        </p:spPr>
        <p:txBody>
          <a:bodyPr wrap="square" rtlCol="0">
            <a:spAutoFit/>
          </a:bodyPr>
          <a:lstStyle/>
          <a:p>
            <a:r>
              <a:rPr lang="en-IE" sz="2400" dirty="0">
                <a:solidFill>
                  <a:schemeClr val="bg1"/>
                </a:solidFill>
              </a:rPr>
              <a:t>SKILLS FOR SERVICE/EDUCATION PROVIDERS</a:t>
            </a:r>
          </a:p>
        </p:txBody>
      </p:sp>
    </p:spTree>
    <p:extLst>
      <p:ext uri="{BB962C8B-B14F-4D97-AF65-F5344CB8AC3E}">
        <p14:creationId xmlns:p14="http://schemas.microsoft.com/office/powerpoint/2010/main" val="30290670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DE10F8-FA50-4694-A6A4-53AD58546848}"/>
              </a:ext>
            </a:extLst>
          </p:cNvPr>
          <p:cNvSpPr>
            <a:spLocks noGrp="1"/>
          </p:cNvSpPr>
          <p:nvPr>
            <p:ph type="body" sz="quarter" idx="20"/>
          </p:nvPr>
        </p:nvSpPr>
        <p:spPr>
          <a:xfrm>
            <a:off x="5959366" y="2157412"/>
            <a:ext cx="6064468" cy="4126823"/>
          </a:xfrm>
        </p:spPr>
        <p:txBody>
          <a:bodyPr/>
          <a:lstStyle/>
          <a:p>
            <a:r>
              <a:rPr lang="en-IE" b="1" dirty="0"/>
              <a:t>Willingness to Share Yourself</a:t>
            </a:r>
          </a:p>
          <a:p>
            <a:r>
              <a:rPr lang="en-IE" dirty="0"/>
              <a:t>Service/Education providers should be willing to be open and honest and share their own experiences with refugees and migrants. This will help encourage the refugees and migrants to do the same and help both groups to have a deeper level of understanding of each other.</a:t>
            </a:r>
          </a:p>
          <a:p>
            <a:endParaRPr lang="en-IE" b="1" dirty="0"/>
          </a:p>
        </p:txBody>
      </p:sp>
      <p:sp>
        <p:nvSpPr>
          <p:cNvPr id="4" name="Text Placeholder 3">
            <a:extLst>
              <a:ext uri="{FF2B5EF4-FFF2-40B4-BE49-F238E27FC236}">
                <a16:creationId xmlns:a16="http://schemas.microsoft.com/office/drawing/2014/main" id="{6B81CABD-DF09-41D3-98EE-2647371DCAC1}"/>
              </a:ext>
            </a:extLst>
          </p:cNvPr>
          <p:cNvSpPr>
            <a:spLocks noGrp="1"/>
          </p:cNvSpPr>
          <p:nvPr>
            <p:ph type="body" sz="quarter" idx="22"/>
          </p:nvPr>
        </p:nvSpPr>
        <p:spPr>
          <a:xfrm>
            <a:off x="5959366" y="304800"/>
            <a:ext cx="5742097" cy="1320241"/>
          </a:xfrm>
        </p:spPr>
        <p:txBody>
          <a:bodyPr>
            <a:normAutofit fontScale="92500" lnSpcReduction="10000"/>
          </a:bodyPr>
          <a:lstStyle/>
          <a:p>
            <a:r>
              <a:rPr lang="en-IE" dirty="0"/>
              <a:t>Important Aspects in Building Relationships with Refugees and Migrants</a:t>
            </a:r>
          </a:p>
        </p:txBody>
      </p:sp>
      <p:pic>
        <p:nvPicPr>
          <p:cNvPr id="7" name="Picture Placeholder 6" descr="A group of people around each other&#10;&#10;Description automatically generated">
            <a:extLst>
              <a:ext uri="{FF2B5EF4-FFF2-40B4-BE49-F238E27FC236}">
                <a16:creationId xmlns:a16="http://schemas.microsoft.com/office/drawing/2014/main" id="{CF2167AF-7B8D-4C10-A33A-3B9B632633DB}"/>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16873" r="16873"/>
          <a:stretch>
            <a:fillRect/>
          </a:stretch>
        </p:blipFill>
        <p:spPr/>
      </p:pic>
      <p:sp>
        <p:nvSpPr>
          <p:cNvPr id="10" name="TextBox 9">
            <a:extLst>
              <a:ext uri="{FF2B5EF4-FFF2-40B4-BE49-F238E27FC236}">
                <a16:creationId xmlns:a16="http://schemas.microsoft.com/office/drawing/2014/main" id="{A1FA76D5-051A-4BBC-94DE-5317FA5215C1}"/>
              </a:ext>
            </a:extLst>
          </p:cNvPr>
          <p:cNvSpPr txBox="1"/>
          <p:nvPr/>
        </p:nvSpPr>
        <p:spPr>
          <a:xfrm>
            <a:off x="-1" y="237506"/>
            <a:ext cx="4849823" cy="830997"/>
          </a:xfrm>
          <a:prstGeom prst="rect">
            <a:avLst/>
          </a:prstGeom>
          <a:solidFill>
            <a:srgbClr val="EA1D76"/>
          </a:solidFill>
        </p:spPr>
        <p:txBody>
          <a:bodyPr wrap="square" rtlCol="0">
            <a:spAutoFit/>
          </a:bodyPr>
          <a:lstStyle/>
          <a:p>
            <a:r>
              <a:rPr lang="en-IE" sz="2400" dirty="0">
                <a:solidFill>
                  <a:schemeClr val="bg1"/>
                </a:solidFill>
              </a:rPr>
              <a:t>SKILLS FOR SERVICE/EDUCATION PROVIDERS</a:t>
            </a:r>
          </a:p>
        </p:txBody>
      </p:sp>
    </p:spTree>
    <p:extLst>
      <p:ext uri="{BB962C8B-B14F-4D97-AF65-F5344CB8AC3E}">
        <p14:creationId xmlns:p14="http://schemas.microsoft.com/office/powerpoint/2010/main" val="39010015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2DE10F8-FA50-4694-A6A4-53AD58546848}"/>
              </a:ext>
            </a:extLst>
          </p:cNvPr>
          <p:cNvSpPr>
            <a:spLocks noGrp="1"/>
          </p:cNvSpPr>
          <p:nvPr>
            <p:ph type="body" sz="quarter" idx="20"/>
          </p:nvPr>
        </p:nvSpPr>
        <p:spPr>
          <a:xfrm>
            <a:off x="5959366" y="2157412"/>
            <a:ext cx="6064468" cy="4126823"/>
          </a:xfrm>
        </p:spPr>
        <p:txBody>
          <a:bodyPr/>
          <a:lstStyle/>
          <a:p>
            <a:r>
              <a:rPr lang="en-IE" b="1" dirty="0"/>
              <a:t>Do Not Abuse A Felt Position of Power</a:t>
            </a:r>
            <a:endParaRPr lang="en-IE" dirty="0"/>
          </a:p>
          <a:p>
            <a:r>
              <a:rPr lang="en-IE" dirty="0"/>
              <a:t>Newly Refugees and migrants are in a very vulnerable situation. </a:t>
            </a:r>
          </a:p>
          <a:p>
            <a:r>
              <a:rPr lang="en-IE" dirty="0"/>
              <a:t>Service/Education providers should be careful not make refugees and migrants feel any pressure to engage in certain activities or conversations that they do not want to take part in.</a:t>
            </a:r>
          </a:p>
          <a:p>
            <a:endParaRPr lang="en-IE" b="1" dirty="0"/>
          </a:p>
        </p:txBody>
      </p:sp>
      <p:sp>
        <p:nvSpPr>
          <p:cNvPr id="4" name="Text Placeholder 3">
            <a:extLst>
              <a:ext uri="{FF2B5EF4-FFF2-40B4-BE49-F238E27FC236}">
                <a16:creationId xmlns:a16="http://schemas.microsoft.com/office/drawing/2014/main" id="{6B81CABD-DF09-41D3-98EE-2647371DCAC1}"/>
              </a:ext>
            </a:extLst>
          </p:cNvPr>
          <p:cNvSpPr>
            <a:spLocks noGrp="1"/>
          </p:cNvSpPr>
          <p:nvPr>
            <p:ph type="body" sz="quarter" idx="22"/>
          </p:nvPr>
        </p:nvSpPr>
        <p:spPr>
          <a:xfrm>
            <a:off x="5959366" y="304800"/>
            <a:ext cx="5742097" cy="1320241"/>
          </a:xfrm>
        </p:spPr>
        <p:txBody>
          <a:bodyPr>
            <a:normAutofit fontScale="92500" lnSpcReduction="10000"/>
          </a:bodyPr>
          <a:lstStyle/>
          <a:p>
            <a:r>
              <a:rPr lang="en-IE" dirty="0"/>
              <a:t>Important Aspects in Building Relationships with Refugees and Migrants</a:t>
            </a:r>
          </a:p>
        </p:txBody>
      </p:sp>
      <p:pic>
        <p:nvPicPr>
          <p:cNvPr id="6" name="Picture Placeholder 5">
            <a:extLst>
              <a:ext uri="{FF2B5EF4-FFF2-40B4-BE49-F238E27FC236}">
                <a16:creationId xmlns:a16="http://schemas.microsoft.com/office/drawing/2014/main" id="{16BFEEF2-624A-4D84-95F7-0AF5BEE7405C}"/>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t="16459" b="16459"/>
          <a:stretch>
            <a:fillRect/>
          </a:stretch>
        </p:blipFill>
        <p:spPr/>
      </p:pic>
      <p:sp>
        <p:nvSpPr>
          <p:cNvPr id="7" name="TextBox 6">
            <a:extLst>
              <a:ext uri="{FF2B5EF4-FFF2-40B4-BE49-F238E27FC236}">
                <a16:creationId xmlns:a16="http://schemas.microsoft.com/office/drawing/2014/main" id="{9AA54818-54A6-4D63-B602-EC4A1B4C3136}"/>
              </a:ext>
            </a:extLst>
          </p:cNvPr>
          <p:cNvSpPr txBox="1"/>
          <p:nvPr/>
        </p:nvSpPr>
        <p:spPr>
          <a:xfrm>
            <a:off x="-1" y="237506"/>
            <a:ext cx="4849823" cy="830997"/>
          </a:xfrm>
          <a:prstGeom prst="rect">
            <a:avLst/>
          </a:prstGeom>
          <a:solidFill>
            <a:srgbClr val="EA1D76"/>
          </a:solidFill>
        </p:spPr>
        <p:txBody>
          <a:bodyPr wrap="square" rtlCol="0">
            <a:spAutoFit/>
          </a:bodyPr>
          <a:lstStyle/>
          <a:p>
            <a:r>
              <a:rPr lang="en-IE" sz="2400" dirty="0">
                <a:solidFill>
                  <a:schemeClr val="bg1"/>
                </a:solidFill>
              </a:rPr>
              <a:t>SKILLS FOR SERVICE/EDUCATION PROVIDERS</a:t>
            </a:r>
          </a:p>
        </p:txBody>
      </p:sp>
    </p:spTree>
    <p:extLst>
      <p:ext uri="{BB962C8B-B14F-4D97-AF65-F5344CB8AC3E}">
        <p14:creationId xmlns:p14="http://schemas.microsoft.com/office/powerpoint/2010/main" val="28391186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078389-C03F-444D-8785-F5397C38ED12}"/>
              </a:ext>
            </a:extLst>
          </p:cNvPr>
          <p:cNvSpPr>
            <a:spLocks noGrp="1"/>
          </p:cNvSpPr>
          <p:nvPr>
            <p:ph type="body" sz="quarter" idx="16"/>
          </p:nvPr>
        </p:nvSpPr>
        <p:spPr/>
        <p:txBody>
          <a:bodyPr/>
          <a:lstStyle/>
          <a:p>
            <a:r>
              <a:rPr lang="en-IE" dirty="0"/>
              <a:t>In this section:</a:t>
            </a:r>
          </a:p>
        </p:txBody>
      </p:sp>
      <p:sp>
        <p:nvSpPr>
          <p:cNvPr id="3" name="Text Placeholder 2">
            <a:extLst>
              <a:ext uri="{FF2B5EF4-FFF2-40B4-BE49-F238E27FC236}">
                <a16:creationId xmlns:a16="http://schemas.microsoft.com/office/drawing/2014/main" id="{331DA8D6-5F4E-48FC-9E88-9F6CF52F8F2F}"/>
              </a:ext>
            </a:extLst>
          </p:cNvPr>
          <p:cNvSpPr>
            <a:spLocks noGrp="1"/>
          </p:cNvSpPr>
          <p:nvPr>
            <p:ph type="body" sz="quarter" idx="17"/>
          </p:nvPr>
        </p:nvSpPr>
        <p:spPr/>
        <p:txBody>
          <a:bodyPr/>
          <a:lstStyle/>
          <a:p>
            <a:pPr algn="just"/>
            <a:r>
              <a:rPr lang="en-US" altLang="en-US" dirty="0"/>
              <a:t>The family strengthening framework adopted by various human and health organizations takes the approach that a deliberate process of giving parents the necessary opportunities, relationships, networks and supports empowers families and enables children’s success. </a:t>
            </a:r>
          </a:p>
          <a:p>
            <a:pPr algn="just"/>
            <a:endParaRPr lang="en-US" altLang="en-US" dirty="0"/>
          </a:p>
          <a:p>
            <a:pPr algn="just"/>
            <a:r>
              <a:rPr lang="en-US" altLang="en-US" dirty="0"/>
              <a:t>It is very important concept and is an especially powerful model for vulnerable refugee and migrant families. Let’s explore it in detail..</a:t>
            </a:r>
            <a:endParaRPr lang="en-IE" dirty="0"/>
          </a:p>
        </p:txBody>
      </p:sp>
      <p:sp>
        <p:nvSpPr>
          <p:cNvPr id="7" name="Text Placeholder 5">
            <a:extLst>
              <a:ext uri="{FF2B5EF4-FFF2-40B4-BE49-F238E27FC236}">
                <a16:creationId xmlns:a16="http://schemas.microsoft.com/office/drawing/2014/main" id="{D0CF2126-0988-4B1D-9146-7112C816FD67}"/>
              </a:ext>
            </a:extLst>
          </p:cNvPr>
          <p:cNvSpPr txBox="1">
            <a:spLocks/>
          </p:cNvSpPr>
          <p:nvPr/>
        </p:nvSpPr>
        <p:spPr>
          <a:xfrm>
            <a:off x="480042" y="1536159"/>
            <a:ext cx="4364894" cy="294124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2.1 </a:t>
            </a:r>
            <a:r>
              <a:rPr lang="en-IE" sz="3600" i="0" dirty="0"/>
              <a:t>Family Strengthening in the Inclusion Process</a:t>
            </a:r>
            <a:endParaRPr lang="en-IE" dirty="0"/>
          </a:p>
        </p:txBody>
      </p:sp>
      <p:sp>
        <p:nvSpPr>
          <p:cNvPr id="8" name="TextBox 7">
            <a:extLst>
              <a:ext uri="{FF2B5EF4-FFF2-40B4-BE49-F238E27FC236}">
                <a16:creationId xmlns:a16="http://schemas.microsoft.com/office/drawing/2014/main" id="{9B8C7D45-04CD-4BD7-878E-2D6F3068EA84}"/>
              </a:ext>
            </a:extLst>
          </p:cNvPr>
          <p:cNvSpPr txBox="1"/>
          <p:nvPr/>
        </p:nvSpPr>
        <p:spPr>
          <a:xfrm>
            <a:off x="0" y="237506"/>
            <a:ext cx="4215740" cy="584775"/>
          </a:xfrm>
          <a:prstGeom prst="rect">
            <a:avLst/>
          </a:prstGeom>
          <a:solidFill>
            <a:srgbClr val="B6BD00"/>
          </a:solidFill>
        </p:spPr>
        <p:txBody>
          <a:bodyPr wrap="square" rtlCol="0">
            <a:spAutoFit/>
          </a:bodyPr>
          <a:lstStyle/>
          <a:p>
            <a:r>
              <a:rPr lang="en-IE" sz="3200" dirty="0">
                <a:solidFill>
                  <a:schemeClr val="bg1"/>
                </a:solidFill>
              </a:rPr>
              <a:t>FAMILY</a:t>
            </a:r>
          </a:p>
        </p:txBody>
      </p:sp>
    </p:spTree>
    <p:extLst>
      <p:ext uri="{BB962C8B-B14F-4D97-AF65-F5344CB8AC3E}">
        <p14:creationId xmlns:p14="http://schemas.microsoft.com/office/powerpoint/2010/main" val="4282576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0B8956-E397-4AAE-A606-CEAB3965D26F}"/>
              </a:ext>
            </a:extLst>
          </p:cNvPr>
          <p:cNvSpPr>
            <a:spLocks noGrp="1"/>
          </p:cNvSpPr>
          <p:nvPr>
            <p:ph type="body" sz="quarter" idx="20"/>
          </p:nvPr>
        </p:nvSpPr>
        <p:spPr>
          <a:xfrm>
            <a:off x="3436882" y="1628799"/>
            <a:ext cx="8198069" cy="4352152"/>
          </a:xfrm>
        </p:spPr>
        <p:txBody>
          <a:bodyPr/>
          <a:lstStyle/>
          <a:p>
            <a:pPr marL="0" indent="0">
              <a:buNone/>
            </a:pPr>
            <a:r>
              <a:rPr lang="en-IE" dirty="0"/>
              <a:t>The journey may be </a:t>
            </a:r>
            <a:r>
              <a:rPr lang="en-IE" dirty="0">
                <a:solidFill>
                  <a:srgbClr val="ED7523"/>
                </a:solidFill>
              </a:rPr>
              <a:t>long and dangerous</a:t>
            </a:r>
            <a:r>
              <a:rPr lang="en-IE" dirty="0"/>
              <a:t>. You know you need to leave for your family’s safety, but the process of escaping is likely to be dangerous and gruelling. </a:t>
            </a:r>
            <a:r>
              <a:rPr lang="en-IE" dirty="0">
                <a:solidFill>
                  <a:srgbClr val="ED7523"/>
                </a:solidFill>
              </a:rPr>
              <a:t>Many people become sick from the lack of food and shelter. </a:t>
            </a:r>
            <a:r>
              <a:rPr lang="en-IE" dirty="0"/>
              <a:t>You may have great </a:t>
            </a:r>
            <a:r>
              <a:rPr lang="en-IE" dirty="0">
                <a:solidFill>
                  <a:srgbClr val="ED7523"/>
                </a:solidFill>
              </a:rPr>
              <a:t>difficulty protecting your children</a:t>
            </a:r>
            <a:r>
              <a:rPr lang="en-IE" dirty="0"/>
              <a:t> as you travel.</a:t>
            </a:r>
          </a:p>
          <a:p>
            <a:pPr marL="0" indent="0">
              <a:buNone/>
            </a:pPr>
            <a:r>
              <a:rPr lang="en-IE" dirty="0">
                <a:solidFill>
                  <a:srgbClr val="ED7523"/>
                </a:solidFill>
              </a:rPr>
              <a:t>You arrive in a country of asylum</a:t>
            </a:r>
            <a:r>
              <a:rPr lang="en-IE" dirty="0"/>
              <a:t>, but the hardship is far from over. Thankfully, your family survives the journey and arrives in a country of asylum, </a:t>
            </a:r>
            <a:r>
              <a:rPr lang="en-IE" dirty="0">
                <a:solidFill>
                  <a:srgbClr val="ED7523"/>
                </a:solidFill>
              </a:rPr>
              <a:t>but there are still many challenges ahead</a:t>
            </a:r>
            <a:r>
              <a:rPr lang="en-IE" dirty="0"/>
              <a:t>.</a:t>
            </a:r>
          </a:p>
          <a:p>
            <a:pPr marL="0" indent="0">
              <a:buNone/>
            </a:pPr>
            <a:r>
              <a:rPr lang="en-IE" dirty="0"/>
              <a:t>Now you face a great deal of hostility towards you and your fellow refugees and feel </a:t>
            </a:r>
            <a:r>
              <a:rPr lang="en-IE" dirty="0">
                <a:solidFill>
                  <a:srgbClr val="ED7523"/>
                </a:solidFill>
              </a:rPr>
              <a:t>pressure to leave </a:t>
            </a:r>
            <a:r>
              <a:rPr lang="en-IE" dirty="0"/>
              <a:t>the country of asylum.</a:t>
            </a:r>
          </a:p>
          <a:p>
            <a:pPr marL="0" indent="0">
              <a:buNone/>
            </a:pPr>
            <a:r>
              <a:rPr lang="en-IE" dirty="0"/>
              <a:t>You’d hoped that once you arrived, things would settle down, but your life and the lives of your children will continue for many, many years to be filled with upheaval and change.</a:t>
            </a:r>
          </a:p>
        </p:txBody>
      </p:sp>
      <p:sp>
        <p:nvSpPr>
          <p:cNvPr id="3" name="Text Placeholder 2">
            <a:extLst>
              <a:ext uri="{FF2B5EF4-FFF2-40B4-BE49-F238E27FC236}">
                <a16:creationId xmlns:a16="http://schemas.microsoft.com/office/drawing/2014/main" id="{5E9FFB61-6620-44B7-B0B8-C4751F55448B}"/>
              </a:ext>
            </a:extLst>
          </p:cNvPr>
          <p:cNvSpPr>
            <a:spLocks noGrp="1"/>
          </p:cNvSpPr>
          <p:nvPr>
            <p:ph type="body" sz="quarter" idx="21"/>
          </p:nvPr>
        </p:nvSpPr>
        <p:spPr/>
        <p:txBody>
          <a:bodyPr/>
          <a:lstStyle/>
          <a:p>
            <a:r>
              <a:rPr lang="en-IE" dirty="0"/>
              <a:t>Understanding the Refugee Experience</a:t>
            </a:r>
          </a:p>
        </p:txBody>
      </p:sp>
      <p:pic>
        <p:nvPicPr>
          <p:cNvPr id="5" name="Picture 4" descr="A group of people in a boat on a body of water&#10;&#10;Description automatically generated">
            <a:extLst>
              <a:ext uri="{FF2B5EF4-FFF2-40B4-BE49-F238E27FC236}">
                <a16:creationId xmlns:a16="http://schemas.microsoft.com/office/drawing/2014/main" id="{2F87936F-2465-4250-96D7-5063F6FEA10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4009459"/>
            <a:ext cx="3144534" cy="2097244"/>
          </a:xfrm>
          <a:prstGeom prst="rect">
            <a:avLst/>
          </a:prstGeom>
        </p:spPr>
      </p:pic>
      <p:pic>
        <p:nvPicPr>
          <p:cNvPr id="8" name="Picture 7" descr="A group of people walking in the sand&#10;&#10;Description automatically generated">
            <a:extLst>
              <a:ext uri="{FF2B5EF4-FFF2-40B4-BE49-F238E27FC236}">
                <a16:creationId xmlns:a16="http://schemas.microsoft.com/office/drawing/2014/main" id="{64D6335A-EBB6-42DB-ACBA-3FDBF6169C7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0" y="1754551"/>
            <a:ext cx="3144534" cy="2096356"/>
          </a:xfrm>
          <a:prstGeom prst="rect">
            <a:avLst/>
          </a:prstGeom>
        </p:spPr>
      </p:pic>
    </p:spTree>
    <p:extLst>
      <p:ext uri="{BB962C8B-B14F-4D97-AF65-F5344CB8AC3E}">
        <p14:creationId xmlns:p14="http://schemas.microsoft.com/office/powerpoint/2010/main" val="1764739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472D1D-481F-4FBD-8A32-A4F15E33059D}"/>
              </a:ext>
            </a:extLst>
          </p:cNvPr>
          <p:cNvSpPr>
            <a:spLocks noGrp="1"/>
          </p:cNvSpPr>
          <p:nvPr>
            <p:ph type="body" sz="quarter" idx="20"/>
          </p:nvPr>
        </p:nvSpPr>
        <p:spPr>
          <a:xfrm>
            <a:off x="5192486" y="1754551"/>
            <a:ext cx="6836227" cy="3872188"/>
          </a:xfrm>
        </p:spPr>
        <p:txBody>
          <a:bodyPr/>
          <a:lstStyle/>
          <a:p>
            <a:pPr marL="0" indent="0">
              <a:buNone/>
            </a:pPr>
            <a:r>
              <a:rPr lang="en-IE" dirty="0"/>
              <a:t>Family strengthening as a deliberate process of giving parents the necessary opportunities, relationships, networks, and supports to raise their children successfully.</a:t>
            </a:r>
          </a:p>
          <a:p>
            <a:pPr marL="0" indent="0">
              <a:buNone/>
            </a:pPr>
            <a:r>
              <a:rPr lang="en-IE" dirty="0"/>
              <a:t>A key inclusion concept for refugees and migrants, it empowers and involves parents as decision-makers in how their communities meet family needs. </a:t>
            </a:r>
          </a:p>
          <a:p>
            <a:pPr marL="0" indent="0">
              <a:buNone/>
            </a:pPr>
            <a:r>
              <a:rPr lang="en-IE" dirty="0"/>
              <a:t>Family Strengthening Programmes are those which help participants learn skills to strengthen relationships at home and at work, reduce stress, problem solve as a family, and work through financial issues with family members.</a:t>
            </a:r>
          </a:p>
        </p:txBody>
      </p:sp>
      <p:sp>
        <p:nvSpPr>
          <p:cNvPr id="3" name="Text Placeholder 2">
            <a:extLst>
              <a:ext uri="{FF2B5EF4-FFF2-40B4-BE49-F238E27FC236}">
                <a16:creationId xmlns:a16="http://schemas.microsoft.com/office/drawing/2014/main" id="{A91BE415-067B-431F-9DB1-3B1F294E08AC}"/>
              </a:ext>
            </a:extLst>
          </p:cNvPr>
          <p:cNvSpPr>
            <a:spLocks noGrp="1"/>
          </p:cNvSpPr>
          <p:nvPr>
            <p:ph type="body" sz="quarter" idx="21"/>
          </p:nvPr>
        </p:nvSpPr>
        <p:spPr/>
        <p:txBody>
          <a:bodyPr/>
          <a:lstStyle/>
          <a:p>
            <a:r>
              <a:rPr lang="en-IE" dirty="0"/>
              <a:t>What is Family Strengthening?</a:t>
            </a:r>
          </a:p>
        </p:txBody>
      </p:sp>
      <p:sp>
        <p:nvSpPr>
          <p:cNvPr id="4" name="Rectangle 3">
            <a:extLst>
              <a:ext uri="{FF2B5EF4-FFF2-40B4-BE49-F238E27FC236}">
                <a16:creationId xmlns:a16="http://schemas.microsoft.com/office/drawing/2014/main" id="{696B8DF1-A416-4FE0-B768-97EFDD6321FF}"/>
              </a:ext>
            </a:extLst>
          </p:cNvPr>
          <p:cNvSpPr/>
          <p:nvPr/>
        </p:nvSpPr>
        <p:spPr>
          <a:xfrm>
            <a:off x="6022425" y="6532208"/>
            <a:ext cx="6096000" cy="246221"/>
          </a:xfrm>
          <a:prstGeom prst="rect">
            <a:avLst/>
          </a:prstGeom>
        </p:spPr>
        <p:txBody>
          <a:bodyPr>
            <a:spAutoFit/>
          </a:bodyPr>
          <a:lstStyle/>
          <a:p>
            <a:r>
              <a:rPr lang="en-IE" sz="1000" dirty="0"/>
              <a:t>Source: </a:t>
            </a:r>
            <a:r>
              <a:rPr lang="en-IE" sz="1000" dirty="0">
                <a:hlinkClick r:id="rId2"/>
              </a:rPr>
              <a:t>https://www.aecf.org/m/resourcedoc/fspc-IntroductiontoFamilyStrengthening-2004.pdf#page=3</a:t>
            </a:r>
            <a:r>
              <a:rPr lang="en-IE" sz="1000" dirty="0"/>
              <a:t> </a:t>
            </a:r>
          </a:p>
        </p:txBody>
      </p:sp>
      <p:pic>
        <p:nvPicPr>
          <p:cNvPr id="6" name="Picture 5" descr="A group of baseball players standing on top of a field&#10;&#10;Description automatically generated">
            <a:extLst>
              <a:ext uri="{FF2B5EF4-FFF2-40B4-BE49-F238E27FC236}">
                <a16:creationId xmlns:a16="http://schemas.microsoft.com/office/drawing/2014/main" id="{31BC1CAB-2297-484B-A0E1-AAE90E7B417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68300" y="1812953"/>
            <a:ext cx="4697686" cy="3528262"/>
          </a:xfrm>
          <a:prstGeom prst="rect">
            <a:avLst/>
          </a:prstGeom>
        </p:spPr>
      </p:pic>
    </p:spTree>
    <p:extLst>
      <p:ext uri="{BB962C8B-B14F-4D97-AF65-F5344CB8AC3E}">
        <p14:creationId xmlns:p14="http://schemas.microsoft.com/office/powerpoint/2010/main" val="424225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472D1D-481F-4FBD-8A32-A4F15E33059D}"/>
              </a:ext>
            </a:extLst>
          </p:cNvPr>
          <p:cNvSpPr>
            <a:spLocks noGrp="1"/>
          </p:cNvSpPr>
          <p:nvPr>
            <p:ph type="body" sz="quarter" idx="20"/>
          </p:nvPr>
        </p:nvSpPr>
        <p:spPr>
          <a:xfrm>
            <a:off x="2495266" y="1754551"/>
            <a:ext cx="9533447" cy="3872188"/>
          </a:xfrm>
        </p:spPr>
        <p:txBody>
          <a:bodyPr/>
          <a:lstStyle/>
          <a:p>
            <a:r>
              <a:rPr lang="en-IE" dirty="0"/>
              <a:t>Helps to prevent crises by meeting needs early </a:t>
            </a:r>
          </a:p>
          <a:p>
            <a:r>
              <a:rPr lang="en-IE" dirty="0"/>
              <a:t>Offers assistance meeting basic needs, special services, and referrals </a:t>
            </a:r>
          </a:p>
          <a:p>
            <a:r>
              <a:rPr lang="en-IE" dirty="0"/>
              <a:t>Responds flexibly to family and community needs </a:t>
            </a:r>
          </a:p>
          <a:p>
            <a:r>
              <a:rPr lang="en-IE" dirty="0"/>
              <a:t>Focuses on families</a:t>
            </a:r>
          </a:p>
          <a:p>
            <a:r>
              <a:rPr lang="en-IE" dirty="0"/>
              <a:t>Builds on family strengths </a:t>
            </a:r>
          </a:p>
          <a:p>
            <a:r>
              <a:rPr lang="en-IE" dirty="0"/>
              <a:t>Reaches out to families </a:t>
            </a:r>
          </a:p>
          <a:p>
            <a:r>
              <a:rPr lang="en-IE" dirty="0"/>
              <a:t>Often offers drop-in services</a:t>
            </a:r>
          </a:p>
          <a:p>
            <a:r>
              <a:rPr lang="en-IE" dirty="0"/>
              <a:t>Responds quickly to needs </a:t>
            </a:r>
          </a:p>
          <a:p>
            <a:r>
              <a:rPr lang="en-IE" dirty="0"/>
              <a:t>Offers services in family’s home or in homelike </a:t>
            </a:r>
            <a:r>
              <a:rPr lang="en-IE" dirty="0" err="1"/>
              <a:t>centers</a:t>
            </a:r>
            <a:r>
              <a:rPr lang="en-IE" dirty="0"/>
              <a:t> </a:t>
            </a:r>
          </a:p>
        </p:txBody>
      </p:sp>
      <p:sp>
        <p:nvSpPr>
          <p:cNvPr id="3" name="Text Placeholder 2">
            <a:extLst>
              <a:ext uri="{FF2B5EF4-FFF2-40B4-BE49-F238E27FC236}">
                <a16:creationId xmlns:a16="http://schemas.microsoft.com/office/drawing/2014/main" id="{A91BE415-067B-431F-9DB1-3B1F294E08AC}"/>
              </a:ext>
            </a:extLst>
          </p:cNvPr>
          <p:cNvSpPr>
            <a:spLocks noGrp="1"/>
          </p:cNvSpPr>
          <p:nvPr>
            <p:ph type="body" sz="quarter" idx="21"/>
          </p:nvPr>
        </p:nvSpPr>
        <p:spPr>
          <a:xfrm>
            <a:off x="2495265" y="413657"/>
            <a:ext cx="8956505" cy="1194798"/>
          </a:xfrm>
        </p:spPr>
        <p:txBody>
          <a:bodyPr>
            <a:normAutofit/>
          </a:bodyPr>
          <a:lstStyle/>
          <a:p>
            <a:r>
              <a:rPr lang="en-IE" dirty="0"/>
              <a:t>Characteristics of the Family Strengthening Approaches</a:t>
            </a:r>
          </a:p>
        </p:txBody>
      </p:sp>
      <p:sp>
        <p:nvSpPr>
          <p:cNvPr id="4" name="Rectangle 3">
            <a:extLst>
              <a:ext uri="{FF2B5EF4-FFF2-40B4-BE49-F238E27FC236}">
                <a16:creationId xmlns:a16="http://schemas.microsoft.com/office/drawing/2014/main" id="{696B8DF1-A416-4FE0-B768-97EFDD6321FF}"/>
              </a:ext>
            </a:extLst>
          </p:cNvPr>
          <p:cNvSpPr/>
          <p:nvPr/>
        </p:nvSpPr>
        <p:spPr>
          <a:xfrm>
            <a:off x="6022425" y="6532208"/>
            <a:ext cx="6096000" cy="246221"/>
          </a:xfrm>
          <a:prstGeom prst="rect">
            <a:avLst/>
          </a:prstGeom>
        </p:spPr>
        <p:txBody>
          <a:bodyPr>
            <a:spAutoFit/>
          </a:bodyPr>
          <a:lstStyle/>
          <a:p>
            <a:r>
              <a:rPr lang="en-IE" sz="1000" dirty="0"/>
              <a:t>Source: </a:t>
            </a:r>
            <a:r>
              <a:rPr lang="en-IE" sz="1000" dirty="0">
                <a:hlinkClick r:id="rId2"/>
              </a:rPr>
              <a:t>https://www.aecf.org/m/resourcedoc/fspc-IntroductiontoFamilyStrengthening-2004.pdf#page=3</a:t>
            </a:r>
            <a:r>
              <a:rPr lang="en-IE" sz="1000" dirty="0"/>
              <a:t> </a:t>
            </a:r>
          </a:p>
        </p:txBody>
      </p:sp>
    </p:spTree>
    <p:extLst>
      <p:ext uri="{BB962C8B-B14F-4D97-AF65-F5344CB8AC3E}">
        <p14:creationId xmlns:p14="http://schemas.microsoft.com/office/powerpoint/2010/main" val="28786820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DC58AF-FB03-4822-8306-7F568189A1B0}"/>
              </a:ext>
            </a:extLst>
          </p:cNvPr>
          <p:cNvSpPr>
            <a:spLocks noGrp="1"/>
          </p:cNvSpPr>
          <p:nvPr>
            <p:ph type="body" sz="quarter" idx="20"/>
          </p:nvPr>
        </p:nvSpPr>
        <p:spPr>
          <a:xfrm>
            <a:off x="5584371" y="1896156"/>
            <a:ext cx="6607629" cy="3631644"/>
          </a:xfrm>
        </p:spPr>
        <p:txBody>
          <a:bodyPr/>
          <a:lstStyle/>
          <a:p>
            <a:r>
              <a:rPr lang="en-IE" dirty="0"/>
              <a:t>Refugee families may enter resettlement having suffered major family traumas, losses, or separations due to political violence and forced displacement. These traumas can have profound effects on refugee families.</a:t>
            </a:r>
          </a:p>
          <a:p>
            <a:endParaRPr lang="en-IE" dirty="0"/>
          </a:p>
          <a:p>
            <a:r>
              <a:rPr lang="en-IE" dirty="0"/>
              <a:t>Raising children, can be challenging under the best of circumstances but it is dramatically more difficult for refugees and migrants in new countries where cultures and customs are alien to them. Programmes which help strengthen families should form are a crucial part of refugee and migrant inclusion programmes </a:t>
            </a:r>
          </a:p>
        </p:txBody>
      </p:sp>
      <p:pic>
        <p:nvPicPr>
          <p:cNvPr id="6" name="Picture Placeholder 5" descr="A group of people sitting on a couch&#10;&#10;Description automatically generated">
            <a:extLst>
              <a:ext uri="{FF2B5EF4-FFF2-40B4-BE49-F238E27FC236}">
                <a16:creationId xmlns:a16="http://schemas.microsoft.com/office/drawing/2014/main" id="{BB0AD890-8C9E-4839-BBB7-BBB5C61E29BA}"/>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16905" r="16905"/>
          <a:stretch>
            <a:fillRect/>
          </a:stretch>
        </p:blipFill>
        <p:spPr/>
      </p:pic>
      <p:sp>
        <p:nvSpPr>
          <p:cNvPr id="4" name="Text Placeholder 3">
            <a:extLst>
              <a:ext uri="{FF2B5EF4-FFF2-40B4-BE49-F238E27FC236}">
                <a16:creationId xmlns:a16="http://schemas.microsoft.com/office/drawing/2014/main" id="{9A5DA0EB-B23E-42F2-A8EB-C8943FBA5575}"/>
              </a:ext>
            </a:extLst>
          </p:cNvPr>
          <p:cNvSpPr>
            <a:spLocks noGrp="1"/>
          </p:cNvSpPr>
          <p:nvPr>
            <p:ph type="body" sz="quarter" idx="22"/>
          </p:nvPr>
        </p:nvSpPr>
        <p:spPr>
          <a:xfrm>
            <a:off x="5584371" y="631371"/>
            <a:ext cx="5999543" cy="1069870"/>
          </a:xfrm>
        </p:spPr>
        <p:txBody>
          <a:bodyPr>
            <a:normAutofit lnSpcReduction="10000"/>
          </a:bodyPr>
          <a:lstStyle/>
          <a:p>
            <a:r>
              <a:rPr lang="en-IE" dirty="0"/>
              <a:t>Family Strengthening for Refugee and Migrant Families </a:t>
            </a:r>
          </a:p>
        </p:txBody>
      </p:sp>
    </p:spTree>
    <p:extLst>
      <p:ext uri="{BB962C8B-B14F-4D97-AF65-F5344CB8AC3E}">
        <p14:creationId xmlns:p14="http://schemas.microsoft.com/office/powerpoint/2010/main" val="5841367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579983-DFCE-4428-8E86-0AF0A3F3AEEE}"/>
              </a:ext>
            </a:extLst>
          </p:cNvPr>
          <p:cNvSpPr>
            <a:spLocks noGrp="1"/>
          </p:cNvSpPr>
          <p:nvPr>
            <p:ph type="body" sz="quarter" idx="13"/>
          </p:nvPr>
        </p:nvSpPr>
        <p:spPr/>
        <p:txBody>
          <a:bodyPr/>
          <a:lstStyle/>
          <a:p>
            <a:r>
              <a:rPr lang="en-IE" dirty="0"/>
              <a:t>CORE ELEMENTS</a:t>
            </a:r>
          </a:p>
        </p:txBody>
      </p:sp>
      <p:sp>
        <p:nvSpPr>
          <p:cNvPr id="3" name="Text Placeholder 2">
            <a:extLst>
              <a:ext uri="{FF2B5EF4-FFF2-40B4-BE49-F238E27FC236}">
                <a16:creationId xmlns:a16="http://schemas.microsoft.com/office/drawing/2014/main" id="{58D0AC01-7671-49DA-A324-53DB8C7E300E}"/>
              </a:ext>
            </a:extLst>
          </p:cNvPr>
          <p:cNvSpPr>
            <a:spLocks noGrp="1"/>
          </p:cNvSpPr>
          <p:nvPr>
            <p:ph type="body" sz="quarter" idx="14"/>
          </p:nvPr>
        </p:nvSpPr>
        <p:spPr>
          <a:xfrm>
            <a:off x="543203" y="2087287"/>
            <a:ext cx="3921226" cy="3642009"/>
          </a:xfrm>
        </p:spPr>
        <p:txBody>
          <a:bodyPr/>
          <a:lstStyle/>
          <a:p>
            <a:r>
              <a:rPr lang="en-IE" sz="2400" dirty="0"/>
              <a:t>Experienced Practitioners and Service providers outline three core areas essential to strengthening families.</a:t>
            </a:r>
          </a:p>
          <a:p>
            <a:pPr marL="457200" indent="-457200">
              <a:buAutoNum type="arabicPeriod"/>
            </a:pPr>
            <a:r>
              <a:rPr lang="en-IE" sz="2400" dirty="0"/>
              <a:t>Family Economic Success</a:t>
            </a:r>
          </a:p>
          <a:p>
            <a:pPr marL="457200" indent="-457200">
              <a:buAutoNum type="arabicPeriod"/>
            </a:pPr>
            <a:r>
              <a:rPr lang="en-IE" sz="2400" dirty="0"/>
              <a:t>Family Support Systems</a:t>
            </a:r>
          </a:p>
          <a:p>
            <a:pPr marL="457200" indent="-457200">
              <a:buAutoNum type="arabicPeriod"/>
            </a:pPr>
            <a:r>
              <a:rPr lang="en-IE" sz="2400" dirty="0"/>
              <a:t>Thriving and Nurturing Communities</a:t>
            </a:r>
          </a:p>
        </p:txBody>
      </p:sp>
      <p:sp>
        <p:nvSpPr>
          <p:cNvPr id="4" name="Text Placeholder 3">
            <a:extLst>
              <a:ext uri="{FF2B5EF4-FFF2-40B4-BE49-F238E27FC236}">
                <a16:creationId xmlns:a16="http://schemas.microsoft.com/office/drawing/2014/main" id="{C0FE491B-954D-49C8-BCAA-00EACAC3BF3B}"/>
              </a:ext>
            </a:extLst>
          </p:cNvPr>
          <p:cNvSpPr>
            <a:spLocks noGrp="1"/>
          </p:cNvSpPr>
          <p:nvPr>
            <p:ph type="body" sz="quarter" idx="15"/>
          </p:nvPr>
        </p:nvSpPr>
        <p:spPr/>
        <p:txBody>
          <a:bodyPr/>
          <a:lstStyle/>
          <a:p>
            <a:endParaRPr lang="en-IE" dirty="0"/>
          </a:p>
        </p:txBody>
      </p:sp>
      <p:sp>
        <p:nvSpPr>
          <p:cNvPr id="5" name="Text Placeholder 4">
            <a:extLst>
              <a:ext uri="{FF2B5EF4-FFF2-40B4-BE49-F238E27FC236}">
                <a16:creationId xmlns:a16="http://schemas.microsoft.com/office/drawing/2014/main" id="{7C74545D-1E30-4262-A375-866235D34AB7}"/>
              </a:ext>
            </a:extLst>
          </p:cNvPr>
          <p:cNvSpPr>
            <a:spLocks noGrp="1"/>
          </p:cNvSpPr>
          <p:nvPr>
            <p:ph type="body" sz="quarter" idx="12"/>
          </p:nvPr>
        </p:nvSpPr>
        <p:spPr>
          <a:xfrm>
            <a:off x="6186968" y="1126433"/>
            <a:ext cx="5826356" cy="1259964"/>
          </a:xfrm>
        </p:spPr>
        <p:txBody>
          <a:bodyPr>
            <a:normAutofit/>
          </a:bodyPr>
          <a:lstStyle/>
          <a:p>
            <a:r>
              <a:rPr lang="en-IE" dirty="0"/>
              <a:t>FAMILY ECONOMIC SUCCESS</a:t>
            </a:r>
          </a:p>
          <a:p>
            <a:r>
              <a:rPr lang="en-IE" dirty="0"/>
              <a:t>Helping families improve self their sufficiency.</a:t>
            </a:r>
          </a:p>
        </p:txBody>
      </p:sp>
      <p:sp>
        <p:nvSpPr>
          <p:cNvPr id="6" name="Text Placeholder 5">
            <a:extLst>
              <a:ext uri="{FF2B5EF4-FFF2-40B4-BE49-F238E27FC236}">
                <a16:creationId xmlns:a16="http://schemas.microsoft.com/office/drawing/2014/main" id="{D943EDE3-DCEF-43FB-8DFB-84FA9CC8952F}"/>
              </a:ext>
            </a:extLst>
          </p:cNvPr>
          <p:cNvSpPr>
            <a:spLocks noGrp="1"/>
          </p:cNvSpPr>
          <p:nvPr>
            <p:ph type="body" sz="quarter" idx="16"/>
          </p:nvPr>
        </p:nvSpPr>
        <p:spPr/>
        <p:txBody>
          <a:bodyPr/>
          <a:lstStyle/>
          <a:p>
            <a:endParaRPr lang="en-IE" dirty="0"/>
          </a:p>
        </p:txBody>
      </p:sp>
      <p:sp>
        <p:nvSpPr>
          <p:cNvPr id="7" name="Text Placeholder 6">
            <a:extLst>
              <a:ext uri="{FF2B5EF4-FFF2-40B4-BE49-F238E27FC236}">
                <a16:creationId xmlns:a16="http://schemas.microsoft.com/office/drawing/2014/main" id="{9237673D-2A5D-485E-95FD-1B6A792C9BB2}"/>
              </a:ext>
            </a:extLst>
          </p:cNvPr>
          <p:cNvSpPr>
            <a:spLocks noGrp="1"/>
          </p:cNvSpPr>
          <p:nvPr>
            <p:ph type="body" sz="quarter" idx="17"/>
          </p:nvPr>
        </p:nvSpPr>
        <p:spPr>
          <a:xfrm>
            <a:off x="6283983" y="2740524"/>
            <a:ext cx="5718455" cy="1156561"/>
          </a:xfrm>
        </p:spPr>
        <p:txBody>
          <a:bodyPr>
            <a:normAutofit lnSpcReduction="10000"/>
          </a:bodyPr>
          <a:lstStyle/>
          <a:p>
            <a:r>
              <a:rPr lang="en-IE" dirty="0"/>
              <a:t>FAMILY SUPPORT SYSTEMS</a:t>
            </a:r>
          </a:p>
          <a:p>
            <a:r>
              <a:rPr lang="en-IE" dirty="0"/>
              <a:t>Building appropriate support systems for strong family development.</a:t>
            </a:r>
          </a:p>
        </p:txBody>
      </p:sp>
      <p:sp>
        <p:nvSpPr>
          <p:cNvPr id="8" name="Text Placeholder 7">
            <a:extLst>
              <a:ext uri="{FF2B5EF4-FFF2-40B4-BE49-F238E27FC236}">
                <a16:creationId xmlns:a16="http://schemas.microsoft.com/office/drawing/2014/main" id="{B91BCD7A-E542-4FAB-A269-75E7E18F224A}"/>
              </a:ext>
            </a:extLst>
          </p:cNvPr>
          <p:cNvSpPr>
            <a:spLocks noGrp="1"/>
          </p:cNvSpPr>
          <p:nvPr>
            <p:ph type="body" sz="quarter" idx="18"/>
          </p:nvPr>
        </p:nvSpPr>
        <p:spPr/>
        <p:txBody>
          <a:bodyPr/>
          <a:lstStyle/>
          <a:p>
            <a:endParaRPr lang="en-IE"/>
          </a:p>
        </p:txBody>
      </p:sp>
      <p:sp>
        <p:nvSpPr>
          <p:cNvPr id="9" name="Text Placeholder 8">
            <a:extLst>
              <a:ext uri="{FF2B5EF4-FFF2-40B4-BE49-F238E27FC236}">
                <a16:creationId xmlns:a16="http://schemas.microsoft.com/office/drawing/2014/main" id="{408BFDF8-E994-4DDA-A1BA-F072E2A6BEE8}"/>
              </a:ext>
            </a:extLst>
          </p:cNvPr>
          <p:cNvSpPr>
            <a:spLocks noGrp="1"/>
          </p:cNvSpPr>
          <p:nvPr>
            <p:ph type="body" sz="quarter" idx="19"/>
          </p:nvPr>
        </p:nvSpPr>
        <p:spPr>
          <a:xfrm>
            <a:off x="6264920" y="4300934"/>
            <a:ext cx="5927079" cy="1259964"/>
          </a:xfrm>
        </p:spPr>
        <p:txBody>
          <a:bodyPr>
            <a:noAutofit/>
          </a:bodyPr>
          <a:lstStyle/>
          <a:p>
            <a:r>
              <a:rPr lang="en-IE" sz="2200" dirty="0"/>
              <a:t>THRIVING AND NURTURING COMMUNITIES</a:t>
            </a:r>
          </a:p>
          <a:p>
            <a:r>
              <a:rPr lang="en-IE" sz="2200" dirty="0"/>
              <a:t>Building a nurturing and supportive environment for healthy families.</a:t>
            </a:r>
          </a:p>
        </p:txBody>
      </p:sp>
    </p:spTree>
    <p:extLst>
      <p:ext uri="{BB962C8B-B14F-4D97-AF65-F5344CB8AC3E}">
        <p14:creationId xmlns:p14="http://schemas.microsoft.com/office/powerpoint/2010/main" val="10093887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7F5D41-49E9-4DB1-A224-286A8DFD798F}"/>
              </a:ext>
            </a:extLst>
          </p:cNvPr>
          <p:cNvSpPr>
            <a:spLocks noGrp="1"/>
          </p:cNvSpPr>
          <p:nvPr>
            <p:ph type="body" sz="quarter" idx="20"/>
          </p:nvPr>
        </p:nvSpPr>
        <p:spPr>
          <a:xfrm>
            <a:off x="3058886" y="1847541"/>
            <a:ext cx="9056914" cy="4379088"/>
          </a:xfrm>
        </p:spPr>
        <p:txBody>
          <a:bodyPr/>
          <a:lstStyle/>
          <a:p>
            <a:r>
              <a:rPr lang="en-IE" dirty="0"/>
              <a:t>The Empowering Refugee Women Programme is an adult training programme for refugee women and their families who are all residents at the Abbeyfield Emergency Response and Orientation Centre (EROC Centre) in </a:t>
            </a:r>
            <a:r>
              <a:rPr lang="en-IE" dirty="0" err="1"/>
              <a:t>Ballaghaderreen</a:t>
            </a:r>
            <a:r>
              <a:rPr lang="en-IE" dirty="0"/>
              <a:t>. </a:t>
            </a:r>
          </a:p>
          <a:p>
            <a:r>
              <a:rPr lang="en-IE" dirty="0"/>
              <a:t>Supported by local education providers, training is provided to develop a wide range of skills which could lead to increased wellbeing, employment and self sufficiency:</a:t>
            </a:r>
          </a:p>
          <a:p>
            <a:r>
              <a:rPr lang="en-IE" dirty="0">
                <a:solidFill>
                  <a:srgbClr val="16A8D3"/>
                </a:solidFill>
              </a:rPr>
              <a:t>• Cooking &amp; Food Preparation &amp; Food Shopping in Ireland • Gardening and Horticulture Course • Radio Broadcasting &amp; Communications Course • Photography Training • Knitting and Craft Group • Yoga Course • Parental Workshop  • Digital Skills Computing Course • Beginners Hairdressing Course • Hairdressing &amp; Up-styling Course • Manicure and Pedicure Course • Makeup Course </a:t>
            </a:r>
          </a:p>
        </p:txBody>
      </p:sp>
      <p:sp>
        <p:nvSpPr>
          <p:cNvPr id="4" name="Text Placeholder 3">
            <a:extLst>
              <a:ext uri="{FF2B5EF4-FFF2-40B4-BE49-F238E27FC236}">
                <a16:creationId xmlns:a16="http://schemas.microsoft.com/office/drawing/2014/main" id="{7582F60F-F45C-4962-98A5-44627DAB646E}"/>
              </a:ext>
            </a:extLst>
          </p:cNvPr>
          <p:cNvSpPr>
            <a:spLocks noGrp="1"/>
          </p:cNvSpPr>
          <p:nvPr>
            <p:ph type="body" sz="quarter" idx="22"/>
          </p:nvPr>
        </p:nvSpPr>
        <p:spPr>
          <a:xfrm>
            <a:off x="3106599" y="522182"/>
            <a:ext cx="8470680" cy="1318823"/>
          </a:xfrm>
        </p:spPr>
        <p:txBody>
          <a:bodyPr>
            <a:normAutofit/>
          </a:bodyPr>
          <a:lstStyle/>
          <a:p>
            <a:r>
              <a:rPr lang="en-IE" b="1" dirty="0">
                <a:solidFill>
                  <a:srgbClr val="ED7523"/>
                </a:solidFill>
              </a:rPr>
              <a:t>Empowering Refugee Women Programme in </a:t>
            </a:r>
            <a:r>
              <a:rPr lang="en-IE" b="1" dirty="0" err="1">
                <a:solidFill>
                  <a:srgbClr val="ED7523"/>
                </a:solidFill>
              </a:rPr>
              <a:t>Ballaghaderren</a:t>
            </a:r>
            <a:r>
              <a:rPr lang="en-IE" b="1" dirty="0">
                <a:solidFill>
                  <a:srgbClr val="ED7523"/>
                </a:solidFill>
              </a:rPr>
              <a:t>, Ireland</a:t>
            </a:r>
            <a:endParaRPr lang="en-IE" dirty="0">
              <a:solidFill>
                <a:srgbClr val="ED7523"/>
              </a:solidFill>
            </a:endParaRPr>
          </a:p>
        </p:txBody>
      </p:sp>
      <p:sp>
        <p:nvSpPr>
          <p:cNvPr id="6" name="TextBox 5">
            <a:extLst>
              <a:ext uri="{FF2B5EF4-FFF2-40B4-BE49-F238E27FC236}">
                <a16:creationId xmlns:a16="http://schemas.microsoft.com/office/drawing/2014/main" id="{F36D6786-B3E5-4F44-831D-B440BA775AFC}"/>
              </a:ext>
            </a:extLst>
          </p:cNvPr>
          <p:cNvSpPr txBox="1"/>
          <p:nvPr/>
        </p:nvSpPr>
        <p:spPr>
          <a:xfrm>
            <a:off x="0" y="306218"/>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a:solidFill>
                  <a:schemeClr val="bg1"/>
                </a:solidFill>
              </a:rPr>
              <a:t>GOOD PRACTICE</a:t>
            </a:r>
          </a:p>
        </p:txBody>
      </p:sp>
      <p:grpSp>
        <p:nvGrpSpPr>
          <p:cNvPr id="7" name="Google Shape;543;p39">
            <a:extLst>
              <a:ext uri="{FF2B5EF4-FFF2-40B4-BE49-F238E27FC236}">
                <a16:creationId xmlns:a16="http://schemas.microsoft.com/office/drawing/2014/main" id="{30E6B06A-BB98-4618-9370-5780C775F124}"/>
              </a:ext>
            </a:extLst>
          </p:cNvPr>
          <p:cNvGrpSpPr/>
          <p:nvPr/>
        </p:nvGrpSpPr>
        <p:grpSpPr>
          <a:xfrm>
            <a:off x="86045" y="393050"/>
            <a:ext cx="252000" cy="288000"/>
            <a:chOff x="5961125" y="1623900"/>
            <a:chExt cx="376925" cy="448175"/>
          </a:xfrm>
        </p:grpSpPr>
        <p:sp>
          <p:nvSpPr>
            <p:cNvPr id="8" name="Google Shape;544;p39">
              <a:extLst>
                <a:ext uri="{FF2B5EF4-FFF2-40B4-BE49-F238E27FC236}">
                  <a16:creationId xmlns:a16="http://schemas.microsoft.com/office/drawing/2014/main" id="{3CA0CA3E-EFF7-43C3-A47B-4E8B0920F76B}"/>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5;p39">
              <a:extLst>
                <a:ext uri="{FF2B5EF4-FFF2-40B4-BE49-F238E27FC236}">
                  <a16:creationId xmlns:a16="http://schemas.microsoft.com/office/drawing/2014/main" id="{F6B554DD-944E-40F7-AB78-CB82144C8685}"/>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6;p39">
              <a:extLst>
                <a:ext uri="{FF2B5EF4-FFF2-40B4-BE49-F238E27FC236}">
                  <a16:creationId xmlns:a16="http://schemas.microsoft.com/office/drawing/2014/main" id="{6C5DB48E-0217-49A1-8BA4-E832230D084E}"/>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7;p39">
              <a:extLst>
                <a:ext uri="{FF2B5EF4-FFF2-40B4-BE49-F238E27FC236}">
                  <a16:creationId xmlns:a16="http://schemas.microsoft.com/office/drawing/2014/main" id="{E2EF4222-C569-406B-ADE0-F73DF5C7354C}"/>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8;p39">
              <a:extLst>
                <a:ext uri="{FF2B5EF4-FFF2-40B4-BE49-F238E27FC236}">
                  <a16:creationId xmlns:a16="http://schemas.microsoft.com/office/drawing/2014/main" id="{877F5943-FA25-49F6-B5D1-1643E37B0905}"/>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9;p39">
              <a:extLst>
                <a:ext uri="{FF2B5EF4-FFF2-40B4-BE49-F238E27FC236}">
                  <a16:creationId xmlns:a16="http://schemas.microsoft.com/office/drawing/2014/main" id="{6AB46A2F-F4C7-4A48-8765-D01316509B2A}"/>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0;p39">
              <a:extLst>
                <a:ext uri="{FF2B5EF4-FFF2-40B4-BE49-F238E27FC236}">
                  <a16:creationId xmlns:a16="http://schemas.microsoft.com/office/drawing/2014/main" id="{3A076B46-2CF2-4C65-A8F7-D59BA01C38D4}"/>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 name="Picture 16">
            <a:extLst>
              <a:ext uri="{FF2B5EF4-FFF2-40B4-BE49-F238E27FC236}">
                <a16:creationId xmlns:a16="http://schemas.microsoft.com/office/drawing/2014/main" id="{FFCABD3C-F015-4B8B-8805-8165051F68A3}"/>
              </a:ext>
            </a:extLst>
          </p:cNvPr>
          <p:cNvPicPr>
            <a:picLocks noChangeAspect="1"/>
          </p:cNvPicPr>
          <p:nvPr/>
        </p:nvPicPr>
        <p:blipFill>
          <a:blip r:embed="rId2"/>
          <a:stretch>
            <a:fillRect/>
          </a:stretch>
        </p:blipFill>
        <p:spPr>
          <a:xfrm>
            <a:off x="0" y="1253276"/>
            <a:ext cx="2902502" cy="3284868"/>
          </a:xfrm>
          <a:prstGeom prst="rect">
            <a:avLst/>
          </a:prstGeom>
        </p:spPr>
      </p:pic>
      <p:sp>
        <p:nvSpPr>
          <p:cNvPr id="5" name="Text Placeholder 3">
            <a:extLst>
              <a:ext uri="{FF2B5EF4-FFF2-40B4-BE49-F238E27FC236}">
                <a16:creationId xmlns:a16="http://schemas.microsoft.com/office/drawing/2014/main" id="{52F023F4-EB04-4FE5-92D1-C561EFDEE3C5}"/>
              </a:ext>
            </a:extLst>
          </p:cNvPr>
          <p:cNvSpPr txBox="1">
            <a:spLocks/>
          </p:cNvSpPr>
          <p:nvPr/>
        </p:nvSpPr>
        <p:spPr>
          <a:xfrm>
            <a:off x="2" y="4534116"/>
            <a:ext cx="2902500" cy="1364521"/>
          </a:xfrm>
          <a:prstGeom prst="rect">
            <a:avLst/>
          </a:prstGeom>
          <a:solidFill>
            <a:srgbClr val="ED7523"/>
          </a:solidFill>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a:buNone/>
              <a:defRPr sz="3600" i="0" kern="1200">
                <a:solidFill>
                  <a:srgbClr val="B6BD00"/>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sz="3300" dirty="0">
                <a:solidFill>
                  <a:schemeClr val="bg1"/>
                </a:solidFill>
              </a:rPr>
              <a:t>Improving Family Self Sufficiency</a:t>
            </a:r>
          </a:p>
        </p:txBody>
      </p:sp>
    </p:spTree>
    <p:extLst>
      <p:ext uri="{BB962C8B-B14F-4D97-AF65-F5344CB8AC3E}">
        <p14:creationId xmlns:p14="http://schemas.microsoft.com/office/powerpoint/2010/main" val="5902023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7F5D41-49E9-4DB1-A224-286A8DFD798F}"/>
              </a:ext>
            </a:extLst>
          </p:cNvPr>
          <p:cNvSpPr>
            <a:spLocks noGrp="1"/>
          </p:cNvSpPr>
          <p:nvPr>
            <p:ph type="body" sz="quarter" idx="20"/>
          </p:nvPr>
        </p:nvSpPr>
        <p:spPr>
          <a:xfrm>
            <a:off x="6150077" y="1967284"/>
            <a:ext cx="5551386" cy="3631644"/>
          </a:xfrm>
        </p:spPr>
        <p:txBody>
          <a:bodyPr/>
          <a:lstStyle/>
          <a:p>
            <a:r>
              <a:rPr lang="en-IE" dirty="0">
                <a:hlinkClick r:id="rId2"/>
              </a:rPr>
              <a:t>Mentors for Migrants </a:t>
            </a:r>
            <a:r>
              <a:rPr lang="en-IE" dirty="0"/>
              <a:t>(MEMI) is a German programme which see German families volunteer to mentor immigrant families and help them get started/adjust to their new lives in Germany.</a:t>
            </a:r>
          </a:p>
          <a:p>
            <a:r>
              <a:rPr lang="en-IE" dirty="0"/>
              <a:t>It is a best practice approach as along the way, it also encourage both groups have the opportunity to learn about each other and build their relationships, thus strengthening both sets of families involved.</a:t>
            </a:r>
          </a:p>
          <a:p>
            <a:endParaRPr lang="en-IE" dirty="0"/>
          </a:p>
        </p:txBody>
      </p:sp>
      <p:pic>
        <p:nvPicPr>
          <p:cNvPr id="16" name="Picture Placeholder 15" descr="A picture containing room&#10;&#10;Description automatically generated">
            <a:extLst>
              <a:ext uri="{FF2B5EF4-FFF2-40B4-BE49-F238E27FC236}">
                <a16:creationId xmlns:a16="http://schemas.microsoft.com/office/drawing/2014/main" id="{D09517F2-22F3-416C-A635-1D410CE43669}"/>
              </a:ext>
            </a:extLst>
          </p:cNvPr>
          <p:cNvPicPr>
            <a:picLocks noGrp="1" noChangeAspect="1"/>
          </p:cNvPicPr>
          <p:nvPr>
            <p:ph type="pic" sz="quarter" idx="21"/>
          </p:nvPr>
        </p:nvPicPr>
        <p:blipFill>
          <a:blip r:embed="rId3">
            <a:extLst>
              <a:ext uri="{837473B0-CC2E-450A-ABE3-18F120FF3D39}">
                <a1611:picAttrSrcUrl xmlns:a1611="http://schemas.microsoft.com/office/drawing/2016/11/main" r:id="rId4"/>
              </a:ext>
            </a:extLst>
          </a:blip>
          <a:srcRect l="309" r="309"/>
          <a:stretch>
            <a:fillRect/>
          </a:stretch>
        </p:blipFill>
        <p:spPr/>
      </p:pic>
      <p:sp>
        <p:nvSpPr>
          <p:cNvPr id="4" name="Text Placeholder 3">
            <a:extLst>
              <a:ext uri="{FF2B5EF4-FFF2-40B4-BE49-F238E27FC236}">
                <a16:creationId xmlns:a16="http://schemas.microsoft.com/office/drawing/2014/main" id="{7582F60F-F45C-4962-98A5-44627DAB646E}"/>
              </a:ext>
            </a:extLst>
          </p:cNvPr>
          <p:cNvSpPr>
            <a:spLocks noGrp="1"/>
          </p:cNvSpPr>
          <p:nvPr>
            <p:ph type="body" sz="quarter" idx="22"/>
          </p:nvPr>
        </p:nvSpPr>
        <p:spPr>
          <a:xfrm>
            <a:off x="6121565" y="531592"/>
            <a:ext cx="5579898" cy="1093449"/>
          </a:xfrm>
        </p:spPr>
        <p:txBody>
          <a:bodyPr>
            <a:normAutofit/>
          </a:bodyPr>
          <a:lstStyle/>
          <a:p>
            <a:r>
              <a:rPr lang="en-IE" b="1" dirty="0">
                <a:solidFill>
                  <a:srgbClr val="ED7523"/>
                </a:solidFill>
              </a:rPr>
              <a:t>Family Mentoring For Migrants: MEMI, Germany</a:t>
            </a:r>
          </a:p>
          <a:p>
            <a:endParaRPr lang="en-IE" dirty="0">
              <a:solidFill>
                <a:srgbClr val="ED7523"/>
              </a:solidFill>
            </a:endParaRPr>
          </a:p>
        </p:txBody>
      </p:sp>
      <p:sp>
        <p:nvSpPr>
          <p:cNvPr id="5" name="Text Placeholder 3">
            <a:extLst>
              <a:ext uri="{FF2B5EF4-FFF2-40B4-BE49-F238E27FC236}">
                <a16:creationId xmlns:a16="http://schemas.microsoft.com/office/drawing/2014/main" id="{52F023F4-EB04-4FE5-92D1-C561EFDEE3C5}"/>
              </a:ext>
            </a:extLst>
          </p:cNvPr>
          <p:cNvSpPr txBox="1">
            <a:spLocks/>
          </p:cNvSpPr>
          <p:nvPr/>
        </p:nvSpPr>
        <p:spPr>
          <a:xfrm>
            <a:off x="0" y="5598929"/>
            <a:ext cx="5579898" cy="736889"/>
          </a:xfrm>
          <a:prstGeom prst="rect">
            <a:avLst/>
          </a:prstGeom>
          <a:solidFill>
            <a:srgbClr val="ED7523"/>
          </a:solidFill>
        </p:spPr>
        <p:txBody>
          <a:bodyPr vert="horz" lIns="91440" tIns="45720" rIns="91440" bIns="45720" rtlCol="0" anchor="t">
            <a:normAutofit fontScale="77500" lnSpcReduction="20000"/>
          </a:bodyPr>
          <a:lstStyle>
            <a:lvl1pPr marL="0" indent="0" algn="l" defTabSz="914400" rtl="0" eaLnBrk="1" latinLnBrk="0" hangingPunct="1">
              <a:lnSpc>
                <a:spcPct val="90000"/>
              </a:lnSpc>
              <a:spcBef>
                <a:spcPts val="1000"/>
              </a:spcBef>
              <a:buFont typeface="Arial"/>
              <a:buNone/>
              <a:defRPr sz="3600" i="0" kern="1200">
                <a:solidFill>
                  <a:srgbClr val="B6BD00"/>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sz="3300" dirty="0">
                <a:solidFill>
                  <a:schemeClr val="bg1"/>
                </a:solidFill>
              </a:rPr>
              <a:t>MEMI is a great example of an Inclusive Intercultural Family Support System</a:t>
            </a:r>
          </a:p>
        </p:txBody>
      </p:sp>
      <p:sp>
        <p:nvSpPr>
          <p:cNvPr id="6" name="TextBox 5">
            <a:extLst>
              <a:ext uri="{FF2B5EF4-FFF2-40B4-BE49-F238E27FC236}">
                <a16:creationId xmlns:a16="http://schemas.microsoft.com/office/drawing/2014/main" id="{F36D6786-B3E5-4F44-831D-B440BA775AFC}"/>
              </a:ext>
            </a:extLst>
          </p:cNvPr>
          <p:cNvSpPr txBox="1"/>
          <p:nvPr/>
        </p:nvSpPr>
        <p:spPr>
          <a:xfrm>
            <a:off x="0" y="306218"/>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a:solidFill>
                  <a:schemeClr val="bg1"/>
                </a:solidFill>
              </a:rPr>
              <a:t>GOOD PRACTICE</a:t>
            </a:r>
          </a:p>
        </p:txBody>
      </p:sp>
      <p:grpSp>
        <p:nvGrpSpPr>
          <p:cNvPr id="7" name="Google Shape;543;p39">
            <a:extLst>
              <a:ext uri="{FF2B5EF4-FFF2-40B4-BE49-F238E27FC236}">
                <a16:creationId xmlns:a16="http://schemas.microsoft.com/office/drawing/2014/main" id="{30E6B06A-BB98-4618-9370-5780C775F124}"/>
              </a:ext>
            </a:extLst>
          </p:cNvPr>
          <p:cNvGrpSpPr/>
          <p:nvPr/>
        </p:nvGrpSpPr>
        <p:grpSpPr>
          <a:xfrm>
            <a:off x="86045" y="393050"/>
            <a:ext cx="252000" cy="288000"/>
            <a:chOff x="5961125" y="1623900"/>
            <a:chExt cx="376925" cy="448175"/>
          </a:xfrm>
        </p:grpSpPr>
        <p:sp>
          <p:nvSpPr>
            <p:cNvPr id="8" name="Google Shape;544;p39">
              <a:extLst>
                <a:ext uri="{FF2B5EF4-FFF2-40B4-BE49-F238E27FC236}">
                  <a16:creationId xmlns:a16="http://schemas.microsoft.com/office/drawing/2014/main" id="{3CA0CA3E-EFF7-43C3-A47B-4E8B0920F76B}"/>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5;p39">
              <a:extLst>
                <a:ext uri="{FF2B5EF4-FFF2-40B4-BE49-F238E27FC236}">
                  <a16:creationId xmlns:a16="http://schemas.microsoft.com/office/drawing/2014/main" id="{F6B554DD-944E-40F7-AB78-CB82144C8685}"/>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6;p39">
              <a:extLst>
                <a:ext uri="{FF2B5EF4-FFF2-40B4-BE49-F238E27FC236}">
                  <a16:creationId xmlns:a16="http://schemas.microsoft.com/office/drawing/2014/main" id="{6C5DB48E-0217-49A1-8BA4-E832230D084E}"/>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7;p39">
              <a:extLst>
                <a:ext uri="{FF2B5EF4-FFF2-40B4-BE49-F238E27FC236}">
                  <a16:creationId xmlns:a16="http://schemas.microsoft.com/office/drawing/2014/main" id="{E2EF4222-C569-406B-ADE0-F73DF5C7354C}"/>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8;p39">
              <a:extLst>
                <a:ext uri="{FF2B5EF4-FFF2-40B4-BE49-F238E27FC236}">
                  <a16:creationId xmlns:a16="http://schemas.microsoft.com/office/drawing/2014/main" id="{877F5943-FA25-49F6-B5D1-1643E37B0905}"/>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9;p39">
              <a:extLst>
                <a:ext uri="{FF2B5EF4-FFF2-40B4-BE49-F238E27FC236}">
                  <a16:creationId xmlns:a16="http://schemas.microsoft.com/office/drawing/2014/main" id="{6AB46A2F-F4C7-4A48-8765-D01316509B2A}"/>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0;p39">
              <a:extLst>
                <a:ext uri="{FF2B5EF4-FFF2-40B4-BE49-F238E27FC236}">
                  <a16:creationId xmlns:a16="http://schemas.microsoft.com/office/drawing/2014/main" id="{3A076B46-2CF2-4C65-A8F7-D59BA01C38D4}"/>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60859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7F5D41-49E9-4DB1-A224-286A8DFD798F}"/>
              </a:ext>
            </a:extLst>
          </p:cNvPr>
          <p:cNvSpPr>
            <a:spLocks noGrp="1"/>
          </p:cNvSpPr>
          <p:nvPr>
            <p:ph type="body" sz="quarter" idx="20"/>
          </p:nvPr>
        </p:nvSpPr>
        <p:spPr>
          <a:xfrm>
            <a:off x="53290" y="2272787"/>
            <a:ext cx="7774132" cy="3631644"/>
          </a:xfrm>
        </p:spPr>
        <p:txBody>
          <a:bodyPr/>
          <a:lstStyle/>
          <a:p>
            <a:r>
              <a:rPr lang="en-IE" dirty="0"/>
              <a:t>The Parent Café program is a internationally recognized peer-to-peer learning process to keep children safe and families strong. </a:t>
            </a:r>
          </a:p>
          <a:p>
            <a:r>
              <a:rPr lang="en-IE" dirty="0"/>
              <a:t>Parents and caregivers explore their strengths and learn from themselves and each other how to use the Strengthening Families Protective Factors™ with their loved ones.</a:t>
            </a:r>
          </a:p>
          <a:p>
            <a:r>
              <a:rPr lang="en-IE" dirty="0"/>
              <a:t>Parent Cafés are physically and emotionally safe spaces where parents and caregivers talk about the challenges and victories of raising a family. </a:t>
            </a:r>
          </a:p>
          <a:p>
            <a:r>
              <a:rPr lang="en-IE" dirty="0"/>
              <a:t>CAFÉ is an acronym for Coffee and Family Education/Support.</a:t>
            </a:r>
          </a:p>
        </p:txBody>
      </p:sp>
      <p:sp>
        <p:nvSpPr>
          <p:cNvPr id="4" name="Text Placeholder 3">
            <a:extLst>
              <a:ext uri="{FF2B5EF4-FFF2-40B4-BE49-F238E27FC236}">
                <a16:creationId xmlns:a16="http://schemas.microsoft.com/office/drawing/2014/main" id="{7582F60F-F45C-4962-98A5-44627DAB646E}"/>
              </a:ext>
            </a:extLst>
          </p:cNvPr>
          <p:cNvSpPr>
            <a:spLocks noGrp="1"/>
          </p:cNvSpPr>
          <p:nvPr>
            <p:ph type="body" sz="quarter" idx="22"/>
          </p:nvPr>
        </p:nvSpPr>
        <p:spPr>
          <a:xfrm>
            <a:off x="2911130" y="576579"/>
            <a:ext cx="8392206" cy="1093449"/>
          </a:xfrm>
        </p:spPr>
        <p:txBody>
          <a:bodyPr>
            <a:normAutofit/>
          </a:bodyPr>
          <a:lstStyle/>
          <a:p>
            <a:r>
              <a:rPr lang="en-IE" dirty="0">
                <a:solidFill>
                  <a:srgbClr val="ED7523"/>
                </a:solidFill>
              </a:rPr>
              <a:t>Parent CAFE’s - Coffee and Family Education/Support </a:t>
            </a:r>
          </a:p>
        </p:txBody>
      </p:sp>
      <p:sp>
        <p:nvSpPr>
          <p:cNvPr id="5" name="Text Placeholder 3">
            <a:extLst>
              <a:ext uri="{FF2B5EF4-FFF2-40B4-BE49-F238E27FC236}">
                <a16:creationId xmlns:a16="http://schemas.microsoft.com/office/drawing/2014/main" id="{52F023F4-EB04-4FE5-92D1-C561EFDEE3C5}"/>
              </a:ext>
            </a:extLst>
          </p:cNvPr>
          <p:cNvSpPr txBox="1">
            <a:spLocks/>
          </p:cNvSpPr>
          <p:nvPr/>
        </p:nvSpPr>
        <p:spPr>
          <a:xfrm>
            <a:off x="53290" y="6066108"/>
            <a:ext cx="7053943" cy="732221"/>
          </a:xfrm>
          <a:prstGeom prst="rect">
            <a:avLst/>
          </a:prstGeom>
          <a:solidFill>
            <a:srgbClr val="ED7523"/>
          </a:solidFill>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a:buNone/>
              <a:defRPr sz="3600" i="0" kern="1200">
                <a:solidFill>
                  <a:srgbClr val="B6BD00"/>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sz="2400" dirty="0">
                <a:solidFill>
                  <a:schemeClr val="bg1"/>
                </a:solidFill>
              </a:rPr>
              <a:t>Parent CAFE is an effective informal approach to Inclusive Intercultural Family Support</a:t>
            </a:r>
          </a:p>
        </p:txBody>
      </p:sp>
      <p:sp>
        <p:nvSpPr>
          <p:cNvPr id="6" name="TextBox 5">
            <a:extLst>
              <a:ext uri="{FF2B5EF4-FFF2-40B4-BE49-F238E27FC236}">
                <a16:creationId xmlns:a16="http://schemas.microsoft.com/office/drawing/2014/main" id="{F36D6786-B3E5-4F44-831D-B440BA775AFC}"/>
              </a:ext>
            </a:extLst>
          </p:cNvPr>
          <p:cNvSpPr txBox="1"/>
          <p:nvPr/>
        </p:nvSpPr>
        <p:spPr>
          <a:xfrm>
            <a:off x="0" y="306218"/>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a:solidFill>
                  <a:schemeClr val="bg1"/>
                </a:solidFill>
              </a:rPr>
              <a:t>GOOD PRACTICE</a:t>
            </a:r>
          </a:p>
        </p:txBody>
      </p:sp>
      <p:grpSp>
        <p:nvGrpSpPr>
          <p:cNvPr id="7" name="Google Shape;543;p39">
            <a:extLst>
              <a:ext uri="{FF2B5EF4-FFF2-40B4-BE49-F238E27FC236}">
                <a16:creationId xmlns:a16="http://schemas.microsoft.com/office/drawing/2014/main" id="{30E6B06A-BB98-4618-9370-5780C775F124}"/>
              </a:ext>
            </a:extLst>
          </p:cNvPr>
          <p:cNvGrpSpPr/>
          <p:nvPr/>
        </p:nvGrpSpPr>
        <p:grpSpPr>
          <a:xfrm>
            <a:off x="86045" y="393050"/>
            <a:ext cx="252000" cy="288000"/>
            <a:chOff x="5961125" y="1623900"/>
            <a:chExt cx="376925" cy="448175"/>
          </a:xfrm>
        </p:grpSpPr>
        <p:sp>
          <p:nvSpPr>
            <p:cNvPr id="8" name="Google Shape;544;p39">
              <a:extLst>
                <a:ext uri="{FF2B5EF4-FFF2-40B4-BE49-F238E27FC236}">
                  <a16:creationId xmlns:a16="http://schemas.microsoft.com/office/drawing/2014/main" id="{3CA0CA3E-EFF7-43C3-A47B-4E8B0920F76B}"/>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5;p39">
              <a:extLst>
                <a:ext uri="{FF2B5EF4-FFF2-40B4-BE49-F238E27FC236}">
                  <a16:creationId xmlns:a16="http://schemas.microsoft.com/office/drawing/2014/main" id="{F6B554DD-944E-40F7-AB78-CB82144C8685}"/>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6;p39">
              <a:extLst>
                <a:ext uri="{FF2B5EF4-FFF2-40B4-BE49-F238E27FC236}">
                  <a16:creationId xmlns:a16="http://schemas.microsoft.com/office/drawing/2014/main" id="{6C5DB48E-0217-49A1-8BA4-E832230D084E}"/>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7;p39">
              <a:extLst>
                <a:ext uri="{FF2B5EF4-FFF2-40B4-BE49-F238E27FC236}">
                  <a16:creationId xmlns:a16="http://schemas.microsoft.com/office/drawing/2014/main" id="{E2EF4222-C569-406B-ADE0-F73DF5C7354C}"/>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8;p39">
              <a:extLst>
                <a:ext uri="{FF2B5EF4-FFF2-40B4-BE49-F238E27FC236}">
                  <a16:creationId xmlns:a16="http://schemas.microsoft.com/office/drawing/2014/main" id="{877F5943-FA25-49F6-B5D1-1643E37B0905}"/>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9;p39">
              <a:extLst>
                <a:ext uri="{FF2B5EF4-FFF2-40B4-BE49-F238E27FC236}">
                  <a16:creationId xmlns:a16="http://schemas.microsoft.com/office/drawing/2014/main" id="{6AB46A2F-F4C7-4A48-8765-D01316509B2A}"/>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50;p39">
              <a:extLst>
                <a:ext uri="{FF2B5EF4-FFF2-40B4-BE49-F238E27FC236}">
                  <a16:creationId xmlns:a16="http://schemas.microsoft.com/office/drawing/2014/main" id="{3A076B46-2CF2-4C65-A8F7-D59BA01C38D4}"/>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2530" name="Picture 2" descr="Image result for parent cafe activities">
            <a:extLst>
              <a:ext uri="{FF2B5EF4-FFF2-40B4-BE49-F238E27FC236}">
                <a16:creationId xmlns:a16="http://schemas.microsoft.com/office/drawing/2014/main" id="{9D5AB93A-B1AF-4793-A9E2-BD1C75FD30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06" t="6368" r="7926" b="38506"/>
          <a:stretch/>
        </p:blipFill>
        <p:spPr bwMode="auto">
          <a:xfrm>
            <a:off x="7867097" y="2438400"/>
            <a:ext cx="4231938" cy="3549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3530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33029F-5E88-4184-A8CB-384807252D36}"/>
              </a:ext>
            </a:extLst>
          </p:cNvPr>
          <p:cNvSpPr>
            <a:spLocks noGrp="1"/>
          </p:cNvSpPr>
          <p:nvPr>
            <p:ph type="body" sz="quarter" idx="21"/>
          </p:nvPr>
        </p:nvSpPr>
        <p:spPr/>
        <p:txBody>
          <a:bodyPr/>
          <a:lstStyle/>
          <a:p>
            <a:r>
              <a:rPr lang="en-IE" dirty="0"/>
              <a:t>Parent Café Guide</a:t>
            </a:r>
          </a:p>
        </p:txBody>
      </p:sp>
      <p:pic>
        <p:nvPicPr>
          <p:cNvPr id="4" name="Picture 3">
            <a:extLst>
              <a:ext uri="{FF2B5EF4-FFF2-40B4-BE49-F238E27FC236}">
                <a16:creationId xmlns:a16="http://schemas.microsoft.com/office/drawing/2014/main" id="{0CDB580C-6E08-4401-95B4-EC46851C90C8}"/>
              </a:ext>
            </a:extLst>
          </p:cNvPr>
          <p:cNvPicPr>
            <a:picLocks noChangeAspect="1"/>
          </p:cNvPicPr>
          <p:nvPr/>
        </p:nvPicPr>
        <p:blipFill rotWithShape="1">
          <a:blip r:embed="rId2"/>
          <a:srcRect l="13714"/>
          <a:stretch/>
        </p:blipFill>
        <p:spPr>
          <a:xfrm>
            <a:off x="0" y="2132919"/>
            <a:ext cx="3903889" cy="3571875"/>
          </a:xfrm>
          <a:prstGeom prst="rect">
            <a:avLst/>
          </a:prstGeom>
        </p:spPr>
      </p:pic>
      <p:sp>
        <p:nvSpPr>
          <p:cNvPr id="5" name="TextBox 4">
            <a:extLst>
              <a:ext uri="{FF2B5EF4-FFF2-40B4-BE49-F238E27FC236}">
                <a16:creationId xmlns:a16="http://schemas.microsoft.com/office/drawing/2014/main" id="{FE0641C8-90F6-4860-9C03-7E15213A0148}"/>
              </a:ext>
            </a:extLst>
          </p:cNvPr>
          <p:cNvSpPr txBox="1"/>
          <p:nvPr/>
        </p:nvSpPr>
        <p:spPr>
          <a:xfrm>
            <a:off x="0" y="110481"/>
            <a:ext cx="2301680" cy="461665"/>
          </a:xfrm>
          <a:prstGeom prst="rect">
            <a:avLst/>
          </a:prstGeom>
          <a:solidFill>
            <a:srgbClr val="B6BD00"/>
          </a:solidFill>
        </p:spPr>
        <p:txBody>
          <a:bodyPr wrap="square" rtlCol="0">
            <a:spAutoFit/>
          </a:bodyPr>
          <a:lstStyle/>
          <a:p>
            <a:r>
              <a:rPr lang="en-IE" sz="2400" dirty="0">
                <a:solidFill>
                  <a:schemeClr val="bg1"/>
                </a:solidFill>
              </a:rPr>
              <a:t>      USEFUL TOOL</a:t>
            </a:r>
          </a:p>
        </p:txBody>
      </p:sp>
      <p:grpSp>
        <p:nvGrpSpPr>
          <p:cNvPr id="6" name="Google Shape;609;p39">
            <a:extLst>
              <a:ext uri="{FF2B5EF4-FFF2-40B4-BE49-F238E27FC236}">
                <a16:creationId xmlns:a16="http://schemas.microsoft.com/office/drawing/2014/main" id="{FA9CF541-CEDA-4D06-A0CC-DCADAC59A56C}"/>
              </a:ext>
            </a:extLst>
          </p:cNvPr>
          <p:cNvGrpSpPr/>
          <p:nvPr/>
        </p:nvGrpSpPr>
        <p:grpSpPr>
          <a:xfrm>
            <a:off x="111710" y="201628"/>
            <a:ext cx="360000" cy="288000"/>
            <a:chOff x="5247525" y="3007275"/>
            <a:chExt cx="517575" cy="384825"/>
          </a:xfrm>
        </p:grpSpPr>
        <p:sp>
          <p:nvSpPr>
            <p:cNvPr id="7" name="Google Shape;610;p39">
              <a:extLst>
                <a:ext uri="{FF2B5EF4-FFF2-40B4-BE49-F238E27FC236}">
                  <a16:creationId xmlns:a16="http://schemas.microsoft.com/office/drawing/2014/main" id="{5F0C66AF-5A8C-466F-B25B-8435B600C0C3}"/>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11;p39">
              <a:extLst>
                <a:ext uri="{FF2B5EF4-FFF2-40B4-BE49-F238E27FC236}">
                  <a16:creationId xmlns:a16="http://schemas.microsoft.com/office/drawing/2014/main" id="{1DE55CD1-DD39-4272-A958-E199E51E67FB}"/>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 Placeholder 1">
            <a:extLst>
              <a:ext uri="{FF2B5EF4-FFF2-40B4-BE49-F238E27FC236}">
                <a16:creationId xmlns:a16="http://schemas.microsoft.com/office/drawing/2014/main" id="{FF44EC7C-85C3-4A3A-AEC0-06C3EE4E7450}"/>
              </a:ext>
            </a:extLst>
          </p:cNvPr>
          <p:cNvSpPr>
            <a:spLocks noGrp="1"/>
          </p:cNvSpPr>
          <p:nvPr>
            <p:ph type="body" sz="quarter" idx="20"/>
          </p:nvPr>
        </p:nvSpPr>
        <p:spPr>
          <a:xfrm>
            <a:off x="4103914" y="1384436"/>
            <a:ext cx="7990115" cy="3872188"/>
          </a:xfrm>
        </p:spPr>
        <p:txBody>
          <a:bodyPr/>
          <a:lstStyle/>
          <a:p>
            <a:pPr marL="0" indent="0">
              <a:buNone/>
            </a:pPr>
            <a:r>
              <a:rPr lang="en-IE" dirty="0"/>
              <a:t>A useful tool for Service/Education Providers interested in facilitating the set up of a Parent Café. It focuses on 5</a:t>
            </a:r>
            <a:r>
              <a:rPr lang="en-IE" b="1" dirty="0"/>
              <a:t> Strengthening Families™ Protective Factors:</a:t>
            </a:r>
            <a:endParaRPr lang="en-IE" dirty="0"/>
          </a:p>
          <a:p>
            <a:r>
              <a:rPr lang="en-IE" dirty="0"/>
              <a:t>Resilience: Parent Resilience</a:t>
            </a:r>
          </a:p>
          <a:p>
            <a:r>
              <a:rPr lang="en-IE" dirty="0"/>
              <a:t>Relationships: Positive Social Connections</a:t>
            </a:r>
          </a:p>
          <a:p>
            <a:r>
              <a:rPr lang="en-IE" dirty="0"/>
              <a:t>Support: Concrete Support in Times of Need</a:t>
            </a:r>
          </a:p>
          <a:p>
            <a:r>
              <a:rPr lang="en-IE" dirty="0"/>
              <a:t>Knowledge: Knowledge of Parenting and Child Development</a:t>
            </a:r>
          </a:p>
          <a:p>
            <a:r>
              <a:rPr lang="en-IE" dirty="0"/>
              <a:t>Communication: Social and Emotional Competence</a:t>
            </a:r>
          </a:p>
          <a:p>
            <a:pPr marL="0" indent="0">
              <a:buNone/>
            </a:pPr>
            <a:r>
              <a:rPr lang="en-IE" dirty="0"/>
              <a:t>This toolbox reinforces Parent Café training and comes with additional extras like Dads Parent Café in a Box which give dads safe opportunities to talk to one another about who and how they want to be as a father. </a:t>
            </a:r>
          </a:p>
        </p:txBody>
      </p:sp>
      <p:sp>
        <p:nvSpPr>
          <p:cNvPr id="9" name="Rectangle 8">
            <a:extLst>
              <a:ext uri="{FF2B5EF4-FFF2-40B4-BE49-F238E27FC236}">
                <a16:creationId xmlns:a16="http://schemas.microsoft.com/office/drawing/2014/main" id="{87DC3AA1-ACDE-4DAB-AA75-AB57F757592A}"/>
              </a:ext>
            </a:extLst>
          </p:cNvPr>
          <p:cNvSpPr/>
          <p:nvPr/>
        </p:nvSpPr>
        <p:spPr>
          <a:xfrm>
            <a:off x="754244" y="5875870"/>
            <a:ext cx="2395399" cy="461665"/>
          </a:xfrm>
          <a:prstGeom prst="rect">
            <a:avLst/>
          </a:prstGeom>
        </p:spPr>
        <p:txBody>
          <a:bodyPr wrap="none">
            <a:spAutoFit/>
          </a:bodyPr>
          <a:lstStyle/>
          <a:p>
            <a:r>
              <a:rPr lang="en-IE" sz="2400" dirty="0">
                <a:hlinkClick r:id="rId3"/>
              </a:rPr>
              <a:t>Purchase the Tool</a:t>
            </a:r>
            <a:endParaRPr lang="en-IE" sz="2400" dirty="0"/>
          </a:p>
        </p:txBody>
      </p:sp>
    </p:spTree>
    <p:extLst>
      <p:ext uri="{BB962C8B-B14F-4D97-AF65-F5344CB8AC3E}">
        <p14:creationId xmlns:p14="http://schemas.microsoft.com/office/powerpoint/2010/main" val="18335137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D6087E-3F07-445C-BF3D-0EA97D8E28E5}"/>
              </a:ext>
            </a:extLst>
          </p:cNvPr>
          <p:cNvSpPr>
            <a:spLocks noGrp="1"/>
          </p:cNvSpPr>
          <p:nvPr>
            <p:ph type="body" sz="quarter" idx="20"/>
          </p:nvPr>
        </p:nvSpPr>
        <p:spPr>
          <a:xfrm>
            <a:off x="6183086" y="1754551"/>
            <a:ext cx="5780313" cy="3872188"/>
          </a:xfrm>
        </p:spPr>
        <p:txBody>
          <a:bodyPr/>
          <a:lstStyle/>
          <a:p>
            <a:pPr marL="0" indent="0">
              <a:buNone/>
            </a:pPr>
            <a:r>
              <a:rPr lang="en-IE" dirty="0"/>
              <a:t>The Embassy of Ireland in Berlin regularly holds a Parent Café for Irish migrants in Germany.</a:t>
            </a:r>
          </a:p>
          <a:p>
            <a:pPr marL="0" indent="0">
              <a:buNone/>
            </a:pPr>
            <a:r>
              <a:rPr lang="en-IE" dirty="0"/>
              <a:t>It is an informal gathering which encourages Irish parents to bring their toddler along and connect with other parents while enjoying a cup of coffee or tea and some cake.</a:t>
            </a:r>
          </a:p>
          <a:p>
            <a:pPr marL="0" indent="0">
              <a:buNone/>
            </a:pPr>
            <a:r>
              <a:rPr lang="en-IE" dirty="0"/>
              <a:t>Each meet up usually includes an informal education talk from parent educators who share their experiences and tips on parenting.</a:t>
            </a:r>
          </a:p>
        </p:txBody>
      </p:sp>
      <p:sp>
        <p:nvSpPr>
          <p:cNvPr id="3" name="Text Placeholder 2">
            <a:extLst>
              <a:ext uri="{FF2B5EF4-FFF2-40B4-BE49-F238E27FC236}">
                <a16:creationId xmlns:a16="http://schemas.microsoft.com/office/drawing/2014/main" id="{E4876895-DB95-4FEB-9586-30409942A10B}"/>
              </a:ext>
            </a:extLst>
          </p:cNvPr>
          <p:cNvSpPr>
            <a:spLocks noGrp="1"/>
          </p:cNvSpPr>
          <p:nvPr>
            <p:ph type="body" sz="quarter" idx="21"/>
          </p:nvPr>
        </p:nvSpPr>
        <p:spPr/>
        <p:txBody>
          <a:bodyPr>
            <a:normAutofit fontScale="92500"/>
          </a:bodyPr>
          <a:lstStyle/>
          <a:p>
            <a:r>
              <a:rPr lang="en-IE" dirty="0"/>
              <a:t>Parent Café example – Irish Embassy in Berlin</a:t>
            </a:r>
          </a:p>
        </p:txBody>
      </p:sp>
      <p:pic>
        <p:nvPicPr>
          <p:cNvPr id="23554" name="Picture 2" descr="Irish Parent Café ">
            <a:extLst>
              <a:ext uri="{FF2B5EF4-FFF2-40B4-BE49-F238E27FC236}">
                <a16:creationId xmlns:a16="http://schemas.microsoft.com/office/drawing/2014/main" id="{FBAE9934-B7FD-4CD4-A02E-F7536DC8E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50571"/>
            <a:ext cx="5863773" cy="32983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2E47455-549C-4BDF-A3A7-99E6F70CE6B7}"/>
              </a:ext>
            </a:extLst>
          </p:cNvPr>
          <p:cNvSpPr/>
          <p:nvPr/>
        </p:nvSpPr>
        <p:spPr>
          <a:xfrm>
            <a:off x="5998028" y="6530253"/>
            <a:ext cx="10145486" cy="246221"/>
          </a:xfrm>
          <a:prstGeom prst="rect">
            <a:avLst/>
          </a:prstGeom>
        </p:spPr>
        <p:txBody>
          <a:bodyPr wrap="square">
            <a:spAutoFit/>
          </a:bodyPr>
          <a:lstStyle/>
          <a:p>
            <a:r>
              <a:rPr lang="en-IE" sz="1000" dirty="0"/>
              <a:t>Source: </a:t>
            </a:r>
            <a:r>
              <a:rPr lang="en-IE" sz="1000" dirty="0">
                <a:hlinkClick r:id="rId3"/>
              </a:rPr>
              <a:t>https://www.dfa.ie/irish-embassy/germany/news-and-events/news-archive/irish-parent-cafe-.html</a:t>
            </a:r>
            <a:r>
              <a:rPr lang="en-IE" sz="1000" dirty="0"/>
              <a:t> </a:t>
            </a:r>
          </a:p>
        </p:txBody>
      </p:sp>
    </p:spTree>
    <p:extLst>
      <p:ext uri="{BB962C8B-B14F-4D97-AF65-F5344CB8AC3E}">
        <p14:creationId xmlns:p14="http://schemas.microsoft.com/office/powerpoint/2010/main" val="33827027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90325E-6AB0-4A3E-AC6D-35C1BEB34B23}"/>
              </a:ext>
            </a:extLst>
          </p:cNvPr>
          <p:cNvSpPr>
            <a:spLocks noGrp="1"/>
          </p:cNvSpPr>
          <p:nvPr>
            <p:ph type="body" sz="quarter" idx="10"/>
          </p:nvPr>
        </p:nvSpPr>
        <p:spPr>
          <a:xfrm>
            <a:off x="126125" y="2090693"/>
            <a:ext cx="2880312" cy="3712088"/>
          </a:xfrm>
        </p:spPr>
        <p:txBody>
          <a:bodyPr/>
          <a:lstStyle/>
          <a:p>
            <a:r>
              <a:rPr lang="en-IE" dirty="0"/>
              <a:t>What did you learn from our Refugee Experience and “What if it was me?” Activities? </a:t>
            </a:r>
          </a:p>
        </p:txBody>
      </p:sp>
      <p:sp>
        <p:nvSpPr>
          <p:cNvPr id="3" name="Text Placeholder 2">
            <a:extLst>
              <a:ext uri="{FF2B5EF4-FFF2-40B4-BE49-F238E27FC236}">
                <a16:creationId xmlns:a16="http://schemas.microsoft.com/office/drawing/2014/main" id="{6B0B30F5-6C42-4673-BA23-6FC5D780CBEE}"/>
              </a:ext>
            </a:extLst>
          </p:cNvPr>
          <p:cNvSpPr>
            <a:spLocks noGrp="1"/>
          </p:cNvSpPr>
          <p:nvPr>
            <p:ph type="body" sz="quarter" idx="11"/>
          </p:nvPr>
        </p:nvSpPr>
        <p:spPr>
          <a:xfrm>
            <a:off x="3273765" y="2090693"/>
            <a:ext cx="2672815" cy="4226024"/>
          </a:xfrm>
        </p:spPr>
        <p:txBody>
          <a:bodyPr>
            <a:normAutofit/>
          </a:bodyPr>
          <a:lstStyle/>
          <a:p>
            <a:r>
              <a:rPr lang="en-IE" dirty="0"/>
              <a:t>Section 1.1 looked at the core stressors of refugees and migrants. Could the highlighted Assessment Tool improve your work in this area?</a:t>
            </a:r>
          </a:p>
        </p:txBody>
      </p:sp>
      <p:sp>
        <p:nvSpPr>
          <p:cNvPr id="4" name="Text Placeholder 3">
            <a:extLst>
              <a:ext uri="{FF2B5EF4-FFF2-40B4-BE49-F238E27FC236}">
                <a16:creationId xmlns:a16="http://schemas.microsoft.com/office/drawing/2014/main" id="{61A9021F-A690-45DC-B615-242A03054209}"/>
              </a:ext>
            </a:extLst>
          </p:cNvPr>
          <p:cNvSpPr>
            <a:spLocks noGrp="1"/>
          </p:cNvSpPr>
          <p:nvPr>
            <p:ph type="body" sz="quarter" idx="12"/>
          </p:nvPr>
        </p:nvSpPr>
        <p:spPr>
          <a:xfrm>
            <a:off x="6145266" y="2090692"/>
            <a:ext cx="2672815" cy="4115797"/>
          </a:xfrm>
        </p:spPr>
        <p:txBody>
          <a:bodyPr>
            <a:normAutofit/>
          </a:bodyPr>
          <a:lstStyle/>
          <a:p>
            <a:r>
              <a:rPr lang="en-IE" dirty="0"/>
              <a:t>The promotion of resilience and wellbeing is key to refugee and migrant inclusion. What supports to you plan to offer to promote these in future?</a:t>
            </a:r>
          </a:p>
        </p:txBody>
      </p:sp>
      <p:sp>
        <p:nvSpPr>
          <p:cNvPr id="5" name="Text Placeholder 4">
            <a:extLst>
              <a:ext uri="{FF2B5EF4-FFF2-40B4-BE49-F238E27FC236}">
                <a16:creationId xmlns:a16="http://schemas.microsoft.com/office/drawing/2014/main" id="{6824D7C1-4998-41BB-88F7-95E1BE5D0ED9}"/>
              </a:ext>
            </a:extLst>
          </p:cNvPr>
          <p:cNvSpPr>
            <a:spLocks noGrp="1"/>
          </p:cNvSpPr>
          <p:nvPr>
            <p:ph type="body" sz="quarter" idx="13"/>
          </p:nvPr>
        </p:nvSpPr>
        <p:spPr>
          <a:xfrm>
            <a:off x="9098549" y="2090692"/>
            <a:ext cx="2672815" cy="4404140"/>
          </a:xfrm>
        </p:spPr>
        <p:txBody>
          <a:bodyPr>
            <a:normAutofit/>
          </a:bodyPr>
          <a:lstStyle/>
          <a:p>
            <a:r>
              <a:rPr lang="en-IE" dirty="0"/>
              <a:t>Family Strengthening is a vital support approach particularly for refugee families who have experienced loss</a:t>
            </a:r>
          </a:p>
        </p:txBody>
      </p:sp>
      <p:sp>
        <p:nvSpPr>
          <p:cNvPr id="12" name="TextBox 11">
            <a:extLst>
              <a:ext uri="{FF2B5EF4-FFF2-40B4-BE49-F238E27FC236}">
                <a16:creationId xmlns:a16="http://schemas.microsoft.com/office/drawing/2014/main" id="{653CAEB4-6D1E-4A12-933C-8886D85A0CE8}"/>
              </a:ext>
            </a:extLst>
          </p:cNvPr>
          <p:cNvSpPr txBox="1"/>
          <p:nvPr/>
        </p:nvSpPr>
        <p:spPr>
          <a:xfrm>
            <a:off x="0" y="0"/>
            <a:ext cx="5540829" cy="369332"/>
          </a:xfrm>
          <a:prstGeom prst="rect">
            <a:avLst/>
          </a:prstGeom>
          <a:solidFill>
            <a:srgbClr val="EA1D76"/>
          </a:solidFill>
        </p:spPr>
        <p:txBody>
          <a:bodyPr wrap="square" rtlCol="0">
            <a:spAutoFit/>
          </a:bodyPr>
          <a:lstStyle/>
          <a:p>
            <a:r>
              <a:rPr lang="en-IE" dirty="0">
                <a:solidFill>
                  <a:schemeClr val="bg1"/>
                </a:solidFill>
              </a:rPr>
              <a:t>Key Wellbeing and Family Takeaways/Action Points</a:t>
            </a:r>
          </a:p>
        </p:txBody>
      </p:sp>
      <p:grpSp>
        <p:nvGrpSpPr>
          <p:cNvPr id="13" name="Google Shape;813;p39">
            <a:extLst>
              <a:ext uri="{FF2B5EF4-FFF2-40B4-BE49-F238E27FC236}">
                <a16:creationId xmlns:a16="http://schemas.microsoft.com/office/drawing/2014/main" id="{0A1233D0-E303-439F-AB5F-10322B1DAD36}"/>
              </a:ext>
            </a:extLst>
          </p:cNvPr>
          <p:cNvGrpSpPr/>
          <p:nvPr/>
        </p:nvGrpSpPr>
        <p:grpSpPr>
          <a:xfrm>
            <a:off x="1409556" y="843756"/>
            <a:ext cx="540999" cy="749830"/>
            <a:chOff x="6718575" y="2318625"/>
            <a:chExt cx="256950" cy="407375"/>
          </a:xfrm>
        </p:grpSpPr>
        <p:sp>
          <p:nvSpPr>
            <p:cNvPr id="14" name="Google Shape;814;p39">
              <a:extLst>
                <a:ext uri="{FF2B5EF4-FFF2-40B4-BE49-F238E27FC236}">
                  <a16:creationId xmlns:a16="http://schemas.microsoft.com/office/drawing/2014/main" id="{23C569AF-787E-4F78-9A76-6BD05C76FEAA}"/>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5;p39">
              <a:extLst>
                <a:ext uri="{FF2B5EF4-FFF2-40B4-BE49-F238E27FC236}">
                  <a16:creationId xmlns:a16="http://schemas.microsoft.com/office/drawing/2014/main" id="{308CA53F-60A3-41D2-A96B-16158843BB41}"/>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6;p39">
              <a:extLst>
                <a:ext uri="{FF2B5EF4-FFF2-40B4-BE49-F238E27FC236}">
                  <a16:creationId xmlns:a16="http://schemas.microsoft.com/office/drawing/2014/main" id="{6E3F815A-8C47-40B7-A53F-BAA2B83B2B81}"/>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7;p39">
              <a:extLst>
                <a:ext uri="{FF2B5EF4-FFF2-40B4-BE49-F238E27FC236}">
                  <a16:creationId xmlns:a16="http://schemas.microsoft.com/office/drawing/2014/main" id="{34A99AE4-2EA5-43E3-A15F-5D8E7A23C445}"/>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18;p39">
              <a:extLst>
                <a:ext uri="{FF2B5EF4-FFF2-40B4-BE49-F238E27FC236}">
                  <a16:creationId xmlns:a16="http://schemas.microsoft.com/office/drawing/2014/main" id="{6EA496E5-A017-4A15-A305-135E482C0150}"/>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19;p39">
              <a:extLst>
                <a:ext uri="{FF2B5EF4-FFF2-40B4-BE49-F238E27FC236}">
                  <a16:creationId xmlns:a16="http://schemas.microsoft.com/office/drawing/2014/main" id="{19EBBCF1-083C-41B1-99E4-64CAE688B841}"/>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20;p39">
              <a:extLst>
                <a:ext uri="{FF2B5EF4-FFF2-40B4-BE49-F238E27FC236}">
                  <a16:creationId xmlns:a16="http://schemas.microsoft.com/office/drawing/2014/main" id="{2BC802E1-949C-4715-9A33-BAD5C9BCB78A}"/>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21;p39">
              <a:extLst>
                <a:ext uri="{FF2B5EF4-FFF2-40B4-BE49-F238E27FC236}">
                  <a16:creationId xmlns:a16="http://schemas.microsoft.com/office/drawing/2014/main" id="{AADFDC41-2B91-437C-B53F-B76F83FC035A}"/>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612;p39">
            <a:extLst>
              <a:ext uri="{FF2B5EF4-FFF2-40B4-BE49-F238E27FC236}">
                <a16:creationId xmlns:a16="http://schemas.microsoft.com/office/drawing/2014/main" id="{D92E5C13-7A7B-4C37-8AD2-16D69B917F86}"/>
              </a:ext>
            </a:extLst>
          </p:cNvPr>
          <p:cNvGrpSpPr/>
          <p:nvPr/>
        </p:nvGrpSpPr>
        <p:grpSpPr>
          <a:xfrm>
            <a:off x="4296422" y="896754"/>
            <a:ext cx="655587" cy="641843"/>
            <a:chOff x="3951850" y="2985350"/>
            <a:chExt cx="407950" cy="416500"/>
          </a:xfrm>
        </p:grpSpPr>
        <p:sp>
          <p:nvSpPr>
            <p:cNvPr id="23" name="Google Shape;613;p39">
              <a:extLst>
                <a:ext uri="{FF2B5EF4-FFF2-40B4-BE49-F238E27FC236}">
                  <a16:creationId xmlns:a16="http://schemas.microsoft.com/office/drawing/2014/main" id="{58DADBC2-AD83-47BC-87FE-A9DF0CC1E114}"/>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14;p39">
              <a:extLst>
                <a:ext uri="{FF2B5EF4-FFF2-40B4-BE49-F238E27FC236}">
                  <a16:creationId xmlns:a16="http://schemas.microsoft.com/office/drawing/2014/main" id="{5BDA9DC0-7D8A-4DA2-8579-904F253DA844}"/>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15;p39">
              <a:extLst>
                <a:ext uri="{FF2B5EF4-FFF2-40B4-BE49-F238E27FC236}">
                  <a16:creationId xmlns:a16="http://schemas.microsoft.com/office/drawing/2014/main" id="{63679B12-0A72-48B0-A4FA-F05E3FFD3783}"/>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16;p39">
              <a:extLst>
                <a:ext uri="{FF2B5EF4-FFF2-40B4-BE49-F238E27FC236}">
                  <a16:creationId xmlns:a16="http://schemas.microsoft.com/office/drawing/2014/main" id="{5D8D142F-410E-4BA6-8509-0C76E2CA1903}"/>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680;p39">
            <a:extLst>
              <a:ext uri="{FF2B5EF4-FFF2-40B4-BE49-F238E27FC236}">
                <a16:creationId xmlns:a16="http://schemas.microsoft.com/office/drawing/2014/main" id="{1FC355B9-FF07-4FD7-8AB3-1D9B206F02FB}"/>
              </a:ext>
            </a:extLst>
          </p:cNvPr>
          <p:cNvSpPr/>
          <p:nvPr/>
        </p:nvSpPr>
        <p:spPr>
          <a:xfrm>
            <a:off x="7048844" y="776198"/>
            <a:ext cx="796754" cy="817388"/>
          </a:xfrm>
          <a:custGeom>
            <a:avLst/>
            <a:gdLst/>
            <a:ahLst/>
            <a:cxnLst/>
            <a:rect l="l" t="t" r="r" b="b"/>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oogle Shape;857;p39">
            <a:extLst>
              <a:ext uri="{FF2B5EF4-FFF2-40B4-BE49-F238E27FC236}">
                <a16:creationId xmlns:a16="http://schemas.microsoft.com/office/drawing/2014/main" id="{8C61AE3D-CD02-4D90-9981-B54EDB85F8D4}"/>
              </a:ext>
            </a:extLst>
          </p:cNvPr>
          <p:cNvGrpSpPr/>
          <p:nvPr/>
        </p:nvGrpSpPr>
        <p:grpSpPr>
          <a:xfrm>
            <a:off x="10089600" y="868552"/>
            <a:ext cx="700986" cy="725009"/>
            <a:chOff x="5233525" y="4954450"/>
            <a:chExt cx="538275" cy="516350"/>
          </a:xfrm>
        </p:grpSpPr>
        <p:sp>
          <p:nvSpPr>
            <p:cNvPr id="36" name="Google Shape;858;p39">
              <a:extLst>
                <a:ext uri="{FF2B5EF4-FFF2-40B4-BE49-F238E27FC236}">
                  <a16:creationId xmlns:a16="http://schemas.microsoft.com/office/drawing/2014/main" id="{9D011B03-417D-42DC-A384-21432F49E241}"/>
                </a:ext>
              </a:extLst>
            </p:cNvPr>
            <p:cNvSpPr/>
            <p:nvPr/>
          </p:nvSpPr>
          <p:spPr>
            <a:xfrm>
              <a:off x="5637825" y="4954450"/>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59;p39">
              <a:extLst>
                <a:ext uri="{FF2B5EF4-FFF2-40B4-BE49-F238E27FC236}">
                  <a16:creationId xmlns:a16="http://schemas.microsoft.com/office/drawing/2014/main" id="{8201F175-5E82-4D9C-8FEF-6EFBAF461E36}"/>
                </a:ext>
              </a:extLst>
            </p:cNvPr>
            <p:cNvSpPr/>
            <p:nvPr/>
          </p:nvSpPr>
          <p:spPr>
            <a:xfrm>
              <a:off x="5323025" y="4980625"/>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60;p39">
              <a:extLst>
                <a:ext uri="{FF2B5EF4-FFF2-40B4-BE49-F238E27FC236}">
                  <a16:creationId xmlns:a16="http://schemas.microsoft.com/office/drawing/2014/main" id="{6F2FCD0E-EB90-4919-ACE9-A71BCDBF4628}"/>
                </a:ext>
              </a:extLst>
            </p:cNvPr>
            <p:cNvSpPr/>
            <p:nvPr/>
          </p:nvSpPr>
          <p:spPr>
            <a:xfrm>
              <a:off x="5233525" y="5255225"/>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61;p39">
              <a:extLst>
                <a:ext uri="{FF2B5EF4-FFF2-40B4-BE49-F238E27FC236}">
                  <a16:creationId xmlns:a16="http://schemas.microsoft.com/office/drawing/2014/main" id="{154494B9-25B8-4453-8ABC-066740D13C90}"/>
                </a:ext>
              </a:extLst>
            </p:cNvPr>
            <p:cNvSpPr/>
            <p:nvPr/>
          </p:nvSpPr>
          <p:spPr>
            <a:xfrm>
              <a:off x="5453325" y="5382475"/>
              <a:ext cx="88925"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62;p39">
              <a:extLst>
                <a:ext uri="{FF2B5EF4-FFF2-40B4-BE49-F238E27FC236}">
                  <a16:creationId xmlns:a16="http://schemas.microsoft.com/office/drawing/2014/main" id="{2D09B0BC-D46A-4200-803D-76E190CC18DA}"/>
                </a:ext>
              </a:extLst>
            </p:cNvPr>
            <p:cNvSpPr/>
            <p:nvPr/>
          </p:nvSpPr>
          <p:spPr>
            <a:xfrm>
              <a:off x="5682875" y="5188875"/>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63;p39">
              <a:extLst>
                <a:ext uri="{FF2B5EF4-FFF2-40B4-BE49-F238E27FC236}">
                  <a16:creationId xmlns:a16="http://schemas.microsoft.com/office/drawing/2014/main" id="{D0395263-5964-4352-91E5-4139C8C25FE8}"/>
                </a:ext>
              </a:extLst>
            </p:cNvPr>
            <p:cNvSpPr/>
            <p:nvPr/>
          </p:nvSpPr>
          <p:spPr>
            <a:xfrm>
              <a:off x="5411925" y="5110925"/>
              <a:ext cx="188775" cy="189400"/>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64;p39">
              <a:extLst>
                <a:ext uri="{FF2B5EF4-FFF2-40B4-BE49-F238E27FC236}">
                  <a16:creationId xmlns:a16="http://schemas.microsoft.com/office/drawing/2014/main" id="{40F0D832-5596-4690-A64C-35810CC0C76F}"/>
                </a:ext>
              </a:extLst>
            </p:cNvPr>
            <p:cNvSpPr/>
            <p:nvPr/>
          </p:nvSpPr>
          <p:spPr>
            <a:xfrm>
              <a:off x="5367475" y="5025075"/>
              <a:ext cx="81600" cy="105975"/>
            </a:xfrm>
            <a:custGeom>
              <a:avLst/>
              <a:gdLst/>
              <a:ahLst/>
              <a:cxnLst/>
              <a:rect l="l" t="t" r="r" b="b"/>
              <a:pathLst>
                <a:path w="3264" h="4239" fill="none" extrusionOk="0">
                  <a:moveTo>
                    <a:pt x="0" y="1"/>
                  </a:moveTo>
                  <a:lnTo>
                    <a:pt x="3264" y="4238"/>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65;p39">
              <a:extLst>
                <a:ext uri="{FF2B5EF4-FFF2-40B4-BE49-F238E27FC236}">
                  <a16:creationId xmlns:a16="http://schemas.microsoft.com/office/drawing/2014/main" id="{C64B81CE-89B2-4775-A8A6-E775EB51320B}"/>
                </a:ext>
              </a:extLst>
            </p:cNvPr>
            <p:cNvSpPr/>
            <p:nvPr/>
          </p:nvSpPr>
          <p:spPr>
            <a:xfrm>
              <a:off x="5567800" y="4999500"/>
              <a:ext cx="115100" cy="133975"/>
            </a:xfrm>
            <a:custGeom>
              <a:avLst/>
              <a:gdLst/>
              <a:ahLst/>
              <a:cxnLst/>
              <a:rect l="l" t="t" r="r" b="b"/>
              <a:pathLst>
                <a:path w="4604" h="5359" fill="none" extrusionOk="0">
                  <a:moveTo>
                    <a:pt x="0" y="5359"/>
                  </a:moveTo>
                  <a:lnTo>
                    <a:pt x="460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66;p39">
              <a:extLst>
                <a:ext uri="{FF2B5EF4-FFF2-40B4-BE49-F238E27FC236}">
                  <a16:creationId xmlns:a16="http://schemas.microsoft.com/office/drawing/2014/main" id="{6E0A270A-9F2B-4E6F-9396-A3DAE2FF4560}"/>
                </a:ext>
              </a:extLst>
            </p:cNvPr>
            <p:cNvSpPr/>
            <p:nvPr/>
          </p:nvSpPr>
          <p:spPr>
            <a:xfrm>
              <a:off x="5600075" y="5217475"/>
              <a:ext cx="127275" cy="16475"/>
            </a:xfrm>
            <a:custGeom>
              <a:avLst/>
              <a:gdLst/>
              <a:ahLst/>
              <a:cxnLst/>
              <a:rect l="l" t="t" r="r" b="b"/>
              <a:pathLst>
                <a:path w="5091" h="659" fill="none" extrusionOk="0">
                  <a:moveTo>
                    <a:pt x="5090" y="658"/>
                  </a:moveTo>
                  <a:lnTo>
                    <a:pt x="0"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67;p39">
              <a:extLst>
                <a:ext uri="{FF2B5EF4-FFF2-40B4-BE49-F238E27FC236}">
                  <a16:creationId xmlns:a16="http://schemas.microsoft.com/office/drawing/2014/main" id="{5D67874A-E347-40DA-96EA-C09DE2FB36EA}"/>
                </a:ext>
              </a:extLst>
            </p:cNvPr>
            <p:cNvSpPr/>
            <p:nvPr/>
          </p:nvSpPr>
          <p:spPr>
            <a:xfrm>
              <a:off x="5497775" y="5299675"/>
              <a:ext cx="4900" cy="126675"/>
            </a:xfrm>
            <a:custGeom>
              <a:avLst/>
              <a:gdLst/>
              <a:ahLst/>
              <a:cxnLst/>
              <a:rect l="l" t="t" r="r" b="b"/>
              <a:pathLst>
                <a:path w="196" h="5067" fill="none" extrusionOk="0">
                  <a:moveTo>
                    <a:pt x="0" y="5067"/>
                  </a:moveTo>
                  <a:lnTo>
                    <a:pt x="19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68;p39">
              <a:extLst>
                <a:ext uri="{FF2B5EF4-FFF2-40B4-BE49-F238E27FC236}">
                  <a16:creationId xmlns:a16="http://schemas.microsoft.com/office/drawing/2014/main" id="{DA6EFC31-65DF-46E9-AB3F-DD72B4BFF011}"/>
                </a:ext>
              </a:extLst>
            </p:cNvPr>
            <p:cNvSpPr/>
            <p:nvPr/>
          </p:nvSpPr>
          <p:spPr>
            <a:xfrm>
              <a:off x="5277975" y="5241825"/>
              <a:ext cx="141275" cy="58500"/>
            </a:xfrm>
            <a:custGeom>
              <a:avLst/>
              <a:gdLst/>
              <a:ahLst/>
              <a:cxnLst/>
              <a:rect l="l" t="t" r="r" b="b"/>
              <a:pathLst>
                <a:path w="5651" h="2340" fill="none" extrusionOk="0">
                  <a:moveTo>
                    <a:pt x="0" y="2339"/>
                  </a:moveTo>
                  <a:lnTo>
                    <a:pt x="5651"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5796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unset over a body of water&#10;&#10;Description automatically generated">
            <a:extLst>
              <a:ext uri="{FF2B5EF4-FFF2-40B4-BE49-F238E27FC236}">
                <a16:creationId xmlns:a16="http://schemas.microsoft.com/office/drawing/2014/main" id="{1866BC0E-0241-4906-8507-7DA54D89A35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461891" y="0"/>
            <a:ext cx="3730109" cy="5594637"/>
          </a:xfrm>
          <a:prstGeom prst="rect">
            <a:avLst/>
          </a:prstGeom>
        </p:spPr>
      </p:pic>
      <p:sp>
        <p:nvSpPr>
          <p:cNvPr id="4" name="Text Placeholder 3">
            <a:extLst>
              <a:ext uri="{FF2B5EF4-FFF2-40B4-BE49-F238E27FC236}">
                <a16:creationId xmlns:a16="http://schemas.microsoft.com/office/drawing/2014/main" id="{E6AE65BE-B338-4584-AF3C-C253036DC1A8}"/>
              </a:ext>
            </a:extLst>
          </p:cNvPr>
          <p:cNvSpPr>
            <a:spLocks noGrp="1"/>
          </p:cNvSpPr>
          <p:nvPr>
            <p:ph type="body" sz="quarter" idx="13"/>
          </p:nvPr>
        </p:nvSpPr>
        <p:spPr>
          <a:xfrm>
            <a:off x="264025" y="382501"/>
            <a:ext cx="6872499" cy="5255172"/>
          </a:xfrm>
        </p:spPr>
        <p:txBody>
          <a:bodyPr>
            <a:noAutofit/>
          </a:bodyPr>
          <a:lstStyle/>
          <a:p>
            <a:pPr algn="just"/>
            <a:r>
              <a:rPr lang="en-IE" sz="3600" b="1" dirty="0"/>
              <a:t>Self Reflection Exercise – </a:t>
            </a:r>
          </a:p>
          <a:p>
            <a:pPr algn="just"/>
            <a:r>
              <a:rPr lang="en-IE" sz="3600" b="1" dirty="0"/>
              <a:t>What If It Was Me?</a:t>
            </a:r>
          </a:p>
          <a:p>
            <a:pPr algn="just"/>
            <a:r>
              <a:rPr lang="en-IE" sz="2200" b="1" dirty="0"/>
              <a:t>Everyone has had a difficult and frightening experience. Take a minute to think of something in your life that really scared or hurt you.</a:t>
            </a:r>
          </a:p>
          <a:p>
            <a:pPr marL="457200" indent="-457200" algn="just">
              <a:buFont typeface="Arial" panose="020B0604020202020204" pitchFamily="34" charset="0"/>
              <a:buChar char="•"/>
            </a:pPr>
            <a:r>
              <a:rPr lang="en-IE" sz="2200" b="1" dirty="0"/>
              <a:t>How did you react?</a:t>
            </a:r>
          </a:p>
          <a:p>
            <a:pPr marL="457200" indent="-457200" algn="just">
              <a:buFont typeface="Arial" panose="020B0604020202020204" pitchFamily="34" charset="0"/>
              <a:buChar char="•"/>
            </a:pPr>
            <a:r>
              <a:rPr lang="en-IE" sz="2200" b="1" dirty="0"/>
              <a:t>When you were going through this, what did you want somebody else to do for you?</a:t>
            </a:r>
          </a:p>
          <a:p>
            <a:pPr marL="457200" indent="-457200" algn="just">
              <a:buFont typeface="Arial" panose="020B0604020202020204" pitchFamily="34" charset="0"/>
              <a:buChar char="•"/>
            </a:pPr>
            <a:r>
              <a:rPr lang="en-IE" sz="2200" b="1" dirty="0"/>
              <a:t>What did someone do to help you?</a:t>
            </a:r>
          </a:p>
          <a:p>
            <a:pPr marL="457200" indent="-457200" algn="just">
              <a:buFont typeface="Arial" panose="020B0604020202020204" pitchFamily="34" charset="0"/>
              <a:buChar char="•"/>
            </a:pPr>
            <a:r>
              <a:rPr lang="en-IE" sz="2200" b="1" dirty="0"/>
              <a:t>How has this experience changed the way you think and act today?</a:t>
            </a:r>
          </a:p>
          <a:p>
            <a:pPr algn="just"/>
            <a:endParaRPr lang="en-IE" sz="2200" b="1" dirty="0"/>
          </a:p>
          <a:p>
            <a:pPr algn="just"/>
            <a:endParaRPr lang="en-IE" sz="2200" b="1" dirty="0"/>
          </a:p>
        </p:txBody>
      </p:sp>
      <p:sp>
        <p:nvSpPr>
          <p:cNvPr id="7" name="Rectangle 6">
            <a:extLst>
              <a:ext uri="{FF2B5EF4-FFF2-40B4-BE49-F238E27FC236}">
                <a16:creationId xmlns:a16="http://schemas.microsoft.com/office/drawing/2014/main" id="{551D5793-8BB2-40B9-903C-ECBF3C726E69}"/>
              </a:ext>
            </a:extLst>
          </p:cNvPr>
          <p:cNvSpPr/>
          <p:nvPr/>
        </p:nvSpPr>
        <p:spPr>
          <a:xfrm>
            <a:off x="-1" y="5377266"/>
            <a:ext cx="12192001" cy="1323439"/>
          </a:xfrm>
          <a:prstGeom prst="rect">
            <a:avLst/>
          </a:prstGeom>
          <a:solidFill>
            <a:srgbClr val="16A8D3"/>
          </a:solidFill>
        </p:spPr>
        <p:txBody>
          <a:bodyPr wrap="square">
            <a:spAutoFit/>
          </a:bodyPr>
          <a:lstStyle/>
          <a:p>
            <a:pPr algn="just"/>
            <a:r>
              <a:rPr lang="en-IE" sz="2000" b="1" dirty="0">
                <a:solidFill>
                  <a:schemeClr val="bg1"/>
                </a:solidFill>
              </a:rPr>
              <a:t>Thinking about these questions will help you when working with others in crisis. We have all had times in our lives when we have been scared, angry, sad, and confused. Each person experiences a crisis differently based on their thoughts, concerns, desires, and feelings. Although you cannot experience a crisis exactly like another person, you can try to understand their experience by thinking about the types of feelings they are having.</a:t>
            </a:r>
          </a:p>
        </p:txBody>
      </p:sp>
    </p:spTree>
    <p:extLst>
      <p:ext uri="{BB962C8B-B14F-4D97-AF65-F5344CB8AC3E}">
        <p14:creationId xmlns:p14="http://schemas.microsoft.com/office/powerpoint/2010/main" val="18397110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sp>
        <p:nvSpPr>
          <p:cNvPr id="8" name="Text Placeholder 7"/>
          <p:cNvSpPr>
            <a:spLocks noGrp="1"/>
          </p:cNvSpPr>
          <p:nvPr>
            <p:ph type="body" sz="quarter" idx="17"/>
          </p:nvPr>
        </p:nvSpPr>
        <p:spPr/>
        <p:txBody>
          <a:bodyPr/>
          <a:lstStyle/>
          <a:p>
            <a:endParaRPr lang="en-US"/>
          </a:p>
        </p:txBody>
      </p:sp>
      <p:sp>
        <p:nvSpPr>
          <p:cNvPr id="9" name="Google Shape;482;p39"/>
          <p:cNvSpPr/>
          <p:nvPr/>
        </p:nvSpPr>
        <p:spPr>
          <a:xfrm>
            <a:off x="7232588" y="2462413"/>
            <a:ext cx="295553" cy="257910"/>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664;p39"/>
          <p:cNvGrpSpPr/>
          <p:nvPr/>
        </p:nvGrpSpPr>
        <p:grpSpPr>
          <a:xfrm>
            <a:off x="7852766" y="4477427"/>
            <a:ext cx="301041" cy="301041"/>
            <a:chOff x="5941025" y="3634400"/>
            <a:chExt cx="467650" cy="467650"/>
          </a:xfrm>
        </p:grpSpPr>
        <p:sp>
          <p:nvSpPr>
            <p:cNvPr id="11" name="Google Shape;665;p39"/>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66;p39"/>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7;p39"/>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8;p39"/>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69;p39"/>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70;p39"/>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506;p39"/>
          <p:cNvGrpSpPr/>
          <p:nvPr/>
        </p:nvGrpSpPr>
        <p:grpSpPr>
          <a:xfrm>
            <a:off x="7380365" y="3606172"/>
            <a:ext cx="299463" cy="202260"/>
            <a:chOff x="564675" y="1700625"/>
            <a:chExt cx="465200" cy="314200"/>
          </a:xfrm>
        </p:grpSpPr>
        <p:sp>
          <p:nvSpPr>
            <p:cNvPr id="18" name="Google Shape;507;p39"/>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8;p39"/>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09;p39"/>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1681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family stress model refugees">
            <a:extLst>
              <a:ext uri="{FF2B5EF4-FFF2-40B4-BE49-F238E27FC236}">
                <a16:creationId xmlns:a16="http://schemas.microsoft.com/office/drawing/2014/main" id="{63E47DBD-3CDE-4436-B4A4-878578D927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621"/>
          <a:stretch/>
        </p:blipFill>
        <p:spPr bwMode="auto">
          <a:xfrm>
            <a:off x="2904468" y="228290"/>
            <a:ext cx="8762015" cy="64014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D49476E-EF07-4D9B-8181-3161BD87A1D1}"/>
              </a:ext>
            </a:extLst>
          </p:cNvPr>
          <p:cNvSpPr txBox="1"/>
          <p:nvPr/>
        </p:nvSpPr>
        <p:spPr>
          <a:xfrm>
            <a:off x="0" y="237506"/>
            <a:ext cx="2322786" cy="3046988"/>
          </a:xfrm>
          <a:prstGeom prst="rect">
            <a:avLst/>
          </a:prstGeom>
          <a:solidFill>
            <a:srgbClr val="EA1D76"/>
          </a:solidFill>
        </p:spPr>
        <p:txBody>
          <a:bodyPr wrap="square" rtlCol="0">
            <a:spAutoFit/>
          </a:bodyPr>
          <a:lstStyle/>
          <a:p>
            <a:r>
              <a:rPr lang="en-IE" sz="3200" dirty="0">
                <a:solidFill>
                  <a:schemeClr val="bg1"/>
                </a:solidFill>
              </a:rPr>
              <a:t>CORE STRESSORS OF REFUGESS AND MIGRANTS</a:t>
            </a:r>
          </a:p>
        </p:txBody>
      </p:sp>
    </p:spTree>
    <p:extLst>
      <p:ext uri="{BB962C8B-B14F-4D97-AF65-F5344CB8AC3E}">
        <p14:creationId xmlns:p14="http://schemas.microsoft.com/office/powerpoint/2010/main" val="35908907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A9365D-24B7-4B3B-A593-3082BDB2029A}"/>
              </a:ext>
            </a:extLst>
          </p:cNvPr>
          <p:cNvSpPr>
            <a:spLocks noGrp="1"/>
          </p:cNvSpPr>
          <p:nvPr>
            <p:ph type="body" sz="quarter" idx="20"/>
          </p:nvPr>
        </p:nvSpPr>
        <p:spPr>
          <a:xfrm>
            <a:off x="5810962" y="2028544"/>
            <a:ext cx="6201104" cy="3631644"/>
          </a:xfrm>
        </p:spPr>
        <p:txBody>
          <a:bodyPr/>
          <a:lstStyle/>
          <a:p>
            <a:r>
              <a:rPr lang="en-IE" dirty="0"/>
              <a:t>Trauma is what occurs when an intense event that threatens or causes harm to a person’s emotional and physical well-being. Refugees and Migrants can experience traumatic stress related to:</a:t>
            </a:r>
          </a:p>
          <a:p>
            <a:r>
              <a:rPr lang="en-IE" dirty="0"/>
              <a:t>- War and persecution</a:t>
            </a:r>
          </a:p>
          <a:p>
            <a:r>
              <a:rPr lang="en-IE" dirty="0"/>
              <a:t>- Displacement from their home</a:t>
            </a:r>
          </a:p>
          <a:p>
            <a:r>
              <a:rPr lang="en-IE" dirty="0"/>
              <a:t>- Flight and migration</a:t>
            </a:r>
          </a:p>
          <a:p>
            <a:r>
              <a:rPr lang="en-IE" dirty="0"/>
              <a:t>- Poverty</a:t>
            </a:r>
          </a:p>
          <a:p>
            <a:r>
              <a:rPr lang="en-IE" dirty="0"/>
              <a:t>- Family/Community Violence</a:t>
            </a:r>
          </a:p>
        </p:txBody>
      </p:sp>
      <p:pic>
        <p:nvPicPr>
          <p:cNvPr id="6" name="Picture Placeholder 5" descr="A person walking in the snow&#10;&#10;Description automatically generated">
            <a:extLst>
              <a:ext uri="{FF2B5EF4-FFF2-40B4-BE49-F238E27FC236}">
                <a16:creationId xmlns:a16="http://schemas.microsoft.com/office/drawing/2014/main" id="{19DB1D45-0C7F-4593-A472-8C49FAED9FC7}"/>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16873" r="16873"/>
          <a:stretch>
            <a:fillRect/>
          </a:stretch>
        </p:blipFill>
        <p:spPr/>
      </p:pic>
      <p:sp>
        <p:nvSpPr>
          <p:cNvPr id="4" name="Text Placeholder 3">
            <a:extLst>
              <a:ext uri="{FF2B5EF4-FFF2-40B4-BE49-F238E27FC236}">
                <a16:creationId xmlns:a16="http://schemas.microsoft.com/office/drawing/2014/main" id="{E76C2A9C-4F8D-4693-9553-7D25526989CF}"/>
              </a:ext>
            </a:extLst>
          </p:cNvPr>
          <p:cNvSpPr>
            <a:spLocks noGrp="1"/>
          </p:cNvSpPr>
          <p:nvPr>
            <p:ph type="body" sz="quarter" idx="22"/>
          </p:nvPr>
        </p:nvSpPr>
        <p:spPr>
          <a:xfrm>
            <a:off x="5890337" y="769233"/>
            <a:ext cx="5579898" cy="857158"/>
          </a:xfrm>
        </p:spPr>
        <p:txBody>
          <a:bodyPr>
            <a:normAutofit fontScale="92500" lnSpcReduction="20000"/>
          </a:bodyPr>
          <a:lstStyle/>
          <a:p>
            <a:r>
              <a:rPr lang="en-IE" dirty="0">
                <a:solidFill>
                  <a:srgbClr val="16A8D3"/>
                </a:solidFill>
              </a:rPr>
              <a:t>Understanding Refugee and Migrant Trauma</a:t>
            </a:r>
          </a:p>
        </p:txBody>
      </p:sp>
    </p:spTree>
    <p:extLst>
      <p:ext uri="{BB962C8B-B14F-4D97-AF65-F5344CB8AC3E}">
        <p14:creationId xmlns:p14="http://schemas.microsoft.com/office/powerpoint/2010/main" val="2656674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B0EDB2-A549-4830-BAAD-4DF6B647BDE6}"/>
              </a:ext>
            </a:extLst>
          </p:cNvPr>
          <p:cNvSpPr>
            <a:spLocks noGrp="1"/>
          </p:cNvSpPr>
          <p:nvPr>
            <p:ph type="body" sz="quarter" idx="13"/>
          </p:nvPr>
        </p:nvSpPr>
        <p:spPr>
          <a:solidFill>
            <a:srgbClr val="16A8D3"/>
          </a:solidFill>
        </p:spPr>
        <p:txBody>
          <a:bodyPr/>
          <a:lstStyle/>
          <a:p>
            <a:r>
              <a:rPr lang="en-IE" dirty="0">
                <a:solidFill>
                  <a:schemeClr val="bg1"/>
                </a:solidFill>
              </a:rPr>
              <a:t>Trauma Risk Assessment Tool</a:t>
            </a:r>
          </a:p>
        </p:txBody>
      </p:sp>
      <p:sp>
        <p:nvSpPr>
          <p:cNvPr id="3" name="Text Placeholder 2">
            <a:extLst>
              <a:ext uri="{FF2B5EF4-FFF2-40B4-BE49-F238E27FC236}">
                <a16:creationId xmlns:a16="http://schemas.microsoft.com/office/drawing/2014/main" id="{68254415-69F5-47E7-AA70-FF9191CFE33F}"/>
              </a:ext>
            </a:extLst>
          </p:cNvPr>
          <p:cNvSpPr>
            <a:spLocks noGrp="1"/>
          </p:cNvSpPr>
          <p:nvPr>
            <p:ph type="body" sz="quarter" idx="14"/>
          </p:nvPr>
        </p:nvSpPr>
        <p:spPr/>
        <p:txBody>
          <a:bodyPr/>
          <a:lstStyle/>
          <a:p>
            <a:r>
              <a:rPr lang="en-IE" b="1" dirty="0">
                <a:hlinkClick r:id="rId2"/>
              </a:rPr>
              <a:t>Refugee and Immigrant Core Stressors Toolkit</a:t>
            </a:r>
            <a:endParaRPr lang="en-IE" b="1" dirty="0"/>
          </a:p>
          <a:p>
            <a:endParaRPr lang="en-IE" dirty="0"/>
          </a:p>
        </p:txBody>
      </p:sp>
      <p:sp>
        <p:nvSpPr>
          <p:cNvPr id="4" name="Picture Placeholder 3">
            <a:extLst>
              <a:ext uri="{FF2B5EF4-FFF2-40B4-BE49-F238E27FC236}">
                <a16:creationId xmlns:a16="http://schemas.microsoft.com/office/drawing/2014/main" id="{D49FC4F2-6160-4E62-8FB7-AE956E8BC81F}"/>
              </a:ext>
            </a:extLst>
          </p:cNvPr>
          <p:cNvSpPr>
            <a:spLocks noGrp="1"/>
          </p:cNvSpPr>
          <p:nvPr>
            <p:ph type="pic" sz="quarter" idx="15"/>
          </p:nvPr>
        </p:nvSpPr>
        <p:spPr/>
      </p:sp>
      <p:pic>
        <p:nvPicPr>
          <p:cNvPr id="7" name="Picture 6">
            <a:extLst>
              <a:ext uri="{FF2B5EF4-FFF2-40B4-BE49-F238E27FC236}">
                <a16:creationId xmlns:a16="http://schemas.microsoft.com/office/drawing/2014/main" id="{5416AAC4-3F8E-4C18-8719-923B60A0D67A}"/>
              </a:ext>
            </a:extLst>
          </p:cNvPr>
          <p:cNvPicPr>
            <a:picLocks noChangeAspect="1"/>
          </p:cNvPicPr>
          <p:nvPr/>
        </p:nvPicPr>
        <p:blipFill>
          <a:blip r:embed="rId3"/>
          <a:stretch>
            <a:fillRect/>
          </a:stretch>
        </p:blipFill>
        <p:spPr>
          <a:xfrm>
            <a:off x="3184071" y="1828084"/>
            <a:ext cx="5665788" cy="3608912"/>
          </a:xfrm>
          <a:prstGeom prst="rect">
            <a:avLst/>
          </a:prstGeom>
        </p:spPr>
      </p:pic>
      <p:sp>
        <p:nvSpPr>
          <p:cNvPr id="8" name="TextBox 7">
            <a:extLst>
              <a:ext uri="{FF2B5EF4-FFF2-40B4-BE49-F238E27FC236}">
                <a16:creationId xmlns:a16="http://schemas.microsoft.com/office/drawing/2014/main" id="{14FB5CAC-5452-4AFA-A721-0F03E7822A5E}"/>
              </a:ext>
            </a:extLst>
          </p:cNvPr>
          <p:cNvSpPr txBox="1"/>
          <p:nvPr/>
        </p:nvSpPr>
        <p:spPr>
          <a:xfrm>
            <a:off x="0" y="273767"/>
            <a:ext cx="2301680" cy="4893647"/>
          </a:xfrm>
          <a:prstGeom prst="rect">
            <a:avLst/>
          </a:prstGeom>
          <a:solidFill>
            <a:srgbClr val="B6BD00"/>
          </a:solidFill>
        </p:spPr>
        <p:txBody>
          <a:bodyPr wrap="square" rtlCol="0">
            <a:spAutoFit/>
          </a:bodyPr>
          <a:lstStyle/>
          <a:p>
            <a:r>
              <a:rPr lang="en-IE" sz="2400" dirty="0">
                <a:solidFill>
                  <a:schemeClr val="bg1"/>
                </a:solidFill>
              </a:rPr>
              <a:t>      USEFUL TOOL</a:t>
            </a:r>
          </a:p>
          <a:p>
            <a:endParaRPr lang="en-IE" sz="2400" dirty="0">
              <a:solidFill>
                <a:schemeClr val="bg1"/>
              </a:solidFill>
            </a:endParaRPr>
          </a:p>
          <a:p>
            <a:r>
              <a:rPr lang="en-IE" sz="2400" dirty="0">
                <a:solidFill>
                  <a:schemeClr val="bg1"/>
                </a:solidFill>
              </a:rPr>
              <a:t>This is a very practical resource for service providers and educators who want to assess the wellbeing needs of refugees and migrants and their children.</a:t>
            </a:r>
          </a:p>
        </p:txBody>
      </p:sp>
      <p:grpSp>
        <p:nvGrpSpPr>
          <p:cNvPr id="9" name="Google Shape;609;p39">
            <a:extLst>
              <a:ext uri="{FF2B5EF4-FFF2-40B4-BE49-F238E27FC236}">
                <a16:creationId xmlns:a16="http://schemas.microsoft.com/office/drawing/2014/main" id="{1E0659EF-32A2-4C1C-BDBB-4573A315B305}"/>
              </a:ext>
            </a:extLst>
          </p:cNvPr>
          <p:cNvGrpSpPr/>
          <p:nvPr/>
        </p:nvGrpSpPr>
        <p:grpSpPr>
          <a:xfrm>
            <a:off x="111710" y="364915"/>
            <a:ext cx="360000" cy="288000"/>
            <a:chOff x="5247525" y="3007275"/>
            <a:chExt cx="517575" cy="384825"/>
          </a:xfrm>
        </p:grpSpPr>
        <p:sp>
          <p:nvSpPr>
            <p:cNvPr id="10" name="Google Shape;610;p39">
              <a:extLst>
                <a:ext uri="{FF2B5EF4-FFF2-40B4-BE49-F238E27FC236}">
                  <a16:creationId xmlns:a16="http://schemas.microsoft.com/office/drawing/2014/main" id="{B4E6908F-3606-4E4B-95EF-D335413D45C1}"/>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11;p39">
              <a:extLst>
                <a:ext uri="{FF2B5EF4-FFF2-40B4-BE49-F238E27FC236}">
                  <a16:creationId xmlns:a16="http://schemas.microsoft.com/office/drawing/2014/main" id="{B4D5152E-6FAC-4075-9792-7D1AE380A743}"/>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FA7A2D83-9960-4486-B203-3AAA7878E96A}"/>
              </a:ext>
            </a:extLst>
          </p:cNvPr>
          <p:cNvSpPr txBox="1"/>
          <p:nvPr/>
        </p:nvSpPr>
        <p:spPr>
          <a:xfrm>
            <a:off x="0" y="5934670"/>
            <a:ext cx="12192000" cy="923330"/>
          </a:xfrm>
          <a:prstGeom prst="rect">
            <a:avLst/>
          </a:prstGeom>
          <a:solidFill>
            <a:srgbClr val="16A8D3"/>
          </a:solidFill>
        </p:spPr>
        <p:txBody>
          <a:bodyPr wrap="square" rtlCol="0">
            <a:spAutoFit/>
          </a:bodyPr>
          <a:lstStyle/>
          <a:p>
            <a:r>
              <a:rPr lang="en-IE" dirty="0">
                <a:solidFill>
                  <a:schemeClr val="bg1"/>
                </a:solidFill>
              </a:rPr>
              <a:t>This tool has been developed with children in mind but it can be adapted and used for adults and families. You the service provides answer questions about the person/family in question. At the end, you can download a with recommendations for and you can then return to the start of the tool to complete an assessment for a different person.</a:t>
            </a:r>
          </a:p>
        </p:txBody>
      </p:sp>
    </p:spTree>
    <p:extLst>
      <p:ext uri="{BB962C8B-B14F-4D97-AF65-F5344CB8AC3E}">
        <p14:creationId xmlns:p14="http://schemas.microsoft.com/office/powerpoint/2010/main" val="12553827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969</TotalTime>
  <Words>5504</Words>
  <Application>Microsoft Office PowerPoint</Application>
  <PresentationFormat>Widescreen</PresentationFormat>
  <Paragraphs>366</Paragraphs>
  <Slides>60</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Arial</vt:lpstr>
      <vt:lpstr>Calibri</vt:lpstr>
      <vt:lpstr>Calibri Light</vt:lpstr>
      <vt:lpstr>Lucida Grande</vt:lpstr>
      <vt:lpstr>Quattrocento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Grace Lyons</cp:lastModifiedBy>
  <cp:revision>522</cp:revision>
  <dcterms:created xsi:type="dcterms:W3CDTF">2018-09-19T09:23:58Z</dcterms:created>
  <dcterms:modified xsi:type="dcterms:W3CDTF">2020-05-21T07:29:58Z</dcterms:modified>
</cp:coreProperties>
</file>