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handoutMasterIdLst>
    <p:handoutMasterId r:id="rId42"/>
  </p:handoutMasterIdLst>
  <p:sldIdLst>
    <p:sldId id="260" r:id="rId2"/>
    <p:sldId id="310" r:id="rId3"/>
    <p:sldId id="549" r:id="rId4"/>
    <p:sldId id="576" r:id="rId5"/>
    <p:sldId id="588" r:id="rId6"/>
    <p:sldId id="572" r:id="rId7"/>
    <p:sldId id="587" r:id="rId8"/>
    <p:sldId id="547" r:id="rId9"/>
    <p:sldId id="566" r:id="rId10"/>
    <p:sldId id="577" r:id="rId11"/>
    <p:sldId id="565" r:id="rId12"/>
    <p:sldId id="574" r:id="rId13"/>
    <p:sldId id="578" r:id="rId14"/>
    <p:sldId id="575" r:id="rId15"/>
    <p:sldId id="583" r:id="rId16"/>
    <p:sldId id="585" r:id="rId17"/>
    <p:sldId id="586" r:id="rId18"/>
    <p:sldId id="589" r:id="rId19"/>
    <p:sldId id="272" r:id="rId20"/>
    <p:sldId id="581" r:id="rId21"/>
    <p:sldId id="579" r:id="rId22"/>
    <p:sldId id="580" r:id="rId23"/>
    <p:sldId id="582" r:id="rId24"/>
    <p:sldId id="555" r:id="rId25"/>
    <p:sldId id="556" r:id="rId26"/>
    <p:sldId id="558" r:id="rId27"/>
    <p:sldId id="557" r:id="rId28"/>
    <p:sldId id="550" r:id="rId29"/>
    <p:sldId id="559" r:id="rId30"/>
    <p:sldId id="562" r:id="rId31"/>
    <p:sldId id="592" r:id="rId32"/>
    <p:sldId id="560" r:id="rId33"/>
    <p:sldId id="563" r:id="rId34"/>
    <p:sldId id="561" r:id="rId35"/>
    <p:sldId id="564" r:id="rId36"/>
    <p:sldId id="591" r:id="rId37"/>
    <p:sldId id="590" r:id="rId38"/>
    <p:sldId id="593" r:id="rId39"/>
    <p:sldId id="30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6E6C"/>
    <a:srgbClr val="B6BD00"/>
    <a:srgbClr val="F38B00"/>
    <a:srgbClr val="EA1D76"/>
    <a:srgbClr val="D82F27"/>
    <a:srgbClr val="16A8D3"/>
    <a:srgbClr val="ED7523"/>
    <a:srgbClr val="1896BA"/>
    <a:srgbClr val="0E3C55"/>
    <a:srgbClr val="AC9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21"/>
    <p:restoredTop sz="94729"/>
  </p:normalViewPr>
  <p:slideViewPr>
    <p:cSldViewPr snapToGrid="0" snapToObjects="1">
      <p:cViewPr>
        <p:scale>
          <a:sx n="52" d="100"/>
          <a:sy n="52" d="100"/>
        </p:scale>
        <p:origin x="597" y="62"/>
      </p:cViewPr>
      <p:guideLst/>
    </p:cSldViewPr>
  </p:slideViewPr>
  <p:notesTextViewPr>
    <p:cViewPr>
      <p:scale>
        <a:sx n="1" d="1"/>
        <a:sy n="1" d="1"/>
      </p:scale>
      <p:origin x="0" y="0"/>
    </p:cViewPr>
  </p:notesTextViewPr>
  <p:sorterViewPr>
    <p:cViewPr>
      <p:scale>
        <a:sx n="66" d="100"/>
        <a:sy n="66" d="100"/>
      </p:scale>
      <p:origin x="0" y="-3295"/>
    </p:cViewPr>
  </p:sorterViewPr>
  <p:notesViewPr>
    <p:cSldViewPr snapToGrid="0" snapToObject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74B3AB-1076-3847-9704-2735AAE6E6FB}" type="datetimeFigureOut">
              <a:rPr lang="en-US" smtClean="0"/>
              <a:t>5/20/2020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C00C95-E645-9447-A3F8-A17F92449908}" type="slidenum">
              <a:rPr lang="en-US" smtClean="0"/>
              <a:t>‹#›</a:t>
            </a:fld>
            <a:endParaRPr lang="en-US"/>
          </a:p>
        </p:txBody>
      </p:sp>
    </p:spTree>
    <p:extLst>
      <p:ext uri="{BB962C8B-B14F-4D97-AF65-F5344CB8AC3E}">
        <p14:creationId xmlns:p14="http://schemas.microsoft.com/office/powerpoint/2010/main" val="1494390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7370B-66A1-AB42-84E0-A4E6FD88C2A5}" type="datetimeFigureOut">
              <a:rPr lang="en-US" smtClean="0"/>
              <a:t>5/20/2020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C054-D004-974A-8D8E-E228282ED491}" type="slidenum">
              <a:rPr lang="en-US" smtClean="0"/>
              <a:t>‹#›</a:t>
            </a:fld>
            <a:endParaRPr lang="en-US" dirty="0"/>
          </a:p>
        </p:txBody>
      </p:sp>
    </p:spTree>
    <p:extLst>
      <p:ext uri="{BB962C8B-B14F-4D97-AF65-F5344CB8AC3E}">
        <p14:creationId xmlns:p14="http://schemas.microsoft.com/office/powerpoint/2010/main" val="38103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34AC054-D004-974A-8D8E-E228282ED491}" type="slidenum">
              <a:rPr lang="en-US" smtClean="0"/>
              <a:t>2</a:t>
            </a:fld>
            <a:endParaRPr lang="en-US" dirty="0"/>
          </a:p>
        </p:txBody>
      </p:sp>
    </p:spTree>
    <p:extLst>
      <p:ext uri="{BB962C8B-B14F-4D97-AF65-F5344CB8AC3E}">
        <p14:creationId xmlns:p14="http://schemas.microsoft.com/office/powerpoint/2010/main" val="1708522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to left - photo on right - NAVY">
    <p:spTree>
      <p:nvGrpSpPr>
        <p:cNvPr id="1" name=""/>
        <p:cNvGrpSpPr/>
        <p:nvPr/>
      </p:nvGrpSpPr>
      <p:grpSpPr>
        <a:xfrm>
          <a:off x="0" y="0"/>
          <a:ext cx="0" cy="0"/>
          <a:chOff x="0" y="0"/>
          <a:chExt cx="0" cy="0"/>
        </a:xfrm>
      </p:grpSpPr>
      <p:sp>
        <p:nvSpPr>
          <p:cNvPr id="13" name="Rectangle 12"/>
          <p:cNvSpPr/>
          <p:nvPr userDrawn="1"/>
        </p:nvSpPr>
        <p:spPr>
          <a:xfrm>
            <a:off x="0" y="-1"/>
            <a:ext cx="12192000" cy="6858001"/>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24669" y="528535"/>
            <a:ext cx="5666415" cy="1446550"/>
          </a:xfrm>
          <a:prstGeom prst="rect">
            <a:avLst/>
          </a:prstGeom>
        </p:spPr>
        <p:txBody>
          <a:bodyPr wrap="square">
            <a:spAutoFit/>
          </a:bodyPr>
          <a:lstStyle/>
          <a:p>
            <a:pPr fontAlgn="base"/>
            <a:r>
              <a:rPr lang="en-IE" sz="4400" b="0" i="0" u="none" strike="noStrike" kern="1200" dirty="0">
                <a:solidFill>
                  <a:schemeClr val="bg1"/>
                </a:solidFill>
                <a:effectLst/>
                <a:latin typeface="+mn-lt"/>
                <a:ea typeface="+mn-ea"/>
                <a:cs typeface="+mn-cs"/>
              </a:rPr>
              <a:t>WELCOME TO THE </a:t>
            </a:r>
            <a:r>
              <a:rPr lang="en-IE" sz="4400" b="1" i="0" u="none" strike="noStrike" kern="1200" dirty="0">
                <a:solidFill>
                  <a:schemeClr val="bg1"/>
                </a:solidFill>
                <a:effectLst/>
                <a:latin typeface="+mn-lt"/>
                <a:ea typeface="+mn-ea"/>
                <a:cs typeface="+mn-cs"/>
              </a:rPr>
              <a:t>PROMISE </a:t>
            </a:r>
            <a:r>
              <a:rPr lang="en-IE" sz="4400" b="0" i="0" u="none" strike="noStrike" kern="1200" dirty="0">
                <a:solidFill>
                  <a:schemeClr val="bg1"/>
                </a:solidFill>
                <a:effectLst/>
                <a:latin typeface="+mn-lt"/>
                <a:ea typeface="+mn-ea"/>
                <a:cs typeface="+mn-cs"/>
              </a:rPr>
              <a:t>POWERPOINT</a:t>
            </a:r>
            <a:endParaRPr lang="en-IE" sz="3600" baseline="0" dirty="0">
              <a:solidFill>
                <a:schemeClr val="bg1"/>
              </a:solidFill>
              <a:latin typeface="+mn-lt"/>
              <a:ea typeface="Quattrocento Sans"/>
              <a:cs typeface="Quattrocento Sans"/>
              <a:sym typeface="Quattrocento Sans"/>
            </a:endParaRPr>
          </a:p>
        </p:txBody>
      </p:sp>
      <p:sp>
        <p:nvSpPr>
          <p:cNvPr id="15" name="Rectangle 14"/>
          <p:cNvSpPr/>
          <p:nvPr userDrawn="1"/>
        </p:nvSpPr>
        <p:spPr>
          <a:xfrm>
            <a:off x="7062018" y="866550"/>
            <a:ext cx="4589207" cy="5724644"/>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FEATURES OF THE</a:t>
            </a:r>
          </a:p>
          <a:p>
            <a:pPr fontAlgn="base"/>
            <a:r>
              <a:rPr lang="en-IE" sz="3000" b="1" i="0" u="none" strike="noStrike" kern="1200" dirty="0">
                <a:solidFill>
                  <a:schemeClr val="bg1"/>
                </a:solidFill>
                <a:effectLst/>
                <a:latin typeface="+mn-lt"/>
                <a:ea typeface="+mn-ea"/>
                <a:cs typeface="+mn-cs"/>
              </a:rPr>
              <a:t>PROMISE </a:t>
            </a:r>
            <a:r>
              <a:rPr lang="en-IE" sz="3000" b="0" i="0" u="none" strike="noStrike" kern="1200" dirty="0">
                <a:solidFill>
                  <a:schemeClr val="bg1"/>
                </a:solidFill>
                <a:effectLst/>
                <a:latin typeface="+mn-lt"/>
                <a:ea typeface="+mn-ea"/>
                <a:cs typeface="+mn-cs"/>
              </a:rPr>
              <a:t>POWERPOINT:</a:t>
            </a:r>
          </a:p>
          <a:p>
            <a:pPr fontAlgn="base"/>
            <a:endParaRPr lang="en-IE" sz="3000" b="0" i="0" u="none" strike="noStrike" kern="1200" dirty="0">
              <a:solidFill>
                <a:schemeClr val="bg1"/>
              </a:solidFill>
              <a:effectLst/>
              <a:latin typeface="+mn-lt"/>
              <a:ea typeface="+mn-ea"/>
              <a:cs typeface="+mn-cs"/>
            </a:endParaRPr>
          </a:p>
          <a:p>
            <a:pPr marL="342900" indent="-342900" fontAlgn="base">
              <a:buFont typeface="Arial" charset="0"/>
              <a:buChar char="•"/>
            </a:pPr>
            <a:r>
              <a:rPr lang="en-IE" sz="2400" b="0" i="0" u="none" strike="noStrike" kern="1200" dirty="0">
                <a:solidFill>
                  <a:schemeClr val="bg1"/>
                </a:solidFill>
                <a:effectLst/>
                <a:latin typeface="+mn-lt"/>
                <a:ea typeface="+mn-ea"/>
                <a:cs typeface="+mn-cs"/>
              </a:rPr>
              <a:t>Set up in widescreen format. </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50 slide layouts to choose from</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4 Colour variations using the            </a:t>
            </a:r>
            <a:r>
              <a:rPr lang="en-IE" sz="2400" b="1" i="0" u="none" strike="noStrike" kern="1200" dirty="0">
                <a:solidFill>
                  <a:schemeClr val="bg1"/>
                </a:solidFill>
                <a:effectLst/>
                <a:latin typeface="+mn-lt"/>
                <a:ea typeface="+mn-ea"/>
                <a:cs typeface="+mn-cs"/>
              </a:rPr>
              <a:t>PROMISE</a:t>
            </a:r>
            <a:r>
              <a:rPr lang="en-IE" sz="2400" b="0" i="0" u="none" strike="noStrike" kern="1200" baseline="0" dirty="0">
                <a:solidFill>
                  <a:schemeClr val="bg1"/>
                </a:solidFill>
                <a:effectLst/>
                <a:latin typeface="+mn-lt"/>
                <a:ea typeface="+mn-ea"/>
                <a:cs typeface="+mn-cs"/>
              </a:rPr>
              <a:t> </a:t>
            </a:r>
            <a:r>
              <a:rPr lang="en-IE" sz="2400" b="0" i="0" u="none" strike="noStrike" kern="1200" dirty="0">
                <a:solidFill>
                  <a:schemeClr val="bg1"/>
                </a:solidFill>
                <a:effectLst/>
                <a:latin typeface="+mn-lt"/>
                <a:ea typeface="+mn-ea"/>
                <a:cs typeface="+mn-cs"/>
              </a:rPr>
              <a:t>Brand Colours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Based on Master Slides design</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Drag and Drop to change picture</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80 easy editable icons</a:t>
            </a:r>
          </a:p>
          <a:p>
            <a:pPr marL="342900" indent="-342900" fontAlgn="base">
              <a:buFont typeface="Arial" charset="0"/>
              <a:buChar char="•"/>
            </a:pPr>
            <a:r>
              <a:rPr lang="en-IE" sz="2400" b="0" i="0" u="none" strike="noStrike" kern="1200" dirty="0">
                <a:solidFill>
                  <a:schemeClr val="bg1"/>
                </a:solidFill>
                <a:effectLst/>
                <a:latin typeface="+mn-lt"/>
                <a:ea typeface="+mn-ea"/>
                <a:cs typeface="+mn-cs"/>
              </a:rPr>
              <a:t>Easy and Fully editable in PowerPoint</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600" b="0" i="0" u="none" strike="noStrike" kern="1200" dirty="0">
                <a:solidFill>
                  <a:schemeClr val="bg1"/>
                </a:solidFill>
                <a:effectLst/>
                <a:latin typeface="+mn-lt"/>
                <a:ea typeface="+mn-ea"/>
                <a:cs typeface="+mn-cs"/>
              </a:rPr>
              <a:t>		</a:t>
            </a:r>
            <a:endParaRPr lang="en-IE" sz="3600" baseline="0" dirty="0">
              <a:solidFill>
                <a:schemeClr val="bg1"/>
              </a:solidFill>
              <a:latin typeface="+mn-lt"/>
              <a:ea typeface="Quattrocento Sans"/>
              <a:cs typeface="Quattrocento Sans"/>
              <a:sym typeface="Quattrocento Sans"/>
            </a:endParaRPr>
          </a:p>
        </p:txBody>
      </p:sp>
      <p:sp>
        <p:nvSpPr>
          <p:cNvPr id="16" name="Rectangle 15"/>
          <p:cNvSpPr/>
          <p:nvPr userDrawn="1"/>
        </p:nvSpPr>
        <p:spPr>
          <a:xfrm>
            <a:off x="424669" y="3172202"/>
            <a:ext cx="5327201" cy="2677656"/>
          </a:xfrm>
          <a:prstGeom prst="rect">
            <a:avLst/>
          </a:prstGeom>
        </p:spPr>
        <p:txBody>
          <a:bodyPr wrap="square">
            <a:spAutoFit/>
          </a:bodyPr>
          <a:lstStyle/>
          <a:p>
            <a:pPr fontAlgn="base"/>
            <a:r>
              <a:rPr lang="en-IE" sz="2400" b="0" i="0" u="none" strike="noStrike" kern="1200" dirty="0">
                <a:solidFill>
                  <a:schemeClr val="bg1"/>
                </a:solidFill>
                <a:effectLst/>
                <a:latin typeface="+mn-lt"/>
                <a:ea typeface="+mn-ea"/>
                <a:cs typeface="+mn-cs"/>
              </a:rPr>
              <a:t>Our aim is to have a consistent “look and feel” throughout our branding material including our PowerPoint.</a:t>
            </a:r>
            <a:r>
              <a:rPr lang="en-IE" sz="2400" b="0" i="0" u="none" strike="noStrike" kern="1200" baseline="0" dirty="0">
                <a:solidFill>
                  <a:schemeClr val="bg1"/>
                </a:solidFill>
                <a:effectLst/>
                <a:latin typeface="+mn-lt"/>
                <a:ea typeface="+mn-ea"/>
                <a:cs typeface="+mn-cs"/>
              </a:rPr>
              <a:t> </a:t>
            </a:r>
          </a:p>
          <a:p>
            <a:pPr fontAlgn="base"/>
            <a:endParaRPr lang="en-IE" sz="2400" b="0" i="0" u="none" strike="noStrike" kern="1200" baseline="0" dirty="0">
              <a:solidFill>
                <a:schemeClr val="bg1"/>
              </a:solidFill>
              <a:effectLst/>
              <a:latin typeface="+mn-lt"/>
              <a:ea typeface="+mn-ea"/>
              <a:cs typeface="+mn-cs"/>
            </a:endParaRPr>
          </a:p>
          <a:p>
            <a:pPr fontAlgn="base"/>
            <a:r>
              <a:rPr lang="en-IE" sz="2400" b="0" i="0" u="none" strike="noStrike" kern="1200" dirty="0">
                <a:solidFill>
                  <a:schemeClr val="bg1"/>
                </a:solidFill>
                <a:effectLst/>
                <a:latin typeface="+mn-lt"/>
                <a:ea typeface="+mn-ea"/>
                <a:cs typeface="+mn-cs"/>
              </a:rPr>
              <a:t>The slide layouts within this PowerPoint  will give you a great deal of creative </a:t>
            </a:r>
            <a:r>
              <a:rPr lang="en-IE" sz="2400" b="0" i="0" u="none" strike="noStrike" kern="1200" dirty="0" err="1">
                <a:solidFill>
                  <a:schemeClr val="bg1"/>
                </a:solidFill>
                <a:effectLst/>
                <a:latin typeface="+mn-lt"/>
                <a:ea typeface="+mn-ea"/>
                <a:cs typeface="+mn-cs"/>
              </a:rPr>
              <a:t>flexibily</a:t>
            </a:r>
            <a:r>
              <a:rPr lang="en-IE" sz="2400" b="0" i="0" u="none" strike="noStrike" kern="1200" dirty="0">
                <a:solidFill>
                  <a:schemeClr val="bg1"/>
                </a:solidFill>
                <a:effectLst/>
                <a:latin typeface="+mn-lt"/>
                <a:ea typeface="+mn-ea"/>
                <a:cs typeface="+mn-cs"/>
              </a:rPr>
              <a:t> when creating your Presentation.</a:t>
            </a:r>
            <a:endParaRPr lang="en-IE" sz="3600" baseline="0" dirty="0">
              <a:solidFill>
                <a:schemeClr val="bg1"/>
              </a:solidFill>
              <a:latin typeface="+mn-lt"/>
              <a:ea typeface="Quattrocento Sans"/>
              <a:cs typeface="Quattrocento Sans"/>
              <a:sym typeface="Quattrocento Sans"/>
            </a:endParaRPr>
          </a:p>
        </p:txBody>
      </p:sp>
      <p:cxnSp>
        <p:nvCxnSpPr>
          <p:cNvPr id="17" name="Straight Connector 16"/>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nt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424669" y="528535"/>
            <a:ext cx="5666415" cy="1446550"/>
          </a:xfrm>
          <a:prstGeom prst="rect">
            <a:avLst/>
          </a:prstGeom>
        </p:spPr>
        <p:txBody>
          <a:bodyPr wrap="square">
            <a:spAutoFit/>
          </a:bodyPr>
          <a:lstStyle/>
          <a:p>
            <a:pPr fontAlgn="base"/>
            <a:r>
              <a:rPr lang="en-IE" sz="4400" b="1" i="0" u="none" strike="noStrike" kern="1200" baseline="0" dirty="0">
                <a:solidFill>
                  <a:schemeClr val="bg1"/>
                </a:solidFill>
                <a:effectLst/>
                <a:latin typeface="+mn-lt"/>
                <a:ea typeface="+mn-ea"/>
                <a:cs typeface="+mn-cs"/>
                <a:sym typeface="Quattrocento Sans"/>
              </a:rPr>
              <a:t>PROMISE </a:t>
            </a:r>
          </a:p>
          <a:p>
            <a:pPr fontAlgn="base"/>
            <a:r>
              <a:rPr lang="en-IE" sz="4400" b="0" i="0" u="none" strike="noStrike" kern="1200" baseline="0" dirty="0">
                <a:solidFill>
                  <a:schemeClr val="bg1"/>
                </a:solidFill>
                <a:effectLst/>
                <a:latin typeface="+mn-lt"/>
                <a:ea typeface="+mn-ea"/>
                <a:cs typeface="+mn-cs"/>
                <a:sym typeface="Quattrocento Sans"/>
              </a:rPr>
              <a:t>FONT TYPEFACE &amp; SIZE</a:t>
            </a:r>
            <a:endParaRPr lang="en-IE" sz="3600" baseline="0" dirty="0">
              <a:solidFill>
                <a:schemeClr val="bg1"/>
              </a:solidFill>
              <a:latin typeface="+mn-lt"/>
              <a:ea typeface="Quattrocento Sans"/>
              <a:cs typeface="Quattrocento Sans"/>
              <a:sym typeface="Quattrocento Sans"/>
            </a:endParaRPr>
          </a:p>
        </p:txBody>
      </p:sp>
      <p:sp>
        <p:nvSpPr>
          <p:cNvPr id="11" name="Rectangle 10"/>
          <p:cNvSpPr/>
          <p:nvPr userDrawn="1"/>
        </p:nvSpPr>
        <p:spPr>
          <a:xfrm>
            <a:off x="7093974" y="1633466"/>
            <a:ext cx="4589207" cy="4708981"/>
          </a:xfrm>
          <a:prstGeom prst="rect">
            <a:avLst/>
          </a:prstGeom>
        </p:spPr>
        <p:txBody>
          <a:bodyPr wrap="square">
            <a:spAutoFit/>
          </a:bodyPr>
          <a:lstStyle/>
          <a:p>
            <a:pPr fontAlgn="base"/>
            <a:r>
              <a:rPr lang="en-IE" sz="3000" b="0" i="0" u="none" strike="noStrike" kern="1200" dirty="0">
                <a:solidFill>
                  <a:schemeClr val="bg1"/>
                </a:solidFill>
                <a:effectLst/>
                <a:latin typeface="+mn-lt"/>
                <a:ea typeface="+mn-ea"/>
                <a:cs typeface="+mn-cs"/>
              </a:rPr>
              <a:t>PLEASE</a:t>
            </a:r>
            <a:r>
              <a:rPr lang="en-IE" sz="3000" b="0" i="0" u="none" strike="noStrike" kern="1200" baseline="0" dirty="0">
                <a:solidFill>
                  <a:schemeClr val="bg1"/>
                </a:solidFill>
                <a:effectLst/>
                <a:latin typeface="+mn-lt"/>
                <a:ea typeface="+mn-ea"/>
                <a:cs typeface="+mn-cs"/>
              </a:rPr>
              <a:t> ENSURE TO KEEP FONTS AS PER THE LAYOUT</a:t>
            </a:r>
            <a:endParaRPr lang="en-IE" sz="3000" b="0" i="0" u="none" strike="noStrike" kern="1200" dirty="0">
              <a:solidFill>
                <a:schemeClr val="bg1"/>
              </a:solidFill>
              <a:effectLst/>
              <a:latin typeface="+mn-lt"/>
              <a:ea typeface="+mn-ea"/>
              <a:cs typeface="+mn-cs"/>
            </a:endParaRPr>
          </a:p>
          <a:p>
            <a:pPr fontAlgn="base"/>
            <a:endParaRPr lang="en-IE" sz="3000" b="0" i="0" u="none" strike="noStrike" kern="1200" dirty="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chemeClr val="bg1"/>
                </a:solidFill>
                <a:effectLst/>
                <a:latin typeface="+mn-lt"/>
                <a:ea typeface="+mn-ea"/>
                <a:cs typeface="+mn-cs"/>
              </a:rPr>
              <a:t>48 point </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Divider</a:t>
            </a:r>
            <a:r>
              <a:rPr lang="en-IE" sz="3000" b="0" i="0" u="none" strike="noStrike" kern="1200" baseline="0" dirty="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36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30 point</a:t>
            </a:r>
            <a:r>
              <a:rPr lang="en-IE" sz="3000" b="0" i="0" u="none" strike="noStrike" kern="1200" baseline="0" dirty="0">
                <a:solidFill>
                  <a:schemeClr val="bg1"/>
                </a:solidFill>
                <a:effectLst/>
                <a:latin typeface="+mn-lt"/>
                <a:ea typeface="+mn-ea"/>
                <a:cs typeface="+mn-cs"/>
              </a:rPr>
              <a:t>  -  </a:t>
            </a:r>
            <a:r>
              <a:rPr lang="en-IE" sz="3000" b="0" i="0" u="none" strike="noStrike" kern="1200" dirty="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	</a:t>
            </a:r>
            <a:r>
              <a:rPr lang="en-IE" sz="3000" b="0" i="0" u="none" strike="noStrike" kern="1200" baseline="0" dirty="0">
                <a:solidFill>
                  <a:schemeClr val="bg1"/>
                </a:solidFill>
                <a:effectLst/>
                <a:latin typeface="+mn-lt"/>
                <a:ea typeface="+mn-ea"/>
                <a:cs typeface="+mn-cs"/>
              </a:rPr>
              <a:t>       </a:t>
            </a:r>
            <a:r>
              <a:rPr lang="en-IE" sz="3000" b="0" i="0" u="none" strike="noStrike" kern="1200" dirty="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chemeClr val="bg1"/>
                </a:solidFill>
                <a:effectLst/>
                <a:latin typeface="+mn-lt"/>
                <a:ea typeface="+mn-ea"/>
                <a:cs typeface="+mn-cs"/>
              </a:rPr>
              <a:t>24 point</a:t>
            </a:r>
            <a:r>
              <a:rPr lang="en-IE" sz="3000" b="0" i="0" u="none" strike="noStrike" kern="1200" baseline="0" dirty="0">
                <a:solidFill>
                  <a:schemeClr val="bg1"/>
                </a:solidFill>
                <a:effectLst/>
                <a:latin typeface="+mn-lt"/>
                <a:ea typeface="+mn-ea"/>
                <a:cs typeface="+mn-cs"/>
              </a:rPr>
              <a:t>  -  </a:t>
            </a:r>
            <a:r>
              <a:rPr lang="en-IE" sz="3000" b="0" i="0" u="none" strike="noStrike" kern="1200" baseline="0" dirty="0">
                <a:solidFill>
                  <a:schemeClr val="bg1"/>
                </a:solidFill>
                <a:effectLst/>
                <a:latin typeface="+mn-lt"/>
                <a:ea typeface="Quattrocento Sans"/>
                <a:cs typeface="Quattrocento Sans"/>
                <a:sym typeface="Quattrocento Sans"/>
              </a:rPr>
              <a:t>Main </a:t>
            </a:r>
            <a:r>
              <a:rPr lang="en-IE" sz="3000" b="0" i="0" u="none" strike="noStrike" kern="1200" dirty="0">
                <a:solidFill>
                  <a:schemeClr val="bg1"/>
                </a:solidFill>
                <a:effectLst/>
                <a:latin typeface="+mn-lt"/>
                <a:ea typeface="+mn-ea"/>
                <a:cs typeface="+mn-cs"/>
              </a:rPr>
              <a:t>Text Body </a:t>
            </a:r>
            <a:endParaRPr lang="en-US" sz="3000" dirty="0"/>
          </a:p>
          <a:p>
            <a:pPr fontAlgn="base"/>
            <a:endParaRPr lang="en-IE" sz="3000" b="0" i="0" u="none" strike="noStrike" kern="1200" dirty="0">
              <a:solidFill>
                <a:schemeClr val="bg1"/>
              </a:solidFill>
              <a:effectLst/>
              <a:latin typeface="+mn-lt"/>
              <a:ea typeface="+mn-ea"/>
              <a:cs typeface="+mn-cs"/>
            </a:endParaRPr>
          </a:p>
        </p:txBody>
      </p:sp>
      <p:sp>
        <p:nvSpPr>
          <p:cNvPr id="12" name="Rectangle 11"/>
          <p:cNvSpPr/>
          <p:nvPr userDrawn="1"/>
        </p:nvSpPr>
        <p:spPr>
          <a:xfrm>
            <a:off x="424669" y="3172202"/>
            <a:ext cx="5489434" cy="2123658"/>
          </a:xfrm>
          <a:prstGeom prst="rect">
            <a:avLst/>
          </a:prstGeom>
        </p:spPr>
        <p:txBody>
          <a:bodyPr wrap="square">
            <a:spAutoFit/>
          </a:bodyPr>
          <a:lstStyle/>
          <a:p>
            <a:pPr fontAlgn="base"/>
            <a:r>
              <a:rPr lang="en-IE" sz="2400" b="0" i="0" u="none" strike="noStrike" kern="1200" baseline="0" dirty="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chemeClr val="bg1"/>
                </a:solidFill>
                <a:effectLst/>
                <a:latin typeface="+mn-lt"/>
                <a:ea typeface="+mn-ea"/>
                <a:cs typeface="+mn-cs"/>
                <a:sym typeface="Quattrocento Sans"/>
              </a:rPr>
              <a:t>PROMISE </a:t>
            </a:r>
            <a:r>
              <a:rPr lang="en-IE" sz="2400" b="0" i="0" u="none" strike="noStrike" kern="1200" baseline="0" dirty="0">
                <a:solidFill>
                  <a:schemeClr val="bg1"/>
                </a:solidFill>
                <a:effectLst/>
                <a:latin typeface="+mn-lt"/>
                <a:ea typeface="+mn-ea"/>
                <a:cs typeface="+mn-cs"/>
                <a:sym typeface="Quattrocento Sans"/>
              </a:rPr>
              <a:t>PowerPoint is</a:t>
            </a:r>
            <a:r>
              <a:rPr lang="is-IS" sz="2400" b="0" i="0" u="none" strike="noStrike" kern="1200" baseline="0" dirty="0">
                <a:solidFill>
                  <a:schemeClr val="bg1"/>
                </a:solidFill>
                <a:effectLst/>
                <a:latin typeface="+mn-lt"/>
                <a:ea typeface="+mn-ea"/>
                <a:cs typeface="+mn-cs"/>
                <a:sym typeface="Quattrocento Sans"/>
              </a:rPr>
              <a:t>….</a:t>
            </a:r>
            <a:endParaRPr lang="en-IE" sz="2400" b="0" i="0" u="none" strike="noStrike" kern="1200" baseline="0" dirty="0">
              <a:solidFill>
                <a:schemeClr val="bg1"/>
              </a:solidFill>
              <a:effectLst/>
              <a:latin typeface="+mn-lt"/>
              <a:ea typeface="+mn-ea"/>
              <a:cs typeface="+mn-cs"/>
              <a:sym typeface="Quattrocento Sans"/>
            </a:endParaRPr>
          </a:p>
          <a:p>
            <a:pPr fontAlgn="base"/>
            <a:endParaRPr lang="en-IE" sz="2400" b="0" i="0" u="none" strike="noStrike" kern="1200" baseline="0" dirty="0">
              <a:solidFill>
                <a:schemeClr val="bg1"/>
              </a:solidFill>
              <a:effectLst/>
              <a:latin typeface="+mn-lt"/>
              <a:ea typeface="+mn-ea"/>
              <a:cs typeface="+mn-cs"/>
              <a:sym typeface="Quattrocento Sans"/>
            </a:endParaRPr>
          </a:p>
          <a:p>
            <a:pPr fontAlgn="base"/>
            <a:r>
              <a:rPr lang="en-IE" sz="3600" b="1" i="1" baseline="0" dirty="0">
                <a:solidFill>
                  <a:schemeClr val="bg1"/>
                </a:solidFill>
                <a:latin typeface="+mn-lt"/>
                <a:ea typeface="Quattrocento Sans"/>
                <a:cs typeface="Quattrocento Sans"/>
                <a:sym typeface="Quattrocento Sans"/>
              </a:rPr>
              <a:t>Calibri</a:t>
            </a:r>
            <a:endParaRPr lang="en-IE" sz="3600" baseline="0" dirty="0">
              <a:solidFill>
                <a:schemeClr val="bg1"/>
              </a:solidFill>
              <a:latin typeface="+mn-lt"/>
              <a:ea typeface="Quattrocento Sans"/>
              <a:cs typeface="Quattrocento Sans"/>
              <a:sym typeface="Quattrocento Sans"/>
            </a:endParaRPr>
          </a:p>
        </p:txBody>
      </p:sp>
      <p:cxnSp>
        <p:nvCxnSpPr>
          <p:cNvPr id="13" name="Straight Connector 12"/>
          <p:cNvCxnSpPr/>
          <p:nvPr userDrawn="1"/>
        </p:nvCxnSpPr>
        <p:spPr>
          <a:xfrm>
            <a:off x="6592529" y="-1"/>
            <a:ext cx="0" cy="66810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flipH="1">
            <a:off x="0" y="2503620"/>
            <a:ext cx="65925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con slide">
    <p:spTree>
      <p:nvGrpSpPr>
        <p:cNvPr id="1" name=""/>
        <p:cNvGrpSpPr/>
        <p:nvPr/>
      </p:nvGrpSpPr>
      <p:grpSpPr>
        <a:xfrm>
          <a:off x="0" y="0"/>
          <a:ext cx="0" cy="0"/>
          <a:chOff x="0" y="0"/>
          <a:chExt cx="0" cy="0"/>
        </a:xfrm>
      </p:grpSpPr>
      <p:sp>
        <p:nvSpPr>
          <p:cNvPr id="22" name="Rectangle 21"/>
          <p:cNvSpPr/>
          <p:nvPr userDrawn="1"/>
        </p:nvSpPr>
        <p:spPr>
          <a:xfrm>
            <a:off x="0" y="-1"/>
            <a:ext cx="12192000" cy="6858001"/>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p:cNvSpPr/>
          <p:nvPr userDrawn="1"/>
        </p:nvSpPr>
        <p:spPr>
          <a:xfrm>
            <a:off x="586902" y="491138"/>
            <a:ext cx="3271520" cy="5816977"/>
          </a:xfrm>
          <a:prstGeom prst="rect">
            <a:avLst/>
          </a:prstGeom>
        </p:spPr>
        <p:txBody>
          <a:bodyPr wrap="square">
            <a:spAutoFit/>
          </a:bodyPr>
          <a:lstStyle/>
          <a:p>
            <a:pPr marL="0" lvl="0" indent="0" algn="l" rtl="0">
              <a:spcBef>
                <a:spcPts val="0"/>
              </a:spcBef>
              <a:spcAft>
                <a:spcPts val="0"/>
              </a:spcAft>
              <a:buClr>
                <a:schemeClr val="dk1"/>
              </a:buClr>
              <a:buSzPts val="1100"/>
              <a:buFont typeface="Arial"/>
              <a:buNone/>
            </a:pPr>
            <a:r>
              <a:rPr lang="en-IE" sz="3600" dirty="0">
                <a:solidFill>
                  <a:schemeClr val="bg1"/>
                </a:solidFill>
                <a:latin typeface="+mn-lt"/>
                <a:ea typeface="Quattrocento Sans"/>
                <a:cs typeface="Quattrocento Sans"/>
                <a:sym typeface="Quattrocento Sans"/>
              </a:rPr>
              <a:t>ICONS</a:t>
            </a:r>
            <a:r>
              <a:rPr lang="en-IE" sz="3600" baseline="0" dirty="0">
                <a:solidFill>
                  <a:schemeClr val="bg1"/>
                </a:solidFill>
                <a:latin typeface="+mn-lt"/>
                <a:ea typeface="Quattrocento Sans"/>
                <a:cs typeface="Quattrocento Sans"/>
                <a:sym typeface="Quattrocento Sans"/>
              </a:rPr>
              <a:t> WHICH CAN BE USED WITHIN THE </a:t>
            </a:r>
            <a:r>
              <a:rPr lang="en-IE" sz="3600" b="1" baseline="0" dirty="0">
                <a:solidFill>
                  <a:schemeClr val="bg1"/>
                </a:solidFill>
                <a:latin typeface="+mn-lt"/>
                <a:ea typeface="Quattrocento Sans"/>
                <a:cs typeface="Quattrocento Sans"/>
                <a:sym typeface="Quattrocento Sans"/>
              </a:rPr>
              <a:t>PROMISE</a:t>
            </a:r>
          </a:p>
          <a:p>
            <a:pPr marL="0" lvl="0" indent="0" algn="l" rtl="0">
              <a:spcBef>
                <a:spcPts val="0"/>
              </a:spcBef>
              <a:spcAft>
                <a:spcPts val="0"/>
              </a:spcAft>
              <a:buClr>
                <a:schemeClr val="dk1"/>
              </a:buClr>
              <a:buSzPts val="1100"/>
              <a:buFont typeface="Arial"/>
              <a:buNone/>
            </a:pPr>
            <a:r>
              <a:rPr lang="en-IE" sz="3600" baseline="0" dirty="0">
                <a:solidFill>
                  <a:schemeClr val="bg1"/>
                </a:solidFill>
                <a:latin typeface="+mn-lt"/>
                <a:ea typeface="Quattrocento Sans"/>
                <a:cs typeface="Quattrocento Sans"/>
                <a:sym typeface="Quattrocento Sans"/>
              </a:rPr>
              <a:t>POWERPOINT</a:t>
            </a:r>
          </a:p>
          <a:p>
            <a:pPr marL="0" lvl="0" indent="0" algn="l" rtl="0">
              <a:spcBef>
                <a:spcPts val="0"/>
              </a:spcBef>
              <a:spcAft>
                <a:spcPts val="0"/>
              </a:spcAft>
              <a:buClr>
                <a:schemeClr val="dk1"/>
              </a:buClr>
              <a:buSzPts val="1100"/>
              <a:buFont typeface="Arial"/>
              <a:buNone/>
            </a:pPr>
            <a:endParaRPr lang="en-IE" sz="3600" dirty="0">
              <a:solidFill>
                <a:schemeClr val="bg1"/>
              </a:solidFill>
              <a:latin typeface="+mn-lt"/>
              <a:ea typeface="Quattrocento Sans"/>
              <a:cs typeface="Quattrocento Sans"/>
              <a:sym typeface="Quattrocento Sans"/>
            </a:endParaRPr>
          </a:p>
          <a:p>
            <a:pPr marL="52388" lvl="0" indent="0" algn="l" rtl="0">
              <a:spcBef>
                <a:spcPts val="0"/>
              </a:spcBef>
              <a:spcAft>
                <a:spcPts val="0"/>
              </a:spcAft>
              <a:buClr>
                <a:schemeClr val="dk1"/>
              </a:buClr>
              <a:buSzPts val="900"/>
              <a:buFont typeface="Quattrocento Sans"/>
              <a:buNone/>
              <a:tabLst/>
            </a:pPr>
            <a:r>
              <a:rPr lang="en-IE" sz="2400" i="1" dirty="0">
                <a:solidFill>
                  <a:schemeClr val="bg1"/>
                </a:solidFill>
                <a:latin typeface="+mn-lt"/>
                <a:ea typeface="Quattrocento Sans"/>
                <a:cs typeface="Quattrocento Sans"/>
                <a:sym typeface="Quattrocento Sans"/>
              </a:rPr>
              <a:t>Resize them without losing quality.</a:t>
            </a:r>
            <a:r>
              <a:rPr lang="en-IE" sz="2400" i="1" baseline="0" dirty="0">
                <a:solidFill>
                  <a:schemeClr val="bg1"/>
                </a:solidFill>
                <a:latin typeface="+mn-lt"/>
                <a:ea typeface="Quattrocento Sans"/>
                <a:cs typeface="Quattrocento Sans"/>
                <a:sym typeface="Quattrocento Sans"/>
              </a:rPr>
              <a:t> </a:t>
            </a:r>
            <a:r>
              <a:rPr lang="en-IE" sz="2400" i="1" dirty="0">
                <a:solidFill>
                  <a:schemeClr val="bg1"/>
                </a:solidFill>
                <a:latin typeface="+mn-lt"/>
                <a:ea typeface="Quattrocento Sans"/>
                <a:cs typeface="Quattrocento Sans"/>
                <a:sym typeface="Quattrocento Sans"/>
              </a:rPr>
              <a:t> Change line colour, width and style.</a:t>
            </a:r>
            <a:r>
              <a:rPr lang="en-IE" sz="2400" i="1" baseline="0" dirty="0">
                <a:solidFill>
                  <a:schemeClr val="bg1"/>
                </a:solidFill>
                <a:latin typeface="+mn-lt"/>
                <a:ea typeface="Quattrocento Sans"/>
                <a:cs typeface="Quattrocento Sans"/>
                <a:sym typeface="Quattrocento Sans"/>
              </a:rPr>
              <a:t> </a:t>
            </a:r>
          </a:p>
          <a:p>
            <a:pPr marL="0" lvl="0" indent="0" algn="l" rtl="0">
              <a:spcBef>
                <a:spcPts val="0"/>
              </a:spcBef>
              <a:spcAft>
                <a:spcPts val="0"/>
              </a:spcAft>
              <a:buClr>
                <a:schemeClr val="dk1"/>
              </a:buClr>
              <a:buSzPts val="1100"/>
              <a:buFont typeface="Arial"/>
              <a:buNone/>
            </a:pPr>
            <a:endParaRPr lang="en" sz="3600" dirty="0">
              <a:solidFill>
                <a:schemeClr val="bg1"/>
              </a:solidFill>
              <a:latin typeface="+mn-lt"/>
              <a:ea typeface="Quattrocento Sans"/>
              <a:cs typeface="Quattrocento Sans"/>
              <a:sym typeface="Quattrocento Sans"/>
            </a:endParaRPr>
          </a:p>
          <a:p>
            <a:pPr marL="0" lvl="0" indent="0" algn="l" rtl="0">
              <a:spcBef>
                <a:spcPts val="0"/>
              </a:spcBef>
              <a:spcAft>
                <a:spcPts val="0"/>
              </a:spcAft>
              <a:buFont typeface="Arial" charset="0"/>
              <a:buNone/>
            </a:pPr>
            <a:r>
              <a:rPr lang="en" sz="2400" dirty="0">
                <a:solidFill>
                  <a:schemeClr val="bg1"/>
                </a:solidFill>
                <a:latin typeface="+mn-lt"/>
                <a:ea typeface="Quattrocento Sans"/>
                <a:cs typeface="Quattrocento Sans"/>
                <a:sym typeface="Quattrocento Sans"/>
              </a:rPr>
              <a:t>Isn’t that nice?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Design 1">
    <p:spTree>
      <p:nvGrpSpPr>
        <p:cNvPr id="1" name=""/>
        <p:cNvGrpSpPr/>
        <p:nvPr/>
      </p:nvGrpSpPr>
      <p:grpSpPr>
        <a:xfrm>
          <a:off x="0" y="0"/>
          <a:ext cx="0" cy="0"/>
          <a:chOff x="0" y="0"/>
          <a:chExt cx="0" cy="0"/>
        </a:xfrm>
      </p:grpSpPr>
      <p:sp>
        <p:nvSpPr>
          <p:cNvPr id="15" name="Freeform 14"/>
          <p:cNvSpPr/>
          <p:nvPr userDrawn="1"/>
        </p:nvSpPr>
        <p:spPr>
          <a:xfrm>
            <a:off x="0" y="2227591"/>
            <a:ext cx="7655712" cy="4619192"/>
          </a:xfrm>
          <a:custGeom>
            <a:avLst/>
            <a:gdLst>
              <a:gd name="connsiteX0" fmla="*/ 2177650 w 7655712"/>
              <a:gd name="connsiteY0" fmla="*/ 0 h 4619192"/>
              <a:gd name="connsiteX1" fmla="*/ 7623432 w 7655712"/>
              <a:gd name="connsiteY1" fmla="*/ 4438441 h 4619192"/>
              <a:gd name="connsiteX2" fmla="*/ 7655712 w 7655712"/>
              <a:gd name="connsiteY2" fmla="*/ 4619192 h 4619192"/>
              <a:gd name="connsiteX3" fmla="*/ 0 w 7655712"/>
              <a:gd name="connsiteY3" fmla="*/ 4619192 h 4619192"/>
              <a:gd name="connsiteX4" fmla="*/ 0 w 7655712"/>
              <a:gd name="connsiteY4" fmla="*/ 443137 h 4619192"/>
              <a:gd name="connsiteX5" fmla="*/ 13947 w 7655712"/>
              <a:gd name="connsiteY5" fmla="*/ 436832 h 4619192"/>
              <a:gd name="connsiteX6" fmla="*/ 2177650 w 7655712"/>
              <a:gd name="connsiteY6" fmla="*/ 0 h 461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55712" h="4619192">
                <a:moveTo>
                  <a:pt x="2177650" y="0"/>
                </a:moveTo>
                <a:cubicBezTo>
                  <a:pt x="4863895" y="0"/>
                  <a:pt x="7105103" y="1905428"/>
                  <a:pt x="7623432" y="4438441"/>
                </a:cubicBezTo>
                <a:lnTo>
                  <a:pt x="7655712" y="4619192"/>
                </a:lnTo>
                <a:lnTo>
                  <a:pt x="0" y="4619192"/>
                </a:lnTo>
                <a:lnTo>
                  <a:pt x="0" y="443137"/>
                </a:lnTo>
                <a:lnTo>
                  <a:pt x="13947" y="436832"/>
                </a:lnTo>
                <a:cubicBezTo>
                  <a:pt x="678983" y="155545"/>
                  <a:pt x="1410152" y="0"/>
                  <a:pt x="2177650"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890108" y="241996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499958" y="508398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5826406" y="1037303"/>
            <a:ext cx="4970207" cy="4970207"/>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819671" y="-679974"/>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678426" y="4513006"/>
            <a:ext cx="4654134" cy="1806803"/>
          </a:xfrm>
        </p:spPr>
        <p:txBody>
          <a:bodyPr>
            <a:normAutofit/>
          </a:bodyPr>
          <a:lstStyle>
            <a:lvl1pPr marL="0" indent="0" algn="l">
              <a:lnSpc>
                <a:spcPts val="4000"/>
              </a:lnSpc>
              <a:buNone/>
              <a:defRPr sz="3600" b="0" baseline="0">
                <a:solidFill>
                  <a:schemeClr val="bg1"/>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sp>
        <p:nvSpPr>
          <p:cNvPr id="23"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25"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1565" y="478914"/>
            <a:ext cx="5080931" cy="15268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Design 2">
    <p:spTree>
      <p:nvGrpSpPr>
        <p:cNvPr id="1" name=""/>
        <p:cNvGrpSpPr/>
        <p:nvPr/>
      </p:nvGrpSpPr>
      <p:grpSpPr>
        <a:xfrm>
          <a:off x="0" y="0"/>
          <a:ext cx="0" cy="0"/>
          <a:chOff x="0" y="0"/>
          <a:chExt cx="0" cy="0"/>
        </a:xfrm>
      </p:grpSpPr>
      <p:sp>
        <p:nvSpPr>
          <p:cNvPr id="15" name="Freeform 14"/>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4484399" y="2292849"/>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6165581" y="4902594"/>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11209057" y="4956866"/>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userDrawn="1"/>
        </p:nvSpPr>
        <p:spPr>
          <a:xfrm>
            <a:off x="6249533" y="-732709"/>
            <a:ext cx="6752093" cy="6752093"/>
          </a:xfrm>
          <a:prstGeom prst="ellipse">
            <a:avLst/>
          </a:prstGeom>
          <a:no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7"/>
          <p:cNvSpPr>
            <a:spLocks noGrp="1"/>
          </p:cNvSpPr>
          <p:nvPr>
            <p:ph type="pic" sz="quarter" idx="10" hasCustomPrompt="1"/>
          </p:nvPr>
        </p:nvSpPr>
        <p:spPr>
          <a:xfrm>
            <a:off x="5987463" y="-791701"/>
            <a:ext cx="6749004" cy="6749004"/>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17" name="Text Placeholder 23"/>
          <p:cNvSpPr>
            <a:spLocks noGrp="1"/>
          </p:cNvSpPr>
          <p:nvPr>
            <p:ph type="body" sz="quarter" idx="12" hasCustomPrompt="1"/>
          </p:nvPr>
        </p:nvSpPr>
        <p:spPr>
          <a:xfrm>
            <a:off x="461565" y="4669181"/>
            <a:ext cx="4870995" cy="1650628"/>
          </a:xfrm>
        </p:spPr>
        <p:txBody>
          <a:bodyPr>
            <a:normAutofit/>
          </a:bodyPr>
          <a:lstStyle>
            <a:lvl1pPr marL="0" indent="0" algn="l">
              <a:lnSpc>
                <a:spcPts val="4000"/>
              </a:lnSpc>
              <a:buNone/>
              <a:defRPr sz="3600" b="0" baseline="0">
                <a:solidFill>
                  <a:srgbClr val="16A8D3"/>
                </a:solidFill>
              </a:defRPr>
            </a:lvl1pPr>
            <a:lvl2pPr marL="457200" indent="0">
              <a:buNone/>
              <a:defRPr b="1">
                <a:solidFill>
                  <a:schemeClr val="bg1"/>
                </a:solidFill>
              </a:defRPr>
            </a:lvl2pPr>
            <a:lvl3pPr marL="914400" indent="0">
              <a:buNone/>
              <a:defRPr b="1">
                <a:solidFill>
                  <a:schemeClr val="bg1"/>
                </a:solidFill>
              </a:defRPr>
            </a:lvl3pPr>
            <a:lvl4pPr marL="1371600" indent="0">
              <a:buNone/>
              <a:defRPr b="1">
                <a:solidFill>
                  <a:schemeClr val="bg1"/>
                </a:solidFill>
              </a:defRPr>
            </a:lvl4pPr>
            <a:lvl5pPr marL="1828800" indent="0">
              <a:buNone/>
              <a:defRPr b="1">
                <a:solidFill>
                  <a:schemeClr val="bg1"/>
                </a:solidFill>
              </a:defRPr>
            </a:lvl5pPr>
          </a:lstStyle>
          <a:p>
            <a:pPr lvl="0"/>
            <a:r>
              <a:rPr lang="en-US" dirty="0"/>
              <a:t>Title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3031" y="490255"/>
            <a:ext cx="5080931" cy="1526867"/>
          </a:xfrm>
          <a:prstGeom prst="rect">
            <a:avLst/>
          </a:prstGeom>
        </p:spPr>
      </p:pic>
      <p:sp>
        <p:nvSpPr>
          <p:cNvPr id="16" name="Footer Placeholder 6"/>
          <p:cNvSpPr txBox="1">
            <a:spLocks noGrp="1"/>
          </p:cNvSpPr>
          <p:nvPr userDrawn="1"/>
        </p:nvSpPr>
        <p:spPr bwMode="auto">
          <a:xfrm>
            <a:off x="9565507" y="6235377"/>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18"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736365" y="6139001"/>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with 1 colum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4" hasCustomPrompt="1"/>
          </p:nvPr>
        </p:nvSpPr>
        <p:spPr>
          <a:xfrm>
            <a:off x="4161985" y="2117448"/>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with 2 colums - RIGH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8" name="Straight Connector 17"/>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4" name="Text Placeholder 25"/>
          <p:cNvSpPr>
            <a:spLocks noGrp="1"/>
          </p:cNvSpPr>
          <p:nvPr>
            <p:ph type="body" sz="quarter" idx="15" hasCustomPrompt="1"/>
          </p:nvPr>
        </p:nvSpPr>
        <p:spPr>
          <a:xfrm>
            <a:off x="4161986" y="2127058"/>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5" name="Text Placeholder 25"/>
          <p:cNvSpPr>
            <a:spLocks noGrp="1"/>
          </p:cNvSpPr>
          <p:nvPr>
            <p:ph type="body" sz="quarter" idx="16" hasCustomPrompt="1"/>
          </p:nvPr>
        </p:nvSpPr>
        <p:spPr>
          <a:xfrm>
            <a:off x="7969071" y="2107839"/>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7" name="Picture 2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3 colums - RIGHT">
    <p:spTree>
      <p:nvGrpSpPr>
        <p:cNvPr id="1" name=""/>
        <p:cNvGrpSpPr/>
        <p:nvPr/>
      </p:nvGrpSpPr>
      <p:grpSpPr>
        <a:xfrm>
          <a:off x="0" y="0"/>
          <a:ext cx="0" cy="0"/>
          <a:chOff x="0" y="0"/>
          <a:chExt cx="0" cy="0"/>
        </a:xfrm>
      </p:grpSpPr>
      <p:sp>
        <p:nvSpPr>
          <p:cNvPr id="14" name="Text Placeholder 23"/>
          <p:cNvSpPr>
            <a:spLocks noGrp="1"/>
          </p:cNvSpPr>
          <p:nvPr>
            <p:ph type="body" sz="quarter" idx="13" hasCustomPrompt="1"/>
          </p:nvPr>
        </p:nvSpPr>
        <p:spPr>
          <a:xfrm>
            <a:off x="4161984" y="1007773"/>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6" name="Straight Connector 15"/>
          <p:cNvCxnSpPr/>
          <p:nvPr userDrawn="1"/>
        </p:nvCxnSpPr>
        <p:spPr>
          <a:xfrm flipH="1">
            <a:off x="3764072" y="1901746"/>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2327477" flipH="1">
            <a:off x="-2014437" y="-2412565"/>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33" name="Text Placeholder 25"/>
          <p:cNvSpPr>
            <a:spLocks noGrp="1"/>
          </p:cNvSpPr>
          <p:nvPr>
            <p:ph type="body" sz="quarter" idx="15" hasCustomPrompt="1"/>
          </p:nvPr>
        </p:nvSpPr>
        <p:spPr>
          <a:xfrm>
            <a:off x="4175360" y="2128494"/>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4" name="Text Placeholder 25"/>
          <p:cNvSpPr>
            <a:spLocks noGrp="1"/>
          </p:cNvSpPr>
          <p:nvPr>
            <p:ph type="body" sz="quarter" idx="16" hasCustomPrompt="1"/>
          </p:nvPr>
        </p:nvSpPr>
        <p:spPr>
          <a:xfrm>
            <a:off x="9228157"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Text Placeholder 25"/>
          <p:cNvSpPr>
            <a:spLocks noGrp="1"/>
          </p:cNvSpPr>
          <p:nvPr>
            <p:ph type="body" sz="quarter" idx="17" hasCustomPrompt="1"/>
          </p:nvPr>
        </p:nvSpPr>
        <p:spPr>
          <a:xfrm>
            <a:off x="6723190" y="2123341"/>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only with 1 colum - LEFT">
    <p:spTree>
      <p:nvGrpSpPr>
        <p:cNvPr id="1" name=""/>
        <p:cNvGrpSpPr/>
        <p:nvPr/>
      </p:nvGrpSpPr>
      <p:grpSpPr>
        <a:xfrm>
          <a:off x="0" y="0"/>
          <a:ext cx="0" cy="0"/>
          <a:chOff x="0" y="0"/>
          <a:chExt cx="0" cy="0"/>
        </a:xfrm>
      </p:grpSpPr>
      <p:sp>
        <p:nvSpPr>
          <p:cNvPr id="17"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5" name="Text Placeholder 25"/>
          <p:cNvSpPr>
            <a:spLocks noGrp="1"/>
          </p:cNvSpPr>
          <p:nvPr>
            <p:ph type="body" sz="quarter" idx="14" hasCustomPrompt="1"/>
          </p:nvPr>
        </p:nvSpPr>
        <p:spPr>
          <a:xfrm>
            <a:off x="876301" y="2117212"/>
            <a:ext cx="7407087"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only with 2 colums - LEFT">
    <p:spTree>
      <p:nvGrpSpPr>
        <p:cNvPr id="1" name=""/>
        <p:cNvGrpSpPr/>
        <p:nvPr/>
      </p:nvGrpSpPr>
      <p:grpSpPr>
        <a:xfrm>
          <a:off x="0" y="0"/>
          <a:ext cx="0" cy="0"/>
          <a:chOff x="0" y="0"/>
          <a:chExt cx="0" cy="0"/>
        </a:xfrm>
      </p:grpSpPr>
      <p:sp>
        <p:nvSpPr>
          <p:cNvPr id="15"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21" name="Text Placeholder 25"/>
          <p:cNvSpPr>
            <a:spLocks noGrp="1"/>
          </p:cNvSpPr>
          <p:nvPr>
            <p:ph type="body" sz="quarter" idx="14" hasCustomPrompt="1"/>
          </p:nvPr>
        </p:nvSpPr>
        <p:spPr>
          <a:xfrm>
            <a:off x="876302" y="2117211"/>
            <a:ext cx="360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5" name="Straight Connector 24"/>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29" name="Text Placeholder 25"/>
          <p:cNvSpPr>
            <a:spLocks noGrp="1"/>
          </p:cNvSpPr>
          <p:nvPr>
            <p:ph type="body" sz="quarter" idx="15" hasCustomPrompt="1"/>
          </p:nvPr>
        </p:nvSpPr>
        <p:spPr>
          <a:xfrm>
            <a:off x="4683387" y="2097992"/>
            <a:ext cx="3600000" cy="3975101"/>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5"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only with 3 colums - LEFT">
    <p:spTree>
      <p:nvGrpSpPr>
        <p:cNvPr id="1" name=""/>
        <p:cNvGrpSpPr/>
        <p:nvPr/>
      </p:nvGrpSpPr>
      <p:grpSpPr>
        <a:xfrm>
          <a:off x="0" y="0"/>
          <a:ext cx="0" cy="0"/>
          <a:chOff x="0" y="0"/>
          <a:chExt cx="0" cy="0"/>
        </a:xfrm>
      </p:grpSpPr>
      <p:sp>
        <p:nvSpPr>
          <p:cNvPr id="16" name="Text Placeholder 23"/>
          <p:cNvSpPr>
            <a:spLocks noGrp="1"/>
          </p:cNvSpPr>
          <p:nvPr>
            <p:ph type="body" sz="quarter" idx="13" hasCustomPrompt="1"/>
          </p:nvPr>
        </p:nvSpPr>
        <p:spPr>
          <a:xfrm>
            <a:off x="876300" y="1007537"/>
            <a:ext cx="7407087" cy="697353"/>
          </a:xfrm>
        </p:spPr>
        <p:txBody>
          <a:bodyPr>
            <a:normAutofit/>
          </a:bodyPr>
          <a:lstStyle>
            <a:lvl1pPr marL="0" indent="0" algn="l">
              <a:buNone/>
              <a:defRPr sz="3600">
                <a:solidFill>
                  <a:srgbClr val="6D6E6C"/>
                </a:solidFill>
                <a:latin typeface="+mn-lt"/>
              </a:defRPr>
            </a:lvl1pPr>
          </a:lstStyle>
          <a:p>
            <a:pPr lvl="0"/>
            <a:r>
              <a:rPr lang="en-US" dirty="0"/>
              <a:t>TITLE</a:t>
            </a:r>
          </a:p>
        </p:txBody>
      </p:sp>
      <p:cxnSp>
        <p:nvCxnSpPr>
          <p:cNvPr id="19" name="Straight Connector 18"/>
          <p:cNvCxnSpPr/>
          <p:nvPr userDrawn="1"/>
        </p:nvCxnSpPr>
        <p:spPr>
          <a:xfrm flipH="1">
            <a:off x="478388" y="1901510"/>
            <a:ext cx="8178914"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9272523">
            <a:off x="8658324" y="-2412568"/>
            <a:ext cx="5551192" cy="5536151"/>
          </a:xfrm>
          <a:custGeom>
            <a:avLst/>
            <a:gdLst>
              <a:gd name="connsiteX0" fmla="*/ 0 w 5551192"/>
              <a:gd name="connsiteY0" fmla="*/ 1704842 h 5536151"/>
              <a:gd name="connsiteX1" fmla="*/ 0 w 5551192"/>
              <a:gd name="connsiteY1" fmla="*/ 0 h 5536151"/>
              <a:gd name="connsiteX2" fmla="*/ 811632 w 5551192"/>
              <a:gd name="connsiteY2" fmla="*/ 0 h 5536151"/>
              <a:gd name="connsiteX3" fmla="*/ 5551192 w 5551192"/>
              <a:gd name="connsiteY3" fmla="*/ 4483206 h 5536151"/>
              <a:gd name="connsiteX4" fmla="*/ 1938311 w 5551192"/>
              <a:gd name="connsiteY4" fmla="*/ 2763204 h 5536151"/>
              <a:gd name="connsiteX5" fmla="*/ 3253803 w 5551192"/>
              <a:gd name="connsiteY5" fmla="*/ 0 h 5536151"/>
              <a:gd name="connsiteX6" fmla="*/ 5551192 w 5551192"/>
              <a:gd name="connsiteY6" fmla="*/ 0 h 5536151"/>
              <a:gd name="connsiteX7" fmla="*/ 0 w 5551192"/>
              <a:gd name="connsiteY7" fmla="*/ 5536151 h 5536151"/>
              <a:gd name="connsiteX8" fmla="*/ 0 w 5551192"/>
              <a:gd name="connsiteY8" fmla="*/ 5448294 h 5536151"/>
              <a:gd name="connsiteX9" fmla="*/ 184545 w 5551192"/>
              <a:gd name="connsiteY9" fmla="*/ 5536151 h 5536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51192" h="5536151">
                <a:moveTo>
                  <a:pt x="0" y="1704842"/>
                </a:moveTo>
                <a:lnTo>
                  <a:pt x="0" y="0"/>
                </a:lnTo>
                <a:lnTo>
                  <a:pt x="811632" y="0"/>
                </a:lnTo>
                <a:close/>
                <a:moveTo>
                  <a:pt x="5551192" y="4483206"/>
                </a:moveTo>
                <a:lnTo>
                  <a:pt x="1938311" y="2763204"/>
                </a:lnTo>
                <a:lnTo>
                  <a:pt x="3253803" y="0"/>
                </a:lnTo>
                <a:lnTo>
                  <a:pt x="5551192" y="0"/>
                </a:lnTo>
                <a:close/>
                <a:moveTo>
                  <a:pt x="0" y="5536151"/>
                </a:moveTo>
                <a:lnTo>
                  <a:pt x="0" y="5448294"/>
                </a:lnTo>
                <a:lnTo>
                  <a:pt x="184545" y="5536151"/>
                </a:lnTo>
                <a:close/>
              </a:path>
            </a:pathLst>
          </a:custGeom>
        </p:spPr>
      </p:pic>
      <p:sp>
        <p:nvSpPr>
          <p:cNvPr id="47" name="Text Placeholder 25"/>
          <p:cNvSpPr>
            <a:spLocks noGrp="1"/>
          </p:cNvSpPr>
          <p:nvPr>
            <p:ph type="body" sz="quarter" idx="17" hasCustomPrompt="1"/>
          </p:nvPr>
        </p:nvSpPr>
        <p:spPr>
          <a:xfrm>
            <a:off x="876300" y="2113005"/>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8" name="Text Placeholder 25"/>
          <p:cNvSpPr>
            <a:spLocks noGrp="1"/>
          </p:cNvSpPr>
          <p:nvPr>
            <p:ph type="body" sz="quarter" idx="18" hasCustomPrompt="1"/>
          </p:nvPr>
        </p:nvSpPr>
        <p:spPr>
          <a:xfrm>
            <a:off x="5929097"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9" name="Text Placeholder 25"/>
          <p:cNvSpPr>
            <a:spLocks noGrp="1"/>
          </p:cNvSpPr>
          <p:nvPr>
            <p:ph type="body" sz="quarter" idx="19" hasCustomPrompt="1"/>
          </p:nvPr>
        </p:nvSpPr>
        <p:spPr>
          <a:xfrm>
            <a:off x="3424130" y="2107852"/>
            <a:ext cx="2340000" cy="3960000"/>
          </a:xfrm>
        </p:spPr>
        <p:txBody>
          <a:bodyPr>
            <a:noAutofit/>
          </a:bodyPr>
          <a:lstStyle>
            <a:lvl1pPr marL="0" indent="0" algn="l">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52" name="Picture 5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to left - text to right">
    <p:spTree>
      <p:nvGrpSpPr>
        <p:cNvPr id="1" name=""/>
        <p:cNvGrpSpPr/>
        <p:nvPr/>
      </p:nvGrpSpPr>
      <p:grpSpPr>
        <a:xfrm>
          <a:off x="0" y="0"/>
          <a:ext cx="0" cy="0"/>
          <a:chOff x="0" y="0"/>
          <a:chExt cx="0" cy="0"/>
        </a:xfrm>
      </p:grpSpPr>
      <p:cxnSp>
        <p:nvCxnSpPr>
          <p:cNvPr id="16" name="Straight Connector 15"/>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5" name="Oval 34"/>
          <p:cNvSpPr/>
          <p:nvPr userDrawn="1"/>
        </p:nvSpPr>
        <p:spPr>
          <a:xfrm flipH="1">
            <a:off x="3916680" y="1621975"/>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648130" y="5161819"/>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7"/>
          <p:cNvSpPr>
            <a:spLocks noGrp="1"/>
          </p:cNvSpPr>
          <p:nvPr>
            <p:ph type="pic" sz="quarter" idx="10" hasCustomPrompt="1"/>
          </p:nvPr>
        </p:nvSpPr>
        <p:spPr>
          <a:xfrm flipH="1">
            <a:off x="-460162" y="0"/>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38" name="Arc 37"/>
          <p:cNvSpPr/>
          <p:nvPr userDrawn="1"/>
        </p:nvSpPr>
        <p:spPr>
          <a:xfrm rot="9058514" flipH="1">
            <a:off x="-1593353" y="739143"/>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Oval 38"/>
          <p:cNvSpPr/>
          <p:nvPr userDrawn="1"/>
        </p:nvSpPr>
        <p:spPr>
          <a:xfrm flipH="1">
            <a:off x="35447" y="5289587"/>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to left - photo to right">
    <p:spTree>
      <p:nvGrpSpPr>
        <p:cNvPr id="1" name=""/>
        <p:cNvGrpSpPr/>
        <p:nvPr/>
      </p:nvGrpSpPr>
      <p:grpSpPr>
        <a:xfrm>
          <a:off x="0" y="0"/>
          <a:ext cx="0" cy="0"/>
          <a:chOff x="0" y="0"/>
          <a:chExt cx="0" cy="0"/>
        </a:xfrm>
      </p:grpSpPr>
      <p:cxnSp>
        <p:nvCxnSpPr>
          <p:cNvPr id="14" name="Straight Connector 13"/>
          <p:cNvCxnSpPr/>
          <p:nvPr userDrawn="1"/>
        </p:nvCxnSpPr>
        <p:spPr>
          <a:xfrm flipH="1">
            <a:off x="337256" y="1808079"/>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6" name="Text Placeholder 23"/>
          <p:cNvSpPr>
            <a:spLocks noGrp="1"/>
          </p:cNvSpPr>
          <p:nvPr>
            <p:ph type="body" sz="quarter" idx="16" hasCustomPrompt="1"/>
          </p:nvPr>
        </p:nvSpPr>
        <p:spPr>
          <a:xfrm>
            <a:off x="421069" y="915852"/>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7" name="Text Placeholder 25"/>
          <p:cNvSpPr>
            <a:spLocks noGrp="1"/>
          </p:cNvSpPr>
          <p:nvPr>
            <p:ph type="body" sz="quarter" idx="17" hasCustomPrompt="1"/>
          </p:nvPr>
        </p:nvSpPr>
        <p:spPr>
          <a:xfrm>
            <a:off x="428017" y="2049331"/>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6" name="Picture Placeholder 7"/>
          <p:cNvSpPr>
            <a:spLocks noGrp="1"/>
          </p:cNvSpPr>
          <p:nvPr>
            <p:ph type="pic" sz="quarter" idx="10" hasCustomPrompt="1"/>
          </p:nvPr>
        </p:nvSpPr>
        <p:spPr>
          <a:xfrm flipH="1">
            <a:off x="6929107" y="-160857"/>
            <a:ext cx="5659526" cy="5659526"/>
          </a:xfrm>
          <a:prstGeom prst="ellipse">
            <a:avLst/>
          </a:prstGeom>
          <a:ln>
            <a:noFill/>
          </a:ln>
        </p:spPr>
        <p:txBody>
          <a:bodyPr anchor="ctr">
            <a:normAutofit/>
          </a:bodyPr>
          <a:lstStyle>
            <a:lvl1pPr algn="ctr">
              <a:defRPr sz="2400" baseline="0">
                <a:solidFill>
                  <a:srgbClr val="6D6E6C"/>
                </a:solidFill>
              </a:defRPr>
            </a:lvl1pPr>
          </a:lstStyle>
          <a:p>
            <a:r>
              <a:rPr lang="en-US" dirty="0"/>
              <a:t>Click here to add photo</a:t>
            </a:r>
          </a:p>
        </p:txBody>
      </p:sp>
      <p:sp>
        <p:nvSpPr>
          <p:cNvPr id="27" name="Arc 26"/>
          <p:cNvSpPr/>
          <p:nvPr userDrawn="1"/>
        </p:nvSpPr>
        <p:spPr>
          <a:xfrm rot="12415736">
            <a:off x="8575829" y="806436"/>
            <a:ext cx="5162451" cy="5162451"/>
          </a:xfrm>
          <a:prstGeom prst="arc">
            <a:avLst>
              <a:gd name="adj1" fmla="val 13109579"/>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 name="Group 1"/>
          <p:cNvGrpSpPr/>
          <p:nvPr userDrawn="1"/>
        </p:nvGrpSpPr>
        <p:grpSpPr>
          <a:xfrm flipH="1">
            <a:off x="6045159" y="999535"/>
            <a:ext cx="6086118" cy="4776251"/>
            <a:chOff x="6578790" y="1650178"/>
            <a:chExt cx="6086118" cy="4776251"/>
          </a:xfrm>
        </p:grpSpPr>
        <p:sp>
          <p:nvSpPr>
            <p:cNvPr id="24" name="Oval 23"/>
            <p:cNvSpPr/>
            <p:nvPr userDrawn="1"/>
          </p:nvSpPr>
          <p:spPr>
            <a:xfrm flipH="1">
              <a:off x="10460023" y="1650178"/>
              <a:ext cx="2204885" cy="2204885"/>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flipH="1">
              <a:off x="8191473" y="5190022"/>
              <a:ext cx="1236407" cy="1236407"/>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flipH="1">
              <a:off x="6578790" y="5317790"/>
              <a:ext cx="739878" cy="739878"/>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with quote box on left - BLUE">
    <p:spTree>
      <p:nvGrpSpPr>
        <p:cNvPr id="1" name=""/>
        <p:cNvGrpSpPr/>
        <p:nvPr/>
      </p:nvGrpSpPr>
      <p:grpSpPr>
        <a:xfrm>
          <a:off x="0" y="0"/>
          <a:ext cx="0" cy="0"/>
          <a:chOff x="0" y="0"/>
          <a:chExt cx="0" cy="0"/>
        </a:xfrm>
      </p:grpSpPr>
      <p:grpSp>
        <p:nvGrpSpPr>
          <p:cNvPr id="18" name="Group 17"/>
          <p:cNvGrpSpPr/>
          <p:nvPr userDrawn="1"/>
        </p:nvGrpSpPr>
        <p:grpSpPr>
          <a:xfrm>
            <a:off x="-1514707" y="-747091"/>
            <a:ext cx="8431142" cy="7605092"/>
            <a:chOff x="-1514707" y="-747091"/>
            <a:chExt cx="8431142" cy="7605092"/>
          </a:xfrm>
        </p:grpSpPr>
        <p:sp>
          <p:nvSpPr>
            <p:cNvPr id="19" name="Arc 18"/>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27" name="Straight Connector 26"/>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0"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2"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with quote box on left - GREEN">
    <p:spTree>
      <p:nvGrpSpPr>
        <p:cNvPr id="1" name=""/>
        <p:cNvGrpSpPr/>
        <p:nvPr/>
      </p:nvGrpSpPr>
      <p:grpSpPr>
        <a:xfrm>
          <a:off x="0" y="0"/>
          <a:ext cx="0" cy="0"/>
          <a:chOff x="0" y="0"/>
          <a:chExt cx="0" cy="0"/>
        </a:xfrm>
      </p:grpSpPr>
      <p:sp>
        <p:nvSpPr>
          <p:cNvPr id="53" name="Arc 5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54" name="Straight Connector 53"/>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56"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7"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9" name="Freeform 58"/>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a:off x="4356671" y="121762"/>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4"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65"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67" name="Picture 6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7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71" name="Picture 7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with quote box on left - ORANGE">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with quote box on left - PINK">
    <p:spTree>
      <p:nvGrpSpPr>
        <p:cNvPr id="1" name=""/>
        <p:cNvGrpSpPr/>
        <p:nvPr/>
      </p:nvGrpSpPr>
      <p:grpSpPr>
        <a:xfrm>
          <a:off x="0" y="0"/>
          <a:ext cx="0" cy="0"/>
          <a:chOff x="0" y="0"/>
          <a:chExt cx="0" cy="0"/>
        </a:xfrm>
      </p:grpSpPr>
      <p:sp>
        <p:nvSpPr>
          <p:cNvPr id="30" name="Arc 29"/>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p:cNvCxnSpPr/>
          <p:nvPr userDrawn="1"/>
        </p:nvCxnSpPr>
        <p:spPr>
          <a:xfrm flipH="1">
            <a:off x="6234807" y="1711826"/>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33" name="Text Placeholder 23"/>
          <p:cNvSpPr>
            <a:spLocks noGrp="1"/>
          </p:cNvSpPr>
          <p:nvPr>
            <p:ph type="body" sz="quarter" idx="16" hasCustomPrompt="1"/>
          </p:nvPr>
        </p:nvSpPr>
        <p:spPr>
          <a:xfrm>
            <a:off x="6318620" y="819599"/>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34" name="Text Placeholder 25"/>
          <p:cNvSpPr>
            <a:spLocks noGrp="1"/>
          </p:cNvSpPr>
          <p:nvPr>
            <p:ph type="body" sz="quarter" idx="17" hasCustomPrompt="1"/>
          </p:nvPr>
        </p:nvSpPr>
        <p:spPr>
          <a:xfrm>
            <a:off x="6325568" y="1953078"/>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6" name="Freeform 35"/>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Oval 36"/>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userDrawn="1"/>
        </p:nvSpPr>
        <p:spPr>
          <a:xfrm>
            <a:off x="134549" y="5439999"/>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23"/>
          <p:cNvSpPr>
            <a:spLocks noGrp="1"/>
          </p:cNvSpPr>
          <p:nvPr>
            <p:ph type="body" sz="quarter" idx="14" hasCustomPrompt="1"/>
          </p:nvPr>
        </p:nvSpPr>
        <p:spPr>
          <a:xfrm>
            <a:off x="4059608" y="3505004"/>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1" name="Text Placeholder 23"/>
          <p:cNvSpPr>
            <a:spLocks noGrp="1"/>
          </p:cNvSpPr>
          <p:nvPr>
            <p:ph type="body" sz="quarter" idx="15" hasCustomPrompt="1"/>
          </p:nvPr>
        </p:nvSpPr>
        <p:spPr>
          <a:xfrm>
            <a:off x="447384" y="89062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2" name="Text Placeholder 23"/>
          <p:cNvSpPr>
            <a:spLocks noGrp="1"/>
          </p:cNvSpPr>
          <p:nvPr>
            <p:ph type="body" sz="quarter" idx="13" hasCustomPrompt="1"/>
          </p:nvPr>
        </p:nvSpPr>
        <p:spPr>
          <a:xfrm>
            <a:off x="480042" y="1536159"/>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4" name="Picture 43"/>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sp>
        <p:nvSpPr>
          <p:cNvPr id="4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with quote box on right - BLUE">
    <p:spTree>
      <p:nvGrpSpPr>
        <p:cNvPr id="1" name=""/>
        <p:cNvGrpSpPr/>
        <p:nvPr/>
      </p:nvGrpSpPr>
      <p:grpSpPr>
        <a:xfrm>
          <a:off x="0" y="0"/>
          <a:ext cx="0" cy="0"/>
          <a:chOff x="0" y="0"/>
          <a:chExt cx="0" cy="0"/>
        </a:xfrm>
      </p:grpSpPr>
      <p:grpSp>
        <p:nvGrpSpPr>
          <p:cNvPr id="41" name="Group 40"/>
          <p:cNvGrpSpPr/>
          <p:nvPr userDrawn="1"/>
        </p:nvGrpSpPr>
        <p:grpSpPr>
          <a:xfrm flipH="1">
            <a:off x="5257570" y="-738697"/>
            <a:ext cx="8431142" cy="7605092"/>
            <a:chOff x="-1514707" y="-747091"/>
            <a:chExt cx="8431142" cy="7605092"/>
          </a:xfrm>
        </p:grpSpPr>
        <p:sp>
          <p:nvSpPr>
            <p:cNvPr id="43" name="Arc 42"/>
            <p:cNvSpPr/>
            <p:nvPr userDrawn="1"/>
          </p:nvSpPr>
          <p:spPr>
            <a:xfrm rot="2587419">
              <a:off x="-1514707" y="-747091"/>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userDrawn="1"/>
          </p:nvSpPr>
          <p:spPr>
            <a:xfrm>
              <a:off x="-17689" y="-29270"/>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p:cNvSpPr/>
            <p:nvPr userDrawn="1"/>
          </p:nvSpPr>
          <p:spPr>
            <a:xfrm>
              <a:off x="4356671" y="121762"/>
              <a:ext cx="1774227" cy="1774227"/>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userDrawn="1"/>
          </p:nvSpPr>
          <p:spPr>
            <a:xfrm>
              <a:off x="134549" y="5439999"/>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userDrawn="1"/>
          </p:nvSpPr>
          <p:spPr>
            <a:xfrm>
              <a:off x="4844936" y="4657561"/>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a:off x="448579" y="4971000"/>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grpSp>
      <p:cxnSp>
        <p:nvCxnSpPr>
          <p:cNvPr id="14" name="Straight Connector 13"/>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17"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18"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8"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9"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49" name="Picture 4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0"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with quote box on right - GREEN">
    <p:spTree>
      <p:nvGrpSpPr>
        <p:cNvPr id="1" name=""/>
        <p:cNvGrpSpPr/>
        <p:nvPr/>
      </p:nvGrpSpPr>
      <p:grpSpPr>
        <a:xfrm>
          <a:off x="0" y="0"/>
          <a:ext cx="0" cy="0"/>
          <a:chOff x="0" y="0"/>
          <a:chExt cx="0" cy="0"/>
        </a:xfrm>
      </p:grpSpPr>
      <p:sp>
        <p:nvSpPr>
          <p:cNvPr id="41" name="Arc 40"/>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Freeform 41"/>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Oval 42"/>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userDrawn="1"/>
        </p:nvSpPr>
        <p:spPr>
          <a:xfrm flipH="1">
            <a:off x="6743796" y="4665955"/>
            <a:ext cx="585273" cy="626876"/>
          </a:xfrm>
          <a:prstGeom prst="ellipse">
            <a:avLst/>
          </a:prstGeom>
          <a:solidFill>
            <a:srgbClr val="F38B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47" name="Straight Connector 46"/>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9" name="Text Placeholder 23"/>
          <p:cNvSpPr>
            <a:spLocks noGrp="1"/>
          </p:cNvSpPr>
          <p:nvPr userDrawn="1">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50" name="Text Placeholder 25"/>
          <p:cNvSpPr>
            <a:spLocks noGrp="1"/>
          </p:cNvSpPr>
          <p:nvPr userDrawn="1">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2" name="Text Placeholder 23"/>
          <p:cNvSpPr>
            <a:spLocks noGrp="1"/>
          </p:cNvSpPr>
          <p:nvPr userDrawn="1">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3" name="Text Placeholder 23"/>
          <p:cNvSpPr>
            <a:spLocks noGrp="1"/>
          </p:cNvSpPr>
          <p:nvPr userDrawn="1">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54" name="Text Placeholder 23"/>
          <p:cNvSpPr>
            <a:spLocks noGrp="1"/>
          </p:cNvSpPr>
          <p:nvPr userDrawn="1">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5" name="Picture 5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quote box on right - ORANGE">
    <p:spTree>
      <p:nvGrpSpPr>
        <p:cNvPr id="1" name=""/>
        <p:cNvGrpSpPr/>
        <p:nvPr/>
      </p:nvGrpSpPr>
      <p:grpSpPr>
        <a:xfrm>
          <a:off x="0" y="0"/>
          <a:ext cx="0" cy="0"/>
          <a:chOff x="0" y="0"/>
          <a:chExt cx="0" cy="0"/>
        </a:xfrm>
      </p:grpSpPr>
      <p:sp>
        <p:nvSpPr>
          <p:cNvPr id="32" name="Arc 31"/>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Oval 33"/>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userDrawn="1"/>
        </p:nvSpPr>
        <p:spPr>
          <a:xfrm flipH="1">
            <a:off x="10935622" y="5448393"/>
            <a:ext cx="1103834" cy="1103834"/>
          </a:xfrm>
          <a:prstGeom prst="ellipse">
            <a:avLst/>
          </a:pr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8" name="Straight Connector 37"/>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0"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1"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3"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4"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0" name="Picture 4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with quote box on right - PINK">
    <p:spTree>
      <p:nvGrpSpPr>
        <p:cNvPr id="1" name=""/>
        <p:cNvGrpSpPr/>
        <p:nvPr/>
      </p:nvGrpSpPr>
      <p:grpSpPr>
        <a:xfrm>
          <a:off x="0" y="0"/>
          <a:ext cx="0" cy="0"/>
          <a:chOff x="0" y="0"/>
          <a:chExt cx="0" cy="0"/>
        </a:xfrm>
      </p:grpSpPr>
      <p:sp>
        <p:nvSpPr>
          <p:cNvPr id="33" name="Arc 32"/>
          <p:cNvSpPr/>
          <p:nvPr userDrawn="1"/>
        </p:nvSpPr>
        <p:spPr>
          <a:xfrm rot="19012581" flipH="1">
            <a:off x="6442227" y="-738697"/>
            <a:ext cx="7246485" cy="7246485"/>
          </a:xfrm>
          <a:prstGeom prst="arc">
            <a:avLst>
              <a:gd name="adj1" fmla="val 15788567"/>
              <a:gd name="adj2" fmla="val 495506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userDrawn="1"/>
        </p:nvSpPr>
        <p:spPr>
          <a:xfrm flipH="1">
            <a:off x="6599305" y="-20876"/>
            <a:ext cx="5592389" cy="6221432"/>
          </a:xfrm>
          <a:custGeom>
            <a:avLst/>
            <a:gdLst>
              <a:gd name="connsiteX0" fmla="*/ 0 w 5592389"/>
              <a:gd name="connsiteY0" fmla="*/ 0 h 6221432"/>
              <a:gd name="connsiteX1" fmla="*/ 4328167 w 5592389"/>
              <a:gd name="connsiteY1" fmla="*/ 0 h 6221432"/>
              <a:gd name="connsiteX2" fmla="*/ 4561316 w 5592389"/>
              <a:gd name="connsiteY2" fmla="*/ 211901 h 6221432"/>
              <a:gd name="connsiteX3" fmla="*/ 5592389 w 5592389"/>
              <a:gd name="connsiteY3" fmla="*/ 2701130 h 6221432"/>
              <a:gd name="connsiteX4" fmla="*/ 2072087 w 5592389"/>
              <a:gd name="connsiteY4" fmla="*/ 6221432 h 6221432"/>
              <a:gd name="connsiteX5" fmla="*/ 103853 w 5592389"/>
              <a:gd name="connsiteY5" fmla="*/ 5620220 h 6221432"/>
              <a:gd name="connsiteX6" fmla="*/ 0 w 5592389"/>
              <a:gd name="connsiteY6" fmla="*/ 5542560 h 622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92389" h="6221432">
                <a:moveTo>
                  <a:pt x="0" y="0"/>
                </a:moveTo>
                <a:lnTo>
                  <a:pt x="4328167" y="0"/>
                </a:lnTo>
                <a:lnTo>
                  <a:pt x="4561316" y="211901"/>
                </a:lnTo>
                <a:cubicBezTo>
                  <a:pt x="5198366" y="848950"/>
                  <a:pt x="5592389" y="1729026"/>
                  <a:pt x="5592389" y="2701130"/>
                </a:cubicBezTo>
                <a:cubicBezTo>
                  <a:pt x="5592389" y="4645339"/>
                  <a:pt x="4016296" y="6221432"/>
                  <a:pt x="2072087" y="6221432"/>
                </a:cubicBezTo>
                <a:cubicBezTo>
                  <a:pt x="1343009" y="6221432"/>
                  <a:pt x="665697" y="5999794"/>
                  <a:pt x="103853" y="5620220"/>
                </a:cubicBezTo>
                <a:lnTo>
                  <a:pt x="0" y="5542560"/>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Oval 34"/>
          <p:cNvSpPr/>
          <p:nvPr userDrawn="1"/>
        </p:nvSpPr>
        <p:spPr>
          <a:xfrm flipH="1">
            <a:off x="6043107" y="130156"/>
            <a:ext cx="1774227" cy="177422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userDrawn="1"/>
        </p:nvSpPr>
        <p:spPr>
          <a:xfrm flipH="1">
            <a:off x="10935622" y="5448393"/>
            <a:ext cx="1103834" cy="1103834"/>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flipH="1">
            <a:off x="6743796" y="4665955"/>
            <a:ext cx="585273" cy="626876"/>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b="70825"/>
          <a:stretch>
            <a:fillRect/>
          </a:stretch>
        </p:blipFill>
        <p:spPr>
          <a:xfrm flipH="1">
            <a:off x="5257570" y="4979394"/>
            <a:ext cx="6467856" cy="1887001"/>
          </a:xfrm>
          <a:custGeom>
            <a:avLst/>
            <a:gdLst>
              <a:gd name="connsiteX0" fmla="*/ 0 w 6467856"/>
              <a:gd name="connsiteY0" fmla="*/ 0 h 1887001"/>
              <a:gd name="connsiteX1" fmla="*/ 6467856 w 6467856"/>
              <a:gd name="connsiteY1" fmla="*/ 0 h 1887001"/>
              <a:gd name="connsiteX2" fmla="*/ 6467856 w 6467856"/>
              <a:gd name="connsiteY2" fmla="*/ 1887001 h 1887001"/>
              <a:gd name="connsiteX3" fmla="*/ 0 w 6467856"/>
              <a:gd name="connsiteY3" fmla="*/ 1887001 h 1887001"/>
            </a:gdLst>
            <a:ahLst/>
            <a:cxnLst>
              <a:cxn ang="0">
                <a:pos x="connsiteX0" y="connsiteY0"/>
              </a:cxn>
              <a:cxn ang="0">
                <a:pos x="connsiteX1" y="connsiteY1"/>
              </a:cxn>
              <a:cxn ang="0">
                <a:pos x="connsiteX2" y="connsiteY2"/>
              </a:cxn>
              <a:cxn ang="0">
                <a:pos x="connsiteX3" y="connsiteY3"/>
              </a:cxn>
            </a:cxnLst>
            <a:rect l="l" t="t" r="r" b="b"/>
            <a:pathLst>
              <a:path w="6467856" h="1887001">
                <a:moveTo>
                  <a:pt x="0" y="0"/>
                </a:moveTo>
                <a:lnTo>
                  <a:pt x="6467856" y="0"/>
                </a:lnTo>
                <a:lnTo>
                  <a:pt x="6467856" y="1887001"/>
                </a:lnTo>
                <a:lnTo>
                  <a:pt x="0" y="1887001"/>
                </a:lnTo>
                <a:close/>
              </a:path>
            </a:pathLst>
          </a:custGeom>
        </p:spPr>
      </p:pic>
      <p:cxnSp>
        <p:nvCxnSpPr>
          <p:cNvPr id="39" name="Straight Connector 38"/>
          <p:cNvCxnSpPr/>
          <p:nvPr userDrawn="1"/>
        </p:nvCxnSpPr>
        <p:spPr>
          <a:xfrm flipH="1">
            <a:off x="286659" y="1724532"/>
            <a:ext cx="5377589" cy="0"/>
          </a:xfrm>
          <a:prstGeom prst="line">
            <a:avLst/>
          </a:prstGeom>
          <a:ln w="28575">
            <a:solidFill>
              <a:srgbClr val="16A8D3"/>
            </a:solidFill>
          </a:ln>
        </p:spPr>
        <p:style>
          <a:lnRef idx="1">
            <a:schemeClr val="accent1"/>
          </a:lnRef>
          <a:fillRef idx="0">
            <a:schemeClr val="accent1"/>
          </a:fillRef>
          <a:effectRef idx="0">
            <a:schemeClr val="accent1"/>
          </a:effectRef>
          <a:fontRef idx="minor">
            <a:schemeClr val="tx1"/>
          </a:fontRef>
        </p:style>
      </p:cxnSp>
      <p:sp>
        <p:nvSpPr>
          <p:cNvPr id="41" name="Text Placeholder 23"/>
          <p:cNvSpPr>
            <a:spLocks noGrp="1"/>
          </p:cNvSpPr>
          <p:nvPr>
            <p:ph type="body" sz="quarter" idx="16" hasCustomPrompt="1"/>
          </p:nvPr>
        </p:nvSpPr>
        <p:spPr>
          <a:xfrm>
            <a:off x="370472" y="832305"/>
            <a:ext cx="5279028" cy="697353"/>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42" name="Text Placeholder 25"/>
          <p:cNvSpPr>
            <a:spLocks noGrp="1"/>
          </p:cNvSpPr>
          <p:nvPr>
            <p:ph type="body" sz="quarter" idx="17" hasCustomPrompt="1"/>
          </p:nvPr>
        </p:nvSpPr>
        <p:spPr>
          <a:xfrm>
            <a:off x="377420" y="1965784"/>
            <a:ext cx="5273104" cy="3947440"/>
          </a:xfrm>
        </p:spPr>
        <p:txBody>
          <a:bodyPr>
            <a:noAutofit/>
          </a:bodyPr>
          <a:lstStyle>
            <a:lvl1pPr marL="0" indent="0" algn="ctr">
              <a:buNone/>
              <a:defRPr sz="2400"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4" name="Text Placeholder 23"/>
          <p:cNvSpPr>
            <a:spLocks noGrp="1"/>
          </p:cNvSpPr>
          <p:nvPr>
            <p:ph type="body" sz="quarter" idx="14" hasCustomPrompt="1"/>
          </p:nvPr>
        </p:nvSpPr>
        <p:spPr>
          <a:xfrm>
            <a:off x="11059225" y="418538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5" name="Text Placeholder 23"/>
          <p:cNvSpPr>
            <a:spLocks noGrp="1"/>
          </p:cNvSpPr>
          <p:nvPr>
            <p:ph type="body" sz="quarter" idx="15" hasCustomPrompt="1"/>
          </p:nvPr>
        </p:nvSpPr>
        <p:spPr>
          <a:xfrm>
            <a:off x="7447001" y="1571001"/>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46" name="Text Placeholder 23"/>
          <p:cNvSpPr>
            <a:spLocks noGrp="1"/>
          </p:cNvSpPr>
          <p:nvPr>
            <p:ph type="body" sz="quarter" idx="13" hasCustomPrompt="1"/>
          </p:nvPr>
        </p:nvSpPr>
        <p:spPr>
          <a:xfrm>
            <a:off x="7479659" y="2216535"/>
            <a:ext cx="4364894"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5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 Top - Text Bottom -  BLUE">
    <p:spTree>
      <p:nvGrpSpPr>
        <p:cNvPr id="1" name=""/>
        <p:cNvGrpSpPr/>
        <p:nvPr/>
      </p:nvGrpSpPr>
      <p:grpSpPr>
        <a:xfrm>
          <a:off x="0" y="0"/>
          <a:ext cx="0" cy="0"/>
          <a:chOff x="0" y="0"/>
          <a:chExt cx="0" cy="0"/>
        </a:xfrm>
      </p:grpSpPr>
      <p:sp>
        <p:nvSpPr>
          <p:cNvPr id="22"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43368"/>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Oval 20"/>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7"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Top - Text Bottom -  GREEN">
    <p:spTree>
      <p:nvGrpSpPr>
        <p:cNvPr id="1" name=""/>
        <p:cNvGrpSpPr/>
        <p:nvPr/>
      </p:nvGrpSpPr>
      <p:grpSpPr>
        <a:xfrm>
          <a:off x="0" y="0"/>
          <a:ext cx="0" cy="0"/>
          <a:chOff x="0" y="0"/>
          <a:chExt cx="0" cy="0"/>
        </a:xfrm>
      </p:grpSpPr>
      <p:sp>
        <p:nvSpPr>
          <p:cNvPr id="57"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58" name="Oval 57"/>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Oval 59"/>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c 63"/>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5" name="Oval 64"/>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68"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79" name="Picture 7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80" name="Picture 7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8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extLst>
      <p:ext uri="{BB962C8B-B14F-4D97-AF65-F5344CB8AC3E}">
        <p14:creationId xmlns:p14="http://schemas.microsoft.com/office/powerpoint/2010/main" val="1602680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Top - Text Bottom -  ORANGE">
    <p:spTree>
      <p:nvGrpSpPr>
        <p:cNvPr id="1" name=""/>
        <p:cNvGrpSpPr/>
        <p:nvPr/>
      </p:nvGrpSpPr>
      <p:grpSpPr>
        <a:xfrm>
          <a:off x="0" y="0"/>
          <a:ext cx="0" cy="0"/>
          <a:chOff x="0" y="0"/>
          <a:chExt cx="0" cy="0"/>
        </a:xfrm>
      </p:grpSpPr>
      <p:sp>
        <p:nvSpPr>
          <p:cNvPr id="11"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12" name="Oval 11"/>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p:cNvSpPr/>
          <p:nvPr userDrawn="1"/>
        </p:nvSpPr>
        <p:spPr>
          <a:xfrm flipH="1">
            <a:off x="11236788" y="3644146"/>
            <a:ext cx="585273" cy="626876"/>
          </a:xfrm>
          <a:prstGeom prst="ellipse">
            <a:avLst/>
          </a:prstGeom>
          <a:solidFill>
            <a:srgbClr val="EA1D76">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sp>
        <p:nvSpPr>
          <p:cNvPr id="16" name="Arc 15"/>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Oval 16"/>
          <p:cNvSpPr/>
          <p:nvPr userDrawn="1"/>
        </p:nvSpPr>
        <p:spPr>
          <a:xfrm flipH="1">
            <a:off x="-231609" y="3506998"/>
            <a:ext cx="1031231" cy="1031231"/>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20"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23" name="Picture 2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24"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 Top - Text Bottom -  PINK">
    <p:spTree>
      <p:nvGrpSpPr>
        <p:cNvPr id="1" name=""/>
        <p:cNvGrpSpPr/>
        <p:nvPr/>
      </p:nvGrpSpPr>
      <p:grpSpPr>
        <a:xfrm>
          <a:off x="0" y="0"/>
          <a:ext cx="0" cy="0"/>
          <a:chOff x="0" y="0"/>
          <a:chExt cx="0" cy="0"/>
        </a:xfrm>
      </p:grpSpPr>
      <p:sp>
        <p:nvSpPr>
          <p:cNvPr id="24" name="Picture Placeholder 6"/>
          <p:cNvSpPr>
            <a:spLocks noGrp="1"/>
          </p:cNvSpPr>
          <p:nvPr>
            <p:ph type="pic" sz="quarter" idx="10" hasCustomPrompt="1"/>
          </p:nvPr>
        </p:nvSpPr>
        <p:spPr>
          <a:xfrm>
            <a:off x="11628" y="7397"/>
            <a:ext cx="12167420" cy="4409769"/>
          </a:xfrm>
          <a:custGeom>
            <a:avLst/>
            <a:gdLst>
              <a:gd name="connsiteX0" fmla="*/ 0 w 12177713"/>
              <a:gd name="connsiteY0" fmla="*/ 0 h 4835525"/>
              <a:gd name="connsiteX1" fmla="*/ 6088857 w 12177713"/>
              <a:gd name="connsiteY1" fmla="*/ 0 h 4835525"/>
              <a:gd name="connsiteX2" fmla="*/ 12177714 w 12177713"/>
              <a:gd name="connsiteY2" fmla="*/ 2417763 h 4835525"/>
              <a:gd name="connsiteX3" fmla="*/ 6088857 w 12177713"/>
              <a:gd name="connsiteY3" fmla="*/ 4835526 h 4835525"/>
              <a:gd name="connsiteX4" fmla="*/ 0 w 12177713"/>
              <a:gd name="connsiteY4" fmla="*/ 4835525 h 4835525"/>
              <a:gd name="connsiteX5" fmla="*/ 0 w 12177713"/>
              <a:gd name="connsiteY5" fmla="*/ 0 h 4835525"/>
              <a:gd name="connsiteX0" fmla="*/ 0 w 13770334"/>
              <a:gd name="connsiteY0" fmla="*/ 0 h 4835526"/>
              <a:gd name="connsiteX1" fmla="*/ 11958715 w 13770334"/>
              <a:gd name="connsiteY1" fmla="*/ 368709 h 4835526"/>
              <a:gd name="connsiteX2" fmla="*/ 12177714 w 13770334"/>
              <a:gd name="connsiteY2" fmla="*/ 2417763 h 4835526"/>
              <a:gd name="connsiteX3" fmla="*/ 6088857 w 13770334"/>
              <a:gd name="connsiteY3" fmla="*/ 4835526 h 4835526"/>
              <a:gd name="connsiteX4" fmla="*/ 0 w 13770334"/>
              <a:gd name="connsiteY4" fmla="*/ 4835525 h 4835526"/>
              <a:gd name="connsiteX5" fmla="*/ 0 w 1377033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0 w 13957524"/>
              <a:gd name="connsiteY4" fmla="*/ 4835525 h 4835526"/>
              <a:gd name="connsiteX5" fmla="*/ 0 w 13957524"/>
              <a:gd name="connsiteY5" fmla="*/ 0 h 4835526"/>
              <a:gd name="connsiteX0" fmla="*/ 0 w 13957524"/>
              <a:gd name="connsiteY0" fmla="*/ 0 h 4835526"/>
              <a:gd name="connsiteX1" fmla="*/ 12224186 w 13957524"/>
              <a:gd name="connsiteY1" fmla="*/ 147484 h 4835526"/>
              <a:gd name="connsiteX2" fmla="*/ 12177714 w 13957524"/>
              <a:gd name="connsiteY2" fmla="*/ 2417763 h 4835526"/>
              <a:gd name="connsiteX3" fmla="*/ 6088857 w 13957524"/>
              <a:gd name="connsiteY3" fmla="*/ 4835526 h 4835526"/>
              <a:gd name="connsiteX4" fmla="*/ 309717 w 13957524"/>
              <a:gd name="connsiteY4" fmla="*/ 1649873 h 4835526"/>
              <a:gd name="connsiteX5" fmla="*/ 0 w 13957524"/>
              <a:gd name="connsiteY5" fmla="*/ 0 h 4835526"/>
              <a:gd name="connsiteX0" fmla="*/ 46472 w 14308830"/>
              <a:gd name="connsiteY0" fmla="*/ 0 h 4245590"/>
              <a:gd name="connsiteX1" fmla="*/ 12270658 w 14308830"/>
              <a:gd name="connsiteY1" fmla="*/ 147484 h 4245590"/>
              <a:gd name="connsiteX2" fmla="*/ 12224186 w 14308830"/>
              <a:gd name="connsiteY2" fmla="*/ 2417763 h 4245590"/>
              <a:gd name="connsiteX3" fmla="*/ 0 w 14308830"/>
              <a:gd name="connsiteY3" fmla="*/ 4245590 h 4245590"/>
              <a:gd name="connsiteX4" fmla="*/ 356189 w 14308830"/>
              <a:gd name="connsiteY4" fmla="*/ 1649873 h 4245590"/>
              <a:gd name="connsiteX5" fmla="*/ 46472 w 14308830"/>
              <a:gd name="connsiteY5" fmla="*/ 0 h 4245590"/>
              <a:gd name="connsiteX0" fmla="*/ 46472 w 14267459"/>
              <a:gd name="connsiteY0" fmla="*/ 0 h 4538991"/>
              <a:gd name="connsiteX1" fmla="*/ 12270658 w 14267459"/>
              <a:gd name="connsiteY1" fmla="*/ 147484 h 4538991"/>
              <a:gd name="connsiteX2" fmla="*/ 12120947 w 14267459"/>
              <a:gd name="connsiteY2" fmla="*/ 4231815 h 4538991"/>
              <a:gd name="connsiteX3" fmla="*/ 0 w 14267459"/>
              <a:gd name="connsiteY3" fmla="*/ 4245590 h 4538991"/>
              <a:gd name="connsiteX4" fmla="*/ 356189 w 14267459"/>
              <a:gd name="connsiteY4" fmla="*/ 1649873 h 4538991"/>
              <a:gd name="connsiteX5" fmla="*/ 46472 w 14267459"/>
              <a:gd name="connsiteY5" fmla="*/ 0 h 4538991"/>
              <a:gd name="connsiteX0" fmla="*/ 46472 w 16153072"/>
              <a:gd name="connsiteY0" fmla="*/ 0 h 4984337"/>
              <a:gd name="connsiteX1" fmla="*/ 12270658 w 16153072"/>
              <a:gd name="connsiteY1" fmla="*/ 147484 h 4984337"/>
              <a:gd name="connsiteX2" fmla="*/ 12120947 w 16153072"/>
              <a:gd name="connsiteY2" fmla="*/ 4231815 h 4984337"/>
              <a:gd name="connsiteX3" fmla="*/ 0 w 16153072"/>
              <a:gd name="connsiteY3" fmla="*/ 4245590 h 4984337"/>
              <a:gd name="connsiteX4" fmla="*/ 356189 w 16153072"/>
              <a:gd name="connsiteY4" fmla="*/ 1649873 h 4984337"/>
              <a:gd name="connsiteX5" fmla="*/ 46472 w 16153072"/>
              <a:gd name="connsiteY5" fmla="*/ 0 h 4984337"/>
              <a:gd name="connsiteX0" fmla="*/ 46472 w 16615985"/>
              <a:gd name="connsiteY0" fmla="*/ 0 h 5112976"/>
              <a:gd name="connsiteX1" fmla="*/ 12270658 w 16615985"/>
              <a:gd name="connsiteY1" fmla="*/ 147484 h 5112976"/>
              <a:gd name="connsiteX2" fmla="*/ 12120947 w 16615985"/>
              <a:gd name="connsiteY2" fmla="*/ 4231815 h 5112976"/>
              <a:gd name="connsiteX3" fmla="*/ 0 w 16615985"/>
              <a:gd name="connsiteY3" fmla="*/ 4245590 h 5112976"/>
              <a:gd name="connsiteX4" fmla="*/ 356189 w 16615985"/>
              <a:gd name="connsiteY4" fmla="*/ 1649873 h 5112976"/>
              <a:gd name="connsiteX5" fmla="*/ 46472 w 16615985"/>
              <a:gd name="connsiteY5" fmla="*/ 0 h 5112976"/>
              <a:gd name="connsiteX0" fmla="*/ 50189 w 16619702"/>
              <a:gd name="connsiteY0" fmla="*/ 0 h 5112976"/>
              <a:gd name="connsiteX1" fmla="*/ 12274375 w 16619702"/>
              <a:gd name="connsiteY1" fmla="*/ 147484 h 5112976"/>
              <a:gd name="connsiteX2" fmla="*/ 12124664 w 16619702"/>
              <a:gd name="connsiteY2" fmla="*/ 4231815 h 5112976"/>
              <a:gd name="connsiteX3" fmla="*/ 3717 w 16619702"/>
              <a:gd name="connsiteY3" fmla="*/ 4245590 h 5112976"/>
              <a:gd name="connsiteX4" fmla="*/ 359906 w 16619702"/>
              <a:gd name="connsiteY4" fmla="*/ 1649873 h 5112976"/>
              <a:gd name="connsiteX5" fmla="*/ 50189 w 16619702"/>
              <a:gd name="connsiteY5" fmla="*/ 0 h 5112976"/>
              <a:gd name="connsiteX0" fmla="*/ 50141 w 16656845"/>
              <a:gd name="connsiteY0" fmla="*/ 0 h 5072723"/>
              <a:gd name="connsiteX1" fmla="*/ 12274327 w 16656845"/>
              <a:gd name="connsiteY1" fmla="*/ 147484 h 5072723"/>
              <a:gd name="connsiteX2" fmla="*/ 12183610 w 16656845"/>
              <a:gd name="connsiteY2" fmla="*/ 4187570 h 5072723"/>
              <a:gd name="connsiteX3" fmla="*/ 3669 w 16656845"/>
              <a:gd name="connsiteY3" fmla="*/ 4245590 h 5072723"/>
              <a:gd name="connsiteX4" fmla="*/ 359858 w 16656845"/>
              <a:gd name="connsiteY4" fmla="*/ 1649873 h 5072723"/>
              <a:gd name="connsiteX5" fmla="*/ 50141 w 16656845"/>
              <a:gd name="connsiteY5" fmla="*/ 0 h 5072723"/>
              <a:gd name="connsiteX0" fmla="*/ 48410 w 15004891"/>
              <a:gd name="connsiteY0" fmla="*/ 0 h 4598531"/>
              <a:gd name="connsiteX1" fmla="*/ 12272596 w 15004891"/>
              <a:gd name="connsiteY1" fmla="*/ 147484 h 4598531"/>
              <a:gd name="connsiteX2" fmla="*/ 12181879 w 15004891"/>
              <a:gd name="connsiteY2" fmla="*/ 4187570 h 4598531"/>
              <a:gd name="connsiteX3" fmla="*/ 1938 w 15004891"/>
              <a:gd name="connsiteY3" fmla="*/ 4245590 h 4598531"/>
              <a:gd name="connsiteX4" fmla="*/ 358127 w 15004891"/>
              <a:gd name="connsiteY4" fmla="*/ 1649873 h 4598531"/>
              <a:gd name="connsiteX5" fmla="*/ 48410 w 15004891"/>
              <a:gd name="connsiteY5" fmla="*/ 0 h 4598531"/>
              <a:gd name="connsiteX0" fmla="*/ 49782 w 16448836"/>
              <a:gd name="connsiteY0" fmla="*/ 0 h 5056405"/>
              <a:gd name="connsiteX1" fmla="*/ 12273968 w 16448836"/>
              <a:gd name="connsiteY1" fmla="*/ 147484 h 5056405"/>
              <a:gd name="connsiteX2" fmla="*/ 12183251 w 16448836"/>
              <a:gd name="connsiteY2" fmla="*/ 4187570 h 5056405"/>
              <a:gd name="connsiteX3" fmla="*/ 3310 w 16448836"/>
              <a:gd name="connsiteY3" fmla="*/ 4245590 h 5056405"/>
              <a:gd name="connsiteX4" fmla="*/ 359499 w 16448836"/>
              <a:gd name="connsiteY4" fmla="*/ 1649873 h 5056405"/>
              <a:gd name="connsiteX5" fmla="*/ 49782 w 16448836"/>
              <a:gd name="connsiteY5" fmla="*/ 0 h 5056405"/>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359126 w 16179660"/>
              <a:gd name="connsiteY4" fmla="*/ 1649873 h 4997032"/>
              <a:gd name="connsiteX5" fmla="*/ 49409 w 16179660"/>
              <a:gd name="connsiteY5" fmla="*/ 0 h 4997032"/>
              <a:gd name="connsiteX0" fmla="*/ 49409 w 16179660"/>
              <a:gd name="connsiteY0" fmla="*/ 0 h 4997032"/>
              <a:gd name="connsiteX1" fmla="*/ 12273595 w 16179660"/>
              <a:gd name="connsiteY1" fmla="*/ 147484 h 4997032"/>
              <a:gd name="connsiteX2" fmla="*/ 12182878 w 16179660"/>
              <a:gd name="connsiteY2" fmla="*/ 4187570 h 4997032"/>
              <a:gd name="connsiteX3" fmla="*/ 2937 w 16179660"/>
              <a:gd name="connsiteY3" fmla="*/ 4245590 h 4997032"/>
              <a:gd name="connsiteX4" fmla="*/ 19913 w 16179660"/>
              <a:gd name="connsiteY4" fmla="*/ 646982 h 4997032"/>
              <a:gd name="connsiteX5" fmla="*/ 49409 w 16179660"/>
              <a:gd name="connsiteY5" fmla="*/ 0 h 4997032"/>
              <a:gd name="connsiteX0" fmla="*/ 1656983 w 16179660"/>
              <a:gd name="connsiteY0" fmla="*/ 29496 h 4849548"/>
              <a:gd name="connsiteX1" fmla="*/ 12273595 w 16179660"/>
              <a:gd name="connsiteY1" fmla="*/ 0 h 4849548"/>
              <a:gd name="connsiteX2" fmla="*/ 12182878 w 16179660"/>
              <a:gd name="connsiteY2" fmla="*/ 4040086 h 4849548"/>
              <a:gd name="connsiteX3" fmla="*/ 2937 w 16179660"/>
              <a:gd name="connsiteY3" fmla="*/ 4098106 h 4849548"/>
              <a:gd name="connsiteX4" fmla="*/ 19913 w 16179660"/>
              <a:gd name="connsiteY4" fmla="*/ 499498 h 4849548"/>
              <a:gd name="connsiteX5" fmla="*/ 1656983 w 16179660"/>
              <a:gd name="connsiteY5" fmla="*/ 29496 h 4849548"/>
              <a:gd name="connsiteX0" fmla="*/ 1656983 w 16179660"/>
              <a:gd name="connsiteY0" fmla="*/ 252669 h 5072721"/>
              <a:gd name="connsiteX1" fmla="*/ 12273595 w 16179660"/>
              <a:gd name="connsiteY1" fmla="*/ 223173 h 5072721"/>
              <a:gd name="connsiteX2" fmla="*/ 12182878 w 16179660"/>
              <a:gd name="connsiteY2" fmla="*/ 4263259 h 5072721"/>
              <a:gd name="connsiteX3" fmla="*/ 2937 w 16179660"/>
              <a:gd name="connsiteY3" fmla="*/ 4321279 h 5072721"/>
              <a:gd name="connsiteX4" fmla="*/ 34662 w 16179660"/>
              <a:gd name="connsiteY4" fmla="*/ 0 h 5072721"/>
              <a:gd name="connsiteX5" fmla="*/ 1656983 w 16179660"/>
              <a:gd name="connsiteY5" fmla="*/ 252669 h 5072721"/>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59 w 14253173"/>
              <a:gd name="connsiteY0" fmla="*/ 252669 h 4720693"/>
              <a:gd name="connsiteX1" fmla="*/ 12239171 w 14253173"/>
              <a:gd name="connsiteY1" fmla="*/ 223173 h 4720693"/>
              <a:gd name="connsiteX2" fmla="*/ 12148454 w 14253173"/>
              <a:gd name="connsiteY2" fmla="*/ 4263259 h 4720693"/>
              <a:gd name="connsiteX3" fmla="*/ 86500 w 14253173"/>
              <a:gd name="connsiteY3" fmla="*/ 4350775 h 4720693"/>
              <a:gd name="connsiteX4" fmla="*/ 238 w 14253173"/>
              <a:gd name="connsiteY4" fmla="*/ 0 h 4720693"/>
              <a:gd name="connsiteX5" fmla="*/ 1622559 w 14253173"/>
              <a:gd name="connsiteY5" fmla="*/ 252669 h 4720693"/>
              <a:gd name="connsiteX0" fmla="*/ 1622598 w 14253996"/>
              <a:gd name="connsiteY0" fmla="*/ 252669 h 4712915"/>
              <a:gd name="connsiteX1" fmla="*/ 12239210 w 14253996"/>
              <a:gd name="connsiteY1" fmla="*/ 223173 h 4712915"/>
              <a:gd name="connsiteX2" fmla="*/ 12148493 w 14253996"/>
              <a:gd name="connsiteY2" fmla="*/ 4263259 h 4712915"/>
              <a:gd name="connsiteX3" fmla="*/ 71790 w 14253996"/>
              <a:gd name="connsiteY3" fmla="*/ 4336027 h 4712915"/>
              <a:gd name="connsiteX4" fmla="*/ 277 w 14253996"/>
              <a:gd name="connsiteY4" fmla="*/ 0 h 4712915"/>
              <a:gd name="connsiteX5" fmla="*/ 1622598 w 14253996"/>
              <a:gd name="connsiteY5" fmla="*/ 252669 h 4712915"/>
              <a:gd name="connsiteX0" fmla="*/ 1578644 w 14210042"/>
              <a:gd name="connsiteY0" fmla="*/ 223172 h 4683418"/>
              <a:gd name="connsiteX1" fmla="*/ 12195256 w 14210042"/>
              <a:gd name="connsiteY1" fmla="*/ 193676 h 4683418"/>
              <a:gd name="connsiteX2" fmla="*/ 12104539 w 14210042"/>
              <a:gd name="connsiteY2" fmla="*/ 4233762 h 4683418"/>
              <a:gd name="connsiteX3" fmla="*/ 27836 w 14210042"/>
              <a:gd name="connsiteY3" fmla="*/ 4306530 h 4683418"/>
              <a:gd name="connsiteX4" fmla="*/ 569 w 14210042"/>
              <a:gd name="connsiteY4" fmla="*/ 0 h 4683418"/>
              <a:gd name="connsiteX5" fmla="*/ 1578644 w 14210042"/>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1578075 w 14209473"/>
              <a:gd name="connsiteY0" fmla="*/ 223172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1578075 w 14209473"/>
              <a:gd name="connsiteY5" fmla="*/ 223172 h 4683418"/>
              <a:gd name="connsiteX0" fmla="*/ 8701546 w 14209473"/>
              <a:gd name="connsiteY0" fmla="*/ 16694 h 4683418"/>
              <a:gd name="connsiteX1" fmla="*/ 12194687 w 14209473"/>
              <a:gd name="connsiteY1" fmla="*/ 193676 h 4683418"/>
              <a:gd name="connsiteX2" fmla="*/ 12103970 w 14209473"/>
              <a:gd name="connsiteY2" fmla="*/ 4233762 h 4683418"/>
              <a:gd name="connsiteX3" fmla="*/ 27267 w 14209473"/>
              <a:gd name="connsiteY3" fmla="*/ 4306530 h 4683418"/>
              <a:gd name="connsiteX4" fmla="*/ 0 w 14209473"/>
              <a:gd name="connsiteY4" fmla="*/ 0 h 4683418"/>
              <a:gd name="connsiteX5" fmla="*/ 8701546 w 14209473"/>
              <a:gd name="connsiteY5" fmla="*/ 16694 h 4683418"/>
              <a:gd name="connsiteX0" fmla="*/ 8701546 w 14209473"/>
              <a:gd name="connsiteY0" fmla="*/ 1945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8701546 w 14209473"/>
              <a:gd name="connsiteY5" fmla="*/ 1945 h 4668669"/>
              <a:gd name="connsiteX0" fmla="*/ 12182166 w 14209473"/>
              <a:gd name="connsiteY0" fmla="*/ 16694 h 4668669"/>
              <a:gd name="connsiteX1" fmla="*/ 12194687 w 14209473"/>
              <a:gd name="connsiteY1" fmla="*/ 178927 h 4668669"/>
              <a:gd name="connsiteX2" fmla="*/ 12103970 w 14209473"/>
              <a:gd name="connsiteY2" fmla="*/ 4219013 h 4668669"/>
              <a:gd name="connsiteX3" fmla="*/ 27267 w 14209473"/>
              <a:gd name="connsiteY3" fmla="*/ 4291781 h 4668669"/>
              <a:gd name="connsiteX4" fmla="*/ 0 w 14209473"/>
              <a:gd name="connsiteY4" fmla="*/ 0 h 4668669"/>
              <a:gd name="connsiteX5" fmla="*/ 12182166 w 14209473"/>
              <a:gd name="connsiteY5" fmla="*/ 16694 h 4668669"/>
              <a:gd name="connsiteX0" fmla="*/ 12182166 w 14180684"/>
              <a:gd name="connsiteY0" fmla="*/ 16694 h 4467237"/>
              <a:gd name="connsiteX1" fmla="*/ 12150442 w 14180684"/>
              <a:gd name="connsiteY1" fmla="*/ 4013508 h 4467237"/>
              <a:gd name="connsiteX2" fmla="*/ 12103970 w 14180684"/>
              <a:gd name="connsiteY2" fmla="*/ 4219013 h 4467237"/>
              <a:gd name="connsiteX3" fmla="*/ 27267 w 14180684"/>
              <a:gd name="connsiteY3" fmla="*/ 4291781 h 4467237"/>
              <a:gd name="connsiteX4" fmla="*/ 0 w 14180684"/>
              <a:gd name="connsiteY4" fmla="*/ 0 h 4467237"/>
              <a:gd name="connsiteX5" fmla="*/ 12182166 w 14180684"/>
              <a:gd name="connsiteY5" fmla="*/ 16694 h 4467237"/>
              <a:gd name="connsiteX0" fmla="*/ 12182166 w 12671202"/>
              <a:gd name="connsiteY0" fmla="*/ 16694 h 4467237"/>
              <a:gd name="connsiteX1" fmla="*/ 12150442 w 12671202"/>
              <a:gd name="connsiteY1" fmla="*/ 4013508 h 4467237"/>
              <a:gd name="connsiteX2" fmla="*/ 12103970 w 12671202"/>
              <a:gd name="connsiteY2" fmla="*/ 4219013 h 4467237"/>
              <a:gd name="connsiteX3" fmla="*/ 27267 w 12671202"/>
              <a:gd name="connsiteY3" fmla="*/ 4291781 h 4467237"/>
              <a:gd name="connsiteX4" fmla="*/ 0 w 12671202"/>
              <a:gd name="connsiteY4" fmla="*/ 0 h 4467237"/>
              <a:gd name="connsiteX5" fmla="*/ 12182166 w 12671202"/>
              <a:gd name="connsiteY5" fmla="*/ 16694 h 4467237"/>
              <a:gd name="connsiteX0" fmla="*/ 12182166 w 12972148"/>
              <a:gd name="connsiteY0" fmla="*/ 16694 h 4467237"/>
              <a:gd name="connsiteX1" fmla="*/ 12150442 w 12972148"/>
              <a:gd name="connsiteY1" fmla="*/ 4013508 h 4467237"/>
              <a:gd name="connsiteX2" fmla="*/ 12103970 w 12972148"/>
              <a:gd name="connsiteY2" fmla="*/ 4219013 h 4467237"/>
              <a:gd name="connsiteX3" fmla="*/ 27267 w 12972148"/>
              <a:gd name="connsiteY3" fmla="*/ 4291781 h 4467237"/>
              <a:gd name="connsiteX4" fmla="*/ 0 w 12972148"/>
              <a:gd name="connsiteY4" fmla="*/ 0 h 4467237"/>
              <a:gd name="connsiteX5" fmla="*/ 12182166 w 12972148"/>
              <a:gd name="connsiteY5" fmla="*/ 16694 h 4467237"/>
              <a:gd name="connsiteX0" fmla="*/ 12182166 w 12618536"/>
              <a:gd name="connsiteY0" fmla="*/ 16694 h 4467237"/>
              <a:gd name="connsiteX1" fmla="*/ 12150442 w 12618536"/>
              <a:gd name="connsiteY1" fmla="*/ 4013508 h 4467237"/>
              <a:gd name="connsiteX2" fmla="*/ 12103970 w 12618536"/>
              <a:gd name="connsiteY2" fmla="*/ 4219013 h 4467237"/>
              <a:gd name="connsiteX3" fmla="*/ 27267 w 12618536"/>
              <a:gd name="connsiteY3" fmla="*/ 4291781 h 4467237"/>
              <a:gd name="connsiteX4" fmla="*/ 0 w 12618536"/>
              <a:gd name="connsiteY4" fmla="*/ 0 h 4467237"/>
              <a:gd name="connsiteX5" fmla="*/ 12182166 w 12618536"/>
              <a:gd name="connsiteY5" fmla="*/ 16694 h 4467237"/>
              <a:gd name="connsiteX0" fmla="*/ 12182166 w 12182166"/>
              <a:gd name="connsiteY0" fmla="*/ 16694 h 4351700"/>
              <a:gd name="connsiteX1" fmla="*/ 12150442 w 12182166"/>
              <a:gd name="connsiteY1" fmla="*/ 4013508 h 4351700"/>
              <a:gd name="connsiteX2" fmla="*/ 6352099 w 12182166"/>
              <a:gd name="connsiteY2" fmla="*/ 2803168 h 4351700"/>
              <a:gd name="connsiteX3" fmla="*/ 27267 w 12182166"/>
              <a:gd name="connsiteY3" fmla="*/ 4291781 h 4351700"/>
              <a:gd name="connsiteX4" fmla="*/ 0 w 12182166"/>
              <a:gd name="connsiteY4" fmla="*/ 0 h 4351700"/>
              <a:gd name="connsiteX5" fmla="*/ 12182166 w 12182166"/>
              <a:gd name="connsiteY5" fmla="*/ 16694 h 4351700"/>
              <a:gd name="connsiteX0" fmla="*/ 12182166 w 12194687"/>
              <a:gd name="connsiteY0" fmla="*/ 16694 h 4350591"/>
              <a:gd name="connsiteX1" fmla="*/ 12194687 w 12194687"/>
              <a:gd name="connsiteY1" fmla="*/ 4264231 h 4350591"/>
              <a:gd name="connsiteX2" fmla="*/ 6352099 w 12194687"/>
              <a:gd name="connsiteY2" fmla="*/ 2803168 h 4350591"/>
              <a:gd name="connsiteX3" fmla="*/ 27267 w 12194687"/>
              <a:gd name="connsiteY3" fmla="*/ 4291781 h 4350591"/>
              <a:gd name="connsiteX4" fmla="*/ 0 w 12194687"/>
              <a:gd name="connsiteY4" fmla="*/ 0 h 4350591"/>
              <a:gd name="connsiteX5" fmla="*/ 12182166 w 12194687"/>
              <a:gd name="connsiteY5" fmla="*/ 16694 h 4350591"/>
              <a:gd name="connsiteX0" fmla="*/ 12158475 w 12170996"/>
              <a:gd name="connsiteY0" fmla="*/ 1946 h 4335843"/>
              <a:gd name="connsiteX1" fmla="*/ 12170996 w 12170996"/>
              <a:gd name="connsiteY1" fmla="*/ 4249483 h 4335843"/>
              <a:gd name="connsiteX2" fmla="*/ 6328408 w 12170996"/>
              <a:gd name="connsiteY2" fmla="*/ 2788420 h 4335843"/>
              <a:gd name="connsiteX3" fmla="*/ 3576 w 12170996"/>
              <a:gd name="connsiteY3" fmla="*/ 4277033 h 4335843"/>
              <a:gd name="connsiteX4" fmla="*/ 5805 w 12170996"/>
              <a:gd name="connsiteY4" fmla="*/ 0 h 4335843"/>
              <a:gd name="connsiteX5" fmla="*/ 12158475 w 12170996"/>
              <a:gd name="connsiteY5" fmla="*/ 1946 h 4335843"/>
              <a:gd name="connsiteX0" fmla="*/ 12158475 w 12170996"/>
              <a:gd name="connsiteY0" fmla="*/ 0 h 4333897"/>
              <a:gd name="connsiteX1" fmla="*/ 12170996 w 12170996"/>
              <a:gd name="connsiteY1" fmla="*/ 4247537 h 4333897"/>
              <a:gd name="connsiteX2" fmla="*/ 6328408 w 12170996"/>
              <a:gd name="connsiteY2" fmla="*/ 2786474 h 4333897"/>
              <a:gd name="connsiteX3" fmla="*/ 3576 w 12170996"/>
              <a:gd name="connsiteY3" fmla="*/ 4275087 h 4333897"/>
              <a:gd name="connsiteX4" fmla="*/ 5805 w 12170996"/>
              <a:gd name="connsiteY4" fmla="*/ 27550 h 4333897"/>
              <a:gd name="connsiteX5" fmla="*/ 12158475 w 12170996"/>
              <a:gd name="connsiteY5" fmla="*/ 0 h 4333897"/>
              <a:gd name="connsiteX0" fmla="*/ 12158475 w 12170996"/>
              <a:gd name="connsiteY0" fmla="*/ 0 h 4377156"/>
              <a:gd name="connsiteX1" fmla="*/ 12170996 w 12170996"/>
              <a:gd name="connsiteY1" fmla="*/ 4247537 h 4377156"/>
              <a:gd name="connsiteX2" fmla="*/ 6328408 w 12170996"/>
              <a:gd name="connsiteY2" fmla="*/ 2786474 h 4377156"/>
              <a:gd name="connsiteX3" fmla="*/ 3576 w 12170996"/>
              <a:gd name="connsiteY3" fmla="*/ 4319332 h 4377156"/>
              <a:gd name="connsiteX4" fmla="*/ 5805 w 12170996"/>
              <a:gd name="connsiteY4" fmla="*/ 27550 h 4377156"/>
              <a:gd name="connsiteX5" fmla="*/ 12158475 w 12170996"/>
              <a:gd name="connsiteY5" fmla="*/ 0 h 4377156"/>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324832 w 12167420"/>
              <a:gd name="connsiteY2" fmla="*/ 2786474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319332"/>
              <a:gd name="connsiteX1" fmla="*/ 12167420 w 12167420"/>
              <a:gd name="connsiteY1" fmla="*/ 4247537 h 4319332"/>
              <a:gd name="connsiteX2" fmla="*/ 6059361 w 12167420"/>
              <a:gd name="connsiteY2" fmla="*/ 2889712 h 4319332"/>
              <a:gd name="connsiteX3" fmla="*/ 0 w 12167420"/>
              <a:gd name="connsiteY3" fmla="*/ 4319332 h 4319332"/>
              <a:gd name="connsiteX4" fmla="*/ 2229 w 12167420"/>
              <a:gd name="connsiteY4" fmla="*/ 27550 h 4319332"/>
              <a:gd name="connsiteX5" fmla="*/ 12154899 w 12167420"/>
              <a:gd name="connsiteY5" fmla="*/ 0 h 4319332"/>
              <a:gd name="connsiteX0" fmla="*/ 12154899 w 12167420"/>
              <a:gd name="connsiteY0" fmla="*/ 0 h 4407822"/>
              <a:gd name="connsiteX1" fmla="*/ 12167420 w 12167420"/>
              <a:gd name="connsiteY1" fmla="*/ 4247537 h 4407822"/>
              <a:gd name="connsiteX2" fmla="*/ 6059361 w 12167420"/>
              <a:gd name="connsiteY2" fmla="*/ 2889712 h 4407822"/>
              <a:gd name="connsiteX3" fmla="*/ 0 w 12167420"/>
              <a:gd name="connsiteY3" fmla="*/ 4407822 h 4407822"/>
              <a:gd name="connsiteX4" fmla="*/ 2229 w 12167420"/>
              <a:gd name="connsiteY4" fmla="*/ 27550 h 4407822"/>
              <a:gd name="connsiteX5" fmla="*/ 12154899 w 12167420"/>
              <a:gd name="connsiteY5" fmla="*/ 0 h 4407822"/>
              <a:gd name="connsiteX0" fmla="*/ 12154899 w 12167420"/>
              <a:gd name="connsiteY0" fmla="*/ 1947 h 4409769"/>
              <a:gd name="connsiteX1" fmla="*/ 12167420 w 12167420"/>
              <a:gd name="connsiteY1" fmla="*/ 4249484 h 4409769"/>
              <a:gd name="connsiteX2" fmla="*/ 6059361 w 12167420"/>
              <a:gd name="connsiteY2" fmla="*/ 2891659 h 4409769"/>
              <a:gd name="connsiteX3" fmla="*/ 0 w 12167420"/>
              <a:gd name="connsiteY3" fmla="*/ 4409769 h 4409769"/>
              <a:gd name="connsiteX4" fmla="*/ 2229 w 12167420"/>
              <a:gd name="connsiteY4" fmla="*/ 0 h 4409769"/>
              <a:gd name="connsiteX5" fmla="*/ 12154899 w 12167420"/>
              <a:gd name="connsiteY5" fmla="*/ 1947 h 4409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67420" h="4409769">
                <a:moveTo>
                  <a:pt x="12154899" y="1947"/>
                </a:moveTo>
                <a:cubicBezTo>
                  <a:pt x="12159073" y="1417793"/>
                  <a:pt x="12163246" y="2833638"/>
                  <a:pt x="12167420" y="4249484"/>
                </a:cubicBezTo>
                <a:cubicBezTo>
                  <a:pt x="10383016" y="3320336"/>
                  <a:pt x="8087264" y="2864945"/>
                  <a:pt x="6059361" y="2891659"/>
                </a:cubicBezTo>
                <a:cubicBezTo>
                  <a:pt x="4031458" y="2918373"/>
                  <a:pt x="1268512" y="3392131"/>
                  <a:pt x="0" y="4409769"/>
                </a:cubicBezTo>
                <a:cubicBezTo>
                  <a:pt x="5659" y="2089355"/>
                  <a:pt x="11318" y="1229033"/>
                  <a:pt x="2229" y="0"/>
                </a:cubicBezTo>
                <a:lnTo>
                  <a:pt x="12154899" y="1947"/>
                </a:lnTo>
                <a:close/>
              </a:path>
            </a:pathLst>
          </a:custGeom>
        </p:spPr>
        <p:txBody>
          <a:bodyPr anchor="ctr"/>
          <a:lstStyle>
            <a:lvl1pPr algn="ctr">
              <a:defRPr baseline="0">
                <a:solidFill>
                  <a:srgbClr val="6D6E6C"/>
                </a:solidFill>
              </a:defRPr>
            </a:lvl1pPr>
          </a:lstStyle>
          <a:p>
            <a:r>
              <a:rPr lang="en-US" dirty="0"/>
              <a:t>Click to add photo </a:t>
            </a:r>
          </a:p>
        </p:txBody>
      </p:sp>
      <p:sp>
        <p:nvSpPr>
          <p:cNvPr id="26" name="Oval 25"/>
          <p:cNvSpPr/>
          <p:nvPr userDrawn="1"/>
        </p:nvSpPr>
        <p:spPr>
          <a:xfrm flipH="1">
            <a:off x="10837179" y="5366257"/>
            <a:ext cx="1103834" cy="1103834"/>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userDrawn="1"/>
        </p:nvSpPr>
        <p:spPr>
          <a:xfrm flipH="1">
            <a:off x="3787" y="2819305"/>
            <a:ext cx="12173465" cy="4043593"/>
          </a:xfrm>
          <a:custGeom>
            <a:avLst/>
            <a:gdLst>
              <a:gd name="connsiteX0" fmla="*/ 6058389 w 12173465"/>
              <a:gd name="connsiteY0" fmla="*/ 0 h 4043593"/>
              <a:gd name="connsiteX1" fmla="*/ 150546 w 12173465"/>
              <a:gd name="connsiteY1" fmla="*/ 1318071 h 4043593"/>
              <a:gd name="connsiteX2" fmla="*/ 0 w 12173465"/>
              <a:gd name="connsiteY2" fmla="*/ 1413314 h 4043593"/>
              <a:gd name="connsiteX3" fmla="*/ 0 w 12173465"/>
              <a:gd name="connsiteY3" fmla="*/ 4043593 h 4043593"/>
              <a:gd name="connsiteX4" fmla="*/ 12173465 w 12173465"/>
              <a:gd name="connsiteY4" fmla="*/ 4043593 h 4043593"/>
              <a:gd name="connsiteX5" fmla="*/ 12173465 w 12173465"/>
              <a:gd name="connsiteY5" fmla="*/ 1449177 h 4043593"/>
              <a:gd name="connsiteX6" fmla="*/ 11966232 w 12173465"/>
              <a:gd name="connsiteY6" fmla="*/ 1318071 h 4043593"/>
              <a:gd name="connsiteX7" fmla="*/ 6058389 w 12173465"/>
              <a:gd name="connsiteY7" fmla="*/ 0 h 4043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3465" h="4043593">
                <a:moveTo>
                  <a:pt x="6058389" y="0"/>
                </a:moveTo>
                <a:cubicBezTo>
                  <a:pt x="3679934" y="0"/>
                  <a:pt x="1554793" y="513092"/>
                  <a:pt x="150546" y="1318071"/>
                </a:cubicBezTo>
                <a:lnTo>
                  <a:pt x="0" y="1413314"/>
                </a:lnTo>
                <a:lnTo>
                  <a:pt x="0" y="4043593"/>
                </a:lnTo>
                <a:lnTo>
                  <a:pt x="12173465" y="4043593"/>
                </a:lnTo>
                <a:lnTo>
                  <a:pt x="12173465" y="1449177"/>
                </a:lnTo>
                <a:lnTo>
                  <a:pt x="11966232" y="1318071"/>
                </a:lnTo>
                <a:cubicBezTo>
                  <a:pt x="10561984" y="513092"/>
                  <a:pt x="8436844" y="0"/>
                  <a:pt x="6058389" y="0"/>
                </a:cubicBez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Oval 27"/>
          <p:cNvSpPr/>
          <p:nvPr userDrawn="1"/>
        </p:nvSpPr>
        <p:spPr>
          <a:xfrm flipH="1">
            <a:off x="11236788" y="3644146"/>
            <a:ext cx="585273" cy="626876"/>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c 31"/>
          <p:cNvSpPr/>
          <p:nvPr userDrawn="1"/>
        </p:nvSpPr>
        <p:spPr>
          <a:xfrm>
            <a:off x="-274058" y="3098207"/>
            <a:ext cx="13412102" cy="4572000"/>
          </a:xfrm>
          <a:prstGeom prst="arc">
            <a:avLst>
              <a:gd name="adj1" fmla="val 11191005"/>
              <a:gd name="adj2" fmla="val 20906242"/>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Oval 32"/>
          <p:cNvSpPr/>
          <p:nvPr userDrawn="1"/>
        </p:nvSpPr>
        <p:spPr>
          <a:xfrm flipH="1">
            <a:off x="-231609" y="3506998"/>
            <a:ext cx="1031231" cy="1031231"/>
          </a:xfrm>
          <a:prstGeom prst="ellipse">
            <a:avLst/>
          </a:pr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userDrawn="1"/>
        </p:nvCxnSpPr>
        <p:spPr>
          <a:xfrm flipH="1">
            <a:off x="332508" y="4442958"/>
            <a:ext cx="116286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Text Placeholder 84"/>
          <p:cNvSpPr>
            <a:spLocks noGrp="1"/>
          </p:cNvSpPr>
          <p:nvPr>
            <p:ph type="body" sz="quarter" idx="25" hasCustomPrompt="1"/>
          </p:nvPr>
        </p:nvSpPr>
        <p:spPr>
          <a:xfrm>
            <a:off x="332508" y="4612984"/>
            <a:ext cx="11545518" cy="633861"/>
          </a:xfrm>
        </p:spPr>
        <p:txBody>
          <a:bodyPr anchor="ctr">
            <a:normAutofit/>
          </a:bodyPr>
          <a:lstStyle>
            <a:lvl1pPr marL="0" indent="0" algn="ctr">
              <a:buNone/>
              <a:defRPr sz="3000">
                <a:solidFill>
                  <a:schemeClr val="bg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 heading</a:t>
            </a:r>
          </a:p>
        </p:txBody>
      </p:sp>
      <p:sp>
        <p:nvSpPr>
          <p:cNvPr id="36" name="Text Placeholder 74"/>
          <p:cNvSpPr>
            <a:spLocks noGrp="1"/>
          </p:cNvSpPr>
          <p:nvPr>
            <p:ph type="body" sz="quarter" idx="20" hasCustomPrompt="1"/>
          </p:nvPr>
        </p:nvSpPr>
        <p:spPr>
          <a:xfrm>
            <a:off x="332508" y="3642949"/>
            <a:ext cx="11545518" cy="629984"/>
          </a:xfrm>
        </p:spPr>
        <p:txBody>
          <a:bodyPr>
            <a:noAutofit/>
          </a:bodyPr>
          <a:lstStyle>
            <a:lvl1pPr marL="0" indent="0" algn="ctr">
              <a:buNone/>
              <a:defRPr sz="3600">
                <a:solidFill>
                  <a:schemeClr val="bg1"/>
                </a:solidFill>
                <a:latin typeface="+mj-lt"/>
              </a:defRPr>
            </a:lvl1pPr>
            <a:lvl2pPr>
              <a:defRPr sz="3600"/>
            </a:lvl2pPr>
            <a:lvl3pPr>
              <a:defRPr sz="3600"/>
            </a:lvl3pPr>
            <a:lvl4pPr>
              <a:defRPr sz="3600"/>
            </a:lvl4pPr>
            <a:lvl5pPr>
              <a:defRPr sz="3600"/>
            </a:lvl5pPr>
          </a:lstStyle>
          <a:p>
            <a:pPr lvl="0"/>
            <a:r>
              <a:rPr lang="en-US" dirty="0"/>
              <a:t>TITLE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l="30130" b="88028"/>
          <a:stretch>
            <a:fillRect/>
          </a:stretch>
        </p:blipFill>
        <p:spPr>
          <a:xfrm flipH="1">
            <a:off x="7603251" y="6070975"/>
            <a:ext cx="4519066" cy="774338"/>
          </a:xfrm>
          <a:custGeom>
            <a:avLst/>
            <a:gdLst>
              <a:gd name="connsiteX0" fmla="*/ 4519066 w 4519066"/>
              <a:gd name="connsiteY0" fmla="*/ 0 h 774338"/>
              <a:gd name="connsiteX1" fmla="*/ 0 w 4519066"/>
              <a:gd name="connsiteY1" fmla="*/ 0 h 774338"/>
              <a:gd name="connsiteX2" fmla="*/ 0 w 4519066"/>
              <a:gd name="connsiteY2" fmla="*/ 774338 h 774338"/>
              <a:gd name="connsiteX3" fmla="*/ 4519066 w 4519066"/>
              <a:gd name="connsiteY3" fmla="*/ 774338 h 774338"/>
            </a:gdLst>
            <a:ahLst/>
            <a:cxnLst>
              <a:cxn ang="0">
                <a:pos x="connsiteX0" y="connsiteY0"/>
              </a:cxn>
              <a:cxn ang="0">
                <a:pos x="connsiteX1" y="connsiteY1"/>
              </a:cxn>
              <a:cxn ang="0">
                <a:pos x="connsiteX2" y="connsiteY2"/>
              </a:cxn>
              <a:cxn ang="0">
                <a:pos x="connsiteX3" y="connsiteY3"/>
              </a:cxn>
            </a:cxnLst>
            <a:rect l="l" t="t" r="r" b="b"/>
            <a:pathLst>
              <a:path w="4519066" h="774338">
                <a:moveTo>
                  <a:pt x="4519066" y="0"/>
                </a:moveTo>
                <a:lnTo>
                  <a:pt x="0" y="0"/>
                </a:lnTo>
                <a:lnTo>
                  <a:pt x="0" y="774338"/>
                </a:lnTo>
                <a:lnTo>
                  <a:pt x="4519066" y="774338"/>
                </a:lnTo>
                <a:close/>
              </a:path>
            </a:pathLst>
          </a:custGeom>
        </p:spPr>
      </p:pic>
      <p:pic>
        <p:nvPicPr>
          <p:cNvPr id="40" name="Picture 3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41"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chemeClr val="bg1"/>
                </a:solidFill>
                <a:latin typeface="Calibri" charset="0"/>
              </a:rPr>
              <a:t>promoting refugee &amp; migrant integration through education</a:t>
            </a:r>
            <a:endParaRPr kumimoji="1" lang="ja-JP" altLang="en-US" sz="1100" dirty="0">
              <a:solidFill>
                <a:schemeClr val="bg1"/>
              </a:solidFill>
              <a:latin typeface="Calibri"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Divider slide - BLUE">
    <p:spTree>
      <p:nvGrpSpPr>
        <p:cNvPr id="1" name=""/>
        <p:cNvGrpSpPr/>
        <p:nvPr/>
      </p:nvGrpSpPr>
      <p:grpSpPr>
        <a:xfrm>
          <a:off x="0" y="0"/>
          <a:ext cx="0" cy="0"/>
          <a:chOff x="0" y="0"/>
          <a:chExt cx="0" cy="0"/>
        </a:xfrm>
      </p:grpSpPr>
      <p:sp>
        <p:nvSpPr>
          <p:cNvPr id="34" name="Freeform 33"/>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46" name="Picture 45"/>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Oval 35"/>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8" name="Picture 4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Divider slide - GREEN">
    <p:spTree>
      <p:nvGrpSpPr>
        <p:cNvPr id="1" name=""/>
        <p:cNvGrpSpPr/>
        <p:nvPr/>
      </p:nvGrpSpPr>
      <p:grpSpPr>
        <a:xfrm>
          <a:off x="0" y="0"/>
          <a:ext cx="0" cy="0"/>
          <a:chOff x="0" y="0"/>
          <a:chExt cx="0" cy="0"/>
        </a:xfrm>
      </p:grpSpPr>
      <p:sp>
        <p:nvSpPr>
          <p:cNvPr id="33" name="Freeform 32"/>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36" name="Arc 35"/>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Oval 37"/>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3" name="Picture 4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Divider slide - ORANGE">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Divider slide - PINK">
    <p:spTree>
      <p:nvGrpSpPr>
        <p:cNvPr id="1" name=""/>
        <p:cNvGrpSpPr/>
        <p:nvPr/>
      </p:nvGrpSpPr>
      <p:grpSpPr>
        <a:xfrm>
          <a:off x="0" y="0"/>
          <a:ext cx="0" cy="0"/>
          <a:chOff x="0" y="0"/>
          <a:chExt cx="0" cy="0"/>
        </a:xfrm>
      </p:grpSpPr>
      <p:sp>
        <p:nvSpPr>
          <p:cNvPr id="11" name="Freeform 10"/>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12"/>
          <p:cNvSpPr>
            <a:spLocks noGrp="1"/>
          </p:cNvSpPr>
          <p:nvPr>
            <p:ph type="body" sz="quarter" idx="11" hasCustomPrompt="1"/>
          </p:nvPr>
        </p:nvSpPr>
        <p:spPr>
          <a:xfrm>
            <a:off x="552835" y="3583517"/>
            <a:ext cx="6491432" cy="2654302"/>
          </a:xfrm>
        </p:spPr>
        <p:txBody>
          <a:bodyPr anchor="ctr">
            <a:no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4800">
                <a:solidFill>
                  <a:schemeClr val="bg1"/>
                </a:solidFill>
                <a:latin typeface="+mj-lt"/>
              </a:defRPr>
            </a:lvl1pPr>
            <a:lvl2pPr marL="457200" indent="0">
              <a:buNone/>
              <a:defRPr sz="12000"/>
            </a:lvl2pPr>
            <a:lvl3pPr marL="914400" indent="0">
              <a:buNone/>
              <a:defRPr sz="12000"/>
            </a:lvl3pPr>
            <a:lvl4pPr marL="1371600" indent="0">
              <a:buNone/>
              <a:defRPr sz="12000"/>
            </a:lvl4pPr>
            <a:lvl5pPr marL="1828800" indent="0">
              <a:buNone/>
              <a:defRPr sz="12000"/>
            </a:lvl5pPr>
          </a:lstStyle>
          <a:p>
            <a:pPr lvl="0"/>
            <a:r>
              <a:rPr lang="en-US" dirty="0"/>
              <a:t>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rcRect l="25331" t="51986"/>
          <a:stretch>
            <a:fillRect/>
          </a:stretch>
        </p:blipFill>
        <p:spPr>
          <a:xfrm>
            <a:off x="0" y="-8420"/>
            <a:ext cx="4829498" cy="3105456"/>
          </a:xfrm>
          <a:custGeom>
            <a:avLst/>
            <a:gdLst>
              <a:gd name="connsiteX0" fmla="*/ 0 w 4829498"/>
              <a:gd name="connsiteY0" fmla="*/ 0 h 3105456"/>
              <a:gd name="connsiteX1" fmla="*/ 4829498 w 4829498"/>
              <a:gd name="connsiteY1" fmla="*/ 0 h 3105456"/>
              <a:gd name="connsiteX2" fmla="*/ 4829498 w 4829498"/>
              <a:gd name="connsiteY2" fmla="*/ 3105456 h 3105456"/>
              <a:gd name="connsiteX3" fmla="*/ 0 w 4829498"/>
              <a:gd name="connsiteY3" fmla="*/ 3105456 h 3105456"/>
            </a:gdLst>
            <a:ahLst/>
            <a:cxnLst>
              <a:cxn ang="0">
                <a:pos x="connsiteX0" y="connsiteY0"/>
              </a:cxn>
              <a:cxn ang="0">
                <a:pos x="connsiteX1" y="connsiteY1"/>
              </a:cxn>
              <a:cxn ang="0">
                <a:pos x="connsiteX2" y="connsiteY2"/>
              </a:cxn>
              <a:cxn ang="0">
                <a:pos x="connsiteX3" y="connsiteY3"/>
              </a:cxn>
            </a:cxnLst>
            <a:rect l="l" t="t" r="r" b="b"/>
            <a:pathLst>
              <a:path w="4829498" h="3105456">
                <a:moveTo>
                  <a:pt x="0" y="0"/>
                </a:moveTo>
                <a:lnTo>
                  <a:pt x="4829498" y="0"/>
                </a:lnTo>
                <a:lnTo>
                  <a:pt x="4829498" y="3105456"/>
                </a:lnTo>
                <a:lnTo>
                  <a:pt x="0" y="3105456"/>
                </a:lnTo>
                <a:close/>
              </a:path>
            </a:pathLst>
          </a:custGeom>
        </p:spPr>
      </p:pic>
      <p:sp>
        <p:nvSpPr>
          <p:cNvPr id="15" name="Arc 14"/>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Oval 22"/>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ICON CIRCLE - with text">
    <p:spTree>
      <p:nvGrpSpPr>
        <p:cNvPr id="1" name=""/>
        <p:cNvGrpSpPr/>
        <p:nvPr/>
      </p:nvGrpSpPr>
      <p:grpSpPr>
        <a:xfrm>
          <a:off x="0" y="0"/>
          <a:ext cx="0" cy="0"/>
          <a:chOff x="0" y="0"/>
          <a:chExt cx="0" cy="0"/>
        </a:xfrm>
      </p:grpSpPr>
      <p:sp>
        <p:nvSpPr>
          <p:cNvPr id="32"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16A8D3"/>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 name="Straight Connector 2"/>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965473" y="641886"/>
            <a:ext cx="1025560" cy="1025560"/>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ICON CIRCLE - with text">
    <p:spTree>
      <p:nvGrpSpPr>
        <p:cNvPr id="1" name=""/>
        <p:cNvGrpSpPr/>
        <p:nvPr/>
      </p:nvGrpSpPr>
      <p:grpSpPr>
        <a:xfrm>
          <a:off x="0" y="0"/>
          <a:ext cx="0" cy="0"/>
          <a:chOff x="0" y="0"/>
          <a:chExt cx="0" cy="0"/>
        </a:xfrm>
      </p:grpSpPr>
      <p:sp>
        <p:nvSpPr>
          <p:cNvPr id="16"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B6BD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7" name="Straight Connector 16"/>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965473" y="641886"/>
            <a:ext cx="1025560" cy="1025560"/>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AGNE ICON CIRCLE - with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F38B00"/>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965473" y="641886"/>
            <a:ext cx="1025560" cy="1025560"/>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NK ICON CIRCLE - with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2495266" y="1754551"/>
            <a:ext cx="8403792" cy="3872188"/>
          </a:xfrm>
        </p:spPr>
        <p:txBody>
          <a:bodyPr>
            <a:noAutofit/>
          </a:bodyPr>
          <a:lstStyle>
            <a:lvl1pPr marL="342900" indent="-342900" algn="l">
              <a:buClr>
                <a:srgbClr val="EA1D76"/>
              </a:buClr>
              <a:buFont typeface="Arial" charset="0"/>
              <a:buChar char="•"/>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0" y="115037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965473" y="641886"/>
            <a:ext cx="1025560" cy="1025560"/>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23"/>
          <p:cNvSpPr>
            <a:spLocks noGrp="1"/>
          </p:cNvSpPr>
          <p:nvPr>
            <p:ph type="body" sz="quarter" idx="21" hasCustomPrompt="1"/>
          </p:nvPr>
        </p:nvSpPr>
        <p:spPr>
          <a:xfrm>
            <a:off x="2495266" y="751297"/>
            <a:ext cx="8403792" cy="857158"/>
          </a:xfrm>
          <a:solidFill>
            <a:schemeClr val="bg1"/>
          </a:solidFill>
        </p:spPr>
        <p:txBody>
          <a:bodyPr anchor="t">
            <a:normAutofit/>
          </a:bodyPr>
          <a:lstStyle>
            <a:lvl1pPr marL="0" indent="0" algn="l">
              <a:buNone/>
              <a:defRPr sz="3600" i="0">
                <a:solidFill>
                  <a:srgbClr val="6D6E6C"/>
                </a:solidFill>
                <a:latin typeface="+mn-lt"/>
              </a:defRPr>
            </a:lvl1pPr>
          </a:lstStyle>
          <a:p>
            <a:pPr lvl="0"/>
            <a:r>
              <a:rPr lang="en-US" dirty="0"/>
              <a:t>TITLE</a:t>
            </a:r>
          </a:p>
        </p:txBody>
      </p:sp>
      <p:sp>
        <p:nvSpPr>
          <p:cNvPr id="29"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0" name="Straight Connector 1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5" name="Oval 24"/>
          <p:cNvSpPr/>
          <p:nvPr userDrawn="1"/>
        </p:nvSpPr>
        <p:spPr>
          <a:xfrm>
            <a:off x="881389" y="1278097"/>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27"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16A8D3"/>
                </a:solidFill>
                <a:latin typeface="+mn-lt"/>
              </a:defRPr>
            </a:lvl1pPr>
          </a:lstStyle>
          <a:p>
            <a:pPr lvl="0"/>
            <a:r>
              <a:rPr lang="en-US" dirty="0"/>
              <a:t>TITLE</a:t>
            </a:r>
          </a:p>
        </p:txBody>
      </p:sp>
      <p:sp>
        <p:nvSpPr>
          <p:cNvPr id="2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9" name="Picture 28"/>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ICON CIRCLE - with photo &amp; text">
    <p:spTree>
      <p:nvGrpSpPr>
        <p:cNvPr id="1" name=""/>
        <p:cNvGrpSpPr/>
        <p:nvPr/>
      </p:nvGrpSpPr>
      <p:grpSpPr>
        <a:xfrm>
          <a:off x="0" y="0"/>
          <a:ext cx="0" cy="0"/>
          <a:chOff x="0" y="0"/>
          <a:chExt cx="0" cy="0"/>
        </a:xfrm>
      </p:grpSpPr>
      <p:sp>
        <p:nvSpPr>
          <p:cNvPr id="20"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881389" y="1278097"/>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0"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B6BD00"/>
                </a:solidFill>
                <a:latin typeface="+mn-lt"/>
              </a:defRPr>
            </a:lvl1pPr>
          </a:lstStyle>
          <a:p>
            <a:pPr lvl="0"/>
            <a:r>
              <a:rPr lang="en-US" dirty="0"/>
              <a:t>TITLE</a:t>
            </a:r>
          </a:p>
        </p:txBody>
      </p:sp>
      <p:sp>
        <p:nvSpPr>
          <p:cNvPr id="31"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RANGE ICON CIRCLE - with photo &amp; text">
    <p:spTree>
      <p:nvGrpSpPr>
        <p:cNvPr id="1" name=""/>
        <p:cNvGrpSpPr/>
        <p:nvPr/>
      </p:nvGrpSpPr>
      <p:grpSpPr>
        <a:xfrm>
          <a:off x="0" y="0"/>
          <a:ext cx="0" cy="0"/>
          <a:chOff x="0" y="0"/>
          <a:chExt cx="0" cy="0"/>
        </a:xfrm>
      </p:grpSpPr>
      <p:sp>
        <p:nvSpPr>
          <p:cNvPr id="27"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30" name="Straight Connector 29"/>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4" name="Oval 33"/>
          <p:cNvSpPr/>
          <p:nvPr userDrawn="1"/>
        </p:nvSpPr>
        <p:spPr>
          <a:xfrm>
            <a:off x="881389" y="1278097"/>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6"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F38B00"/>
                </a:solidFill>
                <a:latin typeface="+mn-lt"/>
              </a:defRPr>
            </a:lvl1pPr>
          </a:lstStyle>
          <a:p>
            <a:pPr lvl="0"/>
            <a:r>
              <a:rPr lang="en-US" dirty="0"/>
              <a:t>TITLE</a:t>
            </a:r>
          </a:p>
        </p:txBody>
      </p:sp>
      <p:sp>
        <p:nvSpPr>
          <p:cNvPr id="37"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NK ICON CIRCLE - with photo &amp; text">
    <p:spTree>
      <p:nvGrpSpPr>
        <p:cNvPr id="1" name=""/>
        <p:cNvGrpSpPr/>
        <p:nvPr/>
      </p:nvGrpSpPr>
      <p:grpSpPr>
        <a:xfrm>
          <a:off x="0" y="0"/>
          <a:ext cx="0" cy="0"/>
          <a:chOff x="0" y="0"/>
          <a:chExt cx="0" cy="0"/>
        </a:xfrm>
      </p:grpSpPr>
      <p:sp>
        <p:nvSpPr>
          <p:cNvPr id="18" name="Text Placeholder 25"/>
          <p:cNvSpPr>
            <a:spLocks noGrp="1"/>
          </p:cNvSpPr>
          <p:nvPr>
            <p:ph type="body" sz="quarter" idx="20" hasCustomPrompt="1"/>
          </p:nvPr>
        </p:nvSpPr>
        <p:spPr>
          <a:xfrm>
            <a:off x="6150077" y="2157413"/>
            <a:ext cx="5551386" cy="3631644"/>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19" name="Straight Connector 18"/>
          <p:cNvCxnSpPr/>
          <p:nvPr userDrawn="1"/>
        </p:nvCxnSpPr>
        <p:spPr>
          <a:xfrm flipH="1">
            <a:off x="-3076" y="1779018"/>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0" name="Oval 19"/>
          <p:cNvSpPr/>
          <p:nvPr userDrawn="1"/>
        </p:nvSpPr>
        <p:spPr>
          <a:xfrm>
            <a:off x="881389" y="1278097"/>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2"/>
          <p:cNvSpPr>
            <a:spLocks noGrp="1"/>
          </p:cNvSpPr>
          <p:nvPr>
            <p:ph type="pic" sz="quarter" idx="21" hasCustomPrompt="1"/>
          </p:nvPr>
        </p:nvSpPr>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txBody>
          <a:bodyPr anchor="ctr">
            <a:normAutofit/>
          </a:bodyPr>
          <a:lstStyle>
            <a:lvl1pPr algn="ctr">
              <a:defRPr sz="3200" baseline="0">
                <a:solidFill>
                  <a:srgbClr val="6D6E6C"/>
                </a:solidFill>
              </a:defRPr>
            </a:lvl1pPr>
          </a:lstStyle>
          <a:p>
            <a:r>
              <a:rPr lang="en-US" dirty="0"/>
              <a:t>Click here to add photo</a:t>
            </a:r>
          </a:p>
        </p:txBody>
      </p:sp>
      <p:sp>
        <p:nvSpPr>
          <p:cNvPr id="33" name="Text Placeholder 23"/>
          <p:cNvSpPr>
            <a:spLocks noGrp="1"/>
          </p:cNvSpPr>
          <p:nvPr>
            <p:ph type="body" sz="quarter" idx="22" hasCustomPrompt="1"/>
          </p:nvPr>
        </p:nvSpPr>
        <p:spPr>
          <a:xfrm>
            <a:off x="6121565" y="767883"/>
            <a:ext cx="5579898" cy="857158"/>
          </a:xfrm>
          <a:noFill/>
        </p:spPr>
        <p:txBody>
          <a:bodyPr anchor="t">
            <a:normAutofit/>
          </a:bodyPr>
          <a:lstStyle>
            <a:lvl1pPr marL="0" indent="0" algn="l">
              <a:buNone/>
              <a:defRPr sz="3600" i="0">
                <a:solidFill>
                  <a:srgbClr val="EA1D76"/>
                </a:solidFill>
                <a:latin typeface="+mn-lt"/>
              </a:defRPr>
            </a:lvl1pPr>
          </a:lstStyle>
          <a:p>
            <a:pPr lvl="0"/>
            <a:r>
              <a:rPr lang="en-US" dirty="0"/>
              <a:t>TITLE</a:t>
            </a:r>
          </a:p>
        </p:txBody>
      </p:sp>
      <p:sp>
        <p:nvSpPr>
          <p:cNvPr id="34"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5" name="Picture 3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lain Quote Slide - BLUE">
    <p:spTree>
      <p:nvGrpSpPr>
        <p:cNvPr id="1" name=""/>
        <p:cNvGrpSpPr/>
        <p:nvPr/>
      </p:nvGrpSpPr>
      <p:grpSpPr>
        <a:xfrm>
          <a:off x="0" y="0"/>
          <a:ext cx="0" cy="0"/>
          <a:chOff x="0" y="0"/>
          <a:chExt cx="0" cy="0"/>
        </a:xfrm>
      </p:grpSpPr>
      <p:sp>
        <p:nvSpPr>
          <p:cNvPr id="33"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cxnSp>
        <p:nvCxnSpPr>
          <p:cNvPr id="3" name="Straight Connector 2"/>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8" name="Picture 3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lain Quote Slide - GREEN">
    <p:spTree>
      <p:nvGrpSpPr>
        <p:cNvPr id="1" name=""/>
        <p:cNvGrpSpPr/>
        <p:nvPr/>
      </p:nvGrpSpPr>
      <p:grpSpPr>
        <a:xfrm>
          <a:off x="0" y="0"/>
          <a:ext cx="0" cy="0"/>
          <a:chOff x="0" y="0"/>
          <a:chExt cx="0" cy="0"/>
        </a:xfrm>
      </p:grpSpPr>
      <p:cxnSp>
        <p:nvCxnSpPr>
          <p:cNvPr id="18" name="Straight Connector 17"/>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27" name="Oval 26"/>
          <p:cNvSpPr/>
          <p:nvPr userDrawn="1"/>
        </p:nvSpPr>
        <p:spPr>
          <a:xfrm>
            <a:off x="5570770" y="994130"/>
            <a:ext cx="1115575" cy="104502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35"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lain Quote Slide - ORANGE">
    <p:spTree>
      <p:nvGrpSpPr>
        <p:cNvPr id="1" name=""/>
        <p:cNvGrpSpPr/>
        <p:nvPr/>
      </p:nvGrpSpPr>
      <p:grpSpPr>
        <a:xfrm>
          <a:off x="0" y="0"/>
          <a:ext cx="0" cy="0"/>
          <a:chOff x="0" y="0"/>
          <a:chExt cx="0" cy="0"/>
        </a:xfrm>
      </p:grpSpPr>
      <p:cxnSp>
        <p:nvCxnSpPr>
          <p:cNvPr id="15" name="Straight Connector 14"/>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6" name="Oval 15"/>
          <p:cNvSpPr/>
          <p:nvPr userDrawn="1"/>
        </p:nvSpPr>
        <p:spPr>
          <a:xfrm>
            <a:off x="5570770" y="994130"/>
            <a:ext cx="1115575" cy="104502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8"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19"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lain Quote Slide - PINK">
    <p:spTree>
      <p:nvGrpSpPr>
        <p:cNvPr id="1" name=""/>
        <p:cNvGrpSpPr/>
        <p:nvPr/>
      </p:nvGrpSpPr>
      <p:grpSpPr>
        <a:xfrm>
          <a:off x="0" y="0"/>
          <a:ext cx="0" cy="0"/>
          <a:chOff x="0" y="0"/>
          <a:chExt cx="0" cy="0"/>
        </a:xfrm>
      </p:grpSpPr>
      <p:cxnSp>
        <p:nvCxnSpPr>
          <p:cNvPr id="17" name="Straight Connector 16"/>
          <p:cNvCxnSpPr/>
          <p:nvPr userDrawn="1"/>
        </p:nvCxnSpPr>
        <p:spPr>
          <a:xfrm flipV="1">
            <a:off x="6099983" y="-14288"/>
            <a:ext cx="0" cy="1008418"/>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18" name="Oval 17"/>
          <p:cNvSpPr/>
          <p:nvPr userDrawn="1"/>
        </p:nvSpPr>
        <p:spPr>
          <a:xfrm>
            <a:off x="5570770" y="994130"/>
            <a:ext cx="1115575" cy="104502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3"/>
          <p:cNvSpPr>
            <a:spLocks noGrp="1"/>
          </p:cNvSpPr>
          <p:nvPr>
            <p:ph type="body" sz="quarter" idx="14" hasCustomPrompt="1"/>
          </p:nvPr>
        </p:nvSpPr>
        <p:spPr>
          <a:xfrm>
            <a:off x="5775656" y="1074336"/>
            <a:ext cx="785328" cy="964819"/>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1" name="Text Placeholder 23"/>
          <p:cNvSpPr>
            <a:spLocks noGrp="1"/>
          </p:cNvSpPr>
          <p:nvPr>
            <p:ph type="body" sz="quarter" idx="22" hasCustomPrompt="1"/>
          </p:nvPr>
        </p:nvSpPr>
        <p:spPr>
          <a:xfrm>
            <a:off x="0" y="2119361"/>
            <a:ext cx="12192000" cy="3995690"/>
          </a:xfrm>
        </p:spPr>
        <p:txBody>
          <a:bodyPr anchor="ctr">
            <a:normAutofit/>
          </a:bodyPr>
          <a:lstStyle>
            <a:lvl1pPr marL="0" indent="0" algn="ctr">
              <a:buNone/>
              <a:defRPr sz="3000" i="1" baseline="0">
                <a:solidFill>
                  <a:srgbClr val="6D6E6C"/>
                </a:solidFill>
                <a:latin typeface="+mn-lt"/>
              </a:defRPr>
            </a:lvl1pPr>
          </a:lstStyle>
          <a:p>
            <a:pPr lvl="0"/>
            <a:r>
              <a:rPr lang="en-US" dirty="0"/>
              <a:t>Quote Here</a:t>
            </a:r>
          </a:p>
        </p:txBody>
      </p:sp>
      <p:sp>
        <p:nvSpPr>
          <p:cNvPr id="22"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3" name="Picture 22"/>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slide - BLUE">
    <p:spTree>
      <p:nvGrpSpPr>
        <p:cNvPr id="1" name=""/>
        <p:cNvGrpSpPr/>
        <p:nvPr/>
      </p:nvGrpSpPr>
      <p:grpSpPr>
        <a:xfrm>
          <a:off x="0" y="0"/>
          <a:ext cx="0" cy="0"/>
          <a:chOff x="0" y="0"/>
          <a:chExt cx="0" cy="0"/>
        </a:xfrm>
      </p:grpSpPr>
      <p:sp>
        <p:nvSpPr>
          <p:cNvPr id="28" name="Arc 2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29"/>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Oval 30"/>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5"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6"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40"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41" name="Picture 4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slide - GREEN">
    <p:spTree>
      <p:nvGrpSpPr>
        <p:cNvPr id="1" name=""/>
        <p:cNvGrpSpPr/>
        <p:nvPr/>
      </p:nvGrpSpPr>
      <p:grpSpPr>
        <a:xfrm>
          <a:off x="0" y="0"/>
          <a:ext cx="0" cy="0"/>
          <a:chOff x="0" y="0"/>
          <a:chExt cx="0" cy="0"/>
        </a:xfrm>
      </p:grpSpPr>
      <p:sp>
        <p:nvSpPr>
          <p:cNvPr id="27" name="Arc 26"/>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28"/>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Oval 29"/>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3"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4"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7" name="Picture 36"/>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8"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slide - Orange">
    <p:spTree>
      <p:nvGrpSpPr>
        <p:cNvPr id="1" name=""/>
        <p:cNvGrpSpPr/>
        <p:nvPr/>
      </p:nvGrpSpPr>
      <p:grpSpPr>
        <a:xfrm>
          <a:off x="0" y="0"/>
          <a:ext cx="0" cy="0"/>
          <a:chOff x="0" y="0"/>
          <a:chExt cx="0" cy="0"/>
        </a:xfrm>
      </p:grpSpPr>
      <p:sp>
        <p:nvSpPr>
          <p:cNvPr id="33" name="Arc 32"/>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36"/>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EA1D76">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Oval 17"/>
          <p:cNvSpPr/>
          <p:nvPr userDrawn="1"/>
        </p:nvSpPr>
        <p:spPr>
          <a:xfrm>
            <a:off x="6426063" y="5260658"/>
            <a:ext cx="1236407" cy="1236407"/>
          </a:xfrm>
          <a:prstGeom prst="ellipse">
            <a:avLst/>
          </a:pr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userDrawn="1"/>
        </p:nvSpPr>
        <p:spPr>
          <a:xfrm>
            <a:off x="7292531" y="1231820"/>
            <a:ext cx="739878" cy="739878"/>
          </a:xfrm>
          <a:prstGeom prst="ellipse">
            <a:avLst/>
          </a:prstGeom>
          <a:solidFill>
            <a:srgbClr val="B6BD00">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21"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22"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23"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42"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51" name="Picture 5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slide - PINK">
    <p:spTree>
      <p:nvGrpSpPr>
        <p:cNvPr id="1" name=""/>
        <p:cNvGrpSpPr/>
        <p:nvPr/>
      </p:nvGrpSpPr>
      <p:grpSpPr>
        <a:xfrm>
          <a:off x="0" y="0"/>
          <a:ext cx="0" cy="0"/>
          <a:chOff x="0" y="0"/>
          <a:chExt cx="0" cy="0"/>
        </a:xfrm>
      </p:grpSpPr>
      <p:sp>
        <p:nvSpPr>
          <p:cNvPr id="18" name="Arc 17"/>
          <p:cNvSpPr/>
          <p:nvPr userDrawn="1"/>
        </p:nvSpPr>
        <p:spPr>
          <a:xfrm rot="11814902" flipH="1">
            <a:off x="-812362" y="-1784731"/>
            <a:ext cx="9239667" cy="9239667"/>
          </a:xfrm>
          <a:prstGeom prst="arc">
            <a:avLst>
              <a:gd name="adj1" fmla="val 18971973"/>
              <a:gd name="adj2" fmla="val 3235985"/>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Freeform 24"/>
          <p:cNvSpPr/>
          <p:nvPr userDrawn="1"/>
        </p:nvSpPr>
        <p:spPr>
          <a:xfrm>
            <a:off x="1" y="-2"/>
            <a:ext cx="7807920" cy="6858002"/>
          </a:xfrm>
          <a:custGeom>
            <a:avLst/>
            <a:gdLst>
              <a:gd name="connsiteX0" fmla="*/ 0 w 7807920"/>
              <a:gd name="connsiteY0" fmla="*/ 0 h 6858002"/>
              <a:gd name="connsiteX1" fmla="*/ 6538515 w 7807920"/>
              <a:gd name="connsiteY1" fmla="*/ 0 h 6858002"/>
              <a:gd name="connsiteX2" fmla="*/ 6572007 w 7807920"/>
              <a:gd name="connsiteY2" fmla="*/ 35129 h 6858002"/>
              <a:gd name="connsiteX3" fmla="*/ 7807920 w 7807920"/>
              <a:gd name="connsiteY3" fmla="*/ 3233967 h 6858002"/>
              <a:gd name="connsiteX4" fmla="*/ 6249254 w 7807920"/>
              <a:gd name="connsiteY4" fmla="*/ 6755559 h 6858002"/>
              <a:gd name="connsiteX5" fmla="*/ 6130989 w 7807920"/>
              <a:gd name="connsiteY5" fmla="*/ 6858002 h 6858002"/>
              <a:gd name="connsiteX6" fmla="*/ 0 w 7807920"/>
              <a:gd name="connsiteY6"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07920" h="6858002">
                <a:moveTo>
                  <a:pt x="0" y="0"/>
                </a:moveTo>
                <a:lnTo>
                  <a:pt x="6538515" y="0"/>
                </a:lnTo>
                <a:lnTo>
                  <a:pt x="6572007" y="35129"/>
                </a:lnTo>
                <a:cubicBezTo>
                  <a:pt x="7339900" y="880001"/>
                  <a:pt x="7807920" y="2002328"/>
                  <a:pt x="7807920" y="3233967"/>
                </a:cubicBezTo>
                <a:cubicBezTo>
                  <a:pt x="7807920" y="4629825"/>
                  <a:pt x="7206775" y="5885278"/>
                  <a:pt x="6249254" y="6755559"/>
                </a:cubicBezTo>
                <a:lnTo>
                  <a:pt x="6130989" y="6858002"/>
                </a:lnTo>
                <a:lnTo>
                  <a:pt x="0" y="6858002"/>
                </a:lnTo>
                <a:close/>
              </a:path>
            </a:pathLst>
          </a:cu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25"/>
          <p:cNvSpPr/>
          <p:nvPr userDrawn="1"/>
        </p:nvSpPr>
        <p:spPr>
          <a:xfrm>
            <a:off x="5889556" y="-8419"/>
            <a:ext cx="2204886" cy="1696808"/>
          </a:xfrm>
          <a:custGeom>
            <a:avLst/>
            <a:gdLst>
              <a:gd name="connsiteX0" fmla="*/ 174902 w 2204886"/>
              <a:gd name="connsiteY0" fmla="*/ 0 h 1696808"/>
              <a:gd name="connsiteX1" fmla="*/ 2029985 w 2204886"/>
              <a:gd name="connsiteY1" fmla="*/ 0 h 1696808"/>
              <a:gd name="connsiteX2" fmla="*/ 2071827 w 2204886"/>
              <a:gd name="connsiteY2" fmla="*/ 68875 h 1696808"/>
              <a:gd name="connsiteX3" fmla="*/ 2204886 w 2204886"/>
              <a:gd name="connsiteY3" fmla="*/ 594365 h 1696808"/>
              <a:gd name="connsiteX4" fmla="*/ 1102443 w 2204886"/>
              <a:gd name="connsiteY4" fmla="*/ 1696808 h 1696808"/>
              <a:gd name="connsiteX5" fmla="*/ 0 w 2204886"/>
              <a:gd name="connsiteY5" fmla="*/ 594365 h 1696808"/>
              <a:gd name="connsiteX6" fmla="*/ 133059 w 2204886"/>
              <a:gd name="connsiteY6" fmla="*/ 68875 h 1696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04886" h="1696808">
                <a:moveTo>
                  <a:pt x="174902" y="0"/>
                </a:moveTo>
                <a:lnTo>
                  <a:pt x="2029985" y="0"/>
                </a:lnTo>
                <a:lnTo>
                  <a:pt x="2071827" y="68875"/>
                </a:lnTo>
                <a:cubicBezTo>
                  <a:pt x="2156685" y="225084"/>
                  <a:pt x="2204886" y="404096"/>
                  <a:pt x="2204886" y="594365"/>
                </a:cubicBezTo>
                <a:cubicBezTo>
                  <a:pt x="2204886" y="1203227"/>
                  <a:pt x="1711305" y="1696808"/>
                  <a:pt x="1102443" y="1696808"/>
                </a:cubicBezTo>
                <a:cubicBezTo>
                  <a:pt x="493581" y="1696808"/>
                  <a:pt x="0" y="1203227"/>
                  <a:pt x="0" y="594365"/>
                </a:cubicBezTo>
                <a:cubicBezTo>
                  <a:pt x="0" y="404096"/>
                  <a:pt x="48202" y="225084"/>
                  <a:pt x="133059" y="68875"/>
                </a:cubicBezTo>
                <a:close/>
              </a:path>
            </a:pathLst>
          </a:custGeom>
          <a:solidFill>
            <a:srgbClr val="B6BD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Oval 26"/>
          <p:cNvSpPr/>
          <p:nvPr userDrawn="1"/>
        </p:nvSpPr>
        <p:spPr>
          <a:xfrm>
            <a:off x="6426063" y="5260658"/>
            <a:ext cx="1236407" cy="1236407"/>
          </a:xfrm>
          <a:prstGeom prst="ellipse">
            <a:avLst/>
          </a:prstGeom>
          <a:solidFill>
            <a:srgbClr val="F38B00">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userDrawn="1"/>
        </p:nvSpPr>
        <p:spPr>
          <a:xfrm>
            <a:off x="7292531" y="1231820"/>
            <a:ext cx="739878" cy="739878"/>
          </a:xfrm>
          <a:prstGeom prst="ellipse">
            <a:avLst/>
          </a:prstGeom>
          <a:solidFill>
            <a:srgbClr val="16A8D3">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23"/>
          <p:cNvSpPr>
            <a:spLocks noGrp="1"/>
          </p:cNvSpPr>
          <p:nvPr>
            <p:ph type="body" sz="quarter" idx="14" hasCustomPrompt="1"/>
          </p:nvPr>
        </p:nvSpPr>
        <p:spPr>
          <a:xfrm>
            <a:off x="5176366" y="4068800"/>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Text Placeholder 23"/>
          <p:cNvSpPr>
            <a:spLocks noGrp="1"/>
          </p:cNvSpPr>
          <p:nvPr>
            <p:ph type="body" sz="quarter" idx="15" hasCustomPrompt="1"/>
          </p:nvPr>
        </p:nvSpPr>
        <p:spPr>
          <a:xfrm>
            <a:off x="473106" y="1345908"/>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endParaRPr lang="en-US" dirty="0"/>
          </a:p>
        </p:txBody>
      </p:sp>
      <p:sp>
        <p:nvSpPr>
          <p:cNvPr id="31" name="Text Placeholder 23"/>
          <p:cNvSpPr>
            <a:spLocks noGrp="1"/>
          </p:cNvSpPr>
          <p:nvPr>
            <p:ph type="body" sz="quarter" idx="13" hasCustomPrompt="1"/>
          </p:nvPr>
        </p:nvSpPr>
        <p:spPr>
          <a:xfrm>
            <a:off x="505763" y="1991442"/>
            <a:ext cx="5423273" cy="2497338"/>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pic>
        <p:nvPicPr>
          <p:cNvPr id="34" name="Picture 33"/>
          <p:cNvPicPr>
            <a:picLocks noChangeAspect="1"/>
          </p:cNvPicPr>
          <p:nvPr userDrawn="1"/>
        </p:nvPicPr>
        <p:blipFill>
          <a:blip r:embed="rId2">
            <a:extLst>
              <a:ext uri="{28A0092B-C50C-407E-A947-70E740481C1C}">
                <a14:useLocalDpi xmlns:a14="http://schemas.microsoft.com/office/drawing/2010/main" val="0"/>
              </a:ext>
            </a:extLst>
          </a:blip>
          <a:srcRect b="76017"/>
          <a:stretch>
            <a:fillRect/>
          </a:stretch>
        </p:blipFill>
        <p:spPr>
          <a:xfrm>
            <a:off x="2085890" y="5306824"/>
            <a:ext cx="6467856" cy="1551177"/>
          </a:xfrm>
          <a:custGeom>
            <a:avLst/>
            <a:gdLst>
              <a:gd name="connsiteX0" fmla="*/ 0 w 6467856"/>
              <a:gd name="connsiteY0" fmla="*/ 0 h 1551177"/>
              <a:gd name="connsiteX1" fmla="*/ 6467856 w 6467856"/>
              <a:gd name="connsiteY1" fmla="*/ 0 h 1551177"/>
              <a:gd name="connsiteX2" fmla="*/ 6467856 w 6467856"/>
              <a:gd name="connsiteY2" fmla="*/ 1551177 h 1551177"/>
              <a:gd name="connsiteX3" fmla="*/ 0 w 6467856"/>
              <a:gd name="connsiteY3" fmla="*/ 1551177 h 1551177"/>
            </a:gdLst>
            <a:ahLst/>
            <a:cxnLst>
              <a:cxn ang="0">
                <a:pos x="connsiteX0" y="connsiteY0"/>
              </a:cxn>
              <a:cxn ang="0">
                <a:pos x="connsiteX1" y="connsiteY1"/>
              </a:cxn>
              <a:cxn ang="0">
                <a:pos x="connsiteX2" y="connsiteY2"/>
              </a:cxn>
              <a:cxn ang="0">
                <a:pos x="connsiteX3" y="connsiteY3"/>
              </a:cxn>
            </a:cxnLst>
            <a:rect l="l" t="t" r="r" b="b"/>
            <a:pathLst>
              <a:path w="6467856" h="1551177">
                <a:moveTo>
                  <a:pt x="0" y="0"/>
                </a:moveTo>
                <a:lnTo>
                  <a:pt x="6467856" y="0"/>
                </a:lnTo>
                <a:lnTo>
                  <a:pt x="6467856" y="1551177"/>
                </a:lnTo>
                <a:lnTo>
                  <a:pt x="0" y="1551177"/>
                </a:lnTo>
                <a:close/>
              </a:path>
            </a:pathLst>
          </a:custGeom>
        </p:spPr>
      </p:pic>
      <p:sp>
        <p:nvSpPr>
          <p:cNvPr id="35" name="テキスト プレースホルダー 36"/>
          <p:cNvSpPr txBox="1">
            <a:spLocks/>
          </p:cNvSpPr>
          <p:nvPr userDrawn="1"/>
        </p:nvSpPr>
        <p:spPr bwMode="auto">
          <a:xfrm>
            <a:off x="285884"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36" name="Picture 3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15045618">
            <a:off x="11711464" y="6330732"/>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1">
    <p:spTree>
      <p:nvGrpSpPr>
        <p:cNvPr id="1" name=""/>
        <p:cNvGrpSpPr/>
        <p:nvPr/>
      </p:nvGrpSpPr>
      <p:grpSpPr>
        <a:xfrm>
          <a:off x="0" y="0"/>
          <a:ext cx="0" cy="0"/>
          <a:chOff x="0" y="0"/>
          <a:chExt cx="0" cy="0"/>
        </a:xfrm>
      </p:grpSpPr>
      <p:cxnSp>
        <p:nvCxnSpPr>
          <p:cNvPr id="21" name="Straight Connector 20"/>
          <p:cNvCxnSpPr/>
          <p:nvPr userDrawn="1"/>
        </p:nvCxnSpPr>
        <p:spPr>
          <a:xfrm>
            <a:off x="-36415" y="2997017"/>
            <a:ext cx="12192000" cy="0"/>
          </a:xfrm>
          <a:prstGeom prst="line">
            <a:avLst/>
          </a:prstGeom>
          <a:ln>
            <a:solidFill>
              <a:srgbClr val="6D6E6C"/>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hasCustomPrompt="1"/>
          </p:nvPr>
        </p:nvSpPr>
        <p:spPr>
          <a:xfrm>
            <a:off x="303467" y="3845751"/>
            <a:ext cx="2672815" cy="1878334"/>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2" name="Text Placeholder 2"/>
          <p:cNvSpPr>
            <a:spLocks noGrp="1"/>
          </p:cNvSpPr>
          <p:nvPr>
            <p:ph type="body" sz="quarter" idx="11" hasCustomPrompt="1"/>
          </p:nvPr>
        </p:nvSpPr>
        <p:spPr>
          <a:xfrm>
            <a:off x="3243611" y="383455"/>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4" name="Text Placeholder 2"/>
          <p:cNvSpPr>
            <a:spLocks noGrp="1"/>
          </p:cNvSpPr>
          <p:nvPr>
            <p:ph type="body" sz="quarter" idx="12" hasCustomPrompt="1"/>
          </p:nvPr>
        </p:nvSpPr>
        <p:spPr>
          <a:xfrm>
            <a:off x="6115112" y="3845751"/>
            <a:ext cx="2672815" cy="192257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36" name="Text Placeholder 2"/>
          <p:cNvSpPr>
            <a:spLocks noGrp="1"/>
          </p:cNvSpPr>
          <p:nvPr>
            <p:ph type="body" sz="quarter" idx="13" hasCustomPrompt="1"/>
          </p:nvPr>
        </p:nvSpPr>
        <p:spPr>
          <a:xfrm>
            <a:off x="9068395" y="383458"/>
            <a:ext cx="2672815" cy="1779573"/>
          </a:xfrm>
        </p:spPr>
        <p:txBody>
          <a:bodyPr anchor="b">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 name="Oval 1"/>
          <p:cNvSpPr/>
          <p:nvPr userDrawn="1"/>
        </p:nvSpPr>
        <p:spPr>
          <a:xfrm>
            <a:off x="985917" y="2341774"/>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userDrawn="1"/>
        </p:nvSpPr>
        <p:spPr>
          <a:xfrm>
            <a:off x="3936550" y="2357577"/>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userDrawn="1"/>
        </p:nvSpPr>
        <p:spPr>
          <a:xfrm>
            <a:off x="6751909" y="2313333"/>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userDrawn="1"/>
        </p:nvSpPr>
        <p:spPr>
          <a:xfrm>
            <a:off x="9765418" y="2342845"/>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 column with icons slide - layout 2">
    <p:spTree>
      <p:nvGrpSpPr>
        <p:cNvPr id="1" name=""/>
        <p:cNvGrpSpPr/>
        <p:nvPr/>
      </p:nvGrpSpPr>
      <p:grpSpPr>
        <a:xfrm>
          <a:off x="0" y="0"/>
          <a:ext cx="0" cy="0"/>
          <a:chOff x="0" y="0"/>
          <a:chExt cx="0" cy="0"/>
        </a:xfrm>
      </p:grpSpPr>
      <p:cxnSp>
        <p:nvCxnSpPr>
          <p:cNvPr id="18" name="Straight Connector 17"/>
          <p:cNvCxnSpPr/>
          <p:nvPr userDrawn="1"/>
        </p:nvCxnSpPr>
        <p:spPr>
          <a:xfrm>
            <a:off x="-6261" y="1227211"/>
            <a:ext cx="12192000" cy="0"/>
          </a:xfrm>
          <a:prstGeom prst="line">
            <a:avLst/>
          </a:prstGeom>
          <a:ln>
            <a:solidFill>
              <a:srgbClr val="353E47"/>
            </a:solidFill>
          </a:ln>
        </p:spPr>
        <p:style>
          <a:lnRef idx="1">
            <a:schemeClr val="accent1"/>
          </a:lnRef>
          <a:fillRef idx="0">
            <a:schemeClr val="accent1"/>
          </a:fillRef>
          <a:effectRef idx="0">
            <a:schemeClr val="accent1"/>
          </a:effectRef>
          <a:fontRef idx="minor">
            <a:schemeClr val="tx1"/>
          </a:fontRef>
        </p:style>
      </p:cxnSp>
      <p:sp>
        <p:nvSpPr>
          <p:cNvPr id="19" name="Text Placeholder 2"/>
          <p:cNvSpPr>
            <a:spLocks noGrp="1"/>
          </p:cNvSpPr>
          <p:nvPr>
            <p:ph type="body" sz="quarter" idx="10" hasCustomPrompt="1"/>
          </p:nvPr>
        </p:nvSpPr>
        <p:spPr>
          <a:xfrm>
            <a:off x="333621"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0" name="Text Placeholder 2"/>
          <p:cNvSpPr>
            <a:spLocks noGrp="1"/>
          </p:cNvSpPr>
          <p:nvPr>
            <p:ph type="body" sz="quarter" idx="11" hasCustomPrompt="1"/>
          </p:nvPr>
        </p:nvSpPr>
        <p:spPr>
          <a:xfrm>
            <a:off x="3273765"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1" name="Text Placeholder 2"/>
          <p:cNvSpPr>
            <a:spLocks noGrp="1"/>
          </p:cNvSpPr>
          <p:nvPr>
            <p:ph type="body" sz="quarter" idx="12" hasCustomPrompt="1"/>
          </p:nvPr>
        </p:nvSpPr>
        <p:spPr>
          <a:xfrm>
            <a:off x="6145266" y="2090693"/>
            <a:ext cx="2672815" cy="3712088"/>
          </a:xfrm>
        </p:spPr>
        <p:txBody>
          <a:bodyPr>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2" name="Text Placeholder 2"/>
          <p:cNvSpPr>
            <a:spLocks noGrp="1"/>
          </p:cNvSpPr>
          <p:nvPr>
            <p:ph type="body" sz="quarter" idx="13" hasCustomPrompt="1"/>
          </p:nvPr>
        </p:nvSpPr>
        <p:spPr>
          <a:xfrm>
            <a:off x="9098549" y="2090693"/>
            <a:ext cx="2672815" cy="3712088"/>
          </a:xfrm>
        </p:spPr>
        <p:txBody>
          <a:bodyPr anchor="t">
            <a:normAutofit/>
          </a:bodyPr>
          <a:lstStyle>
            <a:lvl1pPr marL="0" indent="0" algn="ctr">
              <a:buNone/>
              <a:defRPr sz="2400" baseline="0">
                <a:solidFill>
                  <a:srgbClr val="6D6E6C"/>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23" name="Oval 22"/>
          <p:cNvSpPr/>
          <p:nvPr userDrawn="1"/>
        </p:nvSpPr>
        <p:spPr>
          <a:xfrm>
            <a:off x="1016071" y="571968"/>
            <a:ext cx="1327355" cy="1327355"/>
          </a:xfrm>
          <a:prstGeom prst="ellipse">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userDrawn="1"/>
        </p:nvSpPr>
        <p:spPr>
          <a:xfrm>
            <a:off x="3966704" y="587771"/>
            <a:ext cx="1327355" cy="1327355"/>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userDrawn="1"/>
        </p:nvSpPr>
        <p:spPr>
          <a:xfrm>
            <a:off x="6782063" y="543527"/>
            <a:ext cx="1327355" cy="1327355"/>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userDrawn="1"/>
        </p:nvSpPr>
        <p:spPr>
          <a:xfrm>
            <a:off x="9795572" y="573039"/>
            <a:ext cx="1327355" cy="1327355"/>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8" name="Picture 27"/>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column with icons slide">
    <p:spTree>
      <p:nvGrpSpPr>
        <p:cNvPr id="1" name=""/>
        <p:cNvGrpSpPr/>
        <p:nvPr/>
      </p:nvGrpSpPr>
      <p:grpSpPr>
        <a:xfrm>
          <a:off x="0" y="0"/>
          <a:ext cx="0" cy="0"/>
          <a:chOff x="0" y="0"/>
          <a:chExt cx="0" cy="0"/>
        </a:xfrm>
      </p:grpSpPr>
      <p:sp>
        <p:nvSpPr>
          <p:cNvPr id="12" name="Rectangle 11"/>
          <p:cNvSpPr/>
          <p:nvPr userDrawn="1"/>
        </p:nvSpPr>
        <p:spPr>
          <a:xfrm>
            <a:off x="0" y="0"/>
            <a:ext cx="12192000" cy="2728452"/>
          </a:xfrm>
          <a:prstGeom prst="rect">
            <a:avLst/>
          </a:prstGeom>
          <a:solidFill>
            <a:srgbClr val="16A8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E3C55"/>
              </a:solidFill>
            </a:endParaRPr>
          </a:p>
        </p:txBody>
      </p:sp>
      <p:sp>
        <p:nvSpPr>
          <p:cNvPr id="17" name="Oval 41"/>
          <p:cNvSpPr>
            <a:spLocks noChangeArrowheads="1"/>
          </p:cNvSpPr>
          <p:nvPr userDrawn="1"/>
        </p:nvSpPr>
        <p:spPr bwMode="auto">
          <a:xfrm>
            <a:off x="1863747" y="2031864"/>
            <a:ext cx="1049910" cy="1049910"/>
          </a:xfrm>
          <a:prstGeom prst="ellipse">
            <a:avLst/>
          </a:prstGeom>
          <a:solidFill>
            <a:srgbClr val="B6BD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18" name="Text Placeholder 23"/>
          <p:cNvSpPr>
            <a:spLocks noGrp="1"/>
          </p:cNvSpPr>
          <p:nvPr>
            <p:ph type="body" sz="quarter" idx="13" hasCustomPrompt="1"/>
          </p:nvPr>
        </p:nvSpPr>
        <p:spPr>
          <a:xfrm>
            <a:off x="0" y="826647"/>
            <a:ext cx="12192000" cy="697353"/>
          </a:xfrm>
        </p:spPr>
        <p:txBody>
          <a:bodyPr>
            <a:normAutofit/>
          </a:bodyPr>
          <a:lstStyle>
            <a:lvl1pPr marL="0" indent="0" algn="ctr">
              <a:buNone/>
              <a:defRPr sz="3600">
                <a:solidFill>
                  <a:schemeClr val="bg1"/>
                </a:solidFill>
                <a:latin typeface="+mn-lt"/>
              </a:defRPr>
            </a:lvl1pPr>
          </a:lstStyle>
          <a:p>
            <a:pPr lvl="0"/>
            <a:r>
              <a:rPr lang="en-US" dirty="0"/>
              <a:t>TITLE</a:t>
            </a:r>
          </a:p>
        </p:txBody>
      </p:sp>
      <p:sp>
        <p:nvSpPr>
          <p:cNvPr id="22" name="Text Placeholder 23"/>
          <p:cNvSpPr>
            <a:spLocks noGrp="1"/>
          </p:cNvSpPr>
          <p:nvPr>
            <p:ph type="body" sz="quarter" idx="14" hasCustomPrompt="1"/>
          </p:nvPr>
        </p:nvSpPr>
        <p:spPr>
          <a:xfrm>
            <a:off x="684287"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3" name="Text Placeholder 23"/>
          <p:cNvSpPr>
            <a:spLocks noGrp="1"/>
          </p:cNvSpPr>
          <p:nvPr>
            <p:ph type="body" sz="quarter" idx="15" hasCustomPrompt="1"/>
          </p:nvPr>
        </p:nvSpPr>
        <p:spPr>
          <a:xfrm>
            <a:off x="684287"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4" name="Straight Connector 3"/>
          <p:cNvCxnSpPr/>
          <p:nvPr userDrawn="1"/>
        </p:nvCxnSpPr>
        <p:spPr>
          <a:xfrm flipH="1">
            <a:off x="555813"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5" name="Oval 41"/>
          <p:cNvSpPr>
            <a:spLocks noChangeArrowheads="1"/>
          </p:cNvSpPr>
          <p:nvPr userDrawn="1"/>
        </p:nvSpPr>
        <p:spPr bwMode="auto">
          <a:xfrm>
            <a:off x="5691676" y="2031864"/>
            <a:ext cx="1049910" cy="1049910"/>
          </a:xfrm>
          <a:prstGeom prst="ellipse">
            <a:avLst/>
          </a:prstGeom>
          <a:solidFill>
            <a:srgbClr val="F38B00"/>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26" name="Text Placeholder 23"/>
          <p:cNvSpPr>
            <a:spLocks noGrp="1"/>
          </p:cNvSpPr>
          <p:nvPr>
            <p:ph type="body" sz="quarter" idx="16" hasCustomPrompt="1"/>
          </p:nvPr>
        </p:nvSpPr>
        <p:spPr>
          <a:xfrm>
            <a:off x="451221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27" name="Text Placeholder 23"/>
          <p:cNvSpPr>
            <a:spLocks noGrp="1"/>
          </p:cNvSpPr>
          <p:nvPr>
            <p:ph type="body" sz="quarter" idx="17" hasCustomPrompt="1"/>
          </p:nvPr>
        </p:nvSpPr>
        <p:spPr>
          <a:xfrm>
            <a:off x="451221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28" name="Straight Connector 27"/>
          <p:cNvCxnSpPr/>
          <p:nvPr userDrawn="1"/>
        </p:nvCxnSpPr>
        <p:spPr>
          <a:xfrm flipH="1">
            <a:off x="438374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9" name="Oval 41"/>
          <p:cNvSpPr>
            <a:spLocks noChangeArrowheads="1"/>
          </p:cNvSpPr>
          <p:nvPr userDrawn="1"/>
        </p:nvSpPr>
        <p:spPr bwMode="auto">
          <a:xfrm>
            <a:off x="9407546" y="2031864"/>
            <a:ext cx="1049910" cy="1049910"/>
          </a:xfrm>
          <a:prstGeom prst="ellipse">
            <a:avLst/>
          </a:prstGeom>
          <a:solidFill>
            <a:srgbClr val="EA1D76"/>
          </a:solidFill>
          <a:ln>
            <a:noFill/>
          </a:ln>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spcBef>
                <a:spcPct val="0"/>
              </a:spcBef>
              <a:buFontTx/>
              <a:buNone/>
            </a:pPr>
            <a:endParaRPr lang="x-none" altLang="x-none" sz="2400">
              <a:solidFill>
                <a:srgbClr val="000000"/>
              </a:solidFill>
              <a:ea typeface="ＭＳ Ｐゴシック" charset="-128"/>
              <a:cs typeface="ＭＳ Ｐゴシック" charset="-128"/>
            </a:endParaRPr>
          </a:p>
        </p:txBody>
      </p:sp>
      <p:sp>
        <p:nvSpPr>
          <p:cNvPr id="30" name="Text Placeholder 23"/>
          <p:cNvSpPr>
            <a:spLocks noGrp="1"/>
          </p:cNvSpPr>
          <p:nvPr>
            <p:ph type="body" sz="quarter" idx="18" hasCustomPrompt="1"/>
          </p:nvPr>
        </p:nvSpPr>
        <p:spPr>
          <a:xfrm>
            <a:off x="8228086" y="3236316"/>
            <a:ext cx="3408830" cy="1045795"/>
          </a:xfrm>
        </p:spPr>
        <p:txBody>
          <a:bodyPr anchor="ctr">
            <a:normAutofit/>
          </a:bodyPr>
          <a:lstStyle>
            <a:lvl1pPr marL="0" indent="0" algn="ctr">
              <a:buNone/>
              <a:defRPr sz="3000">
                <a:solidFill>
                  <a:srgbClr val="6D6E6C"/>
                </a:solidFill>
                <a:latin typeface="+mn-lt"/>
              </a:defRPr>
            </a:lvl1pPr>
          </a:lstStyle>
          <a:p>
            <a:pPr lvl="0"/>
            <a:r>
              <a:rPr lang="en-US" dirty="0"/>
              <a:t>Sub Title</a:t>
            </a:r>
          </a:p>
        </p:txBody>
      </p:sp>
      <p:sp>
        <p:nvSpPr>
          <p:cNvPr id="31" name="Text Placeholder 23"/>
          <p:cNvSpPr>
            <a:spLocks noGrp="1"/>
          </p:cNvSpPr>
          <p:nvPr>
            <p:ph type="body" sz="quarter" idx="19" hasCustomPrompt="1"/>
          </p:nvPr>
        </p:nvSpPr>
        <p:spPr>
          <a:xfrm>
            <a:off x="8228086" y="4432247"/>
            <a:ext cx="3408830" cy="1412740"/>
          </a:xfrm>
        </p:spPr>
        <p:txBody>
          <a:bodyPr>
            <a:normAutofit/>
          </a:bodyPr>
          <a:lstStyle>
            <a:lvl1pPr marL="0" indent="0" algn="ctr">
              <a:buNone/>
              <a:defRPr sz="2400">
                <a:solidFill>
                  <a:srgbClr val="6D6E6C"/>
                </a:solidFill>
                <a:latin typeface="+mn-lt"/>
              </a:defRPr>
            </a:lvl1pPr>
          </a:lstStyle>
          <a:p>
            <a:pPr lvl="0"/>
            <a:r>
              <a:rPr lang="en-US" dirty="0"/>
              <a:t>Main Body Text</a:t>
            </a:r>
          </a:p>
        </p:txBody>
      </p:sp>
      <p:cxnSp>
        <p:nvCxnSpPr>
          <p:cNvPr id="35" name="Straight Connector 34"/>
          <p:cNvCxnSpPr/>
          <p:nvPr userDrawn="1"/>
        </p:nvCxnSpPr>
        <p:spPr>
          <a:xfrm flipH="1">
            <a:off x="8099612" y="4342602"/>
            <a:ext cx="35910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2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24" name="Picture 23"/>
          <p:cNvPicPr>
            <a:picLocks noChangeAspect="1"/>
          </p:cNvPicPr>
          <p:nvPr userDrawn="1"/>
        </p:nvPicPr>
        <p:blipFill>
          <a:blip r:embed="rId2">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ullets slide">
    <p:spTree>
      <p:nvGrpSpPr>
        <p:cNvPr id="1" name=""/>
        <p:cNvGrpSpPr/>
        <p:nvPr/>
      </p:nvGrpSpPr>
      <p:grpSpPr>
        <a:xfrm>
          <a:off x="0" y="0"/>
          <a:ext cx="0" cy="0"/>
          <a:chOff x="0" y="0"/>
          <a:chExt cx="0" cy="0"/>
        </a:xfrm>
      </p:grpSpPr>
      <p:sp>
        <p:nvSpPr>
          <p:cNvPr id="34" name="Rectangle 33"/>
          <p:cNvSpPr/>
          <p:nvPr userDrawn="1"/>
        </p:nvSpPr>
        <p:spPr>
          <a:xfrm>
            <a:off x="4903304" y="1126433"/>
            <a:ext cx="7288696" cy="1302295"/>
          </a:xfrm>
          <a:prstGeom prst="rect">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userDrawn="1"/>
        </p:nvSpPr>
        <p:spPr>
          <a:xfrm>
            <a:off x="4903304" y="2749824"/>
            <a:ext cx="7288696" cy="1302295"/>
          </a:xfrm>
          <a:prstGeom prst="rect">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userDrawn="1"/>
        </p:nvSpPr>
        <p:spPr>
          <a:xfrm>
            <a:off x="4903304" y="4373215"/>
            <a:ext cx="7288696" cy="1302295"/>
          </a:xfrm>
          <a:prstGeom prst="rect">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p:cNvCxnSpPr/>
          <p:nvPr userDrawn="1"/>
        </p:nvCxnSpPr>
        <p:spPr>
          <a:xfrm>
            <a:off x="6175512" y="1223543"/>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6175512" y="285205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userDrawn="1"/>
        </p:nvCxnSpPr>
        <p:spPr>
          <a:xfrm>
            <a:off x="6175512" y="4496389"/>
            <a:ext cx="0" cy="104257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userDrawn="1"/>
        </p:nvPicPr>
        <p:blipFill rotWithShape="1">
          <a:blip r:embed="rId2">
            <a:extLst>
              <a:ext uri="{28A0092B-C50C-407E-A947-70E740481C1C}">
                <a14:useLocalDpi xmlns:a14="http://schemas.microsoft.com/office/drawing/2010/main" val="0"/>
              </a:ext>
            </a:extLst>
          </a:blip>
          <a:srcRect l="29694" t="6763" r="13475" b="6473"/>
          <a:stretch/>
        </p:blipFill>
        <p:spPr>
          <a:xfrm>
            <a:off x="3954456" y="677649"/>
            <a:ext cx="1176669" cy="5446643"/>
          </a:xfrm>
          <a:prstGeom prst="rect">
            <a:avLst/>
          </a:prstGeom>
        </p:spPr>
      </p:pic>
      <p:sp>
        <p:nvSpPr>
          <p:cNvPr id="42" name="Text Placeholder 23"/>
          <p:cNvSpPr>
            <a:spLocks noGrp="1"/>
          </p:cNvSpPr>
          <p:nvPr>
            <p:ph type="body" sz="quarter" idx="13" hasCustomPrompt="1"/>
          </p:nvPr>
        </p:nvSpPr>
        <p:spPr>
          <a:xfrm>
            <a:off x="643223" y="1079254"/>
            <a:ext cx="3821205"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43" name="Text Placeholder 25"/>
          <p:cNvSpPr>
            <a:spLocks noGrp="1"/>
          </p:cNvSpPr>
          <p:nvPr>
            <p:ph type="body" sz="quarter" idx="14" hasCustomPrompt="1"/>
          </p:nvPr>
        </p:nvSpPr>
        <p:spPr>
          <a:xfrm>
            <a:off x="643223" y="2087287"/>
            <a:ext cx="3821205"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44" name="Text Placeholder 23"/>
          <p:cNvSpPr>
            <a:spLocks noGrp="1"/>
          </p:cNvSpPr>
          <p:nvPr>
            <p:ph type="body" sz="quarter" idx="15" hasCustomPrompt="1"/>
          </p:nvPr>
        </p:nvSpPr>
        <p:spPr>
          <a:xfrm>
            <a:off x="4975024" y="1126433"/>
            <a:ext cx="1176670" cy="1292995"/>
          </a:xfrm>
        </p:spPr>
        <p:txBody>
          <a:bodyPr anchor="ctr">
            <a:normAutofit/>
          </a:bodyPr>
          <a:lstStyle>
            <a:lvl1pPr marL="0" indent="0" algn="ctr">
              <a:buNone/>
              <a:defRPr sz="4800">
                <a:solidFill>
                  <a:schemeClr val="bg1"/>
                </a:solidFill>
                <a:latin typeface="+mn-lt"/>
              </a:defRPr>
            </a:lvl1pPr>
          </a:lstStyle>
          <a:p>
            <a:pPr lvl="0"/>
            <a:r>
              <a:rPr lang="en-US" dirty="0"/>
              <a:t>01</a:t>
            </a:r>
          </a:p>
        </p:txBody>
      </p:sp>
      <p:sp>
        <p:nvSpPr>
          <p:cNvPr id="45" name="Text Placeholder 2"/>
          <p:cNvSpPr>
            <a:spLocks noGrp="1"/>
          </p:cNvSpPr>
          <p:nvPr>
            <p:ph type="body" sz="quarter" idx="12" hasCustomPrompt="1"/>
          </p:nvPr>
        </p:nvSpPr>
        <p:spPr>
          <a:xfrm>
            <a:off x="6271051" y="1126433"/>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cxnSp>
        <p:nvCxnSpPr>
          <p:cNvPr id="51" name="Straight Connector 50"/>
          <p:cNvCxnSpPr/>
          <p:nvPr userDrawn="1"/>
        </p:nvCxnSpPr>
        <p:spPr>
          <a:xfrm>
            <a:off x="417209" y="1920386"/>
            <a:ext cx="42875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52" name="Text Placeholder 23"/>
          <p:cNvSpPr>
            <a:spLocks noGrp="1"/>
          </p:cNvSpPr>
          <p:nvPr>
            <p:ph type="body" sz="quarter" idx="16" hasCustomPrompt="1"/>
          </p:nvPr>
        </p:nvSpPr>
        <p:spPr>
          <a:xfrm>
            <a:off x="4998842" y="2740524"/>
            <a:ext cx="1176670" cy="1292995"/>
          </a:xfrm>
        </p:spPr>
        <p:txBody>
          <a:bodyPr anchor="ctr">
            <a:normAutofit/>
          </a:bodyPr>
          <a:lstStyle>
            <a:lvl1pPr marL="0" indent="0" algn="ctr">
              <a:buNone/>
              <a:defRPr sz="4800">
                <a:solidFill>
                  <a:schemeClr val="bg1"/>
                </a:solidFill>
                <a:latin typeface="+mn-lt"/>
              </a:defRPr>
            </a:lvl1pPr>
          </a:lstStyle>
          <a:p>
            <a:pPr lvl="0"/>
            <a:r>
              <a:rPr lang="en-US" dirty="0"/>
              <a:t>02</a:t>
            </a:r>
          </a:p>
        </p:txBody>
      </p:sp>
      <p:sp>
        <p:nvSpPr>
          <p:cNvPr id="53" name="Text Placeholder 2"/>
          <p:cNvSpPr>
            <a:spLocks noGrp="1"/>
          </p:cNvSpPr>
          <p:nvPr>
            <p:ph type="body" sz="quarter" idx="17" hasCustomPrompt="1"/>
          </p:nvPr>
        </p:nvSpPr>
        <p:spPr>
          <a:xfrm>
            <a:off x="6294869" y="2740524"/>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sp>
        <p:nvSpPr>
          <p:cNvPr id="54" name="Text Placeholder 23"/>
          <p:cNvSpPr>
            <a:spLocks noGrp="1"/>
          </p:cNvSpPr>
          <p:nvPr>
            <p:ph type="body" sz="quarter" idx="18" hasCustomPrompt="1"/>
          </p:nvPr>
        </p:nvSpPr>
        <p:spPr>
          <a:xfrm>
            <a:off x="4968894" y="4387646"/>
            <a:ext cx="1176670" cy="1292995"/>
          </a:xfrm>
        </p:spPr>
        <p:txBody>
          <a:bodyPr anchor="ctr">
            <a:normAutofit/>
          </a:bodyPr>
          <a:lstStyle>
            <a:lvl1pPr marL="0" indent="0" algn="ctr">
              <a:buNone/>
              <a:defRPr sz="4800">
                <a:solidFill>
                  <a:schemeClr val="bg1"/>
                </a:solidFill>
                <a:latin typeface="+mn-lt"/>
              </a:defRPr>
            </a:lvl1pPr>
          </a:lstStyle>
          <a:p>
            <a:pPr lvl="0"/>
            <a:r>
              <a:rPr lang="en-US" dirty="0"/>
              <a:t>03</a:t>
            </a:r>
          </a:p>
        </p:txBody>
      </p:sp>
      <p:sp>
        <p:nvSpPr>
          <p:cNvPr id="55" name="Text Placeholder 2"/>
          <p:cNvSpPr>
            <a:spLocks noGrp="1"/>
          </p:cNvSpPr>
          <p:nvPr>
            <p:ph type="body" sz="quarter" idx="19" hasCustomPrompt="1"/>
          </p:nvPr>
        </p:nvSpPr>
        <p:spPr>
          <a:xfrm>
            <a:off x="6264921" y="4387646"/>
            <a:ext cx="5353929" cy="1292995"/>
          </a:xfrm>
        </p:spPr>
        <p:txBody>
          <a:bodyPr anchor="ctr">
            <a:normAutofit/>
          </a:bodyPr>
          <a:lstStyle>
            <a:lvl1pPr marL="0" indent="0" algn="l">
              <a:buNone/>
              <a:defRPr sz="2400" baseline="0">
                <a:solidFill>
                  <a:schemeClr val="bg1"/>
                </a:solidFill>
              </a:defRPr>
            </a:lvl1pPr>
            <a:lvl3pPr marL="914400" indent="0">
              <a:buNone/>
              <a:defRPr>
                <a:solidFill>
                  <a:srgbClr val="0E3C55"/>
                </a:solidFill>
              </a:defRPr>
            </a:lvl3pPr>
            <a:lvl4pPr marL="1371600" indent="0">
              <a:buNone/>
              <a:defRPr>
                <a:solidFill>
                  <a:srgbClr val="0E3C55"/>
                </a:solidFill>
              </a:defRPr>
            </a:lvl4pPr>
            <a:lvl5pPr marL="1828800" indent="0">
              <a:buNone/>
              <a:defRPr>
                <a:solidFill>
                  <a:srgbClr val="0E3C55"/>
                </a:solidFill>
              </a:defRPr>
            </a:lvl5pPr>
          </a:lstStyle>
          <a:p>
            <a:pPr lvl="0"/>
            <a:r>
              <a:rPr lang="en-US" dirty="0"/>
              <a:t>Main Body Text</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3514644">
            <a:off x="-2959795" y="-3517307"/>
            <a:ext cx="5030401" cy="5016771"/>
          </a:xfrm>
          <a:custGeom>
            <a:avLst/>
            <a:gdLst>
              <a:gd name="connsiteX0" fmla="*/ 5030401 w 5030401"/>
              <a:gd name="connsiteY0" fmla="*/ 5016771 h 5016771"/>
              <a:gd name="connsiteX1" fmla="*/ 5030401 w 5030401"/>
              <a:gd name="connsiteY1" fmla="*/ 5016771 h 5016771"/>
              <a:gd name="connsiteX2" fmla="*/ 5030401 w 5030401"/>
              <a:gd name="connsiteY2" fmla="*/ 5016771 h 5016771"/>
              <a:gd name="connsiteX3" fmla="*/ 3607946 w 5030401"/>
              <a:gd name="connsiteY3" fmla="*/ 2654990 h 5016771"/>
              <a:gd name="connsiteX4" fmla="*/ 5030401 w 5030401"/>
              <a:gd name="connsiteY4" fmla="*/ 326699 h 5016771"/>
              <a:gd name="connsiteX5" fmla="*/ 5030401 w 5030401"/>
              <a:gd name="connsiteY5" fmla="*/ 3524031 h 5016771"/>
              <a:gd name="connsiteX6" fmla="*/ 0 w 5030401"/>
              <a:gd name="connsiteY6" fmla="*/ 4045606 h 5016771"/>
              <a:gd name="connsiteX7" fmla="*/ 1589613 w 5030401"/>
              <a:gd name="connsiteY7" fmla="*/ 5016771 h 5016771"/>
              <a:gd name="connsiteX8" fmla="*/ 0 w 5030401"/>
              <a:gd name="connsiteY8" fmla="*/ 5016771 h 5016771"/>
              <a:gd name="connsiteX9" fmla="*/ 0 w 5030401"/>
              <a:gd name="connsiteY9" fmla="*/ 0 h 5016771"/>
              <a:gd name="connsiteX10" fmla="*/ 805542 w 5030401"/>
              <a:gd name="connsiteY10" fmla="*/ 0 h 5016771"/>
              <a:gd name="connsiteX11" fmla="*/ 0 w 5030401"/>
              <a:gd name="connsiteY11" fmla="*/ 1318520 h 5016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30401" h="5016771">
                <a:moveTo>
                  <a:pt x="5030401" y="5016771"/>
                </a:moveTo>
                <a:lnTo>
                  <a:pt x="5030401" y="5016771"/>
                </a:lnTo>
                <a:lnTo>
                  <a:pt x="5030401" y="5016771"/>
                </a:lnTo>
                <a:close/>
                <a:moveTo>
                  <a:pt x="3607946" y="2654990"/>
                </a:moveTo>
                <a:lnTo>
                  <a:pt x="5030401" y="326699"/>
                </a:lnTo>
                <a:lnTo>
                  <a:pt x="5030401" y="3524031"/>
                </a:lnTo>
                <a:close/>
                <a:moveTo>
                  <a:pt x="0" y="4045606"/>
                </a:moveTo>
                <a:lnTo>
                  <a:pt x="1589613" y="5016771"/>
                </a:lnTo>
                <a:lnTo>
                  <a:pt x="0" y="5016771"/>
                </a:lnTo>
                <a:close/>
                <a:moveTo>
                  <a:pt x="0" y="0"/>
                </a:moveTo>
                <a:lnTo>
                  <a:pt x="805542" y="0"/>
                </a:lnTo>
                <a:lnTo>
                  <a:pt x="0" y="1318520"/>
                </a:lnTo>
                <a:close/>
              </a:path>
            </a:pathLst>
          </a:custGeom>
        </p:spPr>
      </p:pic>
      <p:pic>
        <p:nvPicPr>
          <p:cNvPr id="32" name="Picture 3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33"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ptop slide 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9307" b="5574"/>
          <a:stretch/>
        </p:blipFill>
        <p:spPr>
          <a:xfrm>
            <a:off x="2000190" y="1447737"/>
            <a:ext cx="7941283" cy="4839954"/>
          </a:xfrm>
          <a:prstGeom prst="rect">
            <a:avLst/>
          </a:prstGeom>
        </p:spPr>
      </p:pic>
      <p:sp>
        <p:nvSpPr>
          <p:cNvPr id="25"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sp>
        <p:nvSpPr>
          <p:cNvPr id="26" name="Text Placeholder 25"/>
          <p:cNvSpPr>
            <a:spLocks noGrp="1"/>
          </p:cNvSpPr>
          <p:nvPr>
            <p:ph type="body" sz="quarter" idx="14" hasCustomPrompt="1"/>
          </p:nvPr>
        </p:nvSpPr>
        <p:spPr>
          <a:xfrm>
            <a:off x="0" y="1045042"/>
            <a:ext cx="12192000" cy="590599"/>
          </a:xfrm>
        </p:spPr>
        <p:txBody>
          <a:bodyPr>
            <a:noAutofit/>
          </a:bodyPr>
          <a:lstStyle>
            <a:lvl1pPr marL="0" indent="0" algn="ctr">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cxnSp>
        <p:nvCxnSpPr>
          <p:cNvPr id="27" name="Straight Connector 26"/>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1" name="テキスト プレースホルダー 36"/>
          <p:cNvSpPr txBox="1">
            <a:spLocks/>
          </p:cNvSpPr>
          <p:nvPr userDrawn="1"/>
        </p:nvSpPr>
        <p:spPr bwMode="auto">
          <a:xfrm>
            <a:off x="421069" y="6295394"/>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ctr">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rcRect l="47950"/>
          <a:stretch>
            <a:fillRect/>
          </a:stretch>
        </p:blipFill>
        <p:spPr>
          <a:xfrm rot="14769484">
            <a:off x="5881447" y="6408693"/>
            <a:ext cx="437024" cy="837352"/>
          </a:xfrm>
          <a:custGeom>
            <a:avLst/>
            <a:gdLst>
              <a:gd name="connsiteX0" fmla="*/ 437024 w 437024"/>
              <a:gd name="connsiteY0" fmla="*/ 837352 h 837352"/>
              <a:gd name="connsiteX1" fmla="*/ 0 w 437024"/>
              <a:gd name="connsiteY1" fmla="*/ 837352 h 837352"/>
              <a:gd name="connsiteX2" fmla="*/ 370048 w 437024"/>
              <a:gd name="connsiteY2" fmla="*/ 0 h 837352"/>
              <a:gd name="connsiteX3" fmla="*/ 437024 w 437024"/>
              <a:gd name="connsiteY3" fmla="*/ 0 h 837352"/>
            </a:gdLst>
            <a:ahLst/>
            <a:cxnLst>
              <a:cxn ang="0">
                <a:pos x="connsiteX0" y="connsiteY0"/>
              </a:cxn>
              <a:cxn ang="0">
                <a:pos x="connsiteX1" y="connsiteY1"/>
              </a:cxn>
              <a:cxn ang="0">
                <a:pos x="connsiteX2" y="connsiteY2"/>
              </a:cxn>
              <a:cxn ang="0">
                <a:pos x="connsiteX3" y="connsiteY3"/>
              </a:cxn>
            </a:cxnLst>
            <a:rect l="l" t="t" r="r" b="b"/>
            <a:pathLst>
              <a:path w="437024" h="837352">
                <a:moveTo>
                  <a:pt x="437024" y="837352"/>
                </a:moveTo>
                <a:lnTo>
                  <a:pt x="0" y="837352"/>
                </a:lnTo>
                <a:lnTo>
                  <a:pt x="370048" y="0"/>
                </a:lnTo>
                <a:lnTo>
                  <a:pt x="437024" y="0"/>
                </a:lnTo>
                <a:close/>
              </a:path>
            </a:pathLst>
          </a:cu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ptop slide 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l="8387" t="10823" r="49050" b="5574"/>
          <a:stretch/>
        </p:blipFill>
        <p:spPr>
          <a:xfrm>
            <a:off x="7429500" y="740153"/>
            <a:ext cx="4762500" cy="5612853"/>
          </a:xfrm>
          <a:prstGeom prst="rect">
            <a:avLst/>
          </a:prstGeom>
        </p:spPr>
      </p:pic>
      <p:cxnSp>
        <p:nvCxnSpPr>
          <p:cNvPr id="27" name="Straight Connector 26"/>
          <p:cNvCxnSpPr/>
          <p:nvPr userDrawn="1"/>
        </p:nvCxnSpPr>
        <p:spPr>
          <a:xfrm flipH="1">
            <a:off x="378379" y="1908558"/>
            <a:ext cx="6789867"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9" name="Text Placeholder 23"/>
          <p:cNvSpPr>
            <a:spLocks noGrp="1"/>
          </p:cNvSpPr>
          <p:nvPr>
            <p:ph type="body" sz="quarter" idx="16" hasCustomPrompt="1"/>
          </p:nvPr>
        </p:nvSpPr>
        <p:spPr>
          <a:xfrm>
            <a:off x="643223" y="1079254"/>
            <a:ext cx="6361734"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0" name="Text Placeholder 25"/>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6"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hone Slide 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l="-3425" t="-1173" r="6562" b="12394"/>
          <a:stretch/>
        </p:blipFill>
        <p:spPr>
          <a:xfrm>
            <a:off x="2449287" y="1355271"/>
            <a:ext cx="9742714" cy="5502729"/>
          </a:xfrm>
          <a:prstGeom prst="rect">
            <a:avLst/>
          </a:prstGeom>
        </p:spPr>
      </p:pic>
      <p:sp>
        <p:nvSpPr>
          <p:cNvPr id="6" name="Picture Placeholder 5"/>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4" name="Text Placeholder 23"/>
          <p:cNvSpPr>
            <a:spLocks noGrp="1"/>
          </p:cNvSpPr>
          <p:nvPr>
            <p:ph type="body" sz="quarter" idx="13" hasCustomPrompt="1"/>
          </p:nvPr>
        </p:nvSpPr>
        <p:spPr>
          <a:xfrm>
            <a:off x="0" y="213464"/>
            <a:ext cx="12192000" cy="704485"/>
          </a:xfrm>
        </p:spPr>
        <p:txBody>
          <a:bodyPr>
            <a:normAutofit/>
          </a:bodyPr>
          <a:lstStyle>
            <a:lvl1pPr marL="0" indent="0" algn="ctr">
              <a:buNone/>
              <a:defRPr sz="3600">
                <a:solidFill>
                  <a:srgbClr val="6D6E6C"/>
                </a:solidFill>
                <a:latin typeface="+mn-lt"/>
              </a:defRPr>
            </a:lvl1pPr>
          </a:lstStyle>
          <a:p>
            <a:pPr lvl="0"/>
            <a:r>
              <a:rPr lang="en-US" dirty="0"/>
              <a:t>TITLE</a:t>
            </a:r>
          </a:p>
        </p:txBody>
      </p:sp>
      <p:cxnSp>
        <p:nvCxnSpPr>
          <p:cNvPr id="15" name="Straight Connector 14"/>
          <p:cNvCxnSpPr/>
          <p:nvPr userDrawn="1"/>
        </p:nvCxnSpPr>
        <p:spPr>
          <a:xfrm flipH="1">
            <a:off x="280404" y="945173"/>
            <a:ext cx="11623126"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2"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Slide 2">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r="3454" b="8248"/>
          <a:stretch/>
        </p:blipFill>
        <p:spPr>
          <a:xfrm>
            <a:off x="6890657" y="550299"/>
            <a:ext cx="5479143" cy="6292294"/>
          </a:xfrm>
          <a:prstGeom prst="rect">
            <a:avLst/>
          </a:prstGeom>
        </p:spPr>
      </p:pic>
      <p:sp>
        <p:nvSpPr>
          <p:cNvPr id="7" name="Picture Placeholder 6"/>
          <p:cNvSpPr>
            <a:spLocks noGrp="1"/>
          </p:cNvSpPr>
          <p:nvPr>
            <p:ph type="pic" sz="quarter" idx="14" hasCustomPrompt="1"/>
          </p:nvPr>
        </p:nvSpPr>
        <p:spPr>
          <a:xfrm>
            <a:off x="7754938" y="1192681"/>
            <a:ext cx="2187575" cy="3886200"/>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cxnSp>
        <p:nvCxnSpPr>
          <p:cNvPr id="11" name="Straight Connector 10"/>
          <p:cNvCxnSpPr/>
          <p:nvPr userDrawn="1"/>
        </p:nvCxnSpPr>
        <p:spPr>
          <a:xfrm flipH="1">
            <a:off x="378380" y="1908558"/>
            <a:ext cx="6348991" cy="0"/>
          </a:xfrm>
          <a:prstGeom prst="line">
            <a:avLst/>
          </a:prstGeom>
          <a:ln>
            <a:solidFill>
              <a:srgbClr val="16A8D3"/>
            </a:solidFill>
          </a:ln>
        </p:spPr>
        <p:style>
          <a:lnRef idx="1">
            <a:schemeClr val="accent1"/>
          </a:lnRef>
          <a:fillRef idx="0">
            <a:schemeClr val="accent1"/>
          </a:fillRef>
          <a:effectRef idx="0">
            <a:schemeClr val="accent1"/>
          </a:effectRef>
          <a:fontRef idx="minor">
            <a:schemeClr val="tx1"/>
          </a:fontRef>
        </p:style>
      </p:cxnSp>
      <p:sp>
        <p:nvSpPr>
          <p:cNvPr id="12" name="Text Placeholder 23"/>
          <p:cNvSpPr>
            <a:spLocks noGrp="1"/>
          </p:cNvSpPr>
          <p:nvPr>
            <p:ph type="body" sz="quarter" idx="16" hasCustomPrompt="1"/>
          </p:nvPr>
        </p:nvSpPr>
        <p:spPr>
          <a:xfrm>
            <a:off x="643223" y="1079254"/>
            <a:ext cx="5839220" cy="697353"/>
          </a:xfrm>
        </p:spPr>
        <p:txBody>
          <a:bodyPr>
            <a:normAutofit/>
          </a:bodyPr>
          <a:lstStyle>
            <a:lvl1pPr marL="0" indent="0" algn="l">
              <a:buNone/>
              <a:defRPr sz="3600">
                <a:solidFill>
                  <a:srgbClr val="6D6E6C"/>
                </a:solidFill>
                <a:latin typeface="+mn-lt"/>
              </a:defRPr>
            </a:lvl1pPr>
          </a:lstStyle>
          <a:p>
            <a:pPr lvl="0"/>
            <a:r>
              <a:rPr lang="en-US" dirty="0"/>
              <a:t>TITLE</a:t>
            </a:r>
          </a:p>
        </p:txBody>
      </p:sp>
      <p:sp>
        <p:nvSpPr>
          <p:cNvPr id="13" name="Text Placeholder 25"/>
          <p:cNvSpPr>
            <a:spLocks noGrp="1"/>
          </p:cNvSpPr>
          <p:nvPr>
            <p:ph type="body" sz="quarter" idx="17" hasCustomPrompt="1"/>
          </p:nvPr>
        </p:nvSpPr>
        <p:spPr>
          <a:xfrm>
            <a:off x="643223" y="2087287"/>
            <a:ext cx="5839220" cy="3642009"/>
          </a:xfrm>
        </p:spPr>
        <p:txBody>
          <a:bodyPr>
            <a:noAutofit/>
          </a:bodyPr>
          <a:lstStyle>
            <a:lvl1pPr marL="0" indent="0" algn="l">
              <a:buNone/>
              <a:defRPr sz="30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a:xfrm rot="6554382" flipH="1">
            <a:off x="-378027" y="6325454"/>
            <a:ext cx="839627" cy="837352"/>
          </a:xfrm>
          <a:custGeom>
            <a:avLst/>
            <a:gdLst>
              <a:gd name="connsiteX0" fmla="*/ 104622 w 839627"/>
              <a:gd name="connsiteY0" fmla="*/ 837352 h 837352"/>
              <a:gd name="connsiteX1" fmla="*/ 0 w 839627"/>
              <a:gd name="connsiteY1" fmla="*/ 837352 h 837352"/>
              <a:gd name="connsiteX2" fmla="*/ 0 w 839627"/>
              <a:gd name="connsiteY2" fmla="*/ 800838 h 837352"/>
              <a:gd name="connsiteX3" fmla="*/ 839627 w 839627"/>
              <a:gd name="connsiteY3" fmla="*/ 629511 h 837352"/>
              <a:gd name="connsiteX4" fmla="*/ 297277 w 839627"/>
              <a:gd name="connsiteY4" fmla="*/ 440224 h 837352"/>
              <a:gd name="connsiteX5" fmla="*/ 450921 w 839627"/>
              <a:gd name="connsiteY5" fmla="*/ 0 h 837352"/>
              <a:gd name="connsiteX6" fmla="*/ 839627 w 839627"/>
              <a:gd name="connsiteY6" fmla="*/ 0 h 837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27" h="837352">
                <a:moveTo>
                  <a:pt x="104622" y="837352"/>
                </a:moveTo>
                <a:lnTo>
                  <a:pt x="0" y="837352"/>
                </a:lnTo>
                <a:lnTo>
                  <a:pt x="0" y="800838"/>
                </a:lnTo>
                <a:close/>
                <a:moveTo>
                  <a:pt x="839627" y="629511"/>
                </a:moveTo>
                <a:lnTo>
                  <a:pt x="297277" y="440224"/>
                </a:lnTo>
                <a:lnTo>
                  <a:pt x="450921" y="0"/>
                </a:lnTo>
                <a:lnTo>
                  <a:pt x="839627" y="0"/>
                </a:lnTo>
                <a:close/>
              </a:path>
            </a:pathLst>
          </a:custGeom>
        </p:spPr>
      </p:pic>
      <p:sp>
        <p:nvSpPr>
          <p:cNvPr id="17" name="テキスト プレースホルダー 36"/>
          <p:cNvSpPr txBox="1">
            <a:spLocks/>
          </p:cNvSpPr>
          <p:nvPr userDrawn="1"/>
        </p:nvSpPr>
        <p:spPr bwMode="auto">
          <a:xfrm>
            <a:off x="496900" y="6376509"/>
            <a:ext cx="11400992" cy="411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buFontTx/>
              <a:buNone/>
            </a:pPr>
            <a:r>
              <a:rPr lang="en-US" altLang="ja-JP" sz="1100" b="1" dirty="0">
                <a:solidFill>
                  <a:srgbClr val="6D6E6C"/>
                </a:solidFill>
                <a:latin typeface="Calibri" charset="0"/>
              </a:rPr>
              <a:t>promoting refugee &amp; migrant integration through education</a:t>
            </a:r>
            <a:endParaRPr kumimoji="1" lang="ja-JP" altLang="en-US" sz="1100" dirty="0">
              <a:solidFill>
                <a:srgbClr val="6D6E6C"/>
              </a:solidFill>
              <a:latin typeface="Calibri" charset="0"/>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41" name="Arc 40"/>
          <p:cNvSpPr/>
          <p:nvPr userDrawn="1"/>
        </p:nvSpPr>
        <p:spPr>
          <a:xfrm flipH="1">
            <a:off x="7234661" y="-915640"/>
            <a:ext cx="6797861" cy="6797861"/>
          </a:xfrm>
          <a:prstGeom prst="arc">
            <a:avLst>
              <a:gd name="adj1" fmla="val 18515705"/>
              <a:gd name="adj2" fmla="val 6898743"/>
            </a:avLst>
          </a:prstGeom>
          <a:ln>
            <a:solidFill>
              <a:srgbClr val="6D6E6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userDrawn="1"/>
        </p:nvSpPr>
        <p:spPr>
          <a:xfrm>
            <a:off x="7361819" y="0"/>
            <a:ext cx="4830180" cy="5934062"/>
          </a:xfrm>
          <a:custGeom>
            <a:avLst/>
            <a:gdLst>
              <a:gd name="connsiteX0" fmla="*/ 1597452 w 4830180"/>
              <a:gd name="connsiteY0" fmla="*/ 0 h 5934062"/>
              <a:gd name="connsiteX1" fmla="*/ 4760544 w 4830180"/>
              <a:gd name="connsiteY1" fmla="*/ 0 h 5934062"/>
              <a:gd name="connsiteX2" fmla="*/ 4830180 w 4830180"/>
              <a:gd name="connsiteY2" fmla="*/ 42305 h 5934062"/>
              <a:gd name="connsiteX3" fmla="*/ 4830180 w 4830180"/>
              <a:gd name="connsiteY3" fmla="*/ 5467824 h 5934062"/>
              <a:gd name="connsiteX4" fmla="*/ 4694297 w 4830180"/>
              <a:gd name="connsiteY4" fmla="*/ 5550374 h 5934062"/>
              <a:gd name="connsiteX5" fmla="*/ 3178998 w 4830180"/>
              <a:gd name="connsiteY5" fmla="*/ 5934062 h 5934062"/>
              <a:gd name="connsiteX6" fmla="*/ 0 w 4830180"/>
              <a:gd name="connsiteY6" fmla="*/ 2755064 h 5934062"/>
              <a:gd name="connsiteX7" fmla="*/ 1401590 w 4830180"/>
              <a:gd name="connsiteY7" fmla="*/ 118989 h 593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0180" h="5934062">
                <a:moveTo>
                  <a:pt x="1597452" y="0"/>
                </a:moveTo>
                <a:lnTo>
                  <a:pt x="4760544" y="0"/>
                </a:lnTo>
                <a:lnTo>
                  <a:pt x="4830180" y="42305"/>
                </a:lnTo>
                <a:lnTo>
                  <a:pt x="4830180" y="5467824"/>
                </a:lnTo>
                <a:lnTo>
                  <a:pt x="4694297" y="5550374"/>
                </a:lnTo>
                <a:cubicBezTo>
                  <a:pt x="4243855" y="5795070"/>
                  <a:pt x="3727658" y="5934062"/>
                  <a:pt x="3178998" y="5934062"/>
                </a:cubicBezTo>
                <a:cubicBezTo>
                  <a:pt x="1423286" y="5934062"/>
                  <a:pt x="0" y="4510776"/>
                  <a:pt x="0" y="2755064"/>
                </a:cubicBezTo>
                <a:cubicBezTo>
                  <a:pt x="0" y="1657744"/>
                  <a:pt x="555971" y="690278"/>
                  <a:pt x="1401590" y="118989"/>
                </a:cubicBezTo>
                <a:close/>
              </a:path>
            </a:pathLst>
          </a:custGeom>
          <a:solidFill>
            <a:srgbClr val="16A8D3">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23"/>
          <p:cNvSpPr>
            <a:spLocks noGrp="1"/>
          </p:cNvSpPr>
          <p:nvPr userDrawn="1">
            <p:ph type="body" sz="quarter" idx="13" hasCustomPrompt="1"/>
          </p:nvPr>
        </p:nvSpPr>
        <p:spPr>
          <a:xfrm>
            <a:off x="427462" y="853210"/>
            <a:ext cx="3104978" cy="697353"/>
          </a:xfrm>
        </p:spPr>
        <p:txBody>
          <a:bodyPr anchor="ctr">
            <a:noAutofit/>
          </a:bodyPr>
          <a:lstStyle>
            <a:lvl1pPr marL="0" indent="0" algn="l">
              <a:buNone/>
              <a:defRPr sz="5400" baseline="0">
                <a:solidFill>
                  <a:srgbClr val="6D6E6C"/>
                </a:solidFill>
                <a:latin typeface="+mn-lt"/>
              </a:defRPr>
            </a:lvl1pPr>
          </a:lstStyle>
          <a:p>
            <a:pPr lvl="0"/>
            <a:r>
              <a:rPr lang="en-US" dirty="0"/>
              <a:t>Thank You</a:t>
            </a:r>
          </a:p>
        </p:txBody>
      </p:sp>
      <p:sp>
        <p:nvSpPr>
          <p:cNvPr id="13" name="Text Placeholder 25"/>
          <p:cNvSpPr>
            <a:spLocks noGrp="1"/>
          </p:cNvSpPr>
          <p:nvPr userDrawn="1">
            <p:ph type="body" sz="quarter" idx="14" hasCustomPrompt="1"/>
          </p:nvPr>
        </p:nvSpPr>
        <p:spPr>
          <a:xfrm>
            <a:off x="3863577" y="858821"/>
            <a:ext cx="3854522" cy="697353"/>
          </a:xfrm>
        </p:spPr>
        <p:txBody>
          <a:bodyPr anchor="ctr">
            <a:noAutofit/>
          </a:bodyPr>
          <a:lstStyle>
            <a:lvl1pPr marL="0" indent="0" algn="l">
              <a:buNone/>
              <a:defRPr sz="2800" i="1" baseline="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10" name="Oval 9"/>
          <p:cNvSpPr/>
          <p:nvPr userDrawn="1"/>
        </p:nvSpPr>
        <p:spPr>
          <a:xfrm>
            <a:off x="7091452" y="2319040"/>
            <a:ext cx="591486" cy="591486"/>
          </a:xfrm>
          <a:prstGeom prst="ellipse">
            <a:avLst/>
          </a:prstGeom>
          <a:solidFill>
            <a:srgbClr val="B6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5" name="Oval 14"/>
          <p:cNvSpPr/>
          <p:nvPr userDrawn="1"/>
        </p:nvSpPr>
        <p:spPr>
          <a:xfrm>
            <a:off x="7707898" y="4332206"/>
            <a:ext cx="591486" cy="591486"/>
          </a:xfrm>
          <a:prstGeom prst="ellipse">
            <a:avLst/>
          </a:prstGeom>
          <a:solidFill>
            <a:srgbClr val="EA1D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sp>
        <p:nvSpPr>
          <p:cNvPr id="17" name="Oval 16"/>
          <p:cNvSpPr/>
          <p:nvPr userDrawn="1"/>
        </p:nvSpPr>
        <p:spPr>
          <a:xfrm>
            <a:off x="7234661" y="3416566"/>
            <a:ext cx="591486" cy="591486"/>
          </a:xfrm>
          <a:prstGeom prst="ellipse">
            <a:avLst/>
          </a:prstGeom>
          <a:solidFill>
            <a:srgbClr val="F38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46EAE"/>
              </a:solidFill>
            </a:endParaRPr>
          </a:p>
        </p:txBody>
      </p:sp>
      <p:cxnSp>
        <p:nvCxnSpPr>
          <p:cNvPr id="19" name="Straight Connector 18"/>
          <p:cNvCxnSpPr/>
          <p:nvPr userDrawn="1"/>
        </p:nvCxnSpPr>
        <p:spPr>
          <a:xfrm>
            <a:off x="3706758" y="846751"/>
            <a:ext cx="0" cy="696487"/>
          </a:xfrm>
          <a:prstGeom prst="line">
            <a:avLst/>
          </a:prstGeom>
          <a:ln w="19050">
            <a:solidFill>
              <a:srgbClr val="16A8D3"/>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userDrawn="1">
            <p:ph type="body" sz="quarter" idx="15" hasCustomPrompt="1"/>
          </p:nvPr>
        </p:nvSpPr>
        <p:spPr>
          <a:xfrm>
            <a:off x="7810096" y="2502783"/>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20" name="Text Placeholder 2"/>
          <p:cNvSpPr>
            <a:spLocks noGrp="1"/>
          </p:cNvSpPr>
          <p:nvPr userDrawn="1">
            <p:ph type="body" sz="quarter" idx="16" hasCustomPrompt="1"/>
          </p:nvPr>
        </p:nvSpPr>
        <p:spPr>
          <a:xfrm>
            <a:off x="7921661" y="3491798"/>
            <a:ext cx="2757540" cy="382588"/>
          </a:xfrm>
        </p:spPr>
        <p:txBody>
          <a:bodyPr anchor="t">
            <a:normAutofit/>
          </a:bodyPr>
          <a:lstStyle>
            <a:lvl1pPr marL="0" indent="0">
              <a:buNone/>
              <a:defRPr sz="1600">
                <a:solidFill>
                  <a:schemeClr val="bg1"/>
                </a:solidFill>
              </a:defRPr>
            </a:lvl1pPr>
          </a:lstStyle>
          <a:p>
            <a:pPr lvl="0"/>
            <a:r>
              <a:rPr lang="en-US" dirty="0"/>
              <a:t>Text 1</a:t>
            </a:r>
          </a:p>
        </p:txBody>
      </p:sp>
      <p:sp>
        <p:nvSpPr>
          <p:cNvPr id="21" name="Text Placeholder 2"/>
          <p:cNvSpPr>
            <a:spLocks noGrp="1"/>
          </p:cNvSpPr>
          <p:nvPr userDrawn="1">
            <p:ph type="body" sz="quarter" idx="17" hasCustomPrompt="1"/>
          </p:nvPr>
        </p:nvSpPr>
        <p:spPr>
          <a:xfrm>
            <a:off x="8398139" y="4419571"/>
            <a:ext cx="2757540" cy="416755"/>
          </a:xfrm>
        </p:spPr>
        <p:txBody>
          <a:bodyPr anchor="t">
            <a:normAutofit/>
          </a:bodyPr>
          <a:lstStyle>
            <a:lvl1pPr marL="0" indent="0">
              <a:buNone/>
              <a:defRPr sz="1600">
                <a:solidFill>
                  <a:schemeClr val="bg1"/>
                </a:solidFill>
              </a:defRPr>
            </a:lvl1pPr>
          </a:lstStyle>
          <a:p>
            <a:pPr lvl="0"/>
            <a:r>
              <a:rPr lang="en-US" dirty="0"/>
              <a:t>Text 1</a:t>
            </a:r>
          </a:p>
        </p:txBody>
      </p:sp>
      <p:sp>
        <p:nvSpPr>
          <p:cNvPr id="37" name="Footer Placeholder 6"/>
          <p:cNvSpPr txBox="1">
            <a:spLocks noGrp="1"/>
          </p:cNvSpPr>
          <p:nvPr userDrawn="1"/>
        </p:nvSpPr>
        <p:spPr bwMode="auto">
          <a:xfrm>
            <a:off x="9639238" y="6182195"/>
            <a:ext cx="246221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Lucida Grande" charset="0"/>
                <a:ea typeface="MS PGothic" charset="-128"/>
                <a:cs typeface="Geneva" charset="0"/>
              </a:defRPr>
            </a:lvl1pPr>
            <a:lvl2pPr marL="742950" indent="-285750">
              <a:spcBef>
                <a:spcPct val="20000"/>
              </a:spcBef>
              <a:buChar char="–"/>
              <a:defRPr sz="2800">
                <a:solidFill>
                  <a:schemeClr val="tx1"/>
                </a:solidFill>
                <a:latin typeface="Lucida Grande" charset="0"/>
                <a:ea typeface="Geneva" charset="0"/>
                <a:cs typeface="Geneva" charset="0"/>
              </a:defRPr>
            </a:lvl2pPr>
            <a:lvl3pPr marL="1143000" indent="-228600">
              <a:spcBef>
                <a:spcPct val="20000"/>
              </a:spcBef>
              <a:buChar char="•"/>
              <a:defRPr sz="2400">
                <a:solidFill>
                  <a:schemeClr val="tx1"/>
                </a:solidFill>
                <a:latin typeface="Lucida Grande" charset="0"/>
                <a:ea typeface="Geneva" charset="0"/>
                <a:cs typeface="Geneva" charset="0"/>
              </a:defRPr>
            </a:lvl3pPr>
            <a:lvl4pPr marL="1600200" indent="-228600">
              <a:spcBef>
                <a:spcPct val="20000"/>
              </a:spcBef>
              <a:buChar char="–"/>
              <a:defRPr sz="2000">
                <a:solidFill>
                  <a:schemeClr val="tx1"/>
                </a:solidFill>
                <a:latin typeface="Lucida Grande" charset="0"/>
                <a:ea typeface="Geneva" charset="0"/>
                <a:cs typeface="Geneva" charset="0"/>
              </a:defRPr>
            </a:lvl4pPr>
            <a:lvl5pPr marL="2057400" indent="-228600">
              <a:spcBef>
                <a:spcPct val="20000"/>
              </a:spcBef>
              <a:buChar char="»"/>
              <a:defRPr sz="2000">
                <a:solidFill>
                  <a:schemeClr val="tx1"/>
                </a:solidFill>
                <a:latin typeface="Lucida Grande" charset="0"/>
                <a:ea typeface="Geneva" charset="0"/>
                <a:cs typeface="Geneva" charset="0"/>
              </a:defRPr>
            </a:lvl5pPr>
            <a:lvl6pPr marL="25146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6pPr>
            <a:lvl7pPr marL="29718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7pPr>
            <a:lvl8pPr marL="34290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8pPr>
            <a:lvl9pPr marL="3886200" indent="-228600" eaLnBrk="0" fontAlgn="base" hangingPunct="0">
              <a:spcBef>
                <a:spcPct val="20000"/>
              </a:spcBef>
              <a:spcAft>
                <a:spcPct val="0"/>
              </a:spcAft>
              <a:buChar char="»"/>
              <a:defRPr sz="2000">
                <a:solidFill>
                  <a:schemeClr val="tx1"/>
                </a:solidFill>
                <a:latin typeface="Lucida Grande" charset="0"/>
                <a:ea typeface="Geneva" charset="0"/>
                <a:cs typeface="Geneva" charset="0"/>
              </a:defRPr>
            </a:lvl9pPr>
          </a:lstStyle>
          <a:p>
            <a:pPr algn="l">
              <a:spcBef>
                <a:spcPct val="0"/>
              </a:spcBef>
              <a:buFontTx/>
              <a:buNone/>
            </a:pPr>
            <a:r>
              <a:rPr lang="en-IE" altLang="en-US" sz="1000" dirty="0">
                <a:solidFill>
                  <a:schemeClr val="tx1"/>
                </a:solidFill>
                <a:latin typeface="Calibri" charset="0"/>
              </a:rPr>
              <a:t> This programme has been funded with support from the European Commission </a:t>
            </a:r>
          </a:p>
        </p:txBody>
      </p:sp>
      <p:pic>
        <p:nvPicPr>
          <p:cNvPr id="38" name="Picture 8"/>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0096" y="6085819"/>
            <a:ext cx="1625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3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2619" y="5170628"/>
            <a:ext cx="5080931" cy="1526867"/>
          </a:xfrm>
          <a:prstGeom prst="rect">
            <a:avLst/>
          </a:prstGeom>
        </p:spPr>
      </p:pic>
    </p:spTree>
    <p:extLst>
      <p:ext uri="{BB962C8B-B14F-4D97-AF65-F5344CB8AC3E}">
        <p14:creationId xmlns:p14="http://schemas.microsoft.com/office/powerpoint/2010/main" val="6429513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3">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5">
    <p:spTree>
      <p:nvGrpSpPr>
        <p:cNvPr id="1" name=""/>
        <p:cNvGrpSpPr/>
        <p:nvPr/>
      </p:nvGrpSpPr>
      <p:grpSpPr>
        <a:xfrm>
          <a:off x="0" y="0"/>
          <a:ext cx="0" cy="0"/>
          <a:chOff x="0" y="0"/>
          <a:chExt cx="0" cy="0"/>
        </a:xfrm>
      </p:grpSpPr>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6">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7">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8">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9">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10">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1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87680-F485-A944-B74B-98B26E054E49}" type="datetimeFigureOut">
              <a:rPr lang="en-US" smtClean="0"/>
              <a:t>5/20/2020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04C27-DD68-9D4F-8D80-21602C2A289B}" type="slidenum">
              <a:rPr lang="en-US" smtClean="0"/>
              <a:t>‹#›</a:t>
            </a:fld>
            <a:endParaRPr lang="en-US"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722" r:id="rId1"/>
    <p:sldLayoutId id="2147483760" r:id="rId2"/>
    <p:sldLayoutId id="2147483714" r:id="rId3"/>
    <p:sldLayoutId id="2147483700" r:id="rId4"/>
    <p:sldLayoutId id="2147483762" r:id="rId5"/>
    <p:sldLayoutId id="2147483742" r:id="rId6"/>
    <p:sldLayoutId id="2147483743" r:id="rId7"/>
    <p:sldLayoutId id="2147483710" r:id="rId8"/>
    <p:sldLayoutId id="2147483745" r:id="rId9"/>
    <p:sldLayoutId id="2147483707" r:id="rId10"/>
    <p:sldLayoutId id="2147483744" r:id="rId11"/>
    <p:sldLayoutId id="2147483720" r:id="rId12"/>
    <p:sldLayoutId id="2147483701" r:id="rId13"/>
    <p:sldLayoutId id="2147483698" r:id="rId14"/>
    <p:sldLayoutId id="2147483709" r:id="rId15"/>
    <p:sldLayoutId id="2147483715" r:id="rId16"/>
    <p:sldLayoutId id="2147483716" r:id="rId17"/>
    <p:sldLayoutId id="2147483708" r:id="rId18"/>
    <p:sldLayoutId id="2147483717" r:id="rId19"/>
    <p:sldLayoutId id="2147483718" r:id="rId20"/>
    <p:sldLayoutId id="2147483719" r:id="rId21"/>
    <p:sldLayoutId id="2147483723" r:id="rId22"/>
    <p:sldLayoutId id="2147483654" r:id="rId23"/>
    <p:sldLayoutId id="2147483721" r:id="rId24"/>
    <p:sldLayoutId id="2147483725" r:id="rId25"/>
    <p:sldLayoutId id="2147483706" r:id="rId26"/>
    <p:sldLayoutId id="2147483735" r:id="rId27"/>
    <p:sldLayoutId id="2147483764" r:id="rId28"/>
    <p:sldLayoutId id="2147483765" r:id="rId29"/>
    <p:sldLayoutId id="2147483736" r:id="rId30"/>
    <p:sldLayoutId id="2147483737" r:id="rId31"/>
    <p:sldLayoutId id="2147483699" r:id="rId32"/>
    <p:sldLayoutId id="2147483703" r:id="rId33"/>
    <p:sldLayoutId id="2147483711" r:id="rId34"/>
    <p:sldLayoutId id="2147483705" r:id="rId35"/>
    <p:sldLayoutId id="2147483738" r:id="rId36"/>
    <p:sldLayoutId id="2147483704" r:id="rId37"/>
    <p:sldLayoutId id="2147483739" r:id="rId38"/>
    <p:sldLayoutId id="2147483740" r:id="rId39"/>
    <p:sldLayoutId id="2147483686" r:id="rId40"/>
    <p:sldLayoutId id="2147483741" r:id="rId41"/>
    <p:sldLayoutId id="2147483755" r:id="rId42"/>
    <p:sldLayoutId id="2147483754" r:id="rId43"/>
    <p:sldLayoutId id="2147483753" r:id="rId44"/>
    <p:sldLayoutId id="2147483756" r:id="rId45"/>
    <p:sldLayoutId id="2147483746" r:id="rId46"/>
    <p:sldLayoutId id="2147483734" r:id="rId47"/>
    <p:sldLayoutId id="2147483747" r:id="rId48"/>
    <p:sldLayoutId id="2147483748" r:id="rId49"/>
    <p:sldLayoutId id="2147483749" r:id="rId50"/>
    <p:sldLayoutId id="2147483750" r:id="rId51"/>
    <p:sldLayoutId id="2147483751" r:id="rId52"/>
    <p:sldLayoutId id="2147483752" r:id="rId53"/>
    <p:sldLayoutId id="2147483687" r:id="rId54"/>
    <p:sldLayoutId id="2147483712" r:id="rId55"/>
    <p:sldLayoutId id="2147483726" r:id="rId56"/>
    <p:sldLayoutId id="2147483727" r:id="rId57"/>
    <p:sldLayoutId id="2147483728" r:id="rId58"/>
    <p:sldLayoutId id="2147483713" r:id="rId59"/>
    <p:sldLayoutId id="2147483729" r:id="rId60"/>
    <p:sldLayoutId id="2147483730" r:id="rId61"/>
    <p:sldLayoutId id="2147483731" r:id="rId62"/>
    <p:sldLayoutId id="2147483702" r:id="rId63"/>
    <p:sldLayoutId id="2147483732" r:id="rId64"/>
    <p:sldLayoutId id="2147483733" r:id="rId65"/>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theconversation.com/adult-education-needs-an-urgent-and-radical-rethink-39391" TargetMode="External"/><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55.xml"/><Relationship Id="rId1" Type="http://schemas.openxmlformats.org/officeDocument/2006/relationships/video" Target="https://www.youtube.com/embed/25bwiSikRsI?feature=oembed" TargetMode="External"/><Relationship Id="rId4" Type="http://schemas.openxmlformats.org/officeDocument/2006/relationships/hyperlink" Target="https://www.youtube.com/watch?v=25bwiSikRsI"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lickr.com/photos/alisdare/32575834102" TargetMode="External"/><Relationship Id="rId2" Type="http://schemas.openxmlformats.org/officeDocument/2006/relationships/image" Target="../media/image11.jp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hyperlink" Target="https://www.maxpixel.net/Drawing-Group-Tree-Inclusion-Children-4025631" TargetMode="External"/><Relationship Id="rId2" Type="http://schemas.openxmlformats.org/officeDocument/2006/relationships/image" Target="../media/image12.jp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hyperlink" Target="https://pxhere.com/en/photo/913653" TargetMode="External"/><Relationship Id="rId2" Type="http://schemas.openxmlformats.org/officeDocument/2006/relationships/image" Target="../media/image13.jp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albertoabouganem/7024801145/" TargetMode="External"/><Relationship Id="rId2" Type="http://schemas.openxmlformats.org/officeDocument/2006/relationships/image" Target="../media/image16.jp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hyperlink" Target="https://www.unhcr.org/en-ie/publications/brochures/3b779dfe2/protecting-refugees-questions-answers.html" TargetMode="External"/><Relationship Id="rId2" Type="http://schemas.openxmlformats.org/officeDocument/2006/relationships/image" Target="../media/image17.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hyperlink" Target="https://www.citizensinformation.ie/en/moving_country/asylum_seekers_and_refugees/services_for_asylum_seekers_in_ireland/direct_provision.html" TargetMode="External"/><Relationship Id="rId2" Type="http://schemas.openxmlformats.org/officeDocument/2006/relationships/image" Target="../media/image18.pn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hyperlink" Target="https://www.mrci.ie/" TargetMode="External"/><Relationship Id="rId2" Type="http://schemas.openxmlformats.org/officeDocument/2006/relationships/hyperlink" Target="https://www.immigrantcouncil.ie/" TargetMode="External"/><Relationship Id="rId1" Type="http://schemas.openxmlformats.org/officeDocument/2006/relationships/slideLayout" Target="../slideLayouts/slideLayout30.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hyperlink" Target="https://gracesyllables.com/2017/06/12/sayings/" TargetMode="External"/><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hyperlink" Target="http://opportunitychild.com.au/partner-community-in-focus-go-goldfields/" TargetMode="External"/><Relationship Id="rId2" Type="http://schemas.openxmlformats.org/officeDocument/2006/relationships/image" Target="../media/image20.jp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hyperlink" Target="https://ministry-to-children.com/lesson-holy-mothersa-tribute-to-biblical-matrons/" TargetMode="External"/><Relationship Id="rId2" Type="http://schemas.openxmlformats.org/officeDocument/2006/relationships/image" Target="../media/image21.jp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hyperlink" Target="https://www.htxt.co.za/2014/09/15/free-state-to-receive-r30-million-maths-and-science-education-grant-from-sanral/" TargetMode="External"/><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hyperlink" Target="http://2013.igem.org/Main_Page_Archive" TargetMode="External"/><Relationship Id="rId2" Type="http://schemas.openxmlformats.org/officeDocument/2006/relationships/image" Target="../media/image24.jpg"/><Relationship Id="rId1" Type="http://schemas.openxmlformats.org/officeDocument/2006/relationships/slideLayout" Target="../slideLayouts/slideLayout36.xml"/><Relationship Id="rId4" Type="http://schemas.openxmlformats.org/officeDocument/2006/relationships/hyperlink" Target="http://www.quiz-maker.com/QD94DOG"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hyperlink" Target="http://galwayroscommon.etb.ie/" TargetMode="External"/><Relationship Id="rId2" Type="http://schemas.openxmlformats.org/officeDocument/2006/relationships/hyperlink" Target="http://www.rosleaderpartnership.ie/?pagid=county-roscommon-refugee-resettlement-programme" TargetMode="External"/><Relationship Id="rId1" Type="http://schemas.openxmlformats.org/officeDocument/2006/relationships/slideLayout" Target="../slideLayouts/slideLayout35.xml"/><Relationship Id="rId6" Type="http://schemas.openxmlformats.org/officeDocument/2006/relationships/image" Target="../media/image18.png"/><Relationship Id="rId5" Type="http://schemas.openxmlformats.org/officeDocument/2006/relationships/hyperlink" Target="https://positiveparenting.ie/family-life-parenting/page/3/" TargetMode="External"/><Relationship Id="rId4" Type="http://schemas.openxmlformats.org/officeDocument/2006/relationships/image" Target="../media/image25.jpg"/></Relationships>
</file>

<file path=ppt/slides/_rels/slide30.xml.rels><?xml version="1.0" encoding="UTF-8" standalone="yes"?>
<Relationships xmlns="http://schemas.openxmlformats.org/package/2006/relationships"><Relationship Id="rId3" Type="http://schemas.openxmlformats.org/officeDocument/2006/relationships/hyperlink" Target="https://www.farmersjournal.ie/rural-commitment-martina-earley-178261" TargetMode="External"/><Relationship Id="rId2" Type="http://schemas.openxmlformats.org/officeDocument/2006/relationships/image" Target="../media/image26.jpg"/><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inclusion.how/" TargetMode="External"/><Relationship Id="rId1" Type="http://schemas.openxmlformats.org/officeDocument/2006/relationships/slideLayout" Target="../slideLayouts/slideLayout35.xml"/><Relationship Id="rId4" Type="http://schemas.openxmlformats.org/officeDocument/2006/relationships/image" Target="../media/image27.jpg"/></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kultur-life.de/ueber-uns/soziales-engagement/" TargetMode="External"/><Relationship Id="rId1" Type="http://schemas.openxmlformats.org/officeDocument/2006/relationships/slideLayout" Target="../slideLayouts/slideLayout35.xml"/><Relationship Id="rId5" Type="http://schemas.openxmlformats.org/officeDocument/2006/relationships/image" Target="../media/image34.png"/><Relationship Id="rId4" Type="http://schemas.openxmlformats.org/officeDocument/2006/relationships/hyperlink" Target="https://www.youtube.com/user/KulturLife"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35.xml"/><Relationship Id="rId4" Type="http://schemas.openxmlformats.org/officeDocument/2006/relationships/hyperlink" Target="https://en.wikipedia.org/wiki/File:Flag_of_the_United_Kingdom_(3-5).svg"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35.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group of people sitting at a table&#10;&#10;Description automatically generated">
            <a:extLst>
              <a:ext uri="{FF2B5EF4-FFF2-40B4-BE49-F238E27FC236}">
                <a16:creationId xmlns:a16="http://schemas.microsoft.com/office/drawing/2014/main" id="{19890135-A34B-4C02-8EA5-FB59D72B917C}"/>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l="25375" r="25375"/>
          <a:stretch>
            <a:fillRect/>
          </a:stretch>
        </p:blipFill>
        <p:spPr>
          <a:xfrm>
            <a:off x="6552958" y="0"/>
            <a:ext cx="5731563" cy="5731563"/>
          </a:xfrm>
        </p:spPr>
      </p:pic>
      <p:sp>
        <p:nvSpPr>
          <p:cNvPr id="5" name="Rectangle 4">
            <a:extLst>
              <a:ext uri="{FF2B5EF4-FFF2-40B4-BE49-F238E27FC236}">
                <a16:creationId xmlns:a16="http://schemas.microsoft.com/office/drawing/2014/main" id="{D232F99C-2359-4099-8160-8A58D16C184E}"/>
              </a:ext>
            </a:extLst>
          </p:cNvPr>
          <p:cNvSpPr/>
          <p:nvPr/>
        </p:nvSpPr>
        <p:spPr>
          <a:xfrm>
            <a:off x="261868" y="2316061"/>
            <a:ext cx="2964807" cy="584775"/>
          </a:xfrm>
          <a:prstGeom prst="rect">
            <a:avLst/>
          </a:prstGeom>
          <a:solidFill>
            <a:srgbClr val="EA1D76"/>
          </a:solidFill>
        </p:spPr>
        <p:txBody>
          <a:bodyPr wrap="square">
            <a:spAutoFit/>
          </a:bodyPr>
          <a:lstStyle/>
          <a:p>
            <a:r>
              <a:rPr lang="en-US" sz="3200" dirty="0">
                <a:solidFill>
                  <a:schemeClr val="bg1"/>
                </a:solidFill>
              </a:rPr>
              <a:t>Getting Started: </a:t>
            </a:r>
          </a:p>
        </p:txBody>
      </p:sp>
      <p:sp>
        <p:nvSpPr>
          <p:cNvPr id="8" name="Text Placeholder 2">
            <a:extLst>
              <a:ext uri="{FF2B5EF4-FFF2-40B4-BE49-F238E27FC236}">
                <a16:creationId xmlns:a16="http://schemas.microsoft.com/office/drawing/2014/main" id="{A9F33318-355C-4413-9524-9BD8905F1CB0}"/>
              </a:ext>
            </a:extLst>
          </p:cNvPr>
          <p:cNvSpPr txBox="1">
            <a:spLocks/>
          </p:cNvSpPr>
          <p:nvPr/>
        </p:nvSpPr>
        <p:spPr>
          <a:xfrm>
            <a:off x="261869" y="3268924"/>
            <a:ext cx="4593160" cy="3445309"/>
          </a:xfrm>
          <a:prstGeom prst="rect">
            <a:avLst/>
          </a:prstGeom>
        </p:spPr>
        <p:txBody>
          <a:bodyPr vert="horz" lIns="91440" tIns="45720" rIns="91440" bIns="45720" rtlCol="0">
            <a:normAutofit/>
          </a:bodyPr>
          <a:lstStyle>
            <a:lvl1pPr marL="0" indent="0" algn="l" defTabSz="914400" rtl="0" eaLnBrk="1" latinLnBrk="0" hangingPunct="1">
              <a:lnSpc>
                <a:spcPts val="4000"/>
              </a:lnSpc>
              <a:spcBef>
                <a:spcPts val="1000"/>
              </a:spcBef>
              <a:buFont typeface="Arial"/>
              <a:buNone/>
              <a:defRPr sz="3600" b="0" kern="1200" baseline="0">
                <a:solidFill>
                  <a:srgbClr val="16A8D3"/>
                </a:solidFill>
                <a:latin typeface="+mn-lt"/>
                <a:ea typeface="+mn-ea"/>
                <a:cs typeface="+mn-cs"/>
              </a:defRPr>
            </a:lvl1pPr>
            <a:lvl2pPr marL="457200" indent="0" algn="l" defTabSz="914400" rtl="0" eaLnBrk="1" latinLnBrk="0" hangingPunct="1">
              <a:lnSpc>
                <a:spcPct val="90000"/>
              </a:lnSpc>
              <a:spcBef>
                <a:spcPts val="500"/>
              </a:spcBef>
              <a:buFont typeface="Arial"/>
              <a:buNone/>
              <a:defRPr sz="3000" b="1"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b="1"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4000" dirty="0"/>
              <a:t>Become an                                Agent of Inclusion:                     </a:t>
            </a:r>
          </a:p>
          <a:p>
            <a:r>
              <a:rPr lang="en-US" sz="4000" dirty="0">
                <a:solidFill>
                  <a:srgbClr val="EA1D76"/>
                </a:solidFill>
              </a:rPr>
              <a:t>Your Role as a Service/Education Provider</a:t>
            </a:r>
          </a:p>
        </p:txBody>
      </p:sp>
    </p:spTree>
    <p:extLst>
      <p:ext uri="{BB962C8B-B14F-4D97-AF65-F5344CB8AC3E}">
        <p14:creationId xmlns:p14="http://schemas.microsoft.com/office/powerpoint/2010/main" val="499029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1"/>
          </p:nvPr>
        </p:nvSpPr>
        <p:spPr>
          <a:xfrm>
            <a:off x="2140936" y="270245"/>
            <a:ext cx="8403792" cy="857158"/>
          </a:xfrm>
        </p:spPr>
        <p:txBody>
          <a:bodyPr/>
          <a:lstStyle/>
          <a:p>
            <a:r>
              <a:rPr lang="en-US" dirty="0"/>
              <a:t>In this lesson, you will learn:</a:t>
            </a:r>
          </a:p>
        </p:txBody>
      </p:sp>
      <p:grpSp>
        <p:nvGrpSpPr>
          <p:cNvPr id="30" name="Google Shape;612;p39"/>
          <p:cNvGrpSpPr/>
          <p:nvPr/>
        </p:nvGrpSpPr>
        <p:grpSpPr>
          <a:xfrm>
            <a:off x="1264526" y="933866"/>
            <a:ext cx="481919" cy="492019"/>
            <a:chOff x="3951850" y="2985350"/>
            <a:chExt cx="407950" cy="416500"/>
          </a:xfrm>
        </p:grpSpPr>
        <p:sp>
          <p:nvSpPr>
            <p:cNvPr id="31" name="Google Shape;613;p39"/>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614;p39"/>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15;p39"/>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16;p39"/>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extBox 1">
            <a:extLst>
              <a:ext uri="{FF2B5EF4-FFF2-40B4-BE49-F238E27FC236}">
                <a16:creationId xmlns:a16="http://schemas.microsoft.com/office/drawing/2014/main" id="{F7C909E5-DB7A-49C1-ADA5-B94D564D49C3}"/>
              </a:ext>
            </a:extLst>
          </p:cNvPr>
          <p:cNvSpPr txBox="1"/>
          <p:nvPr/>
        </p:nvSpPr>
        <p:spPr>
          <a:xfrm>
            <a:off x="451622" y="6298463"/>
            <a:ext cx="2422566" cy="461665"/>
          </a:xfrm>
          <a:prstGeom prst="rect">
            <a:avLst/>
          </a:prstGeom>
          <a:solidFill>
            <a:srgbClr val="EA1D76"/>
          </a:solidFill>
        </p:spPr>
        <p:txBody>
          <a:bodyPr wrap="square" rtlCol="0">
            <a:spAutoFit/>
          </a:bodyPr>
          <a:lstStyle/>
          <a:p>
            <a:r>
              <a:rPr lang="en-IE" sz="2400" dirty="0">
                <a:solidFill>
                  <a:schemeClr val="bg1"/>
                </a:solidFill>
              </a:rPr>
              <a:t>       DOWNLOADS</a:t>
            </a:r>
          </a:p>
        </p:txBody>
      </p:sp>
      <p:sp>
        <p:nvSpPr>
          <p:cNvPr id="5" name="TextBox 4">
            <a:extLst>
              <a:ext uri="{FF2B5EF4-FFF2-40B4-BE49-F238E27FC236}">
                <a16:creationId xmlns:a16="http://schemas.microsoft.com/office/drawing/2014/main" id="{02BB2FD6-C4A5-4707-9C89-9E77A7C136C5}"/>
              </a:ext>
            </a:extLst>
          </p:cNvPr>
          <p:cNvSpPr txBox="1"/>
          <p:nvPr/>
        </p:nvSpPr>
        <p:spPr>
          <a:xfrm>
            <a:off x="392596" y="5935426"/>
            <a:ext cx="2422566" cy="369332"/>
          </a:xfrm>
          <a:prstGeom prst="rect">
            <a:avLst/>
          </a:prstGeom>
          <a:noFill/>
        </p:spPr>
        <p:txBody>
          <a:bodyPr wrap="square" rtlCol="0">
            <a:spAutoFit/>
          </a:bodyPr>
          <a:lstStyle/>
          <a:p>
            <a:r>
              <a:rPr lang="en-IE" dirty="0">
                <a:solidFill>
                  <a:srgbClr val="EA1D76"/>
                </a:solidFill>
              </a:rPr>
              <a:t>Learning Legend:</a:t>
            </a:r>
          </a:p>
        </p:txBody>
      </p:sp>
      <p:grpSp>
        <p:nvGrpSpPr>
          <p:cNvPr id="22" name="Google Shape;605;p39">
            <a:extLst>
              <a:ext uri="{FF2B5EF4-FFF2-40B4-BE49-F238E27FC236}">
                <a16:creationId xmlns:a16="http://schemas.microsoft.com/office/drawing/2014/main" id="{89FC8319-0A0A-4235-BEB6-CF13418682C4}"/>
              </a:ext>
            </a:extLst>
          </p:cNvPr>
          <p:cNvGrpSpPr/>
          <p:nvPr/>
        </p:nvGrpSpPr>
        <p:grpSpPr>
          <a:xfrm>
            <a:off x="635376" y="6368046"/>
            <a:ext cx="252000" cy="288000"/>
            <a:chOff x="2583100" y="2973775"/>
            <a:chExt cx="461550" cy="437200"/>
          </a:xfrm>
        </p:grpSpPr>
        <p:sp>
          <p:nvSpPr>
            <p:cNvPr id="23" name="Google Shape;606;p39">
              <a:extLst>
                <a:ext uri="{FF2B5EF4-FFF2-40B4-BE49-F238E27FC236}">
                  <a16:creationId xmlns:a16="http://schemas.microsoft.com/office/drawing/2014/main" id="{1D2293BD-5941-4D58-B44D-FC55E081BECA}"/>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607;p39">
              <a:extLst>
                <a:ext uri="{FF2B5EF4-FFF2-40B4-BE49-F238E27FC236}">
                  <a16:creationId xmlns:a16="http://schemas.microsoft.com/office/drawing/2014/main" id="{3FD8F354-F1AA-4C61-95B8-C26DE0722049}"/>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 name="TextBox 5">
            <a:extLst>
              <a:ext uri="{FF2B5EF4-FFF2-40B4-BE49-F238E27FC236}">
                <a16:creationId xmlns:a16="http://schemas.microsoft.com/office/drawing/2014/main" id="{C8085E5A-CB2D-449B-A5B9-98075CCB5D7C}"/>
              </a:ext>
            </a:extLst>
          </p:cNvPr>
          <p:cNvSpPr txBox="1"/>
          <p:nvPr/>
        </p:nvSpPr>
        <p:spPr>
          <a:xfrm>
            <a:off x="2945931" y="6303922"/>
            <a:ext cx="2301680" cy="470296"/>
          </a:xfrm>
          <a:prstGeom prst="rect">
            <a:avLst/>
          </a:prstGeom>
          <a:solidFill>
            <a:srgbClr val="B6BD00"/>
          </a:solidFill>
        </p:spPr>
        <p:txBody>
          <a:bodyPr wrap="square" rtlCol="0">
            <a:spAutoFit/>
          </a:bodyPr>
          <a:lstStyle/>
          <a:p>
            <a:r>
              <a:rPr lang="en-IE" sz="2400" dirty="0">
                <a:solidFill>
                  <a:schemeClr val="bg1"/>
                </a:solidFill>
              </a:rPr>
              <a:t>      USEFUL TOOL</a:t>
            </a:r>
          </a:p>
        </p:txBody>
      </p:sp>
      <p:grpSp>
        <p:nvGrpSpPr>
          <p:cNvPr id="26" name="Google Shape;609;p39">
            <a:extLst>
              <a:ext uri="{FF2B5EF4-FFF2-40B4-BE49-F238E27FC236}">
                <a16:creationId xmlns:a16="http://schemas.microsoft.com/office/drawing/2014/main" id="{45E69875-8657-4490-B09D-2781BB44FA9E}"/>
              </a:ext>
            </a:extLst>
          </p:cNvPr>
          <p:cNvGrpSpPr/>
          <p:nvPr/>
        </p:nvGrpSpPr>
        <p:grpSpPr>
          <a:xfrm>
            <a:off x="3012565" y="6375886"/>
            <a:ext cx="360000" cy="288000"/>
            <a:chOff x="5247525" y="3007275"/>
            <a:chExt cx="517575" cy="384825"/>
          </a:xfrm>
        </p:grpSpPr>
        <p:sp>
          <p:nvSpPr>
            <p:cNvPr id="27" name="Google Shape;610;p39">
              <a:extLst>
                <a:ext uri="{FF2B5EF4-FFF2-40B4-BE49-F238E27FC236}">
                  <a16:creationId xmlns:a16="http://schemas.microsoft.com/office/drawing/2014/main" id="{05FC9C88-520A-4BD5-971A-DC6CB333CAB4}"/>
                </a:ext>
              </a:extLst>
            </p:cNvPr>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611;p39">
              <a:extLst>
                <a:ext uri="{FF2B5EF4-FFF2-40B4-BE49-F238E27FC236}">
                  <a16:creationId xmlns:a16="http://schemas.microsoft.com/office/drawing/2014/main" id="{25B2E03D-CE59-4A70-9FE7-44C9E9B4B4AA}"/>
                </a:ext>
              </a:extLst>
            </p:cNvPr>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 Placeholder 2"/>
          <p:cNvSpPr>
            <a:spLocks noGrp="1"/>
          </p:cNvSpPr>
          <p:nvPr>
            <p:ph type="body" sz="quarter" idx="20"/>
          </p:nvPr>
        </p:nvSpPr>
        <p:spPr>
          <a:xfrm>
            <a:off x="2279358" y="1573642"/>
            <a:ext cx="9657209" cy="4352152"/>
          </a:xfrm>
        </p:spPr>
        <p:txBody>
          <a:bodyPr/>
          <a:lstStyle/>
          <a:p>
            <a:pPr marL="0" indent="0">
              <a:buNone/>
            </a:pPr>
            <a:r>
              <a:rPr lang="en-US" dirty="0">
                <a:solidFill>
                  <a:srgbClr val="F38B00"/>
                </a:solidFill>
              </a:rPr>
              <a:t>1.1 Introduction to Refugee and Migrants Inclusion</a:t>
            </a:r>
          </a:p>
          <a:p>
            <a:pPr marL="0" indent="0">
              <a:buNone/>
            </a:pPr>
            <a:r>
              <a:rPr lang="en-US" dirty="0">
                <a:solidFill>
                  <a:srgbClr val="F38B00"/>
                </a:solidFill>
              </a:rPr>
              <a:t>1.2 </a:t>
            </a:r>
            <a:r>
              <a:rPr lang="en-IE" dirty="0">
                <a:solidFill>
                  <a:srgbClr val="F38B00"/>
                </a:solidFill>
              </a:rPr>
              <a:t>Understanding the challenges Refugees and Migrants face</a:t>
            </a:r>
          </a:p>
          <a:p>
            <a:pPr marL="0" indent="0">
              <a:buNone/>
            </a:pPr>
            <a:r>
              <a:rPr lang="en-IE" dirty="0">
                <a:solidFill>
                  <a:srgbClr val="F38B00"/>
                </a:solidFill>
              </a:rPr>
              <a:t>1.3 Introduction to the PROMISE four strand approach to Inclusion </a:t>
            </a:r>
          </a:p>
          <a:p>
            <a:pPr marL="0" indent="0">
              <a:buNone/>
            </a:pPr>
            <a:endParaRPr lang="en-IE" dirty="0">
              <a:solidFill>
                <a:srgbClr val="F38B00"/>
              </a:solidFill>
            </a:endParaRPr>
          </a:p>
          <a:p>
            <a:pPr marL="0" indent="0">
              <a:buNone/>
            </a:pPr>
            <a:endParaRPr lang="en-US" dirty="0">
              <a:solidFill>
                <a:srgbClr val="F38B00"/>
              </a:solidFill>
            </a:endParaRPr>
          </a:p>
          <a:p>
            <a:pPr marL="0" indent="0">
              <a:buNone/>
            </a:pPr>
            <a:r>
              <a:rPr lang="en-US" dirty="0">
                <a:solidFill>
                  <a:srgbClr val="EA1D76"/>
                </a:solidFill>
              </a:rPr>
              <a:t>2.1 What is Agent of Inclusion? And why should you strive to become one?</a:t>
            </a:r>
          </a:p>
          <a:p>
            <a:pPr marL="0" indent="0">
              <a:buNone/>
            </a:pPr>
            <a:r>
              <a:rPr lang="en-US" dirty="0">
                <a:solidFill>
                  <a:srgbClr val="EA1D76"/>
                </a:solidFill>
              </a:rPr>
              <a:t>2.2 </a:t>
            </a:r>
            <a:r>
              <a:rPr lang="en-IE" dirty="0">
                <a:solidFill>
                  <a:srgbClr val="EA1D76"/>
                </a:solidFill>
              </a:rPr>
              <a:t>Spotlight on Cultural Competence and Relationship Building</a:t>
            </a:r>
            <a:endParaRPr lang="en-US" dirty="0">
              <a:solidFill>
                <a:srgbClr val="EA1D76"/>
              </a:solidFill>
            </a:endParaRPr>
          </a:p>
          <a:p>
            <a:pPr marL="0" indent="0">
              <a:buNone/>
            </a:pPr>
            <a:r>
              <a:rPr lang="en-US" dirty="0">
                <a:solidFill>
                  <a:srgbClr val="EA1D76"/>
                </a:solidFill>
              </a:rPr>
              <a:t>2.3 How our PROMISE Agents of Inclusion operate in Communities</a:t>
            </a:r>
            <a:endParaRPr lang="en-IE" dirty="0">
              <a:solidFill>
                <a:srgbClr val="EA1D76"/>
              </a:solidFill>
            </a:endParaRPr>
          </a:p>
        </p:txBody>
      </p:sp>
      <p:sp>
        <p:nvSpPr>
          <p:cNvPr id="7" name="TextBox 6">
            <a:extLst>
              <a:ext uri="{FF2B5EF4-FFF2-40B4-BE49-F238E27FC236}">
                <a16:creationId xmlns:a16="http://schemas.microsoft.com/office/drawing/2014/main" id="{0DD3A9F9-254E-4E47-A50C-38AAC789D04D}"/>
              </a:ext>
            </a:extLst>
          </p:cNvPr>
          <p:cNvSpPr txBox="1"/>
          <p:nvPr/>
        </p:nvSpPr>
        <p:spPr>
          <a:xfrm>
            <a:off x="5306637" y="6303922"/>
            <a:ext cx="2707574" cy="461665"/>
          </a:xfrm>
          <a:prstGeom prst="rect">
            <a:avLst/>
          </a:prstGeom>
          <a:solidFill>
            <a:srgbClr val="16A8D3"/>
          </a:solidFill>
        </p:spPr>
        <p:txBody>
          <a:bodyPr wrap="square" rtlCol="0">
            <a:spAutoFit/>
          </a:bodyPr>
          <a:lstStyle/>
          <a:p>
            <a:r>
              <a:rPr lang="en-IE" dirty="0">
                <a:solidFill>
                  <a:schemeClr val="bg1"/>
                </a:solidFill>
              </a:rPr>
              <a:t>       </a:t>
            </a:r>
            <a:r>
              <a:rPr lang="en-IE" sz="2400" dirty="0">
                <a:solidFill>
                  <a:schemeClr val="bg1"/>
                </a:solidFill>
              </a:rPr>
              <a:t>GOOD PRACTICE</a:t>
            </a:r>
          </a:p>
        </p:txBody>
      </p:sp>
      <p:grpSp>
        <p:nvGrpSpPr>
          <p:cNvPr id="19" name="Google Shape;543;p39">
            <a:extLst>
              <a:ext uri="{FF2B5EF4-FFF2-40B4-BE49-F238E27FC236}">
                <a16:creationId xmlns:a16="http://schemas.microsoft.com/office/drawing/2014/main" id="{211ECEFA-D1F3-489C-BFF8-CD582E53E6DF}"/>
              </a:ext>
            </a:extLst>
          </p:cNvPr>
          <p:cNvGrpSpPr/>
          <p:nvPr/>
        </p:nvGrpSpPr>
        <p:grpSpPr>
          <a:xfrm>
            <a:off x="5387388" y="6390754"/>
            <a:ext cx="252000" cy="288000"/>
            <a:chOff x="5961125" y="1623900"/>
            <a:chExt cx="376925" cy="448175"/>
          </a:xfrm>
        </p:grpSpPr>
        <p:sp>
          <p:nvSpPr>
            <p:cNvPr id="20" name="Google Shape;544;p39">
              <a:extLst>
                <a:ext uri="{FF2B5EF4-FFF2-40B4-BE49-F238E27FC236}">
                  <a16:creationId xmlns:a16="http://schemas.microsoft.com/office/drawing/2014/main" id="{327D95B9-3ABD-43FB-9E6E-1F4F4417E6CA}"/>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45;p39">
              <a:extLst>
                <a:ext uri="{FF2B5EF4-FFF2-40B4-BE49-F238E27FC236}">
                  <a16:creationId xmlns:a16="http://schemas.microsoft.com/office/drawing/2014/main" id="{ADB0D776-DBE1-4688-853C-AB3AD0D30D51}"/>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46;p39">
              <a:extLst>
                <a:ext uri="{FF2B5EF4-FFF2-40B4-BE49-F238E27FC236}">
                  <a16:creationId xmlns:a16="http://schemas.microsoft.com/office/drawing/2014/main" id="{557E1AC0-ACE6-4EF4-AD49-6E0DB9B7D232}"/>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47;p39">
              <a:extLst>
                <a:ext uri="{FF2B5EF4-FFF2-40B4-BE49-F238E27FC236}">
                  <a16:creationId xmlns:a16="http://schemas.microsoft.com/office/drawing/2014/main" id="{4E19B5B7-3EBF-49BB-AC61-0AAC312A9DDF}"/>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48;p39">
              <a:extLst>
                <a:ext uri="{FF2B5EF4-FFF2-40B4-BE49-F238E27FC236}">
                  <a16:creationId xmlns:a16="http://schemas.microsoft.com/office/drawing/2014/main" id="{D214E8FA-03B3-4223-AAC8-50E8D8369A27}"/>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49;p39">
              <a:extLst>
                <a:ext uri="{FF2B5EF4-FFF2-40B4-BE49-F238E27FC236}">
                  <a16:creationId xmlns:a16="http://schemas.microsoft.com/office/drawing/2014/main" id="{331092F4-F669-4E6D-BB83-554DFBB972BA}"/>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50;p39">
              <a:extLst>
                <a:ext uri="{FF2B5EF4-FFF2-40B4-BE49-F238E27FC236}">
                  <a16:creationId xmlns:a16="http://schemas.microsoft.com/office/drawing/2014/main" id="{A654323C-04FB-4620-838A-7B6D019A23DD}"/>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TextBox 7">
            <a:extLst>
              <a:ext uri="{FF2B5EF4-FFF2-40B4-BE49-F238E27FC236}">
                <a16:creationId xmlns:a16="http://schemas.microsoft.com/office/drawing/2014/main" id="{452456D9-0105-4D89-9C1E-5407E7602F7A}"/>
              </a:ext>
            </a:extLst>
          </p:cNvPr>
          <p:cNvSpPr txBox="1"/>
          <p:nvPr/>
        </p:nvSpPr>
        <p:spPr>
          <a:xfrm>
            <a:off x="8067128" y="6289053"/>
            <a:ext cx="3739391" cy="461665"/>
          </a:xfrm>
          <a:prstGeom prst="rect">
            <a:avLst/>
          </a:prstGeom>
          <a:solidFill>
            <a:srgbClr val="F38B00"/>
          </a:solidFill>
        </p:spPr>
        <p:txBody>
          <a:bodyPr wrap="square" rtlCol="0">
            <a:spAutoFit/>
          </a:bodyPr>
          <a:lstStyle/>
          <a:p>
            <a:r>
              <a:rPr lang="en-IE" sz="2400" dirty="0">
                <a:solidFill>
                  <a:schemeClr val="bg1"/>
                </a:solidFill>
              </a:rPr>
              <a:t>       FUNDING OPPORTUNITY</a:t>
            </a:r>
          </a:p>
        </p:txBody>
      </p:sp>
      <p:grpSp>
        <p:nvGrpSpPr>
          <p:cNvPr id="38" name="Google Shape;617;p39">
            <a:extLst>
              <a:ext uri="{FF2B5EF4-FFF2-40B4-BE49-F238E27FC236}">
                <a16:creationId xmlns:a16="http://schemas.microsoft.com/office/drawing/2014/main" id="{9DE3E3F9-F2F5-4E65-88CC-4A603ED52209}"/>
              </a:ext>
            </a:extLst>
          </p:cNvPr>
          <p:cNvGrpSpPr/>
          <p:nvPr/>
        </p:nvGrpSpPr>
        <p:grpSpPr>
          <a:xfrm>
            <a:off x="4424507" y="5884893"/>
            <a:ext cx="4150374" cy="786286"/>
            <a:chOff x="645650" y="3753750"/>
            <a:chExt cx="4937985" cy="935499"/>
          </a:xfrm>
        </p:grpSpPr>
        <p:sp>
          <p:nvSpPr>
            <p:cNvPr id="39" name="Google Shape;618;p39">
              <a:extLst>
                <a:ext uri="{FF2B5EF4-FFF2-40B4-BE49-F238E27FC236}">
                  <a16:creationId xmlns:a16="http://schemas.microsoft.com/office/drawing/2014/main" id="{B4BFD749-2E60-4683-B8EA-F32E8DD83C71}"/>
                </a:ext>
              </a:extLst>
            </p:cNvPr>
            <p:cNvSpPr/>
            <p:nvPr/>
          </p:nvSpPr>
          <p:spPr>
            <a:xfrm>
              <a:off x="5111135" y="4326349"/>
              <a:ext cx="472500" cy="362900"/>
            </a:xfrm>
            <a:custGeom>
              <a:avLst/>
              <a:gdLst/>
              <a:ahLst/>
              <a:cxnLst/>
              <a:rect l="l" t="t" r="r" b="b"/>
              <a:pathLst>
                <a:path w="18900" h="14516" fill="none" extrusionOk="0">
                  <a:moveTo>
                    <a:pt x="18900" y="7989"/>
                  </a:moveTo>
                  <a:lnTo>
                    <a:pt x="18900" y="7989"/>
                  </a:lnTo>
                  <a:lnTo>
                    <a:pt x="18705" y="8111"/>
                  </a:lnTo>
                  <a:lnTo>
                    <a:pt x="18510" y="8184"/>
                  </a:lnTo>
                  <a:lnTo>
                    <a:pt x="18291" y="8232"/>
                  </a:lnTo>
                  <a:lnTo>
                    <a:pt x="18072" y="8232"/>
                  </a:lnTo>
                  <a:lnTo>
                    <a:pt x="17852" y="8184"/>
                  </a:lnTo>
                  <a:lnTo>
                    <a:pt x="17658" y="8111"/>
                  </a:lnTo>
                  <a:lnTo>
                    <a:pt x="17487" y="8013"/>
                  </a:lnTo>
                  <a:lnTo>
                    <a:pt x="17341" y="7891"/>
                  </a:lnTo>
                  <a:lnTo>
                    <a:pt x="17341" y="7891"/>
                  </a:lnTo>
                  <a:lnTo>
                    <a:pt x="17243" y="7745"/>
                  </a:lnTo>
                  <a:lnTo>
                    <a:pt x="17170" y="7575"/>
                  </a:lnTo>
                  <a:lnTo>
                    <a:pt x="17170" y="7404"/>
                  </a:lnTo>
                  <a:lnTo>
                    <a:pt x="17195" y="7234"/>
                  </a:lnTo>
                  <a:lnTo>
                    <a:pt x="17243" y="7088"/>
                  </a:lnTo>
                  <a:lnTo>
                    <a:pt x="17341" y="6942"/>
                  </a:lnTo>
                  <a:lnTo>
                    <a:pt x="17487" y="6844"/>
                  </a:lnTo>
                  <a:lnTo>
                    <a:pt x="17658" y="6795"/>
                  </a:lnTo>
                  <a:lnTo>
                    <a:pt x="17658" y="6795"/>
                  </a:lnTo>
                  <a:lnTo>
                    <a:pt x="17755" y="6771"/>
                  </a:lnTo>
                  <a:lnTo>
                    <a:pt x="17828" y="6771"/>
                  </a:lnTo>
                  <a:lnTo>
                    <a:pt x="17901" y="6795"/>
                  </a:lnTo>
                  <a:lnTo>
                    <a:pt x="17974" y="6820"/>
                  </a:lnTo>
                  <a:lnTo>
                    <a:pt x="18023" y="6869"/>
                  </a:lnTo>
                  <a:lnTo>
                    <a:pt x="18047" y="6917"/>
                  </a:lnTo>
                  <a:lnTo>
                    <a:pt x="18096" y="7063"/>
                  </a:lnTo>
                  <a:lnTo>
                    <a:pt x="18072" y="7210"/>
                  </a:lnTo>
                  <a:lnTo>
                    <a:pt x="18023" y="7356"/>
                  </a:lnTo>
                  <a:lnTo>
                    <a:pt x="17950" y="7477"/>
                  </a:lnTo>
                  <a:lnTo>
                    <a:pt x="17828" y="7599"/>
                  </a:lnTo>
                  <a:lnTo>
                    <a:pt x="17828" y="7599"/>
                  </a:lnTo>
                  <a:lnTo>
                    <a:pt x="17633" y="7697"/>
                  </a:lnTo>
                  <a:lnTo>
                    <a:pt x="17438" y="7770"/>
                  </a:lnTo>
                  <a:lnTo>
                    <a:pt x="17219" y="7794"/>
                  </a:lnTo>
                  <a:lnTo>
                    <a:pt x="17000" y="7794"/>
                  </a:lnTo>
                  <a:lnTo>
                    <a:pt x="17000" y="7794"/>
                  </a:lnTo>
                  <a:lnTo>
                    <a:pt x="16878" y="7794"/>
                  </a:lnTo>
                  <a:lnTo>
                    <a:pt x="16781" y="7770"/>
                  </a:lnTo>
                  <a:lnTo>
                    <a:pt x="16708" y="7745"/>
                  </a:lnTo>
                  <a:lnTo>
                    <a:pt x="16635" y="7697"/>
                  </a:lnTo>
                  <a:lnTo>
                    <a:pt x="16586" y="7648"/>
                  </a:lnTo>
                  <a:lnTo>
                    <a:pt x="16562" y="7550"/>
                  </a:lnTo>
                  <a:lnTo>
                    <a:pt x="16537" y="7331"/>
                  </a:lnTo>
                  <a:lnTo>
                    <a:pt x="16537" y="7331"/>
                  </a:lnTo>
                  <a:lnTo>
                    <a:pt x="16513" y="7015"/>
                  </a:lnTo>
                  <a:lnTo>
                    <a:pt x="16488" y="6698"/>
                  </a:lnTo>
                  <a:lnTo>
                    <a:pt x="16440" y="6381"/>
                  </a:lnTo>
                  <a:lnTo>
                    <a:pt x="16367" y="6065"/>
                  </a:lnTo>
                  <a:lnTo>
                    <a:pt x="16269" y="5748"/>
                  </a:lnTo>
                  <a:lnTo>
                    <a:pt x="16172" y="5456"/>
                  </a:lnTo>
                  <a:lnTo>
                    <a:pt x="16050" y="5164"/>
                  </a:lnTo>
                  <a:lnTo>
                    <a:pt x="15904" y="4871"/>
                  </a:lnTo>
                  <a:lnTo>
                    <a:pt x="15758" y="4604"/>
                  </a:lnTo>
                  <a:lnTo>
                    <a:pt x="15587" y="4311"/>
                  </a:lnTo>
                  <a:lnTo>
                    <a:pt x="15393" y="4068"/>
                  </a:lnTo>
                  <a:lnTo>
                    <a:pt x="15198" y="3800"/>
                  </a:lnTo>
                  <a:lnTo>
                    <a:pt x="14978" y="3556"/>
                  </a:lnTo>
                  <a:lnTo>
                    <a:pt x="14759" y="3313"/>
                  </a:lnTo>
                  <a:lnTo>
                    <a:pt x="14516" y="3094"/>
                  </a:lnTo>
                  <a:lnTo>
                    <a:pt x="14272" y="2874"/>
                  </a:lnTo>
                  <a:lnTo>
                    <a:pt x="14004" y="2655"/>
                  </a:lnTo>
                  <a:lnTo>
                    <a:pt x="13712" y="2460"/>
                  </a:lnTo>
                  <a:lnTo>
                    <a:pt x="13420" y="2265"/>
                  </a:lnTo>
                  <a:lnTo>
                    <a:pt x="13128" y="2095"/>
                  </a:lnTo>
                  <a:lnTo>
                    <a:pt x="12811" y="1924"/>
                  </a:lnTo>
                  <a:lnTo>
                    <a:pt x="12494" y="1778"/>
                  </a:lnTo>
                  <a:lnTo>
                    <a:pt x="12178" y="1632"/>
                  </a:lnTo>
                  <a:lnTo>
                    <a:pt x="11837" y="1510"/>
                  </a:lnTo>
                  <a:lnTo>
                    <a:pt x="11496" y="1389"/>
                  </a:lnTo>
                  <a:lnTo>
                    <a:pt x="11130" y="1291"/>
                  </a:lnTo>
                  <a:lnTo>
                    <a:pt x="10765" y="1218"/>
                  </a:lnTo>
                  <a:lnTo>
                    <a:pt x="10400" y="1145"/>
                  </a:lnTo>
                  <a:lnTo>
                    <a:pt x="10034" y="1096"/>
                  </a:lnTo>
                  <a:lnTo>
                    <a:pt x="9645" y="1048"/>
                  </a:lnTo>
                  <a:lnTo>
                    <a:pt x="9255" y="1023"/>
                  </a:lnTo>
                  <a:lnTo>
                    <a:pt x="8865" y="1023"/>
                  </a:lnTo>
                  <a:lnTo>
                    <a:pt x="8865" y="1023"/>
                  </a:lnTo>
                  <a:lnTo>
                    <a:pt x="8330" y="1023"/>
                  </a:lnTo>
                  <a:lnTo>
                    <a:pt x="7794" y="1072"/>
                  </a:lnTo>
                  <a:lnTo>
                    <a:pt x="7258" y="1145"/>
                  </a:lnTo>
                  <a:lnTo>
                    <a:pt x="6747" y="1267"/>
                  </a:lnTo>
                  <a:lnTo>
                    <a:pt x="6747" y="1267"/>
                  </a:lnTo>
                  <a:lnTo>
                    <a:pt x="6600" y="1048"/>
                  </a:lnTo>
                  <a:lnTo>
                    <a:pt x="6454" y="877"/>
                  </a:lnTo>
                  <a:lnTo>
                    <a:pt x="6284" y="707"/>
                  </a:lnTo>
                  <a:lnTo>
                    <a:pt x="6138" y="561"/>
                  </a:lnTo>
                  <a:lnTo>
                    <a:pt x="5967" y="439"/>
                  </a:lnTo>
                  <a:lnTo>
                    <a:pt x="5821" y="341"/>
                  </a:lnTo>
                  <a:lnTo>
                    <a:pt x="5504" y="195"/>
                  </a:lnTo>
                  <a:lnTo>
                    <a:pt x="5237" y="98"/>
                  </a:lnTo>
                  <a:lnTo>
                    <a:pt x="5017" y="49"/>
                  </a:lnTo>
                  <a:lnTo>
                    <a:pt x="4822" y="0"/>
                  </a:lnTo>
                  <a:lnTo>
                    <a:pt x="4822" y="0"/>
                  </a:lnTo>
                  <a:lnTo>
                    <a:pt x="4725" y="195"/>
                  </a:lnTo>
                  <a:lnTo>
                    <a:pt x="4628" y="390"/>
                  </a:lnTo>
                  <a:lnTo>
                    <a:pt x="4530" y="682"/>
                  </a:lnTo>
                  <a:lnTo>
                    <a:pt x="4433" y="999"/>
                  </a:lnTo>
                  <a:lnTo>
                    <a:pt x="4384" y="1389"/>
                  </a:lnTo>
                  <a:lnTo>
                    <a:pt x="4360" y="1778"/>
                  </a:lnTo>
                  <a:lnTo>
                    <a:pt x="4360" y="1998"/>
                  </a:lnTo>
                  <a:lnTo>
                    <a:pt x="4408" y="2217"/>
                  </a:lnTo>
                  <a:lnTo>
                    <a:pt x="4408" y="2217"/>
                  </a:lnTo>
                  <a:lnTo>
                    <a:pt x="4067" y="2436"/>
                  </a:lnTo>
                  <a:lnTo>
                    <a:pt x="3678" y="2728"/>
                  </a:lnTo>
                  <a:lnTo>
                    <a:pt x="3264" y="3142"/>
                  </a:lnTo>
                  <a:lnTo>
                    <a:pt x="2825" y="3605"/>
                  </a:lnTo>
                  <a:lnTo>
                    <a:pt x="2411" y="4116"/>
                  </a:lnTo>
                  <a:lnTo>
                    <a:pt x="2022" y="4652"/>
                  </a:lnTo>
                  <a:lnTo>
                    <a:pt x="1851" y="4945"/>
                  </a:lnTo>
                  <a:lnTo>
                    <a:pt x="1705" y="5237"/>
                  </a:lnTo>
                  <a:lnTo>
                    <a:pt x="1559" y="5529"/>
                  </a:lnTo>
                  <a:lnTo>
                    <a:pt x="1461" y="5797"/>
                  </a:lnTo>
                  <a:lnTo>
                    <a:pt x="560" y="5797"/>
                  </a:lnTo>
                  <a:lnTo>
                    <a:pt x="560" y="5797"/>
                  </a:lnTo>
                  <a:lnTo>
                    <a:pt x="463" y="5821"/>
                  </a:lnTo>
                  <a:lnTo>
                    <a:pt x="341" y="5846"/>
                  </a:lnTo>
                  <a:lnTo>
                    <a:pt x="244" y="5894"/>
                  </a:lnTo>
                  <a:lnTo>
                    <a:pt x="171" y="5967"/>
                  </a:lnTo>
                  <a:lnTo>
                    <a:pt x="98" y="6040"/>
                  </a:lnTo>
                  <a:lnTo>
                    <a:pt x="49" y="6138"/>
                  </a:lnTo>
                  <a:lnTo>
                    <a:pt x="25" y="6260"/>
                  </a:lnTo>
                  <a:lnTo>
                    <a:pt x="0" y="6357"/>
                  </a:lnTo>
                  <a:lnTo>
                    <a:pt x="0" y="8598"/>
                  </a:lnTo>
                  <a:lnTo>
                    <a:pt x="0" y="8598"/>
                  </a:lnTo>
                  <a:lnTo>
                    <a:pt x="25" y="8720"/>
                  </a:lnTo>
                  <a:lnTo>
                    <a:pt x="49" y="8817"/>
                  </a:lnTo>
                  <a:lnTo>
                    <a:pt x="98" y="8914"/>
                  </a:lnTo>
                  <a:lnTo>
                    <a:pt x="171" y="8987"/>
                  </a:lnTo>
                  <a:lnTo>
                    <a:pt x="244" y="9060"/>
                  </a:lnTo>
                  <a:lnTo>
                    <a:pt x="341" y="9109"/>
                  </a:lnTo>
                  <a:lnTo>
                    <a:pt x="463" y="9158"/>
                  </a:lnTo>
                  <a:lnTo>
                    <a:pt x="560" y="9158"/>
                  </a:lnTo>
                  <a:lnTo>
                    <a:pt x="1510" y="9158"/>
                  </a:lnTo>
                  <a:lnTo>
                    <a:pt x="1510" y="9158"/>
                  </a:lnTo>
                  <a:lnTo>
                    <a:pt x="1583" y="9353"/>
                  </a:lnTo>
                  <a:lnTo>
                    <a:pt x="1681" y="9572"/>
                  </a:lnTo>
                  <a:lnTo>
                    <a:pt x="1924" y="9986"/>
                  </a:lnTo>
                  <a:lnTo>
                    <a:pt x="2216" y="10376"/>
                  </a:lnTo>
                  <a:lnTo>
                    <a:pt x="2582" y="10765"/>
                  </a:lnTo>
                  <a:lnTo>
                    <a:pt x="2972" y="11131"/>
                  </a:lnTo>
                  <a:lnTo>
                    <a:pt x="3410" y="11472"/>
                  </a:lnTo>
                  <a:lnTo>
                    <a:pt x="3897" y="11788"/>
                  </a:lnTo>
                  <a:lnTo>
                    <a:pt x="4408" y="12032"/>
                  </a:lnTo>
                  <a:lnTo>
                    <a:pt x="4408" y="14516"/>
                  </a:lnTo>
                  <a:lnTo>
                    <a:pt x="5090" y="14516"/>
                  </a:lnTo>
                  <a:lnTo>
                    <a:pt x="6308" y="12860"/>
                  </a:lnTo>
                  <a:lnTo>
                    <a:pt x="6308" y="12860"/>
                  </a:lnTo>
                  <a:lnTo>
                    <a:pt x="6917" y="13030"/>
                  </a:lnTo>
                  <a:lnTo>
                    <a:pt x="7550" y="13128"/>
                  </a:lnTo>
                  <a:lnTo>
                    <a:pt x="8208" y="13201"/>
                  </a:lnTo>
                  <a:lnTo>
                    <a:pt x="8865" y="13225"/>
                  </a:lnTo>
                  <a:lnTo>
                    <a:pt x="8865" y="13225"/>
                  </a:lnTo>
                  <a:lnTo>
                    <a:pt x="9523" y="13201"/>
                  </a:lnTo>
                  <a:lnTo>
                    <a:pt x="10181" y="13128"/>
                  </a:lnTo>
                  <a:lnTo>
                    <a:pt x="10814" y="13030"/>
                  </a:lnTo>
                  <a:lnTo>
                    <a:pt x="11423" y="12860"/>
                  </a:lnTo>
                  <a:lnTo>
                    <a:pt x="12592" y="14516"/>
                  </a:lnTo>
                  <a:lnTo>
                    <a:pt x="13347" y="14516"/>
                  </a:lnTo>
                  <a:lnTo>
                    <a:pt x="13347" y="12032"/>
                  </a:lnTo>
                  <a:lnTo>
                    <a:pt x="13347" y="12032"/>
                  </a:lnTo>
                  <a:lnTo>
                    <a:pt x="13688" y="11886"/>
                  </a:lnTo>
                  <a:lnTo>
                    <a:pt x="14004" y="11715"/>
                  </a:lnTo>
                  <a:lnTo>
                    <a:pt x="14297" y="11545"/>
                  </a:lnTo>
                  <a:lnTo>
                    <a:pt x="14589" y="11350"/>
                  </a:lnTo>
                  <a:lnTo>
                    <a:pt x="14857" y="11131"/>
                  </a:lnTo>
                  <a:lnTo>
                    <a:pt x="15100" y="10911"/>
                  </a:lnTo>
                  <a:lnTo>
                    <a:pt x="15344" y="10668"/>
                  </a:lnTo>
                  <a:lnTo>
                    <a:pt x="15563" y="10400"/>
                  </a:lnTo>
                  <a:lnTo>
                    <a:pt x="15733" y="10132"/>
                  </a:lnTo>
                  <a:lnTo>
                    <a:pt x="15904" y="9864"/>
                  </a:lnTo>
                  <a:lnTo>
                    <a:pt x="16074" y="9572"/>
                  </a:lnTo>
                  <a:lnTo>
                    <a:pt x="16196" y="9255"/>
                  </a:lnTo>
                  <a:lnTo>
                    <a:pt x="16318" y="8939"/>
                  </a:lnTo>
                  <a:lnTo>
                    <a:pt x="16391" y="8598"/>
                  </a:lnTo>
                  <a:lnTo>
                    <a:pt x="16464" y="8257"/>
                  </a:lnTo>
                  <a:lnTo>
                    <a:pt x="16513" y="7916"/>
                  </a:lnTo>
                  <a:lnTo>
                    <a:pt x="16513" y="7916"/>
                  </a:lnTo>
                  <a:lnTo>
                    <a:pt x="16513" y="75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 name="Google Shape;619;p39">
              <a:extLst>
                <a:ext uri="{FF2B5EF4-FFF2-40B4-BE49-F238E27FC236}">
                  <a16:creationId xmlns:a16="http://schemas.microsoft.com/office/drawing/2014/main" id="{BFAC2646-8F9A-47F0-A3FA-F5FD6D6FE876}"/>
                </a:ext>
              </a:extLst>
            </p:cNvPr>
            <p:cNvSpPr/>
            <p:nvPr/>
          </p:nvSpPr>
          <p:spPr>
            <a:xfrm>
              <a:off x="645650" y="3820725"/>
              <a:ext cx="34125" cy="34125"/>
            </a:xfrm>
            <a:custGeom>
              <a:avLst/>
              <a:gdLst/>
              <a:ahLst/>
              <a:cxnLst/>
              <a:rect l="l" t="t" r="r" b="b"/>
              <a:pathLst>
                <a:path w="1365" h="1365" fill="none" extrusionOk="0">
                  <a:moveTo>
                    <a:pt x="683" y="1364"/>
                  </a:moveTo>
                  <a:lnTo>
                    <a:pt x="683" y="1364"/>
                  </a:lnTo>
                  <a:lnTo>
                    <a:pt x="537" y="1340"/>
                  </a:lnTo>
                  <a:lnTo>
                    <a:pt x="415" y="1316"/>
                  </a:lnTo>
                  <a:lnTo>
                    <a:pt x="293" y="1243"/>
                  </a:lnTo>
                  <a:lnTo>
                    <a:pt x="196" y="1170"/>
                  </a:lnTo>
                  <a:lnTo>
                    <a:pt x="123" y="1072"/>
                  </a:lnTo>
                  <a:lnTo>
                    <a:pt x="50" y="950"/>
                  </a:lnTo>
                  <a:lnTo>
                    <a:pt x="25" y="829"/>
                  </a:lnTo>
                  <a:lnTo>
                    <a:pt x="1" y="682"/>
                  </a:lnTo>
                  <a:lnTo>
                    <a:pt x="1" y="682"/>
                  </a:lnTo>
                  <a:lnTo>
                    <a:pt x="25" y="536"/>
                  </a:lnTo>
                  <a:lnTo>
                    <a:pt x="50" y="415"/>
                  </a:lnTo>
                  <a:lnTo>
                    <a:pt x="123" y="317"/>
                  </a:lnTo>
                  <a:lnTo>
                    <a:pt x="196" y="195"/>
                  </a:lnTo>
                  <a:lnTo>
                    <a:pt x="293" y="122"/>
                  </a:lnTo>
                  <a:lnTo>
                    <a:pt x="415" y="74"/>
                  </a:lnTo>
                  <a:lnTo>
                    <a:pt x="537" y="25"/>
                  </a:lnTo>
                  <a:lnTo>
                    <a:pt x="683" y="1"/>
                  </a:lnTo>
                  <a:lnTo>
                    <a:pt x="683" y="1"/>
                  </a:lnTo>
                  <a:lnTo>
                    <a:pt x="805" y="25"/>
                  </a:lnTo>
                  <a:lnTo>
                    <a:pt x="951" y="74"/>
                  </a:lnTo>
                  <a:lnTo>
                    <a:pt x="1048" y="122"/>
                  </a:lnTo>
                  <a:lnTo>
                    <a:pt x="1170" y="195"/>
                  </a:lnTo>
                  <a:lnTo>
                    <a:pt x="1243" y="317"/>
                  </a:lnTo>
                  <a:lnTo>
                    <a:pt x="1292" y="415"/>
                  </a:lnTo>
                  <a:lnTo>
                    <a:pt x="1340" y="536"/>
                  </a:lnTo>
                  <a:lnTo>
                    <a:pt x="1365" y="682"/>
                  </a:lnTo>
                  <a:lnTo>
                    <a:pt x="1365" y="682"/>
                  </a:lnTo>
                  <a:lnTo>
                    <a:pt x="1340" y="829"/>
                  </a:lnTo>
                  <a:lnTo>
                    <a:pt x="1292" y="950"/>
                  </a:lnTo>
                  <a:lnTo>
                    <a:pt x="1243" y="1072"/>
                  </a:lnTo>
                  <a:lnTo>
                    <a:pt x="1170" y="1170"/>
                  </a:lnTo>
                  <a:lnTo>
                    <a:pt x="1048" y="1243"/>
                  </a:lnTo>
                  <a:lnTo>
                    <a:pt x="951" y="1316"/>
                  </a:lnTo>
                  <a:lnTo>
                    <a:pt x="805" y="1340"/>
                  </a:lnTo>
                  <a:lnTo>
                    <a:pt x="683" y="1364"/>
                  </a:lnTo>
                  <a:lnTo>
                    <a:pt x="683" y="136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620;p39">
              <a:extLst>
                <a:ext uri="{FF2B5EF4-FFF2-40B4-BE49-F238E27FC236}">
                  <a16:creationId xmlns:a16="http://schemas.microsoft.com/office/drawing/2014/main" id="{FDAACDAE-0DDA-46A9-9258-036FE1E6559F}"/>
                </a:ext>
              </a:extLst>
            </p:cNvPr>
            <p:cNvSpPr/>
            <p:nvPr/>
          </p:nvSpPr>
          <p:spPr>
            <a:xfrm>
              <a:off x="747950" y="3753750"/>
              <a:ext cx="85275" cy="12200"/>
            </a:xfrm>
            <a:custGeom>
              <a:avLst/>
              <a:gdLst/>
              <a:ahLst/>
              <a:cxnLst/>
              <a:rect l="l" t="t" r="r" b="b"/>
              <a:pathLst>
                <a:path w="3411" h="488" fill="none" extrusionOk="0">
                  <a:moveTo>
                    <a:pt x="3410" y="488"/>
                  </a:moveTo>
                  <a:lnTo>
                    <a:pt x="3410" y="488"/>
                  </a:lnTo>
                  <a:lnTo>
                    <a:pt x="3215" y="366"/>
                  </a:lnTo>
                  <a:lnTo>
                    <a:pt x="3021" y="268"/>
                  </a:lnTo>
                  <a:lnTo>
                    <a:pt x="2826" y="195"/>
                  </a:lnTo>
                  <a:lnTo>
                    <a:pt x="2607" y="122"/>
                  </a:lnTo>
                  <a:lnTo>
                    <a:pt x="2387" y="74"/>
                  </a:lnTo>
                  <a:lnTo>
                    <a:pt x="2168" y="25"/>
                  </a:lnTo>
                  <a:lnTo>
                    <a:pt x="1925" y="0"/>
                  </a:lnTo>
                  <a:lnTo>
                    <a:pt x="1705" y="0"/>
                  </a:lnTo>
                  <a:lnTo>
                    <a:pt x="1462" y="0"/>
                  </a:lnTo>
                  <a:lnTo>
                    <a:pt x="1243" y="25"/>
                  </a:lnTo>
                  <a:lnTo>
                    <a:pt x="1023" y="74"/>
                  </a:lnTo>
                  <a:lnTo>
                    <a:pt x="804" y="122"/>
                  </a:lnTo>
                  <a:lnTo>
                    <a:pt x="585" y="195"/>
                  </a:lnTo>
                  <a:lnTo>
                    <a:pt x="366" y="268"/>
                  </a:lnTo>
                  <a:lnTo>
                    <a:pt x="171" y="366"/>
                  </a:lnTo>
                  <a:lnTo>
                    <a:pt x="1" y="48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Rectangle 9">
            <a:extLst>
              <a:ext uri="{FF2B5EF4-FFF2-40B4-BE49-F238E27FC236}">
                <a16:creationId xmlns:a16="http://schemas.microsoft.com/office/drawing/2014/main" id="{B3E07C79-FBED-4F38-B153-2CAEF933C408}"/>
              </a:ext>
            </a:extLst>
          </p:cNvPr>
          <p:cNvSpPr/>
          <p:nvPr/>
        </p:nvSpPr>
        <p:spPr>
          <a:xfrm>
            <a:off x="108289" y="2044477"/>
            <a:ext cx="2159630" cy="461665"/>
          </a:xfrm>
          <a:prstGeom prst="rect">
            <a:avLst/>
          </a:prstGeom>
        </p:spPr>
        <p:txBody>
          <a:bodyPr wrap="none">
            <a:spAutoFit/>
          </a:bodyPr>
          <a:lstStyle/>
          <a:p>
            <a:pPr lvl="0">
              <a:spcBef>
                <a:spcPts val="1000"/>
              </a:spcBef>
              <a:buClr>
                <a:srgbClr val="F38B00"/>
              </a:buClr>
            </a:pPr>
            <a:r>
              <a:rPr lang="en-US" sz="2400" dirty="0">
                <a:solidFill>
                  <a:srgbClr val="F38B00"/>
                </a:solidFill>
              </a:rPr>
              <a:t>INTRODUCTION</a:t>
            </a:r>
          </a:p>
        </p:txBody>
      </p:sp>
      <p:sp>
        <p:nvSpPr>
          <p:cNvPr id="12" name="Rectangle 11">
            <a:extLst>
              <a:ext uri="{FF2B5EF4-FFF2-40B4-BE49-F238E27FC236}">
                <a16:creationId xmlns:a16="http://schemas.microsoft.com/office/drawing/2014/main" id="{F875D7A3-DD8D-4609-883E-BD623862FD86}"/>
              </a:ext>
            </a:extLst>
          </p:cNvPr>
          <p:cNvSpPr/>
          <p:nvPr/>
        </p:nvSpPr>
        <p:spPr>
          <a:xfrm>
            <a:off x="61311" y="3820640"/>
            <a:ext cx="2064793" cy="1089529"/>
          </a:xfrm>
          <a:prstGeom prst="rect">
            <a:avLst/>
          </a:prstGeom>
        </p:spPr>
        <p:txBody>
          <a:bodyPr wrap="square">
            <a:spAutoFit/>
          </a:bodyPr>
          <a:lstStyle/>
          <a:p>
            <a:pPr lvl="0" algn="ctr">
              <a:lnSpc>
                <a:spcPct val="90000"/>
              </a:lnSpc>
              <a:spcBef>
                <a:spcPts val="1000"/>
              </a:spcBef>
              <a:buClr>
                <a:srgbClr val="F38B00"/>
              </a:buClr>
            </a:pPr>
            <a:r>
              <a:rPr lang="en-US" sz="2400" dirty="0">
                <a:solidFill>
                  <a:srgbClr val="EA1D76"/>
                </a:solidFill>
              </a:rPr>
              <a:t>SPOTLIGHT ON AGENTS OF CHANGE</a:t>
            </a:r>
          </a:p>
        </p:txBody>
      </p:sp>
      <p:sp>
        <p:nvSpPr>
          <p:cNvPr id="43" name="Text Box 4">
            <a:extLst>
              <a:ext uri="{FF2B5EF4-FFF2-40B4-BE49-F238E27FC236}">
                <a16:creationId xmlns:a16="http://schemas.microsoft.com/office/drawing/2014/main" id="{F15D5F29-415A-4FCE-BF27-BA408F92664E}"/>
              </a:ext>
            </a:extLst>
          </p:cNvPr>
          <p:cNvSpPr txBox="1"/>
          <p:nvPr/>
        </p:nvSpPr>
        <p:spPr>
          <a:xfrm>
            <a:off x="8025650" y="5808831"/>
            <a:ext cx="3846034" cy="56705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en-US" sz="800" dirty="0">
                <a:solidFill>
                  <a:schemeClr val="tx1"/>
                </a:solidFill>
                <a:effectLst/>
                <a:ea typeface="Times New Roman" panose="02020603050405020304" pitchFamily="18" charset="0"/>
                <a:cs typeface="Times New Roman" panose="02020603050405020304" pitchFamily="18" charset="0"/>
              </a:rPr>
              <a:t>This project has been funded with support from the European Commission. This publication reflects the views only of the author, and the Commission cannot be held responsible for any use, which may be made of the information contained therein. </a:t>
            </a:r>
            <a:endParaRPr lang="en-IE" sz="1200" dirty="0">
              <a:solidFill>
                <a:schemeClr val="tx1"/>
              </a:solidFill>
              <a:effectLst/>
              <a:ea typeface="Calibri" panose="020F0502020204030204" pitchFamily="34" charset="0"/>
              <a:cs typeface="Times New Roman" panose="02020603050405020304" pitchFamily="18" charset="0"/>
            </a:endParaRPr>
          </a:p>
          <a:p>
            <a:pPr>
              <a:spcAft>
                <a:spcPts val="0"/>
              </a:spcAft>
            </a:pPr>
            <a:r>
              <a:rPr lang="en-US" sz="800" dirty="0">
                <a:solidFill>
                  <a:schemeClr val="tx1"/>
                </a:solidFill>
                <a:effectLst/>
                <a:ea typeface="Calibri" panose="020F0502020204030204" pitchFamily="34" charset="0"/>
                <a:cs typeface="Times New Roman" panose="02020603050405020304" pitchFamily="18" charset="0"/>
              </a:rPr>
              <a:t> </a:t>
            </a:r>
            <a:endParaRPr lang="en-IE" sz="1200" dirty="0">
              <a:solidFill>
                <a:schemeClr val="tx1"/>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0297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p:txBody>
          <a:bodyPr/>
          <a:lstStyle/>
          <a:p>
            <a:r>
              <a:rPr lang="en-US" dirty="0"/>
              <a:t>In this section:</a:t>
            </a:r>
          </a:p>
        </p:txBody>
      </p:sp>
      <p:sp>
        <p:nvSpPr>
          <p:cNvPr id="6" name="Text Placeholder 5"/>
          <p:cNvSpPr>
            <a:spLocks noGrp="1"/>
          </p:cNvSpPr>
          <p:nvPr>
            <p:ph type="body" sz="quarter" idx="17"/>
          </p:nvPr>
        </p:nvSpPr>
        <p:spPr>
          <a:xfrm>
            <a:off x="6325568" y="1805937"/>
            <a:ext cx="5614184" cy="3947440"/>
          </a:xfrm>
        </p:spPr>
        <p:txBody>
          <a:bodyPr/>
          <a:lstStyle/>
          <a:p>
            <a:pPr algn="l"/>
            <a:r>
              <a:rPr lang="en-US" dirty="0"/>
              <a:t>Integration is a key term/concept frequently used across Europe when we talk about the resettling of refugees and migrants in their new host countries/communities. </a:t>
            </a:r>
          </a:p>
          <a:p>
            <a:pPr algn="l"/>
            <a:endParaRPr lang="en-US" dirty="0"/>
          </a:p>
          <a:p>
            <a:pPr algn="l"/>
            <a:r>
              <a:rPr lang="en-US" dirty="0"/>
              <a:t>But what is Inclusion? And why should service/education providers work towards it rather than integration? Before we answer these questions, lets learn more about what the terms refugee and a migrant.</a:t>
            </a:r>
          </a:p>
        </p:txBody>
      </p:sp>
      <p:sp>
        <p:nvSpPr>
          <p:cNvPr id="7" name="Text Placeholder 5">
            <a:extLst>
              <a:ext uri="{FF2B5EF4-FFF2-40B4-BE49-F238E27FC236}">
                <a16:creationId xmlns:a16="http://schemas.microsoft.com/office/drawing/2014/main" id="{1C5C6BF9-AEDE-45AD-8BC9-52AF4673385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1.1 Introduction to Refugee and Migrant Inclusion</a:t>
            </a:r>
          </a:p>
          <a:p>
            <a:endParaRPr lang="en-IE" dirty="0"/>
          </a:p>
        </p:txBody>
      </p:sp>
      <p:sp>
        <p:nvSpPr>
          <p:cNvPr id="8" name="TextBox 7">
            <a:extLst>
              <a:ext uri="{FF2B5EF4-FFF2-40B4-BE49-F238E27FC236}">
                <a16:creationId xmlns:a16="http://schemas.microsoft.com/office/drawing/2014/main" id="{91B0328E-DE41-49B1-BEDF-AE079545EE1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INTRODUCTION</a:t>
            </a:r>
          </a:p>
        </p:txBody>
      </p:sp>
    </p:spTree>
    <p:extLst>
      <p:ext uri="{BB962C8B-B14F-4D97-AF65-F5344CB8AC3E}">
        <p14:creationId xmlns:p14="http://schemas.microsoft.com/office/powerpoint/2010/main" val="181446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nline Media 1" title="What does it mean to be a refugee? - Benedetta Berti and Evelien Borgman">
            <a:hlinkClick r:id="" action="ppaction://media"/>
            <a:extLst>
              <a:ext uri="{FF2B5EF4-FFF2-40B4-BE49-F238E27FC236}">
                <a16:creationId xmlns:a16="http://schemas.microsoft.com/office/drawing/2014/main" id="{9153C8F7-05C5-4978-8DCF-F9F026BCDA50}"/>
              </a:ext>
            </a:extLst>
          </p:cNvPr>
          <p:cNvPicPr>
            <a:picLocks noRot="1" noChangeAspect="1"/>
          </p:cNvPicPr>
          <p:nvPr>
            <a:videoFile r:link="rId1"/>
          </p:nvPr>
        </p:nvPicPr>
        <p:blipFill>
          <a:blip r:embed="rId3"/>
          <a:stretch>
            <a:fillRect/>
          </a:stretch>
        </p:blipFill>
        <p:spPr>
          <a:xfrm>
            <a:off x="1143940" y="643466"/>
            <a:ext cx="9904119" cy="5571067"/>
          </a:xfrm>
          <a:prstGeom prst="rect">
            <a:avLst/>
          </a:prstGeom>
        </p:spPr>
      </p:pic>
      <p:sp>
        <p:nvSpPr>
          <p:cNvPr id="3" name="Rectangle 2">
            <a:extLst>
              <a:ext uri="{FF2B5EF4-FFF2-40B4-BE49-F238E27FC236}">
                <a16:creationId xmlns:a16="http://schemas.microsoft.com/office/drawing/2014/main" id="{61E109CC-4B61-47BA-89C5-8836D28A9BFA}"/>
              </a:ext>
            </a:extLst>
          </p:cNvPr>
          <p:cNvSpPr/>
          <p:nvPr/>
        </p:nvSpPr>
        <p:spPr>
          <a:xfrm>
            <a:off x="4236762" y="6428968"/>
            <a:ext cx="3169457" cy="246221"/>
          </a:xfrm>
          <a:prstGeom prst="rect">
            <a:avLst/>
          </a:prstGeom>
        </p:spPr>
        <p:txBody>
          <a:bodyPr wrap="none">
            <a:spAutoFit/>
          </a:bodyPr>
          <a:lstStyle/>
          <a:p>
            <a:r>
              <a:rPr lang="en-IE" sz="1000" dirty="0"/>
              <a:t>Source: </a:t>
            </a:r>
            <a:r>
              <a:rPr lang="en-IE" sz="1000" dirty="0">
                <a:hlinkClick r:id="rId4"/>
              </a:rPr>
              <a:t>https://www.youtube.com/watch?v=25bwiSikRsI</a:t>
            </a:r>
            <a:endParaRPr lang="en-IE" sz="1000" dirty="0"/>
          </a:p>
        </p:txBody>
      </p:sp>
    </p:spTree>
    <p:extLst>
      <p:ext uri="{BB962C8B-B14F-4D97-AF65-F5344CB8AC3E}">
        <p14:creationId xmlns:p14="http://schemas.microsoft.com/office/powerpoint/2010/main" val="280991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1A8AB6-580C-4E62-83EB-35ADA3BC60A3}"/>
              </a:ext>
            </a:extLst>
          </p:cNvPr>
          <p:cNvSpPr>
            <a:spLocks noGrp="1"/>
          </p:cNvSpPr>
          <p:nvPr>
            <p:ph type="body" sz="quarter" idx="20"/>
          </p:nvPr>
        </p:nvSpPr>
        <p:spPr>
          <a:xfrm>
            <a:off x="5675586" y="1839310"/>
            <a:ext cx="6316717" cy="3949747"/>
          </a:xfrm>
        </p:spPr>
        <p:txBody>
          <a:bodyPr/>
          <a:lstStyle/>
          <a:p>
            <a:r>
              <a:rPr lang="en-IE" dirty="0"/>
              <a:t>Refugees are people who have been forced to leave their country in order to escape war, persecution, or natural disaster. </a:t>
            </a:r>
          </a:p>
          <a:p>
            <a:r>
              <a:rPr lang="en-IE" dirty="0"/>
              <a:t>Migrants are people who make a conscious choice to leave their country to seek a better life elsewhere. </a:t>
            </a:r>
          </a:p>
          <a:p>
            <a:r>
              <a:rPr lang="en-IE" dirty="0"/>
              <a:t>While each group leaves for different reasons, , without help and support they each can face disadvantage and exclusion in their new host countries/communities. For this reason, </a:t>
            </a:r>
            <a:r>
              <a:rPr lang="en-IE" dirty="0">
                <a:solidFill>
                  <a:srgbClr val="F38B00"/>
                </a:solidFill>
              </a:rPr>
              <a:t>PROMISE focuses on both refugee and migrant inclusion.</a:t>
            </a:r>
          </a:p>
          <a:p>
            <a:endParaRPr lang="en-IE" dirty="0"/>
          </a:p>
          <a:p>
            <a:endParaRPr lang="en-IE" dirty="0"/>
          </a:p>
        </p:txBody>
      </p:sp>
      <p:pic>
        <p:nvPicPr>
          <p:cNvPr id="6" name="Picture Placeholder 5" descr="A group of people holding a sign&#10;&#10;Description automatically generated">
            <a:extLst>
              <a:ext uri="{FF2B5EF4-FFF2-40B4-BE49-F238E27FC236}">
                <a16:creationId xmlns:a16="http://schemas.microsoft.com/office/drawing/2014/main" id="{5B5609D0-758C-4192-A4A2-DC23A264DA9F}"/>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5614" r="15614"/>
          <a:stretch>
            <a:fillRect/>
          </a:stretch>
        </p:blipFill>
        <p:spPr/>
      </p:pic>
      <p:sp>
        <p:nvSpPr>
          <p:cNvPr id="4" name="Text Placeholder 3">
            <a:extLst>
              <a:ext uri="{FF2B5EF4-FFF2-40B4-BE49-F238E27FC236}">
                <a16:creationId xmlns:a16="http://schemas.microsoft.com/office/drawing/2014/main" id="{DF4387D4-BCE7-47A6-B861-FFA86878BE57}"/>
              </a:ext>
            </a:extLst>
          </p:cNvPr>
          <p:cNvSpPr>
            <a:spLocks noGrp="1"/>
          </p:cNvSpPr>
          <p:nvPr>
            <p:ph type="body" sz="quarter" idx="22"/>
          </p:nvPr>
        </p:nvSpPr>
        <p:spPr>
          <a:xfrm>
            <a:off x="5675586" y="767883"/>
            <a:ext cx="6025877" cy="857158"/>
          </a:xfrm>
        </p:spPr>
        <p:txBody>
          <a:bodyPr>
            <a:normAutofit fontScale="92500" lnSpcReduction="20000"/>
          </a:bodyPr>
          <a:lstStyle/>
          <a:p>
            <a:r>
              <a:rPr lang="en-IE" dirty="0"/>
              <a:t>What is the difference between Refugees and Migrants?</a:t>
            </a:r>
          </a:p>
        </p:txBody>
      </p:sp>
    </p:spTree>
    <p:extLst>
      <p:ext uri="{BB962C8B-B14F-4D97-AF65-F5344CB8AC3E}">
        <p14:creationId xmlns:p14="http://schemas.microsoft.com/office/powerpoint/2010/main" val="49702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D3C323-FA6E-4FFC-AFC3-DFF549A1E8CA}"/>
              </a:ext>
            </a:extLst>
          </p:cNvPr>
          <p:cNvSpPr>
            <a:spLocks noGrp="1"/>
          </p:cNvSpPr>
          <p:nvPr>
            <p:ph type="body" sz="quarter" idx="20"/>
          </p:nvPr>
        </p:nvSpPr>
        <p:spPr>
          <a:xfrm>
            <a:off x="6232634" y="2157413"/>
            <a:ext cx="5468829" cy="3631644"/>
          </a:xfrm>
        </p:spPr>
        <p:txBody>
          <a:bodyPr/>
          <a:lstStyle/>
          <a:p>
            <a:r>
              <a:rPr lang="en-IE" dirty="0"/>
              <a:t>Refugee and migrant inclusion is a process which removes the barriers preventing these groups from becoming fully active members of society. </a:t>
            </a:r>
          </a:p>
          <a:p>
            <a:endParaRPr lang="en-IE" dirty="0"/>
          </a:p>
          <a:p>
            <a:r>
              <a:rPr lang="en-IE" dirty="0"/>
              <a:t>The focus of refugee and migrant inclusion is to promote and encourage refugees/migrants to participate in, and contribute to, the economic, social, cultural, civil and political life of the country they now reside in.</a:t>
            </a:r>
            <a:endParaRPr lang="en-US" dirty="0"/>
          </a:p>
          <a:p>
            <a:endParaRPr lang="en-IE" dirty="0"/>
          </a:p>
        </p:txBody>
      </p:sp>
      <p:pic>
        <p:nvPicPr>
          <p:cNvPr id="6" name="Picture Placeholder 5" descr="A close up of a logo&#10;&#10;Description automatically generated">
            <a:extLst>
              <a:ext uri="{FF2B5EF4-FFF2-40B4-BE49-F238E27FC236}">
                <a16:creationId xmlns:a16="http://schemas.microsoft.com/office/drawing/2014/main" id="{9943C35F-FD6D-41A3-920F-3F3E4CD96D6D}"/>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73" r="16873"/>
          <a:stretch>
            <a:fillRect/>
          </a:stretch>
        </p:blipFill>
        <p:spPr>
          <a:xfrm>
            <a:off x="681658" y="1433884"/>
            <a:ext cx="4849824" cy="4879740"/>
          </a:xfrm>
        </p:spPr>
      </p:pic>
      <p:sp>
        <p:nvSpPr>
          <p:cNvPr id="4" name="Text Placeholder 3">
            <a:extLst>
              <a:ext uri="{FF2B5EF4-FFF2-40B4-BE49-F238E27FC236}">
                <a16:creationId xmlns:a16="http://schemas.microsoft.com/office/drawing/2014/main" id="{EDFFE7EE-2AA6-469C-9051-734CAFBA4D68}"/>
              </a:ext>
            </a:extLst>
          </p:cNvPr>
          <p:cNvSpPr>
            <a:spLocks noGrp="1"/>
          </p:cNvSpPr>
          <p:nvPr>
            <p:ph type="body" sz="quarter" idx="22"/>
          </p:nvPr>
        </p:nvSpPr>
        <p:spPr>
          <a:xfrm>
            <a:off x="6232634" y="796608"/>
            <a:ext cx="5579898" cy="857158"/>
          </a:xfrm>
        </p:spPr>
        <p:txBody>
          <a:bodyPr>
            <a:normAutofit fontScale="92500"/>
          </a:bodyPr>
          <a:lstStyle/>
          <a:p>
            <a:r>
              <a:rPr lang="en-IE" dirty="0"/>
              <a:t>Refugee and Migrant Inclusion</a:t>
            </a:r>
          </a:p>
        </p:txBody>
      </p:sp>
      <p:sp>
        <p:nvSpPr>
          <p:cNvPr id="7" name="TextBox 6">
            <a:extLst>
              <a:ext uri="{FF2B5EF4-FFF2-40B4-BE49-F238E27FC236}">
                <a16:creationId xmlns:a16="http://schemas.microsoft.com/office/drawing/2014/main" id="{D882DED3-C948-4D50-AC56-969BDBB9AE56}"/>
              </a:ext>
            </a:extLst>
          </p:cNvPr>
          <p:cNvSpPr txBox="1"/>
          <p:nvPr/>
        </p:nvSpPr>
        <p:spPr>
          <a:xfrm>
            <a:off x="117141" y="5921878"/>
            <a:ext cx="5978859" cy="646331"/>
          </a:xfrm>
          <a:prstGeom prst="rect">
            <a:avLst/>
          </a:prstGeom>
          <a:solidFill>
            <a:srgbClr val="B6BD00"/>
          </a:solidFill>
        </p:spPr>
        <p:txBody>
          <a:bodyPr wrap="square" rtlCol="0">
            <a:spAutoFit/>
          </a:bodyPr>
          <a:lstStyle/>
          <a:p>
            <a:pPr algn="ctr"/>
            <a:r>
              <a:rPr lang="en-IE" dirty="0">
                <a:solidFill>
                  <a:schemeClr val="bg1"/>
                </a:solidFill>
              </a:rPr>
              <a:t>Our goal should is to help refugees and migrants become active and independent members of our societies.</a:t>
            </a:r>
          </a:p>
        </p:txBody>
      </p:sp>
    </p:spTree>
    <p:extLst>
      <p:ext uri="{BB962C8B-B14F-4D97-AF65-F5344CB8AC3E}">
        <p14:creationId xmlns:p14="http://schemas.microsoft.com/office/powerpoint/2010/main" val="682548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table, skiing, man&#10;&#10;Description automatically generated">
            <a:extLst>
              <a:ext uri="{FF2B5EF4-FFF2-40B4-BE49-F238E27FC236}">
                <a16:creationId xmlns:a16="http://schemas.microsoft.com/office/drawing/2014/main" id="{AFC6C0C0-43AD-4DA4-94DE-5655CA26D693}"/>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6873" r="16873"/>
          <a:stretch>
            <a:fillRect/>
          </a:stretch>
        </p:blipFill>
        <p:spPr>
          <a:xfrm>
            <a:off x="608086" y="1404496"/>
            <a:ext cx="4328473" cy="4355173"/>
          </a:xfrm>
        </p:spPr>
      </p:pic>
      <p:sp>
        <p:nvSpPr>
          <p:cNvPr id="2" name="Text Placeholder 1">
            <a:extLst>
              <a:ext uri="{FF2B5EF4-FFF2-40B4-BE49-F238E27FC236}">
                <a16:creationId xmlns:a16="http://schemas.microsoft.com/office/drawing/2014/main" id="{2ED3C323-FA6E-4FFC-AFC3-DFF549A1E8CA}"/>
              </a:ext>
            </a:extLst>
          </p:cNvPr>
          <p:cNvSpPr>
            <a:spLocks noGrp="1"/>
          </p:cNvSpPr>
          <p:nvPr>
            <p:ph type="body" sz="quarter" idx="20"/>
          </p:nvPr>
        </p:nvSpPr>
        <p:spPr>
          <a:xfrm>
            <a:off x="5297214" y="1860668"/>
            <a:ext cx="6695089" cy="4997332"/>
          </a:xfrm>
        </p:spPr>
        <p:txBody>
          <a:bodyPr/>
          <a:lstStyle/>
          <a:p>
            <a:r>
              <a:rPr lang="en-IE" dirty="0"/>
              <a:t>Now we know what Refugee and Migrant Inclusion is but before we can really promote/support it, we need to consider the ways in which refugees are excluded. They typically face exclusion in relation to:</a:t>
            </a:r>
          </a:p>
          <a:p>
            <a:pPr marL="342900" indent="-342900">
              <a:buFont typeface="Arial" panose="020B0604020202020204" pitchFamily="34" charset="0"/>
              <a:buChar char="•"/>
            </a:pPr>
            <a:r>
              <a:rPr lang="en-IE" dirty="0"/>
              <a:t>Labour/livelihood</a:t>
            </a:r>
          </a:p>
          <a:p>
            <a:pPr marL="342900" indent="-342900">
              <a:buFont typeface="Arial" panose="020B0604020202020204" pitchFamily="34" charset="0"/>
              <a:buChar char="•"/>
            </a:pPr>
            <a:r>
              <a:rPr lang="en-IE" dirty="0"/>
              <a:t>housing markets</a:t>
            </a:r>
          </a:p>
          <a:p>
            <a:pPr marL="342900" indent="-342900">
              <a:buFont typeface="Arial" panose="020B0604020202020204" pitchFamily="34" charset="0"/>
              <a:buChar char="•"/>
            </a:pPr>
            <a:r>
              <a:rPr lang="en-IE" dirty="0"/>
              <a:t>community and social services</a:t>
            </a:r>
          </a:p>
          <a:p>
            <a:pPr marL="342900" indent="-342900">
              <a:buFont typeface="Arial" panose="020B0604020202020204" pitchFamily="34" charset="0"/>
              <a:buChar char="•"/>
            </a:pPr>
            <a:r>
              <a:rPr lang="en-IE" dirty="0"/>
              <a:t>political participation </a:t>
            </a:r>
          </a:p>
          <a:p>
            <a:pPr marL="342900" indent="-342900">
              <a:buFont typeface="Arial" panose="020B0604020202020204" pitchFamily="34" charset="0"/>
              <a:buChar char="•"/>
            </a:pPr>
            <a:r>
              <a:rPr lang="en-IE" dirty="0"/>
              <a:t>And crucially involvement in organizations which might give them a sense of identity or control over their own futures</a:t>
            </a:r>
          </a:p>
          <a:p>
            <a:endParaRPr lang="en-IE" dirty="0"/>
          </a:p>
        </p:txBody>
      </p:sp>
      <p:sp>
        <p:nvSpPr>
          <p:cNvPr id="4" name="Text Placeholder 3">
            <a:extLst>
              <a:ext uri="{FF2B5EF4-FFF2-40B4-BE49-F238E27FC236}">
                <a16:creationId xmlns:a16="http://schemas.microsoft.com/office/drawing/2014/main" id="{EDFFE7EE-2AA6-469C-9051-734CAFBA4D68}"/>
              </a:ext>
            </a:extLst>
          </p:cNvPr>
          <p:cNvSpPr>
            <a:spLocks noGrp="1"/>
          </p:cNvSpPr>
          <p:nvPr>
            <p:ph type="body" sz="quarter" idx="22"/>
          </p:nvPr>
        </p:nvSpPr>
        <p:spPr>
          <a:xfrm>
            <a:off x="5381296" y="825961"/>
            <a:ext cx="5579898" cy="857158"/>
          </a:xfrm>
        </p:spPr>
        <p:txBody>
          <a:bodyPr>
            <a:normAutofit fontScale="92500"/>
          </a:bodyPr>
          <a:lstStyle/>
          <a:p>
            <a:r>
              <a:rPr lang="en-IE" dirty="0"/>
              <a:t>Refugee and Migrant Exclusion</a:t>
            </a:r>
          </a:p>
        </p:txBody>
      </p:sp>
      <p:sp>
        <p:nvSpPr>
          <p:cNvPr id="7" name="TextBox 6">
            <a:extLst>
              <a:ext uri="{FF2B5EF4-FFF2-40B4-BE49-F238E27FC236}">
                <a16:creationId xmlns:a16="http://schemas.microsoft.com/office/drawing/2014/main" id="{D882DED3-C948-4D50-AC56-969BDBB9AE56}"/>
              </a:ext>
            </a:extLst>
          </p:cNvPr>
          <p:cNvSpPr txBox="1"/>
          <p:nvPr/>
        </p:nvSpPr>
        <p:spPr>
          <a:xfrm>
            <a:off x="0" y="5165005"/>
            <a:ext cx="5034455" cy="1477328"/>
          </a:xfrm>
          <a:prstGeom prst="rect">
            <a:avLst/>
          </a:prstGeom>
          <a:solidFill>
            <a:srgbClr val="16A8D3"/>
          </a:solidFill>
        </p:spPr>
        <p:txBody>
          <a:bodyPr wrap="square" rtlCol="0">
            <a:spAutoFit/>
          </a:bodyPr>
          <a:lstStyle/>
          <a:p>
            <a:pPr algn="ctr"/>
            <a:r>
              <a:rPr lang="en-IE" dirty="0">
                <a:solidFill>
                  <a:schemeClr val="bg1"/>
                </a:solidFill>
              </a:rPr>
              <a:t>      GOOD PRACTICE : Have you considering involving refugees or migrants in your work/organisation? If not in a full time then perhaps a voluntary capacity? Inclusion is something we must practice as well as preach.</a:t>
            </a:r>
          </a:p>
        </p:txBody>
      </p:sp>
      <p:grpSp>
        <p:nvGrpSpPr>
          <p:cNvPr id="13" name="Google Shape;543;p39">
            <a:extLst>
              <a:ext uri="{FF2B5EF4-FFF2-40B4-BE49-F238E27FC236}">
                <a16:creationId xmlns:a16="http://schemas.microsoft.com/office/drawing/2014/main" id="{9D8E1993-4DDB-4F54-88B6-ECB8D3BFEA11}"/>
              </a:ext>
            </a:extLst>
          </p:cNvPr>
          <p:cNvGrpSpPr/>
          <p:nvPr/>
        </p:nvGrpSpPr>
        <p:grpSpPr>
          <a:xfrm>
            <a:off x="482086" y="5180527"/>
            <a:ext cx="252000" cy="288000"/>
            <a:chOff x="5961125" y="1623900"/>
            <a:chExt cx="376925" cy="448175"/>
          </a:xfrm>
        </p:grpSpPr>
        <p:sp>
          <p:nvSpPr>
            <p:cNvPr id="14" name="Google Shape;544;p39">
              <a:extLst>
                <a:ext uri="{FF2B5EF4-FFF2-40B4-BE49-F238E27FC236}">
                  <a16:creationId xmlns:a16="http://schemas.microsoft.com/office/drawing/2014/main" id="{F53D6943-DC77-4F14-BF2D-511E814F0EE3}"/>
                </a:ext>
              </a:extLst>
            </p:cNvPr>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45;p39">
              <a:extLst>
                <a:ext uri="{FF2B5EF4-FFF2-40B4-BE49-F238E27FC236}">
                  <a16:creationId xmlns:a16="http://schemas.microsoft.com/office/drawing/2014/main" id="{46E7C8D0-3975-42CA-B713-55D97CE03665}"/>
                </a:ext>
              </a:extLst>
            </p:cNvPr>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46;p39">
              <a:extLst>
                <a:ext uri="{FF2B5EF4-FFF2-40B4-BE49-F238E27FC236}">
                  <a16:creationId xmlns:a16="http://schemas.microsoft.com/office/drawing/2014/main" id="{27C7695C-C417-4E8E-952E-3E6A61641D08}"/>
                </a:ext>
              </a:extLst>
            </p:cNvPr>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47;p39">
              <a:extLst>
                <a:ext uri="{FF2B5EF4-FFF2-40B4-BE49-F238E27FC236}">
                  <a16:creationId xmlns:a16="http://schemas.microsoft.com/office/drawing/2014/main" id="{0E5A3109-1771-4572-AF98-C44918460254}"/>
                </a:ext>
              </a:extLst>
            </p:cNvPr>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48;p39">
              <a:extLst>
                <a:ext uri="{FF2B5EF4-FFF2-40B4-BE49-F238E27FC236}">
                  <a16:creationId xmlns:a16="http://schemas.microsoft.com/office/drawing/2014/main" id="{D758BFDD-52D1-44EB-A22D-E1A602CD0D3C}"/>
                </a:ext>
              </a:extLst>
            </p:cNvPr>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49;p39">
              <a:extLst>
                <a:ext uri="{FF2B5EF4-FFF2-40B4-BE49-F238E27FC236}">
                  <a16:creationId xmlns:a16="http://schemas.microsoft.com/office/drawing/2014/main" id="{4798DB62-7EB6-4242-B470-4F94869EBE2B}"/>
                </a:ext>
              </a:extLst>
            </p:cNvPr>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50;p39">
              <a:extLst>
                <a:ext uri="{FF2B5EF4-FFF2-40B4-BE49-F238E27FC236}">
                  <a16:creationId xmlns:a16="http://schemas.microsoft.com/office/drawing/2014/main" id="{AABA72F4-11C0-438F-A09D-892F572EEED5}"/>
                </a:ext>
              </a:extLst>
            </p:cNvPr>
            <p:cNvSpPr/>
            <p:nvPr/>
          </p:nvSpPr>
          <p:spPr>
            <a:xfrm>
              <a:off x="6137700" y="1623900"/>
              <a:ext cx="179296" cy="215594"/>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57466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E08991-CEAA-4BF1-B67B-0AFF18083B33}"/>
              </a:ext>
            </a:extLst>
          </p:cNvPr>
          <p:cNvSpPr>
            <a:spLocks noGrp="1"/>
          </p:cNvSpPr>
          <p:nvPr>
            <p:ph type="body" sz="quarter" idx="20"/>
          </p:nvPr>
        </p:nvSpPr>
        <p:spPr/>
        <p:txBody>
          <a:bodyPr/>
          <a:lstStyle/>
          <a:p>
            <a:endParaRPr lang="en-IE"/>
          </a:p>
        </p:txBody>
      </p:sp>
      <p:sp>
        <p:nvSpPr>
          <p:cNvPr id="3" name="Text Placeholder 2">
            <a:extLst>
              <a:ext uri="{FF2B5EF4-FFF2-40B4-BE49-F238E27FC236}">
                <a16:creationId xmlns:a16="http://schemas.microsoft.com/office/drawing/2014/main" id="{3AB5FE08-376D-4BA0-9E19-4BBFFEC0B25E}"/>
              </a:ext>
            </a:extLst>
          </p:cNvPr>
          <p:cNvSpPr>
            <a:spLocks noGrp="1"/>
          </p:cNvSpPr>
          <p:nvPr>
            <p:ph type="body" sz="quarter" idx="21"/>
          </p:nvPr>
        </p:nvSpPr>
        <p:spPr>
          <a:xfrm>
            <a:off x="2358106" y="72297"/>
            <a:ext cx="8403792" cy="857158"/>
          </a:xfrm>
        </p:spPr>
        <p:txBody>
          <a:bodyPr>
            <a:noAutofit/>
          </a:bodyPr>
          <a:lstStyle/>
          <a:p>
            <a:r>
              <a:rPr lang="en-IE" dirty="0"/>
              <a:t>Integration is the crucial first step on the path to Inclusion</a:t>
            </a:r>
          </a:p>
        </p:txBody>
      </p:sp>
      <p:pic>
        <p:nvPicPr>
          <p:cNvPr id="4" name="Picture 4" descr="Image result for separation exclusion integration inclusion">
            <a:extLst>
              <a:ext uri="{FF2B5EF4-FFF2-40B4-BE49-F238E27FC236}">
                <a16:creationId xmlns:a16="http://schemas.microsoft.com/office/drawing/2014/main" id="{FB088132-183B-4195-8485-4BDA8F269E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025"/>
          <a:stretch/>
        </p:blipFill>
        <p:spPr bwMode="auto">
          <a:xfrm>
            <a:off x="800100" y="1703248"/>
            <a:ext cx="10671171" cy="45146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3C995A-53E3-4E86-A277-C750B975A295}"/>
              </a:ext>
            </a:extLst>
          </p:cNvPr>
          <p:cNvSpPr txBox="1"/>
          <p:nvPr/>
        </p:nvSpPr>
        <p:spPr>
          <a:xfrm>
            <a:off x="0" y="6217918"/>
            <a:ext cx="6183630" cy="461665"/>
          </a:xfrm>
          <a:prstGeom prst="rect">
            <a:avLst/>
          </a:prstGeom>
          <a:solidFill>
            <a:srgbClr val="16A8D3"/>
          </a:solidFill>
        </p:spPr>
        <p:txBody>
          <a:bodyPr wrap="square" rtlCol="0">
            <a:spAutoFit/>
          </a:bodyPr>
          <a:lstStyle/>
          <a:p>
            <a:pPr algn="r"/>
            <a:r>
              <a:rPr lang="en-IE" sz="2400" dirty="0">
                <a:solidFill>
                  <a:schemeClr val="bg1"/>
                </a:solidFill>
              </a:rPr>
              <a:t>But Inclusion is the ultimate goal.</a:t>
            </a:r>
          </a:p>
        </p:txBody>
      </p:sp>
    </p:spTree>
    <p:extLst>
      <p:ext uri="{BB962C8B-B14F-4D97-AF65-F5344CB8AC3E}">
        <p14:creationId xmlns:p14="http://schemas.microsoft.com/office/powerpoint/2010/main" val="2569104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3070D2-740E-42DF-8E97-F28072B6D097}"/>
              </a:ext>
            </a:extLst>
          </p:cNvPr>
          <p:cNvSpPr>
            <a:spLocks noGrp="1"/>
          </p:cNvSpPr>
          <p:nvPr>
            <p:ph type="body" sz="quarter" idx="14"/>
          </p:nvPr>
        </p:nvSpPr>
        <p:spPr/>
        <p:txBody>
          <a:bodyPr>
            <a:normAutofit fontScale="77500" lnSpcReduction="20000"/>
          </a:bodyPr>
          <a:lstStyle/>
          <a:p>
            <a:endParaRPr lang="en-IE"/>
          </a:p>
        </p:txBody>
      </p:sp>
      <p:sp>
        <p:nvSpPr>
          <p:cNvPr id="3" name="Text Placeholder 2">
            <a:extLst>
              <a:ext uri="{FF2B5EF4-FFF2-40B4-BE49-F238E27FC236}">
                <a16:creationId xmlns:a16="http://schemas.microsoft.com/office/drawing/2014/main" id="{50DF4A79-475E-455E-B692-EC71F82AC10A}"/>
              </a:ext>
            </a:extLst>
          </p:cNvPr>
          <p:cNvSpPr>
            <a:spLocks noGrp="1"/>
          </p:cNvSpPr>
          <p:nvPr>
            <p:ph type="body" sz="quarter" idx="22"/>
          </p:nvPr>
        </p:nvSpPr>
        <p:spPr/>
        <p:txBody>
          <a:bodyPr/>
          <a:lstStyle/>
          <a:p>
            <a:r>
              <a:rPr lang="en-IE" i="0" dirty="0"/>
              <a:t>“We have a legal and moral obligation to protect people fleeing bombs, bullets and tyrants, and throughout history those people have enriched our society.”</a:t>
            </a:r>
            <a:br>
              <a:rPr lang="en-IE" dirty="0"/>
            </a:br>
            <a:br>
              <a:rPr lang="en-IE" dirty="0"/>
            </a:br>
            <a:r>
              <a:rPr lang="en-IE" i="0" dirty="0"/>
              <a:t>—Juliet Stevenson, Actor and Amnesty Ambassador</a:t>
            </a:r>
            <a:endParaRPr lang="en-IE" dirty="0"/>
          </a:p>
        </p:txBody>
      </p:sp>
      <p:sp>
        <p:nvSpPr>
          <p:cNvPr id="4" name="TextBox 3">
            <a:extLst>
              <a:ext uri="{FF2B5EF4-FFF2-40B4-BE49-F238E27FC236}">
                <a16:creationId xmlns:a16="http://schemas.microsoft.com/office/drawing/2014/main" id="{52C91236-949F-467F-9D1F-C39494E4CB7F}"/>
              </a:ext>
            </a:extLst>
          </p:cNvPr>
          <p:cNvSpPr txBox="1"/>
          <p:nvPr/>
        </p:nvSpPr>
        <p:spPr>
          <a:xfrm>
            <a:off x="0" y="337530"/>
            <a:ext cx="5360276" cy="830997"/>
          </a:xfrm>
          <a:prstGeom prst="rect">
            <a:avLst/>
          </a:prstGeom>
          <a:solidFill>
            <a:srgbClr val="16A8D3"/>
          </a:solidFill>
        </p:spPr>
        <p:txBody>
          <a:bodyPr wrap="square" rtlCol="0">
            <a:spAutoFit/>
          </a:bodyPr>
          <a:lstStyle/>
          <a:p>
            <a:r>
              <a:rPr lang="en-IE" sz="2400" dirty="0">
                <a:solidFill>
                  <a:schemeClr val="bg1"/>
                </a:solidFill>
              </a:rPr>
              <a:t>Why is Refugee Inclusion particularly important?</a:t>
            </a:r>
          </a:p>
        </p:txBody>
      </p:sp>
    </p:spTree>
    <p:extLst>
      <p:ext uri="{BB962C8B-B14F-4D97-AF65-F5344CB8AC3E}">
        <p14:creationId xmlns:p14="http://schemas.microsoft.com/office/powerpoint/2010/main" val="488395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p:txBody>
          <a:bodyPr/>
          <a:lstStyle/>
          <a:p>
            <a:r>
              <a:rPr lang="en-US" dirty="0"/>
              <a:t>In this section:</a:t>
            </a:r>
          </a:p>
        </p:txBody>
      </p:sp>
      <p:sp>
        <p:nvSpPr>
          <p:cNvPr id="6" name="Text Placeholder 5"/>
          <p:cNvSpPr>
            <a:spLocks noGrp="1"/>
          </p:cNvSpPr>
          <p:nvPr>
            <p:ph type="body" sz="quarter" idx="17"/>
          </p:nvPr>
        </p:nvSpPr>
        <p:spPr>
          <a:xfrm>
            <a:off x="6325568" y="1805937"/>
            <a:ext cx="5614184" cy="3947440"/>
          </a:xfrm>
        </p:spPr>
        <p:txBody>
          <a:bodyPr/>
          <a:lstStyle/>
          <a:p>
            <a:pPr algn="just"/>
            <a:r>
              <a:rPr lang="en-IE" dirty="0"/>
              <a:t>Before you can make a meaningful change to the lives of refugees and migrants, you first need know and understand the challenges and disadvantages they face.</a:t>
            </a:r>
          </a:p>
          <a:p>
            <a:pPr algn="just"/>
            <a:endParaRPr lang="en-IE" dirty="0"/>
          </a:p>
          <a:p>
            <a:pPr algn="just"/>
            <a:r>
              <a:rPr lang="en-IE" dirty="0"/>
              <a:t>In this section, we look at these challenges and disadvantages. We also learn about the rights of refugees and areas where refugees and migrants receive support in our country.</a:t>
            </a:r>
          </a:p>
          <a:p>
            <a:pPr algn="l"/>
            <a:endParaRPr lang="en-US" dirty="0"/>
          </a:p>
        </p:txBody>
      </p:sp>
      <p:sp>
        <p:nvSpPr>
          <p:cNvPr id="7" name="Text Placeholder 5">
            <a:extLst>
              <a:ext uri="{FF2B5EF4-FFF2-40B4-BE49-F238E27FC236}">
                <a16:creationId xmlns:a16="http://schemas.microsoft.com/office/drawing/2014/main" id="{1C5C6BF9-AEDE-45AD-8BC9-52AF4673385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1.2 </a:t>
            </a:r>
            <a:r>
              <a:rPr lang="en-US" sz="3200" i="0" dirty="0"/>
              <a:t>Understanding the challenges </a:t>
            </a:r>
            <a:r>
              <a:rPr lang="en-IE" sz="3200" i="0" dirty="0"/>
              <a:t>Refugees and Migrants face and areas of support</a:t>
            </a:r>
            <a:endParaRPr lang="en-IE" dirty="0"/>
          </a:p>
        </p:txBody>
      </p:sp>
      <p:sp>
        <p:nvSpPr>
          <p:cNvPr id="8" name="TextBox 7">
            <a:extLst>
              <a:ext uri="{FF2B5EF4-FFF2-40B4-BE49-F238E27FC236}">
                <a16:creationId xmlns:a16="http://schemas.microsoft.com/office/drawing/2014/main" id="{91B0328E-DE41-49B1-BEDF-AE079545EE1E}"/>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INTRODUCTION</a:t>
            </a:r>
          </a:p>
        </p:txBody>
      </p:sp>
    </p:spTree>
    <p:extLst>
      <p:ext uri="{BB962C8B-B14F-4D97-AF65-F5344CB8AC3E}">
        <p14:creationId xmlns:p14="http://schemas.microsoft.com/office/powerpoint/2010/main" val="4145404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A0D4E7-2A64-45B8-B2C9-D61B9597E28C}"/>
              </a:ext>
            </a:extLst>
          </p:cNvPr>
          <p:cNvSpPr>
            <a:spLocks noGrp="1"/>
          </p:cNvSpPr>
          <p:nvPr>
            <p:ph type="body" sz="quarter" idx="14"/>
          </p:nvPr>
        </p:nvSpPr>
        <p:spPr/>
        <p:txBody>
          <a:bodyPr>
            <a:normAutofit fontScale="77500" lnSpcReduction="20000"/>
          </a:bodyPr>
          <a:lstStyle/>
          <a:p>
            <a:endParaRPr lang="en-IE"/>
          </a:p>
        </p:txBody>
      </p:sp>
      <p:sp>
        <p:nvSpPr>
          <p:cNvPr id="3" name="Text Placeholder 2">
            <a:extLst>
              <a:ext uri="{FF2B5EF4-FFF2-40B4-BE49-F238E27FC236}">
                <a16:creationId xmlns:a16="http://schemas.microsoft.com/office/drawing/2014/main" id="{CE246DCD-B65C-497C-960A-A3E06EF0DE37}"/>
              </a:ext>
            </a:extLst>
          </p:cNvPr>
          <p:cNvSpPr>
            <a:spLocks noGrp="1"/>
          </p:cNvSpPr>
          <p:nvPr>
            <p:ph type="body" sz="quarter" idx="22"/>
          </p:nvPr>
        </p:nvSpPr>
        <p:spPr/>
        <p:txBody>
          <a:bodyPr/>
          <a:lstStyle/>
          <a:p>
            <a:r>
              <a:rPr lang="en-IE" i="0" dirty="0"/>
              <a:t>“Refugees are mothers, fathers, sisters, brothers, children, with the same hopes and ambitions as us—except that a twist of fate has bound their lives to a global refugee crisis on an unprecedented scale.”</a:t>
            </a:r>
          </a:p>
          <a:p>
            <a:endParaRPr lang="en-IE" i="0" dirty="0"/>
          </a:p>
          <a:p>
            <a:r>
              <a:rPr lang="en-IE" i="0" dirty="0"/>
              <a:t>- Khaled Hosseini</a:t>
            </a:r>
            <a:endParaRPr lang="en-IE" dirty="0"/>
          </a:p>
        </p:txBody>
      </p:sp>
      <p:pic>
        <p:nvPicPr>
          <p:cNvPr id="3074" name="Picture 2" descr="Image result for khaled hosseini">
            <a:extLst>
              <a:ext uri="{FF2B5EF4-FFF2-40B4-BE49-F238E27FC236}">
                <a16:creationId xmlns:a16="http://schemas.microsoft.com/office/drawing/2014/main" id="{F8CBC6AD-A024-456C-BED6-A3739EB16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4497" y="4445876"/>
            <a:ext cx="2995558" cy="222326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98011E8-22D7-49D2-80AA-9A2874219086}"/>
              </a:ext>
            </a:extLst>
          </p:cNvPr>
          <p:cNvSpPr txBox="1"/>
          <p:nvPr/>
        </p:nvSpPr>
        <p:spPr>
          <a:xfrm>
            <a:off x="0" y="289412"/>
            <a:ext cx="4876800" cy="461665"/>
          </a:xfrm>
          <a:prstGeom prst="rect">
            <a:avLst/>
          </a:prstGeom>
          <a:solidFill>
            <a:srgbClr val="EA1D76"/>
          </a:solidFill>
        </p:spPr>
        <p:txBody>
          <a:bodyPr wrap="square" rtlCol="0">
            <a:spAutoFit/>
          </a:bodyPr>
          <a:lstStyle/>
          <a:p>
            <a:pPr algn="r"/>
            <a:r>
              <a:rPr lang="en-IE" sz="2400" dirty="0">
                <a:solidFill>
                  <a:schemeClr val="bg1"/>
                </a:solidFill>
              </a:rPr>
              <a:t>Understanding the Refugees crisis.. </a:t>
            </a:r>
          </a:p>
        </p:txBody>
      </p:sp>
    </p:spTree>
    <p:extLst>
      <p:ext uri="{BB962C8B-B14F-4D97-AF65-F5344CB8AC3E}">
        <p14:creationId xmlns:p14="http://schemas.microsoft.com/office/powerpoint/2010/main" val="949755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5889645-5061-49DC-B77D-375A1188B224}"/>
              </a:ext>
            </a:extLst>
          </p:cNvPr>
          <p:cNvSpPr>
            <a:spLocks noGrp="1"/>
          </p:cNvSpPr>
          <p:nvPr>
            <p:ph type="body" sz="quarter" idx="20"/>
          </p:nvPr>
        </p:nvSpPr>
        <p:spPr>
          <a:xfrm>
            <a:off x="1229711" y="1754551"/>
            <a:ext cx="10646980" cy="3872188"/>
          </a:xfrm>
        </p:spPr>
        <p:txBody>
          <a:bodyPr/>
          <a:lstStyle/>
          <a:p>
            <a:pPr marL="0" indent="0">
              <a:lnSpc>
                <a:spcPct val="100000"/>
              </a:lnSpc>
              <a:buNone/>
            </a:pPr>
            <a:r>
              <a:rPr lang="en-IE" dirty="0">
                <a:solidFill>
                  <a:srgbClr val="615F5D"/>
                </a:solidFill>
              </a:rPr>
              <a:t>It is important to understand that refugees and migrants have many challenges and disadvantages facing them when they arrive in a new country/community. </a:t>
            </a:r>
          </a:p>
          <a:p>
            <a:pPr marL="0" indent="0">
              <a:lnSpc>
                <a:spcPct val="100000"/>
              </a:lnSpc>
              <a:buNone/>
            </a:pPr>
            <a:r>
              <a:rPr lang="en-IE" dirty="0">
                <a:solidFill>
                  <a:srgbClr val="F38B00"/>
                </a:solidFill>
              </a:rPr>
              <a:t>Difficulties may be caused by:</a:t>
            </a:r>
          </a:p>
          <a:p>
            <a:pPr algn="just">
              <a:lnSpc>
                <a:spcPct val="100000"/>
              </a:lnSpc>
            </a:pPr>
            <a:r>
              <a:rPr lang="en-IE" dirty="0">
                <a:solidFill>
                  <a:srgbClr val="615F5D"/>
                </a:solidFill>
              </a:rPr>
              <a:t>isolation and a lack of knowledge about with systems and procedures in their host country</a:t>
            </a:r>
          </a:p>
          <a:p>
            <a:pPr algn="just">
              <a:lnSpc>
                <a:spcPct val="100000"/>
              </a:lnSpc>
            </a:pPr>
            <a:r>
              <a:rPr lang="en-IE" dirty="0">
                <a:solidFill>
                  <a:srgbClr val="615F5D"/>
                </a:solidFill>
              </a:rPr>
              <a:t>poor education or educational underachievement or the failure of the host country to recognise their foreign skills, qualifications and experience</a:t>
            </a:r>
          </a:p>
          <a:p>
            <a:pPr algn="just">
              <a:lnSpc>
                <a:spcPct val="100000"/>
              </a:lnSpc>
            </a:pPr>
            <a:r>
              <a:rPr lang="en-IE" dirty="0">
                <a:solidFill>
                  <a:srgbClr val="615F5D"/>
                </a:solidFill>
              </a:rPr>
              <a:t>lack of fluency in the host country language</a:t>
            </a:r>
          </a:p>
          <a:p>
            <a:pPr algn="just">
              <a:lnSpc>
                <a:spcPct val="100000"/>
              </a:lnSpc>
            </a:pPr>
            <a:r>
              <a:rPr lang="en-IE" dirty="0">
                <a:solidFill>
                  <a:srgbClr val="615F5D"/>
                </a:solidFill>
              </a:rPr>
              <a:t>cultural barriers and/or differences to that of the host society</a:t>
            </a:r>
          </a:p>
          <a:p>
            <a:endParaRPr lang="en-IE" dirty="0"/>
          </a:p>
        </p:txBody>
      </p:sp>
      <p:sp>
        <p:nvSpPr>
          <p:cNvPr id="3" name="Text Placeholder 2">
            <a:extLst>
              <a:ext uri="{FF2B5EF4-FFF2-40B4-BE49-F238E27FC236}">
                <a16:creationId xmlns:a16="http://schemas.microsoft.com/office/drawing/2014/main" id="{A26B8F46-EC34-49D1-A5AE-32363C6EECFF}"/>
              </a:ext>
            </a:extLst>
          </p:cNvPr>
          <p:cNvSpPr>
            <a:spLocks noGrp="1"/>
          </p:cNvSpPr>
          <p:nvPr>
            <p:ph type="body" sz="quarter" idx="21"/>
          </p:nvPr>
        </p:nvSpPr>
        <p:spPr>
          <a:xfrm>
            <a:off x="2495266" y="515007"/>
            <a:ext cx="8403792" cy="1093448"/>
          </a:xfrm>
        </p:spPr>
        <p:txBody>
          <a:bodyPr>
            <a:normAutofit fontScale="92500"/>
          </a:bodyPr>
          <a:lstStyle/>
          <a:p>
            <a:r>
              <a:rPr lang="en-IE" dirty="0"/>
              <a:t>Understanding the challenges and disadvantages faced by Refugees and Migrants</a:t>
            </a:r>
          </a:p>
          <a:p>
            <a:endParaRPr lang="en-IE" dirty="0"/>
          </a:p>
        </p:txBody>
      </p:sp>
    </p:spTree>
    <p:extLst>
      <p:ext uri="{BB962C8B-B14F-4D97-AF65-F5344CB8AC3E}">
        <p14:creationId xmlns:p14="http://schemas.microsoft.com/office/powerpoint/2010/main" val="1366578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9409E8-98C2-4A58-96C3-5A6E7ECCF2E4}"/>
              </a:ext>
            </a:extLst>
          </p:cNvPr>
          <p:cNvSpPr>
            <a:spLocks noGrp="1"/>
          </p:cNvSpPr>
          <p:nvPr>
            <p:ph type="body" sz="quarter" idx="10"/>
          </p:nvPr>
        </p:nvSpPr>
        <p:spPr>
          <a:xfrm>
            <a:off x="0" y="3834204"/>
            <a:ext cx="3511788" cy="2744236"/>
          </a:xfrm>
        </p:spPr>
        <p:txBody>
          <a:bodyPr>
            <a:normAutofit fontScale="92500" lnSpcReduction="10000"/>
          </a:bodyPr>
          <a:lstStyle/>
          <a:p>
            <a:r>
              <a:rPr lang="en-IE" dirty="0">
                <a:solidFill>
                  <a:srgbClr val="16A8D3"/>
                </a:solidFill>
              </a:rPr>
              <a:t>May have language/education difficulties/differences. </a:t>
            </a:r>
          </a:p>
          <a:p>
            <a:r>
              <a:rPr lang="en-IE" dirty="0">
                <a:solidFill>
                  <a:srgbClr val="16A8D3"/>
                </a:solidFill>
              </a:rPr>
              <a:t>Adult may have very different levels of past education – education may have been interrupted for some, while others may be very highly educated</a:t>
            </a:r>
          </a:p>
          <a:p>
            <a:endParaRPr lang="en-IE" dirty="0">
              <a:solidFill>
                <a:srgbClr val="16A8D3"/>
              </a:solidFill>
            </a:endParaRPr>
          </a:p>
          <a:p>
            <a:endParaRPr lang="en-IE" dirty="0">
              <a:solidFill>
                <a:srgbClr val="16A8D3"/>
              </a:solidFill>
            </a:endParaRPr>
          </a:p>
        </p:txBody>
      </p:sp>
      <p:sp>
        <p:nvSpPr>
          <p:cNvPr id="3" name="Text Placeholder 2">
            <a:extLst>
              <a:ext uri="{FF2B5EF4-FFF2-40B4-BE49-F238E27FC236}">
                <a16:creationId xmlns:a16="http://schemas.microsoft.com/office/drawing/2014/main" id="{C62712C1-AEFB-4936-8B0B-8713DAE2A5FF}"/>
              </a:ext>
            </a:extLst>
          </p:cNvPr>
          <p:cNvSpPr>
            <a:spLocks noGrp="1"/>
          </p:cNvSpPr>
          <p:nvPr>
            <p:ph type="body" sz="quarter" idx="11"/>
          </p:nvPr>
        </p:nvSpPr>
        <p:spPr>
          <a:xfrm>
            <a:off x="8240110" y="141109"/>
            <a:ext cx="3720663" cy="2285835"/>
          </a:xfrm>
        </p:spPr>
        <p:txBody>
          <a:bodyPr>
            <a:normAutofit fontScale="92500" lnSpcReduction="10000"/>
          </a:bodyPr>
          <a:lstStyle/>
          <a:p>
            <a:r>
              <a:rPr lang="en-IE" dirty="0">
                <a:solidFill>
                  <a:srgbClr val="EA1D76"/>
                </a:solidFill>
              </a:rPr>
              <a:t>May have health issues or may have suffered severe trauma. </a:t>
            </a:r>
          </a:p>
          <a:p>
            <a:r>
              <a:rPr lang="en-IE" dirty="0">
                <a:solidFill>
                  <a:srgbClr val="EA1D76"/>
                </a:solidFill>
              </a:rPr>
              <a:t>Coaching on how to work with those who have experienced trauma should be sought by all service providers starting to work with refugees</a:t>
            </a:r>
          </a:p>
        </p:txBody>
      </p:sp>
      <p:sp>
        <p:nvSpPr>
          <p:cNvPr id="4" name="Text Placeholder 3">
            <a:extLst>
              <a:ext uri="{FF2B5EF4-FFF2-40B4-BE49-F238E27FC236}">
                <a16:creationId xmlns:a16="http://schemas.microsoft.com/office/drawing/2014/main" id="{902A965C-D6A9-403A-A88D-69DA566DD1A9}"/>
              </a:ext>
            </a:extLst>
          </p:cNvPr>
          <p:cNvSpPr>
            <a:spLocks noGrp="1"/>
          </p:cNvSpPr>
          <p:nvPr>
            <p:ph type="body" sz="quarter" idx="12"/>
          </p:nvPr>
        </p:nvSpPr>
        <p:spPr>
          <a:xfrm>
            <a:off x="3169821" y="1015619"/>
            <a:ext cx="2672815" cy="1922578"/>
          </a:xfrm>
        </p:spPr>
        <p:txBody>
          <a:bodyPr>
            <a:normAutofit/>
          </a:bodyPr>
          <a:lstStyle/>
          <a:p>
            <a:pPr>
              <a:lnSpc>
                <a:spcPts val="2400"/>
              </a:lnSpc>
            </a:pPr>
            <a:r>
              <a:rPr lang="en-IE" dirty="0">
                <a:solidFill>
                  <a:srgbClr val="B6BD00"/>
                </a:solidFill>
              </a:rPr>
              <a:t>May feel socially excluded from their new/ host communities</a:t>
            </a:r>
          </a:p>
        </p:txBody>
      </p:sp>
      <p:sp>
        <p:nvSpPr>
          <p:cNvPr id="5" name="Text Placeholder 4">
            <a:extLst>
              <a:ext uri="{FF2B5EF4-FFF2-40B4-BE49-F238E27FC236}">
                <a16:creationId xmlns:a16="http://schemas.microsoft.com/office/drawing/2014/main" id="{047592EC-C362-4B01-945E-2475A55ED636}"/>
              </a:ext>
            </a:extLst>
          </p:cNvPr>
          <p:cNvSpPr>
            <a:spLocks noGrp="1"/>
          </p:cNvSpPr>
          <p:nvPr>
            <p:ph type="body" sz="quarter" idx="13"/>
          </p:nvPr>
        </p:nvSpPr>
        <p:spPr>
          <a:xfrm>
            <a:off x="6096000" y="3834204"/>
            <a:ext cx="2921876" cy="1431479"/>
          </a:xfrm>
        </p:spPr>
        <p:txBody>
          <a:bodyPr>
            <a:normAutofit fontScale="92500" lnSpcReduction="20000"/>
          </a:bodyPr>
          <a:lstStyle/>
          <a:p>
            <a:r>
              <a:rPr lang="en-IE" dirty="0">
                <a:solidFill>
                  <a:srgbClr val="F38B00"/>
                </a:solidFill>
              </a:rPr>
              <a:t>May have ethnic, cultural, political or religious differences to their new/host countries</a:t>
            </a:r>
          </a:p>
        </p:txBody>
      </p:sp>
      <p:sp>
        <p:nvSpPr>
          <p:cNvPr id="7" name="Rectangle 6">
            <a:extLst>
              <a:ext uri="{FF2B5EF4-FFF2-40B4-BE49-F238E27FC236}">
                <a16:creationId xmlns:a16="http://schemas.microsoft.com/office/drawing/2014/main" id="{55952902-3623-4F69-A883-EC89A47494FC}"/>
              </a:ext>
            </a:extLst>
          </p:cNvPr>
          <p:cNvSpPr/>
          <p:nvPr/>
        </p:nvSpPr>
        <p:spPr>
          <a:xfrm>
            <a:off x="0" y="141109"/>
            <a:ext cx="2976282" cy="1569660"/>
          </a:xfrm>
          <a:prstGeom prst="rect">
            <a:avLst/>
          </a:prstGeom>
          <a:solidFill>
            <a:srgbClr val="F38B00"/>
          </a:solidFill>
        </p:spPr>
        <p:txBody>
          <a:bodyPr wrap="square">
            <a:spAutoFit/>
          </a:bodyPr>
          <a:lstStyle/>
          <a:p>
            <a:r>
              <a:rPr lang="en-IE" sz="2400" dirty="0">
                <a:solidFill>
                  <a:schemeClr val="bg1"/>
                </a:solidFill>
              </a:rPr>
              <a:t>Things to know before you start providing services for Refugees and Migrants</a:t>
            </a:r>
          </a:p>
        </p:txBody>
      </p:sp>
    </p:spTree>
    <p:extLst>
      <p:ext uri="{BB962C8B-B14F-4D97-AF65-F5344CB8AC3E}">
        <p14:creationId xmlns:p14="http://schemas.microsoft.com/office/powerpoint/2010/main" val="1229671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852B8D-D336-4D44-A3A5-570EA7FD87E7}"/>
              </a:ext>
            </a:extLst>
          </p:cNvPr>
          <p:cNvSpPr>
            <a:spLocks noGrp="1"/>
          </p:cNvSpPr>
          <p:nvPr>
            <p:ph type="body" sz="quarter" idx="20"/>
          </p:nvPr>
        </p:nvSpPr>
        <p:spPr>
          <a:xfrm>
            <a:off x="6011917" y="1936696"/>
            <a:ext cx="6032938" cy="3631644"/>
          </a:xfrm>
        </p:spPr>
        <p:txBody>
          <a:bodyPr/>
          <a:lstStyle/>
          <a:p>
            <a:pPr algn="just">
              <a:lnSpc>
                <a:spcPct val="100000"/>
              </a:lnSpc>
            </a:pPr>
            <a:r>
              <a:rPr lang="en-IE" dirty="0">
                <a:solidFill>
                  <a:srgbClr val="615F5D"/>
                </a:solidFill>
              </a:rPr>
              <a:t>These disadvantages can create lack of confidence, lack of self-esteem and low aspirations for refugees in their new countries</a:t>
            </a:r>
          </a:p>
          <a:p>
            <a:pPr algn="just">
              <a:lnSpc>
                <a:spcPct val="100000"/>
              </a:lnSpc>
            </a:pPr>
            <a:r>
              <a:rPr lang="en-IE" dirty="0">
                <a:solidFill>
                  <a:srgbClr val="615F5D"/>
                </a:solidFill>
              </a:rPr>
              <a:t>These disadvantages also permeate into all aspects of the refugees life in their host country – inhibiting them from active participation in their communities to entry into the labour market. </a:t>
            </a:r>
          </a:p>
          <a:p>
            <a:endParaRPr lang="en-IE" dirty="0"/>
          </a:p>
        </p:txBody>
      </p:sp>
      <p:pic>
        <p:nvPicPr>
          <p:cNvPr id="6" name="Picture Placeholder 5" descr="A person talking on a cell phone&#10;&#10;Description automatically generated">
            <a:extLst>
              <a:ext uri="{FF2B5EF4-FFF2-40B4-BE49-F238E27FC236}">
                <a16:creationId xmlns:a16="http://schemas.microsoft.com/office/drawing/2014/main" id="{B6E3DB65-3B45-4C02-BD4B-23F5B58FA53A}"/>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l="17067" r="17067"/>
          <a:stretch>
            <a:fillRect/>
          </a:stretch>
        </p:blipFill>
        <p:spPr/>
      </p:pic>
      <p:sp>
        <p:nvSpPr>
          <p:cNvPr id="4" name="Text Placeholder 3">
            <a:extLst>
              <a:ext uri="{FF2B5EF4-FFF2-40B4-BE49-F238E27FC236}">
                <a16:creationId xmlns:a16="http://schemas.microsoft.com/office/drawing/2014/main" id="{6D745B6B-3F52-440D-A637-ADA5F448DC3A}"/>
              </a:ext>
            </a:extLst>
          </p:cNvPr>
          <p:cNvSpPr>
            <a:spLocks noGrp="1"/>
          </p:cNvSpPr>
          <p:nvPr>
            <p:ph type="body" sz="quarter" idx="22"/>
          </p:nvPr>
        </p:nvSpPr>
        <p:spPr>
          <a:xfrm>
            <a:off x="5822731" y="399393"/>
            <a:ext cx="6032938" cy="1225648"/>
          </a:xfrm>
        </p:spPr>
        <p:txBody>
          <a:bodyPr>
            <a:normAutofit fontScale="85000" lnSpcReduction="20000"/>
          </a:bodyPr>
          <a:lstStyle/>
          <a:p>
            <a:r>
              <a:rPr lang="en-IE" dirty="0"/>
              <a:t>Impact of challenges and disadvantages on Refugees and  Migrants</a:t>
            </a:r>
          </a:p>
        </p:txBody>
      </p:sp>
    </p:spTree>
    <p:extLst>
      <p:ext uri="{BB962C8B-B14F-4D97-AF65-F5344CB8AC3E}">
        <p14:creationId xmlns:p14="http://schemas.microsoft.com/office/powerpoint/2010/main" val="1108935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6CCA61-BFB1-4762-B945-7F4BDE595278}"/>
              </a:ext>
            </a:extLst>
          </p:cNvPr>
          <p:cNvSpPr>
            <a:spLocks noGrp="1"/>
          </p:cNvSpPr>
          <p:nvPr>
            <p:ph type="body" sz="quarter" idx="20"/>
          </p:nvPr>
        </p:nvSpPr>
        <p:spPr>
          <a:xfrm>
            <a:off x="1471448" y="1785404"/>
            <a:ext cx="10489324" cy="4499781"/>
          </a:xfrm>
        </p:spPr>
        <p:txBody>
          <a:bodyPr/>
          <a:lstStyle/>
          <a:p>
            <a:pPr marL="0" indent="0">
              <a:buNone/>
            </a:pPr>
            <a:r>
              <a:rPr lang="en-IE" dirty="0"/>
              <a:t>The UN Refugee Agency is a global organization dedicated to saving lives, protecting rights and building a better future for refugees, forcibly displaced communities and stateless people. They provide clear guidelines on the rights of refugees:</a:t>
            </a:r>
          </a:p>
          <a:p>
            <a:r>
              <a:rPr lang="en-IE" dirty="0">
                <a:solidFill>
                  <a:srgbClr val="EA1D76"/>
                </a:solidFill>
              </a:rPr>
              <a:t>A refugee has the right to safe asylum. </a:t>
            </a:r>
            <a:r>
              <a:rPr lang="en-IE" dirty="0"/>
              <a:t>Refugees flee because of the threat of persecution and cannot return safely to their homes in the prevailing circumstances.</a:t>
            </a:r>
          </a:p>
          <a:p>
            <a:r>
              <a:rPr lang="en-IE" dirty="0"/>
              <a:t>Refugees should receive at least </a:t>
            </a:r>
            <a:r>
              <a:rPr lang="en-IE" dirty="0">
                <a:solidFill>
                  <a:srgbClr val="EA1D76"/>
                </a:solidFill>
              </a:rPr>
              <a:t>the same rights and basic help as any other foreigner who is a legal resident</a:t>
            </a:r>
            <a:r>
              <a:rPr lang="en-IE" dirty="0"/>
              <a:t>, including freedom of thought, of movement, and freedom from torture and degrading treatment.</a:t>
            </a:r>
          </a:p>
          <a:p>
            <a:r>
              <a:rPr lang="en-IE" dirty="0">
                <a:solidFill>
                  <a:srgbClr val="EA1D76"/>
                </a:solidFill>
              </a:rPr>
              <a:t>Economic and social rights are equally applicable. Refugees should have access to medical care, schooling and the right to work.</a:t>
            </a:r>
          </a:p>
        </p:txBody>
      </p:sp>
      <p:sp>
        <p:nvSpPr>
          <p:cNvPr id="3" name="Text Placeholder 2">
            <a:extLst>
              <a:ext uri="{FF2B5EF4-FFF2-40B4-BE49-F238E27FC236}">
                <a16:creationId xmlns:a16="http://schemas.microsoft.com/office/drawing/2014/main" id="{CC567B2E-11F4-4941-AE68-B4FBD1EFD7BB}"/>
              </a:ext>
            </a:extLst>
          </p:cNvPr>
          <p:cNvSpPr>
            <a:spLocks noGrp="1"/>
          </p:cNvSpPr>
          <p:nvPr>
            <p:ph type="body" sz="quarter" idx="21"/>
          </p:nvPr>
        </p:nvSpPr>
        <p:spPr/>
        <p:txBody>
          <a:bodyPr/>
          <a:lstStyle/>
          <a:p>
            <a:r>
              <a:rPr lang="en-IE" dirty="0"/>
              <a:t>Spotlight on Refugees Rights</a:t>
            </a:r>
          </a:p>
        </p:txBody>
      </p:sp>
      <p:pic>
        <p:nvPicPr>
          <p:cNvPr id="1026" name="Picture 2" descr="UNHCR logo">
            <a:extLst>
              <a:ext uri="{FF2B5EF4-FFF2-40B4-BE49-F238E27FC236}">
                <a16:creationId xmlns:a16="http://schemas.microsoft.com/office/drawing/2014/main" id="{ABB4D780-8C6C-4131-AD95-93BB93507F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4624"/>
          <a:stretch/>
        </p:blipFill>
        <p:spPr bwMode="auto">
          <a:xfrm>
            <a:off x="8393496" y="117147"/>
            <a:ext cx="3798504" cy="9144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5FF8DAEA-245D-494B-A806-032CA4434376}"/>
              </a:ext>
            </a:extLst>
          </p:cNvPr>
          <p:cNvSpPr/>
          <p:nvPr/>
        </p:nvSpPr>
        <p:spPr>
          <a:xfrm>
            <a:off x="5360274" y="6611779"/>
            <a:ext cx="7472855" cy="246221"/>
          </a:xfrm>
          <a:prstGeom prst="rect">
            <a:avLst/>
          </a:prstGeom>
        </p:spPr>
        <p:txBody>
          <a:bodyPr wrap="square">
            <a:spAutoFit/>
          </a:bodyPr>
          <a:lstStyle/>
          <a:p>
            <a:r>
              <a:rPr lang="en-IE" sz="1000" dirty="0"/>
              <a:t>Source: </a:t>
            </a:r>
            <a:r>
              <a:rPr lang="en-IE" sz="1000" dirty="0">
                <a:hlinkClick r:id="rId3"/>
              </a:rPr>
              <a:t>https://www.unhcr.org/en-ie/publications/brochures/3b779dfe2/protecting-refugees-questions-answers.html</a:t>
            </a:r>
            <a:endParaRPr lang="en-IE" sz="1000" dirty="0"/>
          </a:p>
        </p:txBody>
      </p:sp>
    </p:spTree>
    <p:extLst>
      <p:ext uri="{BB962C8B-B14F-4D97-AF65-F5344CB8AC3E}">
        <p14:creationId xmlns:p14="http://schemas.microsoft.com/office/powerpoint/2010/main" val="420977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D292A5-EF78-417E-8B00-5B66F2FCF214}"/>
              </a:ext>
            </a:extLst>
          </p:cNvPr>
          <p:cNvSpPr>
            <a:spLocks noGrp="1"/>
          </p:cNvSpPr>
          <p:nvPr>
            <p:ph type="body" sz="quarter" idx="13"/>
          </p:nvPr>
        </p:nvSpPr>
        <p:spPr>
          <a:xfrm>
            <a:off x="0" y="290620"/>
            <a:ext cx="12192000" cy="697353"/>
          </a:xfrm>
        </p:spPr>
        <p:txBody>
          <a:bodyPr/>
          <a:lstStyle/>
          <a:p>
            <a:r>
              <a:rPr lang="en-IE" dirty="0"/>
              <a:t>In what areas are refugees supported in Ireland? </a:t>
            </a:r>
          </a:p>
        </p:txBody>
      </p:sp>
      <p:sp>
        <p:nvSpPr>
          <p:cNvPr id="3" name="Text Placeholder 2">
            <a:extLst>
              <a:ext uri="{FF2B5EF4-FFF2-40B4-BE49-F238E27FC236}">
                <a16:creationId xmlns:a16="http://schemas.microsoft.com/office/drawing/2014/main" id="{C1B09B1A-1C0A-4685-B454-2D5DA19E9612}"/>
              </a:ext>
            </a:extLst>
          </p:cNvPr>
          <p:cNvSpPr>
            <a:spLocks noGrp="1"/>
          </p:cNvSpPr>
          <p:nvPr>
            <p:ph type="body" sz="quarter" idx="14"/>
          </p:nvPr>
        </p:nvSpPr>
        <p:spPr>
          <a:solidFill>
            <a:srgbClr val="B6BD00"/>
          </a:solidFill>
        </p:spPr>
        <p:txBody>
          <a:bodyPr/>
          <a:lstStyle/>
          <a:p>
            <a:r>
              <a:rPr lang="en-IE" dirty="0">
                <a:solidFill>
                  <a:schemeClr val="bg1"/>
                </a:solidFill>
              </a:rPr>
              <a:t>Accommodation and Welfare</a:t>
            </a:r>
          </a:p>
        </p:txBody>
      </p:sp>
      <p:sp>
        <p:nvSpPr>
          <p:cNvPr id="4" name="Text Placeholder 3">
            <a:extLst>
              <a:ext uri="{FF2B5EF4-FFF2-40B4-BE49-F238E27FC236}">
                <a16:creationId xmlns:a16="http://schemas.microsoft.com/office/drawing/2014/main" id="{6E1FD35C-CE25-4DB1-8CA8-7AE23C32CC1D}"/>
              </a:ext>
            </a:extLst>
          </p:cNvPr>
          <p:cNvSpPr>
            <a:spLocks noGrp="1"/>
          </p:cNvSpPr>
          <p:nvPr>
            <p:ph type="body" sz="quarter" idx="15"/>
          </p:nvPr>
        </p:nvSpPr>
        <p:spPr>
          <a:xfrm>
            <a:off x="552588" y="4432246"/>
            <a:ext cx="3652587" cy="2098207"/>
          </a:xfrm>
        </p:spPr>
        <p:txBody>
          <a:bodyPr>
            <a:normAutofit fontScale="92500" lnSpcReduction="10000"/>
          </a:bodyPr>
          <a:lstStyle/>
          <a:p>
            <a:r>
              <a:rPr lang="en-IE" dirty="0"/>
              <a:t>Refugees have the right to accommodation and welfare. </a:t>
            </a:r>
            <a:r>
              <a:rPr lang="en-IE" dirty="0">
                <a:solidFill>
                  <a:srgbClr val="B6BD00"/>
                </a:solidFill>
              </a:rPr>
              <a:t>In Ireland, this is provided through direct provision </a:t>
            </a:r>
            <a:r>
              <a:rPr lang="en-IE" dirty="0" err="1">
                <a:solidFill>
                  <a:srgbClr val="B6BD00"/>
                </a:solidFill>
              </a:rPr>
              <a:t>centers</a:t>
            </a:r>
            <a:r>
              <a:rPr lang="en-IE" dirty="0">
                <a:solidFill>
                  <a:srgbClr val="B6BD00"/>
                </a:solidFill>
              </a:rPr>
              <a:t> which provide free food and shelter. Refugees also receive a daily allowance.</a:t>
            </a:r>
          </a:p>
        </p:txBody>
      </p:sp>
      <p:sp>
        <p:nvSpPr>
          <p:cNvPr id="5" name="Text Placeholder 4">
            <a:extLst>
              <a:ext uri="{FF2B5EF4-FFF2-40B4-BE49-F238E27FC236}">
                <a16:creationId xmlns:a16="http://schemas.microsoft.com/office/drawing/2014/main" id="{10E9934E-AFEC-4E2E-B661-4F695E438CC1}"/>
              </a:ext>
            </a:extLst>
          </p:cNvPr>
          <p:cNvSpPr>
            <a:spLocks noGrp="1"/>
          </p:cNvSpPr>
          <p:nvPr>
            <p:ph type="body" sz="quarter" idx="16"/>
          </p:nvPr>
        </p:nvSpPr>
        <p:spPr>
          <a:solidFill>
            <a:srgbClr val="F38B00"/>
          </a:solidFill>
        </p:spPr>
        <p:txBody>
          <a:bodyPr/>
          <a:lstStyle/>
          <a:p>
            <a:r>
              <a:rPr lang="en-IE" dirty="0">
                <a:solidFill>
                  <a:schemeClr val="bg1"/>
                </a:solidFill>
              </a:rPr>
              <a:t>Medical Services</a:t>
            </a:r>
          </a:p>
        </p:txBody>
      </p:sp>
      <p:sp>
        <p:nvSpPr>
          <p:cNvPr id="6" name="Text Placeholder 5">
            <a:extLst>
              <a:ext uri="{FF2B5EF4-FFF2-40B4-BE49-F238E27FC236}">
                <a16:creationId xmlns:a16="http://schemas.microsoft.com/office/drawing/2014/main" id="{25F2A92D-BFED-4C86-9AD3-9F020753B505}"/>
              </a:ext>
            </a:extLst>
          </p:cNvPr>
          <p:cNvSpPr>
            <a:spLocks noGrp="1"/>
          </p:cNvSpPr>
          <p:nvPr>
            <p:ph type="body" sz="quarter" idx="17"/>
          </p:nvPr>
        </p:nvSpPr>
        <p:spPr>
          <a:xfrm>
            <a:off x="4512216" y="4432246"/>
            <a:ext cx="3408830" cy="1831919"/>
          </a:xfrm>
        </p:spPr>
        <p:txBody>
          <a:bodyPr>
            <a:normAutofit fontScale="92500" lnSpcReduction="10000"/>
          </a:bodyPr>
          <a:lstStyle/>
          <a:p>
            <a:r>
              <a:rPr lang="en-IE" dirty="0"/>
              <a:t>Refugees have the right to support from the medical services. </a:t>
            </a:r>
            <a:r>
              <a:rPr lang="en-IE" dirty="0">
                <a:solidFill>
                  <a:srgbClr val="F38B00"/>
                </a:solidFill>
              </a:rPr>
              <a:t>In Ireland, refugees and asylum seekers are entitled to medical services free of charge</a:t>
            </a:r>
          </a:p>
        </p:txBody>
      </p:sp>
      <p:sp>
        <p:nvSpPr>
          <p:cNvPr id="7" name="Text Placeholder 6">
            <a:extLst>
              <a:ext uri="{FF2B5EF4-FFF2-40B4-BE49-F238E27FC236}">
                <a16:creationId xmlns:a16="http://schemas.microsoft.com/office/drawing/2014/main" id="{E021DBAF-1D01-490D-9DC0-ADC30EE8ACCA}"/>
              </a:ext>
            </a:extLst>
          </p:cNvPr>
          <p:cNvSpPr>
            <a:spLocks noGrp="1"/>
          </p:cNvSpPr>
          <p:nvPr>
            <p:ph type="body" sz="quarter" idx="18"/>
          </p:nvPr>
        </p:nvSpPr>
        <p:spPr>
          <a:solidFill>
            <a:srgbClr val="EA1D76"/>
          </a:solidFill>
        </p:spPr>
        <p:txBody>
          <a:bodyPr/>
          <a:lstStyle/>
          <a:p>
            <a:r>
              <a:rPr lang="en-IE" dirty="0">
                <a:solidFill>
                  <a:schemeClr val="bg1"/>
                </a:solidFill>
              </a:rPr>
              <a:t>Education</a:t>
            </a:r>
          </a:p>
        </p:txBody>
      </p:sp>
      <p:sp>
        <p:nvSpPr>
          <p:cNvPr id="8" name="Text Placeholder 7">
            <a:extLst>
              <a:ext uri="{FF2B5EF4-FFF2-40B4-BE49-F238E27FC236}">
                <a16:creationId xmlns:a16="http://schemas.microsoft.com/office/drawing/2014/main" id="{BDC9845E-C67F-4282-AE56-B075E9C45D6C}"/>
              </a:ext>
            </a:extLst>
          </p:cNvPr>
          <p:cNvSpPr>
            <a:spLocks noGrp="1"/>
          </p:cNvSpPr>
          <p:nvPr>
            <p:ph type="body" sz="quarter" idx="19"/>
          </p:nvPr>
        </p:nvSpPr>
        <p:spPr>
          <a:xfrm>
            <a:off x="8124497" y="4432246"/>
            <a:ext cx="3652587" cy="2021106"/>
          </a:xfrm>
        </p:spPr>
        <p:txBody>
          <a:bodyPr>
            <a:normAutofit fontScale="92500" lnSpcReduction="10000"/>
          </a:bodyPr>
          <a:lstStyle/>
          <a:p>
            <a:r>
              <a:rPr lang="en-IE" dirty="0"/>
              <a:t>All children and young people, are entitled to free primary and post primary education in Ireland. Refugee Adults also have access to some free education (adult literacy, English language classes etc.)</a:t>
            </a:r>
          </a:p>
        </p:txBody>
      </p:sp>
      <p:sp>
        <p:nvSpPr>
          <p:cNvPr id="9" name="Text Placeholder 1">
            <a:extLst>
              <a:ext uri="{FF2B5EF4-FFF2-40B4-BE49-F238E27FC236}">
                <a16:creationId xmlns:a16="http://schemas.microsoft.com/office/drawing/2014/main" id="{33C55EA9-A536-4DD4-8363-FE4C1E5D1134}"/>
              </a:ext>
            </a:extLst>
          </p:cNvPr>
          <p:cNvSpPr txBox="1">
            <a:spLocks/>
          </p:cNvSpPr>
          <p:nvPr/>
        </p:nvSpPr>
        <p:spPr>
          <a:xfrm>
            <a:off x="793850" y="1029338"/>
            <a:ext cx="10845561" cy="697353"/>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400" dirty="0">
                <a:solidFill>
                  <a:schemeClr val="bg1"/>
                </a:solidFill>
              </a:rPr>
              <a:t>Refugees receive support from a wide range of public, private and volunteer services. </a:t>
            </a:r>
          </a:p>
        </p:txBody>
      </p:sp>
      <p:pic>
        <p:nvPicPr>
          <p:cNvPr id="11" name="Picture 2" descr="Image result for ireland flag">
            <a:extLst>
              <a:ext uri="{FF2B5EF4-FFF2-40B4-BE49-F238E27FC236}">
                <a16:creationId xmlns:a16="http://schemas.microsoft.com/office/drawing/2014/main" id="{A31AB244-956D-483E-BE5A-C1E61104FF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91" t="27111" r="4881" b="28067"/>
          <a:stretch/>
        </p:blipFill>
        <p:spPr bwMode="auto">
          <a:xfrm>
            <a:off x="10888717" y="319155"/>
            <a:ext cx="1208689" cy="59713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07CCD60-BDFA-4E96-9CBD-ED4F9E4A6882}"/>
              </a:ext>
            </a:extLst>
          </p:cNvPr>
          <p:cNvSpPr/>
          <p:nvPr/>
        </p:nvSpPr>
        <p:spPr>
          <a:xfrm>
            <a:off x="2102067" y="6611779"/>
            <a:ext cx="8975833" cy="246221"/>
          </a:xfrm>
          <a:prstGeom prst="rect">
            <a:avLst/>
          </a:prstGeom>
        </p:spPr>
        <p:txBody>
          <a:bodyPr wrap="square">
            <a:spAutoFit/>
          </a:bodyPr>
          <a:lstStyle/>
          <a:p>
            <a:r>
              <a:rPr lang="en-IE" sz="1000" dirty="0"/>
              <a:t>Source: </a:t>
            </a:r>
            <a:r>
              <a:rPr lang="en-IE" sz="1000" dirty="0">
                <a:hlinkClick r:id="rId3"/>
              </a:rPr>
              <a:t>https://www.citizensinformation.ie/en/moving_country/asylum_seekers_and_refugees/services_for_asylum_seekers_in_ireland/direct_provision.html</a:t>
            </a:r>
            <a:endParaRPr lang="en-IE" sz="1000" dirty="0"/>
          </a:p>
        </p:txBody>
      </p:sp>
      <p:sp>
        <p:nvSpPr>
          <p:cNvPr id="13" name="Google Shape;482;p39">
            <a:extLst>
              <a:ext uri="{FF2B5EF4-FFF2-40B4-BE49-F238E27FC236}">
                <a16:creationId xmlns:a16="http://schemas.microsoft.com/office/drawing/2014/main" id="{C10EED88-775B-42F1-BB3B-D440D98DC606}"/>
              </a:ext>
            </a:extLst>
          </p:cNvPr>
          <p:cNvSpPr/>
          <p:nvPr/>
        </p:nvSpPr>
        <p:spPr>
          <a:xfrm>
            <a:off x="2039005" y="2204989"/>
            <a:ext cx="651643" cy="597131"/>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594;p39">
            <a:extLst>
              <a:ext uri="{FF2B5EF4-FFF2-40B4-BE49-F238E27FC236}">
                <a16:creationId xmlns:a16="http://schemas.microsoft.com/office/drawing/2014/main" id="{363E0786-C91A-4491-B446-8A1041D28016}"/>
              </a:ext>
            </a:extLst>
          </p:cNvPr>
          <p:cNvGrpSpPr/>
          <p:nvPr/>
        </p:nvGrpSpPr>
        <p:grpSpPr>
          <a:xfrm>
            <a:off x="6074980" y="2180451"/>
            <a:ext cx="283778" cy="697353"/>
            <a:chOff x="732125" y="2958550"/>
            <a:chExt cx="130325" cy="474950"/>
          </a:xfrm>
        </p:grpSpPr>
        <p:sp>
          <p:nvSpPr>
            <p:cNvPr id="15" name="Google Shape;595;p39">
              <a:extLst>
                <a:ext uri="{FF2B5EF4-FFF2-40B4-BE49-F238E27FC236}">
                  <a16:creationId xmlns:a16="http://schemas.microsoft.com/office/drawing/2014/main" id="{F4563349-7AE1-406D-90DD-6EC80DC3BFA6}"/>
                </a:ext>
              </a:extLst>
            </p:cNvPr>
            <p:cNvSpPr/>
            <p:nvPr/>
          </p:nvSpPr>
          <p:spPr>
            <a:xfrm>
              <a:off x="732125" y="2958550"/>
              <a:ext cx="130325" cy="474950"/>
            </a:xfrm>
            <a:custGeom>
              <a:avLst/>
              <a:gdLst/>
              <a:ahLst/>
              <a:cxnLst/>
              <a:rect l="l" t="t" r="r" b="b"/>
              <a:pathLst>
                <a:path w="5213" h="18998" fill="none" extrusionOk="0">
                  <a:moveTo>
                    <a:pt x="4336" y="14443"/>
                  </a:moveTo>
                  <a:lnTo>
                    <a:pt x="4336" y="1754"/>
                  </a:lnTo>
                  <a:lnTo>
                    <a:pt x="4336" y="1754"/>
                  </a:lnTo>
                  <a:lnTo>
                    <a:pt x="4336" y="1584"/>
                  </a:lnTo>
                  <a:lnTo>
                    <a:pt x="4311" y="1389"/>
                  </a:lnTo>
                  <a:lnTo>
                    <a:pt x="4262" y="1243"/>
                  </a:lnTo>
                  <a:lnTo>
                    <a:pt x="4214" y="1073"/>
                  </a:lnTo>
                  <a:lnTo>
                    <a:pt x="4141" y="926"/>
                  </a:lnTo>
                  <a:lnTo>
                    <a:pt x="4043" y="780"/>
                  </a:lnTo>
                  <a:lnTo>
                    <a:pt x="3946" y="634"/>
                  </a:lnTo>
                  <a:lnTo>
                    <a:pt x="3824" y="512"/>
                  </a:lnTo>
                  <a:lnTo>
                    <a:pt x="3702" y="415"/>
                  </a:lnTo>
                  <a:lnTo>
                    <a:pt x="3580" y="318"/>
                  </a:lnTo>
                  <a:lnTo>
                    <a:pt x="3434" y="220"/>
                  </a:lnTo>
                  <a:lnTo>
                    <a:pt x="3288" y="147"/>
                  </a:lnTo>
                  <a:lnTo>
                    <a:pt x="3118" y="98"/>
                  </a:lnTo>
                  <a:lnTo>
                    <a:pt x="2947" y="50"/>
                  </a:lnTo>
                  <a:lnTo>
                    <a:pt x="2777" y="25"/>
                  </a:lnTo>
                  <a:lnTo>
                    <a:pt x="2606" y="1"/>
                  </a:lnTo>
                  <a:lnTo>
                    <a:pt x="2606" y="1"/>
                  </a:lnTo>
                  <a:lnTo>
                    <a:pt x="2436" y="25"/>
                  </a:lnTo>
                  <a:lnTo>
                    <a:pt x="2265" y="50"/>
                  </a:lnTo>
                  <a:lnTo>
                    <a:pt x="2095" y="98"/>
                  </a:lnTo>
                  <a:lnTo>
                    <a:pt x="1924" y="147"/>
                  </a:lnTo>
                  <a:lnTo>
                    <a:pt x="1778" y="220"/>
                  </a:lnTo>
                  <a:lnTo>
                    <a:pt x="1632" y="318"/>
                  </a:lnTo>
                  <a:lnTo>
                    <a:pt x="1510" y="415"/>
                  </a:lnTo>
                  <a:lnTo>
                    <a:pt x="1389" y="512"/>
                  </a:lnTo>
                  <a:lnTo>
                    <a:pt x="1267" y="634"/>
                  </a:lnTo>
                  <a:lnTo>
                    <a:pt x="1169" y="780"/>
                  </a:lnTo>
                  <a:lnTo>
                    <a:pt x="1072" y="926"/>
                  </a:lnTo>
                  <a:lnTo>
                    <a:pt x="999" y="1073"/>
                  </a:lnTo>
                  <a:lnTo>
                    <a:pt x="950" y="1243"/>
                  </a:lnTo>
                  <a:lnTo>
                    <a:pt x="901" y="1389"/>
                  </a:lnTo>
                  <a:lnTo>
                    <a:pt x="877" y="1584"/>
                  </a:lnTo>
                  <a:lnTo>
                    <a:pt x="877" y="1754"/>
                  </a:lnTo>
                  <a:lnTo>
                    <a:pt x="877" y="14443"/>
                  </a:lnTo>
                  <a:lnTo>
                    <a:pt x="877" y="14443"/>
                  </a:lnTo>
                  <a:lnTo>
                    <a:pt x="682" y="14638"/>
                  </a:lnTo>
                  <a:lnTo>
                    <a:pt x="512" y="14833"/>
                  </a:lnTo>
                  <a:lnTo>
                    <a:pt x="366" y="15052"/>
                  </a:lnTo>
                  <a:lnTo>
                    <a:pt x="244" y="15296"/>
                  </a:lnTo>
                  <a:lnTo>
                    <a:pt x="146" y="15564"/>
                  </a:lnTo>
                  <a:lnTo>
                    <a:pt x="73" y="15832"/>
                  </a:lnTo>
                  <a:lnTo>
                    <a:pt x="25" y="16100"/>
                  </a:lnTo>
                  <a:lnTo>
                    <a:pt x="0" y="16392"/>
                  </a:lnTo>
                  <a:lnTo>
                    <a:pt x="0" y="16392"/>
                  </a:lnTo>
                  <a:lnTo>
                    <a:pt x="25" y="16635"/>
                  </a:lnTo>
                  <a:lnTo>
                    <a:pt x="49" y="16903"/>
                  </a:lnTo>
                  <a:lnTo>
                    <a:pt x="122" y="17147"/>
                  </a:lnTo>
                  <a:lnTo>
                    <a:pt x="195" y="17390"/>
                  </a:lnTo>
                  <a:lnTo>
                    <a:pt x="317" y="17634"/>
                  </a:lnTo>
                  <a:lnTo>
                    <a:pt x="439" y="17829"/>
                  </a:lnTo>
                  <a:lnTo>
                    <a:pt x="609" y="18048"/>
                  </a:lnTo>
                  <a:lnTo>
                    <a:pt x="755" y="18218"/>
                  </a:lnTo>
                  <a:lnTo>
                    <a:pt x="950" y="18389"/>
                  </a:lnTo>
                  <a:lnTo>
                    <a:pt x="1145" y="18535"/>
                  </a:lnTo>
                  <a:lnTo>
                    <a:pt x="1364" y="18681"/>
                  </a:lnTo>
                  <a:lnTo>
                    <a:pt x="1583" y="18779"/>
                  </a:lnTo>
                  <a:lnTo>
                    <a:pt x="1827" y="18876"/>
                  </a:lnTo>
                  <a:lnTo>
                    <a:pt x="2070" y="18925"/>
                  </a:lnTo>
                  <a:lnTo>
                    <a:pt x="2338" y="18973"/>
                  </a:lnTo>
                  <a:lnTo>
                    <a:pt x="2606" y="18998"/>
                  </a:lnTo>
                  <a:lnTo>
                    <a:pt x="2606" y="18998"/>
                  </a:lnTo>
                  <a:lnTo>
                    <a:pt x="2874" y="18973"/>
                  </a:lnTo>
                  <a:lnTo>
                    <a:pt x="3142" y="18925"/>
                  </a:lnTo>
                  <a:lnTo>
                    <a:pt x="3386" y="18876"/>
                  </a:lnTo>
                  <a:lnTo>
                    <a:pt x="3629" y="18779"/>
                  </a:lnTo>
                  <a:lnTo>
                    <a:pt x="3848" y="18681"/>
                  </a:lnTo>
                  <a:lnTo>
                    <a:pt x="4068" y="18535"/>
                  </a:lnTo>
                  <a:lnTo>
                    <a:pt x="4262" y="18389"/>
                  </a:lnTo>
                  <a:lnTo>
                    <a:pt x="4457" y="18218"/>
                  </a:lnTo>
                  <a:lnTo>
                    <a:pt x="4603" y="18048"/>
                  </a:lnTo>
                  <a:lnTo>
                    <a:pt x="4774" y="17829"/>
                  </a:lnTo>
                  <a:lnTo>
                    <a:pt x="4896" y="17634"/>
                  </a:lnTo>
                  <a:lnTo>
                    <a:pt x="5017" y="17390"/>
                  </a:lnTo>
                  <a:lnTo>
                    <a:pt x="5091" y="17147"/>
                  </a:lnTo>
                  <a:lnTo>
                    <a:pt x="5164" y="16903"/>
                  </a:lnTo>
                  <a:lnTo>
                    <a:pt x="5188" y="16635"/>
                  </a:lnTo>
                  <a:lnTo>
                    <a:pt x="5212" y="16392"/>
                  </a:lnTo>
                  <a:lnTo>
                    <a:pt x="5212" y="16392"/>
                  </a:lnTo>
                  <a:lnTo>
                    <a:pt x="5188" y="16100"/>
                  </a:lnTo>
                  <a:lnTo>
                    <a:pt x="5139" y="15832"/>
                  </a:lnTo>
                  <a:lnTo>
                    <a:pt x="5066" y="15564"/>
                  </a:lnTo>
                  <a:lnTo>
                    <a:pt x="4969" y="15296"/>
                  </a:lnTo>
                  <a:lnTo>
                    <a:pt x="4847" y="15052"/>
                  </a:lnTo>
                  <a:lnTo>
                    <a:pt x="4701" y="14833"/>
                  </a:lnTo>
                  <a:lnTo>
                    <a:pt x="4530" y="14638"/>
                  </a:lnTo>
                  <a:lnTo>
                    <a:pt x="4336" y="14443"/>
                  </a:lnTo>
                  <a:lnTo>
                    <a:pt x="4336" y="14443"/>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96;p39">
              <a:extLst>
                <a:ext uri="{FF2B5EF4-FFF2-40B4-BE49-F238E27FC236}">
                  <a16:creationId xmlns:a16="http://schemas.microsoft.com/office/drawing/2014/main" id="{40F9F6BD-555E-4F62-B0EF-91AF3CB77572}"/>
                </a:ext>
              </a:extLst>
            </p:cNvPr>
            <p:cNvSpPr/>
            <p:nvPr/>
          </p:nvSpPr>
          <p:spPr>
            <a:xfrm>
              <a:off x="756475" y="3090675"/>
              <a:ext cx="81625" cy="318475"/>
            </a:xfrm>
            <a:custGeom>
              <a:avLst/>
              <a:gdLst/>
              <a:ahLst/>
              <a:cxnLst/>
              <a:rect l="l" t="t" r="r" b="b"/>
              <a:pathLst>
                <a:path w="3265" h="12739" fill="none" extrusionOk="0">
                  <a:moveTo>
                    <a:pt x="2387" y="1"/>
                  </a:moveTo>
                  <a:lnTo>
                    <a:pt x="877" y="1"/>
                  </a:lnTo>
                  <a:lnTo>
                    <a:pt x="877" y="9158"/>
                  </a:lnTo>
                  <a:lnTo>
                    <a:pt x="877" y="9158"/>
                  </a:lnTo>
                  <a:lnTo>
                    <a:pt x="853" y="9353"/>
                  </a:lnTo>
                  <a:lnTo>
                    <a:pt x="780" y="9548"/>
                  </a:lnTo>
                  <a:lnTo>
                    <a:pt x="682" y="9719"/>
                  </a:lnTo>
                  <a:lnTo>
                    <a:pt x="536" y="9889"/>
                  </a:lnTo>
                  <a:lnTo>
                    <a:pt x="536" y="9889"/>
                  </a:lnTo>
                  <a:lnTo>
                    <a:pt x="415" y="10011"/>
                  </a:lnTo>
                  <a:lnTo>
                    <a:pt x="317" y="10133"/>
                  </a:lnTo>
                  <a:lnTo>
                    <a:pt x="220" y="10279"/>
                  </a:lnTo>
                  <a:lnTo>
                    <a:pt x="147" y="10425"/>
                  </a:lnTo>
                  <a:lnTo>
                    <a:pt x="74" y="10595"/>
                  </a:lnTo>
                  <a:lnTo>
                    <a:pt x="49" y="10766"/>
                  </a:lnTo>
                  <a:lnTo>
                    <a:pt x="1" y="10936"/>
                  </a:lnTo>
                  <a:lnTo>
                    <a:pt x="1" y="11107"/>
                  </a:lnTo>
                  <a:lnTo>
                    <a:pt x="1" y="11107"/>
                  </a:lnTo>
                  <a:lnTo>
                    <a:pt x="1" y="11253"/>
                  </a:lnTo>
                  <a:lnTo>
                    <a:pt x="25" y="11423"/>
                  </a:lnTo>
                  <a:lnTo>
                    <a:pt x="74" y="11570"/>
                  </a:lnTo>
                  <a:lnTo>
                    <a:pt x="122" y="11740"/>
                  </a:lnTo>
                  <a:lnTo>
                    <a:pt x="195" y="11862"/>
                  </a:lnTo>
                  <a:lnTo>
                    <a:pt x="293" y="12008"/>
                  </a:lnTo>
                  <a:lnTo>
                    <a:pt x="366" y="12130"/>
                  </a:lnTo>
                  <a:lnTo>
                    <a:pt x="488" y="12251"/>
                  </a:lnTo>
                  <a:lnTo>
                    <a:pt x="585" y="12349"/>
                  </a:lnTo>
                  <a:lnTo>
                    <a:pt x="731" y="12446"/>
                  </a:lnTo>
                  <a:lnTo>
                    <a:pt x="853" y="12519"/>
                  </a:lnTo>
                  <a:lnTo>
                    <a:pt x="999" y="12592"/>
                  </a:lnTo>
                  <a:lnTo>
                    <a:pt x="1145" y="12666"/>
                  </a:lnTo>
                  <a:lnTo>
                    <a:pt x="1316" y="12690"/>
                  </a:lnTo>
                  <a:lnTo>
                    <a:pt x="1462" y="12714"/>
                  </a:lnTo>
                  <a:lnTo>
                    <a:pt x="1632" y="12739"/>
                  </a:lnTo>
                  <a:lnTo>
                    <a:pt x="1632" y="12739"/>
                  </a:lnTo>
                  <a:lnTo>
                    <a:pt x="1803" y="12714"/>
                  </a:lnTo>
                  <a:lnTo>
                    <a:pt x="1949" y="12690"/>
                  </a:lnTo>
                  <a:lnTo>
                    <a:pt x="2119" y="12666"/>
                  </a:lnTo>
                  <a:lnTo>
                    <a:pt x="2266" y="12592"/>
                  </a:lnTo>
                  <a:lnTo>
                    <a:pt x="2412" y="12519"/>
                  </a:lnTo>
                  <a:lnTo>
                    <a:pt x="2533" y="12446"/>
                  </a:lnTo>
                  <a:lnTo>
                    <a:pt x="2680" y="12349"/>
                  </a:lnTo>
                  <a:lnTo>
                    <a:pt x="2777" y="12251"/>
                  </a:lnTo>
                  <a:lnTo>
                    <a:pt x="2899" y="12130"/>
                  </a:lnTo>
                  <a:lnTo>
                    <a:pt x="2972" y="12008"/>
                  </a:lnTo>
                  <a:lnTo>
                    <a:pt x="3069" y="11862"/>
                  </a:lnTo>
                  <a:lnTo>
                    <a:pt x="3142" y="11740"/>
                  </a:lnTo>
                  <a:lnTo>
                    <a:pt x="3191" y="11570"/>
                  </a:lnTo>
                  <a:lnTo>
                    <a:pt x="3240" y="11423"/>
                  </a:lnTo>
                  <a:lnTo>
                    <a:pt x="3264" y="11253"/>
                  </a:lnTo>
                  <a:lnTo>
                    <a:pt x="3264" y="11107"/>
                  </a:lnTo>
                  <a:lnTo>
                    <a:pt x="3264" y="11107"/>
                  </a:lnTo>
                  <a:lnTo>
                    <a:pt x="3264" y="10936"/>
                  </a:lnTo>
                  <a:lnTo>
                    <a:pt x="3215" y="10766"/>
                  </a:lnTo>
                  <a:lnTo>
                    <a:pt x="3191" y="10595"/>
                  </a:lnTo>
                  <a:lnTo>
                    <a:pt x="3118" y="10425"/>
                  </a:lnTo>
                  <a:lnTo>
                    <a:pt x="3045" y="10279"/>
                  </a:lnTo>
                  <a:lnTo>
                    <a:pt x="2947" y="10133"/>
                  </a:lnTo>
                  <a:lnTo>
                    <a:pt x="2850" y="10011"/>
                  </a:lnTo>
                  <a:lnTo>
                    <a:pt x="2728" y="9889"/>
                  </a:lnTo>
                  <a:lnTo>
                    <a:pt x="2728" y="9889"/>
                  </a:lnTo>
                  <a:lnTo>
                    <a:pt x="2582" y="9719"/>
                  </a:lnTo>
                  <a:lnTo>
                    <a:pt x="2485" y="9548"/>
                  </a:lnTo>
                  <a:lnTo>
                    <a:pt x="2412" y="9353"/>
                  </a:lnTo>
                  <a:lnTo>
                    <a:pt x="2387" y="9158"/>
                  </a:lnTo>
                  <a:lnTo>
                    <a:pt x="2387"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97;p39">
              <a:extLst>
                <a:ext uri="{FF2B5EF4-FFF2-40B4-BE49-F238E27FC236}">
                  <a16:creationId xmlns:a16="http://schemas.microsoft.com/office/drawing/2014/main" id="{91F28AC8-A57A-493E-A526-E4FD2924A78C}"/>
                </a:ext>
              </a:extLst>
            </p:cNvPr>
            <p:cNvSpPr/>
            <p:nvPr/>
          </p:nvSpPr>
          <p:spPr>
            <a:xfrm>
              <a:off x="802750" y="3129050"/>
              <a:ext cx="13425" cy="25"/>
            </a:xfrm>
            <a:custGeom>
              <a:avLst/>
              <a:gdLst/>
              <a:ahLst/>
              <a:cxnLst/>
              <a:rect l="l" t="t" r="r" b="b"/>
              <a:pathLst>
                <a:path w="537" h="1" fill="none" extrusionOk="0">
                  <a:moveTo>
                    <a:pt x="536" y="0"/>
                  </a:moveTo>
                  <a:lnTo>
                    <a:pt x="0"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98;p39">
              <a:extLst>
                <a:ext uri="{FF2B5EF4-FFF2-40B4-BE49-F238E27FC236}">
                  <a16:creationId xmlns:a16="http://schemas.microsoft.com/office/drawing/2014/main" id="{6BAA5ECA-B61A-42C1-B639-49A95669D44E}"/>
                </a:ext>
              </a:extLst>
            </p:cNvPr>
            <p:cNvSpPr/>
            <p:nvPr/>
          </p:nvSpPr>
          <p:spPr>
            <a:xfrm>
              <a:off x="802750" y="3162525"/>
              <a:ext cx="13425" cy="25"/>
            </a:xfrm>
            <a:custGeom>
              <a:avLst/>
              <a:gdLst/>
              <a:ahLst/>
              <a:cxnLst/>
              <a:rect l="l" t="t" r="r" b="b"/>
              <a:pathLst>
                <a:path w="537" h="1" fill="none" extrusionOk="0">
                  <a:moveTo>
                    <a:pt x="536" y="1"/>
                  </a:moveTo>
                  <a:lnTo>
                    <a:pt x="0"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99;p39">
              <a:extLst>
                <a:ext uri="{FF2B5EF4-FFF2-40B4-BE49-F238E27FC236}">
                  <a16:creationId xmlns:a16="http://schemas.microsoft.com/office/drawing/2014/main" id="{8F41564E-9348-4EC1-8207-EBE715267419}"/>
                </a:ext>
              </a:extLst>
            </p:cNvPr>
            <p:cNvSpPr/>
            <p:nvPr/>
          </p:nvSpPr>
          <p:spPr>
            <a:xfrm>
              <a:off x="802750" y="3196025"/>
              <a:ext cx="13425" cy="25"/>
            </a:xfrm>
            <a:custGeom>
              <a:avLst/>
              <a:gdLst/>
              <a:ahLst/>
              <a:cxnLst/>
              <a:rect l="l" t="t" r="r" b="b"/>
              <a:pathLst>
                <a:path w="537" h="1" fill="none" extrusionOk="0">
                  <a:moveTo>
                    <a:pt x="536" y="0"/>
                  </a:moveTo>
                  <a:lnTo>
                    <a:pt x="0"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00;p39">
              <a:extLst>
                <a:ext uri="{FF2B5EF4-FFF2-40B4-BE49-F238E27FC236}">
                  <a16:creationId xmlns:a16="http://schemas.microsoft.com/office/drawing/2014/main" id="{C10FE465-AA21-484E-AD34-6D0C6E9E1F7E}"/>
                </a:ext>
              </a:extLst>
            </p:cNvPr>
            <p:cNvSpPr/>
            <p:nvPr/>
          </p:nvSpPr>
          <p:spPr>
            <a:xfrm>
              <a:off x="802750" y="3229500"/>
              <a:ext cx="13425" cy="25"/>
            </a:xfrm>
            <a:custGeom>
              <a:avLst/>
              <a:gdLst/>
              <a:ahLst/>
              <a:cxnLst/>
              <a:rect l="l" t="t" r="r" b="b"/>
              <a:pathLst>
                <a:path w="537" h="1" fill="none" extrusionOk="0">
                  <a:moveTo>
                    <a:pt x="536" y="1"/>
                  </a:moveTo>
                  <a:lnTo>
                    <a:pt x="0"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01;p39">
              <a:extLst>
                <a:ext uri="{FF2B5EF4-FFF2-40B4-BE49-F238E27FC236}">
                  <a16:creationId xmlns:a16="http://schemas.microsoft.com/office/drawing/2014/main" id="{6F2B0E3C-FC67-45BA-AB2C-C752E9B2536F}"/>
                </a:ext>
              </a:extLst>
            </p:cNvPr>
            <p:cNvSpPr/>
            <p:nvPr/>
          </p:nvSpPr>
          <p:spPr>
            <a:xfrm>
              <a:off x="802750" y="3263000"/>
              <a:ext cx="13425" cy="25"/>
            </a:xfrm>
            <a:custGeom>
              <a:avLst/>
              <a:gdLst/>
              <a:ahLst/>
              <a:cxnLst/>
              <a:rect l="l" t="t" r="r" b="b"/>
              <a:pathLst>
                <a:path w="537" h="1" fill="none" extrusionOk="0">
                  <a:moveTo>
                    <a:pt x="536" y="0"/>
                  </a:moveTo>
                  <a:lnTo>
                    <a:pt x="0"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602;p39">
              <a:extLst>
                <a:ext uri="{FF2B5EF4-FFF2-40B4-BE49-F238E27FC236}">
                  <a16:creationId xmlns:a16="http://schemas.microsoft.com/office/drawing/2014/main" id="{4F0CD7F9-40D2-44F3-83FB-B015C8B99036}"/>
                </a:ext>
              </a:extLst>
            </p:cNvPr>
            <p:cNvSpPr/>
            <p:nvPr/>
          </p:nvSpPr>
          <p:spPr>
            <a:xfrm>
              <a:off x="802750" y="3296475"/>
              <a:ext cx="13425" cy="25"/>
            </a:xfrm>
            <a:custGeom>
              <a:avLst/>
              <a:gdLst/>
              <a:ahLst/>
              <a:cxnLst/>
              <a:rect l="l" t="t" r="r" b="b"/>
              <a:pathLst>
                <a:path w="537" h="1" fill="none" extrusionOk="0">
                  <a:moveTo>
                    <a:pt x="536" y="1"/>
                  </a:moveTo>
                  <a:lnTo>
                    <a:pt x="0"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491;p39">
            <a:extLst>
              <a:ext uri="{FF2B5EF4-FFF2-40B4-BE49-F238E27FC236}">
                <a16:creationId xmlns:a16="http://schemas.microsoft.com/office/drawing/2014/main" id="{C1C1BAF6-70C4-4634-ADE8-EBC152EE670C}"/>
              </a:ext>
            </a:extLst>
          </p:cNvPr>
          <p:cNvGrpSpPr/>
          <p:nvPr/>
        </p:nvGrpSpPr>
        <p:grpSpPr>
          <a:xfrm>
            <a:off x="9656868" y="2281038"/>
            <a:ext cx="551265" cy="473537"/>
            <a:chOff x="1934025" y="1001650"/>
            <a:chExt cx="415300" cy="355600"/>
          </a:xfrm>
        </p:grpSpPr>
        <p:sp>
          <p:nvSpPr>
            <p:cNvPr id="24" name="Google Shape;492;p39">
              <a:extLst>
                <a:ext uri="{FF2B5EF4-FFF2-40B4-BE49-F238E27FC236}">
                  <a16:creationId xmlns:a16="http://schemas.microsoft.com/office/drawing/2014/main" id="{BB1DEE0A-31D0-4795-BCD5-DA775515B22B}"/>
                </a:ext>
              </a:extLst>
            </p:cNvPr>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93;p39">
              <a:extLst>
                <a:ext uri="{FF2B5EF4-FFF2-40B4-BE49-F238E27FC236}">
                  <a16:creationId xmlns:a16="http://schemas.microsoft.com/office/drawing/2014/main" id="{9CB3B5D7-5434-4618-B133-D21465152BF4}"/>
                </a:ext>
              </a:extLst>
            </p:cNvPr>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94;p39">
              <a:extLst>
                <a:ext uri="{FF2B5EF4-FFF2-40B4-BE49-F238E27FC236}">
                  <a16:creationId xmlns:a16="http://schemas.microsoft.com/office/drawing/2014/main" id="{7B338A07-07C4-482B-BE55-BC2575AA4F7F}"/>
                </a:ext>
              </a:extLst>
            </p:cNvPr>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95;p39">
              <a:extLst>
                <a:ext uri="{FF2B5EF4-FFF2-40B4-BE49-F238E27FC236}">
                  <a16:creationId xmlns:a16="http://schemas.microsoft.com/office/drawing/2014/main" id="{84449499-1A51-4FB1-9ECE-4D644CB7DDE4}"/>
                </a:ext>
              </a:extLst>
            </p:cNvPr>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676132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D292A5-EF78-417E-8B00-5B66F2FCF214}"/>
              </a:ext>
            </a:extLst>
          </p:cNvPr>
          <p:cNvSpPr>
            <a:spLocks noGrp="1"/>
          </p:cNvSpPr>
          <p:nvPr>
            <p:ph type="body" sz="quarter" idx="13"/>
          </p:nvPr>
        </p:nvSpPr>
        <p:spPr>
          <a:xfrm>
            <a:off x="0" y="290620"/>
            <a:ext cx="12192000" cy="697353"/>
          </a:xfrm>
        </p:spPr>
        <p:txBody>
          <a:bodyPr/>
          <a:lstStyle/>
          <a:p>
            <a:r>
              <a:rPr lang="en-IE" dirty="0"/>
              <a:t>In what areas are refugees supported in Ireland? </a:t>
            </a:r>
          </a:p>
        </p:txBody>
      </p:sp>
      <p:sp>
        <p:nvSpPr>
          <p:cNvPr id="3" name="Text Placeholder 2">
            <a:extLst>
              <a:ext uri="{FF2B5EF4-FFF2-40B4-BE49-F238E27FC236}">
                <a16:creationId xmlns:a16="http://schemas.microsoft.com/office/drawing/2014/main" id="{C1B09B1A-1C0A-4685-B454-2D5DA19E9612}"/>
              </a:ext>
            </a:extLst>
          </p:cNvPr>
          <p:cNvSpPr>
            <a:spLocks noGrp="1"/>
          </p:cNvSpPr>
          <p:nvPr>
            <p:ph type="body" sz="quarter" idx="14"/>
          </p:nvPr>
        </p:nvSpPr>
        <p:spPr>
          <a:solidFill>
            <a:srgbClr val="B6BD00"/>
          </a:solidFill>
        </p:spPr>
        <p:txBody>
          <a:bodyPr/>
          <a:lstStyle/>
          <a:p>
            <a:r>
              <a:rPr lang="en-IE" dirty="0">
                <a:solidFill>
                  <a:schemeClr val="bg1"/>
                </a:solidFill>
              </a:rPr>
              <a:t>Work/Employment</a:t>
            </a:r>
          </a:p>
        </p:txBody>
      </p:sp>
      <p:sp>
        <p:nvSpPr>
          <p:cNvPr id="4" name="Text Placeholder 3">
            <a:extLst>
              <a:ext uri="{FF2B5EF4-FFF2-40B4-BE49-F238E27FC236}">
                <a16:creationId xmlns:a16="http://schemas.microsoft.com/office/drawing/2014/main" id="{6E1FD35C-CE25-4DB1-8CA8-7AE23C32CC1D}"/>
              </a:ext>
            </a:extLst>
          </p:cNvPr>
          <p:cNvSpPr>
            <a:spLocks noGrp="1"/>
          </p:cNvSpPr>
          <p:nvPr>
            <p:ph type="body" sz="quarter" idx="15"/>
          </p:nvPr>
        </p:nvSpPr>
        <p:spPr>
          <a:xfrm>
            <a:off x="552588" y="4432246"/>
            <a:ext cx="3652587" cy="2098207"/>
          </a:xfrm>
        </p:spPr>
        <p:txBody>
          <a:bodyPr>
            <a:normAutofit fontScale="92500" lnSpcReduction="10000"/>
          </a:bodyPr>
          <a:lstStyle/>
          <a:p>
            <a:r>
              <a:rPr lang="en-IE" dirty="0">
                <a:solidFill>
                  <a:srgbClr val="B6BD00"/>
                </a:solidFill>
              </a:rPr>
              <a:t>Refugees and asylum seekers can apply for permission to work and access employment and self-employment</a:t>
            </a:r>
            <a:r>
              <a:rPr lang="en-IE" dirty="0"/>
              <a:t>. Permission to work once granted is valid for 6 months and is subject to renewal</a:t>
            </a:r>
            <a:endParaRPr lang="en-IE" dirty="0">
              <a:solidFill>
                <a:srgbClr val="B6BD00"/>
              </a:solidFill>
            </a:endParaRPr>
          </a:p>
        </p:txBody>
      </p:sp>
      <p:sp>
        <p:nvSpPr>
          <p:cNvPr id="5" name="Text Placeholder 4">
            <a:extLst>
              <a:ext uri="{FF2B5EF4-FFF2-40B4-BE49-F238E27FC236}">
                <a16:creationId xmlns:a16="http://schemas.microsoft.com/office/drawing/2014/main" id="{10E9934E-AFEC-4E2E-B661-4F695E438CC1}"/>
              </a:ext>
            </a:extLst>
          </p:cNvPr>
          <p:cNvSpPr>
            <a:spLocks noGrp="1"/>
          </p:cNvSpPr>
          <p:nvPr>
            <p:ph type="body" sz="quarter" idx="16"/>
          </p:nvPr>
        </p:nvSpPr>
        <p:spPr>
          <a:solidFill>
            <a:srgbClr val="F38B00"/>
          </a:solidFill>
        </p:spPr>
        <p:txBody>
          <a:bodyPr/>
          <a:lstStyle/>
          <a:p>
            <a:r>
              <a:rPr lang="en-IE" dirty="0">
                <a:solidFill>
                  <a:schemeClr val="bg1"/>
                </a:solidFill>
              </a:rPr>
              <a:t>Interpretation and translation</a:t>
            </a:r>
          </a:p>
        </p:txBody>
      </p:sp>
      <p:sp>
        <p:nvSpPr>
          <p:cNvPr id="6" name="Text Placeholder 5">
            <a:extLst>
              <a:ext uri="{FF2B5EF4-FFF2-40B4-BE49-F238E27FC236}">
                <a16:creationId xmlns:a16="http://schemas.microsoft.com/office/drawing/2014/main" id="{25F2A92D-BFED-4C86-9AD3-9F020753B505}"/>
              </a:ext>
            </a:extLst>
          </p:cNvPr>
          <p:cNvSpPr>
            <a:spLocks noGrp="1"/>
          </p:cNvSpPr>
          <p:nvPr>
            <p:ph type="body" sz="quarter" idx="17"/>
          </p:nvPr>
        </p:nvSpPr>
        <p:spPr>
          <a:xfrm>
            <a:off x="4512216" y="4432246"/>
            <a:ext cx="3408830" cy="1831919"/>
          </a:xfrm>
        </p:spPr>
        <p:txBody>
          <a:bodyPr>
            <a:normAutofit/>
          </a:bodyPr>
          <a:lstStyle/>
          <a:p>
            <a:r>
              <a:rPr lang="en-IE" dirty="0"/>
              <a:t>Refugees have the right to interpretation and translation services which are provided where necessary.</a:t>
            </a:r>
            <a:endParaRPr lang="en-IE" dirty="0">
              <a:solidFill>
                <a:srgbClr val="F38B00"/>
              </a:solidFill>
            </a:endParaRPr>
          </a:p>
        </p:txBody>
      </p:sp>
      <p:sp>
        <p:nvSpPr>
          <p:cNvPr id="7" name="Text Placeholder 6">
            <a:extLst>
              <a:ext uri="{FF2B5EF4-FFF2-40B4-BE49-F238E27FC236}">
                <a16:creationId xmlns:a16="http://schemas.microsoft.com/office/drawing/2014/main" id="{E021DBAF-1D01-490D-9DC0-ADC30EE8ACCA}"/>
              </a:ext>
            </a:extLst>
          </p:cNvPr>
          <p:cNvSpPr>
            <a:spLocks noGrp="1"/>
          </p:cNvSpPr>
          <p:nvPr>
            <p:ph type="body" sz="quarter" idx="18"/>
          </p:nvPr>
        </p:nvSpPr>
        <p:spPr>
          <a:solidFill>
            <a:srgbClr val="EA1D76"/>
          </a:solidFill>
        </p:spPr>
        <p:txBody>
          <a:bodyPr/>
          <a:lstStyle/>
          <a:p>
            <a:r>
              <a:rPr lang="en-IE" dirty="0">
                <a:solidFill>
                  <a:schemeClr val="bg1"/>
                </a:solidFill>
              </a:rPr>
              <a:t>Localised Supports</a:t>
            </a:r>
          </a:p>
        </p:txBody>
      </p:sp>
      <p:sp>
        <p:nvSpPr>
          <p:cNvPr id="8" name="Text Placeholder 7">
            <a:extLst>
              <a:ext uri="{FF2B5EF4-FFF2-40B4-BE49-F238E27FC236}">
                <a16:creationId xmlns:a16="http://schemas.microsoft.com/office/drawing/2014/main" id="{BDC9845E-C67F-4282-AE56-B075E9C45D6C}"/>
              </a:ext>
            </a:extLst>
          </p:cNvPr>
          <p:cNvSpPr>
            <a:spLocks noGrp="1"/>
          </p:cNvSpPr>
          <p:nvPr>
            <p:ph type="body" sz="quarter" idx="19"/>
          </p:nvPr>
        </p:nvSpPr>
        <p:spPr>
          <a:xfrm>
            <a:off x="8124497" y="4432246"/>
            <a:ext cx="3652587" cy="2021106"/>
          </a:xfrm>
        </p:spPr>
        <p:txBody>
          <a:bodyPr>
            <a:normAutofit/>
          </a:bodyPr>
          <a:lstStyle/>
          <a:p>
            <a:r>
              <a:rPr lang="en-IE" dirty="0"/>
              <a:t>Refugees also receive localised supports with regard to local orientation, community integration and more.</a:t>
            </a:r>
          </a:p>
        </p:txBody>
      </p:sp>
      <p:sp>
        <p:nvSpPr>
          <p:cNvPr id="9" name="Text Placeholder 1">
            <a:extLst>
              <a:ext uri="{FF2B5EF4-FFF2-40B4-BE49-F238E27FC236}">
                <a16:creationId xmlns:a16="http://schemas.microsoft.com/office/drawing/2014/main" id="{33C55EA9-A536-4DD4-8363-FE4C1E5D1134}"/>
              </a:ext>
            </a:extLst>
          </p:cNvPr>
          <p:cNvSpPr txBox="1">
            <a:spLocks/>
          </p:cNvSpPr>
          <p:nvPr/>
        </p:nvSpPr>
        <p:spPr>
          <a:xfrm>
            <a:off x="793850" y="1029338"/>
            <a:ext cx="10845561" cy="697353"/>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IE" sz="2400" dirty="0">
                <a:solidFill>
                  <a:schemeClr val="bg1"/>
                </a:solidFill>
              </a:rPr>
              <a:t>Refugees receive support from a wide range of public, private and volunteer services. </a:t>
            </a:r>
          </a:p>
        </p:txBody>
      </p:sp>
      <p:pic>
        <p:nvPicPr>
          <p:cNvPr id="10" name="Picture 2" descr="Image result for ireland flag">
            <a:extLst>
              <a:ext uri="{FF2B5EF4-FFF2-40B4-BE49-F238E27FC236}">
                <a16:creationId xmlns:a16="http://schemas.microsoft.com/office/drawing/2014/main" id="{6631B7FC-7A16-48AD-8176-BD460621BC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391" t="27111" r="4881" b="28067"/>
          <a:stretch/>
        </p:blipFill>
        <p:spPr bwMode="auto">
          <a:xfrm>
            <a:off x="10815144" y="249255"/>
            <a:ext cx="1208689" cy="597132"/>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608;p39">
            <a:extLst>
              <a:ext uri="{FF2B5EF4-FFF2-40B4-BE49-F238E27FC236}">
                <a16:creationId xmlns:a16="http://schemas.microsoft.com/office/drawing/2014/main" id="{91F35A96-EDC5-4913-B67A-23CCDB0A73E8}"/>
              </a:ext>
            </a:extLst>
          </p:cNvPr>
          <p:cNvSpPr/>
          <p:nvPr/>
        </p:nvSpPr>
        <p:spPr>
          <a:xfrm>
            <a:off x="2106071" y="2319495"/>
            <a:ext cx="574068" cy="5182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551;p39">
            <a:extLst>
              <a:ext uri="{FF2B5EF4-FFF2-40B4-BE49-F238E27FC236}">
                <a16:creationId xmlns:a16="http://schemas.microsoft.com/office/drawing/2014/main" id="{0B7D6D11-97CC-421C-8DDF-9EF798160F4A}"/>
              </a:ext>
            </a:extLst>
          </p:cNvPr>
          <p:cNvGrpSpPr/>
          <p:nvPr/>
        </p:nvGrpSpPr>
        <p:grpSpPr>
          <a:xfrm>
            <a:off x="5904082" y="2299819"/>
            <a:ext cx="574068" cy="518297"/>
            <a:chOff x="6618700" y="1635475"/>
            <a:chExt cx="456675" cy="432325"/>
          </a:xfrm>
        </p:grpSpPr>
        <p:sp>
          <p:nvSpPr>
            <p:cNvPr id="13" name="Google Shape;552;p39">
              <a:extLst>
                <a:ext uri="{FF2B5EF4-FFF2-40B4-BE49-F238E27FC236}">
                  <a16:creationId xmlns:a16="http://schemas.microsoft.com/office/drawing/2014/main" id="{2C086B23-894C-4C39-954A-D8D3B86C3701}"/>
                </a:ext>
              </a:extLst>
            </p:cNvPr>
            <p:cNvSpPr/>
            <p:nvPr/>
          </p:nvSpPr>
          <p:spPr>
            <a:xfrm>
              <a:off x="6663775" y="1904000"/>
              <a:ext cx="117525" cy="163800"/>
            </a:xfrm>
            <a:custGeom>
              <a:avLst/>
              <a:gdLst/>
              <a:ahLst/>
              <a:cxnLst/>
              <a:rect l="l" t="t" r="r" b="b"/>
              <a:pathLst>
                <a:path w="4701" h="6552" fill="none" extrusionOk="0">
                  <a:moveTo>
                    <a:pt x="0" y="0"/>
                  </a:moveTo>
                  <a:lnTo>
                    <a:pt x="512" y="6016"/>
                  </a:lnTo>
                  <a:lnTo>
                    <a:pt x="512" y="6016"/>
                  </a:lnTo>
                  <a:lnTo>
                    <a:pt x="536" y="6138"/>
                  </a:lnTo>
                  <a:lnTo>
                    <a:pt x="585" y="6235"/>
                  </a:lnTo>
                  <a:lnTo>
                    <a:pt x="633" y="6332"/>
                  </a:lnTo>
                  <a:lnTo>
                    <a:pt x="706" y="6406"/>
                  </a:lnTo>
                  <a:lnTo>
                    <a:pt x="804" y="6454"/>
                  </a:lnTo>
                  <a:lnTo>
                    <a:pt x="877" y="6503"/>
                  </a:lnTo>
                  <a:lnTo>
                    <a:pt x="999" y="6552"/>
                  </a:lnTo>
                  <a:lnTo>
                    <a:pt x="1096" y="6552"/>
                  </a:lnTo>
                  <a:lnTo>
                    <a:pt x="4116" y="6552"/>
                  </a:lnTo>
                  <a:lnTo>
                    <a:pt x="4116" y="6552"/>
                  </a:lnTo>
                  <a:lnTo>
                    <a:pt x="4238" y="6527"/>
                  </a:lnTo>
                  <a:lnTo>
                    <a:pt x="4360" y="6503"/>
                  </a:lnTo>
                  <a:lnTo>
                    <a:pt x="4457" y="6430"/>
                  </a:lnTo>
                  <a:lnTo>
                    <a:pt x="4554" y="6332"/>
                  </a:lnTo>
                  <a:lnTo>
                    <a:pt x="4554" y="6332"/>
                  </a:lnTo>
                  <a:lnTo>
                    <a:pt x="4628" y="6235"/>
                  </a:lnTo>
                  <a:lnTo>
                    <a:pt x="4676" y="6113"/>
                  </a:lnTo>
                  <a:lnTo>
                    <a:pt x="4701" y="5991"/>
                  </a:lnTo>
                  <a:lnTo>
                    <a:pt x="4676" y="5845"/>
                  </a:lnTo>
                  <a:lnTo>
                    <a:pt x="3678" y="9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53;p39">
              <a:extLst>
                <a:ext uri="{FF2B5EF4-FFF2-40B4-BE49-F238E27FC236}">
                  <a16:creationId xmlns:a16="http://schemas.microsoft.com/office/drawing/2014/main" id="{6F7988F8-C817-41F2-9A61-BD9B941AA0F4}"/>
                </a:ext>
              </a:extLst>
            </p:cNvPr>
            <p:cNvSpPr/>
            <p:nvPr/>
          </p:nvSpPr>
          <p:spPr>
            <a:xfrm>
              <a:off x="7046125" y="1775525"/>
              <a:ext cx="29250" cy="99275"/>
            </a:xfrm>
            <a:custGeom>
              <a:avLst/>
              <a:gdLst/>
              <a:ahLst/>
              <a:cxnLst/>
              <a:rect l="l" t="t" r="r" b="b"/>
              <a:pathLst>
                <a:path w="1170" h="3971" fill="none" extrusionOk="0">
                  <a:moveTo>
                    <a:pt x="1" y="3970"/>
                  </a:moveTo>
                  <a:lnTo>
                    <a:pt x="1" y="3970"/>
                  </a:lnTo>
                  <a:lnTo>
                    <a:pt x="245" y="3824"/>
                  </a:lnTo>
                  <a:lnTo>
                    <a:pt x="488" y="3629"/>
                  </a:lnTo>
                  <a:lnTo>
                    <a:pt x="683" y="3410"/>
                  </a:lnTo>
                  <a:lnTo>
                    <a:pt x="853" y="3166"/>
                  </a:lnTo>
                  <a:lnTo>
                    <a:pt x="1000" y="2898"/>
                  </a:lnTo>
                  <a:lnTo>
                    <a:pt x="1097" y="2606"/>
                  </a:lnTo>
                  <a:lnTo>
                    <a:pt x="1170" y="2314"/>
                  </a:lnTo>
                  <a:lnTo>
                    <a:pt x="1170" y="1997"/>
                  </a:lnTo>
                  <a:lnTo>
                    <a:pt x="1170" y="1997"/>
                  </a:lnTo>
                  <a:lnTo>
                    <a:pt x="1170" y="1681"/>
                  </a:lnTo>
                  <a:lnTo>
                    <a:pt x="1097" y="1364"/>
                  </a:lnTo>
                  <a:lnTo>
                    <a:pt x="1000" y="1096"/>
                  </a:lnTo>
                  <a:lnTo>
                    <a:pt x="853" y="828"/>
                  </a:lnTo>
                  <a:lnTo>
                    <a:pt x="683" y="585"/>
                  </a:lnTo>
                  <a:lnTo>
                    <a:pt x="488" y="366"/>
                  </a:lnTo>
                  <a:lnTo>
                    <a:pt x="245" y="171"/>
                  </a:lnTo>
                  <a:lnTo>
                    <a:pt x="1"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54;p39">
              <a:extLst>
                <a:ext uri="{FF2B5EF4-FFF2-40B4-BE49-F238E27FC236}">
                  <a16:creationId xmlns:a16="http://schemas.microsoft.com/office/drawing/2014/main" id="{CF2CC999-DFC8-4165-8620-047AA333A706}"/>
                </a:ext>
              </a:extLst>
            </p:cNvPr>
            <p:cNvSpPr/>
            <p:nvPr/>
          </p:nvSpPr>
          <p:spPr>
            <a:xfrm>
              <a:off x="6618700" y="1751775"/>
              <a:ext cx="96850" cy="146750"/>
            </a:xfrm>
            <a:custGeom>
              <a:avLst/>
              <a:gdLst/>
              <a:ahLst/>
              <a:cxnLst/>
              <a:rect l="l" t="t" r="r" b="b"/>
              <a:pathLst>
                <a:path w="3874" h="5870" fill="none" extrusionOk="0">
                  <a:moveTo>
                    <a:pt x="3873" y="0"/>
                  </a:moveTo>
                  <a:lnTo>
                    <a:pt x="3873" y="0"/>
                  </a:lnTo>
                  <a:lnTo>
                    <a:pt x="2704" y="0"/>
                  </a:lnTo>
                  <a:lnTo>
                    <a:pt x="1730" y="0"/>
                  </a:lnTo>
                  <a:lnTo>
                    <a:pt x="1730" y="0"/>
                  </a:lnTo>
                  <a:lnTo>
                    <a:pt x="1560" y="25"/>
                  </a:lnTo>
                  <a:lnTo>
                    <a:pt x="1413" y="49"/>
                  </a:lnTo>
                  <a:lnTo>
                    <a:pt x="1243" y="98"/>
                  </a:lnTo>
                  <a:lnTo>
                    <a:pt x="1097" y="147"/>
                  </a:lnTo>
                  <a:lnTo>
                    <a:pt x="926" y="244"/>
                  </a:lnTo>
                  <a:lnTo>
                    <a:pt x="780" y="317"/>
                  </a:lnTo>
                  <a:lnTo>
                    <a:pt x="658" y="439"/>
                  </a:lnTo>
                  <a:lnTo>
                    <a:pt x="537" y="536"/>
                  </a:lnTo>
                  <a:lnTo>
                    <a:pt x="415" y="682"/>
                  </a:lnTo>
                  <a:lnTo>
                    <a:pt x="293" y="804"/>
                  </a:lnTo>
                  <a:lnTo>
                    <a:pt x="220" y="950"/>
                  </a:lnTo>
                  <a:lnTo>
                    <a:pt x="147" y="1096"/>
                  </a:lnTo>
                  <a:lnTo>
                    <a:pt x="74" y="1267"/>
                  </a:lnTo>
                  <a:lnTo>
                    <a:pt x="25" y="1437"/>
                  </a:lnTo>
                  <a:lnTo>
                    <a:pt x="1" y="1583"/>
                  </a:lnTo>
                  <a:lnTo>
                    <a:pt x="1" y="1754"/>
                  </a:lnTo>
                  <a:lnTo>
                    <a:pt x="1" y="4092"/>
                  </a:lnTo>
                  <a:lnTo>
                    <a:pt x="1" y="4092"/>
                  </a:lnTo>
                  <a:lnTo>
                    <a:pt x="1" y="4263"/>
                  </a:lnTo>
                  <a:lnTo>
                    <a:pt x="25" y="4433"/>
                  </a:lnTo>
                  <a:lnTo>
                    <a:pt x="74" y="4579"/>
                  </a:lnTo>
                  <a:lnTo>
                    <a:pt x="147" y="4750"/>
                  </a:lnTo>
                  <a:lnTo>
                    <a:pt x="220" y="4896"/>
                  </a:lnTo>
                  <a:lnTo>
                    <a:pt x="293" y="5042"/>
                  </a:lnTo>
                  <a:lnTo>
                    <a:pt x="415" y="5188"/>
                  </a:lnTo>
                  <a:lnTo>
                    <a:pt x="537" y="5310"/>
                  </a:lnTo>
                  <a:lnTo>
                    <a:pt x="658" y="5407"/>
                  </a:lnTo>
                  <a:lnTo>
                    <a:pt x="780" y="5529"/>
                  </a:lnTo>
                  <a:lnTo>
                    <a:pt x="926" y="5626"/>
                  </a:lnTo>
                  <a:lnTo>
                    <a:pt x="1097" y="5699"/>
                  </a:lnTo>
                  <a:lnTo>
                    <a:pt x="1243" y="5748"/>
                  </a:lnTo>
                  <a:lnTo>
                    <a:pt x="1413" y="5797"/>
                  </a:lnTo>
                  <a:lnTo>
                    <a:pt x="1560" y="5821"/>
                  </a:lnTo>
                  <a:lnTo>
                    <a:pt x="1730" y="5846"/>
                  </a:lnTo>
                  <a:lnTo>
                    <a:pt x="1730" y="5846"/>
                  </a:lnTo>
                  <a:lnTo>
                    <a:pt x="2704" y="5846"/>
                  </a:lnTo>
                  <a:lnTo>
                    <a:pt x="3873" y="587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55;p39">
              <a:extLst>
                <a:ext uri="{FF2B5EF4-FFF2-40B4-BE49-F238E27FC236}">
                  <a16:creationId xmlns:a16="http://schemas.microsoft.com/office/drawing/2014/main" id="{D1E0BD4E-CA5C-4FD1-BB9F-AA0FA2A2B38C}"/>
                </a:ext>
              </a:extLst>
            </p:cNvPr>
            <p:cNvSpPr/>
            <p:nvPr/>
          </p:nvSpPr>
          <p:spPr>
            <a:xfrm>
              <a:off x="6721600" y="1660450"/>
              <a:ext cx="278900" cy="329425"/>
            </a:xfrm>
            <a:custGeom>
              <a:avLst/>
              <a:gdLst/>
              <a:ahLst/>
              <a:cxnLst/>
              <a:rect l="l" t="t" r="r" b="b"/>
              <a:pathLst>
                <a:path w="11156" h="13177" fill="none" extrusionOk="0">
                  <a:moveTo>
                    <a:pt x="11155" y="0"/>
                  </a:moveTo>
                  <a:lnTo>
                    <a:pt x="11155" y="0"/>
                  </a:lnTo>
                  <a:lnTo>
                    <a:pt x="10766" y="317"/>
                  </a:lnTo>
                  <a:lnTo>
                    <a:pt x="10352" y="609"/>
                  </a:lnTo>
                  <a:lnTo>
                    <a:pt x="9938" y="901"/>
                  </a:lnTo>
                  <a:lnTo>
                    <a:pt x="9524" y="1169"/>
                  </a:lnTo>
                  <a:lnTo>
                    <a:pt x="9085" y="1413"/>
                  </a:lnTo>
                  <a:lnTo>
                    <a:pt x="8671" y="1632"/>
                  </a:lnTo>
                  <a:lnTo>
                    <a:pt x="7843" y="2046"/>
                  </a:lnTo>
                  <a:lnTo>
                    <a:pt x="7015" y="2387"/>
                  </a:lnTo>
                  <a:lnTo>
                    <a:pt x="6211" y="2679"/>
                  </a:lnTo>
                  <a:lnTo>
                    <a:pt x="5456" y="2898"/>
                  </a:lnTo>
                  <a:lnTo>
                    <a:pt x="4774" y="3093"/>
                  </a:lnTo>
                  <a:lnTo>
                    <a:pt x="4774" y="3093"/>
                  </a:lnTo>
                  <a:lnTo>
                    <a:pt x="4239" y="3215"/>
                  </a:lnTo>
                  <a:lnTo>
                    <a:pt x="3678" y="3312"/>
                  </a:lnTo>
                  <a:lnTo>
                    <a:pt x="3070" y="3410"/>
                  </a:lnTo>
                  <a:lnTo>
                    <a:pt x="2461" y="3459"/>
                  </a:lnTo>
                  <a:lnTo>
                    <a:pt x="1219" y="3580"/>
                  </a:lnTo>
                  <a:lnTo>
                    <a:pt x="1" y="3629"/>
                  </a:lnTo>
                  <a:lnTo>
                    <a:pt x="1" y="9523"/>
                  </a:lnTo>
                  <a:lnTo>
                    <a:pt x="1" y="9523"/>
                  </a:lnTo>
                  <a:lnTo>
                    <a:pt x="1219" y="9596"/>
                  </a:lnTo>
                  <a:lnTo>
                    <a:pt x="2461" y="9693"/>
                  </a:lnTo>
                  <a:lnTo>
                    <a:pt x="3070" y="9767"/>
                  </a:lnTo>
                  <a:lnTo>
                    <a:pt x="3678" y="9840"/>
                  </a:lnTo>
                  <a:lnTo>
                    <a:pt x="4239" y="9937"/>
                  </a:lnTo>
                  <a:lnTo>
                    <a:pt x="4774" y="10059"/>
                  </a:lnTo>
                  <a:lnTo>
                    <a:pt x="4774" y="10059"/>
                  </a:lnTo>
                  <a:lnTo>
                    <a:pt x="5456" y="10254"/>
                  </a:lnTo>
                  <a:lnTo>
                    <a:pt x="6211" y="10497"/>
                  </a:lnTo>
                  <a:lnTo>
                    <a:pt x="7015" y="10765"/>
                  </a:lnTo>
                  <a:lnTo>
                    <a:pt x="7843" y="11130"/>
                  </a:lnTo>
                  <a:lnTo>
                    <a:pt x="8671" y="11520"/>
                  </a:lnTo>
                  <a:lnTo>
                    <a:pt x="9085" y="11764"/>
                  </a:lnTo>
                  <a:lnTo>
                    <a:pt x="9524" y="12007"/>
                  </a:lnTo>
                  <a:lnTo>
                    <a:pt x="9938" y="12251"/>
                  </a:lnTo>
                  <a:lnTo>
                    <a:pt x="10352" y="12543"/>
                  </a:lnTo>
                  <a:lnTo>
                    <a:pt x="10766" y="12835"/>
                  </a:lnTo>
                  <a:lnTo>
                    <a:pt x="11155" y="13176"/>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56;p39">
              <a:extLst>
                <a:ext uri="{FF2B5EF4-FFF2-40B4-BE49-F238E27FC236}">
                  <a16:creationId xmlns:a16="http://schemas.microsoft.com/office/drawing/2014/main" id="{086AE518-7651-483F-B6DA-0C6B4AF8179C}"/>
                </a:ext>
              </a:extLst>
            </p:cNvPr>
            <p:cNvSpPr/>
            <p:nvPr/>
          </p:nvSpPr>
          <p:spPr>
            <a:xfrm>
              <a:off x="7006550" y="1635475"/>
              <a:ext cx="34750" cy="378750"/>
            </a:xfrm>
            <a:custGeom>
              <a:avLst/>
              <a:gdLst/>
              <a:ahLst/>
              <a:cxnLst/>
              <a:rect l="l" t="t" r="r" b="b"/>
              <a:pathLst>
                <a:path w="1390" h="15150" fill="none" extrusionOk="0">
                  <a:moveTo>
                    <a:pt x="1024" y="49"/>
                  </a:moveTo>
                  <a:lnTo>
                    <a:pt x="1024" y="49"/>
                  </a:lnTo>
                  <a:lnTo>
                    <a:pt x="902" y="1"/>
                  </a:lnTo>
                  <a:lnTo>
                    <a:pt x="805" y="1"/>
                  </a:lnTo>
                  <a:lnTo>
                    <a:pt x="805" y="1"/>
                  </a:lnTo>
                  <a:lnTo>
                    <a:pt x="683" y="1"/>
                  </a:lnTo>
                  <a:lnTo>
                    <a:pt x="585" y="49"/>
                  </a:lnTo>
                  <a:lnTo>
                    <a:pt x="464" y="98"/>
                  </a:lnTo>
                  <a:lnTo>
                    <a:pt x="391" y="171"/>
                  </a:lnTo>
                  <a:lnTo>
                    <a:pt x="391" y="171"/>
                  </a:lnTo>
                  <a:lnTo>
                    <a:pt x="1" y="536"/>
                  </a:lnTo>
                  <a:lnTo>
                    <a:pt x="1" y="14638"/>
                  </a:lnTo>
                  <a:lnTo>
                    <a:pt x="1" y="14638"/>
                  </a:lnTo>
                  <a:lnTo>
                    <a:pt x="391" y="14979"/>
                  </a:lnTo>
                  <a:lnTo>
                    <a:pt x="391" y="14979"/>
                  </a:lnTo>
                  <a:lnTo>
                    <a:pt x="464" y="15052"/>
                  </a:lnTo>
                  <a:lnTo>
                    <a:pt x="585" y="15101"/>
                  </a:lnTo>
                  <a:lnTo>
                    <a:pt x="683" y="15149"/>
                  </a:lnTo>
                  <a:lnTo>
                    <a:pt x="805" y="15149"/>
                  </a:lnTo>
                  <a:lnTo>
                    <a:pt x="805" y="15149"/>
                  </a:lnTo>
                  <a:lnTo>
                    <a:pt x="902" y="15149"/>
                  </a:lnTo>
                  <a:lnTo>
                    <a:pt x="1024" y="15101"/>
                  </a:lnTo>
                  <a:lnTo>
                    <a:pt x="1024" y="15101"/>
                  </a:lnTo>
                  <a:lnTo>
                    <a:pt x="1170" y="15028"/>
                  </a:lnTo>
                  <a:lnTo>
                    <a:pt x="1292" y="14906"/>
                  </a:lnTo>
                  <a:lnTo>
                    <a:pt x="1365" y="14735"/>
                  </a:lnTo>
                  <a:lnTo>
                    <a:pt x="1389" y="14565"/>
                  </a:lnTo>
                  <a:lnTo>
                    <a:pt x="1389" y="585"/>
                  </a:lnTo>
                  <a:lnTo>
                    <a:pt x="1389" y="585"/>
                  </a:lnTo>
                  <a:lnTo>
                    <a:pt x="1365" y="415"/>
                  </a:lnTo>
                  <a:lnTo>
                    <a:pt x="1292" y="269"/>
                  </a:lnTo>
                  <a:lnTo>
                    <a:pt x="1170" y="122"/>
                  </a:lnTo>
                  <a:lnTo>
                    <a:pt x="1024" y="49"/>
                  </a:lnTo>
                  <a:lnTo>
                    <a:pt x="1024" y="49"/>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735;p39">
            <a:extLst>
              <a:ext uri="{FF2B5EF4-FFF2-40B4-BE49-F238E27FC236}">
                <a16:creationId xmlns:a16="http://schemas.microsoft.com/office/drawing/2014/main" id="{B2B50978-CA01-4449-8A6F-2217E7BF6ADF}"/>
              </a:ext>
            </a:extLst>
          </p:cNvPr>
          <p:cNvGrpSpPr/>
          <p:nvPr/>
        </p:nvGrpSpPr>
        <p:grpSpPr>
          <a:xfrm>
            <a:off x="9598979" y="2240765"/>
            <a:ext cx="578343" cy="513122"/>
            <a:chOff x="3927500" y="301425"/>
            <a:chExt cx="461550" cy="411625"/>
          </a:xfrm>
        </p:grpSpPr>
        <p:sp>
          <p:nvSpPr>
            <p:cNvPr id="19" name="Google Shape;736;p39">
              <a:extLst>
                <a:ext uri="{FF2B5EF4-FFF2-40B4-BE49-F238E27FC236}">
                  <a16:creationId xmlns:a16="http://schemas.microsoft.com/office/drawing/2014/main" id="{F1D2D737-B17E-435F-9066-DD4AB0285181}"/>
                </a:ext>
              </a:extLst>
            </p:cNvPr>
            <p:cNvSpPr/>
            <p:nvPr/>
          </p:nvSpPr>
          <p:spPr>
            <a:xfrm>
              <a:off x="4080925" y="302050"/>
              <a:ext cx="154075" cy="411000"/>
            </a:xfrm>
            <a:custGeom>
              <a:avLst/>
              <a:gdLst/>
              <a:ahLst/>
              <a:cxnLst/>
              <a:rect l="l" t="t" r="r" b="b"/>
              <a:pathLst>
                <a:path w="6163" h="16440" fill="none" extrusionOk="0">
                  <a:moveTo>
                    <a:pt x="6162" y="3118"/>
                  </a:moveTo>
                  <a:lnTo>
                    <a:pt x="0" y="0"/>
                  </a:lnTo>
                  <a:lnTo>
                    <a:pt x="0" y="13322"/>
                  </a:lnTo>
                  <a:lnTo>
                    <a:pt x="6162" y="16440"/>
                  </a:lnTo>
                  <a:lnTo>
                    <a:pt x="6162" y="3118"/>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737;p39">
              <a:extLst>
                <a:ext uri="{FF2B5EF4-FFF2-40B4-BE49-F238E27FC236}">
                  <a16:creationId xmlns:a16="http://schemas.microsoft.com/office/drawing/2014/main" id="{4836B45A-2EBC-4375-A7AF-2AA313D13DB5}"/>
                </a:ext>
              </a:extLst>
            </p:cNvPr>
            <p:cNvSpPr/>
            <p:nvPr/>
          </p:nvSpPr>
          <p:spPr>
            <a:xfrm>
              <a:off x="3927500" y="301425"/>
              <a:ext cx="153450" cy="406150"/>
            </a:xfrm>
            <a:custGeom>
              <a:avLst/>
              <a:gdLst/>
              <a:ahLst/>
              <a:cxnLst/>
              <a:rect l="l" t="t" r="r" b="b"/>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738;p39">
              <a:extLst>
                <a:ext uri="{FF2B5EF4-FFF2-40B4-BE49-F238E27FC236}">
                  <a16:creationId xmlns:a16="http://schemas.microsoft.com/office/drawing/2014/main" id="{F7E47A2E-28CD-4AD5-867D-90C63B3D8751}"/>
                </a:ext>
              </a:extLst>
            </p:cNvPr>
            <p:cNvSpPr/>
            <p:nvPr/>
          </p:nvSpPr>
          <p:spPr>
            <a:xfrm>
              <a:off x="4234975" y="306925"/>
              <a:ext cx="154075" cy="405525"/>
            </a:xfrm>
            <a:custGeom>
              <a:avLst/>
              <a:gdLst/>
              <a:ahLst/>
              <a:cxnLst/>
              <a:rect l="l" t="t" r="r" b="b"/>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739;p39">
              <a:extLst>
                <a:ext uri="{FF2B5EF4-FFF2-40B4-BE49-F238E27FC236}">
                  <a16:creationId xmlns:a16="http://schemas.microsoft.com/office/drawing/2014/main" id="{88DE8A8D-885F-436F-AC1A-0DDA53AEA3A1}"/>
                </a:ext>
              </a:extLst>
            </p:cNvPr>
            <p:cNvSpPr/>
            <p:nvPr/>
          </p:nvSpPr>
          <p:spPr>
            <a:xfrm>
              <a:off x="4295850" y="442075"/>
              <a:ext cx="46300" cy="26225"/>
            </a:xfrm>
            <a:custGeom>
              <a:avLst/>
              <a:gdLst/>
              <a:ahLst/>
              <a:cxnLst/>
              <a:rect l="l" t="t" r="r" b="b"/>
              <a:pathLst>
                <a:path w="1852" h="1049" fill="none" extrusionOk="0">
                  <a:moveTo>
                    <a:pt x="1" y="1"/>
                  </a:moveTo>
                  <a:lnTo>
                    <a:pt x="1852" y="1048"/>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740;p39">
              <a:extLst>
                <a:ext uri="{FF2B5EF4-FFF2-40B4-BE49-F238E27FC236}">
                  <a16:creationId xmlns:a16="http://schemas.microsoft.com/office/drawing/2014/main" id="{D01B67DC-D27F-468B-8399-7A7C7C8A885C}"/>
                </a:ext>
              </a:extLst>
            </p:cNvPr>
            <p:cNvSpPr/>
            <p:nvPr/>
          </p:nvSpPr>
          <p:spPr>
            <a:xfrm>
              <a:off x="4296475" y="415900"/>
              <a:ext cx="45075" cy="78575"/>
            </a:xfrm>
            <a:custGeom>
              <a:avLst/>
              <a:gdLst/>
              <a:ahLst/>
              <a:cxnLst/>
              <a:rect l="l" t="t" r="r" b="b"/>
              <a:pathLst>
                <a:path w="1803" h="3143" fill="none" extrusionOk="0">
                  <a:moveTo>
                    <a:pt x="1802" y="1"/>
                  </a:moveTo>
                  <a:lnTo>
                    <a:pt x="0" y="314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741;p39">
              <a:extLst>
                <a:ext uri="{FF2B5EF4-FFF2-40B4-BE49-F238E27FC236}">
                  <a16:creationId xmlns:a16="http://schemas.microsoft.com/office/drawing/2014/main" id="{F8BCCCE8-5B34-452A-BBB3-349885B0098D}"/>
                </a:ext>
              </a:extLst>
            </p:cNvPr>
            <p:cNvSpPr/>
            <p:nvPr/>
          </p:nvSpPr>
          <p:spPr>
            <a:xfrm>
              <a:off x="3968275" y="590050"/>
              <a:ext cx="25" cy="6100"/>
            </a:xfrm>
            <a:custGeom>
              <a:avLst/>
              <a:gdLst/>
              <a:ahLst/>
              <a:cxnLst/>
              <a:rect l="l" t="t" r="r" b="b"/>
              <a:pathLst>
                <a:path w="1" h="244" fill="none" extrusionOk="0">
                  <a:moveTo>
                    <a:pt x="1" y="244"/>
                  </a:moveTo>
                  <a:lnTo>
                    <a:pt x="1" y="244"/>
                  </a:lnTo>
                  <a:lnTo>
                    <a:pt x="1"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742;p39">
              <a:extLst>
                <a:ext uri="{FF2B5EF4-FFF2-40B4-BE49-F238E27FC236}">
                  <a16:creationId xmlns:a16="http://schemas.microsoft.com/office/drawing/2014/main" id="{BA1B00CB-B992-4D58-A4B7-14BE7032FEE9}"/>
                </a:ext>
              </a:extLst>
            </p:cNvPr>
            <p:cNvSpPr/>
            <p:nvPr/>
          </p:nvSpPr>
          <p:spPr>
            <a:xfrm>
              <a:off x="3970725" y="558375"/>
              <a:ext cx="1850" cy="12200"/>
            </a:xfrm>
            <a:custGeom>
              <a:avLst/>
              <a:gdLst/>
              <a:ahLst/>
              <a:cxnLst/>
              <a:rect l="l" t="t" r="r" b="b"/>
              <a:pathLst>
                <a:path w="74" h="488" fill="none" extrusionOk="0">
                  <a:moveTo>
                    <a:pt x="0" y="488"/>
                  </a:moveTo>
                  <a:lnTo>
                    <a:pt x="7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743;p39">
              <a:extLst>
                <a:ext uri="{FF2B5EF4-FFF2-40B4-BE49-F238E27FC236}">
                  <a16:creationId xmlns:a16="http://schemas.microsoft.com/office/drawing/2014/main" id="{120D24F3-7330-4922-BF02-13A73300C251}"/>
                </a:ext>
              </a:extLst>
            </p:cNvPr>
            <p:cNvSpPr/>
            <p:nvPr/>
          </p:nvSpPr>
          <p:spPr>
            <a:xfrm>
              <a:off x="3976200" y="527325"/>
              <a:ext cx="3675" cy="12200"/>
            </a:xfrm>
            <a:custGeom>
              <a:avLst/>
              <a:gdLst/>
              <a:ahLst/>
              <a:cxnLst/>
              <a:rect l="l" t="t" r="r" b="b"/>
              <a:pathLst>
                <a:path w="147" h="488" fill="none" extrusionOk="0">
                  <a:moveTo>
                    <a:pt x="0" y="488"/>
                  </a:moveTo>
                  <a:lnTo>
                    <a:pt x="98" y="147"/>
                  </a:lnTo>
                  <a:lnTo>
                    <a:pt x="147"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44;p39">
              <a:extLst>
                <a:ext uri="{FF2B5EF4-FFF2-40B4-BE49-F238E27FC236}">
                  <a16:creationId xmlns:a16="http://schemas.microsoft.com/office/drawing/2014/main" id="{17B2B672-D2DC-4046-A5B7-EA974C0779D5}"/>
                </a:ext>
              </a:extLst>
            </p:cNvPr>
            <p:cNvSpPr/>
            <p:nvPr/>
          </p:nvSpPr>
          <p:spPr>
            <a:xfrm>
              <a:off x="3985950" y="498100"/>
              <a:ext cx="4875" cy="10975"/>
            </a:xfrm>
            <a:custGeom>
              <a:avLst/>
              <a:gdLst/>
              <a:ahLst/>
              <a:cxnLst/>
              <a:rect l="l" t="t" r="r" b="b"/>
              <a:pathLst>
                <a:path w="195" h="439" fill="none" extrusionOk="0">
                  <a:moveTo>
                    <a:pt x="0" y="439"/>
                  </a:moveTo>
                  <a:lnTo>
                    <a:pt x="195" y="25"/>
                  </a:lnTo>
                  <a:lnTo>
                    <a:pt x="19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745;p39">
              <a:extLst>
                <a:ext uri="{FF2B5EF4-FFF2-40B4-BE49-F238E27FC236}">
                  <a16:creationId xmlns:a16="http://schemas.microsoft.com/office/drawing/2014/main" id="{4F5F1217-7606-4AA7-A117-2C248E65CD41}"/>
                </a:ext>
              </a:extLst>
            </p:cNvPr>
            <p:cNvSpPr/>
            <p:nvPr/>
          </p:nvSpPr>
          <p:spPr>
            <a:xfrm>
              <a:off x="4000550" y="471300"/>
              <a:ext cx="7325" cy="9775"/>
            </a:xfrm>
            <a:custGeom>
              <a:avLst/>
              <a:gdLst/>
              <a:ahLst/>
              <a:cxnLst/>
              <a:rect l="l" t="t" r="r" b="b"/>
              <a:pathLst>
                <a:path w="293" h="391" fill="none" extrusionOk="0">
                  <a:moveTo>
                    <a:pt x="1" y="391"/>
                  </a:moveTo>
                  <a:lnTo>
                    <a:pt x="74" y="269"/>
                  </a:lnTo>
                  <a:lnTo>
                    <a:pt x="29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746;p39">
              <a:extLst>
                <a:ext uri="{FF2B5EF4-FFF2-40B4-BE49-F238E27FC236}">
                  <a16:creationId xmlns:a16="http://schemas.microsoft.com/office/drawing/2014/main" id="{66757E80-8F96-4BF0-9E9F-CB2B7F9C4E93}"/>
                </a:ext>
              </a:extLst>
            </p:cNvPr>
            <p:cNvSpPr/>
            <p:nvPr/>
          </p:nvSpPr>
          <p:spPr>
            <a:xfrm>
              <a:off x="4021250" y="450600"/>
              <a:ext cx="10375" cy="6725"/>
            </a:xfrm>
            <a:custGeom>
              <a:avLst/>
              <a:gdLst/>
              <a:ahLst/>
              <a:cxnLst/>
              <a:rect l="l" t="t" r="r" b="b"/>
              <a:pathLst>
                <a:path w="415" h="269" fill="none" extrusionOk="0">
                  <a:moveTo>
                    <a:pt x="1" y="269"/>
                  </a:moveTo>
                  <a:lnTo>
                    <a:pt x="25" y="244"/>
                  </a:lnTo>
                  <a:lnTo>
                    <a:pt x="220" y="123"/>
                  </a:lnTo>
                  <a:lnTo>
                    <a:pt x="415"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747;p39">
              <a:extLst>
                <a:ext uri="{FF2B5EF4-FFF2-40B4-BE49-F238E27FC236}">
                  <a16:creationId xmlns:a16="http://schemas.microsoft.com/office/drawing/2014/main" id="{8F0E0EB0-F6AE-4547-8A38-14B6A88F7F30}"/>
                </a:ext>
              </a:extLst>
            </p:cNvPr>
            <p:cNvSpPr/>
            <p:nvPr/>
          </p:nvSpPr>
          <p:spPr>
            <a:xfrm>
              <a:off x="4049250" y="440250"/>
              <a:ext cx="11600" cy="2475"/>
            </a:xfrm>
            <a:custGeom>
              <a:avLst/>
              <a:gdLst/>
              <a:ahLst/>
              <a:cxnLst/>
              <a:rect l="l" t="t" r="r" b="b"/>
              <a:pathLst>
                <a:path w="464" h="99" fill="none" extrusionOk="0">
                  <a:moveTo>
                    <a:pt x="1" y="98"/>
                  </a:moveTo>
                  <a:lnTo>
                    <a:pt x="220" y="50"/>
                  </a:lnTo>
                  <a:lnTo>
                    <a:pt x="464" y="1"/>
                  </a:lnTo>
                  <a:lnTo>
                    <a:pt x="464"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748;p39">
              <a:extLst>
                <a:ext uri="{FF2B5EF4-FFF2-40B4-BE49-F238E27FC236}">
                  <a16:creationId xmlns:a16="http://schemas.microsoft.com/office/drawing/2014/main" id="{6BAD6E16-325F-4A73-A0D3-BEDA782ADAAC}"/>
                </a:ext>
              </a:extLst>
            </p:cNvPr>
            <p:cNvSpPr/>
            <p:nvPr/>
          </p:nvSpPr>
          <p:spPr>
            <a:xfrm>
              <a:off x="4080325" y="439650"/>
              <a:ext cx="12200" cy="1850"/>
            </a:xfrm>
            <a:custGeom>
              <a:avLst/>
              <a:gdLst/>
              <a:ahLst/>
              <a:cxnLst/>
              <a:rect l="l" t="t" r="r" b="b"/>
              <a:pathLst>
                <a:path w="488" h="74" fill="none" extrusionOk="0">
                  <a:moveTo>
                    <a:pt x="0" y="0"/>
                  </a:moveTo>
                  <a:lnTo>
                    <a:pt x="146" y="0"/>
                  </a:lnTo>
                  <a:lnTo>
                    <a:pt x="463" y="74"/>
                  </a:lnTo>
                  <a:lnTo>
                    <a:pt x="487" y="7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749;p39">
              <a:extLst>
                <a:ext uri="{FF2B5EF4-FFF2-40B4-BE49-F238E27FC236}">
                  <a16:creationId xmlns:a16="http://schemas.microsoft.com/office/drawing/2014/main" id="{218B8463-EE7C-4EDA-9966-717944D0B747}"/>
                </a:ext>
              </a:extLst>
            </p:cNvPr>
            <p:cNvSpPr/>
            <p:nvPr/>
          </p:nvSpPr>
          <p:spPr>
            <a:xfrm>
              <a:off x="4110150" y="450000"/>
              <a:ext cx="9150" cy="7950"/>
            </a:xfrm>
            <a:custGeom>
              <a:avLst/>
              <a:gdLst/>
              <a:ahLst/>
              <a:cxnLst/>
              <a:rect l="l" t="t" r="r" b="b"/>
              <a:pathLst>
                <a:path w="366" h="318" fill="none" extrusionOk="0">
                  <a:moveTo>
                    <a:pt x="0" y="1"/>
                  </a:moveTo>
                  <a:lnTo>
                    <a:pt x="98" y="74"/>
                  </a:lnTo>
                  <a:lnTo>
                    <a:pt x="317" y="268"/>
                  </a:lnTo>
                  <a:lnTo>
                    <a:pt x="366" y="317"/>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750;p39">
              <a:extLst>
                <a:ext uri="{FF2B5EF4-FFF2-40B4-BE49-F238E27FC236}">
                  <a16:creationId xmlns:a16="http://schemas.microsoft.com/office/drawing/2014/main" id="{04D6199C-6F7E-4EF9-AD99-8888E0701425}"/>
                </a:ext>
              </a:extLst>
            </p:cNvPr>
            <p:cNvSpPr/>
            <p:nvPr/>
          </p:nvSpPr>
          <p:spPr>
            <a:xfrm>
              <a:off x="4130250" y="473750"/>
              <a:ext cx="4900" cy="10975"/>
            </a:xfrm>
            <a:custGeom>
              <a:avLst/>
              <a:gdLst/>
              <a:ahLst/>
              <a:cxnLst/>
              <a:rect l="l" t="t" r="r" b="b"/>
              <a:pathLst>
                <a:path w="196" h="439" fill="none" extrusionOk="0">
                  <a:moveTo>
                    <a:pt x="0" y="0"/>
                  </a:moveTo>
                  <a:lnTo>
                    <a:pt x="25" y="73"/>
                  </a:lnTo>
                  <a:lnTo>
                    <a:pt x="171" y="366"/>
                  </a:lnTo>
                  <a:lnTo>
                    <a:pt x="195" y="43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751;p39">
              <a:extLst>
                <a:ext uri="{FF2B5EF4-FFF2-40B4-BE49-F238E27FC236}">
                  <a16:creationId xmlns:a16="http://schemas.microsoft.com/office/drawing/2014/main" id="{F0D58AB3-9FDA-4028-BECA-816F69157471}"/>
                </a:ext>
              </a:extLst>
            </p:cNvPr>
            <p:cNvSpPr/>
            <p:nvPr/>
          </p:nvSpPr>
          <p:spPr>
            <a:xfrm>
              <a:off x="4141800" y="502975"/>
              <a:ext cx="3700" cy="11600"/>
            </a:xfrm>
            <a:custGeom>
              <a:avLst/>
              <a:gdLst/>
              <a:ahLst/>
              <a:cxnLst/>
              <a:rect l="l" t="t" r="r" b="b"/>
              <a:pathLst>
                <a:path w="148" h="464" fill="none" extrusionOk="0">
                  <a:moveTo>
                    <a:pt x="1" y="0"/>
                  </a:moveTo>
                  <a:lnTo>
                    <a:pt x="147" y="463"/>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752;p39">
              <a:extLst>
                <a:ext uri="{FF2B5EF4-FFF2-40B4-BE49-F238E27FC236}">
                  <a16:creationId xmlns:a16="http://schemas.microsoft.com/office/drawing/2014/main" id="{25B27DAE-D1EB-4640-AEB3-6A90FDC29D9A}"/>
                </a:ext>
              </a:extLst>
            </p:cNvPr>
            <p:cNvSpPr/>
            <p:nvPr/>
          </p:nvSpPr>
          <p:spPr>
            <a:xfrm>
              <a:off x="4150950" y="533425"/>
              <a:ext cx="3675" cy="11575"/>
            </a:xfrm>
            <a:custGeom>
              <a:avLst/>
              <a:gdLst/>
              <a:ahLst/>
              <a:cxnLst/>
              <a:rect l="l" t="t" r="r" b="b"/>
              <a:pathLst>
                <a:path w="147" h="463" fill="none" extrusionOk="0">
                  <a:moveTo>
                    <a:pt x="0" y="0"/>
                  </a:moveTo>
                  <a:lnTo>
                    <a:pt x="146" y="463"/>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753;p39">
              <a:extLst>
                <a:ext uri="{FF2B5EF4-FFF2-40B4-BE49-F238E27FC236}">
                  <a16:creationId xmlns:a16="http://schemas.microsoft.com/office/drawing/2014/main" id="{98D1BE66-CA59-4540-9CE1-E4787F70A16F}"/>
                </a:ext>
              </a:extLst>
            </p:cNvPr>
            <p:cNvSpPr/>
            <p:nvPr/>
          </p:nvSpPr>
          <p:spPr>
            <a:xfrm>
              <a:off x="4160675" y="563850"/>
              <a:ext cx="4900" cy="11000"/>
            </a:xfrm>
            <a:custGeom>
              <a:avLst/>
              <a:gdLst/>
              <a:ahLst/>
              <a:cxnLst/>
              <a:rect l="l" t="t" r="r" b="b"/>
              <a:pathLst>
                <a:path w="196" h="440" fill="none" extrusionOk="0">
                  <a:moveTo>
                    <a:pt x="1" y="1"/>
                  </a:moveTo>
                  <a:lnTo>
                    <a:pt x="50" y="123"/>
                  </a:lnTo>
                  <a:lnTo>
                    <a:pt x="196" y="415"/>
                  </a:lnTo>
                  <a:lnTo>
                    <a:pt x="196" y="43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754;p39">
              <a:extLst>
                <a:ext uri="{FF2B5EF4-FFF2-40B4-BE49-F238E27FC236}">
                  <a16:creationId xmlns:a16="http://schemas.microsoft.com/office/drawing/2014/main" id="{49938D51-326A-439E-91E6-71EDE863671D}"/>
                </a:ext>
              </a:extLst>
            </p:cNvPr>
            <p:cNvSpPr/>
            <p:nvPr/>
          </p:nvSpPr>
          <p:spPr>
            <a:xfrm>
              <a:off x="4175300" y="591875"/>
              <a:ext cx="7325" cy="9150"/>
            </a:xfrm>
            <a:custGeom>
              <a:avLst/>
              <a:gdLst/>
              <a:ahLst/>
              <a:cxnLst/>
              <a:rect l="l" t="t" r="r" b="b"/>
              <a:pathLst>
                <a:path w="293" h="366" fill="none" extrusionOk="0">
                  <a:moveTo>
                    <a:pt x="0" y="0"/>
                  </a:moveTo>
                  <a:lnTo>
                    <a:pt x="98" y="146"/>
                  </a:lnTo>
                  <a:lnTo>
                    <a:pt x="293" y="366"/>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755;p39">
              <a:extLst>
                <a:ext uri="{FF2B5EF4-FFF2-40B4-BE49-F238E27FC236}">
                  <a16:creationId xmlns:a16="http://schemas.microsoft.com/office/drawing/2014/main" id="{8DCB6987-8D9B-42DD-AFB5-EADDD1F691B4}"/>
                </a:ext>
              </a:extLst>
            </p:cNvPr>
            <p:cNvSpPr/>
            <p:nvPr/>
          </p:nvSpPr>
          <p:spPr>
            <a:xfrm>
              <a:off x="4198425" y="613175"/>
              <a:ext cx="11000" cy="4900"/>
            </a:xfrm>
            <a:custGeom>
              <a:avLst/>
              <a:gdLst/>
              <a:ahLst/>
              <a:cxnLst/>
              <a:rect l="l" t="t" r="r" b="b"/>
              <a:pathLst>
                <a:path w="440" h="196" fill="none" extrusionOk="0">
                  <a:moveTo>
                    <a:pt x="1" y="1"/>
                  </a:moveTo>
                  <a:lnTo>
                    <a:pt x="171" y="98"/>
                  </a:lnTo>
                  <a:lnTo>
                    <a:pt x="439" y="195"/>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56;p39">
              <a:extLst>
                <a:ext uri="{FF2B5EF4-FFF2-40B4-BE49-F238E27FC236}">
                  <a16:creationId xmlns:a16="http://schemas.microsoft.com/office/drawing/2014/main" id="{0F096604-9D2A-4512-991E-A7FA140FCDD3}"/>
                </a:ext>
              </a:extLst>
            </p:cNvPr>
            <p:cNvSpPr/>
            <p:nvPr/>
          </p:nvSpPr>
          <p:spPr>
            <a:xfrm>
              <a:off x="4228275" y="621100"/>
              <a:ext cx="12200" cy="625"/>
            </a:xfrm>
            <a:custGeom>
              <a:avLst/>
              <a:gdLst/>
              <a:ahLst/>
              <a:cxnLst/>
              <a:rect l="l" t="t" r="r" b="b"/>
              <a:pathLst>
                <a:path w="488" h="25" fill="none" extrusionOk="0">
                  <a:moveTo>
                    <a:pt x="0" y="0"/>
                  </a:moveTo>
                  <a:lnTo>
                    <a:pt x="49" y="25"/>
                  </a:lnTo>
                  <a:lnTo>
                    <a:pt x="487" y="0"/>
                  </a:lnTo>
                  <a:lnTo>
                    <a:pt x="487"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757;p39">
              <a:extLst>
                <a:ext uri="{FF2B5EF4-FFF2-40B4-BE49-F238E27FC236}">
                  <a16:creationId xmlns:a16="http://schemas.microsoft.com/office/drawing/2014/main" id="{274ADB55-8768-45DF-A4DF-8971059ED9FC}"/>
                </a:ext>
              </a:extLst>
            </p:cNvPr>
            <p:cNvSpPr/>
            <p:nvPr/>
          </p:nvSpPr>
          <p:spPr>
            <a:xfrm>
              <a:off x="4259925" y="616225"/>
              <a:ext cx="11600" cy="3075"/>
            </a:xfrm>
            <a:custGeom>
              <a:avLst/>
              <a:gdLst/>
              <a:ahLst/>
              <a:cxnLst/>
              <a:rect l="l" t="t" r="r" b="b"/>
              <a:pathLst>
                <a:path w="464" h="123" fill="none" extrusionOk="0">
                  <a:moveTo>
                    <a:pt x="1" y="122"/>
                  </a:moveTo>
                  <a:lnTo>
                    <a:pt x="196" y="73"/>
                  </a:lnTo>
                  <a:lnTo>
                    <a:pt x="464" y="0"/>
                  </a:lnTo>
                  <a:lnTo>
                    <a:pt x="46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758;p39">
              <a:extLst>
                <a:ext uri="{FF2B5EF4-FFF2-40B4-BE49-F238E27FC236}">
                  <a16:creationId xmlns:a16="http://schemas.microsoft.com/office/drawing/2014/main" id="{3777849B-F045-491C-A02E-EEA8B11F8644}"/>
                </a:ext>
              </a:extLst>
            </p:cNvPr>
            <p:cNvSpPr/>
            <p:nvPr/>
          </p:nvSpPr>
          <p:spPr>
            <a:xfrm>
              <a:off x="4289775" y="602225"/>
              <a:ext cx="10375" cy="6725"/>
            </a:xfrm>
            <a:custGeom>
              <a:avLst/>
              <a:gdLst/>
              <a:ahLst/>
              <a:cxnLst/>
              <a:rect l="l" t="t" r="r" b="b"/>
              <a:pathLst>
                <a:path w="415" h="269" fill="none" extrusionOk="0">
                  <a:moveTo>
                    <a:pt x="0" y="268"/>
                  </a:moveTo>
                  <a:lnTo>
                    <a:pt x="195" y="146"/>
                  </a:lnTo>
                  <a:lnTo>
                    <a:pt x="390" y="0"/>
                  </a:lnTo>
                  <a:lnTo>
                    <a:pt x="41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759;p39">
              <a:extLst>
                <a:ext uri="{FF2B5EF4-FFF2-40B4-BE49-F238E27FC236}">
                  <a16:creationId xmlns:a16="http://schemas.microsoft.com/office/drawing/2014/main" id="{FEECB5E9-403D-43DA-9CC3-9F723CF2B9E2}"/>
                </a:ext>
              </a:extLst>
            </p:cNvPr>
            <p:cNvSpPr/>
            <p:nvPr/>
          </p:nvSpPr>
          <p:spPr>
            <a:xfrm>
              <a:off x="4313525" y="577875"/>
              <a:ext cx="6100" cy="10375"/>
            </a:xfrm>
            <a:custGeom>
              <a:avLst/>
              <a:gdLst/>
              <a:ahLst/>
              <a:cxnLst/>
              <a:rect l="l" t="t" r="r" b="b"/>
              <a:pathLst>
                <a:path w="244" h="415" fill="none" extrusionOk="0">
                  <a:moveTo>
                    <a:pt x="0" y="414"/>
                  </a:moveTo>
                  <a:lnTo>
                    <a:pt x="24" y="365"/>
                  </a:lnTo>
                  <a:lnTo>
                    <a:pt x="146" y="195"/>
                  </a:lnTo>
                  <a:lnTo>
                    <a:pt x="24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760;p39">
              <a:extLst>
                <a:ext uri="{FF2B5EF4-FFF2-40B4-BE49-F238E27FC236}">
                  <a16:creationId xmlns:a16="http://schemas.microsoft.com/office/drawing/2014/main" id="{1D68E711-7F80-44B8-946A-BA5A39A57898}"/>
                </a:ext>
              </a:extLst>
            </p:cNvPr>
            <p:cNvSpPr/>
            <p:nvPr/>
          </p:nvSpPr>
          <p:spPr>
            <a:xfrm>
              <a:off x="4326300" y="547425"/>
              <a:ext cx="2450" cy="12200"/>
            </a:xfrm>
            <a:custGeom>
              <a:avLst/>
              <a:gdLst/>
              <a:ahLst/>
              <a:cxnLst/>
              <a:rect l="l" t="t" r="r" b="b"/>
              <a:pathLst>
                <a:path w="98" h="488" fill="none" extrusionOk="0">
                  <a:moveTo>
                    <a:pt x="0" y="487"/>
                  </a:moveTo>
                  <a:lnTo>
                    <a:pt x="49" y="293"/>
                  </a:lnTo>
                  <a:lnTo>
                    <a:pt x="98"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761;p39">
              <a:extLst>
                <a:ext uri="{FF2B5EF4-FFF2-40B4-BE49-F238E27FC236}">
                  <a16:creationId xmlns:a16="http://schemas.microsoft.com/office/drawing/2014/main" id="{A96A3A9A-5450-4ACB-8491-15F2E669541A}"/>
                </a:ext>
              </a:extLst>
            </p:cNvPr>
            <p:cNvSpPr/>
            <p:nvPr/>
          </p:nvSpPr>
          <p:spPr>
            <a:xfrm>
              <a:off x="4329350" y="515750"/>
              <a:ext cx="625" cy="12200"/>
            </a:xfrm>
            <a:custGeom>
              <a:avLst/>
              <a:gdLst/>
              <a:ahLst/>
              <a:cxnLst/>
              <a:rect l="l" t="t" r="r" b="b"/>
              <a:pathLst>
                <a:path w="25" h="488" fill="none" extrusionOk="0">
                  <a:moveTo>
                    <a:pt x="25" y="488"/>
                  </a:moveTo>
                  <a:lnTo>
                    <a:pt x="25" y="464"/>
                  </a:lnTo>
                  <a:lnTo>
                    <a:pt x="25" y="123"/>
                  </a:lnTo>
                  <a:lnTo>
                    <a:pt x="0"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762;p39">
              <a:extLst>
                <a:ext uri="{FF2B5EF4-FFF2-40B4-BE49-F238E27FC236}">
                  <a16:creationId xmlns:a16="http://schemas.microsoft.com/office/drawing/2014/main" id="{34A184F6-3BF3-4D18-9804-1BEEEFA93AAD}"/>
                </a:ext>
              </a:extLst>
            </p:cNvPr>
            <p:cNvSpPr/>
            <p:nvPr/>
          </p:nvSpPr>
          <p:spPr>
            <a:xfrm>
              <a:off x="4325075" y="488975"/>
              <a:ext cx="1250" cy="6100"/>
            </a:xfrm>
            <a:custGeom>
              <a:avLst/>
              <a:gdLst/>
              <a:ahLst/>
              <a:cxnLst/>
              <a:rect l="l" t="t" r="r" b="b"/>
              <a:pathLst>
                <a:path w="50" h="244" fill="none" extrusionOk="0">
                  <a:moveTo>
                    <a:pt x="49" y="244"/>
                  </a:moveTo>
                  <a:lnTo>
                    <a:pt x="49" y="244"/>
                  </a:lnTo>
                  <a:lnTo>
                    <a:pt x="1"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8236957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9822C9-89C4-4197-AABF-BD03E7E605FB}"/>
              </a:ext>
            </a:extLst>
          </p:cNvPr>
          <p:cNvSpPr>
            <a:spLocks noGrp="1"/>
          </p:cNvSpPr>
          <p:nvPr>
            <p:ph type="body" sz="quarter" idx="20"/>
          </p:nvPr>
        </p:nvSpPr>
        <p:spPr>
          <a:xfrm>
            <a:off x="493985" y="1828495"/>
            <a:ext cx="11529847" cy="4780249"/>
          </a:xfrm>
        </p:spPr>
        <p:txBody>
          <a:bodyPr/>
          <a:lstStyle/>
          <a:p>
            <a:pPr marL="0" indent="0">
              <a:buNone/>
            </a:pPr>
            <a:r>
              <a:rPr lang="en-IE" dirty="0"/>
              <a:t>Migrants will generally use mainstream services provided by governments, community organisations and the private sector to address a number of their settlement needs. </a:t>
            </a:r>
          </a:p>
          <a:p>
            <a:pPr marL="0" indent="0">
              <a:buNone/>
            </a:pPr>
            <a:r>
              <a:rPr lang="en-IE" dirty="0"/>
              <a:t>There are also a number of key organisations who work with migrants to help them resettle:</a:t>
            </a:r>
          </a:p>
          <a:p>
            <a:r>
              <a:rPr lang="en-IE" dirty="0">
                <a:hlinkClick r:id="rId2"/>
              </a:rPr>
              <a:t>Immigrant Council of Ireland </a:t>
            </a:r>
            <a:r>
              <a:rPr lang="en-IE" dirty="0"/>
              <a:t>an independent, national organisation which supports migrants coming to Ireland for purposes such as work, study, family reunification, self-employment or to visit.</a:t>
            </a:r>
          </a:p>
          <a:p>
            <a:r>
              <a:rPr lang="en-IE" dirty="0">
                <a:hlinkClick r:id="rId3"/>
              </a:rPr>
              <a:t>Migrant Rights Centre Ireland </a:t>
            </a:r>
            <a:r>
              <a:rPr lang="en-IE" dirty="0"/>
              <a:t>is a national organisation providing support to migrant workers and their families. It encourages migrants to get involved in their community and actively participate in all levels of society.</a:t>
            </a:r>
          </a:p>
          <a:p>
            <a:r>
              <a:rPr lang="en-IE" dirty="0"/>
              <a:t>Foreign embassies and consulates provide consular services to nationals of their country. </a:t>
            </a:r>
          </a:p>
        </p:txBody>
      </p:sp>
      <p:sp>
        <p:nvSpPr>
          <p:cNvPr id="3" name="Text Placeholder 2">
            <a:extLst>
              <a:ext uri="{FF2B5EF4-FFF2-40B4-BE49-F238E27FC236}">
                <a16:creationId xmlns:a16="http://schemas.microsoft.com/office/drawing/2014/main" id="{D03629FE-DF6A-4A59-A359-E359E8E4C936}"/>
              </a:ext>
            </a:extLst>
          </p:cNvPr>
          <p:cNvSpPr>
            <a:spLocks noGrp="1"/>
          </p:cNvSpPr>
          <p:nvPr>
            <p:ph type="body" sz="quarter" idx="21"/>
          </p:nvPr>
        </p:nvSpPr>
        <p:spPr/>
        <p:txBody>
          <a:bodyPr/>
          <a:lstStyle/>
          <a:p>
            <a:r>
              <a:rPr lang="en-IE" dirty="0"/>
              <a:t>How do supports for Migrants differ?</a:t>
            </a:r>
          </a:p>
        </p:txBody>
      </p:sp>
      <p:pic>
        <p:nvPicPr>
          <p:cNvPr id="4" name="Picture 2" descr="Image result for ireland flag">
            <a:extLst>
              <a:ext uri="{FF2B5EF4-FFF2-40B4-BE49-F238E27FC236}">
                <a16:creationId xmlns:a16="http://schemas.microsoft.com/office/drawing/2014/main" id="{3AF6B121-FD28-409A-9994-346082F46C4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391" t="27111" r="4881" b="28067"/>
          <a:stretch/>
        </p:blipFill>
        <p:spPr bwMode="auto">
          <a:xfrm>
            <a:off x="10815144" y="249255"/>
            <a:ext cx="1208689" cy="597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883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p:txBody>
          <a:bodyPr/>
          <a:lstStyle/>
          <a:p>
            <a:r>
              <a:rPr lang="en-US" dirty="0"/>
              <a:t>In this section</a:t>
            </a:r>
          </a:p>
        </p:txBody>
      </p:sp>
      <p:sp>
        <p:nvSpPr>
          <p:cNvPr id="7" name="Text Placeholder 5">
            <a:extLst>
              <a:ext uri="{FF2B5EF4-FFF2-40B4-BE49-F238E27FC236}">
                <a16:creationId xmlns:a16="http://schemas.microsoft.com/office/drawing/2014/main" id="{1C5C6BF9-AEDE-45AD-8BC9-52AF4673385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1.3 </a:t>
            </a:r>
            <a:r>
              <a:rPr lang="en-IE" sz="3600" i="0" dirty="0"/>
              <a:t>Introduction of PROMISE four strand approach to Inclusion</a:t>
            </a:r>
            <a:endParaRPr lang="en-IE" dirty="0"/>
          </a:p>
        </p:txBody>
      </p:sp>
      <p:sp>
        <p:nvSpPr>
          <p:cNvPr id="8" name="TextBox 7">
            <a:extLst>
              <a:ext uri="{FF2B5EF4-FFF2-40B4-BE49-F238E27FC236}">
                <a16:creationId xmlns:a16="http://schemas.microsoft.com/office/drawing/2014/main" id="{DD312A75-7BB8-42C2-AE5E-14778BE48EA4}"/>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INTRODUCTION</a:t>
            </a:r>
          </a:p>
        </p:txBody>
      </p:sp>
      <p:sp>
        <p:nvSpPr>
          <p:cNvPr id="3" name="Text Placeholder 2">
            <a:extLst>
              <a:ext uri="{FF2B5EF4-FFF2-40B4-BE49-F238E27FC236}">
                <a16:creationId xmlns:a16="http://schemas.microsoft.com/office/drawing/2014/main" id="{8D4484FC-9162-4B30-8E4C-F9D4265A975B}"/>
              </a:ext>
            </a:extLst>
          </p:cNvPr>
          <p:cNvSpPr>
            <a:spLocks noGrp="1"/>
          </p:cNvSpPr>
          <p:nvPr>
            <p:ph type="body" sz="quarter" idx="17"/>
          </p:nvPr>
        </p:nvSpPr>
        <p:spPr>
          <a:xfrm>
            <a:off x="6222124" y="1953078"/>
            <a:ext cx="5489834" cy="3947440"/>
          </a:xfrm>
        </p:spPr>
        <p:txBody>
          <a:bodyPr/>
          <a:lstStyle/>
          <a:p>
            <a:pPr algn="just"/>
            <a:r>
              <a:rPr lang="en-IE" dirty="0"/>
              <a:t>To be successful, the principles of inclusion needs to permeate all areas of the refugee and migrant life in their new/host country.</a:t>
            </a:r>
          </a:p>
          <a:p>
            <a:pPr algn="just"/>
            <a:r>
              <a:rPr lang="en-IE" dirty="0"/>
              <a:t>For the purposes of the PROMISE project, we have broken our approach to inclusion down into four strands. In this section, we provide an overview to these strands and the learning content you will find in the rest of the accompanying PROMISE Agent of Inclusion learning materials.</a:t>
            </a:r>
          </a:p>
        </p:txBody>
      </p:sp>
      <p:sp>
        <p:nvSpPr>
          <p:cNvPr id="9" name="TextBox 8">
            <a:extLst>
              <a:ext uri="{FF2B5EF4-FFF2-40B4-BE49-F238E27FC236}">
                <a16:creationId xmlns:a16="http://schemas.microsoft.com/office/drawing/2014/main" id="{70549423-5B58-4EA0-94FF-D640E1A9A0BB}"/>
              </a:ext>
            </a:extLst>
          </p:cNvPr>
          <p:cNvSpPr txBox="1"/>
          <p:nvPr/>
        </p:nvSpPr>
        <p:spPr>
          <a:xfrm>
            <a:off x="-12394" y="3667535"/>
            <a:ext cx="5489834" cy="461665"/>
          </a:xfrm>
          <a:prstGeom prst="rect">
            <a:avLst/>
          </a:prstGeom>
          <a:solidFill>
            <a:srgbClr val="B6BD00"/>
          </a:solidFill>
        </p:spPr>
        <p:txBody>
          <a:bodyPr wrap="square" rtlCol="0">
            <a:spAutoFit/>
          </a:bodyPr>
          <a:lstStyle/>
          <a:p>
            <a:pPr algn="ctr"/>
            <a:r>
              <a:rPr lang="en-IE" sz="2400" dirty="0">
                <a:solidFill>
                  <a:schemeClr val="bg1"/>
                </a:solidFill>
              </a:rPr>
              <a:t>Language and Communication</a:t>
            </a:r>
          </a:p>
        </p:txBody>
      </p:sp>
      <p:sp>
        <p:nvSpPr>
          <p:cNvPr id="10" name="TextBox 9">
            <a:extLst>
              <a:ext uri="{FF2B5EF4-FFF2-40B4-BE49-F238E27FC236}">
                <a16:creationId xmlns:a16="http://schemas.microsoft.com/office/drawing/2014/main" id="{AD58EEE9-B9F2-4173-BB3B-2EC421C2C22D}"/>
              </a:ext>
            </a:extLst>
          </p:cNvPr>
          <p:cNvSpPr txBox="1"/>
          <p:nvPr/>
        </p:nvSpPr>
        <p:spPr>
          <a:xfrm>
            <a:off x="-12395" y="4108146"/>
            <a:ext cx="5489834" cy="461037"/>
          </a:xfrm>
          <a:prstGeom prst="rect">
            <a:avLst/>
          </a:prstGeom>
          <a:solidFill>
            <a:srgbClr val="16A8D3"/>
          </a:solidFill>
        </p:spPr>
        <p:txBody>
          <a:bodyPr wrap="square" rtlCol="0">
            <a:spAutoFit/>
          </a:bodyPr>
          <a:lstStyle/>
          <a:p>
            <a:pPr algn="ctr"/>
            <a:r>
              <a:rPr lang="en-IE" sz="2400" dirty="0">
                <a:solidFill>
                  <a:schemeClr val="bg1"/>
                </a:solidFill>
              </a:rPr>
              <a:t>Civic Life, Culture and Community</a:t>
            </a:r>
          </a:p>
        </p:txBody>
      </p:sp>
      <p:sp>
        <p:nvSpPr>
          <p:cNvPr id="11" name="TextBox 10">
            <a:extLst>
              <a:ext uri="{FF2B5EF4-FFF2-40B4-BE49-F238E27FC236}">
                <a16:creationId xmlns:a16="http://schemas.microsoft.com/office/drawing/2014/main" id="{695C0682-7484-4C1A-88CB-D02EF0FD9642}"/>
              </a:ext>
            </a:extLst>
          </p:cNvPr>
          <p:cNvSpPr txBox="1"/>
          <p:nvPr/>
        </p:nvSpPr>
        <p:spPr>
          <a:xfrm>
            <a:off x="-12395" y="4508987"/>
            <a:ext cx="5489833" cy="458763"/>
          </a:xfrm>
          <a:prstGeom prst="rect">
            <a:avLst/>
          </a:prstGeom>
          <a:solidFill>
            <a:srgbClr val="F38B00"/>
          </a:solidFill>
        </p:spPr>
        <p:txBody>
          <a:bodyPr wrap="square" rtlCol="0">
            <a:spAutoFit/>
          </a:bodyPr>
          <a:lstStyle/>
          <a:p>
            <a:pPr algn="ctr"/>
            <a:r>
              <a:rPr lang="en-IE" sz="2400" dirty="0">
                <a:solidFill>
                  <a:schemeClr val="bg1"/>
                </a:solidFill>
              </a:rPr>
              <a:t>Education and Enterprise</a:t>
            </a:r>
          </a:p>
        </p:txBody>
      </p:sp>
      <p:sp>
        <p:nvSpPr>
          <p:cNvPr id="12" name="TextBox 11">
            <a:extLst>
              <a:ext uri="{FF2B5EF4-FFF2-40B4-BE49-F238E27FC236}">
                <a16:creationId xmlns:a16="http://schemas.microsoft.com/office/drawing/2014/main" id="{AE47FC28-B132-42DF-B496-34A18A9AE19B}"/>
              </a:ext>
            </a:extLst>
          </p:cNvPr>
          <p:cNvSpPr txBox="1"/>
          <p:nvPr/>
        </p:nvSpPr>
        <p:spPr>
          <a:xfrm>
            <a:off x="-12394" y="4969994"/>
            <a:ext cx="5489832" cy="461665"/>
          </a:xfrm>
          <a:prstGeom prst="rect">
            <a:avLst/>
          </a:prstGeom>
          <a:solidFill>
            <a:srgbClr val="D82F27"/>
          </a:solidFill>
        </p:spPr>
        <p:txBody>
          <a:bodyPr wrap="square" rtlCol="0">
            <a:spAutoFit/>
          </a:bodyPr>
          <a:lstStyle/>
          <a:p>
            <a:pPr algn="ctr"/>
            <a:r>
              <a:rPr lang="en-IE" sz="2400" dirty="0">
                <a:solidFill>
                  <a:schemeClr val="bg1"/>
                </a:solidFill>
              </a:rPr>
              <a:t>Wellbeing and Family</a:t>
            </a:r>
          </a:p>
        </p:txBody>
      </p:sp>
    </p:spTree>
    <p:extLst>
      <p:ext uri="{BB962C8B-B14F-4D97-AF65-F5344CB8AC3E}">
        <p14:creationId xmlns:p14="http://schemas.microsoft.com/office/powerpoint/2010/main" val="2039372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7707E0F-9BAF-4A5B-990A-18D2761EEBD7}"/>
              </a:ext>
            </a:extLst>
          </p:cNvPr>
          <p:cNvSpPr>
            <a:spLocks noGrp="1"/>
          </p:cNvSpPr>
          <p:nvPr>
            <p:ph type="body" sz="quarter" idx="25"/>
          </p:nvPr>
        </p:nvSpPr>
        <p:spPr>
          <a:xfrm>
            <a:off x="332508" y="4612984"/>
            <a:ext cx="11545518" cy="1672202"/>
          </a:xfrm>
        </p:spPr>
        <p:txBody>
          <a:bodyPr>
            <a:normAutofit fontScale="85000" lnSpcReduction="20000"/>
          </a:bodyPr>
          <a:lstStyle/>
          <a:p>
            <a:r>
              <a:rPr lang="en-IE" dirty="0"/>
              <a:t>Language has a key role to play in the integration of adult refugees and migrants as do your communication skills as a key service/education provider and agent of inclusion. </a:t>
            </a:r>
          </a:p>
          <a:p>
            <a:r>
              <a:rPr lang="en-IE" sz="2800" dirty="0">
                <a:solidFill>
                  <a:schemeClr val="bg1">
                    <a:lumMod val="95000"/>
                  </a:schemeClr>
                </a:solidFill>
              </a:rPr>
              <a:t>Strand one of our PROMISE training will help you to consider different ways you can introduce language learning to refugees and migrants. It will also provide some insights to help you improve your intercultural communication skills/approaches.</a:t>
            </a:r>
          </a:p>
        </p:txBody>
      </p:sp>
      <p:sp>
        <p:nvSpPr>
          <p:cNvPr id="4" name="Text Placeholder 3">
            <a:extLst>
              <a:ext uri="{FF2B5EF4-FFF2-40B4-BE49-F238E27FC236}">
                <a16:creationId xmlns:a16="http://schemas.microsoft.com/office/drawing/2014/main" id="{36C85FA7-EB89-4D1E-B289-4B5B7E4F9DBF}"/>
              </a:ext>
            </a:extLst>
          </p:cNvPr>
          <p:cNvSpPr>
            <a:spLocks noGrp="1"/>
          </p:cNvSpPr>
          <p:nvPr>
            <p:ph type="body" sz="quarter" idx="20"/>
          </p:nvPr>
        </p:nvSpPr>
        <p:spPr/>
        <p:txBody>
          <a:bodyPr/>
          <a:lstStyle/>
          <a:p>
            <a:r>
              <a:rPr lang="en-IE" dirty="0"/>
              <a:t>LANGUAGE AND COMMUNICATION</a:t>
            </a:r>
          </a:p>
        </p:txBody>
      </p:sp>
      <p:pic>
        <p:nvPicPr>
          <p:cNvPr id="16" name="Picture Placeholder 15" descr="A close up of a logo&#10;&#10;Description automatically generated">
            <a:extLst>
              <a:ext uri="{FF2B5EF4-FFF2-40B4-BE49-F238E27FC236}">
                <a16:creationId xmlns:a16="http://schemas.microsoft.com/office/drawing/2014/main" id="{4A92F348-89BA-4CDA-8170-18B87203B650}"/>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t="16035" b="16035"/>
          <a:stretch>
            <a:fillRect/>
          </a:stretch>
        </p:blipFill>
        <p:spPr>
          <a:xfrm flipH="1">
            <a:off x="11628" y="-76683"/>
            <a:ext cx="12167420" cy="4409769"/>
          </a:xfrm>
        </p:spPr>
      </p:pic>
    </p:spTree>
    <p:extLst>
      <p:ext uri="{BB962C8B-B14F-4D97-AF65-F5344CB8AC3E}">
        <p14:creationId xmlns:p14="http://schemas.microsoft.com/office/powerpoint/2010/main" val="2032650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drawing&#10;&#10;Description automatically generated">
            <a:extLst>
              <a:ext uri="{FF2B5EF4-FFF2-40B4-BE49-F238E27FC236}">
                <a16:creationId xmlns:a16="http://schemas.microsoft.com/office/drawing/2014/main" id="{DED802AE-3369-488D-8B0B-ABC48A0F3635}"/>
              </a:ext>
            </a:extLst>
          </p:cNvPr>
          <p:cNvPicPr>
            <a:picLocks noGrp="1" noChangeAspect="1"/>
          </p:cNvPicPr>
          <p:nvPr>
            <p:ph type="pic" sz="quarter" idx="10"/>
          </p:nvPr>
        </p:nvPicPr>
        <p:blipFill rotWithShape="1">
          <a:blip r:embed="rId2">
            <a:extLst>
              <a:ext uri="{837473B0-CC2E-450A-ABE3-18F120FF3D39}">
                <a1611:picAttrSrcUrl xmlns:a1611="http://schemas.microsoft.com/office/drawing/2016/11/main" r:id="rId3"/>
              </a:ext>
            </a:extLst>
          </a:blip>
          <a:srcRect l="-1088" t="292" r="7692" b="12547"/>
          <a:stretch/>
        </p:blipFill>
        <p:spPr>
          <a:xfrm>
            <a:off x="673498" y="425669"/>
            <a:ext cx="10635633" cy="3710147"/>
          </a:xfrm>
        </p:spPr>
      </p:pic>
      <p:sp>
        <p:nvSpPr>
          <p:cNvPr id="4" name="Text Placeholder 3">
            <a:extLst>
              <a:ext uri="{FF2B5EF4-FFF2-40B4-BE49-F238E27FC236}">
                <a16:creationId xmlns:a16="http://schemas.microsoft.com/office/drawing/2014/main" id="{27B4BEAC-6D1B-4B84-A678-3DDEBB14F4C1}"/>
              </a:ext>
            </a:extLst>
          </p:cNvPr>
          <p:cNvSpPr>
            <a:spLocks noGrp="1"/>
          </p:cNvSpPr>
          <p:nvPr>
            <p:ph type="body" sz="quarter" idx="20"/>
          </p:nvPr>
        </p:nvSpPr>
        <p:spPr/>
        <p:txBody>
          <a:bodyPr/>
          <a:lstStyle/>
          <a:p>
            <a:r>
              <a:rPr lang="en-IE" dirty="0"/>
              <a:t>CIVIC LIFE, CULTURE AND COMMUNITY</a:t>
            </a:r>
          </a:p>
        </p:txBody>
      </p:sp>
      <p:sp>
        <p:nvSpPr>
          <p:cNvPr id="5" name="Text Placeholder 2">
            <a:extLst>
              <a:ext uri="{FF2B5EF4-FFF2-40B4-BE49-F238E27FC236}">
                <a16:creationId xmlns:a16="http://schemas.microsoft.com/office/drawing/2014/main" id="{C40BDEF7-EBC3-49BC-BEB7-E3E477385D13}"/>
              </a:ext>
            </a:extLst>
          </p:cNvPr>
          <p:cNvSpPr>
            <a:spLocks noGrp="1"/>
          </p:cNvSpPr>
          <p:nvPr>
            <p:ph type="body" sz="quarter" idx="25"/>
          </p:nvPr>
        </p:nvSpPr>
        <p:spPr>
          <a:xfrm>
            <a:off x="332508" y="4518391"/>
            <a:ext cx="11545518" cy="1913940"/>
          </a:xfrm>
        </p:spPr>
        <p:txBody>
          <a:bodyPr>
            <a:normAutofit fontScale="85000" lnSpcReduction="20000"/>
          </a:bodyPr>
          <a:lstStyle/>
          <a:p>
            <a:r>
              <a:rPr lang="en-IE" dirty="0"/>
              <a:t>Refugees and migrants have a key role play in their new communities and as service/education providers, there are many things we can do to help them.</a:t>
            </a:r>
          </a:p>
          <a:p>
            <a:r>
              <a:rPr lang="en-IE" sz="2800" dirty="0">
                <a:solidFill>
                  <a:schemeClr val="bg1">
                    <a:lumMod val="95000"/>
                  </a:schemeClr>
                </a:solidFill>
              </a:rPr>
              <a:t>Strand two of our PROMISE training introduces a number of key concepts including social integration and inclusion. We look at ways to empower refugees and migrants to become community champions as well as programmes which can be introduced to help make our communities more inclusive.</a:t>
            </a:r>
          </a:p>
        </p:txBody>
      </p:sp>
    </p:spTree>
    <p:extLst>
      <p:ext uri="{BB962C8B-B14F-4D97-AF65-F5344CB8AC3E}">
        <p14:creationId xmlns:p14="http://schemas.microsoft.com/office/powerpoint/2010/main" val="34639015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food&#10;&#10;Description automatically generated">
            <a:extLst>
              <a:ext uri="{FF2B5EF4-FFF2-40B4-BE49-F238E27FC236}">
                <a16:creationId xmlns:a16="http://schemas.microsoft.com/office/drawing/2014/main" id="{393AA445-C392-4F52-9EEC-4969B3578424}"/>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t="22828" b="22828"/>
          <a:stretch>
            <a:fillRect/>
          </a:stretch>
        </p:blipFill>
        <p:spPr/>
      </p:pic>
      <p:sp>
        <p:nvSpPr>
          <p:cNvPr id="4" name="Text Placeholder 3">
            <a:extLst>
              <a:ext uri="{FF2B5EF4-FFF2-40B4-BE49-F238E27FC236}">
                <a16:creationId xmlns:a16="http://schemas.microsoft.com/office/drawing/2014/main" id="{0261BB52-B624-4ED9-8DEE-279AE770DF0E}"/>
              </a:ext>
            </a:extLst>
          </p:cNvPr>
          <p:cNvSpPr>
            <a:spLocks noGrp="1"/>
          </p:cNvSpPr>
          <p:nvPr>
            <p:ph type="body" sz="quarter" idx="20"/>
          </p:nvPr>
        </p:nvSpPr>
        <p:spPr/>
        <p:txBody>
          <a:bodyPr/>
          <a:lstStyle/>
          <a:p>
            <a:r>
              <a:rPr lang="en-IE" dirty="0"/>
              <a:t>WELLBEING AND FAMILY</a:t>
            </a:r>
          </a:p>
        </p:txBody>
      </p:sp>
      <p:sp>
        <p:nvSpPr>
          <p:cNvPr id="10" name="Text Placeholder 2">
            <a:extLst>
              <a:ext uri="{FF2B5EF4-FFF2-40B4-BE49-F238E27FC236}">
                <a16:creationId xmlns:a16="http://schemas.microsoft.com/office/drawing/2014/main" id="{DCBC4F62-7DB6-4353-AAA9-29C08EC633BE}"/>
              </a:ext>
            </a:extLst>
          </p:cNvPr>
          <p:cNvSpPr>
            <a:spLocks noGrp="1"/>
          </p:cNvSpPr>
          <p:nvPr>
            <p:ph type="body" sz="quarter" idx="25"/>
          </p:nvPr>
        </p:nvSpPr>
        <p:spPr>
          <a:xfrm>
            <a:off x="332508" y="4402781"/>
            <a:ext cx="11545518" cy="1913940"/>
          </a:xfrm>
        </p:spPr>
        <p:txBody>
          <a:bodyPr>
            <a:normAutofit fontScale="92500" lnSpcReduction="20000"/>
          </a:bodyPr>
          <a:lstStyle/>
          <a:p>
            <a:r>
              <a:rPr lang="en-IE" sz="2800" dirty="0"/>
              <a:t>Having fled persecution and/or war, the lives and families of Refugees have been turned upside down. Migrants too face difficulties being away from home and often  feeling alienated and alone.</a:t>
            </a:r>
          </a:p>
          <a:p>
            <a:r>
              <a:rPr lang="en-IE" sz="2400" dirty="0">
                <a:solidFill>
                  <a:schemeClr val="bg1">
                    <a:lumMod val="95000"/>
                  </a:schemeClr>
                </a:solidFill>
              </a:rPr>
              <a:t>Strand three of our PROMISE training looks at the themes of wellbeing and family and suggests areas where service/education providers can provide support. Key areas include working with refugees and migrants to build their </a:t>
            </a:r>
            <a:r>
              <a:rPr lang="en-IE" sz="2400" dirty="0"/>
              <a:t>resilience, confidence, self-esteem and as well as a sense of purpose.</a:t>
            </a:r>
            <a:r>
              <a:rPr lang="en-IE" sz="2400" dirty="0">
                <a:solidFill>
                  <a:schemeClr val="bg1">
                    <a:lumMod val="95000"/>
                  </a:schemeClr>
                </a:solidFill>
              </a:rPr>
              <a:t> </a:t>
            </a:r>
          </a:p>
        </p:txBody>
      </p:sp>
    </p:spTree>
    <p:extLst>
      <p:ext uri="{BB962C8B-B14F-4D97-AF65-F5344CB8AC3E}">
        <p14:creationId xmlns:p14="http://schemas.microsoft.com/office/powerpoint/2010/main" val="1895277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umbrella&#10;&#10;Description automatically generated">
            <a:extLst>
              <a:ext uri="{FF2B5EF4-FFF2-40B4-BE49-F238E27FC236}">
                <a16:creationId xmlns:a16="http://schemas.microsoft.com/office/drawing/2014/main" id="{2739F681-0196-49CF-A299-B319F86BAD94}"/>
              </a:ext>
            </a:extLst>
          </p:cNvPr>
          <p:cNvPicPr>
            <a:picLocks noGrp="1" noChangeAspect="1"/>
          </p:cNvPicPr>
          <p:nvPr>
            <p:ph type="pic" sz="quarter" idx="10"/>
          </p:nvPr>
        </p:nvPicPr>
        <p:blipFill>
          <a:blip r:embed="rId2">
            <a:extLst>
              <a:ext uri="{837473B0-CC2E-450A-ABE3-18F120FF3D39}">
                <a1611:picAttrSrcUrl xmlns:a1611="http://schemas.microsoft.com/office/drawing/2016/11/main" r:id="rId3"/>
              </a:ext>
            </a:extLst>
          </a:blip>
          <a:srcRect t="17796" b="17796"/>
          <a:stretch>
            <a:fillRect/>
          </a:stretch>
        </p:blipFill>
        <p:spPr/>
      </p:pic>
      <p:sp>
        <p:nvSpPr>
          <p:cNvPr id="4" name="Text Placeholder 3">
            <a:extLst>
              <a:ext uri="{FF2B5EF4-FFF2-40B4-BE49-F238E27FC236}">
                <a16:creationId xmlns:a16="http://schemas.microsoft.com/office/drawing/2014/main" id="{3B01001E-76E3-4091-8EB2-1F0FC40E0DEC}"/>
              </a:ext>
            </a:extLst>
          </p:cNvPr>
          <p:cNvSpPr>
            <a:spLocks noGrp="1"/>
          </p:cNvSpPr>
          <p:nvPr>
            <p:ph type="body" sz="quarter" idx="20"/>
          </p:nvPr>
        </p:nvSpPr>
        <p:spPr/>
        <p:txBody>
          <a:bodyPr/>
          <a:lstStyle/>
          <a:p>
            <a:r>
              <a:rPr lang="en-IE" dirty="0"/>
              <a:t>EDUCATION AND ENTERPRISE</a:t>
            </a:r>
          </a:p>
        </p:txBody>
      </p:sp>
      <p:sp>
        <p:nvSpPr>
          <p:cNvPr id="8" name="Text Placeholder 2">
            <a:extLst>
              <a:ext uri="{FF2B5EF4-FFF2-40B4-BE49-F238E27FC236}">
                <a16:creationId xmlns:a16="http://schemas.microsoft.com/office/drawing/2014/main" id="{1DAA9CC5-EF7C-44AA-B6B4-3E8A4FA97F7F}"/>
              </a:ext>
            </a:extLst>
          </p:cNvPr>
          <p:cNvSpPr>
            <a:spLocks noGrp="1"/>
          </p:cNvSpPr>
          <p:nvPr>
            <p:ph type="body" sz="quarter" idx="25"/>
          </p:nvPr>
        </p:nvSpPr>
        <p:spPr>
          <a:xfrm>
            <a:off x="332508" y="4402781"/>
            <a:ext cx="11545518" cy="1913940"/>
          </a:xfrm>
        </p:spPr>
        <p:txBody>
          <a:bodyPr>
            <a:normAutofit fontScale="92500" lnSpcReduction="20000"/>
          </a:bodyPr>
          <a:lstStyle/>
          <a:p>
            <a:r>
              <a:rPr lang="en-IE" sz="2800" dirty="0"/>
              <a:t>Education is a key integration/inclusion tool and one which can be used to unlock the potential and futures for refugees and migrants in their new countries.</a:t>
            </a:r>
          </a:p>
          <a:p>
            <a:r>
              <a:rPr lang="en-IE" sz="2400" dirty="0">
                <a:solidFill>
                  <a:schemeClr val="bg1">
                    <a:lumMod val="95000"/>
                  </a:schemeClr>
                </a:solidFill>
              </a:rPr>
              <a:t>Strand four of our PROMISE approach to inclusion examines Adult education as an integration tool and how service/education providers can start to create/tailor training programmes to refugees and migrants. We also explore the theme of enterprise and learn about how/why refugees and migrants are one of the most entrepreneurial groups in European society.</a:t>
            </a:r>
          </a:p>
        </p:txBody>
      </p:sp>
    </p:spTree>
    <p:extLst>
      <p:ext uri="{BB962C8B-B14F-4D97-AF65-F5344CB8AC3E}">
        <p14:creationId xmlns:p14="http://schemas.microsoft.com/office/powerpoint/2010/main" val="109486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D15E90-6D50-4480-88C5-F91F57B8A53B}"/>
              </a:ext>
            </a:extLst>
          </p:cNvPr>
          <p:cNvSpPr>
            <a:spLocks noGrp="1"/>
          </p:cNvSpPr>
          <p:nvPr>
            <p:ph type="body" sz="quarter" idx="16"/>
          </p:nvPr>
        </p:nvSpPr>
        <p:spPr/>
        <p:txBody>
          <a:bodyPr/>
          <a:lstStyle/>
          <a:p>
            <a:r>
              <a:rPr lang="en-IE" dirty="0"/>
              <a:t>In this section:</a:t>
            </a:r>
          </a:p>
        </p:txBody>
      </p:sp>
      <p:sp>
        <p:nvSpPr>
          <p:cNvPr id="7" name="Text Placeholder 5">
            <a:extLst>
              <a:ext uri="{FF2B5EF4-FFF2-40B4-BE49-F238E27FC236}">
                <a16:creationId xmlns:a16="http://schemas.microsoft.com/office/drawing/2014/main" id="{048EC4BC-697B-457D-9DE2-9B2478D2F099}"/>
              </a:ext>
            </a:extLst>
          </p:cNvPr>
          <p:cNvSpPr txBox="1">
            <a:spLocks/>
          </p:cNvSpPr>
          <p:nvPr/>
        </p:nvSpPr>
        <p:spPr>
          <a:xfrm>
            <a:off x="480042" y="1536159"/>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2.1 </a:t>
            </a:r>
            <a:r>
              <a:rPr lang="en-US" sz="3200" i="0" dirty="0"/>
              <a:t>What/Who is an Agent of Inclusion?</a:t>
            </a:r>
            <a:endParaRPr lang="en-IE" dirty="0"/>
          </a:p>
        </p:txBody>
      </p:sp>
      <p:sp>
        <p:nvSpPr>
          <p:cNvPr id="8" name="TextBox 7">
            <a:extLst>
              <a:ext uri="{FF2B5EF4-FFF2-40B4-BE49-F238E27FC236}">
                <a16:creationId xmlns:a16="http://schemas.microsoft.com/office/drawing/2014/main" id="{9B26518E-5E61-4177-9CA3-394834ADAEAD}"/>
              </a:ext>
            </a:extLst>
          </p:cNvPr>
          <p:cNvSpPr txBox="1"/>
          <p:nvPr/>
        </p:nvSpPr>
        <p:spPr>
          <a:xfrm>
            <a:off x="0" y="237506"/>
            <a:ext cx="4215740" cy="584775"/>
          </a:xfrm>
          <a:prstGeom prst="rect">
            <a:avLst/>
          </a:prstGeom>
          <a:solidFill>
            <a:srgbClr val="EA1D76"/>
          </a:solidFill>
        </p:spPr>
        <p:txBody>
          <a:bodyPr wrap="square" rtlCol="0">
            <a:spAutoFit/>
          </a:bodyPr>
          <a:lstStyle/>
          <a:p>
            <a:r>
              <a:rPr lang="en-IE" sz="3200">
                <a:solidFill>
                  <a:schemeClr val="bg1"/>
                </a:solidFill>
              </a:rPr>
              <a:t>AGENTS OF INCLUSION</a:t>
            </a:r>
            <a:endParaRPr lang="en-IE" sz="3200" dirty="0">
              <a:solidFill>
                <a:schemeClr val="bg1"/>
              </a:solidFill>
            </a:endParaRPr>
          </a:p>
        </p:txBody>
      </p:sp>
      <p:sp>
        <p:nvSpPr>
          <p:cNvPr id="9" name="Text Placeholder 5">
            <a:extLst>
              <a:ext uri="{FF2B5EF4-FFF2-40B4-BE49-F238E27FC236}">
                <a16:creationId xmlns:a16="http://schemas.microsoft.com/office/drawing/2014/main" id="{7325F3F3-0122-4387-AD6A-A8B61BDC65A5}"/>
              </a:ext>
            </a:extLst>
          </p:cNvPr>
          <p:cNvSpPr>
            <a:spLocks noGrp="1"/>
          </p:cNvSpPr>
          <p:nvPr>
            <p:ph type="body" sz="quarter" idx="17"/>
          </p:nvPr>
        </p:nvSpPr>
        <p:spPr>
          <a:xfrm>
            <a:off x="6245047" y="1890016"/>
            <a:ext cx="5652663" cy="3947440"/>
          </a:xfrm>
        </p:spPr>
        <p:txBody>
          <a:bodyPr/>
          <a:lstStyle/>
          <a:p>
            <a:pPr algn="just"/>
            <a:r>
              <a:rPr lang="en-IE" dirty="0"/>
              <a:t>An Agent of Inclusion is a changemaker who takes responsibility for the inclusion and wellbeing of everyone in their community. In the context of PROMISE, we will look solely at Agents of Inclusion who work with refugees and migrants.</a:t>
            </a:r>
          </a:p>
          <a:p>
            <a:pPr algn="just"/>
            <a:r>
              <a:rPr lang="en-IE" dirty="0"/>
              <a:t>Agents of Inclusion are usually the service/education providers who are most active in grass roots community development and the provision of social/education services. </a:t>
            </a:r>
          </a:p>
        </p:txBody>
      </p:sp>
    </p:spTree>
    <p:extLst>
      <p:ext uri="{BB962C8B-B14F-4D97-AF65-F5344CB8AC3E}">
        <p14:creationId xmlns:p14="http://schemas.microsoft.com/office/powerpoint/2010/main" val="3854643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sky, person, outdoor, man&#10;&#10;Description automatically generated">
            <a:extLst>
              <a:ext uri="{FF2B5EF4-FFF2-40B4-BE49-F238E27FC236}">
                <a16:creationId xmlns:a16="http://schemas.microsoft.com/office/drawing/2014/main" id="{333AC9E8-9372-49D7-93D0-BB307CDA7640}"/>
              </a:ext>
            </a:extLst>
          </p:cNvPr>
          <p:cNvPicPr>
            <a:picLocks noChangeAspect="1"/>
          </p:cNvPicPr>
          <p:nvPr/>
        </p:nvPicPr>
        <p:blipFill rotWithShape="1">
          <a:blip r:embed="rId2"/>
          <a:srcRect l="24083" r="-1368"/>
          <a:stretch/>
        </p:blipFill>
        <p:spPr>
          <a:xfrm flipH="1">
            <a:off x="406775" y="1286367"/>
            <a:ext cx="5311938" cy="5155524"/>
          </a:xfrm>
          <a:prstGeom prst="ellipse">
            <a:avLst/>
          </a:prstGeom>
        </p:spPr>
      </p:pic>
      <p:sp>
        <p:nvSpPr>
          <p:cNvPr id="2" name="Text Placeholder 1">
            <a:extLst>
              <a:ext uri="{FF2B5EF4-FFF2-40B4-BE49-F238E27FC236}">
                <a16:creationId xmlns:a16="http://schemas.microsoft.com/office/drawing/2014/main" id="{D9B13591-8C7E-41B1-A16E-18EA8BCC5746}"/>
              </a:ext>
            </a:extLst>
          </p:cNvPr>
          <p:cNvSpPr>
            <a:spLocks noGrp="1"/>
          </p:cNvSpPr>
          <p:nvPr>
            <p:ph type="body" sz="quarter" idx="20"/>
          </p:nvPr>
        </p:nvSpPr>
        <p:spPr>
          <a:xfrm>
            <a:off x="5990897" y="1884148"/>
            <a:ext cx="5980386" cy="4385274"/>
          </a:xfrm>
        </p:spPr>
        <p:txBody>
          <a:bodyPr/>
          <a:lstStyle/>
          <a:p>
            <a:pPr algn="just"/>
            <a:r>
              <a:rPr lang="en-IE" dirty="0">
                <a:solidFill>
                  <a:srgbClr val="EA1D76"/>
                </a:solidFill>
              </a:rPr>
              <a:t>An Agent of Inclusion is a changemaker who takes responsibility for the inclusion and well-being of everyone in their communities – particularly those on the margins of society. </a:t>
            </a:r>
          </a:p>
          <a:p>
            <a:r>
              <a:rPr lang="en-IE" dirty="0"/>
              <a:t>From an organisation point of view, Agents of Inclusion are usually the service/education providers who are </a:t>
            </a:r>
            <a:r>
              <a:rPr lang="en-IE" dirty="0">
                <a:solidFill>
                  <a:srgbClr val="EA1D76"/>
                </a:solidFill>
              </a:rPr>
              <a:t>most active in grass roots community development and the provision of social/education services. </a:t>
            </a:r>
          </a:p>
          <a:p>
            <a:r>
              <a:rPr lang="en-IE" dirty="0"/>
              <a:t>These organisations may be public, private, voluntary or charitable entities. Each has a key role to play in the inclusion process.</a:t>
            </a:r>
          </a:p>
          <a:p>
            <a:endParaRPr lang="en-IE" dirty="0"/>
          </a:p>
        </p:txBody>
      </p:sp>
      <p:sp>
        <p:nvSpPr>
          <p:cNvPr id="4" name="Text Placeholder 3">
            <a:extLst>
              <a:ext uri="{FF2B5EF4-FFF2-40B4-BE49-F238E27FC236}">
                <a16:creationId xmlns:a16="http://schemas.microsoft.com/office/drawing/2014/main" id="{0915C108-3871-416E-855A-6394EFB40DF9}"/>
              </a:ext>
            </a:extLst>
          </p:cNvPr>
          <p:cNvSpPr>
            <a:spLocks noGrp="1"/>
          </p:cNvSpPr>
          <p:nvPr>
            <p:ph type="body" sz="quarter" idx="22"/>
          </p:nvPr>
        </p:nvSpPr>
        <p:spPr>
          <a:xfrm>
            <a:off x="6121565" y="546538"/>
            <a:ext cx="5579898" cy="1078503"/>
          </a:xfrm>
          <a:solidFill>
            <a:schemeClr val="bg1"/>
          </a:solidFill>
        </p:spPr>
        <p:txBody>
          <a:bodyPr>
            <a:normAutofit lnSpcReduction="10000"/>
          </a:bodyPr>
          <a:lstStyle/>
          <a:p>
            <a:r>
              <a:rPr lang="en-IE" dirty="0">
                <a:solidFill>
                  <a:srgbClr val="EA1D76"/>
                </a:solidFill>
              </a:rPr>
              <a:t>What/Who is a Agent of Inclusion?</a:t>
            </a:r>
          </a:p>
        </p:txBody>
      </p:sp>
    </p:spTree>
    <p:extLst>
      <p:ext uri="{BB962C8B-B14F-4D97-AF65-F5344CB8AC3E}">
        <p14:creationId xmlns:p14="http://schemas.microsoft.com/office/powerpoint/2010/main" val="1354864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sky, person, outdoor, man&#10;&#10;Description automatically generated">
            <a:extLst>
              <a:ext uri="{FF2B5EF4-FFF2-40B4-BE49-F238E27FC236}">
                <a16:creationId xmlns:a16="http://schemas.microsoft.com/office/drawing/2014/main" id="{333AC9E8-9372-49D7-93D0-BB307CDA7640}"/>
              </a:ext>
            </a:extLst>
          </p:cNvPr>
          <p:cNvPicPr>
            <a:picLocks noChangeAspect="1"/>
          </p:cNvPicPr>
          <p:nvPr/>
        </p:nvPicPr>
        <p:blipFill rotWithShape="1">
          <a:blip r:embed="rId2"/>
          <a:srcRect l="24083" r="-1368"/>
          <a:stretch/>
        </p:blipFill>
        <p:spPr>
          <a:xfrm flipH="1">
            <a:off x="406775" y="1286367"/>
            <a:ext cx="5311938" cy="5155524"/>
          </a:xfrm>
          <a:prstGeom prst="ellipse">
            <a:avLst/>
          </a:prstGeom>
        </p:spPr>
      </p:pic>
      <p:sp>
        <p:nvSpPr>
          <p:cNvPr id="2" name="Text Placeholder 1">
            <a:extLst>
              <a:ext uri="{FF2B5EF4-FFF2-40B4-BE49-F238E27FC236}">
                <a16:creationId xmlns:a16="http://schemas.microsoft.com/office/drawing/2014/main" id="{D9B13591-8C7E-41B1-A16E-18EA8BCC5746}"/>
              </a:ext>
            </a:extLst>
          </p:cNvPr>
          <p:cNvSpPr>
            <a:spLocks noGrp="1"/>
          </p:cNvSpPr>
          <p:nvPr>
            <p:ph type="body" sz="quarter" idx="20"/>
          </p:nvPr>
        </p:nvSpPr>
        <p:spPr>
          <a:xfrm>
            <a:off x="5990897" y="1884148"/>
            <a:ext cx="5980386" cy="4385274"/>
          </a:xfrm>
        </p:spPr>
        <p:txBody>
          <a:bodyPr/>
          <a:lstStyle/>
          <a:p>
            <a:r>
              <a:rPr lang="en-IE" dirty="0"/>
              <a:t>Typically their work involves elements of the following: </a:t>
            </a:r>
          </a:p>
          <a:p>
            <a:pPr marL="342900" indent="-342900">
              <a:buFont typeface="Arial" panose="020B0604020202020204" pitchFamily="34" charset="0"/>
              <a:buChar char="•"/>
            </a:pPr>
            <a:r>
              <a:rPr lang="en-IE" dirty="0">
                <a:solidFill>
                  <a:srgbClr val="EA1D76"/>
                </a:solidFill>
              </a:rPr>
              <a:t>Facilitation</a:t>
            </a:r>
            <a:r>
              <a:rPr lang="en-IE" dirty="0"/>
              <a:t> - bringing communities together</a:t>
            </a:r>
          </a:p>
          <a:p>
            <a:pPr marL="342900" indent="-342900">
              <a:buFont typeface="Arial" panose="020B0604020202020204" pitchFamily="34" charset="0"/>
              <a:buChar char="•"/>
            </a:pPr>
            <a:r>
              <a:rPr lang="en-IE" dirty="0">
                <a:solidFill>
                  <a:srgbClr val="EA1D76"/>
                </a:solidFill>
              </a:rPr>
              <a:t>Orientation</a:t>
            </a:r>
            <a:r>
              <a:rPr lang="en-IE" dirty="0"/>
              <a:t> – welcoming of new groups (</a:t>
            </a:r>
            <a:r>
              <a:rPr lang="en-IE" dirty="0" err="1"/>
              <a:t>eg</a:t>
            </a:r>
            <a:r>
              <a:rPr lang="en-IE" dirty="0"/>
              <a:t> refugees and migrants)</a:t>
            </a:r>
          </a:p>
          <a:p>
            <a:pPr marL="342900" indent="-342900">
              <a:buFont typeface="Arial" panose="020B0604020202020204" pitchFamily="34" charset="0"/>
              <a:buChar char="•"/>
            </a:pPr>
            <a:r>
              <a:rPr lang="en-IE" dirty="0">
                <a:solidFill>
                  <a:srgbClr val="EA1D76"/>
                </a:solidFill>
              </a:rPr>
              <a:t>Education</a:t>
            </a:r>
            <a:r>
              <a:rPr lang="en-IE" dirty="0"/>
              <a:t> – to promote diversity in communities and ensure equal opportunities for all</a:t>
            </a:r>
          </a:p>
          <a:p>
            <a:pPr marL="342900" indent="-342900">
              <a:buFont typeface="Arial" panose="020B0604020202020204" pitchFamily="34" charset="0"/>
              <a:buChar char="•"/>
            </a:pPr>
            <a:r>
              <a:rPr lang="en-IE" dirty="0">
                <a:solidFill>
                  <a:srgbClr val="EA1D76"/>
                </a:solidFill>
              </a:rPr>
              <a:t>Celebration</a:t>
            </a:r>
            <a:r>
              <a:rPr lang="en-IE" dirty="0"/>
              <a:t> – support for public events that celebrate multiculturalism and inclusive community ideals</a:t>
            </a:r>
          </a:p>
          <a:p>
            <a:pPr algn="just"/>
            <a:endParaRPr lang="en-IE" dirty="0"/>
          </a:p>
        </p:txBody>
      </p:sp>
      <p:sp>
        <p:nvSpPr>
          <p:cNvPr id="4" name="Text Placeholder 3">
            <a:extLst>
              <a:ext uri="{FF2B5EF4-FFF2-40B4-BE49-F238E27FC236}">
                <a16:creationId xmlns:a16="http://schemas.microsoft.com/office/drawing/2014/main" id="{0915C108-3871-416E-855A-6394EFB40DF9}"/>
              </a:ext>
            </a:extLst>
          </p:cNvPr>
          <p:cNvSpPr>
            <a:spLocks noGrp="1"/>
          </p:cNvSpPr>
          <p:nvPr>
            <p:ph type="body" sz="quarter" idx="22"/>
          </p:nvPr>
        </p:nvSpPr>
        <p:spPr>
          <a:xfrm>
            <a:off x="6121565" y="546538"/>
            <a:ext cx="5579898" cy="1078503"/>
          </a:xfrm>
        </p:spPr>
        <p:txBody>
          <a:bodyPr>
            <a:normAutofit lnSpcReduction="10000"/>
          </a:bodyPr>
          <a:lstStyle/>
          <a:p>
            <a:r>
              <a:rPr lang="en-IE" dirty="0">
                <a:solidFill>
                  <a:srgbClr val="EA1D76"/>
                </a:solidFill>
              </a:rPr>
              <a:t>What work does the Agent of Inclusion do?</a:t>
            </a:r>
          </a:p>
        </p:txBody>
      </p:sp>
      <p:sp>
        <p:nvSpPr>
          <p:cNvPr id="7" name="Rectangle 6">
            <a:extLst>
              <a:ext uri="{FF2B5EF4-FFF2-40B4-BE49-F238E27FC236}">
                <a16:creationId xmlns:a16="http://schemas.microsoft.com/office/drawing/2014/main" id="{8B751DA5-0665-4482-AB68-92A5D0F5F998}"/>
              </a:ext>
            </a:extLst>
          </p:cNvPr>
          <p:cNvSpPr/>
          <p:nvPr/>
        </p:nvSpPr>
        <p:spPr>
          <a:xfrm>
            <a:off x="0" y="6118725"/>
            <a:ext cx="5990897" cy="646331"/>
          </a:xfrm>
          <a:prstGeom prst="rect">
            <a:avLst/>
          </a:prstGeom>
          <a:solidFill>
            <a:srgbClr val="EA1D76"/>
          </a:solidFill>
        </p:spPr>
        <p:txBody>
          <a:bodyPr wrap="square">
            <a:spAutoFit/>
          </a:bodyPr>
          <a:lstStyle/>
          <a:p>
            <a:r>
              <a:rPr lang="en-IE" dirty="0">
                <a:solidFill>
                  <a:schemeClr val="bg1"/>
                </a:solidFill>
                <a:latin typeface="myriad-pro"/>
              </a:rPr>
              <a:t>The work of the Agent of Inclusion is part education, part inspiration, part motivation and part mobilization.</a:t>
            </a:r>
            <a:endParaRPr lang="en-IE" dirty="0">
              <a:solidFill>
                <a:schemeClr val="bg1"/>
              </a:solidFill>
            </a:endParaRPr>
          </a:p>
        </p:txBody>
      </p:sp>
    </p:spTree>
    <p:extLst>
      <p:ext uri="{BB962C8B-B14F-4D97-AF65-F5344CB8AC3E}">
        <p14:creationId xmlns:p14="http://schemas.microsoft.com/office/powerpoint/2010/main" val="3015792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13">
            <a:extLst>
              <a:ext uri="{FF2B5EF4-FFF2-40B4-BE49-F238E27FC236}">
                <a16:creationId xmlns:a16="http://schemas.microsoft.com/office/drawing/2014/main" id="{8FAF064F-013A-443D-B005-38355465BA9D}"/>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9101" r="17703"/>
          <a:stretch/>
        </p:blipFill>
        <p:spPr>
          <a:xfrm flipH="1">
            <a:off x="73572" y="704825"/>
            <a:ext cx="5223642" cy="5688561"/>
          </a:xfrm>
          <a:prstGeom prst="ellipse">
            <a:avLst/>
          </a:prstGeom>
        </p:spPr>
      </p:pic>
      <p:sp>
        <p:nvSpPr>
          <p:cNvPr id="2" name="Text Placeholder 1">
            <a:extLst>
              <a:ext uri="{FF2B5EF4-FFF2-40B4-BE49-F238E27FC236}">
                <a16:creationId xmlns:a16="http://schemas.microsoft.com/office/drawing/2014/main" id="{D9B13591-8C7E-41B1-A16E-18EA8BCC5746}"/>
              </a:ext>
            </a:extLst>
          </p:cNvPr>
          <p:cNvSpPr>
            <a:spLocks noGrp="1"/>
          </p:cNvSpPr>
          <p:nvPr>
            <p:ph type="body" sz="quarter" idx="20"/>
          </p:nvPr>
        </p:nvSpPr>
        <p:spPr>
          <a:xfrm>
            <a:off x="4971393" y="1926188"/>
            <a:ext cx="7031421" cy="3631644"/>
          </a:xfrm>
        </p:spPr>
        <p:txBody>
          <a:bodyPr/>
          <a:lstStyle/>
          <a:p>
            <a:r>
              <a:rPr lang="en-IE" dirty="0"/>
              <a:t>Could you or your organisation could be an Agent of Inclusion? </a:t>
            </a:r>
          </a:p>
          <a:p>
            <a:r>
              <a:rPr lang="en-IE" dirty="0"/>
              <a:t>Do you have some skills or expertise in this area that you would like to build on?</a:t>
            </a:r>
          </a:p>
          <a:p>
            <a:endParaRPr lang="en-IE" dirty="0"/>
          </a:p>
          <a:p>
            <a:r>
              <a:rPr lang="en-IE" dirty="0">
                <a:solidFill>
                  <a:srgbClr val="16A8D3"/>
                </a:solidFill>
              </a:rPr>
              <a:t>Take our Agent of Inclusion Quiz to find out your skills/strengths in the area of Inclusion - </a:t>
            </a:r>
            <a:r>
              <a:rPr lang="en-IE" dirty="0">
                <a:solidFill>
                  <a:srgbClr val="16A8D3"/>
                </a:solidFill>
                <a:hlinkClick r:id="rId4"/>
              </a:rPr>
              <a:t>http://www.quiz-maker.com/QD94DOG</a:t>
            </a:r>
            <a:r>
              <a:rPr lang="en-IE" dirty="0">
                <a:solidFill>
                  <a:srgbClr val="16A8D3"/>
                </a:solidFill>
              </a:rPr>
              <a:t> </a:t>
            </a:r>
          </a:p>
        </p:txBody>
      </p:sp>
      <p:sp>
        <p:nvSpPr>
          <p:cNvPr id="4" name="Text Placeholder 3">
            <a:extLst>
              <a:ext uri="{FF2B5EF4-FFF2-40B4-BE49-F238E27FC236}">
                <a16:creationId xmlns:a16="http://schemas.microsoft.com/office/drawing/2014/main" id="{0915C108-3871-416E-855A-6394EFB40DF9}"/>
              </a:ext>
            </a:extLst>
          </p:cNvPr>
          <p:cNvSpPr>
            <a:spLocks noGrp="1"/>
          </p:cNvSpPr>
          <p:nvPr>
            <p:ph type="body" sz="quarter" idx="22"/>
          </p:nvPr>
        </p:nvSpPr>
        <p:spPr>
          <a:xfrm>
            <a:off x="4876800" y="546538"/>
            <a:ext cx="6824663" cy="1078503"/>
          </a:xfrm>
        </p:spPr>
        <p:txBody>
          <a:bodyPr>
            <a:normAutofit fontScale="92500" lnSpcReduction="10000"/>
          </a:bodyPr>
          <a:lstStyle/>
          <a:p>
            <a:r>
              <a:rPr lang="en-IE" dirty="0"/>
              <a:t>Are you an Agent of Inclusion? </a:t>
            </a:r>
          </a:p>
          <a:p>
            <a:r>
              <a:rPr lang="en-IE" dirty="0"/>
              <a:t>Or would you like to be?</a:t>
            </a:r>
          </a:p>
        </p:txBody>
      </p:sp>
      <p:sp>
        <p:nvSpPr>
          <p:cNvPr id="3" name="TextBox 2">
            <a:extLst>
              <a:ext uri="{FF2B5EF4-FFF2-40B4-BE49-F238E27FC236}">
                <a16:creationId xmlns:a16="http://schemas.microsoft.com/office/drawing/2014/main" id="{282CA0EF-3BA5-4E8A-9654-47582435F030}"/>
              </a:ext>
            </a:extLst>
          </p:cNvPr>
          <p:cNvSpPr txBox="1"/>
          <p:nvPr/>
        </p:nvSpPr>
        <p:spPr>
          <a:xfrm>
            <a:off x="1723697" y="2202101"/>
            <a:ext cx="2070538" cy="553998"/>
          </a:xfrm>
          <a:prstGeom prst="rect">
            <a:avLst/>
          </a:prstGeom>
          <a:noFill/>
        </p:spPr>
        <p:txBody>
          <a:bodyPr wrap="square" rtlCol="0">
            <a:spAutoFit/>
          </a:bodyPr>
          <a:lstStyle/>
          <a:p>
            <a:pPr algn="ctr"/>
            <a:r>
              <a:rPr lang="en-IE" sz="3000" b="1" dirty="0">
                <a:solidFill>
                  <a:schemeClr val="bg1"/>
                </a:solidFill>
                <a:cs typeface="LilyUPC" panose="020B0502040204020203" pitchFamily="34" charset="-34"/>
              </a:rPr>
              <a:t>INCLUSION</a:t>
            </a:r>
          </a:p>
        </p:txBody>
      </p:sp>
    </p:spTree>
    <p:extLst>
      <p:ext uri="{BB962C8B-B14F-4D97-AF65-F5344CB8AC3E}">
        <p14:creationId xmlns:p14="http://schemas.microsoft.com/office/powerpoint/2010/main" val="640019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p:txBody>
          <a:bodyPr/>
          <a:lstStyle/>
          <a:p>
            <a:r>
              <a:rPr lang="en-US" dirty="0"/>
              <a:t>In this section</a:t>
            </a:r>
          </a:p>
        </p:txBody>
      </p:sp>
      <p:sp>
        <p:nvSpPr>
          <p:cNvPr id="6" name="Text Placeholder 5"/>
          <p:cNvSpPr>
            <a:spLocks noGrp="1"/>
          </p:cNvSpPr>
          <p:nvPr>
            <p:ph type="body" sz="quarter" idx="17"/>
          </p:nvPr>
        </p:nvSpPr>
        <p:spPr>
          <a:xfrm>
            <a:off x="6318620" y="1868995"/>
            <a:ext cx="5708777" cy="3947440"/>
          </a:xfrm>
        </p:spPr>
        <p:txBody>
          <a:bodyPr/>
          <a:lstStyle/>
          <a:p>
            <a:pPr algn="l"/>
            <a:r>
              <a:rPr lang="en-US" dirty="0"/>
              <a:t>In this section, we introduce some of founders of the PROMISE project who have gone through the process of becoming Agents of Inclusion. </a:t>
            </a:r>
          </a:p>
          <a:p>
            <a:pPr algn="l"/>
            <a:r>
              <a:rPr lang="en-US" dirty="0"/>
              <a:t>We review some of the work they have undertaken which has been inspired by the PROMISE project.</a:t>
            </a:r>
          </a:p>
          <a:p>
            <a:pPr algn="l"/>
            <a:r>
              <a:rPr lang="en-US" dirty="0"/>
              <a:t>Importantly, we focus on how this work has created lasting impact for the adult refugees/migrants and host communities where they live.</a:t>
            </a:r>
          </a:p>
        </p:txBody>
      </p:sp>
      <p:sp>
        <p:nvSpPr>
          <p:cNvPr id="7" name="Text Placeholder 5">
            <a:extLst>
              <a:ext uri="{FF2B5EF4-FFF2-40B4-BE49-F238E27FC236}">
                <a16:creationId xmlns:a16="http://schemas.microsoft.com/office/drawing/2014/main" id="{1C5C6BF9-AEDE-45AD-8BC9-52AF46733859}"/>
              </a:ext>
            </a:extLst>
          </p:cNvPr>
          <p:cNvSpPr txBox="1">
            <a:spLocks/>
          </p:cNvSpPr>
          <p:nvPr/>
        </p:nvSpPr>
        <p:spPr>
          <a:xfrm>
            <a:off x="480042" y="2082696"/>
            <a:ext cx="4364894" cy="2497338"/>
          </a:xfrm>
          <a:prstGeom prst="rect">
            <a:avLst/>
          </a:prstGeom>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a:buNone/>
              <a:defRPr sz="3000" i="1" kern="1200" baseline="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600" i="0" dirty="0"/>
              <a:t>2.3 </a:t>
            </a:r>
            <a:r>
              <a:rPr lang="en-IE" sz="3600" i="0" dirty="0"/>
              <a:t>How our PROMISE Agents of Inclusion operate in their Communities</a:t>
            </a:r>
          </a:p>
          <a:p>
            <a:endParaRPr lang="en-IE" dirty="0"/>
          </a:p>
        </p:txBody>
      </p:sp>
      <p:sp>
        <p:nvSpPr>
          <p:cNvPr id="8" name="TextBox 7">
            <a:extLst>
              <a:ext uri="{FF2B5EF4-FFF2-40B4-BE49-F238E27FC236}">
                <a16:creationId xmlns:a16="http://schemas.microsoft.com/office/drawing/2014/main" id="{EFA4AD8C-F97D-4FA8-8156-28C297521D01}"/>
              </a:ext>
            </a:extLst>
          </p:cNvPr>
          <p:cNvSpPr txBox="1"/>
          <p:nvPr/>
        </p:nvSpPr>
        <p:spPr>
          <a:xfrm>
            <a:off x="0" y="237506"/>
            <a:ext cx="4215740" cy="584775"/>
          </a:xfrm>
          <a:prstGeom prst="rect">
            <a:avLst/>
          </a:prstGeom>
          <a:solidFill>
            <a:srgbClr val="F38B00"/>
          </a:solidFill>
        </p:spPr>
        <p:txBody>
          <a:bodyPr wrap="square" rtlCol="0">
            <a:spAutoFit/>
          </a:bodyPr>
          <a:lstStyle/>
          <a:p>
            <a:r>
              <a:rPr lang="en-IE" sz="3200" dirty="0">
                <a:solidFill>
                  <a:schemeClr val="bg1"/>
                </a:solidFill>
              </a:rPr>
              <a:t>AGENTS OF INCLUSION</a:t>
            </a:r>
          </a:p>
        </p:txBody>
      </p:sp>
    </p:spTree>
    <p:extLst>
      <p:ext uri="{BB962C8B-B14F-4D97-AF65-F5344CB8AC3E}">
        <p14:creationId xmlns:p14="http://schemas.microsoft.com/office/powerpoint/2010/main" val="4252850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C3AA6-D446-402B-A3D3-3AEF942047CF}"/>
              </a:ext>
            </a:extLst>
          </p:cNvPr>
          <p:cNvSpPr>
            <a:spLocks noGrp="1"/>
          </p:cNvSpPr>
          <p:nvPr>
            <p:ph type="body" sz="quarter" idx="20"/>
          </p:nvPr>
        </p:nvSpPr>
        <p:spPr>
          <a:xfrm>
            <a:off x="5696879" y="2081097"/>
            <a:ext cx="6320452" cy="4402835"/>
          </a:xfrm>
        </p:spPr>
        <p:txBody>
          <a:bodyPr/>
          <a:lstStyle/>
          <a:p>
            <a:r>
              <a:rPr lang="en-IE" dirty="0"/>
              <a:t>Local development organisation involved in the resettlement of refugees in County Roscommon. RLP promotes inclusion and integration through a number of key programmes and events:</a:t>
            </a:r>
          </a:p>
          <a:p>
            <a:pPr marL="342900" indent="-342900">
              <a:buFont typeface="Arial" panose="020B0604020202020204" pitchFamily="34" charset="0"/>
              <a:buChar char="•"/>
            </a:pPr>
            <a:r>
              <a:rPr lang="en-IE" dirty="0">
                <a:hlinkClick r:id="rId2"/>
              </a:rPr>
              <a:t>County Roscommon Refugee Resettlement Programme</a:t>
            </a:r>
            <a:endParaRPr lang="en-IE" dirty="0"/>
          </a:p>
          <a:p>
            <a:pPr marL="342900" indent="-342900">
              <a:buFont typeface="Arial" panose="020B0604020202020204" pitchFamily="34" charset="0"/>
              <a:buChar char="•"/>
            </a:pPr>
            <a:r>
              <a:rPr lang="en-IE" dirty="0"/>
              <a:t>Education and Training in conjunction with </a:t>
            </a:r>
            <a:r>
              <a:rPr lang="en-IE" dirty="0">
                <a:hlinkClick r:id="rId3"/>
              </a:rPr>
              <a:t>Galway Roscommon Education and Training Board</a:t>
            </a:r>
            <a:endParaRPr lang="en-IE" dirty="0"/>
          </a:p>
          <a:p>
            <a:pPr marL="342900" indent="-342900">
              <a:buFont typeface="Arial" panose="020B0604020202020204" pitchFamily="34" charset="0"/>
              <a:buChar char="•"/>
            </a:pPr>
            <a:r>
              <a:rPr lang="en-IE" dirty="0"/>
              <a:t>Intercultural Events and Celebrations</a:t>
            </a:r>
          </a:p>
          <a:p>
            <a:endParaRPr lang="en-IE" dirty="0"/>
          </a:p>
        </p:txBody>
      </p:sp>
      <p:sp>
        <p:nvSpPr>
          <p:cNvPr id="4" name="Text Placeholder 3">
            <a:extLst>
              <a:ext uri="{FF2B5EF4-FFF2-40B4-BE49-F238E27FC236}">
                <a16:creationId xmlns:a16="http://schemas.microsoft.com/office/drawing/2014/main" id="{6DF3AC2F-E929-4AEF-A5F8-784B71E9EF68}"/>
              </a:ext>
            </a:extLst>
          </p:cNvPr>
          <p:cNvSpPr>
            <a:spLocks noGrp="1"/>
          </p:cNvSpPr>
          <p:nvPr>
            <p:ph type="body" sz="quarter" idx="22"/>
          </p:nvPr>
        </p:nvSpPr>
        <p:spPr>
          <a:xfrm>
            <a:off x="5586663" y="374068"/>
            <a:ext cx="4955213" cy="1250973"/>
          </a:xfrm>
        </p:spPr>
        <p:txBody>
          <a:bodyPr>
            <a:normAutofit/>
          </a:bodyPr>
          <a:lstStyle/>
          <a:p>
            <a:r>
              <a:rPr lang="en-IE" dirty="0"/>
              <a:t>Roscommon Leader Partnership - Ireland</a:t>
            </a:r>
          </a:p>
        </p:txBody>
      </p:sp>
      <p:pic>
        <p:nvPicPr>
          <p:cNvPr id="10" name="Picture Placeholder 9" descr="A picture containing player, racket, ball, court&#10;&#10;Description automatically generated">
            <a:extLst>
              <a:ext uri="{FF2B5EF4-FFF2-40B4-BE49-F238E27FC236}">
                <a16:creationId xmlns:a16="http://schemas.microsoft.com/office/drawing/2014/main" id="{5325BB44-5775-4154-BCDC-A8DF3118B65B}"/>
              </a:ext>
            </a:extLst>
          </p:cNvPr>
          <p:cNvPicPr>
            <a:picLocks noGrp="1" noChangeAspect="1"/>
          </p:cNvPicPr>
          <p:nvPr>
            <p:ph type="pic" sz="quarter" idx="21"/>
          </p:nvPr>
        </p:nvPicPr>
        <p:blipFill>
          <a:blip r:embed="rId4">
            <a:extLst>
              <a:ext uri="{837473B0-CC2E-450A-ABE3-18F120FF3D39}">
                <a1611:picAttrSrcUrl xmlns:a1611="http://schemas.microsoft.com/office/drawing/2016/11/main" r:id="rId5"/>
              </a:ext>
            </a:extLst>
          </a:blip>
          <a:srcRect l="746" r="746"/>
          <a:stretch>
            <a:fillRect/>
          </a:stretch>
        </p:blipFill>
        <p:spPr/>
      </p:pic>
      <p:pic>
        <p:nvPicPr>
          <p:cNvPr id="1026" name="Picture 2" descr="Image result for ireland flag">
            <a:extLst>
              <a:ext uri="{FF2B5EF4-FFF2-40B4-BE49-F238E27FC236}">
                <a16:creationId xmlns:a16="http://schemas.microsoft.com/office/drawing/2014/main" id="{73E7DE3E-D790-4861-BF93-0226B5E0332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391" t="27111" r="4881" b="28067"/>
          <a:stretch/>
        </p:blipFill>
        <p:spPr bwMode="auto">
          <a:xfrm>
            <a:off x="9800088" y="466858"/>
            <a:ext cx="1897926" cy="937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89168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C3AA6-D446-402B-A3D3-3AEF942047CF}"/>
              </a:ext>
            </a:extLst>
          </p:cNvPr>
          <p:cNvSpPr>
            <a:spLocks noGrp="1"/>
          </p:cNvSpPr>
          <p:nvPr>
            <p:ph type="body" sz="quarter" idx="20"/>
          </p:nvPr>
        </p:nvSpPr>
        <p:spPr>
          <a:xfrm>
            <a:off x="5651116" y="2241495"/>
            <a:ext cx="6337738" cy="3631644"/>
          </a:xfrm>
        </p:spPr>
        <p:txBody>
          <a:bodyPr/>
          <a:lstStyle/>
          <a:p>
            <a:pPr algn="ctr"/>
            <a:r>
              <a:rPr lang="en-IE" b="1" dirty="0"/>
              <a:t>“In March 2017, we welcomed our first Syrian refugees to County Roscommon at the Emergency Reception and Orientation Centre in </a:t>
            </a:r>
            <a:r>
              <a:rPr lang="en-IE" b="1" dirty="0" err="1"/>
              <a:t>Ballaghaderreen</a:t>
            </a:r>
            <a:r>
              <a:rPr lang="en-IE" b="1" dirty="0"/>
              <a:t>. RLP, </a:t>
            </a:r>
            <a:r>
              <a:rPr lang="en-IE" b="1" dirty="0" err="1"/>
              <a:t>Tusla</a:t>
            </a:r>
            <a:r>
              <a:rPr lang="en-IE" b="1" dirty="0"/>
              <a:t>, and  the County Childcare Committee worked collaboratively and levered central funding for the provision of early years’ education for the Syrian families. </a:t>
            </a:r>
          </a:p>
          <a:p>
            <a:pPr algn="ctr"/>
            <a:r>
              <a:rPr lang="en-IE" b="1" dirty="0"/>
              <a:t>I believe that Education is a tool which can achieve the economic integration of migrants and refugees and in turn regenerate the local community both spiritually and economically.”</a:t>
            </a:r>
          </a:p>
        </p:txBody>
      </p:sp>
      <p:sp>
        <p:nvSpPr>
          <p:cNvPr id="4" name="Text Placeholder 3">
            <a:extLst>
              <a:ext uri="{FF2B5EF4-FFF2-40B4-BE49-F238E27FC236}">
                <a16:creationId xmlns:a16="http://schemas.microsoft.com/office/drawing/2014/main" id="{6DF3AC2F-E929-4AEF-A5F8-784B71E9EF68}"/>
              </a:ext>
            </a:extLst>
          </p:cNvPr>
          <p:cNvSpPr>
            <a:spLocks noGrp="1"/>
          </p:cNvSpPr>
          <p:nvPr>
            <p:ph type="body" sz="quarter" idx="22"/>
          </p:nvPr>
        </p:nvSpPr>
        <p:spPr>
          <a:xfrm>
            <a:off x="5651116" y="789532"/>
            <a:ext cx="6540884" cy="857158"/>
          </a:xfrm>
        </p:spPr>
        <p:txBody>
          <a:bodyPr>
            <a:normAutofit fontScale="92500" lnSpcReduction="20000"/>
          </a:bodyPr>
          <a:lstStyle/>
          <a:p>
            <a:r>
              <a:rPr lang="en-IE" dirty="0"/>
              <a:t>Martina Earley, Roscommon Leader Partnership - Ireland</a:t>
            </a:r>
          </a:p>
        </p:txBody>
      </p:sp>
      <p:pic>
        <p:nvPicPr>
          <p:cNvPr id="8" name="Picture Placeholder 7" descr="A person wearing a blue dress&#10;&#10;Description automatically generated">
            <a:extLst>
              <a:ext uri="{FF2B5EF4-FFF2-40B4-BE49-F238E27FC236}">
                <a16:creationId xmlns:a16="http://schemas.microsoft.com/office/drawing/2014/main" id="{C65676AF-DC69-403F-B2E9-3613A3CE8A96}"/>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t="16488" b="16488"/>
          <a:stretch>
            <a:fillRect/>
          </a:stretch>
        </p:blipFill>
        <p:spPr/>
      </p:pic>
    </p:spTree>
    <p:extLst>
      <p:ext uri="{BB962C8B-B14F-4D97-AF65-F5344CB8AC3E}">
        <p14:creationId xmlns:p14="http://schemas.microsoft.com/office/powerpoint/2010/main" val="786164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C3AA6-D446-402B-A3D3-3AEF942047CF}"/>
              </a:ext>
            </a:extLst>
          </p:cNvPr>
          <p:cNvSpPr>
            <a:spLocks noGrp="1"/>
          </p:cNvSpPr>
          <p:nvPr>
            <p:ph type="body" sz="quarter" idx="20"/>
          </p:nvPr>
        </p:nvSpPr>
        <p:spPr>
          <a:xfrm>
            <a:off x="5749159" y="1881401"/>
            <a:ext cx="6442840" cy="4402835"/>
          </a:xfrm>
        </p:spPr>
        <p:txBody>
          <a:bodyPr/>
          <a:lstStyle/>
          <a:p>
            <a:pPr algn="just"/>
            <a:r>
              <a:rPr lang="en-GB" dirty="0"/>
              <a:t>Momentum is an Irish VET organisation which champions inclusive education in their work to reach, teach and impact marginalised target groups. </a:t>
            </a:r>
          </a:p>
          <a:p>
            <a:pPr algn="just"/>
            <a:r>
              <a:rPr lang="en-GB" dirty="0"/>
              <a:t>MMS are key delivery agent in Just Creative a training model which uses hand craft as a platform for personal development, pre-employment, training &amp; integration support provision within the Syrian Female Refugee Community in EROC Centre, </a:t>
            </a:r>
            <a:r>
              <a:rPr lang="en-GB" dirty="0" err="1"/>
              <a:t>Ballaghaderreen</a:t>
            </a:r>
            <a:r>
              <a:rPr lang="en-GB" dirty="0"/>
              <a:t>. </a:t>
            </a:r>
          </a:p>
          <a:p>
            <a:pPr algn="just"/>
            <a:r>
              <a:rPr lang="en-GB" dirty="0"/>
              <a:t>They are also involved in European inclusion and integration initiatives such as </a:t>
            </a:r>
            <a:r>
              <a:rPr lang="en-IE" dirty="0">
                <a:hlinkClick r:id="rId2"/>
              </a:rPr>
              <a:t>www.inclusion.how</a:t>
            </a:r>
            <a:r>
              <a:rPr lang="en-IE" dirty="0"/>
              <a:t> </a:t>
            </a:r>
          </a:p>
        </p:txBody>
      </p:sp>
      <p:sp>
        <p:nvSpPr>
          <p:cNvPr id="4" name="Text Placeholder 3">
            <a:extLst>
              <a:ext uri="{FF2B5EF4-FFF2-40B4-BE49-F238E27FC236}">
                <a16:creationId xmlns:a16="http://schemas.microsoft.com/office/drawing/2014/main" id="{6DF3AC2F-E929-4AEF-A5F8-784B71E9EF68}"/>
              </a:ext>
            </a:extLst>
          </p:cNvPr>
          <p:cNvSpPr>
            <a:spLocks noGrp="1"/>
          </p:cNvSpPr>
          <p:nvPr>
            <p:ph type="body" sz="quarter" idx="22"/>
          </p:nvPr>
        </p:nvSpPr>
        <p:spPr>
          <a:xfrm>
            <a:off x="5586663" y="374068"/>
            <a:ext cx="4955213" cy="1250973"/>
          </a:xfrm>
        </p:spPr>
        <p:txBody>
          <a:bodyPr>
            <a:normAutofit/>
          </a:bodyPr>
          <a:lstStyle/>
          <a:p>
            <a:r>
              <a:rPr lang="en-IE" dirty="0"/>
              <a:t>Momentum, </a:t>
            </a:r>
          </a:p>
          <a:p>
            <a:r>
              <a:rPr lang="en-IE" dirty="0"/>
              <a:t>Ireland</a:t>
            </a:r>
          </a:p>
        </p:txBody>
      </p:sp>
      <p:pic>
        <p:nvPicPr>
          <p:cNvPr id="1026" name="Picture 2" descr="Image result for ireland flag">
            <a:extLst>
              <a:ext uri="{FF2B5EF4-FFF2-40B4-BE49-F238E27FC236}">
                <a16:creationId xmlns:a16="http://schemas.microsoft.com/office/drawing/2014/main" id="{73E7DE3E-D790-4861-BF93-0226B5E033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91" t="27111" r="4881" b="28067"/>
          <a:stretch/>
        </p:blipFill>
        <p:spPr bwMode="auto">
          <a:xfrm>
            <a:off x="9800088" y="466858"/>
            <a:ext cx="1897926" cy="93763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Placeholder 6" descr="A group of people sitting at a table&#10;&#10;Description automatically generated">
            <a:extLst>
              <a:ext uri="{FF2B5EF4-FFF2-40B4-BE49-F238E27FC236}">
                <a16:creationId xmlns:a16="http://schemas.microsoft.com/office/drawing/2014/main" id="{36278EC2-B083-46FE-A10F-37B274344AD7}"/>
              </a:ext>
            </a:extLst>
          </p:cNvPr>
          <p:cNvPicPr>
            <a:picLocks noGrp="1" noChangeAspect="1"/>
          </p:cNvPicPr>
          <p:nvPr>
            <p:ph type="pic" sz="quarter" idx="21"/>
          </p:nvPr>
        </p:nvPicPr>
        <p:blipFill>
          <a:blip r:embed="rId4"/>
          <a:srcRect l="16881" r="16881"/>
          <a:stretch>
            <a:fillRect/>
          </a:stretch>
        </p:blipFill>
        <p:spPr/>
      </p:pic>
    </p:spTree>
    <p:extLst>
      <p:ext uri="{BB962C8B-B14F-4D97-AF65-F5344CB8AC3E}">
        <p14:creationId xmlns:p14="http://schemas.microsoft.com/office/powerpoint/2010/main" val="3638168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C3AA6-D446-402B-A3D3-3AEF942047CF}"/>
              </a:ext>
            </a:extLst>
          </p:cNvPr>
          <p:cNvSpPr>
            <a:spLocks noGrp="1"/>
          </p:cNvSpPr>
          <p:nvPr>
            <p:ph type="body" sz="quarter" idx="20"/>
          </p:nvPr>
        </p:nvSpPr>
        <p:spPr>
          <a:xfrm>
            <a:off x="5814726" y="1947206"/>
            <a:ext cx="6193576" cy="4075222"/>
          </a:xfrm>
        </p:spPr>
        <p:txBody>
          <a:bodyPr/>
          <a:lstStyle/>
          <a:p>
            <a:r>
              <a:rPr lang="en-IE" dirty="0"/>
              <a:t>Tuzla </a:t>
            </a:r>
            <a:r>
              <a:rPr lang="en-IE" dirty="0" err="1"/>
              <a:t>Kaymakamlığı</a:t>
            </a:r>
            <a:r>
              <a:rPr lang="en-IE" dirty="0"/>
              <a:t> is a public authority responsible for governmental and administrative issues in Tuzla, Turkey. </a:t>
            </a:r>
          </a:p>
          <a:p>
            <a:r>
              <a:rPr lang="en-IE" dirty="0"/>
              <a:t>TUZLA is advancing the inclusion and integration of refugees through a number of key programmes and events such as the </a:t>
            </a:r>
            <a:r>
              <a:rPr lang="tr-TR" dirty="0"/>
              <a:t>Teaching the Language to Refugees and Migrants</a:t>
            </a:r>
            <a:r>
              <a:rPr lang="en-IE" dirty="0"/>
              <a:t> Conference and the </a:t>
            </a:r>
            <a:r>
              <a:rPr lang="en-US" dirty="0"/>
              <a:t>Social Inclusion of Migrants and Refugees via Vocational Education and Training (VET) </a:t>
            </a:r>
            <a:endParaRPr lang="en-IE" dirty="0"/>
          </a:p>
        </p:txBody>
      </p:sp>
      <p:sp>
        <p:nvSpPr>
          <p:cNvPr id="4" name="Text Placeholder 3">
            <a:extLst>
              <a:ext uri="{FF2B5EF4-FFF2-40B4-BE49-F238E27FC236}">
                <a16:creationId xmlns:a16="http://schemas.microsoft.com/office/drawing/2014/main" id="{6DF3AC2F-E929-4AEF-A5F8-784B71E9EF68}"/>
              </a:ext>
            </a:extLst>
          </p:cNvPr>
          <p:cNvSpPr>
            <a:spLocks noGrp="1"/>
          </p:cNvSpPr>
          <p:nvPr>
            <p:ph type="body" sz="quarter" idx="22"/>
          </p:nvPr>
        </p:nvSpPr>
        <p:spPr>
          <a:xfrm>
            <a:off x="5896303" y="573765"/>
            <a:ext cx="4561490" cy="1051276"/>
          </a:xfrm>
        </p:spPr>
        <p:txBody>
          <a:bodyPr>
            <a:normAutofit lnSpcReduction="10000"/>
          </a:bodyPr>
          <a:lstStyle/>
          <a:p>
            <a:r>
              <a:rPr lang="en-IE" dirty="0"/>
              <a:t>Tuzla </a:t>
            </a:r>
            <a:r>
              <a:rPr lang="en-IE" dirty="0" err="1"/>
              <a:t>Kaymakamlığı</a:t>
            </a:r>
            <a:r>
              <a:rPr lang="en-IE" dirty="0"/>
              <a:t> - Turkey</a:t>
            </a:r>
          </a:p>
        </p:txBody>
      </p:sp>
      <p:pic>
        <p:nvPicPr>
          <p:cNvPr id="2050" name="Picture 2" descr="Image result for turkey flag">
            <a:extLst>
              <a:ext uri="{FF2B5EF4-FFF2-40B4-BE49-F238E27FC236}">
                <a16:creationId xmlns:a16="http://schemas.microsoft.com/office/drawing/2014/main" id="{FD1B60B2-5BEE-47ED-9BE3-E79474783A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14" r="9259"/>
          <a:stretch/>
        </p:blipFill>
        <p:spPr bwMode="auto">
          <a:xfrm>
            <a:off x="10209812" y="552745"/>
            <a:ext cx="1531758" cy="1051276"/>
          </a:xfrm>
          <a:prstGeom prst="rect">
            <a:avLst/>
          </a:prstGeom>
          <a:noFill/>
          <a:extLst>
            <a:ext uri="{909E8E84-426E-40DD-AFC4-6F175D3DCCD1}">
              <a14:hiddenFill xmlns:a14="http://schemas.microsoft.com/office/drawing/2010/main">
                <a:solidFill>
                  <a:srgbClr val="FFFFFF"/>
                </a:solidFill>
              </a14:hiddenFill>
            </a:ext>
          </a:extLst>
        </p:spPr>
      </p:pic>
      <p:sp>
        <p:nvSpPr>
          <p:cNvPr id="5" name="Picture Placeholder 4">
            <a:extLst>
              <a:ext uri="{FF2B5EF4-FFF2-40B4-BE49-F238E27FC236}">
                <a16:creationId xmlns:a16="http://schemas.microsoft.com/office/drawing/2014/main" id="{CEF4C54D-0529-4399-A38D-61F8B4A97398}"/>
              </a:ext>
            </a:extLst>
          </p:cNvPr>
          <p:cNvSpPr>
            <a:spLocks noGrp="1"/>
          </p:cNvSpPr>
          <p:nvPr>
            <p:ph type="pic" sz="quarter" idx="21"/>
          </p:nvPr>
        </p:nvSpPr>
        <p:spPr/>
      </p:sp>
      <p:pic>
        <p:nvPicPr>
          <p:cNvPr id="9" name="Picture Placeholder 13">
            <a:extLst>
              <a:ext uri="{FF2B5EF4-FFF2-40B4-BE49-F238E27FC236}">
                <a16:creationId xmlns:a16="http://schemas.microsoft.com/office/drawing/2014/main" id="{6BFA297A-42DE-4EF0-AFB9-3B30B9121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086" y="1404497"/>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pic>
    </p:spTree>
    <p:extLst>
      <p:ext uri="{BB962C8B-B14F-4D97-AF65-F5344CB8AC3E}">
        <p14:creationId xmlns:p14="http://schemas.microsoft.com/office/powerpoint/2010/main" val="2670749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8AC3D63-0369-49B1-852E-E679500B3E8A}"/>
              </a:ext>
            </a:extLst>
          </p:cNvPr>
          <p:cNvSpPr>
            <a:spLocks noGrp="1"/>
          </p:cNvSpPr>
          <p:nvPr>
            <p:ph type="pic" sz="quarter" idx="21"/>
          </p:nvPr>
        </p:nvSpPr>
        <p:spPr/>
      </p:sp>
      <p:sp>
        <p:nvSpPr>
          <p:cNvPr id="11" name="Text Placeholder 3">
            <a:extLst>
              <a:ext uri="{FF2B5EF4-FFF2-40B4-BE49-F238E27FC236}">
                <a16:creationId xmlns:a16="http://schemas.microsoft.com/office/drawing/2014/main" id="{F0FC472C-C682-406E-9055-94E070C9E8BD}"/>
              </a:ext>
            </a:extLst>
          </p:cNvPr>
          <p:cNvSpPr>
            <a:spLocks noGrp="1"/>
          </p:cNvSpPr>
          <p:nvPr>
            <p:ph type="body" sz="quarter" idx="22"/>
          </p:nvPr>
        </p:nvSpPr>
        <p:spPr>
          <a:xfrm>
            <a:off x="5651116" y="630621"/>
            <a:ext cx="6540884" cy="1016069"/>
          </a:xfrm>
        </p:spPr>
        <p:txBody>
          <a:bodyPr>
            <a:normAutofit fontScale="92500" lnSpcReduction="20000"/>
          </a:bodyPr>
          <a:lstStyle/>
          <a:p>
            <a:r>
              <a:rPr lang="tr-TR" b="1" dirty="0"/>
              <a:t>Ali Akça</a:t>
            </a:r>
          </a:p>
          <a:p>
            <a:r>
              <a:rPr lang="tr-TR" dirty="0"/>
              <a:t>Tuzla </a:t>
            </a:r>
            <a:r>
              <a:rPr lang="en-IE" dirty="0"/>
              <a:t>District Governor, Turkey</a:t>
            </a:r>
          </a:p>
          <a:p>
            <a:endParaRPr lang="en-IE" dirty="0"/>
          </a:p>
        </p:txBody>
      </p:sp>
      <p:sp>
        <p:nvSpPr>
          <p:cNvPr id="13" name="Rectangle 12">
            <a:extLst>
              <a:ext uri="{FF2B5EF4-FFF2-40B4-BE49-F238E27FC236}">
                <a16:creationId xmlns:a16="http://schemas.microsoft.com/office/drawing/2014/main" id="{53C8E47F-A6CA-40B2-BADB-C61EE5A48595}"/>
              </a:ext>
            </a:extLst>
          </p:cNvPr>
          <p:cNvSpPr/>
          <p:nvPr/>
        </p:nvSpPr>
        <p:spPr>
          <a:xfrm>
            <a:off x="5885792" y="2446734"/>
            <a:ext cx="5861323" cy="3212161"/>
          </a:xfrm>
          <a:prstGeom prst="rect">
            <a:avLst/>
          </a:prstGeom>
        </p:spPr>
        <p:txBody>
          <a:bodyPr wrap="square">
            <a:spAutoFit/>
          </a:bodyPr>
          <a:lstStyle/>
          <a:p>
            <a:pPr lvl="0">
              <a:lnSpc>
                <a:spcPct val="90000"/>
              </a:lnSpc>
              <a:spcBef>
                <a:spcPts val="1000"/>
              </a:spcBef>
              <a:buClr>
                <a:srgbClr val="EA1D76"/>
              </a:buClr>
            </a:pPr>
            <a:r>
              <a:rPr lang="en-IE" sz="2400" b="1" dirty="0">
                <a:solidFill>
                  <a:srgbClr val="6D6E6C"/>
                </a:solidFill>
              </a:rPr>
              <a:t>“</a:t>
            </a:r>
            <a:r>
              <a:rPr lang="en-US" sz="2400" b="1" dirty="0">
                <a:solidFill>
                  <a:srgbClr val="6D6E6C"/>
                </a:solidFill>
              </a:rPr>
              <a:t>Tuzla </a:t>
            </a:r>
            <a:r>
              <a:rPr lang="tr-TR" sz="2400" b="1" dirty="0">
                <a:solidFill>
                  <a:srgbClr val="6D6E6C"/>
                </a:solidFill>
              </a:rPr>
              <a:t>Kaymakamligi (District Governorship) </a:t>
            </a:r>
            <a:r>
              <a:rPr lang="en-IE" sz="2400" b="1" dirty="0">
                <a:solidFill>
                  <a:srgbClr val="6D6E6C"/>
                </a:solidFill>
              </a:rPr>
              <a:t>is proud to </a:t>
            </a:r>
            <a:r>
              <a:rPr lang="en-US" sz="2400" b="1" dirty="0">
                <a:solidFill>
                  <a:srgbClr val="6D6E6C"/>
                </a:solidFill>
              </a:rPr>
              <a:t>play a leadership role in addressing the Syrian refugee crisis in our local area in which 3252 registered refugees are hosted. </a:t>
            </a:r>
          </a:p>
          <a:p>
            <a:pPr lvl="0">
              <a:lnSpc>
                <a:spcPct val="90000"/>
              </a:lnSpc>
              <a:spcBef>
                <a:spcPts val="1000"/>
              </a:spcBef>
              <a:buClr>
                <a:srgbClr val="EA1D76"/>
              </a:buClr>
            </a:pPr>
            <a:r>
              <a:rPr lang="en-US" sz="2400" b="1" dirty="0">
                <a:solidFill>
                  <a:srgbClr val="6D6E6C"/>
                </a:solidFill>
              </a:rPr>
              <a:t>As the main public authority in our region, we governs all social, economic, sheltering, security, educational and health support of these refugees settled in Tuzla.”</a:t>
            </a:r>
            <a:endParaRPr lang="en-IE" sz="2400" b="1" dirty="0">
              <a:solidFill>
                <a:srgbClr val="6D6E6C"/>
              </a:solidFill>
            </a:endParaRPr>
          </a:p>
        </p:txBody>
      </p:sp>
      <p:pic>
        <p:nvPicPr>
          <p:cNvPr id="6" name="Resim Yer Tutucusu 3">
            <a:extLst>
              <a:ext uri="{FF2B5EF4-FFF2-40B4-BE49-F238E27FC236}">
                <a16:creationId xmlns:a16="http://schemas.microsoft.com/office/drawing/2014/main" id="{01E3A06D-CAEE-4B16-BB0A-B8B5A97F0778}"/>
              </a:ext>
            </a:extLst>
          </p:cNvPr>
          <p:cNvPicPr>
            <a:picLocks noChangeAspect="1"/>
          </p:cNvPicPr>
          <p:nvPr/>
        </p:nvPicPr>
        <p:blipFill>
          <a:blip r:embed="rId2">
            <a:extLst>
              <a:ext uri="{28A0092B-C50C-407E-A947-70E740481C1C}">
                <a14:useLocalDpi xmlns:a14="http://schemas.microsoft.com/office/drawing/2010/main" val="0"/>
              </a:ext>
            </a:extLst>
          </a:blip>
          <a:srcRect l="16996" r="16996"/>
          <a:stretch>
            <a:fillRect/>
          </a:stretch>
        </p:blipFill>
        <p:spPr>
          <a:xfrm>
            <a:off x="608086" y="1404496"/>
            <a:ext cx="4849824" cy="4879740"/>
          </a:xfrm>
          <a:custGeom>
            <a:avLst/>
            <a:gdLst>
              <a:gd name="connsiteX0" fmla="*/ 0 w 4904103"/>
              <a:gd name="connsiteY0" fmla="*/ 2452052 h 4904103"/>
              <a:gd name="connsiteX1" fmla="*/ 2452052 w 4904103"/>
              <a:gd name="connsiteY1" fmla="*/ 0 h 4904103"/>
              <a:gd name="connsiteX2" fmla="*/ 4904104 w 4904103"/>
              <a:gd name="connsiteY2" fmla="*/ 2452052 h 4904103"/>
              <a:gd name="connsiteX3" fmla="*/ 2452052 w 4904103"/>
              <a:gd name="connsiteY3" fmla="*/ 4904104 h 4904103"/>
              <a:gd name="connsiteX4" fmla="*/ 0 w 4904103"/>
              <a:gd name="connsiteY4" fmla="*/ 2452052 h 4904103"/>
              <a:gd name="connsiteX0" fmla="*/ 7934 w 4912038"/>
              <a:gd name="connsiteY0" fmla="*/ 2452052 h 4904104"/>
              <a:gd name="connsiteX1" fmla="*/ 2459986 w 4912038"/>
              <a:gd name="connsiteY1" fmla="*/ 0 h 4904104"/>
              <a:gd name="connsiteX2" fmla="*/ 4912038 w 4912038"/>
              <a:gd name="connsiteY2" fmla="*/ 2452052 h 4904104"/>
              <a:gd name="connsiteX3" fmla="*/ 2459986 w 4912038"/>
              <a:gd name="connsiteY3" fmla="*/ 4904104 h 4904104"/>
              <a:gd name="connsiteX4" fmla="*/ 7934 w 4912038"/>
              <a:gd name="connsiteY4" fmla="*/ 2452052 h 4904104"/>
              <a:gd name="connsiteX0" fmla="*/ 46476 w 4950580"/>
              <a:gd name="connsiteY0" fmla="*/ 2544376 h 4996428"/>
              <a:gd name="connsiteX1" fmla="*/ 1011755 w 4950580"/>
              <a:gd name="connsiteY1" fmla="*/ 711790 h 4996428"/>
              <a:gd name="connsiteX2" fmla="*/ 2498528 w 4950580"/>
              <a:gd name="connsiteY2" fmla="*/ 92324 h 4996428"/>
              <a:gd name="connsiteX3" fmla="*/ 4950580 w 4950580"/>
              <a:gd name="connsiteY3" fmla="*/ 2544376 h 4996428"/>
              <a:gd name="connsiteX4" fmla="*/ 2498528 w 4950580"/>
              <a:gd name="connsiteY4" fmla="*/ 4996428 h 4996428"/>
              <a:gd name="connsiteX5" fmla="*/ 46476 w 4950580"/>
              <a:gd name="connsiteY5" fmla="*/ 2544376 h 4996428"/>
              <a:gd name="connsiteX0" fmla="*/ 45841 w 4949945"/>
              <a:gd name="connsiteY0" fmla="*/ 2544376 h 4996428"/>
              <a:gd name="connsiteX1" fmla="*/ 1011120 w 4949945"/>
              <a:gd name="connsiteY1" fmla="*/ 711790 h 4996428"/>
              <a:gd name="connsiteX2" fmla="*/ 2497893 w 4949945"/>
              <a:gd name="connsiteY2" fmla="*/ 92324 h 4996428"/>
              <a:gd name="connsiteX3" fmla="*/ 4949945 w 4949945"/>
              <a:gd name="connsiteY3" fmla="*/ 2544376 h 4996428"/>
              <a:gd name="connsiteX4" fmla="*/ 2497893 w 4949945"/>
              <a:gd name="connsiteY4" fmla="*/ 4996428 h 4996428"/>
              <a:gd name="connsiteX5" fmla="*/ 45841 w 4949945"/>
              <a:gd name="connsiteY5" fmla="*/ 2544376 h 4996428"/>
              <a:gd name="connsiteX0" fmla="*/ 26997 w 4931101"/>
              <a:gd name="connsiteY0" fmla="*/ 2513559 h 4965611"/>
              <a:gd name="connsiteX1" fmla="*/ 1242999 w 4931101"/>
              <a:gd name="connsiteY1" fmla="*/ 887451 h 4965611"/>
              <a:gd name="connsiteX2" fmla="*/ 2479049 w 4931101"/>
              <a:gd name="connsiteY2" fmla="*/ 61507 h 4965611"/>
              <a:gd name="connsiteX3" fmla="*/ 4931101 w 4931101"/>
              <a:gd name="connsiteY3" fmla="*/ 2513559 h 4965611"/>
              <a:gd name="connsiteX4" fmla="*/ 2479049 w 4931101"/>
              <a:gd name="connsiteY4" fmla="*/ 4965611 h 4965611"/>
              <a:gd name="connsiteX5" fmla="*/ 26997 w 4931101"/>
              <a:gd name="connsiteY5" fmla="*/ 2513559 h 4965611"/>
              <a:gd name="connsiteX0" fmla="*/ 46172 w 4950276"/>
              <a:gd name="connsiteY0" fmla="*/ 2513559 h 4965611"/>
              <a:gd name="connsiteX1" fmla="*/ 1262174 w 4950276"/>
              <a:gd name="connsiteY1" fmla="*/ 887451 h 4965611"/>
              <a:gd name="connsiteX2" fmla="*/ 2498224 w 4950276"/>
              <a:gd name="connsiteY2" fmla="*/ 61507 h 4965611"/>
              <a:gd name="connsiteX3" fmla="*/ 4950276 w 4950276"/>
              <a:gd name="connsiteY3" fmla="*/ 2513559 h 4965611"/>
              <a:gd name="connsiteX4" fmla="*/ 2498224 w 4950276"/>
              <a:gd name="connsiteY4" fmla="*/ 4965611 h 4965611"/>
              <a:gd name="connsiteX5" fmla="*/ 46172 w 4950276"/>
              <a:gd name="connsiteY5" fmla="*/ 2513559 h 4965611"/>
              <a:gd name="connsiteX0" fmla="*/ 48053 w 4922660"/>
              <a:gd name="connsiteY0" fmla="*/ 2720036 h 4966157"/>
              <a:gd name="connsiteX1" fmla="*/ 1234558 w 4922660"/>
              <a:gd name="connsiteY1" fmla="*/ 887451 h 4966157"/>
              <a:gd name="connsiteX2" fmla="*/ 2470608 w 4922660"/>
              <a:gd name="connsiteY2" fmla="*/ 61507 h 4966157"/>
              <a:gd name="connsiteX3" fmla="*/ 4922660 w 4922660"/>
              <a:gd name="connsiteY3" fmla="*/ 2513559 h 4966157"/>
              <a:gd name="connsiteX4" fmla="*/ 2470608 w 4922660"/>
              <a:gd name="connsiteY4" fmla="*/ 4965611 h 4966157"/>
              <a:gd name="connsiteX5" fmla="*/ 48053 w 4922660"/>
              <a:gd name="connsiteY5" fmla="*/ 2720036 h 4966157"/>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20036 h 4967144"/>
              <a:gd name="connsiteX1" fmla="*/ 1215769 w 4903871"/>
              <a:gd name="connsiteY1" fmla="*/ 887451 h 4967144"/>
              <a:gd name="connsiteX2" fmla="*/ 2451819 w 4903871"/>
              <a:gd name="connsiteY2" fmla="*/ 61507 h 4967144"/>
              <a:gd name="connsiteX3" fmla="*/ 4903871 w 4903871"/>
              <a:gd name="connsiteY3" fmla="*/ 2513559 h 4967144"/>
              <a:gd name="connsiteX4" fmla="*/ 2451819 w 4903871"/>
              <a:gd name="connsiteY4" fmla="*/ 4965611 h 4967144"/>
              <a:gd name="connsiteX5" fmla="*/ 29264 w 4903871"/>
              <a:gd name="connsiteY5" fmla="*/ 2720036 h 4967144"/>
              <a:gd name="connsiteX0" fmla="*/ 29264 w 4903871"/>
              <a:gd name="connsiteY0" fmla="*/ 2761473 h 5008581"/>
              <a:gd name="connsiteX1" fmla="*/ 1215769 w 4903871"/>
              <a:gd name="connsiteY1" fmla="*/ 928888 h 5008581"/>
              <a:gd name="connsiteX2" fmla="*/ 2599303 w 4903871"/>
              <a:gd name="connsiteY2" fmla="*/ 58698 h 5008581"/>
              <a:gd name="connsiteX3" fmla="*/ 4903871 w 4903871"/>
              <a:gd name="connsiteY3" fmla="*/ 2554996 h 5008581"/>
              <a:gd name="connsiteX4" fmla="*/ 2451819 w 4903871"/>
              <a:gd name="connsiteY4" fmla="*/ 5007048 h 5008581"/>
              <a:gd name="connsiteX5" fmla="*/ 29264 w 4903871"/>
              <a:gd name="connsiteY5" fmla="*/ 2761473 h 5008581"/>
              <a:gd name="connsiteX0" fmla="*/ 29264 w 4903871"/>
              <a:gd name="connsiteY0" fmla="*/ 2775833 h 5022941"/>
              <a:gd name="connsiteX1" fmla="*/ 1215769 w 4903871"/>
              <a:gd name="connsiteY1" fmla="*/ 943248 h 5022941"/>
              <a:gd name="connsiteX2" fmla="*/ 2599303 w 4903871"/>
              <a:gd name="connsiteY2" fmla="*/ 73058 h 5022941"/>
              <a:gd name="connsiteX3" fmla="*/ 4903871 w 4903871"/>
              <a:gd name="connsiteY3" fmla="*/ 2569356 h 5022941"/>
              <a:gd name="connsiteX4" fmla="*/ 2451819 w 4903871"/>
              <a:gd name="connsiteY4" fmla="*/ 5021408 h 5022941"/>
              <a:gd name="connsiteX5" fmla="*/ 29264 w 4903871"/>
              <a:gd name="connsiteY5" fmla="*/ 2775833 h 5022941"/>
              <a:gd name="connsiteX0" fmla="*/ 15925 w 4890532"/>
              <a:gd name="connsiteY0" fmla="*/ 2765410 h 5011527"/>
              <a:gd name="connsiteX1" fmla="*/ 1600637 w 4890532"/>
              <a:gd name="connsiteY1" fmla="*/ 1006567 h 5011527"/>
              <a:gd name="connsiteX2" fmla="*/ 2585964 w 4890532"/>
              <a:gd name="connsiteY2" fmla="*/ 62635 h 5011527"/>
              <a:gd name="connsiteX3" fmla="*/ 4890532 w 4890532"/>
              <a:gd name="connsiteY3" fmla="*/ 2558933 h 5011527"/>
              <a:gd name="connsiteX4" fmla="*/ 2438480 w 4890532"/>
              <a:gd name="connsiteY4" fmla="*/ 5010985 h 5011527"/>
              <a:gd name="connsiteX5" fmla="*/ 15925 w 4890532"/>
              <a:gd name="connsiteY5" fmla="*/ 2765410 h 5011527"/>
              <a:gd name="connsiteX0" fmla="*/ 194654 w 5069261"/>
              <a:gd name="connsiteY0" fmla="*/ 2763498 h 5009614"/>
              <a:gd name="connsiteX1" fmla="*/ 776475 w 5069261"/>
              <a:gd name="connsiteY1" fmla="*/ 1019403 h 5009614"/>
              <a:gd name="connsiteX2" fmla="*/ 2764693 w 5069261"/>
              <a:gd name="connsiteY2" fmla="*/ 60723 h 5009614"/>
              <a:gd name="connsiteX3" fmla="*/ 5069261 w 5069261"/>
              <a:gd name="connsiteY3" fmla="*/ 2557021 h 5009614"/>
              <a:gd name="connsiteX4" fmla="*/ 2617209 w 5069261"/>
              <a:gd name="connsiteY4" fmla="*/ 5009073 h 5009614"/>
              <a:gd name="connsiteX5" fmla="*/ 194654 w 5069261"/>
              <a:gd name="connsiteY5" fmla="*/ 2763498 h 5009614"/>
              <a:gd name="connsiteX0" fmla="*/ 194654 w 5069261"/>
              <a:gd name="connsiteY0" fmla="*/ 2793721 h 5039837"/>
              <a:gd name="connsiteX1" fmla="*/ 776475 w 5069261"/>
              <a:gd name="connsiteY1" fmla="*/ 1049626 h 5039837"/>
              <a:gd name="connsiteX2" fmla="*/ 1218926 w 5069261"/>
              <a:gd name="connsiteY2" fmla="*/ 592426 h 5039837"/>
              <a:gd name="connsiteX3" fmla="*/ 2764693 w 5069261"/>
              <a:gd name="connsiteY3" fmla="*/ 90946 h 5039837"/>
              <a:gd name="connsiteX4" fmla="*/ 5069261 w 5069261"/>
              <a:gd name="connsiteY4" fmla="*/ 2587244 h 5039837"/>
              <a:gd name="connsiteX5" fmla="*/ 2617209 w 5069261"/>
              <a:gd name="connsiteY5" fmla="*/ 5039296 h 5039837"/>
              <a:gd name="connsiteX6" fmla="*/ 194654 w 5069261"/>
              <a:gd name="connsiteY6" fmla="*/ 2793721 h 5039837"/>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827265 h 5073381"/>
              <a:gd name="connsiteX1" fmla="*/ 776475 w 5069261"/>
              <a:gd name="connsiteY1" fmla="*/ 1083170 h 5073381"/>
              <a:gd name="connsiteX2" fmla="*/ 1513894 w 5069261"/>
              <a:gd name="connsiteY2" fmla="*/ 448989 h 5073381"/>
              <a:gd name="connsiteX3" fmla="*/ 2764693 w 5069261"/>
              <a:gd name="connsiteY3" fmla="*/ 124490 h 5073381"/>
              <a:gd name="connsiteX4" fmla="*/ 5069261 w 5069261"/>
              <a:gd name="connsiteY4" fmla="*/ 2620788 h 5073381"/>
              <a:gd name="connsiteX5" fmla="*/ 2617209 w 5069261"/>
              <a:gd name="connsiteY5" fmla="*/ 5072840 h 5073381"/>
              <a:gd name="connsiteX6" fmla="*/ 194654 w 5069261"/>
              <a:gd name="connsiteY6" fmla="*/ 2827265 h 5073381"/>
              <a:gd name="connsiteX0" fmla="*/ 194654 w 5069261"/>
              <a:gd name="connsiteY0" fmla="*/ 2704662 h 4950778"/>
              <a:gd name="connsiteX1" fmla="*/ 776475 w 5069261"/>
              <a:gd name="connsiteY1" fmla="*/ 960567 h 4950778"/>
              <a:gd name="connsiteX2" fmla="*/ 1513894 w 5069261"/>
              <a:gd name="connsiteY2" fmla="*/ 326386 h 4950778"/>
              <a:gd name="connsiteX3" fmla="*/ 2764693 w 5069261"/>
              <a:gd name="connsiteY3" fmla="*/ 1887 h 4950778"/>
              <a:gd name="connsiteX4" fmla="*/ 5069261 w 5069261"/>
              <a:gd name="connsiteY4" fmla="*/ 2498185 h 4950778"/>
              <a:gd name="connsiteX5" fmla="*/ 2617209 w 5069261"/>
              <a:gd name="connsiteY5" fmla="*/ 4950237 h 4950778"/>
              <a:gd name="connsiteX6" fmla="*/ 194654 w 5069261"/>
              <a:gd name="connsiteY6" fmla="*/ 2704662 h 4950778"/>
              <a:gd name="connsiteX0" fmla="*/ 194654 w 5069261"/>
              <a:gd name="connsiteY0" fmla="*/ 2617527 h 4863643"/>
              <a:gd name="connsiteX1" fmla="*/ 776475 w 5069261"/>
              <a:gd name="connsiteY1" fmla="*/ 873432 h 4863643"/>
              <a:gd name="connsiteX2" fmla="*/ 1513894 w 5069261"/>
              <a:gd name="connsiteY2" fmla="*/ 239251 h 4863643"/>
              <a:gd name="connsiteX3" fmla="*/ 2823686 w 5069261"/>
              <a:gd name="connsiteY3" fmla="*/ 3242 h 4863643"/>
              <a:gd name="connsiteX4" fmla="*/ 5069261 w 5069261"/>
              <a:gd name="connsiteY4" fmla="*/ 2411050 h 4863643"/>
              <a:gd name="connsiteX5" fmla="*/ 2617209 w 5069261"/>
              <a:gd name="connsiteY5" fmla="*/ 4863102 h 4863643"/>
              <a:gd name="connsiteX6" fmla="*/ 194654 w 5069261"/>
              <a:gd name="connsiteY6" fmla="*/ 2617527 h 4863643"/>
              <a:gd name="connsiteX0" fmla="*/ 194654 w 5069261"/>
              <a:gd name="connsiteY0" fmla="*/ 2631933 h 4878049"/>
              <a:gd name="connsiteX1" fmla="*/ 776475 w 5069261"/>
              <a:gd name="connsiteY1" fmla="*/ 887838 h 4878049"/>
              <a:gd name="connsiteX2" fmla="*/ 1513894 w 5069261"/>
              <a:gd name="connsiteY2" fmla="*/ 253657 h 4878049"/>
              <a:gd name="connsiteX3" fmla="*/ 2823686 w 5069261"/>
              <a:gd name="connsiteY3" fmla="*/ 2899 h 4878049"/>
              <a:gd name="connsiteX4" fmla="*/ 5069261 w 5069261"/>
              <a:gd name="connsiteY4" fmla="*/ 2425456 h 4878049"/>
              <a:gd name="connsiteX5" fmla="*/ 2617209 w 5069261"/>
              <a:gd name="connsiteY5" fmla="*/ 4877508 h 4878049"/>
              <a:gd name="connsiteX6" fmla="*/ 194654 w 5069261"/>
              <a:gd name="connsiteY6" fmla="*/ 2631933 h 4878049"/>
              <a:gd name="connsiteX0" fmla="*/ 16653 w 4891260"/>
              <a:gd name="connsiteY0" fmla="*/ 2631933 h 4878213"/>
              <a:gd name="connsiteX1" fmla="*/ 598474 w 4891260"/>
              <a:gd name="connsiteY1" fmla="*/ 887838 h 4878213"/>
              <a:gd name="connsiteX2" fmla="*/ 1335893 w 4891260"/>
              <a:gd name="connsiteY2" fmla="*/ 253657 h 4878213"/>
              <a:gd name="connsiteX3" fmla="*/ 2645685 w 4891260"/>
              <a:gd name="connsiteY3" fmla="*/ 2899 h 4878213"/>
              <a:gd name="connsiteX4" fmla="*/ 4891260 w 4891260"/>
              <a:gd name="connsiteY4" fmla="*/ 2425456 h 4878213"/>
              <a:gd name="connsiteX5" fmla="*/ 2439208 w 4891260"/>
              <a:gd name="connsiteY5" fmla="*/ 4877508 h 4878213"/>
              <a:gd name="connsiteX6" fmla="*/ 16653 w 4891260"/>
              <a:gd name="connsiteY6" fmla="*/ 2631933 h 4878213"/>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579 w 4889186"/>
              <a:gd name="connsiteY0" fmla="*/ 2631933 h 4878412"/>
              <a:gd name="connsiteX1" fmla="*/ 596400 w 4889186"/>
              <a:gd name="connsiteY1" fmla="*/ 887838 h 4878412"/>
              <a:gd name="connsiteX2" fmla="*/ 1333819 w 4889186"/>
              <a:gd name="connsiteY2" fmla="*/ 253657 h 4878412"/>
              <a:gd name="connsiteX3" fmla="*/ 2643611 w 4889186"/>
              <a:gd name="connsiteY3" fmla="*/ 2899 h 4878412"/>
              <a:gd name="connsiteX4" fmla="*/ 4889186 w 4889186"/>
              <a:gd name="connsiteY4" fmla="*/ 2425456 h 4878412"/>
              <a:gd name="connsiteX5" fmla="*/ 2437134 w 4889186"/>
              <a:gd name="connsiteY5" fmla="*/ 4877508 h 4878412"/>
              <a:gd name="connsiteX6" fmla="*/ 14579 w 4889186"/>
              <a:gd name="connsiteY6" fmla="*/ 2631933 h 4878412"/>
              <a:gd name="connsiteX0" fmla="*/ 14859 w 4845221"/>
              <a:gd name="connsiteY0" fmla="*/ 2572939 h 4877951"/>
              <a:gd name="connsiteX1" fmla="*/ 552435 w 4845221"/>
              <a:gd name="connsiteY1" fmla="*/ 887838 h 4877951"/>
              <a:gd name="connsiteX2" fmla="*/ 1289854 w 4845221"/>
              <a:gd name="connsiteY2" fmla="*/ 253657 h 4877951"/>
              <a:gd name="connsiteX3" fmla="*/ 2599646 w 4845221"/>
              <a:gd name="connsiteY3" fmla="*/ 2899 h 4877951"/>
              <a:gd name="connsiteX4" fmla="*/ 4845221 w 4845221"/>
              <a:gd name="connsiteY4" fmla="*/ 2425456 h 4877951"/>
              <a:gd name="connsiteX5" fmla="*/ 2393169 w 4845221"/>
              <a:gd name="connsiteY5" fmla="*/ 4877508 h 4877951"/>
              <a:gd name="connsiteX6" fmla="*/ 14859 w 4845221"/>
              <a:gd name="connsiteY6" fmla="*/ 2572939 h 4877951"/>
              <a:gd name="connsiteX0" fmla="*/ 2508 w 4832870"/>
              <a:gd name="connsiteY0" fmla="*/ 2572939 h 4877927"/>
              <a:gd name="connsiteX1" fmla="*/ 540084 w 4832870"/>
              <a:gd name="connsiteY1" fmla="*/ 887838 h 4877927"/>
              <a:gd name="connsiteX2" fmla="*/ 1277503 w 4832870"/>
              <a:gd name="connsiteY2" fmla="*/ 253657 h 4877927"/>
              <a:gd name="connsiteX3" fmla="*/ 2587295 w 4832870"/>
              <a:gd name="connsiteY3" fmla="*/ 2899 h 4877927"/>
              <a:gd name="connsiteX4" fmla="*/ 4832870 w 4832870"/>
              <a:gd name="connsiteY4" fmla="*/ 2425456 h 4877927"/>
              <a:gd name="connsiteX5" fmla="*/ 2380818 w 4832870"/>
              <a:gd name="connsiteY5" fmla="*/ 4877508 h 4877927"/>
              <a:gd name="connsiteX6" fmla="*/ 2508 w 4832870"/>
              <a:gd name="connsiteY6" fmla="*/ 2572939 h 4877927"/>
              <a:gd name="connsiteX0" fmla="*/ 2349 w 4847459"/>
              <a:gd name="connsiteY0" fmla="*/ 2587687 h 4878020"/>
              <a:gd name="connsiteX1" fmla="*/ 554673 w 4847459"/>
              <a:gd name="connsiteY1" fmla="*/ 887838 h 4878020"/>
              <a:gd name="connsiteX2" fmla="*/ 1292092 w 4847459"/>
              <a:gd name="connsiteY2" fmla="*/ 253657 h 4878020"/>
              <a:gd name="connsiteX3" fmla="*/ 2601884 w 4847459"/>
              <a:gd name="connsiteY3" fmla="*/ 2899 h 4878020"/>
              <a:gd name="connsiteX4" fmla="*/ 4847459 w 4847459"/>
              <a:gd name="connsiteY4" fmla="*/ 2425456 h 4878020"/>
              <a:gd name="connsiteX5" fmla="*/ 2395407 w 4847459"/>
              <a:gd name="connsiteY5" fmla="*/ 4877508 h 4878020"/>
              <a:gd name="connsiteX6" fmla="*/ 2349 w 4847459"/>
              <a:gd name="connsiteY6" fmla="*/ 2587687 h 4878020"/>
              <a:gd name="connsiteX0" fmla="*/ 2349 w 4847459"/>
              <a:gd name="connsiteY0" fmla="*/ 2587687 h 4879638"/>
              <a:gd name="connsiteX1" fmla="*/ 554673 w 4847459"/>
              <a:gd name="connsiteY1" fmla="*/ 887838 h 4879638"/>
              <a:gd name="connsiteX2" fmla="*/ 1292092 w 4847459"/>
              <a:gd name="connsiteY2" fmla="*/ 253657 h 4879638"/>
              <a:gd name="connsiteX3" fmla="*/ 2601884 w 4847459"/>
              <a:gd name="connsiteY3" fmla="*/ 2899 h 4879638"/>
              <a:gd name="connsiteX4" fmla="*/ 4847459 w 4847459"/>
              <a:gd name="connsiteY4" fmla="*/ 2425456 h 4879638"/>
              <a:gd name="connsiteX5" fmla="*/ 2395407 w 4847459"/>
              <a:gd name="connsiteY5" fmla="*/ 4877508 h 4879638"/>
              <a:gd name="connsiteX6" fmla="*/ 2349 w 4847459"/>
              <a:gd name="connsiteY6" fmla="*/ 2587687 h 4879638"/>
              <a:gd name="connsiteX0" fmla="*/ 2349 w 4847459"/>
              <a:gd name="connsiteY0" fmla="*/ 2587687 h 4880814"/>
              <a:gd name="connsiteX1" fmla="*/ 554673 w 4847459"/>
              <a:gd name="connsiteY1" fmla="*/ 887838 h 4880814"/>
              <a:gd name="connsiteX2" fmla="*/ 1292092 w 4847459"/>
              <a:gd name="connsiteY2" fmla="*/ 253657 h 4880814"/>
              <a:gd name="connsiteX3" fmla="*/ 2601884 w 4847459"/>
              <a:gd name="connsiteY3" fmla="*/ 2899 h 4880814"/>
              <a:gd name="connsiteX4" fmla="*/ 4847459 w 4847459"/>
              <a:gd name="connsiteY4" fmla="*/ 2425456 h 4880814"/>
              <a:gd name="connsiteX5" fmla="*/ 2395407 w 4847459"/>
              <a:gd name="connsiteY5" fmla="*/ 4877508 h 4880814"/>
              <a:gd name="connsiteX6" fmla="*/ 2349 w 4847459"/>
              <a:gd name="connsiteY6" fmla="*/ 2587687 h 4880814"/>
              <a:gd name="connsiteX0" fmla="*/ 2349 w 4847459"/>
              <a:gd name="connsiteY0" fmla="*/ 2587687 h 4882213"/>
              <a:gd name="connsiteX1" fmla="*/ 554673 w 4847459"/>
              <a:gd name="connsiteY1" fmla="*/ 887838 h 4882213"/>
              <a:gd name="connsiteX2" fmla="*/ 1292092 w 4847459"/>
              <a:gd name="connsiteY2" fmla="*/ 253657 h 4882213"/>
              <a:gd name="connsiteX3" fmla="*/ 2601884 w 4847459"/>
              <a:gd name="connsiteY3" fmla="*/ 2899 h 4882213"/>
              <a:gd name="connsiteX4" fmla="*/ 4847459 w 4847459"/>
              <a:gd name="connsiteY4" fmla="*/ 2425456 h 4882213"/>
              <a:gd name="connsiteX5" fmla="*/ 2395407 w 4847459"/>
              <a:gd name="connsiteY5" fmla="*/ 4877508 h 4882213"/>
              <a:gd name="connsiteX6" fmla="*/ 2349 w 4847459"/>
              <a:gd name="connsiteY6" fmla="*/ 2587687 h 4882213"/>
              <a:gd name="connsiteX0" fmla="*/ 2349 w 4788465"/>
              <a:gd name="connsiteY0" fmla="*/ 2725837 h 5015868"/>
              <a:gd name="connsiteX1" fmla="*/ 554673 w 4788465"/>
              <a:gd name="connsiteY1" fmla="*/ 1025988 h 5015868"/>
              <a:gd name="connsiteX2" fmla="*/ 1292092 w 4788465"/>
              <a:gd name="connsiteY2" fmla="*/ 391807 h 5015868"/>
              <a:gd name="connsiteX3" fmla="*/ 2601884 w 4788465"/>
              <a:gd name="connsiteY3" fmla="*/ 141049 h 5015868"/>
              <a:gd name="connsiteX4" fmla="*/ 4788465 w 4788465"/>
              <a:gd name="connsiteY4" fmla="*/ 2622599 h 5015868"/>
              <a:gd name="connsiteX5" fmla="*/ 2395407 w 4788465"/>
              <a:gd name="connsiteY5" fmla="*/ 5015658 h 5015868"/>
              <a:gd name="connsiteX6" fmla="*/ 2349 w 4788465"/>
              <a:gd name="connsiteY6" fmla="*/ 2725837 h 5015868"/>
              <a:gd name="connsiteX0" fmla="*/ 2349 w 4817962"/>
              <a:gd name="connsiteY0" fmla="*/ 2726902 h 5016878"/>
              <a:gd name="connsiteX1" fmla="*/ 554673 w 4817962"/>
              <a:gd name="connsiteY1" fmla="*/ 1027053 h 5016878"/>
              <a:gd name="connsiteX2" fmla="*/ 1292092 w 4817962"/>
              <a:gd name="connsiteY2" fmla="*/ 392872 h 5016878"/>
              <a:gd name="connsiteX3" fmla="*/ 2601884 w 4817962"/>
              <a:gd name="connsiteY3" fmla="*/ 142114 h 5016878"/>
              <a:gd name="connsiteX4" fmla="*/ 4817962 w 4817962"/>
              <a:gd name="connsiteY4" fmla="*/ 2638412 h 5016878"/>
              <a:gd name="connsiteX5" fmla="*/ 2395407 w 4817962"/>
              <a:gd name="connsiteY5" fmla="*/ 5016723 h 5016878"/>
              <a:gd name="connsiteX6" fmla="*/ 2349 w 4817962"/>
              <a:gd name="connsiteY6" fmla="*/ 2726902 h 5016878"/>
              <a:gd name="connsiteX0" fmla="*/ 2349 w 4817962"/>
              <a:gd name="connsiteY0" fmla="*/ 2599752 h 4889728"/>
              <a:gd name="connsiteX1" fmla="*/ 554673 w 4817962"/>
              <a:gd name="connsiteY1" fmla="*/ 899903 h 4889728"/>
              <a:gd name="connsiteX2" fmla="*/ 1292092 w 4817962"/>
              <a:gd name="connsiteY2" fmla="*/ 265722 h 4889728"/>
              <a:gd name="connsiteX3" fmla="*/ 2601884 w 4817962"/>
              <a:gd name="connsiteY3" fmla="*/ 14964 h 4889728"/>
              <a:gd name="connsiteX4" fmla="*/ 4817962 w 4817962"/>
              <a:gd name="connsiteY4" fmla="*/ 2511262 h 4889728"/>
              <a:gd name="connsiteX5" fmla="*/ 2395407 w 4817962"/>
              <a:gd name="connsiteY5" fmla="*/ 4889573 h 4889728"/>
              <a:gd name="connsiteX6" fmla="*/ 2349 w 4817962"/>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2875 w 4818488"/>
              <a:gd name="connsiteY0" fmla="*/ 2599752 h 4889728"/>
              <a:gd name="connsiteX1" fmla="*/ 555199 w 4818488"/>
              <a:gd name="connsiteY1" fmla="*/ 899903 h 4889728"/>
              <a:gd name="connsiteX2" fmla="*/ 1292618 w 4818488"/>
              <a:gd name="connsiteY2" fmla="*/ 265722 h 4889728"/>
              <a:gd name="connsiteX3" fmla="*/ 2602410 w 4818488"/>
              <a:gd name="connsiteY3" fmla="*/ 14964 h 4889728"/>
              <a:gd name="connsiteX4" fmla="*/ 4818488 w 4818488"/>
              <a:gd name="connsiteY4" fmla="*/ 2511262 h 4889728"/>
              <a:gd name="connsiteX5" fmla="*/ 2395933 w 4818488"/>
              <a:gd name="connsiteY5" fmla="*/ 4889573 h 4889728"/>
              <a:gd name="connsiteX6" fmla="*/ 2875 w 4818488"/>
              <a:gd name="connsiteY6" fmla="*/ 2599752 h 4889728"/>
              <a:gd name="connsiteX0" fmla="*/ 1979 w 4817592"/>
              <a:gd name="connsiteY0" fmla="*/ 2599752 h 4889728"/>
              <a:gd name="connsiteX1" fmla="*/ 554303 w 4817592"/>
              <a:gd name="connsiteY1" fmla="*/ 899903 h 4889728"/>
              <a:gd name="connsiteX2" fmla="*/ 1291722 w 4817592"/>
              <a:gd name="connsiteY2" fmla="*/ 265722 h 4889728"/>
              <a:gd name="connsiteX3" fmla="*/ 2601514 w 4817592"/>
              <a:gd name="connsiteY3" fmla="*/ 14964 h 4889728"/>
              <a:gd name="connsiteX4" fmla="*/ 4817592 w 4817592"/>
              <a:gd name="connsiteY4" fmla="*/ 2511262 h 4889728"/>
              <a:gd name="connsiteX5" fmla="*/ 2395037 w 4817592"/>
              <a:gd name="connsiteY5" fmla="*/ 4889573 h 4889728"/>
              <a:gd name="connsiteX6" fmla="*/ 1979 w 4817592"/>
              <a:gd name="connsiteY6" fmla="*/ 2599752 h 4889728"/>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3998 h 4889933"/>
              <a:gd name="connsiteX1" fmla="*/ 583606 w 4846895"/>
              <a:gd name="connsiteY1" fmla="*/ 899903 h 4889933"/>
              <a:gd name="connsiteX2" fmla="*/ 1321025 w 4846895"/>
              <a:gd name="connsiteY2" fmla="*/ 265722 h 4889933"/>
              <a:gd name="connsiteX3" fmla="*/ 2630817 w 4846895"/>
              <a:gd name="connsiteY3" fmla="*/ 14964 h 4889933"/>
              <a:gd name="connsiteX4" fmla="*/ 4846895 w 4846895"/>
              <a:gd name="connsiteY4" fmla="*/ 2511262 h 4889933"/>
              <a:gd name="connsiteX5" fmla="*/ 2424340 w 4846895"/>
              <a:gd name="connsiteY5" fmla="*/ 4889573 h 4889933"/>
              <a:gd name="connsiteX6" fmla="*/ 1785 w 4846895"/>
              <a:gd name="connsiteY6" fmla="*/ 2643998 h 4889933"/>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785 w 4846895"/>
              <a:gd name="connsiteY0" fmla="*/ 2649126 h 4895061"/>
              <a:gd name="connsiteX1" fmla="*/ 583606 w 4846895"/>
              <a:gd name="connsiteY1" fmla="*/ 905031 h 4895061"/>
              <a:gd name="connsiteX2" fmla="*/ 1321025 w 4846895"/>
              <a:gd name="connsiteY2" fmla="*/ 270850 h 4895061"/>
              <a:gd name="connsiteX3" fmla="*/ 2630817 w 4846895"/>
              <a:gd name="connsiteY3" fmla="*/ 20092 h 4895061"/>
              <a:gd name="connsiteX4" fmla="*/ 4846895 w 4846895"/>
              <a:gd name="connsiteY4" fmla="*/ 2516390 h 4895061"/>
              <a:gd name="connsiteX5" fmla="*/ 2424340 w 4846895"/>
              <a:gd name="connsiteY5" fmla="*/ 4894701 h 4895061"/>
              <a:gd name="connsiteX6" fmla="*/ 1785 w 4846895"/>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49126 h 4895061"/>
              <a:gd name="connsiteX1" fmla="*/ 583259 w 4846548"/>
              <a:gd name="connsiteY1" fmla="*/ 905031 h 4895061"/>
              <a:gd name="connsiteX2" fmla="*/ 1320678 w 4846548"/>
              <a:gd name="connsiteY2" fmla="*/ 270850 h 4895061"/>
              <a:gd name="connsiteX3" fmla="*/ 2630470 w 4846548"/>
              <a:gd name="connsiteY3" fmla="*/ 20092 h 4895061"/>
              <a:gd name="connsiteX4" fmla="*/ 4846548 w 4846548"/>
              <a:gd name="connsiteY4" fmla="*/ 2516390 h 4895061"/>
              <a:gd name="connsiteX5" fmla="*/ 2423993 w 4846548"/>
              <a:gd name="connsiteY5" fmla="*/ 4894701 h 4895061"/>
              <a:gd name="connsiteX6" fmla="*/ 1438 w 4846548"/>
              <a:gd name="connsiteY6" fmla="*/ 2649126 h 4895061"/>
              <a:gd name="connsiteX0" fmla="*/ 1438 w 4846548"/>
              <a:gd name="connsiteY0" fmla="*/ 2631422 h 4877357"/>
              <a:gd name="connsiteX1" fmla="*/ 583259 w 4846548"/>
              <a:gd name="connsiteY1" fmla="*/ 887327 h 4877357"/>
              <a:gd name="connsiteX2" fmla="*/ 1320678 w 4846548"/>
              <a:gd name="connsiteY2" fmla="*/ 253146 h 4877357"/>
              <a:gd name="connsiteX3" fmla="*/ 2630470 w 4846548"/>
              <a:gd name="connsiteY3" fmla="*/ 2388 h 4877357"/>
              <a:gd name="connsiteX4" fmla="*/ 4846548 w 4846548"/>
              <a:gd name="connsiteY4" fmla="*/ 2498686 h 4877357"/>
              <a:gd name="connsiteX5" fmla="*/ 2423993 w 4846548"/>
              <a:gd name="connsiteY5" fmla="*/ 4876997 h 4877357"/>
              <a:gd name="connsiteX6" fmla="*/ 1438 w 4846548"/>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631422 h 4877357"/>
              <a:gd name="connsiteX1" fmla="*/ 583524 w 4846813"/>
              <a:gd name="connsiteY1" fmla="*/ 887327 h 4877357"/>
              <a:gd name="connsiteX2" fmla="*/ 1320943 w 4846813"/>
              <a:gd name="connsiteY2" fmla="*/ 253146 h 4877357"/>
              <a:gd name="connsiteX3" fmla="*/ 2630735 w 4846813"/>
              <a:gd name="connsiteY3" fmla="*/ 2388 h 4877357"/>
              <a:gd name="connsiteX4" fmla="*/ 4846813 w 4846813"/>
              <a:gd name="connsiteY4" fmla="*/ 2498686 h 4877357"/>
              <a:gd name="connsiteX5" fmla="*/ 2424258 w 4846813"/>
              <a:gd name="connsiteY5" fmla="*/ 4876997 h 4877357"/>
              <a:gd name="connsiteX6" fmla="*/ 1703 w 4846813"/>
              <a:gd name="connsiteY6" fmla="*/ 2631422 h 4877357"/>
              <a:gd name="connsiteX0" fmla="*/ 1703 w 4846813"/>
              <a:gd name="connsiteY0" fmla="*/ 2774250 h 5020185"/>
              <a:gd name="connsiteX1" fmla="*/ 583524 w 4846813"/>
              <a:gd name="connsiteY1" fmla="*/ 1030155 h 5020185"/>
              <a:gd name="connsiteX2" fmla="*/ 1362778 w 4846813"/>
              <a:gd name="connsiteY2" fmla="*/ 384021 h 5020185"/>
              <a:gd name="connsiteX3" fmla="*/ 2630735 w 4846813"/>
              <a:gd name="connsiteY3" fmla="*/ 145216 h 5020185"/>
              <a:gd name="connsiteX4" fmla="*/ 4846813 w 4846813"/>
              <a:gd name="connsiteY4" fmla="*/ 2641514 h 5020185"/>
              <a:gd name="connsiteX5" fmla="*/ 2424258 w 4846813"/>
              <a:gd name="connsiteY5" fmla="*/ 5019825 h 5020185"/>
              <a:gd name="connsiteX6" fmla="*/ 1703 w 4846813"/>
              <a:gd name="connsiteY6" fmla="*/ 2774250 h 5020185"/>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90086 w 4935196"/>
              <a:gd name="connsiteY0" fmla="*/ 2774250 h 5020052"/>
              <a:gd name="connsiteX1" fmla="*/ 659954 w 4935196"/>
              <a:gd name="connsiteY1" fmla="*/ 994297 h 5020052"/>
              <a:gd name="connsiteX2" fmla="*/ 1451161 w 4935196"/>
              <a:gd name="connsiteY2" fmla="*/ 384021 h 5020052"/>
              <a:gd name="connsiteX3" fmla="*/ 2719118 w 4935196"/>
              <a:gd name="connsiteY3" fmla="*/ 145216 h 5020052"/>
              <a:gd name="connsiteX4" fmla="*/ 4935196 w 4935196"/>
              <a:gd name="connsiteY4" fmla="*/ 2641514 h 5020052"/>
              <a:gd name="connsiteX5" fmla="*/ 2512641 w 4935196"/>
              <a:gd name="connsiteY5" fmla="*/ 5019825 h 5020052"/>
              <a:gd name="connsiteX6" fmla="*/ 90086 w 4935196"/>
              <a:gd name="connsiteY6" fmla="*/ 2774250 h 5020052"/>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774250 h 5020086"/>
              <a:gd name="connsiteX1" fmla="*/ 574582 w 4849824"/>
              <a:gd name="connsiteY1" fmla="*/ 994297 h 5020086"/>
              <a:gd name="connsiteX2" fmla="*/ 1365789 w 4849824"/>
              <a:gd name="connsiteY2" fmla="*/ 384021 h 5020086"/>
              <a:gd name="connsiteX3" fmla="*/ 2633746 w 4849824"/>
              <a:gd name="connsiteY3" fmla="*/ 145216 h 5020086"/>
              <a:gd name="connsiteX4" fmla="*/ 4849824 w 4849824"/>
              <a:gd name="connsiteY4" fmla="*/ 2641514 h 5020086"/>
              <a:gd name="connsiteX5" fmla="*/ 2427269 w 4849824"/>
              <a:gd name="connsiteY5" fmla="*/ 5019825 h 5020086"/>
              <a:gd name="connsiteX6" fmla="*/ 4714 w 4849824"/>
              <a:gd name="connsiteY6" fmla="*/ 2774250 h 5020086"/>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1105 h 4876941"/>
              <a:gd name="connsiteX1" fmla="*/ 574582 w 4849824"/>
              <a:gd name="connsiteY1" fmla="*/ 851152 h 4876941"/>
              <a:gd name="connsiteX2" fmla="*/ 1365789 w 4849824"/>
              <a:gd name="connsiteY2" fmla="*/ 240876 h 4876941"/>
              <a:gd name="connsiteX3" fmla="*/ 2633746 w 4849824"/>
              <a:gd name="connsiteY3" fmla="*/ 2071 h 4876941"/>
              <a:gd name="connsiteX4" fmla="*/ 4849824 w 4849824"/>
              <a:gd name="connsiteY4" fmla="*/ 2498369 h 4876941"/>
              <a:gd name="connsiteX5" fmla="*/ 2427269 w 4849824"/>
              <a:gd name="connsiteY5" fmla="*/ 4876680 h 4876941"/>
              <a:gd name="connsiteX6" fmla="*/ 4714 w 4849824"/>
              <a:gd name="connsiteY6" fmla="*/ 2631105 h 4876941"/>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 name="connsiteX0" fmla="*/ 4714 w 4849824"/>
              <a:gd name="connsiteY0" fmla="*/ 2633904 h 4879740"/>
              <a:gd name="connsiteX1" fmla="*/ 574582 w 4849824"/>
              <a:gd name="connsiteY1" fmla="*/ 853951 h 4879740"/>
              <a:gd name="connsiteX2" fmla="*/ 1365789 w 4849824"/>
              <a:gd name="connsiteY2" fmla="*/ 243675 h 4879740"/>
              <a:gd name="connsiteX3" fmla="*/ 2633746 w 4849824"/>
              <a:gd name="connsiteY3" fmla="*/ 4870 h 4879740"/>
              <a:gd name="connsiteX4" fmla="*/ 4849824 w 4849824"/>
              <a:gd name="connsiteY4" fmla="*/ 2501168 h 4879740"/>
              <a:gd name="connsiteX5" fmla="*/ 2427269 w 4849824"/>
              <a:gd name="connsiteY5" fmla="*/ 4879479 h 4879740"/>
              <a:gd name="connsiteX6" fmla="*/ 4714 w 4849824"/>
              <a:gd name="connsiteY6" fmla="*/ 2633904 h 487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9824" h="4879740">
                <a:moveTo>
                  <a:pt x="4714" y="2633904"/>
                </a:moveTo>
                <a:cubicBezTo>
                  <a:pt x="-41102" y="1753807"/>
                  <a:pt x="254397" y="1247878"/>
                  <a:pt x="574582" y="853951"/>
                </a:cubicBezTo>
                <a:cubicBezTo>
                  <a:pt x="743953" y="976126"/>
                  <a:pt x="1488382" y="955180"/>
                  <a:pt x="1365789" y="243675"/>
                </a:cubicBezTo>
                <a:cubicBezTo>
                  <a:pt x="1697159" y="83895"/>
                  <a:pt x="2172603" y="-24744"/>
                  <a:pt x="2633746" y="4870"/>
                </a:cubicBezTo>
                <a:cubicBezTo>
                  <a:pt x="3094889" y="34484"/>
                  <a:pt x="4770877" y="249696"/>
                  <a:pt x="4849824" y="2501168"/>
                </a:cubicBezTo>
                <a:cubicBezTo>
                  <a:pt x="4823509" y="3714086"/>
                  <a:pt x="4013078" y="4857356"/>
                  <a:pt x="2427269" y="4879479"/>
                </a:cubicBezTo>
                <a:cubicBezTo>
                  <a:pt x="841460" y="4901602"/>
                  <a:pt x="50530" y="3514001"/>
                  <a:pt x="4714" y="2633904"/>
                </a:cubicBezTo>
                <a:close/>
              </a:path>
            </a:pathLst>
          </a:custGeom>
          <a:ln>
            <a:noFill/>
          </a:ln>
        </p:spPr>
      </p:pic>
    </p:spTree>
    <p:extLst>
      <p:ext uri="{BB962C8B-B14F-4D97-AF65-F5344CB8AC3E}">
        <p14:creationId xmlns:p14="http://schemas.microsoft.com/office/powerpoint/2010/main" val="3021307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C3AA6-D446-402B-A3D3-3AEF942047CF}"/>
              </a:ext>
            </a:extLst>
          </p:cNvPr>
          <p:cNvSpPr>
            <a:spLocks noGrp="1"/>
          </p:cNvSpPr>
          <p:nvPr>
            <p:ph type="body" sz="quarter" idx="20"/>
          </p:nvPr>
        </p:nvSpPr>
        <p:spPr>
          <a:xfrm>
            <a:off x="5818178" y="2028544"/>
            <a:ext cx="6088939" cy="4141028"/>
          </a:xfrm>
        </p:spPr>
        <p:txBody>
          <a:bodyPr/>
          <a:lstStyle/>
          <a:p>
            <a:r>
              <a:rPr lang="en-IE" dirty="0"/>
              <a:t>Frontera Lavoro are a social cooperative working to increase the employability of vulnerable groups including refugees and migrants. As an Agent of Inclusion they are involved in: </a:t>
            </a:r>
          </a:p>
          <a:p>
            <a:pPr marL="342900" indent="-342900">
              <a:buFont typeface="Arial" panose="020B0604020202020204" pitchFamily="34" charset="0"/>
              <a:buChar char="•"/>
            </a:pPr>
            <a:r>
              <a:rPr lang="en-IE" dirty="0"/>
              <a:t>Integration of Migrants with Co-designed Territory Policies and Actions</a:t>
            </a:r>
          </a:p>
          <a:p>
            <a:pPr marL="342900" indent="-342900">
              <a:buFont typeface="Arial" panose="020B0604020202020204" pitchFamily="34" charset="0"/>
              <a:buChar char="•"/>
            </a:pPr>
            <a:r>
              <a:rPr lang="en-IE" dirty="0"/>
              <a:t>Language skills for social inclusion</a:t>
            </a:r>
          </a:p>
          <a:p>
            <a:pPr marL="342900" indent="-342900">
              <a:buFont typeface="Arial" panose="020B0604020202020204" pitchFamily="34" charset="0"/>
              <a:buChar char="•"/>
            </a:pPr>
            <a:r>
              <a:rPr lang="en-IE" dirty="0"/>
              <a:t>Accessibility and Inclusion for Migrants in Vocational and Adult Education</a:t>
            </a:r>
          </a:p>
          <a:p>
            <a:pPr marL="342900" indent="-342900">
              <a:buFont typeface="Arial" panose="020B0604020202020204" pitchFamily="34" charset="0"/>
              <a:buChar char="•"/>
            </a:pPr>
            <a:endParaRPr lang="en-IE" dirty="0"/>
          </a:p>
        </p:txBody>
      </p:sp>
      <p:pic>
        <p:nvPicPr>
          <p:cNvPr id="6" name="Picture Placeholder 5" descr="A group of people posing for a photo&#10;&#10;Description automatically generated">
            <a:extLst>
              <a:ext uri="{FF2B5EF4-FFF2-40B4-BE49-F238E27FC236}">
                <a16:creationId xmlns:a16="http://schemas.microsoft.com/office/drawing/2014/main" id="{A43BB24E-3953-483C-B0E4-A485D295D87F}"/>
              </a:ext>
            </a:extLst>
          </p:cNvPr>
          <p:cNvPicPr>
            <a:picLocks noGrp="1" noChangeAspect="1"/>
          </p:cNvPicPr>
          <p:nvPr>
            <p:ph type="pic" sz="quarter" idx="21"/>
          </p:nvPr>
        </p:nvPicPr>
        <p:blipFill>
          <a:blip r:embed="rId2"/>
          <a:srcRect l="12732" r="12732"/>
          <a:stretch>
            <a:fillRect/>
          </a:stretch>
        </p:blipFill>
        <p:spPr/>
      </p:pic>
      <p:sp>
        <p:nvSpPr>
          <p:cNvPr id="4" name="Text Placeholder 3">
            <a:extLst>
              <a:ext uri="{FF2B5EF4-FFF2-40B4-BE49-F238E27FC236}">
                <a16:creationId xmlns:a16="http://schemas.microsoft.com/office/drawing/2014/main" id="{6DF3AC2F-E929-4AEF-A5F8-784B71E9EF68}"/>
              </a:ext>
            </a:extLst>
          </p:cNvPr>
          <p:cNvSpPr>
            <a:spLocks noGrp="1"/>
          </p:cNvSpPr>
          <p:nvPr>
            <p:ph type="body" sz="quarter" idx="22"/>
          </p:nvPr>
        </p:nvSpPr>
        <p:spPr>
          <a:xfrm>
            <a:off x="5818178" y="504497"/>
            <a:ext cx="3840830" cy="1120544"/>
          </a:xfrm>
        </p:spPr>
        <p:txBody>
          <a:bodyPr>
            <a:normAutofit/>
          </a:bodyPr>
          <a:lstStyle/>
          <a:p>
            <a:r>
              <a:rPr lang="en-IE" dirty="0"/>
              <a:t>Frontera Lavoro - Italy</a:t>
            </a:r>
          </a:p>
        </p:txBody>
      </p:sp>
      <p:pic>
        <p:nvPicPr>
          <p:cNvPr id="4098" name="Picture 2" descr="Image result for italy flag">
            <a:extLst>
              <a:ext uri="{FF2B5EF4-FFF2-40B4-BE49-F238E27FC236}">
                <a16:creationId xmlns:a16="http://schemas.microsoft.com/office/drawing/2014/main" id="{F44A740F-CA6B-49CE-A726-66FD4E6AB5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2373" y="552447"/>
            <a:ext cx="1341218" cy="892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811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C3AA6-D446-402B-A3D3-3AEF942047CF}"/>
              </a:ext>
            </a:extLst>
          </p:cNvPr>
          <p:cNvSpPr>
            <a:spLocks noGrp="1"/>
          </p:cNvSpPr>
          <p:nvPr>
            <p:ph type="body" sz="quarter" idx="20"/>
          </p:nvPr>
        </p:nvSpPr>
        <p:spPr>
          <a:xfrm>
            <a:off x="5612524" y="2157413"/>
            <a:ext cx="6088939" cy="3631644"/>
          </a:xfrm>
        </p:spPr>
        <p:txBody>
          <a:bodyPr/>
          <a:lstStyle/>
          <a:p>
            <a:r>
              <a:rPr lang="en-IE" dirty="0" err="1"/>
              <a:t>KulturLife</a:t>
            </a:r>
            <a:r>
              <a:rPr lang="en-IE" dirty="0"/>
              <a:t> is an  non-profit organization that promotes intercultural exchange. As an Agent of Inclusion, they practice what they preach and have inclusion at the heart of their organisation. Key programmes include:</a:t>
            </a:r>
          </a:p>
          <a:p>
            <a:pPr marL="342900" indent="-342900">
              <a:buFont typeface="Arial" panose="020B0604020202020204" pitchFamily="34" charset="0"/>
              <a:buChar char="•"/>
            </a:pPr>
            <a:r>
              <a:rPr lang="en-IE" dirty="0">
                <a:hlinkClick r:id="rId2"/>
              </a:rPr>
              <a:t>Integration of Refugees </a:t>
            </a:r>
            <a:r>
              <a:rPr lang="en-IE" dirty="0"/>
              <a:t>into the </a:t>
            </a:r>
            <a:r>
              <a:rPr lang="en-IE" dirty="0" err="1"/>
              <a:t>KulturLife</a:t>
            </a:r>
            <a:r>
              <a:rPr lang="en-IE" dirty="0"/>
              <a:t> work force</a:t>
            </a:r>
          </a:p>
          <a:p>
            <a:pPr marL="342900" indent="-342900">
              <a:buFont typeface="Arial" panose="020B0604020202020204" pitchFamily="34" charset="0"/>
              <a:buChar char="•"/>
            </a:pPr>
            <a:r>
              <a:rPr lang="en-IE" dirty="0"/>
              <a:t>Intercultural Events and Youth Exchanges</a:t>
            </a:r>
          </a:p>
          <a:p>
            <a:pPr marL="342900" indent="-342900">
              <a:buFont typeface="Arial" panose="020B0604020202020204" pitchFamily="34" charset="0"/>
              <a:buChar char="•"/>
            </a:pPr>
            <a:r>
              <a:rPr lang="en-IE" dirty="0"/>
              <a:t>Social inclusion of migrants and refugees into the VET sector </a:t>
            </a:r>
          </a:p>
          <a:p>
            <a:pPr marL="342900" indent="-342900">
              <a:buFont typeface="Arial" panose="020B0604020202020204" pitchFamily="34" charset="0"/>
              <a:buChar char="•"/>
            </a:pPr>
            <a:endParaRPr lang="en-IE" dirty="0"/>
          </a:p>
        </p:txBody>
      </p:sp>
      <p:sp>
        <p:nvSpPr>
          <p:cNvPr id="4" name="Text Placeholder 3">
            <a:extLst>
              <a:ext uri="{FF2B5EF4-FFF2-40B4-BE49-F238E27FC236}">
                <a16:creationId xmlns:a16="http://schemas.microsoft.com/office/drawing/2014/main" id="{6DF3AC2F-E929-4AEF-A5F8-784B71E9EF68}"/>
              </a:ext>
            </a:extLst>
          </p:cNvPr>
          <p:cNvSpPr>
            <a:spLocks noGrp="1"/>
          </p:cNvSpPr>
          <p:nvPr>
            <p:ph type="body" sz="quarter" idx="22"/>
          </p:nvPr>
        </p:nvSpPr>
        <p:spPr>
          <a:xfrm>
            <a:off x="5717629" y="378372"/>
            <a:ext cx="4950372" cy="1246669"/>
          </a:xfrm>
        </p:spPr>
        <p:txBody>
          <a:bodyPr>
            <a:normAutofit/>
          </a:bodyPr>
          <a:lstStyle/>
          <a:p>
            <a:r>
              <a:rPr lang="en-IE" dirty="0" err="1"/>
              <a:t>KulturLife</a:t>
            </a:r>
            <a:r>
              <a:rPr lang="en-IE" dirty="0"/>
              <a:t> – </a:t>
            </a:r>
          </a:p>
          <a:p>
            <a:r>
              <a:rPr lang="en-IE" dirty="0"/>
              <a:t>Germany</a:t>
            </a:r>
          </a:p>
        </p:txBody>
      </p:sp>
      <p:pic>
        <p:nvPicPr>
          <p:cNvPr id="8" name="Picture Placeholder 7" descr="A picture containing drawing&#10;&#10;Description automatically generated">
            <a:extLst>
              <a:ext uri="{FF2B5EF4-FFF2-40B4-BE49-F238E27FC236}">
                <a16:creationId xmlns:a16="http://schemas.microsoft.com/office/drawing/2014/main" id="{836DA0DC-C622-4457-A1D2-ABF4F9AA469B}"/>
              </a:ext>
            </a:extLst>
          </p:cNvPr>
          <p:cNvPicPr>
            <a:picLocks noGrp="1" noChangeAspect="1"/>
          </p:cNvPicPr>
          <p:nvPr>
            <p:ph type="pic" sz="quarter" idx="21"/>
          </p:nvPr>
        </p:nvPicPr>
        <p:blipFill>
          <a:blip r:embed="rId3">
            <a:extLst>
              <a:ext uri="{837473B0-CC2E-450A-ABE3-18F120FF3D39}">
                <a1611:picAttrSrcUrl xmlns:a1611="http://schemas.microsoft.com/office/drawing/2016/11/main" r:id="rId4"/>
              </a:ext>
            </a:extLst>
          </a:blip>
          <a:srcRect l="309" r="309"/>
          <a:stretch>
            <a:fillRect/>
          </a:stretch>
        </p:blipFill>
        <p:spPr/>
      </p:pic>
      <p:pic>
        <p:nvPicPr>
          <p:cNvPr id="6146" name="Picture 2" descr="Image result for germany flag">
            <a:extLst>
              <a:ext uri="{FF2B5EF4-FFF2-40B4-BE49-F238E27FC236}">
                <a16:creationId xmlns:a16="http://schemas.microsoft.com/office/drawing/2014/main" id="{EECCDC81-D472-4486-912D-E9B72484B4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44420" y="604552"/>
            <a:ext cx="1700815" cy="1020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1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6C3AA6-D446-402B-A3D3-3AEF942047CF}"/>
              </a:ext>
            </a:extLst>
          </p:cNvPr>
          <p:cNvSpPr>
            <a:spLocks noGrp="1"/>
          </p:cNvSpPr>
          <p:nvPr>
            <p:ph type="body" sz="quarter" idx="20"/>
          </p:nvPr>
        </p:nvSpPr>
        <p:spPr>
          <a:xfrm>
            <a:off x="5612524" y="2157413"/>
            <a:ext cx="6088939" cy="3631644"/>
          </a:xfrm>
        </p:spPr>
        <p:txBody>
          <a:bodyPr/>
          <a:lstStyle/>
          <a:p>
            <a:r>
              <a:rPr lang="en-IE" b="1" dirty="0"/>
              <a:t>“Our inter agency network is key to our inclusion work. It consists of public, private and non-profit organization, giving us the opportunity to work with relevant stakeholders with whom we would not have come into contact in the first place.  </a:t>
            </a:r>
          </a:p>
          <a:p>
            <a:r>
              <a:rPr lang="en-IE" b="1" dirty="0"/>
              <a:t>Cooperation at different levels is also important in order to work together and unite efforts for the most effective and efficient ideas and solutions.”</a:t>
            </a:r>
            <a:endParaRPr lang="de-DE" b="1" dirty="0"/>
          </a:p>
        </p:txBody>
      </p:sp>
      <p:sp>
        <p:nvSpPr>
          <p:cNvPr id="4" name="Text Placeholder 3">
            <a:extLst>
              <a:ext uri="{FF2B5EF4-FFF2-40B4-BE49-F238E27FC236}">
                <a16:creationId xmlns:a16="http://schemas.microsoft.com/office/drawing/2014/main" id="{6DF3AC2F-E929-4AEF-A5F8-784B71E9EF68}"/>
              </a:ext>
            </a:extLst>
          </p:cNvPr>
          <p:cNvSpPr>
            <a:spLocks noGrp="1"/>
          </p:cNvSpPr>
          <p:nvPr>
            <p:ph type="body" sz="quarter" idx="22"/>
          </p:nvPr>
        </p:nvSpPr>
        <p:spPr>
          <a:xfrm>
            <a:off x="5651116" y="789532"/>
            <a:ext cx="6540884" cy="857158"/>
          </a:xfrm>
        </p:spPr>
        <p:txBody>
          <a:bodyPr>
            <a:normAutofit fontScale="92500" lnSpcReduction="20000"/>
          </a:bodyPr>
          <a:lstStyle/>
          <a:p>
            <a:r>
              <a:rPr lang="en-IE" dirty="0"/>
              <a:t>Chiara Dickmann, KulturLife - Germany</a:t>
            </a:r>
          </a:p>
        </p:txBody>
      </p:sp>
      <p:pic>
        <p:nvPicPr>
          <p:cNvPr id="5" name="Bildplatzhalter 4"/>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12732" r="12732"/>
          <a:stretch>
            <a:fillRect/>
          </a:stretch>
        </p:blipFill>
        <p:spPr>
          <a:xfrm>
            <a:off x="571510" y="1404496"/>
            <a:ext cx="4849824" cy="4879740"/>
          </a:xfrm>
        </p:spPr>
      </p:pic>
    </p:spTree>
    <p:extLst>
      <p:ext uri="{BB962C8B-B14F-4D97-AF65-F5344CB8AC3E}">
        <p14:creationId xmlns:p14="http://schemas.microsoft.com/office/powerpoint/2010/main" val="1158980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504D0A-5878-4FCB-A26B-1B8886932017}"/>
              </a:ext>
            </a:extLst>
          </p:cNvPr>
          <p:cNvSpPr>
            <a:spLocks noGrp="1"/>
          </p:cNvSpPr>
          <p:nvPr>
            <p:ph type="body" sz="quarter" idx="20"/>
          </p:nvPr>
        </p:nvSpPr>
        <p:spPr>
          <a:xfrm>
            <a:off x="6150077" y="2157413"/>
            <a:ext cx="5842226" cy="3631644"/>
          </a:xfrm>
        </p:spPr>
        <p:txBody>
          <a:bodyPr/>
          <a:lstStyle/>
          <a:p>
            <a:r>
              <a:rPr lang="en-GB" dirty="0"/>
              <a:t>Canice Consulting is a small, outward looking company that specialises in vocational training and innovation support for regional development initiatives.</a:t>
            </a:r>
          </a:p>
          <a:p>
            <a:endParaRPr lang="en-GB" dirty="0"/>
          </a:p>
          <a:p>
            <a:r>
              <a:rPr lang="en-GB" dirty="0"/>
              <a:t>The team at Canice Consulting have over 20 years of experience in the promotion of inclusion education with many programmes developed and delivered to help promote the inclusion and integration of refugees.</a:t>
            </a:r>
          </a:p>
        </p:txBody>
      </p:sp>
      <p:pic>
        <p:nvPicPr>
          <p:cNvPr id="6" name="Picture Placeholder 5">
            <a:extLst>
              <a:ext uri="{FF2B5EF4-FFF2-40B4-BE49-F238E27FC236}">
                <a16:creationId xmlns:a16="http://schemas.microsoft.com/office/drawing/2014/main" id="{2C4C9E03-CF75-48F4-95A2-0CB701333C1C}"/>
              </a:ext>
            </a:extLst>
          </p:cNvPr>
          <p:cNvPicPr>
            <a:picLocks noGrp="1" noChangeAspect="1"/>
          </p:cNvPicPr>
          <p:nvPr>
            <p:ph type="pic" sz="quarter" idx="21"/>
          </p:nvPr>
        </p:nvPicPr>
        <p:blipFill>
          <a:blip r:embed="rId2"/>
          <a:srcRect l="12990" r="12990"/>
          <a:stretch>
            <a:fillRect/>
          </a:stretch>
        </p:blipFill>
        <p:spPr/>
      </p:pic>
      <p:sp>
        <p:nvSpPr>
          <p:cNvPr id="4" name="Text Placeholder 3">
            <a:extLst>
              <a:ext uri="{FF2B5EF4-FFF2-40B4-BE49-F238E27FC236}">
                <a16:creationId xmlns:a16="http://schemas.microsoft.com/office/drawing/2014/main" id="{6B6C4D8A-A7E1-41C8-9534-4C896701AE31}"/>
              </a:ext>
            </a:extLst>
          </p:cNvPr>
          <p:cNvSpPr>
            <a:spLocks noGrp="1"/>
          </p:cNvSpPr>
          <p:nvPr>
            <p:ph type="body" sz="quarter" idx="22"/>
          </p:nvPr>
        </p:nvSpPr>
        <p:spPr>
          <a:xfrm>
            <a:off x="5941386" y="451945"/>
            <a:ext cx="3665069" cy="1194117"/>
          </a:xfrm>
        </p:spPr>
        <p:txBody>
          <a:bodyPr>
            <a:normAutofit lnSpcReduction="10000"/>
          </a:bodyPr>
          <a:lstStyle/>
          <a:p>
            <a:r>
              <a:rPr lang="en-GB" dirty="0"/>
              <a:t>Canice Consulting,</a:t>
            </a:r>
          </a:p>
          <a:p>
            <a:r>
              <a:rPr lang="en-GB" dirty="0"/>
              <a:t>Northern Ireland  </a:t>
            </a:r>
          </a:p>
        </p:txBody>
      </p:sp>
      <p:pic>
        <p:nvPicPr>
          <p:cNvPr id="5" name="Picture 4" descr="A close up of a sign&#10;&#10;Description automatically generated">
            <a:extLst>
              <a:ext uri="{FF2B5EF4-FFF2-40B4-BE49-F238E27FC236}">
                <a16:creationId xmlns:a16="http://schemas.microsoft.com/office/drawing/2014/main" id="{34C596CB-7735-4F34-8F3E-776F7EE80D2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936687" y="430924"/>
            <a:ext cx="1855918" cy="1112826"/>
          </a:xfrm>
          <a:prstGeom prst="rect">
            <a:avLst/>
          </a:prstGeom>
        </p:spPr>
      </p:pic>
    </p:spTree>
    <p:extLst>
      <p:ext uri="{BB962C8B-B14F-4D97-AF65-F5344CB8AC3E}">
        <p14:creationId xmlns:p14="http://schemas.microsoft.com/office/powerpoint/2010/main" val="31237262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504D0A-5878-4FCB-A26B-1B8886932017}"/>
              </a:ext>
            </a:extLst>
          </p:cNvPr>
          <p:cNvSpPr>
            <a:spLocks noGrp="1"/>
          </p:cNvSpPr>
          <p:nvPr>
            <p:ph type="body" sz="quarter" idx="20"/>
          </p:nvPr>
        </p:nvSpPr>
        <p:spPr>
          <a:xfrm>
            <a:off x="5765965" y="1879600"/>
            <a:ext cx="5935498" cy="4404636"/>
          </a:xfrm>
        </p:spPr>
        <p:txBody>
          <a:bodyPr/>
          <a:lstStyle/>
          <a:p>
            <a:pPr algn="just"/>
            <a:r>
              <a:rPr lang="en-GB" dirty="0" err="1"/>
              <a:t>Cebanc</a:t>
            </a:r>
            <a:r>
              <a:rPr lang="en-GB" dirty="0"/>
              <a:t> is a leading education centre in San Sebastian known for the quality of its teaching, facilities and high levels of employability of its students. Established in 1978, over 50,000 students have trusted their professional education to </a:t>
            </a:r>
            <a:r>
              <a:rPr lang="en-GB" dirty="0" err="1"/>
              <a:t>Cebanc</a:t>
            </a:r>
            <a:r>
              <a:rPr lang="en-GB" dirty="0"/>
              <a:t> over the years.</a:t>
            </a:r>
          </a:p>
          <a:p>
            <a:pPr algn="just"/>
            <a:r>
              <a:rPr lang="en-GB" dirty="0" err="1"/>
              <a:t>Cebanc</a:t>
            </a:r>
            <a:r>
              <a:rPr lang="en-GB" dirty="0"/>
              <a:t> is at the forefront of providing education and opportunities to disadvantaged and hard to reach groups and has a very strong migrant student base with learners form Africa, South America.</a:t>
            </a:r>
          </a:p>
        </p:txBody>
      </p:sp>
      <p:sp>
        <p:nvSpPr>
          <p:cNvPr id="4" name="Text Placeholder 3">
            <a:extLst>
              <a:ext uri="{FF2B5EF4-FFF2-40B4-BE49-F238E27FC236}">
                <a16:creationId xmlns:a16="http://schemas.microsoft.com/office/drawing/2014/main" id="{6B6C4D8A-A7E1-41C8-9534-4C896701AE31}"/>
              </a:ext>
            </a:extLst>
          </p:cNvPr>
          <p:cNvSpPr>
            <a:spLocks noGrp="1"/>
          </p:cNvSpPr>
          <p:nvPr>
            <p:ph type="body" sz="quarter" idx="22"/>
          </p:nvPr>
        </p:nvSpPr>
        <p:spPr>
          <a:xfrm>
            <a:off x="7717572" y="632594"/>
            <a:ext cx="1892278" cy="798368"/>
          </a:xfrm>
        </p:spPr>
        <p:txBody>
          <a:bodyPr>
            <a:normAutofit/>
          </a:bodyPr>
          <a:lstStyle/>
          <a:p>
            <a:r>
              <a:rPr lang="en-GB" dirty="0"/>
              <a:t>CEBANC</a:t>
            </a:r>
          </a:p>
        </p:txBody>
      </p:sp>
      <p:sp>
        <p:nvSpPr>
          <p:cNvPr id="3" name="2 Marcador de posición de imagen"/>
          <p:cNvSpPr>
            <a:spLocks noGrp="1"/>
          </p:cNvSpPr>
          <p:nvPr>
            <p:ph type="pic" sz="quarter" idx="21"/>
          </p:nvPr>
        </p:nvSpPr>
        <p:spPr/>
      </p:sp>
      <p:pic>
        <p:nvPicPr>
          <p:cNvPr id="7" name="Resim 197" descr="H:\BelgelerimBenimBackup23Feb2018\TUPYÖM\KA204 PROMISE 2018-2020\Dissemination\Newsletters\Newsletter 2\san sebastian meeting nov 2019.jpg"/>
          <p:cNvPicPr/>
          <p:nvPr/>
        </p:nvPicPr>
        <p:blipFill rotWithShape="1">
          <a:blip r:embed="rId2" cstate="print">
            <a:extLst>
              <a:ext uri="{28A0092B-C50C-407E-A947-70E740481C1C}">
                <a14:useLocalDpi xmlns:a14="http://schemas.microsoft.com/office/drawing/2010/main" val="0"/>
              </a:ext>
            </a:extLst>
          </a:blip>
          <a:srcRect l="20723" t="18622" r="7407"/>
          <a:stretch/>
        </p:blipFill>
        <p:spPr bwMode="auto">
          <a:xfrm>
            <a:off x="1008608" y="2469881"/>
            <a:ext cx="4211391" cy="3814355"/>
          </a:xfrm>
          <a:prstGeom prst="rect">
            <a:avLst/>
          </a:prstGeom>
          <a:noFill/>
          <a:ln>
            <a:noFill/>
          </a:ln>
          <a:extLst>
            <a:ext uri="{53640926-AAD7-44D8-BBD7-CCE9431645EC}">
              <a14:shadowObscured xmlns:a14="http://schemas.microsoft.com/office/drawing/2010/main"/>
            </a:ext>
          </a:extLst>
        </p:spPr>
      </p:pic>
      <p:pic>
        <p:nvPicPr>
          <p:cNvPr id="5" name="Imagen 4"/>
          <p:cNvPicPr>
            <a:picLocks noChangeAspect="1"/>
          </p:cNvPicPr>
          <p:nvPr/>
        </p:nvPicPr>
        <p:blipFill>
          <a:blip r:embed="rId3"/>
          <a:stretch>
            <a:fillRect/>
          </a:stretch>
        </p:blipFill>
        <p:spPr>
          <a:xfrm>
            <a:off x="5293788" y="505850"/>
            <a:ext cx="1684961" cy="945710"/>
          </a:xfrm>
          <a:prstGeom prst="rect">
            <a:avLst/>
          </a:prstGeom>
        </p:spPr>
      </p:pic>
      <p:pic>
        <p:nvPicPr>
          <p:cNvPr id="6" name="Imagen 5"/>
          <p:cNvPicPr>
            <a:picLocks noChangeAspect="1"/>
          </p:cNvPicPr>
          <p:nvPr/>
        </p:nvPicPr>
        <p:blipFill>
          <a:blip r:embed="rId4"/>
          <a:stretch>
            <a:fillRect/>
          </a:stretch>
        </p:blipFill>
        <p:spPr>
          <a:xfrm>
            <a:off x="10184550" y="505850"/>
            <a:ext cx="1652384" cy="945708"/>
          </a:xfrm>
          <a:prstGeom prst="rect">
            <a:avLst/>
          </a:prstGeom>
        </p:spPr>
      </p:pic>
    </p:spTree>
    <p:extLst>
      <p:ext uri="{BB962C8B-B14F-4D97-AF65-F5344CB8AC3E}">
        <p14:creationId xmlns:p14="http://schemas.microsoft.com/office/powerpoint/2010/main" val="29269365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endParaRPr lang="en-US"/>
          </a:p>
        </p:txBody>
      </p:sp>
      <p:sp>
        <p:nvSpPr>
          <p:cNvPr id="5" name="Text Placeholder 4"/>
          <p:cNvSpPr>
            <a:spLocks noGrp="1"/>
          </p:cNvSpPr>
          <p:nvPr>
            <p:ph type="body" sz="quarter" idx="14"/>
          </p:nvPr>
        </p:nvSpPr>
        <p:spPr/>
        <p:txBody>
          <a:bodyPr/>
          <a:lstStyle/>
          <a:p>
            <a:endParaRPr lang="en-US"/>
          </a:p>
        </p:txBody>
      </p:sp>
      <p:sp>
        <p:nvSpPr>
          <p:cNvPr id="6" name="Text Placeholder 5"/>
          <p:cNvSpPr>
            <a:spLocks noGrp="1"/>
          </p:cNvSpPr>
          <p:nvPr>
            <p:ph type="body" sz="quarter" idx="15"/>
          </p:nvPr>
        </p:nvSpPr>
        <p:spPr/>
        <p:txBody>
          <a:bodyPr/>
          <a:lstStyle/>
          <a:p>
            <a:endParaRPr lang="en-US"/>
          </a:p>
        </p:txBody>
      </p:sp>
      <p:sp>
        <p:nvSpPr>
          <p:cNvPr id="7" name="Text Placeholder 6"/>
          <p:cNvSpPr>
            <a:spLocks noGrp="1"/>
          </p:cNvSpPr>
          <p:nvPr>
            <p:ph type="body" sz="quarter" idx="16"/>
          </p:nvPr>
        </p:nvSpPr>
        <p:spPr/>
        <p:txBody>
          <a:bodyPr/>
          <a:lstStyle/>
          <a:p>
            <a:endParaRPr lang="en-US"/>
          </a:p>
        </p:txBody>
      </p:sp>
      <p:sp>
        <p:nvSpPr>
          <p:cNvPr id="8" name="Text Placeholder 7"/>
          <p:cNvSpPr>
            <a:spLocks noGrp="1"/>
          </p:cNvSpPr>
          <p:nvPr>
            <p:ph type="body" sz="quarter" idx="17"/>
          </p:nvPr>
        </p:nvSpPr>
        <p:spPr/>
        <p:txBody>
          <a:bodyPr/>
          <a:lstStyle/>
          <a:p>
            <a:endParaRPr lang="en-US"/>
          </a:p>
        </p:txBody>
      </p:sp>
      <p:sp>
        <p:nvSpPr>
          <p:cNvPr id="9" name="Google Shape;482;p39"/>
          <p:cNvSpPr/>
          <p:nvPr/>
        </p:nvSpPr>
        <p:spPr>
          <a:xfrm>
            <a:off x="7232588" y="2462413"/>
            <a:ext cx="295553" cy="257910"/>
          </a:xfrm>
          <a:custGeom>
            <a:avLst/>
            <a:gdLst/>
            <a:ahLst/>
            <a:cxnLst/>
            <a:rect l="l" t="t" r="r" b="b"/>
            <a:pathLst>
              <a:path w="18365" h="16026" fill="none" extrusionOk="0">
                <a:moveTo>
                  <a:pt x="9182" y="0"/>
                </a:moveTo>
                <a:lnTo>
                  <a:pt x="0" y="8841"/>
                </a:lnTo>
                <a:lnTo>
                  <a:pt x="2874" y="8841"/>
                </a:lnTo>
                <a:lnTo>
                  <a:pt x="2874" y="15246"/>
                </a:lnTo>
                <a:lnTo>
                  <a:pt x="2874" y="15246"/>
                </a:lnTo>
                <a:lnTo>
                  <a:pt x="2899" y="15417"/>
                </a:lnTo>
                <a:lnTo>
                  <a:pt x="2947" y="15563"/>
                </a:lnTo>
                <a:lnTo>
                  <a:pt x="3020" y="15685"/>
                </a:lnTo>
                <a:lnTo>
                  <a:pt x="3093" y="15806"/>
                </a:lnTo>
                <a:lnTo>
                  <a:pt x="3215" y="15904"/>
                </a:lnTo>
                <a:lnTo>
                  <a:pt x="3361" y="15977"/>
                </a:lnTo>
                <a:lnTo>
                  <a:pt x="3508" y="16026"/>
                </a:lnTo>
                <a:lnTo>
                  <a:pt x="3654" y="16026"/>
                </a:lnTo>
                <a:lnTo>
                  <a:pt x="7404" y="16026"/>
                </a:lnTo>
                <a:lnTo>
                  <a:pt x="7404" y="13420"/>
                </a:lnTo>
                <a:lnTo>
                  <a:pt x="7404" y="13420"/>
                </a:lnTo>
                <a:lnTo>
                  <a:pt x="7429" y="13127"/>
                </a:lnTo>
                <a:lnTo>
                  <a:pt x="7526" y="12860"/>
                </a:lnTo>
                <a:lnTo>
                  <a:pt x="7648" y="12616"/>
                </a:lnTo>
                <a:lnTo>
                  <a:pt x="7818" y="12421"/>
                </a:lnTo>
                <a:lnTo>
                  <a:pt x="8038" y="12251"/>
                </a:lnTo>
                <a:lnTo>
                  <a:pt x="8257" y="12129"/>
                </a:lnTo>
                <a:lnTo>
                  <a:pt x="8525" y="12031"/>
                </a:lnTo>
                <a:lnTo>
                  <a:pt x="8817" y="12007"/>
                </a:lnTo>
                <a:lnTo>
                  <a:pt x="9548" y="12007"/>
                </a:lnTo>
                <a:lnTo>
                  <a:pt x="9548" y="12007"/>
                </a:lnTo>
                <a:lnTo>
                  <a:pt x="9840" y="12031"/>
                </a:lnTo>
                <a:lnTo>
                  <a:pt x="10108" y="12129"/>
                </a:lnTo>
                <a:lnTo>
                  <a:pt x="10327" y="12251"/>
                </a:lnTo>
                <a:lnTo>
                  <a:pt x="10546" y="12421"/>
                </a:lnTo>
                <a:lnTo>
                  <a:pt x="10717" y="12616"/>
                </a:lnTo>
                <a:lnTo>
                  <a:pt x="10838" y="12860"/>
                </a:lnTo>
                <a:lnTo>
                  <a:pt x="10936" y="13127"/>
                </a:lnTo>
                <a:lnTo>
                  <a:pt x="10960" y="13420"/>
                </a:lnTo>
                <a:lnTo>
                  <a:pt x="10960" y="16026"/>
                </a:lnTo>
                <a:lnTo>
                  <a:pt x="14711" y="16026"/>
                </a:lnTo>
                <a:lnTo>
                  <a:pt x="14711" y="16026"/>
                </a:lnTo>
                <a:lnTo>
                  <a:pt x="14857" y="16026"/>
                </a:lnTo>
                <a:lnTo>
                  <a:pt x="15003" y="15977"/>
                </a:lnTo>
                <a:lnTo>
                  <a:pt x="15149" y="15904"/>
                </a:lnTo>
                <a:lnTo>
                  <a:pt x="15271" y="15806"/>
                </a:lnTo>
                <a:lnTo>
                  <a:pt x="15344" y="15685"/>
                </a:lnTo>
                <a:lnTo>
                  <a:pt x="15417" y="15563"/>
                </a:lnTo>
                <a:lnTo>
                  <a:pt x="15466" y="15417"/>
                </a:lnTo>
                <a:lnTo>
                  <a:pt x="15490" y="15246"/>
                </a:lnTo>
                <a:lnTo>
                  <a:pt x="15490" y="8841"/>
                </a:lnTo>
                <a:lnTo>
                  <a:pt x="18364" y="8841"/>
                </a:lnTo>
                <a:lnTo>
                  <a:pt x="9182" y="0"/>
                </a:lnTo>
                <a:close/>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664;p39"/>
          <p:cNvGrpSpPr/>
          <p:nvPr/>
        </p:nvGrpSpPr>
        <p:grpSpPr>
          <a:xfrm>
            <a:off x="7852766" y="4477427"/>
            <a:ext cx="301041" cy="301041"/>
            <a:chOff x="5941025" y="3634400"/>
            <a:chExt cx="467650" cy="467650"/>
          </a:xfrm>
        </p:grpSpPr>
        <p:sp>
          <p:nvSpPr>
            <p:cNvPr id="11" name="Google Shape;665;p39"/>
            <p:cNvSpPr/>
            <p:nvPr/>
          </p:nvSpPr>
          <p:spPr>
            <a:xfrm>
              <a:off x="5941025" y="3634400"/>
              <a:ext cx="467650" cy="467650"/>
            </a:xfrm>
            <a:custGeom>
              <a:avLst/>
              <a:gdLst/>
              <a:ahLst/>
              <a:cxnLst/>
              <a:rect l="l" t="t" r="r" b="b"/>
              <a:pathLst>
                <a:path w="18706" h="18706" fill="none" extrusionOk="0">
                  <a:moveTo>
                    <a:pt x="9353" y="1"/>
                  </a:moveTo>
                  <a:lnTo>
                    <a:pt x="9353" y="1"/>
                  </a:lnTo>
                  <a:lnTo>
                    <a:pt x="8866" y="25"/>
                  </a:lnTo>
                  <a:lnTo>
                    <a:pt x="8403" y="50"/>
                  </a:lnTo>
                  <a:lnTo>
                    <a:pt x="7940" y="123"/>
                  </a:lnTo>
                  <a:lnTo>
                    <a:pt x="7478" y="196"/>
                  </a:lnTo>
                  <a:lnTo>
                    <a:pt x="7015" y="293"/>
                  </a:lnTo>
                  <a:lnTo>
                    <a:pt x="6577" y="439"/>
                  </a:lnTo>
                  <a:lnTo>
                    <a:pt x="6138" y="585"/>
                  </a:lnTo>
                  <a:lnTo>
                    <a:pt x="5724" y="732"/>
                  </a:lnTo>
                  <a:lnTo>
                    <a:pt x="5310" y="926"/>
                  </a:lnTo>
                  <a:lnTo>
                    <a:pt x="4896" y="1146"/>
                  </a:lnTo>
                  <a:lnTo>
                    <a:pt x="4506" y="1365"/>
                  </a:lnTo>
                  <a:lnTo>
                    <a:pt x="4117" y="1608"/>
                  </a:lnTo>
                  <a:lnTo>
                    <a:pt x="3751" y="1876"/>
                  </a:lnTo>
                  <a:lnTo>
                    <a:pt x="3410" y="2144"/>
                  </a:lnTo>
                  <a:lnTo>
                    <a:pt x="3069" y="2436"/>
                  </a:lnTo>
                  <a:lnTo>
                    <a:pt x="2753" y="2753"/>
                  </a:lnTo>
                  <a:lnTo>
                    <a:pt x="2436" y="3070"/>
                  </a:lnTo>
                  <a:lnTo>
                    <a:pt x="2144" y="3411"/>
                  </a:lnTo>
                  <a:lnTo>
                    <a:pt x="1876" y="3752"/>
                  </a:lnTo>
                  <a:lnTo>
                    <a:pt x="1608" y="4117"/>
                  </a:lnTo>
                  <a:lnTo>
                    <a:pt x="1365" y="4507"/>
                  </a:lnTo>
                  <a:lnTo>
                    <a:pt x="1145" y="4896"/>
                  </a:lnTo>
                  <a:lnTo>
                    <a:pt x="926" y="5310"/>
                  </a:lnTo>
                  <a:lnTo>
                    <a:pt x="731" y="5724"/>
                  </a:lnTo>
                  <a:lnTo>
                    <a:pt x="585" y="6138"/>
                  </a:lnTo>
                  <a:lnTo>
                    <a:pt x="439" y="6577"/>
                  </a:lnTo>
                  <a:lnTo>
                    <a:pt x="293" y="7015"/>
                  </a:lnTo>
                  <a:lnTo>
                    <a:pt x="196" y="7478"/>
                  </a:lnTo>
                  <a:lnTo>
                    <a:pt x="123" y="7941"/>
                  </a:lnTo>
                  <a:lnTo>
                    <a:pt x="49" y="8403"/>
                  </a:lnTo>
                  <a:lnTo>
                    <a:pt x="25" y="8866"/>
                  </a:lnTo>
                  <a:lnTo>
                    <a:pt x="1" y="9353"/>
                  </a:lnTo>
                  <a:lnTo>
                    <a:pt x="1" y="9353"/>
                  </a:lnTo>
                  <a:lnTo>
                    <a:pt x="25" y="9840"/>
                  </a:lnTo>
                  <a:lnTo>
                    <a:pt x="49" y="10303"/>
                  </a:lnTo>
                  <a:lnTo>
                    <a:pt x="123" y="10766"/>
                  </a:lnTo>
                  <a:lnTo>
                    <a:pt x="196" y="11229"/>
                  </a:lnTo>
                  <a:lnTo>
                    <a:pt x="293" y="11691"/>
                  </a:lnTo>
                  <a:lnTo>
                    <a:pt x="439" y="12130"/>
                  </a:lnTo>
                  <a:lnTo>
                    <a:pt x="585" y="12568"/>
                  </a:lnTo>
                  <a:lnTo>
                    <a:pt x="731" y="12982"/>
                  </a:lnTo>
                  <a:lnTo>
                    <a:pt x="926" y="13396"/>
                  </a:lnTo>
                  <a:lnTo>
                    <a:pt x="1145" y="13810"/>
                  </a:lnTo>
                  <a:lnTo>
                    <a:pt x="1365" y="14200"/>
                  </a:lnTo>
                  <a:lnTo>
                    <a:pt x="1608" y="14590"/>
                  </a:lnTo>
                  <a:lnTo>
                    <a:pt x="1876" y="14955"/>
                  </a:lnTo>
                  <a:lnTo>
                    <a:pt x="2144" y="15296"/>
                  </a:lnTo>
                  <a:lnTo>
                    <a:pt x="2436" y="15637"/>
                  </a:lnTo>
                  <a:lnTo>
                    <a:pt x="2753" y="15953"/>
                  </a:lnTo>
                  <a:lnTo>
                    <a:pt x="3069" y="16270"/>
                  </a:lnTo>
                  <a:lnTo>
                    <a:pt x="3410" y="16562"/>
                  </a:lnTo>
                  <a:lnTo>
                    <a:pt x="3751" y="16830"/>
                  </a:lnTo>
                  <a:lnTo>
                    <a:pt x="4117" y="17098"/>
                  </a:lnTo>
                  <a:lnTo>
                    <a:pt x="4506" y="17342"/>
                  </a:lnTo>
                  <a:lnTo>
                    <a:pt x="4896" y="17561"/>
                  </a:lnTo>
                  <a:lnTo>
                    <a:pt x="5310" y="17780"/>
                  </a:lnTo>
                  <a:lnTo>
                    <a:pt x="5724" y="17975"/>
                  </a:lnTo>
                  <a:lnTo>
                    <a:pt x="6138" y="18121"/>
                  </a:lnTo>
                  <a:lnTo>
                    <a:pt x="6577" y="18267"/>
                  </a:lnTo>
                  <a:lnTo>
                    <a:pt x="7015" y="18413"/>
                  </a:lnTo>
                  <a:lnTo>
                    <a:pt x="7478" y="18511"/>
                  </a:lnTo>
                  <a:lnTo>
                    <a:pt x="7940" y="18584"/>
                  </a:lnTo>
                  <a:lnTo>
                    <a:pt x="8403" y="18657"/>
                  </a:lnTo>
                  <a:lnTo>
                    <a:pt x="8866" y="18681"/>
                  </a:lnTo>
                  <a:lnTo>
                    <a:pt x="9353" y="18706"/>
                  </a:lnTo>
                  <a:lnTo>
                    <a:pt x="9353" y="18706"/>
                  </a:lnTo>
                  <a:lnTo>
                    <a:pt x="9840" y="18681"/>
                  </a:lnTo>
                  <a:lnTo>
                    <a:pt x="10303" y="18657"/>
                  </a:lnTo>
                  <a:lnTo>
                    <a:pt x="10766" y="18584"/>
                  </a:lnTo>
                  <a:lnTo>
                    <a:pt x="11228" y="18511"/>
                  </a:lnTo>
                  <a:lnTo>
                    <a:pt x="11691" y="18413"/>
                  </a:lnTo>
                  <a:lnTo>
                    <a:pt x="12130" y="18267"/>
                  </a:lnTo>
                  <a:lnTo>
                    <a:pt x="12568" y="18121"/>
                  </a:lnTo>
                  <a:lnTo>
                    <a:pt x="12982" y="17975"/>
                  </a:lnTo>
                  <a:lnTo>
                    <a:pt x="13396" y="17780"/>
                  </a:lnTo>
                  <a:lnTo>
                    <a:pt x="13810" y="17561"/>
                  </a:lnTo>
                  <a:lnTo>
                    <a:pt x="14200" y="17342"/>
                  </a:lnTo>
                  <a:lnTo>
                    <a:pt x="14589" y="17098"/>
                  </a:lnTo>
                  <a:lnTo>
                    <a:pt x="14955" y="16830"/>
                  </a:lnTo>
                  <a:lnTo>
                    <a:pt x="15296" y="16562"/>
                  </a:lnTo>
                  <a:lnTo>
                    <a:pt x="15637" y="16270"/>
                  </a:lnTo>
                  <a:lnTo>
                    <a:pt x="15953" y="15953"/>
                  </a:lnTo>
                  <a:lnTo>
                    <a:pt x="16270" y="15637"/>
                  </a:lnTo>
                  <a:lnTo>
                    <a:pt x="16562" y="15296"/>
                  </a:lnTo>
                  <a:lnTo>
                    <a:pt x="16830" y="14955"/>
                  </a:lnTo>
                  <a:lnTo>
                    <a:pt x="17098" y="14590"/>
                  </a:lnTo>
                  <a:lnTo>
                    <a:pt x="17341" y="14200"/>
                  </a:lnTo>
                  <a:lnTo>
                    <a:pt x="17561" y="13810"/>
                  </a:lnTo>
                  <a:lnTo>
                    <a:pt x="17780" y="13396"/>
                  </a:lnTo>
                  <a:lnTo>
                    <a:pt x="17975" y="12982"/>
                  </a:lnTo>
                  <a:lnTo>
                    <a:pt x="18121" y="12568"/>
                  </a:lnTo>
                  <a:lnTo>
                    <a:pt x="18267" y="12130"/>
                  </a:lnTo>
                  <a:lnTo>
                    <a:pt x="18413" y="11691"/>
                  </a:lnTo>
                  <a:lnTo>
                    <a:pt x="18511" y="11229"/>
                  </a:lnTo>
                  <a:lnTo>
                    <a:pt x="18584" y="10766"/>
                  </a:lnTo>
                  <a:lnTo>
                    <a:pt x="18657" y="10303"/>
                  </a:lnTo>
                  <a:lnTo>
                    <a:pt x="18681" y="9840"/>
                  </a:lnTo>
                  <a:lnTo>
                    <a:pt x="18705" y="9353"/>
                  </a:lnTo>
                  <a:lnTo>
                    <a:pt x="18705" y="9353"/>
                  </a:lnTo>
                  <a:lnTo>
                    <a:pt x="18681" y="8866"/>
                  </a:lnTo>
                  <a:lnTo>
                    <a:pt x="18657" y="8403"/>
                  </a:lnTo>
                  <a:lnTo>
                    <a:pt x="18584" y="7941"/>
                  </a:lnTo>
                  <a:lnTo>
                    <a:pt x="18511" y="7478"/>
                  </a:lnTo>
                  <a:lnTo>
                    <a:pt x="18413" y="7015"/>
                  </a:lnTo>
                  <a:lnTo>
                    <a:pt x="18267" y="6577"/>
                  </a:lnTo>
                  <a:lnTo>
                    <a:pt x="18121" y="6138"/>
                  </a:lnTo>
                  <a:lnTo>
                    <a:pt x="17975" y="5724"/>
                  </a:lnTo>
                  <a:lnTo>
                    <a:pt x="17780" y="5310"/>
                  </a:lnTo>
                  <a:lnTo>
                    <a:pt x="17561" y="4896"/>
                  </a:lnTo>
                  <a:lnTo>
                    <a:pt x="17341" y="4507"/>
                  </a:lnTo>
                  <a:lnTo>
                    <a:pt x="17098" y="4117"/>
                  </a:lnTo>
                  <a:lnTo>
                    <a:pt x="16830" y="3752"/>
                  </a:lnTo>
                  <a:lnTo>
                    <a:pt x="16562" y="3411"/>
                  </a:lnTo>
                  <a:lnTo>
                    <a:pt x="16270" y="3070"/>
                  </a:lnTo>
                  <a:lnTo>
                    <a:pt x="15953" y="2753"/>
                  </a:lnTo>
                  <a:lnTo>
                    <a:pt x="15637" y="2436"/>
                  </a:lnTo>
                  <a:lnTo>
                    <a:pt x="15296" y="2144"/>
                  </a:lnTo>
                  <a:lnTo>
                    <a:pt x="14955" y="1876"/>
                  </a:lnTo>
                  <a:lnTo>
                    <a:pt x="14589" y="1608"/>
                  </a:lnTo>
                  <a:lnTo>
                    <a:pt x="14200" y="1365"/>
                  </a:lnTo>
                  <a:lnTo>
                    <a:pt x="13810" y="1146"/>
                  </a:lnTo>
                  <a:lnTo>
                    <a:pt x="13396" y="926"/>
                  </a:lnTo>
                  <a:lnTo>
                    <a:pt x="12982" y="732"/>
                  </a:lnTo>
                  <a:lnTo>
                    <a:pt x="12568" y="585"/>
                  </a:lnTo>
                  <a:lnTo>
                    <a:pt x="12130" y="439"/>
                  </a:lnTo>
                  <a:lnTo>
                    <a:pt x="11691" y="293"/>
                  </a:lnTo>
                  <a:lnTo>
                    <a:pt x="11228" y="196"/>
                  </a:lnTo>
                  <a:lnTo>
                    <a:pt x="10766" y="123"/>
                  </a:lnTo>
                  <a:lnTo>
                    <a:pt x="10303" y="50"/>
                  </a:lnTo>
                  <a:lnTo>
                    <a:pt x="9840" y="25"/>
                  </a:lnTo>
                  <a:lnTo>
                    <a:pt x="9353" y="1"/>
                  </a:lnTo>
                  <a:lnTo>
                    <a:pt x="9353" y="1"/>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666;p39"/>
            <p:cNvSpPr/>
            <p:nvPr/>
          </p:nvSpPr>
          <p:spPr>
            <a:xfrm>
              <a:off x="6211975" y="3753150"/>
              <a:ext cx="19525" cy="18900"/>
            </a:xfrm>
            <a:custGeom>
              <a:avLst/>
              <a:gdLst/>
              <a:ahLst/>
              <a:cxnLst/>
              <a:rect l="l" t="t" r="r" b="b"/>
              <a:pathLst>
                <a:path w="781" h="756" fill="none" extrusionOk="0">
                  <a:moveTo>
                    <a:pt x="585" y="0"/>
                  </a:moveTo>
                  <a:lnTo>
                    <a:pt x="585" y="0"/>
                  </a:lnTo>
                  <a:lnTo>
                    <a:pt x="658" y="24"/>
                  </a:lnTo>
                  <a:lnTo>
                    <a:pt x="707" y="49"/>
                  </a:lnTo>
                  <a:lnTo>
                    <a:pt x="756" y="122"/>
                  </a:lnTo>
                  <a:lnTo>
                    <a:pt x="780" y="195"/>
                  </a:lnTo>
                  <a:lnTo>
                    <a:pt x="780" y="195"/>
                  </a:lnTo>
                  <a:lnTo>
                    <a:pt x="756" y="268"/>
                  </a:lnTo>
                  <a:lnTo>
                    <a:pt x="707" y="390"/>
                  </a:lnTo>
                  <a:lnTo>
                    <a:pt x="658" y="487"/>
                  </a:lnTo>
                  <a:lnTo>
                    <a:pt x="585" y="560"/>
                  </a:lnTo>
                  <a:lnTo>
                    <a:pt x="585" y="560"/>
                  </a:lnTo>
                  <a:lnTo>
                    <a:pt x="488" y="633"/>
                  </a:lnTo>
                  <a:lnTo>
                    <a:pt x="390" y="706"/>
                  </a:lnTo>
                  <a:lnTo>
                    <a:pt x="293" y="755"/>
                  </a:lnTo>
                  <a:lnTo>
                    <a:pt x="196" y="755"/>
                  </a:lnTo>
                  <a:lnTo>
                    <a:pt x="196" y="755"/>
                  </a:lnTo>
                  <a:lnTo>
                    <a:pt x="122" y="755"/>
                  </a:lnTo>
                  <a:lnTo>
                    <a:pt x="74" y="706"/>
                  </a:lnTo>
                  <a:lnTo>
                    <a:pt x="25" y="633"/>
                  </a:lnTo>
                  <a:lnTo>
                    <a:pt x="1" y="560"/>
                  </a:lnTo>
                  <a:lnTo>
                    <a:pt x="1" y="560"/>
                  </a:lnTo>
                  <a:lnTo>
                    <a:pt x="25" y="487"/>
                  </a:lnTo>
                  <a:lnTo>
                    <a:pt x="74" y="390"/>
                  </a:lnTo>
                  <a:lnTo>
                    <a:pt x="122" y="268"/>
                  </a:lnTo>
                  <a:lnTo>
                    <a:pt x="196" y="195"/>
                  </a:lnTo>
                  <a:lnTo>
                    <a:pt x="196" y="195"/>
                  </a:lnTo>
                  <a:lnTo>
                    <a:pt x="293" y="122"/>
                  </a:lnTo>
                  <a:lnTo>
                    <a:pt x="390" y="49"/>
                  </a:lnTo>
                  <a:lnTo>
                    <a:pt x="488" y="24"/>
                  </a:lnTo>
                  <a:lnTo>
                    <a:pt x="585" y="0"/>
                  </a:lnTo>
                  <a:lnTo>
                    <a:pt x="585"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667;p39"/>
            <p:cNvSpPr/>
            <p:nvPr/>
          </p:nvSpPr>
          <p:spPr>
            <a:xfrm>
              <a:off x="5943475" y="3695900"/>
              <a:ext cx="177800" cy="351350"/>
            </a:xfrm>
            <a:custGeom>
              <a:avLst/>
              <a:gdLst/>
              <a:ahLst/>
              <a:cxnLst/>
              <a:rect l="l" t="t" r="r" b="b"/>
              <a:pathLst>
                <a:path w="7112" h="14054" fill="none" extrusionOk="0">
                  <a:moveTo>
                    <a:pt x="2582" y="780"/>
                  </a:moveTo>
                  <a:lnTo>
                    <a:pt x="2582" y="780"/>
                  </a:lnTo>
                  <a:lnTo>
                    <a:pt x="2752" y="780"/>
                  </a:lnTo>
                  <a:lnTo>
                    <a:pt x="2752" y="780"/>
                  </a:lnTo>
                  <a:lnTo>
                    <a:pt x="2996" y="780"/>
                  </a:lnTo>
                  <a:lnTo>
                    <a:pt x="3215" y="829"/>
                  </a:lnTo>
                  <a:lnTo>
                    <a:pt x="3386" y="878"/>
                  </a:lnTo>
                  <a:lnTo>
                    <a:pt x="3507" y="951"/>
                  </a:lnTo>
                  <a:lnTo>
                    <a:pt x="3507" y="951"/>
                  </a:lnTo>
                  <a:lnTo>
                    <a:pt x="3605" y="1024"/>
                  </a:lnTo>
                  <a:lnTo>
                    <a:pt x="3702" y="1048"/>
                  </a:lnTo>
                  <a:lnTo>
                    <a:pt x="3800" y="1024"/>
                  </a:lnTo>
                  <a:lnTo>
                    <a:pt x="3897" y="951"/>
                  </a:lnTo>
                  <a:lnTo>
                    <a:pt x="3897" y="951"/>
                  </a:lnTo>
                  <a:lnTo>
                    <a:pt x="3970" y="878"/>
                  </a:lnTo>
                  <a:lnTo>
                    <a:pt x="4092" y="829"/>
                  </a:lnTo>
                  <a:lnTo>
                    <a:pt x="4189" y="780"/>
                  </a:lnTo>
                  <a:lnTo>
                    <a:pt x="4262" y="780"/>
                  </a:lnTo>
                  <a:lnTo>
                    <a:pt x="4262" y="780"/>
                  </a:lnTo>
                  <a:lnTo>
                    <a:pt x="4384" y="731"/>
                  </a:lnTo>
                  <a:lnTo>
                    <a:pt x="4506" y="658"/>
                  </a:lnTo>
                  <a:lnTo>
                    <a:pt x="4676" y="537"/>
                  </a:lnTo>
                  <a:lnTo>
                    <a:pt x="4847" y="390"/>
                  </a:lnTo>
                  <a:lnTo>
                    <a:pt x="4847" y="390"/>
                  </a:lnTo>
                  <a:lnTo>
                    <a:pt x="5042" y="244"/>
                  </a:lnTo>
                  <a:lnTo>
                    <a:pt x="5285" y="123"/>
                  </a:lnTo>
                  <a:lnTo>
                    <a:pt x="5529" y="49"/>
                  </a:lnTo>
                  <a:lnTo>
                    <a:pt x="5797" y="1"/>
                  </a:lnTo>
                  <a:lnTo>
                    <a:pt x="5797" y="1"/>
                  </a:lnTo>
                  <a:lnTo>
                    <a:pt x="5894" y="25"/>
                  </a:lnTo>
                  <a:lnTo>
                    <a:pt x="5992" y="49"/>
                  </a:lnTo>
                  <a:lnTo>
                    <a:pt x="6040" y="74"/>
                  </a:lnTo>
                  <a:lnTo>
                    <a:pt x="6089" y="123"/>
                  </a:lnTo>
                  <a:lnTo>
                    <a:pt x="6089" y="171"/>
                  </a:lnTo>
                  <a:lnTo>
                    <a:pt x="6089" y="244"/>
                  </a:lnTo>
                  <a:lnTo>
                    <a:pt x="6040" y="317"/>
                  </a:lnTo>
                  <a:lnTo>
                    <a:pt x="5992" y="390"/>
                  </a:lnTo>
                  <a:lnTo>
                    <a:pt x="5992" y="390"/>
                  </a:lnTo>
                  <a:lnTo>
                    <a:pt x="5845" y="561"/>
                  </a:lnTo>
                  <a:lnTo>
                    <a:pt x="5772" y="707"/>
                  </a:lnTo>
                  <a:lnTo>
                    <a:pt x="5748" y="853"/>
                  </a:lnTo>
                  <a:lnTo>
                    <a:pt x="5772" y="926"/>
                  </a:lnTo>
                  <a:lnTo>
                    <a:pt x="5797" y="951"/>
                  </a:lnTo>
                  <a:lnTo>
                    <a:pt x="5797" y="951"/>
                  </a:lnTo>
                  <a:lnTo>
                    <a:pt x="5870" y="1048"/>
                  </a:lnTo>
                  <a:lnTo>
                    <a:pt x="5918" y="1145"/>
                  </a:lnTo>
                  <a:lnTo>
                    <a:pt x="5967" y="1243"/>
                  </a:lnTo>
                  <a:lnTo>
                    <a:pt x="5992" y="1340"/>
                  </a:lnTo>
                  <a:lnTo>
                    <a:pt x="5992" y="1340"/>
                  </a:lnTo>
                  <a:lnTo>
                    <a:pt x="5967" y="1438"/>
                  </a:lnTo>
                  <a:lnTo>
                    <a:pt x="5918" y="1535"/>
                  </a:lnTo>
                  <a:lnTo>
                    <a:pt x="5870" y="1633"/>
                  </a:lnTo>
                  <a:lnTo>
                    <a:pt x="5797" y="1730"/>
                  </a:lnTo>
                  <a:lnTo>
                    <a:pt x="5797" y="1730"/>
                  </a:lnTo>
                  <a:lnTo>
                    <a:pt x="5748" y="1754"/>
                  </a:lnTo>
                  <a:lnTo>
                    <a:pt x="5699" y="1754"/>
                  </a:lnTo>
                  <a:lnTo>
                    <a:pt x="5553" y="1754"/>
                  </a:lnTo>
                  <a:lnTo>
                    <a:pt x="5383" y="1657"/>
                  </a:lnTo>
                  <a:lnTo>
                    <a:pt x="5212" y="1535"/>
                  </a:lnTo>
                  <a:lnTo>
                    <a:pt x="5212" y="1535"/>
                  </a:lnTo>
                  <a:lnTo>
                    <a:pt x="5066" y="1389"/>
                  </a:lnTo>
                  <a:lnTo>
                    <a:pt x="4896" y="1316"/>
                  </a:lnTo>
                  <a:lnTo>
                    <a:pt x="4749" y="1292"/>
                  </a:lnTo>
                  <a:lnTo>
                    <a:pt x="4701" y="1316"/>
                  </a:lnTo>
                  <a:lnTo>
                    <a:pt x="4652" y="1340"/>
                  </a:lnTo>
                  <a:lnTo>
                    <a:pt x="4652" y="1340"/>
                  </a:lnTo>
                  <a:lnTo>
                    <a:pt x="4555" y="1413"/>
                  </a:lnTo>
                  <a:lnTo>
                    <a:pt x="4457" y="1486"/>
                  </a:lnTo>
                  <a:lnTo>
                    <a:pt x="4360" y="1511"/>
                  </a:lnTo>
                  <a:lnTo>
                    <a:pt x="4262" y="1535"/>
                  </a:lnTo>
                  <a:lnTo>
                    <a:pt x="4262" y="1535"/>
                  </a:lnTo>
                  <a:lnTo>
                    <a:pt x="4116" y="1559"/>
                  </a:lnTo>
                  <a:lnTo>
                    <a:pt x="4043" y="1584"/>
                  </a:lnTo>
                  <a:lnTo>
                    <a:pt x="3994" y="1633"/>
                  </a:lnTo>
                  <a:lnTo>
                    <a:pt x="3994" y="1633"/>
                  </a:lnTo>
                  <a:lnTo>
                    <a:pt x="3946" y="1657"/>
                  </a:lnTo>
                  <a:lnTo>
                    <a:pt x="3873" y="1681"/>
                  </a:lnTo>
                  <a:lnTo>
                    <a:pt x="3702" y="1730"/>
                  </a:lnTo>
                  <a:lnTo>
                    <a:pt x="3702" y="1730"/>
                  </a:lnTo>
                  <a:lnTo>
                    <a:pt x="3605" y="1730"/>
                  </a:lnTo>
                  <a:lnTo>
                    <a:pt x="3507" y="1779"/>
                  </a:lnTo>
                  <a:lnTo>
                    <a:pt x="3410" y="1827"/>
                  </a:lnTo>
                  <a:lnTo>
                    <a:pt x="3312" y="1900"/>
                  </a:lnTo>
                  <a:lnTo>
                    <a:pt x="3312" y="1900"/>
                  </a:lnTo>
                  <a:lnTo>
                    <a:pt x="3288" y="1949"/>
                  </a:lnTo>
                  <a:lnTo>
                    <a:pt x="3288" y="2022"/>
                  </a:lnTo>
                  <a:lnTo>
                    <a:pt x="3288" y="2144"/>
                  </a:lnTo>
                  <a:lnTo>
                    <a:pt x="3386" y="2314"/>
                  </a:lnTo>
                  <a:lnTo>
                    <a:pt x="3507" y="2485"/>
                  </a:lnTo>
                  <a:lnTo>
                    <a:pt x="3507" y="2485"/>
                  </a:lnTo>
                  <a:lnTo>
                    <a:pt x="3605" y="2558"/>
                  </a:lnTo>
                  <a:lnTo>
                    <a:pt x="3702" y="2582"/>
                  </a:lnTo>
                  <a:lnTo>
                    <a:pt x="3800" y="2607"/>
                  </a:lnTo>
                  <a:lnTo>
                    <a:pt x="3921" y="2607"/>
                  </a:lnTo>
                  <a:lnTo>
                    <a:pt x="4043" y="2582"/>
                  </a:lnTo>
                  <a:lnTo>
                    <a:pt x="4141" y="2534"/>
                  </a:lnTo>
                  <a:lnTo>
                    <a:pt x="4262" y="2461"/>
                  </a:lnTo>
                  <a:lnTo>
                    <a:pt x="4360" y="2388"/>
                  </a:lnTo>
                  <a:lnTo>
                    <a:pt x="4360" y="2388"/>
                  </a:lnTo>
                  <a:lnTo>
                    <a:pt x="4555" y="2193"/>
                  </a:lnTo>
                  <a:lnTo>
                    <a:pt x="4749" y="2047"/>
                  </a:lnTo>
                  <a:lnTo>
                    <a:pt x="4920" y="1949"/>
                  </a:lnTo>
                  <a:lnTo>
                    <a:pt x="5042" y="1900"/>
                  </a:lnTo>
                  <a:lnTo>
                    <a:pt x="5042" y="1900"/>
                  </a:lnTo>
                  <a:lnTo>
                    <a:pt x="5115" y="1925"/>
                  </a:lnTo>
                  <a:lnTo>
                    <a:pt x="5163" y="1974"/>
                  </a:lnTo>
                  <a:lnTo>
                    <a:pt x="5212" y="2022"/>
                  </a:lnTo>
                  <a:lnTo>
                    <a:pt x="5212" y="2095"/>
                  </a:lnTo>
                  <a:lnTo>
                    <a:pt x="5212" y="2095"/>
                  </a:lnTo>
                  <a:lnTo>
                    <a:pt x="5236" y="2168"/>
                  </a:lnTo>
                  <a:lnTo>
                    <a:pt x="5285" y="2241"/>
                  </a:lnTo>
                  <a:lnTo>
                    <a:pt x="5334" y="2266"/>
                  </a:lnTo>
                  <a:lnTo>
                    <a:pt x="5407" y="2290"/>
                  </a:lnTo>
                  <a:lnTo>
                    <a:pt x="5407" y="2290"/>
                  </a:lnTo>
                  <a:lnTo>
                    <a:pt x="5504" y="2314"/>
                  </a:lnTo>
                  <a:lnTo>
                    <a:pt x="5602" y="2339"/>
                  </a:lnTo>
                  <a:lnTo>
                    <a:pt x="5699" y="2412"/>
                  </a:lnTo>
                  <a:lnTo>
                    <a:pt x="5797" y="2485"/>
                  </a:lnTo>
                  <a:lnTo>
                    <a:pt x="5797" y="2485"/>
                  </a:lnTo>
                  <a:lnTo>
                    <a:pt x="5845" y="2558"/>
                  </a:lnTo>
                  <a:lnTo>
                    <a:pt x="5870" y="2680"/>
                  </a:lnTo>
                  <a:lnTo>
                    <a:pt x="5845" y="2777"/>
                  </a:lnTo>
                  <a:lnTo>
                    <a:pt x="5797" y="2850"/>
                  </a:lnTo>
                  <a:lnTo>
                    <a:pt x="5797" y="2850"/>
                  </a:lnTo>
                  <a:lnTo>
                    <a:pt x="5699" y="2923"/>
                  </a:lnTo>
                  <a:lnTo>
                    <a:pt x="5602" y="2996"/>
                  </a:lnTo>
                  <a:lnTo>
                    <a:pt x="5504" y="3045"/>
                  </a:lnTo>
                  <a:lnTo>
                    <a:pt x="5407" y="3045"/>
                  </a:lnTo>
                  <a:lnTo>
                    <a:pt x="5407" y="3045"/>
                  </a:lnTo>
                  <a:lnTo>
                    <a:pt x="5310" y="3069"/>
                  </a:lnTo>
                  <a:lnTo>
                    <a:pt x="5163" y="3167"/>
                  </a:lnTo>
                  <a:lnTo>
                    <a:pt x="4993" y="3289"/>
                  </a:lnTo>
                  <a:lnTo>
                    <a:pt x="4847" y="3435"/>
                  </a:lnTo>
                  <a:lnTo>
                    <a:pt x="4847" y="3435"/>
                  </a:lnTo>
                  <a:lnTo>
                    <a:pt x="4676" y="3581"/>
                  </a:lnTo>
                  <a:lnTo>
                    <a:pt x="4506" y="3703"/>
                  </a:lnTo>
                  <a:lnTo>
                    <a:pt x="4384" y="3776"/>
                  </a:lnTo>
                  <a:lnTo>
                    <a:pt x="4262" y="3800"/>
                  </a:lnTo>
                  <a:lnTo>
                    <a:pt x="4262" y="3800"/>
                  </a:lnTo>
                  <a:lnTo>
                    <a:pt x="4141" y="3849"/>
                  </a:lnTo>
                  <a:lnTo>
                    <a:pt x="3970" y="3971"/>
                  </a:lnTo>
                  <a:lnTo>
                    <a:pt x="3726" y="4165"/>
                  </a:lnTo>
                  <a:lnTo>
                    <a:pt x="3483" y="4409"/>
                  </a:lnTo>
                  <a:lnTo>
                    <a:pt x="3142" y="4750"/>
                  </a:lnTo>
                  <a:lnTo>
                    <a:pt x="3142" y="4750"/>
                  </a:lnTo>
                  <a:lnTo>
                    <a:pt x="3020" y="4847"/>
                  </a:lnTo>
                  <a:lnTo>
                    <a:pt x="2874" y="4969"/>
                  </a:lnTo>
                  <a:lnTo>
                    <a:pt x="2557" y="5164"/>
                  </a:lnTo>
                  <a:lnTo>
                    <a:pt x="2265" y="5286"/>
                  </a:lnTo>
                  <a:lnTo>
                    <a:pt x="2119" y="5310"/>
                  </a:lnTo>
                  <a:lnTo>
                    <a:pt x="1997" y="5335"/>
                  </a:lnTo>
                  <a:lnTo>
                    <a:pt x="1997" y="5335"/>
                  </a:lnTo>
                  <a:lnTo>
                    <a:pt x="1754" y="5335"/>
                  </a:lnTo>
                  <a:lnTo>
                    <a:pt x="1535" y="5383"/>
                  </a:lnTo>
                  <a:lnTo>
                    <a:pt x="1364" y="5456"/>
                  </a:lnTo>
                  <a:lnTo>
                    <a:pt x="1242" y="5529"/>
                  </a:lnTo>
                  <a:lnTo>
                    <a:pt x="1242" y="5529"/>
                  </a:lnTo>
                  <a:lnTo>
                    <a:pt x="1169" y="5602"/>
                  </a:lnTo>
                  <a:lnTo>
                    <a:pt x="1096" y="5700"/>
                  </a:lnTo>
                  <a:lnTo>
                    <a:pt x="1047" y="5797"/>
                  </a:lnTo>
                  <a:lnTo>
                    <a:pt x="1047" y="5895"/>
                  </a:lnTo>
                  <a:lnTo>
                    <a:pt x="1047" y="5895"/>
                  </a:lnTo>
                  <a:lnTo>
                    <a:pt x="1047" y="5992"/>
                  </a:lnTo>
                  <a:lnTo>
                    <a:pt x="1096" y="6090"/>
                  </a:lnTo>
                  <a:lnTo>
                    <a:pt x="1169" y="6187"/>
                  </a:lnTo>
                  <a:lnTo>
                    <a:pt x="1242" y="6284"/>
                  </a:lnTo>
                  <a:lnTo>
                    <a:pt x="1242" y="6284"/>
                  </a:lnTo>
                  <a:lnTo>
                    <a:pt x="1315" y="6357"/>
                  </a:lnTo>
                  <a:lnTo>
                    <a:pt x="1413" y="6406"/>
                  </a:lnTo>
                  <a:lnTo>
                    <a:pt x="1535" y="6455"/>
                  </a:lnTo>
                  <a:lnTo>
                    <a:pt x="1608" y="6455"/>
                  </a:lnTo>
                  <a:lnTo>
                    <a:pt x="1608" y="6455"/>
                  </a:lnTo>
                  <a:lnTo>
                    <a:pt x="1729" y="6504"/>
                  </a:lnTo>
                  <a:lnTo>
                    <a:pt x="1876" y="6601"/>
                  </a:lnTo>
                  <a:lnTo>
                    <a:pt x="2070" y="6747"/>
                  </a:lnTo>
                  <a:lnTo>
                    <a:pt x="2290" y="6942"/>
                  </a:lnTo>
                  <a:lnTo>
                    <a:pt x="2290" y="6942"/>
                  </a:lnTo>
                  <a:lnTo>
                    <a:pt x="2484" y="7137"/>
                  </a:lnTo>
                  <a:lnTo>
                    <a:pt x="2679" y="7283"/>
                  </a:lnTo>
                  <a:lnTo>
                    <a:pt x="2825" y="7380"/>
                  </a:lnTo>
                  <a:lnTo>
                    <a:pt x="2947" y="7405"/>
                  </a:lnTo>
                  <a:lnTo>
                    <a:pt x="2947" y="7405"/>
                  </a:lnTo>
                  <a:lnTo>
                    <a:pt x="3093" y="7380"/>
                  </a:lnTo>
                  <a:lnTo>
                    <a:pt x="3166" y="7356"/>
                  </a:lnTo>
                  <a:lnTo>
                    <a:pt x="3239" y="7332"/>
                  </a:lnTo>
                  <a:lnTo>
                    <a:pt x="3239" y="7332"/>
                  </a:lnTo>
                  <a:lnTo>
                    <a:pt x="3288" y="7283"/>
                  </a:lnTo>
                  <a:lnTo>
                    <a:pt x="3410" y="7259"/>
                  </a:lnTo>
                  <a:lnTo>
                    <a:pt x="3556" y="7234"/>
                  </a:lnTo>
                  <a:lnTo>
                    <a:pt x="3702" y="7234"/>
                  </a:lnTo>
                  <a:lnTo>
                    <a:pt x="3702" y="7234"/>
                  </a:lnTo>
                  <a:lnTo>
                    <a:pt x="3873" y="7234"/>
                  </a:lnTo>
                  <a:lnTo>
                    <a:pt x="4019" y="7283"/>
                  </a:lnTo>
                  <a:lnTo>
                    <a:pt x="4165" y="7332"/>
                  </a:lnTo>
                  <a:lnTo>
                    <a:pt x="4262" y="7429"/>
                  </a:lnTo>
                  <a:lnTo>
                    <a:pt x="4262" y="7429"/>
                  </a:lnTo>
                  <a:lnTo>
                    <a:pt x="4360" y="7502"/>
                  </a:lnTo>
                  <a:lnTo>
                    <a:pt x="4457" y="7551"/>
                  </a:lnTo>
                  <a:lnTo>
                    <a:pt x="4555" y="7600"/>
                  </a:lnTo>
                  <a:lnTo>
                    <a:pt x="4652" y="7600"/>
                  </a:lnTo>
                  <a:lnTo>
                    <a:pt x="4652" y="7600"/>
                  </a:lnTo>
                  <a:lnTo>
                    <a:pt x="4749" y="7648"/>
                  </a:lnTo>
                  <a:lnTo>
                    <a:pt x="4896" y="7721"/>
                  </a:lnTo>
                  <a:lnTo>
                    <a:pt x="5066" y="7843"/>
                  </a:lnTo>
                  <a:lnTo>
                    <a:pt x="5212" y="7989"/>
                  </a:lnTo>
                  <a:lnTo>
                    <a:pt x="5212" y="7989"/>
                  </a:lnTo>
                  <a:lnTo>
                    <a:pt x="5383" y="8135"/>
                  </a:lnTo>
                  <a:lnTo>
                    <a:pt x="5553" y="8257"/>
                  </a:lnTo>
                  <a:lnTo>
                    <a:pt x="5699" y="8330"/>
                  </a:lnTo>
                  <a:lnTo>
                    <a:pt x="5797" y="8355"/>
                  </a:lnTo>
                  <a:lnTo>
                    <a:pt x="5797" y="8355"/>
                  </a:lnTo>
                  <a:lnTo>
                    <a:pt x="5870" y="8379"/>
                  </a:lnTo>
                  <a:lnTo>
                    <a:pt x="5992" y="8428"/>
                  </a:lnTo>
                  <a:lnTo>
                    <a:pt x="6089" y="8476"/>
                  </a:lnTo>
                  <a:lnTo>
                    <a:pt x="6162" y="8549"/>
                  </a:lnTo>
                  <a:lnTo>
                    <a:pt x="6162" y="8549"/>
                  </a:lnTo>
                  <a:lnTo>
                    <a:pt x="6259" y="8622"/>
                  </a:lnTo>
                  <a:lnTo>
                    <a:pt x="6357" y="8695"/>
                  </a:lnTo>
                  <a:lnTo>
                    <a:pt x="6454" y="8720"/>
                  </a:lnTo>
                  <a:lnTo>
                    <a:pt x="6552" y="8744"/>
                  </a:lnTo>
                  <a:lnTo>
                    <a:pt x="6552" y="8744"/>
                  </a:lnTo>
                  <a:lnTo>
                    <a:pt x="6649" y="8769"/>
                  </a:lnTo>
                  <a:lnTo>
                    <a:pt x="6747" y="8793"/>
                  </a:lnTo>
                  <a:lnTo>
                    <a:pt x="6844" y="8866"/>
                  </a:lnTo>
                  <a:lnTo>
                    <a:pt x="6941" y="8939"/>
                  </a:lnTo>
                  <a:lnTo>
                    <a:pt x="6941" y="8939"/>
                  </a:lnTo>
                  <a:lnTo>
                    <a:pt x="7014" y="9036"/>
                  </a:lnTo>
                  <a:lnTo>
                    <a:pt x="7063" y="9134"/>
                  </a:lnTo>
                  <a:lnTo>
                    <a:pt x="7112" y="9231"/>
                  </a:lnTo>
                  <a:lnTo>
                    <a:pt x="7112" y="9304"/>
                  </a:lnTo>
                  <a:lnTo>
                    <a:pt x="7112" y="9304"/>
                  </a:lnTo>
                  <a:lnTo>
                    <a:pt x="7112" y="9402"/>
                  </a:lnTo>
                  <a:lnTo>
                    <a:pt x="7063" y="9499"/>
                  </a:lnTo>
                  <a:lnTo>
                    <a:pt x="7014" y="9597"/>
                  </a:lnTo>
                  <a:lnTo>
                    <a:pt x="6941" y="9694"/>
                  </a:lnTo>
                  <a:lnTo>
                    <a:pt x="6941" y="9694"/>
                  </a:lnTo>
                  <a:lnTo>
                    <a:pt x="6868" y="9791"/>
                  </a:lnTo>
                  <a:lnTo>
                    <a:pt x="6795" y="9889"/>
                  </a:lnTo>
                  <a:lnTo>
                    <a:pt x="6747" y="9986"/>
                  </a:lnTo>
                  <a:lnTo>
                    <a:pt x="6747" y="10084"/>
                  </a:lnTo>
                  <a:lnTo>
                    <a:pt x="6747" y="10084"/>
                  </a:lnTo>
                  <a:lnTo>
                    <a:pt x="6722" y="10181"/>
                  </a:lnTo>
                  <a:lnTo>
                    <a:pt x="6625" y="10327"/>
                  </a:lnTo>
                  <a:lnTo>
                    <a:pt x="6503" y="10473"/>
                  </a:lnTo>
                  <a:lnTo>
                    <a:pt x="6357" y="10644"/>
                  </a:lnTo>
                  <a:lnTo>
                    <a:pt x="6357" y="10644"/>
                  </a:lnTo>
                  <a:lnTo>
                    <a:pt x="6211" y="10814"/>
                  </a:lnTo>
                  <a:lnTo>
                    <a:pt x="6089" y="10961"/>
                  </a:lnTo>
                  <a:lnTo>
                    <a:pt x="6016" y="11107"/>
                  </a:lnTo>
                  <a:lnTo>
                    <a:pt x="5992" y="11204"/>
                  </a:lnTo>
                  <a:lnTo>
                    <a:pt x="5992" y="11204"/>
                  </a:lnTo>
                  <a:lnTo>
                    <a:pt x="5943" y="11326"/>
                  </a:lnTo>
                  <a:lnTo>
                    <a:pt x="5870" y="11472"/>
                  </a:lnTo>
                  <a:lnTo>
                    <a:pt x="5748" y="11618"/>
                  </a:lnTo>
                  <a:lnTo>
                    <a:pt x="5602" y="11789"/>
                  </a:lnTo>
                  <a:lnTo>
                    <a:pt x="5602" y="11789"/>
                  </a:lnTo>
                  <a:lnTo>
                    <a:pt x="5456" y="11935"/>
                  </a:lnTo>
                  <a:lnTo>
                    <a:pt x="5334" y="12105"/>
                  </a:lnTo>
                  <a:lnTo>
                    <a:pt x="5261" y="12251"/>
                  </a:lnTo>
                  <a:lnTo>
                    <a:pt x="5212" y="12349"/>
                  </a:lnTo>
                  <a:lnTo>
                    <a:pt x="5212" y="12349"/>
                  </a:lnTo>
                  <a:lnTo>
                    <a:pt x="5188" y="12446"/>
                  </a:lnTo>
                  <a:lnTo>
                    <a:pt x="5139" y="12568"/>
                  </a:lnTo>
                  <a:lnTo>
                    <a:pt x="5042" y="12714"/>
                  </a:lnTo>
                  <a:lnTo>
                    <a:pt x="4944" y="12836"/>
                  </a:lnTo>
                  <a:lnTo>
                    <a:pt x="4944" y="12836"/>
                  </a:lnTo>
                  <a:lnTo>
                    <a:pt x="4822" y="12958"/>
                  </a:lnTo>
                  <a:lnTo>
                    <a:pt x="4725" y="13079"/>
                  </a:lnTo>
                  <a:lnTo>
                    <a:pt x="4676" y="13201"/>
                  </a:lnTo>
                  <a:lnTo>
                    <a:pt x="4652" y="13299"/>
                  </a:lnTo>
                  <a:lnTo>
                    <a:pt x="4652" y="13299"/>
                  </a:lnTo>
                  <a:lnTo>
                    <a:pt x="4676" y="13469"/>
                  </a:lnTo>
                  <a:lnTo>
                    <a:pt x="4701" y="13542"/>
                  </a:lnTo>
                  <a:lnTo>
                    <a:pt x="4749" y="13591"/>
                  </a:lnTo>
                  <a:lnTo>
                    <a:pt x="4749" y="13591"/>
                  </a:lnTo>
                  <a:lnTo>
                    <a:pt x="4774" y="13640"/>
                  </a:lnTo>
                  <a:lnTo>
                    <a:pt x="4822" y="13713"/>
                  </a:lnTo>
                  <a:lnTo>
                    <a:pt x="4847" y="13883"/>
                  </a:lnTo>
                  <a:lnTo>
                    <a:pt x="4847" y="13883"/>
                  </a:lnTo>
                  <a:lnTo>
                    <a:pt x="4822" y="13956"/>
                  </a:lnTo>
                  <a:lnTo>
                    <a:pt x="4774" y="14005"/>
                  </a:lnTo>
                  <a:lnTo>
                    <a:pt x="4725" y="14054"/>
                  </a:lnTo>
                  <a:lnTo>
                    <a:pt x="4652" y="14054"/>
                  </a:lnTo>
                  <a:lnTo>
                    <a:pt x="4652" y="14054"/>
                  </a:lnTo>
                  <a:lnTo>
                    <a:pt x="4555" y="14054"/>
                  </a:lnTo>
                  <a:lnTo>
                    <a:pt x="4457" y="14005"/>
                  </a:lnTo>
                  <a:lnTo>
                    <a:pt x="4360" y="13956"/>
                  </a:lnTo>
                  <a:lnTo>
                    <a:pt x="4262" y="13883"/>
                  </a:lnTo>
                  <a:lnTo>
                    <a:pt x="4262" y="13883"/>
                  </a:lnTo>
                  <a:lnTo>
                    <a:pt x="4189" y="13761"/>
                  </a:lnTo>
                  <a:lnTo>
                    <a:pt x="4141" y="13615"/>
                  </a:lnTo>
                  <a:lnTo>
                    <a:pt x="4092" y="13469"/>
                  </a:lnTo>
                  <a:lnTo>
                    <a:pt x="4092" y="13299"/>
                  </a:lnTo>
                  <a:lnTo>
                    <a:pt x="4092" y="13299"/>
                  </a:lnTo>
                  <a:lnTo>
                    <a:pt x="4067" y="13152"/>
                  </a:lnTo>
                  <a:lnTo>
                    <a:pt x="4019" y="12982"/>
                  </a:lnTo>
                  <a:lnTo>
                    <a:pt x="3970" y="12836"/>
                  </a:lnTo>
                  <a:lnTo>
                    <a:pt x="3897" y="12738"/>
                  </a:lnTo>
                  <a:lnTo>
                    <a:pt x="3897" y="12738"/>
                  </a:lnTo>
                  <a:lnTo>
                    <a:pt x="3848" y="12690"/>
                  </a:lnTo>
                  <a:lnTo>
                    <a:pt x="3824" y="12592"/>
                  </a:lnTo>
                  <a:lnTo>
                    <a:pt x="3751" y="12349"/>
                  </a:lnTo>
                  <a:lnTo>
                    <a:pt x="3726" y="12056"/>
                  </a:lnTo>
                  <a:lnTo>
                    <a:pt x="3702" y="11716"/>
                  </a:lnTo>
                  <a:lnTo>
                    <a:pt x="3702" y="11472"/>
                  </a:lnTo>
                  <a:lnTo>
                    <a:pt x="3702" y="11472"/>
                  </a:lnTo>
                  <a:lnTo>
                    <a:pt x="3702" y="11301"/>
                  </a:lnTo>
                  <a:lnTo>
                    <a:pt x="3653" y="11107"/>
                  </a:lnTo>
                  <a:lnTo>
                    <a:pt x="3629" y="10936"/>
                  </a:lnTo>
                  <a:lnTo>
                    <a:pt x="3556" y="10741"/>
                  </a:lnTo>
                  <a:lnTo>
                    <a:pt x="3483" y="10571"/>
                  </a:lnTo>
                  <a:lnTo>
                    <a:pt x="3410" y="10425"/>
                  </a:lnTo>
                  <a:lnTo>
                    <a:pt x="3312" y="10279"/>
                  </a:lnTo>
                  <a:lnTo>
                    <a:pt x="3239" y="10181"/>
                  </a:lnTo>
                  <a:lnTo>
                    <a:pt x="3239" y="10181"/>
                  </a:lnTo>
                  <a:lnTo>
                    <a:pt x="3045" y="9962"/>
                  </a:lnTo>
                  <a:lnTo>
                    <a:pt x="2898" y="9767"/>
                  </a:lnTo>
                  <a:lnTo>
                    <a:pt x="2801" y="9621"/>
                  </a:lnTo>
                  <a:lnTo>
                    <a:pt x="2752" y="9499"/>
                  </a:lnTo>
                  <a:lnTo>
                    <a:pt x="2752" y="9499"/>
                  </a:lnTo>
                  <a:lnTo>
                    <a:pt x="2728" y="9353"/>
                  </a:lnTo>
                  <a:lnTo>
                    <a:pt x="2704" y="9280"/>
                  </a:lnTo>
                  <a:lnTo>
                    <a:pt x="2655" y="9231"/>
                  </a:lnTo>
                  <a:lnTo>
                    <a:pt x="2655" y="9231"/>
                  </a:lnTo>
                  <a:lnTo>
                    <a:pt x="2631" y="9158"/>
                  </a:lnTo>
                  <a:lnTo>
                    <a:pt x="2582" y="9036"/>
                  </a:lnTo>
                  <a:lnTo>
                    <a:pt x="2582" y="8890"/>
                  </a:lnTo>
                  <a:lnTo>
                    <a:pt x="2557" y="8744"/>
                  </a:lnTo>
                  <a:lnTo>
                    <a:pt x="2557" y="8744"/>
                  </a:lnTo>
                  <a:lnTo>
                    <a:pt x="2582" y="8598"/>
                  </a:lnTo>
                  <a:lnTo>
                    <a:pt x="2582" y="8452"/>
                  </a:lnTo>
                  <a:lnTo>
                    <a:pt x="2631" y="8330"/>
                  </a:lnTo>
                  <a:lnTo>
                    <a:pt x="2655" y="8281"/>
                  </a:lnTo>
                  <a:lnTo>
                    <a:pt x="2655" y="8281"/>
                  </a:lnTo>
                  <a:lnTo>
                    <a:pt x="2704" y="8208"/>
                  </a:lnTo>
                  <a:lnTo>
                    <a:pt x="2728" y="8160"/>
                  </a:lnTo>
                  <a:lnTo>
                    <a:pt x="2752" y="7989"/>
                  </a:lnTo>
                  <a:lnTo>
                    <a:pt x="2752" y="7989"/>
                  </a:lnTo>
                  <a:lnTo>
                    <a:pt x="2728" y="7819"/>
                  </a:lnTo>
                  <a:lnTo>
                    <a:pt x="2704" y="7746"/>
                  </a:lnTo>
                  <a:lnTo>
                    <a:pt x="2655" y="7697"/>
                  </a:lnTo>
                  <a:lnTo>
                    <a:pt x="2655" y="7697"/>
                  </a:lnTo>
                  <a:lnTo>
                    <a:pt x="2606" y="7673"/>
                  </a:lnTo>
                  <a:lnTo>
                    <a:pt x="2533" y="7624"/>
                  </a:lnTo>
                  <a:lnTo>
                    <a:pt x="2363" y="7600"/>
                  </a:lnTo>
                  <a:lnTo>
                    <a:pt x="2363" y="7600"/>
                  </a:lnTo>
                  <a:lnTo>
                    <a:pt x="2265" y="7575"/>
                  </a:lnTo>
                  <a:lnTo>
                    <a:pt x="2119" y="7502"/>
                  </a:lnTo>
                  <a:lnTo>
                    <a:pt x="1973" y="7380"/>
                  </a:lnTo>
                  <a:lnTo>
                    <a:pt x="1802" y="7234"/>
                  </a:lnTo>
                  <a:lnTo>
                    <a:pt x="1802" y="7234"/>
                  </a:lnTo>
                  <a:lnTo>
                    <a:pt x="1632" y="7088"/>
                  </a:lnTo>
                  <a:lnTo>
                    <a:pt x="1486" y="6966"/>
                  </a:lnTo>
                  <a:lnTo>
                    <a:pt x="1340" y="6869"/>
                  </a:lnTo>
                  <a:lnTo>
                    <a:pt x="1242" y="6845"/>
                  </a:lnTo>
                  <a:lnTo>
                    <a:pt x="1242" y="6845"/>
                  </a:lnTo>
                  <a:lnTo>
                    <a:pt x="1121" y="6796"/>
                  </a:lnTo>
                  <a:lnTo>
                    <a:pt x="926" y="6674"/>
                  </a:lnTo>
                  <a:lnTo>
                    <a:pt x="706" y="6504"/>
                  </a:lnTo>
                  <a:lnTo>
                    <a:pt x="463" y="6284"/>
                  </a:lnTo>
                  <a:lnTo>
                    <a:pt x="463" y="6284"/>
                  </a:lnTo>
                  <a:lnTo>
                    <a:pt x="171" y="5919"/>
                  </a:lnTo>
                  <a:lnTo>
                    <a:pt x="0" y="5700"/>
                  </a:lnTo>
                  <a:lnTo>
                    <a:pt x="0" y="5700"/>
                  </a:lnTo>
                  <a:lnTo>
                    <a:pt x="0" y="5724"/>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68;p39"/>
            <p:cNvSpPr/>
            <p:nvPr/>
          </p:nvSpPr>
          <p:spPr>
            <a:xfrm>
              <a:off x="6128575" y="3695900"/>
              <a:ext cx="86475" cy="47525"/>
            </a:xfrm>
            <a:custGeom>
              <a:avLst/>
              <a:gdLst/>
              <a:ahLst/>
              <a:cxnLst/>
              <a:rect l="l" t="t" r="r" b="b"/>
              <a:pathLst>
                <a:path w="3459" h="1901" fill="none" extrusionOk="0">
                  <a:moveTo>
                    <a:pt x="2022" y="1340"/>
                  </a:moveTo>
                  <a:lnTo>
                    <a:pt x="2022" y="1340"/>
                  </a:lnTo>
                  <a:lnTo>
                    <a:pt x="1924" y="1413"/>
                  </a:lnTo>
                  <a:lnTo>
                    <a:pt x="1827" y="1486"/>
                  </a:lnTo>
                  <a:lnTo>
                    <a:pt x="1729" y="1511"/>
                  </a:lnTo>
                  <a:lnTo>
                    <a:pt x="1632" y="1535"/>
                  </a:lnTo>
                  <a:lnTo>
                    <a:pt x="1632" y="1535"/>
                  </a:lnTo>
                  <a:lnTo>
                    <a:pt x="1559" y="1535"/>
                  </a:lnTo>
                  <a:lnTo>
                    <a:pt x="1461" y="1584"/>
                  </a:lnTo>
                  <a:lnTo>
                    <a:pt x="1340" y="1657"/>
                  </a:lnTo>
                  <a:lnTo>
                    <a:pt x="1267" y="1730"/>
                  </a:lnTo>
                  <a:lnTo>
                    <a:pt x="1267" y="1730"/>
                  </a:lnTo>
                  <a:lnTo>
                    <a:pt x="1169" y="1803"/>
                  </a:lnTo>
                  <a:lnTo>
                    <a:pt x="1072" y="1852"/>
                  </a:lnTo>
                  <a:lnTo>
                    <a:pt x="974" y="1900"/>
                  </a:lnTo>
                  <a:lnTo>
                    <a:pt x="877" y="1900"/>
                  </a:lnTo>
                  <a:lnTo>
                    <a:pt x="877" y="1900"/>
                  </a:lnTo>
                  <a:lnTo>
                    <a:pt x="779" y="1900"/>
                  </a:lnTo>
                  <a:lnTo>
                    <a:pt x="682" y="1852"/>
                  </a:lnTo>
                  <a:lnTo>
                    <a:pt x="585" y="1803"/>
                  </a:lnTo>
                  <a:lnTo>
                    <a:pt x="512" y="1730"/>
                  </a:lnTo>
                  <a:lnTo>
                    <a:pt x="512" y="1730"/>
                  </a:lnTo>
                  <a:lnTo>
                    <a:pt x="438" y="1633"/>
                  </a:lnTo>
                  <a:lnTo>
                    <a:pt x="414" y="1535"/>
                  </a:lnTo>
                  <a:lnTo>
                    <a:pt x="438" y="1438"/>
                  </a:lnTo>
                  <a:lnTo>
                    <a:pt x="512" y="1340"/>
                  </a:lnTo>
                  <a:lnTo>
                    <a:pt x="512" y="1340"/>
                  </a:lnTo>
                  <a:lnTo>
                    <a:pt x="585" y="1243"/>
                  </a:lnTo>
                  <a:lnTo>
                    <a:pt x="633" y="1145"/>
                  </a:lnTo>
                  <a:lnTo>
                    <a:pt x="682" y="1048"/>
                  </a:lnTo>
                  <a:lnTo>
                    <a:pt x="682" y="951"/>
                  </a:lnTo>
                  <a:lnTo>
                    <a:pt x="682" y="951"/>
                  </a:lnTo>
                  <a:lnTo>
                    <a:pt x="658" y="804"/>
                  </a:lnTo>
                  <a:lnTo>
                    <a:pt x="633" y="731"/>
                  </a:lnTo>
                  <a:lnTo>
                    <a:pt x="585" y="683"/>
                  </a:lnTo>
                  <a:lnTo>
                    <a:pt x="585" y="683"/>
                  </a:lnTo>
                  <a:lnTo>
                    <a:pt x="536" y="634"/>
                  </a:lnTo>
                  <a:lnTo>
                    <a:pt x="463" y="610"/>
                  </a:lnTo>
                  <a:lnTo>
                    <a:pt x="317" y="585"/>
                  </a:lnTo>
                  <a:lnTo>
                    <a:pt x="317" y="585"/>
                  </a:lnTo>
                  <a:lnTo>
                    <a:pt x="146" y="561"/>
                  </a:lnTo>
                  <a:lnTo>
                    <a:pt x="73" y="512"/>
                  </a:lnTo>
                  <a:lnTo>
                    <a:pt x="24" y="488"/>
                  </a:lnTo>
                  <a:lnTo>
                    <a:pt x="24" y="488"/>
                  </a:lnTo>
                  <a:lnTo>
                    <a:pt x="0" y="439"/>
                  </a:lnTo>
                  <a:lnTo>
                    <a:pt x="24" y="366"/>
                  </a:lnTo>
                  <a:lnTo>
                    <a:pt x="49" y="293"/>
                  </a:lnTo>
                  <a:lnTo>
                    <a:pt x="122" y="196"/>
                  </a:lnTo>
                  <a:lnTo>
                    <a:pt x="122" y="196"/>
                  </a:lnTo>
                  <a:lnTo>
                    <a:pt x="171" y="171"/>
                  </a:lnTo>
                  <a:lnTo>
                    <a:pt x="268" y="123"/>
                  </a:lnTo>
                  <a:lnTo>
                    <a:pt x="512" y="74"/>
                  </a:lnTo>
                  <a:lnTo>
                    <a:pt x="804" y="25"/>
                  </a:lnTo>
                  <a:lnTo>
                    <a:pt x="1145" y="1"/>
                  </a:lnTo>
                  <a:lnTo>
                    <a:pt x="2509" y="1"/>
                  </a:lnTo>
                  <a:lnTo>
                    <a:pt x="2509" y="1"/>
                  </a:lnTo>
                  <a:lnTo>
                    <a:pt x="2850" y="25"/>
                  </a:lnTo>
                  <a:lnTo>
                    <a:pt x="3142" y="49"/>
                  </a:lnTo>
                  <a:lnTo>
                    <a:pt x="3337" y="74"/>
                  </a:lnTo>
                  <a:lnTo>
                    <a:pt x="3434" y="98"/>
                  </a:lnTo>
                  <a:lnTo>
                    <a:pt x="3434" y="98"/>
                  </a:lnTo>
                  <a:lnTo>
                    <a:pt x="3458" y="123"/>
                  </a:lnTo>
                  <a:lnTo>
                    <a:pt x="3434" y="171"/>
                  </a:lnTo>
                  <a:lnTo>
                    <a:pt x="3361" y="317"/>
                  </a:lnTo>
                  <a:lnTo>
                    <a:pt x="3239" y="488"/>
                  </a:lnTo>
                  <a:lnTo>
                    <a:pt x="3069" y="683"/>
                  </a:lnTo>
                  <a:lnTo>
                    <a:pt x="3069" y="683"/>
                  </a:lnTo>
                  <a:lnTo>
                    <a:pt x="2874" y="853"/>
                  </a:lnTo>
                  <a:lnTo>
                    <a:pt x="2679" y="999"/>
                  </a:lnTo>
                  <a:lnTo>
                    <a:pt x="2509" y="1121"/>
                  </a:lnTo>
                  <a:lnTo>
                    <a:pt x="2411" y="1145"/>
                  </a:lnTo>
                  <a:lnTo>
                    <a:pt x="2411" y="1145"/>
                  </a:lnTo>
                  <a:lnTo>
                    <a:pt x="2314" y="1170"/>
                  </a:lnTo>
                  <a:lnTo>
                    <a:pt x="2216" y="1194"/>
                  </a:lnTo>
                  <a:lnTo>
                    <a:pt x="2119" y="1267"/>
                  </a:lnTo>
                  <a:lnTo>
                    <a:pt x="2022" y="1340"/>
                  </a:lnTo>
                  <a:lnTo>
                    <a:pt x="2022" y="134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669;p39"/>
            <p:cNvSpPr/>
            <p:nvPr/>
          </p:nvSpPr>
          <p:spPr>
            <a:xfrm>
              <a:off x="6357500" y="3940075"/>
              <a:ext cx="18900" cy="34725"/>
            </a:xfrm>
            <a:custGeom>
              <a:avLst/>
              <a:gdLst/>
              <a:ahLst/>
              <a:cxnLst/>
              <a:rect l="l" t="t" r="r" b="b"/>
              <a:pathLst>
                <a:path w="756" h="1389" fill="none" extrusionOk="0">
                  <a:moveTo>
                    <a:pt x="585" y="682"/>
                  </a:moveTo>
                  <a:lnTo>
                    <a:pt x="585" y="682"/>
                  </a:lnTo>
                  <a:lnTo>
                    <a:pt x="512" y="779"/>
                  </a:lnTo>
                  <a:lnTo>
                    <a:pt x="439" y="877"/>
                  </a:lnTo>
                  <a:lnTo>
                    <a:pt x="390" y="974"/>
                  </a:lnTo>
                  <a:lnTo>
                    <a:pt x="390" y="1072"/>
                  </a:lnTo>
                  <a:lnTo>
                    <a:pt x="390" y="1072"/>
                  </a:lnTo>
                  <a:lnTo>
                    <a:pt x="366" y="1218"/>
                  </a:lnTo>
                  <a:lnTo>
                    <a:pt x="317" y="1291"/>
                  </a:lnTo>
                  <a:lnTo>
                    <a:pt x="293" y="1364"/>
                  </a:lnTo>
                  <a:lnTo>
                    <a:pt x="293" y="1364"/>
                  </a:lnTo>
                  <a:lnTo>
                    <a:pt x="244" y="1388"/>
                  </a:lnTo>
                  <a:lnTo>
                    <a:pt x="195" y="1388"/>
                  </a:lnTo>
                  <a:lnTo>
                    <a:pt x="147" y="1388"/>
                  </a:lnTo>
                  <a:lnTo>
                    <a:pt x="98" y="1364"/>
                  </a:lnTo>
                  <a:lnTo>
                    <a:pt x="98" y="1364"/>
                  </a:lnTo>
                  <a:lnTo>
                    <a:pt x="74" y="1291"/>
                  </a:lnTo>
                  <a:lnTo>
                    <a:pt x="25" y="1169"/>
                  </a:lnTo>
                  <a:lnTo>
                    <a:pt x="25" y="1023"/>
                  </a:lnTo>
                  <a:lnTo>
                    <a:pt x="1" y="877"/>
                  </a:lnTo>
                  <a:lnTo>
                    <a:pt x="1" y="877"/>
                  </a:lnTo>
                  <a:lnTo>
                    <a:pt x="25" y="706"/>
                  </a:lnTo>
                  <a:lnTo>
                    <a:pt x="98" y="536"/>
                  </a:lnTo>
                  <a:lnTo>
                    <a:pt x="171" y="365"/>
                  </a:lnTo>
                  <a:lnTo>
                    <a:pt x="293" y="219"/>
                  </a:lnTo>
                  <a:lnTo>
                    <a:pt x="293" y="219"/>
                  </a:lnTo>
                  <a:lnTo>
                    <a:pt x="415" y="122"/>
                  </a:lnTo>
                  <a:lnTo>
                    <a:pt x="512" y="49"/>
                  </a:lnTo>
                  <a:lnTo>
                    <a:pt x="609" y="0"/>
                  </a:lnTo>
                  <a:lnTo>
                    <a:pt x="682" y="24"/>
                  </a:lnTo>
                  <a:lnTo>
                    <a:pt x="682" y="24"/>
                  </a:lnTo>
                  <a:lnTo>
                    <a:pt x="707" y="73"/>
                  </a:lnTo>
                  <a:lnTo>
                    <a:pt x="731" y="146"/>
                  </a:lnTo>
                  <a:lnTo>
                    <a:pt x="756" y="317"/>
                  </a:lnTo>
                  <a:lnTo>
                    <a:pt x="756" y="317"/>
                  </a:lnTo>
                  <a:lnTo>
                    <a:pt x="756" y="390"/>
                  </a:lnTo>
                  <a:lnTo>
                    <a:pt x="707" y="487"/>
                  </a:lnTo>
                  <a:lnTo>
                    <a:pt x="658" y="609"/>
                  </a:lnTo>
                  <a:lnTo>
                    <a:pt x="585" y="682"/>
                  </a:lnTo>
                  <a:lnTo>
                    <a:pt x="585" y="682"/>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70;p39"/>
            <p:cNvSpPr/>
            <p:nvPr/>
          </p:nvSpPr>
          <p:spPr>
            <a:xfrm>
              <a:off x="6202850" y="3720875"/>
              <a:ext cx="204000" cy="278875"/>
            </a:xfrm>
            <a:custGeom>
              <a:avLst/>
              <a:gdLst/>
              <a:ahLst/>
              <a:cxnLst/>
              <a:rect l="l" t="t" r="r" b="b"/>
              <a:pathLst>
                <a:path w="8160" h="11155" fill="none" extrusionOk="0">
                  <a:moveTo>
                    <a:pt x="8159" y="4774"/>
                  </a:moveTo>
                  <a:lnTo>
                    <a:pt x="8159" y="4774"/>
                  </a:lnTo>
                  <a:lnTo>
                    <a:pt x="7599" y="4701"/>
                  </a:lnTo>
                  <a:lnTo>
                    <a:pt x="7283" y="4652"/>
                  </a:lnTo>
                  <a:lnTo>
                    <a:pt x="7136" y="4603"/>
                  </a:lnTo>
                  <a:lnTo>
                    <a:pt x="7136" y="4603"/>
                  </a:lnTo>
                  <a:lnTo>
                    <a:pt x="7088" y="4579"/>
                  </a:lnTo>
                  <a:lnTo>
                    <a:pt x="7015" y="4555"/>
                  </a:lnTo>
                  <a:lnTo>
                    <a:pt x="6844" y="4530"/>
                  </a:lnTo>
                  <a:lnTo>
                    <a:pt x="6844" y="4530"/>
                  </a:lnTo>
                  <a:lnTo>
                    <a:pt x="6747" y="4506"/>
                  </a:lnTo>
                  <a:lnTo>
                    <a:pt x="6649" y="4457"/>
                  </a:lnTo>
                  <a:lnTo>
                    <a:pt x="6552" y="4409"/>
                  </a:lnTo>
                  <a:lnTo>
                    <a:pt x="6454" y="4336"/>
                  </a:lnTo>
                  <a:lnTo>
                    <a:pt x="6454" y="4336"/>
                  </a:lnTo>
                  <a:lnTo>
                    <a:pt x="6381" y="4262"/>
                  </a:lnTo>
                  <a:lnTo>
                    <a:pt x="6308" y="4214"/>
                  </a:lnTo>
                  <a:lnTo>
                    <a:pt x="6235" y="4214"/>
                  </a:lnTo>
                  <a:lnTo>
                    <a:pt x="6187" y="4238"/>
                  </a:lnTo>
                  <a:lnTo>
                    <a:pt x="6187" y="4238"/>
                  </a:lnTo>
                  <a:lnTo>
                    <a:pt x="6162" y="4287"/>
                  </a:lnTo>
                  <a:lnTo>
                    <a:pt x="6162" y="4360"/>
                  </a:lnTo>
                  <a:lnTo>
                    <a:pt x="6211" y="4433"/>
                  </a:lnTo>
                  <a:lnTo>
                    <a:pt x="6284" y="4530"/>
                  </a:lnTo>
                  <a:lnTo>
                    <a:pt x="6284" y="4530"/>
                  </a:lnTo>
                  <a:lnTo>
                    <a:pt x="6357" y="4603"/>
                  </a:lnTo>
                  <a:lnTo>
                    <a:pt x="6454" y="4652"/>
                  </a:lnTo>
                  <a:lnTo>
                    <a:pt x="6576" y="4701"/>
                  </a:lnTo>
                  <a:lnTo>
                    <a:pt x="6649" y="4701"/>
                  </a:lnTo>
                  <a:lnTo>
                    <a:pt x="6649" y="4701"/>
                  </a:lnTo>
                  <a:lnTo>
                    <a:pt x="6747" y="4725"/>
                  </a:lnTo>
                  <a:lnTo>
                    <a:pt x="6844" y="4774"/>
                  </a:lnTo>
                  <a:lnTo>
                    <a:pt x="6942" y="4823"/>
                  </a:lnTo>
                  <a:lnTo>
                    <a:pt x="7039" y="4896"/>
                  </a:lnTo>
                  <a:lnTo>
                    <a:pt x="7039" y="4896"/>
                  </a:lnTo>
                  <a:lnTo>
                    <a:pt x="7063" y="4944"/>
                  </a:lnTo>
                  <a:lnTo>
                    <a:pt x="7088" y="4993"/>
                  </a:lnTo>
                  <a:lnTo>
                    <a:pt x="7063" y="5139"/>
                  </a:lnTo>
                  <a:lnTo>
                    <a:pt x="6966" y="5310"/>
                  </a:lnTo>
                  <a:lnTo>
                    <a:pt x="6844" y="5480"/>
                  </a:lnTo>
                  <a:lnTo>
                    <a:pt x="6844" y="5480"/>
                  </a:lnTo>
                  <a:lnTo>
                    <a:pt x="6674" y="5626"/>
                  </a:lnTo>
                  <a:lnTo>
                    <a:pt x="6528" y="5748"/>
                  </a:lnTo>
                  <a:lnTo>
                    <a:pt x="6381" y="5821"/>
                  </a:lnTo>
                  <a:lnTo>
                    <a:pt x="6284" y="5846"/>
                  </a:lnTo>
                  <a:lnTo>
                    <a:pt x="6284" y="5846"/>
                  </a:lnTo>
                  <a:lnTo>
                    <a:pt x="6113" y="5870"/>
                  </a:lnTo>
                  <a:lnTo>
                    <a:pt x="6040" y="5894"/>
                  </a:lnTo>
                  <a:lnTo>
                    <a:pt x="5992" y="5943"/>
                  </a:lnTo>
                  <a:lnTo>
                    <a:pt x="5992" y="5943"/>
                  </a:lnTo>
                  <a:lnTo>
                    <a:pt x="5943" y="5967"/>
                  </a:lnTo>
                  <a:lnTo>
                    <a:pt x="5894" y="5992"/>
                  </a:lnTo>
                  <a:lnTo>
                    <a:pt x="5846" y="5967"/>
                  </a:lnTo>
                  <a:lnTo>
                    <a:pt x="5797" y="5943"/>
                  </a:lnTo>
                  <a:lnTo>
                    <a:pt x="5797" y="5943"/>
                  </a:lnTo>
                  <a:lnTo>
                    <a:pt x="5773" y="5894"/>
                  </a:lnTo>
                  <a:lnTo>
                    <a:pt x="5724" y="5821"/>
                  </a:lnTo>
                  <a:lnTo>
                    <a:pt x="5699" y="5651"/>
                  </a:lnTo>
                  <a:lnTo>
                    <a:pt x="5699" y="5651"/>
                  </a:lnTo>
                  <a:lnTo>
                    <a:pt x="5675" y="5553"/>
                  </a:lnTo>
                  <a:lnTo>
                    <a:pt x="5602" y="5407"/>
                  </a:lnTo>
                  <a:lnTo>
                    <a:pt x="5480" y="5261"/>
                  </a:lnTo>
                  <a:lnTo>
                    <a:pt x="5334" y="5091"/>
                  </a:lnTo>
                  <a:lnTo>
                    <a:pt x="5334" y="5091"/>
                  </a:lnTo>
                  <a:lnTo>
                    <a:pt x="5188" y="4920"/>
                  </a:lnTo>
                  <a:lnTo>
                    <a:pt x="5066" y="4774"/>
                  </a:lnTo>
                  <a:lnTo>
                    <a:pt x="4969" y="4628"/>
                  </a:lnTo>
                  <a:lnTo>
                    <a:pt x="4944" y="4530"/>
                  </a:lnTo>
                  <a:lnTo>
                    <a:pt x="4944" y="4530"/>
                  </a:lnTo>
                  <a:lnTo>
                    <a:pt x="4944" y="4457"/>
                  </a:lnTo>
                  <a:lnTo>
                    <a:pt x="4920" y="4409"/>
                  </a:lnTo>
                  <a:lnTo>
                    <a:pt x="4896" y="4409"/>
                  </a:lnTo>
                  <a:lnTo>
                    <a:pt x="4847" y="4433"/>
                  </a:lnTo>
                  <a:lnTo>
                    <a:pt x="4847" y="4433"/>
                  </a:lnTo>
                  <a:lnTo>
                    <a:pt x="4823" y="4482"/>
                  </a:lnTo>
                  <a:lnTo>
                    <a:pt x="4774" y="4555"/>
                  </a:lnTo>
                  <a:lnTo>
                    <a:pt x="4750" y="4701"/>
                  </a:lnTo>
                  <a:lnTo>
                    <a:pt x="4750" y="4701"/>
                  </a:lnTo>
                  <a:lnTo>
                    <a:pt x="4774" y="4798"/>
                  </a:lnTo>
                  <a:lnTo>
                    <a:pt x="4847" y="4920"/>
                  </a:lnTo>
                  <a:lnTo>
                    <a:pt x="4920" y="5066"/>
                  </a:lnTo>
                  <a:lnTo>
                    <a:pt x="5042" y="5188"/>
                  </a:lnTo>
                  <a:lnTo>
                    <a:pt x="5042" y="5188"/>
                  </a:lnTo>
                  <a:lnTo>
                    <a:pt x="5139" y="5310"/>
                  </a:lnTo>
                  <a:lnTo>
                    <a:pt x="5237" y="5431"/>
                  </a:lnTo>
                  <a:lnTo>
                    <a:pt x="5310" y="5553"/>
                  </a:lnTo>
                  <a:lnTo>
                    <a:pt x="5334" y="5651"/>
                  </a:lnTo>
                  <a:lnTo>
                    <a:pt x="5334" y="5651"/>
                  </a:lnTo>
                  <a:lnTo>
                    <a:pt x="5334" y="5748"/>
                  </a:lnTo>
                  <a:lnTo>
                    <a:pt x="5383" y="5846"/>
                  </a:lnTo>
                  <a:lnTo>
                    <a:pt x="5432" y="5943"/>
                  </a:lnTo>
                  <a:lnTo>
                    <a:pt x="5505" y="6040"/>
                  </a:lnTo>
                  <a:lnTo>
                    <a:pt x="5505" y="6040"/>
                  </a:lnTo>
                  <a:lnTo>
                    <a:pt x="5626" y="6113"/>
                  </a:lnTo>
                  <a:lnTo>
                    <a:pt x="5773" y="6162"/>
                  </a:lnTo>
                  <a:lnTo>
                    <a:pt x="5919" y="6211"/>
                  </a:lnTo>
                  <a:lnTo>
                    <a:pt x="6089" y="6235"/>
                  </a:lnTo>
                  <a:lnTo>
                    <a:pt x="6089" y="6235"/>
                  </a:lnTo>
                  <a:lnTo>
                    <a:pt x="6235" y="6235"/>
                  </a:lnTo>
                  <a:lnTo>
                    <a:pt x="6357" y="6284"/>
                  </a:lnTo>
                  <a:lnTo>
                    <a:pt x="6430" y="6333"/>
                  </a:lnTo>
                  <a:lnTo>
                    <a:pt x="6454" y="6381"/>
                  </a:lnTo>
                  <a:lnTo>
                    <a:pt x="6454" y="6430"/>
                  </a:lnTo>
                  <a:lnTo>
                    <a:pt x="6454" y="6430"/>
                  </a:lnTo>
                  <a:lnTo>
                    <a:pt x="6430" y="6527"/>
                  </a:lnTo>
                  <a:lnTo>
                    <a:pt x="6308" y="6722"/>
                  </a:lnTo>
                  <a:lnTo>
                    <a:pt x="6113" y="6941"/>
                  </a:lnTo>
                  <a:lnTo>
                    <a:pt x="5894" y="7185"/>
                  </a:lnTo>
                  <a:lnTo>
                    <a:pt x="5894" y="7185"/>
                  </a:lnTo>
                  <a:lnTo>
                    <a:pt x="5675" y="7429"/>
                  </a:lnTo>
                  <a:lnTo>
                    <a:pt x="5505" y="7696"/>
                  </a:lnTo>
                  <a:lnTo>
                    <a:pt x="5358" y="7940"/>
                  </a:lnTo>
                  <a:lnTo>
                    <a:pt x="5334" y="8037"/>
                  </a:lnTo>
                  <a:lnTo>
                    <a:pt x="5334" y="8135"/>
                  </a:lnTo>
                  <a:lnTo>
                    <a:pt x="5334" y="8135"/>
                  </a:lnTo>
                  <a:lnTo>
                    <a:pt x="5334" y="8281"/>
                  </a:lnTo>
                  <a:lnTo>
                    <a:pt x="5358" y="8427"/>
                  </a:lnTo>
                  <a:lnTo>
                    <a:pt x="5383" y="8525"/>
                  </a:lnTo>
                  <a:lnTo>
                    <a:pt x="5432" y="8598"/>
                  </a:lnTo>
                  <a:lnTo>
                    <a:pt x="5432" y="8598"/>
                  </a:lnTo>
                  <a:lnTo>
                    <a:pt x="5456" y="8646"/>
                  </a:lnTo>
                  <a:lnTo>
                    <a:pt x="5480" y="8719"/>
                  </a:lnTo>
                  <a:lnTo>
                    <a:pt x="5505" y="8890"/>
                  </a:lnTo>
                  <a:lnTo>
                    <a:pt x="5505" y="8890"/>
                  </a:lnTo>
                  <a:lnTo>
                    <a:pt x="5480" y="8987"/>
                  </a:lnTo>
                  <a:lnTo>
                    <a:pt x="5383" y="9158"/>
                  </a:lnTo>
                  <a:lnTo>
                    <a:pt x="5237" y="9353"/>
                  </a:lnTo>
                  <a:lnTo>
                    <a:pt x="5042" y="9547"/>
                  </a:lnTo>
                  <a:lnTo>
                    <a:pt x="5042" y="9547"/>
                  </a:lnTo>
                  <a:lnTo>
                    <a:pt x="4847" y="9742"/>
                  </a:lnTo>
                  <a:lnTo>
                    <a:pt x="4701" y="9937"/>
                  </a:lnTo>
                  <a:lnTo>
                    <a:pt x="4603" y="10108"/>
                  </a:lnTo>
                  <a:lnTo>
                    <a:pt x="4555" y="10205"/>
                  </a:lnTo>
                  <a:lnTo>
                    <a:pt x="4555" y="10205"/>
                  </a:lnTo>
                  <a:lnTo>
                    <a:pt x="4530" y="10327"/>
                  </a:lnTo>
                  <a:lnTo>
                    <a:pt x="4457" y="10473"/>
                  </a:lnTo>
                  <a:lnTo>
                    <a:pt x="4336" y="10619"/>
                  </a:lnTo>
                  <a:lnTo>
                    <a:pt x="4189" y="10790"/>
                  </a:lnTo>
                  <a:lnTo>
                    <a:pt x="4189" y="10790"/>
                  </a:lnTo>
                  <a:lnTo>
                    <a:pt x="4019" y="10936"/>
                  </a:lnTo>
                  <a:lnTo>
                    <a:pt x="3873" y="11057"/>
                  </a:lnTo>
                  <a:lnTo>
                    <a:pt x="3727" y="11131"/>
                  </a:lnTo>
                  <a:lnTo>
                    <a:pt x="3605" y="11155"/>
                  </a:lnTo>
                  <a:lnTo>
                    <a:pt x="3605" y="11155"/>
                  </a:lnTo>
                  <a:lnTo>
                    <a:pt x="3532" y="11155"/>
                  </a:lnTo>
                  <a:lnTo>
                    <a:pt x="3434" y="11106"/>
                  </a:lnTo>
                  <a:lnTo>
                    <a:pt x="3337" y="11057"/>
                  </a:lnTo>
                  <a:lnTo>
                    <a:pt x="3240" y="10984"/>
                  </a:lnTo>
                  <a:lnTo>
                    <a:pt x="3240" y="10984"/>
                  </a:lnTo>
                  <a:lnTo>
                    <a:pt x="3167" y="10887"/>
                  </a:lnTo>
                  <a:lnTo>
                    <a:pt x="3093" y="10790"/>
                  </a:lnTo>
                  <a:lnTo>
                    <a:pt x="3069" y="10692"/>
                  </a:lnTo>
                  <a:lnTo>
                    <a:pt x="3045" y="10595"/>
                  </a:lnTo>
                  <a:lnTo>
                    <a:pt x="3045" y="10595"/>
                  </a:lnTo>
                  <a:lnTo>
                    <a:pt x="3020" y="10424"/>
                  </a:lnTo>
                  <a:lnTo>
                    <a:pt x="2996" y="10351"/>
                  </a:lnTo>
                  <a:lnTo>
                    <a:pt x="2947" y="10302"/>
                  </a:lnTo>
                  <a:lnTo>
                    <a:pt x="2947" y="10302"/>
                  </a:lnTo>
                  <a:lnTo>
                    <a:pt x="2923" y="10254"/>
                  </a:lnTo>
                  <a:lnTo>
                    <a:pt x="2874" y="10181"/>
                  </a:lnTo>
                  <a:lnTo>
                    <a:pt x="2850" y="10035"/>
                  </a:lnTo>
                  <a:lnTo>
                    <a:pt x="2850" y="10035"/>
                  </a:lnTo>
                  <a:lnTo>
                    <a:pt x="2826" y="9864"/>
                  </a:lnTo>
                  <a:lnTo>
                    <a:pt x="2801" y="9791"/>
                  </a:lnTo>
                  <a:lnTo>
                    <a:pt x="2752" y="9742"/>
                  </a:lnTo>
                  <a:lnTo>
                    <a:pt x="2752" y="9742"/>
                  </a:lnTo>
                  <a:lnTo>
                    <a:pt x="2728" y="9669"/>
                  </a:lnTo>
                  <a:lnTo>
                    <a:pt x="2704" y="9572"/>
                  </a:lnTo>
                  <a:lnTo>
                    <a:pt x="2679" y="9426"/>
                  </a:lnTo>
                  <a:lnTo>
                    <a:pt x="2655" y="9255"/>
                  </a:lnTo>
                  <a:lnTo>
                    <a:pt x="2655" y="9255"/>
                  </a:lnTo>
                  <a:lnTo>
                    <a:pt x="2679" y="9109"/>
                  </a:lnTo>
                  <a:lnTo>
                    <a:pt x="2704" y="8963"/>
                  </a:lnTo>
                  <a:lnTo>
                    <a:pt x="2728" y="8866"/>
                  </a:lnTo>
                  <a:lnTo>
                    <a:pt x="2752" y="8792"/>
                  </a:lnTo>
                  <a:lnTo>
                    <a:pt x="2752" y="8792"/>
                  </a:lnTo>
                  <a:lnTo>
                    <a:pt x="2801" y="8744"/>
                  </a:lnTo>
                  <a:lnTo>
                    <a:pt x="2826" y="8671"/>
                  </a:lnTo>
                  <a:lnTo>
                    <a:pt x="2850" y="8500"/>
                  </a:lnTo>
                  <a:lnTo>
                    <a:pt x="2850" y="8500"/>
                  </a:lnTo>
                  <a:lnTo>
                    <a:pt x="2826" y="8403"/>
                  </a:lnTo>
                  <a:lnTo>
                    <a:pt x="2777" y="8281"/>
                  </a:lnTo>
                  <a:lnTo>
                    <a:pt x="2679" y="8159"/>
                  </a:lnTo>
                  <a:lnTo>
                    <a:pt x="2582" y="8037"/>
                  </a:lnTo>
                  <a:lnTo>
                    <a:pt x="2582" y="8037"/>
                  </a:lnTo>
                  <a:lnTo>
                    <a:pt x="2460" y="7891"/>
                  </a:lnTo>
                  <a:lnTo>
                    <a:pt x="2363" y="7721"/>
                  </a:lnTo>
                  <a:lnTo>
                    <a:pt x="2314" y="7526"/>
                  </a:lnTo>
                  <a:lnTo>
                    <a:pt x="2290" y="7356"/>
                  </a:lnTo>
                  <a:lnTo>
                    <a:pt x="2290" y="7356"/>
                  </a:lnTo>
                  <a:lnTo>
                    <a:pt x="2290" y="7209"/>
                  </a:lnTo>
                  <a:lnTo>
                    <a:pt x="2265" y="7063"/>
                  </a:lnTo>
                  <a:lnTo>
                    <a:pt x="2217" y="6966"/>
                  </a:lnTo>
                  <a:lnTo>
                    <a:pt x="2192" y="6893"/>
                  </a:lnTo>
                  <a:lnTo>
                    <a:pt x="2192" y="6893"/>
                  </a:lnTo>
                  <a:lnTo>
                    <a:pt x="2144" y="6844"/>
                  </a:lnTo>
                  <a:lnTo>
                    <a:pt x="2071" y="6820"/>
                  </a:lnTo>
                  <a:lnTo>
                    <a:pt x="1900" y="6795"/>
                  </a:lnTo>
                  <a:lnTo>
                    <a:pt x="1900" y="6795"/>
                  </a:lnTo>
                  <a:lnTo>
                    <a:pt x="1754" y="6820"/>
                  </a:lnTo>
                  <a:lnTo>
                    <a:pt x="1681" y="6844"/>
                  </a:lnTo>
                  <a:lnTo>
                    <a:pt x="1632" y="6893"/>
                  </a:lnTo>
                  <a:lnTo>
                    <a:pt x="1632" y="6893"/>
                  </a:lnTo>
                  <a:lnTo>
                    <a:pt x="1559" y="6941"/>
                  </a:lnTo>
                  <a:lnTo>
                    <a:pt x="1437" y="6966"/>
                  </a:lnTo>
                  <a:lnTo>
                    <a:pt x="1291" y="6990"/>
                  </a:lnTo>
                  <a:lnTo>
                    <a:pt x="1145" y="6990"/>
                  </a:lnTo>
                  <a:lnTo>
                    <a:pt x="1145" y="6990"/>
                  </a:lnTo>
                  <a:lnTo>
                    <a:pt x="975" y="6966"/>
                  </a:lnTo>
                  <a:lnTo>
                    <a:pt x="780" y="6868"/>
                  </a:lnTo>
                  <a:lnTo>
                    <a:pt x="561" y="6747"/>
                  </a:lnTo>
                  <a:lnTo>
                    <a:pt x="390" y="6601"/>
                  </a:lnTo>
                  <a:lnTo>
                    <a:pt x="390" y="6601"/>
                  </a:lnTo>
                  <a:lnTo>
                    <a:pt x="317" y="6527"/>
                  </a:lnTo>
                  <a:lnTo>
                    <a:pt x="244" y="6406"/>
                  </a:lnTo>
                  <a:lnTo>
                    <a:pt x="122" y="6113"/>
                  </a:lnTo>
                  <a:lnTo>
                    <a:pt x="49" y="5797"/>
                  </a:lnTo>
                  <a:lnTo>
                    <a:pt x="0" y="5480"/>
                  </a:lnTo>
                  <a:lnTo>
                    <a:pt x="0" y="5480"/>
                  </a:lnTo>
                  <a:lnTo>
                    <a:pt x="25" y="5310"/>
                  </a:lnTo>
                  <a:lnTo>
                    <a:pt x="49" y="5139"/>
                  </a:lnTo>
                  <a:lnTo>
                    <a:pt x="147" y="4798"/>
                  </a:lnTo>
                  <a:lnTo>
                    <a:pt x="220" y="4628"/>
                  </a:lnTo>
                  <a:lnTo>
                    <a:pt x="293" y="4482"/>
                  </a:lnTo>
                  <a:lnTo>
                    <a:pt x="390" y="4336"/>
                  </a:lnTo>
                  <a:lnTo>
                    <a:pt x="487" y="4238"/>
                  </a:lnTo>
                  <a:lnTo>
                    <a:pt x="487" y="4238"/>
                  </a:lnTo>
                  <a:lnTo>
                    <a:pt x="682" y="4043"/>
                  </a:lnTo>
                  <a:lnTo>
                    <a:pt x="877" y="3897"/>
                  </a:lnTo>
                  <a:lnTo>
                    <a:pt x="1048" y="3800"/>
                  </a:lnTo>
                  <a:lnTo>
                    <a:pt x="1145" y="3751"/>
                  </a:lnTo>
                  <a:lnTo>
                    <a:pt x="1145" y="3751"/>
                  </a:lnTo>
                  <a:lnTo>
                    <a:pt x="1316" y="3727"/>
                  </a:lnTo>
                  <a:lnTo>
                    <a:pt x="1389" y="3702"/>
                  </a:lnTo>
                  <a:lnTo>
                    <a:pt x="1437" y="3654"/>
                  </a:lnTo>
                  <a:lnTo>
                    <a:pt x="1437" y="3654"/>
                  </a:lnTo>
                  <a:lnTo>
                    <a:pt x="1510" y="3629"/>
                  </a:lnTo>
                  <a:lnTo>
                    <a:pt x="1608" y="3605"/>
                  </a:lnTo>
                  <a:lnTo>
                    <a:pt x="1754" y="3581"/>
                  </a:lnTo>
                  <a:lnTo>
                    <a:pt x="1900" y="3581"/>
                  </a:lnTo>
                  <a:lnTo>
                    <a:pt x="1900" y="3581"/>
                  </a:lnTo>
                  <a:lnTo>
                    <a:pt x="2071" y="3581"/>
                  </a:lnTo>
                  <a:lnTo>
                    <a:pt x="2241" y="3629"/>
                  </a:lnTo>
                  <a:lnTo>
                    <a:pt x="2363" y="3678"/>
                  </a:lnTo>
                  <a:lnTo>
                    <a:pt x="2485" y="3751"/>
                  </a:lnTo>
                  <a:lnTo>
                    <a:pt x="2485" y="3751"/>
                  </a:lnTo>
                  <a:lnTo>
                    <a:pt x="2558" y="3824"/>
                  </a:lnTo>
                  <a:lnTo>
                    <a:pt x="2655" y="3897"/>
                  </a:lnTo>
                  <a:lnTo>
                    <a:pt x="2777" y="3946"/>
                  </a:lnTo>
                  <a:lnTo>
                    <a:pt x="2850" y="3946"/>
                  </a:lnTo>
                  <a:lnTo>
                    <a:pt x="2850" y="3946"/>
                  </a:lnTo>
                  <a:lnTo>
                    <a:pt x="3020" y="3970"/>
                  </a:lnTo>
                  <a:lnTo>
                    <a:pt x="3093" y="4019"/>
                  </a:lnTo>
                  <a:lnTo>
                    <a:pt x="3142" y="4043"/>
                  </a:lnTo>
                  <a:lnTo>
                    <a:pt x="3142" y="4043"/>
                  </a:lnTo>
                  <a:lnTo>
                    <a:pt x="3191" y="4068"/>
                  </a:lnTo>
                  <a:lnTo>
                    <a:pt x="3240" y="4092"/>
                  </a:lnTo>
                  <a:lnTo>
                    <a:pt x="3288" y="4068"/>
                  </a:lnTo>
                  <a:lnTo>
                    <a:pt x="3337" y="4043"/>
                  </a:lnTo>
                  <a:lnTo>
                    <a:pt x="3337" y="4043"/>
                  </a:lnTo>
                  <a:lnTo>
                    <a:pt x="3386" y="4019"/>
                  </a:lnTo>
                  <a:lnTo>
                    <a:pt x="3459" y="3970"/>
                  </a:lnTo>
                  <a:lnTo>
                    <a:pt x="3605" y="3946"/>
                  </a:lnTo>
                  <a:lnTo>
                    <a:pt x="3605" y="3946"/>
                  </a:lnTo>
                  <a:lnTo>
                    <a:pt x="3775" y="3970"/>
                  </a:lnTo>
                  <a:lnTo>
                    <a:pt x="3848" y="4019"/>
                  </a:lnTo>
                  <a:lnTo>
                    <a:pt x="3897" y="4043"/>
                  </a:lnTo>
                  <a:lnTo>
                    <a:pt x="3897" y="4043"/>
                  </a:lnTo>
                  <a:lnTo>
                    <a:pt x="3970" y="4092"/>
                  </a:lnTo>
                  <a:lnTo>
                    <a:pt x="4068" y="4116"/>
                  </a:lnTo>
                  <a:lnTo>
                    <a:pt x="4214" y="4141"/>
                  </a:lnTo>
                  <a:lnTo>
                    <a:pt x="4384" y="4141"/>
                  </a:lnTo>
                  <a:lnTo>
                    <a:pt x="4384" y="4141"/>
                  </a:lnTo>
                  <a:lnTo>
                    <a:pt x="4530" y="4141"/>
                  </a:lnTo>
                  <a:lnTo>
                    <a:pt x="4677" y="4116"/>
                  </a:lnTo>
                  <a:lnTo>
                    <a:pt x="4774" y="4092"/>
                  </a:lnTo>
                  <a:lnTo>
                    <a:pt x="4847" y="4043"/>
                  </a:lnTo>
                  <a:lnTo>
                    <a:pt x="4847" y="4043"/>
                  </a:lnTo>
                  <a:lnTo>
                    <a:pt x="4896" y="3995"/>
                  </a:lnTo>
                  <a:lnTo>
                    <a:pt x="4920" y="3921"/>
                  </a:lnTo>
                  <a:lnTo>
                    <a:pt x="4944" y="3751"/>
                  </a:lnTo>
                  <a:lnTo>
                    <a:pt x="4944" y="3751"/>
                  </a:lnTo>
                  <a:lnTo>
                    <a:pt x="4944" y="3727"/>
                  </a:lnTo>
                  <a:lnTo>
                    <a:pt x="4920" y="3678"/>
                  </a:lnTo>
                  <a:lnTo>
                    <a:pt x="4823" y="3629"/>
                  </a:lnTo>
                  <a:lnTo>
                    <a:pt x="4701" y="3581"/>
                  </a:lnTo>
                  <a:lnTo>
                    <a:pt x="4555" y="3581"/>
                  </a:lnTo>
                  <a:lnTo>
                    <a:pt x="4555" y="3581"/>
                  </a:lnTo>
                  <a:lnTo>
                    <a:pt x="4409" y="3556"/>
                  </a:lnTo>
                  <a:lnTo>
                    <a:pt x="4238" y="3507"/>
                  </a:lnTo>
                  <a:lnTo>
                    <a:pt x="4092" y="3459"/>
                  </a:lnTo>
                  <a:lnTo>
                    <a:pt x="3995" y="3386"/>
                  </a:lnTo>
                  <a:lnTo>
                    <a:pt x="3995" y="3386"/>
                  </a:lnTo>
                  <a:lnTo>
                    <a:pt x="3897" y="3313"/>
                  </a:lnTo>
                  <a:lnTo>
                    <a:pt x="3800" y="3240"/>
                  </a:lnTo>
                  <a:lnTo>
                    <a:pt x="3702" y="3215"/>
                  </a:lnTo>
                  <a:lnTo>
                    <a:pt x="3605" y="3191"/>
                  </a:lnTo>
                  <a:lnTo>
                    <a:pt x="3605" y="3191"/>
                  </a:lnTo>
                  <a:lnTo>
                    <a:pt x="3532" y="3166"/>
                  </a:lnTo>
                  <a:lnTo>
                    <a:pt x="3434" y="3142"/>
                  </a:lnTo>
                  <a:lnTo>
                    <a:pt x="3337" y="3069"/>
                  </a:lnTo>
                  <a:lnTo>
                    <a:pt x="3240" y="2996"/>
                  </a:lnTo>
                  <a:lnTo>
                    <a:pt x="3240" y="2996"/>
                  </a:lnTo>
                  <a:lnTo>
                    <a:pt x="3167" y="2923"/>
                  </a:lnTo>
                  <a:lnTo>
                    <a:pt x="3069" y="2899"/>
                  </a:lnTo>
                  <a:lnTo>
                    <a:pt x="2996" y="2874"/>
                  </a:lnTo>
                  <a:lnTo>
                    <a:pt x="2947" y="2899"/>
                  </a:lnTo>
                  <a:lnTo>
                    <a:pt x="2947" y="2899"/>
                  </a:lnTo>
                  <a:lnTo>
                    <a:pt x="2899" y="2923"/>
                  </a:lnTo>
                  <a:lnTo>
                    <a:pt x="2826" y="2923"/>
                  </a:lnTo>
                  <a:lnTo>
                    <a:pt x="2752" y="2874"/>
                  </a:lnTo>
                  <a:lnTo>
                    <a:pt x="2655" y="2801"/>
                  </a:lnTo>
                  <a:lnTo>
                    <a:pt x="2655" y="2801"/>
                  </a:lnTo>
                  <a:lnTo>
                    <a:pt x="2582" y="2752"/>
                  </a:lnTo>
                  <a:lnTo>
                    <a:pt x="2509" y="2704"/>
                  </a:lnTo>
                  <a:lnTo>
                    <a:pt x="2436" y="2704"/>
                  </a:lnTo>
                  <a:lnTo>
                    <a:pt x="2387" y="2704"/>
                  </a:lnTo>
                  <a:lnTo>
                    <a:pt x="2387" y="2704"/>
                  </a:lnTo>
                  <a:lnTo>
                    <a:pt x="2338" y="2752"/>
                  </a:lnTo>
                  <a:lnTo>
                    <a:pt x="2265" y="2777"/>
                  </a:lnTo>
                  <a:lnTo>
                    <a:pt x="2095" y="2801"/>
                  </a:lnTo>
                  <a:lnTo>
                    <a:pt x="2095" y="2801"/>
                  </a:lnTo>
                  <a:lnTo>
                    <a:pt x="1997" y="2850"/>
                  </a:lnTo>
                  <a:lnTo>
                    <a:pt x="1851" y="2923"/>
                  </a:lnTo>
                  <a:lnTo>
                    <a:pt x="1681" y="3045"/>
                  </a:lnTo>
                  <a:lnTo>
                    <a:pt x="1535" y="3191"/>
                  </a:lnTo>
                  <a:lnTo>
                    <a:pt x="1535" y="3191"/>
                  </a:lnTo>
                  <a:lnTo>
                    <a:pt x="1364" y="3337"/>
                  </a:lnTo>
                  <a:lnTo>
                    <a:pt x="1194" y="3459"/>
                  </a:lnTo>
                  <a:lnTo>
                    <a:pt x="1072" y="3532"/>
                  </a:lnTo>
                  <a:lnTo>
                    <a:pt x="950" y="3581"/>
                  </a:lnTo>
                  <a:lnTo>
                    <a:pt x="950" y="3581"/>
                  </a:lnTo>
                  <a:lnTo>
                    <a:pt x="804" y="3532"/>
                  </a:lnTo>
                  <a:lnTo>
                    <a:pt x="731" y="3507"/>
                  </a:lnTo>
                  <a:lnTo>
                    <a:pt x="682" y="3483"/>
                  </a:lnTo>
                  <a:lnTo>
                    <a:pt x="682" y="3483"/>
                  </a:lnTo>
                  <a:lnTo>
                    <a:pt x="634" y="3434"/>
                  </a:lnTo>
                  <a:lnTo>
                    <a:pt x="609" y="3361"/>
                  </a:lnTo>
                  <a:lnTo>
                    <a:pt x="585" y="3191"/>
                  </a:lnTo>
                  <a:lnTo>
                    <a:pt x="585" y="3191"/>
                  </a:lnTo>
                  <a:lnTo>
                    <a:pt x="609" y="3020"/>
                  </a:lnTo>
                  <a:lnTo>
                    <a:pt x="634" y="2947"/>
                  </a:lnTo>
                  <a:lnTo>
                    <a:pt x="682" y="2899"/>
                  </a:lnTo>
                  <a:lnTo>
                    <a:pt x="682" y="2899"/>
                  </a:lnTo>
                  <a:lnTo>
                    <a:pt x="731" y="2874"/>
                  </a:lnTo>
                  <a:lnTo>
                    <a:pt x="853" y="2850"/>
                  </a:lnTo>
                  <a:lnTo>
                    <a:pt x="999" y="2826"/>
                  </a:lnTo>
                  <a:lnTo>
                    <a:pt x="1145" y="2801"/>
                  </a:lnTo>
                  <a:lnTo>
                    <a:pt x="1145" y="2801"/>
                  </a:lnTo>
                  <a:lnTo>
                    <a:pt x="1291" y="2801"/>
                  </a:lnTo>
                  <a:lnTo>
                    <a:pt x="1413" y="2752"/>
                  </a:lnTo>
                  <a:lnTo>
                    <a:pt x="1486" y="2704"/>
                  </a:lnTo>
                  <a:lnTo>
                    <a:pt x="1510" y="2655"/>
                  </a:lnTo>
                  <a:lnTo>
                    <a:pt x="1535" y="2631"/>
                  </a:lnTo>
                  <a:lnTo>
                    <a:pt x="1535" y="2631"/>
                  </a:lnTo>
                  <a:lnTo>
                    <a:pt x="1486" y="2460"/>
                  </a:lnTo>
                  <a:lnTo>
                    <a:pt x="1462" y="2387"/>
                  </a:lnTo>
                  <a:lnTo>
                    <a:pt x="1437" y="2338"/>
                  </a:lnTo>
                  <a:lnTo>
                    <a:pt x="1437" y="2338"/>
                  </a:lnTo>
                  <a:lnTo>
                    <a:pt x="1389" y="2290"/>
                  </a:lnTo>
                  <a:lnTo>
                    <a:pt x="1389" y="2241"/>
                  </a:lnTo>
                  <a:lnTo>
                    <a:pt x="1389" y="2192"/>
                  </a:lnTo>
                  <a:lnTo>
                    <a:pt x="1437" y="2144"/>
                  </a:lnTo>
                  <a:lnTo>
                    <a:pt x="1437" y="2144"/>
                  </a:lnTo>
                  <a:lnTo>
                    <a:pt x="1486" y="2119"/>
                  </a:lnTo>
                  <a:lnTo>
                    <a:pt x="1559" y="2070"/>
                  </a:lnTo>
                  <a:lnTo>
                    <a:pt x="1705" y="2046"/>
                  </a:lnTo>
                  <a:lnTo>
                    <a:pt x="1705" y="2046"/>
                  </a:lnTo>
                  <a:lnTo>
                    <a:pt x="1803" y="2046"/>
                  </a:lnTo>
                  <a:lnTo>
                    <a:pt x="1900" y="1997"/>
                  </a:lnTo>
                  <a:lnTo>
                    <a:pt x="1997" y="1924"/>
                  </a:lnTo>
                  <a:lnTo>
                    <a:pt x="2095" y="1851"/>
                  </a:lnTo>
                  <a:lnTo>
                    <a:pt x="2095" y="1851"/>
                  </a:lnTo>
                  <a:lnTo>
                    <a:pt x="2168" y="1778"/>
                  </a:lnTo>
                  <a:lnTo>
                    <a:pt x="2241" y="1681"/>
                  </a:lnTo>
                  <a:lnTo>
                    <a:pt x="2265" y="1559"/>
                  </a:lnTo>
                  <a:lnTo>
                    <a:pt x="2290" y="1486"/>
                  </a:lnTo>
                  <a:lnTo>
                    <a:pt x="2290" y="1486"/>
                  </a:lnTo>
                  <a:lnTo>
                    <a:pt x="2265" y="1315"/>
                  </a:lnTo>
                  <a:lnTo>
                    <a:pt x="2217" y="1242"/>
                  </a:lnTo>
                  <a:lnTo>
                    <a:pt x="2192" y="1194"/>
                  </a:lnTo>
                  <a:lnTo>
                    <a:pt x="2192" y="1194"/>
                  </a:lnTo>
                  <a:lnTo>
                    <a:pt x="2192" y="1169"/>
                  </a:lnTo>
                  <a:lnTo>
                    <a:pt x="2192" y="1121"/>
                  </a:lnTo>
                  <a:lnTo>
                    <a:pt x="2265" y="999"/>
                  </a:lnTo>
                  <a:lnTo>
                    <a:pt x="2387" y="828"/>
                  </a:lnTo>
                  <a:lnTo>
                    <a:pt x="2582" y="634"/>
                  </a:lnTo>
                  <a:lnTo>
                    <a:pt x="2582" y="634"/>
                  </a:lnTo>
                  <a:lnTo>
                    <a:pt x="2679" y="536"/>
                  </a:lnTo>
                  <a:lnTo>
                    <a:pt x="2826" y="439"/>
                  </a:lnTo>
                  <a:lnTo>
                    <a:pt x="2972" y="366"/>
                  </a:lnTo>
                  <a:lnTo>
                    <a:pt x="3142" y="293"/>
                  </a:lnTo>
                  <a:lnTo>
                    <a:pt x="3483" y="195"/>
                  </a:lnTo>
                  <a:lnTo>
                    <a:pt x="3654" y="171"/>
                  </a:lnTo>
                  <a:lnTo>
                    <a:pt x="3800" y="146"/>
                  </a:lnTo>
                  <a:lnTo>
                    <a:pt x="3800" y="146"/>
                  </a:lnTo>
                  <a:lnTo>
                    <a:pt x="4116" y="171"/>
                  </a:lnTo>
                  <a:lnTo>
                    <a:pt x="4360" y="171"/>
                  </a:lnTo>
                  <a:lnTo>
                    <a:pt x="4555" y="220"/>
                  </a:lnTo>
                  <a:lnTo>
                    <a:pt x="4652" y="244"/>
                  </a:lnTo>
                  <a:lnTo>
                    <a:pt x="4652" y="244"/>
                  </a:lnTo>
                  <a:lnTo>
                    <a:pt x="4701" y="268"/>
                  </a:lnTo>
                  <a:lnTo>
                    <a:pt x="4750" y="293"/>
                  </a:lnTo>
                  <a:lnTo>
                    <a:pt x="4798" y="268"/>
                  </a:lnTo>
                  <a:lnTo>
                    <a:pt x="4847" y="244"/>
                  </a:lnTo>
                  <a:lnTo>
                    <a:pt x="4847" y="244"/>
                  </a:lnTo>
                  <a:lnTo>
                    <a:pt x="5018" y="195"/>
                  </a:lnTo>
                  <a:lnTo>
                    <a:pt x="5407" y="122"/>
                  </a:lnTo>
                  <a:lnTo>
                    <a:pt x="5821" y="25"/>
                  </a:lnTo>
                  <a:lnTo>
                    <a:pt x="6138"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 name="Google Shape;506;p39"/>
          <p:cNvGrpSpPr/>
          <p:nvPr/>
        </p:nvGrpSpPr>
        <p:grpSpPr>
          <a:xfrm>
            <a:off x="7380365" y="3606172"/>
            <a:ext cx="299463" cy="202260"/>
            <a:chOff x="564675" y="1700625"/>
            <a:chExt cx="465200" cy="314200"/>
          </a:xfrm>
        </p:grpSpPr>
        <p:sp>
          <p:nvSpPr>
            <p:cNvPr id="18" name="Google Shape;507;p39"/>
            <p:cNvSpPr/>
            <p:nvPr/>
          </p:nvSpPr>
          <p:spPr>
            <a:xfrm>
              <a:off x="564675" y="1700625"/>
              <a:ext cx="465200" cy="29250"/>
            </a:xfrm>
            <a:custGeom>
              <a:avLst/>
              <a:gdLst/>
              <a:ahLst/>
              <a:cxnLst/>
              <a:rect l="l" t="t" r="r" b="b"/>
              <a:pathLst>
                <a:path w="18608" h="1170" fill="none" extrusionOk="0">
                  <a:moveTo>
                    <a:pt x="18608" y="1170"/>
                  </a:moveTo>
                  <a:lnTo>
                    <a:pt x="18608" y="488"/>
                  </a:lnTo>
                  <a:lnTo>
                    <a:pt x="18608" y="488"/>
                  </a:lnTo>
                  <a:lnTo>
                    <a:pt x="18608" y="390"/>
                  </a:lnTo>
                  <a:lnTo>
                    <a:pt x="18559" y="293"/>
                  </a:lnTo>
                  <a:lnTo>
                    <a:pt x="18535" y="220"/>
                  </a:lnTo>
                  <a:lnTo>
                    <a:pt x="18462" y="147"/>
                  </a:lnTo>
                  <a:lnTo>
                    <a:pt x="18389" y="74"/>
                  </a:lnTo>
                  <a:lnTo>
                    <a:pt x="18316" y="49"/>
                  </a:lnTo>
                  <a:lnTo>
                    <a:pt x="18218" y="1"/>
                  </a:lnTo>
                  <a:lnTo>
                    <a:pt x="18121" y="1"/>
                  </a:lnTo>
                  <a:lnTo>
                    <a:pt x="488" y="1"/>
                  </a:lnTo>
                  <a:lnTo>
                    <a:pt x="488" y="1"/>
                  </a:lnTo>
                  <a:lnTo>
                    <a:pt x="390" y="1"/>
                  </a:lnTo>
                  <a:lnTo>
                    <a:pt x="293" y="49"/>
                  </a:lnTo>
                  <a:lnTo>
                    <a:pt x="220" y="74"/>
                  </a:lnTo>
                  <a:lnTo>
                    <a:pt x="147" y="147"/>
                  </a:lnTo>
                  <a:lnTo>
                    <a:pt x="74" y="220"/>
                  </a:lnTo>
                  <a:lnTo>
                    <a:pt x="49" y="293"/>
                  </a:lnTo>
                  <a:lnTo>
                    <a:pt x="1" y="390"/>
                  </a:lnTo>
                  <a:lnTo>
                    <a:pt x="1" y="488"/>
                  </a:lnTo>
                  <a:lnTo>
                    <a:pt x="1" y="117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08;p39"/>
            <p:cNvSpPr/>
            <p:nvPr/>
          </p:nvSpPr>
          <p:spPr>
            <a:xfrm>
              <a:off x="564675" y="1732300"/>
              <a:ext cx="465200" cy="272175"/>
            </a:xfrm>
            <a:custGeom>
              <a:avLst/>
              <a:gdLst/>
              <a:ahLst/>
              <a:cxnLst/>
              <a:rect l="l" t="t" r="r" b="b"/>
              <a:pathLst>
                <a:path w="18608" h="10887" fill="none" extrusionOk="0">
                  <a:moveTo>
                    <a:pt x="13493" y="7209"/>
                  </a:moveTo>
                  <a:lnTo>
                    <a:pt x="18608" y="10887"/>
                  </a:lnTo>
                  <a:lnTo>
                    <a:pt x="18608" y="10887"/>
                  </a:lnTo>
                  <a:lnTo>
                    <a:pt x="18608" y="10814"/>
                  </a:lnTo>
                  <a:lnTo>
                    <a:pt x="18608" y="0"/>
                  </a:lnTo>
                  <a:lnTo>
                    <a:pt x="9450" y="6625"/>
                  </a:lnTo>
                  <a:lnTo>
                    <a:pt x="9450" y="6625"/>
                  </a:lnTo>
                  <a:lnTo>
                    <a:pt x="9377" y="6673"/>
                  </a:lnTo>
                  <a:lnTo>
                    <a:pt x="9304" y="6673"/>
                  </a:lnTo>
                  <a:lnTo>
                    <a:pt x="9304" y="6673"/>
                  </a:lnTo>
                  <a:lnTo>
                    <a:pt x="9231" y="6673"/>
                  </a:lnTo>
                  <a:lnTo>
                    <a:pt x="9158" y="6625"/>
                  </a:lnTo>
                  <a:lnTo>
                    <a:pt x="1" y="0"/>
                  </a:lnTo>
                  <a:lnTo>
                    <a:pt x="1" y="10814"/>
                  </a:lnTo>
                  <a:lnTo>
                    <a:pt x="1" y="10814"/>
                  </a:lnTo>
                  <a:lnTo>
                    <a:pt x="1" y="10887"/>
                  </a:lnTo>
                  <a:lnTo>
                    <a:pt x="5115" y="7209"/>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09;p39"/>
            <p:cNvSpPr/>
            <p:nvPr/>
          </p:nvSpPr>
          <p:spPr>
            <a:xfrm>
              <a:off x="572600" y="2014200"/>
              <a:ext cx="449375" cy="625"/>
            </a:xfrm>
            <a:custGeom>
              <a:avLst/>
              <a:gdLst/>
              <a:ahLst/>
              <a:cxnLst/>
              <a:rect l="l" t="t" r="r" b="b"/>
              <a:pathLst>
                <a:path w="17975" h="25" fill="none" extrusionOk="0">
                  <a:moveTo>
                    <a:pt x="0" y="0"/>
                  </a:moveTo>
                  <a:lnTo>
                    <a:pt x="0" y="0"/>
                  </a:lnTo>
                  <a:lnTo>
                    <a:pt x="98" y="25"/>
                  </a:lnTo>
                  <a:lnTo>
                    <a:pt x="171" y="25"/>
                  </a:lnTo>
                  <a:lnTo>
                    <a:pt x="17804" y="25"/>
                  </a:lnTo>
                  <a:lnTo>
                    <a:pt x="17804" y="25"/>
                  </a:lnTo>
                  <a:lnTo>
                    <a:pt x="17877" y="25"/>
                  </a:lnTo>
                  <a:lnTo>
                    <a:pt x="17974" y="0"/>
                  </a:lnTo>
                </a:path>
              </a:pathLst>
            </a:custGeom>
            <a:noFill/>
            <a:ln w="952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1681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3213</TotalTime>
  <Words>3092</Words>
  <Application>Microsoft Office PowerPoint</Application>
  <PresentationFormat>Widescreen</PresentationFormat>
  <Paragraphs>198</Paragraphs>
  <Slides>39</Slides>
  <Notes>1</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Arial</vt:lpstr>
      <vt:lpstr>Calibri</vt:lpstr>
      <vt:lpstr>Calibri Light</vt:lpstr>
      <vt:lpstr>Lucida Grande</vt:lpstr>
      <vt:lpstr>myriad-pro</vt:lpstr>
      <vt:lpstr>Quattrocento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Grace Lyons</dc:creator>
  <cp:lastModifiedBy>Grace Lyons</cp:lastModifiedBy>
  <cp:revision>54</cp:revision>
  <dcterms:created xsi:type="dcterms:W3CDTF">2020-02-11T16:01:57Z</dcterms:created>
  <dcterms:modified xsi:type="dcterms:W3CDTF">2020-05-20T16:20:44Z</dcterms:modified>
</cp:coreProperties>
</file>