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260" r:id="rId2"/>
    <p:sldId id="310" r:id="rId3"/>
    <p:sldId id="549" r:id="rId4"/>
    <p:sldId id="576" r:id="rId5"/>
    <p:sldId id="588" r:id="rId6"/>
    <p:sldId id="572" r:id="rId7"/>
    <p:sldId id="587" r:id="rId8"/>
    <p:sldId id="547" r:id="rId9"/>
    <p:sldId id="566" r:id="rId10"/>
    <p:sldId id="577" r:id="rId11"/>
    <p:sldId id="565" r:id="rId12"/>
    <p:sldId id="574" r:id="rId13"/>
    <p:sldId id="578" r:id="rId14"/>
    <p:sldId id="575" r:id="rId15"/>
    <p:sldId id="583" r:id="rId16"/>
    <p:sldId id="585" r:id="rId17"/>
    <p:sldId id="586" r:id="rId18"/>
    <p:sldId id="589" r:id="rId19"/>
    <p:sldId id="272" r:id="rId20"/>
    <p:sldId id="581" r:id="rId21"/>
    <p:sldId id="579" r:id="rId22"/>
    <p:sldId id="580" r:id="rId23"/>
    <p:sldId id="582" r:id="rId24"/>
    <p:sldId id="555" r:id="rId25"/>
    <p:sldId id="556" r:id="rId26"/>
    <p:sldId id="558" r:id="rId27"/>
    <p:sldId id="557" r:id="rId28"/>
    <p:sldId id="550" r:id="rId29"/>
    <p:sldId id="559" r:id="rId30"/>
    <p:sldId id="562" r:id="rId31"/>
    <p:sldId id="592" r:id="rId32"/>
    <p:sldId id="560" r:id="rId33"/>
    <p:sldId id="563" r:id="rId34"/>
    <p:sldId id="561" r:id="rId35"/>
    <p:sldId id="564" r:id="rId36"/>
    <p:sldId id="591" r:id="rId37"/>
    <p:sldId id="590" r:id="rId38"/>
    <p:sldId id="593" r:id="rId39"/>
    <p:sldId id="30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6C"/>
    <a:srgbClr val="B6BD00"/>
    <a:srgbClr val="F38B00"/>
    <a:srgbClr val="EA1D76"/>
    <a:srgbClr val="D82F27"/>
    <a:srgbClr val="16A8D3"/>
    <a:srgbClr val="ED7523"/>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1"/>
    <p:restoredTop sz="94729"/>
  </p:normalViewPr>
  <p:slideViewPr>
    <p:cSldViewPr snapToGrid="0" snapToObjects="1">
      <p:cViewPr>
        <p:scale>
          <a:sx n="52" d="100"/>
          <a:sy n="52" d="100"/>
        </p:scale>
        <p:origin x="597" y="62"/>
      </p:cViewPr>
      <p:guideLst/>
    </p:cSldViewPr>
  </p:slideViewPr>
  <p:notesTextViewPr>
    <p:cViewPr>
      <p:scale>
        <a:sx n="1" d="1"/>
        <a:sy n="1" d="1"/>
      </p:scale>
      <p:origin x="0" y="0"/>
    </p:cViewPr>
  </p:notesTextViewPr>
  <p:sorterViewPr>
    <p:cViewPr>
      <p:scale>
        <a:sx n="66" d="100"/>
        <a:sy n="66" d="100"/>
      </p:scale>
      <p:origin x="0" y="-3295"/>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5/20/2020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5/20/2020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heconversation.com/adult-education-needs-an-urgent-and-radical-rethink-39391"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albertoabouganem/7024801145/" TargetMode="External"/><Relationship Id="rId2" Type="http://schemas.openxmlformats.org/officeDocument/2006/relationships/image" Target="../media/image16.jp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hyperlink" Target="https://www.unhcr.org/en-ie/publications/brochures/3b779dfe2/protecting-refugees-questions-answers.html" TargetMode="External"/><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hyperlink" Target="https://www.citizensinformation.ie/en/moving_country/asylum_seekers_and_refugees/services_for_asylum_seekers_in_ireland/direct_provision.html" TargetMode="External"/><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rci.ie/" TargetMode="External"/><Relationship Id="rId2" Type="http://schemas.openxmlformats.org/officeDocument/2006/relationships/hyperlink" Target="https://www.immigrantcouncil.ie/" TargetMode="External"/><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s://gracesyllables.com/2017/06/12/sayings/" TargetMode="External"/><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opportunitychild.com.au/partner-community-in-focus-go-goldfields/" TargetMode="External"/><Relationship Id="rId2" Type="http://schemas.openxmlformats.org/officeDocument/2006/relationships/image" Target="../media/image20.jp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s://ministry-to-children.com/lesson-holy-mothersa-tribute-to-biblical-matrons/" TargetMode="External"/><Relationship Id="rId2" Type="http://schemas.openxmlformats.org/officeDocument/2006/relationships/image" Target="../media/image21.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www.htxt.co.za/2014/09/15/free-state-to-receive-r30-million-maths-and-science-education-grant-from-sanral/" TargetMode="External"/><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hyperlink" Target="http://2013.igem.org/Main_Page_Archive" TargetMode="External"/><Relationship Id="rId2" Type="http://schemas.openxmlformats.org/officeDocument/2006/relationships/image" Target="../media/image24.jpg"/><Relationship Id="rId1" Type="http://schemas.openxmlformats.org/officeDocument/2006/relationships/slideLayout" Target="../slideLayouts/slideLayout36.xml"/><Relationship Id="rId4" Type="http://schemas.openxmlformats.org/officeDocument/2006/relationships/hyperlink" Target="http://www.quiz-maker.com/QD94DO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hyperlink" Target="http://galwayroscommon.etb.ie/" TargetMode="External"/><Relationship Id="rId2" Type="http://schemas.openxmlformats.org/officeDocument/2006/relationships/hyperlink" Target="http://www.rosleaderpartnership.ie/?pagid=county-roscommon-refugee-resettlement-programme" TargetMode="Externa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hyperlink" Target="https://positiveparenting.ie/family-life-parenting/page/3/" TargetMode="Externa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www.farmersjournal.ie/rural-commitment-martina-earley-178261" TargetMode="External"/><Relationship Id="rId2" Type="http://schemas.openxmlformats.org/officeDocument/2006/relationships/image" Target="../media/image26.jp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inclusion.how/" TargetMode="External"/><Relationship Id="rId1" Type="http://schemas.openxmlformats.org/officeDocument/2006/relationships/slideLayout" Target="../slideLayouts/slideLayout35.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kultur-life.de/ueber-uns/soziales-engagement/" TargetMode="External"/><Relationship Id="rId1" Type="http://schemas.openxmlformats.org/officeDocument/2006/relationships/slideLayout" Target="../slideLayouts/slideLayout35.xml"/><Relationship Id="rId5" Type="http://schemas.openxmlformats.org/officeDocument/2006/relationships/image" Target="../media/image34.png"/><Relationship Id="rId4" Type="http://schemas.openxmlformats.org/officeDocument/2006/relationships/hyperlink" Target="https://www.youtube.com/user/KulturLife"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5.xml"/><Relationship Id="rId4" Type="http://schemas.openxmlformats.org/officeDocument/2006/relationships/hyperlink" Target="https://en.wikipedia.org/wiki/File:Flag_of_the_United_Kingdom_(3-5).sv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5.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55.xml"/><Relationship Id="rId1" Type="http://schemas.openxmlformats.org/officeDocument/2006/relationships/video" Target="https://www.youtube.com/embed/25bwiSikRsI?feature=oembed" TargetMode="External"/><Relationship Id="rId4" Type="http://schemas.openxmlformats.org/officeDocument/2006/relationships/hyperlink" Target="https://www.youtube.com/watch?v=25bwiSikRsI"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lickr.com/photos/alisdare/32575834102" TargetMode="External"/><Relationship Id="rId2" Type="http://schemas.openxmlformats.org/officeDocument/2006/relationships/image" Target="../media/image11.jp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hyperlink" Target="https://www.maxpixel.net/Drawing-Group-Tree-Inclusion-Children-4025631" TargetMode="External"/><Relationship Id="rId2" Type="http://schemas.openxmlformats.org/officeDocument/2006/relationships/image" Target="../media/image12.jp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hyperlink" Target="https://pxhere.com/en/photo/913653" TargetMode="External"/><Relationship Id="rId2" Type="http://schemas.openxmlformats.org/officeDocument/2006/relationships/image" Target="../media/image13.jp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at a table&#10;&#10;Description automatically generated">
            <a:extLst>
              <a:ext uri="{FF2B5EF4-FFF2-40B4-BE49-F238E27FC236}">
                <a16:creationId xmlns:a16="http://schemas.microsoft.com/office/drawing/2014/main" id="{19890135-A34B-4C02-8EA5-FB59D72B917C}"/>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5375" r="25375"/>
          <a:stretch>
            <a:fillRect/>
          </a:stretch>
        </p:blipFill>
        <p:spPr>
          <a:xfrm>
            <a:off x="6552958" y="0"/>
            <a:ext cx="5731563" cy="5731563"/>
          </a:xfrm>
        </p:spPr>
      </p:pic>
      <p:sp>
        <p:nvSpPr>
          <p:cNvPr id="5" name="Rectangle 4">
            <a:extLst>
              <a:ext uri="{FF2B5EF4-FFF2-40B4-BE49-F238E27FC236}">
                <a16:creationId xmlns:a16="http://schemas.microsoft.com/office/drawing/2014/main" id="{D232F99C-2359-4099-8160-8A58D16C184E}"/>
              </a:ext>
            </a:extLst>
          </p:cNvPr>
          <p:cNvSpPr/>
          <p:nvPr/>
        </p:nvSpPr>
        <p:spPr>
          <a:xfrm>
            <a:off x="261868" y="2316061"/>
            <a:ext cx="2964807" cy="584775"/>
          </a:xfrm>
          <a:prstGeom prst="rect">
            <a:avLst/>
          </a:prstGeom>
          <a:solidFill>
            <a:srgbClr val="EA1D76"/>
          </a:solidFill>
        </p:spPr>
        <p:txBody>
          <a:bodyPr wrap="square">
            <a:spAutoFit/>
          </a:bodyPr>
          <a:lstStyle/>
          <a:p>
            <a:r>
              <a:rPr lang="en-US" sz="3200" dirty="0">
                <a:solidFill>
                  <a:schemeClr val="bg1"/>
                </a:solidFill>
              </a:rPr>
              <a:t>Getting Started: </a:t>
            </a:r>
          </a:p>
        </p:txBody>
      </p:sp>
      <p:sp>
        <p:nvSpPr>
          <p:cNvPr id="8" name="Text Placeholder 2">
            <a:extLst>
              <a:ext uri="{FF2B5EF4-FFF2-40B4-BE49-F238E27FC236}">
                <a16:creationId xmlns:a16="http://schemas.microsoft.com/office/drawing/2014/main" id="{A9F33318-355C-4413-9524-9BD8905F1CB0}"/>
              </a:ext>
            </a:extLst>
          </p:cNvPr>
          <p:cNvSpPr txBox="1">
            <a:spLocks/>
          </p:cNvSpPr>
          <p:nvPr/>
        </p:nvSpPr>
        <p:spPr>
          <a:xfrm>
            <a:off x="261869" y="3268924"/>
            <a:ext cx="4593160" cy="3445309"/>
          </a:xfrm>
          <a:prstGeom prst="rect">
            <a:avLst/>
          </a:prstGeom>
        </p:spPr>
        <p:txBody>
          <a:bodyPr vert="horz" lIns="91440" tIns="45720" rIns="91440" bIns="45720" rtlCol="0">
            <a:normAutofit/>
          </a:bodyPr>
          <a:lstStyle>
            <a:lvl1pPr marL="0" indent="0" algn="l" defTabSz="914400" rtl="0" eaLnBrk="1" latinLnBrk="0" hangingPunct="1">
              <a:lnSpc>
                <a:spcPts val="4000"/>
              </a:lnSpc>
              <a:spcBef>
                <a:spcPts val="1000"/>
              </a:spcBef>
              <a:buFont typeface="Arial"/>
              <a:buNone/>
              <a:defRPr sz="3600" b="0" kern="1200" baseline="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4000" dirty="0"/>
              <a:t>Become an                                Agent of Inclusion:                     </a:t>
            </a:r>
          </a:p>
          <a:p>
            <a:r>
              <a:rPr lang="en-US" sz="4000" dirty="0">
                <a:solidFill>
                  <a:srgbClr val="EA1D76"/>
                </a:solidFill>
              </a:rPr>
              <a:t>Your Role as a Service/Education Provider</a:t>
            </a: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t>In this section:</a:t>
            </a:r>
          </a:p>
        </p:txBody>
      </p:sp>
      <p:sp>
        <p:nvSpPr>
          <p:cNvPr id="6" name="Text Placeholder 5"/>
          <p:cNvSpPr>
            <a:spLocks noGrp="1"/>
          </p:cNvSpPr>
          <p:nvPr>
            <p:ph type="body" sz="quarter" idx="17"/>
          </p:nvPr>
        </p:nvSpPr>
        <p:spPr>
          <a:xfrm>
            <a:off x="6325568" y="1805937"/>
            <a:ext cx="5614184" cy="3947440"/>
          </a:xfrm>
        </p:spPr>
        <p:txBody>
          <a:bodyPr/>
          <a:lstStyle/>
          <a:p>
            <a:pPr algn="just"/>
            <a:r>
              <a:rPr lang="en-IE" dirty="0"/>
              <a:t>Before you can make a meaningful change to the lives of refugees and migrants, you first need know and understand the challenges and disadvantages they face.</a:t>
            </a:r>
          </a:p>
          <a:p>
            <a:pPr algn="just"/>
            <a:endParaRPr lang="en-IE" dirty="0"/>
          </a:p>
          <a:p>
            <a:pPr algn="just"/>
            <a:r>
              <a:rPr lang="en-IE" dirty="0"/>
              <a:t>In this section, we look at these challenges and disadvantages. We also learn about the rights of refugees and areas where refugees and migrants receive support in our country.</a:t>
            </a:r>
          </a:p>
          <a:p>
            <a:pPr algn="l"/>
            <a:endParaRPr lang="en-US" dirty="0"/>
          </a:p>
        </p:txBody>
      </p:sp>
      <p:sp>
        <p:nvSpPr>
          <p:cNvPr id="7" name="Text Placeholder 5">
            <a:extLst>
              <a:ext uri="{FF2B5EF4-FFF2-40B4-BE49-F238E27FC236}">
                <a16:creationId xmlns:a16="http://schemas.microsoft.com/office/drawing/2014/main" id="{1C5C6BF9-AEDE-45AD-8BC9-52AF4673385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1.2 </a:t>
            </a:r>
            <a:r>
              <a:rPr lang="en-US" sz="3200" i="0" dirty="0"/>
              <a:t>Understanding the challenges </a:t>
            </a:r>
            <a:r>
              <a:rPr lang="en-IE" sz="3200" i="0" dirty="0"/>
              <a:t>Refugees and Migrants face and areas of support</a:t>
            </a:r>
            <a:endParaRPr lang="en-IE" dirty="0"/>
          </a:p>
        </p:txBody>
      </p:sp>
      <p:sp>
        <p:nvSpPr>
          <p:cNvPr id="8" name="TextBox 7">
            <a:extLst>
              <a:ext uri="{FF2B5EF4-FFF2-40B4-BE49-F238E27FC236}">
                <a16:creationId xmlns:a16="http://schemas.microsoft.com/office/drawing/2014/main" id="{91B0328E-DE41-49B1-BEDF-AE079545EE1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INTRODUCTION</a:t>
            </a:r>
          </a:p>
        </p:txBody>
      </p:sp>
    </p:spTree>
    <p:extLst>
      <p:ext uri="{BB962C8B-B14F-4D97-AF65-F5344CB8AC3E}">
        <p14:creationId xmlns:p14="http://schemas.microsoft.com/office/powerpoint/2010/main" val="4145404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A0D4E7-2A64-45B8-B2C9-D61B9597E28C}"/>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id="{CE246DCD-B65C-497C-960A-A3E06EF0DE37}"/>
              </a:ext>
            </a:extLst>
          </p:cNvPr>
          <p:cNvSpPr>
            <a:spLocks noGrp="1"/>
          </p:cNvSpPr>
          <p:nvPr>
            <p:ph type="body" sz="quarter" idx="22"/>
          </p:nvPr>
        </p:nvSpPr>
        <p:spPr/>
        <p:txBody>
          <a:bodyPr/>
          <a:lstStyle/>
          <a:p>
            <a:r>
              <a:rPr lang="en-IE" i="0" dirty="0"/>
              <a:t>“Refugees are mothers, fathers, sisters, brothers, children, with the same hopes and ambitions as us—except that a twist of fate has bound their lives to a global refugee crisis on an unprecedented scale.”</a:t>
            </a:r>
          </a:p>
          <a:p>
            <a:endParaRPr lang="en-IE" i="0" dirty="0"/>
          </a:p>
          <a:p>
            <a:r>
              <a:rPr lang="en-IE" i="0" dirty="0"/>
              <a:t>- Khaled Hosseini</a:t>
            </a:r>
            <a:endParaRPr lang="en-IE" dirty="0"/>
          </a:p>
        </p:txBody>
      </p:sp>
      <p:pic>
        <p:nvPicPr>
          <p:cNvPr id="3074" name="Picture 2" descr="Image result for khaled hosseini">
            <a:extLst>
              <a:ext uri="{FF2B5EF4-FFF2-40B4-BE49-F238E27FC236}">
                <a16:creationId xmlns:a16="http://schemas.microsoft.com/office/drawing/2014/main" id="{F8CBC6AD-A024-456C-BED6-A3739EB16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4497" y="4445876"/>
            <a:ext cx="2995558" cy="22232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8011E8-22D7-49D2-80AA-9A2874219086}"/>
              </a:ext>
            </a:extLst>
          </p:cNvPr>
          <p:cNvSpPr txBox="1"/>
          <p:nvPr/>
        </p:nvSpPr>
        <p:spPr>
          <a:xfrm>
            <a:off x="0" y="289412"/>
            <a:ext cx="4876800" cy="461665"/>
          </a:xfrm>
          <a:prstGeom prst="rect">
            <a:avLst/>
          </a:prstGeom>
          <a:solidFill>
            <a:srgbClr val="EA1D76"/>
          </a:solidFill>
        </p:spPr>
        <p:txBody>
          <a:bodyPr wrap="square" rtlCol="0">
            <a:spAutoFit/>
          </a:bodyPr>
          <a:lstStyle/>
          <a:p>
            <a:pPr algn="r"/>
            <a:r>
              <a:rPr lang="en-IE" sz="2400" dirty="0">
                <a:solidFill>
                  <a:schemeClr val="bg1"/>
                </a:solidFill>
              </a:rPr>
              <a:t>Understanding the Refugees crisis.. </a:t>
            </a:r>
          </a:p>
        </p:txBody>
      </p:sp>
    </p:spTree>
    <p:extLst>
      <p:ext uri="{BB962C8B-B14F-4D97-AF65-F5344CB8AC3E}">
        <p14:creationId xmlns:p14="http://schemas.microsoft.com/office/powerpoint/2010/main" val="949755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889645-5061-49DC-B77D-375A1188B224}"/>
              </a:ext>
            </a:extLst>
          </p:cNvPr>
          <p:cNvSpPr>
            <a:spLocks noGrp="1"/>
          </p:cNvSpPr>
          <p:nvPr>
            <p:ph type="body" sz="quarter" idx="20"/>
          </p:nvPr>
        </p:nvSpPr>
        <p:spPr>
          <a:xfrm>
            <a:off x="1229711" y="1754551"/>
            <a:ext cx="10646980" cy="3872188"/>
          </a:xfrm>
        </p:spPr>
        <p:txBody>
          <a:bodyPr/>
          <a:lstStyle/>
          <a:p>
            <a:pPr marL="0" indent="0">
              <a:lnSpc>
                <a:spcPct val="100000"/>
              </a:lnSpc>
              <a:buNone/>
            </a:pPr>
            <a:r>
              <a:rPr lang="en-IE" dirty="0">
                <a:solidFill>
                  <a:srgbClr val="615F5D"/>
                </a:solidFill>
              </a:rPr>
              <a:t>It is important to understand that refugees and migrants have many challenges and disadvantages facing them when they arrive in a new country/community. </a:t>
            </a:r>
          </a:p>
          <a:p>
            <a:pPr marL="0" indent="0">
              <a:lnSpc>
                <a:spcPct val="100000"/>
              </a:lnSpc>
              <a:buNone/>
            </a:pPr>
            <a:r>
              <a:rPr lang="en-IE" dirty="0">
                <a:solidFill>
                  <a:srgbClr val="F38B00"/>
                </a:solidFill>
              </a:rPr>
              <a:t>Difficulties may be caused by:</a:t>
            </a:r>
          </a:p>
          <a:p>
            <a:pPr algn="just">
              <a:lnSpc>
                <a:spcPct val="100000"/>
              </a:lnSpc>
            </a:pPr>
            <a:r>
              <a:rPr lang="en-IE" dirty="0">
                <a:solidFill>
                  <a:srgbClr val="615F5D"/>
                </a:solidFill>
              </a:rPr>
              <a:t>isolation and a lack of knowledge about with systems and procedures in their host country</a:t>
            </a:r>
          </a:p>
          <a:p>
            <a:pPr algn="just">
              <a:lnSpc>
                <a:spcPct val="100000"/>
              </a:lnSpc>
            </a:pPr>
            <a:r>
              <a:rPr lang="en-IE" dirty="0">
                <a:solidFill>
                  <a:srgbClr val="615F5D"/>
                </a:solidFill>
              </a:rPr>
              <a:t>poor education or educational underachievement or the failure of the host country to recognise their foreign skills, qualifications and experience</a:t>
            </a:r>
          </a:p>
          <a:p>
            <a:pPr algn="just">
              <a:lnSpc>
                <a:spcPct val="100000"/>
              </a:lnSpc>
            </a:pPr>
            <a:r>
              <a:rPr lang="en-IE" dirty="0">
                <a:solidFill>
                  <a:srgbClr val="615F5D"/>
                </a:solidFill>
              </a:rPr>
              <a:t>lack of fluency in the host country language</a:t>
            </a:r>
          </a:p>
          <a:p>
            <a:pPr algn="just">
              <a:lnSpc>
                <a:spcPct val="100000"/>
              </a:lnSpc>
            </a:pPr>
            <a:r>
              <a:rPr lang="en-IE" dirty="0">
                <a:solidFill>
                  <a:srgbClr val="615F5D"/>
                </a:solidFill>
              </a:rPr>
              <a:t>cultural barriers and/or differences to that of the host society</a:t>
            </a:r>
          </a:p>
          <a:p>
            <a:endParaRPr lang="en-IE" dirty="0"/>
          </a:p>
        </p:txBody>
      </p:sp>
      <p:sp>
        <p:nvSpPr>
          <p:cNvPr id="3" name="Text Placeholder 2">
            <a:extLst>
              <a:ext uri="{FF2B5EF4-FFF2-40B4-BE49-F238E27FC236}">
                <a16:creationId xmlns:a16="http://schemas.microsoft.com/office/drawing/2014/main" id="{A26B8F46-EC34-49D1-A5AE-32363C6EECFF}"/>
              </a:ext>
            </a:extLst>
          </p:cNvPr>
          <p:cNvSpPr>
            <a:spLocks noGrp="1"/>
          </p:cNvSpPr>
          <p:nvPr>
            <p:ph type="body" sz="quarter" idx="21"/>
          </p:nvPr>
        </p:nvSpPr>
        <p:spPr>
          <a:xfrm>
            <a:off x="2495266" y="515007"/>
            <a:ext cx="8403792" cy="1093448"/>
          </a:xfrm>
        </p:spPr>
        <p:txBody>
          <a:bodyPr>
            <a:normAutofit fontScale="92500"/>
          </a:bodyPr>
          <a:lstStyle/>
          <a:p>
            <a:r>
              <a:rPr lang="en-IE" dirty="0"/>
              <a:t>Understanding the challenges and disadvantages faced by Refugees and Migrants</a:t>
            </a:r>
          </a:p>
          <a:p>
            <a:endParaRPr lang="en-IE" dirty="0"/>
          </a:p>
        </p:txBody>
      </p:sp>
    </p:spTree>
    <p:extLst>
      <p:ext uri="{BB962C8B-B14F-4D97-AF65-F5344CB8AC3E}">
        <p14:creationId xmlns:p14="http://schemas.microsoft.com/office/powerpoint/2010/main" val="136657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9409E8-98C2-4A58-96C3-5A6E7ECCF2E4}"/>
              </a:ext>
            </a:extLst>
          </p:cNvPr>
          <p:cNvSpPr>
            <a:spLocks noGrp="1"/>
          </p:cNvSpPr>
          <p:nvPr>
            <p:ph type="body" sz="quarter" idx="10"/>
          </p:nvPr>
        </p:nvSpPr>
        <p:spPr>
          <a:xfrm>
            <a:off x="0" y="3834204"/>
            <a:ext cx="3511788" cy="2744236"/>
          </a:xfrm>
        </p:spPr>
        <p:txBody>
          <a:bodyPr>
            <a:normAutofit fontScale="92500" lnSpcReduction="10000"/>
          </a:bodyPr>
          <a:lstStyle/>
          <a:p>
            <a:r>
              <a:rPr lang="en-IE" dirty="0">
                <a:solidFill>
                  <a:srgbClr val="16A8D3"/>
                </a:solidFill>
              </a:rPr>
              <a:t>May have language/education difficulties/differences. </a:t>
            </a:r>
          </a:p>
          <a:p>
            <a:r>
              <a:rPr lang="en-IE" dirty="0">
                <a:solidFill>
                  <a:srgbClr val="16A8D3"/>
                </a:solidFill>
              </a:rPr>
              <a:t>Adult may have very different levels of past education – education may have been interrupted for some, while others may be very highly educated</a:t>
            </a:r>
          </a:p>
          <a:p>
            <a:endParaRPr lang="en-IE" dirty="0">
              <a:solidFill>
                <a:srgbClr val="16A8D3"/>
              </a:solidFill>
            </a:endParaRPr>
          </a:p>
          <a:p>
            <a:endParaRPr lang="en-IE" dirty="0">
              <a:solidFill>
                <a:srgbClr val="16A8D3"/>
              </a:solidFill>
            </a:endParaRPr>
          </a:p>
        </p:txBody>
      </p:sp>
      <p:sp>
        <p:nvSpPr>
          <p:cNvPr id="3" name="Text Placeholder 2">
            <a:extLst>
              <a:ext uri="{FF2B5EF4-FFF2-40B4-BE49-F238E27FC236}">
                <a16:creationId xmlns:a16="http://schemas.microsoft.com/office/drawing/2014/main" id="{C62712C1-AEFB-4936-8B0B-8713DAE2A5FF}"/>
              </a:ext>
            </a:extLst>
          </p:cNvPr>
          <p:cNvSpPr>
            <a:spLocks noGrp="1"/>
          </p:cNvSpPr>
          <p:nvPr>
            <p:ph type="body" sz="quarter" idx="11"/>
          </p:nvPr>
        </p:nvSpPr>
        <p:spPr>
          <a:xfrm>
            <a:off x="8240110" y="141109"/>
            <a:ext cx="3720663" cy="2285835"/>
          </a:xfrm>
        </p:spPr>
        <p:txBody>
          <a:bodyPr>
            <a:normAutofit fontScale="92500" lnSpcReduction="10000"/>
          </a:bodyPr>
          <a:lstStyle/>
          <a:p>
            <a:r>
              <a:rPr lang="en-IE" dirty="0">
                <a:solidFill>
                  <a:srgbClr val="EA1D76"/>
                </a:solidFill>
              </a:rPr>
              <a:t>May have health issues or may have suffered severe trauma. </a:t>
            </a:r>
          </a:p>
          <a:p>
            <a:r>
              <a:rPr lang="en-IE" dirty="0">
                <a:solidFill>
                  <a:srgbClr val="EA1D76"/>
                </a:solidFill>
              </a:rPr>
              <a:t>Coaching on how to work with those who have experienced trauma should be sought by all service providers starting to work with refugees</a:t>
            </a:r>
          </a:p>
        </p:txBody>
      </p:sp>
      <p:sp>
        <p:nvSpPr>
          <p:cNvPr id="4" name="Text Placeholder 3">
            <a:extLst>
              <a:ext uri="{FF2B5EF4-FFF2-40B4-BE49-F238E27FC236}">
                <a16:creationId xmlns:a16="http://schemas.microsoft.com/office/drawing/2014/main" id="{902A965C-D6A9-403A-A88D-69DA566DD1A9}"/>
              </a:ext>
            </a:extLst>
          </p:cNvPr>
          <p:cNvSpPr>
            <a:spLocks noGrp="1"/>
          </p:cNvSpPr>
          <p:nvPr>
            <p:ph type="body" sz="quarter" idx="12"/>
          </p:nvPr>
        </p:nvSpPr>
        <p:spPr>
          <a:xfrm>
            <a:off x="3169821" y="1015619"/>
            <a:ext cx="2672815" cy="1922578"/>
          </a:xfrm>
        </p:spPr>
        <p:txBody>
          <a:bodyPr>
            <a:normAutofit/>
          </a:bodyPr>
          <a:lstStyle/>
          <a:p>
            <a:pPr>
              <a:lnSpc>
                <a:spcPts val="2400"/>
              </a:lnSpc>
            </a:pPr>
            <a:r>
              <a:rPr lang="en-IE" dirty="0">
                <a:solidFill>
                  <a:srgbClr val="B6BD00"/>
                </a:solidFill>
              </a:rPr>
              <a:t>May feel socially excluded from their new/ host communities</a:t>
            </a:r>
          </a:p>
        </p:txBody>
      </p:sp>
      <p:sp>
        <p:nvSpPr>
          <p:cNvPr id="5" name="Text Placeholder 4">
            <a:extLst>
              <a:ext uri="{FF2B5EF4-FFF2-40B4-BE49-F238E27FC236}">
                <a16:creationId xmlns:a16="http://schemas.microsoft.com/office/drawing/2014/main" id="{047592EC-C362-4B01-945E-2475A55ED636}"/>
              </a:ext>
            </a:extLst>
          </p:cNvPr>
          <p:cNvSpPr>
            <a:spLocks noGrp="1"/>
          </p:cNvSpPr>
          <p:nvPr>
            <p:ph type="body" sz="quarter" idx="13"/>
          </p:nvPr>
        </p:nvSpPr>
        <p:spPr>
          <a:xfrm>
            <a:off x="6096000" y="3834204"/>
            <a:ext cx="2921876" cy="1431479"/>
          </a:xfrm>
        </p:spPr>
        <p:txBody>
          <a:bodyPr>
            <a:normAutofit fontScale="92500" lnSpcReduction="20000"/>
          </a:bodyPr>
          <a:lstStyle/>
          <a:p>
            <a:r>
              <a:rPr lang="en-IE" dirty="0">
                <a:solidFill>
                  <a:srgbClr val="F38B00"/>
                </a:solidFill>
              </a:rPr>
              <a:t>May have ethnic, cultural, political or religious differences to their new/host countries</a:t>
            </a:r>
          </a:p>
        </p:txBody>
      </p:sp>
      <p:sp>
        <p:nvSpPr>
          <p:cNvPr id="7" name="Rectangle 6">
            <a:extLst>
              <a:ext uri="{FF2B5EF4-FFF2-40B4-BE49-F238E27FC236}">
                <a16:creationId xmlns:a16="http://schemas.microsoft.com/office/drawing/2014/main" id="{55952902-3623-4F69-A883-EC89A47494FC}"/>
              </a:ext>
            </a:extLst>
          </p:cNvPr>
          <p:cNvSpPr/>
          <p:nvPr/>
        </p:nvSpPr>
        <p:spPr>
          <a:xfrm>
            <a:off x="0" y="141109"/>
            <a:ext cx="2976282" cy="1569660"/>
          </a:xfrm>
          <a:prstGeom prst="rect">
            <a:avLst/>
          </a:prstGeom>
          <a:solidFill>
            <a:srgbClr val="F38B00"/>
          </a:solidFill>
        </p:spPr>
        <p:txBody>
          <a:bodyPr wrap="square">
            <a:spAutoFit/>
          </a:bodyPr>
          <a:lstStyle/>
          <a:p>
            <a:r>
              <a:rPr lang="en-IE" sz="2400" dirty="0">
                <a:solidFill>
                  <a:schemeClr val="bg1"/>
                </a:solidFill>
              </a:rPr>
              <a:t>Things to know before you start providing services for Refugees and Migrants</a:t>
            </a:r>
          </a:p>
        </p:txBody>
      </p:sp>
    </p:spTree>
    <p:extLst>
      <p:ext uri="{BB962C8B-B14F-4D97-AF65-F5344CB8AC3E}">
        <p14:creationId xmlns:p14="http://schemas.microsoft.com/office/powerpoint/2010/main" val="1229671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852B8D-D336-4D44-A3A5-570EA7FD87E7}"/>
              </a:ext>
            </a:extLst>
          </p:cNvPr>
          <p:cNvSpPr>
            <a:spLocks noGrp="1"/>
          </p:cNvSpPr>
          <p:nvPr>
            <p:ph type="body" sz="quarter" idx="20"/>
          </p:nvPr>
        </p:nvSpPr>
        <p:spPr>
          <a:xfrm>
            <a:off x="6011917" y="1936696"/>
            <a:ext cx="6032938" cy="3631644"/>
          </a:xfrm>
        </p:spPr>
        <p:txBody>
          <a:bodyPr/>
          <a:lstStyle/>
          <a:p>
            <a:pPr algn="just">
              <a:lnSpc>
                <a:spcPct val="100000"/>
              </a:lnSpc>
            </a:pPr>
            <a:r>
              <a:rPr lang="en-IE" dirty="0">
                <a:solidFill>
                  <a:srgbClr val="615F5D"/>
                </a:solidFill>
              </a:rPr>
              <a:t>These disadvantages can create lack of confidence, lack of self-esteem and low aspirations for refugees in their new countries</a:t>
            </a:r>
          </a:p>
          <a:p>
            <a:pPr algn="just">
              <a:lnSpc>
                <a:spcPct val="100000"/>
              </a:lnSpc>
            </a:pPr>
            <a:r>
              <a:rPr lang="en-IE" dirty="0">
                <a:solidFill>
                  <a:srgbClr val="615F5D"/>
                </a:solidFill>
              </a:rPr>
              <a:t>These disadvantages also permeate into all aspects of the refugees life in their host country – inhibiting them from active participation in their communities to entry into the labour market. </a:t>
            </a:r>
          </a:p>
          <a:p>
            <a:endParaRPr lang="en-IE" dirty="0"/>
          </a:p>
        </p:txBody>
      </p:sp>
      <p:pic>
        <p:nvPicPr>
          <p:cNvPr id="6" name="Picture Placeholder 5" descr="A person talking on a cell phone&#10;&#10;Description automatically generated">
            <a:extLst>
              <a:ext uri="{FF2B5EF4-FFF2-40B4-BE49-F238E27FC236}">
                <a16:creationId xmlns:a16="http://schemas.microsoft.com/office/drawing/2014/main" id="{B6E3DB65-3B45-4C02-BD4B-23F5B58FA53A}"/>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7067" r="17067"/>
          <a:stretch>
            <a:fillRect/>
          </a:stretch>
        </p:blipFill>
        <p:spPr/>
      </p:pic>
      <p:sp>
        <p:nvSpPr>
          <p:cNvPr id="4" name="Text Placeholder 3">
            <a:extLst>
              <a:ext uri="{FF2B5EF4-FFF2-40B4-BE49-F238E27FC236}">
                <a16:creationId xmlns:a16="http://schemas.microsoft.com/office/drawing/2014/main" id="{6D745B6B-3F52-440D-A637-ADA5F448DC3A}"/>
              </a:ext>
            </a:extLst>
          </p:cNvPr>
          <p:cNvSpPr>
            <a:spLocks noGrp="1"/>
          </p:cNvSpPr>
          <p:nvPr>
            <p:ph type="body" sz="quarter" idx="22"/>
          </p:nvPr>
        </p:nvSpPr>
        <p:spPr>
          <a:xfrm>
            <a:off x="5822731" y="399393"/>
            <a:ext cx="6032938" cy="1225648"/>
          </a:xfrm>
        </p:spPr>
        <p:txBody>
          <a:bodyPr>
            <a:normAutofit fontScale="85000" lnSpcReduction="20000"/>
          </a:bodyPr>
          <a:lstStyle/>
          <a:p>
            <a:r>
              <a:rPr lang="en-IE" dirty="0"/>
              <a:t>Impact of challenges and disadvantages on Refugees and  Migrants</a:t>
            </a:r>
          </a:p>
        </p:txBody>
      </p:sp>
    </p:spTree>
    <p:extLst>
      <p:ext uri="{BB962C8B-B14F-4D97-AF65-F5344CB8AC3E}">
        <p14:creationId xmlns:p14="http://schemas.microsoft.com/office/powerpoint/2010/main" val="1108935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6CCA61-BFB1-4762-B945-7F4BDE595278}"/>
              </a:ext>
            </a:extLst>
          </p:cNvPr>
          <p:cNvSpPr>
            <a:spLocks noGrp="1"/>
          </p:cNvSpPr>
          <p:nvPr>
            <p:ph type="body" sz="quarter" idx="20"/>
          </p:nvPr>
        </p:nvSpPr>
        <p:spPr>
          <a:xfrm>
            <a:off x="1471448" y="1785404"/>
            <a:ext cx="10489324" cy="4499781"/>
          </a:xfrm>
        </p:spPr>
        <p:txBody>
          <a:bodyPr/>
          <a:lstStyle/>
          <a:p>
            <a:pPr marL="0" indent="0">
              <a:buNone/>
            </a:pPr>
            <a:r>
              <a:rPr lang="en-IE" dirty="0"/>
              <a:t>The UN Refugee Agency is a global organization dedicated to saving lives, protecting rights and building a better future for refugees, forcibly displaced communities and stateless people. They provide clear guidelines on the rights of refugees:</a:t>
            </a:r>
          </a:p>
          <a:p>
            <a:r>
              <a:rPr lang="en-IE" dirty="0">
                <a:solidFill>
                  <a:srgbClr val="EA1D76"/>
                </a:solidFill>
              </a:rPr>
              <a:t>A refugee has the right to safe asylum. </a:t>
            </a:r>
            <a:r>
              <a:rPr lang="en-IE" dirty="0"/>
              <a:t>Refugees flee because of the threat of persecution and cannot return safely to their homes in the prevailing circumstances.</a:t>
            </a:r>
          </a:p>
          <a:p>
            <a:r>
              <a:rPr lang="en-IE" dirty="0"/>
              <a:t>Refugees should receive at least </a:t>
            </a:r>
            <a:r>
              <a:rPr lang="en-IE" dirty="0">
                <a:solidFill>
                  <a:srgbClr val="EA1D76"/>
                </a:solidFill>
              </a:rPr>
              <a:t>the same rights and basic help as any other foreigner who is a legal resident</a:t>
            </a:r>
            <a:r>
              <a:rPr lang="en-IE" dirty="0"/>
              <a:t>, including freedom of thought, of movement, and freedom from torture and degrading treatment.</a:t>
            </a:r>
          </a:p>
          <a:p>
            <a:r>
              <a:rPr lang="en-IE" dirty="0">
                <a:solidFill>
                  <a:srgbClr val="EA1D76"/>
                </a:solidFill>
              </a:rPr>
              <a:t>Economic and social rights are equally applicable. Refugees should have access to medical care, schooling and the right to work.</a:t>
            </a:r>
          </a:p>
        </p:txBody>
      </p:sp>
      <p:sp>
        <p:nvSpPr>
          <p:cNvPr id="3" name="Text Placeholder 2">
            <a:extLst>
              <a:ext uri="{FF2B5EF4-FFF2-40B4-BE49-F238E27FC236}">
                <a16:creationId xmlns:a16="http://schemas.microsoft.com/office/drawing/2014/main" id="{CC567B2E-11F4-4941-AE68-B4FBD1EFD7BB}"/>
              </a:ext>
            </a:extLst>
          </p:cNvPr>
          <p:cNvSpPr>
            <a:spLocks noGrp="1"/>
          </p:cNvSpPr>
          <p:nvPr>
            <p:ph type="body" sz="quarter" idx="21"/>
          </p:nvPr>
        </p:nvSpPr>
        <p:spPr/>
        <p:txBody>
          <a:bodyPr/>
          <a:lstStyle/>
          <a:p>
            <a:r>
              <a:rPr lang="en-IE" dirty="0"/>
              <a:t>Spotlight on Refugees Rights</a:t>
            </a:r>
          </a:p>
        </p:txBody>
      </p:sp>
      <p:pic>
        <p:nvPicPr>
          <p:cNvPr id="1026" name="Picture 2" descr="UNHCR logo">
            <a:extLst>
              <a:ext uri="{FF2B5EF4-FFF2-40B4-BE49-F238E27FC236}">
                <a16:creationId xmlns:a16="http://schemas.microsoft.com/office/drawing/2014/main" id="{ABB4D780-8C6C-4131-AD95-93BB93507F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624"/>
          <a:stretch/>
        </p:blipFill>
        <p:spPr bwMode="auto">
          <a:xfrm>
            <a:off x="8393496" y="117147"/>
            <a:ext cx="3798504"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FF8DAEA-245D-494B-A806-032CA4434376}"/>
              </a:ext>
            </a:extLst>
          </p:cNvPr>
          <p:cNvSpPr/>
          <p:nvPr/>
        </p:nvSpPr>
        <p:spPr>
          <a:xfrm>
            <a:off x="5360274" y="6611779"/>
            <a:ext cx="7472855" cy="246221"/>
          </a:xfrm>
          <a:prstGeom prst="rect">
            <a:avLst/>
          </a:prstGeom>
        </p:spPr>
        <p:txBody>
          <a:bodyPr wrap="square">
            <a:spAutoFit/>
          </a:bodyPr>
          <a:lstStyle/>
          <a:p>
            <a:r>
              <a:rPr lang="en-IE" sz="1000" dirty="0"/>
              <a:t>Source: </a:t>
            </a:r>
            <a:r>
              <a:rPr lang="en-IE" sz="1000" dirty="0">
                <a:hlinkClick r:id="rId3"/>
              </a:rPr>
              <a:t>https://www.unhcr.org/en-ie/publications/brochures/3b779dfe2/protecting-refugees-questions-answers.html</a:t>
            </a:r>
            <a:endParaRPr lang="en-IE" sz="1000" dirty="0"/>
          </a:p>
        </p:txBody>
      </p:sp>
    </p:spTree>
    <p:extLst>
      <p:ext uri="{BB962C8B-B14F-4D97-AF65-F5344CB8AC3E}">
        <p14:creationId xmlns:p14="http://schemas.microsoft.com/office/powerpoint/2010/main" val="420977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D292A5-EF78-417E-8B00-5B66F2FCF214}"/>
              </a:ext>
            </a:extLst>
          </p:cNvPr>
          <p:cNvSpPr>
            <a:spLocks noGrp="1"/>
          </p:cNvSpPr>
          <p:nvPr>
            <p:ph type="body" sz="quarter" idx="13"/>
          </p:nvPr>
        </p:nvSpPr>
        <p:spPr>
          <a:xfrm>
            <a:off x="0" y="290620"/>
            <a:ext cx="12192000" cy="697353"/>
          </a:xfrm>
        </p:spPr>
        <p:txBody>
          <a:bodyPr/>
          <a:lstStyle/>
          <a:p>
            <a:r>
              <a:rPr lang="en-IE" dirty="0"/>
              <a:t>In what areas are refugees supported in Ireland? </a:t>
            </a:r>
          </a:p>
        </p:txBody>
      </p:sp>
      <p:sp>
        <p:nvSpPr>
          <p:cNvPr id="3" name="Text Placeholder 2">
            <a:extLst>
              <a:ext uri="{FF2B5EF4-FFF2-40B4-BE49-F238E27FC236}">
                <a16:creationId xmlns:a16="http://schemas.microsoft.com/office/drawing/2014/main" id="{C1B09B1A-1C0A-4685-B454-2D5DA19E9612}"/>
              </a:ext>
            </a:extLst>
          </p:cNvPr>
          <p:cNvSpPr>
            <a:spLocks noGrp="1"/>
          </p:cNvSpPr>
          <p:nvPr>
            <p:ph type="body" sz="quarter" idx="14"/>
          </p:nvPr>
        </p:nvSpPr>
        <p:spPr>
          <a:solidFill>
            <a:srgbClr val="B6BD00"/>
          </a:solidFill>
        </p:spPr>
        <p:txBody>
          <a:bodyPr/>
          <a:lstStyle/>
          <a:p>
            <a:r>
              <a:rPr lang="en-IE" dirty="0">
                <a:solidFill>
                  <a:schemeClr val="bg1"/>
                </a:solidFill>
              </a:rPr>
              <a:t>Accommodation and Welfare</a:t>
            </a:r>
          </a:p>
        </p:txBody>
      </p:sp>
      <p:sp>
        <p:nvSpPr>
          <p:cNvPr id="4" name="Text Placeholder 3">
            <a:extLst>
              <a:ext uri="{FF2B5EF4-FFF2-40B4-BE49-F238E27FC236}">
                <a16:creationId xmlns:a16="http://schemas.microsoft.com/office/drawing/2014/main" id="{6E1FD35C-CE25-4DB1-8CA8-7AE23C32CC1D}"/>
              </a:ext>
            </a:extLst>
          </p:cNvPr>
          <p:cNvSpPr>
            <a:spLocks noGrp="1"/>
          </p:cNvSpPr>
          <p:nvPr>
            <p:ph type="body" sz="quarter" idx="15"/>
          </p:nvPr>
        </p:nvSpPr>
        <p:spPr>
          <a:xfrm>
            <a:off x="552588" y="4432246"/>
            <a:ext cx="3652587" cy="2098207"/>
          </a:xfrm>
        </p:spPr>
        <p:txBody>
          <a:bodyPr>
            <a:normAutofit fontScale="92500" lnSpcReduction="10000"/>
          </a:bodyPr>
          <a:lstStyle/>
          <a:p>
            <a:r>
              <a:rPr lang="en-IE" dirty="0"/>
              <a:t>Refugees have the right to accommodation and welfare. </a:t>
            </a:r>
            <a:r>
              <a:rPr lang="en-IE" dirty="0">
                <a:solidFill>
                  <a:srgbClr val="B6BD00"/>
                </a:solidFill>
              </a:rPr>
              <a:t>In Ireland, this is provided through direct provision </a:t>
            </a:r>
            <a:r>
              <a:rPr lang="en-IE" dirty="0" err="1">
                <a:solidFill>
                  <a:srgbClr val="B6BD00"/>
                </a:solidFill>
              </a:rPr>
              <a:t>centers</a:t>
            </a:r>
            <a:r>
              <a:rPr lang="en-IE" dirty="0">
                <a:solidFill>
                  <a:srgbClr val="B6BD00"/>
                </a:solidFill>
              </a:rPr>
              <a:t> which provide free food and shelter. Refugees also receive a daily allowance.</a:t>
            </a:r>
          </a:p>
        </p:txBody>
      </p:sp>
      <p:sp>
        <p:nvSpPr>
          <p:cNvPr id="5" name="Text Placeholder 4">
            <a:extLst>
              <a:ext uri="{FF2B5EF4-FFF2-40B4-BE49-F238E27FC236}">
                <a16:creationId xmlns:a16="http://schemas.microsoft.com/office/drawing/2014/main" id="{10E9934E-AFEC-4E2E-B661-4F695E438CC1}"/>
              </a:ext>
            </a:extLst>
          </p:cNvPr>
          <p:cNvSpPr>
            <a:spLocks noGrp="1"/>
          </p:cNvSpPr>
          <p:nvPr>
            <p:ph type="body" sz="quarter" idx="16"/>
          </p:nvPr>
        </p:nvSpPr>
        <p:spPr>
          <a:solidFill>
            <a:srgbClr val="F38B00"/>
          </a:solidFill>
        </p:spPr>
        <p:txBody>
          <a:bodyPr/>
          <a:lstStyle/>
          <a:p>
            <a:r>
              <a:rPr lang="en-IE" dirty="0">
                <a:solidFill>
                  <a:schemeClr val="bg1"/>
                </a:solidFill>
              </a:rPr>
              <a:t>Medical Services</a:t>
            </a:r>
          </a:p>
        </p:txBody>
      </p:sp>
      <p:sp>
        <p:nvSpPr>
          <p:cNvPr id="6" name="Text Placeholder 5">
            <a:extLst>
              <a:ext uri="{FF2B5EF4-FFF2-40B4-BE49-F238E27FC236}">
                <a16:creationId xmlns:a16="http://schemas.microsoft.com/office/drawing/2014/main" id="{25F2A92D-BFED-4C86-9AD3-9F020753B505}"/>
              </a:ext>
            </a:extLst>
          </p:cNvPr>
          <p:cNvSpPr>
            <a:spLocks noGrp="1"/>
          </p:cNvSpPr>
          <p:nvPr>
            <p:ph type="body" sz="quarter" idx="17"/>
          </p:nvPr>
        </p:nvSpPr>
        <p:spPr>
          <a:xfrm>
            <a:off x="4512216" y="4432246"/>
            <a:ext cx="3408830" cy="1831919"/>
          </a:xfrm>
        </p:spPr>
        <p:txBody>
          <a:bodyPr>
            <a:normAutofit fontScale="92500" lnSpcReduction="10000"/>
          </a:bodyPr>
          <a:lstStyle/>
          <a:p>
            <a:r>
              <a:rPr lang="en-IE" dirty="0"/>
              <a:t>Refugees have the right to support from the medical services. </a:t>
            </a:r>
            <a:r>
              <a:rPr lang="en-IE" dirty="0">
                <a:solidFill>
                  <a:srgbClr val="F38B00"/>
                </a:solidFill>
              </a:rPr>
              <a:t>In Ireland, refugees and asylum seekers are entitled to medical services free of charge</a:t>
            </a:r>
          </a:p>
        </p:txBody>
      </p:sp>
      <p:sp>
        <p:nvSpPr>
          <p:cNvPr id="7" name="Text Placeholder 6">
            <a:extLst>
              <a:ext uri="{FF2B5EF4-FFF2-40B4-BE49-F238E27FC236}">
                <a16:creationId xmlns:a16="http://schemas.microsoft.com/office/drawing/2014/main" id="{E021DBAF-1D01-490D-9DC0-ADC30EE8ACCA}"/>
              </a:ext>
            </a:extLst>
          </p:cNvPr>
          <p:cNvSpPr>
            <a:spLocks noGrp="1"/>
          </p:cNvSpPr>
          <p:nvPr>
            <p:ph type="body" sz="quarter" idx="18"/>
          </p:nvPr>
        </p:nvSpPr>
        <p:spPr>
          <a:solidFill>
            <a:srgbClr val="EA1D76"/>
          </a:solidFill>
        </p:spPr>
        <p:txBody>
          <a:bodyPr/>
          <a:lstStyle/>
          <a:p>
            <a:r>
              <a:rPr lang="en-IE" dirty="0">
                <a:solidFill>
                  <a:schemeClr val="bg1"/>
                </a:solidFill>
              </a:rPr>
              <a:t>Education</a:t>
            </a:r>
          </a:p>
        </p:txBody>
      </p:sp>
      <p:sp>
        <p:nvSpPr>
          <p:cNvPr id="8" name="Text Placeholder 7">
            <a:extLst>
              <a:ext uri="{FF2B5EF4-FFF2-40B4-BE49-F238E27FC236}">
                <a16:creationId xmlns:a16="http://schemas.microsoft.com/office/drawing/2014/main" id="{BDC9845E-C67F-4282-AE56-B075E9C45D6C}"/>
              </a:ext>
            </a:extLst>
          </p:cNvPr>
          <p:cNvSpPr>
            <a:spLocks noGrp="1"/>
          </p:cNvSpPr>
          <p:nvPr>
            <p:ph type="body" sz="quarter" idx="19"/>
          </p:nvPr>
        </p:nvSpPr>
        <p:spPr>
          <a:xfrm>
            <a:off x="8124497" y="4432246"/>
            <a:ext cx="3652587" cy="2021106"/>
          </a:xfrm>
        </p:spPr>
        <p:txBody>
          <a:bodyPr>
            <a:normAutofit fontScale="92500" lnSpcReduction="10000"/>
          </a:bodyPr>
          <a:lstStyle/>
          <a:p>
            <a:r>
              <a:rPr lang="en-IE" dirty="0"/>
              <a:t>All children and young people, are entitled to free primary and post primary education in Ireland. Refugee Adults also have access to some free education (adult literacy, English language classes etc.)</a:t>
            </a:r>
          </a:p>
        </p:txBody>
      </p:sp>
      <p:sp>
        <p:nvSpPr>
          <p:cNvPr id="9" name="Text Placeholder 1">
            <a:extLst>
              <a:ext uri="{FF2B5EF4-FFF2-40B4-BE49-F238E27FC236}">
                <a16:creationId xmlns:a16="http://schemas.microsoft.com/office/drawing/2014/main" id="{33C55EA9-A536-4DD4-8363-FE4C1E5D1134}"/>
              </a:ext>
            </a:extLst>
          </p:cNvPr>
          <p:cNvSpPr txBox="1">
            <a:spLocks/>
          </p:cNvSpPr>
          <p:nvPr/>
        </p:nvSpPr>
        <p:spPr>
          <a:xfrm>
            <a:off x="793850" y="1029338"/>
            <a:ext cx="10845561" cy="697353"/>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400" dirty="0">
                <a:solidFill>
                  <a:schemeClr val="bg1"/>
                </a:solidFill>
              </a:rPr>
              <a:t>Refugees receive support from a wide range of public, private and volunteer services. </a:t>
            </a:r>
          </a:p>
        </p:txBody>
      </p:sp>
      <p:pic>
        <p:nvPicPr>
          <p:cNvPr id="11" name="Picture 2" descr="Image result for ireland flag">
            <a:extLst>
              <a:ext uri="{FF2B5EF4-FFF2-40B4-BE49-F238E27FC236}">
                <a16:creationId xmlns:a16="http://schemas.microsoft.com/office/drawing/2014/main" id="{A31AB244-956D-483E-BE5A-C1E61104FF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1" t="27111" r="4881" b="28067"/>
          <a:stretch/>
        </p:blipFill>
        <p:spPr bwMode="auto">
          <a:xfrm>
            <a:off x="10888717" y="319155"/>
            <a:ext cx="1208689" cy="59713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07CCD60-BDFA-4E96-9CBD-ED4F9E4A6882}"/>
              </a:ext>
            </a:extLst>
          </p:cNvPr>
          <p:cNvSpPr/>
          <p:nvPr/>
        </p:nvSpPr>
        <p:spPr>
          <a:xfrm>
            <a:off x="2102067" y="6611779"/>
            <a:ext cx="8975833" cy="246221"/>
          </a:xfrm>
          <a:prstGeom prst="rect">
            <a:avLst/>
          </a:prstGeom>
        </p:spPr>
        <p:txBody>
          <a:bodyPr wrap="square">
            <a:spAutoFit/>
          </a:bodyPr>
          <a:lstStyle/>
          <a:p>
            <a:r>
              <a:rPr lang="en-IE" sz="1000" dirty="0"/>
              <a:t>Source: </a:t>
            </a:r>
            <a:r>
              <a:rPr lang="en-IE" sz="1000" dirty="0">
                <a:hlinkClick r:id="rId3"/>
              </a:rPr>
              <a:t>https://www.citizensinformation.ie/en/moving_country/asylum_seekers_and_refugees/services_for_asylum_seekers_in_ireland/direct_provision.html</a:t>
            </a:r>
            <a:endParaRPr lang="en-IE" sz="1000" dirty="0"/>
          </a:p>
        </p:txBody>
      </p:sp>
      <p:sp>
        <p:nvSpPr>
          <p:cNvPr id="13" name="Google Shape;482;p39">
            <a:extLst>
              <a:ext uri="{FF2B5EF4-FFF2-40B4-BE49-F238E27FC236}">
                <a16:creationId xmlns:a16="http://schemas.microsoft.com/office/drawing/2014/main" id="{C10EED88-775B-42F1-BB3B-D440D98DC606}"/>
              </a:ext>
            </a:extLst>
          </p:cNvPr>
          <p:cNvSpPr/>
          <p:nvPr/>
        </p:nvSpPr>
        <p:spPr>
          <a:xfrm>
            <a:off x="2039005" y="2204989"/>
            <a:ext cx="651643" cy="597131"/>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594;p39">
            <a:extLst>
              <a:ext uri="{FF2B5EF4-FFF2-40B4-BE49-F238E27FC236}">
                <a16:creationId xmlns:a16="http://schemas.microsoft.com/office/drawing/2014/main" id="{363E0786-C91A-4491-B446-8A1041D28016}"/>
              </a:ext>
            </a:extLst>
          </p:cNvPr>
          <p:cNvGrpSpPr/>
          <p:nvPr/>
        </p:nvGrpSpPr>
        <p:grpSpPr>
          <a:xfrm>
            <a:off x="6074980" y="2180451"/>
            <a:ext cx="283778" cy="697353"/>
            <a:chOff x="732125" y="2958550"/>
            <a:chExt cx="130325" cy="474950"/>
          </a:xfrm>
        </p:grpSpPr>
        <p:sp>
          <p:nvSpPr>
            <p:cNvPr id="15" name="Google Shape;595;p39">
              <a:extLst>
                <a:ext uri="{FF2B5EF4-FFF2-40B4-BE49-F238E27FC236}">
                  <a16:creationId xmlns:a16="http://schemas.microsoft.com/office/drawing/2014/main" id="{F4563349-7AE1-406D-90DD-6EC80DC3BFA6}"/>
                </a:ext>
              </a:extLst>
            </p:cNvPr>
            <p:cNvSpPr/>
            <p:nvPr/>
          </p:nvSpPr>
          <p:spPr>
            <a:xfrm>
              <a:off x="732125" y="2958550"/>
              <a:ext cx="130325" cy="474950"/>
            </a:xfrm>
            <a:custGeom>
              <a:avLst/>
              <a:gdLst/>
              <a:ahLst/>
              <a:cxnLst/>
              <a:rect l="l" t="t" r="r" b="b"/>
              <a:pathLst>
                <a:path w="5213" h="18998" fill="none" extrusionOk="0">
                  <a:moveTo>
                    <a:pt x="4336" y="14443"/>
                  </a:moveTo>
                  <a:lnTo>
                    <a:pt x="4336" y="1754"/>
                  </a:lnTo>
                  <a:lnTo>
                    <a:pt x="4336" y="1754"/>
                  </a:lnTo>
                  <a:lnTo>
                    <a:pt x="4336" y="1584"/>
                  </a:lnTo>
                  <a:lnTo>
                    <a:pt x="4311" y="1389"/>
                  </a:lnTo>
                  <a:lnTo>
                    <a:pt x="4262" y="1243"/>
                  </a:lnTo>
                  <a:lnTo>
                    <a:pt x="4214" y="1073"/>
                  </a:lnTo>
                  <a:lnTo>
                    <a:pt x="4141" y="926"/>
                  </a:lnTo>
                  <a:lnTo>
                    <a:pt x="4043" y="780"/>
                  </a:lnTo>
                  <a:lnTo>
                    <a:pt x="3946" y="634"/>
                  </a:lnTo>
                  <a:lnTo>
                    <a:pt x="3824" y="512"/>
                  </a:lnTo>
                  <a:lnTo>
                    <a:pt x="3702" y="415"/>
                  </a:lnTo>
                  <a:lnTo>
                    <a:pt x="3580" y="318"/>
                  </a:lnTo>
                  <a:lnTo>
                    <a:pt x="3434" y="220"/>
                  </a:lnTo>
                  <a:lnTo>
                    <a:pt x="3288" y="147"/>
                  </a:lnTo>
                  <a:lnTo>
                    <a:pt x="3118" y="98"/>
                  </a:lnTo>
                  <a:lnTo>
                    <a:pt x="2947" y="50"/>
                  </a:lnTo>
                  <a:lnTo>
                    <a:pt x="2777" y="25"/>
                  </a:lnTo>
                  <a:lnTo>
                    <a:pt x="2606" y="1"/>
                  </a:lnTo>
                  <a:lnTo>
                    <a:pt x="2606" y="1"/>
                  </a:lnTo>
                  <a:lnTo>
                    <a:pt x="2436" y="25"/>
                  </a:lnTo>
                  <a:lnTo>
                    <a:pt x="2265" y="50"/>
                  </a:lnTo>
                  <a:lnTo>
                    <a:pt x="2095" y="98"/>
                  </a:lnTo>
                  <a:lnTo>
                    <a:pt x="1924" y="147"/>
                  </a:lnTo>
                  <a:lnTo>
                    <a:pt x="1778" y="220"/>
                  </a:lnTo>
                  <a:lnTo>
                    <a:pt x="1632" y="318"/>
                  </a:lnTo>
                  <a:lnTo>
                    <a:pt x="1510" y="415"/>
                  </a:lnTo>
                  <a:lnTo>
                    <a:pt x="1389" y="512"/>
                  </a:lnTo>
                  <a:lnTo>
                    <a:pt x="1267" y="634"/>
                  </a:lnTo>
                  <a:lnTo>
                    <a:pt x="1169" y="780"/>
                  </a:lnTo>
                  <a:lnTo>
                    <a:pt x="1072" y="926"/>
                  </a:lnTo>
                  <a:lnTo>
                    <a:pt x="999" y="1073"/>
                  </a:lnTo>
                  <a:lnTo>
                    <a:pt x="950" y="1243"/>
                  </a:lnTo>
                  <a:lnTo>
                    <a:pt x="901" y="1389"/>
                  </a:lnTo>
                  <a:lnTo>
                    <a:pt x="877" y="1584"/>
                  </a:lnTo>
                  <a:lnTo>
                    <a:pt x="877" y="1754"/>
                  </a:lnTo>
                  <a:lnTo>
                    <a:pt x="877" y="14443"/>
                  </a:lnTo>
                  <a:lnTo>
                    <a:pt x="877" y="14443"/>
                  </a:lnTo>
                  <a:lnTo>
                    <a:pt x="682" y="14638"/>
                  </a:lnTo>
                  <a:lnTo>
                    <a:pt x="512" y="14833"/>
                  </a:lnTo>
                  <a:lnTo>
                    <a:pt x="366" y="15052"/>
                  </a:lnTo>
                  <a:lnTo>
                    <a:pt x="244" y="15296"/>
                  </a:lnTo>
                  <a:lnTo>
                    <a:pt x="146" y="15564"/>
                  </a:lnTo>
                  <a:lnTo>
                    <a:pt x="73" y="15832"/>
                  </a:lnTo>
                  <a:lnTo>
                    <a:pt x="25" y="16100"/>
                  </a:lnTo>
                  <a:lnTo>
                    <a:pt x="0" y="16392"/>
                  </a:lnTo>
                  <a:lnTo>
                    <a:pt x="0" y="16392"/>
                  </a:lnTo>
                  <a:lnTo>
                    <a:pt x="25" y="16635"/>
                  </a:lnTo>
                  <a:lnTo>
                    <a:pt x="49" y="16903"/>
                  </a:lnTo>
                  <a:lnTo>
                    <a:pt x="122" y="17147"/>
                  </a:lnTo>
                  <a:lnTo>
                    <a:pt x="195" y="17390"/>
                  </a:lnTo>
                  <a:lnTo>
                    <a:pt x="317" y="17634"/>
                  </a:lnTo>
                  <a:lnTo>
                    <a:pt x="439" y="17829"/>
                  </a:lnTo>
                  <a:lnTo>
                    <a:pt x="609" y="18048"/>
                  </a:lnTo>
                  <a:lnTo>
                    <a:pt x="755" y="18218"/>
                  </a:lnTo>
                  <a:lnTo>
                    <a:pt x="950" y="18389"/>
                  </a:lnTo>
                  <a:lnTo>
                    <a:pt x="1145" y="18535"/>
                  </a:lnTo>
                  <a:lnTo>
                    <a:pt x="1364" y="18681"/>
                  </a:lnTo>
                  <a:lnTo>
                    <a:pt x="1583" y="18779"/>
                  </a:lnTo>
                  <a:lnTo>
                    <a:pt x="1827" y="18876"/>
                  </a:lnTo>
                  <a:lnTo>
                    <a:pt x="2070" y="18925"/>
                  </a:lnTo>
                  <a:lnTo>
                    <a:pt x="2338" y="18973"/>
                  </a:lnTo>
                  <a:lnTo>
                    <a:pt x="2606" y="18998"/>
                  </a:lnTo>
                  <a:lnTo>
                    <a:pt x="2606" y="18998"/>
                  </a:lnTo>
                  <a:lnTo>
                    <a:pt x="2874" y="18973"/>
                  </a:lnTo>
                  <a:lnTo>
                    <a:pt x="3142" y="18925"/>
                  </a:lnTo>
                  <a:lnTo>
                    <a:pt x="3386" y="18876"/>
                  </a:lnTo>
                  <a:lnTo>
                    <a:pt x="3629" y="18779"/>
                  </a:lnTo>
                  <a:lnTo>
                    <a:pt x="3848" y="18681"/>
                  </a:lnTo>
                  <a:lnTo>
                    <a:pt x="4068" y="18535"/>
                  </a:lnTo>
                  <a:lnTo>
                    <a:pt x="4262" y="18389"/>
                  </a:lnTo>
                  <a:lnTo>
                    <a:pt x="4457" y="18218"/>
                  </a:lnTo>
                  <a:lnTo>
                    <a:pt x="4603" y="18048"/>
                  </a:lnTo>
                  <a:lnTo>
                    <a:pt x="4774" y="17829"/>
                  </a:lnTo>
                  <a:lnTo>
                    <a:pt x="4896" y="17634"/>
                  </a:lnTo>
                  <a:lnTo>
                    <a:pt x="5017" y="17390"/>
                  </a:lnTo>
                  <a:lnTo>
                    <a:pt x="5091" y="17147"/>
                  </a:lnTo>
                  <a:lnTo>
                    <a:pt x="5164" y="16903"/>
                  </a:lnTo>
                  <a:lnTo>
                    <a:pt x="5188" y="16635"/>
                  </a:lnTo>
                  <a:lnTo>
                    <a:pt x="5212" y="16392"/>
                  </a:lnTo>
                  <a:lnTo>
                    <a:pt x="5212" y="16392"/>
                  </a:lnTo>
                  <a:lnTo>
                    <a:pt x="5188" y="16100"/>
                  </a:lnTo>
                  <a:lnTo>
                    <a:pt x="5139" y="15832"/>
                  </a:lnTo>
                  <a:lnTo>
                    <a:pt x="5066" y="15564"/>
                  </a:lnTo>
                  <a:lnTo>
                    <a:pt x="4969" y="15296"/>
                  </a:lnTo>
                  <a:lnTo>
                    <a:pt x="4847" y="15052"/>
                  </a:lnTo>
                  <a:lnTo>
                    <a:pt x="4701" y="14833"/>
                  </a:lnTo>
                  <a:lnTo>
                    <a:pt x="4530" y="14638"/>
                  </a:lnTo>
                  <a:lnTo>
                    <a:pt x="4336" y="14443"/>
                  </a:lnTo>
                  <a:lnTo>
                    <a:pt x="4336" y="1444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96;p39">
              <a:extLst>
                <a:ext uri="{FF2B5EF4-FFF2-40B4-BE49-F238E27FC236}">
                  <a16:creationId xmlns:a16="http://schemas.microsoft.com/office/drawing/2014/main" id="{40F9F6BD-555E-4F62-B0EF-91AF3CB77572}"/>
                </a:ext>
              </a:extLst>
            </p:cNvPr>
            <p:cNvSpPr/>
            <p:nvPr/>
          </p:nvSpPr>
          <p:spPr>
            <a:xfrm>
              <a:off x="756475" y="3090675"/>
              <a:ext cx="81625" cy="318475"/>
            </a:xfrm>
            <a:custGeom>
              <a:avLst/>
              <a:gdLst/>
              <a:ahLst/>
              <a:cxnLst/>
              <a:rect l="l" t="t" r="r" b="b"/>
              <a:pathLst>
                <a:path w="3265" h="12739" fill="none" extrusionOk="0">
                  <a:moveTo>
                    <a:pt x="2387" y="1"/>
                  </a:moveTo>
                  <a:lnTo>
                    <a:pt x="877" y="1"/>
                  </a:lnTo>
                  <a:lnTo>
                    <a:pt x="877" y="9158"/>
                  </a:lnTo>
                  <a:lnTo>
                    <a:pt x="877" y="9158"/>
                  </a:lnTo>
                  <a:lnTo>
                    <a:pt x="853" y="9353"/>
                  </a:lnTo>
                  <a:lnTo>
                    <a:pt x="780" y="9548"/>
                  </a:lnTo>
                  <a:lnTo>
                    <a:pt x="682" y="9719"/>
                  </a:lnTo>
                  <a:lnTo>
                    <a:pt x="536" y="9889"/>
                  </a:lnTo>
                  <a:lnTo>
                    <a:pt x="536" y="9889"/>
                  </a:lnTo>
                  <a:lnTo>
                    <a:pt x="415" y="10011"/>
                  </a:lnTo>
                  <a:lnTo>
                    <a:pt x="317" y="10133"/>
                  </a:lnTo>
                  <a:lnTo>
                    <a:pt x="220" y="10279"/>
                  </a:lnTo>
                  <a:lnTo>
                    <a:pt x="147" y="10425"/>
                  </a:lnTo>
                  <a:lnTo>
                    <a:pt x="74" y="10595"/>
                  </a:lnTo>
                  <a:lnTo>
                    <a:pt x="49" y="10766"/>
                  </a:lnTo>
                  <a:lnTo>
                    <a:pt x="1" y="10936"/>
                  </a:lnTo>
                  <a:lnTo>
                    <a:pt x="1" y="11107"/>
                  </a:lnTo>
                  <a:lnTo>
                    <a:pt x="1" y="11107"/>
                  </a:lnTo>
                  <a:lnTo>
                    <a:pt x="1" y="11253"/>
                  </a:lnTo>
                  <a:lnTo>
                    <a:pt x="25" y="11423"/>
                  </a:lnTo>
                  <a:lnTo>
                    <a:pt x="74" y="11570"/>
                  </a:lnTo>
                  <a:lnTo>
                    <a:pt x="122" y="11740"/>
                  </a:lnTo>
                  <a:lnTo>
                    <a:pt x="195" y="11862"/>
                  </a:lnTo>
                  <a:lnTo>
                    <a:pt x="293" y="12008"/>
                  </a:lnTo>
                  <a:lnTo>
                    <a:pt x="366" y="12130"/>
                  </a:lnTo>
                  <a:lnTo>
                    <a:pt x="488" y="12251"/>
                  </a:lnTo>
                  <a:lnTo>
                    <a:pt x="585" y="12349"/>
                  </a:lnTo>
                  <a:lnTo>
                    <a:pt x="731" y="12446"/>
                  </a:lnTo>
                  <a:lnTo>
                    <a:pt x="853" y="12519"/>
                  </a:lnTo>
                  <a:lnTo>
                    <a:pt x="999" y="12592"/>
                  </a:lnTo>
                  <a:lnTo>
                    <a:pt x="1145" y="12666"/>
                  </a:lnTo>
                  <a:lnTo>
                    <a:pt x="1316" y="12690"/>
                  </a:lnTo>
                  <a:lnTo>
                    <a:pt x="1462" y="12714"/>
                  </a:lnTo>
                  <a:lnTo>
                    <a:pt x="1632" y="12739"/>
                  </a:lnTo>
                  <a:lnTo>
                    <a:pt x="1632" y="12739"/>
                  </a:lnTo>
                  <a:lnTo>
                    <a:pt x="1803" y="12714"/>
                  </a:lnTo>
                  <a:lnTo>
                    <a:pt x="1949" y="12690"/>
                  </a:lnTo>
                  <a:lnTo>
                    <a:pt x="2119" y="12666"/>
                  </a:lnTo>
                  <a:lnTo>
                    <a:pt x="2266" y="12592"/>
                  </a:lnTo>
                  <a:lnTo>
                    <a:pt x="2412" y="12519"/>
                  </a:lnTo>
                  <a:lnTo>
                    <a:pt x="2533" y="12446"/>
                  </a:lnTo>
                  <a:lnTo>
                    <a:pt x="2680" y="12349"/>
                  </a:lnTo>
                  <a:lnTo>
                    <a:pt x="2777" y="12251"/>
                  </a:lnTo>
                  <a:lnTo>
                    <a:pt x="2899" y="12130"/>
                  </a:lnTo>
                  <a:lnTo>
                    <a:pt x="2972" y="12008"/>
                  </a:lnTo>
                  <a:lnTo>
                    <a:pt x="3069" y="11862"/>
                  </a:lnTo>
                  <a:lnTo>
                    <a:pt x="3142" y="11740"/>
                  </a:lnTo>
                  <a:lnTo>
                    <a:pt x="3191" y="11570"/>
                  </a:lnTo>
                  <a:lnTo>
                    <a:pt x="3240" y="11423"/>
                  </a:lnTo>
                  <a:lnTo>
                    <a:pt x="3264" y="11253"/>
                  </a:lnTo>
                  <a:lnTo>
                    <a:pt x="3264" y="11107"/>
                  </a:lnTo>
                  <a:lnTo>
                    <a:pt x="3264" y="11107"/>
                  </a:lnTo>
                  <a:lnTo>
                    <a:pt x="3264" y="10936"/>
                  </a:lnTo>
                  <a:lnTo>
                    <a:pt x="3215" y="10766"/>
                  </a:lnTo>
                  <a:lnTo>
                    <a:pt x="3191" y="10595"/>
                  </a:lnTo>
                  <a:lnTo>
                    <a:pt x="3118" y="10425"/>
                  </a:lnTo>
                  <a:lnTo>
                    <a:pt x="3045" y="10279"/>
                  </a:lnTo>
                  <a:lnTo>
                    <a:pt x="2947" y="10133"/>
                  </a:lnTo>
                  <a:lnTo>
                    <a:pt x="2850" y="10011"/>
                  </a:lnTo>
                  <a:lnTo>
                    <a:pt x="2728" y="9889"/>
                  </a:lnTo>
                  <a:lnTo>
                    <a:pt x="2728" y="9889"/>
                  </a:lnTo>
                  <a:lnTo>
                    <a:pt x="2582" y="9719"/>
                  </a:lnTo>
                  <a:lnTo>
                    <a:pt x="2485" y="9548"/>
                  </a:lnTo>
                  <a:lnTo>
                    <a:pt x="2412" y="9353"/>
                  </a:lnTo>
                  <a:lnTo>
                    <a:pt x="2387" y="9158"/>
                  </a:lnTo>
                  <a:lnTo>
                    <a:pt x="2387"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7;p39">
              <a:extLst>
                <a:ext uri="{FF2B5EF4-FFF2-40B4-BE49-F238E27FC236}">
                  <a16:creationId xmlns:a16="http://schemas.microsoft.com/office/drawing/2014/main" id="{91F28AC8-A57A-493E-A526-E4FD2924A78C}"/>
                </a:ext>
              </a:extLst>
            </p:cNvPr>
            <p:cNvSpPr/>
            <p:nvPr/>
          </p:nvSpPr>
          <p:spPr>
            <a:xfrm>
              <a:off x="802750" y="3129050"/>
              <a:ext cx="13425" cy="25"/>
            </a:xfrm>
            <a:custGeom>
              <a:avLst/>
              <a:gdLst/>
              <a:ahLst/>
              <a:cxnLst/>
              <a:rect l="l" t="t" r="r" b="b"/>
              <a:pathLst>
                <a:path w="537" h="1" fill="none" extrusionOk="0">
                  <a:moveTo>
                    <a:pt x="536" y="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98;p39">
              <a:extLst>
                <a:ext uri="{FF2B5EF4-FFF2-40B4-BE49-F238E27FC236}">
                  <a16:creationId xmlns:a16="http://schemas.microsoft.com/office/drawing/2014/main" id="{6BAA5ECA-B61A-42C1-B639-49A95669D44E}"/>
                </a:ext>
              </a:extLst>
            </p:cNvPr>
            <p:cNvSpPr/>
            <p:nvPr/>
          </p:nvSpPr>
          <p:spPr>
            <a:xfrm>
              <a:off x="802750" y="3162525"/>
              <a:ext cx="13425" cy="25"/>
            </a:xfrm>
            <a:custGeom>
              <a:avLst/>
              <a:gdLst/>
              <a:ahLst/>
              <a:cxnLst/>
              <a:rect l="l" t="t" r="r" b="b"/>
              <a:pathLst>
                <a:path w="537" h="1" fill="none" extrusionOk="0">
                  <a:moveTo>
                    <a:pt x="536"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9;p39">
              <a:extLst>
                <a:ext uri="{FF2B5EF4-FFF2-40B4-BE49-F238E27FC236}">
                  <a16:creationId xmlns:a16="http://schemas.microsoft.com/office/drawing/2014/main" id="{8F41564E-9348-4EC1-8207-EBE715267419}"/>
                </a:ext>
              </a:extLst>
            </p:cNvPr>
            <p:cNvSpPr/>
            <p:nvPr/>
          </p:nvSpPr>
          <p:spPr>
            <a:xfrm>
              <a:off x="802750" y="3196025"/>
              <a:ext cx="13425" cy="25"/>
            </a:xfrm>
            <a:custGeom>
              <a:avLst/>
              <a:gdLst/>
              <a:ahLst/>
              <a:cxnLst/>
              <a:rect l="l" t="t" r="r" b="b"/>
              <a:pathLst>
                <a:path w="537" h="1" fill="none" extrusionOk="0">
                  <a:moveTo>
                    <a:pt x="536" y="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00;p39">
              <a:extLst>
                <a:ext uri="{FF2B5EF4-FFF2-40B4-BE49-F238E27FC236}">
                  <a16:creationId xmlns:a16="http://schemas.microsoft.com/office/drawing/2014/main" id="{C10FE465-AA21-484E-AD34-6D0C6E9E1F7E}"/>
                </a:ext>
              </a:extLst>
            </p:cNvPr>
            <p:cNvSpPr/>
            <p:nvPr/>
          </p:nvSpPr>
          <p:spPr>
            <a:xfrm>
              <a:off x="802750" y="3229500"/>
              <a:ext cx="13425" cy="25"/>
            </a:xfrm>
            <a:custGeom>
              <a:avLst/>
              <a:gdLst/>
              <a:ahLst/>
              <a:cxnLst/>
              <a:rect l="l" t="t" r="r" b="b"/>
              <a:pathLst>
                <a:path w="537" h="1" fill="none" extrusionOk="0">
                  <a:moveTo>
                    <a:pt x="536"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01;p39">
              <a:extLst>
                <a:ext uri="{FF2B5EF4-FFF2-40B4-BE49-F238E27FC236}">
                  <a16:creationId xmlns:a16="http://schemas.microsoft.com/office/drawing/2014/main" id="{6F2B0E3C-FC67-45BA-AB2C-C752E9B2536F}"/>
                </a:ext>
              </a:extLst>
            </p:cNvPr>
            <p:cNvSpPr/>
            <p:nvPr/>
          </p:nvSpPr>
          <p:spPr>
            <a:xfrm>
              <a:off x="802750" y="3263000"/>
              <a:ext cx="13425" cy="25"/>
            </a:xfrm>
            <a:custGeom>
              <a:avLst/>
              <a:gdLst/>
              <a:ahLst/>
              <a:cxnLst/>
              <a:rect l="l" t="t" r="r" b="b"/>
              <a:pathLst>
                <a:path w="537" h="1" fill="none" extrusionOk="0">
                  <a:moveTo>
                    <a:pt x="536" y="0"/>
                  </a:moveTo>
                  <a:lnTo>
                    <a:pt x="0"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02;p39">
              <a:extLst>
                <a:ext uri="{FF2B5EF4-FFF2-40B4-BE49-F238E27FC236}">
                  <a16:creationId xmlns:a16="http://schemas.microsoft.com/office/drawing/2014/main" id="{4F0CD7F9-40D2-44F3-83FB-B015C8B99036}"/>
                </a:ext>
              </a:extLst>
            </p:cNvPr>
            <p:cNvSpPr/>
            <p:nvPr/>
          </p:nvSpPr>
          <p:spPr>
            <a:xfrm>
              <a:off x="802750" y="3296475"/>
              <a:ext cx="13425" cy="25"/>
            </a:xfrm>
            <a:custGeom>
              <a:avLst/>
              <a:gdLst/>
              <a:ahLst/>
              <a:cxnLst/>
              <a:rect l="l" t="t" r="r" b="b"/>
              <a:pathLst>
                <a:path w="537" h="1" fill="none" extrusionOk="0">
                  <a:moveTo>
                    <a:pt x="536" y="1"/>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491;p39">
            <a:extLst>
              <a:ext uri="{FF2B5EF4-FFF2-40B4-BE49-F238E27FC236}">
                <a16:creationId xmlns:a16="http://schemas.microsoft.com/office/drawing/2014/main" id="{C1C1BAF6-70C4-4634-ADE8-EBC152EE670C}"/>
              </a:ext>
            </a:extLst>
          </p:cNvPr>
          <p:cNvGrpSpPr/>
          <p:nvPr/>
        </p:nvGrpSpPr>
        <p:grpSpPr>
          <a:xfrm>
            <a:off x="9656868" y="2281038"/>
            <a:ext cx="551265" cy="473537"/>
            <a:chOff x="1934025" y="1001650"/>
            <a:chExt cx="415300" cy="355600"/>
          </a:xfrm>
        </p:grpSpPr>
        <p:sp>
          <p:nvSpPr>
            <p:cNvPr id="24" name="Google Shape;492;p39">
              <a:extLst>
                <a:ext uri="{FF2B5EF4-FFF2-40B4-BE49-F238E27FC236}">
                  <a16:creationId xmlns:a16="http://schemas.microsoft.com/office/drawing/2014/main" id="{BB1DEE0A-31D0-4795-BCD5-DA775515B22B}"/>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3;p39">
              <a:extLst>
                <a:ext uri="{FF2B5EF4-FFF2-40B4-BE49-F238E27FC236}">
                  <a16:creationId xmlns:a16="http://schemas.microsoft.com/office/drawing/2014/main" id="{9CB3B5D7-5434-4618-B133-D21465152BF4}"/>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4;p39">
              <a:extLst>
                <a:ext uri="{FF2B5EF4-FFF2-40B4-BE49-F238E27FC236}">
                  <a16:creationId xmlns:a16="http://schemas.microsoft.com/office/drawing/2014/main" id="{7B338A07-07C4-482B-BE55-BC2575AA4F7F}"/>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5;p39">
              <a:extLst>
                <a:ext uri="{FF2B5EF4-FFF2-40B4-BE49-F238E27FC236}">
                  <a16:creationId xmlns:a16="http://schemas.microsoft.com/office/drawing/2014/main" id="{84449499-1A51-4FB1-9ECE-4D644CB7DDE4}"/>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76132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D292A5-EF78-417E-8B00-5B66F2FCF214}"/>
              </a:ext>
            </a:extLst>
          </p:cNvPr>
          <p:cNvSpPr>
            <a:spLocks noGrp="1"/>
          </p:cNvSpPr>
          <p:nvPr>
            <p:ph type="body" sz="quarter" idx="13"/>
          </p:nvPr>
        </p:nvSpPr>
        <p:spPr>
          <a:xfrm>
            <a:off x="0" y="290620"/>
            <a:ext cx="12192000" cy="697353"/>
          </a:xfrm>
        </p:spPr>
        <p:txBody>
          <a:bodyPr/>
          <a:lstStyle/>
          <a:p>
            <a:r>
              <a:rPr lang="en-IE" dirty="0"/>
              <a:t>In what areas are refugees supported in Ireland? </a:t>
            </a:r>
          </a:p>
        </p:txBody>
      </p:sp>
      <p:sp>
        <p:nvSpPr>
          <p:cNvPr id="3" name="Text Placeholder 2">
            <a:extLst>
              <a:ext uri="{FF2B5EF4-FFF2-40B4-BE49-F238E27FC236}">
                <a16:creationId xmlns:a16="http://schemas.microsoft.com/office/drawing/2014/main" id="{C1B09B1A-1C0A-4685-B454-2D5DA19E9612}"/>
              </a:ext>
            </a:extLst>
          </p:cNvPr>
          <p:cNvSpPr>
            <a:spLocks noGrp="1"/>
          </p:cNvSpPr>
          <p:nvPr>
            <p:ph type="body" sz="quarter" idx="14"/>
          </p:nvPr>
        </p:nvSpPr>
        <p:spPr>
          <a:solidFill>
            <a:srgbClr val="B6BD00"/>
          </a:solidFill>
        </p:spPr>
        <p:txBody>
          <a:bodyPr/>
          <a:lstStyle/>
          <a:p>
            <a:r>
              <a:rPr lang="en-IE" dirty="0">
                <a:solidFill>
                  <a:schemeClr val="bg1"/>
                </a:solidFill>
              </a:rPr>
              <a:t>Work/Employment</a:t>
            </a:r>
          </a:p>
        </p:txBody>
      </p:sp>
      <p:sp>
        <p:nvSpPr>
          <p:cNvPr id="4" name="Text Placeholder 3">
            <a:extLst>
              <a:ext uri="{FF2B5EF4-FFF2-40B4-BE49-F238E27FC236}">
                <a16:creationId xmlns:a16="http://schemas.microsoft.com/office/drawing/2014/main" id="{6E1FD35C-CE25-4DB1-8CA8-7AE23C32CC1D}"/>
              </a:ext>
            </a:extLst>
          </p:cNvPr>
          <p:cNvSpPr>
            <a:spLocks noGrp="1"/>
          </p:cNvSpPr>
          <p:nvPr>
            <p:ph type="body" sz="quarter" idx="15"/>
          </p:nvPr>
        </p:nvSpPr>
        <p:spPr>
          <a:xfrm>
            <a:off x="552588" y="4432246"/>
            <a:ext cx="3652587" cy="2098207"/>
          </a:xfrm>
        </p:spPr>
        <p:txBody>
          <a:bodyPr>
            <a:normAutofit fontScale="92500" lnSpcReduction="10000"/>
          </a:bodyPr>
          <a:lstStyle/>
          <a:p>
            <a:r>
              <a:rPr lang="en-IE" dirty="0">
                <a:solidFill>
                  <a:srgbClr val="B6BD00"/>
                </a:solidFill>
              </a:rPr>
              <a:t>Refugees and asylum seekers can apply for permission to work and access employment and self-employment</a:t>
            </a:r>
            <a:r>
              <a:rPr lang="en-IE" dirty="0"/>
              <a:t>. Permission to work once granted is valid for 6 months and is subject to renewal</a:t>
            </a:r>
            <a:endParaRPr lang="en-IE" dirty="0">
              <a:solidFill>
                <a:srgbClr val="B6BD00"/>
              </a:solidFill>
            </a:endParaRPr>
          </a:p>
        </p:txBody>
      </p:sp>
      <p:sp>
        <p:nvSpPr>
          <p:cNvPr id="5" name="Text Placeholder 4">
            <a:extLst>
              <a:ext uri="{FF2B5EF4-FFF2-40B4-BE49-F238E27FC236}">
                <a16:creationId xmlns:a16="http://schemas.microsoft.com/office/drawing/2014/main" id="{10E9934E-AFEC-4E2E-B661-4F695E438CC1}"/>
              </a:ext>
            </a:extLst>
          </p:cNvPr>
          <p:cNvSpPr>
            <a:spLocks noGrp="1"/>
          </p:cNvSpPr>
          <p:nvPr>
            <p:ph type="body" sz="quarter" idx="16"/>
          </p:nvPr>
        </p:nvSpPr>
        <p:spPr>
          <a:solidFill>
            <a:srgbClr val="F38B00"/>
          </a:solidFill>
        </p:spPr>
        <p:txBody>
          <a:bodyPr/>
          <a:lstStyle/>
          <a:p>
            <a:r>
              <a:rPr lang="en-IE" dirty="0">
                <a:solidFill>
                  <a:schemeClr val="bg1"/>
                </a:solidFill>
              </a:rPr>
              <a:t>Interpretation and translation</a:t>
            </a:r>
          </a:p>
        </p:txBody>
      </p:sp>
      <p:sp>
        <p:nvSpPr>
          <p:cNvPr id="6" name="Text Placeholder 5">
            <a:extLst>
              <a:ext uri="{FF2B5EF4-FFF2-40B4-BE49-F238E27FC236}">
                <a16:creationId xmlns:a16="http://schemas.microsoft.com/office/drawing/2014/main" id="{25F2A92D-BFED-4C86-9AD3-9F020753B505}"/>
              </a:ext>
            </a:extLst>
          </p:cNvPr>
          <p:cNvSpPr>
            <a:spLocks noGrp="1"/>
          </p:cNvSpPr>
          <p:nvPr>
            <p:ph type="body" sz="quarter" idx="17"/>
          </p:nvPr>
        </p:nvSpPr>
        <p:spPr>
          <a:xfrm>
            <a:off x="4512216" y="4432246"/>
            <a:ext cx="3408830" cy="1831919"/>
          </a:xfrm>
        </p:spPr>
        <p:txBody>
          <a:bodyPr>
            <a:normAutofit/>
          </a:bodyPr>
          <a:lstStyle/>
          <a:p>
            <a:r>
              <a:rPr lang="en-IE" dirty="0"/>
              <a:t>Refugees have the right to interpretation and translation services which are provided where necessary.</a:t>
            </a:r>
            <a:endParaRPr lang="en-IE" dirty="0">
              <a:solidFill>
                <a:srgbClr val="F38B00"/>
              </a:solidFill>
            </a:endParaRPr>
          </a:p>
        </p:txBody>
      </p:sp>
      <p:sp>
        <p:nvSpPr>
          <p:cNvPr id="7" name="Text Placeholder 6">
            <a:extLst>
              <a:ext uri="{FF2B5EF4-FFF2-40B4-BE49-F238E27FC236}">
                <a16:creationId xmlns:a16="http://schemas.microsoft.com/office/drawing/2014/main" id="{E021DBAF-1D01-490D-9DC0-ADC30EE8ACCA}"/>
              </a:ext>
            </a:extLst>
          </p:cNvPr>
          <p:cNvSpPr>
            <a:spLocks noGrp="1"/>
          </p:cNvSpPr>
          <p:nvPr>
            <p:ph type="body" sz="quarter" idx="18"/>
          </p:nvPr>
        </p:nvSpPr>
        <p:spPr>
          <a:solidFill>
            <a:srgbClr val="EA1D76"/>
          </a:solidFill>
        </p:spPr>
        <p:txBody>
          <a:bodyPr/>
          <a:lstStyle/>
          <a:p>
            <a:r>
              <a:rPr lang="en-IE" dirty="0">
                <a:solidFill>
                  <a:schemeClr val="bg1"/>
                </a:solidFill>
              </a:rPr>
              <a:t>Localised Supports</a:t>
            </a:r>
          </a:p>
        </p:txBody>
      </p:sp>
      <p:sp>
        <p:nvSpPr>
          <p:cNvPr id="8" name="Text Placeholder 7">
            <a:extLst>
              <a:ext uri="{FF2B5EF4-FFF2-40B4-BE49-F238E27FC236}">
                <a16:creationId xmlns:a16="http://schemas.microsoft.com/office/drawing/2014/main" id="{BDC9845E-C67F-4282-AE56-B075E9C45D6C}"/>
              </a:ext>
            </a:extLst>
          </p:cNvPr>
          <p:cNvSpPr>
            <a:spLocks noGrp="1"/>
          </p:cNvSpPr>
          <p:nvPr>
            <p:ph type="body" sz="quarter" idx="19"/>
          </p:nvPr>
        </p:nvSpPr>
        <p:spPr>
          <a:xfrm>
            <a:off x="8124497" y="4432246"/>
            <a:ext cx="3652587" cy="2021106"/>
          </a:xfrm>
        </p:spPr>
        <p:txBody>
          <a:bodyPr>
            <a:normAutofit/>
          </a:bodyPr>
          <a:lstStyle/>
          <a:p>
            <a:r>
              <a:rPr lang="en-IE" dirty="0"/>
              <a:t>Refugees also receive localised supports with regard to local orientation, community integration and more.</a:t>
            </a:r>
          </a:p>
        </p:txBody>
      </p:sp>
      <p:sp>
        <p:nvSpPr>
          <p:cNvPr id="9" name="Text Placeholder 1">
            <a:extLst>
              <a:ext uri="{FF2B5EF4-FFF2-40B4-BE49-F238E27FC236}">
                <a16:creationId xmlns:a16="http://schemas.microsoft.com/office/drawing/2014/main" id="{33C55EA9-A536-4DD4-8363-FE4C1E5D1134}"/>
              </a:ext>
            </a:extLst>
          </p:cNvPr>
          <p:cNvSpPr txBox="1">
            <a:spLocks/>
          </p:cNvSpPr>
          <p:nvPr/>
        </p:nvSpPr>
        <p:spPr>
          <a:xfrm>
            <a:off x="793850" y="1029338"/>
            <a:ext cx="10845561" cy="697353"/>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400" dirty="0">
                <a:solidFill>
                  <a:schemeClr val="bg1"/>
                </a:solidFill>
              </a:rPr>
              <a:t>Refugees receive support from a wide range of public, private and volunteer services. </a:t>
            </a:r>
          </a:p>
        </p:txBody>
      </p:sp>
      <p:pic>
        <p:nvPicPr>
          <p:cNvPr id="10" name="Picture 2" descr="Image result for ireland flag">
            <a:extLst>
              <a:ext uri="{FF2B5EF4-FFF2-40B4-BE49-F238E27FC236}">
                <a16:creationId xmlns:a16="http://schemas.microsoft.com/office/drawing/2014/main" id="{6631B7FC-7A16-48AD-8176-BD460621BC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1" t="27111" r="4881" b="28067"/>
          <a:stretch/>
        </p:blipFill>
        <p:spPr bwMode="auto">
          <a:xfrm>
            <a:off x="10815144" y="249255"/>
            <a:ext cx="1208689" cy="59713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608;p39">
            <a:extLst>
              <a:ext uri="{FF2B5EF4-FFF2-40B4-BE49-F238E27FC236}">
                <a16:creationId xmlns:a16="http://schemas.microsoft.com/office/drawing/2014/main" id="{91F35A96-EDC5-4913-B67A-23CCDB0A73E8}"/>
              </a:ext>
            </a:extLst>
          </p:cNvPr>
          <p:cNvSpPr/>
          <p:nvPr/>
        </p:nvSpPr>
        <p:spPr>
          <a:xfrm>
            <a:off x="2106071" y="2319495"/>
            <a:ext cx="574068" cy="518297"/>
          </a:xfrm>
          <a:custGeom>
            <a:avLst/>
            <a:gdLst/>
            <a:ahLst/>
            <a:cxnLst/>
            <a:rect l="l" t="t" r="r" b="b"/>
            <a:pathLst>
              <a:path w="16952" h="16952" fill="none" extrusionOk="0">
                <a:moveTo>
                  <a:pt x="16173" y="7015"/>
                </a:moveTo>
                <a:lnTo>
                  <a:pt x="14419" y="6820"/>
                </a:lnTo>
                <a:lnTo>
                  <a:pt x="14419" y="6820"/>
                </a:lnTo>
                <a:lnTo>
                  <a:pt x="14322" y="6479"/>
                </a:lnTo>
                <a:lnTo>
                  <a:pt x="14175" y="6114"/>
                </a:lnTo>
                <a:lnTo>
                  <a:pt x="14029" y="5773"/>
                </a:lnTo>
                <a:lnTo>
                  <a:pt x="13859" y="5432"/>
                </a:lnTo>
                <a:lnTo>
                  <a:pt x="14955" y="4068"/>
                </a:lnTo>
                <a:lnTo>
                  <a:pt x="14955" y="4068"/>
                </a:lnTo>
                <a:lnTo>
                  <a:pt x="15028" y="3922"/>
                </a:lnTo>
                <a:lnTo>
                  <a:pt x="15077" y="3776"/>
                </a:lnTo>
                <a:lnTo>
                  <a:pt x="15125" y="3630"/>
                </a:lnTo>
                <a:lnTo>
                  <a:pt x="15125" y="3484"/>
                </a:lnTo>
                <a:lnTo>
                  <a:pt x="15101" y="3313"/>
                </a:lnTo>
                <a:lnTo>
                  <a:pt x="15052" y="3167"/>
                </a:lnTo>
                <a:lnTo>
                  <a:pt x="14979" y="3021"/>
                </a:lnTo>
                <a:lnTo>
                  <a:pt x="14882" y="2899"/>
                </a:lnTo>
                <a:lnTo>
                  <a:pt x="14054" y="2071"/>
                </a:lnTo>
                <a:lnTo>
                  <a:pt x="14054" y="2071"/>
                </a:lnTo>
                <a:lnTo>
                  <a:pt x="13932" y="1974"/>
                </a:lnTo>
                <a:lnTo>
                  <a:pt x="13786" y="1901"/>
                </a:lnTo>
                <a:lnTo>
                  <a:pt x="13640" y="1852"/>
                </a:lnTo>
                <a:lnTo>
                  <a:pt x="13469" y="1827"/>
                </a:lnTo>
                <a:lnTo>
                  <a:pt x="13323" y="1827"/>
                </a:lnTo>
                <a:lnTo>
                  <a:pt x="13177" y="1876"/>
                </a:lnTo>
                <a:lnTo>
                  <a:pt x="13031" y="1925"/>
                </a:lnTo>
                <a:lnTo>
                  <a:pt x="12885" y="2022"/>
                </a:lnTo>
                <a:lnTo>
                  <a:pt x="11521" y="3094"/>
                </a:lnTo>
                <a:lnTo>
                  <a:pt x="11521" y="3094"/>
                </a:lnTo>
                <a:lnTo>
                  <a:pt x="11180" y="2923"/>
                </a:lnTo>
                <a:lnTo>
                  <a:pt x="10839" y="2777"/>
                </a:lnTo>
                <a:lnTo>
                  <a:pt x="10473" y="2631"/>
                </a:lnTo>
                <a:lnTo>
                  <a:pt x="10133" y="2534"/>
                </a:lnTo>
                <a:lnTo>
                  <a:pt x="9938" y="780"/>
                </a:lnTo>
                <a:lnTo>
                  <a:pt x="9938" y="780"/>
                </a:lnTo>
                <a:lnTo>
                  <a:pt x="9889" y="634"/>
                </a:lnTo>
                <a:lnTo>
                  <a:pt x="9840" y="488"/>
                </a:lnTo>
                <a:lnTo>
                  <a:pt x="9743" y="342"/>
                </a:lnTo>
                <a:lnTo>
                  <a:pt x="9645" y="244"/>
                </a:lnTo>
                <a:lnTo>
                  <a:pt x="9499" y="147"/>
                </a:lnTo>
                <a:lnTo>
                  <a:pt x="9378" y="74"/>
                </a:lnTo>
                <a:lnTo>
                  <a:pt x="9231" y="25"/>
                </a:lnTo>
                <a:lnTo>
                  <a:pt x="9061" y="1"/>
                </a:lnTo>
                <a:lnTo>
                  <a:pt x="7892" y="1"/>
                </a:lnTo>
                <a:lnTo>
                  <a:pt x="7892" y="1"/>
                </a:lnTo>
                <a:lnTo>
                  <a:pt x="7721" y="25"/>
                </a:lnTo>
                <a:lnTo>
                  <a:pt x="7575" y="74"/>
                </a:lnTo>
                <a:lnTo>
                  <a:pt x="7453" y="147"/>
                </a:lnTo>
                <a:lnTo>
                  <a:pt x="7307" y="244"/>
                </a:lnTo>
                <a:lnTo>
                  <a:pt x="7210" y="342"/>
                </a:lnTo>
                <a:lnTo>
                  <a:pt x="7112" y="488"/>
                </a:lnTo>
                <a:lnTo>
                  <a:pt x="7064" y="634"/>
                </a:lnTo>
                <a:lnTo>
                  <a:pt x="7015" y="780"/>
                </a:lnTo>
                <a:lnTo>
                  <a:pt x="6820" y="2534"/>
                </a:lnTo>
                <a:lnTo>
                  <a:pt x="6820" y="2534"/>
                </a:lnTo>
                <a:lnTo>
                  <a:pt x="6479" y="2631"/>
                </a:lnTo>
                <a:lnTo>
                  <a:pt x="6114" y="2777"/>
                </a:lnTo>
                <a:lnTo>
                  <a:pt x="5773" y="2923"/>
                </a:lnTo>
                <a:lnTo>
                  <a:pt x="5432" y="3094"/>
                </a:lnTo>
                <a:lnTo>
                  <a:pt x="4068" y="2022"/>
                </a:lnTo>
                <a:lnTo>
                  <a:pt x="4068" y="2022"/>
                </a:lnTo>
                <a:lnTo>
                  <a:pt x="3922" y="1925"/>
                </a:lnTo>
                <a:lnTo>
                  <a:pt x="3776" y="1876"/>
                </a:lnTo>
                <a:lnTo>
                  <a:pt x="3630" y="1827"/>
                </a:lnTo>
                <a:lnTo>
                  <a:pt x="3484" y="1827"/>
                </a:lnTo>
                <a:lnTo>
                  <a:pt x="3313" y="1852"/>
                </a:lnTo>
                <a:lnTo>
                  <a:pt x="3167" y="1901"/>
                </a:lnTo>
                <a:lnTo>
                  <a:pt x="3021" y="1974"/>
                </a:lnTo>
                <a:lnTo>
                  <a:pt x="2899" y="2071"/>
                </a:lnTo>
                <a:lnTo>
                  <a:pt x="2071" y="2899"/>
                </a:lnTo>
                <a:lnTo>
                  <a:pt x="2071" y="2899"/>
                </a:lnTo>
                <a:lnTo>
                  <a:pt x="1974" y="3021"/>
                </a:lnTo>
                <a:lnTo>
                  <a:pt x="1901" y="3167"/>
                </a:lnTo>
                <a:lnTo>
                  <a:pt x="1852" y="3313"/>
                </a:lnTo>
                <a:lnTo>
                  <a:pt x="1827" y="3484"/>
                </a:lnTo>
                <a:lnTo>
                  <a:pt x="1827" y="3630"/>
                </a:lnTo>
                <a:lnTo>
                  <a:pt x="1876" y="3776"/>
                </a:lnTo>
                <a:lnTo>
                  <a:pt x="1925" y="3922"/>
                </a:lnTo>
                <a:lnTo>
                  <a:pt x="2022" y="4068"/>
                </a:lnTo>
                <a:lnTo>
                  <a:pt x="3094" y="5432"/>
                </a:lnTo>
                <a:lnTo>
                  <a:pt x="3094" y="5432"/>
                </a:lnTo>
                <a:lnTo>
                  <a:pt x="2923" y="5773"/>
                </a:lnTo>
                <a:lnTo>
                  <a:pt x="2777" y="6114"/>
                </a:lnTo>
                <a:lnTo>
                  <a:pt x="2631" y="6479"/>
                </a:lnTo>
                <a:lnTo>
                  <a:pt x="2534" y="6820"/>
                </a:lnTo>
                <a:lnTo>
                  <a:pt x="780" y="7015"/>
                </a:lnTo>
                <a:lnTo>
                  <a:pt x="780" y="7015"/>
                </a:lnTo>
                <a:lnTo>
                  <a:pt x="634" y="7064"/>
                </a:lnTo>
                <a:lnTo>
                  <a:pt x="488" y="7112"/>
                </a:lnTo>
                <a:lnTo>
                  <a:pt x="342" y="7210"/>
                </a:lnTo>
                <a:lnTo>
                  <a:pt x="244" y="7307"/>
                </a:lnTo>
                <a:lnTo>
                  <a:pt x="147" y="7453"/>
                </a:lnTo>
                <a:lnTo>
                  <a:pt x="74" y="7575"/>
                </a:lnTo>
                <a:lnTo>
                  <a:pt x="25" y="7721"/>
                </a:lnTo>
                <a:lnTo>
                  <a:pt x="1" y="7892"/>
                </a:lnTo>
                <a:lnTo>
                  <a:pt x="1" y="9061"/>
                </a:lnTo>
                <a:lnTo>
                  <a:pt x="1" y="9061"/>
                </a:lnTo>
                <a:lnTo>
                  <a:pt x="25" y="9231"/>
                </a:lnTo>
                <a:lnTo>
                  <a:pt x="74" y="9377"/>
                </a:lnTo>
                <a:lnTo>
                  <a:pt x="147" y="9499"/>
                </a:lnTo>
                <a:lnTo>
                  <a:pt x="244" y="9645"/>
                </a:lnTo>
                <a:lnTo>
                  <a:pt x="342" y="9743"/>
                </a:lnTo>
                <a:lnTo>
                  <a:pt x="488" y="9840"/>
                </a:lnTo>
                <a:lnTo>
                  <a:pt x="634" y="9889"/>
                </a:lnTo>
                <a:lnTo>
                  <a:pt x="780" y="9938"/>
                </a:lnTo>
                <a:lnTo>
                  <a:pt x="2534" y="10132"/>
                </a:lnTo>
                <a:lnTo>
                  <a:pt x="2534" y="10132"/>
                </a:lnTo>
                <a:lnTo>
                  <a:pt x="2631" y="10473"/>
                </a:lnTo>
                <a:lnTo>
                  <a:pt x="2777" y="10839"/>
                </a:lnTo>
                <a:lnTo>
                  <a:pt x="2923" y="11180"/>
                </a:lnTo>
                <a:lnTo>
                  <a:pt x="3094" y="11521"/>
                </a:lnTo>
                <a:lnTo>
                  <a:pt x="2022" y="12885"/>
                </a:lnTo>
                <a:lnTo>
                  <a:pt x="2022" y="12885"/>
                </a:lnTo>
                <a:lnTo>
                  <a:pt x="1925" y="13031"/>
                </a:lnTo>
                <a:lnTo>
                  <a:pt x="1876" y="13177"/>
                </a:lnTo>
                <a:lnTo>
                  <a:pt x="1827" y="13323"/>
                </a:lnTo>
                <a:lnTo>
                  <a:pt x="1827" y="13469"/>
                </a:lnTo>
                <a:lnTo>
                  <a:pt x="1852" y="13640"/>
                </a:lnTo>
                <a:lnTo>
                  <a:pt x="1901" y="13786"/>
                </a:lnTo>
                <a:lnTo>
                  <a:pt x="1974" y="13932"/>
                </a:lnTo>
                <a:lnTo>
                  <a:pt x="2071" y="14054"/>
                </a:lnTo>
                <a:lnTo>
                  <a:pt x="2899" y="14882"/>
                </a:lnTo>
                <a:lnTo>
                  <a:pt x="2899" y="14882"/>
                </a:lnTo>
                <a:lnTo>
                  <a:pt x="3021" y="14979"/>
                </a:lnTo>
                <a:lnTo>
                  <a:pt x="3167" y="15052"/>
                </a:lnTo>
                <a:lnTo>
                  <a:pt x="3313" y="15101"/>
                </a:lnTo>
                <a:lnTo>
                  <a:pt x="3484" y="15125"/>
                </a:lnTo>
                <a:lnTo>
                  <a:pt x="3630" y="15125"/>
                </a:lnTo>
                <a:lnTo>
                  <a:pt x="3776" y="15077"/>
                </a:lnTo>
                <a:lnTo>
                  <a:pt x="3922" y="15028"/>
                </a:lnTo>
                <a:lnTo>
                  <a:pt x="4068" y="14955"/>
                </a:lnTo>
                <a:lnTo>
                  <a:pt x="5432" y="13859"/>
                </a:lnTo>
                <a:lnTo>
                  <a:pt x="5432" y="13859"/>
                </a:lnTo>
                <a:lnTo>
                  <a:pt x="5773" y="14029"/>
                </a:lnTo>
                <a:lnTo>
                  <a:pt x="6114" y="14175"/>
                </a:lnTo>
                <a:lnTo>
                  <a:pt x="6479" y="14322"/>
                </a:lnTo>
                <a:lnTo>
                  <a:pt x="6820" y="14419"/>
                </a:lnTo>
                <a:lnTo>
                  <a:pt x="7015" y="16173"/>
                </a:lnTo>
                <a:lnTo>
                  <a:pt x="7015" y="16173"/>
                </a:lnTo>
                <a:lnTo>
                  <a:pt x="7064" y="16319"/>
                </a:lnTo>
                <a:lnTo>
                  <a:pt x="7112" y="16465"/>
                </a:lnTo>
                <a:lnTo>
                  <a:pt x="7210" y="16611"/>
                </a:lnTo>
                <a:lnTo>
                  <a:pt x="7307" y="16708"/>
                </a:lnTo>
                <a:lnTo>
                  <a:pt x="7453" y="16806"/>
                </a:lnTo>
                <a:lnTo>
                  <a:pt x="7575" y="16879"/>
                </a:lnTo>
                <a:lnTo>
                  <a:pt x="7721" y="16928"/>
                </a:lnTo>
                <a:lnTo>
                  <a:pt x="7892" y="16952"/>
                </a:lnTo>
                <a:lnTo>
                  <a:pt x="9061" y="16952"/>
                </a:lnTo>
                <a:lnTo>
                  <a:pt x="9061" y="16952"/>
                </a:lnTo>
                <a:lnTo>
                  <a:pt x="9231" y="16928"/>
                </a:lnTo>
                <a:lnTo>
                  <a:pt x="9378" y="16879"/>
                </a:lnTo>
                <a:lnTo>
                  <a:pt x="9499" y="16806"/>
                </a:lnTo>
                <a:lnTo>
                  <a:pt x="9645" y="16708"/>
                </a:lnTo>
                <a:lnTo>
                  <a:pt x="9743" y="16611"/>
                </a:lnTo>
                <a:lnTo>
                  <a:pt x="9840" y="16465"/>
                </a:lnTo>
                <a:lnTo>
                  <a:pt x="9889" y="16319"/>
                </a:lnTo>
                <a:lnTo>
                  <a:pt x="9938" y="16173"/>
                </a:lnTo>
                <a:lnTo>
                  <a:pt x="10133" y="14419"/>
                </a:lnTo>
                <a:lnTo>
                  <a:pt x="10133" y="14419"/>
                </a:lnTo>
                <a:lnTo>
                  <a:pt x="10473" y="14322"/>
                </a:lnTo>
                <a:lnTo>
                  <a:pt x="10839" y="14175"/>
                </a:lnTo>
                <a:lnTo>
                  <a:pt x="11180" y="14029"/>
                </a:lnTo>
                <a:lnTo>
                  <a:pt x="11521" y="13859"/>
                </a:lnTo>
                <a:lnTo>
                  <a:pt x="12885" y="14955"/>
                </a:lnTo>
                <a:lnTo>
                  <a:pt x="12885" y="14955"/>
                </a:lnTo>
                <a:lnTo>
                  <a:pt x="13031" y="15028"/>
                </a:lnTo>
                <a:lnTo>
                  <a:pt x="13177" y="15077"/>
                </a:lnTo>
                <a:lnTo>
                  <a:pt x="13323" y="15125"/>
                </a:lnTo>
                <a:lnTo>
                  <a:pt x="13469" y="15125"/>
                </a:lnTo>
                <a:lnTo>
                  <a:pt x="13640" y="15101"/>
                </a:lnTo>
                <a:lnTo>
                  <a:pt x="13786" y="15052"/>
                </a:lnTo>
                <a:lnTo>
                  <a:pt x="13932" y="14979"/>
                </a:lnTo>
                <a:lnTo>
                  <a:pt x="14054" y="14882"/>
                </a:lnTo>
                <a:lnTo>
                  <a:pt x="14882" y="14054"/>
                </a:lnTo>
                <a:lnTo>
                  <a:pt x="14882" y="14054"/>
                </a:lnTo>
                <a:lnTo>
                  <a:pt x="14979" y="13932"/>
                </a:lnTo>
                <a:lnTo>
                  <a:pt x="15052" y="13786"/>
                </a:lnTo>
                <a:lnTo>
                  <a:pt x="15101" y="13640"/>
                </a:lnTo>
                <a:lnTo>
                  <a:pt x="15125" y="13469"/>
                </a:lnTo>
                <a:lnTo>
                  <a:pt x="15125" y="13323"/>
                </a:lnTo>
                <a:lnTo>
                  <a:pt x="15077" y="13177"/>
                </a:lnTo>
                <a:lnTo>
                  <a:pt x="15028" y="13031"/>
                </a:lnTo>
                <a:lnTo>
                  <a:pt x="14955" y="12885"/>
                </a:lnTo>
                <a:lnTo>
                  <a:pt x="13859" y="11521"/>
                </a:lnTo>
                <a:lnTo>
                  <a:pt x="13859" y="11521"/>
                </a:lnTo>
                <a:lnTo>
                  <a:pt x="14029" y="11180"/>
                </a:lnTo>
                <a:lnTo>
                  <a:pt x="14175" y="10839"/>
                </a:lnTo>
                <a:lnTo>
                  <a:pt x="14322" y="10473"/>
                </a:lnTo>
                <a:lnTo>
                  <a:pt x="14419" y="10132"/>
                </a:lnTo>
                <a:lnTo>
                  <a:pt x="16173" y="9938"/>
                </a:lnTo>
                <a:lnTo>
                  <a:pt x="16173" y="9938"/>
                </a:lnTo>
                <a:lnTo>
                  <a:pt x="16319" y="9889"/>
                </a:lnTo>
                <a:lnTo>
                  <a:pt x="16465" y="9840"/>
                </a:lnTo>
                <a:lnTo>
                  <a:pt x="16611" y="9743"/>
                </a:lnTo>
                <a:lnTo>
                  <a:pt x="16708" y="9645"/>
                </a:lnTo>
                <a:lnTo>
                  <a:pt x="16806" y="9499"/>
                </a:lnTo>
                <a:lnTo>
                  <a:pt x="16879" y="9377"/>
                </a:lnTo>
                <a:lnTo>
                  <a:pt x="16928" y="9231"/>
                </a:lnTo>
                <a:lnTo>
                  <a:pt x="16952" y="9061"/>
                </a:lnTo>
                <a:lnTo>
                  <a:pt x="16952" y="7892"/>
                </a:lnTo>
                <a:lnTo>
                  <a:pt x="16952" y="7892"/>
                </a:lnTo>
                <a:lnTo>
                  <a:pt x="16928" y="7721"/>
                </a:lnTo>
                <a:lnTo>
                  <a:pt x="16879" y="7575"/>
                </a:lnTo>
                <a:lnTo>
                  <a:pt x="16806" y="7453"/>
                </a:lnTo>
                <a:lnTo>
                  <a:pt x="16708" y="7307"/>
                </a:lnTo>
                <a:lnTo>
                  <a:pt x="16611" y="7210"/>
                </a:lnTo>
                <a:lnTo>
                  <a:pt x="16465" y="7112"/>
                </a:lnTo>
                <a:lnTo>
                  <a:pt x="16319" y="7064"/>
                </a:lnTo>
                <a:lnTo>
                  <a:pt x="16173" y="7015"/>
                </a:lnTo>
                <a:lnTo>
                  <a:pt x="16173" y="7015"/>
                </a:lnTo>
                <a:close/>
                <a:moveTo>
                  <a:pt x="10425" y="10425"/>
                </a:moveTo>
                <a:lnTo>
                  <a:pt x="10425" y="10425"/>
                </a:lnTo>
                <a:lnTo>
                  <a:pt x="10206" y="10620"/>
                </a:lnTo>
                <a:lnTo>
                  <a:pt x="9986" y="10766"/>
                </a:lnTo>
                <a:lnTo>
                  <a:pt x="9767" y="10912"/>
                </a:lnTo>
                <a:lnTo>
                  <a:pt x="9524" y="11034"/>
                </a:lnTo>
                <a:lnTo>
                  <a:pt x="9256" y="11107"/>
                </a:lnTo>
                <a:lnTo>
                  <a:pt x="9012" y="11180"/>
                </a:lnTo>
                <a:lnTo>
                  <a:pt x="8744" y="11228"/>
                </a:lnTo>
                <a:lnTo>
                  <a:pt x="8476" y="11228"/>
                </a:lnTo>
                <a:lnTo>
                  <a:pt x="8208" y="11228"/>
                </a:lnTo>
                <a:lnTo>
                  <a:pt x="7941" y="11180"/>
                </a:lnTo>
                <a:lnTo>
                  <a:pt x="7697" y="11107"/>
                </a:lnTo>
                <a:lnTo>
                  <a:pt x="7429" y="11034"/>
                </a:lnTo>
                <a:lnTo>
                  <a:pt x="7186" y="10912"/>
                </a:lnTo>
                <a:lnTo>
                  <a:pt x="6966" y="10766"/>
                </a:lnTo>
                <a:lnTo>
                  <a:pt x="6747" y="10620"/>
                </a:lnTo>
                <a:lnTo>
                  <a:pt x="6528" y="10425"/>
                </a:lnTo>
                <a:lnTo>
                  <a:pt x="6528" y="10425"/>
                </a:lnTo>
                <a:lnTo>
                  <a:pt x="6333" y="10206"/>
                </a:lnTo>
                <a:lnTo>
                  <a:pt x="6187" y="9986"/>
                </a:lnTo>
                <a:lnTo>
                  <a:pt x="6041" y="9767"/>
                </a:lnTo>
                <a:lnTo>
                  <a:pt x="5919" y="9524"/>
                </a:lnTo>
                <a:lnTo>
                  <a:pt x="5846" y="9256"/>
                </a:lnTo>
                <a:lnTo>
                  <a:pt x="5773" y="9012"/>
                </a:lnTo>
                <a:lnTo>
                  <a:pt x="5724" y="8744"/>
                </a:lnTo>
                <a:lnTo>
                  <a:pt x="5724" y="8476"/>
                </a:lnTo>
                <a:lnTo>
                  <a:pt x="5724" y="8208"/>
                </a:lnTo>
                <a:lnTo>
                  <a:pt x="5773" y="7941"/>
                </a:lnTo>
                <a:lnTo>
                  <a:pt x="5846" y="7697"/>
                </a:lnTo>
                <a:lnTo>
                  <a:pt x="5919" y="7429"/>
                </a:lnTo>
                <a:lnTo>
                  <a:pt x="6041" y="7186"/>
                </a:lnTo>
                <a:lnTo>
                  <a:pt x="6187" y="6966"/>
                </a:lnTo>
                <a:lnTo>
                  <a:pt x="6333" y="6747"/>
                </a:lnTo>
                <a:lnTo>
                  <a:pt x="6528" y="6528"/>
                </a:lnTo>
                <a:lnTo>
                  <a:pt x="6528" y="6528"/>
                </a:lnTo>
                <a:lnTo>
                  <a:pt x="6747" y="6333"/>
                </a:lnTo>
                <a:lnTo>
                  <a:pt x="6966" y="6187"/>
                </a:lnTo>
                <a:lnTo>
                  <a:pt x="7186" y="6041"/>
                </a:lnTo>
                <a:lnTo>
                  <a:pt x="7429" y="5919"/>
                </a:lnTo>
                <a:lnTo>
                  <a:pt x="7697" y="5846"/>
                </a:lnTo>
                <a:lnTo>
                  <a:pt x="7941" y="5773"/>
                </a:lnTo>
                <a:lnTo>
                  <a:pt x="8208" y="5724"/>
                </a:lnTo>
                <a:lnTo>
                  <a:pt x="8476" y="5724"/>
                </a:lnTo>
                <a:lnTo>
                  <a:pt x="8744" y="5724"/>
                </a:lnTo>
                <a:lnTo>
                  <a:pt x="9012" y="5773"/>
                </a:lnTo>
                <a:lnTo>
                  <a:pt x="9256" y="5846"/>
                </a:lnTo>
                <a:lnTo>
                  <a:pt x="9524" y="5919"/>
                </a:lnTo>
                <a:lnTo>
                  <a:pt x="9767" y="6041"/>
                </a:lnTo>
                <a:lnTo>
                  <a:pt x="9986" y="6187"/>
                </a:lnTo>
                <a:lnTo>
                  <a:pt x="10206" y="6333"/>
                </a:lnTo>
                <a:lnTo>
                  <a:pt x="10425" y="6528"/>
                </a:lnTo>
                <a:lnTo>
                  <a:pt x="10425" y="6528"/>
                </a:lnTo>
                <a:lnTo>
                  <a:pt x="10620" y="6747"/>
                </a:lnTo>
                <a:lnTo>
                  <a:pt x="10766" y="6966"/>
                </a:lnTo>
                <a:lnTo>
                  <a:pt x="10912" y="7186"/>
                </a:lnTo>
                <a:lnTo>
                  <a:pt x="11034" y="7429"/>
                </a:lnTo>
                <a:lnTo>
                  <a:pt x="11107" y="7697"/>
                </a:lnTo>
                <a:lnTo>
                  <a:pt x="11180" y="7941"/>
                </a:lnTo>
                <a:lnTo>
                  <a:pt x="11228" y="8208"/>
                </a:lnTo>
                <a:lnTo>
                  <a:pt x="11228" y="8476"/>
                </a:lnTo>
                <a:lnTo>
                  <a:pt x="11228" y="8744"/>
                </a:lnTo>
                <a:lnTo>
                  <a:pt x="11180" y="9012"/>
                </a:lnTo>
                <a:lnTo>
                  <a:pt x="11107" y="9256"/>
                </a:lnTo>
                <a:lnTo>
                  <a:pt x="11034" y="9524"/>
                </a:lnTo>
                <a:lnTo>
                  <a:pt x="10912" y="9767"/>
                </a:lnTo>
                <a:lnTo>
                  <a:pt x="10766" y="9986"/>
                </a:lnTo>
                <a:lnTo>
                  <a:pt x="10620" y="10206"/>
                </a:lnTo>
                <a:lnTo>
                  <a:pt x="10425" y="10425"/>
                </a:lnTo>
                <a:lnTo>
                  <a:pt x="10425" y="10425"/>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551;p39">
            <a:extLst>
              <a:ext uri="{FF2B5EF4-FFF2-40B4-BE49-F238E27FC236}">
                <a16:creationId xmlns:a16="http://schemas.microsoft.com/office/drawing/2014/main" id="{0B7D6D11-97CC-421C-8DDF-9EF798160F4A}"/>
              </a:ext>
            </a:extLst>
          </p:cNvPr>
          <p:cNvGrpSpPr/>
          <p:nvPr/>
        </p:nvGrpSpPr>
        <p:grpSpPr>
          <a:xfrm>
            <a:off x="5904082" y="2299819"/>
            <a:ext cx="574068" cy="518297"/>
            <a:chOff x="6618700" y="1635475"/>
            <a:chExt cx="456675" cy="432325"/>
          </a:xfrm>
        </p:grpSpPr>
        <p:sp>
          <p:nvSpPr>
            <p:cNvPr id="13" name="Google Shape;552;p39">
              <a:extLst>
                <a:ext uri="{FF2B5EF4-FFF2-40B4-BE49-F238E27FC236}">
                  <a16:creationId xmlns:a16="http://schemas.microsoft.com/office/drawing/2014/main" id="{2C086B23-894C-4C39-954A-D8D3B86C3701}"/>
                </a:ext>
              </a:extLst>
            </p:cNvPr>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3;p39">
              <a:extLst>
                <a:ext uri="{FF2B5EF4-FFF2-40B4-BE49-F238E27FC236}">
                  <a16:creationId xmlns:a16="http://schemas.microsoft.com/office/drawing/2014/main" id="{6F7988F8-C817-41F2-9A61-BD9B941AA0F4}"/>
                </a:ext>
              </a:extLst>
            </p:cNvPr>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4;p39">
              <a:extLst>
                <a:ext uri="{FF2B5EF4-FFF2-40B4-BE49-F238E27FC236}">
                  <a16:creationId xmlns:a16="http://schemas.microsoft.com/office/drawing/2014/main" id="{CF2CC999-DFC8-4165-8620-047AA333A706}"/>
                </a:ext>
              </a:extLst>
            </p:cNvPr>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5;p39">
              <a:extLst>
                <a:ext uri="{FF2B5EF4-FFF2-40B4-BE49-F238E27FC236}">
                  <a16:creationId xmlns:a16="http://schemas.microsoft.com/office/drawing/2014/main" id="{D1E0BD4E-CA5C-4FD1-BB9F-AA0FA2A2B38C}"/>
                </a:ext>
              </a:extLst>
            </p:cNvPr>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6;p39">
              <a:extLst>
                <a:ext uri="{FF2B5EF4-FFF2-40B4-BE49-F238E27FC236}">
                  <a16:creationId xmlns:a16="http://schemas.microsoft.com/office/drawing/2014/main" id="{086AE518-7651-483F-B6DA-0C6B4AF8179C}"/>
                </a:ext>
              </a:extLst>
            </p:cNvPr>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735;p39">
            <a:extLst>
              <a:ext uri="{FF2B5EF4-FFF2-40B4-BE49-F238E27FC236}">
                <a16:creationId xmlns:a16="http://schemas.microsoft.com/office/drawing/2014/main" id="{B2B50978-CA01-4449-8A6F-2217E7BF6ADF}"/>
              </a:ext>
            </a:extLst>
          </p:cNvPr>
          <p:cNvGrpSpPr/>
          <p:nvPr/>
        </p:nvGrpSpPr>
        <p:grpSpPr>
          <a:xfrm>
            <a:off x="9598979" y="2240765"/>
            <a:ext cx="578343" cy="513122"/>
            <a:chOff x="3927500" y="301425"/>
            <a:chExt cx="461550" cy="411625"/>
          </a:xfrm>
        </p:grpSpPr>
        <p:sp>
          <p:nvSpPr>
            <p:cNvPr id="19" name="Google Shape;736;p39">
              <a:extLst>
                <a:ext uri="{FF2B5EF4-FFF2-40B4-BE49-F238E27FC236}">
                  <a16:creationId xmlns:a16="http://schemas.microsoft.com/office/drawing/2014/main" id="{F1D2D737-B17E-435F-9066-DD4AB0285181}"/>
                </a:ext>
              </a:extLst>
            </p:cNvPr>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7;p39">
              <a:extLst>
                <a:ext uri="{FF2B5EF4-FFF2-40B4-BE49-F238E27FC236}">
                  <a16:creationId xmlns:a16="http://schemas.microsoft.com/office/drawing/2014/main" id="{4836B45A-2EBC-4375-A7AF-2AA313D13DB5}"/>
                </a:ext>
              </a:extLst>
            </p:cNvPr>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38;p39">
              <a:extLst>
                <a:ext uri="{FF2B5EF4-FFF2-40B4-BE49-F238E27FC236}">
                  <a16:creationId xmlns:a16="http://schemas.microsoft.com/office/drawing/2014/main" id="{F7E47A2E-28CD-4AD5-867D-90C63B3D8751}"/>
                </a:ext>
              </a:extLst>
            </p:cNvPr>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39;p39">
              <a:extLst>
                <a:ext uri="{FF2B5EF4-FFF2-40B4-BE49-F238E27FC236}">
                  <a16:creationId xmlns:a16="http://schemas.microsoft.com/office/drawing/2014/main" id="{88DE8A8D-885F-436F-AC1A-0DDA53AEA3A1}"/>
                </a:ext>
              </a:extLst>
            </p:cNvPr>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0;p39">
              <a:extLst>
                <a:ext uri="{FF2B5EF4-FFF2-40B4-BE49-F238E27FC236}">
                  <a16:creationId xmlns:a16="http://schemas.microsoft.com/office/drawing/2014/main" id="{D01B67DC-D27F-468B-8399-7A7C7C8A885C}"/>
                </a:ext>
              </a:extLst>
            </p:cNvPr>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41;p39">
              <a:extLst>
                <a:ext uri="{FF2B5EF4-FFF2-40B4-BE49-F238E27FC236}">
                  <a16:creationId xmlns:a16="http://schemas.microsoft.com/office/drawing/2014/main" id="{F8BCCCE8-5B34-452A-BBB3-349885B0098D}"/>
                </a:ext>
              </a:extLst>
            </p:cNvPr>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2;p39">
              <a:extLst>
                <a:ext uri="{FF2B5EF4-FFF2-40B4-BE49-F238E27FC236}">
                  <a16:creationId xmlns:a16="http://schemas.microsoft.com/office/drawing/2014/main" id="{BA1B00CB-B992-4D58-A4B7-14BE7032FEE9}"/>
                </a:ext>
              </a:extLst>
            </p:cNvPr>
            <p:cNvSpPr/>
            <p:nvPr/>
          </p:nvSpPr>
          <p:spPr>
            <a:xfrm>
              <a:off x="3970725" y="558375"/>
              <a:ext cx="1850" cy="12200"/>
            </a:xfrm>
            <a:custGeom>
              <a:avLst/>
              <a:gdLst/>
              <a:ahLst/>
              <a:cxnLst/>
              <a:rect l="l" t="t" r="r" b="b"/>
              <a:pathLst>
                <a:path w="74" h="488" fill="none" extrusionOk="0">
                  <a:moveTo>
                    <a:pt x="0" y="488"/>
                  </a:moveTo>
                  <a:lnTo>
                    <a:pt x="7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43;p39">
              <a:extLst>
                <a:ext uri="{FF2B5EF4-FFF2-40B4-BE49-F238E27FC236}">
                  <a16:creationId xmlns:a16="http://schemas.microsoft.com/office/drawing/2014/main" id="{120D24F3-7330-4922-BF02-13A73300C251}"/>
                </a:ext>
              </a:extLst>
            </p:cNvPr>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4;p39">
              <a:extLst>
                <a:ext uri="{FF2B5EF4-FFF2-40B4-BE49-F238E27FC236}">
                  <a16:creationId xmlns:a16="http://schemas.microsoft.com/office/drawing/2014/main" id="{17B2B672-D2DC-4046-A5B7-EA974C0779D5}"/>
                </a:ext>
              </a:extLst>
            </p:cNvPr>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5;p39">
              <a:extLst>
                <a:ext uri="{FF2B5EF4-FFF2-40B4-BE49-F238E27FC236}">
                  <a16:creationId xmlns:a16="http://schemas.microsoft.com/office/drawing/2014/main" id="{4F5F1217-7606-4AA7-A117-2C248E65CD41}"/>
                </a:ext>
              </a:extLst>
            </p:cNvPr>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6;p39">
              <a:extLst>
                <a:ext uri="{FF2B5EF4-FFF2-40B4-BE49-F238E27FC236}">
                  <a16:creationId xmlns:a16="http://schemas.microsoft.com/office/drawing/2014/main" id="{66757E80-8F96-4BF0-9E9F-CB2B7F9C4E93}"/>
                </a:ext>
              </a:extLst>
            </p:cNvPr>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7;p39">
              <a:extLst>
                <a:ext uri="{FF2B5EF4-FFF2-40B4-BE49-F238E27FC236}">
                  <a16:creationId xmlns:a16="http://schemas.microsoft.com/office/drawing/2014/main" id="{8F0E0EB0-F6AE-4547-8A38-14B6A88F7F30}"/>
                </a:ext>
              </a:extLst>
            </p:cNvPr>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8;p39">
              <a:extLst>
                <a:ext uri="{FF2B5EF4-FFF2-40B4-BE49-F238E27FC236}">
                  <a16:creationId xmlns:a16="http://schemas.microsoft.com/office/drawing/2014/main" id="{6BAD6E16-325F-4A73-A0D3-BEDA782ADAAC}"/>
                </a:ext>
              </a:extLst>
            </p:cNvPr>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49;p39">
              <a:extLst>
                <a:ext uri="{FF2B5EF4-FFF2-40B4-BE49-F238E27FC236}">
                  <a16:creationId xmlns:a16="http://schemas.microsoft.com/office/drawing/2014/main" id="{218B8463-EE7C-4EDA-9966-717944D0B747}"/>
                </a:ext>
              </a:extLst>
            </p:cNvPr>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50;p39">
              <a:extLst>
                <a:ext uri="{FF2B5EF4-FFF2-40B4-BE49-F238E27FC236}">
                  <a16:creationId xmlns:a16="http://schemas.microsoft.com/office/drawing/2014/main" id="{04D6199C-6F7E-4EF9-AD99-8888E0701425}"/>
                </a:ext>
              </a:extLst>
            </p:cNvPr>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51;p39">
              <a:extLst>
                <a:ext uri="{FF2B5EF4-FFF2-40B4-BE49-F238E27FC236}">
                  <a16:creationId xmlns:a16="http://schemas.microsoft.com/office/drawing/2014/main" id="{F0D58AB3-9FDA-4028-BECA-816F69157471}"/>
                </a:ext>
              </a:extLst>
            </p:cNvPr>
            <p:cNvSpPr/>
            <p:nvPr/>
          </p:nvSpPr>
          <p:spPr>
            <a:xfrm>
              <a:off x="4141800" y="502975"/>
              <a:ext cx="3700" cy="11600"/>
            </a:xfrm>
            <a:custGeom>
              <a:avLst/>
              <a:gdLst/>
              <a:ahLst/>
              <a:cxnLst/>
              <a:rect l="l" t="t" r="r" b="b"/>
              <a:pathLst>
                <a:path w="148" h="464" fill="none" extrusionOk="0">
                  <a:moveTo>
                    <a:pt x="1" y="0"/>
                  </a:moveTo>
                  <a:lnTo>
                    <a:pt x="147" y="46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52;p39">
              <a:extLst>
                <a:ext uri="{FF2B5EF4-FFF2-40B4-BE49-F238E27FC236}">
                  <a16:creationId xmlns:a16="http://schemas.microsoft.com/office/drawing/2014/main" id="{25B27DAE-D1EB-4640-AEB3-6A90FDC29D9A}"/>
                </a:ext>
              </a:extLst>
            </p:cNvPr>
            <p:cNvSpPr/>
            <p:nvPr/>
          </p:nvSpPr>
          <p:spPr>
            <a:xfrm>
              <a:off x="4150950" y="533425"/>
              <a:ext cx="3675" cy="11575"/>
            </a:xfrm>
            <a:custGeom>
              <a:avLst/>
              <a:gdLst/>
              <a:ahLst/>
              <a:cxnLst/>
              <a:rect l="l" t="t" r="r" b="b"/>
              <a:pathLst>
                <a:path w="147" h="463" fill="none" extrusionOk="0">
                  <a:moveTo>
                    <a:pt x="0" y="0"/>
                  </a:moveTo>
                  <a:lnTo>
                    <a:pt x="146" y="46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53;p39">
              <a:extLst>
                <a:ext uri="{FF2B5EF4-FFF2-40B4-BE49-F238E27FC236}">
                  <a16:creationId xmlns:a16="http://schemas.microsoft.com/office/drawing/2014/main" id="{98D1BE66-CA59-4540-9CE1-E4787F70A16F}"/>
                </a:ext>
              </a:extLst>
            </p:cNvPr>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54;p39">
              <a:extLst>
                <a:ext uri="{FF2B5EF4-FFF2-40B4-BE49-F238E27FC236}">
                  <a16:creationId xmlns:a16="http://schemas.microsoft.com/office/drawing/2014/main" id="{49938D51-326A-439E-91E6-71EDE863671D}"/>
                </a:ext>
              </a:extLst>
            </p:cNvPr>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55;p39">
              <a:extLst>
                <a:ext uri="{FF2B5EF4-FFF2-40B4-BE49-F238E27FC236}">
                  <a16:creationId xmlns:a16="http://schemas.microsoft.com/office/drawing/2014/main" id="{8DCB6987-8D9B-42DD-AFB5-EADDD1F691B4}"/>
                </a:ext>
              </a:extLst>
            </p:cNvPr>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56;p39">
              <a:extLst>
                <a:ext uri="{FF2B5EF4-FFF2-40B4-BE49-F238E27FC236}">
                  <a16:creationId xmlns:a16="http://schemas.microsoft.com/office/drawing/2014/main" id="{0F096604-9D2A-4512-991E-A7FA140FCDD3}"/>
                </a:ext>
              </a:extLst>
            </p:cNvPr>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7;p39">
              <a:extLst>
                <a:ext uri="{FF2B5EF4-FFF2-40B4-BE49-F238E27FC236}">
                  <a16:creationId xmlns:a16="http://schemas.microsoft.com/office/drawing/2014/main" id="{274ADB55-8768-45DF-A4DF-8971059ED9FC}"/>
                </a:ext>
              </a:extLst>
            </p:cNvPr>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8;p39">
              <a:extLst>
                <a:ext uri="{FF2B5EF4-FFF2-40B4-BE49-F238E27FC236}">
                  <a16:creationId xmlns:a16="http://schemas.microsoft.com/office/drawing/2014/main" id="{3777849B-F045-491C-A02E-EEA8B11F8644}"/>
                </a:ext>
              </a:extLst>
            </p:cNvPr>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59;p39">
              <a:extLst>
                <a:ext uri="{FF2B5EF4-FFF2-40B4-BE49-F238E27FC236}">
                  <a16:creationId xmlns:a16="http://schemas.microsoft.com/office/drawing/2014/main" id="{FEECB5E9-403D-43DA-9CC3-9F723CF2B9E2}"/>
                </a:ext>
              </a:extLst>
            </p:cNvPr>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60;p39">
              <a:extLst>
                <a:ext uri="{FF2B5EF4-FFF2-40B4-BE49-F238E27FC236}">
                  <a16:creationId xmlns:a16="http://schemas.microsoft.com/office/drawing/2014/main" id="{1D68E711-7F80-44B8-946A-BA5A39A57898}"/>
                </a:ext>
              </a:extLst>
            </p:cNvPr>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1;p39">
              <a:extLst>
                <a:ext uri="{FF2B5EF4-FFF2-40B4-BE49-F238E27FC236}">
                  <a16:creationId xmlns:a16="http://schemas.microsoft.com/office/drawing/2014/main" id="{A96A3A9A-5450-4ACB-8491-15F2E669541A}"/>
                </a:ext>
              </a:extLst>
            </p:cNvPr>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2;p39">
              <a:extLst>
                <a:ext uri="{FF2B5EF4-FFF2-40B4-BE49-F238E27FC236}">
                  <a16:creationId xmlns:a16="http://schemas.microsoft.com/office/drawing/2014/main" id="{34A184F6-3BF3-4D18-9804-1BEEEFA93AAD}"/>
                </a:ext>
              </a:extLst>
            </p:cNvPr>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23695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822C9-89C4-4197-AABF-BD03E7E605FB}"/>
              </a:ext>
            </a:extLst>
          </p:cNvPr>
          <p:cNvSpPr>
            <a:spLocks noGrp="1"/>
          </p:cNvSpPr>
          <p:nvPr>
            <p:ph type="body" sz="quarter" idx="20"/>
          </p:nvPr>
        </p:nvSpPr>
        <p:spPr>
          <a:xfrm>
            <a:off x="493985" y="1828495"/>
            <a:ext cx="11529847" cy="4780249"/>
          </a:xfrm>
        </p:spPr>
        <p:txBody>
          <a:bodyPr/>
          <a:lstStyle/>
          <a:p>
            <a:pPr marL="0" indent="0">
              <a:buNone/>
            </a:pPr>
            <a:r>
              <a:rPr lang="en-IE" dirty="0"/>
              <a:t>Migrants will generally use mainstream services provided by governments, community organisations and the private sector to address a number of their settlement needs. </a:t>
            </a:r>
          </a:p>
          <a:p>
            <a:pPr marL="0" indent="0">
              <a:buNone/>
            </a:pPr>
            <a:r>
              <a:rPr lang="en-IE" dirty="0"/>
              <a:t>There are also a number of key organisations who work with migrants to help them resettle:</a:t>
            </a:r>
          </a:p>
          <a:p>
            <a:r>
              <a:rPr lang="en-IE" dirty="0">
                <a:hlinkClick r:id="rId2"/>
              </a:rPr>
              <a:t>Immigrant Council of Ireland </a:t>
            </a:r>
            <a:r>
              <a:rPr lang="en-IE" dirty="0"/>
              <a:t>an independent, national organisation which supports migrants coming to Ireland for purposes such as work, study, family reunification, self-employment or to visit.</a:t>
            </a:r>
          </a:p>
          <a:p>
            <a:r>
              <a:rPr lang="en-IE" dirty="0">
                <a:hlinkClick r:id="rId3"/>
              </a:rPr>
              <a:t>Migrant Rights Centre Ireland </a:t>
            </a:r>
            <a:r>
              <a:rPr lang="en-IE" dirty="0"/>
              <a:t>is a national organisation providing support to migrant workers and their families. It encourages migrants to get involved in their community and actively participate in all levels of society.</a:t>
            </a:r>
          </a:p>
          <a:p>
            <a:r>
              <a:rPr lang="en-IE" dirty="0"/>
              <a:t>Foreign embassies and consulates provide consular services to nationals of their country. </a:t>
            </a:r>
          </a:p>
        </p:txBody>
      </p:sp>
      <p:sp>
        <p:nvSpPr>
          <p:cNvPr id="3" name="Text Placeholder 2">
            <a:extLst>
              <a:ext uri="{FF2B5EF4-FFF2-40B4-BE49-F238E27FC236}">
                <a16:creationId xmlns:a16="http://schemas.microsoft.com/office/drawing/2014/main" id="{D03629FE-DF6A-4A59-A359-E359E8E4C936}"/>
              </a:ext>
            </a:extLst>
          </p:cNvPr>
          <p:cNvSpPr>
            <a:spLocks noGrp="1"/>
          </p:cNvSpPr>
          <p:nvPr>
            <p:ph type="body" sz="quarter" idx="21"/>
          </p:nvPr>
        </p:nvSpPr>
        <p:spPr/>
        <p:txBody>
          <a:bodyPr/>
          <a:lstStyle/>
          <a:p>
            <a:r>
              <a:rPr lang="en-IE" dirty="0"/>
              <a:t>How do supports for Migrants differ?</a:t>
            </a:r>
          </a:p>
        </p:txBody>
      </p:sp>
      <p:pic>
        <p:nvPicPr>
          <p:cNvPr id="4" name="Picture 2" descr="Image result for ireland flag">
            <a:extLst>
              <a:ext uri="{FF2B5EF4-FFF2-40B4-BE49-F238E27FC236}">
                <a16:creationId xmlns:a16="http://schemas.microsoft.com/office/drawing/2014/main" id="{3AF6B121-FD28-409A-9994-346082F46C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91" t="27111" r="4881" b="28067"/>
          <a:stretch/>
        </p:blipFill>
        <p:spPr bwMode="auto">
          <a:xfrm>
            <a:off x="10815144" y="249255"/>
            <a:ext cx="1208689" cy="59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883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t>In this section</a:t>
            </a:r>
          </a:p>
        </p:txBody>
      </p:sp>
      <p:sp>
        <p:nvSpPr>
          <p:cNvPr id="7" name="Text Placeholder 5">
            <a:extLst>
              <a:ext uri="{FF2B5EF4-FFF2-40B4-BE49-F238E27FC236}">
                <a16:creationId xmlns:a16="http://schemas.microsoft.com/office/drawing/2014/main" id="{1C5C6BF9-AEDE-45AD-8BC9-52AF4673385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1.3 </a:t>
            </a:r>
            <a:r>
              <a:rPr lang="en-IE" sz="3600" i="0" dirty="0"/>
              <a:t>Introduction of PROMISE four strand approach to Inclusion</a:t>
            </a:r>
            <a:endParaRPr lang="en-IE" dirty="0"/>
          </a:p>
        </p:txBody>
      </p:sp>
      <p:sp>
        <p:nvSpPr>
          <p:cNvPr id="8" name="TextBox 7">
            <a:extLst>
              <a:ext uri="{FF2B5EF4-FFF2-40B4-BE49-F238E27FC236}">
                <a16:creationId xmlns:a16="http://schemas.microsoft.com/office/drawing/2014/main" id="{DD312A75-7BB8-42C2-AE5E-14778BE48EA4}"/>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INTRODUCTION</a:t>
            </a:r>
          </a:p>
        </p:txBody>
      </p:sp>
      <p:sp>
        <p:nvSpPr>
          <p:cNvPr id="3" name="Text Placeholder 2">
            <a:extLst>
              <a:ext uri="{FF2B5EF4-FFF2-40B4-BE49-F238E27FC236}">
                <a16:creationId xmlns:a16="http://schemas.microsoft.com/office/drawing/2014/main" id="{8D4484FC-9162-4B30-8E4C-F9D4265A975B}"/>
              </a:ext>
            </a:extLst>
          </p:cNvPr>
          <p:cNvSpPr>
            <a:spLocks noGrp="1"/>
          </p:cNvSpPr>
          <p:nvPr>
            <p:ph type="body" sz="quarter" idx="17"/>
          </p:nvPr>
        </p:nvSpPr>
        <p:spPr>
          <a:xfrm>
            <a:off x="6222124" y="1953078"/>
            <a:ext cx="5489834" cy="3947440"/>
          </a:xfrm>
        </p:spPr>
        <p:txBody>
          <a:bodyPr/>
          <a:lstStyle/>
          <a:p>
            <a:pPr algn="just"/>
            <a:r>
              <a:rPr lang="en-IE" dirty="0"/>
              <a:t>To be successful, the principles of inclusion needs to permeate all areas of the refugee and migrant life in their new/host country.</a:t>
            </a:r>
          </a:p>
          <a:p>
            <a:pPr algn="just"/>
            <a:r>
              <a:rPr lang="en-IE" dirty="0"/>
              <a:t>For the purposes of the PROMISE project, we have broken our approach to inclusion down into four strands. In this section, we provide an overview to these strands and the learning content you will find in the rest of the accompanying PROMISE Agent of Inclusion learning materials.</a:t>
            </a:r>
          </a:p>
        </p:txBody>
      </p:sp>
      <p:sp>
        <p:nvSpPr>
          <p:cNvPr id="9" name="TextBox 8">
            <a:extLst>
              <a:ext uri="{FF2B5EF4-FFF2-40B4-BE49-F238E27FC236}">
                <a16:creationId xmlns:a16="http://schemas.microsoft.com/office/drawing/2014/main" id="{70549423-5B58-4EA0-94FF-D640E1A9A0BB}"/>
              </a:ext>
            </a:extLst>
          </p:cNvPr>
          <p:cNvSpPr txBox="1"/>
          <p:nvPr/>
        </p:nvSpPr>
        <p:spPr>
          <a:xfrm>
            <a:off x="-12394" y="3667535"/>
            <a:ext cx="5489834" cy="461665"/>
          </a:xfrm>
          <a:prstGeom prst="rect">
            <a:avLst/>
          </a:prstGeom>
          <a:solidFill>
            <a:srgbClr val="B6BD00"/>
          </a:solidFill>
        </p:spPr>
        <p:txBody>
          <a:bodyPr wrap="square" rtlCol="0">
            <a:spAutoFit/>
          </a:bodyPr>
          <a:lstStyle/>
          <a:p>
            <a:pPr algn="ctr"/>
            <a:r>
              <a:rPr lang="en-IE" sz="2400" dirty="0">
                <a:solidFill>
                  <a:schemeClr val="bg1"/>
                </a:solidFill>
              </a:rPr>
              <a:t>Language and Communication</a:t>
            </a:r>
          </a:p>
        </p:txBody>
      </p:sp>
      <p:sp>
        <p:nvSpPr>
          <p:cNvPr id="10" name="TextBox 9">
            <a:extLst>
              <a:ext uri="{FF2B5EF4-FFF2-40B4-BE49-F238E27FC236}">
                <a16:creationId xmlns:a16="http://schemas.microsoft.com/office/drawing/2014/main" id="{AD58EEE9-B9F2-4173-BB3B-2EC421C2C22D}"/>
              </a:ext>
            </a:extLst>
          </p:cNvPr>
          <p:cNvSpPr txBox="1"/>
          <p:nvPr/>
        </p:nvSpPr>
        <p:spPr>
          <a:xfrm>
            <a:off x="-12395" y="4108146"/>
            <a:ext cx="5489834" cy="461037"/>
          </a:xfrm>
          <a:prstGeom prst="rect">
            <a:avLst/>
          </a:prstGeom>
          <a:solidFill>
            <a:srgbClr val="16A8D3"/>
          </a:solidFill>
        </p:spPr>
        <p:txBody>
          <a:bodyPr wrap="square" rtlCol="0">
            <a:spAutoFit/>
          </a:bodyPr>
          <a:lstStyle/>
          <a:p>
            <a:pPr algn="ctr"/>
            <a:r>
              <a:rPr lang="en-IE" sz="2400" dirty="0">
                <a:solidFill>
                  <a:schemeClr val="bg1"/>
                </a:solidFill>
              </a:rPr>
              <a:t>Civic Life, Culture and Community</a:t>
            </a:r>
          </a:p>
        </p:txBody>
      </p:sp>
      <p:sp>
        <p:nvSpPr>
          <p:cNvPr id="11" name="TextBox 10">
            <a:extLst>
              <a:ext uri="{FF2B5EF4-FFF2-40B4-BE49-F238E27FC236}">
                <a16:creationId xmlns:a16="http://schemas.microsoft.com/office/drawing/2014/main" id="{695C0682-7484-4C1A-88CB-D02EF0FD9642}"/>
              </a:ext>
            </a:extLst>
          </p:cNvPr>
          <p:cNvSpPr txBox="1"/>
          <p:nvPr/>
        </p:nvSpPr>
        <p:spPr>
          <a:xfrm>
            <a:off x="-12395" y="4508987"/>
            <a:ext cx="5489833" cy="458763"/>
          </a:xfrm>
          <a:prstGeom prst="rect">
            <a:avLst/>
          </a:prstGeom>
          <a:solidFill>
            <a:srgbClr val="F38B00"/>
          </a:solidFill>
        </p:spPr>
        <p:txBody>
          <a:bodyPr wrap="square" rtlCol="0">
            <a:spAutoFit/>
          </a:bodyPr>
          <a:lstStyle/>
          <a:p>
            <a:pPr algn="ctr"/>
            <a:r>
              <a:rPr lang="en-IE" sz="2400" dirty="0">
                <a:solidFill>
                  <a:schemeClr val="bg1"/>
                </a:solidFill>
              </a:rPr>
              <a:t>Education and Enterprise</a:t>
            </a:r>
          </a:p>
        </p:txBody>
      </p:sp>
      <p:sp>
        <p:nvSpPr>
          <p:cNvPr id="12" name="TextBox 11">
            <a:extLst>
              <a:ext uri="{FF2B5EF4-FFF2-40B4-BE49-F238E27FC236}">
                <a16:creationId xmlns:a16="http://schemas.microsoft.com/office/drawing/2014/main" id="{AE47FC28-B132-42DF-B496-34A18A9AE19B}"/>
              </a:ext>
            </a:extLst>
          </p:cNvPr>
          <p:cNvSpPr txBox="1"/>
          <p:nvPr/>
        </p:nvSpPr>
        <p:spPr>
          <a:xfrm>
            <a:off x="-12394" y="4969994"/>
            <a:ext cx="5489832" cy="461665"/>
          </a:xfrm>
          <a:prstGeom prst="rect">
            <a:avLst/>
          </a:prstGeom>
          <a:solidFill>
            <a:srgbClr val="D82F27"/>
          </a:solidFill>
        </p:spPr>
        <p:txBody>
          <a:bodyPr wrap="square" rtlCol="0">
            <a:spAutoFit/>
          </a:bodyPr>
          <a:lstStyle/>
          <a:p>
            <a:pPr algn="ctr"/>
            <a:r>
              <a:rPr lang="en-IE" sz="2400" dirty="0">
                <a:solidFill>
                  <a:schemeClr val="bg1"/>
                </a:solidFill>
              </a:rPr>
              <a:t>Wellbeing and Family</a:t>
            </a:r>
          </a:p>
        </p:txBody>
      </p:sp>
    </p:spTree>
    <p:extLst>
      <p:ext uri="{BB962C8B-B14F-4D97-AF65-F5344CB8AC3E}">
        <p14:creationId xmlns:p14="http://schemas.microsoft.com/office/powerpoint/2010/main" val="2039372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a:t>In this lesson, you will learn:</a:t>
            </a:r>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a:solidFill>
                  <a:srgbClr val="EA1D76"/>
                </a:solidFill>
              </a:rPr>
              <a:t>Learning Legend:</a:t>
            </a:r>
          </a:p>
        </p:txBody>
      </p:sp>
      <p:grpSp>
        <p:nvGrpSpPr>
          <p:cNvPr id="22" name="Google Shape;605;p39">
            <a:extLst>
              <a:ext uri="{FF2B5EF4-FFF2-40B4-BE49-F238E27FC236}">
                <a16:creationId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C8085E5A-CB2D-449B-A5B9-98075CCB5D7C}"/>
              </a:ext>
            </a:extLst>
          </p:cNvPr>
          <p:cNvSpPr txBox="1"/>
          <p:nvPr/>
        </p:nvSpPr>
        <p:spPr>
          <a:xfrm>
            <a:off x="2945931" y="6303922"/>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26" name="Google Shape;609;p39">
            <a:extLst>
              <a:ext uri="{FF2B5EF4-FFF2-40B4-BE49-F238E27FC236}">
                <a16:creationId xmlns:a16="http://schemas.microsoft.com/office/drawing/2014/main" id="{45E69875-8657-4490-B09D-2781BB44FA9E}"/>
              </a:ext>
            </a:extLst>
          </p:cNvPr>
          <p:cNvGrpSpPr/>
          <p:nvPr/>
        </p:nvGrpSpPr>
        <p:grpSpPr>
          <a:xfrm>
            <a:off x="3012565" y="6375886"/>
            <a:ext cx="360000" cy="288000"/>
            <a:chOff x="5247525" y="3007275"/>
            <a:chExt cx="517575" cy="384825"/>
          </a:xfrm>
        </p:grpSpPr>
        <p:sp>
          <p:nvSpPr>
            <p:cNvPr id="27" name="Google Shape;610;p39">
              <a:extLst>
                <a:ext uri="{FF2B5EF4-FFF2-40B4-BE49-F238E27FC236}">
                  <a16:creationId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279358" y="1573642"/>
            <a:ext cx="9657209" cy="4352152"/>
          </a:xfrm>
        </p:spPr>
        <p:txBody>
          <a:bodyPr/>
          <a:lstStyle/>
          <a:p>
            <a:pPr marL="0" indent="0">
              <a:buNone/>
            </a:pPr>
            <a:r>
              <a:rPr lang="en-US" dirty="0">
                <a:solidFill>
                  <a:srgbClr val="F38B00"/>
                </a:solidFill>
              </a:rPr>
              <a:t>1.1 Introduction to Refugee and Migrants Inclusion</a:t>
            </a:r>
          </a:p>
          <a:p>
            <a:pPr marL="0" indent="0">
              <a:buNone/>
            </a:pPr>
            <a:r>
              <a:rPr lang="en-US" dirty="0">
                <a:solidFill>
                  <a:srgbClr val="F38B00"/>
                </a:solidFill>
              </a:rPr>
              <a:t>1.2 </a:t>
            </a:r>
            <a:r>
              <a:rPr lang="en-IE" dirty="0">
                <a:solidFill>
                  <a:srgbClr val="F38B00"/>
                </a:solidFill>
              </a:rPr>
              <a:t>Understanding the challenges Refugees and Migrants face</a:t>
            </a:r>
          </a:p>
          <a:p>
            <a:pPr marL="0" indent="0">
              <a:buNone/>
            </a:pPr>
            <a:r>
              <a:rPr lang="en-IE" dirty="0">
                <a:solidFill>
                  <a:srgbClr val="F38B00"/>
                </a:solidFill>
              </a:rPr>
              <a:t>1.3 Introduction to the PROMISE four strand approach to Inclusion </a:t>
            </a:r>
          </a:p>
          <a:p>
            <a:pPr marL="0" indent="0">
              <a:buNone/>
            </a:pPr>
            <a:endParaRPr lang="en-IE" dirty="0">
              <a:solidFill>
                <a:srgbClr val="F38B00"/>
              </a:solidFill>
            </a:endParaRPr>
          </a:p>
          <a:p>
            <a:pPr marL="0" indent="0">
              <a:buNone/>
            </a:pPr>
            <a:endParaRPr lang="en-US" dirty="0">
              <a:solidFill>
                <a:srgbClr val="F38B00"/>
              </a:solidFill>
            </a:endParaRPr>
          </a:p>
          <a:p>
            <a:pPr marL="0" indent="0">
              <a:buNone/>
            </a:pPr>
            <a:r>
              <a:rPr lang="en-US" dirty="0">
                <a:solidFill>
                  <a:srgbClr val="EA1D76"/>
                </a:solidFill>
              </a:rPr>
              <a:t>2.1 What is Agent of Inclusion? And why should you strive to become one?</a:t>
            </a:r>
          </a:p>
          <a:p>
            <a:pPr marL="0" indent="0">
              <a:buNone/>
            </a:pPr>
            <a:r>
              <a:rPr lang="en-US" dirty="0">
                <a:solidFill>
                  <a:srgbClr val="EA1D76"/>
                </a:solidFill>
              </a:rPr>
              <a:t>2.2 </a:t>
            </a:r>
            <a:r>
              <a:rPr lang="en-IE" dirty="0">
                <a:solidFill>
                  <a:srgbClr val="EA1D76"/>
                </a:solidFill>
              </a:rPr>
              <a:t>Spotlight on Cultural Competence and Relationship Building</a:t>
            </a:r>
            <a:endParaRPr lang="en-US" dirty="0">
              <a:solidFill>
                <a:srgbClr val="EA1D76"/>
              </a:solidFill>
            </a:endParaRPr>
          </a:p>
          <a:p>
            <a:pPr marL="0" indent="0">
              <a:buNone/>
            </a:pPr>
            <a:r>
              <a:rPr lang="en-US" dirty="0">
                <a:solidFill>
                  <a:srgbClr val="EA1D76"/>
                </a:solidFill>
              </a:rPr>
              <a:t>2.3 How our PROMISE Agents of Inclusion operate in Communities</a:t>
            </a:r>
            <a:endParaRPr lang="en-IE" dirty="0">
              <a:solidFill>
                <a:srgbClr val="EA1D76"/>
              </a:solidFill>
            </a:endParaRPr>
          </a:p>
        </p:txBody>
      </p:sp>
      <p:sp>
        <p:nvSpPr>
          <p:cNvPr id="7" name="TextBox 6">
            <a:extLst>
              <a:ext uri="{FF2B5EF4-FFF2-40B4-BE49-F238E27FC236}">
                <a16:creationId xmlns:a16="http://schemas.microsoft.com/office/drawing/2014/main" id="{0DD3A9F9-254E-4E47-A50C-38AAC789D04D}"/>
              </a:ext>
            </a:extLst>
          </p:cNvPr>
          <p:cNvSpPr txBox="1"/>
          <p:nvPr/>
        </p:nvSpPr>
        <p:spPr>
          <a:xfrm>
            <a:off x="5306637"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19" name="Google Shape;543;p39">
            <a:extLst>
              <a:ext uri="{FF2B5EF4-FFF2-40B4-BE49-F238E27FC236}">
                <a16:creationId xmlns:a16="http://schemas.microsoft.com/office/drawing/2014/main"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452456D9-0105-4D89-9C1E-5407E7602F7A}"/>
              </a:ext>
            </a:extLst>
          </p:cNvPr>
          <p:cNvSpPr txBox="1"/>
          <p:nvPr/>
        </p:nvSpPr>
        <p:spPr>
          <a:xfrm>
            <a:off x="8067128" y="6289053"/>
            <a:ext cx="3739391" cy="461665"/>
          </a:xfrm>
          <a:prstGeom prst="rect">
            <a:avLst/>
          </a:prstGeom>
          <a:solidFill>
            <a:srgbClr val="F38B00"/>
          </a:solidFill>
        </p:spPr>
        <p:txBody>
          <a:bodyPr wrap="square" rtlCol="0">
            <a:spAutoFit/>
          </a:bodyPr>
          <a:lstStyle/>
          <a:p>
            <a:r>
              <a:rPr lang="en-IE" sz="2400" dirty="0">
                <a:solidFill>
                  <a:schemeClr val="bg1"/>
                </a:solidFill>
              </a:rPr>
              <a:t>       FUNDING OPPORTUNITY</a:t>
            </a:r>
          </a:p>
        </p:txBody>
      </p:sp>
      <p:grpSp>
        <p:nvGrpSpPr>
          <p:cNvPr id="38" name="Google Shape;617;p39">
            <a:extLst>
              <a:ext uri="{FF2B5EF4-FFF2-40B4-BE49-F238E27FC236}">
                <a16:creationId xmlns:a16="http://schemas.microsoft.com/office/drawing/2014/main" id="{9DE3E3F9-F2F5-4E65-88CC-4A603ED52209}"/>
              </a:ext>
            </a:extLst>
          </p:cNvPr>
          <p:cNvGrpSpPr/>
          <p:nvPr/>
        </p:nvGrpSpPr>
        <p:grpSpPr>
          <a:xfrm>
            <a:off x="4424507" y="5884893"/>
            <a:ext cx="4150374" cy="786286"/>
            <a:chOff x="645650" y="3753750"/>
            <a:chExt cx="4937985" cy="935499"/>
          </a:xfrm>
        </p:grpSpPr>
        <p:sp>
          <p:nvSpPr>
            <p:cNvPr id="39" name="Google Shape;618;p39">
              <a:extLst>
                <a:ext uri="{FF2B5EF4-FFF2-40B4-BE49-F238E27FC236}">
                  <a16:creationId xmlns:a16="http://schemas.microsoft.com/office/drawing/2014/main" id="{B4BFD749-2E60-4683-B8EA-F32E8DD83C71}"/>
                </a:ext>
              </a:extLst>
            </p:cNvPr>
            <p:cNvSpPr/>
            <p:nvPr/>
          </p:nvSpPr>
          <p:spPr>
            <a:xfrm>
              <a:off x="5111135" y="4326349"/>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619;p39">
              <a:extLst>
                <a:ext uri="{FF2B5EF4-FFF2-40B4-BE49-F238E27FC236}">
                  <a16:creationId xmlns:a16="http://schemas.microsoft.com/office/drawing/2014/main" id="{BFAC2646-8F9A-47F0-A3FA-F5FD6D6FE876}"/>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0;p39">
              <a:extLst>
                <a:ext uri="{FF2B5EF4-FFF2-40B4-BE49-F238E27FC236}">
                  <a16:creationId xmlns:a16="http://schemas.microsoft.com/office/drawing/2014/main" id="{FDAACDAE-0DDA-46A9-9258-036FE1E6559F}"/>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a16="http://schemas.microsoft.com/office/drawing/2014/main" id="{B3E07C79-FBED-4F38-B153-2CAEF933C408}"/>
              </a:ext>
            </a:extLst>
          </p:cNvPr>
          <p:cNvSpPr/>
          <p:nvPr/>
        </p:nvSpPr>
        <p:spPr>
          <a:xfrm>
            <a:off x="108289" y="2044477"/>
            <a:ext cx="2159630" cy="461665"/>
          </a:xfrm>
          <a:prstGeom prst="rect">
            <a:avLst/>
          </a:prstGeom>
        </p:spPr>
        <p:txBody>
          <a:bodyPr wrap="none">
            <a:spAutoFit/>
          </a:bodyPr>
          <a:lstStyle/>
          <a:p>
            <a:pPr lvl="0">
              <a:spcBef>
                <a:spcPts val="1000"/>
              </a:spcBef>
              <a:buClr>
                <a:srgbClr val="F38B00"/>
              </a:buClr>
            </a:pPr>
            <a:r>
              <a:rPr lang="en-US" sz="2400" dirty="0">
                <a:solidFill>
                  <a:srgbClr val="F38B00"/>
                </a:solidFill>
              </a:rPr>
              <a:t>INTRODUCTION</a:t>
            </a:r>
          </a:p>
        </p:txBody>
      </p:sp>
      <p:sp>
        <p:nvSpPr>
          <p:cNvPr id="12" name="Rectangle 11">
            <a:extLst>
              <a:ext uri="{FF2B5EF4-FFF2-40B4-BE49-F238E27FC236}">
                <a16:creationId xmlns:a16="http://schemas.microsoft.com/office/drawing/2014/main" id="{F875D7A3-DD8D-4609-883E-BD623862FD86}"/>
              </a:ext>
            </a:extLst>
          </p:cNvPr>
          <p:cNvSpPr/>
          <p:nvPr/>
        </p:nvSpPr>
        <p:spPr>
          <a:xfrm>
            <a:off x="61311" y="3820640"/>
            <a:ext cx="2064793" cy="1089529"/>
          </a:xfrm>
          <a:prstGeom prst="rect">
            <a:avLst/>
          </a:prstGeom>
        </p:spPr>
        <p:txBody>
          <a:bodyPr wrap="square">
            <a:spAutoFit/>
          </a:bodyPr>
          <a:lstStyle/>
          <a:p>
            <a:pPr lvl="0" algn="ctr">
              <a:lnSpc>
                <a:spcPct val="90000"/>
              </a:lnSpc>
              <a:spcBef>
                <a:spcPts val="1000"/>
              </a:spcBef>
              <a:buClr>
                <a:srgbClr val="F38B00"/>
              </a:buClr>
            </a:pPr>
            <a:r>
              <a:rPr lang="en-US" sz="2400" dirty="0">
                <a:solidFill>
                  <a:srgbClr val="EA1D76"/>
                </a:solidFill>
              </a:rPr>
              <a:t>SPOTLIGHT ON AGENTS OF CHANGE</a:t>
            </a:r>
          </a:p>
        </p:txBody>
      </p:sp>
      <p:sp>
        <p:nvSpPr>
          <p:cNvPr id="43" name="Text Box 4">
            <a:extLst>
              <a:ext uri="{FF2B5EF4-FFF2-40B4-BE49-F238E27FC236}">
                <a16:creationId xmlns:a16="http://schemas.microsoft.com/office/drawing/2014/main" id="{F15D5F29-415A-4FCE-BF27-BA408F92664E}"/>
              </a:ext>
            </a:extLst>
          </p:cNvPr>
          <p:cNvSpPr txBox="1"/>
          <p:nvPr/>
        </p:nvSpPr>
        <p:spPr>
          <a:xfrm>
            <a:off x="8025650" y="5808831"/>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800" dirty="0">
                <a:solidFill>
                  <a:schemeClr val="tx1"/>
                </a:solidFill>
                <a:effectLst/>
                <a:ea typeface="Times New Roman" panose="02020603050405020304" pitchFamily="18" charset="0"/>
                <a:cs typeface="Times New Roman" panose="02020603050405020304" pitchFamily="18" charset="0"/>
              </a:rPr>
              <a:t>This project has been funded with support from the European Commission. This publication reflects the views only of the author, and the Commission cannot be held responsible for any use, which may be made of the information contained therein. </a:t>
            </a:r>
            <a:endParaRPr lang="en-IE" sz="1200" dirty="0">
              <a:solidFill>
                <a:schemeClr val="tx1"/>
              </a:solidFill>
              <a:effectLst/>
              <a:ea typeface="Calibri" panose="020F0502020204030204" pitchFamily="34" charset="0"/>
              <a:cs typeface="Times New Roman" panose="02020603050405020304" pitchFamily="18" charset="0"/>
            </a:endParaRPr>
          </a:p>
          <a:p>
            <a:pPr>
              <a:spcAft>
                <a:spcPts val="0"/>
              </a:spcAft>
            </a:pPr>
            <a:r>
              <a:rPr lang="en-US" sz="800" dirty="0">
                <a:solidFill>
                  <a:schemeClr val="tx1"/>
                </a:solidFill>
                <a:effectLst/>
                <a:ea typeface="Calibri" panose="020F0502020204030204" pitchFamily="34" charset="0"/>
                <a:cs typeface="Times New Roman" panose="02020603050405020304" pitchFamily="18" charset="0"/>
              </a:rPr>
              <a:t> </a:t>
            </a:r>
            <a:endParaRPr lang="en-IE" sz="12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707E0F-9BAF-4A5B-990A-18D2761EEBD7}"/>
              </a:ext>
            </a:extLst>
          </p:cNvPr>
          <p:cNvSpPr>
            <a:spLocks noGrp="1"/>
          </p:cNvSpPr>
          <p:nvPr>
            <p:ph type="body" sz="quarter" idx="25"/>
          </p:nvPr>
        </p:nvSpPr>
        <p:spPr>
          <a:xfrm>
            <a:off x="332508" y="4612984"/>
            <a:ext cx="11545518" cy="1672202"/>
          </a:xfrm>
        </p:spPr>
        <p:txBody>
          <a:bodyPr>
            <a:normAutofit fontScale="85000" lnSpcReduction="20000"/>
          </a:bodyPr>
          <a:lstStyle/>
          <a:p>
            <a:r>
              <a:rPr lang="en-IE" dirty="0"/>
              <a:t>Language has a key role to play in the integration of adult refugees and migrants as do your communication skills as a key service/education provider and agent of inclusion. </a:t>
            </a:r>
          </a:p>
          <a:p>
            <a:r>
              <a:rPr lang="en-IE" sz="2800" dirty="0">
                <a:solidFill>
                  <a:schemeClr val="bg1">
                    <a:lumMod val="95000"/>
                  </a:schemeClr>
                </a:solidFill>
              </a:rPr>
              <a:t>Strand one of our PROMISE training will help you to consider different ways you can introduce language learning to refugees and migrants. It will also provide some insights to help you improve your intercultural communication skills/approaches.</a:t>
            </a:r>
          </a:p>
        </p:txBody>
      </p:sp>
      <p:sp>
        <p:nvSpPr>
          <p:cNvPr id="4" name="Text Placeholder 3">
            <a:extLst>
              <a:ext uri="{FF2B5EF4-FFF2-40B4-BE49-F238E27FC236}">
                <a16:creationId xmlns:a16="http://schemas.microsoft.com/office/drawing/2014/main" id="{36C85FA7-EB89-4D1E-B289-4B5B7E4F9DBF}"/>
              </a:ext>
            </a:extLst>
          </p:cNvPr>
          <p:cNvSpPr>
            <a:spLocks noGrp="1"/>
          </p:cNvSpPr>
          <p:nvPr>
            <p:ph type="body" sz="quarter" idx="20"/>
          </p:nvPr>
        </p:nvSpPr>
        <p:spPr/>
        <p:txBody>
          <a:bodyPr/>
          <a:lstStyle/>
          <a:p>
            <a:r>
              <a:rPr lang="en-IE" dirty="0"/>
              <a:t>LANGUAGE AND COMMUNICATION</a:t>
            </a:r>
          </a:p>
        </p:txBody>
      </p:sp>
      <p:pic>
        <p:nvPicPr>
          <p:cNvPr id="16" name="Picture Placeholder 15" descr="A close up of a logo&#10;&#10;Description automatically generated">
            <a:extLst>
              <a:ext uri="{FF2B5EF4-FFF2-40B4-BE49-F238E27FC236}">
                <a16:creationId xmlns:a16="http://schemas.microsoft.com/office/drawing/2014/main" id="{4A92F348-89BA-4CDA-8170-18B87203B650}"/>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6035" b="16035"/>
          <a:stretch>
            <a:fillRect/>
          </a:stretch>
        </p:blipFill>
        <p:spPr>
          <a:xfrm flipH="1">
            <a:off x="11628" y="-76683"/>
            <a:ext cx="12167420" cy="4409769"/>
          </a:xfrm>
        </p:spPr>
      </p:pic>
    </p:spTree>
    <p:extLst>
      <p:ext uri="{BB962C8B-B14F-4D97-AF65-F5344CB8AC3E}">
        <p14:creationId xmlns:p14="http://schemas.microsoft.com/office/powerpoint/2010/main" val="2032650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drawing&#10;&#10;Description automatically generated">
            <a:extLst>
              <a:ext uri="{FF2B5EF4-FFF2-40B4-BE49-F238E27FC236}">
                <a16:creationId xmlns:a16="http://schemas.microsoft.com/office/drawing/2014/main" id="{DED802AE-3369-488D-8B0B-ABC48A0F3635}"/>
              </a:ext>
            </a:extLst>
          </p:cNvPr>
          <p:cNvPicPr>
            <a:picLocks noGrp="1" noChangeAspect="1"/>
          </p:cNvPicPr>
          <p:nvPr>
            <p:ph type="pic" sz="quarter" idx="10"/>
          </p:nvPr>
        </p:nvPicPr>
        <p:blipFill rotWithShape="1">
          <a:blip r:embed="rId2">
            <a:extLst>
              <a:ext uri="{837473B0-CC2E-450A-ABE3-18F120FF3D39}">
                <a1611:picAttrSrcUrl xmlns:a1611="http://schemas.microsoft.com/office/drawing/2016/11/main" r:id="rId3"/>
              </a:ext>
            </a:extLst>
          </a:blip>
          <a:srcRect l="-1088" t="292" r="7692" b="12547"/>
          <a:stretch/>
        </p:blipFill>
        <p:spPr>
          <a:xfrm>
            <a:off x="673498" y="425669"/>
            <a:ext cx="10635633" cy="3710147"/>
          </a:xfrm>
        </p:spPr>
      </p:pic>
      <p:sp>
        <p:nvSpPr>
          <p:cNvPr id="4" name="Text Placeholder 3">
            <a:extLst>
              <a:ext uri="{FF2B5EF4-FFF2-40B4-BE49-F238E27FC236}">
                <a16:creationId xmlns:a16="http://schemas.microsoft.com/office/drawing/2014/main" id="{27B4BEAC-6D1B-4B84-A678-3DDEBB14F4C1}"/>
              </a:ext>
            </a:extLst>
          </p:cNvPr>
          <p:cNvSpPr>
            <a:spLocks noGrp="1"/>
          </p:cNvSpPr>
          <p:nvPr>
            <p:ph type="body" sz="quarter" idx="20"/>
          </p:nvPr>
        </p:nvSpPr>
        <p:spPr/>
        <p:txBody>
          <a:bodyPr/>
          <a:lstStyle/>
          <a:p>
            <a:r>
              <a:rPr lang="en-IE" dirty="0"/>
              <a:t>CIVIC LIFE, CULTURE AND COMMUNITY</a:t>
            </a:r>
          </a:p>
        </p:txBody>
      </p:sp>
      <p:sp>
        <p:nvSpPr>
          <p:cNvPr id="5" name="Text Placeholder 2">
            <a:extLst>
              <a:ext uri="{FF2B5EF4-FFF2-40B4-BE49-F238E27FC236}">
                <a16:creationId xmlns:a16="http://schemas.microsoft.com/office/drawing/2014/main" id="{C40BDEF7-EBC3-49BC-BEB7-E3E477385D13}"/>
              </a:ext>
            </a:extLst>
          </p:cNvPr>
          <p:cNvSpPr>
            <a:spLocks noGrp="1"/>
          </p:cNvSpPr>
          <p:nvPr>
            <p:ph type="body" sz="quarter" idx="25"/>
          </p:nvPr>
        </p:nvSpPr>
        <p:spPr>
          <a:xfrm>
            <a:off x="332508" y="4518391"/>
            <a:ext cx="11545518" cy="1913940"/>
          </a:xfrm>
        </p:spPr>
        <p:txBody>
          <a:bodyPr>
            <a:normAutofit fontScale="85000" lnSpcReduction="20000"/>
          </a:bodyPr>
          <a:lstStyle/>
          <a:p>
            <a:r>
              <a:rPr lang="en-IE" dirty="0"/>
              <a:t>Refugees and migrants have a key role play in their new communities and as service/education providers, there are many things we can do to help them.</a:t>
            </a:r>
          </a:p>
          <a:p>
            <a:r>
              <a:rPr lang="en-IE" sz="2800" dirty="0">
                <a:solidFill>
                  <a:schemeClr val="bg1">
                    <a:lumMod val="95000"/>
                  </a:schemeClr>
                </a:solidFill>
              </a:rPr>
              <a:t>Strand two of our PROMISE training introduces a number of key concepts including social integration and inclusion. We look at ways to empower refugees and migrants to become community champions as well as programmes which can be introduced to help make our communities more inclusive.</a:t>
            </a:r>
          </a:p>
        </p:txBody>
      </p:sp>
    </p:spTree>
    <p:extLst>
      <p:ext uri="{BB962C8B-B14F-4D97-AF65-F5344CB8AC3E}">
        <p14:creationId xmlns:p14="http://schemas.microsoft.com/office/powerpoint/2010/main" val="3463901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food&#10;&#10;Description automatically generated">
            <a:extLst>
              <a:ext uri="{FF2B5EF4-FFF2-40B4-BE49-F238E27FC236}">
                <a16:creationId xmlns:a16="http://schemas.microsoft.com/office/drawing/2014/main" id="{393AA445-C392-4F52-9EEC-4969B3578424}"/>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22828" b="22828"/>
          <a:stretch>
            <a:fillRect/>
          </a:stretch>
        </p:blipFill>
        <p:spPr/>
      </p:pic>
      <p:sp>
        <p:nvSpPr>
          <p:cNvPr id="4" name="Text Placeholder 3">
            <a:extLst>
              <a:ext uri="{FF2B5EF4-FFF2-40B4-BE49-F238E27FC236}">
                <a16:creationId xmlns:a16="http://schemas.microsoft.com/office/drawing/2014/main" id="{0261BB52-B624-4ED9-8DEE-279AE770DF0E}"/>
              </a:ext>
            </a:extLst>
          </p:cNvPr>
          <p:cNvSpPr>
            <a:spLocks noGrp="1"/>
          </p:cNvSpPr>
          <p:nvPr>
            <p:ph type="body" sz="quarter" idx="20"/>
          </p:nvPr>
        </p:nvSpPr>
        <p:spPr/>
        <p:txBody>
          <a:bodyPr/>
          <a:lstStyle/>
          <a:p>
            <a:r>
              <a:rPr lang="en-IE" dirty="0"/>
              <a:t>WELLBEING AND FAMILY</a:t>
            </a:r>
          </a:p>
        </p:txBody>
      </p:sp>
      <p:sp>
        <p:nvSpPr>
          <p:cNvPr id="10" name="Text Placeholder 2">
            <a:extLst>
              <a:ext uri="{FF2B5EF4-FFF2-40B4-BE49-F238E27FC236}">
                <a16:creationId xmlns:a16="http://schemas.microsoft.com/office/drawing/2014/main" id="{DCBC4F62-7DB6-4353-AAA9-29C08EC633BE}"/>
              </a:ext>
            </a:extLst>
          </p:cNvPr>
          <p:cNvSpPr>
            <a:spLocks noGrp="1"/>
          </p:cNvSpPr>
          <p:nvPr>
            <p:ph type="body" sz="quarter" idx="25"/>
          </p:nvPr>
        </p:nvSpPr>
        <p:spPr>
          <a:xfrm>
            <a:off x="332508" y="4402781"/>
            <a:ext cx="11545518" cy="1913940"/>
          </a:xfrm>
        </p:spPr>
        <p:txBody>
          <a:bodyPr>
            <a:normAutofit fontScale="92500" lnSpcReduction="20000"/>
          </a:bodyPr>
          <a:lstStyle/>
          <a:p>
            <a:r>
              <a:rPr lang="en-IE" sz="2800" dirty="0"/>
              <a:t>Having fled persecution and/or war, the lives and families of Refugees have been turned upside down. Migrants too face difficulties being away from home and often  feeling alienated and alone.</a:t>
            </a:r>
          </a:p>
          <a:p>
            <a:r>
              <a:rPr lang="en-IE" sz="2400" dirty="0">
                <a:solidFill>
                  <a:schemeClr val="bg1">
                    <a:lumMod val="95000"/>
                  </a:schemeClr>
                </a:solidFill>
              </a:rPr>
              <a:t>Strand three of our PROMISE training looks at the themes of wellbeing and family and suggests areas where service/education providers can provide support. Key areas include working with refugees and migrants to build their </a:t>
            </a:r>
            <a:r>
              <a:rPr lang="en-IE" sz="2400" dirty="0"/>
              <a:t>resilience, confidence, self-esteem and as well as a sense of purpose.</a:t>
            </a:r>
            <a:r>
              <a:rPr lang="en-IE" sz="2400" dirty="0">
                <a:solidFill>
                  <a:schemeClr val="bg1">
                    <a:lumMod val="95000"/>
                  </a:schemeClr>
                </a:solidFill>
              </a:rPr>
              <a:t> </a:t>
            </a:r>
          </a:p>
        </p:txBody>
      </p:sp>
    </p:spTree>
    <p:extLst>
      <p:ext uri="{BB962C8B-B14F-4D97-AF65-F5344CB8AC3E}">
        <p14:creationId xmlns:p14="http://schemas.microsoft.com/office/powerpoint/2010/main" val="189527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umbrella&#10;&#10;Description automatically generated">
            <a:extLst>
              <a:ext uri="{FF2B5EF4-FFF2-40B4-BE49-F238E27FC236}">
                <a16:creationId xmlns:a16="http://schemas.microsoft.com/office/drawing/2014/main" id="{2739F681-0196-49CF-A299-B319F86BAD94}"/>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7796" b="17796"/>
          <a:stretch>
            <a:fillRect/>
          </a:stretch>
        </p:blipFill>
        <p:spPr/>
      </p:pic>
      <p:sp>
        <p:nvSpPr>
          <p:cNvPr id="4" name="Text Placeholder 3">
            <a:extLst>
              <a:ext uri="{FF2B5EF4-FFF2-40B4-BE49-F238E27FC236}">
                <a16:creationId xmlns:a16="http://schemas.microsoft.com/office/drawing/2014/main" id="{3B01001E-76E3-4091-8EB2-1F0FC40E0DEC}"/>
              </a:ext>
            </a:extLst>
          </p:cNvPr>
          <p:cNvSpPr>
            <a:spLocks noGrp="1"/>
          </p:cNvSpPr>
          <p:nvPr>
            <p:ph type="body" sz="quarter" idx="20"/>
          </p:nvPr>
        </p:nvSpPr>
        <p:spPr/>
        <p:txBody>
          <a:bodyPr/>
          <a:lstStyle/>
          <a:p>
            <a:r>
              <a:rPr lang="en-IE" dirty="0"/>
              <a:t>EDUCATION AND ENTERPRISE</a:t>
            </a:r>
          </a:p>
        </p:txBody>
      </p:sp>
      <p:sp>
        <p:nvSpPr>
          <p:cNvPr id="8" name="Text Placeholder 2">
            <a:extLst>
              <a:ext uri="{FF2B5EF4-FFF2-40B4-BE49-F238E27FC236}">
                <a16:creationId xmlns:a16="http://schemas.microsoft.com/office/drawing/2014/main" id="{1DAA9CC5-EF7C-44AA-B6B4-3E8A4FA97F7F}"/>
              </a:ext>
            </a:extLst>
          </p:cNvPr>
          <p:cNvSpPr>
            <a:spLocks noGrp="1"/>
          </p:cNvSpPr>
          <p:nvPr>
            <p:ph type="body" sz="quarter" idx="25"/>
          </p:nvPr>
        </p:nvSpPr>
        <p:spPr>
          <a:xfrm>
            <a:off x="332508" y="4402781"/>
            <a:ext cx="11545518" cy="1913940"/>
          </a:xfrm>
        </p:spPr>
        <p:txBody>
          <a:bodyPr>
            <a:normAutofit fontScale="92500" lnSpcReduction="20000"/>
          </a:bodyPr>
          <a:lstStyle/>
          <a:p>
            <a:r>
              <a:rPr lang="en-IE" sz="2800" dirty="0"/>
              <a:t>Education is a key integration/inclusion tool and one which can be used to unlock the potential and futures for refugees and migrants in their new countries.</a:t>
            </a:r>
          </a:p>
          <a:p>
            <a:r>
              <a:rPr lang="en-IE" sz="2400" dirty="0">
                <a:solidFill>
                  <a:schemeClr val="bg1">
                    <a:lumMod val="95000"/>
                  </a:schemeClr>
                </a:solidFill>
              </a:rPr>
              <a:t>Strand four of our PROMISE approach to inclusion examines Adult education as an integration tool and how service/education providers can start to create/tailor training programmes to refugees and migrants. We also explore the theme of enterprise and learn about how/why refugees and migrants are one of the most entrepreneurial groups in European society.</a:t>
            </a:r>
          </a:p>
        </p:txBody>
      </p:sp>
    </p:spTree>
    <p:extLst>
      <p:ext uri="{BB962C8B-B14F-4D97-AF65-F5344CB8AC3E}">
        <p14:creationId xmlns:p14="http://schemas.microsoft.com/office/powerpoint/2010/main" val="109486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D15E90-6D50-4480-88C5-F91F57B8A53B}"/>
              </a:ext>
            </a:extLst>
          </p:cNvPr>
          <p:cNvSpPr>
            <a:spLocks noGrp="1"/>
          </p:cNvSpPr>
          <p:nvPr>
            <p:ph type="body" sz="quarter" idx="16"/>
          </p:nvPr>
        </p:nvSpPr>
        <p:spPr/>
        <p:txBody>
          <a:bodyPr/>
          <a:lstStyle/>
          <a:p>
            <a:r>
              <a:rPr lang="en-IE" dirty="0"/>
              <a:t>In this section:</a:t>
            </a:r>
          </a:p>
        </p:txBody>
      </p:sp>
      <p:sp>
        <p:nvSpPr>
          <p:cNvPr id="7" name="Text Placeholder 5">
            <a:extLst>
              <a:ext uri="{FF2B5EF4-FFF2-40B4-BE49-F238E27FC236}">
                <a16:creationId xmlns:a16="http://schemas.microsoft.com/office/drawing/2014/main" id="{048EC4BC-697B-457D-9DE2-9B2478D2F09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 </a:t>
            </a:r>
            <a:r>
              <a:rPr lang="en-US" sz="3200" i="0" dirty="0"/>
              <a:t>What/Who is an Agent of Inclusion?</a:t>
            </a:r>
            <a:endParaRPr lang="en-IE" dirty="0"/>
          </a:p>
        </p:txBody>
      </p:sp>
      <p:sp>
        <p:nvSpPr>
          <p:cNvPr id="8" name="TextBox 7">
            <a:extLst>
              <a:ext uri="{FF2B5EF4-FFF2-40B4-BE49-F238E27FC236}">
                <a16:creationId xmlns:a16="http://schemas.microsoft.com/office/drawing/2014/main" id="{9B26518E-5E61-4177-9CA3-394834ADAEAD}"/>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a:solidFill>
                  <a:schemeClr val="bg1"/>
                </a:solidFill>
              </a:rPr>
              <a:t>AGENTS OF INCLUSION</a:t>
            </a:r>
            <a:endParaRPr lang="en-IE" sz="3200" dirty="0">
              <a:solidFill>
                <a:schemeClr val="bg1"/>
              </a:solidFill>
            </a:endParaRPr>
          </a:p>
        </p:txBody>
      </p:sp>
      <p:sp>
        <p:nvSpPr>
          <p:cNvPr id="9" name="Text Placeholder 5">
            <a:extLst>
              <a:ext uri="{FF2B5EF4-FFF2-40B4-BE49-F238E27FC236}">
                <a16:creationId xmlns:a16="http://schemas.microsoft.com/office/drawing/2014/main" id="{7325F3F3-0122-4387-AD6A-A8B61BDC65A5}"/>
              </a:ext>
            </a:extLst>
          </p:cNvPr>
          <p:cNvSpPr>
            <a:spLocks noGrp="1"/>
          </p:cNvSpPr>
          <p:nvPr>
            <p:ph type="body" sz="quarter" idx="17"/>
          </p:nvPr>
        </p:nvSpPr>
        <p:spPr>
          <a:xfrm>
            <a:off x="6245047" y="1890016"/>
            <a:ext cx="5652663" cy="3947440"/>
          </a:xfrm>
        </p:spPr>
        <p:txBody>
          <a:bodyPr/>
          <a:lstStyle/>
          <a:p>
            <a:pPr algn="just"/>
            <a:r>
              <a:rPr lang="en-IE" dirty="0"/>
              <a:t>An Agent of Inclusion is a changemaker who takes responsibility for the inclusion and wellbeing of everyone in their community. In the context of PROMISE, we will look solely at Agents of Inclusion who work with refugees and migrants.</a:t>
            </a:r>
          </a:p>
          <a:p>
            <a:pPr algn="just"/>
            <a:r>
              <a:rPr lang="en-IE" dirty="0"/>
              <a:t>Agents of Inclusion are usually the service/education providers who are most active in grass roots community development and the provision of social/education services. </a:t>
            </a:r>
          </a:p>
        </p:txBody>
      </p:sp>
    </p:spTree>
    <p:extLst>
      <p:ext uri="{BB962C8B-B14F-4D97-AF65-F5344CB8AC3E}">
        <p14:creationId xmlns:p14="http://schemas.microsoft.com/office/powerpoint/2010/main" val="3854643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ky, person, outdoor, man&#10;&#10;Description automatically generated">
            <a:extLst>
              <a:ext uri="{FF2B5EF4-FFF2-40B4-BE49-F238E27FC236}">
                <a16:creationId xmlns:a16="http://schemas.microsoft.com/office/drawing/2014/main" id="{333AC9E8-9372-49D7-93D0-BB307CDA7640}"/>
              </a:ext>
            </a:extLst>
          </p:cNvPr>
          <p:cNvPicPr>
            <a:picLocks noChangeAspect="1"/>
          </p:cNvPicPr>
          <p:nvPr/>
        </p:nvPicPr>
        <p:blipFill rotWithShape="1">
          <a:blip r:embed="rId2"/>
          <a:srcRect l="24083" r="-1368"/>
          <a:stretch/>
        </p:blipFill>
        <p:spPr>
          <a:xfrm flipH="1">
            <a:off x="406775" y="1286367"/>
            <a:ext cx="5311938" cy="5155524"/>
          </a:xfrm>
          <a:prstGeom prst="ellipse">
            <a:avLst/>
          </a:prstGeom>
        </p:spPr>
      </p:pic>
      <p:sp>
        <p:nvSpPr>
          <p:cNvPr id="2" name="Text Placeholder 1">
            <a:extLst>
              <a:ext uri="{FF2B5EF4-FFF2-40B4-BE49-F238E27FC236}">
                <a16:creationId xmlns:a16="http://schemas.microsoft.com/office/drawing/2014/main" id="{D9B13591-8C7E-41B1-A16E-18EA8BCC5746}"/>
              </a:ext>
            </a:extLst>
          </p:cNvPr>
          <p:cNvSpPr>
            <a:spLocks noGrp="1"/>
          </p:cNvSpPr>
          <p:nvPr>
            <p:ph type="body" sz="quarter" idx="20"/>
          </p:nvPr>
        </p:nvSpPr>
        <p:spPr>
          <a:xfrm>
            <a:off x="5990897" y="1884148"/>
            <a:ext cx="5980386" cy="4385274"/>
          </a:xfrm>
        </p:spPr>
        <p:txBody>
          <a:bodyPr/>
          <a:lstStyle/>
          <a:p>
            <a:pPr algn="just"/>
            <a:r>
              <a:rPr lang="en-IE" dirty="0">
                <a:solidFill>
                  <a:srgbClr val="EA1D76"/>
                </a:solidFill>
              </a:rPr>
              <a:t>An Agent of Inclusion is a changemaker who takes responsibility for the inclusion and well-being of everyone in their communities – particularly those on the margins of society. </a:t>
            </a:r>
          </a:p>
          <a:p>
            <a:r>
              <a:rPr lang="en-IE" dirty="0"/>
              <a:t>From an organisation point of view, Agents of Inclusion are usually the service/education providers who are </a:t>
            </a:r>
            <a:r>
              <a:rPr lang="en-IE" dirty="0">
                <a:solidFill>
                  <a:srgbClr val="EA1D76"/>
                </a:solidFill>
              </a:rPr>
              <a:t>most active in grass roots community development and the provision of social/education services. </a:t>
            </a:r>
          </a:p>
          <a:p>
            <a:r>
              <a:rPr lang="en-IE" dirty="0"/>
              <a:t>These organisations may be public, private, voluntary or charitable entities. Each has a key role to play in the inclusion process.</a:t>
            </a:r>
          </a:p>
          <a:p>
            <a:endParaRPr lang="en-IE" dirty="0"/>
          </a:p>
        </p:txBody>
      </p:sp>
      <p:sp>
        <p:nvSpPr>
          <p:cNvPr id="4" name="Text Placeholder 3">
            <a:extLst>
              <a:ext uri="{FF2B5EF4-FFF2-40B4-BE49-F238E27FC236}">
                <a16:creationId xmlns:a16="http://schemas.microsoft.com/office/drawing/2014/main" id="{0915C108-3871-416E-855A-6394EFB40DF9}"/>
              </a:ext>
            </a:extLst>
          </p:cNvPr>
          <p:cNvSpPr>
            <a:spLocks noGrp="1"/>
          </p:cNvSpPr>
          <p:nvPr>
            <p:ph type="body" sz="quarter" idx="22"/>
          </p:nvPr>
        </p:nvSpPr>
        <p:spPr>
          <a:xfrm>
            <a:off x="6121565" y="546538"/>
            <a:ext cx="5579898" cy="1078503"/>
          </a:xfrm>
          <a:solidFill>
            <a:schemeClr val="bg1"/>
          </a:solidFill>
        </p:spPr>
        <p:txBody>
          <a:bodyPr>
            <a:normAutofit lnSpcReduction="10000"/>
          </a:bodyPr>
          <a:lstStyle/>
          <a:p>
            <a:r>
              <a:rPr lang="en-IE" dirty="0">
                <a:solidFill>
                  <a:srgbClr val="EA1D76"/>
                </a:solidFill>
              </a:rPr>
              <a:t>What/Who is a Agent of Inclusion?</a:t>
            </a:r>
          </a:p>
        </p:txBody>
      </p:sp>
    </p:spTree>
    <p:extLst>
      <p:ext uri="{BB962C8B-B14F-4D97-AF65-F5344CB8AC3E}">
        <p14:creationId xmlns:p14="http://schemas.microsoft.com/office/powerpoint/2010/main" val="1354864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ky, person, outdoor, man&#10;&#10;Description automatically generated">
            <a:extLst>
              <a:ext uri="{FF2B5EF4-FFF2-40B4-BE49-F238E27FC236}">
                <a16:creationId xmlns:a16="http://schemas.microsoft.com/office/drawing/2014/main" id="{333AC9E8-9372-49D7-93D0-BB307CDA7640}"/>
              </a:ext>
            </a:extLst>
          </p:cNvPr>
          <p:cNvPicPr>
            <a:picLocks noChangeAspect="1"/>
          </p:cNvPicPr>
          <p:nvPr/>
        </p:nvPicPr>
        <p:blipFill rotWithShape="1">
          <a:blip r:embed="rId2"/>
          <a:srcRect l="24083" r="-1368"/>
          <a:stretch/>
        </p:blipFill>
        <p:spPr>
          <a:xfrm flipH="1">
            <a:off x="406775" y="1286367"/>
            <a:ext cx="5311938" cy="5155524"/>
          </a:xfrm>
          <a:prstGeom prst="ellipse">
            <a:avLst/>
          </a:prstGeom>
        </p:spPr>
      </p:pic>
      <p:sp>
        <p:nvSpPr>
          <p:cNvPr id="2" name="Text Placeholder 1">
            <a:extLst>
              <a:ext uri="{FF2B5EF4-FFF2-40B4-BE49-F238E27FC236}">
                <a16:creationId xmlns:a16="http://schemas.microsoft.com/office/drawing/2014/main" id="{D9B13591-8C7E-41B1-A16E-18EA8BCC5746}"/>
              </a:ext>
            </a:extLst>
          </p:cNvPr>
          <p:cNvSpPr>
            <a:spLocks noGrp="1"/>
          </p:cNvSpPr>
          <p:nvPr>
            <p:ph type="body" sz="quarter" idx="20"/>
          </p:nvPr>
        </p:nvSpPr>
        <p:spPr>
          <a:xfrm>
            <a:off x="5990897" y="1884148"/>
            <a:ext cx="5980386" cy="4385274"/>
          </a:xfrm>
        </p:spPr>
        <p:txBody>
          <a:bodyPr/>
          <a:lstStyle/>
          <a:p>
            <a:r>
              <a:rPr lang="en-IE" dirty="0"/>
              <a:t>Typically their work involves elements of the following: </a:t>
            </a:r>
          </a:p>
          <a:p>
            <a:pPr marL="342900" indent="-342900">
              <a:buFont typeface="Arial" panose="020B0604020202020204" pitchFamily="34" charset="0"/>
              <a:buChar char="•"/>
            </a:pPr>
            <a:r>
              <a:rPr lang="en-IE" dirty="0">
                <a:solidFill>
                  <a:srgbClr val="EA1D76"/>
                </a:solidFill>
              </a:rPr>
              <a:t>Facilitation</a:t>
            </a:r>
            <a:r>
              <a:rPr lang="en-IE" dirty="0"/>
              <a:t> - bringing communities together</a:t>
            </a:r>
          </a:p>
          <a:p>
            <a:pPr marL="342900" indent="-342900">
              <a:buFont typeface="Arial" panose="020B0604020202020204" pitchFamily="34" charset="0"/>
              <a:buChar char="•"/>
            </a:pPr>
            <a:r>
              <a:rPr lang="en-IE" dirty="0">
                <a:solidFill>
                  <a:srgbClr val="EA1D76"/>
                </a:solidFill>
              </a:rPr>
              <a:t>Orientation</a:t>
            </a:r>
            <a:r>
              <a:rPr lang="en-IE" dirty="0"/>
              <a:t> – welcoming of new groups (</a:t>
            </a:r>
            <a:r>
              <a:rPr lang="en-IE" dirty="0" err="1"/>
              <a:t>eg</a:t>
            </a:r>
            <a:r>
              <a:rPr lang="en-IE" dirty="0"/>
              <a:t> refugees and migrants)</a:t>
            </a:r>
          </a:p>
          <a:p>
            <a:pPr marL="342900" indent="-342900">
              <a:buFont typeface="Arial" panose="020B0604020202020204" pitchFamily="34" charset="0"/>
              <a:buChar char="•"/>
            </a:pPr>
            <a:r>
              <a:rPr lang="en-IE" dirty="0">
                <a:solidFill>
                  <a:srgbClr val="EA1D76"/>
                </a:solidFill>
              </a:rPr>
              <a:t>Education</a:t>
            </a:r>
            <a:r>
              <a:rPr lang="en-IE" dirty="0"/>
              <a:t> – to promote diversity in communities and ensure equal opportunities for all</a:t>
            </a:r>
          </a:p>
          <a:p>
            <a:pPr marL="342900" indent="-342900">
              <a:buFont typeface="Arial" panose="020B0604020202020204" pitchFamily="34" charset="0"/>
              <a:buChar char="•"/>
            </a:pPr>
            <a:r>
              <a:rPr lang="en-IE" dirty="0">
                <a:solidFill>
                  <a:srgbClr val="EA1D76"/>
                </a:solidFill>
              </a:rPr>
              <a:t>Celebration</a:t>
            </a:r>
            <a:r>
              <a:rPr lang="en-IE" dirty="0"/>
              <a:t> – support for public events that celebrate multiculturalism and inclusive community ideals</a:t>
            </a:r>
          </a:p>
          <a:p>
            <a:pPr algn="just"/>
            <a:endParaRPr lang="en-IE" dirty="0"/>
          </a:p>
        </p:txBody>
      </p:sp>
      <p:sp>
        <p:nvSpPr>
          <p:cNvPr id="4" name="Text Placeholder 3">
            <a:extLst>
              <a:ext uri="{FF2B5EF4-FFF2-40B4-BE49-F238E27FC236}">
                <a16:creationId xmlns:a16="http://schemas.microsoft.com/office/drawing/2014/main" id="{0915C108-3871-416E-855A-6394EFB40DF9}"/>
              </a:ext>
            </a:extLst>
          </p:cNvPr>
          <p:cNvSpPr>
            <a:spLocks noGrp="1"/>
          </p:cNvSpPr>
          <p:nvPr>
            <p:ph type="body" sz="quarter" idx="22"/>
          </p:nvPr>
        </p:nvSpPr>
        <p:spPr>
          <a:xfrm>
            <a:off x="6121565" y="546538"/>
            <a:ext cx="5579898" cy="1078503"/>
          </a:xfrm>
        </p:spPr>
        <p:txBody>
          <a:bodyPr>
            <a:normAutofit lnSpcReduction="10000"/>
          </a:bodyPr>
          <a:lstStyle/>
          <a:p>
            <a:r>
              <a:rPr lang="en-IE" dirty="0">
                <a:solidFill>
                  <a:srgbClr val="EA1D76"/>
                </a:solidFill>
              </a:rPr>
              <a:t>What work does the Agent of Inclusion do?</a:t>
            </a:r>
          </a:p>
        </p:txBody>
      </p:sp>
      <p:sp>
        <p:nvSpPr>
          <p:cNvPr id="7" name="Rectangle 6">
            <a:extLst>
              <a:ext uri="{FF2B5EF4-FFF2-40B4-BE49-F238E27FC236}">
                <a16:creationId xmlns:a16="http://schemas.microsoft.com/office/drawing/2014/main" id="{8B751DA5-0665-4482-AB68-92A5D0F5F998}"/>
              </a:ext>
            </a:extLst>
          </p:cNvPr>
          <p:cNvSpPr/>
          <p:nvPr/>
        </p:nvSpPr>
        <p:spPr>
          <a:xfrm>
            <a:off x="0" y="6118725"/>
            <a:ext cx="5990897" cy="646331"/>
          </a:xfrm>
          <a:prstGeom prst="rect">
            <a:avLst/>
          </a:prstGeom>
          <a:solidFill>
            <a:srgbClr val="EA1D76"/>
          </a:solidFill>
        </p:spPr>
        <p:txBody>
          <a:bodyPr wrap="square">
            <a:spAutoFit/>
          </a:bodyPr>
          <a:lstStyle/>
          <a:p>
            <a:r>
              <a:rPr lang="en-IE" dirty="0">
                <a:solidFill>
                  <a:schemeClr val="bg1"/>
                </a:solidFill>
                <a:latin typeface="myriad-pro"/>
              </a:rPr>
              <a:t>The work of the Agent of Inclusion is part education, part inspiration, part motivation and part mobilization.</a:t>
            </a:r>
            <a:endParaRPr lang="en-IE" dirty="0">
              <a:solidFill>
                <a:schemeClr val="bg1"/>
              </a:solidFill>
            </a:endParaRPr>
          </a:p>
        </p:txBody>
      </p:sp>
    </p:spTree>
    <p:extLst>
      <p:ext uri="{BB962C8B-B14F-4D97-AF65-F5344CB8AC3E}">
        <p14:creationId xmlns:p14="http://schemas.microsoft.com/office/powerpoint/2010/main" val="3015792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8FAF064F-013A-443D-B005-38355465BA9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101" r="17703"/>
          <a:stretch/>
        </p:blipFill>
        <p:spPr>
          <a:xfrm flipH="1">
            <a:off x="73572" y="704825"/>
            <a:ext cx="5223642" cy="5688561"/>
          </a:xfrm>
          <a:prstGeom prst="ellipse">
            <a:avLst/>
          </a:prstGeom>
        </p:spPr>
      </p:pic>
      <p:sp>
        <p:nvSpPr>
          <p:cNvPr id="2" name="Text Placeholder 1">
            <a:extLst>
              <a:ext uri="{FF2B5EF4-FFF2-40B4-BE49-F238E27FC236}">
                <a16:creationId xmlns:a16="http://schemas.microsoft.com/office/drawing/2014/main" id="{D9B13591-8C7E-41B1-A16E-18EA8BCC5746}"/>
              </a:ext>
            </a:extLst>
          </p:cNvPr>
          <p:cNvSpPr>
            <a:spLocks noGrp="1"/>
          </p:cNvSpPr>
          <p:nvPr>
            <p:ph type="body" sz="quarter" idx="20"/>
          </p:nvPr>
        </p:nvSpPr>
        <p:spPr>
          <a:xfrm>
            <a:off x="4971393" y="1926188"/>
            <a:ext cx="7031421" cy="3631644"/>
          </a:xfrm>
        </p:spPr>
        <p:txBody>
          <a:bodyPr/>
          <a:lstStyle/>
          <a:p>
            <a:r>
              <a:rPr lang="en-IE" dirty="0"/>
              <a:t>Could you or your organisation could be an Agent of Inclusion? </a:t>
            </a:r>
          </a:p>
          <a:p>
            <a:r>
              <a:rPr lang="en-IE" dirty="0"/>
              <a:t>Do you have some skills or expertise in this area that you would like to build on?</a:t>
            </a:r>
          </a:p>
          <a:p>
            <a:endParaRPr lang="en-IE" dirty="0"/>
          </a:p>
          <a:p>
            <a:r>
              <a:rPr lang="en-IE" dirty="0">
                <a:solidFill>
                  <a:srgbClr val="16A8D3"/>
                </a:solidFill>
              </a:rPr>
              <a:t>Take our Agent of Inclusion Quiz to find out your skills/strengths in the area of Inclusion - </a:t>
            </a:r>
            <a:r>
              <a:rPr lang="en-IE" dirty="0">
                <a:solidFill>
                  <a:srgbClr val="16A8D3"/>
                </a:solidFill>
                <a:hlinkClick r:id="rId4"/>
              </a:rPr>
              <a:t>http://www.quiz-maker.com/QD94DOG</a:t>
            </a:r>
            <a:r>
              <a:rPr lang="en-IE" dirty="0">
                <a:solidFill>
                  <a:srgbClr val="16A8D3"/>
                </a:solidFill>
              </a:rPr>
              <a:t> </a:t>
            </a:r>
          </a:p>
        </p:txBody>
      </p:sp>
      <p:sp>
        <p:nvSpPr>
          <p:cNvPr id="4" name="Text Placeholder 3">
            <a:extLst>
              <a:ext uri="{FF2B5EF4-FFF2-40B4-BE49-F238E27FC236}">
                <a16:creationId xmlns:a16="http://schemas.microsoft.com/office/drawing/2014/main" id="{0915C108-3871-416E-855A-6394EFB40DF9}"/>
              </a:ext>
            </a:extLst>
          </p:cNvPr>
          <p:cNvSpPr>
            <a:spLocks noGrp="1"/>
          </p:cNvSpPr>
          <p:nvPr>
            <p:ph type="body" sz="quarter" idx="22"/>
          </p:nvPr>
        </p:nvSpPr>
        <p:spPr>
          <a:xfrm>
            <a:off x="4876800" y="546538"/>
            <a:ext cx="6824663" cy="1078503"/>
          </a:xfrm>
        </p:spPr>
        <p:txBody>
          <a:bodyPr>
            <a:normAutofit fontScale="92500" lnSpcReduction="10000"/>
          </a:bodyPr>
          <a:lstStyle/>
          <a:p>
            <a:r>
              <a:rPr lang="en-IE" dirty="0"/>
              <a:t>Are you an Agent of Inclusion? </a:t>
            </a:r>
          </a:p>
          <a:p>
            <a:r>
              <a:rPr lang="en-IE" dirty="0"/>
              <a:t>Or would you like to be?</a:t>
            </a:r>
          </a:p>
        </p:txBody>
      </p:sp>
      <p:sp>
        <p:nvSpPr>
          <p:cNvPr id="3" name="TextBox 2">
            <a:extLst>
              <a:ext uri="{FF2B5EF4-FFF2-40B4-BE49-F238E27FC236}">
                <a16:creationId xmlns:a16="http://schemas.microsoft.com/office/drawing/2014/main" id="{282CA0EF-3BA5-4E8A-9654-47582435F030}"/>
              </a:ext>
            </a:extLst>
          </p:cNvPr>
          <p:cNvSpPr txBox="1"/>
          <p:nvPr/>
        </p:nvSpPr>
        <p:spPr>
          <a:xfrm>
            <a:off x="1723697" y="2202101"/>
            <a:ext cx="2070538" cy="553998"/>
          </a:xfrm>
          <a:prstGeom prst="rect">
            <a:avLst/>
          </a:prstGeom>
          <a:noFill/>
        </p:spPr>
        <p:txBody>
          <a:bodyPr wrap="square" rtlCol="0">
            <a:spAutoFit/>
          </a:bodyPr>
          <a:lstStyle/>
          <a:p>
            <a:pPr algn="ctr"/>
            <a:r>
              <a:rPr lang="en-IE" sz="3000" b="1" dirty="0">
                <a:solidFill>
                  <a:schemeClr val="bg1"/>
                </a:solidFill>
                <a:cs typeface="LilyUPC" panose="020B0502040204020203" pitchFamily="34" charset="-34"/>
              </a:rPr>
              <a:t>INCLUSION</a:t>
            </a:r>
          </a:p>
        </p:txBody>
      </p:sp>
    </p:spTree>
    <p:extLst>
      <p:ext uri="{BB962C8B-B14F-4D97-AF65-F5344CB8AC3E}">
        <p14:creationId xmlns:p14="http://schemas.microsoft.com/office/powerpoint/2010/main" val="640019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t>In this section</a:t>
            </a:r>
          </a:p>
        </p:txBody>
      </p:sp>
      <p:sp>
        <p:nvSpPr>
          <p:cNvPr id="6" name="Text Placeholder 5"/>
          <p:cNvSpPr>
            <a:spLocks noGrp="1"/>
          </p:cNvSpPr>
          <p:nvPr>
            <p:ph type="body" sz="quarter" idx="17"/>
          </p:nvPr>
        </p:nvSpPr>
        <p:spPr>
          <a:xfrm>
            <a:off x="6318620" y="1868995"/>
            <a:ext cx="5708777" cy="3947440"/>
          </a:xfrm>
        </p:spPr>
        <p:txBody>
          <a:bodyPr/>
          <a:lstStyle/>
          <a:p>
            <a:pPr algn="l"/>
            <a:r>
              <a:rPr lang="en-US" dirty="0"/>
              <a:t>In this section, we introduce some of founders of the PROMISE project who have gone through the process of becoming Agents of Inclusion. </a:t>
            </a:r>
          </a:p>
          <a:p>
            <a:pPr algn="l"/>
            <a:r>
              <a:rPr lang="en-US" dirty="0"/>
              <a:t>We review some of the work they have undertaken which has been inspired by the PROMISE project.</a:t>
            </a:r>
          </a:p>
          <a:p>
            <a:pPr algn="l"/>
            <a:r>
              <a:rPr lang="en-US" dirty="0"/>
              <a:t>Importantly, we focus on how this work has created lasting impact for the adult refugees/migrants and host communities where they live.</a:t>
            </a:r>
          </a:p>
        </p:txBody>
      </p:sp>
      <p:sp>
        <p:nvSpPr>
          <p:cNvPr id="7" name="Text Placeholder 5">
            <a:extLst>
              <a:ext uri="{FF2B5EF4-FFF2-40B4-BE49-F238E27FC236}">
                <a16:creationId xmlns:a16="http://schemas.microsoft.com/office/drawing/2014/main" id="{1C5C6BF9-AEDE-45AD-8BC9-52AF46733859}"/>
              </a:ext>
            </a:extLst>
          </p:cNvPr>
          <p:cNvSpPr txBox="1">
            <a:spLocks/>
          </p:cNvSpPr>
          <p:nvPr/>
        </p:nvSpPr>
        <p:spPr>
          <a:xfrm>
            <a:off x="480042" y="2082696"/>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2.3 </a:t>
            </a:r>
            <a:r>
              <a:rPr lang="en-IE" sz="3600" i="0" dirty="0"/>
              <a:t>How our PROMISE Agents of Inclusion operate in their Communities</a:t>
            </a:r>
          </a:p>
          <a:p>
            <a:endParaRPr lang="en-IE" dirty="0"/>
          </a:p>
        </p:txBody>
      </p:sp>
      <p:sp>
        <p:nvSpPr>
          <p:cNvPr id="8" name="TextBox 7">
            <a:extLst>
              <a:ext uri="{FF2B5EF4-FFF2-40B4-BE49-F238E27FC236}">
                <a16:creationId xmlns:a16="http://schemas.microsoft.com/office/drawing/2014/main" id="{EFA4AD8C-F97D-4FA8-8156-28C297521D01}"/>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AGENTS OF INCLUSION</a:t>
            </a:r>
          </a:p>
        </p:txBody>
      </p:sp>
    </p:spTree>
    <p:extLst>
      <p:ext uri="{BB962C8B-B14F-4D97-AF65-F5344CB8AC3E}">
        <p14:creationId xmlns:p14="http://schemas.microsoft.com/office/powerpoint/2010/main" val="4252850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6C3AA6-D446-402B-A3D3-3AEF942047CF}"/>
              </a:ext>
            </a:extLst>
          </p:cNvPr>
          <p:cNvSpPr>
            <a:spLocks noGrp="1"/>
          </p:cNvSpPr>
          <p:nvPr>
            <p:ph type="body" sz="quarter" idx="20"/>
          </p:nvPr>
        </p:nvSpPr>
        <p:spPr>
          <a:xfrm>
            <a:off x="5696879" y="2081097"/>
            <a:ext cx="6320452" cy="4402835"/>
          </a:xfrm>
        </p:spPr>
        <p:txBody>
          <a:bodyPr/>
          <a:lstStyle/>
          <a:p>
            <a:r>
              <a:rPr lang="en-IE" dirty="0"/>
              <a:t>Local development organisation involved in the resettlement of refugees in County Roscommon. RLP promotes inclusion and integration through a number of key programmes and events:</a:t>
            </a:r>
          </a:p>
          <a:p>
            <a:pPr marL="342900" indent="-342900">
              <a:buFont typeface="Arial" panose="020B0604020202020204" pitchFamily="34" charset="0"/>
              <a:buChar char="•"/>
            </a:pPr>
            <a:r>
              <a:rPr lang="en-IE" dirty="0">
                <a:hlinkClick r:id="rId2"/>
              </a:rPr>
              <a:t>County Roscommon Refugee Resettlement Programme</a:t>
            </a:r>
            <a:endParaRPr lang="en-IE" dirty="0"/>
          </a:p>
          <a:p>
            <a:pPr marL="342900" indent="-342900">
              <a:buFont typeface="Arial" panose="020B0604020202020204" pitchFamily="34" charset="0"/>
              <a:buChar char="•"/>
            </a:pPr>
            <a:r>
              <a:rPr lang="en-IE" dirty="0"/>
              <a:t>Education and Training in conjunction with </a:t>
            </a:r>
            <a:r>
              <a:rPr lang="en-IE" dirty="0">
                <a:hlinkClick r:id="rId3"/>
              </a:rPr>
              <a:t>Galway Roscommon Education and Training Board</a:t>
            </a:r>
            <a:endParaRPr lang="en-IE" dirty="0"/>
          </a:p>
          <a:p>
            <a:pPr marL="342900" indent="-342900">
              <a:buFont typeface="Arial" panose="020B0604020202020204" pitchFamily="34" charset="0"/>
              <a:buChar char="•"/>
            </a:pPr>
            <a:r>
              <a:rPr lang="en-IE" dirty="0"/>
              <a:t>Intercultural Events and Celebrations</a:t>
            </a:r>
          </a:p>
          <a:p>
            <a:endParaRPr lang="en-IE" dirty="0"/>
          </a:p>
        </p:txBody>
      </p:sp>
      <p:sp>
        <p:nvSpPr>
          <p:cNvPr id="4" name="Text Placeholder 3">
            <a:extLst>
              <a:ext uri="{FF2B5EF4-FFF2-40B4-BE49-F238E27FC236}">
                <a16:creationId xmlns:a16="http://schemas.microsoft.com/office/drawing/2014/main" id="{6DF3AC2F-E929-4AEF-A5F8-784B71E9EF68}"/>
              </a:ext>
            </a:extLst>
          </p:cNvPr>
          <p:cNvSpPr>
            <a:spLocks noGrp="1"/>
          </p:cNvSpPr>
          <p:nvPr>
            <p:ph type="body" sz="quarter" idx="22"/>
          </p:nvPr>
        </p:nvSpPr>
        <p:spPr>
          <a:xfrm>
            <a:off x="5586663" y="374068"/>
            <a:ext cx="4955213" cy="1250973"/>
          </a:xfrm>
        </p:spPr>
        <p:txBody>
          <a:bodyPr>
            <a:normAutofit/>
          </a:bodyPr>
          <a:lstStyle/>
          <a:p>
            <a:r>
              <a:rPr lang="en-IE" dirty="0"/>
              <a:t>Roscommon Leader Partnership - Ireland</a:t>
            </a:r>
          </a:p>
        </p:txBody>
      </p:sp>
      <p:pic>
        <p:nvPicPr>
          <p:cNvPr id="10" name="Picture Placeholder 9" descr="A picture containing player, racket, ball, court&#10;&#10;Description automatically generated">
            <a:extLst>
              <a:ext uri="{FF2B5EF4-FFF2-40B4-BE49-F238E27FC236}">
                <a16:creationId xmlns:a16="http://schemas.microsoft.com/office/drawing/2014/main" id="{5325BB44-5775-4154-BCDC-A8DF3118B65B}"/>
              </a:ext>
            </a:extLst>
          </p:cNvPr>
          <p:cNvPicPr>
            <a:picLocks noGrp="1" noChangeAspect="1"/>
          </p:cNvPicPr>
          <p:nvPr>
            <p:ph type="pic" sz="quarter" idx="21"/>
          </p:nvPr>
        </p:nvPicPr>
        <p:blipFill>
          <a:blip r:embed="rId4">
            <a:extLst>
              <a:ext uri="{837473B0-CC2E-450A-ABE3-18F120FF3D39}">
                <a1611:picAttrSrcUrl xmlns:a1611="http://schemas.microsoft.com/office/drawing/2016/11/main" r:id="rId5"/>
              </a:ext>
            </a:extLst>
          </a:blip>
          <a:srcRect l="746" r="746"/>
          <a:stretch>
            <a:fillRect/>
          </a:stretch>
        </p:blipFill>
        <p:spPr/>
      </p:pic>
      <p:pic>
        <p:nvPicPr>
          <p:cNvPr id="1026" name="Picture 2" descr="Image result for ireland flag">
            <a:extLst>
              <a:ext uri="{FF2B5EF4-FFF2-40B4-BE49-F238E27FC236}">
                <a16:creationId xmlns:a16="http://schemas.microsoft.com/office/drawing/2014/main" id="{73E7DE3E-D790-4861-BF93-0226B5E033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91" t="27111" r="4881" b="28067"/>
          <a:stretch/>
        </p:blipFill>
        <p:spPr bwMode="auto">
          <a:xfrm>
            <a:off x="9800088" y="466858"/>
            <a:ext cx="1897926" cy="93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91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t>In this section:</a:t>
            </a:r>
          </a:p>
        </p:txBody>
      </p:sp>
      <p:sp>
        <p:nvSpPr>
          <p:cNvPr id="6" name="Text Placeholder 5"/>
          <p:cNvSpPr>
            <a:spLocks noGrp="1"/>
          </p:cNvSpPr>
          <p:nvPr>
            <p:ph type="body" sz="quarter" idx="17"/>
          </p:nvPr>
        </p:nvSpPr>
        <p:spPr>
          <a:xfrm>
            <a:off x="6325568" y="1805937"/>
            <a:ext cx="5614184" cy="3947440"/>
          </a:xfrm>
        </p:spPr>
        <p:txBody>
          <a:bodyPr/>
          <a:lstStyle/>
          <a:p>
            <a:pPr algn="l"/>
            <a:r>
              <a:rPr lang="en-US" dirty="0"/>
              <a:t>Integration is a key term/concept frequently used across Europe when we talk about the resettling of refugees and migrants in their new host countries/communities. </a:t>
            </a:r>
          </a:p>
          <a:p>
            <a:pPr algn="l"/>
            <a:endParaRPr lang="en-US" dirty="0"/>
          </a:p>
          <a:p>
            <a:pPr algn="l"/>
            <a:r>
              <a:rPr lang="en-US" dirty="0"/>
              <a:t>But what is Inclusion? And why should service/education providers work towards it rather than integration? Before we answer these questions, lets learn more about what the terms refugee and a migrant.</a:t>
            </a:r>
          </a:p>
        </p:txBody>
      </p:sp>
      <p:sp>
        <p:nvSpPr>
          <p:cNvPr id="7" name="Text Placeholder 5">
            <a:extLst>
              <a:ext uri="{FF2B5EF4-FFF2-40B4-BE49-F238E27FC236}">
                <a16:creationId xmlns:a16="http://schemas.microsoft.com/office/drawing/2014/main" id="{1C5C6BF9-AEDE-45AD-8BC9-52AF4673385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1.1 Introduction to Refugee and Migrant Inclusion</a:t>
            </a:r>
          </a:p>
          <a:p>
            <a:endParaRPr lang="en-IE" dirty="0"/>
          </a:p>
        </p:txBody>
      </p:sp>
      <p:sp>
        <p:nvSpPr>
          <p:cNvPr id="8" name="TextBox 7">
            <a:extLst>
              <a:ext uri="{FF2B5EF4-FFF2-40B4-BE49-F238E27FC236}">
                <a16:creationId xmlns:a16="http://schemas.microsoft.com/office/drawing/2014/main" id="{91B0328E-DE41-49B1-BEDF-AE079545EE1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INTRODUCTION</a:t>
            </a:r>
          </a:p>
        </p:txBody>
      </p:sp>
    </p:spTree>
    <p:extLst>
      <p:ext uri="{BB962C8B-B14F-4D97-AF65-F5344CB8AC3E}">
        <p14:creationId xmlns:p14="http://schemas.microsoft.com/office/powerpoint/2010/main" val="181446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6C3AA6-D446-402B-A3D3-3AEF942047CF}"/>
              </a:ext>
            </a:extLst>
          </p:cNvPr>
          <p:cNvSpPr>
            <a:spLocks noGrp="1"/>
          </p:cNvSpPr>
          <p:nvPr>
            <p:ph type="body" sz="quarter" idx="20"/>
          </p:nvPr>
        </p:nvSpPr>
        <p:spPr>
          <a:xfrm>
            <a:off x="5651116" y="2241495"/>
            <a:ext cx="6337738" cy="3631644"/>
          </a:xfrm>
        </p:spPr>
        <p:txBody>
          <a:bodyPr/>
          <a:lstStyle/>
          <a:p>
            <a:pPr algn="ctr"/>
            <a:r>
              <a:rPr lang="en-IE" b="1" dirty="0"/>
              <a:t>“In March 2017, we welcomed our first Syrian refugees to County Roscommon at the Emergency Reception and Orientation Centre in </a:t>
            </a:r>
            <a:r>
              <a:rPr lang="en-IE" b="1" dirty="0" err="1"/>
              <a:t>Ballaghaderreen</a:t>
            </a:r>
            <a:r>
              <a:rPr lang="en-IE" b="1" dirty="0"/>
              <a:t>. RLP, </a:t>
            </a:r>
            <a:r>
              <a:rPr lang="en-IE" b="1" dirty="0" err="1"/>
              <a:t>Tusla</a:t>
            </a:r>
            <a:r>
              <a:rPr lang="en-IE" b="1" dirty="0"/>
              <a:t>, and  the County Childcare Committee worked collaboratively and levered central funding for the provision of early years’ education for the Syrian families. </a:t>
            </a:r>
          </a:p>
          <a:p>
            <a:pPr algn="ctr"/>
            <a:r>
              <a:rPr lang="en-IE" b="1" dirty="0"/>
              <a:t>I believe that Education is a tool which can achieve the economic integration of migrants and refugees and in turn regenerate the local community both spiritually and economically.”</a:t>
            </a:r>
          </a:p>
        </p:txBody>
      </p:sp>
      <p:sp>
        <p:nvSpPr>
          <p:cNvPr id="4" name="Text Placeholder 3">
            <a:extLst>
              <a:ext uri="{FF2B5EF4-FFF2-40B4-BE49-F238E27FC236}">
                <a16:creationId xmlns:a16="http://schemas.microsoft.com/office/drawing/2014/main" id="{6DF3AC2F-E929-4AEF-A5F8-784B71E9EF68}"/>
              </a:ext>
            </a:extLst>
          </p:cNvPr>
          <p:cNvSpPr>
            <a:spLocks noGrp="1"/>
          </p:cNvSpPr>
          <p:nvPr>
            <p:ph type="body" sz="quarter" idx="22"/>
          </p:nvPr>
        </p:nvSpPr>
        <p:spPr>
          <a:xfrm>
            <a:off x="5651116" y="789532"/>
            <a:ext cx="6540884" cy="857158"/>
          </a:xfrm>
        </p:spPr>
        <p:txBody>
          <a:bodyPr>
            <a:normAutofit fontScale="92500" lnSpcReduction="20000"/>
          </a:bodyPr>
          <a:lstStyle/>
          <a:p>
            <a:r>
              <a:rPr lang="en-IE" dirty="0"/>
              <a:t>Martina Earley, Roscommon Leader Partnership - Ireland</a:t>
            </a:r>
          </a:p>
        </p:txBody>
      </p:sp>
      <p:pic>
        <p:nvPicPr>
          <p:cNvPr id="8" name="Picture Placeholder 7" descr="A person wearing a blue dress&#10;&#10;Description automatically generated">
            <a:extLst>
              <a:ext uri="{FF2B5EF4-FFF2-40B4-BE49-F238E27FC236}">
                <a16:creationId xmlns:a16="http://schemas.microsoft.com/office/drawing/2014/main" id="{C65676AF-DC69-403F-B2E9-3613A3CE8A96}"/>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t="16488" b="16488"/>
          <a:stretch>
            <a:fillRect/>
          </a:stretch>
        </p:blipFill>
        <p:spPr/>
      </p:pic>
    </p:spTree>
    <p:extLst>
      <p:ext uri="{BB962C8B-B14F-4D97-AF65-F5344CB8AC3E}">
        <p14:creationId xmlns:p14="http://schemas.microsoft.com/office/powerpoint/2010/main" val="786164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6C3AA6-D446-402B-A3D3-3AEF942047CF}"/>
              </a:ext>
            </a:extLst>
          </p:cNvPr>
          <p:cNvSpPr>
            <a:spLocks noGrp="1"/>
          </p:cNvSpPr>
          <p:nvPr>
            <p:ph type="body" sz="quarter" idx="20"/>
          </p:nvPr>
        </p:nvSpPr>
        <p:spPr>
          <a:xfrm>
            <a:off x="5749159" y="1881401"/>
            <a:ext cx="6442840" cy="4402835"/>
          </a:xfrm>
        </p:spPr>
        <p:txBody>
          <a:bodyPr/>
          <a:lstStyle/>
          <a:p>
            <a:pPr algn="just"/>
            <a:r>
              <a:rPr lang="en-GB" dirty="0"/>
              <a:t>Momentum is an Irish VET organisation which champions inclusive education in their work to reach, teach and impact marginalised target groups. </a:t>
            </a:r>
          </a:p>
          <a:p>
            <a:pPr algn="just"/>
            <a:r>
              <a:rPr lang="en-GB" dirty="0"/>
              <a:t>MMS are key delivery agent in Just Creative a training model which uses hand craft as a platform for personal development, pre-employment, training &amp; integration support provision within the Syrian Female Refugee Community in EROC Centre, </a:t>
            </a:r>
            <a:r>
              <a:rPr lang="en-GB" dirty="0" err="1"/>
              <a:t>Ballaghaderreen</a:t>
            </a:r>
            <a:r>
              <a:rPr lang="en-GB" dirty="0"/>
              <a:t>. </a:t>
            </a:r>
          </a:p>
          <a:p>
            <a:pPr algn="just"/>
            <a:r>
              <a:rPr lang="en-GB" dirty="0"/>
              <a:t>They are also involved in European inclusion and integration initiatives such as </a:t>
            </a:r>
            <a:r>
              <a:rPr lang="en-IE" dirty="0">
                <a:hlinkClick r:id="rId2"/>
              </a:rPr>
              <a:t>www.inclusion.how</a:t>
            </a:r>
            <a:r>
              <a:rPr lang="en-IE" dirty="0"/>
              <a:t> </a:t>
            </a:r>
          </a:p>
        </p:txBody>
      </p:sp>
      <p:sp>
        <p:nvSpPr>
          <p:cNvPr id="4" name="Text Placeholder 3">
            <a:extLst>
              <a:ext uri="{FF2B5EF4-FFF2-40B4-BE49-F238E27FC236}">
                <a16:creationId xmlns:a16="http://schemas.microsoft.com/office/drawing/2014/main" id="{6DF3AC2F-E929-4AEF-A5F8-784B71E9EF68}"/>
              </a:ext>
            </a:extLst>
          </p:cNvPr>
          <p:cNvSpPr>
            <a:spLocks noGrp="1"/>
          </p:cNvSpPr>
          <p:nvPr>
            <p:ph type="body" sz="quarter" idx="22"/>
          </p:nvPr>
        </p:nvSpPr>
        <p:spPr>
          <a:xfrm>
            <a:off x="5586663" y="374068"/>
            <a:ext cx="4955213" cy="1250973"/>
          </a:xfrm>
        </p:spPr>
        <p:txBody>
          <a:bodyPr>
            <a:normAutofit/>
          </a:bodyPr>
          <a:lstStyle/>
          <a:p>
            <a:r>
              <a:rPr lang="en-IE" dirty="0"/>
              <a:t>Momentum, </a:t>
            </a:r>
          </a:p>
          <a:p>
            <a:r>
              <a:rPr lang="en-IE" dirty="0"/>
              <a:t>Ireland</a:t>
            </a:r>
          </a:p>
        </p:txBody>
      </p:sp>
      <p:pic>
        <p:nvPicPr>
          <p:cNvPr id="1026" name="Picture 2" descr="Image result for ireland flag">
            <a:extLst>
              <a:ext uri="{FF2B5EF4-FFF2-40B4-BE49-F238E27FC236}">
                <a16:creationId xmlns:a16="http://schemas.microsoft.com/office/drawing/2014/main" id="{73E7DE3E-D790-4861-BF93-0226B5E033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1" t="27111" r="4881" b="28067"/>
          <a:stretch/>
        </p:blipFill>
        <p:spPr bwMode="auto">
          <a:xfrm>
            <a:off x="9800088" y="466858"/>
            <a:ext cx="1897926" cy="9376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descr="A group of people sitting at a table&#10;&#10;Description automatically generated">
            <a:extLst>
              <a:ext uri="{FF2B5EF4-FFF2-40B4-BE49-F238E27FC236}">
                <a16:creationId xmlns:a16="http://schemas.microsoft.com/office/drawing/2014/main" id="{36278EC2-B083-46FE-A10F-37B274344AD7}"/>
              </a:ext>
            </a:extLst>
          </p:cNvPr>
          <p:cNvPicPr>
            <a:picLocks noGrp="1" noChangeAspect="1"/>
          </p:cNvPicPr>
          <p:nvPr>
            <p:ph type="pic" sz="quarter" idx="21"/>
          </p:nvPr>
        </p:nvPicPr>
        <p:blipFill>
          <a:blip r:embed="rId4"/>
          <a:srcRect l="16881" r="16881"/>
          <a:stretch>
            <a:fillRect/>
          </a:stretch>
        </p:blipFill>
        <p:spPr/>
      </p:pic>
    </p:spTree>
    <p:extLst>
      <p:ext uri="{BB962C8B-B14F-4D97-AF65-F5344CB8AC3E}">
        <p14:creationId xmlns:p14="http://schemas.microsoft.com/office/powerpoint/2010/main" val="3638168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6C3AA6-D446-402B-A3D3-3AEF942047CF}"/>
              </a:ext>
            </a:extLst>
          </p:cNvPr>
          <p:cNvSpPr>
            <a:spLocks noGrp="1"/>
          </p:cNvSpPr>
          <p:nvPr>
            <p:ph type="body" sz="quarter" idx="20"/>
          </p:nvPr>
        </p:nvSpPr>
        <p:spPr>
          <a:xfrm>
            <a:off x="5814726" y="1947206"/>
            <a:ext cx="6193576" cy="4075222"/>
          </a:xfrm>
        </p:spPr>
        <p:txBody>
          <a:bodyPr/>
          <a:lstStyle/>
          <a:p>
            <a:r>
              <a:rPr lang="en-IE" dirty="0"/>
              <a:t>Tuzla </a:t>
            </a:r>
            <a:r>
              <a:rPr lang="en-IE" dirty="0" err="1"/>
              <a:t>Kaymakamlığı</a:t>
            </a:r>
            <a:r>
              <a:rPr lang="en-IE" dirty="0"/>
              <a:t> is a public authority responsible for governmental and administrative issues in Tuzla, Turkey. </a:t>
            </a:r>
          </a:p>
          <a:p>
            <a:r>
              <a:rPr lang="en-IE" dirty="0"/>
              <a:t>TUZLA is advancing the inclusion and integration of refugees through a number of key programmes and events such as the </a:t>
            </a:r>
            <a:r>
              <a:rPr lang="tr-TR" dirty="0"/>
              <a:t>Teaching the Language to Refugees and Migrants</a:t>
            </a:r>
            <a:r>
              <a:rPr lang="en-IE" dirty="0"/>
              <a:t> Conference and the </a:t>
            </a:r>
            <a:r>
              <a:rPr lang="en-US" dirty="0"/>
              <a:t>Social Inclusion of Migrants and Refugees via Vocational Education and Training (VET) </a:t>
            </a:r>
            <a:endParaRPr lang="en-IE" dirty="0"/>
          </a:p>
        </p:txBody>
      </p:sp>
      <p:sp>
        <p:nvSpPr>
          <p:cNvPr id="4" name="Text Placeholder 3">
            <a:extLst>
              <a:ext uri="{FF2B5EF4-FFF2-40B4-BE49-F238E27FC236}">
                <a16:creationId xmlns:a16="http://schemas.microsoft.com/office/drawing/2014/main" id="{6DF3AC2F-E929-4AEF-A5F8-784B71E9EF68}"/>
              </a:ext>
            </a:extLst>
          </p:cNvPr>
          <p:cNvSpPr>
            <a:spLocks noGrp="1"/>
          </p:cNvSpPr>
          <p:nvPr>
            <p:ph type="body" sz="quarter" idx="22"/>
          </p:nvPr>
        </p:nvSpPr>
        <p:spPr>
          <a:xfrm>
            <a:off x="5896303" y="573765"/>
            <a:ext cx="4561490" cy="1051276"/>
          </a:xfrm>
        </p:spPr>
        <p:txBody>
          <a:bodyPr>
            <a:normAutofit lnSpcReduction="10000"/>
          </a:bodyPr>
          <a:lstStyle/>
          <a:p>
            <a:r>
              <a:rPr lang="en-IE" dirty="0"/>
              <a:t>Tuzla </a:t>
            </a:r>
            <a:r>
              <a:rPr lang="en-IE" dirty="0" err="1"/>
              <a:t>Kaymakamlığı</a:t>
            </a:r>
            <a:r>
              <a:rPr lang="en-IE" dirty="0"/>
              <a:t> - Turkey</a:t>
            </a:r>
          </a:p>
        </p:txBody>
      </p:sp>
      <p:pic>
        <p:nvPicPr>
          <p:cNvPr id="2050" name="Picture 2" descr="Image result for turkey flag">
            <a:extLst>
              <a:ext uri="{FF2B5EF4-FFF2-40B4-BE49-F238E27FC236}">
                <a16:creationId xmlns:a16="http://schemas.microsoft.com/office/drawing/2014/main" id="{FD1B60B2-5BEE-47ED-9BE3-E79474783A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14" r="9259"/>
          <a:stretch/>
        </p:blipFill>
        <p:spPr bwMode="auto">
          <a:xfrm>
            <a:off x="10209812" y="552745"/>
            <a:ext cx="1531758" cy="1051276"/>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4">
            <a:extLst>
              <a:ext uri="{FF2B5EF4-FFF2-40B4-BE49-F238E27FC236}">
                <a16:creationId xmlns:a16="http://schemas.microsoft.com/office/drawing/2014/main" id="{CEF4C54D-0529-4399-A38D-61F8B4A97398}"/>
              </a:ext>
            </a:extLst>
          </p:cNvPr>
          <p:cNvSpPr>
            <a:spLocks noGrp="1"/>
          </p:cNvSpPr>
          <p:nvPr>
            <p:ph type="pic" sz="quarter" idx="21"/>
          </p:nvPr>
        </p:nvSpPr>
        <p:spPr/>
      </p:sp>
      <p:pic>
        <p:nvPicPr>
          <p:cNvPr id="9" name="Picture Placeholder 13">
            <a:extLst>
              <a:ext uri="{FF2B5EF4-FFF2-40B4-BE49-F238E27FC236}">
                <a16:creationId xmlns:a16="http://schemas.microsoft.com/office/drawing/2014/main" id="{6BFA297A-42DE-4EF0-AFB9-3B30B9121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86" y="1404497"/>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pic>
    </p:spTree>
    <p:extLst>
      <p:ext uri="{BB962C8B-B14F-4D97-AF65-F5344CB8AC3E}">
        <p14:creationId xmlns:p14="http://schemas.microsoft.com/office/powerpoint/2010/main" val="2670749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AC3D63-0369-49B1-852E-E679500B3E8A}"/>
              </a:ext>
            </a:extLst>
          </p:cNvPr>
          <p:cNvSpPr>
            <a:spLocks noGrp="1"/>
          </p:cNvSpPr>
          <p:nvPr>
            <p:ph type="pic" sz="quarter" idx="21"/>
          </p:nvPr>
        </p:nvSpPr>
        <p:spPr/>
      </p:sp>
      <p:sp>
        <p:nvSpPr>
          <p:cNvPr id="11" name="Text Placeholder 3">
            <a:extLst>
              <a:ext uri="{FF2B5EF4-FFF2-40B4-BE49-F238E27FC236}">
                <a16:creationId xmlns:a16="http://schemas.microsoft.com/office/drawing/2014/main" id="{F0FC472C-C682-406E-9055-94E070C9E8BD}"/>
              </a:ext>
            </a:extLst>
          </p:cNvPr>
          <p:cNvSpPr>
            <a:spLocks noGrp="1"/>
          </p:cNvSpPr>
          <p:nvPr>
            <p:ph type="body" sz="quarter" idx="22"/>
          </p:nvPr>
        </p:nvSpPr>
        <p:spPr>
          <a:xfrm>
            <a:off x="5651116" y="630621"/>
            <a:ext cx="6540884" cy="1016069"/>
          </a:xfrm>
        </p:spPr>
        <p:txBody>
          <a:bodyPr>
            <a:normAutofit fontScale="92500" lnSpcReduction="20000"/>
          </a:bodyPr>
          <a:lstStyle/>
          <a:p>
            <a:r>
              <a:rPr lang="tr-TR" b="1" dirty="0"/>
              <a:t>Ali Akça</a:t>
            </a:r>
          </a:p>
          <a:p>
            <a:r>
              <a:rPr lang="tr-TR" dirty="0"/>
              <a:t>Tuzla </a:t>
            </a:r>
            <a:r>
              <a:rPr lang="en-IE" dirty="0"/>
              <a:t>District Governor, Turkey</a:t>
            </a:r>
          </a:p>
          <a:p>
            <a:endParaRPr lang="en-IE" dirty="0"/>
          </a:p>
        </p:txBody>
      </p:sp>
      <p:sp>
        <p:nvSpPr>
          <p:cNvPr id="13" name="Rectangle 12">
            <a:extLst>
              <a:ext uri="{FF2B5EF4-FFF2-40B4-BE49-F238E27FC236}">
                <a16:creationId xmlns:a16="http://schemas.microsoft.com/office/drawing/2014/main" id="{53C8E47F-A6CA-40B2-BADB-C61EE5A48595}"/>
              </a:ext>
            </a:extLst>
          </p:cNvPr>
          <p:cNvSpPr/>
          <p:nvPr/>
        </p:nvSpPr>
        <p:spPr>
          <a:xfrm>
            <a:off x="5885792" y="2446734"/>
            <a:ext cx="5861323" cy="3212161"/>
          </a:xfrm>
          <a:prstGeom prst="rect">
            <a:avLst/>
          </a:prstGeom>
        </p:spPr>
        <p:txBody>
          <a:bodyPr wrap="square">
            <a:spAutoFit/>
          </a:bodyPr>
          <a:lstStyle/>
          <a:p>
            <a:pPr lvl="0">
              <a:lnSpc>
                <a:spcPct val="90000"/>
              </a:lnSpc>
              <a:spcBef>
                <a:spcPts val="1000"/>
              </a:spcBef>
              <a:buClr>
                <a:srgbClr val="EA1D76"/>
              </a:buClr>
            </a:pPr>
            <a:r>
              <a:rPr lang="en-IE" sz="2400" b="1" dirty="0">
                <a:solidFill>
                  <a:srgbClr val="6D6E6C"/>
                </a:solidFill>
              </a:rPr>
              <a:t>“</a:t>
            </a:r>
            <a:r>
              <a:rPr lang="en-US" sz="2400" b="1" dirty="0">
                <a:solidFill>
                  <a:srgbClr val="6D6E6C"/>
                </a:solidFill>
              </a:rPr>
              <a:t>Tuzla </a:t>
            </a:r>
            <a:r>
              <a:rPr lang="tr-TR" sz="2400" b="1" dirty="0">
                <a:solidFill>
                  <a:srgbClr val="6D6E6C"/>
                </a:solidFill>
              </a:rPr>
              <a:t>Kaymakamligi (District Governorship) </a:t>
            </a:r>
            <a:r>
              <a:rPr lang="en-IE" sz="2400" b="1" dirty="0">
                <a:solidFill>
                  <a:srgbClr val="6D6E6C"/>
                </a:solidFill>
              </a:rPr>
              <a:t>is proud to </a:t>
            </a:r>
            <a:r>
              <a:rPr lang="en-US" sz="2400" b="1" dirty="0">
                <a:solidFill>
                  <a:srgbClr val="6D6E6C"/>
                </a:solidFill>
              </a:rPr>
              <a:t>play a leadership role in addressing the Syrian refugee crisis in our local area in which 3252 registered refugees are hosted. </a:t>
            </a:r>
          </a:p>
          <a:p>
            <a:pPr lvl="0">
              <a:lnSpc>
                <a:spcPct val="90000"/>
              </a:lnSpc>
              <a:spcBef>
                <a:spcPts val="1000"/>
              </a:spcBef>
              <a:buClr>
                <a:srgbClr val="EA1D76"/>
              </a:buClr>
            </a:pPr>
            <a:r>
              <a:rPr lang="en-US" sz="2400" b="1" dirty="0">
                <a:solidFill>
                  <a:srgbClr val="6D6E6C"/>
                </a:solidFill>
              </a:rPr>
              <a:t>As the main public authority in our region, we governs all social, economic, sheltering, security, educational and health support of these refugees settled in Tuzla.”</a:t>
            </a:r>
            <a:endParaRPr lang="en-IE" sz="2400" b="1" dirty="0">
              <a:solidFill>
                <a:srgbClr val="6D6E6C"/>
              </a:solidFill>
            </a:endParaRPr>
          </a:p>
        </p:txBody>
      </p:sp>
      <p:pic>
        <p:nvPicPr>
          <p:cNvPr id="6" name="Resim Yer Tutucusu 3">
            <a:extLst>
              <a:ext uri="{FF2B5EF4-FFF2-40B4-BE49-F238E27FC236}">
                <a16:creationId xmlns:a16="http://schemas.microsoft.com/office/drawing/2014/main" id="{01E3A06D-CAEE-4B16-BB0A-B8B5A97F0778}"/>
              </a:ext>
            </a:extLst>
          </p:cNvPr>
          <p:cNvPicPr>
            <a:picLocks noChangeAspect="1"/>
          </p:cNvPicPr>
          <p:nvPr/>
        </p:nvPicPr>
        <p:blipFill>
          <a:blip r:embed="rId2">
            <a:extLst>
              <a:ext uri="{28A0092B-C50C-407E-A947-70E740481C1C}">
                <a14:useLocalDpi xmlns:a14="http://schemas.microsoft.com/office/drawing/2010/main" val="0"/>
              </a:ext>
            </a:extLst>
          </a:blip>
          <a:srcRect l="16996" r="16996"/>
          <a:stretch>
            <a:fillRect/>
          </a:stretch>
        </p:blipFill>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pic>
    </p:spTree>
    <p:extLst>
      <p:ext uri="{BB962C8B-B14F-4D97-AF65-F5344CB8AC3E}">
        <p14:creationId xmlns:p14="http://schemas.microsoft.com/office/powerpoint/2010/main" val="3021307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6C3AA6-D446-402B-A3D3-3AEF942047CF}"/>
              </a:ext>
            </a:extLst>
          </p:cNvPr>
          <p:cNvSpPr>
            <a:spLocks noGrp="1"/>
          </p:cNvSpPr>
          <p:nvPr>
            <p:ph type="body" sz="quarter" idx="20"/>
          </p:nvPr>
        </p:nvSpPr>
        <p:spPr>
          <a:xfrm>
            <a:off x="5818178" y="2028544"/>
            <a:ext cx="6088939" cy="4141028"/>
          </a:xfrm>
        </p:spPr>
        <p:txBody>
          <a:bodyPr/>
          <a:lstStyle/>
          <a:p>
            <a:r>
              <a:rPr lang="en-IE" dirty="0"/>
              <a:t>Frontera Lavoro are a social cooperative working to increase the employability of vulnerable groups including refugees and migrants. As an Agent of Inclusion they are involved in: </a:t>
            </a:r>
          </a:p>
          <a:p>
            <a:pPr marL="342900" indent="-342900">
              <a:buFont typeface="Arial" panose="020B0604020202020204" pitchFamily="34" charset="0"/>
              <a:buChar char="•"/>
            </a:pPr>
            <a:r>
              <a:rPr lang="en-IE" dirty="0"/>
              <a:t>Integration of Migrants with Co-designed Territory Policies and Actions</a:t>
            </a:r>
          </a:p>
          <a:p>
            <a:pPr marL="342900" indent="-342900">
              <a:buFont typeface="Arial" panose="020B0604020202020204" pitchFamily="34" charset="0"/>
              <a:buChar char="•"/>
            </a:pPr>
            <a:r>
              <a:rPr lang="en-IE" dirty="0"/>
              <a:t>Language skills for social inclusion</a:t>
            </a:r>
          </a:p>
          <a:p>
            <a:pPr marL="342900" indent="-342900">
              <a:buFont typeface="Arial" panose="020B0604020202020204" pitchFamily="34" charset="0"/>
              <a:buChar char="•"/>
            </a:pPr>
            <a:r>
              <a:rPr lang="en-IE" dirty="0"/>
              <a:t>Accessibility and Inclusion for Migrants in Vocational and Adult Education</a:t>
            </a:r>
          </a:p>
          <a:p>
            <a:pPr marL="342900" indent="-342900">
              <a:buFont typeface="Arial" panose="020B0604020202020204" pitchFamily="34" charset="0"/>
              <a:buChar char="•"/>
            </a:pPr>
            <a:endParaRPr lang="en-IE" dirty="0"/>
          </a:p>
        </p:txBody>
      </p:sp>
      <p:pic>
        <p:nvPicPr>
          <p:cNvPr id="6" name="Picture Placeholder 5" descr="A group of people posing for a photo&#10;&#10;Description automatically generated">
            <a:extLst>
              <a:ext uri="{FF2B5EF4-FFF2-40B4-BE49-F238E27FC236}">
                <a16:creationId xmlns:a16="http://schemas.microsoft.com/office/drawing/2014/main" id="{A43BB24E-3953-483C-B0E4-A485D295D87F}"/>
              </a:ext>
            </a:extLst>
          </p:cNvPr>
          <p:cNvPicPr>
            <a:picLocks noGrp="1" noChangeAspect="1"/>
          </p:cNvPicPr>
          <p:nvPr>
            <p:ph type="pic" sz="quarter" idx="21"/>
          </p:nvPr>
        </p:nvPicPr>
        <p:blipFill>
          <a:blip r:embed="rId2"/>
          <a:srcRect l="12732" r="12732"/>
          <a:stretch>
            <a:fillRect/>
          </a:stretch>
        </p:blipFill>
        <p:spPr/>
      </p:pic>
      <p:sp>
        <p:nvSpPr>
          <p:cNvPr id="4" name="Text Placeholder 3">
            <a:extLst>
              <a:ext uri="{FF2B5EF4-FFF2-40B4-BE49-F238E27FC236}">
                <a16:creationId xmlns:a16="http://schemas.microsoft.com/office/drawing/2014/main" id="{6DF3AC2F-E929-4AEF-A5F8-784B71E9EF68}"/>
              </a:ext>
            </a:extLst>
          </p:cNvPr>
          <p:cNvSpPr>
            <a:spLocks noGrp="1"/>
          </p:cNvSpPr>
          <p:nvPr>
            <p:ph type="body" sz="quarter" idx="22"/>
          </p:nvPr>
        </p:nvSpPr>
        <p:spPr>
          <a:xfrm>
            <a:off x="5818178" y="504497"/>
            <a:ext cx="3840830" cy="1120544"/>
          </a:xfrm>
        </p:spPr>
        <p:txBody>
          <a:bodyPr>
            <a:normAutofit/>
          </a:bodyPr>
          <a:lstStyle/>
          <a:p>
            <a:r>
              <a:rPr lang="en-IE" dirty="0"/>
              <a:t>Frontera Lavoro - Italy</a:t>
            </a:r>
          </a:p>
        </p:txBody>
      </p:sp>
      <p:pic>
        <p:nvPicPr>
          <p:cNvPr id="4098" name="Picture 2" descr="Image result for italy flag">
            <a:extLst>
              <a:ext uri="{FF2B5EF4-FFF2-40B4-BE49-F238E27FC236}">
                <a16:creationId xmlns:a16="http://schemas.microsoft.com/office/drawing/2014/main" id="{F44A740F-CA6B-49CE-A726-66FD4E6A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2373" y="552447"/>
            <a:ext cx="1341218" cy="89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811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6C3AA6-D446-402B-A3D3-3AEF942047CF}"/>
              </a:ext>
            </a:extLst>
          </p:cNvPr>
          <p:cNvSpPr>
            <a:spLocks noGrp="1"/>
          </p:cNvSpPr>
          <p:nvPr>
            <p:ph type="body" sz="quarter" idx="20"/>
          </p:nvPr>
        </p:nvSpPr>
        <p:spPr>
          <a:xfrm>
            <a:off x="5612524" y="2157413"/>
            <a:ext cx="6088939" cy="3631644"/>
          </a:xfrm>
        </p:spPr>
        <p:txBody>
          <a:bodyPr/>
          <a:lstStyle/>
          <a:p>
            <a:r>
              <a:rPr lang="en-IE" dirty="0" err="1"/>
              <a:t>KulturLife</a:t>
            </a:r>
            <a:r>
              <a:rPr lang="en-IE" dirty="0"/>
              <a:t> is an  non-profit organization that promotes intercultural exchange. As an Agent of Inclusion, they practice what they preach and have inclusion at the heart of their organisation. Key programmes include:</a:t>
            </a:r>
          </a:p>
          <a:p>
            <a:pPr marL="342900" indent="-342900">
              <a:buFont typeface="Arial" panose="020B0604020202020204" pitchFamily="34" charset="0"/>
              <a:buChar char="•"/>
            </a:pPr>
            <a:r>
              <a:rPr lang="en-IE" dirty="0">
                <a:hlinkClick r:id="rId2"/>
              </a:rPr>
              <a:t>Integration of Refugees </a:t>
            </a:r>
            <a:r>
              <a:rPr lang="en-IE" dirty="0"/>
              <a:t>into the </a:t>
            </a:r>
            <a:r>
              <a:rPr lang="en-IE" dirty="0" err="1"/>
              <a:t>KulturLife</a:t>
            </a:r>
            <a:r>
              <a:rPr lang="en-IE" dirty="0"/>
              <a:t> work force</a:t>
            </a:r>
          </a:p>
          <a:p>
            <a:pPr marL="342900" indent="-342900">
              <a:buFont typeface="Arial" panose="020B0604020202020204" pitchFamily="34" charset="0"/>
              <a:buChar char="•"/>
            </a:pPr>
            <a:r>
              <a:rPr lang="en-IE" dirty="0"/>
              <a:t>Intercultural Events and Youth Exchanges</a:t>
            </a:r>
          </a:p>
          <a:p>
            <a:pPr marL="342900" indent="-342900">
              <a:buFont typeface="Arial" panose="020B0604020202020204" pitchFamily="34" charset="0"/>
              <a:buChar char="•"/>
            </a:pPr>
            <a:r>
              <a:rPr lang="en-IE" dirty="0"/>
              <a:t>Social inclusion of migrants and refugees into the VET sector </a:t>
            </a:r>
          </a:p>
          <a:p>
            <a:pPr marL="342900" indent="-342900">
              <a:buFont typeface="Arial" panose="020B0604020202020204" pitchFamily="34" charset="0"/>
              <a:buChar char="•"/>
            </a:pPr>
            <a:endParaRPr lang="en-IE" dirty="0"/>
          </a:p>
        </p:txBody>
      </p:sp>
      <p:sp>
        <p:nvSpPr>
          <p:cNvPr id="4" name="Text Placeholder 3">
            <a:extLst>
              <a:ext uri="{FF2B5EF4-FFF2-40B4-BE49-F238E27FC236}">
                <a16:creationId xmlns:a16="http://schemas.microsoft.com/office/drawing/2014/main" id="{6DF3AC2F-E929-4AEF-A5F8-784B71E9EF68}"/>
              </a:ext>
            </a:extLst>
          </p:cNvPr>
          <p:cNvSpPr>
            <a:spLocks noGrp="1"/>
          </p:cNvSpPr>
          <p:nvPr>
            <p:ph type="body" sz="quarter" idx="22"/>
          </p:nvPr>
        </p:nvSpPr>
        <p:spPr>
          <a:xfrm>
            <a:off x="5717629" y="378372"/>
            <a:ext cx="4950372" cy="1246669"/>
          </a:xfrm>
        </p:spPr>
        <p:txBody>
          <a:bodyPr>
            <a:normAutofit/>
          </a:bodyPr>
          <a:lstStyle/>
          <a:p>
            <a:r>
              <a:rPr lang="en-IE" dirty="0" err="1"/>
              <a:t>KulturLife</a:t>
            </a:r>
            <a:r>
              <a:rPr lang="en-IE" dirty="0"/>
              <a:t> – </a:t>
            </a:r>
          </a:p>
          <a:p>
            <a:r>
              <a:rPr lang="en-IE" dirty="0"/>
              <a:t>Germany</a:t>
            </a:r>
          </a:p>
        </p:txBody>
      </p:sp>
      <p:pic>
        <p:nvPicPr>
          <p:cNvPr id="8" name="Picture Placeholder 7" descr="A picture containing drawing&#10;&#10;Description automatically generated">
            <a:extLst>
              <a:ext uri="{FF2B5EF4-FFF2-40B4-BE49-F238E27FC236}">
                <a16:creationId xmlns:a16="http://schemas.microsoft.com/office/drawing/2014/main" id="{836DA0DC-C622-4457-A1D2-ABF4F9AA469B}"/>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l="309" r="309"/>
          <a:stretch>
            <a:fillRect/>
          </a:stretch>
        </p:blipFill>
        <p:spPr/>
      </p:pic>
      <p:pic>
        <p:nvPicPr>
          <p:cNvPr id="6146" name="Picture 2" descr="Image result for germany flag">
            <a:extLst>
              <a:ext uri="{FF2B5EF4-FFF2-40B4-BE49-F238E27FC236}">
                <a16:creationId xmlns:a16="http://schemas.microsoft.com/office/drawing/2014/main" id="{EECCDC81-D472-4486-912D-E9B72484B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4420" y="604552"/>
            <a:ext cx="1700815" cy="102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591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6C3AA6-D446-402B-A3D3-3AEF942047CF}"/>
              </a:ext>
            </a:extLst>
          </p:cNvPr>
          <p:cNvSpPr>
            <a:spLocks noGrp="1"/>
          </p:cNvSpPr>
          <p:nvPr>
            <p:ph type="body" sz="quarter" idx="20"/>
          </p:nvPr>
        </p:nvSpPr>
        <p:spPr>
          <a:xfrm>
            <a:off x="5612524" y="2157413"/>
            <a:ext cx="6088939" cy="3631644"/>
          </a:xfrm>
        </p:spPr>
        <p:txBody>
          <a:bodyPr/>
          <a:lstStyle/>
          <a:p>
            <a:r>
              <a:rPr lang="en-IE" b="1" dirty="0"/>
              <a:t>“Our inter agency network is key to our inclusion work. It consists of public, private and non-profit organization, giving us the opportunity to work with relevant stakeholders with whom we would not have come into contact in the first place.  </a:t>
            </a:r>
          </a:p>
          <a:p>
            <a:r>
              <a:rPr lang="en-IE" b="1" dirty="0"/>
              <a:t>Cooperation at different levels is also important in order to work together and unite efforts for the most effective and efficient ideas and solutions.”</a:t>
            </a:r>
            <a:endParaRPr lang="de-DE" b="1" dirty="0"/>
          </a:p>
        </p:txBody>
      </p:sp>
      <p:sp>
        <p:nvSpPr>
          <p:cNvPr id="4" name="Text Placeholder 3">
            <a:extLst>
              <a:ext uri="{FF2B5EF4-FFF2-40B4-BE49-F238E27FC236}">
                <a16:creationId xmlns:a16="http://schemas.microsoft.com/office/drawing/2014/main" id="{6DF3AC2F-E929-4AEF-A5F8-784B71E9EF68}"/>
              </a:ext>
            </a:extLst>
          </p:cNvPr>
          <p:cNvSpPr>
            <a:spLocks noGrp="1"/>
          </p:cNvSpPr>
          <p:nvPr>
            <p:ph type="body" sz="quarter" idx="22"/>
          </p:nvPr>
        </p:nvSpPr>
        <p:spPr>
          <a:xfrm>
            <a:off x="5651116" y="789532"/>
            <a:ext cx="6540884" cy="857158"/>
          </a:xfrm>
        </p:spPr>
        <p:txBody>
          <a:bodyPr>
            <a:normAutofit fontScale="92500" lnSpcReduction="20000"/>
          </a:bodyPr>
          <a:lstStyle/>
          <a:p>
            <a:r>
              <a:rPr lang="en-IE" dirty="0"/>
              <a:t>Chiara Dickmann, KulturLife - Germany</a:t>
            </a:r>
          </a:p>
        </p:txBody>
      </p:sp>
      <p:pic>
        <p:nvPicPr>
          <p:cNvPr id="5" name="Bildplatzhalter 4"/>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2732" r="12732"/>
          <a:stretch>
            <a:fillRect/>
          </a:stretch>
        </p:blipFill>
        <p:spPr>
          <a:xfrm>
            <a:off x="571510" y="1404496"/>
            <a:ext cx="4849824" cy="4879740"/>
          </a:xfrm>
        </p:spPr>
      </p:pic>
    </p:spTree>
    <p:extLst>
      <p:ext uri="{BB962C8B-B14F-4D97-AF65-F5344CB8AC3E}">
        <p14:creationId xmlns:p14="http://schemas.microsoft.com/office/powerpoint/2010/main" val="1158980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504D0A-5878-4FCB-A26B-1B8886932017}"/>
              </a:ext>
            </a:extLst>
          </p:cNvPr>
          <p:cNvSpPr>
            <a:spLocks noGrp="1"/>
          </p:cNvSpPr>
          <p:nvPr>
            <p:ph type="body" sz="quarter" idx="20"/>
          </p:nvPr>
        </p:nvSpPr>
        <p:spPr>
          <a:xfrm>
            <a:off x="6150077" y="2157413"/>
            <a:ext cx="5842226" cy="3631644"/>
          </a:xfrm>
        </p:spPr>
        <p:txBody>
          <a:bodyPr/>
          <a:lstStyle/>
          <a:p>
            <a:r>
              <a:rPr lang="en-GB" dirty="0"/>
              <a:t>Canice Consulting is a small, outward looking company that specialises in vocational training and innovation support for regional development initiatives.</a:t>
            </a:r>
          </a:p>
          <a:p>
            <a:endParaRPr lang="en-GB" dirty="0"/>
          </a:p>
          <a:p>
            <a:r>
              <a:rPr lang="en-GB" dirty="0"/>
              <a:t>The team at Canice Consulting have over 20 years of experience in the promotion of inclusion education with many programmes developed and delivered to help promote the inclusion and integration of refugees.</a:t>
            </a:r>
          </a:p>
        </p:txBody>
      </p:sp>
      <p:pic>
        <p:nvPicPr>
          <p:cNvPr id="6" name="Picture Placeholder 5">
            <a:extLst>
              <a:ext uri="{FF2B5EF4-FFF2-40B4-BE49-F238E27FC236}">
                <a16:creationId xmlns:a16="http://schemas.microsoft.com/office/drawing/2014/main" id="{2C4C9E03-CF75-48F4-95A2-0CB701333C1C}"/>
              </a:ext>
            </a:extLst>
          </p:cNvPr>
          <p:cNvPicPr>
            <a:picLocks noGrp="1" noChangeAspect="1"/>
          </p:cNvPicPr>
          <p:nvPr>
            <p:ph type="pic" sz="quarter" idx="21"/>
          </p:nvPr>
        </p:nvPicPr>
        <p:blipFill>
          <a:blip r:embed="rId2"/>
          <a:srcRect l="12990" r="12990"/>
          <a:stretch>
            <a:fillRect/>
          </a:stretch>
        </p:blipFill>
        <p:spPr/>
      </p:pic>
      <p:sp>
        <p:nvSpPr>
          <p:cNvPr id="4" name="Text Placeholder 3">
            <a:extLst>
              <a:ext uri="{FF2B5EF4-FFF2-40B4-BE49-F238E27FC236}">
                <a16:creationId xmlns:a16="http://schemas.microsoft.com/office/drawing/2014/main" id="{6B6C4D8A-A7E1-41C8-9534-4C896701AE31}"/>
              </a:ext>
            </a:extLst>
          </p:cNvPr>
          <p:cNvSpPr>
            <a:spLocks noGrp="1"/>
          </p:cNvSpPr>
          <p:nvPr>
            <p:ph type="body" sz="quarter" idx="22"/>
          </p:nvPr>
        </p:nvSpPr>
        <p:spPr>
          <a:xfrm>
            <a:off x="5941386" y="451945"/>
            <a:ext cx="3665069" cy="1194117"/>
          </a:xfrm>
        </p:spPr>
        <p:txBody>
          <a:bodyPr>
            <a:normAutofit lnSpcReduction="10000"/>
          </a:bodyPr>
          <a:lstStyle/>
          <a:p>
            <a:r>
              <a:rPr lang="en-GB" dirty="0"/>
              <a:t>Canice Consulting,</a:t>
            </a:r>
          </a:p>
          <a:p>
            <a:r>
              <a:rPr lang="en-GB" dirty="0"/>
              <a:t>Northern Ireland  </a:t>
            </a:r>
          </a:p>
        </p:txBody>
      </p:sp>
      <p:pic>
        <p:nvPicPr>
          <p:cNvPr id="5" name="Picture 4" descr="A close up of a sign&#10;&#10;Description automatically generated">
            <a:extLst>
              <a:ext uri="{FF2B5EF4-FFF2-40B4-BE49-F238E27FC236}">
                <a16:creationId xmlns:a16="http://schemas.microsoft.com/office/drawing/2014/main" id="{34C596CB-7735-4F34-8F3E-776F7EE80D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936687" y="430924"/>
            <a:ext cx="1855918" cy="1112826"/>
          </a:xfrm>
          <a:prstGeom prst="rect">
            <a:avLst/>
          </a:prstGeom>
        </p:spPr>
      </p:pic>
    </p:spTree>
    <p:extLst>
      <p:ext uri="{BB962C8B-B14F-4D97-AF65-F5344CB8AC3E}">
        <p14:creationId xmlns:p14="http://schemas.microsoft.com/office/powerpoint/2010/main" val="3123726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504D0A-5878-4FCB-A26B-1B8886932017}"/>
              </a:ext>
            </a:extLst>
          </p:cNvPr>
          <p:cNvSpPr>
            <a:spLocks noGrp="1"/>
          </p:cNvSpPr>
          <p:nvPr>
            <p:ph type="body" sz="quarter" idx="20"/>
          </p:nvPr>
        </p:nvSpPr>
        <p:spPr>
          <a:xfrm>
            <a:off x="5765965" y="1879600"/>
            <a:ext cx="5935498" cy="4404636"/>
          </a:xfrm>
        </p:spPr>
        <p:txBody>
          <a:bodyPr/>
          <a:lstStyle/>
          <a:p>
            <a:pPr algn="just"/>
            <a:r>
              <a:rPr lang="en-GB" dirty="0" err="1"/>
              <a:t>Cebanc</a:t>
            </a:r>
            <a:r>
              <a:rPr lang="en-GB" dirty="0"/>
              <a:t> is a leading education centre in San Sebastian known for the quality of its teaching, facilities and high levels of employability of its students. Established in 1978, over 50,000 students have trusted their professional education to </a:t>
            </a:r>
            <a:r>
              <a:rPr lang="en-GB" dirty="0" err="1"/>
              <a:t>Cebanc</a:t>
            </a:r>
            <a:r>
              <a:rPr lang="en-GB" dirty="0"/>
              <a:t> over the years.</a:t>
            </a:r>
          </a:p>
          <a:p>
            <a:pPr algn="just"/>
            <a:r>
              <a:rPr lang="en-GB" dirty="0" err="1"/>
              <a:t>Cebanc</a:t>
            </a:r>
            <a:r>
              <a:rPr lang="en-GB" dirty="0"/>
              <a:t> is at the forefront of providing education and opportunities to disadvantaged and hard to reach groups and has a very strong migrant student base with learners form Africa, South America.</a:t>
            </a:r>
          </a:p>
        </p:txBody>
      </p:sp>
      <p:sp>
        <p:nvSpPr>
          <p:cNvPr id="4" name="Text Placeholder 3">
            <a:extLst>
              <a:ext uri="{FF2B5EF4-FFF2-40B4-BE49-F238E27FC236}">
                <a16:creationId xmlns:a16="http://schemas.microsoft.com/office/drawing/2014/main" id="{6B6C4D8A-A7E1-41C8-9534-4C896701AE31}"/>
              </a:ext>
            </a:extLst>
          </p:cNvPr>
          <p:cNvSpPr>
            <a:spLocks noGrp="1"/>
          </p:cNvSpPr>
          <p:nvPr>
            <p:ph type="body" sz="quarter" idx="22"/>
          </p:nvPr>
        </p:nvSpPr>
        <p:spPr>
          <a:xfrm>
            <a:off x="7717572" y="632594"/>
            <a:ext cx="1892278" cy="798368"/>
          </a:xfrm>
        </p:spPr>
        <p:txBody>
          <a:bodyPr>
            <a:normAutofit/>
          </a:bodyPr>
          <a:lstStyle/>
          <a:p>
            <a:r>
              <a:rPr lang="en-GB" dirty="0"/>
              <a:t>CEBANC</a:t>
            </a:r>
          </a:p>
        </p:txBody>
      </p:sp>
      <p:sp>
        <p:nvSpPr>
          <p:cNvPr id="3" name="2 Marcador de posición de imagen"/>
          <p:cNvSpPr>
            <a:spLocks noGrp="1"/>
          </p:cNvSpPr>
          <p:nvPr>
            <p:ph type="pic" sz="quarter" idx="21"/>
          </p:nvPr>
        </p:nvSpPr>
        <p:spPr/>
      </p:sp>
      <p:pic>
        <p:nvPicPr>
          <p:cNvPr id="7" name="Resim 197" descr="H:\BelgelerimBenimBackup23Feb2018\TUPYÖM\KA204 PROMISE 2018-2020\Dissemination\Newsletters\Newsletter 2\san sebastian meeting nov 2019.jpg"/>
          <p:cNvPicPr/>
          <p:nvPr/>
        </p:nvPicPr>
        <p:blipFill rotWithShape="1">
          <a:blip r:embed="rId2" cstate="print">
            <a:extLst>
              <a:ext uri="{28A0092B-C50C-407E-A947-70E740481C1C}">
                <a14:useLocalDpi xmlns:a14="http://schemas.microsoft.com/office/drawing/2010/main" val="0"/>
              </a:ext>
            </a:extLst>
          </a:blip>
          <a:srcRect l="20723" t="18622" r="7407"/>
          <a:stretch/>
        </p:blipFill>
        <p:spPr bwMode="auto">
          <a:xfrm>
            <a:off x="1008608" y="2469881"/>
            <a:ext cx="4211391" cy="3814355"/>
          </a:xfrm>
          <a:prstGeom prst="rect">
            <a:avLst/>
          </a:prstGeom>
          <a:noFill/>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3"/>
          <a:stretch>
            <a:fillRect/>
          </a:stretch>
        </p:blipFill>
        <p:spPr>
          <a:xfrm>
            <a:off x="5293788" y="505850"/>
            <a:ext cx="1684961" cy="945710"/>
          </a:xfrm>
          <a:prstGeom prst="rect">
            <a:avLst/>
          </a:prstGeom>
        </p:spPr>
      </p:pic>
      <p:pic>
        <p:nvPicPr>
          <p:cNvPr id="6" name="Imagen 5"/>
          <p:cNvPicPr>
            <a:picLocks noChangeAspect="1"/>
          </p:cNvPicPr>
          <p:nvPr/>
        </p:nvPicPr>
        <p:blipFill>
          <a:blip r:embed="rId4"/>
          <a:stretch>
            <a:fillRect/>
          </a:stretch>
        </p:blipFill>
        <p:spPr>
          <a:xfrm>
            <a:off x="10184550" y="505850"/>
            <a:ext cx="1652384" cy="945708"/>
          </a:xfrm>
          <a:prstGeom prst="rect">
            <a:avLst/>
          </a:prstGeom>
        </p:spPr>
      </p:pic>
    </p:spTree>
    <p:extLst>
      <p:ext uri="{BB962C8B-B14F-4D97-AF65-F5344CB8AC3E}">
        <p14:creationId xmlns:p14="http://schemas.microsoft.com/office/powerpoint/2010/main" val="2926936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What does it mean to be a refugee? - Benedetta Berti and Evelien Borgman">
            <a:hlinkClick r:id="" action="ppaction://media"/>
            <a:extLst>
              <a:ext uri="{FF2B5EF4-FFF2-40B4-BE49-F238E27FC236}">
                <a16:creationId xmlns:a16="http://schemas.microsoft.com/office/drawing/2014/main" id="{9153C8F7-05C5-4978-8DCF-F9F026BCDA50}"/>
              </a:ext>
            </a:extLst>
          </p:cNvPr>
          <p:cNvPicPr>
            <a:picLocks noRot="1" noChangeAspect="1"/>
          </p:cNvPicPr>
          <p:nvPr>
            <a:videoFile r:link="rId1"/>
          </p:nvPr>
        </p:nvPicPr>
        <p:blipFill>
          <a:blip r:embed="rId3"/>
          <a:stretch>
            <a:fillRect/>
          </a:stretch>
        </p:blipFill>
        <p:spPr>
          <a:xfrm>
            <a:off x="1143940" y="643466"/>
            <a:ext cx="9904119" cy="5571067"/>
          </a:xfrm>
          <a:prstGeom prst="rect">
            <a:avLst/>
          </a:prstGeom>
        </p:spPr>
      </p:pic>
      <p:sp>
        <p:nvSpPr>
          <p:cNvPr id="3" name="Rectangle 2">
            <a:extLst>
              <a:ext uri="{FF2B5EF4-FFF2-40B4-BE49-F238E27FC236}">
                <a16:creationId xmlns:a16="http://schemas.microsoft.com/office/drawing/2014/main" id="{61E109CC-4B61-47BA-89C5-8836D28A9BFA}"/>
              </a:ext>
            </a:extLst>
          </p:cNvPr>
          <p:cNvSpPr/>
          <p:nvPr/>
        </p:nvSpPr>
        <p:spPr>
          <a:xfrm>
            <a:off x="4236762" y="6428968"/>
            <a:ext cx="3169457" cy="246221"/>
          </a:xfrm>
          <a:prstGeom prst="rect">
            <a:avLst/>
          </a:prstGeom>
        </p:spPr>
        <p:txBody>
          <a:bodyPr wrap="none">
            <a:spAutoFit/>
          </a:bodyPr>
          <a:lstStyle/>
          <a:p>
            <a:r>
              <a:rPr lang="en-IE" sz="1000" dirty="0"/>
              <a:t>Source: </a:t>
            </a:r>
            <a:r>
              <a:rPr lang="en-IE" sz="1000" dirty="0">
                <a:hlinkClick r:id="rId4"/>
              </a:rPr>
              <a:t>https://www.youtube.com/watch?v=25bwiSikRsI</a:t>
            </a:r>
            <a:endParaRPr lang="en-IE" sz="1000" dirty="0"/>
          </a:p>
        </p:txBody>
      </p:sp>
    </p:spTree>
    <p:extLst>
      <p:ext uri="{BB962C8B-B14F-4D97-AF65-F5344CB8AC3E}">
        <p14:creationId xmlns:p14="http://schemas.microsoft.com/office/powerpoint/2010/main" val="280991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1A8AB6-580C-4E62-83EB-35ADA3BC60A3}"/>
              </a:ext>
            </a:extLst>
          </p:cNvPr>
          <p:cNvSpPr>
            <a:spLocks noGrp="1"/>
          </p:cNvSpPr>
          <p:nvPr>
            <p:ph type="body" sz="quarter" idx="20"/>
          </p:nvPr>
        </p:nvSpPr>
        <p:spPr>
          <a:xfrm>
            <a:off x="5675586" y="1839310"/>
            <a:ext cx="6316717" cy="3949747"/>
          </a:xfrm>
        </p:spPr>
        <p:txBody>
          <a:bodyPr/>
          <a:lstStyle/>
          <a:p>
            <a:r>
              <a:rPr lang="en-IE" dirty="0"/>
              <a:t>Refugees are people who have been forced to leave their country in order to escape war, persecution, or natural disaster. </a:t>
            </a:r>
          </a:p>
          <a:p>
            <a:r>
              <a:rPr lang="en-IE" dirty="0"/>
              <a:t>Migrants are people who make a conscious choice to leave their country to seek a better life elsewhere. </a:t>
            </a:r>
          </a:p>
          <a:p>
            <a:r>
              <a:rPr lang="en-IE" dirty="0"/>
              <a:t>While each group leaves for different reasons, , without help and support they each can face disadvantage and exclusion in their new host countries/communities. For this reason, </a:t>
            </a:r>
            <a:r>
              <a:rPr lang="en-IE" dirty="0">
                <a:solidFill>
                  <a:srgbClr val="F38B00"/>
                </a:solidFill>
              </a:rPr>
              <a:t>PROMISE focuses on both refugee and migrant inclusion.</a:t>
            </a:r>
          </a:p>
          <a:p>
            <a:endParaRPr lang="en-IE" dirty="0"/>
          </a:p>
          <a:p>
            <a:endParaRPr lang="en-IE" dirty="0"/>
          </a:p>
        </p:txBody>
      </p:sp>
      <p:pic>
        <p:nvPicPr>
          <p:cNvPr id="6" name="Picture Placeholder 5" descr="A group of people holding a sign&#10;&#10;Description automatically generated">
            <a:extLst>
              <a:ext uri="{FF2B5EF4-FFF2-40B4-BE49-F238E27FC236}">
                <a16:creationId xmlns:a16="http://schemas.microsoft.com/office/drawing/2014/main" id="{5B5609D0-758C-4192-A4A2-DC23A264DA9F}"/>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5614" r="15614"/>
          <a:stretch>
            <a:fillRect/>
          </a:stretch>
        </p:blipFill>
        <p:spPr/>
      </p:pic>
      <p:sp>
        <p:nvSpPr>
          <p:cNvPr id="4" name="Text Placeholder 3">
            <a:extLst>
              <a:ext uri="{FF2B5EF4-FFF2-40B4-BE49-F238E27FC236}">
                <a16:creationId xmlns:a16="http://schemas.microsoft.com/office/drawing/2014/main" id="{DF4387D4-BCE7-47A6-B861-FFA86878BE57}"/>
              </a:ext>
            </a:extLst>
          </p:cNvPr>
          <p:cNvSpPr>
            <a:spLocks noGrp="1"/>
          </p:cNvSpPr>
          <p:nvPr>
            <p:ph type="body" sz="quarter" idx="22"/>
          </p:nvPr>
        </p:nvSpPr>
        <p:spPr>
          <a:xfrm>
            <a:off x="5675586" y="767883"/>
            <a:ext cx="6025877" cy="857158"/>
          </a:xfrm>
        </p:spPr>
        <p:txBody>
          <a:bodyPr>
            <a:normAutofit fontScale="92500" lnSpcReduction="20000"/>
          </a:bodyPr>
          <a:lstStyle/>
          <a:p>
            <a:r>
              <a:rPr lang="en-IE" dirty="0"/>
              <a:t>What is the difference between Refugees and Migrants?</a:t>
            </a:r>
          </a:p>
        </p:txBody>
      </p:sp>
    </p:spTree>
    <p:extLst>
      <p:ext uri="{BB962C8B-B14F-4D97-AF65-F5344CB8AC3E}">
        <p14:creationId xmlns:p14="http://schemas.microsoft.com/office/powerpoint/2010/main" val="497025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D3C323-FA6E-4FFC-AFC3-DFF549A1E8CA}"/>
              </a:ext>
            </a:extLst>
          </p:cNvPr>
          <p:cNvSpPr>
            <a:spLocks noGrp="1"/>
          </p:cNvSpPr>
          <p:nvPr>
            <p:ph type="body" sz="quarter" idx="20"/>
          </p:nvPr>
        </p:nvSpPr>
        <p:spPr>
          <a:xfrm>
            <a:off x="6232634" y="2157413"/>
            <a:ext cx="5468829" cy="3631644"/>
          </a:xfrm>
        </p:spPr>
        <p:txBody>
          <a:bodyPr/>
          <a:lstStyle/>
          <a:p>
            <a:r>
              <a:rPr lang="en-IE" dirty="0"/>
              <a:t>Refugee and migrant inclusion is a process which removes the barriers preventing these groups from becoming fully active members of society. </a:t>
            </a:r>
          </a:p>
          <a:p>
            <a:endParaRPr lang="en-IE" dirty="0"/>
          </a:p>
          <a:p>
            <a:r>
              <a:rPr lang="en-IE" dirty="0"/>
              <a:t>The focus of refugee and migrant inclusion is to promote and encourage refugees/migrants to participate in, and contribute to, the economic, social, cultural, civil and political life of the country they now reside in.</a:t>
            </a:r>
            <a:endParaRPr lang="en-US" dirty="0"/>
          </a:p>
          <a:p>
            <a:endParaRPr lang="en-IE" dirty="0"/>
          </a:p>
        </p:txBody>
      </p:sp>
      <p:pic>
        <p:nvPicPr>
          <p:cNvPr id="6" name="Picture Placeholder 5" descr="A close up of a logo&#10;&#10;Description automatically generated">
            <a:extLst>
              <a:ext uri="{FF2B5EF4-FFF2-40B4-BE49-F238E27FC236}">
                <a16:creationId xmlns:a16="http://schemas.microsoft.com/office/drawing/2014/main" id="{9943C35F-FD6D-41A3-920F-3F3E4CD96D6D}"/>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873" r="16873"/>
          <a:stretch>
            <a:fillRect/>
          </a:stretch>
        </p:blipFill>
        <p:spPr>
          <a:xfrm>
            <a:off x="681658" y="1433884"/>
            <a:ext cx="4849824" cy="4879740"/>
          </a:xfrm>
        </p:spPr>
      </p:pic>
      <p:sp>
        <p:nvSpPr>
          <p:cNvPr id="4" name="Text Placeholder 3">
            <a:extLst>
              <a:ext uri="{FF2B5EF4-FFF2-40B4-BE49-F238E27FC236}">
                <a16:creationId xmlns:a16="http://schemas.microsoft.com/office/drawing/2014/main" id="{EDFFE7EE-2AA6-469C-9051-734CAFBA4D68}"/>
              </a:ext>
            </a:extLst>
          </p:cNvPr>
          <p:cNvSpPr>
            <a:spLocks noGrp="1"/>
          </p:cNvSpPr>
          <p:nvPr>
            <p:ph type="body" sz="quarter" idx="22"/>
          </p:nvPr>
        </p:nvSpPr>
        <p:spPr>
          <a:xfrm>
            <a:off x="6232634" y="796608"/>
            <a:ext cx="5579898" cy="857158"/>
          </a:xfrm>
        </p:spPr>
        <p:txBody>
          <a:bodyPr>
            <a:normAutofit fontScale="92500"/>
          </a:bodyPr>
          <a:lstStyle/>
          <a:p>
            <a:r>
              <a:rPr lang="en-IE" dirty="0"/>
              <a:t>Refugee and Migrant Inclusion</a:t>
            </a:r>
          </a:p>
        </p:txBody>
      </p:sp>
      <p:sp>
        <p:nvSpPr>
          <p:cNvPr id="7" name="TextBox 6">
            <a:extLst>
              <a:ext uri="{FF2B5EF4-FFF2-40B4-BE49-F238E27FC236}">
                <a16:creationId xmlns:a16="http://schemas.microsoft.com/office/drawing/2014/main" id="{D882DED3-C948-4D50-AC56-969BDBB9AE56}"/>
              </a:ext>
            </a:extLst>
          </p:cNvPr>
          <p:cNvSpPr txBox="1"/>
          <p:nvPr/>
        </p:nvSpPr>
        <p:spPr>
          <a:xfrm>
            <a:off x="117141" y="5921878"/>
            <a:ext cx="5978859" cy="646331"/>
          </a:xfrm>
          <a:prstGeom prst="rect">
            <a:avLst/>
          </a:prstGeom>
          <a:solidFill>
            <a:srgbClr val="B6BD00"/>
          </a:solidFill>
        </p:spPr>
        <p:txBody>
          <a:bodyPr wrap="square" rtlCol="0">
            <a:spAutoFit/>
          </a:bodyPr>
          <a:lstStyle/>
          <a:p>
            <a:pPr algn="ctr"/>
            <a:r>
              <a:rPr lang="en-IE" dirty="0">
                <a:solidFill>
                  <a:schemeClr val="bg1"/>
                </a:solidFill>
              </a:rPr>
              <a:t>Our goal should is to help refugees and migrants become active and independent members of our societies.</a:t>
            </a:r>
          </a:p>
        </p:txBody>
      </p:sp>
    </p:spTree>
    <p:extLst>
      <p:ext uri="{BB962C8B-B14F-4D97-AF65-F5344CB8AC3E}">
        <p14:creationId xmlns:p14="http://schemas.microsoft.com/office/powerpoint/2010/main" val="68254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table, skiing, man&#10;&#10;Description automatically generated">
            <a:extLst>
              <a:ext uri="{FF2B5EF4-FFF2-40B4-BE49-F238E27FC236}">
                <a16:creationId xmlns:a16="http://schemas.microsoft.com/office/drawing/2014/main" id="{AFC6C0C0-43AD-4DA4-94DE-5655CA26D693}"/>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873" r="16873"/>
          <a:stretch>
            <a:fillRect/>
          </a:stretch>
        </p:blipFill>
        <p:spPr>
          <a:xfrm>
            <a:off x="608086" y="1404496"/>
            <a:ext cx="4328473" cy="4355173"/>
          </a:xfrm>
        </p:spPr>
      </p:pic>
      <p:sp>
        <p:nvSpPr>
          <p:cNvPr id="2" name="Text Placeholder 1">
            <a:extLst>
              <a:ext uri="{FF2B5EF4-FFF2-40B4-BE49-F238E27FC236}">
                <a16:creationId xmlns:a16="http://schemas.microsoft.com/office/drawing/2014/main" id="{2ED3C323-FA6E-4FFC-AFC3-DFF549A1E8CA}"/>
              </a:ext>
            </a:extLst>
          </p:cNvPr>
          <p:cNvSpPr>
            <a:spLocks noGrp="1"/>
          </p:cNvSpPr>
          <p:nvPr>
            <p:ph type="body" sz="quarter" idx="20"/>
          </p:nvPr>
        </p:nvSpPr>
        <p:spPr>
          <a:xfrm>
            <a:off x="5297214" y="1860668"/>
            <a:ext cx="6695089" cy="4997332"/>
          </a:xfrm>
        </p:spPr>
        <p:txBody>
          <a:bodyPr/>
          <a:lstStyle/>
          <a:p>
            <a:r>
              <a:rPr lang="en-IE" dirty="0"/>
              <a:t>Now we know what Refugee and Migrant Inclusion is but before we can really promote/support it, we need to consider the ways in which refugees are excluded. They typically face exclusion in relation to:</a:t>
            </a:r>
          </a:p>
          <a:p>
            <a:pPr marL="342900" indent="-342900">
              <a:buFont typeface="Arial" panose="020B0604020202020204" pitchFamily="34" charset="0"/>
              <a:buChar char="•"/>
            </a:pPr>
            <a:r>
              <a:rPr lang="en-IE" dirty="0"/>
              <a:t>Labour/livelihood</a:t>
            </a:r>
          </a:p>
          <a:p>
            <a:pPr marL="342900" indent="-342900">
              <a:buFont typeface="Arial" panose="020B0604020202020204" pitchFamily="34" charset="0"/>
              <a:buChar char="•"/>
            </a:pPr>
            <a:r>
              <a:rPr lang="en-IE" dirty="0"/>
              <a:t>housing markets</a:t>
            </a:r>
          </a:p>
          <a:p>
            <a:pPr marL="342900" indent="-342900">
              <a:buFont typeface="Arial" panose="020B0604020202020204" pitchFamily="34" charset="0"/>
              <a:buChar char="•"/>
            </a:pPr>
            <a:r>
              <a:rPr lang="en-IE" dirty="0"/>
              <a:t>community and social services</a:t>
            </a:r>
          </a:p>
          <a:p>
            <a:pPr marL="342900" indent="-342900">
              <a:buFont typeface="Arial" panose="020B0604020202020204" pitchFamily="34" charset="0"/>
              <a:buChar char="•"/>
            </a:pPr>
            <a:r>
              <a:rPr lang="en-IE" dirty="0"/>
              <a:t>political participation </a:t>
            </a:r>
          </a:p>
          <a:p>
            <a:pPr marL="342900" indent="-342900">
              <a:buFont typeface="Arial" panose="020B0604020202020204" pitchFamily="34" charset="0"/>
              <a:buChar char="•"/>
            </a:pPr>
            <a:r>
              <a:rPr lang="en-IE" dirty="0"/>
              <a:t>And crucially involvement in organizations which might give them a sense of identity or control over their own futures</a:t>
            </a:r>
          </a:p>
          <a:p>
            <a:endParaRPr lang="en-IE" dirty="0"/>
          </a:p>
        </p:txBody>
      </p:sp>
      <p:sp>
        <p:nvSpPr>
          <p:cNvPr id="4" name="Text Placeholder 3">
            <a:extLst>
              <a:ext uri="{FF2B5EF4-FFF2-40B4-BE49-F238E27FC236}">
                <a16:creationId xmlns:a16="http://schemas.microsoft.com/office/drawing/2014/main" id="{EDFFE7EE-2AA6-469C-9051-734CAFBA4D68}"/>
              </a:ext>
            </a:extLst>
          </p:cNvPr>
          <p:cNvSpPr>
            <a:spLocks noGrp="1"/>
          </p:cNvSpPr>
          <p:nvPr>
            <p:ph type="body" sz="quarter" idx="22"/>
          </p:nvPr>
        </p:nvSpPr>
        <p:spPr>
          <a:xfrm>
            <a:off x="5381296" y="825961"/>
            <a:ext cx="5579898" cy="857158"/>
          </a:xfrm>
        </p:spPr>
        <p:txBody>
          <a:bodyPr>
            <a:normAutofit fontScale="92500"/>
          </a:bodyPr>
          <a:lstStyle/>
          <a:p>
            <a:r>
              <a:rPr lang="en-IE" dirty="0"/>
              <a:t>Refugee and Migrant Exclusion</a:t>
            </a:r>
          </a:p>
        </p:txBody>
      </p:sp>
      <p:sp>
        <p:nvSpPr>
          <p:cNvPr id="7" name="TextBox 6">
            <a:extLst>
              <a:ext uri="{FF2B5EF4-FFF2-40B4-BE49-F238E27FC236}">
                <a16:creationId xmlns:a16="http://schemas.microsoft.com/office/drawing/2014/main" id="{D882DED3-C948-4D50-AC56-969BDBB9AE56}"/>
              </a:ext>
            </a:extLst>
          </p:cNvPr>
          <p:cNvSpPr txBox="1"/>
          <p:nvPr/>
        </p:nvSpPr>
        <p:spPr>
          <a:xfrm>
            <a:off x="0" y="5165005"/>
            <a:ext cx="5034455" cy="1477328"/>
          </a:xfrm>
          <a:prstGeom prst="rect">
            <a:avLst/>
          </a:prstGeom>
          <a:solidFill>
            <a:srgbClr val="16A8D3"/>
          </a:solidFill>
        </p:spPr>
        <p:txBody>
          <a:bodyPr wrap="square" rtlCol="0">
            <a:spAutoFit/>
          </a:bodyPr>
          <a:lstStyle/>
          <a:p>
            <a:pPr algn="ctr"/>
            <a:r>
              <a:rPr lang="en-IE" dirty="0">
                <a:solidFill>
                  <a:schemeClr val="bg1"/>
                </a:solidFill>
              </a:rPr>
              <a:t>      GOOD PRACTICE : Have you considering involving refugees or migrants in your work/organisation? If not in a full time then perhaps a voluntary capacity? Inclusion is something we must practice as well as preach.</a:t>
            </a:r>
          </a:p>
        </p:txBody>
      </p:sp>
      <p:grpSp>
        <p:nvGrpSpPr>
          <p:cNvPr id="13" name="Google Shape;543;p39">
            <a:extLst>
              <a:ext uri="{FF2B5EF4-FFF2-40B4-BE49-F238E27FC236}">
                <a16:creationId xmlns:a16="http://schemas.microsoft.com/office/drawing/2014/main" id="{9D8E1993-4DDB-4F54-88B6-ECB8D3BFEA11}"/>
              </a:ext>
            </a:extLst>
          </p:cNvPr>
          <p:cNvGrpSpPr/>
          <p:nvPr/>
        </p:nvGrpSpPr>
        <p:grpSpPr>
          <a:xfrm>
            <a:off x="482086" y="5180527"/>
            <a:ext cx="252000" cy="288000"/>
            <a:chOff x="5961125" y="1623900"/>
            <a:chExt cx="376925" cy="448175"/>
          </a:xfrm>
        </p:grpSpPr>
        <p:sp>
          <p:nvSpPr>
            <p:cNvPr id="14" name="Google Shape;544;p39">
              <a:extLst>
                <a:ext uri="{FF2B5EF4-FFF2-40B4-BE49-F238E27FC236}">
                  <a16:creationId xmlns:a16="http://schemas.microsoft.com/office/drawing/2014/main" id="{F53D6943-DC77-4F14-BF2D-511E814F0EE3}"/>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5;p39">
              <a:extLst>
                <a:ext uri="{FF2B5EF4-FFF2-40B4-BE49-F238E27FC236}">
                  <a16:creationId xmlns:a16="http://schemas.microsoft.com/office/drawing/2014/main" id="{46E7C8D0-3975-42CA-B713-55D97CE0366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6;p39">
              <a:extLst>
                <a:ext uri="{FF2B5EF4-FFF2-40B4-BE49-F238E27FC236}">
                  <a16:creationId xmlns:a16="http://schemas.microsoft.com/office/drawing/2014/main" id="{27C7695C-C417-4E8E-952E-3E6A61641D0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47;p39">
              <a:extLst>
                <a:ext uri="{FF2B5EF4-FFF2-40B4-BE49-F238E27FC236}">
                  <a16:creationId xmlns:a16="http://schemas.microsoft.com/office/drawing/2014/main" id="{0E5A3109-1771-4572-AF98-C44918460254}"/>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48;p39">
              <a:extLst>
                <a:ext uri="{FF2B5EF4-FFF2-40B4-BE49-F238E27FC236}">
                  <a16:creationId xmlns:a16="http://schemas.microsoft.com/office/drawing/2014/main" id="{D758BFDD-52D1-44EB-A22D-E1A602CD0D3C}"/>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49;p39">
              <a:extLst>
                <a:ext uri="{FF2B5EF4-FFF2-40B4-BE49-F238E27FC236}">
                  <a16:creationId xmlns:a16="http://schemas.microsoft.com/office/drawing/2014/main" id="{4798DB62-7EB6-4242-B470-4F94869EBE2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50;p39">
              <a:extLst>
                <a:ext uri="{FF2B5EF4-FFF2-40B4-BE49-F238E27FC236}">
                  <a16:creationId xmlns:a16="http://schemas.microsoft.com/office/drawing/2014/main" id="{AABA72F4-11C0-438F-A09D-892F572EEED5}"/>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57466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E08991-CEAA-4BF1-B67B-0AFF18083B33}"/>
              </a:ext>
            </a:extLst>
          </p:cNvPr>
          <p:cNvSpPr>
            <a:spLocks noGrp="1"/>
          </p:cNvSpPr>
          <p:nvPr>
            <p:ph type="body" sz="quarter" idx="20"/>
          </p:nvPr>
        </p:nvSpPr>
        <p:spPr/>
        <p:txBody>
          <a:bodyPr/>
          <a:lstStyle/>
          <a:p>
            <a:endParaRPr lang="en-IE"/>
          </a:p>
        </p:txBody>
      </p:sp>
      <p:sp>
        <p:nvSpPr>
          <p:cNvPr id="3" name="Text Placeholder 2">
            <a:extLst>
              <a:ext uri="{FF2B5EF4-FFF2-40B4-BE49-F238E27FC236}">
                <a16:creationId xmlns:a16="http://schemas.microsoft.com/office/drawing/2014/main" id="{3AB5FE08-376D-4BA0-9E19-4BBFFEC0B25E}"/>
              </a:ext>
            </a:extLst>
          </p:cNvPr>
          <p:cNvSpPr>
            <a:spLocks noGrp="1"/>
          </p:cNvSpPr>
          <p:nvPr>
            <p:ph type="body" sz="quarter" idx="21"/>
          </p:nvPr>
        </p:nvSpPr>
        <p:spPr>
          <a:xfrm>
            <a:off x="2358106" y="72297"/>
            <a:ext cx="8403792" cy="857158"/>
          </a:xfrm>
        </p:spPr>
        <p:txBody>
          <a:bodyPr>
            <a:noAutofit/>
          </a:bodyPr>
          <a:lstStyle/>
          <a:p>
            <a:r>
              <a:rPr lang="en-IE" dirty="0"/>
              <a:t>Integration is the crucial first step on the path to Inclusion</a:t>
            </a:r>
          </a:p>
        </p:txBody>
      </p:sp>
      <p:pic>
        <p:nvPicPr>
          <p:cNvPr id="4" name="Picture 4" descr="Image result for separation exclusion integration inclusion">
            <a:extLst>
              <a:ext uri="{FF2B5EF4-FFF2-40B4-BE49-F238E27FC236}">
                <a16:creationId xmlns:a16="http://schemas.microsoft.com/office/drawing/2014/main" id="{FB088132-183B-4195-8485-4BDA8F269E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25"/>
          <a:stretch/>
        </p:blipFill>
        <p:spPr bwMode="auto">
          <a:xfrm>
            <a:off x="800100" y="1703248"/>
            <a:ext cx="10671171" cy="45146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3C995A-53E3-4E86-A277-C750B975A295}"/>
              </a:ext>
            </a:extLst>
          </p:cNvPr>
          <p:cNvSpPr txBox="1"/>
          <p:nvPr/>
        </p:nvSpPr>
        <p:spPr>
          <a:xfrm>
            <a:off x="0" y="6217918"/>
            <a:ext cx="6183630" cy="461665"/>
          </a:xfrm>
          <a:prstGeom prst="rect">
            <a:avLst/>
          </a:prstGeom>
          <a:solidFill>
            <a:srgbClr val="16A8D3"/>
          </a:solidFill>
        </p:spPr>
        <p:txBody>
          <a:bodyPr wrap="square" rtlCol="0">
            <a:spAutoFit/>
          </a:bodyPr>
          <a:lstStyle/>
          <a:p>
            <a:pPr algn="r"/>
            <a:r>
              <a:rPr lang="en-IE" sz="2400" dirty="0">
                <a:solidFill>
                  <a:schemeClr val="bg1"/>
                </a:solidFill>
              </a:rPr>
              <a:t>But Inclusion is the ultimate goal.</a:t>
            </a:r>
          </a:p>
        </p:txBody>
      </p:sp>
    </p:spTree>
    <p:extLst>
      <p:ext uri="{BB962C8B-B14F-4D97-AF65-F5344CB8AC3E}">
        <p14:creationId xmlns:p14="http://schemas.microsoft.com/office/powerpoint/2010/main" val="2569104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3070D2-740E-42DF-8E97-F28072B6D097}"/>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id="{50DF4A79-475E-455E-B692-EC71F82AC10A}"/>
              </a:ext>
            </a:extLst>
          </p:cNvPr>
          <p:cNvSpPr>
            <a:spLocks noGrp="1"/>
          </p:cNvSpPr>
          <p:nvPr>
            <p:ph type="body" sz="quarter" idx="22"/>
          </p:nvPr>
        </p:nvSpPr>
        <p:spPr/>
        <p:txBody>
          <a:bodyPr/>
          <a:lstStyle/>
          <a:p>
            <a:r>
              <a:rPr lang="en-IE" i="0" dirty="0"/>
              <a:t>“We have a legal and moral obligation to protect people fleeing bombs, bullets and tyrants, and throughout history those people have enriched our society.”</a:t>
            </a:r>
            <a:br>
              <a:rPr lang="en-IE" dirty="0"/>
            </a:br>
            <a:br>
              <a:rPr lang="en-IE" dirty="0"/>
            </a:br>
            <a:r>
              <a:rPr lang="en-IE" i="0" dirty="0"/>
              <a:t>—Juliet Stevenson, Actor and Amnesty Ambassador</a:t>
            </a:r>
            <a:endParaRPr lang="en-IE" dirty="0"/>
          </a:p>
        </p:txBody>
      </p:sp>
      <p:sp>
        <p:nvSpPr>
          <p:cNvPr id="4" name="TextBox 3">
            <a:extLst>
              <a:ext uri="{FF2B5EF4-FFF2-40B4-BE49-F238E27FC236}">
                <a16:creationId xmlns:a16="http://schemas.microsoft.com/office/drawing/2014/main" id="{52C91236-949F-467F-9D1F-C39494E4CB7F}"/>
              </a:ext>
            </a:extLst>
          </p:cNvPr>
          <p:cNvSpPr txBox="1"/>
          <p:nvPr/>
        </p:nvSpPr>
        <p:spPr>
          <a:xfrm>
            <a:off x="0" y="337530"/>
            <a:ext cx="5360276" cy="830997"/>
          </a:xfrm>
          <a:prstGeom prst="rect">
            <a:avLst/>
          </a:prstGeom>
          <a:solidFill>
            <a:srgbClr val="16A8D3"/>
          </a:solidFill>
        </p:spPr>
        <p:txBody>
          <a:bodyPr wrap="square" rtlCol="0">
            <a:spAutoFit/>
          </a:bodyPr>
          <a:lstStyle/>
          <a:p>
            <a:r>
              <a:rPr lang="en-IE" sz="2400" dirty="0">
                <a:solidFill>
                  <a:schemeClr val="bg1"/>
                </a:solidFill>
              </a:rPr>
              <a:t>Why is Refugee Inclusion particularly important?</a:t>
            </a:r>
          </a:p>
        </p:txBody>
      </p:sp>
    </p:spTree>
    <p:extLst>
      <p:ext uri="{BB962C8B-B14F-4D97-AF65-F5344CB8AC3E}">
        <p14:creationId xmlns:p14="http://schemas.microsoft.com/office/powerpoint/2010/main" val="488395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3213</TotalTime>
  <Words>3092</Words>
  <Application>Microsoft Office PowerPoint</Application>
  <PresentationFormat>Widescreen</PresentationFormat>
  <Paragraphs>198</Paragraphs>
  <Slides>39</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Lucida Grande</vt:lpstr>
      <vt:lpstr>myriad-pro</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Lyons</dc:creator>
  <cp:lastModifiedBy>Grace Lyons</cp:lastModifiedBy>
  <cp:revision>54</cp:revision>
  <dcterms:created xsi:type="dcterms:W3CDTF">2020-02-11T16:01:57Z</dcterms:created>
  <dcterms:modified xsi:type="dcterms:W3CDTF">2020-05-20T16:20:44Z</dcterms:modified>
</cp:coreProperties>
</file>