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260" r:id="rId2"/>
    <p:sldId id="310" r:id="rId3"/>
    <p:sldId id="549" r:id="rId4"/>
    <p:sldId id="576" r:id="rId5"/>
    <p:sldId id="588" r:id="rId6"/>
    <p:sldId id="572" r:id="rId7"/>
    <p:sldId id="587" r:id="rId8"/>
    <p:sldId id="547" r:id="rId9"/>
    <p:sldId id="566" r:id="rId10"/>
    <p:sldId id="577" r:id="rId11"/>
    <p:sldId id="565" r:id="rId12"/>
    <p:sldId id="574" r:id="rId13"/>
    <p:sldId id="578" r:id="rId14"/>
    <p:sldId id="575" r:id="rId15"/>
    <p:sldId id="583" r:id="rId16"/>
    <p:sldId id="585" r:id="rId17"/>
    <p:sldId id="586" r:id="rId18"/>
    <p:sldId id="589" r:id="rId19"/>
    <p:sldId id="272" r:id="rId20"/>
    <p:sldId id="581" r:id="rId21"/>
    <p:sldId id="579" r:id="rId22"/>
    <p:sldId id="580" r:id="rId23"/>
    <p:sldId id="582" r:id="rId24"/>
    <p:sldId id="555" r:id="rId25"/>
    <p:sldId id="556" r:id="rId26"/>
    <p:sldId id="558" r:id="rId27"/>
    <p:sldId id="557" r:id="rId28"/>
    <p:sldId id="550" r:id="rId29"/>
    <p:sldId id="559" r:id="rId30"/>
    <p:sldId id="562" r:id="rId31"/>
    <p:sldId id="592" r:id="rId32"/>
    <p:sldId id="560" r:id="rId33"/>
    <p:sldId id="563" r:id="rId34"/>
    <p:sldId id="561" r:id="rId35"/>
    <p:sldId id="564" r:id="rId36"/>
    <p:sldId id="591" r:id="rId37"/>
    <p:sldId id="590" r:id="rId38"/>
    <p:sldId id="593" r:id="rId39"/>
    <p:sldId id="30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anna Lindhorst " initials="JoL"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E6C"/>
    <a:srgbClr val="D82F27"/>
    <a:srgbClr val="EA1D76"/>
    <a:srgbClr val="F38B00"/>
    <a:srgbClr val="B6BD00"/>
    <a:srgbClr val="16A8D3"/>
    <a:srgbClr val="ED7523"/>
    <a:srgbClr val="1896BA"/>
    <a:srgbClr val="0E3C55"/>
    <a:srgbClr val="AC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1" autoAdjust="0"/>
    <p:restoredTop sz="94729"/>
  </p:normalViewPr>
  <p:slideViewPr>
    <p:cSldViewPr snapToGrid="0" snapToObjects="1">
      <p:cViewPr>
        <p:scale>
          <a:sx n="100" d="100"/>
          <a:sy n="100" d="100"/>
        </p:scale>
        <p:origin x="-948" y="-462"/>
      </p:cViewPr>
      <p:guideLst>
        <p:guide orient="horz" pos="2160"/>
        <p:guide pos="3840"/>
      </p:guideLst>
    </p:cSldViewPr>
  </p:slideViewPr>
  <p:notesTextViewPr>
    <p:cViewPr>
      <p:scale>
        <a:sx n="1" d="1"/>
        <a:sy n="1" d="1"/>
      </p:scale>
      <p:origin x="0" y="0"/>
    </p:cViewPr>
  </p:notesTextViewPr>
  <p:sorterViewPr>
    <p:cViewPr>
      <p:scale>
        <a:sx n="66" d="100"/>
        <a:sy n="66" d="100"/>
      </p:scale>
      <p:origin x="0" y="-3295"/>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6-30T13:22:30.636" idx="2">
    <p:pos x="2790" y="3156"/>
    <p:text>Die Reihenfolge ist hier anders als auf den Folien 20-23, Absicht?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7/14/2020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‹Nr.›</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7/14/2020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‹Nr.›</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2</a:t>
            </a:fld>
            <a:endParaRPr lang="en-US" dirty="0"/>
          </a:p>
        </p:txBody>
      </p:sp>
    </p:spTree>
    <p:extLst>
      <p:ext uri="{BB962C8B-B14F-4D97-AF65-F5344CB8AC3E}">
        <p14:creationId xmlns:p14="http://schemas.microsoft.com/office/powerpoint/2010/main" val="170852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PROMISE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7062018" y="866550"/>
            <a:ext cx="4589207" cy="5724644"/>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PROMISE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50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PROMISE</a:t>
            </a:r>
            <a:r>
              <a:rPr lang="en-IE" sz="2400" b="0"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5" name="Straight Connector 24"/>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9" name="Text Placeholder 25"/>
          <p:cNvSpPr>
            <a:spLocks noGrp="1"/>
          </p:cNvSpPr>
          <p:nvPr>
            <p:ph type="body" sz="quarter" idx="15" hasCustomPrompt="1"/>
          </p:nvPr>
        </p:nvSpPr>
        <p:spPr>
          <a:xfrm>
            <a:off x="4683387" y="2097992"/>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2" name="Picture 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Oval 34"/>
          <p:cNvSpPr/>
          <p:nvPr userDrawn="1"/>
        </p:nvSpPr>
        <p:spPr>
          <a:xfrm flipH="1">
            <a:off x="3916680" y="162197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648130" y="5161819"/>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userDrawn="1"/>
        </p:nvSpPr>
        <p:spPr>
          <a:xfrm flipH="1">
            <a:off x="35447" y="5289587"/>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userDrawn="1"/>
        </p:nvGrpSpPr>
        <p:grpSpPr>
          <a:xfrm flipH="1">
            <a:off x="6045159" y="999535"/>
            <a:ext cx="6086118" cy="4776251"/>
            <a:chOff x="6578790" y="1650178"/>
            <a:chExt cx="6086118" cy="4776251"/>
          </a:xfrm>
        </p:grpSpPr>
        <p:sp>
          <p:nvSpPr>
            <p:cNvPr id="24" name="Oval 23"/>
            <p:cNvSpPr/>
            <p:nvPr userDrawn="1"/>
          </p:nvSpPr>
          <p:spPr>
            <a:xfrm flipH="1">
              <a:off x="10460023" y="1650178"/>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flipH="1">
              <a:off x="8191473" y="519002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flipH="1">
              <a:off x="6578790" y="5317790"/>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 BLUE">
    <p:spTree>
      <p:nvGrpSpPr>
        <p:cNvPr id="1" name=""/>
        <p:cNvGrpSpPr/>
        <p:nvPr/>
      </p:nvGrpSpPr>
      <p:grpSpPr>
        <a:xfrm>
          <a:off x="0" y="0"/>
          <a:ext cx="0" cy="0"/>
          <a:chOff x="0" y="0"/>
          <a:chExt cx="0" cy="0"/>
        </a:xfrm>
      </p:grpSpPr>
      <p:grpSp>
        <p:nvGrpSpPr>
          <p:cNvPr id="18" name="Group 17"/>
          <p:cNvGrpSpPr/>
          <p:nvPr userDrawn="1"/>
        </p:nvGrpSpPr>
        <p:grpSpPr>
          <a:xfrm>
            <a:off x="-1514707" y="-747091"/>
            <a:ext cx="8431142" cy="7605092"/>
            <a:chOff x="-1514707" y="-747091"/>
            <a:chExt cx="8431142" cy="7605092"/>
          </a:xfrm>
        </p:grpSpPr>
        <p:sp>
          <p:nvSpPr>
            <p:cNvPr id="19" name="Arc 18"/>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27" name="Straight Connector 26"/>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 GREEN">
    <p:spTree>
      <p:nvGrpSpPr>
        <p:cNvPr id="1" name=""/>
        <p:cNvGrpSpPr/>
        <p:nvPr/>
      </p:nvGrpSpPr>
      <p:grpSpPr>
        <a:xfrm>
          <a:off x="0" y="0"/>
          <a:ext cx="0" cy="0"/>
          <a:chOff x="0" y="0"/>
          <a:chExt cx="0" cy="0"/>
        </a:xfrm>
      </p:grpSpPr>
      <p:sp>
        <p:nvSpPr>
          <p:cNvPr id="53" name="Arc 5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9" name="Freeform 58"/>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a:off x="4356671" y="121762"/>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4"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5"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7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71" name="Picture 7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 ORANGE">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 PINK">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 BLUE">
    <p:spTree>
      <p:nvGrpSpPr>
        <p:cNvPr id="1" name=""/>
        <p:cNvGrpSpPr/>
        <p:nvPr/>
      </p:nvGrpSpPr>
      <p:grpSpPr>
        <a:xfrm>
          <a:off x="0" y="0"/>
          <a:ext cx="0" cy="0"/>
          <a:chOff x="0" y="0"/>
          <a:chExt cx="0" cy="0"/>
        </a:xfrm>
      </p:grpSpPr>
      <p:grpSp>
        <p:nvGrpSpPr>
          <p:cNvPr id="41" name="Group 40"/>
          <p:cNvGrpSpPr/>
          <p:nvPr userDrawn="1"/>
        </p:nvGrpSpPr>
        <p:grpSpPr>
          <a:xfrm flipH="1">
            <a:off x="5257570" y="-738697"/>
            <a:ext cx="8431142" cy="7605092"/>
            <a:chOff x="-1514707" y="-747091"/>
            <a:chExt cx="8431142" cy="7605092"/>
          </a:xfrm>
        </p:grpSpPr>
        <p:sp>
          <p:nvSpPr>
            <p:cNvPr id="43" name="Arc 4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14" name="Straight Connector 13"/>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 GREEN">
    <p:spTree>
      <p:nvGrpSpPr>
        <p:cNvPr id="1" name=""/>
        <p:cNvGrpSpPr/>
        <p:nvPr/>
      </p:nvGrpSpPr>
      <p:grpSpPr>
        <a:xfrm>
          <a:off x="0" y="0"/>
          <a:ext cx="0" cy="0"/>
          <a:chOff x="0" y="0"/>
          <a:chExt cx="0" cy="0"/>
        </a:xfrm>
      </p:grpSpPr>
      <p:sp>
        <p:nvSpPr>
          <p:cNvPr id="41" name="Arc 40"/>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flipH="1">
            <a:off x="6743796" y="4665955"/>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47" name="Straight Connector 46"/>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5" name="Picture 5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PROMISE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PROMISE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 ORANGE">
    <p:spTree>
      <p:nvGrpSpPr>
        <p:cNvPr id="1" name=""/>
        <p:cNvGrpSpPr/>
        <p:nvPr/>
      </p:nvGrpSpPr>
      <p:grpSpPr>
        <a:xfrm>
          <a:off x="0" y="0"/>
          <a:ext cx="0" cy="0"/>
          <a:chOff x="0" y="0"/>
          <a:chExt cx="0" cy="0"/>
        </a:xfrm>
      </p:grpSpPr>
      <p:sp>
        <p:nvSpPr>
          <p:cNvPr id="32" name="Arc 31"/>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8" name="Straight Connector 37"/>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0"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 PINK">
    <p:spTree>
      <p:nvGrpSpPr>
        <p:cNvPr id="1" name=""/>
        <p:cNvGrpSpPr/>
        <p:nvPr/>
      </p:nvGrpSpPr>
      <p:grpSpPr>
        <a:xfrm>
          <a:off x="0" y="0"/>
          <a:ext cx="0" cy="0"/>
          <a:chOff x="0" y="0"/>
          <a:chExt cx="0" cy="0"/>
        </a:xfrm>
      </p:grpSpPr>
      <p:sp>
        <p:nvSpPr>
          <p:cNvPr id="33" name="Arc 32"/>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0935622" y="5448393"/>
            <a:ext cx="1103834" cy="1103834"/>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9" name="Straight Connector 38"/>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1"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  BLUE">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Top - Text Bottom -  GREEN">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68"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80" name="Picture 7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8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extLst>
      <p:ext uri="{BB962C8B-B14F-4D97-AF65-F5344CB8AC3E}">
        <p14:creationId xmlns:p14="http://schemas.microsoft.com/office/powerpoint/2010/main" val="1602680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  ORANG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0"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2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
        <p:nvSpPr>
          <p:cNvPr id="24"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26" name="Oval 25"/>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p:cNvSpPr/>
          <p:nvPr userDrawn="1"/>
        </p:nvSpPr>
        <p:spPr>
          <a:xfrm flipH="1">
            <a:off x="11236788" y="3644146"/>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3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4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 BLUE">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ivider slide - GREEN">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 ORANG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2" y="491138"/>
            <a:ext cx="3271520" cy="581697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PROMISE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6A8D3"/>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965473" y="641886"/>
            <a:ext cx="1025560" cy="1025560"/>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B6BD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965473" y="641886"/>
            <a:ext cx="1025560" cy="1025560"/>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GN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F38B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A1D76"/>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65473" y="641886"/>
            <a:ext cx="1025560" cy="1025560"/>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881389" y="1278097"/>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6A8D3"/>
                </a:solidFill>
                <a:latin typeface="+mn-lt"/>
              </a:defRPr>
            </a:lvl1pPr>
          </a:lstStyle>
          <a:p>
            <a:pPr lvl="0"/>
            <a:r>
              <a:rPr lang="en-US" dirty="0"/>
              <a:t>TITLE</a:t>
            </a:r>
          </a:p>
        </p:txBody>
      </p:sp>
      <p:sp>
        <p:nvSpPr>
          <p:cNvPr id="2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881389" y="1278097"/>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B6BD00"/>
                </a:solidFill>
                <a:latin typeface="+mn-lt"/>
              </a:defRPr>
            </a:lvl1pPr>
          </a:lstStyle>
          <a:p>
            <a:pPr lvl="0"/>
            <a:r>
              <a:rPr lang="en-US" dirty="0"/>
              <a:t>TITLE</a:t>
            </a:r>
          </a:p>
        </p:txBody>
      </p:sp>
      <p:sp>
        <p:nvSpPr>
          <p:cNvPr id="31"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F38B00"/>
                </a:solidFill>
                <a:latin typeface="+mn-lt"/>
              </a:defRPr>
            </a:lvl1pPr>
          </a:lstStyle>
          <a:p>
            <a:pPr lvl="0"/>
            <a:r>
              <a:rPr lang="en-US" dirty="0"/>
              <a:t>TITLE</a:t>
            </a:r>
          </a:p>
        </p:txBody>
      </p:sp>
      <p:sp>
        <p:nvSpPr>
          <p:cNvPr id="3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881389" y="1278097"/>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3"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A1D76"/>
                </a:solidFill>
                <a:latin typeface="+mn-lt"/>
              </a:defRPr>
            </a:lvl1pPr>
          </a:lstStyle>
          <a:p>
            <a:pPr lvl="0"/>
            <a:r>
              <a:rPr lang="en-US" dirty="0"/>
              <a:t>TITLE</a:t>
            </a:r>
          </a:p>
        </p:txBody>
      </p:sp>
      <p:sp>
        <p:nvSpPr>
          <p:cNvPr id="3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 BLUE">
    <p:spTree>
      <p:nvGrpSpPr>
        <p:cNvPr id="1" name=""/>
        <p:cNvGrpSpPr/>
        <p:nvPr/>
      </p:nvGrpSpPr>
      <p:grpSpPr>
        <a:xfrm>
          <a:off x="0" y="0"/>
          <a:ext cx="0" cy="0"/>
          <a:chOff x="0" y="0"/>
          <a:chExt cx="0" cy="0"/>
        </a:xfrm>
      </p:grpSpPr>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5"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2227591"/>
            <a:ext cx="7655712" cy="461919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890108" y="241996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499958" y="508398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78426" y="4513006"/>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565" y="478914"/>
            <a:ext cx="5080931" cy="152686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cxnSp>
        <p:nvCxnSpPr>
          <p:cNvPr id="15" name="Straight Connector 14"/>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5570770" y="994130"/>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9"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Quote Slide - PINK">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22"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
        <p:nvSpPr>
          <p:cNvPr id="18" name="Arc 1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1"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5"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B6BD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F38B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EA1D76"/>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14644">
            <a:off x="-2959795" y="-3517307"/>
            <a:ext cx="5030401" cy="5016771"/>
          </a:xfrm>
          <a:custGeom>
            <a:avLst/>
            <a:gdLst>
              <a:gd name="connsiteX0" fmla="*/ 5030401 w 5030401"/>
              <a:gd name="connsiteY0" fmla="*/ 5016771 h 5016771"/>
              <a:gd name="connsiteX1" fmla="*/ 5030401 w 5030401"/>
              <a:gd name="connsiteY1" fmla="*/ 5016771 h 5016771"/>
              <a:gd name="connsiteX2" fmla="*/ 5030401 w 5030401"/>
              <a:gd name="connsiteY2" fmla="*/ 5016771 h 5016771"/>
              <a:gd name="connsiteX3" fmla="*/ 3607946 w 5030401"/>
              <a:gd name="connsiteY3" fmla="*/ 2654990 h 5016771"/>
              <a:gd name="connsiteX4" fmla="*/ 5030401 w 5030401"/>
              <a:gd name="connsiteY4" fmla="*/ 326699 h 5016771"/>
              <a:gd name="connsiteX5" fmla="*/ 5030401 w 5030401"/>
              <a:gd name="connsiteY5" fmla="*/ 3524031 h 5016771"/>
              <a:gd name="connsiteX6" fmla="*/ 0 w 5030401"/>
              <a:gd name="connsiteY6" fmla="*/ 4045606 h 5016771"/>
              <a:gd name="connsiteX7" fmla="*/ 1589613 w 5030401"/>
              <a:gd name="connsiteY7" fmla="*/ 5016771 h 5016771"/>
              <a:gd name="connsiteX8" fmla="*/ 0 w 5030401"/>
              <a:gd name="connsiteY8" fmla="*/ 5016771 h 5016771"/>
              <a:gd name="connsiteX9" fmla="*/ 0 w 5030401"/>
              <a:gd name="connsiteY9" fmla="*/ 0 h 5016771"/>
              <a:gd name="connsiteX10" fmla="*/ 805542 w 5030401"/>
              <a:gd name="connsiteY10" fmla="*/ 0 h 5016771"/>
              <a:gd name="connsiteX11" fmla="*/ 0 w 5030401"/>
              <a:gd name="connsiteY11" fmla="*/ 1318520 h 50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0401" h="5016771">
                <a:moveTo>
                  <a:pt x="5030401" y="5016771"/>
                </a:moveTo>
                <a:lnTo>
                  <a:pt x="5030401" y="5016771"/>
                </a:lnTo>
                <a:lnTo>
                  <a:pt x="5030401" y="5016771"/>
                </a:lnTo>
                <a:close/>
                <a:moveTo>
                  <a:pt x="3607946" y="2654990"/>
                </a:moveTo>
                <a:lnTo>
                  <a:pt x="5030401" y="326699"/>
                </a:lnTo>
                <a:lnTo>
                  <a:pt x="5030401" y="3524031"/>
                </a:lnTo>
                <a:close/>
                <a:moveTo>
                  <a:pt x="0" y="4045606"/>
                </a:moveTo>
                <a:lnTo>
                  <a:pt x="1589613" y="5016771"/>
                </a:lnTo>
                <a:lnTo>
                  <a:pt x="0" y="5016771"/>
                </a:lnTo>
                <a:close/>
                <a:moveTo>
                  <a:pt x="0" y="0"/>
                </a:moveTo>
                <a:lnTo>
                  <a:pt x="805542" y="0"/>
                </a:lnTo>
                <a:lnTo>
                  <a:pt x="0" y="1318520"/>
                </a:lnTo>
                <a:close/>
              </a:path>
            </a:pathLst>
          </a:cu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sp>
        <p:nvSpPr>
          <p:cNvPr id="15" name="Freeform 14"/>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484399" y="2292849"/>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165581" y="4902594"/>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49533" y="-732709"/>
            <a:ext cx="6752093" cy="6752093"/>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987463" y="-791701"/>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461565" y="4669181"/>
            <a:ext cx="4870995" cy="1650628"/>
          </a:xfrm>
        </p:spPr>
        <p:txBody>
          <a:bodyPr>
            <a:normAutofit/>
          </a:bodyPr>
          <a:lstStyle>
            <a:lvl1pPr marL="0" indent="0" algn="l">
              <a:lnSpc>
                <a:spcPts val="4000"/>
              </a:lnSpc>
              <a:buNone/>
              <a:defRPr sz="3600" b="0" baseline="0">
                <a:solidFill>
                  <a:srgbClr val="16A8D3"/>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031" y="490255"/>
            <a:ext cx="5080931" cy="1526867"/>
          </a:xfrm>
          <a:prstGeom prst="rect">
            <a:avLst/>
          </a:prstGeom>
        </p:spPr>
      </p:pic>
      <p:sp>
        <p:nvSpPr>
          <p:cNvPr id="16"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8"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7"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6" name="Straight Connector 15"/>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7/14/2020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‹Nr.›</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2"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09" r:id="rId15"/>
    <p:sldLayoutId id="2147483715" r:id="rId16"/>
    <p:sldLayoutId id="2147483716" r:id="rId17"/>
    <p:sldLayoutId id="2147483708" r:id="rId18"/>
    <p:sldLayoutId id="2147483717" r:id="rId19"/>
    <p:sldLayoutId id="2147483718" r:id="rId20"/>
    <p:sldLayoutId id="2147483719" r:id="rId21"/>
    <p:sldLayoutId id="2147483723" r:id="rId22"/>
    <p:sldLayoutId id="2147483654" r:id="rId23"/>
    <p:sldLayoutId id="2147483721" r:id="rId24"/>
    <p:sldLayoutId id="2147483725" r:id="rId25"/>
    <p:sldLayoutId id="2147483706" r:id="rId26"/>
    <p:sldLayoutId id="2147483735" r:id="rId27"/>
    <p:sldLayoutId id="2147483764" r:id="rId28"/>
    <p:sldLayoutId id="2147483765" r:id="rId29"/>
    <p:sldLayoutId id="2147483736" r:id="rId30"/>
    <p:sldLayoutId id="2147483737" r:id="rId31"/>
    <p:sldLayoutId id="2147483699" r:id="rId32"/>
    <p:sldLayoutId id="2147483703" r:id="rId33"/>
    <p:sldLayoutId id="2147483711" r:id="rId34"/>
    <p:sldLayoutId id="2147483705" r:id="rId35"/>
    <p:sldLayoutId id="2147483738" r:id="rId36"/>
    <p:sldLayoutId id="2147483704" r:id="rId37"/>
    <p:sldLayoutId id="2147483739" r:id="rId38"/>
    <p:sldLayoutId id="2147483740" r:id="rId39"/>
    <p:sldLayoutId id="2147483686" r:id="rId40"/>
    <p:sldLayoutId id="2147483741" r:id="rId41"/>
    <p:sldLayoutId id="2147483755" r:id="rId42"/>
    <p:sldLayoutId id="2147483754" r:id="rId43"/>
    <p:sldLayoutId id="2147483753" r:id="rId44"/>
    <p:sldLayoutId id="2147483756" r:id="rId45"/>
    <p:sldLayoutId id="2147483746" r:id="rId46"/>
    <p:sldLayoutId id="2147483734" r:id="rId47"/>
    <p:sldLayoutId id="2147483747" r:id="rId48"/>
    <p:sldLayoutId id="2147483748" r:id="rId49"/>
    <p:sldLayoutId id="2147483749" r:id="rId50"/>
    <p:sldLayoutId id="2147483750" r:id="rId51"/>
    <p:sldLayoutId id="2147483751" r:id="rId52"/>
    <p:sldLayoutId id="2147483752" r:id="rId53"/>
    <p:sldLayoutId id="2147483687" r:id="rId54"/>
    <p:sldLayoutId id="2147483712" r:id="rId55"/>
    <p:sldLayoutId id="2147483726" r:id="rId56"/>
    <p:sldLayoutId id="2147483727" r:id="rId57"/>
    <p:sldLayoutId id="2147483728" r:id="rId58"/>
    <p:sldLayoutId id="2147483713" r:id="rId59"/>
    <p:sldLayoutId id="2147483729" r:id="rId60"/>
    <p:sldLayoutId id="2147483730" r:id="rId61"/>
    <p:sldLayoutId id="2147483731" r:id="rId62"/>
    <p:sldLayoutId id="2147483702" r:id="rId63"/>
    <p:sldLayoutId id="2147483732" r:id="rId64"/>
    <p:sldLayoutId id="2147483733" r:id="rId65"/>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theconversation.com/adult-education-needs-an-urgent-and-radical-rethink-39391"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albertoabouganem/7024801145/" TargetMode="External"/><Relationship Id="rId2" Type="http://schemas.openxmlformats.org/officeDocument/2006/relationships/image" Target="../media/image16.jp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hyperlink" Target="https://www.unhcr.org/en-ie/publications/brochures/3b779dfe2/protecting-refugees-questions-answers.html" TargetMode="External"/><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hyperlink" Target="https://www.citizensinformation.ie/en/moving_country/asylum_seekers_and_refugees/services_for_asylum_seekers_in_ireland/direct_provision.html" TargetMode="External"/><Relationship Id="rId2" Type="http://schemas.openxmlformats.org/officeDocument/2006/relationships/image" Target="../media/image18.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hyperlink" Target="https://gracesyllables.com/2017/06/12/sayings/" TargetMode="External"/><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hyperlink" Target="http://opportunitychild.com.au/partner-community-in-focus-go-goldfields/" TargetMode="External"/><Relationship Id="rId2" Type="http://schemas.openxmlformats.org/officeDocument/2006/relationships/image" Target="../media/image20.jp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hyperlink" Target="https://ministry-to-children.com/lesson-holy-mothersa-tribute-to-biblical-matrons/" TargetMode="External"/><Relationship Id="rId2" Type="http://schemas.openxmlformats.org/officeDocument/2006/relationships/image" Target="../media/image21.jp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hyperlink" Target="https://www.htxt.co.za/2014/09/15/free-state-to-receive-r30-million-maths-and-science-education-grant-from-sanral/" TargetMode="External"/><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hyperlink" Target="http://2013.igem.org/Main_Page_Archive" TargetMode="External"/><Relationship Id="rId2" Type="http://schemas.openxmlformats.org/officeDocument/2006/relationships/image" Target="../media/image24.jpg"/><Relationship Id="rId1" Type="http://schemas.openxmlformats.org/officeDocument/2006/relationships/slideLayout" Target="../slideLayouts/slideLayout36.xml"/><Relationship Id="rId4" Type="http://schemas.openxmlformats.org/officeDocument/2006/relationships/hyperlink" Target="http://www.quiz-maker.com/QD94DO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hyperlink" Target="http://galwayroscommon.etb.ie/" TargetMode="External"/><Relationship Id="rId2" Type="http://schemas.openxmlformats.org/officeDocument/2006/relationships/hyperlink" Target="http://www.rosleaderpartnership.ie/?pagid=county-roscommon-refugee-resettlement-programme" TargetMode="Externa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hyperlink" Target="https://positiveparenting.ie/family-life-parenting/page/3/" TargetMode="Externa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s://www.farmersjournal.ie/rural-commitment-martina-earley-178261" TargetMode="External"/><Relationship Id="rId2" Type="http://schemas.openxmlformats.org/officeDocument/2006/relationships/image" Target="../media/image26.jp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inclusion.how/" TargetMode="External"/><Relationship Id="rId1" Type="http://schemas.openxmlformats.org/officeDocument/2006/relationships/slideLayout" Target="../slideLayouts/slideLayout35.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5.xml"/><Relationship Id="rId5" Type="http://schemas.openxmlformats.org/officeDocument/2006/relationships/image" Target="../media/image34.png"/><Relationship Id="rId4" Type="http://schemas.openxmlformats.org/officeDocument/2006/relationships/hyperlink" Target="https://www.youtube.com/user/KulturLife"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5.xml"/><Relationship Id="rId4" Type="http://schemas.openxmlformats.org/officeDocument/2006/relationships/hyperlink" Target="https://en.wikipedia.org/wiki/File:Flag_of_the_United_Kingdom_(3-5).sv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5.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55.xml"/><Relationship Id="rId1" Type="http://schemas.openxmlformats.org/officeDocument/2006/relationships/video" Target="https://www.youtube.com/embed/25bwiSikRsI?feature=oembed" TargetMode="External"/><Relationship Id="rId4" Type="http://schemas.openxmlformats.org/officeDocument/2006/relationships/hyperlink" Target="https://www.youtube.com/watch?v=25bwiSikRsI"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alisdare/32575834102" TargetMode="External"/><Relationship Id="rId2" Type="http://schemas.openxmlformats.org/officeDocument/2006/relationships/image" Target="../media/image11.jp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hyperlink" Target="https://www.maxpixel.net/Drawing-Group-Tree-Inclusion-Children-4025631" TargetMode="External"/><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hyperlink" Target="https://pxhere.com/en/photo/913653" TargetMode="External"/><Relationship Id="rId2" Type="http://schemas.openxmlformats.org/officeDocument/2006/relationships/image" Target="../media/image13.jp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itting at a table&#10;&#10;Description automatically generated">
            <a:extLst>
              <a:ext uri="{FF2B5EF4-FFF2-40B4-BE49-F238E27FC236}">
                <a16:creationId xmlns="" xmlns:a16="http://schemas.microsoft.com/office/drawing/2014/main" id="{19890135-A34B-4C02-8EA5-FB59D72B917C}"/>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l="25375" r="25375"/>
          <a:stretch>
            <a:fillRect/>
          </a:stretch>
        </p:blipFill>
        <p:spPr>
          <a:xfrm>
            <a:off x="6552958" y="0"/>
            <a:ext cx="5731563" cy="5731563"/>
          </a:xfrm>
        </p:spPr>
      </p:pic>
      <p:sp>
        <p:nvSpPr>
          <p:cNvPr id="5" name="Rectangle 4">
            <a:extLst>
              <a:ext uri="{FF2B5EF4-FFF2-40B4-BE49-F238E27FC236}">
                <a16:creationId xmlns="" xmlns:a16="http://schemas.microsoft.com/office/drawing/2014/main" id="{D232F99C-2359-4099-8160-8A58D16C184E}"/>
              </a:ext>
            </a:extLst>
          </p:cNvPr>
          <p:cNvSpPr/>
          <p:nvPr/>
        </p:nvSpPr>
        <p:spPr>
          <a:xfrm>
            <a:off x="261868" y="2316061"/>
            <a:ext cx="2964807" cy="584775"/>
          </a:xfrm>
          <a:prstGeom prst="rect">
            <a:avLst/>
          </a:prstGeom>
          <a:solidFill>
            <a:srgbClr val="EA1D76"/>
          </a:solidFill>
        </p:spPr>
        <p:txBody>
          <a:bodyPr wrap="square">
            <a:spAutoFit/>
          </a:bodyPr>
          <a:lstStyle/>
          <a:p>
            <a:r>
              <a:rPr lang="en-US" sz="3200" dirty="0" err="1">
                <a:solidFill>
                  <a:schemeClr val="bg1"/>
                </a:solidFill>
              </a:rPr>
              <a:t>Erste</a:t>
            </a:r>
            <a:r>
              <a:rPr lang="en-US" sz="3200" dirty="0">
                <a:solidFill>
                  <a:schemeClr val="bg1"/>
                </a:solidFill>
              </a:rPr>
              <a:t> </a:t>
            </a:r>
            <a:r>
              <a:rPr lang="en-US" sz="3200" dirty="0" err="1" smtClean="0">
                <a:solidFill>
                  <a:schemeClr val="bg1"/>
                </a:solidFill>
              </a:rPr>
              <a:t>Schritte</a:t>
            </a:r>
            <a:r>
              <a:rPr lang="en-US" sz="3200" dirty="0" smtClean="0">
                <a:solidFill>
                  <a:schemeClr val="bg1"/>
                </a:solidFill>
              </a:rPr>
              <a:t>: </a:t>
            </a:r>
            <a:endParaRPr lang="en-US" sz="3200" dirty="0">
              <a:solidFill>
                <a:schemeClr val="bg1"/>
              </a:solidFill>
            </a:endParaRPr>
          </a:p>
        </p:txBody>
      </p:sp>
      <p:sp>
        <p:nvSpPr>
          <p:cNvPr id="8" name="Text Placeholder 2">
            <a:extLst>
              <a:ext uri="{FF2B5EF4-FFF2-40B4-BE49-F238E27FC236}">
                <a16:creationId xmlns="" xmlns:a16="http://schemas.microsoft.com/office/drawing/2014/main" id="{A9F33318-355C-4413-9524-9BD8905F1CB0}"/>
              </a:ext>
            </a:extLst>
          </p:cNvPr>
          <p:cNvSpPr txBox="1">
            <a:spLocks/>
          </p:cNvSpPr>
          <p:nvPr/>
        </p:nvSpPr>
        <p:spPr>
          <a:xfrm>
            <a:off x="261869" y="3268924"/>
            <a:ext cx="4593160" cy="3445309"/>
          </a:xfrm>
          <a:prstGeom prst="rect">
            <a:avLst/>
          </a:prstGeom>
        </p:spPr>
        <p:txBody>
          <a:bodyPr vert="horz" lIns="91440" tIns="45720" rIns="91440" bIns="45720" rtlCol="0">
            <a:normAutofit/>
          </a:bodyPr>
          <a:lstStyle>
            <a:lvl1pPr marL="0" indent="0" algn="l" defTabSz="914400" rtl="0" eaLnBrk="1" latinLnBrk="0" hangingPunct="1">
              <a:lnSpc>
                <a:spcPts val="4000"/>
              </a:lnSpc>
              <a:spcBef>
                <a:spcPts val="1000"/>
              </a:spcBef>
              <a:buFont typeface="Arial"/>
              <a:buNone/>
              <a:defRPr sz="3600" b="0" kern="1200" baseline="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000" dirty="0" err="1" smtClean="0"/>
              <a:t>Akteure</a:t>
            </a:r>
            <a:r>
              <a:rPr lang="en-US" sz="4000" dirty="0" smtClean="0"/>
              <a:t> </a:t>
            </a:r>
            <a:r>
              <a:rPr lang="en-US" sz="4000" dirty="0"/>
              <a:t>der </a:t>
            </a:r>
            <a:r>
              <a:rPr lang="en-US" sz="4000" dirty="0" err="1"/>
              <a:t>Inklusion</a:t>
            </a:r>
            <a:r>
              <a:rPr lang="en-US" sz="4000" dirty="0"/>
              <a:t> </a:t>
            </a:r>
            <a:r>
              <a:rPr lang="en-US" sz="4000" dirty="0" err="1"/>
              <a:t>werden</a:t>
            </a:r>
            <a:r>
              <a:rPr lang="en-US" sz="4000" dirty="0"/>
              <a:t>: </a:t>
            </a:r>
            <a:endParaRPr lang="en-US" sz="4000" dirty="0" smtClean="0"/>
          </a:p>
          <a:p>
            <a:r>
              <a:rPr lang="de-DE" sz="4000" dirty="0" smtClean="0">
                <a:solidFill>
                  <a:srgbClr val="EA1D76"/>
                </a:solidFill>
              </a:rPr>
              <a:t>Ihre </a:t>
            </a:r>
            <a:r>
              <a:rPr lang="de-DE" sz="4000" dirty="0">
                <a:solidFill>
                  <a:srgbClr val="EA1D76"/>
                </a:solidFill>
              </a:rPr>
              <a:t>Rolle als </a:t>
            </a:r>
            <a:r>
              <a:rPr lang="de-DE" sz="4000" dirty="0" smtClean="0">
                <a:solidFill>
                  <a:srgbClr val="EA1D76"/>
                </a:solidFill>
              </a:rPr>
              <a:t>Dienstleistungs-/ Bildungsanbieter</a:t>
            </a:r>
            <a:endParaRPr lang="en-US" sz="4000" dirty="0">
              <a:solidFill>
                <a:srgbClr val="EA1D76"/>
              </a:solidFill>
            </a:endParaRPr>
          </a:p>
        </p:txBody>
      </p:sp>
    </p:spTree>
    <p:extLst>
      <p:ext uri="{BB962C8B-B14F-4D97-AF65-F5344CB8AC3E}">
        <p14:creationId xmlns:p14="http://schemas.microsoft.com/office/powerpoint/2010/main" val="4990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r>
              <a:rPr lang="en-US" dirty="0"/>
              <a:t>In </a:t>
            </a:r>
            <a:r>
              <a:rPr lang="en-US" dirty="0" err="1" smtClean="0"/>
              <a:t>diesem</a:t>
            </a:r>
            <a:r>
              <a:rPr lang="en-US" dirty="0" smtClean="0"/>
              <a:t> </a:t>
            </a:r>
            <a:r>
              <a:rPr lang="en-US" dirty="0" err="1" smtClean="0"/>
              <a:t>Teil</a:t>
            </a:r>
            <a:r>
              <a:rPr lang="en-US" dirty="0" smtClean="0"/>
              <a:t>:</a:t>
            </a:r>
            <a:endParaRPr lang="en-US" dirty="0"/>
          </a:p>
        </p:txBody>
      </p:sp>
      <p:sp>
        <p:nvSpPr>
          <p:cNvPr id="6" name="Text Placeholder 5"/>
          <p:cNvSpPr>
            <a:spLocks noGrp="1"/>
          </p:cNvSpPr>
          <p:nvPr>
            <p:ph type="body" sz="quarter" idx="17"/>
          </p:nvPr>
        </p:nvSpPr>
        <p:spPr>
          <a:xfrm>
            <a:off x="6325568" y="1805937"/>
            <a:ext cx="5614184" cy="3947440"/>
          </a:xfrm>
        </p:spPr>
        <p:txBody>
          <a:bodyPr/>
          <a:lstStyle/>
          <a:p>
            <a:pPr algn="just"/>
            <a:r>
              <a:rPr lang="de-DE" sz="2200" dirty="0"/>
              <a:t>Bevor Sie das Leben von Geflüchteten und Migrant*innen sinnvoll verändern können, müssen wir zunächst die Herausforderungen und Benachteiligungen kennen und verstehen, mit denen sie konfrontiert werden.</a:t>
            </a:r>
            <a:endParaRPr lang="en-IE" sz="2200" dirty="0"/>
          </a:p>
          <a:p>
            <a:pPr algn="just"/>
            <a:r>
              <a:rPr lang="de-DE" sz="2200" dirty="0"/>
              <a:t>In diesem Teil gehen wir auf diese Herausforderungen und Benachteiligungen ein. Wir erfahren auch etwas über die Rechte von Geflüchteten und über die Bereiche, in denen Geflüchtete und Migrant*innen in unserem Land unterstützt werden.</a:t>
            </a:r>
            <a:endParaRPr lang="en-US" sz="2200" dirty="0"/>
          </a:p>
        </p:txBody>
      </p:sp>
      <p:sp>
        <p:nvSpPr>
          <p:cNvPr id="7" name="Text Placeholder 5">
            <a:extLst>
              <a:ext uri="{FF2B5EF4-FFF2-40B4-BE49-F238E27FC236}">
                <a16:creationId xmlns="" xmlns:a16="http://schemas.microsoft.com/office/drawing/2014/main" id="{1C5C6BF9-AEDE-45AD-8BC9-52AF46733859}"/>
              </a:ext>
            </a:extLst>
          </p:cNvPr>
          <p:cNvSpPr txBox="1">
            <a:spLocks/>
          </p:cNvSpPr>
          <p:nvPr/>
        </p:nvSpPr>
        <p:spPr>
          <a:xfrm>
            <a:off x="480042" y="1536159"/>
            <a:ext cx="4364894" cy="249733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i="0" dirty="0" smtClean="0"/>
              <a:t>1.2 </a:t>
            </a:r>
            <a:r>
              <a:rPr lang="de-DE" sz="2800" i="0" dirty="0"/>
              <a:t>Die Herausforderungen von Geflüchteten und Migrant*innen verstehen</a:t>
            </a:r>
          </a:p>
        </p:txBody>
      </p:sp>
      <p:sp>
        <p:nvSpPr>
          <p:cNvPr id="8" name="TextBox 7">
            <a:extLst>
              <a:ext uri="{FF2B5EF4-FFF2-40B4-BE49-F238E27FC236}">
                <a16:creationId xmlns="" xmlns:a16="http://schemas.microsoft.com/office/drawing/2014/main" id="{91B0328E-DE41-49B1-BEDF-AE079545EE1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smtClean="0">
                <a:solidFill>
                  <a:schemeClr val="bg1"/>
                </a:solidFill>
              </a:rPr>
              <a:t>  EINLEITUNG</a:t>
            </a:r>
            <a:endParaRPr lang="en-IE" sz="3200" dirty="0">
              <a:solidFill>
                <a:schemeClr val="bg1"/>
              </a:solidFill>
            </a:endParaRPr>
          </a:p>
        </p:txBody>
      </p:sp>
    </p:spTree>
    <p:extLst>
      <p:ext uri="{BB962C8B-B14F-4D97-AF65-F5344CB8AC3E}">
        <p14:creationId xmlns:p14="http://schemas.microsoft.com/office/powerpoint/2010/main" val="4145404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CA0D4E7-2A64-45B8-B2C9-D61B9597E28C}"/>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 xmlns:a16="http://schemas.microsoft.com/office/drawing/2014/main" id="{CE246DCD-B65C-497C-960A-A3E06EF0DE37}"/>
              </a:ext>
            </a:extLst>
          </p:cNvPr>
          <p:cNvSpPr>
            <a:spLocks noGrp="1"/>
          </p:cNvSpPr>
          <p:nvPr>
            <p:ph type="body" sz="quarter" idx="22"/>
          </p:nvPr>
        </p:nvSpPr>
        <p:spPr/>
        <p:txBody>
          <a:bodyPr/>
          <a:lstStyle/>
          <a:p>
            <a:r>
              <a:rPr lang="en-IE" i="0" dirty="0" smtClean="0"/>
              <a:t>“</a:t>
            </a:r>
            <a:r>
              <a:rPr lang="de-DE" i="0" dirty="0"/>
              <a:t>Geflüchtete sind Mütter, Väter, Schwestern, Brüder, Kinder, die die gleichen Hoffnungen und Ambitionen haben wie wir - außer, dass eine Schicksalswendung ihr Leben mit einer globalen Flüchtlingskrise von noch nie da gewesenem Ausmaß verbunden </a:t>
            </a:r>
            <a:r>
              <a:rPr lang="de-DE" i="0" dirty="0" smtClean="0"/>
              <a:t>hat</a:t>
            </a:r>
            <a:r>
              <a:rPr lang="en-IE" i="0" dirty="0" smtClean="0"/>
              <a:t>.”</a:t>
            </a:r>
            <a:endParaRPr lang="en-IE" i="0" dirty="0"/>
          </a:p>
          <a:p>
            <a:endParaRPr lang="en-IE" i="0" dirty="0"/>
          </a:p>
          <a:p>
            <a:r>
              <a:rPr lang="en-IE" i="0" dirty="0"/>
              <a:t>- Khaled Hosseini</a:t>
            </a:r>
            <a:endParaRPr lang="en-IE" dirty="0"/>
          </a:p>
        </p:txBody>
      </p:sp>
      <p:pic>
        <p:nvPicPr>
          <p:cNvPr id="3074" name="Picture 2" descr="Image result for khaled hosseini">
            <a:extLst>
              <a:ext uri="{FF2B5EF4-FFF2-40B4-BE49-F238E27FC236}">
                <a16:creationId xmlns="" xmlns:a16="http://schemas.microsoft.com/office/drawing/2014/main" id="{F8CBC6AD-A024-456C-BED6-A3739EB16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4497" y="4445876"/>
            <a:ext cx="2995558" cy="22232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098011E8-22D7-49D2-80AA-9A2874219086}"/>
              </a:ext>
            </a:extLst>
          </p:cNvPr>
          <p:cNvSpPr txBox="1"/>
          <p:nvPr/>
        </p:nvSpPr>
        <p:spPr>
          <a:xfrm>
            <a:off x="0" y="289412"/>
            <a:ext cx="4876800" cy="461665"/>
          </a:xfrm>
          <a:prstGeom prst="rect">
            <a:avLst/>
          </a:prstGeom>
          <a:solidFill>
            <a:srgbClr val="EA1D76"/>
          </a:solidFill>
        </p:spPr>
        <p:txBody>
          <a:bodyPr wrap="square" rtlCol="0">
            <a:spAutoFit/>
          </a:bodyPr>
          <a:lstStyle/>
          <a:p>
            <a:pPr algn="r"/>
            <a:r>
              <a:rPr lang="en-IE" sz="2400" dirty="0">
                <a:solidFill>
                  <a:schemeClr val="bg1"/>
                </a:solidFill>
              </a:rPr>
              <a:t>Die </a:t>
            </a:r>
            <a:r>
              <a:rPr lang="en-IE" sz="2400" dirty="0" err="1">
                <a:solidFill>
                  <a:schemeClr val="bg1"/>
                </a:solidFill>
              </a:rPr>
              <a:t>Flüchtlingskrise</a:t>
            </a:r>
            <a:r>
              <a:rPr lang="en-IE" sz="2400" dirty="0">
                <a:solidFill>
                  <a:schemeClr val="bg1"/>
                </a:solidFill>
              </a:rPr>
              <a:t> verstehen... </a:t>
            </a:r>
          </a:p>
        </p:txBody>
      </p:sp>
    </p:spTree>
    <p:extLst>
      <p:ext uri="{BB962C8B-B14F-4D97-AF65-F5344CB8AC3E}">
        <p14:creationId xmlns:p14="http://schemas.microsoft.com/office/powerpoint/2010/main" val="949755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5889645-5061-49DC-B77D-375A1188B224}"/>
              </a:ext>
            </a:extLst>
          </p:cNvPr>
          <p:cNvSpPr>
            <a:spLocks noGrp="1"/>
          </p:cNvSpPr>
          <p:nvPr>
            <p:ph type="body" sz="quarter" idx="20"/>
          </p:nvPr>
        </p:nvSpPr>
        <p:spPr>
          <a:xfrm>
            <a:off x="1229711" y="1754551"/>
            <a:ext cx="10646980" cy="3872188"/>
          </a:xfrm>
        </p:spPr>
        <p:txBody>
          <a:bodyPr/>
          <a:lstStyle/>
          <a:p>
            <a:pPr marL="0" indent="0">
              <a:lnSpc>
                <a:spcPct val="100000"/>
              </a:lnSpc>
              <a:buNone/>
            </a:pPr>
            <a:r>
              <a:rPr lang="de-DE" sz="2200" dirty="0">
                <a:solidFill>
                  <a:srgbClr val="615F5D"/>
                </a:solidFill>
              </a:rPr>
              <a:t>Es ist wichtig zu verstehen, dass Geflüchtete und Migrant*innen bei ihrer Ankunft in einem neuen Land/einer neuen Gemeinschaft mit vielen Herausforderungen und Benachteiligungen konfrontiert werden. </a:t>
            </a:r>
            <a:endParaRPr lang="de-DE" sz="2200" dirty="0" smtClean="0">
              <a:solidFill>
                <a:srgbClr val="615F5D"/>
              </a:solidFill>
            </a:endParaRPr>
          </a:p>
          <a:p>
            <a:pPr marL="0" indent="0">
              <a:lnSpc>
                <a:spcPct val="100000"/>
              </a:lnSpc>
              <a:buNone/>
            </a:pPr>
            <a:r>
              <a:rPr lang="de-DE" sz="2200" dirty="0">
                <a:solidFill>
                  <a:srgbClr val="F38B00"/>
                </a:solidFill>
              </a:rPr>
              <a:t>Schwierigkeiten können verursacht werden durch</a:t>
            </a:r>
            <a:r>
              <a:rPr lang="de-DE" sz="2200" dirty="0" smtClean="0">
                <a:solidFill>
                  <a:srgbClr val="F38B00"/>
                </a:solidFill>
              </a:rPr>
              <a:t>:</a:t>
            </a:r>
          </a:p>
          <a:p>
            <a:pPr>
              <a:lnSpc>
                <a:spcPct val="100000"/>
              </a:lnSpc>
            </a:pPr>
            <a:r>
              <a:rPr lang="de-DE" sz="2200" dirty="0">
                <a:solidFill>
                  <a:srgbClr val="615F5D"/>
                </a:solidFill>
              </a:rPr>
              <a:t>Isolation und mangelndes Wissen über die Systeme und Verfahren in ihrem </a:t>
            </a:r>
            <a:r>
              <a:rPr lang="de-DE" sz="2200" dirty="0" smtClean="0">
                <a:solidFill>
                  <a:srgbClr val="615F5D"/>
                </a:solidFill>
              </a:rPr>
              <a:t>Gastland</a:t>
            </a:r>
          </a:p>
          <a:p>
            <a:pPr>
              <a:lnSpc>
                <a:spcPct val="100000"/>
              </a:lnSpc>
            </a:pPr>
            <a:r>
              <a:rPr lang="de-DE" sz="2200" dirty="0">
                <a:solidFill>
                  <a:srgbClr val="615F5D"/>
                </a:solidFill>
              </a:rPr>
              <a:t>schlechte Bildung oder unzureichende Leistungen im Bildungsbereich oder das Versäumnis des Gastlandes, ihre ausländischen Fähigkeiten, Qualifikationen und Erfahrungen </a:t>
            </a:r>
            <a:r>
              <a:rPr lang="de-DE" sz="2200" dirty="0" smtClean="0">
                <a:solidFill>
                  <a:srgbClr val="615F5D"/>
                </a:solidFill>
              </a:rPr>
              <a:t>anzuerkennen</a:t>
            </a:r>
          </a:p>
          <a:p>
            <a:pPr>
              <a:lnSpc>
                <a:spcPct val="100000"/>
              </a:lnSpc>
            </a:pPr>
            <a:r>
              <a:rPr lang="de-DE" sz="2200" dirty="0">
                <a:solidFill>
                  <a:srgbClr val="615F5D"/>
                </a:solidFill>
              </a:rPr>
              <a:t>mangelnde Beherrschung der Sprache des </a:t>
            </a:r>
            <a:r>
              <a:rPr lang="de-DE" sz="2200" dirty="0" smtClean="0">
                <a:solidFill>
                  <a:srgbClr val="615F5D"/>
                </a:solidFill>
              </a:rPr>
              <a:t>Gastlandes</a:t>
            </a:r>
          </a:p>
          <a:p>
            <a:pPr>
              <a:lnSpc>
                <a:spcPct val="100000"/>
              </a:lnSpc>
            </a:pPr>
            <a:r>
              <a:rPr lang="de-DE" sz="2200" dirty="0">
                <a:solidFill>
                  <a:srgbClr val="615F5D"/>
                </a:solidFill>
              </a:rPr>
              <a:t>kulturelle Barrieren und/oder Unterschiede zur Gesellschaft des Gastlandes</a:t>
            </a:r>
          </a:p>
          <a:p>
            <a:endParaRPr lang="en-IE" dirty="0"/>
          </a:p>
        </p:txBody>
      </p:sp>
      <p:sp>
        <p:nvSpPr>
          <p:cNvPr id="3" name="Text Placeholder 2">
            <a:extLst>
              <a:ext uri="{FF2B5EF4-FFF2-40B4-BE49-F238E27FC236}">
                <a16:creationId xmlns="" xmlns:a16="http://schemas.microsoft.com/office/drawing/2014/main" id="{A26B8F46-EC34-49D1-A5AE-32363C6EECFF}"/>
              </a:ext>
            </a:extLst>
          </p:cNvPr>
          <p:cNvSpPr>
            <a:spLocks noGrp="1"/>
          </p:cNvSpPr>
          <p:nvPr>
            <p:ph type="body" sz="quarter" idx="21"/>
          </p:nvPr>
        </p:nvSpPr>
        <p:spPr>
          <a:xfrm>
            <a:off x="2495266" y="515007"/>
            <a:ext cx="8403792" cy="1093448"/>
          </a:xfrm>
        </p:spPr>
        <p:txBody>
          <a:bodyPr>
            <a:normAutofit fontScale="92500"/>
          </a:bodyPr>
          <a:lstStyle/>
          <a:p>
            <a:r>
              <a:rPr lang="de-DE" dirty="0"/>
              <a:t>Herausforderungen und Benachteiligungen von </a:t>
            </a:r>
            <a:r>
              <a:rPr lang="de-DE" dirty="0" smtClean="0"/>
              <a:t>Geflüchteten und Migrant*innen verstehen</a:t>
            </a:r>
            <a:endParaRPr lang="en-IE" dirty="0"/>
          </a:p>
        </p:txBody>
      </p:sp>
    </p:spTree>
    <p:extLst>
      <p:ext uri="{BB962C8B-B14F-4D97-AF65-F5344CB8AC3E}">
        <p14:creationId xmlns:p14="http://schemas.microsoft.com/office/powerpoint/2010/main" val="1366578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99409E8-98C2-4A58-96C3-5A6E7ECCF2E4}"/>
              </a:ext>
            </a:extLst>
          </p:cNvPr>
          <p:cNvSpPr>
            <a:spLocks noGrp="1"/>
          </p:cNvSpPr>
          <p:nvPr>
            <p:ph type="body" sz="quarter" idx="10"/>
          </p:nvPr>
        </p:nvSpPr>
        <p:spPr>
          <a:xfrm>
            <a:off x="0" y="3834204"/>
            <a:ext cx="3511788" cy="2744236"/>
          </a:xfrm>
        </p:spPr>
        <p:txBody>
          <a:bodyPr>
            <a:normAutofit fontScale="85000" lnSpcReduction="20000"/>
          </a:bodyPr>
          <a:lstStyle/>
          <a:p>
            <a:r>
              <a:rPr lang="de-DE" sz="2500" dirty="0">
                <a:solidFill>
                  <a:srgbClr val="16A8D3"/>
                </a:solidFill>
              </a:rPr>
              <a:t>Möglicherweise haben Sie Sprach-</a:t>
            </a:r>
            <a:r>
              <a:rPr lang="de-DE" sz="2500" dirty="0" smtClean="0">
                <a:solidFill>
                  <a:srgbClr val="16A8D3"/>
                </a:solidFill>
              </a:rPr>
              <a:t>/ Bildungsschwierigkeiten/Differenzen</a:t>
            </a:r>
            <a:r>
              <a:rPr lang="de-DE" sz="2500" dirty="0">
                <a:solidFill>
                  <a:srgbClr val="16A8D3"/>
                </a:solidFill>
              </a:rPr>
              <a:t>. </a:t>
            </a:r>
          </a:p>
          <a:p>
            <a:r>
              <a:rPr lang="de-DE" sz="2500" dirty="0">
                <a:solidFill>
                  <a:srgbClr val="16A8D3"/>
                </a:solidFill>
              </a:rPr>
              <a:t>Erwachsene können einen sehr unterschiedlichen Bildungsstand haben - für einige mag die Bildung unterbrochen worden sein, während andere einen sehr hohen Bildungsstand haben.</a:t>
            </a:r>
            <a:endParaRPr lang="en-IE" sz="2500" dirty="0">
              <a:solidFill>
                <a:srgbClr val="16A8D3"/>
              </a:solidFill>
            </a:endParaRPr>
          </a:p>
          <a:p>
            <a:endParaRPr lang="en-IE" dirty="0">
              <a:solidFill>
                <a:srgbClr val="16A8D3"/>
              </a:solidFill>
            </a:endParaRPr>
          </a:p>
        </p:txBody>
      </p:sp>
      <p:sp>
        <p:nvSpPr>
          <p:cNvPr id="3" name="Text Placeholder 2">
            <a:extLst>
              <a:ext uri="{FF2B5EF4-FFF2-40B4-BE49-F238E27FC236}">
                <a16:creationId xmlns="" xmlns:a16="http://schemas.microsoft.com/office/drawing/2014/main" id="{C62712C1-AEFB-4936-8B0B-8713DAE2A5FF}"/>
              </a:ext>
            </a:extLst>
          </p:cNvPr>
          <p:cNvSpPr>
            <a:spLocks noGrp="1"/>
          </p:cNvSpPr>
          <p:nvPr>
            <p:ph type="body" sz="quarter" idx="11"/>
          </p:nvPr>
        </p:nvSpPr>
        <p:spPr>
          <a:xfrm>
            <a:off x="8240110" y="141109"/>
            <a:ext cx="3720663" cy="2285835"/>
          </a:xfrm>
        </p:spPr>
        <p:txBody>
          <a:bodyPr>
            <a:normAutofit fontScale="85000" lnSpcReduction="20000"/>
          </a:bodyPr>
          <a:lstStyle/>
          <a:p>
            <a:r>
              <a:rPr lang="de-DE" dirty="0">
                <a:solidFill>
                  <a:srgbClr val="EA1D76"/>
                </a:solidFill>
              </a:rPr>
              <a:t>Sie können gesundheitliche Probleme oder ein schweres Trauma erlitten haben. </a:t>
            </a:r>
          </a:p>
          <a:p>
            <a:r>
              <a:rPr lang="de-DE" dirty="0">
                <a:solidFill>
                  <a:srgbClr val="EA1D76"/>
                </a:solidFill>
              </a:rPr>
              <a:t>Coaching zur Arbeit mit Menschen, die ein Trauma erlebt haben, sollte von allen Dienstleistungsanbietern, die mit Geflüchteten arbeiten möchten, in Anspruch genommen werden.</a:t>
            </a:r>
            <a:endParaRPr lang="en-IE" dirty="0">
              <a:solidFill>
                <a:srgbClr val="EA1D76"/>
              </a:solidFill>
            </a:endParaRPr>
          </a:p>
        </p:txBody>
      </p:sp>
      <p:sp>
        <p:nvSpPr>
          <p:cNvPr id="4" name="Text Placeholder 3">
            <a:extLst>
              <a:ext uri="{FF2B5EF4-FFF2-40B4-BE49-F238E27FC236}">
                <a16:creationId xmlns="" xmlns:a16="http://schemas.microsoft.com/office/drawing/2014/main" id="{902A965C-D6A9-403A-A88D-69DA566DD1A9}"/>
              </a:ext>
            </a:extLst>
          </p:cNvPr>
          <p:cNvSpPr>
            <a:spLocks noGrp="1"/>
          </p:cNvSpPr>
          <p:nvPr>
            <p:ph type="body" sz="quarter" idx="12"/>
          </p:nvPr>
        </p:nvSpPr>
        <p:spPr>
          <a:xfrm>
            <a:off x="3246021" y="653669"/>
            <a:ext cx="2672815" cy="1922578"/>
          </a:xfrm>
        </p:spPr>
        <p:txBody>
          <a:bodyPr>
            <a:normAutofit/>
          </a:bodyPr>
          <a:lstStyle/>
          <a:p>
            <a:pPr>
              <a:lnSpc>
                <a:spcPts val="2400"/>
              </a:lnSpc>
            </a:pPr>
            <a:r>
              <a:rPr lang="de-DE" sz="2000" dirty="0">
                <a:solidFill>
                  <a:srgbClr val="B6BD00"/>
                </a:solidFill>
              </a:rPr>
              <a:t>S</a:t>
            </a:r>
            <a:r>
              <a:rPr lang="de-DE" sz="2000" dirty="0" smtClean="0">
                <a:solidFill>
                  <a:srgbClr val="B6BD00"/>
                </a:solidFill>
              </a:rPr>
              <a:t>ie </a:t>
            </a:r>
            <a:r>
              <a:rPr lang="de-DE" sz="2000" dirty="0">
                <a:solidFill>
                  <a:srgbClr val="B6BD00"/>
                </a:solidFill>
              </a:rPr>
              <a:t>können sich von ihren neuen/aufnehmenden Gemeinschaften sozial ausgegrenzt </a:t>
            </a:r>
            <a:r>
              <a:rPr lang="de-DE" sz="2000" dirty="0" smtClean="0">
                <a:solidFill>
                  <a:srgbClr val="B6BD00"/>
                </a:solidFill>
              </a:rPr>
              <a:t>fühlen.</a:t>
            </a:r>
            <a:endParaRPr lang="en-IE" sz="2000" dirty="0">
              <a:solidFill>
                <a:srgbClr val="B6BD00"/>
              </a:solidFill>
            </a:endParaRPr>
          </a:p>
        </p:txBody>
      </p:sp>
      <p:sp>
        <p:nvSpPr>
          <p:cNvPr id="5" name="Text Placeholder 4">
            <a:extLst>
              <a:ext uri="{FF2B5EF4-FFF2-40B4-BE49-F238E27FC236}">
                <a16:creationId xmlns="" xmlns:a16="http://schemas.microsoft.com/office/drawing/2014/main" id="{047592EC-C362-4B01-945E-2475A55ED636}"/>
              </a:ext>
            </a:extLst>
          </p:cNvPr>
          <p:cNvSpPr>
            <a:spLocks noGrp="1"/>
          </p:cNvSpPr>
          <p:nvPr>
            <p:ph type="body" sz="quarter" idx="13"/>
          </p:nvPr>
        </p:nvSpPr>
        <p:spPr>
          <a:xfrm>
            <a:off x="6096000" y="3834204"/>
            <a:ext cx="2921876" cy="1431479"/>
          </a:xfrm>
        </p:spPr>
        <p:txBody>
          <a:bodyPr>
            <a:normAutofit fontScale="85000" lnSpcReduction="20000"/>
          </a:bodyPr>
          <a:lstStyle/>
          <a:p>
            <a:r>
              <a:rPr lang="de-DE" dirty="0">
                <a:solidFill>
                  <a:srgbClr val="F38B00"/>
                </a:solidFill>
              </a:rPr>
              <a:t>Sie können ethnische, kulturelle, politische oder religiöse Unterschiede zu ihren neuen Ländern/Gastländern haben.</a:t>
            </a:r>
            <a:endParaRPr lang="en-IE" dirty="0">
              <a:solidFill>
                <a:srgbClr val="F38B00"/>
              </a:solidFill>
            </a:endParaRPr>
          </a:p>
        </p:txBody>
      </p:sp>
      <p:sp>
        <p:nvSpPr>
          <p:cNvPr id="7" name="Rectangle 6">
            <a:extLst>
              <a:ext uri="{FF2B5EF4-FFF2-40B4-BE49-F238E27FC236}">
                <a16:creationId xmlns="" xmlns:a16="http://schemas.microsoft.com/office/drawing/2014/main" id="{55952902-3623-4F69-A883-EC89A47494FC}"/>
              </a:ext>
            </a:extLst>
          </p:cNvPr>
          <p:cNvSpPr/>
          <p:nvPr/>
        </p:nvSpPr>
        <p:spPr>
          <a:xfrm>
            <a:off x="0" y="141109"/>
            <a:ext cx="2976282" cy="2031325"/>
          </a:xfrm>
          <a:prstGeom prst="rect">
            <a:avLst/>
          </a:prstGeom>
          <a:solidFill>
            <a:srgbClr val="F38B00"/>
          </a:solidFill>
        </p:spPr>
        <p:txBody>
          <a:bodyPr wrap="square">
            <a:spAutoFit/>
          </a:bodyPr>
          <a:lstStyle/>
          <a:p>
            <a:r>
              <a:rPr lang="de-DE" sz="2100" dirty="0">
                <a:solidFill>
                  <a:schemeClr val="bg1"/>
                </a:solidFill>
              </a:rPr>
              <a:t>Was Sie wissen sollten, bevor Sie mit der Bereitstellung von Dienstleistungen für Geflüchtete und Migrant*innen beginnen</a:t>
            </a:r>
            <a:endParaRPr lang="en-IE" sz="2100" dirty="0">
              <a:solidFill>
                <a:schemeClr val="bg1"/>
              </a:solidFill>
            </a:endParaRPr>
          </a:p>
        </p:txBody>
      </p:sp>
    </p:spTree>
    <p:extLst>
      <p:ext uri="{BB962C8B-B14F-4D97-AF65-F5344CB8AC3E}">
        <p14:creationId xmlns:p14="http://schemas.microsoft.com/office/powerpoint/2010/main" val="1229671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E852B8D-D336-4D44-A3A5-570EA7FD87E7}"/>
              </a:ext>
            </a:extLst>
          </p:cNvPr>
          <p:cNvSpPr>
            <a:spLocks noGrp="1"/>
          </p:cNvSpPr>
          <p:nvPr>
            <p:ph type="body" sz="quarter" idx="20"/>
          </p:nvPr>
        </p:nvSpPr>
        <p:spPr>
          <a:xfrm>
            <a:off x="6011917" y="1936696"/>
            <a:ext cx="6032938" cy="3631644"/>
          </a:xfrm>
        </p:spPr>
        <p:txBody>
          <a:bodyPr/>
          <a:lstStyle/>
          <a:p>
            <a:pPr algn="just">
              <a:lnSpc>
                <a:spcPct val="100000"/>
              </a:lnSpc>
            </a:pPr>
            <a:r>
              <a:rPr lang="de-DE" dirty="0">
                <a:solidFill>
                  <a:srgbClr val="615F5D"/>
                </a:solidFill>
              </a:rPr>
              <a:t>Diese Nachteile können zu mangelndem Vertrauen, mangelnder Selbstachtung und geringen Hoffnungen für Geflüchtete in ihren neuen Ländern führen.</a:t>
            </a:r>
          </a:p>
          <a:p>
            <a:pPr algn="just">
              <a:lnSpc>
                <a:spcPct val="100000"/>
              </a:lnSpc>
            </a:pPr>
            <a:r>
              <a:rPr lang="de-DE" dirty="0">
                <a:solidFill>
                  <a:srgbClr val="615F5D"/>
                </a:solidFill>
              </a:rPr>
              <a:t>Diese Benachteiligungen ziehen sich auch durch alle Aspekte des Lebens der Geflüchteten in ihrem Gastland und behindern sie von der aktiven Teilnahme in ihren Gemeinschaften bis hin zum Eintritt in den Arbeitsmarkt. </a:t>
            </a:r>
            <a:endParaRPr lang="en-IE" dirty="0"/>
          </a:p>
        </p:txBody>
      </p:sp>
      <p:pic>
        <p:nvPicPr>
          <p:cNvPr id="6" name="Picture Placeholder 5" descr="A person talking on a cell phone&#10;&#10;Description automatically generated">
            <a:extLst>
              <a:ext uri="{FF2B5EF4-FFF2-40B4-BE49-F238E27FC236}">
                <a16:creationId xmlns="" xmlns:a16="http://schemas.microsoft.com/office/drawing/2014/main" id="{B6E3DB65-3B45-4C02-BD4B-23F5B58FA53A}"/>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7067" r="17067"/>
          <a:stretch>
            <a:fillRect/>
          </a:stretch>
        </p:blipFill>
        <p:spPr/>
      </p:pic>
      <p:sp>
        <p:nvSpPr>
          <p:cNvPr id="4" name="Text Placeholder 3">
            <a:extLst>
              <a:ext uri="{FF2B5EF4-FFF2-40B4-BE49-F238E27FC236}">
                <a16:creationId xmlns="" xmlns:a16="http://schemas.microsoft.com/office/drawing/2014/main" id="{6D745B6B-3F52-440D-A637-ADA5F448DC3A}"/>
              </a:ext>
            </a:extLst>
          </p:cNvPr>
          <p:cNvSpPr>
            <a:spLocks noGrp="1"/>
          </p:cNvSpPr>
          <p:nvPr>
            <p:ph type="body" sz="quarter" idx="22"/>
          </p:nvPr>
        </p:nvSpPr>
        <p:spPr>
          <a:xfrm>
            <a:off x="6011917" y="247650"/>
            <a:ext cx="5843753" cy="1377391"/>
          </a:xfrm>
        </p:spPr>
        <p:txBody>
          <a:bodyPr>
            <a:noAutofit/>
          </a:bodyPr>
          <a:lstStyle/>
          <a:p>
            <a:pPr>
              <a:lnSpc>
                <a:spcPct val="120000"/>
              </a:lnSpc>
            </a:pPr>
            <a:r>
              <a:rPr lang="de-DE" sz="2400" dirty="0"/>
              <a:t>Auswirkungen von Herausforderungen und Benachteiligungen auf Geflüchtete und Migrant*innen</a:t>
            </a:r>
            <a:endParaRPr lang="en-IE" sz="2400" dirty="0"/>
          </a:p>
        </p:txBody>
      </p:sp>
    </p:spTree>
    <p:extLst>
      <p:ext uri="{BB962C8B-B14F-4D97-AF65-F5344CB8AC3E}">
        <p14:creationId xmlns:p14="http://schemas.microsoft.com/office/powerpoint/2010/main" val="1108935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66CCA61-BFB1-4762-B945-7F4BDE595278}"/>
              </a:ext>
            </a:extLst>
          </p:cNvPr>
          <p:cNvSpPr>
            <a:spLocks noGrp="1"/>
          </p:cNvSpPr>
          <p:nvPr>
            <p:ph type="body" sz="quarter" idx="20"/>
          </p:nvPr>
        </p:nvSpPr>
        <p:spPr>
          <a:xfrm>
            <a:off x="1471448" y="1785404"/>
            <a:ext cx="10489324" cy="4499781"/>
          </a:xfrm>
        </p:spPr>
        <p:txBody>
          <a:bodyPr/>
          <a:lstStyle/>
          <a:p>
            <a:pPr marL="0" indent="0">
              <a:buNone/>
            </a:pPr>
            <a:r>
              <a:rPr lang="de-DE" sz="2200" dirty="0"/>
              <a:t>Das UN-Flüchtlingshilfswerk ist eine globale Organisation, die sich der Rettung von Leben, dem Schutz von Rechten und dem Aufbau einer besseren Zukunft für Geflüchtete, Zwangsvertriebene und Staatenlose widmet. Sie bietet klare Richtlinien zu den Rechten von Geflüchteten</a:t>
            </a:r>
            <a:r>
              <a:rPr lang="de-DE" sz="2200" dirty="0" smtClean="0"/>
              <a:t>:</a:t>
            </a:r>
          </a:p>
          <a:p>
            <a:r>
              <a:rPr lang="de-DE" sz="2200" dirty="0">
                <a:solidFill>
                  <a:srgbClr val="EA1D76"/>
                </a:solidFill>
              </a:rPr>
              <a:t>Geflüchtete haben das Recht auf sicheres Asyl</a:t>
            </a:r>
            <a:r>
              <a:rPr lang="en-IE" sz="2200" dirty="0" smtClean="0">
                <a:solidFill>
                  <a:srgbClr val="EA1D76"/>
                </a:solidFill>
              </a:rPr>
              <a:t>. </a:t>
            </a:r>
            <a:r>
              <a:rPr lang="de-DE" sz="2200" dirty="0"/>
              <a:t>Geflüchtete fliehen wegen drohender Verfolgungsmaßnahmen und können unter den </a:t>
            </a:r>
            <a:r>
              <a:rPr lang="de-DE" sz="2200" dirty="0" smtClean="0"/>
              <a:t>derzeitigen Umständen </a:t>
            </a:r>
            <a:r>
              <a:rPr lang="de-DE" sz="2200" dirty="0"/>
              <a:t>nicht sicher in ihre Heimat zurückkehren</a:t>
            </a:r>
            <a:r>
              <a:rPr lang="de-DE" sz="2200" dirty="0" smtClean="0"/>
              <a:t>.</a:t>
            </a:r>
          </a:p>
          <a:p>
            <a:r>
              <a:rPr lang="de-DE" sz="2200" dirty="0"/>
              <a:t>Geflüchtete sollten mindestens </a:t>
            </a:r>
            <a:r>
              <a:rPr lang="de-DE" sz="2200" dirty="0">
                <a:solidFill>
                  <a:srgbClr val="EA1D76"/>
                </a:solidFill>
              </a:rPr>
              <a:t>die gleichen Rechte und grundlegende Hilfe erhalten wie jede*r andere Ausländer*in, die/der sich rechtmäßig im Land aufhält</a:t>
            </a:r>
            <a:r>
              <a:rPr lang="de-DE" sz="2200" dirty="0"/>
              <a:t>, einschließlich Gedankenfreiheit, Bewegungsfreiheit und Freiheit von Folter und erniedrigender Behandlung.</a:t>
            </a:r>
            <a:endParaRPr lang="de-DE" sz="2200" dirty="0" smtClean="0"/>
          </a:p>
          <a:p>
            <a:r>
              <a:rPr lang="de-DE" sz="2200" dirty="0" smtClean="0">
                <a:solidFill>
                  <a:srgbClr val="EA1D76"/>
                </a:solidFill>
              </a:rPr>
              <a:t>Wirtschaftliche </a:t>
            </a:r>
            <a:r>
              <a:rPr lang="de-DE" sz="2200" dirty="0">
                <a:solidFill>
                  <a:srgbClr val="EA1D76"/>
                </a:solidFill>
              </a:rPr>
              <a:t>und soziale Rechte sind gleichermaßen anwendbar. Geflüchtete sollten Zugang zu medizinischer Versorgung, Schulbildung und das Recht auf Arbeit haben.</a:t>
            </a:r>
          </a:p>
        </p:txBody>
      </p:sp>
      <p:sp>
        <p:nvSpPr>
          <p:cNvPr id="3" name="Text Placeholder 2">
            <a:extLst>
              <a:ext uri="{FF2B5EF4-FFF2-40B4-BE49-F238E27FC236}">
                <a16:creationId xmlns="" xmlns:a16="http://schemas.microsoft.com/office/drawing/2014/main" id="{CC567B2E-11F4-4941-AE68-B4FBD1EFD7BB}"/>
              </a:ext>
            </a:extLst>
          </p:cNvPr>
          <p:cNvSpPr>
            <a:spLocks noGrp="1"/>
          </p:cNvSpPr>
          <p:nvPr>
            <p:ph type="body" sz="quarter" idx="21"/>
          </p:nvPr>
        </p:nvSpPr>
        <p:spPr>
          <a:xfrm>
            <a:off x="2495266" y="962025"/>
            <a:ext cx="8403792" cy="646430"/>
          </a:xfrm>
        </p:spPr>
        <p:txBody>
          <a:bodyPr>
            <a:normAutofit/>
          </a:bodyPr>
          <a:lstStyle/>
          <a:p>
            <a:r>
              <a:rPr lang="de-DE" sz="3000" dirty="0" smtClean="0"/>
              <a:t>Fokus </a:t>
            </a:r>
            <a:r>
              <a:rPr lang="de-DE" sz="3000" dirty="0"/>
              <a:t>auf die Rechte von Geflüchteten </a:t>
            </a:r>
            <a:endParaRPr lang="en-IE" sz="3000" dirty="0"/>
          </a:p>
        </p:txBody>
      </p:sp>
      <p:pic>
        <p:nvPicPr>
          <p:cNvPr id="1026" name="Picture 2" descr="UNHCR logo">
            <a:extLst>
              <a:ext uri="{FF2B5EF4-FFF2-40B4-BE49-F238E27FC236}">
                <a16:creationId xmlns="" xmlns:a16="http://schemas.microsoft.com/office/drawing/2014/main" id="{ABB4D780-8C6C-4131-AD95-93BB93507F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624"/>
          <a:stretch/>
        </p:blipFill>
        <p:spPr bwMode="auto">
          <a:xfrm>
            <a:off x="8393496" y="117147"/>
            <a:ext cx="3798504"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5FF8DAEA-245D-494B-A806-032CA4434376}"/>
              </a:ext>
            </a:extLst>
          </p:cNvPr>
          <p:cNvSpPr/>
          <p:nvPr/>
        </p:nvSpPr>
        <p:spPr>
          <a:xfrm>
            <a:off x="5360274" y="6611779"/>
            <a:ext cx="7472855" cy="246221"/>
          </a:xfrm>
          <a:prstGeom prst="rect">
            <a:avLst/>
          </a:prstGeom>
        </p:spPr>
        <p:txBody>
          <a:bodyPr wrap="square">
            <a:spAutoFit/>
          </a:bodyPr>
          <a:lstStyle/>
          <a:p>
            <a:r>
              <a:rPr lang="en-IE" sz="1000" dirty="0" err="1" smtClean="0"/>
              <a:t>Quelle</a:t>
            </a:r>
            <a:r>
              <a:rPr lang="en-IE" sz="1000" dirty="0" smtClean="0"/>
              <a:t>: </a:t>
            </a:r>
            <a:r>
              <a:rPr lang="en-IE" sz="1000" dirty="0">
                <a:hlinkClick r:id="rId3"/>
              </a:rPr>
              <a:t>https://www.unhcr.org/en-ie/publications/brochures/3b779dfe2/protecting-refugees-questions-answers.html</a:t>
            </a:r>
            <a:endParaRPr lang="en-IE" sz="1000" dirty="0"/>
          </a:p>
        </p:txBody>
      </p:sp>
    </p:spTree>
    <p:extLst>
      <p:ext uri="{BB962C8B-B14F-4D97-AF65-F5344CB8AC3E}">
        <p14:creationId xmlns:p14="http://schemas.microsoft.com/office/powerpoint/2010/main" val="420977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BD292A5-EF78-417E-8B00-5B66F2FCF214}"/>
              </a:ext>
            </a:extLst>
          </p:cNvPr>
          <p:cNvSpPr>
            <a:spLocks noGrp="1"/>
          </p:cNvSpPr>
          <p:nvPr>
            <p:ph type="body" sz="quarter" idx="13"/>
          </p:nvPr>
        </p:nvSpPr>
        <p:spPr>
          <a:xfrm>
            <a:off x="0" y="290620"/>
            <a:ext cx="12192000" cy="697353"/>
          </a:xfrm>
        </p:spPr>
        <p:txBody>
          <a:bodyPr>
            <a:normAutofit/>
          </a:bodyPr>
          <a:lstStyle/>
          <a:p>
            <a:pPr algn="l"/>
            <a:r>
              <a:rPr lang="de-DE" sz="3200" dirty="0" smtClean="0"/>
              <a:t> In </a:t>
            </a:r>
            <a:r>
              <a:rPr lang="de-DE" sz="3200" dirty="0"/>
              <a:t>welchen Bereichen werden Geflüchtete in Irland unterstützt? </a:t>
            </a:r>
            <a:endParaRPr lang="en-IE" sz="3200" dirty="0"/>
          </a:p>
        </p:txBody>
      </p:sp>
      <p:sp>
        <p:nvSpPr>
          <p:cNvPr id="3" name="Text Placeholder 2">
            <a:extLst>
              <a:ext uri="{FF2B5EF4-FFF2-40B4-BE49-F238E27FC236}">
                <a16:creationId xmlns="" xmlns:a16="http://schemas.microsoft.com/office/drawing/2014/main" id="{C1B09B1A-1C0A-4685-B454-2D5DA19E9612}"/>
              </a:ext>
            </a:extLst>
          </p:cNvPr>
          <p:cNvSpPr>
            <a:spLocks noGrp="1"/>
          </p:cNvSpPr>
          <p:nvPr>
            <p:ph type="body" sz="quarter" idx="14"/>
          </p:nvPr>
        </p:nvSpPr>
        <p:spPr>
          <a:solidFill>
            <a:srgbClr val="B6BD00"/>
          </a:solidFill>
        </p:spPr>
        <p:txBody>
          <a:bodyPr/>
          <a:lstStyle/>
          <a:p>
            <a:r>
              <a:rPr lang="en-IE" dirty="0" err="1">
                <a:solidFill>
                  <a:schemeClr val="bg1"/>
                </a:solidFill>
              </a:rPr>
              <a:t>Unterkunft</a:t>
            </a:r>
            <a:r>
              <a:rPr lang="en-IE" dirty="0">
                <a:solidFill>
                  <a:schemeClr val="bg1"/>
                </a:solidFill>
              </a:rPr>
              <a:t> und </a:t>
            </a:r>
            <a:r>
              <a:rPr lang="en-IE" dirty="0" err="1">
                <a:solidFill>
                  <a:schemeClr val="bg1"/>
                </a:solidFill>
              </a:rPr>
              <a:t>Sozialhilfeleistungen</a:t>
            </a:r>
            <a:endParaRPr lang="en-IE" dirty="0">
              <a:solidFill>
                <a:schemeClr val="bg1"/>
              </a:solidFill>
            </a:endParaRPr>
          </a:p>
        </p:txBody>
      </p:sp>
      <p:sp>
        <p:nvSpPr>
          <p:cNvPr id="4" name="Text Placeholder 3">
            <a:extLst>
              <a:ext uri="{FF2B5EF4-FFF2-40B4-BE49-F238E27FC236}">
                <a16:creationId xmlns="" xmlns:a16="http://schemas.microsoft.com/office/drawing/2014/main" id="{6E1FD35C-CE25-4DB1-8CA8-7AE23C32CC1D}"/>
              </a:ext>
            </a:extLst>
          </p:cNvPr>
          <p:cNvSpPr>
            <a:spLocks noGrp="1"/>
          </p:cNvSpPr>
          <p:nvPr>
            <p:ph type="body" sz="quarter" idx="15"/>
          </p:nvPr>
        </p:nvSpPr>
        <p:spPr>
          <a:xfrm>
            <a:off x="552588" y="4432246"/>
            <a:ext cx="3652587" cy="2098207"/>
          </a:xfrm>
        </p:spPr>
        <p:txBody>
          <a:bodyPr>
            <a:noAutofit/>
          </a:bodyPr>
          <a:lstStyle/>
          <a:p>
            <a:r>
              <a:rPr lang="de-DE" sz="1700" dirty="0"/>
              <a:t>Geflüchtete haben das Recht auf Unterkunft und soziale Unterstützung. </a:t>
            </a:r>
            <a:endParaRPr lang="de-DE" sz="1700" dirty="0" smtClean="0"/>
          </a:p>
          <a:p>
            <a:r>
              <a:rPr lang="de-DE" sz="1700" dirty="0">
                <a:solidFill>
                  <a:srgbClr val="B6BD00"/>
                </a:solidFill>
              </a:rPr>
              <a:t>In Irland wird dies durch direkte Versorgungszentren gewährleistet, die kostenlos Nahrungsmittel und Unterkünfte zur Verfügung stellen. Geflüchtete erhalten auch ein tägliches Taschengeld.</a:t>
            </a:r>
            <a:endParaRPr lang="en-IE" sz="1700" dirty="0">
              <a:solidFill>
                <a:srgbClr val="B6BD00"/>
              </a:solidFill>
            </a:endParaRPr>
          </a:p>
        </p:txBody>
      </p:sp>
      <p:sp>
        <p:nvSpPr>
          <p:cNvPr id="5" name="Text Placeholder 4">
            <a:extLst>
              <a:ext uri="{FF2B5EF4-FFF2-40B4-BE49-F238E27FC236}">
                <a16:creationId xmlns="" xmlns:a16="http://schemas.microsoft.com/office/drawing/2014/main" id="{10E9934E-AFEC-4E2E-B661-4F695E438CC1}"/>
              </a:ext>
            </a:extLst>
          </p:cNvPr>
          <p:cNvSpPr>
            <a:spLocks noGrp="1"/>
          </p:cNvSpPr>
          <p:nvPr>
            <p:ph type="body" sz="quarter" idx="16"/>
          </p:nvPr>
        </p:nvSpPr>
        <p:spPr>
          <a:solidFill>
            <a:srgbClr val="F38B00"/>
          </a:solidFill>
        </p:spPr>
        <p:txBody>
          <a:bodyPr/>
          <a:lstStyle/>
          <a:p>
            <a:r>
              <a:rPr lang="en-IE" dirty="0" err="1">
                <a:solidFill>
                  <a:schemeClr val="bg1"/>
                </a:solidFill>
              </a:rPr>
              <a:t>Medizinische</a:t>
            </a:r>
            <a:r>
              <a:rPr lang="en-IE" dirty="0">
                <a:solidFill>
                  <a:schemeClr val="bg1"/>
                </a:solidFill>
              </a:rPr>
              <a:t> </a:t>
            </a:r>
            <a:r>
              <a:rPr lang="en-IE" dirty="0" err="1">
                <a:solidFill>
                  <a:schemeClr val="bg1"/>
                </a:solidFill>
              </a:rPr>
              <a:t>Versorgung</a:t>
            </a:r>
            <a:endParaRPr lang="en-IE" dirty="0">
              <a:solidFill>
                <a:schemeClr val="bg1"/>
              </a:solidFill>
            </a:endParaRPr>
          </a:p>
        </p:txBody>
      </p:sp>
      <p:sp>
        <p:nvSpPr>
          <p:cNvPr id="6" name="Text Placeholder 5">
            <a:extLst>
              <a:ext uri="{FF2B5EF4-FFF2-40B4-BE49-F238E27FC236}">
                <a16:creationId xmlns="" xmlns:a16="http://schemas.microsoft.com/office/drawing/2014/main" id="{25F2A92D-BFED-4C86-9AD3-9F020753B505}"/>
              </a:ext>
            </a:extLst>
          </p:cNvPr>
          <p:cNvSpPr>
            <a:spLocks noGrp="1"/>
          </p:cNvSpPr>
          <p:nvPr>
            <p:ph type="body" sz="quarter" idx="17"/>
          </p:nvPr>
        </p:nvSpPr>
        <p:spPr>
          <a:xfrm>
            <a:off x="4512216" y="4432246"/>
            <a:ext cx="3408830" cy="1831919"/>
          </a:xfrm>
        </p:spPr>
        <p:txBody>
          <a:bodyPr>
            <a:noAutofit/>
          </a:bodyPr>
          <a:lstStyle/>
          <a:p>
            <a:r>
              <a:rPr lang="de-DE" sz="1800" dirty="0"/>
              <a:t>Geflüchtete haben das Recht auf Unterstützung durch die medizinischen Dienstleistungen. </a:t>
            </a:r>
            <a:endParaRPr lang="de-DE" sz="1800" dirty="0" smtClean="0"/>
          </a:p>
          <a:p>
            <a:r>
              <a:rPr lang="de-DE" sz="1800" dirty="0" smtClean="0">
                <a:solidFill>
                  <a:srgbClr val="F38B00"/>
                </a:solidFill>
              </a:rPr>
              <a:t>In </a:t>
            </a:r>
            <a:r>
              <a:rPr lang="de-DE" sz="1800" dirty="0">
                <a:solidFill>
                  <a:srgbClr val="F38B00"/>
                </a:solidFill>
              </a:rPr>
              <a:t>Irland haben Geflüchtete und Asylsuchende Anspruch auf kostenlose medizinische </a:t>
            </a:r>
            <a:r>
              <a:rPr lang="de-DE" sz="1800" dirty="0" smtClean="0">
                <a:solidFill>
                  <a:srgbClr val="F38B00"/>
                </a:solidFill>
              </a:rPr>
              <a:t>Versorgung.</a:t>
            </a:r>
            <a:endParaRPr lang="de-DE" sz="1800" dirty="0">
              <a:solidFill>
                <a:srgbClr val="F38B00"/>
              </a:solidFill>
            </a:endParaRPr>
          </a:p>
        </p:txBody>
      </p:sp>
      <p:sp>
        <p:nvSpPr>
          <p:cNvPr id="7" name="Text Placeholder 6">
            <a:extLst>
              <a:ext uri="{FF2B5EF4-FFF2-40B4-BE49-F238E27FC236}">
                <a16:creationId xmlns="" xmlns:a16="http://schemas.microsoft.com/office/drawing/2014/main" id="{E021DBAF-1D01-490D-9DC0-ADC30EE8ACCA}"/>
              </a:ext>
            </a:extLst>
          </p:cNvPr>
          <p:cNvSpPr>
            <a:spLocks noGrp="1"/>
          </p:cNvSpPr>
          <p:nvPr>
            <p:ph type="body" sz="quarter" idx="18"/>
          </p:nvPr>
        </p:nvSpPr>
        <p:spPr>
          <a:solidFill>
            <a:srgbClr val="EA1D76"/>
          </a:solidFill>
        </p:spPr>
        <p:txBody>
          <a:bodyPr/>
          <a:lstStyle/>
          <a:p>
            <a:r>
              <a:rPr lang="en-IE" dirty="0" err="1" smtClean="0">
                <a:solidFill>
                  <a:schemeClr val="bg1"/>
                </a:solidFill>
              </a:rPr>
              <a:t>Bildung</a:t>
            </a:r>
            <a:endParaRPr lang="en-IE" dirty="0">
              <a:solidFill>
                <a:schemeClr val="bg1"/>
              </a:solidFill>
            </a:endParaRPr>
          </a:p>
        </p:txBody>
      </p:sp>
      <p:sp>
        <p:nvSpPr>
          <p:cNvPr id="8" name="Text Placeholder 7">
            <a:extLst>
              <a:ext uri="{FF2B5EF4-FFF2-40B4-BE49-F238E27FC236}">
                <a16:creationId xmlns="" xmlns:a16="http://schemas.microsoft.com/office/drawing/2014/main" id="{BDC9845E-C67F-4282-AE56-B075E9C45D6C}"/>
              </a:ext>
            </a:extLst>
          </p:cNvPr>
          <p:cNvSpPr>
            <a:spLocks noGrp="1"/>
          </p:cNvSpPr>
          <p:nvPr>
            <p:ph type="body" sz="quarter" idx="19"/>
          </p:nvPr>
        </p:nvSpPr>
        <p:spPr>
          <a:xfrm>
            <a:off x="8124497" y="4432246"/>
            <a:ext cx="3652587" cy="2021106"/>
          </a:xfrm>
        </p:spPr>
        <p:txBody>
          <a:bodyPr>
            <a:noAutofit/>
          </a:bodyPr>
          <a:lstStyle/>
          <a:p>
            <a:r>
              <a:rPr lang="de-DE" sz="1800" dirty="0"/>
              <a:t>Alle Kinder und Jugendlichen haben in Irland Anspruch auf kostenlose Grundschul- und weiterführende Bildung. Auch erwachsene Geflüchtete haben Zugang zu einigen kostenlosen Bildungsangeboten (Alphabetisierung von Erwachsenen, Englischunterricht usw.).</a:t>
            </a:r>
            <a:endParaRPr lang="en-IE" sz="1800" dirty="0"/>
          </a:p>
        </p:txBody>
      </p:sp>
      <p:sp>
        <p:nvSpPr>
          <p:cNvPr id="9" name="Text Placeholder 1">
            <a:extLst>
              <a:ext uri="{FF2B5EF4-FFF2-40B4-BE49-F238E27FC236}">
                <a16:creationId xmlns="" xmlns:a16="http://schemas.microsoft.com/office/drawing/2014/main" id="{33C55EA9-A536-4DD4-8363-FE4C1E5D1134}"/>
              </a:ext>
            </a:extLst>
          </p:cNvPr>
          <p:cNvSpPr txBox="1">
            <a:spLocks/>
          </p:cNvSpPr>
          <p:nvPr/>
        </p:nvSpPr>
        <p:spPr>
          <a:xfrm>
            <a:off x="793850" y="1029338"/>
            <a:ext cx="10845561" cy="697353"/>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de-DE" sz="2600" dirty="0">
                <a:solidFill>
                  <a:schemeClr val="bg1"/>
                </a:solidFill>
              </a:rPr>
              <a:t>Geflüchtete erhalten Unterstützung durch ein breites Spektrum öffentlicher, privater und ehrenamtlicher Dienste. </a:t>
            </a:r>
            <a:endParaRPr lang="en-IE" sz="2600" dirty="0">
              <a:solidFill>
                <a:schemeClr val="bg1"/>
              </a:solidFill>
            </a:endParaRPr>
          </a:p>
        </p:txBody>
      </p:sp>
      <p:pic>
        <p:nvPicPr>
          <p:cNvPr id="11" name="Picture 2" descr="Image result for ireland flag">
            <a:extLst>
              <a:ext uri="{FF2B5EF4-FFF2-40B4-BE49-F238E27FC236}">
                <a16:creationId xmlns="" xmlns:a16="http://schemas.microsoft.com/office/drawing/2014/main" id="{A31AB244-956D-483E-BE5A-C1E61104FF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1" t="27111" r="4881" b="28067"/>
          <a:stretch/>
        </p:blipFill>
        <p:spPr bwMode="auto">
          <a:xfrm>
            <a:off x="10888717" y="319155"/>
            <a:ext cx="1208689" cy="59713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C07CCD60-BDFA-4E96-9CBD-ED4F9E4A6882}"/>
              </a:ext>
            </a:extLst>
          </p:cNvPr>
          <p:cNvSpPr/>
          <p:nvPr/>
        </p:nvSpPr>
        <p:spPr>
          <a:xfrm>
            <a:off x="2102067" y="6611779"/>
            <a:ext cx="8975833" cy="246221"/>
          </a:xfrm>
          <a:prstGeom prst="rect">
            <a:avLst/>
          </a:prstGeom>
        </p:spPr>
        <p:txBody>
          <a:bodyPr wrap="square">
            <a:spAutoFit/>
          </a:bodyPr>
          <a:lstStyle/>
          <a:p>
            <a:r>
              <a:rPr lang="en-IE" sz="1000" dirty="0" err="1" smtClean="0"/>
              <a:t>Quelle</a:t>
            </a:r>
            <a:r>
              <a:rPr lang="en-IE" sz="1000" dirty="0" smtClean="0"/>
              <a:t>: </a:t>
            </a:r>
            <a:r>
              <a:rPr lang="en-IE" sz="1000" dirty="0">
                <a:hlinkClick r:id="rId3"/>
              </a:rPr>
              <a:t>https://www.citizensinformation.ie/en/moving_country/asylum_seekers_and_refugees/services_for_asylum_seekers_in_ireland/direct_provision.html</a:t>
            </a:r>
            <a:endParaRPr lang="en-IE" sz="1000" dirty="0"/>
          </a:p>
        </p:txBody>
      </p:sp>
      <p:sp>
        <p:nvSpPr>
          <p:cNvPr id="13" name="Google Shape;482;p39">
            <a:extLst>
              <a:ext uri="{FF2B5EF4-FFF2-40B4-BE49-F238E27FC236}">
                <a16:creationId xmlns="" xmlns:a16="http://schemas.microsoft.com/office/drawing/2014/main" id="{C10EED88-775B-42F1-BB3B-D440D98DC606}"/>
              </a:ext>
            </a:extLst>
          </p:cNvPr>
          <p:cNvSpPr/>
          <p:nvPr/>
        </p:nvSpPr>
        <p:spPr>
          <a:xfrm>
            <a:off x="2039005" y="2204989"/>
            <a:ext cx="651643" cy="597131"/>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594;p39">
            <a:extLst>
              <a:ext uri="{FF2B5EF4-FFF2-40B4-BE49-F238E27FC236}">
                <a16:creationId xmlns="" xmlns:a16="http://schemas.microsoft.com/office/drawing/2014/main" id="{363E0786-C91A-4491-B446-8A1041D28016}"/>
              </a:ext>
            </a:extLst>
          </p:cNvPr>
          <p:cNvGrpSpPr/>
          <p:nvPr/>
        </p:nvGrpSpPr>
        <p:grpSpPr>
          <a:xfrm>
            <a:off x="6074980" y="2180451"/>
            <a:ext cx="283778" cy="697353"/>
            <a:chOff x="732125" y="2958550"/>
            <a:chExt cx="130325" cy="474950"/>
          </a:xfrm>
        </p:grpSpPr>
        <p:sp>
          <p:nvSpPr>
            <p:cNvPr id="15" name="Google Shape;595;p39">
              <a:extLst>
                <a:ext uri="{FF2B5EF4-FFF2-40B4-BE49-F238E27FC236}">
                  <a16:creationId xmlns="" xmlns:a16="http://schemas.microsoft.com/office/drawing/2014/main" id="{F4563349-7AE1-406D-90DD-6EC80DC3BFA6}"/>
                </a:ext>
              </a:extLst>
            </p:cNvPr>
            <p:cNvSpPr/>
            <p:nvPr/>
          </p:nvSpPr>
          <p:spPr>
            <a:xfrm>
              <a:off x="732125" y="2958550"/>
              <a:ext cx="130325" cy="474950"/>
            </a:xfrm>
            <a:custGeom>
              <a:avLst/>
              <a:gdLst/>
              <a:ahLst/>
              <a:cxnLst/>
              <a:rect l="l" t="t" r="r" b="b"/>
              <a:pathLst>
                <a:path w="5213" h="18998" fill="none" extrusionOk="0">
                  <a:moveTo>
                    <a:pt x="4336" y="14443"/>
                  </a:moveTo>
                  <a:lnTo>
                    <a:pt x="4336" y="1754"/>
                  </a:lnTo>
                  <a:lnTo>
                    <a:pt x="4336" y="1754"/>
                  </a:lnTo>
                  <a:lnTo>
                    <a:pt x="4336" y="1584"/>
                  </a:lnTo>
                  <a:lnTo>
                    <a:pt x="4311" y="1389"/>
                  </a:lnTo>
                  <a:lnTo>
                    <a:pt x="4262" y="1243"/>
                  </a:lnTo>
                  <a:lnTo>
                    <a:pt x="4214" y="1073"/>
                  </a:lnTo>
                  <a:lnTo>
                    <a:pt x="4141" y="926"/>
                  </a:lnTo>
                  <a:lnTo>
                    <a:pt x="4043" y="780"/>
                  </a:lnTo>
                  <a:lnTo>
                    <a:pt x="3946" y="634"/>
                  </a:lnTo>
                  <a:lnTo>
                    <a:pt x="3824" y="512"/>
                  </a:lnTo>
                  <a:lnTo>
                    <a:pt x="3702" y="415"/>
                  </a:lnTo>
                  <a:lnTo>
                    <a:pt x="3580" y="318"/>
                  </a:lnTo>
                  <a:lnTo>
                    <a:pt x="3434" y="220"/>
                  </a:lnTo>
                  <a:lnTo>
                    <a:pt x="3288" y="147"/>
                  </a:lnTo>
                  <a:lnTo>
                    <a:pt x="3118" y="98"/>
                  </a:lnTo>
                  <a:lnTo>
                    <a:pt x="2947" y="50"/>
                  </a:lnTo>
                  <a:lnTo>
                    <a:pt x="2777" y="25"/>
                  </a:lnTo>
                  <a:lnTo>
                    <a:pt x="2606" y="1"/>
                  </a:lnTo>
                  <a:lnTo>
                    <a:pt x="2606" y="1"/>
                  </a:lnTo>
                  <a:lnTo>
                    <a:pt x="2436" y="25"/>
                  </a:lnTo>
                  <a:lnTo>
                    <a:pt x="2265" y="50"/>
                  </a:lnTo>
                  <a:lnTo>
                    <a:pt x="2095" y="98"/>
                  </a:lnTo>
                  <a:lnTo>
                    <a:pt x="1924" y="147"/>
                  </a:lnTo>
                  <a:lnTo>
                    <a:pt x="1778" y="220"/>
                  </a:lnTo>
                  <a:lnTo>
                    <a:pt x="1632" y="318"/>
                  </a:lnTo>
                  <a:lnTo>
                    <a:pt x="1510" y="415"/>
                  </a:lnTo>
                  <a:lnTo>
                    <a:pt x="1389" y="512"/>
                  </a:lnTo>
                  <a:lnTo>
                    <a:pt x="1267" y="634"/>
                  </a:lnTo>
                  <a:lnTo>
                    <a:pt x="1169" y="780"/>
                  </a:lnTo>
                  <a:lnTo>
                    <a:pt x="1072" y="926"/>
                  </a:lnTo>
                  <a:lnTo>
                    <a:pt x="999" y="1073"/>
                  </a:lnTo>
                  <a:lnTo>
                    <a:pt x="950" y="1243"/>
                  </a:lnTo>
                  <a:lnTo>
                    <a:pt x="901" y="1389"/>
                  </a:lnTo>
                  <a:lnTo>
                    <a:pt x="877" y="1584"/>
                  </a:lnTo>
                  <a:lnTo>
                    <a:pt x="877" y="1754"/>
                  </a:lnTo>
                  <a:lnTo>
                    <a:pt x="877" y="14443"/>
                  </a:lnTo>
                  <a:lnTo>
                    <a:pt x="877" y="14443"/>
                  </a:lnTo>
                  <a:lnTo>
                    <a:pt x="682" y="14638"/>
                  </a:lnTo>
                  <a:lnTo>
                    <a:pt x="512" y="14833"/>
                  </a:lnTo>
                  <a:lnTo>
                    <a:pt x="366" y="15052"/>
                  </a:lnTo>
                  <a:lnTo>
                    <a:pt x="244" y="15296"/>
                  </a:lnTo>
                  <a:lnTo>
                    <a:pt x="146" y="15564"/>
                  </a:lnTo>
                  <a:lnTo>
                    <a:pt x="73" y="15832"/>
                  </a:lnTo>
                  <a:lnTo>
                    <a:pt x="25" y="16100"/>
                  </a:lnTo>
                  <a:lnTo>
                    <a:pt x="0" y="16392"/>
                  </a:lnTo>
                  <a:lnTo>
                    <a:pt x="0" y="16392"/>
                  </a:lnTo>
                  <a:lnTo>
                    <a:pt x="25" y="16635"/>
                  </a:lnTo>
                  <a:lnTo>
                    <a:pt x="49" y="16903"/>
                  </a:lnTo>
                  <a:lnTo>
                    <a:pt x="122" y="17147"/>
                  </a:lnTo>
                  <a:lnTo>
                    <a:pt x="195" y="17390"/>
                  </a:lnTo>
                  <a:lnTo>
                    <a:pt x="317" y="17634"/>
                  </a:lnTo>
                  <a:lnTo>
                    <a:pt x="439" y="17829"/>
                  </a:lnTo>
                  <a:lnTo>
                    <a:pt x="609" y="18048"/>
                  </a:lnTo>
                  <a:lnTo>
                    <a:pt x="755" y="18218"/>
                  </a:lnTo>
                  <a:lnTo>
                    <a:pt x="950" y="18389"/>
                  </a:lnTo>
                  <a:lnTo>
                    <a:pt x="1145" y="18535"/>
                  </a:lnTo>
                  <a:lnTo>
                    <a:pt x="1364" y="18681"/>
                  </a:lnTo>
                  <a:lnTo>
                    <a:pt x="1583" y="18779"/>
                  </a:lnTo>
                  <a:lnTo>
                    <a:pt x="1827" y="18876"/>
                  </a:lnTo>
                  <a:lnTo>
                    <a:pt x="2070" y="18925"/>
                  </a:lnTo>
                  <a:lnTo>
                    <a:pt x="2338" y="18973"/>
                  </a:lnTo>
                  <a:lnTo>
                    <a:pt x="2606" y="18998"/>
                  </a:lnTo>
                  <a:lnTo>
                    <a:pt x="2606" y="18998"/>
                  </a:lnTo>
                  <a:lnTo>
                    <a:pt x="2874" y="18973"/>
                  </a:lnTo>
                  <a:lnTo>
                    <a:pt x="3142" y="18925"/>
                  </a:lnTo>
                  <a:lnTo>
                    <a:pt x="3386" y="18876"/>
                  </a:lnTo>
                  <a:lnTo>
                    <a:pt x="3629" y="18779"/>
                  </a:lnTo>
                  <a:lnTo>
                    <a:pt x="3848" y="18681"/>
                  </a:lnTo>
                  <a:lnTo>
                    <a:pt x="4068" y="18535"/>
                  </a:lnTo>
                  <a:lnTo>
                    <a:pt x="4262" y="18389"/>
                  </a:lnTo>
                  <a:lnTo>
                    <a:pt x="4457" y="18218"/>
                  </a:lnTo>
                  <a:lnTo>
                    <a:pt x="4603" y="18048"/>
                  </a:lnTo>
                  <a:lnTo>
                    <a:pt x="4774" y="17829"/>
                  </a:lnTo>
                  <a:lnTo>
                    <a:pt x="4896" y="17634"/>
                  </a:lnTo>
                  <a:lnTo>
                    <a:pt x="5017" y="17390"/>
                  </a:lnTo>
                  <a:lnTo>
                    <a:pt x="5091" y="17147"/>
                  </a:lnTo>
                  <a:lnTo>
                    <a:pt x="5164" y="16903"/>
                  </a:lnTo>
                  <a:lnTo>
                    <a:pt x="5188" y="16635"/>
                  </a:lnTo>
                  <a:lnTo>
                    <a:pt x="5212" y="16392"/>
                  </a:lnTo>
                  <a:lnTo>
                    <a:pt x="5212" y="16392"/>
                  </a:lnTo>
                  <a:lnTo>
                    <a:pt x="5188" y="16100"/>
                  </a:lnTo>
                  <a:lnTo>
                    <a:pt x="5139" y="15832"/>
                  </a:lnTo>
                  <a:lnTo>
                    <a:pt x="5066" y="15564"/>
                  </a:lnTo>
                  <a:lnTo>
                    <a:pt x="4969" y="15296"/>
                  </a:lnTo>
                  <a:lnTo>
                    <a:pt x="4847" y="15052"/>
                  </a:lnTo>
                  <a:lnTo>
                    <a:pt x="4701" y="14833"/>
                  </a:lnTo>
                  <a:lnTo>
                    <a:pt x="4530" y="14638"/>
                  </a:lnTo>
                  <a:lnTo>
                    <a:pt x="4336" y="14443"/>
                  </a:lnTo>
                  <a:lnTo>
                    <a:pt x="4336" y="1444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96;p39">
              <a:extLst>
                <a:ext uri="{FF2B5EF4-FFF2-40B4-BE49-F238E27FC236}">
                  <a16:creationId xmlns="" xmlns:a16="http://schemas.microsoft.com/office/drawing/2014/main" id="{40F9F6BD-555E-4F62-B0EF-91AF3CB77572}"/>
                </a:ext>
              </a:extLst>
            </p:cNvPr>
            <p:cNvSpPr/>
            <p:nvPr/>
          </p:nvSpPr>
          <p:spPr>
            <a:xfrm>
              <a:off x="756475" y="3090675"/>
              <a:ext cx="81625" cy="318475"/>
            </a:xfrm>
            <a:custGeom>
              <a:avLst/>
              <a:gdLst/>
              <a:ahLst/>
              <a:cxnLst/>
              <a:rect l="l" t="t" r="r" b="b"/>
              <a:pathLst>
                <a:path w="3265" h="12739" fill="none" extrusionOk="0">
                  <a:moveTo>
                    <a:pt x="2387" y="1"/>
                  </a:moveTo>
                  <a:lnTo>
                    <a:pt x="877" y="1"/>
                  </a:lnTo>
                  <a:lnTo>
                    <a:pt x="877" y="9158"/>
                  </a:lnTo>
                  <a:lnTo>
                    <a:pt x="877" y="9158"/>
                  </a:lnTo>
                  <a:lnTo>
                    <a:pt x="853" y="9353"/>
                  </a:lnTo>
                  <a:lnTo>
                    <a:pt x="780" y="9548"/>
                  </a:lnTo>
                  <a:lnTo>
                    <a:pt x="682" y="9719"/>
                  </a:lnTo>
                  <a:lnTo>
                    <a:pt x="536" y="9889"/>
                  </a:lnTo>
                  <a:lnTo>
                    <a:pt x="536" y="9889"/>
                  </a:lnTo>
                  <a:lnTo>
                    <a:pt x="415" y="10011"/>
                  </a:lnTo>
                  <a:lnTo>
                    <a:pt x="317" y="10133"/>
                  </a:lnTo>
                  <a:lnTo>
                    <a:pt x="220" y="10279"/>
                  </a:lnTo>
                  <a:lnTo>
                    <a:pt x="147" y="10425"/>
                  </a:lnTo>
                  <a:lnTo>
                    <a:pt x="74" y="10595"/>
                  </a:lnTo>
                  <a:lnTo>
                    <a:pt x="49" y="10766"/>
                  </a:lnTo>
                  <a:lnTo>
                    <a:pt x="1" y="10936"/>
                  </a:lnTo>
                  <a:lnTo>
                    <a:pt x="1" y="11107"/>
                  </a:lnTo>
                  <a:lnTo>
                    <a:pt x="1" y="11107"/>
                  </a:lnTo>
                  <a:lnTo>
                    <a:pt x="1" y="11253"/>
                  </a:lnTo>
                  <a:lnTo>
                    <a:pt x="25" y="11423"/>
                  </a:lnTo>
                  <a:lnTo>
                    <a:pt x="74" y="11570"/>
                  </a:lnTo>
                  <a:lnTo>
                    <a:pt x="122" y="11740"/>
                  </a:lnTo>
                  <a:lnTo>
                    <a:pt x="195" y="11862"/>
                  </a:lnTo>
                  <a:lnTo>
                    <a:pt x="293" y="12008"/>
                  </a:lnTo>
                  <a:lnTo>
                    <a:pt x="366" y="12130"/>
                  </a:lnTo>
                  <a:lnTo>
                    <a:pt x="488" y="12251"/>
                  </a:lnTo>
                  <a:lnTo>
                    <a:pt x="585" y="12349"/>
                  </a:lnTo>
                  <a:lnTo>
                    <a:pt x="731" y="12446"/>
                  </a:lnTo>
                  <a:lnTo>
                    <a:pt x="853" y="12519"/>
                  </a:lnTo>
                  <a:lnTo>
                    <a:pt x="999" y="12592"/>
                  </a:lnTo>
                  <a:lnTo>
                    <a:pt x="1145" y="12666"/>
                  </a:lnTo>
                  <a:lnTo>
                    <a:pt x="1316" y="12690"/>
                  </a:lnTo>
                  <a:lnTo>
                    <a:pt x="1462" y="12714"/>
                  </a:lnTo>
                  <a:lnTo>
                    <a:pt x="1632" y="12739"/>
                  </a:lnTo>
                  <a:lnTo>
                    <a:pt x="1632" y="12739"/>
                  </a:lnTo>
                  <a:lnTo>
                    <a:pt x="1803" y="12714"/>
                  </a:lnTo>
                  <a:lnTo>
                    <a:pt x="1949" y="12690"/>
                  </a:lnTo>
                  <a:lnTo>
                    <a:pt x="2119" y="12666"/>
                  </a:lnTo>
                  <a:lnTo>
                    <a:pt x="2266" y="12592"/>
                  </a:lnTo>
                  <a:lnTo>
                    <a:pt x="2412" y="12519"/>
                  </a:lnTo>
                  <a:lnTo>
                    <a:pt x="2533" y="12446"/>
                  </a:lnTo>
                  <a:lnTo>
                    <a:pt x="2680" y="12349"/>
                  </a:lnTo>
                  <a:lnTo>
                    <a:pt x="2777" y="12251"/>
                  </a:lnTo>
                  <a:lnTo>
                    <a:pt x="2899" y="12130"/>
                  </a:lnTo>
                  <a:lnTo>
                    <a:pt x="2972" y="12008"/>
                  </a:lnTo>
                  <a:lnTo>
                    <a:pt x="3069" y="11862"/>
                  </a:lnTo>
                  <a:lnTo>
                    <a:pt x="3142" y="11740"/>
                  </a:lnTo>
                  <a:lnTo>
                    <a:pt x="3191" y="11570"/>
                  </a:lnTo>
                  <a:lnTo>
                    <a:pt x="3240" y="11423"/>
                  </a:lnTo>
                  <a:lnTo>
                    <a:pt x="3264" y="11253"/>
                  </a:lnTo>
                  <a:lnTo>
                    <a:pt x="3264" y="11107"/>
                  </a:lnTo>
                  <a:lnTo>
                    <a:pt x="3264" y="11107"/>
                  </a:lnTo>
                  <a:lnTo>
                    <a:pt x="3264" y="10936"/>
                  </a:lnTo>
                  <a:lnTo>
                    <a:pt x="3215" y="10766"/>
                  </a:lnTo>
                  <a:lnTo>
                    <a:pt x="3191" y="10595"/>
                  </a:lnTo>
                  <a:lnTo>
                    <a:pt x="3118" y="10425"/>
                  </a:lnTo>
                  <a:lnTo>
                    <a:pt x="3045" y="10279"/>
                  </a:lnTo>
                  <a:lnTo>
                    <a:pt x="2947" y="10133"/>
                  </a:lnTo>
                  <a:lnTo>
                    <a:pt x="2850" y="10011"/>
                  </a:lnTo>
                  <a:lnTo>
                    <a:pt x="2728" y="9889"/>
                  </a:lnTo>
                  <a:lnTo>
                    <a:pt x="2728" y="9889"/>
                  </a:lnTo>
                  <a:lnTo>
                    <a:pt x="2582" y="9719"/>
                  </a:lnTo>
                  <a:lnTo>
                    <a:pt x="2485" y="9548"/>
                  </a:lnTo>
                  <a:lnTo>
                    <a:pt x="2412" y="9353"/>
                  </a:lnTo>
                  <a:lnTo>
                    <a:pt x="2387" y="9158"/>
                  </a:lnTo>
                  <a:lnTo>
                    <a:pt x="2387"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7;p39">
              <a:extLst>
                <a:ext uri="{FF2B5EF4-FFF2-40B4-BE49-F238E27FC236}">
                  <a16:creationId xmlns="" xmlns:a16="http://schemas.microsoft.com/office/drawing/2014/main" id="{91F28AC8-A57A-493E-A526-E4FD2924A78C}"/>
                </a:ext>
              </a:extLst>
            </p:cNvPr>
            <p:cNvSpPr/>
            <p:nvPr/>
          </p:nvSpPr>
          <p:spPr>
            <a:xfrm>
              <a:off x="802750" y="3129050"/>
              <a:ext cx="13425" cy="25"/>
            </a:xfrm>
            <a:custGeom>
              <a:avLst/>
              <a:gdLst/>
              <a:ahLst/>
              <a:cxnLst/>
              <a:rect l="l" t="t" r="r" b="b"/>
              <a:pathLst>
                <a:path w="537" h="1" fill="none" extrusionOk="0">
                  <a:moveTo>
                    <a:pt x="536" y="0"/>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98;p39">
              <a:extLst>
                <a:ext uri="{FF2B5EF4-FFF2-40B4-BE49-F238E27FC236}">
                  <a16:creationId xmlns="" xmlns:a16="http://schemas.microsoft.com/office/drawing/2014/main" id="{6BAA5ECA-B61A-42C1-B639-49A95669D44E}"/>
                </a:ext>
              </a:extLst>
            </p:cNvPr>
            <p:cNvSpPr/>
            <p:nvPr/>
          </p:nvSpPr>
          <p:spPr>
            <a:xfrm>
              <a:off x="802750" y="3162525"/>
              <a:ext cx="13425" cy="25"/>
            </a:xfrm>
            <a:custGeom>
              <a:avLst/>
              <a:gdLst/>
              <a:ahLst/>
              <a:cxnLst/>
              <a:rect l="l" t="t" r="r" b="b"/>
              <a:pathLst>
                <a:path w="537" h="1" fill="none" extrusionOk="0">
                  <a:moveTo>
                    <a:pt x="536" y="1"/>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9;p39">
              <a:extLst>
                <a:ext uri="{FF2B5EF4-FFF2-40B4-BE49-F238E27FC236}">
                  <a16:creationId xmlns="" xmlns:a16="http://schemas.microsoft.com/office/drawing/2014/main" id="{8F41564E-9348-4EC1-8207-EBE715267419}"/>
                </a:ext>
              </a:extLst>
            </p:cNvPr>
            <p:cNvSpPr/>
            <p:nvPr/>
          </p:nvSpPr>
          <p:spPr>
            <a:xfrm>
              <a:off x="802750" y="3196025"/>
              <a:ext cx="13425" cy="25"/>
            </a:xfrm>
            <a:custGeom>
              <a:avLst/>
              <a:gdLst/>
              <a:ahLst/>
              <a:cxnLst/>
              <a:rect l="l" t="t" r="r" b="b"/>
              <a:pathLst>
                <a:path w="537" h="1" fill="none" extrusionOk="0">
                  <a:moveTo>
                    <a:pt x="536" y="0"/>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00;p39">
              <a:extLst>
                <a:ext uri="{FF2B5EF4-FFF2-40B4-BE49-F238E27FC236}">
                  <a16:creationId xmlns="" xmlns:a16="http://schemas.microsoft.com/office/drawing/2014/main" id="{C10FE465-AA21-484E-AD34-6D0C6E9E1F7E}"/>
                </a:ext>
              </a:extLst>
            </p:cNvPr>
            <p:cNvSpPr/>
            <p:nvPr/>
          </p:nvSpPr>
          <p:spPr>
            <a:xfrm>
              <a:off x="802750" y="3229500"/>
              <a:ext cx="13425" cy="25"/>
            </a:xfrm>
            <a:custGeom>
              <a:avLst/>
              <a:gdLst/>
              <a:ahLst/>
              <a:cxnLst/>
              <a:rect l="l" t="t" r="r" b="b"/>
              <a:pathLst>
                <a:path w="537" h="1" fill="none" extrusionOk="0">
                  <a:moveTo>
                    <a:pt x="536" y="1"/>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01;p39">
              <a:extLst>
                <a:ext uri="{FF2B5EF4-FFF2-40B4-BE49-F238E27FC236}">
                  <a16:creationId xmlns="" xmlns:a16="http://schemas.microsoft.com/office/drawing/2014/main" id="{6F2B0E3C-FC67-45BA-AB2C-C752E9B2536F}"/>
                </a:ext>
              </a:extLst>
            </p:cNvPr>
            <p:cNvSpPr/>
            <p:nvPr/>
          </p:nvSpPr>
          <p:spPr>
            <a:xfrm>
              <a:off x="802750" y="3263000"/>
              <a:ext cx="13425" cy="25"/>
            </a:xfrm>
            <a:custGeom>
              <a:avLst/>
              <a:gdLst/>
              <a:ahLst/>
              <a:cxnLst/>
              <a:rect l="l" t="t" r="r" b="b"/>
              <a:pathLst>
                <a:path w="537" h="1" fill="none" extrusionOk="0">
                  <a:moveTo>
                    <a:pt x="536" y="0"/>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02;p39">
              <a:extLst>
                <a:ext uri="{FF2B5EF4-FFF2-40B4-BE49-F238E27FC236}">
                  <a16:creationId xmlns="" xmlns:a16="http://schemas.microsoft.com/office/drawing/2014/main" id="{4F0CD7F9-40D2-44F3-83FB-B015C8B99036}"/>
                </a:ext>
              </a:extLst>
            </p:cNvPr>
            <p:cNvSpPr/>
            <p:nvPr/>
          </p:nvSpPr>
          <p:spPr>
            <a:xfrm>
              <a:off x="802750" y="3296475"/>
              <a:ext cx="13425" cy="25"/>
            </a:xfrm>
            <a:custGeom>
              <a:avLst/>
              <a:gdLst/>
              <a:ahLst/>
              <a:cxnLst/>
              <a:rect l="l" t="t" r="r" b="b"/>
              <a:pathLst>
                <a:path w="537" h="1" fill="none" extrusionOk="0">
                  <a:moveTo>
                    <a:pt x="536" y="1"/>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491;p39">
            <a:extLst>
              <a:ext uri="{FF2B5EF4-FFF2-40B4-BE49-F238E27FC236}">
                <a16:creationId xmlns="" xmlns:a16="http://schemas.microsoft.com/office/drawing/2014/main" id="{C1C1BAF6-70C4-4634-ADE8-EBC152EE670C}"/>
              </a:ext>
            </a:extLst>
          </p:cNvPr>
          <p:cNvGrpSpPr/>
          <p:nvPr/>
        </p:nvGrpSpPr>
        <p:grpSpPr>
          <a:xfrm>
            <a:off x="9656868" y="2281038"/>
            <a:ext cx="551265" cy="473537"/>
            <a:chOff x="1934025" y="1001650"/>
            <a:chExt cx="415300" cy="355600"/>
          </a:xfrm>
        </p:grpSpPr>
        <p:sp>
          <p:nvSpPr>
            <p:cNvPr id="24" name="Google Shape;492;p39">
              <a:extLst>
                <a:ext uri="{FF2B5EF4-FFF2-40B4-BE49-F238E27FC236}">
                  <a16:creationId xmlns="" xmlns:a16="http://schemas.microsoft.com/office/drawing/2014/main" id="{BB1DEE0A-31D0-4795-BCD5-DA775515B22B}"/>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3;p39">
              <a:extLst>
                <a:ext uri="{FF2B5EF4-FFF2-40B4-BE49-F238E27FC236}">
                  <a16:creationId xmlns="" xmlns:a16="http://schemas.microsoft.com/office/drawing/2014/main" id="{9CB3B5D7-5434-4618-B133-D21465152BF4}"/>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4;p39">
              <a:extLst>
                <a:ext uri="{FF2B5EF4-FFF2-40B4-BE49-F238E27FC236}">
                  <a16:creationId xmlns="" xmlns:a16="http://schemas.microsoft.com/office/drawing/2014/main" id="{7B338A07-07C4-482B-BE55-BC2575AA4F7F}"/>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95;p39">
              <a:extLst>
                <a:ext uri="{FF2B5EF4-FFF2-40B4-BE49-F238E27FC236}">
                  <a16:creationId xmlns="" xmlns:a16="http://schemas.microsoft.com/office/drawing/2014/main" id="{84449499-1A51-4FB1-9ECE-4D644CB7DDE4}"/>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76132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BD292A5-EF78-417E-8B00-5B66F2FCF214}"/>
              </a:ext>
            </a:extLst>
          </p:cNvPr>
          <p:cNvSpPr>
            <a:spLocks noGrp="1"/>
          </p:cNvSpPr>
          <p:nvPr>
            <p:ph type="body" sz="quarter" idx="13"/>
          </p:nvPr>
        </p:nvSpPr>
        <p:spPr>
          <a:xfrm>
            <a:off x="0" y="290620"/>
            <a:ext cx="12192000" cy="697353"/>
          </a:xfrm>
        </p:spPr>
        <p:txBody>
          <a:bodyPr>
            <a:normAutofit/>
          </a:bodyPr>
          <a:lstStyle/>
          <a:p>
            <a:pPr algn="l"/>
            <a:r>
              <a:rPr lang="de-DE" sz="3200" dirty="0" smtClean="0"/>
              <a:t> In </a:t>
            </a:r>
            <a:r>
              <a:rPr lang="de-DE" sz="3200" dirty="0"/>
              <a:t>welchen Bereichen werden Geflüchtete in Irland unterstützt?</a:t>
            </a:r>
            <a:endParaRPr lang="en-IE" sz="3200" dirty="0"/>
          </a:p>
        </p:txBody>
      </p:sp>
      <p:sp>
        <p:nvSpPr>
          <p:cNvPr id="3" name="Text Placeholder 2">
            <a:extLst>
              <a:ext uri="{FF2B5EF4-FFF2-40B4-BE49-F238E27FC236}">
                <a16:creationId xmlns="" xmlns:a16="http://schemas.microsoft.com/office/drawing/2014/main" id="{C1B09B1A-1C0A-4685-B454-2D5DA19E9612}"/>
              </a:ext>
            </a:extLst>
          </p:cNvPr>
          <p:cNvSpPr>
            <a:spLocks noGrp="1"/>
          </p:cNvSpPr>
          <p:nvPr>
            <p:ph type="body" sz="quarter" idx="14"/>
          </p:nvPr>
        </p:nvSpPr>
        <p:spPr>
          <a:solidFill>
            <a:srgbClr val="B6BD00"/>
          </a:solidFill>
        </p:spPr>
        <p:txBody>
          <a:bodyPr>
            <a:normAutofit/>
          </a:bodyPr>
          <a:lstStyle/>
          <a:p>
            <a:r>
              <a:rPr lang="en-IE" sz="2800" dirty="0" err="1">
                <a:solidFill>
                  <a:schemeClr val="bg1"/>
                </a:solidFill>
              </a:rPr>
              <a:t>Arbeit</a:t>
            </a:r>
            <a:r>
              <a:rPr lang="en-IE" sz="2800" dirty="0">
                <a:solidFill>
                  <a:schemeClr val="bg1"/>
                </a:solidFill>
              </a:rPr>
              <a:t>/</a:t>
            </a:r>
            <a:r>
              <a:rPr lang="en-IE" sz="2800" dirty="0" err="1">
                <a:solidFill>
                  <a:schemeClr val="bg1"/>
                </a:solidFill>
              </a:rPr>
              <a:t>Beschäftigung</a:t>
            </a:r>
            <a:endParaRPr lang="en-IE" sz="2800" dirty="0">
              <a:solidFill>
                <a:schemeClr val="bg1"/>
              </a:solidFill>
            </a:endParaRPr>
          </a:p>
        </p:txBody>
      </p:sp>
      <p:sp>
        <p:nvSpPr>
          <p:cNvPr id="4" name="Text Placeholder 3">
            <a:extLst>
              <a:ext uri="{FF2B5EF4-FFF2-40B4-BE49-F238E27FC236}">
                <a16:creationId xmlns="" xmlns:a16="http://schemas.microsoft.com/office/drawing/2014/main" id="{6E1FD35C-CE25-4DB1-8CA8-7AE23C32CC1D}"/>
              </a:ext>
            </a:extLst>
          </p:cNvPr>
          <p:cNvSpPr>
            <a:spLocks noGrp="1"/>
          </p:cNvSpPr>
          <p:nvPr>
            <p:ph type="body" sz="quarter" idx="15"/>
          </p:nvPr>
        </p:nvSpPr>
        <p:spPr>
          <a:xfrm>
            <a:off x="552588" y="4432246"/>
            <a:ext cx="3652587" cy="2098207"/>
          </a:xfrm>
        </p:spPr>
        <p:txBody>
          <a:bodyPr>
            <a:noAutofit/>
          </a:bodyPr>
          <a:lstStyle/>
          <a:p>
            <a:r>
              <a:rPr lang="de-DE" sz="1900" dirty="0">
                <a:solidFill>
                  <a:srgbClr val="B6BD00"/>
                </a:solidFill>
              </a:rPr>
              <a:t>Geflüchtete und Asylsuchende können eine Arbeitsgenehmigung beantragen und Zugang zu einer Beschäftigung und selbständigen Erwerbstätigkeit erhalten. </a:t>
            </a:r>
            <a:r>
              <a:rPr lang="de-DE" sz="1900" dirty="0"/>
              <a:t>Eine einmal erteilte Arbeitserlaubnis ist 6 Monate gültig und kann erneuert werden.</a:t>
            </a:r>
            <a:endParaRPr lang="en-IE" sz="1900" dirty="0">
              <a:solidFill>
                <a:srgbClr val="B6BD00"/>
              </a:solidFill>
            </a:endParaRPr>
          </a:p>
        </p:txBody>
      </p:sp>
      <p:sp>
        <p:nvSpPr>
          <p:cNvPr id="5" name="Text Placeholder 4">
            <a:extLst>
              <a:ext uri="{FF2B5EF4-FFF2-40B4-BE49-F238E27FC236}">
                <a16:creationId xmlns="" xmlns:a16="http://schemas.microsoft.com/office/drawing/2014/main" id="{10E9934E-AFEC-4E2E-B661-4F695E438CC1}"/>
              </a:ext>
            </a:extLst>
          </p:cNvPr>
          <p:cNvSpPr>
            <a:spLocks noGrp="1"/>
          </p:cNvSpPr>
          <p:nvPr>
            <p:ph type="body" sz="quarter" idx="16"/>
          </p:nvPr>
        </p:nvSpPr>
        <p:spPr>
          <a:solidFill>
            <a:srgbClr val="F38B00"/>
          </a:solidFill>
        </p:spPr>
        <p:txBody>
          <a:bodyPr/>
          <a:lstStyle/>
          <a:p>
            <a:r>
              <a:rPr lang="en-IE" dirty="0" err="1">
                <a:solidFill>
                  <a:schemeClr val="bg1"/>
                </a:solidFill>
              </a:rPr>
              <a:t>Dolmetschen</a:t>
            </a:r>
            <a:r>
              <a:rPr lang="en-IE" dirty="0">
                <a:solidFill>
                  <a:schemeClr val="bg1"/>
                </a:solidFill>
              </a:rPr>
              <a:t> und </a:t>
            </a:r>
            <a:r>
              <a:rPr lang="en-IE" dirty="0" err="1">
                <a:solidFill>
                  <a:schemeClr val="bg1"/>
                </a:solidFill>
              </a:rPr>
              <a:t>Übersetzen</a:t>
            </a:r>
            <a:endParaRPr lang="en-IE" dirty="0">
              <a:solidFill>
                <a:schemeClr val="bg1"/>
              </a:solidFill>
            </a:endParaRPr>
          </a:p>
        </p:txBody>
      </p:sp>
      <p:sp>
        <p:nvSpPr>
          <p:cNvPr id="6" name="Text Placeholder 5">
            <a:extLst>
              <a:ext uri="{FF2B5EF4-FFF2-40B4-BE49-F238E27FC236}">
                <a16:creationId xmlns="" xmlns:a16="http://schemas.microsoft.com/office/drawing/2014/main" id="{25F2A92D-BFED-4C86-9AD3-9F020753B505}"/>
              </a:ext>
            </a:extLst>
          </p:cNvPr>
          <p:cNvSpPr>
            <a:spLocks noGrp="1"/>
          </p:cNvSpPr>
          <p:nvPr>
            <p:ph type="body" sz="quarter" idx="17"/>
          </p:nvPr>
        </p:nvSpPr>
        <p:spPr>
          <a:xfrm>
            <a:off x="4512216" y="4432246"/>
            <a:ext cx="3408830" cy="1831919"/>
          </a:xfrm>
        </p:spPr>
        <p:txBody>
          <a:bodyPr>
            <a:normAutofit/>
          </a:bodyPr>
          <a:lstStyle/>
          <a:p>
            <a:r>
              <a:rPr lang="de-DE" dirty="0"/>
              <a:t>Geflüchtete haben das Recht auf Dolmetsch- und Übersetzungsdienste, die bei Bedarf zur Verfügung gestellt werden.</a:t>
            </a:r>
            <a:endParaRPr lang="en-IE" dirty="0">
              <a:solidFill>
                <a:srgbClr val="F38B00"/>
              </a:solidFill>
            </a:endParaRPr>
          </a:p>
        </p:txBody>
      </p:sp>
      <p:sp>
        <p:nvSpPr>
          <p:cNvPr id="7" name="Text Placeholder 6">
            <a:extLst>
              <a:ext uri="{FF2B5EF4-FFF2-40B4-BE49-F238E27FC236}">
                <a16:creationId xmlns="" xmlns:a16="http://schemas.microsoft.com/office/drawing/2014/main" id="{E021DBAF-1D01-490D-9DC0-ADC30EE8ACCA}"/>
              </a:ext>
            </a:extLst>
          </p:cNvPr>
          <p:cNvSpPr>
            <a:spLocks noGrp="1"/>
          </p:cNvSpPr>
          <p:nvPr>
            <p:ph type="body" sz="quarter" idx="18"/>
          </p:nvPr>
        </p:nvSpPr>
        <p:spPr>
          <a:solidFill>
            <a:srgbClr val="EA1D76"/>
          </a:solidFill>
        </p:spPr>
        <p:txBody>
          <a:bodyPr/>
          <a:lstStyle/>
          <a:p>
            <a:r>
              <a:rPr lang="en-IE" dirty="0" err="1">
                <a:solidFill>
                  <a:schemeClr val="bg1"/>
                </a:solidFill>
              </a:rPr>
              <a:t>Lokale</a:t>
            </a:r>
            <a:r>
              <a:rPr lang="en-IE" dirty="0">
                <a:solidFill>
                  <a:schemeClr val="bg1"/>
                </a:solidFill>
              </a:rPr>
              <a:t> </a:t>
            </a:r>
            <a:r>
              <a:rPr lang="en-IE" dirty="0" err="1">
                <a:solidFill>
                  <a:schemeClr val="bg1"/>
                </a:solidFill>
              </a:rPr>
              <a:t>Unterstützungen</a:t>
            </a:r>
            <a:endParaRPr lang="en-IE" dirty="0">
              <a:solidFill>
                <a:schemeClr val="bg1"/>
              </a:solidFill>
            </a:endParaRPr>
          </a:p>
        </p:txBody>
      </p:sp>
      <p:sp>
        <p:nvSpPr>
          <p:cNvPr id="8" name="Text Placeholder 7">
            <a:extLst>
              <a:ext uri="{FF2B5EF4-FFF2-40B4-BE49-F238E27FC236}">
                <a16:creationId xmlns="" xmlns:a16="http://schemas.microsoft.com/office/drawing/2014/main" id="{BDC9845E-C67F-4282-AE56-B075E9C45D6C}"/>
              </a:ext>
            </a:extLst>
          </p:cNvPr>
          <p:cNvSpPr>
            <a:spLocks noGrp="1"/>
          </p:cNvSpPr>
          <p:nvPr>
            <p:ph type="body" sz="quarter" idx="19"/>
          </p:nvPr>
        </p:nvSpPr>
        <p:spPr>
          <a:xfrm>
            <a:off x="8124497" y="4432246"/>
            <a:ext cx="3652587" cy="2021106"/>
          </a:xfrm>
        </p:spPr>
        <p:txBody>
          <a:bodyPr>
            <a:normAutofit lnSpcReduction="10000"/>
          </a:bodyPr>
          <a:lstStyle/>
          <a:p>
            <a:r>
              <a:rPr lang="de-DE" dirty="0"/>
              <a:t>Geflüchtete erhalten auch örtliche Unterstützung im Hinblick auf lokale Orientierung, Integration in die Gemeinschaft und mehr.</a:t>
            </a:r>
          </a:p>
        </p:txBody>
      </p:sp>
      <p:sp>
        <p:nvSpPr>
          <p:cNvPr id="9" name="Text Placeholder 1">
            <a:extLst>
              <a:ext uri="{FF2B5EF4-FFF2-40B4-BE49-F238E27FC236}">
                <a16:creationId xmlns="" xmlns:a16="http://schemas.microsoft.com/office/drawing/2014/main" id="{33C55EA9-A536-4DD4-8363-FE4C1E5D1134}"/>
              </a:ext>
            </a:extLst>
          </p:cNvPr>
          <p:cNvSpPr txBox="1">
            <a:spLocks/>
          </p:cNvSpPr>
          <p:nvPr/>
        </p:nvSpPr>
        <p:spPr>
          <a:xfrm>
            <a:off x="793850" y="1029338"/>
            <a:ext cx="10845561" cy="697353"/>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de-DE" sz="2600" dirty="0">
                <a:solidFill>
                  <a:schemeClr val="bg1"/>
                </a:solidFill>
              </a:rPr>
              <a:t>Geflüchtete erhalten Unterstützung durch ein breites Spektrum öffentlicher, privater und ehrenamtlicher Dienste. </a:t>
            </a:r>
            <a:endParaRPr lang="en-IE" sz="2600" dirty="0">
              <a:solidFill>
                <a:schemeClr val="bg1"/>
              </a:solidFill>
            </a:endParaRPr>
          </a:p>
        </p:txBody>
      </p:sp>
      <p:pic>
        <p:nvPicPr>
          <p:cNvPr id="10" name="Picture 2" descr="Image result for ireland flag">
            <a:extLst>
              <a:ext uri="{FF2B5EF4-FFF2-40B4-BE49-F238E27FC236}">
                <a16:creationId xmlns="" xmlns:a16="http://schemas.microsoft.com/office/drawing/2014/main" id="{6631B7FC-7A16-48AD-8176-BD460621BC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1" t="27111" r="4881" b="28067"/>
          <a:stretch/>
        </p:blipFill>
        <p:spPr bwMode="auto">
          <a:xfrm>
            <a:off x="10815144" y="249255"/>
            <a:ext cx="1208689" cy="597132"/>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608;p39">
            <a:extLst>
              <a:ext uri="{FF2B5EF4-FFF2-40B4-BE49-F238E27FC236}">
                <a16:creationId xmlns="" xmlns:a16="http://schemas.microsoft.com/office/drawing/2014/main" id="{91F35A96-EDC5-4913-B67A-23CCDB0A73E8}"/>
              </a:ext>
            </a:extLst>
          </p:cNvPr>
          <p:cNvSpPr/>
          <p:nvPr/>
        </p:nvSpPr>
        <p:spPr>
          <a:xfrm>
            <a:off x="2106071" y="2319495"/>
            <a:ext cx="574068" cy="518297"/>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551;p39">
            <a:extLst>
              <a:ext uri="{FF2B5EF4-FFF2-40B4-BE49-F238E27FC236}">
                <a16:creationId xmlns="" xmlns:a16="http://schemas.microsoft.com/office/drawing/2014/main" id="{0B7D6D11-97CC-421C-8DDF-9EF798160F4A}"/>
              </a:ext>
            </a:extLst>
          </p:cNvPr>
          <p:cNvGrpSpPr/>
          <p:nvPr/>
        </p:nvGrpSpPr>
        <p:grpSpPr>
          <a:xfrm>
            <a:off x="5904082" y="2299819"/>
            <a:ext cx="574068" cy="518297"/>
            <a:chOff x="6618700" y="1635475"/>
            <a:chExt cx="456675" cy="432325"/>
          </a:xfrm>
        </p:grpSpPr>
        <p:sp>
          <p:nvSpPr>
            <p:cNvPr id="13" name="Google Shape;552;p39">
              <a:extLst>
                <a:ext uri="{FF2B5EF4-FFF2-40B4-BE49-F238E27FC236}">
                  <a16:creationId xmlns="" xmlns:a16="http://schemas.microsoft.com/office/drawing/2014/main" id="{2C086B23-894C-4C39-954A-D8D3B86C3701}"/>
                </a:ext>
              </a:extLst>
            </p:cNvPr>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3;p39">
              <a:extLst>
                <a:ext uri="{FF2B5EF4-FFF2-40B4-BE49-F238E27FC236}">
                  <a16:creationId xmlns="" xmlns:a16="http://schemas.microsoft.com/office/drawing/2014/main" id="{6F7988F8-C817-41F2-9A61-BD9B941AA0F4}"/>
                </a:ext>
              </a:extLst>
            </p:cNvPr>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4;p39">
              <a:extLst>
                <a:ext uri="{FF2B5EF4-FFF2-40B4-BE49-F238E27FC236}">
                  <a16:creationId xmlns="" xmlns:a16="http://schemas.microsoft.com/office/drawing/2014/main" id="{CF2CC999-DFC8-4165-8620-047AA333A706}"/>
                </a:ext>
              </a:extLst>
            </p:cNvPr>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5;p39">
              <a:extLst>
                <a:ext uri="{FF2B5EF4-FFF2-40B4-BE49-F238E27FC236}">
                  <a16:creationId xmlns="" xmlns:a16="http://schemas.microsoft.com/office/drawing/2014/main" id="{D1E0BD4E-CA5C-4FD1-BB9F-AA0FA2A2B38C}"/>
                </a:ext>
              </a:extLst>
            </p:cNvPr>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6;p39">
              <a:extLst>
                <a:ext uri="{FF2B5EF4-FFF2-40B4-BE49-F238E27FC236}">
                  <a16:creationId xmlns="" xmlns:a16="http://schemas.microsoft.com/office/drawing/2014/main" id="{086AE518-7651-483F-B6DA-0C6B4AF8179C}"/>
                </a:ext>
              </a:extLst>
            </p:cNvPr>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735;p39">
            <a:extLst>
              <a:ext uri="{FF2B5EF4-FFF2-40B4-BE49-F238E27FC236}">
                <a16:creationId xmlns="" xmlns:a16="http://schemas.microsoft.com/office/drawing/2014/main" id="{B2B50978-CA01-4449-8A6F-2217E7BF6ADF}"/>
              </a:ext>
            </a:extLst>
          </p:cNvPr>
          <p:cNvGrpSpPr/>
          <p:nvPr/>
        </p:nvGrpSpPr>
        <p:grpSpPr>
          <a:xfrm>
            <a:off x="9598979" y="2240765"/>
            <a:ext cx="578343" cy="513122"/>
            <a:chOff x="3927500" y="301425"/>
            <a:chExt cx="461550" cy="411625"/>
          </a:xfrm>
        </p:grpSpPr>
        <p:sp>
          <p:nvSpPr>
            <p:cNvPr id="19" name="Google Shape;736;p39">
              <a:extLst>
                <a:ext uri="{FF2B5EF4-FFF2-40B4-BE49-F238E27FC236}">
                  <a16:creationId xmlns="" xmlns:a16="http://schemas.microsoft.com/office/drawing/2014/main" id="{F1D2D737-B17E-435F-9066-DD4AB0285181}"/>
                </a:ext>
              </a:extLst>
            </p:cNvPr>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37;p39">
              <a:extLst>
                <a:ext uri="{FF2B5EF4-FFF2-40B4-BE49-F238E27FC236}">
                  <a16:creationId xmlns="" xmlns:a16="http://schemas.microsoft.com/office/drawing/2014/main" id="{4836B45A-2EBC-4375-A7AF-2AA313D13DB5}"/>
                </a:ext>
              </a:extLst>
            </p:cNvPr>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38;p39">
              <a:extLst>
                <a:ext uri="{FF2B5EF4-FFF2-40B4-BE49-F238E27FC236}">
                  <a16:creationId xmlns="" xmlns:a16="http://schemas.microsoft.com/office/drawing/2014/main" id="{F7E47A2E-28CD-4AD5-867D-90C63B3D8751}"/>
                </a:ext>
              </a:extLst>
            </p:cNvPr>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39;p39">
              <a:extLst>
                <a:ext uri="{FF2B5EF4-FFF2-40B4-BE49-F238E27FC236}">
                  <a16:creationId xmlns="" xmlns:a16="http://schemas.microsoft.com/office/drawing/2014/main" id="{88DE8A8D-885F-436F-AC1A-0DDA53AEA3A1}"/>
                </a:ext>
              </a:extLst>
            </p:cNvPr>
            <p:cNvSpPr/>
            <p:nvPr/>
          </p:nvSpPr>
          <p:spPr>
            <a:xfrm>
              <a:off x="4295850" y="442075"/>
              <a:ext cx="46300" cy="26225"/>
            </a:xfrm>
            <a:custGeom>
              <a:avLst/>
              <a:gdLst/>
              <a:ahLst/>
              <a:cxnLst/>
              <a:rect l="l" t="t" r="r" b="b"/>
              <a:pathLst>
                <a:path w="1852" h="1049" fill="none" extrusionOk="0">
                  <a:moveTo>
                    <a:pt x="1" y="1"/>
                  </a:moveTo>
                  <a:lnTo>
                    <a:pt x="1852" y="104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40;p39">
              <a:extLst>
                <a:ext uri="{FF2B5EF4-FFF2-40B4-BE49-F238E27FC236}">
                  <a16:creationId xmlns="" xmlns:a16="http://schemas.microsoft.com/office/drawing/2014/main" id="{D01B67DC-D27F-468B-8399-7A7C7C8A885C}"/>
                </a:ext>
              </a:extLst>
            </p:cNvPr>
            <p:cNvSpPr/>
            <p:nvPr/>
          </p:nvSpPr>
          <p:spPr>
            <a:xfrm>
              <a:off x="4296475" y="415900"/>
              <a:ext cx="45075" cy="78575"/>
            </a:xfrm>
            <a:custGeom>
              <a:avLst/>
              <a:gdLst/>
              <a:ahLst/>
              <a:cxnLst/>
              <a:rect l="l" t="t" r="r" b="b"/>
              <a:pathLst>
                <a:path w="1803" h="3143" fill="none" extrusionOk="0">
                  <a:moveTo>
                    <a:pt x="1802" y="1"/>
                  </a:moveTo>
                  <a:lnTo>
                    <a:pt x="0" y="314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41;p39">
              <a:extLst>
                <a:ext uri="{FF2B5EF4-FFF2-40B4-BE49-F238E27FC236}">
                  <a16:creationId xmlns="" xmlns:a16="http://schemas.microsoft.com/office/drawing/2014/main" id="{F8BCCCE8-5B34-452A-BBB3-349885B0098D}"/>
                </a:ext>
              </a:extLst>
            </p:cNvPr>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2;p39">
              <a:extLst>
                <a:ext uri="{FF2B5EF4-FFF2-40B4-BE49-F238E27FC236}">
                  <a16:creationId xmlns="" xmlns:a16="http://schemas.microsoft.com/office/drawing/2014/main" id="{BA1B00CB-B992-4D58-A4B7-14BE7032FEE9}"/>
                </a:ext>
              </a:extLst>
            </p:cNvPr>
            <p:cNvSpPr/>
            <p:nvPr/>
          </p:nvSpPr>
          <p:spPr>
            <a:xfrm>
              <a:off x="3970725" y="558375"/>
              <a:ext cx="1850" cy="12200"/>
            </a:xfrm>
            <a:custGeom>
              <a:avLst/>
              <a:gdLst/>
              <a:ahLst/>
              <a:cxnLst/>
              <a:rect l="l" t="t" r="r" b="b"/>
              <a:pathLst>
                <a:path w="74" h="488" fill="none" extrusionOk="0">
                  <a:moveTo>
                    <a:pt x="0" y="488"/>
                  </a:moveTo>
                  <a:lnTo>
                    <a:pt x="7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43;p39">
              <a:extLst>
                <a:ext uri="{FF2B5EF4-FFF2-40B4-BE49-F238E27FC236}">
                  <a16:creationId xmlns="" xmlns:a16="http://schemas.microsoft.com/office/drawing/2014/main" id="{120D24F3-7330-4922-BF02-13A73300C251}"/>
                </a:ext>
              </a:extLst>
            </p:cNvPr>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44;p39">
              <a:extLst>
                <a:ext uri="{FF2B5EF4-FFF2-40B4-BE49-F238E27FC236}">
                  <a16:creationId xmlns="" xmlns:a16="http://schemas.microsoft.com/office/drawing/2014/main" id="{17B2B672-D2DC-4046-A5B7-EA974C0779D5}"/>
                </a:ext>
              </a:extLst>
            </p:cNvPr>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45;p39">
              <a:extLst>
                <a:ext uri="{FF2B5EF4-FFF2-40B4-BE49-F238E27FC236}">
                  <a16:creationId xmlns="" xmlns:a16="http://schemas.microsoft.com/office/drawing/2014/main" id="{4F5F1217-7606-4AA7-A117-2C248E65CD41}"/>
                </a:ext>
              </a:extLst>
            </p:cNvPr>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46;p39">
              <a:extLst>
                <a:ext uri="{FF2B5EF4-FFF2-40B4-BE49-F238E27FC236}">
                  <a16:creationId xmlns="" xmlns:a16="http://schemas.microsoft.com/office/drawing/2014/main" id="{66757E80-8F96-4BF0-9E9F-CB2B7F9C4E93}"/>
                </a:ext>
              </a:extLst>
            </p:cNvPr>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47;p39">
              <a:extLst>
                <a:ext uri="{FF2B5EF4-FFF2-40B4-BE49-F238E27FC236}">
                  <a16:creationId xmlns="" xmlns:a16="http://schemas.microsoft.com/office/drawing/2014/main" id="{8F0E0EB0-F6AE-4547-8A38-14B6A88F7F30}"/>
                </a:ext>
              </a:extLst>
            </p:cNvPr>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48;p39">
              <a:extLst>
                <a:ext uri="{FF2B5EF4-FFF2-40B4-BE49-F238E27FC236}">
                  <a16:creationId xmlns="" xmlns:a16="http://schemas.microsoft.com/office/drawing/2014/main" id="{6BAD6E16-325F-4A73-A0D3-BEDA782ADAAC}"/>
                </a:ext>
              </a:extLst>
            </p:cNvPr>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49;p39">
              <a:extLst>
                <a:ext uri="{FF2B5EF4-FFF2-40B4-BE49-F238E27FC236}">
                  <a16:creationId xmlns="" xmlns:a16="http://schemas.microsoft.com/office/drawing/2014/main" id="{218B8463-EE7C-4EDA-9966-717944D0B747}"/>
                </a:ext>
              </a:extLst>
            </p:cNvPr>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50;p39">
              <a:extLst>
                <a:ext uri="{FF2B5EF4-FFF2-40B4-BE49-F238E27FC236}">
                  <a16:creationId xmlns="" xmlns:a16="http://schemas.microsoft.com/office/drawing/2014/main" id="{04D6199C-6F7E-4EF9-AD99-8888E0701425}"/>
                </a:ext>
              </a:extLst>
            </p:cNvPr>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51;p39">
              <a:extLst>
                <a:ext uri="{FF2B5EF4-FFF2-40B4-BE49-F238E27FC236}">
                  <a16:creationId xmlns="" xmlns:a16="http://schemas.microsoft.com/office/drawing/2014/main" id="{F0D58AB3-9FDA-4028-BECA-816F69157471}"/>
                </a:ext>
              </a:extLst>
            </p:cNvPr>
            <p:cNvSpPr/>
            <p:nvPr/>
          </p:nvSpPr>
          <p:spPr>
            <a:xfrm>
              <a:off x="4141800" y="502975"/>
              <a:ext cx="3700" cy="11600"/>
            </a:xfrm>
            <a:custGeom>
              <a:avLst/>
              <a:gdLst/>
              <a:ahLst/>
              <a:cxnLst/>
              <a:rect l="l" t="t" r="r" b="b"/>
              <a:pathLst>
                <a:path w="148" h="464" fill="none" extrusionOk="0">
                  <a:moveTo>
                    <a:pt x="1" y="0"/>
                  </a:moveTo>
                  <a:lnTo>
                    <a:pt x="147" y="46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52;p39">
              <a:extLst>
                <a:ext uri="{FF2B5EF4-FFF2-40B4-BE49-F238E27FC236}">
                  <a16:creationId xmlns="" xmlns:a16="http://schemas.microsoft.com/office/drawing/2014/main" id="{25B27DAE-D1EB-4640-AEB3-6A90FDC29D9A}"/>
                </a:ext>
              </a:extLst>
            </p:cNvPr>
            <p:cNvSpPr/>
            <p:nvPr/>
          </p:nvSpPr>
          <p:spPr>
            <a:xfrm>
              <a:off x="4150950" y="533425"/>
              <a:ext cx="3675" cy="11575"/>
            </a:xfrm>
            <a:custGeom>
              <a:avLst/>
              <a:gdLst/>
              <a:ahLst/>
              <a:cxnLst/>
              <a:rect l="l" t="t" r="r" b="b"/>
              <a:pathLst>
                <a:path w="147" h="463" fill="none" extrusionOk="0">
                  <a:moveTo>
                    <a:pt x="0" y="0"/>
                  </a:moveTo>
                  <a:lnTo>
                    <a:pt x="146" y="46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53;p39">
              <a:extLst>
                <a:ext uri="{FF2B5EF4-FFF2-40B4-BE49-F238E27FC236}">
                  <a16:creationId xmlns="" xmlns:a16="http://schemas.microsoft.com/office/drawing/2014/main" id="{98D1BE66-CA59-4540-9CE1-E4787F70A16F}"/>
                </a:ext>
              </a:extLst>
            </p:cNvPr>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54;p39">
              <a:extLst>
                <a:ext uri="{FF2B5EF4-FFF2-40B4-BE49-F238E27FC236}">
                  <a16:creationId xmlns="" xmlns:a16="http://schemas.microsoft.com/office/drawing/2014/main" id="{49938D51-326A-439E-91E6-71EDE863671D}"/>
                </a:ext>
              </a:extLst>
            </p:cNvPr>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55;p39">
              <a:extLst>
                <a:ext uri="{FF2B5EF4-FFF2-40B4-BE49-F238E27FC236}">
                  <a16:creationId xmlns="" xmlns:a16="http://schemas.microsoft.com/office/drawing/2014/main" id="{8DCB6987-8D9B-42DD-AFB5-EADDD1F691B4}"/>
                </a:ext>
              </a:extLst>
            </p:cNvPr>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56;p39">
              <a:extLst>
                <a:ext uri="{FF2B5EF4-FFF2-40B4-BE49-F238E27FC236}">
                  <a16:creationId xmlns="" xmlns:a16="http://schemas.microsoft.com/office/drawing/2014/main" id="{0F096604-9D2A-4512-991E-A7FA140FCDD3}"/>
                </a:ext>
              </a:extLst>
            </p:cNvPr>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7;p39">
              <a:extLst>
                <a:ext uri="{FF2B5EF4-FFF2-40B4-BE49-F238E27FC236}">
                  <a16:creationId xmlns="" xmlns:a16="http://schemas.microsoft.com/office/drawing/2014/main" id="{274ADB55-8768-45DF-A4DF-8971059ED9FC}"/>
                </a:ext>
              </a:extLst>
            </p:cNvPr>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8;p39">
              <a:extLst>
                <a:ext uri="{FF2B5EF4-FFF2-40B4-BE49-F238E27FC236}">
                  <a16:creationId xmlns="" xmlns:a16="http://schemas.microsoft.com/office/drawing/2014/main" id="{3777849B-F045-491C-A02E-EEA8B11F8644}"/>
                </a:ext>
              </a:extLst>
            </p:cNvPr>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59;p39">
              <a:extLst>
                <a:ext uri="{FF2B5EF4-FFF2-40B4-BE49-F238E27FC236}">
                  <a16:creationId xmlns="" xmlns:a16="http://schemas.microsoft.com/office/drawing/2014/main" id="{FEECB5E9-403D-43DA-9CC3-9F723CF2B9E2}"/>
                </a:ext>
              </a:extLst>
            </p:cNvPr>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60;p39">
              <a:extLst>
                <a:ext uri="{FF2B5EF4-FFF2-40B4-BE49-F238E27FC236}">
                  <a16:creationId xmlns="" xmlns:a16="http://schemas.microsoft.com/office/drawing/2014/main" id="{1D68E711-7F80-44B8-946A-BA5A39A57898}"/>
                </a:ext>
              </a:extLst>
            </p:cNvPr>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1;p39">
              <a:extLst>
                <a:ext uri="{FF2B5EF4-FFF2-40B4-BE49-F238E27FC236}">
                  <a16:creationId xmlns="" xmlns:a16="http://schemas.microsoft.com/office/drawing/2014/main" id="{A96A3A9A-5450-4ACB-8491-15F2E669541A}"/>
                </a:ext>
              </a:extLst>
            </p:cNvPr>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2;p39">
              <a:extLst>
                <a:ext uri="{FF2B5EF4-FFF2-40B4-BE49-F238E27FC236}">
                  <a16:creationId xmlns="" xmlns:a16="http://schemas.microsoft.com/office/drawing/2014/main" id="{34A184F6-3BF3-4D18-9804-1BEEEFA93AAD}"/>
                </a:ext>
              </a:extLst>
            </p:cNvPr>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23695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A9822C9-89C4-4197-AABF-BD03E7E605FB}"/>
              </a:ext>
            </a:extLst>
          </p:cNvPr>
          <p:cNvSpPr>
            <a:spLocks noGrp="1"/>
          </p:cNvSpPr>
          <p:nvPr>
            <p:ph type="body" sz="quarter" idx="20"/>
          </p:nvPr>
        </p:nvSpPr>
        <p:spPr>
          <a:xfrm>
            <a:off x="493985" y="1828495"/>
            <a:ext cx="11529847" cy="4780249"/>
          </a:xfrm>
        </p:spPr>
        <p:txBody>
          <a:bodyPr/>
          <a:lstStyle/>
          <a:p>
            <a:pPr marL="0" indent="0">
              <a:buNone/>
            </a:pPr>
            <a:endParaRPr lang="de-DE" sz="2000" dirty="0" smtClean="0"/>
          </a:p>
          <a:p>
            <a:pPr marL="0" indent="0">
              <a:buNone/>
            </a:pPr>
            <a:r>
              <a:rPr lang="de-DE" sz="2000" dirty="0" smtClean="0"/>
              <a:t>Migrant*innen </a:t>
            </a:r>
            <a:r>
              <a:rPr lang="de-DE" sz="2000" dirty="0"/>
              <a:t>werden in der Regel allgemeine Dienstleistungen von Regierungen, Gemeindeorganisationen und dem privaten Sektor in Anspruch nehmen, um einen Teil ihres Siedlungsbedarfs zu decken. </a:t>
            </a:r>
          </a:p>
          <a:p>
            <a:pPr marL="0" indent="0">
              <a:buNone/>
            </a:pPr>
            <a:r>
              <a:rPr lang="de-DE" sz="2000" dirty="0"/>
              <a:t>Es gibt auch eine Reihe von Schlüsselorganisationen, die mit Migrant*innen arbeiten, um ihnen bei der Neuansiedlung zu helfen</a:t>
            </a:r>
            <a:r>
              <a:rPr lang="de-DE" sz="2000" dirty="0" smtClean="0"/>
              <a:t>:</a:t>
            </a:r>
          </a:p>
          <a:p>
            <a:r>
              <a:rPr lang="en-IE" sz="2000" u="sng" dirty="0">
                <a:solidFill>
                  <a:schemeClr val="accent1"/>
                </a:solidFill>
              </a:rPr>
              <a:t>Immigrant Council of </a:t>
            </a:r>
            <a:r>
              <a:rPr lang="en-IE" sz="2000" u="sng" dirty="0" smtClean="0">
                <a:solidFill>
                  <a:schemeClr val="accent1"/>
                </a:solidFill>
              </a:rPr>
              <a:t>Ireland</a:t>
            </a:r>
            <a:r>
              <a:rPr lang="en-IE" sz="2000" dirty="0" smtClean="0"/>
              <a:t> </a:t>
            </a:r>
            <a:r>
              <a:rPr lang="en-IE" sz="2000" dirty="0" err="1" smtClean="0"/>
              <a:t>ist</a:t>
            </a:r>
            <a:r>
              <a:rPr lang="en-IE" sz="2000" dirty="0" smtClean="0"/>
              <a:t> </a:t>
            </a:r>
            <a:r>
              <a:rPr lang="de-DE" sz="2000" dirty="0" smtClean="0"/>
              <a:t>eine </a:t>
            </a:r>
            <a:r>
              <a:rPr lang="de-DE" sz="2000" dirty="0"/>
              <a:t>unabhängige, nationale Organisation, die Migrant*innen unterstützt, die zu Zwecken wie Arbeit, Studium, Familienzusammenführung, selbständiger Erwerbstätigkeit oder zu Besuch nach Irland kommen</a:t>
            </a:r>
            <a:r>
              <a:rPr lang="de-DE" sz="2000" dirty="0" smtClean="0"/>
              <a:t>.</a:t>
            </a:r>
          </a:p>
          <a:p>
            <a:r>
              <a:rPr lang="de-DE" sz="2000" dirty="0"/>
              <a:t>Das </a:t>
            </a:r>
            <a:r>
              <a:rPr lang="de-DE" sz="2000" u="sng" dirty="0">
                <a:solidFill>
                  <a:schemeClr val="accent1"/>
                </a:solidFill>
              </a:rPr>
              <a:t>Migrant </a:t>
            </a:r>
            <a:r>
              <a:rPr lang="de-DE" sz="2000" u="sng" dirty="0" err="1">
                <a:solidFill>
                  <a:schemeClr val="accent1"/>
                </a:solidFill>
              </a:rPr>
              <a:t>Rights</a:t>
            </a:r>
            <a:r>
              <a:rPr lang="de-DE" sz="2000" u="sng" dirty="0">
                <a:solidFill>
                  <a:schemeClr val="accent1"/>
                </a:solidFill>
              </a:rPr>
              <a:t> </a:t>
            </a:r>
            <a:r>
              <a:rPr lang="de-DE" sz="2000" u="sng" dirty="0" err="1">
                <a:solidFill>
                  <a:schemeClr val="accent1"/>
                </a:solidFill>
              </a:rPr>
              <a:t>Centre</a:t>
            </a:r>
            <a:r>
              <a:rPr lang="de-DE" sz="2000" u="sng" dirty="0">
                <a:solidFill>
                  <a:schemeClr val="accent1"/>
                </a:solidFill>
              </a:rPr>
              <a:t> </a:t>
            </a:r>
            <a:r>
              <a:rPr lang="de-DE" sz="2000" u="sng" dirty="0" err="1">
                <a:solidFill>
                  <a:schemeClr val="accent1"/>
                </a:solidFill>
              </a:rPr>
              <a:t>Ireland</a:t>
            </a:r>
            <a:r>
              <a:rPr lang="de-DE" sz="2000" dirty="0"/>
              <a:t> </a:t>
            </a:r>
            <a:r>
              <a:rPr lang="de-DE" sz="2000" dirty="0" smtClean="0"/>
              <a:t>ist </a:t>
            </a:r>
            <a:r>
              <a:rPr lang="de-DE" sz="2000" dirty="0"/>
              <a:t>eine nationale Organisation zur Unterstützung von Gastarbeiter*innen und ihren Familien. Sie ermutigt Migrant*innen, sich in ihrer Gemeinschaft zu engagieren und aktiv an allen Ebenen der Gesellschaft </a:t>
            </a:r>
            <a:r>
              <a:rPr lang="de-DE" sz="2000" dirty="0" smtClean="0"/>
              <a:t>teilzunehmen.</a:t>
            </a:r>
          </a:p>
          <a:p>
            <a:r>
              <a:rPr lang="de-DE" sz="2000" dirty="0"/>
              <a:t>Ausländische Botschaften und Konsulate bieten konsularische Dienstleistungen für Staatsangehörige ihres Landes an. </a:t>
            </a:r>
          </a:p>
        </p:txBody>
      </p:sp>
      <p:sp>
        <p:nvSpPr>
          <p:cNvPr id="3" name="Text Placeholder 2">
            <a:extLst>
              <a:ext uri="{FF2B5EF4-FFF2-40B4-BE49-F238E27FC236}">
                <a16:creationId xmlns="" xmlns:a16="http://schemas.microsoft.com/office/drawing/2014/main" id="{D03629FE-DF6A-4A59-A359-E359E8E4C936}"/>
              </a:ext>
            </a:extLst>
          </p:cNvPr>
          <p:cNvSpPr>
            <a:spLocks noGrp="1"/>
          </p:cNvSpPr>
          <p:nvPr>
            <p:ph type="body" sz="quarter" idx="21"/>
          </p:nvPr>
        </p:nvSpPr>
        <p:spPr/>
        <p:txBody>
          <a:bodyPr>
            <a:noAutofit/>
          </a:bodyPr>
          <a:lstStyle/>
          <a:p>
            <a:pPr algn="ctr"/>
            <a:r>
              <a:rPr lang="de-DE" sz="3200" dirty="0"/>
              <a:t>Wie unterscheiden sich die Unterstützungsmaßnahmen für Migrant*innen?</a:t>
            </a:r>
          </a:p>
        </p:txBody>
      </p:sp>
      <p:pic>
        <p:nvPicPr>
          <p:cNvPr id="4" name="Picture 2" descr="Image result for ireland flag">
            <a:extLst>
              <a:ext uri="{FF2B5EF4-FFF2-40B4-BE49-F238E27FC236}">
                <a16:creationId xmlns="" xmlns:a16="http://schemas.microsoft.com/office/drawing/2014/main" id="{3AF6B121-FD28-409A-9994-346082F46C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1" t="27111" r="4881" b="28067"/>
          <a:stretch/>
        </p:blipFill>
        <p:spPr bwMode="auto">
          <a:xfrm>
            <a:off x="10815144" y="249255"/>
            <a:ext cx="1208689" cy="59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883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r>
              <a:rPr lang="en-US" dirty="0"/>
              <a:t>In </a:t>
            </a:r>
            <a:r>
              <a:rPr lang="en-US" dirty="0" err="1" smtClean="0"/>
              <a:t>diesem</a:t>
            </a:r>
            <a:r>
              <a:rPr lang="en-US" dirty="0" smtClean="0"/>
              <a:t> </a:t>
            </a:r>
            <a:r>
              <a:rPr lang="en-US" dirty="0" err="1" smtClean="0"/>
              <a:t>Teil</a:t>
            </a:r>
            <a:r>
              <a:rPr lang="en-US" dirty="0" smtClean="0"/>
              <a:t>:</a:t>
            </a:r>
            <a:endParaRPr lang="en-US" dirty="0"/>
          </a:p>
        </p:txBody>
      </p:sp>
      <p:sp>
        <p:nvSpPr>
          <p:cNvPr id="7" name="Text Placeholder 5">
            <a:extLst>
              <a:ext uri="{FF2B5EF4-FFF2-40B4-BE49-F238E27FC236}">
                <a16:creationId xmlns="" xmlns:a16="http://schemas.microsoft.com/office/drawing/2014/main" id="{1C5C6BF9-AEDE-45AD-8BC9-52AF46733859}"/>
              </a:ext>
            </a:extLst>
          </p:cNvPr>
          <p:cNvSpPr txBox="1">
            <a:spLocks/>
          </p:cNvSpPr>
          <p:nvPr/>
        </p:nvSpPr>
        <p:spPr>
          <a:xfrm>
            <a:off x="480042" y="1192578"/>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400" i="0" dirty="0" smtClean="0"/>
              <a:t>1.3 </a:t>
            </a:r>
            <a:r>
              <a:rPr lang="de-DE" sz="3400" i="0" dirty="0"/>
              <a:t>Einführung in den vierteiligen Lösungsansatz von PROMISE zur Inklusion</a:t>
            </a:r>
          </a:p>
        </p:txBody>
      </p:sp>
      <p:sp>
        <p:nvSpPr>
          <p:cNvPr id="8" name="TextBox 7">
            <a:extLst>
              <a:ext uri="{FF2B5EF4-FFF2-40B4-BE49-F238E27FC236}">
                <a16:creationId xmlns="" xmlns:a16="http://schemas.microsoft.com/office/drawing/2014/main" id="{DD312A75-7BB8-42C2-AE5E-14778BE48EA4}"/>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smtClean="0">
                <a:solidFill>
                  <a:schemeClr val="bg1"/>
                </a:solidFill>
              </a:rPr>
              <a:t> EINLEITUNG</a:t>
            </a:r>
            <a:endParaRPr lang="en-IE" sz="3200" dirty="0">
              <a:solidFill>
                <a:schemeClr val="bg1"/>
              </a:solidFill>
            </a:endParaRPr>
          </a:p>
        </p:txBody>
      </p:sp>
      <p:sp>
        <p:nvSpPr>
          <p:cNvPr id="3" name="Text Placeholder 2">
            <a:extLst>
              <a:ext uri="{FF2B5EF4-FFF2-40B4-BE49-F238E27FC236}">
                <a16:creationId xmlns="" xmlns:a16="http://schemas.microsoft.com/office/drawing/2014/main" id="{8D4484FC-9162-4B30-8E4C-F9D4265A975B}"/>
              </a:ext>
            </a:extLst>
          </p:cNvPr>
          <p:cNvSpPr>
            <a:spLocks noGrp="1"/>
          </p:cNvSpPr>
          <p:nvPr>
            <p:ph type="body" sz="quarter" idx="17"/>
          </p:nvPr>
        </p:nvSpPr>
        <p:spPr>
          <a:xfrm>
            <a:off x="6222124" y="1953078"/>
            <a:ext cx="5489834" cy="3947440"/>
          </a:xfrm>
        </p:spPr>
        <p:txBody>
          <a:bodyPr/>
          <a:lstStyle/>
          <a:p>
            <a:pPr algn="just"/>
            <a:r>
              <a:rPr lang="de-DE" sz="2200" dirty="0"/>
              <a:t>Um erfolgreich zu sein, müssen die Prinzipien der Inklusion alle Bereiche des Lebens der Geflüchteten und Migrant*innen in ihrem neuen/aufnehmenden Land umfassen.</a:t>
            </a:r>
          </a:p>
          <a:p>
            <a:pPr algn="just"/>
            <a:r>
              <a:rPr lang="de-DE" sz="2200" dirty="0"/>
              <a:t>Für die Zwecke des PROMISE-Projekts haben wir unseren Ansatz zur Inklusion in vier Teile gegliedert. In diesem Abschnitt geben wir einen Überblick über diese Teilbereiche und die Lerninhalte, die Sie in den übrigen begleitenden PROMISE-Lernmaterialien des PROMISE Agent </a:t>
            </a:r>
            <a:r>
              <a:rPr lang="de-DE" sz="2200" dirty="0" err="1"/>
              <a:t>of</a:t>
            </a:r>
            <a:r>
              <a:rPr lang="de-DE" sz="2200" dirty="0"/>
              <a:t> </a:t>
            </a:r>
            <a:r>
              <a:rPr lang="de-DE" sz="2200" dirty="0" err="1"/>
              <a:t>Inclusion</a:t>
            </a:r>
            <a:r>
              <a:rPr lang="de-DE" sz="2200" dirty="0"/>
              <a:t> finden.</a:t>
            </a:r>
            <a:endParaRPr lang="en-IE" sz="2200" dirty="0"/>
          </a:p>
        </p:txBody>
      </p:sp>
      <p:sp>
        <p:nvSpPr>
          <p:cNvPr id="9" name="TextBox 8">
            <a:extLst>
              <a:ext uri="{FF2B5EF4-FFF2-40B4-BE49-F238E27FC236}">
                <a16:creationId xmlns="" xmlns:a16="http://schemas.microsoft.com/office/drawing/2014/main" id="{70549423-5B58-4EA0-94FF-D640E1A9A0BB}"/>
              </a:ext>
            </a:extLst>
          </p:cNvPr>
          <p:cNvSpPr txBox="1"/>
          <p:nvPr/>
        </p:nvSpPr>
        <p:spPr>
          <a:xfrm>
            <a:off x="-12394" y="3667535"/>
            <a:ext cx="5489834" cy="461665"/>
          </a:xfrm>
          <a:prstGeom prst="rect">
            <a:avLst/>
          </a:prstGeom>
          <a:solidFill>
            <a:srgbClr val="B6BD00"/>
          </a:solidFill>
        </p:spPr>
        <p:txBody>
          <a:bodyPr wrap="square" rtlCol="0">
            <a:spAutoFit/>
          </a:bodyPr>
          <a:lstStyle/>
          <a:p>
            <a:pPr algn="ctr"/>
            <a:r>
              <a:rPr lang="en-IE" sz="2400" dirty="0" err="1">
                <a:solidFill>
                  <a:schemeClr val="bg1"/>
                </a:solidFill>
              </a:rPr>
              <a:t>Sprache</a:t>
            </a:r>
            <a:r>
              <a:rPr lang="en-IE" sz="2400" dirty="0">
                <a:solidFill>
                  <a:schemeClr val="bg1"/>
                </a:solidFill>
              </a:rPr>
              <a:t> und </a:t>
            </a:r>
            <a:r>
              <a:rPr lang="en-IE" sz="2400" dirty="0" err="1">
                <a:solidFill>
                  <a:schemeClr val="bg1"/>
                </a:solidFill>
              </a:rPr>
              <a:t>Kommunikation</a:t>
            </a:r>
            <a:endParaRPr lang="en-IE" sz="2400" dirty="0">
              <a:solidFill>
                <a:schemeClr val="bg1"/>
              </a:solidFill>
            </a:endParaRPr>
          </a:p>
        </p:txBody>
      </p:sp>
      <p:sp>
        <p:nvSpPr>
          <p:cNvPr id="10" name="TextBox 9">
            <a:extLst>
              <a:ext uri="{FF2B5EF4-FFF2-40B4-BE49-F238E27FC236}">
                <a16:creationId xmlns="" xmlns:a16="http://schemas.microsoft.com/office/drawing/2014/main" id="{AD58EEE9-B9F2-4173-BB3B-2EC421C2C22D}"/>
              </a:ext>
            </a:extLst>
          </p:cNvPr>
          <p:cNvSpPr txBox="1"/>
          <p:nvPr/>
        </p:nvSpPr>
        <p:spPr>
          <a:xfrm>
            <a:off x="-12395" y="4108146"/>
            <a:ext cx="5489834" cy="400110"/>
          </a:xfrm>
          <a:prstGeom prst="rect">
            <a:avLst/>
          </a:prstGeom>
          <a:solidFill>
            <a:srgbClr val="16A8D3"/>
          </a:solidFill>
        </p:spPr>
        <p:txBody>
          <a:bodyPr wrap="square" rtlCol="0">
            <a:spAutoFit/>
          </a:bodyPr>
          <a:lstStyle/>
          <a:p>
            <a:pPr algn="ctr"/>
            <a:r>
              <a:rPr lang="de-DE" sz="2000" dirty="0">
                <a:solidFill>
                  <a:schemeClr val="bg1"/>
                </a:solidFill>
              </a:rPr>
              <a:t>Bürgerliches Leben, Kultur und Gemeinschaft</a:t>
            </a:r>
          </a:p>
        </p:txBody>
      </p:sp>
      <p:sp>
        <p:nvSpPr>
          <p:cNvPr id="11" name="TextBox 10">
            <a:extLst>
              <a:ext uri="{FF2B5EF4-FFF2-40B4-BE49-F238E27FC236}">
                <a16:creationId xmlns="" xmlns:a16="http://schemas.microsoft.com/office/drawing/2014/main" id="{695C0682-7484-4C1A-88CB-D02EF0FD9642}"/>
              </a:ext>
            </a:extLst>
          </p:cNvPr>
          <p:cNvSpPr txBox="1"/>
          <p:nvPr/>
        </p:nvSpPr>
        <p:spPr>
          <a:xfrm>
            <a:off x="-12395" y="4508987"/>
            <a:ext cx="5489833" cy="458763"/>
          </a:xfrm>
          <a:prstGeom prst="rect">
            <a:avLst/>
          </a:prstGeom>
          <a:solidFill>
            <a:srgbClr val="F38B00"/>
          </a:solidFill>
        </p:spPr>
        <p:txBody>
          <a:bodyPr wrap="square" rtlCol="0">
            <a:spAutoFit/>
          </a:bodyPr>
          <a:lstStyle/>
          <a:p>
            <a:pPr algn="ctr"/>
            <a:r>
              <a:rPr lang="en-IE" sz="2400" dirty="0" err="1">
                <a:solidFill>
                  <a:schemeClr val="bg1"/>
                </a:solidFill>
              </a:rPr>
              <a:t>Bildung</a:t>
            </a:r>
            <a:r>
              <a:rPr lang="en-IE" sz="2400" dirty="0">
                <a:solidFill>
                  <a:schemeClr val="bg1"/>
                </a:solidFill>
              </a:rPr>
              <a:t> und </a:t>
            </a:r>
            <a:r>
              <a:rPr lang="en-IE" sz="2400" dirty="0" err="1">
                <a:solidFill>
                  <a:schemeClr val="bg1"/>
                </a:solidFill>
              </a:rPr>
              <a:t>Unternehmen</a:t>
            </a:r>
            <a:endParaRPr lang="en-IE" sz="2400" dirty="0">
              <a:solidFill>
                <a:schemeClr val="bg1"/>
              </a:solidFill>
            </a:endParaRPr>
          </a:p>
        </p:txBody>
      </p:sp>
      <p:sp>
        <p:nvSpPr>
          <p:cNvPr id="12" name="TextBox 11">
            <a:extLst>
              <a:ext uri="{FF2B5EF4-FFF2-40B4-BE49-F238E27FC236}">
                <a16:creationId xmlns="" xmlns:a16="http://schemas.microsoft.com/office/drawing/2014/main" id="{AE47FC28-B132-42DF-B496-34A18A9AE19B}"/>
              </a:ext>
            </a:extLst>
          </p:cNvPr>
          <p:cNvSpPr txBox="1"/>
          <p:nvPr/>
        </p:nvSpPr>
        <p:spPr>
          <a:xfrm>
            <a:off x="-12394" y="4969994"/>
            <a:ext cx="5489832" cy="461665"/>
          </a:xfrm>
          <a:prstGeom prst="rect">
            <a:avLst/>
          </a:prstGeom>
          <a:solidFill>
            <a:srgbClr val="D82F27"/>
          </a:solidFill>
        </p:spPr>
        <p:txBody>
          <a:bodyPr wrap="square" rtlCol="0">
            <a:spAutoFit/>
          </a:bodyPr>
          <a:lstStyle/>
          <a:p>
            <a:pPr algn="ctr"/>
            <a:r>
              <a:rPr lang="en-IE" sz="2400" dirty="0" err="1">
                <a:solidFill>
                  <a:schemeClr val="bg1"/>
                </a:solidFill>
              </a:rPr>
              <a:t>Wohlbefinden</a:t>
            </a:r>
            <a:r>
              <a:rPr lang="en-IE" sz="2400" dirty="0">
                <a:solidFill>
                  <a:schemeClr val="bg1"/>
                </a:solidFill>
              </a:rPr>
              <a:t> und Familie</a:t>
            </a:r>
          </a:p>
        </p:txBody>
      </p:sp>
    </p:spTree>
    <p:extLst>
      <p:ext uri="{BB962C8B-B14F-4D97-AF65-F5344CB8AC3E}">
        <p14:creationId xmlns:p14="http://schemas.microsoft.com/office/powerpoint/2010/main" val="2039372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140936" y="270245"/>
            <a:ext cx="8403792" cy="857158"/>
          </a:xfrm>
        </p:spPr>
        <p:txBody>
          <a:bodyPr>
            <a:normAutofit fontScale="92500"/>
          </a:bodyPr>
          <a:lstStyle/>
          <a:p>
            <a:r>
              <a:rPr lang="de-DE" dirty="0"/>
              <a:t>In dieser Einheit werden Sie Folgendes lernen:</a:t>
            </a:r>
            <a:endParaRPr lang="en-US" dirty="0"/>
          </a:p>
        </p:txBody>
      </p:sp>
      <p:grpSp>
        <p:nvGrpSpPr>
          <p:cNvPr id="30" name="Google Shape;612;p39"/>
          <p:cNvGrpSpPr/>
          <p:nvPr/>
        </p:nvGrpSpPr>
        <p:grpSpPr>
          <a:xfrm>
            <a:off x="1264526" y="933866"/>
            <a:ext cx="481919" cy="492019"/>
            <a:chOff x="3951850" y="2985350"/>
            <a:chExt cx="407950" cy="416500"/>
          </a:xfrm>
        </p:grpSpPr>
        <p:sp>
          <p:nvSpPr>
            <p:cNvPr id="31"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F7C909E5-DB7A-49C1-ADA5-B94D564D49C3}"/>
              </a:ext>
            </a:extLst>
          </p:cNvPr>
          <p:cNvSpPr txBox="1"/>
          <p:nvPr/>
        </p:nvSpPr>
        <p:spPr>
          <a:xfrm>
            <a:off x="451622" y="6298463"/>
            <a:ext cx="2422566" cy="461665"/>
          </a:xfrm>
          <a:prstGeom prst="rect">
            <a:avLst/>
          </a:prstGeom>
          <a:solidFill>
            <a:srgbClr val="EA1D76"/>
          </a:solidFill>
        </p:spPr>
        <p:txBody>
          <a:bodyPr wrap="square" rtlCol="0">
            <a:spAutoFit/>
          </a:bodyPr>
          <a:lstStyle/>
          <a:p>
            <a:r>
              <a:rPr lang="en-IE" sz="2400" dirty="0">
                <a:solidFill>
                  <a:schemeClr val="bg1"/>
                </a:solidFill>
              </a:rPr>
              <a:t>       DOWNLOADS</a:t>
            </a:r>
          </a:p>
        </p:txBody>
      </p:sp>
      <p:sp>
        <p:nvSpPr>
          <p:cNvPr id="5" name="TextBox 4">
            <a:extLst>
              <a:ext uri="{FF2B5EF4-FFF2-40B4-BE49-F238E27FC236}">
                <a16:creationId xmlns="" xmlns:a16="http://schemas.microsoft.com/office/drawing/2014/main" id="{02BB2FD6-C4A5-4707-9C89-9E77A7C136C5}"/>
              </a:ext>
            </a:extLst>
          </p:cNvPr>
          <p:cNvSpPr txBox="1"/>
          <p:nvPr/>
        </p:nvSpPr>
        <p:spPr>
          <a:xfrm>
            <a:off x="392596" y="5935426"/>
            <a:ext cx="2422566" cy="369332"/>
          </a:xfrm>
          <a:prstGeom prst="rect">
            <a:avLst/>
          </a:prstGeom>
          <a:noFill/>
        </p:spPr>
        <p:txBody>
          <a:bodyPr wrap="square" rtlCol="0">
            <a:spAutoFit/>
          </a:bodyPr>
          <a:lstStyle/>
          <a:p>
            <a:r>
              <a:rPr lang="en-IE" dirty="0" err="1" smtClean="0">
                <a:solidFill>
                  <a:srgbClr val="EA1D76"/>
                </a:solidFill>
              </a:rPr>
              <a:t>Lern-Legende</a:t>
            </a:r>
            <a:r>
              <a:rPr lang="en-IE" dirty="0" smtClean="0">
                <a:solidFill>
                  <a:srgbClr val="EA1D76"/>
                </a:solidFill>
              </a:rPr>
              <a:t>:</a:t>
            </a:r>
            <a:endParaRPr lang="en-IE" dirty="0">
              <a:solidFill>
                <a:srgbClr val="EA1D76"/>
              </a:solidFill>
            </a:endParaRPr>
          </a:p>
        </p:txBody>
      </p:sp>
      <p:grpSp>
        <p:nvGrpSpPr>
          <p:cNvPr id="22" name="Google Shape;605;p39">
            <a:extLst>
              <a:ext uri="{FF2B5EF4-FFF2-40B4-BE49-F238E27FC236}">
                <a16:creationId xmlns="" xmlns:a16="http://schemas.microsoft.com/office/drawing/2014/main" id="{89FC8319-0A0A-4235-BEB6-CF13418682C4}"/>
              </a:ext>
            </a:extLst>
          </p:cNvPr>
          <p:cNvGrpSpPr/>
          <p:nvPr/>
        </p:nvGrpSpPr>
        <p:grpSpPr>
          <a:xfrm>
            <a:off x="635376" y="6368046"/>
            <a:ext cx="252000" cy="288000"/>
            <a:chOff x="2583100" y="2973775"/>
            <a:chExt cx="461550" cy="437200"/>
          </a:xfrm>
        </p:grpSpPr>
        <p:sp>
          <p:nvSpPr>
            <p:cNvPr id="23" name="Google Shape;606;p39">
              <a:extLst>
                <a:ext uri="{FF2B5EF4-FFF2-40B4-BE49-F238E27FC236}">
                  <a16:creationId xmlns="" xmlns:a16="http://schemas.microsoft.com/office/drawing/2014/main"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7;p39">
              <a:extLst>
                <a:ext uri="{FF2B5EF4-FFF2-40B4-BE49-F238E27FC236}">
                  <a16:creationId xmlns="" xmlns:a16="http://schemas.microsoft.com/office/drawing/2014/main"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 xmlns:a16="http://schemas.microsoft.com/office/drawing/2014/main" id="{C8085E5A-CB2D-449B-A5B9-98075CCB5D7C}"/>
              </a:ext>
            </a:extLst>
          </p:cNvPr>
          <p:cNvSpPr txBox="1"/>
          <p:nvPr/>
        </p:nvSpPr>
        <p:spPr>
          <a:xfrm>
            <a:off x="2945931" y="6303922"/>
            <a:ext cx="2301680" cy="461665"/>
          </a:xfrm>
          <a:prstGeom prst="rect">
            <a:avLst/>
          </a:prstGeom>
          <a:solidFill>
            <a:srgbClr val="B6BD00"/>
          </a:solidFill>
        </p:spPr>
        <p:txBody>
          <a:bodyPr wrap="square" rtlCol="0">
            <a:spAutoFit/>
          </a:bodyPr>
          <a:lstStyle/>
          <a:p>
            <a:r>
              <a:rPr lang="en-IE" sz="2400" dirty="0">
                <a:solidFill>
                  <a:schemeClr val="bg1"/>
                </a:solidFill>
              </a:rPr>
              <a:t>      </a:t>
            </a:r>
            <a:r>
              <a:rPr lang="en-IE" dirty="0" smtClean="0">
                <a:solidFill>
                  <a:schemeClr val="bg1"/>
                </a:solidFill>
              </a:rPr>
              <a:t>NÜTZLICHE TOOLS</a:t>
            </a:r>
            <a:endParaRPr lang="en-IE" dirty="0">
              <a:solidFill>
                <a:schemeClr val="bg1"/>
              </a:solidFill>
            </a:endParaRPr>
          </a:p>
        </p:txBody>
      </p:sp>
      <p:grpSp>
        <p:nvGrpSpPr>
          <p:cNvPr id="26" name="Google Shape;609;p39">
            <a:extLst>
              <a:ext uri="{FF2B5EF4-FFF2-40B4-BE49-F238E27FC236}">
                <a16:creationId xmlns="" xmlns:a16="http://schemas.microsoft.com/office/drawing/2014/main" id="{45E69875-8657-4490-B09D-2781BB44FA9E}"/>
              </a:ext>
            </a:extLst>
          </p:cNvPr>
          <p:cNvGrpSpPr/>
          <p:nvPr/>
        </p:nvGrpSpPr>
        <p:grpSpPr>
          <a:xfrm>
            <a:off x="3012565" y="6375886"/>
            <a:ext cx="360000" cy="288000"/>
            <a:chOff x="5247525" y="3007275"/>
            <a:chExt cx="517575" cy="384825"/>
          </a:xfrm>
        </p:grpSpPr>
        <p:sp>
          <p:nvSpPr>
            <p:cNvPr id="27" name="Google Shape;610;p39">
              <a:extLst>
                <a:ext uri="{FF2B5EF4-FFF2-40B4-BE49-F238E27FC236}">
                  <a16:creationId xmlns="" xmlns:a16="http://schemas.microsoft.com/office/drawing/2014/main"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1;p39">
              <a:extLst>
                <a:ext uri="{FF2B5EF4-FFF2-40B4-BE49-F238E27FC236}">
                  <a16:creationId xmlns="" xmlns:a16="http://schemas.microsoft.com/office/drawing/2014/main"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p:cNvSpPr>
            <a:spLocks noGrp="1"/>
          </p:cNvSpPr>
          <p:nvPr>
            <p:ph type="body" sz="quarter" idx="20"/>
          </p:nvPr>
        </p:nvSpPr>
        <p:spPr>
          <a:xfrm>
            <a:off x="2279358" y="1573642"/>
            <a:ext cx="9657209" cy="4352152"/>
          </a:xfrm>
        </p:spPr>
        <p:txBody>
          <a:bodyPr/>
          <a:lstStyle/>
          <a:p>
            <a:pPr marL="0" indent="0">
              <a:buNone/>
            </a:pPr>
            <a:r>
              <a:rPr lang="en-US" b="1" dirty="0">
                <a:solidFill>
                  <a:srgbClr val="F38B00"/>
                </a:solidFill>
              </a:rPr>
              <a:t>1.1</a:t>
            </a:r>
            <a:r>
              <a:rPr lang="en-US" dirty="0">
                <a:solidFill>
                  <a:srgbClr val="F38B00"/>
                </a:solidFill>
              </a:rPr>
              <a:t> </a:t>
            </a:r>
            <a:r>
              <a:rPr lang="de-DE" dirty="0">
                <a:solidFill>
                  <a:srgbClr val="F38B00"/>
                </a:solidFill>
              </a:rPr>
              <a:t>Einführung in die Inklusion von </a:t>
            </a:r>
            <a:r>
              <a:rPr lang="de-DE" dirty="0" smtClean="0">
                <a:solidFill>
                  <a:srgbClr val="F38B00"/>
                </a:solidFill>
              </a:rPr>
              <a:t>Geflüchteten und Migrant*innen</a:t>
            </a:r>
            <a:endParaRPr lang="en-US" dirty="0" smtClean="0">
              <a:solidFill>
                <a:srgbClr val="F38B00"/>
              </a:solidFill>
            </a:endParaRPr>
          </a:p>
          <a:p>
            <a:pPr marL="0" indent="0">
              <a:buNone/>
            </a:pPr>
            <a:r>
              <a:rPr lang="en-US" b="1" dirty="0" smtClean="0">
                <a:solidFill>
                  <a:srgbClr val="F38B00"/>
                </a:solidFill>
              </a:rPr>
              <a:t>1.2</a:t>
            </a:r>
            <a:r>
              <a:rPr lang="en-US" dirty="0" smtClean="0">
                <a:solidFill>
                  <a:srgbClr val="F38B00"/>
                </a:solidFill>
              </a:rPr>
              <a:t> </a:t>
            </a:r>
            <a:r>
              <a:rPr lang="de-DE" dirty="0">
                <a:solidFill>
                  <a:srgbClr val="F38B00"/>
                </a:solidFill>
              </a:rPr>
              <a:t>Die Herausforderungen von </a:t>
            </a:r>
            <a:r>
              <a:rPr lang="de-DE" dirty="0" smtClean="0">
                <a:solidFill>
                  <a:srgbClr val="F38B00"/>
                </a:solidFill>
              </a:rPr>
              <a:t>Geflüchteten und Migrant*innen verstehen</a:t>
            </a:r>
            <a:endParaRPr lang="en-IE" dirty="0" smtClean="0">
              <a:solidFill>
                <a:srgbClr val="F38B00"/>
              </a:solidFill>
            </a:endParaRPr>
          </a:p>
          <a:p>
            <a:pPr marL="0" indent="0">
              <a:buNone/>
            </a:pPr>
            <a:r>
              <a:rPr lang="en-IE" b="1" dirty="0" smtClean="0">
                <a:solidFill>
                  <a:srgbClr val="F38B00"/>
                </a:solidFill>
              </a:rPr>
              <a:t>1.3</a:t>
            </a:r>
            <a:r>
              <a:rPr lang="en-IE" dirty="0" smtClean="0">
                <a:solidFill>
                  <a:srgbClr val="F38B00"/>
                </a:solidFill>
              </a:rPr>
              <a:t> </a:t>
            </a:r>
            <a:r>
              <a:rPr lang="de-DE" dirty="0">
                <a:solidFill>
                  <a:srgbClr val="F38B00"/>
                </a:solidFill>
              </a:rPr>
              <a:t>Einführung in den vierteiligen Lösungsansatz von PROMISE zur Inklusion</a:t>
            </a:r>
            <a:endParaRPr lang="en-IE" dirty="0">
              <a:solidFill>
                <a:srgbClr val="F38B00"/>
              </a:solidFill>
            </a:endParaRPr>
          </a:p>
          <a:p>
            <a:pPr marL="0" indent="0">
              <a:buNone/>
            </a:pPr>
            <a:endParaRPr lang="en-US" dirty="0">
              <a:solidFill>
                <a:srgbClr val="F38B00"/>
              </a:solidFill>
            </a:endParaRPr>
          </a:p>
          <a:p>
            <a:pPr marL="0" indent="0">
              <a:buNone/>
            </a:pPr>
            <a:r>
              <a:rPr lang="en-US" b="1" dirty="0">
                <a:solidFill>
                  <a:srgbClr val="EA1D76"/>
                </a:solidFill>
              </a:rPr>
              <a:t>2.1</a:t>
            </a:r>
            <a:r>
              <a:rPr lang="en-US" dirty="0">
                <a:solidFill>
                  <a:srgbClr val="EA1D76"/>
                </a:solidFill>
              </a:rPr>
              <a:t> </a:t>
            </a:r>
            <a:r>
              <a:rPr lang="de-DE" dirty="0">
                <a:solidFill>
                  <a:srgbClr val="EA1D76"/>
                </a:solidFill>
              </a:rPr>
              <a:t>Was ist </a:t>
            </a:r>
            <a:r>
              <a:rPr lang="de-DE" dirty="0" smtClean="0">
                <a:solidFill>
                  <a:srgbClr val="EA1D76"/>
                </a:solidFill>
              </a:rPr>
              <a:t>ein Akteur </a:t>
            </a:r>
            <a:r>
              <a:rPr lang="de-DE" dirty="0">
                <a:solidFill>
                  <a:srgbClr val="EA1D76"/>
                </a:solidFill>
              </a:rPr>
              <a:t>der Inklusion? Und warum sollten Sie versuchen, </a:t>
            </a:r>
            <a:r>
              <a:rPr lang="de-DE" dirty="0" smtClean="0">
                <a:solidFill>
                  <a:srgbClr val="EA1D76"/>
                </a:solidFill>
              </a:rPr>
              <a:t>eine*r </a:t>
            </a:r>
            <a:r>
              <a:rPr lang="de-DE" dirty="0">
                <a:solidFill>
                  <a:srgbClr val="EA1D76"/>
                </a:solidFill>
              </a:rPr>
              <a:t>zu werden</a:t>
            </a:r>
            <a:r>
              <a:rPr lang="de-DE" dirty="0" smtClean="0">
                <a:solidFill>
                  <a:srgbClr val="EA1D76"/>
                </a:solidFill>
              </a:rPr>
              <a:t>?</a:t>
            </a:r>
            <a:endParaRPr lang="en-US" dirty="0">
              <a:solidFill>
                <a:srgbClr val="EA1D76"/>
              </a:solidFill>
            </a:endParaRPr>
          </a:p>
          <a:p>
            <a:pPr marL="0" indent="0">
              <a:buNone/>
            </a:pPr>
            <a:r>
              <a:rPr lang="en-US" b="1" dirty="0">
                <a:solidFill>
                  <a:srgbClr val="EA1D76"/>
                </a:solidFill>
              </a:rPr>
              <a:t>2.2</a:t>
            </a:r>
            <a:r>
              <a:rPr lang="en-US" dirty="0">
                <a:solidFill>
                  <a:srgbClr val="EA1D76"/>
                </a:solidFill>
              </a:rPr>
              <a:t> </a:t>
            </a:r>
            <a:r>
              <a:rPr lang="de-DE" dirty="0">
                <a:solidFill>
                  <a:srgbClr val="EA1D76"/>
                </a:solidFill>
              </a:rPr>
              <a:t>Kulturelle Kompetenz und Beziehungsentwicklung im </a:t>
            </a:r>
            <a:r>
              <a:rPr lang="de-DE" dirty="0" smtClean="0">
                <a:solidFill>
                  <a:srgbClr val="EA1D76"/>
                </a:solidFill>
              </a:rPr>
              <a:t>Mittelpunkt</a:t>
            </a:r>
            <a:endParaRPr lang="en-US" dirty="0">
              <a:solidFill>
                <a:srgbClr val="EA1D76"/>
              </a:solidFill>
            </a:endParaRPr>
          </a:p>
          <a:p>
            <a:pPr marL="0" indent="0">
              <a:buNone/>
            </a:pPr>
            <a:r>
              <a:rPr lang="en-US" b="1" dirty="0">
                <a:solidFill>
                  <a:srgbClr val="EA1D76"/>
                </a:solidFill>
              </a:rPr>
              <a:t>2.3</a:t>
            </a:r>
            <a:r>
              <a:rPr lang="en-US" dirty="0">
                <a:solidFill>
                  <a:srgbClr val="EA1D76"/>
                </a:solidFill>
              </a:rPr>
              <a:t> </a:t>
            </a:r>
            <a:r>
              <a:rPr lang="de-DE" dirty="0">
                <a:solidFill>
                  <a:srgbClr val="EA1D76"/>
                </a:solidFill>
              </a:rPr>
              <a:t>Wie unsere PROMISE-Beauftragten für Eingliederung in den Gemeinden </a:t>
            </a:r>
            <a:r>
              <a:rPr lang="de-DE" dirty="0" smtClean="0">
                <a:solidFill>
                  <a:srgbClr val="EA1D76"/>
                </a:solidFill>
              </a:rPr>
              <a:t>tätig sind</a:t>
            </a:r>
            <a:endParaRPr lang="en-IE" dirty="0">
              <a:solidFill>
                <a:srgbClr val="EA1D76"/>
              </a:solidFill>
            </a:endParaRPr>
          </a:p>
        </p:txBody>
      </p:sp>
      <p:sp>
        <p:nvSpPr>
          <p:cNvPr id="7" name="TextBox 6">
            <a:extLst>
              <a:ext uri="{FF2B5EF4-FFF2-40B4-BE49-F238E27FC236}">
                <a16:creationId xmlns="" xmlns:a16="http://schemas.microsoft.com/office/drawing/2014/main" id="{0DD3A9F9-254E-4E47-A50C-38AAC789D04D}"/>
              </a:ext>
            </a:extLst>
          </p:cNvPr>
          <p:cNvSpPr txBox="1"/>
          <p:nvPr/>
        </p:nvSpPr>
        <p:spPr>
          <a:xfrm>
            <a:off x="5306637" y="6303922"/>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ÜBUNGEN</a:t>
            </a:r>
            <a:endParaRPr lang="en-IE" sz="2400" dirty="0">
              <a:solidFill>
                <a:schemeClr val="bg1"/>
              </a:solidFill>
            </a:endParaRPr>
          </a:p>
        </p:txBody>
      </p:sp>
      <p:grpSp>
        <p:nvGrpSpPr>
          <p:cNvPr id="19" name="Google Shape;543;p39">
            <a:extLst>
              <a:ext uri="{FF2B5EF4-FFF2-40B4-BE49-F238E27FC236}">
                <a16:creationId xmlns="" xmlns:a16="http://schemas.microsoft.com/office/drawing/2014/main" id="{211ECEFA-D1F3-489C-BFF8-CD582E53E6DF}"/>
              </a:ext>
            </a:extLst>
          </p:cNvPr>
          <p:cNvGrpSpPr/>
          <p:nvPr/>
        </p:nvGrpSpPr>
        <p:grpSpPr>
          <a:xfrm>
            <a:off x="5387388" y="6390754"/>
            <a:ext cx="252000" cy="288000"/>
            <a:chOff x="5961125" y="1623900"/>
            <a:chExt cx="376925" cy="448175"/>
          </a:xfrm>
        </p:grpSpPr>
        <p:sp>
          <p:nvSpPr>
            <p:cNvPr id="20" name="Google Shape;544;p39">
              <a:extLst>
                <a:ext uri="{FF2B5EF4-FFF2-40B4-BE49-F238E27FC236}">
                  <a16:creationId xmlns="" xmlns:a16="http://schemas.microsoft.com/office/drawing/2014/main"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 xmlns:a16="http://schemas.microsoft.com/office/drawing/2014/main"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39">
              <a:extLst>
                <a:ext uri="{FF2B5EF4-FFF2-40B4-BE49-F238E27FC236}">
                  <a16:creationId xmlns="" xmlns:a16="http://schemas.microsoft.com/office/drawing/2014/main"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7;p39">
              <a:extLst>
                <a:ext uri="{FF2B5EF4-FFF2-40B4-BE49-F238E27FC236}">
                  <a16:creationId xmlns="" xmlns:a16="http://schemas.microsoft.com/office/drawing/2014/main"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8;p39">
              <a:extLst>
                <a:ext uri="{FF2B5EF4-FFF2-40B4-BE49-F238E27FC236}">
                  <a16:creationId xmlns="" xmlns:a16="http://schemas.microsoft.com/office/drawing/2014/main"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9;p39">
              <a:extLst>
                <a:ext uri="{FF2B5EF4-FFF2-40B4-BE49-F238E27FC236}">
                  <a16:creationId xmlns="" xmlns:a16="http://schemas.microsoft.com/office/drawing/2014/main"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0;p39">
              <a:extLst>
                <a:ext uri="{FF2B5EF4-FFF2-40B4-BE49-F238E27FC236}">
                  <a16:creationId xmlns="" xmlns:a16="http://schemas.microsoft.com/office/drawing/2014/main"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 xmlns:a16="http://schemas.microsoft.com/office/drawing/2014/main" id="{452456D9-0105-4D89-9C1E-5407E7602F7A}"/>
              </a:ext>
            </a:extLst>
          </p:cNvPr>
          <p:cNvSpPr txBox="1"/>
          <p:nvPr/>
        </p:nvSpPr>
        <p:spPr>
          <a:xfrm>
            <a:off x="8067128" y="6289053"/>
            <a:ext cx="3739391" cy="461665"/>
          </a:xfrm>
          <a:prstGeom prst="rect">
            <a:avLst/>
          </a:prstGeom>
          <a:solidFill>
            <a:srgbClr val="F38B00"/>
          </a:solidFill>
        </p:spPr>
        <p:txBody>
          <a:bodyPr wrap="square" rtlCol="0">
            <a:spAutoFit/>
          </a:bodyPr>
          <a:lstStyle/>
          <a:p>
            <a:r>
              <a:rPr lang="en-IE" sz="2400" dirty="0">
                <a:solidFill>
                  <a:schemeClr val="bg1"/>
                </a:solidFill>
              </a:rPr>
              <a:t> </a:t>
            </a:r>
            <a:r>
              <a:rPr lang="en-IE" sz="2400" dirty="0" smtClean="0">
                <a:solidFill>
                  <a:schemeClr val="bg1"/>
                </a:solidFill>
              </a:rPr>
              <a:t>       FÖRDERMÖGLICHKEIT</a:t>
            </a:r>
            <a:endParaRPr lang="en-IE" sz="2400" dirty="0">
              <a:solidFill>
                <a:schemeClr val="bg1"/>
              </a:solidFill>
            </a:endParaRPr>
          </a:p>
        </p:txBody>
      </p:sp>
      <p:grpSp>
        <p:nvGrpSpPr>
          <p:cNvPr id="38" name="Google Shape;617;p39">
            <a:extLst>
              <a:ext uri="{FF2B5EF4-FFF2-40B4-BE49-F238E27FC236}">
                <a16:creationId xmlns="" xmlns:a16="http://schemas.microsoft.com/office/drawing/2014/main" id="{9DE3E3F9-F2F5-4E65-88CC-4A603ED52209}"/>
              </a:ext>
            </a:extLst>
          </p:cNvPr>
          <p:cNvGrpSpPr/>
          <p:nvPr/>
        </p:nvGrpSpPr>
        <p:grpSpPr>
          <a:xfrm>
            <a:off x="4424507" y="5884893"/>
            <a:ext cx="4150374" cy="786286"/>
            <a:chOff x="645650" y="3753750"/>
            <a:chExt cx="4937985" cy="935499"/>
          </a:xfrm>
        </p:grpSpPr>
        <p:sp>
          <p:nvSpPr>
            <p:cNvPr id="39" name="Google Shape;618;p39">
              <a:extLst>
                <a:ext uri="{FF2B5EF4-FFF2-40B4-BE49-F238E27FC236}">
                  <a16:creationId xmlns="" xmlns:a16="http://schemas.microsoft.com/office/drawing/2014/main" id="{B4BFD749-2E60-4683-B8EA-F32E8DD83C71}"/>
                </a:ext>
              </a:extLst>
            </p:cNvPr>
            <p:cNvSpPr/>
            <p:nvPr/>
          </p:nvSpPr>
          <p:spPr>
            <a:xfrm>
              <a:off x="5111135" y="4326349"/>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619;p39">
              <a:extLst>
                <a:ext uri="{FF2B5EF4-FFF2-40B4-BE49-F238E27FC236}">
                  <a16:creationId xmlns="" xmlns:a16="http://schemas.microsoft.com/office/drawing/2014/main" id="{BFAC2646-8F9A-47F0-A3FA-F5FD6D6FE876}"/>
                </a:ext>
              </a:extLst>
            </p:cNvPr>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20;p39">
              <a:extLst>
                <a:ext uri="{FF2B5EF4-FFF2-40B4-BE49-F238E27FC236}">
                  <a16:creationId xmlns="" xmlns:a16="http://schemas.microsoft.com/office/drawing/2014/main" id="{FDAACDAE-0DDA-46A9-9258-036FE1E6559F}"/>
                </a:ext>
              </a:extLst>
            </p:cNvPr>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a:extLst>
              <a:ext uri="{FF2B5EF4-FFF2-40B4-BE49-F238E27FC236}">
                <a16:creationId xmlns="" xmlns:a16="http://schemas.microsoft.com/office/drawing/2014/main" id="{B3E07C79-FBED-4F38-B153-2CAEF933C408}"/>
              </a:ext>
            </a:extLst>
          </p:cNvPr>
          <p:cNvSpPr/>
          <p:nvPr/>
        </p:nvSpPr>
        <p:spPr>
          <a:xfrm>
            <a:off x="108289" y="2044477"/>
            <a:ext cx="1709122" cy="461665"/>
          </a:xfrm>
          <a:prstGeom prst="rect">
            <a:avLst/>
          </a:prstGeom>
        </p:spPr>
        <p:txBody>
          <a:bodyPr wrap="none">
            <a:spAutoFit/>
          </a:bodyPr>
          <a:lstStyle/>
          <a:p>
            <a:pPr lvl="0">
              <a:spcBef>
                <a:spcPts val="1000"/>
              </a:spcBef>
              <a:buClr>
                <a:srgbClr val="F38B00"/>
              </a:buClr>
            </a:pPr>
            <a:r>
              <a:rPr lang="en-US" sz="2400" dirty="0">
                <a:solidFill>
                  <a:srgbClr val="F38B00"/>
                </a:solidFill>
              </a:rPr>
              <a:t>EINLEITUNG</a:t>
            </a:r>
          </a:p>
        </p:txBody>
      </p:sp>
      <p:sp>
        <p:nvSpPr>
          <p:cNvPr id="12" name="Rectangle 11">
            <a:extLst>
              <a:ext uri="{FF2B5EF4-FFF2-40B4-BE49-F238E27FC236}">
                <a16:creationId xmlns="" xmlns:a16="http://schemas.microsoft.com/office/drawing/2014/main" id="{F875D7A3-DD8D-4609-883E-BD623862FD86}"/>
              </a:ext>
            </a:extLst>
          </p:cNvPr>
          <p:cNvSpPr/>
          <p:nvPr/>
        </p:nvSpPr>
        <p:spPr>
          <a:xfrm>
            <a:off x="61311" y="3820640"/>
            <a:ext cx="2064793" cy="1006429"/>
          </a:xfrm>
          <a:prstGeom prst="rect">
            <a:avLst/>
          </a:prstGeom>
        </p:spPr>
        <p:txBody>
          <a:bodyPr wrap="square">
            <a:spAutoFit/>
          </a:bodyPr>
          <a:lstStyle/>
          <a:p>
            <a:pPr lvl="0" algn="ctr">
              <a:lnSpc>
                <a:spcPct val="90000"/>
              </a:lnSpc>
              <a:spcBef>
                <a:spcPts val="1000"/>
              </a:spcBef>
              <a:buClr>
                <a:srgbClr val="F38B00"/>
              </a:buClr>
            </a:pPr>
            <a:r>
              <a:rPr lang="en-US" sz="2200" dirty="0" smtClean="0">
                <a:solidFill>
                  <a:srgbClr val="EA1D76"/>
                </a:solidFill>
              </a:rPr>
              <a:t>FOKUS AUF AKTEURE DER VERÄNDERUNG</a:t>
            </a:r>
            <a:endParaRPr lang="en-US" sz="2200" dirty="0">
              <a:solidFill>
                <a:srgbClr val="EA1D76"/>
              </a:solidFill>
            </a:endParaRPr>
          </a:p>
        </p:txBody>
      </p:sp>
      <p:sp>
        <p:nvSpPr>
          <p:cNvPr id="43" name="Text Box 4">
            <a:extLst>
              <a:ext uri="{FF2B5EF4-FFF2-40B4-BE49-F238E27FC236}">
                <a16:creationId xmlns="" xmlns:a16="http://schemas.microsoft.com/office/drawing/2014/main" id="{F15D5F29-415A-4FCE-BF27-BA408F92664E}"/>
              </a:ext>
            </a:extLst>
          </p:cNvPr>
          <p:cNvSpPr txBox="1"/>
          <p:nvPr/>
        </p:nvSpPr>
        <p:spPr>
          <a:xfrm>
            <a:off x="8025650" y="5808831"/>
            <a:ext cx="3846034" cy="56705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800" dirty="0">
                <a:solidFill>
                  <a:schemeClr val="tx1"/>
                </a:solidFill>
                <a:ea typeface="Times New Roman" panose="02020603050405020304" pitchFamily="18" charset="0"/>
                <a:cs typeface="Times New Roman" panose="02020603050405020304" pitchFamily="18" charset="0"/>
              </a:rPr>
              <a:t>Dieses Projekt wurde mit Unterstützung der Europäischen Kommission finanziert. Die Verantwortung für den Inhalt dieser Veröffentlichung trägt allein der/die Autor*in; die Kommission haftet nicht für die weitere Verwendung der darin enthaltenen Angaben. </a:t>
            </a:r>
            <a:endParaRPr lang="en-IE" sz="12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297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47707E0F-9BAF-4A5B-990A-18D2761EEBD7}"/>
              </a:ext>
            </a:extLst>
          </p:cNvPr>
          <p:cNvSpPr>
            <a:spLocks noGrp="1"/>
          </p:cNvSpPr>
          <p:nvPr>
            <p:ph type="body" sz="quarter" idx="25"/>
          </p:nvPr>
        </p:nvSpPr>
        <p:spPr>
          <a:xfrm>
            <a:off x="332508" y="4612984"/>
            <a:ext cx="11545518" cy="1672202"/>
          </a:xfrm>
        </p:spPr>
        <p:txBody>
          <a:bodyPr>
            <a:normAutofit/>
          </a:bodyPr>
          <a:lstStyle/>
          <a:p>
            <a:r>
              <a:rPr lang="de-DE" sz="2000" dirty="0"/>
              <a:t>Die Sprache spielt bei der Integration erwachsener Geflüchtete und Migrant*innen eine Schlüsselrolle, ebenso wie Ihre Kommunikationsfähigkeiten als wichtiger Dienstleistungs-/Bildungsanbieter und Akteur der Integration. </a:t>
            </a:r>
          </a:p>
          <a:p>
            <a:r>
              <a:rPr lang="de-DE" sz="2000" dirty="0"/>
              <a:t>Der erste Teil unserer PROMISE-Schulung wird Ihnen helfen, verschiedene Möglichkeiten in Betracht zu ziehen, wie Sie Geflüchtete und Migrant*innen an das Sprachenlernen heranführen können. Es wird Ihnen auch einige Einblicke geben, die Ihnen helfen, Ihre interkulturellen Kommunikationsfähigkeiten/-ansätze zu verbessern.</a:t>
            </a:r>
            <a:endParaRPr lang="en-IE" sz="2000" dirty="0">
              <a:solidFill>
                <a:schemeClr val="bg1">
                  <a:lumMod val="95000"/>
                </a:schemeClr>
              </a:solidFill>
            </a:endParaRPr>
          </a:p>
        </p:txBody>
      </p:sp>
      <p:sp>
        <p:nvSpPr>
          <p:cNvPr id="4" name="Text Placeholder 3">
            <a:extLst>
              <a:ext uri="{FF2B5EF4-FFF2-40B4-BE49-F238E27FC236}">
                <a16:creationId xmlns="" xmlns:a16="http://schemas.microsoft.com/office/drawing/2014/main" id="{36C85FA7-EB89-4D1E-B289-4B5B7E4F9DBF}"/>
              </a:ext>
            </a:extLst>
          </p:cNvPr>
          <p:cNvSpPr>
            <a:spLocks noGrp="1"/>
          </p:cNvSpPr>
          <p:nvPr>
            <p:ph type="body" sz="quarter" idx="20"/>
          </p:nvPr>
        </p:nvSpPr>
        <p:spPr/>
        <p:txBody>
          <a:bodyPr/>
          <a:lstStyle/>
          <a:p>
            <a:r>
              <a:rPr lang="en-IE" dirty="0" smtClean="0"/>
              <a:t>SPRACHE UND KOMMUNIKATION</a:t>
            </a:r>
            <a:endParaRPr lang="en-IE" dirty="0"/>
          </a:p>
        </p:txBody>
      </p:sp>
      <p:pic>
        <p:nvPicPr>
          <p:cNvPr id="16" name="Picture Placeholder 15" descr="A close up of a logo&#10;&#10;Description automatically generated">
            <a:extLst>
              <a:ext uri="{FF2B5EF4-FFF2-40B4-BE49-F238E27FC236}">
                <a16:creationId xmlns="" xmlns:a16="http://schemas.microsoft.com/office/drawing/2014/main" id="{4A92F348-89BA-4CDA-8170-18B87203B650}"/>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t="16035" b="16035"/>
          <a:stretch>
            <a:fillRect/>
          </a:stretch>
        </p:blipFill>
        <p:spPr>
          <a:xfrm flipH="1">
            <a:off x="11628" y="-76683"/>
            <a:ext cx="12167420" cy="4409769"/>
          </a:xfrm>
        </p:spPr>
      </p:pic>
    </p:spTree>
    <p:extLst>
      <p:ext uri="{BB962C8B-B14F-4D97-AF65-F5344CB8AC3E}">
        <p14:creationId xmlns:p14="http://schemas.microsoft.com/office/powerpoint/2010/main" val="2032650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drawing&#10;&#10;Description automatically generated">
            <a:extLst>
              <a:ext uri="{FF2B5EF4-FFF2-40B4-BE49-F238E27FC236}">
                <a16:creationId xmlns="" xmlns:a16="http://schemas.microsoft.com/office/drawing/2014/main" id="{DED802AE-3369-488D-8B0B-ABC48A0F3635}"/>
              </a:ext>
            </a:extLst>
          </p:cNvPr>
          <p:cNvPicPr>
            <a:picLocks noGrp="1" noChangeAspect="1"/>
          </p:cNvPicPr>
          <p:nvPr>
            <p:ph type="pic" sz="quarter" idx="10"/>
          </p:nvPr>
        </p:nvPicPr>
        <p:blipFill rotWithShape="1">
          <a:blip r:embed="rId2">
            <a:extLst>
              <a:ext uri="{837473B0-CC2E-450A-ABE3-18F120FF3D39}">
                <a1611:picAttrSrcUrl xmlns="" xmlns:a1611="http://schemas.microsoft.com/office/drawing/2016/11/main" r:id="rId3"/>
              </a:ext>
            </a:extLst>
          </a:blip>
          <a:srcRect l="-1088" t="292" r="7692" b="12547"/>
          <a:stretch/>
        </p:blipFill>
        <p:spPr>
          <a:xfrm>
            <a:off x="673498" y="425669"/>
            <a:ext cx="10635633" cy="3710147"/>
          </a:xfrm>
        </p:spPr>
      </p:pic>
      <p:sp>
        <p:nvSpPr>
          <p:cNvPr id="4" name="Text Placeholder 3">
            <a:extLst>
              <a:ext uri="{FF2B5EF4-FFF2-40B4-BE49-F238E27FC236}">
                <a16:creationId xmlns="" xmlns:a16="http://schemas.microsoft.com/office/drawing/2014/main" id="{27B4BEAC-6D1B-4B84-A678-3DDEBB14F4C1}"/>
              </a:ext>
            </a:extLst>
          </p:cNvPr>
          <p:cNvSpPr>
            <a:spLocks noGrp="1"/>
          </p:cNvSpPr>
          <p:nvPr>
            <p:ph type="body" sz="quarter" idx="20"/>
          </p:nvPr>
        </p:nvSpPr>
        <p:spPr/>
        <p:txBody>
          <a:bodyPr/>
          <a:lstStyle/>
          <a:p>
            <a:r>
              <a:rPr lang="en-IE" sz="3400" dirty="0" smtClean="0"/>
              <a:t>BÜRGERLICHES LEBEN, KULTUR </a:t>
            </a:r>
            <a:r>
              <a:rPr lang="en-IE" sz="3400" dirty="0"/>
              <a:t>U</a:t>
            </a:r>
            <a:r>
              <a:rPr lang="en-IE" sz="3400" dirty="0" smtClean="0"/>
              <a:t>ND GEMEINSCHAFT</a:t>
            </a:r>
            <a:endParaRPr lang="en-IE" sz="3400" dirty="0"/>
          </a:p>
        </p:txBody>
      </p:sp>
      <p:sp>
        <p:nvSpPr>
          <p:cNvPr id="5" name="Text Placeholder 2">
            <a:extLst>
              <a:ext uri="{FF2B5EF4-FFF2-40B4-BE49-F238E27FC236}">
                <a16:creationId xmlns="" xmlns:a16="http://schemas.microsoft.com/office/drawing/2014/main" id="{C40BDEF7-EBC3-49BC-BEB7-E3E477385D13}"/>
              </a:ext>
            </a:extLst>
          </p:cNvPr>
          <p:cNvSpPr>
            <a:spLocks noGrp="1"/>
          </p:cNvSpPr>
          <p:nvPr>
            <p:ph type="body" sz="quarter" idx="25"/>
          </p:nvPr>
        </p:nvSpPr>
        <p:spPr>
          <a:xfrm>
            <a:off x="66675" y="4518391"/>
            <a:ext cx="11963400" cy="1913940"/>
          </a:xfrm>
        </p:spPr>
        <p:txBody>
          <a:bodyPr>
            <a:noAutofit/>
          </a:bodyPr>
          <a:lstStyle/>
          <a:p>
            <a:r>
              <a:rPr lang="de-DE" sz="1900" dirty="0"/>
              <a:t>Geflüchtete und Migrant*innen spielen in ihren neuen Gemeinschaften eine Schlüsselrolle und als Dienstleistungs-</a:t>
            </a:r>
            <a:r>
              <a:rPr lang="de-DE" sz="1900" dirty="0" smtClean="0"/>
              <a:t>/ Bildungsanbieter </a:t>
            </a:r>
            <a:r>
              <a:rPr lang="de-DE" sz="1900" dirty="0"/>
              <a:t>gibt es viele Dinge, die wir tun können, um ihnen zu helfen.</a:t>
            </a:r>
          </a:p>
          <a:p>
            <a:r>
              <a:rPr lang="de-DE" sz="1900" dirty="0"/>
              <a:t>Aktionsbereich zwei unserer PROMISE-Schulungen führt eine Reihe von Schlüsselkonzepten ein, darunter soziale Integration und Eingliederung. Wir suchen nach Wegen, wie Geflüchtete und Migrant*innen in die Lage versetzt werden können, zu Vorreitern in der Gemeinschaft zu werden, sowie nach Programmen, die eingeführt werden können, um dazu beizutragen, unsere Gemeinschaften integrativer zu machen.</a:t>
            </a:r>
            <a:endParaRPr lang="en-IE" sz="1900" dirty="0">
              <a:solidFill>
                <a:schemeClr val="bg1">
                  <a:lumMod val="95000"/>
                </a:schemeClr>
              </a:solidFill>
            </a:endParaRPr>
          </a:p>
        </p:txBody>
      </p:sp>
    </p:spTree>
    <p:extLst>
      <p:ext uri="{BB962C8B-B14F-4D97-AF65-F5344CB8AC3E}">
        <p14:creationId xmlns:p14="http://schemas.microsoft.com/office/powerpoint/2010/main" val="3463901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food&#10;&#10;Description automatically generated">
            <a:extLst>
              <a:ext uri="{FF2B5EF4-FFF2-40B4-BE49-F238E27FC236}">
                <a16:creationId xmlns="" xmlns:a16="http://schemas.microsoft.com/office/drawing/2014/main" id="{393AA445-C392-4F52-9EEC-4969B3578424}"/>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t="22828" b="22828"/>
          <a:stretch>
            <a:fillRect/>
          </a:stretch>
        </p:blipFill>
        <p:spPr/>
      </p:pic>
      <p:sp>
        <p:nvSpPr>
          <p:cNvPr id="4" name="Text Placeholder 3">
            <a:extLst>
              <a:ext uri="{FF2B5EF4-FFF2-40B4-BE49-F238E27FC236}">
                <a16:creationId xmlns="" xmlns:a16="http://schemas.microsoft.com/office/drawing/2014/main" id="{0261BB52-B624-4ED9-8DEE-279AE770DF0E}"/>
              </a:ext>
            </a:extLst>
          </p:cNvPr>
          <p:cNvSpPr>
            <a:spLocks noGrp="1"/>
          </p:cNvSpPr>
          <p:nvPr>
            <p:ph type="body" sz="quarter" idx="20"/>
          </p:nvPr>
        </p:nvSpPr>
        <p:spPr/>
        <p:txBody>
          <a:bodyPr/>
          <a:lstStyle/>
          <a:p>
            <a:r>
              <a:rPr lang="en-IE" dirty="0" smtClean="0"/>
              <a:t>WOHLBEFINDEN UND FAMILIE</a:t>
            </a:r>
            <a:endParaRPr lang="en-IE" dirty="0"/>
          </a:p>
        </p:txBody>
      </p:sp>
      <p:sp>
        <p:nvSpPr>
          <p:cNvPr id="10" name="Text Placeholder 2">
            <a:extLst>
              <a:ext uri="{FF2B5EF4-FFF2-40B4-BE49-F238E27FC236}">
                <a16:creationId xmlns="" xmlns:a16="http://schemas.microsoft.com/office/drawing/2014/main" id="{DCBC4F62-7DB6-4353-AAA9-29C08EC633BE}"/>
              </a:ext>
            </a:extLst>
          </p:cNvPr>
          <p:cNvSpPr>
            <a:spLocks noGrp="1"/>
          </p:cNvSpPr>
          <p:nvPr>
            <p:ph type="body" sz="quarter" idx="25"/>
          </p:nvPr>
        </p:nvSpPr>
        <p:spPr>
          <a:xfrm>
            <a:off x="104775" y="4526606"/>
            <a:ext cx="11972925" cy="1913940"/>
          </a:xfrm>
        </p:spPr>
        <p:txBody>
          <a:bodyPr>
            <a:noAutofit/>
          </a:bodyPr>
          <a:lstStyle/>
          <a:p>
            <a:r>
              <a:rPr lang="de-DE" sz="1900" dirty="0"/>
              <a:t>Auf der Flucht vor Verfolgung und/oder Krieg wurden das Leben und die Familien der Geflüchteten auf den Kopf gestellt. Auch Migrant*innen haben Schwierigkeiten von zu Hause weg zu sein und fühlen sich oft entfremdet und allein.</a:t>
            </a:r>
          </a:p>
          <a:p>
            <a:r>
              <a:rPr lang="de-DE" sz="1900" dirty="0"/>
              <a:t>Aktionsbereich drei unserer PROMISE-Schulungen befasst sich mit den Themen Wohlbefinden und Familie und schlägt Bereiche vor, in denen Dienstleistungs-/Bildungsanbieter Unterstützung bieten können. Zu den Schlüsselbereichen gehört die Arbeit mit Geflüchteten und Migrant*innen, um ihre Widerstandsfähigkeit, ihr Selbstvertrauen, ihr Selbstwertgefühl und ihre Zielstrebigkeit zu stärken. </a:t>
            </a:r>
            <a:endParaRPr lang="en-IE" sz="1900" dirty="0">
              <a:solidFill>
                <a:schemeClr val="bg1">
                  <a:lumMod val="95000"/>
                </a:schemeClr>
              </a:solidFill>
            </a:endParaRPr>
          </a:p>
        </p:txBody>
      </p:sp>
    </p:spTree>
    <p:extLst>
      <p:ext uri="{BB962C8B-B14F-4D97-AF65-F5344CB8AC3E}">
        <p14:creationId xmlns:p14="http://schemas.microsoft.com/office/powerpoint/2010/main" val="189527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umbrella&#10;&#10;Description automatically generated">
            <a:extLst>
              <a:ext uri="{FF2B5EF4-FFF2-40B4-BE49-F238E27FC236}">
                <a16:creationId xmlns="" xmlns:a16="http://schemas.microsoft.com/office/drawing/2014/main" id="{2739F681-0196-49CF-A299-B319F86BAD94}"/>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t="17796" b="17796"/>
          <a:stretch>
            <a:fillRect/>
          </a:stretch>
        </p:blipFill>
        <p:spPr/>
      </p:pic>
      <p:sp>
        <p:nvSpPr>
          <p:cNvPr id="4" name="Text Placeholder 3">
            <a:extLst>
              <a:ext uri="{FF2B5EF4-FFF2-40B4-BE49-F238E27FC236}">
                <a16:creationId xmlns="" xmlns:a16="http://schemas.microsoft.com/office/drawing/2014/main" id="{3B01001E-76E3-4091-8EB2-1F0FC40E0DEC}"/>
              </a:ext>
            </a:extLst>
          </p:cNvPr>
          <p:cNvSpPr>
            <a:spLocks noGrp="1"/>
          </p:cNvSpPr>
          <p:nvPr>
            <p:ph type="body" sz="quarter" idx="20"/>
          </p:nvPr>
        </p:nvSpPr>
        <p:spPr/>
        <p:txBody>
          <a:bodyPr/>
          <a:lstStyle/>
          <a:p>
            <a:r>
              <a:rPr lang="en-IE" dirty="0" smtClean="0"/>
              <a:t>BILDUNG UND UNTERNEHMEN</a:t>
            </a:r>
            <a:endParaRPr lang="en-IE" dirty="0"/>
          </a:p>
        </p:txBody>
      </p:sp>
      <p:sp>
        <p:nvSpPr>
          <p:cNvPr id="8" name="Text Placeholder 2">
            <a:extLst>
              <a:ext uri="{FF2B5EF4-FFF2-40B4-BE49-F238E27FC236}">
                <a16:creationId xmlns="" xmlns:a16="http://schemas.microsoft.com/office/drawing/2014/main" id="{1DAA9CC5-EF7C-44AA-B6B4-3E8A4FA97F7F}"/>
              </a:ext>
            </a:extLst>
          </p:cNvPr>
          <p:cNvSpPr>
            <a:spLocks noGrp="1"/>
          </p:cNvSpPr>
          <p:nvPr>
            <p:ph type="body" sz="quarter" idx="25"/>
          </p:nvPr>
        </p:nvSpPr>
        <p:spPr>
          <a:xfrm>
            <a:off x="104775" y="4536131"/>
            <a:ext cx="11953875" cy="1913940"/>
          </a:xfrm>
        </p:spPr>
        <p:txBody>
          <a:bodyPr>
            <a:noAutofit/>
          </a:bodyPr>
          <a:lstStyle/>
          <a:p>
            <a:r>
              <a:rPr lang="de-DE" sz="1900" dirty="0"/>
              <a:t>Bildung ist ein Kernstück der Integration/Inklusion und ein Tool, das genutzt werden kann, um das Potenzial und die Zukunft von Geflüchteten und Migrant*innen in ihren neuen Ländern zu entfalten.</a:t>
            </a:r>
          </a:p>
          <a:p>
            <a:r>
              <a:rPr lang="de-DE" sz="1900" dirty="0"/>
              <a:t>Im vierten Aktionsbereich unseres PROMISE-Ansatzes zur Eingliederung wird die Erwachsenenbildung als Integrationstool geprüft und es wird untersucht, wie Dienstleistungs-/Bildungsanbieter damit beginnen können, Ausbildungsprogramme für Geflüchtete und Migrant*innen zu konzipieren und auf sie abzustimmen. Wir untersuchen auch das Thema Unternehmertum und erfahren, wie und warum Geflüchtete und Migrant*innen eine der </a:t>
            </a:r>
            <a:r>
              <a:rPr lang="de-DE" sz="1900" dirty="0" smtClean="0"/>
              <a:t>unternehmerstärksten Gruppen </a:t>
            </a:r>
            <a:r>
              <a:rPr lang="de-DE" sz="1900" dirty="0"/>
              <a:t>der europäischen Gesellschaft sind.</a:t>
            </a:r>
          </a:p>
        </p:txBody>
      </p:sp>
    </p:spTree>
    <p:extLst>
      <p:ext uri="{BB962C8B-B14F-4D97-AF65-F5344CB8AC3E}">
        <p14:creationId xmlns:p14="http://schemas.microsoft.com/office/powerpoint/2010/main" val="109486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7D15E90-6D50-4480-88C5-F91F57B8A53B}"/>
              </a:ext>
            </a:extLst>
          </p:cNvPr>
          <p:cNvSpPr>
            <a:spLocks noGrp="1"/>
          </p:cNvSpPr>
          <p:nvPr>
            <p:ph type="body" sz="quarter" idx="16"/>
          </p:nvPr>
        </p:nvSpPr>
        <p:spPr/>
        <p:txBody>
          <a:bodyPr/>
          <a:lstStyle/>
          <a:p>
            <a:r>
              <a:rPr lang="en-IE" dirty="0"/>
              <a:t>In </a:t>
            </a:r>
            <a:r>
              <a:rPr lang="en-IE" dirty="0" err="1" smtClean="0"/>
              <a:t>diesem</a:t>
            </a:r>
            <a:r>
              <a:rPr lang="en-IE" dirty="0" smtClean="0"/>
              <a:t> </a:t>
            </a:r>
            <a:r>
              <a:rPr lang="en-IE" dirty="0" err="1" smtClean="0"/>
              <a:t>Teil</a:t>
            </a:r>
            <a:r>
              <a:rPr lang="en-IE" dirty="0" smtClean="0"/>
              <a:t>:</a:t>
            </a:r>
            <a:endParaRPr lang="en-IE" dirty="0"/>
          </a:p>
        </p:txBody>
      </p:sp>
      <p:sp>
        <p:nvSpPr>
          <p:cNvPr id="7" name="Text Placeholder 5">
            <a:extLst>
              <a:ext uri="{FF2B5EF4-FFF2-40B4-BE49-F238E27FC236}">
                <a16:creationId xmlns="" xmlns:a16="http://schemas.microsoft.com/office/drawing/2014/main" id="{048EC4BC-697B-457D-9DE2-9B2478D2F09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2.1 </a:t>
            </a:r>
            <a:r>
              <a:rPr lang="de-DE" sz="3200" i="0" dirty="0"/>
              <a:t>Was/wer ist </a:t>
            </a:r>
            <a:r>
              <a:rPr lang="de-DE" sz="3200" i="0" dirty="0" smtClean="0"/>
              <a:t>ein Akteur </a:t>
            </a:r>
            <a:r>
              <a:rPr lang="de-DE" sz="3200" i="0" dirty="0"/>
              <a:t>der Inklusion?</a:t>
            </a:r>
            <a:endParaRPr lang="en-IE" dirty="0"/>
          </a:p>
        </p:txBody>
      </p:sp>
      <p:sp>
        <p:nvSpPr>
          <p:cNvPr id="8" name="TextBox 7">
            <a:extLst>
              <a:ext uri="{FF2B5EF4-FFF2-40B4-BE49-F238E27FC236}">
                <a16:creationId xmlns="" xmlns:a16="http://schemas.microsoft.com/office/drawing/2014/main" id="{9B26518E-5E61-4177-9CA3-394834ADAEAD}"/>
              </a:ext>
            </a:extLst>
          </p:cNvPr>
          <p:cNvSpPr txBox="1"/>
          <p:nvPr/>
        </p:nvSpPr>
        <p:spPr>
          <a:xfrm>
            <a:off x="0" y="237506"/>
            <a:ext cx="4215740" cy="553998"/>
          </a:xfrm>
          <a:prstGeom prst="rect">
            <a:avLst/>
          </a:prstGeom>
          <a:solidFill>
            <a:srgbClr val="EA1D76"/>
          </a:solidFill>
        </p:spPr>
        <p:txBody>
          <a:bodyPr wrap="square" rtlCol="0">
            <a:spAutoFit/>
          </a:bodyPr>
          <a:lstStyle/>
          <a:p>
            <a:r>
              <a:rPr lang="en-IE" sz="3000" dirty="0" smtClean="0">
                <a:solidFill>
                  <a:schemeClr val="bg1"/>
                </a:solidFill>
              </a:rPr>
              <a:t>AKTEURE DER INKLUSION</a:t>
            </a:r>
            <a:endParaRPr lang="en-IE" sz="3000" dirty="0">
              <a:solidFill>
                <a:schemeClr val="bg1"/>
              </a:solidFill>
            </a:endParaRPr>
          </a:p>
        </p:txBody>
      </p:sp>
      <p:sp>
        <p:nvSpPr>
          <p:cNvPr id="9" name="Text Placeholder 5">
            <a:extLst>
              <a:ext uri="{FF2B5EF4-FFF2-40B4-BE49-F238E27FC236}">
                <a16:creationId xmlns="" xmlns:a16="http://schemas.microsoft.com/office/drawing/2014/main" id="{7325F3F3-0122-4387-AD6A-A8B61BDC65A5}"/>
              </a:ext>
            </a:extLst>
          </p:cNvPr>
          <p:cNvSpPr>
            <a:spLocks noGrp="1"/>
          </p:cNvSpPr>
          <p:nvPr>
            <p:ph type="body" sz="quarter" idx="17"/>
          </p:nvPr>
        </p:nvSpPr>
        <p:spPr>
          <a:xfrm>
            <a:off x="6245047" y="1890016"/>
            <a:ext cx="5652663" cy="3947440"/>
          </a:xfrm>
        </p:spPr>
        <p:txBody>
          <a:bodyPr/>
          <a:lstStyle/>
          <a:p>
            <a:pPr algn="just"/>
            <a:r>
              <a:rPr lang="de-DE" sz="2200" dirty="0"/>
              <a:t>Ein "Agent </a:t>
            </a:r>
            <a:r>
              <a:rPr lang="de-DE" sz="2200" dirty="0" err="1"/>
              <a:t>of</a:t>
            </a:r>
            <a:r>
              <a:rPr lang="de-DE" sz="2200" dirty="0"/>
              <a:t> </a:t>
            </a:r>
            <a:r>
              <a:rPr lang="de-DE" sz="2200" dirty="0" err="1"/>
              <a:t>Inclusion</a:t>
            </a:r>
            <a:r>
              <a:rPr lang="de-DE" sz="2200" dirty="0"/>
              <a:t>" ist </a:t>
            </a:r>
            <a:r>
              <a:rPr lang="de-DE" sz="2200" dirty="0" smtClean="0"/>
              <a:t>ein </a:t>
            </a:r>
            <a:r>
              <a:rPr lang="de-DE" sz="2200" dirty="0" err="1" smtClean="0"/>
              <a:t>Akteru</a:t>
            </a:r>
            <a:r>
              <a:rPr lang="de-DE" sz="2200" dirty="0" smtClean="0"/>
              <a:t> der Veränderung, der </a:t>
            </a:r>
            <a:r>
              <a:rPr lang="de-DE" sz="2200" dirty="0"/>
              <a:t>Verantwortung für die Einbeziehung und das Wohlergehen aller Menschen in ihrer Gemeinschaft übernimmt. Im Rahmen von PROMISE werden wir uns ausschließlich mit den </a:t>
            </a:r>
            <a:r>
              <a:rPr lang="de-DE" sz="2200" dirty="0" smtClean="0"/>
              <a:t>Akteuren </a:t>
            </a:r>
            <a:r>
              <a:rPr lang="de-DE" sz="2200" dirty="0"/>
              <a:t>der Inklusion befassen, die mit Geflüchteten und Migrant*innen arbeiten.</a:t>
            </a:r>
          </a:p>
          <a:p>
            <a:pPr algn="just"/>
            <a:r>
              <a:rPr lang="de-DE" sz="2200" dirty="0"/>
              <a:t>Akteure der Inklusion sind in der Regel die Dienstleistungs-/Bildungsanbieter, die sich am aktivsten für die Entwicklung von Basisgemeinschaften und die Bereitstellung von Sozial-/Bildungsdiensten einsetzen. </a:t>
            </a:r>
            <a:endParaRPr lang="en-IE" sz="2200" dirty="0"/>
          </a:p>
        </p:txBody>
      </p:sp>
    </p:spTree>
    <p:extLst>
      <p:ext uri="{BB962C8B-B14F-4D97-AF65-F5344CB8AC3E}">
        <p14:creationId xmlns:p14="http://schemas.microsoft.com/office/powerpoint/2010/main" val="3854643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ky, person, outdoor, man&#10;&#10;Description automatically generated">
            <a:extLst>
              <a:ext uri="{FF2B5EF4-FFF2-40B4-BE49-F238E27FC236}">
                <a16:creationId xmlns="" xmlns:a16="http://schemas.microsoft.com/office/drawing/2014/main" id="{333AC9E8-9372-49D7-93D0-BB307CDA7640}"/>
              </a:ext>
            </a:extLst>
          </p:cNvPr>
          <p:cNvPicPr>
            <a:picLocks noChangeAspect="1"/>
          </p:cNvPicPr>
          <p:nvPr/>
        </p:nvPicPr>
        <p:blipFill rotWithShape="1">
          <a:blip r:embed="rId2"/>
          <a:srcRect l="24083" r="-1368"/>
          <a:stretch/>
        </p:blipFill>
        <p:spPr>
          <a:xfrm flipH="1">
            <a:off x="406775" y="1286367"/>
            <a:ext cx="5311938" cy="5155524"/>
          </a:xfrm>
          <a:prstGeom prst="ellipse">
            <a:avLst/>
          </a:prstGeom>
        </p:spPr>
      </p:pic>
      <p:sp>
        <p:nvSpPr>
          <p:cNvPr id="2" name="Text Placeholder 1">
            <a:extLst>
              <a:ext uri="{FF2B5EF4-FFF2-40B4-BE49-F238E27FC236}">
                <a16:creationId xmlns="" xmlns:a16="http://schemas.microsoft.com/office/drawing/2014/main" id="{D9B13591-8C7E-41B1-A16E-18EA8BCC5746}"/>
              </a:ext>
            </a:extLst>
          </p:cNvPr>
          <p:cNvSpPr>
            <a:spLocks noGrp="1"/>
          </p:cNvSpPr>
          <p:nvPr>
            <p:ph type="body" sz="quarter" idx="20"/>
          </p:nvPr>
        </p:nvSpPr>
        <p:spPr>
          <a:xfrm>
            <a:off x="5990897" y="1884148"/>
            <a:ext cx="5980386" cy="4385274"/>
          </a:xfrm>
        </p:spPr>
        <p:txBody>
          <a:bodyPr/>
          <a:lstStyle/>
          <a:p>
            <a:pPr algn="just"/>
            <a:r>
              <a:rPr lang="de-DE" sz="2000" dirty="0">
                <a:solidFill>
                  <a:srgbClr val="EA1D76"/>
                </a:solidFill>
              </a:rPr>
              <a:t>Ein Akteur der Inklusion ist </a:t>
            </a:r>
            <a:r>
              <a:rPr lang="de-DE" sz="2000" dirty="0" smtClean="0">
                <a:solidFill>
                  <a:srgbClr val="EA1D76"/>
                </a:solidFill>
              </a:rPr>
              <a:t>ein Entscheidungsträger, der </a:t>
            </a:r>
            <a:r>
              <a:rPr lang="de-DE" sz="2000" dirty="0">
                <a:solidFill>
                  <a:srgbClr val="EA1D76"/>
                </a:solidFill>
              </a:rPr>
              <a:t>die Verantwortung für die Inklusion und das Wohlergehen aller Menschen in ihren Gemeinschaften - insbesondere derjenigen am Rande der Gesellschaft - übernimmt. </a:t>
            </a:r>
            <a:endParaRPr lang="de-DE" sz="2000" dirty="0" smtClean="0">
              <a:solidFill>
                <a:srgbClr val="EA1D76"/>
              </a:solidFill>
            </a:endParaRPr>
          </a:p>
          <a:p>
            <a:pPr algn="just"/>
            <a:r>
              <a:rPr lang="de-DE" sz="2000" dirty="0"/>
              <a:t>Aus organisatorischer Sicht sind die Akteure der Eingliederung in der Regel die Dienstleistungs-/Bildungsanbieter, </a:t>
            </a:r>
            <a:r>
              <a:rPr lang="de-DE" sz="2000" dirty="0">
                <a:solidFill>
                  <a:srgbClr val="EA1D76"/>
                </a:solidFill>
              </a:rPr>
              <a:t>die sich am aktivsten für die Entwicklung von Basisgemeinschaften und die Bereitstellung von Sozial-/Bildungsdiensten einsetzen. </a:t>
            </a:r>
            <a:endParaRPr lang="de-DE" sz="2000" dirty="0" smtClean="0">
              <a:solidFill>
                <a:srgbClr val="EA1D76"/>
              </a:solidFill>
            </a:endParaRPr>
          </a:p>
          <a:p>
            <a:r>
              <a:rPr lang="de-DE" sz="2000" dirty="0"/>
              <a:t>Bei diesen Organisationen kann es sich um öffentliche, private, freiwillige oder gemeinnützige Einrichtungen handeln. Jede*r hat eine Schlüsselrolle im Eingliederungsprozess zu spielen.</a:t>
            </a:r>
          </a:p>
          <a:p>
            <a:endParaRPr lang="en-IE" dirty="0"/>
          </a:p>
        </p:txBody>
      </p:sp>
      <p:sp>
        <p:nvSpPr>
          <p:cNvPr id="4" name="Text Placeholder 3">
            <a:extLst>
              <a:ext uri="{FF2B5EF4-FFF2-40B4-BE49-F238E27FC236}">
                <a16:creationId xmlns="" xmlns:a16="http://schemas.microsoft.com/office/drawing/2014/main" id="{0915C108-3871-416E-855A-6394EFB40DF9}"/>
              </a:ext>
            </a:extLst>
          </p:cNvPr>
          <p:cNvSpPr>
            <a:spLocks noGrp="1"/>
          </p:cNvSpPr>
          <p:nvPr>
            <p:ph type="body" sz="quarter" idx="22"/>
          </p:nvPr>
        </p:nvSpPr>
        <p:spPr>
          <a:xfrm>
            <a:off x="6121565" y="546538"/>
            <a:ext cx="5579898" cy="1078503"/>
          </a:xfrm>
          <a:solidFill>
            <a:schemeClr val="bg1"/>
          </a:solidFill>
        </p:spPr>
        <p:txBody>
          <a:bodyPr>
            <a:normAutofit lnSpcReduction="10000"/>
          </a:bodyPr>
          <a:lstStyle/>
          <a:p>
            <a:r>
              <a:rPr lang="de-DE" dirty="0">
                <a:solidFill>
                  <a:srgbClr val="EA1D76"/>
                </a:solidFill>
              </a:rPr>
              <a:t>Was/wer ist </a:t>
            </a:r>
            <a:r>
              <a:rPr lang="de-DE" dirty="0" smtClean="0">
                <a:solidFill>
                  <a:srgbClr val="EA1D76"/>
                </a:solidFill>
              </a:rPr>
              <a:t>ein Akteur der </a:t>
            </a:r>
            <a:r>
              <a:rPr lang="de-DE" dirty="0">
                <a:solidFill>
                  <a:srgbClr val="EA1D76"/>
                </a:solidFill>
              </a:rPr>
              <a:t>Inklusion?</a:t>
            </a:r>
          </a:p>
        </p:txBody>
      </p:sp>
    </p:spTree>
    <p:extLst>
      <p:ext uri="{BB962C8B-B14F-4D97-AF65-F5344CB8AC3E}">
        <p14:creationId xmlns:p14="http://schemas.microsoft.com/office/powerpoint/2010/main" val="1354864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ky, person, outdoor, man&#10;&#10;Description automatically generated">
            <a:extLst>
              <a:ext uri="{FF2B5EF4-FFF2-40B4-BE49-F238E27FC236}">
                <a16:creationId xmlns="" xmlns:a16="http://schemas.microsoft.com/office/drawing/2014/main" id="{333AC9E8-9372-49D7-93D0-BB307CDA7640}"/>
              </a:ext>
            </a:extLst>
          </p:cNvPr>
          <p:cNvPicPr>
            <a:picLocks noChangeAspect="1"/>
          </p:cNvPicPr>
          <p:nvPr/>
        </p:nvPicPr>
        <p:blipFill rotWithShape="1">
          <a:blip r:embed="rId2"/>
          <a:srcRect l="24083" r="-1368"/>
          <a:stretch/>
        </p:blipFill>
        <p:spPr>
          <a:xfrm flipH="1">
            <a:off x="406775" y="1286367"/>
            <a:ext cx="5311938" cy="5155524"/>
          </a:xfrm>
          <a:prstGeom prst="ellipse">
            <a:avLst/>
          </a:prstGeom>
        </p:spPr>
      </p:pic>
      <p:sp>
        <p:nvSpPr>
          <p:cNvPr id="2" name="Text Placeholder 1">
            <a:extLst>
              <a:ext uri="{FF2B5EF4-FFF2-40B4-BE49-F238E27FC236}">
                <a16:creationId xmlns="" xmlns:a16="http://schemas.microsoft.com/office/drawing/2014/main" id="{D9B13591-8C7E-41B1-A16E-18EA8BCC5746}"/>
              </a:ext>
            </a:extLst>
          </p:cNvPr>
          <p:cNvSpPr>
            <a:spLocks noGrp="1"/>
          </p:cNvSpPr>
          <p:nvPr>
            <p:ph type="body" sz="quarter" idx="20"/>
          </p:nvPr>
        </p:nvSpPr>
        <p:spPr>
          <a:xfrm>
            <a:off x="5990897" y="1884148"/>
            <a:ext cx="5980386" cy="4385274"/>
          </a:xfrm>
        </p:spPr>
        <p:txBody>
          <a:bodyPr/>
          <a:lstStyle/>
          <a:p>
            <a:r>
              <a:rPr lang="de-DE" sz="2200" dirty="0"/>
              <a:t>In der Regel umfasst ihre Arbeit Elemente der folgenden Bereiche: </a:t>
            </a:r>
            <a:endParaRPr lang="de-DE" sz="2200" dirty="0" smtClean="0"/>
          </a:p>
          <a:p>
            <a:pPr marL="342900" indent="-342900">
              <a:buFont typeface="Arial" panose="020B0604020202020204" pitchFamily="34" charset="0"/>
              <a:buChar char="•"/>
            </a:pPr>
            <a:r>
              <a:rPr lang="en-IE" sz="2200" dirty="0" err="1" smtClean="0">
                <a:solidFill>
                  <a:srgbClr val="EA1D76"/>
                </a:solidFill>
              </a:rPr>
              <a:t>Vermittlung</a:t>
            </a:r>
            <a:r>
              <a:rPr lang="en-IE" sz="2200" dirty="0">
                <a:solidFill>
                  <a:srgbClr val="EA1D76"/>
                </a:solidFill>
              </a:rPr>
              <a:t> </a:t>
            </a:r>
            <a:r>
              <a:rPr lang="en-IE" sz="2200" dirty="0" smtClean="0"/>
              <a:t>- </a:t>
            </a:r>
            <a:r>
              <a:rPr lang="en-IE" sz="2200" dirty="0" err="1" smtClean="0"/>
              <a:t>Gemeinschaften</a:t>
            </a:r>
            <a:r>
              <a:rPr lang="en-IE" sz="2200" dirty="0" smtClean="0"/>
              <a:t> </a:t>
            </a:r>
            <a:r>
              <a:rPr lang="en-IE" sz="2200" dirty="0" err="1" smtClean="0"/>
              <a:t>zusammenbringen</a:t>
            </a:r>
            <a:endParaRPr lang="en-IE" sz="2200" dirty="0" smtClean="0"/>
          </a:p>
          <a:p>
            <a:pPr marL="342900" indent="-342900">
              <a:buFont typeface="Arial" panose="020B0604020202020204" pitchFamily="34" charset="0"/>
              <a:buChar char="•"/>
            </a:pPr>
            <a:r>
              <a:rPr lang="en-IE" sz="2200" dirty="0" err="1" smtClean="0">
                <a:solidFill>
                  <a:srgbClr val="EA1D76"/>
                </a:solidFill>
              </a:rPr>
              <a:t>Orientierung</a:t>
            </a:r>
            <a:r>
              <a:rPr lang="en-IE" sz="2200" dirty="0" smtClean="0"/>
              <a:t> </a:t>
            </a:r>
            <a:r>
              <a:rPr lang="en-IE" sz="2200" dirty="0"/>
              <a:t>– </a:t>
            </a:r>
            <a:r>
              <a:rPr lang="de-DE" sz="2200" dirty="0"/>
              <a:t>Begrüßung neuer Gruppen (z.B. Geflüchtete und Migrant*innen</a:t>
            </a:r>
            <a:r>
              <a:rPr lang="de-DE" sz="2200" dirty="0" smtClean="0"/>
              <a:t>)</a:t>
            </a:r>
          </a:p>
          <a:p>
            <a:pPr marL="342900" indent="-342900">
              <a:buFont typeface="Arial" panose="020B0604020202020204" pitchFamily="34" charset="0"/>
              <a:buChar char="•"/>
            </a:pPr>
            <a:r>
              <a:rPr lang="en-IE" sz="2200" dirty="0" err="1" smtClean="0">
                <a:solidFill>
                  <a:srgbClr val="EA1D76"/>
                </a:solidFill>
              </a:rPr>
              <a:t>Bildung</a:t>
            </a:r>
            <a:r>
              <a:rPr lang="en-IE" sz="2200" dirty="0" smtClean="0">
                <a:solidFill>
                  <a:srgbClr val="EA1D76"/>
                </a:solidFill>
              </a:rPr>
              <a:t> </a:t>
            </a:r>
            <a:r>
              <a:rPr lang="en-IE" sz="2200" dirty="0" smtClean="0"/>
              <a:t>– </a:t>
            </a:r>
            <a:r>
              <a:rPr lang="de-DE" sz="2200" dirty="0"/>
              <a:t>die Vielfalt in den Gemeinschaften fördern und Chancengleichheit für alle </a:t>
            </a:r>
            <a:r>
              <a:rPr lang="de-DE" sz="2200" dirty="0" smtClean="0"/>
              <a:t>gewährleisten</a:t>
            </a:r>
          </a:p>
          <a:p>
            <a:pPr marL="342900" indent="-342900">
              <a:buFont typeface="Arial" panose="020B0604020202020204" pitchFamily="34" charset="0"/>
              <a:buChar char="•"/>
            </a:pPr>
            <a:r>
              <a:rPr lang="en-IE" sz="2200" dirty="0" err="1" smtClean="0">
                <a:solidFill>
                  <a:srgbClr val="EA1D76"/>
                </a:solidFill>
              </a:rPr>
              <a:t>Festlichkeiten</a:t>
            </a:r>
            <a:r>
              <a:rPr lang="en-IE" sz="2200" dirty="0" smtClean="0">
                <a:solidFill>
                  <a:srgbClr val="EA1D76"/>
                </a:solidFill>
              </a:rPr>
              <a:t> </a:t>
            </a:r>
            <a:r>
              <a:rPr lang="en-IE" sz="2200" dirty="0" smtClean="0"/>
              <a:t>– </a:t>
            </a:r>
            <a:r>
              <a:rPr lang="de-DE" sz="2200" dirty="0"/>
              <a:t>Unterstützung für öffentliche Veranstaltungen, die den </a:t>
            </a:r>
            <a:r>
              <a:rPr lang="de-DE" sz="2200" dirty="0" err="1"/>
              <a:t>Multikulturalismus</a:t>
            </a:r>
            <a:r>
              <a:rPr lang="de-DE" sz="2200" dirty="0"/>
              <a:t> und integrative Gemeinschaftsideale hervorheben.</a:t>
            </a:r>
          </a:p>
          <a:p>
            <a:pPr algn="just"/>
            <a:endParaRPr lang="en-IE" dirty="0"/>
          </a:p>
        </p:txBody>
      </p:sp>
      <p:sp>
        <p:nvSpPr>
          <p:cNvPr id="4" name="Text Placeholder 3">
            <a:extLst>
              <a:ext uri="{FF2B5EF4-FFF2-40B4-BE49-F238E27FC236}">
                <a16:creationId xmlns="" xmlns:a16="http://schemas.microsoft.com/office/drawing/2014/main" id="{0915C108-3871-416E-855A-6394EFB40DF9}"/>
              </a:ext>
            </a:extLst>
          </p:cNvPr>
          <p:cNvSpPr>
            <a:spLocks noGrp="1"/>
          </p:cNvSpPr>
          <p:nvPr>
            <p:ph type="body" sz="quarter" idx="22"/>
          </p:nvPr>
        </p:nvSpPr>
        <p:spPr>
          <a:xfrm>
            <a:off x="6121565" y="546538"/>
            <a:ext cx="5579898" cy="1078503"/>
          </a:xfrm>
        </p:spPr>
        <p:txBody>
          <a:bodyPr>
            <a:normAutofit lnSpcReduction="10000"/>
          </a:bodyPr>
          <a:lstStyle/>
          <a:p>
            <a:r>
              <a:rPr lang="de-DE" dirty="0">
                <a:solidFill>
                  <a:srgbClr val="EA1D76"/>
                </a:solidFill>
              </a:rPr>
              <a:t>Welche Arbeit leisten Akteure der Inklusion?</a:t>
            </a:r>
            <a:endParaRPr lang="en-IE" dirty="0">
              <a:solidFill>
                <a:srgbClr val="EA1D76"/>
              </a:solidFill>
            </a:endParaRPr>
          </a:p>
        </p:txBody>
      </p:sp>
      <p:sp>
        <p:nvSpPr>
          <p:cNvPr id="7" name="Rectangle 6">
            <a:extLst>
              <a:ext uri="{FF2B5EF4-FFF2-40B4-BE49-F238E27FC236}">
                <a16:creationId xmlns="" xmlns:a16="http://schemas.microsoft.com/office/drawing/2014/main" id="{8B751DA5-0665-4482-AB68-92A5D0F5F998}"/>
              </a:ext>
            </a:extLst>
          </p:cNvPr>
          <p:cNvSpPr/>
          <p:nvPr/>
        </p:nvSpPr>
        <p:spPr>
          <a:xfrm>
            <a:off x="0" y="6118725"/>
            <a:ext cx="5990897" cy="646331"/>
          </a:xfrm>
          <a:prstGeom prst="rect">
            <a:avLst/>
          </a:prstGeom>
          <a:solidFill>
            <a:srgbClr val="EA1D76"/>
          </a:solidFill>
        </p:spPr>
        <p:txBody>
          <a:bodyPr wrap="square">
            <a:spAutoFit/>
          </a:bodyPr>
          <a:lstStyle/>
          <a:p>
            <a:r>
              <a:rPr lang="en-IE" dirty="0">
                <a:solidFill>
                  <a:schemeClr val="bg1"/>
                </a:solidFill>
                <a:latin typeface="myriad-pro"/>
              </a:rPr>
              <a:t>The work of the Agent of Inclusion is part education, part inspiration, part motivation and part mobilization.</a:t>
            </a:r>
            <a:endParaRPr lang="en-IE" dirty="0">
              <a:solidFill>
                <a:schemeClr val="bg1"/>
              </a:solidFill>
            </a:endParaRPr>
          </a:p>
        </p:txBody>
      </p:sp>
    </p:spTree>
    <p:extLst>
      <p:ext uri="{BB962C8B-B14F-4D97-AF65-F5344CB8AC3E}">
        <p14:creationId xmlns:p14="http://schemas.microsoft.com/office/powerpoint/2010/main" val="3015792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3">
            <a:extLst>
              <a:ext uri="{FF2B5EF4-FFF2-40B4-BE49-F238E27FC236}">
                <a16:creationId xmlns="" xmlns:a16="http://schemas.microsoft.com/office/drawing/2014/main" id="{8FAF064F-013A-443D-B005-38355465BA9D}"/>
              </a:ext>
            </a:extLst>
          </p:cNvPr>
          <p:cNvPicPr>
            <a:picLocks noChangeAspect="1"/>
          </p:cNvPicPr>
          <p:nvPr/>
        </p:nvPicPr>
        <p:blipFill rotWithShape="1">
          <a:blip r:embed="rId2">
            <a:extLst>
              <a:ext uri="{837473B0-CC2E-450A-ABE3-18F120FF3D39}">
                <a1611:picAttrSrcUrl xmlns="" xmlns:a1611="http://schemas.microsoft.com/office/drawing/2016/11/main" r:id="rId3"/>
              </a:ext>
            </a:extLst>
          </a:blip>
          <a:srcRect l="19101" r="17703"/>
          <a:stretch/>
        </p:blipFill>
        <p:spPr>
          <a:xfrm flipH="1">
            <a:off x="73572" y="704825"/>
            <a:ext cx="5223642" cy="5688561"/>
          </a:xfrm>
          <a:prstGeom prst="ellipse">
            <a:avLst/>
          </a:prstGeom>
        </p:spPr>
      </p:pic>
      <p:sp>
        <p:nvSpPr>
          <p:cNvPr id="2" name="Text Placeholder 1">
            <a:extLst>
              <a:ext uri="{FF2B5EF4-FFF2-40B4-BE49-F238E27FC236}">
                <a16:creationId xmlns="" xmlns:a16="http://schemas.microsoft.com/office/drawing/2014/main" id="{D9B13591-8C7E-41B1-A16E-18EA8BCC5746}"/>
              </a:ext>
            </a:extLst>
          </p:cNvPr>
          <p:cNvSpPr>
            <a:spLocks noGrp="1"/>
          </p:cNvSpPr>
          <p:nvPr>
            <p:ph type="body" sz="quarter" idx="20"/>
          </p:nvPr>
        </p:nvSpPr>
        <p:spPr>
          <a:xfrm>
            <a:off x="4971393" y="1926188"/>
            <a:ext cx="7031421" cy="3631644"/>
          </a:xfrm>
        </p:spPr>
        <p:txBody>
          <a:bodyPr/>
          <a:lstStyle/>
          <a:p>
            <a:r>
              <a:rPr lang="de-DE" dirty="0"/>
              <a:t>Könnten Sie oder Ihre Organisation ein Akteur der Inklusion sein? </a:t>
            </a:r>
          </a:p>
          <a:p>
            <a:r>
              <a:rPr lang="de-DE" dirty="0"/>
              <a:t>Verfügen Sie über einige Fähigkeiten oder Fachkenntnisse in diesem Bereich, auf die Sie gerne aufbauen möchten?</a:t>
            </a:r>
          </a:p>
          <a:p>
            <a:endParaRPr lang="en-IE" dirty="0"/>
          </a:p>
          <a:p>
            <a:r>
              <a:rPr lang="de-DE" dirty="0">
                <a:solidFill>
                  <a:srgbClr val="16A8D3"/>
                </a:solidFill>
              </a:rPr>
              <a:t>Nehmen Sie an unserem Quiz zum Thema Inklusion teil, um Ihre Fähigkeiten/Stärken auf dem Gebiet der Inklusion </a:t>
            </a:r>
            <a:r>
              <a:rPr lang="de-DE" dirty="0" smtClean="0">
                <a:solidFill>
                  <a:srgbClr val="16A8D3"/>
                </a:solidFill>
              </a:rPr>
              <a:t>herauszufinden - </a:t>
            </a:r>
          </a:p>
          <a:p>
            <a:r>
              <a:rPr lang="en-IE" dirty="0" smtClean="0">
                <a:solidFill>
                  <a:srgbClr val="16A8D3"/>
                </a:solidFill>
                <a:hlinkClick r:id="rId4"/>
              </a:rPr>
              <a:t>http</a:t>
            </a:r>
            <a:r>
              <a:rPr lang="en-IE" dirty="0">
                <a:solidFill>
                  <a:srgbClr val="16A8D3"/>
                </a:solidFill>
                <a:hlinkClick r:id="rId4"/>
              </a:rPr>
              <a:t>://www.quiz-maker.com/QD94DOG</a:t>
            </a:r>
            <a:r>
              <a:rPr lang="en-IE" dirty="0">
                <a:solidFill>
                  <a:srgbClr val="16A8D3"/>
                </a:solidFill>
              </a:rPr>
              <a:t> </a:t>
            </a:r>
          </a:p>
        </p:txBody>
      </p:sp>
      <p:sp>
        <p:nvSpPr>
          <p:cNvPr id="4" name="Text Placeholder 3">
            <a:extLst>
              <a:ext uri="{FF2B5EF4-FFF2-40B4-BE49-F238E27FC236}">
                <a16:creationId xmlns="" xmlns:a16="http://schemas.microsoft.com/office/drawing/2014/main" id="{0915C108-3871-416E-855A-6394EFB40DF9}"/>
              </a:ext>
            </a:extLst>
          </p:cNvPr>
          <p:cNvSpPr>
            <a:spLocks noGrp="1"/>
          </p:cNvSpPr>
          <p:nvPr>
            <p:ph type="body" sz="quarter" idx="22"/>
          </p:nvPr>
        </p:nvSpPr>
        <p:spPr>
          <a:xfrm>
            <a:off x="4876800" y="546538"/>
            <a:ext cx="6824663" cy="1078503"/>
          </a:xfrm>
        </p:spPr>
        <p:txBody>
          <a:bodyPr>
            <a:normAutofit fontScale="92500" lnSpcReduction="10000"/>
          </a:bodyPr>
          <a:lstStyle/>
          <a:p>
            <a:r>
              <a:rPr lang="de-DE" dirty="0"/>
              <a:t>Sind Sie ein Akteur der Inklusion? </a:t>
            </a:r>
          </a:p>
          <a:p>
            <a:r>
              <a:rPr lang="de-DE" dirty="0"/>
              <a:t>Oder wären Sie es gerne?</a:t>
            </a:r>
            <a:endParaRPr lang="en-IE" dirty="0"/>
          </a:p>
        </p:txBody>
      </p:sp>
      <p:sp>
        <p:nvSpPr>
          <p:cNvPr id="3" name="TextBox 2">
            <a:extLst>
              <a:ext uri="{FF2B5EF4-FFF2-40B4-BE49-F238E27FC236}">
                <a16:creationId xmlns="" xmlns:a16="http://schemas.microsoft.com/office/drawing/2014/main" id="{282CA0EF-3BA5-4E8A-9654-47582435F030}"/>
              </a:ext>
            </a:extLst>
          </p:cNvPr>
          <p:cNvSpPr txBox="1"/>
          <p:nvPr/>
        </p:nvSpPr>
        <p:spPr>
          <a:xfrm>
            <a:off x="1723697" y="2202101"/>
            <a:ext cx="2070538" cy="553998"/>
          </a:xfrm>
          <a:prstGeom prst="rect">
            <a:avLst/>
          </a:prstGeom>
          <a:noFill/>
        </p:spPr>
        <p:txBody>
          <a:bodyPr wrap="square" rtlCol="0">
            <a:spAutoFit/>
          </a:bodyPr>
          <a:lstStyle/>
          <a:p>
            <a:pPr algn="ctr"/>
            <a:r>
              <a:rPr lang="en-IE" sz="3000" b="1" dirty="0">
                <a:solidFill>
                  <a:schemeClr val="bg1"/>
                </a:solidFill>
                <a:cs typeface="LilyUPC" panose="020B0502040204020203" pitchFamily="34" charset="-34"/>
              </a:rPr>
              <a:t>INCLUSION</a:t>
            </a:r>
          </a:p>
        </p:txBody>
      </p:sp>
    </p:spTree>
    <p:extLst>
      <p:ext uri="{BB962C8B-B14F-4D97-AF65-F5344CB8AC3E}">
        <p14:creationId xmlns:p14="http://schemas.microsoft.com/office/powerpoint/2010/main" val="640019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r>
              <a:rPr lang="en-US" dirty="0"/>
              <a:t>In </a:t>
            </a:r>
            <a:r>
              <a:rPr lang="en-US" dirty="0" err="1" smtClean="0"/>
              <a:t>diesem</a:t>
            </a:r>
            <a:r>
              <a:rPr lang="en-US" dirty="0" smtClean="0"/>
              <a:t> </a:t>
            </a:r>
            <a:r>
              <a:rPr lang="en-US" dirty="0" err="1" smtClean="0"/>
              <a:t>Teil</a:t>
            </a:r>
            <a:r>
              <a:rPr lang="en-US" dirty="0" smtClean="0"/>
              <a:t>:</a:t>
            </a:r>
            <a:endParaRPr lang="en-US" dirty="0"/>
          </a:p>
        </p:txBody>
      </p:sp>
      <p:sp>
        <p:nvSpPr>
          <p:cNvPr id="6" name="Text Placeholder 5"/>
          <p:cNvSpPr>
            <a:spLocks noGrp="1"/>
          </p:cNvSpPr>
          <p:nvPr>
            <p:ph type="body" sz="quarter" idx="17"/>
          </p:nvPr>
        </p:nvSpPr>
        <p:spPr>
          <a:xfrm>
            <a:off x="6318620" y="1868995"/>
            <a:ext cx="5708777" cy="3947440"/>
          </a:xfrm>
        </p:spPr>
        <p:txBody>
          <a:bodyPr/>
          <a:lstStyle/>
          <a:p>
            <a:pPr algn="l"/>
            <a:r>
              <a:rPr lang="de-DE" sz="2200" dirty="0"/>
              <a:t>In diesem Abschnitt stellen wir einige der Gründer*innen des PROMISE-Projekts vor, die den Prozess durchlaufen haben, zu Akteuren der Eingliederung zu werden. </a:t>
            </a:r>
          </a:p>
          <a:p>
            <a:pPr algn="l"/>
            <a:r>
              <a:rPr lang="de-DE" sz="2200" dirty="0"/>
              <a:t>Wir geben einen Überblick über einige ihrer Arbeiten, die durch das PROMISE-Projekt inspiriert wurden.</a:t>
            </a:r>
          </a:p>
          <a:p>
            <a:pPr algn="l"/>
            <a:r>
              <a:rPr lang="de-DE" sz="2200" dirty="0"/>
              <a:t>Dabei konzentrieren wir uns vor allem darauf, wie diese Arbeit dauerhafte Auswirkungen für die erwachsenen Geflüchteten/Migrant*innen und die Gastgemeinschaften, in denen sie leben, geschaffen hat.</a:t>
            </a:r>
            <a:endParaRPr lang="en-US" sz="2200" dirty="0"/>
          </a:p>
        </p:txBody>
      </p:sp>
      <p:sp>
        <p:nvSpPr>
          <p:cNvPr id="7" name="Text Placeholder 5">
            <a:extLst>
              <a:ext uri="{FF2B5EF4-FFF2-40B4-BE49-F238E27FC236}">
                <a16:creationId xmlns="" xmlns:a16="http://schemas.microsoft.com/office/drawing/2014/main" id="{1C5C6BF9-AEDE-45AD-8BC9-52AF46733859}"/>
              </a:ext>
            </a:extLst>
          </p:cNvPr>
          <p:cNvSpPr txBox="1">
            <a:spLocks/>
          </p:cNvSpPr>
          <p:nvPr/>
        </p:nvSpPr>
        <p:spPr>
          <a:xfrm>
            <a:off x="480042" y="2082696"/>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500" i="0" dirty="0"/>
              <a:t>2.3 </a:t>
            </a:r>
            <a:r>
              <a:rPr lang="de-DE" sz="3500" i="0" dirty="0"/>
              <a:t>Wie unsere PROMISE-Beauftragten für Eingliederung in ihren Gemeinden </a:t>
            </a:r>
            <a:r>
              <a:rPr lang="de-DE" sz="3500" i="0" dirty="0" smtClean="0"/>
              <a:t>tätig sind</a:t>
            </a:r>
            <a:endParaRPr lang="de-DE" sz="3500" i="0" dirty="0"/>
          </a:p>
          <a:p>
            <a:endParaRPr lang="en-IE" dirty="0"/>
          </a:p>
        </p:txBody>
      </p:sp>
      <p:sp>
        <p:nvSpPr>
          <p:cNvPr id="8" name="TextBox 7">
            <a:extLst>
              <a:ext uri="{FF2B5EF4-FFF2-40B4-BE49-F238E27FC236}">
                <a16:creationId xmlns="" xmlns:a16="http://schemas.microsoft.com/office/drawing/2014/main" id="{EFA4AD8C-F97D-4FA8-8156-28C297521D01}"/>
              </a:ext>
            </a:extLst>
          </p:cNvPr>
          <p:cNvSpPr txBox="1"/>
          <p:nvPr/>
        </p:nvSpPr>
        <p:spPr>
          <a:xfrm>
            <a:off x="0" y="237506"/>
            <a:ext cx="4215740" cy="553998"/>
          </a:xfrm>
          <a:prstGeom prst="rect">
            <a:avLst/>
          </a:prstGeom>
          <a:solidFill>
            <a:srgbClr val="F38B00"/>
          </a:solidFill>
        </p:spPr>
        <p:txBody>
          <a:bodyPr wrap="square" rtlCol="0">
            <a:spAutoFit/>
          </a:bodyPr>
          <a:lstStyle/>
          <a:p>
            <a:r>
              <a:rPr lang="en-IE" sz="3000" dirty="0" smtClean="0">
                <a:solidFill>
                  <a:schemeClr val="bg1"/>
                </a:solidFill>
              </a:rPr>
              <a:t>AKTEURE DER INKLUSION</a:t>
            </a:r>
            <a:endParaRPr lang="en-IE" sz="3000" dirty="0">
              <a:solidFill>
                <a:schemeClr val="bg1"/>
              </a:solidFill>
            </a:endParaRPr>
          </a:p>
        </p:txBody>
      </p:sp>
    </p:spTree>
    <p:extLst>
      <p:ext uri="{BB962C8B-B14F-4D97-AF65-F5344CB8AC3E}">
        <p14:creationId xmlns:p14="http://schemas.microsoft.com/office/powerpoint/2010/main" val="4252850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C6C3AA6-D446-402B-A3D3-3AEF942047CF}"/>
              </a:ext>
            </a:extLst>
          </p:cNvPr>
          <p:cNvSpPr>
            <a:spLocks noGrp="1"/>
          </p:cNvSpPr>
          <p:nvPr>
            <p:ph type="body" sz="quarter" idx="20"/>
          </p:nvPr>
        </p:nvSpPr>
        <p:spPr>
          <a:xfrm>
            <a:off x="5696879" y="2081097"/>
            <a:ext cx="6320452" cy="4402835"/>
          </a:xfrm>
        </p:spPr>
        <p:txBody>
          <a:bodyPr/>
          <a:lstStyle/>
          <a:p>
            <a:r>
              <a:rPr lang="de-DE" dirty="0"/>
              <a:t>Lokale Entwicklungsorganisation, die an der Neuansiedlung von Geflüchteten in der Grafschaft </a:t>
            </a:r>
            <a:r>
              <a:rPr lang="de-DE" dirty="0" err="1"/>
              <a:t>Roscommon</a:t>
            </a:r>
            <a:r>
              <a:rPr lang="de-DE" dirty="0"/>
              <a:t> beteiligt ist. Das RLP fördert die Inklusion und Integration durch eine Reihe von Schlüsselprogrammen und Veranstaltungen</a:t>
            </a:r>
            <a:r>
              <a:rPr lang="de-DE" dirty="0" smtClean="0"/>
              <a:t>:</a:t>
            </a:r>
          </a:p>
          <a:p>
            <a:pPr marL="342900" indent="-342900">
              <a:buFont typeface="Arial" panose="020B0604020202020204" pitchFamily="34" charset="0"/>
              <a:buChar char="•"/>
            </a:pPr>
            <a:r>
              <a:rPr lang="en-IE" dirty="0" smtClean="0">
                <a:hlinkClick r:id="rId2"/>
              </a:rPr>
              <a:t>County </a:t>
            </a:r>
            <a:r>
              <a:rPr lang="en-IE" dirty="0">
                <a:hlinkClick r:id="rId2"/>
              </a:rPr>
              <a:t>Roscommon Refugee Resettlement Programme</a:t>
            </a:r>
            <a:endParaRPr lang="en-IE" dirty="0"/>
          </a:p>
          <a:p>
            <a:pPr marL="342900" indent="-342900">
              <a:buFont typeface="Arial" panose="020B0604020202020204" pitchFamily="34" charset="0"/>
              <a:buChar char="•"/>
            </a:pPr>
            <a:r>
              <a:rPr lang="de-DE" dirty="0"/>
              <a:t>(Weiter-)Bildung in Verbindung mit </a:t>
            </a:r>
            <a:r>
              <a:rPr lang="en-IE" dirty="0" smtClean="0">
                <a:hlinkClick r:id="rId3"/>
              </a:rPr>
              <a:t>Galway </a:t>
            </a:r>
            <a:r>
              <a:rPr lang="en-IE" dirty="0">
                <a:hlinkClick r:id="rId3"/>
              </a:rPr>
              <a:t>Roscommon Education and Training Board</a:t>
            </a:r>
            <a:endParaRPr lang="en-IE" dirty="0"/>
          </a:p>
          <a:p>
            <a:pPr marL="342900" indent="-342900">
              <a:buFont typeface="Arial" panose="020B0604020202020204" pitchFamily="34" charset="0"/>
              <a:buChar char="•"/>
            </a:pPr>
            <a:r>
              <a:rPr lang="en-IE" dirty="0" err="1"/>
              <a:t>Interkulturelle</a:t>
            </a:r>
            <a:r>
              <a:rPr lang="en-IE" dirty="0"/>
              <a:t> </a:t>
            </a:r>
            <a:r>
              <a:rPr lang="en-IE" dirty="0" err="1"/>
              <a:t>Veranstaltungen</a:t>
            </a:r>
            <a:r>
              <a:rPr lang="en-IE" dirty="0"/>
              <a:t> und </a:t>
            </a:r>
            <a:r>
              <a:rPr lang="en-IE" dirty="0" err="1"/>
              <a:t>Feierlichkeiten</a:t>
            </a:r>
            <a:endParaRPr lang="en-IE" dirty="0"/>
          </a:p>
        </p:txBody>
      </p:sp>
      <p:sp>
        <p:nvSpPr>
          <p:cNvPr id="4" name="Text Placeholder 3">
            <a:extLst>
              <a:ext uri="{FF2B5EF4-FFF2-40B4-BE49-F238E27FC236}">
                <a16:creationId xmlns="" xmlns:a16="http://schemas.microsoft.com/office/drawing/2014/main" id="{6DF3AC2F-E929-4AEF-A5F8-784B71E9EF68}"/>
              </a:ext>
            </a:extLst>
          </p:cNvPr>
          <p:cNvSpPr>
            <a:spLocks noGrp="1"/>
          </p:cNvSpPr>
          <p:nvPr>
            <p:ph type="body" sz="quarter" idx="22"/>
          </p:nvPr>
        </p:nvSpPr>
        <p:spPr>
          <a:xfrm>
            <a:off x="5586663" y="374068"/>
            <a:ext cx="4955213" cy="1250973"/>
          </a:xfrm>
        </p:spPr>
        <p:txBody>
          <a:bodyPr>
            <a:normAutofit/>
          </a:bodyPr>
          <a:lstStyle/>
          <a:p>
            <a:r>
              <a:rPr lang="en-IE" dirty="0"/>
              <a:t>Roscommon Leader Partnership - </a:t>
            </a:r>
            <a:r>
              <a:rPr lang="en-IE" dirty="0" err="1" smtClean="0"/>
              <a:t>Irland</a:t>
            </a:r>
            <a:endParaRPr lang="en-IE" dirty="0"/>
          </a:p>
        </p:txBody>
      </p:sp>
      <p:pic>
        <p:nvPicPr>
          <p:cNvPr id="10" name="Picture Placeholder 9" descr="A picture containing player, racket, ball, court&#10;&#10;Description automatically generated">
            <a:extLst>
              <a:ext uri="{FF2B5EF4-FFF2-40B4-BE49-F238E27FC236}">
                <a16:creationId xmlns="" xmlns:a16="http://schemas.microsoft.com/office/drawing/2014/main" id="{5325BB44-5775-4154-BCDC-A8DF3118B65B}"/>
              </a:ext>
            </a:extLst>
          </p:cNvPr>
          <p:cNvPicPr>
            <a:picLocks noGrp="1" noChangeAspect="1"/>
          </p:cNvPicPr>
          <p:nvPr>
            <p:ph type="pic" sz="quarter" idx="21"/>
          </p:nvPr>
        </p:nvPicPr>
        <p:blipFill>
          <a:blip r:embed="rId4">
            <a:extLst>
              <a:ext uri="{837473B0-CC2E-450A-ABE3-18F120FF3D39}">
                <a1611:picAttrSrcUrl xmlns="" xmlns:a1611="http://schemas.microsoft.com/office/drawing/2016/11/main" r:id="rId5"/>
              </a:ext>
            </a:extLst>
          </a:blip>
          <a:srcRect l="746" r="746"/>
          <a:stretch>
            <a:fillRect/>
          </a:stretch>
        </p:blipFill>
        <p:spPr/>
      </p:pic>
      <p:pic>
        <p:nvPicPr>
          <p:cNvPr id="1026" name="Picture 2" descr="Image result for ireland flag">
            <a:extLst>
              <a:ext uri="{FF2B5EF4-FFF2-40B4-BE49-F238E27FC236}">
                <a16:creationId xmlns="" xmlns:a16="http://schemas.microsoft.com/office/drawing/2014/main" id="{73E7DE3E-D790-4861-BF93-0226B5E033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91" t="27111" r="4881" b="28067"/>
          <a:stretch/>
        </p:blipFill>
        <p:spPr bwMode="auto">
          <a:xfrm>
            <a:off x="9800088" y="466858"/>
            <a:ext cx="1897926" cy="93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91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r>
              <a:rPr lang="en-US" dirty="0"/>
              <a:t>In </a:t>
            </a:r>
            <a:r>
              <a:rPr lang="en-US" dirty="0" err="1"/>
              <a:t>diesem</a:t>
            </a:r>
            <a:r>
              <a:rPr lang="en-US" dirty="0"/>
              <a:t> </a:t>
            </a:r>
            <a:r>
              <a:rPr lang="en-US" dirty="0" err="1"/>
              <a:t>Teil</a:t>
            </a:r>
            <a:r>
              <a:rPr lang="en-US" dirty="0"/>
              <a:t>:</a:t>
            </a:r>
          </a:p>
        </p:txBody>
      </p:sp>
      <p:sp>
        <p:nvSpPr>
          <p:cNvPr id="6" name="Text Placeholder 5"/>
          <p:cNvSpPr>
            <a:spLocks noGrp="1"/>
          </p:cNvSpPr>
          <p:nvPr>
            <p:ph type="body" sz="quarter" idx="17"/>
          </p:nvPr>
        </p:nvSpPr>
        <p:spPr>
          <a:xfrm>
            <a:off x="6325568" y="1805937"/>
            <a:ext cx="5614184" cy="3947440"/>
          </a:xfrm>
        </p:spPr>
        <p:txBody>
          <a:bodyPr/>
          <a:lstStyle/>
          <a:p>
            <a:pPr algn="l"/>
            <a:r>
              <a:rPr lang="de-DE" sz="2200" dirty="0" smtClean="0"/>
              <a:t>Integration </a:t>
            </a:r>
            <a:r>
              <a:rPr lang="de-DE" sz="2200" dirty="0"/>
              <a:t>ist ein Schlüsselbegriff/-konzept, </a:t>
            </a:r>
            <a:r>
              <a:rPr lang="de-DE" sz="2200" dirty="0" smtClean="0"/>
              <a:t>der/das </a:t>
            </a:r>
            <a:r>
              <a:rPr lang="de-DE" sz="2200" dirty="0"/>
              <a:t>in ganz Europa häufig verwendet wird, wenn wir über die Neuansiedlung von Geflüchteten und Migrant*innen in ihren neuen Aufnahmeländern/Gemeinschaften sprechen</a:t>
            </a:r>
            <a:r>
              <a:rPr lang="de-DE" sz="2200" dirty="0" smtClean="0"/>
              <a:t>.</a:t>
            </a:r>
          </a:p>
          <a:p>
            <a:pPr algn="l"/>
            <a:endParaRPr lang="en-US" sz="2200" dirty="0"/>
          </a:p>
          <a:p>
            <a:pPr algn="l"/>
            <a:r>
              <a:rPr lang="de-DE" sz="2200" dirty="0"/>
              <a:t>Aber was ist Inklusion? Und warum sollten Dienstleistungs-/Bildungsanbieter*innen eher darauf als auf Integration hinarbeiten? Bevor wir diese Fragen beantworten, sollten wir mehr darüber erfahren, was die Begriffe Geflüchtete und Migrant*in bedeuten.</a:t>
            </a:r>
            <a:endParaRPr lang="en-US" sz="2200" dirty="0"/>
          </a:p>
        </p:txBody>
      </p:sp>
      <p:sp>
        <p:nvSpPr>
          <p:cNvPr id="7" name="Text Placeholder 5">
            <a:extLst>
              <a:ext uri="{FF2B5EF4-FFF2-40B4-BE49-F238E27FC236}">
                <a16:creationId xmlns="" xmlns:a16="http://schemas.microsoft.com/office/drawing/2014/main" id="{1C5C6BF9-AEDE-45AD-8BC9-52AF4673385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1.1 </a:t>
            </a:r>
            <a:r>
              <a:rPr lang="de-DE" sz="3600" i="0" dirty="0"/>
              <a:t>Einführung in die Inklusion von Geflüchteten und Migrant*innen</a:t>
            </a:r>
            <a:endParaRPr lang="en-IE" dirty="0"/>
          </a:p>
        </p:txBody>
      </p:sp>
      <p:sp>
        <p:nvSpPr>
          <p:cNvPr id="8" name="TextBox 7">
            <a:extLst>
              <a:ext uri="{FF2B5EF4-FFF2-40B4-BE49-F238E27FC236}">
                <a16:creationId xmlns="" xmlns:a16="http://schemas.microsoft.com/office/drawing/2014/main" id="{91B0328E-DE41-49B1-BEDF-AE079545EE1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smtClean="0">
                <a:solidFill>
                  <a:schemeClr val="bg1"/>
                </a:solidFill>
              </a:rPr>
              <a:t>EINLEITUNG</a:t>
            </a:r>
            <a:endParaRPr lang="en-IE" sz="3200" dirty="0">
              <a:solidFill>
                <a:schemeClr val="bg1"/>
              </a:solidFill>
            </a:endParaRPr>
          </a:p>
        </p:txBody>
      </p:sp>
    </p:spTree>
    <p:extLst>
      <p:ext uri="{BB962C8B-B14F-4D97-AF65-F5344CB8AC3E}">
        <p14:creationId xmlns:p14="http://schemas.microsoft.com/office/powerpoint/2010/main" val="181446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C6C3AA6-D446-402B-A3D3-3AEF942047CF}"/>
              </a:ext>
            </a:extLst>
          </p:cNvPr>
          <p:cNvSpPr>
            <a:spLocks noGrp="1"/>
          </p:cNvSpPr>
          <p:nvPr>
            <p:ph type="body" sz="quarter" idx="20"/>
          </p:nvPr>
        </p:nvSpPr>
        <p:spPr>
          <a:xfrm>
            <a:off x="5651116" y="1993845"/>
            <a:ext cx="6337738" cy="3631644"/>
          </a:xfrm>
        </p:spPr>
        <p:txBody>
          <a:bodyPr/>
          <a:lstStyle/>
          <a:p>
            <a:pPr algn="ctr"/>
            <a:r>
              <a:rPr lang="de-DE" b="1" dirty="0"/>
              <a:t>"</a:t>
            </a:r>
            <a:r>
              <a:rPr lang="de-DE" sz="2200" b="1" dirty="0"/>
              <a:t>Im März 2017 haben wir unsere ersten syrischen Geflüchtete in der Grafschaft </a:t>
            </a:r>
            <a:r>
              <a:rPr lang="de-DE" sz="2200" b="1" dirty="0" err="1"/>
              <a:t>Roscommon</a:t>
            </a:r>
            <a:r>
              <a:rPr lang="de-DE" sz="2200" b="1" dirty="0"/>
              <a:t> im Aufnahme- und Orientierungszentrum für Notfälle in </a:t>
            </a:r>
            <a:r>
              <a:rPr lang="de-DE" sz="2200" b="1" dirty="0" err="1"/>
              <a:t>Ballaghaderreen</a:t>
            </a:r>
            <a:r>
              <a:rPr lang="de-DE" sz="2200" b="1" dirty="0"/>
              <a:t> willkommen geheißen. RLP, </a:t>
            </a:r>
            <a:r>
              <a:rPr lang="de-DE" sz="2200" b="1" dirty="0" err="1"/>
              <a:t>Tusla</a:t>
            </a:r>
            <a:r>
              <a:rPr lang="de-DE" sz="2200" b="1" dirty="0"/>
              <a:t> und das County </a:t>
            </a:r>
            <a:r>
              <a:rPr lang="de-DE" sz="2200" b="1" dirty="0" err="1"/>
              <a:t>Childcare</a:t>
            </a:r>
            <a:r>
              <a:rPr lang="de-DE" sz="2200" b="1" dirty="0"/>
              <a:t> </a:t>
            </a:r>
            <a:r>
              <a:rPr lang="de-DE" sz="2200" b="1" dirty="0" err="1"/>
              <a:t>Committee</a:t>
            </a:r>
            <a:r>
              <a:rPr lang="de-DE" sz="2200" b="1" dirty="0"/>
              <a:t> arbeiteten zusammen und setzten die zentrale Finanzierung für die Bereitstellung von frühkindlicher Bildung für die syrischen Familien in Gang. </a:t>
            </a:r>
          </a:p>
          <a:p>
            <a:pPr algn="ctr"/>
            <a:r>
              <a:rPr lang="de-DE" sz="2200" b="1" dirty="0"/>
              <a:t>Ich glaube, dass Bildung ein Tool ist, mit dem die wirtschaftliche Integration von Migrant*innen und Geflüchteten erreicht werden kann und das wiederum die lokale Gemeinschaft sowohl geistig als auch wirtschaftlich regenerieren kann".</a:t>
            </a:r>
          </a:p>
        </p:txBody>
      </p:sp>
      <p:sp>
        <p:nvSpPr>
          <p:cNvPr id="4" name="Text Placeholder 3">
            <a:extLst>
              <a:ext uri="{FF2B5EF4-FFF2-40B4-BE49-F238E27FC236}">
                <a16:creationId xmlns="" xmlns:a16="http://schemas.microsoft.com/office/drawing/2014/main" id="{6DF3AC2F-E929-4AEF-A5F8-784B71E9EF68}"/>
              </a:ext>
            </a:extLst>
          </p:cNvPr>
          <p:cNvSpPr>
            <a:spLocks noGrp="1"/>
          </p:cNvSpPr>
          <p:nvPr>
            <p:ph type="body" sz="quarter" idx="22"/>
          </p:nvPr>
        </p:nvSpPr>
        <p:spPr>
          <a:xfrm>
            <a:off x="5651116" y="789532"/>
            <a:ext cx="6540884" cy="857158"/>
          </a:xfrm>
        </p:spPr>
        <p:txBody>
          <a:bodyPr>
            <a:normAutofit fontScale="92500" lnSpcReduction="20000"/>
          </a:bodyPr>
          <a:lstStyle/>
          <a:p>
            <a:r>
              <a:rPr lang="en-IE" dirty="0"/>
              <a:t>Martina Earley, Roscommon Leader Partnership - </a:t>
            </a:r>
            <a:r>
              <a:rPr lang="en-IE" dirty="0" err="1" smtClean="0"/>
              <a:t>Irland</a:t>
            </a:r>
            <a:endParaRPr lang="en-IE" dirty="0"/>
          </a:p>
        </p:txBody>
      </p:sp>
      <p:pic>
        <p:nvPicPr>
          <p:cNvPr id="8" name="Picture Placeholder 7" descr="A person wearing a blue dress&#10;&#10;Description automatically generated">
            <a:extLst>
              <a:ext uri="{FF2B5EF4-FFF2-40B4-BE49-F238E27FC236}">
                <a16:creationId xmlns="" xmlns:a16="http://schemas.microsoft.com/office/drawing/2014/main" id="{C65676AF-DC69-403F-B2E9-3613A3CE8A96}"/>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t="16488" b="16488"/>
          <a:stretch>
            <a:fillRect/>
          </a:stretch>
        </p:blipFill>
        <p:spPr/>
      </p:pic>
    </p:spTree>
    <p:extLst>
      <p:ext uri="{BB962C8B-B14F-4D97-AF65-F5344CB8AC3E}">
        <p14:creationId xmlns:p14="http://schemas.microsoft.com/office/powerpoint/2010/main" val="786164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C6C3AA6-D446-402B-A3D3-3AEF942047CF}"/>
              </a:ext>
            </a:extLst>
          </p:cNvPr>
          <p:cNvSpPr>
            <a:spLocks noGrp="1"/>
          </p:cNvSpPr>
          <p:nvPr>
            <p:ph type="body" sz="quarter" idx="20"/>
          </p:nvPr>
        </p:nvSpPr>
        <p:spPr>
          <a:xfrm>
            <a:off x="5749159" y="1881401"/>
            <a:ext cx="6442840" cy="4402835"/>
          </a:xfrm>
        </p:spPr>
        <p:txBody>
          <a:bodyPr/>
          <a:lstStyle/>
          <a:p>
            <a:pPr algn="just"/>
            <a:r>
              <a:rPr lang="de-DE" sz="2200" dirty="0" err="1"/>
              <a:t>Momentum</a:t>
            </a:r>
            <a:r>
              <a:rPr lang="de-DE" sz="2200" dirty="0"/>
              <a:t> ist eine irische </a:t>
            </a:r>
            <a:r>
              <a:rPr lang="de-DE" sz="2200" dirty="0" smtClean="0"/>
              <a:t>VET Organisation</a:t>
            </a:r>
            <a:r>
              <a:rPr lang="de-DE" sz="2200" dirty="0"/>
              <a:t>, die sich in ihrer Arbeit für integrative Bildung einsetzt, um Randgruppen zu erreichen, zu unterrichten und auf sie einzuwirken. </a:t>
            </a:r>
          </a:p>
          <a:p>
            <a:pPr algn="just"/>
            <a:r>
              <a:rPr lang="de-DE" sz="2200" dirty="0"/>
              <a:t>MMS sind die Hauptakteure bei Just Creative, einem Ausbildungsmodell, das Handarbeit als Plattform für die persönliche Entwicklung, die Vorbeschäftigung, die Ausbildung und die Unterstützung bei der Integration innerhalb der syrischen Flüchtlingsgemeinschaft im EROC-Zentrum in </a:t>
            </a:r>
            <a:r>
              <a:rPr lang="de-DE" sz="2200" dirty="0" err="1"/>
              <a:t>Ballaghaderreen</a:t>
            </a:r>
            <a:r>
              <a:rPr lang="de-DE" sz="2200" dirty="0"/>
              <a:t> nutzt. </a:t>
            </a:r>
          </a:p>
          <a:p>
            <a:pPr algn="just"/>
            <a:r>
              <a:rPr lang="de-DE" sz="2200" dirty="0"/>
              <a:t>Sie sind auch an europäischen Eingliederungs- und Integrationsinitiativen </a:t>
            </a:r>
            <a:r>
              <a:rPr lang="de-DE" sz="2200" dirty="0" smtClean="0"/>
              <a:t>beteiligt, wie</a:t>
            </a:r>
          </a:p>
          <a:p>
            <a:pPr algn="just"/>
            <a:r>
              <a:rPr lang="en-IE" sz="2200" dirty="0" smtClean="0">
                <a:hlinkClick r:id="rId2"/>
              </a:rPr>
              <a:t>www.inclusion.how</a:t>
            </a:r>
            <a:r>
              <a:rPr lang="en-IE" sz="2200" dirty="0" smtClean="0"/>
              <a:t> </a:t>
            </a:r>
            <a:endParaRPr lang="en-IE" sz="2200" dirty="0"/>
          </a:p>
        </p:txBody>
      </p:sp>
      <p:sp>
        <p:nvSpPr>
          <p:cNvPr id="4" name="Text Placeholder 3">
            <a:extLst>
              <a:ext uri="{FF2B5EF4-FFF2-40B4-BE49-F238E27FC236}">
                <a16:creationId xmlns="" xmlns:a16="http://schemas.microsoft.com/office/drawing/2014/main" id="{6DF3AC2F-E929-4AEF-A5F8-784B71E9EF68}"/>
              </a:ext>
            </a:extLst>
          </p:cNvPr>
          <p:cNvSpPr>
            <a:spLocks noGrp="1"/>
          </p:cNvSpPr>
          <p:nvPr>
            <p:ph type="body" sz="quarter" idx="22"/>
          </p:nvPr>
        </p:nvSpPr>
        <p:spPr>
          <a:xfrm>
            <a:off x="5586663" y="374068"/>
            <a:ext cx="4955213" cy="1250973"/>
          </a:xfrm>
        </p:spPr>
        <p:txBody>
          <a:bodyPr>
            <a:normAutofit/>
          </a:bodyPr>
          <a:lstStyle/>
          <a:p>
            <a:r>
              <a:rPr lang="en-IE" dirty="0"/>
              <a:t>Momentum, </a:t>
            </a:r>
          </a:p>
          <a:p>
            <a:r>
              <a:rPr lang="en-IE" dirty="0" err="1" smtClean="0"/>
              <a:t>Irland</a:t>
            </a:r>
            <a:endParaRPr lang="en-IE" dirty="0"/>
          </a:p>
        </p:txBody>
      </p:sp>
      <p:pic>
        <p:nvPicPr>
          <p:cNvPr id="1026" name="Picture 2" descr="Image result for ireland flag">
            <a:extLst>
              <a:ext uri="{FF2B5EF4-FFF2-40B4-BE49-F238E27FC236}">
                <a16:creationId xmlns="" xmlns:a16="http://schemas.microsoft.com/office/drawing/2014/main" id="{73E7DE3E-D790-4861-BF93-0226B5E033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91" t="27111" r="4881" b="28067"/>
          <a:stretch/>
        </p:blipFill>
        <p:spPr bwMode="auto">
          <a:xfrm>
            <a:off x="9800088" y="466858"/>
            <a:ext cx="1897926" cy="9376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descr="A group of people sitting at a table&#10;&#10;Description automatically generated">
            <a:extLst>
              <a:ext uri="{FF2B5EF4-FFF2-40B4-BE49-F238E27FC236}">
                <a16:creationId xmlns="" xmlns:a16="http://schemas.microsoft.com/office/drawing/2014/main" id="{36278EC2-B083-46FE-A10F-37B274344AD7}"/>
              </a:ext>
            </a:extLst>
          </p:cNvPr>
          <p:cNvPicPr>
            <a:picLocks noGrp="1" noChangeAspect="1"/>
          </p:cNvPicPr>
          <p:nvPr>
            <p:ph type="pic" sz="quarter" idx="21"/>
          </p:nvPr>
        </p:nvPicPr>
        <p:blipFill>
          <a:blip r:embed="rId4"/>
          <a:srcRect l="16881" r="16881"/>
          <a:stretch>
            <a:fillRect/>
          </a:stretch>
        </p:blipFill>
        <p:spPr/>
      </p:pic>
    </p:spTree>
    <p:extLst>
      <p:ext uri="{BB962C8B-B14F-4D97-AF65-F5344CB8AC3E}">
        <p14:creationId xmlns:p14="http://schemas.microsoft.com/office/powerpoint/2010/main" val="3638168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C6C3AA6-D446-402B-A3D3-3AEF942047CF}"/>
              </a:ext>
            </a:extLst>
          </p:cNvPr>
          <p:cNvSpPr>
            <a:spLocks noGrp="1"/>
          </p:cNvSpPr>
          <p:nvPr>
            <p:ph type="body" sz="quarter" idx="20"/>
          </p:nvPr>
        </p:nvSpPr>
        <p:spPr>
          <a:xfrm>
            <a:off x="5814726" y="1947206"/>
            <a:ext cx="6193576" cy="4075222"/>
          </a:xfrm>
        </p:spPr>
        <p:txBody>
          <a:bodyPr/>
          <a:lstStyle/>
          <a:p>
            <a:r>
              <a:rPr lang="en-IE" dirty="0"/>
              <a:t>Tuzla </a:t>
            </a:r>
            <a:r>
              <a:rPr lang="en-IE" dirty="0" err="1"/>
              <a:t>Kaymakamlığı</a:t>
            </a:r>
            <a:r>
              <a:rPr lang="en-IE" dirty="0"/>
              <a:t> </a:t>
            </a:r>
            <a:r>
              <a:rPr lang="en-IE" dirty="0" err="1"/>
              <a:t>ist</a:t>
            </a:r>
            <a:r>
              <a:rPr lang="en-IE" dirty="0"/>
              <a:t> </a:t>
            </a:r>
            <a:r>
              <a:rPr lang="en-IE" dirty="0" err="1"/>
              <a:t>eine</a:t>
            </a:r>
            <a:r>
              <a:rPr lang="en-IE" dirty="0"/>
              <a:t> </a:t>
            </a:r>
            <a:r>
              <a:rPr lang="en-IE" dirty="0" err="1"/>
              <a:t>öffentliche</a:t>
            </a:r>
            <a:r>
              <a:rPr lang="en-IE" dirty="0"/>
              <a:t> </a:t>
            </a:r>
            <a:r>
              <a:rPr lang="en-IE" dirty="0" err="1"/>
              <a:t>Behörde</a:t>
            </a:r>
            <a:r>
              <a:rPr lang="en-IE" dirty="0"/>
              <a:t>, die </a:t>
            </a:r>
            <a:r>
              <a:rPr lang="en-IE" dirty="0" err="1"/>
              <a:t>für</a:t>
            </a:r>
            <a:r>
              <a:rPr lang="en-IE" dirty="0"/>
              <a:t> </a:t>
            </a:r>
            <a:r>
              <a:rPr lang="en-IE" dirty="0" err="1"/>
              <a:t>Regierungs</a:t>
            </a:r>
            <a:r>
              <a:rPr lang="en-IE" dirty="0"/>
              <a:t>- und </a:t>
            </a:r>
            <a:r>
              <a:rPr lang="en-IE" dirty="0" err="1"/>
              <a:t>Verwaltungsangelegenheiten</a:t>
            </a:r>
            <a:r>
              <a:rPr lang="en-IE" dirty="0"/>
              <a:t> in Tuzla, </a:t>
            </a:r>
            <a:r>
              <a:rPr lang="en-IE" dirty="0" err="1"/>
              <a:t>Türkei</a:t>
            </a:r>
            <a:r>
              <a:rPr lang="en-IE" dirty="0"/>
              <a:t>, </a:t>
            </a:r>
            <a:r>
              <a:rPr lang="en-IE" dirty="0" err="1"/>
              <a:t>zuständig</a:t>
            </a:r>
            <a:r>
              <a:rPr lang="en-IE" dirty="0"/>
              <a:t> </a:t>
            </a:r>
            <a:r>
              <a:rPr lang="en-IE" dirty="0" err="1"/>
              <a:t>ist</a:t>
            </a:r>
            <a:r>
              <a:rPr lang="en-IE" dirty="0"/>
              <a:t>. </a:t>
            </a:r>
          </a:p>
          <a:p>
            <a:r>
              <a:rPr lang="en-IE" dirty="0"/>
              <a:t>TUZLA </a:t>
            </a:r>
            <a:r>
              <a:rPr lang="en-IE" dirty="0" err="1"/>
              <a:t>fördert</a:t>
            </a:r>
            <a:r>
              <a:rPr lang="en-IE" dirty="0"/>
              <a:t> die </a:t>
            </a:r>
            <a:r>
              <a:rPr lang="en-IE" dirty="0" err="1"/>
              <a:t>Inklusion</a:t>
            </a:r>
            <a:r>
              <a:rPr lang="en-IE" dirty="0"/>
              <a:t> und Integration von </a:t>
            </a:r>
            <a:r>
              <a:rPr lang="en-IE" dirty="0" err="1"/>
              <a:t>Geflüchteten</a:t>
            </a:r>
            <a:r>
              <a:rPr lang="en-IE" dirty="0"/>
              <a:t> </a:t>
            </a:r>
            <a:r>
              <a:rPr lang="en-IE" dirty="0" err="1"/>
              <a:t>durch</a:t>
            </a:r>
            <a:r>
              <a:rPr lang="en-IE" dirty="0"/>
              <a:t> </a:t>
            </a:r>
            <a:r>
              <a:rPr lang="en-IE" dirty="0" err="1"/>
              <a:t>eine</a:t>
            </a:r>
            <a:r>
              <a:rPr lang="en-IE" dirty="0"/>
              <a:t> </a:t>
            </a:r>
            <a:r>
              <a:rPr lang="en-IE" dirty="0" err="1"/>
              <a:t>Reihe</a:t>
            </a:r>
            <a:r>
              <a:rPr lang="en-IE" dirty="0"/>
              <a:t> von </a:t>
            </a:r>
            <a:r>
              <a:rPr lang="en-IE" dirty="0" err="1"/>
              <a:t>Schlüsselprogrammen</a:t>
            </a:r>
            <a:r>
              <a:rPr lang="en-IE" dirty="0"/>
              <a:t> und </a:t>
            </a:r>
            <a:r>
              <a:rPr lang="en-IE" dirty="0" err="1"/>
              <a:t>Veranstaltungen</a:t>
            </a:r>
            <a:r>
              <a:rPr lang="en-IE" dirty="0"/>
              <a:t> </a:t>
            </a:r>
            <a:r>
              <a:rPr lang="en-IE" dirty="0" err="1"/>
              <a:t>wie</a:t>
            </a:r>
            <a:r>
              <a:rPr lang="en-IE" dirty="0"/>
              <a:t> die </a:t>
            </a:r>
            <a:r>
              <a:rPr lang="en-IE" dirty="0" err="1"/>
              <a:t>Konferenz</a:t>
            </a:r>
            <a:r>
              <a:rPr lang="en-IE" dirty="0"/>
              <a:t> "Teaching the Language to Refugees and Migrants" und die "Social Inclusion of Migrants and Refugees via Vocational Education and Training" (VET). </a:t>
            </a:r>
          </a:p>
        </p:txBody>
      </p:sp>
      <p:sp>
        <p:nvSpPr>
          <p:cNvPr id="4" name="Text Placeholder 3">
            <a:extLst>
              <a:ext uri="{FF2B5EF4-FFF2-40B4-BE49-F238E27FC236}">
                <a16:creationId xmlns="" xmlns:a16="http://schemas.microsoft.com/office/drawing/2014/main" id="{6DF3AC2F-E929-4AEF-A5F8-784B71E9EF68}"/>
              </a:ext>
            </a:extLst>
          </p:cNvPr>
          <p:cNvSpPr>
            <a:spLocks noGrp="1"/>
          </p:cNvSpPr>
          <p:nvPr>
            <p:ph type="body" sz="quarter" idx="22"/>
          </p:nvPr>
        </p:nvSpPr>
        <p:spPr>
          <a:xfrm>
            <a:off x="5896303" y="573765"/>
            <a:ext cx="4561490" cy="1051276"/>
          </a:xfrm>
        </p:spPr>
        <p:txBody>
          <a:bodyPr>
            <a:normAutofit lnSpcReduction="10000"/>
          </a:bodyPr>
          <a:lstStyle/>
          <a:p>
            <a:r>
              <a:rPr lang="en-IE" dirty="0"/>
              <a:t>Tuzla </a:t>
            </a:r>
            <a:r>
              <a:rPr lang="en-IE" dirty="0" err="1"/>
              <a:t>Kaymakamlığı</a:t>
            </a:r>
            <a:r>
              <a:rPr lang="en-IE" dirty="0"/>
              <a:t> - </a:t>
            </a:r>
            <a:r>
              <a:rPr lang="en-IE" dirty="0" err="1" smtClean="0"/>
              <a:t>Türkei</a:t>
            </a:r>
            <a:endParaRPr lang="en-IE" dirty="0"/>
          </a:p>
        </p:txBody>
      </p:sp>
      <p:pic>
        <p:nvPicPr>
          <p:cNvPr id="2050" name="Picture 2" descr="Image result for turkey flag">
            <a:extLst>
              <a:ext uri="{FF2B5EF4-FFF2-40B4-BE49-F238E27FC236}">
                <a16:creationId xmlns="" xmlns:a16="http://schemas.microsoft.com/office/drawing/2014/main" id="{FD1B60B2-5BEE-47ED-9BE3-E79474783A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14" r="9259"/>
          <a:stretch/>
        </p:blipFill>
        <p:spPr bwMode="auto">
          <a:xfrm>
            <a:off x="10209812" y="552745"/>
            <a:ext cx="1531758" cy="1051276"/>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4">
            <a:extLst>
              <a:ext uri="{FF2B5EF4-FFF2-40B4-BE49-F238E27FC236}">
                <a16:creationId xmlns="" xmlns:a16="http://schemas.microsoft.com/office/drawing/2014/main" id="{CEF4C54D-0529-4399-A38D-61F8B4A97398}"/>
              </a:ext>
            </a:extLst>
          </p:cNvPr>
          <p:cNvSpPr>
            <a:spLocks noGrp="1"/>
          </p:cNvSpPr>
          <p:nvPr>
            <p:ph type="pic" sz="quarter" idx="21"/>
          </p:nvPr>
        </p:nvSpPr>
        <p:spPr/>
      </p:sp>
      <p:pic>
        <p:nvPicPr>
          <p:cNvPr id="9" name="Picture Placeholder 13">
            <a:extLst>
              <a:ext uri="{FF2B5EF4-FFF2-40B4-BE49-F238E27FC236}">
                <a16:creationId xmlns="" xmlns:a16="http://schemas.microsoft.com/office/drawing/2014/main" id="{6BFA297A-42DE-4EF0-AFB9-3B30B9121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86" y="1404497"/>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pic>
    </p:spTree>
    <p:extLst>
      <p:ext uri="{BB962C8B-B14F-4D97-AF65-F5344CB8AC3E}">
        <p14:creationId xmlns:p14="http://schemas.microsoft.com/office/powerpoint/2010/main" val="2670749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98AC3D63-0369-49B1-852E-E679500B3E8A}"/>
              </a:ext>
            </a:extLst>
          </p:cNvPr>
          <p:cNvSpPr>
            <a:spLocks noGrp="1"/>
          </p:cNvSpPr>
          <p:nvPr>
            <p:ph type="pic" sz="quarter" idx="21"/>
          </p:nvPr>
        </p:nvSpPr>
        <p:spPr/>
      </p:sp>
      <p:sp>
        <p:nvSpPr>
          <p:cNvPr id="11" name="Text Placeholder 3">
            <a:extLst>
              <a:ext uri="{FF2B5EF4-FFF2-40B4-BE49-F238E27FC236}">
                <a16:creationId xmlns="" xmlns:a16="http://schemas.microsoft.com/office/drawing/2014/main" id="{F0FC472C-C682-406E-9055-94E070C9E8BD}"/>
              </a:ext>
            </a:extLst>
          </p:cNvPr>
          <p:cNvSpPr>
            <a:spLocks noGrp="1"/>
          </p:cNvSpPr>
          <p:nvPr>
            <p:ph type="body" sz="quarter" idx="22"/>
          </p:nvPr>
        </p:nvSpPr>
        <p:spPr>
          <a:xfrm>
            <a:off x="5651116" y="630621"/>
            <a:ext cx="6540884" cy="1016069"/>
          </a:xfrm>
        </p:spPr>
        <p:txBody>
          <a:bodyPr>
            <a:normAutofit fontScale="92500" lnSpcReduction="20000"/>
          </a:bodyPr>
          <a:lstStyle/>
          <a:p>
            <a:r>
              <a:rPr lang="tr-TR" b="1" dirty="0"/>
              <a:t>Ali Akça</a:t>
            </a:r>
          </a:p>
          <a:p>
            <a:r>
              <a:rPr lang="tr-TR" dirty="0"/>
              <a:t>Tuzla </a:t>
            </a:r>
            <a:r>
              <a:rPr lang="en-IE" dirty="0"/>
              <a:t>District Governor, </a:t>
            </a:r>
            <a:r>
              <a:rPr lang="en-IE" dirty="0" err="1" smtClean="0"/>
              <a:t>Türkei</a:t>
            </a:r>
            <a:endParaRPr lang="en-IE" dirty="0"/>
          </a:p>
        </p:txBody>
      </p:sp>
      <p:sp>
        <p:nvSpPr>
          <p:cNvPr id="13" name="Rectangle 12">
            <a:extLst>
              <a:ext uri="{FF2B5EF4-FFF2-40B4-BE49-F238E27FC236}">
                <a16:creationId xmlns="" xmlns:a16="http://schemas.microsoft.com/office/drawing/2014/main" id="{53C8E47F-A6CA-40B2-BADB-C61EE5A48595}"/>
              </a:ext>
            </a:extLst>
          </p:cNvPr>
          <p:cNvSpPr/>
          <p:nvPr/>
        </p:nvSpPr>
        <p:spPr>
          <a:xfrm>
            <a:off x="5885792" y="2446734"/>
            <a:ext cx="5861323" cy="3876959"/>
          </a:xfrm>
          <a:prstGeom prst="rect">
            <a:avLst/>
          </a:prstGeom>
        </p:spPr>
        <p:txBody>
          <a:bodyPr wrap="square">
            <a:spAutoFit/>
          </a:bodyPr>
          <a:lstStyle/>
          <a:p>
            <a:pPr lvl="0">
              <a:lnSpc>
                <a:spcPct val="90000"/>
              </a:lnSpc>
              <a:spcBef>
                <a:spcPts val="1000"/>
              </a:spcBef>
              <a:buClr>
                <a:srgbClr val="EA1D76"/>
              </a:buClr>
            </a:pPr>
            <a:r>
              <a:rPr lang="de-DE" sz="2400" b="1" dirty="0">
                <a:solidFill>
                  <a:srgbClr val="6D6E6C"/>
                </a:solidFill>
              </a:rPr>
              <a:t>"Tuzla </a:t>
            </a:r>
            <a:r>
              <a:rPr lang="de-DE" sz="2400" b="1" dirty="0" err="1">
                <a:solidFill>
                  <a:srgbClr val="6D6E6C"/>
                </a:solidFill>
              </a:rPr>
              <a:t>Kaymakamligi</a:t>
            </a:r>
            <a:r>
              <a:rPr lang="de-DE" sz="2400" b="1" dirty="0">
                <a:solidFill>
                  <a:srgbClr val="6D6E6C"/>
                </a:solidFill>
              </a:rPr>
              <a:t> (Distrikt-Gouverneur) ist stolz darauf, eine führende Rolle bei der Bewältigung der syrischen Flüchtlingskrise in unserer Gegend, in der 3252 registrierte Geflüchtete untergebracht sind, zu spielen. </a:t>
            </a:r>
          </a:p>
          <a:p>
            <a:pPr lvl="0">
              <a:lnSpc>
                <a:spcPct val="90000"/>
              </a:lnSpc>
              <a:spcBef>
                <a:spcPts val="1000"/>
              </a:spcBef>
              <a:buClr>
                <a:srgbClr val="EA1D76"/>
              </a:buClr>
            </a:pPr>
            <a:r>
              <a:rPr lang="de-DE" sz="2400" b="1" dirty="0">
                <a:solidFill>
                  <a:srgbClr val="6D6E6C"/>
                </a:solidFill>
              </a:rPr>
              <a:t>Als die wichtigste öffentliche Behörde in unserer Region verwalten wir die gesamte soziale, wirtschaftliche, Unterbringungs-, Sicherheits-, Bildungs- und Gesundheitsfürsorge für diese Geflüchteten, die sich in Tuzla niedergelassen haben.</a:t>
            </a:r>
          </a:p>
        </p:txBody>
      </p:sp>
      <p:pic>
        <p:nvPicPr>
          <p:cNvPr id="6" name="Resim Yer Tutucusu 3">
            <a:extLst>
              <a:ext uri="{FF2B5EF4-FFF2-40B4-BE49-F238E27FC236}">
                <a16:creationId xmlns="" xmlns:a16="http://schemas.microsoft.com/office/drawing/2014/main" id="{01E3A06D-CAEE-4B16-BB0A-B8B5A97F0778}"/>
              </a:ext>
            </a:extLst>
          </p:cNvPr>
          <p:cNvPicPr>
            <a:picLocks noChangeAspect="1"/>
          </p:cNvPicPr>
          <p:nvPr/>
        </p:nvPicPr>
        <p:blipFill>
          <a:blip r:embed="rId2">
            <a:extLst>
              <a:ext uri="{28A0092B-C50C-407E-A947-70E740481C1C}">
                <a14:useLocalDpi xmlns:a14="http://schemas.microsoft.com/office/drawing/2010/main" val="0"/>
              </a:ext>
            </a:extLst>
          </a:blip>
          <a:srcRect l="16996" r="16996"/>
          <a:stretch>
            <a:fillRect/>
          </a:stretch>
        </p:blipFill>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pic>
    </p:spTree>
    <p:extLst>
      <p:ext uri="{BB962C8B-B14F-4D97-AF65-F5344CB8AC3E}">
        <p14:creationId xmlns:p14="http://schemas.microsoft.com/office/powerpoint/2010/main" val="3021307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C6C3AA6-D446-402B-A3D3-3AEF942047CF}"/>
              </a:ext>
            </a:extLst>
          </p:cNvPr>
          <p:cNvSpPr>
            <a:spLocks noGrp="1"/>
          </p:cNvSpPr>
          <p:nvPr>
            <p:ph type="body" sz="quarter" idx="20"/>
          </p:nvPr>
        </p:nvSpPr>
        <p:spPr>
          <a:xfrm>
            <a:off x="5818178" y="2028544"/>
            <a:ext cx="6088939" cy="4141028"/>
          </a:xfrm>
        </p:spPr>
        <p:txBody>
          <a:bodyPr/>
          <a:lstStyle/>
          <a:p>
            <a:r>
              <a:rPr lang="de-DE" sz="2200" dirty="0"/>
              <a:t>Frontera </a:t>
            </a:r>
            <a:r>
              <a:rPr lang="de-DE" sz="2200" dirty="0" err="1"/>
              <a:t>Lavoro</a:t>
            </a:r>
            <a:r>
              <a:rPr lang="de-DE" sz="2200" dirty="0"/>
              <a:t> ist eine soziale Kooperative, die sich für die Verbesserung der Beschäftigungsfähigkeit gefährdeter Gruppen wie Geflüchtet und Migrant*innen einsetzt. Als Akteur der Inklusion sind sie daran beteiligt: </a:t>
            </a:r>
            <a:endParaRPr lang="de-DE" sz="2200" dirty="0" smtClean="0"/>
          </a:p>
          <a:p>
            <a:pPr marL="342900" indent="-342900">
              <a:buFont typeface="Arial" panose="020B0604020202020204" pitchFamily="34" charset="0"/>
              <a:buChar char="•"/>
            </a:pPr>
            <a:r>
              <a:rPr lang="de-DE" sz="2200" dirty="0"/>
              <a:t>Integration von Migrant*innen mit mitgestalteten territorialen Richtlinien und </a:t>
            </a:r>
            <a:r>
              <a:rPr lang="de-DE" sz="2200" dirty="0" smtClean="0"/>
              <a:t>Aktionen</a:t>
            </a:r>
          </a:p>
          <a:p>
            <a:pPr marL="342900" indent="-342900">
              <a:buFont typeface="Arial" panose="020B0604020202020204" pitchFamily="34" charset="0"/>
              <a:buChar char="•"/>
            </a:pPr>
            <a:r>
              <a:rPr lang="de-DE" sz="2200" dirty="0"/>
              <a:t>Sprachkenntnisse für die soziale </a:t>
            </a:r>
            <a:r>
              <a:rPr lang="de-DE" sz="2200" dirty="0" smtClean="0"/>
              <a:t>Eingliederung</a:t>
            </a:r>
          </a:p>
          <a:p>
            <a:pPr marL="342900" indent="-342900">
              <a:buFont typeface="Arial" panose="020B0604020202020204" pitchFamily="34" charset="0"/>
              <a:buChar char="•"/>
            </a:pPr>
            <a:r>
              <a:rPr lang="de-DE" sz="2200" dirty="0"/>
              <a:t>Zugänglichkeit und Inklusion für Migrant*innen in der Berufs- und Erwachsenenbildung</a:t>
            </a:r>
            <a:endParaRPr lang="en-IE" sz="2200" dirty="0"/>
          </a:p>
        </p:txBody>
      </p:sp>
      <p:pic>
        <p:nvPicPr>
          <p:cNvPr id="6" name="Picture Placeholder 5" descr="A group of people posing for a photo&#10;&#10;Description automatically generated">
            <a:extLst>
              <a:ext uri="{FF2B5EF4-FFF2-40B4-BE49-F238E27FC236}">
                <a16:creationId xmlns="" xmlns:a16="http://schemas.microsoft.com/office/drawing/2014/main" id="{A43BB24E-3953-483C-B0E4-A485D295D87F}"/>
              </a:ext>
            </a:extLst>
          </p:cNvPr>
          <p:cNvPicPr>
            <a:picLocks noGrp="1" noChangeAspect="1"/>
          </p:cNvPicPr>
          <p:nvPr>
            <p:ph type="pic" sz="quarter" idx="21"/>
          </p:nvPr>
        </p:nvPicPr>
        <p:blipFill>
          <a:blip r:embed="rId2"/>
          <a:srcRect l="12732" r="12732"/>
          <a:stretch>
            <a:fillRect/>
          </a:stretch>
        </p:blipFill>
        <p:spPr/>
      </p:pic>
      <p:sp>
        <p:nvSpPr>
          <p:cNvPr id="4" name="Text Placeholder 3">
            <a:extLst>
              <a:ext uri="{FF2B5EF4-FFF2-40B4-BE49-F238E27FC236}">
                <a16:creationId xmlns="" xmlns:a16="http://schemas.microsoft.com/office/drawing/2014/main" id="{6DF3AC2F-E929-4AEF-A5F8-784B71E9EF68}"/>
              </a:ext>
            </a:extLst>
          </p:cNvPr>
          <p:cNvSpPr>
            <a:spLocks noGrp="1"/>
          </p:cNvSpPr>
          <p:nvPr>
            <p:ph type="body" sz="quarter" idx="22"/>
          </p:nvPr>
        </p:nvSpPr>
        <p:spPr>
          <a:xfrm>
            <a:off x="5818178" y="504497"/>
            <a:ext cx="3840830" cy="1120544"/>
          </a:xfrm>
        </p:spPr>
        <p:txBody>
          <a:bodyPr>
            <a:normAutofit/>
          </a:bodyPr>
          <a:lstStyle/>
          <a:p>
            <a:r>
              <a:rPr lang="en-IE" dirty="0"/>
              <a:t>Frontera Lavoro - </a:t>
            </a:r>
            <a:r>
              <a:rPr lang="en-IE" dirty="0" err="1" smtClean="0"/>
              <a:t>Italien</a:t>
            </a:r>
            <a:endParaRPr lang="en-IE" dirty="0"/>
          </a:p>
        </p:txBody>
      </p:sp>
      <p:pic>
        <p:nvPicPr>
          <p:cNvPr id="4098" name="Picture 2" descr="Image result for italy flag">
            <a:extLst>
              <a:ext uri="{FF2B5EF4-FFF2-40B4-BE49-F238E27FC236}">
                <a16:creationId xmlns="" xmlns:a16="http://schemas.microsoft.com/office/drawing/2014/main" id="{F44A740F-CA6B-49CE-A726-66FD4E6AB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2373" y="552447"/>
            <a:ext cx="1341218" cy="89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811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C6C3AA6-D446-402B-A3D3-3AEF942047CF}"/>
              </a:ext>
            </a:extLst>
          </p:cNvPr>
          <p:cNvSpPr>
            <a:spLocks noGrp="1"/>
          </p:cNvSpPr>
          <p:nvPr>
            <p:ph type="body" sz="quarter" idx="20"/>
          </p:nvPr>
        </p:nvSpPr>
        <p:spPr>
          <a:xfrm>
            <a:off x="5612524" y="2033588"/>
            <a:ext cx="6088939" cy="3631644"/>
          </a:xfrm>
        </p:spPr>
        <p:txBody>
          <a:bodyPr/>
          <a:lstStyle/>
          <a:p>
            <a:r>
              <a:rPr lang="en-IE" sz="2200" dirty="0"/>
              <a:t>KulturLife </a:t>
            </a:r>
            <a:r>
              <a:rPr lang="de-DE" sz="2200" dirty="0"/>
              <a:t>ist eine gemeinnützige Organisation, die den interkulturellen Austausch fördert. Als "Agent </a:t>
            </a:r>
            <a:r>
              <a:rPr lang="de-DE" sz="2200" dirty="0" err="1"/>
              <a:t>of</a:t>
            </a:r>
            <a:r>
              <a:rPr lang="de-DE" sz="2200" dirty="0"/>
              <a:t> </a:t>
            </a:r>
            <a:r>
              <a:rPr lang="de-DE" sz="2200" dirty="0" err="1"/>
              <a:t>Inclusion</a:t>
            </a:r>
            <a:r>
              <a:rPr lang="de-DE" sz="2200" dirty="0"/>
              <a:t>" setzen sie das, was sie </a:t>
            </a:r>
            <a:r>
              <a:rPr lang="de-DE" sz="2200" dirty="0" smtClean="0"/>
              <a:t>verkünden, </a:t>
            </a:r>
            <a:r>
              <a:rPr lang="de-DE" sz="2200" dirty="0"/>
              <a:t>in die Praxis um und stellen Inklusion in den Mittelpunkt ihrer Organisation. Zu den wichtigsten Programmen gehören:</a:t>
            </a:r>
          </a:p>
          <a:p>
            <a:pPr marL="342900" indent="-342900">
              <a:buFont typeface="Arial" panose="020B0604020202020204" pitchFamily="34" charset="0"/>
              <a:buChar char="•"/>
            </a:pPr>
            <a:r>
              <a:rPr lang="en-IE" sz="2200" u="sng" dirty="0" smtClean="0">
                <a:solidFill>
                  <a:schemeClr val="accent1"/>
                </a:solidFill>
              </a:rPr>
              <a:t>Integration von </a:t>
            </a:r>
            <a:r>
              <a:rPr lang="en-IE" sz="2200" u="sng" dirty="0" err="1" smtClean="0">
                <a:solidFill>
                  <a:schemeClr val="accent1"/>
                </a:solidFill>
              </a:rPr>
              <a:t>Geflüchteten</a:t>
            </a:r>
            <a:r>
              <a:rPr lang="en-IE" sz="2200" u="sng" dirty="0" smtClean="0">
                <a:solidFill>
                  <a:schemeClr val="accent1"/>
                </a:solidFill>
              </a:rPr>
              <a:t> </a:t>
            </a:r>
            <a:r>
              <a:rPr lang="de-DE" sz="2200" dirty="0"/>
              <a:t>in den Arbeitsalltag von </a:t>
            </a:r>
            <a:r>
              <a:rPr lang="de-DE" sz="2200" dirty="0" smtClean="0"/>
              <a:t>KulturLife</a:t>
            </a:r>
          </a:p>
          <a:p>
            <a:pPr marL="342900" indent="-342900">
              <a:buFont typeface="Arial" panose="020B0604020202020204" pitchFamily="34" charset="0"/>
              <a:buChar char="•"/>
            </a:pPr>
            <a:r>
              <a:rPr lang="en-IE" sz="2200" dirty="0" err="1"/>
              <a:t>Interkulturelle</a:t>
            </a:r>
            <a:r>
              <a:rPr lang="en-IE" sz="2200" dirty="0"/>
              <a:t> </a:t>
            </a:r>
            <a:r>
              <a:rPr lang="en-IE" sz="2200" dirty="0" err="1"/>
              <a:t>Veranstaltungen</a:t>
            </a:r>
            <a:r>
              <a:rPr lang="en-IE" sz="2200" dirty="0"/>
              <a:t> und </a:t>
            </a:r>
            <a:r>
              <a:rPr lang="en-IE" sz="2200" dirty="0" err="1"/>
              <a:t>Jugendbegegnungen</a:t>
            </a:r>
            <a:endParaRPr lang="en-IE" sz="2200" dirty="0"/>
          </a:p>
          <a:p>
            <a:pPr marL="342900" indent="-342900">
              <a:buFont typeface="Arial" panose="020B0604020202020204" pitchFamily="34" charset="0"/>
              <a:buChar char="•"/>
            </a:pPr>
            <a:r>
              <a:rPr lang="de-DE" sz="2200" dirty="0"/>
              <a:t>Soziale Eingliederung von Migrant*innen und Geflüchteten in den Berufsbildungssektor </a:t>
            </a:r>
            <a:endParaRPr lang="en-IE" sz="2200" dirty="0"/>
          </a:p>
        </p:txBody>
      </p:sp>
      <p:sp>
        <p:nvSpPr>
          <p:cNvPr id="4" name="Text Placeholder 3">
            <a:extLst>
              <a:ext uri="{FF2B5EF4-FFF2-40B4-BE49-F238E27FC236}">
                <a16:creationId xmlns="" xmlns:a16="http://schemas.microsoft.com/office/drawing/2014/main" id="{6DF3AC2F-E929-4AEF-A5F8-784B71E9EF68}"/>
              </a:ext>
            </a:extLst>
          </p:cNvPr>
          <p:cNvSpPr>
            <a:spLocks noGrp="1"/>
          </p:cNvSpPr>
          <p:nvPr>
            <p:ph type="body" sz="quarter" idx="22"/>
          </p:nvPr>
        </p:nvSpPr>
        <p:spPr>
          <a:xfrm>
            <a:off x="5717629" y="378372"/>
            <a:ext cx="4950372" cy="1246669"/>
          </a:xfrm>
        </p:spPr>
        <p:txBody>
          <a:bodyPr>
            <a:normAutofit/>
          </a:bodyPr>
          <a:lstStyle/>
          <a:p>
            <a:r>
              <a:rPr lang="en-IE" dirty="0" err="1"/>
              <a:t>KulturLife</a:t>
            </a:r>
            <a:r>
              <a:rPr lang="en-IE" dirty="0"/>
              <a:t> – </a:t>
            </a:r>
          </a:p>
          <a:p>
            <a:r>
              <a:rPr lang="en-IE" dirty="0" smtClean="0"/>
              <a:t>Deutschland</a:t>
            </a:r>
            <a:endParaRPr lang="en-IE" dirty="0"/>
          </a:p>
        </p:txBody>
      </p:sp>
      <p:pic>
        <p:nvPicPr>
          <p:cNvPr id="8" name="Picture Placeholder 7" descr="A picture containing drawing&#10;&#10;Description automatically generated">
            <a:extLst>
              <a:ext uri="{FF2B5EF4-FFF2-40B4-BE49-F238E27FC236}">
                <a16:creationId xmlns="" xmlns:a16="http://schemas.microsoft.com/office/drawing/2014/main" id="{836DA0DC-C622-4457-A1D2-ABF4F9AA469B}"/>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4"/>
              </a:ext>
            </a:extLst>
          </a:blip>
          <a:srcRect l="309" r="309"/>
          <a:stretch>
            <a:fillRect/>
          </a:stretch>
        </p:blipFill>
        <p:spPr/>
      </p:pic>
      <p:pic>
        <p:nvPicPr>
          <p:cNvPr id="6146" name="Picture 2" descr="Image result for germany flag">
            <a:extLst>
              <a:ext uri="{FF2B5EF4-FFF2-40B4-BE49-F238E27FC236}">
                <a16:creationId xmlns="" xmlns:a16="http://schemas.microsoft.com/office/drawing/2014/main" id="{EECCDC81-D472-4486-912D-E9B72484B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4420" y="604552"/>
            <a:ext cx="1700815" cy="1020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591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C6C3AA6-D446-402B-A3D3-3AEF942047CF}"/>
              </a:ext>
            </a:extLst>
          </p:cNvPr>
          <p:cNvSpPr>
            <a:spLocks noGrp="1"/>
          </p:cNvSpPr>
          <p:nvPr>
            <p:ph type="body" sz="quarter" idx="20"/>
          </p:nvPr>
        </p:nvSpPr>
        <p:spPr>
          <a:xfrm>
            <a:off x="5612524" y="2195513"/>
            <a:ext cx="6088939" cy="3631644"/>
          </a:xfrm>
        </p:spPr>
        <p:txBody>
          <a:bodyPr/>
          <a:lstStyle/>
          <a:p>
            <a:r>
              <a:rPr lang="de-DE" sz="2300" b="1" dirty="0" smtClean="0"/>
              <a:t>“Unser </a:t>
            </a:r>
            <a:r>
              <a:rPr lang="de-DE" sz="2300" b="1" dirty="0"/>
              <a:t>agenturübergreifendes Netzwerk ist der Schlüssel zu unserer Integrationsarbeit. Es besteht aus öffentlichen, privaten und gemeinnützigen Organisationen und gibt uns die Möglichkeit, mit relevanten Akteuren zusammenzuarbeiten, mit denen wir von vornherein nicht in Kontakt gekommen wären.  </a:t>
            </a:r>
          </a:p>
          <a:p>
            <a:r>
              <a:rPr lang="de-DE" sz="2300" b="1" dirty="0"/>
              <a:t>Zusammenarbeit auf verschiedenen Ebenen ist auch wichtig, um zusammenzuarbeiten und die Bemühungen um die effektivsten und effizientesten Ideen und Lösungen zu vereinen</a:t>
            </a:r>
            <a:r>
              <a:rPr lang="de-DE" sz="2300" b="1" dirty="0" smtClean="0"/>
              <a:t>.“</a:t>
            </a:r>
            <a:endParaRPr lang="de-DE" sz="2300" b="1" dirty="0"/>
          </a:p>
        </p:txBody>
      </p:sp>
      <p:sp>
        <p:nvSpPr>
          <p:cNvPr id="4" name="Text Placeholder 3">
            <a:extLst>
              <a:ext uri="{FF2B5EF4-FFF2-40B4-BE49-F238E27FC236}">
                <a16:creationId xmlns="" xmlns:a16="http://schemas.microsoft.com/office/drawing/2014/main" id="{6DF3AC2F-E929-4AEF-A5F8-784B71E9EF68}"/>
              </a:ext>
            </a:extLst>
          </p:cNvPr>
          <p:cNvSpPr>
            <a:spLocks noGrp="1"/>
          </p:cNvSpPr>
          <p:nvPr>
            <p:ph type="body" sz="quarter" idx="22"/>
          </p:nvPr>
        </p:nvSpPr>
        <p:spPr>
          <a:xfrm>
            <a:off x="5651116" y="789532"/>
            <a:ext cx="6540884" cy="857158"/>
          </a:xfrm>
        </p:spPr>
        <p:txBody>
          <a:bodyPr>
            <a:normAutofit fontScale="92500" lnSpcReduction="20000"/>
          </a:bodyPr>
          <a:lstStyle/>
          <a:p>
            <a:r>
              <a:rPr lang="en-IE" dirty="0"/>
              <a:t>Chiara Dickmann, KulturLife - </a:t>
            </a:r>
            <a:r>
              <a:rPr lang="en-IE" dirty="0" smtClean="0"/>
              <a:t>Deutschland</a:t>
            </a:r>
            <a:endParaRPr lang="en-IE" dirty="0"/>
          </a:p>
        </p:txBody>
      </p:sp>
      <p:pic>
        <p:nvPicPr>
          <p:cNvPr id="5" name="Bildplatzhalter 4"/>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12732" r="12732"/>
          <a:stretch>
            <a:fillRect/>
          </a:stretch>
        </p:blipFill>
        <p:spPr>
          <a:xfrm>
            <a:off x="571510" y="1404496"/>
            <a:ext cx="4849824" cy="4879740"/>
          </a:xfrm>
        </p:spPr>
      </p:pic>
    </p:spTree>
    <p:extLst>
      <p:ext uri="{BB962C8B-B14F-4D97-AF65-F5344CB8AC3E}">
        <p14:creationId xmlns:p14="http://schemas.microsoft.com/office/powerpoint/2010/main" val="1158980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2504D0A-5878-4FCB-A26B-1B8886932017}"/>
              </a:ext>
            </a:extLst>
          </p:cNvPr>
          <p:cNvSpPr>
            <a:spLocks noGrp="1"/>
          </p:cNvSpPr>
          <p:nvPr>
            <p:ph type="body" sz="quarter" idx="20"/>
          </p:nvPr>
        </p:nvSpPr>
        <p:spPr>
          <a:xfrm>
            <a:off x="6150077" y="2157413"/>
            <a:ext cx="5842226" cy="3631644"/>
          </a:xfrm>
        </p:spPr>
        <p:txBody>
          <a:bodyPr/>
          <a:lstStyle/>
          <a:p>
            <a:r>
              <a:rPr lang="de-DE" dirty="0" err="1"/>
              <a:t>Canice</a:t>
            </a:r>
            <a:r>
              <a:rPr lang="de-DE" dirty="0"/>
              <a:t> Consulting ist ein kleines, nach außen orientiertes Unternehmen, das sich auf Berufsbildung und Innovationsförderung für regionale Entwicklungsinitiativen spezialisiert hat</a:t>
            </a:r>
            <a:r>
              <a:rPr lang="de-DE" dirty="0" smtClean="0"/>
              <a:t>.</a:t>
            </a:r>
            <a:endParaRPr lang="de-DE" dirty="0"/>
          </a:p>
          <a:p>
            <a:r>
              <a:rPr lang="de-DE" dirty="0"/>
              <a:t>Das Team von </a:t>
            </a:r>
            <a:r>
              <a:rPr lang="de-DE" dirty="0" err="1"/>
              <a:t>Canice</a:t>
            </a:r>
            <a:r>
              <a:rPr lang="de-DE" dirty="0"/>
              <a:t> Consulting verfügt über mehr als 20 Jahre Erfahrung in der Förderung der Integrationsbildung, wobei viele Programme entwickelt und durchgeführt wurden, um die Inklusion und Integration von Geflüchteten zu fördern.</a:t>
            </a:r>
          </a:p>
        </p:txBody>
      </p:sp>
      <p:pic>
        <p:nvPicPr>
          <p:cNvPr id="6" name="Picture Placeholder 5">
            <a:extLst>
              <a:ext uri="{FF2B5EF4-FFF2-40B4-BE49-F238E27FC236}">
                <a16:creationId xmlns="" xmlns:a16="http://schemas.microsoft.com/office/drawing/2014/main" id="{2C4C9E03-CF75-48F4-95A2-0CB701333C1C}"/>
              </a:ext>
            </a:extLst>
          </p:cNvPr>
          <p:cNvPicPr>
            <a:picLocks noGrp="1" noChangeAspect="1"/>
          </p:cNvPicPr>
          <p:nvPr>
            <p:ph type="pic" sz="quarter" idx="21"/>
          </p:nvPr>
        </p:nvPicPr>
        <p:blipFill>
          <a:blip r:embed="rId2"/>
          <a:srcRect l="12990" r="12990"/>
          <a:stretch>
            <a:fillRect/>
          </a:stretch>
        </p:blipFill>
        <p:spPr/>
      </p:pic>
      <p:sp>
        <p:nvSpPr>
          <p:cNvPr id="4" name="Text Placeholder 3">
            <a:extLst>
              <a:ext uri="{FF2B5EF4-FFF2-40B4-BE49-F238E27FC236}">
                <a16:creationId xmlns="" xmlns:a16="http://schemas.microsoft.com/office/drawing/2014/main" id="{6B6C4D8A-A7E1-41C8-9534-4C896701AE31}"/>
              </a:ext>
            </a:extLst>
          </p:cNvPr>
          <p:cNvSpPr>
            <a:spLocks noGrp="1"/>
          </p:cNvSpPr>
          <p:nvPr>
            <p:ph type="body" sz="quarter" idx="22"/>
          </p:nvPr>
        </p:nvSpPr>
        <p:spPr>
          <a:xfrm>
            <a:off x="5941386" y="451945"/>
            <a:ext cx="3665069" cy="1194117"/>
          </a:xfrm>
        </p:spPr>
        <p:txBody>
          <a:bodyPr>
            <a:normAutofit lnSpcReduction="10000"/>
          </a:bodyPr>
          <a:lstStyle/>
          <a:p>
            <a:r>
              <a:rPr lang="en-GB" dirty="0"/>
              <a:t>Canice Consulting,</a:t>
            </a:r>
          </a:p>
          <a:p>
            <a:r>
              <a:rPr lang="en-GB" dirty="0" err="1" smtClean="0"/>
              <a:t>Nordirland</a:t>
            </a:r>
            <a:r>
              <a:rPr lang="en-GB" dirty="0" smtClean="0"/>
              <a:t>  </a:t>
            </a:r>
            <a:endParaRPr lang="en-GB" dirty="0"/>
          </a:p>
        </p:txBody>
      </p:sp>
      <p:pic>
        <p:nvPicPr>
          <p:cNvPr id="5" name="Picture 4" descr="A close up of a sign&#10;&#10;Description automatically generated">
            <a:extLst>
              <a:ext uri="{FF2B5EF4-FFF2-40B4-BE49-F238E27FC236}">
                <a16:creationId xmlns="" xmlns:a16="http://schemas.microsoft.com/office/drawing/2014/main" id="{34C596CB-7735-4F34-8F3E-776F7EE80D2B}"/>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9936687" y="430924"/>
            <a:ext cx="1855918" cy="1112826"/>
          </a:xfrm>
          <a:prstGeom prst="rect">
            <a:avLst/>
          </a:prstGeom>
        </p:spPr>
      </p:pic>
    </p:spTree>
    <p:extLst>
      <p:ext uri="{BB962C8B-B14F-4D97-AF65-F5344CB8AC3E}">
        <p14:creationId xmlns:p14="http://schemas.microsoft.com/office/powerpoint/2010/main" val="3123726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2504D0A-5878-4FCB-A26B-1B8886932017}"/>
              </a:ext>
            </a:extLst>
          </p:cNvPr>
          <p:cNvSpPr>
            <a:spLocks noGrp="1"/>
          </p:cNvSpPr>
          <p:nvPr>
            <p:ph type="body" sz="quarter" idx="20"/>
          </p:nvPr>
        </p:nvSpPr>
        <p:spPr>
          <a:xfrm>
            <a:off x="5765965" y="2041525"/>
            <a:ext cx="5935498" cy="4404636"/>
          </a:xfrm>
        </p:spPr>
        <p:txBody>
          <a:bodyPr/>
          <a:lstStyle/>
          <a:p>
            <a:pPr algn="just"/>
            <a:r>
              <a:rPr lang="de-DE" sz="2300" dirty="0" err="1"/>
              <a:t>Cebanc</a:t>
            </a:r>
            <a:r>
              <a:rPr lang="de-DE" sz="2300" dirty="0"/>
              <a:t> ist ein führendes Bildungszentrum in San Sebastián, das für die Qualität seines Unterrichts, seine Einrichtungen und die hohe Beschäftigungsfähigkeit seiner Schüler*innen bekannt ist. Gegründet 1978, haben im Laufe der Jahre über 50.000 Schüler*innen ihre berufliche Weiterbildung </a:t>
            </a:r>
            <a:r>
              <a:rPr lang="de-DE" sz="2300" dirty="0" err="1"/>
              <a:t>Cebanc</a:t>
            </a:r>
            <a:r>
              <a:rPr lang="de-DE" sz="2300" dirty="0"/>
              <a:t> anvertraut.</a:t>
            </a:r>
          </a:p>
          <a:p>
            <a:pPr algn="just"/>
            <a:r>
              <a:rPr lang="de-DE" sz="2300" dirty="0" err="1"/>
              <a:t>Cebanc</a:t>
            </a:r>
            <a:r>
              <a:rPr lang="de-DE" sz="2300" dirty="0"/>
              <a:t> ist führend in der Bereitstellung von Bildung und Möglichkeiten für benachteiligte und schwer erreichbare Gruppen und hat eine sehr starke ausländische Student*</a:t>
            </a:r>
            <a:r>
              <a:rPr lang="de-DE" sz="2300" dirty="0" err="1"/>
              <a:t>innenenbasis</a:t>
            </a:r>
            <a:r>
              <a:rPr lang="de-DE" sz="2300" dirty="0"/>
              <a:t> mit Lernenden aus Afrika und Südamerika.</a:t>
            </a:r>
          </a:p>
        </p:txBody>
      </p:sp>
      <p:sp>
        <p:nvSpPr>
          <p:cNvPr id="4" name="Text Placeholder 3">
            <a:extLst>
              <a:ext uri="{FF2B5EF4-FFF2-40B4-BE49-F238E27FC236}">
                <a16:creationId xmlns="" xmlns:a16="http://schemas.microsoft.com/office/drawing/2014/main" id="{6B6C4D8A-A7E1-41C8-9534-4C896701AE31}"/>
              </a:ext>
            </a:extLst>
          </p:cNvPr>
          <p:cNvSpPr>
            <a:spLocks noGrp="1"/>
          </p:cNvSpPr>
          <p:nvPr>
            <p:ph type="body" sz="quarter" idx="22"/>
          </p:nvPr>
        </p:nvSpPr>
        <p:spPr>
          <a:xfrm>
            <a:off x="7717572" y="632594"/>
            <a:ext cx="1892278" cy="798368"/>
          </a:xfrm>
        </p:spPr>
        <p:txBody>
          <a:bodyPr>
            <a:normAutofit/>
          </a:bodyPr>
          <a:lstStyle/>
          <a:p>
            <a:r>
              <a:rPr lang="en-GB" dirty="0"/>
              <a:t>CEBANC</a:t>
            </a:r>
          </a:p>
        </p:txBody>
      </p:sp>
      <p:sp>
        <p:nvSpPr>
          <p:cNvPr id="3" name="2 Marcador de posición de imagen"/>
          <p:cNvSpPr>
            <a:spLocks noGrp="1"/>
          </p:cNvSpPr>
          <p:nvPr>
            <p:ph type="pic" sz="quarter" idx="21"/>
          </p:nvPr>
        </p:nvSpPr>
        <p:spPr/>
      </p:sp>
      <p:pic>
        <p:nvPicPr>
          <p:cNvPr id="7" name="Resim 197" descr="H:\BelgelerimBenimBackup23Feb2018\TUPYÖM\KA204 PROMISE 2018-2020\Dissemination\Newsletters\Newsletter 2\san sebastian meeting nov 2019.jpg"/>
          <p:cNvPicPr/>
          <p:nvPr/>
        </p:nvPicPr>
        <p:blipFill rotWithShape="1">
          <a:blip r:embed="rId2" cstate="print">
            <a:extLst>
              <a:ext uri="{28A0092B-C50C-407E-A947-70E740481C1C}">
                <a14:useLocalDpi xmlns:a14="http://schemas.microsoft.com/office/drawing/2010/main" val="0"/>
              </a:ext>
            </a:extLst>
          </a:blip>
          <a:srcRect l="20723" t="18622" r="7407"/>
          <a:stretch/>
        </p:blipFill>
        <p:spPr bwMode="auto">
          <a:xfrm>
            <a:off x="1008608" y="2469881"/>
            <a:ext cx="4211391" cy="3814355"/>
          </a:xfrm>
          <a:prstGeom prst="rect">
            <a:avLst/>
          </a:prstGeom>
          <a:noFill/>
          <a:ln>
            <a:noFill/>
          </a:ln>
          <a:extLst>
            <a:ext uri="{53640926-AAD7-44D8-BBD7-CCE9431645EC}">
              <a14:shadowObscured xmlns:a14="http://schemas.microsoft.com/office/drawing/2010/main"/>
            </a:ext>
          </a:extLst>
        </p:spPr>
      </p:pic>
      <p:pic>
        <p:nvPicPr>
          <p:cNvPr id="5" name="Imagen 4"/>
          <p:cNvPicPr>
            <a:picLocks noChangeAspect="1"/>
          </p:cNvPicPr>
          <p:nvPr/>
        </p:nvPicPr>
        <p:blipFill>
          <a:blip r:embed="rId3"/>
          <a:stretch>
            <a:fillRect/>
          </a:stretch>
        </p:blipFill>
        <p:spPr>
          <a:xfrm>
            <a:off x="5293788" y="505850"/>
            <a:ext cx="1684961" cy="945710"/>
          </a:xfrm>
          <a:prstGeom prst="rect">
            <a:avLst/>
          </a:prstGeom>
        </p:spPr>
      </p:pic>
      <p:pic>
        <p:nvPicPr>
          <p:cNvPr id="6" name="Imagen 5"/>
          <p:cNvPicPr>
            <a:picLocks noChangeAspect="1"/>
          </p:cNvPicPr>
          <p:nvPr/>
        </p:nvPicPr>
        <p:blipFill>
          <a:blip r:embed="rId4"/>
          <a:stretch>
            <a:fillRect/>
          </a:stretch>
        </p:blipFill>
        <p:spPr>
          <a:xfrm>
            <a:off x="10184550" y="505850"/>
            <a:ext cx="1652384" cy="945708"/>
          </a:xfrm>
          <a:prstGeom prst="rect">
            <a:avLst/>
          </a:prstGeom>
        </p:spPr>
      </p:pic>
    </p:spTree>
    <p:extLst>
      <p:ext uri="{BB962C8B-B14F-4D97-AF65-F5344CB8AC3E}">
        <p14:creationId xmlns:p14="http://schemas.microsoft.com/office/powerpoint/2010/main" val="2926936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err="1" smtClean="0"/>
              <a:t>Danke</a:t>
            </a:r>
            <a:r>
              <a:rPr lang="en-US" dirty="0" smtClean="0"/>
              <a:t>!</a:t>
            </a:r>
            <a:endParaRPr lang="en-US" dirty="0"/>
          </a:p>
        </p:txBody>
      </p:sp>
      <p:sp>
        <p:nvSpPr>
          <p:cNvPr id="5" name="Text Placeholder 4"/>
          <p:cNvSpPr>
            <a:spLocks noGrp="1"/>
          </p:cNvSpPr>
          <p:nvPr>
            <p:ph type="body" sz="quarter" idx="14"/>
          </p:nvPr>
        </p:nvSpPr>
        <p:spPr/>
        <p:txBody>
          <a:bodyPr/>
          <a:lstStyle/>
          <a:p>
            <a:r>
              <a:rPr lang="en-US" dirty="0" err="1" smtClean="0"/>
              <a:t>Noch</a:t>
            </a:r>
            <a:r>
              <a:rPr lang="en-US" dirty="0" smtClean="0"/>
              <a:t> </a:t>
            </a:r>
            <a:r>
              <a:rPr lang="en-US" dirty="0" err="1" smtClean="0"/>
              <a:t>Fragen</a:t>
            </a:r>
            <a:r>
              <a:rPr lang="en-US" dirty="0" smtClean="0"/>
              <a:t>?</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8" name="Text Placeholder 7"/>
          <p:cNvSpPr>
            <a:spLocks noGrp="1"/>
          </p:cNvSpPr>
          <p:nvPr>
            <p:ph type="body" sz="quarter" idx="17"/>
          </p:nvPr>
        </p:nvSpPr>
        <p:spPr/>
        <p:txBody>
          <a:bodyPr/>
          <a:lstStyle/>
          <a:p>
            <a:endParaRPr lang="en-US"/>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681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What does it mean to be a refugee? - Benedetta Berti and Evelien Borgman">
            <a:hlinkClick r:id="" action="ppaction://media"/>
            <a:extLst>
              <a:ext uri="{FF2B5EF4-FFF2-40B4-BE49-F238E27FC236}">
                <a16:creationId xmlns="" xmlns:a16="http://schemas.microsoft.com/office/drawing/2014/main" id="{9153C8F7-05C5-4978-8DCF-F9F026BCDA50}"/>
              </a:ext>
            </a:extLst>
          </p:cNvPr>
          <p:cNvPicPr>
            <a:picLocks noRot="1" noChangeAspect="1"/>
          </p:cNvPicPr>
          <p:nvPr>
            <a:videoFile r:link="rId1"/>
          </p:nvPr>
        </p:nvPicPr>
        <p:blipFill>
          <a:blip r:embed="rId3"/>
          <a:stretch>
            <a:fillRect/>
          </a:stretch>
        </p:blipFill>
        <p:spPr>
          <a:xfrm>
            <a:off x="1143940" y="643466"/>
            <a:ext cx="9904119" cy="5571067"/>
          </a:xfrm>
          <a:prstGeom prst="rect">
            <a:avLst/>
          </a:prstGeom>
        </p:spPr>
      </p:pic>
      <p:sp>
        <p:nvSpPr>
          <p:cNvPr id="3" name="Rectangle 2">
            <a:extLst>
              <a:ext uri="{FF2B5EF4-FFF2-40B4-BE49-F238E27FC236}">
                <a16:creationId xmlns="" xmlns:a16="http://schemas.microsoft.com/office/drawing/2014/main" id="{61E109CC-4B61-47BA-89C5-8836D28A9BFA}"/>
              </a:ext>
            </a:extLst>
          </p:cNvPr>
          <p:cNvSpPr/>
          <p:nvPr/>
        </p:nvSpPr>
        <p:spPr>
          <a:xfrm>
            <a:off x="4236762" y="6428968"/>
            <a:ext cx="3169457" cy="246221"/>
          </a:xfrm>
          <a:prstGeom prst="rect">
            <a:avLst/>
          </a:prstGeom>
        </p:spPr>
        <p:txBody>
          <a:bodyPr wrap="none">
            <a:spAutoFit/>
          </a:bodyPr>
          <a:lstStyle/>
          <a:p>
            <a:r>
              <a:rPr lang="en-IE" sz="1000" dirty="0"/>
              <a:t>Source: </a:t>
            </a:r>
            <a:r>
              <a:rPr lang="en-IE" sz="1000" dirty="0">
                <a:hlinkClick r:id="rId4"/>
              </a:rPr>
              <a:t>https://www.youtube.com/watch?v=25bwiSikRsI</a:t>
            </a:r>
            <a:endParaRPr lang="en-IE" sz="1000" dirty="0"/>
          </a:p>
        </p:txBody>
      </p:sp>
    </p:spTree>
    <p:extLst>
      <p:ext uri="{BB962C8B-B14F-4D97-AF65-F5344CB8AC3E}">
        <p14:creationId xmlns:p14="http://schemas.microsoft.com/office/powerpoint/2010/main" val="280991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F1A8AB6-580C-4E62-83EB-35ADA3BC60A3}"/>
              </a:ext>
            </a:extLst>
          </p:cNvPr>
          <p:cNvSpPr>
            <a:spLocks noGrp="1"/>
          </p:cNvSpPr>
          <p:nvPr>
            <p:ph type="body" sz="quarter" idx="20"/>
          </p:nvPr>
        </p:nvSpPr>
        <p:spPr>
          <a:xfrm>
            <a:off x="5675586" y="1839310"/>
            <a:ext cx="6316717" cy="3949747"/>
          </a:xfrm>
        </p:spPr>
        <p:txBody>
          <a:bodyPr/>
          <a:lstStyle/>
          <a:p>
            <a:r>
              <a:rPr lang="de-DE" sz="2200" dirty="0"/>
              <a:t>Geflüchtete sind Menschen, die gezwungen wurden, ihr Land zu verlassen, um Krieg, Verfolgung oder Naturkatastrophen zu entgehen. </a:t>
            </a:r>
          </a:p>
          <a:p>
            <a:r>
              <a:rPr lang="de-DE" sz="2200" dirty="0"/>
              <a:t>Migrant*innen sind Menschen, die sich bewusst dafür entscheiden, ihr Land zu verlassen, um anderswo ein besseres Leben zu suchen. </a:t>
            </a:r>
            <a:endParaRPr lang="de-DE" sz="2200" dirty="0" smtClean="0"/>
          </a:p>
          <a:p>
            <a:r>
              <a:rPr lang="de-DE" sz="2200" dirty="0"/>
              <a:t>Zwar verlässt jede Gruppe aus unterschiedlichen Gründen das Land, doch ohne Hilfe und Unterstützung kann jede*r von ihnen in ihren neuen Gastländern/Gemeinschaften mit Benachteiligung und Ausgrenzung rechnen. Aus diesem Grund konzentriert sich </a:t>
            </a:r>
            <a:r>
              <a:rPr lang="de-DE" sz="2200" dirty="0">
                <a:solidFill>
                  <a:srgbClr val="F38B00"/>
                </a:solidFill>
              </a:rPr>
              <a:t>PROMISE sowohl auf die Integration von Geflüchteten als auch von Migrant*innen.</a:t>
            </a:r>
            <a:endParaRPr lang="en-IE" sz="2200" dirty="0">
              <a:solidFill>
                <a:srgbClr val="F38B00"/>
              </a:solidFill>
            </a:endParaRPr>
          </a:p>
          <a:p>
            <a:endParaRPr lang="en-IE" dirty="0"/>
          </a:p>
        </p:txBody>
      </p:sp>
      <p:pic>
        <p:nvPicPr>
          <p:cNvPr id="6" name="Picture Placeholder 5" descr="A group of people holding a sign&#10;&#10;Description automatically generated">
            <a:extLst>
              <a:ext uri="{FF2B5EF4-FFF2-40B4-BE49-F238E27FC236}">
                <a16:creationId xmlns="" xmlns:a16="http://schemas.microsoft.com/office/drawing/2014/main" id="{5B5609D0-758C-4192-A4A2-DC23A264DA9F}"/>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5614" r="15614"/>
          <a:stretch>
            <a:fillRect/>
          </a:stretch>
        </p:blipFill>
        <p:spPr/>
      </p:pic>
      <p:sp>
        <p:nvSpPr>
          <p:cNvPr id="4" name="Text Placeholder 3">
            <a:extLst>
              <a:ext uri="{FF2B5EF4-FFF2-40B4-BE49-F238E27FC236}">
                <a16:creationId xmlns="" xmlns:a16="http://schemas.microsoft.com/office/drawing/2014/main" id="{DF4387D4-BCE7-47A6-B861-FFA86878BE57}"/>
              </a:ext>
            </a:extLst>
          </p:cNvPr>
          <p:cNvSpPr>
            <a:spLocks noGrp="1"/>
          </p:cNvSpPr>
          <p:nvPr>
            <p:ph type="body" sz="quarter" idx="22"/>
          </p:nvPr>
        </p:nvSpPr>
        <p:spPr>
          <a:xfrm>
            <a:off x="5675586" y="767883"/>
            <a:ext cx="6025877" cy="857158"/>
          </a:xfrm>
        </p:spPr>
        <p:txBody>
          <a:bodyPr>
            <a:normAutofit fontScale="92500" lnSpcReduction="20000"/>
          </a:bodyPr>
          <a:lstStyle/>
          <a:p>
            <a:r>
              <a:rPr lang="de-DE" dirty="0"/>
              <a:t>Was ist der Unterschied zwischen Geflüchteten und Migrant*innen?</a:t>
            </a:r>
            <a:endParaRPr lang="en-IE" dirty="0"/>
          </a:p>
        </p:txBody>
      </p:sp>
    </p:spTree>
    <p:extLst>
      <p:ext uri="{BB962C8B-B14F-4D97-AF65-F5344CB8AC3E}">
        <p14:creationId xmlns:p14="http://schemas.microsoft.com/office/powerpoint/2010/main" val="497025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ED3C323-FA6E-4FFC-AFC3-DFF549A1E8CA}"/>
              </a:ext>
            </a:extLst>
          </p:cNvPr>
          <p:cNvSpPr>
            <a:spLocks noGrp="1"/>
          </p:cNvSpPr>
          <p:nvPr>
            <p:ph type="body" sz="quarter" idx="20"/>
          </p:nvPr>
        </p:nvSpPr>
        <p:spPr>
          <a:xfrm>
            <a:off x="6232634" y="2157413"/>
            <a:ext cx="5468829" cy="3631644"/>
          </a:xfrm>
        </p:spPr>
        <p:txBody>
          <a:bodyPr/>
          <a:lstStyle/>
          <a:p>
            <a:r>
              <a:rPr lang="de-DE" sz="2200" dirty="0"/>
              <a:t>Die </a:t>
            </a:r>
            <a:r>
              <a:rPr lang="de-DE" sz="2200" dirty="0" smtClean="0"/>
              <a:t>Inklusion von </a:t>
            </a:r>
            <a:r>
              <a:rPr lang="de-DE" sz="2200" dirty="0"/>
              <a:t>Geflüchteten und Migrant*innen ist ein Prozess, der die Barrieren beseitigt, die diese Gruppen daran hindern, voll aktive Mitglieder der Gesellschaft zu werden. </a:t>
            </a:r>
            <a:endParaRPr lang="en-IE" sz="2200" dirty="0"/>
          </a:p>
          <a:p>
            <a:r>
              <a:rPr lang="de-DE" sz="2200" dirty="0"/>
              <a:t>Der Schwerpunkt der Inklusion von Geflüchteten und Migrant*innen besteht darin, sie zu fördern und zu ermutigen, am wirtschaftlichen, sozialen, kulturellen, zivilen und politischen Leben des Landes, in dem sie sich jetzt aufhalten, teilzuhaben und dazu beizutragen.</a:t>
            </a:r>
          </a:p>
          <a:p>
            <a:endParaRPr lang="en-IE" dirty="0"/>
          </a:p>
        </p:txBody>
      </p:sp>
      <p:pic>
        <p:nvPicPr>
          <p:cNvPr id="6" name="Picture Placeholder 5" descr="A close up of a logo&#10;&#10;Description automatically generated">
            <a:extLst>
              <a:ext uri="{FF2B5EF4-FFF2-40B4-BE49-F238E27FC236}">
                <a16:creationId xmlns="" xmlns:a16="http://schemas.microsoft.com/office/drawing/2014/main" id="{9943C35F-FD6D-41A3-920F-3F3E4CD96D6D}"/>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6873" r="16873"/>
          <a:stretch>
            <a:fillRect/>
          </a:stretch>
        </p:blipFill>
        <p:spPr>
          <a:xfrm>
            <a:off x="681658" y="1433884"/>
            <a:ext cx="4849824" cy="4879740"/>
          </a:xfrm>
        </p:spPr>
      </p:pic>
      <p:sp>
        <p:nvSpPr>
          <p:cNvPr id="4" name="Text Placeholder 3">
            <a:extLst>
              <a:ext uri="{FF2B5EF4-FFF2-40B4-BE49-F238E27FC236}">
                <a16:creationId xmlns="" xmlns:a16="http://schemas.microsoft.com/office/drawing/2014/main" id="{EDFFE7EE-2AA6-469C-9051-734CAFBA4D68}"/>
              </a:ext>
            </a:extLst>
          </p:cNvPr>
          <p:cNvSpPr>
            <a:spLocks noGrp="1"/>
          </p:cNvSpPr>
          <p:nvPr>
            <p:ph type="body" sz="quarter" idx="22"/>
          </p:nvPr>
        </p:nvSpPr>
        <p:spPr>
          <a:xfrm>
            <a:off x="6232634" y="796608"/>
            <a:ext cx="5579898" cy="857158"/>
          </a:xfrm>
        </p:spPr>
        <p:txBody>
          <a:bodyPr>
            <a:normAutofit fontScale="92500" lnSpcReduction="20000"/>
          </a:bodyPr>
          <a:lstStyle/>
          <a:p>
            <a:r>
              <a:rPr lang="de-DE" dirty="0" smtClean="0"/>
              <a:t>Inklusion von </a:t>
            </a:r>
            <a:r>
              <a:rPr lang="de-DE" dirty="0"/>
              <a:t>Geflüchteten und Migrant*innen</a:t>
            </a:r>
            <a:endParaRPr lang="en-IE" dirty="0"/>
          </a:p>
        </p:txBody>
      </p:sp>
      <p:sp>
        <p:nvSpPr>
          <p:cNvPr id="7" name="TextBox 6">
            <a:extLst>
              <a:ext uri="{FF2B5EF4-FFF2-40B4-BE49-F238E27FC236}">
                <a16:creationId xmlns="" xmlns:a16="http://schemas.microsoft.com/office/drawing/2014/main" id="{D882DED3-C948-4D50-AC56-969BDBB9AE56}"/>
              </a:ext>
            </a:extLst>
          </p:cNvPr>
          <p:cNvSpPr txBox="1"/>
          <p:nvPr/>
        </p:nvSpPr>
        <p:spPr>
          <a:xfrm>
            <a:off x="117141" y="5851959"/>
            <a:ext cx="5978859" cy="923330"/>
          </a:xfrm>
          <a:prstGeom prst="rect">
            <a:avLst/>
          </a:prstGeom>
          <a:solidFill>
            <a:srgbClr val="B6BD00"/>
          </a:solidFill>
        </p:spPr>
        <p:txBody>
          <a:bodyPr wrap="square" rtlCol="0">
            <a:spAutoFit/>
          </a:bodyPr>
          <a:lstStyle/>
          <a:p>
            <a:pPr algn="ctr"/>
            <a:r>
              <a:rPr lang="de-DE" dirty="0">
                <a:solidFill>
                  <a:schemeClr val="bg1"/>
                </a:solidFill>
              </a:rPr>
              <a:t>Unser Ziel sollte es sein, Geflüchtete und Migrant*innen dabei zu unterstützen, aktive und unabhängige Mitglieder unserer Gesellschaften zu werden.</a:t>
            </a:r>
            <a:endParaRPr lang="en-IE" dirty="0">
              <a:solidFill>
                <a:schemeClr val="bg1"/>
              </a:solidFill>
            </a:endParaRPr>
          </a:p>
        </p:txBody>
      </p:sp>
    </p:spTree>
    <p:extLst>
      <p:ext uri="{BB962C8B-B14F-4D97-AF65-F5344CB8AC3E}">
        <p14:creationId xmlns:p14="http://schemas.microsoft.com/office/powerpoint/2010/main" val="682548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table, skiing, man&#10;&#10;Description automatically generated">
            <a:extLst>
              <a:ext uri="{FF2B5EF4-FFF2-40B4-BE49-F238E27FC236}">
                <a16:creationId xmlns="" xmlns:a16="http://schemas.microsoft.com/office/drawing/2014/main" id="{AFC6C0C0-43AD-4DA4-94DE-5655CA26D693}"/>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6873" r="16873"/>
          <a:stretch>
            <a:fillRect/>
          </a:stretch>
        </p:blipFill>
        <p:spPr>
          <a:xfrm>
            <a:off x="817636" y="1548496"/>
            <a:ext cx="4328473" cy="4355173"/>
          </a:xfrm>
        </p:spPr>
      </p:pic>
      <p:sp>
        <p:nvSpPr>
          <p:cNvPr id="2" name="Text Placeholder 1">
            <a:extLst>
              <a:ext uri="{FF2B5EF4-FFF2-40B4-BE49-F238E27FC236}">
                <a16:creationId xmlns="" xmlns:a16="http://schemas.microsoft.com/office/drawing/2014/main" id="{2ED3C323-FA6E-4FFC-AFC3-DFF549A1E8CA}"/>
              </a:ext>
            </a:extLst>
          </p:cNvPr>
          <p:cNvSpPr>
            <a:spLocks noGrp="1"/>
          </p:cNvSpPr>
          <p:nvPr>
            <p:ph type="body" sz="quarter" idx="20"/>
          </p:nvPr>
        </p:nvSpPr>
        <p:spPr>
          <a:xfrm>
            <a:off x="5297214" y="1860668"/>
            <a:ext cx="6695089" cy="4997332"/>
          </a:xfrm>
        </p:spPr>
        <p:txBody>
          <a:bodyPr/>
          <a:lstStyle/>
          <a:p>
            <a:r>
              <a:rPr lang="de-DE" sz="2000" dirty="0"/>
              <a:t>Jetzt wissen wir, was </a:t>
            </a:r>
            <a:r>
              <a:rPr lang="de-DE" sz="2000" dirty="0" smtClean="0"/>
              <a:t>Geflüchteten- und Migrant*</a:t>
            </a:r>
            <a:r>
              <a:rPr lang="de-DE" sz="2000" dirty="0" err="1" smtClean="0"/>
              <a:t>inneneingliederung</a:t>
            </a:r>
            <a:r>
              <a:rPr lang="de-DE" sz="2000" dirty="0" smtClean="0"/>
              <a:t> </a:t>
            </a:r>
            <a:r>
              <a:rPr lang="de-DE" sz="2000" dirty="0"/>
              <a:t>ist, aber bevor wir sie wirklich fördern/unterstützen können, müssen wir uns Gedanken darüber machen, auf welche Weise </a:t>
            </a:r>
            <a:r>
              <a:rPr lang="de-DE" sz="2000" dirty="0" smtClean="0"/>
              <a:t>Geflüchtete ausgeschlossen </a:t>
            </a:r>
            <a:r>
              <a:rPr lang="de-DE" sz="2000" dirty="0"/>
              <a:t>werden. In der Regel werden sie in Bezug auf Folgendes konfrontiert</a:t>
            </a:r>
            <a:r>
              <a:rPr lang="de-DE" sz="2000" dirty="0" smtClean="0"/>
              <a:t>:</a:t>
            </a:r>
            <a:endParaRPr lang="en-IE" sz="2000" dirty="0" smtClean="0"/>
          </a:p>
          <a:p>
            <a:pPr marL="342900" indent="-342900">
              <a:buFont typeface="Arial" panose="020B0604020202020204" pitchFamily="34" charset="0"/>
              <a:buChar char="•"/>
            </a:pPr>
            <a:r>
              <a:rPr lang="en-IE" sz="2000" dirty="0" err="1" smtClean="0"/>
              <a:t>Arbeit</a:t>
            </a:r>
            <a:r>
              <a:rPr lang="en-IE" sz="2000" dirty="0" smtClean="0"/>
              <a:t>/</a:t>
            </a:r>
            <a:r>
              <a:rPr lang="en-IE" sz="2000" dirty="0" err="1" smtClean="0"/>
              <a:t>Lebensunterhalt</a:t>
            </a:r>
            <a:endParaRPr lang="en-IE" sz="2000" dirty="0"/>
          </a:p>
          <a:p>
            <a:pPr marL="342900" indent="-342900">
              <a:buFont typeface="Arial" panose="020B0604020202020204" pitchFamily="34" charset="0"/>
              <a:buChar char="•"/>
            </a:pPr>
            <a:r>
              <a:rPr lang="en-IE" sz="2000" dirty="0" err="1" smtClean="0"/>
              <a:t>Immobilienmärkte</a:t>
            </a:r>
            <a:endParaRPr lang="en-IE" sz="2000" dirty="0" smtClean="0"/>
          </a:p>
          <a:p>
            <a:pPr marL="342900" indent="-342900">
              <a:buFont typeface="Arial" panose="020B0604020202020204" pitchFamily="34" charset="0"/>
              <a:buChar char="•"/>
            </a:pPr>
            <a:r>
              <a:rPr lang="en-IE" sz="2000" dirty="0" err="1"/>
              <a:t>Gemeinde</a:t>
            </a:r>
            <a:r>
              <a:rPr lang="en-IE" sz="2000" dirty="0"/>
              <a:t>- und </a:t>
            </a:r>
            <a:r>
              <a:rPr lang="en-IE" sz="2000" dirty="0" err="1" smtClean="0"/>
              <a:t>Sozialdienste</a:t>
            </a:r>
            <a:endParaRPr lang="en-IE" sz="2000" dirty="0" smtClean="0"/>
          </a:p>
          <a:p>
            <a:pPr marL="342900" indent="-342900">
              <a:buFont typeface="Arial" panose="020B0604020202020204" pitchFamily="34" charset="0"/>
              <a:buChar char="•"/>
            </a:pPr>
            <a:r>
              <a:rPr lang="en-IE" sz="2000" dirty="0" err="1"/>
              <a:t>politische</a:t>
            </a:r>
            <a:r>
              <a:rPr lang="en-IE" sz="2000" dirty="0"/>
              <a:t> </a:t>
            </a:r>
            <a:r>
              <a:rPr lang="en-IE" sz="2000" dirty="0" err="1"/>
              <a:t>Beteiligung</a:t>
            </a:r>
            <a:r>
              <a:rPr lang="en-IE" sz="2000" dirty="0"/>
              <a:t> </a:t>
            </a:r>
            <a:endParaRPr lang="en-IE" sz="2000" dirty="0" smtClean="0"/>
          </a:p>
          <a:p>
            <a:pPr marL="342900" indent="-342900">
              <a:buFont typeface="Arial" panose="020B0604020202020204" pitchFamily="34" charset="0"/>
              <a:buChar char="•"/>
            </a:pPr>
            <a:r>
              <a:rPr lang="de-DE" sz="2000" dirty="0"/>
              <a:t>entscheidende Einbindung in Organisationen, die ihnen ein Gefühl von Identität oder Kontrolle über ihre eigene Zukunft geben könnten</a:t>
            </a:r>
            <a:endParaRPr lang="en-IE" sz="2000" dirty="0"/>
          </a:p>
        </p:txBody>
      </p:sp>
      <p:sp>
        <p:nvSpPr>
          <p:cNvPr id="4" name="Text Placeholder 3">
            <a:extLst>
              <a:ext uri="{FF2B5EF4-FFF2-40B4-BE49-F238E27FC236}">
                <a16:creationId xmlns="" xmlns:a16="http://schemas.microsoft.com/office/drawing/2014/main" id="{EDFFE7EE-2AA6-469C-9051-734CAFBA4D68}"/>
              </a:ext>
            </a:extLst>
          </p:cNvPr>
          <p:cNvSpPr>
            <a:spLocks noGrp="1"/>
          </p:cNvSpPr>
          <p:nvPr>
            <p:ph type="body" sz="quarter" idx="22"/>
          </p:nvPr>
        </p:nvSpPr>
        <p:spPr>
          <a:xfrm>
            <a:off x="5381296" y="825961"/>
            <a:ext cx="5579898" cy="857158"/>
          </a:xfrm>
        </p:spPr>
        <p:txBody>
          <a:bodyPr>
            <a:normAutofit fontScale="92500" lnSpcReduction="20000"/>
          </a:bodyPr>
          <a:lstStyle/>
          <a:p>
            <a:r>
              <a:rPr lang="en-IE" dirty="0" err="1" smtClean="0"/>
              <a:t>Ausgrenzung</a:t>
            </a:r>
            <a:r>
              <a:rPr lang="en-IE" dirty="0" smtClean="0"/>
              <a:t> von </a:t>
            </a:r>
            <a:r>
              <a:rPr lang="en-IE" dirty="0" err="1" smtClean="0"/>
              <a:t>Geflüchteten</a:t>
            </a:r>
            <a:r>
              <a:rPr lang="en-IE" dirty="0" smtClean="0"/>
              <a:t> und Migrant*</a:t>
            </a:r>
            <a:r>
              <a:rPr lang="en-IE" dirty="0" err="1" smtClean="0"/>
              <a:t>innen</a:t>
            </a:r>
            <a:endParaRPr lang="en-IE" dirty="0"/>
          </a:p>
        </p:txBody>
      </p:sp>
      <p:sp>
        <p:nvSpPr>
          <p:cNvPr id="7" name="TextBox 6">
            <a:extLst>
              <a:ext uri="{FF2B5EF4-FFF2-40B4-BE49-F238E27FC236}">
                <a16:creationId xmlns="" xmlns:a16="http://schemas.microsoft.com/office/drawing/2014/main" id="{D882DED3-C948-4D50-AC56-969BDBB9AE56}"/>
              </a:ext>
            </a:extLst>
          </p:cNvPr>
          <p:cNvSpPr txBox="1"/>
          <p:nvPr/>
        </p:nvSpPr>
        <p:spPr>
          <a:xfrm>
            <a:off x="0" y="5165005"/>
            <a:ext cx="5034455" cy="1600438"/>
          </a:xfrm>
          <a:prstGeom prst="rect">
            <a:avLst/>
          </a:prstGeom>
          <a:solidFill>
            <a:srgbClr val="16A8D3"/>
          </a:solidFill>
        </p:spPr>
        <p:txBody>
          <a:bodyPr wrap="square" rtlCol="0">
            <a:spAutoFit/>
          </a:bodyPr>
          <a:lstStyle/>
          <a:p>
            <a:pPr algn="ctr"/>
            <a:r>
              <a:rPr lang="en-IE" dirty="0">
                <a:solidFill>
                  <a:schemeClr val="bg1"/>
                </a:solidFill>
              </a:rPr>
              <a:t>      </a:t>
            </a:r>
            <a:r>
              <a:rPr lang="en-IE" dirty="0" smtClean="0">
                <a:solidFill>
                  <a:schemeClr val="bg1"/>
                </a:solidFill>
              </a:rPr>
              <a:t>      </a:t>
            </a:r>
            <a:r>
              <a:rPr lang="en-IE" sz="1600" dirty="0" smtClean="0">
                <a:solidFill>
                  <a:schemeClr val="bg1"/>
                </a:solidFill>
              </a:rPr>
              <a:t>GUTE ÜBUNG: </a:t>
            </a:r>
            <a:r>
              <a:rPr lang="de-DE" sz="1600" dirty="0">
                <a:solidFill>
                  <a:schemeClr val="bg1"/>
                </a:solidFill>
              </a:rPr>
              <a:t>Haben Sie die Einbindung von Geflüchteten oder Migrant*innen in Ihre Arbeit/Organisation in Betracht gezogen? Wenn nicht in Vollzeit, dann vielleicht in ehrenamtlicher Funktion? Inklusion ist etwas, das wir praktizieren und auch verbreiten müssen.</a:t>
            </a:r>
            <a:endParaRPr lang="en-IE" sz="1600" dirty="0">
              <a:solidFill>
                <a:schemeClr val="bg1"/>
              </a:solidFill>
            </a:endParaRPr>
          </a:p>
        </p:txBody>
      </p:sp>
      <p:grpSp>
        <p:nvGrpSpPr>
          <p:cNvPr id="13" name="Google Shape;543;p39">
            <a:extLst>
              <a:ext uri="{FF2B5EF4-FFF2-40B4-BE49-F238E27FC236}">
                <a16:creationId xmlns="" xmlns:a16="http://schemas.microsoft.com/office/drawing/2014/main" id="{9D8E1993-4DDB-4F54-88B6-ECB8D3BFEA11}"/>
              </a:ext>
            </a:extLst>
          </p:cNvPr>
          <p:cNvGrpSpPr/>
          <p:nvPr/>
        </p:nvGrpSpPr>
        <p:grpSpPr>
          <a:xfrm>
            <a:off x="482086" y="5180527"/>
            <a:ext cx="252000" cy="288000"/>
            <a:chOff x="5961125" y="1623900"/>
            <a:chExt cx="376925" cy="448175"/>
          </a:xfrm>
        </p:grpSpPr>
        <p:sp>
          <p:nvSpPr>
            <p:cNvPr id="14" name="Google Shape;544;p39">
              <a:extLst>
                <a:ext uri="{FF2B5EF4-FFF2-40B4-BE49-F238E27FC236}">
                  <a16:creationId xmlns="" xmlns:a16="http://schemas.microsoft.com/office/drawing/2014/main" id="{F53D6943-DC77-4F14-BF2D-511E814F0EE3}"/>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5;p39">
              <a:extLst>
                <a:ext uri="{FF2B5EF4-FFF2-40B4-BE49-F238E27FC236}">
                  <a16:creationId xmlns="" xmlns:a16="http://schemas.microsoft.com/office/drawing/2014/main" id="{46E7C8D0-3975-42CA-B713-55D97CE0366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46;p39">
              <a:extLst>
                <a:ext uri="{FF2B5EF4-FFF2-40B4-BE49-F238E27FC236}">
                  <a16:creationId xmlns="" xmlns:a16="http://schemas.microsoft.com/office/drawing/2014/main" id="{27C7695C-C417-4E8E-952E-3E6A61641D0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47;p39">
              <a:extLst>
                <a:ext uri="{FF2B5EF4-FFF2-40B4-BE49-F238E27FC236}">
                  <a16:creationId xmlns="" xmlns:a16="http://schemas.microsoft.com/office/drawing/2014/main" id="{0E5A3109-1771-4572-AF98-C44918460254}"/>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48;p39">
              <a:extLst>
                <a:ext uri="{FF2B5EF4-FFF2-40B4-BE49-F238E27FC236}">
                  <a16:creationId xmlns="" xmlns:a16="http://schemas.microsoft.com/office/drawing/2014/main" id="{D758BFDD-52D1-44EB-A22D-E1A602CD0D3C}"/>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49;p39">
              <a:extLst>
                <a:ext uri="{FF2B5EF4-FFF2-40B4-BE49-F238E27FC236}">
                  <a16:creationId xmlns="" xmlns:a16="http://schemas.microsoft.com/office/drawing/2014/main" id="{4798DB62-7EB6-4242-B470-4F94869EBE2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50;p39">
              <a:extLst>
                <a:ext uri="{FF2B5EF4-FFF2-40B4-BE49-F238E27FC236}">
                  <a16:creationId xmlns="" xmlns:a16="http://schemas.microsoft.com/office/drawing/2014/main" id="{AABA72F4-11C0-438F-A09D-892F572EEED5}"/>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57466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E08991-CEAA-4BF1-B67B-0AFF18083B33}"/>
              </a:ext>
            </a:extLst>
          </p:cNvPr>
          <p:cNvSpPr>
            <a:spLocks noGrp="1"/>
          </p:cNvSpPr>
          <p:nvPr>
            <p:ph type="body" sz="quarter" idx="20"/>
          </p:nvPr>
        </p:nvSpPr>
        <p:spPr/>
        <p:txBody>
          <a:bodyPr/>
          <a:lstStyle/>
          <a:p>
            <a:endParaRPr lang="en-IE"/>
          </a:p>
        </p:txBody>
      </p:sp>
      <p:sp>
        <p:nvSpPr>
          <p:cNvPr id="3" name="Text Placeholder 2">
            <a:extLst>
              <a:ext uri="{FF2B5EF4-FFF2-40B4-BE49-F238E27FC236}">
                <a16:creationId xmlns="" xmlns:a16="http://schemas.microsoft.com/office/drawing/2014/main" id="{3AB5FE08-376D-4BA0-9E19-4BBFFEC0B25E}"/>
              </a:ext>
            </a:extLst>
          </p:cNvPr>
          <p:cNvSpPr>
            <a:spLocks noGrp="1"/>
          </p:cNvSpPr>
          <p:nvPr>
            <p:ph type="body" sz="quarter" idx="21"/>
          </p:nvPr>
        </p:nvSpPr>
        <p:spPr>
          <a:xfrm>
            <a:off x="2358106" y="72297"/>
            <a:ext cx="8403792" cy="857158"/>
          </a:xfrm>
        </p:spPr>
        <p:txBody>
          <a:bodyPr>
            <a:noAutofit/>
          </a:bodyPr>
          <a:lstStyle/>
          <a:p>
            <a:r>
              <a:rPr lang="de-DE" dirty="0"/>
              <a:t>Integration ist der entscheidende erste Schritt auf dem Weg zur Inklusion</a:t>
            </a:r>
          </a:p>
        </p:txBody>
      </p:sp>
      <p:pic>
        <p:nvPicPr>
          <p:cNvPr id="4" name="Picture 4" descr="Image result for separation exclusion integration inclusion">
            <a:extLst>
              <a:ext uri="{FF2B5EF4-FFF2-40B4-BE49-F238E27FC236}">
                <a16:creationId xmlns="" xmlns:a16="http://schemas.microsoft.com/office/drawing/2014/main" id="{FB088132-183B-4195-8485-4BDA8F269E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25"/>
          <a:stretch/>
        </p:blipFill>
        <p:spPr bwMode="auto">
          <a:xfrm>
            <a:off x="800100" y="1703248"/>
            <a:ext cx="10671171" cy="45146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A93C995A-53E3-4E86-A277-C750B975A295}"/>
              </a:ext>
            </a:extLst>
          </p:cNvPr>
          <p:cNvSpPr txBox="1"/>
          <p:nvPr/>
        </p:nvSpPr>
        <p:spPr>
          <a:xfrm>
            <a:off x="0" y="6217918"/>
            <a:ext cx="6183630" cy="461665"/>
          </a:xfrm>
          <a:prstGeom prst="rect">
            <a:avLst/>
          </a:prstGeom>
          <a:solidFill>
            <a:srgbClr val="16A8D3"/>
          </a:solidFill>
        </p:spPr>
        <p:txBody>
          <a:bodyPr wrap="square" rtlCol="0">
            <a:spAutoFit/>
          </a:bodyPr>
          <a:lstStyle/>
          <a:p>
            <a:pPr algn="r"/>
            <a:r>
              <a:rPr lang="de-DE" sz="2400" dirty="0">
                <a:solidFill>
                  <a:schemeClr val="bg1"/>
                </a:solidFill>
              </a:rPr>
              <a:t>Doch Inklusion ist </a:t>
            </a:r>
            <a:r>
              <a:rPr lang="de-DE" sz="2400" smtClean="0">
                <a:solidFill>
                  <a:schemeClr val="bg1"/>
                </a:solidFill>
              </a:rPr>
              <a:t>dasEndziel</a:t>
            </a:r>
            <a:r>
              <a:rPr lang="de-DE" sz="2400" dirty="0">
                <a:solidFill>
                  <a:schemeClr val="bg1"/>
                </a:solidFill>
              </a:rPr>
              <a:t>.</a:t>
            </a:r>
            <a:endParaRPr lang="en-IE" sz="2400" dirty="0">
              <a:solidFill>
                <a:schemeClr val="bg1"/>
              </a:solidFill>
            </a:endParaRPr>
          </a:p>
        </p:txBody>
      </p:sp>
    </p:spTree>
    <p:extLst>
      <p:ext uri="{BB962C8B-B14F-4D97-AF65-F5344CB8AC3E}">
        <p14:creationId xmlns:p14="http://schemas.microsoft.com/office/powerpoint/2010/main" val="2569104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53070D2-740E-42DF-8E97-F28072B6D097}"/>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 xmlns:a16="http://schemas.microsoft.com/office/drawing/2014/main" id="{50DF4A79-475E-455E-B692-EC71F82AC10A}"/>
              </a:ext>
            </a:extLst>
          </p:cNvPr>
          <p:cNvSpPr>
            <a:spLocks noGrp="1"/>
          </p:cNvSpPr>
          <p:nvPr>
            <p:ph type="body" sz="quarter" idx="22"/>
          </p:nvPr>
        </p:nvSpPr>
        <p:spPr/>
        <p:txBody>
          <a:bodyPr/>
          <a:lstStyle/>
          <a:p>
            <a:r>
              <a:rPr lang="en-IE" i="0" dirty="0" smtClean="0"/>
              <a:t>“</a:t>
            </a:r>
            <a:r>
              <a:rPr lang="de-DE" i="0" dirty="0"/>
              <a:t>Wir haben eine rechtliche und moralische Verpflichtung, Menschen zu schützen, die vor Bomben, Munition und Tyrannen fliehen, und im Laufe der Geschichte haben diese Menschen unsere Gesellschaft </a:t>
            </a:r>
            <a:r>
              <a:rPr lang="de-DE" i="0" dirty="0" smtClean="0"/>
              <a:t>bereichert</a:t>
            </a:r>
            <a:r>
              <a:rPr lang="en-IE" i="0" dirty="0" smtClean="0"/>
              <a:t>.”</a:t>
            </a:r>
            <a:r>
              <a:rPr lang="en-IE" dirty="0"/>
              <a:t/>
            </a:r>
            <a:br>
              <a:rPr lang="en-IE" dirty="0"/>
            </a:br>
            <a:r>
              <a:rPr lang="en-IE" dirty="0"/>
              <a:t/>
            </a:r>
            <a:br>
              <a:rPr lang="en-IE" dirty="0"/>
            </a:br>
            <a:r>
              <a:rPr lang="en-IE" i="0" dirty="0"/>
              <a:t>—Juliet Stevenson, </a:t>
            </a:r>
            <a:r>
              <a:rPr lang="en-IE" i="0" dirty="0" err="1"/>
              <a:t>Schauspielerin</a:t>
            </a:r>
            <a:r>
              <a:rPr lang="en-IE" i="0" dirty="0"/>
              <a:t> und </a:t>
            </a:r>
            <a:r>
              <a:rPr lang="en-IE" i="0" dirty="0" smtClean="0"/>
              <a:t>Amnesty-</a:t>
            </a:r>
            <a:r>
              <a:rPr lang="en-IE" i="0" dirty="0" err="1" smtClean="0"/>
              <a:t>Botschafterin</a:t>
            </a:r>
            <a:endParaRPr lang="en-IE" dirty="0"/>
          </a:p>
        </p:txBody>
      </p:sp>
      <p:sp>
        <p:nvSpPr>
          <p:cNvPr id="4" name="TextBox 3">
            <a:extLst>
              <a:ext uri="{FF2B5EF4-FFF2-40B4-BE49-F238E27FC236}">
                <a16:creationId xmlns="" xmlns:a16="http://schemas.microsoft.com/office/drawing/2014/main" id="{52C91236-949F-467F-9D1F-C39494E4CB7F}"/>
              </a:ext>
            </a:extLst>
          </p:cNvPr>
          <p:cNvSpPr txBox="1"/>
          <p:nvPr/>
        </p:nvSpPr>
        <p:spPr>
          <a:xfrm>
            <a:off x="0" y="337530"/>
            <a:ext cx="5360276" cy="830997"/>
          </a:xfrm>
          <a:prstGeom prst="rect">
            <a:avLst/>
          </a:prstGeom>
          <a:solidFill>
            <a:srgbClr val="16A8D3"/>
          </a:solidFill>
        </p:spPr>
        <p:txBody>
          <a:bodyPr wrap="square" rtlCol="0">
            <a:spAutoFit/>
          </a:bodyPr>
          <a:lstStyle/>
          <a:p>
            <a:r>
              <a:rPr lang="de-DE" sz="2400" dirty="0">
                <a:solidFill>
                  <a:schemeClr val="bg1"/>
                </a:solidFill>
              </a:rPr>
              <a:t>Warum ist die </a:t>
            </a:r>
            <a:r>
              <a:rPr lang="de-DE" sz="2400" dirty="0" smtClean="0">
                <a:solidFill>
                  <a:schemeClr val="bg1"/>
                </a:solidFill>
              </a:rPr>
              <a:t>Inklusion von </a:t>
            </a:r>
            <a:r>
              <a:rPr lang="de-DE" sz="2400" dirty="0">
                <a:solidFill>
                  <a:schemeClr val="bg1"/>
                </a:solidFill>
              </a:rPr>
              <a:t>Geflüchteten so wichtig?</a:t>
            </a:r>
            <a:endParaRPr lang="en-IE" sz="2400" dirty="0">
              <a:solidFill>
                <a:schemeClr val="bg1"/>
              </a:solidFill>
            </a:endParaRPr>
          </a:p>
        </p:txBody>
      </p:sp>
    </p:spTree>
    <p:extLst>
      <p:ext uri="{BB962C8B-B14F-4D97-AF65-F5344CB8AC3E}">
        <p14:creationId xmlns:p14="http://schemas.microsoft.com/office/powerpoint/2010/main" val="4883959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3095</Words>
  <Application>Microsoft Office PowerPoint</Application>
  <PresentationFormat>Benutzerdefiniert</PresentationFormat>
  <Paragraphs>200</Paragraphs>
  <Slides>39</Slides>
  <Notes>1</Notes>
  <HiddenSlides>0</HiddenSlides>
  <MMClips>1</MMClips>
  <ScaleCrop>false</ScaleCrop>
  <HeadingPairs>
    <vt:vector size="4" baseType="variant">
      <vt:variant>
        <vt:lpstr>Design</vt:lpstr>
      </vt:variant>
      <vt:variant>
        <vt:i4>1</vt:i4>
      </vt:variant>
      <vt:variant>
        <vt:lpstr>Folientitel</vt:lpstr>
      </vt:variant>
      <vt:variant>
        <vt:i4>39</vt:i4>
      </vt:variant>
    </vt:vector>
  </HeadingPairs>
  <TitlesOfParts>
    <vt:vector size="40" baseType="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Lyons</dc:creator>
  <cp:lastModifiedBy>Chiara Dickmann</cp:lastModifiedBy>
  <cp:revision>86</cp:revision>
  <dcterms:created xsi:type="dcterms:W3CDTF">2020-02-11T16:01:57Z</dcterms:created>
  <dcterms:modified xsi:type="dcterms:W3CDTF">2020-07-14T10:57:53Z</dcterms:modified>
</cp:coreProperties>
</file>