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9"/>
  </p:notesMasterIdLst>
  <p:handoutMasterIdLst>
    <p:handoutMasterId r:id="rId70"/>
  </p:handoutMasterIdLst>
  <p:sldIdLst>
    <p:sldId id="260" r:id="rId2"/>
    <p:sldId id="310" r:id="rId3"/>
    <p:sldId id="320" r:id="rId4"/>
    <p:sldId id="312" r:id="rId5"/>
    <p:sldId id="314" r:id="rId6"/>
    <p:sldId id="425" r:id="rId7"/>
    <p:sldId id="560" r:id="rId8"/>
    <p:sldId id="311" r:id="rId9"/>
    <p:sldId id="315" r:id="rId10"/>
    <p:sldId id="433" r:id="rId11"/>
    <p:sldId id="267" r:id="rId12"/>
    <p:sldId id="427" r:id="rId13"/>
    <p:sldId id="313" r:id="rId14"/>
    <p:sldId id="316" r:id="rId15"/>
    <p:sldId id="322" r:id="rId16"/>
    <p:sldId id="317" r:id="rId17"/>
    <p:sldId id="557" r:id="rId18"/>
    <p:sldId id="558" r:id="rId19"/>
    <p:sldId id="554" r:id="rId20"/>
    <p:sldId id="561" r:id="rId21"/>
    <p:sldId id="324" r:id="rId22"/>
    <p:sldId id="555" r:id="rId23"/>
    <p:sldId id="535" r:id="rId24"/>
    <p:sldId id="434" r:id="rId25"/>
    <p:sldId id="530" r:id="rId26"/>
    <p:sldId id="562" r:id="rId27"/>
    <p:sldId id="430" r:id="rId28"/>
    <p:sldId id="547" r:id="rId29"/>
    <p:sldId id="548" r:id="rId30"/>
    <p:sldId id="549" r:id="rId31"/>
    <p:sldId id="559" r:id="rId32"/>
    <p:sldId id="565" r:id="rId33"/>
    <p:sldId id="531" r:id="rId34"/>
    <p:sldId id="539" r:id="rId35"/>
    <p:sldId id="540" r:id="rId36"/>
    <p:sldId id="551" r:id="rId37"/>
    <p:sldId id="552" r:id="rId38"/>
    <p:sldId id="553" r:id="rId39"/>
    <p:sldId id="541" r:id="rId40"/>
    <p:sldId id="563" r:id="rId41"/>
    <p:sldId id="532" r:id="rId42"/>
    <p:sldId id="418" r:id="rId43"/>
    <p:sldId id="419" r:id="rId44"/>
    <p:sldId id="420" r:id="rId45"/>
    <p:sldId id="421" r:id="rId46"/>
    <p:sldId id="422" r:id="rId47"/>
    <p:sldId id="533" r:id="rId48"/>
    <p:sldId id="327" r:id="rId49"/>
    <p:sldId id="550" r:id="rId50"/>
    <p:sldId id="428" r:id="rId51"/>
    <p:sldId id="406" r:id="rId52"/>
    <p:sldId id="410" r:id="rId53"/>
    <p:sldId id="411" r:id="rId54"/>
    <p:sldId id="536" r:id="rId55"/>
    <p:sldId id="537" r:id="rId56"/>
    <p:sldId id="538" r:id="rId57"/>
    <p:sldId id="542" r:id="rId58"/>
    <p:sldId id="543" r:id="rId59"/>
    <p:sldId id="544" r:id="rId60"/>
    <p:sldId id="545" r:id="rId61"/>
    <p:sldId id="534" r:id="rId62"/>
    <p:sldId id="318" r:id="rId63"/>
    <p:sldId id="431" r:id="rId64"/>
    <p:sldId id="432" r:id="rId65"/>
    <p:sldId id="564" r:id="rId66"/>
    <p:sldId id="429" r:id="rId67"/>
    <p:sldId id="309"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hanna Lindhorst " initials="JoL" lastIdx="1" clrIdx="0"/>
  <p:cmAuthor id="1" name="Chiara Dickmann" initials="CD"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3C55"/>
    <a:srgbClr val="EA1D76"/>
    <a:srgbClr val="6D6E6C"/>
    <a:srgbClr val="16A8D3"/>
    <a:srgbClr val="F38B00"/>
    <a:srgbClr val="B6BD00"/>
    <a:srgbClr val="D82F27"/>
    <a:srgbClr val="ED7523"/>
    <a:srgbClr val="1896BA"/>
    <a:srgbClr val="AC9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24" autoAdjust="0"/>
    <p:restoredTop sz="73302" autoAdjust="0"/>
  </p:normalViewPr>
  <p:slideViewPr>
    <p:cSldViewPr snapToGrid="0" snapToObjects="1">
      <p:cViewPr>
        <p:scale>
          <a:sx n="70" d="100"/>
          <a:sy n="70" d="100"/>
        </p:scale>
        <p:origin x="-2370" y="-41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7" d="100"/>
          <a:sy n="87" d="100"/>
        </p:scale>
        <p:origin x="390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74B3AB-1076-3847-9704-2735AAE6E6FB}" type="datetimeFigureOut">
              <a:rPr lang="en-US" smtClean="0"/>
              <a:t>7/14/2020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C00C95-E645-9447-A3F8-A17F92449908}" type="slidenum">
              <a:rPr lang="en-US" smtClean="0"/>
              <a:t>‹Nr.›</a:t>
            </a:fld>
            <a:endParaRPr lang="en-US"/>
          </a:p>
        </p:txBody>
      </p:sp>
    </p:spTree>
    <p:extLst>
      <p:ext uri="{BB962C8B-B14F-4D97-AF65-F5344CB8AC3E}">
        <p14:creationId xmlns:p14="http://schemas.microsoft.com/office/powerpoint/2010/main" val="14943909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C7370B-66A1-AB42-84E0-A4E6FD88C2A5}" type="datetimeFigureOut">
              <a:rPr lang="en-US" smtClean="0"/>
              <a:t>7/14/2020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4AC054-D004-974A-8D8E-E228282ED491}" type="slidenum">
              <a:rPr lang="en-US" smtClean="0"/>
              <a:t>‹Nr.›</a:t>
            </a:fld>
            <a:endParaRPr lang="en-US" dirty="0"/>
          </a:p>
        </p:txBody>
      </p:sp>
    </p:spTree>
    <p:extLst>
      <p:ext uri="{BB962C8B-B14F-4D97-AF65-F5344CB8AC3E}">
        <p14:creationId xmlns:p14="http://schemas.microsoft.com/office/powerpoint/2010/main" val="381035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4AC054-D004-974A-8D8E-E228282ED491}" type="slidenum">
              <a:rPr lang="en-US" smtClean="0"/>
              <a:t>2</a:t>
            </a:fld>
            <a:endParaRPr lang="en-US" dirty="0"/>
          </a:p>
        </p:txBody>
      </p:sp>
    </p:spTree>
    <p:extLst>
      <p:ext uri="{BB962C8B-B14F-4D97-AF65-F5344CB8AC3E}">
        <p14:creationId xmlns:p14="http://schemas.microsoft.com/office/powerpoint/2010/main" val="1708522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4AC054-D004-974A-8D8E-E228282ED491}" type="slidenum">
              <a:rPr lang="en-US" smtClean="0"/>
              <a:t>8</a:t>
            </a:fld>
            <a:endParaRPr lang="en-US" dirty="0"/>
          </a:p>
        </p:txBody>
      </p:sp>
    </p:spTree>
    <p:extLst>
      <p:ext uri="{BB962C8B-B14F-4D97-AF65-F5344CB8AC3E}">
        <p14:creationId xmlns:p14="http://schemas.microsoft.com/office/powerpoint/2010/main" val="1812676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34AC054-D004-974A-8D8E-E228282ED491}" type="slidenum">
              <a:rPr lang="en-US" smtClean="0"/>
              <a:t>16</a:t>
            </a:fld>
            <a:endParaRPr lang="en-US" dirty="0"/>
          </a:p>
        </p:txBody>
      </p:sp>
    </p:spTree>
    <p:extLst>
      <p:ext uri="{BB962C8B-B14F-4D97-AF65-F5344CB8AC3E}">
        <p14:creationId xmlns:p14="http://schemas.microsoft.com/office/powerpoint/2010/main" val="248639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4AC054-D004-974A-8D8E-E228282ED491}" type="slidenum">
              <a:rPr lang="en-US" smtClean="0"/>
              <a:t>50</a:t>
            </a:fld>
            <a:endParaRPr lang="en-US" dirty="0"/>
          </a:p>
        </p:txBody>
      </p:sp>
    </p:spTree>
    <p:extLst>
      <p:ext uri="{BB962C8B-B14F-4D97-AF65-F5344CB8AC3E}">
        <p14:creationId xmlns:p14="http://schemas.microsoft.com/office/powerpoint/2010/main" val="1791645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4AC054-D004-974A-8D8E-E228282ED491}" type="slidenum">
              <a:rPr lang="en-US" smtClean="0"/>
              <a:t>53</a:t>
            </a:fld>
            <a:endParaRPr lang="en-US" dirty="0"/>
          </a:p>
        </p:txBody>
      </p:sp>
    </p:spTree>
    <p:extLst>
      <p:ext uri="{BB962C8B-B14F-4D97-AF65-F5344CB8AC3E}">
        <p14:creationId xmlns:p14="http://schemas.microsoft.com/office/powerpoint/2010/main" val="2935230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4AC054-D004-974A-8D8E-E228282ED491}" type="slidenum">
              <a:rPr lang="en-US" smtClean="0"/>
              <a:t>62</a:t>
            </a:fld>
            <a:endParaRPr lang="en-US" dirty="0"/>
          </a:p>
        </p:txBody>
      </p:sp>
    </p:spTree>
    <p:extLst>
      <p:ext uri="{BB962C8B-B14F-4D97-AF65-F5344CB8AC3E}">
        <p14:creationId xmlns:p14="http://schemas.microsoft.com/office/powerpoint/2010/main" val="1999174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34AC054-D004-974A-8D8E-E228282ED491}" type="slidenum">
              <a:rPr lang="en-US" smtClean="0"/>
              <a:t>66</a:t>
            </a:fld>
            <a:endParaRPr lang="en-US" dirty="0"/>
          </a:p>
        </p:txBody>
      </p:sp>
    </p:spTree>
    <p:extLst>
      <p:ext uri="{BB962C8B-B14F-4D97-AF65-F5344CB8AC3E}">
        <p14:creationId xmlns:p14="http://schemas.microsoft.com/office/powerpoint/2010/main" val="2040679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to left - photo on right - NAVY">
    <p:spTree>
      <p:nvGrpSpPr>
        <p:cNvPr id="1" name=""/>
        <p:cNvGrpSpPr/>
        <p:nvPr/>
      </p:nvGrpSpPr>
      <p:grpSpPr>
        <a:xfrm>
          <a:off x="0" y="0"/>
          <a:ext cx="0" cy="0"/>
          <a:chOff x="0" y="0"/>
          <a:chExt cx="0" cy="0"/>
        </a:xfrm>
      </p:grpSpPr>
      <p:sp>
        <p:nvSpPr>
          <p:cNvPr id="13" name="Rectangle 12"/>
          <p:cNvSpPr/>
          <p:nvPr userDrawn="1"/>
        </p:nvSpPr>
        <p:spPr>
          <a:xfrm>
            <a:off x="0" y="-1"/>
            <a:ext cx="12192000" cy="6858001"/>
          </a:xfrm>
          <a:prstGeom prst="rect">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424669" y="528535"/>
            <a:ext cx="5666415" cy="1446550"/>
          </a:xfrm>
          <a:prstGeom prst="rect">
            <a:avLst/>
          </a:prstGeom>
        </p:spPr>
        <p:txBody>
          <a:bodyPr wrap="square">
            <a:spAutoFit/>
          </a:bodyPr>
          <a:lstStyle/>
          <a:p>
            <a:pPr fontAlgn="base"/>
            <a:r>
              <a:rPr lang="en-IE" sz="4400" b="0" i="0" u="none" strike="noStrike" kern="1200" dirty="0">
                <a:solidFill>
                  <a:schemeClr val="bg1"/>
                </a:solidFill>
                <a:effectLst/>
                <a:latin typeface="+mn-lt"/>
                <a:ea typeface="+mn-ea"/>
                <a:cs typeface="+mn-cs"/>
              </a:rPr>
              <a:t>WELCOME TO THE </a:t>
            </a:r>
            <a:r>
              <a:rPr lang="en-IE" sz="4400" b="1" i="0" u="none" strike="noStrike" kern="1200" dirty="0">
                <a:solidFill>
                  <a:schemeClr val="bg1"/>
                </a:solidFill>
                <a:effectLst/>
                <a:latin typeface="+mn-lt"/>
                <a:ea typeface="+mn-ea"/>
                <a:cs typeface="+mn-cs"/>
              </a:rPr>
              <a:t>PROMISE </a:t>
            </a:r>
            <a:r>
              <a:rPr lang="en-IE" sz="4400" b="0" i="0" u="none" strike="noStrike" kern="1200" dirty="0">
                <a:solidFill>
                  <a:schemeClr val="bg1"/>
                </a:solidFill>
                <a:effectLst/>
                <a:latin typeface="+mn-lt"/>
                <a:ea typeface="+mn-ea"/>
                <a:cs typeface="+mn-cs"/>
              </a:rPr>
              <a:t>POWERPOINT</a:t>
            </a:r>
            <a:endParaRPr lang="en-IE" sz="3600" baseline="0" dirty="0">
              <a:solidFill>
                <a:schemeClr val="bg1"/>
              </a:solidFill>
              <a:latin typeface="+mn-lt"/>
              <a:ea typeface="Quattrocento Sans"/>
              <a:cs typeface="Quattrocento Sans"/>
              <a:sym typeface="Quattrocento Sans"/>
            </a:endParaRPr>
          </a:p>
        </p:txBody>
      </p:sp>
      <p:sp>
        <p:nvSpPr>
          <p:cNvPr id="15" name="Rectangle 14"/>
          <p:cNvSpPr/>
          <p:nvPr userDrawn="1"/>
        </p:nvSpPr>
        <p:spPr>
          <a:xfrm>
            <a:off x="7062018" y="866550"/>
            <a:ext cx="4589207" cy="5724644"/>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FEATURES OF THE</a:t>
            </a:r>
          </a:p>
          <a:p>
            <a:pPr fontAlgn="base"/>
            <a:r>
              <a:rPr lang="en-IE" sz="3000" b="1" i="0" u="none" strike="noStrike" kern="1200" dirty="0">
                <a:solidFill>
                  <a:schemeClr val="bg1"/>
                </a:solidFill>
                <a:effectLst/>
                <a:latin typeface="+mn-lt"/>
                <a:ea typeface="+mn-ea"/>
                <a:cs typeface="+mn-cs"/>
              </a:rPr>
              <a:t>PROMISE </a:t>
            </a:r>
            <a:r>
              <a:rPr lang="en-IE" sz="3000" b="0" i="0" u="none" strike="noStrike" kern="1200" dirty="0">
                <a:solidFill>
                  <a:schemeClr val="bg1"/>
                </a:solidFill>
                <a:effectLst/>
                <a:latin typeface="+mn-lt"/>
                <a:ea typeface="+mn-ea"/>
                <a:cs typeface="+mn-cs"/>
              </a:rPr>
              <a:t>POWERPOINT:</a:t>
            </a:r>
          </a:p>
          <a:p>
            <a:pPr fontAlgn="base"/>
            <a:endParaRPr lang="en-IE" sz="3000" b="0" i="0" u="none" strike="noStrike" kern="1200" dirty="0">
              <a:solidFill>
                <a:schemeClr val="bg1"/>
              </a:solidFill>
              <a:effectLst/>
              <a:latin typeface="+mn-lt"/>
              <a:ea typeface="+mn-ea"/>
              <a:cs typeface="+mn-cs"/>
            </a:endParaRPr>
          </a:p>
          <a:p>
            <a:pPr marL="342900" indent="-342900" fontAlgn="base">
              <a:buFont typeface="Arial" charset="0"/>
              <a:buChar char="•"/>
            </a:pPr>
            <a:r>
              <a:rPr lang="en-IE" sz="2400" b="0" i="0" u="none" strike="noStrike" kern="1200" dirty="0">
                <a:solidFill>
                  <a:schemeClr val="bg1"/>
                </a:solidFill>
                <a:effectLst/>
                <a:latin typeface="+mn-lt"/>
                <a:ea typeface="+mn-ea"/>
                <a:cs typeface="+mn-cs"/>
              </a:rPr>
              <a:t>Set up in widescreen format. </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50 slide layouts to choose from</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4 Colour variations using the            </a:t>
            </a:r>
            <a:r>
              <a:rPr lang="en-IE" sz="2400" b="1" i="0" u="none" strike="noStrike" kern="1200" dirty="0">
                <a:solidFill>
                  <a:schemeClr val="bg1"/>
                </a:solidFill>
                <a:effectLst/>
                <a:latin typeface="+mn-lt"/>
                <a:ea typeface="+mn-ea"/>
                <a:cs typeface="+mn-cs"/>
              </a:rPr>
              <a:t>PROMISE</a:t>
            </a:r>
            <a:r>
              <a:rPr lang="en-IE" sz="2400" b="0" i="0" u="none" strike="noStrike" kern="1200" baseline="0" dirty="0">
                <a:solidFill>
                  <a:schemeClr val="bg1"/>
                </a:solidFill>
                <a:effectLst/>
                <a:latin typeface="+mn-lt"/>
                <a:ea typeface="+mn-ea"/>
                <a:cs typeface="+mn-cs"/>
              </a:rPr>
              <a:t> </a:t>
            </a:r>
            <a:r>
              <a:rPr lang="en-IE" sz="2400" b="0" i="0" u="none" strike="noStrike" kern="1200" dirty="0">
                <a:solidFill>
                  <a:schemeClr val="bg1"/>
                </a:solidFill>
                <a:effectLst/>
                <a:latin typeface="+mn-lt"/>
                <a:ea typeface="+mn-ea"/>
                <a:cs typeface="+mn-cs"/>
              </a:rPr>
              <a:t>Brand Colours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Based on Master Slides design</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Drag and Drop to change picture</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80 easy editable icons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and Fully editable in PowerPoint</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600" b="0" i="0" u="none" strike="noStrike" kern="1200" dirty="0">
                <a:solidFill>
                  <a:schemeClr val="bg1"/>
                </a:solidFill>
                <a:effectLst/>
                <a:latin typeface="+mn-lt"/>
                <a:ea typeface="+mn-ea"/>
                <a:cs typeface="+mn-cs"/>
              </a:rPr>
              <a:t>		</a:t>
            </a:r>
            <a:endParaRPr lang="en-IE" sz="3600" baseline="0" dirty="0">
              <a:solidFill>
                <a:schemeClr val="bg1"/>
              </a:solidFill>
              <a:latin typeface="+mn-lt"/>
              <a:ea typeface="Quattrocento Sans"/>
              <a:cs typeface="Quattrocento Sans"/>
              <a:sym typeface="Quattrocento Sans"/>
            </a:endParaRPr>
          </a:p>
        </p:txBody>
      </p:sp>
      <p:sp>
        <p:nvSpPr>
          <p:cNvPr id="16" name="Rectangle 15"/>
          <p:cNvSpPr/>
          <p:nvPr userDrawn="1"/>
        </p:nvSpPr>
        <p:spPr>
          <a:xfrm>
            <a:off x="424669" y="3172202"/>
            <a:ext cx="5327201" cy="2677656"/>
          </a:xfrm>
          <a:prstGeom prst="rect">
            <a:avLst/>
          </a:prstGeom>
        </p:spPr>
        <p:txBody>
          <a:bodyPr wrap="square">
            <a:spAutoFit/>
          </a:bodyPr>
          <a:lstStyle/>
          <a:p>
            <a:pPr fontAlgn="base"/>
            <a:r>
              <a:rPr lang="en-IE" sz="2400" b="0" i="0" u="none" strike="noStrike" kern="1200" dirty="0">
                <a:solidFill>
                  <a:schemeClr val="bg1"/>
                </a:solidFill>
                <a:effectLst/>
                <a:latin typeface="+mn-lt"/>
                <a:ea typeface="+mn-ea"/>
                <a:cs typeface="+mn-cs"/>
              </a:rPr>
              <a:t>Our aim is to have a consistent “look and feel” throughout our branding material including our PowerPoint.</a:t>
            </a:r>
            <a:r>
              <a:rPr lang="en-IE" sz="2400" b="0" i="0" u="none" strike="noStrike" kern="1200" baseline="0" dirty="0">
                <a:solidFill>
                  <a:schemeClr val="bg1"/>
                </a:solidFill>
                <a:effectLst/>
                <a:latin typeface="+mn-lt"/>
                <a:ea typeface="+mn-ea"/>
                <a:cs typeface="+mn-cs"/>
              </a:rPr>
              <a:t> </a:t>
            </a:r>
          </a:p>
          <a:p>
            <a:pPr fontAlgn="base"/>
            <a:endParaRPr lang="en-IE" sz="2400" b="0" i="0" u="none" strike="noStrike" kern="1200" baseline="0" dirty="0">
              <a:solidFill>
                <a:schemeClr val="bg1"/>
              </a:solidFill>
              <a:effectLst/>
              <a:latin typeface="+mn-lt"/>
              <a:ea typeface="+mn-ea"/>
              <a:cs typeface="+mn-cs"/>
            </a:endParaRPr>
          </a:p>
          <a:p>
            <a:pPr fontAlgn="base"/>
            <a:r>
              <a:rPr lang="en-IE" sz="2400" b="0" i="0" u="none" strike="noStrike" kern="1200" dirty="0">
                <a:solidFill>
                  <a:schemeClr val="bg1"/>
                </a:solidFill>
                <a:effectLst/>
                <a:latin typeface="+mn-lt"/>
                <a:ea typeface="+mn-ea"/>
                <a:cs typeface="+mn-cs"/>
              </a:rPr>
              <a:t>The slide layouts within this PowerPoint  will give you a great deal of creative </a:t>
            </a:r>
            <a:r>
              <a:rPr lang="en-IE" sz="2400" b="0" i="0" u="none" strike="noStrike" kern="1200" dirty="0" err="1">
                <a:solidFill>
                  <a:schemeClr val="bg1"/>
                </a:solidFill>
                <a:effectLst/>
                <a:latin typeface="+mn-lt"/>
                <a:ea typeface="+mn-ea"/>
                <a:cs typeface="+mn-cs"/>
              </a:rPr>
              <a:t>flexibily</a:t>
            </a:r>
            <a:r>
              <a:rPr lang="en-IE" sz="2400" b="0" i="0" u="none" strike="noStrike" kern="1200" dirty="0">
                <a:solidFill>
                  <a:schemeClr val="bg1"/>
                </a:solidFill>
                <a:effectLst/>
                <a:latin typeface="+mn-lt"/>
                <a:ea typeface="+mn-ea"/>
                <a:cs typeface="+mn-cs"/>
              </a:rPr>
              <a:t> when creating your Presentation.</a:t>
            </a:r>
            <a:endParaRPr lang="en-IE" sz="3600" baseline="0" dirty="0">
              <a:solidFill>
                <a:schemeClr val="bg1"/>
              </a:solidFill>
              <a:latin typeface="+mn-lt"/>
              <a:ea typeface="Quattrocento Sans"/>
              <a:cs typeface="Quattrocento Sans"/>
              <a:sym typeface="Quattrocento Sans"/>
            </a:endParaRPr>
          </a:p>
        </p:txBody>
      </p:sp>
      <p:cxnSp>
        <p:nvCxnSpPr>
          <p:cNvPr id="17" name="Straight Connector 16"/>
          <p:cNvCxnSpPr/>
          <p:nvPr userDrawn="1"/>
        </p:nvCxnSpPr>
        <p:spPr>
          <a:xfrm>
            <a:off x="6592529" y="-1"/>
            <a:ext cx="0" cy="6681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0" y="2503620"/>
            <a:ext cx="65925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with 2 colums - LEF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21" name="Text Placeholder 25"/>
          <p:cNvSpPr>
            <a:spLocks noGrp="1"/>
          </p:cNvSpPr>
          <p:nvPr>
            <p:ph type="body" sz="quarter" idx="14" hasCustomPrompt="1"/>
          </p:nvPr>
        </p:nvSpPr>
        <p:spPr>
          <a:xfrm>
            <a:off x="876302" y="2117211"/>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5" name="Straight Connector 24"/>
          <p:cNvCxnSpPr/>
          <p:nvPr userDrawn="1"/>
        </p:nvCxnSpPr>
        <p:spPr>
          <a:xfrm flipH="1">
            <a:off x="478388" y="1901510"/>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272523">
            <a:off x="8658324" y="-2412568"/>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29" name="Text Placeholder 25"/>
          <p:cNvSpPr>
            <a:spLocks noGrp="1"/>
          </p:cNvSpPr>
          <p:nvPr>
            <p:ph type="body" sz="quarter" idx="15" hasCustomPrompt="1"/>
          </p:nvPr>
        </p:nvSpPr>
        <p:spPr>
          <a:xfrm>
            <a:off x="4683387" y="2097992"/>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34" name="Picture 3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ly with 3 colums - LEFT">
    <p:spTree>
      <p:nvGrpSpPr>
        <p:cNvPr id="1" name=""/>
        <p:cNvGrpSpPr/>
        <p:nvPr/>
      </p:nvGrpSpPr>
      <p:grpSpPr>
        <a:xfrm>
          <a:off x="0" y="0"/>
          <a:ext cx="0" cy="0"/>
          <a:chOff x="0" y="0"/>
          <a:chExt cx="0" cy="0"/>
        </a:xfrm>
      </p:grpSpPr>
      <p:sp>
        <p:nvSpPr>
          <p:cNvPr id="16"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cxnSp>
        <p:nvCxnSpPr>
          <p:cNvPr id="19" name="Straight Connector 18"/>
          <p:cNvCxnSpPr/>
          <p:nvPr userDrawn="1"/>
        </p:nvCxnSpPr>
        <p:spPr>
          <a:xfrm flipH="1">
            <a:off x="478388" y="1901510"/>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272523">
            <a:off x="8658324" y="-2412568"/>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47" name="Text Placeholder 25"/>
          <p:cNvSpPr>
            <a:spLocks noGrp="1"/>
          </p:cNvSpPr>
          <p:nvPr>
            <p:ph type="body" sz="quarter" idx="17" hasCustomPrompt="1"/>
          </p:nvPr>
        </p:nvSpPr>
        <p:spPr>
          <a:xfrm>
            <a:off x="876300" y="2113005"/>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8" name="Text Placeholder 25"/>
          <p:cNvSpPr>
            <a:spLocks noGrp="1"/>
          </p:cNvSpPr>
          <p:nvPr>
            <p:ph type="body" sz="quarter" idx="18" hasCustomPrompt="1"/>
          </p:nvPr>
        </p:nvSpPr>
        <p:spPr>
          <a:xfrm>
            <a:off x="5929097"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9" name="Text Placeholder 25"/>
          <p:cNvSpPr>
            <a:spLocks noGrp="1"/>
          </p:cNvSpPr>
          <p:nvPr>
            <p:ph type="body" sz="quarter" idx="19" hasCustomPrompt="1"/>
          </p:nvPr>
        </p:nvSpPr>
        <p:spPr>
          <a:xfrm>
            <a:off x="3424130"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52" name="Picture 5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3"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to left - text to right">
    <p:spTree>
      <p:nvGrpSpPr>
        <p:cNvPr id="1" name=""/>
        <p:cNvGrpSpPr/>
        <p:nvPr/>
      </p:nvGrpSpPr>
      <p:grpSpPr>
        <a:xfrm>
          <a:off x="0" y="0"/>
          <a:ext cx="0" cy="0"/>
          <a:chOff x="0" y="0"/>
          <a:chExt cx="0" cy="0"/>
        </a:xfrm>
      </p:grpSpPr>
      <p:cxnSp>
        <p:nvCxnSpPr>
          <p:cNvPr id="16" name="Straight Connector 15"/>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2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2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Oval 34"/>
          <p:cNvSpPr/>
          <p:nvPr userDrawn="1"/>
        </p:nvSpPr>
        <p:spPr>
          <a:xfrm flipH="1">
            <a:off x="3916680" y="1621975"/>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flipH="1">
            <a:off x="1648130" y="5161819"/>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7"/>
          <p:cNvSpPr>
            <a:spLocks noGrp="1"/>
          </p:cNvSpPr>
          <p:nvPr>
            <p:ph type="pic" sz="quarter" idx="10" hasCustomPrompt="1"/>
          </p:nvPr>
        </p:nvSpPr>
        <p:spPr>
          <a:xfrm flipH="1">
            <a:off x="-460162" y="0"/>
            <a:ext cx="5659526" cy="5659526"/>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38" name="Arc 37"/>
          <p:cNvSpPr/>
          <p:nvPr userDrawn="1"/>
        </p:nvSpPr>
        <p:spPr>
          <a:xfrm rot="9058514" flipH="1">
            <a:off x="-1593353" y="739143"/>
            <a:ext cx="5162451" cy="5162451"/>
          </a:xfrm>
          <a:prstGeom prst="arc">
            <a:avLst>
              <a:gd name="adj1" fmla="val 13109579"/>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Oval 38"/>
          <p:cNvSpPr/>
          <p:nvPr userDrawn="1"/>
        </p:nvSpPr>
        <p:spPr>
          <a:xfrm flipH="1">
            <a:off x="35447" y="5289587"/>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3" name="Picture 4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to left - photo to right">
    <p:spTree>
      <p:nvGrpSpPr>
        <p:cNvPr id="1" name=""/>
        <p:cNvGrpSpPr/>
        <p:nvPr/>
      </p:nvGrpSpPr>
      <p:grpSpPr>
        <a:xfrm>
          <a:off x="0" y="0"/>
          <a:ext cx="0" cy="0"/>
          <a:chOff x="0" y="0"/>
          <a:chExt cx="0" cy="0"/>
        </a:xfrm>
      </p:grpSpPr>
      <p:cxnSp>
        <p:nvCxnSpPr>
          <p:cNvPr id="14" name="Straight Connector 13"/>
          <p:cNvCxnSpPr/>
          <p:nvPr userDrawn="1"/>
        </p:nvCxnSpPr>
        <p:spPr>
          <a:xfrm flipH="1">
            <a:off x="337256" y="1808079"/>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16" name="Text Placeholder 23"/>
          <p:cNvSpPr>
            <a:spLocks noGrp="1"/>
          </p:cNvSpPr>
          <p:nvPr>
            <p:ph type="body" sz="quarter" idx="16" hasCustomPrompt="1"/>
          </p:nvPr>
        </p:nvSpPr>
        <p:spPr>
          <a:xfrm>
            <a:off x="421069" y="915852"/>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7" hasCustomPrompt="1"/>
          </p:nvPr>
        </p:nvSpPr>
        <p:spPr>
          <a:xfrm>
            <a:off x="428017" y="2049331"/>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Picture Placeholder 7"/>
          <p:cNvSpPr>
            <a:spLocks noGrp="1"/>
          </p:cNvSpPr>
          <p:nvPr>
            <p:ph type="pic" sz="quarter" idx="10" hasCustomPrompt="1"/>
          </p:nvPr>
        </p:nvSpPr>
        <p:spPr>
          <a:xfrm flipH="1">
            <a:off x="6929107" y="-160857"/>
            <a:ext cx="5659526" cy="5659526"/>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27" name="Arc 26"/>
          <p:cNvSpPr/>
          <p:nvPr userDrawn="1"/>
        </p:nvSpPr>
        <p:spPr>
          <a:xfrm rot="12415736">
            <a:off x="8575829" y="806436"/>
            <a:ext cx="5162451" cy="5162451"/>
          </a:xfrm>
          <a:prstGeom prst="arc">
            <a:avLst>
              <a:gd name="adj1" fmla="val 13109579"/>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1"/>
          <p:cNvGrpSpPr/>
          <p:nvPr userDrawn="1"/>
        </p:nvGrpSpPr>
        <p:grpSpPr>
          <a:xfrm flipH="1">
            <a:off x="6045159" y="999535"/>
            <a:ext cx="6086118" cy="4776251"/>
            <a:chOff x="6578790" y="1650178"/>
            <a:chExt cx="6086118" cy="4776251"/>
          </a:xfrm>
        </p:grpSpPr>
        <p:sp>
          <p:nvSpPr>
            <p:cNvPr id="24" name="Oval 23"/>
            <p:cNvSpPr/>
            <p:nvPr userDrawn="1"/>
          </p:nvSpPr>
          <p:spPr>
            <a:xfrm flipH="1">
              <a:off x="10460023" y="1650178"/>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flipH="1">
              <a:off x="8191473" y="5190022"/>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userDrawn="1"/>
          </p:nvSpPr>
          <p:spPr>
            <a:xfrm flipH="1">
              <a:off x="6578790" y="5317790"/>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quote box on left - BLUE">
    <p:spTree>
      <p:nvGrpSpPr>
        <p:cNvPr id="1" name=""/>
        <p:cNvGrpSpPr/>
        <p:nvPr/>
      </p:nvGrpSpPr>
      <p:grpSpPr>
        <a:xfrm>
          <a:off x="0" y="0"/>
          <a:ext cx="0" cy="0"/>
          <a:chOff x="0" y="0"/>
          <a:chExt cx="0" cy="0"/>
        </a:xfrm>
      </p:grpSpPr>
      <p:grpSp>
        <p:nvGrpSpPr>
          <p:cNvPr id="18" name="Group 17"/>
          <p:cNvGrpSpPr/>
          <p:nvPr userDrawn="1"/>
        </p:nvGrpSpPr>
        <p:grpSpPr>
          <a:xfrm>
            <a:off x="-1514707" y="-747091"/>
            <a:ext cx="8431142" cy="7605092"/>
            <a:chOff x="-1514707" y="-747091"/>
            <a:chExt cx="8431142" cy="7605092"/>
          </a:xfrm>
        </p:grpSpPr>
        <p:sp>
          <p:nvSpPr>
            <p:cNvPr id="19" name="Arc 18"/>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grpSp>
      <p:cxnSp>
        <p:nvCxnSpPr>
          <p:cNvPr id="27" name="Straight Connector 26"/>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29"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0"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2"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3"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4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1" name="Picture 4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with quote box on left - GREEN">
    <p:spTree>
      <p:nvGrpSpPr>
        <p:cNvPr id="1" name=""/>
        <p:cNvGrpSpPr/>
        <p:nvPr/>
      </p:nvGrpSpPr>
      <p:grpSpPr>
        <a:xfrm>
          <a:off x="0" y="0"/>
          <a:ext cx="0" cy="0"/>
          <a:chOff x="0" y="0"/>
          <a:chExt cx="0" cy="0"/>
        </a:xfrm>
      </p:grpSpPr>
      <p:sp>
        <p:nvSpPr>
          <p:cNvPr id="53" name="Arc 52"/>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4" name="Straight Connector 53"/>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56"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57"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9" name="Freeform 58"/>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Oval 59"/>
          <p:cNvSpPr/>
          <p:nvPr userDrawn="1"/>
        </p:nvSpPr>
        <p:spPr>
          <a:xfrm>
            <a:off x="4356671" y="121762"/>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64"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65"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67" name="Picture 66"/>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sp>
        <p:nvSpPr>
          <p:cNvPr id="7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71" name="Picture 7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with quote box on left - ORANGE">
    <p:spTree>
      <p:nvGrpSpPr>
        <p:cNvPr id="1" name=""/>
        <p:cNvGrpSpPr/>
        <p:nvPr/>
      </p:nvGrpSpPr>
      <p:grpSpPr>
        <a:xfrm>
          <a:off x="0" y="0"/>
          <a:ext cx="0" cy="0"/>
          <a:chOff x="0" y="0"/>
          <a:chExt cx="0" cy="0"/>
        </a:xfrm>
      </p:grpSpPr>
      <p:sp>
        <p:nvSpPr>
          <p:cNvPr id="30" name="Arc 29"/>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Connector 30"/>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3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Freeform 35"/>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Oval 36"/>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4844936" y="4657561"/>
            <a:ext cx="585273" cy="626876"/>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1"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2"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44" name="Picture 43"/>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sp>
        <p:nvSpPr>
          <p:cNvPr id="4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8" name="Picture 4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with quote box on left - PINK">
    <p:spTree>
      <p:nvGrpSpPr>
        <p:cNvPr id="1" name=""/>
        <p:cNvGrpSpPr/>
        <p:nvPr/>
      </p:nvGrpSpPr>
      <p:grpSpPr>
        <a:xfrm>
          <a:off x="0" y="0"/>
          <a:ext cx="0" cy="0"/>
          <a:chOff x="0" y="0"/>
          <a:chExt cx="0" cy="0"/>
        </a:xfrm>
      </p:grpSpPr>
      <p:sp>
        <p:nvSpPr>
          <p:cNvPr id="30" name="Arc 29"/>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Connector 30"/>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3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Freeform 35"/>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Oval 36"/>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userDrawn="1"/>
        </p:nvSpPr>
        <p:spPr>
          <a:xfrm>
            <a:off x="134549" y="5439999"/>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1"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2"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44" name="Picture 43"/>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sp>
        <p:nvSpPr>
          <p:cNvPr id="49"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50" name="Picture 4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with quote box on right - BLUE">
    <p:spTree>
      <p:nvGrpSpPr>
        <p:cNvPr id="1" name=""/>
        <p:cNvGrpSpPr/>
        <p:nvPr/>
      </p:nvGrpSpPr>
      <p:grpSpPr>
        <a:xfrm>
          <a:off x="0" y="0"/>
          <a:ext cx="0" cy="0"/>
          <a:chOff x="0" y="0"/>
          <a:chExt cx="0" cy="0"/>
        </a:xfrm>
      </p:grpSpPr>
      <p:grpSp>
        <p:nvGrpSpPr>
          <p:cNvPr id="41" name="Group 40"/>
          <p:cNvGrpSpPr/>
          <p:nvPr userDrawn="1"/>
        </p:nvGrpSpPr>
        <p:grpSpPr>
          <a:xfrm flipH="1">
            <a:off x="5257570" y="-738697"/>
            <a:ext cx="8431142" cy="7605092"/>
            <a:chOff x="-1514707" y="-747091"/>
            <a:chExt cx="8431142" cy="7605092"/>
          </a:xfrm>
        </p:grpSpPr>
        <p:sp>
          <p:nvSpPr>
            <p:cNvPr id="43" name="Arc 42"/>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Oval 44"/>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grpSp>
      <p:cxnSp>
        <p:nvCxnSpPr>
          <p:cNvPr id="14" name="Straight Connector 13"/>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17"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18"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8"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9"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49" name="Picture 4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quote box on right - GREEN">
    <p:spTree>
      <p:nvGrpSpPr>
        <p:cNvPr id="1" name=""/>
        <p:cNvGrpSpPr/>
        <p:nvPr/>
      </p:nvGrpSpPr>
      <p:grpSpPr>
        <a:xfrm>
          <a:off x="0" y="0"/>
          <a:ext cx="0" cy="0"/>
          <a:chOff x="0" y="0"/>
          <a:chExt cx="0" cy="0"/>
        </a:xfrm>
      </p:grpSpPr>
      <p:sp>
        <p:nvSpPr>
          <p:cNvPr id="41" name="Arc 40"/>
          <p:cNvSpPr/>
          <p:nvPr userDrawn="1"/>
        </p:nvSpPr>
        <p:spPr>
          <a:xfrm rot="19012581" flipH="1">
            <a:off x="6442227" y="-738697"/>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userDrawn="1"/>
        </p:nvSpPr>
        <p:spPr>
          <a:xfrm flipH="1">
            <a:off x="6599305" y="-20876"/>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Oval 42"/>
          <p:cNvSpPr/>
          <p:nvPr userDrawn="1"/>
        </p:nvSpPr>
        <p:spPr>
          <a:xfrm flipH="1">
            <a:off x="6043107" y="130156"/>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userDrawn="1"/>
        </p:nvSpPr>
        <p:spPr>
          <a:xfrm flipH="1">
            <a:off x="10935622" y="5448393"/>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userDrawn="1"/>
        </p:nvSpPr>
        <p:spPr>
          <a:xfrm flipH="1">
            <a:off x="6743796" y="4665955"/>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flipH="1">
            <a:off x="5257570" y="4979394"/>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cxnSp>
        <p:nvCxnSpPr>
          <p:cNvPr id="47" name="Straight Connector 46"/>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49" name="Text Placeholder 23"/>
          <p:cNvSpPr>
            <a:spLocks noGrp="1"/>
          </p:cNvSpPr>
          <p:nvPr userDrawn="1">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50" name="Text Placeholder 25"/>
          <p:cNvSpPr>
            <a:spLocks noGrp="1"/>
          </p:cNvSpPr>
          <p:nvPr userDrawn="1">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2" name="Text Placeholder 23"/>
          <p:cNvSpPr>
            <a:spLocks noGrp="1"/>
          </p:cNvSpPr>
          <p:nvPr userDrawn="1">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53" name="Text Placeholder 23"/>
          <p:cNvSpPr>
            <a:spLocks noGrp="1"/>
          </p:cNvSpPr>
          <p:nvPr userDrawn="1">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54" name="Text Placeholder 23"/>
          <p:cNvSpPr>
            <a:spLocks noGrp="1"/>
          </p:cNvSpPr>
          <p:nvPr userDrawn="1">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55" name="Picture 5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6"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nt Slide">
    <p:spTree>
      <p:nvGrpSpPr>
        <p:cNvPr id="1" name=""/>
        <p:cNvGrpSpPr/>
        <p:nvPr/>
      </p:nvGrpSpPr>
      <p:grpSpPr>
        <a:xfrm>
          <a:off x="0" y="0"/>
          <a:ext cx="0" cy="0"/>
          <a:chOff x="0" y="0"/>
          <a:chExt cx="0" cy="0"/>
        </a:xfrm>
      </p:grpSpPr>
      <p:sp>
        <p:nvSpPr>
          <p:cNvPr id="22" name="Rectangle 21"/>
          <p:cNvSpPr/>
          <p:nvPr userDrawn="1"/>
        </p:nvSpPr>
        <p:spPr>
          <a:xfrm>
            <a:off x="0" y="-1"/>
            <a:ext cx="12192000" cy="6858001"/>
          </a:xfrm>
          <a:prstGeom prst="rect">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424669" y="528535"/>
            <a:ext cx="566641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PROMISE </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11" name="Rectangle 10"/>
          <p:cNvSpPr/>
          <p:nvPr userDrawn="1"/>
        </p:nvSpPr>
        <p:spPr>
          <a:xfrm>
            <a:off x="7093974" y="1633466"/>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12" name="Rectangle 11"/>
          <p:cNvSpPr/>
          <p:nvPr userDrawn="1"/>
        </p:nvSpPr>
        <p:spPr>
          <a:xfrm>
            <a:off x="424669" y="3172202"/>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PROMISE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3" name="Straight Connector 12"/>
          <p:cNvCxnSpPr/>
          <p:nvPr userDrawn="1"/>
        </p:nvCxnSpPr>
        <p:spPr>
          <a:xfrm>
            <a:off x="6592529" y="-1"/>
            <a:ext cx="0" cy="6681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H="1">
            <a:off x="0" y="2503620"/>
            <a:ext cx="65925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 quote box on right - ORANGE">
    <p:spTree>
      <p:nvGrpSpPr>
        <p:cNvPr id="1" name=""/>
        <p:cNvGrpSpPr/>
        <p:nvPr/>
      </p:nvGrpSpPr>
      <p:grpSpPr>
        <a:xfrm>
          <a:off x="0" y="0"/>
          <a:ext cx="0" cy="0"/>
          <a:chOff x="0" y="0"/>
          <a:chExt cx="0" cy="0"/>
        </a:xfrm>
      </p:grpSpPr>
      <p:sp>
        <p:nvSpPr>
          <p:cNvPr id="32" name="Arc 31"/>
          <p:cNvSpPr/>
          <p:nvPr userDrawn="1"/>
        </p:nvSpPr>
        <p:spPr>
          <a:xfrm rot="19012581" flipH="1">
            <a:off x="6442227" y="-738697"/>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userDrawn="1"/>
        </p:nvSpPr>
        <p:spPr>
          <a:xfrm flipH="1">
            <a:off x="6599305" y="-20876"/>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Oval 33"/>
          <p:cNvSpPr/>
          <p:nvPr userDrawn="1"/>
        </p:nvSpPr>
        <p:spPr>
          <a:xfrm flipH="1">
            <a:off x="6043107" y="130156"/>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userDrawn="1"/>
        </p:nvSpPr>
        <p:spPr>
          <a:xfrm flipH="1">
            <a:off x="10935622" y="5448393"/>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flipH="1">
            <a:off x="6743796" y="4665955"/>
            <a:ext cx="585273" cy="626876"/>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flipH="1">
            <a:off x="5257570" y="4979394"/>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cxnSp>
        <p:nvCxnSpPr>
          <p:cNvPr id="38" name="Straight Connector 37"/>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40"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41"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3"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4"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5"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50" name="Picture 4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1"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with quote box on right - PINK">
    <p:spTree>
      <p:nvGrpSpPr>
        <p:cNvPr id="1" name=""/>
        <p:cNvGrpSpPr/>
        <p:nvPr/>
      </p:nvGrpSpPr>
      <p:grpSpPr>
        <a:xfrm>
          <a:off x="0" y="0"/>
          <a:ext cx="0" cy="0"/>
          <a:chOff x="0" y="0"/>
          <a:chExt cx="0" cy="0"/>
        </a:xfrm>
      </p:grpSpPr>
      <p:sp>
        <p:nvSpPr>
          <p:cNvPr id="33" name="Arc 32"/>
          <p:cNvSpPr/>
          <p:nvPr userDrawn="1"/>
        </p:nvSpPr>
        <p:spPr>
          <a:xfrm rot="19012581" flipH="1">
            <a:off x="6442227" y="-738697"/>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userDrawn="1"/>
        </p:nvSpPr>
        <p:spPr>
          <a:xfrm flipH="1">
            <a:off x="6599305" y="-20876"/>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Oval 34"/>
          <p:cNvSpPr/>
          <p:nvPr userDrawn="1"/>
        </p:nvSpPr>
        <p:spPr>
          <a:xfrm flipH="1">
            <a:off x="6043107" y="130156"/>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flipH="1">
            <a:off x="10935622" y="5448393"/>
            <a:ext cx="1103834" cy="1103834"/>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userDrawn="1"/>
        </p:nvSpPr>
        <p:spPr>
          <a:xfrm flipH="1">
            <a:off x="6743796" y="4665955"/>
            <a:ext cx="585273" cy="626876"/>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flipH="1">
            <a:off x="5257570" y="4979394"/>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cxnSp>
        <p:nvCxnSpPr>
          <p:cNvPr id="39" name="Straight Connector 38"/>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41"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42"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4"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5"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6"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51" name="Picture 5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2"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Top - Text Bottom -  BLUE">
    <p:spTree>
      <p:nvGrpSpPr>
        <p:cNvPr id="1" name=""/>
        <p:cNvGrpSpPr/>
        <p:nvPr/>
      </p:nvGrpSpPr>
      <p:grpSpPr>
        <a:xfrm>
          <a:off x="0" y="0"/>
          <a:ext cx="0" cy="0"/>
          <a:chOff x="0" y="0"/>
          <a:chExt cx="0" cy="0"/>
        </a:xfrm>
      </p:grpSpPr>
      <p:sp>
        <p:nvSpPr>
          <p:cNvPr id="22"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12" name="Oval 11"/>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userDrawn="1"/>
        </p:nvSpPr>
        <p:spPr>
          <a:xfrm flipH="1">
            <a:off x="3787" y="2843368"/>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p:cNvSpPr/>
          <p:nvPr userDrawn="1"/>
        </p:nvSpPr>
        <p:spPr>
          <a:xfrm flipH="1">
            <a:off x="11236788" y="3644146"/>
            <a:ext cx="585273" cy="626876"/>
          </a:xfrm>
          <a:prstGeom prst="ellipse">
            <a:avLst/>
          </a:prstGeom>
          <a:solidFill>
            <a:srgbClr val="EA1D7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c 19"/>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Oval 20"/>
          <p:cNvSpPr/>
          <p:nvPr userDrawn="1"/>
        </p:nvSpPr>
        <p:spPr>
          <a:xfrm flipH="1">
            <a:off x="-231609" y="3506998"/>
            <a:ext cx="1031231" cy="1031231"/>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7"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pic>
        <p:nvPicPr>
          <p:cNvPr id="31" name="Picture 3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2"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Top - Text Bottom -  GREEN">
    <p:spTree>
      <p:nvGrpSpPr>
        <p:cNvPr id="1" name=""/>
        <p:cNvGrpSpPr/>
        <p:nvPr/>
      </p:nvGrpSpPr>
      <p:grpSpPr>
        <a:xfrm>
          <a:off x="0" y="0"/>
          <a:ext cx="0" cy="0"/>
          <a:chOff x="0" y="0"/>
          <a:chExt cx="0" cy="0"/>
        </a:xfrm>
      </p:grpSpPr>
      <p:sp>
        <p:nvSpPr>
          <p:cNvPr id="57"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58" name="Oval 57"/>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Oval 59"/>
          <p:cNvSpPr/>
          <p:nvPr userDrawn="1"/>
        </p:nvSpPr>
        <p:spPr>
          <a:xfrm flipH="1">
            <a:off x="11236788" y="3644146"/>
            <a:ext cx="585273" cy="626876"/>
          </a:xfrm>
          <a:prstGeom prst="ellipse">
            <a:avLst/>
          </a:prstGeom>
          <a:solidFill>
            <a:srgbClr val="EA1D7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Arc 63"/>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Oval 64"/>
          <p:cNvSpPr/>
          <p:nvPr userDrawn="1"/>
        </p:nvSpPr>
        <p:spPr>
          <a:xfrm flipH="1">
            <a:off x="-231609" y="3506998"/>
            <a:ext cx="1031231" cy="1031231"/>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68"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79" name="Picture 78"/>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pic>
        <p:nvPicPr>
          <p:cNvPr id="80" name="Picture 7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81"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extLst>
      <p:ext uri="{BB962C8B-B14F-4D97-AF65-F5344CB8AC3E}">
        <p14:creationId xmlns:p14="http://schemas.microsoft.com/office/powerpoint/2010/main" val="1602680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Top - Text Bottom -  ORANGE">
    <p:spTree>
      <p:nvGrpSpPr>
        <p:cNvPr id="1" name=""/>
        <p:cNvGrpSpPr/>
        <p:nvPr/>
      </p:nvGrpSpPr>
      <p:grpSpPr>
        <a:xfrm>
          <a:off x="0" y="0"/>
          <a:ext cx="0" cy="0"/>
          <a:chOff x="0" y="0"/>
          <a:chExt cx="0" cy="0"/>
        </a:xfrm>
      </p:grpSpPr>
      <p:sp>
        <p:nvSpPr>
          <p:cNvPr id="11"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12" name="Oval 11"/>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p:cNvSpPr/>
          <p:nvPr userDrawn="1"/>
        </p:nvSpPr>
        <p:spPr>
          <a:xfrm flipH="1">
            <a:off x="11236788" y="3644146"/>
            <a:ext cx="585273" cy="626876"/>
          </a:xfrm>
          <a:prstGeom prst="ellipse">
            <a:avLst/>
          </a:prstGeom>
          <a:solidFill>
            <a:srgbClr val="EA1D7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sp>
        <p:nvSpPr>
          <p:cNvPr id="16" name="Arc 15"/>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Oval 16"/>
          <p:cNvSpPr/>
          <p:nvPr userDrawn="1"/>
        </p:nvSpPr>
        <p:spPr>
          <a:xfrm flipH="1">
            <a:off x="-231609" y="3506998"/>
            <a:ext cx="1031231" cy="1031231"/>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0"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23" name="Picture 2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24"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Top - Text Bottom -  PINK">
    <p:spTree>
      <p:nvGrpSpPr>
        <p:cNvPr id="1" name=""/>
        <p:cNvGrpSpPr/>
        <p:nvPr/>
      </p:nvGrpSpPr>
      <p:grpSpPr>
        <a:xfrm>
          <a:off x="0" y="0"/>
          <a:ext cx="0" cy="0"/>
          <a:chOff x="0" y="0"/>
          <a:chExt cx="0" cy="0"/>
        </a:xfrm>
      </p:grpSpPr>
      <p:sp>
        <p:nvSpPr>
          <p:cNvPr id="24"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26" name="Oval 25"/>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Oval 27"/>
          <p:cNvSpPr/>
          <p:nvPr userDrawn="1"/>
        </p:nvSpPr>
        <p:spPr>
          <a:xfrm flipH="1">
            <a:off x="11236788" y="3644146"/>
            <a:ext cx="585273" cy="626876"/>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c 31"/>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Oval 32"/>
          <p:cNvSpPr/>
          <p:nvPr userDrawn="1"/>
        </p:nvSpPr>
        <p:spPr>
          <a:xfrm flipH="1">
            <a:off x="-231609" y="3506998"/>
            <a:ext cx="1031231" cy="1031231"/>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36"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pic>
        <p:nvPicPr>
          <p:cNvPr id="40" name="Picture 3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41"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Divider slide - BLUE">
    <p:spTree>
      <p:nvGrpSpPr>
        <p:cNvPr id="1" name=""/>
        <p:cNvGrpSpPr/>
        <p:nvPr/>
      </p:nvGrpSpPr>
      <p:grpSpPr>
        <a:xfrm>
          <a:off x="0" y="0"/>
          <a:ext cx="0" cy="0"/>
          <a:chOff x="0" y="0"/>
          <a:chExt cx="0" cy="0"/>
        </a:xfrm>
      </p:grpSpPr>
      <p:sp>
        <p:nvSpPr>
          <p:cNvPr id="34" name="Freeform 33"/>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46" name="Picture 45"/>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Oval 35"/>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8" name="Picture 4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Divider slide - GREEN">
    <p:spTree>
      <p:nvGrpSpPr>
        <p:cNvPr id="1" name=""/>
        <p:cNvGrpSpPr/>
        <p:nvPr/>
      </p:nvGrpSpPr>
      <p:grpSpPr>
        <a:xfrm>
          <a:off x="0" y="0"/>
          <a:ext cx="0" cy="0"/>
          <a:chOff x="0" y="0"/>
          <a:chExt cx="0" cy="0"/>
        </a:xfrm>
      </p:grpSpPr>
      <p:sp>
        <p:nvSpPr>
          <p:cNvPr id="33" name="Freeform 32"/>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35" name="Picture 34"/>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36" name="Arc 35"/>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Oval 37"/>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7292531" y="1231820"/>
            <a:ext cx="739878" cy="739878"/>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3" name="Picture 4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Divider slide - ORANGE">
    <p:spTree>
      <p:nvGrpSpPr>
        <p:cNvPr id="1" name=""/>
        <p:cNvGrpSpPr/>
        <p:nvPr/>
      </p:nvGrpSpPr>
      <p:grpSpPr>
        <a:xfrm>
          <a:off x="0" y="0"/>
          <a:ext cx="0" cy="0"/>
          <a:chOff x="0" y="0"/>
          <a:chExt cx="0" cy="0"/>
        </a:xfrm>
      </p:grpSpPr>
      <p:sp>
        <p:nvSpPr>
          <p:cNvPr id="11" name="Freeform 10"/>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15" name="Arc 14"/>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p:cNvSpPr/>
          <p:nvPr userDrawn="1"/>
        </p:nvSpPr>
        <p:spPr>
          <a:xfrm>
            <a:off x="6426063" y="5260658"/>
            <a:ext cx="1236407" cy="123640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Divider slide - PINK">
    <p:spTree>
      <p:nvGrpSpPr>
        <p:cNvPr id="1" name=""/>
        <p:cNvGrpSpPr/>
        <p:nvPr/>
      </p:nvGrpSpPr>
      <p:grpSpPr>
        <a:xfrm>
          <a:off x="0" y="0"/>
          <a:ext cx="0" cy="0"/>
          <a:chOff x="0" y="0"/>
          <a:chExt cx="0" cy="0"/>
        </a:xfrm>
      </p:grpSpPr>
      <p:sp>
        <p:nvSpPr>
          <p:cNvPr id="11" name="Freeform 10"/>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15" name="Arc 14"/>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con slide">
    <p:spTree>
      <p:nvGrpSpPr>
        <p:cNvPr id="1" name=""/>
        <p:cNvGrpSpPr/>
        <p:nvPr/>
      </p:nvGrpSpPr>
      <p:grpSpPr>
        <a:xfrm>
          <a:off x="0" y="0"/>
          <a:ext cx="0" cy="0"/>
          <a:chOff x="0" y="0"/>
          <a:chExt cx="0" cy="0"/>
        </a:xfrm>
      </p:grpSpPr>
      <p:sp>
        <p:nvSpPr>
          <p:cNvPr id="22" name="Rectangle 21"/>
          <p:cNvSpPr/>
          <p:nvPr userDrawn="1"/>
        </p:nvSpPr>
        <p:spPr>
          <a:xfrm>
            <a:off x="0" y="-1"/>
            <a:ext cx="12192000" cy="6858001"/>
          </a:xfrm>
          <a:prstGeom prst="rect">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userDrawn="1"/>
        </p:nvSpPr>
        <p:spPr>
          <a:xfrm>
            <a:off x="586902" y="491138"/>
            <a:ext cx="3271520" cy="5816977"/>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PROMISE</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0" lvl="0" indent="0" algn="l" rtl="0">
              <a:spcBef>
                <a:spcPts val="0"/>
              </a:spcBef>
              <a:spcAft>
                <a:spcPts val="0"/>
              </a:spcAft>
              <a:buClr>
                <a:schemeClr val="dk1"/>
              </a:buClr>
              <a:buSzPts val="1100"/>
              <a:buFont typeface="Arial"/>
              <a:buNone/>
            </a:pPr>
            <a:endParaRPr lang="en" sz="3600" dirty="0">
              <a:solidFill>
                <a:schemeClr val="bg1"/>
              </a:solidFill>
              <a:latin typeface="+mn-lt"/>
              <a:ea typeface="Quattrocento Sans"/>
              <a:cs typeface="Quattrocento Sans"/>
              <a:sym typeface="Quattrocento Sans"/>
            </a:endParaRPr>
          </a:p>
          <a:p>
            <a:pPr marL="0" lvl="0" indent="0" algn="l" rtl="0">
              <a:spcBef>
                <a:spcPts val="0"/>
              </a:spcBef>
              <a:spcAft>
                <a:spcPts val="0"/>
              </a:spcAft>
              <a:buFont typeface="Arial" charset="0"/>
              <a:buNone/>
            </a:pPr>
            <a:r>
              <a:rPr lang="en" sz="2400" dirty="0">
                <a:solidFill>
                  <a:schemeClr val="bg1"/>
                </a:solidFill>
                <a:latin typeface="+mn-lt"/>
                <a:ea typeface="Quattrocento Sans"/>
                <a:cs typeface="Quattrocento Sans"/>
                <a:sym typeface="Quattrocento Sans"/>
              </a:rPr>
              <a:t>Isn’t that nice? :)</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 ICON CIRCLE - with text">
    <p:spTree>
      <p:nvGrpSpPr>
        <p:cNvPr id="1" name=""/>
        <p:cNvGrpSpPr/>
        <p:nvPr/>
      </p:nvGrpSpPr>
      <p:grpSpPr>
        <a:xfrm>
          <a:off x="0" y="0"/>
          <a:ext cx="0" cy="0"/>
          <a:chOff x="0" y="0"/>
          <a:chExt cx="0" cy="0"/>
        </a:xfrm>
      </p:grpSpPr>
      <p:sp>
        <p:nvSpPr>
          <p:cNvPr id="32"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16A8D3"/>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 name="Straight Connector 2"/>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4" name="Oval 33"/>
          <p:cNvSpPr/>
          <p:nvPr userDrawn="1"/>
        </p:nvSpPr>
        <p:spPr>
          <a:xfrm>
            <a:off x="965473" y="641886"/>
            <a:ext cx="1025560" cy="1025560"/>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3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EN ICON CIRCLE - with text">
    <p:spTree>
      <p:nvGrpSpPr>
        <p:cNvPr id="1" name=""/>
        <p:cNvGrpSpPr/>
        <p:nvPr/>
      </p:nvGrpSpPr>
      <p:grpSpPr>
        <a:xfrm>
          <a:off x="0" y="0"/>
          <a:ext cx="0" cy="0"/>
          <a:chOff x="0" y="0"/>
          <a:chExt cx="0" cy="0"/>
        </a:xfrm>
      </p:grpSpPr>
      <p:sp>
        <p:nvSpPr>
          <p:cNvPr id="16"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B6BD00"/>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7" name="Straight Connector 16"/>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8" name="Oval 17"/>
          <p:cNvSpPr/>
          <p:nvPr userDrawn="1"/>
        </p:nvSpPr>
        <p:spPr>
          <a:xfrm>
            <a:off x="965473" y="641886"/>
            <a:ext cx="1025560" cy="1025560"/>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2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RAGNE ICON CIRCLE - with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F38B00"/>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0" name="Oval 19"/>
          <p:cNvSpPr/>
          <p:nvPr userDrawn="1"/>
        </p:nvSpPr>
        <p:spPr>
          <a:xfrm>
            <a:off x="965473" y="641886"/>
            <a:ext cx="1025560" cy="1025560"/>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2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NK ICON CIRCLE - with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EA1D76"/>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965473" y="641886"/>
            <a:ext cx="1025560" cy="1025560"/>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29"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UE ICON CIRCLE - with photo &amp;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0" name="Straight Connector 19"/>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5" name="Oval 24"/>
          <p:cNvSpPr/>
          <p:nvPr userDrawn="1"/>
        </p:nvSpPr>
        <p:spPr>
          <a:xfrm>
            <a:off x="881389" y="1278097"/>
            <a:ext cx="1115575" cy="104502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27"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16A8D3"/>
                </a:solidFill>
                <a:latin typeface="+mn-lt"/>
              </a:defRPr>
            </a:lvl1pPr>
          </a:lstStyle>
          <a:p>
            <a:pPr lvl="0"/>
            <a:r>
              <a:rPr lang="en-US" dirty="0"/>
              <a:t>TITLE</a:t>
            </a:r>
          </a:p>
        </p:txBody>
      </p:sp>
      <p:sp>
        <p:nvSpPr>
          <p:cNvPr id="2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9" name="Picture 2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EEN ICON CIRCLE - with photo &amp;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881389" y="1278097"/>
            <a:ext cx="1115575" cy="104502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0"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B6BD00"/>
                </a:solidFill>
                <a:latin typeface="+mn-lt"/>
              </a:defRPr>
            </a:lvl1pPr>
          </a:lstStyle>
          <a:p>
            <a:pPr lvl="0"/>
            <a:r>
              <a:rPr lang="en-US" dirty="0"/>
              <a:t>TITLE</a:t>
            </a:r>
          </a:p>
        </p:txBody>
      </p:sp>
      <p:sp>
        <p:nvSpPr>
          <p:cNvPr id="31"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RANGE ICON CIRCLE - with photo &amp; text">
    <p:spTree>
      <p:nvGrpSpPr>
        <p:cNvPr id="1" name=""/>
        <p:cNvGrpSpPr/>
        <p:nvPr/>
      </p:nvGrpSpPr>
      <p:grpSpPr>
        <a:xfrm>
          <a:off x="0" y="0"/>
          <a:ext cx="0" cy="0"/>
          <a:chOff x="0" y="0"/>
          <a:chExt cx="0" cy="0"/>
        </a:xfrm>
      </p:grpSpPr>
      <p:sp>
        <p:nvSpPr>
          <p:cNvPr id="27"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0" name="Straight Connector 29"/>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4" name="Oval 33"/>
          <p:cNvSpPr/>
          <p:nvPr userDrawn="1"/>
        </p:nvSpPr>
        <p:spPr>
          <a:xfrm>
            <a:off x="881389" y="1278097"/>
            <a:ext cx="1115575" cy="104502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6"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F38B00"/>
                </a:solidFill>
                <a:latin typeface="+mn-lt"/>
              </a:defRPr>
            </a:lvl1pPr>
          </a:lstStyle>
          <a:p>
            <a:pPr lvl="0"/>
            <a:r>
              <a:rPr lang="en-US" dirty="0"/>
              <a:t>TITLE</a:t>
            </a:r>
          </a:p>
        </p:txBody>
      </p:sp>
      <p:sp>
        <p:nvSpPr>
          <p:cNvPr id="3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NK ICON CIRCLE - with photo &amp;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0" name="Oval 19"/>
          <p:cNvSpPr/>
          <p:nvPr userDrawn="1"/>
        </p:nvSpPr>
        <p:spPr>
          <a:xfrm>
            <a:off x="881389" y="1278097"/>
            <a:ext cx="1115575" cy="104502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3"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EA1D76"/>
                </a:solidFill>
                <a:latin typeface="+mn-lt"/>
              </a:defRPr>
            </a:lvl1pPr>
          </a:lstStyle>
          <a:p>
            <a:pPr lvl="0"/>
            <a:r>
              <a:rPr lang="en-US" dirty="0"/>
              <a:t>TITLE</a:t>
            </a:r>
          </a:p>
        </p:txBody>
      </p:sp>
      <p:sp>
        <p:nvSpPr>
          <p:cNvPr id="34"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5" name="Picture 3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lain Quote Slide - BLUE">
    <p:spTree>
      <p:nvGrpSpPr>
        <p:cNvPr id="1" name=""/>
        <p:cNvGrpSpPr/>
        <p:nvPr/>
      </p:nvGrpSpPr>
      <p:grpSpPr>
        <a:xfrm>
          <a:off x="0" y="0"/>
          <a:ext cx="0" cy="0"/>
          <a:chOff x="0" y="0"/>
          <a:chExt cx="0" cy="0"/>
        </a:xfrm>
      </p:grpSpPr>
      <p:sp>
        <p:nvSpPr>
          <p:cNvPr id="33"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cxnSp>
        <p:nvCxnSpPr>
          <p:cNvPr id="3" name="Straight Connector 2"/>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5570770" y="994130"/>
            <a:ext cx="1115575" cy="104502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lain Quote Slide - GREEN">
    <p:spTree>
      <p:nvGrpSpPr>
        <p:cNvPr id="1" name=""/>
        <p:cNvGrpSpPr/>
        <p:nvPr/>
      </p:nvGrpSpPr>
      <p:grpSpPr>
        <a:xfrm>
          <a:off x="0" y="0"/>
          <a:ext cx="0" cy="0"/>
          <a:chOff x="0" y="0"/>
          <a:chExt cx="0" cy="0"/>
        </a:xfrm>
      </p:grpSpPr>
      <p:cxnSp>
        <p:nvCxnSpPr>
          <p:cNvPr id="18" name="Straight Connector 17"/>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5570770" y="994130"/>
            <a:ext cx="1115575" cy="104502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35"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6" name="Picture 35"/>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Design 1">
    <p:spTree>
      <p:nvGrpSpPr>
        <p:cNvPr id="1" name=""/>
        <p:cNvGrpSpPr/>
        <p:nvPr/>
      </p:nvGrpSpPr>
      <p:grpSpPr>
        <a:xfrm>
          <a:off x="0" y="0"/>
          <a:ext cx="0" cy="0"/>
          <a:chOff x="0" y="0"/>
          <a:chExt cx="0" cy="0"/>
        </a:xfrm>
      </p:grpSpPr>
      <p:sp>
        <p:nvSpPr>
          <p:cNvPr id="15" name="Freeform 14"/>
          <p:cNvSpPr/>
          <p:nvPr userDrawn="1"/>
        </p:nvSpPr>
        <p:spPr>
          <a:xfrm>
            <a:off x="0" y="2227591"/>
            <a:ext cx="7655712" cy="4619192"/>
          </a:xfrm>
          <a:custGeom>
            <a:avLst/>
            <a:gdLst>
              <a:gd name="connsiteX0" fmla="*/ 2177650 w 7655712"/>
              <a:gd name="connsiteY0" fmla="*/ 0 h 4619192"/>
              <a:gd name="connsiteX1" fmla="*/ 7623432 w 7655712"/>
              <a:gd name="connsiteY1" fmla="*/ 4438441 h 4619192"/>
              <a:gd name="connsiteX2" fmla="*/ 7655712 w 7655712"/>
              <a:gd name="connsiteY2" fmla="*/ 4619192 h 4619192"/>
              <a:gd name="connsiteX3" fmla="*/ 0 w 7655712"/>
              <a:gd name="connsiteY3" fmla="*/ 4619192 h 4619192"/>
              <a:gd name="connsiteX4" fmla="*/ 0 w 7655712"/>
              <a:gd name="connsiteY4" fmla="*/ 443137 h 4619192"/>
              <a:gd name="connsiteX5" fmla="*/ 13947 w 7655712"/>
              <a:gd name="connsiteY5" fmla="*/ 436832 h 4619192"/>
              <a:gd name="connsiteX6" fmla="*/ 2177650 w 7655712"/>
              <a:gd name="connsiteY6" fmla="*/ 0 h 461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5712" h="4619192">
                <a:moveTo>
                  <a:pt x="2177650" y="0"/>
                </a:moveTo>
                <a:cubicBezTo>
                  <a:pt x="4863895" y="0"/>
                  <a:pt x="7105103" y="1905428"/>
                  <a:pt x="7623432" y="4438441"/>
                </a:cubicBezTo>
                <a:lnTo>
                  <a:pt x="7655712" y="4619192"/>
                </a:lnTo>
                <a:lnTo>
                  <a:pt x="0" y="4619192"/>
                </a:lnTo>
                <a:lnTo>
                  <a:pt x="0" y="443137"/>
                </a:lnTo>
                <a:lnTo>
                  <a:pt x="13947" y="436832"/>
                </a:lnTo>
                <a:cubicBezTo>
                  <a:pt x="678983" y="155545"/>
                  <a:pt x="1410152" y="0"/>
                  <a:pt x="2177650" y="0"/>
                </a:cubicBez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p:cNvSpPr/>
          <p:nvPr userDrawn="1"/>
        </p:nvSpPr>
        <p:spPr>
          <a:xfrm>
            <a:off x="4890108" y="2419965"/>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6499958" y="5083982"/>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11209057" y="4956866"/>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userDrawn="1"/>
        </p:nvSpPr>
        <p:spPr>
          <a:xfrm>
            <a:off x="5826406" y="1037303"/>
            <a:ext cx="4970207" cy="4970207"/>
          </a:xfrm>
          <a:prstGeom prst="ellipse">
            <a:avLst/>
          </a:prstGeom>
          <a:no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cture Placeholder 7"/>
          <p:cNvSpPr>
            <a:spLocks noGrp="1"/>
          </p:cNvSpPr>
          <p:nvPr>
            <p:ph type="pic" sz="quarter" idx="10" hasCustomPrompt="1"/>
          </p:nvPr>
        </p:nvSpPr>
        <p:spPr>
          <a:xfrm>
            <a:off x="5819671" y="-679974"/>
            <a:ext cx="6749004" cy="6749004"/>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17" name="Text Placeholder 23"/>
          <p:cNvSpPr>
            <a:spLocks noGrp="1"/>
          </p:cNvSpPr>
          <p:nvPr>
            <p:ph type="body" sz="quarter" idx="12" hasCustomPrompt="1"/>
          </p:nvPr>
        </p:nvSpPr>
        <p:spPr>
          <a:xfrm>
            <a:off x="678426" y="4513006"/>
            <a:ext cx="4654134" cy="1806803"/>
          </a:xfrm>
        </p:spPr>
        <p:txBody>
          <a:bodyPr>
            <a:normAutofit/>
          </a:bodyPr>
          <a:lstStyle>
            <a:lvl1pPr marL="0" indent="0" algn="l">
              <a:lnSpc>
                <a:spcPts val="4000"/>
              </a:lnSpc>
              <a:buNone/>
              <a:defRPr sz="3600" b="0" baseline="0">
                <a:solidFill>
                  <a:schemeClr val="bg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p>
        </p:txBody>
      </p:sp>
      <p:sp>
        <p:nvSpPr>
          <p:cNvPr id="23" name="Footer Placeholder 6"/>
          <p:cNvSpPr txBox="1">
            <a:spLocks noGrp="1"/>
          </p:cNvSpPr>
          <p:nvPr userDrawn="1"/>
        </p:nvSpPr>
        <p:spPr bwMode="auto">
          <a:xfrm>
            <a:off x="9565507" y="6235377"/>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5"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36365" y="613900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1565" y="478914"/>
            <a:ext cx="5080931" cy="1526867"/>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lain Quote Slide - ORANGE">
    <p:spTree>
      <p:nvGrpSpPr>
        <p:cNvPr id="1" name=""/>
        <p:cNvGrpSpPr/>
        <p:nvPr/>
      </p:nvGrpSpPr>
      <p:grpSpPr>
        <a:xfrm>
          <a:off x="0" y="0"/>
          <a:ext cx="0" cy="0"/>
          <a:chOff x="0" y="0"/>
          <a:chExt cx="0" cy="0"/>
        </a:xfrm>
      </p:grpSpPr>
      <p:cxnSp>
        <p:nvCxnSpPr>
          <p:cNvPr id="15" name="Straight Connector 14"/>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6" name="Oval 15"/>
          <p:cNvSpPr/>
          <p:nvPr userDrawn="1"/>
        </p:nvSpPr>
        <p:spPr>
          <a:xfrm>
            <a:off x="5570770" y="994130"/>
            <a:ext cx="1115575" cy="104502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8"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19"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lain Quote Slide - PINK">
    <p:spTree>
      <p:nvGrpSpPr>
        <p:cNvPr id="1" name=""/>
        <p:cNvGrpSpPr/>
        <p:nvPr/>
      </p:nvGrpSpPr>
      <p:grpSpPr>
        <a:xfrm>
          <a:off x="0" y="0"/>
          <a:ext cx="0" cy="0"/>
          <a:chOff x="0" y="0"/>
          <a:chExt cx="0" cy="0"/>
        </a:xfrm>
      </p:grpSpPr>
      <p:cxnSp>
        <p:nvCxnSpPr>
          <p:cNvPr id="17" name="Straight Connector 16"/>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8" name="Oval 17"/>
          <p:cNvSpPr/>
          <p:nvPr userDrawn="1"/>
        </p:nvSpPr>
        <p:spPr>
          <a:xfrm>
            <a:off x="5570770" y="994130"/>
            <a:ext cx="1115575" cy="104502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1"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22"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28" name="Arc 27"/>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Oval 30"/>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5"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6"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4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1" name="Picture 4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27" name="Arc 26"/>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7292531" y="1231820"/>
            <a:ext cx="739878" cy="739878"/>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3"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4"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37" name="Picture 36"/>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3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9" name="Picture 3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36"/>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Oval 17"/>
          <p:cNvSpPr/>
          <p:nvPr userDrawn="1"/>
        </p:nvSpPr>
        <p:spPr>
          <a:xfrm>
            <a:off x="6426063" y="5260658"/>
            <a:ext cx="1236407" cy="123640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21"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2"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23"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4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51" name="Picture 5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slide - PINK">
    <p:spTree>
      <p:nvGrpSpPr>
        <p:cNvPr id="1" name=""/>
        <p:cNvGrpSpPr/>
        <p:nvPr/>
      </p:nvGrpSpPr>
      <p:grpSpPr>
        <a:xfrm>
          <a:off x="0" y="0"/>
          <a:ext cx="0" cy="0"/>
          <a:chOff x="0" y="0"/>
          <a:chExt cx="0" cy="0"/>
        </a:xfrm>
      </p:grpSpPr>
      <p:sp>
        <p:nvSpPr>
          <p:cNvPr id="18" name="Arc 17"/>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Oval 26"/>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userDrawn="1"/>
        </p:nvSpPr>
        <p:spPr>
          <a:xfrm>
            <a:off x="7292531" y="1231820"/>
            <a:ext cx="739878" cy="739878"/>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1"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34" name="Picture 33"/>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35"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6" name="Picture 3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1">
    <p:spTree>
      <p:nvGrpSpPr>
        <p:cNvPr id="1" name=""/>
        <p:cNvGrpSpPr/>
        <p:nvPr/>
      </p:nvGrpSpPr>
      <p:grpSpPr>
        <a:xfrm>
          <a:off x="0" y="0"/>
          <a:ext cx="0" cy="0"/>
          <a:chOff x="0" y="0"/>
          <a:chExt cx="0" cy="0"/>
        </a:xfrm>
      </p:grpSpPr>
      <p:cxnSp>
        <p:nvCxnSpPr>
          <p:cNvPr id="21" name="Straight Connector 20"/>
          <p:cNvCxnSpPr/>
          <p:nvPr userDrawn="1"/>
        </p:nvCxnSpPr>
        <p:spPr>
          <a:xfrm>
            <a:off x="-36415" y="299701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hasCustomPrompt="1"/>
          </p:nvPr>
        </p:nvSpPr>
        <p:spPr>
          <a:xfrm>
            <a:off x="303467" y="3845751"/>
            <a:ext cx="2672815" cy="1878334"/>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2" name="Text Placeholder 2"/>
          <p:cNvSpPr>
            <a:spLocks noGrp="1"/>
          </p:cNvSpPr>
          <p:nvPr>
            <p:ph type="body" sz="quarter" idx="11" hasCustomPrompt="1"/>
          </p:nvPr>
        </p:nvSpPr>
        <p:spPr>
          <a:xfrm>
            <a:off x="3243611" y="383455"/>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4" name="Text Placeholder 2"/>
          <p:cNvSpPr>
            <a:spLocks noGrp="1"/>
          </p:cNvSpPr>
          <p:nvPr>
            <p:ph type="body" sz="quarter" idx="12" hasCustomPrompt="1"/>
          </p:nvPr>
        </p:nvSpPr>
        <p:spPr>
          <a:xfrm>
            <a:off x="6115112" y="3845751"/>
            <a:ext cx="2672815" cy="192257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6" name="Text Placeholder 2"/>
          <p:cNvSpPr>
            <a:spLocks noGrp="1"/>
          </p:cNvSpPr>
          <p:nvPr>
            <p:ph type="body" sz="quarter" idx="13" hasCustomPrompt="1"/>
          </p:nvPr>
        </p:nvSpPr>
        <p:spPr>
          <a:xfrm>
            <a:off x="9068395" y="383458"/>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 name="Oval 1"/>
          <p:cNvSpPr/>
          <p:nvPr userDrawn="1"/>
        </p:nvSpPr>
        <p:spPr>
          <a:xfrm>
            <a:off x="985917" y="2341774"/>
            <a:ext cx="1327355" cy="132735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a:off x="3936550" y="2357577"/>
            <a:ext cx="1327355" cy="132735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6751909" y="2313333"/>
            <a:ext cx="1327355" cy="132735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a:off x="9765418" y="2342845"/>
            <a:ext cx="1327355" cy="132735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2">
    <p:spTree>
      <p:nvGrpSpPr>
        <p:cNvPr id="1" name=""/>
        <p:cNvGrpSpPr/>
        <p:nvPr/>
      </p:nvGrpSpPr>
      <p:grpSpPr>
        <a:xfrm>
          <a:off x="0" y="0"/>
          <a:ext cx="0" cy="0"/>
          <a:chOff x="0" y="0"/>
          <a:chExt cx="0" cy="0"/>
        </a:xfrm>
      </p:grpSpPr>
      <p:cxnSp>
        <p:nvCxnSpPr>
          <p:cNvPr id="18" name="Straight Connector 17"/>
          <p:cNvCxnSpPr/>
          <p:nvPr userDrawn="1"/>
        </p:nvCxnSpPr>
        <p:spPr>
          <a:xfrm>
            <a:off x="-6261" y="1227211"/>
            <a:ext cx="12192000" cy="0"/>
          </a:xfrm>
          <a:prstGeom prst="line">
            <a:avLst/>
          </a:prstGeom>
          <a:ln>
            <a:solidFill>
              <a:srgbClr val="353E47"/>
            </a:solidFill>
          </a:ln>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type="body" sz="quarter" idx="10" hasCustomPrompt="1"/>
          </p:nvPr>
        </p:nvSpPr>
        <p:spPr>
          <a:xfrm>
            <a:off x="333621"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0" name="Text Placeholder 2"/>
          <p:cNvSpPr>
            <a:spLocks noGrp="1"/>
          </p:cNvSpPr>
          <p:nvPr>
            <p:ph type="body" sz="quarter" idx="11" hasCustomPrompt="1"/>
          </p:nvPr>
        </p:nvSpPr>
        <p:spPr>
          <a:xfrm>
            <a:off x="3273765"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1" name="Text Placeholder 2"/>
          <p:cNvSpPr>
            <a:spLocks noGrp="1"/>
          </p:cNvSpPr>
          <p:nvPr>
            <p:ph type="body" sz="quarter" idx="12" hasCustomPrompt="1"/>
          </p:nvPr>
        </p:nvSpPr>
        <p:spPr>
          <a:xfrm>
            <a:off x="6145266"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2" name="Text Placeholder 2"/>
          <p:cNvSpPr>
            <a:spLocks noGrp="1"/>
          </p:cNvSpPr>
          <p:nvPr>
            <p:ph type="body" sz="quarter" idx="13" hasCustomPrompt="1"/>
          </p:nvPr>
        </p:nvSpPr>
        <p:spPr>
          <a:xfrm>
            <a:off x="9098549"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3" name="Oval 22"/>
          <p:cNvSpPr/>
          <p:nvPr userDrawn="1"/>
        </p:nvSpPr>
        <p:spPr>
          <a:xfrm>
            <a:off x="1016071" y="571968"/>
            <a:ext cx="1327355" cy="132735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3966704" y="587771"/>
            <a:ext cx="1327355" cy="132735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6782063" y="543527"/>
            <a:ext cx="1327355" cy="132735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9795572" y="573039"/>
            <a:ext cx="1327355" cy="132735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column with icons slide">
    <p:spTree>
      <p:nvGrpSpPr>
        <p:cNvPr id="1" name=""/>
        <p:cNvGrpSpPr/>
        <p:nvPr/>
      </p:nvGrpSpPr>
      <p:grpSpPr>
        <a:xfrm>
          <a:off x="0" y="0"/>
          <a:ext cx="0" cy="0"/>
          <a:chOff x="0" y="0"/>
          <a:chExt cx="0" cy="0"/>
        </a:xfrm>
      </p:grpSpPr>
      <p:sp>
        <p:nvSpPr>
          <p:cNvPr id="12" name="Rectangle 11"/>
          <p:cNvSpPr/>
          <p:nvPr userDrawn="1"/>
        </p:nvSpPr>
        <p:spPr>
          <a:xfrm>
            <a:off x="0" y="0"/>
            <a:ext cx="12192000" cy="2728452"/>
          </a:xfrm>
          <a:prstGeom prst="rect">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E3C55"/>
              </a:solidFill>
            </a:endParaRPr>
          </a:p>
        </p:txBody>
      </p:sp>
      <p:sp>
        <p:nvSpPr>
          <p:cNvPr id="17" name="Oval 41"/>
          <p:cNvSpPr>
            <a:spLocks noChangeArrowheads="1"/>
          </p:cNvSpPr>
          <p:nvPr userDrawn="1"/>
        </p:nvSpPr>
        <p:spPr bwMode="auto">
          <a:xfrm>
            <a:off x="1863747" y="2031864"/>
            <a:ext cx="1049910" cy="1049910"/>
          </a:xfrm>
          <a:prstGeom prst="ellipse">
            <a:avLst/>
          </a:prstGeom>
          <a:solidFill>
            <a:srgbClr val="B6BD00"/>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18" name="Text Placeholder 23"/>
          <p:cNvSpPr>
            <a:spLocks noGrp="1"/>
          </p:cNvSpPr>
          <p:nvPr>
            <p:ph type="body" sz="quarter" idx="13" hasCustomPrompt="1"/>
          </p:nvPr>
        </p:nvSpPr>
        <p:spPr>
          <a:xfrm>
            <a:off x="0" y="826647"/>
            <a:ext cx="12192000"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2" name="Text Placeholder 23"/>
          <p:cNvSpPr>
            <a:spLocks noGrp="1"/>
          </p:cNvSpPr>
          <p:nvPr>
            <p:ph type="body" sz="quarter" idx="14" hasCustomPrompt="1"/>
          </p:nvPr>
        </p:nvSpPr>
        <p:spPr>
          <a:xfrm>
            <a:off x="684287"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23" name="Text Placeholder 23"/>
          <p:cNvSpPr>
            <a:spLocks noGrp="1"/>
          </p:cNvSpPr>
          <p:nvPr>
            <p:ph type="body" sz="quarter" idx="15" hasCustomPrompt="1"/>
          </p:nvPr>
        </p:nvSpPr>
        <p:spPr>
          <a:xfrm>
            <a:off x="684287"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4" name="Straight Connector 3"/>
          <p:cNvCxnSpPr/>
          <p:nvPr userDrawn="1"/>
        </p:nvCxnSpPr>
        <p:spPr>
          <a:xfrm flipH="1">
            <a:off x="555813" y="4342602"/>
            <a:ext cx="35910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25" name="Oval 41"/>
          <p:cNvSpPr>
            <a:spLocks noChangeArrowheads="1"/>
          </p:cNvSpPr>
          <p:nvPr userDrawn="1"/>
        </p:nvSpPr>
        <p:spPr bwMode="auto">
          <a:xfrm>
            <a:off x="5691676" y="2031864"/>
            <a:ext cx="1049910" cy="1049910"/>
          </a:xfrm>
          <a:prstGeom prst="ellipse">
            <a:avLst/>
          </a:prstGeom>
          <a:solidFill>
            <a:srgbClr val="F38B00"/>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6" name="Text Placeholder 23"/>
          <p:cNvSpPr>
            <a:spLocks noGrp="1"/>
          </p:cNvSpPr>
          <p:nvPr>
            <p:ph type="body" sz="quarter" idx="16" hasCustomPrompt="1"/>
          </p:nvPr>
        </p:nvSpPr>
        <p:spPr>
          <a:xfrm>
            <a:off x="4512216"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27" name="Text Placeholder 23"/>
          <p:cNvSpPr>
            <a:spLocks noGrp="1"/>
          </p:cNvSpPr>
          <p:nvPr>
            <p:ph type="body" sz="quarter" idx="17" hasCustomPrompt="1"/>
          </p:nvPr>
        </p:nvSpPr>
        <p:spPr>
          <a:xfrm>
            <a:off x="4512216"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28" name="Straight Connector 27"/>
          <p:cNvCxnSpPr/>
          <p:nvPr userDrawn="1"/>
        </p:nvCxnSpPr>
        <p:spPr>
          <a:xfrm flipH="1">
            <a:off x="4383742" y="4342602"/>
            <a:ext cx="35910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29" name="Oval 41"/>
          <p:cNvSpPr>
            <a:spLocks noChangeArrowheads="1"/>
          </p:cNvSpPr>
          <p:nvPr userDrawn="1"/>
        </p:nvSpPr>
        <p:spPr bwMode="auto">
          <a:xfrm>
            <a:off x="9407546" y="2031864"/>
            <a:ext cx="1049910" cy="1049910"/>
          </a:xfrm>
          <a:prstGeom prst="ellipse">
            <a:avLst/>
          </a:prstGeom>
          <a:solidFill>
            <a:srgbClr val="EA1D76"/>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0" name="Text Placeholder 23"/>
          <p:cNvSpPr>
            <a:spLocks noGrp="1"/>
          </p:cNvSpPr>
          <p:nvPr>
            <p:ph type="body" sz="quarter" idx="18" hasCustomPrompt="1"/>
          </p:nvPr>
        </p:nvSpPr>
        <p:spPr>
          <a:xfrm>
            <a:off x="8228086"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31" name="Text Placeholder 23"/>
          <p:cNvSpPr>
            <a:spLocks noGrp="1"/>
          </p:cNvSpPr>
          <p:nvPr>
            <p:ph type="body" sz="quarter" idx="19" hasCustomPrompt="1"/>
          </p:nvPr>
        </p:nvSpPr>
        <p:spPr>
          <a:xfrm>
            <a:off x="8228086"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35" name="Straight Connector 34"/>
          <p:cNvCxnSpPr/>
          <p:nvPr userDrawn="1"/>
        </p:nvCxnSpPr>
        <p:spPr>
          <a:xfrm flipH="1">
            <a:off x="8099612" y="4342602"/>
            <a:ext cx="35910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21"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bullets slide">
    <p:spTree>
      <p:nvGrpSpPr>
        <p:cNvPr id="1" name=""/>
        <p:cNvGrpSpPr/>
        <p:nvPr/>
      </p:nvGrpSpPr>
      <p:grpSpPr>
        <a:xfrm>
          <a:off x="0" y="0"/>
          <a:ext cx="0" cy="0"/>
          <a:chOff x="0" y="0"/>
          <a:chExt cx="0" cy="0"/>
        </a:xfrm>
      </p:grpSpPr>
      <p:sp>
        <p:nvSpPr>
          <p:cNvPr id="34" name="Rectangle 33"/>
          <p:cNvSpPr/>
          <p:nvPr userDrawn="1"/>
        </p:nvSpPr>
        <p:spPr>
          <a:xfrm>
            <a:off x="4903304" y="1126433"/>
            <a:ext cx="7288696" cy="1302295"/>
          </a:xfrm>
          <a:prstGeom prst="rect">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4903304" y="2749824"/>
            <a:ext cx="7288696" cy="1302295"/>
          </a:xfrm>
          <a:prstGeom prst="rect">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userDrawn="1"/>
        </p:nvSpPr>
        <p:spPr>
          <a:xfrm>
            <a:off x="4903304" y="4373215"/>
            <a:ext cx="7288696" cy="1302295"/>
          </a:xfrm>
          <a:prstGeom prst="rect">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p:cNvCxnSpPr/>
          <p:nvPr userDrawn="1"/>
        </p:nvCxnSpPr>
        <p:spPr>
          <a:xfrm>
            <a:off x="6175512" y="1223543"/>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175512" y="285205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6175512" y="449638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userDrawn="1"/>
        </p:nvPicPr>
        <p:blipFill rotWithShape="1">
          <a:blip r:embed="rId2">
            <a:extLst>
              <a:ext uri="{28A0092B-C50C-407E-A947-70E740481C1C}">
                <a14:useLocalDpi xmlns:a14="http://schemas.microsoft.com/office/drawing/2010/main" val="0"/>
              </a:ext>
            </a:extLst>
          </a:blip>
          <a:srcRect l="29694" t="6763" r="13475" b="6473"/>
          <a:stretch/>
        </p:blipFill>
        <p:spPr>
          <a:xfrm>
            <a:off x="3954456" y="677649"/>
            <a:ext cx="1176669" cy="5446643"/>
          </a:xfrm>
          <a:prstGeom prst="rect">
            <a:avLst/>
          </a:prstGeom>
        </p:spPr>
      </p:pic>
      <p:sp>
        <p:nvSpPr>
          <p:cNvPr id="42" name="Text Placeholder 23"/>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43" name="Text Placeholder 25"/>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44" name="Text Placeholder 23"/>
          <p:cNvSpPr>
            <a:spLocks noGrp="1"/>
          </p:cNvSpPr>
          <p:nvPr>
            <p:ph type="body" sz="quarter" idx="15" hasCustomPrompt="1"/>
          </p:nvPr>
        </p:nvSpPr>
        <p:spPr>
          <a:xfrm>
            <a:off x="4975024" y="1126433"/>
            <a:ext cx="1176670" cy="1292995"/>
          </a:xfrm>
        </p:spPr>
        <p:txBody>
          <a:bodyPr anchor="ctr">
            <a:normAutofit/>
          </a:bodyPr>
          <a:lstStyle>
            <a:lvl1pPr marL="0" indent="0" algn="ctr">
              <a:buNone/>
              <a:defRPr sz="4800">
                <a:solidFill>
                  <a:schemeClr val="bg1"/>
                </a:solidFill>
                <a:latin typeface="+mn-lt"/>
              </a:defRPr>
            </a:lvl1pPr>
          </a:lstStyle>
          <a:p>
            <a:pPr lvl="0"/>
            <a:r>
              <a:rPr lang="en-US" dirty="0"/>
              <a:t>01</a:t>
            </a:r>
          </a:p>
        </p:txBody>
      </p:sp>
      <p:sp>
        <p:nvSpPr>
          <p:cNvPr id="45" name="Text Placeholder 2"/>
          <p:cNvSpPr>
            <a:spLocks noGrp="1"/>
          </p:cNvSpPr>
          <p:nvPr>
            <p:ph type="body" sz="quarter" idx="12" hasCustomPrompt="1"/>
          </p:nvPr>
        </p:nvSpPr>
        <p:spPr>
          <a:xfrm>
            <a:off x="6271051" y="1126433"/>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cxnSp>
        <p:nvCxnSpPr>
          <p:cNvPr id="51" name="Straight Connector 50"/>
          <p:cNvCxnSpPr/>
          <p:nvPr userDrawn="1"/>
        </p:nvCxnSpPr>
        <p:spPr>
          <a:xfrm>
            <a:off x="417209" y="1920386"/>
            <a:ext cx="4287526"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52" name="Text Placeholder 23"/>
          <p:cNvSpPr>
            <a:spLocks noGrp="1"/>
          </p:cNvSpPr>
          <p:nvPr>
            <p:ph type="body" sz="quarter" idx="16" hasCustomPrompt="1"/>
          </p:nvPr>
        </p:nvSpPr>
        <p:spPr>
          <a:xfrm>
            <a:off x="4998842" y="2740524"/>
            <a:ext cx="1176670" cy="1292995"/>
          </a:xfrm>
        </p:spPr>
        <p:txBody>
          <a:bodyPr anchor="ctr">
            <a:normAutofit/>
          </a:bodyPr>
          <a:lstStyle>
            <a:lvl1pPr marL="0" indent="0" algn="ctr">
              <a:buNone/>
              <a:defRPr sz="4800">
                <a:solidFill>
                  <a:schemeClr val="bg1"/>
                </a:solidFill>
                <a:latin typeface="+mn-lt"/>
              </a:defRPr>
            </a:lvl1pPr>
          </a:lstStyle>
          <a:p>
            <a:pPr lvl="0"/>
            <a:r>
              <a:rPr lang="en-US" dirty="0"/>
              <a:t>02</a:t>
            </a:r>
          </a:p>
        </p:txBody>
      </p:sp>
      <p:sp>
        <p:nvSpPr>
          <p:cNvPr id="53" name="Text Placeholder 2"/>
          <p:cNvSpPr>
            <a:spLocks noGrp="1"/>
          </p:cNvSpPr>
          <p:nvPr>
            <p:ph type="body" sz="quarter" idx="17" hasCustomPrompt="1"/>
          </p:nvPr>
        </p:nvSpPr>
        <p:spPr>
          <a:xfrm>
            <a:off x="6294869" y="2740524"/>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54" name="Text Placeholder 23"/>
          <p:cNvSpPr>
            <a:spLocks noGrp="1"/>
          </p:cNvSpPr>
          <p:nvPr>
            <p:ph type="body" sz="quarter" idx="18" hasCustomPrompt="1"/>
          </p:nvPr>
        </p:nvSpPr>
        <p:spPr>
          <a:xfrm>
            <a:off x="4968894" y="4387646"/>
            <a:ext cx="1176670" cy="1292995"/>
          </a:xfrm>
        </p:spPr>
        <p:txBody>
          <a:bodyPr anchor="ctr">
            <a:normAutofit/>
          </a:bodyPr>
          <a:lstStyle>
            <a:lvl1pPr marL="0" indent="0" algn="ctr">
              <a:buNone/>
              <a:defRPr sz="4800">
                <a:solidFill>
                  <a:schemeClr val="bg1"/>
                </a:solidFill>
                <a:latin typeface="+mn-lt"/>
              </a:defRPr>
            </a:lvl1pPr>
          </a:lstStyle>
          <a:p>
            <a:pPr lvl="0"/>
            <a:r>
              <a:rPr lang="en-US" dirty="0"/>
              <a:t>03</a:t>
            </a:r>
          </a:p>
        </p:txBody>
      </p:sp>
      <p:sp>
        <p:nvSpPr>
          <p:cNvPr id="55" name="Text Placeholder 2"/>
          <p:cNvSpPr>
            <a:spLocks noGrp="1"/>
          </p:cNvSpPr>
          <p:nvPr>
            <p:ph type="body" sz="quarter" idx="19" hasCustomPrompt="1"/>
          </p:nvPr>
        </p:nvSpPr>
        <p:spPr>
          <a:xfrm>
            <a:off x="6264921" y="4387646"/>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3514644">
            <a:off x="-2959795" y="-3517307"/>
            <a:ext cx="5030401" cy="5016771"/>
          </a:xfrm>
          <a:custGeom>
            <a:avLst/>
            <a:gdLst>
              <a:gd name="connsiteX0" fmla="*/ 5030401 w 5030401"/>
              <a:gd name="connsiteY0" fmla="*/ 5016771 h 5016771"/>
              <a:gd name="connsiteX1" fmla="*/ 5030401 w 5030401"/>
              <a:gd name="connsiteY1" fmla="*/ 5016771 h 5016771"/>
              <a:gd name="connsiteX2" fmla="*/ 5030401 w 5030401"/>
              <a:gd name="connsiteY2" fmla="*/ 5016771 h 5016771"/>
              <a:gd name="connsiteX3" fmla="*/ 3607946 w 5030401"/>
              <a:gd name="connsiteY3" fmla="*/ 2654990 h 5016771"/>
              <a:gd name="connsiteX4" fmla="*/ 5030401 w 5030401"/>
              <a:gd name="connsiteY4" fmla="*/ 326699 h 5016771"/>
              <a:gd name="connsiteX5" fmla="*/ 5030401 w 5030401"/>
              <a:gd name="connsiteY5" fmla="*/ 3524031 h 5016771"/>
              <a:gd name="connsiteX6" fmla="*/ 0 w 5030401"/>
              <a:gd name="connsiteY6" fmla="*/ 4045606 h 5016771"/>
              <a:gd name="connsiteX7" fmla="*/ 1589613 w 5030401"/>
              <a:gd name="connsiteY7" fmla="*/ 5016771 h 5016771"/>
              <a:gd name="connsiteX8" fmla="*/ 0 w 5030401"/>
              <a:gd name="connsiteY8" fmla="*/ 5016771 h 5016771"/>
              <a:gd name="connsiteX9" fmla="*/ 0 w 5030401"/>
              <a:gd name="connsiteY9" fmla="*/ 0 h 5016771"/>
              <a:gd name="connsiteX10" fmla="*/ 805542 w 5030401"/>
              <a:gd name="connsiteY10" fmla="*/ 0 h 5016771"/>
              <a:gd name="connsiteX11" fmla="*/ 0 w 5030401"/>
              <a:gd name="connsiteY11" fmla="*/ 1318520 h 501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30401" h="5016771">
                <a:moveTo>
                  <a:pt x="5030401" y="5016771"/>
                </a:moveTo>
                <a:lnTo>
                  <a:pt x="5030401" y="5016771"/>
                </a:lnTo>
                <a:lnTo>
                  <a:pt x="5030401" y="5016771"/>
                </a:lnTo>
                <a:close/>
                <a:moveTo>
                  <a:pt x="3607946" y="2654990"/>
                </a:moveTo>
                <a:lnTo>
                  <a:pt x="5030401" y="326699"/>
                </a:lnTo>
                <a:lnTo>
                  <a:pt x="5030401" y="3524031"/>
                </a:lnTo>
                <a:close/>
                <a:moveTo>
                  <a:pt x="0" y="4045606"/>
                </a:moveTo>
                <a:lnTo>
                  <a:pt x="1589613" y="5016771"/>
                </a:lnTo>
                <a:lnTo>
                  <a:pt x="0" y="5016771"/>
                </a:lnTo>
                <a:close/>
                <a:moveTo>
                  <a:pt x="0" y="0"/>
                </a:moveTo>
                <a:lnTo>
                  <a:pt x="805542" y="0"/>
                </a:lnTo>
                <a:lnTo>
                  <a:pt x="0" y="1318520"/>
                </a:lnTo>
                <a:close/>
              </a:path>
            </a:pathLst>
          </a:custGeom>
        </p:spPr>
      </p:pic>
      <p:pic>
        <p:nvPicPr>
          <p:cNvPr id="32" name="Picture 3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3"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Design 2">
    <p:spTree>
      <p:nvGrpSpPr>
        <p:cNvPr id="1" name=""/>
        <p:cNvGrpSpPr/>
        <p:nvPr/>
      </p:nvGrpSpPr>
      <p:grpSpPr>
        <a:xfrm>
          <a:off x="0" y="0"/>
          <a:ext cx="0" cy="0"/>
          <a:chOff x="0" y="0"/>
          <a:chExt cx="0" cy="0"/>
        </a:xfrm>
      </p:grpSpPr>
      <p:sp>
        <p:nvSpPr>
          <p:cNvPr id="15" name="Freeform 14"/>
          <p:cNvSpPr/>
          <p:nvPr userDrawn="1"/>
        </p:nvSpPr>
        <p:spPr>
          <a:xfrm>
            <a:off x="7361819" y="0"/>
            <a:ext cx="4830180" cy="5934062"/>
          </a:xfrm>
          <a:custGeom>
            <a:avLst/>
            <a:gdLst>
              <a:gd name="connsiteX0" fmla="*/ 1597452 w 4830180"/>
              <a:gd name="connsiteY0" fmla="*/ 0 h 5934062"/>
              <a:gd name="connsiteX1" fmla="*/ 4760544 w 4830180"/>
              <a:gd name="connsiteY1" fmla="*/ 0 h 5934062"/>
              <a:gd name="connsiteX2" fmla="*/ 4830180 w 4830180"/>
              <a:gd name="connsiteY2" fmla="*/ 42305 h 5934062"/>
              <a:gd name="connsiteX3" fmla="*/ 4830180 w 4830180"/>
              <a:gd name="connsiteY3" fmla="*/ 5467824 h 5934062"/>
              <a:gd name="connsiteX4" fmla="*/ 4694297 w 4830180"/>
              <a:gd name="connsiteY4" fmla="*/ 5550374 h 5934062"/>
              <a:gd name="connsiteX5" fmla="*/ 3178998 w 4830180"/>
              <a:gd name="connsiteY5" fmla="*/ 5934062 h 5934062"/>
              <a:gd name="connsiteX6" fmla="*/ 0 w 4830180"/>
              <a:gd name="connsiteY6" fmla="*/ 2755064 h 5934062"/>
              <a:gd name="connsiteX7" fmla="*/ 1401590 w 4830180"/>
              <a:gd name="connsiteY7" fmla="*/ 118989 h 59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0180" h="5934062">
                <a:moveTo>
                  <a:pt x="1597452" y="0"/>
                </a:moveTo>
                <a:lnTo>
                  <a:pt x="4760544" y="0"/>
                </a:lnTo>
                <a:lnTo>
                  <a:pt x="4830180" y="42305"/>
                </a:lnTo>
                <a:lnTo>
                  <a:pt x="4830180" y="5467824"/>
                </a:lnTo>
                <a:lnTo>
                  <a:pt x="4694297" y="5550374"/>
                </a:lnTo>
                <a:cubicBezTo>
                  <a:pt x="4243855" y="5795070"/>
                  <a:pt x="3727658" y="5934062"/>
                  <a:pt x="3178998" y="5934062"/>
                </a:cubicBezTo>
                <a:cubicBezTo>
                  <a:pt x="1423286" y="5934062"/>
                  <a:pt x="0" y="4510776"/>
                  <a:pt x="0" y="2755064"/>
                </a:cubicBezTo>
                <a:cubicBezTo>
                  <a:pt x="0" y="1657744"/>
                  <a:pt x="555971" y="690278"/>
                  <a:pt x="1401590" y="118989"/>
                </a:cubicBezTo>
                <a:close/>
              </a:path>
            </a:pathLst>
          </a:cu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p:cNvSpPr/>
          <p:nvPr userDrawn="1"/>
        </p:nvSpPr>
        <p:spPr>
          <a:xfrm>
            <a:off x="4484399" y="2292849"/>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6165581" y="4902594"/>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11209057" y="4956866"/>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userDrawn="1"/>
        </p:nvSpPr>
        <p:spPr>
          <a:xfrm>
            <a:off x="6249533" y="-732709"/>
            <a:ext cx="6752093" cy="6752093"/>
          </a:xfrm>
          <a:prstGeom prst="ellipse">
            <a:avLst/>
          </a:prstGeom>
          <a:no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cture Placeholder 7"/>
          <p:cNvSpPr>
            <a:spLocks noGrp="1"/>
          </p:cNvSpPr>
          <p:nvPr>
            <p:ph type="pic" sz="quarter" idx="10" hasCustomPrompt="1"/>
          </p:nvPr>
        </p:nvSpPr>
        <p:spPr>
          <a:xfrm>
            <a:off x="5987463" y="-791701"/>
            <a:ext cx="6749004" cy="6749004"/>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17" name="Text Placeholder 23"/>
          <p:cNvSpPr>
            <a:spLocks noGrp="1"/>
          </p:cNvSpPr>
          <p:nvPr>
            <p:ph type="body" sz="quarter" idx="12" hasCustomPrompt="1"/>
          </p:nvPr>
        </p:nvSpPr>
        <p:spPr>
          <a:xfrm>
            <a:off x="461565" y="4669181"/>
            <a:ext cx="4870995" cy="1650628"/>
          </a:xfrm>
        </p:spPr>
        <p:txBody>
          <a:bodyPr>
            <a:normAutofit/>
          </a:bodyPr>
          <a:lstStyle>
            <a:lvl1pPr marL="0" indent="0" algn="l">
              <a:lnSpc>
                <a:spcPts val="4000"/>
              </a:lnSpc>
              <a:buNone/>
              <a:defRPr sz="3600" b="0" baseline="0">
                <a:solidFill>
                  <a:srgbClr val="16A8D3"/>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3031" y="490255"/>
            <a:ext cx="5080931" cy="1526867"/>
          </a:xfrm>
          <a:prstGeom prst="rect">
            <a:avLst/>
          </a:prstGeom>
        </p:spPr>
      </p:pic>
      <p:sp>
        <p:nvSpPr>
          <p:cNvPr id="16" name="Footer Placeholder 6"/>
          <p:cNvSpPr txBox="1">
            <a:spLocks noGrp="1"/>
          </p:cNvSpPr>
          <p:nvPr userDrawn="1"/>
        </p:nvSpPr>
        <p:spPr bwMode="auto">
          <a:xfrm>
            <a:off x="9565507" y="6235377"/>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18" name="Picture 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36365" y="613900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ptop slide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8387" t="10823" r="9307" b="5574"/>
          <a:stretch/>
        </p:blipFill>
        <p:spPr>
          <a:xfrm>
            <a:off x="2000190" y="1447737"/>
            <a:ext cx="7941283" cy="4839954"/>
          </a:xfrm>
          <a:prstGeom prst="rect">
            <a:avLst/>
          </a:prstGeom>
        </p:spPr>
      </p:pic>
      <p:sp>
        <p:nvSpPr>
          <p:cNvPr id="25"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26" name="Text Placeholder 25"/>
          <p:cNvSpPr>
            <a:spLocks noGrp="1"/>
          </p:cNvSpPr>
          <p:nvPr>
            <p:ph type="body" sz="quarter" idx="14" hasCustomPrompt="1"/>
          </p:nvPr>
        </p:nvSpPr>
        <p:spPr>
          <a:xfrm>
            <a:off x="0" y="1045042"/>
            <a:ext cx="12192000" cy="590599"/>
          </a:xfrm>
        </p:spPr>
        <p:txBody>
          <a:bodyPr>
            <a:noAutofit/>
          </a:bodyPr>
          <a:lstStyle>
            <a:lvl1pPr marL="0" indent="0" algn="ctr">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cxnSp>
        <p:nvCxnSpPr>
          <p:cNvPr id="27" name="Straight Connector 26"/>
          <p:cNvCxnSpPr/>
          <p:nvPr userDrawn="1"/>
        </p:nvCxnSpPr>
        <p:spPr>
          <a:xfrm flipH="1">
            <a:off x="280404" y="945173"/>
            <a:ext cx="11623126"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1"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aptop slide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7429500" y="740153"/>
            <a:ext cx="4762500" cy="5612853"/>
          </a:xfrm>
          <a:prstGeom prst="rect">
            <a:avLst/>
          </a:prstGeom>
        </p:spPr>
      </p:pic>
      <p:cxnSp>
        <p:nvCxnSpPr>
          <p:cNvPr id="27" name="Straight Connector 26"/>
          <p:cNvCxnSpPr/>
          <p:nvPr userDrawn="1"/>
        </p:nvCxnSpPr>
        <p:spPr>
          <a:xfrm flipH="1">
            <a:off x="378379" y="1908558"/>
            <a:ext cx="6789867"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9" name="Text Placeholder 23"/>
          <p:cNvSpPr>
            <a:spLocks noGrp="1"/>
          </p:cNvSpPr>
          <p:nvPr>
            <p:ph type="body" sz="quarter" idx="16" hasCustomPrompt="1"/>
          </p:nvPr>
        </p:nvSpPr>
        <p:spPr>
          <a:xfrm>
            <a:off x="643223" y="1079254"/>
            <a:ext cx="6361734"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0" name="Text Placeholder 25"/>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16"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ne Slide 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3425" t="-1173" r="6562" b="12394"/>
          <a:stretch/>
        </p:blipFill>
        <p:spPr>
          <a:xfrm>
            <a:off x="2449287" y="1355271"/>
            <a:ext cx="9742714" cy="5502729"/>
          </a:xfrm>
          <a:prstGeom prst="rect">
            <a:avLst/>
          </a:prstGeom>
        </p:spPr>
      </p:pic>
      <p:sp>
        <p:nvSpPr>
          <p:cNvPr id="6" name="Picture Placeholder 5"/>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4"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cxnSp>
        <p:nvCxnSpPr>
          <p:cNvPr id="15" name="Straight Connector 14"/>
          <p:cNvCxnSpPr/>
          <p:nvPr userDrawn="1"/>
        </p:nvCxnSpPr>
        <p:spPr>
          <a:xfrm flipH="1">
            <a:off x="280404" y="945173"/>
            <a:ext cx="11623126"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12"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one Slide 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r="3454" b="8248"/>
          <a:stretch/>
        </p:blipFill>
        <p:spPr>
          <a:xfrm>
            <a:off x="6890657" y="550299"/>
            <a:ext cx="5479143" cy="6292294"/>
          </a:xfrm>
          <a:prstGeom prst="rect">
            <a:avLst/>
          </a:prstGeom>
        </p:spPr>
      </p:pic>
      <p:sp>
        <p:nvSpPr>
          <p:cNvPr id="7" name="Picture Placeholder 6"/>
          <p:cNvSpPr>
            <a:spLocks noGrp="1"/>
          </p:cNvSpPr>
          <p:nvPr>
            <p:ph type="pic" sz="quarter" idx="14" hasCustomPrompt="1"/>
          </p:nvPr>
        </p:nvSpPr>
        <p:spPr>
          <a:xfrm>
            <a:off x="7754938" y="1192681"/>
            <a:ext cx="2187575" cy="38862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cxnSp>
        <p:nvCxnSpPr>
          <p:cNvPr id="11" name="Straight Connector 10"/>
          <p:cNvCxnSpPr/>
          <p:nvPr userDrawn="1"/>
        </p:nvCxnSpPr>
        <p:spPr>
          <a:xfrm flipH="1">
            <a:off x="378380" y="1908558"/>
            <a:ext cx="63489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12" name="Text Placeholder 23"/>
          <p:cNvSpPr>
            <a:spLocks noGrp="1"/>
          </p:cNvSpPr>
          <p:nvPr>
            <p:ph type="body" sz="quarter" idx="16" hasCustomPrompt="1"/>
          </p:nvPr>
        </p:nvSpPr>
        <p:spPr>
          <a:xfrm>
            <a:off x="643223" y="1079254"/>
            <a:ext cx="5839220"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3" name="Text Placeholder 25"/>
          <p:cNvSpPr>
            <a:spLocks noGrp="1"/>
          </p:cNvSpPr>
          <p:nvPr>
            <p:ph type="body" sz="quarter" idx="17" hasCustomPrompt="1"/>
          </p:nvPr>
        </p:nvSpPr>
        <p:spPr>
          <a:xfrm>
            <a:off x="643223" y="2087287"/>
            <a:ext cx="5839220"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17"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41" name="Arc 40"/>
          <p:cNvSpPr/>
          <p:nvPr userDrawn="1"/>
        </p:nvSpPr>
        <p:spPr>
          <a:xfrm flipH="1">
            <a:off x="7234661" y="-915640"/>
            <a:ext cx="6797861" cy="6797861"/>
          </a:xfrm>
          <a:prstGeom prst="arc">
            <a:avLst>
              <a:gd name="adj1" fmla="val 18515705"/>
              <a:gd name="adj2" fmla="val 6898743"/>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7361819" y="0"/>
            <a:ext cx="4830180" cy="5934062"/>
          </a:xfrm>
          <a:custGeom>
            <a:avLst/>
            <a:gdLst>
              <a:gd name="connsiteX0" fmla="*/ 1597452 w 4830180"/>
              <a:gd name="connsiteY0" fmla="*/ 0 h 5934062"/>
              <a:gd name="connsiteX1" fmla="*/ 4760544 w 4830180"/>
              <a:gd name="connsiteY1" fmla="*/ 0 h 5934062"/>
              <a:gd name="connsiteX2" fmla="*/ 4830180 w 4830180"/>
              <a:gd name="connsiteY2" fmla="*/ 42305 h 5934062"/>
              <a:gd name="connsiteX3" fmla="*/ 4830180 w 4830180"/>
              <a:gd name="connsiteY3" fmla="*/ 5467824 h 5934062"/>
              <a:gd name="connsiteX4" fmla="*/ 4694297 w 4830180"/>
              <a:gd name="connsiteY4" fmla="*/ 5550374 h 5934062"/>
              <a:gd name="connsiteX5" fmla="*/ 3178998 w 4830180"/>
              <a:gd name="connsiteY5" fmla="*/ 5934062 h 5934062"/>
              <a:gd name="connsiteX6" fmla="*/ 0 w 4830180"/>
              <a:gd name="connsiteY6" fmla="*/ 2755064 h 5934062"/>
              <a:gd name="connsiteX7" fmla="*/ 1401590 w 4830180"/>
              <a:gd name="connsiteY7" fmla="*/ 118989 h 59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0180" h="5934062">
                <a:moveTo>
                  <a:pt x="1597452" y="0"/>
                </a:moveTo>
                <a:lnTo>
                  <a:pt x="4760544" y="0"/>
                </a:lnTo>
                <a:lnTo>
                  <a:pt x="4830180" y="42305"/>
                </a:lnTo>
                <a:lnTo>
                  <a:pt x="4830180" y="5467824"/>
                </a:lnTo>
                <a:lnTo>
                  <a:pt x="4694297" y="5550374"/>
                </a:lnTo>
                <a:cubicBezTo>
                  <a:pt x="4243855" y="5795070"/>
                  <a:pt x="3727658" y="5934062"/>
                  <a:pt x="3178998" y="5934062"/>
                </a:cubicBezTo>
                <a:cubicBezTo>
                  <a:pt x="1423286" y="5934062"/>
                  <a:pt x="0" y="4510776"/>
                  <a:pt x="0" y="2755064"/>
                </a:cubicBezTo>
                <a:cubicBezTo>
                  <a:pt x="0" y="1657744"/>
                  <a:pt x="555971" y="690278"/>
                  <a:pt x="1401590" y="118989"/>
                </a:cubicBezTo>
                <a:close/>
              </a:path>
            </a:pathLst>
          </a:cu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23"/>
          <p:cNvSpPr>
            <a:spLocks noGrp="1"/>
          </p:cNvSpPr>
          <p:nvPr userDrawn="1">
            <p:ph type="body" sz="quarter" idx="13" hasCustomPrompt="1"/>
          </p:nvPr>
        </p:nvSpPr>
        <p:spPr>
          <a:xfrm>
            <a:off x="427462" y="853210"/>
            <a:ext cx="3104978" cy="697353"/>
          </a:xfrm>
        </p:spPr>
        <p:txBody>
          <a:bodyPr anchor="ctr">
            <a:noAutofit/>
          </a:bodyPr>
          <a:lstStyle>
            <a:lvl1pPr marL="0" indent="0" algn="l">
              <a:buNone/>
              <a:defRPr sz="5400" baseline="0">
                <a:solidFill>
                  <a:srgbClr val="6D6E6C"/>
                </a:solidFill>
                <a:latin typeface="+mn-lt"/>
              </a:defRPr>
            </a:lvl1pPr>
          </a:lstStyle>
          <a:p>
            <a:pPr lvl="0"/>
            <a:r>
              <a:rPr lang="en-US" dirty="0"/>
              <a:t>Thank You</a:t>
            </a:r>
          </a:p>
        </p:txBody>
      </p:sp>
      <p:sp>
        <p:nvSpPr>
          <p:cNvPr id="13" name="Text Placeholder 25"/>
          <p:cNvSpPr>
            <a:spLocks noGrp="1"/>
          </p:cNvSpPr>
          <p:nvPr userDrawn="1">
            <p:ph type="body" sz="quarter" idx="14" hasCustomPrompt="1"/>
          </p:nvPr>
        </p:nvSpPr>
        <p:spPr>
          <a:xfrm>
            <a:off x="3863577" y="858821"/>
            <a:ext cx="3854522" cy="697353"/>
          </a:xfrm>
        </p:spPr>
        <p:txBody>
          <a:bodyPr anchor="ctr">
            <a:noAutofit/>
          </a:bodyPr>
          <a:lstStyle>
            <a:lvl1pPr marL="0" indent="0" algn="l">
              <a:buNone/>
              <a:defRPr sz="2800" i="1"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10" name="Oval 9"/>
          <p:cNvSpPr/>
          <p:nvPr userDrawn="1"/>
        </p:nvSpPr>
        <p:spPr>
          <a:xfrm>
            <a:off x="7091452" y="2319040"/>
            <a:ext cx="591486" cy="591486"/>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5" name="Oval 14"/>
          <p:cNvSpPr/>
          <p:nvPr userDrawn="1"/>
        </p:nvSpPr>
        <p:spPr>
          <a:xfrm>
            <a:off x="7707898" y="4332206"/>
            <a:ext cx="591486" cy="591486"/>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7" name="Oval 16"/>
          <p:cNvSpPr/>
          <p:nvPr userDrawn="1"/>
        </p:nvSpPr>
        <p:spPr>
          <a:xfrm>
            <a:off x="7234661" y="3416566"/>
            <a:ext cx="591486" cy="591486"/>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cxnSp>
        <p:nvCxnSpPr>
          <p:cNvPr id="19" name="Straight Connector 18"/>
          <p:cNvCxnSpPr/>
          <p:nvPr userDrawn="1"/>
        </p:nvCxnSpPr>
        <p:spPr>
          <a:xfrm>
            <a:off x="3706758" y="846751"/>
            <a:ext cx="0" cy="696487"/>
          </a:xfrm>
          <a:prstGeom prst="line">
            <a:avLst/>
          </a:prstGeom>
          <a:ln w="19050">
            <a:solidFill>
              <a:srgbClr val="16A8D3"/>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userDrawn="1">
            <p:ph type="body" sz="quarter" idx="15" hasCustomPrompt="1"/>
          </p:nvPr>
        </p:nvSpPr>
        <p:spPr>
          <a:xfrm>
            <a:off x="7810096" y="2502783"/>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20" name="Text Placeholder 2"/>
          <p:cNvSpPr>
            <a:spLocks noGrp="1"/>
          </p:cNvSpPr>
          <p:nvPr userDrawn="1">
            <p:ph type="body" sz="quarter" idx="16" hasCustomPrompt="1"/>
          </p:nvPr>
        </p:nvSpPr>
        <p:spPr>
          <a:xfrm>
            <a:off x="7921661" y="3491798"/>
            <a:ext cx="2757540" cy="382588"/>
          </a:xfrm>
        </p:spPr>
        <p:txBody>
          <a:bodyPr anchor="t">
            <a:normAutofit/>
          </a:bodyPr>
          <a:lstStyle>
            <a:lvl1pPr marL="0" indent="0">
              <a:buNone/>
              <a:defRPr sz="1600">
                <a:solidFill>
                  <a:schemeClr val="bg1"/>
                </a:solidFill>
              </a:defRPr>
            </a:lvl1pPr>
          </a:lstStyle>
          <a:p>
            <a:pPr lvl="0"/>
            <a:r>
              <a:rPr lang="en-US" dirty="0"/>
              <a:t>Text 1</a:t>
            </a:r>
          </a:p>
        </p:txBody>
      </p:sp>
      <p:sp>
        <p:nvSpPr>
          <p:cNvPr id="21" name="Text Placeholder 2"/>
          <p:cNvSpPr>
            <a:spLocks noGrp="1"/>
          </p:cNvSpPr>
          <p:nvPr userDrawn="1">
            <p:ph type="body" sz="quarter" idx="17" hasCustomPrompt="1"/>
          </p:nvPr>
        </p:nvSpPr>
        <p:spPr>
          <a:xfrm>
            <a:off x="8398139" y="4419571"/>
            <a:ext cx="2757540" cy="416755"/>
          </a:xfrm>
        </p:spPr>
        <p:txBody>
          <a:bodyPr anchor="t">
            <a:normAutofit/>
          </a:bodyPr>
          <a:lstStyle>
            <a:lvl1pPr marL="0" indent="0">
              <a:buNone/>
              <a:defRPr sz="1600">
                <a:solidFill>
                  <a:schemeClr val="bg1"/>
                </a:solidFill>
              </a:defRPr>
            </a:lvl1pPr>
          </a:lstStyle>
          <a:p>
            <a:pPr lvl="0"/>
            <a:r>
              <a:rPr lang="en-US" dirty="0"/>
              <a:t>Text 1</a:t>
            </a:r>
          </a:p>
        </p:txBody>
      </p:sp>
      <p:sp>
        <p:nvSpPr>
          <p:cNvPr id="37" name="Footer Placeholder 6"/>
          <p:cNvSpPr txBox="1">
            <a:spLocks noGrp="1"/>
          </p:cNvSpPr>
          <p:nvPr userDrawn="1"/>
        </p:nvSpPr>
        <p:spPr bwMode="auto">
          <a:xfrm>
            <a:off x="9639238" y="6182195"/>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38"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10096" y="6085819"/>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619" y="5170628"/>
            <a:ext cx="5080931" cy="1526867"/>
          </a:xfrm>
          <a:prstGeom prst="rect">
            <a:avLst/>
          </a:prstGeom>
        </p:spPr>
      </p:pic>
    </p:spTree>
    <p:extLst>
      <p:ext uri="{BB962C8B-B14F-4D97-AF65-F5344CB8AC3E}">
        <p14:creationId xmlns:p14="http://schemas.microsoft.com/office/powerpoint/2010/main" val="6429513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with 1 colum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4161985" y="2117448"/>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8" name="Straight Connector 17"/>
          <p:cNvCxnSpPr/>
          <p:nvPr userDrawn="1"/>
        </p:nvCxnSpPr>
        <p:spPr>
          <a:xfrm flipH="1">
            <a:off x="3764072" y="1901746"/>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327477" flipH="1">
            <a:off x="-2014437" y="-2412565"/>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2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8">
    <p:spTree>
      <p:nvGrpSpPr>
        <p:cNvPr id="1" name=""/>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9">
    <p:spTree>
      <p:nvGrpSpPr>
        <p:cNvPr id="1" name=""/>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10">
    <p:spTree>
      <p:nvGrpSpPr>
        <p:cNvPr id="1" name=""/>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11">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with 2 colums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cxnSp>
        <p:nvCxnSpPr>
          <p:cNvPr id="18" name="Straight Connector 17"/>
          <p:cNvCxnSpPr/>
          <p:nvPr userDrawn="1"/>
        </p:nvCxnSpPr>
        <p:spPr>
          <a:xfrm flipH="1">
            <a:off x="3764072" y="1901746"/>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327477" flipH="1">
            <a:off x="-2014437" y="-2412565"/>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24" name="Text Placeholder 25"/>
          <p:cNvSpPr>
            <a:spLocks noGrp="1"/>
          </p:cNvSpPr>
          <p:nvPr>
            <p:ph type="body" sz="quarter" idx="15" hasCustomPrompt="1"/>
          </p:nvPr>
        </p:nvSpPr>
        <p:spPr>
          <a:xfrm>
            <a:off x="4161986" y="2127058"/>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p:cNvSpPr>
            <a:spLocks noGrp="1"/>
          </p:cNvSpPr>
          <p:nvPr>
            <p:ph type="body" sz="quarter" idx="16" hasCustomPrompt="1"/>
          </p:nvPr>
        </p:nvSpPr>
        <p:spPr>
          <a:xfrm>
            <a:off x="7969071" y="2107839"/>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7" name="Picture 2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with 3 colums - RIGHT">
    <p:spTree>
      <p:nvGrpSpPr>
        <p:cNvPr id="1" name=""/>
        <p:cNvGrpSpPr/>
        <p:nvPr/>
      </p:nvGrpSpPr>
      <p:grpSpPr>
        <a:xfrm>
          <a:off x="0" y="0"/>
          <a:ext cx="0" cy="0"/>
          <a:chOff x="0" y="0"/>
          <a:chExt cx="0" cy="0"/>
        </a:xfrm>
      </p:grpSpPr>
      <p:sp>
        <p:nvSpPr>
          <p:cNvPr id="14"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cxnSp>
        <p:nvCxnSpPr>
          <p:cNvPr id="16" name="Straight Connector 15"/>
          <p:cNvCxnSpPr/>
          <p:nvPr userDrawn="1"/>
        </p:nvCxnSpPr>
        <p:spPr>
          <a:xfrm flipH="1">
            <a:off x="3764072" y="1901746"/>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327477" flipH="1">
            <a:off x="-2014437" y="-2412565"/>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33" name="Text Placeholder 25"/>
          <p:cNvSpPr>
            <a:spLocks noGrp="1"/>
          </p:cNvSpPr>
          <p:nvPr>
            <p:ph type="body" sz="quarter" idx="15" hasCustomPrompt="1"/>
          </p:nvPr>
        </p:nvSpPr>
        <p:spPr>
          <a:xfrm>
            <a:off x="4175360" y="2128494"/>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5"/>
          <p:cNvSpPr>
            <a:spLocks noGrp="1"/>
          </p:cNvSpPr>
          <p:nvPr>
            <p:ph type="body" sz="quarter" idx="16" hasCustomPrompt="1"/>
          </p:nvPr>
        </p:nvSpPr>
        <p:spPr>
          <a:xfrm>
            <a:off x="9228157"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5"/>
          <p:cNvSpPr>
            <a:spLocks noGrp="1"/>
          </p:cNvSpPr>
          <p:nvPr>
            <p:ph type="body" sz="quarter" idx="17" hasCustomPrompt="1"/>
          </p:nvPr>
        </p:nvSpPr>
        <p:spPr>
          <a:xfrm>
            <a:off x="6723190"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with 1 colum - LEFT">
    <p:spTree>
      <p:nvGrpSpPr>
        <p:cNvPr id="1" name=""/>
        <p:cNvGrpSpPr/>
        <p:nvPr/>
      </p:nvGrpSpPr>
      <p:grpSpPr>
        <a:xfrm>
          <a:off x="0" y="0"/>
          <a:ext cx="0" cy="0"/>
          <a:chOff x="0" y="0"/>
          <a:chExt cx="0" cy="0"/>
        </a:xfrm>
      </p:grpSpPr>
      <p:sp>
        <p:nvSpPr>
          <p:cNvPr id="17"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5" name="Text Placeholder 25"/>
          <p:cNvSpPr>
            <a:spLocks noGrp="1"/>
          </p:cNvSpPr>
          <p:nvPr>
            <p:ph type="body" sz="quarter" idx="14" hasCustomPrompt="1"/>
          </p:nvPr>
        </p:nvSpPr>
        <p:spPr>
          <a:xfrm>
            <a:off x="876301" y="2117212"/>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478388" y="1901510"/>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272523">
            <a:off x="8658324" y="-2412568"/>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pic>
        <p:nvPicPr>
          <p:cNvPr id="29" name="Picture 2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87680-F485-A944-B74B-98B26E054E49}" type="datetimeFigureOut">
              <a:rPr lang="en-US" smtClean="0"/>
              <a:t>7/14/2020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04C27-DD68-9D4F-8D80-21602C2A289B}" type="slidenum">
              <a:rPr lang="en-US" smtClean="0"/>
              <a:t>‹Nr.›</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722" r:id="rId1"/>
    <p:sldLayoutId id="2147483760" r:id="rId2"/>
    <p:sldLayoutId id="2147483714" r:id="rId3"/>
    <p:sldLayoutId id="2147483700" r:id="rId4"/>
    <p:sldLayoutId id="2147483762" r:id="rId5"/>
    <p:sldLayoutId id="2147483742" r:id="rId6"/>
    <p:sldLayoutId id="2147483743" r:id="rId7"/>
    <p:sldLayoutId id="2147483710" r:id="rId8"/>
    <p:sldLayoutId id="2147483745" r:id="rId9"/>
    <p:sldLayoutId id="2147483707" r:id="rId10"/>
    <p:sldLayoutId id="2147483744" r:id="rId11"/>
    <p:sldLayoutId id="2147483720" r:id="rId12"/>
    <p:sldLayoutId id="2147483701" r:id="rId13"/>
    <p:sldLayoutId id="2147483698" r:id="rId14"/>
    <p:sldLayoutId id="2147483709" r:id="rId15"/>
    <p:sldLayoutId id="2147483715" r:id="rId16"/>
    <p:sldLayoutId id="2147483716" r:id="rId17"/>
    <p:sldLayoutId id="2147483708" r:id="rId18"/>
    <p:sldLayoutId id="2147483717" r:id="rId19"/>
    <p:sldLayoutId id="2147483718" r:id="rId20"/>
    <p:sldLayoutId id="2147483719" r:id="rId21"/>
    <p:sldLayoutId id="2147483723" r:id="rId22"/>
    <p:sldLayoutId id="2147483654" r:id="rId23"/>
    <p:sldLayoutId id="2147483721" r:id="rId24"/>
    <p:sldLayoutId id="2147483725" r:id="rId25"/>
    <p:sldLayoutId id="2147483706" r:id="rId26"/>
    <p:sldLayoutId id="2147483735" r:id="rId27"/>
    <p:sldLayoutId id="2147483764" r:id="rId28"/>
    <p:sldLayoutId id="2147483765" r:id="rId29"/>
    <p:sldLayoutId id="2147483736" r:id="rId30"/>
    <p:sldLayoutId id="2147483737" r:id="rId31"/>
    <p:sldLayoutId id="2147483699" r:id="rId32"/>
    <p:sldLayoutId id="2147483703" r:id="rId33"/>
    <p:sldLayoutId id="2147483711" r:id="rId34"/>
    <p:sldLayoutId id="2147483705" r:id="rId35"/>
    <p:sldLayoutId id="2147483738" r:id="rId36"/>
    <p:sldLayoutId id="2147483704" r:id="rId37"/>
    <p:sldLayoutId id="2147483739" r:id="rId38"/>
    <p:sldLayoutId id="2147483740" r:id="rId39"/>
    <p:sldLayoutId id="2147483686" r:id="rId40"/>
    <p:sldLayoutId id="2147483741" r:id="rId41"/>
    <p:sldLayoutId id="2147483755" r:id="rId42"/>
    <p:sldLayoutId id="2147483754" r:id="rId43"/>
    <p:sldLayoutId id="2147483753" r:id="rId44"/>
    <p:sldLayoutId id="2147483756" r:id="rId45"/>
    <p:sldLayoutId id="2147483746" r:id="rId46"/>
    <p:sldLayoutId id="2147483734" r:id="rId47"/>
    <p:sldLayoutId id="2147483747" r:id="rId48"/>
    <p:sldLayoutId id="2147483748" r:id="rId49"/>
    <p:sldLayoutId id="2147483749" r:id="rId50"/>
    <p:sldLayoutId id="2147483750" r:id="rId51"/>
    <p:sldLayoutId id="2147483751" r:id="rId52"/>
    <p:sldLayoutId id="2147483752" r:id="rId53"/>
    <p:sldLayoutId id="2147483687" r:id="rId54"/>
    <p:sldLayoutId id="2147483712" r:id="rId55"/>
    <p:sldLayoutId id="2147483726" r:id="rId56"/>
    <p:sldLayoutId id="2147483727" r:id="rId57"/>
    <p:sldLayoutId id="2147483728" r:id="rId58"/>
    <p:sldLayoutId id="2147483713" r:id="rId59"/>
    <p:sldLayoutId id="2147483729" r:id="rId60"/>
    <p:sldLayoutId id="2147483730" r:id="rId61"/>
    <p:sldLayoutId id="2147483731" r:id="rId62"/>
    <p:sldLayoutId id="2147483702" r:id="rId63"/>
    <p:sldLayoutId id="2147483732" r:id="rId64"/>
    <p:sldLayoutId id="2147483733" r:id="rId65"/>
  </p:sldLayoutIdLst>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flickr.com/photos/dilaudid/4954719152" TargetMode="External"/><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hyperlink" Target="https://www.tasnimnews.com/en/news/2016/06/05/1096719/syrian-students-take-exams-as-terrorists-mortar-attacks-continue" TargetMode="External"/><Relationship Id="rId2" Type="http://schemas.openxmlformats.org/officeDocument/2006/relationships/image" Target="../media/image15.jpg"/><Relationship Id="rId1" Type="http://schemas.openxmlformats.org/officeDocument/2006/relationships/slideLayout" Target="../slideLayouts/slideLayout12.xml"/><Relationship Id="rId4" Type="http://schemas.openxmlformats.org/officeDocument/2006/relationships/hyperlink" Target="https://www.britishcouncil.org/voices-magazine/can-learning-languages-help-refugees-cope"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pixabay.com/en/headache-image-man-stress-1557816/" TargetMode="External"/><Relationship Id="rId2" Type="http://schemas.openxmlformats.org/officeDocument/2006/relationships/image" Target="../media/image16.jpg"/><Relationship Id="rId1" Type="http://schemas.openxmlformats.org/officeDocument/2006/relationships/slideLayout" Target="../slideLayouts/slideLayout12.xml"/><Relationship Id="rId4" Type="http://schemas.openxmlformats.org/officeDocument/2006/relationships/hyperlink" Target="http://doras.dcu.ie/23892/1/An%20investigation%20of%20ESOL%20provision%20for%20adult%20Syrian%20refugees%20in%20Ireland%20Voices%20of%20support%20providers.pdf"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hyperlink" Target="http://www.cruxcatalyst.com/2013/07/11/lenses-language-and-engaging-people/" TargetMode="External"/><Relationship Id="rId2" Type="http://schemas.openxmlformats.org/officeDocument/2006/relationships/image" Target="../media/image17.jpg"/><Relationship Id="rId1" Type="http://schemas.openxmlformats.org/officeDocument/2006/relationships/slideLayout" Target="../slideLayouts/slideLayout30.xml"/><Relationship Id="rId4" Type="http://schemas.openxmlformats.org/officeDocument/2006/relationships/hyperlink" Target="https://www.britishcouncil.org/language-for-resilience"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hyperlink" Target="https://www.coe.int/en/web/language-support-for-adult-refugees/list-of-all-tools" TargetMode="External"/><Relationship Id="rId2" Type="http://schemas.openxmlformats.org/officeDocument/2006/relationships/notesSlide" Target="../notesSlides/notesSlide3.xml"/><Relationship Id="rId1" Type="http://schemas.openxmlformats.org/officeDocument/2006/relationships/slideLayout" Target="../slideLayouts/slideLayout51.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hyperlink" Target="http://www.englishmyway.co.uk/" TargetMode="External"/><Relationship Id="rId2" Type="http://schemas.openxmlformats.org/officeDocument/2006/relationships/slideLayout" Target="../slideLayouts/slideLayout30.xml"/><Relationship Id="rId1" Type="http://schemas.openxmlformats.org/officeDocument/2006/relationships/video" Target="https://www.youtube.com/embed/ZN4dmdtSx5k" TargetMode="External"/><Relationship Id="rId5" Type="http://schemas.openxmlformats.org/officeDocument/2006/relationships/hyperlink" Target="https://www.youtube.com/watch?v=ZN4dmdtSx5k" TargetMode="Externa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hyperlink" Target="https://www.englishmyway.co.uk/find-out-more" TargetMode="External"/><Relationship Id="rId2" Type="http://schemas.openxmlformats.org/officeDocument/2006/relationships/image" Target="../media/image20.pn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hyperlink" Target="https://ec.europa.eu/programmes/erasmus-plus/resources/online-linguistic-support_en#refugees" TargetMode="External"/><Relationship Id="rId2" Type="http://schemas.openxmlformats.org/officeDocument/2006/relationships/image" Target="../media/image21.png"/><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hyperlink" Target="http://www.italiano.rai.it/" TargetMode="External"/><Relationship Id="rId2" Type="http://schemas.openxmlformats.org/officeDocument/2006/relationships/image" Target="../media/image22.tiff"/><Relationship Id="rId1" Type="http://schemas.openxmlformats.org/officeDocument/2006/relationships/slideLayout" Target="../slideLayouts/slideLayout30.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hyperlink" Target="https://www.flickr.com/photos/155416046@N05/35038255444" TargetMode="External"/><Relationship Id="rId2" Type="http://schemas.openxmlformats.org/officeDocument/2006/relationships/image" Target="../media/image23.jp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34.svg"/><Relationship Id="rId2" Type="http://schemas.openxmlformats.org/officeDocument/2006/relationships/image" Target="../media/image24.jpg"/><Relationship Id="rId1" Type="http://schemas.openxmlformats.org/officeDocument/2006/relationships/slideLayout" Target="../slideLayouts/slideLayout55.xml"/><Relationship Id="rId6" Type="http://schemas.openxmlformats.org/officeDocument/2006/relationships/image" Target="../media/image28.svg"/><Relationship Id="rId11" Type="http://schemas.openxmlformats.org/officeDocument/2006/relationships/image" Target="../media/image29.png"/><Relationship Id="rId5" Type="http://schemas.openxmlformats.org/officeDocument/2006/relationships/image" Target="../media/image26.png"/><Relationship Id="rId15" Type="http://schemas.openxmlformats.org/officeDocument/2006/relationships/image" Target="../media/image3.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28.png"/><Relationship Id="rId14" Type="http://schemas.openxmlformats.org/officeDocument/2006/relationships/image" Target="../media/image36.sv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promise-project.eu/social-inclusion-toolkit/" TargetMode="External"/><Relationship Id="rId1" Type="http://schemas.openxmlformats.org/officeDocument/2006/relationships/slideLayout" Target="../slideLayouts/slideLayout30.xml"/><Relationship Id="rId6" Type="http://schemas.openxmlformats.org/officeDocument/2006/relationships/hyperlink" Target="http://openclipart.org/detail/17746/flag-of-ireland-by-tobias" TargetMode="External"/><Relationship Id="rId5" Type="http://schemas.openxmlformats.org/officeDocument/2006/relationships/image" Target="../media/image10.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hyperlink" Target="http://www.thirdageireland.ie/failte-isteach" TargetMode="External"/><Relationship Id="rId2" Type="http://schemas.openxmlformats.org/officeDocument/2006/relationships/image" Target="../media/image33.png"/><Relationship Id="rId1" Type="http://schemas.openxmlformats.org/officeDocument/2006/relationships/slideLayout" Target="../slideLayouts/slideLayout30.xml"/><Relationship Id="rId5" Type="http://schemas.openxmlformats.org/officeDocument/2006/relationships/hyperlink" Target="http://openclipart.org/detail/17746/flag-of-ireland-by-tobias" TargetMode="Externa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32.xml"/><Relationship Id="rId1" Type="http://schemas.openxmlformats.org/officeDocument/2006/relationships/video" Target="https://www.youtube.com/embed/qm3IYXEZcYk" TargetMode="External"/><Relationship Id="rId6" Type="http://schemas.openxmlformats.org/officeDocument/2006/relationships/hyperlink" Target="http://openclipart.org/detail/17746/flag-of-ireland-by-tobias" TargetMode="External"/><Relationship Id="rId5" Type="http://schemas.openxmlformats.org/officeDocument/2006/relationships/image" Target="../media/image10.png"/><Relationship Id="rId4" Type="http://schemas.openxmlformats.org/officeDocument/2006/relationships/hyperlink" Target="https://www.youtube.com/watch?v=qm3IYXEZcYk"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11.png"/><Relationship Id="rId1" Type="http://schemas.openxmlformats.org/officeDocument/2006/relationships/slideLayout" Target="../slideLayouts/slideLayout30.xml"/><Relationship Id="rId4" Type="http://schemas.openxmlformats.org/officeDocument/2006/relationships/hyperlink" Target="https://www.youtube.com/watch?v=CCZGzCfQ6BQ"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35.xml"/><Relationship Id="rId1" Type="http://schemas.openxmlformats.org/officeDocument/2006/relationships/video" Target="https://www.youtube.com/embed/lxcGcEzQmsk?feature=oembed"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dublincity.ie/main-menu-services-recreation-culture-dublin-city-public-libraries-and-archive-events/conversation" TargetMode="Externa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hyperlink" Target="http://www.lingoglobe.com/" TargetMode="External"/><Relationship Id="rId3" Type="http://schemas.openxmlformats.org/officeDocument/2006/relationships/hyperlink" Target="https://www.conversationexchange.com/" TargetMode="External"/><Relationship Id="rId7" Type="http://schemas.openxmlformats.org/officeDocument/2006/relationships/hyperlink" Target="https://www.easylanguageexchange.com/" TargetMode="External"/><Relationship Id="rId12" Type="http://schemas.openxmlformats.org/officeDocument/2006/relationships/image" Target="../media/image42.png"/><Relationship Id="rId2" Type="http://schemas.openxmlformats.org/officeDocument/2006/relationships/hyperlink" Target="https://www.lifewire.com/free-language-exchange-websites-1357059" TargetMode="External"/><Relationship Id="rId1" Type="http://schemas.openxmlformats.org/officeDocument/2006/relationships/slideLayout" Target="../slideLayouts/slideLayout30.xml"/><Relationship Id="rId6" Type="http://schemas.openxmlformats.org/officeDocument/2006/relationships/image" Target="../media/image39.png"/><Relationship Id="rId11" Type="http://schemas.openxmlformats.org/officeDocument/2006/relationships/hyperlink" Target="https://www.papora.com/" TargetMode="External"/><Relationship Id="rId5" Type="http://schemas.openxmlformats.org/officeDocument/2006/relationships/hyperlink" Target="https://www.language-exchanges.org/" TargetMode="External"/><Relationship Id="rId10" Type="http://schemas.openxmlformats.org/officeDocument/2006/relationships/image" Target="../media/image41.png"/><Relationship Id="rId4" Type="http://schemas.openxmlformats.org/officeDocument/2006/relationships/image" Target="../media/image38.jpeg"/><Relationship Id="rId9" Type="http://schemas.openxmlformats.org/officeDocument/2006/relationships/hyperlink" Target="https://www.speaky.com/" TargetMode="External"/><Relationship Id="rId14" Type="http://schemas.openxmlformats.org/officeDocument/2006/relationships/image" Target="../media/image4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www.loetb.ie/contentfiles/OSD/Annual%20Report/Designed%20Annual%20Report%202016%20English%20for%20website.pdf" TargetMode="External"/><Relationship Id="rId1" Type="http://schemas.openxmlformats.org/officeDocument/2006/relationships/slideLayout" Target="../slideLayouts/slideLayout30.xml"/><Relationship Id="rId5" Type="http://schemas.openxmlformats.org/officeDocument/2006/relationships/hyperlink" Target="http://openclipart.org/detail/17746/flag-of-ireland-by-tobias" TargetMode="Externa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landofhopeproject.eu/results/" TargetMode="External"/><Relationship Id="rId1" Type="http://schemas.openxmlformats.org/officeDocument/2006/relationships/slideLayout" Target="../slideLayouts/slideLayout30.xml"/><Relationship Id="rId4" Type="http://schemas.openxmlformats.org/officeDocument/2006/relationships/image" Target="../media/image46.jpg"/></Relationships>
</file>

<file path=ppt/slides/_rels/slide32.xml.rels><?xml version="1.0" encoding="UTF-8" standalone="yes"?>
<Relationships xmlns="http://schemas.openxmlformats.org/package/2006/relationships"><Relationship Id="rId3" Type="http://schemas.openxmlformats.org/officeDocument/2006/relationships/hyperlink" Target="https://www.inclusion-europe.eu/easy-to-read/" TargetMode="External"/><Relationship Id="rId2" Type="http://schemas.openxmlformats.org/officeDocument/2006/relationships/image" Target="../media/image47.jpe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etbi.ie/etbs/directory-of-etbs/" TargetMode="External"/><Relationship Id="rId1" Type="http://schemas.openxmlformats.org/officeDocument/2006/relationships/slideLayout" Target="../slideLayouts/slideLayout12.xml"/><Relationship Id="rId6" Type="http://schemas.openxmlformats.org/officeDocument/2006/relationships/hyperlink" Target="https://www.irishjobs.ie/Recruiters/Education-and-Training-Boards-Ireland-7519.aspx" TargetMode="External"/><Relationship Id="rId5" Type="http://schemas.openxmlformats.org/officeDocument/2006/relationships/image" Target="../media/image48.gif"/><Relationship Id="rId4" Type="http://schemas.openxmlformats.org/officeDocument/2006/relationships/hyperlink" Target="http://openclipart.org/detail/17746/flag-of-ireland-by-tobia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hyperlink" Target="http://doras.dcu.ie/23892/1/An%20investigation%20of%20ESOL%20provision%20for%20adult%20Syrian%20refugees%20in%20Ireland%20Voices%20of%20support%20providers.pdf" TargetMode="External"/><Relationship Id="rId1" Type="http://schemas.openxmlformats.org/officeDocument/2006/relationships/slideLayout" Target="../slideLayouts/slideLayout33.xml"/><Relationship Id="rId4" Type="http://schemas.openxmlformats.org/officeDocument/2006/relationships/hyperlink" Target="http://bluesyemre.com/2013/07/02/learn-46-languages-online-for-free-spanish-english-chinese-more"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hyperlink" Target="http://doras.dcu.ie/23892/1/An%20investigation%20of%20ESOL%20provision%20for%20adult%20Syrian%20refugees%20in%20Ireland%20Voices%20of%20support%20providers.pdf" TargetMode="External"/><Relationship Id="rId1" Type="http://schemas.openxmlformats.org/officeDocument/2006/relationships/slideLayout" Target="../slideLayouts/slideLayout33.xml"/><Relationship Id="rId4" Type="http://schemas.openxmlformats.org/officeDocument/2006/relationships/hyperlink" Target="http://opinion-forum.com/index/2013/04/what-me-worry-why-worrying-does-more-harm-than-good/"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doras.dcu.ie/23892/1/An%20investigation%20of%20ESOL%20provision%20for%20adult%20Syrian%20refugees%20in%20Ireland%20Voices%20of%20support%20providers.pdf" TargetMode="External"/><Relationship Id="rId1" Type="http://schemas.openxmlformats.org/officeDocument/2006/relationships/slideLayout" Target="../slideLayouts/slideLayout33.xml"/><Relationship Id="rId4" Type="http://schemas.openxmlformats.org/officeDocument/2006/relationships/hyperlink" Target="https://cft.vanderbilt.edu/guides-sub-pages/active-learning/" TargetMode="External"/></Relationships>
</file>

<file path=ppt/slides/_rels/slide38.xml.rels><?xml version="1.0" encoding="UTF-8" standalone="yes"?>
<Relationships xmlns="http://schemas.openxmlformats.org/package/2006/relationships"><Relationship Id="rId2" Type="http://schemas.openxmlformats.org/officeDocument/2006/relationships/hyperlink" Target="http://doras.dcu.ie/23892/1/An%20investigation%20of%20ESOL%20provision%20for%20adult%20Syrian%20refugees%20in%20Ireland%20Voices%20of%20support%20providers.pdf" TargetMode="Externa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hyperlink" Target="http://doras.dcu.ie/23892/1/An%20investigation%20of%20ESOL%20provision%20for%20adult%20Syrian%20refugees%20in%20Ireland%20Voices%20of%20support%20providers.pdf" TargetMode="External"/><Relationship Id="rId1" Type="http://schemas.openxmlformats.org/officeDocument/2006/relationships/slideLayout" Target="../slideLayouts/slideLayout33.xml"/><Relationship Id="rId4" Type="http://schemas.openxmlformats.org/officeDocument/2006/relationships/hyperlink" Target="http://www.newsofmillcreek.com/content/jackson-high-school-environmental-systems-design-class-plants-preserve-watershed"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33.xml"/><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hyperlink" Target="http://www.spring.org.uk/2015/04/why-some-depressed-people-hate-being-told-to-cheer-up.php" TargetMode="External"/><Relationship Id="rId2" Type="http://schemas.openxmlformats.org/officeDocument/2006/relationships/image" Target="../media/image55.jpg"/><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hyperlink" Target="https://en.wikipedia.org/wiki/Name_tag" TargetMode="External"/><Relationship Id="rId2" Type="http://schemas.openxmlformats.org/officeDocument/2006/relationships/image" Target="../media/image56.jpg"/><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hyperlink" Target="http://womentakingastand.blogspot.com/2012/02/listen-to-meeee.html" TargetMode="External"/><Relationship Id="rId2" Type="http://schemas.openxmlformats.org/officeDocument/2006/relationships/image" Target="../media/image59.gif"/><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33.xml"/><Relationship Id="rId1" Type="http://schemas.openxmlformats.org/officeDocument/2006/relationships/video" Target="https://www.youtube.com/embed/R2gQKxage_0?feature=oembed" TargetMode="External"/><Relationship Id="rId4" Type="http://schemas.openxmlformats.org/officeDocument/2006/relationships/hyperlink" Target="https://www.youtube.com/watch?v=R2gQKxage_0"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rm.coe.int/16802fc1c7" TargetMode="External"/><Relationship Id="rId2" Type="http://schemas.openxmlformats.org/officeDocument/2006/relationships/hyperlink" Target="https://www.britishcouncil.org/language-for-resilience" TargetMode="External"/><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3" Type="http://schemas.openxmlformats.org/officeDocument/2006/relationships/hyperlink" Target="https://oureverydaylife.com/the-importance-of-verbal-non-verbal-communication-5162572.html"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hyperlink" Target="http://transgriot.blogspot.com/2011/03/if-you-white-trans-people-were-being.html" TargetMode="External"/><Relationship Id="rId4" Type="http://schemas.openxmlformats.org/officeDocument/2006/relationships/image" Target="../media/image62.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8" Type="http://schemas.openxmlformats.org/officeDocument/2006/relationships/image" Target="../media/image66.jpg"/><Relationship Id="rId13" Type="http://schemas.openxmlformats.org/officeDocument/2006/relationships/hyperlink" Target="http://www.klipopmekaar.co.za/2017/08/rooibos-for-reducing-stress/" TargetMode="External"/><Relationship Id="rId3" Type="http://schemas.openxmlformats.org/officeDocument/2006/relationships/hyperlink" Target="http://vivmcwaters.com.au/2010/08/" TargetMode="External"/><Relationship Id="rId7" Type="http://schemas.openxmlformats.org/officeDocument/2006/relationships/hyperlink" Target="https://pxhere.com/en/photo/1447013" TargetMode="External"/><Relationship Id="rId12" Type="http://schemas.openxmlformats.org/officeDocument/2006/relationships/image" Target="../media/image68.jpg"/><Relationship Id="rId2" Type="http://schemas.openxmlformats.org/officeDocument/2006/relationships/image" Target="../media/image63.jpg"/><Relationship Id="rId1" Type="http://schemas.openxmlformats.org/officeDocument/2006/relationships/slideLayout" Target="../slideLayouts/slideLayout41.xml"/><Relationship Id="rId6" Type="http://schemas.openxmlformats.org/officeDocument/2006/relationships/image" Target="../media/image65.jpg"/><Relationship Id="rId11" Type="http://schemas.openxmlformats.org/officeDocument/2006/relationships/hyperlink" Target="https://strategiclearner.wordpress.com/2011/01/14/so-what-do-you-want/" TargetMode="External"/><Relationship Id="rId5" Type="http://schemas.openxmlformats.org/officeDocument/2006/relationships/hyperlink" Target="http://womenincrimeink.blogspot.com/2010/06/true-and-false-handwriting.html" TargetMode="External"/><Relationship Id="rId10" Type="http://schemas.openxmlformats.org/officeDocument/2006/relationships/image" Target="../media/image67.png"/><Relationship Id="rId4" Type="http://schemas.openxmlformats.org/officeDocument/2006/relationships/image" Target="../media/image64.jpg"/><Relationship Id="rId9" Type="http://schemas.openxmlformats.org/officeDocument/2006/relationships/hyperlink" Target="http://theconversation.com/expert-panel-what-makes-a-good-teacher-25696"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pxhere.com/en/photo/1447013" TargetMode="External"/><Relationship Id="rId13" Type="http://schemas.openxmlformats.org/officeDocument/2006/relationships/image" Target="../media/image68.jpg"/><Relationship Id="rId3" Type="http://schemas.openxmlformats.org/officeDocument/2006/relationships/image" Target="../media/image63.jpg"/><Relationship Id="rId7" Type="http://schemas.openxmlformats.org/officeDocument/2006/relationships/image" Target="../media/image65.jpg"/><Relationship Id="rId12" Type="http://schemas.openxmlformats.org/officeDocument/2006/relationships/hyperlink" Target="https://strategiclearner.wordpress.com/2011/01/14/so-what-do-you-want/" TargetMode="External"/><Relationship Id="rId2" Type="http://schemas.openxmlformats.org/officeDocument/2006/relationships/notesSlide" Target="../notesSlides/notesSlide5.xml"/><Relationship Id="rId1" Type="http://schemas.openxmlformats.org/officeDocument/2006/relationships/slideLayout" Target="../slideLayouts/slideLayout41.xml"/><Relationship Id="rId6" Type="http://schemas.openxmlformats.org/officeDocument/2006/relationships/hyperlink" Target="http://womenincrimeink.blogspot.com/2010/06/true-and-false-handwriting.html" TargetMode="External"/><Relationship Id="rId11" Type="http://schemas.openxmlformats.org/officeDocument/2006/relationships/image" Target="../media/image67.png"/><Relationship Id="rId5" Type="http://schemas.openxmlformats.org/officeDocument/2006/relationships/image" Target="../media/image64.jpg"/><Relationship Id="rId10" Type="http://schemas.openxmlformats.org/officeDocument/2006/relationships/hyperlink" Target="http://theconversation.com/expert-panel-what-makes-a-good-teacher-25696" TargetMode="External"/><Relationship Id="rId4" Type="http://schemas.openxmlformats.org/officeDocument/2006/relationships/hyperlink" Target="http://vivmcwaters.com.au/2010/08/" TargetMode="External"/><Relationship Id="rId9" Type="http://schemas.openxmlformats.org/officeDocument/2006/relationships/image" Target="../media/image66.jpg"/><Relationship Id="rId14" Type="http://schemas.openxmlformats.org/officeDocument/2006/relationships/hyperlink" Target="http://www.klipopmekaar.co.za/2017/08/rooibos-for-reducing-stress/"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hyperlink" Target="https://www.improveyoursocialskills.com/empathy" TargetMode="External"/><Relationship Id="rId1" Type="http://schemas.openxmlformats.org/officeDocument/2006/relationships/slideLayout" Target="../slideLayouts/slideLayout30.xml"/><Relationship Id="rId4" Type="http://schemas.openxmlformats.org/officeDocument/2006/relationships/hyperlink" Target="http://groundreport.com/children-practice-a-simple-and-natural-kind-of-of-peer-support-we-can-all-learn-from/"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www.spring.org.uk/2014/10/empathy-can-sometimes-motivate-this-dark-unjustified-behaviour.php" TargetMode="External"/><Relationship Id="rId2" Type="http://schemas.openxmlformats.org/officeDocument/2006/relationships/image" Target="../media/image70.jpg"/><Relationship Id="rId1" Type="http://schemas.openxmlformats.org/officeDocument/2006/relationships/slideLayout" Target="../slideLayouts/slideLayout31.xml"/><Relationship Id="rId4" Type="http://schemas.openxmlformats.org/officeDocument/2006/relationships/hyperlink" Target="https://blog.iqmatrix.com/developing-empathy"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hyperlink" Target="https://blog.iqmatrix.com/developing-empathy" TargetMode="External"/><Relationship Id="rId1" Type="http://schemas.openxmlformats.org/officeDocument/2006/relationships/slideLayout" Target="../slideLayouts/slideLayout31.xml"/><Relationship Id="rId5" Type="http://schemas.openxmlformats.org/officeDocument/2006/relationships/hyperlink" Target="http://www.headphonaught.co.uk/2006_02_01_archive.html"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hyperlink" Target="https://blog.iqmatrix.com/developing-empathy" TargetMode="External"/><Relationship Id="rId1" Type="http://schemas.openxmlformats.org/officeDocument/2006/relationships/slideLayout" Target="../slideLayouts/slideLayout31.xml"/><Relationship Id="rId4" Type="http://schemas.openxmlformats.org/officeDocument/2006/relationships/hyperlink" Target="http://microrrelatososhortstories.wordpress.com/2013/07/22/read-think-about-listening"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blog.iqmatrix.com/developing-empathy" TargetMode="External"/><Relationship Id="rId1" Type="http://schemas.openxmlformats.org/officeDocument/2006/relationships/slideLayout" Target="../slideLayouts/slideLayout31.xml"/><Relationship Id="rId4" Type="http://schemas.openxmlformats.org/officeDocument/2006/relationships/hyperlink" Target="http://www.bookblog.ro/recenzie/ce-nu-ai-inteles/"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irishtimes.com/news/health/mediating-between-cultures-1.609199" TargetMode="External"/><Relationship Id="rId2" Type="http://schemas.openxmlformats.org/officeDocument/2006/relationships/hyperlink" Target="http://www.irishexaminer.com/ireland/integrating-the-roma-41506.html" TargetMode="External"/><Relationship Id="rId1" Type="http://schemas.openxmlformats.org/officeDocument/2006/relationships/slideLayout" Target="../slideLayouts/slideLayout41.xml"/><Relationship Id="rId5" Type="http://schemas.openxmlformats.org/officeDocument/2006/relationships/hyperlink" Target="http://openclipart.org/detail/17746/flag-of-ireland-by-tobias" TargetMode="Externa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blog.iqmatrix.com/developing-empathy" TargetMode="External"/><Relationship Id="rId1" Type="http://schemas.openxmlformats.org/officeDocument/2006/relationships/slideLayout" Target="../slideLayouts/slideLayout31.xml"/><Relationship Id="rId4" Type="http://schemas.openxmlformats.org/officeDocument/2006/relationships/hyperlink" Target="https://commons.wikimedia.org/wiki/File:Draw_Boy_questioning.png"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3" Type="http://schemas.openxmlformats.org/officeDocument/2006/relationships/hyperlink" Target="https://play.google.com/store/apps/details?id=com.google.android.apps.translate&amp;hl=en" TargetMode="External"/><Relationship Id="rId2" Type="http://schemas.openxmlformats.org/officeDocument/2006/relationships/notesSlide" Target="../notesSlides/notesSlide6.xml"/><Relationship Id="rId1" Type="http://schemas.openxmlformats.org/officeDocument/2006/relationships/slideLayout" Target="../slideLayouts/slideLayout53.xml"/><Relationship Id="rId5" Type="http://schemas.openxmlformats.org/officeDocument/2006/relationships/image" Target="../media/image75.png"/><Relationship Id="rId4" Type="http://schemas.openxmlformats.org/officeDocument/2006/relationships/hyperlink" Target="https://apps.apple.com/us/app/google-translate/id414706506"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apps.apple.com/us/app/duolingo-learn-languages-for/id570060128" TargetMode="External"/><Relationship Id="rId2" Type="http://schemas.openxmlformats.org/officeDocument/2006/relationships/hyperlink" Target="https://play.google.com/store/apps/details?id=com.duolingo&amp;hl=en" TargetMode="External"/><Relationship Id="rId1" Type="http://schemas.openxmlformats.org/officeDocument/2006/relationships/slideLayout" Target="../slideLayouts/slideLayout53.xml"/><Relationship Id="rId5" Type="http://schemas.openxmlformats.org/officeDocument/2006/relationships/image" Target="../media/image76.png"/><Relationship Id="rId4" Type="http://schemas.openxmlformats.org/officeDocument/2006/relationships/image" Target="../media/image75.png"/></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apps.apple.com/us/app/duolingo-learn-languages-for/id570060128" TargetMode="External"/><Relationship Id="rId1" Type="http://schemas.openxmlformats.org/officeDocument/2006/relationships/slideLayout" Target="../slideLayouts/slideLayout53.xml"/><Relationship Id="rId5" Type="http://schemas.openxmlformats.org/officeDocument/2006/relationships/image" Target="../media/image77.png"/><Relationship Id="rId4" Type="http://schemas.openxmlformats.org/officeDocument/2006/relationships/image" Target="../media/image76.png"/></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5.png"/><Relationship Id="rId1" Type="http://schemas.openxmlformats.org/officeDocument/2006/relationships/slideLayout" Target="../slideLayouts/slideLayout53.xml"/></Relationships>
</file>

<file path=ppt/slides/_rels/slide66.xml.rels><?xml version="1.0" encoding="UTF-8" standalone="yes"?>
<Relationships xmlns="http://schemas.openxmlformats.org/package/2006/relationships"><Relationship Id="rId3" Type="http://schemas.openxmlformats.org/officeDocument/2006/relationships/hyperlink" Target="https://oureverydaylife.com/the-importance-of-verbal-non-verbal-communication-5162572.html" TargetMode="External"/><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books.google.it/books?id=sYqXCgAAQBAJ&amp;pg=PA162&amp;lpg=PA162&amp;dq=testimonianze+di+migranti+che+hanno+imparato+la+lingua+italiana&amp;source=bl&amp;ots=dYDfyGqLid&amp;sig=ACfU3U0LSwA0QOAJEI3YDtV_IRdVTNQNiA&amp;hl=it&amp;sa=X&amp;ved=2ahUKEwiWrb76--7nAhVChlwKHU6ZDggQ6AEwCXoECAoQAQ#v=onepage&amp;q=testimonianze%20di%20migranti%20che%20hanno%20imparato%20la%20lingua%20italiana&amp;f=false" TargetMode="Externa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hyperlink" Target="https://www.flickr.com/photos/55096670@N03/5192120978/"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time_continue=138&amp;v=j-MAq5esf4c&amp;feature=emb_logo" TargetMode="External"/><Relationship Id="rId2" Type="http://schemas.openxmlformats.org/officeDocument/2006/relationships/slideLayout" Target="../slideLayouts/slideLayout30.xml"/><Relationship Id="rId1" Type="http://schemas.openxmlformats.org/officeDocument/2006/relationships/video" Target="https://www.youtube.com/embed/j-MAq5esf4c?feature=oembed" TargetMode="Externa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387993" y="3244817"/>
            <a:ext cx="4205028" cy="3502824"/>
          </a:xfrm>
        </p:spPr>
        <p:txBody>
          <a:bodyPr>
            <a:normAutofit/>
          </a:bodyPr>
          <a:lstStyle/>
          <a:p>
            <a:r>
              <a:rPr lang="en-US" dirty="0" err="1" smtClean="0"/>
              <a:t>Akteur</a:t>
            </a:r>
            <a:r>
              <a:rPr lang="en-US" dirty="0" smtClean="0"/>
              <a:t> der </a:t>
            </a:r>
            <a:r>
              <a:rPr lang="en-US" dirty="0" err="1" smtClean="0"/>
              <a:t>Inklusion</a:t>
            </a:r>
            <a:r>
              <a:rPr lang="en-US" dirty="0" smtClean="0"/>
              <a:t> </a:t>
            </a:r>
            <a:r>
              <a:rPr lang="en-US" dirty="0" err="1" smtClean="0"/>
              <a:t>werden</a:t>
            </a:r>
            <a:r>
              <a:rPr lang="en-US" dirty="0" smtClean="0"/>
              <a:t> </a:t>
            </a:r>
            <a:r>
              <a:rPr lang="en-US" dirty="0" err="1" smtClean="0"/>
              <a:t>durch</a:t>
            </a:r>
            <a:endParaRPr lang="en-US" dirty="0"/>
          </a:p>
          <a:p>
            <a:r>
              <a:rPr lang="en-US" b="1" dirty="0" err="1" smtClean="0">
                <a:solidFill>
                  <a:srgbClr val="B6BD00"/>
                </a:solidFill>
              </a:rPr>
              <a:t>Sprache</a:t>
            </a:r>
            <a:r>
              <a:rPr lang="en-US" b="1" dirty="0" smtClean="0">
                <a:solidFill>
                  <a:srgbClr val="B6BD00"/>
                </a:solidFill>
              </a:rPr>
              <a:t> und </a:t>
            </a:r>
            <a:endParaRPr lang="en-US" b="1" dirty="0">
              <a:solidFill>
                <a:srgbClr val="B6BD00"/>
              </a:solidFill>
            </a:endParaRPr>
          </a:p>
          <a:p>
            <a:r>
              <a:rPr lang="en-US" b="1" dirty="0" err="1" smtClean="0">
                <a:solidFill>
                  <a:srgbClr val="B6BD00"/>
                </a:solidFill>
              </a:rPr>
              <a:t>Kommunikation</a:t>
            </a:r>
            <a:endParaRPr lang="en-US" b="1" dirty="0">
              <a:solidFill>
                <a:srgbClr val="B6BD00"/>
              </a:solidFill>
            </a:endParaRPr>
          </a:p>
        </p:txBody>
      </p:sp>
      <p:pic>
        <p:nvPicPr>
          <p:cNvPr id="26" name="Picture Placeholder 25" descr="A picture containing drawing, room&#10;&#10;Description automatically generated">
            <a:extLst>
              <a:ext uri="{FF2B5EF4-FFF2-40B4-BE49-F238E27FC236}">
                <a16:creationId xmlns="" xmlns:a16="http://schemas.microsoft.com/office/drawing/2014/main" id="{B21296F0-452D-4AE5-9079-513794710E27}"/>
              </a:ext>
            </a:extLst>
          </p:cNvPr>
          <p:cNvPicPr>
            <a:picLocks noGrp="1" noChangeAspect="1"/>
          </p:cNvPicPr>
          <p:nvPr>
            <p:ph type="pic" sz="quarter" idx="10"/>
          </p:nvPr>
        </p:nvPicPr>
        <p:blipFill>
          <a:blip r:embed="rId2">
            <a:extLst>
              <a:ext uri="{837473B0-CC2E-450A-ABE3-18F120FF3D39}">
                <a1611:picAttrSrcUrl xmlns="" xmlns:a1611="http://schemas.microsoft.com/office/drawing/2016/11/main" r:id="rId3"/>
              </a:ext>
            </a:extLst>
          </a:blip>
          <a:srcRect l="12" r="12"/>
          <a:stretch>
            <a:fillRect/>
          </a:stretch>
        </p:blipFill>
        <p:spPr>
          <a:xfrm>
            <a:off x="7165982" y="430925"/>
            <a:ext cx="4994997" cy="4908330"/>
          </a:xfrm>
        </p:spPr>
      </p:pic>
      <p:sp>
        <p:nvSpPr>
          <p:cNvPr id="2" name="Rectangle 1">
            <a:extLst>
              <a:ext uri="{FF2B5EF4-FFF2-40B4-BE49-F238E27FC236}">
                <a16:creationId xmlns="" xmlns:a16="http://schemas.microsoft.com/office/drawing/2014/main" id="{6E178798-9588-4B1E-A739-1F5B3807AA48}"/>
              </a:ext>
            </a:extLst>
          </p:cNvPr>
          <p:cNvSpPr/>
          <p:nvPr/>
        </p:nvSpPr>
        <p:spPr>
          <a:xfrm>
            <a:off x="493096" y="2316061"/>
            <a:ext cx="3347383" cy="584775"/>
          </a:xfrm>
          <a:prstGeom prst="rect">
            <a:avLst/>
          </a:prstGeom>
          <a:solidFill>
            <a:srgbClr val="B6BD00"/>
          </a:solidFill>
        </p:spPr>
        <p:txBody>
          <a:bodyPr wrap="square">
            <a:spAutoFit/>
          </a:bodyPr>
          <a:lstStyle/>
          <a:p>
            <a:pPr algn="ctr"/>
            <a:r>
              <a:rPr lang="en-US" sz="3200" dirty="0" err="1">
                <a:solidFill>
                  <a:schemeClr val="bg1"/>
                </a:solidFill>
              </a:rPr>
              <a:t>Lernbereich</a:t>
            </a:r>
            <a:r>
              <a:rPr lang="en-US" sz="3200" dirty="0">
                <a:solidFill>
                  <a:schemeClr val="bg1"/>
                </a:solidFill>
              </a:rPr>
              <a:t> 1 </a:t>
            </a:r>
          </a:p>
        </p:txBody>
      </p:sp>
    </p:spTree>
    <p:extLst>
      <p:ext uri="{BB962C8B-B14F-4D97-AF65-F5344CB8AC3E}">
        <p14:creationId xmlns:p14="http://schemas.microsoft.com/office/powerpoint/2010/main" val="499029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21"/>
          </p:nvPr>
        </p:nvSpPr>
        <p:spPr>
          <a:xfrm>
            <a:off x="2495266" y="274419"/>
            <a:ext cx="8403792" cy="857158"/>
          </a:xfrm>
        </p:spPr>
        <p:txBody>
          <a:bodyPr>
            <a:normAutofit fontScale="92500" lnSpcReduction="20000"/>
          </a:bodyPr>
          <a:lstStyle/>
          <a:p>
            <a:r>
              <a:rPr lang="de-DE" sz="3500" dirty="0"/>
              <a:t>Die Bedeutung des Sprachenlernens aus der Perspektive von Geflüchteten</a:t>
            </a:r>
            <a:endParaRPr lang="en-US" sz="3500" dirty="0"/>
          </a:p>
          <a:p>
            <a:endParaRPr lang="en-US" dirty="0"/>
          </a:p>
        </p:txBody>
      </p:sp>
      <p:sp>
        <p:nvSpPr>
          <p:cNvPr id="5" name="TextBox 4">
            <a:extLst>
              <a:ext uri="{FF2B5EF4-FFF2-40B4-BE49-F238E27FC236}">
                <a16:creationId xmlns="" xmlns:a16="http://schemas.microsoft.com/office/drawing/2014/main" id="{3DBE4C35-8665-4544-AB69-A1B2EF943377}"/>
              </a:ext>
            </a:extLst>
          </p:cNvPr>
          <p:cNvSpPr txBox="1"/>
          <p:nvPr/>
        </p:nvSpPr>
        <p:spPr>
          <a:xfrm>
            <a:off x="3016332" y="1187531"/>
            <a:ext cx="8835241" cy="5401479"/>
          </a:xfrm>
          <a:prstGeom prst="rect">
            <a:avLst/>
          </a:prstGeom>
          <a:noFill/>
        </p:spPr>
        <p:txBody>
          <a:bodyPr wrap="square" rtlCol="0">
            <a:spAutoFit/>
          </a:bodyPr>
          <a:lstStyle/>
          <a:p>
            <a:pPr algn="ctr">
              <a:spcBef>
                <a:spcPct val="0"/>
              </a:spcBef>
              <a:buNone/>
            </a:pPr>
            <a:r>
              <a:rPr lang="de-DE" sz="2100" i="1" dirty="0">
                <a:solidFill>
                  <a:srgbClr val="6D6E6C"/>
                </a:solidFill>
              </a:rPr>
              <a:t>"Ich kam im Jahr 2000 nach Italien mit der Absicht, mein Universitätsstudium, das ich in Marokko begonnen hatte, abzuschließen. Da ich kein Italienisch konnte, wurde mir davon abgeraten, mich an der Universität einzuschreiben und so nahm ich einen Job in einem Restaurant als Tellerwäscherin an. Glücklicherweise brauchte ich nicht viel zu reden. Zur gleichen Zeit schrieb ich mich für den Italienischkurs an der Universität für Ausländer*innen in Perugia ein. </a:t>
            </a:r>
          </a:p>
          <a:p>
            <a:pPr algn="ctr">
              <a:spcBef>
                <a:spcPct val="0"/>
              </a:spcBef>
              <a:buNone/>
            </a:pPr>
            <a:r>
              <a:rPr lang="de-DE" sz="2100" i="1" dirty="0">
                <a:solidFill>
                  <a:srgbClr val="6D6E6C"/>
                </a:solidFill>
              </a:rPr>
              <a:t>Jetzt bin ich Köchin und spreche sehr gut Italienisch. Ich habe einen regulären Job, der mir gefällt, aber ich gestehe, dass ich ein wenig traurig darüber bin, dass ich keinen Abschluss in Ingenieurwissenschaften gemacht habe. Wenn ich italienisch gelernt hätte, bevor ich nach Italien kam, oder wenn ich gleich nach meiner Ankunft einen Sprachkurs besucht hätte, hätte meine berufliche Karriere vielleicht einen größeren Stellenwert</a:t>
            </a:r>
            <a:r>
              <a:rPr lang="de-DE" sz="2100" i="1" dirty="0" smtClean="0">
                <a:solidFill>
                  <a:srgbClr val="6D6E6C"/>
                </a:solidFill>
              </a:rPr>
              <a:t>".</a:t>
            </a:r>
          </a:p>
          <a:p>
            <a:pPr algn="ctr">
              <a:spcBef>
                <a:spcPct val="0"/>
              </a:spcBef>
              <a:buNone/>
            </a:pPr>
            <a:r>
              <a:rPr lang="en-US" sz="2400" b="1" dirty="0" smtClean="0">
                <a:solidFill>
                  <a:srgbClr val="EA1D76"/>
                </a:solidFill>
              </a:rPr>
              <a:t>Layla </a:t>
            </a:r>
            <a:r>
              <a:rPr lang="en-US" sz="2400" b="1" dirty="0" err="1">
                <a:solidFill>
                  <a:srgbClr val="EA1D76"/>
                </a:solidFill>
              </a:rPr>
              <a:t>Habchane</a:t>
            </a:r>
            <a:r>
              <a:rPr lang="en-US" sz="2400" b="1" dirty="0">
                <a:solidFill>
                  <a:srgbClr val="EA1D76"/>
                </a:solidFill>
              </a:rPr>
              <a:t> </a:t>
            </a:r>
            <a:r>
              <a:rPr lang="en-US" sz="2400" b="1" dirty="0" err="1" smtClean="0">
                <a:solidFill>
                  <a:srgbClr val="EA1D76"/>
                </a:solidFill>
              </a:rPr>
              <a:t>ist</a:t>
            </a:r>
            <a:r>
              <a:rPr lang="en-US" sz="2400" b="1" dirty="0" smtClean="0">
                <a:solidFill>
                  <a:srgbClr val="EA1D76"/>
                </a:solidFill>
              </a:rPr>
              <a:t> </a:t>
            </a:r>
            <a:r>
              <a:rPr lang="en-US" sz="2400" b="1" dirty="0" err="1" smtClean="0">
                <a:solidFill>
                  <a:srgbClr val="EA1D76"/>
                </a:solidFill>
              </a:rPr>
              <a:t>eine</a:t>
            </a:r>
            <a:r>
              <a:rPr lang="en-US" sz="2400" b="1" dirty="0" smtClean="0">
                <a:solidFill>
                  <a:srgbClr val="EA1D76"/>
                </a:solidFill>
              </a:rPr>
              <a:t> </a:t>
            </a:r>
            <a:r>
              <a:rPr lang="en-US" sz="2400" b="1" dirty="0" err="1" smtClean="0">
                <a:solidFill>
                  <a:srgbClr val="EA1D76"/>
                </a:solidFill>
              </a:rPr>
              <a:t>marrokanische</a:t>
            </a:r>
            <a:r>
              <a:rPr lang="en-US" sz="2400" b="1" dirty="0" smtClean="0">
                <a:solidFill>
                  <a:srgbClr val="EA1D76"/>
                </a:solidFill>
              </a:rPr>
              <a:t> </a:t>
            </a:r>
            <a:r>
              <a:rPr lang="en-US" sz="2400" b="1" dirty="0" err="1" smtClean="0">
                <a:solidFill>
                  <a:srgbClr val="EA1D76"/>
                </a:solidFill>
              </a:rPr>
              <a:t>Migrantin</a:t>
            </a:r>
            <a:r>
              <a:rPr lang="en-US" sz="2400" b="1" dirty="0" smtClean="0">
                <a:solidFill>
                  <a:srgbClr val="EA1D76"/>
                </a:solidFill>
              </a:rPr>
              <a:t>, die 2000 </a:t>
            </a:r>
            <a:r>
              <a:rPr lang="en-US" sz="2400" b="1" dirty="0" err="1" smtClean="0">
                <a:solidFill>
                  <a:srgbClr val="EA1D76"/>
                </a:solidFill>
              </a:rPr>
              <a:t>nach</a:t>
            </a:r>
            <a:r>
              <a:rPr lang="en-US" sz="2400" b="1" dirty="0" smtClean="0">
                <a:solidFill>
                  <a:srgbClr val="EA1D76"/>
                </a:solidFill>
              </a:rPr>
              <a:t> </a:t>
            </a:r>
            <a:r>
              <a:rPr lang="en-US" sz="2400" b="1" dirty="0" err="1" smtClean="0">
                <a:solidFill>
                  <a:srgbClr val="EA1D76"/>
                </a:solidFill>
              </a:rPr>
              <a:t>Italien</a:t>
            </a:r>
            <a:r>
              <a:rPr lang="en-US" sz="2400" b="1" dirty="0" smtClean="0">
                <a:solidFill>
                  <a:srgbClr val="EA1D76"/>
                </a:solidFill>
              </a:rPr>
              <a:t> </a:t>
            </a:r>
            <a:r>
              <a:rPr lang="en-US" sz="2400" b="1" dirty="0" err="1" smtClean="0">
                <a:solidFill>
                  <a:srgbClr val="EA1D76"/>
                </a:solidFill>
              </a:rPr>
              <a:t>zog</a:t>
            </a:r>
            <a:endParaRPr lang="en-US" sz="2400" b="1" dirty="0">
              <a:solidFill>
                <a:srgbClr val="EA1D76"/>
              </a:solidFill>
            </a:endParaRPr>
          </a:p>
          <a:p>
            <a:endParaRPr lang="en-IE" sz="2400" dirty="0"/>
          </a:p>
        </p:txBody>
      </p:sp>
      <p:sp>
        <p:nvSpPr>
          <p:cNvPr id="9" name="Rectangle 8">
            <a:extLst>
              <a:ext uri="{FF2B5EF4-FFF2-40B4-BE49-F238E27FC236}">
                <a16:creationId xmlns="" xmlns:a16="http://schemas.microsoft.com/office/drawing/2014/main" id="{1EC2C377-59E8-46AD-B32D-7F35D2020A50}"/>
              </a:ext>
            </a:extLst>
          </p:cNvPr>
          <p:cNvSpPr/>
          <p:nvPr/>
        </p:nvSpPr>
        <p:spPr>
          <a:xfrm>
            <a:off x="236987" y="6201176"/>
            <a:ext cx="7315720" cy="400110"/>
          </a:xfrm>
          <a:prstGeom prst="rect">
            <a:avLst/>
          </a:prstGeom>
          <a:solidFill>
            <a:srgbClr val="16A8D3"/>
          </a:solidFill>
        </p:spPr>
        <p:txBody>
          <a:bodyPr wrap="square">
            <a:spAutoFit/>
          </a:bodyPr>
          <a:lstStyle/>
          <a:p>
            <a:r>
              <a:rPr lang="de-DE" sz="2000" dirty="0">
                <a:solidFill>
                  <a:schemeClr val="bg1"/>
                </a:solidFill>
              </a:rPr>
              <a:t>Layla betont, dass der frühzeitige Spracherwerb entscheidend ist</a:t>
            </a:r>
          </a:p>
        </p:txBody>
      </p:sp>
      <p:pic>
        <p:nvPicPr>
          <p:cNvPr id="6" name="Picture 5">
            <a:extLst>
              <a:ext uri="{FF2B5EF4-FFF2-40B4-BE49-F238E27FC236}">
                <a16:creationId xmlns="" xmlns:a16="http://schemas.microsoft.com/office/drawing/2014/main" id="{02F0E830-CE89-4542-94DE-BD74EFC49FD1}"/>
              </a:ext>
            </a:extLst>
          </p:cNvPr>
          <p:cNvPicPr>
            <a:picLocks noChangeAspect="1"/>
          </p:cNvPicPr>
          <p:nvPr/>
        </p:nvPicPr>
        <p:blipFill rotWithShape="1">
          <a:blip r:embed="rId2"/>
          <a:srcRect l="4359"/>
          <a:stretch/>
        </p:blipFill>
        <p:spPr>
          <a:xfrm>
            <a:off x="10580913" y="65217"/>
            <a:ext cx="1527525" cy="868619"/>
          </a:xfrm>
          <a:prstGeom prst="rect">
            <a:avLst/>
          </a:prstGeom>
        </p:spPr>
      </p:pic>
      <p:pic>
        <p:nvPicPr>
          <p:cNvPr id="10" name="Picture 9">
            <a:extLst>
              <a:ext uri="{FF2B5EF4-FFF2-40B4-BE49-F238E27FC236}">
                <a16:creationId xmlns="" xmlns:a16="http://schemas.microsoft.com/office/drawing/2014/main" id="{DC30E128-72F2-4C4F-BACD-843FBF32C3B3}"/>
              </a:ext>
            </a:extLst>
          </p:cNvPr>
          <p:cNvPicPr>
            <a:picLocks noChangeAspect="1"/>
          </p:cNvPicPr>
          <p:nvPr/>
        </p:nvPicPr>
        <p:blipFill>
          <a:blip r:embed="rId3"/>
          <a:stretch>
            <a:fillRect/>
          </a:stretch>
        </p:blipFill>
        <p:spPr>
          <a:xfrm>
            <a:off x="236986" y="1907081"/>
            <a:ext cx="2676525" cy="3857625"/>
          </a:xfrm>
          <a:prstGeom prst="rect">
            <a:avLst/>
          </a:prstGeom>
        </p:spPr>
      </p:pic>
    </p:spTree>
    <p:extLst>
      <p:ext uri="{BB962C8B-B14F-4D97-AF65-F5344CB8AC3E}">
        <p14:creationId xmlns:p14="http://schemas.microsoft.com/office/powerpoint/2010/main" val="3762917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descr="A group of people sitting at a table&#10;&#10;Description automatically generated">
            <a:extLst>
              <a:ext uri="{FF2B5EF4-FFF2-40B4-BE49-F238E27FC236}">
                <a16:creationId xmlns="" xmlns:a16="http://schemas.microsoft.com/office/drawing/2014/main" id="{B8D39BCC-F268-4EB9-8849-51DFD5D938DD}"/>
              </a:ext>
            </a:extLst>
          </p:cNvPr>
          <p:cNvPicPr>
            <a:picLocks noGrp="1" noChangeAspect="1"/>
          </p:cNvPicPr>
          <p:nvPr>
            <p:ph type="pic" sz="quarter" idx="10"/>
          </p:nvPr>
        </p:nvPicPr>
        <p:blipFill>
          <a:blip r:embed="rId2">
            <a:extLst>
              <a:ext uri="{837473B0-CC2E-450A-ABE3-18F120FF3D39}">
                <a1611:picAttrSrcUrl xmlns="" xmlns:a1611="http://schemas.microsoft.com/office/drawing/2016/11/main" r:id="rId3"/>
              </a:ext>
            </a:extLst>
          </a:blip>
          <a:srcRect l="15187" r="15187"/>
          <a:stretch>
            <a:fillRect/>
          </a:stretch>
        </p:blipFill>
        <p:spPr>
          <a:xfrm flipH="1">
            <a:off x="0" y="142504"/>
            <a:ext cx="5659526" cy="5659526"/>
          </a:xfrm>
        </p:spPr>
      </p:pic>
      <p:sp>
        <p:nvSpPr>
          <p:cNvPr id="3" name="Text Placeholder 2"/>
          <p:cNvSpPr>
            <a:spLocks noGrp="1"/>
          </p:cNvSpPr>
          <p:nvPr>
            <p:ph type="body" sz="quarter" idx="16"/>
          </p:nvPr>
        </p:nvSpPr>
        <p:spPr>
          <a:xfrm>
            <a:off x="6318619" y="285009"/>
            <a:ext cx="5544829" cy="1231944"/>
          </a:xfrm>
          <a:solidFill>
            <a:srgbClr val="B6BD00"/>
          </a:solidFill>
        </p:spPr>
        <p:txBody>
          <a:bodyPr>
            <a:noAutofit/>
          </a:bodyPr>
          <a:lstStyle/>
          <a:p>
            <a:r>
              <a:rPr lang="de-DE" sz="2800" b="1" dirty="0">
                <a:solidFill>
                  <a:schemeClr val="bg1"/>
                </a:solidFill>
              </a:rPr>
              <a:t>Was wünschen sich Geflüchtete in Bezug auf das Erlernen von Sprachen?</a:t>
            </a:r>
            <a:endParaRPr lang="en-US" sz="2800" dirty="0">
              <a:solidFill>
                <a:schemeClr val="bg1"/>
              </a:solidFill>
            </a:endParaRPr>
          </a:p>
        </p:txBody>
      </p:sp>
      <p:sp>
        <p:nvSpPr>
          <p:cNvPr id="4" name="Text Placeholder 3"/>
          <p:cNvSpPr>
            <a:spLocks noGrp="1"/>
          </p:cNvSpPr>
          <p:nvPr>
            <p:ph type="body" sz="quarter" idx="17"/>
          </p:nvPr>
        </p:nvSpPr>
        <p:spPr/>
        <p:txBody>
          <a:bodyPr/>
          <a:lstStyle/>
          <a:p>
            <a:r>
              <a:rPr lang="de-DE" sz="2600" i="1" dirty="0" smtClean="0"/>
              <a:t>“Sie </a:t>
            </a:r>
            <a:r>
              <a:rPr lang="de-DE" sz="2600" i="1" dirty="0"/>
              <a:t>wollen Englisch lernen, um zu kommunizieren und über ihre Erfahrungen zu sprechen.   </a:t>
            </a:r>
          </a:p>
          <a:p>
            <a:r>
              <a:rPr lang="de-DE" sz="2600" i="1" dirty="0"/>
              <a:t>Sie wollen das Gefühl haben, dass sie sich auf etwas zubewegen und dass sie geschätzt werden, dass ihre Kultur und Sprache geschätzt werden und dass sie als Menschen geschätzt werden</a:t>
            </a:r>
            <a:r>
              <a:rPr lang="de-DE" sz="2600" i="1" dirty="0" smtClean="0"/>
              <a:t>.“</a:t>
            </a:r>
            <a:endParaRPr lang="de-DE" sz="2600" i="1" dirty="0"/>
          </a:p>
          <a:p>
            <a:endParaRPr lang="en-US" sz="2800" dirty="0"/>
          </a:p>
        </p:txBody>
      </p:sp>
      <p:sp>
        <p:nvSpPr>
          <p:cNvPr id="5" name="Rectangle 4">
            <a:extLst>
              <a:ext uri="{FF2B5EF4-FFF2-40B4-BE49-F238E27FC236}">
                <a16:creationId xmlns="" xmlns:a16="http://schemas.microsoft.com/office/drawing/2014/main" id="{10FAC248-26CD-4934-B77A-BC827E97AECD}"/>
              </a:ext>
            </a:extLst>
          </p:cNvPr>
          <p:cNvSpPr/>
          <p:nvPr/>
        </p:nvSpPr>
        <p:spPr>
          <a:xfrm>
            <a:off x="6318620" y="6023628"/>
            <a:ext cx="6096000" cy="246221"/>
          </a:xfrm>
          <a:prstGeom prst="rect">
            <a:avLst/>
          </a:prstGeom>
        </p:spPr>
        <p:txBody>
          <a:bodyPr>
            <a:spAutoFit/>
          </a:bodyPr>
          <a:lstStyle/>
          <a:p>
            <a:r>
              <a:rPr lang="en-IE" sz="1000" dirty="0" err="1" smtClean="0"/>
              <a:t>Quelle</a:t>
            </a:r>
            <a:r>
              <a:rPr lang="en-IE" sz="1000" dirty="0" smtClean="0"/>
              <a:t>: </a:t>
            </a:r>
            <a:r>
              <a:rPr lang="en-IE" sz="1000" dirty="0">
                <a:hlinkClick r:id="rId4"/>
              </a:rPr>
              <a:t>https://www.britishcouncil.org/voices-magazine/can-learning-languages-help-refugees-cope</a:t>
            </a:r>
            <a:endParaRPr lang="en-IE" sz="1000" dirty="0"/>
          </a:p>
        </p:txBody>
      </p:sp>
    </p:spTree>
    <p:extLst>
      <p:ext uri="{BB962C8B-B14F-4D97-AF65-F5344CB8AC3E}">
        <p14:creationId xmlns:p14="http://schemas.microsoft.com/office/powerpoint/2010/main" val="2037828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BFDBA791-0343-4734-8106-BFDD96C43C7A}"/>
              </a:ext>
            </a:extLst>
          </p:cNvPr>
          <p:cNvSpPr>
            <a:spLocks noGrp="1"/>
          </p:cNvSpPr>
          <p:nvPr>
            <p:ph type="body" sz="quarter" idx="16"/>
          </p:nvPr>
        </p:nvSpPr>
        <p:spPr/>
        <p:txBody>
          <a:bodyPr/>
          <a:lstStyle/>
          <a:p>
            <a:pPr algn="l"/>
            <a:r>
              <a:rPr lang="en-IE" b="1" dirty="0" smtClean="0">
                <a:solidFill>
                  <a:srgbClr val="16A8D3"/>
                </a:solidFill>
              </a:rPr>
              <a:t>Aber…</a:t>
            </a:r>
            <a:endParaRPr lang="en-IE" b="1" dirty="0">
              <a:solidFill>
                <a:srgbClr val="16A8D3"/>
              </a:solidFill>
            </a:endParaRPr>
          </a:p>
        </p:txBody>
      </p:sp>
      <p:sp>
        <p:nvSpPr>
          <p:cNvPr id="3" name="Text Placeholder 2">
            <a:extLst>
              <a:ext uri="{FF2B5EF4-FFF2-40B4-BE49-F238E27FC236}">
                <a16:creationId xmlns="" xmlns:a16="http://schemas.microsoft.com/office/drawing/2014/main" id="{0692A310-D05E-4507-AEE0-732C59028A97}"/>
              </a:ext>
            </a:extLst>
          </p:cNvPr>
          <p:cNvSpPr>
            <a:spLocks noGrp="1"/>
          </p:cNvSpPr>
          <p:nvPr>
            <p:ph type="body" sz="quarter" idx="17"/>
          </p:nvPr>
        </p:nvSpPr>
        <p:spPr>
          <a:xfrm>
            <a:off x="6224027" y="1794825"/>
            <a:ext cx="5768276" cy="3947440"/>
          </a:xfrm>
        </p:spPr>
        <p:txBody>
          <a:bodyPr/>
          <a:lstStyle/>
          <a:p>
            <a:r>
              <a:rPr lang="de-DE" b="1" dirty="0"/>
              <a:t>Das Erlernen einer Sprache ist nicht immer einfach.</a:t>
            </a:r>
            <a:endParaRPr lang="en-IE" sz="800" dirty="0"/>
          </a:p>
          <a:p>
            <a:pPr algn="l"/>
            <a:r>
              <a:rPr lang="de-DE" sz="2200" dirty="0">
                <a:solidFill>
                  <a:srgbClr val="615F5D"/>
                </a:solidFill>
              </a:rPr>
              <a:t>Für einige Geflüchtete und Migrant*innen lässt die Verknüpfung von Sprache und Integration einige in einem Schwebezustand zurück, da sie Schwierigkeiten haben, ihren eigenen Werdegang mit dem Wunsch in Einklang zu bringen, sich in ihre neue Aufnahmegesellschaft integriert zu fühlen.</a:t>
            </a:r>
            <a:endParaRPr lang="en-IE" sz="2200" dirty="0"/>
          </a:p>
        </p:txBody>
      </p:sp>
      <p:pic>
        <p:nvPicPr>
          <p:cNvPr id="9" name="Picture Placeholder 8" descr="A person looking at the camera&#10;&#10;Description automatically generated">
            <a:extLst>
              <a:ext uri="{FF2B5EF4-FFF2-40B4-BE49-F238E27FC236}">
                <a16:creationId xmlns="" xmlns:a16="http://schemas.microsoft.com/office/drawing/2014/main" id="{9DD20EF8-081E-4ED2-A0FE-AF17F3476559}"/>
              </a:ext>
            </a:extLst>
          </p:cNvPr>
          <p:cNvPicPr>
            <a:picLocks noGrp="1" noChangeAspect="1"/>
          </p:cNvPicPr>
          <p:nvPr>
            <p:ph type="pic" sz="quarter" idx="10"/>
          </p:nvPr>
        </p:nvPicPr>
        <p:blipFill>
          <a:blip r:embed="rId2">
            <a:extLst>
              <a:ext uri="{837473B0-CC2E-450A-ABE3-18F120FF3D39}">
                <a1611:picAttrSrcUrl xmlns="" xmlns:a1611="http://schemas.microsoft.com/office/drawing/2016/11/main" r:id="rId3"/>
              </a:ext>
            </a:extLst>
          </a:blip>
          <a:srcRect/>
          <a:stretch>
            <a:fillRect/>
          </a:stretch>
        </p:blipFill>
        <p:spPr>
          <a:xfrm flipH="1">
            <a:off x="-79665" y="658758"/>
            <a:ext cx="4296839" cy="4296839"/>
          </a:xfrm>
        </p:spPr>
      </p:pic>
      <p:sp>
        <p:nvSpPr>
          <p:cNvPr id="4" name="TextBox 3">
            <a:extLst>
              <a:ext uri="{FF2B5EF4-FFF2-40B4-BE49-F238E27FC236}">
                <a16:creationId xmlns="" xmlns:a16="http://schemas.microsoft.com/office/drawing/2014/main" id="{0A2F0759-EACE-425D-8B30-78DDED28EE66}"/>
              </a:ext>
            </a:extLst>
          </p:cNvPr>
          <p:cNvSpPr txBox="1"/>
          <p:nvPr/>
        </p:nvSpPr>
        <p:spPr>
          <a:xfrm>
            <a:off x="3473670" y="4921304"/>
            <a:ext cx="9002315" cy="1631216"/>
          </a:xfrm>
          <a:prstGeom prst="rect">
            <a:avLst/>
          </a:prstGeom>
          <a:noFill/>
        </p:spPr>
        <p:txBody>
          <a:bodyPr wrap="square" rtlCol="0">
            <a:spAutoFit/>
          </a:bodyPr>
          <a:lstStyle/>
          <a:p>
            <a:r>
              <a:rPr lang="en-US" sz="2000" i="1" dirty="0" smtClean="0">
                <a:solidFill>
                  <a:srgbClr val="6D6E6C"/>
                </a:solidFill>
              </a:rPr>
              <a:t>“</a:t>
            </a:r>
            <a:r>
              <a:rPr lang="de-DE" sz="2000" i="1" dirty="0">
                <a:solidFill>
                  <a:srgbClr val="6D6E6C"/>
                </a:solidFill>
              </a:rPr>
              <a:t>Ohne angemessenes Englisch waren Berufs- und Bildungs-/Ausbildungsperspektiven, Freundschaften, der Zugang zu genauen und zuverlässigen Informationen und der Aufbau von Vertrauen und "echter" Kommunikation stark eingeschränkt.</a:t>
            </a:r>
            <a:r>
              <a:rPr lang="en-US" sz="2000" i="1" dirty="0" smtClean="0">
                <a:solidFill>
                  <a:srgbClr val="6D6E6C"/>
                </a:solidFill>
              </a:rPr>
              <a:t>”</a:t>
            </a:r>
            <a:endParaRPr lang="en-US" sz="2000" i="1" dirty="0">
              <a:solidFill>
                <a:srgbClr val="6D6E6C"/>
              </a:solidFill>
            </a:endParaRPr>
          </a:p>
          <a:p>
            <a:endParaRPr lang="en-US" sz="2000" dirty="0" smtClean="0">
              <a:solidFill>
                <a:srgbClr val="6D6E6C"/>
              </a:solidFill>
            </a:endParaRPr>
          </a:p>
          <a:p>
            <a:r>
              <a:rPr lang="en-US" sz="2000" dirty="0" err="1" smtClean="0">
                <a:solidFill>
                  <a:srgbClr val="6D6E6C"/>
                </a:solidFill>
              </a:rPr>
              <a:t>Quelle</a:t>
            </a:r>
            <a:r>
              <a:rPr lang="en-US" sz="2000" dirty="0" smtClean="0">
                <a:solidFill>
                  <a:srgbClr val="6D6E6C"/>
                </a:solidFill>
              </a:rPr>
              <a:t>: </a:t>
            </a:r>
            <a:r>
              <a:rPr lang="en-US" sz="2000" dirty="0" err="1" smtClean="0">
                <a:solidFill>
                  <a:srgbClr val="6D6E6C"/>
                </a:solidFill>
                <a:hlinkClick r:id="rId4"/>
              </a:rPr>
              <a:t>Doras</a:t>
            </a:r>
            <a:r>
              <a:rPr lang="en-US" sz="2000" dirty="0" smtClean="0">
                <a:solidFill>
                  <a:srgbClr val="6D6E6C"/>
                </a:solidFill>
                <a:hlinkClick r:id="rId4"/>
              </a:rPr>
              <a:t> </a:t>
            </a:r>
            <a:r>
              <a:rPr lang="en-US" sz="2000" dirty="0">
                <a:solidFill>
                  <a:srgbClr val="6D6E6C"/>
                </a:solidFill>
                <a:hlinkClick r:id="rId4"/>
              </a:rPr>
              <a:t>DCU</a:t>
            </a:r>
            <a:endParaRPr lang="en-IE" sz="2000" dirty="0">
              <a:solidFill>
                <a:srgbClr val="6D6E6C"/>
              </a:solidFill>
            </a:endParaRPr>
          </a:p>
        </p:txBody>
      </p:sp>
    </p:spTree>
    <p:extLst>
      <p:ext uri="{BB962C8B-B14F-4D97-AF65-F5344CB8AC3E}">
        <p14:creationId xmlns:p14="http://schemas.microsoft.com/office/powerpoint/2010/main" val="831032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a:xfrm>
            <a:off x="5722901" y="1302937"/>
            <a:ext cx="785328" cy="964819"/>
          </a:xfrm>
        </p:spPr>
        <p:txBody>
          <a:bodyPr>
            <a:normAutofit fontScale="77500" lnSpcReduction="20000"/>
          </a:bodyPr>
          <a:lstStyle/>
          <a:p>
            <a:endParaRPr lang="en-US"/>
          </a:p>
        </p:txBody>
      </p:sp>
      <p:sp>
        <p:nvSpPr>
          <p:cNvPr id="8" name="Text Placeholder 7"/>
          <p:cNvSpPr>
            <a:spLocks noGrp="1"/>
          </p:cNvSpPr>
          <p:nvPr>
            <p:ph type="body" sz="quarter" idx="22"/>
          </p:nvPr>
        </p:nvSpPr>
        <p:spPr>
          <a:xfrm>
            <a:off x="11750" y="2748753"/>
            <a:ext cx="12192000" cy="3995690"/>
          </a:xfrm>
        </p:spPr>
        <p:txBody>
          <a:bodyPr>
            <a:normAutofit/>
          </a:bodyPr>
          <a:lstStyle/>
          <a:p>
            <a:r>
              <a:rPr lang="de-DE" sz="2800" dirty="0" smtClean="0"/>
              <a:t>“Sprache </a:t>
            </a:r>
            <a:r>
              <a:rPr lang="de-DE" sz="2800" dirty="0"/>
              <a:t>ist ein Equalizer. Wenn ein Kind in der Sprache des Gastlandes sprechen und schreiben kann, entwickelt es das Selbstbewusstsein und das Selbstvertrauen, mit Gleichaltrigen zu kommunizieren und baut so eine solide Bildungsgrundlage auf, die ihm für den Rest seines Lebens dient</a:t>
            </a:r>
            <a:r>
              <a:rPr lang="de-DE" sz="2800" dirty="0" smtClean="0"/>
              <a:t>.“</a:t>
            </a:r>
            <a:endParaRPr lang="en-IE" sz="3200" i="0" dirty="0" smtClean="0"/>
          </a:p>
          <a:p>
            <a:endParaRPr lang="en-IE" sz="3200" i="0" dirty="0"/>
          </a:p>
          <a:p>
            <a:r>
              <a:rPr lang="en-IE" sz="3200" i="0" dirty="0" smtClean="0"/>
              <a:t>- </a:t>
            </a:r>
            <a:r>
              <a:rPr lang="en-IE" sz="3200" i="0" dirty="0" smtClean="0">
                <a:solidFill>
                  <a:srgbClr val="F38B00"/>
                </a:solidFill>
              </a:rPr>
              <a:t>Amin </a:t>
            </a:r>
            <a:r>
              <a:rPr lang="en-IE" sz="3200" i="0" dirty="0" err="1" smtClean="0">
                <a:solidFill>
                  <a:srgbClr val="F38B00"/>
                </a:solidFill>
              </a:rPr>
              <a:t>Awad</a:t>
            </a:r>
            <a:r>
              <a:rPr lang="en-IE" sz="3200" i="0" dirty="0" smtClean="0">
                <a:solidFill>
                  <a:srgbClr val="F38B00"/>
                </a:solidFill>
              </a:rPr>
              <a:t>, </a:t>
            </a:r>
            <a:r>
              <a:rPr lang="de-DE" sz="3200" i="0" dirty="0">
                <a:solidFill>
                  <a:srgbClr val="F38B00"/>
                </a:solidFill>
              </a:rPr>
              <a:t>UNHCR-Büro für den Nahen Osten und Nordafrika, Regionaler Flüchtlingskoordinator für die Situation in Syrien und im Irak</a:t>
            </a:r>
            <a:endParaRPr lang="en-IE" sz="3200" i="0" dirty="0" smtClean="0">
              <a:solidFill>
                <a:srgbClr val="F38B00"/>
              </a:solidFill>
            </a:endParaRPr>
          </a:p>
          <a:p>
            <a:endParaRPr lang="en-IE" sz="3200" i="0" dirty="0">
              <a:solidFill>
                <a:srgbClr val="F38B00"/>
              </a:solidFill>
            </a:endParaRPr>
          </a:p>
          <a:p>
            <a:endParaRPr lang="en-US" dirty="0"/>
          </a:p>
        </p:txBody>
      </p:sp>
    </p:spTree>
    <p:extLst>
      <p:ext uri="{BB962C8B-B14F-4D97-AF65-F5344CB8AC3E}">
        <p14:creationId xmlns:p14="http://schemas.microsoft.com/office/powerpoint/2010/main" val="4059876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ffiti&#10;&#10;Description automatically generated">
            <a:extLst>
              <a:ext uri="{FF2B5EF4-FFF2-40B4-BE49-F238E27FC236}">
                <a16:creationId xmlns="" xmlns:a16="http://schemas.microsoft.com/office/drawing/2014/main" id="{EB8C0D39-3772-4EA3-A53A-3BD2BD42A31F}"/>
              </a:ext>
            </a:extLst>
          </p:cNvPr>
          <p:cNvPicPr>
            <a:picLocks noChangeAspect="1"/>
          </p:cNvPicPr>
          <p:nvPr/>
        </p:nvPicPr>
        <p:blipFill>
          <a:blip r:embed="rId2">
            <a:extLst>
              <a:ext uri="{837473B0-CC2E-450A-ABE3-18F120FF3D39}">
                <a1611:picAttrSrcUrl xmlns="" xmlns:a1611="http://schemas.microsoft.com/office/drawing/2016/11/main" r:id="rId3"/>
              </a:ext>
            </a:extLst>
          </a:blip>
          <a:stretch>
            <a:fillRect/>
          </a:stretch>
        </p:blipFill>
        <p:spPr>
          <a:xfrm>
            <a:off x="333021" y="3536962"/>
            <a:ext cx="2378694" cy="3321038"/>
          </a:xfrm>
          <a:prstGeom prst="rect">
            <a:avLst/>
          </a:prstGeom>
        </p:spPr>
      </p:pic>
      <p:sp>
        <p:nvSpPr>
          <p:cNvPr id="3" name="Text Placeholder 2"/>
          <p:cNvSpPr>
            <a:spLocks noGrp="1"/>
          </p:cNvSpPr>
          <p:nvPr>
            <p:ph type="body" sz="quarter" idx="20"/>
          </p:nvPr>
        </p:nvSpPr>
        <p:spPr>
          <a:xfrm>
            <a:off x="2553195" y="1754551"/>
            <a:ext cx="9056831" cy="3872188"/>
          </a:xfrm>
        </p:spPr>
        <p:txBody>
          <a:bodyPr/>
          <a:lstStyle/>
          <a:p>
            <a:r>
              <a:rPr lang="de-DE" dirty="0"/>
              <a:t>Während die Bedeutung des Erlernens der Sprache des Gastlandes oft betont wird, müssen wir auch die wichtige Rolle der Heimatsprache berücksichtigen</a:t>
            </a:r>
            <a:r>
              <a:rPr lang="de-DE" dirty="0" smtClean="0"/>
              <a:t>.</a:t>
            </a:r>
          </a:p>
          <a:p>
            <a:r>
              <a:rPr lang="de-DE" dirty="0"/>
              <a:t>Heimsprachen vermitteln die Sprachkenntnisse und Lese- und Schreibfähigkeiten, die die Grundlage für das Erlernen neuer Sprachen und das Lernen im Allgemeinen bilden. </a:t>
            </a:r>
            <a:endParaRPr lang="de-DE" dirty="0" smtClean="0"/>
          </a:p>
          <a:p>
            <a:r>
              <a:rPr lang="de-DE" dirty="0"/>
              <a:t>Indem wir den Gebrauch der Heimatsprachen von Geflüchteten und Migrant*innen schützen, ihren Gebrauch zu Hause, in allen Gemeinschaften und durch mehrsprachigen Unterricht unterstützen, können wir dazu beitragen, die Barrieren bei der Schul- und Weiterbildung abzubauen.</a:t>
            </a:r>
            <a:endParaRPr lang="en-US" dirty="0"/>
          </a:p>
        </p:txBody>
      </p:sp>
      <p:sp>
        <p:nvSpPr>
          <p:cNvPr id="4" name="Text Placeholder 3"/>
          <p:cNvSpPr>
            <a:spLocks noGrp="1"/>
          </p:cNvSpPr>
          <p:nvPr>
            <p:ph type="body" sz="quarter" idx="21"/>
          </p:nvPr>
        </p:nvSpPr>
        <p:spPr>
          <a:xfrm>
            <a:off x="2495266" y="264412"/>
            <a:ext cx="8403792" cy="857158"/>
          </a:xfrm>
        </p:spPr>
        <p:txBody>
          <a:bodyPr>
            <a:normAutofit fontScale="92500" lnSpcReduction="10000"/>
          </a:bodyPr>
          <a:lstStyle/>
          <a:p>
            <a:r>
              <a:rPr lang="de-DE" sz="3200" dirty="0"/>
              <a:t>Die Bedeutung der Beibehaltung der Heimatsprachen</a:t>
            </a:r>
          </a:p>
          <a:p>
            <a:endParaRPr lang="en-US" dirty="0"/>
          </a:p>
        </p:txBody>
      </p:sp>
      <p:sp>
        <p:nvSpPr>
          <p:cNvPr id="2" name="Rectangle 1">
            <a:extLst>
              <a:ext uri="{FF2B5EF4-FFF2-40B4-BE49-F238E27FC236}">
                <a16:creationId xmlns="" xmlns:a16="http://schemas.microsoft.com/office/drawing/2014/main" id="{29A35D15-D67D-41B6-A584-F4812813E348}"/>
              </a:ext>
            </a:extLst>
          </p:cNvPr>
          <p:cNvSpPr/>
          <p:nvPr/>
        </p:nvSpPr>
        <p:spPr>
          <a:xfrm>
            <a:off x="8147220" y="6060629"/>
            <a:ext cx="3474028" cy="246221"/>
          </a:xfrm>
          <a:prstGeom prst="rect">
            <a:avLst/>
          </a:prstGeom>
        </p:spPr>
        <p:txBody>
          <a:bodyPr wrap="none">
            <a:spAutoFit/>
          </a:bodyPr>
          <a:lstStyle/>
          <a:p>
            <a:r>
              <a:rPr lang="en-IE" sz="1000" dirty="0" err="1" smtClean="0"/>
              <a:t>Quelle</a:t>
            </a:r>
            <a:r>
              <a:rPr lang="en-IE" sz="1000" dirty="0" smtClean="0"/>
              <a:t>: </a:t>
            </a:r>
            <a:r>
              <a:rPr lang="en-IE" sz="1000" dirty="0">
                <a:hlinkClick r:id="rId4"/>
              </a:rPr>
              <a:t>https://www.britishcouncil.org/language-for-resilience</a:t>
            </a:r>
            <a:r>
              <a:rPr lang="en-IE" sz="1000" dirty="0"/>
              <a:t> </a:t>
            </a:r>
          </a:p>
        </p:txBody>
      </p:sp>
    </p:spTree>
    <p:extLst>
      <p:ext uri="{BB962C8B-B14F-4D97-AF65-F5344CB8AC3E}">
        <p14:creationId xmlns:p14="http://schemas.microsoft.com/office/powerpoint/2010/main" val="354225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626A201D-78BA-4C26-AF74-D170DA207F81}"/>
              </a:ext>
            </a:extLst>
          </p:cNvPr>
          <p:cNvSpPr>
            <a:spLocks noGrp="1"/>
          </p:cNvSpPr>
          <p:nvPr>
            <p:ph type="body" sz="quarter" idx="16"/>
          </p:nvPr>
        </p:nvSpPr>
        <p:spPr/>
        <p:txBody>
          <a:bodyPr/>
          <a:lstStyle/>
          <a:p>
            <a:r>
              <a:rPr lang="en-IE" dirty="0"/>
              <a:t>IN </a:t>
            </a:r>
            <a:r>
              <a:rPr lang="en-IE" dirty="0" smtClean="0"/>
              <a:t>DIESEM TEIL:</a:t>
            </a:r>
            <a:endParaRPr lang="en-IE" dirty="0"/>
          </a:p>
          <a:p>
            <a:endParaRPr lang="en-IE" dirty="0"/>
          </a:p>
        </p:txBody>
      </p:sp>
      <p:sp>
        <p:nvSpPr>
          <p:cNvPr id="3" name="Text Placeholder 2">
            <a:extLst>
              <a:ext uri="{FF2B5EF4-FFF2-40B4-BE49-F238E27FC236}">
                <a16:creationId xmlns="" xmlns:a16="http://schemas.microsoft.com/office/drawing/2014/main" id="{19848A10-858E-4AB2-A9AE-C10CD35443F8}"/>
              </a:ext>
            </a:extLst>
          </p:cNvPr>
          <p:cNvSpPr>
            <a:spLocks noGrp="1"/>
          </p:cNvSpPr>
          <p:nvPr>
            <p:ph type="body" sz="quarter" idx="17"/>
          </p:nvPr>
        </p:nvSpPr>
        <p:spPr>
          <a:xfrm>
            <a:off x="5807033" y="1846203"/>
            <a:ext cx="6246421" cy="3947440"/>
          </a:xfrm>
        </p:spPr>
        <p:txBody>
          <a:bodyPr/>
          <a:lstStyle/>
          <a:p>
            <a:pPr marL="342900" indent="-342900" algn="l">
              <a:buFont typeface="Arial" panose="020B0604020202020204" pitchFamily="34" charset="0"/>
              <a:buChar char="•"/>
            </a:pPr>
            <a:r>
              <a:rPr lang="de-DE" dirty="0"/>
              <a:t>Informieren Sie sich über ein Toolkit, das Sie bei der sprachlichen Unterstützung erwachsener Geflüchteter und anderer Organisationen, mit denen Sie bei der Bereitstellung von Sprachunterricht zusammenarbeiten können, unterstützt</a:t>
            </a:r>
            <a:endParaRPr lang="en-IE" dirty="0"/>
          </a:p>
          <a:p>
            <a:pPr marL="342900" indent="-342900" algn="l">
              <a:buFont typeface="Arial" panose="020B0604020202020204" pitchFamily="34" charset="0"/>
              <a:buChar char="•"/>
            </a:pPr>
            <a:r>
              <a:rPr lang="de-DE" dirty="0"/>
              <a:t>Sprachenlernen kann eine lustige und soziale Übung sein, besonders wenn es auf eine neue Art und Weise gemacht wird!</a:t>
            </a:r>
            <a:endParaRPr lang="en-IE" dirty="0"/>
          </a:p>
        </p:txBody>
      </p:sp>
      <p:sp>
        <p:nvSpPr>
          <p:cNvPr id="6" name="Text Placeholder 5">
            <a:extLst>
              <a:ext uri="{FF2B5EF4-FFF2-40B4-BE49-F238E27FC236}">
                <a16:creationId xmlns="" xmlns:a16="http://schemas.microsoft.com/office/drawing/2014/main" id="{CF2FA324-122C-4AD1-A9F2-E804F5D66E4F}"/>
              </a:ext>
            </a:extLst>
          </p:cNvPr>
          <p:cNvSpPr>
            <a:spLocks noGrp="1"/>
          </p:cNvSpPr>
          <p:nvPr>
            <p:ph type="body" sz="quarter" idx="13"/>
          </p:nvPr>
        </p:nvSpPr>
        <p:spPr/>
        <p:txBody>
          <a:bodyPr>
            <a:normAutofit lnSpcReduction="10000"/>
          </a:bodyPr>
          <a:lstStyle/>
          <a:p>
            <a:r>
              <a:rPr lang="en-US" sz="3600" i="0" dirty="0"/>
              <a:t>1.2 </a:t>
            </a:r>
            <a:r>
              <a:rPr lang="de-DE" sz="3600" i="0" dirty="0"/>
              <a:t>Tools, die beim Unterrichten helfen und das Sprachenlernen fördern</a:t>
            </a:r>
            <a:endParaRPr lang="en-IE" dirty="0"/>
          </a:p>
        </p:txBody>
      </p:sp>
      <p:sp>
        <p:nvSpPr>
          <p:cNvPr id="7" name="TextBox 6">
            <a:extLst>
              <a:ext uri="{FF2B5EF4-FFF2-40B4-BE49-F238E27FC236}">
                <a16:creationId xmlns="" xmlns:a16="http://schemas.microsoft.com/office/drawing/2014/main" id="{7893F5E8-0036-498D-9A73-D4BBCD5D4D8E}"/>
              </a:ext>
            </a:extLst>
          </p:cNvPr>
          <p:cNvSpPr txBox="1"/>
          <p:nvPr/>
        </p:nvSpPr>
        <p:spPr>
          <a:xfrm>
            <a:off x="0" y="237506"/>
            <a:ext cx="4215740" cy="584775"/>
          </a:xfrm>
          <a:prstGeom prst="rect">
            <a:avLst/>
          </a:prstGeom>
          <a:solidFill>
            <a:srgbClr val="F38B00"/>
          </a:solidFill>
        </p:spPr>
        <p:txBody>
          <a:bodyPr wrap="square" rtlCol="0">
            <a:spAutoFit/>
          </a:bodyPr>
          <a:lstStyle/>
          <a:p>
            <a:r>
              <a:rPr lang="en-IE" sz="3200" dirty="0">
                <a:solidFill>
                  <a:schemeClr val="bg1"/>
                </a:solidFill>
              </a:rPr>
              <a:t>1. </a:t>
            </a:r>
            <a:r>
              <a:rPr lang="en-IE" sz="3200" dirty="0" smtClean="0">
                <a:solidFill>
                  <a:schemeClr val="bg1"/>
                </a:solidFill>
              </a:rPr>
              <a:t>SPRACHE</a:t>
            </a:r>
            <a:endParaRPr lang="en-IE" sz="3200" dirty="0">
              <a:solidFill>
                <a:schemeClr val="bg1"/>
              </a:solidFill>
            </a:endParaRPr>
          </a:p>
        </p:txBody>
      </p:sp>
    </p:spTree>
    <p:extLst>
      <p:ext uri="{BB962C8B-B14F-4D97-AF65-F5344CB8AC3E}">
        <p14:creationId xmlns:p14="http://schemas.microsoft.com/office/powerpoint/2010/main" val="2953061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a:xfrm>
            <a:off x="463138" y="388841"/>
            <a:ext cx="6541819" cy="1479725"/>
          </a:xfrm>
          <a:solidFill>
            <a:srgbClr val="EA1D76"/>
          </a:solidFill>
        </p:spPr>
        <p:txBody>
          <a:bodyPr>
            <a:noAutofit/>
          </a:bodyPr>
          <a:lstStyle/>
          <a:p>
            <a:r>
              <a:rPr lang="de-DE" sz="3200" dirty="0">
                <a:solidFill>
                  <a:schemeClr val="bg1"/>
                </a:solidFill>
              </a:rPr>
              <a:t>Hilfsmittel zur Unterstützung der Sprachausbildung für </a:t>
            </a:r>
            <a:r>
              <a:rPr lang="de-DE" sz="3200" dirty="0" smtClean="0">
                <a:solidFill>
                  <a:schemeClr val="bg1"/>
                </a:solidFill>
              </a:rPr>
              <a:t>erwachsene </a:t>
            </a:r>
            <a:r>
              <a:rPr lang="de-DE" sz="3200" dirty="0">
                <a:solidFill>
                  <a:schemeClr val="bg1"/>
                </a:solidFill>
              </a:rPr>
              <a:t>Flüchtlingsschüler*innen </a:t>
            </a:r>
          </a:p>
        </p:txBody>
      </p:sp>
      <p:sp>
        <p:nvSpPr>
          <p:cNvPr id="7" name="Text Placeholder 6"/>
          <p:cNvSpPr>
            <a:spLocks noGrp="1"/>
          </p:cNvSpPr>
          <p:nvPr>
            <p:ph type="body" sz="quarter" idx="17"/>
          </p:nvPr>
        </p:nvSpPr>
        <p:spPr>
          <a:xfrm>
            <a:off x="463138" y="2087287"/>
            <a:ext cx="6541819" cy="3642009"/>
          </a:xfrm>
        </p:spPr>
        <p:txBody>
          <a:bodyPr/>
          <a:lstStyle/>
          <a:p>
            <a:pPr algn="ctr"/>
            <a:r>
              <a:rPr lang="en-US" dirty="0">
                <a:solidFill>
                  <a:srgbClr val="EA1D76"/>
                </a:solidFill>
              </a:rPr>
              <a:t>LANGUAGE SUPPORT FOR ADULT REFUGEES TOOLKIT</a:t>
            </a:r>
            <a:endParaRPr lang="en-US" dirty="0"/>
          </a:p>
          <a:p>
            <a:pPr algn="ctr"/>
            <a:r>
              <a:rPr lang="de-DE" sz="2400" dirty="0"/>
              <a:t>Zugang zu </a:t>
            </a:r>
            <a:r>
              <a:rPr lang="de-DE" sz="2400" b="1" dirty="0"/>
              <a:t>57 kostenlosen Tools</a:t>
            </a:r>
            <a:r>
              <a:rPr lang="de-DE" sz="2400" dirty="0"/>
              <a:t>, die Organisationen bei der sprachlichen Unterstützung erwachsener Geflüchteter unterstützen sollen.</a:t>
            </a:r>
          </a:p>
          <a:p>
            <a:pPr algn="ctr"/>
            <a:r>
              <a:rPr lang="de-DE" sz="2400" dirty="0"/>
              <a:t>In diesem Toolkit des Europarates wird der Begriff "Geflüchtete*r" in einem weiten Sinne verstanden und schließt sowohl Asylsuchende als auch Geflüchtete ein.</a:t>
            </a:r>
            <a:endParaRPr lang="en-IE" sz="2400" dirty="0">
              <a:hlinkClick r:id="rId3"/>
            </a:endParaRPr>
          </a:p>
          <a:p>
            <a:pPr algn="ctr"/>
            <a:r>
              <a:rPr lang="en-IE" sz="2400" dirty="0">
                <a:hlinkClick r:id="rId3"/>
              </a:rPr>
              <a:t>Download English Toolkit</a:t>
            </a:r>
            <a:endParaRPr lang="en-US" sz="2400" dirty="0"/>
          </a:p>
        </p:txBody>
      </p:sp>
      <p:pic>
        <p:nvPicPr>
          <p:cNvPr id="2" name="Picture 1">
            <a:extLst>
              <a:ext uri="{FF2B5EF4-FFF2-40B4-BE49-F238E27FC236}">
                <a16:creationId xmlns="" xmlns:a16="http://schemas.microsoft.com/office/drawing/2014/main" id="{E12A33E1-E028-400F-81AB-A29D6110B662}"/>
              </a:ext>
            </a:extLst>
          </p:cNvPr>
          <p:cNvPicPr>
            <a:picLocks noChangeAspect="1"/>
          </p:cNvPicPr>
          <p:nvPr/>
        </p:nvPicPr>
        <p:blipFill rotWithShape="1">
          <a:blip r:embed="rId4"/>
          <a:srcRect l="4504" r="6598"/>
          <a:stretch/>
        </p:blipFill>
        <p:spPr>
          <a:xfrm>
            <a:off x="8802436" y="1208253"/>
            <a:ext cx="3389564" cy="4123768"/>
          </a:xfrm>
          <a:prstGeom prst="rect">
            <a:avLst/>
          </a:prstGeom>
        </p:spPr>
      </p:pic>
      <p:grpSp>
        <p:nvGrpSpPr>
          <p:cNvPr id="16" name="Google Shape;605;p39">
            <a:extLst>
              <a:ext uri="{FF2B5EF4-FFF2-40B4-BE49-F238E27FC236}">
                <a16:creationId xmlns="" xmlns:a16="http://schemas.microsoft.com/office/drawing/2014/main" id="{7F0AC224-9702-4442-B146-FA3272BA7307}"/>
              </a:ext>
            </a:extLst>
          </p:cNvPr>
          <p:cNvGrpSpPr/>
          <p:nvPr/>
        </p:nvGrpSpPr>
        <p:grpSpPr>
          <a:xfrm>
            <a:off x="6134879" y="944970"/>
            <a:ext cx="669682" cy="598822"/>
            <a:chOff x="2583100" y="2973775"/>
            <a:chExt cx="461550" cy="437200"/>
          </a:xfrm>
        </p:grpSpPr>
        <p:sp>
          <p:nvSpPr>
            <p:cNvPr id="17" name="Google Shape;606;p39">
              <a:extLst>
                <a:ext uri="{FF2B5EF4-FFF2-40B4-BE49-F238E27FC236}">
                  <a16:creationId xmlns="" xmlns:a16="http://schemas.microsoft.com/office/drawing/2014/main" id="{F1D3A610-2F0E-43F6-BBFB-E626FEB90FE9}"/>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07;p39">
              <a:extLst>
                <a:ext uri="{FF2B5EF4-FFF2-40B4-BE49-F238E27FC236}">
                  <a16:creationId xmlns="" xmlns:a16="http://schemas.microsoft.com/office/drawing/2014/main" id="{D1779444-6CBB-437E-B175-C27BCF3474E1}"/>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45267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5AE0D560-E42A-4451-BE7C-D53615DAEA01}"/>
              </a:ext>
            </a:extLst>
          </p:cNvPr>
          <p:cNvSpPr>
            <a:spLocks noGrp="1"/>
          </p:cNvSpPr>
          <p:nvPr>
            <p:ph type="body" sz="quarter" idx="21"/>
          </p:nvPr>
        </p:nvSpPr>
        <p:spPr>
          <a:xfrm>
            <a:off x="2495266" y="916668"/>
            <a:ext cx="8403792" cy="857158"/>
          </a:xfrm>
        </p:spPr>
        <p:txBody>
          <a:bodyPr/>
          <a:lstStyle/>
          <a:p>
            <a:r>
              <a:rPr lang="en-IE" dirty="0"/>
              <a:t>English My Way </a:t>
            </a:r>
          </a:p>
        </p:txBody>
      </p:sp>
      <p:sp>
        <p:nvSpPr>
          <p:cNvPr id="4" name="テキスト プレースホルダー 36">
            <a:extLst>
              <a:ext uri="{FF2B5EF4-FFF2-40B4-BE49-F238E27FC236}">
                <a16:creationId xmlns="" xmlns:a16="http://schemas.microsoft.com/office/drawing/2014/main" id="{4054A41A-4A29-4014-85AF-EC5BD62DD187}"/>
              </a:ext>
            </a:extLst>
          </p:cNvPr>
          <p:cNvSpPr txBox="1">
            <a:spLocks noGrp="1"/>
          </p:cNvSpPr>
          <p:nvPr>
            <p:ph type="body" sz="quarter" idx="20"/>
          </p:nvPr>
        </p:nvSpPr>
        <p:spPr bwMode="auto">
          <a:xfrm>
            <a:off x="5041265" y="1608455"/>
            <a:ext cx="7150735" cy="387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buNone/>
            </a:pPr>
            <a:r>
              <a:rPr lang="en-GB" sz="2400" b="1" dirty="0">
                <a:solidFill>
                  <a:srgbClr val="615F5D"/>
                </a:solidFill>
                <a:latin typeface="+mn-lt"/>
              </a:rPr>
              <a:t>UK Initiative</a:t>
            </a:r>
            <a:r>
              <a:rPr lang="en-GB" sz="2400" dirty="0">
                <a:solidFill>
                  <a:srgbClr val="615F5D"/>
                </a:solidFill>
                <a:latin typeface="+mn-lt"/>
              </a:rPr>
              <a:t>: </a:t>
            </a:r>
            <a:r>
              <a:rPr lang="en-GB" sz="2400" dirty="0">
                <a:solidFill>
                  <a:srgbClr val="615F5D"/>
                </a:solidFill>
                <a:latin typeface="+mn-lt"/>
                <a:hlinkClick r:id="rId3"/>
              </a:rPr>
              <a:t>English My Way</a:t>
            </a:r>
            <a:endParaRPr lang="en-IE" sz="2400" dirty="0">
              <a:solidFill>
                <a:srgbClr val="615F5D"/>
              </a:solidFill>
              <a:latin typeface="+mn-lt"/>
            </a:endParaRPr>
          </a:p>
          <a:p>
            <a:r>
              <a:rPr lang="de-DE" sz="2100" dirty="0">
                <a:solidFill>
                  <a:srgbClr val="615F5D"/>
                </a:solidFill>
                <a:latin typeface="+mn-lt"/>
              </a:rPr>
              <a:t>Eine Hilfsquelle für Tutor*innen, die Erwachsene ohne oder mit geringen Englischkenntnissen unterstützen und unterrichten - mit kostenlosen Lehrmitteln und Tools zur Verwaltung von </a:t>
            </a:r>
            <a:r>
              <a:rPr lang="de-DE" sz="2100" dirty="0" smtClean="0">
                <a:solidFill>
                  <a:srgbClr val="615F5D"/>
                </a:solidFill>
                <a:latin typeface="+mn-lt"/>
              </a:rPr>
              <a:t>Klassen</a:t>
            </a:r>
          </a:p>
          <a:p>
            <a:r>
              <a:rPr lang="de-DE" sz="2100" dirty="0">
                <a:solidFill>
                  <a:srgbClr val="615F5D"/>
                </a:solidFill>
                <a:latin typeface="+mn-lt"/>
              </a:rPr>
              <a:t>Die im April 2014 ins Leben gerufene </a:t>
            </a:r>
            <a:r>
              <a:rPr lang="de-DE" sz="2100" dirty="0" err="1">
                <a:solidFill>
                  <a:srgbClr val="615F5D"/>
                </a:solidFill>
                <a:latin typeface="+mn-lt"/>
              </a:rPr>
              <a:t>Good</a:t>
            </a:r>
            <a:r>
              <a:rPr lang="de-DE" sz="2100" dirty="0">
                <a:solidFill>
                  <a:srgbClr val="615F5D"/>
                </a:solidFill>
                <a:latin typeface="+mn-lt"/>
              </a:rPr>
              <a:t> Things </a:t>
            </a:r>
            <a:r>
              <a:rPr lang="de-DE" sz="2100" dirty="0" err="1">
                <a:solidFill>
                  <a:srgbClr val="615F5D"/>
                </a:solidFill>
                <a:latin typeface="+mn-lt"/>
              </a:rPr>
              <a:t>Foundation</a:t>
            </a:r>
            <a:r>
              <a:rPr lang="de-DE" sz="2100" dirty="0">
                <a:solidFill>
                  <a:srgbClr val="615F5D"/>
                </a:solidFill>
                <a:latin typeface="+mn-lt"/>
              </a:rPr>
              <a:t> entwickelte in Zusammenarbeit mit dem British Council und der BBC Learning English einen neuen Ansatz zum Englischlernen</a:t>
            </a:r>
            <a:r>
              <a:rPr lang="de-DE" sz="2100" dirty="0" smtClean="0">
                <a:solidFill>
                  <a:srgbClr val="615F5D"/>
                </a:solidFill>
                <a:latin typeface="+mn-lt"/>
              </a:rPr>
              <a:t>.</a:t>
            </a:r>
          </a:p>
          <a:p>
            <a:r>
              <a:rPr lang="de-DE" sz="2100" dirty="0">
                <a:solidFill>
                  <a:srgbClr val="615F5D"/>
                </a:solidFill>
                <a:latin typeface="+mn-lt"/>
              </a:rPr>
              <a:t>Bei dem Programm handelt es sich um ein 24-wöchiges </a:t>
            </a:r>
            <a:r>
              <a:rPr lang="de-DE" sz="2100" dirty="0" err="1">
                <a:solidFill>
                  <a:srgbClr val="615F5D"/>
                </a:solidFill>
                <a:latin typeface="+mn-lt"/>
              </a:rPr>
              <a:t>Blended</a:t>
            </a:r>
            <a:r>
              <a:rPr lang="de-DE" sz="2100" dirty="0">
                <a:solidFill>
                  <a:srgbClr val="615F5D"/>
                </a:solidFill>
                <a:latin typeface="+mn-lt"/>
              </a:rPr>
              <a:t>-Learning-Programm mit der Flexibilität, alle Sitzungen über einen kürzeren Zeitraum durchzuführen, was durch eine Mischung aus Online-Lernen und freiwilligen Gruppenaktivitäten, als auch von Tutoren geleiteten Sitzungen erreicht werden kann.</a:t>
            </a:r>
          </a:p>
          <a:p>
            <a:pPr algn="ctr">
              <a:spcBef>
                <a:spcPct val="0"/>
              </a:spcBef>
              <a:buNone/>
            </a:pPr>
            <a:endParaRPr lang="en-US" sz="2400" b="1" dirty="0">
              <a:solidFill>
                <a:srgbClr val="615F5D"/>
              </a:solidFill>
              <a:latin typeface="+mn-lt"/>
            </a:endParaRPr>
          </a:p>
        </p:txBody>
      </p:sp>
      <p:pic>
        <p:nvPicPr>
          <p:cNvPr id="6" name="Online Media 7" title="English My Way - Topic: Daily LIfe">
            <a:hlinkClick r:id="" action="ppaction://media"/>
            <a:extLst>
              <a:ext uri="{FF2B5EF4-FFF2-40B4-BE49-F238E27FC236}">
                <a16:creationId xmlns="" xmlns:a16="http://schemas.microsoft.com/office/drawing/2014/main" id="{60A1C1DD-6B9A-4D85-8B38-F0B806872CF2}"/>
              </a:ext>
            </a:extLst>
          </p:cNvPr>
          <p:cNvPicPr>
            <a:picLocks noRot="1" noChangeAspect="1"/>
          </p:cNvPicPr>
          <p:nvPr>
            <a:videoFile r:link="rId1"/>
          </p:nvPr>
        </p:nvPicPr>
        <p:blipFill>
          <a:blip r:embed="rId4"/>
          <a:stretch>
            <a:fillRect/>
          </a:stretch>
        </p:blipFill>
        <p:spPr>
          <a:xfrm>
            <a:off x="729574" y="2403703"/>
            <a:ext cx="3832698" cy="2445442"/>
          </a:xfrm>
          <a:prstGeom prst="rect">
            <a:avLst/>
          </a:prstGeom>
        </p:spPr>
      </p:pic>
      <p:sp>
        <p:nvSpPr>
          <p:cNvPr id="7" name="Rectangle 6">
            <a:extLst>
              <a:ext uri="{FF2B5EF4-FFF2-40B4-BE49-F238E27FC236}">
                <a16:creationId xmlns="" xmlns:a16="http://schemas.microsoft.com/office/drawing/2014/main" id="{EED785CE-2EC0-4976-BBB0-91C17392A7BD}"/>
              </a:ext>
            </a:extLst>
          </p:cNvPr>
          <p:cNvSpPr/>
          <p:nvPr/>
        </p:nvSpPr>
        <p:spPr>
          <a:xfrm>
            <a:off x="999478" y="4974686"/>
            <a:ext cx="3292889" cy="246221"/>
          </a:xfrm>
          <a:prstGeom prst="rect">
            <a:avLst/>
          </a:prstGeom>
        </p:spPr>
        <p:txBody>
          <a:bodyPr wrap="none">
            <a:spAutoFit/>
          </a:bodyPr>
          <a:lstStyle/>
          <a:p>
            <a:r>
              <a:rPr lang="en-IE" sz="1000" dirty="0" err="1" smtClean="0"/>
              <a:t>Quelle</a:t>
            </a:r>
            <a:r>
              <a:rPr lang="en-IE" sz="1000" dirty="0" smtClean="0"/>
              <a:t>: </a:t>
            </a:r>
            <a:r>
              <a:rPr lang="en-IE" sz="1000" dirty="0">
                <a:hlinkClick r:id="rId5"/>
              </a:rPr>
              <a:t>https://www.youtube.com/watch?v=ZN4dmdtSx5k</a:t>
            </a:r>
            <a:r>
              <a:rPr lang="en-IE" sz="1000" dirty="0"/>
              <a:t> </a:t>
            </a:r>
          </a:p>
        </p:txBody>
      </p:sp>
      <p:sp>
        <p:nvSpPr>
          <p:cNvPr id="8" name="TextBox 7">
            <a:extLst>
              <a:ext uri="{FF2B5EF4-FFF2-40B4-BE49-F238E27FC236}">
                <a16:creationId xmlns="" xmlns:a16="http://schemas.microsoft.com/office/drawing/2014/main" id="{B3961F31-B247-4962-A194-6CFAB32B32F8}"/>
              </a:ext>
            </a:extLst>
          </p:cNvPr>
          <p:cNvSpPr txBox="1"/>
          <p:nvPr/>
        </p:nvSpPr>
        <p:spPr>
          <a:xfrm>
            <a:off x="8421" y="89715"/>
            <a:ext cx="2301680" cy="461665"/>
          </a:xfrm>
          <a:prstGeom prst="rect">
            <a:avLst/>
          </a:prstGeom>
          <a:solidFill>
            <a:srgbClr val="B6BD00"/>
          </a:solidFill>
        </p:spPr>
        <p:txBody>
          <a:bodyPr wrap="square" rtlCol="0">
            <a:spAutoFit/>
          </a:bodyPr>
          <a:lstStyle/>
          <a:p>
            <a:r>
              <a:rPr lang="en-IE" sz="2400" dirty="0">
                <a:solidFill>
                  <a:schemeClr val="bg1"/>
                </a:solidFill>
              </a:rPr>
              <a:t>      </a:t>
            </a:r>
            <a:r>
              <a:rPr lang="en-IE" dirty="0" smtClean="0">
                <a:solidFill>
                  <a:schemeClr val="bg1"/>
                </a:solidFill>
              </a:rPr>
              <a:t>NÜTZLICHES </a:t>
            </a:r>
            <a:r>
              <a:rPr lang="en-IE" dirty="0">
                <a:solidFill>
                  <a:schemeClr val="bg1"/>
                </a:solidFill>
              </a:rPr>
              <a:t>TOOL</a:t>
            </a:r>
          </a:p>
        </p:txBody>
      </p:sp>
      <p:grpSp>
        <p:nvGrpSpPr>
          <p:cNvPr id="9" name="Google Shape;609;p39">
            <a:extLst>
              <a:ext uri="{FF2B5EF4-FFF2-40B4-BE49-F238E27FC236}">
                <a16:creationId xmlns="" xmlns:a16="http://schemas.microsoft.com/office/drawing/2014/main" id="{8DE17313-2A48-46B6-AA40-D3D061003A67}"/>
              </a:ext>
            </a:extLst>
          </p:cNvPr>
          <p:cNvGrpSpPr/>
          <p:nvPr/>
        </p:nvGrpSpPr>
        <p:grpSpPr>
          <a:xfrm>
            <a:off x="65362" y="180863"/>
            <a:ext cx="360000" cy="288000"/>
            <a:chOff x="5247525" y="3007275"/>
            <a:chExt cx="517575" cy="384825"/>
          </a:xfrm>
        </p:grpSpPr>
        <p:sp>
          <p:nvSpPr>
            <p:cNvPr id="10" name="Google Shape;610;p39">
              <a:extLst>
                <a:ext uri="{FF2B5EF4-FFF2-40B4-BE49-F238E27FC236}">
                  <a16:creationId xmlns="" xmlns:a16="http://schemas.microsoft.com/office/drawing/2014/main" id="{1BDA5F1A-2515-478A-8B18-498EA3A2CE79}"/>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11;p39">
              <a:extLst>
                <a:ext uri="{FF2B5EF4-FFF2-40B4-BE49-F238E27FC236}">
                  <a16:creationId xmlns="" xmlns:a16="http://schemas.microsoft.com/office/drawing/2014/main" id="{6ED48DCD-2F62-4590-8240-0026011DB1EF}"/>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8673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 xmlns:a16="http://schemas.microsoft.com/office/drawing/2014/main" id="{1C7DEA39-6D49-48E8-A159-877C97BCC3B4}"/>
              </a:ext>
            </a:extLst>
          </p:cNvPr>
          <p:cNvSpPr>
            <a:spLocks noGrp="1"/>
          </p:cNvSpPr>
          <p:nvPr>
            <p:ph type="pic" sz="quarter" idx="21"/>
          </p:nvPr>
        </p:nvSpPr>
        <p:spPr/>
      </p:sp>
      <p:sp>
        <p:nvSpPr>
          <p:cNvPr id="4" name="Text Placeholder 3">
            <a:extLst>
              <a:ext uri="{FF2B5EF4-FFF2-40B4-BE49-F238E27FC236}">
                <a16:creationId xmlns="" xmlns:a16="http://schemas.microsoft.com/office/drawing/2014/main" id="{308AE0E8-1ED8-4CD9-A928-8E6935C2E7A4}"/>
              </a:ext>
            </a:extLst>
          </p:cNvPr>
          <p:cNvSpPr>
            <a:spLocks noGrp="1"/>
          </p:cNvSpPr>
          <p:nvPr>
            <p:ph type="body" sz="quarter" idx="22"/>
          </p:nvPr>
        </p:nvSpPr>
        <p:spPr/>
        <p:txBody>
          <a:bodyPr/>
          <a:lstStyle/>
          <a:p>
            <a:r>
              <a:rPr lang="en-IE" dirty="0"/>
              <a:t>English My Way </a:t>
            </a:r>
          </a:p>
        </p:txBody>
      </p:sp>
      <p:pic>
        <p:nvPicPr>
          <p:cNvPr id="5" name="Picture 4">
            <a:extLst>
              <a:ext uri="{FF2B5EF4-FFF2-40B4-BE49-F238E27FC236}">
                <a16:creationId xmlns="" xmlns:a16="http://schemas.microsoft.com/office/drawing/2014/main" id="{DCDC1AD1-E1E9-4C41-B270-8248957BD43E}"/>
              </a:ext>
            </a:extLst>
          </p:cNvPr>
          <p:cNvPicPr>
            <a:picLocks noChangeAspect="1"/>
          </p:cNvPicPr>
          <p:nvPr/>
        </p:nvPicPr>
        <p:blipFill>
          <a:blip r:embed="rId2"/>
          <a:stretch>
            <a:fillRect/>
          </a:stretch>
        </p:blipFill>
        <p:spPr>
          <a:xfrm>
            <a:off x="540142" y="1381636"/>
            <a:ext cx="4985712" cy="4879740"/>
          </a:xfrm>
          <a:prstGeom prst="ellipse">
            <a:avLst/>
          </a:prstGeom>
        </p:spPr>
      </p:pic>
      <p:sp>
        <p:nvSpPr>
          <p:cNvPr id="6" name="テキスト プレースホルダー 36">
            <a:extLst>
              <a:ext uri="{FF2B5EF4-FFF2-40B4-BE49-F238E27FC236}">
                <a16:creationId xmlns="" xmlns:a16="http://schemas.microsoft.com/office/drawing/2014/main" id="{26C3D3A9-D517-4682-A4B7-CF8E1A9CE9D6}"/>
              </a:ext>
            </a:extLst>
          </p:cNvPr>
          <p:cNvSpPr txBox="1">
            <a:spLocks noGrp="1"/>
          </p:cNvSpPr>
          <p:nvPr>
            <p:ph type="body" sz="quarter" idx="20"/>
          </p:nvPr>
        </p:nvSpPr>
        <p:spPr bwMode="auto">
          <a:xfrm>
            <a:off x="5736918" y="5248676"/>
            <a:ext cx="5996940" cy="3218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lvl="0" eaLnBrk="0" fontAlgn="base" hangingPunct="0">
              <a:spcBef>
                <a:spcPct val="0"/>
              </a:spcBef>
              <a:spcAft>
                <a:spcPct val="0"/>
              </a:spcAft>
              <a:buNone/>
            </a:pPr>
            <a:endParaRPr lang="en-US" altLang="en-US" sz="2400" dirty="0" smtClean="0">
              <a:solidFill>
                <a:srgbClr val="6D6E6C"/>
              </a:solidFill>
              <a:latin typeface="+mn-lt"/>
              <a:cs typeface="Arial" panose="020B0604020202020204" pitchFamily="34" charset="0"/>
            </a:endParaRPr>
          </a:p>
          <a:p>
            <a:pPr lvl="0" eaLnBrk="0" fontAlgn="base" hangingPunct="0">
              <a:spcBef>
                <a:spcPct val="0"/>
              </a:spcBef>
              <a:spcAft>
                <a:spcPct val="0"/>
              </a:spcAft>
              <a:buNone/>
            </a:pPr>
            <a:r>
              <a:rPr lang="de-DE" altLang="en-US" sz="2200" dirty="0">
                <a:solidFill>
                  <a:srgbClr val="6D6E6C"/>
                </a:solidFill>
                <a:latin typeface="+mn-lt"/>
                <a:cs typeface="Arial" panose="020B0604020202020204" pitchFamily="34" charset="0"/>
              </a:rPr>
              <a:t>Folgen Sie dem Link </a:t>
            </a:r>
            <a:r>
              <a:rPr lang="de-DE" altLang="en-US" sz="2200" dirty="0" smtClean="0">
                <a:solidFill>
                  <a:srgbClr val="6D6E6C"/>
                </a:solidFill>
                <a:latin typeface="+mn-lt"/>
                <a:cs typeface="Arial" panose="020B0604020202020204" pitchFamily="34" charset="0"/>
              </a:rPr>
              <a:t>zu </a:t>
            </a:r>
            <a:r>
              <a:rPr lang="en-US" altLang="en-US" sz="2200" dirty="0" smtClean="0">
                <a:solidFill>
                  <a:srgbClr val="D41174"/>
                </a:solidFill>
                <a:latin typeface="+mn-lt"/>
                <a:cs typeface="Arial" panose="020B0604020202020204" pitchFamily="34" charset="0"/>
                <a:hlinkClick r:id="rId3"/>
              </a:rPr>
              <a:t>English </a:t>
            </a:r>
            <a:r>
              <a:rPr lang="en-US" altLang="en-US" sz="2200" dirty="0">
                <a:solidFill>
                  <a:srgbClr val="D41174"/>
                </a:solidFill>
                <a:latin typeface="+mn-lt"/>
                <a:cs typeface="Arial" panose="020B0604020202020204" pitchFamily="34" charset="0"/>
                <a:hlinkClick r:id="rId3"/>
              </a:rPr>
              <a:t>My </a:t>
            </a:r>
            <a:r>
              <a:rPr lang="en-US" altLang="en-US" sz="2200" dirty="0" smtClean="0">
                <a:solidFill>
                  <a:srgbClr val="D41174"/>
                </a:solidFill>
                <a:latin typeface="+mn-lt"/>
                <a:cs typeface="Arial" panose="020B0604020202020204" pitchFamily="34" charset="0"/>
                <a:hlinkClick r:id="rId3"/>
              </a:rPr>
              <a:t>Way</a:t>
            </a:r>
            <a:r>
              <a:rPr lang="en-US" altLang="en-US" sz="2200" dirty="0">
                <a:solidFill>
                  <a:srgbClr val="58585B"/>
                </a:solidFill>
                <a:latin typeface="+mn-lt"/>
                <a:cs typeface="Arial" panose="020B0604020202020204" pitchFamily="34" charset="0"/>
              </a:rPr>
              <a:t> </a:t>
            </a:r>
            <a:r>
              <a:rPr lang="en-US" altLang="en-US" sz="2200" dirty="0" err="1" smtClean="0">
                <a:solidFill>
                  <a:srgbClr val="58585B"/>
                </a:solidFill>
                <a:latin typeface="+mn-lt"/>
                <a:cs typeface="Arial" panose="020B0604020202020204" pitchFamily="34" charset="0"/>
              </a:rPr>
              <a:t>Materialien</a:t>
            </a:r>
            <a:endParaRPr lang="en-US" altLang="en-US" sz="2200" dirty="0">
              <a:latin typeface="+mn-lt"/>
            </a:endParaRPr>
          </a:p>
        </p:txBody>
      </p:sp>
      <p:sp>
        <p:nvSpPr>
          <p:cNvPr id="7" name="Rectangle 6">
            <a:extLst>
              <a:ext uri="{FF2B5EF4-FFF2-40B4-BE49-F238E27FC236}">
                <a16:creationId xmlns="" xmlns:a16="http://schemas.microsoft.com/office/drawing/2014/main" id="{793A4CAF-FC53-4B4E-9A06-F4CD4BB01783}"/>
              </a:ext>
            </a:extLst>
          </p:cNvPr>
          <p:cNvSpPr/>
          <p:nvPr/>
        </p:nvSpPr>
        <p:spPr>
          <a:xfrm>
            <a:off x="5736918" y="1964980"/>
            <a:ext cx="6096000" cy="3416320"/>
          </a:xfrm>
          <a:prstGeom prst="rect">
            <a:avLst/>
          </a:prstGeom>
          <a:solidFill>
            <a:srgbClr val="16A8D3"/>
          </a:solidFill>
        </p:spPr>
        <p:txBody>
          <a:bodyPr>
            <a:spAutoFit/>
          </a:bodyPr>
          <a:lstStyle/>
          <a:p>
            <a:pPr lvl="0" algn="ctr" eaLnBrk="0" fontAlgn="base" hangingPunct="0">
              <a:spcBef>
                <a:spcPct val="0"/>
              </a:spcBef>
              <a:spcAft>
                <a:spcPct val="0"/>
              </a:spcAft>
              <a:buNone/>
            </a:pPr>
            <a:r>
              <a:rPr lang="de-DE" altLang="en-US" sz="2400" i="1" dirty="0" smtClean="0">
                <a:solidFill>
                  <a:schemeClr val="bg1"/>
                </a:solidFill>
                <a:cs typeface="Arial" panose="020B0604020202020204" pitchFamily="34" charset="0"/>
              </a:rPr>
              <a:t>“English </a:t>
            </a:r>
            <a:r>
              <a:rPr lang="de-DE" altLang="en-US" sz="2400" i="1" dirty="0" err="1">
                <a:solidFill>
                  <a:schemeClr val="bg1"/>
                </a:solidFill>
                <a:cs typeface="Arial" panose="020B0604020202020204" pitchFamily="34" charset="0"/>
              </a:rPr>
              <a:t>My</a:t>
            </a:r>
            <a:r>
              <a:rPr lang="de-DE" altLang="en-US" sz="2400" i="1" dirty="0">
                <a:solidFill>
                  <a:schemeClr val="bg1"/>
                </a:solidFill>
                <a:cs typeface="Arial" panose="020B0604020202020204" pitchFamily="34" charset="0"/>
              </a:rPr>
              <a:t> Way bietet eine sehr einzigartige Mischung aus Lernstilen, Formaten, Plattformen und Unterrichtsmethoden - und kombiniert all diese Elemente zu einer leicht verständlichen, interaktiven und eindrucksvollen Lernerfahrung</a:t>
            </a:r>
            <a:r>
              <a:rPr lang="de-DE" altLang="en-US" sz="2400" i="1" dirty="0" smtClean="0">
                <a:solidFill>
                  <a:schemeClr val="bg1"/>
                </a:solidFill>
                <a:cs typeface="Arial" panose="020B0604020202020204" pitchFamily="34" charset="0"/>
              </a:rPr>
              <a:t>.“ </a:t>
            </a:r>
            <a:endParaRPr lang="de-DE" altLang="en-US" sz="2400" i="1" dirty="0">
              <a:solidFill>
                <a:schemeClr val="bg1"/>
              </a:solidFill>
              <a:cs typeface="Arial" panose="020B0604020202020204" pitchFamily="34" charset="0"/>
            </a:endParaRPr>
          </a:p>
          <a:p>
            <a:pPr lvl="0" algn="ctr" eaLnBrk="0" fontAlgn="base" hangingPunct="0">
              <a:spcBef>
                <a:spcPct val="0"/>
              </a:spcBef>
              <a:spcAft>
                <a:spcPct val="0"/>
              </a:spcAft>
              <a:buNone/>
            </a:pPr>
            <a:endParaRPr lang="en-US" altLang="en-US" sz="2400" i="1" dirty="0">
              <a:solidFill>
                <a:schemeClr val="bg1"/>
              </a:solidFill>
              <a:cs typeface="Arial" panose="020B0604020202020204" pitchFamily="34" charset="0"/>
            </a:endParaRPr>
          </a:p>
          <a:p>
            <a:pPr lvl="0" algn="ctr" eaLnBrk="0" fontAlgn="base" hangingPunct="0">
              <a:spcBef>
                <a:spcPct val="0"/>
              </a:spcBef>
              <a:spcAft>
                <a:spcPct val="0"/>
              </a:spcAft>
              <a:buNone/>
            </a:pPr>
            <a:r>
              <a:rPr lang="en-US" altLang="en-US" sz="2400" i="1" dirty="0">
                <a:solidFill>
                  <a:schemeClr val="bg1"/>
                </a:solidFill>
                <a:cs typeface="Arial" panose="020B0604020202020204" pitchFamily="34" charset="0"/>
              </a:rPr>
              <a:t>- </a:t>
            </a:r>
            <a:r>
              <a:rPr lang="en-US" altLang="en-US" sz="2400" dirty="0">
                <a:solidFill>
                  <a:schemeClr val="bg1"/>
                </a:solidFill>
                <a:cs typeface="Arial" panose="020B0604020202020204" pitchFamily="34" charset="0"/>
              </a:rPr>
              <a:t>Vick </a:t>
            </a:r>
            <a:r>
              <a:rPr lang="en-US" altLang="en-US" sz="2400" dirty="0" err="1">
                <a:solidFill>
                  <a:schemeClr val="bg1"/>
                </a:solidFill>
                <a:cs typeface="Arial" panose="020B0604020202020204" pitchFamily="34" charset="0"/>
              </a:rPr>
              <a:t>Virdee</a:t>
            </a:r>
            <a:r>
              <a:rPr lang="en-US" altLang="en-US" sz="2400" dirty="0">
                <a:solidFill>
                  <a:schemeClr val="bg1"/>
                </a:solidFill>
                <a:cs typeface="Arial" panose="020B0604020202020204" pitchFamily="34" charset="0"/>
              </a:rPr>
              <a:t>, </a:t>
            </a:r>
            <a:r>
              <a:rPr lang="en-US" altLang="en-US" sz="2400" dirty="0" err="1" smtClean="0">
                <a:solidFill>
                  <a:schemeClr val="bg1"/>
                </a:solidFill>
                <a:cs typeface="Arial" panose="020B0604020202020204" pitchFamily="34" charset="0"/>
              </a:rPr>
              <a:t>Schulungsleitung</a:t>
            </a:r>
            <a:r>
              <a:rPr lang="en-US" altLang="en-US" sz="2400" dirty="0" smtClean="0">
                <a:solidFill>
                  <a:schemeClr val="bg1"/>
                </a:solidFill>
                <a:cs typeface="Arial" panose="020B0604020202020204" pitchFamily="34" charset="0"/>
              </a:rPr>
              <a:t>, </a:t>
            </a:r>
            <a:r>
              <a:rPr lang="en-US" altLang="en-US" sz="2400" dirty="0" err="1">
                <a:solidFill>
                  <a:schemeClr val="bg1"/>
                </a:solidFill>
                <a:cs typeface="Arial" panose="020B0604020202020204" pitchFamily="34" charset="0"/>
              </a:rPr>
              <a:t>Acda</a:t>
            </a:r>
            <a:r>
              <a:rPr lang="en-US" altLang="en-US" sz="2400" dirty="0">
                <a:solidFill>
                  <a:schemeClr val="bg1"/>
                </a:solidFill>
                <a:cs typeface="Arial" panose="020B0604020202020204" pitchFamily="34" charset="0"/>
              </a:rPr>
              <a:t> Skills Training</a:t>
            </a:r>
            <a:endParaRPr lang="en-US" altLang="en-US" sz="2400" dirty="0">
              <a:solidFill>
                <a:schemeClr val="bg1"/>
              </a:solidFill>
            </a:endParaRPr>
          </a:p>
        </p:txBody>
      </p:sp>
      <p:sp>
        <p:nvSpPr>
          <p:cNvPr id="8" name="TextBox 7">
            <a:extLst>
              <a:ext uri="{FF2B5EF4-FFF2-40B4-BE49-F238E27FC236}">
                <a16:creationId xmlns="" xmlns:a16="http://schemas.microsoft.com/office/drawing/2014/main" id="{66DBC39E-88CD-43D8-9D87-40815DC96F99}"/>
              </a:ext>
            </a:extLst>
          </p:cNvPr>
          <p:cNvSpPr txBox="1"/>
          <p:nvPr/>
        </p:nvSpPr>
        <p:spPr>
          <a:xfrm>
            <a:off x="0" y="352384"/>
            <a:ext cx="5525854" cy="830997"/>
          </a:xfrm>
          <a:prstGeom prst="rect">
            <a:avLst/>
          </a:prstGeom>
          <a:solidFill>
            <a:srgbClr val="EA1D76"/>
          </a:solidFill>
        </p:spPr>
        <p:txBody>
          <a:bodyPr wrap="square" rtlCol="0">
            <a:spAutoFit/>
          </a:bodyPr>
          <a:lstStyle/>
          <a:p>
            <a:r>
              <a:rPr lang="en-IE" sz="2400" dirty="0" err="1">
                <a:solidFill>
                  <a:schemeClr val="bg1"/>
                </a:solidFill>
              </a:rPr>
              <a:t>Einblick</a:t>
            </a:r>
            <a:r>
              <a:rPr lang="en-IE" sz="2400" dirty="0">
                <a:solidFill>
                  <a:schemeClr val="bg1"/>
                </a:solidFill>
              </a:rPr>
              <a:t> in </a:t>
            </a:r>
            <a:r>
              <a:rPr lang="en-IE" sz="2400" dirty="0" err="1">
                <a:solidFill>
                  <a:schemeClr val="bg1"/>
                </a:solidFill>
              </a:rPr>
              <a:t>Dienstleistungs</a:t>
            </a:r>
            <a:r>
              <a:rPr lang="en-IE" sz="2400" dirty="0">
                <a:solidFill>
                  <a:schemeClr val="bg1"/>
                </a:solidFill>
              </a:rPr>
              <a:t>-</a:t>
            </a:r>
            <a:r>
              <a:rPr lang="en-IE" sz="2400" dirty="0" smtClean="0">
                <a:solidFill>
                  <a:schemeClr val="bg1"/>
                </a:solidFill>
              </a:rPr>
              <a:t>/ </a:t>
            </a:r>
            <a:r>
              <a:rPr lang="en-IE" sz="2400" dirty="0" err="1" smtClean="0">
                <a:solidFill>
                  <a:schemeClr val="bg1"/>
                </a:solidFill>
              </a:rPr>
              <a:t>Bildungsanbieter</a:t>
            </a:r>
            <a:r>
              <a:rPr lang="en-IE" sz="2400" dirty="0" smtClean="0">
                <a:solidFill>
                  <a:schemeClr val="bg1"/>
                </a:solidFill>
              </a:rPr>
              <a:t>*</a:t>
            </a:r>
            <a:r>
              <a:rPr lang="en-IE" sz="2400" dirty="0" err="1" smtClean="0">
                <a:solidFill>
                  <a:schemeClr val="bg1"/>
                </a:solidFill>
              </a:rPr>
              <a:t>innen</a:t>
            </a:r>
            <a:endParaRPr lang="en-IE" sz="2400" dirty="0">
              <a:solidFill>
                <a:schemeClr val="bg1"/>
              </a:solidFill>
            </a:endParaRPr>
          </a:p>
        </p:txBody>
      </p:sp>
    </p:spTree>
    <p:extLst>
      <p:ext uri="{BB962C8B-B14F-4D97-AF65-F5344CB8AC3E}">
        <p14:creationId xmlns:p14="http://schemas.microsoft.com/office/powerpoint/2010/main" val="420530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a:xfrm>
            <a:off x="463139" y="388841"/>
            <a:ext cx="2963234" cy="2627628"/>
          </a:xfrm>
          <a:solidFill>
            <a:srgbClr val="EA1D76"/>
          </a:solidFill>
        </p:spPr>
        <p:txBody>
          <a:bodyPr>
            <a:noAutofit/>
          </a:bodyPr>
          <a:lstStyle/>
          <a:p>
            <a:r>
              <a:rPr lang="de-DE" sz="2800" dirty="0">
                <a:solidFill>
                  <a:schemeClr val="bg1"/>
                </a:solidFill>
              </a:rPr>
              <a:t>Hilfsmittel zur Unterstützung der Sprachausbildung für erwachsene </a:t>
            </a:r>
            <a:r>
              <a:rPr lang="de-DE" sz="2800" dirty="0" smtClean="0">
                <a:solidFill>
                  <a:schemeClr val="bg1"/>
                </a:solidFill>
              </a:rPr>
              <a:t>Flüchtlings-schüler*innen </a:t>
            </a:r>
            <a:endParaRPr lang="en-US" sz="2800" dirty="0">
              <a:solidFill>
                <a:schemeClr val="bg1"/>
              </a:solidFill>
            </a:endParaRPr>
          </a:p>
        </p:txBody>
      </p:sp>
      <p:grpSp>
        <p:nvGrpSpPr>
          <p:cNvPr id="16" name="Google Shape;605;p39">
            <a:extLst>
              <a:ext uri="{FF2B5EF4-FFF2-40B4-BE49-F238E27FC236}">
                <a16:creationId xmlns="" xmlns:a16="http://schemas.microsoft.com/office/drawing/2014/main" id="{7F0AC224-9702-4442-B146-FA3272BA7307}"/>
              </a:ext>
            </a:extLst>
          </p:cNvPr>
          <p:cNvGrpSpPr/>
          <p:nvPr/>
        </p:nvGrpSpPr>
        <p:grpSpPr>
          <a:xfrm>
            <a:off x="6134879" y="944970"/>
            <a:ext cx="669682" cy="598822"/>
            <a:chOff x="2583100" y="2973775"/>
            <a:chExt cx="461550" cy="437200"/>
          </a:xfrm>
        </p:grpSpPr>
        <p:sp>
          <p:nvSpPr>
            <p:cNvPr id="17" name="Google Shape;606;p39">
              <a:extLst>
                <a:ext uri="{FF2B5EF4-FFF2-40B4-BE49-F238E27FC236}">
                  <a16:creationId xmlns="" xmlns:a16="http://schemas.microsoft.com/office/drawing/2014/main" id="{F1D3A610-2F0E-43F6-BBFB-E626FEB90FE9}"/>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07;p39">
              <a:extLst>
                <a:ext uri="{FF2B5EF4-FFF2-40B4-BE49-F238E27FC236}">
                  <a16:creationId xmlns="" xmlns:a16="http://schemas.microsoft.com/office/drawing/2014/main" id="{D1779444-6CBB-437E-B175-C27BCF3474E1}"/>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 name="Picture 7">
            <a:extLst>
              <a:ext uri="{FF2B5EF4-FFF2-40B4-BE49-F238E27FC236}">
                <a16:creationId xmlns="" xmlns:a16="http://schemas.microsoft.com/office/drawing/2014/main" id="{2BC00779-951C-4462-9A3D-5E2CE2810328}"/>
              </a:ext>
            </a:extLst>
          </p:cNvPr>
          <p:cNvPicPr>
            <a:picLocks noChangeAspect="1"/>
          </p:cNvPicPr>
          <p:nvPr/>
        </p:nvPicPr>
        <p:blipFill>
          <a:blip r:embed="rId2"/>
          <a:stretch>
            <a:fillRect/>
          </a:stretch>
        </p:blipFill>
        <p:spPr>
          <a:xfrm>
            <a:off x="3731173" y="260933"/>
            <a:ext cx="8460828" cy="5973344"/>
          </a:xfrm>
          <a:prstGeom prst="rect">
            <a:avLst/>
          </a:prstGeom>
        </p:spPr>
      </p:pic>
      <p:sp>
        <p:nvSpPr>
          <p:cNvPr id="9" name="Rectangle 8">
            <a:extLst>
              <a:ext uri="{FF2B5EF4-FFF2-40B4-BE49-F238E27FC236}">
                <a16:creationId xmlns="" xmlns:a16="http://schemas.microsoft.com/office/drawing/2014/main" id="{D057522B-747B-4D5E-B624-7433DFC27CC0}"/>
              </a:ext>
            </a:extLst>
          </p:cNvPr>
          <p:cNvSpPr/>
          <p:nvPr/>
        </p:nvSpPr>
        <p:spPr>
          <a:xfrm>
            <a:off x="463139" y="3622047"/>
            <a:ext cx="3268034" cy="1200329"/>
          </a:xfrm>
          <a:prstGeom prst="rect">
            <a:avLst/>
          </a:prstGeom>
        </p:spPr>
        <p:txBody>
          <a:bodyPr wrap="square">
            <a:spAutoFit/>
          </a:bodyPr>
          <a:lstStyle/>
          <a:p>
            <a:r>
              <a:rPr lang="en-IE" dirty="0">
                <a:hlinkClick r:id="rId3"/>
              </a:rPr>
              <a:t>https://ec.europa.eu/programmes/erasmus-plus/resources/online-linguistic-support_en#refugees</a:t>
            </a:r>
            <a:endParaRPr lang="en-IE" dirty="0"/>
          </a:p>
        </p:txBody>
      </p:sp>
    </p:spTree>
    <p:extLst>
      <p:ext uri="{BB962C8B-B14F-4D97-AF65-F5344CB8AC3E}">
        <p14:creationId xmlns:p14="http://schemas.microsoft.com/office/powerpoint/2010/main" val="3784610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21"/>
          </p:nvPr>
        </p:nvSpPr>
        <p:spPr>
          <a:xfrm>
            <a:off x="2140936" y="270245"/>
            <a:ext cx="8403792" cy="857158"/>
          </a:xfrm>
        </p:spPr>
        <p:txBody>
          <a:bodyPr/>
          <a:lstStyle/>
          <a:p>
            <a:r>
              <a:rPr lang="de-DE" dirty="0"/>
              <a:t>In dieser Einheit werden Sie lernen:</a:t>
            </a:r>
            <a:endParaRPr lang="en-US" dirty="0"/>
          </a:p>
        </p:txBody>
      </p:sp>
      <p:grpSp>
        <p:nvGrpSpPr>
          <p:cNvPr id="30" name="Google Shape;612;p39"/>
          <p:cNvGrpSpPr/>
          <p:nvPr/>
        </p:nvGrpSpPr>
        <p:grpSpPr>
          <a:xfrm>
            <a:off x="1264526" y="933866"/>
            <a:ext cx="481919" cy="492019"/>
            <a:chOff x="3951850" y="2985350"/>
            <a:chExt cx="407950" cy="416500"/>
          </a:xfrm>
        </p:grpSpPr>
        <p:sp>
          <p:nvSpPr>
            <p:cNvPr id="31" name="Google Shape;613;p39"/>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14;p39"/>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15;p39"/>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16;p39"/>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 xmlns:a16="http://schemas.microsoft.com/office/drawing/2014/main" id="{F7C909E5-DB7A-49C1-ADA5-B94D564D49C3}"/>
              </a:ext>
            </a:extLst>
          </p:cNvPr>
          <p:cNvSpPr txBox="1"/>
          <p:nvPr/>
        </p:nvSpPr>
        <p:spPr>
          <a:xfrm>
            <a:off x="451622" y="6298463"/>
            <a:ext cx="2422566" cy="461665"/>
          </a:xfrm>
          <a:prstGeom prst="rect">
            <a:avLst/>
          </a:prstGeom>
          <a:solidFill>
            <a:srgbClr val="EA1D76"/>
          </a:solidFill>
        </p:spPr>
        <p:txBody>
          <a:bodyPr wrap="square" rtlCol="0">
            <a:spAutoFit/>
          </a:bodyPr>
          <a:lstStyle/>
          <a:p>
            <a:r>
              <a:rPr lang="en-IE" sz="2400" dirty="0">
                <a:solidFill>
                  <a:schemeClr val="bg1"/>
                </a:solidFill>
              </a:rPr>
              <a:t>       DOWNLOADS</a:t>
            </a:r>
          </a:p>
        </p:txBody>
      </p:sp>
      <p:sp>
        <p:nvSpPr>
          <p:cNvPr id="5" name="TextBox 4">
            <a:extLst>
              <a:ext uri="{FF2B5EF4-FFF2-40B4-BE49-F238E27FC236}">
                <a16:creationId xmlns="" xmlns:a16="http://schemas.microsoft.com/office/drawing/2014/main" id="{02BB2FD6-C4A5-4707-9C89-9E77A7C136C5}"/>
              </a:ext>
            </a:extLst>
          </p:cNvPr>
          <p:cNvSpPr txBox="1"/>
          <p:nvPr/>
        </p:nvSpPr>
        <p:spPr>
          <a:xfrm>
            <a:off x="392596" y="5935426"/>
            <a:ext cx="2422566" cy="369332"/>
          </a:xfrm>
          <a:prstGeom prst="rect">
            <a:avLst/>
          </a:prstGeom>
          <a:noFill/>
        </p:spPr>
        <p:txBody>
          <a:bodyPr wrap="square" rtlCol="0">
            <a:spAutoFit/>
          </a:bodyPr>
          <a:lstStyle/>
          <a:p>
            <a:r>
              <a:rPr lang="en-IE" dirty="0" err="1" smtClean="0">
                <a:solidFill>
                  <a:srgbClr val="EA1D76"/>
                </a:solidFill>
              </a:rPr>
              <a:t>Lernlegende</a:t>
            </a:r>
            <a:r>
              <a:rPr lang="en-IE" dirty="0" smtClean="0">
                <a:solidFill>
                  <a:srgbClr val="EA1D76"/>
                </a:solidFill>
              </a:rPr>
              <a:t>:</a:t>
            </a:r>
            <a:endParaRPr lang="en-IE" dirty="0">
              <a:solidFill>
                <a:srgbClr val="EA1D76"/>
              </a:solidFill>
            </a:endParaRPr>
          </a:p>
        </p:txBody>
      </p:sp>
      <p:grpSp>
        <p:nvGrpSpPr>
          <p:cNvPr id="22" name="Google Shape;605;p39">
            <a:extLst>
              <a:ext uri="{FF2B5EF4-FFF2-40B4-BE49-F238E27FC236}">
                <a16:creationId xmlns="" xmlns:a16="http://schemas.microsoft.com/office/drawing/2014/main" id="{89FC8319-0A0A-4235-BEB6-CF13418682C4}"/>
              </a:ext>
            </a:extLst>
          </p:cNvPr>
          <p:cNvGrpSpPr/>
          <p:nvPr/>
        </p:nvGrpSpPr>
        <p:grpSpPr>
          <a:xfrm>
            <a:off x="635376" y="6368046"/>
            <a:ext cx="252000" cy="288000"/>
            <a:chOff x="2583100" y="2973775"/>
            <a:chExt cx="461550" cy="437200"/>
          </a:xfrm>
        </p:grpSpPr>
        <p:sp>
          <p:nvSpPr>
            <p:cNvPr id="23" name="Google Shape;606;p39">
              <a:extLst>
                <a:ext uri="{FF2B5EF4-FFF2-40B4-BE49-F238E27FC236}">
                  <a16:creationId xmlns="" xmlns:a16="http://schemas.microsoft.com/office/drawing/2014/main" id="{1D2293BD-5941-4D58-B44D-FC55E081BECA}"/>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07;p39">
              <a:extLst>
                <a:ext uri="{FF2B5EF4-FFF2-40B4-BE49-F238E27FC236}">
                  <a16:creationId xmlns="" xmlns:a16="http://schemas.microsoft.com/office/drawing/2014/main" id="{3FD8F354-F1AA-4C61-95B8-C26DE0722049}"/>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 xmlns:a16="http://schemas.microsoft.com/office/drawing/2014/main" id="{C8085E5A-CB2D-449B-A5B9-98075CCB5D7C}"/>
              </a:ext>
            </a:extLst>
          </p:cNvPr>
          <p:cNvSpPr txBox="1"/>
          <p:nvPr/>
        </p:nvSpPr>
        <p:spPr>
          <a:xfrm>
            <a:off x="2945931" y="6303922"/>
            <a:ext cx="2301680" cy="461665"/>
          </a:xfrm>
          <a:prstGeom prst="rect">
            <a:avLst/>
          </a:prstGeom>
          <a:solidFill>
            <a:srgbClr val="B6BD00"/>
          </a:solidFill>
        </p:spPr>
        <p:txBody>
          <a:bodyPr wrap="square" rtlCol="0">
            <a:spAutoFit/>
          </a:bodyPr>
          <a:lstStyle/>
          <a:p>
            <a:r>
              <a:rPr lang="en-IE" sz="2400" dirty="0">
                <a:solidFill>
                  <a:schemeClr val="bg1"/>
                </a:solidFill>
              </a:rPr>
              <a:t>      </a:t>
            </a:r>
            <a:r>
              <a:rPr lang="en-IE" dirty="0" smtClean="0">
                <a:solidFill>
                  <a:schemeClr val="bg1"/>
                </a:solidFill>
              </a:rPr>
              <a:t>NÜTZLICHE TOOLS</a:t>
            </a:r>
            <a:endParaRPr lang="en-IE" dirty="0">
              <a:solidFill>
                <a:schemeClr val="bg1"/>
              </a:solidFill>
            </a:endParaRPr>
          </a:p>
        </p:txBody>
      </p:sp>
      <p:grpSp>
        <p:nvGrpSpPr>
          <p:cNvPr id="26" name="Google Shape;609;p39">
            <a:extLst>
              <a:ext uri="{FF2B5EF4-FFF2-40B4-BE49-F238E27FC236}">
                <a16:creationId xmlns="" xmlns:a16="http://schemas.microsoft.com/office/drawing/2014/main" id="{45E69875-8657-4490-B09D-2781BB44FA9E}"/>
              </a:ext>
            </a:extLst>
          </p:cNvPr>
          <p:cNvGrpSpPr/>
          <p:nvPr/>
        </p:nvGrpSpPr>
        <p:grpSpPr>
          <a:xfrm>
            <a:off x="3012565" y="6375886"/>
            <a:ext cx="360000" cy="288000"/>
            <a:chOff x="5247525" y="3007275"/>
            <a:chExt cx="517575" cy="384825"/>
          </a:xfrm>
        </p:grpSpPr>
        <p:sp>
          <p:nvSpPr>
            <p:cNvPr id="27" name="Google Shape;610;p39">
              <a:extLst>
                <a:ext uri="{FF2B5EF4-FFF2-40B4-BE49-F238E27FC236}">
                  <a16:creationId xmlns="" xmlns:a16="http://schemas.microsoft.com/office/drawing/2014/main" id="{05FC9C88-520A-4BD5-971A-DC6CB333CAB4}"/>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11;p39">
              <a:extLst>
                <a:ext uri="{FF2B5EF4-FFF2-40B4-BE49-F238E27FC236}">
                  <a16:creationId xmlns="" xmlns:a16="http://schemas.microsoft.com/office/drawing/2014/main" id="{25B2E03D-CE59-4A70-9FE7-44C9E9B4B4AA}"/>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 Placeholder 2"/>
          <p:cNvSpPr>
            <a:spLocks noGrp="1"/>
          </p:cNvSpPr>
          <p:nvPr>
            <p:ph type="body" sz="quarter" idx="20"/>
          </p:nvPr>
        </p:nvSpPr>
        <p:spPr>
          <a:xfrm>
            <a:off x="2815162" y="1496441"/>
            <a:ext cx="9376838" cy="4352152"/>
          </a:xfrm>
        </p:spPr>
        <p:txBody>
          <a:bodyPr/>
          <a:lstStyle/>
          <a:p>
            <a:pPr marL="0" indent="0">
              <a:buNone/>
            </a:pPr>
            <a:endParaRPr lang="en-US" sz="2300" dirty="0" smtClean="0">
              <a:solidFill>
                <a:srgbClr val="F38B00"/>
              </a:solidFill>
            </a:endParaRPr>
          </a:p>
          <a:p>
            <a:pPr marL="0" indent="0">
              <a:buNone/>
            </a:pPr>
            <a:r>
              <a:rPr lang="en-US" sz="2300" dirty="0" smtClean="0">
                <a:solidFill>
                  <a:srgbClr val="F38B00"/>
                </a:solidFill>
              </a:rPr>
              <a:t>1.1 </a:t>
            </a:r>
            <a:r>
              <a:rPr lang="de-DE" sz="2300" dirty="0">
                <a:solidFill>
                  <a:srgbClr val="F38B00"/>
                </a:solidFill>
              </a:rPr>
              <a:t>Die Bedeutung der Sprache bei der Integration erwachsener </a:t>
            </a:r>
            <a:r>
              <a:rPr lang="de-DE" sz="2300" dirty="0" smtClean="0">
                <a:solidFill>
                  <a:srgbClr val="F38B00"/>
                </a:solidFill>
              </a:rPr>
              <a:t>Geflüchteter </a:t>
            </a:r>
          </a:p>
          <a:p>
            <a:pPr marL="0" indent="0">
              <a:buNone/>
            </a:pPr>
            <a:r>
              <a:rPr lang="en-US" sz="2300" dirty="0" smtClean="0">
                <a:solidFill>
                  <a:srgbClr val="F38B00"/>
                </a:solidFill>
              </a:rPr>
              <a:t>1.2 </a:t>
            </a:r>
            <a:r>
              <a:rPr lang="de-DE" sz="2300" dirty="0">
                <a:solidFill>
                  <a:srgbClr val="F38B00"/>
                </a:solidFill>
              </a:rPr>
              <a:t>Tools, die </a:t>
            </a:r>
            <a:r>
              <a:rPr lang="de-DE" sz="2300" dirty="0" smtClean="0">
                <a:solidFill>
                  <a:srgbClr val="F38B00"/>
                </a:solidFill>
              </a:rPr>
              <a:t>beim </a:t>
            </a:r>
            <a:r>
              <a:rPr lang="de-DE" sz="2300" dirty="0">
                <a:solidFill>
                  <a:srgbClr val="F38B00"/>
                </a:solidFill>
              </a:rPr>
              <a:t>Unterrichten helfen und das Sprachenlernen </a:t>
            </a:r>
            <a:r>
              <a:rPr lang="de-DE" sz="2300" dirty="0" smtClean="0">
                <a:solidFill>
                  <a:srgbClr val="F38B00"/>
                </a:solidFill>
              </a:rPr>
              <a:t>fördern</a:t>
            </a:r>
          </a:p>
          <a:p>
            <a:pPr marL="0" indent="0">
              <a:buNone/>
            </a:pPr>
            <a:r>
              <a:rPr lang="en-US" sz="2300" dirty="0" smtClean="0">
                <a:solidFill>
                  <a:srgbClr val="F38B00"/>
                </a:solidFill>
              </a:rPr>
              <a:t>1.3 </a:t>
            </a:r>
            <a:r>
              <a:rPr lang="de-DE" sz="2300" dirty="0">
                <a:solidFill>
                  <a:srgbClr val="F38B00"/>
                </a:solidFill>
              </a:rPr>
              <a:t>Zusammenarbeit für einen erfolgreichen Sprachunterricht - wichtige Länderkontakte und Hilfsmittel</a:t>
            </a:r>
            <a:r>
              <a:rPr lang="en-US" dirty="0">
                <a:solidFill>
                  <a:srgbClr val="16A8D3"/>
                </a:solidFill>
              </a:rPr>
              <a:t/>
            </a:r>
            <a:br>
              <a:rPr lang="en-US" dirty="0">
                <a:solidFill>
                  <a:srgbClr val="16A8D3"/>
                </a:solidFill>
              </a:rPr>
            </a:br>
            <a:endParaRPr lang="en-US" dirty="0">
              <a:solidFill>
                <a:srgbClr val="16A8D3"/>
              </a:solidFill>
            </a:endParaRPr>
          </a:p>
          <a:p>
            <a:pPr marL="0" indent="0">
              <a:buNone/>
            </a:pPr>
            <a:r>
              <a:rPr lang="en-US" sz="2300" dirty="0">
                <a:solidFill>
                  <a:srgbClr val="16A8D3"/>
                </a:solidFill>
              </a:rPr>
              <a:t>2.1 </a:t>
            </a:r>
            <a:r>
              <a:rPr lang="de-DE" sz="2300" dirty="0" smtClean="0">
                <a:solidFill>
                  <a:srgbClr val="16A8D3"/>
                </a:solidFill>
              </a:rPr>
              <a:t>Kommunizieren </a:t>
            </a:r>
            <a:r>
              <a:rPr lang="de-DE" sz="2300" dirty="0">
                <a:solidFill>
                  <a:srgbClr val="16A8D3"/>
                </a:solidFill>
              </a:rPr>
              <a:t>mit Erwachsenen, die eine andere Sprache sprechen</a:t>
            </a:r>
            <a:endParaRPr lang="en-US" sz="2300" dirty="0">
              <a:solidFill>
                <a:srgbClr val="16A8D3"/>
              </a:solidFill>
            </a:endParaRPr>
          </a:p>
          <a:p>
            <a:pPr marL="0" indent="0">
              <a:buClr>
                <a:srgbClr val="16A8D3"/>
              </a:buClr>
              <a:buNone/>
            </a:pPr>
            <a:r>
              <a:rPr lang="en-US" sz="2300" dirty="0">
                <a:solidFill>
                  <a:srgbClr val="16A8D3"/>
                </a:solidFill>
              </a:rPr>
              <a:t>2.2 </a:t>
            </a:r>
            <a:r>
              <a:rPr lang="de-DE" sz="2300" dirty="0">
                <a:solidFill>
                  <a:srgbClr val="16A8D3"/>
                </a:solidFill>
              </a:rPr>
              <a:t>Fokus auf die nonverbale </a:t>
            </a:r>
            <a:r>
              <a:rPr lang="de-DE" sz="2300" dirty="0" smtClean="0">
                <a:solidFill>
                  <a:srgbClr val="16A8D3"/>
                </a:solidFill>
              </a:rPr>
              <a:t>Kommunikation</a:t>
            </a:r>
          </a:p>
          <a:p>
            <a:pPr marL="0" indent="0">
              <a:buClr>
                <a:srgbClr val="16A8D3"/>
              </a:buClr>
              <a:buNone/>
            </a:pPr>
            <a:r>
              <a:rPr lang="en-US" sz="2300" dirty="0">
                <a:solidFill>
                  <a:srgbClr val="16A8D3"/>
                </a:solidFill>
              </a:rPr>
              <a:t>2.3 </a:t>
            </a:r>
            <a:r>
              <a:rPr lang="en-US" sz="2300" dirty="0" err="1">
                <a:solidFill>
                  <a:srgbClr val="16A8D3"/>
                </a:solidFill>
              </a:rPr>
              <a:t>Mit</a:t>
            </a:r>
            <a:r>
              <a:rPr lang="en-US" sz="2300" dirty="0">
                <a:solidFill>
                  <a:srgbClr val="16A8D3"/>
                </a:solidFill>
              </a:rPr>
              <a:t> </a:t>
            </a:r>
            <a:r>
              <a:rPr lang="en-US" sz="2300" dirty="0" err="1">
                <a:solidFill>
                  <a:srgbClr val="16A8D3"/>
                </a:solidFill>
              </a:rPr>
              <a:t>Empathie</a:t>
            </a:r>
            <a:r>
              <a:rPr lang="en-US" sz="2300" dirty="0">
                <a:solidFill>
                  <a:srgbClr val="16A8D3"/>
                </a:solidFill>
              </a:rPr>
              <a:t> </a:t>
            </a:r>
            <a:r>
              <a:rPr lang="en-US" sz="2300" dirty="0" err="1" smtClean="0">
                <a:solidFill>
                  <a:srgbClr val="16A8D3"/>
                </a:solidFill>
              </a:rPr>
              <a:t>kommunizieren</a:t>
            </a:r>
            <a:endParaRPr lang="en-US" sz="2300" dirty="0" smtClean="0">
              <a:solidFill>
                <a:srgbClr val="16A8D3"/>
              </a:solidFill>
            </a:endParaRPr>
          </a:p>
          <a:p>
            <a:pPr marL="0" indent="0">
              <a:buClr>
                <a:srgbClr val="16A8D3"/>
              </a:buClr>
              <a:buNone/>
            </a:pPr>
            <a:r>
              <a:rPr lang="en-US" sz="2300" dirty="0" smtClean="0">
                <a:solidFill>
                  <a:srgbClr val="16A8D3"/>
                </a:solidFill>
              </a:rPr>
              <a:t>2.4 </a:t>
            </a:r>
            <a:r>
              <a:rPr lang="de-DE" sz="2300" dirty="0">
                <a:solidFill>
                  <a:srgbClr val="16A8D3"/>
                </a:solidFill>
              </a:rPr>
              <a:t>Technologie - ein neues und innovatives Medium der Kommunikation </a:t>
            </a:r>
            <a:endParaRPr lang="en-US" sz="2300" dirty="0">
              <a:solidFill>
                <a:srgbClr val="16A8D3"/>
              </a:solidFill>
            </a:endParaRPr>
          </a:p>
        </p:txBody>
      </p:sp>
      <p:sp>
        <p:nvSpPr>
          <p:cNvPr id="7" name="TextBox 6">
            <a:extLst>
              <a:ext uri="{FF2B5EF4-FFF2-40B4-BE49-F238E27FC236}">
                <a16:creationId xmlns="" xmlns:a16="http://schemas.microsoft.com/office/drawing/2014/main" id="{0DD3A9F9-254E-4E47-A50C-38AAC789D04D}"/>
              </a:ext>
            </a:extLst>
          </p:cNvPr>
          <p:cNvSpPr txBox="1"/>
          <p:nvPr/>
        </p:nvSpPr>
        <p:spPr>
          <a:xfrm>
            <a:off x="5306637" y="6303922"/>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smtClean="0">
                <a:solidFill>
                  <a:schemeClr val="bg1"/>
                </a:solidFill>
              </a:rPr>
              <a:t>GUTE ÜBUNGEN</a:t>
            </a:r>
            <a:endParaRPr lang="en-IE" sz="2400" dirty="0">
              <a:solidFill>
                <a:schemeClr val="bg1"/>
              </a:solidFill>
            </a:endParaRPr>
          </a:p>
        </p:txBody>
      </p:sp>
      <p:grpSp>
        <p:nvGrpSpPr>
          <p:cNvPr id="19" name="Google Shape;543;p39">
            <a:extLst>
              <a:ext uri="{FF2B5EF4-FFF2-40B4-BE49-F238E27FC236}">
                <a16:creationId xmlns="" xmlns:a16="http://schemas.microsoft.com/office/drawing/2014/main" id="{211ECEFA-D1F3-489C-BFF8-CD582E53E6DF}"/>
              </a:ext>
            </a:extLst>
          </p:cNvPr>
          <p:cNvGrpSpPr/>
          <p:nvPr/>
        </p:nvGrpSpPr>
        <p:grpSpPr>
          <a:xfrm>
            <a:off x="5387388" y="6390754"/>
            <a:ext cx="252000" cy="288000"/>
            <a:chOff x="5961125" y="1623900"/>
            <a:chExt cx="376925" cy="448175"/>
          </a:xfrm>
        </p:grpSpPr>
        <p:sp>
          <p:nvSpPr>
            <p:cNvPr id="20" name="Google Shape;544;p39">
              <a:extLst>
                <a:ext uri="{FF2B5EF4-FFF2-40B4-BE49-F238E27FC236}">
                  <a16:creationId xmlns="" xmlns:a16="http://schemas.microsoft.com/office/drawing/2014/main" id="{327D95B9-3ABD-43FB-9E6E-1F4F4417E6CA}"/>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45;p39">
              <a:extLst>
                <a:ext uri="{FF2B5EF4-FFF2-40B4-BE49-F238E27FC236}">
                  <a16:creationId xmlns="" xmlns:a16="http://schemas.microsoft.com/office/drawing/2014/main" id="{ADB0D776-DBE1-4688-853C-AB3AD0D30D51}"/>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46;p39">
              <a:extLst>
                <a:ext uri="{FF2B5EF4-FFF2-40B4-BE49-F238E27FC236}">
                  <a16:creationId xmlns="" xmlns:a16="http://schemas.microsoft.com/office/drawing/2014/main" id="{557E1AC0-ACE6-4EF4-AD49-6E0DB9B7D232}"/>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47;p39">
              <a:extLst>
                <a:ext uri="{FF2B5EF4-FFF2-40B4-BE49-F238E27FC236}">
                  <a16:creationId xmlns="" xmlns:a16="http://schemas.microsoft.com/office/drawing/2014/main" id="{4E19B5B7-3EBF-49BB-AC61-0AAC312A9DD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8;p39">
              <a:extLst>
                <a:ext uri="{FF2B5EF4-FFF2-40B4-BE49-F238E27FC236}">
                  <a16:creationId xmlns="" xmlns:a16="http://schemas.microsoft.com/office/drawing/2014/main" id="{D214E8FA-03B3-4223-AAC8-50E8D8369A27}"/>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9;p39">
              <a:extLst>
                <a:ext uri="{FF2B5EF4-FFF2-40B4-BE49-F238E27FC236}">
                  <a16:creationId xmlns="" xmlns:a16="http://schemas.microsoft.com/office/drawing/2014/main" id="{331092F4-F669-4E6D-BB83-554DFBB972BA}"/>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50;p39">
              <a:extLst>
                <a:ext uri="{FF2B5EF4-FFF2-40B4-BE49-F238E27FC236}">
                  <a16:creationId xmlns="" xmlns:a16="http://schemas.microsoft.com/office/drawing/2014/main" id="{A654323C-04FB-4620-838A-7B6D019A23DD}"/>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Text Box 4">
            <a:extLst>
              <a:ext uri="{FF2B5EF4-FFF2-40B4-BE49-F238E27FC236}">
                <a16:creationId xmlns="" xmlns:a16="http://schemas.microsoft.com/office/drawing/2014/main" id="{DD5DB557-86EF-453A-99ED-30D1358432BF}"/>
              </a:ext>
            </a:extLst>
          </p:cNvPr>
          <p:cNvSpPr txBox="1"/>
          <p:nvPr/>
        </p:nvSpPr>
        <p:spPr>
          <a:xfrm>
            <a:off x="8034568" y="5972015"/>
            <a:ext cx="3846034" cy="567055"/>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800" dirty="0">
                <a:solidFill>
                  <a:schemeClr val="tx1"/>
                </a:solidFill>
                <a:ea typeface="Times New Roman" panose="02020603050405020304" pitchFamily="18" charset="0"/>
                <a:cs typeface="Times New Roman" panose="02020603050405020304" pitchFamily="18" charset="0"/>
              </a:rPr>
              <a:t>Dieses Projekt wurde mit Unterstützung der Europäischen Kommission finanziert. Die Verantwortung für den Inhalt dieser Veröffentlichung trägt allein der/die Autor*in; die Kommission haftet nicht für die weitere Verwendung der darin enthaltenen Angaben. </a:t>
            </a:r>
            <a:endParaRPr lang="en-IE" sz="1200" dirty="0">
              <a:solidFill>
                <a:schemeClr val="tx1"/>
              </a:solidFill>
              <a:ea typeface="Calibri" panose="020F0502020204030204" pitchFamily="34" charset="0"/>
              <a:cs typeface="Times New Roman" panose="02020603050405020304" pitchFamily="18" charset="0"/>
            </a:endParaRPr>
          </a:p>
          <a:p>
            <a:pPr>
              <a:spcAft>
                <a:spcPts val="0"/>
              </a:spcAft>
            </a:pPr>
            <a:r>
              <a:rPr lang="en-US" sz="800" dirty="0">
                <a:solidFill>
                  <a:schemeClr val="tx1"/>
                </a:solidFill>
                <a:effectLst/>
                <a:ea typeface="Calibri" panose="020F0502020204030204" pitchFamily="34" charset="0"/>
                <a:cs typeface="Times New Roman" panose="02020603050405020304" pitchFamily="18" charset="0"/>
              </a:rPr>
              <a:t> </a:t>
            </a:r>
            <a:endParaRPr lang="en-IE" sz="1200" dirty="0">
              <a:solidFill>
                <a:schemeClr val="tx1"/>
              </a:solidFill>
              <a:effectLst/>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 xmlns:a16="http://schemas.microsoft.com/office/drawing/2014/main" id="{81CDDA85-34F3-4E61-B761-602F800EC0F6}"/>
              </a:ext>
            </a:extLst>
          </p:cNvPr>
          <p:cNvSpPr/>
          <p:nvPr/>
        </p:nvSpPr>
        <p:spPr>
          <a:xfrm>
            <a:off x="166450" y="2175773"/>
            <a:ext cx="2648711" cy="492443"/>
          </a:xfrm>
          <a:prstGeom prst="rect">
            <a:avLst/>
          </a:prstGeom>
        </p:spPr>
        <p:txBody>
          <a:bodyPr wrap="square">
            <a:spAutoFit/>
          </a:bodyPr>
          <a:lstStyle/>
          <a:p>
            <a:pPr algn="ctr"/>
            <a:r>
              <a:rPr lang="en-US" sz="2600" dirty="0" smtClean="0">
                <a:solidFill>
                  <a:srgbClr val="F38B00"/>
                </a:solidFill>
              </a:rPr>
              <a:t>   SPRACHE</a:t>
            </a:r>
            <a:endParaRPr lang="en-US" sz="2600" dirty="0">
              <a:solidFill>
                <a:srgbClr val="F38B00"/>
              </a:solidFill>
            </a:endParaRPr>
          </a:p>
        </p:txBody>
      </p:sp>
      <p:sp>
        <p:nvSpPr>
          <p:cNvPr id="9" name="Rectangle 8">
            <a:extLst>
              <a:ext uri="{FF2B5EF4-FFF2-40B4-BE49-F238E27FC236}">
                <a16:creationId xmlns="" xmlns:a16="http://schemas.microsoft.com/office/drawing/2014/main" id="{74E3BB28-2C69-44B9-89E6-57EB7EC23383}"/>
              </a:ext>
            </a:extLst>
          </p:cNvPr>
          <p:cNvSpPr/>
          <p:nvPr/>
        </p:nvSpPr>
        <p:spPr>
          <a:xfrm>
            <a:off x="117119" y="4338930"/>
            <a:ext cx="2665986" cy="492443"/>
          </a:xfrm>
          <a:prstGeom prst="rect">
            <a:avLst/>
          </a:prstGeom>
        </p:spPr>
        <p:txBody>
          <a:bodyPr wrap="none">
            <a:spAutoFit/>
          </a:bodyPr>
          <a:lstStyle/>
          <a:p>
            <a:r>
              <a:rPr lang="en-US" sz="2600" dirty="0" smtClean="0">
                <a:solidFill>
                  <a:srgbClr val="16A8D3"/>
                </a:solidFill>
              </a:rPr>
              <a:t>KOMMUNIKATION</a:t>
            </a:r>
            <a:endParaRPr lang="en-US" sz="2600" dirty="0">
              <a:solidFill>
                <a:srgbClr val="16A8D3"/>
              </a:solidFill>
            </a:endParaRPr>
          </a:p>
        </p:txBody>
      </p:sp>
    </p:spTree>
    <p:extLst>
      <p:ext uri="{BB962C8B-B14F-4D97-AF65-F5344CB8AC3E}">
        <p14:creationId xmlns:p14="http://schemas.microsoft.com/office/powerpoint/2010/main" val="3002978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5AE0D560-E42A-4451-BE7C-D53615DAEA01}"/>
              </a:ext>
            </a:extLst>
          </p:cNvPr>
          <p:cNvSpPr>
            <a:spLocks noGrp="1"/>
          </p:cNvSpPr>
          <p:nvPr>
            <p:ph type="body" sz="quarter" idx="21"/>
          </p:nvPr>
        </p:nvSpPr>
        <p:spPr>
          <a:xfrm>
            <a:off x="2495266" y="827258"/>
            <a:ext cx="6545864" cy="857158"/>
          </a:xfrm>
        </p:spPr>
        <p:txBody>
          <a:bodyPr>
            <a:normAutofit/>
          </a:bodyPr>
          <a:lstStyle/>
          <a:p>
            <a:r>
              <a:rPr lang="en-IE" sz="3200" dirty="0" err="1" smtClean="0"/>
              <a:t>Italienische</a:t>
            </a:r>
            <a:r>
              <a:rPr lang="en-IE" sz="3200" dirty="0" smtClean="0"/>
              <a:t> </a:t>
            </a:r>
            <a:r>
              <a:rPr lang="en-IE" sz="3200" dirty="0"/>
              <a:t>Initiative - RAI Educational</a:t>
            </a:r>
          </a:p>
        </p:txBody>
      </p:sp>
      <p:sp>
        <p:nvSpPr>
          <p:cNvPr id="4" name="テキスト プレースホルダー 36">
            <a:extLst>
              <a:ext uri="{FF2B5EF4-FFF2-40B4-BE49-F238E27FC236}">
                <a16:creationId xmlns="" xmlns:a16="http://schemas.microsoft.com/office/drawing/2014/main" id="{4054A41A-4A29-4014-85AF-EC5BD62DD187}"/>
              </a:ext>
            </a:extLst>
          </p:cNvPr>
          <p:cNvSpPr txBox="1">
            <a:spLocks noGrp="1"/>
          </p:cNvSpPr>
          <p:nvPr>
            <p:ph type="body" sz="quarter" idx="20"/>
          </p:nvPr>
        </p:nvSpPr>
        <p:spPr bwMode="auto">
          <a:xfrm>
            <a:off x="65362" y="1721060"/>
            <a:ext cx="7158398" cy="387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r>
              <a:rPr lang="de-DE" sz="2100" dirty="0">
                <a:solidFill>
                  <a:srgbClr val="615F5D"/>
                </a:solidFill>
                <a:latin typeface="+mn-lt"/>
              </a:rPr>
              <a:t>Das Portal in italienischer Sprache ist das neue Tool, das von den Ministerien für Inneres, Bildung, Universität und Forschung und Rai Educational geschaffen wurde, um das Lernen und Lehren der italienischen Sprache zu unterstützen</a:t>
            </a:r>
            <a:r>
              <a:rPr lang="de-DE" sz="2100" dirty="0" smtClean="0">
                <a:solidFill>
                  <a:srgbClr val="615F5D"/>
                </a:solidFill>
                <a:latin typeface="+mn-lt"/>
              </a:rPr>
              <a:t>.</a:t>
            </a:r>
          </a:p>
          <a:p>
            <a:r>
              <a:rPr lang="de-DE" sz="2100" dirty="0">
                <a:solidFill>
                  <a:srgbClr val="615F5D"/>
                </a:solidFill>
                <a:latin typeface="+mn-lt"/>
              </a:rPr>
              <a:t>Zwei Hauptabschnitte:  Italienisch lernen für erwachsene Ausländer*innen &amp; Navigation auf Italienisch für </a:t>
            </a:r>
            <a:r>
              <a:rPr lang="de-DE" sz="2100" dirty="0" smtClean="0">
                <a:solidFill>
                  <a:srgbClr val="615F5D"/>
                </a:solidFill>
                <a:latin typeface="+mn-lt"/>
              </a:rPr>
              <a:t>CTP-Lehrkräfte</a:t>
            </a:r>
          </a:p>
          <a:p>
            <a:r>
              <a:rPr lang="de-DE" sz="2100" dirty="0">
                <a:solidFill>
                  <a:srgbClr val="615F5D"/>
                </a:solidFill>
                <a:latin typeface="+mn-lt"/>
              </a:rPr>
              <a:t>Die Materialien und Tools berücksichtigen den Europäischen Referenzrahmen für Sprachen und die MIUR-Richtlinien für italienische Sprachkompetenz und </a:t>
            </a:r>
            <a:r>
              <a:rPr lang="de-DE" sz="2100" dirty="0" smtClean="0">
                <a:solidFill>
                  <a:srgbClr val="615F5D"/>
                </a:solidFill>
                <a:latin typeface="+mn-lt"/>
              </a:rPr>
              <a:t>Lernwege.</a:t>
            </a:r>
          </a:p>
          <a:p>
            <a:r>
              <a:rPr lang="de-DE" sz="2100" dirty="0">
                <a:solidFill>
                  <a:srgbClr val="615F5D"/>
                </a:solidFill>
                <a:latin typeface="+mn-lt"/>
              </a:rPr>
              <a:t>Das Portal verfügt über einen Abschnitt, der der staatsbürgerlichen Kultur und dem zivilen Leben gewidmet ist und ausländische Erwachsene dabei unterstützt, aktive Staatsbürgerschaft und Sprachenlernen an einem Ort zu erreichen und zu festigen. </a:t>
            </a:r>
          </a:p>
        </p:txBody>
      </p:sp>
      <p:sp>
        <p:nvSpPr>
          <p:cNvPr id="8" name="TextBox 7">
            <a:extLst>
              <a:ext uri="{FF2B5EF4-FFF2-40B4-BE49-F238E27FC236}">
                <a16:creationId xmlns="" xmlns:a16="http://schemas.microsoft.com/office/drawing/2014/main" id="{B3961F31-B247-4962-A194-6CFAB32B32F8}"/>
              </a:ext>
            </a:extLst>
          </p:cNvPr>
          <p:cNvSpPr txBox="1"/>
          <p:nvPr/>
        </p:nvSpPr>
        <p:spPr>
          <a:xfrm>
            <a:off x="8421" y="89715"/>
            <a:ext cx="2301680" cy="470296"/>
          </a:xfrm>
          <a:prstGeom prst="rect">
            <a:avLst/>
          </a:prstGeom>
          <a:solidFill>
            <a:srgbClr val="B6BD00"/>
          </a:solidFill>
        </p:spPr>
        <p:txBody>
          <a:bodyPr wrap="square" rtlCol="0">
            <a:spAutoFit/>
          </a:bodyPr>
          <a:lstStyle/>
          <a:p>
            <a:r>
              <a:rPr lang="en-IE" sz="2400" dirty="0">
                <a:solidFill>
                  <a:schemeClr val="bg1"/>
                </a:solidFill>
              </a:rPr>
              <a:t>      USEFUL TOOL</a:t>
            </a:r>
          </a:p>
        </p:txBody>
      </p:sp>
      <p:grpSp>
        <p:nvGrpSpPr>
          <p:cNvPr id="9" name="Google Shape;609;p39">
            <a:extLst>
              <a:ext uri="{FF2B5EF4-FFF2-40B4-BE49-F238E27FC236}">
                <a16:creationId xmlns="" xmlns:a16="http://schemas.microsoft.com/office/drawing/2014/main" id="{8DE17313-2A48-46B6-AA40-D3D061003A67}"/>
              </a:ext>
            </a:extLst>
          </p:cNvPr>
          <p:cNvGrpSpPr/>
          <p:nvPr/>
        </p:nvGrpSpPr>
        <p:grpSpPr>
          <a:xfrm>
            <a:off x="65362" y="180863"/>
            <a:ext cx="360000" cy="288000"/>
            <a:chOff x="5247525" y="3007275"/>
            <a:chExt cx="517575" cy="384825"/>
          </a:xfrm>
        </p:grpSpPr>
        <p:sp>
          <p:nvSpPr>
            <p:cNvPr id="10" name="Google Shape;610;p39">
              <a:extLst>
                <a:ext uri="{FF2B5EF4-FFF2-40B4-BE49-F238E27FC236}">
                  <a16:creationId xmlns="" xmlns:a16="http://schemas.microsoft.com/office/drawing/2014/main" id="{1BDA5F1A-2515-478A-8B18-498EA3A2CE79}"/>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11;p39">
              <a:extLst>
                <a:ext uri="{FF2B5EF4-FFF2-40B4-BE49-F238E27FC236}">
                  <a16:creationId xmlns="" xmlns:a16="http://schemas.microsoft.com/office/drawing/2014/main" id="{6ED48DCD-2F62-4590-8240-0026011DB1EF}"/>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Immagine 1"/>
          <p:cNvPicPr>
            <a:picLocks noChangeAspect="1"/>
          </p:cNvPicPr>
          <p:nvPr/>
        </p:nvPicPr>
        <p:blipFill>
          <a:blip r:embed="rId2"/>
          <a:stretch>
            <a:fillRect/>
          </a:stretch>
        </p:blipFill>
        <p:spPr>
          <a:xfrm>
            <a:off x="7326630" y="2160270"/>
            <a:ext cx="4669155" cy="2993492"/>
          </a:xfrm>
          <a:prstGeom prst="rect">
            <a:avLst/>
          </a:prstGeom>
        </p:spPr>
      </p:pic>
      <p:sp>
        <p:nvSpPr>
          <p:cNvPr id="5" name="Rettangolo 4"/>
          <p:cNvSpPr/>
          <p:nvPr/>
        </p:nvSpPr>
        <p:spPr>
          <a:xfrm>
            <a:off x="8437404" y="5481437"/>
            <a:ext cx="2593723" cy="369332"/>
          </a:xfrm>
          <a:prstGeom prst="rect">
            <a:avLst/>
          </a:prstGeom>
        </p:spPr>
        <p:txBody>
          <a:bodyPr wrap="none">
            <a:spAutoFit/>
          </a:bodyPr>
          <a:lstStyle/>
          <a:p>
            <a:r>
              <a:rPr lang="it-IT" dirty="0">
                <a:hlinkClick r:id="rId3"/>
              </a:rPr>
              <a:t>http://www.italiano.rai.it</a:t>
            </a:r>
            <a:r>
              <a:rPr lang="it-IT" dirty="0"/>
              <a:t> </a:t>
            </a:r>
          </a:p>
        </p:txBody>
      </p:sp>
      <p:pic>
        <p:nvPicPr>
          <p:cNvPr id="12" name="Picture 11">
            <a:extLst>
              <a:ext uri="{FF2B5EF4-FFF2-40B4-BE49-F238E27FC236}">
                <a16:creationId xmlns="" xmlns:a16="http://schemas.microsoft.com/office/drawing/2014/main" id="{8A034CDA-32A6-4981-8D7B-22E3F7E175BC}"/>
              </a:ext>
            </a:extLst>
          </p:cNvPr>
          <p:cNvPicPr>
            <a:picLocks noChangeAspect="1"/>
          </p:cNvPicPr>
          <p:nvPr/>
        </p:nvPicPr>
        <p:blipFill rotWithShape="1">
          <a:blip r:embed="rId4"/>
          <a:srcRect l="4359"/>
          <a:stretch/>
        </p:blipFill>
        <p:spPr>
          <a:xfrm>
            <a:off x="10580913" y="65217"/>
            <a:ext cx="1527525" cy="868619"/>
          </a:xfrm>
          <a:prstGeom prst="rect">
            <a:avLst/>
          </a:prstGeom>
        </p:spPr>
      </p:pic>
    </p:spTree>
    <p:extLst>
      <p:ext uri="{BB962C8B-B14F-4D97-AF65-F5344CB8AC3E}">
        <p14:creationId xmlns:p14="http://schemas.microsoft.com/office/powerpoint/2010/main" val="13100733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A17FFC96-96A6-4C5E-9C05-152851360EF0}"/>
              </a:ext>
            </a:extLst>
          </p:cNvPr>
          <p:cNvSpPr>
            <a:spLocks noGrp="1"/>
          </p:cNvSpPr>
          <p:nvPr>
            <p:ph type="body" sz="quarter" idx="20"/>
          </p:nvPr>
        </p:nvSpPr>
        <p:spPr>
          <a:xfrm>
            <a:off x="4049485" y="1612199"/>
            <a:ext cx="7740222" cy="4261077"/>
          </a:xfrm>
        </p:spPr>
        <p:txBody>
          <a:bodyPr/>
          <a:lstStyle/>
          <a:p>
            <a:r>
              <a:rPr lang="de-DE" dirty="0"/>
              <a:t>Das Erlernen einer neuen Sprache kann sehr schwierig sein, wenn man ein neues Vokabular, eine neue Aussprache, Grammatik und mehr zu bewältigen und zu verstehen hat. </a:t>
            </a:r>
            <a:endParaRPr lang="de-DE" dirty="0" smtClean="0"/>
          </a:p>
          <a:p>
            <a:r>
              <a:rPr lang="de-DE" dirty="0"/>
              <a:t>Spaß und innovative Wege zu finden, um Sprachtraining mit einzubeziehen, ist eine großartige Möglichkeit, diese Hindernisse zu überwinden und etwas Spaß in den Prozess zu bringen</a:t>
            </a:r>
            <a:r>
              <a:rPr lang="de-DE" dirty="0" smtClean="0"/>
              <a:t>.</a:t>
            </a:r>
          </a:p>
          <a:p>
            <a:r>
              <a:rPr lang="de-DE" dirty="0"/>
              <a:t>Wussten Sie, dass eine der elegantesten Arten, Sprache zu unterrichten, die Musik ist? Sie kann beim Verstehen, bei der Aussprache, beim Behalten des Vokabulars und vielem mehr helfen. Siehe nächste Folie für weitere Informationen...</a:t>
            </a:r>
          </a:p>
        </p:txBody>
      </p:sp>
      <p:sp>
        <p:nvSpPr>
          <p:cNvPr id="3" name="Text Placeholder 2">
            <a:extLst>
              <a:ext uri="{FF2B5EF4-FFF2-40B4-BE49-F238E27FC236}">
                <a16:creationId xmlns="" xmlns:a16="http://schemas.microsoft.com/office/drawing/2014/main" id="{BE73B75B-3E48-4D66-917A-30CC118C4A27}"/>
              </a:ext>
            </a:extLst>
          </p:cNvPr>
          <p:cNvSpPr>
            <a:spLocks noGrp="1"/>
          </p:cNvSpPr>
          <p:nvPr>
            <p:ph type="body" sz="quarter" idx="21"/>
          </p:nvPr>
        </p:nvSpPr>
        <p:spPr>
          <a:xfrm>
            <a:off x="2495266" y="252537"/>
            <a:ext cx="8403792" cy="857158"/>
          </a:xfrm>
        </p:spPr>
        <p:txBody>
          <a:bodyPr>
            <a:normAutofit fontScale="92500" lnSpcReduction="20000"/>
          </a:bodyPr>
          <a:lstStyle/>
          <a:p>
            <a:r>
              <a:rPr lang="de-DE" dirty="0"/>
              <a:t>Üben Sie Sprachen auf unterhaltsame neue Weise - wie durch Musik!</a:t>
            </a:r>
            <a:endParaRPr lang="en-IE" dirty="0"/>
          </a:p>
        </p:txBody>
      </p:sp>
      <p:pic>
        <p:nvPicPr>
          <p:cNvPr id="5" name="Picture 4" descr="A picture containing food, drawing&#10;&#10;Description automatically generated">
            <a:extLst>
              <a:ext uri="{FF2B5EF4-FFF2-40B4-BE49-F238E27FC236}">
                <a16:creationId xmlns="" xmlns:a16="http://schemas.microsoft.com/office/drawing/2014/main" id="{5919E41E-3CE4-4E90-AAA3-C7CF81618949}"/>
              </a:ext>
            </a:extLst>
          </p:cNvPr>
          <p:cNvPicPr>
            <a:picLocks noChangeAspect="1"/>
          </p:cNvPicPr>
          <p:nvPr/>
        </p:nvPicPr>
        <p:blipFill>
          <a:blip r:embed="rId2">
            <a:extLst>
              <a:ext uri="{837473B0-CC2E-450A-ABE3-18F120FF3D39}">
                <a1611:picAttrSrcUrl xmlns="" xmlns:a1611="http://schemas.microsoft.com/office/drawing/2016/11/main" r:id="rId3"/>
              </a:ext>
            </a:extLst>
          </a:blip>
          <a:stretch>
            <a:fillRect/>
          </a:stretch>
        </p:blipFill>
        <p:spPr>
          <a:xfrm>
            <a:off x="217611" y="2502723"/>
            <a:ext cx="3694450" cy="2081955"/>
          </a:xfrm>
          <a:prstGeom prst="rect">
            <a:avLst/>
          </a:prstGeom>
        </p:spPr>
      </p:pic>
    </p:spTree>
    <p:extLst>
      <p:ext uri="{BB962C8B-B14F-4D97-AF65-F5344CB8AC3E}">
        <p14:creationId xmlns:p14="http://schemas.microsoft.com/office/powerpoint/2010/main" val="1032041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 xmlns:a16="http://schemas.microsoft.com/office/drawing/2014/main" id="{E4EEBE0A-342F-D643-B30D-F1D31A483DE9}"/>
              </a:ext>
            </a:extLst>
          </p:cNvPr>
          <p:cNvSpPr/>
          <p:nvPr/>
        </p:nvSpPr>
        <p:spPr>
          <a:xfrm>
            <a:off x="4053997" y="1183842"/>
            <a:ext cx="4084005" cy="4084005"/>
          </a:xfrm>
          <a:prstGeom prst="ellipse">
            <a:avLst/>
          </a:prstGeom>
          <a:blipFill>
            <a:blip r:embed="rId2"/>
            <a:srcRect/>
            <a:stretch>
              <a:fillRect l="-55042" t="-1509" r="-707" b="-164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 Placeholder 1">
            <a:extLst>
              <a:ext uri="{FF2B5EF4-FFF2-40B4-BE49-F238E27FC236}">
                <a16:creationId xmlns="" xmlns:a16="http://schemas.microsoft.com/office/drawing/2014/main" id="{CA143DAD-7836-0046-B521-F47F84CCFA57}"/>
              </a:ext>
            </a:extLst>
          </p:cNvPr>
          <p:cNvSpPr txBox="1">
            <a:spLocks/>
          </p:cNvSpPr>
          <p:nvPr/>
        </p:nvSpPr>
        <p:spPr>
          <a:xfrm>
            <a:off x="425120" y="230714"/>
            <a:ext cx="3600000" cy="203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IE" sz="2200" b="1" dirty="0">
                <a:solidFill>
                  <a:srgbClr val="16A8D3"/>
                </a:solidFill>
              </a:rPr>
              <a:t>ERWEITERUNG DES </a:t>
            </a:r>
            <a:r>
              <a:rPr lang="en-IE" sz="2200" b="1" dirty="0" smtClean="0">
                <a:solidFill>
                  <a:srgbClr val="16A8D3"/>
                </a:solidFill>
              </a:rPr>
              <a:t>WORTSCHATZES</a:t>
            </a:r>
          </a:p>
          <a:p>
            <a:pPr algn="ctr"/>
            <a:r>
              <a:rPr lang="de-DE" sz="1300" dirty="0"/>
              <a:t>Das Erlernen des Liedtextes kann helfen, neue Wörter zu lernen. Wenn das Lied mehrmals gesungen wird, sind die Vokabeln leichter zu merken. Nicht vergessen, es könnten auch einige alltägliche Phrasen und Slang gelernt werden.</a:t>
            </a:r>
          </a:p>
        </p:txBody>
      </p:sp>
      <p:sp>
        <p:nvSpPr>
          <p:cNvPr id="51" name="Text Placeholder 1">
            <a:extLst>
              <a:ext uri="{FF2B5EF4-FFF2-40B4-BE49-F238E27FC236}">
                <a16:creationId xmlns="" xmlns:a16="http://schemas.microsoft.com/office/drawing/2014/main" id="{4E89FE15-895C-3F44-BBE2-7BE56AE2B2F1}"/>
              </a:ext>
            </a:extLst>
          </p:cNvPr>
          <p:cNvSpPr txBox="1">
            <a:spLocks/>
          </p:cNvSpPr>
          <p:nvPr/>
        </p:nvSpPr>
        <p:spPr>
          <a:xfrm>
            <a:off x="242999" y="2273010"/>
            <a:ext cx="3046837" cy="2203536"/>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IE" sz="2100" b="1" dirty="0" smtClean="0">
                <a:solidFill>
                  <a:srgbClr val="B6BD00"/>
                </a:solidFill>
              </a:rPr>
              <a:t>BESSERES </a:t>
            </a:r>
            <a:r>
              <a:rPr lang="en-IE" sz="2100" b="1" dirty="0">
                <a:solidFill>
                  <a:srgbClr val="B6BD00"/>
                </a:solidFill>
              </a:rPr>
              <a:t>VERSTÄNDNIS</a:t>
            </a:r>
          </a:p>
          <a:p>
            <a:pPr algn="ctr"/>
            <a:r>
              <a:rPr lang="de-DE" sz="1300" dirty="0"/>
              <a:t>Musik kann helfen, uns an die Reihenfolge der Wörter und die Grundstruktur der Sprache zu erinnern. Wenn man Sprache als Ganzes lernt (nicht nur einzelne Regeln), kann man die Struktur der Sprache besser verstehen und sich an sie erinnern.</a:t>
            </a:r>
          </a:p>
        </p:txBody>
      </p:sp>
      <p:sp>
        <p:nvSpPr>
          <p:cNvPr id="53" name="Text Placeholder 1">
            <a:extLst>
              <a:ext uri="{FF2B5EF4-FFF2-40B4-BE49-F238E27FC236}">
                <a16:creationId xmlns="" xmlns:a16="http://schemas.microsoft.com/office/drawing/2014/main" id="{52E615D2-104B-884E-ADD3-98EEACF10DF5}"/>
              </a:ext>
            </a:extLst>
          </p:cNvPr>
          <p:cNvSpPr txBox="1">
            <a:spLocks/>
          </p:cNvSpPr>
          <p:nvPr/>
        </p:nvSpPr>
        <p:spPr>
          <a:xfrm>
            <a:off x="517720" y="4508934"/>
            <a:ext cx="3600000" cy="155118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IE" sz="2100" b="1" dirty="0">
                <a:solidFill>
                  <a:srgbClr val="F38B00"/>
                </a:solidFill>
              </a:rPr>
              <a:t>VERBESSERUNG DER </a:t>
            </a:r>
            <a:r>
              <a:rPr lang="en-IE" sz="2100" b="1" dirty="0" smtClean="0">
                <a:solidFill>
                  <a:srgbClr val="F38B00"/>
                </a:solidFill>
              </a:rPr>
              <a:t>AUSSPRACHE</a:t>
            </a:r>
          </a:p>
          <a:p>
            <a:pPr algn="ctr"/>
            <a:r>
              <a:rPr lang="de-DE" sz="1300" dirty="0"/>
              <a:t>Wenn wir Musik hören, achten wir auf den Rhythmus, den Takt, den Ton und die Form des Mundes. Wenn wir regelmäßig singen und Musik hören, können wir unsere natürliche Sprache verbessern. </a:t>
            </a:r>
            <a:endParaRPr lang="en-IE" sz="1300" dirty="0"/>
          </a:p>
        </p:txBody>
      </p:sp>
      <p:sp>
        <p:nvSpPr>
          <p:cNvPr id="55" name="Text Placeholder 1">
            <a:extLst>
              <a:ext uri="{FF2B5EF4-FFF2-40B4-BE49-F238E27FC236}">
                <a16:creationId xmlns="" xmlns:a16="http://schemas.microsoft.com/office/drawing/2014/main" id="{0DD60BE5-0092-9948-A062-02DF81C89160}"/>
              </a:ext>
            </a:extLst>
          </p:cNvPr>
          <p:cNvSpPr txBox="1">
            <a:spLocks/>
          </p:cNvSpPr>
          <p:nvPr/>
        </p:nvSpPr>
        <p:spPr>
          <a:xfrm>
            <a:off x="8257760" y="241684"/>
            <a:ext cx="3600000" cy="203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IE" sz="2200" b="1" dirty="0">
                <a:solidFill>
                  <a:srgbClr val="EA1D76"/>
                </a:solidFill>
              </a:rPr>
              <a:t>DAS GEHIRN </a:t>
            </a:r>
            <a:r>
              <a:rPr lang="en-IE" sz="2200" b="1" dirty="0" smtClean="0">
                <a:solidFill>
                  <a:srgbClr val="EA1D76"/>
                </a:solidFill>
              </a:rPr>
              <a:t>AUFWECKEN</a:t>
            </a:r>
          </a:p>
          <a:p>
            <a:pPr algn="ctr"/>
            <a:r>
              <a:rPr lang="en-IE" sz="1300" dirty="0" smtClean="0"/>
              <a:t>Congress </a:t>
            </a:r>
            <a:r>
              <a:rPr lang="en-IE" sz="1300" dirty="0"/>
              <a:t>woman Gabrielle </a:t>
            </a:r>
            <a:r>
              <a:rPr lang="en-IE" sz="1300" dirty="0" err="1"/>
              <a:t>Giffords</a:t>
            </a:r>
            <a:r>
              <a:rPr lang="en-IE" sz="1300" dirty="0"/>
              <a:t> suffered </a:t>
            </a:r>
            <a:r>
              <a:rPr lang="en-IE" sz="1300" dirty="0" smtClean="0"/>
              <a:t>from brain </a:t>
            </a:r>
            <a:r>
              <a:rPr lang="en-IE" sz="1300" dirty="0"/>
              <a:t>damage when a bullet passed through her brain. She lost some of her speech abilities.              However, listening to songs has helped her </a:t>
            </a:r>
            <a:r>
              <a:rPr lang="en-IE" sz="1300" dirty="0" smtClean="0"/>
              <a:t>remember </a:t>
            </a:r>
            <a:r>
              <a:rPr lang="en-IE" sz="1300" dirty="0"/>
              <a:t>words she couldn’t say before.            Music helped activate her memory!</a:t>
            </a:r>
          </a:p>
        </p:txBody>
      </p:sp>
      <p:sp>
        <p:nvSpPr>
          <p:cNvPr id="57" name="Text Placeholder 1">
            <a:extLst>
              <a:ext uri="{FF2B5EF4-FFF2-40B4-BE49-F238E27FC236}">
                <a16:creationId xmlns="" xmlns:a16="http://schemas.microsoft.com/office/drawing/2014/main" id="{9068BCC7-7682-034B-92CE-C7623D8C4CAD}"/>
              </a:ext>
            </a:extLst>
          </p:cNvPr>
          <p:cNvSpPr txBox="1">
            <a:spLocks/>
          </p:cNvSpPr>
          <p:nvPr/>
        </p:nvSpPr>
        <p:spPr>
          <a:xfrm>
            <a:off x="8861337" y="2266378"/>
            <a:ext cx="3067292" cy="203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IE" sz="2200" b="1" dirty="0">
                <a:solidFill>
                  <a:srgbClr val="16A8D3"/>
                </a:solidFill>
              </a:rPr>
              <a:t>WÖRTER UND SÄTZE </a:t>
            </a:r>
            <a:r>
              <a:rPr lang="en-IE" sz="2200" b="1" dirty="0" smtClean="0">
                <a:solidFill>
                  <a:srgbClr val="16A8D3"/>
                </a:solidFill>
              </a:rPr>
              <a:t>BEHALTEN</a:t>
            </a:r>
          </a:p>
          <a:p>
            <a:pPr algn="ctr"/>
            <a:r>
              <a:rPr lang="de-DE" sz="1300" dirty="0"/>
              <a:t>Es ist schwierig, sich Namen von Menschen zu merken, aber warum ist es so einfach, sich den Text eines Liedes zu merken (und manchmal geht es einem nicht mehr aus dem Kopf)? Die Wiederholung und die einprägsame Melodie sorgen dafür, dass uns die Worte lange im Gedächtnis bleiben können!</a:t>
            </a:r>
            <a:endParaRPr lang="en-IE" sz="1300" dirty="0"/>
          </a:p>
        </p:txBody>
      </p:sp>
      <p:sp>
        <p:nvSpPr>
          <p:cNvPr id="59" name="Text Placeholder 1">
            <a:extLst>
              <a:ext uri="{FF2B5EF4-FFF2-40B4-BE49-F238E27FC236}">
                <a16:creationId xmlns="" xmlns:a16="http://schemas.microsoft.com/office/drawing/2014/main" id="{FAE7A309-86B4-7E4D-8C3C-1E733784DDC9}"/>
              </a:ext>
            </a:extLst>
          </p:cNvPr>
          <p:cNvSpPr txBox="1">
            <a:spLocks/>
          </p:cNvSpPr>
          <p:nvPr/>
        </p:nvSpPr>
        <p:spPr>
          <a:xfrm>
            <a:off x="8089117" y="4843487"/>
            <a:ext cx="3768643" cy="1356101"/>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IE" sz="2200" b="1" dirty="0">
                <a:solidFill>
                  <a:srgbClr val="B6BD00"/>
                </a:solidFill>
              </a:rPr>
              <a:t>ES MACHT </a:t>
            </a:r>
            <a:r>
              <a:rPr lang="en-IE" sz="2200" b="1" dirty="0" smtClean="0">
                <a:solidFill>
                  <a:srgbClr val="B6BD00"/>
                </a:solidFill>
              </a:rPr>
              <a:t>SPASS!</a:t>
            </a:r>
          </a:p>
          <a:p>
            <a:pPr algn="ctr"/>
            <a:r>
              <a:rPr lang="de-DE" sz="1300" dirty="0"/>
              <a:t>Musik zu hören ist nicht nur eine gute Art zu lernen, sondern auch emotional anregend. Sie kann uns beleben. Wenn man etwas hört, das einem gefällt, ist das Lernen motivierender und weniger anstrengend!</a:t>
            </a:r>
            <a:endParaRPr lang="en-IE" sz="1300" dirty="0"/>
          </a:p>
        </p:txBody>
      </p:sp>
      <p:cxnSp>
        <p:nvCxnSpPr>
          <p:cNvPr id="61" name="Straight Connector 60">
            <a:extLst>
              <a:ext uri="{FF2B5EF4-FFF2-40B4-BE49-F238E27FC236}">
                <a16:creationId xmlns="" xmlns:a16="http://schemas.microsoft.com/office/drawing/2014/main" id="{BF0C7B24-AF22-B24C-9B95-DB112741816E}"/>
              </a:ext>
            </a:extLst>
          </p:cNvPr>
          <p:cNvCxnSpPr>
            <a:cxnSpLocks/>
          </p:cNvCxnSpPr>
          <p:nvPr/>
        </p:nvCxnSpPr>
        <p:spPr>
          <a:xfrm>
            <a:off x="7153045" y="4808547"/>
            <a:ext cx="924497" cy="475981"/>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0EA6BB32-28DC-4141-B65F-0E7D35BD3BDF}"/>
              </a:ext>
            </a:extLst>
          </p:cNvPr>
          <p:cNvCxnSpPr/>
          <p:nvPr/>
        </p:nvCxnSpPr>
        <p:spPr>
          <a:xfrm>
            <a:off x="7647589" y="3313904"/>
            <a:ext cx="1068213"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 xmlns:a16="http://schemas.microsoft.com/office/drawing/2014/main" id="{782E169F-72B7-904D-A524-97594DD0CE66}"/>
              </a:ext>
            </a:extLst>
          </p:cNvPr>
          <p:cNvCxnSpPr/>
          <p:nvPr/>
        </p:nvCxnSpPr>
        <p:spPr>
          <a:xfrm>
            <a:off x="3326888" y="3327406"/>
            <a:ext cx="1068213"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B5930C4B-666F-7144-B5BF-1462933C272C}"/>
              </a:ext>
            </a:extLst>
          </p:cNvPr>
          <p:cNvCxnSpPr>
            <a:cxnSpLocks/>
          </p:cNvCxnSpPr>
          <p:nvPr/>
        </p:nvCxnSpPr>
        <p:spPr>
          <a:xfrm flipH="1">
            <a:off x="4075227" y="4843487"/>
            <a:ext cx="924497" cy="475981"/>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5B7072E6-E31A-924B-B737-C6D19CC1F011}"/>
              </a:ext>
            </a:extLst>
          </p:cNvPr>
          <p:cNvCxnSpPr>
            <a:cxnSpLocks/>
          </p:cNvCxnSpPr>
          <p:nvPr/>
        </p:nvCxnSpPr>
        <p:spPr>
          <a:xfrm>
            <a:off x="3860143" y="1423273"/>
            <a:ext cx="924497" cy="475981"/>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 xmlns:a16="http://schemas.microsoft.com/office/drawing/2014/main" id="{41615F71-8D2B-3743-BF38-61EF5070EEC0}"/>
              </a:ext>
            </a:extLst>
          </p:cNvPr>
          <p:cNvCxnSpPr>
            <a:cxnSpLocks/>
          </p:cNvCxnSpPr>
          <p:nvPr/>
        </p:nvCxnSpPr>
        <p:spPr>
          <a:xfrm flipV="1">
            <a:off x="7407395" y="1271919"/>
            <a:ext cx="924497" cy="475981"/>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 xmlns:a16="http://schemas.microsoft.com/office/drawing/2014/main" id="{D4977CB3-565B-1D44-9923-7BF7D0A08FE6}"/>
              </a:ext>
            </a:extLst>
          </p:cNvPr>
          <p:cNvSpPr/>
          <p:nvPr/>
        </p:nvSpPr>
        <p:spPr>
          <a:xfrm flipH="1">
            <a:off x="4247887" y="1382205"/>
            <a:ext cx="858668" cy="858668"/>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7059029A-4C8A-4A4B-B072-CF3AC69811D2}"/>
              </a:ext>
            </a:extLst>
          </p:cNvPr>
          <p:cNvSpPr/>
          <p:nvPr/>
        </p:nvSpPr>
        <p:spPr>
          <a:xfrm flipH="1">
            <a:off x="3706539" y="2898072"/>
            <a:ext cx="858668" cy="858668"/>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C8943A8A-F1FD-3A47-B80A-F2BDA7748FFB}"/>
              </a:ext>
            </a:extLst>
          </p:cNvPr>
          <p:cNvSpPr/>
          <p:nvPr/>
        </p:nvSpPr>
        <p:spPr>
          <a:xfrm flipH="1">
            <a:off x="4519863" y="4437908"/>
            <a:ext cx="858668" cy="85866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25582790-8381-D642-8721-D56D6D561E55}"/>
              </a:ext>
            </a:extLst>
          </p:cNvPr>
          <p:cNvSpPr/>
          <p:nvPr/>
        </p:nvSpPr>
        <p:spPr>
          <a:xfrm>
            <a:off x="6987983" y="1370843"/>
            <a:ext cx="858668" cy="858668"/>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6611516F-F4A4-1A47-87A0-F039A7C937D2}"/>
              </a:ext>
            </a:extLst>
          </p:cNvPr>
          <p:cNvSpPr/>
          <p:nvPr/>
        </p:nvSpPr>
        <p:spPr>
          <a:xfrm>
            <a:off x="7625943" y="2884620"/>
            <a:ext cx="858668" cy="858668"/>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 xmlns:a16="http://schemas.microsoft.com/office/drawing/2014/main" id="{0E2B2AF3-3F4E-214F-AC13-F4857740A484}"/>
              </a:ext>
            </a:extLst>
          </p:cNvPr>
          <p:cNvSpPr/>
          <p:nvPr/>
        </p:nvSpPr>
        <p:spPr>
          <a:xfrm>
            <a:off x="6778440" y="4445381"/>
            <a:ext cx="858668" cy="858668"/>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Graphic 73" descr="Speech">
            <a:extLst>
              <a:ext uri="{FF2B5EF4-FFF2-40B4-BE49-F238E27FC236}">
                <a16:creationId xmlns="" xmlns:a16="http://schemas.microsoft.com/office/drawing/2014/main" id="{F29F014E-129F-DD46-9FF0-8DC07A6137B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382270" y="1509910"/>
            <a:ext cx="616821" cy="616821"/>
          </a:xfrm>
          <a:prstGeom prst="rect">
            <a:avLst/>
          </a:prstGeom>
        </p:spPr>
      </p:pic>
      <p:pic>
        <p:nvPicPr>
          <p:cNvPr id="75" name="Graphic 74" descr="Brain in head">
            <a:extLst>
              <a:ext uri="{FF2B5EF4-FFF2-40B4-BE49-F238E27FC236}">
                <a16:creationId xmlns="" xmlns:a16="http://schemas.microsoft.com/office/drawing/2014/main" id="{D7A3D315-793C-8449-891C-45400EBB4BD6}"/>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825609" y="3032928"/>
            <a:ext cx="620863" cy="620863"/>
          </a:xfrm>
          <a:prstGeom prst="rect">
            <a:avLst/>
          </a:prstGeom>
        </p:spPr>
      </p:pic>
      <p:pic>
        <p:nvPicPr>
          <p:cNvPr id="76" name="Graphic 75" descr="Volume">
            <a:extLst>
              <a:ext uri="{FF2B5EF4-FFF2-40B4-BE49-F238E27FC236}">
                <a16:creationId xmlns="" xmlns:a16="http://schemas.microsoft.com/office/drawing/2014/main" id="{51C28692-24D5-4346-AFFE-4A35008AA3AD}"/>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4675746" y="4590603"/>
            <a:ext cx="529168" cy="529168"/>
          </a:xfrm>
          <a:prstGeom prst="rect">
            <a:avLst/>
          </a:prstGeom>
        </p:spPr>
      </p:pic>
      <p:pic>
        <p:nvPicPr>
          <p:cNvPr id="78" name="Graphic 77" descr="Alarm clock">
            <a:extLst>
              <a:ext uri="{FF2B5EF4-FFF2-40B4-BE49-F238E27FC236}">
                <a16:creationId xmlns="" xmlns:a16="http://schemas.microsoft.com/office/drawing/2014/main" id="{7F6F0FD6-1A08-F84F-9143-73E1E9AC7230}"/>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7120972" y="1548348"/>
            <a:ext cx="592690" cy="592690"/>
          </a:xfrm>
          <a:prstGeom prst="rect">
            <a:avLst/>
          </a:prstGeom>
        </p:spPr>
      </p:pic>
      <p:pic>
        <p:nvPicPr>
          <p:cNvPr id="79" name="Graphic 78" descr="Winking face with solid fill">
            <a:extLst>
              <a:ext uri="{FF2B5EF4-FFF2-40B4-BE49-F238E27FC236}">
                <a16:creationId xmlns="" xmlns:a16="http://schemas.microsoft.com/office/drawing/2014/main" id="{A7884475-EEA9-2441-989B-7B97E24B0AC6}"/>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6916710" y="4600915"/>
            <a:ext cx="582128" cy="582128"/>
          </a:xfrm>
          <a:prstGeom prst="rect">
            <a:avLst/>
          </a:prstGeom>
        </p:spPr>
      </p:pic>
      <p:pic>
        <p:nvPicPr>
          <p:cNvPr id="80" name="Graphic 79" descr="Puzzle pieces">
            <a:extLst>
              <a:ext uri="{FF2B5EF4-FFF2-40B4-BE49-F238E27FC236}">
                <a16:creationId xmlns="" xmlns:a16="http://schemas.microsoft.com/office/drawing/2014/main" id="{AF467C82-D078-774F-974D-207434CE198F}"/>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7759636" y="3003698"/>
            <a:ext cx="582128" cy="582128"/>
          </a:xfrm>
          <a:prstGeom prst="rect">
            <a:avLst/>
          </a:prstGeom>
        </p:spPr>
      </p:pic>
      <p:sp>
        <p:nvSpPr>
          <p:cNvPr id="93" name="テキスト プレースホルダー 36">
            <a:extLst>
              <a:ext uri="{FF2B5EF4-FFF2-40B4-BE49-F238E27FC236}">
                <a16:creationId xmlns="" xmlns:a16="http://schemas.microsoft.com/office/drawing/2014/main" id="{A6D9BCD8-0E7C-F041-9CBF-D2BEE3BC3FF0}"/>
              </a:ext>
            </a:extLst>
          </p:cNvPr>
          <p:cNvSpPr txBox="1">
            <a:spLocks/>
          </p:cNvSpPr>
          <p:nvPr/>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94" name="Picture 93">
            <a:extLst>
              <a:ext uri="{FF2B5EF4-FFF2-40B4-BE49-F238E27FC236}">
                <a16:creationId xmlns="" xmlns:a16="http://schemas.microsoft.com/office/drawing/2014/main" id="{D17D6647-F609-8040-A036-A7E8FAFE4062}"/>
              </a:ext>
            </a:extLst>
          </p:cNvPr>
          <p:cNvPicPr>
            <a:picLocks noChangeAspect="1"/>
          </p:cNvPicPr>
          <p:nvPr/>
        </p:nvPicPr>
        <p:blipFill>
          <a:blip r:embed="rId15">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
        <p:nvSpPr>
          <p:cNvPr id="29" name="Text Placeholder 2">
            <a:extLst>
              <a:ext uri="{FF2B5EF4-FFF2-40B4-BE49-F238E27FC236}">
                <a16:creationId xmlns="" xmlns:a16="http://schemas.microsoft.com/office/drawing/2014/main" id="{7EC865CD-C444-4A00-ACA9-2C39F4C02F4C}"/>
              </a:ext>
            </a:extLst>
          </p:cNvPr>
          <p:cNvSpPr txBox="1">
            <a:spLocks/>
          </p:cNvSpPr>
          <p:nvPr/>
        </p:nvSpPr>
        <p:spPr>
          <a:xfrm>
            <a:off x="3860143" y="171907"/>
            <a:ext cx="4341274" cy="857158"/>
          </a:xfrm>
          <a:prstGeom prst="rect">
            <a:avLst/>
          </a:prstGeom>
          <a:solidFill>
            <a:srgbClr val="B6BD00"/>
          </a:solidFill>
        </p:spPr>
        <p:txBody>
          <a:bodyPr>
            <a:normAutofit fontScale="77500" lnSpcReduction="20000"/>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de-DE" dirty="0">
                <a:solidFill>
                  <a:schemeClr val="bg1"/>
                </a:solidFill>
              </a:rPr>
              <a:t>Wie kann Musik das Sprachverständnis fördern?</a:t>
            </a:r>
            <a:endParaRPr lang="en-IE" dirty="0">
              <a:solidFill>
                <a:schemeClr val="bg1"/>
              </a:solidFill>
            </a:endParaRPr>
          </a:p>
        </p:txBody>
      </p:sp>
    </p:spTree>
    <p:extLst>
      <p:ext uri="{BB962C8B-B14F-4D97-AF65-F5344CB8AC3E}">
        <p14:creationId xmlns:p14="http://schemas.microsoft.com/office/powerpoint/2010/main" val="19341559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A17FFC96-96A6-4C5E-9C05-152851360EF0}"/>
              </a:ext>
            </a:extLst>
          </p:cNvPr>
          <p:cNvSpPr>
            <a:spLocks noGrp="1"/>
          </p:cNvSpPr>
          <p:nvPr>
            <p:ph type="body" sz="quarter" idx="20"/>
          </p:nvPr>
        </p:nvSpPr>
        <p:spPr>
          <a:xfrm>
            <a:off x="2917163" y="1520042"/>
            <a:ext cx="8741915" cy="4039496"/>
          </a:xfrm>
        </p:spPr>
        <p:txBody>
          <a:bodyPr/>
          <a:lstStyle/>
          <a:p>
            <a:r>
              <a:rPr lang="en-IE" sz="2200" dirty="0"/>
              <a:t>Das </a:t>
            </a:r>
            <a:r>
              <a:rPr lang="en-IE" sz="2200" dirty="0" smtClean="0">
                <a:solidFill>
                  <a:srgbClr val="16A8D3"/>
                </a:solidFill>
              </a:rPr>
              <a:t>Just Creative </a:t>
            </a:r>
            <a:r>
              <a:rPr lang="en-IE" sz="2200" dirty="0" err="1" smtClean="0">
                <a:solidFill>
                  <a:srgbClr val="16A8D3"/>
                </a:solidFill>
              </a:rPr>
              <a:t>Programm</a:t>
            </a:r>
            <a:r>
              <a:rPr lang="en-IE" sz="2200" dirty="0" smtClean="0"/>
              <a:t>, </a:t>
            </a:r>
            <a:r>
              <a:rPr lang="en-IE" sz="2200" dirty="0"/>
              <a:t>das </a:t>
            </a:r>
            <a:r>
              <a:rPr lang="en-IE" sz="2200" dirty="0" err="1"/>
              <a:t>im</a:t>
            </a:r>
            <a:r>
              <a:rPr lang="en-IE" sz="2200" dirty="0"/>
              <a:t> Emergency Response and Orientation Centre in </a:t>
            </a:r>
            <a:r>
              <a:rPr lang="en-IE" sz="2200" dirty="0" err="1"/>
              <a:t>Ballaghaderreen</a:t>
            </a:r>
            <a:r>
              <a:rPr lang="en-IE" sz="2200" dirty="0"/>
              <a:t>, Roscommon, </a:t>
            </a:r>
            <a:r>
              <a:rPr lang="en-IE" sz="2200" dirty="0" err="1"/>
              <a:t>Irland</a:t>
            </a:r>
            <a:r>
              <a:rPr lang="en-IE" sz="2200" dirty="0"/>
              <a:t>, </a:t>
            </a:r>
            <a:r>
              <a:rPr lang="en-IE" sz="2200" dirty="0" err="1"/>
              <a:t>läuft</a:t>
            </a:r>
            <a:r>
              <a:rPr lang="en-IE" sz="2200" dirty="0"/>
              <a:t>, </a:t>
            </a:r>
            <a:r>
              <a:rPr lang="en-IE" sz="2200" dirty="0" err="1"/>
              <a:t>bietet</a:t>
            </a:r>
            <a:r>
              <a:rPr lang="en-IE" sz="2200" dirty="0"/>
              <a:t> </a:t>
            </a:r>
            <a:r>
              <a:rPr lang="en-IE" sz="2200" dirty="0" err="1"/>
              <a:t>praktisches</a:t>
            </a:r>
            <a:r>
              <a:rPr lang="en-IE" sz="2200" dirty="0"/>
              <a:t> </a:t>
            </a:r>
            <a:r>
              <a:rPr lang="en-IE" sz="2200" dirty="0" err="1"/>
              <a:t>Sprachenlernen</a:t>
            </a:r>
            <a:r>
              <a:rPr lang="en-IE" sz="2200" dirty="0"/>
              <a:t>, das </a:t>
            </a:r>
            <a:r>
              <a:rPr lang="en-IE" sz="2200" dirty="0" err="1"/>
              <a:t>mit</a:t>
            </a:r>
            <a:r>
              <a:rPr lang="en-IE" sz="2200" dirty="0"/>
              <a:t> den </a:t>
            </a:r>
            <a:r>
              <a:rPr lang="en-IE" sz="2200" dirty="0" err="1"/>
              <a:t>Schulungsworkshops</a:t>
            </a:r>
            <a:r>
              <a:rPr lang="en-IE" sz="2200" dirty="0"/>
              <a:t> "</a:t>
            </a:r>
            <a:r>
              <a:rPr lang="en-IE" sz="2200" dirty="0" err="1"/>
              <a:t>Kochen</a:t>
            </a:r>
            <a:r>
              <a:rPr lang="en-IE" sz="2200" dirty="0"/>
              <a:t> &amp; </a:t>
            </a:r>
            <a:r>
              <a:rPr lang="en-IE" sz="2200" dirty="0" err="1"/>
              <a:t>Essenszubereitung</a:t>
            </a:r>
            <a:r>
              <a:rPr lang="en-IE" sz="2200" dirty="0"/>
              <a:t>", "</a:t>
            </a:r>
            <a:r>
              <a:rPr lang="en-IE" sz="2200" dirty="0" err="1"/>
              <a:t>Rundfunk</a:t>
            </a:r>
            <a:r>
              <a:rPr lang="en-IE" sz="2200" dirty="0"/>
              <a:t> &amp; </a:t>
            </a:r>
            <a:r>
              <a:rPr lang="en-IE" sz="2200" dirty="0" err="1"/>
              <a:t>Kommunikation</a:t>
            </a:r>
            <a:r>
              <a:rPr lang="en-IE" sz="2200" dirty="0"/>
              <a:t>" und "</a:t>
            </a:r>
            <a:r>
              <a:rPr lang="en-IE" sz="2200" dirty="0" err="1"/>
              <a:t>Friseur</a:t>
            </a:r>
            <a:r>
              <a:rPr lang="en-IE" sz="2200" dirty="0"/>
              <a:t> &amp; Up-Styling" </a:t>
            </a:r>
            <a:r>
              <a:rPr lang="en-IE" sz="2200" dirty="0" err="1"/>
              <a:t>zusammenfällt</a:t>
            </a:r>
            <a:r>
              <a:rPr lang="en-IE" sz="2200" dirty="0" smtClean="0"/>
              <a:t>.</a:t>
            </a:r>
          </a:p>
          <a:p>
            <a:r>
              <a:rPr lang="de-DE" sz="2200" dirty="0"/>
              <a:t>Diese praktische, realitätsnahe Art des Sprachenlernens hat beeindruckende Ergebnisse erzielt und bei den syrischen Flüchtlingsfrauen, die daran teilgenommen haben, großes Interesse geweckt. </a:t>
            </a:r>
            <a:endParaRPr lang="de-DE" sz="2200" dirty="0" smtClean="0"/>
          </a:p>
          <a:p>
            <a:pPr marL="0" indent="0">
              <a:buNone/>
            </a:pPr>
            <a:endParaRPr lang="en-IE" dirty="0"/>
          </a:p>
          <a:p>
            <a:endParaRPr lang="en-IE" dirty="0"/>
          </a:p>
          <a:p>
            <a:pPr algn="just"/>
            <a:endParaRPr lang="en-IE" dirty="0">
              <a:solidFill>
                <a:srgbClr val="615F5D"/>
              </a:solidFill>
            </a:endParaRPr>
          </a:p>
          <a:p>
            <a:endParaRPr lang="en-IE" dirty="0"/>
          </a:p>
        </p:txBody>
      </p:sp>
      <p:sp>
        <p:nvSpPr>
          <p:cNvPr id="3" name="Text Placeholder 2">
            <a:extLst>
              <a:ext uri="{FF2B5EF4-FFF2-40B4-BE49-F238E27FC236}">
                <a16:creationId xmlns="" xmlns:a16="http://schemas.microsoft.com/office/drawing/2014/main" id="{BE73B75B-3E48-4D66-917A-30CC118C4A27}"/>
              </a:ext>
            </a:extLst>
          </p:cNvPr>
          <p:cNvSpPr>
            <a:spLocks noGrp="1"/>
          </p:cNvSpPr>
          <p:nvPr>
            <p:ph type="body" sz="quarter" idx="21"/>
          </p:nvPr>
        </p:nvSpPr>
        <p:spPr>
          <a:xfrm>
            <a:off x="3155660" y="252537"/>
            <a:ext cx="7197030" cy="857158"/>
          </a:xfrm>
        </p:spPr>
        <p:txBody>
          <a:bodyPr>
            <a:noAutofit/>
          </a:bodyPr>
          <a:lstStyle/>
          <a:p>
            <a:r>
              <a:rPr lang="de-DE" sz="2600" dirty="0"/>
              <a:t>Sprachen auf neue Weise praktizieren - Sprachenlernen durch praktische Workshops</a:t>
            </a:r>
          </a:p>
        </p:txBody>
      </p:sp>
      <p:sp>
        <p:nvSpPr>
          <p:cNvPr id="4" name="TextBox 3">
            <a:extLst>
              <a:ext uri="{FF2B5EF4-FFF2-40B4-BE49-F238E27FC236}">
                <a16:creationId xmlns="" xmlns:a16="http://schemas.microsoft.com/office/drawing/2014/main" id="{29A2D30F-7668-4DD2-B148-91769D072179}"/>
              </a:ext>
            </a:extLst>
          </p:cNvPr>
          <p:cNvSpPr txBox="1"/>
          <p:nvPr/>
        </p:nvSpPr>
        <p:spPr>
          <a:xfrm>
            <a:off x="1" y="643973"/>
            <a:ext cx="3146960" cy="1200329"/>
          </a:xfrm>
          <a:prstGeom prst="rect">
            <a:avLst/>
          </a:prstGeom>
          <a:solidFill>
            <a:srgbClr val="16A8D3"/>
          </a:solidFill>
        </p:spPr>
        <p:txBody>
          <a:bodyPr wrap="square" rtlCol="0">
            <a:spAutoFit/>
          </a:bodyPr>
          <a:lstStyle/>
          <a:p>
            <a:r>
              <a:rPr lang="en-IE" sz="2400" dirty="0">
                <a:solidFill>
                  <a:schemeClr val="bg1"/>
                </a:solidFill>
              </a:rPr>
              <a:t>           </a:t>
            </a:r>
          </a:p>
          <a:p>
            <a:r>
              <a:rPr lang="en-IE" sz="2400" dirty="0">
                <a:solidFill>
                  <a:schemeClr val="bg1"/>
                </a:solidFill>
              </a:rPr>
              <a:t>            </a:t>
            </a:r>
            <a:r>
              <a:rPr lang="en-IE" sz="2400" dirty="0" smtClean="0">
                <a:solidFill>
                  <a:schemeClr val="bg1"/>
                </a:solidFill>
              </a:rPr>
              <a:t>GUTE ÜBUNG</a:t>
            </a:r>
            <a:endParaRPr lang="en-IE" sz="2400" dirty="0">
              <a:solidFill>
                <a:schemeClr val="bg1"/>
              </a:solidFill>
            </a:endParaRPr>
          </a:p>
          <a:p>
            <a:endParaRPr lang="en-IE" sz="2400" dirty="0">
              <a:solidFill>
                <a:schemeClr val="bg1"/>
              </a:solidFill>
            </a:endParaRPr>
          </a:p>
        </p:txBody>
      </p:sp>
      <p:grpSp>
        <p:nvGrpSpPr>
          <p:cNvPr id="8" name="Google Shape;543;p39">
            <a:extLst>
              <a:ext uri="{FF2B5EF4-FFF2-40B4-BE49-F238E27FC236}">
                <a16:creationId xmlns="" xmlns:a16="http://schemas.microsoft.com/office/drawing/2014/main" id="{49BB984C-27DF-4923-A0AF-6174ACE75C6A}"/>
              </a:ext>
            </a:extLst>
          </p:cNvPr>
          <p:cNvGrpSpPr/>
          <p:nvPr/>
        </p:nvGrpSpPr>
        <p:grpSpPr>
          <a:xfrm>
            <a:off x="238851" y="899852"/>
            <a:ext cx="600780" cy="598693"/>
            <a:chOff x="5961125" y="1623900"/>
            <a:chExt cx="427450" cy="448175"/>
          </a:xfrm>
        </p:grpSpPr>
        <p:sp>
          <p:nvSpPr>
            <p:cNvPr id="9" name="Google Shape;544;p39">
              <a:extLst>
                <a:ext uri="{FF2B5EF4-FFF2-40B4-BE49-F238E27FC236}">
                  <a16:creationId xmlns="" xmlns:a16="http://schemas.microsoft.com/office/drawing/2014/main" id="{39424CF5-F19C-4341-B605-5934BC166674}"/>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5;p39">
              <a:extLst>
                <a:ext uri="{FF2B5EF4-FFF2-40B4-BE49-F238E27FC236}">
                  <a16:creationId xmlns="" xmlns:a16="http://schemas.microsoft.com/office/drawing/2014/main" id="{2063B203-EA6C-40E3-BB16-0245AD94BAB6}"/>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6;p39">
              <a:extLst>
                <a:ext uri="{FF2B5EF4-FFF2-40B4-BE49-F238E27FC236}">
                  <a16:creationId xmlns="" xmlns:a16="http://schemas.microsoft.com/office/drawing/2014/main" id="{A7393133-87A2-43A5-92C9-C454680AD4D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7;p39">
              <a:extLst>
                <a:ext uri="{FF2B5EF4-FFF2-40B4-BE49-F238E27FC236}">
                  <a16:creationId xmlns="" xmlns:a16="http://schemas.microsoft.com/office/drawing/2014/main" id="{EB6948EF-E0E4-4F5E-9A8C-279DAC949F6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8;p39">
              <a:extLst>
                <a:ext uri="{FF2B5EF4-FFF2-40B4-BE49-F238E27FC236}">
                  <a16:creationId xmlns="" xmlns:a16="http://schemas.microsoft.com/office/drawing/2014/main" id="{92014A5A-C003-4C07-A245-9E4FED95B62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9;p39">
              <a:extLst>
                <a:ext uri="{FF2B5EF4-FFF2-40B4-BE49-F238E27FC236}">
                  <a16:creationId xmlns="" xmlns:a16="http://schemas.microsoft.com/office/drawing/2014/main" id="{C25DA67A-C15F-40E2-A153-0CEA0AA6DCD8}"/>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0;p39">
              <a:extLst>
                <a:ext uri="{FF2B5EF4-FFF2-40B4-BE49-F238E27FC236}">
                  <a16:creationId xmlns="" xmlns:a16="http://schemas.microsoft.com/office/drawing/2014/main" id="{F51FD57D-3CE1-4BE6-9B29-F6ED922F0A15}"/>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TextBox 15">
            <a:hlinkClick r:id="rId2"/>
            <a:extLst>
              <a:ext uri="{FF2B5EF4-FFF2-40B4-BE49-F238E27FC236}">
                <a16:creationId xmlns="" xmlns:a16="http://schemas.microsoft.com/office/drawing/2014/main" id="{F6C238AF-707C-4542-95D4-138E934C6C57}"/>
              </a:ext>
            </a:extLst>
          </p:cNvPr>
          <p:cNvSpPr txBox="1"/>
          <p:nvPr/>
        </p:nvSpPr>
        <p:spPr>
          <a:xfrm>
            <a:off x="7920842" y="4664053"/>
            <a:ext cx="4271158" cy="1477328"/>
          </a:xfrm>
          <a:prstGeom prst="rect">
            <a:avLst/>
          </a:prstGeom>
          <a:solidFill>
            <a:srgbClr val="16A8D3"/>
          </a:solidFill>
        </p:spPr>
        <p:txBody>
          <a:bodyPr wrap="square" rtlCol="0">
            <a:spAutoFit/>
          </a:bodyPr>
          <a:lstStyle/>
          <a:p>
            <a:r>
              <a:rPr lang="de-DE" dirty="0">
                <a:solidFill>
                  <a:schemeClr val="bg1"/>
                </a:solidFill>
              </a:rPr>
              <a:t>Für weitere gute Praktiken </a:t>
            </a:r>
            <a:endParaRPr lang="de-DE" dirty="0" smtClean="0">
              <a:solidFill>
                <a:schemeClr val="bg1"/>
              </a:solidFill>
            </a:endParaRPr>
          </a:p>
          <a:p>
            <a:r>
              <a:rPr lang="de-DE" dirty="0" smtClean="0">
                <a:solidFill>
                  <a:schemeClr val="bg1"/>
                </a:solidFill>
              </a:rPr>
              <a:t>sehen </a:t>
            </a:r>
            <a:r>
              <a:rPr lang="de-DE" dirty="0">
                <a:solidFill>
                  <a:schemeClr val="bg1"/>
                </a:solidFill>
              </a:rPr>
              <a:t>Sie sich unser 56 seitiges </a:t>
            </a:r>
            <a:endParaRPr lang="de-DE" dirty="0" smtClean="0">
              <a:solidFill>
                <a:schemeClr val="bg1"/>
              </a:solidFill>
            </a:endParaRPr>
          </a:p>
          <a:p>
            <a:r>
              <a:rPr lang="de-DE" dirty="0" err="1" smtClean="0">
                <a:solidFill>
                  <a:schemeClr val="bg1"/>
                </a:solidFill>
              </a:rPr>
              <a:t>Promise</a:t>
            </a:r>
            <a:r>
              <a:rPr lang="de-DE" dirty="0" smtClean="0">
                <a:solidFill>
                  <a:schemeClr val="bg1"/>
                </a:solidFill>
              </a:rPr>
              <a:t> </a:t>
            </a:r>
            <a:r>
              <a:rPr lang="de-DE" dirty="0" err="1">
                <a:solidFill>
                  <a:schemeClr val="bg1"/>
                </a:solidFill>
              </a:rPr>
              <a:t>Social</a:t>
            </a:r>
            <a:r>
              <a:rPr lang="de-DE" dirty="0">
                <a:solidFill>
                  <a:schemeClr val="bg1"/>
                </a:solidFill>
              </a:rPr>
              <a:t> </a:t>
            </a:r>
            <a:r>
              <a:rPr lang="de-DE" dirty="0" err="1">
                <a:solidFill>
                  <a:schemeClr val="bg1"/>
                </a:solidFill>
              </a:rPr>
              <a:t>Inclusion</a:t>
            </a:r>
            <a:r>
              <a:rPr lang="de-DE" dirty="0">
                <a:solidFill>
                  <a:schemeClr val="bg1"/>
                </a:solidFill>
              </a:rPr>
              <a:t> Toolkit </a:t>
            </a:r>
            <a:endParaRPr lang="de-DE" dirty="0" smtClean="0">
              <a:solidFill>
                <a:schemeClr val="bg1"/>
              </a:solidFill>
            </a:endParaRPr>
          </a:p>
          <a:p>
            <a:r>
              <a:rPr lang="de-DE" dirty="0" smtClean="0">
                <a:solidFill>
                  <a:schemeClr val="bg1"/>
                </a:solidFill>
              </a:rPr>
              <a:t>an!</a:t>
            </a:r>
            <a:endParaRPr lang="en-IE" dirty="0">
              <a:solidFill>
                <a:schemeClr val="bg1"/>
              </a:solidFill>
            </a:endParaRPr>
          </a:p>
          <a:p>
            <a:r>
              <a:rPr lang="en-IE" dirty="0">
                <a:solidFill>
                  <a:schemeClr val="bg1"/>
                </a:solidFill>
                <a:hlinkClick r:id="rId2">
                  <a:extLst>
                    <a:ext uri="{A12FA001-AC4F-418D-AE19-62706E023703}">
                      <ahyp:hlinkClr xmlns="" xmlns:ahyp="http://schemas.microsoft.com/office/drawing/2018/hyperlinkcolor" val="tx"/>
                    </a:ext>
                  </a:extLst>
                </a:hlinkClick>
              </a:rPr>
              <a:t>DOWNLOAD HERE</a:t>
            </a:r>
            <a:endParaRPr lang="en-IE" dirty="0">
              <a:solidFill>
                <a:schemeClr val="bg1"/>
              </a:solidFill>
            </a:endParaRPr>
          </a:p>
        </p:txBody>
      </p:sp>
      <p:pic>
        <p:nvPicPr>
          <p:cNvPr id="17" name="Picture 16">
            <a:extLst>
              <a:ext uri="{FF2B5EF4-FFF2-40B4-BE49-F238E27FC236}">
                <a16:creationId xmlns="" xmlns:a16="http://schemas.microsoft.com/office/drawing/2014/main" id="{7822E390-B156-47C6-ADAF-BA2073D515BC}"/>
              </a:ext>
            </a:extLst>
          </p:cNvPr>
          <p:cNvPicPr>
            <a:picLocks noChangeAspect="1"/>
          </p:cNvPicPr>
          <p:nvPr/>
        </p:nvPicPr>
        <p:blipFill>
          <a:blip r:embed="rId3"/>
          <a:stretch>
            <a:fillRect/>
          </a:stretch>
        </p:blipFill>
        <p:spPr>
          <a:xfrm>
            <a:off x="10965976" y="4621339"/>
            <a:ext cx="1082425" cy="1520042"/>
          </a:xfrm>
          <a:prstGeom prst="rect">
            <a:avLst/>
          </a:prstGeom>
        </p:spPr>
      </p:pic>
      <p:pic>
        <p:nvPicPr>
          <p:cNvPr id="5" name="Picture 4">
            <a:extLst>
              <a:ext uri="{FF2B5EF4-FFF2-40B4-BE49-F238E27FC236}">
                <a16:creationId xmlns="" xmlns:a16="http://schemas.microsoft.com/office/drawing/2014/main" id="{B83B609A-6466-4B6D-A003-DBF48A897CAA}"/>
              </a:ext>
            </a:extLst>
          </p:cNvPr>
          <p:cNvPicPr>
            <a:picLocks noChangeAspect="1"/>
          </p:cNvPicPr>
          <p:nvPr/>
        </p:nvPicPr>
        <p:blipFill>
          <a:blip r:embed="rId4"/>
          <a:stretch>
            <a:fillRect/>
          </a:stretch>
        </p:blipFill>
        <p:spPr>
          <a:xfrm>
            <a:off x="253398" y="2396110"/>
            <a:ext cx="2576323" cy="3006607"/>
          </a:xfrm>
          <a:prstGeom prst="rect">
            <a:avLst/>
          </a:prstGeom>
        </p:spPr>
      </p:pic>
      <p:pic>
        <p:nvPicPr>
          <p:cNvPr id="18" name="Picture 17">
            <a:extLst>
              <a:ext uri="{FF2B5EF4-FFF2-40B4-BE49-F238E27FC236}">
                <a16:creationId xmlns="" xmlns:a16="http://schemas.microsoft.com/office/drawing/2014/main" id="{F532DCA8-F0D5-4DDE-9C5A-C01C2CEBF71E}"/>
              </a:ext>
            </a:extLst>
          </p:cNvPr>
          <p:cNvPicPr>
            <a:picLocks noChangeAspect="1"/>
          </p:cNvPicPr>
          <p:nvPr/>
        </p:nvPicPr>
        <p:blipFill>
          <a:blip r:embed="rId5">
            <a:extLst>
              <a:ext uri="{837473B0-CC2E-450A-ABE3-18F120FF3D39}">
                <a1611:picAttrSrcUrl xmlns="" xmlns:a1611="http://schemas.microsoft.com/office/drawing/2016/11/main" r:id="rId6"/>
              </a:ext>
            </a:extLst>
          </a:blip>
          <a:stretch>
            <a:fillRect/>
          </a:stretch>
        </p:blipFill>
        <p:spPr>
          <a:xfrm>
            <a:off x="10422207" y="211200"/>
            <a:ext cx="1626195" cy="812420"/>
          </a:xfrm>
          <a:prstGeom prst="rect">
            <a:avLst/>
          </a:prstGeom>
        </p:spPr>
      </p:pic>
      <p:sp>
        <p:nvSpPr>
          <p:cNvPr id="7" name="Textfeld 6"/>
          <p:cNvSpPr txBox="1"/>
          <p:nvPr/>
        </p:nvSpPr>
        <p:spPr>
          <a:xfrm>
            <a:off x="2917163" y="4543425"/>
            <a:ext cx="4874287" cy="1785104"/>
          </a:xfrm>
          <a:prstGeom prst="rect">
            <a:avLst/>
          </a:prstGeom>
          <a:noFill/>
        </p:spPr>
        <p:txBody>
          <a:bodyPr wrap="square" rtlCol="0">
            <a:spAutoFit/>
          </a:bodyPr>
          <a:lstStyle/>
          <a:p>
            <a:pPr marL="285750" indent="-285750">
              <a:buFont typeface="Arial" panose="020B0604020202020204" pitchFamily="34" charset="0"/>
              <a:buChar char="•"/>
            </a:pPr>
            <a:r>
              <a:rPr lang="de-DE" sz="2200" dirty="0">
                <a:solidFill>
                  <a:srgbClr val="6D6E6C"/>
                </a:solidFill>
              </a:rPr>
              <a:t>Sie haben nicht nur neue praktische Fertigkeiten wie Gärtnern, Kochen und Frisieren erlernt, sondern auch die für diese Aufgaben/Jobs erforderliche englische Sprache.</a:t>
            </a:r>
            <a:endParaRPr lang="en-IE" sz="2200" dirty="0">
              <a:solidFill>
                <a:srgbClr val="6D6E6C"/>
              </a:solidFill>
            </a:endParaRPr>
          </a:p>
        </p:txBody>
      </p:sp>
    </p:spTree>
    <p:extLst>
      <p:ext uri="{BB962C8B-B14F-4D97-AF65-F5344CB8AC3E}">
        <p14:creationId xmlns:p14="http://schemas.microsoft.com/office/powerpoint/2010/main" val="319202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A17FFC96-96A6-4C5E-9C05-152851360EF0}"/>
              </a:ext>
            </a:extLst>
          </p:cNvPr>
          <p:cNvSpPr>
            <a:spLocks noGrp="1"/>
          </p:cNvSpPr>
          <p:nvPr>
            <p:ph type="body" sz="quarter" idx="20"/>
          </p:nvPr>
        </p:nvSpPr>
        <p:spPr>
          <a:xfrm>
            <a:off x="2917163" y="1520042"/>
            <a:ext cx="8741915" cy="4039496"/>
          </a:xfrm>
        </p:spPr>
        <p:txBody>
          <a:bodyPr/>
          <a:lstStyle/>
          <a:p>
            <a:pPr algn="just"/>
            <a:r>
              <a:rPr lang="de-DE" sz="2100" dirty="0" err="1"/>
              <a:t>Fáilte</a:t>
            </a:r>
            <a:r>
              <a:rPr lang="de-DE" sz="2100" dirty="0"/>
              <a:t> </a:t>
            </a:r>
            <a:r>
              <a:rPr lang="de-DE" sz="2100" dirty="0" err="1"/>
              <a:t>Isteach</a:t>
            </a:r>
            <a:r>
              <a:rPr lang="de-DE" sz="2100" dirty="0"/>
              <a:t> ist eine Initiative von Third Age, einer irischen Organisation, die älteren Menschen die Möglichkeit bietet, einen Beitrag zu ihren Gemeinschaften zu leisten und sich aktiv in der Gesellschaft zu engagieren. </a:t>
            </a:r>
            <a:endParaRPr lang="de-DE" sz="2100" dirty="0" smtClean="0"/>
          </a:p>
          <a:p>
            <a:pPr algn="just"/>
            <a:r>
              <a:rPr lang="de-DE" sz="2100" dirty="0" err="1"/>
              <a:t>Fáilte</a:t>
            </a:r>
            <a:r>
              <a:rPr lang="de-DE" sz="2100" dirty="0"/>
              <a:t> </a:t>
            </a:r>
            <a:r>
              <a:rPr lang="de-DE" sz="2100" dirty="0" err="1"/>
              <a:t>Isteach</a:t>
            </a:r>
            <a:r>
              <a:rPr lang="de-DE" sz="2100" dirty="0"/>
              <a:t> bezieht Freiwillige (Tutor*innen) ein, die Migrant*innen in der Gemeinde durch </a:t>
            </a:r>
            <a:r>
              <a:rPr lang="de-DE" sz="2100" dirty="0" smtClean="0"/>
              <a:t>unterhaltsamen Englischunterricht </a:t>
            </a:r>
            <a:r>
              <a:rPr lang="de-DE" sz="2100" dirty="0"/>
              <a:t>willkommen heißen</a:t>
            </a:r>
            <a:r>
              <a:rPr lang="de-DE" sz="2100" dirty="0" smtClean="0"/>
              <a:t>.</a:t>
            </a:r>
          </a:p>
          <a:p>
            <a:pPr algn="just"/>
            <a:r>
              <a:rPr lang="de-DE" sz="2100" dirty="0"/>
              <a:t>Tutor*innen und Studierende treffen sich in der Regel einmal pro Woche, und das kann in einer sehr informellen Umgebung geschehen, in der man sich einfach auf Englisch unterhält. </a:t>
            </a:r>
            <a:endParaRPr lang="en-IE" sz="2100" dirty="0"/>
          </a:p>
        </p:txBody>
      </p:sp>
      <p:sp>
        <p:nvSpPr>
          <p:cNvPr id="3" name="Text Placeholder 2">
            <a:extLst>
              <a:ext uri="{FF2B5EF4-FFF2-40B4-BE49-F238E27FC236}">
                <a16:creationId xmlns="" xmlns:a16="http://schemas.microsoft.com/office/drawing/2014/main" id="{BE73B75B-3E48-4D66-917A-30CC118C4A27}"/>
              </a:ext>
            </a:extLst>
          </p:cNvPr>
          <p:cNvSpPr>
            <a:spLocks noGrp="1"/>
          </p:cNvSpPr>
          <p:nvPr>
            <p:ph type="body" sz="quarter" idx="21"/>
          </p:nvPr>
        </p:nvSpPr>
        <p:spPr>
          <a:xfrm>
            <a:off x="3155660" y="252537"/>
            <a:ext cx="8351530" cy="857158"/>
          </a:xfrm>
        </p:spPr>
        <p:txBody>
          <a:bodyPr>
            <a:noAutofit/>
          </a:bodyPr>
          <a:lstStyle/>
          <a:p>
            <a:r>
              <a:rPr lang="de-DE" sz="3000" dirty="0"/>
              <a:t>Sprachen auf neue Art und Weise praktizieren - </a:t>
            </a:r>
            <a:r>
              <a:rPr lang="de-DE" sz="3000" dirty="0" err="1"/>
              <a:t>Failte</a:t>
            </a:r>
            <a:r>
              <a:rPr lang="de-DE" sz="3000" dirty="0"/>
              <a:t> </a:t>
            </a:r>
            <a:r>
              <a:rPr lang="de-DE" sz="3000" dirty="0" err="1"/>
              <a:t>Isteach</a:t>
            </a:r>
            <a:r>
              <a:rPr lang="de-DE" sz="3000" dirty="0"/>
              <a:t> </a:t>
            </a:r>
            <a:r>
              <a:rPr lang="de-DE" sz="3000" dirty="0" err="1"/>
              <a:t>Volunteer</a:t>
            </a:r>
            <a:r>
              <a:rPr lang="de-DE" sz="3000" dirty="0"/>
              <a:t> Language Programme</a:t>
            </a:r>
            <a:endParaRPr lang="en-IE" sz="3000" dirty="0"/>
          </a:p>
        </p:txBody>
      </p:sp>
      <p:pic>
        <p:nvPicPr>
          <p:cNvPr id="6" name="Picture 2" descr="Image result for FAILTE ISTEACH IRELAND">
            <a:extLst>
              <a:ext uri="{FF2B5EF4-FFF2-40B4-BE49-F238E27FC236}">
                <a16:creationId xmlns="" xmlns:a16="http://schemas.microsoft.com/office/drawing/2014/main" id="{068C2123-B68D-466E-A807-7731BE374B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07633"/>
            <a:ext cx="6550166" cy="21469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 xmlns:a16="http://schemas.microsoft.com/office/drawing/2014/main" id="{AD6BADEC-45BA-4677-B1BF-92DF26785D97}"/>
              </a:ext>
            </a:extLst>
          </p:cNvPr>
          <p:cNvSpPr/>
          <p:nvPr/>
        </p:nvSpPr>
        <p:spPr>
          <a:xfrm>
            <a:off x="585629" y="5950875"/>
            <a:ext cx="5939896" cy="461665"/>
          </a:xfrm>
          <a:prstGeom prst="rect">
            <a:avLst/>
          </a:prstGeom>
        </p:spPr>
        <p:txBody>
          <a:bodyPr wrap="none">
            <a:spAutoFit/>
          </a:bodyPr>
          <a:lstStyle/>
          <a:p>
            <a:r>
              <a:rPr lang="en-IE" sz="2400" dirty="0" err="1" smtClean="0"/>
              <a:t>Quelle</a:t>
            </a:r>
            <a:r>
              <a:rPr lang="en-IE" sz="2400" dirty="0" smtClean="0"/>
              <a:t>: </a:t>
            </a:r>
            <a:r>
              <a:rPr lang="en-IE" sz="2400" dirty="0">
                <a:hlinkClick r:id="rId3"/>
              </a:rPr>
              <a:t>www.thirdageireland.ie/failte-isteach</a:t>
            </a:r>
            <a:r>
              <a:rPr lang="en-IE" sz="2400" dirty="0"/>
              <a:t>  </a:t>
            </a:r>
          </a:p>
        </p:txBody>
      </p:sp>
      <p:sp>
        <p:nvSpPr>
          <p:cNvPr id="4" name="TextBox 3">
            <a:extLst>
              <a:ext uri="{FF2B5EF4-FFF2-40B4-BE49-F238E27FC236}">
                <a16:creationId xmlns="" xmlns:a16="http://schemas.microsoft.com/office/drawing/2014/main" id="{29A2D30F-7668-4DD2-B148-91769D072179}"/>
              </a:ext>
            </a:extLst>
          </p:cNvPr>
          <p:cNvSpPr txBox="1"/>
          <p:nvPr/>
        </p:nvSpPr>
        <p:spPr>
          <a:xfrm>
            <a:off x="1" y="643973"/>
            <a:ext cx="3146960" cy="1200329"/>
          </a:xfrm>
          <a:prstGeom prst="rect">
            <a:avLst/>
          </a:prstGeom>
          <a:solidFill>
            <a:srgbClr val="16A8D3"/>
          </a:solidFill>
        </p:spPr>
        <p:txBody>
          <a:bodyPr wrap="square" rtlCol="0">
            <a:spAutoFit/>
          </a:bodyPr>
          <a:lstStyle/>
          <a:p>
            <a:r>
              <a:rPr lang="en-IE" sz="2400" dirty="0">
                <a:solidFill>
                  <a:schemeClr val="bg1"/>
                </a:solidFill>
              </a:rPr>
              <a:t>           </a:t>
            </a:r>
          </a:p>
          <a:p>
            <a:r>
              <a:rPr lang="en-IE" sz="2400" dirty="0">
                <a:solidFill>
                  <a:schemeClr val="bg1"/>
                </a:solidFill>
              </a:rPr>
              <a:t>            GOOD PRACTICE</a:t>
            </a:r>
          </a:p>
          <a:p>
            <a:endParaRPr lang="en-IE" sz="2400" dirty="0">
              <a:solidFill>
                <a:schemeClr val="bg1"/>
              </a:solidFill>
            </a:endParaRPr>
          </a:p>
        </p:txBody>
      </p:sp>
      <p:grpSp>
        <p:nvGrpSpPr>
          <p:cNvPr id="8" name="Google Shape;543;p39">
            <a:extLst>
              <a:ext uri="{FF2B5EF4-FFF2-40B4-BE49-F238E27FC236}">
                <a16:creationId xmlns="" xmlns:a16="http://schemas.microsoft.com/office/drawing/2014/main" id="{49BB984C-27DF-4923-A0AF-6174ACE75C6A}"/>
              </a:ext>
            </a:extLst>
          </p:cNvPr>
          <p:cNvGrpSpPr/>
          <p:nvPr/>
        </p:nvGrpSpPr>
        <p:grpSpPr>
          <a:xfrm>
            <a:off x="238851" y="899852"/>
            <a:ext cx="600780" cy="598693"/>
            <a:chOff x="5961125" y="1623900"/>
            <a:chExt cx="427450" cy="448175"/>
          </a:xfrm>
        </p:grpSpPr>
        <p:sp>
          <p:nvSpPr>
            <p:cNvPr id="9" name="Google Shape;544;p39">
              <a:extLst>
                <a:ext uri="{FF2B5EF4-FFF2-40B4-BE49-F238E27FC236}">
                  <a16:creationId xmlns="" xmlns:a16="http://schemas.microsoft.com/office/drawing/2014/main" id="{39424CF5-F19C-4341-B605-5934BC166674}"/>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5;p39">
              <a:extLst>
                <a:ext uri="{FF2B5EF4-FFF2-40B4-BE49-F238E27FC236}">
                  <a16:creationId xmlns="" xmlns:a16="http://schemas.microsoft.com/office/drawing/2014/main" id="{2063B203-EA6C-40E3-BB16-0245AD94BAB6}"/>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6;p39">
              <a:extLst>
                <a:ext uri="{FF2B5EF4-FFF2-40B4-BE49-F238E27FC236}">
                  <a16:creationId xmlns="" xmlns:a16="http://schemas.microsoft.com/office/drawing/2014/main" id="{A7393133-87A2-43A5-92C9-C454680AD4D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7;p39">
              <a:extLst>
                <a:ext uri="{FF2B5EF4-FFF2-40B4-BE49-F238E27FC236}">
                  <a16:creationId xmlns="" xmlns:a16="http://schemas.microsoft.com/office/drawing/2014/main" id="{EB6948EF-E0E4-4F5E-9A8C-279DAC949F6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8;p39">
              <a:extLst>
                <a:ext uri="{FF2B5EF4-FFF2-40B4-BE49-F238E27FC236}">
                  <a16:creationId xmlns="" xmlns:a16="http://schemas.microsoft.com/office/drawing/2014/main" id="{92014A5A-C003-4C07-A245-9E4FED95B62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9;p39">
              <a:extLst>
                <a:ext uri="{FF2B5EF4-FFF2-40B4-BE49-F238E27FC236}">
                  <a16:creationId xmlns="" xmlns:a16="http://schemas.microsoft.com/office/drawing/2014/main" id="{C25DA67A-C15F-40E2-A153-0CEA0AA6DCD8}"/>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0;p39">
              <a:extLst>
                <a:ext uri="{FF2B5EF4-FFF2-40B4-BE49-F238E27FC236}">
                  <a16:creationId xmlns="" xmlns:a16="http://schemas.microsoft.com/office/drawing/2014/main" id="{F51FD57D-3CE1-4BE6-9B29-F6ED922F0A15}"/>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17">
            <a:extLst>
              <a:ext uri="{FF2B5EF4-FFF2-40B4-BE49-F238E27FC236}">
                <a16:creationId xmlns="" xmlns:a16="http://schemas.microsoft.com/office/drawing/2014/main" id="{9A9CC22B-9659-447A-9700-75360D254C50}"/>
              </a:ext>
            </a:extLst>
          </p:cNvPr>
          <p:cNvPicPr>
            <a:picLocks noChangeAspect="1"/>
          </p:cNvPicPr>
          <p:nvPr/>
        </p:nvPicPr>
        <p:blipFill>
          <a:blip r:embed="rId4">
            <a:extLst>
              <a:ext uri="{837473B0-CC2E-450A-ABE3-18F120FF3D39}">
                <a1611:picAttrSrcUrl xmlns="" xmlns:a1611="http://schemas.microsoft.com/office/drawing/2016/11/main" r:id="rId5"/>
              </a:ext>
            </a:extLst>
          </a:blip>
          <a:stretch>
            <a:fillRect/>
          </a:stretch>
        </p:blipFill>
        <p:spPr>
          <a:xfrm>
            <a:off x="663329" y="2051418"/>
            <a:ext cx="1626195" cy="812420"/>
          </a:xfrm>
          <a:prstGeom prst="rect">
            <a:avLst/>
          </a:prstGeom>
        </p:spPr>
      </p:pic>
    </p:spTree>
    <p:extLst>
      <p:ext uri="{BB962C8B-B14F-4D97-AF65-F5344CB8AC3E}">
        <p14:creationId xmlns:p14="http://schemas.microsoft.com/office/powerpoint/2010/main" val="1499107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72BC2D62-8608-4CFF-A45D-EA56D91E4B95}"/>
              </a:ext>
            </a:extLst>
          </p:cNvPr>
          <p:cNvSpPr>
            <a:spLocks noGrp="1"/>
          </p:cNvSpPr>
          <p:nvPr>
            <p:ph type="body" sz="quarter" idx="20"/>
          </p:nvPr>
        </p:nvSpPr>
        <p:spPr/>
        <p:txBody>
          <a:bodyPr/>
          <a:lstStyle/>
          <a:p>
            <a:endParaRPr lang="en-IE" dirty="0"/>
          </a:p>
        </p:txBody>
      </p:sp>
      <p:sp>
        <p:nvSpPr>
          <p:cNvPr id="3" name="Text Placeholder 2">
            <a:extLst>
              <a:ext uri="{FF2B5EF4-FFF2-40B4-BE49-F238E27FC236}">
                <a16:creationId xmlns="" xmlns:a16="http://schemas.microsoft.com/office/drawing/2014/main" id="{59CA8860-74FB-496C-83CC-6B9E241A1BE9}"/>
              </a:ext>
            </a:extLst>
          </p:cNvPr>
          <p:cNvSpPr>
            <a:spLocks noGrp="1"/>
          </p:cNvSpPr>
          <p:nvPr>
            <p:ph type="body" sz="quarter" idx="21"/>
          </p:nvPr>
        </p:nvSpPr>
        <p:spPr>
          <a:xfrm>
            <a:off x="2495266" y="368134"/>
            <a:ext cx="8403792" cy="707943"/>
          </a:xfrm>
        </p:spPr>
        <p:txBody>
          <a:bodyPr/>
          <a:lstStyle/>
          <a:p>
            <a:r>
              <a:rPr lang="en-IE" dirty="0" smtClean="0"/>
              <a:t>Video </a:t>
            </a:r>
            <a:r>
              <a:rPr lang="en-IE" dirty="0" err="1" smtClean="0"/>
              <a:t>ansehen</a:t>
            </a:r>
            <a:r>
              <a:rPr lang="en-IE" dirty="0" smtClean="0"/>
              <a:t>: </a:t>
            </a:r>
            <a:r>
              <a:rPr lang="en-IE" dirty="0" err="1"/>
              <a:t>Failte</a:t>
            </a:r>
            <a:r>
              <a:rPr lang="en-IE" dirty="0"/>
              <a:t> </a:t>
            </a:r>
            <a:r>
              <a:rPr lang="en-IE" dirty="0" err="1"/>
              <a:t>Isteach</a:t>
            </a:r>
            <a:endParaRPr lang="en-IE" dirty="0"/>
          </a:p>
        </p:txBody>
      </p:sp>
      <p:pic>
        <p:nvPicPr>
          <p:cNvPr id="4" name="Online Media 8" title="Third Age - Failte Isteach">
            <a:hlinkClick r:id="" action="ppaction://media"/>
            <a:extLst>
              <a:ext uri="{FF2B5EF4-FFF2-40B4-BE49-F238E27FC236}">
                <a16:creationId xmlns="" xmlns:a16="http://schemas.microsoft.com/office/drawing/2014/main" id="{F32D2E4C-6F94-4464-B9AB-905560FD51ED}"/>
              </a:ext>
            </a:extLst>
          </p:cNvPr>
          <p:cNvPicPr>
            <a:picLocks noRot="1" noChangeAspect="1"/>
          </p:cNvPicPr>
          <p:nvPr>
            <a:videoFile r:link="rId1"/>
          </p:nvPr>
        </p:nvPicPr>
        <p:blipFill>
          <a:blip r:embed="rId3"/>
          <a:stretch>
            <a:fillRect/>
          </a:stretch>
        </p:blipFill>
        <p:spPr>
          <a:xfrm>
            <a:off x="2600325" y="1245221"/>
            <a:ext cx="7429500" cy="4550661"/>
          </a:xfrm>
          <a:prstGeom prst="rect">
            <a:avLst/>
          </a:prstGeom>
        </p:spPr>
      </p:pic>
      <p:sp>
        <p:nvSpPr>
          <p:cNvPr id="5" name="Rectangle 4">
            <a:extLst>
              <a:ext uri="{FF2B5EF4-FFF2-40B4-BE49-F238E27FC236}">
                <a16:creationId xmlns="" xmlns:a16="http://schemas.microsoft.com/office/drawing/2014/main" id="{F6452A27-EC57-4B61-88CD-3A1AAB3306E4}"/>
              </a:ext>
            </a:extLst>
          </p:cNvPr>
          <p:cNvSpPr/>
          <p:nvPr/>
        </p:nvSpPr>
        <p:spPr>
          <a:xfrm>
            <a:off x="162295" y="5965025"/>
            <a:ext cx="7604168" cy="707886"/>
          </a:xfrm>
          <a:prstGeom prst="rect">
            <a:avLst/>
          </a:prstGeom>
        </p:spPr>
        <p:txBody>
          <a:bodyPr wrap="square">
            <a:spAutoFit/>
          </a:bodyPr>
          <a:lstStyle/>
          <a:p>
            <a:r>
              <a:rPr lang="de-DE" sz="2000" dirty="0" err="1">
                <a:solidFill>
                  <a:srgbClr val="6D6E6C"/>
                </a:solidFill>
              </a:rPr>
              <a:t>Failte</a:t>
            </a:r>
            <a:r>
              <a:rPr lang="de-DE" sz="2000" dirty="0">
                <a:solidFill>
                  <a:srgbClr val="6D6E6C"/>
                </a:solidFill>
              </a:rPr>
              <a:t>-</a:t>
            </a:r>
            <a:r>
              <a:rPr lang="de-DE" sz="2000" dirty="0" err="1">
                <a:solidFill>
                  <a:srgbClr val="6D6E6C"/>
                </a:solidFill>
              </a:rPr>
              <a:t>Isteach</a:t>
            </a:r>
            <a:r>
              <a:rPr lang="de-DE" sz="2000" dirty="0">
                <a:solidFill>
                  <a:srgbClr val="6D6E6C"/>
                </a:solidFill>
              </a:rPr>
              <a:t>-Programm, Irland - Freiwillige aus der </a:t>
            </a:r>
            <a:endParaRPr lang="de-DE" sz="2000" dirty="0" smtClean="0">
              <a:solidFill>
                <a:srgbClr val="6D6E6C"/>
              </a:solidFill>
            </a:endParaRPr>
          </a:p>
          <a:p>
            <a:r>
              <a:rPr lang="de-DE" sz="2000" dirty="0" smtClean="0">
                <a:solidFill>
                  <a:srgbClr val="6D6E6C"/>
                </a:solidFill>
              </a:rPr>
              <a:t>Gemeinde </a:t>
            </a:r>
            <a:r>
              <a:rPr lang="de-DE" sz="2000" dirty="0">
                <a:solidFill>
                  <a:srgbClr val="6D6E6C"/>
                </a:solidFill>
              </a:rPr>
              <a:t>werden zu informellen Lehrenden ausgebildet</a:t>
            </a:r>
            <a:endParaRPr lang="en-IE" sz="2000" dirty="0">
              <a:solidFill>
                <a:srgbClr val="6D6E6C"/>
              </a:solidFill>
            </a:endParaRPr>
          </a:p>
        </p:txBody>
      </p:sp>
      <p:sp>
        <p:nvSpPr>
          <p:cNvPr id="6" name="Rectangle 5">
            <a:extLst>
              <a:ext uri="{FF2B5EF4-FFF2-40B4-BE49-F238E27FC236}">
                <a16:creationId xmlns="" xmlns:a16="http://schemas.microsoft.com/office/drawing/2014/main" id="{74ECB4EC-83F5-4C5F-9AE7-7EFC46A1785C}"/>
              </a:ext>
            </a:extLst>
          </p:cNvPr>
          <p:cNvSpPr/>
          <p:nvPr/>
        </p:nvSpPr>
        <p:spPr>
          <a:xfrm>
            <a:off x="6561619" y="5934670"/>
            <a:ext cx="5688288" cy="369332"/>
          </a:xfrm>
          <a:prstGeom prst="rect">
            <a:avLst/>
          </a:prstGeom>
        </p:spPr>
        <p:txBody>
          <a:bodyPr wrap="none">
            <a:spAutoFit/>
          </a:bodyPr>
          <a:lstStyle/>
          <a:p>
            <a:r>
              <a:rPr lang="en-IE" dirty="0" err="1" smtClean="0"/>
              <a:t>Quelle</a:t>
            </a:r>
            <a:r>
              <a:rPr lang="en-IE" dirty="0" smtClean="0"/>
              <a:t>: </a:t>
            </a:r>
            <a:r>
              <a:rPr lang="en-IE" dirty="0">
                <a:hlinkClick r:id="rId4"/>
              </a:rPr>
              <a:t>https://www.youtube.com/watch?v=qm3IYXEZcYk</a:t>
            </a:r>
            <a:r>
              <a:rPr lang="en-IE" dirty="0"/>
              <a:t> </a:t>
            </a:r>
          </a:p>
        </p:txBody>
      </p:sp>
      <p:pic>
        <p:nvPicPr>
          <p:cNvPr id="7" name="Picture 6">
            <a:extLst>
              <a:ext uri="{FF2B5EF4-FFF2-40B4-BE49-F238E27FC236}">
                <a16:creationId xmlns="" xmlns:a16="http://schemas.microsoft.com/office/drawing/2014/main" id="{CD4F8517-709B-46BE-B07A-AFC707FD40A0}"/>
              </a:ext>
            </a:extLst>
          </p:cNvPr>
          <p:cNvPicPr>
            <a:picLocks noChangeAspect="1"/>
          </p:cNvPicPr>
          <p:nvPr/>
        </p:nvPicPr>
        <p:blipFill>
          <a:blip r:embed="rId5">
            <a:extLst>
              <a:ext uri="{837473B0-CC2E-450A-ABE3-18F120FF3D39}">
                <a1611:picAttrSrcUrl xmlns="" xmlns:a1611="http://schemas.microsoft.com/office/drawing/2016/11/main" r:id="rId6"/>
              </a:ext>
            </a:extLst>
          </a:blip>
          <a:stretch>
            <a:fillRect/>
          </a:stretch>
        </p:blipFill>
        <p:spPr>
          <a:xfrm>
            <a:off x="10106355" y="92468"/>
            <a:ext cx="1626195" cy="812420"/>
          </a:xfrm>
          <a:prstGeom prst="rect">
            <a:avLst/>
          </a:prstGeom>
        </p:spPr>
      </p:pic>
    </p:spTree>
    <p:extLst>
      <p:ext uri="{BB962C8B-B14F-4D97-AF65-F5344CB8AC3E}">
        <p14:creationId xmlns:p14="http://schemas.microsoft.com/office/powerpoint/2010/main" val="4159857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A17FFC96-96A6-4C5E-9C05-152851360EF0}"/>
              </a:ext>
            </a:extLst>
          </p:cNvPr>
          <p:cNvSpPr>
            <a:spLocks noGrp="1"/>
          </p:cNvSpPr>
          <p:nvPr>
            <p:ph type="body" sz="quarter" idx="20"/>
          </p:nvPr>
        </p:nvSpPr>
        <p:spPr>
          <a:xfrm>
            <a:off x="2917163" y="1520042"/>
            <a:ext cx="8741915" cy="4039496"/>
          </a:xfrm>
        </p:spPr>
        <p:txBody>
          <a:bodyPr/>
          <a:lstStyle/>
          <a:p>
            <a:endParaRPr lang="en-IE" dirty="0"/>
          </a:p>
          <a:p>
            <a:endParaRPr lang="en-IE" dirty="0"/>
          </a:p>
          <a:p>
            <a:endParaRPr lang="en-IE" dirty="0"/>
          </a:p>
          <a:p>
            <a:pPr algn="just"/>
            <a:endParaRPr lang="en-IE" dirty="0">
              <a:solidFill>
                <a:srgbClr val="615F5D"/>
              </a:solidFill>
            </a:endParaRPr>
          </a:p>
          <a:p>
            <a:endParaRPr lang="en-IE" dirty="0"/>
          </a:p>
        </p:txBody>
      </p:sp>
      <p:sp>
        <p:nvSpPr>
          <p:cNvPr id="3" name="Text Placeholder 2">
            <a:extLst>
              <a:ext uri="{FF2B5EF4-FFF2-40B4-BE49-F238E27FC236}">
                <a16:creationId xmlns="" xmlns:a16="http://schemas.microsoft.com/office/drawing/2014/main" id="{BE73B75B-3E48-4D66-917A-30CC118C4A27}"/>
              </a:ext>
            </a:extLst>
          </p:cNvPr>
          <p:cNvSpPr>
            <a:spLocks noGrp="1"/>
          </p:cNvSpPr>
          <p:nvPr>
            <p:ph type="body" sz="quarter" idx="21"/>
          </p:nvPr>
        </p:nvSpPr>
        <p:spPr>
          <a:xfrm>
            <a:off x="3155660" y="252537"/>
            <a:ext cx="7197030" cy="857158"/>
          </a:xfrm>
        </p:spPr>
        <p:txBody>
          <a:bodyPr>
            <a:noAutofit/>
          </a:bodyPr>
          <a:lstStyle/>
          <a:p>
            <a:r>
              <a:rPr lang="de-DE" sz="3000" dirty="0"/>
              <a:t>Sprachen auf neue Weise praktizieren - </a:t>
            </a:r>
            <a:r>
              <a:rPr lang="en-IE" sz="3000" dirty="0">
                <a:solidFill>
                  <a:srgbClr val="16A8D3"/>
                </a:solidFill>
              </a:rPr>
              <a:t>Internationale Tandem </a:t>
            </a:r>
            <a:r>
              <a:rPr lang="en-IE" sz="3000" dirty="0" err="1">
                <a:solidFill>
                  <a:srgbClr val="16A8D3"/>
                </a:solidFill>
              </a:rPr>
              <a:t>Nacht</a:t>
            </a:r>
            <a:endParaRPr lang="en-IE" sz="3000" dirty="0">
              <a:solidFill>
                <a:srgbClr val="16A8D3"/>
              </a:solidFill>
            </a:endParaRPr>
          </a:p>
        </p:txBody>
      </p:sp>
      <p:sp>
        <p:nvSpPr>
          <p:cNvPr id="4" name="TextBox 3">
            <a:extLst>
              <a:ext uri="{FF2B5EF4-FFF2-40B4-BE49-F238E27FC236}">
                <a16:creationId xmlns="" xmlns:a16="http://schemas.microsoft.com/office/drawing/2014/main" id="{29A2D30F-7668-4DD2-B148-91769D072179}"/>
              </a:ext>
            </a:extLst>
          </p:cNvPr>
          <p:cNvSpPr txBox="1"/>
          <p:nvPr/>
        </p:nvSpPr>
        <p:spPr>
          <a:xfrm>
            <a:off x="1" y="643973"/>
            <a:ext cx="3146960" cy="1200329"/>
          </a:xfrm>
          <a:prstGeom prst="rect">
            <a:avLst/>
          </a:prstGeom>
          <a:solidFill>
            <a:srgbClr val="16A8D3"/>
          </a:solidFill>
        </p:spPr>
        <p:txBody>
          <a:bodyPr wrap="square" rtlCol="0">
            <a:spAutoFit/>
          </a:bodyPr>
          <a:lstStyle/>
          <a:p>
            <a:r>
              <a:rPr lang="en-IE" sz="2400" dirty="0">
                <a:solidFill>
                  <a:schemeClr val="bg1"/>
                </a:solidFill>
              </a:rPr>
              <a:t>           </a:t>
            </a:r>
          </a:p>
          <a:p>
            <a:r>
              <a:rPr lang="en-IE" sz="2400" dirty="0">
                <a:solidFill>
                  <a:schemeClr val="bg1"/>
                </a:solidFill>
              </a:rPr>
              <a:t>            </a:t>
            </a:r>
            <a:r>
              <a:rPr lang="en-IE" sz="2400" dirty="0" smtClean="0">
                <a:solidFill>
                  <a:schemeClr val="bg1"/>
                </a:solidFill>
              </a:rPr>
              <a:t> GUTE ÜBUNG</a:t>
            </a:r>
            <a:endParaRPr lang="en-IE" sz="2400" dirty="0">
              <a:solidFill>
                <a:schemeClr val="bg1"/>
              </a:solidFill>
            </a:endParaRPr>
          </a:p>
          <a:p>
            <a:endParaRPr lang="en-IE" sz="2400" dirty="0">
              <a:solidFill>
                <a:schemeClr val="bg1"/>
              </a:solidFill>
            </a:endParaRPr>
          </a:p>
        </p:txBody>
      </p:sp>
      <p:grpSp>
        <p:nvGrpSpPr>
          <p:cNvPr id="8" name="Google Shape;543;p39">
            <a:extLst>
              <a:ext uri="{FF2B5EF4-FFF2-40B4-BE49-F238E27FC236}">
                <a16:creationId xmlns="" xmlns:a16="http://schemas.microsoft.com/office/drawing/2014/main" id="{49BB984C-27DF-4923-A0AF-6174ACE75C6A}"/>
              </a:ext>
            </a:extLst>
          </p:cNvPr>
          <p:cNvGrpSpPr/>
          <p:nvPr/>
        </p:nvGrpSpPr>
        <p:grpSpPr>
          <a:xfrm>
            <a:off x="238851" y="899852"/>
            <a:ext cx="600780" cy="598693"/>
            <a:chOff x="5961125" y="1623900"/>
            <a:chExt cx="427450" cy="448175"/>
          </a:xfrm>
        </p:grpSpPr>
        <p:sp>
          <p:nvSpPr>
            <p:cNvPr id="9" name="Google Shape;544;p39">
              <a:extLst>
                <a:ext uri="{FF2B5EF4-FFF2-40B4-BE49-F238E27FC236}">
                  <a16:creationId xmlns="" xmlns:a16="http://schemas.microsoft.com/office/drawing/2014/main" id="{39424CF5-F19C-4341-B605-5934BC166674}"/>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5;p39">
              <a:extLst>
                <a:ext uri="{FF2B5EF4-FFF2-40B4-BE49-F238E27FC236}">
                  <a16:creationId xmlns="" xmlns:a16="http://schemas.microsoft.com/office/drawing/2014/main" id="{2063B203-EA6C-40E3-BB16-0245AD94BAB6}"/>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6;p39">
              <a:extLst>
                <a:ext uri="{FF2B5EF4-FFF2-40B4-BE49-F238E27FC236}">
                  <a16:creationId xmlns="" xmlns:a16="http://schemas.microsoft.com/office/drawing/2014/main" id="{A7393133-87A2-43A5-92C9-C454680AD4D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7;p39">
              <a:extLst>
                <a:ext uri="{FF2B5EF4-FFF2-40B4-BE49-F238E27FC236}">
                  <a16:creationId xmlns="" xmlns:a16="http://schemas.microsoft.com/office/drawing/2014/main" id="{EB6948EF-E0E4-4F5E-9A8C-279DAC949F6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8;p39">
              <a:extLst>
                <a:ext uri="{FF2B5EF4-FFF2-40B4-BE49-F238E27FC236}">
                  <a16:creationId xmlns="" xmlns:a16="http://schemas.microsoft.com/office/drawing/2014/main" id="{92014A5A-C003-4C07-A245-9E4FED95B62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9;p39">
              <a:extLst>
                <a:ext uri="{FF2B5EF4-FFF2-40B4-BE49-F238E27FC236}">
                  <a16:creationId xmlns="" xmlns:a16="http://schemas.microsoft.com/office/drawing/2014/main" id="{C25DA67A-C15F-40E2-A153-0CEA0AA6DCD8}"/>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0;p39">
              <a:extLst>
                <a:ext uri="{FF2B5EF4-FFF2-40B4-BE49-F238E27FC236}">
                  <a16:creationId xmlns="" xmlns:a16="http://schemas.microsoft.com/office/drawing/2014/main" id="{F51FD57D-3CE1-4BE6-9B29-F6ED922F0A15}"/>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 name="Picture 5">
            <a:extLst>
              <a:ext uri="{FF2B5EF4-FFF2-40B4-BE49-F238E27FC236}">
                <a16:creationId xmlns="" xmlns:a16="http://schemas.microsoft.com/office/drawing/2014/main" id="{02F0E830-CE89-4542-94DE-BD74EFC49FD1}"/>
              </a:ext>
            </a:extLst>
          </p:cNvPr>
          <p:cNvPicPr>
            <a:picLocks noChangeAspect="1"/>
          </p:cNvPicPr>
          <p:nvPr/>
        </p:nvPicPr>
        <p:blipFill rotWithShape="1">
          <a:blip r:embed="rId2"/>
          <a:srcRect l="4359"/>
          <a:stretch/>
        </p:blipFill>
        <p:spPr>
          <a:xfrm>
            <a:off x="10538050" y="170562"/>
            <a:ext cx="1527525" cy="868619"/>
          </a:xfrm>
          <a:prstGeom prst="rect">
            <a:avLst/>
          </a:prstGeom>
        </p:spPr>
      </p:pic>
      <p:pic>
        <p:nvPicPr>
          <p:cNvPr id="6" name="Immagine 5"/>
          <p:cNvPicPr>
            <a:picLocks noChangeAspect="1"/>
          </p:cNvPicPr>
          <p:nvPr/>
        </p:nvPicPr>
        <p:blipFill>
          <a:blip r:embed="rId3"/>
          <a:stretch>
            <a:fillRect/>
          </a:stretch>
        </p:blipFill>
        <p:spPr>
          <a:xfrm>
            <a:off x="8243801" y="1590556"/>
            <a:ext cx="3884986" cy="3884986"/>
          </a:xfrm>
          <a:prstGeom prst="rect">
            <a:avLst/>
          </a:prstGeom>
        </p:spPr>
      </p:pic>
      <p:sp>
        <p:nvSpPr>
          <p:cNvPr id="5" name="Rettangolo 4"/>
          <p:cNvSpPr/>
          <p:nvPr/>
        </p:nvSpPr>
        <p:spPr>
          <a:xfrm>
            <a:off x="107660" y="1845599"/>
            <a:ext cx="7939060" cy="4893647"/>
          </a:xfrm>
          <a:prstGeom prst="rect">
            <a:avLst/>
          </a:prstGeom>
        </p:spPr>
        <p:txBody>
          <a:bodyPr wrap="square">
            <a:spAutoFit/>
          </a:bodyPr>
          <a:lstStyle/>
          <a:p>
            <a:r>
              <a:rPr lang="de-DE" sz="2200" i="1" dirty="0" smtClean="0"/>
              <a:t>“Tandem </a:t>
            </a:r>
            <a:r>
              <a:rPr lang="de-DE" sz="2200" i="1" dirty="0"/>
              <a:t>ist etwas, das man zu zweit macht, es ist eine sprachliche Anstrengung, es teilt die Verantwortung und die damit verbundene Ehre, eine neue Sprache zu lehren und zu lernen. Zwei Menschen sprechen zuerst in der einen und dann in der anderen Sprache</a:t>
            </a:r>
            <a:r>
              <a:rPr lang="de-DE" sz="2200" i="1" dirty="0" smtClean="0"/>
              <a:t>.“ </a:t>
            </a:r>
            <a:r>
              <a:rPr lang="it-IT" sz="2400" i="1" dirty="0" smtClean="0"/>
              <a:t>- </a:t>
            </a:r>
            <a:r>
              <a:rPr lang="it-IT" sz="2200" dirty="0"/>
              <a:t>Alessandro Piccottini, event creator and organiser</a:t>
            </a:r>
          </a:p>
          <a:p>
            <a:endParaRPr lang="it-IT" sz="2400" dirty="0"/>
          </a:p>
          <a:p>
            <a:r>
              <a:rPr lang="de-DE" sz="2200" dirty="0"/>
              <a:t>Es handelt sich um eine Veranstaltung in Perugia für ausländische Studierende und es ist der Ort geworden, an dem man Menschen aus der ganzen Welt treffen kann. Tandemnächte bringen ausländische Studierende, aber auch Italiener*innen auf der Suche nach sprachlichem und kulturellem Austausch zusammen. Das Durchschnittsalter liegt bei 20-24 Jahren, aber es ist auch möglich, Erwachsene zu treffen, die Sprachschulen besuchen und die Gelegenheit zum Üben nutzen.</a:t>
            </a:r>
            <a:endParaRPr lang="it-IT" sz="2200" dirty="0"/>
          </a:p>
        </p:txBody>
      </p:sp>
      <p:sp>
        <p:nvSpPr>
          <p:cNvPr id="7" name="Rettangolo 6"/>
          <p:cNvSpPr/>
          <p:nvPr/>
        </p:nvSpPr>
        <p:spPr>
          <a:xfrm>
            <a:off x="8180589" y="5836902"/>
            <a:ext cx="4011411" cy="523220"/>
          </a:xfrm>
          <a:prstGeom prst="rect">
            <a:avLst/>
          </a:prstGeom>
        </p:spPr>
        <p:txBody>
          <a:bodyPr wrap="square">
            <a:spAutoFit/>
          </a:bodyPr>
          <a:lstStyle/>
          <a:p>
            <a:r>
              <a:rPr lang="de-DE" sz="1400" dirty="0"/>
              <a:t>Video ansehen, um mehr zu erfahren: </a:t>
            </a:r>
            <a:r>
              <a:rPr lang="it-IT" sz="1400" dirty="0" smtClean="0">
                <a:hlinkClick r:id="rId4"/>
              </a:rPr>
              <a:t>https</a:t>
            </a:r>
            <a:r>
              <a:rPr lang="it-IT" sz="1400" dirty="0">
                <a:hlinkClick r:id="rId4"/>
              </a:rPr>
              <a:t>://www.youtube.com/watch?v=CCZGzCfQ6BQ</a:t>
            </a:r>
            <a:r>
              <a:rPr lang="it-IT" sz="1400" dirty="0"/>
              <a:t> </a:t>
            </a:r>
          </a:p>
        </p:txBody>
      </p:sp>
    </p:spTree>
    <p:extLst>
      <p:ext uri="{BB962C8B-B14F-4D97-AF65-F5344CB8AC3E}">
        <p14:creationId xmlns:p14="http://schemas.microsoft.com/office/powerpoint/2010/main" val="16330295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54BD8AB3-E25E-42D7-8B89-C66D9FF21F98}"/>
              </a:ext>
            </a:extLst>
          </p:cNvPr>
          <p:cNvSpPr>
            <a:spLocks noGrp="1"/>
          </p:cNvSpPr>
          <p:nvPr>
            <p:ph type="body" sz="quarter" idx="20"/>
          </p:nvPr>
        </p:nvSpPr>
        <p:spPr>
          <a:xfrm>
            <a:off x="6288312" y="1872407"/>
            <a:ext cx="5551386" cy="3631644"/>
          </a:xfrm>
        </p:spPr>
        <p:txBody>
          <a:bodyPr/>
          <a:lstStyle/>
          <a:p>
            <a:r>
              <a:rPr lang="de-DE" sz="2200" dirty="0"/>
              <a:t>In diesen Spielen beschreiben die Sprachschüler*innen ihren Teamkolleg*innen Wörter im Uhrzeigersinn. </a:t>
            </a:r>
          </a:p>
          <a:p>
            <a:r>
              <a:rPr lang="de-DE" sz="2200" dirty="0"/>
              <a:t>Das mag einfach klingen, macht aber großen Spaß und ist eine wirklich effektive Möglichkeit, eine neue Sprache und neues Vokabular zu üben. </a:t>
            </a:r>
          </a:p>
          <a:p>
            <a:r>
              <a:rPr lang="de-DE" sz="2200" dirty="0"/>
              <a:t>Vielleicht haben Sie die 'Heads </a:t>
            </a:r>
            <a:r>
              <a:rPr lang="de-DE" sz="2200" dirty="0" err="1"/>
              <a:t>Up</a:t>
            </a:r>
            <a:r>
              <a:rPr lang="de-DE" sz="2200" dirty="0"/>
              <a:t>!'-App oder die entsprechenden Abschnitte in der Fernsehsendung 'Ellen' gesehen - schauen Sie sich den Clip von Harrison Ford an, der das Spiel spielt.</a:t>
            </a:r>
          </a:p>
          <a:p>
            <a:endParaRPr lang="en-IE" dirty="0"/>
          </a:p>
          <a:p>
            <a:r>
              <a:rPr lang="en-IE" dirty="0"/>
              <a:t> </a:t>
            </a:r>
          </a:p>
          <a:p>
            <a:endParaRPr lang="en-IE" dirty="0"/>
          </a:p>
          <a:p>
            <a:endParaRPr lang="en-IE" dirty="0"/>
          </a:p>
          <a:p>
            <a:endParaRPr lang="en-IE" dirty="0"/>
          </a:p>
          <a:p>
            <a:endParaRPr lang="en-IE" dirty="0"/>
          </a:p>
        </p:txBody>
      </p:sp>
      <p:sp>
        <p:nvSpPr>
          <p:cNvPr id="3" name="Picture Placeholder 2">
            <a:extLst>
              <a:ext uri="{FF2B5EF4-FFF2-40B4-BE49-F238E27FC236}">
                <a16:creationId xmlns="" xmlns:a16="http://schemas.microsoft.com/office/drawing/2014/main" id="{6BD0C345-789A-4909-BC35-BD722AB4947D}"/>
              </a:ext>
            </a:extLst>
          </p:cNvPr>
          <p:cNvSpPr>
            <a:spLocks noGrp="1"/>
          </p:cNvSpPr>
          <p:nvPr>
            <p:ph type="pic" sz="quarter" idx="21"/>
          </p:nvPr>
        </p:nvSpPr>
        <p:spPr/>
      </p:sp>
      <p:sp>
        <p:nvSpPr>
          <p:cNvPr id="4" name="Text Placeholder 3">
            <a:extLst>
              <a:ext uri="{FF2B5EF4-FFF2-40B4-BE49-F238E27FC236}">
                <a16:creationId xmlns="" xmlns:a16="http://schemas.microsoft.com/office/drawing/2014/main" id="{E5BCBEED-2427-4471-9B49-3AC8F8A31727}"/>
              </a:ext>
            </a:extLst>
          </p:cNvPr>
          <p:cNvSpPr>
            <a:spLocks noGrp="1"/>
          </p:cNvSpPr>
          <p:nvPr>
            <p:ph type="body" sz="quarter" idx="22"/>
          </p:nvPr>
        </p:nvSpPr>
        <p:spPr>
          <a:xfrm>
            <a:off x="3726180" y="385262"/>
            <a:ext cx="8284968" cy="1161903"/>
          </a:xfrm>
        </p:spPr>
        <p:txBody>
          <a:bodyPr>
            <a:normAutofit fontScale="92500"/>
          </a:bodyPr>
          <a:lstStyle/>
          <a:p>
            <a:r>
              <a:rPr lang="de-DE" dirty="0"/>
              <a:t>Artikulieren / Heads </a:t>
            </a:r>
            <a:r>
              <a:rPr lang="de-DE" dirty="0" err="1"/>
              <a:t>Up</a:t>
            </a:r>
            <a:r>
              <a:rPr lang="de-DE" dirty="0"/>
              <a:t> Spiel - lässt erwachsene Lernende eine neue Sprache üben</a:t>
            </a:r>
            <a:endParaRPr lang="en-IE" dirty="0"/>
          </a:p>
        </p:txBody>
      </p:sp>
      <p:pic>
        <p:nvPicPr>
          <p:cNvPr id="5" name="Online Media 4" title="Harrison Ford Plays 'Heads Up!' with Ellen">
            <a:hlinkClick r:id="" action="ppaction://media"/>
            <a:extLst>
              <a:ext uri="{FF2B5EF4-FFF2-40B4-BE49-F238E27FC236}">
                <a16:creationId xmlns="" xmlns:a16="http://schemas.microsoft.com/office/drawing/2014/main" id="{A8B3CAFD-BB30-4351-A414-DA6CB3362998}"/>
              </a:ext>
            </a:extLst>
          </p:cNvPr>
          <p:cNvPicPr>
            <a:picLocks noRot="1" noChangeAspect="1"/>
          </p:cNvPicPr>
          <p:nvPr>
            <a:videoFile r:link="rId1"/>
          </p:nvPr>
        </p:nvPicPr>
        <p:blipFill>
          <a:blip r:embed="rId3"/>
          <a:stretch>
            <a:fillRect/>
          </a:stretch>
        </p:blipFill>
        <p:spPr>
          <a:xfrm>
            <a:off x="182023" y="2639926"/>
            <a:ext cx="5794869" cy="3259613"/>
          </a:xfrm>
          <a:prstGeom prst="rect">
            <a:avLst/>
          </a:prstGeom>
        </p:spPr>
      </p:pic>
      <p:sp>
        <p:nvSpPr>
          <p:cNvPr id="6" name="TextBox 5">
            <a:extLst>
              <a:ext uri="{FF2B5EF4-FFF2-40B4-BE49-F238E27FC236}">
                <a16:creationId xmlns="" xmlns:a16="http://schemas.microsoft.com/office/drawing/2014/main" id="{E8240197-DECF-458F-8350-B5DB59288580}"/>
              </a:ext>
            </a:extLst>
          </p:cNvPr>
          <p:cNvSpPr txBox="1"/>
          <p:nvPr/>
        </p:nvSpPr>
        <p:spPr>
          <a:xfrm>
            <a:off x="188375" y="889143"/>
            <a:ext cx="2446019" cy="1631216"/>
          </a:xfrm>
          <a:prstGeom prst="rect">
            <a:avLst/>
          </a:prstGeom>
          <a:solidFill>
            <a:srgbClr val="16A8D3"/>
          </a:solidFill>
        </p:spPr>
        <p:txBody>
          <a:bodyPr wrap="square" rtlCol="0">
            <a:spAutoFit/>
          </a:bodyPr>
          <a:lstStyle/>
          <a:p>
            <a:r>
              <a:rPr lang="en-IE" sz="2000" dirty="0" smtClean="0">
                <a:solidFill>
                  <a:schemeClr val="bg1"/>
                </a:solidFill>
              </a:rPr>
              <a:t>GUTE ÜBUNG </a:t>
            </a:r>
            <a:r>
              <a:rPr lang="en-IE" sz="2000" dirty="0">
                <a:solidFill>
                  <a:schemeClr val="bg1"/>
                </a:solidFill>
              </a:rPr>
              <a:t>– </a:t>
            </a:r>
            <a:r>
              <a:rPr lang="en-IE" sz="2000" dirty="0" smtClean="0">
                <a:solidFill>
                  <a:schemeClr val="bg1"/>
                </a:solidFill>
              </a:rPr>
              <a:t>SPASSIGE UNTERRICHTS-AKTIVITÄT </a:t>
            </a:r>
            <a:r>
              <a:rPr lang="en-IE" sz="2000" dirty="0">
                <a:solidFill>
                  <a:schemeClr val="bg1"/>
                </a:solidFill>
              </a:rPr>
              <a:t>IM KLASSENZIMMER</a:t>
            </a:r>
          </a:p>
        </p:txBody>
      </p:sp>
      <p:grpSp>
        <p:nvGrpSpPr>
          <p:cNvPr id="7" name="Google Shape;543;p39">
            <a:extLst>
              <a:ext uri="{FF2B5EF4-FFF2-40B4-BE49-F238E27FC236}">
                <a16:creationId xmlns="" xmlns:a16="http://schemas.microsoft.com/office/drawing/2014/main" id="{061AC3CA-9F61-4F5E-95EF-A2F5858E62D8}"/>
              </a:ext>
            </a:extLst>
          </p:cNvPr>
          <p:cNvGrpSpPr/>
          <p:nvPr/>
        </p:nvGrpSpPr>
        <p:grpSpPr>
          <a:xfrm>
            <a:off x="1970099" y="1011496"/>
            <a:ext cx="567573" cy="556079"/>
            <a:chOff x="5961125" y="1623900"/>
            <a:chExt cx="427450" cy="448175"/>
          </a:xfrm>
        </p:grpSpPr>
        <p:sp>
          <p:nvSpPr>
            <p:cNvPr id="8" name="Google Shape;544;p39">
              <a:extLst>
                <a:ext uri="{FF2B5EF4-FFF2-40B4-BE49-F238E27FC236}">
                  <a16:creationId xmlns="" xmlns:a16="http://schemas.microsoft.com/office/drawing/2014/main" id="{6C80EE8F-8048-4797-B9E2-A1D5ABE5D66C}"/>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5;p39">
              <a:extLst>
                <a:ext uri="{FF2B5EF4-FFF2-40B4-BE49-F238E27FC236}">
                  <a16:creationId xmlns="" xmlns:a16="http://schemas.microsoft.com/office/drawing/2014/main" id="{74F2543A-FD20-445D-8302-F74011323CD0}"/>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6;p39">
              <a:extLst>
                <a:ext uri="{FF2B5EF4-FFF2-40B4-BE49-F238E27FC236}">
                  <a16:creationId xmlns="" xmlns:a16="http://schemas.microsoft.com/office/drawing/2014/main" id="{58C63262-0268-454C-A82F-3EAD45EC99A2}"/>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7;p39">
              <a:extLst>
                <a:ext uri="{FF2B5EF4-FFF2-40B4-BE49-F238E27FC236}">
                  <a16:creationId xmlns="" xmlns:a16="http://schemas.microsoft.com/office/drawing/2014/main" id="{F858B568-D529-4A63-8B6A-00C8A5B02DD8}"/>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8;p39">
              <a:extLst>
                <a:ext uri="{FF2B5EF4-FFF2-40B4-BE49-F238E27FC236}">
                  <a16:creationId xmlns="" xmlns:a16="http://schemas.microsoft.com/office/drawing/2014/main" id="{6D4392DD-F6ED-4C6D-BC00-2E2AE9BC95E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9;p39">
              <a:extLst>
                <a:ext uri="{FF2B5EF4-FFF2-40B4-BE49-F238E27FC236}">
                  <a16:creationId xmlns="" xmlns:a16="http://schemas.microsoft.com/office/drawing/2014/main" id="{86C19FB6-46F0-4671-8374-78321C083788}"/>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50;p39">
              <a:extLst>
                <a:ext uri="{FF2B5EF4-FFF2-40B4-BE49-F238E27FC236}">
                  <a16:creationId xmlns="" xmlns:a16="http://schemas.microsoft.com/office/drawing/2014/main" id="{21F0EDAD-BDF4-458C-89C1-0DC6FCC902DE}"/>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9323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A17FFC96-96A6-4C5E-9C05-152851360EF0}"/>
              </a:ext>
            </a:extLst>
          </p:cNvPr>
          <p:cNvSpPr>
            <a:spLocks noGrp="1"/>
          </p:cNvSpPr>
          <p:nvPr>
            <p:ph type="body" sz="quarter" idx="20"/>
          </p:nvPr>
        </p:nvSpPr>
        <p:spPr>
          <a:xfrm>
            <a:off x="2917163" y="1479690"/>
            <a:ext cx="8741915" cy="4039496"/>
          </a:xfrm>
        </p:spPr>
        <p:txBody>
          <a:bodyPr/>
          <a:lstStyle/>
          <a:p>
            <a:pPr algn="just"/>
            <a:r>
              <a:rPr lang="de-DE" sz="2300" dirty="0"/>
              <a:t>Konversation und Sprachaustausch sind eine ausgezeichnete Möglichkeit, das Sprechen einer Sprache in einem </a:t>
            </a:r>
            <a:r>
              <a:rPr lang="de-DE" sz="2300" dirty="0" err="1"/>
              <a:t>entspannteren</a:t>
            </a:r>
            <a:r>
              <a:rPr lang="de-DE" sz="2300" dirty="0"/>
              <a:t> und sozialen Kontext zu üben.</a:t>
            </a:r>
          </a:p>
          <a:p>
            <a:pPr algn="just"/>
            <a:r>
              <a:rPr lang="de-DE" sz="2300" dirty="0"/>
              <a:t>Sie können Ihre Sprachkenntnisse nicht nur im Gespräch mit Muttersprachler*innen üben, sondern auch viel über die Kultur, Politik und Wirtschaft des Landes lernen.  </a:t>
            </a:r>
            <a:endParaRPr lang="de-DE" sz="2300" dirty="0" smtClean="0"/>
          </a:p>
          <a:p>
            <a:pPr algn="just"/>
            <a:r>
              <a:rPr lang="de-DE" sz="2300" dirty="0"/>
              <a:t>In </a:t>
            </a:r>
            <a:r>
              <a:rPr lang="de-DE" sz="2300" b="1" dirty="0"/>
              <a:t>Irland</a:t>
            </a:r>
            <a:r>
              <a:rPr lang="de-DE" sz="2300" dirty="0"/>
              <a:t> ist der Gesprächsaustausch in Bibliotheken sehr beliebt. Unten sehen Sie ein Beispiel für einen Konversationsaustausch aus einer Dubliner Stadtbibliothek.</a:t>
            </a:r>
          </a:p>
          <a:p>
            <a:endParaRPr lang="en-IE" dirty="0"/>
          </a:p>
        </p:txBody>
      </p:sp>
      <p:sp>
        <p:nvSpPr>
          <p:cNvPr id="3" name="Text Placeholder 2">
            <a:extLst>
              <a:ext uri="{FF2B5EF4-FFF2-40B4-BE49-F238E27FC236}">
                <a16:creationId xmlns="" xmlns:a16="http://schemas.microsoft.com/office/drawing/2014/main" id="{BE73B75B-3E48-4D66-917A-30CC118C4A27}"/>
              </a:ext>
            </a:extLst>
          </p:cNvPr>
          <p:cNvSpPr>
            <a:spLocks noGrp="1"/>
          </p:cNvSpPr>
          <p:nvPr>
            <p:ph type="body" sz="quarter" idx="21"/>
          </p:nvPr>
        </p:nvSpPr>
        <p:spPr>
          <a:xfrm>
            <a:off x="3215408" y="674622"/>
            <a:ext cx="8351530" cy="857158"/>
          </a:xfrm>
        </p:spPr>
        <p:txBody>
          <a:bodyPr>
            <a:normAutofit/>
          </a:bodyPr>
          <a:lstStyle/>
          <a:p>
            <a:r>
              <a:rPr lang="en-IE" dirty="0" err="1"/>
              <a:t>Konversation</a:t>
            </a:r>
            <a:r>
              <a:rPr lang="en-IE" dirty="0"/>
              <a:t> und </a:t>
            </a:r>
            <a:r>
              <a:rPr lang="en-IE" dirty="0" err="1"/>
              <a:t>Sprachaustausch</a:t>
            </a:r>
            <a:r>
              <a:rPr lang="en-IE" dirty="0"/>
              <a:t> </a:t>
            </a:r>
          </a:p>
        </p:txBody>
      </p:sp>
      <p:sp>
        <p:nvSpPr>
          <p:cNvPr id="7" name="Rectangle 6">
            <a:extLst>
              <a:ext uri="{FF2B5EF4-FFF2-40B4-BE49-F238E27FC236}">
                <a16:creationId xmlns="" xmlns:a16="http://schemas.microsoft.com/office/drawing/2014/main" id="{AD6BADEC-45BA-4677-B1BF-92DF26785D97}"/>
              </a:ext>
            </a:extLst>
          </p:cNvPr>
          <p:cNvSpPr/>
          <p:nvPr/>
        </p:nvSpPr>
        <p:spPr>
          <a:xfrm>
            <a:off x="253398" y="6372455"/>
            <a:ext cx="7146508" cy="246221"/>
          </a:xfrm>
          <a:prstGeom prst="rect">
            <a:avLst/>
          </a:prstGeom>
        </p:spPr>
        <p:txBody>
          <a:bodyPr wrap="none">
            <a:spAutoFit/>
          </a:bodyPr>
          <a:lstStyle/>
          <a:p>
            <a:r>
              <a:rPr lang="en-IE" sz="1000" dirty="0" err="1" smtClean="0"/>
              <a:t>Quelle</a:t>
            </a:r>
            <a:r>
              <a:rPr lang="en-IE" sz="1000" dirty="0" smtClean="0"/>
              <a:t>: </a:t>
            </a:r>
            <a:r>
              <a:rPr lang="en-IE" sz="1000" dirty="0">
                <a:hlinkClick r:id="rId2"/>
              </a:rPr>
              <a:t>http://www.dublincity.ie/main-menu-services-recreation-culture-dublin-city-public-libraries-and-archive-events/conversation</a:t>
            </a:r>
            <a:endParaRPr lang="en-IE" sz="1000" dirty="0"/>
          </a:p>
        </p:txBody>
      </p:sp>
      <p:sp>
        <p:nvSpPr>
          <p:cNvPr id="4" name="TextBox 3">
            <a:extLst>
              <a:ext uri="{FF2B5EF4-FFF2-40B4-BE49-F238E27FC236}">
                <a16:creationId xmlns="" xmlns:a16="http://schemas.microsoft.com/office/drawing/2014/main" id="{29A2D30F-7668-4DD2-B148-91769D072179}"/>
              </a:ext>
            </a:extLst>
          </p:cNvPr>
          <p:cNvSpPr txBox="1"/>
          <p:nvPr/>
        </p:nvSpPr>
        <p:spPr>
          <a:xfrm>
            <a:off x="1" y="643973"/>
            <a:ext cx="3146960" cy="1200329"/>
          </a:xfrm>
          <a:prstGeom prst="rect">
            <a:avLst/>
          </a:prstGeom>
          <a:solidFill>
            <a:srgbClr val="16A8D3"/>
          </a:solidFill>
        </p:spPr>
        <p:txBody>
          <a:bodyPr wrap="square" rtlCol="0">
            <a:spAutoFit/>
          </a:bodyPr>
          <a:lstStyle/>
          <a:p>
            <a:r>
              <a:rPr lang="en-IE" sz="2400" dirty="0">
                <a:solidFill>
                  <a:schemeClr val="bg1"/>
                </a:solidFill>
              </a:rPr>
              <a:t>           </a:t>
            </a:r>
          </a:p>
          <a:p>
            <a:r>
              <a:rPr lang="en-IE" sz="2400" dirty="0">
                <a:solidFill>
                  <a:schemeClr val="bg1"/>
                </a:solidFill>
              </a:rPr>
              <a:t>            </a:t>
            </a:r>
            <a:r>
              <a:rPr lang="en-IE" sz="2400" dirty="0" smtClean="0">
                <a:solidFill>
                  <a:schemeClr val="bg1"/>
                </a:solidFill>
              </a:rPr>
              <a:t>GUTE ÜBUNG </a:t>
            </a:r>
          </a:p>
          <a:p>
            <a:endParaRPr lang="en-IE" sz="2400" dirty="0">
              <a:solidFill>
                <a:schemeClr val="bg1"/>
              </a:solidFill>
            </a:endParaRPr>
          </a:p>
        </p:txBody>
      </p:sp>
      <p:grpSp>
        <p:nvGrpSpPr>
          <p:cNvPr id="8" name="Google Shape;543;p39">
            <a:extLst>
              <a:ext uri="{FF2B5EF4-FFF2-40B4-BE49-F238E27FC236}">
                <a16:creationId xmlns="" xmlns:a16="http://schemas.microsoft.com/office/drawing/2014/main" id="{49BB984C-27DF-4923-A0AF-6174ACE75C6A}"/>
              </a:ext>
            </a:extLst>
          </p:cNvPr>
          <p:cNvGrpSpPr/>
          <p:nvPr/>
        </p:nvGrpSpPr>
        <p:grpSpPr>
          <a:xfrm>
            <a:off x="238851" y="899852"/>
            <a:ext cx="600780" cy="598693"/>
            <a:chOff x="5961125" y="1623900"/>
            <a:chExt cx="427450" cy="448175"/>
          </a:xfrm>
        </p:grpSpPr>
        <p:sp>
          <p:nvSpPr>
            <p:cNvPr id="9" name="Google Shape;544;p39">
              <a:extLst>
                <a:ext uri="{FF2B5EF4-FFF2-40B4-BE49-F238E27FC236}">
                  <a16:creationId xmlns="" xmlns:a16="http://schemas.microsoft.com/office/drawing/2014/main" id="{39424CF5-F19C-4341-B605-5934BC166674}"/>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5;p39">
              <a:extLst>
                <a:ext uri="{FF2B5EF4-FFF2-40B4-BE49-F238E27FC236}">
                  <a16:creationId xmlns="" xmlns:a16="http://schemas.microsoft.com/office/drawing/2014/main" id="{2063B203-EA6C-40E3-BB16-0245AD94BAB6}"/>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6;p39">
              <a:extLst>
                <a:ext uri="{FF2B5EF4-FFF2-40B4-BE49-F238E27FC236}">
                  <a16:creationId xmlns="" xmlns:a16="http://schemas.microsoft.com/office/drawing/2014/main" id="{A7393133-87A2-43A5-92C9-C454680AD4D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7;p39">
              <a:extLst>
                <a:ext uri="{FF2B5EF4-FFF2-40B4-BE49-F238E27FC236}">
                  <a16:creationId xmlns="" xmlns:a16="http://schemas.microsoft.com/office/drawing/2014/main" id="{EB6948EF-E0E4-4F5E-9A8C-279DAC949F6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8;p39">
              <a:extLst>
                <a:ext uri="{FF2B5EF4-FFF2-40B4-BE49-F238E27FC236}">
                  <a16:creationId xmlns="" xmlns:a16="http://schemas.microsoft.com/office/drawing/2014/main" id="{92014A5A-C003-4C07-A245-9E4FED95B62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9;p39">
              <a:extLst>
                <a:ext uri="{FF2B5EF4-FFF2-40B4-BE49-F238E27FC236}">
                  <a16:creationId xmlns="" xmlns:a16="http://schemas.microsoft.com/office/drawing/2014/main" id="{C25DA67A-C15F-40E2-A153-0CEA0AA6DCD8}"/>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0;p39">
              <a:extLst>
                <a:ext uri="{FF2B5EF4-FFF2-40B4-BE49-F238E27FC236}">
                  <a16:creationId xmlns="" xmlns:a16="http://schemas.microsoft.com/office/drawing/2014/main" id="{F51FD57D-3CE1-4BE6-9B29-F6ED922F0A15}"/>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a:extLst>
              <a:ext uri="{FF2B5EF4-FFF2-40B4-BE49-F238E27FC236}">
                <a16:creationId xmlns="" xmlns:a16="http://schemas.microsoft.com/office/drawing/2014/main" id="{BCC7164D-6DAE-42BC-83A7-7CAF74301B35}"/>
              </a:ext>
            </a:extLst>
          </p:cNvPr>
          <p:cNvPicPr>
            <a:picLocks noChangeAspect="1"/>
          </p:cNvPicPr>
          <p:nvPr/>
        </p:nvPicPr>
        <p:blipFill>
          <a:blip r:embed="rId3"/>
          <a:stretch>
            <a:fillRect/>
          </a:stretch>
        </p:blipFill>
        <p:spPr>
          <a:xfrm>
            <a:off x="3930732" y="4765191"/>
            <a:ext cx="7486774" cy="1588693"/>
          </a:xfrm>
          <a:prstGeom prst="rect">
            <a:avLst/>
          </a:prstGeom>
        </p:spPr>
      </p:pic>
    </p:spTree>
    <p:extLst>
      <p:ext uri="{BB962C8B-B14F-4D97-AF65-F5344CB8AC3E}">
        <p14:creationId xmlns:p14="http://schemas.microsoft.com/office/powerpoint/2010/main" val="4104155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A17FFC96-96A6-4C5E-9C05-152851360EF0}"/>
              </a:ext>
            </a:extLst>
          </p:cNvPr>
          <p:cNvSpPr>
            <a:spLocks noGrp="1"/>
          </p:cNvSpPr>
          <p:nvPr>
            <p:ph type="body" sz="quarter" idx="20"/>
          </p:nvPr>
        </p:nvSpPr>
        <p:spPr>
          <a:xfrm>
            <a:off x="2980546" y="1520042"/>
            <a:ext cx="8741915" cy="4039496"/>
          </a:xfrm>
        </p:spPr>
        <p:txBody>
          <a:bodyPr/>
          <a:lstStyle/>
          <a:p>
            <a:r>
              <a:rPr lang="de-DE" sz="2000" dirty="0"/>
              <a:t>Es gibt eine Vielzahl von kostenlosen Online-Sprachaustauschprogrammen, die Geflüchtete und Migrant*innen in Anspruch nehmen können:</a:t>
            </a:r>
          </a:p>
        </p:txBody>
      </p:sp>
      <p:sp>
        <p:nvSpPr>
          <p:cNvPr id="3" name="Text Placeholder 2">
            <a:extLst>
              <a:ext uri="{FF2B5EF4-FFF2-40B4-BE49-F238E27FC236}">
                <a16:creationId xmlns="" xmlns:a16="http://schemas.microsoft.com/office/drawing/2014/main" id="{BE73B75B-3E48-4D66-917A-30CC118C4A27}"/>
              </a:ext>
            </a:extLst>
          </p:cNvPr>
          <p:cNvSpPr>
            <a:spLocks noGrp="1"/>
          </p:cNvSpPr>
          <p:nvPr>
            <p:ph type="body" sz="quarter" idx="21"/>
          </p:nvPr>
        </p:nvSpPr>
        <p:spPr>
          <a:xfrm>
            <a:off x="3326689" y="284357"/>
            <a:ext cx="8351530" cy="857158"/>
          </a:xfrm>
        </p:spPr>
        <p:txBody>
          <a:bodyPr>
            <a:normAutofit/>
          </a:bodyPr>
          <a:lstStyle/>
          <a:p>
            <a:r>
              <a:rPr lang="en-IE" dirty="0" smtClean="0"/>
              <a:t>Online-</a:t>
            </a:r>
            <a:r>
              <a:rPr lang="en-IE" dirty="0" err="1" smtClean="0"/>
              <a:t>Sprachaustausch</a:t>
            </a:r>
            <a:endParaRPr lang="en-IE" dirty="0"/>
          </a:p>
        </p:txBody>
      </p:sp>
      <p:sp>
        <p:nvSpPr>
          <p:cNvPr id="7" name="Rectangle 6">
            <a:extLst>
              <a:ext uri="{FF2B5EF4-FFF2-40B4-BE49-F238E27FC236}">
                <a16:creationId xmlns="" xmlns:a16="http://schemas.microsoft.com/office/drawing/2014/main" id="{AD6BADEC-45BA-4677-B1BF-92DF26785D97}"/>
              </a:ext>
            </a:extLst>
          </p:cNvPr>
          <p:cNvSpPr/>
          <p:nvPr/>
        </p:nvSpPr>
        <p:spPr>
          <a:xfrm>
            <a:off x="105569" y="6482352"/>
            <a:ext cx="4272323" cy="246221"/>
          </a:xfrm>
          <a:prstGeom prst="rect">
            <a:avLst/>
          </a:prstGeom>
        </p:spPr>
        <p:txBody>
          <a:bodyPr wrap="none">
            <a:spAutoFit/>
          </a:bodyPr>
          <a:lstStyle/>
          <a:p>
            <a:r>
              <a:rPr lang="en-IE" sz="1000" dirty="0" err="1" smtClean="0"/>
              <a:t>Quelle</a:t>
            </a:r>
            <a:r>
              <a:rPr lang="en-IE" sz="1000" dirty="0" smtClean="0"/>
              <a:t>: </a:t>
            </a:r>
            <a:r>
              <a:rPr lang="en-IE" sz="1000" dirty="0">
                <a:hlinkClick r:id="rId2"/>
              </a:rPr>
              <a:t>https://www.lifewire.com/free-language-exchange-websites-1357059</a:t>
            </a:r>
            <a:r>
              <a:rPr lang="en-IE" sz="1000" dirty="0"/>
              <a:t> </a:t>
            </a:r>
          </a:p>
        </p:txBody>
      </p:sp>
      <p:sp>
        <p:nvSpPr>
          <p:cNvPr id="4" name="TextBox 3">
            <a:extLst>
              <a:ext uri="{FF2B5EF4-FFF2-40B4-BE49-F238E27FC236}">
                <a16:creationId xmlns="" xmlns:a16="http://schemas.microsoft.com/office/drawing/2014/main" id="{29A2D30F-7668-4DD2-B148-91769D072179}"/>
              </a:ext>
            </a:extLst>
          </p:cNvPr>
          <p:cNvSpPr txBox="1"/>
          <p:nvPr/>
        </p:nvSpPr>
        <p:spPr>
          <a:xfrm>
            <a:off x="1" y="643973"/>
            <a:ext cx="3146960" cy="1200329"/>
          </a:xfrm>
          <a:prstGeom prst="rect">
            <a:avLst/>
          </a:prstGeom>
          <a:solidFill>
            <a:srgbClr val="16A8D3"/>
          </a:solidFill>
        </p:spPr>
        <p:txBody>
          <a:bodyPr wrap="square" rtlCol="0">
            <a:spAutoFit/>
          </a:bodyPr>
          <a:lstStyle/>
          <a:p>
            <a:r>
              <a:rPr lang="en-IE" sz="2400" dirty="0">
                <a:solidFill>
                  <a:schemeClr val="bg1"/>
                </a:solidFill>
              </a:rPr>
              <a:t>           </a:t>
            </a:r>
          </a:p>
          <a:p>
            <a:r>
              <a:rPr lang="en-IE" sz="2400" dirty="0">
                <a:solidFill>
                  <a:schemeClr val="bg1"/>
                </a:solidFill>
              </a:rPr>
              <a:t>            </a:t>
            </a:r>
            <a:r>
              <a:rPr lang="en-IE" sz="2400" dirty="0" smtClean="0">
                <a:solidFill>
                  <a:schemeClr val="bg1"/>
                </a:solidFill>
              </a:rPr>
              <a:t>GUTE ÜBUNG</a:t>
            </a:r>
          </a:p>
          <a:p>
            <a:endParaRPr lang="en-IE" sz="2400" dirty="0">
              <a:solidFill>
                <a:schemeClr val="bg1"/>
              </a:solidFill>
            </a:endParaRPr>
          </a:p>
        </p:txBody>
      </p:sp>
      <p:grpSp>
        <p:nvGrpSpPr>
          <p:cNvPr id="8" name="Google Shape;543;p39">
            <a:extLst>
              <a:ext uri="{FF2B5EF4-FFF2-40B4-BE49-F238E27FC236}">
                <a16:creationId xmlns="" xmlns:a16="http://schemas.microsoft.com/office/drawing/2014/main" id="{49BB984C-27DF-4923-A0AF-6174ACE75C6A}"/>
              </a:ext>
            </a:extLst>
          </p:cNvPr>
          <p:cNvGrpSpPr/>
          <p:nvPr/>
        </p:nvGrpSpPr>
        <p:grpSpPr>
          <a:xfrm>
            <a:off x="238851" y="899852"/>
            <a:ext cx="600780" cy="598693"/>
            <a:chOff x="5961125" y="1623900"/>
            <a:chExt cx="427450" cy="448175"/>
          </a:xfrm>
        </p:grpSpPr>
        <p:sp>
          <p:nvSpPr>
            <p:cNvPr id="9" name="Google Shape;544;p39">
              <a:extLst>
                <a:ext uri="{FF2B5EF4-FFF2-40B4-BE49-F238E27FC236}">
                  <a16:creationId xmlns="" xmlns:a16="http://schemas.microsoft.com/office/drawing/2014/main" id="{39424CF5-F19C-4341-B605-5934BC166674}"/>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5;p39">
              <a:extLst>
                <a:ext uri="{FF2B5EF4-FFF2-40B4-BE49-F238E27FC236}">
                  <a16:creationId xmlns="" xmlns:a16="http://schemas.microsoft.com/office/drawing/2014/main" id="{2063B203-EA6C-40E3-BB16-0245AD94BAB6}"/>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6;p39">
              <a:extLst>
                <a:ext uri="{FF2B5EF4-FFF2-40B4-BE49-F238E27FC236}">
                  <a16:creationId xmlns="" xmlns:a16="http://schemas.microsoft.com/office/drawing/2014/main" id="{A7393133-87A2-43A5-92C9-C454680AD4D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7;p39">
              <a:extLst>
                <a:ext uri="{FF2B5EF4-FFF2-40B4-BE49-F238E27FC236}">
                  <a16:creationId xmlns="" xmlns:a16="http://schemas.microsoft.com/office/drawing/2014/main" id="{EB6948EF-E0E4-4F5E-9A8C-279DAC949F6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8;p39">
              <a:extLst>
                <a:ext uri="{FF2B5EF4-FFF2-40B4-BE49-F238E27FC236}">
                  <a16:creationId xmlns="" xmlns:a16="http://schemas.microsoft.com/office/drawing/2014/main" id="{92014A5A-C003-4C07-A245-9E4FED95B62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9;p39">
              <a:extLst>
                <a:ext uri="{FF2B5EF4-FFF2-40B4-BE49-F238E27FC236}">
                  <a16:creationId xmlns="" xmlns:a16="http://schemas.microsoft.com/office/drawing/2014/main" id="{C25DA67A-C15F-40E2-A153-0CEA0AA6DCD8}"/>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0;p39">
              <a:extLst>
                <a:ext uri="{FF2B5EF4-FFF2-40B4-BE49-F238E27FC236}">
                  <a16:creationId xmlns="" xmlns:a16="http://schemas.microsoft.com/office/drawing/2014/main" id="{F51FD57D-3CE1-4BE6-9B29-F6ED922F0A15}"/>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6" name="Picture 2" descr="Image result for conversation exchange logo">
            <a:hlinkClick r:id="rId3"/>
            <a:extLst>
              <a:ext uri="{FF2B5EF4-FFF2-40B4-BE49-F238E27FC236}">
                <a16:creationId xmlns="" xmlns:a16="http://schemas.microsoft.com/office/drawing/2014/main" id="{3530C053-3BAA-4AE1-ABE2-6F6DFEABE7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1537" y="4931355"/>
            <a:ext cx="3086100" cy="1476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 photo description available.">
            <a:hlinkClick r:id="rId5"/>
            <a:extLst>
              <a:ext uri="{FF2B5EF4-FFF2-40B4-BE49-F238E27FC236}">
                <a16:creationId xmlns="" xmlns:a16="http://schemas.microsoft.com/office/drawing/2014/main" id="{6D2222A5-A517-4BAA-8A79-07A0082D8D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7508" y="2660466"/>
            <a:ext cx="1556036" cy="15560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63544889-4B89-48DD-ABB1-33EB4ECEB49D}"/>
              </a:ext>
            </a:extLst>
          </p:cNvPr>
          <p:cNvSpPr txBox="1"/>
          <p:nvPr/>
        </p:nvSpPr>
        <p:spPr>
          <a:xfrm>
            <a:off x="3441405" y="4326507"/>
            <a:ext cx="2096238" cy="646331"/>
          </a:xfrm>
          <a:prstGeom prst="rect">
            <a:avLst/>
          </a:prstGeom>
          <a:noFill/>
        </p:spPr>
        <p:txBody>
          <a:bodyPr wrap="square" rtlCol="0">
            <a:spAutoFit/>
          </a:bodyPr>
          <a:lstStyle/>
          <a:p>
            <a:pPr algn="ctr"/>
            <a:r>
              <a:rPr lang="en-IE" dirty="0"/>
              <a:t>The </a:t>
            </a:r>
            <a:r>
              <a:rPr lang="en-IE" dirty="0" err="1"/>
              <a:t>Mixxer</a:t>
            </a:r>
            <a:r>
              <a:rPr lang="en-IE" dirty="0"/>
              <a:t> Language Exchange</a:t>
            </a:r>
          </a:p>
        </p:txBody>
      </p:sp>
      <p:pic>
        <p:nvPicPr>
          <p:cNvPr id="1030" name="Picture 6" descr="Easy Language Exchange">
            <a:hlinkClick r:id="rId7"/>
            <a:extLst>
              <a:ext uri="{FF2B5EF4-FFF2-40B4-BE49-F238E27FC236}">
                <a16:creationId xmlns="" xmlns:a16="http://schemas.microsoft.com/office/drawing/2014/main" id="{560F7EB9-A63A-495A-B81D-4D239BF6F7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5547" y="3207372"/>
            <a:ext cx="2568017" cy="129156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speaky">
            <a:hlinkClick r:id="rId9"/>
            <a:extLst>
              <a:ext uri="{FF2B5EF4-FFF2-40B4-BE49-F238E27FC236}">
                <a16:creationId xmlns="" xmlns:a16="http://schemas.microsoft.com/office/drawing/2014/main" id="{41228CD8-03FA-4AD8-B215-FEAF51F185D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17461" y="3123191"/>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papora  logo">
            <a:hlinkClick r:id="rId11"/>
            <a:extLst>
              <a:ext uri="{FF2B5EF4-FFF2-40B4-BE49-F238E27FC236}">
                <a16:creationId xmlns="" xmlns:a16="http://schemas.microsoft.com/office/drawing/2014/main" id="{A210C5E6-5E94-4EEA-85C7-A32C7C4204F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16046" y="5116596"/>
            <a:ext cx="2811594" cy="110589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lingoglobe">
            <a:hlinkClick r:id="rId13"/>
            <a:extLst>
              <a:ext uri="{FF2B5EF4-FFF2-40B4-BE49-F238E27FC236}">
                <a16:creationId xmlns="" xmlns:a16="http://schemas.microsoft.com/office/drawing/2014/main" id="{BBFF2F91-2046-4DB3-B527-5526E682C016}"/>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0922" t="9100" r="21958" b="21392"/>
          <a:stretch/>
        </p:blipFill>
        <p:spPr bwMode="auto">
          <a:xfrm>
            <a:off x="535112" y="3010857"/>
            <a:ext cx="2180934" cy="16845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D3864B57-DEBD-458F-8616-8F2AA5FB4FEA}"/>
              </a:ext>
            </a:extLst>
          </p:cNvPr>
          <p:cNvSpPr txBox="1"/>
          <p:nvPr/>
        </p:nvSpPr>
        <p:spPr>
          <a:xfrm>
            <a:off x="6036338" y="2260356"/>
            <a:ext cx="2403470" cy="707886"/>
          </a:xfrm>
          <a:prstGeom prst="rect">
            <a:avLst/>
          </a:prstGeom>
          <a:solidFill>
            <a:srgbClr val="B6BD00"/>
          </a:solidFill>
        </p:spPr>
        <p:txBody>
          <a:bodyPr wrap="square" rtlCol="0">
            <a:spAutoFit/>
          </a:bodyPr>
          <a:lstStyle/>
          <a:p>
            <a:pPr algn="ctr"/>
            <a:r>
              <a:rPr lang="de-DE" sz="2000" dirty="0">
                <a:solidFill>
                  <a:schemeClr val="bg1"/>
                </a:solidFill>
              </a:rPr>
              <a:t>Klicken Sie zum Zugriff auf das Bild</a:t>
            </a:r>
            <a:endParaRPr lang="en-IE" sz="2000" dirty="0">
              <a:solidFill>
                <a:schemeClr val="bg1"/>
              </a:solidFill>
            </a:endParaRPr>
          </a:p>
        </p:txBody>
      </p:sp>
    </p:spTree>
    <p:extLst>
      <p:ext uri="{BB962C8B-B14F-4D97-AF65-F5344CB8AC3E}">
        <p14:creationId xmlns:p14="http://schemas.microsoft.com/office/powerpoint/2010/main" val="1807232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626A201D-78BA-4C26-AF74-D170DA207F81}"/>
              </a:ext>
            </a:extLst>
          </p:cNvPr>
          <p:cNvSpPr>
            <a:spLocks noGrp="1"/>
          </p:cNvSpPr>
          <p:nvPr>
            <p:ph type="body" sz="quarter" idx="16"/>
          </p:nvPr>
        </p:nvSpPr>
        <p:spPr/>
        <p:txBody>
          <a:bodyPr/>
          <a:lstStyle/>
          <a:p>
            <a:r>
              <a:rPr lang="en-IE" dirty="0"/>
              <a:t>IN </a:t>
            </a:r>
            <a:r>
              <a:rPr lang="en-IE" dirty="0" smtClean="0"/>
              <a:t>DISEM TEIL:</a:t>
            </a:r>
            <a:endParaRPr lang="en-IE" dirty="0"/>
          </a:p>
          <a:p>
            <a:endParaRPr lang="en-IE" dirty="0"/>
          </a:p>
        </p:txBody>
      </p:sp>
      <p:sp>
        <p:nvSpPr>
          <p:cNvPr id="3" name="Text Placeholder 2">
            <a:extLst>
              <a:ext uri="{FF2B5EF4-FFF2-40B4-BE49-F238E27FC236}">
                <a16:creationId xmlns="" xmlns:a16="http://schemas.microsoft.com/office/drawing/2014/main" id="{19848A10-858E-4AB2-A9AE-C10CD35443F8}"/>
              </a:ext>
            </a:extLst>
          </p:cNvPr>
          <p:cNvSpPr>
            <a:spLocks noGrp="1"/>
          </p:cNvSpPr>
          <p:nvPr>
            <p:ph type="body" sz="quarter" idx="17"/>
          </p:nvPr>
        </p:nvSpPr>
        <p:spPr>
          <a:xfrm>
            <a:off x="5807033" y="1846203"/>
            <a:ext cx="6246421" cy="3947440"/>
          </a:xfrm>
        </p:spPr>
        <p:txBody>
          <a:bodyPr/>
          <a:lstStyle/>
          <a:p>
            <a:pPr marL="342900" indent="-342900" algn="l">
              <a:buFont typeface="Arial" panose="020B0604020202020204" pitchFamily="34" charset="0"/>
              <a:buChar char="•"/>
            </a:pPr>
            <a:r>
              <a:rPr lang="de-DE" dirty="0"/>
              <a:t>Die Sprache spielt eine </a:t>
            </a:r>
            <a:r>
              <a:rPr lang="de-DE" dirty="0" smtClean="0"/>
              <a:t>zentrale Rolle </a:t>
            </a:r>
            <a:r>
              <a:rPr lang="de-DE" dirty="0"/>
              <a:t>bei der Integration erwachsener Geflüchteter und Migrant*innen. </a:t>
            </a:r>
            <a:endParaRPr lang="de-DE" dirty="0" smtClean="0"/>
          </a:p>
          <a:p>
            <a:pPr marL="342900" indent="-342900" algn="l">
              <a:buFont typeface="Arial" panose="020B0604020202020204" pitchFamily="34" charset="0"/>
              <a:buChar char="•"/>
            </a:pPr>
            <a:r>
              <a:rPr lang="de-DE" dirty="0"/>
              <a:t>Umgebungen für das Erlernen von Sprachen können Geflüchteten sicheren Raum bieten, in dem sie Geschichten und Traumata erzählen können</a:t>
            </a:r>
            <a:r>
              <a:rPr lang="de-DE" dirty="0" smtClean="0"/>
              <a:t>.</a:t>
            </a:r>
          </a:p>
          <a:p>
            <a:pPr marL="342900" indent="-342900" algn="l">
              <a:buFont typeface="Arial" panose="020B0604020202020204" pitchFamily="34" charset="0"/>
              <a:buChar char="•"/>
            </a:pPr>
            <a:r>
              <a:rPr lang="de-DE" dirty="0"/>
              <a:t>Erfahren Sie mehr über die Bedeutung des Sprachenlernens aus der Perspektive von Geflüchteten und Migrant*innen sowie über die Bedeutung des Erhalts der Heimatsprachen.</a:t>
            </a:r>
            <a:endParaRPr lang="en-IE" dirty="0"/>
          </a:p>
        </p:txBody>
      </p:sp>
      <p:sp>
        <p:nvSpPr>
          <p:cNvPr id="6" name="Text Placeholder 5">
            <a:extLst>
              <a:ext uri="{FF2B5EF4-FFF2-40B4-BE49-F238E27FC236}">
                <a16:creationId xmlns="" xmlns:a16="http://schemas.microsoft.com/office/drawing/2014/main" id="{CF2FA324-122C-4AD1-A9F2-E804F5D66E4F}"/>
              </a:ext>
            </a:extLst>
          </p:cNvPr>
          <p:cNvSpPr>
            <a:spLocks noGrp="1"/>
          </p:cNvSpPr>
          <p:nvPr>
            <p:ph type="body" sz="quarter" idx="13"/>
          </p:nvPr>
        </p:nvSpPr>
        <p:spPr/>
        <p:txBody>
          <a:bodyPr>
            <a:normAutofit/>
          </a:bodyPr>
          <a:lstStyle/>
          <a:p>
            <a:r>
              <a:rPr lang="en-US" sz="3600" i="0" dirty="0"/>
              <a:t>1.1 </a:t>
            </a:r>
            <a:r>
              <a:rPr lang="de-DE" sz="2800" i="0" dirty="0"/>
              <a:t>Die wichtige Bedeutung der Sprache bei der Integration erwachsener Geflüchteter und Migrant*innen</a:t>
            </a:r>
            <a:endParaRPr lang="en-IE" sz="2800" dirty="0"/>
          </a:p>
        </p:txBody>
      </p:sp>
      <p:sp>
        <p:nvSpPr>
          <p:cNvPr id="7" name="TextBox 6">
            <a:extLst>
              <a:ext uri="{FF2B5EF4-FFF2-40B4-BE49-F238E27FC236}">
                <a16:creationId xmlns="" xmlns:a16="http://schemas.microsoft.com/office/drawing/2014/main" id="{7893F5E8-0036-498D-9A73-D4BBCD5D4D8E}"/>
              </a:ext>
            </a:extLst>
          </p:cNvPr>
          <p:cNvSpPr txBox="1"/>
          <p:nvPr/>
        </p:nvSpPr>
        <p:spPr>
          <a:xfrm>
            <a:off x="0" y="237506"/>
            <a:ext cx="4215740" cy="584775"/>
          </a:xfrm>
          <a:prstGeom prst="rect">
            <a:avLst/>
          </a:prstGeom>
          <a:solidFill>
            <a:srgbClr val="F38B00"/>
          </a:solidFill>
        </p:spPr>
        <p:txBody>
          <a:bodyPr wrap="square" rtlCol="0">
            <a:spAutoFit/>
          </a:bodyPr>
          <a:lstStyle/>
          <a:p>
            <a:pPr algn="ctr"/>
            <a:r>
              <a:rPr lang="en-IE" sz="3200" dirty="0">
                <a:solidFill>
                  <a:schemeClr val="bg1"/>
                </a:solidFill>
              </a:rPr>
              <a:t>1. </a:t>
            </a:r>
            <a:r>
              <a:rPr lang="en-IE" sz="3200" dirty="0" smtClean="0">
                <a:solidFill>
                  <a:schemeClr val="bg1"/>
                </a:solidFill>
              </a:rPr>
              <a:t>SPRACHE</a:t>
            </a:r>
            <a:endParaRPr lang="en-IE" sz="3200" dirty="0">
              <a:solidFill>
                <a:schemeClr val="bg1"/>
              </a:solidFill>
            </a:endParaRPr>
          </a:p>
        </p:txBody>
      </p:sp>
    </p:spTree>
    <p:extLst>
      <p:ext uri="{BB962C8B-B14F-4D97-AF65-F5344CB8AC3E}">
        <p14:creationId xmlns:p14="http://schemas.microsoft.com/office/powerpoint/2010/main" val="2586847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A17FFC96-96A6-4C5E-9C05-152851360EF0}"/>
              </a:ext>
            </a:extLst>
          </p:cNvPr>
          <p:cNvSpPr>
            <a:spLocks noGrp="1"/>
          </p:cNvSpPr>
          <p:nvPr>
            <p:ph type="body" sz="quarter" idx="20"/>
          </p:nvPr>
        </p:nvSpPr>
        <p:spPr>
          <a:xfrm>
            <a:off x="4223706" y="1341991"/>
            <a:ext cx="7441408" cy="4039496"/>
          </a:xfrm>
        </p:spPr>
        <p:txBody>
          <a:bodyPr/>
          <a:lstStyle/>
          <a:p>
            <a:pPr marL="0" indent="0" algn="just">
              <a:buNone/>
            </a:pPr>
            <a:r>
              <a:rPr lang="de-DE" dirty="0"/>
              <a:t>Das Festival der Sprachen war eine Veranstaltung der Anti-Rassismus-Woche, die vom </a:t>
            </a:r>
            <a:r>
              <a:rPr lang="de-DE" dirty="0" err="1"/>
              <a:t>Laois</a:t>
            </a:r>
            <a:r>
              <a:rPr lang="de-DE" dirty="0"/>
              <a:t> </a:t>
            </a:r>
            <a:r>
              <a:rPr lang="de-DE" dirty="0" err="1"/>
              <a:t>and</a:t>
            </a:r>
            <a:r>
              <a:rPr lang="de-DE" dirty="0"/>
              <a:t> </a:t>
            </a:r>
            <a:r>
              <a:rPr lang="de-DE" dirty="0" err="1"/>
              <a:t>Offaly</a:t>
            </a:r>
            <a:r>
              <a:rPr lang="de-DE" dirty="0"/>
              <a:t> Education </a:t>
            </a:r>
            <a:r>
              <a:rPr lang="de-DE" dirty="0" err="1"/>
              <a:t>and</a:t>
            </a:r>
            <a:r>
              <a:rPr lang="de-DE" dirty="0"/>
              <a:t> Training Board veranstaltet wurde. Es umfasste</a:t>
            </a:r>
            <a:r>
              <a:rPr lang="de-DE" dirty="0" smtClean="0"/>
              <a:t>:</a:t>
            </a:r>
          </a:p>
          <a:p>
            <a:pPr algn="just"/>
            <a:r>
              <a:rPr lang="en-IE" dirty="0" err="1" smtClean="0"/>
              <a:t>Darstellungen</a:t>
            </a:r>
            <a:r>
              <a:rPr lang="en-IE" dirty="0" smtClean="0"/>
              <a:t> </a:t>
            </a:r>
            <a:r>
              <a:rPr lang="en-IE" dirty="0" err="1"/>
              <a:t>aus</a:t>
            </a:r>
            <a:r>
              <a:rPr lang="en-IE" dirty="0"/>
              <a:t> </a:t>
            </a:r>
            <a:r>
              <a:rPr lang="en-IE" dirty="0" err="1"/>
              <a:t>vielen</a:t>
            </a:r>
            <a:r>
              <a:rPr lang="en-IE" dirty="0"/>
              <a:t> </a:t>
            </a:r>
            <a:r>
              <a:rPr lang="en-IE" dirty="0" err="1" smtClean="0"/>
              <a:t>Ländern</a:t>
            </a:r>
            <a:endParaRPr lang="en-IE" dirty="0" smtClean="0"/>
          </a:p>
          <a:p>
            <a:pPr algn="just"/>
            <a:r>
              <a:rPr lang="de-DE" dirty="0"/>
              <a:t>Ausstellungen der reisenden Gemeinschaft zu ihrer </a:t>
            </a:r>
            <a:r>
              <a:rPr lang="de-DE" dirty="0" smtClean="0"/>
              <a:t>Sprache</a:t>
            </a:r>
          </a:p>
          <a:p>
            <a:pPr algn="just"/>
            <a:r>
              <a:rPr lang="de-DE" dirty="0"/>
              <a:t>Vortrag von zwei Syrern über das Leben in Syrien vor dem </a:t>
            </a:r>
            <a:r>
              <a:rPr lang="de-DE" dirty="0" smtClean="0"/>
              <a:t>Krieg</a:t>
            </a:r>
          </a:p>
          <a:p>
            <a:pPr marL="0" indent="0" algn="just">
              <a:buNone/>
            </a:pPr>
            <a:r>
              <a:rPr lang="de-DE" dirty="0"/>
              <a:t>Die gesamte Woche stand der Öffentlichkeit zur Teilnahme offen und war ein großer Erfolg.</a:t>
            </a:r>
          </a:p>
          <a:p>
            <a:pPr algn="just"/>
            <a:endParaRPr lang="en-IE" dirty="0"/>
          </a:p>
        </p:txBody>
      </p:sp>
      <p:sp>
        <p:nvSpPr>
          <p:cNvPr id="3" name="Text Placeholder 2">
            <a:extLst>
              <a:ext uri="{FF2B5EF4-FFF2-40B4-BE49-F238E27FC236}">
                <a16:creationId xmlns="" xmlns:a16="http://schemas.microsoft.com/office/drawing/2014/main" id="{BE73B75B-3E48-4D66-917A-30CC118C4A27}"/>
              </a:ext>
            </a:extLst>
          </p:cNvPr>
          <p:cNvSpPr>
            <a:spLocks noGrp="1"/>
          </p:cNvSpPr>
          <p:nvPr>
            <p:ph type="body" sz="quarter" idx="21"/>
          </p:nvPr>
        </p:nvSpPr>
        <p:spPr>
          <a:xfrm>
            <a:off x="3703439" y="139471"/>
            <a:ext cx="8351530" cy="857158"/>
          </a:xfrm>
        </p:spPr>
        <p:txBody>
          <a:bodyPr>
            <a:normAutofit/>
          </a:bodyPr>
          <a:lstStyle/>
          <a:p>
            <a:r>
              <a:rPr lang="en-IE" dirty="0"/>
              <a:t>Festival of Languages Celebration - </a:t>
            </a:r>
            <a:r>
              <a:rPr lang="en-IE" dirty="0" err="1" smtClean="0"/>
              <a:t>Irland</a:t>
            </a:r>
            <a:endParaRPr lang="en-IE" dirty="0"/>
          </a:p>
        </p:txBody>
      </p:sp>
      <p:sp>
        <p:nvSpPr>
          <p:cNvPr id="7" name="Rectangle 6">
            <a:extLst>
              <a:ext uri="{FF2B5EF4-FFF2-40B4-BE49-F238E27FC236}">
                <a16:creationId xmlns="" xmlns:a16="http://schemas.microsoft.com/office/drawing/2014/main" id="{AD6BADEC-45BA-4677-B1BF-92DF26785D97}"/>
              </a:ext>
            </a:extLst>
          </p:cNvPr>
          <p:cNvSpPr/>
          <p:nvPr/>
        </p:nvSpPr>
        <p:spPr>
          <a:xfrm>
            <a:off x="253398" y="6372455"/>
            <a:ext cx="7625806" cy="246221"/>
          </a:xfrm>
          <a:prstGeom prst="rect">
            <a:avLst/>
          </a:prstGeom>
        </p:spPr>
        <p:txBody>
          <a:bodyPr wrap="none">
            <a:spAutoFit/>
          </a:bodyPr>
          <a:lstStyle/>
          <a:p>
            <a:r>
              <a:rPr lang="en-IE" sz="1000" dirty="0" err="1" smtClean="0"/>
              <a:t>Quelle</a:t>
            </a:r>
            <a:r>
              <a:rPr lang="en-IE" sz="1000" dirty="0" smtClean="0"/>
              <a:t>: </a:t>
            </a:r>
            <a:r>
              <a:rPr lang="en-IE" sz="1000" dirty="0">
                <a:hlinkClick r:id="rId2"/>
              </a:rPr>
              <a:t>https://www.loetb.ie/contentfiles/OSD/Annual%20Report/Designed%20Annual%20Report%202016%20English%20for%20website.pdf</a:t>
            </a:r>
            <a:endParaRPr lang="en-IE" sz="1000" dirty="0"/>
          </a:p>
        </p:txBody>
      </p:sp>
      <p:sp>
        <p:nvSpPr>
          <p:cNvPr id="4" name="TextBox 3">
            <a:extLst>
              <a:ext uri="{FF2B5EF4-FFF2-40B4-BE49-F238E27FC236}">
                <a16:creationId xmlns="" xmlns:a16="http://schemas.microsoft.com/office/drawing/2014/main" id="{29A2D30F-7668-4DD2-B148-91769D072179}"/>
              </a:ext>
            </a:extLst>
          </p:cNvPr>
          <p:cNvSpPr txBox="1"/>
          <p:nvPr/>
        </p:nvSpPr>
        <p:spPr>
          <a:xfrm>
            <a:off x="1" y="643973"/>
            <a:ext cx="3146960" cy="1200329"/>
          </a:xfrm>
          <a:prstGeom prst="rect">
            <a:avLst/>
          </a:prstGeom>
          <a:solidFill>
            <a:srgbClr val="16A8D3"/>
          </a:solidFill>
        </p:spPr>
        <p:txBody>
          <a:bodyPr wrap="square" rtlCol="0">
            <a:spAutoFit/>
          </a:bodyPr>
          <a:lstStyle/>
          <a:p>
            <a:r>
              <a:rPr lang="en-IE" sz="2400" dirty="0">
                <a:solidFill>
                  <a:schemeClr val="bg1"/>
                </a:solidFill>
              </a:rPr>
              <a:t>           </a:t>
            </a:r>
          </a:p>
          <a:p>
            <a:r>
              <a:rPr lang="en-IE" sz="2400" dirty="0">
                <a:solidFill>
                  <a:schemeClr val="bg1"/>
                </a:solidFill>
              </a:rPr>
              <a:t>            GOOD PRACTICE</a:t>
            </a:r>
          </a:p>
          <a:p>
            <a:endParaRPr lang="en-IE" sz="2400" dirty="0">
              <a:solidFill>
                <a:schemeClr val="bg1"/>
              </a:solidFill>
            </a:endParaRPr>
          </a:p>
        </p:txBody>
      </p:sp>
      <p:grpSp>
        <p:nvGrpSpPr>
          <p:cNvPr id="8" name="Google Shape;543;p39">
            <a:extLst>
              <a:ext uri="{FF2B5EF4-FFF2-40B4-BE49-F238E27FC236}">
                <a16:creationId xmlns="" xmlns:a16="http://schemas.microsoft.com/office/drawing/2014/main" id="{49BB984C-27DF-4923-A0AF-6174ACE75C6A}"/>
              </a:ext>
            </a:extLst>
          </p:cNvPr>
          <p:cNvGrpSpPr/>
          <p:nvPr/>
        </p:nvGrpSpPr>
        <p:grpSpPr>
          <a:xfrm>
            <a:off x="238851" y="899852"/>
            <a:ext cx="600780" cy="598693"/>
            <a:chOff x="5961125" y="1623900"/>
            <a:chExt cx="427450" cy="448175"/>
          </a:xfrm>
        </p:grpSpPr>
        <p:sp>
          <p:nvSpPr>
            <p:cNvPr id="9" name="Google Shape;544;p39">
              <a:extLst>
                <a:ext uri="{FF2B5EF4-FFF2-40B4-BE49-F238E27FC236}">
                  <a16:creationId xmlns="" xmlns:a16="http://schemas.microsoft.com/office/drawing/2014/main" id="{39424CF5-F19C-4341-B605-5934BC166674}"/>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5;p39">
              <a:extLst>
                <a:ext uri="{FF2B5EF4-FFF2-40B4-BE49-F238E27FC236}">
                  <a16:creationId xmlns="" xmlns:a16="http://schemas.microsoft.com/office/drawing/2014/main" id="{2063B203-EA6C-40E3-BB16-0245AD94BAB6}"/>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6;p39">
              <a:extLst>
                <a:ext uri="{FF2B5EF4-FFF2-40B4-BE49-F238E27FC236}">
                  <a16:creationId xmlns="" xmlns:a16="http://schemas.microsoft.com/office/drawing/2014/main" id="{A7393133-87A2-43A5-92C9-C454680AD4D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7;p39">
              <a:extLst>
                <a:ext uri="{FF2B5EF4-FFF2-40B4-BE49-F238E27FC236}">
                  <a16:creationId xmlns="" xmlns:a16="http://schemas.microsoft.com/office/drawing/2014/main" id="{EB6948EF-E0E4-4F5E-9A8C-279DAC949F6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8;p39">
              <a:extLst>
                <a:ext uri="{FF2B5EF4-FFF2-40B4-BE49-F238E27FC236}">
                  <a16:creationId xmlns="" xmlns:a16="http://schemas.microsoft.com/office/drawing/2014/main" id="{92014A5A-C003-4C07-A245-9E4FED95B62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9;p39">
              <a:extLst>
                <a:ext uri="{FF2B5EF4-FFF2-40B4-BE49-F238E27FC236}">
                  <a16:creationId xmlns="" xmlns:a16="http://schemas.microsoft.com/office/drawing/2014/main" id="{C25DA67A-C15F-40E2-A153-0CEA0AA6DCD8}"/>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0;p39">
              <a:extLst>
                <a:ext uri="{FF2B5EF4-FFF2-40B4-BE49-F238E27FC236}">
                  <a16:creationId xmlns="" xmlns:a16="http://schemas.microsoft.com/office/drawing/2014/main" id="{F51FD57D-3CE1-4BE6-9B29-F6ED922F0A15}"/>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a:extLst>
              <a:ext uri="{FF2B5EF4-FFF2-40B4-BE49-F238E27FC236}">
                <a16:creationId xmlns="" xmlns:a16="http://schemas.microsoft.com/office/drawing/2014/main" id="{38781B8E-3AFD-41EC-B73E-6BA0CF1C36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8917"/>
            <a:ext cx="3932803" cy="29458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 xmlns:a16="http://schemas.microsoft.com/office/drawing/2014/main" id="{F4C4DE44-3022-4D24-A306-0362B8367A14}"/>
              </a:ext>
            </a:extLst>
          </p:cNvPr>
          <p:cNvPicPr>
            <a:picLocks noChangeAspect="1"/>
          </p:cNvPicPr>
          <p:nvPr/>
        </p:nvPicPr>
        <p:blipFill>
          <a:blip r:embed="rId4">
            <a:extLst>
              <a:ext uri="{837473B0-CC2E-450A-ABE3-18F120FF3D39}">
                <a1611:picAttrSrcUrl xmlns="" xmlns:a1611="http://schemas.microsoft.com/office/drawing/2016/11/main" r:id="rId5"/>
              </a:ext>
            </a:extLst>
          </a:blip>
          <a:stretch>
            <a:fillRect/>
          </a:stretch>
        </p:blipFill>
        <p:spPr>
          <a:xfrm>
            <a:off x="839631" y="2045399"/>
            <a:ext cx="1626195" cy="812420"/>
          </a:xfrm>
          <a:prstGeom prst="rect">
            <a:avLst/>
          </a:prstGeom>
        </p:spPr>
      </p:pic>
    </p:spTree>
    <p:extLst>
      <p:ext uri="{BB962C8B-B14F-4D97-AF65-F5344CB8AC3E}">
        <p14:creationId xmlns:p14="http://schemas.microsoft.com/office/powerpoint/2010/main" val="19898077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A17FFC96-96A6-4C5E-9C05-152851360EF0}"/>
              </a:ext>
            </a:extLst>
          </p:cNvPr>
          <p:cNvSpPr>
            <a:spLocks noGrp="1"/>
          </p:cNvSpPr>
          <p:nvPr>
            <p:ph type="body" sz="quarter" idx="20"/>
          </p:nvPr>
        </p:nvSpPr>
        <p:spPr>
          <a:xfrm>
            <a:off x="4223706" y="1341991"/>
            <a:ext cx="7441408" cy="4039496"/>
          </a:xfrm>
        </p:spPr>
        <p:txBody>
          <a:bodyPr/>
          <a:lstStyle/>
          <a:p>
            <a:pPr marL="0" indent="0" algn="just">
              <a:buClr>
                <a:srgbClr val="006852"/>
              </a:buClr>
              <a:buNone/>
            </a:pPr>
            <a:r>
              <a:rPr lang="de-DE" sz="2300" dirty="0">
                <a:solidFill>
                  <a:srgbClr val="615F5D"/>
                </a:solidFill>
              </a:rPr>
              <a:t>Die Methodik des Sprachkurses wird von drei Faktoren bestimmt: </a:t>
            </a:r>
            <a:endParaRPr lang="de-DE" sz="2300" dirty="0" smtClean="0">
              <a:solidFill>
                <a:srgbClr val="615F5D"/>
              </a:solidFill>
            </a:endParaRPr>
          </a:p>
          <a:p>
            <a:pPr algn="just">
              <a:buClr>
                <a:srgbClr val="006852"/>
              </a:buClr>
            </a:pPr>
            <a:r>
              <a:rPr lang="de-DE" sz="2300" dirty="0">
                <a:solidFill>
                  <a:srgbClr val="615F5D"/>
                </a:solidFill>
              </a:rPr>
              <a:t>eine Analyse der Kommunikationsbedürfnisse der </a:t>
            </a:r>
            <a:r>
              <a:rPr lang="de-DE" sz="2300" dirty="0" smtClean="0">
                <a:solidFill>
                  <a:srgbClr val="615F5D"/>
                </a:solidFill>
              </a:rPr>
              <a:t>Lernenden</a:t>
            </a:r>
          </a:p>
          <a:p>
            <a:pPr algn="just">
              <a:buClr>
                <a:srgbClr val="006852"/>
              </a:buClr>
            </a:pPr>
            <a:r>
              <a:rPr lang="de-DE" sz="2300" dirty="0">
                <a:solidFill>
                  <a:srgbClr val="615F5D"/>
                </a:solidFill>
              </a:rPr>
              <a:t>starke Gewichtung des Sprachenlernens durch Sprachgebrauch </a:t>
            </a:r>
            <a:endParaRPr lang="de-DE" sz="2300" dirty="0" smtClean="0">
              <a:solidFill>
                <a:srgbClr val="615F5D"/>
              </a:solidFill>
            </a:endParaRPr>
          </a:p>
          <a:p>
            <a:pPr algn="just">
              <a:buClr>
                <a:srgbClr val="006852"/>
              </a:buClr>
            </a:pPr>
            <a:r>
              <a:rPr lang="de-DE" sz="2300" dirty="0">
                <a:solidFill>
                  <a:srgbClr val="615F5D"/>
                </a:solidFill>
              </a:rPr>
              <a:t>die Entwicklung der Autonomie der </a:t>
            </a:r>
            <a:r>
              <a:rPr lang="de-DE" sz="2300" dirty="0" smtClean="0">
                <a:solidFill>
                  <a:srgbClr val="615F5D"/>
                </a:solidFill>
              </a:rPr>
              <a:t>Lernenden</a:t>
            </a:r>
          </a:p>
          <a:p>
            <a:pPr marL="0" indent="0" algn="just">
              <a:buClr>
                <a:srgbClr val="006852"/>
              </a:buClr>
              <a:buNone/>
            </a:pPr>
            <a:r>
              <a:rPr lang="de-DE" sz="2300" dirty="0">
                <a:solidFill>
                  <a:srgbClr val="615F5D"/>
                </a:solidFill>
              </a:rPr>
              <a:t>Die Sprachkurse werden vor Ort abgehalten und die Ergebnisse des Trainings waren sehr positiv in Bezug auf die Verbesserung der Kommunikation von Migranten-/Flüchtlingsschüler*innen, die sich sicherer in der türkischen Sprache ausdrücken können. Verbesserte Sprachkenntnisse ermöglichen es ihnen, unabhängiger zu sein.</a:t>
            </a:r>
            <a:endParaRPr lang="en-IE" sz="2300" dirty="0">
              <a:solidFill>
                <a:srgbClr val="615F5D"/>
              </a:solidFill>
            </a:endParaRPr>
          </a:p>
        </p:txBody>
      </p:sp>
      <p:sp>
        <p:nvSpPr>
          <p:cNvPr id="3" name="Text Placeholder 2">
            <a:extLst>
              <a:ext uri="{FF2B5EF4-FFF2-40B4-BE49-F238E27FC236}">
                <a16:creationId xmlns="" xmlns:a16="http://schemas.microsoft.com/office/drawing/2014/main" id="{BE73B75B-3E48-4D66-917A-30CC118C4A27}"/>
              </a:ext>
            </a:extLst>
          </p:cNvPr>
          <p:cNvSpPr>
            <a:spLocks noGrp="1"/>
          </p:cNvSpPr>
          <p:nvPr>
            <p:ph type="body" sz="quarter" idx="21"/>
          </p:nvPr>
        </p:nvSpPr>
        <p:spPr>
          <a:xfrm>
            <a:off x="3703439" y="139471"/>
            <a:ext cx="8351530" cy="857158"/>
          </a:xfrm>
        </p:spPr>
        <p:txBody>
          <a:bodyPr>
            <a:noAutofit/>
          </a:bodyPr>
          <a:lstStyle/>
          <a:p>
            <a:pPr algn="ctr"/>
            <a:r>
              <a:rPr lang="de-DE" sz="3000" dirty="0"/>
              <a:t>Türkischer Sprachkurs für Migrant*innen und Geflüchtete in Tuzla, Istanbul - TÜRKEI</a:t>
            </a:r>
            <a:endParaRPr lang="en-IE" sz="3000" dirty="0"/>
          </a:p>
        </p:txBody>
      </p:sp>
      <p:sp>
        <p:nvSpPr>
          <p:cNvPr id="7" name="Rectangle 6">
            <a:extLst>
              <a:ext uri="{FF2B5EF4-FFF2-40B4-BE49-F238E27FC236}">
                <a16:creationId xmlns="" xmlns:a16="http://schemas.microsoft.com/office/drawing/2014/main" id="{AD6BADEC-45BA-4677-B1BF-92DF26785D97}"/>
              </a:ext>
            </a:extLst>
          </p:cNvPr>
          <p:cNvSpPr/>
          <p:nvPr/>
        </p:nvSpPr>
        <p:spPr>
          <a:xfrm>
            <a:off x="253398" y="6372455"/>
            <a:ext cx="2566728" cy="246221"/>
          </a:xfrm>
          <a:prstGeom prst="rect">
            <a:avLst/>
          </a:prstGeom>
        </p:spPr>
        <p:txBody>
          <a:bodyPr wrap="none">
            <a:spAutoFit/>
          </a:bodyPr>
          <a:lstStyle/>
          <a:p>
            <a:r>
              <a:rPr lang="en-IE" sz="1000" dirty="0"/>
              <a:t>Source: </a:t>
            </a:r>
            <a:r>
              <a:rPr lang="en-IE" sz="1000" dirty="0">
                <a:solidFill>
                  <a:srgbClr val="615F5D"/>
                </a:solidFill>
                <a:hlinkClick r:id="rId2"/>
              </a:rPr>
              <a:t>http://landofhopeproject.eu/results/</a:t>
            </a:r>
            <a:r>
              <a:rPr lang="en-IE" sz="1000" dirty="0">
                <a:solidFill>
                  <a:srgbClr val="615F5D"/>
                </a:solidFill>
              </a:rPr>
              <a:t> </a:t>
            </a:r>
            <a:endParaRPr lang="en-IE" sz="1000" dirty="0"/>
          </a:p>
        </p:txBody>
      </p:sp>
      <p:sp>
        <p:nvSpPr>
          <p:cNvPr id="4" name="TextBox 3">
            <a:extLst>
              <a:ext uri="{FF2B5EF4-FFF2-40B4-BE49-F238E27FC236}">
                <a16:creationId xmlns="" xmlns:a16="http://schemas.microsoft.com/office/drawing/2014/main" id="{29A2D30F-7668-4DD2-B148-91769D072179}"/>
              </a:ext>
            </a:extLst>
          </p:cNvPr>
          <p:cNvSpPr txBox="1"/>
          <p:nvPr/>
        </p:nvSpPr>
        <p:spPr>
          <a:xfrm>
            <a:off x="1" y="643973"/>
            <a:ext cx="3146960" cy="1200329"/>
          </a:xfrm>
          <a:prstGeom prst="rect">
            <a:avLst/>
          </a:prstGeom>
          <a:solidFill>
            <a:srgbClr val="16A8D3"/>
          </a:solidFill>
        </p:spPr>
        <p:txBody>
          <a:bodyPr wrap="square" rtlCol="0">
            <a:spAutoFit/>
          </a:bodyPr>
          <a:lstStyle/>
          <a:p>
            <a:r>
              <a:rPr lang="en-IE" sz="2400" dirty="0">
                <a:solidFill>
                  <a:schemeClr val="bg1"/>
                </a:solidFill>
              </a:rPr>
              <a:t>           </a:t>
            </a:r>
          </a:p>
          <a:p>
            <a:r>
              <a:rPr lang="en-IE" sz="2400" dirty="0">
                <a:solidFill>
                  <a:schemeClr val="bg1"/>
                </a:solidFill>
              </a:rPr>
              <a:t>            </a:t>
            </a:r>
            <a:r>
              <a:rPr lang="en-IE" sz="2400" dirty="0" smtClean="0">
                <a:solidFill>
                  <a:schemeClr val="bg1"/>
                </a:solidFill>
              </a:rPr>
              <a:t>GUTE ÜBUNG</a:t>
            </a:r>
            <a:endParaRPr lang="en-IE" sz="2400" dirty="0">
              <a:solidFill>
                <a:schemeClr val="bg1"/>
              </a:solidFill>
            </a:endParaRPr>
          </a:p>
          <a:p>
            <a:endParaRPr lang="en-IE" sz="2400" dirty="0">
              <a:solidFill>
                <a:schemeClr val="bg1"/>
              </a:solidFill>
            </a:endParaRPr>
          </a:p>
        </p:txBody>
      </p:sp>
      <p:grpSp>
        <p:nvGrpSpPr>
          <p:cNvPr id="8" name="Google Shape;543;p39">
            <a:extLst>
              <a:ext uri="{FF2B5EF4-FFF2-40B4-BE49-F238E27FC236}">
                <a16:creationId xmlns="" xmlns:a16="http://schemas.microsoft.com/office/drawing/2014/main" id="{49BB984C-27DF-4923-A0AF-6174ACE75C6A}"/>
              </a:ext>
            </a:extLst>
          </p:cNvPr>
          <p:cNvGrpSpPr/>
          <p:nvPr/>
        </p:nvGrpSpPr>
        <p:grpSpPr>
          <a:xfrm>
            <a:off x="238851" y="899852"/>
            <a:ext cx="600780" cy="598693"/>
            <a:chOff x="5961125" y="1623900"/>
            <a:chExt cx="427450" cy="448175"/>
          </a:xfrm>
        </p:grpSpPr>
        <p:sp>
          <p:nvSpPr>
            <p:cNvPr id="9" name="Google Shape;544;p39">
              <a:extLst>
                <a:ext uri="{FF2B5EF4-FFF2-40B4-BE49-F238E27FC236}">
                  <a16:creationId xmlns="" xmlns:a16="http://schemas.microsoft.com/office/drawing/2014/main" id="{39424CF5-F19C-4341-B605-5934BC166674}"/>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5;p39">
              <a:extLst>
                <a:ext uri="{FF2B5EF4-FFF2-40B4-BE49-F238E27FC236}">
                  <a16:creationId xmlns="" xmlns:a16="http://schemas.microsoft.com/office/drawing/2014/main" id="{2063B203-EA6C-40E3-BB16-0245AD94BAB6}"/>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6;p39">
              <a:extLst>
                <a:ext uri="{FF2B5EF4-FFF2-40B4-BE49-F238E27FC236}">
                  <a16:creationId xmlns="" xmlns:a16="http://schemas.microsoft.com/office/drawing/2014/main" id="{A7393133-87A2-43A5-92C9-C454680AD4D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7;p39">
              <a:extLst>
                <a:ext uri="{FF2B5EF4-FFF2-40B4-BE49-F238E27FC236}">
                  <a16:creationId xmlns="" xmlns:a16="http://schemas.microsoft.com/office/drawing/2014/main" id="{EB6948EF-E0E4-4F5E-9A8C-279DAC949F6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8;p39">
              <a:extLst>
                <a:ext uri="{FF2B5EF4-FFF2-40B4-BE49-F238E27FC236}">
                  <a16:creationId xmlns="" xmlns:a16="http://schemas.microsoft.com/office/drawing/2014/main" id="{92014A5A-C003-4C07-A245-9E4FED95B62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9;p39">
              <a:extLst>
                <a:ext uri="{FF2B5EF4-FFF2-40B4-BE49-F238E27FC236}">
                  <a16:creationId xmlns="" xmlns:a16="http://schemas.microsoft.com/office/drawing/2014/main" id="{C25DA67A-C15F-40E2-A153-0CEA0AA6DCD8}"/>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0;p39">
              <a:extLst>
                <a:ext uri="{FF2B5EF4-FFF2-40B4-BE49-F238E27FC236}">
                  <a16:creationId xmlns="" xmlns:a16="http://schemas.microsoft.com/office/drawing/2014/main" id="{F51FD57D-3CE1-4BE6-9B29-F6ED922F0A15}"/>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 name="Picture 4" descr="turkey flag ile ilgili gÃ¶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325" y="1996447"/>
            <a:ext cx="1364311" cy="910325"/>
          </a:xfrm>
          <a:prstGeom prst="rect">
            <a:avLst/>
          </a:prstGeom>
          <a:noFill/>
          <a:extLst>
            <a:ext uri="{909E8E84-426E-40DD-AFC4-6F175D3DCCD1}">
              <a14:hiddenFill xmlns:a14="http://schemas.microsoft.com/office/drawing/2010/main">
                <a:solidFill>
                  <a:srgbClr val="FFFFFF"/>
                </a:solidFill>
              </a14:hiddenFill>
            </a:ext>
          </a:extLst>
        </p:spPr>
      </p:pic>
      <p:pic>
        <p:nvPicPr>
          <p:cNvPr id="18" name="Resim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466" y="3361739"/>
            <a:ext cx="3691297" cy="2768473"/>
          </a:xfrm>
          <a:prstGeom prst="rect">
            <a:avLst/>
          </a:prstGeom>
        </p:spPr>
      </p:pic>
    </p:spTree>
    <p:extLst>
      <p:ext uri="{BB962C8B-B14F-4D97-AF65-F5344CB8AC3E}">
        <p14:creationId xmlns:p14="http://schemas.microsoft.com/office/powerpoint/2010/main" val="13802098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A17FFC96-96A6-4C5E-9C05-152851360EF0}"/>
              </a:ext>
            </a:extLst>
          </p:cNvPr>
          <p:cNvSpPr>
            <a:spLocks noGrp="1"/>
          </p:cNvSpPr>
          <p:nvPr>
            <p:ph type="body" sz="quarter" idx="20"/>
          </p:nvPr>
        </p:nvSpPr>
        <p:spPr>
          <a:xfrm>
            <a:off x="2660497" y="1289361"/>
            <a:ext cx="9354864" cy="4261077"/>
          </a:xfrm>
        </p:spPr>
        <p:txBody>
          <a:bodyPr/>
          <a:lstStyle/>
          <a:p>
            <a:r>
              <a:rPr lang="de-DE" sz="2200" dirty="0" err="1"/>
              <a:t>Plain</a:t>
            </a:r>
            <a:r>
              <a:rPr lang="de-DE" sz="2200" dirty="0"/>
              <a:t> Language macht Informationen für jedermann zugänglich und umfassend, indem bestimmte europaweite Regeln befolgt werden, wie man sie leicht lesbar macht.</a:t>
            </a:r>
          </a:p>
          <a:p>
            <a:r>
              <a:rPr lang="de-DE" sz="2200" dirty="0"/>
              <a:t>Hauptsächlich für Menschen mit besonderen Bedürfnissen (z.B. Lese- und Schreibschwierigkeiten), aber auch für Menschen, für die die Landessprache eine Barriere darstellt, z.B. Geflüchtete. </a:t>
            </a:r>
            <a:endParaRPr lang="de-DE" sz="2200" dirty="0" smtClean="0"/>
          </a:p>
          <a:p>
            <a:r>
              <a:rPr lang="de-DE" sz="2200" dirty="0"/>
              <a:t>Das Zugänglichkeitsgesetz ist ein Gesetz, das von der Europäischen Union erlassen wurde, um Unternehmen zu verpflichten, ihre Produkte und Dienstleistungen zugänglicher zu machen. Beispiel: Wahlschreiben sollten auch in einfacher Sprache zur Verfügung gestellt werden, um Menschen mit Behinderungen und Nicht-Muttersprachler*innen, die Schwierigkeiten haben, die Standardsprache zu verstehen, mit einzubeziehen. </a:t>
            </a:r>
            <a:endParaRPr lang="de-DE" sz="2200" dirty="0" smtClean="0"/>
          </a:p>
          <a:p>
            <a:r>
              <a:rPr lang="de-DE" sz="2200" dirty="0"/>
              <a:t>Im Sprachunterricht für Migrant*innen und Geflüchtete könnten in einfacher Sprache verfasste Texte und Bücher verwendet werden, um das Erlernen der Sprache zu unterstützen oder schwierige, komplexe Themen zu erklären. </a:t>
            </a:r>
            <a:endParaRPr lang="en-US" sz="2200" dirty="0"/>
          </a:p>
        </p:txBody>
      </p:sp>
      <p:sp>
        <p:nvSpPr>
          <p:cNvPr id="3" name="Text Placeholder 2">
            <a:extLst>
              <a:ext uri="{FF2B5EF4-FFF2-40B4-BE49-F238E27FC236}">
                <a16:creationId xmlns="" xmlns:a16="http://schemas.microsoft.com/office/drawing/2014/main" id="{BE73B75B-3E48-4D66-917A-30CC118C4A27}"/>
              </a:ext>
            </a:extLst>
          </p:cNvPr>
          <p:cNvSpPr>
            <a:spLocks noGrp="1"/>
          </p:cNvSpPr>
          <p:nvPr>
            <p:ph type="body" sz="quarter" idx="21"/>
          </p:nvPr>
        </p:nvSpPr>
        <p:spPr>
          <a:xfrm>
            <a:off x="2495266" y="252537"/>
            <a:ext cx="8403792" cy="857158"/>
          </a:xfrm>
        </p:spPr>
        <p:txBody>
          <a:bodyPr>
            <a:normAutofit/>
          </a:bodyPr>
          <a:lstStyle/>
          <a:p>
            <a:r>
              <a:rPr lang="en-IE" dirty="0" err="1"/>
              <a:t>Einfache</a:t>
            </a:r>
            <a:r>
              <a:rPr lang="en-IE" dirty="0"/>
              <a:t> / </a:t>
            </a:r>
            <a:r>
              <a:rPr lang="en-IE" dirty="0" err="1"/>
              <a:t>Leicht</a:t>
            </a:r>
            <a:r>
              <a:rPr lang="en-IE" dirty="0"/>
              <a:t> </a:t>
            </a:r>
            <a:r>
              <a:rPr lang="en-IE" dirty="0" err="1"/>
              <a:t>lesbare</a:t>
            </a:r>
            <a:r>
              <a:rPr lang="en-IE" dirty="0"/>
              <a:t> </a:t>
            </a:r>
            <a:r>
              <a:rPr lang="en-IE" dirty="0" err="1"/>
              <a:t>Sprache</a:t>
            </a:r>
            <a:r>
              <a:rPr lang="en-IE" dirty="0"/>
              <a:t> </a:t>
            </a:r>
          </a:p>
        </p:txBody>
      </p:sp>
      <p:sp>
        <p:nvSpPr>
          <p:cNvPr id="6" name="Rectangle 3"/>
          <p:cNvSpPr>
            <a:spLocks noChangeArrowheads="1"/>
          </p:cNvSpPr>
          <p:nvPr/>
        </p:nvSpPr>
        <p:spPr bwMode="auto">
          <a:xfrm>
            <a:off x="341870" y="4292485"/>
            <a:ext cx="231862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0" u="none" strike="noStrike" cap="none" normalizeH="0" baseline="0" dirty="0">
                <a:ln>
                  <a:noFill/>
                </a:ln>
                <a:solidFill>
                  <a:schemeClr val="tx1"/>
                </a:solidFill>
                <a:effectLst/>
                <a:latin typeface="Arial" charset="0"/>
                <a:cs typeface="Arial" charset="0"/>
              </a:rPr>
              <a:t>  </a:t>
            </a:r>
            <a:r>
              <a:rPr kumimoji="0" lang="de-DE" altLang="de-DE" sz="1000" b="0" i="0" u="none" strike="noStrike" cap="none" normalizeH="0" baseline="0" dirty="0">
                <a:ln>
                  <a:noFill/>
                </a:ln>
                <a:solidFill>
                  <a:schemeClr val="tx1"/>
                </a:solidFill>
                <a:effectLst/>
                <a:latin typeface="Arial" charset="0"/>
                <a:cs typeface="Arial" charset="0"/>
              </a:rPr>
              <a:t>© European Easy-to-Read Logo: Inclusion Europe.</a:t>
            </a:r>
          </a:p>
        </p:txBody>
      </p:sp>
      <p:pic>
        <p:nvPicPr>
          <p:cNvPr id="1028" name="Picture 4" descr="Symbol for easy to re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922" y="1811080"/>
            <a:ext cx="2319575" cy="23032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9BB2E4CF-BD15-406C-A031-3DDE7510A754}"/>
              </a:ext>
            </a:extLst>
          </p:cNvPr>
          <p:cNvSpPr/>
          <p:nvPr/>
        </p:nvSpPr>
        <p:spPr>
          <a:xfrm>
            <a:off x="176639" y="5111275"/>
            <a:ext cx="2220572" cy="1477328"/>
          </a:xfrm>
          <a:prstGeom prst="rect">
            <a:avLst/>
          </a:prstGeom>
        </p:spPr>
        <p:txBody>
          <a:bodyPr wrap="square">
            <a:spAutoFit/>
          </a:bodyPr>
          <a:lstStyle/>
          <a:p>
            <a:r>
              <a:rPr lang="en-US" dirty="0" err="1" smtClean="0"/>
              <a:t>Weitere</a:t>
            </a:r>
            <a:r>
              <a:rPr lang="en-US" dirty="0" smtClean="0"/>
              <a:t> </a:t>
            </a:r>
            <a:r>
              <a:rPr lang="en-US" dirty="0" err="1" smtClean="0"/>
              <a:t>informationen</a:t>
            </a:r>
            <a:r>
              <a:rPr lang="en-US" dirty="0" smtClean="0"/>
              <a:t>: </a:t>
            </a:r>
            <a:r>
              <a:rPr lang="en-US" dirty="0">
                <a:hlinkClick r:id="rId3"/>
              </a:rPr>
              <a:t>https://www.inclusion-europe.eu/easy-to-read/</a:t>
            </a:r>
            <a:r>
              <a:rPr lang="en-US" dirty="0"/>
              <a:t> </a:t>
            </a:r>
          </a:p>
        </p:txBody>
      </p:sp>
    </p:spTree>
    <p:extLst>
      <p:ext uri="{BB962C8B-B14F-4D97-AF65-F5344CB8AC3E}">
        <p14:creationId xmlns:p14="http://schemas.microsoft.com/office/powerpoint/2010/main" val="575279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626A201D-78BA-4C26-AF74-D170DA207F81}"/>
              </a:ext>
            </a:extLst>
          </p:cNvPr>
          <p:cNvSpPr>
            <a:spLocks noGrp="1"/>
          </p:cNvSpPr>
          <p:nvPr>
            <p:ph type="body" sz="quarter" idx="16"/>
          </p:nvPr>
        </p:nvSpPr>
        <p:spPr/>
        <p:txBody>
          <a:bodyPr/>
          <a:lstStyle/>
          <a:p>
            <a:r>
              <a:rPr lang="en-IE" dirty="0"/>
              <a:t>IN </a:t>
            </a:r>
            <a:r>
              <a:rPr lang="en-IE" dirty="0" smtClean="0"/>
              <a:t>DIESEM TEIL:</a:t>
            </a:r>
            <a:endParaRPr lang="en-IE" dirty="0"/>
          </a:p>
          <a:p>
            <a:endParaRPr lang="en-IE" dirty="0"/>
          </a:p>
        </p:txBody>
      </p:sp>
      <p:sp>
        <p:nvSpPr>
          <p:cNvPr id="3" name="Text Placeholder 2">
            <a:extLst>
              <a:ext uri="{FF2B5EF4-FFF2-40B4-BE49-F238E27FC236}">
                <a16:creationId xmlns="" xmlns:a16="http://schemas.microsoft.com/office/drawing/2014/main" id="{19848A10-858E-4AB2-A9AE-C10CD35443F8}"/>
              </a:ext>
            </a:extLst>
          </p:cNvPr>
          <p:cNvSpPr>
            <a:spLocks noGrp="1"/>
          </p:cNvSpPr>
          <p:nvPr>
            <p:ph type="body" sz="quarter" idx="17"/>
          </p:nvPr>
        </p:nvSpPr>
        <p:spPr>
          <a:xfrm>
            <a:off x="6217920" y="1846203"/>
            <a:ext cx="5835534" cy="3947440"/>
          </a:xfrm>
        </p:spPr>
        <p:txBody>
          <a:bodyPr/>
          <a:lstStyle/>
          <a:p>
            <a:pPr algn="l"/>
            <a:r>
              <a:rPr lang="de-DE" dirty="0"/>
              <a:t>Wir wissen, dass nicht alle </a:t>
            </a:r>
            <a:r>
              <a:rPr lang="de-DE" dirty="0" smtClean="0"/>
              <a:t>Dienstleistungsanbieter*innen </a:t>
            </a:r>
            <a:r>
              <a:rPr lang="de-DE" dirty="0"/>
              <a:t>oder </a:t>
            </a:r>
            <a:r>
              <a:rPr lang="de-DE" dirty="0" err="1" smtClean="0"/>
              <a:t>Pädagog</a:t>
            </a:r>
            <a:r>
              <a:rPr lang="de-DE" dirty="0" smtClean="0"/>
              <a:t>*innen </a:t>
            </a:r>
            <a:r>
              <a:rPr lang="de-DE" dirty="0"/>
              <a:t>in der Lage sind, Sprachkurse anzubieten. </a:t>
            </a:r>
            <a:endParaRPr lang="en-IE" dirty="0"/>
          </a:p>
          <a:p>
            <a:pPr algn="l"/>
            <a:r>
              <a:rPr lang="de-DE" dirty="0"/>
              <a:t>In diesem Fall schlagen wir eine Partnerschaft mit bestimmten Sprachkursanbietern in Ihrer Region/Ihrem Land vor. In diesem Teil präsentieren wir Ihnen ein Beispiel eines wichtigen Sprachausbildungsanbieters und einige Einblicke bei der Gestaltung von Sprachprogrammen für Geflüchteten und Migrant*innen.</a:t>
            </a:r>
            <a:endParaRPr lang="en-IE" dirty="0"/>
          </a:p>
        </p:txBody>
      </p:sp>
      <p:sp>
        <p:nvSpPr>
          <p:cNvPr id="6" name="Text Placeholder 5">
            <a:extLst>
              <a:ext uri="{FF2B5EF4-FFF2-40B4-BE49-F238E27FC236}">
                <a16:creationId xmlns="" xmlns:a16="http://schemas.microsoft.com/office/drawing/2014/main" id="{CF2FA324-122C-4AD1-A9F2-E804F5D66E4F}"/>
              </a:ext>
            </a:extLst>
          </p:cNvPr>
          <p:cNvSpPr>
            <a:spLocks noGrp="1"/>
          </p:cNvSpPr>
          <p:nvPr>
            <p:ph type="body" sz="quarter" idx="13"/>
          </p:nvPr>
        </p:nvSpPr>
        <p:spPr/>
        <p:txBody>
          <a:bodyPr>
            <a:normAutofit lnSpcReduction="10000"/>
          </a:bodyPr>
          <a:lstStyle/>
          <a:p>
            <a:r>
              <a:rPr lang="en-US" sz="3600" i="0" dirty="0"/>
              <a:t>1.3 </a:t>
            </a:r>
            <a:r>
              <a:rPr lang="de-DE" sz="3600" i="0" dirty="0"/>
              <a:t>Zusammenarbeit für den Erfolg im Sprachunterricht - wichtige Erkenntnisse von Anbieter*innen</a:t>
            </a:r>
            <a:endParaRPr lang="en-IE" dirty="0"/>
          </a:p>
        </p:txBody>
      </p:sp>
      <p:sp>
        <p:nvSpPr>
          <p:cNvPr id="7" name="TextBox 6">
            <a:extLst>
              <a:ext uri="{FF2B5EF4-FFF2-40B4-BE49-F238E27FC236}">
                <a16:creationId xmlns="" xmlns:a16="http://schemas.microsoft.com/office/drawing/2014/main" id="{7893F5E8-0036-498D-9A73-D4BBCD5D4D8E}"/>
              </a:ext>
            </a:extLst>
          </p:cNvPr>
          <p:cNvSpPr txBox="1"/>
          <p:nvPr/>
        </p:nvSpPr>
        <p:spPr>
          <a:xfrm>
            <a:off x="0" y="237506"/>
            <a:ext cx="4215740" cy="584775"/>
          </a:xfrm>
          <a:prstGeom prst="rect">
            <a:avLst/>
          </a:prstGeom>
          <a:solidFill>
            <a:srgbClr val="F38B00"/>
          </a:solidFill>
        </p:spPr>
        <p:txBody>
          <a:bodyPr wrap="square" rtlCol="0">
            <a:spAutoFit/>
          </a:bodyPr>
          <a:lstStyle/>
          <a:p>
            <a:r>
              <a:rPr lang="en-IE" sz="3200" dirty="0" smtClean="0">
                <a:solidFill>
                  <a:schemeClr val="bg1"/>
                </a:solidFill>
              </a:rPr>
              <a:t>  1</a:t>
            </a:r>
            <a:r>
              <a:rPr lang="en-IE" sz="3200" dirty="0">
                <a:solidFill>
                  <a:schemeClr val="bg1"/>
                </a:solidFill>
              </a:rPr>
              <a:t>. </a:t>
            </a:r>
            <a:r>
              <a:rPr lang="en-IE" sz="3200" dirty="0" smtClean="0">
                <a:solidFill>
                  <a:schemeClr val="bg1"/>
                </a:solidFill>
              </a:rPr>
              <a:t>SPRACHE</a:t>
            </a:r>
            <a:endParaRPr lang="en-IE" sz="3200" dirty="0">
              <a:solidFill>
                <a:schemeClr val="bg1"/>
              </a:solidFill>
            </a:endParaRPr>
          </a:p>
        </p:txBody>
      </p:sp>
    </p:spTree>
    <p:extLst>
      <p:ext uri="{BB962C8B-B14F-4D97-AF65-F5344CB8AC3E}">
        <p14:creationId xmlns:p14="http://schemas.microsoft.com/office/powerpoint/2010/main" val="19578043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DFD1BF11-F639-4B2B-81B7-6CDCDD82754D}"/>
              </a:ext>
            </a:extLst>
          </p:cNvPr>
          <p:cNvSpPr>
            <a:spLocks noGrp="1"/>
          </p:cNvSpPr>
          <p:nvPr>
            <p:ph type="body" sz="quarter" idx="16"/>
          </p:nvPr>
        </p:nvSpPr>
        <p:spPr>
          <a:xfrm>
            <a:off x="6318620" y="422911"/>
            <a:ext cx="5659526" cy="1094042"/>
          </a:xfrm>
        </p:spPr>
        <p:txBody>
          <a:bodyPr>
            <a:noAutofit/>
          </a:bodyPr>
          <a:lstStyle/>
          <a:p>
            <a:r>
              <a:rPr lang="en-IE" dirty="0"/>
              <a:t>Education and Training Boards, </a:t>
            </a:r>
            <a:r>
              <a:rPr lang="en-IE" dirty="0" err="1" smtClean="0"/>
              <a:t>Irland</a:t>
            </a:r>
            <a:endParaRPr lang="en-IE" dirty="0"/>
          </a:p>
        </p:txBody>
      </p:sp>
      <p:sp>
        <p:nvSpPr>
          <p:cNvPr id="3" name="Text Placeholder 2">
            <a:extLst>
              <a:ext uri="{FF2B5EF4-FFF2-40B4-BE49-F238E27FC236}">
                <a16:creationId xmlns="" xmlns:a16="http://schemas.microsoft.com/office/drawing/2014/main" id="{96E61A2E-6BDE-4EE3-B568-EB35765AE906}"/>
              </a:ext>
            </a:extLst>
          </p:cNvPr>
          <p:cNvSpPr>
            <a:spLocks noGrp="1"/>
          </p:cNvSpPr>
          <p:nvPr>
            <p:ph type="body" sz="quarter" idx="17"/>
          </p:nvPr>
        </p:nvSpPr>
        <p:spPr/>
        <p:txBody>
          <a:bodyPr/>
          <a:lstStyle/>
          <a:p>
            <a:pPr algn="l"/>
            <a:r>
              <a:rPr lang="de-DE" dirty="0"/>
              <a:t>Die irischen ETBs bieten allen erwachsenen Geflüchteten im Rahmen eines einjährigen Umsiedlungsprogramms in der Regel zwanzig Stunden pro Woche Englischunterricht und interkulturelles Training an. </a:t>
            </a:r>
            <a:endParaRPr lang="en-IE" dirty="0"/>
          </a:p>
          <a:p>
            <a:pPr algn="l"/>
            <a:r>
              <a:rPr lang="de-DE" dirty="0" smtClean="0"/>
              <a:t>In </a:t>
            </a:r>
            <a:r>
              <a:rPr lang="de-DE" dirty="0"/>
              <a:t>ganz Irland gibt es 16 Bildungs- und Ausbildungsbehörden.</a:t>
            </a:r>
          </a:p>
          <a:p>
            <a:pPr algn="l"/>
            <a:r>
              <a:rPr lang="en-IE" dirty="0" smtClean="0">
                <a:hlinkClick r:id="rId2"/>
              </a:rPr>
              <a:t>Find </a:t>
            </a:r>
            <a:r>
              <a:rPr lang="en-IE" dirty="0">
                <a:hlinkClick r:id="rId2"/>
              </a:rPr>
              <a:t>an ETB</a:t>
            </a:r>
            <a:endParaRPr lang="en-IE" dirty="0"/>
          </a:p>
          <a:p>
            <a:pPr algn="l"/>
            <a:endParaRPr lang="en-IE" dirty="0"/>
          </a:p>
          <a:p>
            <a:pPr algn="l"/>
            <a:endParaRPr lang="en-IE" dirty="0"/>
          </a:p>
        </p:txBody>
      </p:sp>
      <p:pic>
        <p:nvPicPr>
          <p:cNvPr id="5" name="Picture 4">
            <a:extLst>
              <a:ext uri="{FF2B5EF4-FFF2-40B4-BE49-F238E27FC236}">
                <a16:creationId xmlns="" xmlns:a16="http://schemas.microsoft.com/office/drawing/2014/main" id="{B118BA64-85E1-46C1-97ED-19CDCCDC1147}"/>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4908331" y="516386"/>
            <a:ext cx="1626195" cy="812420"/>
          </a:xfrm>
          <a:prstGeom prst="rect">
            <a:avLst/>
          </a:prstGeom>
        </p:spPr>
      </p:pic>
      <p:pic>
        <p:nvPicPr>
          <p:cNvPr id="11" name="Picture 10" descr="A picture containing drawing&#10;&#10;Description automatically generated">
            <a:extLst>
              <a:ext uri="{FF2B5EF4-FFF2-40B4-BE49-F238E27FC236}">
                <a16:creationId xmlns="" xmlns:a16="http://schemas.microsoft.com/office/drawing/2014/main" id="{D53FDD29-6227-4CCE-916C-802DD4C1DE8C}"/>
              </a:ext>
            </a:extLst>
          </p:cNvPr>
          <p:cNvPicPr>
            <a:picLocks noChangeAspect="1"/>
          </p:cNvPicPr>
          <p:nvPr/>
        </p:nvPicPr>
        <p:blipFill>
          <a:blip r:embed="rId5">
            <a:extLst>
              <a:ext uri="{837473B0-CC2E-450A-ABE3-18F120FF3D39}">
                <a1611:picAttrSrcUrl xmlns="" xmlns:a1611="http://schemas.microsoft.com/office/drawing/2016/11/main" r:id="rId6"/>
              </a:ext>
            </a:extLst>
          </a:blip>
          <a:stretch>
            <a:fillRect/>
          </a:stretch>
        </p:blipFill>
        <p:spPr>
          <a:xfrm>
            <a:off x="1" y="1464343"/>
            <a:ext cx="6188548" cy="3165000"/>
          </a:xfrm>
          <a:prstGeom prst="rect">
            <a:avLst/>
          </a:prstGeom>
        </p:spPr>
      </p:pic>
    </p:spTree>
    <p:extLst>
      <p:ext uri="{BB962C8B-B14F-4D97-AF65-F5344CB8AC3E}">
        <p14:creationId xmlns:p14="http://schemas.microsoft.com/office/powerpoint/2010/main" val="26667162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3F242E3C-FE69-452D-92AA-67BC1B3E8844}"/>
              </a:ext>
            </a:extLst>
          </p:cNvPr>
          <p:cNvSpPr>
            <a:spLocks noGrp="1"/>
          </p:cNvSpPr>
          <p:nvPr>
            <p:ph type="body" sz="quarter" idx="20"/>
          </p:nvPr>
        </p:nvSpPr>
        <p:spPr>
          <a:xfrm>
            <a:off x="298307" y="1574790"/>
            <a:ext cx="8246603" cy="4702966"/>
          </a:xfrm>
        </p:spPr>
        <p:txBody>
          <a:bodyPr/>
          <a:lstStyle/>
          <a:p>
            <a:pPr marL="0" indent="0">
              <a:buNone/>
            </a:pPr>
            <a:r>
              <a:rPr lang="de-DE" sz="2000" dirty="0">
                <a:solidFill>
                  <a:srgbClr val="EA1D76"/>
                </a:solidFill>
              </a:rPr>
              <a:t>Eine aufschlussreiche Forschungsstudie wurde von der Dublin City University durchgeführt mit dem Titel </a:t>
            </a:r>
            <a:r>
              <a:rPr lang="en-IE" sz="2000" dirty="0" smtClean="0">
                <a:hlinkClick r:id="rId2"/>
              </a:rPr>
              <a:t>:  </a:t>
            </a:r>
            <a:r>
              <a:rPr lang="de-DE" sz="2000" b="1" dirty="0">
                <a:solidFill>
                  <a:srgbClr val="EA1D76"/>
                </a:solidFill>
                <a:hlinkClick r:id="rId2"/>
              </a:rPr>
              <a:t>Eine Untersuchung der ESOL-Vorkehrungen für erwachsene syrische Geflüchtete in Irland: Stimmen von Unterstützungsanbietern </a:t>
            </a:r>
            <a:r>
              <a:rPr lang="en-US" sz="2000" b="1" dirty="0" smtClean="0">
                <a:solidFill>
                  <a:srgbClr val="EA1D76"/>
                </a:solidFill>
                <a:hlinkClick r:id="rId2"/>
              </a:rPr>
              <a:t> </a:t>
            </a:r>
            <a:r>
              <a:rPr lang="en-US" sz="2000" b="1" dirty="0" smtClean="0">
                <a:solidFill>
                  <a:srgbClr val="EA1D76"/>
                </a:solidFill>
              </a:rPr>
              <a:t>         </a:t>
            </a:r>
            <a:r>
              <a:rPr lang="en-US" sz="2000" dirty="0" smtClean="0"/>
              <a:t>   </a:t>
            </a:r>
            <a:endParaRPr lang="en-US" sz="2000" dirty="0"/>
          </a:p>
          <a:p>
            <a:pPr marL="0" indent="0">
              <a:buNone/>
            </a:pPr>
            <a:r>
              <a:rPr lang="en-US" sz="2000" b="1" dirty="0" err="1"/>
              <a:t>Wichtige</a:t>
            </a:r>
            <a:r>
              <a:rPr lang="en-US" sz="2000" b="1" dirty="0"/>
              <a:t> </a:t>
            </a:r>
            <a:r>
              <a:rPr lang="en-US" sz="2000" b="1" dirty="0" err="1"/>
              <a:t>Lernergebnisse</a:t>
            </a:r>
            <a:r>
              <a:rPr lang="en-US" sz="2000" b="1" dirty="0"/>
              <a:t>:</a:t>
            </a:r>
          </a:p>
          <a:p>
            <a:r>
              <a:rPr lang="de-DE" sz="2000" dirty="0"/>
              <a:t>Bedenken Sie die Länge der Sprachschulungstage. </a:t>
            </a:r>
            <a:endParaRPr lang="de-DE" sz="2000" dirty="0" smtClean="0"/>
          </a:p>
          <a:p>
            <a:r>
              <a:rPr lang="de-DE" sz="2000" dirty="0"/>
              <a:t>Viele Geflüchtete und Migrant*innen hatten einfach nicht die Zeit, täglich fünf Stunden dem ESOL-Unterricht (English </a:t>
            </a:r>
            <a:r>
              <a:rPr lang="de-DE" sz="2000" dirty="0" err="1"/>
              <a:t>for</a:t>
            </a:r>
            <a:r>
              <a:rPr lang="de-DE" sz="2000" dirty="0"/>
              <a:t> Speakers </a:t>
            </a:r>
            <a:r>
              <a:rPr lang="de-DE" sz="2000" dirty="0" err="1"/>
              <a:t>of</a:t>
            </a:r>
            <a:r>
              <a:rPr lang="de-DE" sz="2000" dirty="0"/>
              <a:t> Other </a:t>
            </a:r>
            <a:r>
              <a:rPr lang="de-DE" sz="2000" dirty="0" err="1"/>
              <a:t>Languages</a:t>
            </a:r>
            <a:r>
              <a:rPr lang="de-DE" sz="2000" dirty="0"/>
              <a:t>) zu widmen und finden es schwierig, die Konzentration über intensive Zeitspannen aufrechtzuerhalten.</a:t>
            </a:r>
            <a:endParaRPr lang="en-IE" sz="2000" dirty="0"/>
          </a:p>
          <a:p>
            <a:pPr marL="0" indent="0" algn="ctr">
              <a:buNone/>
            </a:pPr>
            <a:r>
              <a:rPr lang="de-DE" sz="1800" i="1" dirty="0" smtClean="0"/>
              <a:t>“Denken </a:t>
            </a:r>
            <a:r>
              <a:rPr lang="de-DE" sz="1800" i="1" dirty="0"/>
              <a:t>Sie an sich selbst: Wenn Sie mitten in China gelandet wären, würden Sie gerne vier Stunden am Tag Unterricht haben? [...] und Sie müssen sich immer noch Gedanken darüber machen, wie Sie nach Hause kommen und das Abendessen veranstalten, einkaufen und die Kinder abholen könnten... die Sprache wäre nur ein so kleiner Teil Ihres Lebens</a:t>
            </a:r>
            <a:r>
              <a:rPr lang="de-DE" sz="1800" i="1" dirty="0" smtClean="0"/>
              <a:t>.“</a:t>
            </a:r>
            <a:endParaRPr lang="de-DE" sz="1800" i="1" dirty="0"/>
          </a:p>
          <a:p>
            <a:pPr marL="0" indent="0" algn="ctr">
              <a:buNone/>
            </a:pPr>
            <a:r>
              <a:rPr lang="en-IE" sz="1800" i="1" dirty="0" smtClean="0"/>
              <a:t>“I</a:t>
            </a:r>
            <a:r>
              <a:rPr lang="de-DE" sz="1800" i="1" dirty="0" err="1" smtClean="0"/>
              <a:t>ch</a:t>
            </a:r>
            <a:r>
              <a:rPr lang="de-DE" sz="1800" i="1" dirty="0" smtClean="0"/>
              <a:t> </a:t>
            </a:r>
            <a:r>
              <a:rPr lang="de-DE" sz="1800" i="1" dirty="0"/>
              <a:t>würde ein längeres Programm und kürzere Stunden vorschlagen</a:t>
            </a:r>
            <a:r>
              <a:rPr lang="en-IE" sz="1800" i="1" dirty="0" smtClean="0"/>
              <a:t>.”</a:t>
            </a:r>
            <a:endParaRPr lang="en-IE" sz="1800" i="1" dirty="0"/>
          </a:p>
        </p:txBody>
      </p:sp>
      <p:sp>
        <p:nvSpPr>
          <p:cNvPr id="3" name="Text Placeholder 2">
            <a:extLst>
              <a:ext uri="{FF2B5EF4-FFF2-40B4-BE49-F238E27FC236}">
                <a16:creationId xmlns="" xmlns:a16="http://schemas.microsoft.com/office/drawing/2014/main" id="{D4976A3E-7CCB-416B-8825-9E4216707008}"/>
              </a:ext>
            </a:extLst>
          </p:cNvPr>
          <p:cNvSpPr>
            <a:spLocks noGrp="1"/>
          </p:cNvSpPr>
          <p:nvPr>
            <p:ph type="body" sz="quarter" idx="21"/>
          </p:nvPr>
        </p:nvSpPr>
        <p:spPr>
          <a:xfrm>
            <a:off x="2495266" y="388620"/>
            <a:ext cx="9174764" cy="646401"/>
          </a:xfrm>
        </p:spPr>
        <p:txBody>
          <a:bodyPr>
            <a:noAutofit/>
          </a:bodyPr>
          <a:lstStyle/>
          <a:p>
            <a:r>
              <a:rPr lang="de-DE" sz="3000" dirty="0"/>
              <a:t>Einige Einblicke von Mitarbeitenden der Sprachförderung</a:t>
            </a:r>
            <a:endParaRPr lang="en-IE" sz="3000" dirty="0"/>
          </a:p>
        </p:txBody>
      </p:sp>
      <p:sp>
        <p:nvSpPr>
          <p:cNvPr id="4" name="Rectangle 3">
            <a:extLst>
              <a:ext uri="{FF2B5EF4-FFF2-40B4-BE49-F238E27FC236}">
                <a16:creationId xmlns="" xmlns:a16="http://schemas.microsoft.com/office/drawing/2014/main" id="{8B22B01C-61FB-42B0-B962-08A4BA51C43D}"/>
              </a:ext>
            </a:extLst>
          </p:cNvPr>
          <p:cNvSpPr/>
          <p:nvPr/>
        </p:nvSpPr>
        <p:spPr>
          <a:xfrm>
            <a:off x="1657350" y="6586299"/>
            <a:ext cx="10275570" cy="246221"/>
          </a:xfrm>
          <a:prstGeom prst="rect">
            <a:avLst/>
          </a:prstGeom>
        </p:spPr>
        <p:txBody>
          <a:bodyPr wrap="square">
            <a:spAutoFit/>
          </a:bodyPr>
          <a:lstStyle/>
          <a:p>
            <a:r>
              <a:rPr lang="en-IE" sz="1000" dirty="0" err="1" smtClean="0"/>
              <a:t>Quelle</a:t>
            </a:r>
            <a:r>
              <a:rPr lang="en-IE" sz="1000" dirty="0" smtClean="0"/>
              <a:t>: </a:t>
            </a:r>
            <a:r>
              <a:rPr lang="en-IE" sz="1000" dirty="0">
                <a:hlinkClick r:id="rId2"/>
              </a:rPr>
              <a:t>http://doras.dcu.ie/23892/1/An%20investigation%20of%20ESOL%20provision%20for%20adult%20Syrian%20refugees%20in%20Ireland%20Voices%20of%20support%20providers.pdf</a:t>
            </a:r>
            <a:endParaRPr lang="en-IE" sz="1000" dirty="0"/>
          </a:p>
        </p:txBody>
      </p:sp>
      <p:pic>
        <p:nvPicPr>
          <p:cNvPr id="6" name="Picture 5" descr="A stack of books&#10;&#10;Description automatically generated">
            <a:extLst>
              <a:ext uri="{FF2B5EF4-FFF2-40B4-BE49-F238E27FC236}">
                <a16:creationId xmlns="" xmlns:a16="http://schemas.microsoft.com/office/drawing/2014/main" id="{33E90C55-352F-459F-849F-E3E5745E6AA1}"/>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8376745" y="1883982"/>
            <a:ext cx="4020119" cy="3816569"/>
          </a:xfrm>
          <a:prstGeom prst="rect">
            <a:avLst/>
          </a:prstGeom>
        </p:spPr>
      </p:pic>
    </p:spTree>
    <p:extLst>
      <p:ext uri="{BB962C8B-B14F-4D97-AF65-F5344CB8AC3E}">
        <p14:creationId xmlns:p14="http://schemas.microsoft.com/office/powerpoint/2010/main" val="19336261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3F242E3C-FE69-452D-92AA-67BC1B3E8844}"/>
              </a:ext>
            </a:extLst>
          </p:cNvPr>
          <p:cNvSpPr>
            <a:spLocks noGrp="1"/>
          </p:cNvSpPr>
          <p:nvPr>
            <p:ph type="body" sz="quarter" idx="20"/>
          </p:nvPr>
        </p:nvSpPr>
        <p:spPr>
          <a:xfrm>
            <a:off x="194438" y="1731145"/>
            <a:ext cx="8098223" cy="3872188"/>
          </a:xfrm>
        </p:spPr>
        <p:txBody>
          <a:bodyPr/>
          <a:lstStyle/>
          <a:p>
            <a:pPr marL="0" indent="0">
              <a:buNone/>
            </a:pPr>
            <a:r>
              <a:rPr lang="de-DE" sz="2200" dirty="0">
                <a:solidFill>
                  <a:srgbClr val="EA1D76"/>
                </a:solidFill>
              </a:rPr>
              <a:t>Viele Mitarbeitende der Sprachförderung fragen sich, welchen Wert es hat, so früh im Rahmen eines Umsiedlungsprogramms mit den ESOL-Intensivkursen zu beginnen. </a:t>
            </a:r>
            <a:endParaRPr lang="de-DE" sz="2200" dirty="0" smtClean="0">
              <a:solidFill>
                <a:srgbClr val="EA1D76"/>
              </a:solidFill>
            </a:endParaRPr>
          </a:p>
          <a:p>
            <a:pPr marL="0" indent="0">
              <a:buNone/>
            </a:pPr>
            <a:r>
              <a:rPr lang="de-DE" sz="2200" dirty="0"/>
              <a:t>Obwohl alle Unterstützungsanbieter Englisch als Schlüsselelement in einem Umsiedlungsprogramm nennen, räumten sie ein, dass das Erlernen der englischen Sprache nicht immer die Hauptpriorität für die Geflüchteten selbst war, insbesondere bei ihrer ersten Ankunft. Sie machten sich Sorgen um ihre Familien in ihren Heimatländern oder in Lagern, um ihre Gesundheit und die Gesundheit ihrer Familien, um die Eingewöhnung ihrer Kinder in die Schule und in Kinderkrippen, um Transportfragen und andere praktische Angelegenheiten.   Englisch war zwar wichtig, wurde aber nicht als ebenso wichtig für diese unmittelbaren und dringenden Sorgen angesehen. </a:t>
            </a:r>
            <a:endParaRPr lang="en-IE" sz="2200" i="1" dirty="0"/>
          </a:p>
        </p:txBody>
      </p:sp>
      <p:sp>
        <p:nvSpPr>
          <p:cNvPr id="3" name="Text Placeholder 2">
            <a:extLst>
              <a:ext uri="{FF2B5EF4-FFF2-40B4-BE49-F238E27FC236}">
                <a16:creationId xmlns="" xmlns:a16="http://schemas.microsoft.com/office/drawing/2014/main" id="{D4976A3E-7CCB-416B-8825-9E4216707008}"/>
              </a:ext>
            </a:extLst>
          </p:cNvPr>
          <p:cNvSpPr>
            <a:spLocks noGrp="1"/>
          </p:cNvSpPr>
          <p:nvPr>
            <p:ph type="body" sz="quarter" idx="21"/>
          </p:nvPr>
        </p:nvSpPr>
        <p:spPr>
          <a:xfrm>
            <a:off x="2495266" y="388620"/>
            <a:ext cx="9174764" cy="646401"/>
          </a:xfrm>
        </p:spPr>
        <p:txBody>
          <a:bodyPr>
            <a:noAutofit/>
          </a:bodyPr>
          <a:lstStyle/>
          <a:p>
            <a:r>
              <a:rPr lang="de-DE" sz="3000" dirty="0"/>
              <a:t>Einige Einblicke von Mitarbeitenden der Sprachförderung</a:t>
            </a:r>
            <a:endParaRPr lang="en-IE" sz="3000" dirty="0"/>
          </a:p>
        </p:txBody>
      </p:sp>
      <p:sp>
        <p:nvSpPr>
          <p:cNvPr id="4" name="Rectangle 3">
            <a:extLst>
              <a:ext uri="{FF2B5EF4-FFF2-40B4-BE49-F238E27FC236}">
                <a16:creationId xmlns="" xmlns:a16="http://schemas.microsoft.com/office/drawing/2014/main" id="{8B22B01C-61FB-42B0-B962-08A4BA51C43D}"/>
              </a:ext>
            </a:extLst>
          </p:cNvPr>
          <p:cNvSpPr/>
          <p:nvPr/>
        </p:nvSpPr>
        <p:spPr>
          <a:xfrm>
            <a:off x="1657350" y="6586299"/>
            <a:ext cx="10275570" cy="246221"/>
          </a:xfrm>
          <a:prstGeom prst="rect">
            <a:avLst/>
          </a:prstGeom>
        </p:spPr>
        <p:txBody>
          <a:bodyPr wrap="square">
            <a:spAutoFit/>
          </a:bodyPr>
          <a:lstStyle/>
          <a:p>
            <a:r>
              <a:rPr lang="en-IE" sz="1000" dirty="0" err="1" smtClean="0"/>
              <a:t>Quelle</a:t>
            </a:r>
            <a:r>
              <a:rPr lang="en-IE" sz="1000" dirty="0" smtClean="0"/>
              <a:t>: </a:t>
            </a:r>
            <a:r>
              <a:rPr lang="en-IE" sz="1000" dirty="0">
                <a:hlinkClick r:id="rId2"/>
              </a:rPr>
              <a:t>http://doras.dcu.ie/23892/1/An%20investigation%20of%20ESOL%20provision%20for%20adult%20Syrian%20refugees%20in%20Ireland%20Voices%20of%20support%20providers.pdf</a:t>
            </a:r>
            <a:endParaRPr lang="en-IE" sz="1000" dirty="0"/>
          </a:p>
        </p:txBody>
      </p:sp>
      <p:pic>
        <p:nvPicPr>
          <p:cNvPr id="7" name="Picture 6" descr="A close up of a rug&#10;&#10;Description automatically generated">
            <a:extLst>
              <a:ext uri="{FF2B5EF4-FFF2-40B4-BE49-F238E27FC236}">
                <a16:creationId xmlns="" xmlns:a16="http://schemas.microsoft.com/office/drawing/2014/main" id="{B02E1DEF-657C-4F60-B1E7-CB13FD02C2D6}"/>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8359468" y="2134484"/>
            <a:ext cx="3457839" cy="2966979"/>
          </a:xfrm>
          <a:prstGeom prst="rect">
            <a:avLst/>
          </a:prstGeom>
        </p:spPr>
      </p:pic>
    </p:spTree>
    <p:extLst>
      <p:ext uri="{BB962C8B-B14F-4D97-AF65-F5344CB8AC3E}">
        <p14:creationId xmlns:p14="http://schemas.microsoft.com/office/powerpoint/2010/main" val="24044726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D4976A3E-7CCB-416B-8825-9E4216707008}"/>
              </a:ext>
            </a:extLst>
          </p:cNvPr>
          <p:cNvSpPr>
            <a:spLocks noGrp="1"/>
          </p:cNvSpPr>
          <p:nvPr>
            <p:ph type="body" sz="quarter" idx="21"/>
          </p:nvPr>
        </p:nvSpPr>
        <p:spPr>
          <a:xfrm>
            <a:off x="2495266" y="388620"/>
            <a:ext cx="9174764" cy="646401"/>
          </a:xfrm>
        </p:spPr>
        <p:txBody>
          <a:bodyPr>
            <a:noAutofit/>
          </a:bodyPr>
          <a:lstStyle/>
          <a:p>
            <a:r>
              <a:rPr lang="de-DE" sz="3000" dirty="0"/>
              <a:t>Einige Einblicke von Mitarbeitenden der Sprachförderung</a:t>
            </a:r>
            <a:endParaRPr lang="en-IE" sz="3000" dirty="0"/>
          </a:p>
        </p:txBody>
      </p:sp>
      <p:sp>
        <p:nvSpPr>
          <p:cNvPr id="4" name="Rectangle 3">
            <a:extLst>
              <a:ext uri="{FF2B5EF4-FFF2-40B4-BE49-F238E27FC236}">
                <a16:creationId xmlns="" xmlns:a16="http://schemas.microsoft.com/office/drawing/2014/main" id="{8B22B01C-61FB-42B0-B962-08A4BA51C43D}"/>
              </a:ext>
            </a:extLst>
          </p:cNvPr>
          <p:cNvSpPr/>
          <p:nvPr/>
        </p:nvSpPr>
        <p:spPr>
          <a:xfrm>
            <a:off x="1657350" y="6586299"/>
            <a:ext cx="10275570" cy="246221"/>
          </a:xfrm>
          <a:prstGeom prst="rect">
            <a:avLst/>
          </a:prstGeom>
        </p:spPr>
        <p:txBody>
          <a:bodyPr wrap="square">
            <a:spAutoFit/>
          </a:bodyPr>
          <a:lstStyle/>
          <a:p>
            <a:r>
              <a:rPr lang="en-IE" sz="1000" smtClean="0"/>
              <a:t>Quelle: </a:t>
            </a:r>
            <a:r>
              <a:rPr lang="en-IE" sz="1000" dirty="0">
                <a:hlinkClick r:id="rId2"/>
              </a:rPr>
              <a:t>http://doras.dcu.ie/23892/1/An%20investigation%20of%20ESOL%20provision%20for%20adult%20Syrian%20refugees%20in%20Ireland%20Voices%20of%20support%20providers.pdf</a:t>
            </a:r>
            <a:endParaRPr lang="en-IE" sz="1000" dirty="0"/>
          </a:p>
        </p:txBody>
      </p:sp>
      <p:sp>
        <p:nvSpPr>
          <p:cNvPr id="5" name="Rectangle 4">
            <a:extLst>
              <a:ext uri="{FF2B5EF4-FFF2-40B4-BE49-F238E27FC236}">
                <a16:creationId xmlns="" xmlns:a16="http://schemas.microsoft.com/office/drawing/2014/main" id="{9036DCA6-1CB3-43C4-9BC9-6833774B1331}"/>
              </a:ext>
            </a:extLst>
          </p:cNvPr>
          <p:cNvSpPr/>
          <p:nvPr/>
        </p:nvSpPr>
        <p:spPr>
          <a:xfrm>
            <a:off x="3930869" y="2525813"/>
            <a:ext cx="7739161" cy="3046988"/>
          </a:xfrm>
          <a:prstGeom prst="rect">
            <a:avLst/>
          </a:prstGeom>
        </p:spPr>
        <p:txBody>
          <a:bodyPr wrap="square">
            <a:spAutoFit/>
          </a:bodyPr>
          <a:lstStyle/>
          <a:p>
            <a:r>
              <a:rPr lang="en-US" sz="2400" i="1" dirty="0" smtClean="0">
                <a:solidFill>
                  <a:srgbClr val="6D6E6C"/>
                </a:solidFill>
              </a:rPr>
              <a:t>“</a:t>
            </a:r>
            <a:r>
              <a:rPr lang="de-DE" sz="2400" i="1" dirty="0">
                <a:solidFill>
                  <a:srgbClr val="6D6E6C"/>
                </a:solidFill>
              </a:rPr>
              <a:t>Sie sind verängstigt, sie kommen in eine neue Gemeinschaft [...] und man sagt ihnen: 'Geht los und seid an einem Montag im Unterricht' [...] die meisten von ihnen waren der Meinung, dass sie sich zuerst gerne in der Gemeinschaft eingelebt hätten [...] nur um ihre Füße tatsächlich den Boden berühren zu lassen [...] wir waren der Meinung, dass es nach gründlicher Überlegung keine gute Idee war, sie sofort in den Unterricht gehen zu </a:t>
            </a:r>
            <a:r>
              <a:rPr lang="de-DE" sz="2400" i="1" dirty="0" smtClean="0">
                <a:solidFill>
                  <a:srgbClr val="6D6E6C"/>
                </a:solidFill>
              </a:rPr>
              <a:t>lassen.“</a:t>
            </a:r>
            <a:endParaRPr lang="en-IE" sz="2400" i="1" dirty="0">
              <a:solidFill>
                <a:srgbClr val="6D6E6C"/>
              </a:solidFill>
            </a:endParaRPr>
          </a:p>
        </p:txBody>
      </p:sp>
      <p:pic>
        <p:nvPicPr>
          <p:cNvPr id="8" name="Picture 7" descr="A close up of a logo&#10;&#10;Description automatically generated">
            <a:extLst>
              <a:ext uri="{FF2B5EF4-FFF2-40B4-BE49-F238E27FC236}">
                <a16:creationId xmlns="" xmlns:a16="http://schemas.microsoft.com/office/drawing/2014/main" id="{FCF43732-1252-4946-9EE1-DB1FFAB916CD}"/>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270642" y="1879016"/>
            <a:ext cx="3946634" cy="3946634"/>
          </a:xfrm>
          <a:prstGeom prst="rect">
            <a:avLst/>
          </a:prstGeom>
        </p:spPr>
      </p:pic>
    </p:spTree>
    <p:extLst>
      <p:ext uri="{BB962C8B-B14F-4D97-AF65-F5344CB8AC3E}">
        <p14:creationId xmlns:p14="http://schemas.microsoft.com/office/powerpoint/2010/main" val="1225750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3F242E3C-FE69-452D-92AA-67BC1B3E8844}"/>
              </a:ext>
            </a:extLst>
          </p:cNvPr>
          <p:cNvSpPr>
            <a:spLocks noGrp="1"/>
          </p:cNvSpPr>
          <p:nvPr>
            <p:ph type="body" sz="quarter" idx="20"/>
          </p:nvPr>
        </p:nvSpPr>
        <p:spPr>
          <a:xfrm>
            <a:off x="509750" y="1754551"/>
            <a:ext cx="10914995" cy="3872188"/>
          </a:xfrm>
        </p:spPr>
        <p:txBody>
          <a:bodyPr/>
          <a:lstStyle/>
          <a:p>
            <a:pPr marL="0" indent="0">
              <a:buNone/>
            </a:pPr>
            <a:r>
              <a:rPr lang="de-DE" dirty="0"/>
              <a:t>Die Mitarbeitenden der Sprachförderung hoben hervor, dass viele Geflüchtete keine formelle Ausbildung absolviert hätten oder es nicht gewohnt seien, täglich über längere Zeiträume am Unterricht teilzunehmen. Unter diesen Umständen wurde die Konzentration auf das Erlernen einer Sprache für fünf Stunden pro Tag als unrealistische Erwartung empfunden</a:t>
            </a:r>
            <a:r>
              <a:rPr lang="de-DE" dirty="0" smtClean="0"/>
              <a:t>.</a:t>
            </a:r>
          </a:p>
          <a:p>
            <a:pPr marL="0" indent="0">
              <a:buNone/>
            </a:pPr>
            <a:endParaRPr lang="en-US" i="1" dirty="0"/>
          </a:p>
          <a:p>
            <a:pPr marL="0" indent="0">
              <a:buNone/>
            </a:pPr>
            <a:r>
              <a:rPr lang="de-DE" dirty="0"/>
              <a:t>Obwohl sie erfahrene ESOL-Tutor*innen waren, äußerten sich alle ESOL-Lehrkräfte dazu, wie sehr sich dieser spezielle Unterrichtskontext von jedem anderen Unterricht unterschied, den sie in ihrer Laufbahn gemacht hatten und wie unvorbereitet sie auf diese Art von Unterricht waren. Es gab jedoch wenig bis gar keine formale Ausbildung im spezifischen Kontext des Unterrichtens von Geflüchteten.</a:t>
            </a:r>
            <a:endParaRPr lang="en-IE" i="1" dirty="0"/>
          </a:p>
        </p:txBody>
      </p:sp>
      <p:sp>
        <p:nvSpPr>
          <p:cNvPr id="3" name="Text Placeholder 2">
            <a:extLst>
              <a:ext uri="{FF2B5EF4-FFF2-40B4-BE49-F238E27FC236}">
                <a16:creationId xmlns="" xmlns:a16="http://schemas.microsoft.com/office/drawing/2014/main" id="{D4976A3E-7CCB-416B-8825-9E4216707008}"/>
              </a:ext>
            </a:extLst>
          </p:cNvPr>
          <p:cNvSpPr>
            <a:spLocks noGrp="1"/>
          </p:cNvSpPr>
          <p:nvPr>
            <p:ph type="body" sz="quarter" idx="21"/>
          </p:nvPr>
        </p:nvSpPr>
        <p:spPr>
          <a:xfrm>
            <a:off x="2495266" y="388620"/>
            <a:ext cx="9174764" cy="646401"/>
          </a:xfrm>
        </p:spPr>
        <p:txBody>
          <a:bodyPr>
            <a:noAutofit/>
          </a:bodyPr>
          <a:lstStyle/>
          <a:p>
            <a:r>
              <a:rPr lang="de-DE" sz="3000" dirty="0"/>
              <a:t>Einige Einblicke von Mitarbeitenden der Sprachförderung</a:t>
            </a:r>
            <a:endParaRPr lang="en-IE" sz="3000" dirty="0"/>
          </a:p>
        </p:txBody>
      </p:sp>
      <p:sp>
        <p:nvSpPr>
          <p:cNvPr id="4" name="Rectangle 3">
            <a:extLst>
              <a:ext uri="{FF2B5EF4-FFF2-40B4-BE49-F238E27FC236}">
                <a16:creationId xmlns="" xmlns:a16="http://schemas.microsoft.com/office/drawing/2014/main" id="{8B22B01C-61FB-42B0-B962-08A4BA51C43D}"/>
              </a:ext>
            </a:extLst>
          </p:cNvPr>
          <p:cNvSpPr/>
          <p:nvPr/>
        </p:nvSpPr>
        <p:spPr>
          <a:xfrm>
            <a:off x="1657350" y="6586299"/>
            <a:ext cx="10275570" cy="246221"/>
          </a:xfrm>
          <a:prstGeom prst="rect">
            <a:avLst/>
          </a:prstGeom>
        </p:spPr>
        <p:txBody>
          <a:bodyPr wrap="square">
            <a:spAutoFit/>
          </a:bodyPr>
          <a:lstStyle/>
          <a:p>
            <a:r>
              <a:rPr lang="en-IE" sz="1000" dirty="0" err="1" smtClean="0"/>
              <a:t>Quelle</a:t>
            </a:r>
            <a:r>
              <a:rPr lang="en-IE" sz="1000" dirty="0" smtClean="0"/>
              <a:t>: </a:t>
            </a:r>
            <a:r>
              <a:rPr lang="en-IE" sz="1000" dirty="0">
                <a:hlinkClick r:id="rId2"/>
              </a:rPr>
              <a:t>http://doras.dcu.ie/23892/1/An%20investigation%20of%20ESOL%20provision%20for%20adult%20Syrian%20refugees%20in%20Ireland%20Voices%20of%20support%20providers.pdf</a:t>
            </a:r>
            <a:endParaRPr lang="en-IE" sz="1000" dirty="0"/>
          </a:p>
        </p:txBody>
      </p:sp>
    </p:spTree>
    <p:extLst>
      <p:ext uri="{BB962C8B-B14F-4D97-AF65-F5344CB8AC3E}">
        <p14:creationId xmlns:p14="http://schemas.microsoft.com/office/powerpoint/2010/main" val="34995074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3F242E3C-FE69-452D-92AA-67BC1B3E8844}"/>
              </a:ext>
            </a:extLst>
          </p:cNvPr>
          <p:cNvSpPr>
            <a:spLocks noGrp="1"/>
          </p:cNvSpPr>
          <p:nvPr>
            <p:ph type="body" sz="quarter" idx="20"/>
          </p:nvPr>
        </p:nvSpPr>
        <p:spPr>
          <a:xfrm>
            <a:off x="5013433" y="1531006"/>
            <a:ext cx="6719616" cy="3872188"/>
          </a:xfrm>
        </p:spPr>
        <p:txBody>
          <a:bodyPr/>
          <a:lstStyle/>
          <a:p>
            <a:pPr marL="0" indent="0">
              <a:buNone/>
            </a:pPr>
            <a:r>
              <a:rPr lang="de-DE" sz="2200" dirty="0"/>
              <a:t>Eine Mischung aus formellen und informellen Lernsituationen wurde als die geeignetste Lernmöglichkeit angesehen. Die Einbeziehung der formalen ESOL-Klassen in außerschulische Aktivitäten wie Gartenarbeitsunterricht und Kochvorführungen ist vorteilhaft. </a:t>
            </a:r>
            <a:endParaRPr lang="de-DE" sz="2200" dirty="0" smtClean="0"/>
          </a:p>
          <a:p>
            <a:pPr marL="0" indent="0">
              <a:buNone/>
            </a:pPr>
            <a:r>
              <a:rPr lang="de-DE" sz="2200" dirty="0"/>
              <a:t>Überlegen Sie, wie wertvoll es ist, in den Klassen zumindest für einige der angebotenen Stunden gemischte Nationalitäten zu haben.</a:t>
            </a:r>
          </a:p>
          <a:p>
            <a:pPr marL="0" indent="0">
              <a:buNone/>
            </a:pPr>
            <a:endParaRPr lang="en-IE" sz="2200" dirty="0">
              <a:solidFill>
                <a:srgbClr val="EA1D76"/>
              </a:solidFill>
            </a:endParaRPr>
          </a:p>
          <a:p>
            <a:pPr marL="0" indent="0" algn="ctr">
              <a:buNone/>
            </a:pPr>
            <a:r>
              <a:rPr lang="en-IE" sz="2200" dirty="0" smtClean="0"/>
              <a:t>“</a:t>
            </a:r>
            <a:r>
              <a:rPr lang="de-DE" sz="2200" i="1" dirty="0"/>
              <a:t>Eine hundertprozentige Verbesserung der Anwesenheit, eine hundertprozentige Verbesserung des Engagements und ihres Glücks, weil sie gemischt </a:t>
            </a:r>
            <a:r>
              <a:rPr lang="de-DE" sz="2200" i="1" dirty="0" smtClean="0"/>
              <a:t>waren</a:t>
            </a:r>
            <a:r>
              <a:rPr lang="en-IE" sz="2200" i="1" dirty="0" smtClean="0"/>
              <a:t>.”</a:t>
            </a:r>
            <a:endParaRPr lang="en-IE" sz="2200" i="1" dirty="0"/>
          </a:p>
        </p:txBody>
      </p:sp>
      <p:sp>
        <p:nvSpPr>
          <p:cNvPr id="3" name="Text Placeholder 2">
            <a:extLst>
              <a:ext uri="{FF2B5EF4-FFF2-40B4-BE49-F238E27FC236}">
                <a16:creationId xmlns="" xmlns:a16="http://schemas.microsoft.com/office/drawing/2014/main" id="{D4976A3E-7CCB-416B-8825-9E4216707008}"/>
              </a:ext>
            </a:extLst>
          </p:cNvPr>
          <p:cNvSpPr>
            <a:spLocks noGrp="1"/>
          </p:cNvSpPr>
          <p:nvPr>
            <p:ph type="body" sz="quarter" idx="21"/>
          </p:nvPr>
        </p:nvSpPr>
        <p:spPr>
          <a:xfrm>
            <a:off x="2495266" y="388620"/>
            <a:ext cx="9174764" cy="646401"/>
          </a:xfrm>
        </p:spPr>
        <p:txBody>
          <a:bodyPr>
            <a:noAutofit/>
          </a:bodyPr>
          <a:lstStyle/>
          <a:p>
            <a:r>
              <a:rPr lang="de-DE" sz="3000" dirty="0"/>
              <a:t>Einige Einblicke von Mitarbeitenden der Sprachförderung</a:t>
            </a:r>
            <a:endParaRPr lang="en-IE" sz="3000" dirty="0"/>
          </a:p>
        </p:txBody>
      </p:sp>
      <p:sp>
        <p:nvSpPr>
          <p:cNvPr id="4" name="Rectangle 3">
            <a:extLst>
              <a:ext uri="{FF2B5EF4-FFF2-40B4-BE49-F238E27FC236}">
                <a16:creationId xmlns="" xmlns:a16="http://schemas.microsoft.com/office/drawing/2014/main" id="{8B22B01C-61FB-42B0-B962-08A4BA51C43D}"/>
              </a:ext>
            </a:extLst>
          </p:cNvPr>
          <p:cNvSpPr/>
          <p:nvPr/>
        </p:nvSpPr>
        <p:spPr>
          <a:xfrm>
            <a:off x="1657350" y="6586299"/>
            <a:ext cx="10275570" cy="246221"/>
          </a:xfrm>
          <a:prstGeom prst="rect">
            <a:avLst/>
          </a:prstGeom>
        </p:spPr>
        <p:txBody>
          <a:bodyPr wrap="square">
            <a:spAutoFit/>
          </a:bodyPr>
          <a:lstStyle/>
          <a:p>
            <a:r>
              <a:rPr lang="en-IE" sz="1000" dirty="0" err="1" smtClean="0"/>
              <a:t>Quelle</a:t>
            </a:r>
            <a:r>
              <a:rPr lang="en-IE" sz="1000" dirty="0" smtClean="0"/>
              <a:t>: </a:t>
            </a:r>
            <a:r>
              <a:rPr lang="en-IE" sz="1000" dirty="0">
                <a:hlinkClick r:id="rId2"/>
              </a:rPr>
              <a:t>http://doras.dcu.ie/23892/1/An%20investigation%20of%20ESOL%20provision%20for%20adult%20Syrian%20refugees%20in%20Ireland%20Voices%20of%20support%20providers.pdf</a:t>
            </a:r>
            <a:endParaRPr lang="en-IE" sz="1000" dirty="0"/>
          </a:p>
        </p:txBody>
      </p:sp>
      <p:pic>
        <p:nvPicPr>
          <p:cNvPr id="9" name="Picture 8" descr="A group of people in a field&#10;&#10;Description automatically generated">
            <a:extLst>
              <a:ext uri="{FF2B5EF4-FFF2-40B4-BE49-F238E27FC236}">
                <a16:creationId xmlns="" xmlns:a16="http://schemas.microsoft.com/office/drawing/2014/main" id="{2CEE78AA-5537-4BAA-A5DE-A1FE079293AE}"/>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458951" y="2010851"/>
            <a:ext cx="4360041" cy="3270031"/>
          </a:xfrm>
          <a:prstGeom prst="rect">
            <a:avLst/>
          </a:prstGeom>
        </p:spPr>
      </p:pic>
    </p:spTree>
    <p:extLst>
      <p:ext uri="{BB962C8B-B14F-4D97-AF65-F5344CB8AC3E}">
        <p14:creationId xmlns:p14="http://schemas.microsoft.com/office/powerpoint/2010/main" val="2026620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a:xfrm>
            <a:off x="5722901" y="1302937"/>
            <a:ext cx="785328" cy="964819"/>
          </a:xfrm>
        </p:spPr>
        <p:txBody>
          <a:bodyPr>
            <a:normAutofit fontScale="77500" lnSpcReduction="20000"/>
          </a:bodyPr>
          <a:lstStyle/>
          <a:p>
            <a:endParaRPr lang="en-US"/>
          </a:p>
        </p:txBody>
      </p:sp>
      <p:sp>
        <p:nvSpPr>
          <p:cNvPr id="8" name="Text Placeholder 7"/>
          <p:cNvSpPr>
            <a:spLocks noGrp="1"/>
          </p:cNvSpPr>
          <p:nvPr>
            <p:ph type="body" sz="quarter" idx="22"/>
          </p:nvPr>
        </p:nvSpPr>
        <p:spPr/>
        <p:txBody>
          <a:bodyPr/>
          <a:lstStyle/>
          <a:p>
            <a:r>
              <a:rPr lang="de-DE" sz="3200" i="0" dirty="0" smtClean="0"/>
              <a:t>“Ohne </a:t>
            </a:r>
            <a:r>
              <a:rPr lang="de-DE" sz="3200" i="0" dirty="0"/>
              <a:t>Sprache kann man nicht mit den Menschen sprechen und sie nicht verstehen; man kann ihre Hoffnungen und Bestrebungen nicht teilen, ihre Geschichte nicht begreifen, ihre Poesie nicht schätzen und ihre Lieder nicht genießen</a:t>
            </a:r>
            <a:r>
              <a:rPr lang="de-DE" sz="3200" i="0" dirty="0" smtClean="0"/>
              <a:t>.“</a:t>
            </a:r>
            <a:endParaRPr lang="de-DE" sz="3200" i="0" dirty="0"/>
          </a:p>
          <a:p>
            <a:endParaRPr lang="en-IE" sz="3200" i="0" dirty="0"/>
          </a:p>
          <a:p>
            <a:r>
              <a:rPr lang="en-IE" sz="3200" i="0" dirty="0"/>
              <a:t>- </a:t>
            </a:r>
            <a:r>
              <a:rPr lang="en-IE" sz="3200" i="0" dirty="0">
                <a:solidFill>
                  <a:srgbClr val="F38B00"/>
                </a:solidFill>
              </a:rPr>
              <a:t>Nelson Mandela</a:t>
            </a:r>
          </a:p>
          <a:p>
            <a:endParaRPr lang="en-US" dirty="0"/>
          </a:p>
        </p:txBody>
      </p:sp>
    </p:spTree>
    <p:extLst>
      <p:ext uri="{BB962C8B-B14F-4D97-AF65-F5344CB8AC3E}">
        <p14:creationId xmlns:p14="http://schemas.microsoft.com/office/powerpoint/2010/main" val="16617791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D4976A3E-7CCB-416B-8825-9E4216707008}"/>
              </a:ext>
            </a:extLst>
          </p:cNvPr>
          <p:cNvSpPr>
            <a:spLocks noGrp="1"/>
          </p:cNvSpPr>
          <p:nvPr>
            <p:ph type="body" sz="quarter" idx="21"/>
          </p:nvPr>
        </p:nvSpPr>
        <p:spPr>
          <a:xfrm>
            <a:off x="2060812" y="65418"/>
            <a:ext cx="8952931" cy="646401"/>
          </a:xfrm>
        </p:spPr>
        <p:txBody>
          <a:bodyPr>
            <a:noAutofit/>
          </a:bodyPr>
          <a:lstStyle/>
          <a:p>
            <a:r>
              <a:rPr lang="en-US" dirty="0"/>
              <a:t>The Provincial Centers for Adult Education (CPIA)</a:t>
            </a:r>
            <a:endParaRPr lang="en-IE" dirty="0"/>
          </a:p>
        </p:txBody>
      </p:sp>
      <p:sp>
        <p:nvSpPr>
          <p:cNvPr id="5" name="Segnaposto testo 4"/>
          <p:cNvSpPr>
            <a:spLocks noGrp="1"/>
          </p:cNvSpPr>
          <p:nvPr>
            <p:ph type="body" sz="quarter" idx="20"/>
          </p:nvPr>
        </p:nvSpPr>
        <p:spPr>
          <a:xfrm>
            <a:off x="120556" y="1754551"/>
            <a:ext cx="8149987" cy="3872188"/>
          </a:xfrm>
        </p:spPr>
        <p:txBody>
          <a:bodyPr/>
          <a:lstStyle/>
          <a:p>
            <a:pPr marL="0" indent="0" algn="just">
              <a:buNone/>
            </a:pPr>
            <a:r>
              <a:rPr lang="en-US" sz="2200" dirty="0" err="1"/>
              <a:t>Folgende</a:t>
            </a:r>
            <a:r>
              <a:rPr lang="en-US" sz="2200" dirty="0"/>
              <a:t> </a:t>
            </a:r>
            <a:r>
              <a:rPr lang="en-US" sz="2200" dirty="0" err="1"/>
              <a:t>Aktivitäten</a:t>
            </a:r>
            <a:r>
              <a:rPr lang="en-US" sz="2200" dirty="0"/>
              <a:t> </a:t>
            </a:r>
            <a:r>
              <a:rPr lang="en-US" sz="2200" dirty="0" err="1"/>
              <a:t>werden</a:t>
            </a:r>
            <a:r>
              <a:rPr lang="en-US" sz="2200" dirty="0"/>
              <a:t> </a:t>
            </a:r>
            <a:r>
              <a:rPr lang="en-US" sz="2200" dirty="0" err="1"/>
              <a:t>durchgeführt</a:t>
            </a:r>
            <a:r>
              <a:rPr lang="en-US" sz="2200" dirty="0" smtClean="0"/>
              <a:t>:</a:t>
            </a:r>
          </a:p>
          <a:p>
            <a:pPr algn="just"/>
            <a:r>
              <a:rPr lang="de-DE" sz="2200" dirty="0"/>
              <a:t>Erwachsenenbildungswege, die auf den Erwerb von Qualifikationen und Zertifizierungen abzielen;</a:t>
            </a:r>
          </a:p>
          <a:p>
            <a:pPr algn="just"/>
            <a:r>
              <a:rPr lang="de-DE" sz="2200" dirty="0"/>
              <a:t>Initiativen zur Erweiterung des Ausbildungsangebots, die auf die Integration und Bereicherung von Erwachsenenbildungswegen und/oder die Förderung der Verbindung mit anderen Arten von Bildungs- und Ausbildungswegen abzielen. Zu diesem Zweck fördern die CPIAs integrierte Bildungs- und Ausbildungsprojekte, die eine Zusammenarbeit mit anderen öffentlichen und privaten Ausbildungseinrichtungen erfordern, auch durch die Teilnahme an regionalen, nationalen oder gemeinschaftlichen Programmen</a:t>
            </a:r>
            <a:r>
              <a:rPr lang="de-DE" sz="2200" dirty="0" smtClean="0"/>
              <a:t>.</a:t>
            </a:r>
          </a:p>
          <a:p>
            <a:pPr algn="just"/>
            <a:r>
              <a:rPr lang="de-DE" sz="2200" dirty="0"/>
              <a:t>Die Forschungs-, Experimentier- und Entwicklungsaktivitäten im Bereich der Erwachsenenbildung zielten unter anderem darauf ab, die Rolle des CPIA als "Dienstleistungsstruktur" zu stärken.</a:t>
            </a:r>
            <a:endParaRPr lang="it-IT" sz="2200" dirty="0"/>
          </a:p>
        </p:txBody>
      </p:sp>
      <p:pic>
        <p:nvPicPr>
          <p:cNvPr id="2050" name="Picture 2" descr="C:\Users\localadm\Desktop\download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543" y="1754551"/>
            <a:ext cx="3921457" cy="204268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localadm\Desktop\downlo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0799" y="3687099"/>
            <a:ext cx="3504365" cy="16764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a:extLst>
              <a:ext uri="{FF2B5EF4-FFF2-40B4-BE49-F238E27FC236}">
                <a16:creationId xmlns="" xmlns:a16="http://schemas.microsoft.com/office/drawing/2014/main" id="{02F0E830-CE89-4542-94DE-BD74EFC49FD1}"/>
              </a:ext>
            </a:extLst>
          </p:cNvPr>
          <p:cNvPicPr>
            <a:picLocks noChangeAspect="1"/>
          </p:cNvPicPr>
          <p:nvPr/>
        </p:nvPicPr>
        <p:blipFill rotWithShape="1">
          <a:blip r:embed="rId4"/>
          <a:srcRect l="4359"/>
          <a:stretch/>
        </p:blipFill>
        <p:spPr>
          <a:xfrm>
            <a:off x="10538050" y="201653"/>
            <a:ext cx="1527525" cy="868619"/>
          </a:xfrm>
          <a:prstGeom prst="rect">
            <a:avLst/>
          </a:prstGeom>
        </p:spPr>
      </p:pic>
    </p:spTree>
    <p:extLst>
      <p:ext uri="{BB962C8B-B14F-4D97-AF65-F5344CB8AC3E}">
        <p14:creationId xmlns:p14="http://schemas.microsoft.com/office/powerpoint/2010/main" val="11537312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F39B78AE-E1EC-45D0-96CD-6497AEB8BBBA}"/>
              </a:ext>
            </a:extLst>
          </p:cNvPr>
          <p:cNvSpPr>
            <a:spLocks noGrp="1"/>
          </p:cNvSpPr>
          <p:nvPr>
            <p:ph type="body" sz="quarter" idx="17"/>
          </p:nvPr>
        </p:nvSpPr>
        <p:spPr/>
        <p:txBody>
          <a:bodyPr/>
          <a:lstStyle/>
          <a:p>
            <a:pPr algn="l"/>
            <a:r>
              <a:rPr lang="de-DE" dirty="0"/>
              <a:t>Effektive Kommunikation kommt nicht von heute auf morgen, es sind eine Reihe von Fähigkeiten, die gepflegt und entwickelt werden müssen.</a:t>
            </a:r>
          </a:p>
          <a:p>
            <a:pPr algn="l"/>
            <a:r>
              <a:rPr lang="de-DE" dirty="0"/>
              <a:t>In diesem Teil gehen wir auf 5 einfache Kommunikationsfähigkeiten ein, die Ihnen helfen sollen, effektiver mit erwachsenen Geflüchteten und Menschen, die eine andere Sprache sprechen, zu kommunizieren.</a:t>
            </a:r>
          </a:p>
        </p:txBody>
      </p:sp>
      <p:sp>
        <p:nvSpPr>
          <p:cNvPr id="7" name="TextBox 6">
            <a:extLst>
              <a:ext uri="{FF2B5EF4-FFF2-40B4-BE49-F238E27FC236}">
                <a16:creationId xmlns="" xmlns:a16="http://schemas.microsoft.com/office/drawing/2014/main" id="{9326D84F-6A01-4246-A25A-CBFDFFD6AC5F}"/>
              </a:ext>
            </a:extLst>
          </p:cNvPr>
          <p:cNvSpPr txBox="1"/>
          <p:nvPr/>
        </p:nvSpPr>
        <p:spPr>
          <a:xfrm>
            <a:off x="0" y="237506"/>
            <a:ext cx="4215740" cy="584775"/>
          </a:xfrm>
          <a:prstGeom prst="rect">
            <a:avLst/>
          </a:prstGeom>
          <a:solidFill>
            <a:srgbClr val="16A8D3"/>
          </a:solidFill>
        </p:spPr>
        <p:txBody>
          <a:bodyPr wrap="square" rtlCol="0">
            <a:spAutoFit/>
          </a:bodyPr>
          <a:lstStyle/>
          <a:p>
            <a:r>
              <a:rPr lang="en-IE" sz="3200" dirty="0">
                <a:solidFill>
                  <a:schemeClr val="bg1"/>
                </a:solidFill>
              </a:rPr>
              <a:t>2. </a:t>
            </a:r>
            <a:r>
              <a:rPr lang="en-IE" sz="3200" dirty="0" smtClean="0">
                <a:solidFill>
                  <a:schemeClr val="bg1"/>
                </a:solidFill>
              </a:rPr>
              <a:t>KOMMUNIKATION</a:t>
            </a:r>
            <a:endParaRPr lang="en-IE" sz="3200" dirty="0">
              <a:solidFill>
                <a:schemeClr val="bg1"/>
              </a:solidFill>
            </a:endParaRPr>
          </a:p>
        </p:txBody>
      </p:sp>
      <p:sp>
        <p:nvSpPr>
          <p:cNvPr id="8" name="Text Placeholder 5">
            <a:extLst>
              <a:ext uri="{FF2B5EF4-FFF2-40B4-BE49-F238E27FC236}">
                <a16:creationId xmlns="" xmlns:a16="http://schemas.microsoft.com/office/drawing/2014/main" id="{0FEC46D4-7FBB-47CF-98D0-4800E1129115}"/>
              </a:ext>
            </a:extLst>
          </p:cNvPr>
          <p:cNvSpPr txBox="1">
            <a:spLocks/>
          </p:cNvSpPr>
          <p:nvPr/>
        </p:nvSpPr>
        <p:spPr>
          <a:xfrm>
            <a:off x="480042" y="1536159"/>
            <a:ext cx="4364894" cy="249733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2.1</a:t>
            </a:r>
            <a:r>
              <a:rPr lang="en-IE" sz="3600" i="0" dirty="0"/>
              <a:t> </a:t>
            </a:r>
            <a:r>
              <a:rPr lang="de-DE" sz="3600" i="0" dirty="0"/>
              <a:t>Kommunikation mit Menschen, die eine andere Sprache sprechen</a:t>
            </a:r>
            <a:endParaRPr lang="en-IE" dirty="0"/>
          </a:p>
        </p:txBody>
      </p:sp>
      <p:sp>
        <p:nvSpPr>
          <p:cNvPr id="9" name="Text Placeholder 1">
            <a:extLst>
              <a:ext uri="{FF2B5EF4-FFF2-40B4-BE49-F238E27FC236}">
                <a16:creationId xmlns="" xmlns:a16="http://schemas.microsoft.com/office/drawing/2014/main" id="{8962028A-F3EA-486F-BAA6-6195766E01D7}"/>
              </a:ext>
            </a:extLst>
          </p:cNvPr>
          <p:cNvSpPr txBox="1">
            <a:spLocks/>
          </p:cNvSpPr>
          <p:nvPr/>
        </p:nvSpPr>
        <p:spPr>
          <a:xfrm>
            <a:off x="6471020" y="971999"/>
            <a:ext cx="5279028" cy="69735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3600" kern="1200">
                <a:solidFill>
                  <a:srgbClr val="6D6E6C"/>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t>IN </a:t>
            </a:r>
            <a:r>
              <a:rPr lang="en-IE" dirty="0" smtClean="0"/>
              <a:t>DIESEM TEIL:</a:t>
            </a:r>
            <a:endParaRPr lang="en-IE" dirty="0"/>
          </a:p>
          <a:p>
            <a:endParaRPr lang="en-IE" dirty="0"/>
          </a:p>
        </p:txBody>
      </p:sp>
    </p:spTree>
    <p:extLst>
      <p:ext uri="{BB962C8B-B14F-4D97-AF65-F5344CB8AC3E}">
        <p14:creationId xmlns:p14="http://schemas.microsoft.com/office/powerpoint/2010/main" val="26658034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1F581B82-55F7-4164-A666-6181C1F5135C}"/>
              </a:ext>
            </a:extLst>
          </p:cNvPr>
          <p:cNvSpPr>
            <a:spLocks noGrp="1"/>
          </p:cNvSpPr>
          <p:nvPr>
            <p:ph type="body" sz="quarter" idx="20"/>
          </p:nvPr>
        </p:nvSpPr>
        <p:spPr/>
        <p:txBody>
          <a:bodyPr/>
          <a:lstStyle/>
          <a:p>
            <a:r>
              <a:rPr lang="en-IE" b="1" dirty="0">
                <a:solidFill>
                  <a:srgbClr val="16A8D3"/>
                </a:solidFill>
              </a:rPr>
              <a:t>1.  </a:t>
            </a:r>
            <a:r>
              <a:rPr lang="en-IE" b="1" dirty="0" smtClean="0">
                <a:solidFill>
                  <a:srgbClr val="16A8D3"/>
                </a:solidFill>
              </a:rPr>
              <a:t>LÄCHELN, </a:t>
            </a:r>
            <a:r>
              <a:rPr lang="de-DE" b="1" dirty="0">
                <a:solidFill>
                  <a:srgbClr val="16A8D3"/>
                </a:solidFill>
              </a:rPr>
              <a:t>persönlich sein und guten Augenkontakt herstellen</a:t>
            </a:r>
            <a:r>
              <a:rPr lang="en-IE" b="1" dirty="0" smtClean="0">
                <a:solidFill>
                  <a:srgbClr val="16A8D3"/>
                </a:solidFill>
              </a:rPr>
              <a:t>!! </a:t>
            </a:r>
            <a:r>
              <a:rPr lang="en-IE" b="1" dirty="0">
                <a:solidFill>
                  <a:srgbClr val="16A8D3"/>
                </a:solidFill>
                <a:sym typeface="Wingdings" panose="05000000000000000000" pitchFamily="2" charset="2"/>
              </a:rPr>
              <a:t> </a:t>
            </a:r>
          </a:p>
          <a:p>
            <a:r>
              <a:rPr lang="de-DE" dirty="0"/>
              <a:t>Es ist eine universelle Sprache und sie trägt dazu bei, dass sich alle wohl fühlen. Sie gibt den Menschen das Gefühl, sich in einer sicheren Zone zu befinden, in der sie Risiken eingehen und verletzlich sein können. </a:t>
            </a:r>
          </a:p>
          <a:p>
            <a:r>
              <a:rPr lang="de-DE" dirty="0"/>
              <a:t>Das ist sehr wichtig für die Arbeit mit allen Minderheitengruppen, vor allem aber mit Menschen mit Flüchtlingshintergrund.</a:t>
            </a:r>
            <a:endParaRPr lang="en-IE" b="1" dirty="0">
              <a:solidFill>
                <a:srgbClr val="16A8D3"/>
              </a:solidFill>
            </a:endParaRPr>
          </a:p>
        </p:txBody>
      </p:sp>
      <p:pic>
        <p:nvPicPr>
          <p:cNvPr id="9" name="Picture Placeholder 8" descr="A person posing for the camera&#10;&#10;Description automatically generated">
            <a:extLst>
              <a:ext uri="{FF2B5EF4-FFF2-40B4-BE49-F238E27FC236}">
                <a16:creationId xmlns="" xmlns:a16="http://schemas.microsoft.com/office/drawing/2014/main" id="{50AAA10F-44E9-436D-B3AE-B728294C8D7B}"/>
              </a:ext>
            </a:extLst>
          </p:cNvPr>
          <p:cNvPicPr>
            <a:picLocks noGrp="1" noChangeAspect="1"/>
          </p:cNvPicPr>
          <p:nvPr>
            <p:ph type="pic" sz="quarter" idx="21"/>
          </p:nvPr>
        </p:nvPicPr>
        <p:blipFill>
          <a:blip r:embed="rId2">
            <a:extLst>
              <a:ext uri="{837473B0-CC2E-450A-ABE3-18F120FF3D39}">
                <a1611:picAttrSrcUrl xmlns="" xmlns:a1611="http://schemas.microsoft.com/office/drawing/2016/11/main" r:id="rId3"/>
              </a:ext>
            </a:extLst>
          </a:blip>
          <a:srcRect l="11812" r="11812"/>
          <a:stretch>
            <a:fillRect/>
          </a:stretch>
        </p:blipFill>
        <p:spPr/>
      </p:pic>
      <p:sp>
        <p:nvSpPr>
          <p:cNvPr id="4" name="Text Placeholder 3">
            <a:extLst>
              <a:ext uri="{FF2B5EF4-FFF2-40B4-BE49-F238E27FC236}">
                <a16:creationId xmlns="" xmlns:a16="http://schemas.microsoft.com/office/drawing/2014/main" id="{F8B89FB6-08E2-4722-8B14-CF05C86AE1D8}"/>
              </a:ext>
            </a:extLst>
          </p:cNvPr>
          <p:cNvSpPr>
            <a:spLocks noGrp="1"/>
          </p:cNvSpPr>
          <p:nvPr>
            <p:ph type="body" sz="quarter" idx="22"/>
          </p:nvPr>
        </p:nvSpPr>
        <p:spPr/>
        <p:txBody>
          <a:bodyPr>
            <a:noAutofit/>
          </a:bodyPr>
          <a:lstStyle/>
          <a:p>
            <a:r>
              <a:rPr lang="de-DE" sz="2400" dirty="0"/>
              <a:t>Kommunikationsfähigkeiten zur Einbindung verschiedener mehrsprachiger Gruppen</a:t>
            </a:r>
            <a:endParaRPr lang="en-IE" sz="2400" dirty="0"/>
          </a:p>
        </p:txBody>
      </p:sp>
      <p:sp>
        <p:nvSpPr>
          <p:cNvPr id="6" name="Google Shape;499;p39">
            <a:extLst>
              <a:ext uri="{FF2B5EF4-FFF2-40B4-BE49-F238E27FC236}">
                <a16:creationId xmlns="" xmlns:a16="http://schemas.microsoft.com/office/drawing/2014/main" id="{FA8C343D-FF7D-4785-AEE1-1F9166CF49A3}"/>
              </a:ext>
            </a:extLst>
          </p:cNvPr>
          <p:cNvSpPr/>
          <p:nvPr/>
        </p:nvSpPr>
        <p:spPr>
          <a:xfrm>
            <a:off x="1131967" y="1448104"/>
            <a:ext cx="625581" cy="59055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82913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1F581B82-55F7-4164-A666-6181C1F5135C}"/>
              </a:ext>
            </a:extLst>
          </p:cNvPr>
          <p:cNvSpPr>
            <a:spLocks noGrp="1"/>
          </p:cNvSpPr>
          <p:nvPr>
            <p:ph type="body" sz="quarter" idx="20"/>
          </p:nvPr>
        </p:nvSpPr>
        <p:spPr/>
        <p:txBody>
          <a:bodyPr/>
          <a:lstStyle/>
          <a:p>
            <a:r>
              <a:rPr lang="en-IE" b="1" dirty="0">
                <a:solidFill>
                  <a:srgbClr val="16A8D3"/>
                </a:solidFill>
              </a:rPr>
              <a:t>2. </a:t>
            </a:r>
            <a:r>
              <a:rPr lang="de-DE" b="1" dirty="0">
                <a:solidFill>
                  <a:srgbClr val="16A8D3"/>
                </a:solidFill>
              </a:rPr>
              <a:t>Bemühen Sie sich, die Namen der Menschen richtig auszusprechen </a:t>
            </a:r>
            <a:endParaRPr lang="en-IE" b="1" dirty="0">
              <a:solidFill>
                <a:srgbClr val="16A8D3"/>
              </a:solidFill>
              <a:sym typeface="Wingdings" panose="05000000000000000000" pitchFamily="2" charset="2"/>
            </a:endParaRPr>
          </a:p>
          <a:p>
            <a:r>
              <a:rPr lang="de-DE" dirty="0"/>
              <a:t>Interessieren Sie sich aufrichtig für die Menschen, mit denen Sie </a:t>
            </a:r>
            <a:r>
              <a:rPr lang="de-DE" dirty="0" smtClean="0"/>
              <a:t>arbeiten/die sie ausbilden</a:t>
            </a:r>
            <a:r>
              <a:rPr lang="de-DE" dirty="0"/>
              <a:t>, und versuchen Sie, ihre Namen richtig auszusprechen.</a:t>
            </a:r>
          </a:p>
          <a:p>
            <a:r>
              <a:rPr lang="de-DE" dirty="0"/>
              <a:t>Schämen Sie sich nicht, einen Fehler zu machen. Wenn Sie es beim ersten Mal nicht richtig aussprechen, üben Sie weiter. </a:t>
            </a:r>
            <a:endParaRPr lang="en-IE" b="1" dirty="0">
              <a:solidFill>
                <a:srgbClr val="16A8D3"/>
              </a:solidFill>
            </a:endParaRPr>
          </a:p>
        </p:txBody>
      </p:sp>
      <p:sp>
        <p:nvSpPr>
          <p:cNvPr id="4" name="Text Placeholder 3">
            <a:extLst>
              <a:ext uri="{FF2B5EF4-FFF2-40B4-BE49-F238E27FC236}">
                <a16:creationId xmlns="" xmlns:a16="http://schemas.microsoft.com/office/drawing/2014/main" id="{F8B89FB6-08E2-4722-8B14-CF05C86AE1D8}"/>
              </a:ext>
            </a:extLst>
          </p:cNvPr>
          <p:cNvSpPr>
            <a:spLocks noGrp="1"/>
          </p:cNvSpPr>
          <p:nvPr>
            <p:ph type="body" sz="quarter" idx="22"/>
          </p:nvPr>
        </p:nvSpPr>
        <p:spPr>
          <a:xfrm>
            <a:off x="6121565" y="767883"/>
            <a:ext cx="5806578" cy="857158"/>
          </a:xfrm>
        </p:spPr>
        <p:txBody>
          <a:bodyPr>
            <a:noAutofit/>
          </a:bodyPr>
          <a:lstStyle/>
          <a:p>
            <a:r>
              <a:rPr lang="de-DE" sz="2400" dirty="0"/>
              <a:t>Kommunikationsfähigkeiten zur Einbeziehung verschiedener mehrsprachiger Gruppen</a:t>
            </a:r>
            <a:endParaRPr lang="en-IE" sz="2400" dirty="0"/>
          </a:p>
        </p:txBody>
      </p:sp>
      <p:pic>
        <p:nvPicPr>
          <p:cNvPr id="17" name="Picture Placeholder 16" descr="A picture containing person, sitting, indoor, man&#10;&#10;Description automatically generated">
            <a:extLst>
              <a:ext uri="{FF2B5EF4-FFF2-40B4-BE49-F238E27FC236}">
                <a16:creationId xmlns="" xmlns:a16="http://schemas.microsoft.com/office/drawing/2014/main" id="{F8AB97AE-5365-47F2-9653-00A04535ACD9}"/>
              </a:ext>
            </a:extLst>
          </p:cNvPr>
          <p:cNvPicPr>
            <a:picLocks noGrp="1" noChangeAspect="1"/>
          </p:cNvPicPr>
          <p:nvPr>
            <p:ph type="pic" sz="quarter" idx="21"/>
          </p:nvPr>
        </p:nvPicPr>
        <p:blipFill>
          <a:blip r:embed="rId2">
            <a:extLst>
              <a:ext uri="{837473B0-CC2E-450A-ABE3-18F120FF3D39}">
                <a1611:picAttrSrcUrl xmlns="" xmlns:a1611="http://schemas.microsoft.com/office/drawing/2016/11/main" r:id="rId3"/>
              </a:ext>
            </a:extLst>
          </a:blip>
          <a:srcRect l="12732" r="12732"/>
          <a:stretch>
            <a:fillRect/>
          </a:stretch>
        </p:blipFill>
        <p:spPr/>
      </p:pic>
      <p:sp>
        <p:nvSpPr>
          <p:cNvPr id="6" name="Google Shape;499;p39">
            <a:extLst>
              <a:ext uri="{FF2B5EF4-FFF2-40B4-BE49-F238E27FC236}">
                <a16:creationId xmlns="" xmlns:a16="http://schemas.microsoft.com/office/drawing/2014/main" id="{86B54812-85EB-4605-AE41-14AE32FAEBC3}"/>
              </a:ext>
            </a:extLst>
          </p:cNvPr>
          <p:cNvSpPr/>
          <p:nvPr/>
        </p:nvSpPr>
        <p:spPr>
          <a:xfrm>
            <a:off x="1131967" y="1448104"/>
            <a:ext cx="625581" cy="59055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79732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1F581B82-55F7-4164-A666-6181C1F5135C}"/>
              </a:ext>
            </a:extLst>
          </p:cNvPr>
          <p:cNvSpPr>
            <a:spLocks noGrp="1"/>
          </p:cNvSpPr>
          <p:nvPr>
            <p:ph type="body" sz="quarter" idx="20"/>
          </p:nvPr>
        </p:nvSpPr>
        <p:spPr/>
        <p:txBody>
          <a:bodyPr/>
          <a:lstStyle/>
          <a:p>
            <a:r>
              <a:rPr lang="en-IE" sz="2300" b="1" dirty="0">
                <a:solidFill>
                  <a:srgbClr val="16A8D3"/>
                </a:solidFill>
              </a:rPr>
              <a:t>3.  </a:t>
            </a:r>
            <a:r>
              <a:rPr lang="en-IE" sz="2300" b="1" dirty="0" err="1" smtClean="0">
                <a:solidFill>
                  <a:srgbClr val="16A8D3"/>
                </a:solidFill>
              </a:rPr>
              <a:t>Zeigen</a:t>
            </a:r>
            <a:r>
              <a:rPr lang="en-IE" sz="2300" b="1" dirty="0" smtClean="0">
                <a:solidFill>
                  <a:srgbClr val="16A8D3"/>
                </a:solidFill>
              </a:rPr>
              <a:t> und </a:t>
            </a:r>
            <a:r>
              <a:rPr lang="en-IE" sz="2300" b="1" dirty="0" err="1" smtClean="0">
                <a:solidFill>
                  <a:srgbClr val="16A8D3"/>
                </a:solidFill>
              </a:rPr>
              <a:t>Erzählen</a:t>
            </a:r>
            <a:endParaRPr lang="en-IE" sz="2300" b="1" dirty="0">
              <a:solidFill>
                <a:srgbClr val="16A8D3"/>
              </a:solidFill>
              <a:sym typeface="Wingdings" panose="05000000000000000000" pitchFamily="2" charset="2"/>
            </a:endParaRPr>
          </a:p>
          <a:p>
            <a:r>
              <a:rPr lang="de-DE" sz="2300" dirty="0"/>
              <a:t>Verlassen Sie sich nicht nur auf die gesprochene oder geschriebene Sprache</a:t>
            </a:r>
            <a:r>
              <a:rPr lang="de-DE" sz="2300" dirty="0" smtClean="0"/>
              <a:t>. Wenn möglich: </a:t>
            </a:r>
          </a:p>
          <a:p>
            <a:pPr marL="342900" indent="-342900">
              <a:buFont typeface="Arial" panose="020B0604020202020204" pitchFamily="34" charset="0"/>
              <a:buChar char="•"/>
            </a:pPr>
            <a:r>
              <a:rPr lang="de-DE" sz="2300" dirty="0"/>
              <a:t>Körpersprache verwenden, die bei der Kommunikation </a:t>
            </a:r>
            <a:r>
              <a:rPr lang="de-DE" sz="2300" dirty="0" smtClean="0"/>
              <a:t>hilft</a:t>
            </a:r>
          </a:p>
          <a:p>
            <a:pPr marL="342900" indent="-342900">
              <a:buFont typeface="Arial" panose="020B0604020202020204" pitchFamily="34" charset="0"/>
              <a:buChar char="•"/>
            </a:pPr>
            <a:r>
              <a:rPr lang="en-US" sz="2300" dirty="0" err="1" smtClean="0"/>
              <a:t>Führen</a:t>
            </a:r>
            <a:r>
              <a:rPr lang="en-US" sz="2300" dirty="0" smtClean="0"/>
              <a:t> </a:t>
            </a:r>
            <a:r>
              <a:rPr lang="en-US" sz="2300" dirty="0" err="1" smtClean="0"/>
              <a:t>Sie</a:t>
            </a:r>
            <a:r>
              <a:rPr lang="en-US" sz="2300" dirty="0" smtClean="0"/>
              <a:t> </a:t>
            </a:r>
            <a:r>
              <a:rPr lang="en-US" sz="2300" dirty="0" err="1" smtClean="0"/>
              <a:t>es</a:t>
            </a:r>
            <a:r>
              <a:rPr lang="en-US" sz="2300" dirty="0" smtClean="0"/>
              <a:t> </a:t>
            </a:r>
            <a:r>
              <a:rPr lang="en-US" sz="2300" dirty="0" err="1" smtClean="0"/>
              <a:t>vor</a:t>
            </a:r>
            <a:endParaRPr lang="en-US" sz="2300" dirty="0"/>
          </a:p>
          <a:p>
            <a:pPr marL="342900" indent="-342900">
              <a:buFont typeface="Arial" panose="020B0604020202020204" pitchFamily="34" charset="0"/>
              <a:buChar char="•"/>
            </a:pPr>
            <a:r>
              <a:rPr lang="en-US" sz="2300" dirty="0"/>
              <a:t>Demonstration </a:t>
            </a:r>
            <a:r>
              <a:rPr lang="en-US" sz="2300" dirty="0" err="1"/>
              <a:t>mit</a:t>
            </a:r>
            <a:r>
              <a:rPr lang="en-US" sz="2300" dirty="0"/>
              <a:t> </a:t>
            </a:r>
            <a:r>
              <a:rPr lang="en-US" sz="2300" dirty="0" err="1"/>
              <a:t>realen</a:t>
            </a:r>
            <a:r>
              <a:rPr lang="en-US" sz="2300" dirty="0"/>
              <a:t> </a:t>
            </a:r>
            <a:r>
              <a:rPr lang="en-US" sz="2300" dirty="0" err="1" smtClean="0"/>
              <a:t>Objekten</a:t>
            </a:r>
            <a:endParaRPr lang="en-US" sz="2300" dirty="0" smtClean="0"/>
          </a:p>
          <a:p>
            <a:pPr marL="342900" indent="-342900">
              <a:buFont typeface="Arial" panose="020B0604020202020204" pitchFamily="34" charset="0"/>
              <a:buChar char="•"/>
            </a:pPr>
            <a:r>
              <a:rPr lang="de-DE" sz="2300" dirty="0"/>
              <a:t>Verwenden Sie Bildmaterial und verstärken Sie es nach Möglichkeit mit schriftlichem Material</a:t>
            </a:r>
            <a:endParaRPr lang="en-IE" sz="2300" b="1" dirty="0">
              <a:solidFill>
                <a:srgbClr val="16A8D3"/>
              </a:solidFill>
            </a:endParaRPr>
          </a:p>
        </p:txBody>
      </p:sp>
      <p:sp>
        <p:nvSpPr>
          <p:cNvPr id="4" name="Text Placeholder 3">
            <a:extLst>
              <a:ext uri="{FF2B5EF4-FFF2-40B4-BE49-F238E27FC236}">
                <a16:creationId xmlns="" xmlns:a16="http://schemas.microsoft.com/office/drawing/2014/main" id="{F8B89FB6-08E2-4722-8B14-CF05C86AE1D8}"/>
              </a:ext>
            </a:extLst>
          </p:cNvPr>
          <p:cNvSpPr>
            <a:spLocks noGrp="1"/>
          </p:cNvSpPr>
          <p:nvPr>
            <p:ph type="body" sz="quarter" idx="22"/>
          </p:nvPr>
        </p:nvSpPr>
        <p:spPr>
          <a:xfrm>
            <a:off x="6121564" y="767883"/>
            <a:ext cx="5902114" cy="857158"/>
          </a:xfrm>
        </p:spPr>
        <p:txBody>
          <a:bodyPr>
            <a:noAutofit/>
          </a:bodyPr>
          <a:lstStyle/>
          <a:p>
            <a:r>
              <a:rPr lang="de-DE" sz="2400" dirty="0"/>
              <a:t>Kommunikationsfähigkeiten zur Einbeziehung verschiedener mehrsprachiger Gruppen</a:t>
            </a:r>
            <a:endParaRPr lang="en-IE" sz="2400" dirty="0"/>
          </a:p>
        </p:txBody>
      </p:sp>
      <p:pic>
        <p:nvPicPr>
          <p:cNvPr id="15" name="Picture Placeholder 14" descr="A person sitting in a chair&#10;&#10;Description automatically generated">
            <a:extLst>
              <a:ext uri="{FF2B5EF4-FFF2-40B4-BE49-F238E27FC236}">
                <a16:creationId xmlns="" xmlns:a16="http://schemas.microsoft.com/office/drawing/2014/main" id="{FACE4DD0-B07E-4FEA-82DE-31E430E13B7D}"/>
              </a:ext>
            </a:extLst>
          </p:cNvPr>
          <p:cNvPicPr>
            <a:picLocks noGrp="1" noChangeAspect="1"/>
          </p:cNvPicPr>
          <p:nvPr>
            <p:ph type="pic" sz="quarter" idx="21"/>
          </p:nvPr>
        </p:nvPicPr>
        <p:blipFill>
          <a:blip r:embed="rId2"/>
          <a:srcRect t="914" b="914"/>
          <a:stretch>
            <a:fillRect/>
          </a:stretch>
        </p:blipFill>
        <p:spPr/>
      </p:pic>
      <p:sp>
        <p:nvSpPr>
          <p:cNvPr id="6" name="Google Shape;499;p39">
            <a:extLst>
              <a:ext uri="{FF2B5EF4-FFF2-40B4-BE49-F238E27FC236}">
                <a16:creationId xmlns="" xmlns:a16="http://schemas.microsoft.com/office/drawing/2014/main" id="{7DE42F81-9C59-4161-9996-4880D22B9C50}"/>
              </a:ext>
            </a:extLst>
          </p:cNvPr>
          <p:cNvSpPr/>
          <p:nvPr/>
        </p:nvSpPr>
        <p:spPr>
          <a:xfrm>
            <a:off x="1131967" y="1448104"/>
            <a:ext cx="625581" cy="59055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52989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1F581B82-55F7-4164-A666-6181C1F5135C}"/>
              </a:ext>
            </a:extLst>
          </p:cNvPr>
          <p:cNvSpPr>
            <a:spLocks noGrp="1"/>
          </p:cNvSpPr>
          <p:nvPr>
            <p:ph type="body" sz="quarter" idx="20"/>
          </p:nvPr>
        </p:nvSpPr>
        <p:spPr>
          <a:xfrm>
            <a:off x="5854262" y="1919906"/>
            <a:ext cx="6043448" cy="3631644"/>
          </a:xfrm>
        </p:spPr>
        <p:txBody>
          <a:bodyPr/>
          <a:lstStyle/>
          <a:p>
            <a:r>
              <a:rPr lang="en-IE" b="1" dirty="0">
                <a:solidFill>
                  <a:srgbClr val="16A8D3"/>
                </a:solidFill>
                <a:sym typeface="Wingdings" panose="05000000000000000000" pitchFamily="2" charset="2"/>
              </a:rPr>
              <a:t>4</a:t>
            </a:r>
            <a:r>
              <a:rPr lang="en-IE" sz="2300" b="1" dirty="0">
                <a:solidFill>
                  <a:srgbClr val="16A8D3"/>
                </a:solidFill>
                <a:sym typeface="Wingdings" panose="05000000000000000000" pitchFamily="2" charset="2"/>
              </a:rPr>
              <a:t>. </a:t>
            </a:r>
            <a:r>
              <a:rPr lang="de-DE" sz="2300" b="1" dirty="0">
                <a:solidFill>
                  <a:srgbClr val="16A8D3"/>
                </a:solidFill>
                <a:sym typeface="Wingdings" panose="05000000000000000000" pitchFamily="2" charset="2"/>
              </a:rPr>
              <a:t>Sprechen Sie langsamer als gewöhnlich und vermeiden Sie Slang und Umgangssprache </a:t>
            </a:r>
            <a:endParaRPr lang="de-DE" sz="2300" b="1" dirty="0" smtClean="0">
              <a:solidFill>
                <a:srgbClr val="16A8D3"/>
              </a:solidFill>
              <a:sym typeface="Wingdings" panose="05000000000000000000" pitchFamily="2" charset="2"/>
            </a:endParaRPr>
          </a:p>
          <a:p>
            <a:r>
              <a:rPr lang="de-DE" sz="2300" dirty="0"/>
              <a:t>Mündliche Kommunikation ist der Begriff für die Kommunikation mit Worten - ob gesprochen, geschrieben oder unterschrieben. Langsames, klares und deutliches Sprechen gibt </a:t>
            </a:r>
            <a:r>
              <a:rPr lang="de-DE" sz="2300" dirty="0" smtClean="0"/>
              <a:t>den Zuhörenden </a:t>
            </a:r>
            <a:r>
              <a:rPr lang="de-DE" sz="2300" dirty="0"/>
              <a:t>ausreichend Zeit, die Sprache und den Inhalt zu verarbeiten. Versuchen </a:t>
            </a:r>
            <a:r>
              <a:rPr lang="de-DE" sz="2300" dirty="0" smtClean="0"/>
              <a:t>Sie:</a:t>
            </a:r>
          </a:p>
          <a:p>
            <a:pPr marL="342900" indent="-342900">
              <a:buFont typeface="Arial" panose="020B0604020202020204" pitchFamily="34" charset="0"/>
              <a:buChar char="•"/>
            </a:pPr>
            <a:r>
              <a:rPr lang="en-US" sz="2300" dirty="0" err="1" smtClean="0"/>
              <a:t>Zwischen</a:t>
            </a:r>
            <a:r>
              <a:rPr lang="en-US" sz="2300" dirty="0" smtClean="0"/>
              <a:t> den </a:t>
            </a:r>
            <a:r>
              <a:rPr lang="en-US" sz="2300" dirty="0" err="1" smtClean="0"/>
              <a:t>Sätzen</a:t>
            </a:r>
            <a:r>
              <a:rPr lang="en-US" sz="2300" dirty="0" smtClean="0"/>
              <a:t> </a:t>
            </a:r>
            <a:r>
              <a:rPr lang="en-US" sz="2300" dirty="0" err="1" smtClean="0"/>
              <a:t>pausieren</a:t>
            </a:r>
            <a:endParaRPr lang="en-US" sz="2300" dirty="0"/>
          </a:p>
          <a:p>
            <a:pPr marL="342900" indent="-342900">
              <a:buFont typeface="Arial" panose="020B0604020202020204" pitchFamily="34" charset="0"/>
              <a:buChar char="•"/>
            </a:pPr>
            <a:r>
              <a:rPr lang="en-US" sz="2300" dirty="0" err="1" smtClean="0"/>
              <a:t>Kürzere</a:t>
            </a:r>
            <a:r>
              <a:rPr lang="en-US" sz="2300" dirty="0" smtClean="0"/>
              <a:t> </a:t>
            </a:r>
            <a:r>
              <a:rPr lang="en-US" sz="2300" dirty="0" err="1" smtClean="0"/>
              <a:t>Sätze</a:t>
            </a:r>
            <a:r>
              <a:rPr lang="en-US" sz="2300" dirty="0" smtClean="0"/>
              <a:t> </a:t>
            </a:r>
            <a:r>
              <a:rPr lang="en-US" sz="2300" dirty="0" err="1" smtClean="0"/>
              <a:t>benutzen</a:t>
            </a:r>
            <a:endParaRPr lang="en-US" sz="2300" dirty="0"/>
          </a:p>
          <a:p>
            <a:pPr marL="342900" indent="-342900">
              <a:buFont typeface="Arial" panose="020B0604020202020204" pitchFamily="34" charset="0"/>
              <a:buChar char="•"/>
            </a:pPr>
            <a:r>
              <a:rPr lang="de-DE" sz="2300" dirty="0"/>
              <a:t>einfache Terminologie verwenden und die Verwendung von Slang vermeiden</a:t>
            </a:r>
            <a:endParaRPr lang="en-IE" sz="2300" dirty="0"/>
          </a:p>
        </p:txBody>
      </p:sp>
      <p:sp>
        <p:nvSpPr>
          <p:cNvPr id="4" name="Text Placeholder 3">
            <a:extLst>
              <a:ext uri="{FF2B5EF4-FFF2-40B4-BE49-F238E27FC236}">
                <a16:creationId xmlns="" xmlns:a16="http://schemas.microsoft.com/office/drawing/2014/main" id="{F8B89FB6-08E2-4722-8B14-CF05C86AE1D8}"/>
              </a:ext>
            </a:extLst>
          </p:cNvPr>
          <p:cNvSpPr>
            <a:spLocks noGrp="1"/>
          </p:cNvSpPr>
          <p:nvPr>
            <p:ph type="body" sz="quarter" idx="22"/>
          </p:nvPr>
        </p:nvSpPr>
        <p:spPr>
          <a:xfrm>
            <a:off x="6121565" y="767883"/>
            <a:ext cx="5956704" cy="857158"/>
          </a:xfrm>
        </p:spPr>
        <p:txBody>
          <a:bodyPr>
            <a:normAutofit/>
          </a:bodyPr>
          <a:lstStyle/>
          <a:p>
            <a:r>
              <a:rPr lang="de-DE" sz="2400" dirty="0"/>
              <a:t>Kommunikationsfähigkeiten zur Einbeziehung verschiedener mehrsprachiger Gruppen</a:t>
            </a:r>
            <a:endParaRPr lang="en-IE" sz="2400" dirty="0"/>
          </a:p>
        </p:txBody>
      </p:sp>
      <p:pic>
        <p:nvPicPr>
          <p:cNvPr id="7" name="Picture Placeholder 6" descr="A close up of a logo&#10;&#10;Description automatically generated">
            <a:extLst>
              <a:ext uri="{FF2B5EF4-FFF2-40B4-BE49-F238E27FC236}">
                <a16:creationId xmlns="" xmlns:a16="http://schemas.microsoft.com/office/drawing/2014/main" id="{D518FC1F-6F4E-439C-A616-E86D088E7A22}"/>
              </a:ext>
            </a:extLst>
          </p:cNvPr>
          <p:cNvPicPr>
            <a:picLocks noGrp="1" noChangeAspect="1"/>
          </p:cNvPicPr>
          <p:nvPr>
            <p:ph type="pic" sz="quarter" idx="21"/>
          </p:nvPr>
        </p:nvPicPr>
        <p:blipFill>
          <a:blip r:embed="rId2"/>
          <a:srcRect l="23578" r="23578"/>
          <a:stretch>
            <a:fillRect/>
          </a:stretch>
        </p:blipFill>
        <p:spPr/>
      </p:pic>
      <p:sp>
        <p:nvSpPr>
          <p:cNvPr id="6" name="Google Shape;499;p39">
            <a:extLst>
              <a:ext uri="{FF2B5EF4-FFF2-40B4-BE49-F238E27FC236}">
                <a16:creationId xmlns="" xmlns:a16="http://schemas.microsoft.com/office/drawing/2014/main" id="{223952B1-6BF7-43B5-A687-AD9E5856D0E1}"/>
              </a:ext>
            </a:extLst>
          </p:cNvPr>
          <p:cNvSpPr/>
          <p:nvPr/>
        </p:nvSpPr>
        <p:spPr>
          <a:xfrm>
            <a:off x="1131967" y="1448104"/>
            <a:ext cx="625581" cy="59055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97499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1F581B82-55F7-4164-A666-6181C1F5135C}"/>
              </a:ext>
            </a:extLst>
          </p:cNvPr>
          <p:cNvSpPr>
            <a:spLocks noGrp="1"/>
          </p:cNvSpPr>
          <p:nvPr>
            <p:ph type="body" sz="quarter" idx="20"/>
          </p:nvPr>
        </p:nvSpPr>
        <p:spPr>
          <a:xfrm>
            <a:off x="6096000" y="2245727"/>
            <a:ext cx="5551386" cy="3631644"/>
          </a:xfrm>
        </p:spPr>
        <p:txBody>
          <a:bodyPr/>
          <a:lstStyle/>
          <a:p>
            <a:r>
              <a:rPr lang="en-IE" b="1" dirty="0">
                <a:solidFill>
                  <a:srgbClr val="16A8D3"/>
                </a:solidFill>
                <a:sym typeface="Wingdings" panose="05000000000000000000" pitchFamily="2" charset="2"/>
              </a:rPr>
              <a:t>5. </a:t>
            </a:r>
            <a:r>
              <a:rPr lang="en-IE" b="1" dirty="0" err="1" smtClean="0">
                <a:solidFill>
                  <a:srgbClr val="16A8D3"/>
                </a:solidFill>
                <a:sym typeface="Wingdings" panose="05000000000000000000" pitchFamily="2" charset="2"/>
              </a:rPr>
              <a:t>Zuhören</a:t>
            </a:r>
            <a:r>
              <a:rPr lang="en-IE" b="1" dirty="0" smtClean="0">
                <a:solidFill>
                  <a:srgbClr val="16A8D3"/>
                </a:solidFill>
                <a:sym typeface="Wingdings" panose="05000000000000000000" pitchFamily="2" charset="2"/>
              </a:rPr>
              <a:t> und </a:t>
            </a:r>
            <a:r>
              <a:rPr lang="en-IE" b="1" dirty="0" err="1" smtClean="0">
                <a:solidFill>
                  <a:srgbClr val="16A8D3"/>
                </a:solidFill>
                <a:sym typeface="Wingdings" panose="05000000000000000000" pitchFamily="2" charset="2"/>
              </a:rPr>
              <a:t>geduldig</a:t>
            </a:r>
            <a:r>
              <a:rPr lang="en-IE" b="1" dirty="0" smtClean="0">
                <a:solidFill>
                  <a:srgbClr val="16A8D3"/>
                </a:solidFill>
                <a:sym typeface="Wingdings" panose="05000000000000000000" pitchFamily="2" charset="2"/>
              </a:rPr>
              <a:t> sein</a:t>
            </a:r>
            <a:endParaRPr lang="en-IE" b="1" dirty="0">
              <a:solidFill>
                <a:srgbClr val="16A8D3"/>
              </a:solidFill>
              <a:sym typeface="Wingdings" panose="05000000000000000000" pitchFamily="2" charset="2"/>
            </a:endParaRPr>
          </a:p>
          <a:p>
            <a:r>
              <a:rPr lang="de-DE" dirty="0" smtClean="0"/>
              <a:t>Mehrsprachig </a:t>
            </a:r>
            <a:r>
              <a:rPr lang="de-DE" dirty="0"/>
              <a:t>Lernende brauchen Zeit, um einen internen Übersetzungsprozess durchführen zu können. </a:t>
            </a:r>
          </a:p>
          <a:p>
            <a:endParaRPr lang="de-DE" dirty="0"/>
          </a:p>
          <a:p>
            <a:r>
              <a:rPr lang="de-DE" dirty="0"/>
              <a:t>Aus diesem Grund müssen Sie geduldig sein und ihnen Zeit geben, ihre Gedanken/Phrasen zu beantworten/formulieren.</a:t>
            </a:r>
            <a:endParaRPr lang="en-IE" dirty="0"/>
          </a:p>
        </p:txBody>
      </p:sp>
      <p:sp>
        <p:nvSpPr>
          <p:cNvPr id="4" name="Text Placeholder 3">
            <a:extLst>
              <a:ext uri="{FF2B5EF4-FFF2-40B4-BE49-F238E27FC236}">
                <a16:creationId xmlns="" xmlns:a16="http://schemas.microsoft.com/office/drawing/2014/main" id="{F8B89FB6-08E2-4722-8B14-CF05C86AE1D8}"/>
              </a:ext>
            </a:extLst>
          </p:cNvPr>
          <p:cNvSpPr>
            <a:spLocks noGrp="1"/>
          </p:cNvSpPr>
          <p:nvPr>
            <p:ph type="body" sz="quarter" idx="22"/>
          </p:nvPr>
        </p:nvSpPr>
        <p:spPr>
          <a:xfrm>
            <a:off x="6121565" y="767883"/>
            <a:ext cx="5929408" cy="857158"/>
          </a:xfrm>
        </p:spPr>
        <p:txBody>
          <a:bodyPr>
            <a:normAutofit fontScale="47500" lnSpcReduction="20000"/>
          </a:bodyPr>
          <a:lstStyle/>
          <a:p>
            <a:r>
              <a:rPr lang="de-DE" sz="5100" dirty="0"/>
              <a:t>Kommunikationsfähigkeiten zur Einbeziehung verschiedener mehrsprachiger Gruppen</a:t>
            </a:r>
            <a:endParaRPr lang="en-IE" sz="5100" dirty="0"/>
          </a:p>
          <a:p>
            <a:endParaRPr lang="en-IE" dirty="0"/>
          </a:p>
        </p:txBody>
      </p:sp>
      <p:pic>
        <p:nvPicPr>
          <p:cNvPr id="12" name="Picture Placeholder 11" descr="A picture containing drawing&#10;&#10;Description automatically generated">
            <a:extLst>
              <a:ext uri="{FF2B5EF4-FFF2-40B4-BE49-F238E27FC236}">
                <a16:creationId xmlns="" xmlns:a16="http://schemas.microsoft.com/office/drawing/2014/main" id="{BB55676D-102D-4858-984F-A68F1C482ED3}"/>
              </a:ext>
            </a:extLst>
          </p:cNvPr>
          <p:cNvPicPr>
            <a:picLocks noGrp="1" noChangeAspect="1"/>
          </p:cNvPicPr>
          <p:nvPr>
            <p:ph type="pic" sz="quarter" idx="21"/>
          </p:nvPr>
        </p:nvPicPr>
        <p:blipFill>
          <a:blip r:embed="rId2">
            <a:extLst>
              <a:ext uri="{837473B0-CC2E-450A-ABE3-18F120FF3D39}">
                <a1611:picAttrSrcUrl xmlns="" xmlns:a1611="http://schemas.microsoft.com/office/drawing/2016/11/main" r:id="rId3"/>
              </a:ext>
            </a:extLst>
          </a:blip>
          <a:srcRect l="1445" r="1445"/>
          <a:stretch>
            <a:fillRect/>
          </a:stretch>
        </p:blipFill>
        <p:spPr/>
      </p:pic>
      <p:sp>
        <p:nvSpPr>
          <p:cNvPr id="6" name="Google Shape;499;p39">
            <a:extLst>
              <a:ext uri="{FF2B5EF4-FFF2-40B4-BE49-F238E27FC236}">
                <a16:creationId xmlns="" xmlns:a16="http://schemas.microsoft.com/office/drawing/2014/main" id="{56474775-4B64-4E6C-8DDA-DF5368E7C8BB}"/>
              </a:ext>
            </a:extLst>
          </p:cNvPr>
          <p:cNvSpPr/>
          <p:nvPr/>
        </p:nvSpPr>
        <p:spPr>
          <a:xfrm>
            <a:off x="1131967" y="1448104"/>
            <a:ext cx="625581" cy="59055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02780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9326D84F-6A01-4246-A25A-CBFDFFD6AC5F}"/>
              </a:ext>
            </a:extLst>
          </p:cNvPr>
          <p:cNvSpPr txBox="1"/>
          <p:nvPr/>
        </p:nvSpPr>
        <p:spPr>
          <a:xfrm>
            <a:off x="0" y="237506"/>
            <a:ext cx="4215740" cy="584775"/>
          </a:xfrm>
          <a:prstGeom prst="rect">
            <a:avLst/>
          </a:prstGeom>
          <a:solidFill>
            <a:srgbClr val="16A8D3"/>
          </a:solidFill>
        </p:spPr>
        <p:txBody>
          <a:bodyPr wrap="square" rtlCol="0">
            <a:spAutoFit/>
          </a:bodyPr>
          <a:lstStyle/>
          <a:p>
            <a:r>
              <a:rPr lang="en-IE" sz="3200" dirty="0">
                <a:solidFill>
                  <a:schemeClr val="bg1"/>
                </a:solidFill>
              </a:rPr>
              <a:t>2. </a:t>
            </a:r>
            <a:r>
              <a:rPr lang="en-IE" sz="3200" dirty="0" smtClean="0">
                <a:solidFill>
                  <a:schemeClr val="bg1"/>
                </a:solidFill>
              </a:rPr>
              <a:t>KOMMUNIKATION</a:t>
            </a:r>
            <a:endParaRPr lang="en-IE" sz="3200" dirty="0">
              <a:solidFill>
                <a:schemeClr val="bg1"/>
              </a:solidFill>
            </a:endParaRPr>
          </a:p>
        </p:txBody>
      </p:sp>
      <p:sp>
        <p:nvSpPr>
          <p:cNvPr id="9" name="Text Placeholder 1">
            <a:extLst>
              <a:ext uri="{FF2B5EF4-FFF2-40B4-BE49-F238E27FC236}">
                <a16:creationId xmlns="" xmlns:a16="http://schemas.microsoft.com/office/drawing/2014/main" id="{8962028A-F3EA-486F-BAA6-6195766E01D7}"/>
              </a:ext>
            </a:extLst>
          </p:cNvPr>
          <p:cNvSpPr txBox="1">
            <a:spLocks/>
          </p:cNvSpPr>
          <p:nvPr/>
        </p:nvSpPr>
        <p:spPr>
          <a:xfrm>
            <a:off x="6471020" y="971999"/>
            <a:ext cx="5279028" cy="69735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3600" kern="1200">
                <a:solidFill>
                  <a:srgbClr val="6D6E6C"/>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t>IN </a:t>
            </a:r>
            <a:r>
              <a:rPr lang="en-IE" dirty="0" smtClean="0"/>
              <a:t>DIESEM TEIL:</a:t>
            </a:r>
            <a:endParaRPr lang="en-IE" dirty="0"/>
          </a:p>
          <a:p>
            <a:endParaRPr lang="en-IE" dirty="0"/>
          </a:p>
        </p:txBody>
      </p:sp>
      <p:sp>
        <p:nvSpPr>
          <p:cNvPr id="6" name="Text Placeholder 5">
            <a:extLst>
              <a:ext uri="{FF2B5EF4-FFF2-40B4-BE49-F238E27FC236}">
                <a16:creationId xmlns="" xmlns:a16="http://schemas.microsoft.com/office/drawing/2014/main" id="{A33B9A40-97B0-4829-BE12-521D18903709}"/>
              </a:ext>
            </a:extLst>
          </p:cNvPr>
          <p:cNvSpPr txBox="1">
            <a:spLocks/>
          </p:cNvSpPr>
          <p:nvPr/>
        </p:nvSpPr>
        <p:spPr>
          <a:xfrm>
            <a:off x="480042" y="1536159"/>
            <a:ext cx="4364894" cy="249733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4000" i="0" dirty="0"/>
              <a:t>2.2 </a:t>
            </a:r>
            <a:r>
              <a:rPr lang="en-US" sz="4000" i="0" dirty="0" err="1" smtClean="0"/>
              <a:t>Fokus</a:t>
            </a:r>
            <a:r>
              <a:rPr lang="en-US" sz="4000" i="0" dirty="0" smtClean="0"/>
              <a:t> auf </a:t>
            </a:r>
            <a:r>
              <a:rPr lang="en-US" sz="4000" i="0" dirty="0" err="1" smtClean="0"/>
              <a:t>nonverbale</a:t>
            </a:r>
            <a:r>
              <a:rPr lang="en-US" sz="4000" i="0" dirty="0" smtClean="0"/>
              <a:t> </a:t>
            </a:r>
            <a:r>
              <a:rPr lang="en-US" sz="4000" i="0" dirty="0" err="1" smtClean="0"/>
              <a:t>Kommunikation</a:t>
            </a:r>
            <a:endParaRPr lang="en-IE" sz="3200" dirty="0"/>
          </a:p>
        </p:txBody>
      </p:sp>
      <p:sp>
        <p:nvSpPr>
          <p:cNvPr id="8" name="Text Placeholder 2">
            <a:extLst>
              <a:ext uri="{FF2B5EF4-FFF2-40B4-BE49-F238E27FC236}">
                <a16:creationId xmlns="" xmlns:a16="http://schemas.microsoft.com/office/drawing/2014/main" id="{CB6B36CC-D28C-40AE-8FFD-C799CCAD22EF}"/>
              </a:ext>
            </a:extLst>
          </p:cNvPr>
          <p:cNvSpPr txBox="1">
            <a:spLocks/>
          </p:cNvSpPr>
          <p:nvPr/>
        </p:nvSpPr>
        <p:spPr>
          <a:xfrm>
            <a:off x="6234544" y="1846203"/>
            <a:ext cx="5818909" cy="394744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baseline="0">
                <a:solidFill>
                  <a:srgbClr val="6D6E6C"/>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de-DE" altLang="en-US" sz="2200" dirty="0"/>
              <a:t>Wussten Sie, dass sprachspezifische Wörter nur 10% der Kommunikation ausmachen? Oder dass 90% des Kommunikationsprozesses tatsächlich aus nonverbaler Information in Form von Tonfall und Körpersprache besteht.</a:t>
            </a:r>
          </a:p>
          <a:p>
            <a:pPr algn="l"/>
            <a:endParaRPr lang="de-DE" altLang="en-US" sz="2200" dirty="0"/>
          </a:p>
          <a:p>
            <a:pPr algn="l"/>
            <a:r>
              <a:rPr lang="de-DE" altLang="en-US" sz="2200" dirty="0"/>
              <a:t>In diesem Abschnitt betrachten wir den Unterschied zwischen verbaler und nonverbaler Kommunikation mit besonderem Schwerpunkt auf der nonverbalen Kommunikation als Schlüsselkompetenz für diejenigen, die mit </a:t>
            </a:r>
            <a:r>
              <a:rPr lang="de-DE" altLang="en-US" sz="2200" dirty="0" smtClean="0"/>
              <a:t>Geflüchteten, Migrant*innen </a:t>
            </a:r>
            <a:r>
              <a:rPr lang="de-DE" altLang="en-US" sz="2200" dirty="0"/>
              <a:t>und anderen mehrsprachigen Gruppen arbeiten</a:t>
            </a:r>
            <a:r>
              <a:rPr lang="de-DE" altLang="en-US" sz="2300" dirty="0"/>
              <a:t>.</a:t>
            </a:r>
            <a:endParaRPr lang="en-IE" sz="2300" dirty="0"/>
          </a:p>
        </p:txBody>
      </p:sp>
    </p:spTree>
    <p:extLst>
      <p:ext uri="{BB962C8B-B14F-4D97-AF65-F5344CB8AC3E}">
        <p14:creationId xmlns:p14="http://schemas.microsoft.com/office/powerpoint/2010/main" val="37174275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E950B65E-E1B2-48FB-BCF2-B0834FC1381F}"/>
              </a:ext>
            </a:extLst>
          </p:cNvPr>
          <p:cNvSpPr>
            <a:spLocks noGrp="1"/>
          </p:cNvSpPr>
          <p:nvPr>
            <p:ph type="body" sz="quarter" idx="20"/>
          </p:nvPr>
        </p:nvSpPr>
        <p:spPr>
          <a:xfrm>
            <a:off x="5427022" y="1937882"/>
            <a:ext cx="6020791" cy="3872188"/>
          </a:xfrm>
        </p:spPr>
        <p:txBody>
          <a:bodyPr/>
          <a:lstStyle/>
          <a:p>
            <a:r>
              <a:rPr lang="de-DE" dirty="0"/>
              <a:t>Die Sprache ist ein sehr wichtiger Bestandteil des Kommunikationsprozesses, aber </a:t>
            </a:r>
            <a:r>
              <a:rPr lang="de-DE" dirty="0">
                <a:solidFill>
                  <a:srgbClr val="EA1D76"/>
                </a:solidFill>
              </a:rPr>
              <a:t>nicht die gleiche Sprache zu sprechen, bedeutet nicht, dass wir nicht kommunizieren können. </a:t>
            </a:r>
            <a:endParaRPr lang="de-DE" dirty="0" smtClean="0">
              <a:solidFill>
                <a:srgbClr val="EA1D76"/>
              </a:solidFill>
            </a:endParaRPr>
          </a:p>
          <a:p>
            <a:r>
              <a:rPr lang="de-DE" dirty="0"/>
              <a:t>Andere Faktoren können sogar noch mächtiger als Worte sein. </a:t>
            </a:r>
          </a:p>
          <a:p>
            <a:r>
              <a:rPr lang="de-DE" dirty="0"/>
              <a:t>Können Sie sich einige Möglichkeiten vorstellen, wie wir kommunizieren, ohne Worte zu benutzen?</a:t>
            </a:r>
            <a:endParaRPr lang="en-IE" dirty="0"/>
          </a:p>
        </p:txBody>
      </p:sp>
      <p:sp>
        <p:nvSpPr>
          <p:cNvPr id="3" name="Text Placeholder 2">
            <a:extLst>
              <a:ext uri="{FF2B5EF4-FFF2-40B4-BE49-F238E27FC236}">
                <a16:creationId xmlns="" xmlns:a16="http://schemas.microsoft.com/office/drawing/2014/main" id="{679258EA-C11F-411B-B9B9-0EBED9B706FD}"/>
              </a:ext>
            </a:extLst>
          </p:cNvPr>
          <p:cNvSpPr>
            <a:spLocks noGrp="1"/>
          </p:cNvSpPr>
          <p:nvPr>
            <p:ph type="body" sz="quarter" idx="21"/>
          </p:nvPr>
        </p:nvSpPr>
        <p:spPr>
          <a:xfrm>
            <a:off x="2495266" y="252536"/>
            <a:ext cx="8403792" cy="857158"/>
          </a:xfrm>
        </p:spPr>
        <p:txBody>
          <a:bodyPr>
            <a:normAutofit/>
          </a:bodyPr>
          <a:lstStyle/>
          <a:p>
            <a:r>
              <a:rPr lang="en-IE" dirty="0"/>
              <a:t> </a:t>
            </a:r>
            <a:r>
              <a:rPr lang="en-IE" dirty="0" err="1" smtClean="0"/>
              <a:t>Nonverbale</a:t>
            </a:r>
            <a:r>
              <a:rPr lang="en-IE" dirty="0" smtClean="0"/>
              <a:t> </a:t>
            </a:r>
            <a:r>
              <a:rPr lang="en-IE" dirty="0" err="1" smtClean="0"/>
              <a:t>Kommunikation</a:t>
            </a:r>
            <a:endParaRPr lang="en-IE" dirty="0"/>
          </a:p>
        </p:txBody>
      </p:sp>
      <p:pic>
        <p:nvPicPr>
          <p:cNvPr id="5" name="Picture 4">
            <a:extLst>
              <a:ext uri="{FF2B5EF4-FFF2-40B4-BE49-F238E27FC236}">
                <a16:creationId xmlns="" xmlns:a16="http://schemas.microsoft.com/office/drawing/2014/main" id="{CA29408E-A38A-4789-93FD-8D9E0126E15A}"/>
              </a:ext>
            </a:extLst>
          </p:cNvPr>
          <p:cNvPicPr>
            <a:picLocks noChangeAspect="1"/>
          </p:cNvPicPr>
          <p:nvPr/>
        </p:nvPicPr>
        <p:blipFill>
          <a:blip r:embed="rId2"/>
          <a:stretch>
            <a:fillRect/>
          </a:stretch>
        </p:blipFill>
        <p:spPr>
          <a:xfrm>
            <a:off x="474296" y="1937882"/>
            <a:ext cx="4688230" cy="3932261"/>
          </a:xfrm>
          <a:prstGeom prst="rect">
            <a:avLst/>
          </a:prstGeom>
        </p:spPr>
      </p:pic>
    </p:spTree>
    <p:extLst>
      <p:ext uri="{BB962C8B-B14F-4D97-AF65-F5344CB8AC3E}">
        <p14:creationId xmlns:p14="http://schemas.microsoft.com/office/powerpoint/2010/main" val="22944892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679258EA-C11F-411B-B9B9-0EBED9B706FD}"/>
              </a:ext>
            </a:extLst>
          </p:cNvPr>
          <p:cNvSpPr>
            <a:spLocks noGrp="1"/>
          </p:cNvSpPr>
          <p:nvPr>
            <p:ph type="body" sz="quarter" idx="21"/>
          </p:nvPr>
        </p:nvSpPr>
        <p:spPr>
          <a:xfrm>
            <a:off x="2072356" y="287902"/>
            <a:ext cx="8403792" cy="857158"/>
          </a:xfrm>
        </p:spPr>
        <p:txBody>
          <a:bodyPr>
            <a:normAutofit fontScale="92500" lnSpcReduction="20000"/>
          </a:bodyPr>
          <a:lstStyle/>
          <a:p>
            <a:r>
              <a:rPr lang="en-IE" dirty="0" err="1" smtClean="0"/>
              <a:t>Nonverbale</a:t>
            </a:r>
            <a:r>
              <a:rPr lang="en-IE" dirty="0" smtClean="0"/>
              <a:t> </a:t>
            </a:r>
            <a:r>
              <a:rPr lang="en-IE" dirty="0" err="1" smtClean="0"/>
              <a:t>Kommunikation</a:t>
            </a:r>
            <a:r>
              <a:rPr lang="en-IE" dirty="0" smtClean="0"/>
              <a:t> </a:t>
            </a:r>
            <a:r>
              <a:rPr lang="en-IE" dirty="0"/>
              <a:t>– </a:t>
            </a:r>
            <a:r>
              <a:rPr lang="de-DE" dirty="0"/>
              <a:t>Kommunikation durch </a:t>
            </a:r>
            <a:r>
              <a:rPr lang="de-DE" dirty="0" smtClean="0"/>
              <a:t>Bildmaterial </a:t>
            </a:r>
            <a:r>
              <a:rPr lang="de-DE" dirty="0"/>
              <a:t>und Kunst</a:t>
            </a:r>
            <a:endParaRPr lang="en-IE" dirty="0"/>
          </a:p>
        </p:txBody>
      </p:sp>
      <p:sp>
        <p:nvSpPr>
          <p:cNvPr id="7" name="Text Placeholder 1">
            <a:extLst>
              <a:ext uri="{FF2B5EF4-FFF2-40B4-BE49-F238E27FC236}">
                <a16:creationId xmlns="" xmlns:a16="http://schemas.microsoft.com/office/drawing/2014/main" id="{FB3E2240-47AF-4D13-B5CD-5988BE34B4C4}"/>
              </a:ext>
            </a:extLst>
          </p:cNvPr>
          <p:cNvSpPr>
            <a:spLocks noGrp="1"/>
          </p:cNvSpPr>
          <p:nvPr>
            <p:ph type="body" sz="quarter" idx="20"/>
          </p:nvPr>
        </p:nvSpPr>
        <p:spPr>
          <a:xfrm>
            <a:off x="7440930" y="1613178"/>
            <a:ext cx="4572000" cy="3631644"/>
          </a:xfrm>
        </p:spPr>
        <p:txBody>
          <a:bodyPr/>
          <a:lstStyle/>
          <a:p>
            <a:r>
              <a:rPr lang="de-DE" dirty="0"/>
              <a:t>Der Syrer Marwan Mousa war zu Hause kein Künstler, aber im Exil begann er zu skizzieren und zu malen und erzählte von seinen Erfahrungen als </a:t>
            </a:r>
            <a:r>
              <a:rPr lang="de-DE" dirty="0" smtClean="0"/>
              <a:t>Geflüchteter.</a:t>
            </a:r>
            <a:endParaRPr lang="de-DE" dirty="0"/>
          </a:p>
          <a:p>
            <a:r>
              <a:rPr lang="de-DE" dirty="0"/>
              <a:t>Ohne Worte oder Englisch illustriert und kommuniziert Marwan eine Reise des Schmerzes und der </a:t>
            </a:r>
            <a:r>
              <a:rPr lang="de-DE" dirty="0" smtClean="0"/>
              <a:t>Not, </a:t>
            </a:r>
            <a:r>
              <a:rPr lang="de-DE" dirty="0"/>
              <a:t>aber auch die Entdeckung eines sicheren Hafens in Nordirland durch sein Werk.</a:t>
            </a:r>
            <a:endParaRPr lang="en-IE" dirty="0"/>
          </a:p>
        </p:txBody>
      </p:sp>
      <p:pic>
        <p:nvPicPr>
          <p:cNvPr id="8" name="Online Media 4" title="Syrian refugee artist in Northern Ireland paints his onward journey">
            <a:hlinkClick r:id="" action="ppaction://media"/>
            <a:extLst>
              <a:ext uri="{FF2B5EF4-FFF2-40B4-BE49-F238E27FC236}">
                <a16:creationId xmlns="" xmlns:a16="http://schemas.microsoft.com/office/drawing/2014/main" id="{131CBF45-98F4-4FA0-BD77-33A1E2DD24C0}"/>
              </a:ext>
            </a:extLst>
          </p:cNvPr>
          <p:cNvPicPr>
            <a:picLocks noRot="1" noChangeAspect="1"/>
          </p:cNvPicPr>
          <p:nvPr>
            <a:videoFile r:link="rId1"/>
          </p:nvPr>
        </p:nvPicPr>
        <p:blipFill>
          <a:blip r:embed="rId3"/>
          <a:stretch>
            <a:fillRect/>
          </a:stretch>
        </p:blipFill>
        <p:spPr>
          <a:xfrm>
            <a:off x="350520" y="1908810"/>
            <a:ext cx="6990080" cy="3931920"/>
          </a:xfrm>
          <a:prstGeom prst="rect">
            <a:avLst/>
          </a:prstGeom>
        </p:spPr>
      </p:pic>
      <p:sp>
        <p:nvSpPr>
          <p:cNvPr id="9" name="Rectangle 8">
            <a:extLst>
              <a:ext uri="{FF2B5EF4-FFF2-40B4-BE49-F238E27FC236}">
                <a16:creationId xmlns="" xmlns:a16="http://schemas.microsoft.com/office/drawing/2014/main" id="{F2A30A30-0507-4B09-974A-7F1D458CE88F}"/>
              </a:ext>
            </a:extLst>
          </p:cNvPr>
          <p:cNvSpPr/>
          <p:nvPr/>
        </p:nvSpPr>
        <p:spPr>
          <a:xfrm>
            <a:off x="1882852" y="5978723"/>
            <a:ext cx="3286477" cy="246221"/>
          </a:xfrm>
          <a:prstGeom prst="rect">
            <a:avLst/>
          </a:prstGeom>
        </p:spPr>
        <p:txBody>
          <a:bodyPr wrap="none">
            <a:spAutoFit/>
          </a:bodyPr>
          <a:lstStyle/>
          <a:p>
            <a:r>
              <a:rPr lang="en-IE" sz="1000" dirty="0" err="1" smtClean="0"/>
              <a:t>Quelle</a:t>
            </a:r>
            <a:r>
              <a:rPr lang="en-IE" sz="1000" dirty="0" smtClean="0"/>
              <a:t>: </a:t>
            </a:r>
            <a:r>
              <a:rPr lang="en-IE" sz="1000" dirty="0">
                <a:hlinkClick r:id="rId4"/>
              </a:rPr>
              <a:t>https://www.youtube.com/watch?v=R2gQKxage_0</a:t>
            </a:r>
            <a:r>
              <a:rPr lang="en-IE" sz="1000" dirty="0"/>
              <a:t> </a:t>
            </a:r>
          </a:p>
        </p:txBody>
      </p:sp>
    </p:spTree>
    <p:extLst>
      <p:ext uri="{BB962C8B-B14F-4D97-AF65-F5344CB8AC3E}">
        <p14:creationId xmlns:p14="http://schemas.microsoft.com/office/powerpoint/2010/main" val="235243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0"/>
          </p:nvPr>
        </p:nvSpPr>
        <p:spPr>
          <a:xfrm>
            <a:off x="1721796" y="1399554"/>
            <a:ext cx="10117903" cy="4306078"/>
          </a:xfrm>
        </p:spPr>
        <p:txBody>
          <a:bodyPr/>
          <a:lstStyle/>
          <a:p>
            <a:r>
              <a:rPr lang="de-DE" sz="2300" dirty="0" smtClean="0"/>
              <a:t>Das </a:t>
            </a:r>
            <a:r>
              <a:rPr lang="de-DE" sz="2300" dirty="0"/>
              <a:t>Erlernen von Sprachen </a:t>
            </a:r>
            <a:r>
              <a:rPr lang="de-DE" sz="2300" dirty="0">
                <a:solidFill>
                  <a:srgbClr val="16A8D3"/>
                </a:solidFill>
              </a:rPr>
              <a:t>fördert </a:t>
            </a:r>
            <a:r>
              <a:rPr lang="de-DE" sz="2300" dirty="0" smtClean="0">
                <a:solidFill>
                  <a:srgbClr val="16A8D3"/>
                </a:solidFill>
              </a:rPr>
              <a:t>Inklusion und </a:t>
            </a:r>
            <a:r>
              <a:rPr lang="de-DE" sz="2300" dirty="0">
                <a:solidFill>
                  <a:srgbClr val="16A8D3"/>
                </a:solidFill>
              </a:rPr>
              <a:t>Nicht-Diskriminierung</a:t>
            </a:r>
            <a:r>
              <a:rPr lang="de-DE" sz="2300" dirty="0"/>
              <a:t>. Es ermöglicht den Flüchtlingsgemeinschaften, mit ihren Gastgemeinschaften </a:t>
            </a:r>
            <a:r>
              <a:rPr lang="de-DE" sz="2300" dirty="0">
                <a:solidFill>
                  <a:srgbClr val="16A8D3"/>
                </a:solidFill>
              </a:rPr>
              <a:t>zusammenzukommen</a:t>
            </a:r>
            <a:r>
              <a:rPr lang="de-DE" sz="2300" dirty="0"/>
              <a:t> und die </a:t>
            </a:r>
            <a:r>
              <a:rPr lang="de-DE" sz="2300" dirty="0" smtClean="0">
                <a:solidFill>
                  <a:srgbClr val="16A8D3"/>
                </a:solidFill>
              </a:rPr>
              <a:t>Gesellschaft </a:t>
            </a:r>
            <a:r>
              <a:rPr lang="de-DE" sz="2300" dirty="0">
                <a:solidFill>
                  <a:srgbClr val="16A8D3"/>
                </a:solidFill>
              </a:rPr>
              <a:t>zu stärken</a:t>
            </a:r>
            <a:r>
              <a:rPr lang="de-DE" sz="2300" dirty="0" smtClean="0"/>
              <a:t>, </a:t>
            </a:r>
            <a:r>
              <a:rPr lang="de-DE" sz="2300" dirty="0"/>
              <a:t>der sie alle </a:t>
            </a:r>
            <a:r>
              <a:rPr lang="de-DE" sz="2300" dirty="0" smtClean="0"/>
              <a:t>angehören.  </a:t>
            </a:r>
            <a:r>
              <a:rPr lang="de-DE" sz="2300" dirty="0"/>
              <a:t>Es ermöglicht es Migrant*innen, in ihrer neuen Umgebung zu wachsen</a:t>
            </a:r>
            <a:r>
              <a:rPr lang="de-DE" sz="2300" dirty="0" smtClean="0"/>
              <a:t>.</a:t>
            </a:r>
            <a:endParaRPr lang="en-IE" sz="2300" dirty="0"/>
          </a:p>
          <a:p>
            <a:r>
              <a:rPr lang="de-DE" sz="2300" dirty="0" smtClean="0"/>
              <a:t>Eine </a:t>
            </a:r>
            <a:r>
              <a:rPr lang="de-DE" sz="2300" dirty="0"/>
              <a:t>gemeinsame Sprache </a:t>
            </a:r>
            <a:r>
              <a:rPr lang="de-DE" sz="2300" dirty="0">
                <a:solidFill>
                  <a:srgbClr val="16A8D3"/>
                </a:solidFill>
              </a:rPr>
              <a:t>erhöht die Integration der Geflüchteten </a:t>
            </a:r>
            <a:r>
              <a:rPr lang="de-DE" sz="2300" dirty="0"/>
              <a:t>und hilft ihnen, </a:t>
            </a:r>
            <a:r>
              <a:rPr lang="de-DE" sz="2300" dirty="0">
                <a:solidFill>
                  <a:srgbClr val="16A8D3"/>
                </a:solidFill>
              </a:rPr>
              <a:t>selbstständig</a:t>
            </a:r>
            <a:r>
              <a:rPr lang="de-DE" sz="2300" dirty="0"/>
              <a:t> zu werden und </a:t>
            </a:r>
            <a:r>
              <a:rPr lang="de-DE" sz="2300" dirty="0">
                <a:solidFill>
                  <a:srgbClr val="16A8D3"/>
                </a:solidFill>
              </a:rPr>
              <a:t>wertvolle Beiträge für ihre lokale Gemeinschaft zu leisten</a:t>
            </a:r>
            <a:r>
              <a:rPr lang="de-DE" sz="2300" dirty="0"/>
              <a:t>. Die Sprache spielt eine zentrale Rolle, wenn es darum geht, Geflüchtete bei der </a:t>
            </a:r>
            <a:r>
              <a:rPr lang="de-DE" sz="2300" dirty="0">
                <a:solidFill>
                  <a:srgbClr val="16A8D3"/>
                </a:solidFill>
              </a:rPr>
              <a:t>Bewältigung der Auswirkungen von Verlust, Vertreibung und Trauma </a:t>
            </a:r>
            <a:r>
              <a:rPr lang="de-DE" sz="2300" dirty="0"/>
              <a:t>zu unterstützen.</a:t>
            </a:r>
            <a:endParaRPr lang="en-IE" sz="2300" dirty="0"/>
          </a:p>
          <a:p>
            <a:r>
              <a:rPr lang="de-DE" sz="2300" dirty="0"/>
              <a:t>Es ist bekannt, dass </a:t>
            </a:r>
            <a:r>
              <a:rPr lang="de-DE" sz="2300" dirty="0">
                <a:solidFill>
                  <a:srgbClr val="16A8D3"/>
                </a:solidFill>
              </a:rPr>
              <a:t>Sprachkenntnisse</a:t>
            </a:r>
            <a:r>
              <a:rPr lang="de-DE" sz="2300" dirty="0"/>
              <a:t> die Integration vorantreiben. Für erwachsene Migrant*innen bietet die Zeit, die sie mit dem Erlernen der Sprache der Gastgemeinde verbringen, eine ausgezeichnete Gelegenheit, den Prozess der Integration in eine neue Kultur und Gesellschaft zu starten. </a:t>
            </a:r>
            <a:endParaRPr lang="en-IE" sz="2300" dirty="0"/>
          </a:p>
        </p:txBody>
      </p:sp>
      <p:sp>
        <p:nvSpPr>
          <p:cNvPr id="4" name="Text Placeholder 3"/>
          <p:cNvSpPr>
            <a:spLocks noGrp="1"/>
          </p:cNvSpPr>
          <p:nvPr>
            <p:ph type="body" sz="quarter" idx="21"/>
          </p:nvPr>
        </p:nvSpPr>
        <p:spPr>
          <a:xfrm>
            <a:off x="2495265" y="223736"/>
            <a:ext cx="9265810" cy="857158"/>
          </a:xfrm>
        </p:spPr>
        <p:txBody>
          <a:bodyPr>
            <a:normAutofit fontScale="92500"/>
          </a:bodyPr>
          <a:lstStyle/>
          <a:p>
            <a:r>
              <a:rPr lang="de-DE" dirty="0"/>
              <a:t>Wie fördert das </a:t>
            </a:r>
            <a:r>
              <a:rPr lang="de-DE" b="1" dirty="0"/>
              <a:t>Sprachenlernen</a:t>
            </a:r>
            <a:r>
              <a:rPr lang="de-DE" dirty="0"/>
              <a:t> die </a:t>
            </a:r>
            <a:r>
              <a:rPr lang="de-DE" b="1" dirty="0"/>
              <a:t>Integration</a:t>
            </a:r>
            <a:r>
              <a:rPr lang="de-DE" dirty="0"/>
              <a:t> ?</a:t>
            </a:r>
            <a:endParaRPr lang="en-US" dirty="0"/>
          </a:p>
        </p:txBody>
      </p:sp>
      <p:sp>
        <p:nvSpPr>
          <p:cNvPr id="8" name="Rectangle 7">
            <a:extLst>
              <a:ext uri="{FF2B5EF4-FFF2-40B4-BE49-F238E27FC236}">
                <a16:creationId xmlns="" xmlns:a16="http://schemas.microsoft.com/office/drawing/2014/main" id="{5C733480-509C-4125-A413-5642E25A05B1}"/>
              </a:ext>
            </a:extLst>
          </p:cNvPr>
          <p:cNvSpPr/>
          <p:nvPr/>
        </p:nvSpPr>
        <p:spPr>
          <a:xfrm>
            <a:off x="8147220" y="5814408"/>
            <a:ext cx="3445174" cy="400110"/>
          </a:xfrm>
          <a:prstGeom prst="rect">
            <a:avLst/>
          </a:prstGeom>
        </p:spPr>
        <p:txBody>
          <a:bodyPr wrap="none">
            <a:spAutoFit/>
          </a:bodyPr>
          <a:lstStyle/>
          <a:p>
            <a:r>
              <a:rPr lang="en-IE" sz="1000" dirty="0" err="1" smtClean="0"/>
              <a:t>Quelle</a:t>
            </a:r>
            <a:r>
              <a:rPr lang="en-IE" sz="1000" dirty="0" smtClean="0"/>
              <a:t>: </a:t>
            </a:r>
            <a:r>
              <a:rPr lang="en-IE" sz="1000" dirty="0">
                <a:hlinkClick r:id="rId2"/>
              </a:rPr>
              <a:t>https://www.britishcouncil.org/language-for-resilience</a:t>
            </a:r>
            <a:endParaRPr lang="en-IE" sz="1000" dirty="0"/>
          </a:p>
          <a:p>
            <a:r>
              <a:rPr lang="en-IE" sz="1000" dirty="0" smtClean="0"/>
              <a:t>und </a:t>
            </a:r>
            <a:r>
              <a:rPr lang="en-IE" sz="1000" dirty="0">
                <a:hlinkClick r:id="rId3"/>
              </a:rPr>
              <a:t>https://rm.coe.int/16802fc1c7</a:t>
            </a:r>
            <a:r>
              <a:rPr lang="en-IE" sz="1000" dirty="0"/>
              <a:t> </a:t>
            </a:r>
          </a:p>
        </p:txBody>
      </p:sp>
    </p:spTree>
    <p:extLst>
      <p:ext uri="{BB962C8B-B14F-4D97-AF65-F5344CB8AC3E}">
        <p14:creationId xmlns:p14="http://schemas.microsoft.com/office/powerpoint/2010/main" val="42361440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96FF0D21-CF44-419A-93EB-51732C98C729}"/>
              </a:ext>
            </a:extLst>
          </p:cNvPr>
          <p:cNvSpPr>
            <a:spLocks noGrp="1"/>
          </p:cNvSpPr>
          <p:nvPr>
            <p:ph type="body" sz="quarter" idx="16"/>
          </p:nvPr>
        </p:nvSpPr>
        <p:spPr/>
        <p:txBody>
          <a:bodyPr>
            <a:normAutofit/>
          </a:bodyPr>
          <a:lstStyle/>
          <a:p>
            <a:r>
              <a:rPr lang="en-IE" dirty="0" smtClean="0"/>
              <a:t>Nonverbal </a:t>
            </a:r>
            <a:r>
              <a:rPr lang="en-IE" dirty="0" err="1" smtClean="0"/>
              <a:t>Kommunikation</a:t>
            </a:r>
            <a:endParaRPr lang="en-IE" dirty="0"/>
          </a:p>
        </p:txBody>
      </p:sp>
      <p:sp>
        <p:nvSpPr>
          <p:cNvPr id="3" name="Text Placeholder 2">
            <a:extLst>
              <a:ext uri="{FF2B5EF4-FFF2-40B4-BE49-F238E27FC236}">
                <a16:creationId xmlns="" xmlns:a16="http://schemas.microsoft.com/office/drawing/2014/main" id="{CE4DB660-D24A-49FF-B61E-C3FA13EDD9D6}"/>
              </a:ext>
            </a:extLst>
          </p:cNvPr>
          <p:cNvSpPr>
            <a:spLocks noGrp="1"/>
          </p:cNvSpPr>
          <p:nvPr>
            <p:ph type="body" sz="quarter" idx="17"/>
          </p:nvPr>
        </p:nvSpPr>
        <p:spPr>
          <a:xfrm>
            <a:off x="6318621" y="1953078"/>
            <a:ext cx="5663582" cy="3947440"/>
          </a:xfrm>
        </p:spPr>
        <p:txBody>
          <a:bodyPr/>
          <a:lstStyle/>
          <a:p>
            <a:pPr algn="l"/>
            <a:r>
              <a:rPr lang="de-DE" sz="2300" dirty="0"/>
              <a:t>Zur nonverbalen Kommunikation gehört die Körpersprache, wie Gestik, Mimik, Blickkontakt und Körperhaltung. Auch Berührung ist nonverbale Kommunikation. Denken Sie daran, welche Auswirkungen ein fester Händedruck oder eine warme Umarmung gegenüber </a:t>
            </a:r>
            <a:r>
              <a:rPr lang="de-DE" sz="2300" dirty="0" smtClean="0"/>
              <a:t>eines lockeren Klopfen auf </a:t>
            </a:r>
            <a:r>
              <a:rPr lang="de-DE" sz="2300" dirty="0"/>
              <a:t>den Rücken oder einem zaghaften Händedruck haben kann. </a:t>
            </a:r>
          </a:p>
          <a:p>
            <a:pPr algn="l"/>
            <a:r>
              <a:rPr lang="de-DE" sz="2300" dirty="0"/>
              <a:t>Der Klang unserer Stimme, einschließlich der Tonhöhe, des Tons und der Lautstärke, sind ebenfalls Formen der nonverbalen Kommunikation.</a:t>
            </a:r>
            <a:r>
              <a:rPr lang="en-IE" sz="2300" dirty="0" smtClean="0"/>
              <a:t> </a:t>
            </a:r>
            <a:endParaRPr lang="en-IE" sz="2300" dirty="0"/>
          </a:p>
        </p:txBody>
      </p:sp>
      <p:sp>
        <p:nvSpPr>
          <p:cNvPr id="4" name="Rectangle 3">
            <a:extLst>
              <a:ext uri="{FF2B5EF4-FFF2-40B4-BE49-F238E27FC236}">
                <a16:creationId xmlns="" xmlns:a16="http://schemas.microsoft.com/office/drawing/2014/main" id="{4D713748-2513-4D1F-8865-CCDF4EFA0E83}"/>
              </a:ext>
            </a:extLst>
          </p:cNvPr>
          <p:cNvSpPr/>
          <p:nvPr/>
        </p:nvSpPr>
        <p:spPr>
          <a:xfrm>
            <a:off x="229567" y="6466552"/>
            <a:ext cx="6096000" cy="246221"/>
          </a:xfrm>
          <a:prstGeom prst="rect">
            <a:avLst/>
          </a:prstGeom>
        </p:spPr>
        <p:txBody>
          <a:bodyPr>
            <a:spAutoFit/>
          </a:bodyPr>
          <a:lstStyle/>
          <a:p>
            <a:r>
              <a:rPr lang="en-IE" sz="1000" dirty="0" err="1" smtClean="0"/>
              <a:t>Quelle</a:t>
            </a:r>
            <a:r>
              <a:rPr lang="en-IE" sz="1000" dirty="0" smtClean="0"/>
              <a:t>: </a:t>
            </a:r>
            <a:r>
              <a:rPr lang="en-IE" sz="1000" dirty="0">
                <a:hlinkClick r:id="rId3"/>
              </a:rPr>
              <a:t>https://oureverydaylife.com/the-importance-of-verbal-non-verbal-communication-5162572.html</a:t>
            </a:r>
            <a:endParaRPr lang="en-IE" sz="1000" dirty="0"/>
          </a:p>
        </p:txBody>
      </p:sp>
      <p:pic>
        <p:nvPicPr>
          <p:cNvPr id="8" name="Picture Placeholder 7" descr="A close up of a womans face&#10;&#10;Description automatically generated">
            <a:extLst>
              <a:ext uri="{FF2B5EF4-FFF2-40B4-BE49-F238E27FC236}">
                <a16:creationId xmlns="" xmlns:a16="http://schemas.microsoft.com/office/drawing/2014/main" id="{81C2F51A-1494-467A-9DDA-9B9C8F90CC33}"/>
              </a:ext>
            </a:extLst>
          </p:cNvPr>
          <p:cNvPicPr>
            <a:picLocks noGrp="1" noChangeAspect="1"/>
          </p:cNvPicPr>
          <p:nvPr>
            <p:ph type="pic" sz="quarter" idx="10"/>
          </p:nvPr>
        </p:nvPicPr>
        <p:blipFill>
          <a:blip r:embed="rId4">
            <a:extLst>
              <a:ext uri="{837473B0-CC2E-450A-ABE3-18F120FF3D39}">
                <a1611:picAttrSrcUrl xmlns="" xmlns:a1611="http://schemas.microsoft.com/office/drawing/2016/11/main" r:id="rId5"/>
              </a:ext>
            </a:extLst>
          </a:blip>
          <a:srcRect l="6522" r="6522"/>
          <a:stretch>
            <a:fillRect/>
          </a:stretch>
        </p:blipFill>
        <p:spPr>
          <a:xfrm flipH="1">
            <a:off x="0" y="475013"/>
            <a:ext cx="4916384" cy="4916384"/>
          </a:xfrm>
        </p:spPr>
      </p:pic>
    </p:spTree>
    <p:extLst>
      <p:ext uri="{BB962C8B-B14F-4D97-AF65-F5344CB8AC3E}">
        <p14:creationId xmlns:p14="http://schemas.microsoft.com/office/powerpoint/2010/main" val="12992610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97AA7B33-6B11-4FD7-9DE2-248D765AD447}"/>
              </a:ext>
            </a:extLst>
          </p:cNvPr>
          <p:cNvSpPr>
            <a:spLocks noGrp="1"/>
          </p:cNvSpPr>
          <p:nvPr>
            <p:ph type="body" sz="quarter" idx="21"/>
          </p:nvPr>
        </p:nvSpPr>
        <p:spPr>
          <a:xfrm>
            <a:off x="2495266" y="252536"/>
            <a:ext cx="9064388" cy="857158"/>
          </a:xfrm>
        </p:spPr>
        <p:txBody>
          <a:bodyPr>
            <a:noAutofit/>
          </a:bodyPr>
          <a:lstStyle/>
          <a:p>
            <a:r>
              <a:rPr lang="de-DE" sz="3100" dirty="0"/>
              <a:t>Formen der </a:t>
            </a:r>
            <a:r>
              <a:rPr lang="de-DE" sz="3100" dirty="0" smtClean="0"/>
              <a:t>nonverbalen </a:t>
            </a:r>
            <a:r>
              <a:rPr lang="de-DE" sz="3100" dirty="0"/>
              <a:t>Kommunikation im Überblick</a:t>
            </a:r>
            <a:endParaRPr lang="en-IE" sz="3100" dirty="0"/>
          </a:p>
        </p:txBody>
      </p:sp>
      <p:sp>
        <p:nvSpPr>
          <p:cNvPr id="4" name="TextBox 3">
            <a:extLst>
              <a:ext uri="{FF2B5EF4-FFF2-40B4-BE49-F238E27FC236}">
                <a16:creationId xmlns="" xmlns:a16="http://schemas.microsoft.com/office/drawing/2014/main" id="{5EF1BB6F-1F57-474F-9A7E-E62BCDD3CDE0}"/>
              </a:ext>
            </a:extLst>
          </p:cNvPr>
          <p:cNvSpPr txBox="1"/>
          <p:nvPr/>
        </p:nvSpPr>
        <p:spPr>
          <a:xfrm>
            <a:off x="7185572" y="1708384"/>
            <a:ext cx="3811979" cy="2308324"/>
          </a:xfrm>
          <a:prstGeom prst="rect">
            <a:avLst/>
          </a:prstGeom>
          <a:noFill/>
        </p:spPr>
        <p:txBody>
          <a:bodyPr wrap="square" rtlCol="0">
            <a:spAutoFit/>
          </a:bodyPr>
          <a:lstStyle/>
          <a:p>
            <a:r>
              <a:rPr lang="en-IE" sz="2400" dirty="0" smtClean="0">
                <a:solidFill>
                  <a:srgbClr val="F38B00"/>
                </a:solidFill>
              </a:rPr>
              <a:t>Ton: </a:t>
            </a:r>
            <a:r>
              <a:rPr lang="en-IE" sz="2400" dirty="0" err="1" smtClean="0">
                <a:solidFill>
                  <a:srgbClr val="F38B00"/>
                </a:solidFill>
              </a:rPr>
              <a:t>wie</a:t>
            </a:r>
            <a:r>
              <a:rPr lang="en-IE" sz="2400" dirty="0" smtClean="0">
                <a:solidFill>
                  <a:srgbClr val="F38B00"/>
                </a:solidFill>
              </a:rPr>
              <a:t> </a:t>
            </a:r>
            <a:r>
              <a:rPr lang="en-IE" sz="2400" dirty="0" err="1" smtClean="0">
                <a:solidFill>
                  <a:srgbClr val="F38B00"/>
                </a:solidFill>
              </a:rPr>
              <a:t>wir</a:t>
            </a:r>
            <a:r>
              <a:rPr lang="en-IE" sz="2400" dirty="0" smtClean="0">
                <a:solidFill>
                  <a:srgbClr val="F38B00"/>
                </a:solidFill>
              </a:rPr>
              <a:t> </a:t>
            </a:r>
            <a:r>
              <a:rPr lang="en-IE" sz="2400" dirty="0" err="1" smtClean="0">
                <a:solidFill>
                  <a:srgbClr val="F38B00"/>
                </a:solidFill>
              </a:rPr>
              <a:t>sprechen</a:t>
            </a:r>
            <a:endParaRPr lang="en-IE" sz="2400" dirty="0">
              <a:solidFill>
                <a:srgbClr val="F38B00"/>
              </a:solidFill>
            </a:endParaRPr>
          </a:p>
          <a:p>
            <a:pPr marL="342900" indent="-342900">
              <a:buFont typeface="Arial" panose="020B0604020202020204" pitchFamily="34" charset="0"/>
              <a:buChar char="•"/>
            </a:pPr>
            <a:r>
              <a:rPr lang="en-IE" sz="2400" dirty="0" smtClean="0">
                <a:solidFill>
                  <a:srgbClr val="B6BD00"/>
                </a:solidFill>
              </a:rPr>
              <a:t>Schnell </a:t>
            </a:r>
            <a:r>
              <a:rPr lang="en-IE" sz="2400" dirty="0" err="1" smtClean="0">
                <a:solidFill>
                  <a:srgbClr val="B6BD00"/>
                </a:solidFill>
              </a:rPr>
              <a:t>oder</a:t>
            </a:r>
            <a:r>
              <a:rPr lang="en-IE" sz="2400" dirty="0" smtClean="0">
                <a:solidFill>
                  <a:srgbClr val="B6BD00"/>
                </a:solidFill>
              </a:rPr>
              <a:t> </a:t>
            </a:r>
            <a:r>
              <a:rPr lang="en-IE" sz="2400" dirty="0" err="1" smtClean="0">
                <a:solidFill>
                  <a:srgbClr val="B6BD00"/>
                </a:solidFill>
              </a:rPr>
              <a:t>langsam</a:t>
            </a:r>
            <a:endParaRPr lang="en-IE" sz="2400" dirty="0">
              <a:solidFill>
                <a:srgbClr val="B6BD00"/>
              </a:solidFill>
            </a:endParaRPr>
          </a:p>
          <a:p>
            <a:pPr marL="342900" indent="-342900">
              <a:buFont typeface="Arial" panose="020B0604020202020204" pitchFamily="34" charset="0"/>
              <a:buChar char="•"/>
            </a:pPr>
            <a:r>
              <a:rPr lang="en-IE" sz="2400" dirty="0" err="1" smtClean="0">
                <a:solidFill>
                  <a:srgbClr val="B6BD00"/>
                </a:solidFill>
              </a:rPr>
              <a:t>Ruhig</a:t>
            </a:r>
            <a:r>
              <a:rPr lang="en-IE" sz="2400" dirty="0" smtClean="0">
                <a:solidFill>
                  <a:srgbClr val="B6BD00"/>
                </a:solidFill>
              </a:rPr>
              <a:t>/</a:t>
            </a:r>
            <a:r>
              <a:rPr lang="en-IE" sz="2400" dirty="0" err="1" smtClean="0">
                <a:solidFill>
                  <a:srgbClr val="B6BD00"/>
                </a:solidFill>
              </a:rPr>
              <a:t>leise</a:t>
            </a:r>
            <a:r>
              <a:rPr lang="en-IE" sz="2400" dirty="0" smtClean="0">
                <a:solidFill>
                  <a:srgbClr val="B6BD00"/>
                </a:solidFill>
              </a:rPr>
              <a:t> </a:t>
            </a:r>
            <a:r>
              <a:rPr lang="en-IE" sz="2400" dirty="0" err="1" smtClean="0">
                <a:solidFill>
                  <a:srgbClr val="B6BD00"/>
                </a:solidFill>
              </a:rPr>
              <a:t>oder</a:t>
            </a:r>
            <a:r>
              <a:rPr lang="en-IE" sz="2400" dirty="0" smtClean="0">
                <a:solidFill>
                  <a:srgbClr val="B6BD00"/>
                </a:solidFill>
              </a:rPr>
              <a:t> </a:t>
            </a:r>
            <a:r>
              <a:rPr lang="en-IE" sz="2400" dirty="0" err="1" smtClean="0">
                <a:solidFill>
                  <a:srgbClr val="B6BD00"/>
                </a:solidFill>
              </a:rPr>
              <a:t>laut</a:t>
            </a:r>
            <a:r>
              <a:rPr lang="en-IE" sz="2400" dirty="0" smtClean="0">
                <a:solidFill>
                  <a:srgbClr val="B6BD00"/>
                </a:solidFill>
              </a:rPr>
              <a:t>/</a:t>
            </a:r>
            <a:r>
              <a:rPr lang="en-IE" sz="2400" dirty="0" err="1" smtClean="0">
                <a:solidFill>
                  <a:srgbClr val="B6BD00"/>
                </a:solidFill>
              </a:rPr>
              <a:t>aggressiv</a:t>
            </a:r>
            <a:endParaRPr lang="en-IE" sz="2400" dirty="0">
              <a:solidFill>
                <a:srgbClr val="B6BD00"/>
              </a:solidFill>
            </a:endParaRPr>
          </a:p>
          <a:p>
            <a:pPr marL="342900" indent="-342900">
              <a:buFont typeface="Arial" panose="020B0604020202020204" pitchFamily="34" charset="0"/>
              <a:buChar char="•"/>
            </a:pPr>
            <a:r>
              <a:rPr lang="en-IE" sz="2400" dirty="0" err="1">
                <a:solidFill>
                  <a:srgbClr val="B6BD00"/>
                </a:solidFill>
              </a:rPr>
              <a:t>P</a:t>
            </a:r>
            <a:r>
              <a:rPr lang="en-IE" sz="2400" dirty="0" err="1" smtClean="0">
                <a:solidFill>
                  <a:srgbClr val="B6BD00"/>
                </a:solidFill>
              </a:rPr>
              <a:t>ausen</a:t>
            </a:r>
            <a:endParaRPr lang="en-IE" sz="2400" dirty="0">
              <a:solidFill>
                <a:srgbClr val="B6BD00"/>
              </a:solidFill>
            </a:endParaRPr>
          </a:p>
          <a:p>
            <a:endParaRPr lang="en-IE" sz="2400" dirty="0">
              <a:solidFill>
                <a:srgbClr val="F38B00"/>
              </a:solidFill>
            </a:endParaRPr>
          </a:p>
        </p:txBody>
      </p:sp>
      <p:sp>
        <p:nvSpPr>
          <p:cNvPr id="5" name="TextBox 4">
            <a:extLst>
              <a:ext uri="{FF2B5EF4-FFF2-40B4-BE49-F238E27FC236}">
                <a16:creationId xmlns="" xmlns:a16="http://schemas.microsoft.com/office/drawing/2014/main" id="{5A7777EE-2390-43AA-B175-CFEA526CC6FE}"/>
              </a:ext>
            </a:extLst>
          </p:cNvPr>
          <p:cNvSpPr txBox="1"/>
          <p:nvPr/>
        </p:nvSpPr>
        <p:spPr>
          <a:xfrm>
            <a:off x="676894" y="1754551"/>
            <a:ext cx="5650164" cy="4893647"/>
          </a:xfrm>
          <a:prstGeom prst="rect">
            <a:avLst/>
          </a:prstGeom>
          <a:noFill/>
        </p:spPr>
        <p:txBody>
          <a:bodyPr wrap="square" rtlCol="0">
            <a:spAutoFit/>
          </a:bodyPr>
          <a:lstStyle/>
          <a:p>
            <a:r>
              <a:rPr lang="de-DE" sz="2400" dirty="0">
                <a:solidFill>
                  <a:srgbClr val="F38B00"/>
                </a:solidFill>
              </a:rPr>
              <a:t>Körpersprache: unsere Verhaltensweisen und unser </a:t>
            </a:r>
            <a:r>
              <a:rPr lang="de-DE" sz="2400" dirty="0" smtClean="0">
                <a:solidFill>
                  <a:srgbClr val="F38B00"/>
                </a:solidFill>
              </a:rPr>
              <a:t>Auftreten</a:t>
            </a:r>
          </a:p>
          <a:p>
            <a:pPr marL="342900" indent="-342900">
              <a:buFont typeface="Arial" panose="020B0604020202020204" pitchFamily="34" charset="0"/>
              <a:buChar char="•"/>
            </a:pPr>
            <a:r>
              <a:rPr lang="en-IE" sz="2400" dirty="0" err="1" smtClean="0">
                <a:solidFill>
                  <a:srgbClr val="B6BD00"/>
                </a:solidFill>
              </a:rPr>
              <a:t>Gesichtsausdrücke</a:t>
            </a:r>
            <a:endParaRPr lang="en-IE" sz="2400" dirty="0">
              <a:solidFill>
                <a:srgbClr val="B6BD00"/>
              </a:solidFill>
            </a:endParaRPr>
          </a:p>
          <a:p>
            <a:pPr marL="342900" indent="-342900">
              <a:buFont typeface="Arial" panose="020B0604020202020204" pitchFamily="34" charset="0"/>
              <a:buChar char="•"/>
            </a:pPr>
            <a:r>
              <a:rPr lang="en-IE" sz="2400" dirty="0" err="1" smtClean="0">
                <a:solidFill>
                  <a:srgbClr val="B6BD00"/>
                </a:solidFill>
              </a:rPr>
              <a:t>Blick</a:t>
            </a:r>
            <a:r>
              <a:rPr lang="en-IE" sz="2400" dirty="0" smtClean="0">
                <a:solidFill>
                  <a:srgbClr val="B6BD00"/>
                </a:solidFill>
              </a:rPr>
              <a:t>—</a:t>
            </a:r>
            <a:r>
              <a:rPr lang="de-DE" sz="2400" dirty="0">
                <a:solidFill>
                  <a:srgbClr val="B6BD00"/>
                </a:solidFill>
              </a:rPr>
              <a:t>die andere Person </a:t>
            </a:r>
            <a:r>
              <a:rPr lang="de-DE" sz="2400" dirty="0" smtClean="0">
                <a:solidFill>
                  <a:srgbClr val="B6BD00"/>
                </a:solidFill>
              </a:rPr>
              <a:t>anschauen </a:t>
            </a:r>
            <a:r>
              <a:rPr lang="de-DE" sz="2400" dirty="0">
                <a:solidFill>
                  <a:srgbClr val="B6BD00"/>
                </a:solidFill>
              </a:rPr>
              <a:t>oder von ihr </a:t>
            </a:r>
            <a:r>
              <a:rPr lang="de-DE" sz="2400" dirty="0" smtClean="0">
                <a:solidFill>
                  <a:srgbClr val="B6BD00"/>
                </a:solidFill>
              </a:rPr>
              <a:t>wegsehen</a:t>
            </a:r>
            <a:r>
              <a:rPr lang="de-DE" sz="2400" dirty="0">
                <a:solidFill>
                  <a:srgbClr val="B6BD00"/>
                </a:solidFill>
              </a:rPr>
              <a:t>; aufmerksam </a:t>
            </a:r>
            <a:r>
              <a:rPr lang="de-DE" sz="2400" dirty="0" smtClean="0">
                <a:solidFill>
                  <a:srgbClr val="B6BD00"/>
                </a:solidFill>
              </a:rPr>
              <a:t>sein </a:t>
            </a:r>
            <a:r>
              <a:rPr lang="de-DE" sz="2400" dirty="0">
                <a:solidFill>
                  <a:srgbClr val="B6BD00"/>
                </a:solidFill>
              </a:rPr>
              <a:t>oder nicht</a:t>
            </a:r>
            <a:endParaRPr lang="en-IE" sz="2400" dirty="0">
              <a:solidFill>
                <a:srgbClr val="B6BD00"/>
              </a:solidFill>
            </a:endParaRPr>
          </a:p>
          <a:p>
            <a:pPr marL="342900" indent="-342900">
              <a:buFont typeface="Arial" panose="020B0604020202020204" pitchFamily="34" charset="0"/>
              <a:buChar char="•"/>
            </a:pPr>
            <a:r>
              <a:rPr lang="en-IE" sz="2400" dirty="0" err="1" smtClean="0">
                <a:solidFill>
                  <a:srgbClr val="B6BD00"/>
                </a:solidFill>
              </a:rPr>
              <a:t>Gesten</a:t>
            </a:r>
            <a:r>
              <a:rPr lang="en-IE" sz="2400" dirty="0" smtClean="0">
                <a:solidFill>
                  <a:srgbClr val="B6BD00"/>
                </a:solidFill>
              </a:rPr>
              <a:t>—Arm- </a:t>
            </a:r>
            <a:r>
              <a:rPr lang="en-IE" sz="2400" dirty="0">
                <a:solidFill>
                  <a:srgbClr val="B6BD00"/>
                </a:solidFill>
              </a:rPr>
              <a:t>u</a:t>
            </a:r>
            <a:r>
              <a:rPr lang="en-IE" sz="2400" dirty="0" smtClean="0">
                <a:solidFill>
                  <a:srgbClr val="B6BD00"/>
                </a:solidFill>
              </a:rPr>
              <a:t>nd </a:t>
            </a:r>
            <a:r>
              <a:rPr lang="en-IE" sz="2400" dirty="0" err="1" smtClean="0">
                <a:solidFill>
                  <a:srgbClr val="B6BD00"/>
                </a:solidFill>
              </a:rPr>
              <a:t>Handbewegungen</a:t>
            </a:r>
            <a:r>
              <a:rPr lang="en-IE" sz="2400" dirty="0" smtClean="0">
                <a:solidFill>
                  <a:srgbClr val="B6BD00"/>
                </a:solidFill>
              </a:rPr>
              <a:t> </a:t>
            </a:r>
            <a:endParaRPr lang="en-IE" sz="2400" dirty="0">
              <a:solidFill>
                <a:srgbClr val="B6BD00"/>
              </a:solidFill>
            </a:endParaRPr>
          </a:p>
          <a:p>
            <a:pPr marL="342900" indent="-342900">
              <a:buFont typeface="Arial" panose="020B0604020202020204" pitchFamily="34" charset="0"/>
              <a:buChar char="•"/>
            </a:pPr>
            <a:r>
              <a:rPr lang="en-IE" sz="2400" dirty="0" err="1" smtClean="0">
                <a:solidFill>
                  <a:srgbClr val="B6BD00"/>
                </a:solidFill>
              </a:rPr>
              <a:t>Körperhaltung</a:t>
            </a:r>
            <a:r>
              <a:rPr lang="en-IE" sz="2400" dirty="0" smtClean="0">
                <a:solidFill>
                  <a:srgbClr val="B6BD00"/>
                </a:solidFill>
              </a:rPr>
              <a:t>—</a:t>
            </a:r>
            <a:r>
              <a:rPr lang="de-DE" sz="2400" dirty="0" smtClean="0">
                <a:solidFill>
                  <a:srgbClr val="B6BD00"/>
                </a:solidFill>
              </a:rPr>
              <a:t>nach </a:t>
            </a:r>
            <a:r>
              <a:rPr lang="de-DE" sz="2400" dirty="0">
                <a:solidFill>
                  <a:srgbClr val="B6BD00"/>
                </a:solidFill>
              </a:rPr>
              <a:t>vorne oder hinten </a:t>
            </a:r>
            <a:r>
              <a:rPr lang="de-DE" sz="2400" dirty="0" smtClean="0">
                <a:solidFill>
                  <a:srgbClr val="B6BD00"/>
                </a:solidFill>
              </a:rPr>
              <a:t>lehnen; </a:t>
            </a:r>
            <a:r>
              <a:rPr lang="de-DE" sz="2400" dirty="0">
                <a:solidFill>
                  <a:srgbClr val="B6BD00"/>
                </a:solidFill>
              </a:rPr>
              <a:t>entspannt oder steif </a:t>
            </a:r>
            <a:endParaRPr lang="en-IE" sz="2400" dirty="0">
              <a:solidFill>
                <a:srgbClr val="B6BD00"/>
              </a:solidFill>
            </a:endParaRPr>
          </a:p>
          <a:p>
            <a:pPr marL="342900" indent="-342900">
              <a:buFont typeface="Arial" panose="020B0604020202020204" pitchFamily="34" charset="0"/>
              <a:buChar char="•"/>
            </a:pPr>
            <a:r>
              <a:rPr lang="en-IE" sz="2400" dirty="0" err="1" smtClean="0">
                <a:solidFill>
                  <a:srgbClr val="B6BD00"/>
                </a:solidFill>
              </a:rPr>
              <a:t>Abstad</a:t>
            </a:r>
            <a:r>
              <a:rPr lang="en-IE" sz="2400" dirty="0" smtClean="0">
                <a:solidFill>
                  <a:srgbClr val="B6BD00"/>
                </a:solidFill>
              </a:rPr>
              <a:t> von </a:t>
            </a:r>
            <a:r>
              <a:rPr lang="en-IE" sz="2400" dirty="0" err="1" smtClean="0">
                <a:solidFill>
                  <a:srgbClr val="B6BD00"/>
                </a:solidFill>
              </a:rPr>
              <a:t>anderen</a:t>
            </a:r>
            <a:r>
              <a:rPr lang="en-IE" sz="2400" dirty="0" smtClean="0">
                <a:solidFill>
                  <a:srgbClr val="B6BD00"/>
                </a:solidFill>
              </a:rPr>
              <a:t> </a:t>
            </a:r>
            <a:r>
              <a:rPr lang="en-IE" sz="2400" dirty="0" err="1" smtClean="0">
                <a:solidFill>
                  <a:srgbClr val="B6BD00"/>
                </a:solidFill>
              </a:rPr>
              <a:t>Personen</a:t>
            </a:r>
            <a:r>
              <a:rPr lang="en-IE" sz="2400" dirty="0" smtClean="0">
                <a:solidFill>
                  <a:srgbClr val="B6BD00"/>
                </a:solidFill>
              </a:rPr>
              <a:t>—</a:t>
            </a:r>
            <a:r>
              <a:rPr lang="en-IE" sz="2400" dirty="0" err="1" smtClean="0">
                <a:solidFill>
                  <a:srgbClr val="B6BD00"/>
                </a:solidFill>
              </a:rPr>
              <a:t>zu</a:t>
            </a:r>
            <a:r>
              <a:rPr lang="en-IE" sz="2400" dirty="0" smtClean="0">
                <a:solidFill>
                  <a:srgbClr val="B6BD00"/>
                </a:solidFill>
              </a:rPr>
              <a:t> nah </a:t>
            </a:r>
            <a:r>
              <a:rPr lang="en-IE" sz="2400" dirty="0" err="1" smtClean="0">
                <a:solidFill>
                  <a:srgbClr val="B6BD00"/>
                </a:solidFill>
              </a:rPr>
              <a:t>oder</a:t>
            </a:r>
            <a:r>
              <a:rPr lang="en-IE" sz="2400" dirty="0" smtClean="0">
                <a:solidFill>
                  <a:srgbClr val="B6BD00"/>
                </a:solidFill>
              </a:rPr>
              <a:t> </a:t>
            </a:r>
            <a:r>
              <a:rPr lang="en-IE" sz="2400" dirty="0" err="1" smtClean="0">
                <a:solidFill>
                  <a:srgbClr val="B6BD00"/>
                </a:solidFill>
              </a:rPr>
              <a:t>zu</a:t>
            </a:r>
            <a:r>
              <a:rPr lang="en-IE" sz="2400" dirty="0" smtClean="0">
                <a:solidFill>
                  <a:srgbClr val="B6BD00"/>
                </a:solidFill>
              </a:rPr>
              <a:t> </a:t>
            </a:r>
            <a:r>
              <a:rPr lang="en-IE" sz="2400" dirty="0" err="1" smtClean="0">
                <a:solidFill>
                  <a:srgbClr val="B6BD00"/>
                </a:solidFill>
              </a:rPr>
              <a:t>weit</a:t>
            </a:r>
            <a:r>
              <a:rPr lang="en-IE" sz="2400" dirty="0" smtClean="0">
                <a:solidFill>
                  <a:srgbClr val="B6BD00"/>
                </a:solidFill>
              </a:rPr>
              <a:t> </a:t>
            </a:r>
            <a:r>
              <a:rPr lang="en-IE" sz="2400" dirty="0" err="1" smtClean="0">
                <a:solidFill>
                  <a:srgbClr val="B6BD00"/>
                </a:solidFill>
              </a:rPr>
              <a:t>entfernt</a:t>
            </a:r>
            <a:endParaRPr lang="en-IE" sz="2400" dirty="0">
              <a:solidFill>
                <a:srgbClr val="B6BD00"/>
              </a:solidFill>
            </a:endParaRPr>
          </a:p>
          <a:p>
            <a:endParaRPr lang="en-IE" sz="2400" dirty="0">
              <a:solidFill>
                <a:srgbClr val="B6BD00"/>
              </a:solidFill>
            </a:endParaRPr>
          </a:p>
          <a:p>
            <a:endParaRPr lang="en-IE" sz="2400" dirty="0">
              <a:solidFill>
                <a:srgbClr val="B6BD00"/>
              </a:solidFill>
            </a:endParaRPr>
          </a:p>
        </p:txBody>
      </p:sp>
    </p:spTree>
    <p:extLst>
      <p:ext uri="{BB962C8B-B14F-4D97-AF65-F5344CB8AC3E}">
        <p14:creationId xmlns:p14="http://schemas.microsoft.com/office/powerpoint/2010/main" val="26753919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in a blue shirt&#10;&#10;Description automatically generated">
            <a:extLst>
              <a:ext uri="{FF2B5EF4-FFF2-40B4-BE49-F238E27FC236}">
                <a16:creationId xmlns="" xmlns:a16="http://schemas.microsoft.com/office/drawing/2014/main" id="{4E4E7DA5-5541-47B3-B9C1-34BD2EDA9DB3}"/>
              </a:ext>
            </a:extLst>
          </p:cNvPr>
          <p:cNvPicPr>
            <a:picLocks noChangeAspect="1"/>
          </p:cNvPicPr>
          <p:nvPr/>
        </p:nvPicPr>
        <p:blipFill>
          <a:blip r:embed="rId2">
            <a:extLst>
              <a:ext uri="{837473B0-CC2E-450A-ABE3-18F120FF3D39}">
                <a1611:picAttrSrcUrl xmlns="" xmlns:a1611="http://schemas.microsoft.com/office/drawing/2016/11/main" r:id="rId3"/>
              </a:ext>
            </a:extLst>
          </a:blip>
          <a:stretch>
            <a:fillRect/>
          </a:stretch>
        </p:blipFill>
        <p:spPr>
          <a:xfrm>
            <a:off x="9579900" y="3755783"/>
            <a:ext cx="1981413" cy="2968620"/>
          </a:xfrm>
          <a:prstGeom prst="rect">
            <a:avLst/>
          </a:prstGeom>
        </p:spPr>
      </p:pic>
      <p:sp>
        <p:nvSpPr>
          <p:cNvPr id="3" name="Text Placeholder 2">
            <a:extLst>
              <a:ext uri="{FF2B5EF4-FFF2-40B4-BE49-F238E27FC236}">
                <a16:creationId xmlns="" xmlns:a16="http://schemas.microsoft.com/office/drawing/2014/main" id="{1A9B36AD-2A24-40FD-A9BC-B7F5DDD3A268}"/>
              </a:ext>
            </a:extLst>
          </p:cNvPr>
          <p:cNvSpPr>
            <a:spLocks noGrp="1"/>
          </p:cNvSpPr>
          <p:nvPr>
            <p:ph type="body" sz="quarter" idx="14"/>
          </p:nvPr>
        </p:nvSpPr>
        <p:spPr>
          <a:xfrm>
            <a:off x="-1" y="31531"/>
            <a:ext cx="5991368" cy="720871"/>
          </a:xfrm>
          <a:solidFill>
            <a:schemeClr val="accent2"/>
          </a:solidFill>
        </p:spPr>
        <p:txBody>
          <a:bodyPr>
            <a:noAutofit/>
          </a:bodyPr>
          <a:lstStyle/>
          <a:p>
            <a:pPr algn="l"/>
            <a:r>
              <a:rPr lang="de-DE" sz="2400" dirty="0">
                <a:latin typeface="+mj-lt"/>
              </a:rPr>
              <a:t>Untersuchen und beschriften Sie diese </a:t>
            </a:r>
            <a:r>
              <a:rPr lang="de-DE" sz="2400" dirty="0" smtClean="0">
                <a:latin typeface="+mj-lt"/>
              </a:rPr>
              <a:t>Beispiele zur Körpersprache</a:t>
            </a:r>
            <a:r>
              <a:rPr lang="en-IE" sz="2400" dirty="0" smtClean="0">
                <a:solidFill>
                  <a:schemeClr val="bg1"/>
                </a:solidFill>
                <a:latin typeface="+mj-lt"/>
              </a:rPr>
              <a:t>:</a:t>
            </a:r>
            <a:endParaRPr lang="en-IE" sz="2400" dirty="0">
              <a:solidFill>
                <a:schemeClr val="bg1"/>
              </a:solidFill>
              <a:latin typeface="+mj-lt"/>
            </a:endParaRPr>
          </a:p>
        </p:txBody>
      </p:sp>
      <p:pic>
        <p:nvPicPr>
          <p:cNvPr id="6" name="Picture 5" descr="A person wearing a suit and tie&#10;&#10;Description automatically generated">
            <a:extLst>
              <a:ext uri="{FF2B5EF4-FFF2-40B4-BE49-F238E27FC236}">
                <a16:creationId xmlns="" xmlns:a16="http://schemas.microsoft.com/office/drawing/2014/main" id="{EC60E504-512C-4619-8E2E-DFD238C4C1D7}"/>
              </a:ext>
            </a:extLst>
          </p:cNvPr>
          <p:cNvPicPr>
            <a:picLocks noChangeAspect="1"/>
          </p:cNvPicPr>
          <p:nvPr/>
        </p:nvPicPr>
        <p:blipFill>
          <a:blip r:embed="rId4">
            <a:extLst>
              <a:ext uri="{837473B0-CC2E-450A-ABE3-18F120FF3D39}">
                <a1611:picAttrSrcUrl xmlns="" xmlns:a1611="http://schemas.microsoft.com/office/drawing/2016/11/main" r:id="rId5"/>
              </a:ext>
            </a:extLst>
          </a:blip>
          <a:stretch>
            <a:fillRect/>
          </a:stretch>
        </p:blipFill>
        <p:spPr>
          <a:xfrm>
            <a:off x="475014" y="752403"/>
            <a:ext cx="2434441" cy="2339987"/>
          </a:xfrm>
          <a:prstGeom prst="rect">
            <a:avLst/>
          </a:prstGeom>
        </p:spPr>
      </p:pic>
      <p:pic>
        <p:nvPicPr>
          <p:cNvPr id="9" name="Picture 8" descr="A group of people standing in front of a building&#10;&#10;Description automatically generated">
            <a:extLst>
              <a:ext uri="{FF2B5EF4-FFF2-40B4-BE49-F238E27FC236}">
                <a16:creationId xmlns="" xmlns:a16="http://schemas.microsoft.com/office/drawing/2014/main" id="{A9C0E92A-16CA-41E4-8FA5-C8E2DDAE9525}"/>
              </a:ext>
            </a:extLst>
          </p:cNvPr>
          <p:cNvPicPr>
            <a:picLocks noChangeAspect="1"/>
          </p:cNvPicPr>
          <p:nvPr/>
        </p:nvPicPr>
        <p:blipFill rotWithShape="1">
          <a:blip r:embed="rId6">
            <a:extLst>
              <a:ext uri="{837473B0-CC2E-450A-ABE3-18F120FF3D39}">
                <a1611:picAttrSrcUrl xmlns="" xmlns:a1611="http://schemas.microsoft.com/office/drawing/2016/11/main" r:id="rId7"/>
              </a:ext>
            </a:extLst>
          </a:blip>
          <a:srcRect l="24195" t="9245" r="28136" b="17891"/>
          <a:stretch/>
        </p:blipFill>
        <p:spPr>
          <a:xfrm>
            <a:off x="9324147" y="790681"/>
            <a:ext cx="2161309" cy="2163032"/>
          </a:xfrm>
          <a:prstGeom prst="rect">
            <a:avLst/>
          </a:prstGeom>
        </p:spPr>
      </p:pic>
      <p:pic>
        <p:nvPicPr>
          <p:cNvPr id="14" name="Picture 13" descr="A blurry image of a person&#10;&#10;Description automatically generated">
            <a:extLst>
              <a:ext uri="{FF2B5EF4-FFF2-40B4-BE49-F238E27FC236}">
                <a16:creationId xmlns="" xmlns:a16="http://schemas.microsoft.com/office/drawing/2014/main" id="{71BC1439-0083-45EA-BA9F-6FA1114BD3E5}"/>
              </a:ext>
            </a:extLst>
          </p:cNvPr>
          <p:cNvPicPr>
            <a:picLocks noChangeAspect="1"/>
          </p:cNvPicPr>
          <p:nvPr/>
        </p:nvPicPr>
        <p:blipFill rotWithShape="1">
          <a:blip r:embed="rId8">
            <a:extLst>
              <a:ext uri="{837473B0-CC2E-450A-ABE3-18F120FF3D39}">
                <a1611:picAttrSrcUrl xmlns="" xmlns:a1611="http://schemas.microsoft.com/office/drawing/2016/11/main" r:id="rId9"/>
              </a:ext>
            </a:extLst>
          </a:blip>
          <a:srcRect l="34509" r="15380"/>
          <a:stretch/>
        </p:blipFill>
        <p:spPr>
          <a:xfrm>
            <a:off x="584728" y="3672461"/>
            <a:ext cx="2255017" cy="3038192"/>
          </a:xfrm>
          <a:prstGeom prst="rect">
            <a:avLst/>
          </a:prstGeom>
        </p:spPr>
      </p:pic>
      <p:pic>
        <p:nvPicPr>
          <p:cNvPr id="17" name="Picture 16" descr="A person wearing a suit and tie&#10;&#10;Description automatically generated">
            <a:extLst>
              <a:ext uri="{FF2B5EF4-FFF2-40B4-BE49-F238E27FC236}">
                <a16:creationId xmlns="" xmlns:a16="http://schemas.microsoft.com/office/drawing/2014/main" id="{9D21E981-2BF1-4C86-AE5D-A40C37F57FEA}"/>
              </a:ext>
            </a:extLst>
          </p:cNvPr>
          <p:cNvPicPr>
            <a:picLocks noChangeAspect="1"/>
          </p:cNvPicPr>
          <p:nvPr/>
        </p:nvPicPr>
        <p:blipFill>
          <a:blip r:embed="rId10">
            <a:extLst>
              <a:ext uri="{837473B0-CC2E-450A-ABE3-18F120FF3D39}">
                <a1611:picAttrSrcUrl xmlns="" xmlns:a1611="http://schemas.microsoft.com/office/drawing/2016/11/main" r:id="rId11"/>
              </a:ext>
            </a:extLst>
          </a:blip>
          <a:stretch>
            <a:fillRect/>
          </a:stretch>
        </p:blipFill>
        <p:spPr>
          <a:xfrm>
            <a:off x="4480438" y="3787934"/>
            <a:ext cx="3231124" cy="2196193"/>
          </a:xfrm>
          <a:prstGeom prst="rect">
            <a:avLst/>
          </a:prstGeom>
        </p:spPr>
      </p:pic>
      <p:pic>
        <p:nvPicPr>
          <p:cNvPr id="20" name="Picture 19" descr="A person wearing a white shirt&#10;&#10;Description automatically generated">
            <a:extLst>
              <a:ext uri="{FF2B5EF4-FFF2-40B4-BE49-F238E27FC236}">
                <a16:creationId xmlns="" xmlns:a16="http://schemas.microsoft.com/office/drawing/2014/main" id="{AE0BF03D-BB19-4B3A-AB9C-44EE51FB8E28}"/>
              </a:ext>
            </a:extLst>
          </p:cNvPr>
          <p:cNvPicPr>
            <a:picLocks noChangeAspect="1"/>
          </p:cNvPicPr>
          <p:nvPr/>
        </p:nvPicPr>
        <p:blipFill>
          <a:blip r:embed="rId12">
            <a:extLst>
              <a:ext uri="{837473B0-CC2E-450A-ABE3-18F120FF3D39}">
                <a1611:picAttrSrcUrl xmlns="" xmlns:a1611="http://schemas.microsoft.com/office/drawing/2016/11/main" r:id="rId13"/>
              </a:ext>
            </a:extLst>
          </a:blip>
          <a:stretch>
            <a:fillRect/>
          </a:stretch>
        </p:blipFill>
        <p:spPr>
          <a:xfrm>
            <a:off x="4404639" y="790681"/>
            <a:ext cx="2936577" cy="1915159"/>
          </a:xfrm>
          <a:prstGeom prst="rect">
            <a:avLst/>
          </a:prstGeom>
        </p:spPr>
      </p:pic>
    </p:spTree>
    <p:extLst>
      <p:ext uri="{BB962C8B-B14F-4D97-AF65-F5344CB8AC3E}">
        <p14:creationId xmlns:p14="http://schemas.microsoft.com/office/powerpoint/2010/main" val="13859728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in a blue shirt&#10;&#10;Description automatically generated">
            <a:extLst>
              <a:ext uri="{FF2B5EF4-FFF2-40B4-BE49-F238E27FC236}">
                <a16:creationId xmlns="" xmlns:a16="http://schemas.microsoft.com/office/drawing/2014/main" id="{4E4E7DA5-5541-47B3-B9C1-34BD2EDA9DB3}"/>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9579900" y="3755783"/>
            <a:ext cx="1981413" cy="2968620"/>
          </a:xfrm>
          <a:prstGeom prst="rect">
            <a:avLst/>
          </a:prstGeom>
        </p:spPr>
      </p:pic>
      <p:sp>
        <p:nvSpPr>
          <p:cNvPr id="3" name="Text Placeholder 2">
            <a:extLst>
              <a:ext uri="{FF2B5EF4-FFF2-40B4-BE49-F238E27FC236}">
                <a16:creationId xmlns="" xmlns:a16="http://schemas.microsoft.com/office/drawing/2014/main" id="{1A9B36AD-2A24-40FD-A9BC-B7F5DDD3A268}"/>
              </a:ext>
            </a:extLst>
          </p:cNvPr>
          <p:cNvSpPr>
            <a:spLocks noGrp="1"/>
          </p:cNvSpPr>
          <p:nvPr>
            <p:ph type="body" sz="quarter" idx="14"/>
          </p:nvPr>
        </p:nvSpPr>
        <p:spPr>
          <a:xfrm>
            <a:off x="0" y="1"/>
            <a:ext cx="6560984" cy="629392"/>
          </a:xfrm>
          <a:solidFill>
            <a:schemeClr val="accent2"/>
          </a:solidFill>
        </p:spPr>
        <p:txBody>
          <a:bodyPr>
            <a:noAutofit/>
          </a:bodyPr>
          <a:lstStyle/>
          <a:p>
            <a:r>
              <a:rPr lang="de-DE" sz="2400" dirty="0">
                <a:latin typeface="+mj-lt"/>
              </a:rPr>
              <a:t>Sind Sie mit Folgendem einverstanden?</a:t>
            </a:r>
            <a:endParaRPr lang="en-IE" sz="2400" dirty="0">
              <a:solidFill>
                <a:schemeClr val="bg1"/>
              </a:solidFill>
              <a:latin typeface="+mj-lt"/>
            </a:endParaRPr>
          </a:p>
        </p:txBody>
      </p:sp>
      <p:pic>
        <p:nvPicPr>
          <p:cNvPr id="6" name="Picture 5" descr="A person wearing a suit and tie&#10;&#10;Description automatically generated">
            <a:extLst>
              <a:ext uri="{FF2B5EF4-FFF2-40B4-BE49-F238E27FC236}">
                <a16:creationId xmlns="" xmlns:a16="http://schemas.microsoft.com/office/drawing/2014/main" id="{EC60E504-512C-4619-8E2E-DFD238C4C1D7}"/>
              </a:ext>
            </a:extLst>
          </p:cNvPr>
          <p:cNvPicPr>
            <a:picLocks noChangeAspect="1"/>
          </p:cNvPicPr>
          <p:nvPr/>
        </p:nvPicPr>
        <p:blipFill>
          <a:blip r:embed="rId5">
            <a:extLst>
              <a:ext uri="{837473B0-CC2E-450A-ABE3-18F120FF3D39}">
                <a1611:picAttrSrcUrl xmlns="" xmlns:a1611="http://schemas.microsoft.com/office/drawing/2016/11/main" r:id="rId6"/>
              </a:ext>
            </a:extLst>
          </a:blip>
          <a:stretch>
            <a:fillRect/>
          </a:stretch>
        </p:blipFill>
        <p:spPr>
          <a:xfrm>
            <a:off x="475014" y="752403"/>
            <a:ext cx="2434441" cy="2339987"/>
          </a:xfrm>
          <a:prstGeom prst="rect">
            <a:avLst/>
          </a:prstGeom>
        </p:spPr>
      </p:pic>
      <p:pic>
        <p:nvPicPr>
          <p:cNvPr id="9" name="Picture 8" descr="A group of people standing in front of a building&#10;&#10;Description automatically generated">
            <a:extLst>
              <a:ext uri="{FF2B5EF4-FFF2-40B4-BE49-F238E27FC236}">
                <a16:creationId xmlns="" xmlns:a16="http://schemas.microsoft.com/office/drawing/2014/main" id="{A9C0E92A-16CA-41E4-8FA5-C8E2DDAE9525}"/>
              </a:ext>
            </a:extLst>
          </p:cNvPr>
          <p:cNvPicPr>
            <a:picLocks noChangeAspect="1"/>
          </p:cNvPicPr>
          <p:nvPr/>
        </p:nvPicPr>
        <p:blipFill rotWithShape="1">
          <a:blip r:embed="rId7">
            <a:extLst>
              <a:ext uri="{837473B0-CC2E-450A-ABE3-18F120FF3D39}">
                <a1611:picAttrSrcUrl xmlns="" xmlns:a1611="http://schemas.microsoft.com/office/drawing/2016/11/main" r:id="rId8"/>
              </a:ext>
            </a:extLst>
          </a:blip>
          <a:srcRect l="24195" t="9245" r="28136" b="17891"/>
          <a:stretch/>
        </p:blipFill>
        <p:spPr>
          <a:xfrm>
            <a:off x="9324147" y="790681"/>
            <a:ext cx="2161309" cy="2163032"/>
          </a:xfrm>
          <a:prstGeom prst="rect">
            <a:avLst/>
          </a:prstGeom>
        </p:spPr>
      </p:pic>
      <p:pic>
        <p:nvPicPr>
          <p:cNvPr id="14" name="Picture 13" descr="A blurry image of a person&#10;&#10;Description automatically generated">
            <a:extLst>
              <a:ext uri="{FF2B5EF4-FFF2-40B4-BE49-F238E27FC236}">
                <a16:creationId xmlns="" xmlns:a16="http://schemas.microsoft.com/office/drawing/2014/main" id="{71BC1439-0083-45EA-BA9F-6FA1114BD3E5}"/>
              </a:ext>
            </a:extLst>
          </p:cNvPr>
          <p:cNvPicPr>
            <a:picLocks noChangeAspect="1"/>
          </p:cNvPicPr>
          <p:nvPr/>
        </p:nvPicPr>
        <p:blipFill rotWithShape="1">
          <a:blip r:embed="rId9">
            <a:extLst>
              <a:ext uri="{837473B0-CC2E-450A-ABE3-18F120FF3D39}">
                <a1611:picAttrSrcUrl xmlns="" xmlns:a1611="http://schemas.microsoft.com/office/drawing/2016/11/main" r:id="rId10"/>
              </a:ext>
            </a:extLst>
          </a:blip>
          <a:srcRect l="34509" r="15380"/>
          <a:stretch/>
        </p:blipFill>
        <p:spPr>
          <a:xfrm>
            <a:off x="584728" y="3672461"/>
            <a:ext cx="2255017" cy="3038192"/>
          </a:xfrm>
          <a:prstGeom prst="rect">
            <a:avLst/>
          </a:prstGeom>
        </p:spPr>
      </p:pic>
      <p:pic>
        <p:nvPicPr>
          <p:cNvPr id="17" name="Picture 16" descr="A person wearing a suit and tie&#10;&#10;Description automatically generated">
            <a:extLst>
              <a:ext uri="{FF2B5EF4-FFF2-40B4-BE49-F238E27FC236}">
                <a16:creationId xmlns="" xmlns:a16="http://schemas.microsoft.com/office/drawing/2014/main" id="{9D21E981-2BF1-4C86-AE5D-A40C37F57FEA}"/>
              </a:ext>
            </a:extLst>
          </p:cNvPr>
          <p:cNvPicPr>
            <a:picLocks noChangeAspect="1"/>
          </p:cNvPicPr>
          <p:nvPr/>
        </p:nvPicPr>
        <p:blipFill>
          <a:blip r:embed="rId11">
            <a:extLst>
              <a:ext uri="{837473B0-CC2E-450A-ABE3-18F120FF3D39}">
                <a1611:picAttrSrcUrl xmlns="" xmlns:a1611="http://schemas.microsoft.com/office/drawing/2016/11/main" r:id="rId12"/>
              </a:ext>
            </a:extLst>
          </a:blip>
          <a:stretch>
            <a:fillRect/>
          </a:stretch>
        </p:blipFill>
        <p:spPr>
          <a:xfrm>
            <a:off x="4480438" y="3701101"/>
            <a:ext cx="3231124" cy="2196193"/>
          </a:xfrm>
          <a:prstGeom prst="rect">
            <a:avLst/>
          </a:prstGeom>
        </p:spPr>
      </p:pic>
      <p:pic>
        <p:nvPicPr>
          <p:cNvPr id="20" name="Picture 19" descr="A person wearing a white shirt&#10;&#10;Description automatically generated">
            <a:extLst>
              <a:ext uri="{FF2B5EF4-FFF2-40B4-BE49-F238E27FC236}">
                <a16:creationId xmlns="" xmlns:a16="http://schemas.microsoft.com/office/drawing/2014/main" id="{AE0BF03D-BB19-4B3A-AB9C-44EE51FB8E28}"/>
              </a:ext>
            </a:extLst>
          </p:cNvPr>
          <p:cNvPicPr>
            <a:picLocks noChangeAspect="1"/>
          </p:cNvPicPr>
          <p:nvPr/>
        </p:nvPicPr>
        <p:blipFill>
          <a:blip r:embed="rId13">
            <a:extLst>
              <a:ext uri="{837473B0-CC2E-450A-ABE3-18F120FF3D39}">
                <a1611:picAttrSrcUrl xmlns="" xmlns:a1611="http://schemas.microsoft.com/office/drawing/2016/11/main" r:id="rId14"/>
              </a:ext>
            </a:extLst>
          </a:blip>
          <a:stretch>
            <a:fillRect/>
          </a:stretch>
        </p:blipFill>
        <p:spPr>
          <a:xfrm>
            <a:off x="4404639" y="790681"/>
            <a:ext cx="2936577" cy="1915159"/>
          </a:xfrm>
          <a:prstGeom prst="rect">
            <a:avLst/>
          </a:prstGeom>
        </p:spPr>
      </p:pic>
      <p:sp>
        <p:nvSpPr>
          <p:cNvPr id="2" name="Callout: Up Arrow 1">
            <a:extLst>
              <a:ext uri="{FF2B5EF4-FFF2-40B4-BE49-F238E27FC236}">
                <a16:creationId xmlns="" xmlns:a16="http://schemas.microsoft.com/office/drawing/2014/main" id="{D9C58712-FA67-4CDD-9341-E88DBC3D2201}"/>
              </a:ext>
            </a:extLst>
          </p:cNvPr>
          <p:cNvSpPr/>
          <p:nvPr/>
        </p:nvSpPr>
        <p:spPr>
          <a:xfrm>
            <a:off x="223945" y="2705840"/>
            <a:ext cx="2936577" cy="865164"/>
          </a:xfrm>
          <a:prstGeom prst="upArrowCallout">
            <a:avLst/>
          </a:prstGeom>
          <a:solidFill>
            <a:srgbClr val="16A8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err="1" smtClean="0"/>
              <a:t>autoritär</a:t>
            </a:r>
            <a:r>
              <a:rPr lang="en-IE" dirty="0" smtClean="0"/>
              <a:t>, </a:t>
            </a:r>
            <a:r>
              <a:rPr lang="en-IE" dirty="0" err="1" smtClean="0"/>
              <a:t>wütend</a:t>
            </a:r>
            <a:endParaRPr lang="en-IE" dirty="0"/>
          </a:p>
        </p:txBody>
      </p:sp>
      <p:sp>
        <p:nvSpPr>
          <p:cNvPr id="10" name="Callout: Up Arrow 9">
            <a:extLst>
              <a:ext uri="{FF2B5EF4-FFF2-40B4-BE49-F238E27FC236}">
                <a16:creationId xmlns="" xmlns:a16="http://schemas.microsoft.com/office/drawing/2014/main" id="{BCD36DA1-D262-480F-9B27-ED04887F0911}"/>
              </a:ext>
            </a:extLst>
          </p:cNvPr>
          <p:cNvSpPr/>
          <p:nvPr/>
        </p:nvSpPr>
        <p:spPr>
          <a:xfrm>
            <a:off x="4404638" y="2705840"/>
            <a:ext cx="2936577" cy="865164"/>
          </a:xfrm>
          <a:prstGeom prst="upArrowCallout">
            <a:avLst/>
          </a:prstGeom>
          <a:solidFill>
            <a:srgbClr val="16A8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err="1" smtClean="0"/>
              <a:t>gestresst</a:t>
            </a:r>
            <a:r>
              <a:rPr lang="en-IE" dirty="0" smtClean="0"/>
              <a:t>, </a:t>
            </a:r>
            <a:r>
              <a:rPr lang="en-IE" dirty="0" err="1" smtClean="0"/>
              <a:t>besorgt</a:t>
            </a:r>
            <a:endParaRPr lang="en-IE" dirty="0"/>
          </a:p>
        </p:txBody>
      </p:sp>
      <p:sp>
        <p:nvSpPr>
          <p:cNvPr id="12" name="Callout: Up Arrow 11">
            <a:extLst>
              <a:ext uri="{FF2B5EF4-FFF2-40B4-BE49-F238E27FC236}">
                <a16:creationId xmlns="" xmlns:a16="http://schemas.microsoft.com/office/drawing/2014/main" id="{B40DD774-6DD5-4EEA-9B28-A5BFC8B73FDE}"/>
              </a:ext>
            </a:extLst>
          </p:cNvPr>
          <p:cNvSpPr/>
          <p:nvPr/>
        </p:nvSpPr>
        <p:spPr>
          <a:xfrm>
            <a:off x="8936512" y="2705840"/>
            <a:ext cx="2936577" cy="865164"/>
          </a:xfrm>
          <a:prstGeom prst="upArrowCallout">
            <a:avLst/>
          </a:prstGeom>
          <a:solidFill>
            <a:srgbClr val="B6B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err="1" smtClean="0"/>
              <a:t>fröhlich</a:t>
            </a:r>
            <a:endParaRPr lang="en-IE" dirty="0"/>
          </a:p>
        </p:txBody>
      </p:sp>
      <p:sp>
        <p:nvSpPr>
          <p:cNvPr id="13" name="Callout: Up Arrow 12">
            <a:extLst>
              <a:ext uri="{FF2B5EF4-FFF2-40B4-BE49-F238E27FC236}">
                <a16:creationId xmlns="" xmlns:a16="http://schemas.microsoft.com/office/drawing/2014/main" id="{AD82CF3D-DCCC-4937-92CD-5F92E227B79A}"/>
              </a:ext>
            </a:extLst>
          </p:cNvPr>
          <p:cNvSpPr/>
          <p:nvPr/>
        </p:nvSpPr>
        <p:spPr>
          <a:xfrm>
            <a:off x="223944" y="5968783"/>
            <a:ext cx="2936577" cy="865164"/>
          </a:xfrm>
          <a:prstGeom prst="upArrowCallout">
            <a:avLst/>
          </a:prstGeom>
          <a:solidFill>
            <a:srgbClr val="B6B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err="1" smtClean="0"/>
              <a:t>interessiert</a:t>
            </a:r>
            <a:r>
              <a:rPr lang="en-IE" dirty="0" smtClean="0"/>
              <a:t>, </a:t>
            </a:r>
            <a:r>
              <a:rPr lang="en-IE" dirty="0" err="1" smtClean="0"/>
              <a:t>engagiert</a:t>
            </a:r>
            <a:endParaRPr lang="en-IE" dirty="0"/>
          </a:p>
        </p:txBody>
      </p:sp>
      <p:sp>
        <p:nvSpPr>
          <p:cNvPr id="15" name="Callout: Up Arrow 14">
            <a:extLst>
              <a:ext uri="{FF2B5EF4-FFF2-40B4-BE49-F238E27FC236}">
                <a16:creationId xmlns="" xmlns:a16="http://schemas.microsoft.com/office/drawing/2014/main" id="{C8B1638B-14A9-4174-8536-7320180BF818}"/>
              </a:ext>
            </a:extLst>
          </p:cNvPr>
          <p:cNvSpPr/>
          <p:nvPr/>
        </p:nvSpPr>
        <p:spPr>
          <a:xfrm>
            <a:off x="4231996" y="5477273"/>
            <a:ext cx="3641343" cy="1054156"/>
          </a:xfrm>
          <a:prstGeom prst="upArrowCallout">
            <a:avLst/>
          </a:prstGeom>
          <a:solidFill>
            <a:srgbClr val="16A8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err="1" smtClean="0"/>
              <a:t>gelangweilt</a:t>
            </a:r>
            <a:r>
              <a:rPr lang="en-IE" dirty="0" smtClean="0"/>
              <a:t>, </a:t>
            </a:r>
            <a:r>
              <a:rPr lang="en-IE" dirty="0" err="1" smtClean="0"/>
              <a:t>desinteressiert</a:t>
            </a:r>
            <a:r>
              <a:rPr lang="en-IE" dirty="0" smtClean="0"/>
              <a:t>, </a:t>
            </a:r>
            <a:r>
              <a:rPr lang="en-IE" dirty="0" err="1" smtClean="0"/>
              <a:t>unbeeindruckt</a:t>
            </a:r>
            <a:endParaRPr lang="en-IE" dirty="0"/>
          </a:p>
        </p:txBody>
      </p:sp>
      <p:sp>
        <p:nvSpPr>
          <p:cNvPr id="16" name="Callout: Up Arrow 15">
            <a:extLst>
              <a:ext uri="{FF2B5EF4-FFF2-40B4-BE49-F238E27FC236}">
                <a16:creationId xmlns="" xmlns:a16="http://schemas.microsoft.com/office/drawing/2014/main" id="{345D9535-9D1A-4D02-B541-33F22CF216D8}"/>
              </a:ext>
            </a:extLst>
          </p:cNvPr>
          <p:cNvSpPr/>
          <p:nvPr/>
        </p:nvSpPr>
        <p:spPr>
          <a:xfrm>
            <a:off x="8936511" y="5992836"/>
            <a:ext cx="2936577" cy="865164"/>
          </a:xfrm>
          <a:prstGeom prst="upArrowCallout">
            <a:avLst/>
          </a:prstGeom>
          <a:solidFill>
            <a:srgbClr val="16A8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err="1" smtClean="0"/>
              <a:t>abweisend</a:t>
            </a:r>
            <a:endParaRPr lang="en-IE" dirty="0"/>
          </a:p>
        </p:txBody>
      </p:sp>
    </p:spTree>
    <p:extLst>
      <p:ext uri="{BB962C8B-B14F-4D97-AF65-F5344CB8AC3E}">
        <p14:creationId xmlns:p14="http://schemas.microsoft.com/office/powerpoint/2010/main" val="3645073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F39B78AE-E1EC-45D0-96CD-6497AEB8BBBA}"/>
              </a:ext>
            </a:extLst>
          </p:cNvPr>
          <p:cNvSpPr>
            <a:spLocks noGrp="1"/>
          </p:cNvSpPr>
          <p:nvPr>
            <p:ph type="body" sz="quarter" idx="17"/>
          </p:nvPr>
        </p:nvSpPr>
        <p:spPr/>
        <p:txBody>
          <a:bodyPr/>
          <a:lstStyle/>
          <a:p>
            <a:pPr algn="l"/>
            <a:r>
              <a:rPr lang="de-DE" sz="2200" dirty="0"/>
              <a:t>Einfühlungsvermögen ist wesentlich, um menschliche Beziehungen aufzubauen und aufrechtzuerhalten, aber was genau ist Einfühlungsvermögen und wie kann es Ihre Arbeit mit </a:t>
            </a:r>
            <a:r>
              <a:rPr lang="de-DE" sz="2200" dirty="0" smtClean="0"/>
              <a:t>Migrant*innen und erwachsenen Geflüchtete, </a:t>
            </a:r>
            <a:r>
              <a:rPr lang="de-DE" sz="2200" dirty="0"/>
              <a:t>die möglicherweise ein Trauma erlebt </a:t>
            </a:r>
            <a:r>
              <a:rPr lang="de-DE" sz="2200" dirty="0" smtClean="0"/>
              <a:t>haben, beeinflussen</a:t>
            </a:r>
            <a:r>
              <a:rPr lang="de-DE" sz="2200" dirty="0"/>
              <a:t>?</a:t>
            </a:r>
          </a:p>
          <a:p>
            <a:pPr algn="l"/>
            <a:endParaRPr lang="de-DE" sz="2200" dirty="0"/>
          </a:p>
          <a:p>
            <a:pPr algn="l"/>
            <a:r>
              <a:rPr lang="de-DE" sz="2200" dirty="0"/>
              <a:t>In diesem Abschnitt werfen wir einen Blick auf Empathie und darauf, wie Sie Ihre Empathie als ein Mittel der Inklusion für erwachsene Lernende durch Kommunikation entwickeln können. </a:t>
            </a:r>
          </a:p>
          <a:p>
            <a:pPr algn="l"/>
            <a:endParaRPr lang="en-IE" dirty="0"/>
          </a:p>
        </p:txBody>
      </p:sp>
      <p:sp>
        <p:nvSpPr>
          <p:cNvPr id="7" name="TextBox 6">
            <a:extLst>
              <a:ext uri="{FF2B5EF4-FFF2-40B4-BE49-F238E27FC236}">
                <a16:creationId xmlns="" xmlns:a16="http://schemas.microsoft.com/office/drawing/2014/main" id="{9326D84F-6A01-4246-A25A-CBFDFFD6AC5F}"/>
              </a:ext>
            </a:extLst>
          </p:cNvPr>
          <p:cNvSpPr txBox="1"/>
          <p:nvPr/>
        </p:nvSpPr>
        <p:spPr>
          <a:xfrm>
            <a:off x="0" y="237506"/>
            <a:ext cx="4215740" cy="584775"/>
          </a:xfrm>
          <a:prstGeom prst="rect">
            <a:avLst/>
          </a:prstGeom>
          <a:solidFill>
            <a:srgbClr val="16A8D3"/>
          </a:solidFill>
        </p:spPr>
        <p:txBody>
          <a:bodyPr wrap="square" rtlCol="0">
            <a:spAutoFit/>
          </a:bodyPr>
          <a:lstStyle/>
          <a:p>
            <a:r>
              <a:rPr lang="en-IE" sz="3200" dirty="0">
                <a:solidFill>
                  <a:schemeClr val="bg1"/>
                </a:solidFill>
              </a:rPr>
              <a:t>2. </a:t>
            </a:r>
            <a:r>
              <a:rPr lang="en-IE" sz="3200" dirty="0" smtClean="0">
                <a:solidFill>
                  <a:schemeClr val="bg1"/>
                </a:solidFill>
              </a:rPr>
              <a:t>KOMMUNIKATION</a:t>
            </a:r>
            <a:endParaRPr lang="en-IE" sz="3200" dirty="0">
              <a:solidFill>
                <a:schemeClr val="bg1"/>
              </a:solidFill>
            </a:endParaRPr>
          </a:p>
        </p:txBody>
      </p:sp>
      <p:sp>
        <p:nvSpPr>
          <p:cNvPr id="9" name="Text Placeholder 1">
            <a:extLst>
              <a:ext uri="{FF2B5EF4-FFF2-40B4-BE49-F238E27FC236}">
                <a16:creationId xmlns="" xmlns:a16="http://schemas.microsoft.com/office/drawing/2014/main" id="{8962028A-F3EA-486F-BAA6-6195766E01D7}"/>
              </a:ext>
            </a:extLst>
          </p:cNvPr>
          <p:cNvSpPr txBox="1">
            <a:spLocks/>
          </p:cNvSpPr>
          <p:nvPr/>
        </p:nvSpPr>
        <p:spPr>
          <a:xfrm>
            <a:off x="6471020" y="971999"/>
            <a:ext cx="5279028" cy="69735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3600" kern="1200">
                <a:solidFill>
                  <a:srgbClr val="6D6E6C"/>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t>IN </a:t>
            </a:r>
            <a:r>
              <a:rPr lang="en-IE" dirty="0" smtClean="0"/>
              <a:t>DIESEM TEIL:</a:t>
            </a:r>
            <a:endParaRPr lang="en-IE" dirty="0"/>
          </a:p>
          <a:p>
            <a:endParaRPr lang="en-IE" dirty="0"/>
          </a:p>
        </p:txBody>
      </p:sp>
      <p:sp>
        <p:nvSpPr>
          <p:cNvPr id="6" name="Text Placeholder 5">
            <a:extLst>
              <a:ext uri="{FF2B5EF4-FFF2-40B4-BE49-F238E27FC236}">
                <a16:creationId xmlns="" xmlns:a16="http://schemas.microsoft.com/office/drawing/2014/main" id="{A33B9A40-97B0-4829-BE12-521D18903709}"/>
              </a:ext>
            </a:extLst>
          </p:cNvPr>
          <p:cNvSpPr txBox="1">
            <a:spLocks/>
          </p:cNvSpPr>
          <p:nvPr/>
        </p:nvSpPr>
        <p:spPr>
          <a:xfrm>
            <a:off x="480042" y="1536159"/>
            <a:ext cx="4364894" cy="249733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2.3 </a:t>
            </a:r>
            <a:r>
              <a:rPr lang="en-US" sz="4400" i="0" dirty="0" err="1" smtClean="0"/>
              <a:t>Mit</a:t>
            </a:r>
            <a:r>
              <a:rPr lang="en-US" sz="4400" i="0" dirty="0" smtClean="0"/>
              <a:t> </a:t>
            </a:r>
            <a:r>
              <a:rPr lang="en-US" sz="4400" i="0" dirty="0" err="1" smtClean="0"/>
              <a:t>Empathie</a:t>
            </a:r>
            <a:r>
              <a:rPr lang="en-US" sz="4400" i="0" dirty="0" smtClean="0"/>
              <a:t> </a:t>
            </a:r>
            <a:r>
              <a:rPr lang="en-US" sz="4400" i="0" dirty="0" err="1" smtClean="0"/>
              <a:t>kommunizieren</a:t>
            </a:r>
            <a:endParaRPr lang="en-IE" sz="3600" dirty="0"/>
          </a:p>
        </p:txBody>
      </p:sp>
    </p:spTree>
    <p:extLst>
      <p:ext uri="{BB962C8B-B14F-4D97-AF65-F5344CB8AC3E}">
        <p14:creationId xmlns:p14="http://schemas.microsoft.com/office/powerpoint/2010/main" val="39217337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1F7AC8A2-F20C-48EA-9D30-32B732299379}"/>
              </a:ext>
            </a:extLst>
          </p:cNvPr>
          <p:cNvSpPr>
            <a:spLocks noGrp="1"/>
          </p:cNvSpPr>
          <p:nvPr>
            <p:ph type="body" sz="quarter" idx="20"/>
          </p:nvPr>
        </p:nvSpPr>
        <p:spPr>
          <a:xfrm>
            <a:off x="4498340" y="1463040"/>
            <a:ext cx="7343140" cy="4163699"/>
          </a:xfrm>
        </p:spPr>
        <p:txBody>
          <a:bodyPr/>
          <a:lstStyle/>
          <a:p>
            <a:r>
              <a:rPr lang="de-DE" dirty="0">
                <a:solidFill>
                  <a:srgbClr val="16A8D3"/>
                </a:solidFill>
              </a:rPr>
              <a:t>Empathie ist die Kunst, die Welt so zu sehen, wie jemand anderes sie sieht. </a:t>
            </a:r>
            <a:endParaRPr lang="de-DE" dirty="0" smtClean="0">
              <a:solidFill>
                <a:srgbClr val="16A8D3"/>
              </a:solidFill>
            </a:endParaRPr>
          </a:p>
          <a:p>
            <a:r>
              <a:rPr lang="de-DE" dirty="0"/>
              <a:t>Empathie hat die Fähigkeit, die innere Welt eines anderen Menschen, emotionalen Schmerz und innere Konflikte genau zu erfahren.</a:t>
            </a:r>
          </a:p>
          <a:p>
            <a:r>
              <a:rPr lang="de-DE" dirty="0"/>
              <a:t>Einfühlungsvermögen ist einer der grundlegenden Bausteine großer sozialer Interaktion und ist besonders wichtig im Hinblick auf Interaktionen mit </a:t>
            </a:r>
            <a:r>
              <a:rPr lang="de-DE" dirty="0" smtClean="0"/>
              <a:t>Menschen, </a:t>
            </a:r>
            <a:r>
              <a:rPr lang="de-DE" dirty="0"/>
              <a:t>die möglicherweise ein Trauma erlitten haben, </a:t>
            </a:r>
            <a:r>
              <a:rPr lang="de-DE" dirty="0" smtClean="0"/>
              <a:t>wie Geflüchtete.</a:t>
            </a:r>
          </a:p>
          <a:p>
            <a:r>
              <a:rPr lang="de-DE" dirty="0"/>
              <a:t>Ohne Einfühlungsvermögen kann es kein Verständnis geben, und ohne Verständnis kennen wir die Menschen, mit denen wir interagieren, nie wirklich.</a:t>
            </a:r>
            <a:endParaRPr lang="en-IE" dirty="0"/>
          </a:p>
        </p:txBody>
      </p:sp>
      <p:sp>
        <p:nvSpPr>
          <p:cNvPr id="3" name="Text Placeholder 2">
            <a:extLst>
              <a:ext uri="{FF2B5EF4-FFF2-40B4-BE49-F238E27FC236}">
                <a16:creationId xmlns="" xmlns:a16="http://schemas.microsoft.com/office/drawing/2014/main" id="{D56FC3C7-2F86-409B-92BE-D6B9322C9A1F}"/>
              </a:ext>
            </a:extLst>
          </p:cNvPr>
          <p:cNvSpPr>
            <a:spLocks noGrp="1"/>
          </p:cNvSpPr>
          <p:nvPr>
            <p:ph type="body" sz="quarter" idx="21"/>
          </p:nvPr>
        </p:nvSpPr>
        <p:spPr>
          <a:xfrm>
            <a:off x="2495266" y="259807"/>
            <a:ext cx="8403792" cy="857158"/>
          </a:xfrm>
        </p:spPr>
        <p:txBody>
          <a:bodyPr/>
          <a:lstStyle/>
          <a:p>
            <a:r>
              <a:rPr lang="en-IE" dirty="0" smtClean="0"/>
              <a:t>Was </a:t>
            </a:r>
            <a:r>
              <a:rPr lang="en-IE" dirty="0" err="1" smtClean="0"/>
              <a:t>ist</a:t>
            </a:r>
            <a:r>
              <a:rPr lang="en-IE" dirty="0" smtClean="0"/>
              <a:t> </a:t>
            </a:r>
            <a:r>
              <a:rPr lang="en-IE" dirty="0" err="1" smtClean="0"/>
              <a:t>Empathie</a:t>
            </a:r>
            <a:r>
              <a:rPr lang="en-IE" dirty="0" smtClean="0"/>
              <a:t>?</a:t>
            </a:r>
            <a:endParaRPr lang="en-IE" dirty="0"/>
          </a:p>
        </p:txBody>
      </p:sp>
      <p:sp>
        <p:nvSpPr>
          <p:cNvPr id="4" name="Rectangle 3">
            <a:extLst>
              <a:ext uri="{FF2B5EF4-FFF2-40B4-BE49-F238E27FC236}">
                <a16:creationId xmlns="" xmlns:a16="http://schemas.microsoft.com/office/drawing/2014/main" id="{4EA85B7D-36B6-4D80-8755-696769FA58FD}"/>
              </a:ext>
            </a:extLst>
          </p:cNvPr>
          <p:cNvSpPr/>
          <p:nvPr/>
        </p:nvSpPr>
        <p:spPr>
          <a:xfrm>
            <a:off x="4770152" y="6395072"/>
            <a:ext cx="3270447" cy="246221"/>
          </a:xfrm>
          <a:prstGeom prst="rect">
            <a:avLst/>
          </a:prstGeom>
        </p:spPr>
        <p:txBody>
          <a:bodyPr wrap="none">
            <a:spAutoFit/>
          </a:bodyPr>
          <a:lstStyle/>
          <a:p>
            <a:r>
              <a:rPr lang="en-IE" sz="1000" dirty="0" err="1" smtClean="0"/>
              <a:t>Quelle</a:t>
            </a:r>
            <a:r>
              <a:rPr lang="en-IE" sz="1000" dirty="0" smtClean="0"/>
              <a:t>: </a:t>
            </a:r>
            <a:r>
              <a:rPr lang="en-IE" sz="1000" dirty="0">
                <a:hlinkClick r:id="rId2"/>
              </a:rPr>
              <a:t>https://www.improveyoursocialskills.com/empathy</a:t>
            </a:r>
            <a:endParaRPr lang="en-IE" sz="1000" dirty="0"/>
          </a:p>
        </p:txBody>
      </p:sp>
      <p:pic>
        <p:nvPicPr>
          <p:cNvPr id="6" name="Picture 5" descr="A group of people sitting on a bench&#10;&#10;Description automatically generated">
            <a:extLst>
              <a:ext uri="{FF2B5EF4-FFF2-40B4-BE49-F238E27FC236}">
                <a16:creationId xmlns="" xmlns:a16="http://schemas.microsoft.com/office/drawing/2014/main" id="{949C36AD-1BD5-4935-9E51-AA75E3CE5C02}"/>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232442" y="1885298"/>
            <a:ext cx="4265899" cy="2858152"/>
          </a:xfrm>
          <a:prstGeom prst="rect">
            <a:avLst/>
          </a:prstGeom>
        </p:spPr>
      </p:pic>
    </p:spTree>
    <p:extLst>
      <p:ext uri="{BB962C8B-B14F-4D97-AF65-F5344CB8AC3E}">
        <p14:creationId xmlns:p14="http://schemas.microsoft.com/office/powerpoint/2010/main" val="25508306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228B5391-932D-494C-87DE-E7F0F9910161}"/>
              </a:ext>
            </a:extLst>
          </p:cNvPr>
          <p:cNvSpPr>
            <a:spLocks noGrp="1"/>
          </p:cNvSpPr>
          <p:nvPr>
            <p:ph type="body" sz="quarter" idx="21"/>
          </p:nvPr>
        </p:nvSpPr>
        <p:spPr>
          <a:xfrm>
            <a:off x="2495266" y="259807"/>
            <a:ext cx="8403792" cy="857158"/>
          </a:xfrm>
        </p:spPr>
        <p:txBody>
          <a:bodyPr/>
          <a:lstStyle/>
          <a:p>
            <a:r>
              <a:rPr lang="de-DE" dirty="0"/>
              <a:t>Wie können wir Empathie entwickeln?</a:t>
            </a:r>
            <a:endParaRPr lang="en-IE" dirty="0"/>
          </a:p>
        </p:txBody>
      </p:sp>
      <p:pic>
        <p:nvPicPr>
          <p:cNvPr id="5" name="Picture 4" descr="A picture containing drawing&#10;&#10;Description automatically generated">
            <a:extLst>
              <a:ext uri="{FF2B5EF4-FFF2-40B4-BE49-F238E27FC236}">
                <a16:creationId xmlns="" xmlns:a16="http://schemas.microsoft.com/office/drawing/2014/main" id="{5D5E9EF2-DF3A-4FCC-BC13-6490B9602E2B}"/>
              </a:ext>
            </a:extLst>
          </p:cNvPr>
          <p:cNvPicPr>
            <a:picLocks noChangeAspect="1"/>
          </p:cNvPicPr>
          <p:nvPr/>
        </p:nvPicPr>
        <p:blipFill>
          <a:blip r:embed="rId2">
            <a:extLst>
              <a:ext uri="{837473B0-CC2E-450A-ABE3-18F120FF3D39}">
                <a1611:picAttrSrcUrl xmlns="" xmlns:a1611="http://schemas.microsoft.com/office/drawing/2016/11/main" r:id="rId3"/>
              </a:ext>
            </a:extLst>
          </a:blip>
          <a:stretch>
            <a:fillRect/>
          </a:stretch>
        </p:blipFill>
        <p:spPr>
          <a:xfrm>
            <a:off x="354046" y="4377691"/>
            <a:ext cx="5466806" cy="2480310"/>
          </a:xfrm>
          <a:prstGeom prst="rect">
            <a:avLst/>
          </a:prstGeom>
        </p:spPr>
      </p:pic>
      <p:sp>
        <p:nvSpPr>
          <p:cNvPr id="8" name="Text Placeholder 7">
            <a:extLst>
              <a:ext uri="{FF2B5EF4-FFF2-40B4-BE49-F238E27FC236}">
                <a16:creationId xmlns="" xmlns:a16="http://schemas.microsoft.com/office/drawing/2014/main" id="{B9DAC7FA-BE16-4FF5-B921-A60F618515AA}"/>
              </a:ext>
            </a:extLst>
          </p:cNvPr>
          <p:cNvSpPr>
            <a:spLocks noGrp="1"/>
          </p:cNvSpPr>
          <p:nvPr>
            <p:ph type="body" sz="quarter" idx="20"/>
          </p:nvPr>
        </p:nvSpPr>
        <p:spPr>
          <a:xfrm>
            <a:off x="2495266" y="1291591"/>
            <a:ext cx="8403792" cy="4095118"/>
          </a:xfrm>
        </p:spPr>
        <p:txBody>
          <a:bodyPr/>
          <a:lstStyle/>
          <a:p>
            <a:pPr marL="0" indent="0">
              <a:buNone/>
            </a:pPr>
            <a:r>
              <a:rPr lang="en-IE" sz="2800" dirty="0" err="1" smtClean="0">
                <a:solidFill>
                  <a:srgbClr val="B6BD00"/>
                </a:solidFill>
              </a:rPr>
              <a:t>Indem</a:t>
            </a:r>
            <a:r>
              <a:rPr lang="en-IE" sz="2800" dirty="0" smtClean="0">
                <a:solidFill>
                  <a:srgbClr val="B6BD00"/>
                </a:solidFill>
              </a:rPr>
              <a:t> </a:t>
            </a:r>
            <a:r>
              <a:rPr lang="en-IE" sz="2800" dirty="0" err="1" smtClean="0">
                <a:solidFill>
                  <a:srgbClr val="B6BD00"/>
                </a:solidFill>
              </a:rPr>
              <a:t>wir</a:t>
            </a:r>
            <a:r>
              <a:rPr lang="en-IE" sz="2800" dirty="0" smtClean="0">
                <a:solidFill>
                  <a:srgbClr val="B6BD00"/>
                </a:solidFill>
              </a:rPr>
              <a:t> </a:t>
            </a:r>
            <a:r>
              <a:rPr lang="en-IE" sz="2800" dirty="0" err="1" smtClean="0">
                <a:solidFill>
                  <a:srgbClr val="B6BD00"/>
                </a:solidFill>
              </a:rPr>
              <a:t>respektvoll</a:t>
            </a:r>
            <a:r>
              <a:rPr lang="en-IE" sz="2800" dirty="0" smtClean="0">
                <a:solidFill>
                  <a:srgbClr val="B6BD00"/>
                </a:solidFill>
              </a:rPr>
              <a:t> </a:t>
            </a:r>
            <a:r>
              <a:rPr lang="en-IE" sz="2800" dirty="0" err="1" smtClean="0">
                <a:solidFill>
                  <a:srgbClr val="B6BD00"/>
                </a:solidFill>
              </a:rPr>
              <a:t>sind</a:t>
            </a:r>
            <a:endParaRPr lang="en-IE" sz="2800" dirty="0">
              <a:solidFill>
                <a:srgbClr val="B6BD00"/>
              </a:solidFill>
            </a:endParaRPr>
          </a:p>
          <a:p>
            <a:pPr marL="0" indent="0">
              <a:buNone/>
            </a:pPr>
            <a:endParaRPr lang="en-IE" dirty="0"/>
          </a:p>
          <a:p>
            <a:r>
              <a:rPr lang="de-DE" dirty="0"/>
              <a:t>Um Empathie zu entwickeln, muss man respektvoll, aufrichtig, liebevoll und fürsorglich sein. </a:t>
            </a:r>
          </a:p>
          <a:p>
            <a:r>
              <a:rPr lang="de-DE" dirty="0"/>
              <a:t>Es setzt voraus, dass man sich für das Leben anderer Menschen interessiert und offen ist für die Unterschiede, die jeden Menschen einzigartig machen.</a:t>
            </a:r>
          </a:p>
          <a:p>
            <a:pPr marL="0" indent="0">
              <a:buNone/>
            </a:pPr>
            <a:r>
              <a:rPr lang="de-DE" dirty="0" smtClean="0"/>
              <a:t>All </a:t>
            </a:r>
            <a:r>
              <a:rPr lang="de-DE" dirty="0"/>
              <a:t>dies sind Tugenden, die wir mit der Zeit praktizieren und pflegen können.</a:t>
            </a:r>
            <a:endParaRPr lang="en-IE" dirty="0"/>
          </a:p>
        </p:txBody>
      </p:sp>
      <p:sp>
        <p:nvSpPr>
          <p:cNvPr id="9" name="Rectangle 8">
            <a:extLst>
              <a:ext uri="{FF2B5EF4-FFF2-40B4-BE49-F238E27FC236}">
                <a16:creationId xmlns="" xmlns:a16="http://schemas.microsoft.com/office/drawing/2014/main" id="{B439166F-842D-497D-BFE2-E9A565F3183F}"/>
              </a:ext>
            </a:extLst>
          </p:cNvPr>
          <p:cNvSpPr/>
          <p:nvPr/>
        </p:nvSpPr>
        <p:spPr>
          <a:xfrm>
            <a:off x="4831305" y="6384476"/>
            <a:ext cx="3062057" cy="246221"/>
          </a:xfrm>
          <a:prstGeom prst="rect">
            <a:avLst/>
          </a:prstGeom>
        </p:spPr>
        <p:txBody>
          <a:bodyPr wrap="none">
            <a:spAutoFit/>
          </a:bodyPr>
          <a:lstStyle/>
          <a:p>
            <a:r>
              <a:rPr lang="en-IE" sz="1000" dirty="0" err="1" smtClean="0"/>
              <a:t>Quelle</a:t>
            </a:r>
            <a:r>
              <a:rPr lang="en-IE" sz="1000" dirty="0" smtClean="0"/>
              <a:t>: </a:t>
            </a:r>
            <a:r>
              <a:rPr lang="en-IE" sz="1000" dirty="0">
                <a:hlinkClick r:id="rId4"/>
              </a:rPr>
              <a:t>https://blog.iqmatrix.com/developing-empathy</a:t>
            </a:r>
            <a:endParaRPr lang="en-IE" sz="1000" dirty="0"/>
          </a:p>
        </p:txBody>
      </p:sp>
    </p:spTree>
    <p:extLst>
      <p:ext uri="{BB962C8B-B14F-4D97-AF65-F5344CB8AC3E}">
        <p14:creationId xmlns:p14="http://schemas.microsoft.com/office/powerpoint/2010/main" val="35407165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228B5391-932D-494C-87DE-E7F0F9910161}"/>
              </a:ext>
            </a:extLst>
          </p:cNvPr>
          <p:cNvSpPr>
            <a:spLocks noGrp="1"/>
          </p:cNvSpPr>
          <p:nvPr>
            <p:ph type="body" sz="quarter" idx="21"/>
          </p:nvPr>
        </p:nvSpPr>
        <p:spPr>
          <a:xfrm>
            <a:off x="2495266" y="259807"/>
            <a:ext cx="8403792" cy="857158"/>
          </a:xfrm>
        </p:spPr>
        <p:txBody>
          <a:bodyPr/>
          <a:lstStyle/>
          <a:p>
            <a:r>
              <a:rPr lang="de-DE" dirty="0"/>
              <a:t>Wie können wir Empathie entwickeln?</a:t>
            </a:r>
            <a:endParaRPr lang="en-IE" dirty="0"/>
          </a:p>
        </p:txBody>
      </p:sp>
      <p:sp>
        <p:nvSpPr>
          <p:cNvPr id="8" name="Text Placeholder 7">
            <a:extLst>
              <a:ext uri="{FF2B5EF4-FFF2-40B4-BE49-F238E27FC236}">
                <a16:creationId xmlns="" xmlns:a16="http://schemas.microsoft.com/office/drawing/2014/main" id="{B9DAC7FA-BE16-4FF5-B921-A60F618515AA}"/>
              </a:ext>
            </a:extLst>
          </p:cNvPr>
          <p:cNvSpPr>
            <a:spLocks noGrp="1"/>
          </p:cNvSpPr>
          <p:nvPr>
            <p:ph type="body" sz="quarter" idx="20"/>
          </p:nvPr>
        </p:nvSpPr>
        <p:spPr>
          <a:xfrm>
            <a:off x="4469130" y="1754551"/>
            <a:ext cx="6429928" cy="3872188"/>
          </a:xfrm>
        </p:spPr>
        <p:txBody>
          <a:bodyPr/>
          <a:lstStyle/>
          <a:p>
            <a:pPr marL="0" indent="0">
              <a:buNone/>
            </a:pPr>
            <a:r>
              <a:rPr lang="en-IE" sz="2800" dirty="0" err="1" smtClean="0">
                <a:solidFill>
                  <a:srgbClr val="B6BD00"/>
                </a:solidFill>
              </a:rPr>
              <a:t>Voreingenommenheit</a:t>
            </a:r>
            <a:r>
              <a:rPr lang="en-IE" sz="2800" dirty="0" smtClean="0">
                <a:solidFill>
                  <a:srgbClr val="B6BD00"/>
                </a:solidFill>
              </a:rPr>
              <a:t> </a:t>
            </a:r>
            <a:r>
              <a:rPr lang="en-IE" sz="2800" dirty="0" err="1" smtClean="0">
                <a:solidFill>
                  <a:srgbClr val="B6BD00"/>
                </a:solidFill>
              </a:rPr>
              <a:t>beiseite</a:t>
            </a:r>
            <a:r>
              <a:rPr lang="en-IE" sz="2800" dirty="0" smtClean="0">
                <a:solidFill>
                  <a:srgbClr val="B6BD00"/>
                </a:solidFill>
              </a:rPr>
              <a:t> </a:t>
            </a:r>
            <a:r>
              <a:rPr lang="en-IE" sz="2800" dirty="0" err="1" smtClean="0">
                <a:solidFill>
                  <a:srgbClr val="B6BD00"/>
                </a:solidFill>
              </a:rPr>
              <a:t>legen</a:t>
            </a:r>
            <a:endParaRPr lang="en-IE" sz="2800" dirty="0">
              <a:solidFill>
                <a:srgbClr val="B6BD00"/>
              </a:solidFill>
            </a:endParaRPr>
          </a:p>
          <a:p>
            <a:pPr marL="0" indent="0">
              <a:buNone/>
            </a:pPr>
            <a:endParaRPr lang="en-IE" dirty="0">
              <a:solidFill>
                <a:srgbClr val="B6BD00"/>
              </a:solidFill>
            </a:endParaRPr>
          </a:p>
          <a:p>
            <a:r>
              <a:rPr lang="de-DE" sz="2300" dirty="0"/>
              <a:t>Um Einfühlungsvermögen zu entwickeln, müssen wir unsere eigenen persönlichen Vorurteile, Meinungen, Vorstellungen und Überzeugungen beiseite lassen und uns stattdessen dafür entscheiden, Menschen von ganzem Herzen so zu akzeptieren, wie sie </a:t>
            </a:r>
            <a:r>
              <a:rPr lang="de-DE" sz="2300" dirty="0" smtClean="0"/>
              <a:t>sind</a:t>
            </a:r>
            <a:r>
              <a:rPr lang="de-DE" sz="2300" dirty="0"/>
              <a:t>.</a:t>
            </a:r>
            <a:endParaRPr lang="de-DE" sz="2300" dirty="0" smtClean="0"/>
          </a:p>
          <a:p>
            <a:r>
              <a:rPr lang="de-DE" sz="2300" dirty="0"/>
              <a:t>Empathie urteilt nicht, macht nicht lächerlich und erniedrigt nicht. Sie ist offen und akzeptiert jeden, unabhängig von seinen </a:t>
            </a:r>
            <a:r>
              <a:rPr lang="de-DE" sz="2300" u="sng" dirty="0">
                <a:solidFill>
                  <a:srgbClr val="0E3C55"/>
                </a:solidFill>
              </a:rPr>
              <a:t>persönlichen Überzeugungen</a:t>
            </a:r>
            <a:r>
              <a:rPr lang="de-DE" sz="2300" dirty="0"/>
              <a:t> und Meinungen. </a:t>
            </a:r>
          </a:p>
        </p:txBody>
      </p:sp>
      <p:sp>
        <p:nvSpPr>
          <p:cNvPr id="9" name="Rectangle 8">
            <a:extLst>
              <a:ext uri="{FF2B5EF4-FFF2-40B4-BE49-F238E27FC236}">
                <a16:creationId xmlns="" xmlns:a16="http://schemas.microsoft.com/office/drawing/2014/main" id="{B439166F-842D-497D-BFE2-E9A565F3183F}"/>
              </a:ext>
            </a:extLst>
          </p:cNvPr>
          <p:cNvSpPr/>
          <p:nvPr/>
        </p:nvSpPr>
        <p:spPr>
          <a:xfrm>
            <a:off x="4831305" y="6384476"/>
            <a:ext cx="3062057" cy="246221"/>
          </a:xfrm>
          <a:prstGeom prst="rect">
            <a:avLst/>
          </a:prstGeom>
        </p:spPr>
        <p:txBody>
          <a:bodyPr wrap="none">
            <a:spAutoFit/>
          </a:bodyPr>
          <a:lstStyle/>
          <a:p>
            <a:r>
              <a:rPr lang="en-IE" sz="1000" dirty="0" err="1" smtClean="0"/>
              <a:t>Quelle</a:t>
            </a:r>
            <a:r>
              <a:rPr lang="en-IE" sz="1000" dirty="0" smtClean="0"/>
              <a:t>: </a:t>
            </a:r>
            <a:r>
              <a:rPr lang="en-IE" sz="1000" dirty="0">
                <a:hlinkClick r:id="rId2"/>
              </a:rPr>
              <a:t>https://blog.iqmatrix.com/developing-empathy</a:t>
            </a:r>
            <a:endParaRPr lang="en-IE" sz="1000" dirty="0"/>
          </a:p>
        </p:txBody>
      </p:sp>
      <p:pic>
        <p:nvPicPr>
          <p:cNvPr id="4" name="Picture 3" descr="A close up of a logo&#10;&#10;Description automatically generated">
            <a:extLst>
              <a:ext uri="{FF2B5EF4-FFF2-40B4-BE49-F238E27FC236}">
                <a16:creationId xmlns="" xmlns:a16="http://schemas.microsoft.com/office/drawing/2014/main" id="{1ED4B946-9180-489E-A765-8D48DA6FA74D}"/>
              </a:ext>
            </a:extLst>
          </p:cNvPr>
          <p:cNvPicPr>
            <a:picLocks noChangeAspect="1"/>
          </p:cNvPicPr>
          <p:nvPr/>
        </p:nvPicPr>
        <p:blipFill>
          <a:blip r:embed="rId3">
            <a:extLst>
              <a:ext uri="{837473B0-CC2E-450A-ABE3-18F120FF3D39}">
                <a1611:picAttrSrcUrl xmlns="" xmlns:a1611="http://schemas.microsoft.com/office/drawing/2016/11/main" r:id="rId5"/>
              </a:ext>
            </a:extLst>
          </a:blip>
          <a:stretch>
            <a:fillRect/>
          </a:stretch>
        </p:blipFill>
        <p:spPr>
          <a:xfrm>
            <a:off x="621029" y="1977389"/>
            <a:ext cx="3226439" cy="3226439"/>
          </a:xfrm>
          <a:prstGeom prst="rect">
            <a:avLst/>
          </a:prstGeom>
        </p:spPr>
      </p:pic>
    </p:spTree>
    <p:extLst>
      <p:ext uri="{BB962C8B-B14F-4D97-AF65-F5344CB8AC3E}">
        <p14:creationId xmlns:p14="http://schemas.microsoft.com/office/powerpoint/2010/main" val="37171272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228B5391-932D-494C-87DE-E7F0F9910161}"/>
              </a:ext>
            </a:extLst>
          </p:cNvPr>
          <p:cNvSpPr>
            <a:spLocks noGrp="1"/>
          </p:cNvSpPr>
          <p:nvPr>
            <p:ph type="body" sz="quarter" idx="21"/>
          </p:nvPr>
        </p:nvSpPr>
        <p:spPr>
          <a:xfrm>
            <a:off x="2495266" y="259807"/>
            <a:ext cx="8403792" cy="857158"/>
          </a:xfrm>
        </p:spPr>
        <p:txBody>
          <a:bodyPr/>
          <a:lstStyle/>
          <a:p>
            <a:r>
              <a:rPr lang="de-DE" dirty="0"/>
              <a:t>Wie können wir Empathie entwickeln?</a:t>
            </a:r>
            <a:endParaRPr lang="en-IE" dirty="0"/>
          </a:p>
          <a:p>
            <a:endParaRPr lang="en-IE" dirty="0"/>
          </a:p>
        </p:txBody>
      </p:sp>
      <p:sp>
        <p:nvSpPr>
          <p:cNvPr id="8" name="Text Placeholder 7">
            <a:extLst>
              <a:ext uri="{FF2B5EF4-FFF2-40B4-BE49-F238E27FC236}">
                <a16:creationId xmlns="" xmlns:a16="http://schemas.microsoft.com/office/drawing/2014/main" id="{B9DAC7FA-BE16-4FF5-B921-A60F618515AA}"/>
              </a:ext>
            </a:extLst>
          </p:cNvPr>
          <p:cNvSpPr>
            <a:spLocks noGrp="1"/>
          </p:cNvSpPr>
          <p:nvPr>
            <p:ph type="body" sz="quarter" idx="20"/>
          </p:nvPr>
        </p:nvSpPr>
        <p:spPr>
          <a:xfrm>
            <a:off x="4469130" y="1325880"/>
            <a:ext cx="7052310" cy="4300859"/>
          </a:xfrm>
        </p:spPr>
        <p:txBody>
          <a:bodyPr/>
          <a:lstStyle/>
          <a:p>
            <a:pPr marL="0" indent="0">
              <a:buNone/>
            </a:pPr>
            <a:r>
              <a:rPr lang="en-IE" sz="2800" dirty="0" err="1" smtClean="0">
                <a:solidFill>
                  <a:srgbClr val="B6BD00"/>
                </a:solidFill>
              </a:rPr>
              <a:t>Durch</a:t>
            </a:r>
            <a:r>
              <a:rPr lang="en-IE" sz="2800" dirty="0" smtClean="0">
                <a:solidFill>
                  <a:srgbClr val="B6BD00"/>
                </a:solidFill>
              </a:rPr>
              <a:t> </a:t>
            </a:r>
            <a:r>
              <a:rPr lang="en-IE" sz="2800" dirty="0" err="1" smtClean="0">
                <a:solidFill>
                  <a:srgbClr val="B6BD00"/>
                </a:solidFill>
              </a:rPr>
              <a:t>aktives</a:t>
            </a:r>
            <a:r>
              <a:rPr lang="en-IE" sz="2800" dirty="0" smtClean="0">
                <a:solidFill>
                  <a:srgbClr val="B6BD00"/>
                </a:solidFill>
              </a:rPr>
              <a:t> </a:t>
            </a:r>
            <a:r>
              <a:rPr lang="en-IE" sz="2800" dirty="0" err="1" smtClean="0">
                <a:solidFill>
                  <a:srgbClr val="B6BD00"/>
                </a:solidFill>
              </a:rPr>
              <a:t>Zuhören</a:t>
            </a:r>
            <a:endParaRPr lang="en-IE" sz="2800" dirty="0" smtClean="0">
              <a:solidFill>
                <a:srgbClr val="B6BD00"/>
              </a:solidFill>
            </a:endParaRPr>
          </a:p>
          <a:p>
            <a:pPr marL="0" indent="0">
              <a:buNone/>
            </a:pPr>
            <a:endParaRPr lang="en-IE" dirty="0">
              <a:solidFill>
                <a:srgbClr val="B6BD00"/>
              </a:solidFill>
            </a:endParaRPr>
          </a:p>
          <a:p>
            <a:r>
              <a:rPr lang="de-DE" dirty="0"/>
              <a:t>Aktives Zuhören spielt eine Schlüsselrolle bei der Entwicklung von Empathie. Aktives Zuhören setzt voraus, dass man sehr aufmerksam ist und sich voll auf das Gesagte konzentriert, statt nur passiv die Botschaft </a:t>
            </a:r>
            <a:r>
              <a:rPr lang="de-DE" dirty="0" smtClean="0"/>
              <a:t>der sprechenden Person </a:t>
            </a:r>
            <a:r>
              <a:rPr lang="de-DE" dirty="0"/>
              <a:t>zu hören. </a:t>
            </a:r>
            <a:endParaRPr lang="de-DE" dirty="0" smtClean="0"/>
          </a:p>
          <a:p>
            <a:r>
              <a:rPr lang="de-DE" b="1" dirty="0"/>
              <a:t>Wichtig ist, dass aktives Zuhören auch bedeutet, sich an die Botschaft zu erinnern und sie zu verstehen und dann angemessen auf das Gesagte zu reagieren</a:t>
            </a:r>
            <a:r>
              <a:rPr lang="de-DE" b="1" dirty="0" smtClean="0"/>
              <a:t>.</a:t>
            </a:r>
          </a:p>
          <a:p>
            <a:r>
              <a:rPr lang="de-DE" b="1" dirty="0"/>
              <a:t> </a:t>
            </a:r>
            <a:r>
              <a:rPr lang="de-DE" dirty="0"/>
              <a:t>Wenn Sie aktiv zuhören, sind Sie voll konzentriert und achten auf die Botschaft der anderen Person.</a:t>
            </a:r>
            <a:endParaRPr lang="en-IE" dirty="0"/>
          </a:p>
        </p:txBody>
      </p:sp>
      <p:sp>
        <p:nvSpPr>
          <p:cNvPr id="9" name="Rectangle 8">
            <a:extLst>
              <a:ext uri="{FF2B5EF4-FFF2-40B4-BE49-F238E27FC236}">
                <a16:creationId xmlns="" xmlns:a16="http://schemas.microsoft.com/office/drawing/2014/main" id="{B439166F-842D-497D-BFE2-E9A565F3183F}"/>
              </a:ext>
            </a:extLst>
          </p:cNvPr>
          <p:cNvSpPr/>
          <p:nvPr/>
        </p:nvSpPr>
        <p:spPr>
          <a:xfrm>
            <a:off x="4831305" y="6384476"/>
            <a:ext cx="3062057" cy="246221"/>
          </a:xfrm>
          <a:prstGeom prst="rect">
            <a:avLst/>
          </a:prstGeom>
        </p:spPr>
        <p:txBody>
          <a:bodyPr wrap="none">
            <a:spAutoFit/>
          </a:bodyPr>
          <a:lstStyle/>
          <a:p>
            <a:r>
              <a:rPr lang="en-IE" sz="1000" dirty="0" err="1" smtClean="0"/>
              <a:t>Quelle</a:t>
            </a:r>
            <a:r>
              <a:rPr lang="en-IE" sz="1000" dirty="0" smtClean="0"/>
              <a:t>: </a:t>
            </a:r>
            <a:r>
              <a:rPr lang="en-IE" sz="1000" dirty="0">
                <a:hlinkClick r:id="rId2"/>
              </a:rPr>
              <a:t>https://blog.iqmatrix.com/developing-empathy</a:t>
            </a:r>
            <a:endParaRPr lang="en-IE" sz="1000" dirty="0"/>
          </a:p>
        </p:txBody>
      </p:sp>
      <p:pic>
        <p:nvPicPr>
          <p:cNvPr id="5" name="Picture 4" descr="A brown and white dog looking at the camera&#10;&#10;Description automatically generated">
            <a:extLst>
              <a:ext uri="{FF2B5EF4-FFF2-40B4-BE49-F238E27FC236}">
                <a16:creationId xmlns="" xmlns:a16="http://schemas.microsoft.com/office/drawing/2014/main" id="{A8ECA90F-11A8-4A85-BFCB-EC386DAF4BA6}"/>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490537" y="2002476"/>
            <a:ext cx="3624263" cy="3624263"/>
          </a:xfrm>
          <a:prstGeom prst="rect">
            <a:avLst/>
          </a:prstGeom>
        </p:spPr>
      </p:pic>
    </p:spTree>
    <p:extLst>
      <p:ext uri="{BB962C8B-B14F-4D97-AF65-F5344CB8AC3E}">
        <p14:creationId xmlns:p14="http://schemas.microsoft.com/office/powerpoint/2010/main" val="25429662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228B5391-932D-494C-87DE-E7F0F9910161}"/>
              </a:ext>
            </a:extLst>
          </p:cNvPr>
          <p:cNvSpPr>
            <a:spLocks noGrp="1"/>
          </p:cNvSpPr>
          <p:nvPr>
            <p:ph type="body" sz="quarter" idx="21"/>
          </p:nvPr>
        </p:nvSpPr>
        <p:spPr>
          <a:xfrm>
            <a:off x="2495266" y="259807"/>
            <a:ext cx="8403792" cy="857158"/>
          </a:xfrm>
        </p:spPr>
        <p:txBody>
          <a:bodyPr/>
          <a:lstStyle/>
          <a:p>
            <a:r>
              <a:rPr lang="de-DE" dirty="0"/>
              <a:t>Wie können wir Empathie entwickeln?</a:t>
            </a:r>
            <a:endParaRPr lang="en-IE" dirty="0"/>
          </a:p>
        </p:txBody>
      </p:sp>
      <p:sp>
        <p:nvSpPr>
          <p:cNvPr id="8" name="Text Placeholder 7">
            <a:extLst>
              <a:ext uri="{FF2B5EF4-FFF2-40B4-BE49-F238E27FC236}">
                <a16:creationId xmlns="" xmlns:a16="http://schemas.microsoft.com/office/drawing/2014/main" id="{B9DAC7FA-BE16-4FF5-B921-A60F618515AA}"/>
              </a:ext>
            </a:extLst>
          </p:cNvPr>
          <p:cNvSpPr>
            <a:spLocks noGrp="1"/>
          </p:cNvSpPr>
          <p:nvPr>
            <p:ph type="body" sz="quarter" idx="20"/>
          </p:nvPr>
        </p:nvSpPr>
        <p:spPr>
          <a:xfrm>
            <a:off x="4034050" y="1198442"/>
            <a:ext cx="7971798" cy="4300859"/>
          </a:xfrm>
        </p:spPr>
        <p:txBody>
          <a:bodyPr/>
          <a:lstStyle/>
          <a:p>
            <a:pPr marL="0" indent="0">
              <a:buNone/>
            </a:pPr>
            <a:r>
              <a:rPr lang="en-IE" sz="2200" dirty="0" err="1" smtClean="0">
                <a:solidFill>
                  <a:srgbClr val="B6BD00"/>
                </a:solidFill>
              </a:rPr>
              <a:t>Durch</a:t>
            </a:r>
            <a:r>
              <a:rPr lang="en-IE" sz="2200" dirty="0" smtClean="0">
                <a:solidFill>
                  <a:srgbClr val="B6BD00"/>
                </a:solidFill>
              </a:rPr>
              <a:t> das </a:t>
            </a:r>
            <a:r>
              <a:rPr lang="en-IE" sz="2200" dirty="0" err="1" smtClean="0">
                <a:solidFill>
                  <a:srgbClr val="B6BD00"/>
                </a:solidFill>
              </a:rPr>
              <a:t>Verstehe</a:t>
            </a:r>
            <a:r>
              <a:rPr lang="en-IE" sz="2200" dirty="0" smtClean="0">
                <a:solidFill>
                  <a:srgbClr val="B6BD00"/>
                </a:solidFill>
              </a:rPr>
              <a:t> der </a:t>
            </a:r>
            <a:r>
              <a:rPr lang="en-IE" sz="2200" dirty="0" err="1" smtClean="0">
                <a:solidFill>
                  <a:srgbClr val="B6BD00"/>
                </a:solidFill>
              </a:rPr>
              <a:t>Körpersprache</a:t>
            </a:r>
            <a:endParaRPr lang="en-IE" sz="2200" dirty="0">
              <a:solidFill>
                <a:srgbClr val="B6BD00"/>
              </a:solidFill>
            </a:endParaRPr>
          </a:p>
          <a:p>
            <a:pPr fontAlgn="base"/>
            <a:r>
              <a:rPr lang="de-DE" sz="2200" dirty="0"/>
              <a:t>Wie wir in der nonverbalen Kommunikation erforscht haben, ist Körpersprache eine Geheimsprache, die Ihnen einen Hinweis darauf geben kann, wie sich jemand fühlt und wie Sie handeln/reagieren sollten.</a:t>
            </a:r>
          </a:p>
          <a:p>
            <a:pPr fontAlgn="base"/>
            <a:r>
              <a:rPr lang="de-DE" sz="2200" dirty="0"/>
              <a:t>Achten Sie besonders darauf, ob die Person eine offene Körpersprache verwendet oder ob sie geschlossen und </a:t>
            </a:r>
            <a:r>
              <a:rPr lang="de-DE" sz="2200" dirty="0" smtClean="0"/>
              <a:t>zurückhaltend zu </a:t>
            </a:r>
            <a:r>
              <a:rPr lang="de-DE" sz="2200" dirty="0"/>
              <a:t>sein scheint.</a:t>
            </a:r>
          </a:p>
          <a:p>
            <a:pPr fontAlgn="base"/>
            <a:r>
              <a:rPr lang="de-DE" sz="2200" dirty="0"/>
              <a:t>Achten Sie auch auf ihren Augenkontakt. Schauen sie Ihnen in die Augen, wenn sie kommunizieren, oder wenden sie ihren Blick ab? Wenn sie während der Kommunikation wegschauen, dann ist es möglich, dass sie sich unwohl fühlen oder versuchen, bestimmte Gefühle zu verdecken</a:t>
            </a:r>
            <a:r>
              <a:rPr lang="de-DE" sz="2200" dirty="0" smtClean="0"/>
              <a:t>.</a:t>
            </a:r>
          </a:p>
          <a:p>
            <a:pPr fontAlgn="base"/>
            <a:r>
              <a:rPr lang="de-DE" sz="2200" dirty="0"/>
              <a:t>Das richtige Lesen von Körpersprache erfordert Übung, also investieren Sie etwas Zeit in diese Übung.</a:t>
            </a:r>
            <a:endParaRPr lang="en-IE" sz="2200" dirty="0"/>
          </a:p>
          <a:p>
            <a:endParaRPr lang="en-IE" sz="2000" dirty="0"/>
          </a:p>
        </p:txBody>
      </p:sp>
      <p:sp>
        <p:nvSpPr>
          <p:cNvPr id="9" name="Rectangle 8">
            <a:extLst>
              <a:ext uri="{FF2B5EF4-FFF2-40B4-BE49-F238E27FC236}">
                <a16:creationId xmlns="" xmlns:a16="http://schemas.microsoft.com/office/drawing/2014/main" id="{B439166F-842D-497D-BFE2-E9A565F3183F}"/>
              </a:ext>
            </a:extLst>
          </p:cNvPr>
          <p:cNvSpPr/>
          <p:nvPr/>
        </p:nvSpPr>
        <p:spPr>
          <a:xfrm>
            <a:off x="4831305" y="6384476"/>
            <a:ext cx="3062057" cy="246221"/>
          </a:xfrm>
          <a:prstGeom prst="rect">
            <a:avLst/>
          </a:prstGeom>
        </p:spPr>
        <p:txBody>
          <a:bodyPr wrap="none">
            <a:spAutoFit/>
          </a:bodyPr>
          <a:lstStyle/>
          <a:p>
            <a:r>
              <a:rPr lang="en-IE" sz="1000" dirty="0" err="1" smtClean="0"/>
              <a:t>Quelle</a:t>
            </a:r>
            <a:r>
              <a:rPr lang="en-IE" sz="1000" dirty="0" smtClean="0"/>
              <a:t>: </a:t>
            </a:r>
            <a:r>
              <a:rPr lang="en-IE" sz="1000" dirty="0">
                <a:hlinkClick r:id="rId2"/>
              </a:rPr>
              <a:t>https://blog.iqmatrix.com/developing-empathy</a:t>
            </a:r>
            <a:endParaRPr lang="en-IE" sz="1000" dirty="0"/>
          </a:p>
        </p:txBody>
      </p:sp>
      <p:pic>
        <p:nvPicPr>
          <p:cNvPr id="13" name="Picture 12" descr="A screenshot of a cell phone&#10;&#10;Description automatically generated">
            <a:extLst>
              <a:ext uri="{FF2B5EF4-FFF2-40B4-BE49-F238E27FC236}">
                <a16:creationId xmlns="" xmlns:a16="http://schemas.microsoft.com/office/drawing/2014/main" id="{B8915419-DEAA-4D7C-844D-5DDDACAD1CF0}"/>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186152" y="1844146"/>
            <a:ext cx="3734338" cy="4640580"/>
          </a:xfrm>
          <a:prstGeom prst="rect">
            <a:avLst/>
          </a:prstGeom>
        </p:spPr>
      </p:pic>
    </p:spTree>
    <p:extLst>
      <p:ext uri="{BB962C8B-B14F-4D97-AF65-F5344CB8AC3E}">
        <p14:creationId xmlns:p14="http://schemas.microsoft.com/office/powerpoint/2010/main" val="129683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29689889-C485-40C7-B177-200E036899D0}"/>
              </a:ext>
            </a:extLst>
          </p:cNvPr>
          <p:cNvSpPr>
            <a:spLocks noGrp="1"/>
          </p:cNvSpPr>
          <p:nvPr>
            <p:ph type="body" sz="quarter" idx="14"/>
          </p:nvPr>
        </p:nvSpPr>
        <p:spPr/>
        <p:txBody>
          <a:bodyPr>
            <a:normAutofit fontScale="77500" lnSpcReduction="20000"/>
          </a:bodyPr>
          <a:lstStyle/>
          <a:p>
            <a:endParaRPr lang="en-IE"/>
          </a:p>
        </p:txBody>
      </p:sp>
      <p:sp>
        <p:nvSpPr>
          <p:cNvPr id="3" name="Text Placeholder 2">
            <a:extLst>
              <a:ext uri="{FF2B5EF4-FFF2-40B4-BE49-F238E27FC236}">
                <a16:creationId xmlns="" xmlns:a16="http://schemas.microsoft.com/office/drawing/2014/main" id="{1EE3BB3B-ED67-497C-A8E7-F9046DA11C67}"/>
              </a:ext>
            </a:extLst>
          </p:cNvPr>
          <p:cNvSpPr>
            <a:spLocks noGrp="1"/>
          </p:cNvSpPr>
          <p:nvPr>
            <p:ph type="body" sz="quarter" idx="22"/>
          </p:nvPr>
        </p:nvSpPr>
        <p:spPr>
          <a:xfrm>
            <a:off x="0" y="2196305"/>
            <a:ext cx="12192000" cy="2179507"/>
          </a:xfrm>
        </p:spPr>
        <p:txBody>
          <a:bodyPr/>
          <a:lstStyle/>
          <a:p>
            <a:r>
              <a:rPr lang="de-DE" sz="2800" dirty="0" smtClean="0"/>
              <a:t>„Als </a:t>
            </a:r>
            <a:r>
              <a:rPr lang="de-DE" sz="2800" dirty="0"/>
              <a:t>ich nach Irland kam, sprach ich kein Englisch. Früher habe ich einfach alle Fragen mit "ja, ja, ja" beantwortet, aber ich habe nichts verstanden, ich wollte einfach nur fliehen</a:t>
            </a:r>
            <a:r>
              <a:rPr lang="de-DE" sz="2800" dirty="0" smtClean="0"/>
              <a:t>.“</a:t>
            </a:r>
            <a:endParaRPr lang="de-DE" sz="2800" dirty="0"/>
          </a:p>
        </p:txBody>
      </p:sp>
      <p:sp>
        <p:nvSpPr>
          <p:cNvPr id="5" name="Rectangle 4">
            <a:extLst>
              <a:ext uri="{FF2B5EF4-FFF2-40B4-BE49-F238E27FC236}">
                <a16:creationId xmlns="" xmlns:a16="http://schemas.microsoft.com/office/drawing/2014/main" id="{A585CF1C-D57D-4D6D-B974-9ADAD642CB04}"/>
              </a:ext>
            </a:extLst>
          </p:cNvPr>
          <p:cNvSpPr/>
          <p:nvPr/>
        </p:nvSpPr>
        <p:spPr>
          <a:xfrm>
            <a:off x="0" y="4061529"/>
            <a:ext cx="12192000" cy="1569660"/>
          </a:xfrm>
          <a:prstGeom prst="rect">
            <a:avLst/>
          </a:prstGeom>
          <a:solidFill>
            <a:srgbClr val="EA1D76"/>
          </a:solidFill>
        </p:spPr>
        <p:txBody>
          <a:bodyPr wrap="square">
            <a:spAutoFit/>
          </a:bodyPr>
          <a:lstStyle/>
          <a:p>
            <a:pPr algn="ctr"/>
            <a:r>
              <a:rPr lang="de-DE" sz="2400" dirty="0">
                <a:solidFill>
                  <a:schemeClr val="bg1"/>
                </a:solidFill>
              </a:rPr>
              <a:t>Rodica </a:t>
            </a:r>
            <a:r>
              <a:rPr lang="de-DE" sz="2400" dirty="0" err="1">
                <a:solidFill>
                  <a:schemeClr val="bg1"/>
                </a:solidFill>
              </a:rPr>
              <a:t>Lunca</a:t>
            </a:r>
            <a:r>
              <a:rPr lang="de-DE" sz="2400" dirty="0">
                <a:solidFill>
                  <a:schemeClr val="bg1"/>
                </a:solidFill>
              </a:rPr>
              <a:t> ist Roma und kam 2001 aus Rumänien nach Irland. Da sie die Auswirkungen von Sprachbarrieren versteht, arbeitet Rodica </a:t>
            </a:r>
            <a:r>
              <a:rPr lang="de-DE" sz="2400" dirty="0" err="1">
                <a:solidFill>
                  <a:schemeClr val="bg1"/>
                </a:solidFill>
              </a:rPr>
              <a:t>Lunca</a:t>
            </a:r>
            <a:r>
              <a:rPr lang="de-DE" sz="2400" dirty="0">
                <a:solidFill>
                  <a:schemeClr val="bg1"/>
                </a:solidFill>
              </a:rPr>
              <a:t> heute als </a:t>
            </a:r>
            <a:r>
              <a:rPr lang="de-DE" sz="2400" dirty="0" err="1">
                <a:solidFill>
                  <a:schemeClr val="bg1"/>
                </a:solidFill>
              </a:rPr>
              <a:t>Kulturmittlerin</a:t>
            </a:r>
            <a:r>
              <a:rPr lang="de-DE" sz="2400" dirty="0">
                <a:solidFill>
                  <a:schemeClr val="bg1"/>
                </a:solidFill>
              </a:rPr>
              <a:t> zwischen Mitgliedern der Roma-Gemeinschaft in Irland und den verschiedenen Institutionen des Staates, denen sie im täglichen Leben begegnen.</a:t>
            </a:r>
            <a:endParaRPr lang="en-IE" sz="2400" dirty="0">
              <a:solidFill>
                <a:schemeClr val="bg1"/>
              </a:solidFill>
            </a:endParaRPr>
          </a:p>
        </p:txBody>
      </p:sp>
      <p:sp>
        <p:nvSpPr>
          <p:cNvPr id="6" name="Rectangle 5">
            <a:extLst>
              <a:ext uri="{FF2B5EF4-FFF2-40B4-BE49-F238E27FC236}">
                <a16:creationId xmlns="" xmlns:a16="http://schemas.microsoft.com/office/drawing/2014/main" id="{E450445E-ABF3-42A3-939B-B99563F3303B}"/>
              </a:ext>
            </a:extLst>
          </p:cNvPr>
          <p:cNvSpPr/>
          <p:nvPr/>
        </p:nvSpPr>
        <p:spPr>
          <a:xfrm>
            <a:off x="7847539" y="6457279"/>
            <a:ext cx="4605718" cy="400110"/>
          </a:xfrm>
          <a:prstGeom prst="rect">
            <a:avLst/>
          </a:prstGeom>
        </p:spPr>
        <p:txBody>
          <a:bodyPr wrap="square">
            <a:spAutoFit/>
          </a:bodyPr>
          <a:lstStyle/>
          <a:p>
            <a:r>
              <a:rPr lang="en-IE" sz="1000" dirty="0" err="1" smtClean="0"/>
              <a:t>Quelle</a:t>
            </a:r>
            <a:r>
              <a:rPr lang="en-IE" sz="1000" dirty="0" smtClean="0"/>
              <a:t>: </a:t>
            </a:r>
            <a:r>
              <a:rPr lang="en-IE" sz="1000" dirty="0">
                <a:hlinkClick r:id="rId2"/>
              </a:rPr>
              <a:t>http://www.irishexaminer.com/ireland/integrating-the-roma-41506.html</a:t>
            </a:r>
            <a:r>
              <a:rPr lang="en-IE" sz="1000" dirty="0"/>
              <a:t> </a:t>
            </a:r>
            <a:r>
              <a:rPr lang="en-IE" sz="1000" dirty="0">
                <a:hlinkClick r:id="rId3"/>
              </a:rPr>
              <a:t>http://www.irishtimes.com/news/health/mediating-between-cultures-1.609199</a:t>
            </a:r>
            <a:r>
              <a:rPr lang="en-IE" sz="1000" dirty="0"/>
              <a:t>  </a:t>
            </a:r>
          </a:p>
        </p:txBody>
      </p:sp>
      <p:pic>
        <p:nvPicPr>
          <p:cNvPr id="7" name="Picture 6">
            <a:extLst>
              <a:ext uri="{FF2B5EF4-FFF2-40B4-BE49-F238E27FC236}">
                <a16:creationId xmlns="" xmlns:a16="http://schemas.microsoft.com/office/drawing/2014/main" id="{D76EDDC9-1C2C-41DB-A4CF-CEB2280B8A4A}"/>
              </a:ext>
            </a:extLst>
          </p:cNvPr>
          <p:cNvPicPr>
            <a:picLocks noChangeAspect="1"/>
          </p:cNvPicPr>
          <p:nvPr/>
        </p:nvPicPr>
        <p:blipFill>
          <a:blip r:embed="rId4">
            <a:extLst>
              <a:ext uri="{837473B0-CC2E-450A-ABE3-18F120FF3D39}">
                <a1611:picAttrSrcUrl xmlns="" xmlns:a1611="http://schemas.microsoft.com/office/drawing/2016/11/main" r:id="rId5"/>
              </a:ext>
            </a:extLst>
          </a:blip>
          <a:stretch>
            <a:fillRect/>
          </a:stretch>
        </p:blipFill>
        <p:spPr>
          <a:xfrm>
            <a:off x="10106355" y="92468"/>
            <a:ext cx="1626195" cy="812420"/>
          </a:xfrm>
          <a:prstGeom prst="rect">
            <a:avLst/>
          </a:prstGeom>
        </p:spPr>
      </p:pic>
    </p:spTree>
    <p:extLst>
      <p:ext uri="{BB962C8B-B14F-4D97-AF65-F5344CB8AC3E}">
        <p14:creationId xmlns:p14="http://schemas.microsoft.com/office/powerpoint/2010/main" val="35579950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228B5391-932D-494C-87DE-E7F0F9910161}"/>
              </a:ext>
            </a:extLst>
          </p:cNvPr>
          <p:cNvSpPr>
            <a:spLocks noGrp="1"/>
          </p:cNvSpPr>
          <p:nvPr>
            <p:ph type="body" sz="quarter" idx="21"/>
          </p:nvPr>
        </p:nvSpPr>
        <p:spPr>
          <a:xfrm>
            <a:off x="2495266" y="259807"/>
            <a:ext cx="8403792" cy="857158"/>
          </a:xfrm>
        </p:spPr>
        <p:txBody>
          <a:bodyPr/>
          <a:lstStyle/>
          <a:p>
            <a:r>
              <a:rPr lang="de-DE" dirty="0"/>
              <a:t>Wie können wir Empathie entwickeln?</a:t>
            </a:r>
            <a:endParaRPr lang="en-IE" dirty="0"/>
          </a:p>
        </p:txBody>
      </p:sp>
      <p:sp>
        <p:nvSpPr>
          <p:cNvPr id="8" name="Text Placeholder 7">
            <a:extLst>
              <a:ext uri="{FF2B5EF4-FFF2-40B4-BE49-F238E27FC236}">
                <a16:creationId xmlns="" xmlns:a16="http://schemas.microsoft.com/office/drawing/2014/main" id="{B9DAC7FA-BE16-4FF5-B921-A60F618515AA}"/>
              </a:ext>
            </a:extLst>
          </p:cNvPr>
          <p:cNvSpPr>
            <a:spLocks noGrp="1"/>
          </p:cNvSpPr>
          <p:nvPr>
            <p:ph type="body" sz="quarter" idx="20"/>
          </p:nvPr>
        </p:nvSpPr>
        <p:spPr>
          <a:xfrm>
            <a:off x="4469130" y="1325880"/>
            <a:ext cx="7052310" cy="4300859"/>
          </a:xfrm>
        </p:spPr>
        <p:txBody>
          <a:bodyPr/>
          <a:lstStyle/>
          <a:p>
            <a:pPr marL="0" indent="0">
              <a:buNone/>
            </a:pPr>
            <a:r>
              <a:rPr lang="en-IE" sz="2300" dirty="0" err="1" smtClean="0">
                <a:solidFill>
                  <a:srgbClr val="B6BD00"/>
                </a:solidFill>
              </a:rPr>
              <a:t>Indem</a:t>
            </a:r>
            <a:r>
              <a:rPr lang="en-IE" sz="2300" dirty="0" smtClean="0">
                <a:solidFill>
                  <a:srgbClr val="B6BD00"/>
                </a:solidFill>
              </a:rPr>
              <a:t> </a:t>
            </a:r>
            <a:r>
              <a:rPr lang="en-IE" sz="2300" dirty="0" err="1" smtClean="0">
                <a:solidFill>
                  <a:srgbClr val="B6BD00"/>
                </a:solidFill>
              </a:rPr>
              <a:t>Sie</a:t>
            </a:r>
            <a:r>
              <a:rPr lang="en-IE" sz="2300" dirty="0" smtClean="0">
                <a:solidFill>
                  <a:srgbClr val="B6BD00"/>
                </a:solidFill>
              </a:rPr>
              <a:t> </a:t>
            </a:r>
            <a:r>
              <a:rPr lang="en-IE" sz="2300" dirty="0" err="1" smtClean="0">
                <a:solidFill>
                  <a:srgbClr val="B6BD00"/>
                </a:solidFill>
              </a:rPr>
              <a:t>sich</a:t>
            </a:r>
            <a:r>
              <a:rPr lang="en-IE" sz="2300" dirty="0" smtClean="0">
                <a:solidFill>
                  <a:srgbClr val="B6BD00"/>
                </a:solidFill>
              </a:rPr>
              <a:t> </a:t>
            </a:r>
            <a:r>
              <a:rPr lang="en-IE" sz="2300" dirty="0" err="1" smtClean="0">
                <a:solidFill>
                  <a:srgbClr val="B6BD00"/>
                </a:solidFill>
              </a:rPr>
              <a:t>prüfende</a:t>
            </a:r>
            <a:r>
              <a:rPr lang="en-IE" sz="2300" dirty="0" smtClean="0">
                <a:solidFill>
                  <a:srgbClr val="B6BD00"/>
                </a:solidFill>
              </a:rPr>
              <a:t> </a:t>
            </a:r>
            <a:r>
              <a:rPr lang="en-IE" sz="2300" dirty="0" err="1" smtClean="0">
                <a:solidFill>
                  <a:srgbClr val="B6BD00"/>
                </a:solidFill>
              </a:rPr>
              <a:t>Frgen</a:t>
            </a:r>
            <a:r>
              <a:rPr lang="en-IE" sz="2300" dirty="0" smtClean="0">
                <a:solidFill>
                  <a:srgbClr val="B6BD00"/>
                </a:solidFill>
              </a:rPr>
              <a:t> </a:t>
            </a:r>
            <a:r>
              <a:rPr lang="en-IE" sz="2300" dirty="0" err="1" smtClean="0">
                <a:solidFill>
                  <a:srgbClr val="B6BD00"/>
                </a:solidFill>
              </a:rPr>
              <a:t>stellen</a:t>
            </a:r>
            <a:r>
              <a:rPr lang="en-IE" sz="2300" dirty="0" smtClean="0">
                <a:solidFill>
                  <a:srgbClr val="B6BD00"/>
                </a:solidFill>
              </a:rPr>
              <a:t/>
            </a:r>
            <a:br>
              <a:rPr lang="en-IE" sz="2300" dirty="0" smtClean="0">
                <a:solidFill>
                  <a:srgbClr val="B6BD00"/>
                </a:solidFill>
              </a:rPr>
            </a:br>
            <a:endParaRPr lang="en-IE" sz="2300" dirty="0" smtClean="0">
              <a:solidFill>
                <a:srgbClr val="B6BD00"/>
              </a:solidFill>
            </a:endParaRPr>
          </a:p>
          <a:p>
            <a:pPr marL="0" indent="0">
              <a:buNone/>
            </a:pPr>
            <a:r>
              <a:rPr lang="de-DE" sz="2300" dirty="0"/>
              <a:t>Wie wir schon sagten, geht es bei der Empathie darum, sich in die Lage eines anderen Menschen zu versetzen und ein tieferes Verständnis für seine Sorgen und Handlungen zu erlangen. </a:t>
            </a:r>
            <a:endParaRPr lang="de-DE" sz="2300" dirty="0" smtClean="0"/>
          </a:p>
          <a:p>
            <a:pPr marL="0" indent="0">
              <a:buNone/>
            </a:pPr>
            <a:endParaRPr lang="en-IE" sz="2300" dirty="0"/>
          </a:p>
          <a:p>
            <a:pPr marL="0" indent="0">
              <a:buNone/>
            </a:pPr>
            <a:r>
              <a:rPr lang="en-IE" sz="2300" dirty="0" err="1" smtClean="0"/>
              <a:t>Einige</a:t>
            </a:r>
            <a:r>
              <a:rPr lang="en-IE" sz="2300" dirty="0" smtClean="0"/>
              <a:t> </a:t>
            </a:r>
            <a:r>
              <a:rPr lang="en-IE" sz="2300" dirty="0" err="1" smtClean="0"/>
              <a:t>Fragen,die</a:t>
            </a:r>
            <a:r>
              <a:rPr lang="en-IE" sz="2300" dirty="0" smtClean="0"/>
              <a:t> </a:t>
            </a:r>
            <a:r>
              <a:rPr lang="en-IE" sz="2300" dirty="0" err="1" smtClean="0"/>
              <a:t>Sie</a:t>
            </a:r>
            <a:r>
              <a:rPr lang="en-IE" sz="2300" dirty="0" smtClean="0"/>
              <a:t> </a:t>
            </a:r>
            <a:r>
              <a:rPr lang="en-IE" sz="2300" dirty="0" err="1" smtClean="0"/>
              <a:t>stellen</a:t>
            </a:r>
            <a:r>
              <a:rPr lang="en-IE" sz="2300" dirty="0" smtClean="0"/>
              <a:t> </a:t>
            </a:r>
            <a:r>
              <a:rPr lang="en-IE" sz="2300" dirty="0" err="1" smtClean="0"/>
              <a:t>können</a:t>
            </a:r>
            <a:r>
              <a:rPr lang="en-IE" sz="2300" dirty="0" smtClean="0"/>
              <a:t>:</a:t>
            </a:r>
            <a:endParaRPr lang="en-IE" sz="2300" dirty="0"/>
          </a:p>
          <a:p>
            <a:pPr marL="0" indent="0">
              <a:buNone/>
            </a:pPr>
            <a:r>
              <a:rPr lang="de-DE" sz="2300" b="1" dirty="0">
                <a:solidFill>
                  <a:srgbClr val="B6BD00"/>
                </a:solidFill>
              </a:rPr>
              <a:t>Wie fühlt sich diese Person? Wie kommt es dazu?</a:t>
            </a:r>
          </a:p>
          <a:p>
            <a:pPr marL="0" indent="0">
              <a:buNone/>
            </a:pPr>
            <a:r>
              <a:rPr lang="de-DE" sz="2300" b="1" dirty="0">
                <a:solidFill>
                  <a:srgbClr val="B6BD00"/>
                </a:solidFill>
              </a:rPr>
              <a:t>Könnte sie ihre wahren Gefühle verbergen? Warum?</a:t>
            </a:r>
          </a:p>
          <a:p>
            <a:pPr marL="0" indent="0">
              <a:buNone/>
            </a:pPr>
            <a:r>
              <a:rPr lang="de-DE" sz="2300" b="1" dirty="0">
                <a:solidFill>
                  <a:srgbClr val="B6BD00"/>
                </a:solidFill>
              </a:rPr>
              <a:t>Was höre ich die andere Person sagen?</a:t>
            </a:r>
          </a:p>
          <a:p>
            <a:pPr marL="0" indent="0">
              <a:buNone/>
            </a:pPr>
            <a:r>
              <a:rPr lang="de-DE" sz="2300" b="1" dirty="0">
                <a:solidFill>
                  <a:srgbClr val="B6BD00"/>
                </a:solidFill>
              </a:rPr>
              <a:t>Was sehe ich die andere Person tun?</a:t>
            </a:r>
            <a:endParaRPr lang="en-IE" sz="2300" b="1" dirty="0">
              <a:solidFill>
                <a:srgbClr val="B6BD00"/>
              </a:solidFill>
            </a:endParaRPr>
          </a:p>
        </p:txBody>
      </p:sp>
      <p:sp>
        <p:nvSpPr>
          <p:cNvPr id="9" name="Rectangle 8">
            <a:extLst>
              <a:ext uri="{FF2B5EF4-FFF2-40B4-BE49-F238E27FC236}">
                <a16:creationId xmlns="" xmlns:a16="http://schemas.microsoft.com/office/drawing/2014/main" id="{B439166F-842D-497D-BFE2-E9A565F3183F}"/>
              </a:ext>
            </a:extLst>
          </p:cNvPr>
          <p:cNvSpPr/>
          <p:nvPr/>
        </p:nvSpPr>
        <p:spPr>
          <a:xfrm>
            <a:off x="4831305" y="6384476"/>
            <a:ext cx="3062057" cy="246221"/>
          </a:xfrm>
          <a:prstGeom prst="rect">
            <a:avLst/>
          </a:prstGeom>
        </p:spPr>
        <p:txBody>
          <a:bodyPr wrap="none">
            <a:spAutoFit/>
          </a:bodyPr>
          <a:lstStyle/>
          <a:p>
            <a:r>
              <a:rPr lang="en-IE" sz="1000" dirty="0" err="1" smtClean="0"/>
              <a:t>Quelle</a:t>
            </a:r>
            <a:r>
              <a:rPr lang="en-IE" sz="1000" dirty="0" smtClean="0"/>
              <a:t>: </a:t>
            </a:r>
            <a:r>
              <a:rPr lang="en-IE" sz="1000" dirty="0">
                <a:hlinkClick r:id="rId2"/>
              </a:rPr>
              <a:t>https://blog.iqmatrix.com/developing-empathy</a:t>
            </a:r>
            <a:endParaRPr lang="en-IE" sz="1000" dirty="0"/>
          </a:p>
        </p:txBody>
      </p:sp>
      <p:pic>
        <p:nvPicPr>
          <p:cNvPr id="4" name="Picture 3" descr="A picture containing room&#10;&#10;Description automatically generated">
            <a:extLst>
              <a:ext uri="{FF2B5EF4-FFF2-40B4-BE49-F238E27FC236}">
                <a16:creationId xmlns="" xmlns:a16="http://schemas.microsoft.com/office/drawing/2014/main" id="{B6BF5F14-32A4-45F7-AF61-9075B2EFABA9}"/>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468630" y="1645877"/>
            <a:ext cx="3607656" cy="3980862"/>
          </a:xfrm>
          <a:prstGeom prst="rect">
            <a:avLst/>
          </a:prstGeom>
        </p:spPr>
      </p:pic>
    </p:spTree>
    <p:extLst>
      <p:ext uri="{BB962C8B-B14F-4D97-AF65-F5344CB8AC3E}">
        <p14:creationId xmlns:p14="http://schemas.microsoft.com/office/powerpoint/2010/main" val="15599652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9326D84F-6A01-4246-A25A-CBFDFFD6AC5F}"/>
              </a:ext>
            </a:extLst>
          </p:cNvPr>
          <p:cNvSpPr txBox="1"/>
          <p:nvPr/>
        </p:nvSpPr>
        <p:spPr>
          <a:xfrm>
            <a:off x="0" y="237506"/>
            <a:ext cx="4215740" cy="584775"/>
          </a:xfrm>
          <a:prstGeom prst="rect">
            <a:avLst/>
          </a:prstGeom>
          <a:solidFill>
            <a:srgbClr val="16A8D3"/>
          </a:solidFill>
        </p:spPr>
        <p:txBody>
          <a:bodyPr wrap="square" rtlCol="0">
            <a:spAutoFit/>
          </a:bodyPr>
          <a:lstStyle/>
          <a:p>
            <a:r>
              <a:rPr lang="en-IE" sz="3200" dirty="0">
                <a:solidFill>
                  <a:schemeClr val="bg1"/>
                </a:solidFill>
              </a:rPr>
              <a:t>2. </a:t>
            </a:r>
            <a:r>
              <a:rPr lang="en-IE" sz="3200" dirty="0" smtClean="0">
                <a:solidFill>
                  <a:schemeClr val="bg1"/>
                </a:solidFill>
              </a:rPr>
              <a:t>KOMMUNIKATION</a:t>
            </a:r>
            <a:endParaRPr lang="en-IE" sz="3200" dirty="0">
              <a:solidFill>
                <a:schemeClr val="bg1"/>
              </a:solidFill>
            </a:endParaRPr>
          </a:p>
        </p:txBody>
      </p:sp>
      <p:sp>
        <p:nvSpPr>
          <p:cNvPr id="9" name="Text Placeholder 1">
            <a:extLst>
              <a:ext uri="{FF2B5EF4-FFF2-40B4-BE49-F238E27FC236}">
                <a16:creationId xmlns="" xmlns:a16="http://schemas.microsoft.com/office/drawing/2014/main" id="{8962028A-F3EA-486F-BAA6-6195766E01D7}"/>
              </a:ext>
            </a:extLst>
          </p:cNvPr>
          <p:cNvSpPr txBox="1">
            <a:spLocks/>
          </p:cNvSpPr>
          <p:nvPr/>
        </p:nvSpPr>
        <p:spPr>
          <a:xfrm>
            <a:off x="6471020" y="971999"/>
            <a:ext cx="5279028" cy="69735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3600" kern="1200">
                <a:solidFill>
                  <a:srgbClr val="6D6E6C"/>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t>IN </a:t>
            </a:r>
            <a:r>
              <a:rPr lang="en-IE" dirty="0" smtClean="0"/>
              <a:t>DIESEM TEIL:</a:t>
            </a:r>
            <a:endParaRPr lang="en-IE" dirty="0"/>
          </a:p>
          <a:p>
            <a:endParaRPr lang="en-IE" dirty="0"/>
          </a:p>
        </p:txBody>
      </p:sp>
      <p:sp>
        <p:nvSpPr>
          <p:cNvPr id="8" name="Text Placeholder 5">
            <a:extLst>
              <a:ext uri="{FF2B5EF4-FFF2-40B4-BE49-F238E27FC236}">
                <a16:creationId xmlns="" xmlns:a16="http://schemas.microsoft.com/office/drawing/2014/main" id="{19AEE93F-D00D-4746-B65B-FB1C5221CBB5}"/>
              </a:ext>
            </a:extLst>
          </p:cNvPr>
          <p:cNvSpPr txBox="1">
            <a:spLocks/>
          </p:cNvSpPr>
          <p:nvPr/>
        </p:nvSpPr>
        <p:spPr>
          <a:xfrm>
            <a:off x="480042" y="1536159"/>
            <a:ext cx="4364894" cy="249733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2.4 </a:t>
            </a:r>
            <a:r>
              <a:rPr lang="de-DE" sz="3600" i="0" dirty="0"/>
              <a:t>Technologie - ein neues und innovatives </a:t>
            </a:r>
            <a:r>
              <a:rPr lang="de-DE" sz="3600" i="0" dirty="0" smtClean="0"/>
              <a:t>Kommunikations-mittel</a:t>
            </a:r>
            <a:endParaRPr lang="en-IE" dirty="0"/>
          </a:p>
        </p:txBody>
      </p:sp>
      <p:sp>
        <p:nvSpPr>
          <p:cNvPr id="11" name="Text Placeholder 2">
            <a:extLst>
              <a:ext uri="{FF2B5EF4-FFF2-40B4-BE49-F238E27FC236}">
                <a16:creationId xmlns="" xmlns:a16="http://schemas.microsoft.com/office/drawing/2014/main" id="{D2A4FB4D-3BB7-412E-AEBB-6D46CA210E05}"/>
              </a:ext>
            </a:extLst>
          </p:cNvPr>
          <p:cNvSpPr txBox="1">
            <a:spLocks/>
          </p:cNvSpPr>
          <p:nvPr/>
        </p:nvSpPr>
        <p:spPr>
          <a:xfrm>
            <a:off x="6096000" y="1846203"/>
            <a:ext cx="5501648" cy="394744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baseline="0">
                <a:solidFill>
                  <a:srgbClr val="6D6E6C"/>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de-DE" dirty="0"/>
              <a:t>Die Technologie bietet hervorragende Möglichkeiten im Hinblick auf die mehrsprachige Kommunikation. </a:t>
            </a:r>
          </a:p>
          <a:p>
            <a:pPr algn="l"/>
            <a:r>
              <a:rPr lang="de-DE" dirty="0"/>
              <a:t>Mit Hilfe einer App können Sie ganz einfach ein Gespräch mit jemandem führen, der eine andere Sprache spricht. </a:t>
            </a:r>
            <a:endParaRPr lang="en-IE" dirty="0" smtClean="0"/>
          </a:p>
          <a:p>
            <a:pPr algn="l"/>
            <a:endParaRPr lang="en-IE" dirty="0"/>
          </a:p>
        </p:txBody>
      </p:sp>
    </p:spTree>
    <p:extLst>
      <p:ext uri="{BB962C8B-B14F-4D97-AF65-F5344CB8AC3E}">
        <p14:creationId xmlns:p14="http://schemas.microsoft.com/office/powerpoint/2010/main" val="31682809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 xmlns:a16="http://schemas.microsoft.com/office/drawing/2014/main" id="{155417A6-31DF-4D99-8B5E-B166A168F40F}"/>
              </a:ext>
            </a:extLst>
          </p:cNvPr>
          <p:cNvSpPr>
            <a:spLocks noGrp="1"/>
          </p:cNvSpPr>
          <p:nvPr>
            <p:ph type="pic" sz="quarter" idx="14"/>
          </p:nvPr>
        </p:nvSpPr>
        <p:spPr/>
      </p:sp>
      <p:sp>
        <p:nvSpPr>
          <p:cNvPr id="3" name="Text Placeholder 2">
            <a:extLst>
              <a:ext uri="{FF2B5EF4-FFF2-40B4-BE49-F238E27FC236}">
                <a16:creationId xmlns="" xmlns:a16="http://schemas.microsoft.com/office/drawing/2014/main" id="{92DE928B-4401-4A00-9ECE-02676F5B0EBA}"/>
              </a:ext>
            </a:extLst>
          </p:cNvPr>
          <p:cNvSpPr>
            <a:spLocks noGrp="1"/>
          </p:cNvSpPr>
          <p:nvPr>
            <p:ph type="body" sz="quarter" idx="16"/>
          </p:nvPr>
        </p:nvSpPr>
        <p:spPr>
          <a:xfrm>
            <a:off x="643223" y="344384"/>
            <a:ext cx="5839220" cy="1432223"/>
          </a:xfrm>
          <a:solidFill>
            <a:srgbClr val="B6BD00"/>
          </a:solidFill>
        </p:spPr>
        <p:txBody>
          <a:bodyPr/>
          <a:lstStyle/>
          <a:p>
            <a:r>
              <a:rPr lang="en-IE" dirty="0" err="1" smtClean="0">
                <a:solidFill>
                  <a:schemeClr val="bg1"/>
                </a:solidFill>
              </a:rPr>
              <a:t>Nützliches</a:t>
            </a:r>
            <a:r>
              <a:rPr lang="en-IE" dirty="0" smtClean="0">
                <a:solidFill>
                  <a:schemeClr val="bg1"/>
                </a:solidFill>
              </a:rPr>
              <a:t> Tool</a:t>
            </a:r>
            <a:r>
              <a:rPr lang="en-IE" dirty="0">
                <a:solidFill>
                  <a:schemeClr val="bg1"/>
                </a:solidFill>
              </a:rPr>
              <a:t>: Google </a:t>
            </a:r>
          </a:p>
          <a:p>
            <a:r>
              <a:rPr lang="en-IE" dirty="0">
                <a:solidFill>
                  <a:schemeClr val="bg1"/>
                </a:solidFill>
              </a:rPr>
              <a:t>Translate App</a:t>
            </a:r>
          </a:p>
        </p:txBody>
      </p:sp>
      <p:sp>
        <p:nvSpPr>
          <p:cNvPr id="4" name="Text Placeholder 3">
            <a:extLst>
              <a:ext uri="{FF2B5EF4-FFF2-40B4-BE49-F238E27FC236}">
                <a16:creationId xmlns="" xmlns:a16="http://schemas.microsoft.com/office/drawing/2014/main" id="{CF356927-2724-4B23-9463-8E1A940FBC81}"/>
              </a:ext>
            </a:extLst>
          </p:cNvPr>
          <p:cNvSpPr>
            <a:spLocks noGrp="1"/>
          </p:cNvSpPr>
          <p:nvPr>
            <p:ph type="body" sz="quarter" idx="17"/>
          </p:nvPr>
        </p:nvSpPr>
        <p:spPr>
          <a:xfrm>
            <a:off x="451262" y="2087287"/>
            <a:ext cx="6365173" cy="3642009"/>
          </a:xfrm>
        </p:spPr>
        <p:txBody>
          <a:bodyPr/>
          <a:lstStyle/>
          <a:p>
            <a:pPr marL="457200" indent="-457200">
              <a:buFont typeface="Arial" panose="020B0604020202020204" pitchFamily="34" charset="0"/>
              <a:buChar char="•"/>
            </a:pPr>
            <a:r>
              <a:rPr lang="de-DE" sz="2200" dirty="0"/>
              <a:t>Übersetzen zwischen 103 Sprachen durch Tippen</a:t>
            </a:r>
            <a:endParaRPr lang="en-IE" sz="2200" dirty="0"/>
          </a:p>
          <a:p>
            <a:pPr marL="457200" indent="-457200">
              <a:buFont typeface="Arial" panose="020B0604020202020204" pitchFamily="34" charset="0"/>
              <a:buChar char="•"/>
            </a:pPr>
            <a:r>
              <a:rPr lang="de-DE" sz="2200" dirty="0"/>
              <a:t>Konversationsmodus: Sofortige Zwei-Wege-Sprachübersetzung in 32 Sprachen</a:t>
            </a:r>
            <a:endParaRPr lang="en-IE" sz="2200" dirty="0"/>
          </a:p>
          <a:p>
            <a:pPr marL="457200" indent="-457200">
              <a:buFont typeface="Arial" panose="020B0604020202020204" pitchFamily="34" charset="0"/>
              <a:buChar char="•"/>
            </a:pPr>
            <a:r>
              <a:rPr lang="en-IE" sz="2200" dirty="0" err="1" smtClean="0"/>
              <a:t>Sammlung</a:t>
            </a:r>
            <a:r>
              <a:rPr lang="en-IE" sz="2200" dirty="0" smtClean="0"/>
              <a:t>: </a:t>
            </a:r>
            <a:r>
              <a:rPr lang="de-DE" sz="2200" dirty="0"/>
              <a:t>Markieren und speichern Sie Übersetzungen zur späteren Verwendung in einer beliebigen Sprache</a:t>
            </a:r>
            <a:endParaRPr lang="en-IE" sz="2200" dirty="0"/>
          </a:p>
          <a:p>
            <a:pPr marL="457200" indent="-457200">
              <a:buFont typeface="Arial" panose="020B0604020202020204" pitchFamily="34" charset="0"/>
              <a:buChar char="•"/>
            </a:pPr>
            <a:r>
              <a:rPr lang="de-DE" sz="2200" dirty="0"/>
              <a:t>Sofortige Kameraübersetzung: Verwenden Sie Ihre Kamera, um Text sofort in 38 Sprachen zu übersetzen.</a:t>
            </a:r>
            <a:endParaRPr lang="en-IE" sz="2200" dirty="0"/>
          </a:p>
          <a:p>
            <a:r>
              <a:rPr lang="en-IE" sz="2200" dirty="0">
                <a:hlinkClick r:id="rId3"/>
              </a:rPr>
              <a:t>Google Translate on Goggle Play Store</a:t>
            </a:r>
            <a:endParaRPr lang="en-IE" sz="2200" dirty="0"/>
          </a:p>
          <a:p>
            <a:r>
              <a:rPr lang="en-IE" sz="2200" dirty="0">
                <a:hlinkClick r:id="rId4"/>
              </a:rPr>
              <a:t>Google Translate on App Store</a:t>
            </a:r>
            <a:endParaRPr lang="en-IE" sz="2200" dirty="0"/>
          </a:p>
        </p:txBody>
      </p:sp>
      <p:pic>
        <p:nvPicPr>
          <p:cNvPr id="6" name="Picture 5">
            <a:extLst>
              <a:ext uri="{FF2B5EF4-FFF2-40B4-BE49-F238E27FC236}">
                <a16:creationId xmlns="" xmlns:a16="http://schemas.microsoft.com/office/drawing/2014/main" id="{E83C196C-5E87-4F4C-91DA-2B27FBC3B4D7}"/>
              </a:ext>
            </a:extLst>
          </p:cNvPr>
          <p:cNvPicPr>
            <a:picLocks noChangeAspect="1"/>
          </p:cNvPicPr>
          <p:nvPr/>
        </p:nvPicPr>
        <p:blipFill>
          <a:blip r:embed="rId5"/>
          <a:stretch>
            <a:fillRect/>
          </a:stretch>
        </p:blipFill>
        <p:spPr>
          <a:xfrm>
            <a:off x="7754938" y="1164239"/>
            <a:ext cx="2232396" cy="3980009"/>
          </a:xfrm>
          <a:prstGeom prst="rect">
            <a:avLst/>
          </a:prstGeom>
        </p:spPr>
      </p:pic>
      <p:grpSp>
        <p:nvGrpSpPr>
          <p:cNvPr id="7" name="Google Shape;609;p39">
            <a:extLst>
              <a:ext uri="{FF2B5EF4-FFF2-40B4-BE49-F238E27FC236}">
                <a16:creationId xmlns="" xmlns:a16="http://schemas.microsoft.com/office/drawing/2014/main" id="{D56AC400-294B-4760-949F-B5D35286BECC}"/>
              </a:ext>
            </a:extLst>
          </p:cNvPr>
          <p:cNvGrpSpPr/>
          <p:nvPr/>
        </p:nvGrpSpPr>
        <p:grpSpPr>
          <a:xfrm>
            <a:off x="5070764" y="605643"/>
            <a:ext cx="1235033" cy="890648"/>
            <a:chOff x="5247525" y="3007275"/>
            <a:chExt cx="517575" cy="384825"/>
          </a:xfrm>
        </p:grpSpPr>
        <p:sp>
          <p:nvSpPr>
            <p:cNvPr id="8" name="Google Shape;610;p39">
              <a:extLst>
                <a:ext uri="{FF2B5EF4-FFF2-40B4-BE49-F238E27FC236}">
                  <a16:creationId xmlns="" xmlns:a16="http://schemas.microsoft.com/office/drawing/2014/main" id="{15A27550-2F26-49EC-8327-DD5B2C084966}"/>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611;p39">
              <a:extLst>
                <a:ext uri="{FF2B5EF4-FFF2-40B4-BE49-F238E27FC236}">
                  <a16:creationId xmlns="" xmlns:a16="http://schemas.microsoft.com/office/drawing/2014/main" id="{6858FDB4-BBA3-430F-B0C9-AFAD3024E26F}"/>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spTree>
    <p:extLst>
      <p:ext uri="{BB962C8B-B14F-4D97-AF65-F5344CB8AC3E}">
        <p14:creationId xmlns:p14="http://schemas.microsoft.com/office/powerpoint/2010/main" val="2587804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 xmlns:a16="http://schemas.microsoft.com/office/drawing/2014/main" id="{155417A6-31DF-4D99-8B5E-B166A168F40F}"/>
              </a:ext>
            </a:extLst>
          </p:cNvPr>
          <p:cNvSpPr>
            <a:spLocks noGrp="1"/>
          </p:cNvSpPr>
          <p:nvPr>
            <p:ph type="pic" sz="quarter" idx="14"/>
          </p:nvPr>
        </p:nvSpPr>
        <p:spPr/>
      </p:sp>
      <p:sp>
        <p:nvSpPr>
          <p:cNvPr id="3" name="Text Placeholder 2">
            <a:extLst>
              <a:ext uri="{FF2B5EF4-FFF2-40B4-BE49-F238E27FC236}">
                <a16:creationId xmlns="" xmlns:a16="http://schemas.microsoft.com/office/drawing/2014/main" id="{92DE928B-4401-4A00-9ECE-02676F5B0EBA}"/>
              </a:ext>
            </a:extLst>
          </p:cNvPr>
          <p:cNvSpPr>
            <a:spLocks noGrp="1"/>
          </p:cNvSpPr>
          <p:nvPr>
            <p:ph type="body" sz="quarter" idx="16"/>
          </p:nvPr>
        </p:nvSpPr>
        <p:spPr>
          <a:xfrm>
            <a:off x="643223" y="344384"/>
            <a:ext cx="5839220" cy="1432223"/>
          </a:xfrm>
          <a:solidFill>
            <a:srgbClr val="B6BD00"/>
          </a:solidFill>
        </p:spPr>
        <p:txBody>
          <a:bodyPr/>
          <a:lstStyle/>
          <a:p>
            <a:r>
              <a:rPr lang="en-IE" dirty="0" err="1" smtClean="0">
                <a:solidFill>
                  <a:schemeClr val="bg1"/>
                </a:solidFill>
              </a:rPr>
              <a:t>Nützliches</a:t>
            </a:r>
            <a:r>
              <a:rPr lang="en-IE" dirty="0" smtClean="0">
                <a:solidFill>
                  <a:schemeClr val="bg1"/>
                </a:solidFill>
              </a:rPr>
              <a:t> Tool</a:t>
            </a:r>
            <a:r>
              <a:rPr lang="en-IE" dirty="0">
                <a:solidFill>
                  <a:schemeClr val="bg1"/>
                </a:solidFill>
              </a:rPr>
              <a:t>: Duolingo </a:t>
            </a:r>
          </a:p>
          <a:p>
            <a:r>
              <a:rPr lang="en-IE" dirty="0">
                <a:solidFill>
                  <a:schemeClr val="bg1"/>
                </a:solidFill>
              </a:rPr>
              <a:t>App</a:t>
            </a:r>
          </a:p>
        </p:txBody>
      </p:sp>
      <p:sp>
        <p:nvSpPr>
          <p:cNvPr id="4" name="Text Placeholder 3">
            <a:extLst>
              <a:ext uri="{FF2B5EF4-FFF2-40B4-BE49-F238E27FC236}">
                <a16:creationId xmlns="" xmlns:a16="http://schemas.microsoft.com/office/drawing/2014/main" id="{CF356927-2724-4B23-9463-8E1A940FBC81}"/>
              </a:ext>
            </a:extLst>
          </p:cNvPr>
          <p:cNvSpPr>
            <a:spLocks noGrp="1"/>
          </p:cNvSpPr>
          <p:nvPr>
            <p:ph type="body" sz="quarter" idx="17"/>
          </p:nvPr>
        </p:nvSpPr>
        <p:spPr>
          <a:xfrm>
            <a:off x="451262" y="1927468"/>
            <a:ext cx="6365173" cy="4324889"/>
          </a:xfrm>
        </p:spPr>
        <p:txBody>
          <a:bodyPr/>
          <a:lstStyle/>
          <a:p>
            <a:pPr marL="457200" indent="-457200">
              <a:buFont typeface="Arial" panose="020B0604020202020204" pitchFamily="34" charset="0"/>
              <a:buChar char="•"/>
            </a:pPr>
            <a:r>
              <a:rPr lang="de-DE" sz="2300" dirty="0" err="1"/>
              <a:t>Duolingo</a:t>
            </a:r>
            <a:r>
              <a:rPr lang="de-DE" sz="2300" dirty="0"/>
              <a:t> nutzt fortschrittliche Technologie, um jede Unterrichtsstunde für diejenigen zu personalisieren, die die meisten europäischen Sprachen lernen </a:t>
            </a:r>
            <a:r>
              <a:rPr lang="de-DE" sz="2300" dirty="0" smtClean="0"/>
              <a:t>möchten.</a:t>
            </a:r>
            <a:endParaRPr lang="de-DE" sz="2300" dirty="0"/>
          </a:p>
          <a:p>
            <a:pPr marL="457200" indent="-457200">
              <a:buFont typeface="Arial" panose="020B0604020202020204" pitchFamily="34" charset="0"/>
              <a:buChar char="•"/>
            </a:pPr>
            <a:r>
              <a:rPr lang="de-DE" sz="2300" dirty="0"/>
              <a:t>Üben Sie </a:t>
            </a:r>
            <a:r>
              <a:rPr lang="de-DE" sz="2300" dirty="0" smtClean="0"/>
              <a:t>Lesen</a:t>
            </a:r>
            <a:r>
              <a:rPr lang="de-DE" sz="2300" dirty="0"/>
              <a:t>, Schreiben, Sprechen, Hören und </a:t>
            </a:r>
            <a:r>
              <a:rPr lang="de-DE" sz="2300" dirty="0" smtClean="0"/>
              <a:t>Konversationen </a:t>
            </a:r>
            <a:r>
              <a:rPr lang="de-DE" sz="2300" dirty="0"/>
              <a:t>mit intelligenten </a:t>
            </a:r>
            <a:r>
              <a:rPr lang="de-DE" sz="2300" dirty="0" err="1"/>
              <a:t>Chatbots</a:t>
            </a:r>
            <a:r>
              <a:rPr lang="de-DE" sz="2300" dirty="0"/>
              <a:t> </a:t>
            </a:r>
            <a:r>
              <a:rPr lang="de-DE" sz="2300" dirty="0" smtClean="0"/>
              <a:t>.</a:t>
            </a:r>
          </a:p>
          <a:p>
            <a:pPr marL="457200" indent="-457200">
              <a:buFont typeface="Arial" panose="020B0604020202020204" pitchFamily="34" charset="0"/>
              <a:buChar char="•"/>
            </a:pPr>
            <a:r>
              <a:rPr lang="de-DE" sz="2300" dirty="0"/>
              <a:t>Verfolgen Sie Ihre Fortschritte, verdienen Sie sich Belohnungen und treten Sie der weltweit größten Gemeinschaft von </a:t>
            </a:r>
            <a:r>
              <a:rPr lang="de-DE" sz="2300" dirty="0" smtClean="0"/>
              <a:t>Sprachlernenden </a:t>
            </a:r>
            <a:r>
              <a:rPr lang="de-DE" sz="2300" dirty="0"/>
              <a:t>bei. </a:t>
            </a:r>
            <a:endParaRPr lang="de-DE" sz="2300" dirty="0" smtClean="0"/>
          </a:p>
          <a:p>
            <a:r>
              <a:rPr lang="en-IE" sz="2300" dirty="0" err="1" smtClean="0">
                <a:hlinkClick r:id="rId2"/>
              </a:rPr>
              <a:t>Duolingo</a:t>
            </a:r>
            <a:r>
              <a:rPr lang="en-IE" sz="2300" dirty="0" smtClean="0">
                <a:hlinkClick r:id="rId2"/>
              </a:rPr>
              <a:t> on Goggle Play Store</a:t>
            </a:r>
            <a:endParaRPr lang="en-IE" sz="2300" dirty="0" smtClean="0"/>
          </a:p>
          <a:p>
            <a:r>
              <a:rPr lang="en-IE" sz="2300" dirty="0" err="1" smtClean="0">
                <a:hlinkClick r:id="rId3"/>
              </a:rPr>
              <a:t>Duolingo</a:t>
            </a:r>
            <a:r>
              <a:rPr lang="en-IE" sz="2300" dirty="0" smtClean="0">
                <a:hlinkClick r:id="rId3"/>
              </a:rPr>
              <a:t> </a:t>
            </a:r>
            <a:r>
              <a:rPr lang="en-IE" sz="2300" dirty="0">
                <a:hlinkClick r:id="rId3"/>
              </a:rPr>
              <a:t>on App Store</a:t>
            </a:r>
            <a:endParaRPr lang="en-IE" sz="2300" dirty="0"/>
          </a:p>
        </p:txBody>
      </p:sp>
      <p:pic>
        <p:nvPicPr>
          <p:cNvPr id="6" name="Picture 5">
            <a:extLst>
              <a:ext uri="{FF2B5EF4-FFF2-40B4-BE49-F238E27FC236}">
                <a16:creationId xmlns="" xmlns:a16="http://schemas.microsoft.com/office/drawing/2014/main" id="{E83C196C-5E87-4F4C-91DA-2B27FBC3B4D7}"/>
              </a:ext>
            </a:extLst>
          </p:cNvPr>
          <p:cNvPicPr>
            <a:picLocks noChangeAspect="1"/>
          </p:cNvPicPr>
          <p:nvPr/>
        </p:nvPicPr>
        <p:blipFill>
          <a:blip r:embed="rId4"/>
          <a:stretch>
            <a:fillRect/>
          </a:stretch>
        </p:blipFill>
        <p:spPr>
          <a:xfrm>
            <a:off x="7754938" y="1164239"/>
            <a:ext cx="2232396" cy="3980009"/>
          </a:xfrm>
          <a:prstGeom prst="rect">
            <a:avLst/>
          </a:prstGeom>
        </p:spPr>
      </p:pic>
      <p:grpSp>
        <p:nvGrpSpPr>
          <p:cNvPr id="7" name="Google Shape;609;p39">
            <a:extLst>
              <a:ext uri="{FF2B5EF4-FFF2-40B4-BE49-F238E27FC236}">
                <a16:creationId xmlns="" xmlns:a16="http://schemas.microsoft.com/office/drawing/2014/main" id="{D56AC400-294B-4760-949F-B5D35286BECC}"/>
              </a:ext>
            </a:extLst>
          </p:cNvPr>
          <p:cNvGrpSpPr/>
          <p:nvPr/>
        </p:nvGrpSpPr>
        <p:grpSpPr>
          <a:xfrm>
            <a:off x="5070764" y="605643"/>
            <a:ext cx="1235033" cy="890648"/>
            <a:chOff x="5247525" y="3007275"/>
            <a:chExt cx="517575" cy="384825"/>
          </a:xfrm>
        </p:grpSpPr>
        <p:sp>
          <p:nvSpPr>
            <p:cNvPr id="8" name="Google Shape;610;p39">
              <a:extLst>
                <a:ext uri="{FF2B5EF4-FFF2-40B4-BE49-F238E27FC236}">
                  <a16:creationId xmlns="" xmlns:a16="http://schemas.microsoft.com/office/drawing/2014/main" id="{15A27550-2F26-49EC-8327-DD5B2C084966}"/>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611;p39">
              <a:extLst>
                <a:ext uri="{FF2B5EF4-FFF2-40B4-BE49-F238E27FC236}">
                  <a16:creationId xmlns="" xmlns:a16="http://schemas.microsoft.com/office/drawing/2014/main" id="{6858FDB4-BBA3-430F-B0C9-AFAD3024E26F}"/>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pic>
        <p:nvPicPr>
          <p:cNvPr id="10" name="Picture 9">
            <a:extLst>
              <a:ext uri="{FF2B5EF4-FFF2-40B4-BE49-F238E27FC236}">
                <a16:creationId xmlns="" xmlns:a16="http://schemas.microsoft.com/office/drawing/2014/main" id="{C372D5B6-7AD3-43C3-B674-5734C5ED3C45}"/>
              </a:ext>
            </a:extLst>
          </p:cNvPr>
          <p:cNvPicPr>
            <a:picLocks noChangeAspect="1"/>
          </p:cNvPicPr>
          <p:nvPr/>
        </p:nvPicPr>
        <p:blipFill rotWithShape="1">
          <a:blip r:embed="rId5"/>
          <a:srcRect l="4066" t="3668" b="4083"/>
          <a:stretch/>
        </p:blipFill>
        <p:spPr>
          <a:xfrm>
            <a:off x="7754938" y="1164239"/>
            <a:ext cx="2232395" cy="3980009"/>
          </a:xfrm>
          <a:prstGeom prst="rect">
            <a:avLst/>
          </a:prstGeom>
        </p:spPr>
      </p:pic>
      <p:sp>
        <p:nvSpPr>
          <p:cNvPr id="11" name="Rectangle 10">
            <a:extLst>
              <a:ext uri="{FF2B5EF4-FFF2-40B4-BE49-F238E27FC236}">
                <a16:creationId xmlns="" xmlns:a16="http://schemas.microsoft.com/office/drawing/2014/main" id="{8AFB6E42-5AE3-4DE8-8F04-B61910E19E1E}"/>
              </a:ext>
            </a:extLst>
          </p:cNvPr>
          <p:cNvSpPr/>
          <p:nvPr/>
        </p:nvSpPr>
        <p:spPr>
          <a:xfrm>
            <a:off x="4036621" y="5744525"/>
            <a:ext cx="4538351" cy="1015663"/>
          </a:xfrm>
          <a:prstGeom prst="rect">
            <a:avLst/>
          </a:prstGeom>
        </p:spPr>
        <p:txBody>
          <a:bodyPr wrap="square">
            <a:spAutoFit/>
          </a:bodyPr>
          <a:lstStyle/>
          <a:p>
            <a:r>
              <a:rPr lang="de-DE" sz="1200" dirty="0">
                <a:solidFill>
                  <a:srgbClr val="333333"/>
                </a:solidFill>
                <a:latin typeface="+mj-lt"/>
              </a:rPr>
              <a:t>Englisch, Spanisch, Französisch, Deutsch, Italienisch, Chinesisch, Japanisch, Koreanisch, Portugiesisch, Russisch, Irisch, Niederländisch, Dänisch, Schwedisch, Türkisch, Norwegisch, Polnisch, Hebräisch, Esperanto, Vietnamesisch, Ukrainisch, Walisisch, Griechisch, Ungarisch, Rumänisch und Suaheli. </a:t>
            </a:r>
            <a:endParaRPr lang="en-IE" sz="1200" dirty="0">
              <a:latin typeface="+mj-lt"/>
            </a:endParaRPr>
          </a:p>
        </p:txBody>
      </p:sp>
    </p:spTree>
    <p:extLst>
      <p:ext uri="{BB962C8B-B14F-4D97-AF65-F5344CB8AC3E}">
        <p14:creationId xmlns:p14="http://schemas.microsoft.com/office/powerpoint/2010/main" val="28952933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 xmlns:a16="http://schemas.microsoft.com/office/drawing/2014/main" id="{155417A6-31DF-4D99-8B5E-B166A168F40F}"/>
              </a:ext>
            </a:extLst>
          </p:cNvPr>
          <p:cNvSpPr>
            <a:spLocks noGrp="1"/>
          </p:cNvSpPr>
          <p:nvPr>
            <p:ph type="pic" sz="quarter" idx="14"/>
          </p:nvPr>
        </p:nvSpPr>
        <p:spPr/>
      </p:sp>
      <p:sp>
        <p:nvSpPr>
          <p:cNvPr id="3" name="Text Placeholder 2">
            <a:extLst>
              <a:ext uri="{FF2B5EF4-FFF2-40B4-BE49-F238E27FC236}">
                <a16:creationId xmlns="" xmlns:a16="http://schemas.microsoft.com/office/drawing/2014/main" id="{92DE928B-4401-4A00-9ECE-02676F5B0EBA}"/>
              </a:ext>
            </a:extLst>
          </p:cNvPr>
          <p:cNvSpPr>
            <a:spLocks noGrp="1"/>
          </p:cNvSpPr>
          <p:nvPr>
            <p:ph type="body" sz="quarter" idx="16"/>
          </p:nvPr>
        </p:nvSpPr>
        <p:spPr>
          <a:xfrm>
            <a:off x="643223" y="344384"/>
            <a:ext cx="5839220" cy="1432223"/>
          </a:xfrm>
          <a:solidFill>
            <a:srgbClr val="B6BD00"/>
          </a:solidFill>
        </p:spPr>
        <p:txBody>
          <a:bodyPr>
            <a:normAutofit/>
          </a:bodyPr>
          <a:lstStyle/>
          <a:p>
            <a:r>
              <a:rPr lang="en-IE" dirty="0" err="1" smtClean="0">
                <a:solidFill>
                  <a:schemeClr val="bg1"/>
                </a:solidFill>
              </a:rPr>
              <a:t>NützlichesTool</a:t>
            </a:r>
            <a:r>
              <a:rPr lang="en-IE" dirty="0">
                <a:solidFill>
                  <a:schemeClr val="bg1"/>
                </a:solidFill>
              </a:rPr>
              <a:t>: </a:t>
            </a:r>
          </a:p>
          <a:p>
            <a:r>
              <a:rPr lang="en-IE" dirty="0" err="1">
                <a:solidFill>
                  <a:schemeClr val="bg1"/>
                </a:solidFill>
              </a:rPr>
              <a:t>Tarjemly</a:t>
            </a:r>
            <a:r>
              <a:rPr lang="en-IE" dirty="0">
                <a:solidFill>
                  <a:schemeClr val="bg1"/>
                </a:solidFill>
              </a:rPr>
              <a:t>-live App</a:t>
            </a:r>
          </a:p>
        </p:txBody>
      </p:sp>
      <p:sp>
        <p:nvSpPr>
          <p:cNvPr id="4" name="Text Placeholder 3">
            <a:extLst>
              <a:ext uri="{FF2B5EF4-FFF2-40B4-BE49-F238E27FC236}">
                <a16:creationId xmlns="" xmlns:a16="http://schemas.microsoft.com/office/drawing/2014/main" id="{CF356927-2724-4B23-9463-8E1A940FBC81}"/>
              </a:ext>
            </a:extLst>
          </p:cNvPr>
          <p:cNvSpPr>
            <a:spLocks noGrp="1"/>
          </p:cNvSpPr>
          <p:nvPr>
            <p:ph type="body" sz="quarter" idx="17"/>
          </p:nvPr>
        </p:nvSpPr>
        <p:spPr>
          <a:xfrm>
            <a:off x="451262" y="2118537"/>
            <a:ext cx="6365173" cy="4324889"/>
          </a:xfrm>
        </p:spPr>
        <p:txBody>
          <a:bodyPr/>
          <a:lstStyle/>
          <a:p>
            <a:pPr marL="457200" indent="-457200">
              <a:buFont typeface="Arial" panose="020B0604020202020204" pitchFamily="34" charset="0"/>
              <a:buChar char="•"/>
            </a:pPr>
            <a:r>
              <a:rPr lang="de-DE" sz="2100" dirty="0" err="1"/>
              <a:t>Tarjemly</a:t>
            </a:r>
            <a:r>
              <a:rPr lang="de-DE" sz="2100" dirty="0"/>
              <a:t>-live ist eine einfache Anwendung, die </a:t>
            </a:r>
            <a:r>
              <a:rPr lang="de-DE" sz="2100" dirty="0" smtClean="0"/>
              <a:t>den/die Benutzer*in </a:t>
            </a:r>
            <a:r>
              <a:rPr lang="de-DE" sz="2100" dirty="0"/>
              <a:t>mit </a:t>
            </a:r>
            <a:r>
              <a:rPr lang="de-DE" sz="2100" dirty="0" smtClean="0"/>
              <a:t>einem/einer Übersetzer*in </a:t>
            </a:r>
            <a:r>
              <a:rPr lang="de-DE" sz="2100" dirty="0"/>
              <a:t>verbindet, </a:t>
            </a:r>
            <a:r>
              <a:rPr lang="de-DE" sz="2100" dirty="0" smtClean="0"/>
              <a:t>der/die </a:t>
            </a:r>
            <a:r>
              <a:rPr lang="de-DE" sz="2100" dirty="0"/>
              <a:t>in der Lage ist, verbale Übersetzungsdienste live und vor Ort anzubieten.</a:t>
            </a:r>
          </a:p>
          <a:p>
            <a:pPr marL="457200" indent="-457200">
              <a:buFont typeface="Arial" panose="020B0604020202020204" pitchFamily="34" charset="0"/>
              <a:buChar char="•"/>
            </a:pPr>
            <a:r>
              <a:rPr lang="de-DE" sz="2100" dirty="0"/>
              <a:t>Erhältlich in Türkisch, Arabisch und Englisch. Benutzer erstellen einfach ein Konto und tätigen eine Online-Zahlung (ca. 14,99 $). </a:t>
            </a:r>
            <a:endParaRPr lang="de-DE" sz="2100" dirty="0" smtClean="0"/>
          </a:p>
          <a:p>
            <a:pPr marL="457200" indent="-457200">
              <a:buFont typeface="Arial" panose="020B0604020202020204" pitchFamily="34" charset="0"/>
              <a:buChar char="•"/>
            </a:pPr>
            <a:r>
              <a:rPr lang="de-DE" sz="2100" dirty="0"/>
              <a:t>Der Dienst wurde von allem Möglichen in Anspruch genommen, von der Suche nach einem Angehörigen in einem Krankenhaus bis hin zur Bearbeitung rechtlicher Situationen in Polizeistationen.</a:t>
            </a:r>
            <a:endParaRPr lang="en-IE" sz="2100" dirty="0">
              <a:hlinkClick r:id="rId2"/>
            </a:endParaRPr>
          </a:p>
          <a:p>
            <a:r>
              <a:rPr lang="en-IE" sz="2100" dirty="0" err="1">
                <a:hlinkClick r:id="rId2"/>
              </a:rPr>
              <a:t>Tarjemly</a:t>
            </a:r>
            <a:r>
              <a:rPr lang="en-IE" sz="2100" dirty="0">
                <a:hlinkClick r:id="rId2"/>
              </a:rPr>
              <a:t>-Live on App Store</a:t>
            </a:r>
            <a:endParaRPr lang="en-IE" sz="2100" dirty="0"/>
          </a:p>
        </p:txBody>
      </p:sp>
      <p:pic>
        <p:nvPicPr>
          <p:cNvPr id="6" name="Picture 5">
            <a:extLst>
              <a:ext uri="{FF2B5EF4-FFF2-40B4-BE49-F238E27FC236}">
                <a16:creationId xmlns="" xmlns:a16="http://schemas.microsoft.com/office/drawing/2014/main" id="{E83C196C-5E87-4F4C-91DA-2B27FBC3B4D7}"/>
              </a:ext>
            </a:extLst>
          </p:cNvPr>
          <p:cNvPicPr>
            <a:picLocks noChangeAspect="1"/>
          </p:cNvPicPr>
          <p:nvPr/>
        </p:nvPicPr>
        <p:blipFill>
          <a:blip r:embed="rId3"/>
          <a:stretch>
            <a:fillRect/>
          </a:stretch>
        </p:blipFill>
        <p:spPr>
          <a:xfrm>
            <a:off x="7754938" y="1164239"/>
            <a:ext cx="2232396" cy="3980009"/>
          </a:xfrm>
          <a:prstGeom prst="rect">
            <a:avLst/>
          </a:prstGeom>
        </p:spPr>
      </p:pic>
      <p:grpSp>
        <p:nvGrpSpPr>
          <p:cNvPr id="7" name="Google Shape;609;p39">
            <a:extLst>
              <a:ext uri="{FF2B5EF4-FFF2-40B4-BE49-F238E27FC236}">
                <a16:creationId xmlns="" xmlns:a16="http://schemas.microsoft.com/office/drawing/2014/main" id="{D56AC400-294B-4760-949F-B5D35286BECC}"/>
              </a:ext>
            </a:extLst>
          </p:cNvPr>
          <p:cNvGrpSpPr/>
          <p:nvPr/>
        </p:nvGrpSpPr>
        <p:grpSpPr>
          <a:xfrm>
            <a:off x="5070764" y="605643"/>
            <a:ext cx="1235033" cy="890648"/>
            <a:chOff x="5247525" y="3007275"/>
            <a:chExt cx="517575" cy="384825"/>
          </a:xfrm>
        </p:grpSpPr>
        <p:sp>
          <p:nvSpPr>
            <p:cNvPr id="8" name="Google Shape;610;p39">
              <a:extLst>
                <a:ext uri="{FF2B5EF4-FFF2-40B4-BE49-F238E27FC236}">
                  <a16:creationId xmlns="" xmlns:a16="http://schemas.microsoft.com/office/drawing/2014/main" id="{15A27550-2F26-49EC-8327-DD5B2C084966}"/>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611;p39">
              <a:extLst>
                <a:ext uri="{FF2B5EF4-FFF2-40B4-BE49-F238E27FC236}">
                  <a16:creationId xmlns="" xmlns:a16="http://schemas.microsoft.com/office/drawing/2014/main" id="{6858FDB4-BBA3-430F-B0C9-AFAD3024E26F}"/>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pic>
        <p:nvPicPr>
          <p:cNvPr id="10" name="Picture 9">
            <a:extLst>
              <a:ext uri="{FF2B5EF4-FFF2-40B4-BE49-F238E27FC236}">
                <a16:creationId xmlns="" xmlns:a16="http://schemas.microsoft.com/office/drawing/2014/main" id="{C372D5B6-7AD3-43C3-B674-5734C5ED3C45}"/>
              </a:ext>
            </a:extLst>
          </p:cNvPr>
          <p:cNvPicPr>
            <a:picLocks noChangeAspect="1"/>
          </p:cNvPicPr>
          <p:nvPr/>
        </p:nvPicPr>
        <p:blipFill rotWithShape="1">
          <a:blip r:embed="rId4"/>
          <a:srcRect l="4066" t="3668" b="4083"/>
          <a:stretch/>
        </p:blipFill>
        <p:spPr>
          <a:xfrm>
            <a:off x="7754938" y="1164239"/>
            <a:ext cx="2232395" cy="3980009"/>
          </a:xfrm>
          <a:prstGeom prst="rect">
            <a:avLst/>
          </a:prstGeom>
        </p:spPr>
      </p:pic>
      <p:pic>
        <p:nvPicPr>
          <p:cNvPr id="5" name="Picture 4">
            <a:extLst>
              <a:ext uri="{FF2B5EF4-FFF2-40B4-BE49-F238E27FC236}">
                <a16:creationId xmlns="" xmlns:a16="http://schemas.microsoft.com/office/drawing/2014/main" id="{E0EBD5AC-96EB-4080-BC2F-EEAB5BDC55E6}"/>
              </a:ext>
            </a:extLst>
          </p:cNvPr>
          <p:cNvPicPr>
            <a:picLocks noChangeAspect="1"/>
          </p:cNvPicPr>
          <p:nvPr/>
        </p:nvPicPr>
        <p:blipFill>
          <a:blip r:embed="rId5"/>
          <a:stretch>
            <a:fillRect/>
          </a:stretch>
        </p:blipFill>
        <p:spPr>
          <a:xfrm>
            <a:off x="7739604" y="1164239"/>
            <a:ext cx="2247730" cy="3980009"/>
          </a:xfrm>
          <a:prstGeom prst="rect">
            <a:avLst/>
          </a:prstGeom>
        </p:spPr>
      </p:pic>
    </p:spTree>
    <p:extLst>
      <p:ext uri="{BB962C8B-B14F-4D97-AF65-F5344CB8AC3E}">
        <p14:creationId xmlns:p14="http://schemas.microsoft.com/office/powerpoint/2010/main" val="32773770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 xmlns:a16="http://schemas.microsoft.com/office/drawing/2014/main" id="{155417A6-31DF-4D99-8B5E-B166A168F40F}"/>
              </a:ext>
            </a:extLst>
          </p:cNvPr>
          <p:cNvSpPr>
            <a:spLocks noGrp="1"/>
          </p:cNvSpPr>
          <p:nvPr>
            <p:ph type="pic" sz="quarter" idx="14"/>
          </p:nvPr>
        </p:nvSpPr>
        <p:spPr/>
      </p:sp>
      <p:sp>
        <p:nvSpPr>
          <p:cNvPr id="3" name="Text Placeholder 2">
            <a:extLst>
              <a:ext uri="{FF2B5EF4-FFF2-40B4-BE49-F238E27FC236}">
                <a16:creationId xmlns="" xmlns:a16="http://schemas.microsoft.com/office/drawing/2014/main" id="{92DE928B-4401-4A00-9ECE-02676F5B0EBA}"/>
              </a:ext>
            </a:extLst>
          </p:cNvPr>
          <p:cNvSpPr>
            <a:spLocks noGrp="1"/>
          </p:cNvSpPr>
          <p:nvPr>
            <p:ph type="body" sz="quarter" idx="16"/>
          </p:nvPr>
        </p:nvSpPr>
        <p:spPr>
          <a:xfrm>
            <a:off x="643223" y="344384"/>
            <a:ext cx="5839220" cy="1432223"/>
          </a:xfrm>
          <a:solidFill>
            <a:srgbClr val="B6BD00"/>
          </a:solidFill>
        </p:spPr>
        <p:txBody>
          <a:bodyPr/>
          <a:lstStyle/>
          <a:p>
            <a:r>
              <a:rPr lang="en-IE" dirty="0" err="1" smtClean="0">
                <a:solidFill>
                  <a:schemeClr val="bg1"/>
                </a:solidFill>
              </a:rPr>
              <a:t>Nützliches</a:t>
            </a:r>
            <a:r>
              <a:rPr lang="en-IE" dirty="0" smtClean="0">
                <a:solidFill>
                  <a:schemeClr val="bg1"/>
                </a:solidFill>
              </a:rPr>
              <a:t> Tool um </a:t>
            </a:r>
            <a:r>
              <a:rPr lang="en-IE" dirty="0" err="1" smtClean="0">
                <a:solidFill>
                  <a:schemeClr val="bg1"/>
                </a:solidFill>
              </a:rPr>
              <a:t>italiensich</a:t>
            </a:r>
            <a:r>
              <a:rPr lang="en-IE" dirty="0" smtClean="0">
                <a:solidFill>
                  <a:schemeClr val="bg1"/>
                </a:solidFill>
              </a:rPr>
              <a:t> </a:t>
            </a:r>
            <a:r>
              <a:rPr lang="en-IE" dirty="0" err="1" smtClean="0">
                <a:solidFill>
                  <a:schemeClr val="bg1"/>
                </a:solidFill>
              </a:rPr>
              <a:t>zu</a:t>
            </a:r>
            <a:r>
              <a:rPr lang="en-IE" dirty="0" smtClean="0">
                <a:solidFill>
                  <a:schemeClr val="bg1"/>
                </a:solidFill>
              </a:rPr>
              <a:t> </a:t>
            </a:r>
            <a:r>
              <a:rPr lang="en-IE" dirty="0" err="1" smtClean="0">
                <a:solidFill>
                  <a:schemeClr val="bg1"/>
                </a:solidFill>
              </a:rPr>
              <a:t>lernen</a:t>
            </a:r>
            <a:r>
              <a:rPr lang="en-IE" dirty="0" smtClean="0">
                <a:solidFill>
                  <a:schemeClr val="bg1"/>
                </a:solidFill>
              </a:rPr>
              <a:t>: </a:t>
            </a:r>
            <a:r>
              <a:rPr lang="en-IE" dirty="0">
                <a:solidFill>
                  <a:schemeClr val="bg1"/>
                </a:solidFill>
              </a:rPr>
              <a:t>PRESENTE</a:t>
            </a:r>
          </a:p>
        </p:txBody>
      </p:sp>
      <p:pic>
        <p:nvPicPr>
          <p:cNvPr id="6" name="Picture 5">
            <a:extLst>
              <a:ext uri="{FF2B5EF4-FFF2-40B4-BE49-F238E27FC236}">
                <a16:creationId xmlns="" xmlns:a16="http://schemas.microsoft.com/office/drawing/2014/main" id="{E83C196C-5E87-4F4C-91DA-2B27FBC3B4D7}"/>
              </a:ext>
            </a:extLst>
          </p:cNvPr>
          <p:cNvPicPr>
            <a:picLocks noChangeAspect="1"/>
          </p:cNvPicPr>
          <p:nvPr/>
        </p:nvPicPr>
        <p:blipFill>
          <a:blip r:embed="rId2"/>
          <a:stretch>
            <a:fillRect/>
          </a:stretch>
        </p:blipFill>
        <p:spPr>
          <a:xfrm>
            <a:off x="7754938" y="1164239"/>
            <a:ext cx="2232396" cy="3980009"/>
          </a:xfrm>
          <a:prstGeom prst="rect">
            <a:avLst/>
          </a:prstGeom>
        </p:spPr>
      </p:pic>
      <p:grpSp>
        <p:nvGrpSpPr>
          <p:cNvPr id="7" name="Google Shape;609;p39">
            <a:extLst>
              <a:ext uri="{FF2B5EF4-FFF2-40B4-BE49-F238E27FC236}">
                <a16:creationId xmlns="" xmlns:a16="http://schemas.microsoft.com/office/drawing/2014/main" id="{D56AC400-294B-4760-949F-B5D35286BECC}"/>
              </a:ext>
            </a:extLst>
          </p:cNvPr>
          <p:cNvGrpSpPr/>
          <p:nvPr/>
        </p:nvGrpSpPr>
        <p:grpSpPr>
          <a:xfrm>
            <a:off x="5070764" y="605643"/>
            <a:ext cx="1235033" cy="890648"/>
            <a:chOff x="5247525" y="3007275"/>
            <a:chExt cx="517575" cy="384825"/>
          </a:xfrm>
        </p:grpSpPr>
        <p:sp>
          <p:nvSpPr>
            <p:cNvPr id="8" name="Google Shape;610;p39">
              <a:extLst>
                <a:ext uri="{FF2B5EF4-FFF2-40B4-BE49-F238E27FC236}">
                  <a16:creationId xmlns="" xmlns:a16="http://schemas.microsoft.com/office/drawing/2014/main" id="{15A27550-2F26-49EC-8327-DD5B2C084966}"/>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611;p39">
              <a:extLst>
                <a:ext uri="{FF2B5EF4-FFF2-40B4-BE49-F238E27FC236}">
                  <a16:creationId xmlns="" xmlns:a16="http://schemas.microsoft.com/office/drawing/2014/main" id="{6858FDB4-BBA3-430F-B0C9-AFAD3024E26F}"/>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pic>
        <p:nvPicPr>
          <p:cNvPr id="3075" name="Picture 3" descr="C:\Users\localadm\Desktop\download.pn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679992" y="5785460"/>
            <a:ext cx="3251610" cy="1072540"/>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423081" y="1938551"/>
            <a:ext cx="6318913" cy="3970318"/>
          </a:xfrm>
          <a:prstGeom prst="rect">
            <a:avLst/>
          </a:prstGeom>
        </p:spPr>
        <p:txBody>
          <a:bodyPr wrap="square">
            <a:spAutoFit/>
          </a:bodyPr>
          <a:lstStyle/>
          <a:p>
            <a:pPr algn="just"/>
            <a:r>
              <a:rPr lang="de-DE" sz="2100" dirty="0"/>
              <a:t>Die App ist äußerst nützlich für diejenigen, die gerade in Italien angekommen sind, die italienische Sprache lernen und mehr über das Zivilleben erfahren wollen, um in diesem Land zu leben und sich zu integrieren. Sie besteht aus drei Teilen: einem didaktischen Teil mit Übungen zur italienischen Sprache, einem informativen Pfad mit Texten zum zivilen Leben in Italien, einem agilen Handbuch mit Phrasen und Wörtern über Körper und Gesundheit.</a:t>
            </a:r>
          </a:p>
          <a:p>
            <a:pPr algn="just"/>
            <a:endParaRPr lang="de-DE" sz="2100" dirty="0"/>
          </a:p>
          <a:p>
            <a:pPr algn="just"/>
            <a:r>
              <a:rPr lang="de-DE" sz="2100" dirty="0"/>
              <a:t>Die App kann auf Italienisch, aber auch auf Englisch, Französisch, Arabisch und Urdu verwendet werden.</a:t>
            </a:r>
            <a:endParaRPr lang="it-IT" sz="2100" dirty="0"/>
          </a:p>
        </p:txBody>
      </p:sp>
    </p:spTree>
    <p:extLst>
      <p:ext uri="{BB962C8B-B14F-4D97-AF65-F5344CB8AC3E}">
        <p14:creationId xmlns:p14="http://schemas.microsoft.com/office/powerpoint/2010/main" val="22308605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6F90325E-6AB0-4A3E-AC6D-35C1BEB34B23}"/>
              </a:ext>
            </a:extLst>
          </p:cNvPr>
          <p:cNvSpPr>
            <a:spLocks noGrp="1"/>
          </p:cNvSpPr>
          <p:nvPr>
            <p:ph type="body" sz="quarter" idx="10"/>
          </p:nvPr>
        </p:nvSpPr>
        <p:spPr/>
        <p:txBody>
          <a:bodyPr>
            <a:normAutofit/>
          </a:bodyPr>
          <a:lstStyle/>
          <a:p>
            <a:r>
              <a:rPr lang="de-DE" sz="2200" dirty="0"/>
              <a:t>Nehmen Sie sich Zeit zum Nachdenken, bevor Sie sprechen, um sicherzustellen, dass Sie sich klar artikulieren.</a:t>
            </a:r>
          </a:p>
        </p:txBody>
      </p:sp>
      <p:sp>
        <p:nvSpPr>
          <p:cNvPr id="3" name="Text Placeholder 2">
            <a:extLst>
              <a:ext uri="{FF2B5EF4-FFF2-40B4-BE49-F238E27FC236}">
                <a16:creationId xmlns="" xmlns:a16="http://schemas.microsoft.com/office/drawing/2014/main" id="{6B0B30F5-6C42-4673-BA23-6FC5D780CBEE}"/>
              </a:ext>
            </a:extLst>
          </p:cNvPr>
          <p:cNvSpPr>
            <a:spLocks noGrp="1"/>
          </p:cNvSpPr>
          <p:nvPr>
            <p:ph type="body" sz="quarter" idx="11"/>
          </p:nvPr>
        </p:nvSpPr>
        <p:spPr>
          <a:xfrm>
            <a:off x="3138985" y="2090693"/>
            <a:ext cx="3006281" cy="4037152"/>
          </a:xfrm>
        </p:spPr>
        <p:txBody>
          <a:bodyPr>
            <a:noAutofit/>
          </a:bodyPr>
          <a:lstStyle/>
          <a:p>
            <a:r>
              <a:rPr lang="de-DE" sz="2200" dirty="0"/>
              <a:t>Beginnen Sie, die Körpersprache, Mimik und Intonation anderer Menschen </a:t>
            </a:r>
            <a:r>
              <a:rPr lang="de-DE" sz="2200" dirty="0" smtClean="0"/>
              <a:t>genau zu untersuchen, </a:t>
            </a:r>
            <a:r>
              <a:rPr lang="de-DE" sz="2200" dirty="0"/>
              <a:t>und versuchen Sie, sich Ihrer eigenen Körperlichkeit bewusster zu werden, denn Gefühle können die nonverbale Kommunikation verbessern.</a:t>
            </a:r>
          </a:p>
        </p:txBody>
      </p:sp>
      <p:sp>
        <p:nvSpPr>
          <p:cNvPr id="4" name="Text Placeholder 3">
            <a:extLst>
              <a:ext uri="{FF2B5EF4-FFF2-40B4-BE49-F238E27FC236}">
                <a16:creationId xmlns="" xmlns:a16="http://schemas.microsoft.com/office/drawing/2014/main" id="{61A9021F-A690-45DC-B615-242A03054209}"/>
              </a:ext>
            </a:extLst>
          </p:cNvPr>
          <p:cNvSpPr>
            <a:spLocks noGrp="1"/>
          </p:cNvSpPr>
          <p:nvPr>
            <p:ph type="body" sz="quarter" idx="12"/>
          </p:nvPr>
        </p:nvSpPr>
        <p:spPr/>
        <p:txBody>
          <a:bodyPr>
            <a:normAutofit/>
          </a:bodyPr>
          <a:lstStyle/>
          <a:p>
            <a:r>
              <a:rPr lang="de-DE" sz="2200" dirty="0"/>
              <a:t>Zuhören bedeutet nicht einfach nur Hören; es setzt voraus, dass man den Standpunkt einer anderen Person versteht.</a:t>
            </a:r>
            <a:endParaRPr lang="en-IE" sz="2200" dirty="0"/>
          </a:p>
        </p:txBody>
      </p:sp>
      <p:sp>
        <p:nvSpPr>
          <p:cNvPr id="5" name="Text Placeholder 4">
            <a:extLst>
              <a:ext uri="{FF2B5EF4-FFF2-40B4-BE49-F238E27FC236}">
                <a16:creationId xmlns="" xmlns:a16="http://schemas.microsoft.com/office/drawing/2014/main" id="{6824D7C1-4998-41BB-88F7-95E1BE5D0ED9}"/>
              </a:ext>
            </a:extLst>
          </p:cNvPr>
          <p:cNvSpPr>
            <a:spLocks noGrp="1"/>
          </p:cNvSpPr>
          <p:nvPr>
            <p:ph type="body" sz="quarter" idx="13"/>
          </p:nvPr>
        </p:nvSpPr>
        <p:spPr>
          <a:xfrm>
            <a:off x="8993875" y="2090693"/>
            <a:ext cx="2777489" cy="4159982"/>
          </a:xfrm>
        </p:spPr>
        <p:txBody>
          <a:bodyPr>
            <a:noAutofit/>
          </a:bodyPr>
          <a:lstStyle/>
          <a:p>
            <a:r>
              <a:rPr lang="de-DE" sz="2300" dirty="0"/>
              <a:t>Profi-Tipp - Nehmen Sie sich sowohl mit einer Videokamera als auch mit einem Audiorecorder auf, um zu sehen, wie Sie nonverbal kommunizieren. Stimmen Ihre Gesten mit Ihren Worten überein oder verraten Sie, was Sie wirklich denken?</a:t>
            </a:r>
            <a:endParaRPr lang="en-IE" sz="2300" dirty="0"/>
          </a:p>
        </p:txBody>
      </p:sp>
      <p:sp>
        <p:nvSpPr>
          <p:cNvPr id="12" name="TextBox 11">
            <a:extLst>
              <a:ext uri="{FF2B5EF4-FFF2-40B4-BE49-F238E27FC236}">
                <a16:creationId xmlns="" xmlns:a16="http://schemas.microsoft.com/office/drawing/2014/main" id="{653CAEB4-6D1E-4A12-933C-8886D85A0CE8}"/>
              </a:ext>
            </a:extLst>
          </p:cNvPr>
          <p:cNvSpPr txBox="1"/>
          <p:nvPr/>
        </p:nvSpPr>
        <p:spPr>
          <a:xfrm>
            <a:off x="-1" y="-65951"/>
            <a:ext cx="6810233" cy="492443"/>
          </a:xfrm>
          <a:prstGeom prst="rect">
            <a:avLst/>
          </a:prstGeom>
          <a:solidFill>
            <a:srgbClr val="EA1D76"/>
          </a:solidFill>
        </p:spPr>
        <p:txBody>
          <a:bodyPr wrap="square" rtlCol="0">
            <a:spAutoFit/>
          </a:bodyPr>
          <a:lstStyle/>
          <a:p>
            <a:r>
              <a:rPr lang="en-IE" sz="2600" dirty="0" err="1">
                <a:solidFill>
                  <a:schemeClr val="bg1"/>
                </a:solidFill>
              </a:rPr>
              <a:t>Schlüsselkommunikation</a:t>
            </a:r>
            <a:r>
              <a:rPr lang="en-IE" sz="2600" dirty="0">
                <a:solidFill>
                  <a:schemeClr val="bg1"/>
                </a:solidFill>
              </a:rPr>
              <a:t> </a:t>
            </a:r>
            <a:r>
              <a:rPr lang="en-IE" sz="2600" dirty="0" smtClean="0">
                <a:solidFill>
                  <a:schemeClr val="bg1"/>
                </a:solidFill>
              </a:rPr>
              <a:t>Takeaways/</a:t>
            </a:r>
            <a:r>
              <a:rPr lang="en-IE" sz="2600" dirty="0" err="1" smtClean="0">
                <a:solidFill>
                  <a:schemeClr val="bg1"/>
                </a:solidFill>
              </a:rPr>
              <a:t>Übungen</a:t>
            </a:r>
            <a:endParaRPr lang="en-IE" sz="2600" dirty="0">
              <a:solidFill>
                <a:schemeClr val="bg1"/>
              </a:solidFill>
            </a:endParaRPr>
          </a:p>
        </p:txBody>
      </p:sp>
      <p:grpSp>
        <p:nvGrpSpPr>
          <p:cNvPr id="13" name="Google Shape;813;p39">
            <a:extLst>
              <a:ext uri="{FF2B5EF4-FFF2-40B4-BE49-F238E27FC236}">
                <a16:creationId xmlns="" xmlns:a16="http://schemas.microsoft.com/office/drawing/2014/main" id="{0A1233D0-E303-439F-AB5F-10322B1DAD36}"/>
              </a:ext>
            </a:extLst>
          </p:cNvPr>
          <p:cNvGrpSpPr/>
          <p:nvPr/>
        </p:nvGrpSpPr>
        <p:grpSpPr>
          <a:xfrm>
            <a:off x="1409556" y="843756"/>
            <a:ext cx="540999" cy="749830"/>
            <a:chOff x="6718575" y="2318625"/>
            <a:chExt cx="256950" cy="407375"/>
          </a:xfrm>
        </p:grpSpPr>
        <p:sp>
          <p:nvSpPr>
            <p:cNvPr id="14" name="Google Shape;814;p39">
              <a:extLst>
                <a:ext uri="{FF2B5EF4-FFF2-40B4-BE49-F238E27FC236}">
                  <a16:creationId xmlns="" xmlns:a16="http://schemas.microsoft.com/office/drawing/2014/main" id="{23C569AF-787E-4F78-9A76-6BD05C76FEAA}"/>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5;p39">
              <a:extLst>
                <a:ext uri="{FF2B5EF4-FFF2-40B4-BE49-F238E27FC236}">
                  <a16:creationId xmlns="" xmlns:a16="http://schemas.microsoft.com/office/drawing/2014/main" id="{308CA53F-60A3-41D2-A96B-16158843BB41}"/>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6;p39">
              <a:extLst>
                <a:ext uri="{FF2B5EF4-FFF2-40B4-BE49-F238E27FC236}">
                  <a16:creationId xmlns="" xmlns:a16="http://schemas.microsoft.com/office/drawing/2014/main" id="{6E3F815A-8C47-40B7-A53F-BAA2B83B2B81}"/>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7;p39">
              <a:extLst>
                <a:ext uri="{FF2B5EF4-FFF2-40B4-BE49-F238E27FC236}">
                  <a16:creationId xmlns="" xmlns:a16="http://schemas.microsoft.com/office/drawing/2014/main" id="{34A99AE4-2EA5-43E3-A15F-5D8E7A23C445}"/>
                </a:ext>
              </a:extLst>
            </p:cNvPr>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18;p39">
              <a:extLst>
                <a:ext uri="{FF2B5EF4-FFF2-40B4-BE49-F238E27FC236}">
                  <a16:creationId xmlns="" xmlns:a16="http://schemas.microsoft.com/office/drawing/2014/main" id="{6EA496E5-A017-4A15-A305-135E482C0150}"/>
                </a:ext>
              </a:extLst>
            </p:cNvPr>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19;p39">
              <a:extLst>
                <a:ext uri="{FF2B5EF4-FFF2-40B4-BE49-F238E27FC236}">
                  <a16:creationId xmlns="" xmlns:a16="http://schemas.microsoft.com/office/drawing/2014/main" id="{19EBBCF1-083C-41B1-99E4-64CAE688B841}"/>
                </a:ext>
              </a:extLst>
            </p:cNvPr>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20;p39">
              <a:extLst>
                <a:ext uri="{FF2B5EF4-FFF2-40B4-BE49-F238E27FC236}">
                  <a16:creationId xmlns="" xmlns:a16="http://schemas.microsoft.com/office/drawing/2014/main" id="{2BC802E1-949C-4715-9A33-BAD5C9BCB78A}"/>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21;p39">
              <a:extLst>
                <a:ext uri="{FF2B5EF4-FFF2-40B4-BE49-F238E27FC236}">
                  <a16:creationId xmlns="" xmlns:a16="http://schemas.microsoft.com/office/drawing/2014/main" id="{AADFDC41-2B91-437C-B53F-B76F83FC035A}"/>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612;p39">
            <a:extLst>
              <a:ext uri="{FF2B5EF4-FFF2-40B4-BE49-F238E27FC236}">
                <a16:creationId xmlns="" xmlns:a16="http://schemas.microsoft.com/office/drawing/2014/main" id="{D92E5C13-7A7B-4C37-8AD2-16D69B917F86}"/>
              </a:ext>
            </a:extLst>
          </p:cNvPr>
          <p:cNvGrpSpPr/>
          <p:nvPr/>
        </p:nvGrpSpPr>
        <p:grpSpPr>
          <a:xfrm>
            <a:off x="4296422" y="896754"/>
            <a:ext cx="655587" cy="641843"/>
            <a:chOff x="3951850" y="2985350"/>
            <a:chExt cx="407950" cy="416500"/>
          </a:xfrm>
        </p:grpSpPr>
        <p:sp>
          <p:nvSpPr>
            <p:cNvPr id="23" name="Google Shape;613;p39">
              <a:extLst>
                <a:ext uri="{FF2B5EF4-FFF2-40B4-BE49-F238E27FC236}">
                  <a16:creationId xmlns="" xmlns:a16="http://schemas.microsoft.com/office/drawing/2014/main" id="{58DADBC2-AD83-47BC-87FE-A9DF0CC1E114}"/>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14;p39">
              <a:extLst>
                <a:ext uri="{FF2B5EF4-FFF2-40B4-BE49-F238E27FC236}">
                  <a16:creationId xmlns="" xmlns:a16="http://schemas.microsoft.com/office/drawing/2014/main" id="{5BDA9DC0-7D8A-4DA2-8579-904F253DA844}"/>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15;p39">
              <a:extLst>
                <a:ext uri="{FF2B5EF4-FFF2-40B4-BE49-F238E27FC236}">
                  <a16:creationId xmlns="" xmlns:a16="http://schemas.microsoft.com/office/drawing/2014/main" id="{63679B12-0A72-48B0-A4FA-F05E3FFD3783}"/>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16;p39">
              <a:extLst>
                <a:ext uri="{FF2B5EF4-FFF2-40B4-BE49-F238E27FC236}">
                  <a16:creationId xmlns="" xmlns:a16="http://schemas.microsoft.com/office/drawing/2014/main" id="{5D8D142F-410E-4BA6-8509-0C76E2CA1903}"/>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680;p39">
            <a:extLst>
              <a:ext uri="{FF2B5EF4-FFF2-40B4-BE49-F238E27FC236}">
                <a16:creationId xmlns="" xmlns:a16="http://schemas.microsoft.com/office/drawing/2014/main" id="{1FC355B9-FF07-4FD7-8AB3-1D9B206F02FB}"/>
              </a:ext>
            </a:extLst>
          </p:cNvPr>
          <p:cNvSpPr/>
          <p:nvPr/>
        </p:nvSpPr>
        <p:spPr>
          <a:xfrm>
            <a:off x="7048844" y="776198"/>
            <a:ext cx="796754" cy="817388"/>
          </a:xfrm>
          <a:custGeom>
            <a:avLst/>
            <a:gdLst/>
            <a:ahLst/>
            <a:cxnLst/>
            <a:rect l="l" t="t" r="r" b="b"/>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463;p39">
            <a:extLst>
              <a:ext uri="{FF2B5EF4-FFF2-40B4-BE49-F238E27FC236}">
                <a16:creationId xmlns="" xmlns:a16="http://schemas.microsoft.com/office/drawing/2014/main" id="{BBF144FB-DB4F-42B7-9DAC-0CD793CEF366}"/>
              </a:ext>
            </a:extLst>
          </p:cNvPr>
          <p:cNvGrpSpPr/>
          <p:nvPr/>
        </p:nvGrpSpPr>
        <p:grpSpPr>
          <a:xfrm>
            <a:off x="10092128" y="874748"/>
            <a:ext cx="690316" cy="539514"/>
            <a:chOff x="1247825" y="322750"/>
            <a:chExt cx="443300" cy="369000"/>
          </a:xfrm>
        </p:grpSpPr>
        <p:sp>
          <p:nvSpPr>
            <p:cNvPr id="29" name="Google Shape;464;p39">
              <a:extLst>
                <a:ext uri="{FF2B5EF4-FFF2-40B4-BE49-F238E27FC236}">
                  <a16:creationId xmlns="" xmlns:a16="http://schemas.microsoft.com/office/drawing/2014/main" id="{897A82CA-B7D4-4062-AEDA-724527883E8D}"/>
                </a:ext>
              </a:extLst>
            </p:cNvPr>
            <p:cNvSpPr/>
            <p:nvPr/>
          </p:nvSpPr>
          <p:spPr>
            <a:xfrm>
              <a:off x="1247825" y="322750"/>
              <a:ext cx="443300" cy="369000"/>
            </a:xfrm>
            <a:custGeom>
              <a:avLst/>
              <a:gdLst/>
              <a:ahLst/>
              <a:cxnLst/>
              <a:rect l="l" t="t" r="r" b="b"/>
              <a:pathLst>
                <a:path w="17732" h="14760" fill="none" extrusionOk="0">
                  <a:moveTo>
                    <a:pt x="16952" y="2558"/>
                  </a:moveTo>
                  <a:lnTo>
                    <a:pt x="13664" y="2558"/>
                  </a:lnTo>
                  <a:lnTo>
                    <a:pt x="13226" y="755"/>
                  </a:lnTo>
                  <a:lnTo>
                    <a:pt x="13226" y="755"/>
                  </a:lnTo>
                  <a:lnTo>
                    <a:pt x="13177" y="609"/>
                  </a:lnTo>
                  <a:lnTo>
                    <a:pt x="13104" y="463"/>
                  </a:lnTo>
                  <a:lnTo>
                    <a:pt x="13006" y="317"/>
                  </a:lnTo>
                  <a:lnTo>
                    <a:pt x="12885" y="220"/>
                  </a:lnTo>
                  <a:lnTo>
                    <a:pt x="12739" y="122"/>
                  </a:lnTo>
                  <a:lnTo>
                    <a:pt x="12592" y="49"/>
                  </a:lnTo>
                  <a:lnTo>
                    <a:pt x="12446" y="0"/>
                  </a:lnTo>
                  <a:lnTo>
                    <a:pt x="12276" y="0"/>
                  </a:lnTo>
                  <a:lnTo>
                    <a:pt x="5456" y="0"/>
                  </a:lnTo>
                  <a:lnTo>
                    <a:pt x="5456" y="0"/>
                  </a:lnTo>
                  <a:lnTo>
                    <a:pt x="5286" y="0"/>
                  </a:lnTo>
                  <a:lnTo>
                    <a:pt x="5140" y="49"/>
                  </a:lnTo>
                  <a:lnTo>
                    <a:pt x="4994" y="122"/>
                  </a:lnTo>
                  <a:lnTo>
                    <a:pt x="4848" y="220"/>
                  </a:lnTo>
                  <a:lnTo>
                    <a:pt x="4726" y="317"/>
                  </a:lnTo>
                  <a:lnTo>
                    <a:pt x="4628" y="463"/>
                  </a:lnTo>
                  <a:lnTo>
                    <a:pt x="4555" y="609"/>
                  </a:lnTo>
                  <a:lnTo>
                    <a:pt x="4507" y="755"/>
                  </a:lnTo>
                  <a:lnTo>
                    <a:pt x="4068" y="2558"/>
                  </a:lnTo>
                  <a:lnTo>
                    <a:pt x="3240" y="2558"/>
                  </a:lnTo>
                  <a:lnTo>
                    <a:pt x="3240" y="2558"/>
                  </a:lnTo>
                  <a:lnTo>
                    <a:pt x="3240" y="2558"/>
                  </a:lnTo>
                  <a:lnTo>
                    <a:pt x="3240" y="2460"/>
                  </a:lnTo>
                  <a:lnTo>
                    <a:pt x="3216" y="2363"/>
                  </a:lnTo>
                  <a:lnTo>
                    <a:pt x="3167" y="2290"/>
                  </a:lnTo>
                  <a:lnTo>
                    <a:pt x="3094" y="2217"/>
                  </a:lnTo>
                  <a:lnTo>
                    <a:pt x="3045" y="2144"/>
                  </a:lnTo>
                  <a:lnTo>
                    <a:pt x="2948" y="2119"/>
                  </a:lnTo>
                  <a:lnTo>
                    <a:pt x="2850" y="2071"/>
                  </a:lnTo>
                  <a:lnTo>
                    <a:pt x="2753" y="2071"/>
                  </a:lnTo>
                  <a:lnTo>
                    <a:pt x="2047" y="2071"/>
                  </a:lnTo>
                  <a:lnTo>
                    <a:pt x="2047" y="2071"/>
                  </a:lnTo>
                  <a:lnTo>
                    <a:pt x="1949" y="2071"/>
                  </a:lnTo>
                  <a:lnTo>
                    <a:pt x="1852" y="2119"/>
                  </a:lnTo>
                  <a:lnTo>
                    <a:pt x="1779" y="2144"/>
                  </a:lnTo>
                  <a:lnTo>
                    <a:pt x="1706" y="2217"/>
                  </a:lnTo>
                  <a:lnTo>
                    <a:pt x="1633" y="2290"/>
                  </a:lnTo>
                  <a:lnTo>
                    <a:pt x="1608" y="2363"/>
                  </a:lnTo>
                  <a:lnTo>
                    <a:pt x="1560" y="2460"/>
                  </a:lnTo>
                  <a:lnTo>
                    <a:pt x="1560" y="2558"/>
                  </a:lnTo>
                  <a:lnTo>
                    <a:pt x="1560" y="2558"/>
                  </a:lnTo>
                  <a:lnTo>
                    <a:pt x="780" y="2558"/>
                  </a:lnTo>
                  <a:lnTo>
                    <a:pt x="780" y="2558"/>
                  </a:lnTo>
                  <a:lnTo>
                    <a:pt x="634" y="2582"/>
                  </a:lnTo>
                  <a:lnTo>
                    <a:pt x="488" y="2631"/>
                  </a:lnTo>
                  <a:lnTo>
                    <a:pt x="342" y="2679"/>
                  </a:lnTo>
                  <a:lnTo>
                    <a:pt x="220" y="2777"/>
                  </a:lnTo>
                  <a:lnTo>
                    <a:pt x="123" y="2899"/>
                  </a:lnTo>
                  <a:lnTo>
                    <a:pt x="74" y="3045"/>
                  </a:lnTo>
                  <a:lnTo>
                    <a:pt x="25" y="3191"/>
                  </a:lnTo>
                  <a:lnTo>
                    <a:pt x="1" y="3337"/>
                  </a:lnTo>
                  <a:lnTo>
                    <a:pt x="1" y="13980"/>
                  </a:lnTo>
                  <a:lnTo>
                    <a:pt x="1" y="13980"/>
                  </a:lnTo>
                  <a:lnTo>
                    <a:pt x="25" y="14151"/>
                  </a:lnTo>
                  <a:lnTo>
                    <a:pt x="74" y="14297"/>
                  </a:lnTo>
                  <a:lnTo>
                    <a:pt x="123" y="14418"/>
                  </a:lnTo>
                  <a:lnTo>
                    <a:pt x="220" y="14540"/>
                  </a:lnTo>
                  <a:lnTo>
                    <a:pt x="342" y="14638"/>
                  </a:lnTo>
                  <a:lnTo>
                    <a:pt x="488" y="14711"/>
                  </a:lnTo>
                  <a:lnTo>
                    <a:pt x="634" y="14759"/>
                  </a:lnTo>
                  <a:lnTo>
                    <a:pt x="780" y="14759"/>
                  </a:lnTo>
                  <a:lnTo>
                    <a:pt x="16952" y="14759"/>
                  </a:lnTo>
                  <a:lnTo>
                    <a:pt x="16952" y="14759"/>
                  </a:lnTo>
                  <a:lnTo>
                    <a:pt x="17098" y="14759"/>
                  </a:lnTo>
                  <a:lnTo>
                    <a:pt x="17244" y="14711"/>
                  </a:lnTo>
                  <a:lnTo>
                    <a:pt x="17390" y="14638"/>
                  </a:lnTo>
                  <a:lnTo>
                    <a:pt x="17512" y="14540"/>
                  </a:lnTo>
                  <a:lnTo>
                    <a:pt x="17610" y="14418"/>
                  </a:lnTo>
                  <a:lnTo>
                    <a:pt x="17658" y="14297"/>
                  </a:lnTo>
                  <a:lnTo>
                    <a:pt x="17707" y="14151"/>
                  </a:lnTo>
                  <a:lnTo>
                    <a:pt x="17731" y="13980"/>
                  </a:lnTo>
                  <a:lnTo>
                    <a:pt x="17731" y="3337"/>
                  </a:lnTo>
                  <a:lnTo>
                    <a:pt x="17731" y="3337"/>
                  </a:lnTo>
                  <a:lnTo>
                    <a:pt x="17707" y="3191"/>
                  </a:lnTo>
                  <a:lnTo>
                    <a:pt x="17658" y="3045"/>
                  </a:lnTo>
                  <a:lnTo>
                    <a:pt x="17610" y="2899"/>
                  </a:lnTo>
                  <a:lnTo>
                    <a:pt x="17512" y="2777"/>
                  </a:lnTo>
                  <a:lnTo>
                    <a:pt x="17390" y="2679"/>
                  </a:lnTo>
                  <a:lnTo>
                    <a:pt x="17244" y="2631"/>
                  </a:lnTo>
                  <a:lnTo>
                    <a:pt x="17098" y="2582"/>
                  </a:lnTo>
                  <a:lnTo>
                    <a:pt x="16952" y="2558"/>
                  </a:lnTo>
                  <a:lnTo>
                    <a:pt x="16952" y="255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65;p39">
              <a:extLst>
                <a:ext uri="{FF2B5EF4-FFF2-40B4-BE49-F238E27FC236}">
                  <a16:creationId xmlns="" xmlns:a16="http://schemas.microsoft.com/office/drawing/2014/main" id="{5EC4B320-1D94-4AE9-8880-09D232ED5CE2}"/>
                </a:ext>
              </a:extLst>
            </p:cNvPr>
            <p:cNvSpPr/>
            <p:nvPr/>
          </p:nvSpPr>
          <p:spPr>
            <a:xfrm>
              <a:off x="1398225" y="386675"/>
              <a:ext cx="142500" cy="25"/>
            </a:xfrm>
            <a:custGeom>
              <a:avLst/>
              <a:gdLst/>
              <a:ahLst/>
              <a:cxnLst/>
              <a:rect l="l" t="t" r="r" b="b"/>
              <a:pathLst>
                <a:path w="5700" h="1" fill="none" extrusionOk="0">
                  <a:moveTo>
                    <a:pt x="5700" y="1"/>
                  </a:moveTo>
                  <a:lnTo>
                    <a:pt x="1"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66;p39">
              <a:extLst>
                <a:ext uri="{FF2B5EF4-FFF2-40B4-BE49-F238E27FC236}">
                  <a16:creationId xmlns="" xmlns:a16="http://schemas.microsoft.com/office/drawing/2014/main" id="{ECFAD2EF-0809-434A-BFBB-792D0F27E2DA}"/>
                </a:ext>
              </a:extLst>
            </p:cNvPr>
            <p:cNvSpPr/>
            <p:nvPr/>
          </p:nvSpPr>
          <p:spPr>
            <a:xfrm>
              <a:off x="1370225" y="450000"/>
              <a:ext cx="198500" cy="197900"/>
            </a:xfrm>
            <a:custGeom>
              <a:avLst/>
              <a:gdLst/>
              <a:ahLst/>
              <a:cxnLst/>
              <a:rect l="l" t="t" r="r" b="b"/>
              <a:pathLst>
                <a:path w="7940" h="7916" fill="none" extrusionOk="0">
                  <a:moveTo>
                    <a:pt x="3970" y="7916"/>
                  </a:moveTo>
                  <a:lnTo>
                    <a:pt x="3970" y="7916"/>
                  </a:lnTo>
                  <a:lnTo>
                    <a:pt x="3556" y="7892"/>
                  </a:lnTo>
                  <a:lnTo>
                    <a:pt x="3166" y="7843"/>
                  </a:lnTo>
                  <a:lnTo>
                    <a:pt x="2801" y="7745"/>
                  </a:lnTo>
                  <a:lnTo>
                    <a:pt x="2436" y="7624"/>
                  </a:lnTo>
                  <a:lnTo>
                    <a:pt x="2070" y="7453"/>
                  </a:lnTo>
                  <a:lnTo>
                    <a:pt x="1754" y="7258"/>
                  </a:lnTo>
                  <a:lnTo>
                    <a:pt x="1462" y="7015"/>
                  </a:lnTo>
                  <a:lnTo>
                    <a:pt x="1169" y="6771"/>
                  </a:lnTo>
                  <a:lnTo>
                    <a:pt x="901" y="6479"/>
                  </a:lnTo>
                  <a:lnTo>
                    <a:pt x="682" y="6187"/>
                  </a:lnTo>
                  <a:lnTo>
                    <a:pt x="487" y="5846"/>
                  </a:lnTo>
                  <a:lnTo>
                    <a:pt x="317" y="5505"/>
                  </a:lnTo>
                  <a:lnTo>
                    <a:pt x="195" y="5139"/>
                  </a:lnTo>
                  <a:lnTo>
                    <a:pt x="98" y="4750"/>
                  </a:lnTo>
                  <a:lnTo>
                    <a:pt x="25" y="4360"/>
                  </a:lnTo>
                  <a:lnTo>
                    <a:pt x="0" y="3970"/>
                  </a:lnTo>
                  <a:lnTo>
                    <a:pt x="0" y="3970"/>
                  </a:lnTo>
                  <a:lnTo>
                    <a:pt x="25" y="3556"/>
                  </a:lnTo>
                  <a:lnTo>
                    <a:pt x="98" y="3167"/>
                  </a:lnTo>
                  <a:lnTo>
                    <a:pt x="195" y="2777"/>
                  </a:lnTo>
                  <a:lnTo>
                    <a:pt x="317" y="2412"/>
                  </a:lnTo>
                  <a:lnTo>
                    <a:pt x="487" y="2071"/>
                  </a:lnTo>
                  <a:lnTo>
                    <a:pt x="682" y="1754"/>
                  </a:lnTo>
                  <a:lnTo>
                    <a:pt x="901" y="1437"/>
                  </a:lnTo>
                  <a:lnTo>
                    <a:pt x="1169" y="1170"/>
                  </a:lnTo>
                  <a:lnTo>
                    <a:pt x="1462" y="902"/>
                  </a:lnTo>
                  <a:lnTo>
                    <a:pt x="1754" y="682"/>
                  </a:lnTo>
                  <a:lnTo>
                    <a:pt x="2070" y="488"/>
                  </a:lnTo>
                  <a:lnTo>
                    <a:pt x="2436" y="317"/>
                  </a:lnTo>
                  <a:lnTo>
                    <a:pt x="2801" y="171"/>
                  </a:lnTo>
                  <a:lnTo>
                    <a:pt x="3166" y="74"/>
                  </a:lnTo>
                  <a:lnTo>
                    <a:pt x="3556" y="25"/>
                  </a:lnTo>
                  <a:lnTo>
                    <a:pt x="3970" y="1"/>
                  </a:lnTo>
                  <a:lnTo>
                    <a:pt x="3970" y="1"/>
                  </a:lnTo>
                  <a:lnTo>
                    <a:pt x="4384" y="25"/>
                  </a:lnTo>
                  <a:lnTo>
                    <a:pt x="4774" y="74"/>
                  </a:lnTo>
                  <a:lnTo>
                    <a:pt x="5139" y="171"/>
                  </a:lnTo>
                  <a:lnTo>
                    <a:pt x="5505" y="317"/>
                  </a:lnTo>
                  <a:lnTo>
                    <a:pt x="5870" y="488"/>
                  </a:lnTo>
                  <a:lnTo>
                    <a:pt x="6186" y="682"/>
                  </a:lnTo>
                  <a:lnTo>
                    <a:pt x="6479" y="902"/>
                  </a:lnTo>
                  <a:lnTo>
                    <a:pt x="6771" y="1170"/>
                  </a:lnTo>
                  <a:lnTo>
                    <a:pt x="7039" y="1437"/>
                  </a:lnTo>
                  <a:lnTo>
                    <a:pt x="7258" y="1754"/>
                  </a:lnTo>
                  <a:lnTo>
                    <a:pt x="7453" y="2071"/>
                  </a:lnTo>
                  <a:lnTo>
                    <a:pt x="7623" y="2412"/>
                  </a:lnTo>
                  <a:lnTo>
                    <a:pt x="7745" y="2777"/>
                  </a:lnTo>
                  <a:lnTo>
                    <a:pt x="7843" y="3167"/>
                  </a:lnTo>
                  <a:lnTo>
                    <a:pt x="7916" y="3556"/>
                  </a:lnTo>
                  <a:lnTo>
                    <a:pt x="7940" y="3970"/>
                  </a:lnTo>
                  <a:lnTo>
                    <a:pt x="7940" y="3970"/>
                  </a:lnTo>
                  <a:lnTo>
                    <a:pt x="7916" y="4360"/>
                  </a:lnTo>
                  <a:lnTo>
                    <a:pt x="7843" y="4750"/>
                  </a:lnTo>
                  <a:lnTo>
                    <a:pt x="7745" y="5139"/>
                  </a:lnTo>
                  <a:lnTo>
                    <a:pt x="7623" y="5505"/>
                  </a:lnTo>
                  <a:lnTo>
                    <a:pt x="7453" y="5846"/>
                  </a:lnTo>
                  <a:lnTo>
                    <a:pt x="7258" y="6187"/>
                  </a:lnTo>
                  <a:lnTo>
                    <a:pt x="7039" y="6479"/>
                  </a:lnTo>
                  <a:lnTo>
                    <a:pt x="6771" y="6771"/>
                  </a:lnTo>
                  <a:lnTo>
                    <a:pt x="6479" y="7015"/>
                  </a:lnTo>
                  <a:lnTo>
                    <a:pt x="6186" y="7258"/>
                  </a:lnTo>
                  <a:lnTo>
                    <a:pt x="5870" y="7453"/>
                  </a:lnTo>
                  <a:lnTo>
                    <a:pt x="5505" y="7624"/>
                  </a:lnTo>
                  <a:lnTo>
                    <a:pt x="5139" y="7745"/>
                  </a:lnTo>
                  <a:lnTo>
                    <a:pt x="4774" y="7843"/>
                  </a:lnTo>
                  <a:lnTo>
                    <a:pt x="4384" y="7892"/>
                  </a:lnTo>
                  <a:lnTo>
                    <a:pt x="3970" y="7916"/>
                  </a:lnTo>
                  <a:lnTo>
                    <a:pt x="3970" y="791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67;p39">
              <a:extLst>
                <a:ext uri="{FF2B5EF4-FFF2-40B4-BE49-F238E27FC236}">
                  <a16:creationId xmlns="" xmlns:a16="http://schemas.microsoft.com/office/drawing/2014/main" id="{2861F469-0346-49ED-8D53-C4F416E5CB99}"/>
                </a:ext>
              </a:extLst>
            </p:cNvPr>
            <p:cNvSpPr/>
            <p:nvPr/>
          </p:nvSpPr>
          <p:spPr>
            <a:xfrm>
              <a:off x="1403100" y="482875"/>
              <a:ext cx="132750" cy="132150"/>
            </a:xfrm>
            <a:custGeom>
              <a:avLst/>
              <a:gdLst/>
              <a:ahLst/>
              <a:cxnLst/>
              <a:rect l="l" t="t" r="r" b="b"/>
              <a:pathLst>
                <a:path w="5310" h="5286" fill="none" extrusionOk="0">
                  <a:moveTo>
                    <a:pt x="2655" y="5286"/>
                  </a:moveTo>
                  <a:lnTo>
                    <a:pt x="2655" y="5286"/>
                  </a:lnTo>
                  <a:lnTo>
                    <a:pt x="2387" y="5286"/>
                  </a:lnTo>
                  <a:lnTo>
                    <a:pt x="2119" y="5237"/>
                  </a:lnTo>
                  <a:lnTo>
                    <a:pt x="1876" y="5164"/>
                  </a:lnTo>
                  <a:lnTo>
                    <a:pt x="1632" y="5091"/>
                  </a:lnTo>
                  <a:lnTo>
                    <a:pt x="1389" y="4969"/>
                  </a:lnTo>
                  <a:lnTo>
                    <a:pt x="1169" y="4847"/>
                  </a:lnTo>
                  <a:lnTo>
                    <a:pt x="975" y="4677"/>
                  </a:lnTo>
                  <a:lnTo>
                    <a:pt x="780" y="4506"/>
                  </a:lnTo>
                  <a:lnTo>
                    <a:pt x="609" y="4336"/>
                  </a:lnTo>
                  <a:lnTo>
                    <a:pt x="463" y="4117"/>
                  </a:lnTo>
                  <a:lnTo>
                    <a:pt x="317" y="3897"/>
                  </a:lnTo>
                  <a:lnTo>
                    <a:pt x="220" y="3678"/>
                  </a:lnTo>
                  <a:lnTo>
                    <a:pt x="122" y="3435"/>
                  </a:lnTo>
                  <a:lnTo>
                    <a:pt x="74" y="3191"/>
                  </a:lnTo>
                  <a:lnTo>
                    <a:pt x="25" y="2923"/>
                  </a:lnTo>
                  <a:lnTo>
                    <a:pt x="0" y="2655"/>
                  </a:lnTo>
                  <a:lnTo>
                    <a:pt x="0" y="2655"/>
                  </a:lnTo>
                  <a:lnTo>
                    <a:pt x="25" y="2387"/>
                  </a:lnTo>
                  <a:lnTo>
                    <a:pt x="74" y="2120"/>
                  </a:lnTo>
                  <a:lnTo>
                    <a:pt x="122" y="1852"/>
                  </a:lnTo>
                  <a:lnTo>
                    <a:pt x="220" y="1608"/>
                  </a:lnTo>
                  <a:lnTo>
                    <a:pt x="317" y="1389"/>
                  </a:lnTo>
                  <a:lnTo>
                    <a:pt x="463" y="1170"/>
                  </a:lnTo>
                  <a:lnTo>
                    <a:pt x="609" y="975"/>
                  </a:lnTo>
                  <a:lnTo>
                    <a:pt x="780" y="780"/>
                  </a:lnTo>
                  <a:lnTo>
                    <a:pt x="975" y="610"/>
                  </a:lnTo>
                  <a:lnTo>
                    <a:pt x="1169" y="463"/>
                  </a:lnTo>
                  <a:lnTo>
                    <a:pt x="1389" y="317"/>
                  </a:lnTo>
                  <a:lnTo>
                    <a:pt x="1632" y="220"/>
                  </a:lnTo>
                  <a:lnTo>
                    <a:pt x="1876" y="122"/>
                  </a:lnTo>
                  <a:lnTo>
                    <a:pt x="2119" y="49"/>
                  </a:lnTo>
                  <a:lnTo>
                    <a:pt x="2387" y="25"/>
                  </a:lnTo>
                  <a:lnTo>
                    <a:pt x="2655" y="1"/>
                  </a:lnTo>
                  <a:lnTo>
                    <a:pt x="2655" y="1"/>
                  </a:lnTo>
                  <a:lnTo>
                    <a:pt x="2923" y="25"/>
                  </a:lnTo>
                  <a:lnTo>
                    <a:pt x="3191" y="49"/>
                  </a:lnTo>
                  <a:lnTo>
                    <a:pt x="3435" y="122"/>
                  </a:lnTo>
                  <a:lnTo>
                    <a:pt x="3678" y="220"/>
                  </a:lnTo>
                  <a:lnTo>
                    <a:pt x="3922" y="317"/>
                  </a:lnTo>
                  <a:lnTo>
                    <a:pt x="4141" y="463"/>
                  </a:lnTo>
                  <a:lnTo>
                    <a:pt x="4336" y="610"/>
                  </a:lnTo>
                  <a:lnTo>
                    <a:pt x="4530" y="780"/>
                  </a:lnTo>
                  <a:lnTo>
                    <a:pt x="4701" y="975"/>
                  </a:lnTo>
                  <a:lnTo>
                    <a:pt x="4847" y="1170"/>
                  </a:lnTo>
                  <a:lnTo>
                    <a:pt x="4993" y="1389"/>
                  </a:lnTo>
                  <a:lnTo>
                    <a:pt x="5091" y="1608"/>
                  </a:lnTo>
                  <a:lnTo>
                    <a:pt x="5188" y="1852"/>
                  </a:lnTo>
                  <a:lnTo>
                    <a:pt x="5237" y="2120"/>
                  </a:lnTo>
                  <a:lnTo>
                    <a:pt x="5285" y="2387"/>
                  </a:lnTo>
                  <a:lnTo>
                    <a:pt x="5310" y="2655"/>
                  </a:lnTo>
                  <a:lnTo>
                    <a:pt x="5310" y="2655"/>
                  </a:lnTo>
                  <a:lnTo>
                    <a:pt x="5285" y="2923"/>
                  </a:lnTo>
                  <a:lnTo>
                    <a:pt x="5237" y="3191"/>
                  </a:lnTo>
                  <a:lnTo>
                    <a:pt x="5188" y="3435"/>
                  </a:lnTo>
                  <a:lnTo>
                    <a:pt x="5091" y="3678"/>
                  </a:lnTo>
                  <a:lnTo>
                    <a:pt x="4993" y="3897"/>
                  </a:lnTo>
                  <a:lnTo>
                    <a:pt x="4847" y="4117"/>
                  </a:lnTo>
                  <a:lnTo>
                    <a:pt x="4701" y="4336"/>
                  </a:lnTo>
                  <a:lnTo>
                    <a:pt x="4530" y="4506"/>
                  </a:lnTo>
                  <a:lnTo>
                    <a:pt x="4336" y="4677"/>
                  </a:lnTo>
                  <a:lnTo>
                    <a:pt x="4141" y="4847"/>
                  </a:lnTo>
                  <a:lnTo>
                    <a:pt x="3922" y="4969"/>
                  </a:lnTo>
                  <a:lnTo>
                    <a:pt x="3678" y="5091"/>
                  </a:lnTo>
                  <a:lnTo>
                    <a:pt x="3435" y="5164"/>
                  </a:lnTo>
                  <a:lnTo>
                    <a:pt x="3191" y="5237"/>
                  </a:lnTo>
                  <a:lnTo>
                    <a:pt x="2923" y="5286"/>
                  </a:lnTo>
                  <a:lnTo>
                    <a:pt x="2655" y="5286"/>
                  </a:lnTo>
                  <a:lnTo>
                    <a:pt x="2655" y="528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68;p39">
              <a:extLst>
                <a:ext uri="{FF2B5EF4-FFF2-40B4-BE49-F238E27FC236}">
                  <a16:creationId xmlns="" xmlns:a16="http://schemas.microsoft.com/office/drawing/2014/main" id="{E99C4635-73A3-4238-BFAA-6052C0E62CD9}"/>
                </a:ext>
              </a:extLst>
            </p:cNvPr>
            <p:cNvSpPr/>
            <p:nvPr/>
          </p:nvSpPr>
          <p:spPr>
            <a:xfrm>
              <a:off x="1588800" y="435400"/>
              <a:ext cx="66400" cy="43850"/>
            </a:xfrm>
            <a:custGeom>
              <a:avLst/>
              <a:gdLst/>
              <a:ahLst/>
              <a:cxnLst/>
              <a:rect l="l" t="t" r="r" b="b"/>
              <a:pathLst>
                <a:path w="2656" h="1754" fill="none" extrusionOk="0">
                  <a:moveTo>
                    <a:pt x="2655" y="1266"/>
                  </a:moveTo>
                  <a:lnTo>
                    <a:pt x="2655" y="1266"/>
                  </a:lnTo>
                  <a:lnTo>
                    <a:pt x="2655" y="1364"/>
                  </a:lnTo>
                  <a:lnTo>
                    <a:pt x="2631" y="1461"/>
                  </a:lnTo>
                  <a:lnTo>
                    <a:pt x="2582" y="1534"/>
                  </a:lnTo>
                  <a:lnTo>
                    <a:pt x="2509" y="1607"/>
                  </a:lnTo>
                  <a:lnTo>
                    <a:pt x="2461" y="1680"/>
                  </a:lnTo>
                  <a:lnTo>
                    <a:pt x="2363" y="1705"/>
                  </a:lnTo>
                  <a:lnTo>
                    <a:pt x="2266" y="1754"/>
                  </a:lnTo>
                  <a:lnTo>
                    <a:pt x="2168" y="1754"/>
                  </a:lnTo>
                  <a:lnTo>
                    <a:pt x="488" y="1754"/>
                  </a:lnTo>
                  <a:lnTo>
                    <a:pt x="488" y="1754"/>
                  </a:lnTo>
                  <a:lnTo>
                    <a:pt x="390" y="1754"/>
                  </a:lnTo>
                  <a:lnTo>
                    <a:pt x="293" y="1705"/>
                  </a:lnTo>
                  <a:lnTo>
                    <a:pt x="220" y="1680"/>
                  </a:lnTo>
                  <a:lnTo>
                    <a:pt x="147" y="1607"/>
                  </a:lnTo>
                  <a:lnTo>
                    <a:pt x="74" y="1534"/>
                  </a:lnTo>
                  <a:lnTo>
                    <a:pt x="49" y="1461"/>
                  </a:lnTo>
                  <a:lnTo>
                    <a:pt x="1" y="1364"/>
                  </a:lnTo>
                  <a:lnTo>
                    <a:pt x="1" y="1266"/>
                  </a:lnTo>
                  <a:lnTo>
                    <a:pt x="1" y="487"/>
                  </a:lnTo>
                  <a:lnTo>
                    <a:pt x="1" y="487"/>
                  </a:lnTo>
                  <a:lnTo>
                    <a:pt x="1" y="390"/>
                  </a:lnTo>
                  <a:lnTo>
                    <a:pt x="49" y="292"/>
                  </a:lnTo>
                  <a:lnTo>
                    <a:pt x="74" y="219"/>
                  </a:lnTo>
                  <a:lnTo>
                    <a:pt x="147" y="146"/>
                  </a:lnTo>
                  <a:lnTo>
                    <a:pt x="220" y="73"/>
                  </a:lnTo>
                  <a:lnTo>
                    <a:pt x="293" y="49"/>
                  </a:lnTo>
                  <a:lnTo>
                    <a:pt x="390" y="0"/>
                  </a:lnTo>
                  <a:lnTo>
                    <a:pt x="488" y="0"/>
                  </a:lnTo>
                  <a:lnTo>
                    <a:pt x="2168" y="0"/>
                  </a:lnTo>
                  <a:lnTo>
                    <a:pt x="2168" y="0"/>
                  </a:lnTo>
                  <a:lnTo>
                    <a:pt x="2266" y="0"/>
                  </a:lnTo>
                  <a:lnTo>
                    <a:pt x="2363" y="49"/>
                  </a:lnTo>
                  <a:lnTo>
                    <a:pt x="2461" y="73"/>
                  </a:lnTo>
                  <a:lnTo>
                    <a:pt x="2509" y="146"/>
                  </a:lnTo>
                  <a:lnTo>
                    <a:pt x="2582" y="219"/>
                  </a:lnTo>
                  <a:lnTo>
                    <a:pt x="2631" y="292"/>
                  </a:lnTo>
                  <a:lnTo>
                    <a:pt x="2655" y="390"/>
                  </a:lnTo>
                  <a:lnTo>
                    <a:pt x="2655" y="487"/>
                  </a:lnTo>
                  <a:lnTo>
                    <a:pt x="2655" y="126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Rectangle 33">
            <a:extLst>
              <a:ext uri="{FF2B5EF4-FFF2-40B4-BE49-F238E27FC236}">
                <a16:creationId xmlns="" xmlns:a16="http://schemas.microsoft.com/office/drawing/2014/main" id="{94409DBC-91F4-41A1-9A29-ACFBBEDA4568}"/>
              </a:ext>
            </a:extLst>
          </p:cNvPr>
          <p:cNvSpPr/>
          <p:nvPr/>
        </p:nvSpPr>
        <p:spPr>
          <a:xfrm>
            <a:off x="6547175" y="6588029"/>
            <a:ext cx="5853057" cy="246221"/>
          </a:xfrm>
          <a:prstGeom prst="rect">
            <a:avLst/>
          </a:prstGeom>
        </p:spPr>
        <p:txBody>
          <a:bodyPr wrap="square">
            <a:spAutoFit/>
          </a:bodyPr>
          <a:lstStyle/>
          <a:p>
            <a:r>
              <a:rPr lang="en-IE" sz="1000" dirty="0"/>
              <a:t>Source: </a:t>
            </a:r>
            <a:r>
              <a:rPr lang="en-IE" sz="1000" dirty="0">
                <a:hlinkClick r:id="rId3"/>
              </a:rPr>
              <a:t>https://oureverydaylife.com/the-importance-of-verbal-non-verbal-communication-5162572.html</a:t>
            </a:r>
            <a:endParaRPr lang="en-IE" sz="1000" dirty="0"/>
          </a:p>
        </p:txBody>
      </p:sp>
    </p:spTree>
    <p:extLst>
      <p:ext uri="{BB962C8B-B14F-4D97-AF65-F5344CB8AC3E}">
        <p14:creationId xmlns:p14="http://schemas.microsoft.com/office/powerpoint/2010/main" val="1657967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err="1" smtClean="0"/>
              <a:t>Danke</a:t>
            </a:r>
            <a:r>
              <a:rPr lang="en-US" dirty="0" smtClean="0"/>
              <a:t>!</a:t>
            </a:r>
            <a:endParaRPr lang="en-US" dirty="0"/>
          </a:p>
        </p:txBody>
      </p:sp>
      <p:sp>
        <p:nvSpPr>
          <p:cNvPr id="5" name="Text Placeholder 4"/>
          <p:cNvSpPr>
            <a:spLocks noGrp="1"/>
          </p:cNvSpPr>
          <p:nvPr>
            <p:ph type="body" sz="quarter" idx="14"/>
          </p:nvPr>
        </p:nvSpPr>
        <p:spPr/>
        <p:txBody>
          <a:bodyPr/>
          <a:lstStyle/>
          <a:p>
            <a:r>
              <a:rPr lang="en-US" dirty="0" err="1" smtClean="0"/>
              <a:t>Gibt</a:t>
            </a:r>
            <a:r>
              <a:rPr lang="en-US" dirty="0" smtClean="0"/>
              <a:t> </a:t>
            </a:r>
            <a:r>
              <a:rPr lang="en-US" dirty="0" err="1" smtClean="0"/>
              <a:t>es</a:t>
            </a:r>
            <a:r>
              <a:rPr lang="en-US" dirty="0" smtClean="0"/>
              <a:t> </a:t>
            </a:r>
            <a:r>
              <a:rPr lang="en-US" dirty="0" err="1" smtClean="0"/>
              <a:t>noch</a:t>
            </a:r>
            <a:r>
              <a:rPr lang="en-US" dirty="0" smtClean="0"/>
              <a:t> </a:t>
            </a:r>
            <a:r>
              <a:rPr lang="en-US" dirty="0" err="1" smtClean="0"/>
              <a:t>Fragen</a:t>
            </a:r>
            <a:r>
              <a:rPr lang="en-US" dirty="0" smtClean="0"/>
              <a:t>?</a:t>
            </a:r>
            <a:endParaRPr lang="en-US" dirty="0"/>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sp>
        <p:nvSpPr>
          <p:cNvPr id="8" name="Text Placeholder 7"/>
          <p:cNvSpPr>
            <a:spLocks noGrp="1"/>
          </p:cNvSpPr>
          <p:nvPr>
            <p:ph type="body" sz="quarter" idx="17"/>
          </p:nvPr>
        </p:nvSpPr>
        <p:spPr/>
        <p:txBody>
          <a:bodyPr/>
          <a:lstStyle/>
          <a:p>
            <a:endParaRPr lang="en-US"/>
          </a:p>
        </p:txBody>
      </p:sp>
      <p:sp>
        <p:nvSpPr>
          <p:cNvPr id="9" name="Google Shape;482;p39"/>
          <p:cNvSpPr/>
          <p:nvPr/>
        </p:nvSpPr>
        <p:spPr>
          <a:xfrm>
            <a:off x="7232588" y="2462413"/>
            <a:ext cx="295553" cy="257910"/>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664;p39"/>
          <p:cNvGrpSpPr/>
          <p:nvPr/>
        </p:nvGrpSpPr>
        <p:grpSpPr>
          <a:xfrm>
            <a:off x="7852766" y="4477427"/>
            <a:ext cx="301041" cy="301041"/>
            <a:chOff x="5941025" y="3634400"/>
            <a:chExt cx="467650" cy="467650"/>
          </a:xfrm>
        </p:grpSpPr>
        <p:sp>
          <p:nvSpPr>
            <p:cNvPr id="11" name="Google Shape;665;p39"/>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66;p39"/>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7;p39"/>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8;p39"/>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69;p39"/>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70;p39"/>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506;p39"/>
          <p:cNvGrpSpPr/>
          <p:nvPr/>
        </p:nvGrpSpPr>
        <p:grpSpPr>
          <a:xfrm>
            <a:off x="7380365" y="3606172"/>
            <a:ext cx="299463" cy="202260"/>
            <a:chOff x="564675" y="1700625"/>
            <a:chExt cx="465200" cy="314200"/>
          </a:xfrm>
        </p:grpSpPr>
        <p:sp>
          <p:nvSpPr>
            <p:cNvPr id="18" name="Google Shape;507;p39"/>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08;p39"/>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09;p39"/>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1681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29689889-C485-40C7-B177-200E036899D0}"/>
              </a:ext>
            </a:extLst>
          </p:cNvPr>
          <p:cNvSpPr>
            <a:spLocks noGrp="1"/>
          </p:cNvSpPr>
          <p:nvPr>
            <p:ph type="body" sz="quarter" idx="14"/>
          </p:nvPr>
        </p:nvSpPr>
        <p:spPr/>
        <p:txBody>
          <a:bodyPr>
            <a:normAutofit fontScale="77500" lnSpcReduction="20000"/>
          </a:bodyPr>
          <a:lstStyle/>
          <a:p>
            <a:endParaRPr lang="en-IE"/>
          </a:p>
        </p:txBody>
      </p:sp>
      <p:sp>
        <p:nvSpPr>
          <p:cNvPr id="3" name="Text Placeholder 2">
            <a:extLst>
              <a:ext uri="{FF2B5EF4-FFF2-40B4-BE49-F238E27FC236}">
                <a16:creationId xmlns="" xmlns:a16="http://schemas.microsoft.com/office/drawing/2014/main" id="{1EE3BB3B-ED67-497C-A8E7-F9046DA11C67}"/>
              </a:ext>
            </a:extLst>
          </p:cNvPr>
          <p:cNvSpPr>
            <a:spLocks noGrp="1"/>
          </p:cNvSpPr>
          <p:nvPr>
            <p:ph type="body" sz="quarter" idx="22"/>
          </p:nvPr>
        </p:nvSpPr>
        <p:spPr>
          <a:xfrm>
            <a:off x="0" y="2196305"/>
            <a:ext cx="12192000" cy="2179507"/>
          </a:xfrm>
        </p:spPr>
        <p:txBody>
          <a:bodyPr/>
          <a:lstStyle/>
          <a:p>
            <a:pPr>
              <a:lnSpc>
                <a:spcPct val="100000"/>
              </a:lnSpc>
            </a:pPr>
            <a:r>
              <a:rPr lang="en-IE" sz="2800" dirty="0" smtClean="0"/>
              <a:t>“</a:t>
            </a:r>
            <a:r>
              <a:rPr lang="de-DE" sz="2800" dirty="0"/>
              <a:t>In der ersten Klasse kannte ich die Sprache nicht gut, so dass ich nicht viel sprach. In meiner eigenen Klasse hatte ich einen Freund aus demselben Land, der mir half. So lernte ich schnell italienisch. (...) Ich kam mit meiner Mutter an. Es war schwer für sie, weil es am Ende für die Kinder leichter zu lernen </a:t>
            </a:r>
            <a:r>
              <a:rPr lang="de-DE" sz="2800" dirty="0" smtClean="0"/>
              <a:t>ist</a:t>
            </a:r>
            <a:r>
              <a:rPr lang="en-US" sz="2800" dirty="0" smtClean="0"/>
              <a:t>.</a:t>
            </a:r>
            <a:r>
              <a:rPr lang="en-IE" sz="2800" dirty="0" smtClean="0"/>
              <a:t>”</a:t>
            </a:r>
            <a:endParaRPr lang="en-IE" sz="2800" dirty="0"/>
          </a:p>
        </p:txBody>
      </p:sp>
      <p:sp>
        <p:nvSpPr>
          <p:cNvPr id="5" name="Rectangle 4">
            <a:extLst>
              <a:ext uri="{FF2B5EF4-FFF2-40B4-BE49-F238E27FC236}">
                <a16:creationId xmlns="" xmlns:a16="http://schemas.microsoft.com/office/drawing/2014/main" id="{A585CF1C-D57D-4D6D-B974-9ADAD642CB04}"/>
              </a:ext>
            </a:extLst>
          </p:cNvPr>
          <p:cNvSpPr/>
          <p:nvPr/>
        </p:nvSpPr>
        <p:spPr>
          <a:xfrm>
            <a:off x="0" y="4375812"/>
            <a:ext cx="12192000" cy="830997"/>
          </a:xfrm>
          <a:prstGeom prst="rect">
            <a:avLst/>
          </a:prstGeom>
          <a:solidFill>
            <a:srgbClr val="EA1D76"/>
          </a:solidFill>
        </p:spPr>
        <p:txBody>
          <a:bodyPr wrap="square">
            <a:spAutoFit/>
          </a:bodyPr>
          <a:lstStyle/>
          <a:p>
            <a:pPr algn="ctr"/>
            <a:r>
              <a:rPr lang="it-IT" sz="2400" dirty="0">
                <a:solidFill>
                  <a:schemeClr val="bg1"/>
                </a:solidFill>
              </a:rPr>
              <a:t>«</a:t>
            </a:r>
            <a:r>
              <a:rPr lang="it-IT" sz="2400" i="1" dirty="0">
                <a:solidFill>
                  <a:schemeClr val="bg1"/>
                </a:solidFill>
              </a:rPr>
              <a:t>Ragazzi immigrati. L'esperienza scolastica degli adolescenti attraverso l'intervista biografica</a:t>
            </a:r>
            <a:r>
              <a:rPr lang="it-IT" sz="2400" dirty="0">
                <a:solidFill>
                  <a:schemeClr val="bg1"/>
                </a:solidFill>
              </a:rPr>
              <a:t>»     P. D’</a:t>
            </a:r>
            <a:r>
              <a:rPr lang="it-IT" sz="2400" dirty="0" err="1">
                <a:solidFill>
                  <a:schemeClr val="bg1"/>
                </a:solidFill>
              </a:rPr>
              <a:t>Ignazi</a:t>
            </a:r>
            <a:r>
              <a:rPr lang="it-IT" sz="2400" dirty="0">
                <a:solidFill>
                  <a:schemeClr val="bg1"/>
                </a:solidFill>
              </a:rPr>
              <a:t>  </a:t>
            </a:r>
          </a:p>
        </p:txBody>
      </p:sp>
      <p:sp>
        <p:nvSpPr>
          <p:cNvPr id="4" name="CasellaDiTesto 3"/>
          <p:cNvSpPr txBox="1"/>
          <p:nvPr/>
        </p:nvSpPr>
        <p:spPr>
          <a:xfrm>
            <a:off x="125731" y="5796171"/>
            <a:ext cx="12066270" cy="507831"/>
          </a:xfrm>
          <a:prstGeom prst="rect">
            <a:avLst/>
          </a:prstGeom>
          <a:noFill/>
        </p:spPr>
        <p:txBody>
          <a:bodyPr wrap="square" rtlCol="0">
            <a:spAutoFit/>
          </a:bodyPr>
          <a:lstStyle/>
          <a:p>
            <a:r>
              <a:rPr lang="it-IT" sz="900" dirty="0" smtClean="0"/>
              <a:t>Quelle: </a:t>
            </a:r>
            <a:r>
              <a:rPr lang="it-IT" sz="900" dirty="0">
                <a:hlinkClick r:id="rId2"/>
              </a:rPr>
              <a:t>https://books.google.it/books?id=sYqXCgAAQBAJ&amp;pg=PA162&amp;lpg=PA162&amp;dq=testimonianze+di+migranti+che+hanno+imparato+la+lingua+italiana&amp;source=bl&amp;ots=dYDfyGqLid&amp;sig=ACfU3U0LSwA0QOAJEI3YDtV_IRdVTNQNiA&amp;hl=it&amp;sa=X&amp;ved=2ahUKEwiWrb76--7nAhVChlwKHU6ZDggQ6AEwCXoECAoQAQ#v=onepage&amp;q=testimonianze%20di%20migranti%20che%20hanno%20imparato%20la%20lingua%20italiana&amp;f=false</a:t>
            </a:r>
            <a:endParaRPr lang="it-IT" sz="900" dirty="0"/>
          </a:p>
        </p:txBody>
      </p:sp>
      <p:pic>
        <p:nvPicPr>
          <p:cNvPr id="8" name="Picture 5">
            <a:extLst>
              <a:ext uri="{FF2B5EF4-FFF2-40B4-BE49-F238E27FC236}">
                <a16:creationId xmlns="" xmlns:a16="http://schemas.microsoft.com/office/drawing/2014/main" id="{02F0E830-CE89-4542-94DE-BD74EFC49FD1}"/>
              </a:ext>
            </a:extLst>
          </p:cNvPr>
          <p:cNvPicPr>
            <a:picLocks noChangeAspect="1"/>
          </p:cNvPicPr>
          <p:nvPr/>
        </p:nvPicPr>
        <p:blipFill rotWithShape="1">
          <a:blip r:embed="rId3"/>
          <a:srcRect l="4359"/>
          <a:stretch/>
        </p:blipFill>
        <p:spPr>
          <a:xfrm>
            <a:off x="10580913" y="65217"/>
            <a:ext cx="1527525" cy="868619"/>
          </a:xfrm>
          <a:prstGeom prst="rect">
            <a:avLst/>
          </a:prstGeom>
        </p:spPr>
      </p:pic>
    </p:spTree>
    <p:extLst>
      <p:ext uri="{BB962C8B-B14F-4D97-AF65-F5344CB8AC3E}">
        <p14:creationId xmlns:p14="http://schemas.microsoft.com/office/powerpoint/2010/main" val="2323897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6107752" y="427512"/>
            <a:ext cx="5604206" cy="1169595"/>
          </a:xfrm>
        </p:spPr>
        <p:txBody>
          <a:bodyPr>
            <a:normAutofit fontScale="92500"/>
          </a:bodyPr>
          <a:lstStyle/>
          <a:p>
            <a:r>
              <a:rPr lang="de-DE" dirty="0"/>
              <a:t>Sprachunterricht bietet einen sicheren Ort zum Reden</a:t>
            </a:r>
            <a:endParaRPr lang="en-US" dirty="0"/>
          </a:p>
        </p:txBody>
      </p:sp>
      <p:sp>
        <p:nvSpPr>
          <p:cNvPr id="6" name="Text Placeholder 5"/>
          <p:cNvSpPr>
            <a:spLocks noGrp="1"/>
          </p:cNvSpPr>
          <p:nvPr>
            <p:ph type="body" sz="quarter" idx="17"/>
          </p:nvPr>
        </p:nvSpPr>
        <p:spPr>
          <a:xfrm>
            <a:off x="6160017" y="1816922"/>
            <a:ext cx="5438655" cy="4528865"/>
          </a:xfrm>
        </p:spPr>
        <p:txBody>
          <a:bodyPr/>
          <a:lstStyle/>
          <a:p>
            <a:pPr algn="just"/>
            <a:r>
              <a:rPr lang="de-DE" dirty="0"/>
              <a:t>Sprachunterricht hat für Geflüchtete und Migrant*innen eine Reihe von Vorteilen. </a:t>
            </a:r>
          </a:p>
          <a:p>
            <a:pPr algn="just"/>
            <a:r>
              <a:rPr lang="de-DE" dirty="0" smtClean="0"/>
              <a:t>Ein </a:t>
            </a:r>
            <a:r>
              <a:rPr lang="de-DE" dirty="0"/>
              <a:t>Sprachkurs gibt ihnen die </a:t>
            </a:r>
            <a:r>
              <a:rPr lang="de-DE" dirty="0">
                <a:solidFill>
                  <a:srgbClr val="F38B00"/>
                </a:solidFill>
              </a:rPr>
              <a:t>Gelegenheit, ihre Geschichte zu erzählen</a:t>
            </a:r>
            <a:r>
              <a:rPr lang="de-DE" dirty="0"/>
              <a:t>. Sie können etwas, das passiert ist in der dritten Person oder in Rollenspielen ansprechen. Diese Techniken ermöglichen es den Menschen, </a:t>
            </a:r>
            <a:r>
              <a:rPr lang="de-DE" dirty="0">
                <a:solidFill>
                  <a:srgbClr val="F38B00"/>
                </a:solidFill>
              </a:rPr>
              <a:t>ihre Geschichten zu erzählen und Emotionen zu beschreiben, ohne sich verletzlich zu fühlen</a:t>
            </a:r>
            <a:r>
              <a:rPr lang="de-DE" dirty="0"/>
              <a:t>. </a:t>
            </a:r>
            <a:endParaRPr lang="en-US" dirty="0"/>
          </a:p>
        </p:txBody>
      </p:sp>
      <p:sp>
        <p:nvSpPr>
          <p:cNvPr id="11" name="Text Placeholder 10">
            <a:extLst>
              <a:ext uri="{FF2B5EF4-FFF2-40B4-BE49-F238E27FC236}">
                <a16:creationId xmlns="" xmlns:a16="http://schemas.microsoft.com/office/drawing/2014/main" id="{F98001B4-607D-4EF9-BC2B-8138A77365D2}"/>
              </a:ext>
            </a:extLst>
          </p:cNvPr>
          <p:cNvSpPr>
            <a:spLocks noGrp="1"/>
          </p:cNvSpPr>
          <p:nvPr>
            <p:ph type="body" sz="quarter" idx="13"/>
          </p:nvPr>
        </p:nvSpPr>
        <p:spPr/>
        <p:txBody>
          <a:bodyPr/>
          <a:lstStyle/>
          <a:p>
            <a:endParaRPr lang="en-IE"/>
          </a:p>
        </p:txBody>
      </p:sp>
      <p:pic>
        <p:nvPicPr>
          <p:cNvPr id="13" name="Picture 12" descr="A group of people sitting at a table with a computer&#10;&#10;Description automatically generated">
            <a:extLst>
              <a:ext uri="{FF2B5EF4-FFF2-40B4-BE49-F238E27FC236}">
                <a16:creationId xmlns="" xmlns:a16="http://schemas.microsoft.com/office/drawing/2014/main" id="{8D89ED7A-C050-4D09-8804-AE70952F23B3}"/>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0" y="110420"/>
            <a:ext cx="4963947" cy="5033314"/>
          </a:xfrm>
          <a:prstGeom prst="ellipse">
            <a:avLst/>
          </a:prstGeom>
        </p:spPr>
      </p:pic>
    </p:spTree>
    <p:extLst>
      <p:ext uri="{BB962C8B-B14F-4D97-AF65-F5344CB8AC3E}">
        <p14:creationId xmlns:p14="http://schemas.microsoft.com/office/powerpoint/2010/main" val="950949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21"/>
          </p:nvPr>
        </p:nvSpPr>
        <p:spPr>
          <a:xfrm>
            <a:off x="2495266" y="406059"/>
            <a:ext cx="8403792" cy="1145819"/>
          </a:xfrm>
        </p:spPr>
        <p:txBody>
          <a:bodyPr>
            <a:noAutofit/>
          </a:bodyPr>
          <a:lstStyle/>
          <a:p>
            <a:r>
              <a:rPr lang="de-DE" dirty="0"/>
              <a:t>Die Bedeutung des Sprachenlernens aus der Perspektive von Geflüchteten</a:t>
            </a:r>
            <a:endParaRPr lang="en-US" dirty="0"/>
          </a:p>
        </p:txBody>
      </p:sp>
      <p:sp>
        <p:nvSpPr>
          <p:cNvPr id="2" name="Rectangle 1">
            <a:extLst>
              <a:ext uri="{FF2B5EF4-FFF2-40B4-BE49-F238E27FC236}">
                <a16:creationId xmlns="" xmlns:a16="http://schemas.microsoft.com/office/drawing/2014/main" id="{29A35D15-D67D-41B6-A584-F4812813E348}"/>
              </a:ext>
            </a:extLst>
          </p:cNvPr>
          <p:cNvSpPr/>
          <p:nvPr/>
        </p:nvSpPr>
        <p:spPr>
          <a:xfrm>
            <a:off x="2794473" y="6393139"/>
            <a:ext cx="5363969" cy="246221"/>
          </a:xfrm>
          <a:prstGeom prst="rect">
            <a:avLst/>
          </a:prstGeom>
        </p:spPr>
        <p:txBody>
          <a:bodyPr wrap="none">
            <a:spAutoFit/>
          </a:bodyPr>
          <a:lstStyle/>
          <a:p>
            <a:r>
              <a:rPr lang="en-IE" sz="1000" dirty="0" err="1" smtClean="0"/>
              <a:t>Quelle</a:t>
            </a:r>
            <a:r>
              <a:rPr lang="en-IE" sz="1000" dirty="0" smtClean="0"/>
              <a:t>: </a:t>
            </a:r>
            <a:r>
              <a:rPr lang="en-IE" sz="1000" dirty="0">
                <a:hlinkClick r:id="rId3"/>
              </a:rPr>
              <a:t>https://www.youtube.com/watch?time_continue=138&amp;v=j-MAq5esf4c&amp;feature=emb_logo</a:t>
            </a:r>
            <a:endParaRPr lang="en-IE" sz="1000" dirty="0"/>
          </a:p>
        </p:txBody>
      </p:sp>
      <p:pic>
        <p:nvPicPr>
          <p:cNvPr id="7" name="Online Media 6" title="Israa Ahmad Ghoneim, Syrian mother">
            <a:hlinkClick r:id="" action="ppaction://media"/>
            <a:extLst>
              <a:ext uri="{FF2B5EF4-FFF2-40B4-BE49-F238E27FC236}">
                <a16:creationId xmlns="" xmlns:a16="http://schemas.microsoft.com/office/drawing/2014/main" id="{99BCF0CC-987D-4B9B-A4A2-1AE41E06884A}"/>
              </a:ext>
            </a:extLst>
          </p:cNvPr>
          <p:cNvPicPr>
            <a:picLocks noRot="1" noChangeAspect="1"/>
          </p:cNvPicPr>
          <p:nvPr>
            <a:videoFile r:link="rId1"/>
          </p:nvPr>
        </p:nvPicPr>
        <p:blipFill>
          <a:blip r:embed="rId4"/>
          <a:stretch>
            <a:fillRect/>
          </a:stretch>
        </p:blipFill>
        <p:spPr>
          <a:xfrm>
            <a:off x="2261017" y="1549834"/>
            <a:ext cx="8169543" cy="4398630"/>
          </a:xfrm>
          <a:prstGeom prst="rect">
            <a:avLst/>
          </a:prstGeom>
        </p:spPr>
      </p:pic>
      <p:sp>
        <p:nvSpPr>
          <p:cNvPr id="8" name="Rectangle 7">
            <a:extLst>
              <a:ext uri="{FF2B5EF4-FFF2-40B4-BE49-F238E27FC236}">
                <a16:creationId xmlns="" xmlns:a16="http://schemas.microsoft.com/office/drawing/2014/main" id="{13EB4227-64C7-4EA0-BA3B-C910F6F52566}"/>
              </a:ext>
            </a:extLst>
          </p:cNvPr>
          <p:cNvSpPr/>
          <p:nvPr/>
        </p:nvSpPr>
        <p:spPr>
          <a:xfrm>
            <a:off x="4264857" y="5926181"/>
            <a:ext cx="4171206" cy="369332"/>
          </a:xfrm>
          <a:prstGeom prst="rect">
            <a:avLst/>
          </a:prstGeom>
        </p:spPr>
        <p:txBody>
          <a:bodyPr wrap="none">
            <a:spAutoFit/>
          </a:bodyPr>
          <a:lstStyle/>
          <a:p>
            <a:r>
              <a:rPr lang="en-IE" b="1" dirty="0" err="1" smtClean="0">
                <a:solidFill>
                  <a:srgbClr val="6D6E6C"/>
                </a:solidFill>
                <a:latin typeface="+mj-lt"/>
              </a:rPr>
              <a:t>Mit</a:t>
            </a:r>
            <a:r>
              <a:rPr lang="en-IE" b="1" dirty="0" smtClean="0">
                <a:solidFill>
                  <a:srgbClr val="6D6E6C"/>
                </a:solidFill>
                <a:latin typeface="+mj-lt"/>
              </a:rPr>
              <a:t>: </a:t>
            </a:r>
            <a:r>
              <a:rPr lang="en-IE" b="1" dirty="0" err="1">
                <a:solidFill>
                  <a:srgbClr val="16A8D3"/>
                </a:solidFill>
                <a:latin typeface="+mj-lt"/>
              </a:rPr>
              <a:t>Israa</a:t>
            </a:r>
            <a:r>
              <a:rPr lang="en-IE" b="1" dirty="0">
                <a:solidFill>
                  <a:srgbClr val="16A8D3"/>
                </a:solidFill>
                <a:latin typeface="+mj-lt"/>
              </a:rPr>
              <a:t> Ahmad </a:t>
            </a:r>
            <a:r>
              <a:rPr lang="en-IE" b="1" dirty="0" err="1">
                <a:solidFill>
                  <a:srgbClr val="16A8D3"/>
                </a:solidFill>
                <a:latin typeface="+mj-lt"/>
              </a:rPr>
              <a:t>Ghoneim</a:t>
            </a:r>
            <a:r>
              <a:rPr lang="en-IE" b="1" dirty="0">
                <a:solidFill>
                  <a:srgbClr val="16A8D3"/>
                </a:solidFill>
                <a:latin typeface="+mj-lt"/>
              </a:rPr>
              <a:t>, </a:t>
            </a:r>
            <a:r>
              <a:rPr lang="en-IE" b="1" dirty="0" err="1" smtClean="0">
                <a:solidFill>
                  <a:srgbClr val="16A8D3"/>
                </a:solidFill>
                <a:latin typeface="+mj-lt"/>
              </a:rPr>
              <a:t>syrische</a:t>
            </a:r>
            <a:r>
              <a:rPr lang="en-IE" b="1" dirty="0" smtClean="0">
                <a:solidFill>
                  <a:srgbClr val="16A8D3"/>
                </a:solidFill>
                <a:latin typeface="+mj-lt"/>
              </a:rPr>
              <a:t> Mutter</a:t>
            </a:r>
            <a:endParaRPr lang="en-IE" b="1" i="0" dirty="0">
              <a:solidFill>
                <a:srgbClr val="16A8D3"/>
              </a:solidFill>
              <a:effectLst/>
              <a:latin typeface="+mj-lt"/>
            </a:endParaRPr>
          </a:p>
        </p:txBody>
      </p:sp>
    </p:spTree>
    <p:extLst>
      <p:ext uri="{BB962C8B-B14F-4D97-AF65-F5344CB8AC3E}">
        <p14:creationId xmlns:p14="http://schemas.microsoft.com/office/powerpoint/2010/main" val="96605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5606</Words>
  <Application>Microsoft Office PowerPoint</Application>
  <PresentationFormat>Benutzerdefiniert</PresentationFormat>
  <Paragraphs>407</Paragraphs>
  <Slides>67</Slides>
  <Notes>7</Notes>
  <HiddenSlides>0</HiddenSlides>
  <MMClips>5</MMClips>
  <ScaleCrop>false</ScaleCrop>
  <HeadingPairs>
    <vt:vector size="4" baseType="variant">
      <vt:variant>
        <vt:lpstr>Design</vt:lpstr>
      </vt:variant>
      <vt:variant>
        <vt:i4>1</vt:i4>
      </vt:variant>
      <vt:variant>
        <vt:lpstr>Folientitel</vt:lpstr>
      </vt:variant>
      <vt:variant>
        <vt:i4>67</vt:i4>
      </vt:variant>
    </vt:vector>
  </HeadingPairs>
  <TitlesOfParts>
    <vt:vector size="68" baseType="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Chiara Dickmann</cp:lastModifiedBy>
  <cp:revision>614</cp:revision>
  <dcterms:created xsi:type="dcterms:W3CDTF">2018-09-19T09:23:58Z</dcterms:created>
  <dcterms:modified xsi:type="dcterms:W3CDTF">2020-07-14T11:00:54Z</dcterms:modified>
</cp:coreProperties>
</file>