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handoutMasterIdLst>
    <p:handoutMasterId r:id="rId70"/>
  </p:handoutMasterIdLst>
  <p:sldIdLst>
    <p:sldId id="260" r:id="rId2"/>
    <p:sldId id="310" r:id="rId3"/>
    <p:sldId id="320" r:id="rId4"/>
    <p:sldId id="606" r:id="rId5"/>
    <p:sldId id="547" r:id="rId6"/>
    <p:sldId id="548" r:id="rId7"/>
    <p:sldId id="549" r:id="rId8"/>
    <p:sldId id="550" r:id="rId9"/>
    <p:sldId id="551" r:id="rId10"/>
    <p:sldId id="322" r:id="rId11"/>
    <p:sldId id="554" r:id="rId12"/>
    <p:sldId id="556" r:id="rId13"/>
    <p:sldId id="555" r:id="rId14"/>
    <p:sldId id="571" r:id="rId15"/>
    <p:sldId id="595" r:id="rId16"/>
    <p:sldId id="565" r:id="rId17"/>
    <p:sldId id="600" r:id="rId18"/>
    <p:sldId id="567" r:id="rId19"/>
    <p:sldId id="558" r:id="rId20"/>
    <p:sldId id="608" r:id="rId21"/>
    <p:sldId id="609" r:id="rId22"/>
    <p:sldId id="610" r:id="rId23"/>
    <p:sldId id="560" r:id="rId24"/>
    <p:sldId id="611" r:id="rId25"/>
    <p:sldId id="612" r:id="rId26"/>
    <p:sldId id="531" r:id="rId27"/>
    <p:sldId id="599" r:id="rId28"/>
    <p:sldId id="574" r:id="rId29"/>
    <p:sldId id="575" r:id="rId30"/>
    <p:sldId id="588" r:id="rId31"/>
    <p:sldId id="592" r:id="rId32"/>
    <p:sldId id="593" r:id="rId33"/>
    <p:sldId id="589" r:id="rId34"/>
    <p:sldId id="576" r:id="rId35"/>
    <p:sldId id="586" r:id="rId36"/>
    <p:sldId id="587" r:id="rId37"/>
    <p:sldId id="590" r:id="rId38"/>
    <p:sldId id="552" r:id="rId39"/>
    <p:sldId id="578" r:id="rId40"/>
    <p:sldId id="579" r:id="rId41"/>
    <p:sldId id="580" r:id="rId42"/>
    <p:sldId id="581" r:id="rId43"/>
    <p:sldId id="582" r:id="rId44"/>
    <p:sldId id="584" r:id="rId45"/>
    <p:sldId id="585" r:id="rId46"/>
    <p:sldId id="594" r:id="rId47"/>
    <p:sldId id="601" r:id="rId48"/>
    <p:sldId id="607" r:id="rId49"/>
    <p:sldId id="532" r:id="rId50"/>
    <p:sldId id="561" r:id="rId51"/>
    <p:sldId id="559" r:id="rId52"/>
    <p:sldId id="573" r:id="rId53"/>
    <p:sldId id="597" r:id="rId54"/>
    <p:sldId id="598" r:id="rId55"/>
    <p:sldId id="535" r:id="rId56"/>
    <p:sldId id="553" r:id="rId57"/>
    <p:sldId id="564" r:id="rId58"/>
    <p:sldId id="557" r:id="rId59"/>
    <p:sldId id="563" r:id="rId60"/>
    <p:sldId id="602" r:id="rId61"/>
    <p:sldId id="533" r:id="rId62"/>
    <p:sldId id="570" r:id="rId63"/>
    <p:sldId id="603" r:id="rId64"/>
    <p:sldId id="605" r:id="rId65"/>
    <p:sldId id="604" r:id="rId66"/>
    <p:sldId id="429" r:id="rId67"/>
    <p:sldId id="309"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anna Lindhorst " initials="JoL"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8B00"/>
    <a:srgbClr val="B6BD00"/>
    <a:srgbClr val="16A8D3"/>
    <a:srgbClr val="EA1D76"/>
    <a:srgbClr val="6D6E6C"/>
    <a:srgbClr val="ED7523"/>
    <a:srgbClr val="D82F27"/>
    <a:srgbClr val="1896BA"/>
    <a:srgbClr val="0E3C55"/>
    <a:srgbClr val="AC9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15" autoAdjust="0"/>
    <p:restoredTop sz="99408" autoAdjust="0"/>
  </p:normalViewPr>
  <p:slideViewPr>
    <p:cSldViewPr snapToGrid="0" snapToObjects="1">
      <p:cViewPr>
        <p:scale>
          <a:sx n="110" d="100"/>
          <a:sy n="110" d="100"/>
        </p:scale>
        <p:origin x="-858" y="-120"/>
      </p:cViewPr>
      <p:guideLst>
        <p:guide orient="horz" pos="2160"/>
        <p:guide pos="3840"/>
      </p:guideLst>
    </p:cSldViewPr>
  </p:slideViewPr>
  <p:notesTextViewPr>
    <p:cViewPr>
      <p:scale>
        <a:sx n="1" d="1"/>
        <a:sy n="1" d="1"/>
      </p:scale>
      <p:origin x="0" y="0"/>
    </p:cViewPr>
  </p:notesTextViewPr>
  <p:sorterViewPr>
    <p:cViewPr>
      <p:scale>
        <a:sx n="66" d="100"/>
        <a:sy n="66" d="100"/>
      </p:scale>
      <p:origin x="0" y="-12219"/>
    </p:cViewPr>
  </p:sorterViewPr>
  <p:notesViewPr>
    <p:cSldViewPr snapToGrid="0" snapToObjects="1">
      <p:cViewPr varScale="1">
        <p:scale>
          <a:sx n="87" d="100"/>
          <a:sy n="87" d="100"/>
        </p:scale>
        <p:origin x="39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7-07T09:58:54.295" idx="1">
    <p:pos x="4070" y="147"/>
    <p:text>Bürger*innenbeteiligung??</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0-07-07T10:21:38.654" idx="2">
    <p:pos x="6608" y="1945"/>
    <p:text>den Satz verstehe ich nicht ganz</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0-07-08T11:42:26.568" idx="4">
    <p:pos x="2587" y="3173"/>
    <p:text>(Brot und Barrieren brechen in Sligo als globale Küche serviert einen Vorgeschmack auf die Welt)</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4B3AB-1076-3847-9704-2735AAE6E6FB}" type="datetimeFigureOut">
              <a:rPr lang="en-US" smtClean="0"/>
              <a:t>7/14/2020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00C95-E645-9447-A3F8-A17F92449908}" type="slidenum">
              <a:rPr lang="en-US" smtClean="0"/>
              <a:t>‹Nr.›</a:t>
            </a:fld>
            <a:endParaRPr lang="en-US"/>
          </a:p>
        </p:txBody>
      </p:sp>
    </p:spTree>
    <p:extLst>
      <p:ext uri="{BB962C8B-B14F-4D97-AF65-F5344CB8AC3E}">
        <p14:creationId xmlns:p14="http://schemas.microsoft.com/office/powerpoint/2010/main" val="149439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7370B-66A1-AB42-84E0-A4E6FD88C2A5}" type="datetimeFigureOut">
              <a:rPr lang="en-US" smtClean="0"/>
              <a:t>7/14/2020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AC054-D004-974A-8D8E-E228282ED491}" type="slidenum">
              <a:rPr lang="en-US" smtClean="0"/>
              <a:t>‹Nr.›</a:t>
            </a:fld>
            <a:endParaRPr lang="en-US" dirty="0"/>
          </a:p>
        </p:txBody>
      </p:sp>
    </p:spTree>
    <p:extLst>
      <p:ext uri="{BB962C8B-B14F-4D97-AF65-F5344CB8AC3E}">
        <p14:creationId xmlns:p14="http://schemas.microsoft.com/office/powerpoint/2010/main" val="3810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2</a:t>
            </a:fld>
            <a:endParaRPr lang="en-US" dirty="0"/>
          </a:p>
        </p:txBody>
      </p:sp>
    </p:spTree>
    <p:extLst>
      <p:ext uri="{BB962C8B-B14F-4D97-AF65-F5344CB8AC3E}">
        <p14:creationId xmlns:p14="http://schemas.microsoft.com/office/powerpoint/2010/main" val="1708522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40</a:t>
            </a:fld>
            <a:endParaRPr lang="en-US" dirty="0"/>
          </a:p>
        </p:txBody>
      </p:sp>
    </p:spTree>
    <p:extLst>
      <p:ext uri="{BB962C8B-B14F-4D97-AF65-F5344CB8AC3E}">
        <p14:creationId xmlns:p14="http://schemas.microsoft.com/office/powerpoint/2010/main" val="4020257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41</a:t>
            </a:fld>
            <a:endParaRPr lang="en-US" dirty="0"/>
          </a:p>
        </p:txBody>
      </p:sp>
    </p:spTree>
    <p:extLst>
      <p:ext uri="{BB962C8B-B14F-4D97-AF65-F5344CB8AC3E}">
        <p14:creationId xmlns:p14="http://schemas.microsoft.com/office/powerpoint/2010/main" val="2421667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42</a:t>
            </a:fld>
            <a:endParaRPr lang="en-US" dirty="0"/>
          </a:p>
        </p:txBody>
      </p:sp>
    </p:spTree>
    <p:extLst>
      <p:ext uri="{BB962C8B-B14F-4D97-AF65-F5344CB8AC3E}">
        <p14:creationId xmlns:p14="http://schemas.microsoft.com/office/powerpoint/2010/main" val="964837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43</a:t>
            </a:fld>
            <a:endParaRPr lang="en-US" dirty="0"/>
          </a:p>
        </p:txBody>
      </p:sp>
    </p:spTree>
    <p:extLst>
      <p:ext uri="{BB962C8B-B14F-4D97-AF65-F5344CB8AC3E}">
        <p14:creationId xmlns:p14="http://schemas.microsoft.com/office/powerpoint/2010/main" val="2615392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to left - photo on right - NAVY">
    <p:spTree>
      <p:nvGrpSpPr>
        <p:cNvPr id="1" name=""/>
        <p:cNvGrpSpPr/>
        <p:nvPr/>
      </p:nvGrpSpPr>
      <p:grpSpPr>
        <a:xfrm>
          <a:off x="0" y="0"/>
          <a:ext cx="0" cy="0"/>
          <a:chOff x="0" y="0"/>
          <a:chExt cx="0" cy="0"/>
        </a:xfrm>
      </p:grpSpPr>
      <p:sp>
        <p:nvSpPr>
          <p:cNvPr id="13" name="Rectangle 12"/>
          <p:cNvSpPr/>
          <p:nvPr userDrawn="1"/>
        </p:nvSpPr>
        <p:spPr>
          <a:xfrm>
            <a:off x="0" y="-1"/>
            <a:ext cx="12192000" cy="6858001"/>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24669" y="528535"/>
            <a:ext cx="5666415" cy="1446550"/>
          </a:xfrm>
          <a:prstGeom prst="rect">
            <a:avLst/>
          </a:prstGeom>
        </p:spPr>
        <p:txBody>
          <a:bodyPr wrap="square">
            <a:spAutoFit/>
          </a:bodyPr>
          <a:lstStyle/>
          <a:p>
            <a:pPr fontAlgn="base"/>
            <a:r>
              <a:rPr lang="en-IE" sz="4400" b="0" i="0" u="none" strike="noStrike" kern="1200" dirty="0">
                <a:solidFill>
                  <a:schemeClr val="bg1"/>
                </a:solidFill>
                <a:effectLst/>
                <a:latin typeface="+mn-lt"/>
                <a:ea typeface="+mn-ea"/>
                <a:cs typeface="+mn-cs"/>
              </a:rPr>
              <a:t>WELCOME TO THE </a:t>
            </a:r>
            <a:r>
              <a:rPr lang="en-IE" sz="4400" b="1" i="0" u="none" strike="noStrike" kern="1200" dirty="0">
                <a:solidFill>
                  <a:schemeClr val="bg1"/>
                </a:solidFill>
                <a:effectLst/>
                <a:latin typeface="+mn-lt"/>
                <a:ea typeface="+mn-ea"/>
                <a:cs typeface="+mn-cs"/>
              </a:rPr>
              <a:t>PROMISE </a:t>
            </a:r>
            <a:r>
              <a:rPr lang="en-IE" sz="4400" b="0" i="0" u="none" strike="noStrike" kern="1200" dirty="0">
                <a:solidFill>
                  <a:schemeClr val="bg1"/>
                </a:solidFill>
                <a:effectLst/>
                <a:latin typeface="+mn-lt"/>
                <a:ea typeface="+mn-ea"/>
                <a:cs typeface="+mn-cs"/>
              </a:rPr>
              <a:t>POWERPOINT</a:t>
            </a:r>
            <a:endParaRPr lang="en-IE" sz="3600" baseline="0" dirty="0">
              <a:solidFill>
                <a:schemeClr val="bg1"/>
              </a:solidFill>
              <a:latin typeface="+mn-lt"/>
              <a:ea typeface="Quattrocento Sans"/>
              <a:cs typeface="Quattrocento Sans"/>
              <a:sym typeface="Quattrocento Sans"/>
            </a:endParaRPr>
          </a:p>
        </p:txBody>
      </p:sp>
      <p:sp>
        <p:nvSpPr>
          <p:cNvPr id="15" name="Rectangle 14"/>
          <p:cNvSpPr/>
          <p:nvPr userDrawn="1"/>
        </p:nvSpPr>
        <p:spPr>
          <a:xfrm>
            <a:off x="7062018" y="866550"/>
            <a:ext cx="4589207" cy="5724644"/>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FEATURES OF THE</a:t>
            </a:r>
          </a:p>
          <a:p>
            <a:pPr fontAlgn="base"/>
            <a:r>
              <a:rPr lang="en-IE" sz="3000" b="1" i="0" u="none" strike="noStrike" kern="1200" dirty="0">
                <a:solidFill>
                  <a:schemeClr val="bg1"/>
                </a:solidFill>
                <a:effectLst/>
                <a:latin typeface="+mn-lt"/>
                <a:ea typeface="+mn-ea"/>
                <a:cs typeface="+mn-cs"/>
              </a:rPr>
              <a:t>PROMISE </a:t>
            </a:r>
            <a:r>
              <a:rPr lang="en-IE" sz="3000" b="0" i="0" u="none" strike="noStrike" kern="1200" dirty="0">
                <a:solidFill>
                  <a:schemeClr val="bg1"/>
                </a:solidFill>
                <a:effectLst/>
                <a:latin typeface="+mn-lt"/>
                <a:ea typeface="+mn-ea"/>
                <a:cs typeface="+mn-cs"/>
              </a:rPr>
              <a:t>POWERPOINT:</a:t>
            </a:r>
          </a:p>
          <a:p>
            <a:pPr fontAlgn="base"/>
            <a:endParaRPr lang="en-IE" sz="3000" b="0" i="0" u="none" strike="noStrike" kern="1200" dirty="0">
              <a:solidFill>
                <a:schemeClr val="bg1"/>
              </a:solidFill>
              <a:effectLst/>
              <a:latin typeface="+mn-lt"/>
              <a:ea typeface="+mn-ea"/>
              <a:cs typeface="+mn-cs"/>
            </a:endParaRPr>
          </a:p>
          <a:p>
            <a:pPr marL="342900" indent="-342900" fontAlgn="base">
              <a:buFont typeface="Arial" charset="0"/>
              <a:buChar char="•"/>
            </a:pPr>
            <a:r>
              <a:rPr lang="en-IE" sz="2400" b="0" i="0" u="none" strike="noStrike" kern="1200" dirty="0">
                <a:solidFill>
                  <a:schemeClr val="bg1"/>
                </a:solidFill>
                <a:effectLst/>
                <a:latin typeface="+mn-lt"/>
                <a:ea typeface="+mn-ea"/>
                <a:cs typeface="+mn-cs"/>
              </a:rPr>
              <a:t>Set up in widescreen format. </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50 slide layouts to choose from</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4 Colour variations using the            </a:t>
            </a:r>
            <a:r>
              <a:rPr lang="en-IE" sz="2400" b="1" i="0" u="none" strike="noStrike" kern="1200" dirty="0">
                <a:solidFill>
                  <a:schemeClr val="bg1"/>
                </a:solidFill>
                <a:effectLst/>
                <a:latin typeface="+mn-lt"/>
                <a:ea typeface="+mn-ea"/>
                <a:cs typeface="+mn-cs"/>
              </a:rPr>
              <a:t>PROMISE</a:t>
            </a:r>
            <a:r>
              <a:rPr lang="en-IE" sz="2400" b="0" i="0" u="none" strike="noStrike" kern="1200" baseline="0" dirty="0">
                <a:solidFill>
                  <a:schemeClr val="bg1"/>
                </a:solidFill>
                <a:effectLst/>
                <a:latin typeface="+mn-lt"/>
                <a:ea typeface="+mn-ea"/>
                <a:cs typeface="+mn-cs"/>
              </a:rPr>
              <a:t> </a:t>
            </a:r>
            <a:r>
              <a:rPr lang="en-IE" sz="2400" b="0" i="0" u="none" strike="noStrike" kern="1200" dirty="0">
                <a:solidFill>
                  <a:schemeClr val="bg1"/>
                </a:solidFill>
                <a:effectLst/>
                <a:latin typeface="+mn-lt"/>
                <a:ea typeface="+mn-ea"/>
                <a:cs typeface="+mn-cs"/>
              </a:rPr>
              <a:t>Brand Colours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Based on Master Slides design</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Drag and Drop to change picture</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80 easy editable icons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and Fully editable in PowerPoint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0" i="0" u="none" strike="noStrike" kern="1200" dirty="0">
                <a:solidFill>
                  <a:schemeClr val="bg1"/>
                </a:solidFill>
                <a:effectLst/>
                <a:latin typeface="+mn-lt"/>
                <a:ea typeface="+mn-ea"/>
                <a:cs typeface="+mn-cs"/>
              </a:rPr>
              <a:t>		</a:t>
            </a:r>
            <a:endParaRPr lang="en-IE" sz="3600" baseline="0" dirty="0">
              <a:solidFill>
                <a:schemeClr val="bg1"/>
              </a:solidFill>
              <a:latin typeface="+mn-lt"/>
              <a:ea typeface="Quattrocento Sans"/>
              <a:cs typeface="Quattrocento Sans"/>
              <a:sym typeface="Quattrocento Sans"/>
            </a:endParaRPr>
          </a:p>
        </p:txBody>
      </p:sp>
      <p:sp>
        <p:nvSpPr>
          <p:cNvPr id="16" name="Rectangle 15"/>
          <p:cNvSpPr/>
          <p:nvPr userDrawn="1"/>
        </p:nvSpPr>
        <p:spPr>
          <a:xfrm>
            <a:off x="424669" y="3172202"/>
            <a:ext cx="5327201" cy="2677656"/>
          </a:xfrm>
          <a:prstGeom prst="rect">
            <a:avLst/>
          </a:prstGeom>
        </p:spPr>
        <p:txBody>
          <a:bodyPr wrap="square">
            <a:spAutoFit/>
          </a:bodyPr>
          <a:lstStyle/>
          <a:p>
            <a:pPr fontAlgn="base"/>
            <a:r>
              <a:rPr lang="en-IE" sz="2400" b="0" i="0" u="none" strike="noStrike" kern="1200" dirty="0">
                <a:solidFill>
                  <a:schemeClr val="bg1"/>
                </a:solidFill>
                <a:effectLst/>
                <a:latin typeface="+mn-lt"/>
                <a:ea typeface="+mn-ea"/>
                <a:cs typeface="+mn-cs"/>
              </a:rPr>
              <a:t>Our aim is to have a consistent “look and feel” throughout our branding material including our PowerPoint.</a:t>
            </a:r>
            <a:r>
              <a:rPr lang="en-IE" sz="2400" b="0" i="0" u="none" strike="noStrike" kern="1200" baseline="0" dirty="0">
                <a:solidFill>
                  <a:schemeClr val="bg1"/>
                </a:solidFill>
                <a:effectLst/>
                <a:latin typeface="+mn-lt"/>
                <a:ea typeface="+mn-ea"/>
                <a:cs typeface="+mn-cs"/>
              </a:rPr>
              <a:t> </a:t>
            </a:r>
          </a:p>
          <a:p>
            <a:pPr fontAlgn="base"/>
            <a:endParaRPr lang="en-IE" sz="2400" b="0" i="0" u="none" strike="noStrike" kern="1200" baseline="0" dirty="0">
              <a:solidFill>
                <a:schemeClr val="bg1"/>
              </a:solidFill>
              <a:effectLst/>
              <a:latin typeface="+mn-lt"/>
              <a:ea typeface="+mn-ea"/>
              <a:cs typeface="+mn-cs"/>
            </a:endParaRPr>
          </a:p>
          <a:p>
            <a:pPr fontAlgn="base"/>
            <a:r>
              <a:rPr lang="en-IE" sz="2400" b="0" i="0" u="none" strike="noStrike" kern="1200" dirty="0">
                <a:solidFill>
                  <a:schemeClr val="bg1"/>
                </a:solidFill>
                <a:effectLst/>
                <a:latin typeface="+mn-lt"/>
                <a:ea typeface="+mn-ea"/>
                <a:cs typeface="+mn-cs"/>
              </a:rPr>
              <a:t>The slide layouts within this PowerPoint  will give you a great deal of creative </a:t>
            </a:r>
            <a:r>
              <a:rPr lang="en-IE" sz="2400" b="0" i="0" u="none" strike="noStrike" kern="1200" dirty="0" err="1">
                <a:solidFill>
                  <a:schemeClr val="bg1"/>
                </a:solidFill>
                <a:effectLst/>
                <a:latin typeface="+mn-lt"/>
                <a:ea typeface="+mn-ea"/>
                <a:cs typeface="+mn-cs"/>
              </a:rPr>
              <a:t>flexibily</a:t>
            </a:r>
            <a:r>
              <a:rPr lang="en-IE" sz="2400" b="0" i="0" u="none" strike="noStrike" kern="1200" dirty="0">
                <a:solidFill>
                  <a:schemeClr val="bg1"/>
                </a:solidFill>
                <a:effectLst/>
                <a:latin typeface="+mn-lt"/>
                <a:ea typeface="+mn-ea"/>
                <a:cs typeface="+mn-cs"/>
              </a:rPr>
              <a:t> when creating your Presentation.</a:t>
            </a:r>
            <a:endParaRPr lang="en-IE" sz="3600" baseline="0" dirty="0">
              <a:solidFill>
                <a:schemeClr val="bg1"/>
              </a:solidFill>
              <a:latin typeface="+mn-lt"/>
              <a:ea typeface="Quattrocento Sans"/>
              <a:cs typeface="Quattrocento Sans"/>
              <a:sym typeface="Quattrocento Sans"/>
            </a:endParaRPr>
          </a:p>
        </p:txBody>
      </p:sp>
      <p:cxnSp>
        <p:nvCxnSpPr>
          <p:cNvPr id="17" name="Straight Connector 16"/>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with 2 colums - LEF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1" name="Text Placeholder 25"/>
          <p:cNvSpPr>
            <a:spLocks noGrp="1"/>
          </p:cNvSpPr>
          <p:nvPr>
            <p:ph type="body" sz="quarter" idx="14" hasCustomPrompt="1"/>
          </p:nvPr>
        </p:nvSpPr>
        <p:spPr>
          <a:xfrm>
            <a:off x="876302" y="2117211"/>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5" name="Straight Connector 24"/>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9" name="Text Placeholder 25"/>
          <p:cNvSpPr>
            <a:spLocks noGrp="1"/>
          </p:cNvSpPr>
          <p:nvPr>
            <p:ph type="body" sz="quarter" idx="15" hasCustomPrompt="1"/>
          </p:nvPr>
        </p:nvSpPr>
        <p:spPr>
          <a:xfrm>
            <a:off x="4683387" y="2097992"/>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with 3 colums - LEFT">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47" name="Text Placeholder 25"/>
          <p:cNvSpPr>
            <a:spLocks noGrp="1"/>
          </p:cNvSpPr>
          <p:nvPr>
            <p:ph type="body" sz="quarter" idx="17" hasCustomPrompt="1"/>
          </p:nvPr>
        </p:nvSpPr>
        <p:spPr>
          <a:xfrm>
            <a:off x="876300" y="2113005"/>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p:cNvSpPr>
            <a:spLocks noGrp="1"/>
          </p:cNvSpPr>
          <p:nvPr>
            <p:ph type="body" sz="quarter" idx="18" hasCustomPrompt="1"/>
          </p:nvPr>
        </p:nvSpPr>
        <p:spPr>
          <a:xfrm>
            <a:off x="5929097"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p:cNvSpPr>
            <a:spLocks noGrp="1"/>
          </p:cNvSpPr>
          <p:nvPr>
            <p:ph type="body" sz="quarter" idx="19" hasCustomPrompt="1"/>
          </p:nvPr>
        </p:nvSpPr>
        <p:spPr>
          <a:xfrm>
            <a:off x="3424130"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52" name="Picture 5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to left - text to right">
    <p:spTree>
      <p:nvGrpSpPr>
        <p:cNvPr id="1" name=""/>
        <p:cNvGrpSpPr/>
        <p:nvPr/>
      </p:nvGrpSpPr>
      <p:grpSpPr>
        <a:xfrm>
          <a:off x="0" y="0"/>
          <a:ext cx="0" cy="0"/>
          <a:chOff x="0" y="0"/>
          <a:chExt cx="0" cy="0"/>
        </a:xfrm>
      </p:grpSpPr>
      <p:cxnSp>
        <p:nvCxnSpPr>
          <p:cNvPr id="16" name="Straight Connector 15"/>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Oval 34"/>
          <p:cNvSpPr/>
          <p:nvPr userDrawn="1"/>
        </p:nvSpPr>
        <p:spPr>
          <a:xfrm flipH="1">
            <a:off x="3916680" y="162197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648130" y="5161819"/>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7"/>
          <p:cNvSpPr>
            <a:spLocks noGrp="1"/>
          </p:cNvSpPr>
          <p:nvPr>
            <p:ph type="pic" sz="quarter" idx="10" hasCustomPrompt="1"/>
          </p:nvPr>
        </p:nvSpPr>
        <p:spPr>
          <a:xfrm flipH="1">
            <a:off x="-460162" y="0"/>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38" name="Arc 37"/>
          <p:cNvSpPr/>
          <p:nvPr userDrawn="1"/>
        </p:nvSpPr>
        <p:spPr>
          <a:xfrm rot="9058514" flipH="1">
            <a:off x="-1593353" y="739143"/>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Oval 38"/>
          <p:cNvSpPr/>
          <p:nvPr userDrawn="1"/>
        </p:nvSpPr>
        <p:spPr>
          <a:xfrm flipH="1">
            <a:off x="35447" y="5289587"/>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to left - photo to right">
    <p:spTree>
      <p:nvGrpSpPr>
        <p:cNvPr id="1" name=""/>
        <p:cNvGrpSpPr/>
        <p:nvPr/>
      </p:nvGrpSpPr>
      <p:grpSpPr>
        <a:xfrm>
          <a:off x="0" y="0"/>
          <a:ext cx="0" cy="0"/>
          <a:chOff x="0" y="0"/>
          <a:chExt cx="0" cy="0"/>
        </a:xfrm>
      </p:grpSpPr>
      <p:cxnSp>
        <p:nvCxnSpPr>
          <p:cNvPr id="14" name="Straight Connector 13"/>
          <p:cNvCxnSpPr/>
          <p:nvPr userDrawn="1"/>
        </p:nvCxnSpPr>
        <p:spPr>
          <a:xfrm flipH="1">
            <a:off x="337256" y="1808079"/>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6" name="Text Placeholder 23"/>
          <p:cNvSpPr>
            <a:spLocks noGrp="1"/>
          </p:cNvSpPr>
          <p:nvPr>
            <p:ph type="body" sz="quarter" idx="16" hasCustomPrompt="1"/>
          </p:nvPr>
        </p:nvSpPr>
        <p:spPr>
          <a:xfrm>
            <a:off x="421069" y="915852"/>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7" hasCustomPrompt="1"/>
          </p:nvPr>
        </p:nvSpPr>
        <p:spPr>
          <a:xfrm>
            <a:off x="428017" y="2049331"/>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Picture Placeholder 7"/>
          <p:cNvSpPr>
            <a:spLocks noGrp="1"/>
          </p:cNvSpPr>
          <p:nvPr>
            <p:ph type="pic" sz="quarter" idx="10" hasCustomPrompt="1"/>
          </p:nvPr>
        </p:nvSpPr>
        <p:spPr>
          <a:xfrm flipH="1">
            <a:off x="6929107" y="-160857"/>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27" name="Arc 26"/>
          <p:cNvSpPr/>
          <p:nvPr userDrawn="1"/>
        </p:nvSpPr>
        <p:spPr>
          <a:xfrm rot="12415736">
            <a:off x="8575829" y="806436"/>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p:cNvGrpSpPr/>
          <p:nvPr userDrawn="1"/>
        </p:nvGrpSpPr>
        <p:grpSpPr>
          <a:xfrm flipH="1">
            <a:off x="6045159" y="999535"/>
            <a:ext cx="6086118" cy="4776251"/>
            <a:chOff x="6578790" y="1650178"/>
            <a:chExt cx="6086118" cy="4776251"/>
          </a:xfrm>
        </p:grpSpPr>
        <p:sp>
          <p:nvSpPr>
            <p:cNvPr id="24" name="Oval 23"/>
            <p:cNvSpPr/>
            <p:nvPr userDrawn="1"/>
          </p:nvSpPr>
          <p:spPr>
            <a:xfrm flipH="1">
              <a:off x="10460023" y="1650178"/>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flipH="1">
              <a:off x="8191473" y="519002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flipH="1">
              <a:off x="6578790" y="5317790"/>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quote box on left - BLUE">
    <p:spTree>
      <p:nvGrpSpPr>
        <p:cNvPr id="1" name=""/>
        <p:cNvGrpSpPr/>
        <p:nvPr/>
      </p:nvGrpSpPr>
      <p:grpSpPr>
        <a:xfrm>
          <a:off x="0" y="0"/>
          <a:ext cx="0" cy="0"/>
          <a:chOff x="0" y="0"/>
          <a:chExt cx="0" cy="0"/>
        </a:xfrm>
      </p:grpSpPr>
      <p:grpSp>
        <p:nvGrpSpPr>
          <p:cNvPr id="18" name="Group 17"/>
          <p:cNvGrpSpPr/>
          <p:nvPr userDrawn="1"/>
        </p:nvGrpSpPr>
        <p:grpSpPr>
          <a:xfrm>
            <a:off x="-1514707" y="-747091"/>
            <a:ext cx="8431142" cy="7605092"/>
            <a:chOff x="-1514707" y="-747091"/>
            <a:chExt cx="8431142" cy="7605092"/>
          </a:xfrm>
        </p:grpSpPr>
        <p:sp>
          <p:nvSpPr>
            <p:cNvPr id="19" name="Arc 18"/>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27" name="Straight Connector 26"/>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0"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2"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quote box on left - GREEN">
    <p:spTree>
      <p:nvGrpSpPr>
        <p:cNvPr id="1" name=""/>
        <p:cNvGrpSpPr/>
        <p:nvPr/>
      </p:nvGrpSpPr>
      <p:grpSpPr>
        <a:xfrm>
          <a:off x="0" y="0"/>
          <a:ext cx="0" cy="0"/>
          <a:chOff x="0" y="0"/>
          <a:chExt cx="0" cy="0"/>
        </a:xfrm>
      </p:grpSpPr>
      <p:sp>
        <p:nvSpPr>
          <p:cNvPr id="53" name="Arc 5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4" name="Straight Connector 53"/>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56"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7"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9" name="Freeform 58"/>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a:off x="4356671" y="121762"/>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4"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5"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67" name="Picture 6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7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71" name="Picture 7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quote box on left - ORANGE">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quote box on left - PINK">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quote box on right - BLUE">
    <p:spTree>
      <p:nvGrpSpPr>
        <p:cNvPr id="1" name=""/>
        <p:cNvGrpSpPr/>
        <p:nvPr/>
      </p:nvGrpSpPr>
      <p:grpSpPr>
        <a:xfrm>
          <a:off x="0" y="0"/>
          <a:ext cx="0" cy="0"/>
          <a:chOff x="0" y="0"/>
          <a:chExt cx="0" cy="0"/>
        </a:xfrm>
      </p:grpSpPr>
      <p:grpSp>
        <p:nvGrpSpPr>
          <p:cNvPr id="41" name="Group 40"/>
          <p:cNvGrpSpPr/>
          <p:nvPr userDrawn="1"/>
        </p:nvGrpSpPr>
        <p:grpSpPr>
          <a:xfrm flipH="1">
            <a:off x="5257570" y="-738697"/>
            <a:ext cx="8431142" cy="7605092"/>
            <a:chOff x="-1514707" y="-747091"/>
            <a:chExt cx="8431142" cy="7605092"/>
          </a:xfrm>
        </p:grpSpPr>
        <p:sp>
          <p:nvSpPr>
            <p:cNvPr id="43" name="Arc 4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14" name="Straight Connector 13"/>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7"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8"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8"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9"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9" name="Picture 4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quote box on right - GREEN">
    <p:spTree>
      <p:nvGrpSpPr>
        <p:cNvPr id="1" name=""/>
        <p:cNvGrpSpPr/>
        <p:nvPr/>
      </p:nvGrpSpPr>
      <p:grpSpPr>
        <a:xfrm>
          <a:off x="0" y="0"/>
          <a:ext cx="0" cy="0"/>
          <a:chOff x="0" y="0"/>
          <a:chExt cx="0" cy="0"/>
        </a:xfrm>
      </p:grpSpPr>
      <p:sp>
        <p:nvSpPr>
          <p:cNvPr id="41" name="Arc 40"/>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userDrawn="1"/>
        </p:nvSpPr>
        <p:spPr>
          <a:xfrm flipH="1">
            <a:off x="6743796" y="4665955"/>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47" name="Straight Connector 46"/>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9" name="Text Placeholder 23"/>
          <p:cNvSpPr>
            <a:spLocks noGrp="1"/>
          </p:cNvSpPr>
          <p:nvPr userDrawn="1">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0" name="Text Placeholder 25"/>
          <p:cNvSpPr>
            <a:spLocks noGrp="1"/>
          </p:cNvSpPr>
          <p:nvPr userDrawn="1">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3"/>
          <p:cNvSpPr>
            <a:spLocks noGrp="1"/>
          </p:cNvSpPr>
          <p:nvPr userDrawn="1">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3" name="Text Placeholder 23"/>
          <p:cNvSpPr>
            <a:spLocks noGrp="1"/>
          </p:cNvSpPr>
          <p:nvPr userDrawn="1">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4" name="Text Placeholder 23"/>
          <p:cNvSpPr>
            <a:spLocks noGrp="1"/>
          </p:cNvSpPr>
          <p:nvPr userDrawn="1">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5" name="Picture 5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nt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424669" y="528535"/>
            <a:ext cx="566641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PROMISE </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11" name="Rectangle 10"/>
          <p:cNvSpPr/>
          <p:nvPr userDrawn="1"/>
        </p:nvSpPr>
        <p:spPr>
          <a:xfrm>
            <a:off x="7093974" y="1633466"/>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12" name="Rectangle 11"/>
          <p:cNvSpPr/>
          <p:nvPr userDrawn="1"/>
        </p:nvSpPr>
        <p:spPr>
          <a:xfrm>
            <a:off x="424669" y="3172202"/>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PROMISE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3" name="Straight Connector 12"/>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quote box on right - ORANGE">
    <p:spTree>
      <p:nvGrpSpPr>
        <p:cNvPr id="1" name=""/>
        <p:cNvGrpSpPr/>
        <p:nvPr/>
      </p:nvGrpSpPr>
      <p:grpSpPr>
        <a:xfrm>
          <a:off x="0" y="0"/>
          <a:ext cx="0" cy="0"/>
          <a:chOff x="0" y="0"/>
          <a:chExt cx="0" cy="0"/>
        </a:xfrm>
      </p:grpSpPr>
      <p:sp>
        <p:nvSpPr>
          <p:cNvPr id="32" name="Arc 31"/>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val 33"/>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8" name="Straight Connector 37"/>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0"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1"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3"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4"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quote box on right - PINK">
    <p:spTree>
      <p:nvGrpSpPr>
        <p:cNvPr id="1" name=""/>
        <p:cNvGrpSpPr/>
        <p:nvPr/>
      </p:nvGrpSpPr>
      <p:grpSpPr>
        <a:xfrm>
          <a:off x="0" y="0"/>
          <a:ext cx="0" cy="0"/>
          <a:chOff x="0" y="0"/>
          <a:chExt cx="0" cy="0"/>
        </a:xfrm>
      </p:grpSpPr>
      <p:sp>
        <p:nvSpPr>
          <p:cNvPr id="33" name="Arc 32"/>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Oval 34"/>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0935622" y="5448393"/>
            <a:ext cx="1103834" cy="1103834"/>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9" name="Straight Connector 38"/>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1"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2"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4"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6"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Top - Text Bottom -  BLUE">
    <p:spTree>
      <p:nvGrpSpPr>
        <p:cNvPr id="1" name=""/>
        <p:cNvGrpSpPr/>
        <p:nvPr/>
      </p:nvGrpSpPr>
      <p:grpSpPr>
        <a:xfrm>
          <a:off x="0" y="0"/>
          <a:ext cx="0" cy="0"/>
          <a:chOff x="0" y="0"/>
          <a:chExt cx="0" cy="0"/>
        </a:xfrm>
      </p:grpSpPr>
      <p:sp>
        <p:nvSpPr>
          <p:cNvPr id="22"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43368"/>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Oval 20"/>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Top - Text Bottom -  GREEN">
    <p:spTree>
      <p:nvGrpSpPr>
        <p:cNvPr id="1" name=""/>
        <p:cNvGrpSpPr/>
        <p:nvPr/>
      </p:nvGrpSpPr>
      <p:grpSpPr>
        <a:xfrm>
          <a:off x="0" y="0"/>
          <a:ext cx="0" cy="0"/>
          <a:chOff x="0" y="0"/>
          <a:chExt cx="0" cy="0"/>
        </a:xfrm>
      </p:grpSpPr>
      <p:sp>
        <p:nvSpPr>
          <p:cNvPr id="57"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58" name="Oval 57"/>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c 63"/>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Oval 64"/>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68"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79" name="Picture 7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80" name="Picture 7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8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extLst>
      <p:ext uri="{BB962C8B-B14F-4D97-AF65-F5344CB8AC3E}">
        <p14:creationId xmlns:p14="http://schemas.microsoft.com/office/powerpoint/2010/main" val="1602680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Top - Text Bottom -  ORANGE">
    <p:spTree>
      <p:nvGrpSpPr>
        <p:cNvPr id="1" name=""/>
        <p:cNvGrpSpPr/>
        <p:nvPr/>
      </p:nvGrpSpPr>
      <p:grpSpPr>
        <a:xfrm>
          <a:off x="0" y="0"/>
          <a:ext cx="0" cy="0"/>
          <a:chOff x="0" y="0"/>
          <a:chExt cx="0" cy="0"/>
        </a:xfrm>
      </p:grpSpPr>
      <p:sp>
        <p:nvSpPr>
          <p:cNvPr id="11"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sp>
        <p:nvSpPr>
          <p:cNvPr id="16" name="Arc 15"/>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0"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24"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Top - Text Bottom -  PINK">
    <p:spTree>
      <p:nvGrpSpPr>
        <p:cNvPr id="1" name=""/>
        <p:cNvGrpSpPr/>
        <p:nvPr/>
      </p:nvGrpSpPr>
      <p:grpSpPr>
        <a:xfrm>
          <a:off x="0" y="0"/>
          <a:ext cx="0" cy="0"/>
          <a:chOff x="0" y="0"/>
          <a:chExt cx="0" cy="0"/>
        </a:xfrm>
      </p:grpSpPr>
      <p:sp>
        <p:nvSpPr>
          <p:cNvPr id="24"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26" name="Oval 25"/>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Oval 27"/>
          <p:cNvSpPr/>
          <p:nvPr userDrawn="1"/>
        </p:nvSpPr>
        <p:spPr>
          <a:xfrm flipH="1">
            <a:off x="11236788" y="3644146"/>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c 31"/>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Oval 32"/>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36"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40" name="Picture 3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4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Divider slide - BLUE">
    <p:spTree>
      <p:nvGrpSpPr>
        <p:cNvPr id="1" name=""/>
        <p:cNvGrpSpPr/>
        <p:nvPr/>
      </p:nvGrpSpPr>
      <p:grpSpPr>
        <a:xfrm>
          <a:off x="0" y="0"/>
          <a:ext cx="0" cy="0"/>
          <a:chOff x="0" y="0"/>
          <a:chExt cx="0" cy="0"/>
        </a:xfrm>
      </p:grpSpPr>
      <p:sp>
        <p:nvSpPr>
          <p:cNvPr id="34" name="Freeform 33"/>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Oval 35"/>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Divider slide - GREEN">
    <p:spTree>
      <p:nvGrpSpPr>
        <p:cNvPr id="1" name=""/>
        <p:cNvGrpSpPr/>
        <p:nvPr/>
      </p:nvGrpSpPr>
      <p:grpSpPr>
        <a:xfrm>
          <a:off x="0" y="0"/>
          <a:ext cx="0" cy="0"/>
          <a:chOff x="0" y="0"/>
          <a:chExt cx="0" cy="0"/>
        </a:xfrm>
      </p:grpSpPr>
      <p:sp>
        <p:nvSpPr>
          <p:cNvPr id="33" name="Freeform 32"/>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6" name="Arc 35"/>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Oval 37"/>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Divider slide - ORANGE">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Divider slide - PINK">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a:xfrm>
            <a:off x="586902" y="491138"/>
            <a:ext cx="3271520" cy="5816977"/>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PROMISE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0" lvl="0" indent="0" algn="l" rtl="0">
              <a:spcBef>
                <a:spcPts val="0"/>
              </a:spcBef>
              <a:spcAft>
                <a:spcPts val="0"/>
              </a:spcAft>
              <a:buClr>
                <a:schemeClr val="dk1"/>
              </a:buClr>
              <a:buSzPts val="1100"/>
              <a:buFont typeface="Arial"/>
              <a:buNone/>
            </a:pPr>
            <a:endParaRPr lang="en" sz="3600" dirty="0">
              <a:solidFill>
                <a:schemeClr val="bg1"/>
              </a:solidFill>
              <a:latin typeface="+mn-lt"/>
              <a:ea typeface="Quattrocento Sans"/>
              <a:cs typeface="Quattrocento Sans"/>
              <a:sym typeface="Quattrocento Sans"/>
            </a:endParaRPr>
          </a:p>
          <a:p>
            <a:pPr marL="0" lvl="0" indent="0" algn="l" rtl="0">
              <a:spcBef>
                <a:spcPts val="0"/>
              </a:spcBef>
              <a:spcAft>
                <a:spcPts val="0"/>
              </a:spcAft>
              <a:buFont typeface="Arial" charset="0"/>
              <a:buNone/>
            </a:pPr>
            <a:r>
              <a:rPr lang="en" sz="2400" dirty="0">
                <a:solidFill>
                  <a:schemeClr val="bg1"/>
                </a:solidFill>
                <a:latin typeface="+mn-lt"/>
                <a:ea typeface="Quattrocento Sans"/>
                <a:cs typeface="Quattrocento Sans"/>
                <a:sym typeface="Quattrocento Sans"/>
              </a:rPr>
              <a:t>Isn’t that nice?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ICON CIRCLE - with text">
    <p:spTree>
      <p:nvGrpSpPr>
        <p:cNvPr id="1" name=""/>
        <p:cNvGrpSpPr/>
        <p:nvPr/>
      </p:nvGrpSpPr>
      <p:grpSpPr>
        <a:xfrm>
          <a:off x="0" y="0"/>
          <a:ext cx="0" cy="0"/>
          <a:chOff x="0" y="0"/>
          <a:chExt cx="0" cy="0"/>
        </a:xfrm>
      </p:grpSpPr>
      <p:sp>
        <p:nvSpPr>
          <p:cNvPr id="32"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16A8D3"/>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 name="Straight Connector 2"/>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965473" y="641886"/>
            <a:ext cx="1025560" cy="1025560"/>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ICON CIRCLE - with text">
    <p:spTree>
      <p:nvGrpSpPr>
        <p:cNvPr id="1" name=""/>
        <p:cNvGrpSpPr/>
        <p:nvPr/>
      </p:nvGrpSpPr>
      <p:grpSpPr>
        <a:xfrm>
          <a:off x="0" y="0"/>
          <a:ext cx="0" cy="0"/>
          <a:chOff x="0" y="0"/>
          <a:chExt cx="0" cy="0"/>
        </a:xfrm>
      </p:grpSpPr>
      <p:sp>
        <p:nvSpPr>
          <p:cNvPr id="16"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B6BD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7" name="Straight Connector 16"/>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965473" y="641886"/>
            <a:ext cx="1025560" cy="1025560"/>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AGNE ICON CIRCLE - with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F38B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965473" y="641886"/>
            <a:ext cx="1025560" cy="1025560"/>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NK ICON CIRCLE - with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EA1D76"/>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965473" y="641886"/>
            <a:ext cx="1025560" cy="1025560"/>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0" name="Straight Connector 1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5" name="Oval 24"/>
          <p:cNvSpPr/>
          <p:nvPr userDrawn="1"/>
        </p:nvSpPr>
        <p:spPr>
          <a:xfrm>
            <a:off x="881389" y="1278097"/>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27"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16A8D3"/>
                </a:solidFill>
                <a:latin typeface="+mn-lt"/>
              </a:defRPr>
            </a:lvl1pPr>
          </a:lstStyle>
          <a:p>
            <a:pPr lvl="0"/>
            <a:r>
              <a:rPr lang="en-US" dirty="0"/>
              <a:t>TITLE</a:t>
            </a:r>
          </a:p>
        </p:txBody>
      </p:sp>
      <p:sp>
        <p:nvSpPr>
          <p:cNvPr id="2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EN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881389" y="1278097"/>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B6BD00"/>
                </a:solidFill>
                <a:latin typeface="+mn-lt"/>
              </a:defRPr>
            </a:lvl1pPr>
          </a:lstStyle>
          <a:p>
            <a:pPr lvl="0"/>
            <a:r>
              <a:rPr lang="en-US" dirty="0"/>
              <a:t>TITLE</a:t>
            </a:r>
          </a:p>
        </p:txBody>
      </p:sp>
      <p:sp>
        <p:nvSpPr>
          <p:cNvPr id="31"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RANGE ICON CIRCLE - with photo &amp; text">
    <p:spTree>
      <p:nvGrpSpPr>
        <p:cNvPr id="1" name=""/>
        <p:cNvGrpSpPr/>
        <p:nvPr/>
      </p:nvGrpSpPr>
      <p:grpSpPr>
        <a:xfrm>
          <a:off x="0" y="0"/>
          <a:ext cx="0" cy="0"/>
          <a:chOff x="0" y="0"/>
          <a:chExt cx="0" cy="0"/>
        </a:xfrm>
      </p:grpSpPr>
      <p:sp>
        <p:nvSpPr>
          <p:cNvPr id="27"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0" name="Straight Connector 2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881389" y="1278097"/>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6"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F38B00"/>
                </a:solidFill>
                <a:latin typeface="+mn-lt"/>
              </a:defRPr>
            </a:lvl1pPr>
          </a:lstStyle>
          <a:p>
            <a:pPr lvl="0"/>
            <a:r>
              <a:rPr lang="en-US" dirty="0"/>
              <a:t>TITLE</a:t>
            </a:r>
          </a:p>
        </p:txBody>
      </p:sp>
      <p:sp>
        <p:nvSpPr>
          <p:cNvPr id="3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NK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881389" y="1278097"/>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3"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EA1D76"/>
                </a:solidFill>
                <a:latin typeface="+mn-lt"/>
              </a:defRPr>
            </a:lvl1pPr>
          </a:lstStyle>
          <a:p>
            <a:pPr lvl="0"/>
            <a:r>
              <a:rPr lang="en-US" dirty="0"/>
              <a:t>TITLE</a:t>
            </a:r>
          </a:p>
        </p:txBody>
      </p:sp>
      <p:sp>
        <p:nvSpPr>
          <p:cNvPr id="34"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lain Quote Slide - BLUE">
    <p:spTree>
      <p:nvGrpSpPr>
        <p:cNvPr id="1" name=""/>
        <p:cNvGrpSpPr/>
        <p:nvPr/>
      </p:nvGrpSpPr>
      <p:grpSpPr>
        <a:xfrm>
          <a:off x="0" y="0"/>
          <a:ext cx="0" cy="0"/>
          <a:chOff x="0" y="0"/>
          <a:chExt cx="0" cy="0"/>
        </a:xfrm>
      </p:grpSpPr>
      <p:sp>
        <p:nvSpPr>
          <p:cNvPr id="33"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cxnSp>
        <p:nvCxnSpPr>
          <p:cNvPr id="3" name="Straight Connector 2"/>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lain Quote Slide - GREEN">
    <p:spTree>
      <p:nvGrpSpPr>
        <p:cNvPr id="1" name=""/>
        <p:cNvGrpSpPr/>
        <p:nvPr/>
      </p:nvGrpSpPr>
      <p:grpSpPr>
        <a:xfrm>
          <a:off x="0" y="0"/>
          <a:ext cx="0" cy="0"/>
          <a:chOff x="0" y="0"/>
          <a:chExt cx="0" cy="0"/>
        </a:xfrm>
      </p:grpSpPr>
      <p:cxnSp>
        <p:nvCxnSpPr>
          <p:cNvPr id="18" name="Straight Connector 17"/>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35"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Design 1">
    <p:spTree>
      <p:nvGrpSpPr>
        <p:cNvPr id="1" name=""/>
        <p:cNvGrpSpPr/>
        <p:nvPr/>
      </p:nvGrpSpPr>
      <p:grpSpPr>
        <a:xfrm>
          <a:off x="0" y="0"/>
          <a:ext cx="0" cy="0"/>
          <a:chOff x="0" y="0"/>
          <a:chExt cx="0" cy="0"/>
        </a:xfrm>
      </p:grpSpPr>
      <p:sp>
        <p:nvSpPr>
          <p:cNvPr id="15" name="Freeform 14"/>
          <p:cNvSpPr/>
          <p:nvPr userDrawn="1"/>
        </p:nvSpPr>
        <p:spPr>
          <a:xfrm>
            <a:off x="0" y="2227591"/>
            <a:ext cx="7655712" cy="4619192"/>
          </a:xfrm>
          <a:custGeom>
            <a:avLst/>
            <a:gdLst>
              <a:gd name="connsiteX0" fmla="*/ 2177650 w 7655712"/>
              <a:gd name="connsiteY0" fmla="*/ 0 h 4619192"/>
              <a:gd name="connsiteX1" fmla="*/ 7623432 w 7655712"/>
              <a:gd name="connsiteY1" fmla="*/ 4438441 h 4619192"/>
              <a:gd name="connsiteX2" fmla="*/ 7655712 w 7655712"/>
              <a:gd name="connsiteY2" fmla="*/ 4619192 h 4619192"/>
              <a:gd name="connsiteX3" fmla="*/ 0 w 7655712"/>
              <a:gd name="connsiteY3" fmla="*/ 4619192 h 4619192"/>
              <a:gd name="connsiteX4" fmla="*/ 0 w 7655712"/>
              <a:gd name="connsiteY4" fmla="*/ 443137 h 4619192"/>
              <a:gd name="connsiteX5" fmla="*/ 13947 w 7655712"/>
              <a:gd name="connsiteY5" fmla="*/ 436832 h 4619192"/>
              <a:gd name="connsiteX6" fmla="*/ 2177650 w 7655712"/>
              <a:gd name="connsiteY6" fmla="*/ 0 h 461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5712" h="4619192">
                <a:moveTo>
                  <a:pt x="2177650" y="0"/>
                </a:moveTo>
                <a:cubicBezTo>
                  <a:pt x="4863895" y="0"/>
                  <a:pt x="7105103" y="1905428"/>
                  <a:pt x="7623432" y="4438441"/>
                </a:cubicBezTo>
                <a:lnTo>
                  <a:pt x="7655712" y="4619192"/>
                </a:lnTo>
                <a:lnTo>
                  <a:pt x="0" y="4619192"/>
                </a:lnTo>
                <a:lnTo>
                  <a:pt x="0" y="443137"/>
                </a:lnTo>
                <a:lnTo>
                  <a:pt x="13947" y="436832"/>
                </a:lnTo>
                <a:cubicBezTo>
                  <a:pt x="678983" y="155545"/>
                  <a:pt x="1410152" y="0"/>
                  <a:pt x="2177650"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890108" y="241996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499958" y="508398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5826406" y="1037303"/>
            <a:ext cx="4970207" cy="4970207"/>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819671" y="-679974"/>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678426" y="4513006"/>
            <a:ext cx="4654134" cy="1806803"/>
          </a:xfrm>
        </p:spPr>
        <p:txBody>
          <a:bodyPr>
            <a:normAutofit/>
          </a:bodyPr>
          <a:lstStyle>
            <a:lvl1pPr marL="0" indent="0" algn="l">
              <a:lnSpc>
                <a:spcPts val="4000"/>
              </a:lnSpc>
              <a:buNone/>
              <a:defRPr sz="3600" b="0" baseline="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sp>
        <p:nvSpPr>
          <p:cNvPr id="23"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5"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565" y="478914"/>
            <a:ext cx="5080931" cy="1526867"/>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lain Quote Slide - ORANGE">
    <p:spTree>
      <p:nvGrpSpPr>
        <p:cNvPr id="1" name=""/>
        <p:cNvGrpSpPr/>
        <p:nvPr/>
      </p:nvGrpSpPr>
      <p:grpSpPr>
        <a:xfrm>
          <a:off x="0" y="0"/>
          <a:ext cx="0" cy="0"/>
          <a:chOff x="0" y="0"/>
          <a:chExt cx="0" cy="0"/>
        </a:xfrm>
      </p:grpSpPr>
      <p:cxnSp>
        <p:nvCxnSpPr>
          <p:cNvPr id="15" name="Straight Connector 14"/>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6" name="Oval 15"/>
          <p:cNvSpPr/>
          <p:nvPr userDrawn="1"/>
        </p:nvSpPr>
        <p:spPr>
          <a:xfrm>
            <a:off x="5570770" y="994130"/>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9"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lain Quote Slide - PINK">
    <p:spTree>
      <p:nvGrpSpPr>
        <p:cNvPr id="1" name=""/>
        <p:cNvGrpSpPr/>
        <p:nvPr/>
      </p:nvGrpSpPr>
      <p:grpSpPr>
        <a:xfrm>
          <a:off x="0" y="0"/>
          <a:ext cx="0" cy="0"/>
          <a:chOff x="0" y="0"/>
          <a:chExt cx="0" cy="0"/>
        </a:xfrm>
      </p:grpSpPr>
      <p:cxnSp>
        <p:nvCxnSpPr>
          <p:cNvPr id="17" name="Straight Connector 16"/>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5570770" y="994130"/>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1"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22"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28" name="Arc 2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Oval 30"/>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5"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6"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27" name="Arc 26"/>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4"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21"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2"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23"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PINK">
    <p:spTree>
      <p:nvGrpSpPr>
        <p:cNvPr id="1" name=""/>
        <p:cNvGrpSpPr/>
        <p:nvPr/>
      </p:nvGrpSpPr>
      <p:grpSpPr>
        <a:xfrm>
          <a:off x="0" y="0"/>
          <a:ext cx="0" cy="0"/>
          <a:chOff x="0" y="0"/>
          <a:chExt cx="0" cy="0"/>
        </a:xfrm>
      </p:grpSpPr>
      <p:sp>
        <p:nvSpPr>
          <p:cNvPr id="18" name="Arc 1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1"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5"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1">
    <p:spTree>
      <p:nvGrpSpPr>
        <p:cNvPr id="1" name=""/>
        <p:cNvGrpSpPr/>
        <p:nvPr/>
      </p:nvGrpSpPr>
      <p:grpSpPr>
        <a:xfrm>
          <a:off x="0" y="0"/>
          <a:ext cx="0" cy="0"/>
          <a:chOff x="0" y="0"/>
          <a:chExt cx="0" cy="0"/>
        </a:xfrm>
      </p:grpSpPr>
      <p:cxnSp>
        <p:nvCxnSpPr>
          <p:cNvPr id="21" name="Straight Connector 20"/>
          <p:cNvCxnSpPr/>
          <p:nvPr userDrawn="1"/>
        </p:nvCxnSpPr>
        <p:spPr>
          <a:xfrm>
            <a:off x="-36415" y="299701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03467" y="3845751"/>
            <a:ext cx="2672815" cy="1878334"/>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2" name="Text Placeholder 2"/>
          <p:cNvSpPr>
            <a:spLocks noGrp="1"/>
          </p:cNvSpPr>
          <p:nvPr>
            <p:ph type="body" sz="quarter" idx="11" hasCustomPrompt="1"/>
          </p:nvPr>
        </p:nvSpPr>
        <p:spPr>
          <a:xfrm>
            <a:off x="3243611" y="383455"/>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4" name="Text Placeholder 2"/>
          <p:cNvSpPr>
            <a:spLocks noGrp="1"/>
          </p:cNvSpPr>
          <p:nvPr>
            <p:ph type="body" sz="quarter" idx="12" hasCustomPrompt="1"/>
          </p:nvPr>
        </p:nvSpPr>
        <p:spPr>
          <a:xfrm>
            <a:off x="6115112" y="3845751"/>
            <a:ext cx="2672815" cy="192257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6" name="Text Placeholder 2"/>
          <p:cNvSpPr>
            <a:spLocks noGrp="1"/>
          </p:cNvSpPr>
          <p:nvPr>
            <p:ph type="body" sz="quarter" idx="13" hasCustomPrompt="1"/>
          </p:nvPr>
        </p:nvSpPr>
        <p:spPr>
          <a:xfrm>
            <a:off x="9068395" y="383458"/>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Oval 1"/>
          <p:cNvSpPr/>
          <p:nvPr userDrawn="1"/>
        </p:nvSpPr>
        <p:spPr>
          <a:xfrm>
            <a:off x="985917" y="2341774"/>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3936550" y="2357577"/>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6751909" y="2313333"/>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765418" y="2342845"/>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2">
    <p:spTree>
      <p:nvGrpSpPr>
        <p:cNvPr id="1" name=""/>
        <p:cNvGrpSpPr/>
        <p:nvPr/>
      </p:nvGrpSpPr>
      <p:grpSpPr>
        <a:xfrm>
          <a:off x="0" y="0"/>
          <a:ext cx="0" cy="0"/>
          <a:chOff x="0" y="0"/>
          <a:chExt cx="0" cy="0"/>
        </a:xfrm>
      </p:grpSpPr>
      <p:cxnSp>
        <p:nvCxnSpPr>
          <p:cNvPr id="18" name="Straight Connector 17"/>
          <p:cNvCxnSpPr/>
          <p:nvPr userDrawn="1"/>
        </p:nvCxnSpPr>
        <p:spPr>
          <a:xfrm>
            <a:off x="-6261" y="1227211"/>
            <a:ext cx="12192000" cy="0"/>
          </a:xfrm>
          <a:prstGeom prst="line">
            <a:avLst/>
          </a:prstGeom>
          <a:ln>
            <a:solidFill>
              <a:srgbClr val="353E47"/>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0" hasCustomPrompt="1"/>
          </p:nvPr>
        </p:nvSpPr>
        <p:spPr>
          <a:xfrm>
            <a:off x="333621"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Text Placeholder 2"/>
          <p:cNvSpPr>
            <a:spLocks noGrp="1"/>
          </p:cNvSpPr>
          <p:nvPr>
            <p:ph type="body" sz="quarter" idx="11" hasCustomPrompt="1"/>
          </p:nvPr>
        </p:nvSpPr>
        <p:spPr>
          <a:xfrm>
            <a:off x="3273765"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1" name="Text Placeholder 2"/>
          <p:cNvSpPr>
            <a:spLocks noGrp="1"/>
          </p:cNvSpPr>
          <p:nvPr>
            <p:ph type="body" sz="quarter" idx="12" hasCustomPrompt="1"/>
          </p:nvPr>
        </p:nvSpPr>
        <p:spPr>
          <a:xfrm>
            <a:off x="6145266"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2" name="Text Placeholder 2"/>
          <p:cNvSpPr>
            <a:spLocks noGrp="1"/>
          </p:cNvSpPr>
          <p:nvPr>
            <p:ph type="body" sz="quarter" idx="13" hasCustomPrompt="1"/>
          </p:nvPr>
        </p:nvSpPr>
        <p:spPr>
          <a:xfrm>
            <a:off x="9098549"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3" name="Oval 22"/>
          <p:cNvSpPr/>
          <p:nvPr userDrawn="1"/>
        </p:nvSpPr>
        <p:spPr>
          <a:xfrm>
            <a:off x="1016071" y="571968"/>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3966704" y="587771"/>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6782063" y="543527"/>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9795572" y="573039"/>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olumn with icons slide">
    <p:spTree>
      <p:nvGrpSpPr>
        <p:cNvPr id="1" name=""/>
        <p:cNvGrpSpPr/>
        <p:nvPr/>
      </p:nvGrpSpPr>
      <p:grpSpPr>
        <a:xfrm>
          <a:off x="0" y="0"/>
          <a:ext cx="0" cy="0"/>
          <a:chOff x="0" y="0"/>
          <a:chExt cx="0" cy="0"/>
        </a:xfrm>
      </p:grpSpPr>
      <p:sp>
        <p:nvSpPr>
          <p:cNvPr id="12" name="Rectangle 11"/>
          <p:cNvSpPr/>
          <p:nvPr userDrawn="1"/>
        </p:nvSpPr>
        <p:spPr>
          <a:xfrm>
            <a:off x="0" y="0"/>
            <a:ext cx="12192000" cy="2728452"/>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7" name="Oval 41"/>
          <p:cNvSpPr>
            <a:spLocks noChangeArrowheads="1"/>
          </p:cNvSpPr>
          <p:nvPr userDrawn="1"/>
        </p:nvSpPr>
        <p:spPr bwMode="auto">
          <a:xfrm>
            <a:off x="1863747" y="2031864"/>
            <a:ext cx="1049910" cy="1049910"/>
          </a:xfrm>
          <a:prstGeom prst="ellipse">
            <a:avLst/>
          </a:prstGeom>
          <a:solidFill>
            <a:srgbClr val="B6BD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8" name="Text Placeholder 23"/>
          <p:cNvSpPr>
            <a:spLocks noGrp="1"/>
          </p:cNvSpPr>
          <p:nvPr>
            <p:ph type="body" sz="quarter" idx="13" hasCustomPrompt="1"/>
          </p:nvPr>
        </p:nvSpPr>
        <p:spPr>
          <a:xfrm>
            <a:off x="0" y="826647"/>
            <a:ext cx="12192000"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2" name="Text Placeholder 23"/>
          <p:cNvSpPr>
            <a:spLocks noGrp="1"/>
          </p:cNvSpPr>
          <p:nvPr>
            <p:ph type="body" sz="quarter" idx="14" hasCustomPrompt="1"/>
          </p:nvPr>
        </p:nvSpPr>
        <p:spPr>
          <a:xfrm>
            <a:off x="684287"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3" name="Text Placeholder 23"/>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4" name="Straight Connector 3"/>
          <p:cNvCxnSpPr/>
          <p:nvPr userDrawn="1"/>
        </p:nvCxnSpPr>
        <p:spPr>
          <a:xfrm flipH="1">
            <a:off x="555813"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5" name="Oval 41"/>
          <p:cNvSpPr>
            <a:spLocks noChangeArrowheads="1"/>
          </p:cNvSpPr>
          <p:nvPr userDrawn="1"/>
        </p:nvSpPr>
        <p:spPr bwMode="auto">
          <a:xfrm>
            <a:off x="5691676" y="2031864"/>
            <a:ext cx="1049910" cy="1049910"/>
          </a:xfrm>
          <a:prstGeom prst="ellipse">
            <a:avLst/>
          </a:prstGeom>
          <a:solidFill>
            <a:srgbClr val="F38B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6" name="Text Placeholder 23"/>
          <p:cNvSpPr>
            <a:spLocks noGrp="1"/>
          </p:cNvSpPr>
          <p:nvPr>
            <p:ph type="body" sz="quarter" idx="16" hasCustomPrompt="1"/>
          </p:nvPr>
        </p:nvSpPr>
        <p:spPr>
          <a:xfrm>
            <a:off x="451221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7" name="Text Placeholder 23"/>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28" name="Straight Connector 27"/>
          <p:cNvCxnSpPr/>
          <p:nvPr userDrawn="1"/>
        </p:nvCxnSpPr>
        <p:spPr>
          <a:xfrm flipH="1">
            <a:off x="438374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Oval 41"/>
          <p:cNvSpPr>
            <a:spLocks noChangeArrowheads="1"/>
          </p:cNvSpPr>
          <p:nvPr userDrawn="1"/>
        </p:nvSpPr>
        <p:spPr bwMode="auto">
          <a:xfrm>
            <a:off x="9407546" y="2031864"/>
            <a:ext cx="1049910" cy="1049910"/>
          </a:xfrm>
          <a:prstGeom prst="ellipse">
            <a:avLst/>
          </a:prstGeom>
          <a:solidFill>
            <a:srgbClr val="EA1D76"/>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0" name="Text Placeholder 23"/>
          <p:cNvSpPr>
            <a:spLocks noGrp="1"/>
          </p:cNvSpPr>
          <p:nvPr>
            <p:ph type="body" sz="quarter" idx="18" hasCustomPrompt="1"/>
          </p:nvPr>
        </p:nvSpPr>
        <p:spPr>
          <a:xfrm>
            <a:off x="822808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31" name="Text Placeholder 23"/>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35" name="Straight Connector 34"/>
          <p:cNvCxnSpPr/>
          <p:nvPr userDrawn="1"/>
        </p:nvCxnSpPr>
        <p:spPr>
          <a:xfrm flipH="1">
            <a:off x="809961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a:extLst>
              <a:ext uri="{28A0092B-C50C-407E-A947-70E740481C1C}">
                <a14:useLocalDpi xmlns:a14="http://schemas.microsoft.com/office/drawing/2010/main" val="0"/>
              </a:ext>
            </a:extLst>
          </a:blip>
          <a:srcRect l="29694" t="6763" r="13475" b="6473"/>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3514644">
            <a:off x="-2959795" y="-3517307"/>
            <a:ext cx="5030401" cy="5016771"/>
          </a:xfrm>
          <a:custGeom>
            <a:avLst/>
            <a:gdLst>
              <a:gd name="connsiteX0" fmla="*/ 5030401 w 5030401"/>
              <a:gd name="connsiteY0" fmla="*/ 5016771 h 5016771"/>
              <a:gd name="connsiteX1" fmla="*/ 5030401 w 5030401"/>
              <a:gd name="connsiteY1" fmla="*/ 5016771 h 5016771"/>
              <a:gd name="connsiteX2" fmla="*/ 5030401 w 5030401"/>
              <a:gd name="connsiteY2" fmla="*/ 5016771 h 5016771"/>
              <a:gd name="connsiteX3" fmla="*/ 3607946 w 5030401"/>
              <a:gd name="connsiteY3" fmla="*/ 2654990 h 5016771"/>
              <a:gd name="connsiteX4" fmla="*/ 5030401 w 5030401"/>
              <a:gd name="connsiteY4" fmla="*/ 326699 h 5016771"/>
              <a:gd name="connsiteX5" fmla="*/ 5030401 w 5030401"/>
              <a:gd name="connsiteY5" fmla="*/ 3524031 h 5016771"/>
              <a:gd name="connsiteX6" fmla="*/ 0 w 5030401"/>
              <a:gd name="connsiteY6" fmla="*/ 4045606 h 5016771"/>
              <a:gd name="connsiteX7" fmla="*/ 1589613 w 5030401"/>
              <a:gd name="connsiteY7" fmla="*/ 5016771 h 5016771"/>
              <a:gd name="connsiteX8" fmla="*/ 0 w 5030401"/>
              <a:gd name="connsiteY8" fmla="*/ 5016771 h 5016771"/>
              <a:gd name="connsiteX9" fmla="*/ 0 w 5030401"/>
              <a:gd name="connsiteY9" fmla="*/ 0 h 5016771"/>
              <a:gd name="connsiteX10" fmla="*/ 805542 w 5030401"/>
              <a:gd name="connsiteY10" fmla="*/ 0 h 5016771"/>
              <a:gd name="connsiteX11" fmla="*/ 0 w 5030401"/>
              <a:gd name="connsiteY11" fmla="*/ 1318520 h 501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0401" h="5016771">
                <a:moveTo>
                  <a:pt x="5030401" y="5016771"/>
                </a:moveTo>
                <a:lnTo>
                  <a:pt x="5030401" y="5016771"/>
                </a:lnTo>
                <a:lnTo>
                  <a:pt x="5030401" y="5016771"/>
                </a:lnTo>
                <a:close/>
                <a:moveTo>
                  <a:pt x="3607946" y="2654990"/>
                </a:moveTo>
                <a:lnTo>
                  <a:pt x="5030401" y="326699"/>
                </a:lnTo>
                <a:lnTo>
                  <a:pt x="5030401" y="3524031"/>
                </a:lnTo>
                <a:close/>
                <a:moveTo>
                  <a:pt x="0" y="4045606"/>
                </a:moveTo>
                <a:lnTo>
                  <a:pt x="1589613" y="5016771"/>
                </a:lnTo>
                <a:lnTo>
                  <a:pt x="0" y="5016771"/>
                </a:lnTo>
                <a:close/>
                <a:moveTo>
                  <a:pt x="0" y="0"/>
                </a:moveTo>
                <a:lnTo>
                  <a:pt x="805542" y="0"/>
                </a:lnTo>
                <a:lnTo>
                  <a:pt x="0" y="1318520"/>
                </a:lnTo>
                <a:close/>
              </a:path>
            </a:pathLst>
          </a:cu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Design 2">
    <p:spTree>
      <p:nvGrpSpPr>
        <p:cNvPr id="1" name=""/>
        <p:cNvGrpSpPr/>
        <p:nvPr/>
      </p:nvGrpSpPr>
      <p:grpSpPr>
        <a:xfrm>
          <a:off x="0" y="0"/>
          <a:ext cx="0" cy="0"/>
          <a:chOff x="0" y="0"/>
          <a:chExt cx="0" cy="0"/>
        </a:xfrm>
      </p:grpSpPr>
      <p:sp>
        <p:nvSpPr>
          <p:cNvPr id="15" name="Freeform 14"/>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484399" y="2292849"/>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165581" y="4902594"/>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6249533" y="-732709"/>
            <a:ext cx="6752093" cy="6752093"/>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987463" y="-791701"/>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461565" y="4669181"/>
            <a:ext cx="4870995" cy="1650628"/>
          </a:xfrm>
        </p:spPr>
        <p:txBody>
          <a:bodyPr>
            <a:normAutofit/>
          </a:bodyPr>
          <a:lstStyle>
            <a:lvl1pPr marL="0" indent="0" algn="l">
              <a:lnSpc>
                <a:spcPts val="4000"/>
              </a:lnSpc>
              <a:buNone/>
              <a:defRPr sz="3600" b="0" baseline="0">
                <a:solidFill>
                  <a:srgbClr val="16A8D3"/>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031" y="490255"/>
            <a:ext cx="5080931" cy="1526867"/>
          </a:xfrm>
          <a:prstGeom prst="rect">
            <a:avLst/>
          </a:prstGeom>
        </p:spPr>
      </p:pic>
      <p:sp>
        <p:nvSpPr>
          <p:cNvPr id="16"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18"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cxnSp>
        <p:nvCxnSpPr>
          <p:cNvPr id="27" name="Straight Connector 26"/>
          <p:cNvCxnSpPr/>
          <p:nvPr userDrawn="1"/>
        </p:nvCxnSpPr>
        <p:spPr>
          <a:xfrm flipH="1">
            <a:off x="378379" y="1908558"/>
            <a:ext cx="6789867"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9" name="Text Placeholder 23"/>
          <p:cNvSpPr>
            <a:spLocks noGrp="1"/>
          </p:cNvSpPr>
          <p:nvPr>
            <p:ph type="body" sz="quarter" idx="16" hasCustomPrompt="1"/>
          </p:nvPr>
        </p:nvSpPr>
        <p:spPr>
          <a:xfrm>
            <a:off x="643223" y="1079254"/>
            <a:ext cx="6361734"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0" name="Text Placeholder 25"/>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ne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6" name="Picture Placeholder 5"/>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4"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cxnSp>
        <p:nvCxnSpPr>
          <p:cNvPr id="15" name="Straight Connector 14"/>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3454" b="8248"/>
          <a:stretch/>
        </p:blipFill>
        <p:spPr>
          <a:xfrm>
            <a:off x="6890657" y="550299"/>
            <a:ext cx="5479143" cy="6292294"/>
          </a:xfrm>
          <a:prstGeom prst="rect">
            <a:avLst/>
          </a:prstGeom>
        </p:spPr>
      </p:pic>
      <p:sp>
        <p:nvSpPr>
          <p:cNvPr id="7" name="Picture Placeholder 6"/>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cxnSp>
        <p:nvCxnSpPr>
          <p:cNvPr id="11" name="Straight Connector 10"/>
          <p:cNvCxnSpPr/>
          <p:nvPr userDrawn="1"/>
        </p:nvCxnSpPr>
        <p:spPr>
          <a:xfrm flipH="1">
            <a:off x="378380" y="1908558"/>
            <a:ext cx="63489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12" name="Text Placeholder 23"/>
          <p:cNvSpPr>
            <a:spLocks noGrp="1"/>
          </p:cNvSpPr>
          <p:nvPr>
            <p:ph type="body" sz="quarter" idx="16" hasCustomPrompt="1"/>
          </p:nvPr>
        </p:nvSpPr>
        <p:spPr>
          <a:xfrm>
            <a:off x="643223" y="1079254"/>
            <a:ext cx="5839220"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3" name="Text Placeholder 25"/>
          <p:cNvSpPr>
            <a:spLocks noGrp="1"/>
          </p:cNvSpPr>
          <p:nvPr>
            <p:ph type="body" sz="quarter" idx="17" hasCustomPrompt="1"/>
          </p:nvPr>
        </p:nvSpPr>
        <p:spPr>
          <a:xfrm>
            <a:off x="643223" y="2087287"/>
            <a:ext cx="5839220"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7"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41" name="Arc 40"/>
          <p:cNvSpPr/>
          <p:nvPr userDrawn="1"/>
        </p:nvSpPr>
        <p:spPr>
          <a:xfrm flipH="1">
            <a:off x="7234661" y="-915640"/>
            <a:ext cx="6797861" cy="6797861"/>
          </a:xfrm>
          <a:prstGeom prst="arc">
            <a:avLst>
              <a:gd name="adj1" fmla="val 18515705"/>
              <a:gd name="adj2" fmla="val 6898743"/>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3"/>
          <p:cNvSpPr>
            <a:spLocks noGrp="1"/>
          </p:cNvSpPr>
          <p:nvPr userDrawn="1">
            <p:ph type="body" sz="quarter" idx="13" hasCustomPrompt="1"/>
          </p:nvPr>
        </p:nvSpPr>
        <p:spPr>
          <a:xfrm>
            <a:off x="427462" y="853210"/>
            <a:ext cx="3104978" cy="697353"/>
          </a:xfrm>
        </p:spPr>
        <p:txBody>
          <a:bodyPr anchor="ctr">
            <a:noAutofit/>
          </a:bodyPr>
          <a:lstStyle>
            <a:lvl1pPr marL="0" indent="0" algn="l">
              <a:buNone/>
              <a:defRPr sz="5400" baseline="0">
                <a:solidFill>
                  <a:srgbClr val="6D6E6C"/>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863577" y="858821"/>
            <a:ext cx="3854522" cy="697353"/>
          </a:xfrm>
        </p:spPr>
        <p:txBody>
          <a:bodyPr anchor="ctr">
            <a:noAutofit/>
          </a:bodyPr>
          <a:lstStyle>
            <a:lvl1pPr marL="0" indent="0" algn="l">
              <a:buNone/>
              <a:defRPr sz="2800" i="1"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10" name="Oval 9"/>
          <p:cNvSpPr/>
          <p:nvPr userDrawn="1"/>
        </p:nvSpPr>
        <p:spPr>
          <a:xfrm>
            <a:off x="7091452" y="2319040"/>
            <a:ext cx="591486" cy="591486"/>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5" name="Oval 14"/>
          <p:cNvSpPr/>
          <p:nvPr userDrawn="1"/>
        </p:nvSpPr>
        <p:spPr>
          <a:xfrm>
            <a:off x="7707898" y="4332206"/>
            <a:ext cx="591486" cy="591486"/>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7" name="Oval 16"/>
          <p:cNvSpPr/>
          <p:nvPr userDrawn="1"/>
        </p:nvSpPr>
        <p:spPr>
          <a:xfrm>
            <a:off x="7234661" y="3416566"/>
            <a:ext cx="591486" cy="591486"/>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cxnSp>
        <p:nvCxnSpPr>
          <p:cNvPr id="19" name="Straight Connector 18"/>
          <p:cNvCxnSpPr/>
          <p:nvPr userDrawn="1"/>
        </p:nvCxnSpPr>
        <p:spPr>
          <a:xfrm>
            <a:off x="3706758" y="846751"/>
            <a:ext cx="0" cy="696487"/>
          </a:xfrm>
          <a:prstGeom prst="line">
            <a:avLst/>
          </a:prstGeom>
          <a:ln w="19050">
            <a:solidFill>
              <a:srgbClr val="16A8D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7810096" y="2502783"/>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20" name="Text Placeholder 2"/>
          <p:cNvSpPr>
            <a:spLocks noGrp="1"/>
          </p:cNvSpPr>
          <p:nvPr userDrawn="1">
            <p:ph type="body" sz="quarter" idx="16" hasCustomPrompt="1"/>
          </p:nvPr>
        </p:nvSpPr>
        <p:spPr>
          <a:xfrm>
            <a:off x="7921661" y="3491798"/>
            <a:ext cx="2757540" cy="382588"/>
          </a:xfrm>
        </p:spPr>
        <p:txBody>
          <a:bodyPr anchor="t">
            <a:normAutofit/>
          </a:bodyPr>
          <a:lstStyle>
            <a:lvl1pPr marL="0" indent="0">
              <a:buNone/>
              <a:defRPr sz="1600">
                <a:solidFill>
                  <a:schemeClr val="bg1"/>
                </a:solidFill>
              </a:defRPr>
            </a:lvl1pPr>
          </a:lstStyle>
          <a:p>
            <a:pPr lvl="0"/>
            <a:r>
              <a:rPr lang="en-US" dirty="0"/>
              <a:t>Text 1</a:t>
            </a:r>
          </a:p>
        </p:txBody>
      </p:sp>
      <p:sp>
        <p:nvSpPr>
          <p:cNvPr id="21" name="Text Placeholder 2"/>
          <p:cNvSpPr>
            <a:spLocks noGrp="1"/>
          </p:cNvSpPr>
          <p:nvPr userDrawn="1">
            <p:ph type="body" sz="quarter" idx="17" hasCustomPrompt="1"/>
          </p:nvPr>
        </p:nvSpPr>
        <p:spPr>
          <a:xfrm>
            <a:off x="8398139" y="4419571"/>
            <a:ext cx="2757540" cy="416755"/>
          </a:xfrm>
        </p:spPr>
        <p:txBody>
          <a:bodyPr anchor="t">
            <a:normAutofit/>
          </a:bodyPr>
          <a:lstStyle>
            <a:lvl1pPr marL="0" indent="0">
              <a:buNone/>
              <a:defRPr sz="1600">
                <a:solidFill>
                  <a:schemeClr val="bg1"/>
                </a:solidFill>
              </a:defRPr>
            </a:lvl1pPr>
          </a:lstStyle>
          <a:p>
            <a:pPr lvl="0"/>
            <a:r>
              <a:rPr lang="en-US" dirty="0"/>
              <a:t>Text 1</a:t>
            </a:r>
          </a:p>
        </p:txBody>
      </p:sp>
      <p:sp>
        <p:nvSpPr>
          <p:cNvPr id="37" name="Footer Placeholder 6"/>
          <p:cNvSpPr txBox="1">
            <a:spLocks noGrp="1"/>
          </p:cNvSpPr>
          <p:nvPr userDrawn="1"/>
        </p:nvSpPr>
        <p:spPr bwMode="auto">
          <a:xfrm>
            <a:off x="9639238" y="6182195"/>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38"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0096" y="6085819"/>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19" y="5170628"/>
            <a:ext cx="5080931" cy="1526867"/>
          </a:xfrm>
          <a:prstGeom prst="rect">
            <a:avLst/>
          </a:prstGeom>
        </p:spPr>
      </p:pic>
    </p:spTree>
    <p:extLst>
      <p:ext uri="{BB962C8B-B14F-4D97-AF65-F5344CB8AC3E}">
        <p14:creationId xmlns:p14="http://schemas.microsoft.com/office/powerpoint/2010/main" val="642951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4161985" y="2117448"/>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8">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9">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10">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11">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with 2 colums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4" name="Text Placeholder 25"/>
          <p:cNvSpPr>
            <a:spLocks noGrp="1"/>
          </p:cNvSpPr>
          <p:nvPr>
            <p:ph type="body" sz="quarter" idx="15" hasCustomPrompt="1"/>
          </p:nvPr>
        </p:nvSpPr>
        <p:spPr>
          <a:xfrm>
            <a:off x="4161986" y="2127058"/>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p:cNvSpPr>
            <a:spLocks noGrp="1"/>
          </p:cNvSpPr>
          <p:nvPr>
            <p:ph type="body" sz="quarter" idx="16" hasCustomPrompt="1"/>
          </p:nvPr>
        </p:nvSpPr>
        <p:spPr>
          <a:xfrm>
            <a:off x="7969071" y="2107839"/>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3 colums - RIGHT">
    <p:spTree>
      <p:nvGrpSpPr>
        <p:cNvPr id="1" name=""/>
        <p:cNvGrpSpPr/>
        <p:nvPr/>
      </p:nvGrpSpPr>
      <p:grpSpPr>
        <a:xfrm>
          <a:off x="0" y="0"/>
          <a:ext cx="0" cy="0"/>
          <a:chOff x="0" y="0"/>
          <a:chExt cx="0" cy="0"/>
        </a:xfrm>
      </p:grpSpPr>
      <p:sp>
        <p:nvSpPr>
          <p:cNvPr id="14"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6" name="Straight Connector 15"/>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33" name="Text Placeholder 25"/>
          <p:cNvSpPr>
            <a:spLocks noGrp="1"/>
          </p:cNvSpPr>
          <p:nvPr>
            <p:ph type="body" sz="quarter" idx="15" hasCustomPrompt="1"/>
          </p:nvPr>
        </p:nvSpPr>
        <p:spPr>
          <a:xfrm>
            <a:off x="4175360" y="2128494"/>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p:cNvSpPr>
            <a:spLocks noGrp="1"/>
          </p:cNvSpPr>
          <p:nvPr>
            <p:ph type="body" sz="quarter" idx="16" hasCustomPrompt="1"/>
          </p:nvPr>
        </p:nvSpPr>
        <p:spPr>
          <a:xfrm>
            <a:off x="9228157"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p:cNvSpPr>
            <a:spLocks noGrp="1"/>
          </p:cNvSpPr>
          <p:nvPr>
            <p:ph type="body" sz="quarter" idx="17" hasCustomPrompt="1"/>
          </p:nvPr>
        </p:nvSpPr>
        <p:spPr>
          <a:xfrm>
            <a:off x="6723190"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with 1 colum - LEFT">
    <p:spTree>
      <p:nvGrpSpPr>
        <p:cNvPr id="1" name=""/>
        <p:cNvGrpSpPr/>
        <p:nvPr/>
      </p:nvGrpSpPr>
      <p:grpSpPr>
        <a:xfrm>
          <a:off x="0" y="0"/>
          <a:ext cx="0" cy="0"/>
          <a:chOff x="0" y="0"/>
          <a:chExt cx="0" cy="0"/>
        </a:xfrm>
      </p:grpSpPr>
      <p:sp>
        <p:nvSpPr>
          <p:cNvPr id="17"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5" name="Text Placeholder 25"/>
          <p:cNvSpPr>
            <a:spLocks noGrp="1"/>
          </p:cNvSpPr>
          <p:nvPr>
            <p:ph type="body" sz="quarter" idx="14" hasCustomPrompt="1"/>
          </p:nvPr>
        </p:nvSpPr>
        <p:spPr>
          <a:xfrm>
            <a:off x="876301" y="2117212"/>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7/14/2020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‹Nr.›</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22" r:id="rId1"/>
    <p:sldLayoutId id="2147483760" r:id="rId2"/>
    <p:sldLayoutId id="2147483714" r:id="rId3"/>
    <p:sldLayoutId id="2147483700" r:id="rId4"/>
    <p:sldLayoutId id="2147483762" r:id="rId5"/>
    <p:sldLayoutId id="2147483742" r:id="rId6"/>
    <p:sldLayoutId id="2147483743" r:id="rId7"/>
    <p:sldLayoutId id="2147483710" r:id="rId8"/>
    <p:sldLayoutId id="2147483745" r:id="rId9"/>
    <p:sldLayoutId id="2147483707" r:id="rId10"/>
    <p:sldLayoutId id="2147483744" r:id="rId11"/>
    <p:sldLayoutId id="2147483720" r:id="rId12"/>
    <p:sldLayoutId id="2147483701" r:id="rId13"/>
    <p:sldLayoutId id="2147483698" r:id="rId14"/>
    <p:sldLayoutId id="2147483709" r:id="rId15"/>
    <p:sldLayoutId id="2147483715" r:id="rId16"/>
    <p:sldLayoutId id="2147483716" r:id="rId17"/>
    <p:sldLayoutId id="2147483708" r:id="rId18"/>
    <p:sldLayoutId id="2147483717" r:id="rId19"/>
    <p:sldLayoutId id="2147483718" r:id="rId20"/>
    <p:sldLayoutId id="2147483719" r:id="rId21"/>
    <p:sldLayoutId id="2147483723" r:id="rId22"/>
    <p:sldLayoutId id="2147483654" r:id="rId23"/>
    <p:sldLayoutId id="2147483721" r:id="rId24"/>
    <p:sldLayoutId id="2147483725" r:id="rId25"/>
    <p:sldLayoutId id="2147483706" r:id="rId26"/>
    <p:sldLayoutId id="2147483735" r:id="rId27"/>
    <p:sldLayoutId id="2147483764" r:id="rId28"/>
    <p:sldLayoutId id="2147483765" r:id="rId29"/>
    <p:sldLayoutId id="2147483736" r:id="rId30"/>
    <p:sldLayoutId id="2147483737" r:id="rId31"/>
    <p:sldLayoutId id="2147483699" r:id="rId32"/>
    <p:sldLayoutId id="2147483703" r:id="rId33"/>
    <p:sldLayoutId id="2147483711" r:id="rId34"/>
    <p:sldLayoutId id="2147483705" r:id="rId35"/>
    <p:sldLayoutId id="2147483738" r:id="rId36"/>
    <p:sldLayoutId id="2147483704" r:id="rId37"/>
    <p:sldLayoutId id="2147483739" r:id="rId38"/>
    <p:sldLayoutId id="2147483740" r:id="rId39"/>
    <p:sldLayoutId id="2147483686" r:id="rId40"/>
    <p:sldLayoutId id="2147483741" r:id="rId41"/>
    <p:sldLayoutId id="2147483755" r:id="rId42"/>
    <p:sldLayoutId id="2147483754" r:id="rId43"/>
    <p:sldLayoutId id="2147483753" r:id="rId44"/>
    <p:sldLayoutId id="2147483756" r:id="rId45"/>
    <p:sldLayoutId id="2147483746" r:id="rId46"/>
    <p:sldLayoutId id="2147483734" r:id="rId47"/>
    <p:sldLayoutId id="2147483747" r:id="rId48"/>
    <p:sldLayoutId id="2147483748" r:id="rId49"/>
    <p:sldLayoutId id="2147483749" r:id="rId50"/>
    <p:sldLayoutId id="2147483750" r:id="rId51"/>
    <p:sldLayoutId id="2147483751" r:id="rId52"/>
    <p:sldLayoutId id="2147483752" r:id="rId53"/>
    <p:sldLayoutId id="2147483687" r:id="rId54"/>
    <p:sldLayoutId id="2147483712" r:id="rId55"/>
    <p:sldLayoutId id="2147483726" r:id="rId56"/>
    <p:sldLayoutId id="2147483727" r:id="rId57"/>
    <p:sldLayoutId id="2147483728" r:id="rId58"/>
    <p:sldLayoutId id="2147483713" r:id="rId59"/>
    <p:sldLayoutId id="2147483729" r:id="rId60"/>
    <p:sldLayoutId id="2147483730" r:id="rId61"/>
    <p:sldLayoutId id="2147483731" r:id="rId62"/>
    <p:sldLayoutId id="2147483702" r:id="rId63"/>
    <p:sldLayoutId id="2147483732" r:id="rId64"/>
    <p:sldLayoutId id="2147483733" r:id="rId65"/>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kiZNO_Lca8k" TargetMode="External"/><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s://www.teacherspayteachers.com/Product/Kids-in-Action-Citizenship-and-Service-Clip-Art-22-PNGs-705252" TargetMode="External"/><Relationship Id="rId2" Type="http://schemas.openxmlformats.org/officeDocument/2006/relationships/image" Target="../media/image13.jpg"/><Relationship Id="rId1" Type="http://schemas.openxmlformats.org/officeDocument/2006/relationships/slideLayout" Target="../slideLayouts/slideLayout32.xml"/><Relationship Id="rId4" Type="http://schemas.openxmlformats.org/officeDocument/2006/relationships/comments" Target="../comments/commen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teacherspayteachers.com/Product/Kids-in-Action-Citizenship-and-Service-Clip-Art-22-PNGs-705252" TargetMode="External"/><Relationship Id="rId2" Type="http://schemas.openxmlformats.org/officeDocument/2006/relationships/image" Target="../media/image13.jp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hyperlink" Target="http://theartistandthewriter.blogspot.com/2009_08_01_archive.html" TargetMode="External"/><Relationship Id="rId2" Type="http://schemas.openxmlformats.org/officeDocument/2006/relationships/image" Target="../media/image14.jpg"/><Relationship Id="rId1" Type="http://schemas.openxmlformats.org/officeDocument/2006/relationships/slideLayout" Target="../slideLayouts/slideLayout32.xml"/><Relationship Id="rId4" Type="http://schemas.openxmlformats.org/officeDocument/2006/relationships/comments" Target="../comments/commen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teacherspayteachers.com/Product/Kids-in-Action-Citizenship-and-Service-Clip-Art-22-PNGs-705252" TargetMode="External"/><Relationship Id="rId2" Type="http://schemas.openxmlformats.org/officeDocument/2006/relationships/image" Target="../media/image13.jp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hyperlink" Target="http://fee.org/the_freeman/detail/defining-democracy-through-thick-and-thin" TargetMode="External"/><Relationship Id="rId2" Type="http://schemas.openxmlformats.org/officeDocument/2006/relationships/image" Target="../media/image16.jp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hyperlink" Target="https://pxhere.com/en/photo/1556847" TargetMode="External"/><Relationship Id="rId2" Type="http://schemas.openxmlformats.org/officeDocument/2006/relationships/image" Target="../media/image17.jp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irishtimes.com/news/politics/barber-hopes-to-emerge-a-cut-above-in-roscommon-council-election-1.3797201" TargetMode="Externa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hyperlink" Target="https://sustainingcommunity.wordpress.com/2013/08/15/what-is-abcd/" TargetMode="External"/><Relationship Id="rId2" Type="http://schemas.openxmlformats.org/officeDocument/2006/relationships/image" Target="../media/image23.jp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hyperlink" Target="http://openclipart.org/detail/17746/flag-of-ireland-by-tobias" TargetMode="External"/><Relationship Id="rId2" Type="http://schemas.openxmlformats.org/officeDocument/2006/relationships/image" Target="../media/image24.png"/><Relationship Id="rId1" Type="http://schemas.openxmlformats.org/officeDocument/2006/relationships/slideLayout" Target="../slideLayouts/slideLayout32.xml"/><Relationship Id="rId4" Type="http://schemas.openxmlformats.org/officeDocument/2006/relationships/hyperlink" Target="http://www.integration.ie/en/ISEC/Pages/WP19000006"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0a5I_4fjPA4" TargetMode="External"/><Relationship Id="rId2" Type="http://schemas.openxmlformats.org/officeDocument/2006/relationships/slideLayout" Target="../slideLayouts/slideLayout50.xml"/><Relationship Id="rId1" Type="http://schemas.openxmlformats.org/officeDocument/2006/relationships/video" Target="https://www.youtube.com/embed/0a5I_4fjPA4?feature=oembed" TargetMode="Externa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37.xml"/><Relationship Id="rId4" Type="http://schemas.openxmlformats.org/officeDocument/2006/relationships/hyperlink" Target="http://openclipart.org/detail/17746/flag-of-ireland-by-tobia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andrillana.blogspot.com/2012/05/course-dorientation.html" TargetMode="External"/><Relationship Id="rId2" Type="http://schemas.openxmlformats.org/officeDocument/2006/relationships/image" Target="../media/image28.jp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hyperlink" Target="http://sandrillana.blogspot.com/2012/05/course-dorientation.html" TargetMode="External"/><Relationship Id="rId2" Type="http://schemas.openxmlformats.org/officeDocument/2006/relationships/image" Target="../media/image28.jp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hyperlink" Target="https://play.google.com/store/apps/details?id=org.cardet.blendin" TargetMode="External"/><Relationship Id="rId2" Type="http://schemas.openxmlformats.org/officeDocument/2006/relationships/image" Target="../media/image29.png"/><Relationship Id="rId1" Type="http://schemas.openxmlformats.org/officeDocument/2006/relationships/slideLayout" Target="../slideLayouts/slideLayout51.xml"/><Relationship Id="rId5" Type="http://schemas.openxmlformats.org/officeDocument/2006/relationships/hyperlink" Target="https://unesdoc.unesco.org/ark:/48223/pf0000261278" TargetMode="External"/><Relationship Id="rId4" Type="http://schemas.openxmlformats.org/officeDocument/2006/relationships/hyperlink" Target="https://www.newscientist.com/article/mg23030692-900-are-humanitarian-apps-aimed-at-refugees-meeting-their-needs/#ixzz6BxH6kyNZ"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play.google.com/store/apps/details?id=com.afrogleap.refugeebuddy&amp;hl=en" TargetMode="External"/><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play.google.com/store/apps/details?id=com.app.refhope&amp;hl=en" TargetMode="Externa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transitionguide.org.uk/" TargetMode="External"/><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hyperlink" Target="https://pixabay.com/en/buddies-fi-gures-characters-boy-2385948/" TargetMode="External"/><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hyperlink" Target="https://www.touchstonesupport.org.uk/wp-content/uploads/2018/09/Buddy-Programme-Referral-Forms.doc" TargetMode="External"/><Relationship Id="rId2" Type="http://schemas.openxmlformats.org/officeDocument/2006/relationships/hyperlink" Target="https://www.touchstonesupport.org.uk/wp-content/uploads/2018/09/MAPP-buddy-referral-flyer.pdf" TargetMode="External"/><Relationship Id="rId1" Type="http://schemas.openxmlformats.org/officeDocument/2006/relationships/slideLayout" Target="../slideLayouts/slideLayout35.xml"/><Relationship Id="rId6" Type="http://schemas.openxmlformats.org/officeDocument/2006/relationships/image" Target="../media/image36.png"/><Relationship Id="rId5" Type="http://schemas.openxmlformats.org/officeDocument/2006/relationships/hyperlink" Target="https://en.wikipedia.org/wiki/Friendship" TargetMode="External"/><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3" Type="http://schemas.openxmlformats.org/officeDocument/2006/relationships/hyperlink" Target="http://www.culturalorientation.net/content/download/4241/23329/version/3/file/Refugee+Training+and+Orientation+-+A+Guide+for+Service+Providers.pdf" TargetMode="External"/><Relationship Id="rId2" Type="http://schemas.openxmlformats.org/officeDocument/2006/relationships/image" Target="../media/image37.png"/><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hyperlink" Target="http://notenoughgood.com/2011/06/importance-of-tolerance/" TargetMode="External"/><Relationship Id="rId2" Type="http://schemas.openxmlformats.org/officeDocument/2006/relationships/image" Target="../media/image38.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hyperlink" Target="https://www.ideo.org/perspective/designing-for-resilience" TargetMode="External"/><Relationship Id="rId2" Type="http://schemas.openxmlformats.org/officeDocument/2006/relationships/hyperlink" Target="https://www.ideo.org/bio/shauna-carey" TargetMode="Externa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hyperlink" Target="http://www.allwhitebackground.com/people.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hyperlink" Target="https://pixabay.com/en/icon-leader-leadership-lead-boss-1623888/"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hyperlink" Target="https://portal.aie-guild.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hyperlink" Target="https://pxhere.com/en/photo/1434035"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https://use.metropolis.org/case-studies/leeds-migrant-access-project-map" TargetMode="External"/><Relationship Id="rId1" Type="http://schemas.openxmlformats.org/officeDocument/2006/relationships/slideLayout" Target="../slideLayouts/slideLayout22.xml"/><Relationship Id="rId4" Type="http://schemas.openxmlformats.org/officeDocument/2006/relationships/hyperlink" Target="https://www.flickr.com/photos/catholicism/3977344491/"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31.xml"/><Relationship Id="rId1" Type="http://schemas.openxmlformats.org/officeDocument/2006/relationships/video" Target="https://www.youtube.com/embed/ZFSi01bduv0"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6.xml"/><Relationship Id="rId4" Type="http://schemas.openxmlformats.org/officeDocument/2006/relationships/hyperlink" Target="https://www.icmc.net/programs/volunteering-for-refugee-protection-strengthening-refugee-assistance-services-in-turkey"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hyperlink" Target="https://www.irishtimes.com/news/ireland/irish-news/breaking-bread-and-barriers-in-sligo-as-global-kitchen-serves-up-taste-of-the-world-1.3875034" TargetMode="External"/><Relationship Id="rId2" Type="http://schemas.openxmlformats.org/officeDocument/2006/relationships/image" Target="../media/image48.jpeg"/><Relationship Id="rId1" Type="http://schemas.openxmlformats.org/officeDocument/2006/relationships/slideLayout" Target="../slideLayouts/slideLayout32.xml"/><Relationship Id="rId4" Type="http://schemas.openxmlformats.org/officeDocument/2006/relationships/comments" Target="../comments/comment3.xml"/></Relationships>
</file>

<file path=ppt/slides/_rels/slide51.xml.rels><?xml version="1.0" encoding="UTF-8" standalone="yes"?>
<Relationships xmlns="http://schemas.openxmlformats.org/package/2006/relationships"><Relationship Id="rId3" Type="http://schemas.openxmlformats.org/officeDocument/2006/relationships/hyperlink" Target="https://www.rehab.ie/national-learning-network/" TargetMode="External"/><Relationship Id="rId2" Type="http://schemas.openxmlformats.org/officeDocument/2006/relationships/image" Target="../media/image49.jpeg"/><Relationship Id="rId1" Type="http://schemas.openxmlformats.org/officeDocument/2006/relationships/slideLayout" Target="../slideLayouts/slideLayout34.xml"/><Relationship Id="rId4" Type="http://schemas.openxmlformats.org/officeDocument/2006/relationships/image" Target="../media/image50.jpeg"/></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www.rte.ie/news/ireland/2019/0619/1056369-syrian-vegetables/" TargetMode="External"/><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32.xml"/><Relationship Id="rId1" Type="http://schemas.openxmlformats.org/officeDocument/2006/relationships/video" Target="https://www.youtube.com/embed/0ngEo_rRJik?feature=oembed"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acta-bristol.com/react/" TargetMode="External"/><Relationship Id="rId2" Type="http://schemas.openxmlformats.org/officeDocument/2006/relationships/slideLayout" Target="../slideLayouts/slideLayout30.xml"/><Relationship Id="rId1" Type="http://schemas.openxmlformats.org/officeDocument/2006/relationships/video" Target="https://www.youtube.com/embed/qJyIo6SH6_Q?feature=oembed" TargetMode="External"/><Relationship Id="rId4" Type="http://schemas.openxmlformats.org/officeDocument/2006/relationships/image" Target="../media/image54.jpe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acta-bristol.com/wp-content/uploads/2018/10/REACT_Manual_Eng.pdf" TargetMode="External"/><Relationship Id="rId1" Type="http://schemas.openxmlformats.org/officeDocument/2006/relationships/slideLayout" Target="../slideLayouts/slideLayout30.xml"/><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32.xml"/><Relationship Id="rId1" Type="http://schemas.openxmlformats.org/officeDocument/2006/relationships/video" Target="https://www.youtube.com/embed/CVIkqYejKbw?feature=oembed" TargetMode="External"/></Relationships>
</file>

<file path=ppt/slides/_rels/slide58.xml.rels><?xml version="1.0" encoding="UTF-8" standalone="yes"?>
<Relationships xmlns="http://schemas.openxmlformats.org/package/2006/relationships"><Relationship Id="rId2" Type="http://schemas.openxmlformats.org/officeDocument/2006/relationships/hyperlink" Target="https://www.irishexaminer.com/lifestyle/features/life-in-ballyhaunis-irelands-most-culturally-diverse-town-369099.html" TargetMode="External"/><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30.xml"/><Relationship Id="rId1" Type="http://schemas.openxmlformats.org/officeDocument/2006/relationships/video" Target="https://www.youtube.com/embed/ex78dBceVV8?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www.migrationpolicy.org/article/integration-role-communities-institutions-and-state/" TargetMode="External"/><Relationship Id="rId1" Type="http://schemas.openxmlformats.org/officeDocument/2006/relationships/slideLayout" Target="../slideLayouts/slideLayout31.xml"/><Relationship Id="rId4" Type="http://schemas.openxmlformats.org/officeDocument/2006/relationships/hyperlink" Target="http://openmigration.org/en/web-review/the-10-best-articles-on-refugees-and-migration-232017/"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hyperlink" Target="https://www.amnesty.org.uk/press-releases/football-players-and-celebrity-fans-back-amnestys-football-welcomes-weekend" TargetMode="External"/><Relationship Id="rId1" Type="http://schemas.openxmlformats.org/officeDocument/2006/relationships/slideLayout" Target="../slideLayouts/slideLayout33.xml"/><Relationship Id="rId4" Type="http://schemas.openxmlformats.org/officeDocument/2006/relationships/hyperlink" Target="https://en.wikipedia.org/wiki/Football"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hyperlink" Target="http://guia.barcelona.cat/ca/detall/-parc-central-de-nou-barris_99109141416.html" TargetMode="External"/><Relationship Id="rId2" Type="http://schemas.openxmlformats.org/officeDocument/2006/relationships/image" Target="../media/image60.jpg"/><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34.xml"/><Relationship Id="rId4" Type="http://schemas.openxmlformats.org/officeDocument/2006/relationships/hyperlink" Target="https://www.goodfreephotos.com/england/oxford/student-studying-at-oxford.jpg.php"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4.xml"/><Relationship Id="rId4" Type="http://schemas.openxmlformats.org/officeDocument/2006/relationships/hyperlink" Target="http://oneshotoneride.wordpress.com/2013/09/10/205-spitalfields-city-farm/" TargetMode="External"/></Relationships>
</file>

<file path=ppt/slides/_rels/slide66.xml.rels><?xml version="1.0" encoding="UTF-8" standalone="yes"?>
<Relationships xmlns="http://schemas.openxmlformats.org/package/2006/relationships"><Relationship Id="rId2" Type="http://schemas.openxmlformats.org/officeDocument/2006/relationships/hyperlink" Target="https://oureverydaylife.com/the-importance-of-verbal-non-verbal-communication-5162572.html" TargetMode="External"/><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2" Type="http://schemas.openxmlformats.org/officeDocument/2006/relationships/hyperlink" Target="https://study.com/academy/lesson/what-is-social-structure-of-society-definition-theory-quiz.html" TargetMode="Externa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study.com/academy/lesson/what-is-social-structure-of-society-definition-theory-quiz.html" TargetMode="External"/><Relationship Id="rId1" Type="http://schemas.openxmlformats.org/officeDocument/2006/relationships/slideLayout" Target="../slideLayouts/slideLayout31.xml"/><Relationship Id="rId4" Type="http://schemas.openxmlformats.org/officeDocument/2006/relationships/hyperlink" Target="http://pngimg.com/download/38182" TargetMode="External"/></Relationships>
</file>

<file path=ppt/slides/_rels/slide9.xml.rels><?xml version="1.0" encoding="UTF-8" standalone="yes"?>
<Relationships xmlns="http://schemas.openxmlformats.org/package/2006/relationships"><Relationship Id="rId2" Type="http://schemas.openxmlformats.org/officeDocument/2006/relationships/hyperlink" Target="https://www.migrationpolicy.org/article/integration-role-communities-institutions-and-state/" TargetMode="Externa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de-DE" dirty="0">
                <a:solidFill>
                  <a:srgbClr val="F38B00"/>
                </a:solidFill>
              </a:rPr>
              <a:t>Bürgerliches Leben, Kultur und Gemeinschaft</a:t>
            </a:r>
            <a:endParaRPr lang="en-US" dirty="0">
              <a:solidFill>
                <a:srgbClr val="F38B00"/>
              </a:solidFill>
            </a:endParaRPr>
          </a:p>
        </p:txBody>
      </p:sp>
      <p:sp>
        <p:nvSpPr>
          <p:cNvPr id="28" name="Text Placeholder 2">
            <a:extLst>
              <a:ext uri="{FF2B5EF4-FFF2-40B4-BE49-F238E27FC236}">
                <a16:creationId xmlns="" xmlns:a16="http://schemas.microsoft.com/office/drawing/2014/main" id="{493C4918-71A5-4B8C-84A7-06F1ED91EF52}"/>
              </a:ext>
            </a:extLst>
          </p:cNvPr>
          <p:cNvSpPr txBox="1">
            <a:spLocks/>
          </p:cNvSpPr>
          <p:nvPr/>
        </p:nvSpPr>
        <p:spPr>
          <a:xfrm>
            <a:off x="461565" y="3418603"/>
            <a:ext cx="4870995" cy="1650628"/>
          </a:xfrm>
          <a:prstGeom prst="rect">
            <a:avLst/>
          </a:prstGeom>
        </p:spPr>
        <p:txBody>
          <a:bodyPr vert="horz" lIns="91440" tIns="45720" rIns="91440" bIns="45720" rtlCol="0">
            <a:normAutofit/>
          </a:bodyPr>
          <a:lstStyle>
            <a:lvl1pPr marL="0" indent="0" algn="l" defTabSz="914400" rtl="0" eaLnBrk="1" latinLnBrk="0" hangingPunct="1">
              <a:lnSpc>
                <a:spcPts val="4000"/>
              </a:lnSpc>
              <a:spcBef>
                <a:spcPts val="1000"/>
              </a:spcBef>
              <a:buFont typeface="Arial"/>
              <a:buNone/>
              <a:defRPr sz="3600" b="0" kern="1200" baseline="0">
                <a:solidFill>
                  <a:srgbClr val="16A8D3"/>
                </a:solidFill>
                <a:latin typeface="+mn-lt"/>
                <a:ea typeface="+mn-ea"/>
                <a:cs typeface="+mn-cs"/>
              </a:defRPr>
            </a:lvl1pPr>
            <a:lvl2pPr marL="457200" indent="0" algn="l" defTabSz="914400" rtl="0" eaLnBrk="1" latinLnBrk="0" hangingPunct="1">
              <a:lnSpc>
                <a:spcPct val="90000"/>
              </a:lnSpc>
              <a:spcBef>
                <a:spcPts val="500"/>
              </a:spcBef>
              <a:buFont typeface="Arial"/>
              <a:buNone/>
              <a:defRPr sz="3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err="1" smtClean="0"/>
              <a:t>Ein</a:t>
            </a:r>
            <a:r>
              <a:rPr lang="en-US" dirty="0" smtClean="0"/>
              <a:t> </a:t>
            </a:r>
            <a:r>
              <a:rPr lang="en-US" dirty="0" err="1" smtClean="0"/>
              <a:t>Akteur</a:t>
            </a:r>
            <a:r>
              <a:rPr lang="en-US" dirty="0" smtClean="0"/>
              <a:t> der </a:t>
            </a:r>
            <a:r>
              <a:rPr lang="en-US" dirty="0" err="1" smtClean="0"/>
              <a:t>Inklusion</a:t>
            </a:r>
            <a:r>
              <a:rPr lang="en-US" dirty="0" smtClean="0"/>
              <a:t> </a:t>
            </a:r>
            <a:r>
              <a:rPr lang="en-US" dirty="0" err="1" smtClean="0"/>
              <a:t>werden</a:t>
            </a:r>
            <a:r>
              <a:rPr lang="en-US" dirty="0" smtClean="0"/>
              <a:t> </a:t>
            </a:r>
            <a:r>
              <a:rPr lang="en-US" dirty="0" err="1" smtClean="0"/>
              <a:t>durch</a:t>
            </a:r>
            <a:r>
              <a:rPr lang="en-US" dirty="0" smtClean="0"/>
              <a:t> </a:t>
            </a:r>
            <a:endParaRPr lang="en-US" dirty="0"/>
          </a:p>
        </p:txBody>
      </p:sp>
      <p:pic>
        <p:nvPicPr>
          <p:cNvPr id="9" name="Picture Placeholder 8">
            <a:extLst>
              <a:ext uri="{FF2B5EF4-FFF2-40B4-BE49-F238E27FC236}">
                <a16:creationId xmlns="" xmlns:a16="http://schemas.microsoft.com/office/drawing/2014/main" id="{8EEDEA7E-3D64-4933-BE9F-97CBFBFAFA34}"/>
              </a:ext>
            </a:extLst>
          </p:cNvPr>
          <p:cNvPicPr>
            <a:picLocks noGrp="1" noChangeAspect="1"/>
          </p:cNvPicPr>
          <p:nvPr>
            <p:ph type="pic" sz="quarter" idx="10"/>
          </p:nvPr>
        </p:nvPicPr>
        <p:blipFill>
          <a:blip r:embed="rId2">
            <a:extLst>
              <a:ext uri="{837473B0-CC2E-450A-ABE3-18F120FF3D39}">
                <a1611:picAttrSrcUrl xmlns="" xmlns:a1611="http://schemas.microsoft.com/office/drawing/2016/11/main" r:id="rId3"/>
              </a:ext>
            </a:extLst>
          </a:blip>
          <a:srcRect l="21882" r="21882"/>
          <a:stretch>
            <a:fillRect/>
          </a:stretch>
        </p:blipFill>
        <p:spPr>
          <a:xfrm>
            <a:off x="6446935" y="0"/>
            <a:ext cx="5946631" cy="5946631"/>
          </a:xfrm>
        </p:spPr>
      </p:pic>
      <p:sp>
        <p:nvSpPr>
          <p:cNvPr id="5" name="Rectangle 4">
            <a:extLst>
              <a:ext uri="{FF2B5EF4-FFF2-40B4-BE49-F238E27FC236}">
                <a16:creationId xmlns="" xmlns:a16="http://schemas.microsoft.com/office/drawing/2014/main" id="{A1D0EED7-404B-4236-9B8A-5137DBC840DA}"/>
              </a:ext>
            </a:extLst>
          </p:cNvPr>
          <p:cNvSpPr/>
          <p:nvPr/>
        </p:nvSpPr>
        <p:spPr>
          <a:xfrm>
            <a:off x="493096" y="2316061"/>
            <a:ext cx="3347383" cy="615553"/>
          </a:xfrm>
          <a:prstGeom prst="rect">
            <a:avLst/>
          </a:prstGeom>
          <a:solidFill>
            <a:srgbClr val="F38B00"/>
          </a:solidFill>
        </p:spPr>
        <p:txBody>
          <a:bodyPr wrap="square">
            <a:spAutoFit/>
          </a:bodyPr>
          <a:lstStyle/>
          <a:p>
            <a:r>
              <a:rPr lang="en-US" sz="3400" dirty="0" err="1">
                <a:solidFill>
                  <a:schemeClr val="bg1"/>
                </a:solidFill>
              </a:rPr>
              <a:t>Lernbereich</a:t>
            </a:r>
            <a:r>
              <a:rPr lang="en-US" sz="3400" dirty="0">
                <a:solidFill>
                  <a:schemeClr val="bg1"/>
                </a:solidFill>
              </a:rPr>
              <a:t> 2 </a:t>
            </a:r>
          </a:p>
        </p:txBody>
      </p:sp>
    </p:spTree>
    <p:extLst>
      <p:ext uri="{BB962C8B-B14F-4D97-AF65-F5344CB8AC3E}">
        <p14:creationId xmlns:p14="http://schemas.microsoft.com/office/powerpoint/2010/main" val="499029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626A201D-78BA-4C26-AF74-D170DA207F81}"/>
              </a:ext>
            </a:extLst>
          </p:cNvPr>
          <p:cNvSpPr>
            <a:spLocks noGrp="1"/>
          </p:cNvSpPr>
          <p:nvPr>
            <p:ph type="body" sz="quarter" idx="16"/>
          </p:nvPr>
        </p:nvSpPr>
        <p:spPr/>
        <p:txBody>
          <a:bodyPr/>
          <a:lstStyle/>
          <a:p>
            <a:r>
              <a:rPr lang="en-IE" dirty="0"/>
              <a:t>IN </a:t>
            </a:r>
            <a:r>
              <a:rPr lang="en-IE" dirty="0" smtClean="0"/>
              <a:t>DIESEM TEIL:</a:t>
            </a:r>
            <a:endParaRPr lang="en-IE" dirty="0"/>
          </a:p>
          <a:p>
            <a:endParaRPr lang="en-IE" dirty="0"/>
          </a:p>
        </p:txBody>
      </p:sp>
      <p:sp>
        <p:nvSpPr>
          <p:cNvPr id="3" name="Text Placeholder 2">
            <a:extLst>
              <a:ext uri="{FF2B5EF4-FFF2-40B4-BE49-F238E27FC236}">
                <a16:creationId xmlns="" xmlns:a16="http://schemas.microsoft.com/office/drawing/2014/main" id="{19848A10-858E-4AB2-A9AE-C10CD35443F8}"/>
              </a:ext>
            </a:extLst>
          </p:cNvPr>
          <p:cNvSpPr>
            <a:spLocks noGrp="1"/>
          </p:cNvSpPr>
          <p:nvPr>
            <p:ph type="body" sz="quarter" idx="17"/>
          </p:nvPr>
        </p:nvSpPr>
        <p:spPr>
          <a:xfrm>
            <a:off x="6064370" y="1846203"/>
            <a:ext cx="5989084" cy="3947440"/>
          </a:xfrm>
        </p:spPr>
        <p:txBody>
          <a:bodyPr/>
          <a:lstStyle/>
          <a:p>
            <a:pPr algn="l"/>
            <a:r>
              <a:rPr lang="de-DE" sz="2200" dirty="0"/>
              <a:t>Erwachsene mit Flüchtlingshintergrund haben ein enormes Potenzial, unsere Gesellschaft zu verbessern, aber sie stehen oft vor einzigartigen Herausforderungen, wenn es um aktive </a:t>
            </a:r>
            <a:r>
              <a:rPr lang="de-DE" sz="2200" dirty="0" smtClean="0"/>
              <a:t>Bürger</a:t>
            </a:r>
            <a:r>
              <a:rPr lang="de-DE" sz="2000" dirty="0"/>
              <a:t>beteiligung</a:t>
            </a:r>
            <a:r>
              <a:rPr lang="de-DE" sz="2200" dirty="0" smtClean="0"/>
              <a:t> </a:t>
            </a:r>
            <a:r>
              <a:rPr lang="de-DE" sz="2200" dirty="0"/>
              <a:t>geht. </a:t>
            </a:r>
          </a:p>
          <a:p>
            <a:pPr algn="l"/>
            <a:r>
              <a:rPr lang="de-DE" sz="2200" dirty="0"/>
              <a:t>Unabhängig von Nationalität oder Aufenthaltsstatus kann jede*r ein*e "aktive*r Bürger*in" sein und unter Anleitung ein "Inclusive Community Champion" werden.</a:t>
            </a:r>
          </a:p>
          <a:p>
            <a:pPr algn="l"/>
            <a:r>
              <a:rPr lang="de-DE" sz="2200" dirty="0"/>
              <a:t> In diesem Abschnitt befassen wir uns mit der Rolle des Dienstleistungs- und Bildungsanbieters bei der Förderung von aktiver </a:t>
            </a:r>
            <a:r>
              <a:rPr lang="de-DE" sz="2200" dirty="0" smtClean="0"/>
              <a:t>Bürger</a:t>
            </a:r>
            <a:r>
              <a:rPr lang="de-DE" sz="2000" dirty="0"/>
              <a:t>beteiligung</a:t>
            </a:r>
            <a:r>
              <a:rPr lang="de-DE" sz="2200" dirty="0" smtClean="0"/>
              <a:t> </a:t>
            </a:r>
            <a:r>
              <a:rPr lang="de-DE" sz="2200" dirty="0"/>
              <a:t>und Führung in der Gemeinschaft.</a:t>
            </a:r>
          </a:p>
        </p:txBody>
      </p:sp>
      <p:sp>
        <p:nvSpPr>
          <p:cNvPr id="6" name="Text Placeholder 5">
            <a:extLst>
              <a:ext uri="{FF2B5EF4-FFF2-40B4-BE49-F238E27FC236}">
                <a16:creationId xmlns="" xmlns:a16="http://schemas.microsoft.com/office/drawing/2014/main" id="{CF2FA324-122C-4AD1-A9F2-E804F5D66E4F}"/>
              </a:ext>
            </a:extLst>
          </p:cNvPr>
          <p:cNvSpPr>
            <a:spLocks noGrp="1"/>
          </p:cNvSpPr>
          <p:nvPr>
            <p:ph type="body" sz="quarter" idx="13"/>
          </p:nvPr>
        </p:nvSpPr>
        <p:spPr>
          <a:xfrm>
            <a:off x="480042" y="1923692"/>
            <a:ext cx="4364894" cy="2682814"/>
          </a:xfrm>
        </p:spPr>
        <p:txBody>
          <a:bodyPr>
            <a:normAutofit fontScale="92500" lnSpcReduction="10000"/>
          </a:bodyPr>
          <a:lstStyle/>
          <a:p>
            <a:r>
              <a:rPr lang="en-US" sz="3600" i="0" dirty="0"/>
              <a:t>1.2 </a:t>
            </a:r>
            <a:r>
              <a:rPr lang="de-DE" sz="3600" i="0" dirty="0"/>
              <a:t>Aktive </a:t>
            </a:r>
            <a:r>
              <a:rPr lang="de-DE" sz="3600" i="0" dirty="0" smtClean="0"/>
              <a:t>Bürgerbeteiligung </a:t>
            </a:r>
            <a:r>
              <a:rPr lang="de-DE" sz="3600" i="0" dirty="0"/>
              <a:t>- Bildung und Unterstützung von Inclusive Community Champions</a:t>
            </a:r>
          </a:p>
        </p:txBody>
      </p:sp>
      <p:sp>
        <p:nvSpPr>
          <p:cNvPr id="7" name="TextBox 6">
            <a:extLst>
              <a:ext uri="{FF2B5EF4-FFF2-40B4-BE49-F238E27FC236}">
                <a16:creationId xmlns="" xmlns:a16="http://schemas.microsoft.com/office/drawing/2014/main" id="{7893F5E8-0036-498D-9A73-D4BBCD5D4D8E}"/>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smtClean="0">
                <a:solidFill>
                  <a:schemeClr val="bg1"/>
                </a:solidFill>
              </a:rPr>
              <a:t>BÜRGERLICHES LEBEN</a:t>
            </a:r>
            <a:endParaRPr lang="en-IE" sz="3200" dirty="0">
              <a:solidFill>
                <a:schemeClr val="bg1"/>
              </a:solidFill>
            </a:endParaRPr>
          </a:p>
        </p:txBody>
      </p:sp>
    </p:spTree>
    <p:extLst>
      <p:ext uri="{BB962C8B-B14F-4D97-AF65-F5344CB8AC3E}">
        <p14:creationId xmlns:p14="http://schemas.microsoft.com/office/powerpoint/2010/main" val="2953061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FB48ACD-7375-4B1C-9362-96396AD697FC}"/>
              </a:ext>
            </a:extLst>
          </p:cNvPr>
          <p:cNvSpPr>
            <a:spLocks noGrp="1"/>
          </p:cNvSpPr>
          <p:nvPr>
            <p:ph type="body" sz="quarter" idx="20"/>
          </p:nvPr>
        </p:nvSpPr>
        <p:spPr>
          <a:xfrm>
            <a:off x="4171950" y="1808484"/>
            <a:ext cx="7406640" cy="4129409"/>
          </a:xfrm>
        </p:spPr>
        <p:txBody>
          <a:bodyPr/>
          <a:lstStyle/>
          <a:p>
            <a:pPr marL="0" indent="0">
              <a:buNone/>
            </a:pPr>
            <a:r>
              <a:rPr lang="de-DE" sz="3200" dirty="0">
                <a:solidFill>
                  <a:srgbClr val="F38B00"/>
                </a:solidFill>
              </a:rPr>
              <a:t>Aktive Bürgerbeteiligung ist ein Begriff, der die Beteiligung von Einzelpersonen am öffentlichen Leben und an öffentlichen Angelegenheiten </a:t>
            </a:r>
            <a:r>
              <a:rPr lang="de-DE" sz="3200" dirty="0" smtClean="0">
                <a:solidFill>
                  <a:srgbClr val="F38B00"/>
                </a:solidFill>
              </a:rPr>
              <a:t>beschreibt.</a:t>
            </a:r>
          </a:p>
          <a:p>
            <a:pPr marL="0" indent="0">
              <a:buNone/>
            </a:pPr>
            <a:endParaRPr lang="en-IE" dirty="0"/>
          </a:p>
          <a:p>
            <a:pPr marL="0" indent="0">
              <a:buNone/>
            </a:pPr>
            <a:r>
              <a:rPr lang="de-DE" dirty="0">
                <a:solidFill>
                  <a:srgbClr val="16A8D3"/>
                </a:solidFill>
              </a:rPr>
              <a:t>Aktive Bürgerinnen und Bürger sind Menschen, die Veränderungen bewirken und sich aktiv in das Leben ihrer Gemeinschaften einbringen, Probleme angehen und Veränderungen herbeiführen.</a:t>
            </a:r>
          </a:p>
        </p:txBody>
      </p:sp>
      <p:sp>
        <p:nvSpPr>
          <p:cNvPr id="3" name="Text Placeholder 2">
            <a:extLst>
              <a:ext uri="{FF2B5EF4-FFF2-40B4-BE49-F238E27FC236}">
                <a16:creationId xmlns="" xmlns:a16="http://schemas.microsoft.com/office/drawing/2014/main" id="{36343403-5585-4FD4-B031-34133CC7D2DA}"/>
              </a:ext>
            </a:extLst>
          </p:cNvPr>
          <p:cNvSpPr>
            <a:spLocks noGrp="1"/>
          </p:cNvSpPr>
          <p:nvPr>
            <p:ph type="body" sz="quarter" idx="21"/>
          </p:nvPr>
        </p:nvSpPr>
        <p:spPr>
          <a:xfrm>
            <a:off x="2495266" y="191227"/>
            <a:ext cx="8403792" cy="857158"/>
          </a:xfrm>
        </p:spPr>
        <p:txBody>
          <a:bodyPr/>
          <a:lstStyle/>
          <a:p>
            <a:r>
              <a:rPr lang="en-IE" dirty="0" smtClean="0"/>
              <a:t>Was </a:t>
            </a:r>
            <a:r>
              <a:rPr lang="en-IE" dirty="0" err="1" smtClean="0"/>
              <a:t>ist</a:t>
            </a:r>
            <a:r>
              <a:rPr lang="en-IE" dirty="0" smtClean="0"/>
              <a:t> </a:t>
            </a:r>
            <a:r>
              <a:rPr lang="en-IE" dirty="0" err="1" smtClean="0"/>
              <a:t>aktive</a:t>
            </a:r>
            <a:r>
              <a:rPr lang="en-IE" dirty="0" smtClean="0"/>
              <a:t> </a:t>
            </a:r>
            <a:r>
              <a:rPr lang="en-IE" dirty="0" err="1" smtClean="0"/>
              <a:t>Bürger</a:t>
            </a:r>
            <a:r>
              <a:rPr lang="de-DE" dirty="0" err="1"/>
              <a:t>beteiligung</a:t>
            </a:r>
            <a:r>
              <a:rPr lang="en-IE" dirty="0" smtClean="0"/>
              <a:t>?</a:t>
            </a:r>
            <a:endParaRPr lang="en-IE" dirty="0"/>
          </a:p>
        </p:txBody>
      </p:sp>
      <p:pic>
        <p:nvPicPr>
          <p:cNvPr id="7" name="Picture 6" descr="A picture containing toy, drawing&#10;&#10;Description automatically generated">
            <a:extLst>
              <a:ext uri="{FF2B5EF4-FFF2-40B4-BE49-F238E27FC236}">
                <a16:creationId xmlns="" xmlns:a16="http://schemas.microsoft.com/office/drawing/2014/main" id="{F801E0F8-B2DB-43DF-85A4-503FBB66D386}"/>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336042" y="1808484"/>
            <a:ext cx="3267456" cy="4267200"/>
          </a:xfrm>
          <a:prstGeom prst="rect">
            <a:avLst/>
          </a:prstGeom>
        </p:spPr>
      </p:pic>
    </p:spTree>
    <p:extLst>
      <p:ext uri="{BB962C8B-B14F-4D97-AF65-F5344CB8AC3E}">
        <p14:creationId xmlns:p14="http://schemas.microsoft.com/office/powerpoint/2010/main" val="972388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FB48ACD-7375-4B1C-9362-96396AD697FC}"/>
              </a:ext>
            </a:extLst>
          </p:cNvPr>
          <p:cNvSpPr>
            <a:spLocks noGrp="1"/>
          </p:cNvSpPr>
          <p:nvPr>
            <p:ph type="body" sz="quarter" idx="20"/>
          </p:nvPr>
        </p:nvSpPr>
        <p:spPr>
          <a:xfrm>
            <a:off x="3749040" y="1501455"/>
            <a:ext cx="8023860" cy="4419285"/>
          </a:xfrm>
        </p:spPr>
        <p:txBody>
          <a:bodyPr/>
          <a:lstStyle/>
          <a:p>
            <a:r>
              <a:rPr lang="de-DE" dirty="0"/>
              <a:t>Geflüchtete können sehr davon profitieren, aktive Bürger*innen in ihren Gemeinden zu werden. </a:t>
            </a:r>
            <a:endParaRPr lang="de-DE" dirty="0" smtClean="0"/>
          </a:p>
          <a:p>
            <a:r>
              <a:rPr lang="de-DE" dirty="0"/>
              <a:t>Durch das Engagement in Gemeinschaftsgruppen lernen Geflüchtete und Migrant*innen mehr über ihre Aufnahmeländer, die Menschen vor Ort und ihre Bräuche. </a:t>
            </a:r>
          </a:p>
          <a:p>
            <a:r>
              <a:rPr lang="de-DE" dirty="0"/>
              <a:t>Sie können den Grundstein für Freundschaften mit den Einheimischen der Gemeinde legen und sich selbst dazu befähigen, Veränderungen herbeizuführen, die positive Auswirkungen auf ihre neu gefundene Heimat haben.</a:t>
            </a:r>
            <a:endParaRPr lang="en-IE" dirty="0"/>
          </a:p>
        </p:txBody>
      </p:sp>
      <p:sp>
        <p:nvSpPr>
          <p:cNvPr id="3" name="Text Placeholder 2">
            <a:extLst>
              <a:ext uri="{FF2B5EF4-FFF2-40B4-BE49-F238E27FC236}">
                <a16:creationId xmlns="" xmlns:a16="http://schemas.microsoft.com/office/drawing/2014/main" id="{36343403-5585-4FD4-B031-34133CC7D2DA}"/>
              </a:ext>
            </a:extLst>
          </p:cNvPr>
          <p:cNvSpPr>
            <a:spLocks noGrp="1"/>
          </p:cNvSpPr>
          <p:nvPr>
            <p:ph type="body" sz="quarter" idx="21"/>
          </p:nvPr>
        </p:nvSpPr>
        <p:spPr>
          <a:xfrm>
            <a:off x="2156604" y="191227"/>
            <a:ext cx="9445924" cy="857158"/>
          </a:xfrm>
        </p:spPr>
        <p:txBody>
          <a:bodyPr>
            <a:normAutofit fontScale="92500"/>
          </a:bodyPr>
          <a:lstStyle/>
          <a:p>
            <a:r>
              <a:rPr lang="en-IE" dirty="0" err="1" smtClean="0"/>
              <a:t>Aktive</a:t>
            </a:r>
            <a:r>
              <a:rPr lang="en-IE" dirty="0" smtClean="0"/>
              <a:t> </a:t>
            </a:r>
            <a:r>
              <a:rPr lang="en-IE" dirty="0" err="1" smtClean="0"/>
              <a:t>Bürgerbeteiligung</a:t>
            </a:r>
            <a:r>
              <a:rPr lang="en-IE" dirty="0" smtClean="0"/>
              <a:t> </a:t>
            </a:r>
            <a:r>
              <a:rPr lang="en-IE" dirty="0"/>
              <a:t>– </a:t>
            </a:r>
            <a:r>
              <a:rPr lang="en-IE" dirty="0" err="1"/>
              <a:t>Leistungen</a:t>
            </a:r>
            <a:r>
              <a:rPr lang="en-IE" dirty="0"/>
              <a:t> </a:t>
            </a:r>
            <a:r>
              <a:rPr lang="en-IE" dirty="0" err="1"/>
              <a:t>für</a:t>
            </a:r>
            <a:r>
              <a:rPr lang="en-IE" dirty="0"/>
              <a:t> </a:t>
            </a:r>
            <a:r>
              <a:rPr lang="en-IE" dirty="0" err="1"/>
              <a:t>Geflüchtete</a:t>
            </a:r>
            <a:endParaRPr lang="en-IE" dirty="0"/>
          </a:p>
        </p:txBody>
      </p:sp>
      <p:pic>
        <p:nvPicPr>
          <p:cNvPr id="7" name="Picture 6" descr="A picture containing toy, drawing&#10;&#10;Description automatically generated">
            <a:extLst>
              <a:ext uri="{FF2B5EF4-FFF2-40B4-BE49-F238E27FC236}">
                <a16:creationId xmlns="" xmlns:a16="http://schemas.microsoft.com/office/drawing/2014/main" id="{F801E0F8-B2DB-43DF-85A4-503FBB66D386}"/>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336042" y="1808484"/>
            <a:ext cx="3267456" cy="4267200"/>
          </a:xfrm>
          <a:prstGeom prst="rect">
            <a:avLst/>
          </a:prstGeom>
        </p:spPr>
      </p:pic>
    </p:spTree>
    <p:extLst>
      <p:ext uri="{BB962C8B-B14F-4D97-AF65-F5344CB8AC3E}">
        <p14:creationId xmlns:p14="http://schemas.microsoft.com/office/powerpoint/2010/main" val="1594390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FB48ACD-7375-4B1C-9362-96396AD697FC}"/>
              </a:ext>
            </a:extLst>
          </p:cNvPr>
          <p:cNvSpPr>
            <a:spLocks noGrp="1"/>
          </p:cNvSpPr>
          <p:nvPr>
            <p:ph type="body" sz="quarter" idx="20"/>
          </p:nvPr>
        </p:nvSpPr>
        <p:spPr>
          <a:xfrm>
            <a:off x="4621530" y="1600200"/>
            <a:ext cx="6224188" cy="4152269"/>
          </a:xfrm>
        </p:spPr>
        <p:txBody>
          <a:bodyPr/>
          <a:lstStyle/>
          <a:p>
            <a:pPr marL="0" indent="0">
              <a:buNone/>
            </a:pPr>
            <a:r>
              <a:rPr lang="en-IE" sz="2300" dirty="0"/>
              <a:t>“</a:t>
            </a:r>
            <a:r>
              <a:rPr lang="en-IE" sz="2200" dirty="0"/>
              <a:t>Othering” </a:t>
            </a:r>
            <a:r>
              <a:rPr lang="en-IE" sz="2200" dirty="0" err="1"/>
              <a:t>kann</a:t>
            </a:r>
            <a:r>
              <a:rPr lang="en-IE" sz="2200" dirty="0"/>
              <a:t> </a:t>
            </a:r>
            <a:r>
              <a:rPr lang="en-IE" sz="2200" dirty="0" err="1"/>
              <a:t>entstehen</a:t>
            </a:r>
            <a:r>
              <a:rPr lang="en-IE" sz="2200" dirty="0"/>
              <a:t> </a:t>
            </a:r>
            <a:r>
              <a:rPr lang="en-IE" sz="2200" dirty="0" err="1"/>
              <a:t>durch</a:t>
            </a:r>
            <a:endParaRPr lang="en-IE" sz="2200" dirty="0"/>
          </a:p>
          <a:p>
            <a:r>
              <a:rPr lang="de-DE" sz="2200" dirty="0"/>
              <a:t>ethnische/rassische Unterschiede zwischen Geflüchtete und ihren </a:t>
            </a:r>
            <a:r>
              <a:rPr lang="de-DE" sz="2200" dirty="0" smtClean="0"/>
              <a:t>Aufnahmegemeinschaften</a:t>
            </a:r>
            <a:endParaRPr lang="en-IE" sz="2200" dirty="0"/>
          </a:p>
          <a:p>
            <a:r>
              <a:rPr lang="en-IE" sz="2200" u="sng" dirty="0">
                <a:solidFill>
                  <a:srgbClr val="C00000"/>
                </a:solidFill>
              </a:rPr>
              <a:t>the Refugee label/status can negatively and their need to reform their </a:t>
            </a:r>
            <a:r>
              <a:rPr lang="en-IE" sz="2200" u="sng" dirty="0" smtClean="0">
                <a:solidFill>
                  <a:srgbClr val="C00000"/>
                </a:solidFill>
              </a:rPr>
              <a:t>identities</a:t>
            </a:r>
            <a:endParaRPr lang="en-IE" sz="2200" dirty="0"/>
          </a:p>
          <a:p>
            <a:r>
              <a:rPr lang="en-IE" sz="2200" dirty="0" err="1"/>
              <a:t>Umgang</a:t>
            </a:r>
            <a:r>
              <a:rPr lang="en-IE" sz="2200" dirty="0"/>
              <a:t> der </a:t>
            </a:r>
            <a:r>
              <a:rPr lang="en-IE" sz="2200" dirty="0" err="1"/>
              <a:t>Gesellschaft</a:t>
            </a:r>
            <a:r>
              <a:rPr lang="en-IE" sz="2200" dirty="0" smtClean="0"/>
              <a:t>/ </a:t>
            </a:r>
            <a:r>
              <a:rPr lang="en-IE" sz="2200" dirty="0" err="1" smtClean="0"/>
              <a:t>Gastgebergemeinschaft</a:t>
            </a:r>
            <a:r>
              <a:rPr lang="en-IE" sz="2200" dirty="0" smtClean="0"/>
              <a:t> </a:t>
            </a:r>
            <a:endParaRPr lang="en-IE" sz="2200" dirty="0"/>
          </a:p>
          <a:p>
            <a:pPr marL="0" indent="0">
              <a:buNone/>
            </a:pPr>
            <a:endParaRPr lang="de-DE" sz="2200" dirty="0" smtClean="0"/>
          </a:p>
          <a:p>
            <a:pPr marL="0" indent="0">
              <a:buNone/>
            </a:pPr>
            <a:r>
              <a:rPr lang="de-DE" sz="2200" dirty="0" smtClean="0"/>
              <a:t>Frage </a:t>
            </a:r>
            <a:r>
              <a:rPr lang="de-DE" sz="2200" dirty="0"/>
              <a:t>- Ein Teil der Lösung für das </a:t>
            </a:r>
            <a:r>
              <a:rPr lang="de-DE" sz="2200" dirty="0" err="1"/>
              <a:t>Othering</a:t>
            </a:r>
            <a:r>
              <a:rPr lang="de-DE" sz="2200" dirty="0"/>
              <a:t> muss sich aus den Geschichten ergeben, die wir erzählen. Wie bauen wir echte Zugehörigkeitsgesellschaften auf, während die Welt tief greifende Veränderungen erlebt? </a:t>
            </a:r>
            <a:endParaRPr lang="en-IE" sz="2200" dirty="0"/>
          </a:p>
        </p:txBody>
      </p:sp>
      <p:sp>
        <p:nvSpPr>
          <p:cNvPr id="3" name="Text Placeholder 2">
            <a:extLst>
              <a:ext uri="{FF2B5EF4-FFF2-40B4-BE49-F238E27FC236}">
                <a16:creationId xmlns="" xmlns:a16="http://schemas.microsoft.com/office/drawing/2014/main" id="{36343403-5585-4FD4-B031-34133CC7D2DA}"/>
              </a:ext>
            </a:extLst>
          </p:cNvPr>
          <p:cNvSpPr>
            <a:spLocks noGrp="1"/>
          </p:cNvSpPr>
          <p:nvPr>
            <p:ph type="body" sz="quarter" idx="21"/>
          </p:nvPr>
        </p:nvSpPr>
        <p:spPr>
          <a:xfrm>
            <a:off x="2129790" y="271237"/>
            <a:ext cx="9958405" cy="857158"/>
          </a:xfrm>
        </p:spPr>
        <p:txBody>
          <a:bodyPr>
            <a:noAutofit/>
          </a:bodyPr>
          <a:lstStyle/>
          <a:p>
            <a:r>
              <a:rPr lang="de-DE" sz="3000" dirty="0"/>
              <a:t>Aktive Bürgerbeteiligung kann helfen, "</a:t>
            </a:r>
            <a:r>
              <a:rPr lang="de-DE" sz="3000" dirty="0" err="1"/>
              <a:t>Othering</a:t>
            </a:r>
            <a:r>
              <a:rPr lang="de-DE" sz="3000" dirty="0"/>
              <a:t>" zu verhindern</a:t>
            </a:r>
            <a:endParaRPr lang="en-IE" sz="3000" dirty="0"/>
          </a:p>
        </p:txBody>
      </p:sp>
      <p:pic>
        <p:nvPicPr>
          <p:cNvPr id="5" name="Picture 4" descr="A bunch of green bananas&#10;&#10;Description automatically generated">
            <a:extLst>
              <a:ext uri="{FF2B5EF4-FFF2-40B4-BE49-F238E27FC236}">
                <a16:creationId xmlns="" xmlns:a16="http://schemas.microsoft.com/office/drawing/2014/main" id="{4CEBCFBB-C3B0-45E1-B0A6-17B8235541CB}"/>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179070" y="2036445"/>
            <a:ext cx="3810000" cy="2533650"/>
          </a:xfrm>
          <a:prstGeom prst="rect">
            <a:avLst/>
          </a:prstGeom>
        </p:spPr>
      </p:pic>
      <p:sp>
        <p:nvSpPr>
          <p:cNvPr id="7" name="TextBox 6">
            <a:extLst>
              <a:ext uri="{FF2B5EF4-FFF2-40B4-BE49-F238E27FC236}">
                <a16:creationId xmlns="" xmlns:a16="http://schemas.microsoft.com/office/drawing/2014/main" id="{0FBB8184-66EE-4C70-93E3-013B38113A28}"/>
              </a:ext>
            </a:extLst>
          </p:cNvPr>
          <p:cNvSpPr txBox="1"/>
          <p:nvPr/>
        </p:nvSpPr>
        <p:spPr>
          <a:xfrm>
            <a:off x="179070" y="4720590"/>
            <a:ext cx="3901440" cy="1477328"/>
          </a:xfrm>
          <a:prstGeom prst="rect">
            <a:avLst/>
          </a:prstGeom>
          <a:solidFill>
            <a:schemeClr val="accent2"/>
          </a:solidFill>
        </p:spPr>
        <p:txBody>
          <a:bodyPr wrap="square" rtlCol="0">
            <a:spAutoFit/>
          </a:bodyPr>
          <a:lstStyle/>
          <a:p>
            <a:pPr algn="ctr"/>
            <a:r>
              <a:rPr lang="de-DE" sz="2400" dirty="0">
                <a:solidFill>
                  <a:schemeClr val="bg1"/>
                </a:solidFill>
              </a:rPr>
              <a:t>"Ungeachtet unserer Unterschiede sind wir alle </a:t>
            </a:r>
            <a:r>
              <a:rPr lang="de-DE" sz="2400" dirty="0" smtClean="0">
                <a:solidFill>
                  <a:schemeClr val="bg1"/>
                </a:solidFill>
              </a:rPr>
              <a:t>gleich."</a:t>
            </a:r>
          </a:p>
          <a:p>
            <a:pPr algn="ctr"/>
            <a:r>
              <a:rPr lang="en-IE" dirty="0" smtClean="0">
                <a:solidFill>
                  <a:schemeClr val="bg1"/>
                </a:solidFill>
              </a:rPr>
              <a:t>- </a:t>
            </a:r>
            <a:r>
              <a:rPr lang="en-IE" sz="1200" dirty="0">
                <a:solidFill>
                  <a:schemeClr val="bg1"/>
                </a:solidFill>
              </a:rPr>
              <a:t>Marshal B Rosenberg, </a:t>
            </a:r>
            <a:r>
              <a:rPr lang="en-IE" sz="1200" dirty="0" err="1" smtClean="0">
                <a:solidFill>
                  <a:schemeClr val="bg1"/>
                </a:solidFill>
              </a:rPr>
              <a:t>Amerikanischer</a:t>
            </a:r>
            <a:r>
              <a:rPr lang="en-IE" sz="1200" dirty="0" smtClean="0">
                <a:solidFill>
                  <a:schemeClr val="bg1"/>
                </a:solidFill>
              </a:rPr>
              <a:t> </a:t>
            </a:r>
            <a:r>
              <a:rPr lang="en-IE" sz="1200" dirty="0" err="1" smtClean="0">
                <a:solidFill>
                  <a:schemeClr val="bg1"/>
                </a:solidFill>
              </a:rPr>
              <a:t>Psychologe</a:t>
            </a:r>
            <a:endParaRPr lang="en-IE" sz="1200" dirty="0">
              <a:solidFill>
                <a:schemeClr val="bg1"/>
              </a:solidFill>
            </a:endParaRPr>
          </a:p>
        </p:txBody>
      </p:sp>
    </p:spTree>
    <p:extLst>
      <p:ext uri="{BB962C8B-B14F-4D97-AF65-F5344CB8AC3E}">
        <p14:creationId xmlns:p14="http://schemas.microsoft.com/office/powerpoint/2010/main" val="3109305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FB48ACD-7375-4B1C-9362-96396AD697FC}"/>
              </a:ext>
            </a:extLst>
          </p:cNvPr>
          <p:cNvSpPr>
            <a:spLocks noGrp="1"/>
          </p:cNvSpPr>
          <p:nvPr>
            <p:ph type="body" sz="quarter" idx="20"/>
          </p:nvPr>
        </p:nvSpPr>
        <p:spPr>
          <a:xfrm>
            <a:off x="3749040" y="1570035"/>
            <a:ext cx="8023860" cy="4419285"/>
          </a:xfrm>
        </p:spPr>
        <p:txBody>
          <a:bodyPr/>
          <a:lstStyle/>
          <a:p>
            <a:endParaRPr lang="en-IE" dirty="0" smtClean="0"/>
          </a:p>
          <a:p>
            <a:r>
              <a:rPr lang="de-DE" dirty="0"/>
              <a:t>Die Aufnahmegemeinschaften können sehr davon profitieren, wenn die Geflüchteten als aktive Bürger*innen eingebunden werden. </a:t>
            </a:r>
            <a:endParaRPr lang="de-DE" dirty="0" smtClean="0"/>
          </a:p>
          <a:p>
            <a:pPr marL="0" indent="0">
              <a:buNone/>
            </a:pPr>
            <a:endParaRPr lang="en-IE" dirty="0"/>
          </a:p>
          <a:p>
            <a:r>
              <a:rPr lang="de-DE" dirty="0"/>
              <a:t>Sie werden nicht nur die neu angekommene Gruppe kennen und verstehen lernen, sondern auch von den neuen Fähigkeiten, Kenntnissen und Ressourcen profitieren, die die </a:t>
            </a:r>
            <a:r>
              <a:rPr lang="de-DE" dirty="0" smtClean="0"/>
              <a:t>Geflüchteten </a:t>
            </a:r>
            <a:r>
              <a:rPr lang="de-DE" dirty="0"/>
              <a:t>aus ihren eigenen Ländern mitbringen.</a:t>
            </a:r>
            <a:endParaRPr lang="en-IE" dirty="0"/>
          </a:p>
        </p:txBody>
      </p:sp>
      <p:sp>
        <p:nvSpPr>
          <p:cNvPr id="3" name="Text Placeholder 2">
            <a:extLst>
              <a:ext uri="{FF2B5EF4-FFF2-40B4-BE49-F238E27FC236}">
                <a16:creationId xmlns="" xmlns:a16="http://schemas.microsoft.com/office/drawing/2014/main" id="{36343403-5585-4FD4-B031-34133CC7D2DA}"/>
              </a:ext>
            </a:extLst>
          </p:cNvPr>
          <p:cNvSpPr>
            <a:spLocks noGrp="1"/>
          </p:cNvSpPr>
          <p:nvPr>
            <p:ph type="body" sz="quarter" idx="21"/>
          </p:nvPr>
        </p:nvSpPr>
        <p:spPr>
          <a:xfrm>
            <a:off x="2659168" y="172528"/>
            <a:ext cx="8900228" cy="914400"/>
          </a:xfrm>
        </p:spPr>
        <p:txBody>
          <a:bodyPr>
            <a:normAutofit fontScale="92500" lnSpcReduction="10000"/>
          </a:bodyPr>
          <a:lstStyle/>
          <a:p>
            <a:r>
              <a:rPr lang="de-DE" dirty="0"/>
              <a:t>Aktive Bürgerbeteiligung für Geflüchtete - Vorteile für Gemeinschaften</a:t>
            </a:r>
            <a:endParaRPr lang="en-IE" dirty="0"/>
          </a:p>
        </p:txBody>
      </p:sp>
      <p:pic>
        <p:nvPicPr>
          <p:cNvPr id="7" name="Picture 6" descr="A picture containing toy, drawing&#10;&#10;Description automatically generated">
            <a:extLst>
              <a:ext uri="{FF2B5EF4-FFF2-40B4-BE49-F238E27FC236}">
                <a16:creationId xmlns="" xmlns:a16="http://schemas.microsoft.com/office/drawing/2014/main" id="{F801E0F8-B2DB-43DF-85A4-503FBB66D386}"/>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336042" y="1808484"/>
            <a:ext cx="3267456" cy="4267200"/>
          </a:xfrm>
          <a:prstGeom prst="rect">
            <a:avLst/>
          </a:prstGeom>
        </p:spPr>
      </p:pic>
    </p:spTree>
    <p:extLst>
      <p:ext uri="{BB962C8B-B14F-4D97-AF65-F5344CB8AC3E}">
        <p14:creationId xmlns:p14="http://schemas.microsoft.com/office/powerpoint/2010/main" val="1881737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3FB1D77-150F-4CA9-909A-AFD40970DE0F}"/>
              </a:ext>
            </a:extLst>
          </p:cNvPr>
          <p:cNvSpPr>
            <a:spLocks noGrp="1"/>
          </p:cNvSpPr>
          <p:nvPr>
            <p:ph type="body" sz="quarter" idx="20"/>
          </p:nvPr>
        </p:nvSpPr>
        <p:spPr>
          <a:xfrm>
            <a:off x="3188970" y="1733236"/>
            <a:ext cx="8618220" cy="3569675"/>
          </a:xfrm>
        </p:spPr>
        <p:txBody>
          <a:bodyPr/>
          <a:lstStyle/>
          <a:p>
            <a:pPr algn="just"/>
            <a:r>
              <a:rPr lang="de-DE" dirty="0"/>
              <a:t>Ein Community Champion ist ein Akteur des Wandels, der Verantwortung für das Wohlergehen und die Verbesserung des Gemeinwesens übernimmt. Ein Akteur der inklusiven Gemeinschaft ist eine Führungskraft in der Gemeinschaft, die sich leidenschaftlich für die Inklusion einsetzt</a:t>
            </a:r>
            <a:r>
              <a:rPr lang="de-DE" dirty="0" smtClean="0"/>
              <a:t>.</a:t>
            </a:r>
          </a:p>
          <a:p>
            <a:pPr algn="just"/>
            <a:r>
              <a:rPr lang="de-DE" dirty="0"/>
              <a:t>In der Regel mobilisieren sie Gemeinschaften für eine gemeinsame Sache, um Vorgehensweisen zur Bewältigung spezifischer gemeinschaftlicher Herausforderungen zu entwerfen und zu fördern. Diese Rolle kann bezahlt oder freiwillig ausgeübt werden, die meisten sind Freiwillige.</a:t>
            </a:r>
            <a:endParaRPr lang="en-IE" dirty="0"/>
          </a:p>
        </p:txBody>
      </p:sp>
      <p:sp>
        <p:nvSpPr>
          <p:cNvPr id="3" name="Text Placeholder 2">
            <a:extLst>
              <a:ext uri="{FF2B5EF4-FFF2-40B4-BE49-F238E27FC236}">
                <a16:creationId xmlns="" xmlns:a16="http://schemas.microsoft.com/office/drawing/2014/main" id="{2415960C-8125-4E45-A4C9-B4E515B0B066}"/>
              </a:ext>
            </a:extLst>
          </p:cNvPr>
          <p:cNvSpPr>
            <a:spLocks noGrp="1"/>
          </p:cNvSpPr>
          <p:nvPr>
            <p:ph type="body" sz="quarter" idx="21"/>
          </p:nvPr>
        </p:nvSpPr>
        <p:spPr>
          <a:xfrm>
            <a:off x="2495266" y="634149"/>
            <a:ext cx="8403792" cy="422479"/>
          </a:xfrm>
        </p:spPr>
        <p:txBody>
          <a:bodyPr>
            <a:normAutofit fontScale="92500" lnSpcReduction="20000"/>
          </a:bodyPr>
          <a:lstStyle/>
          <a:p>
            <a:r>
              <a:rPr lang="en-US" sz="3400" dirty="0"/>
              <a:t>Inclusive Community Champions </a:t>
            </a:r>
            <a:r>
              <a:rPr lang="en-US" sz="3400" dirty="0" smtClean="0"/>
              <a:t>– </a:t>
            </a:r>
            <a:r>
              <a:rPr lang="en-US" sz="3400" dirty="0" err="1" smtClean="0"/>
              <a:t>Wer</a:t>
            </a:r>
            <a:r>
              <a:rPr lang="en-US" sz="3400" dirty="0" smtClean="0"/>
              <a:t> </a:t>
            </a:r>
            <a:r>
              <a:rPr lang="en-US" sz="3400" dirty="0" err="1"/>
              <a:t>ist</a:t>
            </a:r>
            <a:r>
              <a:rPr lang="en-US" sz="3400" dirty="0"/>
              <a:t> das?</a:t>
            </a:r>
            <a:endParaRPr lang="en-IE" sz="3400" dirty="0"/>
          </a:p>
        </p:txBody>
      </p:sp>
      <p:pic>
        <p:nvPicPr>
          <p:cNvPr id="4" name="Picture Placeholder 5" descr="A picture containing sky, person, outdoor, man&#10;&#10;Description automatically generated">
            <a:extLst>
              <a:ext uri="{FF2B5EF4-FFF2-40B4-BE49-F238E27FC236}">
                <a16:creationId xmlns="" xmlns:a16="http://schemas.microsoft.com/office/drawing/2014/main" id="{A901B5AC-3CE6-454B-847E-650017143C40}"/>
              </a:ext>
            </a:extLst>
          </p:cNvPr>
          <p:cNvPicPr>
            <a:picLocks noChangeAspect="1"/>
          </p:cNvPicPr>
          <p:nvPr/>
        </p:nvPicPr>
        <p:blipFill rotWithShape="1">
          <a:blip r:embed="rId2"/>
          <a:srcRect l="38734" r="-1368"/>
          <a:stretch/>
        </p:blipFill>
        <p:spPr>
          <a:xfrm flipH="1">
            <a:off x="-85000" y="1836013"/>
            <a:ext cx="3273970" cy="3920825"/>
          </a:xfrm>
          <a:prstGeom prst="rect">
            <a:avLst/>
          </a:prstGeom>
        </p:spPr>
      </p:pic>
      <p:sp>
        <p:nvSpPr>
          <p:cNvPr id="5" name="Rectangle 4">
            <a:extLst>
              <a:ext uri="{FF2B5EF4-FFF2-40B4-BE49-F238E27FC236}">
                <a16:creationId xmlns="" xmlns:a16="http://schemas.microsoft.com/office/drawing/2014/main" id="{C192D483-8EBE-445B-8F66-2AC86175CA8D}"/>
              </a:ext>
            </a:extLst>
          </p:cNvPr>
          <p:cNvSpPr/>
          <p:nvPr/>
        </p:nvSpPr>
        <p:spPr>
          <a:xfrm>
            <a:off x="3962401" y="5418979"/>
            <a:ext cx="8229599" cy="830997"/>
          </a:xfrm>
          <a:prstGeom prst="rect">
            <a:avLst/>
          </a:prstGeom>
          <a:solidFill>
            <a:srgbClr val="16A8D3"/>
          </a:solidFill>
        </p:spPr>
        <p:txBody>
          <a:bodyPr wrap="square">
            <a:spAutoFit/>
          </a:bodyPr>
          <a:lstStyle/>
          <a:p>
            <a:r>
              <a:rPr lang="de-DE" sz="2400" dirty="0">
                <a:solidFill>
                  <a:schemeClr val="bg1"/>
                </a:solidFill>
                <a:latin typeface="+mj-lt"/>
              </a:rPr>
              <a:t>Die Rolle der Community-Champion-Arbeit ist teils Bildung, teils Inspiration, teils Motivation und teils Mobilisierung.</a:t>
            </a:r>
            <a:endParaRPr lang="en-IE" sz="2400" dirty="0">
              <a:solidFill>
                <a:schemeClr val="bg1"/>
              </a:solidFill>
              <a:latin typeface="+mj-lt"/>
            </a:endParaRPr>
          </a:p>
        </p:txBody>
      </p:sp>
    </p:spTree>
    <p:extLst>
      <p:ext uri="{BB962C8B-B14F-4D97-AF65-F5344CB8AC3E}">
        <p14:creationId xmlns:p14="http://schemas.microsoft.com/office/powerpoint/2010/main" val="3355435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FB48ACD-7375-4B1C-9362-96396AD697FC}"/>
              </a:ext>
            </a:extLst>
          </p:cNvPr>
          <p:cNvSpPr>
            <a:spLocks noGrp="1"/>
          </p:cNvSpPr>
          <p:nvPr>
            <p:ph type="body" sz="quarter" idx="20"/>
          </p:nvPr>
        </p:nvSpPr>
        <p:spPr>
          <a:xfrm>
            <a:off x="4171950" y="1808484"/>
            <a:ext cx="7406640" cy="4129409"/>
          </a:xfrm>
        </p:spPr>
        <p:txBody>
          <a:bodyPr/>
          <a:lstStyle/>
          <a:p>
            <a:r>
              <a:rPr lang="de-DE" dirty="0"/>
              <a:t>Aktive Bürgerbeteiligung bedeutet auch, dass die Menschen befähigt werden, sich an demokratischen Entscheidungsprozessen zu beteiligen und Veränderungen in ihren Gemeinschaften zum Wohle aller zu bewirken</a:t>
            </a:r>
            <a:r>
              <a:rPr lang="de-DE" dirty="0" smtClean="0"/>
              <a:t>.</a:t>
            </a:r>
          </a:p>
          <a:p>
            <a:r>
              <a:rPr lang="de-DE" dirty="0"/>
              <a:t>Die Förderung der aktiven Bürgerbeteiligung unter erwachsenen Geflüchteten ist der Schlüssel zum Integrationsprozess, da sie den Geflüchteten ein Gefühl von Autonomie und Kontrolle über ihr Leben und ihre Zukunft in ihren Aufnahmeländern verleiht. </a:t>
            </a:r>
            <a:endParaRPr lang="en-IE" dirty="0"/>
          </a:p>
        </p:txBody>
      </p:sp>
      <p:sp>
        <p:nvSpPr>
          <p:cNvPr id="3" name="Text Placeholder 2">
            <a:extLst>
              <a:ext uri="{FF2B5EF4-FFF2-40B4-BE49-F238E27FC236}">
                <a16:creationId xmlns="" xmlns:a16="http://schemas.microsoft.com/office/drawing/2014/main" id="{36343403-5585-4FD4-B031-34133CC7D2DA}"/>
              </a:ext>
            </a:extLst>
          </p:cNvPr>
          <p:cNvSpPr>
            <a:spLocks noGrp="1"/>
          </p:cNvSpPr>
          <p:nvPr>
            <p:ph type="body" sz="quarter" idx="21"/>
          </p:nvPr>
        </p:nvSpPr>
        <p:spPr>
          <a:xfrm>
            <a:off x="3881887" y="94892"/>
            <a:ext cx="7323826" cy="966158"/>
          </a:xfrm>
        </p:spPr>
        <p:txBody>
          <a:bodyPr>
            <a:normAutofit fontScale="92500" lnSpcReduction="10000"/>
          </a:bodyPr>
          <a:lstStyle/>
          <a:p>
            <a:r>
              <a:rPr lang="de-DE" dirty="0"/>
              <a:t>Warum müssen Dienstleistungsanbieter die aktive Bürgerbeteiligung fördern?</a:t>
            </a:r>
          </a:p>
        </p:txBody>
      </p:sp>
      <p:pic>
        <p:nvPicPr>
          <p:cNvPr id="5" name="Picture 4" descr="A picture containing clothing, clock&#10;&#10;Description automatically generated">
            <a:extLst>
              <a:ext uri="{FF2B5EF4-FFF2-40B4-BE49-F238E27FC236}">
                <a16:creationId xmlns="" xmlns:a16="http://schemas.microsoft.com/office/drawing/2014/main" id="{1D63D642-0043-43C2-A59A-C16A6138849F}"/>
              </a:ext>
            </a:extLst>
          </p:cNvPr>
          <p:cNvPicPr>
            <a:picLocks noChangeAspect="1"/>
          </p:cNvPicPr>
          <p:nvPr/>
        </p:nvPicPr>
        <p:blipFill rotWithShape="1">
          <a:blip r:embed="rId2">
            <a:extLst>
              <a:ext uri="{837473B0-CC2E-450A-ABE3-18F120FF3D39}">
                <a1611:picAttrSrcUrl xmlns="" xmlns:a1611="http://schemas.microsoft.com/office/drawing/2016/11/main" r:id="rId3"/>
              </a:ext>
            </a:extLst>
          </a:blip>
          <a:srcRect l="19129" r="19446"/>
          <a:stretch/>
        </p:blipFill>
        <p:spPr>
          <a:xfrm>
            <a:off x="320039" y="2030100"/>
            <a:ext cx="3691891" cy="3686175"/>
          </a:xfrm>
          <a:prstGeom prst="rect">
            <a:avLst/>
          </a:prstGeom>
        </p:spPr>
      </p:pic>
    </p:spTree>
    <p:extLst>
      <p:ext uri="{BB962C8B-B14F-4D97-AF65-F5344CB8AC3E}">
        <p14:creationId xmlns:p14="http://schemas.microsoft.com/office/powerpoint/2010/main" val="1346374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CEA100D9-7D23-4835-B25F-6EA2A289291D}"/>
              </a:ext>
            </a:extLst>
          </p:cNvPr>
          <p:cNvSpPr>
            <a:spLocks noGrp="1"/>
          </p:cNvSpPr>
          <p:nvPr>
            <p:ph type="body" sz="quarter" idx="20"/>
          </p:nvPr>
        </p:nvSpPr>
        <p:spPr>
          <a:xfrm>
            <a:off x="4908430" y="2115481"/>
            <a:ext cx="7283570" cy="3872188"/>
          </a:xfrm>
        </p:spPr>
        <p:txBody>
          <a:bodyPr/>
          <a:lstStyle/>
          <a:p>
            <a:pPr>
              <a:buFont typeface="Arial" panose="020B0604020202020204" pitchFamily="34" charset="0"/>
              <a:buChar char="•"/>
            </a:pPr>
            <a:r>
              <a:rPr lang="de-DE" sz="2200" dirty="0"/>
              <a:t>Aufstrebende Gemeinschaften brauchen eine Vielfalt von Führungspersönlichkeiten. Mit einer vielfältigen Führung werden unsere Gemeinschaften stärker werden.</a:t>
            </a:r>
          </a:p>
          <a:p>
            <a:pPr>
              <a:buFont typeface="Arial" panose="020B0604020202020204" pitchFamily="34" charset="0"/>
              <a:buChar char="•"/>
            </a:pPr>
            <a:r>
              <a:rPr lang="de-DE" sz="2200" dirty="0"/>
              <a:t>Mitglieder von Migranten- und Flüchtlingsgemeinschaften haben einen Standpunkt, den die Gemeinschaft gerne hören würde und eine Reihe von Fähigkeiten, die einzigartig und wertvoll sind</a:t>
            </a:r>
            <a:r>
              <a:rPr lang="de-DE" sz="2200" dirty="0" smtClean="0"/>
              <a:t>.</a:t>
            </a:r>
          </a:p>
          <a:p>
            <a:pPr>
              <a:buFont typeface="Arial" panose="020B0604020202020204" pitchFamily="34" charset="0"/>
              <a:buChar char="•"/>
            </a:pPr>
            <a:r>
              <a:rPr lang="de-DE" sz="2200" dirty="0"/>
              <a:t>Führungsvielfalt schafft Möglichkeiten für einen respektvollen Dialog und kollektive Problemlösungen. </a:t>
            </a:r>
          </a:p>
          <a:p>
            <a:pPr>
              <a:buFont typeface="Arial" panose="020B0604020202020204" pitchFamily="34" charset="0"/>
              <a:buChar char="•"/>
            </a:pPr>
            <a:r>
              <a:rPr lang="de-DE" sz="2200" dirty="0"/>
              <a:t>Jeder kann lernen, eine führende Rolle in der Gemeinschaft zu übernehmen. Führungsqualitäten werden Schritt für Schritt aufgebaut.</a:t>
            </a:r>
          </a:p>
          <a:p>
            <a:endParaRPr lang="en-IE" dirty="0"/>
          </a:p>
        </p:txBody>
      </p:sp>
      <p:sp>
        <p:nvSpPr>
          <p:cNvPr id="3" name="Text Placeholder 2">
            <a:extLst>
              <a:ext uri="{FF2B5EF4-FFF2-40B4-BE49-F238E27FC236}">
                <a16:creationId xmlns="" xmlns:a16="http://schemas.microsoft.com/office/drawing/2014/main" id="{AF8BD801-1674-49B6-B5A2-5127862E64AA}"/>
              </a:ext>
            </a:extLst>
          </p:cNvPr>
          <p:cNvSpPr>
            <a:spLocks noGrp="1"/>
          </p:cNvSpPr>
          <p:nvPr>
            <p:ph type="body" sz="quarter" idx="21"/>
          </p:nvPr>
        </p:nvSpPr>
        <p:spPr/>
        <p:txBody>
          <a:bodyPr>
            <a:normAutofit fontScale="85000" lnSpcReduction="10000"/>
          </a:bodyPr>
          <a:lstStyle/>
          <a:p>
            <a:r>
              <a:rPr lang="de-DE" dirty="0"/>
              <a:t>Warum Geflüchtete und Migrant*innen ausbilden und befähigen, aktive </a:t>
            </a:r>
            <a:r>
              <a:rPr lang="de-DE" dirty="0" smtClean="0"/>
              <a:t>Bürger*innen </a:t>
            </a:r>
            <a:r>
              <a:rPr lang="de-DE" dirty="0"/>
              <a:t>zu werden?</a:t>
            </a:r>
            <a:endParaRPr lang="en-IE" dirty="0"/>
          </a:p>
        </p:txBody>
      </p:sp>
      <p:pic>
        <p:nvPicPr>
          <p:cNvPr id="5" name="Picture 4" descr="A group of people posing for the camera&#10;&#10;Description automatically generated">
            <a:extLst>
              <a:ext uri="{FF2B5EF4-FFF2-40B4-BE49-F238E27FC236}">
                <a16:creationId xmlns="" xmlns:a16="http://schemas.microsoft.com/office/drawing/2014/main" id="{71234A7E-19FC-4AA1-BF9F-4907E17782A9}"/>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0" y="2115481"/>
            <a:ext cx="4724383" cy="2999983"/>
          </a:xfrm>
          <a:prstGeom prst="rect">
            <a:avLst/>
          </a:prstGeom>
        </p:spPr>
      </p:pic>
    </p:spTree>
    <p:extLst>
      <p:ext uri="{BB962C8B-B14F-4D97-AF65-F5344CB8AC3E}">
        <p14:creationId xmlns:p14="http://schemas.microsoft.com/office/powerpoint/2010/main" val="133606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16893C1B-F8FC-4864-AD69-C533C508F634}"/>
              </a:ext>
            </a:extLst>
          </p:cNvPr>
          <p:cNvSpPr>
            <a:spLocks noGrp="1"/>
          </p:cNvSpPr>
          <p:nvPr>
            <p:ph type="body" sz="quarter" idx="20"/>
          </p:nvPr>
        </p:nvSpPr>
        <p:spPr>
          <a:xfrm>
            <a:off x="3937040" y="1870669"/>
            <a:ext cx="8043429" cy="3631644"/>
          </a:xfrm>
        </p:spPr>
        <p:txBody>
          <a:bodyPr/>
          <a:lstStyle/>
          <a:p>
            <a:pPr marL="342900" indent="-342900">
              <a:buFont typeface="Arial" panose="020B0604020202020204" pitchFamily="34" charset="0"/>
              <a:buChar char="•"/>
            </a:pPr>
            <a:r>
              <a:rPr lang="de-DE" sz="2200" dirty="0" err="1"/>
              <a:t>Sajjad</a:t>
            </a:r>
            <a:r>
              <a:rPr lang="de-DE" sz="2200" dirty="0"/>
              <a:t> Hussain wurde in Pakistan geboren, lebt aber seit fast 20 Jahren in Irland. Er kam ursprünglich mit einer Arbeitserlaubnis nach Irland und hat </a:t>
            </a:r>
            <a:r>
              <a:rPr lang="de-DE" sz="2200" dirty="0" err="1"/>
              <a:t>Roscommon</a:t>
            </a:r>
            <a:r>
              <a:rPr lang="de-DE" sz="2200" dirty="0"/>
              <a:t> zu seiner Heimat gemacht.</a:t>
            </a:r>
          </a:p>
          <a:p>
            <a:pPr marL="342900" indent="-342900">
              <a:buFont typeface="Arial" panose="020B0604020202020204" pitchFamily="34" charset="0"/>
              <a:buChar char="•"/>
            </a:pPr>
            <a:r>
              <a:rPr lang="de-DE" sz="2200" dirty="0"/>
              <a:t>Im Jahr 2018 war er einer von vier Personen von den </a:t>
            </a:r>
            <a:r>
              <a:rPr lang="de-DE" sz="2200" dirty="0" err="1"/>
              <a:t>Ballaghaderreen</a:t>
            </a:r>
            <a:r>
              <a:rPr lang="de-DE" sz="2200" dirty="0"/>
              <a:t>, die eine Auszeichnung als Community People </a:t>
            </a:r>
            <a:r>
              <a:rPr lang="de-DE" sz="2200" dirty="0" err="1"/>
              <a:t>of</a:t>
            </a:r>
            <a:r>
              <a:rPr lang="de-DE" sz="2200" dirty="0"/>
              <a:t> </a:t>
            </a:r>
            <a:r>
              <a:rPr lang="de-DE" sz="2200" dirty="0" err="1"/>
              <a:t>the</a:t>
            </a:r>
            <a:r>
              <a:rPr lang="de-DE" sz="2200" dirty="0"/>
              <a:t> Year in Anerkennung der Reaktion der Stadt auf die Ankunft der Geflüchteten aus Syrien entgegennahmen</a:t>
            </a:r>
            <a:r>
              <a:rPr lang="de-DE" sz="2200" dirty="0" smtClean="0"/>
              <a:t>.</a:t>
            </a:r>
          </a:p>
          <a:p>
            <a:pPr marL="342900" indent="-342900">
              <a:buFont typeface="Arial" panose="020B0604020202020204" pitchFamily="34" charset="0"/>
              <a:buChar char="•"/>
            </a:pPr>
            <a:r>
              <a:rPr lang="de-DE" sz="2200" dirty="0"/>
              <a:t>Als aktiver Bürger seiner Gemeinde engagierte sich </a:t>
            </a:r>
            <a:r>
              <a:rPr lang="de-DE" sz="2200" dirty="0" err="1"/>
              <a:t>Sajjad</a:t>
            </a:r>
            <a:r>
              <a:rPr lang="de-DE" sz="2200" dirty="0"/>
              <a:t> im Komitee für saubere Städte, in der Jugendorganisation </a:t>
            </a:r>
            <a:r>
              <a:rPr lang="de-DE" sz="2200" dirty="0" err="1"/>
              <a:t>Foróige</a:t>
            </a:r>
            <a:r>
              <a:rPr lang="de-DE" sz="2200" dirty="0"/>
              <a:t> und gründete auch den örtlichen </a:t>
            </a:r>
            <a:r>
              <a:rPr lang="de-DE" sz="2200" dirty="0" smtClean="0"/>
              <a:t>Cricket-Club.</a:t>
            </a:r>
          </a:p>
          <a:p>
            <a:pPr marL="342900" indent="-342900">
              <a:buFont typeface="Arial" panose="020B0604020202020204" pitchFamily="34" charset="0"/>
              <a:buChar char="•"/>
            </a:pPr>
            <a:r>
              <a:rPr lang="de-DE" sz="2200" dirty="0"/>
              <a:t>Im Jahr 2019 kandidierte Hussain bei den lokalen </a:t>
            </a:r>
            <a:r>
              <a:rPr lang="de-DE" sz="2200" dirty="0" err="1"/>
              <a:t>Roscommon</a:t>
            </a:r>
            <a:r>
              <a:rPr lang="de-DE" sz="2200" dirty="0"/>
              <a:t>-Wahlen. </a:t>
            </a:r>
            <a:endParaRPr lang="en-IE" sz="2200" dirty="0"/>
          </a:p>
        </p:txBody>
      </p:sp>
      <p:sp>
        <p:nvSpPr>
          <p:cNvPr id="4" name="Text Placeholder 3">
            <a:extLst>
              <a:ext uri="{FF2B5EF4-FFF2-40B4-BE49-F238E27FC236}">
                <a16:creationId xmlns="" xmlns:a16="http://schemas.microsoft.com/office/drawing/2014/main" id="{6D624EC7-ECF2-487A-8A48-D32CB8FE340F}"/>
              </a:ext>
            </a:extLst>
          </p:cNvPr>
          <p:cNvSpPr>
            <a:spLocks noGrp="1"/>
          </p:cNvSpPr>
          <p:nvPr>
            <p:ph type="body" sz="quarter" idx="22"/>
          </p:nvPr>
        </p:nvSpPr>
        <p:spPr>
          <a:xfrm>
            <a:off x="4111644" y="338945"/>
            <a:ext cx="7694219" cy="1531724"/>
          </a:xfrm>
        </p:spPr>
        <p:txBody>
          <a:bodyPr>
            <a:noAutofit/>
          </a:bodyPr>
          <a:lstStyle/>
          <a:p>
            <a:r>
              <a:rPr lang="en-IE" dirty="0"/>
              <a:t>Sajjad Hussain </a:t>
            </a:r>
            <a:r>
              <a:rPr lang="en-IE" dirty="0" smtClean="0"/>
              <a:t>(Migrant </a:t>
            </a:r>
            <a:r>
              <a:rPr lang="en-IE" dirty="0" err="1" smtClean="0"/>
              <a:t>aus</a:t>
            </a:r>
            <a:r>
              <a:rPr lang="en-IE" dirty="0" smtClean="0"/>
              <a:t> Pakistan) </a:t>
            </a:r>
            <a:r>
              <a:rPr lang="en-IE" dirty="0"/>
              <a:t>Ballaghaderreen, Ireland</a:t>
            </a:r>
          </a:p>
        </p:txBody>
      </p:sp>
      <p:sp>
        <p:nvSpPr>
          <p:cNvPr id="3" name="Rectangle 2">
            <a:extLst>
              <a:ext uri="{FF2B5EF4-FFF2-40B4-BE49-F238E27FC236}">
                <a16:creationId xmlns="" xmlns:a16="http://schemas.microsoft.com/office/drawing/2014/main" id="{05FC9E5C-B4FB-4E8A-B258-1D867B855609}"/>
              </a:ext>
            </a:extLst>
          </p:cNvPr>
          <p:cNvSpPr/>
          <p:nvPr/>
        </p:nvSpPr>
        <p:spPr>
          <a:xfrm>
            <a:off x="327660" y="6364573"/>
            <a:ext cx="6096000" cy="400110"/>
          </a:xfrm>
          <a:prstGeom prst="rect">
            <a:avLst/>
          </a:prstGeom>
        </p:spPr>
        <p:txBody>
          <a:bodyPr>
            <a:spAutoFit/>
          </a:bodyPr>
          <a:lstStyle/>
          <a:p>
            <a:r>
              <a:rPr lang="en-IE" sz="1000" dirty="0" err="1" smtClean="0"/>
              <a:t>Weiter</a:t>
            </a:r>
            <a:r>
              <a:rPr lang="en-IE" sz="1000" dirty="0" smtClean="0"/>
              <a:t> </a:t>
            </a:r>
            <a:r>
              <a:rPr lang="en-IE" sz="1000" dirty="0" err="1" smtClean="0"/>
              <a:t>Infos</a:t>
            </a:r>
            <a:r>
              <a:rPr lang="en-IE" sz="1000" dirty="0" smtClean="0"/>
              <a:t>: </a:t>
            </a:r>
            <a:r>
              <a:rPr lang="en-IE" sz="1000" dirty="0">
                <a:hlinkClick r:id="rId2"/>
              </a:rPr>
              <a:t>https://www.irishtimes.com/news/politics/barber-hopes-to-emerge-a-cut-above-in-roscommon-council-election-1.3797201</a:t>
            </a:r>
            <a:r>
              <a:rPr lang="en-IE" sz="1000" dirty="0"/>
              <a:t> </a:t>
            </a:r>
          </a:p>
        </p:txBody>
      </p:sp>
      <p:sp>
        <p:nvSpPr>
          <p:cNvPr id="5" name="Rectangle 4">
            <a:extLst>
              <a:ext uri="{FF2B5EF4-FFF2-40B4-BE49-F238E27FC236}">
                <a16:creationId xmlns="" xmlns:a16="http://schemas.microsoft.com/office/drawing/2014/main" id="{E06656AC-B175-42A8-90C3-9D78192B53BC}"/>
              </a:ext>
            </a:extLst>
          </p:cNvPr>
          <p:cNvSpPr/>
          <p:nvPr/>
        </p:nvSpPr>
        <p:spPr>
          <a:xfrm>
            <a:off x="0" y="229078"/>
            <a:ext cx="3680460" cy="2862322"/>
          </a:xfrm>
          <a:prstGeom prst="rect">
            <a:avLst/>
          </a:prstGeom>
          <a:solidFill>
            <a:srgbClr val="B6BD00"/>
          </a:solidFill>
        </p:spPr>
        <p:txBody>
          <a:bodyPr wrap="square">
            <a:spAutoFit/>
          </a:bodyPr>
          <a:lstStyle/>
          <a:p>
            <a:r>
              <a:rPr lang="en-IE" sz="3600" dirty="0" smtClean="0">
                <a:solidFill>
                  <a:schemeClr val="bg1"/>
                </a:solidFill>
                <a:highlight>
                  <a:srgbClr val="B6BD00"/>
                </a:highlight>
              </a:rPr>
              <a:t> </a:t>
            </a:r>
            <a:r>
              <a:rPr lang="de-DE" sz="3600" dirty="0">
                <a:solidFill>
                  <a:schemeClr val="bg1"/>
                </a:solidFill>
                <a:highlight>
                  <a:srgbClr val="B6BD00"/>
                </a:highlight>
              </a:rPr>
              <a:t>Treffen wir den aktiven Bürger und Migrant-Community-Champion </a:t>
            </a:r>
            <a:endParaRPr lang="en-IE" sz="3600" dirty="0">
              <a:solidFill>
                <a:schemeClr val="bg1"/>
              </a:solidFill>
              <a:highlight>
                <a:srgbClr val="B6BD00"/>
              </a:highlight>
            </a:endParaRPr>
          </a:p>
        </p:txBody>
      </p:sp>
      <p:pic>
        <p:nvPicPr>
          <p:cNvPr id="10" name="Picture 4" descr="Image may contain: 1 person, smiling">
            <a:extLst>
              <a:ext uri="{FF2B5EF4-FFF2-40B4-BE49-F238E27FC236}">
                <a16:creationId xmlns="" xmlns:a16="http://schemas.microsoft.com/office/drawing/2014/main" id="{896639D1-F5BC-4E05-A620-32338A6DD2FE}"/>
              </a:ext>
            </a:extLst>
          </p:cNvPr>
          <p:cNvPicPr>
            <a:picLocks noGrp="1" noChangeAspect="1" noChangeArrowheads="1"/>
          </p:cNvPicPr>
          <p:nvPr>
            <p:ph type="pic" sz="quarter" idx="21"/>
          </p:nvPr>
        </p:nvPicPr>
        <p:blipFill>
          <a:blip r:embed="rId3">
            <a:extLst>
              <a:ext uri="{28A0092B-C50C-407E-A947-70E740481C1C}">
                <a14:useLocalDpi xmlns:a14="http://schemas.microsoft.com/office/drawing/2010/main" val="0"/>
              </a:ext>
            </a:extLst>
          </a:blip>
          <a:srcRect l="982" r="982"/>
          <a:stretch>
            <a:fillRect/>
          </a:stretch>
        </p:blipFill>
        <p:spPr bwMode="auto">
          <a:xfrm>
            <a:off x="584897" y="3287918"/>
            <a:ext cx="2941849" cy="296014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701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16893C1B-F8FC-4864-AD69-C533C508F634}"/>
              </a:ext>
            </a:extLst>
          </p:cNvPr>
          <p:cNvSpPr>
            <a:spLocks noGrp="1"/>
          </p:cNvSpPr>
          <p:nvPr>
            <p:ph type="body" sz="quarter" idx="20"/>
          </p:nvPr>
        </p:nvSpPr>
        <p:spPr>
          <a:xfrm>
            <a:off x="5842559" y="2028544"/>
            <a:ext cx="6137909" cy="3631644"/>
          </a:xfrm>
        </p:spPr>
        <p:txBody>
          <a:bodyPr/>
          <a:lstStyle/>
          <a:p>
            <a:r>
              <a:rPr lang="en-IE" i="1" dirty="0" smtClean="0"/>
              <a:t>“</a:t>
            </a:r>
            <a:r>
              <a:rPr lang="de-DE" i="1" dirty="0"/>
              <a:t>Ich engagiere mich in Gemeindegruppen wegen meiner Jungen. Ich habe mich im Family </a:t>
            </a:r>
            <a:r>
              <a:rPr lang="de-DE" i="1" dirty="0" err="1"/>
              <a:t>Resource</a:t>
            </a:r>
            <a:r>
              <a:rPr lang="de-DE" i="1" dirty="0"/>
              <a:t> </a:t>
            </a:r>
            <a:r>
              <a:rPr lang="de-DE" i="1" dirty="0" err="1"/>
              <a:t>Centre</a:t>
            </a:r>
            <a:r>
              <a:rPr lang="de-DE" i="1" dirty="0"/>
              <a:t>, im Gemeinderat, in der Defibrillator-Gruppe und in der Elternvereinigung engagiert, sowohl in der nationalen als auch in der Sekundarschule.</a:t>
            </a:r>
          </a:p>
          <a:p>
            <a:r>
              <a:rPr lang="de-DE" i="1" dirty="0"/>
              <a:t>Ich selbst finde, jeder sollte sich engagieren, weil... Es ist für ihre Kinder, es ist für sie selbst, es ist für die </a:t>
            </a:r>
            <a:r>
              <a:rPr lang="de-DE" i="1" dirty="0" err="1"/>
              <a:t>Ballyhaunis</a:t>
            </a:r>
            <a:r>
              <a:rPr lang="de-DE" i="1" dirty="0"/>
              <a:t>, und es ist für die Iren, damit sie die Kultur der verschiedenen Nationalitäten </a:t>
            </a:r>
            <a:r>
              <a:rPr lang="de-DE" i="1" dirty="0" smtClean="0"/>
              <a:t>verstehen."</a:t>
            </a:r>
            <a:endParaRPr lang="de-DE" i="1" dirty="0"/>
          </a:p>
          <a:p>
            <a:endParaRPr lang="en-IE" dirty="0"/>
          </a:p>
        </p:txBody>
      </p:sp>
      <p:pic>
        <p:nvPicPr>
          <p:cNvPr id="6" name="Picture Placeholder 5" descr="A person standing in front of a building&#10;&#10;Description automatically generated">
            <a:extLst>
              <a:ext uri="{FF2B5EF4-FFF2-40B4-BE49-F238E27FC236}">
                <a16:creationId xmlns="" xmlns:a16="http://schemas.microsoft.com/office/drawing/2014/main" id="{98C63FEB-12C0-43CC-9E72-F8CBF6FEBBE4}"/>
              </a:ext>
            </a:extLst>
          </p:cNvPr>
          <p:cNvPicPr>
            <a:picLocks noGrp="1" noChangeAspect="1"/>
          </p:cNvPicPr>
          <p:nvPr>
            <p:ph type="pic" sz="quarter" idx="21"/>
          </p:nvPr>
        </p:nvPicPr>
        <p:blipFill>
          <a:blip r:embed="rId2"/>
          <a:srcRect l="12747" r="12747"/>
          <a:stretch>
            <a:fillRect/>
          </a:stretch>
        </p:blipFill>
        <p:spPr/>
      </p:pic>
      <p:sp>
        <p:nvSpPr>
          <p:cNvPr id="4" name="Text Placeholder 3">
            <a:extLst>
              <a:ext uri="{FF2B5EF4-FFF2-40B4-BE49-F238E27FC236}">
                <a16:creationId xmlns="" xmlns:a16="http://schemas.microsoft.com/office/drawing/2014/main" id="{6D624EC7-ECF2-487A-8A48-D32CB8FE340F}"/>
              </a:ext>
            </a:extLst>
          </p:cNvPr>
          <p:cNvSpPr>
            <a:spLocks noGrp="1"/>
          </p:cNvSpPr>
          <p:nvPr>
            <p:ph type="body" sz="quarter" idx="22"/>
          </p:nvPr>
        </p:nvSpPr>
        <p:spPr>
          <a:xfrm>
            <a:off x="5842559" y="480060"/>
            <a:ext cx="5858904" cy="1144981"/>
          </a:xfrm>
        </p:spPr>
        <p:txBody>
          <a:bodyPr>
            <a:normAutofit/>
          </a:bodyPr>
          <a:lstStyle/>
          <a:p>
            <a:r>
              <a:rPr lang="en-IE" b="1" dirty="0" err="1"/>
              <a:t>Manar</a:t>
            </a:r>
            <a:r>
              <a:rPr lang="en-IE" b="1" dirty="0"/>
              <a:t> </a:t>
            </a:r>
            <a:r>
              <a:rPr lang="en-IE" b="1" dirty="0" err="1"/>
              <a:t>Cherbatji</a:t>
            </a:r>
            <a:r>
              <a:rPr lang="en-IE" b="1" dirty="0"/>
              <a:t>, </a:t>
            </a:r>
            <a:r>
              <a:rPr lang="en-IE" b="1" dirty="0" err="1"/>
              <a:t>Ballyhaunis</a:t>
            </a:r>
            <a:r>
              <a:rPr lang="en-IE" b="1" dirty="0"/>
              <a:t>, Ireland</a:t>
            </a:r>
            <a:endParaRPr lang="en-IE" dirty="0"/>
          </a:p>
        </p:txBody>
      </p:sp>
      <p:sp>
        <p:nvSpPr>
          <p:cNvPr id="5" name="Rectangle 4">
            <a:extLst>
              <a:ext uri="{FF2B5EF4-FFF2-40B4-BE49-F238E27FC236}">
                <a16:creationId xmlns="" xmlns:a16="http://schemas.microsoft.com/office/drawing/2014/main" id="{63897C3B-2904-4FD0-930B-24AC097A2D01}"/>
              </a:ext>
            </a:extLst>
          </p:cNvPr>
          <p:cNvSpPr/>
          <p:nvPr/>
        </p:nvSpPr>
        <p:spPr>
          <a:xfrm>
            <a:off x="0" y="537688"/>
            <a:ext cx="2354042" cy="646331"/>
          </a:xfrm>
          <a:prstGeom prst="rect">
            <a:avLst/>
          </a:prstGeom>
        </p:spPr>
        <p:txBody>
          <a:bodyPr wrap="none">
            <a:spAutoFit/>
          </a:bodyPr>
          <a:lstStyle/>
          <a:p>
            <a:r>
              <a:rPr lang="en-IE" sz="3600" dirty="0">
                <a:solidFill>
                  <a:schemeClr val="bg1"/>
                </a:solidFill>
                <a:highlight>
                  <a:srgbClr val="B6BD00"/>
                </a:highlight>
              </a:rPr>
              <a:t> Let’s meet:</a:t>
            </a:r>
            <a:endParaRPr lang="en-IE" sz="3600" dirty="0">
              <a:highlight>
                <a:srgbClr val="B6BD00"/>
              </a:highlight>
            </a:endParaRPr>
          </a:p>
        </p:txBody>
      </p:sp>
      <p:sp>
        <p:nvSpPr>
          <p:cNvPr id="8" name="Rectangle 7">
            <a:extLst>
              <a:ext uri="{FF2B5EF4-FFF2-40B4-BE49-F238E27FC236}">
                <a16:creationId xmlns="" xmlns:a16="http://schemas.microsoft.com/office/drawing/2014/main" id="{A1DDC3FF-987B-4385-AB82-3AA964E1B331}"/>
              </a:ext>
            </a:extLst>
          </p:cNvPr>
          <p:cNvSpPr/>
          <p:nvPr/>
        </p:nvSpPr>
        <p:spPr>
          <a:xfrm>
            <a:off x="0" y="388833"/>
            <a:ext cx="3709358" cy="2031325"/>
          </a:xfrm>
          <a:prstGeom prst="rect">
            <a:avLst/>
          </a:prstGeom>
          <a:solidFill>
            <a:srgbClr val="B6BD00"/>
          </a:solidFill>
        </p:spPr>
        <p:txBody>
          <a:bodyPr wrap="square">
            <a:spAutoFit/>
          </a:bodyPr>
          <a:lstStyle/>
          <a:p>
            <a:r>
              <a:rPr lang="en-IE" sz="3600" dirty="0">
                <a:solidFill>
                  <a:schemeClr val="bg1"/>
                </a:solidFill>
                <a:highlight>
                  <a:srgbClr val="B6BD00"/>
                </a:highlight>
              </a:rPr>
              <a:t> </a:t>
            </a:r>
            <a:r>
              <a:rPr lang="de-DE" sz="3000" dirty="0" smtClean="0">
                <a:solidFill>
                  <a:schemeClr val="bg1"/>
                </a:solidFill>
                <a:highlight>
                  <a:srgbClr val="B6BD00"/>
                </a:highlight>
              </a:rPr>
              <a:t>Lernen wir die aktive Bürgerin </a:t>
            </a:r>
            <a:r>
              <a:rPr lang="de-DE" sz="3000" dirty="0">
                <a:solidFill>
                  <a:schemeClr val="bg1"/>
                </a:solidFill>
                <a:highlight>
                  <a:srgbClr val="B6BD00"/>
                </a:highlight>
              </a:rPr>
              <a:t>und </a:t>
            </a:r>
            <a:r>
              <a:rPr lang="de-DE" sz="3000" dirty="0" smtClean="0">
                <a:solidFill>
                  <a:schemeClr val="bg1"/>
                </a:solidFill>
                <a:highlight>
                  <a:srgbClr val="B6BD00"/>
                </a:highlight>
              </a:rPr>
              <a:t>Migrant-Community-Champion </a:t>
            </a:r>
            <a:r>
              <a:rPr lang="de-DE" sz="3000" dirty="0">
                <a:solidFill>
                  <a:schemeClr val="bg1"/>
                </a:solidFill>
                <a:highlight>
                  <a:srgbClr val="B6BD00"/>
                </a:highlight>
              </a:rPr>
              <a:t>k</a:t>
            </a:r>
            <a:r>
              <a:rPr lang="de-DE" sz="3000" dirty="0" smtClean="0">
                <a:solidFill>
                  <a:schemeClr val="bg1"/>
                </a:solidFill>
                <a:highlight>
                  <a:srgbClr val="B6BD00"/>
                </a:highlight>
              </a:rPr>
              <a:t>ennen </a:t>
            </a:r>
            <a:endParaRPr lang="en-IE" sz="3000" dirty="0">
              <a:solidFill>
                <a:schemeClr val="bg1"/>
              </a:solidFill>
              <a:highlight>
                <a:srgbClr val="B6BD00"/>
              </a:highlight>
            </a:endParaRPr>
          </a:p>
        </p:txBody>
      </p:sp>
    </p:spTree>
    <p:extLst>
      <p:ext uri="{BB962C8B-B14F-4D97-AF65-F5344CB8AC3E}">
        <p14:creationId xmlns:p14="http://schemas.microsoft.com/office/powerpoint/2010/main" val="440532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1"/>
          </p:nvPr>
        </p:nvSpPr>
        <p:spPr>
          <a:xfrm>
            <a:off x="2140936" y="270245"/>
            <a:ext cx="8403792" cy="857158"/>
          </a:xfrm>
        </p:spPr>
        <p:txBody>
          <a:bodyPr/>
          <a:lstStyle/>
          <a:p>
            <a:r>
              <a:rPr lang="en-US" dirty="0"/>
              <a:t>In </a:t>
            </a:r>
            <a:r>
              <a:rPr lang="en-US" dirty="0" err="1" smtClean="0"/>
              <a:t>dieser</a:t>
            </a:r>
            <a:r>
              <a:rPr lang="en-US" dirty="0" smtClean="0"/>
              <a:t> </a:t>
            </a:r>
            <a:r>
              <a:rPr lang="en-US" dirty="0" err="1" smtClean="0"/>
              <a:t>Lektion</a:t>
            </a:r>
            <a:r>
              <a:rPr lang="en-US" dirty="0"/>
              <a:t> </a:t>
            </a:r>
            <a:r>
              <a:rPr lang="en-US" dirty="0" err="1" smtClean="0"/>
              <a:t>werden</a:t>
            </a:r>
            <a:r>
              <a:rPr lang="en-US" dirty="0" smtClean="0"/>
              <a:t> </a:t>
            </a:r>
            <a:r>
              <a:rPr lang="en-US" dirty="0" err="1" smtClean="0"/>
              <a:t>Sie</a:t>
            </a:r>
            <a:r>
              <a:rPr lang="en-US" dirty="0" smtClean="0"/>
              <a:t> </a:t>
            </a:r>
            <a:r>
              <a:rPr lang="en-US" dirty="0" err="1" smtClean="0"/>
              <a:t>lernen</a:t>
            </a:r>
            <a:r>
              <a:rPr lang="en-US" dirty="0" smtClean="0"/>
              <a:t>:</a:t>
            </a:r>
            <a:endParaRPr lang="en-US" dirty="0"/>
          </a:p>
        </p:txBody>
      </p:sp>
      <p:grpSp>
        <p:nvGrpSpPr>
          <p:cNvPr id="30" name="Google Shape;612;p39"/>
          <p:cNvGrpSpPr/>
          <p:nvPr/>
        </p:nvGrpSpPr>
        <p:grpSpPr>
          <a:xfrm>
            <a:off x="1264526" y="933866"/>
            <a:ext cx="481919" cy="492019"/>
            <a:chOff x="3951850" y="2985350"/>
            <a:chExt cx="407950" cy="416500"/>
          </a:xfrm>
        </p:grpSpPr>
        <p:sp>
          <p:nvSpPr>
            <p:cNvPr id="31" name="Google Shape;613;p39"/>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14;p39"/>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15;p39"/>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16;p39"/>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 xmlns:a16="http://schemas.microsoft.com/office/drawing/2014/main" id="{F7C909E5-DB7A-49C1-ADA5-B94D564D49C3}"/>
              </a:ext>
            </a:extLst>
          </p:cNvPr>
          <p:cNvSpPr txBox="1"/>
          <p:nvPr/>
        </p:nvSpPr>
        <p:spPr>
          <a:xfrm>
            <a:off x="451622" y="6298463"/>
            <a:ext cx="2422566" cy="461665"/>
          </a:xfrm>
          <a:prstGeom prst="rect">
            <a:avLst/>
          </a:prstGeom>
          <a:solidFill>
            <a:srgbClr val="EA1D76"/>
          </a:solidFill>
        </p:spPr>
        <p:txBody>
          <a:bodyPr wrap="square" rtlCol="0">
            <a:spAutoFit/>
          </a:bodyPr>
          <a:lstStyle/>
          <a:p>
            <a:r>
              <a:rPr lang="en-IE" sz="2400" dirty="0">
                <a:solidFill>
                  <a:schemeClr val="bg1"/>
                </a:solidFill>
              </a:rPr>
              <a:t>       DOWNLOADS</a:t>
            </a:r>
          </a:p>
        </p:txBody>
      </p:sp>
      <p:sp>
        <p:nvSpPr>
          <p:cNvPr id="5" name="TextBox 4">
            <a:extLst>
              <a:ext uri="{FF2B5EF4-FFF2-40B4-BE49-F238E27FC236}">
                <a16:creationId xmlns="" xmlns:a16="http://schemas.microsoft.com/office/drawing/2014/main" id="{02BB2FD6-C4A5-4707-9C89-9E77A7C136C5}"/>
              </a:ext>
            </a:extLst>
          </p:cNvPr>
          <p:cNvSpPr txBox="1"/>
          <p:nvPr/>
        </p:nvSpPr>
        <p:spPr>
          <a:xfrm>
            <a:off x="392596" y="5935426"/>
            <a:ext cx="2422566" cy="369332"/>
          </a:xfrm>
          <a:prstGeom prst="rect">
            <a:avLst/>
          </a:prstGeom>
          <a:noFill/>
        </p:spPr>
        <p:txBody>
          <a:bodyPr wrap="square" rtlCol="0">
            <a:spAutoFit/>
          </a:bodyPr>
          <a:lstStyle/>
          <a:p>
            <a:r>
              <a:rPr lang="en-IE" dirty="0" err="1" smtClean="0">
                <a:solidFill>
                  <a:srgbClr val="EA1D76"/>
                </a:solidFill>
              </a:rPr>
              <a:t>Lernlegende</a:t>
            </a:r>
            <a:r>
              <a:rPr lang="en-IE" dirty="0" smtClean="0">
                <a:solidFill>
                  <a:srgbClr val="EA1D76"/>
                </a:solidFill>
              </a:rPr>
              <a:t>:</a:t>
            </a:r>
            <a:endParaRPr lang="en-IE" dirty="0">
              <a:solidFill>
                <a:srgbClr val="EA1D76"/>
              </a:solidFill>
            </a:endParaRPr>
          </a:p>
        </p:txBody>
      </p:sp>
      <p:grpSp>
        <p:nvGrpSpPr>
          <p:cNvPr id="22" name="Google Shape;605;p39">
            <a:extLst>
              <a:ext uri="{FF2B5EF4-FFF2-40B4-BE49-F238E27FC236}">
                <a16:creationId xmlns="" xmlns:a16="http://schemas.microsoft.com/office/drawing/2014/main" id="{89FC8319-0A0A-4235-BEB6-CF13418682C4}"/>
              </a:ext>
            </a:extLst>
          </p:cNvPr>
          <p:cNvGrpSpPr/>
          <p:nvPr/>
        </p:nvGrpSpPr>
        <p:grpSpPr>
          <a:xfrm>
            <a:off x="635376" y="6368046"/>
            <a:ext cx="252000" cy="288000"/>
            <a:chOff x="2583100" y="2973775"/>
            <a:chExt cx="461550" cy="437200"/>
          </a:xfrm>
        </p:grpSpPr>
        <p:sp>
          <p:nvSpPr>
            <p:cNvPr id="23" name="Google Shape;606;p39">
              <a:extLst>
                <a:ext uri="{FF2B5EF4-FFF2-40B4-BE49-F238E27FC236}">
                  <a16:creationId xmlns="" xmlns:a16="http://schemas.microsoft.com/office/drawing/2014/main" id="{1D2293BD-5941-4D58-B44D-FC55E081BECA}"/>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07;p39">
              <a:extLst>
                <a:ext uri="{FF2B5EF4-FFF2-40B4-BE49-F238E27FC236}">
                  <a16:creationId xmlns="" xmlns:a16="http://schemas.microsoft.com/office/drawing/2014/main" id="{3FD8F354-F1AA-4C61-95B8-C26DE0722049}"/>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 xmlns:a16="http://schemas.microsoft.com/office/drawing/2014/main" id="{C8085E5A-CB2D-449B-A5B9-98075CCB5D7C}"/>
              </a:ext>
            </a:extLst>
          </p:cNvPr>
          <p:cNvSpPr txBox="1"/>
          <p:nvPr/>
        </p:nvSpPr>
        <p:spPr>
          <a:xfrm>
            <a:off x="2945930" y="6303922"/>
            <a:ext cx="2576095" cy="407804"/>
          </a:xfrm>
          <a:prstGeom prst="rect">
            <a:avLst/>
          </a:prstGeom>
          <a:solidFill>
            <a:srgbClr val="B6BD00"/>
          </a:solidFill>
        </p:spPr>
        <p:txBody>
          <a:bodyPr wrap="square" rtlCol="0">
            <a:spAutoFit/>
          </a:bodyPr>
          <a:lstStyle/>
          <a:p>
            <a:r>
              <a:rPr lang="en-IE" sz="2050" dirty="0">
                <a:solidFill>
                  <a:schemeClr val="bg1"/>
                </a:solidFill>
              </a:rPr>
              <a:t>      </a:t>
            </a:r>
            <a:r>
              <a:rPr lang="en-IE" sz="2050" dirty="0" smtClean="0">
                <a:solidFill>
                  <a:schemeClr val="bg1"/>
                </a:solidFill>
              </a:rPr>
              <a:t> NÜTZLICHES TOOL</a:t>
            </a:r>
            <a:endParaRPr lang="en-IE" sz="2050" dirty="0">
              <a:solidFill>
                <a:schemeClr val="bg1"/>
              </a:solidFill>
            </a:endParaRPr>
          </a:p>
        </p:txBody>
      </p:sp>
      <p:grpSp>
        <p:nvGrpSpPr>
          <p:cNvPr id="26" name="Google Shape;609;p39">
            <a:extLst>
              <a:ext uri="{FF2B5EF4-FFF2-40B4-BE49-F238E27FC236}">
                <a16:creationId xmlns="" xmlns:a16="http://schemas.microsoft.com/office/drawing/2014/main" id="{45E69875-8657-4490-B09D-2781BB44FA9E}"/>
              </a:ext>
            </a:extLst>
          </p:cNvPr>
          <p:cNvGrpSpPr/>
          <p:nvPr/>
        </p:nvGrpSpPr>
        <p:grpSpPr>
          <a:xfrm>
            <a:off x="3012565" y="6375886"/>
            <a:ext cx="360000" cy="288000"/>
            <a:chOff x="5247525" y="3007275"/>
            <a:chExt cx="517575" cy="384825"/>
          </a:xfrm>
        </p:grpSpPr>
        <p:sp>
          <p:nvSpPr>
            <p:cNvPr id="27" name="Google Shape;610;p39">
              <a:extLst>
                <a:ext uri="{FF2B5EF4-FFF2-40B4-BE49-F238E27FC236}">
                  <a16:creationId xmlns="" xmlns:a16="http://schemas.microsoft.com/office/drawing/2014/main" id="{05FC9C88-520A-4BD5-971A-DC6CB333CAB4}"/>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11;p39">
              <a:extLst>
                <a:ext uri="{FF2B5EF4-FFF2-40B4-BE49-F238E27FC236}">
                  <a16:creationId xmlns="" xmlns:a16="http://schemas.microsoft.com/office/drawing/2014/main" id="{25B2E03D-CE59-4A70-9FE7-44C9E9B4B4AA}"/>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 Placeholder 2"/>
          <p:cNvSpPr>
            <a:spLocks noGrp="1"/>
          </p:cNvSpPr>
          <p:nvPr>
            <p:ph type="body" sz="quarter" idx="20"/>
          </p:nvPr>
        </p:nvSpPr>
        <p:spPr>
          <a:xfrm>
            <a:off x="2046382" y="1448302"/>
            <a:ext cx="10145618" cy="4352152"/>
          </a:xfrm>
        </p:spPr>
        <p:txBody>
          <a:bodyPr/>
          <a:lstStyle/>
          <a:p>
            <a:pPr marL="0" indent="0">
              <a:buNone/>
            </a:pPr>
            <a:r>
              <a:rPr lang="en-US" b="1" dirty="0">
                <a:solidFill>
                  <a:srgbClr val="F38B00"/>
                </a:solidFill>
              </a:rPr>
              <a:t>1.1</a:t>
            </a:r>
            <a:r>
              <a:rPr lang="en-US" dirty="0">
                <a:solidFill>
                  <a:srgbClr val="F38B00"/>
                </a:solidFill>
              </a:rPr>
              <a:t> </a:t>
            </a:r>
            <a:r>
              <a:rPr lang="en-US" dirty="0" err="1" smtClean="0">
                <a:solidFill>
                  <a:srgbClr val="F38B00"/>
                </a:solidFill>
              </a:rPr>
              <a:t>Fokus</a:t>
            </a:r>
            <a:r>
              <a:rPr lang="en-US" dirty="0" smtClean="0">
                <a:solidFill>
                  <a:srgbClr val="F38B00"/>
                </a:solidFill>
              </a:rPr>
              <a:t> auf </a:t>
            </a:r>
            <a:r>
              <a:rPr lang="en-US" dirty="0" err="1">
                <a:solidFill>
                  <a:srgbClr val="F38B00"/>
                </a:solidFill>
              </a:rPr>
              <a:t>s</a:t>
            </a:r>
            <a:r>
              <a:rPr lang="en-US" dirty="0" err="1" smtClean="0">
                <a:solidFill>
                  <a:srgbClr val="F38B00"/>
                </a:solidFill>
              </a:rPr>
              <a:t>oziale</a:t>
            </a:r>
            <a:r>
              <a:rPr lang="en-US" dirty="0" smtClean="0">
                <a:solidFill>
                  <a:srgbClr val="F38B00"/>
                </a:solidFill>
              </a:rPr>
              <a:t> </a:t>
            </a:r>
            <a:r>
              <a:rPr lang="en-US" dirty="0">
                <a:solidFill>
                  <a:srgbClr val="F38B00"/>
                </a:solidFill>
              </a:rPr>
              <a:t>Integration and </a:t>
            </a:r>
            <a:r>
              <a:rPr lang="en-US" dirty="0" err="1" smtClean="0">
                <a:solidFill>
                  <a:srgbClr val="F38B00"/>
                </a:solidFill>
              </a:rPr>
              <a:t>Inklusion</a:t>
            </a:r>
            <a:endParaRPr lang="en-US" dirty="0">
              <a:solidFill>
                <a:srgbClr val="F38B00"/>
              </a:solidFill>
            </a:endParaRPr>
          </a:p>
          <a:p>
            <a:pPr marL="0" indent="0">
              <a:buNone/>
            </a:pPr>
            <a:r>
              <a:rPr lang="en-US" b="1" dirty="0">
                <a:solidFill>
                  <a:srgbClr val="F38B00"/>
                </a:solidFill>
              </a:rPr>
              <a:t>1.2</a:t>
            </a:r>
            <a:r>
              <a:rPr lang="en-US" dirty="0">
                <a:solidFill>
                  <a:srgbClr val="F38B00"/>
                </a:solidFill>
              </a:rPr>
              <a:t> </a:t>
            </a:r>
            <a:r>
              <a:rPr lang="de-DE" dirty="0">
                <a:solidFill>
                  <a:srgbClr val="F38B00"/>
                </a:solidFill>
              </a:rPr>
              <a:t>Aktive Bürgerbeteiligung - Bildung und Unterstützung von Community Champions</a:t>
            </a:r>
            <a:endParaRPr lang="en-IE" dirty="0">
              <a:solidFill>
                <a:srgbClr val="F38B00"/>
              </a:solidFill>
            </a:endParaRPr>
          </a:p>
          <a:p>
            <a:pPr marL="0" indent="0">
              <a:buNone/>
            </a:pPr>
            <a:r>
              <a:rPr lang="en-US" b="1" dirty="0">
                <a:solidFill>
                  <a:srgbClr val="F38B00"/>
                </a:solidFill>
              </a:rPr>
              <a:t>1.3</a:t>
            </a:r>
            <a:r>
              <a:rPr lang="en-US" dirty="0">
                <a:solidFill>
                  <a:srgbClr val="F38B00"/>
                </a:solidFill>
              </a:rPr>
              <a:t> </a:t>
            </a:r>
            <a:r>
              <a:rPr lang="de-DE" dirty="0">
                <a:solidFill>
                  <a:srgbClr val="F38B00"/>
                </a:solidFill>
              </a:rPr>
              <a:t>Bewährte Praktiken bei der Orientierung neuer Gemeinschaften </a:t>
            </a:r>
          </a:p>
          <a:p>
            <a:pPr marL="0" indent="0">
              <a:buNone/>
            </a:pPr>
            <a:r>
              <a:rPr lang="en-US" b="1" dirty="0">
                <a:solidFill>
                  <a:srgbClr val="F38B00"/>
                </a:solidFill>
              </a:rPr>
              <a:t>1.4</a:t>
            </a:r>
            <a:r>
              <a:rPr lang="en-US" dirty="0">
                <a:solidFill>
                  <a:srgbClr val="F38B00"/>
                </a:solidFill>
              </a:rPr>
              <a:t> </a:t>
            </a:r>
            <a:r>
              <a:rPr lang="en-US" dirty="0" err="1">
                <a:solidFill>
                  <a:srgbClr val="F38B00"/>
                </a:solidFill>
              </a:rPr>
              <a:t>Inklusive</a:t>
            </a:r>
            <a:r>
              <a:rPr lang="en-US" dirty="0">
                <a:solidFill>
                  <a:srgbClr val="F38B00"/>
                </a:solidFill>
              </a:rPr>
              <a:t> </a:t>
            </a:r>
            <a:r>
              <a:rPr lang="en-US" dirty="0" err="1">
                <a:solidFill>
                  <a:srgbClr val="F38B00"/>
                </a:solidFill>
              </a:rPr>
              <a:t>Gemeinschaften</a:t>
            </a:r>
            <a:r>
              <a:rPr lang="en-US" dirty="0">
                <a:solidFill>
                  <a:srgbClr val="F38B00"/>
                </a:solidFill>
              </a:rPr>
              <a:t> </a:t>
            </a:r>
            <a:r>
              <a:rPr lang="en-US" dirty="0" err="1">
                <a:solidFill>
                  <a:srgbClr val="F38B00"/>
                </a:solidFill>
              </a:rPr>
              <a:t>schaffen</a:t>
            </a:r>
            <a:endParaRPr lang="en-US" dirty="0"/>
          </a:p>
          <a:p>
            <a:pPr marL="0" indent="0">
              <a:buNone/>
            </a:pPr>
            <a:endParaRPr lang="en-US" dirty="0"/>
          </a:p>
          <a:p>
            <a:pPr marL="0" indent="0">
              <a:buClr>
                <a:srgbClr val="16A8D3"/>
              </a:buClr>
              <a:buNone/>
            </a:pPr>
            <a:r>
              <a:rPr lang="en-US" b="1" dirty="0">
                <a:solidFill>
                  <a:srgbClr val="EA1D76"/>
                </a:solidFill>
              </a:rPr>
              <a:t>2.1</a:t>
            </a:r>
            <a:r>
              <a:rPr lang="en-US" dirty="0">
                <a:solidFill>
                  <a:srgbClr val="EA1D76"/>
                </a:solidFill>
              </a:rPr>
              <a:t> </a:t>
            </a:r>
            <a:r>
              <a:rPr lang="de-DE" dirty="0">
                <a:solidFill>
                  <a:srgbClr val="EA1D76"/>
                </a:solidFill>
              </a:rPr>
              <a:t>Die Rolle der Kultur bei der Integration - Fokus auf Schlüsselprojekte </a:t>
            </a:r>
            <a:r>
              <a:rPr lang="de-DE" dirty="0" smtClean="0">
                <a:solidFill>
                  <a:srgbClr val="EA1D76"/>
                </a:solidFill>
              </a:rPr>
              <a:t>und -programme</a:t>
            </a:r>
            <a:endParaRPr lang="en-US" dirty="0">
              <a:solidFill>
                <a:srgbClr val="EA1D76"/>
              </a:solidFill>
            </a:endParaRPr>
          </a:p>
          <a:p>
            <a:pPr marL="0" indent="0">
              <a:buClr>
                <a:srgbClr val="16A8D3"/>
              </a:buClr>
              <a:buNone/>
            </a:pPr>
            <a:r>
              <a:rPr lang="en-US" b="1" dirty="0">
                <a:solidFill>
                  <a:srgbClr val="EA1D76"/>
                </a:solidFill>
              </a:rPr>
              <a:t>2.2</a:t>
            </a:r>
            <a:r>
              <a:rPr lang="en-US" dirty="0">
                <a:solidFill>
                  <a:srgbClr val="EA1D76"/>
                </a:solidFill>
              </a:rPr>
              <a:t> </a:t>
            </a:r>
            <a:r>
              <a:rPr lang="en-IE" dirty="0" err="1">
                <a:solidFill>
                  <a:srgbClr val="EA1D76"/>
                </a:solidFill>
              </a:rPr>
              <a:t>Inklusive</a:t>
            </a:r>
            <a:r>
              <a:rPr lang="en-IE" dirty="0">
                <a:solidFill>
                  <a:srgbClr val="EA1D76"/>
                </a:solidFill>
              </a:rPr>
              <a:t> </a:t>
            </a:r>
            <a:r>
              <a:rPr lang="en-IE" dirty="0" err="1">
                <a:solidFill>
                  <a:srgbClr val="EA1D76"/>
                </a:solidFill>
              </a:rPr>
              <a:t>gemeinschaftliche</a:t>
            </a:r>
            <a:r>
              <a:rPr lang="en-IE" dirty="0">
                <a:solidFill>
                  <a:srgbClr val="EA1D76"/>
                </a:solidFill>
              </a:rPr>
              <a:t> </a:t>
            </a:r>
            <a:r>
              <a:rPr lang="en-IE" dirty="0" err="1">
                <a:solidFill>
                  <a:srgbClr val="EA1D76"/>
                </a:solidFill>
              </a:rPr>
              <a:t>Kulturräume</a:t>
            </a:r>
            <a:r>
              <a:rPr lang="en-IE" dirty="0">
                <a:solidFill>
                  <a:srgbClr val="EA1D76"/>
                </a:solidFill>
              </a:rPr>
              <a:t> </a:t>
            </a:r>
            <a:r>
              <a:rPr lang="en-IE" dirty="0" err="1" smtClean="0">
                <a:solidFill>
                  <a:srgbClr val="EA1D76"/>
                </a:solidFill>
              </a:rPr>
              <a:t>schaffen</a:t>
            </a:r>
            <a:endParaRPr lang="en-IE" dirty="0">
              <a:solidFill>
                <a:srgbClr val="EA1D76"/>
              </a:solidFill>
            </a:endParaRPr>
          </a:p>
          <a:p>
            <a:pPr marL="0" indent="0">
              <a:buClr>
                <a:srgbClr val="16A8D3"/>
              </a:buClr>
              <a:buNone/>
            </a:pPr>
            <a:endParaRPr lang="en-US" dirty="0"/>
          </a:p>
          <a:p>
            <a:pPr marL="0" indent="0">
              <a:buNone/>
            </a:pPr>
            <a:endParaRPr lang="en-US" dirty="0"/>
          </a:p>
        </p:txBody>
      </p:sp>
      <p:sp>
        <p:nvSpPr>
          <p:cNvPr id="7" name="TextBox 6">
            <a:extLst>
              <a:ext uri="{FF2B5EF4-FFF2-40B4-BE49-F238E27FC236}">
                <a16:creationId xmlns="" xmlns:a16="http://schemas.microsoft.com/office/drawing/2014/main" id="{0DD3A9F9-254E-4E47-A50C-38AAC789D04D}"/>
              </a:ext>
            </a:extLst>
          </p:cNvPr>
          <p:cNvSpPr txBox="1"/>
          <p:nvPr/>
        </p:nvSpPr>
        <p:spPr>
          <a:xfrm>
            <a:off x="5639387" y="6303922"/>
            <a:ext cx="2374823"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GUTE ÜBUNG </a:t>
            </a:r>
            <a:endParaRPr lang="en-IE" sz="2400" dirty="0">
              <a:solidFill>
                <a:schemeClr val="bg1"/>
              </a:solidFill>
            </a:endParaRPr>
          </a:p>
        </p:txBody>
      </p:sp>
      <p:grpSp>
        <p:nvGrpSpPr>
          <p:cNvPr id="19" name="Google Shape;543;p39">
            <a:extLst>
              <a:ext uri="{FF2B5EF4-FFF2-40B4-BE49-F238E27FC236}">
                <a16:creationId xmlns="" xmlns:a16="http://schemas.microsoft.com/office/drawing/2014/main" id="{211ECEFA-D1F3-489C-BFF8-CD582E53E6DF}"/>
              </a:ext>
            </a:extLst>
          </p:cNvPr>
          <p:cNvGrpSpPr/>
          <p:nvPr/>
        </p:nvGrpSpPr>
        <p:grpSpPr>
          <a:xfrm>
            <a:off x="5708777" y="6403076"/>
            <a:ext cx="252000" cy="288000"/>
            <a:chOff x="5961125" y="1623900"/>
            <a:chExt cx="376925" cy="448175"/>
          </a:xfrm>
        </p:grpSpPr>
        <p:sp>
          <p:nvSpPr>
            <p:cNvPr id="20" name="Google Shape;544;p39">
              <a:extLst>
                <a:ext uri="{FF2B5EF4-FFF2-40B4-BE49-F238E27FC236}">
                  <a16:creationId xmlns="" xmlns:a16="http://schemas.microsoft.com/office/drawing/2014/main" id="{327D95B9-3ABD-43FB-9E6E-1F4F4417E6CA}"/>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45;p39">
              <a:extLst>
                <a:ext uri="{FF2B5EF4-FFF2-40B4-BE49-F238E27FC236}">
                  <a16:creationId xmlns="" xmlns:a16="http://schemas.microsoft.com/office/drawing/2014/main" id="{ADB0D776-DBE1-4688-853C-AB3AD0D30D51}"/>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6;p39">
              <a:extLst>
                <a:ext uri="{FF2B5EF4-FFF2-40B4-BE49-F238E27FC236}">
                  <a16:creationId xmlns="" xmlns:a16="http://schemas.microsoft.com/office/drawing/2014/main" id="{557E1AC0-ACE6-4EF4-AD49-6E0DB9B7D23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47;p39">
              <a:extLst>
                <a:ext uri="{FF2B5EF4-FFF2-40B4-BE49-F238E27FC236}">
                  <a16:creationId xmlns="" xmlns:a16="http://schemas.microsoft.com/office/drawing/2014/main" id="{4E19B5B7-3EBF-49BB-AC61-0AAC312A9DD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8;p39">
              <a:extLst>
                <a:ext uri="{FF2B5EF4-FFF2-40B4-BE49-F238E27FC236}">
                  <a16:creationId xmlns="" xmlns:a16="http://schemas.microsoft.com/office/drawing/2014/main" id="{D214E8FA-03B3-4223-AAC8-50E8D8369A27}"/>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9;p39">
              <a:extLst>
                <a:ext uri="{FF2B5EF4-FFF2-40B4-BE49-F238E27FC236}">
                  <a16:creationId xmlns="" xmlns:a16="http://schemas.microsoft.com/office/drawing/2014/main" id="{331092F4-F669-4E6D-BB83-554DFBB972B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50;p39">
              <a:extLst>
                <a:ext uri="{FF2B5EF4-FFF2-40B4-BE49-F238E27FC236}">
                  <a16:creationId xmlns="" xmlns:a16="http://schemas.microsoft.com/office/drawing/2014/main" id="{A654323C-04FB-4620-838A-7B6D019A23DD}"/>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 xmlns:a16="http://schemas.microsoft.com/office/drawing/2014/main" id="{452456D9-0105-4D89-9C1E-5407E7602F7A}"/>
              </a:ext>
            </a:extLst>
          </p:cNvPr>
          <p:cNvSpPr txBox="1"/>
          <p:nvPr/>
        </p:nvSpPr>
        <p:spPr>
          <a:xfrm>
            <a:off x="8067128" y="6289053"/>
            <a:ext cx="3739391" cy="461665"/>
          </a:xfrm>
          <a:prstGeom prst="rect">
            <a:avLst/>
          </a:prstGeom>
          <a:solidFill>
            <a:srgbClr val="F38B00"/>
          </a:solidFill>
        </p:spPr>
        <p:txBody>
          <a:bodyPr wrap="square" rtlCol="0">
            <a:spAutoFit/>
          </a:bodyPr>
          <a:lstStyle/>
          <a:p>
            <a:r>
              <a:rPr lang="en-IE" sz="2400" dirty="0">
                <a:solidFill>
                  <a:schemeClr val="bg1"/>
                </a:solidFill>
              </a:rPr>
              <a:t> </a:t>
            </a:r>
            <a:r>
              <a:rPr lang="en-IE" sz="2200" dirty="0">
                <a:solidFill>
                  <a:schemeClr val="bg1"/>
                </a:solidFill>
              </a:rPr>
              <a:t>FINANZIERUNGSMÖGLICHKEIT</a:t>
            </a:r>
          </a:p>
        </p:txBody>
      </p:sp>
      <p:grpSp>
        <p:nvGrpSpPr>
          <p:cNvPr id="38" name="Google Shape;617;p39">
            <a:extLst>
              <a:ext uri="{FF2B5EF4-FFF2-40B4-BE49-F238E27FC236}">
                <a16:creationId xmlns="" xmlns:a16="http://schemas.microsoft.com/office/drawing/2014/main" id="{9DE3E3F9-F2F5-4E65-88CC-4A603ED52209}"/>
              </a:ext>
            </a:extLst>
          </p:cNvPr>
          <p:cNvGrpSpPr/>
          <p:nvPr/>
        </p:nvGrpSpPr>
        <p:grpSpPr>
          <a:xfrm>
            <a:off x="4424507" y="5884893"/>
            <a:ext cx="4150374" cy="786286"/>
            <a:chOff x="645650" y="3753750"/>
            <a:chExt cx="4937985" cy="935499"/>
          </a:xfrm>
        </p:grpSpPr>
        <p:sp>
          <p:nvSpPr>
            <p:cNvPr id="39" name="Google Shape;618;p39">
              <a:extLst>
                <a:ext uri="{FF2B5EF4-FFF2-40B4-BE49-F238E27FC236}">
                  <a16:creationId xmlns="" xmlns:a16="http://schemas.microsoft.com/office/drawing/2014/main" id="{B4BFD749-2E60-4683-B8EA-F32E8DD83C71}"/>
                </a:ext>
              </a:extLst>
            </p:cNvPr>
            <p:cNvSpPr/>
            <p:nvPr/>
          </p:nvSpPr>
          <p:spPr>
            <a:xfrm>
              <a:off x="5111135" y="4326349"/>
              <a:ext cx="472500" cy="362900"/>
            </a:xfrm>
            <a:custGeom>
              <a:avLst/>
              <a:gdLst/>
              <a:ahLst/>
              <a:cxnLst/>
              <a:rect l="l" t="t" r="r" b="b"/>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619;p39">
              <a:extLst>
                <a:ext uri="{FF2B5EF4-FFF2-40B4-BE49-F238E27FC236}">
                  <a16:creationId xmlns="" xmlns:a16="http://schemas.microsoft.com/office/drawing/2014/main" id="{BFAC2646-8F9A-47F0-A3FA-F5FD6D6FE876}"/>
                </a:ext>
              </a:extLst>
            </p:cNvPr>
            <p:cNvSpPr/>
            <p:nvPr/>
          </p:nvSpPr>
          <p:spPr>
            <a:xfrm>
              <a:off x="645650" y="3820725"/>
              <a:ext cx="34125" cy="34125"/>
            </a:xfrm>
            <a:custGeom>
              <a:avLst/>
              <a:gdLst/>
              <a:ahLst/>
              <a:cxnLst/>
              <a:rect l="l" t="t" r="r" b="b"/>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20;p39">
              <a:extLst>
                <a:ext uri="{FF2B5EF4-FFF2-40B4-BE49-F238E27FC236}">
                  <a16:creationId xmlns="" xmlns:a16="http://schemas.microsoft.com/office/drawing/2014/main" id="{FDAACDAE-0DDA-46A9-9258-036FE1E6559F}"/>
                </a:ext>
              </a:extLst>
            </p:cNvPr>
            <p:cNvSpPr/>
            <p:nvPr/>
          </p:nvSpPr>
          <p:spPr>
            <a:xfrm>
              <a:off x="747950" y="3753750"/>
              <a:ext cx="85275" cy="12200"/>
            </a:xfrm>
            <a:custGeom>
              <a:avLst/>
              <a:gdLst/>
              <a:ahLst/>
              <a:cxnLst/>
              <a:rect l="l" t="t" r="r" b="b"/>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Rectangle 9">
            <a:extLst>
              <a:ext uri="{FF2B5EF4-FFF2-40B4-BE49-F238E27FC236}">
                <a16:creationId xmlns="" xmlns:a16="http://schemas.microsoft.com/office/drawing/2014/main" id="{B3E07C79-FBED-4F38-B153-2CAEF933C408}"/>
              </a:ext>
            </a:extLst>
          </p:cNvPr>
          <p:cNvSpPr/>
          <p:nvPr/>
        </p:nvSpPr>
        <p:spPr>
          <a:xfrm>
            <a:off x="94554" y="2187970"/>
            <a:ext cx="2046382" cy="701731"/>
          </a:xfrm>
          <a:prstGeom prst="rect">
            <a:avLst/>
          </a:prstGeom>
        </p:spPr>
        <p:txBody>
          <a:bodyPr wrap="square">
            <a:spAutoFit/>
          </a:bodyPr>
          <a:lstStyle/>
          <a:p>
            <a:pPr lvl="0">
              <a:lnSpc>
                <a:spcPct val="90000"/>
              </a:lnSpc>
              <a:spcBef>
                <a:spcPts val="1000"/>
              </a:spcBef>
              <a:buClr>
                <a:srgbClr val="F38B00"/>
              </a:buClr>
            </a:pPr>
            <a:r>
              <a:rPr lang="en-US" sz="2200" dirty="0" smtClean="0">
                <a:solidFill>
                  <a:srgbClr val="F38B00"/>
                </a:solidFill>
              </a:rPr>
              <a:t>BÜRGERLICHES LEBEN</a:t>
            </a:r>
            <a:endParaRPr lang="en-US" sz="2200" dirty="0">
              <a:solidFill>
                <a:srgbClr val="F38B00"/>
              </a:solidFill>
            </a:endParaRPr>
          </a:p>
        </p:txBody>
      </p:sp>
      <p:sp>
        <p:nvSpPr>
          <p:cNvPr id="12" name="Rectangle 11">
            <a:extLst>
              <a:ext uri="{FF2B5EF4-FFF2-40B4-BE49-F238E27FC236}">
                <a16:creationId xmlns="" xmlns:a16="http://schemas.microsoft.com/office/drawing/2014/main" id="{F875D7A3-DD8D-4609-883E-BD623862FD86}"/>
              </a:ext>
            </a:extLst>
          </p:cNvPr>
          <p:cNvSpPr/>
          <p:nvPr/>
        </p:nvSpPr>
        <p:spPr>
          <a:xfrm>
            <a:off x="263435" y="4226626"/>
            <a:ext cx="1159613" cy="424732"/>
          </a:xfrm>
          <a:prstGeom prst="rect">
            <a:avLst/>
          </a:prstGeom>
        </p:spPr>
        <p:txBody>
          <a:bodyPr wrap="none">
            <a:spAutoFit/>
          </a:bodyPr>
          <a:lstStyle/>
          <a:p>
            <a:pPr lvl="0">
              <a:lnSpc>
                <a:spcPct val="90000"/>
              </a:lnSpc>
              <a:spcBef>
                <a:spcPts val="1000"/>
              </a:spcBef>
              <a:buClr>
                <a:srgbClr val="F38B00"/>
              </a:buClr>
            </a:pPr>
            <a:r>
              <a:rPr lang="en-US" sz="2400" dirty="0" smtClean="0">
                <a:solidFill>
                  <a:srgbClr val="EA1D76"/>
                </a:solidFill>
              </a:rPr>
              <a:t>KULTUR</a:t>
            </a:r>
            <a:endParaRPr lang="en-US" sz="2400" dirty="0">
              <a:solidFill>
                <a:srgbClr val="EA1D76"/>
              </a:solidFill>
            </a:endParaRPr>
          </a:p>
        </p:txBody>
      </p:sp>
      <p:sp>
        <p:nvSpPr>
          <p:cNvPr id="42" name="Text Box 4">
            <a:extLst>
              <a:ext uri="{FF2B5EF4-FFF2-40B4-BE49-F238E27FC236}">
                <a16:creationId xmlns="" xmlns:a16="http://schemas.microsoft.com/office/drawing/2014/main" id="{2AA5F7C2-2781-4101-96E0-0BC0360D3F0E}"/>
              </a:ext>
            </a:extLst>
          </p:cNvPr>
          <p:cNvSpPr txBox="1"/>
          <p:nvPr/>
        </p:nvSpPr>
        <p:spPr>
          <a:xfrm>
            <a:off x="8067128" y="5686339"/>
            <a:ext cx="3846034" cy="56705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800" dirty="0">
                <a:solidFill>
                  <a:schemeClr val="tx1"/>
                </a:solidFill>
                <a:ea typeface="Times New Roman" panose="02020603050405020304" pitchFamily="18" charset="0"/>
                <a:cs typeface="Times New Roman" panose="02020603050405020304" pitchFamily="18" charset="0"/>
              </a:rPr>
              <a:t>Dieses Projekt wurde mit Unterstützung der Europäischen Kommission finanziert. Die Verantwortung für den Inhalt dieser Veröffentlichung trägt allein </a:t>
            </a:r>
            <a:r>
              <a:rPr lang="de-DE" sz="800" dirty="0" smtClean="0">
                <a:solidFill>
                  <a:schemeClr val="tx1"/>
                </a:solidFill>
                <a:ea typeface="Times New Roman" panose="02020603050405020304" pitchFamily="18" charset="0"/>
                <a:cs typeface="Times New Roman" panose="02020603050405020304" pitchFamily="18" charset="0"/>
              </a:rPr>
              <a:t>der/die Autor*in; </a:t>
            </a:r>
            <a:r>
              <a:rPr lang="de-DE" sz="800" dirty="0">
                <a:solidFill>
                  <a:schemeClr val="tx1"/>
                </a:solidFill>
                <a:ea typeface="Times New Roman" panose="02020603050405020304" pitchFamily="18" charset="0"/>
                <a:cs typeface="Times New Roman" panose="02020603050405020304" pitchFamily="18" charset="0"/>
              </a:rPr>
              <a:t>die Kommission haftet nicht für die weitere Verwendung der darin enthaltenen Angaben. </a:t>
            </a:r>
          </a:p>
          <a:p>
            <a:pPr>
              <a:spcAft>
                <a:spcPts val="0"/>
              </a:spcAft>
            </a:pPr>
            <a:r>
              <a:rPr lang="en-US" sz="800" dirty="0">
                <a:solidFill>
                  <a:schemeClr val="tx1"/>
                </a:solidFill>
                <a:effectLst/>
                <a:ea typeface="Calibri" panose="020F0502020204030204" pitchFamily="34" charset="0"/>
                <a:cs typeface="Times New Roman" panose="02020603050405020304" pitchFamily="18" charset="0"/>
              </a:rPr>
              <a:t> </a:t>
            </a:r>
            <a:endParaRPr lang="en-IE" sz="12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2978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3847380" y="173189"/>
            <a:ext cx="6504317" cy="1681125"/>
          </a:xfrm>
        </p:spPr>
        <p:txBody>
          <a:bodyPr>
            <a:noAutofit/>
          </a:bodyPr>
          <a:lstStyle/>
          <a:p>
            <a:r>
              <a:rPr lang="it-IT" sz="3000" dirty="0"/>
              <a:t>Ylenia Pepe: </a:t>
            </a:r>
            <a:r>
              <a:rPr lang="de-DE" sz="3000" dirty="0"/>
              <a:t>Junge neapolitanische Fotografin, Journalistin und angehende Lehrerin, die seit 5 Jahren in Perugia lebt</a:t>
            </a:r>
            <a:endParaRPr lang="it-IT" sz="3000" dirty="0"/>
          </a:p>
        </p:txBody>
      </p:sp>
      <p:sp>
        <p:nvSpPr>
          <p:cNvPr id="3" name="Segnaposto testo 2"/>
          <p:cNvSpPr>
            <a:spLocks noGrp="1"/>
          </p:cNvSpPr>
          <p:nvPr>
            <p:ph type="body" sz="quarter" idx="14"/>
          </p:nvPr>
        </p:nvSpPr>
        <p:spPr>
          <a:xfrm>
            <a:off x="3923073" y="2003148"/>
            <a:ext cx="8268927" cy="3975101"/>
          </a:xfrm>
        </p:spPr>
        <p:txBody>
          <a:bodyPr/>
          <a:lstStyle/>
          <a:p>
            <a:pPr lvl="0"/>
            <a:r>
              <a:rPr lang="de-DE" sz="2300" dirty="0" err="1"/>
              <a:t>Ylenia</a:t>
            </a:r>
            <a:r>
              <a:rPr lang="de-DE" sz="2300" dirty="0"/>
              <a:t> arbeitet seit zwei Jahren mit </a:t>
            </a:r>
            <a:r>
              <a:rPr lang="de-DE" sz="2300" dirty="0" err="1"/>
              <a:t>Tamat</a:t>
            </a:r>
            <a:r>
              <a:rPr lang="de-DE" sz="2300" dirty="0"/>
              <a:t> zusammen. Die Projekte, an denen sie hauptsächlich beteiligt war: </a:t>
            </a:r>
            <a:r>
              <a:rPr lang="de-DE" sz="2300" dirty="0" err="1"/>
              <a:t>Umbriamico</a:t>
            </a:r>
            <a:r>
              <a:rPr lang="de-DE" sz="2300" dirty="0"/>
              <a:t> (von </a:t>
            </a:r>
            <a:r>
              <a:rPr lang="de-DE" sz="2300" dirty="0" err="1"/>
              <a:t>Tamat</a:t>
            </a:r>
            <a:r>
              <a:rPr lang="de-DE" sz="2300" dirty="0"/>
              <a:t> koordiniertes und von AICS </a:t>
            </a:r>
            <a:r>
              <a:rPr lang="de-DE" sz="2300" dirty="0" err="1" smtClean="0"/>
              <a:t>ko</a:t>
            </a:r>
            <a:r>
              <a:rPr lang="de-DE" sz="2300" dirty="0" smtClean="0"/>
              <a:t>-finanziertes </a:t>
            </a:r>
            <a:r>
              <a:rPr lang="de-DE" sz="2300" dirty="0"/>
              <a:t>Projekt) mit dem Laboratorium Biografie in </a:t>
            </a:r>
            <a:r>
              <a:rPr lang="de-DE" sz="2300" dirty="0" err="1"/>
              <a:t>Viaggio</a:t>
            </a:r>
            <a:r>
              <a:rPr lang="de-DE" sz="2300" dirty="0"/>
              <a:t> und Integration kultivieren. Ihre aktive Bürger- und Gemeindearbeit umfasst:</a:t>
            </a:r>
            <a:endParaRPr lang="it-IT" sz="2300" dirty="0"/>
          </a:p>
          <a:p>
            <a:pPr marL="342900" lvl="0" indent="-342900">
              <a:buFont typeface="Arial" panose="020B0604020202020204" pitchFamily="34" charset="0"/>
              <a:buChar char="•"/>
            </a:pPr>
            <a:r>
              <a:rPr lang="de-DE" sz="2300" dirty="0"/>
              <a:t>Schreiben von Artikeln über Migrations- und Integrationsfragen für ein </a:t>
            </a:r>
            <a:r>
              <a:rPr lang="de-DE" sz="2300" dirty="0" smtClean="0"/>
              <a:t>Online-Magazin</a:t>
            </a:r>
            <a:endParaRPr lang="it-IT" sz="2300" dirty="0"/>
          </a:p>
          <a:p>
            <a:pPr marL="342900" lvl="0" indent="-342900">
              <a:buFont typeface="Arial" panose="020B0604020202020204" pitchFamily="34" charset="0"/>
              <a:buChar char="•"/>
            </a:pPr>
            <a:r>
              <a:rPr lang="de-DE" sz="2300" dirty="0"/>
              <a:t>Italienischunterricht als Freiwillige für Ausländer*innen für einen Verein in ihrer Nachbarschaft und Italienischunterricht für Asylsuchende, die am Projekt "Pflegen wir die Integration" beteiligt sind, das die wirtschaftliche und soziale Eingliederung von Drittstaatsangehörigen durch die Stärkung ihrer Kompetenzen fördern soll.</a:t>
            </a:r>
            <a:endParaRPr lang="it-IT" sz="2300" dirty="0"/>
          </a:p>
        </p:txBody>
      </p:sp>
      <p:pic>
        <p:nvPicPr>
          <p:cNvPr id="4" name="Segnaposto immagine 7"/>
          <p:cNvPicPr>
            <a:picLocks noChangeAspect="1"/>
          </p:cNvPicPr>
          <p:nvPr/>
        </p:nvPicPr>
        <p:blipFill>
          <a:blip r:embed="rId2"/>
          <a:srcRect l="22629" r="22629"/>
          <a:stretch>
            <a:fillRect/>
          </a:stretch>
        </p:blipFill>
        <p:spPr>
          <a:xfrm>
            <a:off x="0" y="3300838"/>
            <a:ext cx="3731342" cy="2983398"/>
          </a:xfrm>
          <a:prstGeom prst="rect">
            <a:avLst/>
          </a:prstGeom>
          <a:noFill/>
          <a:ln cap="flat">
            <a:noFill/>
          </a:ln>
        </p:spPr>
      </p:pic>
      <p:sp>
        <p:nvSpPr>
          <p:cNvPr id="5" name="Rectangle 4">
            <a:extLst>
              <a:ext uri="{FF2B5EF4-FFF2-40B4-BE49-F238E27FC236}">
                <a16:creationId xmlns="" xmlns:a16="http://schemas.microsoft.com/office/drawing/2014/main" id="{E06656AC-B175-42A8-90C3-9D78192B53BC}"/>
              </a:ext>
            </a:extLst>
          </p:cNvPr>
          <p:cNvSpPr/>
          <p:nvPr/>
        </p:nvSpPr>
        <p:spPr>
          <a:xfrm>
            <a:off x="0" y="0"/>
            <a:ext cx="3338423" cy="2862322"/>
          </a:xfrm>
          <a:prstGeom prst="rect">
            <a:avLst/>
          </a:prstGeom>
          <a:solidFill>
            <a:srgbClr val="B6BD00"/>
          </a:solidFill>
        </p:spPr>
        <p:txBody>
          <a:bodyPr wrap="square">
            <a:spAutoFit/>
          </a:bodyPr>
          <a:lstStyle/>
          <a:p>
            <a:r>
              <a:rPr lang="en-IE" sz="3600" dirty="0">
                <a:solidFill>
                  <a:schemeClr val="bg1"/>
                </a:solidFill>
                <a:highlight>
                  <a:srgbClr val="B6BD00"/>
                </a:highlight>
              </a:rPr>
              <a:t> </a:t>
            </a:r>
            <a:r>
              <a:rPr lang="de-DE" sz="3600" dirty="0" smtClean="0">
                <a:solidFill>
                  <a:schemeClr val="bg1"/>
                </a:solidFill>
                <a:highlight>
                  <a:srgbClr val="B6BD00"/>
                </a:highlight>
              </a:rPr>
              <a:t>Treffen wir </a:t>
            </a:r>
            <a:r>
              <a:rPr lang="de-DE" sz="3600" dirty="0">
                <a:solidFill>
                  <a:schemeClr val="bg1"/>
                </a:solidFill>
                <a:highlight>
                  <a:srgbClr val="B6BD00"/>
                </a:highlight>
              </a:rPr>
              <a:t>die aktive Bürgerin und </a:t>
            </a:r>
            <a:r>
              <a:rPr lang="de-DE" sz="3600" dirty="0" smtClean="0">
                <a:solidFill>
                  <a:schemeClr val="bg1"/>
                </a:solidFill>
                <a:highlight>
                  <a:srgbClr val="B6BD00"/>
                </a:highlight>
              </a:rPr>
              <a:t>Migrant-Community-Champion</a:t>
            </a:r>
            <a:endParaRPr lang="en-IE" sz="3600" dirty="0">
              <a:solidFill>
                <a:schemeClr val="bg1"/>
              </a:solidFill>
              <a:highlight>
                <a:srgbClr val="B6BD00"/>
              </a:highlight>
            </a:endParaRPr>
          </a:p>
        </p:txBody>
      </p:sp>
      <p:pic>
        <p:nvPicPr>
          <p:cNvPr id="1026" name="Picture 2" descr="Flag of Italy - Wikipedia">
            <a:extLst>
              <a:ext uri="{FF2B5EF4-FFF2-40B4-BE49-F238E27FC236}">
                <a16:creationId xmlns="" xmlns:a16="http://schemas.microsoft.com/office/drawing/2014/main" id="{1C05766A-4223-4BC5-B6C7-C3D836E8D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1829" y="528677"/>
            <a:ext cx="1596659" cy="1062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695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20"/>
          </p:nvPr>
        </p:nvSpPr>
        <p:spPr>
          <a:xfrm>
            <a:off x="4941694" y="2157413"/>
            <a:ext cx="6759769" cy="3631644"/>
          </a:xfrm>
        </p:spPr>
        <p:txBody>
          <a:bodyPr/>
          <a:lstStyle/>
          <a:p>
            <a:pPr algn="ctr"/>
            <a:r>
              <a:rPr lang="en-US" sz="3000" dirty="0" smtClean="0"/>
              <a:t>”</a:t>
            </a:r>
            <a:r>
              <a:rPr lang="de-DE" sz="3000" dirty="0" smtClean="0"/>
              <a:t>Ich </a:t>
            </a:r>
            <a:r>
              <a:rPr lang="de-DE" sz="3000" dirty="0"/>
              <a:t>habe mich für den Verwaltungsdienst entschieden, weil dies eine Erfahrung ist, die das Leben objektiv verändert. Man sieht viele Realitäten und erweitert seinen Blickwinkel. Bei </a:t>
            </a:r>
            <a:r>
              <a:rPr lang="de-DE" sz="3000" dirty="0" err="1"/>
              <a:t>Sportello</a:t>
            </a:r>
            <a:r>
              <a:rPr lang="de-DE" sz="3000" dirty="0"/>
              <a:t> </a:t>
            </a:r>
            <a:r>
              <a:rPr lang="de-DE" sz="3000" dirty="0" err="1"/>
              <a:t>Migranti</a:t>
            </a:r>
            <a:r>
              <a:rPr lang="de-DE" sz="3000" dirty="0"/>
              <a:t> habe ich gelernt, Probleme aus der richtigen Perspektive zu sehen und zu erfahren, was viele andere erleben und erleiden müssen, um nach Italien zu gelangen</a:t>
            </a:r>
            <a:r>
              <a:rPr lang="de-DE" sz="3000" dirty="0" smtClean="0"/>
              <a:t>.“</a:t>
            </a:r>
            <a:endParaRPr lang="it-IT" sz="3000" dirty="0"/>
          </a:p>
        </p:txBody>
      </p:sp>
      <p:sp>
        <p:nvSpPr>
          <p:cNvPr id="4" name="Segnaposto testo 3"/>
          <p:cNvSpPr>
            <a:spLocks noGrp="1"/>
          </p:cNvSpPr>
          <p:nvPr>
            <p:ph type="body" sz="quarter" idx="22"/>
          </p:nvPr>
        </p:nvSpPr>
        <p:spPr>
          <a:xfrm>
            <a:off x="4382219" y="643344"/>
            <a:ext cx="5584740" cy="1004301"/>
          </a:xfrm>
        </p:spPr>
        <p:txBody>
          <a:bodyPr>
            <a:normAutofit fontScale="85000" lnSpcReduction="10000"/>
          </a:bodyPr>
          <a:lstStyle/>
          <a:p>
            <a:r>
              <a:rPr lang="de-DE" dirty="0" err="1"/>
              <a:t>Murayo</a:t>
            </a:r>
            <a:r>
              <a:rPr lang="de-DE" dirty="0"/>
              <a:t> ist im </a:t>
            </a:r>
            <a:r>
              <a:rPr lang="de-DE" dirty="0" smtClean="0"/>
              <a:t>Verwaltungsdienst in </a:t>
            </a:r>
            <a:r>
              <a:rPr lang="de-DE" dirty="0"/>
              <a:t>Perugia, Italien, tätig</a:t>
            </a:r>
          </a:p>
        </p:txBody>
      </p:sp>
      <p:pic>
        <p:nvPicPr>
          <p:cNvPr id="6" name="Immagine 3"/>
          <p:cNvPicPr>
            <a:picLocks noGrp="1" noChangeAspect="1"/>
          </p:cNvPicPr>
          <p:nvPr>
            <p:ph type="pic" sz="quarter" idx="21"/>
          </p:nvPr>
        </p:nvPicPr>
        <p:blipFill>
          <a:blip r:embed="rId2"/>
          <a:srcRect l="24298" r="24298"/>
          <a:stretch>
            <a:fillRect/>
          </a:stretch>
        </p:blipFill>
        <p:spPr>
          <a:xfrm>
            <a:off x="183219" y="2565237"/>
            <a:ext cx="4067635" cy="4092725"/>
          </a:xfrm>
          <a:prstGeom prst="rect">
            <a:avLst/>
          </a:prstGeom>
          <a:noFill/>
          <a:ln cap="flat">
            <a:noFill/>
          </a:ln>
        </p:spPr>
      </p:pic>
      <p:sp>
        <p:nvSpPr>
          <p:cNvPr id="7" name="Rectangle 7">
            <a:extLst>
              <a:ext uri="{FF2B5EF4-FFF2-40B4-BE49-F238E27FC236}">
                <a16:creationId xmlns="" xmlns:a16="http://schemas.microsoft.com/office/drawing/2014/main" id="{A1DDC3FF-987B-4385-AB82-3AA964E1B331}"/>
              </a:ext>
            </a:extLst>
          </p:cNvPr>
          <p:cNvSpPr/>
          <p:nvPr/>
        </p:nvSpPr>
        <p:spPr>
          <a:xfrm>
            <a:off x="62312" y="42300"/>
            <a:ext cx="4188542" cy="2308324"/>
          </a:xfrm>
          <a:prstGeom prst="rect">
            <a:avLst/>
          </a:prstGeom>
          <a:solidFill>
            <a:srgbClr val="B6BD00"/>
          </a:solidFill>
        </p:spPr>
        <p:txBody>
          <a:bodyPr wrap="square">
            <a:spAutoFit/>
          </a:bodyPr>
          <a:lstStyle/>
          <a:p>
            <a:r>
              <a:rPr lang="en-IE" sz="3600" dirty="0">
                <a:solidFill>
                  <a:schemeClr val="bg1"/>
                </a:solidFill>
                <a:highlight>
                  <a:srgbClr val="B6BD00"/>
                </a:highlight>
              </a:rPr>
              <a:t> </a:t>
            </a:r>
            <a:r>
              <a:rPr lang="de-DE" sz="3600" dirty="0">
                <a:solidFill>
                  <a:schemeClr val="bg1"/>
                </a:solidFill>
                <a:highlight>
                  <a:srgbClr val="B6BD00"/>
                </a:highlight>
              </a:rPr>
              <a:t>Lernen wir die aktive Bürgerin und Migrant-Community-Champion kennen </a:t>
            </a:r>
            <a:endParaRPr lang="en-IE" sz="3600" dirty="0">
              <a:solidFill>
                <a:schemeClr val="bg1"/>
              </a:solidFill>
              <a:highlight>
                <a:srgbClr val="B6BD00"/>
              </a:highlight>
            </a:endParaRPr>
          </a:p>
        </p:txBody>
      </p:sp>
      <p:pic>
        <p:nvPicPr>
          <p:cNvPr id="2050" name="Picture 2" descr="Flag of Italy - Wikipedia">
            <a:extLst>
              <a:ext uri="{FF2B5EF4-FFF2-40B4-BE49-F238E27FC236}">
                <a16:creationId xmlns="" xmlns:a16="http://schemas.microsoft.com/office/drawing/2014/main" id="{2D8C9AE4-F1F8-40F3-AE25-804ABD8FB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6959" y="192696"/>
            <a:ext cx="2043113" cy="1359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306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3FB1D77-150F-4CA9-909A-AFD40970DE0F}"/>
              </a:ext>
            </a:extLst>
          </p:cNvPr>
          <p:cNvSpPr>
            <a:spLocks noGrp="1"/>
          </p:cNvSpPr>
          <p:nvPr>
            <p:ph type="body" sz="quarter" idx="20"/>
          </p:nvPr>
        </p:nvSpPr>
        <p:spPr>
          <a:xfrm>
            <a:off x="4046220" y="2057063"/>
            <a:ext cx="7520940" cy="3569675"/>
          </a:xfrm>
        </p:spPr>
        <p:txBody>
          <a:bodyPr/>
          <a:lstStyle/>
          <a:p>
            <a:pPr marL="0" indent="0" algn="just">
              <a:buNone/>
            </a:pPr>
            <a:r>
              <a:rPr lang="de-DE" sz="2200" dirty="0"/>
              <a:t>Indem wir ihnen helfen und sie dazu anleiten:</a:t>
            </a:r>
          </a:p>
          <a:p>
            <a:pPr algn="just">
              <a:buFont typeface="Arial" panose="020B0604020202020204" pitchFamily="34" charset="0"/>
              <a:buChar char="•"/>
            </a:pPr>
            <a:r>
              <a:rPr lang="de-DE" sz="2200" dirty="0"/>
              <a:t>einen Beitrag zu Plänen und Projekten leisten, die der gesamten Gemeinschaft zugute kommen</a:t>
            </a:r>
          </a:p>
          <a:p>
            <a:pPr algn="just">
              <a:buFont typeface="Arial" panose="020B0604020202020204" pitchFamily="34" charset="0"/>
              <a:buChar char="•"/>
            </a:pPr>
            <a:r>
              <a:rPr lang="de-DE" sz="2200" dirty="0"/>
              <a:t>Die Kluft zwischen Einzelpersonen und Dienstleistungsanbietern in der Gemeinschaft </a:t>
            </a:r>
            <a:r>
              <a:rPr lang="de-DE" sz="2200" dirty="0" smtClean="0"/>
              <a:t>überbrücken</a:t>
            </a:r>
          </a:p>
          <a:p>
            <a:pPr algn="just">
              <a:buFont typeface="Arial" panose="020B0604020202020204" pitchFamily="34" charset="0"/>
              <a:buChar char="•"/>
            </a:pPr>
            <a:r>
              <a:rPr lang="en-IE" sz="2200" dirty="0" err="1"/>
              <a:t>Barrieren</a:t>
            </a:r>
            <a:r>
              <a:rPr lang="en-IE" sz="2200" dirty="0"/>
              <a:t> </a:t>
            </a:r>
            <a:r>
              <a:rPr lang="en-IE" sz="2200" dirty="0" err="1"/>
              <a:t>zwischen</a:t>
            </a:r>
            <a:r>
              <a:rPr lang="en-IE" sz="2200" dirty="0"/>
              <a:t> </a:t>
            </a:r>
            <a:r>
              <a:rPr lang="en-IE" sz="2200" dirty="0" err="1"/>
              <a:t>Konfliktparteien</a:t>
            </a:r>
            <a:r>
              <a:rPr lang="en-IE" sz="2200" dirty="0"/>
              <a:t> </a:t>
            </a:r>
            <a:r>
              <a:rPr lang="en-IE" sz="2200" dirty="0" err="1"/>
              <a:t>abbauen</a:t>
            </a:r>
            <a:r>
              <a:rPr lang="en-IE" sz="2200" dirty="0"/>
              <a:t> </a:t>
            </a:r>
            <a:endParaRPr lang="en-IE" sz="2200" dirty="0" smtClean="0"/>
          </a:p>
          <a:p>
            <a:pPr algn="just">
              <a:buFont typeface="Arial" panose="020B0604020202020204" pitchFamily="34" charset="0"/>
              <a:buChar char="•"/>
            </a:pPr>
            <a:r>
              <a:rPr lang="de-DE" sz="2200" dirty="0"/>
              <a:t>Erleichterung der Zusammenarbeit in der Gemeinde und der aktiven </a:t>
            </a:r>
            <a:r>
              <a:rPr lang="de-DE" sz="2200" dirty="0" smtClean="0"/>
              <a:t>Bürgerbeteiligung</a:t>
            </a:r>
            <a:endParaRPr lang="de-DE" sz="2200" dirty="0"/>
          </a:p>
          <a:p>
            <a:pPr algn="just">
              <a:buFont typeface="Arial" panose="020B0604020202020204" pitchFamily="34" charset="0"/>
              <a:buChar char="•"/>
            </a:pPr>
            <a:r>
              <a:rPr lang="de-DE" sz="2200" dirty="0"/>
              <a:t>Planen Sie Veranstaltungen, die Menschen (Geflüchtete, Aufnahmegemeinschaften und andere ethnische Gruppen) in einer Gemeinschaft zusammenbringen</a:t>
            </a:r>
          </a:p>
          <a:p>
            <a:pPr marL="0" indent="0" algn="just">
              <a:buNone/>
            </a:pPr>
            <a:endParaRPr lang="en-IE" dirty="0"/>
          </a:p>
        </p:txBody>
      </p:sp>
      <p:sp>
        <p:nvSpPr>
          <p:cNvPr id="3" name="Text Placeholder 2">
            <a:extLst>
              <a:ext uri="{FF2B5EF4-FFF2-40B4-BE49-F238E27FC236}">
                <a16:creationId xmlns="" xmlns:a16="http://schemas.microsoft.com/office/drawing/2014/main" id="{2415960C-8125-4E45-A4C9-B4E515B0B066}"/>
              </a:ext>
            </a:extLst>
          </p:cNvPr>
          <p:cNvSpPr>
            <a:spLocks noGrp="1"/>
          </p:cNvSpPr>
          <p:nvPr>
            <p:ph type="body" sz="quarter" idx="21"/>
          </p:nvPr>
        </p:nvSpPr>
        <p:spPr>
          <a:xfrm>
            <a:off x="2495266" y="422910"/>
            <a:ext cx="8403792" cy="1328252"/>
          </a:xfrm>
        </p:spPr>
        <p:txBody>
          <a:bodyPr>
            <a:normAutofit fontScale="85000" lnSpcReduction="10000"/>
          </a:bodyPr>
          <a:lstStyle/>
          <a:p>
            <a:r>
              <a:rPr lang="de-DE" dirty="0"/>
              <a:t>Wie können Dienstleistungs- und Bildungsanbieter Geflüchtete und Migrant*innen fördern und ermutigen, Community Champions zu werden?</a:t>
            </a:r>
            <a:endParaRPr lang="en-IE" dirty="0"/>
          </a:p>
        </p:txBody>
      </p:sp>
      <p:pic>
        <p:nvPicPr>
          <p:cNvPr id="6" name="Picture Placeholder 7" descr="A group of people standing on top of a grass covered field&#10;&#10;Description automatically generated">
            <a:extLst>
              <a:ext uri="{FF2B5EF4-FFF2-40B4-BE49-F238E27FC236}">
                <a16:creationId xmlns="" xmlns:a16="http://schemas.microsoft.com/office/drawing/2014/main" id="{BD784203-EA76-47FE-BFC3-D7C8A3844EE3}"/>
              </a:ext>
            </a:extLst>
          </p:cNvPr>
          <p:cNvPicPr>
            <a:picLocks noChangeAspect="1"/>
          </p:cNvPicPr>
          <p:nvPr/>
        </p:nvPicPr>
        <p:blipFill>
          <a:blip r:embed="rId2">
            <a:extLst>
              <a:ext uri="{837473B0-CC2E-450A-ABE3-18F120FF3D39}">
                <a1611:picAttrSrcUrl xmlns="" xmlns:a1611="http://schemas.microsoft.com/office/drawing/2016/11/main" r:id="rId3"/>
              </a:ext>
            </a:extLst>
          </a:blip>
          <a:srcRect l="22064" r="22064"/>
          <a:stretch>
            <a:fillRect/>
          </a:stretch>
        </p:blipFill>
        <p:spPr>
          <a:xfrm flipH="1">
            <a:off x="1" y="2057063"/>
            <a:ext cx="3770868" cy="3659832"/>
          </a:xfrm>
          <a:prstGeom prst="rect">
            <a:avLst/>
          </a:prstGeom>
        </p:spPr>
      </p:pic>
    </p:spTree>
    <p:extLst>
      <p:ext uri="{BB962C8B-B14F-4D97-AF65-F5344CB8AC3E}">
        <p14:creationId xmlns:p14="http://schemas.microsoft.com/office/powerpoint/2010/main" val="2972168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E317A659-318F-46A9-8969-71BB3908ABBA}"/>
              </a:ext>
            </a:extLst>
          </p:cNvPr>
          <p:cNvSpPr>
            <a:spLocks noGrp="1"/>
          </p:cNvSpPr>
          <p:nvPr>
            <p:ph type="body" sz="quarter" idx="20"/>
          </p:nvPr>
        </p:nvSpPr>
        <p:spPr>
          <a:xfrm>
            <a:off x="2415397" y="1380226"/>
            <a:ext cx="9316528" cy="3984868"/>
          </a:xfrm>
        </p:spPr>
        <p:txBody>
          <a:bodyPr/>
          <a:lstStyle/>
          <a:p>
            <a:r>
              <a:rPr lang="de-DE" sz="2300" dirty="0"/>
              <a:t>Der Gemeinde-Integrationsfonds unterstützt eine Vielzahl lokaler Organisationen, darunter Sportorganisationen, kulturelle Organisationen, religiöse Gruppen und Freiwilligenorganisationen, um Barrieren innerhalb der Gemeinden abzubauen und isolierte Mitglieder mit irischem und Migrantenhintergrund zu erreichen, insbesondere unsere wachsende zweite und dritte Generation von </a:t>
            </a:r>
            <a:r>
              <a:rPr lang="de-DE" sz="2300" dirty="0" smtClean="0"/>
              <a:t>Migrant*innen</a:t>
            </a:r>
            <a:r>
              <a:rPr lang="de-DE" sz="2300" dirty="0"/>
              <a:t>. </a:t>
            </a:r>
            <a:endParaRPr lang="de-DE" sz="2300" dirty="0" smtClean="0"/>
          </a:p>
          <a:p>
            <a:r>
              <a:rPr lang="de-DE" sz="2300" dirty="0"/>
              <a:t>Freiwilligenarbeit ist das Herzstück dieser Initiativen und spielt eine Schlüsselrolle für ihren Erfolg, daher die Bedeutung dieses Fonds für die aktive Bürgerbeteiligung.</a:t>
            </a:r>
            <a:endParaRPr lang="en-IE" sz="2300" dirty="0"/>
          </a:p>
          <a:p>
            <a:r>
              <a:rPr lang="de-DE" sz="2300" dirty="0"/>
              <a:t>Bei den geförderten Projekten handelt es sich um kleine gemeindebasierte Projekte mit einem maximalen Zuschussbetrag von 5.000 € und einem Mindestzuschussbetrag von 1.000 € für jedes einzelne Projekt. In diesem Jahr gingen 282 Anträge ein, von denen 124 Projekte erfolgreich gefördert wurden.</a:t>
            </a:r>
          </a:p>
        </p:txBody>
      </p:sp>
      <p:sp>
        <p:nvSpPr>
          <p:cNvPr id="3" name="Text Placeholder 2">
            <a:extLst>
              <a:ext uri="{FF2B5EF4-FFF2-40B4-BE49-F238E27FC236}">
                <a16:creationId xmlns="" xmlns:a16="http://schemas.microsoft.com/office/drawing/2014/main" id="{A8CC9C4E-9C00-42E2-8761-6B0B31D99379}"/>
              </a:ext>
            </a:extLst>
          </p:cNvPr>
          <p:cNvSpPr>
            <a:spLocks noGrp="1"/>
          </p:cNvSpPr>
          <p:nvPr>
            <p:ph type="body" sz="quarter" idx="21"/>
          </p:nvPr>
        </p:nvSpPr>
        <p:spPr>
          <a:xfrm>
            <a:off x="2495266" y="236947"/>
            <a:ext cx="8403792" cy="857158"/>
          </a:xfrm>
        </p:spPr>
        <p:txBody>
          <a:bodyPr/>
          <a:lstStyle/>
          <a:p>
            <a:r>
              <a:rPr lang="en-IE" dirty="0" err="1"/>
              <a:t>Gemeinde-Integrationsfonds</a:t>
            </a:r>
            <a:r>
              <a:rPr lang="en-IE" dirty="0"/>
              <a:t> - </a:t>
            </a:r>
            <a:r>
              <a:rPr lang="en-IE" dirty="0" err="1"/>
              <a:t>Irland</a:t>
            </a:r>
            <a:endParaRPr lang="en-IE" dirty="0"/>
          </a:p>
        </p:txBody>
      </p:sp>
      <p:sp>
        <p:nvSpPr>
          <p:cNvPr id="4" name="TextBox 3">
            <a:extLst>
              <a:ext uri="{FF2B5EF4-FFF2-40B4-BE49-F238E27FC236}">
                <a16:creationId xmlns="" xmlns:a16="http://schemas.microsoft.com/office/drawing/2014/main" id="{C7BACEC1-B10D-45B0-A28A-D413D6AD83F3}"/>
              </a:ext>
            </a:extLst>
          </p:cNvPr>
          <p:cNvSpPr txBox="1"/>
          <p:nvPr/>
        </p:nvSpPr>
        <p:spPr>
          <a:xfrm>
            <a:off x="1" y="611812"/>
            <a:ext cx="2343150" cy="1200329"/>
          </a:xfrm>
          <a:prstGeom prst="rect">
            <a:avLst/>
          </a:prstGeom>
          <a:solidFill>
            <a:srgbClr val="F38B00"/>
          </a:solidFill>
        </p:spPr>
        <p:txBody>
          <a:bodyPr wrap="square" rtlCol="0">
            <a:spAutoFit/>
          </a:bodyPr>
          <a:lstStyle/>
          <a:p>
            <a:r>
              <a:rPr lang="en-IE" sz="2400" dirty="0">
                <a:solidFill>
                  <a:schemeClr val="bg1"/>
                </a:solidFill>
              </a:rPr>
              <a:t>       </a:t>
            </a:r>
            <a:r>
              <a:rPr lang="en-IE" sz="2400" dirty="0" smtClean="0">
                <a:solidFill>
                  <a:schemeClr val="bg1"/>
                </a:solidFill>
              </a:rPr>
              <a:t>FINANZIERUNGS- MÖGLICHKEIT</a:t>
            </a:r>
            <a:endParaRPr lang="en-IE" sz="2400" dirty="0">
              <a:solidFill>
                <a:schemeClr val="bg1"/>
              </a:solidFill>
            </a:endParaRPr>
          </a:p>
        </p:txBody>
      </p:sp>
      <p:grpSp>
        <p:nvGrpSpPr>
          <p:cNvPr id="5" name="Google Shape;617;p39">
            <a:extLst>
              <a:ext uri="{FF2B5EF4-FFF2-40B4-BE49-F238E27FC236}">
                <a16:creationId xmlns="" xmlns:a16="http://schemas.microsoft.com/office/drawing/2014/main" id="{7D327A68-6185-4F5A-946D-19CEC3B7A783}"/>
              </a:ext>
            </a:extLst>
          </p:cNvPr>
          <p:cNvGrpSpPr/>
          <p:nvPr/>
        </p:nvGrpSpPr>
        <p:grpSpPr>
          <a:xfrm>
            <a:off x="142371" y="710863"/>
            <a:ext cx="397136" cy="305017"/>
            <a:chOff x="568950" y="3686775"/>
            <a:chExt cx="472500" cy="362900"/>
          </a:xfrm>
        </p:grpSpPr>
        <p:sp>
          <p:nvSpPr>
            <p:cNvPr id="6" name="Google Shape;618;p39">
              <a:extLst>
                <a:ext uri="{FF2B5EF4-FFF2-40B4-BE49-F238E27FC236}">
                  <a16:creationId xmlns="" xmlns:a16="http://schemas.microsoft.com/office/drawing/2014/main" id="{3E9015CE-E1FB-453E-894E-50C7FF2275A0}"/>
                </a:ext>
              </a:extLst>
            </p:cNvPr>
            <p:cNvSpPr/>
            <p:nvPr/>
          </p:nvSpPr>
          <p:spPr>
            <a:xfrm>
              <a:off x="568950" y="3686775"/>
              <a:ext cx="472500" cy="362900"/>
            </a:xfrm>
            <a:custGeom>
              <a:avLst/>
              <a:gdLst/>
              <a:ahLst/>
              <a:cxnLst/>
              <a:rect l="l" t="t" r="r" b="b"/>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19;p39">
              <a:extLst>
                <a:ext uri="{FF2B5EF4-FFF2-40B4-BE49-F238E27FC236}">
                  <a16:creationId xmlns="" xmlns:a16="http://schemas.microsoft.com/office/drawing/2014/main" id="{447C8A14-6798-4CB0-9713-B7DF6C6A4618}"/>
                </a:ext>
              </a:extLst>
            </p:cNvPr>
            <p:cNvSpPr/>
            <p:nvPr/>
          </p:nvSpPr>
          <p:spPr>
            <a:xfrm>
              <a:off x="645650" y="3820725"/>
              <a:ext cx="34125" cy="34125"/>
            </a:xfrm>
            <a:custGeom>
              <a:avLst/>
              <a:gdLst/>
              <a:ahLst/>
              <a:cxnLst/>
              <a:rect l="l" t="t" r="r" b="b"/>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20;p39">
              <a:extLst>
                <a:ext uri="{FF2B5EF4-FFF2-40B4-BE49-F238E27FC236}">
                  <a16:creationId xmlns="" xmlns:a16="http://schemas.microsoft.com/office/drawing/2014/main" id="{3AD34DF3-4324-4C2F-A228-2226DE416135}"/>
                </a:ext>
              </a:extLst>
            </p:cNvPr>
            <p:cNvSpPr/>
            <p:nvPr/>
          </p:nvSpPr>
          <p:spPr>
            <a:xfrm>
              <a:off x="747950" y="3753750"/>
              <a:ext cx="85275" cy="12200"/>
            </a:xfrm>
            <a:custGeom>
              <a:avLst/>
              <a:gdLst/>
              <a:ahLst/>
              <a:cxnLst/>
              <a:rect l="l" t="t" r="r" b="b"/>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 xmlns:a16="http://schemas.microsoft.com/office/drawing/2014/main" id="{C32E80E2-85C9-4276-95B2-E1734B081BEB}"/>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10261555" y="151099"/>
            <a:ext cx="1626195" cy="812420"/>
          </a:xfrm>
          <a:prstGeom prst="rect">
            <a:avLst/>
          </a:prstGeom>
        </p:spPr>
      </p:pic>
      <p:sp>
        <p:nvSpPr>
          <p:cNvPr id="10" name="Rectangle 9">
            <a:extLst>
              <a:ext uri="{FF2B5EF4-FFF2-40B4-BE49-F238E27FC236}">
                <a16:creationId xmlns="" xmlns:a16="http://schemas.microsoft.com/office/drawing/2014/main" id="{8629893A-132C-4626-903D-00BC7CE153DA}"/>
              </a:ext>
            </a:extLst>
          </p:cNvPr>
          <p:cNvSpPr/>
          <p:nvPr/>
        </p:nvSpPr>
        <p:spPr>
          <a:xfrm>
            <a:off x="2851786" y="6374832"/>
            <a:ext cx="3538148" cy="246221"/>
          </a:xfrm>
          <a:prstGeom prst="rect">
            <a:avLst/>
          </a:prstGeom>
        </p:spPr>
        <p:txBody>
          <a:bodyPr wrap="none">
            <a:spAutoFit/>
          </a:bodyPr>
          <a:lstStyle/>
          <a:p>
            <a:r>
              <a:rPr lang="en-IE" sz="1000" dirty="0" err="1" smtClean="0"/>
              <a:t>Quelle</a:t>
            </a:r>
            <a:r>
              <a:rPr lang="en-IE" sz="1000" dirty="0" smtClean="0"/>
              <a:t>: </a:t>
            </a:r>
            <a:r>
              <a:rPr lang="en-IE" sz="1000" dirty="0">
                <a:hlinkClick r:id="rId4"/>
              </a:rPr>
              <a:t>http://www.integration.ie/en/ISEC/Pages/WP19000006</a:t>
            </a:r>
            <a:r>
              <a:rPr lang="en-IE" sz="1000" dirty="0"/>
              <a:t> </a:t>
            </a:r>
          </a:p>
        </p:txBody>
      </p:sp>
    </p:spTree>
    <p:extLst>
      <p:ext uri="{BB962C8B-B14F-4D97-AF65-F5344CB8AC3E}">
        <p14:creationId xmlns:p14="http://schemas.microsoft.com/office/powerpoint/2010/main" val="2788162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21"/>
          </p:nvPr>
        </p:nvSpPr>
        <p:spPr>
          <a:xfrm>
            <a:off x="2495266" y="705577"/>
            <a:ext cx="8403792" cy="857158"/>
          </a:xfrm>
        </p:spPr>
        <p:txBody>
          <a:bodyPr/>
          <a:lstStyle/>
          <a:p>
            <a:r>
              <a:rPr lang="en-IE" dirty="0"/>
              <a:t>We Cultivate </a:t>
            </a:r>
            <a:r>
              <a:rPr lang="en-IE" dirty="0" smtClean="0"/>
              <a:t>Integration </a:t>
            </a:r>
            <a:r>
              <a:rPr lang="en-IE" dirty="0"/>
              <a:t>- </a:t>
            </a:r>
            <a:r>
              <a:rPr lang="en-IE" dirty="0" err="1" smtClean="0"/>
              <a:t>Italien</a:t>
            </a:r>
            <a:endParaRPr lang="en-IE" dirty="0"/>
          </a:p>
          <a:p>
            <a:endParaRPr lang="it-IT" dirty="0"/>
          </a:p>
        </p:txBody>
      </p:sp>
      <p:sp>
        <p:nvSpPr>
          <p:cNvPr id="2" name="Segnaposto testo 1"/>
          <p:cNvSpPr>
            <a:spLocks noGrp="1"/>
          </p:cNvSpPr>
          <p:nvPr>
            <p:ph type="body" sz="quarter" idx="20"/>
          </p:nvPr>
        </p:nvSpPr>
        <p:spPr>
          <a:xfrm>
            <a:off x="2640330" y="1449456"/>
            <a:ext cx="9551670" cy="4600529"/>
          </a:xfrm>
        </p:spPr>
        <p:txBody>
          <a:bodyPr/>
          <a:lstStyle/>
          <a:p>
            <a:pPr lvl="0">
              <a:lnSpc>
                <a:spcPct val="80000"/>
              </a:lnSpc>
            </a:pPr>
            <a:r>
              <a:rPr lang="de-DE" sz="2000" dirty="0"/>
              <a:t>Finanziert durch den Fonds für Migration und Integration Asyl 2014/2020. Dieses Projekt strebt die Verbesserung der sozioökonomischen Integration von </a:t>
            </a:r>
            <a:r>
              <a:rPr lang="de-DE" sz="2000" dirty="0" smtClean="0"/>
              <a:t>Migrant*innen an.</a:t>
            </a:r>
          </a:p>
          <a:p>
            <a:pPr lvl="0">
              <a:lnSpc>
                <a:spcPct val="80000"/>
              </a:lnSpc>
            </a:pPr>
            <a:r>
              <a:rPr lang="en-IE" sz="2000" dirty="0" smtClean="0"/>
              <a:t>ZIELE: </a:t>
            </a:r>
            <a:r>
              <a:rPr lang="de-DE" sz="2000" dirty="0"/>
              <a:t>Förderung der wirtschaftlichen und sozialen Eingliederung von Drittstaatsangehörigen durch die Stärkung der Kompetenzen und des Dialogs zwischen den Akteuren und Interessenvertretern, die Identifizierung und gemeinsame Reflexion über bewährte Verfahren auf europäischer Ebene und die Entwicklung eines innovativen Modells, das umgesetzt werden soll, um die Integration von </a:t>
            </a:r>
            <a:r>
              <a:rPr lang="de-DE" sz="2000" dirty="0" smtClean="0"/>
              <a:t>Migrant*innen </a:t>
            </a:r>
            <a:r>
              <a:rPr lang="de-DE" sz="2000" dirty="0"/>
              <a:t>in die Aufnahmegesellschaften durch integrative Workshops in der Landwirtschaft zu stärken</a:t>
            </a:r>
            <a:r>
              <a:rPr lang="de-DE" sz="2000" dirty="0" smtClean="0"/>
              <a:t>.</a:t>
            </a:r>
          </a:p>
          <a:p>
            <a:pPr lvl="0">
              <a:lnSpc>
                <a:spcPct val="80000"/>
              </a:lnSpc>
            </a:pPr>
            <a:r>
              <a:rPr lang="en-IE" sz="2000" dirty="0" smtClean="0"/>
              <a:t>AKTIVITÄTEN: </a:t>
            </a:r>
            <a:r>
              <a:rPr lang="de-DE" sz="2000" dirty="0"/>
              <a:t>Erstellung und gemeinsame Nutzung eines Katalogs guter europäischer Praktiken, die die Landwirtschaft als Mittel zur Einbeziehung nutzen. Entwicklung eines nachhaltigen und replizierbaren Modells der integrativen Landwirtschaft in verschiedenen Kontexten Lancierung von 3 Laboratorien für integrative Landwirtschaft (Perugia, Mailand und </a:t>
            </a:r>
            <a:r>
              <a:rPr lang="de-DE" sz="2000" dirty="0" err="1"/>
              <a:t>Ragusa</a:t>
            </a:r>
            <a:r>
              <a:rPr lang="de-DE" sz="2000" dirty="0"/>
              <a:t>)</a:t>
            </a:r>
          </a:p>
          <a:p>
            <a:pPr marL="0" lvl="0" indent="0">
              <a:lnSpc>
                <a:spcPct val="80000"/>
              </a:lnSpc>
              <a:buNone/>
            </a:pPr>
            <a:r>
              <a:rPr lang="de-DE" sz="2000" dirty="0"/>
              <a:t>Seit diesem Jahr wurde die Produktion ausgeweitet: Tomaten, Ingwer, Paprika und andere typisch italienische Lebensmittel wurden ebenfalls angebaut, damit sie auf dem lokalen Markt abgesetzt werden können und das Projekt nachhaltig sein kann.</a:t>
            </a:r>
          </a:p>
          <a:p>
            <a:endParaRPr lang="it-IT" dirty="0"/>
          </a:p>
        </p:txBody>
      </p:sp>
      <p:sp>
        <p:nvSpPr>
          <p:cNvPr id="4" name="TextBox 3">
            <a:extLst>
              <a:ext uri="{FF2B5EF4-FFF2-40B4-BE49-F238E27FC236}">
                <a16:creationId xmlns="" xmlns:a16="http://schemas.microsoft.com/office/drawing/2014/main" id="{C7BACEC1-B10D-45B0-A28A-D413D6AD83F3}"/>
              </a:ext>
            </a:extLst>
          </p:cNvPr>
          <p:cNvSpPr txBox="1"/>
          <p:nvPr/>
        </p:nvSpPr>
        <p:spPr>
          <a:xfrm>
            <a:off x="0" y="1944332"/>
            <a:ext cx="2552829" cy="1107996"/>
          </a:xfrm>
          <a:prstGeom prst="rect">
            <a:avLst/>
          </a:prstGeom>
          <a:solidFill>
            <a:srgbClr val="F38B00"/>
          </a:solidFill>
        </p:spPr>
        <p:txBody>
          <a:bodyPr wrap="square" rtlCol="0">
            <a:spAutoFit/>
          </a:bodyPr>
          <a:lstStyle/>
          <a:p>
            <a:r>
              <a:rPr lang="de-DE" sz="2200" dirty="0">
                <a:solidFill>
                  <a:schemeClr val="bg1"/>
                </a:solidFill>
              </a:rPr>
              <a:t>Beispiel für </a:t>
            </a:r>
            <a:r>
              <a:rPr lang="de-DE" sz="2200" dirty="0" smtClean="0">
                <a:solidFill>
                  <a:schemeClr val="bg1"/>
                </a:solidFill>
              </a:rPr>
              <a:t>Gemeinschafts-integration </a:t>
            </a:r>
            <a:r>
              <a:rPr lang="de-DE" sz="2200" dirty="0">
                <a:solidFill>
                  <a:schemeClr val="bg1"/>
                </a:solidFill>
              </a:rPr>
              <a:t>in Italien</a:t>
            </a:r>
          </a:p>
        </p:txBody>
      </p:sp>
      <p:pic>
        <p:nvPicPr>
          <p:cNvPr id="6" name="Picture 2" descr="Flag of Italy - Wikipedia">
            <a:extLst>
              <a:ext uri="{FF2B5EF4-FFF2-40B4-BE49-F238E27FC236}">
                <a16:creationId xmlns="" xmlns:a16="http://schemas.microsoft.com/office/drawing/2014/main" id="{04FE2CAF-8097-4888-BABC-A5DBBF57B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9892" y="134571"/>
            <a:ext cx="1414462" cy="9412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ERUGIA">
            <a:extLst>
              <a:ext uri="{FF2B5EF4-FFF2-40B4-BE49-F238E27FC236}">
                <a16:creationId xmlns="" xmlns:a16="http://schemas.microsoft.com/office/drawing/2014/main" id="{8CED620B-9568-482B-8469-37C13CC9F2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376"/>
          <a:stretch/>
        </p:blipFill>
        <p:spPr bwMode="auto">
          <a:xfrm>
            <a:off x="1" y="3429000"/>
            <a:ext cx="2552828" cy="1565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188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A565E746-1DD4-466F-8289-F0C05496644F}"/>
              </a:ext>
            </a:extLst>
          </p:cNvPr>
          <p:cNvSpPr>
            <a:spLocks noGrp="1"/>
          </p:cNvSpPr>
          <p:nvPr>
            <p:ph type="body" sz="quarter" idx="13"/>
          </p:nvPr>
        </p:nvSpPr>
        <p:spPr/>
        <p:txBody>
          <a:bodyPr/>
          <a:lstStyle/>
          <a:p>
            <a:r>
              <a:rPr lang="en-IE" dirty="0" err="1"/>
              <a:t>Sehen</a:t>
            </a:r>
            <a:r>
              <a:rPr lang="en-IE" dirty="0"/>
              <a:t> </a:t>
            </a:r>
            <a:r>
              <a:rPr lang="en-IE" dirty="0" err="1"/>
              <a:t>Sie</a:t>
            </a:r>
            <a:r>
              <a:rPr lang="en-IE" dirty="0"/>
              <a:t> </a:t>
            </a:r>
            <a:r>
              <a:rPr lang="en-IE" dirty="0" err="1"/>
              <a:t>sich</a:t>
            </a:r>
            <a:r>
              <a:rPr lang="en-IE" dirty="0"/>
              <a:t> </a:t>
            </a:r>
            <a:r>
              <a:rPr lang="en-IE" dirty="0" smtClean="0"/>
              <a:t>das We </a:t>
            </a:r>
            <a:r>
              <a:rPr lang="en-IE" dirty="0"/>
              <a:t>Cultivate </a:t>
            </a:r>
            <a:r>
              <a:rPr lang="en-IE" dirty="0" smtClean="0"/>
              <a:t>Integration-Video an</a:t>
            </a:r>
            <a:endParaRPr lang="en-IE" dirty="0"/>
          </a:p>
        </p:txBody>
      </p:sp>
      <p:sp>
        <p:nvSpPr>
          <p:cNvPr id="3" name="Text Placeholder 2">
            <a:extLst>
              <a:ext uri="{FF2B5EF4-FFF2-40B4-BE49-F238E27FC236}">
                <a16:creationId xmlns="" xmlns:a16="http://schemas.microsoft.com/office/drawing/2014/main" id="{B7944734-783F-4AAE-A961-0530C4E95D99}"/>
              </a:ext>
            </a:extLst>
          </p:cNvPr>
          <p:cNvSpPr>
            <a:spLocks noGrp="1"/>
          </p:cNvSpPr>
          <p:nvPr>
            <p:ph type="body" sz="quarter" idx="14"/>
          </p:nvPr>
        </p:nvSpPr>
        <p:spPr/>
        <p:txBody>
          <a:bodyPr/>
          <a:lstStyle/>
          <a:p>
            <a:r>
              <a:rPr lang="it-IT" sz="3200" i="1" dirty="0"/>
              <a:t> </a:t>
            </a:r>
            <a:r>
              <a:rPr lang="it-IT" sz="3200" i="1" dirty="0">
                <a:hlinkClick r:id="rId3"/>
              </a:rPr>
              <a:t>https://youtu.be/0a5I_4fjPA4</a:t>
            </a:r>
            <a:r>
              <a:rPr lang="it-IT" sz="3200" i="1" dirty="0"/>
              <a:t> </a:t>
            </a:r>
            <a:endParaRPr lang="en-IE" dirty="0"/>
          </a:p>
        </p:txBody>
      </p:sp>
      <p:sp>
        <p:nvSpPr>
          <p:cNvPr id="4" name="Picture Placeholder 3">
            <a:extLst>
              <a:ext uri="{FF2B5EF4-FFF2-40B4-BE49-F238E27FC236}">
                <a16:creationId xmlns="" xmlns:a16="http://schemas.microsoft.com/office/drawing/2014/main" id="{049082FF-43BA-4E87-9859-41785CF48F79}"/>
              </a:ext>
            </a:extLst>
          </p:cNvPr>
          <p:cNvSpPr>
            <a:spLocks noGrp="1"/>
          </p:cNvSpPr>
          <p:nvPr>
            <p:ph type="pic" sz="quarter" idx="15"/>
          </p:nvPr>
        </p:nvSpPr>
        <p:spPr/>
      </p:sp>
      <p:pic>
        <p:nvPicPr>
          <p:cNvPr id="5" name="Online Media 4" title="L'orto di Lambￃﾨ">
            <a:hlinkClick r:id="" action="ppaction://media"/>
            <a:extLst>
              <a:ext uri="{FF2B5EF4-FFF2-40B4-BE49-F238E27FC236}">
                <a16:creationId xmlns="" xmlns:a16="http://schemas.microsoft.com/office/drawing/2014/main" id="{BF874AB1-C2A6-45D5-83BD-B7227CA3D2A2}"/>
              </a:ext>
            </a:extLst>
          </p:cNvPr>
          <p:cNvPicPr>
            <a:picLocks noRot="1" noChangeAspect="1"/>
          </p:cNvPicPr>
          <p:nvPr>
            <a:videoFile r:link="rId1"/>
          </p:nvPr>
        </p:nvPicPr>
        <p:blipFill>
          <a:blip r:embed="rId4"/>
          <a:stretch>
            <a:fillRect/>
          </a:stretch>
        </p:blipFill>
        <p:spPr>
          <a:xfrm>
            <a:off x="3206931" y="2114550"/>
            <a:ext cx="5532018" cy="3111760"/>
          </a:xfrm>
          <a:prstGeom prst="rect">
            <a:avLst/>
          </a:prstGeom>
        </p:spPr>
      </p:pic>
    </p:spTree>
    <p:extLst>
      <p:ext uri="{BB962C8B-B14F-4D97-AF65-F5344CB8AC3E}">
        <p14:creationId xmlns:p14="http://schemas.microsoft.com/office/powerpoint/2010/main" val="385869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626A201D-78BA-4C26-AF74-D170DA207F81}"/>
              </a:ext>
            </a:extLst>
          </p:cNvPr>
          <p:cNvSpPr>
            <a:spLocks noGrp="1"/>
          </p:cNvSpPr>
          <p:nvPr>
            <p:ph type="body" sz="quarter" idx="16"/>
          </p:nvPr>
        </p:nvSpPr>
        <p:spPr/>
        <p:txBody>
          <a:bodyPr/>
          <a:lstStyle/>
          <a:p>
            <a:r>
              <a:rPr lang="en-IE" dirty="0"/>
              <a:t>IN </a:t>
            </a:r>
            <a:r>
              <a:rPr lang="en-IE" dirty="0" smtClean="0"/>
              <a:t>DIESEM TEIL:</a:t>
            </a:r>
            <a:endParaRPr lang="en-IE" dirty="0"/>
          </a:p>
          <a:p>
            <a:endParaRPr lang="en-IE" dirty="0"/>
          </a:p>
        </p:txBody>
      </p:sp>
      <p:sp>
        <p:nvSpPr>
          <p:cNvPr id="3" name="Text Placeholder 2">
            <a:extLst>
              <a:ext uri="{FF2B5EF4-FFF2-40B4-BE49-F238E27FC236}">
                <a16:creationId xmlns="" xmlns:a16="http://schemas.microsoft.com/office/drawing/2014/main" id="{19848A10-858E-4AB2-A9AE-C10CD35443F8}"/>
              </a:ext>
            </a:extLst>
          </p:cNvPr>
          <p:cNvSpPr>
            <a:spLocks noGrp="1"/>
          </p:cNvSpPr>
          <p:nvPr>
            <p:ph type="body" sz="quarter" idx="17"/>
          </p:nvPr>
        </p:nvSpPr>
        <p:spPr>
          <a:xfrm>
            <a:off x="6217920" y="1846203"/>
            <a:ext cx="5835534" cy="3947440"/>
          </a:xfrm>
        </p:spPr>
        <p:txBody>
          <a:bodyPr/>
          <a:lstStyle/>
          <a:p>
            <a:pPr algn="l"/>
            <a:r>
              <a:rPr lang="de-DE" dirty="0"/>
              <a:t>Die Orientierung der Geflüchteten in ihren neuen Aufnahmegemeinschaften ist eine der ersten und wichtigsten Maßnahmen, die durchgeführt werden muss.</a:t>
            </a:r>
          </a:p>
          <a:p>
            <a:pPr algn="l"/>
            <a:endParaRPr lang="de-DE" dirty="0"/>
          </a:p>
          <a:p>
            <a:pPr algn="l"/>
            <a:r>
              <a:rPr lang="de-DE" dirty="0"/>
              <a:t>Orientierungsleitfäden, Technologie- und Host Buddy-Programme spielen dabei eine Schlüsselrolle. In diesem Abschnitt erhalten Dienstleistungs- und Bildungsanbieter einen Einblick in die Erstellung und Nutzung dieser Programme. </a:t>
            </a:r>
          </a:p>
        </p:txBody>
      </p:sp>
      <p:sp>
        <p:nvSpPr>
          <p:cNvPr id="6" name="Text Placeholder 5">
            <a:extLst>
              <a:ext uri="{FF2B5EF4-FFF2-40B4-BE49-F238E27FC236}">
                <a16:creationId xmlns="" xmlns:a16="http://schemas.microsoft.com/office/drawing/2014/main" id="{CF2FA324-122C-4AD1-A9F2-E804F5D66E4F}"/>
              </a:ext>
            </a:extLst>
          </p:cNvPr>
          <p:cNvSpPr>
            <a:spLocks noGrp="1"/>
          </p:cNvSpPr>
          <p:nvPr>
            <p:ph type="body" sz="quarter" idx="13"/>
          </p:nvPr>
        </p:nvSpPr>
        <p:spPr/>
        <p:txBody>
          <a:bodyPr>
            <a:normAutofit/>
          </a:bodyPr>
          <a:lstStyle/>
          <a:p>
            <a:r>
              <a:rPr lang="en-US" sz="3600" i="0" dirty="0" smtClean="0"/>
              <a:t>1.3 </a:t>
            </a:r>
            <a:r>
              <a:rPr lang="de-DE" sz="3600" i="0" dirty="0" smtClean="0"/>
              <a:t>Bewährte </a:t>
            </a:r>
            <a:r>
              <a:rPr lang="de-DE" sz="3600" i="0" dirty="0"/>
              <a:t>Praktiken bei der Orientierung neuer Gemeinschaften </a:t>
            </a:r>
          </a:p>
        </p:txBody>
      </p:sp>
      <p:sp>
        <p:nvSpPr>
          <p:cNvPr id="7" name="TextBox 6">
            <a:extLst>
              <a:ext uri="{FF2B5EF4-FFF2-40B4-BE49-F238E27FC236}">
                <a16:creationId xmlns="" xmlns:a16="http://schemas.microsoft.com/office/drawing/2014/main" id="{7893F5E8-0036-498D-9A73-D4BBCD5D4D8E}"/>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smtClean="0">
                <a:solidFill>
                  <a:schemeClr val="bg1"/>
                </a:solidFill>
              </a:rPr>
              <a:t>BÜRGERLICHES LEBEN</a:t>
            </a:r>
            <a:endParaRPr lang="en-IE" sz="3200" dirty="0">
              <a:solidFill>
                <a:schemeClr val="bg1"/>
              </a:solidFill>
            </a:endParaRPr>
          </a:p>
        </p:txBody>
      </p:sp>
    </p:spTree>
    <p:extLst>
      <p:ext uri="{BB962C8B-B14F-4D97-AF65-F5344CB8AC3E}">
        <p14:creationId xmlns:p14="http://schemas.microsoft.com/office/powerpoint/2010/main" val="1957804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3177F9AA-523C-4756-8D43-0BAFD20DE400}"/>
              </a:ext>
            </a:extLst>
          </p:cNvPr>
          <p:cNvSpPr>
            <a:spLocks noGrp="1"/>
          </p:cNvSpPr>
          <p:nvPr>
            <p:ph type="body" sz="quarter" idx="20"/>
          </p:nvPr>
        </p:nvSpPr>
        <p:spPr>
          <a:xfrm>
            <a:off x="5909094" y="2157413"/>
            <a:ext cx="5969480" cy="4042954"/>
          </a:xfrm>
        </p:spPr>
        <p:txBody>
          <a:bodyPr/>
          <a:lstStyle/>
          <a:p>
            <a:pPr algn="ctr"/>
            <a:r>
              <a:rPr lang="de-DE" sz="2300" dirty="0" smtClean="0"/>
              <a:t>“Diese </a:t>
            </a:r>
            <a:r>
              <a:rPr lang="de-DE" sz="2300" dirty="0"/>
              <a:t>Menschen (Migrant*innen/Geflüchtete) kommen aus Krisen und Unsicherheit, sie haben miterlebt, wie Familienmitglieder getötet wurden und ihr Zuhause verloren. Alles, was sie suchen, ist Sicherheit, während sie an einen Ort kommen, über den sie nichts wissen.</a:t>
            </a:r>
          </a:p>
          <a:p>
            <a:pPr algn="ctr"/>
            <a:r>
              <a:rPr lang="de-DE" sz="2300" dirty="0"/>
              <a:t> Sie wissen nicht, ob sie willkommen sind. Wir müssen diese Sicherheit und dieses Vertrauen für sie aufbauen und das erreichen Sie nur, indem Sie sich engagieren, Menschen treffen und Beziehungen </a:t>
            </a:r>
            <a:r>
              <a:rPr lang="de-DE" sz="2300" dirty="0" smtClean="0"/>
              <a:t>aufbauen."</a:t>
            </a:r>
            <a:endParaRPr lang="en-IE" sz="2300" dirty="0"/>
          </a:p>
        </p:txBody>
      </p:sp>
      <p:sp>
        <p:nvSpPr>
          <p:cNvPr id="3" name="Picture Placeholder 2">
            <a:extLst>
              <a:ext uri="{FF2B5EF4-FFF2-40B4-BE49-F238E27FC236}">
                <a16:creationId xmlns="" xmlns:a16="http://schemas.microsoft.com/office/drawing/2014/main" id="{BA10BD75-223D-4F21-9570-EAF8F3C20090}"/>
              </a:ext>
            </a:extLst>
          </p:cNvPr>
          <p:cNvSpPr>
            <a:spLocks noGrp="1"/>
          </p:cNvSpPr>
          <p:nvPr>
            <p:ph type="pic" sz="quarter" idx="21"/>
          </p:nvPr>
        </p:nvSpPr>
        <p:spPr/>
      </p:sp>
      <p:sp>
        <p:nvSpPr>
          <p:cNvPr id="4" name="Text Placeholder 3">
            <a:extLst>
              <a:ext uri="{FF2B5EF4-FFF2-40B4-BE49-F238E27FC236}">
                <a16:creationId xmlns="" xmlns:a16="http://schemas.microsoft.com/office/drawing/2014/main" id="{240A2ABD-0E67-4F6C-84EA-0D2FA7B5E424}"/>
              </a:ext>
            </a:extLst>
          </p:cNvPr>
          <p:cNvSpPr>
            <a:spLocks noGrp="1"/>
          </p:cNvSpPr>
          <p:nvPr>
            <p:ph type="body" sz="quarter" idx="22"/>
          </p:nvPr>
        </p:nvSpPr>
        <p:spPr>
          <a:xfrm>
            <a:off x="5577840" y="767882"/>
            <a:ext cx="6123623" cy="1220937"/>
          </a:xfrm>
        </p:spPr>
        <p:txBody>
          <a:bodyPr>
            <a:normAutofit fontScale="70000" lnSpcReduction="20000"/>
          </a:bodyPr>
          <a:lstStyle/>
          <a:p>
            <a:r>
              <a:rPr lang="en-IE" sz="4600" dirty="0"/>
              <a:t>Mairead </a:t>
            </a:r>
            <a:r>
              <a:rPr lang="en-IE" sz="4600" dirty="0" err="1"/>
              <a:t>Horkan</a:t>
            </a:r>
            <a:r>
              <a:rPr lang="en-IE" sz="4600" dirty="0"/>
              <a:t>, </a:t>
            </a:r>
            <a:r>
              <a:rPr lang="en-IE" sz="4600" dirty="0" err="1"/>
              <a:t>Failte</a:t>
            </a:r>
            <a:r>
              <a:rPr lang="en-IE" sz="4600" dirty="0"/>
              <a:t> </a:t>
            </a:r>
            <a:r>
              <a:rPr lang="en-IE" sz="4600" dirty="0" err="1"/>
              <a:t>Isteach</a:t>
            </a:r>
            <a:r>
              <a:rPr lang="en-IE" sz="4600" dirty="0"/>
              <a:t> Programme, </a:t>
            </a:r>
            <a:r>
              <a:rPr lang="en-IE" sz="4600" dirty="0" err="1" smtClean="0"/>
              <a:t>Irland</a:t>
            </a:r>
            <a:endParaRPr lang="en-IE" sz="4600" dirty="0"/>
          </a:p>
          <a:p>
            <a:r>
              <a:rPr lang="en-IE" dirty="0"/>
              <a:t> </a:t>
            </a:r>
          </a:p>
        </p:txBody>
      </p:sp>
      <p:pic>
        <p:nvPicPr>
          <p:cNvPr id="5" name="Picture Placeholder 6" descr="A person smiling for the camera&#10;&#10;Description automatically generated">
            <a:extLst>
              <a:ext uri="{FF2B5EF4-FFF2-40B4-BE49-F238E27FC236}">
                <a16:creationId xmlns="" xmlns:a16="http://schemas.microsoft.com/office/drawing/2014/main" id="{6431A076-617F-44D1-A739-33A22FF0D4BB}"/>
              </a:ext>
            </a:extLst>
          </p:cNvPr>
          <p:cNvPicPr>
            <a:picLocks noChangeAspect="1"/>
          </p:cNvPicPr>
          <p:nvPr/>
        </p:nvPicPr>
        <p:blipFill>
          <a:blip r:embed="rId2"/>
          <a:srcRect t="15780" b="15780"/>
          <a:stretch>
            <a:fillRect/>
          </a:stretch>
        </p:blipFill>
        <p:spPr>
          <a:xfrm flipH="1">
            <a:off x="608086" y="1265867"/>
            <a:ext cx="5081078" cy="5156998"/>
          </a:xfrm>
          <a:prstGeom prst="ellipse">
            <a:avLst/>
          </a:prstGeom>
        </p:spPr>
      </p:pic>
      <p:sp>
        <p:nvSpPr>
          <p:cNvPr id="6" name="TextBox 5">
            <a:extLst>
              <a:ext uri="{FF2B5EF4-FFF2-40B4-BE49-F238E27FC236}">
                <a16:creationId xmlns="" xmlns:a16="http://schemas.microsoft.com/office/drawing/2014/main" id="{1AA617D3-C6B1-4E54-886E-3F36C267BBFD}"/>
              </a:ext>
            </a:extLst>
          </p:cNvPr>
          <p:cNvSpPr txBox="1"/>
          <p:nvPr/>
        </p:nvSpPr>
        <p:spPr>
          <a:xfrm>
            <a:off x="0" y="377190"/>
            <a:ext cx="3120390" cy="461665"/>
          </a:xfrm>
          <a:prstGeom prst="rect">
            <a:avLst/>
          </a:prstGeom>
          <a:solidFill>
            <a:srgbClr val="EA1D76"/>
          </a:solidFill>
        </p:spPr>
        <p:txBody>
          <a:bodyPr wrap="square" rtlCol="0">
            <a:spAutoFit/>
          </a:bodyPr>
          <a:lstStyle/>
          <a:p>
            <a:r>
              <a:rPr lang="en-IE" sz="2400" dirty="0" err="1" smtClean="0">
                <a:solidFill>
                  <a:schemeClr val="bg1"/>
                </a:solidFill>
              </a:rPr>
              <a:t>Dienstleisterin-Einblick</a:t>
            </a:r>
            <a:endParaRPr lang="en-IE" sz="2400" dirty="0">
              <a:solidFill>
                <a:schemeClr val="bg1"/>
              </a:solidFill>
            </a:endParaRPr>
          </a:p>
        </p:txBody>
      </p:sp>
      <p:pic>
        <p:nvPicPr>
          <p:cNvPr id="7" name="Picture 6">
            <a:extLst>
              <a:ext uri="{FF2B5EF4-FFF2-40B4-BE49-F238E27FC236}">
                <a16:creationId xmlns="" xmlns:a16="http://schemas.microsoft.com/office/drawing/2014/main" id="{D060F8BD-83C2-49D2-AFBB-438D0A1FF3B3}"/>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25445" y="5909289"/>
            <a:ext cx="1165282" cy="582156"/>
          </a:xfrm>
          <a:prstGeom prst="rect">
            <a:avLst/>
          </a:prstGeom>
        </p:spPr>
      </p:pic>
    </p:spTree>
    <p:extLst>
      <p:ext uri="{BB962C8B-B14F-4D97-AF65-F5344CB8AC3E}">
        <p14:creationId xmlns:p14="http://schemas.microsoft.com/office/powerpoint/2010/main" val="2403405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3DD8972-CC4F-44C1-A636-BA1796558EA3}"/>
              </a:ext>
            </a:extLst>
          </p:cNvPr>
          <p:cNvSpPr>
            <a:spLocks noGrp="1"/>
          </p:cNvSpPr>
          <p:nvPr>
            <p:ph type="body" sz="quarter" idx="20"/>
          </p:nvPr>
        </p:nvSpPr>
        <p:spPr>
          <a:xfrm>
            <a:off x="3188970" y="1449773"/>
            <a:ext cx="8858250" cy="3872188"/>
          </a:xfrm>
        </p:spPr>
        <p:txBody>
          <a:bodyPr/>
          <a:lstStyle/>
          <a:p>
            <a:pPr marL="0" indent="0">
              <a:buNone/>
            </a:pPr>
            <a:r>
              <a:rPr lang="de-DE" sz="2000" dirty="0"/>
              <a:t>Zu den Dienstleistungsanbietern gehören auch Einrichtungen der Erwachsenenbildung, die bei der Orientierung von Geflüchteten in ihren neuen Aufnahmeländern eine Schlüsselrolle spielen und die Ausarbeitung eines lokalen Orientierungsleitfadens ist ein guter erster Schritt.</a:t>
            </a:r>
          </a:p>
          <a:p>
            <a:pPr marL="0" indent="0">
              <a:buNone/>
            </a:pPr>
            <a:r>
              <a:rPr lang="de-DE" sz="2000" dirty="0"/>
              <a:t>Die Zusammenarbeit mit Regierungsvertreter*innen, der lokalen Flüchtlingsmanagement-Agentur, anderen Interessenvertretern und Mitgliedern der Partner aus der Gastgemeinde ist der Schlüssel zur Erstellung eines umfassenden Leitfadens von Wert</a:t>
            </a:r>
            <a:r>
              <a:rPr lang="de-DE" sz="2000" dirty="0" smtClean="0"/>
              <a:t>.</a:t>
            </a:r>
          </a:p>
          <a:p>
            <a:pPr marL="0" indent="0">
              <a:buNone/>
            </a:pPr>
            <a:r>
              <a:rPr lang="en-IE" sz="2000" dirty="0">
                <a:solidFill>
                  <a:srgbClr val="EA1D76"/>
                </a:solidFill>
              </a:rPr>
              <a:t>Die </a:t>
            </a:r>
            <a:r>
              <a:rPr lang="en-IE" sz="2000" dirty="0" err="1">
                <a:solidFill>
                  <a:srgbClr val="EA1D76"/>
                </a:solidFill>
              </a:rPr>
              <a:t>besten</a:t>
            </a:r>
            <a:r>
              <a:rPr lang="en-IE" sz="2000" dirty="0">
                <a:solidFill>
                  <a:srgbClr val="EA1D76"/>
                </a:solidFill>
              </a:rPr>
              <a:t> </a:t>
            </a:r>
            <a:r>
              <a:rPr lang="en-IE" sz="2000" dirty="0" err="1" smtClean="0">
                <a:solidFill>
                  <a:srgbClr val="EA1D76"/>
                </a:solidFill>
              </a:rPr>
              <a:t>Tipps</a:t>
            </a:r>
            <a:r>
              <a:rPr lang="en-IE" sz="2000" dirty="0" smtClean="0">
                <a:solidFill>
                  <a:srgbClr val="EA1D76"/>
                </a:solidFill>
              </a:rPr>
              <a:t>:</a:t>
            </a:r>
            <a:endParaRPr lang="en-IE" sz="2000" dirty="0">
              <a:solidFill>
                <a:srgbClr val="EA1D76"/>
              </a:solidFill>
            </a:endParaRPr>
          </a:p>
          <a:p>
            <a:r>
              <a:rPr lang="de-DE" sz="2000" dirty="0"/>
              <a:t>Ziehen Sie eine Partnerschaft mit einem/einer lokalen Journalisten oder Journalistin  in Betracht, um sicherzustellen, dass die Informationen so einfach und klar wie möglich vermittelt werden. </a:t>
            </a:r>
            <a:endParaRPr lang="de-DE" sz="2000" dirty="0" smtClean="0"/>
          </a:p>
          <a:p>
            <a:r>
              <a:rPr lang="de-DE" sz="2000" dirty="0"/>
              <a:t>Ziehen Sie bei der Gestaltung des Inhalts eine Gruppe von Geflüchteten oder andere Personen aus verschiedenen Kulturen hinzu, um sicherzustellen, dass Sie sich den Themen in einem kulturell angemessenen Ton nähern. </a:t>
            </a:r>
            <a:endParaRPr lang="en-IE" sz="2000" dirty="0"/>
          </a:p>
        </p:txBody>
      </p:sp>
      <p:sp>
        <p:nvSpPr>
          <p:cNvPr id="3" name="Text Placeholder 2">
            <a:extLst>
              <a:ext uri="{FF2B5EF4-FFF2-40B4-BE49-F238E27FC236}">
                <a16:creationId xmlns="" xmlns:a16="http://schemas.microsoft.com/office/drawing/2014/main" id="{8AECBB3A-B887-4AFE-BD75-ECF1CD6632E9}"/>
              </a:ext>
            </a:extLst>
          </p:cNvPr>
          <p:cNvSpPr>
            <a:spLocks noGrp="1"/>
          </p:cNvSpPr>
          <p:nvPr>
            <p:ph type="body" sz="quarter" idx="21"/>
          </p:nvPr>
        </p:nvSpPr>
        <p:spPr>
          <a:xfrm>
            <a:off x="2495266" y="659857"/>
            <a:ext cx="8403792" cy="857158"/>
          </a:xfrm>
        </p:spPr>
        <p:txBody>
          <a:bodyPr/>
          <a:lstStyle/>
          <a:p>
            <a:r>
              <a:rPr lang="en-IE" dirty="0" err="1"/>
              <a:t>Erstellen</a:t>
            </a:r>
            <a:r>
              <a:rPr lang="en-IE" dirty="0"/>
              <a:t> </a:t>
            </a:r>
            <a:r>
              <a:rPr lang="en-IE" dirty="0" err="1"/>
              <a:t>einer</a:t>
            </a:r>
            <a:r>
              <a:rPr lang="en-IE" dirty="0"/>
              <a:t> </a:t>
            </a:r>
            <a:r>
              <a:rPr lang="en-IE" dirty="0" err="1"/>
              <a:t>Orientierungshilfe</a:t>
            </a:r>
            <a:endParaRPr lang="en-IE" dirty="0"/>
          </a:p>
        </p:txBody>
      </p:sp>
      <p:pic>
        <p:nvPicPr>
          <p:cNvPr id="5" name="Picture 4" descr="A picture containing clock, drawing&#10;&#10;Description automatically generated">
            <a:extLst>
              <a:ext uri="{FF2B5EF4-FFF2-40B4-BE49-F238E27FC236}">
                <a16:creationId xmlns="" xmlns:a16="http://schemas.microsoft.com/office/drawing/2014/main" id="{7C257A1F-7778-4E0C-94E1-4F85ABCCEA5D}"/>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144780" y="2727792"/>
            <a:ext cx="2894594" cy="2358558"/>
          </a:xfrm>
          <a:prstGeom prst="rect">
            <a:avLst/>
          </a:prstGeom>
        </p:spPr>
      </p:pic>
    </p:spTree>
    <p:extLst>
      <p:ext uri="{BB962C8B-B14F-4D97-AF65-F5344CB8AC3E}">
        <p14:creationId xmlns:p14="http://schemas.microsoft.com/office/powerpoint/2010/main" val="4154721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3DD8972-CC4F-44C1-A636-BA1796558EA3}"/>
              </a:ext>
            </a:extLst>
          </p:cNvPr>
          <p:cNvSpPr>
            <a:spLocks noGrp="1"/>
          </p:cNvSpPr>
          <p:nvPr>
            <p:ph type="body" sz="quarter" idx="20"/>
          </p:nvPr>
        </p:nvSpPr>
        <p:spPr>
          <a:xfrm>
            <a:off x="3188970" y="1532321"/>
            <a:ext cx="8858250" cy="3872188"/>
          </a:xfrm>
        </p:spPr>
        <p:txBody>
          <a:bodyPr/>
          <a:lstStyle/>
          <a:p>
            <a:pPr marL="0" indent="0">
              <a:buNone/>
            </a:pPr>
            <a:r>
              <a:rPr lang="de-DE" sz="2300" dirty="0"/>
              <a:t>Ein Vorwort, das den Zweck des Leitfadens erläutert. Vielleicht möchten Sie erklären, dass die im Leitfaden beschriebenen Bräuche und Verhaltensweisen so sind, wie sich die meisten Menschen verhalten (meistens!). </a:t>
            </a:r>
            <a:endParaRPr lang="de-DE" sz="2300" dirty="0" smtClean="0"/>
          </a:p>
          <a:p>
            <a:pPr marL="0" indent="0">
              <a:buNone/>
            </a:pPr>
            <a:r>
              <a:rPr lang="en-IE" sz="2300" dirty="0" err="1" smtClean="0"/>
              <a:t>Informationen</a:t>
            </a:r>
            <a:r>
              <a:rPr lang="en-IE" sz="2300" dirty="0" smtClean="0"/>
              <a:t> </a:t>
            </a:r>
            <a:r>
              <a:rPr lang="en-IE" sz="2300" dirty="0" err="1" smtClean="0"/>
              <a:t>über</a:t>
            </a:r>
            <a:r>
              <a:rPr lang="en-IE" sz="2300" dirty="0" smtClean="0"/>
              <a:t>:</a:t>
            </a:r>
            <a:endParaRPr lang="en-IE" sz="2300" dirty="0"/>
          </a:p>
          <a:p>
            <a:r>
              <a:rPr lang="en-IE" sz="2300" dirty="0" err="1"/>
              <a:t>Soziale</a:t>
            </a:r>
            <a:r>
              <a:rPr lang="en-IE" sz="2300" dirty="0"/>
              <a:t> </a:t>
            </a:r>
            <a:r>
              <a:rPr lang="en-IE" sz="2300" dirty="0" err="1"/>
              <a:t>Normen</a:t>
            </a:r>
            <a:r>
              <a:rPr lang="en-IE" sz="2300" dirty="0"/>
              <a:t> und </a:t>
            </a:r>
            <a:r>
              <a:rPr lang="en-IE" sz="2300" dirty="0" err="1"/>
              <a:t>Erwartungen</a:t>
            </a:r>
            <a:endParaRPr lang="en-IE" sz="2300" dirty="0"/>
          </a:p>
          <a:p>
            <a:r>
              <a:rPr lang="en-IE" sz="2300" dirty="0" err="1" smtClean="0"/>
              <a:t>Gemeinschaftsleben</a:t>
            </a:r>
            <a:endParaRPr lang="en-IE" sz="2300" dirty="0" smtClean="0"/>
          </a:p>
          <a:p>
            <a:r>
              <a:rPr lang="en-IE" sz="2300" dirty="0" err="1" smtClean="0"/>
              <a:t>Öffentliche</a:t>
            </a:r>
            <a:r>
              <a:rPr lang="en-IE" sz="2300" dirty="0" smtClean="0"/>
              <a:t> </a:t>
            </a:r>
            <a:r>
              <a:rPr lang="en-IE" sz="2300" dirty="0" err="1" smtClean="0"/>
              <a:t>Verkehrsmittel</a:t>
            </a:r>
            <a:endParaRPr lang="en-IE" sz="2300" dirty="0"/>
          </a:p>
          <a:p>
            <a:r>
              <a:rPr lang="de-DE" sz="2300" dirty="0"/>
              <a:t>Nationale Feste/Feiertage</a:t>
            </a:r>
          </a:p>
          <a:p>
            <a:r>
              <a:rPr lang="en-IE" sz="2300" dirty="0"/>
              <a:t>Essen </a:t>
            </a:r>
            <a:r>
              <a:rPr lang="en-IE" sz="2300" dirty="0" err="1"/>
              <a:t>gehen</a:t>
            </a:r>
            <a:r>
              <a:rPr lang="en-IE" sz="2300" dirty="0"/>
              <a:t> und </a:t>
            </a:r>
            <a:r>
              <a:rPr lang="en-IE" sz="2300" dirty="0" err="1"/>
              <a:t>einkaufen</a:t>
            </a:r>
            <a:endParaRPr lang="en-IE" sz="2300" dirty="0"/>
          </a:p>
          <a:p>
            <a:r>
              <a:rPr lang="de-DE" sz="2300" dirty="0"/>
              <a:t>Gesetze zum Schutz der persönlichen Freiheiten </a:t>
            </a:r>
            <a:endParaRPr lang="de-DE" sz="2300" dirty="0" smtClean="0"/>
          </a:p>
          <a:p>
            <a:r>
              <a:rPr lang="en-IE" sz="2300" dirty="0" err="1" smtClean="0"/>
              <a:t>Notfall</a:t>
            </a:r>
            <a:r>
              <a:rPr lang="en-IE" sz="2300" dirty="0" smtClean="0"/>
              <a:t>- und </a:t>
            </a:r>
            <a:r>
              <a:rPr lang="en-IE" sz="2300" dirty="0" err="1" smtClean="0"/>
              <a:t>Rettungsdienste</a:t>
            </a:r>
            <a:endParaRPr lang="en-IE" sz="2300" dirty="0"/>
          </a:p>
        </p:txBody>
      </p:sp>
      <p:sp>
        <p:nvSpPr>
          <p:cNvPr id="3" name="Text Placeholder 2">
            <a:extLst>
              <a:ext uri="{FF2B5EF4-FFF2-40B4-BE49-F238E27FC236}">
                <a16:creationId xmlns="" xmlns:a16="http://schemas.microsoft.com/office/drawing/2014/main" id="{8AECBB3A-B887-4AFE-BD75-ECF1CD6632E9}"/>
              </a:ext>
            </a:extLst>
          </p:cNvPr>
          <p:cNvSpPr>
            <a:spLocks noGrp="1"/>
          </p:cNvSpPr>
          <p:nvPr>
            <p:ph type="body" sz="quarter" idx="21"/>
          </p:nvPr>
        </p:nvSpPr>
        <p:spPr>
          <a:xfrm>
            <a:off x="2495266" y="682717"/>
            <a:ext cx="8403792" cy="857158"/>
          </a:xfrm>
        </p:spPr>
        <p:txBody>
          <a:bodyPr/>
          <a:lstStyle/>
          <a:p>
            <a:r>
              <a:rPr lang="en-IE" dirty="0" err="1"/>
              <a:t>Orientierungsleitfaden</a:t>
            </a:r>
            <a:r>
              <a:rPr lang="en-IE" dirty="0"/>
              <a:t> - </a:t>
            </a:r>
            <a:r>
              <a:rPr lang="en-IE"/>
              <a:t>Schlüsselinhalte</a:t>
            </a:r>
            <a:endParaRPr lang="en-IE" dirty="0"/>
          </a:p>
        </p:txBody>
      </p:sp>
      <p:pic>
        <p:nvPicPr>
          <p:cNvPr id="5" name="Picture 4" descr="A picture containing clock, drawing&#10;&#10;Description automatically generated">
            <a:extLst>
              <a:ext uri="{FF2B5EF4-FFF2-40B4-BE49-F238E27FC236}">
                <a16:creationId xmlns="" xmlns:a16="http://schemas.microsoft.com/office/drawing/2014/main" id="{7C257A1F-7778-4E0C-94E1-4F85ABCCEA5D}"/>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144780" y="2727792"/>
            <a:ext cx="2894594" cy="2358558"/>
          </a:xfrm>
          <a:prstGeom prst="rect">
            <a:avLst/>
          </a:prstGeom>
        </p:spPr>
      </p:pic>
    </p:spTree>
    <p:extLst>
      <p:ext uri="{BB962C8B-B14F-4D97-AF65-F5344CB8AC3E}">
        <p14:creationId xmlns:p14="http://schemas.microsoft.com/office/powerpoint/2010/main" val="2894946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626A201D-78BA-4C26-AF74-D170DA207F81}"/>
              </a:ext>
            </a:extLst>
          </p:cNvPr>
          <p:cNvSpPr>
            <a:spLocks noGrp="1"/>
          </p:cNvSpPr>
          <p:nvPr>
            <p:ph type="body" sz="quarter" idx="16"/>
          </p:nvPr>
        </p:nvSpPr>
        <p:spPr/>
        <p:txBody>
          <a:bodyPr/>
          <a:lstStyle/>
          <a:p>
            <a:r>
              <a:rPr lang="en-IE" dirty="0"/>
              <a:t>IN </a:t>
            </a:r>
            <a:r>
              <a:rPr lang="en-IE" dirty="0" smtClean="0"/>
              <a:t>DISEM TEIL:</a:t>
            </a:r>
            <a:endParaRPr lang="en-IE" dirty="0"/>
          </a:p>
          <a:p>
            <a:endParaRPr lang="en-IE" dirty="0"/>
          </a:p>
        </p:txBody>
      </p:sp>
      <p:sp>
        <p:nvSpPr>
          <p:cNvPr id="3" name="Text Placeholder 2">
            <a:extLst>
              <a:ext uri="{FF2B5EF4-FFF2-40B4-BE49-F238E27FC236}">
                <a16:creationId xmlns="" xmlns:a16="http://schemas.microsoft.com/office/drawing/2014/main" id="{19848A10-858E-4AB2-A9AE-C10CD35443F8}"/>
              </a:ext>
            </a:extLst>
          </p:cNvPr>
          <p:cNvSpPr>
            <a:spLocks noGrp="1"/>
          </p:cNvSpPr>
          <p:nvPr>
            <p:ph type="body" sz="quarter" idx="17"/>
          </p:nvPr>
        </p:nvSpPr>
        <p:spPr>
          <a:xfrm>
            <a:off x="6096000" y="1846203"/>
            <a:ext cx="5985344" cy="3947440"/>
          </a:xfrm>
        </p:spPr>
        <p:txBody>
          <a:bodyPr/>
          <a:lstStyle/>
          <a:p>
            <a:pPr algn="l"/>
            <a:r>
              <a:rPr lang="de-DE" dirty="0" smtClean="0"/>
              <a:t>Soziale </a:t>
            </a:r>
            <a:r>
              <a:rPr lang="de-DE" dirty="0"/>
              <a:t>Integration ist der Prozess, in dessen Verlauf Neuankömmlinge oder Minderheiten sowohl als Einzelpersonen als auch als Gruppen in die Gesellschaft integriert und akzeptiert werden.</a:t>
            </a:r>
          </a:p>
          <a:p>
            <a:pPr algn="l"/>
            <a:endParaRPr lang="de-DE" dirty="0"/>
          </a:p>
          <a:p>
            <a:pPr algn="l"/>
            <a:r>
              <a:rPr lang="de-DE" dirty="0"/>
              <a:t>Wir führen die vier Schlüsselelemente in unsere Sozialstruktur ein, die wir berücksichtigen müssen.</a:t>
            </a:r>
            <a:endParaRPr lang="en-IE" dirty="0"/>
          </a:p>
        </p:txBody>
      </p:sp>
      <p:sp>
        <p:nvSpPr>
          <p:cNvPr id="6" name="Text Placeholder 5">
            <a:extLst>
              <a:ext uri="{FF2B5EF4-FFF2-40B4-BE49-F238E27FC236}">
                <a16:creationId xmlns="" xmlns:a16="http://schemas.microsoft.com/office/drawing/2014/main" id="{CF2FA324-122C-4AD1-A9F2-E804F5D66E4F}"/>
              </a:ext>
            </a:extLst>
          </p:cNvPr>
          <p:cNvSpPr>
            <a:spLocks noGrp="1"/>
          </p:cNvSpPr>
          <p:nvPr>
            <p:ph type="body" sz="quarter" idx="13"/>
          </p:nvPr>
        </p:nvSpPr>
        <p:spPr>
          <a:xfrm>
            <a:off x="480042" y="1877255"/>
            <a:ext cx="4364894" cy="2497338"/>
          </a:xfrm>
        </p:spPr>
        <p:txBody>
          <a:bodyPr/>
          <a:lstStyle/>
          <a:p>
            <a:r>
              <a:rPr lang="en-US" sz="4400" i="0" dirty="0"/>
              <a:t>1.1 </a:t>
            </a:r>
            <a:r>
              <a:rPr lang="en-US" sz="4400" i="0" dirty="0" err="1" smtClean="0"/>
              <a:t>Fokus</a:t>
            </a:r>
            <a:r>
              <a:rPr lang="en-US" sz="4400" i="0" dirty="0" smtClean="0"/>
              <a:t> auf die </a:t>
            </a:r>
            <a:r>
              <a:rPr lang="en-US" sz="4400" i="0" dirty="0" err="1" smtClean="0"/>
              <a:t>soziale</a:t>
            </a:r>
            <a:r>
              <a:rPr lang="en-US" sz="4400" i="0" dirty="0" smtClean="0"/>
              <a:t> Integration </a:t>
            </a:r>
            <a:r>
              <a:rPr lang="en-US" sz="4400" i="0" dirty="0"/>
              <a:t>u</a:t>
            </a:r>
            <a:r>
              <a:rPr lang="en-US" sz="4400" i="0" dirty="0" smtClean="0"/>
              <a:t>nd </a:t>
            </a:r>
            <a:r>
              <a:rPr lang="en-US" sz="4400" i="0" dirty="0" err="1" smtClean="0"/>
              <a:t>Inklusion</a:t>
            </a:r>
            <a:endParaRPr lang="en-US" sz="4400" i="0" dirty="0"/>
          </a:p>
          <a:p>
            <a:endParaRPr lang="en-IE" dirty="0"/>
          </a:p>
        </p:txBody>
      </p:sp>
      <p:sp>
        <p:nvSpPr>
          <p:cNvPr id="7" name="TextBox 6">
            <a:extLst>
              <a:ext uri="{FF2B5EF4-FFF2-40B4-BE49-F238E27FC236}">
                <a16:creationId xmlns="" xmlns:a16="http://schemas.microsoft.com/office/drawing/2014/main" id="{7893F5E8-0036-498D-9A73-D4BBCD5D4D8E}"/>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smtClean="0">
                <a:solidFill>
                  <a:schemeClr val="bg1"/>
                </a:solidFill>
              </a:rPr>
              <a:t>BÜRGERLICHES LEBEN</a:t>
            </a:r>
            <a:endParaRPr lang="en-IE" sz="3200" dirty="0">
              <a:solidFill>
                <a:schemeClr val="bg1"/>
              </a:solidFill>
            </a:endParaRPr>
          </a:p>
        </p:txBody>
      </p:sp>
    </p:spTree>
    <p:extLst>
      <p:ext uri="{BB962C8B-B14F-4D97-AF65-F5344CB8AC3E}">
        <p14:creationId xmlns:p14="http://schemas.microsoft.com/office/powerpoint/2010/main" val="2586847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 xmlns:a16="http://schemas.microsoft.com/office/drawing/2014/main" id="{AA9CEA63-2A33-401F-A86B-9D6F9DEA4173}"/>
              </a:ext>
            </a:extLst>
          </p:cNvPr>
          <p:cNvSpPr>
            <a:spLocks noGrp="1"/>
          </p:cNvSpPr>
          <p:nvPr>
            <p:ph type="pic" sz="quarter" idx="15"/>
          </p:nvPr>
        </p:nvSpPr>
        <p:spPr/>
      </p:sp>
      <p:sp>
        <p:nvSpPr>
          <p:cNvPr id="3" name="Text Placeholder 2">
            <a:extLst>
              <a:ext uri="{FF2B5EF4-FFF2-40B4-BE49-F238E27FC236}">
                <a16:creationId xmlns="" xmlns:a16="http://schemas.microsoft.com/office/drawing/2014/main" id="{CDC2472E-3758-46F9-A889-A83B7F3AEB69}"/>
              </a:ext>
            </a:extLst>
          </p:cNvPr>
          <p:cNvSpPr>
            <a:spLocks noGrp="1"/>
          </p:cNvSpPr>
          <p:nvPr>
            <p:ph type="body" sz="quarter" idx="16"/>
          </p:nvPr>
        </p:nvSpPr>
        <p:spPr>
          <a:xfrm>
            <a:off x="643222" y="741872"/>
            <a:ext cx="6930769" cy="1034736"/>
          </a:xfrm>
        </p:spPr>
        <p:txBody>
          <a:bodyPr>
            <a:normAutofit lnSpcReduction="10000"/>
          </a:bodyPr>
          <a:lstStyle/>
          <a:p>
            <a:r>
              <a:rPr lang="de-DE" dirty="0"/>
              <a:t>Ziehen Sie einen Online-Orientierungsleitfaden in Betracht</a:t>
            </a:r>
            <a:endParaRPr lang="en-IE" dirty="0"/>
          </a:p>
        </p:txBody>
      </p:sp>
      <p:sp>
        <p:nvSpPr>
          <p:cNvPr id="4" name="Text Placeholder 3">
            <a:extLst>
              <a:ext uri="{FF2B5EF4-FFF2-40B4-BE49-F238E27FC236}">
                <a16:creationId xmlns="" xmlns:a16="http://schemas.microsoft.com/office/drawing/2014/main" id="{E953AE1A-577A-4F73-BBE8-41F030EE3772}"/>
              </a:ext>
            </a:extLst>
          </p:cNvPr>
          <p:cNvSpPr>
            <a:spLocks noGrp="1"/>
          </p:cNvSpPr>
          <p:nvPr>
            <p:ph type="body" sz="quarter" idx="17"/>
          </p:nvPr>
        </p:nvSpPr>
        <p:spPr>
          <a:xfrm>
            <a:off x="643223" y="2001023"/>
            <a:ext cx="6361734" cy="3642009"/>
          </a:xfrm>
        </p:spPr>
        <p:txBody>
          <a:bodyPr/>
          <a:lstStyle/>
          <a:p>
            <a:r>
              <a:rPr lang="de-DE" sz="2400" dirty="0"/>
              <a:t>Die Technologie entwickelt sich rasch zu einem zentralen Tool, wenn es um die Aus- und Weiterbildung von Geflüchteten und Migrant*innen, die Eingliederung in die Gesellschaft und die Verbreitung unternehmerischer Möglichkeiten geht.</a:t>
            </a:r>
          </a:p>
          <a:p>
            <a:endParaRPr lang="de-DE" sz="2400" dirty="0"/>
          </a:p>
          <a:p>
            <a:r>
              <a:rPr lang="de-DE" sz="2400" dirty="0"/>
              <a:t>Wussten Sie, dass die syrischen Geflüchtete als die technisch begabtesten Migrant*innen der Geschichte gelten? Oder dass etwa 71% der Flüchtlingshaushalte ein Mobiltelefon besitzen?</a:t>
            </a:r>
            <a:r>
              <a:rPr lang="en-IE" sz="2400" dirty="0"/>
              <a:t/>
            </a:r>
            <a:br>
              <a:rPr lang="en-IE" sz="2400" dirty="0"/>
            </a:br>
            <a:r>
              <a:rPr lang="en-IE" sz="2400" dirty="0"/>
              <a:t/>
            </a:r>
            <a:br>
              <a:rPr lang="en-IE" sz="2400" dirty="0"/>
            </a:br>
            <a:endParaRPr lang="en-IE" sz="2400" dirty="0"/>
          </a:p>
        </p:txBody>
      </p:sp>
      <p:pic>
        <p:nvPicPr>
          <p:cNvPr id="6" name="Picture 5">
            <a:extLst>
              <a:ext uri="{FF2B5EF4-FFF2-40B4-BE49-F238E27FC236}">
                <a16:creationId xmlns="" xmlns:a16="http://schemas.microsoft.com/office/drawing/2014/main" id="{E39D8267-3701-4D24-A44C-A0757E263573}"/>
              </a:ext>
            </a:extLst>
          </p:cNvPr>
          <p:cNvPicPr>
            <a:picLocks noChangeAspect="1"/>
          </p:cNvPicPr>
          <p:nvPr/>
        </p:nvPicPr>
        <p:blipFill rotWithShape="1">
          <a:blip r:embed="rId2"/>
          <a:srcRect r="30024"/>
          <a:stretch/>
        </p:blipFill>
        <p:spPr>
          <a:xfrm>
            <a:off x="8802435" y="1223693"/>
            <a:ext cx="3389565" cy="4033653"/>
          </a:xfrm>
          <a:prstGeom prst="rect">
            <a:avLst/>
          </a:prstGeom>
        </p:spPr>
      </p:pic>
      <p:sp>
        <p:nvSpPr>
          <p:cNvPr id="7" name="Rectangle 6">
            <a:extLst>
              <a:ext uri="{FF2B5EF4-FFF2-40B4-BE49-F238E27FC236}">
                <a16:creationId xmlns="" xmlns:a16="http://schemas.microsoft.com/office/drawing/2014/main" id="{931D8F51-4CBD-434E-A4E4-6E22F4D13531}"/>
              </a:ext>
            </a:extLst>
          </p:cNvPr>
          <p:cNvSpPr/>
          <p:nvPr/>
        </p:nvSpPr>
        <p:spPr>
          <a:xfrm>
            <a:off x="7486650" y="5989320"/>
            <a:ext cx="4812031" cy="861774"/>
          </a:xfrm>
          <a:prstGeom prst="rect">
            <a:avLst/>
          </a:prstGeom>
        </p:spPr>
        <p:txBody>
          <a:bodyPr wrap="square">
            <a:spAutoFit/>
          </a:bodyPr>
          <a:lstStyle/>
          <a:p>
            <a:r>
              <a:rPr lang="en-IE" sz="1000" dirty="0" err="1" smtClean="0"/>
              <a:t>Blendin</a:t>
            </a:r>
            <a:r>
              <a:rPr lang="en-IE" sz="1000" dirty="0" err="1"/>
              <a:t>-</a:t>
            </a:r>
            <a:r>
              <a:rPr lang="en-IE" sz="1000" dirty="0" err="1" smtClean="0"/>
              <a:t>Quelle</a:t>
            </a:r>
            <a:r>
              <a:rPr lang="en-IE" sz="1000" dirty="0" smtClean="0"/>
              <a:t>:: </a:t>
            </a:r>
            <a:r>
              <a:rPr lang="en-IE" sz="1000" dirty="0">
                <a:hlinkClick r:id="rId3"/>
              </a:rPr>
              <a:t>https://play.google.com/store/apps/details?id=org.cardet.blendin</a:t>
            </a:r>
            <a:endParaRPr lang="en-IE" sz="1000" dirty="0"/>
          </a:p>
          <a:p>
            <a:endParaRPr lang="en-IE" sz="1000" dirty="0"/>
          </a:p>
          <a:p>
            <a:r>
              <a:rPr lang="en-IE" sz="1000" dirty="0"/>
              <a:t>Tech Savvy Refugee: </a:t>
            </a:r>
            <a:r>
              <a:rPr lang="en-IE" sz="1000" dirty="0">
                <a:hlinkClick r:id="rId4"/>
              </a:rPr>
              <a:t>https://www.newscientist.com/article/mg23030692-900-are-humanitarian-apps-aimed-at-refugees-meeting-their-needs/#ixzz6BxH6kyNZ</a:t>
            </a:r>
            <a:r>
              <a:rPr lang="en-IE" sz="1000" dirty="0"/>
              <a:t> , </a:t>
            </a:r>
            <a:r>
              <a:rPr lang="en-IE" sz="1000" dirty="0">
                <a:hlinkClick r:id="rId5"/>
              </a:rPr>
              <a:t>https://unesdoc.unesco.org/ark:/48223/pf0000261278</a:t>
            </a:r>
            <a:endParaRPr lang="en-IE" sz="1000" dirty="0"/>
          </a:p>
        </p:txBody>
      </p:sp>
    </p:spTree>
    <p:extLst>
      <p:ext uri="{BB962C8B-B14F-4D97-AF65-F5344CB8AC3E}">
        <p14:creationId xmlns:p14="http://schemas.microsoft.com/office/powerpoint/2010/main" val="10088706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 xmlns:a16="http://schemas.microsoft.com/office/drawing/2014/main" id="{7749298B-4B48-4B8C-84A5-16F2D0398410}"/>
              </a:ext>
            </a:extLst>
          </p:cNvPr>
          <p:cNvSpPr>
            <a:spLocks noGrp="1"/>
          </p:cNvSpPr>
          <p:nvPr>
            <p:ph type="pic" sz="quarter" idx="14"/>
          </p:nvPr>
        </p:nvSpPr>
        <p:spPr/>
      </p:sp>
      <p:sp>
        <p:nvSpPr>
          <p:cNvPr id="3" name="Text Placeholder 2">
            <a:extLst>
              <a:ext uri="{FF2B5EF4-FFF2-40B4-BE49-F238E27FC236}">
                <a16:creationId xmlns="" xmlns:a16="http://schemas.microsoft.com/office/drawing/2014/main" id="{531F0C67-70EC-440E-B9D6-A8CF3309AF3B}"/>
              </a:ext>
            </a:extLst>
          </p:cNvPr>
          <p:cNvSpPr>
            <a:spLocks noGrp="1"/>
          </p:cNvSpPr>
          <p:nvPr>
            <p:ph type="body" sz="quarter" idx="16"/>
          </p:nvPr>
        </p:nvSpPr>
        <p:spPr>
          <a:xfrm>
            <a:off x="479321" y="1079254"/>
            <a:ext cx="6154392" cy="697353"/>
          </a:xfrm>
        </p:spPr>
        <p:txBody>
          <a:bodyPr>
            <a:normAutofit fontScale="77500" lnSpcReduction="20000"/>
          </a:bodyPr>
          <a:lstStyle/>
          <a:p>
            <a:r>
              <a:rPr lang="en-IE" dirty="0" smtClean="0"/>
              <a:t>Apps </a:t>
            </a:r>
            <a:r>
              <a:rPr lang="en-IE" dirty="0" err="1" smtClean="0"/>
              <a:t>zur</a:t>
            </a:r>
            <a:r>
              <a:rPr lang="en-IE" dirty="0" smtClean="0"/>
              <a:t> </a:t>
            </a:r>
            <a:r>
              <a:rPr lang="en-IE" dirty="0" err="1" smtClean="0"/>
              <a:t>Orientierung</a:t>
            </a:r>
            <a:r>
              <a:rPr lang="en-IE" dirty="0" smtClean="0"/>
              <a:t> – </a:t>
            </a:r>
            <a:r>
              <a:rPr lang="en-IE" dirty="0"/>
              <a:t>Refugee Buddy</a:t>
            </a:r>
          </a:p>
        </p:txBody>
      </p:sp>
      <p:sp>
        <p:nvSpPr>
          <p:cNvPr id="4" name="Text Placeholder 3">
            <a:extLst>
              <a:ext uri="{FF2B5EF4-FFF2-40B4-BE49-F238E27FC236}">
                <a16:creationId xmlns="" xmlns:a16="http://schemas.microsoft.com/office/drawing/2014/main" id="{60907D25-E412-4F11-B261-3CDEC04A9303}"/>
              </a:ext>
            </a:extLst>
          </p:cNvPr>
          <p:cNvSpPr>
            <a:spLocks noGrp="1"/>
          </p:cNvSpPr>
          <p:nvPr>
            <p:ph type="body" sz="quarter" idx="17"/>
          </p:nvPr>
        </p:nvSpPr>
        <p:spPr/>
        <p:txBody>
          <a:bodyPr/>
          <a:lstStyle/>
          <a:p>
            <a:r>
              <a:rPr lang="de-DE" dirty="0"/>
              <a:t>Diese App bietet aktuelle und relevante Informationen für Geflüchtete und Asylsuchende in Ländern wie Norwegen, den Niederlanden, Kanada und Zypern</a:t>
            </a:r>
            <a:r>
              <a:rPr lang="de-DE" dirty="0" smtClean="0"/>
              <a:t>.</a:t>
            </a:r>
          </a:p>
          <a:p>
            <a:endParaRPr lang="en-IE" dirty="0"/>
          </a:p>
          <a:p>
            <a:r>
              <a:rPr lang="en-IE" dirty="0" err="1" smtClean="0"/>
              <a:t>Im</a:t>
            </a:r>
            <a:r>
              <a:rPr lang="en-IE" dirty="0" smtClean="0"/>
              <a:t> </a:t>
            </a:r>
            <a:r>
              <a:rPr lang="en-IE" dirty="0" smtClean="0">
                <a:hlinkClick r:id="rId2"/>
              </a:rPr>
              <a:t>Google </a:t>
            </a:r>
            <a:r>
              <a:rPr lang="en-IE" dirty="0">
                <a:hlinkClick r:id="rId2"/>
              </a:rPr>
              <a:t>Play </a:t>
            </a:r>
            <a:r>
              <a:rPr lang="en-IE" dirty="0" smtClean="0">
                <a:hlinkClick r:id="rId2"/>
              </a:rPr>
              <a:t>Store</a:t>
            </a:r>
            <a:r>
              <a:rPr lang="en-IE" dirty="0" smtClean="0"/>
              <a:t> </a:t>
            </a:r>
            <a:r>
              <a:rPr lang="en-IE" dirty="0" err="1" smtClean="0"/>
              <a:t>ansehen</a:t>
            </a:r>
            <a:endParaRPr lang="en-IE" dirty="0"/>
          </a:p>
          <a:p>
            <a:endParaRPr lang="en-IE" dirty="0"/>
          </a:p>
        </p:txBody>
      </p:sp>
      <p:pic>
        <p:nvPicPr>
          <p:cNvPr id="8" name="Picture 7">
            <a:extLst>
              <a:ext uri="{FF2B5EF4-FFF2-40B4-BE49-F238E27FC236}">
                <a16:creationId xmlns="" xmlns:a16="http://schemas.microsoft.com/office/drawing/2014/main" id="{8AC2663C-C8C6-4E07-A8B3-AEC73EFA8DAB}"/>
              </a:ext>
            </a:extLst>
          </p:cNvPr>
          <p:cNvPicPr>
            <a:picLocks noChangeAspect="1"/>
          </p:cNvPicPr>
          <p:nvPr/>
        </p:nvPicPr>
        <p:blipFill>
          <a:blip r:embed="rId3"/>
          <a:stretch>
            <a:fillRect/>
          </a:stretch>
        </p:blipFill>
        <p:spPr>
          <a:xfrm>
            <a:off x="7754938" y="1181251"/>
            <a:ext cx="2248211" cy="3999626"/>
          </a:xfrm>
          <a:prstGeom prst="rect">
            <a:avLst/>
          </a:prstGeom>
        </p:spPr>
      </p:pic>
    </p:spTree>
    <p:extLst>
      <p:ext uri="{BB962C8B-B14F-4D97-AF65-F5344CB8AC3E}">
        <p14:creationId xmlns:p14="http://schemas.microsoft.com/office/powerpoint/2010/main" val="3065818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 xmlns:a16="http://schemas.microsoft.com/office/drawing/2014/main" id="{7749298B-4B48-4B8C-84A5-16F2D0398410}"/>
              </a:ext>
            </a:extLst>
          </p:cNvPr>
          <p:cNvSpPr>
            <a:spLocks noGrp="1"/>
          </p:cNvSpPr>
          <p:nvPr>
            <p:ph type="pic" sz="quarter" idx="14"/>
          </p:nvPr>
        </p:nvSpPr>
        <p:spPr/>
      </p:sp>
      <p:sp>
        <p:nvSpPr>
          <p:cNvPr id="3" name="Text Placeholder 2">
            <a:extLst>
              <a:ext uri="{FF2B5EF4-FFF2-40B4-BE49-F238E27FC236}">
                <a16:creationId xmlns="" xmlns:a16="http://schemas.microsoft.com/office/drawing/2014/main" id="{531F0C67-70EC-440E-B9D6-A8CF3309AF3B}"/>
              </a:ext>
            </a:extLst>
          </p:cNvPr>
          <p:cNvSpPr>
            <a:spLocks noGrp="1"/>
          </p:cNvSpPr>
          <p:nvPr>
            <p:ph type="body" sz="quarter" idx="16"/>
          </p:nvPr>
        </p:nvSpPr>
        <p:spPr/>
        <p:txBody>
          <a:bodyPr>
            <a:normAutofit fontScale="92500"/>
          </a:bodyPr>
          <a:lstStyle/>
          <a:p>
            <a:r>
              <a:rPr lang="en-IE" dirty="0" smtClean="0"/>
              <a:t>Apps </a:t>
            </a:r>
            <a:r>
              <a:rPr lang="en-IE" dirty="0" err="1"/>
              <a:t>zur</a:t>
            </a:r>
            <a:r>
              <a:rPr lang="en-IE" dirty="0"/>
              <a:t> </a:t>
            </a:r>
            <a:r>
              <a:rPr lang="en-IE" dirty="0" err="1" smtClean="0"/>
              <a:t>Orientierung</a:t>
            </a:r>
            <a:r>
              <a:rPr lang="en-IE" dirty="0" smtClean="0"/>
              <a:t> – </a:t>
            </a:r>
            <a:r>
              <a:rPr lang="en-IE" dirty="0" err="1"/>
              <a:t>RefHope</a:t>
            </a:r>
            <a:endParaRPr lang="en-IE" dirty="0"/>
          </a:p>
        </p:txBody>
      </p:sp>
      <p:sp>
        <p:nvSpPr>
          <p:cNvPr id="4" name="Text Placeholder 3">
            <a:extLst>
              <a:ext uri="{FF2B5EF4-FFF2-40B4-BE49-F238E27FC236}">
                <a16:creationId xmlns="" xmlns:a16="http://schemas.microsoft.com/office/drawing/2014/main" id="{60907D25-E412-4F11-B261-3CDEC04A9303}"/>
              </a:ext>
            </a:extLst>
          </p:cNvPr>
          <p:cNvSpPr>
            <a:spLocks noGrp="1"/>
          </p:cNvSpPr>
          <p:nvPr>
            <p:ph type="body" sz="quarter" idx="17"/>
          </p:nvPr>
        </p:nvSpPr>
        <p:spPr/>
        <p:txBody>
          <a:bodyPr/>
          <a:lstStyle/>
          <a:p>
            <a:r>
              <a:rPr lang="de-DE" dirty="0" err="1"/>
              <a:t>RefHope</a:t>
            </a:r>
            <a:r>
              <a:rPr lang="de-DE" dirty="0"/>
              <a:t> passt sich durch Geolokalisierungsdienste an, um Angebote bereitzustellen, die den individuellen Bedürfnissen der Geflüchteten entsprechen und für sie relevant sind. </a:t>
            </a:r>
            <a:endParaRPr lang="de-DE" dirty="0" smtClean="0"/>
          </a:p>
          <a:p>
            <a:endParaRPr lang="en-IE" dirty="0"/>
          </a:p>
          <a:p>
            <a:r>
              <a:rPr lang="en-IE" dirty="0" err="1"/>
              <a:t>I</a:t>
            </a:r>
            <a:r>
              <a:rPr lang="en-IE" dirty="0" err="1" smtClean="0"/>
              <a:t>m</a:t>
            </a:r>
            <a:r>
              <a:rPr lang="en-IE" dirty="0" smtClean="0"/>
              <a:t> </a:t>
            </a:r>
            <a:r>
              <a:rPr lang="en-IE" dirty="0" smtClean="0">
                <a:hlinkClick r:id="rId2"/>
              </a:rPr>
              <a:t>Google </a:t>
            </a:r>
            <a:r>
              <a:rPr lang="en-IE" dirty="0">
                <a:hlinkClick r:id="rId2"/>
              </a:rPr>
              <a:t>Play </a:t>
            </a:r>
            <a:r>
              <a:rPr lang="en-IE" dirty="0" smtClean="0">
                <a:hlinkClick r:id="rId2"/>
              </a:rPr>
              <a:t>Store</a:t>
            </a:r>
            <a:r>
              <a:rPr lang="en-IE" dirty="0" smtClean="0"/>
              <a:t> </a:t>
            </a:r>
            <a:r>
              <a:rPr lang="en-IE" dirty="0" err="1" smtClean="0"/>
              <a:t>ansehen</a:t>
            </a:r>
            <a:endParaRPr lang="en-IE" dirty="0"/>
          </a:p>
          <a:p>
            <a:endParaRPr lang="en-IE" dirty="0"/>
          </a:p>
        </p:txBody>
      </p:sp>
      <p:pic>
        <p:nvPicPr>
          <p:cNvPr id="6" name="Picture 5">
            <a:extLst>
              <a:ext uri="{FF2B5EF4-FFF2-40B4-BE49-F238E27FC236}">
                <a16:creationId xmlns="" xmlns:a16="http://schemas.microsoft.com/office/drawing/2014/main" id="{4A782753-E519-4D69-91D1-E5B91650C8A4}"/>
              </a:ext>
            </a:extLst>
          </p:cNvPr>
          <p:cNvPicPr>
            <a:picLocks noChangeAspect="1"/>
          </p:cNvPicPr>
          <p:nvPr/>
        </p:nvPicPr>
        <p:blipFill rotWithShape="1">
          <a:blip r:embed="rId3"/>
          <a:srcRect b="6351"/>
          <a:stretch/>
        </p:blipFill>
        <p:spPr>
          <a:xfrm>
            <a:off x="7754939" y="1192681"/>
            <a:ext cx="2187574" cy="3886200"/>
          </a:xfrm>
          <a:prstGeom prst="rect">
            <a:avLst/>
          </a:prstGeom>
        </p:spPr>
      </p:pic>
    </p:spTree>
    <p:extLst>
      <p:ext uri="{BB962C8B-B14F-4D97-AF65-F5344CB8AC3E}">
        <p14:creationId xmlns:p14="http://schemas.microsoft.com/office/powerpoint/2010/main" val="2330165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860A20D6-9C28-4168-B55C-B722BCE92ADE}"/>
              </a:ext>
            </a:extLst>
          </p:cNvPr>
          <p:cNvSpPr>
            <a:spLocks noGrp="1"/>
          </p:cNvSpPr>
          <p:nvPr>
            <p:ph type="body" sz="quarter" idx="13"/>
          </p:nvPr>
        </p:nvSpPr>
        <p:spPr/>
        <p:txBody>
          <a:bodyPr>
            <a:normAutofit fontScale="92500"/>
          </a:bodyPr>
          <a:lstStyle/>
          <a:p>
            <a:r>
              <a:rPr lang="de-DE" dirty="0"/>
              <a:t>Orientierungs-Website: Übergangsleitfaden für Geflüchtete in Leeds</a:t>
            </a:r>
            <a:endParaRPr lang="en-IE" dirty="0"/>
          </a:p>
        </p:txBody>
      </p:sp>
      <p:sp>
        <p:nvSpPr>
          <p:cNvPr id="3" name="Text Placeholder 2">
            <a:extLst>
              <a:ext uri="{FF2B5EF4-FFF2-40B4-BE49-F238E27FC236}">
                <a16:creationId xmlns="" xmlns:a16="http://schemas.microsoft.com/office/drawing/2014/main" id="{B0B062CD-AB1C-4A34-A203-8D9505F9C331}"/>
              </a:ext>
            </a:extLst>
          </p:cNvPr>
          <p:cNvSpPr>
            <a:spLocks noGrp="1"/>
          </p:cNvSpPr>
          <p:nvPr>
            <p:ph type="body" sz="quarter" idx="14"/>
          </p:nvPr>
        </p:nvSpPr>
        <p:spPr/>
        <p:txBody>
          <a:bodyPr/>
          <a:lstStyle/>
          <a:p>
            <a:r>
              <a:rPr lang="en-IE" dirty="0">
                <a:hlinkClick r:id="rId2"/>
              </a:rPr>
              <a:t>https://transitionguide.org.uk/</a:t>
            </a:r>
            <a:endParaRPr lang="en-IE" dirty="0"/>
          </a:p>
        </p:txBody>
      </p:sp>
      <p:sp>
        <p:nvSpPr>
          <p:cNvPr id="4" name="Picture Placeholder 3">
            <a:extLst>
              <a:ext uri="{FF2B5EF4-FFF2-40B4-BE49-F238E27FC236}">
                <a16:creationId xmlns="" xmlns:a16="http://schemas.microsoft.com/office/drawing/2014/main" id="{02282CA7-CF49-4405-A001-813C15AF46F6}"/>
              </a:ext>
            </a:extLst>
          </p:cNvPr>
          <p:cNvSpPr>
            <a:spLocks noGrp="1"/>
          </p:cNvSpPr>
          <p:nvPr>
            <p:ph type="pic" sz="quarter" idx="15"/>
          </p:nvPr>
        </p:nvSpPr>
        <p:spPr/>
      </p:sp>
      <p:pic>
        <p:nvPicPr>
          <p:cNvPr id="5" name="Picture 4">
            <a:extLst>
              <a:ext uri="{FF2B5EF4-FFF2-40B4-BE49-F238E27FC236}">
                <a16:creationId xmlns="" xmlns:a16="http://schemas.microsoft.com/office/drawing/2014/main" id="{F849AB3D-59D0-467B-9203-922C0A663151}"/>
              </a:ext>
            </a:extLst>
          </p:cNvPr>
          <p:cNvPicPr>
            <a:picLocks noChangeAspect="1"/>
          </p:cNvPicPr>
          <p:nvPr/>
        </p:nvPicPr>
        <p:blipFill>
          <a:blip r:embed="rId3"/>
          <a:stretch>
            <a:fillRect/>
          </a:stretch>
        </p:blipFill>
        <p:spPr>
          <a:xfrm>
            <a:off x="3184071" y="1906302"/>
            <a:ext cx="5665788" cy="3465344"/>
          </a:xfrm>
          <a:prstGeom prst="rect">
            <a:avLst/>
          </a:prstGeom>
        </p:spPr>
      </p:pic>
    </p:spTree>
    <p:extLst>
      <p:ext uri="{BB962C8B-B14F-4D97-AF65-F5344CB8AC3E}">
        <p14:creationId xmlns:p14="http://schemas.microsoft.com/office/powerpoint/2010/main" val="3022099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3DD8972-CC4F-44C1-A636-BA1796558EA3}"/>
              </a:ext>
            </a:extLst>
          </p:cNvPr>
          <p:cNvSpPr>
            <a:spLocks noGrp="1"/>
          </p:cNvSpPr>
          <p:nvPr>
            <p:ph type="body" sz="quarter" idx="20"/>
          </p:nvPr>
        </p:nvSpPr>
        <p:spPr>
          <a:xfrm>
            <a:off x="3188970" y="1492906"/>
            <a:ext cx="8858250" cy="3872188"/>
          </a:xfrm>
        </p:spPr>
        <p:txBody>
          <a:bodyPr/>
          <a:lstStyle/>
          <a:p>
            <a:pPr marL="0" indent="0">
              <a:buNone/>
            </a:pPr>
            <a:r>
              <a:rPr lang="de-DE" dirty="0"/>
              <a:t>Das </a:t>
            </a:r>
            <a:r>
              <a:rPr lang="de-DE" dirty="0" err="1"/>
              <a:t>Roscommon</a:t>
            </a:r>
            <a:r>
              <a:rPr lang="de-DE" dirty="0"/>
              <a:t> </a:t>
            </a:r>
            <a:r>
              <a:rPr lang="de-DE" dirty="0" err="1"/>
              <a:t>From</a:t>
            </a:r>
            <a:r>
              <a:rPr lang="de-DE" dirty="0"/>
              <a:t> Home </a:t>
            </a:r>
            <a:r>
              <a:rPr lang="de-DE" dirty="0" err="1"/>
              <a:t>to</a:t>
            </a:r>
            <a:r>
              <a:rPr lang="de-DE" dirty="0"/>
              <a:t> Home Workbook ist ein praktisches und nützliches mehrsprachiges Hilfsmittel (Englisch und Arabisch) zur Orientierung und Integration von Geflüchteten.</a:t>
            </a:r>
          </a:p>
          <a:p>
            <a:pPr marL="0" indent="0">
              <a:buNone/>
            </a:pPr>
            <a:r>
              <a:rPr lang="de-DE" dirty="0"/>
              <a:t>Die Hauptansätze zu den Themen der Broschüre (Ihr neues Zuhause, Finanzen und Bankwesen, Gesundheitsdienste, Reisen, Bildung, Beschäftigung, lokale Aktivitäten, nützliche Zahlen) sind sehr übertragbar und können leicht an jede andere Region angepasst werden</a:t>
            </a:r>
            <a:r>
              <a:rPr lang="de-DE" dirty="0" smtClean="0"/>
              <a:t>.</a:t>
            </a:r>
          </a:p>
          <a:p>
            <a:pPr marL="0" indent="0">
              <a:buNone/>
            </a:pPr>
            <a:endParaRPr lang="en-IE" dirty="0"/>
          </a:p>
          <a:p>
            <a:pPr marL="0" indent="0">
              <a:buNone/>
            </a:pPr>
            <a:r>
              <a:rPr lang="en-IE" dirty="0"/>
              <a:t>Laden </a:t>
            </a:r>
            <a:r>
              <a:rPr lang="en-IE" dirty="0" err="1"/>
              <a:t>Sie</a:t>
            </a:r>
            <a:r>
              <a:rPr lang="en-IE" dirty="0"/>
              <a:t> das Workbook "Roscommon From Home to Home" </a:t>
            </a:r>
            <a:r>
              <a:rPr lang="en-IE" dirty="0" err="1"/>
              <a:t>als</a:t>
            </a:r>
            <a:r>
              <a:rPr lang="en-IE" dirty="0"/>
              <a:t> </a:t>
            </a:r>
            <a:r>
              <a:rPr lang="en-IE" dirty="0" err="1"/>
              <a:t>Lernhilfe</a:t>
            </a:r>
            <a:r>
              <a:rPr lang="en-IE" dirty="0"/>
              <a:t> </a:t>
            </a:r>
            <a:r>
              <a:rPr lang="en-IE" dirty="0" err="1"/>
              <a:t>herunter</a:t>
            </a:r>
            <a:r>
              <a:rPr lang="en-IE" dirty="0"/>
              <a:t>. </a:t>
            </a:r>
            <a:r>
              <a:rPr lang="en-IE" dirty="0">
                <a:solidFill>
                  <a:srgbClr val="FF0000"/>
                </a:solidFill>
              </a:rPr>
              <a:t>ADD</a:t>
            </a:r>
            <a:r>
              <a:rPr lang="en-IE" dirty="0" smtClean="0"/>
              <a:t> </a:t>
            </a:r>
            <a:r>
              <a:rPr lang="en-IE" dirty="0" smtClean="0">
                <a:solidFill>
                  <a:srgbClr val="FF0000"/>
                </a:solidFill>
              </a:rPr>
              <a:t>ONLINE-LINK </a:t>
            </a:r>
            <a:endParaRPr lang="en-IE" dirty="0">
              <a:solidFill>
                <a:srgbClr val="FF0000"/>
              </a:solidFill>
            </a:endParaRPr>
          </a:p>
        </p:txBody>
      </p:sp>
      <p:sp>
        <p:nvSpPr>
          <p:cNvPr id="3" name="Text Placeholder 2">
            <a:extLst>
              <a:ext uri="{FF2B5EF4-FFF2-40B4-BE49-F238E27FC236}">
                <a16:creationId xmlns="" xmlns:a16="http://schemas.microsoft.com/office/drawing/2014/main" id="{8AECBB3A-B887-4AFE-BD75-ECF1CD6632E9}"/>
              </a:ext>
            </a:extLst>
          </p:cNvPr>
          <p:cNvSpPr>
            <a:spLocks noGrp="1"/>
          </p:cNvSpPr>
          <p:nvPr>
            <p:ph type="body" sz="quarter" idx="21"/>
          </p:nvPr>
        </p:nvSpPr>
        <p:spPr>
          <a:xfrm>
            <a:off x="2495266" y="682717"/>
            <a:ext cx="8403792" cy="857158"/>
          </a:xfrm>
        </p:spPr>
        <p:txBody>
          <a:bodyPr>
            <a:normAutofit/>
          </a:bodyPr>
          <a:lstStyle/>
          <a:p>
            <a:r>
              <a:rPr lang="en-IE" sz="3200" dirty="0" smtClean="0"/>
              <a:t>Muster-</a:t>
            </a:r>
            <a:r>
              <a:rPr lang="en-IE" sz="3200" dirty="0" err="1" smtClean="0"/>
              <a:t>Orientierungsworkbook</a:t>
            </a:r>
            <a:r>
              <a:rPr lang="en-IE" sz="3200" dirty="0" smtClean="0"/>
              <a:t> </a:t>
            </a:r>
            <a:r>
              <a:rPr lang="en-IE" sz="3200" dirty="0" err="1"/>
              <a:t>für</a:t>
            </a:r>
            <a:r>
              <a:rPr lang="en-IE" sz="3200" dirty="0"/>
              <a:t> </a:t>
            </a:r>
            <a:r>
              <a:rPr lang="en-IE" sz="3200" dirty="0" err="1"/>
              <a:t>Geflüchtete</a:t>
            </a:r>
            <a:endParaRPr lang="en-IE" sz="3200" dirty="0"/>
          </a:p>
        </p:txBody>
      </p:sp>
      <p:sp>
        <p:nvSpPr>
          <p:cNvPr id="6" name="TextBox 5">
            <a:extLst>
              <a:ext uri="{FF2B5EF4-FFF2-40B4-BE49-F238E27FC236}">
                <a16:creationId xmlns="" xmlns:a16="http://schemas.microsoft.com/office/drawing/2014/main" id="{C1039FDF-49D7-45F4-8D1B-268348BDA379}"/>
              </a:ext>
            </a:extLst>
          </p:cNvPr>
          <p:cNvSpPr txBox="1"/>
          <p:nvPr/>
        </p:nvSpPr>
        <p:spPr>
          <a:xfrm>
            <a:off x="0" y="138077"/>
            <a:ext cx="2422566" cy="461665"/>
          </a:xfrm>
          <a:prstGeom prst="rect">
            <a:avLst/>
          </a:prstGeom>
          <a:solidFill>
            <a:srgbClr val="EA1D76"/>
          </a:solidFill>
        </p:spPr>
        <p:txBody>
          <a:bodyPr wrap="square" rtlCol="0">
            <a:spAutoFit/>
          </a:bodyPr>
          <a:lstStyle/>
          <a:p>
            <a:r>
              <a:rPr lang="en-IE" sz="2400" dirty="0">
                <a:solidFill>
                  <a:schemeClr val="bg1"/>
                </a:solidFill>
              </a:rPr>
              <a:t>       DOWNLOAD</a:t>
            </a:r>
          </a:p>
        </p:txBody>
      </p:sp>
      <p:grpSp>
        <p:nvGrpSpPr>
          <p:cNvPr id="7" name="Google Shape;605;p39">
            <a:extLst>
              <a:ext uri="{FF2B5EF4-FFF2-40B4-BE49-F238E27FC236}">
                <a16:creationId xmlns="" xmlns:a16="http://schemas.microsoft.com/office/drawing/2014/main" id="{1D32FF79-E020-42C3-8C82-F1186AAA2367}"/>
              </a:ext>
            </a:extLst>
          </p:cNvPr>
          <p:cNvGrpSpPr/>
          <p:nvPr/>
        </p:nvGrpSpPr>
        <p:grpSpPr>
          <a:xfrm>
            <a:off x="144780" y="189017"/>
            <a:ext cx="252000" cy="288000"/>
            <a:chOff x="2583100" y="2973775"/>
            <a:chExt cx="461550" cy="437200"/>
          </a:xfrm>
        </p:grpSpPr>
        <p:sp>
          <p:nvSpPr>
            <p:cNvPr id="8" name="Google Shape;606;p39">
              <a:extLst>
                <a:ext uri="{FF2B5EF4-FFF2-40B4-BE49-F238E27FC236}">
                  <a16:creationId xmlns="" xmlns:a16="http://schemas.microsoft.com/office/drawing/2014/main" id="{DF147C69-ADCD-41C9-AF28-CED46FB1A3C8}"/>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07;p39">
              <a:extLst>
                <a:ext uri="{FF2B5EF4-FFF2-40B4-BE49-F238E27FC236}">
                  <a16:creationId xmlns="" xmlns:a16="http://schemas.microsoft.com/office/drawing/2014/main" id="{5619AC40-BB17-4904-AF78-87F0CAC259D2}"/>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 xmlns:a16="http://schemas.microsoft.com/office/drawing/2014/main" id="{FE2650EF-06F7-4929-A29D-335F8388081E}"/>
              </a:ext>
            </a:extLst>
          </p:cNvPr>
          <p:cNvPicPr>
            <a:picLocks noChangeAspect="1"/>
          </p:cNvPicPr>
          <p:nvPr/>
        </p:nvPicPr>
        <p:blipFill>
          <a:blip r:embed="rId2"/>
          <a:stretch>
            <a:fillRect/>
          </a:stretch>
        </p:blipFill>
        <p:spPr>
          <a:xfrm>
            <a:off x="241830" y="2239927"/>
            <a:ext cx="2600288" cy="3737610"/>
          </a:xfrm>
          <a:prstGeom prst="rect">
            <a:avLst/>
          </a:prstGeom>
        </p:spPr>
      </p:pic>
    </p:spTree>
    <p:extLst>
      <p:ext uri="{BB962C8B-B14F-4D97-AF65-F5344CB8AC3E}">
        <p14:creationId xmlns:p14="http://schemas.microsoft.com/office/powerpoint/2010/main" val="4217529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249F048-B70D-459A-A81C-4AA200C094A1}"/>
              </a:ext>
            </a:extLst>
          </p:cNvPr>
          <p:cNvSpPr>
            <a:spLocks noGrp="1"/>
          </p:cNvSpPr>
          <p:nvPr>
            <p:ph type="body" sz="quarter" idx="20"/>
          </p:nvPr>
        </p:nvSpPr>
        <p:spPr>
          <a:xfrm>
            <a:off x="5555410" y="1958196"/>
            <a:ext cx="6409428" cy="3806928"/>
          </a:xfrm>
        </p:spPr>
        <p:txBody>
          <a:bodyPr/>
          <a:lstStyle/>
          <a:p>
            <a:r>
              <a:rPr lang="de-DE" dirty="0"/>
              <a:t>Ein Buddy-Programm ist eine gute Möglichkeit, Geflüchtete zu integrieren und zu orientieren. Es kann in einer Gemeinde oder im Bildungsbereich eingesetzt werden.</a:t>
            </a:r>
          </a:p>
          <a:p>
            <a:r>
              <a:rPr lang="de-DE" dirty="0"/>
              <a:t>In der Gemeinde ist ein Buddy zum Beispiel jemand, der sich mit neuen Migrant*innen anfreundet und ihnen praktische Unterstützung bei der Orientierung und beim Zugang zu Dienstleistungen bietet, zum Beispiel indem er sie zu einem Termin begleitet, öffentliche Verkehrsmittel benutzt oder den örtlichen Park besucht.</a:t>
            </a:r>
            <a:endParaRPr lang="en-IE" dirty="0"/>
          </a:p>
        </p:txBody>
      </p:sp>
      <p:sp>
        <p:nvSpPr>
          <p:cNvPr id="4" name="Text Placeholder 3">
            <a:extLst>
              <a:ext uri="{FF2B5EF4-FFF2-40B4-BE49-F238E27FC236}">
                <a16:creationId xmlns="" xmlns:a16="http://schemas.microsoft.com/office/drawing/2014/main" id="{983659A0-A92F-4924-AC43-67EF25D46F70}"/>
              </a:ext>
            </a:extLst>
          </p:cNvPr>
          <p:cNvSpPr>
            <a:spLocks noGrp="1"/>
          </p:cNvSpPr>
          <p:nvPr>
            <p:ph type="body" sz="quarter" idx="22"/>
          </p:nvPr>
        </p:nvSpPr>
        <p:spPr/>
        <p:txBody>
          <a:bodyPr/>
          <a:lstStyle/>
          <a:p>
            <a:r>
              <a:rPr lang="en-IE" dirty="0"/>
              <a:t>Refugee Buddy Programme</a:t>
            </a:r>
          </a:p>
        </p:txBody>
      </p:sp>
      <p:pic>
        <p:nvPicPr>
          <p:cNvPr id="10" name="Picture 9" descr="A close up of a logo&#10;&#10;Description automatically generated">
            <a:extLst>
              <a:ext uri="{FF2B5EF4-FFF2-40B4-BE49-F238E27FC236}">
                <a16:creationId xmlns="" xmlns:a16="http://schemas.microsoft.com/office/drawing/2014/main" id="{8A4A8DC8-D45D-4429-B1C5-66581B1E9CBD}"/>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777240" y="2133480"/>
            <a:ext cx="4583430" cy="3867269"/>
          </a:xfrm>
          <a:prstGeom prst="rect">
            <a:avLst/>
          </a:prstGeom>
        </p:spPr>
      </p:pic>
    </p:spTree>
    <p:extLst>
      <p:ext uri="{BB962C8B-B14F-4D97-AF65-F5344CB8AC3E}">
        <p14:creationId xmlns:p14="http://schemas.microsoft.com/office/powerpoint/2010/main" val="3530170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249F048-B70D-459A-A81C-4AA200C094A1}"/>
              </a:ext>
            </a:extLst>
          </p:cNvPr>
          <p:cNvSpPr>
            <a:spLocks noGrp="1"/>
          </p:cNvSpPr>
          <p:nvPr>
            <p:ph type="body" sz="quarter" idx="20"/>
          </p:nvPr>
        </p:nvSpPr>
        <p:spPr/>
        <p:txBody>
          <a:bodyPr/>
          <a:lstStyle/>
          <a:p>
            <a:r>
              <a:rPr lang="de-DE" dirty="0"/>
              <a:t>Das Leeds Migrant Access Project (siehe Folie XX für weitere Informationen) betreibt ein sehr erfolgreiches Buddy-Programm.</a:t>
            </a:r>
          </a:p>
          <a:p>
            <a:endParaRPr lang="en-IE" dirty="0"/>
          </a:p>
          <a:p>
            <a:r>
              <a:rPr lang="fr-FR" dirty="0" err="1"/>
              <a:t>Siehe</a:t>
            </a:r>
            <a:r>
              <a:rPr lang="fr-FR" dirty="0"/>
              <a:t> die </a:t>
            </a:r>
            <a:r>
              <a:rPr lang="fr-FR" dirty="0" smtClean="0"/>
              <a:t>Buddy-</a:t>
            </a:r>
            <a:r>
              <a:rPr lang="fr-FR" dirty="0" err="1" smtClean="0"/>
              <a:t>Materialien</a:t>
            </a:r>
            <a:r>
              <a:rPr lang="fr-FR" dirty="0" smtClean="0"/>
              <a:t> </a:t>
            </a:r>
            <a:r>
              <a:rPr lang="fr-FR" dirty="0"/>
              <a:t>des Leeds Migrant Access Project</a:t>
            </a:r>
            <a:r>
              <a:rPr lang="fr-FR" dirty="0" smtClean="0"/>
              <a:t>:</a:t>
            </a:r>
          </a:p>
          <a:p>
            <a:r>
              <a:rPr lang="en-IE" dirty="0" smtClean="0">
                <a:hlinkClick r:id="rId2"/>
              </a:rPr>
              <a:t>Buddy </a:t>
            </a:r>
            <a:r>
              <a:rPr lang="en-IE" dirty="0">
                <a:hlinkClick r:id="rId2"/>
              </a:rPr>
              <a:t>Referral Flyer</a:t>
            </a:r>
            <a:endParaRPr lang="en-IE" dirty="0"/>
          </a:p>
          <a:p>
            <a:r>
              <a:rPr lang="en-IE" dirty="0">
                <a:hlinkClick r:id="rId3"/>
              </a:rPr>
              <a:t>Buddy Application Form</a:t>
            </a:r>
            <a:endParaRPr lang="en-IE" dirty="0"/>
          </a:p>
        </p:txBody>
      </p:sp>
      <p:pic>
        <p:nvPicPr>
          <p:cNvPr id="9" name="Picture Placeholder 8" descr="A group of people standing around each other&#10;&#10;Description automatically generated">
            <a:extLst>
              <a:ext uri="{FF2B5EF4-FFF2-40B4-BE49-F238E27FC236}">
                <a16:creationId xmlns="" xmlns:a16="http://schemas.microsoft.com/office/drawing/2014/main" id="{E3AF0E11-D258-4BAD-B4A5-C255776E9A7D}"/>
              </a:ext>
            </a:extLst>
          </p:cNvPr>
          <p:cNvPicPr>
            <a:picLocks noGrp="1" noChangeAspect="1"/>
          </p:cNvPicPr>
          <p:nvPr>
            <p:ph type="pic" sz="quarter" idx="21"/>
          </p:nvPr>
        </p:nvPicPr>
        <p:blipFill>
          <a:blip r:embed="rId4">
            <a:extLst>
              <a:ext uri="{837473B0-CC2E-450A-ABE3-18F120FF3D39}">
                <a1611:picAttrSrcUrl xmlns="" xmlns:a1611="http://schemas.microsoft.com/office/drawing/2016/11/main" r:id="rId5"/>
              </a:ext>
            </a:extLst>
          </a:blip>
          <a:srcRect l="309" r="309"/>
          <a:stretch>
            <a:fillRect/>
          </a:stretch>
        </p:blipFill>
        <p:spPr/>
      </p:pic>
      <p:sp>
        <p:nvSpPr>
          <p:cNvPr id="4" name="Text Placeholder 3">
            <a:extLst>
              <a:ext uri="{FF2B5EF4-FFF2-40B4-BE49-F238E27FC236}">
                <a16:creationId xmlns="" xmlns:a16="http://schemas.microsoft.com/office/drawing/2014/main" id="{983659A0-A92F-4924-AC43-67EF25D46F70}"/>
              </a:ext>
            </a:extLst>
          </p:cNvPr>
          <p:cNvSpPr>
            <a:spLocks noGrp="1"/>
          </p:cNvSpPr>
          <p:nvPr>
            <p:ph type="body" sz="quarter" idx="22"/>
          </p:nvPr>
        </p:nvSpPr>
        <p:spPr>
          <a:xfrm>
            <a:off x="5779698" y="560717"/>
            <a:ext cx="5921765" cy="1064324"/>
          </a:xfrm>
        </p:spPr>
        <p:txBody>
          <a:bodyPr>
            <a:normAutofit lnSpcReduction="10000"/>
          </a:bodyPr>
          <a:lstStyle/>
          <a:p>
            <a:r>
              <a:rPr lang="de-DE" dirty="0"/>
              <a:t>Beispiel für ein Flüchtlings-Buddy-Programm in Aktion</a:t>
            </a:r>
          </a:p>
        </p:txBody>
      </p:sp>
      <p:pic>
        <p:nvPicPr>
          <p:cNvPr id="2050" name="Picture 2" descr="Image result for uk flag">
            <a:extLst>
              <a:ext uri="{FF2B5EF4-FFF2-40B4-BE49-F238E27FC236}">
                <a16:creationId xmlns="" xmlns:a16="http://schemas.microsoft.com/office/drawing/2014/main" id="{90E6DEC5-D6E7-421E-9B2E-AD3EAF1A2D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5059" y="4746069"/>
            <a:ext cx="2085976" cy="1042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369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B0C62EB2-3D9C-46C1-87D9-8898917DFA2F}"/>
              </a:ext>
            </a:extLst>
          </p:cNvPr>
          <p:cNvSpPr>
            <a:spLocks noGrp="1"/>
          </p:cNvSpPr>
          <p:nvPr>
            <p:ph type="body" sz="quarter" idx="20"/>
          </p:nvPr>
        </p:nvSpPr>
        <p:spPr>
          <a:xfrm>
            <a:off x="2952466" y="1263061"/>
            <a:ext cx="9129044" cy="3872188"/>
          </a:xfrm>
        </p:spPr>
        <p:txBody>
          <a:bodyPr/>
          <a:lstStyle/>
          <a:p>
            <a:pPr marL="0" indent="0">
              <a:buNone/>
            </a:pPr>
            <a:r>
              <a:rPr lang="de-DE" sz="2100" dirty="0"/>
              <a:t>Der Leitfaden für die Schulung und Orientierung von Geflüchteten enthält Folgendes</a:t>
            </a:r>
            <a:r>
              <a:rPr lang="de-DE" sz="2100" dirty="0" smtClean="0"/>
              <a:t>:</a:t>
            </a:r>
          </a:p>
          <a:p>
            <a:r>
              <a:rPr lang="en-IE" sz="2100" dirty="0" err="1" smtClean="0"/>
              <a:t>Kapitel</a:t>
            </a:r>
            <a:r>
              <a:rPr lang="en-IE" sz="2100" dirty="0" smtClean="0"/>
              <a:t> 1</a:t>
            </a:r>
            <a:r>
              <a:rPr lang="en-IE" sz="2100" dirty="0"/>
              <a:t>: </a:t>
            </a:r>
            <a:r>
              <a:rPr lang="de-DE" sz="2100" dirty="0"/>
              <a:t>Sich orientieren: Grundlagen der Orientierung und Schulung von </a:t>
            </a:r>
            <a:r>
              <a:rPr lang="de-DE" sz="2100" dirty="0" smtClean="0"/>
              <a:t>Geflüchteten</a:t>
            </a:r>
          </a:p>
          <a:p>
            <a:r>
              <a:rPr lang="en-IE" sz="2100" dirty="0" err="1" smtClean="0"/>
              <a:t>Kapitel</a:t>
            </a:r>
            <a:r>
              <a:rPr lang="en-IE" sz="2100" dirty="0" smtClean="0"/>
              <a:t> </a:t>
            </a:r>
            <a:r>
              <a:rPr lang="en-IE" sz="2100" dirty="0"/>
              <a:t>2: </a:t>
            </a:r>
            <a:r>
              <a:rPr lang="en-IE" sz="2100" dirty="0" err="1" smtClean="0"/>
              <a:t>Planung</a:t>
            </a:r>
            <a:r>
              <a:rPr lang="en-IE" sz="2100" dirty="0" smtClean="0"/>
              <a:t> </a:t>
            </a:r>
            <a:r>
              <a:rPr lang="en-IE" sz="2100" dirty="0" err="1" smtClean="0"/>
              <a:t>eines</a:t>
            </a:r>
            <a:r>
              <a:rPr lang="en-IE" sz="2100" dirty="0" smtClean="0"/>
              <a:t> </a:t>
            </a:r>
            <a:r>
              <a:rPr lang="en-IE" sz="2100" dirty="0" err="1" smtClean="0"/>
              <a:t>Trainingsprogramms</a:t>
            </a:r>
            <a:r>
              <a:rPr lang="en-IE" sz="2100" dirty="0" smtClean="0"/>
              <a:t> </a:t>
            </a:r>
            <a:endParaRPr lang="en-IE" sz="2100" dirty="0"/>
          </a:p>
          <a:p>
            <a:r>
              <a:rPr lang="en-IE" sz="2100" dirty="0" err="1"/>
              <a:t>Kapitel</a:t>
            </a:r>
            <a:r>
              <a:rPr lang="en-IE" sz="2100" dirty="0"/>
              <a:t> 3: </a:t>
            </a:r>
            <a:r>
              <a:rPr lang="en-IE" sz="2100" dirty="0" smtClean="0"/>
              <a:t>D</a:t>
            </a:r>
            <a:r>
              <a:rPr lang="de-DE" sz="2100" dirty="0" err="1" smtClean="0"/>
              <a:t>urchführung</a:t>
            </a:r>
            <a:r>
              <a:rPr lang="de-DE" sz="2100" dirty="0" smtClean="0"/>
              <a:t> </a:t>
            </a:r>
            <a:r>
              <a:rPr lang="de-DE" sz="2100" dirty="0"/>
              <a:t>und Bewertung von Schulungen: Methoden, Materialien, Tipps und </a:t>
            </a:r>
            <a:r>
              <a:rPr lang="de-DE" sz="2100" dirty="0" smtClean="0"/>
              <a:t>Tools</a:t>
            </a:r>
          </a:p>
          <a:p>
            <a:r>
              <a:rPr lang="en-IE" sz="2100" dirty="0" err="1" smtClean="0"/>
              <a:t>Kapitel</a:t>
            </a:r>
            <a:r>
              <a:rPr lang="en-IE" sz="2100" dirty="0" smtClean="0"/>
              <a:t> </a:t>
            </a:r>
            <a:r>
              <a:rPr lang="en-IE" sz="2100" dirty="0"/>
              <a:t>4: </a:t>
            </a:r>
            <a:r>
              <a:rPr lang="de-DE" sz="2100" dirty="0"/>
              <a:t>Entwicklung von Lehrkräften und </a:t>
            </a:r>
            <a:r>
              <a:rPr lang="de-DE" sz="2100" dirty="0" smtClean="0"/>
              <a:t>Partnerschaften</a:t>
            </a:r>
          </a:p>
          <a:p>
            <a:r>
              <a:rPr lang="de-DE" sz="2100" dirty="0"/>
              <a:t>Anhang A: Ausbildungsstrategien (der einen Anhang zu den verschiedenen Ausbildungsstrategien enthält, die im gesamten Leitfaden angeboten werden)</a:t>
            </a:r>
          </a:p>
          <a:p>
            <a:r>
              <a:rPr lang="de-DE" sz="2100" dirty="0"/>
              <a:t>Anhang B: Handouts und Arbeitsblätter (zur Ergänzung der im Leitfaden enthaltenen Informationen</a:t>
            </a:r>
            <a:r>
              <a:rPr lang="de-DE" sz="2100" dirty="0" smtClean="0"/>
              <a:t>)</a:t>
            </a:r>
          </a:p>
          <a:p>
            <a:r>
              <a:rPr lang="de-DE" sz="2100" dirty="0"/>
              <a:t>Anhang C: Ausgewählte Materialien (zu den in den verschiedenen Kapiteln behandelten Themen)</a:t>
            </a:r>
            <a:endParaRPr lang="en-IE" sz="2100" dirty="0"/>
          </a:p>
        </p:txBody>
      </p:sp>
      <p:sp>
        <p:nvSpPr>
          <p:cNvPr id="3" name="Text Placeholder 2">
            <a:extLst>
              <a:ext uri="{FF2B5EF4-FFF2-40B4-BE49-F238E27FC236}">
                <a16:creationId xmlns="" xmlns:a16="http://schemas.microsoft.com/office/drawing/2014/main" id="{4F2DD772-B760-42F6-8579-13797E3C4453}"/>
              </a:ext>
            </a:extLst>
          </p:cNvPr>
          <p:cNvSpPr>
            <a:spLocks noGrp="1"/>
          </p:cNvSpPr>
          <p:nvPr>
            <p:ph type="body" sz="quarter" idx="21"/>
          </p:nvPr>
        </p:nvSpPr>
        <p:spPr>
          <a:xfrm>
            <a:off x="2655285" y="142773"/>
            <a:ext cx="9128397" cy="975206"/>
          </a:xfrm>
        </p:spPr>
        <p:txBody>
          <a:bodyPr>
            <a:normAutofit/>
          </a:bodyPr>
          <a:lstStyle/>
          <a:p>
            <a:r>
              <a:rPr lang="de-DE" sz="3200" dirty="0"/>
              <a:t>Schulung und Orientierung für </a:t>
            </a:r>
            <a:r>
              <a:rPr lang="de-DE" sz="3200" dirty="0" smtClean="0"/>
              <a:t>Geflüchtete - </a:t>
            </a:r>
            <a:r>
              <a:rPr lang="de-DE" sz="3200" dirty="0"/>
              <a:t>Ein Leitfaden für Dienstleistungsanbieter</a:t>
            </a:r>
            <a:endParaRPr lang="en-IE" sz="3200" dirty="0"/>
          </a:p>
        </p:txBody>
      </p:sp>
      <p:sp>
        <p:nvSpPr>
          <p:cNvPr id="4" name="TextBox 3">
            <a:extLst>
              <a:ext uri="{FF2B5EF4-FFF2-40B4-BE49-F238E27FC236}">
                <a16:creationId xmlns="" xmlns:a16="http://schemas.microsoft.com/office/drawing/2014/main" id="{2AF512AA-0465-4309-885A-A4EC60B99619}"/>
              </a:ext>
            </a:extLst>
          </p:cNvPr>
          <p:cNvSpPr txBox="1"/>
          <p:nvPr/>
        </p:nvSpPr>
        <p:spPr>
          <a:xfrm>
            <a:off x="1244" y="944043"/>
            <a:ext cx="2414152" cy="461665"/>
          </a:xfrm>
          <a:prstGeom prst="rect">
            <a:avLst/>
          </a:prstGeom>
          <a:solidFill>
            <a:srgbClr val="B6BD00"/>
          </a:solidFill>
        </p:spPr>
        <p:txBody>
          <a:bodyPr wrap="square" rtlCol="0">
            <a:spAutoFit/>
          </a:bodyPr>
          <a:lstStyle/>
          <a:p>
            <a:r>
              <a:rPr lang="en-IE" sz="2400" dirty="0">
                <a:solidFill>
                  <a:schemeClr val="bg1"/>
                </a:solidFill>
              </a:rPr>
              <a:t>      </a:t>
            </a:r>
            <a:r>
              <a:rPr lang="en-IE" dirty="0" smtClean="0">
                <a:solidFill>
                  <a:schemeClr val="bg1"/>
                </a:solidFill>
              </a:rPr>
              <a:t>NÜTZLICHES TOOL</a:t>
            </a:r>
            <a:endParaRPr lang="en-IE" dirty="0">
              <a:solidFill>
                <a:schemeClr val="bg1"/>
              </a:solidFill>
            </a:endParaRPr>
          </a:p>
        </p:txBody>
      </p:sp>
      <p:grpSp>
        <p:nvGrpSpPr>
          <p:cNvPr id="5" name="Google Shape;609;p39">
            <a:extLst>
              <a:ext uri="{FF2B5EF4-FFF2-40B4-BE49-F238E27FC236}">
                <a16:creationId xmlns="" xmlns:a16="http://schemas.microsoft.com/office/drawing/2014/main" id="{05480550-354F-476F-8299-58BFD75C8E3A}"/>
              </a:ext>
            </a:extLst>
          </p:cNvPr>
          <p:cNvGrpSpPr/>
          <p:nvPr/>
        </p:nvGrpSpPr>
        <p:grpSpPr>
          <a:xfrm>
            <a:off x="97915" y="1024446"/>
            <a:ext cx="360000" cy="288000"/>
            <a:chOff x="5247525" y="3007275"/>
            <a:chExt cx="517575" cy="384825"/>
          </a:xfrm>
        </p:grpSpPr>
        <p:sp>
          <p:nvSpPr>
            <p:cNvPr id="6" name="Google Shape;610;p39">
              <a:extLst>
                <a:ext uri="{FF2B5EF4-FFF2-40B4-BE49-F238E27FC236}">
                  <a16:creationId xmlns="" xmlns:a16="http://schemas.microsoft.com/office/drawing/2014/main" id="{4B094789-34F9-43E2-9CBC-F32B3CB72B4B}"/>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11;p39">
              <a:extLst>
                <a:ext uri="{FF2B5EF4-FFF2-40B4-BE49-F238E27FC236}">
                  <a16:creationId xmlns="" xmlns:a16="http://schemas.microsoft.com/office/drawing/2014/main" id="{C573CDA5-5511-4959-9F4B-026567E427C1}"/>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a:extLst>
              <a:ext uri="{FF2B5EF4-FFF2-40B4-BE49-F238E27FC236}">
                <a16:creationId xmlns="" xmlns:a16="http://schemas.microsoft.com/office/drawing/2014/main" id="{D820DB9F-39E6-4142-9AFB-DA683D81A982}"/>
              </a:ext>
            </a:extLst>
          </p:cNvPr>
          <p:cNvPicPr>
            <a:picLocks noChangeAspect="1"/>
          </p:cNvPicPr>
          <p:nvPr/>
        </p:nvPicPr>
        <p:blipFill>
          <a:blip r:embed="rId2"/>
          <a:stretch>
            <a:fillRect/>
          </a:stretch>
        </p:blipFill>
        <p:spPr>
          <a:xfrm>
            <a:off x="1244" y="1998078"/>
            <a:ext cx="2715442" cy="3466147"/>
          </a:xfrm>
          <a:prstGeom prst="rect">
            <a:avLst/>
          </a:prstGeom>
        </p:spPr>
      </p:pic>
      <p:sp>
        <p:nvSpPr>
          <p:cNvPr id="9" name="TextBox 8">
            <a:extLst>
              <a:ext uri="{FF2B5EF4-FFF2-40B4-BE49-F238E27FC236}">
                <a16:creationId xmlns="" xmlns:a16="http://schemas.microsoft.com/office/drawing/2014/main" id="{B8DAE971-FFC6-4D8F-9E55-CE039BC0E6D6}"/>
              </a:ext>
            </a:extLst>
          </p:cNvPr>
          <p:cNvSpPr txBox="1"/>
          <p:nvPr/>
        </p:nvSpPr>
        <p:spPr>
          <a:xfrm>
            <a:off x="1244" y="6600349"/>
            <a:ext cx="10371965" cy="246221"/>
          </a:xfrm>
          <a:prstGeom prst="rect">
            <a:avLst/>
          </a:prstGeom>
          <a:noFill/>
        </p:spPr>
        <p:txBody>
          <a:bodyPr wrap="square" rtlCol="0">
            <a:spAutoFit/>
          </a:bodyPr>
          <a:lstStyle/>
          <a:p>
            <a:r>
              <a:rPr lang="en-IE" sz="1000" dirty="0" err="1" smtClean="0"/>
              <a:t>Quelle</a:t>
            </a:r>
            <a:r>
              <a:rPr lang="en-IE" sz="1000" dirty="0" smtClean="0"/>
              <a:t>: </a:t>
            </a:r>
            <a:r>
              <a:rPr lang="en-IE" sz="1000" dirty="0">
                <a:hlinkClick r:id="rId3"/>
              </a:rPr>
              <a:t>http://www.culturalorientation.net/content/download/4241/23329/version/3/file/Refugee+Training+and+Orientation+-+A+Guide+for+Service+Providers.pdf</a:t>
            </a:r>
            <a:r>
              <a:rPr lang="en-IE" sz="1000" dirty="0"/>
              <a:t> </a:t>
            </a:r>
          </a:p>
        </p:txBody>
      </p:sp>
    </p:spTree>
    <p:extLst>
      <p:ext uri="{BB962C8B-B14F-4D97-AF65-F5344CB8AC3E}">
        <p14:creationId xmlns:p14="http://schemas.microsoft.com/office/powerpoint/2010/main" val="827021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626A201D-78BA-4C26-AF74-D170DA207F81}"/>
              </a:ext>
            </a:extLst>
          </p:cNvPr>
          <p:cNvSpPr>
            <a:spLocks noGrp="1"/>
          </p:cNvSpPr>
          <p:nvPr>
            <p:ph type="body" sz="quarter" idx="16"/>
          </p:nvPr>
        </p:nvSpPr>
        <p:spPr/>
        <p:txBody>
          <a:bodyPr/>
          <a:lstStyle/>
          <a:p>
            <a:r>
              <a:rPr lang="en-IE" dirty="0" smtClean="0"/>
              <a:t>IN DIESEM TEIL:</a:t>
            </a:r>
            <a:endParaRPr lang="en-IE" dirty="0"/>
          </a:p>
          <a:p>
            <a:endParaRPr lang="en-IE" dirty="0"/>
          </a:p>
        </p:txBody>
      </p:sp>
      <p:sp>
        <p:nvSpPr>
          <p:cNvPr id="3" name="Text Placeholder 2">
            <a:extLst>
              <a:ext uri="{FF2B5EF4-FFF2-40B4-BE49-F238E27FC236}">
                <a16:creationId xmlns="" xmlns:a16="http://schemas.microsoft.com/office/drawing/2014/main" id="{19848A10-858E-4AB2-A9AE-C10CD35443F8}"/>
              </a:ext>
            </a:extLst>
          </p:cNvPr>
          <p:cNvSpPr>
            <a:spLocks noGrp="1"/>
          </p:cNvSpPr>
          <p:nvPr>
            <p:ph type="body" sz="quarter" idx="17"/>
          </p:nvPr>
        </p:nvSpPr>
        <p:spPr>
          <a:xfrm>
            <a:off x="6217920" y="1846203"/>
            <a:ext cx="5835534" cy="3947440"/>
          </a:xfrm>
        </p:spPr>
        <p:txBody>
          <a:bodyPr/>
          <a:lstStyle/>
          <a:p>
            <a:pPr algn="l"/>
            <a:r>
              <a:rPr lang="de-DE" dirty="0"/>
              <a:t>Jede*r spielt eine Rolle bei der Gründung inklusiver Gemeinschaften. </a:t>
            </a:r>
          </a:p>
          <a:p>
            <a:pPr algn="l"/>
            <a:r>
              <a:rPr lang="de-DE" dirty="0"/>
              <a:t>In diesem Abschnitt befassen wir uns mit einigen der wichtigsten Tipps für die Entstehung inklusiver Gemeinschaften und mit der wichtigen unterstützenden Rolle, die Dienstleistungs- und Bildungsanbieter bei der Bildung, Unterstützung und Förderung von Verfechtern inklusiver Gemeinschaften spielen.</a:t>
            </a:r>
            <a:endParaRPr lang="en-IE" dirty="0"/>
          </a:p>
        </p:txBody>
      </p:sp>
      <p:sp>
        <p:nvSpPr>
          <p:cNvPr id="6" name="Text Placeholder 5">
            <a:extLst>
              <a:ext uri="{FF2B5EF4-FFF2-40B4-BE49-F238E27FC236}">
                <a16:creationId xmlns="" xmlns:a16="http://schemas.microsoft.com/office/drawing/2014/main" id="{CF2FA324-122C-4AD1-A9F2-E804F5D66E4F}"/>
              </a:ext>
            </a:extLst>
          </p:cNvPr>
          <p:cNvSpPr>
            <a:spLocks noGrp="1"/>
          </p:cNvSpPr>
          <p:nvPr>
            <p:ph type="body" sz="quarter" idx="13"/>
          </p:nvPr>
        </p:nvSpPr>
        <p:spPr/>
        <p:txBody>
          <a:bodyPr>
            <a:normAutofit/>
          </a:bodyPr>
          <a:lstStyle/>
          <a:p>
            <a:r>
              <a:rPr lang="en-US" sz="3600" i="0" dirty="0"/>
              <a:t>1.4 </a:t>
            </a:r>
            <a:r>
              <a:rPr lang="en-US" sz="3600" i="0" dirty="0" err="1"/>
              <a:t>Inklusive</a:t>
            </a:r>
            <a:r>
              <a:rPr lang="en-US" sz="3600" i="0" dirty="0"/>
              <a:t> </a:t>
            </a:r>
            <a:r>
              <a:rPr lang="en-US" sz="3600" i="0" dirty="0" err="1"/>
              <a:t>Gemeinschaften</a:t>
            </a:r>
            <a:r>
              <a:rPr lang="en-US" sz="3600" i="0" dirty="0"/>
              <a:t> </a:t>
            </a:r>
            <a:r>
              <a:rPr lang="en-US" sz="3600" i="0" dirty="0" err="1"/>
              <a:t>schaffen</a:t>
            </a:r>
            <a:endParaRPr lang="en-IE" dirty="0"/>
          </a:p>
        </p:txBody>
      </p:sp>
      <p:sp>
        <p:nvSpPr>
          <p:cNvPr id="7" name="TextBox 6">
            <a:extLst>
              <a:ext uri="{FF2B5EF4-FFF2-40B4-BE49-F238E27FC236}">
                <a16:creationId xmlns="" xmlns:a16="http://schemas.microsoft.com/office/drawing/2014/main" id="{7893F5E8-0036-498D-9A73-D4BBCD5D4D8E}"/>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smtClean="0">
                <a:solidFill>
                  <a:schemeClr val="bg1"/>
                </a:solidFill>
              </a:rPr>
              <a:t>BÜRGERLICHES LEBEN</a:t>
            </a:r>
            <a:endParaRPr lang="en-IE" sz="3200" dirty="0">
              <a:solidFill>
                <a:schemeClr val="bg1"/>
              </a:solidFill>
            </a:endParaRPr>
          </a:p>
        </p:txBody>
      </p:sp>
    </p:spTree>
    <p:extLst>
      <p:ext uri="{BB962C8B-B14F-4D97-AF65-F5344CB8AC3E}">
        <p14:creationId xmlns:p14="http://schemas.microsoft.com/office/powerpoint/2010/main" val="1836318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1A8C1DE5-0AE9-4A10-9DD4-B46F6291DF8A}"/>
              </a:ext>
            </a:extLst>
          </p:cNvPr>
          <p:cNvSpPr>
            <a:spLocks noGrp="1"/>
          </p:cNvSpPr>
          <p:nvPr>
            <p:ph type="body" sz="quarter" idx="20"/>
          </p:nvPr>
        </p:nvSpPr>
        <p:spPr>
          <a:xfrm>
            <a:off x="5788326" y="1923691"/>
            <a:ext cx="6098874" cy="3865366"/>
          </a:xfrm>
        </p:spPr>
        <p:txBody>
          <a:bodyPr/>
          <a:lstStyle/>
          <a:p>
            <a:pPr marL="342900" indent="-342900" algn="just">
              <a:buFont typeface="Arial" panose="020B0604020202020204" pitchFamily="34" charset="0"/>
              <a:buChar char="•"/>
            </a:pPr>
            <a:r>
              <a:rPr lang="de-DE" sz="2300" dirty="0" smtClean="0"/>
              <a:t>Eine Gemeinschaft, </a:t>
            </a:r>
            <a:r>
              <a:rPr lang="de-DE" sz="2300" dirty="0"/>
              <a:t>die die Vielfalt schätzt und alles tut, was sie kann, um alle ihre Bürgerinnen und Bürger zu respektieren, vollen Zugang zu Mitteln zu gewähren und Chancengleichheit zu fördern.</a:t>
            </a:r>
          </a:p>
          <a:p>
            <a:pPr marL="342900" indent="-342900" algn="just">
              <a:buFont typeface="Arial" panose="020B0604020202020204" pitchFamily="34" charset="0"/>
              <a:buChar char="•"/>
            </a:pPr>
            <a:r>
              <a:rPr lang="de-DE" sz="2300" dirty="0"/>
              <a:t>setzt sich für die Beseitigung aller Formen von Diskriminierung </a:t>
            </a:r>
            <a:r>
              <a:rPr lang="de-DE" sz="2300" dirty="0" smtClean="0"/>
              <a:t>ein</a:t>
            </a:r>
          </a:p>
          <a:p>
            <a:pPr marL="342900" indent="-342900" algn="just">
              <a:buFont typeface="Arial" panose="020B0604020202020204" pitchFamily="34" charset="0"/>
              <a:buChar char="•"/>
            </a:pPr>
            <a:r>
              <a:rPr lang="de-DE" sz="2300" dirty="0"/>
              <a:t>bindet alle Bürgerinnen und Bürger in Entscheidungsprozesse ein, die ihr Leben betreffen </a:t>
            </a:r>
            <a:endParaRPr lang="de-DE" sz="2300" dirty="0" smtClean="0"/>
          </a:p>
          <a:p>
            <a:pPr marL="342900" indent="-342900" algn="just">
              <a:buFont typeface="Arial" panose="020B0604020202020204" pitchFamily="34" charset="0"/>
              <a:buChar char="•"/>
            </a:pPr>
            <a:r>
              <a:rPr lang="de-DE" sz="2300" dirty="0"/>
              <a:t>Reagiert schnell auf rassistische und andere diskriminierende </a:t>
            </a:r>
            <a:r>
              <a:rPr lang="de-DE" sz="2300" dirty="0" smtClean="0"/>
              <a:t>Vorfälle</a:t>
            </a:r>
            <a:endParaRPr lang="en-IE" sz="2300" dirty="0"/>
          </a:p>
        </p:txBody>
      </p:sp>
      <p:sp>
        <p:nvSpPr>
          <p:cNvPr id="3" name="Picture Placeholder 2">
            <a:extLst>
              <a:ext uri="{FF2B5EF4-FFF2-40B4-BE49-F238E27FC236}">
                <a16:creationId xmlns="" xmlns:a16="http://schemas.microsoft.com/office/drawing/2014/main" id="{7F2F4B3F-1BF2-4150-A053-185809E82311}"/>
              </a:ext>
            </a:extLst>
          </p:cNvPr>
          <p:cNvSpPr>
            <a:spLocks noGrp="1"/>
          </p:cNvSpPr>
          <p:nvPr>
            <p:ph type="pic" sz="quarter" idx="21"/>
          </p:nvPr>
        </p:nvSpPr>
        <p:spPr/>
      </p:sp>
      <p:sp>
        <p:nvSpPr>
          <p:cNvPr id="4" name="Text Placeholder 3">
            <a:extLst>
              <a:ext uri="{FF2B5EF4-FFF2-40B4-BE49-F238E27FC236}">
                <a16:creationId xmlns="" xmlns:a16="http://schemas.microsoft.com/office/drawing/2014/main" id="{6444E0E3-DEB5-4EFC-B984-2CD840B00A7E}"/>
              </a:ext>
            </a:extLst>
          </p:cNvPr>
          <p:cNvSpPr>
            <a:spLocks noGrp="1"/>
          </p:cNvSpPr>
          <p:nvPr>
            <p:ph type="body" sz="quarter" idx="22"/>
          </p:nvPr>
        </p:nvSpPr>
        <p:spPr/>
        <p:txBody>
          <a:bodyPr>
            <a:normAutofit fontScale="92500" lnSpcReduction="20000"/>
          </a:bodyPr>
          <a:lstStyle/>
          <a:p>
            <a:r>
              <a:rPr lang="de-DE" dirty="0"/>
              <a:t>Was ist eine inklusive Gemeinschaft?</a:t>
            </a:r>
            <a:endParaRPr lang="en-IE" dirty="0"/>
          </a:p>
        </p:txBody>
      </p:sp>
      <p:pic>
        <p:nvPicPr>
          <p:cNvPr id="5" name="Picture Placeholder 5">
            <a:extLst>
              <a:ext uri="{FF2B5EF4-FFF2-40B4-BE49-F238E27FC236}">
                <a16:creationId xmlns="" xmlns:a16="http://schemas.microsoft.com/office/drawing/2014/main" id="{CAF47F68-6E53-4B0F-A993-E2784F4A994A}"/>
              </a:ext>
            </a:extLst>
          </p:cNvPr>
          <p:cNvPicPr>
            <a:picLocks noChangeAspect="1"/>
          </p:cNvPicPr>
          <p:nvPr/>
        </p:nvPicPr>
        <p:blipFill>
          <a:blip r:embed="rId2">
            <a:extLst>
              <a:ext uri="{837473B0-CC2E-450A-ABE3-18F120FF3D39}">
                <a1611:picAttrSrcUrl xmlns="" xmlns:a1611="http://schemas.microsoft.com/office/drawing/2016/11/main" r:id="rId3"/>
              </a:ext>
            </a:extLst>
          </a:blip>
          <a:srcRect t="320" b="320"/>
          <a:stretch>
            <a:fillRect/>
          </a:stretch>
        </p:blipFill>
        <p:spPr>
          <a:xfrm flipH="1">
            <a:off x="490537" y="1404496"/>
            <a:ext cx="5173512" cy="5021174"/>
          </a:xfrm>
          <a:prstGeom prst="ellipse">
            <a:avLst/>
          </a:prstGeom>
        </p:spPr>
      </p:pic>
    </p:spTree>
    <p:extLst>
      <p:ext uri="{BB962C8B-B14F-4D97-AF65-F5344CB8AC3E}">
        <p14:creationId xmlns:p14="http://schemas.microsoft.com/office/powerpoint/2010/main" val="3941161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8ACFC6B-E189-4E19-9A0F-3304118ED206}"/>
              </a:ext>
            </a:extLst>
          </p:cNvPr>
          <p:cNvSpPr>
            <a:spLocks noGrp="1"/>
          </p:cNvSpPr>
          <p:nvPr>
            <p:ph type="body" sz="quarter" idx="22"/>
          </p:nvPr>
        </p:nvSpPr>
        <p:spPr/>
        <p:txBody>
          <a:bodyPr>
            <a:normAutofit lnSpcReduction="10000"/>
          </a:bodyPr>
          <a:lstStyle/>
          <a:p>
            <a:r>
              <a:rPr lang="de-DE" sz="2600" i="0" dirty="0"/>
              <a:t>Vor einigen Jahren traf ich in einem südsudanesischen Flüchtlingslager eine Frau, die etwas sagte, das ich nie vergessen werde... Als sie über das Leben im Lager sprach, gestikulierte sie in den Reihen der provisorischen Häuser hinter ihr und sagte,</a:t>
            </a:r>
            <a:r>
              <a:rPr lang="en-IE" sz="2600" i="0" dirty="0" smtClean="0"/>
              <a:t>“</a:t>
            </a:r>
            <a:r>
              <a:rPr lang="de-DE" sz="2600" i="0" dirty="0">
                <a:solidFill>
                  <a:srgbClr val="F38B00"/>
                </a:solidFill>
              </a:rPr>
              <a:t>Nebeneinander zu leben macht </a:t>
            </a:r>
            <a:r>
              <a:rPr lang="de-DE" sz="2600" i="0" dirty="0" smtClean="0">
                <a:solidFill>
                  <a:srgbClr val="F38B00"/>
                </a:solidFill>
              </a:rPr>
              <a:t>einen nicht </a:t>
            </a:r>
            <a:r>
              <a:rPr lang="de-DE" sz="2600" i="0" dirty="0">
                <a:solidFill>
                  <a:srgbClr val="F38B00"/>
                </a:solidFill>
              </a:rPr>
              <a:t>zu Nachbarn</a:t>
            </a:r>
            <a:r>
              <a:rPr lang="en-IE" sz="2600" i="0" dirty="0" smtClean="0"/>
              <a:t>.” </a:t>
            </a:r>
            <a:endParaRPr lang="en-IE" sz="2600" i="0" dirty="0"/>
          </a:p>
          <a:p>
            <a:endParaRPr lang="en-IE" sz="2600" i="0" dirty="0"/>
          </a:p>
          <a:p>
            <a:r>
              <a:rPr lang="de-DE" sz="2600" i="0" dirty="0"/>
              <a:t>Ihr P</a:t>
            </a:r>
            <a:r>
              <a:rPr lang="de-DE" sz="2600" i="0" dirty="0" smtClean="0"/>
              <a:t>unkt </a:t>
            </a:r>
            <a:r>
              <a:rPr lang="de-DE" sz="2600" i="0" dirty="0"/>
              <a:t>war einfach: Die räumliche Nähe zu </a:t>
            </a:r>
            <a:r>
              <a:rPr lang="de-DE" sz="2600" i="0" dirty="0" smtClean="0"/>
              <a:t>jemandem (</a:t>
            </a:r>
            <a:r>
              <a:rPr lang="de-DE" sz="2600" i="0" dirty="0"/>
              <a:t>selbst zu </a:t>
            </a:r>
            <a:r>
              <a:rPr lang="de-DE" sz="2600" i="0" dirty="0" err="1" smtClean="0"/>
              <a:t>Peronen</a:t>
            </a:r>
            <a:r>
              <a:rPr lang="de-DE" sz="2600" i="0" dirty="0" smtClean="0"/>
              <a:t> mit </a:t>
            </a:r>
            <a:r>
              <a:rPr lang="de-DE" sz="2600" i="0" dirty="0"/>
              <a:t>derselben Nationalität) macht noch keine Gemeinschaft aus. </a:t>
            </a:r>
            <a:r>
              <a:rPr lang="de-DE" sz="2600" i="0" dirty="0">
                <a:solidFill>
                  <a:srgbClr val="EA1D76"/>
                </a:solidFill>
              </a:rPr>
              <a:t>Vertrauen, gemeinsame Geschichten, gemeinsame Interessen ... das sind die Kennzeichen von Gemeinschaft</a:t>
            </a:r>
            <a:r>
              <a:rPr lang="en-IE" sz="2600" i="0" dirty="0" smtClean="0"/>
              <a:t>.</a:t>
            </a:r>
            <a:endParaRPr lang="en-IE" sz="2600" i="0" dirty="0"/>
          </a:p>
          <a:p>
            <a:endParaRPr lang="en-IE" sz="2600" i="0" dirty="0"/>
          </a:p>
          <a:p>
            <a:r>
              <a:rPr lang="en-IE" sz="2400" i="0" dirty="0"/>
              <a:t>- </a:t>
            </a:r>
            <a:r>
              <a:rPr lang="en-IE" sz="2400" i="0" dirty="0">
                <a:hlinkClick r:id="rId2"/>
              </a:rPr>
              <a:t>Shauna Carey</a:t>
            </a:r>
            <a:r>
              <a:rPr lang="en-IE" sz="2400" i="0" dirty="0"/>
              <a:t>, Managing </a:t>
            </a:r>
            <a:r>
              <a:rPr lang="en-IE" sz="2400" i="0" dirty="0" err="1" smtClean="0"/>
              <a:t>Direktorin</a:t>
            </a:r>
            <a:r>
              <a:rPr lang="en-IE" sz="2400" i="0" dirty="0" smtClean="0"/>
              <a:t> </a:t>
            </a:r>
            <a:r>
              <a:rPr lang="en-IE" sz="2400" i="0" dirty="0"/>
              <a:t>IDEO.ORG</a:t>
            </a:r>
            <a:endParaRPr lang="en-IE" sz="2400" dirty="0"/>
          </a:p>
        </p:txBody>
      </p:sp>
      <p:sp>
        <p:nvSpPr>
          <p:cNvPr id="3" name="Text Placeholder 2">
            <a:extLst>
              <a:ext uri="{FF2B5EF4-FFF2-40B4-BE49-F238E27FC236}">
                <a16:creationId xmlns="" xmlns:a16="http://schemas.microsoft.com/office/drawing/2014/main" id="{53907266-E0A8-41FA-B98D-A68B72EE0A6B}"/>
              </a:ext>
            </a:extLst>
          </p:cNvPr>
          <p:cNvSpPr>
            <a:spLocks noGrp="1"/>
          </p:cNvSpPr>
          <p:nvPr>
            <p:ph type="body" sz="quarter" idx="14"/>
          </p:nvPr>
        </p:nvSpPr>
        <p:spPr/>
        <p:txBody>
          <a:bodyPr>
            <a:normAutofit fontScale="77500" lnSpcReduction="20000"/>
          </a:bodyPr>
          <a:lstStyle/>
          <a:p>
            <a:endParaRPr lang="en-IE" dirty="0"/>
          </a:p>
        </p:txBody>
      </p:sp>
      <p:sp>
        <p:nvSpPr>
          <p:cNvPr id="4" name="Rectangle 3">
            <a:extLst>
              <a:ext uri="{FF2B5EF4-FFF2-40B4-BE49-F238E27FC236}">
                <a16:creationId xmlns="" xmlns:a16="http://schemas.microsoft.com/office/drawing/2014/main" id="{DCDCCBC4-023C-4212-91F8-F8A6EBEDED58}"/>
              </a:ext>
            </a:extLst>
          </p:cNvPr>
          <p:cNvSpPr/>
          <p:nvPr/>
        </p:nvSpPr>
        <p:spPr>
          <a:xfrm>
            <a:off x="8399615" y="6611779"/>
            <a:ext cx="3653564" cy="246221"/>
          </a:xfrm>
          <a:prstGeom prst="rect">
            <a:avLst/>
          </a:prstGeom>
        </p:spPr>
        <p:txBody>
          <a:bodyPr wrap="none">
            <a:spAutoFit/>
          </a:bodyPr>
          <a:lstStyle/>
          <a:p>
            <a:r>
              <a:rPr lang="en-IE" sz="1000" dirty="0" err="1" smtClean="0"/>
              <a:t>Quelle</a:t>
            </a:r>
            <a:r>
              <a:rPr lang="en-IE" sz="1000" dirty="0" smtClean="0"/>
              <a:t>: </a:t>
            </a:r>
            <a:r>
              <a:rPr lang="en-IE" sz="1000" dirty="0">
                <a:hlinkClick r:id="rId3"/>
              </a:rPr>
              <a:t>https://www.ideo.org/perspective/designing-for-resilience</a:t>
            </a:r>
            <a:endParaRPr lang="en-IE" sz="1000" dirty="0"/>
          </a:p>
        </p:txBody>
      </p:sp>
      <p:sp>
        <p:nvSpPr>
          <p:cNvPr id="5" name="TextBox 4">
            <a:extLst>
              <a:ext uri="{FF2B5EF4-FFF2-40B4-BE49-F238E27FC236}">
                <a16:creationId xmlns="" xmlns:a16="http://schemas.microsoft.com/office/drawing/2014/main" id="{9AFC088B-E02E-4CF5-BF42-4055407E68D5}"/>
              </a:ext>
            </a:extLst>
          </p:cNvPr>
          <p:cNvSpPr txBox="1"/>
          <p:nvPr/>
        </p:nvSpPr>
        <p:spPr>
          <a:xfrm>
            <a:off x="-1" y="422910"/>
            <a:ext cx="5189518" cy="461665"/>
          </a:xfrm>
          <a:prstGeom prst="rect">
            <a:avLst/>
          </a:prstGeom>
          <a:solidFill>
            <a:srgbClr val="EA1D76"/>
          </a:solidFill>
        </p:spPr>
        <p:txBody>
          <a:bodyPr wrap="square" rtlCol="0">
            <a:spAutoFit/>
          </a:bodyPr>
          <a:lstStyle/>
          <a:p>
            <a:r>
              <a:rPr lang="en-IE" sz="2400" dirty="0" err="1" smtClean="0">
                <a:solidFill>
                  <a:schemeClr val="bg1"/>
                </a:solidFill>
              </a:rPr>
              <a:t>Dienstleistungsanbieter</a:t>
            </a:r>
            <a:r>
              <a:rPr lang="en-IE" sz="2400" dirty="0" smtClean="0">
                <a:solidFill>
                  <a:schemeClr val="bg1"/>
                </a:solidFill>
              </a:rPr>
              <a:t> </a:t>
            </a:r>
            <a:r>
              <a:rPr lang="en-IE" sz="2400" dirty="0" err="1" smtClean="0">
                <a:solidFill>
                  <a:schemeClr val="bg1"/>
                </a:solidFill>
              </a:rPr>
              <a:t>im</a:t>
            </a:r>
            <a:r>
              <a:rPr lang="en-IE" sz="2400" dirty="0" smtClean="0">
                <a:solidFill>
                  <a:schemeClr val="bg1"/>
                </a:solidFill>
              </a:rPr>
              <a:t> </a:t>
            </a:r>
            <a:r>
              <a:rPr lang="en-IE" sz="2400" dirty="0" err="1" smtClean="0">
                <a:solidFill>
                  <a:schemeClr val="bg1"/>
                </a:solidFill>
              </a:rPr>
              <a:t>Mittelpunkt</a:t>
            </a:r>
            <a:endParaRPr lang="en-IE" sz="2400" dirty="0">
              <a:solidFill>
                <a:schemeClr val="bg1"/>
              </a:solidFill>
            </a:endParaRPr>
          </a:p>
        </p:txBody>
      </p:sp>
    </p:spTree>
    <p:extLst>
      <p:ext uri="{BB962C8B-B14F-4D97-AF65-F5344CB8AC3E}">
        <p14:creationId xmlns:p14="http://schemas.microsoft.com/office/powerpoint/2010/main" val="1098492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127E2DB9-5E5C-43D5-8520-C9E94CC36857}"/>
              </a:ext>
            </a:extLst>
          </p:cNvPr>
          <p:cNvSpPr>
            <a:spLocks noGrp="1"/>
          </p:cNvSpPr>
          <p:nvPr>
            <p:ph type="body" sz="quarter" idx="20"/>
          </p:nvPr>
        </p:nvSpPr>
        <p:spPr>
          <a:xfrm>
            <a:off x="5883215" y="2130724"/>
            <a:ext cx="6133381" cy="3856740"/>
          </a:xfrm>
        </p:spPr>
        <p:txBody>
          <a:bodyPr/>
          <a:lstStyle/>
          <a:p>
            <a:r>
              <a:rPr lang="de-DE" sz="2300" dirty="0">
                <a:solidFill>
                  <a:srgbClr val="EA1D76"/>
                </a:solidFill>
              </a:rPr>
              <a:t>Bringen Sie verschiedene Gruppen von Menschen in den gewöhnlichen Räumen zusammen, die die einzelnen Gemeindemitglieder in ihrem täglichen Leben teilen: </a:t>
            </a:r>
          </a:p>
          <a:p>
            <a:pPr marL="342900" indent="-342900">
              <a:buFont typeface="Arial" panose="020B0604020202020204" pitchFamily="34" charset="0"/>
              <a:buChar char="•"/>
            </a:pPr>
            <a:r>
              <a:rPr lang="de-DE" sz="2300" dirty="0" smtClean="0"/>
              <a:t>Spielplatz </a:t>
            </a:r>
            <a:r>
              <a:rPr lang="de-DE" sz="2300" dirty="0"/>
              <a:t>und </a:t>
            </a:r>
            <a:r>
              <a:rPr lang="de-DE" sz="2300" dirty="0" smtClean="0"/>
              <a:t>Freizeitanlagen</a:t>
            </a:r>
          </a:p>
          <a:p>
            <a:pPr marL="342900" indent="-342900">
              <a:buFont typeface="Arial" panose="020B0604020202020204" pitchFamily="34" charset="0"/>
              <a:buChar char="•"/>
            </a:pPr>
            <a:r>
              <a:rPr lang="en-IE" sz="2300" dirty="0" err="1" smtClean="0"/>
              <a:t>Gemeindesäle</a:t>
            </a:r>
            <a:r>
              <a:rPr lang="en-IE" sz="2300" dirty="0" smtClean="0"/>
              <a:t>/-</a:t>
            </a:r>
            <a:r>
              <a:rPr lang="en-IE" sz="2300" dirty="0" err="1" smtClean="0"/>
              <a:t>räume</a:t>
            </a:r>
            <a:endParaRPr lang="en-IE" sz="2300" dirty="0" smtClean="0"/>
          </a:p>
          <a:p>
            <a:pPr marL="342900" indent="-342900">
              <a:buFont typeface="Arial" panose="020B0604020202020204" pitchFamily="34" charset="0"/>
              <a:buChar char="•"/>
            </a:pPr>
            <a:r>
              <a:rPr lang="en-IE" sz="2300" dirty="0" err="1" smtClean="0"/>
              <a:t>Einkaufsviertel</a:t>
            </a:r>
            <a:r>
              <a:rPr lang="en-IE" sz="2300" dirty="0" smtClean="0"/>
              <a:t> </a:t>
            </a:r>
            <a:r>
              <a:rPr lang="en-IE" sz="2300" dirty="0" err="1"/>
              <a:t>oder</a:t>
            </a:r>
            <a:r>
              <a:rPr lang="en-IE" sz="2300" dirty="0"/>
              <a:t> </a:t>
            </a:r>
            <a:endParaRPr lang="en-IE" sz="2300" dirty="0" smtClean="0"/>
          </a:p>
          <a:p>
            <a:pPr marL="342900" indent="-342900">
              <a:buFont typeface="Arial" panose="020B0604020202020204" pitchFamily="34" charset="0"/>
              <a:buChar char="•"/>
            </a:pPr>
            <a:r>
              <a:rPr lang="en-IE" sz="2300" dirty="0" err="1" smtClean="0"/>
              <a:t>Schulen</a:t>
            </a:r>
            <a:r>
              <a:rPr lang="en-IE" sz="2300" dirty="0" smtClean="0"/>
              <a:t> in der </a:t>
            </a:r>
            <a:r>
              <a:rPr lang="en-IE" sz="2300" dirty="0" err="1" smtClean="0"/>
              <a:t>Nachbarschaft</a:t>
            </a:r>
            <a:endParaRPr lang="en-IE" sz="2300" dirty="0" smtClean="0"/>
          </a:p>
          <a:p>
            <a:endParaRPr lang="en-IE" sz="2300" dirty="0"/>
          </a:p>
          <a:p>
            <a:r>
              <a:rPr lang="de-DE" sz="2300" dirty="0"/>
              <a:t>Es ist die Interaktion, die zählt.</a:t>
            </a:r>
            <a:endParaRPr lang="en-IE" sz="2300" dirty="0"/>
          </a:p>
        </p:txBody>
      </p:sp>
      <p:sp>
        <p:nvSpPr>
          <p:cNvPr id="3" name="Picture Placeholder 2">
            <a:extLst>
              <a:ext uri="{FF2B5EF4-FFF2-40B4-BE49-F238E27FC236}">
                <a16:creationId xmlns="" xmlns:a16="http://schemas.microsoft.com/office/drawing/2014/main" id="{1486E378-3631-48E2-9011-BCDAD6591401}"/>
              </a:ext>
            </a:extLst>
          </p:cNvPr>
          <p:cNvSpPr>
            <a:spLocks noGrp="1"/>
          </p:cNvSpPr>
          <p:nvPr>
            <p:ph type="pic" sz="quarter" idx="21"/>
          </p:nvPr>
        </p:nvSpPr>
        <p:spPr/>
      </p:sp>
      <p:sp>
        <p:nvSpPr>
          <p:cNvPr id="4" name="Text Placeholder 3">
            <a:extLst>
              <a:ext uri="{FF2B5EF4-FFF2-40B4-BE49-F238E27FC236}">
                <a16:creationId xmlns="" xmlns:a16="http://schemas.microsoft.com/office/drawing/2014/main" id="{49174954-6025-4B94-8ED2-3EED66EA2D80}"/>
              </a:ext>
            </a:extLst>
          </p:cNvPr>
          <p:cNvSpPr>
            <a:spLocks noGrp="1"/>
          </p:cNvSpPr>
          <p:nvPr>
            <p:ph type="body" sz="quarter" idx="22"/>
          </p:nvPr>
        </p:nvSpPr>
        <p:spPr>
          <a:xfrm>
            <a:off x="4520242" y="228600"/>
            <a:ext cx="7496354" cy="1470804"/>
          </a:xfrm>
        </p:spPr>
        <p:txBody>
          <a:bodyPr>
            <a:noAutofit/>
          </a:bodyPr>
          <a:lstStyle/>
          <a:p>
            <a:r>
              <a:rPr lang="de-DE" sz="2600" dirty="0"/>
              <a:t>Wie können Dienstleistungsanbieter und Lehrkräfte in der Erwachsenenbildung dazu beitragen, die Gemeinschaften, in denen sie tätig sind, integrativer zu gestalten?</a:t>
            </a:r>
          </a:p>
        </p:txBody>
      </p:sp>
      <p:pic>
        <p:nvPicPr>
          <p:cNvPr id="5" name="Picture Placeholder 6" descr="A group of people posing for a photo&#10;&#10;Description automatically generated">
            <a:extLst>
              <a:ext uri="{FF2B5EF4-FFF2-40B4-BE49-F238E27FC236}">
                <a16:creationId xmlns="" xmlns:a16="http://schemas.microsoft.com/office/drawing/2014/main" id="{199BE40F-10ED-4AC3-BE56-05AE0FA52441}"/>
              </a:ext>
            </a:extLst>
          </p:cNvPr>
          <p:cNvPicPr>
            <a:picLocks noChangeAspect="1"/>
          </p:cNvPicPr>
          <p:nvPr/>
        </p:nvPicPr>
        <p:blipFill>
          <a:blip r:embed="rId3">
            <a:extLst>
              <a:ext uri="{837473B0-CC2E-450A-ABE3-18F120FF3D39}">
                <a1611:picAttrSrcUrl xmlns="" xmlns:a1611="http://schemas.microsoft.com/office/drawing/2016/11/main" r:id="rId4"/>
              </a:ext>
            </a:extLst>
          </a:blip>
          <a:srcRect l="24238" r="24238"/>
          <a:stretch>
            <a:fillRect/>
          </a:stretch>
        </p:blipFill>
        <p:spPr>
          <a:xfrm flipH="1">
            <a:off x="608086" y="1393059"/>
            <a:ext cx="5039571" cy="4891177"/>
          </a:xfrm>
          <a:prstGeom prst="ellipse">
            <a:avLst/>
          </a:prstGeom>
        </p:spPr>
      </p:pic>
      <p:sp>
        <p:nvSpPr>
          <p:cNvPr id="7" name="TextBox 6">
            <a:extLst>
              <a:ext uri="{FF2B5EF4-FFF2-40B4-BE49-F238E27FC236}">
                <a16:creationId xmlns="" xmlns:a16="http://schemas.microsoft.com/office/drawing/2014/main" id="{C20F7B94-3D56-49D6-B321-B9AC44B39215}"/>
              </a:ext>
            </a:extLst>
          </p:cNvPr>
          <p:cNvSpPr txBox="1"/>
          <p:nvPr/>
        </p:nvSpPr>
        <p:spPr>
          <a:xfrm>
            <a:off x="0" y="377190"/>
            <a:ext cx="1535502" cy="461665"/>
          </a:xfrm>
          <a:prstGeom prst="rect">
            <a:avLst/>
          </a:prstGeom>
          <a:solidFill>
            <a:srgbClr val="EA1D76"/>
          </a:solidFill>
        </p:spPr>
        <p:txBody>
          <a:bodyPr wrap="square" rtlCol="0">
            <a:spAutoFit/>
          </a:bodyPr>
          <a:lstStyle/>
          <a:p>
            <a:r>
              <a:rPr lang="en-IE" sz="2400" dirty="0">
                <a:solidFill>
                  <a:schemeClr val="bg1"/>
                </a:solidFill>
              </a:rPr>
              <a:t>TOP </a:t>
            </a:r>
            <a:r>
              <a:rPr lang="en-IE" sz="2400" dirty="0" smtClean="0">
                <a:solidFill>
                  <a:schemeClr val="bg1"/>
                </a:solidFill>
              </a:rPr>
              <a:t>TIPPS</a:t>
            </a:r>
            <a:endParaRPr lang="en-IE" sz="2400" dirty="0">
              <a:solidFill>
                <a:schemeClr val="bg1"/>
              </a:solidFill>
            </a:endParaRPr>
          </a:p>
        </p:txBody>
      </p:sp>
    </p:spTree>
    <p:extLst>
      <p:ext uri="{BB962C8B-B14F-4D97-AF65-F5344CB8AC3E}">
        <p14:creationId xmlns:p14="http://schemas.microsoft.com/office/powerpoint/2010/main" val="3139453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127E2DB9-5E5C-43D5-8520-C9E94CC36857}"/>
              </a:ext>
            </a:extLst>
          </p:cNvPr>
          <p:cNvSpPr>
            <a:spLocks noGrp="1"/>
          </p:cNvSpPr>
          <p:nvPr>
            <p:ph type="body" sz="quarter" idx="20"/>
          </p:nvPr>
        </p:nvSpPr>
        <p:spPr>
          <a:xfrm>
            <a:off x="5552801" y="1959005"/>
            <a:ext cx="6394784" cy="3631644"/>
          </a:xfrm>
        </p:spPr>
        <p:txBody>
          <a:bodyPr/>
          <a:lstStyle/>
          <a:p>
            <a:r>
              <a:rPr lang="de-DE" sz="2300" dirty="0">
                <a:solidFill>
                  <a:srgbClr val="EA1D76"/>
                </a:solidFill>
              </a:rPr>
              <a:t>Binden Sie die einflussreichsten Führungspersönlichkeiten, die die wichtigsten Gruppen vertreten, ein und arbeiten Sie mit ihnen zusammen</a:t>
            </a:r>
            <a:r>
              <a:rPr lang="de-DE" sz="2300" dirty="0" smtClean="0">
                <a:solidFill>
                  <a:srgbClr val="EA1D76"/>
                </a:solidFill>
              </a:rPr>
              <a:t>:</a:t>
            </a:r>
          </a:p>
          <a:p>
            <a:r>
              <a:rPr lang="de-DE" sz="2300" dirty="0"/>
              <a:t>Gemeinderäte, die sich aus einer vielfältigen Gruppe von Führungskräften und institutionellen Vertreter*innen zusammensetzen, sind am besten in der Lage, den Wert der Diversität zu fördern. </a:t>
            </a:r>
          </a:p>
          <a:p>
            <a:r>
              <a:rPr lang="de-DE" sz="2300" dirty="0"/>
              <a:t>Wenn sie zusammenarbeiten, können sie herausfinden, was nötig wäre, um der gesamten Gemeinschaft zu helfen, die Vielfältigkeit anzunehmen und zu schätzen.</a:t>
            </a:r>
          </a:p>
          <a:p>
            <a:endParaRPr lang="en-IE" dirty="0"/>
          </a:p>
        </p:txBody>
      </p:sp>
      <p:pic>
        <p:nvPicPr>
          <p:cNvPr id="8" name="Picture Placeholder 7" descr="A picture containing toy&#10;&#10;Description automatically generated">
            <a:extLst>
              <a:ext uri="{FF2B5EF4-FFF2-40B4-BE49-F238E27FC236}">
                <a16:creationId xmlns="" xmlns:a16="http://schemas.microsoft.com/office/drawing/2014/main" id="{727E3D32-1DBB-4C34-8691-FEFC48343579}"/>
              </a:ext>
            </a:extLst>
          </p:cNvPr>
          <p:cNvPicPr>
            <a:picLocks noGrp="1" noChangeAspect="1"/>
          </p:cNvPicPr>
          <p:nvPr>
            <p:ph type="pic" sz="quarter" idx="21"/>
          </p:nvPr>
        </p:nvPicPr>
        <p:blipFill>
          <a:blip r:embed="rId3">
            <a:extLst>
              <a:ext uri="{837473B0-CC2E-450A-ABE3-18F120FF3D39}">
                <a1611:picAttrSrcUrl xmlns="" xmlns:a1611="http://schemas.microsoft.com/office/drawing/2016/11/main" r:id="rId4"/>
              </a:ext>
            </a:extLst>
          </a:blip>
          <a:srcRect l="309" r="309"/>
          <a:stretch>
            <a:fillRect/>
          </a:stretch>
        </p:blipFill>
        <p:spPr/>
      </p:pic>
      <p:sp>
        <p:nvSpPr>
          <p:cNvPr id="4" name="Text Placeholder 3">
            <a:extLst>
              <a:ext uri="{FF2B5EF4-FFF2-40B4-BE49-F238E27FC236}">
                <a16:creationId xmlns="" xmlns:a16="http://schemas.microsoft.com/office/drawing/2014/main" id="{49174954-6025-4B94-8ED2-3EED66EA2D80}"/>
              </a:ext>
            </a:extLst>
          </p:cNvPr>
          <p:cNvSpPr>
            <a:spLocks noGrp="1"/>
          </p:cNvSpPr>
          <p:nvPr>
            <p:ph type="body" sz="quarter" idx="22"/>
          </p:nvPr>
        </p:nvSpPr>
        <p:spPr>
          <a:xfrm>
            <a:off x="4235571" y="228600"/>
            <a:ext cx="7712014" cy="1462177"/>
          </a:xfrm>
        </p:spPr>
        <p:txBody>
          <a:bodyPr>
            <a:noAutofit/>
          </a:bodyPr>
          <a:lstStyle/>
          <a:p>
            <a:r>
              <a:rPr lang="de-DE" sz="2600" dirty="0"/>
              <a:t>Wie können Dienstleistungsanbieter und Lehrkräfte in der Erwachsenenbildung dazu beitragen, die Gemeinschaften, in denen sie tätig sind, integrativer zu gestalten?</a:t>
            </a:r>
          </a:p>
        </p:txBody>
      </p:sp>
      <p:sp>
        <p:nvSpPr>
          <p:cNvPr id="7" name="TextBox 6">
            <a:extLst>
              <a:ext uri="{FF2B5EF4-FFF2-40B4-BE49-F238E27FC236}">
                <a16:creationId xmlns="" xmlns:a16="http://schemas.microsoft.com/office/drawing/2014/main" id="{C20F7B94-3D56-49D6-B321-B9AC44B39215}"/>
              </a:ext>
            </a:extLst>
          </p:cNvPr>
          <p:cNvSpPr txBox="1"/>
          <p:nvPr/>
        </p:nvSpPr>
        <p:spPr>
          <a:xfrm>
            <a:off x="0" y="377190"/>
            <a:ext cx="1708030" cy="461665"/>
          </a:xfrm>
          <a:prstGeom prst="rect">
            <a:avLst/>
          </a:prstGeom>
          <a:solidFill>
            <a:srgbClr val="EA1D76"/>
          </a:solidFill>
        </p:spPr>
        <p:txBody>
          <a:bodyPr wrap="square" rtlCol="0">
            <a:spAutoFit/>
          </a:bodyPr>
          <a:lstStyle/>
          <a:p>
            <a:r>
              <a:rPr lang="en-IE" sz="2400" dirty="0">
                <a:solidFill>
                  <a:schemeClr val="bg1"/>
                </a:solidFill>
              </a:rPr>
              <a:t>TOP </a:t>
            </a:r>
            <a:r>
              <a:rPr lang="en-IE" sz="2400" dirty="0" smtClean="0">
                <a:solidFill>
                  <a:schemeClr val="bg1"/>
                </a:solidFill>
              </a:rPr>
              <a:t>TIPPS</a:t>
            </a:r>
            <a:endParaRPr lang="en-IE" sz="2400" dirty="0">
              <a:solidFill>
                <a:schemeClr val="bg1"/>
              </a:solidFill>
            </a:endParaRPr>
          </a:p>
        </p:txBody>
      </p:sp>
    </p:spTree>
    <p:extLst>
      <p:ext uri="{BB962C8B-B14F-4D97-AF65-F5344CB8AC3E}">
        <p14:creationId xmlns:p14="http://schemas.microsoft.com/office/powerpoint/2010/main" val="6569766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127E2DB9-5E5C-43D5-8520-C9E94CC36857}"/>
              </a:ext>
            </a:extLst>
          </p:cNvPr>
          <p:cNvSpPr>
            <a:spLocks noGrp="1"/>
          </p:cNvSpPr>
          <p:nvPr>
            <p:ph type="body" sz="quarter" idx="20"/>
          </p:nvPr>
        </p:nvSpPr>
        <p:spPr>
          <a:xfrm>
            <a:off x="5613185" y="2045268"/>
            <a:ext cx="6243553" cy="4079487"/>
          </a:xfrm>
        </p:spPr>
        <p:txBody>
          <a:bodyPr/>
          <a:lstStyle/>
          <a:p>
            <a:r>
              <a:rPr lang="de-DE" dirty="0">
                <a:solidFill>
                  <a:srgbClr val="EA1D76"/>
                </a:solidFill>
              </a:rPr>
              <a:t>Erfolgreiche gemeinsame Aktionen anerkennen und würdigen</a:t>
            </a:r>
            <a:r>
              <a:rPr lang="de-DE" dirty="0" smtClean="0">
                <a:solidFill>
                  <a:srgbClr val="EA1D76"/>
                </a:solidFill>
              </a:rPr>
              <a:t>:</a:t>
            </a:r>
          </a:p>
          <a:p>
            <a:r>
              <a:rPr lang="de-DE" dirty="0"/>
              <a:t>Erfolgreiches kollektives Handeln verbessert nicht nur eine Gemeinschaft, sondern stärkt auch die Beziehungen zwischen den Gruppen. Es verstärkt die positiven Erfahrungen und Ergebnisse der Zusammenarbeit. </a:t>
            </a:r>
          </a:p>
          <a:p>
            <a:r>
              <a:rPr lang="de-DE" dirty="0"/>
              <a:t>Es ist wahrscheinlicher, dass Gruppen wieder zusammen arbeiten wollen.</a:t>
            </a:r>
          </a:p>
          <a:p>
            <a:r>
              <a:rPr lang="de-DE" dirty="0"/>
              <a:t>Nehmen Sie sich Zeit, auch die kleinste Errungenschaft anzuerkennen und zu feiern. </a:t>
            </a:r>
          </a:p>
          <a:p>
            <a:endParaRPr lang="en-IE" dirty="0"/>
          </a:p>
        </p:txBody>
      </p:sp>
      <p:sp>
        <p:nvSpPr>
          <p:cNvPr id="4" name="Text Placeholder 3">
            <a:extLst>
              <a:ext uri="{FF2B5EF4-FFF2-40B4-BE49-F238E27FC236}">
                <a16:creationId xmlns="" xmlns:a16="http://schemas.microsoft.com/office/drawing/2014/main" id="{49174954-6025-4B94-8ED2-3EED66EA2D80}"/>
              </a:ext>
            </a:extLst>
          </p:cNvPr>
          <p:cNvSpPr>
            <a:spLocks noGrp="1"/>
          </p:cNvSpPr>
          <p:nvPr>
            <p:ph type="body" sz="quarter" idx="22"/>
          </p:nvPr>
        </p:nvSpPr>
        <p:spPr>
          <a:xfrm>
            <a:off x="4502990" y="228600"/>
            <a:ext cx="7198474" cy="1396441"/>
          </a:xfrm>
        </p:spPr>
        <p:txBody>
          <a:bodyPr>
            <a:noAutofit/>
          </a:bodyPr>
          <a:lstStyle/>
          <a:p>
            <a:r>
              <a:rPr lang="de-DE" sz="2600" dirty="0"/>
              <a:t>Wie können Dienstleistungsanbieter und Lehrkräfte in der Erwachsenenbildung dazu beitragen, die Gemeinschaften, in denen sie tätig sind, integrativer zu gestalten?</a:t>
            </a:r>
          </a:p>
        </p:txBody>
      </p:sp>
      <p:sp>
        <p:nvSpPr>
          <p:cNvPr id="7" name="TextBox 6">
            <a:extLst>
              <a:ext uri="{FF2B5EF4-FFF2-40B4-BE49-F238E27FC236}">
                <a16:creationId xmlns="" xmlns:a16="http://schemas.microsoft.com/office/drawing/2014/main" id="{C20F7B94-3D56-49D6-B321-B9AC44B39215}"/>
              </a:ext>
            </a:extLst>
          </p:cNvPr>
          <p:cNvSpPr txBox="1"/>
          <p:nvPr/>
        </p:nvSpPr>
        <p:spPr>
          <a:xfrm>
            <a:off x="-1" y="377190"/>
            <a:ext cx="1604513" cy="461665"/>
          </a:xfrm>
          <a:prstGeom prst="rect">
            <a:avLst/>
          </a:prstGeom>
          <a:solidFill>
            <a:srgbClr val="EA1D76"/>
          </a:solidFill>
        </p:spPr>
        <p:txBody>
          <a:bodyPr wrap="square" rtlCol="0">
            <a:spAutoFit/>
          </a:bodyPr>
          <a:lstStyle/>
          <a:p>
            <a:r>
              <a:rPr lang="en-IE" sz="2400" dirty="0">
                <a:solidFill>
                  <a:schemeClr val="bg1"/>
                </a:solidFill>
              </a:rPr>
              <a:t>TOP </a:t>
            </a:r>
            <a:r>
              <a:rPr lang="en-IE" sz="2400" dirty="0" smtClean="0">
                <a:solidFill>
                  <a:schemeClr val="bg1"/>
                </a:solidFill>
              </a:rPr>
              <a:t>TIPPS</a:t>
            </a:r>
            <a:endParaRPr lang="en-IE" sz="2400" dirty="0">
              <a:solidFill>
                <a:schemeClr val="bg1"/>
              </a:solidFill>
            </a:endParaRPr>
          </a:p>
        </p:txBody>
      </p:sp>
      <p:sp>
        <p:nvSpPr>
          <p:cNvPr id="5" name="Picture Placeholder 4">
            <a:extLst>
              <a:ext uri="{FF2B5EF4-FFF2-40B4-BE49-F238E27FC236}">
                <a16:creationId xmlns="" xmlns:a16="http://schemas.microsoft.com/office/drawing/2014/main" id="{26622F0A-71F5-44A4-9B64-5BA3899F7792}"/>
              </a:ext>
            </a:extLst>
          </p:cNvPr>
          <p:cNvSpPr>
            <a:spLocks noGrp="1"/>
          </p:cNvSpPr>
          <p:nvPr>
            <p:ph type="pic" sz="quarter" idx="21"/>
          </p:nvPr>
        </p:nvSpPr>
        <p:spPr/>
      </p:sp>
      <p:pic>
        <p:nvPicPr>
          <p:cNvPr id="9" name="Picture 8">
            <a:extLst>
              <a:ext uri="{FF2B5EF4-FFF2-40B4-BE49-F238E27FC236}">
                <a16:creationId xmlns="" xmlns:a16="http://schemas.microsoft.com/office/drawing/2014/main" id="{A23837A2-F8B5-4EE8-A841-1D4B78C03A37}"/>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608086" y="2480645"/>
            <a:ext cx="4886018" cy="2727442"/>
          </a:xfrm>
          <a:prstGeom prst="rect">
            <a:avLst/>
          </a:prstGeom>
        </p:spPr>
      </p:pic>
    </p:spTree>
    <p:extLst>
      <p:ext uri="{BB962C8B-B14F-4D97-AF65-F5344CB8AC3E}">
        <p14:creationId xmlns:p14="http://schemas.microsoft.com/office/powerpoint/2010/main" val="29341334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127E2DB9-5E5C-43D5-8520-C9E94CC36857}"/>
              </a:ext>
            </a:extLst>
          </p:cNvPr>
          <p:cNvSpPr>
            <a:spLocks noGrp="1"/>
          </p:cNvSpPr>
          <p:nvPr>
            <p:ph type="body" sz="quarter" idx="20"/>
          </p:nvPr>
        </p:nvSpPr>
        <p:spPr>
          <a:xfrm>
            <a:off x="5680710" y="1920772"/>
            <a:ext cx="6275070" cy="3957637"/>
          </a:xfrm>
        </p:spPr>
        <p:txBody>
          <a:bodyPr/>
          <a:lstStyle/>
          <a:p>
            <a:r>
              <a:rPr lang="de-DE" dirty="0">
                <a:solidFill>
                  <a:srgbClr val="EA1D76"/>
                </a:solidFill>
              </a:rPr>
              <a:t>Schaffen Sie lang anhaltende und nachhaltige Kooperationsbeziehungen</a:t>
            </a:r>
            <a:r>
              <a:rPr lang="de-DE" dirty="0" smtClean="0">
                <a:solidFill>
                  <a:srgbClr val="EA1D76"/>
                </a:solidFill>
              </a:rPr>
              <a:t>:</a:t>
            </a:r>
          </a:p>
          <a:p>
            <a:r>
              <a:rPr lang="de-DE" sz="2200" dirty="0"/>
              <a:t>Der Aufbau einer integrativen Gemeinschaft ist kein Ereignis, das einen Anfang und ein Ende hat. Es ist ein Prozess, der sich kontinuierlich weiterentwickelt. Eine integrative Gemeinschaft ist auch nicht etwas, das isoliert geschaffen werden kann.</a:t>
            </a:r>
          </a:p>
          <a:p>
            <a:r>
              <a:rPr lang="de-DE" sz="2200" dirty="0"/>
              <a:t>Der Aufbau von Beziehungen und die Schaffung von Gelegenheiten, häufige Kontakte und Zusammenarbeit zwischen verschiedenen Interessengruppen, Flüchtlings- und Gemeinschaftsgruppen aufrechtzuerhalten, ist der Schlüssel zur Entwicklung einer integrativen Gemeinschaft. </a:t>
            </a:r>
          </a:p>
          <a:p>
            <a:endParaRPr lang="en-IE" dirty="0"/>
          </a:p>
          <a:p>
            <a:endParaRPr lang="en-IE" dirty="0"/>
          </a:p>
        </p:txBody>
      </p:sp>
      <p:sp>
        <p:nvSpPr>
          <p:cNvPr id="4" name="Text Placeholder 3">
            <a:extLst>
              <a:ext uri="{FF2B5EF4-FFF2-40B4-BE49-F238E27FC236}">
                <a16:creationId xmlns="" xmlns:a16="http://schemas.microsoft.com/office/drawing/2014/main" id="{49174954-6025-4B94-8ED2-3EED66EA2D80}"/>
              </a:ext>
            </a:extLst>
          </p:cNvPr>
          <p:cNvSpPr>
            <a:spLocks noGrp="1"/>
          </p:cNvSpPr>
          <p:nvPr>
            <p:ph type="body" sz="quarter" idx="22"/>
          </p:nvPr>
        </p:nvSpPr>
        <p:spPr>
          <a:xfrm>
            <a:off x="4459858" y="228600"/>
            <a:ext cx="7495922" cy="1470804"/>
          </a:xfrm>
        </p:spPr>
        <p:txBody>
          <a:bodyPr>
            <a:noAutofit/>
          </a:bodyPr>
          <a:lstStyle/>
          <a:p>
            <a:r>
              <a:rPr lang="de-DE" sz="2600" dirty="0"/>
              <a:t>Wie können Dienstleistungsanbieter und Lehrkräfte in der Erwachsenenbildung dazu beitragen, die Gemeinschaften, in denen sie tätig sind, integrativer zu gestalten?</a:t>
            </a:r>
          </a:p>
        </p:txBody>
      </p:sp>
      <p:sp>
        <p:nvSpPr>
          <p:cNvPr id="7" name="TextBox 6">
            <a:extLst>
              <a:ext uri="{FF2B5EF4-FFF2-40B4-BE49-F238E27FC236}">
                <a16:creationId xmlns="" xmlns:a16="http://schemas.microsoft.com/office/drawing/2014/main" id="{C20F7B94-3D56-49D6-B321-B9AC44B39215}"/>
              </a:ext>
            </a:extLst>
          </p:cNvPr>
          <p:cNvSpPr txBox="1"/>
          <p:nvPr/>
        </p:nvSpPr>
        <p:spPr>
          <a:xfrm>
            <a:off x="-1" y="377190"/>
            <a:ext cx="1526875" cy="461665"/>
          </a:xfrm>
          <a:prstGeom prst="rect">
            <a:avLst/>
          </a:prstGeom>
          <a:solidFill>
            <a:srgbClr val="EA1D76"/>
          </a:solidFill>
        </p:spPr>
        <p:txBody>
          <a:bodyPr wrap="square" rtlCol="0">
            <a:spAutoFit/>
          </a:bodyPr>
          <a:lstStyle/>
          <a:p>
            <a:r>
              <a:rPr lang="en-IE" sz="2400" dirty="0">
                <a:solidFill>
                  <a:schemeClr val="bg1"/>
                </a:solidFill>
              </a:rPr>
              <a:t>TOP </a:t>
            </a:r>
            <a:r>
              <a:rPr lang="en-IE" sz="2400" dirty="0" smtClean="0">
                <a:solidFill>
                  <a:schemeClr val="bg1"/>
                </a:solidFill>
              </a:rPr>
              <a:t>TIPPS</a:t>
            </a:r>
            <a:endParaRPr lang="en-IE" sz="2400" dirty="0">
              <a:solidFill>
                <a:schemeClr val="bg1"/>
              </a:solidFill>
            </a:endParaRPr>
          </a:p>
        </p:txBody>
      </p:sp>
      <p:pic>
        <p:nvPicPr>
          <p:cNvPr id="6" name="Picture Placeholder 5" descr="A picture containing indoor, person, table, man&#10;&#10;Description automatically generated">
            <a:extLst>
              <a:ext uri="{FF2B5EF4-FFF2-40B4-BE49-F238E27FC236}">
                <a16:creationId xmlns="" xmlns:a16="http://schemas.microsoft.com/office/drawing/2014/main" id="{3839A464-E9B4-4A0E-ADFC-40187F2C62FC}"/>
              </a:ext>
            </a:extLst>
          </p:cNvPr>
          <p:cNvPicPr>
            <a:picLocks noGrp="1" noChangeAspect="1"/>
          </p:cNvPicPr>
          <p:nvPr>
            <p:ph type="pic" sz="quarter" idx="21"/>
          </p:nvPr>
        </p:nvPicPr>
        <p:blipFill>
          <a:blip r:embed="rId3">
            <a:extLst>
              <a:ext uri="{837473B0-CC2E-450A-ABE3-18F120FF3D39}">
                <a1611:picAttrSrcUrl xmlns="" xmlns:a1611="http://schemas.microsoft.com/office/drawing/2016/11/main" r:id="rId4"/>
              </a:ext>
            </a:extLst>
          </a:blip>
          <a:srcRect l="16881" r="16881"/>
          <a:stretch>
            <a:fillRect/>
          </a:stretch>
        </p:blipFill>
        <p:spPr/>
      </p:pic>
    </p:spTree>
    <p:extLst>
      <p:ext uri="{BB962C8B-B14F-4D97-AF65-F5344CB8AC3E}">
        <p14:creationId xmlns:p14="http://schemas.microsoft.com/office/powerpoint/2010/main" val="3931814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87712DB1-3F07-4F1A-9B2F-711FA2C03513}"/>
              </a:ext>
            </a:extLst>
          </p:cNvPr>
          <p:cNvSpPr>
            <a:spLocks noGrp="1"/>
          </p:cNvSpPr>
          <p:nvPr>
            <p:ph type="body" sz="quarter" idx="25"/>
          </p:nvPr>
        </p:nvSpPr>
        <p:spPr>
          <a:xfrm>
            <a:off x="423948" y="5333074"/>
            <a:ext cx="11545518" cy="633861"/>
          </a:xfrm>
        </p:spPr>
        <p:txBody>
          <a:bodyPr>
            <a:noAutofit/>
          </a:bodyPr>
          <a:lstStyle/>
          <a:p>
            <a:pPr algn="just"/>
            <a:r>
              <a:rPr lang="en-IE" sz="2400" dirty="0">
                <a:hlinkClick r:id="rId2"/>
              </a:rPr>
              <a:t>Leeds </a:t>
            </a:r>
            <a:r>
              <a:rPr lang="en-IE" sz="2400" dirty="0" smtClean="0">
                <a:hlinkClick r:id="rId2"/>
              </a:rPr>
              <a:t>MAP</a:t>
            </a:r>
            <a:r>
              <a:rPr lang="en-IE" sz="2400" dirty="0"/>
              <a:t> </a:t>
            </a:r>
            <a:r>
              <a:rPr lang="de-DE" sz="2300" dirty="0" smtClean="0"/>
              <a:t>ist </a:t>
            </a:r>
            <a:r>
              <a:rPr lang="de-DE" sz="2300" dirty="0"/>
              <a:t>ein Kooperationsprojekt zwischen dem Stadtrat von Leeds, </a:t>
            </a:r>
            <a:r>
              <a:rPr lang="de-DE" sz="2300" dirty="0" err="1"/>
              <a:t>Touchstone</a:t>
            </a:r>
            <a:r>
              <a:rPr lang="de-DE" sz="2300" dirty="0"/>
              <a:t>, </a:t>
            </a:r>
            <a:r>
              <a:rPr lang="de-DE" sz="2300" dirty="0" err="1"/>
              <a:t>Feel</a:t>
            </a:r>
            <a:r>
              <a:rPr lang="de-DE" sz="2300" dirty="0"/>
              <a:t> </a:t>
            </a:r>
            <a:r>
              <a:rPr lang="de-DE" sz="2300" dirty="0" err="1"/>
              <a:t>Good</a:t>
            </a:r>
            <a:r>
              <a:rPr lang="de-DE" sz="2300" dirty="0"/>
              <a:t> </a:t>
            </a:r>
            <a:r>
              <a:rPr lang="de-DE" sz="2300" dirty="0" err="1"/>
              <a:t>Factor</a:t>
            </a:r>
            <a:r>
              <a:rPr lang="de-DE" sz="2300" dirty="0"/>
              <a:t> und dem Leeds </a:t>
            </a:r>
            <a:r>
              <a:rPr lang="de-DE" sz="2300" dirty="0" err="1"/>
              <a:t>Asylum</a:t>
            </a:r>
            <a:r>
              <a:rPr lang="de-DE" sz="2300" dirty="0"/>
              <a:t> </a:t>
            </a:r>
            <a:r>
              <a:rPr lang="de-DE" sz="2300" dirty="0" err="1"/>
              <a:t>Seekers</a:t>
            </a:r>
            <a:r>
              <a:rPr lang="de-DE" sz="2300" dirty="0"/>
              <a:t> Support Network, um nur einige zu nennen.</a:t>
            </a:r>
          </a:p>
          <a:p>
            <a:pPr algn="just"/>
            <a:r>
              <a:rPr lang="de-DE" sz="2300" dirty="0"/>
              <a:t>Das Migrant Access Project baut Beziehungen auf, damit neu angekommene </a:t>
            </a:r>
            <a:r>
              <a:rPr lang="de-DE" sz="2300" dirty="0" smtClean="0"/>
              <a:t>Bürger*innen </a:t>
            </a:r>
            <a:r>
              <a:rPr lang="de-DE" sz="2300" dirty="0"/>
              <a:t>und Dienstleistungsanbieter miteinander ins Gespräch kommen, voneinander lernen und einen gemeindebasierten Ansatz zur Entwicklung von Lösungen verfolgen können.</a:t>
            </a:r>
          </a:p>
          <a:p>
            <a:endParaRPr lang="en-IE" sz="2400" dirty="0"/>
          </a:p>
        </p:txBody>
      </p:sp>
      <p:pic>
        <p:nvPicPr>
          <p:cNvPr id="5" name="Picture Placeholder 10" descr="A group of people standing in front of a building&#10;&#10;Description automatically generated">
            <a:extLst>
              <a:ext uri="{FF2B5EF4-FFF2-40B4-BE49-F238E27FC236}">
                <a16:creationId xmlns="" xmlns:a16="http://schemas.microsoft.com/office/drawing/2014/main" id="{F254A564-65B0-4584-8CF2-76011FBAC979}"/>
              </a:ext>
            </a:extLst>
          </p:cNvPr>
          <p:cNvPicPr>
            <a:picLocks noGrp="1" noChangeAspect="1"/>
          </p:cNvPicPr>
          <p:nvPr>
            <p:ph type="pic" sz="quarter" idx="10"/>
          </p:nvPr>
        </p:nvPicPr>
        <p:blipFill>
          <a:blip r:embed="rId3">
            <a:extLst>
              <a:ext uri="{837473B0-CC2E-450A-ABE3-18F120FF3D39}">
                <a1611:picAttrSrcUrl xmlns="" xmlns:a1611="http://schemas.microsoft.com/office/drawing/2016/11/main" r:id="rId4"/>
              </a:ext>
            </a:extLst>
          </a:blip>
          <a:srcRect t="22721" b="22721"/>
          <a:stretch>
            <a:fillRect/>
          </a:stretch>
        </p:blipFill>
        <p:spPr>
          <a:xfrm flipH="1">
            <a:off x="11113" y="7938"/>
            <a:ext cx="12168187" cy="4408487"/>
          </a:xfrm>
        </p:spPr>
      </p:pic>
      <p:sp>
        <p:nvSpPr>
          <p:cNvPr id="4" name="Text Placeholder 3">
            <a:extLst>
              <a:ext uri="{FF2B5EF4-FFF2-40B4-BE49-F238E27FC236}">
                <a16:creationId xmlns="" xmlns:a16="http://schemas.microsoft.com/office/drawing/2014/main" id="{A1207A96-DC74-4F0C-9E7B-24BA08F6AF67}"/>
              </a:ext>
            </a:extLst>
          </p:cNvPr>
          <p:cNvSpPr>
            <a:spLocks noGrp="1"/>
          </p:cNvSpPr>
          <p:nvPr>
            <p:ph type="body" sz="quarter" idx="20"/>
          </p:nvPr>
        </p:nvSpPr>
        <p:spPr>
          <a:xfrm>
            <a:off x="1889185" y="3114008"/>
            <a:ext cx="8289985" cy="629984"/>
          </a:xfrm>
          <a:solidFill>
            <a:srgbClr val="B6BD00"/>
          </a:solidFill>
        </p:spPr>
        <p:txBody>
          <a:bodyPr/>
          <a:lstStyle/>
          <a:p>
            <a:r>
              <a:rPr lang="en-IE" dirty="0" err="1"/>
              <a:t>Inklusive</a:t>
            </a:r>
            <a:r>
              <a:rPr lang="en-IE" dirty="0"/>
              <a:t> Community </a:t>
            </a:r>
            <a:r>
              <a:rPr lang="en-IE" dirty="0" err="1"/>
              <a:t>im</a:t>
            </a:r>
            <a:r>
              <a:rPr lang="en-IE" dirty="0"/>
              <a:t> </a:t>
            </a:r>
            <a:r>
              <a:rPr lang="en-IE" dirty="0" err="1"/>
              <a:t>Mittelpunkt</a:t>
            </a:r>
            <a:r>
              <a:rPr lang="en-IE" dirty="0" smtClean="0"/>
              <a:t>:</a:t>
            </a:r>
          </a:p>
          <a:p>
            <a:r>
              <a:rPr lang="en-IE" b="1" dirty="0"/>
              <a:t>Leeds </a:t>
            </a:r>
            <a:r>
              <a:rPr lang="en-IE" b="1" dirty="0" err="1" smtClean="0"/>
              <a:t>ist</a:t>
            </a:r>
            <a:r>
              <a:rPr lang="en-IE" b="1" dirty="0" smtClean="0"/>
              <a:t> </a:t>
            </a:r>
            <a:r>
              <a:rPr lang="en-IE" b="1" dirty="0" err="1" smtClean="0"/>
              <a:t>eine</a:t>
            </a:r>
            <a:r>
              <a:rPr lang="en-IE" b="1" dirty="0" smtClean="0"/>
              <a:t> </a:t>
            </a:r>
            <a:r>
              <a:rPr lang="en-IE" b="1" dirty="0"/>
              <a:t>"</a:t>
            </a:r>
            <a:r>
              <a:rPr lang="en-IE" b="1" dirty="0" err="1"/>
              <a:t>mitfühlende</a:t>
            </a:r>
            <a:r>
              <a:rPr lang="en-IE" b="1" dirty="0"/>
              <a:t> </a:t>
            </a:r>
            <a:r>
              <a:rPr lang="en-IE" b="1" dirty="0" err="1"/>
              <a:t>Stadt</a:t>
            </a:r>
            <a:r>
              <a:rPr lang="en-IE" b="1" dirty="0"/>
              <a:t>"</a:t>
            </a:r>
          </a:p>
          <a:p>
            <a:endParaRPr lang="en-IE" dirty="0"/>
          </a:p>
        </p:txBody>
      </p:sp>
      <p:sp>
        <p:nvSpPr>
          <p:cNvPr id="6" name="TextBox 5">
            <a:extLst>
              <a:ext uri="{FF2B5EF4-FFF2-40B4-BE49-F238E27FC236}">
                <a16:creationId xmlns="" xmlns:a16="http://schemas.microsoft.com/office/drawing/2014/main" id="{8C6872D9-7A3B-4EE0-B801-323FB55AD15C}"/>
              </a:ext>
            </a:extLst>
          </p:cNvPr>
          <p:cNvSpPr txBox="1"/>
          <p:nvPr/>
        </p:nvSpPr>
        <p:spPr>
          <a:xfrm>
            <a:off x="11113" y="520342"/>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GUTE ÜBUNG</a:t>
            </a:r>
            <a:endParaRPr lang="en-IE" sz="2400" dirty="0">
              <a:solidFill>
                <a:schemeClr val="bg1"/>
              </a:solidFill>
            </a:endParaRPr>
          </a:p>
        </p:txBody>
      </p:sp>
      <p:grpSp>
        <p:nvGrpSpPr>
          <p:cNvPr id="7" name="Google Shape;543;p39">
            <a:extLst>
              <a:ext uri="{FF2B5EF4-FFF2-40B4-BE49-F238E27FC236}">
                <a16:creationId xmlns="" xmlns:a16="http://schemas.microsoft.com/office/drawing/2014/main" id="{4CA310FA-1E29-461C-A848-EA16B666C97C}"/>
              </a:ext>
            </a:extLst>
          </p:cNvPr>
          <p:cNvGrpSpPr/>
          <p:nvPr/>
        </p:nvGrpSpPr>
        <p:grpSpPr>
          <a:xfrm>
            <a:off x="149088" y="607174"/>
            <a:ext cx="252000" cy="288000"/>
            <a:chOff x="5961125" y="1623900"/>
            <a:chExt cx="376925" cy="448175"/>
          </a:xfrm>
        </p:grpSpPr>
        <p:sp>
          <p:nvSpPr>
            <p:cNvPr id="8" name="Google Shape;544;p39">
              <a:extLst>
                <a:ext uri="{FF2B5EF4-FFF2-40B4-BE49-F238E27FC236}">
                  <a16:creationId xmlns="" xmlns:a16="http://schemas.microsoft.com/office/drawing/2014/main" id="{7C450FF6-8BAD-40DB-97A6-FCCCBE97D148}"/>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 xmlns:a16="http://schemas.microsoft.com/office/drawing/2014/main" id="{A798BD69-6E12-4B3E-984B-0EC80BD901A9}"/>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 xmlns:a16="http://schemas.microsoft.com/office/drawing/2014/main" id="{C3123E54-A211-4875-9DCF-29808FBE0356}"/>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 xmlns:a16="http://schemas.microsoft.com/office/drawing/2014/main" id="{FC9103D6-568C-4F96-8EFE-B5CFF211AAD9}"/>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 xmlns:a16="http://schemas.microsoft.com/office/drawing/2014/main" id="{AEC76BE1-6B16-4726-B6BD-AE914879B0B0}"/>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 xmlns:a16="http://schemas.microsoft.com/office/drawing/2014/main" id="{E824CE96-57BD-4FA9-9B85-8444E64CC647}"/>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 xmlns:a16="http://schemas.microsoft.com/office/drawing/2014/main" id="{C7FDB123-E013-41B5-8FA2-3793B11A9CC3}"/>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1793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FC462670-D9FA-4C4A-920E-0125599C1BC1}"/>
              </a:ext>
            </a:extLst>
          </p:cNvPr>
          <p:cNvSpPr>
            <a:spLocks noGrp="1"/>
          </p:cNvSpPr>
          <p:nvPr>
            <p:ph type="body" sz="quarter" idx="20"/>
          </p:nvPr>
        </p:nvSpPr>
        <p:spPr>
          <a:xfrm>
            <a:off x="5257800" y="1676000"/>
            <a:ext cx="6675120" cy="4628193"/>
          </a:xfrm>
        </p:spPr>
        <p:txBody>
          <a:bodyPr/>
          <a:lstStyle/>
          <a:p>
            <a:pPr algn="just"/>
            <a:r>
              <a:rPr lang="de-DE" sz="2100" dirty="0"/>
              <a:t>Leeds ist die Heimat von über 140 ethnischen Gruppen und verfügt über ein reiches multikulturelles Erbe, wobei die </a:t>
            </a:r>
            <a:r>
              <a:rPr lang="de-DE" sz="2100" dirty="0" smtClean="0"/>
              <a:t>Migrant*innen </a:t>
            </a:r>
            <a:r>
              <a:rPr lang="de-DE" sz="2100" dirty="0"/>
              <a:t>zum wirtschaftlichen, sozialen und kulturellen Leben der Stadt beitragen. </a:t>
            </a:r>
            <a:endParaRPr lang="de-DE" sz="2100" dirty="0" smtClean="0"/>
          </a:p>
          <a:p>
            <a:pPr algn="just"/>
            <a:r>
              <a:rPr lang="de-DE" sz="2100" dirty="0"/>
              <a:t>Dieses aussagekräftige kurze Video des Stadtrats von Leeds unterstreicht die wertvolle Arbeit des Leeds Migrant Access Project, das eine starke und einladende Botschaft einer Gemeinschaft/Stadt aussendet, die bereit ist, alle Menschen zu akzeptieren und zu unterstützen</a:t>
            </a:r>
            <a:r>
              <a:rPr lang="de-DE" sz="2100" dirty="0" smtClean="0"/>
              <a:t>.</a:t>
            </a:r>
          </a:p>
          <a:p>
            <a:pPr algn="just"/>
            <a:r>
              <a:rPr lang="de-DE" sz="2100" dirty="0"/>
              <a:t>MAP stellt geschulte Personen, die die Sprachen der Gemeinschaft sprechen, zur Verfügung, um </a:t>
            </a:r>
            <a:r>
              <a:rPr lang="de-DE" sz="2100" dirty="0" smtClean="0"/>
              <a:t>die </a:t>
            </a:r>
            <a:r>
              <a:rPr lang="de-DE" sz="2100" dirty="0"/>
              <a:t>Menschen </a:t>
            </a:r>
            <a:r>
              <a:rPr lang="de-DE" sz="2100" dirty="0" smtClean="0"/>
              <a:t>mit </a:t>
            </a:r>
            <a:r>
              <a:rPr lang="de-DE" sz="2100" dirty="0"/>
              <a:t>den </a:t>
            </a:r>
            <a:r>
              <a:rPr lang="de-DE" sz="2100"/>
              <a:t>richtigen </a:t>
            </a:r>
            <a:r>
              <a:rPr lang="de-DE" sz="2100" smtClean="0"/>
              <a:t>und aktuellen </a:t>
            </a:r>
            <a:r>
              <a:rPr lang="de-DE" sz="2100" dirty="0"/>
              <a:t>Informationen zu </a:t>
            </a:r>
            <a:r>
              <a:rPr lang="de-DE" sz="2100" dirty="0" smtClean="0"/>
              <a:t>versorgen, </a:t>
            </a:r>
            <a:r>
              <a:rPr lang="de-DE" sz="2100" dirty="0"/>
              <a:t>damit sie die benötigten Dienstleistungen erhalten.</a:t>
            </a:r>
            <a:endParaRPr lang="en-IE" sz="2100" dirty="0"/>
          </a:p>
        </p:txBody>
      </p:sp>
      <p:sp>
        <p:nvSpPr>
          <p:cNvPr id="3" name="Text Placeholder 2">
            <a:extLst>
              <a:ext uri="{FF2B5EF4-FFF2-40B4-BE49-F238E27FC236}">
                <a16:creationId xmlns="" xmlns:a16="http://schemas.microsoft.com/office/drawing/2014/main" id="{3715C47B-C62C-4D3B-BE0A-38051AF91E3B}"/>
              </a:ext>
            </a:extLst>
          </p:cNvPr>
          <p:cNvSpPr>
            <a:spLocks noGrp="1"/>
          </p:cNvSpPr>
          <p:nvPr>
            <p:ph type="body" sz="quarter" idx="21"/>
          </p:nvPr>
        </p:nvSpPr>
        <p:spPr/>
        <p:txBody>
          <a:bodyPr>
            <a:normAutofit fontScale="92500" lnSpcReduction="20000"/>
          </a:bodyPr>
          <a:lstStyle/>
          <a:p>
            <a:r>
              <a:rPr lang="en-IE" dirty="0" err="1" smtClean="0"/>
              <a:t>Inklusive</a:t>
            </a:r>
            <a:r>
              <a:rPr lang="en-IE" dirty="0" smtClean="0"/>
              <a:t> </a:t>
            </a:r>
            <a:r>
              <a:rPr lang="en-IE" dirty="0"/>
              <a:t>Community – </a:t>
            </a:r>
            <a:r>
              <a:rPr lang="en-IE" dirty="0" smtClean="0">
                <a:solidFill>
                  <a:srgbClr val="B6BD00"/>
                </a:solidFill>
              </a:rPr>
              <a:t>Leeds </a:t>
            </a:r>
            <a:r>
              <a:rPr lang="en-IE" dirty="0" err="1" smtClean="0">
                <a:solidFill>
                  <a:srgbClr val="B6BD00"/>
                </a:solidFill>
              </a:rPr>
              <a:t>ist</a:t>
            </a:r>
            <a:r>
              <a:rPr lang="en-IE" dirty="0" smtClean="0">
                <a:solidFill>
                  <a:srgbClr val="B6BD00"/>
                </a:solidFill>
              </a:rPr>
              <a:t> </a:t>
            </a:r>
            <a:r>
              <a:rPr lang="en-IE" dirty="0" err="1" smtClean="0">
                <a:solidFill>
                  <a:srgbClr val="B6BD00"/>
                </a:solidFill>
              </a:rPr>
              <a:t>eine</a:t>
            </a:r>
            <a:r>
              <a:rPr lang="en-IE" dirty="0" smtClean="0">
                <a:solidFill>
                  <a:srgbClr val="B6BD00"/>
                </a:solidFill>
              </a:rPr>
              <a:t> “</a:t>
            </a:r>
            <a:r>
              <a:rPr lang="en-IE" dirty="0" err="1" smtClean="0">
                <a:solidFill>
                  <a:srgbClr val="B6BD00"/>
                </a:solidFill>
              </a:rPr>
              <a:t>mitfühlende</a:t>
            </a:r>
            <a:r>
              <a:rPr lang="en-IE" dirty="0" smtClean="0">
                <a:solidFill>
                  <a:srgbClr val="B6BD00"/>
                </a:solidFill>
              </a:rPr>
              <a:t> </a:t>
            </a:r>
            <a:r>
              <a:rPr lang="en-IE" dirty="0" err="1" smtClean="0">
                <a:solidFill>
                  <a:srgbClr val="B6BD00"/>
                </a:solidFill>
              </a:rPr>
              <a:t>Stadt</a:t>
            </a:r>
            <a:r>
              <a:rPr lang="en-IE" dirty="0" smtClean="0">
                <a:solidFill>
                  <a:srgbClr val="B6BD00"/>
                </a:solidFill>
              </a:rPr>
              <a:t>”</a:t>
            </a:r>
            <a:endParaRPr lang="en-IE" dirty="0">
              <a:solidFill>
                <a:srgbClr val="B6BD00"/>
              </a:solidFill>
            </a:endParaRPr>
          </a:p>
          <a:p>
            <a:endParaRPr lang="en-IE" dirty="0"/>
          </a:p>
        </p:txBody>
      </p:sp>
      <p:pic>
        <p:nvPicPr>
          <p:cNvPr id="4" name="ZFSi01bduv0">
            <a:hlinkClick r:id="" action="ppaction://media"/>
            <a:extLst>
              <a:ext uri="{FF2B5EF4-FFF2-40B4-BE49-F238E27FC236}">
                <a16:creationId xmlns="" xmlns:a16="http://schemas.microsoft.com/office/drawing/2014/main" id="{8F27B99F-9ED6-487A-9F40-2B4223F1AEE2}"/>
              </a:ext>
            </a:extLst>
          </p:cNvPr>
          <p:cNvPicPr>
            <a:picLocks noRot="1" noChangeAspect="1"/>
          </p:cNvPicPr>
          <p:nvPr>
            <a:videoFile r:link="rId1"/>
          </p:nvPr>
        </p:nvPicPr>
        <p:blipFill>
          <a:blip r:embed="rId3"/>
          <a:stretch>
            <a:fillRect/>
          </a:stretch>
        </p:blipFill>
        <p:spPr>
          <a:xfrm>
            <a:off x="0" y="2081885"/>
            <a:ext cx="5088565" cy="3816424"/>
          </a:xfrm>
          <a:prstGeom prst="rect">
            <a:avLst/>
          </a:prstGeom>
        </p:spPr>
      </p:pic>
    </p:spTree>
    <p:extLst>
      <p:ext uri="{BB962C8B-B14F-4D97-AF65-F5344CB8AC3E}">
        <p14:creationId xmlns:p14="http://schemas.microsoft.com/office/powerpoint/2010/main" val="35760818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A76E472-9CBF-4DAA-BD8B-44345403707A}"/>
              </a:ext>
            </a:extLst>
          </p:cNvPr>
          <p:cNvSpPr>
            <a:spLocks noGrp="1"/>
          </p:cNvSpPr>
          <p:nvPr>
            <p:ph type="body" sz="quarter" idx="20"/>
          </p:nvPr>
        </p:nvSpPr>
        <p:spPr>
          <a:xfrm>
            <a:off x="5555411" y="1915065"/>
            <a:ext cx="6547450" cy="3944926"/>
          </a:xfrm>
        </p:spPr>
        <p:txBody>
          <a:bodyPr/>
          <a:lstStyle/>
          <a:p>
            <a:r>
              <a:rPr lang="de-DE" sz="2200" dirty="0"/>
              <a:t>Das Leeds MAP-Projekt MAP schult Migrant Community </a:t>
            </a:r>
            <a:r>
              <a:rPr lang="de-DE" sz="2200" dirty="0" err="1"/>
              <a:t>Networkers</a:t>
            </a:r>
            <a:r>
              <a:rPr lang="de-DE" sz="2200" dirty="0"/>
              <a:t> (MCNs), die einen unterschiedlichen nationalen, ethnischen oder sprachlichen Hintergrund haben, mit Neuankömmlingen über das Leben in Leeds zu sprechen. </a:t>
            </a:r>
          </a:p>
          <a:p>
            <a:r>
              <a:rPr lang="de-DE" sz="2200" dirty="0"/>
              <a:t>Sie werden mit den neuesten Informationen geschult, damit sie in ihren Gemeinden wichtige Botschaften verbreiten können, die zur Integration und aktiven Bürgerbeteiligung beitragen. </a:t>
            </a:r>
          </a:p>
          <a:p>
            <a:r>
              <a:rPr lang="de-DE" sz="2200" dirty="0"/>
              <a:t>Die MCNs helfen den Neuankömmlingen dann, sich im komplexen städtischen System von Wohnen, Sozialleistungen, Beschäftigung, Gesundheits-, Bildungs- und Sozialdiensten zurechtzufinden. </a:t>
            </a:r>
          </a:p>
          <a:p>
            <a:endParaRPr lang="en-IE" dirty="0"/>
          </a:p>
          <a:p>
            <a:endParaRPr lang="en-IE" dirty="0"/>
          </a:p>
        </p:txBody>
      </p:sp>
      <p:sp>
        <p:nvSpPr>
          <p:cNvPr id="4" name="Text Placeholder 3">
            <a:extLst>
              <a:ext uri="{FF2B5EF4-FFF2-40B4-BE49-F238E27FC236}">
                <a16:creationId xmlns="" xmlns:a16="http://schemas.microsoft.com/office/drawing/2014/main" id="{3B3D084C-130F-4F0B-A0F8-6330AB7A4F23}"/>
              </a:ext>
            </a:extLst>
          </p:cNvPr>
          <p:cNvSpPr>
            <a:spLocks noGrp="1"/>
          </p:cNvSpPr>
          <p:nvPr>
            <p:ph type="body" sz="quarter" idx="22"/>
          </p:nvPr>
        </p:nvSpPr>
        <p:spPr>
          <a:xfrm>
            <a:off x="4373593" y="262890"/>
            <a:ext cx="7627908" cy="1362151"/>
          </a:xfrm>
        </p:spPr>
        <p:txBody>
          <a:bodyPr>
            <a:normAutofit fontScale="92500" lnSpcReduction="10000"/>
          </a:bodyPr>
          <a:lstStyle/>
          <a:p>
            <a:r>
              <a:rPr lang="de-DE" dirty="0"/>
              <a:t>SCHULUNG ERWACHSENER MIGRANT*INNEN UND GEFLÜCHTETER ZU INTEGRATIVEN COMMUNITY CHAMPIONS </a:t>
            </a:r>
            <a:endParaRPr lang="en-IE" dirty="0"/>
          </a:p>
        </p:txBody>
      </p:sp>
      <p:pic>
        <p:nvPicPr>
          <p:cNvPr id="5" name="Picture Placeholder 4" descr="A person holding a sign&#10;&#10;Description automatically generated">
            <a:extLst>
              <a:ext uri="{FF2B5EF4-FFF2-40B4-BE49-F238E27FC236}">
                <a16:creationId xmlns="" xmlns:a16="http://schemas.microsoft.com/office/drawing/2014/main" id="{895EE79A-B6BE-4CB7-BA2A-DE4258082A2A}"/>
              </a:ext>
            </a:extLst>
          </p:cNvPr>
          <p:cNvPicPr>
            <a:picLocks noGrp="1" noChangeAspect="1"/>
          </p:cNvPicPr>
          <p:nvPr>
            <p:ph type="pic" sz="quarter" idx="21"/>
          </p:nvPr>
        </p:nvPicPr>
        <p:blipFill>
          <a:blip r:embed="rId2"/>
          <a:srcRect l="2297" r="2297"/>
          <a:stretch>
            <a:fillRect/>
          </a:stretch>
        </p:blipFill>
        <p:spPr>
          <a:xfrm>
            <a:off x="608013" y="1404938"/>
            <a:ext cx="4849812" cy="4879975"/>
          </a:xfrm>
          <a:prstGeom prst="ellipse">
            <a:avLst/>
          </a:prstGeom>
        </p:spPr>
      </p:pic>
      <p:sp>
        <p:nvSpPr>
          <p:cNvPr id="6" name="TextBox 5">
            <a:extLst>
              <a:ext uri="{FF2B5EF4-FFF2-40B4-BE49-F238E27FC236}">
                <a16:creationId xmlns="" xmlns:a16="http://schemas.microsoft.com/office/drawing/2014/main" id="{B07B7A94-558B-4AE3-A0C6-82AB601265B7}"/>
              </a:ext>
            </a:extLst>
          </p:cNvPr>
          <p:cNvSpPr txBox="1"/>
          <p:nvPr/>
        </p:nvSpPr>
        <p:spPr>
          <a:xfrm>
            <a:off x="11113" y="520342"/>
            <a:ext cx="2707574" cy="461665"/>
          </a:xfrm>
          <a:prstGeom prst="rect">
            <a:avLst/>
          </a:prstGeom>
          <a:solidFill>
            <a:srgbClr val="16A8D3"/>
          </a:solidFill>
        </p:spPr>
        <p:txBody>
          <a:bodyPr wrap="square" rtlCol="0">
            <a:spAutoFit/>
          </a:bodyPr>
          <a:lstStyle/>
          <a:p>
            <a:r>
              <a:rPr lang="en-IE" sz="2400" dirty="0">
                <a:solidFill>
                  <a:schemeClr val="bg1"/>
                </a:solidFill>
              </a:rPr>
              <a:t>     </a:t>
            </a:r>
            <a:r>
              <a:rPr lang="en-IE" sz="2400" dirty="0" smtClean="0">
                <a:solidFill>
                  <a:schemeClr val="bg1"/>
                </a:solidFill>
              </a:rPr>
              <a:t>GUTE ÜBUNG</a:t>
            </a:r>
            <a:endParaRPr lang="en-IE" sz="2400" dirty="0">
              <a:solidFill>
                <a:schemeClr val="bg1"/>
              </a:solidFill>
            </a:endParaRPr>
          </a:p>
        </p:txBody>
      </p:sp>
      <p:grpSp>
        <p:nvGrpSpPr>
          <p:cNvPr id="7" name="Google Shape;543;p39">
            <a:extLst>
              <a:ext uri="{FF2B5EF4-FFF2-40B4-BE49-F238E27FC236}">
                <a16:creationId xmlns="" xmlns:a16="http://schemas.microsoft.com/office/drawing/2014/main" id="{051C56DE-1181-4286-8C39-FC3EC4F3889D}"/>
              </a:ext>
            </a:extLst>
          </p:cNvPr>
          <p:cNvGrpSpPr/>
          <p:nvPr/>
        </p:nvGrpSpPr>
        <p:grpSpPr>
          <a:xfrm>
            <a:off x="149088" y="607174"/>
            <a:ext cx="252000" cy="288000"/>
            <a:chOff x="5961125" y="1623900"/>
            <a:chExt cx="376925" cy="448175"/>
          </a:xfrm>
        </p:grpSpPr>
        <p:sp>
          <p:nvSpPr>
            <p:cNvPr id="8" name="Google Shape;544;p39">
              <a:extLst>
                <a:ext uri="{FF2B5EF4-FFF2-40B4-BE49-F238E27FC236}">
                  <a16:creationId xmlns="" xmlns:a16="http://schemas.microsoft.com/office/drawing/2014/main" id="{D05C227A-9264-4971-8648-21524C19460F}"/>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 xmlns:a16="http://schemas.microsoft.com/office/drawing/2014/main" id="{317F5D3E-1B36-44FC-8C0D-551FC2511B59}"/>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 xmlns:a16="http://schemas.microsoft.com/office/drawing/2014/main" id="{2CB23DCD-A360-40DD-BB9C-9C7A5F8CBB7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 xmlns:a16="http://schemas.microsoft.com/office/drawing/2014/main" id="{FA9AA37E-1FD2-4D2B-BC1D-006143001315}"/>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 xmlns:a16="http://schemas.microsoft.com/office/drawing/2014/main" id="{FCB3F77E-771F-484F-87B5-F5FB250898E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 xmlns:a16="http://schemas.microsoft.com/office/drawing/2014/main" id="{87AD5928-66C8-4C12-8373-102D3CB4E344}"/>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 xmlns:a16="http://schemas.microsoft.com/office/drawing/2014/main" id="{74C7A27F-328F-4C5F-9238-A9C4256A4D76}"/>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236882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BDCC0754-92AF-4DD0-86C2-964EA459E4A9}"/>
              </a:ext>
            </a:extLst>
          </p:cNvPr>
          <p:cNvSpPr>
            <a:spLocks noGrp="1"/>
          </p:cNvSpPr>
          <p:nvPr>
            <p:ph type="body" sz="quarter" idx="20"/>
          </p:nvPr>
        </p:nvSpPr>
        <p:spPr>
          <a:xfrm>
            <a:off x="353683" y="1754551"/>
            <a:ext cx="11293487" cy="4335698"/>
          </a:xfrm>
        </p:spPr>
        <p:txBody>
          <a:bodyPr/>
          <a:lstStyle/>
          <a:p>
            <a:pPr>
              <a:buFont typeface="Arial" panose="020B0604020202020204" pitchFamily="34" charset="0"/>
              <a:buChar char="•"/>
            </a:pPr>
            <a:r>
              <a:rPr lang="de-DE" dirty="0"/>
              <a:t>Führungspersönlichkeiten von Migrantengemeinschaften sind oft </a:t>
            </a:r>
            <a:r>
              <a:rPr lang="de-DE" dirty="0" smtClean="0"/>
              <a:t>Mitmigrant*innen</a:t>
            </a:r>
            <a:r>
              <a:rPr lang="de-DE" dirty="0"/>
              <a:t>, die Fähigkeiten erlernt haben, die andere in ihrer Gemeinschaft noch nicht entwickelt haben - Fähigkeiten, die sie mit anderen teilen können, wie z.B. sich an ihr neues Land anzupassen, Hilfe bei Einwanderungsproblemen zu suchen, sich im Schulsystem zurechtzufinden oder mit </a:t>
            </a:r>
            <a:r>
              <a:rPr lang="de-DE" dirty="0" smtClean="0"/>
              <a:t>Vermieter*innen </a:t>
            </a:r>
            <a:r>
              <a:rPr lang="de-DE" dirty="0"/>
              <a:t>zu verhandeln</a:t>
            </a:r>
            <a:r>
              <a:rPr lang="de-DE" dirty="0" smtClean="0"/>
              <a:t>.</a:t>
            </a:r>
          </a:p>
          <a:p>
            <a:pPr>
              <a:buFont typeface="Arial" panose="020B0604020202020204" pitchFamily="34" charset="0"/>
              <a:buChar char="•"/>
            </a:pPr>
            <a:r>
              <a:rPr lang="de-DE" dirty="0"/>
              <a:t>Führungskräfte von Migrantengemeinschaften können eine wichtige Rolle dabei spielen, einer Gemeinschaft zu helfen, auf einwandererfeindliche Rhetorik und Mythen zu </a:t>
            </a:r>
            <a:r>
              <a:rPr lang="de-DE" dirty="0" smtClean="0"/>
              <a:t>reagieren.</a:t>
            </a:r>
          </a:p>
          <a:p>
            <a:pPr>
              <a:buFont typeface="Arial" panose="020B0604020202020204" pitchFamily="34" charset="0"/>
              <a:buChar char="•"/>
            </a:pPr>
            <a:r>
              <a:rPr lang="de-DE" dirty="0"/>
              <a:t>Sie können die Bedürfnisse ihrer </a:t>
            </a:r>
            <a:r>
              <a:rPr lang="de-DE" dirty="0" smtClean="0"/>
              <a:t>Mitmigrant*innen </a:t>
            </a:r>
            <a:r>
              <a:rPr lang="de-DE" dirty="0"/>
              <a:t>mitteilen und die erforderlichen Dienstleistungen von Anbietern wie Bildungseinrichtungen erhalten.</a:t>
            </a:r>
          </a:p>
          <a:p>
            <a:pPr>
              <a:buFont typeface="Arial" panose="020B0604020202020204" pitchFamily="34" charset="0"/>
              <a:buChar char="•"/>
            </a:pPr>
            <a:r>
              <a:rPr lang="de-DE" dirty="0"/>
              <a:t>Sie können aufzeigen, wie eine aktive Beteiligung am politischen Prozess Schutz für die Gemeinschaft bieten kann.</a:t>
            </a:r>
            <a:endParaRPr lang="en-IE" dirty="0"/>
          </a:p>
        </p:txBody>
      </p:sp>
      <p:sp>
        <p:nvSpPr>
          <p:cNvPr id="3" name="Text Placeholder 2">
            <a:extLst>
              <a:ext uri="{FF2B5EF4-FFF2-40B4-BE49-F238E27FC236}">
                <a16:creationId xmlns="" xmlns:a16="http://schemas.microsoft.com/office/drawing/2014/main" id="{586C0CFA-AE09-4605-9258-1290760CEFB4}"/>
              </a:ext>
            </a:extLst>
          </p:cNvPr>
          <p:cNvSpPr>
            <a:spLocks noGrp="1"/>
          </p:cNvSpPr>
          <p:nvPr>
            <p:ph type="body" sz="quarter" idx="21"/>
          </p:nvPr>
        </p:nvSpPr>
        <p:spPr/>
        <p:txBody>
          <a:bodyPr/>
          <a:lstStyle/>
          <a:p>
            <a:r>
              <a:rPr lang="en-IE" dirty="0" smtClean="0"/>
              <a:t>SCHLÜSSEL-LERNEN von </a:t>
            </a:r>
            <a:r>
              <a:rPr lang="en-IE" dirty="0"/>
              <a:t>Leeds MAP </a:t>
            </a:r>
          </a:p>
        </p:txBody>
      </p:sp>
    </p:spTree>
    <p:extLst>
      <p:ext uri="{BB962C8B-B14F-4D97-AF65-F5344CB8AC3E}">
        <p14:creationId xmlns:p14="http://schemas.microsoft.com/office/powerpoint/2010/main" val="363780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A76E472-9CBF-4DAA-BD8B-44345403707A}"/>
              </a:ext>
            </a:extLst>
          </p:cNvPr>
          <p:cNvSpPr>
            <a:spLocks noGrp="1"/>
          </p:cNvSpPr>
          <p:nvPr>
            <p:ph type="body" sz="quarter" idx="20"/>
          </p:nvPr>
        </p:nvSpPr>
        <p:spPr>
          <a:xfrm>
            <a:off x="5046452" y="1864365"/>
            <a:ext cx="6955047" cy="3823097"/>
          </a:xfrm>
        </p:spPr>
        <p:txBody>
          <a:bodyPr/>
          <a:lstStyle/>
          <a:p>
            <a:pPr algn="just"/>
            <a:r>
              <a:rPr lang="en-US" sz="2200" dirty="0"/>
              <a:t>ICMC Europe und der </a:t>
            </a:r>
            <a:r>
              <a:rPr lang="en-US" sz="2200" dirty="0" err="1"/>
              <a:t>Projektpartner</a:t>
            </a:r>
            <a:r>
              <a:rPr lang="en-US" sz="2200" dirty="0"/>
              <a:t> Human Resource Development Foundation (HRDF) </a:t>
            </a:r>
            <a:r>
              <a:rPr lang="en-US" sz="2200" dirty="0" err="1"/>
              <a:t>arbeiten</a:t>
            </a:r>
            <a:r>
              <a:rPr lang="en-US" sz="2200" dirty="0"/>
              <a:t> </a:t>
            </a:r>
            <a:r>
              <a:rPr lang="en-US" sz="2200" dirty="0" err="1"/>
              <a:t>gemeinsam</a:t>
            </a:r>
            <a:r>
              <a:rPr lang="en-US" sz="2200" dirty="0"/>
              <a:t> an </a:t>
            </a:r>
            <a:r>
              <a:rPr lang="en-US" sz="2200" dirty="0" err="1"/>
              <a:t>dem</a:t>
            </a:r>
            <a:r>
              <a:rPr lang="en-US" sz="2200" dirty="0"/>
              <a:t> </a:t>
            </a:r>
            <a:r>
              <a:rPr lang="en-US" sz="2200" dirty="0" err="1"/>
              <a:t>Projekt</a:t>
            </a:r>
            <a:r>
              <a:rPr lang="en-US" sz="2200" dirty="0"/>
              <a:t> </a:t>
            </a:r>
            <a:r>
              <a:rPr lang="en-US" sz="2200" dirty="0" err="1"/>
              <a:t>mit</a:t>
            </a:r>
            <a:r>
              <a:rPr lang="en-US" sz="2200" dirty="0"/>
              <a:t> </a:t>
            </a:r>
            <a:r>
              <a:rPr lang="en-US" sz="2200" dirty="0" err="1"/>
              <a:t>dem</a:t>
            </a:r>
            <a:r>
              <a:rPr lang="en-US" sz="2200" dirty="0"/>
              <a:t> </a:t>
            </a:r>
            <a:r>
              <a:rPr lang="en-US" sz="2200" dirty="0" err="1"/>
              <a:t>Titel</a:t>
            </a:r>
            <a:r>
              <a:rPr lang="en-US" sz="2200" dirty="0"/>
              <a:t> Refugee Protection and Service Delivery Dialogue - </a:t>
            </a:r>
            <a:r>
              <a:rPr lang="en-US" sz="2200" b="1" dirty="0"/>
              <a:t>Strengthening Partnerships to Respond to Syrian Refugee Needs </a:t>
            </a:r>
            <a:r>
              <a:rPr lang="en-US" sz="2200" b="1" dirty="0" smtClean="0"/>
              <a:t>(“Refugee </a:t>
            </a:r>
            <a:r>
              <a:rPr lang="en-US" sz="2200" b="1" dirty="0"/>
              <a:t>Service Delivery </a:t>
            </a:r>
            <a:r>
              <a:rPr lang="en-US" sz="2200" b="1" dirty="0" smtClean="0"/>
              <a:t>Project”).</a:t>
            </a:r>
            <a:endParaRPr lang="en-US" sz="2200" b="1" dirty="0"/>
          </a:p>
          <a:p>
            <a:pPr algn="just"/>
            <a:r>
              <a:rPr lang="en-US" sz="2200" dirty="0"/>
              <a:t>Das </a:t>
            </a:r>
            <a:r>
              <a:rPr lang="en-US" sz="2200" dirty="0" err="1"/>
              <a:t>Projekt</a:t>
            </a:r>
            <a:r>
              <a:rPr lang="en-US" sz="2200" dirty="0"/>
              <a:t> </a:t>
            </a:r>
            <a:r>
              <a:rPr lang="en-US" sz="2200" dirty="0" err="1"/>
              <a:t>ist</a:t>
            </a:r>
            <a:r>
              <a:rPr lang="en-US" sz="2200" dirty="0"/>
              <a:t> </a:t>
            </a:r>
            <a:r>
              <a:rPr lang="en-US" sz="2200" dirty="0" err="1"/>
              <a:t>Teil</a:t>
            </a:r>
            <a:r>
              <a:rPr lang="en-US" sz="2200" dirty="0"/>
              <a:t> des </a:t>
            </a:r>
            <a:r>
              <a:rPr lang="en-US" sz="2200" dirty="0" err="1"/>
              <a:t>Programms</a:t>
            </a:r>
            <a:r>
              <a:rPr lang="en-US" sz="2200" dirty="0"/>
              <a:t> </a:t>
            </a:r>
            <a:r>
              <a:rPr lang="en-US" sz="2200" dirty="0" err="1"/>
              <a:t>für</a:t>
            </a:r>
            <a:r>
              <a:rPr lang="en-US" sz="2200" dirty="0"/>
              <a:t> den </a:t>
            </a:r>
            <a:r>
              <a:rPr lang="en-US" sz="2200" dirty="0" err="1"/>
              <a:t>zivilgesellschaftlichen</a:t>
            </a:r>
            <a:r>
              <a:rPr lang="en-US" sz="2200" dirty="0"/>
              <a:t> Dialog EU-</a:t>
            </a:r>
            <a:r>
              <a:rPr lang="en-US" sz="2200" dirty="0" err="1"/>
              <a:t>Türkei</a:t>
            </a:r>
            <a:r>
              <a:rPr lang="en-US" sz="2200" dirty="0"/>
              <a:t>, das </a:t>
            </a:r>
            <a:r>
              <a:rPr lang="en-US" sz="2200" dirty="0" err="1"/>
              <a:t>zivilgesellschaftliche</a:t>
            </a:r>
            <a:r>
              <a:rPr lang="en-US" sz="2200" dirty="0"/>
              <a:t> </a:t>
            </a:r>
            <a:r>
              <a:rPr lang="en-US" sz="2200" dirty="0" err="1"/>
              <a:t>Organisationen</a:t>
            </a:r>
            <a:r>
              <a:rPr lang="en-US" sz="2200" dirty="0"/>
              <a:t> </a:t>
            </a:r>
            <a:r>
              <a:rPr lang="en-US" sz="2200" dirty="0" err="1"/>
              <a:t>aus</a:t>
            </a:r>
            <a:r>
              <a:rPr lang="en-US" sz="2200" dirty="0"/>
              <a:t> der </a:t>
            </a:r>
            <a:r>
              <a:rPr lang="en-US" sz="2200" dirty="0" err="1"/>
              <a:t>Türkei</a:t>
            </a:r>
            <a:r>
              <a:rPr lang="en-US" sz="2200" dirty="0"/>
              <a:t> und der EU </a:t>
            </a:r>
            <a:r>
              <a:rPr lang="en-US" sz="2200" dirty="0" err="1"/>
              <a:t>zusammenbringt</a:t>
            </a:r>
            <a:r>
              <a:rPr lang="en-US" sz="2200" dirty="0"/>
              <a:t>, um </a:t>
            </a:r>
            <a:r>
              <a:rPr lang="en-US" sz="2200" dirty="0" err="1"/>
              <a:t>Wissen</a:t>
            </a:r>
            <a:r>
              <a:rPr lang="en-US" sz="2200" dirty="0"/>
              <a:t> und </a:t>
            </a:r>
            <a:r>
              <a:rPr lang="en-US" sz="2200" dirty="0" err="1"/>
              <a:t>Erfahrungen</a:t>
            </a:r>
            <a:r>
              <a:rPr lang="en-US" sz="2200" dirty="0"/>
              <a:t> </a:t>
            </a:r>
            <a:r>
              <a:rPr lang="en-US" sz="2200" dirty="0" err="1"/>
              <a:t>auszutauschen</a:t>
            </a:r>
            <a:r>
              <a:rPr lang="en-US" sz="2200" dirty="0"/>
              <a:t> und </a:t>
            </a:r>
            <a:r>
              <a:rPr lang="en-US" sz="2200" dirty="0" err="1"/>
              <a:t>einen</a:t>
            </a:r>
            <a:r>
              <a:rPr lang="en-US" sz="2200" dirty="0"/>
              <a:t> </a:t>
            </a:r>
            <a:r>
              <a:rPr lang="en-US" sz="2200" dirty="0" err="1"/>
              <a:t>kontinuierlichen</a:t>
            </a:r>
            <a:r>
              <a:rPr lang="en-US" sz="2200" dirty="0"/>
              <a:t> Dialog </a:t>
            </a:r>
            <a:r>
              <a:rPr lang="en-US" sz="2200" dirty="0" err="1"/>
              <a:t>zwischen</a:t>
            </a:r>
            <a:r>
              <a:rPr lang="en-US" sz="2200" dirty="0"/>
              <a:t> den </a:t>
            </a:r>
            <a:r>
              <a:rPr lang="en-US" sz="2200" dirty="0" err="1"/>
              <a:t>Organisationen</a:t>
            </a:r>
            <a:r>
              <a:rPr lang="en-US" sz="2200" dirty="0"/>
              <a:t> </a:t>
            </a:r>
            <a:r>
              <a:rPr lang="en-US" sz="2200" dirty="0" err="1"/>
              <a:t>zu</a:t>
            </a:r>
            <a:r>
              <a:rPr lang="en-US" sz="2200" dirty="0"/>
              <a:t> </a:t>
            </a:r>
            <a:r>
              <a:rPr lang="en-US" sz="2200" dirty="0" err="1"/>
              <a:t>ermöglichen</a:t>
            </a:r>
            <a:r>
              <a:rPr lang="en-US" sz="2200" dirty="0"/>
              <a:t>.</a:t>
            </a:r>
            <a:endParaRPr lang="en-IE" sz="2200" dirty="0"/>
          </a:p>
        </p:txBody>
      </p:sp>
      <p:sp>
        <p:nvSpPr>
          <p:cNvPr id="4" name="Text Placeholder 3">
            <a:extLst>
              <a:ext uri="{FF2B5EF4-FFF2-40B4-BE49-F238E27FC236}">
                <a16:creationId xmlns="" xmlns:a16="http://schemas.microsoft.com/office/drawing/2014/main" id="{3B3D084C-130F-4F0B-A0F8-6330AB7A4F23}"/>
              </a:ext>
            </a:extLst>
          </p:cNvPr>
          <p:cNvSpPr>
            <a:spLocks noGrp="1"/>
          </p:cNvSpPr>
          <p:nvPr>
            <p:ph type="body" sz="quarter" idx="22"/>
          </p:nvPr>
        </p:nvSpPr>
        <p:spPr>
          <a:xfrm>
            <a:off x="6271404" y="201342"/>
            <a:ext cx="5730096" cy="1445140"/>
          </a:xfrm>
        </p:spPr>
        <p:txBody>
          <a:bodyPr>
            <a:noAutofit/>
          </a:bodyPr>
          <a:lstStyle/>
          <a:p>
            <a:pPr algn="ctr"/>
            <a:r>
              <a:rPr lang="de-DE" sz="2600" dirty="0"/>
              <a:t>Zivilgesellschaftlicher Dialog EU-Türkei zur Freiwilligenarbeit für den </a:t>
            </a:r>
            <a:r>
              <a:rPr lang="de-DE" sz="2600" dirty="0" smtClean="0"/>
              <a:t>Schutz von Geflüchteten: </a:t>
            </a:r>
            <a:r>
              <a:rPr lang="de-DE" sz="2600" dirty="0"/>
              <a:t>Stärkung der Flüchtlingshilfe in der Türkei</a:t>
            </a:r>
            <a:endParaRPr lang="en-IE" sz="2600" dirty="0"/>
          </a:p>
        </p:txBody>
      </p:sp>
      <p:sp>
        <p:nvSpPr>
          <p:cNvPr id="6" name="TextBox 5">
            <a:extLst>
              <a:ext uri="{FF2B5EF4-FFF2-40B4-BE49-F238E27FC236}">
                <a16:creationId xmlns="" xmlns:a16="http://schemas.microsoft.com/office/drawing/2014/main" id="{B07B7A94-558B-4AE3-A0C6-82AB601265B7}"/>
              </a:ext>
            </a:extLst>
          </p:cNvPr>
          <p:cNvSpPr txBox="1"/>
          <p:nvPr/>
        </p:nvSpPr>
        <p:spPr>
          <a:xfrm>
            <a:off x="11113" y="520342"/>
            <a:ext cx="2707574" cy="461665"/>
          </a:xfrm>
          <a:prstGeom prst="rect">
            <a:avLst/>
          </a:prstGeom>
          <a:solidFill>
            <a:srgbClr val="16A8D3"/>
          </a:solidFill>
        </p:spPr>
        <p:txBody>
          <a:bodyPr wrap="square" rtlCol="0">
            <a:spAutoFit/>
          </a:bodyPr>
          <a:lstStyle/>
          <a:p>
            <a:r>
              <a:rPr lang="en-IE" sz="2400" dirty="0">
                <a:solidFill>
                  <a:schemeClr val="bg1"/>
                </a:solidFill>
              </a:rPr>
              <a:t>     </a:t>
            </a:r>
            <a:r>
              <a:rPr lang="en-IE" sz="2400" dirty="0" smtClean="0">
                <a:solidFill>
                  <a:schemeClr val="bg1"/>
                </a:solidFill>
              </a:rPr>
              <a:t> GUTE ÜBUNG</a:t>
            </a:r>
            <a:endParaRPr lang="en-IE" sz="2400" dirty="0">
              <a:solidFill>
                <a:schemeClr val="bg1"/>
              </a:solidFill>
            </a:endParaRPr>
          </a:p>
        </p:txBody>
      </p:sp>
      <p:grpSp>
        <p:nvGrpSpPr>
          <p:cNvPr id="7" name="Google Shape;543;p39">
            <a:extLst>
              <a:ext uri="{FF2B5EF4-FFF2-40B4-BE49-F238E27FC236}">
                <a16:creationId xmlns="" xmlns:a16="http://schemas.microsoft.com/office/drawing/2014/main" id="{051C56DE-1181-4286-8C39-FC3EC4F3889D}"/>
              </a:ext>
            </a:extLst>
          </p:cNvPr>
          <p:cNvGrpSpPr/>
          <p:nvPr/>
        </p:nvGrpSpPr>
        <p:grpSpPr>
          <a:xfrm>
            <a:off x="149088" y="607174"/>
            <a:ext cx="252000" cy="288000"/>
            <a:chOff x="5961125" y="1623900"/>
            <a:chExt cx="376925" cy="448175"/>
          </a:xfrm>
        </p:grpSpPr>
        <p:sp>
          <p:nvSpPr>
            <p:cNvPr id="8" name="Google Shape;544;p39">
              <a:extLst>
                <a:ext uri="{FF2B5EF4-FFF2-40B4-BE49-F238E27FC236}">
                  <a16:creationId xmlns="" xmlns:a16="http://schemas.microsoft.com/office/drawing/2014/main" id="{D05C227A-9264-4971-8648-21524C19460F}"/>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 xmlns:a16="http://schemas.microsoft.com/office/drawing/2014/main" id="{317F5D3E-1B36-44FC-8C0D-551FC2511B59}"/>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 xmlns:a16="http://schemas.microsoft.com/office/drawing/2014/main" id="{2CB23DCD-A360-40DD-BB9C-9C7A5F8CBB7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 xmlns:a16="http://schemas.microsoft.com/office/drawing/2014/main" id="{FA9AA37E-1FD2-4D2B-BC1D-006143001315}"/>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 xmlns:a16="http://schemas.microsoft.com/office/drawing/2014/main" id="{FCB3F77E-771F-484F-87B5-F5FB250898E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 xmlns:a16="http://schemas.microsoft.com/office/drawing/2014/main" id="{87AD5928-66C8-4C12-8373-102D3CB4E344}"/>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 xmlns:a16="http://schemas.microsoft.com/office/drawing/2014/main" id="{74C7A27F-328F-4C5F-9238-A9C4256A4D76}"/>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descr="Volunteering for Refugee Protection: Strengthening refuge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582" y="188618"/>
            <a:ext cx="3190875" cy="10953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olunteering for Refugee Protection: Strengthening refuge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223" y="2488751"/>
            <a:ext cx="4586052" cy="2916970"/>
          </a:xfrm>
          <a:prstGeom prst="rect">
            <a:avLst/>
          </a:prstGeom>
          <a:noFill/>
          <a:extLst>
            <a:ext uri="{909E8E84-426E-40DD-AFC4-6F175D3DCCD1}">
              <a14:hiddenFill xmlns:a14="http://schemas.microsoft.com/office/drawing/2010/main">
                <a:solidFill>
                  <a:srgbClr val="FFFFFF"/>
                </a:solidFill>
              </a14:hiddenFill>
            </a:ext>
          </a:extLst>
        </p:spPr>
      </p:pic>
      <p:sp>
        <p:nvSpPr>
          <p:cNvPr id="16" name="Dikdörtgen 15"/>
          <p:cNvSpPr/>
          <p:nvPr/>
        </p:nvSpPr>
        <p:spPr>
          <a:xfrm>
            <a:off x="149088" y="5955738"/>
            <a:ext cx="8973739" cy="292388"/>
          </a:xfrm>
          <a:prstGeom prst="rect">
            <a:avLst/>
          </a:prstGeom>
        </p:spPr>
        <p:txBody>
          <a:bodyPr wrap="none">
            <a:spAutoFit/>
          </a:bodyPr>
          <a:lstStyle/>
          <a:p>
            <a:r>
              <a:rPr lang="de-DE" sz="1300" dirty="0" smtClean="0"/>
              <a:t>Quelle</a:t>
            </a:r>
            <a:r>
              <a:rPr lang="tr-TR" sz="1300" dirty="0" smtClean="0"/>
              <a:t>: </a:t>
            </a:r>
            <a:r>
              <a:rPr lang="tr-TR" sz="1300" dirty="0">
                <a:hlinkClick r:id="rId4"/>
              </a:rPr>
              <a:t>https://www.icmc.net/programs/volunteering-for-refugee-protection-strengthening-refugee-assistance-services-in-turkey</a:t>
            </a:r>
            <a:endParaRPr lang="tr-TR" sz="1300" dirty="0"/>
          </a:p>
        </p:txBody>
      </p:sp>
    </p:spTree>
    <p:extLst>
      <p:ext uri="{BB962C8B-B14F-4D97-AF65-F5344CB8AC3E}">
        <p14:creationId xmlns:p14="http://schemas.microsoft.com/office/powerpoint/2010/main" val="25065296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F39B78AE-E1EC-45D0-96CD-6497AEB8BBBA}"/>
              </a:ext>
            </a:extLst>
          </p:cNvPr>
          <p:cNvSpPr>
            <a:spLocks noGrp="1"/>
          </p:cNvSpPr>
          <p:nvPr>
            <p:ph type="body" sz="quarter" idx="17"/>
          </p:nvPr>
        </p:nvSpPr>
        <p:spPr>
          <a:xfrm>
            <a:off x="6012611" y="1850208"/>
            <a:ext cx="6012612" cy="3947440"/>
          </a:xfrm>
        </p:spPr>
        <p:txBody>
          <a:bodyPr/>
          <a:lstStyle/>
          <a:p>
            <a:pPr algn="l"/>
            <a:r>
              <a:rPr lang="de-DE" sz="2300" dirty="0"/>
              <a:t>Kultur ist eines der besten Tools, um Integration in die Gesellschaft zu schaffen. Sie ruht auf einer Reihe gemeinsamer Schwerpunkte (Musik, Tanz, Theater, Essen und Kunst), die über geographische Grenzen, Sprache und ethnische Unterschiede hinausgehen. </a:t>
            </a:r>
          </a:p>
          <a:p>
            <a:pPr algn="l"/>
            <a:r>
              <a:rPr lang="de-DE" sz="2300" dirty="0"/>
              <a:t>In diesem Abschnitt befassen wir uns mit der Frage, wie Integration durch Essen, Theater, Sport und eine Reihe inspirierender Programme erforscht werden kann, die Dienstleistungs- und Bildungsanbieter in ihren Gemeinschaften/Regionen potenziell replizieren könnten</a:t>
            </a:r>
            <a:r>
              <a:rPr lang="en-IE" sz="2300" dirty="0" smtClean="0"/>
              <a:t>.</a:t>
            </a:r>
            <a:endParaRPr lang="en-IE" sz="2300" dirty="0"/>
          </a:p>
        </p:txBody>
      </p:sp>
      <p:sp>
        <p:nvSpPr>
          <p:cNvPr id="7" name="TextBox 6">
            <a:extLst>
              <a:ext uri="{FF2B5EF4-FFF2-40B4-BE49-F238E27FC236}">
                <a16:creationId xmlns="" xmlns:a16="http://schemas.microsoft.com/office/drawing/2014/main" id="{9326D84F-6A01-4246-A25A-CBFDFFD6AC5F}"/>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a:solidFill>
                  <a:schemeClr val="bg1"/>
                </a:solidFill>
              </a:rPr>
              <a:t>2. </a:t>
            </a:r>
            <a:r>
              <a:rPr lang="en-IE" sz="3200" dirty="0" smtClean="0">
                <a:solidFill>
                  <a:schemeClr val="bg1"/>
                </a:solidFill>
              </a:rPr>
              <a:t>KULTUR</a:t>
            </a:r>
            <a:endParaRPr lang="en-IE" sz="3200" dirty="0">
              <a:solidFill>
                <a:schemeClr val="bg1"/>
              </a:solidFill>
            </a:endParaRPr>
          </a:p>
        </p:txBody>
      </p:sp>
      <p:sp>
        <p:nvSpPr>
          <p:cNvPr id="8" name="Text Placeholder 5">
            <a:extLst>
              <a:ext uri="{FF2B5EF4-FFF2-40B4-BE49-F238E27FC236}">
                <a16:creationId xmlns="" xmlns:a16="http://schemas.microsoft.com/office/drawing/2014/main" id="{0FEC46D4-7FBB-47CF-98D0-4800E1129115}"/>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2.1 </a:t>
            </a:r>
            <a:r>
              <a:rPr lang="de-DE" sz="3600" i="0" dirty="0"/>
              <a:t>Die Rolle der Kultur bei der Integration </a:t>
            </a:r>
            <a:r>
              <a:rPr lang="de-DE" sz="3600" i="0" dirty="0" smtClean="0"/>
              <a:t>von Geflüchteten</a:t>
            </a:r>
            <a:endParaRPr lang="en-IE" dirty="0"/>
          </a:p>
        </p:txBody>
      </p:sp>
      <p:sp>
        <p:nvSpPr>
          <p:cNvPr id="9" name="Text Placeholder 1">
            <a:extLst>
              <a:ext uri="{FF2B5EF4-FFF2-40B4-BE49-F238E27FC236}">
                <a16:creationId xmlns="" xmlns:a16="http://schemas.microsoft.com/office/drawing/2014/main" id="{8962028A-F3EA-486F-BAA6-6195766E01D7}"/>
              </a:ext>
            </a:extLst>
          </p:cNvPr>
          <p:cNvSpPr txBox="1">
            <a:spLocks/>
          </p:cNvSpPr>
          <p:nvPr/>
        </p:nvSpPr>
        <p:spPr>
          <a:xfrm>
            <a:off x="6471020" y="971999"/>
            <a:ext cx="5279028" cy="697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IN </a:t>
            </a:r>
            <a:r>
              <a:rPr lang="en-IE" dirty="0" smtClean="0"/>
              <a:t>DIESEM TEIL:</a:t>
            </a:r>
            <a:endParaRPr lang="en-IE" dirty="0"/>
          </a:p>
          <a:p>
            <a:endParaRPr lang="en-IE" dirty="0"/>
          </a:p>
        </p:txBody>
      </p:sp>
    </p:spTree>
    <p:extLst>
      <p:ext uri="{BB962C8B-B14F-4D97-AF65-F5344CB8AC3E}">
        <p14:creationId xmlns:p14="http://schemas.microsoft.com/office/powerpoint/2010/main" val="2665803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A1E08991-CEAA-4BF1-B67B-0AFF18083B33}"/>
              </a:ext>
            </a:extLst>
          </p:cNvPr>
          <p:cNvSpPr>
            <a:spLocks noGrp="1"/>
          </p:cNvSpPr>
          <p:nvPr>
            <p:ph type="body" sz="quarter" idx="20"/>
          </p:nvPr>
        </p:nvSpPr>
        <p:spPr/>
        <p:txBody>
          <a:bodyPr/>
          <a:lstStyle/>
          <a:p>
            <a:endParaRPr lang="en-IE"/>
          </a:p>
        </p:txBody>
      </p:sp>
      <p:sp>
        <p:nvSpPr>
          <p:cNvPr id="3" name="Text Placeholder 2">
            <a:extLst>
              <a:ext uri="{FF2B5EF4-FFF2-40B4-BE49-F238E27FC236}">
                <a16:creationId xmlns="" xmlns:a16="http://schemas.microsoft.com/office/drawing/2014/main" id="{3AB5FE08-376D-4BA0-9E19-4BBFFEC0B25E}"/>
              </a:ext>
            </a:extLst>
          </p:cNvPr>
          <p:cNvSpPr>
            <a:spLocks noGrp="1"/>
          </p:cNvSpPr>
          <p:nvPr>
            <p:ph type="body" sz="quarter" idx="21"/>
          </p:nvPr>
        </p:nvSpPr>
        <p:spPr>
          <a:xfrm>
            <a:off x="2358106" y="72297"/>
            <a:ext cx="8403792" cy="857158"/>
          </a:xfrm>
        </p:spPr>
        <p:txBody>
          <a:bodyPr>
            <a:noAutofit/>
          </a:bodyPr>
          <a:lstStyle/>
          <a:p>
            <a:r>
              <a:rPr lang="de-DE" dirty="0"/>
              <a:t>Integration ist der entscheidende erste Schritt auf dem Weg zur Inklusion</a:t>
            </a:r>
            <a:endParaRPr lang="en-IE" dirty="0"/>
          </a:p>
        </p:txBody>
      </p:sp>
      <p:pic>
        <p:nvPicPr>
          <p:cNvPr id="4" name="Picture 4" descr="Image result for separation exclusion integration inclusion">
            <a:extLst>
              <a:ext uri="{FF2B5EF4-FFF2-40B4-BE49-F238E27FC236}">
                <a16:creationId xmlns="" xmlns:a16="http://schemas.microsoft.com/office/drawing/2014/main" id="{FB088132-183B-4195-8485-4BDA8F269E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25"/>
          <a:stretch/>
        </p:blipFill>
        <p:spPr bwMode="auto">
          <a:xfrm>
            <a:off x="800100" y="1703248"/>
            <a:ext cx="10671171" cy="45146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A93C995A-53E3-4E86-A277-C750B975A295}"/>
              </a:ext>
            </a:extLst>
          </p:cNvPr>
          <p:cNvSpPr txBox="1"/>
          <p:nvPr/>
        </p:nvSpPr>
        <p:spPr>
          <a:xfrm>
            <a:off x="0" y="6217918"/>
            <a:ext cx="6183630" cy="461665"/>
          </a:xfrm>
          <a:prstGeom prst="rect">
            <a:avLst/>
          </a:prstGeom>
          <a:solidFill>
            <a:srgbClr val="16A8D3"/>
          </a:solidFill>
        </p:spPr>
        <p:txBody>
          <a:bodyPr wrap="square" rtlCol="0">
            <a:spAutoFit/>
          </a:bodyPr>
          <a:lstStyle/>
          <a:p>
            <a:pPr algn="r"/>
            <a:r>
              <a:rPr lang="en-IE" sz="2400" dirty="0" err="1" smtClean="0">
                <a:solidFill>
                  <a:schemeClr val="bg1"/>
                </a:solidFill>
              </a:rPr>
              <a:t>Inklusion</a:t>
            </a:r>
            <a:r>
              <a:rPr lang="en-IE" sz="2400" dirty="0" smtClean="0">
                <a:solidFill>
                  <a:schemeClr val="bg1"/>
                </a:solidFill>
              </a:rPr>
              <a:t> </a:t>
            </a:r>
            <a:r>
              <a:rPr lang="en-IE" sz="2400" dirty="0" err="1" smtClean="0">
                <a:solidFill>
                  <a:schemeClr val="bg1"/>
                </a:solidFill>
              </a:rPr>
              <a:t>ist</a:t>
            </a:r>
            <a:r>
              <a:rPr lang="en-IE" sz="2400" dirty="0" smtClean="0">
                <a:solidFill>
                  <a:schemeClr val="bg1"/>
                </a:solidFill>
              </a:rPr>
              <a:t> das </a:t>
            </a:r>
            <a:r>
              <a:rPr lang="en-IE" sz="2400" dirty="0" err="1" smtClean="0">
                <a:solidFill>
                  <a:schemeClr val="bg1"/>
                </a:solidFill>
              </a:rPr>
              <a:t>Endziel</a:t>
            </a:r>
            <a:r>
              <a:rPr lang="en-IE" sz="2400" dirty="0" smtClean="0">
                <a:solidFill>
                  <a:schemeClr val="bg1"/>
                </a:solidFill>
              </a:rPr>
              <a:t>.</a:t>
            </a:r>
            <a:endParaRPr lang="en-IE" sz="2400" dirty="0">
              <a:solidFill>
                <a:schemeClr val="bg1"/>
              </a:solidFill>
            </a:endParaRPr>
          </a:p>
        </p:txBody>
      </p:sp>
    </p:spTree>
    <p:extLst>
      <p:ext uri="{BB962C8B-B14F-4D97-AF65-F5344CB8AC3E}">
        <p14:creationId xmlns:p14="http://schemas.microsoft.com/office/powerpoint/2010/main" val="25691049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E317A659-318F-46A9-8969-71BB3908ABBA}"/>
              </a:ext>
            </a:extLst>
          </p:cNvPr>
          <p:cNvSpPr>
            <a:spLocks noGrp="1"/>
          </p:cNvSpPr>
          <p:nvPr>
            <p:ph type="body" sz="quarter" idx="20"/>
          </p:nvPr>
        </p:nvSpPr>
        <p:spPr>
          <a:xfrm>
            <a:off x="4399471" y="1492906"/>
            <a:ext cx="7556739" cy="3872188"/>
          </a:xfrm>
        </p:spPr>
        <p:txBody>
          <a:bodyPr/>
          <a:lstStyle/>
          <a:p>
            <a:r>
              <a:rPr lang="de-DE" sz="2300" dirty="0"/>
              <a:t>Das Projekt konzentrierte sich auf die Schaffung eines Raums, in dem die derzeitigen und früheren </a:t>
            </a:r>
            <a:r>
              <a:rPr lang="de-DE" sz="2300" dirty="0" smtClean="0"/>
              <a:t>Bewohner*innen </a:t>
            </a:r>
            <a:r>
              <a:rPr lang="de-DE" sz="2300" dirty="0"/>
              <a:t>des </a:t>
            </a:r>
            <a:r>
              <a:rPr lang="de-DE" sz="2300" dirty="0" err="1"/>
              <a:t>Sligo</a:t>
            </a:r>
            <a:r>
              <a:rPr lang="de-DE" sz="2300" dirty="0"/>
              <a:t> </a:t>
            </a:r>
            <a:r>
              <a:rPr lang="de-DE" sz="2300" dirty="0" err="1"/>
              <a:t>Direct</a:t>
            </a:r>
            <a:r>
              <a:rPr lang="de-DE" sz="2300" dirty="0"/>
              <a:t> Provision </a:t>
            </a:r>
            <a:r>
              <a:rPr lang="de-DE" sz="2300" dirty="0" err="1"/>
              <a:t>Centre</a:t>
            </a:r>
            <a:r>
              <a:rPr lang="de-DE" sz="2300" dirty="0"/>
              <a:t> traditionelle Mahlzeiten, die repräsentativ für ihr eigenes Land sind, zubereiten und mit der Gemeinschaft teilen können. </a:t>
            </a:r>
            <a:endParaRPr lang="de-DE" sz="2300" dirty="0" smtClean="0"/>
          </a:p>
          <a:p>
            <a:r>
              <a:rPr lang="de-DE" sz="2300" dirty="0"/>
              <a:t>Das Projekt fördert die Integration, indem es Menschen durch die Kunst des Essens miteinander verbindet. </a:t>
            </a:r>
            <a:endParaRPr lang="de-DE" sz="2300" dirty="0" smtClean="0"/>
          </a:p>
          <a:p>
            <a:r>
              <a:rPr lang="de-DE" sz="2300" dirty="0"/>
              <a:t>Die bisherigen Aktivitäten haben es Einheimischen und Mitgliedern der Migrantengemeinschaft erfolgreich ermöglicht, bei Kochsessions zusammenzukommen und mehr über die verschiedenen Kulturen in der Region zu erfahren. </a:t>
            </a:r>
          </a:p>
        </p:txBody>
      </p:sp>
      <p:sp>
        <p:nvSpPr>
          <p:cNvPr id="3" name="Text Placeholder 2">
            <a:extLst>
              <a:ext uri="{FF2B5EF4-FFF2-40B4-BE49-F238E27FC236}">
                <a16:creationId xmlns="" xmlns:a16="http://schemas.microsoft.com/office/drawing/2014/main" id="{A8CC9C4E-9C00-42E2-8761-6B0B31D99379}"/>
              </a:ext>
            </a:extLst>
          </p:cNvPr>
          <p:cNvSpPr>
            <a:spLocks noGrp="1"/>
          </p:cNvSpPr>
          <p:nvPr>
            <p:ph type="body" sz="quarter" idx="21"/>
          </p:nvPr>
        </p:nvSpPr>
        <p:spPr>
          <a:xfrm>
            <a:off x="2495266" y="236947"/>
            <a:ext cx="8403792" cy="857158"/>
          </a:xfrm>
        </p:spPr>
        <p:txBody>
          <a:bodyPr>
            <a:normAutofit fontScale="92500" lnSpcReduction="20000"/>
          </a:bodyPr>
          <a:lstStyle/>
          <a:p>
            <a:r>
              <a:rPr lang="en-IE" dirty="0">
                <a:solidFill>
                  <a:srgbClr val="F38B00"/>
                </a:solidFill>
              </a:rPr>
              <a:t>Integration </a:t>
            </a:r>
            <a:r>
              <a:rPr lang="en-IE" dirty="0" err="1" smtClean="0">
                <a:solidFill>
                  <a:srgbClr val="F38B00"/>
                </a:solidFill>
              </a:rPr>
              <a:t>durch</a:t>
            </a:r>
            <a:r>
              <a:rPr lang="en-IE" dirty="0" smtClean="0">
                <a:solidFill>
                  <a:srgbClr val="F38B00"/>
                </a:solidFill>
              </a:rPr>
              <a:t> Essen: </a:t>
            </a:r>
            <a:r>
              <a:rPr lang="en-IE" dirty="0"/>
              <a:t>SLIGO GLOBAL KITCHEN, </a:t>
            </a:r>
            <a:r>
              <a:rPr lang="en-IE" dirty="0" smtClean="0"/>
              <a:t>IRLAND</a:t>
            </a:r>
            <a:endParaRPr lang="en-IE" dirty="0"/>
          </a:p>
        </p:txBody>
      </p:sp>
      <p:pic>
        <p:nvPicPr>
          <p:cNvPr id="1026" name="Picture 2">
            <a:extLst>
              <a:ext uri="{FF2B5EF4-FFF2-40B4-BE49-F238E27FC236}">
                <a16:creationId xmlns="" xmlns:a16="http://schemas.microsoft.com/office/drawing/2014/main" id="{27D38DF3-95D3-4750-8055-398896673E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9750"/>
            <a:ext cx="4297680" cy="28651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C4DA61C9-0B8A-4C12-AF58-77A2D329BF5C}"/>
              </a:ext>
            </a:extLst>
          </p:cNvPr>
          <p:cNvSpPr txBox="1"/>
          <p:nvPr/>
        </p:nvSpPr>
        <p:spPr>
          <a:xfrm>
            <a:off x="91440" y="4994910"/>
            <a:ext cx="4206240" cy="1015663"/>
          </a:xfrm>
          <a:prstGeom prst="rect">
            <a:avLst/>
          </a:prstGeom>
          <a:solidFill>
            <a:srgbClr val="B6BD00"/>
          </a:solidFill>
        </p:spPr>
        <p:txBody>
          <a:bodyPr wrap="square" rtlCol="0">
            <a:spAutoFit/>
          </a:bodyPr>
          <a:lstStyle/>
          <a:p>
            <a:r>
              <a:rPr lang="en-IE" sz="2000" dirty="0">
                <a:solidFill>
                  <a:schemeClr val="bg1"/>
                </a:solidFill>
              </a:rPr>
              <a:t>Read Irish Times </a:t>
            </a:r>
            <a:r>
              <a:rPr lang="en-IE" sz="2000" dirty="0" err="1" smtClean="0">
                <a:solidFill>
                  <a:schemeClr val="bg1"/>
                </a:solidFill>
              </a:rPr>
              <a:t>Artikel</a:t>
            </a:r>
            <a:r>
              <a:rPr lang="en-IE" sz="2000" dirty="0" smtClean="0">
                <a:solidFill>
                  <a:schemeClr val="bg1"/>
                </a:solidFill>
              </a:rPr>
              <a:t>: </a:t>
            </a:r>
            <a:r>
              <a:rPr lang="en-IE" sz="2000" dirty="0">
                <a:hlinkClick r:id="rId3"/>
              </a:rPr>
              <a:t>Breaking Bread and Barriers in Sligo as global kitchen serves up a taste of the world</a:t>
            </a:r>
            <a:endParaRPr lang="en-IE" sz="2000" dirty="0"/>
          </a:p>
        </p:txBody>
      </p:sp>
    </p:spTree>
    <p:extLst>
      <p:ext uri="{BB962C8B-B14F-4D97-AF65-F5344CB8AC3E}">
        <p14:creationId xmlns:p14="http://schemas.microsoft.com/office/powerpoint/2010/main" val="2702840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F560F16D-C9C0-442B-8A2D-A325395659A5}"/>
              </a:ext>
            </a:extLst>
          </p:cNvPr>
          <p:cNvSpPr>
            <a:spLocks noGrp="1"/>
          </p:cNvSpPr>
          <p:nvPr>
            <p:ph type="body" sz="quarter" idx="20"/>
          </p:nvPr>
        </p:nvSpPr>
        <p:spPr>
          <a:xfrm>
            <a:off x="4114800" y="1912977"/>
            <a:ext cx="7932419" cy="3631644"/>
          </a:xfrm>
        </p:spPr>
        <p:txBody>
          <a:bodyPr/>
          <a:lstStyle/>
          <a:p>
            <a:r>
              <a:rPr lang="en-IE" dirty="0" err="1"/>
              <a:t>Radwan</a:t>
            </a:r>
            <a:r>
              <a:rPr lang="en-IE" dirty="0"/>
              <a:t> </a:t>
            </a:r>
            <a:r>
              <a:rPr lang="en-IE" dirty="0" err="1"/>
              <a:t>Abouhajar</a:t>
            </a:r>
            <a:r>
              <a:rPr lang="en-IE" dirty="0"/>
              <a:t> und Mohammad </a:t>
            </a:r>
            <a:r>
              <a:rPr lang="en-IE" dirty="0" err="1"/>
              <a:t>Kadour</a:t>
            </a:r>
            <a:r>
              <a:rPr lang="en-IE" dirty="0"/>
              <a:t> </a:t>
            </a:r>
            <a:r>
              <a:rPr lang="en-IE" dirty="0" err="1"/>
              <a:t>riefen</a:t>
            </a:r>
            <a:r>
              <a:rPr lang="en-IE" dirty="0"/>
              <a:t> </a:t>
            </a:r>
            <a:r>
              <a:rPr lang="en-IE" dirty="0" err="1"/>
              <a:t>Anfang</a:t>
            </a:r>
            <a:r>
              <a:rPr lang="en-IE" dirty="0"/>
              <a:t> des </a:t>
            </a:r>
            <a:r>
              <a:rPr lang="en-IE" dirty="0" err="1"/>
              <a:t>Jahres</a:t>
            </a:r>
            <a:r>
              <a:rPr lang="en-IE" dirty="0"/>
              <a:t> </a:t>
            </a:r>
            <a:r>
              <a:rPr lang="en-IE" dirty="0" err="1"/>
              <a:t>im</a:t>
            </a:r>
            <a:r>
              <a:rPr lang="en-IE" dirty="0"/>
              <a:t> </a:t>
            </a:r>
            <a:r>
              <a:rPr lang="en-IE" dirty="0" err="1"/>
              <a:t>Zentrum</a:t>
            </a:r>
            <a:r>
              <a:rPr lang="en-IE" dirty="0"/>
              <a:t> des National Learning Network in </a:t>
            </a:r>
            <a:r>
              <a:rPr lang="en-IE" dirty="0" err="1"/>
              <a:t>Portlaoise</a:t>
            </a:r>
            <a:r>
              <a:rPr lang="en-IE" dirty="0"/>
              <a:t> das Syrian Gardening Project ins </a:t>
            </a:r>
            <a:r>
              <a:rPr lang="en-IE" dirty="0" err="1"/>
              <a:t>Leben</a:t>
            </a:r>
            <a:r>
              <a:rPr lang="en-IE" dirty="0"/>
              <a:t>.</a:t>
            </a:r>
          </a:p>
          <a:p>
            <a:r>
              <a:rPr lang="en-IE" dirty="0"/>
              <a:t>Das </a:t>
            </a:r>
            <a:r>
              <a:rPr lang="en-IE" dirty="0" err="1"/>
              <a:t>Paar</a:t>
            </a:r>
            <a:r>
              <a:rPr lang="en-IE" dirty="0"/>
              <a:t> </a:t>
            </a:r>
            <a:r>
              <a:rPr lang="en-IE" dirty="0" err="1"/>
              <a:t>übernahm</a:t>
            </a:r>
            <a:r>
              <a:rPr lang="en-IE" dirty="0"/>
              <a:t> </a:t>
            </a:r>
            <a:r>
              <a:rPr lang="en-IE" dirty="0" err="1"/>
              <a:t>zwei</a:t>
            </a:r>
            <a:r>
              <a:rPr lang="en-IE" dirty="0"/>
              <a:t> </a:t>
            </a:r>
            <a:r>
              <a:rPr lang="en-IE" dirty="0" err="1"/>
              <a:t>unbenutzte</a:t>
            </a:r>
            <a:r>
              <a:rPr lang="en-IE" dirty="0"/>
              <a:t> </a:t>
            </a:r>
            <a:r>
              <a:rPr lang="en-IE" dirty="0" err="1"/>
              <a:t>Polytunnel</a:t>
            </a:r>
            <a:r>
              <a:rPr lang="en-IE" dirty="0"/>
              <a:t> </a:t>
            </a:r>
            <a:r>
              <a:rPr lang="en-IE" dirty="0" err="1"/>
              <a:t>im</a:t>
            </a:r>
            <a:r>
              <a:rPr lang="en-IE" dirty="0"/>
              <a:t> </a:t>
            </a:r>
            <a:r>
              <a:rPr lang="en-IE" dirty="0" err="1"/>
              <a:t>hinteren</a:t>
            </a:r>
            <a:r>
              <a:rPr lang="en-IE" dirty="0"/>
              <a:t> </a:t>
            </a:r>
            <a:r>
              <a:rPr lang="en-IE" dirty="0" err="1"/>
              <a:t>Teil</a:t>
            </a:r>
            <a:r>
              <a:rPr lang="en-IE" dirty="0"/>
              <a:t> des </a:t>
            </a:r>
            <a:r>
              <a:rPr lang="en-IE" dirty="0" err="1"/>
              <a:t>Zentrums</a:t>
            </a:r>
            <a:r>
              <a:rPr lang="en-IE" dirty="0"/>
              <a:t> und </a:t>
            </a:r>
            <a:r>
              <a:rPr lang="en-IE" dirty="0" err="1"/>
              <a:t>begann</a:t>
            </a:r>
            <a:r>
              <a:rPr lang="en-IE" dirty="0"/>
              <a:t> </a:t>
            </a:r>
            <a:r>
              <a:rPr lang="en-IE" dirty="0" err="1"/>
              <a:t>mit</a:t>
            </a:r>
            <a:r>
              <a:rPr lang="en-IE" dirty="0"/>
              <a:t> </a:t>
            </a:r>
            <a:r>
              <a:rPr lang="en-IE" dirty="0" err="1"/>
              <a:t>dem</a:t>
            </a:r>
            <a:r>
              <a:rPr lang="en-IE" dirty="0"/>
              <a:t> </a:t>
            </a:r>
            <a:r>
              <a:rPr lang="en-IE" dirty="0" err="1"/>
              <a:t>Pflanzen</a:t>
            </a:r>
            <a:r>
              <a:rPr lang="en-IE" dirty="0"/>
              <a:t> von </a:t>
            </a:r>
            <a:r>
              <a:rPr lang="en-IE" dirty="0" err="1"/>
              <a:t>Samen</a:t>
            </a:r>
            <a:r>
              <a:rPr lang="en-IE" dirty="0"/>
              <a:t> (</a:t>
            </a:r>
            <a:r>
              <a:rPr lang="en-IE" dirty="0" err="1"/>
              <a:t>Gurken</a:t>
            </a:r>
            <a:r>
              <a:rPr lang="en-IE" dirty="0"/>
              <a:t>, </a:t>
            </a:r>
            <a:r>
              <a:rPr lang="en-IE" dirty="0" err="1"/>
              <a:t>Bohnen</a:t>
            </a:r>
            <a:r>
              <a:rPr lang="en-IE" dirty="0"/>
              <a:t>, </a:t>
            </a:r>
            <a:r>
              <a:rPr lang="en-IE" dirty="0" err="1"/>
              <a:t>Erbsen</a:t>
            </a:r>
            <a:r>
              <a:rPr lang="en-IE" dirty="0"/>
              <a:t>, </a:t>
            </a:r>
            <a:r>
              <a:rPr lang="en-IE" dirty="0" err="1"/>
              <a:t>Rettich</a:t>
            </a:r>
            <a:r>
              <a:rPr lang="en-IE" dirty="0"/>
              <a:t>, </a:t>
            </a:r>
            <a:r>
              <a:rPr lang="en-IE" dirty="0" err="1"/>
              <a:t>Tomaten</a:t>
            </a:r>
            <a:r>
              <a:rPr lang="en-IE" dirty="0"/>
              <a:t>, </a:t>
            </a:r>
            <a:r>
              <a:rPr lang="en-IE" dirty="0" err="1"/>
              <a:t>Salat</a:t>
            </a:r>
            <a:r>
              <a:rPr lang="en-IE" dirty="0"/>
              <a:t>, </a:t>
            </a:r>
            <a:r>
              <a:rPr lang="en-IE" dirty="0" err="1"/>
              <a:t>Petersilie</a:t>
            </a:r>
            <a:r>
              <a:rPr lang="en-IE" dirty="0"/>
              <a:t>, Knoblauch, </a:t>
            </a:r>
            <a:r>
              <a:rPr lang="en-IE" dirty="0" err="1"/>
              <a:t>Zwiebeln</a:t>
            </a:r>
            <a:r>
              <a:rPr lang="en-IE" dirty="0"/>
              <a:t> und </a:t>
            </a:r>
            <a:r>
              <a:rPr lang="en-IE" dirty="0" err="1"/>
              <a:t>Spinat</a:t>
            </a:r>
            <a:r>
              <a:rPr lang="en-IE" dirty="0"/>
              <a:t>), die </a:t>
            </a:r>
            <a:r>
              <a:rPr lang="en-IE" dirty="0" err="1"/>
              <a:t>aus</a:t>
            </a:r>
            <a:r>
              <a:rPr lang="en-IE" dirty="0"/>
              <a:t> </a:t>
            </a:r>
            <a:r>
              <a:rPr lang="en-IE" dirty="0" err="1"/>
              <a:t>ihrer</a:t>
            </a:r>
            <a:r>
              <a:rPr lang="en-IE" dirty="0"/>
              <a:t> </a:t>
            </a:r>
            <a:r>
              <a:rPr lang="en-IE" dirty="0" err="1"/>
              <a:t>vom</a:t>
            </a:r>
            <a:r>
              <a:rPr lang="en-IE" dirty="0"/>
              <a:t> Krieg </a:t>
            </a:r>
            <a:r>
              <a:rPr lang="en-IE" dirty="0" err="1"/>
              <a:t>zerrütteten</a:t>
            </a:r>
            <a:r>
              <a:rPr lang="en-IE" dirty="0"/>
              <a:t> Heimat </a:t>
            </a:r>
            <a:r>
              <a:rPr lang="en-IE" dirty="0" err="1"/>
              <a:t>stammten</a:t>
            </a:r>
            <a:r>
              <a:rPr lang="en-IE" dirty="0" smtClean="0"/>
              <a:t>.</a:t>
            </a:r>
          </a:p>
          <a:p>
            <a:endParaRPr lang="en-IE" dirty="0" smtClean="0"/>
          </a:p>
        </p:txBody>
      </p:sp>
      <p:sp>
        <p:nvSpPr>
          <p:cNvPr id="4" name="Text Placeholder 3">
            <a:extLst>
              <a:ext uri="{FF2B5EF4-FFF2-40B4-BE49-F238E27FC236}">
                <a16:creationId xmlns="" xmlns:a16="http://schemas.microsoft.com/office/drawing/2014/main" id="{2C01DF50-7AF4-40E9-9870-009A5A6797D7}"/>
              </a:ext>
            </a:extLst>
          </p:cNvPr>
          <p:cNvSpPr>
            <a:spLocks noGrp="1"/>
          </p:cNvSpPr>
          <p:nvPr>
            <p:ph type="body" sz="quarter" idx="22"/>
          </p:nvPr>
        </p:nvSpPr>
        <p:spPr>
          <a:xfrm>
            <a:off x="4114799" y="423255"/>
            <a:ext cx="7677509" cy="1138125"/>
          </a:xfrm>
        </p:spPr>
        <p:txBody>
          <a:bodyPr>
            <a:normAutofit/>
          </a:bodyPr>
          <a:lstStyle/>
          <a:p>
            <a:r>
              <a:rPr lang="de-DE" dirty="0"/>
              <a:t>Flüchtlingsgeführtes syrisches Gartenbauprojekt - </a:t>
            </a:r>
            <a:r>
              <a:rPr lang="de-DE" dirty="0" err="1"/>
              <a:t>Carlow</a:t>
            </a:r>
            <a:r>
              <a:rPr lang="de-DE" dirty="0"/>
              <a:t>, Irland </a:t>
            </a:r>
            <a:endParaRPr lang="en-IE" dirty="0"/>
          </a:p>
        </p:txBody>
      </p:sp>
      <p:pic>
        <p:nvPicPr>
          <p:cNvPr id="2054" name="Picture 6">
            <a:extLst>
              <a:ext uri="{FF2B5EF4-FFF2-40B4-BE49-F238E27FC236}">
                <a16:creationId xmlns="" xmlns:a16="http://schemas.microsoft.com/office/drawing/2014/main" id="{3CC8299E-BA26-4821-BAE4-B183757B40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72" r="12053"/>
          <a:stretch/>
        </p:blipFill>
        <p:spPr bwMode="auto">
          <a:xfrm>
            <a:off x="0" y="1257064"/>
            <a:ext cx="3886789" cy="28017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E41580C2-B39C-4686-84AE-BB27CC49DE78}"/>
              </a:ext>
            </a:extLst>
          </p:cNvPr>
          <p:cNvSpPr txBox="1"/>
          <p:nvPr/>
        </p:nvSpPr>
        <p:spPr>
          <a:xfrm>
            <a:off x="0" y="520342"/>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GUTE ÜBUNG</a:t>
            </a:r>
            <a:endParaRPr lang="en-IE" sz="2400" dirty="0">
              <a:solidFill>
                <a:schemeClr val="bg1"/>
              </a:solidFill>
            </a:endParaRPr>
          </a:p>
        </p:txBody>
      </p:sp>
      <p:grpSp>
        <p:nvGrpSpPr>
          <p:cNvPr id="10" name="Google Shape;543;p39">
            <a:extLst>
              <a:ext uri="{FF2B5EF4-FFF2-40B4-BE49-F238E27FC236}">
                <a16:creationId xmlns="" xmlns:a16="http://schemas.microsoft.com/office/drawing/2014/main" id="{C78131F4-B7BC-4A07-9C45-8313B6AB8B42}"/>
              </a:ext>
            </a:extLst>
          </p:cNvPr>
          <p:cNvGrpSpPr/>
          <p:nvPr/>
        </p:nvGrpSpPr>
        <p:grpSpPr>
          <a:xfrm>
            <a:off x="83868" y="607174"/>
            <a:ext cx="252000" cy="288000"/>
            <a:chOff x="5961125" y="1623900"/>
            <a:chExt cx="376925" cy="448175"/>
          </a:xfrm>
        </p:grpSpPr>
        <p:sp>
          <p:nvSpPr>
            <p:cNvPr id="11" name="Google Shape;544;p39">
              <a:extLst>
                <a:ext uri="{FF2B5EF4-FFF2-40B4-BE49-F238E27FC236}">
                  <a16:creationId xmlns="" xmlns:a16="http://schemas.microsoft.com/office/drawing/2014/main" id="{133B777B-AF1B-40BF-BB6C-F5559497D32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5;p39">
              <a:extLst>
                <a:ext uri="{FF2B5EF4-FFF2-40B4-BE49-F238E27FC236}">
                  <a16:creationId xmlns="" xmlns:a16="http://schemas.microsoft.com/office/drawing/2014/main" id="{69E0DB30-1046-487D-A347-6B553A598B77}"/>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6;p39">
              <a:extLst>
                <a:ext uri="{FF2B5EF4-FFF2-40B4-BE49-F238E27FC236}">
                  <a16:creationId xmlns="" xmlns:a16="http://schemas.microsoft.com/office/drawing/2014/main" id="{B2BC749C-416C-4D6E-9E95-3A96F65A9E35}"/>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7;p39">
              <a:extLst>
                <a:ext uri="{FF2B5EF4-FFF2-40B4-BE49-F238E27FC236}">
                  <a16:creationId xmlns="" xmlns:a16="http://schemas.microsoft.com/office/drawing/2014/main" id="{8A16A36F-ED7D-4303-8B66-905917E833F0}"/>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48;p39">
              <a:extLst>
                <a:ext uri="{FF2B5EF4-FFF2-40B4-BE49-F238E27FC236}">
                  <a16:creationId xmlns="" xmlns:a16="http://schemas.microsoft.com/office/drawing/2014/main" id="{DE67A19C-7571-4281-8100-40B2A0C0A442}"/>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49;p39">
              <a:extLst>
                <a:ext uri="{FF2B5EF4-FFF2-40B4-BE49-F238E27FC236}">
                  <a16:creationId xmlns="" xmlns:a16="http://schemas.microsoft.com/office/drawing/2014/main" id="{CE7630EC-70D1-4290-A32D-C1D3D806546E}"/>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50;p39">
              <a:extLst>
                <a:ext uri="{FF2B5EF4-FFF2-40B4-BE49-F238E27FC236}">
                  <a16:creationId xmlns="" xmlns:a16="http://schemas.microsoft.com/office/drawing/2014/main" id="{8E41374F-83F8-4815-A03D-8633D336D5DA}"/>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 xmlns:a16="http://schemas.microsoft.com/office/drawing/2014/main" id="{59F43AF3-269C-4167-B42F-23D57AF188E6}"/>
              </a:ext>
            </a:extLst>
          </p:cNvPr>
          <p:cNvSpPr txBox="1"/>
          <p:nvPr/>
        </p:nvSpPr>
        <p:spPr>
          <a:xfrm>
            <a:off x="83868" y="4251960"/>
            <a:ext cx="3838124" cy="2554545"/>
          </a:xfrm>
          <a:prstGeom prst="rect">
            <a:avLst/>
          </a:prstGeom>
          <a:solidFill>
            <a:srgbClr val="16A8D3"/>
          </a:solidFill>
        </p:spPr>
        <p:txBody>
          <a:bodyPr wrap="square" rtlCol="0">
            <a:spAutoFit/>
          </a:bodyPr>
          <a:lstStyle/>
          <a:p>
            <a:r>
              <a:rPr lang="de-DE" sz="1600" dirty="0">
                <a:solidFill>
                  <a:schemeClr val="bg1"/>
                </a:solidFill>
              </a:rPr>
              <a:t>DIENSTLEISTUNGSANBIETER IM MITTELPUNKT: Das National Learning Network bietet in 50 Zentren in ganz Irland eine Reihe von flexiblen Schulungsprogrammen und Unterstützungsdiensten für Menschen, die fachliche Betreuung benötigen. Erfahren Sie mehr über NLN </a:t>
            </a:r>
            <a:r>
              <a:rPr lang="en-IE" sz="1600" dirty="0" smtClean="0">
                <a:solidFill>
                  <a:schemeClr val="bg1"/>
                </a:solidFill>
              </a:rPr>
              <a:t>: </a:t>
            </a:r>
            <a:r>
              <a:rPr lang="en-IE" sz="1600" dirty="0">
                <a:solidFill>
                  <a:schemeClr val="bg1"/>
                </a:solidFill>
                <a:hlinkClick r:id="rId3">
                  <a:extLst>
                    <a:ext uri="{A12FA001-AC4F-418D-AE19-62706E023703}">
                      <ahyp:hlinkClr xmlns="" xmlns:ahyp="http://schemas.microsoft.com/office/drawing/2018/hyperlinkcolor" val="tx"/>
                    </a:ext>
                  </a:extLst>
                </a:hlinkClick>
              </a:rPr>
              <a:t>https://www.rehab.ie/national-learning-network/</a:t>
            </a:r>
            <a:endParaRPr lang="en-IE" sz="1600" dirty="0">
              <a:solidFill>
                <a:schemeClr val="bg1"/>
              </a:solidFill>
            </a:endParaRPr>
          </a:p>
        </p:txBody>
      </p:sp>
      <p:pic>
        <p:nvPicPr>
          <p:cNvPr id="1026" name="Picture 2" descr="Image result for National Learning Network">
            <a:extLst>
              <a:ext uri="{FF2B5EF4-FFF2-40B4-BE49-F238E27FC236}">
                <a16:creationId xmlns="" xmlns:a16="http://schemas.microsoft.com/office/drawing/2014/main" id="{AC46875F-7765-4536-B357-8533E08DE3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585" b="29512"/>
          <a:stretch/>
        </p:blipFill>
        <p:spPr bwMode="auto">
          <a:xfrm>
            <a:off x="8485237" y="4950260"/>
            <a:ext cx="3369174" cy="787599"/>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4114800" y="4950260"/>
            <a:ext cx="3968151" cy="1323439"/>
          </a:xfrm>
          <a:prstGeom prst="rect">
            <a:avLst/>
          </a:prstGeom>
          <a:noFill/>
        </p:spPr>
        <p:txBody>
          <a:bodyPr wrap="square" rtlCol="0">
            <a:spAutoFit/>
          </a:bodyPr>
          <a:lstStyle/>
          <a:p>
            <a:r>
              <a:rPr lang="de-DE" sz="2000" dirty="0">
                <a:solidFill>
                  <a:srgbClr val="16A8D3"/>
                </a:solidFill>
              </a:rPr>
              <a:t>"In unseren lokalen Gemeinschaften gibt es viele Möglichkeiten, unterschiedliche Nationalitäten willkommen zu heißen."</a:t>
            </a:r>
          </a:p>
        </p:txBody>
      </p:sp>
    </p:spTree>
    <p:extLst>
      <p:ext uri="{BB962C8B-B14F-4D97-AF65-F5344CB8AC3E}">
        <p14:creationId xmlns:p14="http://schemas.microsoft.com/office/powerpoint/2010/main" val="40390411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F560F16D-C9C0-442B-8A2D-A325395659A5}"/>
              </a:ext>
            </a:extLst>
          </p:cNvPr>
          <p:cNvSpPr>
            <a:spLocks noGrp="1"/>
          </p:cNvSpPr>
          <p:nvPr>
            <p:ph type="body" sz="quarter" idx="20"/>
          </p:nvPr>
        </p:nvSpPr>
        <p:spPr>
          <a:xfrm>
            <a:off x="4720590" y="2028544"/>
            <a:ext cx="7326629" cy="3631644"/>
          </a:xfrm>
        </p:spPr>
        <p:txBody>
          <a:bodyPr/>
          <a:lstStyle/>
          <a:p>
            <a:pPr algn="ctr"/>
            <a:r>
              <a:rPr lang="de-DE" sz="2300" dirty="0" smtClean="0">
                <a:solidFill>
                  <a:srgbClr val="16A8D3"/>
                </a:solidFill>
              </a:rPr>
              <a:t>“Dieses </a:t>
            </a:r>
            <a:r>
              <a:rPr lang="de-DE" sz="2300" dirty="0">
                <a:solidFill>
                  <a:srgbClr val="16A8D3"/>
                </a:solidFill>
              </a:rPr>
              <a:t>Projekt gibt mir das Gefühl, dass ich etwas produzieren, etwas geben und etwas beitragen kann. Die Menschen hier boten uns Hilfe bei so vielen Dingen an, wie Englisch lernen und Unterkunft. Deshalb habe ich das Gefühl, dass es an uns liegt, etwas zurückzugeben und einen positiven Beitrag zur Gesellschaft zu leisten</a:t>
            </a:r>
            <a:r>
              <a:rPr lang="de-DE" sz="2300" dirty="0" smtClean="0">
                <a:solidFill>
                  <a:srgbClr val="16A8D3"/>
                </a:solidFill>
              </a:rPr>
              <a:t>.“</a:t>
            </a:r>
            <a:endParaRPr lang="en-IE" sz="2300" dirty="0"/>
          </a:p>
          <a:p>
            <a:endParaRPr lang="de-DE" sz="2300" dirty="0" smtClean="0"/>
          </a:p>
          <a:p>
            <a:r>
              <a:rPr lang="de-DE" sz="2300" dirty="0" smtClean="0"/>
              <a:t>Radwan </a:t>
            </a:r>
            <a:r>
              <a:rPr lang="de-DE" sz="2300" dirty="0" err="1"/>
              <a:t>Abouhajar</a:t>
            </a:r>
            <a:r>
              <a:rPr lang="de-DE" sz="2300" dirty="0"/>
              <a:t> (im Bild) war Landwirt in Syrien, hat einen BSC in </a:t>
            </a:r>
            <a:r>
              <a:rPr lang="de-DE" sz="2300" dirty="0" err="1"/>
              <a:t>Ag</a:t>
            </a:r>
            <a:r>
              <a:rPr lang="de-DE" sz="2300" dirty="0"/>
              <a:t> Science, arbeitet jetzt für die </a:t>
            </a:r>
            <a:r>
              <a:rPr lang="de-DE" sz="2300" dirty="0" err="1"/>
              <a:t>Offaly</a:t>
            </a:r>
            <a:r>
              <a:rPr lang="de-DE" sz="2300" dirty="0"/>
              <a:t> </a:t>
            </a:r>
            <a:r>
              <a:rPr lang="de-DE" sz="2300" dirty="0" err="1"/>
              <a:t>Local</a:t>
            </a:r>
            <a:r>
              <a:rPr lang="de-DE" sz="2300" dirty="0"/>
              <a:t> Development Company und arbeitet daran, ähnliche Polytunnelprojekte mit den syrischen Gemeinden in den Nachbarstädten zu etablieren.</a:t>
            </a:r>
            <a:endParaRPr lang="en-IE" sz="2300" dirty="0"/>
          </a:p>
        </p:txBody>
      </p:sp>
      <p:sp>
        <p:nvSpPr>
          <p:cNvPr id="4" name="Text Placeholder 3">
            <a:extLst>
              <a:ext uri="{FF2B5EF4-FFF2-40B4-BE49-F238E27FC236}">
                <a16:creationId xmlns="" xmlns:a16="http://schemas.microsoft.com/office/drawing/2014/main" id="{2C01DF50-7AF4-40E9-9870-009A5A6797D7}"/>
              </a:ext>
            </a:extLst>
          </p:cNvPr>
          <p:cNvSpPr>
            <a:spLocks noGrp="1"/>
          </p:cNvSpPr>
          <p:nvPr>
            <p:ph type="body" sz="quarter" idx="22"/>
          </p:nvPr>
        </p:nvSpPr>
        <p:spPr>
          <a:xfrm>
            <a:off x="3771900" y="423256"/>
            <a:ext cx="7703820" cy="1138125"/>
          </a:xfrm>
        </p:spPr>
        <p:txBody>
          <a:bodyPr>
            <a:normAutofit/>
          </a:bodyPr>
          <a:lstStyle/>
          <a:p>
            <a:r>
              <a:rPr lang="de-DE" dirty="0"/>
              <a:t>Syrisches Gartenbauprojekt - </a:t>
            </a:r>
            <a:r>
              <a:rPr lang="de-DE" dirty="0" err="1"/>
              <a:t>Carlow</a:t>
            </a:r>
            <a:r>
              <a:rPr lang="de-DE" dirty="0"/>
              <a:t>, Irland - Perspektive eines Geflüchteten</a:t>
            </a:r>
            <a:endParaRPr lang="en-IE" dirty="0"/>
          </a:p>
        </p:txBody>
      </p:sp>
      <p:sp>
        <p:nvSpPr>
          <p:cNvPr id="5" name="Rectangle 4">
            <a:extLst>
              <a:ext uri="{FF2B5EF4-FFF2-40B4-BE49-F238E27FC236}">
                <a16:creationId xmlns="" xmlns:a16="http://schemas.microsoft.com/office/drawing/2014/main" id="{F8D35845-B26E-439B-A591-C43F39EAD2AC}"/>
              </a:ext>
            </a:extLst>
          </p:cNvPr>
          <p:cNvSpPr/>
          <p:nvPr/>
        </p:nvSpPr>
        <p:spPr>
          <a:xfrm>
            <a:off x="490537" y="6538762"/>
            <a:ext cx="6096000" cy="246221"/>
          </a:xfrm>
          <a:prstGeom prst="rect">
            <a:avLst/>
          </a:prstGeom>
        </p:spPr>
        <p:txBody>
          <a:bodyPr>
            <a:spAutoFit/>
          </a:bodyPr>
          <a:lstStyle/>
          <a:p>
            <a:r>
              <a:rPr lang="en-IE" sz="1000" dirty="0" err="1" smtClean="0"/>
              <a:t>Weitere</a:t>
            </a:r>
            <a:r>
              <a:rPr lang="en-IE" sz="1000" dirty="0" smtClean="0"/>
              <a:t> </a:t>
            </a:r>
            <a:r>
              <a:rPr lang="en-IE" sz="1000" dirty="0" err="1" smtClean="0"/>
              <a:t>Infos</a:t>
            </a:r>
            <a:r>
              <a:rPr lang="en-IE" sz="1000" dirty="0" smtClean="0"/>
              <a:t>: </a:t>
            </a:r>
            <a:r>
              <a:rPr lang="en-IE" sz="1000" dirty="0">
                <a:hlinkClick r:id="rId2"/>
              </a:rPr>
              <a:t>https://www.rte.ie/news/ireland/2019/0619/1056369-syrian-vegetables/</a:t>
            </a:r>
            <a:endParaRPr lang="en-IE" sz="1000" dirty="0"/>
          </a:p>
        </p:txBody>
      </p:sp>
      <p:pic>
        <p:nvPicPr>
          <p:cNvPr id="6146" name="Picture 2">
            <a:extLst>
              <a:ext uri="{FF2B5EF4-FFF2-40B4-BE49-F238E27FC236}">
                <a16:creationId xmlns="" xmlns:a16="http://schemas.microsoft.com/office/drawing/2014/main" id="{F8E0E612-60A6-4A51-BD29-E38A7B63B3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51"/>
          <a:stretch/>
        </p:blipFill>
        <p:spPr bwMode="auto">
          <a:xfrm>
            <a:off x="144781" y="2506225"/>
            <a:ext cx="4471035" cy="329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0710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   Ebba Ãkerman   ,  Founder     e bba@unitedinvitations.org.   ">
            <a:extLst>
              <a:ext uri="{FF2B5EF4-FFF2-40B4-BE49-F238E27FC236}">
                <a16:creationId xmlns="" xmlns:a16="http://schemas.microsoft.com/office/drawing/2014/main" id="{FFF8AA44-F1CB-4D94-BEFF-007E44900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670" y="2341140"/>
            <a:ext cx="4137660" cy="4189565"/>
          </a:xfrm>
          <a:prstGeom prst="ellipse">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 xmlns:a16="http://schemas.microsoft.com/office/drawing/2014/main" id="{9A76E472-9CBF-4DAA-BD8B-44345403707A}"/>
              </a:ext>
            </a:extLst>
          </p:cNvPr>
          <p:cNvSpPr>
            <a:spLocks noGrp="1"/>
          </p:cNvSpPr>
          <p:nvPr>
            <p:ph type="body" sz="quarter" idx="20"/>
          </p:nvPr>
        </p:nvSpPr>
        <p:spPr>
          <a:xfrm>
            <a:off x="5245417" y="1933376"/>
            <a:ext cx="6946583" cy="3823097"/>
          </a:xfrm>
        </p:spPr>
        <p:txBody>
          <a:bodyPr/>
          <a:lstStyle/>
          <a:p>
            <a:r>
              <a:rPr lang="de-DE" sz="2200" dirty="0"/>
              <a:t>Die Sprachlehrerin, Gemeinschaftsmeisterin und Ministerin für das Abendessen, Ebba </a:t>
            </a:r>
            <a:r>
              <a:rPr lang="de-DE" sz="2200" dirty="0" err="1"/>
              <a:t>Akerman</a:t>
            </a:r>
            <a:r>
              <a:rPr lang="de-DE" sz="2200" dirty="0"/>
              <a:t>, traf im Zug auf einen ihrer Schüler und fragte ihn, ob er gerne in ihrem Land lebe. </a:t>
            </a:r>
          </a:p>
          <a:p>
            <a:r>
              <a:rPr lang="de-DE" sz="2200" dirty="0"/>
              <a:t>Die Antwort fand sie zutiefst beunruhigend. </a:t>
            </a:r>
          </a:p>
          <a:p>
            <a:r>
              <a:rPr lang="de-DE" sz="2200" dirty="0"/>
              <a:t>Es wurde ihr klar, dass die meisten ihrer Schüler*innen, die in Vierteln mit vielen Einwanderer*innen leben, praktisch keinen Kontakt zu einheimischen </a:t>
            </a:r>
            <a:r>
              <a:rPr lang="de-DE" sz="2200" dirty="0" err="1"/>
              <a:t>Schwed</a:t>
            </a:r>
            <a:r>
              <a:rPr lang="de-DE" sz="2200" dirty="0"/>
              <a:t>*innen hatten. </a:t>
            </a:r>
            <a:endParaRPr lang="de-DE" sz="2200" dirty="0" smtClean="0"/>
          </a:p>
          <a:p>
            <a:r>
              <a:rPr lang="de-DE" sz="2200" dirty="0"/>
              <a:t>Also beschloss sie, etwas dagegen zu unternehmen. So entstand </a:t>
            </a:r>
            <a:r>
              <a:rPr lang="de-DE" sz="2200" u="sng" dirty="0">
                <a:solidFill>
                  <a:schemeClr val="accent1"/>
                </a:solidFill>
              </a:rPr>
              <a:t>United </a:t>
            </a:r>
            <a:r>
              <a:rPr lang="de-DE" sz="2200" u="sng" dirty="0" err="1">
                <a:solidFill>
                  <a:schemeClr val="accent1"/>
                </a:solidFill>
              </a:rPr>
              <a:t>Invitations</a:t>
            </a:r>
            <a:r>
              <a:rPr lang="de-DE" sz="2200" dirty="0"/>
              <a:t>, die Idee, Einheimische und Neuankömmlinge über hausgemachte Abendessen miteinander zu verbinden.</a:t>
            </a:r>
          </a:p>
          <a:p>
            <a:endParaRPr lang="en-IE" dirty="0"/>
          </a:p>
        </p:txBody>
      </p:sp>
      <p:grpSp>
        <p:nvGrpSpPr>
          <p:cNvPr id="7" name="Google Shape;543;p39">
            <a:extLst>
              <a:ext uri="{FF2B5EF4-FFF2-40B4-BE49-F238E27FC236}">
                <a16:creationId xmlns="" xmlns:a16="http://schemas.microsoft.com/office/drawing/2014/main" id="{051C56DE-1181-4286-8C39-FC3EC4F3889D}"/>
              </a:ext>
            </a:extLst>
          </p:cNvPr>
          <p:cNvGrpSpPr/>
          <p:nvPr/>
        </p:nvGrpSpPr>
        <p:grpSpPr>
          <a:xfrm>
            <a:off x="149088" y="607174"/>
            <a:ext cx="252000" cy="288000"/>
            <a:chOff x="5961125" y="1623900"/>
            <a:chExt cx="376925" cy="448175"/>
          </a:xfrm>
        </p:grpSpPr>
        <p:sp>
          <p:nvSpPr>
            <p:cNvPr id="8" name="Google Shape;544;p39">
              <a:extLst>
                <a:ext uri="{FF2B5EF4-FFF2-40B4-BE49-F238E27FC236}">
                  <a16:creationId xmlns="" xmlns:a16="http://schemas.microsoft.com/office/drawing/2014/main" id="{D05C227A-9264-4971-8648-21524C19460F}"/>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 xmlns:a16="http://schemas.microsoft.com/office/drawing/2014/main" id="{317F5D3E-1B36-44FC-8C0D-551FC2511B59}"/>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 xmlns:a16="http://schemas.microsoft.com/office/drawing/2014/main" id="{2CB23DCD-A360-40DD-BB9C-9C7A5F8CBB7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 xmlns:a16="http://schemas.microsoft.com/office/drawing/2014/main" id="{FA9AA37E-1FD2-4D2B-BC1D-006143001315}"/>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 xmlns:a16="http://schemas.microsoft.com/office/drawing/2014/main" id="{FCB3F77E-771F-484F-87B5-F5FB250898E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 xmlns:a16="http://schemas.microsoft.com/office/drawing/2014/main" id="{87AD5928-66C8-4C12-8373-102D3CB4E344}"/>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 xmlns:a16="http://schemas.microsoft.com/office/drawing/2014/main" id="{74C7A27F-328F-4C5F-9238-A9C4256A4D76}"/>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Rectangle 18">
            <a:extLst>
              <a:ext uri="{FF2B5EF4-FFF2-40B4-BE49-F238E27FC236}">
                <a16:creationId xmlns="" xmlns:a16="http://schemas.microsoft.com/office/drawing/2014/main" id="{9D1DFA54-5CEE-43FF-9B1E-37F9F4AA03F0}"/>
              </a:ext>
            </a:extLst>
          </p:cNvPr>
          <p:cNvSpPr/>
          <p:nvPr/>
        </p:nvSpPr>
        <p:spPr>
          <a:xfrm>
            <a:off x="-91440" y="5713115"/>
            <a:ext cx="4672066" cy="461665"/>
          </a:xfrm>
          <a:prstGeom prst="rect">
            <a:avLst/>
          </a:prstGeom>
          <a:solidFill>
            <a:srgbClr val="B6BD00"/>
          </a:solidFill>
        </p:spPr>
        <p:txBody>
          <a:bodyPr wrap="square">
            <a:spAutoFit/>
          </a:bodyPr>
          <a:lstStyle/>
          <a:p>
            <a:r>
              <a:rPr lang="en-IE" sz="2400" dirty="0">
                <a:solidFill>
                  <a:schemeClr val="bg1"/>
                </a:solidFill>
                <a:highlight>
                  <a:srgbClr val="B6BD00"/>
                </a:highlight>
              </a:rPr>
              <a:t> </a:t>
            </a:r>
            <a:r>
              <a:rPr lang="en-IE" sz="2400" dirty="0" err="1" smtClean="0">
                <a:solidFill>
                  <a:schemeClr val="bg1"/>
                </a:solidFill>
                <a:highlight>
                  <a:srgbClr val="B6BD00"/>
                </a:highlight>
              </a:rPr>
              <a:t>Lernen</a:t>
            </a:r>
            <a:r>
              <a:rPr lang="en-IE" sz="2400" dirty="0" smtClean="0">
                <a:solidFill>
                  <a:schemeClr val="bg1"/>
                </a:solidFill>
                <a:highlight>
                  <a:srgbClr val="B6BD00"/>
                </a:highlight>
              </a:rPr>
              <a:t> </a:t>
            </a:r>
            <a:r>
              <a:rPr lang="en-IE" sz="2400" dirty="0" err="1" smtClean="0">
                <a:solidFill>
                  <a:schemeClr val="bg1"/>
                </a:solidFill>
                <a:highlight>
                  <a:srgbClr val="B6BD00"/>
                </a:highlight>
              </a:rPr>
              <a:t>wir</a:t>
            </a:r>
            <a:r>
              <a:rPr lang="en-IE" sz="2400" dirty="0" smtClean="0">
                <a:solidFill>
                  <a:schemeClr val="bg1"/>
                </a:solidFill>
                <a:highlight>
                  <a:srgbClr val="B6BD00"/>
                </a:highlight>
              </a:rPr>
              <a:t> </a:t>
            </a:r>
            <a:r>
              <a:rPr lang="en-IE" sz="2400" b="1" dirty="0">
                <a:solidFill>
                  <a:schemeClr val="bg1"/>
                </a:solidFill>
                <a:highlight>
                  <a:srgbClr val="B6BD00"/>
                </a:highlight>
              </a:rPr>
              <a:t>Ebba </a:t>
            </a:r>
            <a:r>
              <a:rPr lang="en-IE" sz="2400" b="1" dirty="0" err="1" smtClean="0">
                <a:solidFill>
                  <a:schemeClr val="bg1"/>
                </a:solidFill>
                <a:highlight>
                  <a:srgbClr val="B6BD00"/>
                </a:highlight>
              </a:rPr>
              <a:t>Akerman</a:t>
            </a:r>
            <a:r>
              <a:rPr lang="en-IE" sz="2400" b="1" dirty="0" smtClean="0">
                <a:solidFill>
                  <a:schemeClr val="bg1"/>
                </a:solidFill>
                <a:highlight>
                  <a:srgbClr val="B6BD00"/>
                </a:highlight>
              </a:rPr>
              <a:t> </a:t>
            </a:r>
            <a:r>
              <a:rPr lang="en-IE" sz="2400" dirty="0" err="1" smtClean="0">
                <a:solidFill>
                  <a:schemeClr val="bg1"/>
                </a:solidFill>
                <a:highlight>
                  <a:srgbClr val="B6BD00"/>
                </a:highlight>
              </a:rPr>
              <a:t>kennen</a:t>
            </a:r>
            <a:endParaRPr lang="en-IE" sz="2400" dirty="0">
              <a:solidFill>
                <a:schemeClr val="bg1"/>
              </a:solidFill>
              <a:highlight>
                <a:srgbClr val="B6BD00"/>
              </a:highlight>
            </a:endParaRPr>
          </a:p>
        </p:txBody>
      </p:sp>
      <p:sp>
        <p:nvSpPr>
          <p:cNvPr id="15" name="Text Placeholder 2">
            <a:extLst>
              <a:ext uri="{FF2B5EF4-FFF2-40B4-BE49-F238E27FC236}">
                <a16:creationId xmlns="" xmlns:a16="http://schemas.microsoft.com/office/drawing/2014/main" id="{5545C8AD-46EE-4E17-B737-5C6628D3FDFD}"/>
              </a:ext>
            </a:extLst>
          </p:cNvPr>
          <p:cNvSpPr txBox="1">
            <a:spLocks/>
          </p:cNvSpPr>
          <p:nvPr/>
        </p:nvSpPr>
        <p:spPr>
          <a:xfrm>
            <a:off x="2495266" y="561967"/>
            <a:ext cx="9262538" cy="857158"/>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a:buNone/>
              <a:defRPr sz="3200" kern="1200" baseline="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solidFill>
                  <a:srgbClr val="F38B00"/>
                </a:solidFill>
              </a:rPr>
              <a:t>Integration </a:t>
            </a:r>
            <a:r>
              <a:rPr lang="en-IE" dirty="0" err="1" smtClean="0">
                <a:solidFill>
                  <a:srgbClr val="F38B00"/>
                </a:solidFill>
              </a:rPr>
              <a:t>durch</a:t>
            </a:r>
            <a:r>
              <a:rPr lang="en-IE" dirty="0" smtClean="0">
                <a:solidFill>
                  <a:srgbClr val="F38B00"/>
                </a:solidFill>
              </a:rPr>
              <a:t> Essen: </a:t>
            </a:r>
            <a:r>
              <a:rPr lang="en-IE" dirty="0"/>
              <a:t>UNITED INVIATIONS, </a:t>
            </a:r>
            <a:r>
              <a:rPr lang="en-IE" dirty="0" smtClean="0"/>
              <a:t>SCHWEDEN</a:t>
            </a:r>
            <a:endParaRPr lang="en-IE" dirty="0"/>
          </a:p>
        </p:txBody>
      </p:sp>
    </p:spTree>
    <p:extLst>
      <p:ext uri="{BB962C8B-B14F-4D97-AF65-F5344CB8AC3E}">
        <p14:creationId xmlns:p14="http://schemas.microsoft.com/office/powerpoint/2010/main" val="29219205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B176FBF9-31F2-4AF6-81DB-293B407FCCA7}"/>
              </a:ext>
            </a:extLst>
          </p:cNvPr>
          <p:cNvSpPr>
            <a:spLocks noGrp="1"/>
          </p:cNvSpPr>
          <p:nvPr>
            <p:ph type="body" sz="quarter" idx="20"/>
          </p:nvPr>
        </p:nvSpPr>
        <p:spPr>
          <a:xfrm>
            <a:off x="2289525" y="1274491"/>
            <a:ext cx="9330256" cy="3872188"/>
          </a:xfrm>
        </p:spPr>
        <p:txBody>
          <a:bodyPr/>
          <a:lstStyle/>
          <a:p>
            <a:pPr marL="0" indent="0">
              <a:buNone/>
            </a:pPr>
            <a:r>
              <a:rPr lang="de-DE" sz="2300" dirty="0"/>
              <a:t>Sehen Sie Ebba in ihrem </a:t>
            </a:r>
            <a:r>
              <a:rPr lang="de-DE" sz="2300" dirty="0" err="1"/>
              <a:t>TEDx</a:t>
            </a:r>
            <a:r>
              <a:rPr lang="de-DE" sz="2300" dirty="0"/>
              <a:t>-Vortrag zu, wie sie das ganze Konzept erklärt.</a:t>
            </a:r>
          </a:p>
        </p:txBody>
      </p:sp>
      <p:pic>
        <p:nvPicPr>
          <p:cNvPr id="4" name="Online Media 3" title="Have an immigrant over for dinner | Ebba Akerman | TEDxStockholmSalon">
            <a:hlinkClick r:id="" action="ppaction://media"/>
            <a:extLst>
              <a:ext uri="{FF2B5EF4-FFF2-40B4-BE49-F238E27FC236}">
                <a16:creationId xmlns="" xmlns:a16="http://schemas.microsoft.com/office/drawing/2014/main" id="{44E75B14-139D-4FC2-8745-8C489634C2F0}"/>
              </a:ext>
            </a:extLst>
          </p:cNvPr>
          <p:cNvPicPr>
            <a:picLocks noRot="1" noChangeAspect="1"/>
          </p:cNvPicPr>
          <p:nvPr>
            <a:videoFile r:link="rId1"/>
          </p:nvPr>
        </p:nvPicPr>
        <p:blipFill>
          <a:blip r:embed="rId3"/>
          <a:stretch>
            <a:fillRect/>
          </a:stretch>
        </p:blipFill>
        <p:spPr>
          <a:xfrm>
            <a:off x="2731770" y="1925905"/>
            <a:ext cx="7646670" cy="4301252"/>
          </a:xfrm>
          <a:prstGeom prst="rect">
            <a:avLst/>
          </a:prstGeom>
        </p:spPr>
      </p:pic>
      <p:sp>
        <p:nvSpPr>
          <p:cNvPr id="11" name="Text Placeholder 2">
            <a:extLst>
              <a:ext uri="{FF2B5EF4-FFF2-40B4-BE49-F238E27FC236}">
                <a16:creationId xmlns="" xmlns:a16="http://schemas.microsoft.com/office/drawing/2014/main" id="{88E3246D-6490-427C-AD24-85ECD4822845}"/>
              </a:ext>
            </a:extLst>
          </p:cNvPr>
          <p:cNvSpPr txBox="1">
            <a:spLocks/>
          </p:cNvSpPr>
          <p:nvPr/>
        </p:nvSpPr>
        <p:spPr>
          <a:xfrm>
            <a:off x="2289525" y="202264"/>
            <a:ext cx="9528663" cy="857158"/>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a:buNone/>
              <a:defRPr sz="3200" kern="1200" baseline="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solidFill>
                  <a:srgbClr val="F38B00"/>
                </a:solidFill>
              </a:rPr>
              <a:t>Integration </a:t>
            </a:r>
            <a:r>
              <a:rPr lang="en-IE" dirty="0" err="1" smtClean="0">
                <a:solidFill>
                  <a:srgbClr val="F38B00"/>
                </a:solidFill>
              </a:rPr>
              <a:t>durch</a:t>
            </a:r>
            <a:r>
              <a:rPr lang="en-IE" dirty="0" smtClean="0">
                <a:solidFill>
                  <a:srgbClr val="F38B00"/>
                </a:solidFill>
              </a:rPr>
              <a:t> Essen: </a:t>
            </a:r>
            <a:r>
              <a:rPr lang="en-IE" dirty="0"/>
              <a:t>UNITED INVIATIONS, </a:t>
            </a:r>
            <a:r>
              <a:rPr lang="en-IE" dirty="0" smtClean="0"/>
              <a:t>SCHWEDEN</a:t>
            </a:r>
            <a:endParaRPr lang="en-IE" dirty="0"/>
          </a:p>
        </p:txBody>
      </p:sp>
    </p:spTree>
    <p:extLst>
      <p:ext uri="{BB962C8B-B14F-4D97-AF65-F5344CB8AC3E}">
        <p14:creationId xmlns:p14="http://schemas.microsoft.com/office/powerpoint/2010/main" val="184683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A17FFC96-96A6-4C5E-9C05-152851360EF0}"/>
              </a:ext>
            </a:extLst>
          </p:cNvPr>
          <p:cNvSpPr>
            <a:spLocks noGrp="1"/>
          </p:cNvSpPr>
          <p:nvPr>
            <p:ph type="body" sz="quarter" idx="20"/>
          </p:nvPr>
        </p:nvSpPr>
        <p:spPr>
          <a:xfrm>
            <a:off x="4882551" y="1265304"/>
            <a:ext cx="7004649" cy="4148023"/>
          </a:xfrm>
        </p:spPr>
        <p:txBody>
          <a:bodyPr/>
          <a:lstStyle/>
          <a:p>
            <a:r>
              <a:rPr lang="de-DE" sz="2200" dirty="0"/>
              <a:t>Das Gemeinschaftstheater stellt ein Mittel dar, mit dem Einzelpersonen aus Flüchtlingsgemeinschaften die Möglichkeit bekommen, ihre Lebenserfahrungen durch einen Prozess von Diskussionen, Rollenspielen, Improvisation und entwickelten Theaterfähigkeiten zu erkunden. </a:t>
            </a:r>
            <a:endParaRPr lang="de-DE" sz="2200" dirty="0" smtClean="0"/>
          </a:p>
          <a:p>
            <a:r>
              <a:rPr lang="de-DE" sz="2200" dirty="0"/>
              <a:t>Schauspiel und Theater können einen sehr positiven Einfluss auf die teilnehmenden Personen haben; sie können Sprach- und Kommunikationsfähigkeiten, Präsentationsfähigkeiten, Selbstvertrauen und Selbstbewusstsein entwickeln. </a:t>
            </a:r>
            <a:endParaRPr lang="de-DE" sz="2200" dirty="0" smtClean="0"/>
          </a:p>
          <a:p>
            <a:r>
              <a:rPr lang="de-DE" sz="2200" dirty="0"/>
              <a:t>Das REACT-Projekt (2016-2018) entstand aus dem Konzept des Flüchtlingsengagements und der Integration durch Gemeinschaftstheater. </a:t>
            </a:r>
            <a:endParaRPr lang="de-DE" sz="2200" dirty="0" smtClean="0"/>
          </a:p>
          <a:p>
            <a:pPr marL="0" indent="0">
              <a:buNone/>
            </a:pPr>
            <a:r>
              <a:rPr lang="en-IE" sz="2200" dirty="0" err="1" smtClean="0">
                <a:hlinkClick r:id="rId3"/>
              </a:rPr>
              <a:t>Lesen</a:t>
            </a:r>
            <a:r>
              <a:rPr lang="en-IE" sz="2200" dirty="0" smtClean="0">
                <a:hlinkClick r:id="rId3"/>
              </a:rPr>
              <a:t> </a:t>
            </a:r>
            <a:r>
              <a:rPr lang="en-IE" sz="2200" dirty="0" err="1" smtClean="0">
                <a:hlinkClick r:id="rId3"/>
              </a:rPr>
              <a:t>Sie</a:t>
            </a:r>
            <a:r>
              <a:rPr lang="en-IE" sz="2200" dirty="0" smtClean="0">
                <a:hlinkClick r:id="rId3"/>
              </a:rPr>
              <a:t> </a:t>
            </a:r>
            <a:r>
              <a:rPr lang="en-IE" sz="2200" dirty="0" err="1" smtClean="0">
                <a:hlinkClick r:id="rId3"/>
              </a:rPr>
              <a:t>mehr</a:t>
            </a:r>
            <a:r>
              <a:rPr lang="en-IE" sz="2200" dirty="0" smtClean="0">
                <a:hlinkClick r:id="rId3"/>
              </a:rPr>
              <a:t> </a:t>
            </a:r>
            <a:r>
              <a:rPr lang="en-IE" sz="2200" dirty="0" err="1" smtClean="0">
                <a:hlinkClick r:id="rId3"/>
              </a:rPr>
              <a:t>über</a:t>
            </a:r>
            <a:r>
              <a:rPr lang="en-IE" sz="2200" dirty="0" smtClean="0">
                <a:hlinkClick r:id="rId3"/>
              </a:rPr>
              <a:t> das REACT-</a:t>
            </a:r>
            <a:r>
              <a:rPr lang="en-IE" sz="2200" dirty="0" err="1" smtClean="0">
                <a:hlinkClick r:id="rId3"/>
              </a:rPr>
              <a:t>Projekt</a:t>
            </a:r>
            <a:endParaRPr lang="en-IE" sz="2200" dirty="0"/>
          </a:p>
          <a:p>
            <a:pPr algn="just"/>
            <a:endParaRPr lang="en-IE" dirty="0">
              <a:solidFill>
                <a:srgbClr val="615F5D"/>
              </a:solidFill>
            </a:endParaRPr>
          </a:p>
          <a:p>
            <a:endParaRPr lang="en-IE" dirty="0"/>
          </a:p>
        </p:txBody>
      </p:sp>
      <p:grpSp>
        <p:nvGrpSpPr>
          <p:cNvPr id="8" name="Google Shape;543;p39">
            <a:extLst>
              <a:ext uri="{FF2B5EF4-FFF2-40B4-BE49-F238E27FC236}">
                <a16:creationId xmlns="" xmlns:a16="http://schemas.microsoft.com/office/drawing/2014/main"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 xmlns:a16="http://schemas.microsoft.com/office/drawing/2014/main"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 xmlns:a16="http://schemas.microsoft.com/office/drawing/2014/main"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 xmlns:a16="http://schemas.microsoft.com/office/drawing/2014/main"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 xmlns:a16="http://schemas.microsoft.com/office/drawing/2014/main"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 xmlns:a16="http://schemas.microsoft.com/office/drawing/2014/main"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 xmlns:a16="http://schemas.microsoft.com/office/drawing/2014/main"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 xmlns:a16="http://schemas.microsoft.com/office/drawing/2014/main"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 xmlns:a16="http://schemas.microsoft.com/office/drawing/2014/main" id="{BA567082-D7CF-4135-84F7-B338243AA6F0}"/>
              </a:ext>
            </a:extLst>
          </p:cNvPr>
          <p:cNvSpPr txBox="1"/>
          <p:nvPr/>
        </p:nvSpPr>
        <p:spPr>
          <a:xfrm>
            <a:off x="24832" y="5577840"/>
            <a:ext cx="4692605" cy="353943"/>
          </a:xfrm>
          <a:prstGeom prst="rect">
            <a:avLst/>
          </a:prstGeom>
          <a:noFill/>
        </p:spPr>
        <p:txBody>
          <a:bodyPr wrap="square" rtlCol="0">
            <a:spAutoFit/>
          </a:bodyPr>
          <a:lstStyle/>
          <a:p>
            <a:pPr algn="ctr"/>
            <a:r>
              <a:rPr lang="de-DE" sz="1700" dirty="0"/>
              <a:t>Eine Schnappschuss des REACT-Projekts in Bristol.</a:t>
            </a:r>
            <a:endParaRPr lang="en-IE" sz="1700" dirty="0"/>
          </a:p>
        </p:txBody>
      </p:sp>
      <p:pic>
        <p:nvPicPr>
          <p:cNvPr id="19" name="Online Media 18" title="REACT Video1">
            <a:hlinkClick r:id="" action="ppaction://media"/>
            <a:extLst>
              <a:ext uri="{FF2B5EF4-FFF2-40B4-BE49-F238E27FC236}">
                <a16:creationId xmlns="" xmlns:a16="http://schemas.microsoft.com/office/drawing/2014/main" id="{415F8976-B813-438E-8889-4A9FF59926A0}"/>
              </a:ext>
            </a:extLst>
          </p:cNvPr>
          <p:cNvPicPr>
            <a:picLocks noRot="1" noChangeAspect="1"/>
          </p:cNvPicPr>
          <p:nvPr>
            <a:videoFile r:link="rId1"/>
          </p:nvPr>
        </p:nvPicPr>
        <p:blipFill>
          <a:blip r:embed="rId4"/>
          <a:stretch>
            <a:fillRect/>
          </a:stretch>
        </p:blipFill>
        <p:spPr>
          <a:xfrm>
            <a:off x="24832" y="2042640"/>
            <a:ext cx="4692605" cy="3516898"/>
          </a:xfrm>
          <a:prstGeom prst="rect">
            <a:avLst/>
          </a:prstGeom>
        </p:spPr>
      </p:pic>
      <p:sp>
        <p:nvSpPr>
          <p:cNvPr id="16" name="Text Placeholder 2">
            <a:extLst>
              <a:ext uri="{FF2B5EF4-FFF2-40B4-BE49-F238E27FC236}">
                <a16:creationId xmlns="" xmlns:a16="http://schemas.microsoft.com/office/drawing/2014/main" id="{1ABC7346-22E3-4B14-87E8-D6011D1D3CFD}"/>
              </a:ext>
            </a:extLst>
          </p:cNvPr>
          <p:cNvSpPr txBox="1">
            <a:spLocks/>
          </p:cNvSpPr>
          <p:nvPr/>
        </p:nvSpPr>
        <p:spPr>
          <a:xfrm>
            <a:off x="2289526" y="202264"/>
            <a:ext cx="8987512" cy="857158"/>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a:buNone/>
              <a:defRPr sz="3200" kern="1200" baseline="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solidFill>
                  <a:srgbClr val="16A8D3"/>
                </a:solidFill>
              </a:rPr>
              <a:t>Integration </a:t>
            </a:r>
            <a:r>
              <a:rPr lang="en-IE" dirty="0" err="1">
                <a:solidFill>
                  <a:srgbClr val="16A8D3"/>
                </a:solidFill>
              </a:rPr>
              <a:t>durch</a:t>
            </a:r>
            <a:r>
              <a:rPr lang="en-IE" dirty="0">
                <a:solidFill>
                  <a:srgbClr val="16A8D3"/>
                </a:solidFill>
              </a:rPr>
              <a:t> </a:t>
            </a:r>
            <a:r>
              <a:rPr lang="en-IE" dirty="0" err="1" smtClean="0">
                <a:solidFill>
                  <a:srgbClr val="16A8D3"/>
                </a:solidFill>
              </a:rPr>
              <a:t>gemeinsames</a:t>
            </a:r>
            <a:r>
              <a:rPr lang="en-IE" dirty="0" smtClean="0">
                <a:solidFill>
                  <a:srgbClr val="16A8D3"/>
                </a:solidFill>
              </a:rPr>
              <a:t> </a:t>
            </a:r>
            <a:r>
              <a:rPr lang="en-IE" dirty="0" err="1" smtClean="0">
                <a:solidFill>
                  <a:srgbClr val="16A8D3"/>
                </a:solidFill>
              </a:rPr>
              <a:t>Theater</a:t>
            </a:r>
            <a:r>
              <a:rPr lang="en-IE" dirty="0" smtClean="0">
                <a:solidFill>
                  <a:srgbClr val="16A8D3"/>
                </a:solidFill>
              </a:rPr>
              <a:t>: </a:t>
            </a:r>
            <a:r>
              <a:rPr lang="en-IE" dirty="0"/>
              <a:t>REACT </a:t>
            </a:r>
            <a:r>
              <a:rPr lang="en-IE" dirty="0" smtClean="0"/>
              <a:t>PROJEKT</a:t>
            </a:r>
            <a:endParaRPr lang="en-IE" dirty="0"/>
          </a:p>
        </p:txBody>
      </p:sp>
    </p:spTree>
    <p:extLst>
      <p:ext uri="{BB962C8B-B14F-4D97-AF65-F5344CB8AC3E}">
        <p14:creationId xmlns:p14="http://schemas.microsoft.com/office/powerpoint/2010/main" val="170261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A17FFC96-96A6-4C5E-9C05-152851360EF0}"/>
              </a:ext>
            </a:extLst>
          </p:cNvPr>
          <p:cNvSpPr>
            <a:spLocks noGrp="1"/>
          </p:cNvSpPr>
          <p:nvPr>
            <p:ph type="body" sz="quarter" idx="20"/>
          </p:nvPr>
        </p:nvSpPr>
        <p:spPr>
          <a:xfrm>
            <a:off x="2917163" y="1498545"/>
            <a:ext cx="9131239" cy="4039496"/>
          </a:xfrm>
        </p:spPr>
        <p:txBody>
          <a:bodyPr/>
          <a:lstStyle/>
          <a:p>
            <a:r>
              <a:rPr lang="de-DE" sz="2200" dirty="0"/>
              <a:t>Das REACT-Projekt hat eine sehr nützliches Hilfsmittel veröffentlicht</a:t>
            </a:r>
            <a:r>
              <a:rPr lang="de-DE" sz="2200" dirty="0" smtClean="0"/>
              <a:t>: </a:t>
            </a:r>
            <a:r>
              <a:rPr lang="de-DE" sz="2200" b="1" i="1" dirty="0"/>
              <a:t>Leitfaden zur Durchführung von Inklusionstheaterprojekten mit Geflüchteten</a:t>
            </a:r>
            <a:r>
              <a:rPr lang="en-IE" sz="2200" b="1" i="1" dirty="0" smtClean="0"/>
              <a:t>.</a:t>
            </a:r>
            <a:endParaRPr lang="en-IE" sz="2200" b="1" i="1" dirty="0"/>
          </a:p>
          <a:p>
            <a:r>
              <a:rPr lang="de-DE" sz="2200" dirty="0"/>
              <a:t>Das Ziel dieses Leitfadens ist es, die Erkenntnisse der drei Partner zu teilen und diese Informationen in einem zugänglichen Format zu präsentieren, so dass sie von anderen Organisationen, die daran interessiert sind, das Gemeinschaftstheater als Tool für die Integration zwischen Flüchtlings- und Aufnahmegemeinschaften zu nutzen, leicht gelesen werden können. </a:t>
            </a:r>
            <a:endParaRPr lang="de-DE" sz="2200" dirty="0" smtClean="0"/>
          </a:p>
          <a:p>
            <a:r>
              <a:rPr lang="de-DE" sz="2200" dirty="0"/>
              <a:t>Der Leitfaden enthält durchgehend Vorschläge und Empfehlungen für all jene Organisationen/Agenturen/Theater, die ein ähnliches Projekt in ihrem eigenen Kontext durchführen möchten.</a:t>
            </a:r>
          </a:p>
          <a:p>
            <a:pPr marL="0" indent="0">
              <a:buNone/>
            </a:pPr>
            <a:endParaRPr lang="en-IE" sz="2200" b="1" i="1" dirty="0">
              <a:hlinkClick r:id="rId2"/>
            </a:endParaRPr>
          </a:p>
          <a:p>
            <a:pPr marL="0" indent="0">
              <a:buNone/>
            </a:pPr>
            <a:r>
              <a:rPr lang="en-IE" sz="2200" dirty="0">
                <a:solidFill>
                  <a:schemeClr val="accent1"/>
                </a:solidFill>
                <a:hlinkClick r:id="rId2"/>
              </a:rPr>
              <a:t>Download </a:t>
            </a:r>
            <a:r>
              <a:rPr lang="en-IE" sz="2200" dirty="0" smtClean="0">
                <a:solidFill>
                  <a:schemeClr val="accent1"/>
                </a:solidFill>
                <a:hlinkClick r:id="rId2"/>
              </a:rPr>
              <a:t>des </a:t>
            </a:r>
            <a:r>
              <a:rPr lang="en-IE" sz="2200" u="sng" dirty="0" smtClean="0">
                <a:solidFill>
                  <a:schemeClr val="accent1"/>
                </a:solidFill>
                <a:hlinkClick r:id="rId2"/>
              </a:rPr>
              <a:t>REACT-</a:t>
            </a:r>
            <a:r>
              <a:rPr lang="en-IE" sz="2200" u="sng" dirty="0" err="1" smtClean="0">
                <a:solidFill>
                  <a:schemeClr val="accent1"/>
                </a:solidFill>
              </a:rPr>
              <a:t>Leitfadens</a:t>
            </a:r>
            <a:endParaRPr lang="en-IE" sz="2200" u="sng" dirty="0">
              <a:solidFill>
                <a:schemeClr val="accent1"/>
              </a:solidFill>
            </a:endParaRPr>
          </a:p>
          <a:p>
            <a:endParaRPr lang="en-IE" dirty="0"/>
          </a:p>
          <a:p>
            <a:pPr algn="just"/>
            <a:endParaRPr lang="en-IE" dirty="0">
              <a:solidFill>
                <a:srgbClr val="615F5D"/>
              </a:solidFill>
            </a:endParaRPr>
          </a:p>
          <a:p>
            <a:endParaRPr lang="en-IE" dirty="0"/>
          </a:p>
        </p:txBody>
      </p:sp>
      <p:grpSp>
        <p:nvGrpSpPr>
          <p:cNvPr id="8" name="Google Shape;543;p39">
            <a:extLst>
              <a:ext uri="{FF2B5EF4-FFF2-40B4-BE49-F238E27FC236}">
                <a16:creationId xmlns="" xmlns:a16="http://schemas.microsoft.com/office/drawing/2014/main"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 xmlns:a16="http://schemas.microsoft.com/office/drawing/2014/main"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 xmlns:a16="http://schemas.microsoft.com/office/drawing/2014/main"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 xmlns:a16="http://schemas.microsoft.com/office/drawing/2014/main"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 xmlns:a16="http://schemas.microsoft.com/office/drawing/2014/main"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 xmlns:a16="http://schemas.microsoft.com/office/drawing/2014/main"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 xmlns:a16="http://schemas.microsoft.com/office/drawing/2014/main"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 xmlns:a16="http://schemas.microsoft.com/office/drawing/2014/main"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a:extLst>
              <a:ext uri="{FF2B5EF4-FFF2-40B4-BE49-F238E27FC236}">
                <a16:creationId xmlns="" xmlns:a16="http://schemas.microsoft.com/office/drawing/2014/main" id="{F6C238AF-707C-4542-95D4-138E934C6C57}"/>
              </a:ext>
            </a:extLst>
          </p:cNvPr>
          <p:cNvSpPr txBox="1"/>
          <p:nvPr/>
        </p:nvSpPr>
        <p:spPr>
          <a:xfrm>
            <a:off x="7920843" y="4810783"/>
            <a:ext cx="4271158" cy="1200329"/>
          </a:xfrm>
          <a:prstGeom prst="rect">
            <a:avLst/>
          </a:prstGeom>
          <a:solidFill>
            <a:srgbClr val="16A8D3"/>
          </a:solidFill>
        </p:spPr>
        <p:txBody>
          <a:bodyPr wrap="square" rtlCol="0">
            <a:spAutoFit/>
          </a:bodyPr>
          <a:lstStyle/>
          <a:p>
            <a:r>
              <a:rPr lang="de-DE" dirty="0">
                <a:solidFill>
                  <a:schemeClr val="bg1"/>
                </a:solidFill>
              </a:rPr>
              <a:t>Weitere gute Ansätze finden </a:t>
            </a:r>
            <a:endParaRPr lang="de-DE" dirty="0" smtClean="0">
              <a:solidFill>
                <a:schemeClr val="bg1"/>
              </a:solidFill>
            </a:endParaRPr>
          </a:p>
          <a:p>
            <a:r>
              <a:rPr lang="de-DE" dirty="0" smtClean="0">
                <a:solidFill>
                  <a:schemeClr val="bg1"/>
                </a:solidFill>
              </a:rPr>
              <a:t>Sie </a:t>
            </a:r>
            <a:r>
              <a:rPr lang="de-DE" dirty="0">
                <a:solidFill>
                  <a:schemeClr val="bg1"/>
                </a:solidFill>
              </a:rPr>
              <a:t>in unserem 56 seitigen </a:t>
            </a:r>
            <a:endParaRPr lang="de-DE" dirty="0" smtClean="0">
              <a:solidFill>
                <a:schemeClr val="bg1"/>
              </a:solidFill>
            </a:endParaRPr>
          </a:p>
          <a:p>
            <a:r>
              <a:rPr lang="de-DE" dirty="0" err="1" smtClean="0">
                <a:solidFill>
                  <a:schemeClr val="bg1"/>
                </a:solidFill>
              </a:rPr>
              <a:t>Promise</a:t>
            </a:r>
            <a:r>
              <a:rPr lang="de-DE" dirty="0" smtClean="0">
                <a:solidFill>
                  <a:schemeClr val="bg1"/>
                </a:solidFill>
              </a:rPr>
              <a:t> </a:t>
            </a:r>
            <a:r>
              <a:rPr lang="de-DE" dirty="0" err="1">
                <a:solidFill>
                  <a:schemeClr val="bg1"/>
                </a:solidFill>
              </a:rPr>
              <a:t>Social</a:t>
            </a:r>
            <a:r>
              <a:rPr lang="de-DE" dirty="0">
                <a:solidFill>
                  <a:schemeClr val="bg1"/>
                </a:solidFill>
              </a:rPr>
              <a:t> </a:t>
            </a:r>
            <a:r>
              <a:rPr lang="de-DE" dirty="0" err="1">
                <a:solidFill>
                  <a:schemeClr val="bg1"/>
                </a:solidFill>
              </a:rPr>
              <a:t>Inclusion</a:t>
            </a:r>
            <a:r>
              <a:rPr lang="de-DE" dirty="0">
                <a:solidFill>
                  <a:schemeClr val="bg1"/>
                </a:solidFill>
              </a:rPr>
              <a:t> Toolkit</a:t>
            </a:r>
            <a:endParaRPr lang="en-IE" dirty="0">
              <a:solidFill>
                <a:schemeClr val="bg1"/>
              </a:solidFill>
            </a:endParaRPr>
          </a:p>
          <a:p>
            <a:endParaRPr lang="en-IE" dirty="0">
              <a:solidFill>
                <a:schemeClr val="bg1"/>
              </a:solidFill>
            </a:endParaRPr>
          </a:p>
        </p:txBody>
      </p:sp>
      <p:pic>
        <p:nvPicPr>
          <p:cNvPr id="17" name="Picture 16">
            <a:extLst>
              <a:ext uri="{FF2B5EF4-FFF2-40B4-BE49-F238E27FC236}">
                <a16:creationId xmlns="" xmlns:a16="http://schemas.microsoft.com/office/drawing/2014/main" id="{7822E390-B156-47C6-ADAF-BA2073D515BC}"/>
              </a:ext>
            </a:extLst>
          </p:cNvPr>
          <p:cNvPicPr>
            <a:picLocks noChangeAspect="1"/>
          </p:cNvPicPr>
          <p:nvPr/>
        </p:nvPicPr>
        <p:blipFill>
          <a:blip r:embed="rId3"/>
          <a:stretch>
            <a:fillRect/>
          </a:stretch>
        </p:blipFill>
        <p:spPr>
          <a:xfrm>
            <a:off x="11109575" y="4810783"/>
            <a:ext cx="1082425" cy="1520042"/>
          </a:xfrm>
          <a:prstGeom prst="rect">
            <a:avLst/>
          </a:prstGeom>
        </p:spPr>
      </p:pic>
      <p:pic>
        <p:nvPicPr>
          <p:cNvPr id="18" name="Picture 17">
            <a:extLst>
              <a:ext uri="{FF2B5EF4-FFF2-40B4-BE49-F238E27FC236}">
                <a16:creationId xmlns="" xmlns:a16="http://schemas.microsoft.com/office/drawing/2014/main" id="{945E8C32-9315-47B3-95D8-155D45C931FD}"/>
              </a:ext>
            </a:extLst>
          </p:cNvPr>
          <p:cNvPicPr>
            <a:picLocks noChangeAspect="1"/>
          </p:cNvPicPr>
          <p:nvPr/>
        </p:nvPicPr>
        <p:blipFill>
          <a:blip r:embed="rId4"/>
          <a:stretch>
            <a:fillRect/>
          </a:stretch>
        </p:blipFill>
        <p:spPr>
          <a:xfrm>
            <a:off x="143598" y="564206"/>
            <a:ext cx="2696220" cy="3818137"/>
          </a:xfrm>
          <a:prstGeom prst="rect">
            <a:avLst/>
          </a:prstGeom>
        </p:spPr>
      </p:pic>
      <p:sp>
        <p:nvSpPr>
          <p:cNvPr id="19" name="Text Placeholder 2">
            <a:extLst>
              <a:ext uri="{FF2B5EF4-FFF2-40B4-BE49-F238E27FC236}">
                <a16:creationId xmlns="" xmlns:a16="http://schemas.microsoft.com/office/drawing/2014/main" id="{42531832-2774-4FCB-ABDA-FD9CAC4CA424}"/>
              </a:ext>
            </a:extLst>
          </p:cNvPr>
          <p:cNvSpPr txBox="1">
            <a:spLocks/>
          </p:cNvSpPr>
          <p:nvPr/>
        </p:nvSpPr>
        <p:spPr>
          <a:xfrm>
            <a:off x="2917163" y="197494"/>
            <a:ext cx="8987512" cy="857158"/>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a:buNone/>
              <a:defRPr sz="3200" kern="1200" baseline="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solidFill>
                  <a:srgbClr val="16A8D3"/>
                </a:solidFill>
              </a:rPr>
              <a:t>Integration </a:t>
            </a:r>
            <a:r>
              <a:rPr lang="en-IE" dirty="0" err="1">
                <a:solidFill>
                  <a:srgbClr val="16A8D3"/>
                </a:solidFill>
              </a:rPr>
              <a:t>durch</a:t>
            </a:r>
            <a:r>
              <a:rPr lang="en-IE" dirty="0">
                <a:solidFill>
                  <a:srgbClr val="16A8D3"/>
                </a:solidFill>
              </a:rPr>
              <a:t> </a:t>
            </a:r>
            <a:r>
              <a:rPr lang="en-IE" dirty="0" err="1">
                <a:solidFill>
                  <a:srgbClr val="16A8D3"/>
                </a:solidFill>
              </a:rPr>
              <a:t>gemeinsames</a:t>
            </a:r>
            <a:r>
              <a:rPr lang="en-IE" dirty="0">
                <a:solidFill>
                  <a:srgbClr val="16A8D3"/>
                </a:solidFill>
              </a:rPr>
              <a:t> </a:t>
            </a:r>
            <a:r>
              <a:rPr lang="en-IE" dirty="0" err="1" smtClean="0">
                <a:solidFill>
                  <a:srgbClr val="16A8D3"/>
                </a:solidFill>
              </a:rPr>
              <a:t>Theater</a:t>
            </a:r>
            <a:r>
              <a:rPr lang="en-IE" dirty="0" smtClean="0">
                <a:solidFill>
                  <a:srgbClr val="16A8D3"/>
                </a:solidFill>
              </a:rPr>
              <a:t>: </a:t>
            </a:r>
            <a:r>
              <a:rPr lang="en-IE" dirty="0"/>
              <a:t>REACT </a:t>
            </a:r>
            <a:r>
              <a:rPr lang="en-IE" dirty="0" smtClean="0"/>
              <a:t>PROJEKT</a:t>
            </a:r>
            <a:endParaRPr lang="en-IE" dirty="0"/>
          </a:p>
        </p:txBody>
      </p:sp>
      <p:sp>
        <p:nvSpPr>
          <p:cNvPr id="20" name="TextBox 19">
            <a:extLst>
              <a:ext uri="{FF2B5EF4-FFF2-40B4-BE49-F238E27FC236}">
                <a16:creationId xmlns="" xmlns:a16="http://schemas.microsoft.com/office/drawing/2014/main" id="{49FE17F4-B100-476C-AE87-6D93DE7BDF27}"/>
              </a:ext>
            </a:extLst>
          </p:cNvPr>
          <p:cNvSpPr txBox="1"/>
          <p:nvPr/>
        </p:nvSpPr>
        <p:spPr>
          <a:xfrm>
            <a:off x="0" y="5523966"/>
            <a:ext cx="2422566" cy="461665"/>
          </a:xfrm>
          <a:prstGeom prst="rect">
            <a:avLst/>
          </a:prstGeom>
          <a:solidFill>
            <a:srgbClr val="EA1D76"/>
          </a:solidFill>
        </p:spPr>
        <p:txBody>
          <a:bodyPr wrap="square" rtlCol="0">
            <a:spAutoFit/>
          </a:bodyPr>
          <a:lstStyle/>
          <a:p>
            <a:r>
              <a:rPr lang="en-IE" sz="2400" dirty="0">
                <a:solidFill>
                  <a:schemeClr val="bg1"/>
                </a:solidFill>
              </a:rPr>
              <a:t>       DOWNLOAD</a:t>
            </a:r>
          </a:p>
        </p:txBody>
      </p:sp>
      <p:grpSp>
        <p:nvGrpSpPr>
          <p:cNvPr id="21" name="Google Shape;605;p39">
            <a:extLst>
              <a:ext uri="{FF2B5EF4-FFF2-40B4-BE49-F238E27FC236}">
                <a16:creationId xmlns="" xmlns:a16="http://schemas.microsoft.com/office/drawing/2014/main" id="{2B00B85A-33B3-4F95-A2B4-1FADA566C1C3}"/>
              </a:ext>
            </a:extLst>
          </p:cNvPr>
          <p:cNvGrpSpPr/>
          <p:nvPr/>
        </p:nvGrpSpPr>
        <p:grpSpPr>
          <a:xfrm>
            <a:off x="123782" y="5637018"/>
            <a:ext cx="252000" cy="288000"/>
            <a:chOff x="2583100" y="2973775"/>
            <a:chExt cx="461550" cy="437200"/>
          </a:xfrm>
        </p:grpSpPr>
        <p:sp>
          <p:nvSpPr>
            <p:cNvPr id="22" name="Google Shape;606;p39">
              <a:extLst>
                <a:ext uri="{FF2B5EF4-FFF2-40B4-BE49-F238E27FC236}">
                  <a16:creationId xmlns="" xmlns:a16="http://schemas.microsoft.com/office/drawing/2014/main" id="{5B15A3EF-DC46-46C2-8416-ADE4172BAE71}"/>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07;p39">
              <a:extLst>
                <a:ext uri="{FF2B5EF4-FFF2-40B4-BE49-F238E27FC236}">
                  <a16:creationId xmlns="" xmlns:a16="http://schemas.microsoft.com/office/drawing/2014/main" id="{AEFB19E7-7795-48C9-8FC5-0CE80CEA9AFE}"/>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134107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E317A659-318F-46A9-8969-71BB3908ABBA}"/>
              </a:ext>
            </a:extLst>
          </p:cNvPr>
          <p:cNvSpPr>
            <a:spLocks noGrp="1"/>
          </p:cNvSpPr>
          <p:nvPr>
            <p:ph type="body" sz="quarter" idx="20"/>
          </p:nvPr>
        </p:nvSpPr>
        <p:spPr>
          <a:xfrm>
            <a:off x="6096000" y="1492906"/>
            <a:ext cx="5642610" cy="4302104"/>
          </a:xfrm>
        </p:spPr>
        <p:txBody>
          <a:bodyPr/>
          <a:lstStyle/>
          <a:p>
            <a:pPr marL="0" indent="0">
              <a:buNone/>
            </a:pPr>
            <a:r>
              <a:rPr lang="de-DE" dirty="0"/>
              <a:t>In den 1980er Jahren floh die Familie von </a:t>
            </a:r>
            <a:r>
              <a:rPr lang="de-DE" dirty="0" err="1"/>
              <a:t>Zac</a:t>
            </a:r>
            <a:r>
              <a:rPr lang="de-DE" dirty="0"/>
              <a:t> </a:t>
            </a:r>
            <a:r>
              <a:rPr lang="de-DE" dirty="0" err="1"/>
              <a:t>Moradi</a:t>
            </a:r>
            <a:r>
              <a:rPr lang="de-DE" dirty="0"/>
              <a:t> in den Irak, um dem Iran-Irak-Krieg zu entgehen. Dann zwang der zweite Golfkrieg sie erneut zur Entwurzelung. Diesmal landeten sie in der ganz anderen Umgebung von </a:t>
            </a:r>
            <a:r>
              <a:rPr lang="de-DE" dirty="0" err="1"/>
              <a:t>Carrick</a:t>
            </a:r>
            <a:r>
              <a:rPr lang="de-DE" dirty="0"/>
              <a:t>-On-Shannon, </a:t>
            </a:r>
            <a:r>
              <a:rPr lang="de-DE" dirty="0" err="1"/>
              <a:t>Leitrim</a:t>
            </a:r>
            <a:r>
              <a:rPr lang="de-DE" dirty="0" smtClean="0"/>
              <a:t>.</a:t>
            </a:r>
            <a:endParaRPr lang="de-DE" dirty="0"/>
          </a:p>
          <a:p>
            <a:pPr marL="0" indent="0">
              <a:buNone/>
            </a:pPr>
            <a:r>
              <a:rPr lang="de-DE" dirty="0"/>
              <a:t>Im Alter von 11 Jahren entwickelte </a:t>
            </a:r>
            <a:r>
              <a:rPr lang="de-DE" dirty="0" err="1"/>
              <a:t>Moradi</a:t>
            </a:r>
            <a:r>
              <a:rPr lang="de-DE" dirty="0"/>
              <a:t> eine Leidenschaft für gälische Spiele und spielte 2016 im Team von </a:t>
            </a:r>
            <a:r>
              <a:rPr lang="de-DE" dirty="0" err="1"/>
              <a:t>Leitrim</a:t>
            </a:r>
            <a:r>
              <a:rPr lang="de-DE" dirty="0"/>
              <a:t>, das den </a:t>
            </a:r>
            <a:r>
              <a:rPr lang="de-DE" dirty="0" err="1"/>
              <a:t>Lory</a:t>
            </a:r>
            <a:r>
              <a:rPr lang="de-DE" dirty="0"/>
              <a:t> </a:t>
            </a:r>
            <a:r>
              <a:rPr lang="de-DE" dirty="0" err="1"/>
              <a:t>Meagher</a:t>
            </a:r>
            <a:r>
              <a:rPr lang="de-DE" dirty="0"/>
              <a:t> Cup an einem Tag gewann, den er als "einen der stolzesten Tage seines Lebens" beschreibt.</a:t>
            </a:r>
            <a:endParaRPr lang="en-IE" dirty="0"/>
          </a:p>
        </p:txBody>
      </p:sp>
      <p:sp>
        <p:nvSpPr>
          <p:cNvPr id="3" name="Text Placeholder 2">
            <a:extLst>
              <a:ext uri="{FF2B5EF4-FFF2-40B4-BE49-F238E27FC236}">
                <a16:creationId xmlns="" xmlns:a16="http://schemas.microsoft.com/office/drawing/2014/main" id="{A8CC9C4E-9C00-42E2-8761-6B0B31D99379}"/>
              </a:ext>
            </a:extLst>
          </p:cNvPr>
          <p:cNvSpPr>
            <a:spLocks noGrp="1"/>
          </p:cNvSpPr>
          <p:nvPr>
            <p:ph type="body" sz="quarter" idx="21"/>
          </p:nvPr>
        </p:nvSpPr>
        <p:spPr>
          <a:xfrm>
            <a:off x="2495266" y="236947"/>
            <a:ext cx="9029700" cy="857158"/>
          </a:xfrm>
        </p:spPr>
        <p:txBody>
          <a:bodyPr>
            <a:normAutofit fontScale="92500"/>
          </a:bodyPr>
          <a:lstStyle/>
          <a:p>
            <a:r>
              <a:rPr lang="en-IE" dirty="0">
                <a:solidFill>
                  <a:srgbClr val="F38B00"/>
                </a:solidFill>
              </a:rPr>
              <a:t>Integration </a:t>
            </a:r>
            <a:r>
              <a:rPr lang="en-IE" dirty="0" err="1" smtClean="0">
                <a:solidFill>
                  <a:srgbClr val="F38B00"/>
                </a:solidFill>
              </a:rPr>
              <a:t>durch</a:t>
            </a:r>
            <a:r>
              <a:rPr lang="en-IE" dirty="0" smtClean="0">
                <a:solidFill>
                  <a:srgbClr val="F38B00"/>
                </a:solidFill>
              </a:rPr>
              <a:t> </a:t>
            </a:r>
            <a:r>
              <a:rPr lang="en-IE" dirty="0">
                <a:solidFill>
                  <a:srgbClr val="F38B00"/>
                </a:solidFill>
              </a:rPr>
              <a:t>Sport: </a:t>
            </a:r>
            <a:r>
              <a:rPr lang="en-IE" dirty="0"/>
              <a:t>Zac Moradi, Leitrim </a:t>
            </a:r>
            <a:r>
              <a:rPr lang="en-IE" dirty="0" err="1" smtClean="0"/>
              <a:t>Irland</a:t>
            </a:r>
            <a:endParaRPr lang="en-IE" dirty="0"/>
          </a:p>
        </p:txBody>
      </p:sp>
      <p:pic>
        <p:nvPicPr>
          <p:cNvPr id="4" name="Online Media 3" title="2019 Leitrim win Lory Meagher Cup + Iran Refugee">
            <a:hlinkClick r:id="" action="ppaction://media"/>
            <a:extLst>
              <a:ext uri="{FF2B5EF4-FFF2-40B4-BE49-F238E27FC236}">
                <a16:creationId xmlns="" xmlns:a16="http://schemas.microsoft.com/office/drawing/2014/main" id="{B11A48EF-EAA4-4348-8CA7-22CF835F19A7}"/>
              </a:ext>
            </a:extLst>
          </p:cNvPr>
          <p:cNvPicPr>
            <a:picLocks noRot="1" noChangeAspect="1"/>
          </p:cNvPicPr>
          <p:nvPr>
            <a:videoFile r:link="rId1"/>
          </p:nvPr>
        </p:nvPicPr>
        <p:blipFill>
          <a:blip r:embed="rId3"/>
          <a:stretch>
            <a:fillRect/>
          </a:stretch>
        </p:blipFill>
        <p:spPr>
          <a:xfrm>
            <a:off x="327660" y="2044460"/>
            <a:ext cx="5388276" cy="3864850"/>
          </a:xfrm>
          <a:prstGeom prst="rect">
            <a:avLst/>
          </a:prstGeom>
        </p:spPr>
      </p:pic>
    </p:spTree>
    <p:extLst>
      <p:ext uri="{BB962C8B-B14F-4D97-AF65-F5344CB8AC3E}">
        <p14:creationId xmlns:p14="http://schemas.microsoft.com/office/powerpoint/2010/main" val="194794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7D2BC47-AF11-4967-8AD4-A41DE29489A2}"/>
              </a:ext>
            </a:extLst>
          </p:cNvPr>
          <p:cNvSpPr>
            <a:spLocks noGrp="1"/>
          </p:cNvSpPr>
          <p:nvPr>
            <p:ph type="body" sz="quarter" idx="20"/>
          </p:nvPr>
        </p:nvSpPr>
        <p:spPr>
          <a:xfrm>
            <a:off x="1932317" y="1754550"/>
            <a:ext cx="9739223" cy="4111411"/>
          </a:xfrm>
        </p:spPr>
        <p:txBody>
          <a:bodyPr/>
          <a:lstStyle/>
          <a:p>
            <a:r>
              <a:rPr lang="de-DE" dirty="0" err="1"/>
              <a:t>Ballyhaunis</a:t>
            </a:r>
            <a:r>
              <a:rPr lang="de-DE" dirty="0"/>
              <a:t> GAA hat an vorderster Front Immigrant*innen und Asylsuchenden geholfen, sich in ihrem neuen Zuhause niederzulassen. Ein Integrationstag im Sommer war ein großer Erfolg und in einer Stadt wie </a:t>
            </a:r>
            <a:r>
              <a:rPr lang="de-DE" dirty="0" err="1"/>
              <a:t>Ballyhaunis</a:t>
            </a:r>
            <a:r>
              <a:rPr lang="de-DE" dirty="0"/>
              <a:t> mit viel weniger sozialen Einrichtungen als in größeren Städten wurde die Rolle, die der Club spielt, noch verstärkt</a:t>
            </a:r>
            <a:r>
              <a:rPr lang="de-DE" dirty="0" smtClean="0"/>
              <a:t>.</a:t>
            </a:r>
          </a:p>
          <a:p>
            <a:endParaRPr lang="de-DE" dirty="0" smtClean="0"/>
          </a:p>
          <a:p>
            <a:r>
              <a:rPr lang="de-DE" dirty="0"/>
              <a:t>Pakistanische Namen sind seit über zwei Jahrzehnten in den </a:t>
            </a:r>
            <a:r>
              <a:rPr lang="de-DE" dirty="0" err="1"/>
              <a:t>Hurling</a:t>
            </a:r>
            <a:r>
              <a:rPr lang="de-DE" dirty="0"/>
              <a:t>-Teams der </a:t>
            </a:r>
            <a:r>
              <a:rPr lang="de-DE" dirty="0" err="1"/>
              <a:t>Ballyhaunis</a:t>
            </a:r>
            <a:r>
              <a:rPr lang="de-DE" dirty="0"/>
              <a:t> vertreten. In der Fußballmannschaft von </a:t>
            </a:r>
            <a:r>
              <a:rPr lang="de-DE" dirty="0" err="1"/>
              <a:t>Ballyhaunis</a:t>
            </a:r>
            <a:r>
              <a:rPr lang="de-DE" dirty="0"/>
              <a:t> sind osteuropäische und syrische Namen vertreten, während der kürzlich gegründete </a:t>
            </a:r>
            <a:r>
              <a:rPr lang="de-DE" dirty="0" err="1"/>
              <a:t>Ballyhaunis</a:t>
            </a:r>
            <a:r>
              <a:rPr lang="de-DE" dirty="0"/>
              <a:t> Cricket Club ein starkes </a:t>
            </a:r>
            <a:r>
              <a:rPr lang="de-DE" dirty="0" smtClean="0"/>
              <a:t>Ventil</a:t>
            </a:r>
            <a:r>
              <a:rPr lang="de-DE" b="1" dirty="0" smtClean="0"/>
              <a:t> </a:t>
            </a:r>
            <a:r>
              <a:rPr lang="de-DE" dirty="0" smtClean="0"/>
              <a:t>für </a:t>
            </a:r>
            <a:r>
              <a:rPr lang="de-DE" dirty="0"/>
              <a:t>Mitglieder der muslimischen Gemeinde ist.</a:t>
            </a:r>
            <a:endParaRPr lang="en-IE" dirty="0"/>
          </a:p>
        </p:txBody>
      </p:sp>
      <p:sp>
        <p:nvSpPr>
          <p:cNvPr id="3" name="Text Placeholder 2">
            <a:extLst>
              <a:ext uri="{FF2B5EF4-FFF2-40B4-BE49-F238E27FC236}">
                <a16:creationId xmlns="" xmlns:a16="http://schemas.microsoft.com/office/drawing/2014/main" id="{A9E2B711-F29C-4CAB-A883-7B9894276490}"/>
              </a:ext>
            </a:extLst>
          </p:cNvPr>
          <p:cNvSpPr>
            <a:spLocks noGrp="1"/>
          </p:cNvSpPr>
          <p:nvPr>
            <p:ph type="body" sz="quarter" idx="21"/>
          </p:nvPr>
        </p:nvSpPr>
        <p:spPr>
          <a:xfrm>
            <a:off x="2139351" y="192154"/>
            <a:ext cx="9747849" cy="912027"/>
          </a:xfrm>
        </p:spPr>
        <p:txBody>
          <a:bodyPr>
            <a:noAutofit/>
          </a:bodyPr>
          <a:lstStyle/>
          <a:p>
            <a:endParaRPr lang="en-IE" sz="3000" dirty="0" smtClean="0">
              <a:solidFill>
                <a:srgbClr val="EA1D76"/>
              </a:solidFill>
            </a:endParaRPr>
          </a:p>
          <a:p>
            <a:r>
              <a:rPr lang="en-IE" sz="3000" dirty="0" smtClean="0">
                <a:solidFill>
                  <a:srgbClr val="EA1D76"/>
                </a:solidFill>
              </a:rPr>
              <a:t>Integration </a:t>
            </a:r>
            <a:r>
              <a:rPr lang="en-IE" sz="3000" dirty="0" err="1" smtClean="0">
                <a:solidFill>
                  <a:srgbClr val="EA1D76"/>
                </a:solidFill>
              </a:rPr>
              <a:t>durch</a:t>
            </a:r>
            <a:r>
              <a:rPr lang="en-IE" sz="3000" dirty="0" smtClean="0">
                <a:solidFill>
                  <a:srgbClr val="EA1D76"/>
                </a:solidFill>
              </a:rPr>
              <a:t> Sport</a:t>
            </a:r>
            <a:r>
              <a:rPr lang="en-IE" sz="3000" dirty="0">
                <a:solidFill>
                  <a:srgbClr val="EA1D76"/>
                </a:solidFill>
              </a:rPr>
              <a:t>: </a:t>
            </a:r>
            <a:r>
              <a:rPr lang="en-IE" sz="3000" dirty="0"/>
              <a:t>GAA </a:t>
            </a:r>
            <a:r>
              <a:rPr lang="en-IE" sz="3000" dirty="0" smtClean="0"/>
              <a:t>und </a:t>
            </a:r>
            <a:r>
              <a:rPr lang="en-IE" sz="3000" dirty="0"/>
              <a:t>Sport in </a:t>
            </a:r>
            <a:r>
              <a:rPr lang="en-IE" sz="3000" dirty="0" err="1"/>
              <a:t>Ballyhaunis</a:t>
            </a:r>
            <a:r>
              <a:rPr lang="en-IE" sz="3000" dirty="0" smtClean="0"/>
              <a:t>, </a:t>
            </a:r>
            <a:r>
              <a:rPr lang="en-IE" sz="3000" dirty="0" err="1" smtClean="0"/>
              <a:t>Irland</a:t>
            </a:r>
            <a:endParaRPr lang="en-IE" sz="3000" dirty="0"/>
          </a:p>
        </p:txBody>
      </p:sp>
      <p:sp>
        <p:nvSpPr>
          <p:cNvPr id="4" name="Rectangle 3">
            <a:extLst>
              <a:ext uri="{FF2B5EF4-FFF2-40B4-BE49-F238E27FC236}">
                <a16:creationId xmlns="" xmlns:a16="http://schemas.microsoft.com/office/drawing/2014/main" id="{A73EEFAF-7D13-4217-9411-C5F022634CCF}"/>
              </a:ext>
            </a:extLst>
          </p:cNvPr>
          <p:cNvSpPr/>
          <p:nvPr/>
        </p:nvSpPr>
        <p:spPr>
          <a:xfrm>
            <a:off x="2407920" y="6152644"/>
            <a:ext cx="7730490" cy="246221"/>
          </a:xfrm>
          <a:prstGeom prst="rect">
            <a:avLst/>
          </a:prstGeom>
        </p:spPr>
        <p:txBody>
          <a:bodyPr wrap="square">
            <a:spAutoFit/>
          </a:bodyPr>
          <a:lstStyle/>
          <a:p>
            <a:r>
              <a:rPr lang="en-IE" sz="1000" dirty="0" err="1" smtClean="0"/>
              <a:t>Quelle</a:t>
            </a:r>
            <a:r>
              <a:rPr lang="en-IE" sz="1000" dirty="0" smtClean="0"/>
              <a:t>: </a:t>
            </a:r>
            <a:r>
              <a:rPr lang="en-IE" sz="1000" dirty="0">
                <a:hlinkClick r:id="rId2"/>
              </a:rPr>
              <a:t>https://www.irishexaminer.com/lifestyle/features/life-in-ballyhaunis-irelands-most-culturally-diverse-town-369099.html</a:t>
            </a:r>
            <a:endParaRPr lang="en-IE" sz="1000" dirty="0"/>
          </a:p>
        </p:txBody>
      </p:sp>
    </p:spTree>
    <p:extLst>
      <p:ext uri="{BB962C8B-B14F-4D97-AF65-F5344CB8AC3E}">
        <p14:creationId xmlns:p14="http://schemas.microsoft.com/office/powerpoint/2010/main" val="27458395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EE634344-52D9-4C08-BBB6-8E0312A49FBA}"/>
              </a:ext>
            </a:extLst>
          </p:cNvPr>
          <p:cNvSpPr>
            <a:spLocks noGrp="1"/>
          </p:cNvSpPr>
          <p:nvPr>
            <p:ph type="body" sz="quarter" idx="20"/>
          </p:nvPr>
        </p:nvSpPr>
        <p:spPr/>
        <p:txBody>
          <a:bodyPr/>
          <a:lstStyle/>
          <a:p>
            <a:endParaRPr lang="en-IE"/>
          </a:p>
        </p:txBody>
      </p:sp>
      <p:sp>
        <p:nvSpPr>
          <p:cNvPr id="5" name="Text Placeholder 2">
            <a:extLst>
              <a:ext uri="{FF2B5EF4-FFF2-40B4-BE49-F238E27FC236}">
                <a16:creationId xmlns="" xmlns:a16="http://schemas.microsoft.com/office/drawing/2014/main" id="{743B9A0F-E955-44A0-B848-205132F5C2E7}"/>
              </a:ext>
            </a:extLst>
          </p:cNvPr>
          <p:cNvSpPr>
            <a:spLocks noGrp="1"/>
          </p:cNvSpPr>
          <p:nvPr>
            <p:ph type="body" sz="quarter" idx="21"/>
          </p:nvPr>
        </p:nvSpPr>
        <p:spPr>
          <a:xfrm>
            <a:off x="2148840" y="248377"/>
            <a:ext cx="9483374" cy="857158"/>
          </a:xfrm>
        </p:spPr>
        <p:txBody>
          <a:bodyPr>
            <a:normAutofit fontScale="92500"/>
          </a:bodyPr>
          <a:lstStyle/>
          <a:p>
            <a:r>
              <a:rPr lang="de-DE" dirty="0"/>
              <a:t>Dokumentarfilm GAA und Integration in </a:t>
            </a:r>
            <a:r>
              <a:rPr lang="de-DE" dirty="0" err="1"/>
              <a:t>Ballyhaunis</a:t>
            </a:r>
            <a:endParaRPr lang="en-IE" dirty="0"/>
          </a:p>
        </p:txBody>
      </p:sp>
      <p:pic>
        <p:nvPicPr>
          <p:cNvPr id="6" name="Online Media 5" title="Pitching Up">
            <a:hlinkClick r:id="" action="ppaction://media"/>
            <a:extLst>
              <a:ext uri="{FF2B5EF4-FFF2-40B4-BE49-F238E27FC236}">
                <a16:creationId xmlns="" xmlns:a16="http://schemas.microsoft.com/office/drawing/2014/main" id="{E32B6928-7C62-458D-A9EC-93149DA2E8B4}"/>
              </a:ext>
            </a:extLst>
          </p:cNvPr>
          <p:cNvPicPr>
            <a:picLocks noRot="1" noChangeAspect="1"/>
          </p:cNvPicPr>
          <p:nvPr>
            <a:videoFile r:link="rId1"/>
          </p:nvPr>
        </p:nvPicPr>
        <p:blipFill>
          <a:blip r:embed="rId3"/>
          <a:stretch>
            <a:fillRect/>
          </a:stretch>
        </p:blipFill>
        <p:spPr>
          <a:xfrm>
            <a:off x="2148840" y="1348740"/>
            <a:ext cx="8750218" cy="4921998"/>
          </a:xfrm>
          <a:prstGeom prst="rect">
            <a:avLst/>
          </a:prstGeom>
        </p:spPr>
      </p:pic>
    </p:spTree>
    <p:extLst>
      <p:ext uri="{BB962C8B-B14F-4D97-AF65-F5344CB8AC3E}">
        <p14:creationId xmlns:p14="http://schemas.microsoft.com/office/powerpoint/2010/main" val="286291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166C24C-4F3F-4261-9DE8-5866CA1CA065}"/>
              </a:ext>
            </a:extLst>
          </p:cNvPr>
          <p:cNvSpPr>
            <a:spLocks noGrp="1"/>
          </p:cNvSpPr>
          <p:nvPr>
            <p:ph type="body" sz="quarter" idx="20"/>
          </p:nvPr>
        </p:nvSpPr>
        <p:spPr>
          <a:xfrm>
            <a:off x="4766310" y="1617409"/>
            <a:ext cx="7029450" cy="4197989"/>
          </a:xfrm>
        </p:spPr>
        <p:txBody>
          <a:bodyPr/>
          <a:lstStyle/>
          <a:p>
            <a:r>
              <a:rPr lang="de-DE" sz="2000" dirty="0" smtClean="0"/>
              <a:t>Soziale </a:t>
            </a:r>
            <a:r>
              <a:rPr lang="de-DE" sz="2000" dirty="0"/>
              <a:t>Integration ist der </a:t>
            </a:r>
            <a:r>
              <a:rPr lang="de-DE" sz="2000" dirty="0">
                <a:solidFill>
                  <a:srgbClr val="B6BD00"/>
                </a:solidFill>
              </a:rPr>
              <a:t>Prozess, in dessen Verlauf Neuankömmlinge oder Minderheiten </a:t>
            </a:r>
            <a:r>
              <a:rPr lang="de-DE" sz="2000" dirty="0"/>
              <a:t>sowohl als Einzelpersonen als auch als Gruppen </a:t>
            </a:r>
            <a:r>
              <a:rPr lang="de-DE" sz="2000" dirty="0">
                <a:solidFill>
                  <a:srgbClr val="B6BD00"/>
                </a:solidFill>
              </a:rPr>
              <a:t>in die Gesellschaft integriert und akzeptiert </a:t>
            </a:r>
            <a:r>
              <a:rPr lang="de-DE" sz="2000" dirty="0"/>
              <a:t>werden. Soziale Eingliederung bringt die Integration einen Schritt weiter und hilft </a:t>
            </a:r>
            <a:r>
              <a:rPr lang="de-DE" sz="2000" dirty="0">
                <a:solidFill>
                  <a:srgbClr val="B6BD00"/>
                </a:solidFill>
              </a:rPr>
              <a:t>Neuankömmlingen (z.B. </a:t>
            </a:r>
            <a:r>
              <a:rPr lang="de-DE" sz="2000" dirty="0" smtClean="0">
                <a:solidFill>
                  <a:srgbClr val="B6BD00"/>
                </a:solidFill>
              </a:rPr>
              <a:t>Geflüchteten) </a:t>
            </a:r>
            <a:r>
              <a:rPr lang="de-DE" sz="2000" dirty="0">
                <a:solidFill>
                  <a:srgbClr val="B6BD00"/>
                </a:solidFill>
              </a:rPr>
              <a:t>oder Minderheiten, aktive </a:t>
            </a:r>
            <a:r>
              <a:rPr lang="de-DE" sz="2000" dirty="0" smtClean="0">
                <a:solidFill>
                  <a:srgbClr val="B6BD00"/>
                </a:solidFill>
              </a:rPr>
              <a:t>Bürger*innen zu werden, die in </a:t>
            </a:r>
            <a:r>
              <a:rPr lang="de-DE" sz="2000" dirty="0">
                <a:solidFill>
                  <a:srgbClr val="B6BD00"/>
                </a:solidFill>
              </a:rPr>
              <a:t>die Gesellschaft integriert </a:t>
            </a:r>
            <a:r>
              <a:rPr lang="de-DE" sz="2000" dirty="0" smtClean="0">
                <a:solidFill>
                  <a:srgbClr val="B6BD00"/>
                </a:solidFill>
              </a:rPr>
              <a:t>werden.</a:t>
            </a:r>
            <a:endParaRPr lang="en-IE" sz="2000" dirty="0"/>
          </a:p>
          <a:p>
            <a:r>
              <a:rPr lang="de-DE" sz="2000" dirty="0"/>
              <a:t>Erfolgreiche Integration und Eingliederung beruht nicht auf den Handlungen einer bestimmten Gruppe, sondern auf der Zusammenarbeit vieler Akteure - der </a:t>
            </a:r>
            <a:r>
              <a:rPr lang="de-DE" sz="2000" dirty="0" smtClean="0"/>
              <a:t>Geflüchteten selbst</a:t>
            </a:r>
            <a:r>
              <a:rPr lang="de-DE" sz="2000" dirty="0"/>
              <a:t>, der Regierung des Gastlandes, der Institutionen (Dienstleistungsanbieter wie Sie selbst) und der lokalen Gemeinschaften, um nur einige zu nennen.</a:t>
            </a:r>
            <a:endParaRPr lang="en-IE" sz="2000" dirty="0"/>
          </a:p>
        </p:txBody>
      </p:sp>
      <p:sp>
        <p:nvSpPr>
          <p:cNvPr id="3" name="Text Placeholder 2">
            <a:extLst>
              <a:ext uri="{FF2B5EF4-FFF2-40B4-BE49-F238E27FC236}">
                <a16:creationId xmlns="" xmlns:a16="http://schemas.microsoft.com/office/drawing/2014/main" id="{AF427B3B-E1CD-455A-A5D5-22630E137DED}"/>
              </a:ext>
            </a:extLst>
          </p:cNvPr>
          <p:cNvSpPr>
            <a:spLocks noGrp="1"/>
          </p:cNvSpPr>
          <p:nvPr>
            <p:ph type="body" sz="quarter" idx="21"/>
          </p:nvPr>
        </p:nvSpPr>
        <p:spPr>
          <a:xfrm>
            <a:off x="2346676" y="489949"/>
            <a:ext cx="9449084" cy="938801"/>
          </a:xfrm>
        </p:spPr>
        <p:txBody>
          <a:bodyPr>
            <a:normAutofit fontScale="92500" lnSpcReduction="10000"/>
          </a:bodyPr>
          <a:lstStyle/>
          <a:p>
            <a:r>
              <a:rPr lang="de-DE" dirty="0"/>
              <a:t>Was ist soziale Integration und Inklusion? Und wer ist daran beteiligt?</a:t>
            </a:r>
            <a:endParaRPr lang="en-IE" dirty="0"/>
          </a:p>
        </p:txBody>
      </p:sp>
      <p:sp>
        <p:nvSpPr>
          <p:cNvPr id="4" name="Rectangle 3">
            <a:extLst>
              <a:ext uri="{FF2B5EF4-FFF2-40B4-BE49-F238E27FC236}">
                <a16:creationId xmlns="" xmlns:a16="http://schemas.microsoft.com/office/drawing/2014/main" id="{12DE80CD-0E38-460E-A9D7-3DD62A3CB09C}"/>
              </a:ext>
            </a:extLst>
          </p:cNvPr>
          <p:cNvSpPr/>
          <p:nvPr/>
        </p:nvSpPr>
        <p:spPr>
          <a:xfrm>
            <a:off x="2659380" y="6413772"/>
            <a:ext cx="6096000" cy="246221"/>
          </a:xfrm>
          <a:prstGeom prst="rect">
            <a:avLst/>
          </a:prstGeom>
        </p:spPr>
        <p:txBody>
          <a:bodyPr>
            <a:spAutoFit/>
          </a:bodyPr>
          <a:lstStyle/>
          <a:p>
            <a:r>
              <a:rPr lang="en-IE" sz="1000" dirty="0" err="1" smtClean="0"/>
              <a:t>Quelle</a:t>
            </a:r>
            <a:r>
              <a:rPr lang="en-IE" sz="1000" dirty="0" smtClean="0"/>
              <a:t>: </a:t>
            </a:r>
            <a:r>
              <a:rPr lang="en-IE" sz="1000" dirty="0">
                <a:hlinkClick r:id="rId2"/>
              </a:rPr>
              <a:t>https://www.migrationpolicy.org/article/integration-role-communities-institutions-and-state/</a:t>
            </a:r>
            <a:r>
              <a:rPr lang="en-IE" sz="1000" dirty="0"/>
              <a:t> </a:t>
            </a:r>
          </a:p>
        </p:txBody>
      </p:sp>
      <p:pic>
        <p:nvPicPr>
          <p:cNvPr id="6" name="Picture 5" descr="A group of people standing in front of a crowd&#10;&#10;Description automatically generated">
            <a:extLst>
              <a:ext uri="{FF2B5EF4-FFF2-40B4-BE49-F238E27FC236}">
                <a16:creationId xmlns="" xmlns:a16="http://schemas.microsoft.com/office/drawing/2014/main" id="{26866AA9-FE89-41E8-B1AC-CC6EA7DADE0E}"/>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0" y="2204947"/>
            <a:ext cx="4543460" cy="3022915"/>
          </a:xfrm>
          <a:prstGeom prst="rect">
            <a:avLst/>
          </a:prstGeom>
        </p:spPr>
      </p:pic>
    </p:spTree>
    <p:extLst>
      <p:ext uri="{BB962C8B-B14F-4D97-AF65-F5344CB8AC3E}">
        <p14:creationId xmlns:p14="http://schemas.microsoft.com/office/powerpoint/2010/main" val="32480121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7D2BC47-AF11-4967-8AD4-A41DE29489A2}"/>
              </a:ext>
            </a:extLst>
          </p:cNvPr>
          <p:cNvSpPr>
            <a:spLocks noGrp="1"/>
          </p:cNvSpPr>
          <p:nvPr>
            <p:ph type="body" sz="quarter" idx="20"/>
          </p:nvPr>
        </p:nvSpPr>
        <p:spPr>
          <a:xfrm>
            <a:off x="4648200" y="1908810"/>
            <a:ext cx="7421880" cy="4400550"/>
          </a:xfrm>
        </p:spPr>
        <p:txBody>
          <a:bodyPr/>
          <a:lstStyle/>
          <a:p>
            <a:pPr marL="0" indent="0">
              <a:buNone/>
            </a:pPr>
            <a:r>
              <a:rPr lang="de-DE" dirty="0"/>
              <a:t>Football </a:t>
            </a:r>
            <a:r>
              <a:rPr lang="de-DE" dirty="0" err="1"/>
              <a:t>Welcomes</a:t>
            </a:r>
            <a:r>
              <a:rPr lang="de-DE" dirty="0"/>
              <a:t> ist eine Möglichkeit für die </a:t>
            </a:r>
            <a:r>
              <a:rPr lang="de-DE" dirty="0" err="1"/>
              <a:t>Fussballgemeinschaft</a:t>
            </a:r>
            <a:r>
              <a:rPr lang="de-DE" dirty="0"/>
              <a:t>, den Beitrag der Geflüchteten zum Fußball zu feiern und zu verstehen, was es bedeutet, vor Konflikten und Verfolgung zu fliehen. </a:t>
            </a:r>
            <a:endParaRPr lang="de-DE" dirty="0" smtClean="0"/>
          </a:p>
          <a:p>
            <a:pPr marL="0" indent="0">
              <a:buNone/>
            </a:pPr>
            <a:r>
              <a:rPr lang="de-DE" dirty="0">
                <a:solidFill>
                  <a:srgbClr val="EA1D76"/>
                </a:solidFill>
              </a:rPr>
              <a:t>Football </a:t>
            </a:r>
            <a:r>
              <a:rPr lang="de-DE" dirty="0" err="1">
                <a:solidFill>
                  <a:srgbClr val="EA1D76"/>
                </a:solidFill>
              </a:rPr>
              <a:t>Welcomes</a:t>
            </a:r>
            <a:r>
              <a:rPr lang="de-DE" dirty="0">
                <a:solidFill>
                  <a:srgbClr val="EA1D76"/>
                </a:solidFill>
              </a:rPr>
              <a:t> ist Teil der Welcome Kampagne von Amnesty International für eine bessere internationale Antwort auf die globale Flüchtlingskrise. </a:t>
            </a:r>
            <a:endParaRPr lang="en-IE" dirty="0">
              <a:solidFill>
                <a:srgbClr val="EA1D76"/>
              </a:solidFill>
            </a:endParaRPr>
          </a:p>
          <a:p>
            <a:pPr marL="0" indent="0">
              <a:buNone/>
            </a:pPr>
            <a:r>
              <a:rPr lang="de-DE" dirty="0"/>
              <a:t>Die Kampagne ermutigt lokale Gemeinschaften, zusammenzuarbeiten, um ein </a:t>
            </a:r>
            <a:r>
              <a:rPr lang="de-DE" dirty="0" err="1"/>
              <a:t>einladenderes</a:t>
            </a:r>
            <a:r>
              <a:rPr lang="de-DE" dirty="0"/>
              <a:t> Umfeld für Menschen zu schaffen, die vor Konflikten und Verfolgung fliehen. </a:t>
            </a:r>
            <a:endParaRPr lang="en-IE" dirty="0"/>
          </a:p>
        </p:txBody>
      </p:sp>
      <p:sp>
        <p:nvSpPr>
          <p:cNvPr id="3" name="Text Placeholder 2">
            <a:extLst>
              <a:ext uri="{FF2B5EF4-FFF2-40B4-BE49-F238E27FC236}">
                <a16:creationId xmlns="" xmlns:a16="http://schemas.microsoft.com/office/drawing/2014/main" id="{A9E2B711-F29C-4CAB-A883-7B9894276490}"/>
              </a:ext>
            </a:extLst>
          </p:cNvPr>
          <p:cNvSpPr>
            <a:spLocks noGrp="1"/>
          </p:cNvSpPr>
          <p:nvPr>
            <p:ph type="body" sz="quarter" idx="21"/>
          </p:nvPr>
        </p:nvSpPr>
        <p:spPr>
          <a:xfrm>
            <a:off x="2495266" y="80010"/>
            <a:ext cx="9129044" cy="1025525"/>
          </a:xfrm>
        </p:spPr>
        <p:txBody>
          <a:bodyPr>
            <a:normAutofit lnSpcReduction="10000"/>
          </a:bodyPr>
          <a:lstStyle/>
          <a:p>
            <a:r>
              <a:rPr lang="en-IE" dirty="0">
                <a:solidFill>
                  <a:srgbClr val="EA1D76"/>
                </a:solidFill>
              </a:rPr>
              <a:t>Integration </a:t>
            </a:r>
            <a:r>
              <a:rPr lang="en-IE" dirty="0" err="1" smtClean="0">
                <a:solidFill>
                  <a:srgbClr val="EA1D76"/>
                </a:solidFill>
              </a:rPr>
              <a:t>durch</a:t>
            </a:r>
            <a:r>
              <a:rPr lang="en-IE" dirty="0" smtClean="0">
                <a:solidFill>
                  <a:srgbClr val="EA1D76"/>
                </a:solidFill>
              </a:rPr>
              <a:t> Sport</a:t>
            </a:r>
            <a:r>
              <a:rPr lang="en-IE" dirty="0">
                <a:solidFill>
                  <a:srgbClr val="EA1D76"/>
                </a:solidFill>
              </a:rPr>
              <a:t>: </a:t>
            </a:r>
            <a:r>
              <a:rPr lang="en-IE" dirty="0"/>
              <a:t>Amnesty International Football Welcomes </a:t>
            </a:r>
            <a:r>
              <a:rPr lang="en-IE" dirty="0" err="1" smtClean="0"/>
              <a:t>Kampagne</a:t>
            </a:r>
            <a:r>
              <a:rPr lang="en-IE" dirty="0" smtClean="0"/>
              <a:t> </a:t>
            </a:r>
            <a:endParaRPr lang="en-IE" dirty="0"/>
          </a:p>
        </p:txBody>
      </p:sp>
      <p:sp>
        <p:nvSpPr>
          <p:cNvPr id="4" name="Rectangle 3">
            <a:extLst>
              <a:ext uri="{FF2B5EF4-FFF2-40B4-BE49-F238E27FC236}">
                <a16:creationId xmlns="" xmlns:a16="http://schemas.microsoft.com/office/drawing/2014/main" id="{A73EEFAF-7D13-4217-9411-C5F022634CCF}"/>
              </a:ext>
            </a:extLst>
          </p:cNvPr>
          <p:cNvSpPr/>
          <p:nvPr/>
        </p:nvSpPr>
        <p:spPr>
          <a:xfrm>
            <a:off x="4648200" y="6588919"/>
            <a:ext cx="7730490" cy="246221"/>
          </a:xfrm>
          <a:prstGeom prst="rect">
            <a:avLst/>
          </a:prstGeom>
        </p:spPr>
        <p:txBody>
          <a:bodyPr wrap="square">
            <a:spAutoFit/>
          </a:bodyPr>
          <a:lstStyle/>
          <a:p>
            <a:r>
              <a:rPr lang="en-IE" sz="1000" dirty="0" err="1" smtClean="0"/>
              <a:t>Quelle</a:t>
            </a:r>
            <a:r>
              <a:rPr lang="en-IE" sz="1000" dirty="0" smtClean="0"/>
              <a:t>: </a:t>
            </a:r>
            <a:r>
              <a:rPr lang="en-IE" sz="1000" dirty="0">
                <a:hlinkClick r:id="rId2"/>
              </a:rPr>
              <a:t>https://www.amnesty.org.uk/press-releases/football-players-and-celebrity-fans-back-amnestys-football-welcomes-weekend</a:t>
            </a:r>
            <a:r>
              <a:rPr lang="en-IE" sz="1000" dirty="0"/>
              <a:t> </a:t>
            </a:r>
          </a:p>
        </p:txBody>
      </p:sp>
      <p:pic>
        <p:nvPicPr>
          <p:cNvPr id="6" name="Picture 5" descr="A group of people playing football on a field&#10;&#10;Description automatically generated">
            <a:extLst>
              <a:ext uri="{FF2B5EF4-FFF2-40B4-BE49-F238E27FC236}">
                <a16:creationId xmlns="" xmlns:a16="http://schemas.microsoft.com/office/drawing/2014/main" id="{5452BB77-FDE2-410C-BD4F-D3F9E8C6987A}"/>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186535" y="2011680"/>
            <a:ext cx="4381734" cy="2983230"/>
          </a:xfrm>
          <a:prstGeom prst="rect">
            <a:avLst/>
          </a:prstGeom>
        </p:spPr>
      </p:pic>
    </p:spTree>
    <p:extLst>
      <p:ext uri="{BB962C8B-B14F-4D97-AF65-F5344CB8AC3E}">
        <p14:creationId xmlns:p14="http://schemas.microsoft.com/office/powerpoint/2010/main" val="12590913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9326D84F-6A01-4246-A25A-CBFDFFD6AC5F}"/>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a:solidFill>
                  <a:schemeClr val="bg1"/>
                </a:solidFill>
              </a:rPr>
              <a:t>2. </a:t>
            </a:r>
            <a:r>
              <a:rPr lang="en-IE" sz="3200" dirty="0" smtClean="0">
                <a:solidFill>
                  <a:schemeClr val="bg1"/>
                </a:solidFill>
              </a:rPr>
              <a:t>KULTUR</a:t>
            </a:r>
            <a:endParaRPr lang="en-IE" sz="3200" dirty="0">
              <a:solidFill>
                <a:schemeClr val="bg1"/>
              </a:solidFill>
            </a:endParaRPr>
          </a:p>
        </p:txBody>
      </p:sp>
      <p:sp>
        <p:nvSpPr>
          <p:cNvPr id="9" name="Text Placeholder 1">
            <a:extLst>
              <a:ext uri="{FF2B5EF4-FFF2-40B4-BE49-F238E27FC236}">
                <a16:creationId xmlns="" xmlns:a16="http://schemas.microsoft.com/office/drawing/2014/main" id="{8962028A-F3EA-486F-BAA6-6195766E01D7}"/>
              </a:ext>
            </a:extLst>
          </p:cNvPr>
          <p:cNvSpPr txBox="1">
            <a:spLocks/>
          </p:cNvSpPr>
          <p:nvPr/>
        </p:nvSpPr>
        <p:spPr>
          <a:xfrm>
            <a:off x="6471020" y="971999"/>
            <a:ext cx="5279028" cy="697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IN </a:t>
            </a:r>
            <a:r>
              <a:rPr lang="en-IE" dirty="0" smtClean="0"/>
              <a:t>DIESEM TEIL:</a:t>
            </a:r>
            <a:endParaRPr lang="en-IE" dirty="0"/>
          </a:p>
          <a:p>
            <a:endParaRPr lang="en-IE" dirty="0"/>
          </a:p>
        </p:txBody>
      </p:sp>
      <p:sp>
        <p:nvSpPr>
          <p:cNvPr id="6" name="Text Placeholder 5">
            <a:extLst>
              <a:ext uri="{FF2B5EF4-FFF2-40B4-BE49-F238E27FC236}">
                <a16:creationId xmlns="" xmlns:a16="http://schemas.microsoft.com/office/drawing/2014/main" id="{A33B9A40-97B0-4829-BE12-521D18903709}"/>
              </a:ext>
            </a:extLst>
          </p:cNvPr>
          <p:cNvSpPr txBox="1">
            <a:spLocks/>
          </p:cNvSpPr>
          <p:nvPr/>
        </p:nvSpPr>
        <p:spPr>
          <a:xfrm>
            <a:off x="480042" y="1536158"/>
            <a:ext cx="4364894" cy="325150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2.2 </a:t>
            </a:r>
            <a:r>
              <a:rPr lang="de-DE" sz="3600" i="0" dirty="0"/>
              <a:t>Inklusive gemeinschaftliche Kulturräume für Freizeit und Lernen schaffen</a:t>
            </a:r>
          </a:p>
          <a:p>
            <a:endParaRPr lang="en-IE" dirty="0"/>
          </a:p>
        </p:txBody>
      </p:sp>
      <p:sp>
        <p:nvSpPr>
          <p:cNvPr id="8" name="Text Placeholder 2">
            <a:extLst>
              <a:ext uri="{FF2B5EF4-FFF2-40B4-BE49-F238E27FC236}">
                <a16:creationId xmlns="" xmlns:a16="http://schemas.microsoft.com/office/drawing/2014/main" id="{CB6B36CC-D28C-40AE-8FFD-C799CCAD22EF}"/>
              </a:ext>
            </a:extLst>
          </p:cNvPr>
          <p:cNvSpPr txBox="1">
            <a:spLocks/>
          </p:cNvSpPr>
          <p:nvPr/>
        </p:nvSpPr>
        <p:spPr>
          <a:xfrm>
            <a:off x="6012611" y="1846203"/>
            <a:ext cx="6040843" cy="39474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baseline="0">
                <a:solidFill>
                  <a:srgbClr val="6D6E6C"/>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de-DE" sz="2300" dirty="0"/>
              <a:t>Um eine integrative Zukunft für alle zu schaffen, müssen wir unsere öffentlichen Räume (Straßen, Parks, Stadtviertel), öffentlichen Dienste (Wohnungen, Verkehrsmittel) und öffentlichen Einrichtungen (Schulen, Bibliotheken) überprüfen und sicherstellen, dass sie der gesamten Bevölkerung dienen.</a:t>
            </a:r>
          </a:p>
          <a:p>
            <a:pPr algn="l"/>
            <a:endParaRPr lang="de-DE" sz="2300" dirty="0"/>
          </a:p>
          <a:p>
            <a:pPr algn="l"/>
            <a:r>
              <a:rPr lang="de-DE" sz="2300" dirty="0"/>
              <a:t>In diesem Abschnitt konzentrieren wir uns darauf, wie Dienstleistungsanbieter und </a:t>
            </a:r>
            <a:r>
              <a:rPr lang="de-DE" sz="2300" dirty="0" err="1"/>
              <a:t>Pädagog</a:t>
            </a:r>
            <a:r>
              <a:rPr lang="de-DE" sz="2300" dirty="0"/>
              <a:t>*innen auf die Schaffung von integrativen Gemeinschaftsräumen für alle hinarbeiten können.</a:t>
            </a:r>
          </a:p>
          <a:p>
            <a:pPr algn="l"/>
            <a:endParaRPr lang="en-IE" dirty="0"/>
          </a:p>
        </p:txBody>
      </p:sp>
    </p:spTree>
    <p:extLst>
      <p:ext uri="{BB962C8B-B14F-4D97-AF65-F5344CB8AC3E}">
        <p14:creationId xmlns:p14="http://schemas.microsoft.com/office/powerpoint/2010/main" val="37174275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010CB68-6E8B-407D-A2B9-A59BA1CEBF2A}"/>
              </a:ext>
            </a:extLst>
          </p:cNvPr>
          <p:cNvSpPr>
            <a:spLocks noGrp="1"/>
          </p:cNvSpPr>
          <p:nvPr>
            <p:ph type="body" sz="quarter" idx="20"/>
          </p:nvPr>
        </p:nvSpPr>
        <p:spPr>
          <a:xfrm>
            <a:off x="854015" y="1754551"/>
            <a:ext cx="11007306" cy="3872188"/>
          </a:xfrm>
        </p:spPr>
        <p:txBody>
          <a:bodyPr/>
          <a:lstStyle/>
          <a:p>
            <a:r>
              <a:rPr lang="de-DE" sz="2300" dirty="0"/>
              <a:t>Ein Hauptzweck eines Gemeinschaftsraums besteht darin, allen Mitgliedern der Gemeinschaft Raum für die Teilnahme an bürgerlichen, körperlichen und sozialen Aktivitäten zu schaffen. </a:t>
            </a:r>
            <a:endParaRPr lang="de-DE" sz="2300" dirty="0" smtClean="0"/>
          </a:p>
          <a:p>
            <a:r>
              <a:rPr lang="de-DE" sz="2300" dirty="0"/>
              <a:t>Um einen integrativen Gemeinschaftsraum zu schaffen, müssen wir darüber nachdenken, wie wir diese Funktion auf so viele Mitglieder der Gemeinschaft wie möglich ausdehnen können.</a:t>
            </a:r>
          </a:p>
          <a:p>
            <a:r>
              <a:rPr lang="de-DE" sz="2300" dirty="0"/>
              <a:t>Es gibt viele Schritte - große und kleine -, die unternommen werden können, um Gemeinschaftsräume für die Integration zu schaffen. </a:t>
            </a:r>
          </a:p>
          <a:p>
            <a:r>
              <a:rPr lang="de-DE" sz="2300" dirty="0"/>
              <a:t>Die Führung kann von vielen Interessengruppen kommen. Dazu gehören Kommunalbeamte, Ortsansässige, Neuankömmlinge, lokale Unternehmen, Arbeitskräfte und Medien.</a:t>
            </a:r>
          </a:p>
          <a:p>
            <a:pPr marL="0" indent="0">
              <a:buNone/>
            </a:pPr>
            <a:r>
              <a:rPr lang="de-DE" sz="2300" dirty="0"/>
              <a:t>Um einige Ideen zu bekommen, wollen wir einige integrative Gemeinschaftsräume untersuchen und sehen, wie diese Projekte entstanden sind...</a:t>
            </a:r>
          </a:p>
          <a:p>
            <a:pPr marL="0" indent="0" fontAlgn="base">
              <a:buNone/>
            </a:pPr>
            <a:endParaRPr lang="en-IE" dirty="0"/>
          </a:p>
        </p:txBody>
      </p:sp>
      <p:sp>
        <p:nvSpPr>
          <p:cNvPr id="3" name="Text Placeholder 2">
            <a:extLst>
              <a:ext uri="{FF2B5EF4-FFF2-40B4-BE49-F238E27FC236}">
                <a16:creationId xmlns="" xmlns:a16="http://schemas.microsoft.com/office/drawing/2014/main" id="{1D253D8A-DC65-4BA0-9988-EAD5EC38041B}"/>
              </a:ext>
            </a:extLst>
          </p:cNvPr>
          <p:cNvSpPr>
            <a:spLocks noGrp="1"/>
          </p:cNvSpPr>
          <p:nvPr>
            <p:ph type="body" sz="quarter" idx="21"/>
          </p:nvPr>
        </p:nvSpPr>
        <p:spPr/>
        <p:txBody>
          <a:bodyPr/>
          <a:lstStyle/>
          <a:p>
            <a:r>
              <a:rPr lang="en-IE" dirty="0" err="1"/>
              <a:t>Inklusive</a:t>
            </a:r>
            <a:r>
              <a:rPr lang="en-IE" dirty="0"/>
              <a:t> </a:t>
            </a:r>
            <a:r>
              <a:rPr lang="en-IE" dirty="0" err="1"/>
              <a:t>Gemeinschaftsräume</a:t>
            </a:r>
            <a:r>
              <a:rPr lang="en-IE" dirty="0"/>
              <a:t> </a:t>
            </a:r>
            <a:r>
              <a:rPr lang="en-IE" dirty="0" err="1"/>
              <a:t>schaffen</a:t>
            </a:r>
            <a:endParaRPr lang="en-IE" dirty="0"/>
          </a:p>
        </p:txBody>
      </p:sp>
    </p:spTree>
    <p:extLst>
      <p:ext uri="{BB962C8B-B14F-4D97-AF65-F5344CB8AC3E}">
        <p14:creationId xmlns:p14="http://schemas.microsoft.com/office/powerpoint/2010/main" val="28019265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51CDC0C1-F212-4F7C-AE05-210144EC4CA4}"/>
              </a:ext>
            </a:extLst>
          </p:cNvPr>
          <p:cNvSpPr>
            <a:spLocks noGrp="1"/>
          </p:cNvSpPr>
          <p:nvPr>
            <p:ph type="body" sz="quarter" idx="20"/>
          </p:nvPr>
        </p:nvSpPr>
        <p:spPr>
          <a:xfrm>
            <a:off x="5589917" y="1940943"/>
            <a:ext cx="6400153" cy="3838755"/>
          </a:xfrm>
        </p:spPr>
        <p:txBody>
          <a:bodyPr/>
          <a:lstStyle/>
          <a:p>
            <a:r>
              <a:rPr lang="de-DE" sz="2300" dirty="0"/>
              <a:t>Der </a:t>
            </a:r>
            <a:r>
              <a:rPr lang="de-DE" sz="2300" dirty="0" err="1"/>
              <a:t>Parc</a:t>
            </a:r>
            <a:r>
              <a:rPr lang="de-DE" sz="2300" dirty="0"/>
              <a:t> Central de </a:t>
            </a:r>
            <a:r>
              <a:rPr lang="de-DE" sz="2300" dirty="0" err="1"/>
              <a:t>Nou</a:t>
            </a:r>
            <a:r>
              <a:rPr lang="de-DE" sz="2300" dirty="0"/>
              <a:t> </a:t>
            </a:r>
            <a:r>
              <a:rPr lang="de-DE" sz="2300" dirty="0" err="1"/>
              <a:t>Barris</a:t>
            </a:r>
            <a:r>
              <a:rPr lang="de-DE" sz="2300" dirty="0"/>
              <a:t> ist ein preisgekrönter Park, der einen </a:t>
            </a:r>
            <a:r>
              <a:rPr lang="de-DE" sz="2300" dirty="0">
                <a:solidFill>
                  <a:srgbClr val="B6BD00"/>
                </a:solidFill>
              </a:rPr>
              <a:t>grünen Gemeinschaftsraum für eine der vielfältigeren Nachbarschaften der Stadt </a:t>
            </a:r>
            <a:r>
              <a:rPr lang="de-DE" sz="2300" dirty="0"/>
              <a:t>schafft.</a:t>
            </a:r>
          </a:p>
          <a:p>
            <a:r>
              <a:rPr lang="de-DE" sz="2300" dirty="0"/>
              <a:t>Im Bezirk </a:t>
            </a:r>
            <a:r>
              <a:rPr lang="de-DE" sz="2300" dirty="0" err="1"/>
              <a:t>Barris</a:t>
            </a:r>
            <a:r>
              <a:rPr lang="de-DE" sz="2300" dirty="0"/>
              <a:t> leben Menschen aus Spanien, Rumänien, der Ukraine, Ecuador, Pakistan und den Philippinen. </a:t>
            </a:r>
          </a:p>
          <a:p>
            <a:r>
              <a:rPr lang="de-DE" sz="2300" dirty="0"/>
              <a:t>Im Jahr 2007 gewann der </a:t>
            </a:r>
            <a:r>
              <a:rPr lang="de-DE" sz="2300" dirty="0" err="1"/>
              <a:t>Parc</a:t>
            </a:r>
            <a:r>
              <a:rPr lang="de-DE" sz="2300" dirty="0"/>
              <a:t> Central de </a:t>
            </a:r>
            <a:r>
              <a:rPr lang="de-DE" sz="2300" dirty="0" err="1"/>
              <a:t>Nou</a:t>
            </a:r>
            <a:r>
              <a:rPr lang="de-DE" sz="2300" dirty="0"/>
              <a:t> </a:t>
            </a:r>
            <a:r>
              <a:rPr lang="de-DE" sz="2300" dirty="0" err="1"/>
              <a:t>Barris</a:t>
            </a:r>
            <a:r>
              <a:rPr lang="de-DE" sz="2300" dirty="0"/>
              <a:t> den Internationalen Preis für Stadtlandschaft und wurde für seine wichtige </a:t>
            </a:r>
            <a:r>
              <a:rPr lang="de-DE" sz="2300" dirty="0">
                <a:solidFill>
                  <a:srgbClr val="B6BD00"/>
                </a:solidFill>
              </a:rPr>
              <a:t>"integrative Aufgabe in einem schnell expandierenden und multiethnischen Viertel von Barcelona"</a:t>
            </a:r>
            <a:r>
              <a:rPr lang="de-DE" sz="2300" dirty="0"/>
              <a:t> ausgezeichnet.</a:t>
            </a:r>
            <a:endParaRPr lang="en-IE" sz="2300" dirty="0"/>
          </a:p>
        </p:txBody>
      </p:sp>
      <p:pic>
        <p:nvPicPr>
          <p:cNvPr id="6" name="Picture Placeholder 5" descr="An empty park bench next to a tree&#10;&#10;Description automatically generated">
            <a:extLst>
              <a:ext uri="{FF2B5EF4-FFF2-40B4-BE49-F238E27FC236}">
                <a16:creationId xmlns="" xmlns:a16="http://schemas.microsoft.com/office/drawing/2014/main" id="{51E181F4-E2D4-44F7-9347-7B473BCD508E}"/>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22878" r="22878"/>
          <a:stretch>
            <a:fillRect/>
          </a:stretch>
        </p:blipFill>
        <p:spPr/>
      </p:pic>
      <p:sp>
        <p:nvSpPr>
          <p:cNvPr id="4" name="Text Placeholder 3">
            <a:extLst>
              <a:ext uri="{FF2B5EF4-FFF2-40B4-BE49-F238E27FC236}">
                <a16:creationId xmlns="" xmlns:a16="http://schemas.microsoft.com/office/drawing/2014/main" id="{8CA2EE7A-A7BB-4132-8FFA-C1B76E2EF384}"/>
              </a:ext>
            </a:extLst>
          </p:cNvPr>
          <p:cNvSpPr>
            <a:spLocks noGrp="1"/>
          </p:cNvSpPr>
          <p:nvPr>
            <p:ph type="body" sz="quarter" idx="22"/>
          </p:nvPr>
        </p:nvSpPr>
        <p:spPr>
          <a:xfrm>
            <a:off x="5726430" y="582930"/>
            <a:ext cx="5975033" cy="1042111"/>
          </a:xfrm>
        </p:spPr>
        <p:txBody>
          <a:bodyPr>
            <a:normAutofit fontScale="92500" lnSpcReduction="10000"/>
          </a:bodyPr>
          <a:lstStyle/>
          <a:p>
            <a:r>
              <a:rPr lang="pt-BR" b="1" dirty="0"/>
              <a:t>Parc Central de Nou Barris</a:t>
            </a:r>
          </a:p>
          <a:p>
            <a:r>
              <a:rPr lang="pt-BR" b="1" dirty="0" smtClean="0"/>
              <a:t>Barcelona</a:t>
            </a:r>
            <a:endParaRPr lang="pt-BR" b="1" dirty="0"/>
          </a:p>
          <a:p>
            <a:endParaRPr lang="en-IE" dirty="0"/>
          </a:p>
        </p:txBody>
      </p:sp>
      <p:sp>
        <p:nvSpPr>
          <p:cNvPr id="8" name="TextBox 7">
            <a:extLst>
              <a:ext uri="{FF2B5EF4-FFF2-40B4-BE49-F238E27FC236}">
                <a16:creationId xmlns="" xmlns:a16="http://schemas.microsoft.com/office/drawing/2014/main" id="{955680AC-FF3B-44DC-963F-D63EE2A202B3}"/>
              </a:ext>
            </a:extLst>
          </p:cNvPr>
          <p:cNvSpPr txBox="1"/>
          <p:nvPr/>
        </p:nvSpPr>
        <p:spPr>
          <a:xfrm>
            <a:off x="16626" y="6063691"/>
            <a:ext cx="5092584" cy="646331"/>
          </a:xfrm>
          <a:prstGeom prst="rect">
            <a:avLst/>
          </a:prstGeom>
          <a:solidFill>
            <a:srgbClr val="B6BD00"/>
          </a:solidFill>
        </p:spPr>
        <p:txBody>
          <a:bodyPr wrap="square" rtlCol="0">
            <a:spAutoFit/>
          </a:bodyPr>
          <a:lstStyle/>
          <a:p>
            <a:pPr algn="ctr"/>
            <a:r>
              <a:rPr lang="de-DE" b="1" u="sng" dirty="0" smtClean="0">
                <a:solidFill>
                  <a:schemeClr val="accent1">
                    <a:lumMod val="75000"/>
                  </a:schemeClr>
                </a:solidFill>
              </a:rPr>
              <a:t>Klicken </a:t>
            </a:r>
            <a:r>
              <a:rPr lang="de-DE" b="1" u="sng" dirty="0">
                <a:solidFill>
                  <a:schemeClr val="accent1">
                    <a:lumMod val="75000"/>
                  </a:schemeClr>
                </a:solidFill>
              </a:rPr>
              <a:t>Sie hier, um die vollständige Fallstudie über den </a:t>
            </a:r>
            <a:r>
              <a:rPr lang="de-DE" b="1" u="sng" dirty="0" err="1">
                <a:solidFill>
                  <a:schemeClr val="accent1">
                    <a:lumMod val="75000"/>
                  </a:schemeClr>
                </a:solidFill>
              </a:rPr>
              <a:t>Parc</a:t>
            </a:r>
            <a:r>
              <a:rPr lang="de-DE" b="1" u="sng" dirty="0">
                <a:solidFill>
                  <a:schemeClr val="accent1">
                    <a:lumMod val="75000"/>
                  </a:schemeClr>
                </a:solidFill>
              </a:rPr>
              <a:t> Central de </a:t>
            </a:r>
            <a:r>
              <a:rPr lang="de-DE" b="1" u="sng" dirty="0" err="1">
                <a:solidFill>
                  <a:schemeClr val="accent1">
                    <a:lumMod val="75000"/>
                  </a:schemeClr>
                </a:solidFill>
              </a:rPr>
              <a:t>Nou</a:t>
            </a:r>
            <a:r>
              <a:rPr lang="de-DE" b="1" u="sng" dirty="0">
                <a:solidFill>
                  <a:schemeClr val="accent1">
                    <a:lumMod val="75000"/>
                  </a:schemeClr>
                </a:solidFill>
              </a:rPr>
              <a:t> </a:t>
            </a:r>
            <a:r>
              <a:rPr lang="de-DE" b="1" u="sng" dirty="0" err="1">
                <a:solidFill>
                  <a:schemeClr val="accent1">
                    <a:lumMod val="75000"/>
                  </a:schemeClr>
                </a:solidFill>
              </a:rPr>
              <a:t>Barris</a:t>
            </a:r>
            <a:r>
              <a:rPr lang="de-DE" b="1" u="sng" dirty="0">
                <a:solidFill>
                  <a:schemeClr val="accent1">
                    <a:lumMod val="75000"/>
                  </a:schemeClr>
                </a:solidFill>
              </a:rPr>
              <a:t> zu </a:t>
            </a:r>
            <a:r>
              <a:rPr lang="de-DE" b="1" u="sng" dirty="0" smtClean="0">
                <a:solidFill>
                  <a:schemeClr val="accent1">
                    <a:lumMod val="75000"/>
                  </a:schemeClr>
                </a:solidFill>
              </a:rPr>
              <a:t>lesen</a:t>
            </a:r>
            <a:endParaRPr lang="de-DE" b="1" u="sng" dirty="0">
              <a:solidFill>
                <a:schemeClr val="accent1">
                  <a:lumMod val="75000"/>
                </a:schemeClr>
              </a:solidFill>
            </a:endParaRPr>
          </a:p>
        </p:txBody>
      </p:sp>
    </p:spTree>
    <p:extLst>
      <p:ext uri="{BB962C8B-B14F-4D97-AF65-F5344CB8AC3E}">
        <p14:creationId xmlns:p14="http://schemas.microsoft.com/office/powerpoint/2010/main" val="15079510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51CDC0C1-F212-4F7C-AE05-210144EC4CA4}"/>
              </a:ext>
            </a:extLst>
          </p:cNvPr>
          <p:cNvSpPr>
            <a:spLocks noGrp="1"/>
          </p:cNvSpPr>
          <p:nvPr>
            <p:ph type="body" sz="quarter" idx="20"/>
          </p:nvPr>
        </p:nvSpPr>
        <p:spPr>
          <a:xfrm>
            <a:off x="5577840" y="1827529"/>
            <a:ext cx="6492240" cy="3631644"/>
          </a:xfrm>
        </p:spPr>
        <p:txBody>
          <a:bodyPr/>
          <a:lstStyle/>
          <a:p>
            <a:r>
              <a:rPr lang="de-DE" sz="2200" dirty="0"/>
              <a:t>In Madrid konzentrierte sich das Open Library Projekt (</a:t>
            </a:r>
            <a:r>
              <a:rPr lang="de-DE" sz="2200" dirty="0" err="1"/>
              <a:t>Biblioteca</a:t>
            </a:r>
            <a:r>
              <a:rPr lang="de-DE" sz="2200" dirty="0"/>
              <a:t> </a:t>
            </a:r>
            <a:r>
              <a:rPr lang="de-DE" sz="2200" dirty="0" err="1"/>
              <a:t>Abierta</a:t>
            </a:r>
            <a:r>
              <a:rPr lang="de-DE" sz="2200" dirty="0"/>
              <a:t>) zunächst auf Sprachbarrieren, indem es neue mehrsprachige Sammlungen und Dienstleistungen wie Spanischunterricht und Computerkurse anbietet. </a:t>
            </a:r>
          </a:p>
          <a:p>
            <a:r>
              <a:rPr lang="de-DE" sz="2200" dirty="0"/>
              <a:t>In der zweiten Phase wurden in der Bibliothek Zentren von kulturellem Interesse eingerichtet, in denen sowohl Immigrant*innen als auch die lokale Bevölkerung zu kulturellen Aktivitäten wie Diskussionen, Kunstausstellungen, Geschichtenerzählen, Leseworkshops und mehr zusammenkommen.</a:t>
            </a:r>
          </a:p>
          <a:p>
            <a:r>
              <a:rPr lang="de-DE" sz="2200" dirty="0">
                <a:solidFill>
                  <a:srgbClr val="EA1D76"/>
                </a:solidFill>
              </a:rPr>
              <a:t>Ein wichtiger Teil des Open Library Projekts beinhaltete die Rekrutierung zweisprachiger interkultureller Mediator*innen.</a:t>
            </a:r>
            <a:endParaRPr lang="en-IE" sz="2200" dirty="0">
              <a:solidFill>
                <a:srgbClr val="EA1D76"/>
              </a:solidFill>
            </a:endParaRPr>
          </a:p>
        </p:txBody>
      </p:sp>
      <p:sp>
        <p:nvSpPr>
          <p:cNvPr id="4" name="Text Placeholder 3">
            <a:extLst>
              <a:ext uri="{FF2B5EF4-FFF2-40B4-BE49-F238E27FC236}">
                <a16:creationId xmlns="" xmlns:a16="http://schemas.microsoft.com/office/drawing/2014/main" id="{8CA2EE7A-A7BB-4132-8FFA-C1B76E2EF384}"/>
              </a:ext>
            </a:extLst>
          </p:cNvPr>
          <p:cNvSpPr>
            <a:spLocks noGrp="1"/>
          </p:cNvSpPr>
          <p:nvPr>
            <p:ph type="body" sz="quarter" idx="22"/>
          </p:nvPr>
        </p:nvSpPr>
        <p:spPr>
          <a:xfrm>
            <a:off x="4951562" y="582930"/>
            <a:ext cx="6749901" cy="1042111"/>
          </a:xfrm>
        </p:spPr>
        <p:txBody>
          <a:bodyPr>
            <a:normAutofit lnSpcReduction="10000"/>
          </a:bodyPr>
          <a:lstStyle/>
          <a:p>
            <a:r>
              <a:rPr lang="pt-BR" b="1" dirty="0">
                <a:solidFill>
                  <a:srgbClr val="EA1D76"/>
                </a:solidFill>
              </a:rPr>
              <a:t>Zentren von kulturellem Interesse, Mardid's Open Library Projekt</a:t>
            </a:r>
          </a:p>
        </p:txBody>
      </p:sp>
      <p:sp>
        <p:nvSpPr>
          <p:cNvPr id="8" name="TextBox 7">
            <a:extLst>
              <a:ext uri="{FF2B5EF4-FFF2-40B4-BE49-F238E27FC236}">
                <a16:creationId xmlns="" xmlns:a16="http://schemas.microsoft.com/office/drawing/2014/main" id="{955680AC-FF3B-44DC-963F-D63EE2A202B3}"/>
              </a:ext>
            </a:extLst>
          </p:cNvPr>
          <p:cNvSpPr txBox="1"/>
          <p:nvPr/>
        </p:nvSpPr>
        <p:spPr>
          <a:xfrm>
            <a:off x="16626" y="6063691"/>
            <a:ext cx="5366258" cy="584775"/>
          </a:xfrm>
          <a:prstGeom prst="rect">
            <a:avLst/>
          </a:prstGeom>
          <a:solidFill>
            <a:srgbClr val="EA1D76"/>
          </a:solidFill>
        </p:spPr>
        <p:txBody>
          <a:bodyPr wrap="square" rtlCol="0">
            <a:spAutoFit/>
          </a:bodyPr>
          <a:lstStyle/>
          <a:p>
            <a:pPr algn="ctr"/>
            <a:r>
              <a:rPr lang="de-DE" sz="1600" b="1" u="sng" dirty="0">
                <a:solidFill>
                  <a:schemeClr val="accent1">
                    <a:lumMod val="75000"/>
                  </a:schemeClr>
                </a:solidFill>
              </a:rPr>
              <a:t>Klicken Sie hier, um die vollständige Fallstudie über Zentren von kulturellem Interesse in Madrids Bibliotheken zu lesen</a:t>
            </a:r>
            <a:endParaRPr lang="en-IE" sz="1600" b="1" u="sng" dirty="0">
              <a:solidFill>
                <a:schemeClr val="accent1">
                  <a:lumMod val="75000"/>
                </a:schemeClr>
              </a:solidFill>
            </a:endParaRPr>
          </a:p>
        </p:txBody>
      </p:sp>
      <p:pic>
        <p:nvPicPr>
          <p:cNvPr id="9" name="Picture Placeholder 8" descr="A person in a library&#10;&#10;Description automatically generated">
            <a:extLst>
              <a:ext uri="{FF2B5EF4-FFF2-40B4-BE49-F238E27FC236}">
                <a16:creationId xmlns="" xmlns:a16="http://schemas.microsoft.com/office/drawing/2014/main" id="{2C230628-9A24-4DF7-BE66-E23C592944E8}"/>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4"/>
              </a:ext>
            </a:extLst>
          </a:blip>
          <a:srcRect l="22005" r="22005"/>
          <a:stretch>
            <a:fillRect/>
          </a:stretch>
        </p:blipFill>
        <p:spPr>
          <a:xfrm>
            <a:off x="608086" y="1380571"/>
            <a:ext cx="4612610" cy="4525560"/>
          </a:xfrm>
        </p:spPr>
      </p:pic>
      <p:sp>
        <p:nvSpPr>
          <p:cNvPr id="10" name="TextBox 9">
            <a:extLst>
              <a:ext uri="{FF2B5EF4-FFF2-40B4-BE49-F238E27FC236}">
                <a16:creationId xmlns="" xmlns:a16="http://schemas.microsoft.com/office/drawing/2014/main" id="{2568AA0C-7BD3-4894-8DA7-50FFA4C0200C}"/>
              </a:ext>
            </a:extLst>
          </p:cNvPr>
          <p:cNvSpPr txBox="1"/>
          <p:nvPr/>
        </p:nvSpPr>
        <p:spPr>
          <a:xfrm>
            <a:off x="0" y="1024876"/>
            <a:ext cx="4383924" cy="1200329"/>
          </a:xfrm>
          <a:prstGeom prst="rect">
            <a:avLst/>
          </a:prstGeom>
          <a:solidFill>
            <a:srgbClr val="16A8D3"/>
          </a:solidFill>
        </p:spPr>
        <p:txBody>
          <a:bodyPr wrap="square" rtlCol="0">
            <a:spAutoFit/>
          </a:bodyPr>
          <a:lstStyle/>
          <a:p>
            <a:r>
              <a:rPr lang="de-DE" dirty="0">
                <a:solidFill>
                  <a:schemeClr val="bg1"/>
                </a:solidFill>
              </a:rPr>
              <a:t>Öffentliche Bibliotheken haben ein enormes Potenzial, integrative Räume zu sein und ein Gefühl der Verbundenheit und Zugehörigkeit für alle zu fördern.</a:t>
            </a:r>
          </a:p>
        </p:txBody>
      </p:sp>
    </p:spTree>
    <p:extLst>
      <p:ext uri="{BB962C8B-B14F-4D97-AF65-F5344CB8AC3E}">
        <p14:creationId xmlns:p14="http://schemas.microsoft.com/office/powerpoint/2010/main" val="8501684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51CDC0C1-F212-4F7C-AE05-210144EC4CA4}"/>
              </a:ext>
            </a:extLst>
          </p:cNvPr>
          <p:cNvSpPr>
            <a:spLocks noGrp="1"/>
          </p:cNvSpPr>
          <p:nvPr>
            <p:ph type="body" sz="quarter" idx="20"/>
          </p:nvPr>
        </p:nvSpPr>
        <p:spPr>
          <a:xfrm>
            <a:off x="5303520" y="1858227"/>
            <a:ext cx="6686550" cy="3631644"/>
          </a:xfrm>
        </p:spPr>
        <p:txBody>
          <a:bodyPr/>
          <a:lstStyle/>
          <a:p>
            <a:r>
              <a:rPr lang="de-DE" sz="2200" dirty="0"/>
              <a:t>Die </a:t>
            </a:r>
            <a:r>
              <a:rPr lang="de-DE" sz="2200" dirty="0" err="1"/>
              <a:t>Spitalfields</a:t>
            </a:r>
            <a:r>
              <a:rPr lang="de-DE" sz="2200" dirty="0"/>
              <a:t> City Farm ist ein Gemeinschaftsraum, der 6 Tage in der Woche geöffnet ist und für jedermann kostenlos zur Verfügung steht. Die Farm wurde 1978 als Reaktion auf die Nachfrage der lokalen Bevölkerung nach Kleingärten gegründet. 40 Jahre später hat sich die Farm zu einem integrativen Gemeinschaftsraum mit klarer Zielsetzung entwickelt</a:t>
            </a:r>
            <a:r>
              <a:rPr lang="de-DE" sz="2200" dirty="0" smtClean="0"/>
              <a:t>:</a:t>
            </a:r>
          </a:p>
          <a:p>
            <a:r>
              <a:rPr lang="de-DE" sz="2200" dirty="0">
                <a:solidFill>
                  <a:srgbClr val="F38B00"/>
                </a:solidFill>
              </a:rPr>
              <a:t>Menschen die Möglichkeit zu geben, Mitglieder ihrer Gemeinschaft zu werden </a:t>
            </a:r>
            <a:r>
              <a:rPr lang="de-DE" sz="2200" dirty="0"/>
              <a:t>und die Beteiligung an der Entwicklung des Betriebs zu fördern </a:t>
            </a:r>
            <a:endParaRPr lang="en-IE" sz="2200" dirty="0"/>
          </a:p>
          <a:p>
            <a:pPr marL="342900" indent="-342900">
              <a:buFont typeface="Arial" panose="020B0604020202020204" pitchFamily="34" charset="0"/>
              <a:buChar char="•"/>
            </a:pPr>
            <a:r>
              <a:rPr lang="de-DE" sz="2200" dirty="0"/>
              <a:t>Kindern und Jugendlichen einen </a:t>
            </a:r>
            <a:r>
              <a:rPr lang="de-DE" sz="2200" dirty="0">
                <a:solidFill>
                  <a:srgbClr val="F38B00"/>
                </a:solidFill>
              </a:rPr>
              <a:t>sicheren, anregenden und integrativen Raum zu bieten, in dem sie spielen und sich mit der Natur verbinden können</a:t>
            </a:r>
            <a:r>
              <a:rPr lang="de-DE" sz="2200" dirty="0"/>
              <a:t>.</a:t>
            </a:r>
            <a:endParaRPr lang="en-IE" sz="2200" dirty="0">
              <a:solidFill>
                <a:srgbClr val="F38B00"/>
              </a:solidFill>
            </a:endParaRPr>
          </a:p>
        </p:txBody>
      </p:sp>
      <p:sp>
        <p:nvSpPr>
          <p:cNvPr id="4" name="Text Placeholder 3">
            <a:extLst>
              <a:ext uri="{FF2B5EF4-FFF2-40B4-BE49-F238E27FC236}">
                <a16:creationId xmlns="" xmlns:a16="http://schemas.microsoft.com/office/drawing/2014/main" id="{8CA2EE7A-A7BB-4132-8FFA-C1B76E2EF384}"/>
              </a:ext>
            </a:extLst>
          </p:cNvPr>
          <p:cNvSpPr>
            <a:spLocks noGrp="1"/>
          </p:cNvSpPr>
          <p:nvPr>
            <p:ph type="body" sz="quarter" idx="22"/>
          </p:nvPr>
        </p:nvSpPr>
        <p:spPr>
          <a:xfrm>
            <a:off x="4882552" y="582930"/>
            <a:ext cx="6818912" cy="1042111"/>
          </a:xfrm>
        </p:spPr>
        <p:txBody>
          <a:bodyPr>
            <a:normAutofit fontScale="92500" lnSpcReduction="10000"/>
          </a:bodyPr>
          <a:lstStyle/>
          <a:p>
            <a:endParaRPr lang="en-IE" b="1" dirty="0" smtClean="0">
              <a:solidFill>
                <a:srgbClr val="F38B00"/>
              </a:solidFill>
            </a:endParaRPr>
          </a:p>
          <a:p>
            <a:r>
              <a:rPr lang="en-IE" b="1" dirty="0" err="1" smtClean="0">
                <a:solidFill>
                  <a:srgbClr val="F38B00"/>
                </a:solidFill>
              </a:rPr>
              <a:t>Spitalfields</a:t>
            </a:r>
            <a:r>
              <a:rPr lang="en-IE" b="1" dirty="0" smtClean="0">
                <a:solidFill>
                  <a:srgbClr val="F38B00"/>
                </a:solidFill>
              </a:rPr>
              <a:t> </a:t>
            </a:r>
            <a:r>
              <a:rPr lang="en-IE" b="1" dirty="0">
                <a:solidFill>
                  <a:srgbClr val="F38B00"/>
                </a:solidFill>
              </a:rPr>
              <a:t>City Farm, </a:t>
            </a:r>
            <a:r>
              <a:rPr lang="en-IE" b="1" dirty="0" err="1">
                <a:solidFill>
                  <a:srgbClr val="F38B00"/>
                </a:solidFill>
              </a:rPr>
              <a:t>Ost</a:t>
            </a:r>
            <a:r>
              <a:rPr lang="en-IE" b="1" dirty="0">
                <a:solidFill>
                  <a:srgbClr val="F38B00"/>
                </a:solidFill>
              </a:rPr>
              <a:t>-London</a:t>
            </a:r>
          </a:p>
        </p:txBody>
      </p:sp>
      <p:sp>
        <p:nvSpPr>
          <p:cNvPr id="8" name="TextBox 7">
            <a:extLst>
              <a:ext uri="{FF2B5EF4-FFF2-40B4-BE49-F238E27FC236}">
                <a16:creationId xmlns="" xmlns:a16="http://schemas.microsoft.com/office/drawing/2014/main" id="{955680AC-FF3B-44DC-963F-D63EE2A202B3}"/>
              </a:ext>
            </a:extLst>
          </p:cNvPr>
          <p:cNvSpPr txBox="1"/>
          <p:nvPr/>
        </p:nvSpPr>
        <p:spPr>
          <a:xfrm>
            <a:off x="16626" y="6063691"/>
            <a:ext cx="5092584" cy="646331"/>
          </a:xfrm>
          <a:prstGeom prst="rect">
            <a:avLst/>
          </a:prstGeom>
          <a:solidFill>
            <a:srgbClr val="F38B00"/>
          </a:solidFill>
        </p:spPr>
        <p:txBody>
          <a:bodyPr wrap="square" rtlCol="0">
            <a:spAutoFit/>
          </a:bodyPr>
          <a:lstStyle/>
          <a:p>
            <a:pPr algn="ctr"/>
            <a:r>
              <a:rPr lang="de-DE" b="1" u="sng" dirty="0">
                <a:solidFill>
                  <a:schemeClr val="accent1">
                    <a:lumMod val="75000"/>
                  </a:schemeClr>
                </a:solidFill>
              </a:rPr>
              <a:t>Klicken Sie hier, um mehr über </a:t>
            </a:r>
            <a:r>
              <a:rPr lang="de-DE" b="1" u="sng" dirty="0" err="1">
                <a:solidFill>
                  <a:schemeClr val="accent1">
                    <a:lumMod val="75000"/>
                  </a:schemeClr>
                </a:solidFill>
              </a:rPr>
              <a:t>Spitalfields</a:t>
            </a:r>
            <a:r>
              <a:rPr lang="de-DE" b="1" u="sng" dirty="0">
                <a:solidFill>
                  <a:schemeClr val="accent1">
                    <a:lumMod val="75000"/>
                  </a:schemeClr>
                </a:solidFill>
              </a:rPr>
              <a:t> City Farm zu erfahren</a:t>
            </a:r>
            <a:endParaRPr lang="en-IE" b="1" u="sng" dirty="0">
              <a:solidFill>
                <a:schemeClr val="accent1">
                  <a:lumMod val="75000"/>
                </a:schemeClr>
              </a:solidFill>
            </a:endParaRPr>
          </a:p>
        </p:txBody>
      </p:sp>
      <p:pic>
        <p:nvPicPr>
          <p:cNvPr id="9" name="Picture Placeholder 8" descr="A sign on the side of a road&#10;&#10;Description automatically generated">
            <a:extLst>
              <a:ext uri="{FF2B5EF4-FFF2-40B4-BE49-F238E27FC236}">
                <a16:creationId xmlns="" xmlns:a16="http://schemas.microsoft.com/office/drawing/2014/main" id="{883A8BA5-2736-49B8-BCCB-BC4C2317C1C5}"/>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4"/>
              </a:ext>
            </a:extLst>
          </a:blip>
          <a:srcRect l="12732" r="12732"/>
          <a:stretch>
            <a:fillRect/>
          </a:stretch>
        </p:blipFill>
        <p:spPr>
          <a:xfrm>
            <a:off x="608087" y="1404497"/>
            <a:ext cx="4511276" cy="4539104"/>
          </a:xfrm>
        </p:spPr>
      </p:pic>
    </p:spTree>
    <p:extLst>
      <p:ext uri="{BB962C8B-B14F-4D97-AF65-F5344CB8AC3E}">
        <p14:creationId xmlns:p14="http://schemas.microsoft.com/office/powerpoint/2010/main" val="17241804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6F90325E-6AB0-4A3E-AC6D-35C1BEB34B23}"/>
              </a:ext>
            </a:extLst>
          </p:cNvPr>
          <p:cNvSpPr>
            <a:spLocks noGrp="1"/>
          </p:cNvSpPr>
          <p:nvPr>
            <p:ph type="body" sz="quarter" idx="10"/>
          </p:nvPr>
        </p:nvSpPr>
        <p:spPr>
          <a:xfrm>
            <a:off x="505459" y="2090693"/>
            <a:ext cx="2349194" cy="3712088"/>
          </a:xfrm>
        </p:spPr>
        <p:txBody>
          <a:bodyPr>
            <a:normAutofit/>
          </a:bodyPr>
          <a:lstStyle/>
          <a:p>
            <a:r>
              <a:rPr lang="de-DE" sz="2300" dirty="0"/>
              <a:t>Denken Sie noch einmal über Ihre Antworten auf Fragen zu den vier Elementen der Sozialstruktur nach. Was können Sie jetzt oder in Zukunft umsetzen?</a:t>
            </a:r>
          </a:p>
        </p:txBody>
      </p:sp>
      <p:sp>
        <p:nvSpPr>
          <p:cNvPr id="3" name="Text Placeholder 2">
            <a:extLst>
              <a:ext uri="{FF2B5EF4-FFF2-40B4-BE49-F238E27FC236}">
                <a16:creationId xmlns="" xmlns:a16="http://schemas.microsoft.com/office/drawing/2014/main" id="{6B0B30F5-6C42-4673-BA23-6FC5D780CBEE}"/>
              </a:ext>
            </a:extLst>
          </p:cNvPr>
          <p:cNvSpPr>
            <a:spLocks noGrp="1"/>
          </p:cNvSpPr>
          <p:nvPr>
            <p:ph type="body" sz="quarter" idx="11"/>
          </p:nvPr>
        </p:nvSpPr>
        <p:spPr>
          <a:xfrm>
            <a:off x="3238153" y="2090692"/>
            <a:ext cx="2622429" cy="4115797"/>
          </a:xfrm>
        </p:spPr>
        <p:txBody>
          <a:bodyPr>
            <a:noAutofit/>
          </a:bodyPr>
          <a:lstStyle/>
          <a:p>
            <a:r>
              <a:rPr lang="de-DE" sz="2300" dirty="0"/>
              <a:t>Denken Sie an Ihre Gemeinde. Wer sind die lokalen Gemeinde-Champions? Was können Sie/Ihre Organisation tun, um mehr Geflüchtete und Migrant*innen zu ermutigen, sich für die Gemeinschaft einzusetzen?</a:t>
            </a:r>
            <a:endParaRPr lang="en-IE" sz="2300" dirty="0"/>
          </a:p>
        </p:txBody>
      </p:sp>
      <p:sp>
        <p:nvSpPr>
          <p:cNvPr id="4" name="Text Placeholder 3">
            <a:extLst>
              <a:ext uri="{FF2B5EF4-FFF2-40B4-BE49-F238E27FC236}">
                <a16:creationId xmlns="" xmlns:a16="http://schemas.microsoft.com/office/drawing/2014/main" id="{61A9021F-A690-45DC-B615-242A03054209}"/>
              </a:ext>
            </a:extLst>
          </p:cNvPr>
          <p:cNvSpPr>
            <a:spLocks noGrp="1"/>
          </p:cNvSpPr>
          <p:nvPr>
            <p:ph type="body" sz="quarter" idx="12"/>
          </p:nvPr>
        </p:nvSpPr>
        <p:spPr>
          <a:xfrm>
            <a:off x="6145266" y="2090692"/>
            <a:ext cx="2834832" cy="4275602"/>
          </a:xfrm>
        </p:spPr>
        <p:txBody>
          <a:bodyPr>
            <a:noAutofit/>
          </a:bodyPr>
          <a:lstStyle/>
          <a:p>
            <a:r>
              <a:rPr lang="de-DE" sz="2300" dirty="0"/>
              <a:t>Ist Ihre Gemeinschaft</a:t>
            </a:r>
            <a:r>
              <a:rPr lang="de-DE" sz="2300" dirty="0" smtClean="0"/>
              <a:t>/ diejenige</a:t>
            </a:r>
            <a:r>
              <a:rPr lang="de-DE" sz="2300" dirty="0"/>
              <a:t>, mit der Sie zusammenarbeiten, inklusiv? Gibt es Raum für Verbesserungen? Welche Unterstützungs-</a:t>
            </a:r>
            <a:r>
              <a:rPr lang="de-DE" sz="2300" dirty="0" smtClean="0"/>
              <a:t>/ Bildungsprogramme </a:t>
            </a:r>
            <a:r>
              <a:rPr lang="de-DE" sz="2300" dirty="0"/>
              <a:t>oder Ansätze könnten dazu beitragen, sie inklusiver zu machen?</a:t>
            </a:r>
            <a:endParaRPr lang="en-IE" sz="2300" dirty="0"/>
          </a:p>
        </p:txBody>
      </p:sp>
      <p:sp>
        <p:nvSpPr>
          <p:cNvPr id="5" name="Text Placeholder 4">
            <a:extLst>
              <a:ext uri="{FF2B5EF4-FFF2-40B4-BE49-F238E27FC236}">
                <a16:creationId xmlns="" xmlns:a16="http://schemas.microsoft.com/office/drawing/2014/main" id="{6824D7C1-4998-41BB-88F7-95E1BE5D0ED9}"/>
              </a:ext>
            </a:extLst>
          </p:cNvPr>
          <p:cNvSpPr>
            <a:spLocks noGrp="1"/>
          </p:cNvSpPr>
          <p:nvPr>
            <p:ph type="body" sz="quarter" idx="13"/>
          </p:nvPr>
        </p:nvSpPr>
        <p:spPr>
          <a:xfrm>
            <a:off x="9098549" y="2090692"/>
            <a:ext cx="2780025" cy="4404140"/>
          </a:xfrm>
        </p:spPr>
        <p:txBody>
          <a:bodyPr>
            <a:noAutofit/>
          </a:bodyPr>
          <a:lstStyle/>
          <a:p>
            <a:r>
              <a:rPr lang="de-DE" sz="2100" dirty="0"/>
              <a:t>Inklusive Gemeinschaftsräume spielen eine Schlüsselrolle für den sozialen Zusammenhalt und das interkulturelle Verständnis. Sind Ihre Gemeinde/öffentlichen Räume offen und zugänglich für alle, auch für Geflüchtete? Jetzt könnte ein guter Zeitpunkt sein, ein Audit</a:t>
            </a:r>
            <a:r>
              <a:rPr lang="de-DE" sz="2100" b="1" dirty="0"/>
              <a:t> </a:t>
            </a:r>
            <a:r>
              <a:rPr lang="de-DE" sz="2100" dirty="0" smtClean="0"/>
              <a:t>durchzuführen</a:t>
            </a:r>
            <a:r>
              <a:rPr lang="de-DE" sz="2100" dirty="0"/>
              <a:t>.</a:t>
            </a:r>
            <a:endParaRPr lang="en-IE" sz="2100" dirty="0"/>
          </a:p>
        </p:txBody>
      </p:sp>
      <p:sp>
        <p:nvSpPr>
          <p:cNvPr id="12" name="TextBox 11">
            <a:extLst>
              <a:ext uri="{FF2B5EF4-FFF2-40B4-BE49-F238E27FC236}">
                <a16:creationId xmlns="" xmlns:a16="http://schemas.microsoft.com/office/drawing/2014/main" id="{653CAEB4-6D1E-4A12-933C-8886D85A0CE8}"/>
              </a:ext>
            </a:extLst>
          </p:cNvPr>
          <p:cNvSpPr txBox="1"/>
          <p:nvPr/>
        </p:nvSpPr>
        <p:spPr>
          <a:xfrm>
            <a:off x="0" y="0"/>
            <a:ext cx="4690753" cy="369332"/>
          </a:xfrm>
          <a:prstGeom prst="rect">
            <a:avLst/>
          </a:prstGeom>
          <a:solidFill>
            <a:srgbClr val="EA1D76"/>
          </a:solidFill>
        </p:spPr>
        <p:txBody>
          <a:bodyPr wrap="square" rtlCol="0">
            <a:spAutoFit/>
          </a:bodyPr>
          <a:lstStyle/>
          <a:p>
            <a:r>
              <a:rPr lang="en-IE" dirty="0" err="1">
                <a:solidFill>
                  <a:schemeClr val="bg1"/>
                </a:solidFill>
              </a:rPr>
              <a:t>Hauptkommunikation</a:t>
            </a:r>
            <a:r>
              <a:rPr lang="en-IE" dirty="0">
                <a:solidFill>
                  <a:schemeClr val="bg1"/>
                </a:solidFill>
              </a:rPr>
              <a:t> Takeaways/</a:t>
            </a:r>
            <a:r>
              <a:rPr lang="en-IE" dirty="0" err="1">
                <a:solidFill>
                  <a:schemeClr val="bg1"/>
                </a:solidFill>
              </a:rPr>
              <a:t>Aktionspunkte</a:t>
            </a:r>
            <a:endParaRPr lang="en-IE" dirty="0">
              <a:solidFill>
                <a:schemeClr val="bg1"/>
              </a:solidFill>
            </a:endParaRPr>
          </a:p>
        </p:txBody>
      </p:sp>
      <p:grpSp>
        <p:nvGrpSpPr>
          <p:cNvPr id="13" name="Google Shape;813;p39">
            <a:extLst>
              <a:ext uri="{FF2B5EF4-FFF2-40B4-BE49-F238E27FC236}">
                <a16:creationId xmlns="" xmlns:a16="http://schemas.microsoft.com/office/drawing/2014/main" id="{0A1233D0-E303-439F-AB5F-10322B1DAD36}"/>
              </a:ext>
            </a:extLst>
          </p:cNvPr>
          <p:cNvGrpSpPr/>
          <p:nvPr/>
        </p:nvGrpSpPr>
        <p:grpSpPr>
          <a:xfrm>
            <a:off x="1409556" y="843756"/>
            <a:ext cx="540999" cy="749830"/>
            <a:chOff x="6718575" y="2318625"/>
            <a:chExt cx="256950" cy="407375"/>
          </a:xfrm>
        </p:grpSpPr>
        <p:sp>
          <p:nvSpPr>
            <p:cNvPr id="14" name="Google Shape;814;p39">
              <a:extLst>
                <a:ext uri="{FF2B5EF4-FFF2-40B4-BE49-F238E27FC236}">
                  <a16:creationId xmlns="" xmlns:a16="http://schemas.microsoft.com/office/drawing/2014/main" id="{23C569AF-787E-4F78-9A76-6BD05C76FEAA}"/>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5;p39">
              <a:extLst>
                <a:ext uri="{FF2B5EF4-FFF2-40B4-BE49-F238E27FC236}">
                  <a16:creationId xmlns="" xmlns:a16="http://schemas.microsoft.com/office/drawing/2014/main" id="{308CA53F-60A3-41D2-A96B-16158843BB41}"/>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6;p39">
              <a:extLst>
                <a:ext uri="{FF2B5EF4-FFF2-40B4-BE49-F238E27FC236}">
                  <a16:creationId xmlns="" xmlns:a16="http://schemas.microsoft.com/office/drawing/2014/main" id="{6E3F815A-8C47-40B7-A53F-BAA2B83B2B81}"/>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7;p39">
              <a:extLst>
                <a:ext uri="{FF2B5EF4-FFF2-40B4-BE49-F238E27FC236}">
                  <a16:creationId xmlns="" xmlns:a16="http://schemas.microsoft.com/office/drawing/2014/main" id="{34A99AE4-2EA5-43E3-A15F-5D8E7A23C445}"/>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8;p39">
              <a:extLst>
                <a:ext uri="{FF2B5EF4-FFF2-40B4-BE49-F238E27FC236}">
                  <a16:creationId xmlns="" xmlns:a16="http://schemas.microsoft.com/office/drawing/2014/main" id="{6EA496E5-A017-4A15-A305-135E482C0150}"/>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9;p39">
              <a:extLst>
                <a:ext uri="{FF2B5EF4-FFF2-40B4-BE49-F238E27FC236}">
                  <a16:creationId xmlns="" xmlns:a16="http://schemas.microsoft.com/office/drawing/2014/main" id="{19EBBCF1-083C-41B1-99E4-64CAE688B841}"/>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20;p39">
              <a:extLst>
                <a:ext uri="{FF2B5EF4-FFF2-40B4-BE49-F238E27FC236}">
                  <a16:creationId xmlns="" xmlns:a16="http://schemas.microsoft.com/office/drawing/2014/main" id="{2BC802E1-949C-4715-9A33-BAD5C9BCB78A}"/>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21;p39">
              <a:extLst>
                <a:ext uri="{FF2B5EF4-FFF2-40B4-BE49-F238E27FC236}">
                  <a16:creationId xmlns="" xmlns:a16="http://schemas.microsoft.com/office/drawing/2014/main" id="{AADFDC41-2B91-437C-B53F-B76F83FC035A}"/>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612;p39">
            <a:extLst>
              <a:ext uri="{FF2B5EF4-FFF2-40B4-BE49-F238E27FC236}">
                <a16:creationId xmlns="" xmlns:a16="http://schemas.microsoft.com/office/drawing/2014/main" id="{D92E5C13-7A7B-4C37-8AD2-16D69B917F86}"/>
              </a:ext>
            </a:extLst>
          </p:cNvPr>
          <p:cNvGrpSpPr/>
          <p:nvPr/>
        </p:nvGrpSpPr>
        <p:grpSpPr>
          <a:xfrm>
            <a:off x="4296422" y="896754"/>
            <a:ext cx="655587" cy="641843"/>
            <a:chOff x="3951850" y="2985350"/>
            <a:chExt cx="407950" cy="416500"/>
          </a:xfrm>
        </p:grpSpPr>
        <p:sp>
          <p:nvSpPr>
            <p:cNvPr id="23" name="Google Shape;613;p39">
              <a:extLst>
                <a:ext uri="{FF2B5EF4-FFF2-40B4-BE49-F238E27FC236}">
                  <a16:creationId xmlns="" xmlns:a16="http://schemas.microsoft.com/office/drawing/2014/main" id="{58DADBC2-AD83-47BC-87FE-A9DF0CC1E114}"/>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14;p39">
              <a:extLst>
                <a:ext uri="{FF2B5EF4-FFF2-40B4-BE49-F238E27FC236}">
                  <a16:creationId xmlns="" xmlns:a16="http://schemas.microsoft.com/office/drawing/2014/main" id="{5BDA9DC0-7D8A-4DA2-8579-904F253DA844}"/>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15;p39">
              <a:extLst>
                <a:ext uri="{FF2B5EF4-FFF2-40B4-BE49-F238E27FC236}">
                  <a16:creationId xmlns="" xmlns:a16="http://schemas.microsoft.com/office/drawing/2014/main" id="{63679B12-0A72-48B0-A4FA-F05E3FFD3783}"/>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16;p39">
              <a:extLst>
                <a:ext uri="{FF2B5EF4-FFF2-40B4-BE49-F238E27FC236}">
                  <a16:creationId xmlns="" xmlns:a16="http://schemas.microsoft.com/office/drawing/2014/main" id="{5D8D142F-410E-4BA6-8509-0C76E2CA1903}"/>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680;p39">
            <a:extLst>
              <a:ext uri="{FF2B5EF4-FFF2-40B4-BE49-F238E27FC236}">
                <a16:creationId xmlns="" xmlns:a16="http://schemas.microsoft.com/office/drawing/2014/main" id="{1FC355B9-FF07-4FD7-8AB3-1D9B206F02FB}"/>
              </a:ext>
            </a:extLst>
          </p:cNvPr>
          <p:cNvSpPr/>
          <p:nvPr/>
        </p:nvSpPr>
        <p:spPr>
          <a:xfrm>
            <a:off x="7048844" y="776198"/>
            <a:ext cx="796754" cy="817388"/>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Rectangle 33">
            <a:extLst>
              <a:ext uri="{FF2B5EF4-FFF2-40B4-BE49-F238E27FC236}">
                <a16:creationId xmlns="" xmlns:a16="http://schemas.microsoft.com/office/drawing/2014/main" id="{94409DBC-91F4-41A1-9A29-ACFBBEDA4568}"/>
              </a:ext>
            </a:extLst>
          </p:cNvPr>
          <p:cNvSpPr/>
          <p:nvPr/>
        </p:nvSpPr>
        <p:spPr>
          <a:xfrm>
            <a:off x="6547175" y="6588029"/>
            <a:ext cx="5853057" cy="246221"/>
          </a:xfrm>
          <a:prstGeom prst="rect">
            <a:avLst/>
          </a:prstGeom>
        </p:spPr>
        <p:txBody>
          <a:bodyPr wrap="square">
            <a:spAutoFit/>
          </a:bodyPr>
          <a:lstStyle/>
          <a:p>
            <a:r>
              <a:rPr lang="en-IE" sz="1000" dirty="0" err="1" smtClean="0"/>
              <a:t>Quelle</a:t>
            </a:r>
            <a:r>
              <a:rPr lang="en-IE" sz="1000" dirty="0" smtClean="0"/>
              <a:t>: </a:t>
            </a:r>
            <a:r>
              <a:rPr lang="en-IE" sz="1000" dirty="0">
                <a:hlinkClick r:id="rId2"/>
              </a:rPr>
              <a:t>https://oureverydaylife.com/the-importance-of-verbal-non-verbal-communication-5162572.html</a:t>
            </a:r>
            <a:endParaRPr lang="en-IE" sz="1000" dirty="0"/>
          </a:p>
        </p:txBody>
      </p:sp>
      <p:grpSp>
        <p:nvGrpSpPr>
          <p:cNvPr id="35" name="Google Shape;857;p39">
            <a:extLst>
              <a:ext uri="{FF2B5EF4-FFF2-40B4-BE49-F238E27FC236}">
                <a16:creationId xmlns="" xmlns:a16="http://schemas.microsoft.com/office/drawing/2014/main" id="{8C61AE3D-CD02-4D90-9981-B54EDB85F8D4}"/>
              </a:ext>
            </a:extLst>
          </p:cNvPr>
          <p:cNvGrpSpPr/>
          <p:nvPr/>
        </p:nvGrpSpPr>
        <p:grpSpPr>
          <a:xfrm>
            <a:off x="10089600" y="868552"/>
            <a:ext cx="700986" cy="725009"/>
            <a:chOff x="5233525" y="4954450"/>
            <a:chExt cx="538275" cy="516350"/>
          </a:xfrm>
        </p:grpSpPr>
        <p:sp>
          <p:nvSpPr>
            <p:cNvPr id="36" name="Google Shape;858;p39">
              <a:extLst>
                <a:ext uri="{FF2B5EF4-FFF2-40B4-BE49-F238E27FC236}">
                  <a16:creationId xmlns="" xmlns:a16="http://schemas.microsoft.com/office/drawing/2014/main" id="{9D011B03-417D-42DC-A384-21432F49E241}"/>
                </a:ext>
              </a:extLst>
            </p:cNvPr>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59;p39">
              <a:extLst>
                <a:ext uri="{FF2B5EF4-FFF2-40B4-BE49-F238E27FC236}">
                  <a16:creationId xmlns="" xmlns:a16="http://schemas.microsoft.com/office/drawing/2014/main" id="{8201F175-5E82-4D9C-8FEF-6EFBAF461E36}"/>
                </a:ext>
              </a:extLst>
            </p:cNvPr>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60;p39">
              <a:extLst>
                <a:ext uri="{FF2B5EF4-FFF2-40B4-BE49-F238E27FC236}">
                  <a16:creationId xmlns="" xmlns:a16="http://schemas.microsoft.com/office/drawing/2014/main" id="{6F2FCD0E-EB90-4919-ACE9-A71BCDBF4628}"/>
                </a:ext>
              </a:extLst>
            </p:cNvPr>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61;p39">
              <a:extLst>
                <a:ext uri="{FF2B5EF4-FFF2-40B4-BE49-F238E27FC236}">
                  <a16:creationId xmlns="" xmlns:a16="http://schemas.microsoft.com/office/drawing/2014/main" id="{154494B9-25B8-4453-8ABC-066740D13C90}"/>
                </a:ext>
              </a:extLst>
            </p:cNvPr>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62;p39">
              <a:extLst>
                <a:ext uri="{FF2B5EF4-FFF2-40B4-BE49-F238E27FC236}">
                  <a16:creationId xmlns="" xmlns:a16="http://schemas.microsoft.com/office/drawing/2014/main" id="{2D09B0BC-D46A-4200-803D-76E190CC18DA}"/>
                </a:ext>
              </a:extLst>
            </p:cNvPr>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63;p39">
              <a:extLst>
                <a:ext uri="{FF2B5EF4-FFF2-40B4-BE49-F238E27FC236}">
                  <a16:creationId xmlns="" xmlns:a16="http://schemas.microsoft.com/office/drawing/2014/main" id="{D0395263-5964-4352-91E5-4139C8C25FE8}"/>
                </a:ext>
              </a:extLst>
            </p:cNvPr>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64;p39">
              <a:extLst>
                <a:ext uri="{FF2B5EF4-FFF2-40B4-BE49-F238E27FC236}">
                  <a16:creationId xmlns="" xmlns:a16="http://schemas.microsoft.com/office/drawing/2014/main" id="{40F0D832-5596-4690-A64C-35810CC0C76F}"/>
                </a:ext>
              </a:extLst>
            </p:cNvPr>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65;p39">
              <a:extLst>
                <a:ext uri="{FF2B5EF4-FFF2-40B4-BE49-F238E27FC236}">
                  <a16:creationId xmlns="" xmlns:a16="http://schemas.microsoft.com/office/drawing/2014/main" id="{C64B81CE-89B2-4775-A8A6-E775EB51320B}"/>
                </a:ext>
              </a:extLst>
            </p:cNvPr>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66;p39">
              <a:extLst>
                <a:ext uri="{FF2B5EF4-FFF2-40B4-BE49-F238E27FC236}">
                  <a16:creationId xmlns="" xmlns:a16="http://schemas.microsoft.com/office/drawing/2014/main" id="{6E0A270A-9F2B-4E6F-9396-A3DAE2FF4560}"/>
                </a:ext>
              </a:extLst>
            </p:cNvPr>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67;p39">
              <a:extLst>
                <a:ext uri="{FF2B5EF4-FFF2-40B4-BE49-F238E27FC236}">
                  <a16:creationId xmlns="" xmlns:a16="http://schemas.microsoft.com/office/drawing/2014/main" id="{5D67874A-E347-40DA-96EA-C09DE2FB36EA}"/>
                </a:ext>
              </a:extLst>
            </p:cNvPr>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68;p39">
              <a:extLst>
                <a:ext uri="{FF2B5EF4-FFF2-40B4-BE49-F238E27FC236}">
                  <a16:creationId xmlns="" xmlns:a16="http://schemas.microsoft.com/office/drawing/2014/main" id="{DA6EFC31-65DF-46E9-AB3F-DD72B4BFF011}"/>
                </a:ext>
              </a:extLst>
            </p:cNvPr>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57967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err="1" smtClean="0"/>
              <a:t>Danke</a:t>
            </a:r>
            <a:r>
              <a:rPr lang="en-US" dirty="0" smtClean="0"/>
              <a:t>!</a:t>
            </a:r>
            <a:endParaRPr lang="en-US" dirty="0"/>
          </a:p>
        </p:txBody>
      </p:sp>
      <p:sp>
        <p:nvSpPr>
          <p:cNvPr id="5" name="Text Placeholder 4"/>
          <p:cNvSpPr>
            <a:spLocks noGrp="1"/>
          </p:cNvSpPr>
          <p:nvPr>
            <p:ph type="body" sz="quarter" idx="14"/>
          </p:nvPr>
        </p:nvSpPr>
        <p:spPr/>
        <p:txBody>
          <a:bodyPr/>
          <a:lstStyle/>
          <a:p>
            <a:r>
              <a:rPr lang="en-US" dirty="0" err="1" smtClean="0"/>
              <a:t>Gibt</a:t>
            </a:r>
            <a:r>
              <a:rPr lang="en-US" dirty="0" smtClean="0"/>
              <a:t> </a:t>
            </a:r>
            <a:r>
              <a:rPr lang="en-US" dirty="0" err="1" smtClean="0"/>
              <a:t>es</a:t>
            </a:r>
            <a:r>
              <a:rPr lang="en-US" dirty="0" smtClean="0"/>
              <a:t> </a:t>
            </a:r>
            <a:r>
              <a:rPr lang="en-US" dirty="0" err="1" smtClean="0"/>
              <a:t>noch</a:t>
            </a:r>
            <a:r>
              <a:rPr lang="en-US" dirty="0" smtClean="0"/>
              <a:t> </a:t>
            </a:r>
            <a:r>
              <a:rPr lang="en-US" dirty="0" err="1" smtClean="0"/>
              <a:t>fragen</a:t>
            </a:r>
            <a:r>
              <a:rPr lang="en-US" dirty="0" smtClean="0"/>
              <a:t>?</a:t>
            </a:r>
            <a:endParaRPr lang="en-US" dirty="0"/>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sp>
        <p:nvSpPr>
          <p:cNvPr id="8" name="Text Placeholder 7"/>
          <p:cNvSpPr>
            <a:spLocks noGrp="1"/>
          </p:cNvSpPr>
          <p:nvPr>
            <p:ph type="body" sz="quarter" idx="17"/>
          </p:nvPr>
        </p:nvSpPr>
        <p:spPr/>
        <p:txBody>
          <a:bodyPr/>
          <a:lstStyle/>
          <a:p>
            <a:endParaRPr lang="en-US"/>
          </a:p>
        </p:txBody>
      </p:sp>
      <p:sp>
        <p:nvSpPr>
          <p:cNvPr id="9" name="Google Shape;482;p39"/>
          <p:cNvSpPr/>
          <p:nvPr/>
        </p:nvSpPr>
        <p:spPr>
          <a:xfrm>
            <a:off x="7232588" y="2462413"/>
            <a:ext cx="295553" cy="257910"/>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664;p39"/>
          <p:cNvGrpSpPr/>
          <p:nvPr/>
        </p:nvGrpSpPr>
        <p:grpSpPr>
          <a:xfrm>
            <a:off x="7852766" y="4477427"/>
            <a:ext cx="301041" cy="301041"/>
            <a:chOff x="5941025" y="3634400"/>
            <a:chExt cx="467650" cy="467650"/>
          </a:xfrm>
        </p:grpSpPr>
        <p:sp>
          <p:nvSpPr>
            <p:cNvPr id="11" name="Google Shape;665;p39"/>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6;p39"/>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7;p39"/>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8;p39"/>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9;p39"/>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39"/>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506;p39"/>
          <p:cNvGrpSpPr/>
          <p:nvPr/>
        </p:nvGrpSpPr>
        <p:grpSpPr>
          <a:xfrm>
            <a:off x="7380365" y="3606172"/>
            <a:ext cx="299463" cy="202260"/>
            <a:chOff x="564675" y="1700625"/>
            <a:chExt cx="465200" cy="314200"/>
          </a:xfrm>
        </p:grpSpPr>
        <p:sp>
          <p:nvSpPr>
            <p:cNvPr id="18" name="Google Shape;507;p39"/>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9"/>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9;p39"/>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1681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166C24C-4F3F-4261-9DE8-5866CA1CA065}"/>
              </a:ext>
            </a:extLst>
          </p:cNvPr>
          <p:cNvSpPr>
            <a:spLocks noGrp="1"/>
          </p:cNvSpPr>
          <p:nvPr>
            <p:ph type="body" sz="quarter" idx="20"/>
          </p:nvPr>
        </p:nvSpPr>
        <p:spPr>
          <a:xfrm>
            <a:off x="2308860" y="1428750"/>
            <a:ext cx="9292590" cy="4197989"/>
          </a:xfrm>
        </p:spPr>
        <p:txBody>
          <a:bodyPr/>
          <a:lstStyle/>
          <a:p>
            <a:pPr marL="0" indent="0">
              <a:buNone/>
            </a:pPr>
            <a:r>
              <a:rPr lang="de-DE" dirty="0"/>
              <a:t>Für die Gestaltung der sozialen Struktur der Gesellschaft sind vier Elemente notwendig, die im Hinblick auf erwachsene </a:t>
            </a:r>
            <a:r>
              <a:rPr lang="de-DE" dirty="0" smtClean="0"/>
              <a:t>Geflüchtete, </a:t>
            </a:r>
            <a:r>
              <a:rPr lang="de-DE" dirty="0"/>
              <a:t>die in eine neue Gesellschaft eintreten, interessant zu betrachten sind</a:t>
            </a:r>
            <a:r>
              <a:rPr lang="de-DE" dirty="0" smtClean="0"/>
              <a:t>.</a:t>
            </a:r>
          </a:p>
          <a:p>
            <a:r>
              <a:rPr lang="en-IE" b="1" dirty="0" err="1" smtClean="0"/>
              <a:t>Anpassung</a:t>
            </a:r>
            <a:r>
              <a:rPr lang="en-IE" dirty="0" smtClean="0"/>
              <a:t>: </a:t>
            </a:r>
            <a:r>
              <a:rPr lang="de-DE" dirty="0"/>
              <a:t>Die Art und Weise, wie wir uns an unsere Umwelt anpassen, ist eine der Möglichkeiten, wie wir durch Überleben in der Gesellschaft funktionieren. Zum Beispiel durch Arbeit, Wirtschaft, Familie.</a:t>
            </a:r>
            <a:endParaRPr lang="en-IE" dirty="0"/>
          </a:p>
          <a:p>
            <a:r>
              <a:rPr lang="en-IE" b="1" dirty="0" err="1" smtClean="0"/>
              <a:t>Zielerreichung</a:t>
            </a:r>
            <a:r>
              <a:rPr lang="en-IE" dirty="0" smtClean="0"/>
              <a:t>: </a:t>
            </a:r>
            <a:r>
              <a:rPr lang="de-DE" dirty="0"/>
              <a:t>Die Notwendigkeit, Ziele zu setzen und sie in der Gesellschaft zu erreichen</a:t>
            </a:r>
            <a:r>
              <a:rPr lang="de-DE" dirty="0" smtClean="0"/>
              <a:t>.</a:t>
            </a:r>
          </a:p>
          <a:p>
            <a:r>
              <a:rPr lang="en-IE" b="1" dirty="0" smtClean="0"/>
              <a:t>Integration</a:t>
            </a:r>
            <a:r>
              <a:rPr lang="en-IE" dirty="0"/>
              <a:t>: </a:t>
            </a:r>
            <a:r>
              <a:rPr lang="de-DE" dirty="0"/>
              <a:t>Die Notwendigkeit, Beziehungen zu anderen Menschen herzustellen, die ähnliche Interessen haben</a:t>
            </a:r>
            <a:r>
              <a:rPr lang="de-DE" dirty="0" smtClean="0"/>
              <a:t>.</a:t>
            </a:r>
          </a:p>
          <a:p>
            <a:r>
              <a:rPr lang="en-IE" b="1" dirty="0" err="1" smtClean="0"/>
              <a:t>Latenz</a:t>
            </a:r>
            <a:r>
              <a:rPr lang="en-IE" dirty="0" smtClean="0"/>
              <a:t>: </a:t>
            </a:r>
            <a:r>
              <a:rPr lang="de-DE" dirty="0"/>
              <a:t>Die Notwendigkeit, Menschen zu haben, die uns zur Erreichung unserer Ziele motivieren.</a:t>
            </a:r>
            <a:endParaRPr lang="en-IE" dirty="0"/>
          </a:p>
        </p:txBody>
      </p:sp>
      <p:sp>
        <p:nvSpPr>
          <p:cNvPr id="3" name="Text Placeholder 2">
            <a:extLst>
              <a:ext uri="{FF2B5EF4-FFF2-40B4-BE49-F238E27FC236}">
                <a16:creationId xmlns="" xmlns:a16="http://schemas.microsoft.com/office/drawing/2014/main" id="{AF427B3B-E1CD-455A-A5D5-22630E137DED}"/>
              </a:ext>
            </a:extLst>
          </p:cNvPr>
          <p:cNvSpPr>
            <a:spLocks noGrp="1"/>
          </p:cNvSpPr>
          <p:nvPr>
            <p:ph type="body" sz="quarter" idx="21"/>
          </p:nvPr>
        </p:nvSpPr>
        <p:spPr>
          <a:xfrm>
            <a:off x="2495266" y="444228"/>
            <a:ext cx="8403792" cy="597443"/>
          </a:xfrm>
        </p:spPr>
        <p:txBody>
          <a:bodyPr/>
          <a:lstStyle/>
          <a:p>
            <a:r>
              <a:rPr lang="en-IE" dirty="0" err="1" smtClean="0"/>
              <a:t>Vier</a:t>
            </a:r>
            <a:r>
              <a:rPr lang="en-IE" dirty="0" smtClean="0"/>
              <a:t> </a:t>
            </a:r>
            <a:r>
              <a:rPr lang="en-IE" dirty="0" err="1" smtClean="0"/>
              <a:t>Elemente</a:t>
            </a:r>
            <a:r>
              <a:rPr lang="en-IE" dirty="0" smtClean="0"/>
              <a:t> </a:t>
            </a:r>
            <a:r>
              <a:rPr lang="en-IE" dirty="0" err="1" smtClean="0"/>
              <a:t>zur</a:t>
            </a:r>
            <a:r>
              <a:rPr lang="en-IE" dirty="0" smtClean="0"/>
              <a:t> </a:t>
            </a:r>
            <a:r>
              <a:rPr lang="en-IE" dirty="0" err="1" smtClean="0"/>
              <a:t>sozialen</a:t>
            </a:r>
            <a:r>
              <a:rPr lang="en-IE" dirty="0" smtClean="0"/>
              <a:t> </a:t>
            </a:r>
            <a:r>
              <a:rPr lang="en-IE" dirty="0" err="1" smtClean="0"/>
              <a:t>Struktur</a:t>
            </a:r>
            <a:endParaRPr lang="en-IE" dirty="0"/>
          </a:p>
        </p:txBody>
      </p:sp>
      <p:sp>
        <p:nvSpPr>
          <p:cNvPr id="4" name="Rectangle 3">
            <a:extLst>
              <a:ext uri="{FF2B5EF4-FFF2-40B4-BE49-F238E27FC236}">
                <a16:creationId xmlns="" xmlns:a16="http://schemas.microsoft.com/office/drawing/2014/main" id="{C01F1DCE-3625-40D8-91B5-682FC22C3721}"/>
              </a:ext>
            </a:extLst>
          </p:cNvPr>
          <p:cNvSpPr/>
          <p:nvPr/>
        </p:nvSpPr>
        <p:spPr>
          <a:xfrm>
            <a:off x="2206485" y="6399216"/>
            <a:ext cx="6096000" cy="246221"/>
          </a:xfrm>
          <a:prstGeom prst="rect">
            <a:avLst/>
          </a:prstGeom>
        </p:spPr>
        <p:txBody>
          <a:bodyPr>
            <a:spAutoFit/>
          </a:bodyPr>
          <a:lstStyle/>
          <a:p>
            <a:r>
              <a:rPr lang="en-IE" sz="1000" dirty="0" err="1" smtClean="0"/>
              <a:t>Quelle</a:t>
            </a:r>
            <a:r>
              <a:rPr lang="en-IE" sz="1000" dirty="0" smtClean="0"/>
              <a:t>: </a:t>
            </a:r>
            <a:r>
              <a:rPr lang="en-IE" sz="1000" dirty="0">
                <a:hlinkClick r:id="rId2"/>
              </a:rPr>
              <a:t>https://study.com/academy/lesson/what-is-social-structure-of-society-definition-theory-quiz.html</a:t>
            </a:r>
            <a:r>
              <a:rPr lang="en-IE" sz="1000" dirty="0"/>
              <a:t> </a:t>
            </a:r>
          </a:p>
        </p:txBody>
      </p:sp>
    </p:spTree>
    <p:extLst>
      <p:ext uri="{BB962C8B-B14F-4D97-AF65-F5344CB8AC3E}">
        <p14:creationId xmlns:p14="http://schemas.microsoft.com/office/powerpoint/2010/main" val="4194214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166C24C-4F3F-4261-9DE8-5866CA1CA065}"/>
              </a:ext>
            </a:extLst>
          </p:cNvPr>
          <p:cNvSpPr>
            <a:spLocks noGrp="1"/>
          </p:cNvSpPr>
          <p:nvPr>
            <p:ph type="body" sz="quarter" idx="20"/>
          </p:nvPr>
        </p:nvSpPr>
        <p:spPr>
          <a:xfrm>
            <a:off x="4786318" y="1199377"/>
            <a:ext cx="6815132" cy="4197989"/>
          </a:xfrm>
        </p:spPr>
        <p:txBody>
          <a:bodyPr/>
          <a:lstStyle/>
          <a:p>
            <a:r>
              <a:rPr lang="en-IE" b="1" dirty="0" err="1" smtClean="0"/>
              <a:t>Anpassung</a:t>
            </a:r>
            <a:r>
              <a:rPr lang="en-IE" dirty="0" smtClean="0"/>
              <a:t>: </a:t>
            </a:r>
            <a:r>
              <a:rPr lang="de-DE" dirty="0">
                <a:solidFill>
                  <a:srgbClr val="EA1D76"/>
                </a:solidFill>
              </a:rPr>
              <a:t>Wie können wir als </a:t>
            </a:r>
            <a:r>
              <a:rPr lang="de-DE" dirty="0" err="1" smtClean="0">
                <a:solidFill>
                  <a:srgbClr val="EA1D76"/>
                </a:solidFill>
              </a:rPr>
              <a:t>Pädagog</a:t>
            </a:r>
            <a:r>
              <a:rPr lang="de-DE" dirty="0" smtClean="0">
                <a:solidFill>
                  <a:srgbClr val="EA1D76"/>
                </a:solidFill>
              </a:rPr>
              <a:t>*innen </a:t>
            </a:r>
            <a:r>
              <a:rPr lang="de-DE" dirty="0">
                <a:solidFill>
                  <a:srgbClr val="EA1D76"/>
                </a:solidFill>
              </a:rPr>
              <a:t>und Dienstleistungsanbieter </a:t>
            </a:r>
            <a:r>
              <a:rPr lang="de-DE" dirty="0" smtClean="0">
                <a:solidFill>
                  <a:srgbClr val="EA1D76"/>
                </a:solidFill>
              </a:rPr>
              <a:t>Geflüchtete und Migrant*innen </a:t>
            </a:r>
            <a:r>
              <a:rPr lang="de-DE" dirty="0">
                <a:solidFill>
                  <a:srgbClr val="EA1D76"/>
                </a:solidFill>
              </a:rPr>
              <a:t>dabei unterstützen, sich an unsere Umgebung anzupassen, Arbeitsplätze und Stabilität zu sichern und ihre Familien anzusiedeln</a:t>
            </a:r>
            <a:r>
              <a:rPr lang="de-DE" dirty="0" smtClean="0">
                <a:solidFill>
                  <a:srgbClr val="EA1D76"/>
                </a:solidFill>
              </a:rPr>
              <a:t>?</a:t>
            </a:r>
          </a:p>
          <a:p>
            <a:r>
              <a:rPr lang="en-IE" b="1" dirty="0" err="1" smtClean="0"/>
              <a:t>Zielerreichung</a:t>
            </a:r>
            <a:r>
              <a:rPr lang="en-IE" dirty="0" smtClean="0"/>
              <a:t>: </a:t>
            </a:r>
            <a:r>
              <a:rPr lang="de-DE" dirty="0">
                <a:solidFill>
                  <a:srgbClr val="F38B00"/>
                </a:solidFill>
              </a:rPr>
              <a:t>Wie können wir ihnen helfen, Ziele zu setzen und sie zu erreichen</a:t>
            </a:r>
            <a:r>
              <a:rPr lang="de-DE" dirty="0" smtClean="0">
                <a:solidFill>
                  <a:srgbClr val="F38B00"/>
                </a:solidFill>
              </a:rPr>
              <a:t>?</a:t>
            </a:r>
          </a:p>
          <a:p>
            <a:r>
              <a:rPr lang="en-IE" b="1" dirty="0" smtClean="0"/>
              <a:t>Integration</a:t>
            </a:r>
            <a:r>
              <a:rPr lang="en-IE" dirty="0"/>
              <a:t>: </a:t>
            </a:r>
            <a:r>
              <a:rPr lang="de-DE" dirty="0">
                <a:solidFill>
                  <a:srgbClr val="B6BD00"/>
                </a:solidFill>
              </a:rPr>
              <a:t>Wie können wir es </a:t>
            </a:r>
            <a:r>
              <a:rPr lang="de-DE" dirty="0" err="1" smtClean="0">
                <a:solidFill>
                  <a:srgbClr val="B6BD00"/>
                </a:solidFill>
              </a:rPr>
              <a:t>Gflüchtetenund</a:t>
            </a:r>
            <a:r>
              <a:rPr lang="de-DE" dirty="0" smtClean="0">
                <a:solidFill>
                  <a:srgbClr val="B6BD00"/>
                </a:solidFill>
              </a:rPr>
              <a:t> </a:t>
            </a:r>
            <a:r>
              <a:rPr lang="de-DE" dirty="0">
                <a:solidFill>
                  <a:srgbClr val="B6BD00"/>
                </a:solidFill>
              </a:rPr>
              <a:t>Aufnahmegemeinschaften leicht machen, miteinander in Beziehung zu treten und einander zu verstehen</a:t>
            </a:r>
            <a:r>
              <a:rPr lang="de-DE" dirty="0" smtClean="0">
                <a:solidFill>
                  <a:srgbClr val="B6BD00"/>
                </a:solidFill>
              </a:rPr>
              <a:t>?</a:t>
            </a:r>
          </a:p>
          <a:p>
            <a:r>
              <a:rPr lang="en-IE" b="1" dirty="0" err="1" smtClean="0"/>
              <a:t>Latenz</a:t>
            </a:r>
            <a:r>
              <a:rPr lang="en-IE" dirty="0" smtClean="0"/>
              <a:t>: </a:t>
            </a:r>
            <a:r>
              <a:rPr lang="de-DE" dirty="0">
                <a:solidFill>
                  <a:srgbClr val="16A8D3"/>
                </a:solidFill>
              </a:rPr>
              <a:t>Wie können wir </a:t>
            </a:r>
            <a:r>
              <a:rPr lang="de-DE" dirty="0" smtClean="0">
                <a:solidFill>
                  <a:srgbClr val="16A8D3"/>
                </a:solidFill>
              </a:rPr>
              <a:t>Geflüchtete und Migrant*innen </a:t>
            </a:r>
            <a:r>
              <a:rPr lang="de-DE" dirty="0">
                <a:solidFill>
                  <a:srgbClr val="16A8D3"/>
                </a:solidFill>
              </a:rPr>
              <a:t>motivieren, ihre Ziele zu erreichen?</a:t>
            </a:r>
            <a:endParaRPr lang="en-IE" dirty="0"/>
          </a:p>
        </p:txBody>
      </p:sp>
      <p:sp>
        <p:nvSpPr>
          <p:cNvPr id="3" name="Text Placeholder 2">
            <a:extLst>
              <a:ext uri="{FF2B5EF4-FFF2-40B4-BE49-F238E27FC236}">
                <a16:creationId xmlns="" xmlns:a16="http://schemas.microsoft.com/office/drawing/2014/main" id="{AF427B3B-E1CD-455A-A5D5-22630E137DED}"/>
              </a:ext>
            </a:extLst>
          </p:cNvPr>
          <p:cNvSpPr>
            <a:spLocks noGrp="1"/>
          </p:cNvSpPr>
          <p:nvPr>
            <p:ph type="body" sz="quarter" idx="21"/>
          </p:nvPr>
        </p:nvSpPr>
        <p:spPr>
          <a:xfrm>
            <a:off x="2495266" y="444228"/>
            <a:ext cx="8403792" cy="597443"/>
          </a:xfrm>
        </p:spPr>
        <p:txBody>
          <a:bodyPr>
            <a:normAutofit fontScale="92500"/>
          </a:bodyPr>
          <a:lstStyle/>
          <a:p>
            <a:r>
              <a:rPr lang="en-IE" dirty="0" err="1" smtClean="0"/>
              <a:t>Vier</a:t>
            </a:r>
            <a:r>
              <a:rPr lang="en-IE" dirty="0" smtClean="0"/>
              <a:t> </a:t>
            </a:r>
            <a:r>
              <a:rPr lang="en-IE" dirty="0" err="1" smtClean="0"/>
              <a:t>Elemente</a:t>
            </a:r>
            <a:r>
              <a:rPr lang="en-IE" dirty="0" smtClean="0"/>
              <a:t> </a:t>
            </a:r>
            <a:r>
              <a:rPr lang="en-IE" dirty="0" err="1" smtClean="0"/>
              <a:t>zur</a:t>
            </a:r>
            <a:r>
              <a:rPr lang="en-IE" dirty="0" smtClean="0"/>
              <a:t> </a:t>
            </a:r>
            <a:r>
              <a:rPr lang="en-IE" dirty="0" err="1" smtClean="0"/>
              <a:t>sozialen</a:t>
            </a:r>
            <a:r>
              <a:rPr lang="en-IE" dirty="0" smtClean="0"/>
              <a:t> </a:t>
            </a:r>
            <a:r>
              <a:rPr lang="en-IE" dirty="0" err="1" smtClean="0"/>
              <a:t>Struktur</a:t>
            </a:r>
            <a:r>
              <a:rPr lang="en-IE" dirty="0" smtClean="0"/>
              <a:t> </a:t>
            </a:r>
            <a:r>
              <a:rPr lang="en-IE" dirty="0"/>
              <a:t>– </a:t>
            </a:r>
            <a:r>
              <a:rPr lang="en-IE" dirty="0" err="1" smtClean="0"/>
              <a:t>Fragen</a:t>
            </a:r>
            <a:r>
              <a:rPr lang="en-IE" dirty="0" smtClean="0"/>
              <a:t>…</a:t>
            </a:r>
            <a:endParaRPr lang="en-IE" dirty="0"/>
          </a:p>
        </p:txBody>
      </p:sp>
      <p:sp>
        <p:nvSpPr>
          <p:cNvPr id="4" name="Rectangle 3">
            <a:extLst>
              <a:ext uri="{FF2B5EF4-FFF2-40B4-BE49-F238E27FC236}">
                <a16:creationId xmlns="" xmlns:a16="http://schemas.microsoft.com/office/drawing/2014/main" id="{C01F1DCE-3625-40D8-91B5-682FC22C3721}"/>
              </a:ext>
            </a:extLst>
          </p:cNvPr>
          <p:cNvSpPr/>
          <p:nvPr/>
        </p:nvSpPr>
        <p:spPr>
          <a:xfrm>
            <a:off x="2393159" y="6413772"/>
            <a:ext cx="6096000" cy="246221"/>
          </a:xfrm>
          <a:prstGeom prst="rect">
            <a:avLst/>
          </a:prstGeom>
        </p:spPr>
        <p:txBody>
          <a:bodyPr>
            <a:spAutoFit/>
          </a:bodyPr>
          <a:lstStyle/>
          <a:p>
            <a:r>
              <a:rPr lang="en-IE" sz="1000" dirty="0" err="1" smtClean="0"/>
              <a:t>Quelle</a:t>
            </a:r>
            <a:r>
              <a:rPr lang="en-IE" sz="1000" dirty="0" smtClean="0"/>
              <a:t>: </a:t>
            </a:r>
            <a:r>
              <a:rPr lang="en-IE" sz="1000" dirty="0">
                <a:hlinkClick r:id="rId2"/>
              </a:rPr>
              <a:t>https://study.com/academy/lesson/what-is-social-structure-of-society-definition-theory-quiz.html</a:t>
            </a:r>
            <a:r>
              <a:rPr lang="en-IE" sz="1000" dirty="0"/>
              <a:t> </a:t>
            </a:r>
          </a:p>
        </p:txBody>
      </p:sp>
      <p:pic>
        <p:nvPicPr>
          <p:cNvPr id="6" name="Picture 5" descr="A picture containing room&#10;&#10;Description automatically generated">
            <a:extLst>
              <a:ext uri="{FF2B5EF4-FFF2-40B4-BE49-F238E27FC236}">
                <a16:creationId xmlns="" xmlns:a16="http://schemas.microsoft.com/office/drawing/2014/main" id="{2E450A40-51DE-466A-846D-1ADD5026B134}"/>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0" y="2006836"/>
            <a:ext cx="4786318" cy="2844328"/>
          </a:xfrm>
          <a:prstGeom prst="rect">
            <a:avLst/>
          </a:prstGeom>
        </p:spPr>
      </p:pic>
    </p:spTree>
    <p:extLst>
      <p:ext uri="{BB962C8B-B14F-4D97-AF65-F5344CB8AC3E}">
        <p14:creationId xmlns:p14="http://schemas.microsoft.com/office/powerpoint/2010/main" val="3880384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166C24C-4F3F-4261-9DE8-5866CA1CA065}"/>
              </a:ext>
            </a:extLst>
          </p:cNvPr>
          <p:cNvSpPr>
            <a:spLocks noGrp="1"/>
          </p:cNvSpPr>
          <p:nvPr>
            <p:ph type="body" sz="quarter" idx="20"/>
          </p:nvPr>
        </p:nvSpPr>
        <p:spPr>
          <a:xfrm>
            <a:off x="2308860" y="1428750"/>
            <a:ext cx="9292590" cy="4197989"/>
          </a:xfrm>
        </p:spPr>
        <p:txBody>
          <a:bodyPr/>
          <a:lstStyle/>
          <a:p>
            <a:pPr marL="0" indent="0">
              <a:buNone/>
            </a:pPr>
            <a:r>
              <a:rPr lang="de-DE" dirty="0"/>
              <a:t>Es gibt zwei Parteien, die an Integrationsprozessen beteiligt sind: </a:t>
            </a:r>
          </a:p>
          <a:p>
            <a:r>
              <a:rPr lang="de-DE" dirty="0"/>
              <a:t>die Flüchtlinge mit ihren Merkmalen, Bemühungen und Anpassungen</a:t>
            </a:r>
          </a:p>
          <a:p>
            <a:r>
              <a:rPr lang="de-DE" dirty="0"/>
              <a:t>die Aufnahmegesellschaft mit ihren Interaktionen mit diesen Neuankömmlingen und ihren Institutionen. </a:t>
            </a:r>
            <a:endParaRPr lang="de-DE" dirty="0" smtClean="0"/>
          </a:p>
          <a:p>
            <a:pPr marL="0" indent="0">
              <a:buNone/>
            </a:pPr>
            <a:r>
              <a:rPr lang="de-DE" dirty="0"/>
              <a:t>Es ist die Interaktion zwischen den beiden, die die Richtung und das Endergebnis des Integrationsprozesses bestimmt. </a:t>
            </a:r>
            <a:endParaRPr lang="de-DE" dirty="0" smtClean="0"/>
          </a:p>
          <a:p>
            <a:pPr marL="0" indent="0">
              <a:buNone/>
            </a:pPr>
            <a:r>
              <a:rPr lang="de-DE" dirty="0"/>
              <a:t>Diese beiden sind jedoch ungleiche Partner</a:t>
            </a:r>
            <a:r>
              <a:rPr lang="de-DE" dirty="0" smtClean="0"/>
              <a:t>.</a:t>
            </a:r>
          </a:p>
          <a:p>
            <a:pPr marL="0" indent="0">
              <a:buNone/>
            </a:pPr>
            <a:r>
              <a:rPr lang="de-DE" dirty="0"/>
              <a:t>Die Aufnahmegesellschaft hat in Bezug auf ihre institutionelle Struktur und die Art und Weise, wie sie auf Neuankömmlinge reagiert, viel mehr Mitspracherecht beim </a:t>
            </a:r>
            <a:r>
              <a:rPr lang="de-DE" dirty="0" smtClean="0"/>
              <a:t>Ergebnis des </a:t>
            </a:r>
            <a:r>
              <a:rPr lang="de-DE" dirty="0"/>
              <a:t>Prozesses.</a:t>
            </a:r>
          </a:p>
        </p:txBody>
      </p:sp>
      <p:sp>
        <p:nvSpPr>
          <p:cNvPr id="3" name="Text Placeholder 2">
            <a:extLst>
              <a:ext uri="{FF2B5EF4-FFF2-40B4-BE49-F238E27FC236}">
                <a16:creationId xmlns="" xmlns:a16="http://schemas.microsoft.com/office/drawing/2014/main" id="{AF427B3B-E1CD-455A-A5D5-22630E137DED}"/>
              </a:ext>
            </a:extLst>
          </p:cNvPr>
          <p:cNvSpPr>
            <a:spLocks noGrp="1"/>
          </p:cNvSpPr>
          <p:nvPr>
            <p:ph type="body" sz="quarter" idx="21"/>
          </p:nvPr>
        </p:nvSpPr>
        <p:spPr>
          <a:xfrm>
            <a:off x="2495266" y="444228"/>
            <a:ext cx="8403792" cy="597443"/>
          </a:xfrm>
        </p:spPr>
        <p:txBody>
          <a:bodyPr>
            <a:normAutofit/>
          </a:bodyPr>
          <a:lstStyle/>
          <a:p>
            <a:r>
              <a:rPr lang="en-IE" dirty="0" err="1" smtClean="0"/>
              <a:t>Wie</a:t>
            </a:r>
            <a:r>
              <a:rPr lang="en-IE" dirty="0" smtClean="0"/>
              <a:t> Integration </a:t>
            </a:r>
            <a:r>
              <a:rPr lang="en-IE" dirty="0" err="1" smtClean="0"/>
              <a:t>funktioniert</a:t>
            </a:r>
            <a:endParaRPr lang="en-IE" dirty="0"/>
          </a:p>
        </p:txBody>
      </p:sp>
      <p:sp>
        <p:nvSpPr>
          <p:cNvPr id="5" name="Rectangle 4">
            <a:extLst>
              <a:ext uri="{FF2B5EF4-FFF2-40B4-BE49-F238E27FC236}">
                <a16:creationId xmlns="" xmlns:a16="http://schemas.microsoft.com/office/drawing/2014/main" id="{B844BD70-A549-4142-8D50-05EEFECCAA66}"/>
              </a:ext>
            </a:extLst>
          </p:cNvPr>
          <p:cNvSpPr/>
          <p:nvPr/>
        </p:nvSpPr>
        <p:spPr>
          <a:xfrm>
            <a:off x="2659380" y="6390912"/>
            <a:ext cx="6096000" cy="246221"/>
          </a:xfrm>
          <a:prstGeom prst="rect">
            <a:avLst/>
          </a:prstGeom>
        </p:spPr>
        <p:txBody>
          <a:bodyPr>
            <a:spAutoFit/>
          </a:bodyPr>
          <a:lstStyle/>
          <a:p>
            <a:r>
              <a:rPr lang="en-IE" sz="1000" dirty="0" err="1" smtClean="0"/>
              <a:t>Quelle</a:t>
            </a:r>
            <a:r>
              <a:rPr lang="en-IE" sz="1000" dirty="0" smtClean="0"/>
              <a:t>: </a:t>
            </a:r>
            <a:r>
              <a:rPr lang="en-IE" sz="1000" dirty="0">
                <a:hlinkClick r:id="rId2"/>
              </a:rPr>
              <a:t>https://www.migrationpolicy.org/article/integration-role-communities-institutions-and-state/</a:t>
            </a:r>
            <a:r>
              <a:rPr lang="en-IE" sz="1000" dirty="0"/>
              <a:t> </a:t>
            </a:r>
          </a:p>
        </p:txBody>
      </p:sp>
    </p:spTree>
    <p:extLst>
      <p:ext uri="{BB962C8B-B14F-4D97-AF65-F5344CB8AC3E}">
        <p14:creationId xmlns:p14="http://schemas.microsoft.com/office/powerpoint/2010/main" val="3399339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5857</Words>
  <Application>Microsoft Office PowerPoint</Application>
  <PresentationFormat>Benutzerdefiniert</PresentationFormat>
  <Paragraphs>374</Paragraphs>
  <Slides>67</Slides>
  <Notes>5</Notes>
  <HiddenSlides>0</HiddenSlides>
  <MMClips>6</MMClips>
  <ScaleCrop>false</ScaleCrop>
  <HeadingPairs>
    <vt:vector size="4" baseType="variant">
      <vt:variant>
        <vt:lpstr>Design</vt:lpstr>
      </vt:variant>
      <vt:variant>
        <vt:i4>1</vt:i4>
      </vt:variant>
      <vt:variant>
        <vt:lpstr>Folientitel</vt:lpstr>
      </vt:variant>
      <vt:variant>
        <vt:i4>67</vt:i4>
      </vt:variant>
    </vt:vector>
  </HeadingPairs>
  <TitlesOfParts>
    <vt:vector size="68" baseType="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Chiara Dickmann</cp:lastModifiedBy>
  <cp:revision>696</cp:revision>
  <dcterms:created xsi:type="dcterms:W3CDTF">2018-09-19T09:23:58Z</dcterms:created>
  <dcterms:modified xsi:type="dcterms:W3CDTF">2020-07-14T11:05:37Z</dcterms:modified>
</cp:coreProperties>
</file>