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handoutMasterIdLst>
    <p:handoutMasterId r:id="rId65"/>
  </p:handoutMasterIdLst>
  <p:sldIdLst>
    <p:sldId id="260" r:id="rId2"/>
    <p:sldId id="310" r:id="rId3"/>
    <p:sldId id="437" r:id="rId4"/>
    <p:sldId id="449" r:id="rId5"/>
    <p:sldId id="450" r:id="rId6"/>
    <p:sldId id="445" r:id="rId7"/>
    <p:sldId id="540" r:id="rId8"/>
    <p:sldId id="446" r:id="rId9"/>
    <p:sldId id="447" r:id="rId10"/>
    <p:sldId id="438" r:id="rId11"/>
    <p:sldId id="542" r:id="rId12"/>
    <p:sldId id="541" r:id="rId13"/>
    <p:sldId id="544" r:id="rId14"/>
    <p:sldId id="543" r:id="rId15"/>
    <p:sldId id="439" r:id="rId16"/>
    <p:sldId id="452" r:id="rId17"/>
    <p:sldId id="453" r:id="rId18"/>
    <p:sldId id="454" r:id="rId19"/>
    <p:sldId id="455" r:id="rId20"/>
    <p:sldId id="456" r:id="rId21"/>
    <p:sldId id="451" r:id="rId22"/>
    <p:sldId id="531" r:id="rId23"/>
    <p:sldId id="570" r:id="rId24"/>
    <p:sldId id="457" r:id="rId25"/>
    <p:sldId id="533" r:id="rId26"/>
    <p:sldId id="530" r:id="rId27"/>
    <p:sldId id="532" r:id="rId28"/>
    <p:sldId id="535" r:id="rId29"/>
    <p:sldId id="569" r:id="rId30"/>
    <p:sldId id="536" r:id="rId31"/>
    <p:sldId id="534" r:id="rId32"/>
    <p:sldId id="537" r:id="rId33"/>
    <p:sldId id="556" r:id="rId34"/>
    <p:sldId id="538" r:id="rId35"/>
    <p:sldId id="539" r:id="rId36"/>
    <p:sldId id="441" r:id="rId37"/>
    <p:sldId id="546" r:id="rId38"/>
    <p:sldId id="548" r:id="rId39"/>
    <p:sldId id="550" r:id="rId40"/>
    <p:sldId id="551" r:id="rId41"/>
    <p:sldId id="552" r:id="rId42"/>
    <p:sldId id="553" r:id="rId43"/>
    <p:sldId id="554" r:id="rId44"/>
    <p:sldId id="555" r:id="rId45"/>
    <p:sldId id="567" r:id="rId46"/>
    <p:sldId id="442" r:id="rId47"/>
    <p:sldId id="558" r:id="rId48"/>
    <p:sldId id="560" r:id="rId49"/>
    <p:sldId id="571" r:id="rId50"/>
    <p:sldId id="561" r:id="rId51"/>
    <p:sldId id="572" r:id="rId52"/>
    <p:sldId id="573" r:id="rId53"/>
    <p:sldId id="443" r:id="rId54"/>
    <p:sldId id="547" r:id="rId55"/>
    <p:sldId id="545" r:id="rId56"/>
    <p:sldId id="557" r:id="rId57"/>
    <p:sldId id="565" r:id="rId58"/>
    <p:sldId id="564" r:id="rId59"/>
    <p:sldId id="566" r:id="rId60"/>
    <p:sldId id="568" r:id="rId61"/>
    <p:sldId id="429" r:id="rId62"/>
    <p:sldId id="30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anna Lindhorst " initials="Jo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E6C"/>
    <a:srgbClr val="D82F27"/>
    <a:srgbClr val="B6BD00"/>
    <a:srgbClr val="F38B00"/>
    <a:srgbClr val="16A8D3"/>
    <a:srgbClr val="EA1D76"/>
    <a:srgbClr val="ED7523"/>
    <a:srgbClr val="1896BA"/>
    <a:srgbClr val="0E3C55"/>
    <a:srgbClr val="AC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0" autoAdjust="0"/>
    <p:restoredTop sz="94729"/>
  </p:normalViewPr>
  <p:slideViewPr>
    <p:cSldViewPr snapToGrid="0" snapToObjects="1">
      <p:cViewPr>
        <p:scale>
          <a:sx n="101" d="100"/>
          <a:sy n="101" d="100"/>
        </p:scale>
        <p:origin x="-888" y="-336"/>
      </p:cViewPr>
      <p:guideLst>
        <p:guide orient="horz" pos="2160"/>
        <p:guide pos="3840"/>
      </p:guideLst>
    </p:cSldViewPr>
  </p:slideViewPr>
  <p:notesTextViewPr>
    <p:cViewPr>
      <p:scale>
        <a:sx n="1" d="1"/>
        <a:sy n="1" d="1"/>
      </p:scale>
      <p:origin x="0" y="0"/>
    </p:cViewPr>
  </p:notesTextViewPr>
  <p:sorterViewPr>
    <p:cViewPr varScale="1">
      <p:scale>
        <a:sx n="1" d="1"/>
        <a:sy n="1" d="1"/>
      </p:scale>
      <p:origin x="0" y="-14551"/>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7-09T15:34:30.250" idx="1">
    <p:pos x="7458" y="3765"/>
    <p:text>(Differenzierte Instruktionen)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7/14/2020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‹Nr.›</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7/14/2020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‹Nr.›</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2</a:t>
            </a:fld>
            <a:endParaRPr lang="en-US" dirty="0"/>
          </a:p>
        </p:txBody>
      </p:sp>
    </p:spTree>
    <p:extLst>
      <p:ext uri="{BB962C8B-B14F-4D97-AF65-F5344CB8AC3E}">
        <p14:creationId xmlns:p14="http://schemas.microsoft.com/office/powerpoint/2010/main" val="170852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PROMISE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7062018" y="866550"/>
            <a:ext cx="4589207" cy="5724644"/>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PROMISE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50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PROMISE</a:t>
            </a:r>
            <a:r>
              <a:rPr lang="en-IE" sz="2400" b="0" i="0" u="none" strike="noStrike" kern="1200" baseline="0" dirty="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5" name="Straight Connector 24"/>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9" name="Text Placeholder 25"/>
          <p:cNvSpPr>
            <a:spLocks noGrp="1"/>
          </p:cNvSpPr>
          <p:nvPr>
            <p:ph type="body" sz="quarter" idx="15" hasCustomPrompt="1"/>
          </p:nvPr>
        </p:nvSpPr>
        <p:spPr>
          <a:xfrm>
            <a:off x="4683387" y="2097992"/>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2" name="Picture 5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Oval 34"/>
          <p:cNvSpPr/>
          <p:nvPr userDrawn="1"/>
        </p:nvSpPr>
        <p:spPr>
          <a:xfrm flipH="1">
            <a:off x="3916680" y="162197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648130" y="5161819"/>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userDrawn="1"/>
        </p:nvSpPr>
        <p:spPr>
          <a:xfrm flipH="1">
            <a:off x="35447" y="5289587"/>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userDrawn="1"/>
        </p:nvGrpSpPr>
        <p:grpSpPr>
          <a:xfrm flipH="1">
            <a:off x="6045159" y="999535"/>
            <a:ext cx="6086118" cy="4776251"/>
            <a:chOff x="6578790" y="1650178"/>
            <a:chExt cx="6086118" cy="4776251"/>
          </a:xfrm>
        </p:grpSpPr>
        <p:sp>
          <p:nvSpPr>
            <p:cNvPr id="24" name="Oval 23"/>
            <p:cNvSpPr/>
            <p:nvPr userDrawn="1"/>
          </p:nvSpPr>
          <p:spPr>
            <a:xfrm flipH="1">
              <a:off x="10460023" y="1650178"/>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flipH="1">
              <a:off x="8191473" y="519002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flipH="1">
              <a:off x="6578790" y="5317790"/>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 BLUE">
    <p:spTree>
      <p:nvGrpSpPr>
        <p:cNvPr id="1" name=""/>
        <p:cNvGrpSpPr/>
        <p:nvPr/>
      </p:nvGrpSpPr>
      <p:grpSpPr>
        <a:xfrm>
          <a:off x="0" y="0"/>
          <a:ext cx="0" cy="0"/>
          <a:chOff x="0" y="0"/>
          <a:chExt cx="0" cy="0"/>
        </a:xfrm>
      </p:grpSpPr>
      <p:grpSp>
        <p:nvGrpSpPr>
          <p:cNvPr id="18" name="Group 17"/>
          <p:cNvGrpSpPr/>
          <p:nvPr userDrawn="1"/>
        </p:nvGrpSpPr>
        <p:grpSpPr>
          <a:xfrm>
            <a:off x="-1514707" y="-747091"/>
            <a:ext cx="8431142" cy="7605092"/>
            <a:chOff x="-1514707" y="-747091"/>
            <a:chExt cx="8431142" cy="7605092"/>
          </a:xfrm>
        </p:grpSpPr>
        <p:sp>
          <p:nvSpPr>
            <p:cNvPr id="19" name="Arc 18"/>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27" name="Straight Connector 26"/>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 GREEN">
    <p:spTree>
      <p:nvGrpSpPr>
        <p:cNvPr id="1" name=""/>
        <p:cNvGrpSpPr/>
        <p:nvPr/>
      </p:nvGrpSpPr>
      <p:grpSpPr>
        <a:xfrm>
          <a:off x="0" y="0"/>
          <a:ext cx="0" cy="0"/>
          <a:chOff x="0" y="0"/>
          <a:chExt cx="0" cy="0"/>
        </a:xfrm>
      </p:grpSpPr>
      <p:sp>
        <p:nvSpPr>
          <p:cNvPr id="53" name="Arc 5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9" name="Freeform 58"/>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a:off x="4356671" y="121762"/>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4"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5"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7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71" name="Picture 7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 ORANGE">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 PINK">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 BLUE">
    <p:spTree>
      <p:nvGrpSpPr>
        <p:cNvPr id="1" name=""/>
        <p:cNvGrpSpPr/>
        <p:nvPr/>
      </p:nvGrpSpPr>
      <p:grpSpPr>
        <a:xfrm>
          <a:off x="0" y="0"/>
          <a:ext cx="0" cy="0"/>
          <a:chOff x="0" y="0"/>
          <a:chExt cx="0" cy="0"/>
        </a:xfrm>
      </p:grpSpPr>
      <p:grpSp>
        <p:nvGrpSpPr>
          <p:cNvPr id="41" name="Group 40"/>
          <p:cNvGrpSpPr/>
          <p:nvPr userDrawn="1"/>
        </p:nvGrpSpPr>
        <p:grpSpPr>
          <a:xfrm flipH="1">
            <a:off x="5257570" y="-738697"/>
            <a:ext cx="8431142" cy="7605092"/>
            <a:chOff x="-1514707" y="-747091"/>
            <a:chExt cx="8431142" cy="7605092"/>
          </a:xfrm>
        </p:grpSpPr>
        <p:sp>
          <p:nvSpPr>
            <p:cNvPr id="43" name="Arc 4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14" name="Straight Connector 13"/>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 GREEN">
    <p:spTree>
      <p:nvGrpSpPr>
        <p:cNvPr id="1" name=""/>
        <p:cNvGrpSpPr/>
        <p:nvPr/>
      </p:nvGrpSpPr>
      <p:grpSpPr>
        <a:xfrm>
          <a:off x="0" y="0"/>
          <a:ext cx="0" cy="0"/>
          <a:chOff x="0" y="0"/>
          <a:chExt cx="0" cy="0"/>
        </a:xfrm>
      </p:grpSpPr>
      <p:sp>
        <p:nvSpPr>
          <p:cNvPr id="41" name="Arc 40"/>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flipH="1">
            <a:off x="6743796" y="4665955"/>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47" name="Straight Connector 46"/>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5" name="Picture 5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PROMISE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PROMISE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 ORANGE">
    <p:spTree>
      <p:nvGrpSpPr>
        <p:cNvPr id="1" name=""/>
        <p:cNvGrpSpPr/>
        <p:nvPr/>
      </p:nvGrpSpPr>
      <p:grpSpPr>
        <a:xfrm>
          <a:off x="0" y="0"/>
          <a:ext cx="0" cy="0"/>
          <a:chOff x="0" y="0"/>
          <a:chExt cx="0" cy="0"/>
        </a:xfrm>
      </p:grpSpPr>
      <p:sp>
        <p:nvSpPr>
          <p:cNvPr id="32" name="Arc 31"/>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8" name="Straight Connector 37"/>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0"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 PINK">
    <p:spTree>
      <p:nvGrpSpPr>
        <p:cNvPr id="1" name=""/>
        <p:cNvGrpSpPr/>
        <p:nvPr/>
      </p:nvGrpSpPr>
      <p:grpSpPr>
        <a:xfrm>
          <a:off x="0" y="0"/>
          <a:ext cx="0" cy="0"/>
          <a:chOff x="0" y="0"/>
          <a:chExt cx="0" cy="0"/>
        </a:xfrm>
      </p:grpSpPr>
      <p:sp>
        <p:nvSpPr>
          <p:cNvPr id="33" name="Arc 32"/>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4"/>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0935622" y="5448393"/>
            <a:ext cx="1103834" cy="1103834"/>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9" name="Straight Connector 38"/>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1"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  BLUE">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Top - Text Bottom -  GREEN">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68"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80" name="Picture 7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8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extLst>
      <p:ext uri="{BB962C8B-B14F-4D97-AF65-F5344CB8AC3E}">
        <p14:creationId xmlns:p14="http://schemas.microsoft.com/office/powerpoint/2010/main" val="1602680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  ORANG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0"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2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  PINK">
    <p:spTree>
      <p:nvGrpSpPr>
        <p:cNvPr id="1" name=""/>
        <p:cNvGrpSpPr/>
        <p:nvPr/>
      </p:nvGrpSpPr>
      <p:grpSpPr>
        <a:xfrm>
          <a:off x="0" y="0"/>
          <a:ext cx="0" cy="0"/>
          <a:chOff x="0" y="0"/>
          <a:chExt cx="0" cy="0"/>
        </a:xfrm>
      </p:grpSpPr>
      <p:sp>
        <p:nvSpPr>
          <p:cNvPr id="24"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26" name="Oval 25"/>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p:cNvSpPr/>
          <p:nvPr userDrawn="1"/>
        </p:nvSpPr>
        <p:spPr>
          <a:xfrm flipH="1">
            <a:off x="11236788" y="3644146"/>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3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4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 BLUE">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Divider slide - GREEN">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 ORANG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 PINK">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2" y="491138"/>
            <a:ext cx="3271520" cy="581697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PROMISE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6A8D3"/>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965473" y="641886"/>
            <a:ext cx="1025560" cy="1025560"/>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B6BD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965473" y="641886"/>
            <a:ext cx="1025560" cy="1025560"/>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GN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F38B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NK ICON CIRCLE - with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A1D76"/>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965473" y="641886"/>
            <a:ext cx="1025560" cy="1025560"/>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5" name="Oval 24"/>
          <p:cNvSpPr/>
          <p:nvPr userDrawn="1"/>
        </p:nvSpPr>
        <p:spPr>
          <a:xfrm>
            <a:off x="881389" y="1278097"/>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6A8D3"/>
                </a:solidFill>
                <a:latin typeface="+mn-lt"/>
              </a:defRPr>
            </a:lvl1pPr>
          </a:lstStyle>
          <a:p>
            <a:pPr lvl="0"/>
            <a:r>
              <a:rPr lang="en-US" dirty="0"/>
              <a:t>TITLE</a:t>
            </a:r>
          </a:p>
        </p:txBody>
      </p:sp>
      <p:sp>
        <p:nvSpPr>
          <p:cNvPr id="2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881389" y="1278097"/>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B6BD00"/>
                </a:solidFill>
                <a:latin typeface="+mn-lt"/>
              </a:defRPr>
            </a:lvl1pPr>
          </a:lstStyle>
          <a:p>
            <a:pPr lvl="0"/>
            <a:r>
              <a:rPr lang="en-US" dirty="0"/>
              <a:t>TITLE</a:t>
            </a:r>
          </a:p>
        </p:txBody>
      </p:sp>
      <p:sp>
        <p:nvSpPr>
          <p:cNvPr id="31"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F38B00"/>
                </a:solidFill>
                <a:latin typeface="+mn-lt"/>
              </a:defRPr>
            </a:lvl1pPr>
          </a:lstStyle>
          <a:p>
            <a:pPr lvl="0"/>
            <a:r>
              <a:rPr lang="en-US" dirty="0"/>
              <a:t>TITLE</a:t>
            </a:r>
          </a:p>
        </p:txBody>
      </p:sp>
      <p:sp>
        <p:nvSpPr>
          <p:cNvPr id="3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NK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881389" y="1278097"/>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3"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A1D76"/>
                </a:solidFill>
                <a:latin typeface="+mn-lt"/>
              </a:defRPr>
            </a:lvl1pPr>
          </a:lstStyle>
          <a:p>
            <a:pPr lvl="0"/>
            <a:r>
              <a:rPr lang="en-US" dirty="0"/>
              <a:t>TITLE</a:t>
            </a:r>
          </a:p>
        </p:txBody>
      </p:sp>
      <p:sp>
        <p:nvSpPr>
          <p:cNvPr id="3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 BLUE">
    <p:spTree>
      <p:nvGrpSpPr>
        <p:cNvPr id="1" name=""/>
        <p:cNvGrpSpPr/>
        <p:nvPr/>
      </p:nvGrpSpPr>
      <p:grpSpPr>
        <a:xfrm>
          <a:off x="0" y="0"/>
          <a:ext cx="0" cy="0"/>
          <a:chOff x="0" y="0"/>
          <a:chExt cx="0" cy="0"/>
        </a:xfrm>
      </p:grpSpPr>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5"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2227591"/>
            <a:ext cx="7655712" cy="461919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890108" y="241996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499958" y="508398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826406" y="1037303"/>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679974"/>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678426" y="4513006"/>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23"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565" y="478914"/>
            <a:ext cx="5080931" cy="152686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lain Quote Slide - ORANGE">
    <p:spTree>
      <p:nvGrpSpPr>
        <p:cNvPr id="1" name=""/>
        <p:cNvGrpSpPr/>
        <p:nvPr/>
      </p:nvGrpSpPr>
      <p:grpSpPr>
        <a:xfrm>
          <a:off x="0" y="0"/>
          <a:ext cx="0" cy="0"/>
          <a:chOff x="0" y="0"/>
          <a:chExt cx="0" cy="0"/>
        </a:xfrm>
      </p:grpSpPr>
      <p:cxnSp>
        <p:nvCxnSpPr>
          <p:cNvPr id="15" name="Straight Connector 14"/>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5570770" y="994130"/>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9"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ain Quote Slide - PINK">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22"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PINK">
    <p:spTree>
      <p:nvGrpSpPr>
        <p:cNvPr id="1" name=""/>
        <p:cNvGrpSpPr/>
        <p:nvPr/>
      </p:nvGrpSpPr>
      <p:grpSpPr>
        <a:xfrm>
          <a:off x="0" y="0"/>
          <a:ext cx="0" cy="0"/>
          <a:chOff x="0" y="0"/>
          <a:chExt cx="0" cy="0"/>
        </a:xfrm>
      </p:grpSpPr>
      <p:sp>
        <p:nvSpPr>
          <p:cNvPr id="18" name="Arc 1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1"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5"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B6BD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F38B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EA1D76"/>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3514644">
            <a:off x="-2959795" y="-3517307"/>
            <a:ext cx="5030401" cy="5016771"/>
          </a:xfrm>
          <a:custGeom>
            <a:avLst/>
            <a:gdLst>
              <a:gd name="connsiteX0" fmla="*/ 5030401 w 5030401"/>
              <a:gd name="connsiteY0" fmla="*/ 5016771 h 5016771"/>
              <a:gd name="connsiteX1" fmla="*/ 5030401 w 5030401"/>
              <a:gd name="connsiteY1" fmla="*/ 5016771 h 5016771"/>
              <a:gd name="connsiteX2" fmla="*/ 5030401 w 5030401"/>
              <a:gd name="connsiteY2" fmla="*/ 5016771 h 5016771"/>
              <a:gd name="connsiteX3" fmla="*/ 3607946 w 5030401"/>
              <a:gd name="connsiteY3" fmla="*/ 2654990 h 5016771"/>
              <a:gd name="connsiteX4" fmla="*/ 5030401 w 5030401"/>
              <a:gd name="connsiteY4" fmla="*/ 326699 h 5016771"/>
              <a:gd name="connsiteX5" fmla="*/ 5030401 w 5030401"/>
              <a:gd name="connsiteY5" fmla="*/ 3524031 h 5016771"/>
              <a:gd name="connsiteX6" fmla="*/ 0 w 5030401"/>
              <a:gd name="connsiteY6" fmla="*/ 4045606 h 5016771"/>
              <a:gd name="connsiteX7" fmla="*/ 1589613 w 5030401"/>
              <a:gd name="connsiteY7" fmla="*/ 5016771 h 5016771"/>
              <a:gd name="connsiteX8" fmla="*/ 0 w 5030401"/>
              <a:gd name="connsiteY8" fmla="*/ 5016771 h 5016771"/>
              <a:gd name="connsiteX9" fmla="*/ 0 w 5030401"/>
              <a:gd name="connsiteY9" fmla="*/ 0 h 5016771"/>
              <a:gd name="connsiteX10" fmla="*/ 805542 w 5030401"/>
              <a:gd name="connsiteY10" fmla="*/ 0 h 5016771"/>
              <a:gd name="connsiteX11" fmla="*/ 0 w 5030401"/>
              <a:gd name="connsiteY11" fmla="*/ 1318520 h 501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0401" h="5016771">
                <a:moveTo>
                  <a:pt x="5030401" y="5016771"/>
                </a:moveTo>
                <a:lnTo>
                  <a:pt x="5030401" y="5016771"/>
                </a:lnTo>
                <a:lnTo>
                  <a:pt x="5030401" y="5016771"/>
                </a:lnTo>
                <a:close/>
                <a:moveTo>
                  <a:pt x="3607946" y="2654990"/>
                </a:moveTo>
                <a:lnTo>
                  <a:pt x="5030401" y="326699"/>
                </a:lnTo>
                <a:lnTo>
                  <a:pt x="5030401" y="3524031"/>
                </a:lnTo>
                <a:close/>
                <a:moveTo>
                  <a:pt x="0" y="4045606"/>
                </a:moveTo>
                <a:lnTo>
                  <a:pt x="1589613" y="5016771"/>
                </a:lnTo>
                <a:lnTo>
                  <a:pt x="0" y="5016771"/>
                </a:lnTo>
                <a:close/>
                <a:moveTo>
                  <a:pt x="0" y="0"/>
                </a:moveTo>
                <a:lnTo>
                  <a:pt x="805542" y="0"/>
                </a:lnTo>
                <a:lnTo>
                  <a:pt x="0" y="1318520"/>
                </a:lnTo>
                <a:close/>
              </a:path>
            </a:pathLst>
          </a:cu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sp>
        <p:nvSpPr>
          <p:cNvPr id="15" name="Freeform 14"/>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484399" y="2292849"/>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165581" y="4902594"/>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6249533" y="-732709"/>
            <a:ext cx="6752093" cy="6752093"/>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987463" y="-791701"/>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461565" y="4669181"/>
            <a:ext cx="4870995" cy="1650628"/>
          </a:xfrm>
        </p:spPr>
        <p:txBody>
          <a:bodyPr>
            <a:normAutofit/>
          </a:bodyPr>
          <a:lstStyle>
            <a:lvl1pPr marL="0" indent="0" algn="l">
              <a:lnSpc>
                <a:spcPts val="4000"/>
              </a:lnSpc>
              <a:buNone/>
              <a:defRPr sz="3600" b="0" baseline="0">
                <a:solidFill>
                  <a:srgbClr val="16A8D3"/>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031" y="490255"/>
            <a:ext cx="5080931" cy="1526867"/>
          </a:xfrm>
          <a:prstGeom prst="rect">
            <a:avLst/>
          </a:prstGeom>
        </p:spPr>
      </p:pic>
      <p:sp>
        <p:nvSpPr>
          <p:cNvPr id="16"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8"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7"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6D6E6C"/>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16A8D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19" y="5170628"/>
            <a:ext cx="5080931" cy="1526867"/>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8">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9">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0">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1">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6" name="Straight Connector 15"/>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7/14/2020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‹Nr.›</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2"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09" r:id="rId15"/>
    <p:sldLayoutId id="2147483715" r:id="rId16"/>
    <p:sldLayoutId id="2147483716" r:id="rId17"/>
    <p:sldLayoutId id="2147483708" r:id="rId18"/>
    <p:sldLayoutId id="2147483717" r:id="rId19"/>
    <p:sldLayoutId id="2147483718" r:id="rId20"/>
    <p:sldLayoutId id="2147483719" r:id="rId21"/>
    <p:sldLayoutId id="2147483723" r:id="rId22"/>
    <p:sldLayoutId id="2147483654" r:id="rId23"/>
    <p:sldLayoutId id="2147483721" r:id="rId24"/>
    <p:sldLayoutId id="2147483725" r:id="rId25"/>
    <p:sldLayoutId id="2147483706" r:id="rId26"/>
    <p:sldLayoutId id="2147483735" r:id="rId27"/>
    <p:sldLayoutId id="2147483764" r:id="rId28"/>
    <p:sldLayoutId id="2147483765" r:id="rId29"/>
    <p:sldLayoutId id="2147483736" r:id="rId30"/>
    <p:sldLayoutId id="2147483737" r:id="rId31"/>
    <p:sldLayoutId id="2147483699" r:id="rId32"/>
    <p:sldLayoutId id="2147483703" r:id="rId33"/>
    <p:sldLayoutId id="2147483711" r:id="rId34"/>
    <p:sldLayoutId id="2147483705" r:id="rId35"/>
    <p:sldLayoutId id="2147483738" r:id="rId36"/>
    <p:sldLayoutId id="2147483704" r:id="rId37"/>
    <p:sldLayoutId id="2147483739" r:id="rId38"/>
    <p:sldLayoutId id="2147483740" r:id="rId39"/>
    <p:sldLayoutId id="2147483686" r:id="rId40"/>
    <p:sldLayoutId id="2147483741" r:id="rId41"/>
    <p:sldLayoutId id="2147483755" r:id="rId42"/>
    <p:sldLayoutId id="2147483754" r:id="rId43"/>
    <p:sldLayoutId id="2147483753" r:id="rId44"/>
    <p:sldLayoutId id="2147483756" r:id="rId45"/>
    <p:sldLayoutId id="2147483746" r:id="rId46"/>
    <p:sldLayoutId id="2147483734" r:id="rId47"/>
    <p:sldLayoutId id="2147483747" r:id="rId48"/>
    <p:sldLayoutId id="2147483748" r:id="rId49"/>
    <p:sldLayoutId id="2147483749" r:id="rId50"/>
    <p:sldLayoutId id="2147483750" r:id="rId51"/>
    <p:sldLayoutId id="2147483751" r:id="rId52"/>
    <p:sldLayoutId id="2147483752" r:id="rId53"/>
    <p:sldLayoutId id="2147483687" r:id="rId54"/>
    <p:sldLayoutId id="2147483712" r:id="rId55"/>
    <p:sldLayoutId id="2147483726" r:id="rId56"/>
    <p:sldLayoutId id="2147483727" r:id="rId57"/>
    <p:sldLayoutId id="2147483728" r:id="rId58"/>
    <p:sldLayoutId id="2147483713" r:id="rId59"/>
    <p:sldLayoutId id="2147483729" r:id="rId60"/>
    <p:sldLayoutId id="2147483730" r:id="rId61"/>
    <p:sldLayoutId id="2147483731" r:id="rId62"/>
    <p:sldLayoutId id="2147483702" r:id="rId63"/>
    <p:sldLayoutId id="2147483732" r:id="rId64"/>
    <p:sldLayoutId id="2147483733" r:id="rId65"/>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flat61/3883611573"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algerblog.blogspot.com/2015/11/30-years-ago-nm-governor-welcomed.html" TargetMode="External"/><Relationship Id="rId2" Type="http://schemas.openxmlformats.org/officeDocument/2006/relationships/image" Target="../media/image11.jp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hyperlink" Target="http://genmaspeaks.blogspot.com/2012/09/the-patient-doctor-relationship-in-era.html" TargetMode="External"/><Relationship Id="rId2" Type="http://schemas.openxmlformats.org/officeDocument/2006/relationships/image" Target="../media/image12.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hyperlink" Target="https://ec.europa.eu/jrc/en/news/integrating-migrants-education-and-vocational-training-key-address-disadvantages" TargetMode="Externa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chrisconnell/4119247978/" TargetMode="External"/><Relationship Id="rId2" Type="http://schemas.openxmlformats.org/officeDocument/2006/relationships/image" Target="../media/image13.jp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hyperlink" Target="https://www.tsl.state.tx.us/ld/teal/studentresources.html" TargetMode="External"/><Relationship Id="rId2" Type="http://schemas.openxmlformats.org/officeDocument/2006/relationships/image" Target="../media/image14.jp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hyperlink" Target="https://cft.vanderbilt.edu/guides-sub-pages/active-learning/" TargetMode="External"/><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hyperlink" Target="https://cei.umn.edu/active-learnin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creative-english.org.uk/about/" TargetMode="External"/><Relationship Id="rId2" Type="http://schemas.openxmlformats.org/officeDocument/2006/relationships/image" Target="../media/image16.jpg"/><Relationship Id="rId1" Type="http://schemas.openxmlformats.org/officeDocument/2006/relationships/slideLayout" Target="../slideLayouts/slideLayout12.xml"/><Relationship Id="rId4" Type="http://schemas.openxmlformats.org/officeDocument/2006/relationships/hyperlink" Target="http://research.ucc.ie/scenario/2016/01/Smith/01/e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hyperlink" Target="http://www.creative-english.org.uk/about/" TargetMode="External"/><Relationship Id="rId2" Type="http://schemas.openxmlformats.org/officeDocument/2006/relationships/image" Target="../media/image16.jpg"/><Relationship Id="rId1" Type="http://schemas.openxmlformats.org/officeDocument/2006/relationships/slideLayout" Target="../slideLayouts/slideLayout12.xml"/><Relationship Id="rId4" Type="http://schemas.openxmlformats.org/officeDocument/2006/relationships/hyperlink" Target="http://research.ucc.ie/scenario/2016/01/Smith/01/e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Denmark" TargetMode="External"/><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hyperlink" Target="http://www.ddletb.ie/" TargetMode="External"/><Relationship Id="rId2" Type="http://schemas.openxmlformats.org/officeDocument/2006/relationships/image" Target="../media/image18.jpg"/><Relationship Id="rId1" Type="http://schemas.openxmlformats.org/officeDocument/2006/relationships/slideLayout" Target="../slideLayouts/slideLayout12.xml"/><Relationship Id="rId6" Type="http://schemas.openxmlformats.org/officeDocument/2006/relationships/hyperlink" Target="http://openclipart.org/detail/17746/flag-of-ireland-by-tobias" TargetMode="External"/><Relationship Id="rId5" Type="http://schemas.openxmlformats.org/officeDocument/2006/relationships/image" Target="../media/image19.png"/><Relationship Id="rId4" Type="http://schemas.openxmlformats.org/officeDocument/2006/relationships/hyperlink" Target="https://www.nala.ie/wp-content/uploads/2019/08/Meeting-the-challenge-strategies-for-motivating-learners-in-adult-education-in-Ireland.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landofhopeproject.eu/results/" TargetMode="External"/><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hyperlink" Target="http://thornet.wordpress.com/category/participation/" TargetMode="External"/><Relationship Id="rId2" Type="http://schemas.openxmlformats.org/officeDocument/2006/relationships/image" Target="../media/image22.jp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32.xml"/><Relationship Id="rId1" Type="http://schemas.openxmlformats.org/officeDocument/2006/relationships/video" Target="https://www.youtube.com/embed/qm3IYXEZcYk" TargetMode="External"/><Relationship Id="rId6" Type="http://schemas.openxmlformats.org/officeDocument/2006/relationships/hyperlink" Target="http://openclipart.org/detail/17746/flag-of-ireland-by-tobias" TargetMode="External"/><Relationship Id="rId5" Type="http://schemas.openxmlformats.org/officeDocument/2006/relationships/image" Target="../media/image19.png"/><Relationship Id="rId4" Type="http://schemas.openxmlformats.org/officeDocument/2006/relationships/hyperlink" Target="https://www.youtube.com/watch?v=qm3IYXEZcYk"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buildingsofireland.ie/niah/search.jsp?type=record&amp;county=LI&amp;regno=21518031" TargetMode="External"/><Relationship Id="rId2" Type="http://schemas.openxmlformats.org/officeDocument/2006/relationships/image" Target="../media/image25.jpg"/><Relationship Id="rId1" Type="http://schemas.openxmlformats.org/officeDocument/2006/relationships/slideLayout" Target="../slideLayouts/slideLayout12.xml"/><Relationship Id="rId6" Type="http://schemas.openxmlformats.org/officeDocument/2006/relationships/hyperlink" Target="http://openclipart.org/detail/17746/flag-of-ireland-by-tobias" TargetMode="External"/><Relationship Id="rId5" Type="http://schemas.openxmlformats.org/officeDocument/2006/relationships/image" Target="../media/image19.png"/><Relationship Id="rId4" Type="http://schemas.openxmlformats.org/officeDocument/2006/relationships/hyperlink" Target="https://www.nala.ie/wp-content/uploads/2019/08/Meeting-the-challenge-strategies-for-motivating-learners-in-adult-education-in-Ireland.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rightmindedteamwork.com/convince-leadership-real-team-building-is-better-than-silly-team-bonding-games" TargetMode="External"/><Relationship Id="rId2" Type="http://schemas.openxmlformats.org/officeDocument/2006/relationships/image" Target="../media/image26.jp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hyperlink" Target="https://www.almaedizioni.it/media/upload/anteprime/3.1.13_fisico_bestiale.pdf" TargetMode="External"/><Relationship Id="rId2" Type="http://schemas.openxmlformats.org/officeDocument/2006/relationships/hyperlink" Target="https://www.almaedizioni.it/media/upload/anteprime/FRO_intro_fonti.pdf" TargetMode="External"/><Relationship Id="rId1" Type="http://schemas.openxmlformats.org/officeDocument/2006/relationships/slideLayout" Target="../slideLayouts/slideLayout35.xml"/><Relationship Id="rId5" Type="http://schemas.openxmlformats.org/officeDocument/2006/relationships/image" Target="../media/image28.jpe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s://www.flickr.com/photos/jaapd/8870385849" TargetMode="External"/><Relationship Id="rId2" Type="http://schemas.openxmlformats.org/officeDocument/2006/relationships/image" Target="../media/image29.jpg"/><Relationship Id="rId1" Type="http://schemas.openxmlformats.org/officeDocument/2006/relationships/slideLayout" Target="../slideLayouts/slideLayout36.xml"/><Relationship Id="rId4" Type="http://schemas.openxmlformats.org/officeDocument/2006/relationships/hyperlink" Target="https://epale.ec.europa.eu/sites/default/files/get_inspired_-_12_danish.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experientiallearning.org/training-activities/mta-kando-lean/" TargetMode="External"/><Relationship Id="rId2" Type="http://schemas.openxmlformats.org/officeDocument/2006/relationships/image" Target="../media/image30.jpg"/><Relationship Id="rId1" Type="http://schemas.openxmlformats.org/officeDocument/2006/relationships/slideLayout" Target="../slideLayouts/slideLayout36.xml"/><Relationship Id="rId4" Type="http://schemas.openxmlformats.org/officeDocument/2006/relationships/hyperlink" Target="https://epale.ec.europa.eu/sites/default/files/get_inspired_-_12_danish.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flickr.com/photos/jkirkhart35/4984385396/" TargetMode="External"/><Relationship Id="rId2" Type="http://schemas.openxmlformats.org/officeDocument/2006/relationships/image" Target="../media/image31.jpg"/><Relationship Id="rId1" Type="http://schemas.openxmlformats.org/officeDocument/2006/relationships/slideLayout" Target="../slideLayouts/slideLayout34.xml"/><Relationship Id="rId4" Type="http://schemas.openxmlformats.org/officeDocument/2006/relationships/hyperlink" Target="https://buffer.com/resources/science-of-storytelling-why-telling-a-story-is-the-most-powerful-way-to-activate-our-brain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oj5WJUyBoMU&amp;feature=youtu.be" TargetMode="External"/><Relationship Id="rId2" Type="http://schemas.openxmlformats.org/officeDocument/2006/relationships/slideLayout" Target="../slideLayouts/slideLayout36.xml"/><Relationship Id="rId1" Type="http://schemas.openxmlformats.org/officeDocument/2006/relationships/video" Target="https://www.youtube.com/embed/oj5WJUyBoMU" TargetMode="External"/><Relationship Id="rId5" Type="http://schemas.openxmlformats.org/officeDocument/2006/relationships/hyperlink" Target="https://creativespark.ie/" TargetMode="Externa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hyperlink" Target="http://i-docs.org/2015/05/19/virtual-reality-the-empathy-machine/" TargetMode="External"/><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study.com/academy/lesson/differentiated-instruction-strategies-for-adults.html" TargetMode="External"/><Relationship Id="rId1" Type="http://schemas.openxmlformats.org/officeDocument/2006/relationships/slideLayout" Target="../slideLayouts/slideLayout37.xml"/><Relationship Id="rId6" Type="http://schemas.openxmlformats.org/officeDocument/2006/relationships/comments" Target="../comments/comment1.xml"/><Relationship Id="rId5" Type="http://schemas.openxmlformats.org/officeDocument/2006/relationships/hyperlink" Target="http://teachingrefugees.com/instructional-programming/" TargetMode="External"/><Relationship Id="rId4" Type="http://schemas.openxmlformats.org/officeDocument/2006/relationships/hyperlink" Target="http://www.primeironegocio.com/empreendedorismo/marketing-pessoal-o-que-e/"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https://www.oecd.org/els/mig/UNHCR-OECD-Engaging-with-employers-in-the-hiring-of-refugees.pdf" TargetMode="Externa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hyperlink" Target="https://www.middleeastmonitor.com/20161115-13-of-recent-refugees-in-germany-working/" TargetMode="External"/><Relationship Id="rId2" Type="http://schemas.openxmlformats.org/officeDocument/2006/relationships/image" Target="../media/image35.jp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hyperlink" Target="https://epale.ec.europa.eu/en/blog/what-role-does-adult-education-play-refugee-crisis" TargetMode="Externa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hyperlink" Target="http://bluesyemre.com/2013/07/02/learn-46-languages-online-for-free-spanish-english-chinese-more" TargetMode="External"/><Relationship Id="rId2" Type="http://schemas.openxmlformats.org/officeDocument/2006/relationships/image" Target="../media/image36.jpg"/><Relationship Id="rId1" Type="http://schemas.openxmlformats.org/officeDocument/2006/relationships/slideLayout" Target="../slideLayouts/slideLayout36.xml"/><Relationship Id="rId4" Type="http://schemas.openxmlformats.org/officeDocument/2006/relationships/hyperlink" Target="https://breaking-barriers.co.uk/the-cause/refugee-employment-crisi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beyondbenign.us/home/newsevents/events.html" TargetMode="External"/><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hyperlink" Target="http://www.dvidshub.net/image/15069/groundhog-job-shadow-day" TargetMode="External"/><Relationship Id="rId2" Type="http://schemas.openxmlformats.org/officeDocument/2006/relationships/image" Target="../media/image38.jp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hyperlink" Target="https://www.peoplematters.in/article/recruitment/job-search-candidates-armed-with-more-details-about-future-employers-15373" TargetMode="External"/><Relationship Id="rId2" Type="http://schemas.openxmlformats.org/officeDocument/2006/relationships/image" Target="../media/image39.jp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hyperlink" Target="https://2012books.lardbucket.org/books/business-and-the-legal-and-ethical-environment/s15-employment-discrimination.html" TargetMode="External"/><Relationship Id="rId2" Type="http://schemas.openxmlformats.org/officeDocument/2006/relationships/image" Target="../media/image40.jp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hyperlink" Target="https://www.thelastamericanvagabond.com/business/11-year-old-entrepreneur-turns-lemonade-stand-into-million-dollar-deal-with-whole-foods/" TargetMode="External"/><Relationship Id="rId7" Type="http://schemas.openxmlformats.org/officeDocument/2006/relationships/hyperlink" Target="https://medium.com/syria-crisis-how-uk-aid-is-helping/crafting-a-safer-future-for-girls-and-women-in-lebanon-cdf5df4dccb" TargetMode="External"/><Relationship Id="rId2" Type="http://schemas.openxmlformats.org/officeDocument/2006/relationships/image" Target="../media/image42.jpg"/><Relationship Id="rId1" Type="http://schemas.openxmlformats.org/officeDocument/2006/relationships/slideLayout" Target="../slideLayouts/slideLayout30.xml"/><Relationship Id="rId6" Type="http://schemas.openxmlformats.org/officeDocument/2006/relationships/image" Target="../media/image44.jpeg"/><Relationship Id="rId5" Type="http://schemas.openxmlformats.org/officeDocument/2006/relationships/hyperlink" Target="https://www.flickr.com/photos/41648399@N06/4240360096" TargetMode="External"/><Relationship Id="rId4" Type="http://schemas.openxmlformats.org/officeDocument/2006/relationships/image" Target="../media/image43.jpg"/></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hyperlink" Target="https://epale.ec.europa.eu/en/blog/what-role-does-adult-education-play-refugee-crisis" TargetMode="Externa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5.xml"/><Relationship Id="rId4" Type="http://schemas.openxmlformats.org/officeDocument/2006/relationships/hyperlink" Target="https://en.wikipedia.org/wiki/Flag_of_Ireland"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enar-eu.org/IMG/pdf/equal_work_2017_final.pdf" TargetMode="Externa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53.jpg"/><Relationship Id="rId7" Type="http://schemas.openxmlformats.org/officeDocument/2006/relationships/hyperlink" Target="https://en.wikipedia.org/wiki/Denmark" TargetMode="External"/><Relationship Id="rId2" Type="http://schemas.openxmlformats.org/officeDocument/2006/relationships/hyperlink" Target="http://refugeeentrepreneursdenmark.dk/" TargetMode="External"/><Relationship Id="rId1" Type="http://schemas.openxmlformats.org/officeDocument/2006/relationships/slideLayout" Target="../slideLayouts/slideLayout34.xml"/><Relationship Id="rId6" Type="http://schemas.openxmlformats.org/officeDocument/2006/relationships/image" Target="../media/image17.png"/><Relationship Id="rId5" Type="http://schemas.openxmlformats.org/officeDocument/2006/relationships/hyperlink" Target="https://www.flickr.com/photos/pictures-of-money/17113311358/in/photostream/"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4.xml"/><Relationship Id="rId6" Type="http://schemas.openxmlformats.org/officeDocument/2006/relationships/hyperlink" Target="https://vec.wikipedia.org/wiki/File:Flag_of_the_Netherlands.svg" TargetMode="External"/><Relationship Id="rId5" Type="http://schemas.openxmlformats.org/officeDocument/2006/relationships/image" Target="../media/image55.png"/><Relationship Id="rId4" Type="http://schemas.openxmlformats.org/officeDocument/2006/relationships/hyperlink" Target="https://pxhere.com/en/photo/1447319"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8.jpeg"/><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hyperlink" Target="https://oureverydaylife.com/the-importance-of-verbal-non-verbal-communication-5162572.html" TargetMode="Externa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hyperlink" Target="https://www.migrationpolicy.org/topics/adult-education-language-learning" TargetMode="Externa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hyperlink" Target="http://yoursay.sa.gov.au/better-together" TargetMode="External"/><Relationship Id="rId2" Type="http://schemas.openxmlformats.org/officeDocument/2006/relationships/image" Target="../media/image10.jp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hyperlink" Target="https://www.irishtimes.com/news/immigrants-face-education-barriers-1.789686" TargetMode="Externa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49127" y="4669181"/>
            <a:ext cx="5376638" cy="1650628"/>
          </a:xfrm>
        </p:spPr>
        <p:txBody>
          <a:bodyPr/>
          <a:lstStyle/>
          <a:p>
            <a:r>
              <a:rPr lang="en-US" dirty="0" err="1" smtClean="0">
                <a:solidFill>
                  <a:srgbClr val="B6BD00"/>
                </a:solidFill>
              </a:rPr>
              <a:t>Bildung</a:t>
            </a:r>
            <a:r>
              <a:rPr lang="en-US" dirty="0" smtClean="0">
                <a:solidFill>
                  <a:srgbClr val="B6BD00"/>
                </a:solidFill>
              </a:rPr>
              <a:t> und </a:t>
            </a:r>
            <a:r>
              <a:rPr lang="en-US" dirty="0" err="1" smtClean="0">
                <a:solidFill>
                  <a:srgbClr val="B6BD00"/>
                </a:solidFill>
              </a:rPr>
              <a:t>Unternehmen</a:t>
            </a:r>
            <a:endParaRPr lang="en-US" dirty="0">
              <a:solidFill>
                <a:srgbClr val="B6BD00"/>
              </a:solidFill>
            </a:endParaRPr>
          </a:p>
        </p:txBody>
      </p:sp>
      <p:sp>
        <p:nvSpPr>
          <p:cNvPr id="28" name="Text Placeholder 2">
            <a:extLst>
              <a:ext uri="{FF2B5EF4-FFF2-40B4-BE49-F238E27FC236}">
                <a16:creationId xmlns="" xmlns:a16="http://schemas.microsoft.com/office/drawing/2014/main" id="{493C4918-71A5-4B8C-84A7-06F1ED91EF52}"/>
              </a:ext>
            </a:extLst>
          </p:cNvPr>
          <p:cNvSpPr txBox="1">
            <a:spLocks/>
          </p:cNvSpPr>
          <p:nvPr/>
        </p:nvSpPr>
        <p:spPr>
          <a:xfrm>
            <a:off x="461565" y="3418603"/>
            <a:ext cx="4870995" cy="1650628"/>
          </a:xfrm>
          <a:prstGeom prst="rect">
            <a:avLst/>
          </a:prstGeom>
        </p:spPr>
        <p:txBody>
          <a:bodyPr vert="horz" lIns="91440" tIns="45720" rIns="91440" bIns="45720" rtlCol="0">
            <a:normAutofit/>
          </a:bodyPr>
          <a:lstStyle>
            <a:lvl1pPr marL="0" indent="0" algn="l" defTabSz="914400" rtl="0" eaLnBrk="1" latinLnBrk="0" hangingPunct="1">
              <a:lnSpc>
                <a:spcPts val="4000"/>
              </a:lnSpc>
              <a:spcBef>
                <a:spcPts val="1000"/>
              </a:spcBef>
              <a:buFont typeface="Arial"/>
              <a:buNone/>
              <a:defRPr sz="3600" b="0" kern="1200" baseline="0">
                <a:solidFill>
                  <a:srgbClr val="16A8D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smtClean="0"/>
              <a:t>Ein</a:t>
            </a:r>
            <a:r>
              <a:rPr lang="en-US" dirty="0" smtClean="0"/>
              <a:t> </a:t>
            </a:r>
            <a:r>
              <a:rPr lang="en-US" dirty="0" err="1" smtClean="0"/>
              <a:t>Akteur</a:t>
            </a:r>
            <a:r>
              <a:rPr lang="en-US" dirty="0" smtClean="0"/>
              <a:t> der </a:t>
            </a:r>
            <a:r>
              <a:rPr lang="en-US" dirty="0" err="1" smtClean="0"/>
              <a:t>Inklusion</a:t>
            </a:r>
            <a:r>
              <a:rPr lang="en-US" dirty="0" smtClean="0"/>
              <a:t> </a:t>
            </a:r>
            <a:r>
              <a:rPr lang="en-US" dirty="0" err="1" smtClean="0"/>
              <a:t>werden</a:t>
            </a:r>
            <a:r>
              <a:rPr lang="en-US" dirty="0" smtClean="0"/>
              <a:t> </a:t>
            </a:r>
            <a:r>
              <a:rPr lang="en-US" dirty="0" err="1" smtClean="0"/>
              <a:t>durch</a:t>
            </a:r>
            <a:r>
              <a:rPr lang="en-US" dirty="0" smtClean="0"/>
              <a:t> </a:t>
            </a:r>
            <a:endParaRPr lang="en-US" dirty="0"/>
          </a:p>
        </p:txBody>
      </p:sp>
      <p:sp>
        <p:nvSpPr>
          <p:cNvPr id="5" name="Rectangle 4">
            <a:extLst>
              <a:ext uri="{FF2B5EF4-FFF2-40B4-BE49-F238E27FC236}">
                <a16:creationId xmlns="" xmlns:a16="http://schemas.microsoft.com/office/drawing/2014/main" id="{A1D0EED7-404B-4236-9B8A-5137DBC840DA}"/>
              </a:ext>
            </a:extLst>
          </p:cNvPr>
          <p:cNvSpPr/>
          <p:nvPr/>
        </p:nvSpPr>
        <p:spPr>
          <a:xfrm>
            <a:off x="493096" y="2316061"/>
            <a:ext cx="3347383" cy="584775"/>
          </a:xfrm>
          <a:prstGeom prst="rect">
            <a:avLst/>
          </a:prstGeom>
          <a:solidFill>
            <a:srgbClr val="B6BD00"/>
          </a:solidFill>
        </p:spPr>
        <p:txBody>
          <a:bodyPr wrap="square">
            <a:spAutoFit/>
          </a:bodyPr>
          <a:lstStyle/>
          <a:p>
            <a:r>
              <a:rPr lang="en-US" sz="3200" dirty="0" err="1">
                <a:solidFill>
                  <a:schemeClr val="bg1"/>
                </a:solidFill>
              </a:rPr>
              <a:t>Lernbereich</a:t>
            </a:r>
            <a:r>
              <a:rPr lang="en-US" sz="3200" dirty="0">
                <a:solidFill>
                  <a:schemeClr val="bg1"/>
                </a:solidFill>
              </a:rPr>
              <a:t> 3 </a:t>
            </a:r>
          </a:p>
        </p:txBody>
      </p:sp>
      <p:pic>
        <p:nvPicPr>
          <p:cNvPr id="7" name="Picture Placeholder 6" descr="A picture containing shirt&#10;&#10;Description automatically generated">
            <a:extLst>
              <a:ext uri="{FF2B5EF4-FFF2-40B4-BE49-F238E27FC236}">
                <a16:creationId xmlns="" xmlns:a16="http://schemas.microsoft.com/office/drawing/2014/main" id="{2D1795AC-293A-455B-9C1D-0A51CB58B2F3}"/>
              </a:ext>
            </a:extLst>
          </p:cNvPr>
          <p:cNvPicPr>
            <a:picLocks noGrp="1" noChangeAspect="1"/>
          </p:cNvPicPr>
          <p:nvPr>
            <p:ph type="pic" sz="quarter" idx="10"/>
          </p:nvPr>
        </p:nvPicPr>
        <p:blipFill>
          <a:blip r:embed="rId2">
            <a:extLst>
              <a:ext uri="{837473B0-CC2E-450A-ABE3-18F120FF3D39}">
                <a1611:picAttrSrcUrl xmlns="" xmlns:a1611="http://schemas.microsoft.com/office/drawing/2016/11/main" r:id="rId3"/>
              </a:ext>
            </a:extLst>
          </a:blip>
          <a:srcRect l="13059" r="13059"/>
          <a:stretch>
            <a:fillRect/>
          </a:stretch>
        </p:blipFill>
        <p:spPr/>
      </p:pic>
    </p:spTree>
    <p:extLst>
      <p:ext uri="{BB962C8B-B14F-4D97-AF65-F5344CB8AC3E}">
        <p14:creationId xmlns:p14="http://schemas.microsoft.com/office/powerpoint/2010/main" val="49902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B6A34CE-99D1-4AD4-909A-32D594B9C6B7}"/>
              </a:ext>
            </a:extLst>
          </p:cNvPr>
          <p:cNvSpPr>
            <a:spLocks noGrp="1"/>
          </p:cNvSpPr>
          <p:nvPr>
            <p:ph type="body" sz="quarter" idx="16"/>
          </p:nvPr>
        </p:nvSpPr>
        <p:spPr/>
        <p:txBody>
          <a:bodyPr/>
          <a:lstStyle/>
          <a:p>
            <a:r>
              <a:rPr lang="en-IE" dirty="0" smtClean="0"/>
              <a:t>IN DIESEM TEIL:</a:t>
            </a:r>
            <a:endParaRPr lang="en-IE" dirty="0"/>
          </a:p>
        </p:txBody>
      </p:sp>
      <p:sp>
        <p:nvSpPr>
          <p:cNvPr id="3" name="Text Placeholder 2">
            <a:extLst>
              <a:ext uri="{FF2B5EF4-FFF2-40B4-BE49-F238E27FC236}">
                <a16:creationId xmlns="" xmlns:a16="http://schemas.microsoft.com/office/drawing/2014/main" id="{81628DDF-BC0C-41B4-9668-F0CEB2F597D6}"/>
              </a:ext>
            </a:extLst>
          </p:cNvPr>
          <p:cNvSpPr>
            <a:spLocks noGrp="1"/>
          </p:cNvSpPr>
          <p:nvPr>
            <p:ph type="body" sz="quarter" idx="17"/>
          </p:nvPr>
        </p:nvSpPr>
        <p:spPr>
          <a:xfrm>
            <a:off x="5995447" y="1868995"/>
            <a:ext cx="5901180" cy="3947440"/>
          </a:xfrm>
        </p:spPr>
        <p:txBody>
          <a:bodyPr/>
          <a:lstStyle/>
          <a:p>
            <a:pPr algn="just"/>
            <a:r>
              <a:rPr lang="de-DE" sz="2300" dirty="0">
                <a:solidFill>
                  <a:srgbClr val="615F5D"/>
                </a:solidFill>
              </a:rPr>
              <a:t>Die individuellen Ausbildungsbedürfnisse von Geflüchteten und Migrant*innen können je nach dem Grund, aus dem die Person in die EU kommt, unterschiedlich sein. </a:t>
            </a:r>
          </a:p>
          <a:p>
            <a:pPr algn="just"/>
            <a:r>
              <a:rPr lang="de-DE" sz="2300" dirty="0">
                <a:solidFill>
                  <a:srgbClr val="615F5D"/>
                </a:solidFill>
              </a:rPr>
              <a:t>Ihre erwartete Aufenthaltsdauer sowie ihre Fähigkeiten, ihr Bildungsniveau und ihre Arbeitserfahrung beeinflussen ebenfalls ihren Ausbildungsbedarf. </a:t>
            </a:r>
          </a:p>
          <a:p>
            <a:pPr algn="just"/>
            <a:r>
              <a:rPr lang="de-DE" sz="2300" dirty="0">
                <a:solidFill>
                  <a:srgbClr val="615F5D"/>
                </a:solidFill>
              </a:rPr>
              <a:t>In diesem Teil untersuchen wir die typischen Ausbildungsbedürfnisse von Geflüchteten und Migrant*innen und machen uns ein Bild davon, welche Arten von Bildungsunterstützung sie benötigen könnten.</a:t>
            </a:r>
            <a:endParaRPr lang="en-IE" sz="2300" dirty="0">
              <a:solidFill>
                <a:srgbClr val="615F5D"/>
              </a:solidFill>
            </a:endParaRPr>
          </a:p>
          <a:p>
            <a:pPr algn="just"/>
            <a:endParaRPr lang="en-IE" dirty="0">
              <a:solidFill>
                <a:srgbClr val="615F5D"/>
              </a:solidFill>
            </a:endParaRPr>
          </a:p>
          <a:p>
            <a:pPr algn="just"/>
            <a:endParaRPr lang="en-IE" dirty="0">
              <a:solidFill>
                <a:srgbClr val="615F5D"/>
              </a:solidFill>
            </a:endParaRPr>
          </a:p>
          <a:p>
            <a:pPr algn="just"/>
            <a:endParaRPr lang="en-IE" dirty="0">
              <a:solidFill>
                <a:srgbClr val="615F5D"/>
              </a:solidFill>
            </a:endParaRPr>
          </a:p>
          <a:p>
            <a:pPr algn="just"/>
            <a:endParaRPr lang="en-IE" dirty="0"/>
          </a:p>
        </p:txBody>
      </p:sp>
      <p:sp>
        <p:nvSpPr>
          <p:cNvPr id="7" name="TextBox 6">
            <a:extLst>
              <a:ext uri="{FF2B5EF4-FFF2-40B4-BE49-F238E27FC236}">
                <a16:creationId xmlns="" xmlns:a16="http://schemas.microsoft.com/office/drawing/2014/main" id="{1F11DEB3-CDA9-46A5-900D-9F8CA9E21FFE}"/>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smtClean="0">
                <a:solidFill>
                  <a:schemeClr val="bg1"/>
                </a:solidFill>
              </a:rPr>
              <a:t> BILDUNG</a:t>
            </a:r>
            <a:endParaRPr lang="en-IE" sz="3200" dirty="0">
              <a:solidFill>
                <a:schemeClr val="bg1"/>
              </a:solidFill>
            </a:endParaRPr>
          </a:p>
        </p:txBody>
      </p:sp>
      <p:sp>
        <p:nvSpPr>
          <p:cNvPr id="8" name="Text Placeholder 5">
            <a:extLst>
              <a:ext uri="{FF2B5EF4-FFF2-40B4-BE49-F238E27FC236}">
                <a16:creationId xmlns="" xmlns:a16="http://schemas.microsoft.com/office/drawing/2014/main" id="{79A1321B-66C0-4D29-8DDB-406ABA02A929}"/>
              </a:ext>
            </a:extLst>
          </p:cNvPr>
          <p:cNvSpPr txBox="1">
            <a:spLocks/>
          </p:cNvSpPr>
          <p:nvPr/>
        </p:nvSpPr>
        <p:spPr>
          <a:xfrm>
            <a:off x="320511" y="1536159"/>
            <a:ext cx="4647415" cy="274361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1.2 </a:t>
            </a:r>
            <a:r>
              <a:rPr lang="de-DE" sz="3600" i="0" dirty="0"/>
              <a:t>Die </a:t>
            </a:r>
            <a:r>
              <a:rPr lang="de-DE" sz="3600" i="0" dirty="0" smtClean="0"/>
              <a:t>Schulungs-bedürfnisse </a:t>
            </a:r>
            <a:r>
              <a:rPr lang="de-DE" sz="3600" i="0" dirty="0"/>
              <a:t>erwachsener Geflüchteter verstehen</a:t>
            </a:r>
            <a:endParaRPr lang="en-IE" dirty="0"/>
          </a:p>
        </p:txBody>
      </p:sp>
    </p:spTree>
    <p:extLst>
      <p:ext uri="{BB962C8B-B14F-4D97-AF65-F5344CB8AC3E}">
        <p14:creationId xmlns:p14="http://schemas.microsoft.com/office/powerpoint/2010/main" val="3952928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EAC9A68-C721-4DBD-B326-80A1D6F6ADA7}"/>
              </a:ext>
            </a:extLst>
          </p:cNvPr>
          <p:cNvSpPr>
            <a:spLocks noGrp="1"/>
          </p:cNvSpPr>
          <p:nvPr>
            <p:ph type="body" sz="quarter" idx="20"/>
          </p:nvPr>
        </p:nvSpPr>
        <p:spPr>
          <a:xfrm>
            <a:off x="0" y="1880035"/>
            <a:ext cx="7851228" cy="4285096"/>
          </a:xfrm>
          <a:solidFill>
            <a:srgbClr val="B6BD00"/>
          </a:solidFill>
        </p:spPr>
        <p:txBody>
          <a:bodyPr/>
          <a:lstStyle/>
          <a:p>
            <a:pPr marL="0" indent="0" algn="just">
              <a:lnSpc>
                <a:spcPct val="100000"/>
              </a:lnSpc>
              <a:buNone/>
            </a:pPr>
            <a:r>
              <a:rPr lang="de-DE" sz="2300" dirty="0">
                <a:solidFill>
                  <a:schemeClr val="bg1"/>
                </a:solidFill>
              </a:rPr>
              <a:t>Geflüchtete sind Menschen, die gezwungen wurden, ihr Land zu verlassen, um Krieg oder Verfolgung zu entgehen. Diese Gruppe sieht sich mit sehr spezifischen und komplexen Problemen konfrontiert, die die Erwachsenenbildung möglicherweise lösen kann, wie </a:t>
            </a:r>
            <a:r>
              <a:rPr lang="de-DE" sz="2300" dirty="0" err="1">
                <a:solidFill>
                  <a:schemeClr val="bg1"/>
                </a:solidFill>
              </a:rPr>
              <a:t>z.B</a:t>
            </a:r>
            <a:r>
              <a:rPr lang="de-DE" sz="2300" dirty="0" smtClean="0">
                <a:solidFill>
                  <a:schemeClr val="bg1"/>
                </a:solidFill>
              </a:rPr>
              <a:t>:</a:t>
            </a:r>
          </a:p>
          <a:p>
            <a:pPr algn="just">
              <a:lnSpc>
                <a:spcPct val="100000"/>
              </a:lnSpc>
            </a:pPr>
            <a:r>
              <a:rPr lang="de-DE" sz="2300" dirty="0">
                <a:solidFill>
                  <a:schemeClr val="bg1"/>
                </a:solidFill>
              </a:rPr>
              <a:t> Vulnerabilität als Folge von erlittenen </a:t>
            </a:r>
            <a:r>
              <a:rPr lang="de-DE" sz="2300" dirty="0" smtClean="0">
                <a:solidFill>
                  <a:schemeClr val="bg1"/>
                </a:solidFill>
              </a:rPr>
              <a:t>Traumata</a:t>
            </a:r>
          </a:p>
          <a:p>
            <a:pPr algn="just">
              <a:lnSpc>
                <a:spcPct val="100000"/>
              </a:lnSpc>
            </a:pPr>
            <a:r>
              <a:rPr lang="de-DE" sz="2300" dirty="0">
                <a:solidFill>
                  <a:schemeClr val="bg1"/>
                </a:solidFill>
              </a:rPr>
              <a:t>Mangel an Unterlagen, einschließlich </a:t>
            </a:r>
            <a:r>
              <a:rPr lang="de-DE" sz="2300" dirty="0" smtClean="0">
                <a:solidFill>
                  <a:schemeClr val="bg1"/>
                </a:solidFill>
              </a:rPr>
              <a:t>Ausbildungs-unterlagen</a:t>
            </a:r>
          </a:p>
          <a:p>
            <a:pPr algn="just">
              <a:lnSpc>
                <a:spcPct val="100000"/>
              </a:lnSpc>
            </a:pPr>
            <a:r>
              <a:rPr lang="en-IE" sz="2300" dirty="0" err="1">
                <a:solidFill>
                  <a:schemeClr val="bg1"/>
                </a:solidFill>
              </a:rPr>
              <a:t>kulturelle</a:t>
            </a:r>
            <a:r>
              <a:rPr lang="en-IE" sz="2300" dirty="0">
                <a:solidFill>
                  <a:schemeClr val="bg1"/>
                </a:solidFill>
              </a:rPr>
              <a:t> und </a:t>
            </a:r>
            <a:r>
              <a:rPr lang="en-IE" sz="2300" dirty="0" err="1">
                <a:solidFill>
                  <a:schemeClr val="bg1"/>
                </a:solidFill>
              </a:rPr>
              <a:t>sprachliche</a:t>
            </a:r>
            <a:r>
              <a:rPr lang="en-IE" sz="2300" dirty="0">
                <a:solidFill>
                  <a:schemeClr val="bg1"/>
                </a:solidFill>
              </a:rPr>
              <a:t> </a:t>
            </a:r>
            <a:r>
              <a:rPr lang="en-IE" sz="2300" dirty="0" err="1" smtClean="0">
                <a:solidFill>
                  <a:schemeClr val="bg1"/>
                </a:solidFill>
              </a:rPr>
              <a:t>Barrieren</a:t>
            </a:r>
            <a:endParaRPr lang="en-IE" sz="2300" dirty="0" smtClean="0">
              <a:solidFill>
                <a:schemeClr val="bg1"/>
              </a:solidFill>
            </a:endParaRPr>
          </a:p>
          <a:p>
            <a:pPr algn="just">
              <a:lnSpc>
                <a:spcPct val="100000"/>
              </a:lnSpc>
            </a:pPr>
            <a:r>
              <a:rPr lang="de-DE" sz="2300" dirty="0">
                <a:solidFill>
                  <a:schemeClr val="bg1"/>
                </a:solidFill>
              </a:rPr>
              <a:t>Risiken der Stigmatisierung im Bildungswesen und auf dem Arbeits- und Wohnungsmarkt</a:t>
            </a:r>
            <a:endParaRPr lang="en-IE" sz="2300" dirty="0">
              <a:solidFill>
                <a:schemeClr val="bg1"/>
              </a:solidFill>
            </a:endParaRPr>
          </a:p>
        </p:txBody>
      </p:sp>
      <p:sp>
        <p:nvSpPr>
          <p:cNvPr id="3" name="Text Placeholder 2">
            <a:extLst>
              <a:ext uri="{FF2B5EF4-FFF2-40B4-BE49-F238E27FC236}">
                <a16:creationId xmlns="" xmlns:a16="http://schemas.microsoft.com/office/drawing/2014/main" id="{7277F5A6-D9A7-4EC8-AE2E-7DFB13422886}"/>
              </a:ext>
            </a:extLst>
          </p:cNvPr>
          <p:cNvSpPr>
            <a:spLocks noGrp="1"/>
          </p:cNvSpPr>
          <p:nvPr>
            <p:ph type="body" sz="quarter" idx="21"/>
          </p:nvPr>
        </p:nvSpPr>
        <p:spPr>
          <a:xfrm>
            <a:off x="2495266" y="525517"/>
            <a:ext cx="8403792" cy="549139"/>
          </a:xfrm>
        </p:spPr>
        <p:txBody>
          <a:bodyPr>
            <a:normAutofit lnSpcReduction="10000"/>
          </a:bodyPr>
          <a:lstStyle/>
          <a:p>
            <a:r>
              <a:rPr lang="en-IE" dirty="0" err="1"/>
              <a:t>Schulungsbedürfnisse</a:t>
            </a:r>
            <a:r>
              <a:rPr lang="en-IE" dirty="0"/>
              <a:t> von </a:t>
            </a:r>
            <a:r>
              <a:rPr lang="en-IE" dirty="0" err="1"/>
              <a:t>Geflüchteten</a:t>
            </a:r>
            <a:endParaRPr lang="en-IE" dirty="0"/>
          </a:p>
        </p:txBody>
      </p:sp>
      <p:pic>
        <p:nvPicPr>
          <p:cNvPr id="6" name="Picture 5" descr="A group of people standing in the sand&#10;&#10;Description automatically generated">
            <a:extLst>
              <a:ext uri="{FF2B5EF4-FFF2-40B4-BE49-F238E27FC236}">
                <a16:creationId xmlns="" xmlns:a16="http://schemas.microsoft.com/office/drawing/2014/main" id="{AC82BB79-46A5-4578-ABD1-E8C21531219C}"/>
              </a:ext>
            </a:extLst>
          </p:cNvPr>
          <p:cNvPicPr>
            <a:picLocks noChangeAspect="1"/>
          </p:cNvPicPr>
          <p:nvPr/>
        </p:nvPicPr>
        <p:blipFill rotWithShape="1">
          <a:blip r:embed="rId2">
            <a:extLst>
              <a:ext uri="{837473B0-CC2E-450A-ABE3-18F120FF3D39}">
                <a1611:picAttrSrcUrl xmlns="" xmlns:a1611="http://schemas.microsoft.com/office/drawing/2016/11/main" r:id="rId3"/>
              </a:ext>
            </a:extLst>
          </a:blip>
          <a:srcRect r="25533"/>
          <a:stretch/>
        </p:blipFill>
        <p:spPr>
          <a:xfrm>
            <a:off x="8198069" y="2272176"/>
            <a:ext cx="3657600" cy="3272428"/>
          </a:xfrm>
          <a:prstGeom prst="rect">
            <a:avLst/>
          </a:prstGeom>
        </p:spPr>
      </p:pic>
    </p:spTree>
    <p:extLst>
      <p:ext uri="{BB962C8B-B14F-4D97-AF65-F5344CB8AC3E}">
        <p14:creationId xmlns:p14="http://schemas.microsoft.com/office/powerpoint/2010/main" val="959025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7277F5A6-D9A7-4EC8-AE2E-7DFB13422886}"/>
              </a:ext>
            </a:extLst>
          </p:cNvPr>
          <p:cNvSpPr>
            <a:spLocks noGrp="1"/>
          </p:cNvSpPr>
          <p:nvPr>
            <p:ph type="body" sz="quarter" idx="21"/>
          </p:nvPr>
        </p:nvSpPr>
        <p:spPr>
          <a:xfrm>
            <a:off x="2495266" y="395927"/>
            <a:ext cx="8403792" cy="659876"/>
          </a:xfrm>
        </p:spPr>
        <p:txBody>
          <a:bodyPr>
            <a:normAutofit/>
          </a:bodyPr>
          <a:lstStyle/>
          <a:p>
            <a:r>
              <a:rPr lang="en-IE" dirty="0" err="1"/>
              <a:t>Schulungsbedürfnisse</a:t>
            </a:r>
            <a:r>
              <a:rPr lang="en-IE" dirty="0"/>
              <a:t> von </a:t>
            </a:r>
            <a:r>
              <a:rPr lang="en-IE" dirty="0" err="1"/>
              <a:t>Geflüchteten</a:t>
            </a:r>
            <a:endParaRPr lang="en-IE" dirty="0"/>
          </a:p>
        </p:txBody>
      </p:sp>
      <p:sp>
        <p:nvSpPr>
          <p:cNvPr id="4" name="Rectangle 3">
            <a:extLst>
              <a:ext uri="{FF2B5EF4-FFF2-40B4-BE49-F238E27FC236}">
                <a16:creationId xmlns="" xmlns:a16="http://schemas.microsoft.com/office/drawing/2014/main" id="{A14CA007-91F1-4BFF-8ECD-4AC8771C3C9B}"/>
              </a:ext>
            </a:extLst>
          </p:cNvPr>
          <p:cNvSpPr/>
          <p:nvPr/>
        </p:nvSpPr>
        <p:spPr>
          <a:xfrm>
            <a:off x="4340772" y="1807978"/>
            <a:ext cx="7703912" cy="3985706"/>
          </a:xfrm>
          <a:prstGeom prst="rect">
            <a:avLst/>
          </a:prstGeom>
          <a:solidFill>
            <a:srgbClr val="16A8D3"/>
          </a:solidFill>
        </p:spPr>
        <p:txBody>
          <a:bodyPr wrap="square">
            <a:spAutoFit/>
          </a:bodyPr>
          <a:lstStyle/>
          <a:p>
            <a:pPr algn="just"/>
            <a:r>
              <a:rPr lang="de-DE" sz="2300" dirty="0">
                <a:solidFill>
                  <a:schemeClr val="bg1"/>
                </a:solidFill>
              </a:rPr>
              <a:t>Migrant*innen sind Menschen, die sich bewusst dafür entscheiden, ihr Land zu verlassen, um anderswo ein besseres Leben zu suchen. </a:t>
            </a:r>
          </a:p>
          <a:p>
            <a:pPr algn="just"/>
            <a:endParaRPr lang="de-DE" sz="2300" dirty="0">
              <a:solidFill>
                <a:schemeClr val="bg1"/>
              </a:solidFill>
            </a:endParaRPr>
          </a:p>
          <a:p>
            <a:pPr algn="just"/>
            <a:r>
              <a:rPr lang="de-DE" sz="2300" dirty="0">
                <a:solidFill>
                  <a:schemeClr val="bg1"/>
                </a:solidFill>
              </a:rPr>
              <a:t>Die Ausbildungsbedürfnisse von Migrant*innen unterscheiden sich ganz erheblich von denen der Geflüchteten. Einige Migrant*innen zum Beispiel sind hochqualifizierte Drittstaatsangehörige, die aus wirtschaftlichen Gründen umziehen und außer Sprachunterricht nur wenig Unterstützung in der Erwachsenenbildung/-Integration benötigen.</a:t>
            </a:r>
            <a:endParaRPr lang="en-IE" sz="2300" dirty="0">
              <a:solidFill>
                <a:schemeClr val="bg1"/>
              </a:solidFill>
            </a:endParaRPr>
          </a:p>
        </p:txBody>
      </p:sp>
      <p:pic>
        <p:nvPicPr>
          <p:cNvPr id="11" name="Picture 10" descr="Two people looking at the camera&#10;&#10;Description automatically generated">
            <a:extLst>
              <a:ext uri="{FF2B5EF4-FFF2-40B4-BE49-F238E27FC236}">
                <a16:creationId xmlns="" xmlns:a16="http://schemas.microsoft.com/office/drawing/2014/main" id="{FD43F246-4CA2-4E19-B990-6837CE72B803}"/>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0" y="2131678"/>
            <a:ext cx="4155003" cy="2768920"/>
          </a:xfrm>
          <a:prstGeom prst="rect">
            <a:avLst/>
          </a:prstGeom>
        </p:spPr>
      </p:pic>
    </p:spTree>
    <p:extLst>
      <p:ext uri="{BB962C8B-B14F-4D97-AF65-F5344CB8AC3E}">
        <p14:creationId xmlns:p14="http://schemas.microsoft.com/office/powerpoint/2010/main" val="3050688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273D9EC-F758-4BF0-AEA0-AF2F2AAFA16D}"/>
              </a:ext>
            </a:extLst>
          </p:cNvPr>
          <p:cNvSpPr>
            <a:spLocks noGrp="1"/>
          </p:cNvSpPr>
          <p:nvPr>
            <p:ph type="body" sz="quarter" idx="20"/>
          </p:nvPr>
        </p:nvSpPr>
        <p:spPr>
          <a:xfrm>
            <a:off x="1061545" y="1754551"/>
            <a:ext cx="10815145" cy="3872188"/>
          </a:xfrm>
        </p:spPr>
        <p:txBody>
          <a:bodyPr/>
          <a:lstStyle/>
          <a:p>
            <a:r>
              <a:rPr lang="de-DE" dirty="0"/>
              <a:t>Migrantenschüler*innen der ersten und zweiten Generation haben eine viel höhere Quote an schlechten Leistungen als </a:t>
            </a:r>
            <a:r>
              <a:rPr lang="de-DE" dirty="0" smtClean="0"/>
              <a:t>Einheimische</a:t>
            </a:r>
          </a:p>
          <a:p>
            <a:r>
              <a:rPr lang="de-DE" dirty="0"/>
              <a:t>Besonders auffällig sind die Zahlen für Migrant*innen der ersten Generation, bei denen die niedrige Leistungsquote in Mathematik, Naturwissenschaften und Lesen in den meisten Ländern der EU über 30 % liegt, während die Quoten für Einheimische in der Regel unter 15 % liegen. </a:t>
            </a:r>
          </a:p>
          <a:p>
            <a:r>
              <a:rPr lang="de-DE" dirty="0"/>
              <a:t>Nur in Ländern mit einer langen Tradition, hochgebildete Migrant*innen anzuziehen, wie z.B. Großbritannien und Luxemburg, gibt es Migrantenschüler*innen der ersten Generation, die in Mathematik bessere Leistungen als ihre einheimischen Spitzenkandidat*innen erbringen</a:t>
            </a:r>
            <a:r>
              <a:rPr lang="de-DE" dirty="0" smtClean="0"/>
              <a:t>.</a:t>
            </a:r>
          </a:p>
          <a:p>
            <a:r>
              <a:rPr lang="de-DE" dirty="0"/>
              <a:t>Dasselbe gilt im Großen und Ganzen auch für Irland, das ein neueres Ziel für hochgebildete Migrant*innen ist. </a:t>
            </a:r>
          </a:p>
        </p:txBody>
      </p:sp>
      <p:sp>
        <p:nvSpPr>
          <p:cNvPr id="3" name="Text Placeholder 2">
            <a:extLst>
              <a:ext uri="{FF2B5EF4-FFF2-40B4-BE49-F238E27FC236}">
                <a16:creationId xmlns="" xmlns:a16="http://schemas.microsoft.com/office/drawing/2014/main" id="{C6CE3801-CA5D-4EAC-9BE8-92C35E2E894F}"/>
              </a:ext>
            </a:extLst>
          </p:cNvPr>
          <p:cNvSpPr>
            <a:spLocks noGrp="1"/>
          </p:cNvSpPr>
          <p:nvPr>
            <p:ph type="body" sz="quarter" idx="21"/>
          </p:nvPr>
        </p:nvSpPr>
        <p:spPr>
          <a:xfrm>
            <a:off x="2290713" y="534480"/>
            <a:ext cx="9012025" cy="596736"/>
          </a:xfrm>
        </p:spPr>
        <p:txBody>
          <a:bodyPr>
            <a:normAutofit/>
          </a:bodyPr>
          <a:lstStyle/>
          <a:p>
            <a:r>
              <a:rPr lang="de-DE" dirty="0" smtClean="0"/>
              <a:t>Snapshot der </a:t>
            </a:r>
            <a:r>
              <a:rPr lang="de-DE" dirty="0"/>
              <a:t>Migrantenbildung in Europa</a:t>
            </a:r>
            <a:endParaRPr lang="en-IE" dirty="0"/>
          </a:p>
        </p:txBody>
      </p:sp>
      <p:sp>
        <p:nvSpPr>
          <p:cNvPr id="4" name="Rectangle 3">
            <a:extLst>
              <a:ext uri="{FF2B5EF4-FFF2-40B4-BE49-F238E27FC236}">
                <a16:creationId xmlns="" xmlns:a16="http://schemas.microsoft.com/office/drawing/2014/main" id="{22CA6EA0-5BC4-4F4B-9706-7EA5716F9754}"/>
              </a:ext>
            </a:extLst>
          </p:cNvPr>
          <p:cNvSpPr/>
          <p:nvPr/>
        </p:nvSpPr>
        <p:spPr>
          <a:xfrm>
            <a:off x="5034456" y="6578759"/>
            <a:ext cx="9080938" cy="246221"/>
          </a:xfrm>
          <a:prstGeom prst="rect">
            <a:avLst/>
          </a:prstGeom>
        </p:spPr>
        <p:txBody>
          <a:bodyPr wrap="square">
            <a:spAutoFit/>
          </a:bodyPr>
          <a:lstStyle/>
          <a:p>
            <a:r>
              <a:rPr lang="en-IE" sz="1000" dirty="0" err="1" smtClean="0"/>
              <a:t>Quelle</a:t>
            </a:r>
            <a:r>
              <a:rPr lang="en-IE" sz="1000" dirty="0" smtClean="0"/>
              <a:t>: </a:t>
            </a:r>
            <a:r>
              <a:rPr lang="en-IE" sz="1000" dirty="0">
                <a:hlinkClick r:id="rId2"/>
              </a:rPr>
              <a:t>https://ec.europa.eu/jrc/en/news/integrating-migrants-education-and-vocational-training-key-address-disadvantages</a:t>
            </a:r>
            <a:r>
              <a:rPr lang="en-IE" sz="1000" dirty="0"/>
              <a:t> </a:t>
            </a:r>
          </a:p>
        </p:txBody>
      </p:sp>
    </p:spTree>
    <p:extLst>
      <p:ext uri="{BB962C8B-B14F-4D97-AF65-F5344CB8AC3E}">
        <p14:creationId xmlns:p14="http://schemas.microsoft.com/office/powerpoint/2010/main" val="3308175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5BE5964-0970-406C-9189-F4600621774F}"/>
              </a:ext>
            </a:extLst>
          </p:cNvPr>
          <p:cNvSpPr>
            <a:spLocks noGrp="1"/>
          </p:cNvSpPr>
          <p:nvPr>
            <p:ph type="body" sz="quarter" idx="20"/>
          </p:nvPr>
        </p:nvSpPr>
        <p:spPr>
          <a:xfrm>
            <a:off x="319625" y="1910013"/>
            <a:ext cx="3789920" cy="3872188"/>
          </a:xfrm>
        </p:spPr>
        <p:txBody>
          <a:bodyPr/>
          <a:lstStyle/>
          <a:p>
            <a:r>
              <a:rPr lang="en-IE" dirty="0" smtClean="0">
                <a:solidFill>
                  <a:srgbClr val="B6BD00"/>
                </a:solidFill>
              </a:rPr>
              <a:t>LEBENSKOMPETENZEN </a:t>
            </a:r>
            <a:r>
              <a:rPr lang="en-IE" dirty="0" smtClean="0"/>
              <a:t>– </a:t>
            </a:r>
            <a:r>
              <a:rPr lang="de-DE" dirty="0"/>
              <a:t>Selbstbewusstsein, Empathie, Entscheidungsfindung, Problemlösung, Stressmanagement</a:t>
            </a:r>
          </a:p>
          <a:p>
            <a:r>
              <a:rPr lang="en-IE" dirty="0" smtClean="0">
                <a:solidFill>
                  <a:srgbClr val="16A8D3"/>
                </a:solidFill>
              </a:rPr>
              <a:t>SOZIALKOMPETENZ </a:t>
            </a:r>
            <a:r>
              <a:rPr lang="en-IE" dirty="0" smtClean="0"/>
              <a:t>– </a:t>
            </a:r>
            <a:r>
              <a:rPr lang="de-DE" dirty="0"/>
              <a:t>aktives Zuhören, Beziehungsmanagement/-bildung, andere respektieren und verstehen</a:t>
            </a:r>
            <a:endParaRPr lang="en-IE" dirty="0"/>
          </a:p>
        </p:txBody>
      </p:sp>
      <p:sp>
        <p:nvSpPr>
          <p:cNvPr id="3" name="Text Placeholder 2">
            <a:extLst>
              <a:ext uri="{FF2B5EF4-FFF2-40B4-BE49-F238E27FC236}">
                <a16:creationId xmlns="" xmlns:a16="http://schemas.microsoft.com/office/drawing/2014/main" id="{2F08434E-A406-4DC9-81CC-26899AD705A1}"/>
              </a:ext>
            </a:extLst>
          </p:cNvPr>
          <p:cNvSpPr>
            <a:spLocks noGrp="1"/>
          </p:cNvSpPr>
          <p:nvPr>
            <p:ph type="body" sz="quarter" idx="21"/>
          </p:nvPr>
        </p:nvSpPr>
        <p:spPr>
          <a:xfrm>
            <a:off x="2495266" y="150830"/>
            <a:ext cx="8684924" cy="1457626"/>
          </a:xfrm>
        </p:spPr>
        <p:txBody>
          <a:bodyPr>
            <a:noAutofit/>
          </a:bodyPr>
          <a:lstStyle/>
          <a:p>
            <a:r>
              <a:rPr lang="de-DE" sz="3200" dirty="0"/>
              <a:t>Themen, die die Erwachsenenbildung abdecken kann, um einige Bedürfnisse von Geflüchteten und Migrant*innen zu erfüllen</a:t>
            </a:r>
            <a:endParaRPr lang="en-IE" sz="3200" dirty="0"/>
          </a:p>
        </p:txBody>
      </p:sp>
      <p:sp>
        <p:nvSpPr>
          <p:cNvPr id="4" name="Text Placeholder 1">
            <a:extLst>
              <a:ext uri="{FF2B5EF4-FFF2-40B4-BE49-F238E27FC236}">
                <a16:creationId xmlns="" xmlns:a16="http://schemas.microsoft.com/office/drawing/2014/main" id="{3A2A0D3B-3A20-4927-BD66-733B78198753}"/>
              </a:ext>
            </a:extLst>
          </p:cNvPr>
          <p:cNvSpPr txBox="1">
            <a:spLocks/>
          </p:cNvSpPr>
          <p:nvPr/>
        </p:nvSpPr>
        <p:spPr>
          <a:xfrm>
            <a:off x="4109545" y="1730904"/>
            <a:ext cx="4138909" cy="3872188"/>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B6BD00"/>
              </a:buClr>
              <a:buFont typeface="Arial" charset="0"/>
              <a:buChar char="•"/>
              <a:defRPr sz="2400" kern="120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300" dirty="0" smtClean="0">
                <a:solidFill>
                  <a:srgbClr val="EA1D76"/>
                </a:solidFill>
              </a:rPr>
              <a:t>KOMMUNIKATIONS-FÄHIGKEITEN </a:t>
            </a:r>
            <a:r>
              <a:rPr lang="en-IE" sz="2300" dirty="0"/>
              <a:t>– </a:t>
            </a:r>
            <a:r>
              <a:rPr lang="en-IE" sz="2300" dirty="0" err="1"/>
              <a:t>Sprachenlernen</a:t>
            </a:r>
            <a:r>
              <a:rPr lang="en-IE" sz="2300" dirty="0"/>
              <a:t>, </a:t>
            </a:r>
            <a:r>
              <a:rPr lang="en-IE" sz="2300" dirty="0" err="1"/>
              <a:t>zwischenmenschliche</a:t>
            </a:r>
            <a:r>
              <a:rPr lang="en-IE" sz="2300" dirty="0"/>
              <a:t> </a:t>
            </a:r>
            <a:r>
              <a:rPr lang="en-IE" sz="2300" dirty="0" err="1" smtClean="0"/>
              <a:t>Fähigkeiten</a:t>
            </a:r>
            <a:endParaRPr lang="en-IE" sz="2300" dirty="0" smtClean="0"/>
          </a:p>
          <a:p>
            <a:r>
              <a:rPr lang="en-IE" sz="2300" dirty="0" smtClean="0">
                <a:solidFill>
                  <a:srgbClr val="B6BD00"/>
                </a:solidFill>
              </a:rPr>
              <a:t>KOOPERATIONS-FÄHIGKEITEN </a:t>
            </a:r>
            <a:r>
              <a:rPr lang="en-IE" sz="2300" dirty="0" smtClean="0"/>
              <a:t>– </a:t>
            </a:r>
            <a:r>
              <a:rPr lang="de-DE" sz="2300" dirty="0"/>
              <a:t>Zusammenarbeit mit anderen, Teambildung, Führungsqualitäten</a:t>
            </a:r>
            <a:endParaRPr lang="en-IE" sz="2300" dirty="0"/>
          </a:p>
          <a:p>
            <a:r>
              <a:rPr lang="en-IE" sz="2300" dirty="0">
                <a:solidFill>
                  <a:schemeClr val="accent2"/>
                </a:solidFill>
              </a:rPr>
              <a:t>ZIVILE </a:t>
            </a:r>
            <a:r>
              <a:rPr lang="en-IE" sz="2300" dirty="0" smtClean="0">
                <a:solidFill>
                  <a:schemeClr val="accent2"/>
                </a:solidFill>
              </a:rPr>
              <a:t>FÄHIGKEITEN </a:t>
            </a:r>
            <a:r>
              <a:rPr lang="en-IE" sz="2300" dirty="0" smtClean="0"/>
              <a:t>– </a:t>
            </a:r>
            <a:r>
              <a:rPr lang="de-DE" sz="2300" dirty="0"/>
              <a:t>aktive Bürgerbeteiligung, Engagement in der Gemeinschaft, </a:t>
            </a:r>
            <a:r>
              <a:rPr lang="de-DE" sz="2300" dirty="0" smtClean="0"/>
              <a:t>Freiwilligenarbeit</a:t>
            </a:r>
            <a:endParaRPr lang="en-IE" sz="2300" dirty="0"/>
          </a:p>
          <a:p>
            <a:endParaRPr lang="en-IE" dirty="0"/>
          </a:p>
        </p:txBody>
      </p:sp>
      <p:sp>
        <p:nvSpPr>
          <p:cNvPr id="5" name="Text Placeholder 1">
            <a:extLst>
              <a:ext uri="{FF2B5EF4-FFF2-40B4-BE49-F238E27FC236}">
                <a16:creationId xmlns="" xmlns:a16="http://schemas.microsoft.com/office/drawing/2014/main" id="{E0E11CE9-0579-44E1-A612-1E0C1A1B6746}"/>
              </a:ext>
            </a:extLst>
          </p:cNvPr>
          <p:cNvSpPr txBox="1">
            <a:spLocks/>
          </p:cNvSpPr>
          <p:nvPr/>
        </p:nvSpPr>
        <p:spPr>
          <a:xfrm>
            <a:off x="8078771" y="1714321"/>
            <a:ext cx="4018961" cy="3872188"/>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B6BD00"/>
              </a:buClr>
              <a:buFont typeface="Arial" charset="0"/>
              <a:buChar char="•"/>
              <a:defRPr sz="2400" kern="120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200" dirty="0">
                <a:solidFill>
                  <a:srgbClr val="B6BD00"/>
                </a:solidFill>
              </a:rPr>
              <a:t>LITERATUR FÜR ERWACHSENE </a:t>
            </a:r>
            <a:r>
              <a:rPr lang="en-IE" sz="2200" dirty="0"/>
              <a:t>- </a:t>
            </a:r>
            <a:r>
              <a:rPr lang="en-IE" sz="2200" dirty="0" err="1"/>
              <a:t>Lesen</a:t>
            </a:r>
            <a:r>
              <a:rPr lang="en-IE" sz="2200" dirty="0"/>
              <a:t>, </a:t>
            </a:r>
            <a:r>
              <a:rPr lang="en-IE" sz="2200" dirty="0" err="1"/>
              <a:t>Schreiben</a:t>
            </a:r>
            <a:r>
              <a:rPr lang="en-IE" sz="2200" dirty="0"/>
              <a:t>, </a:t>
            </a:r>
            <a:r>
              <a:rPr lang="en-IE" sz="2200" dirty="0" err="1"/>
              <a:t>Mathematik</a:t>
            </a:r>
            <a:r>
              <a:rPr lang="en-IE" sz="2200" dirty="0"/>
              <a:t>, </a:t>
            </a:r>
            <a:r>
              <a:rPr lang="en-IE" sz="2200" dirty="0" smtClean="0"/>
              <a:t>IT-</a:t>
            </a:r>
            <a:r>
              <a:rPr lang="en-IE" sz="2200" dirty="0" err="1" smtClean="0"/>
              <a:t>Kenntnisse</a:t>
            </a:r>
            <a:endParaRPr lang="en-IE" sz="2200" dirty="0" smtClean="0"/>
          </a:p>
          <a:p>
            <a:r>
              <a:rPr lang="en-IE" sz="2200" dirty="0" smtClean="0">
                <a:solidFill>
                  <a:srgbClr val="16A8D3"/>
                </a:solidFill>
              </a:rPr>
              <a:t>BESCHÄFTIGUNGS-FÄHIGKEIT</a:t>
            </a:r>
            <a:r>
              <a:rPr lang="en-IE" sz="2200" dirty="0">
                <a:solidFill>
                  <a:srgbClr val="16A8D3"/>
                </a:solidFill>
              </a:rPr>
              <a:t>– </a:t>
            </a:r>
            <a:r>
              <a:rPr lang="de-DE" sz="2200" dirty="0"/>
              <a:t>Verfassen eines Lebenslaufs, Vorbereitung auf ein Vorstellungsgespräch, Informationen über den Arbeitsmarkt in den Gastländern, Unternehmertum</a:t>
            </a:r>
          </a:p>
          <a:p>
            <a:r>
              <a:rPr lang="en-IE" sz="2200" dirty="0">
                <a:solidFill>
                  <a:srgbClr val="EA1D76"/>
                </a:solidFill>
              </a:rPr>
              <a:t>ANDERE RELEVANTE </a:t>
            </a:r>
            <a:r>
              <a:rPr lang="en-IE" sz="2200" dirty="0" smtClean="0">
                <a:solidFill>
                  <a:srgbClr val="EA1D76"/>
                </a:solidFill>
              </a:rPr>
              <a:t>KOMPETENZEN – </a:t>
            </a:r>
            <a:r>
              <a:rPr lang="en-IE" sz="2200" dirty="0" err="1"/>
              <a:t>Orientierung</a:t>
            </a:r>
            <a:endParaRPr lang="en-IE" sz="2200" dirty="0"/>
          </a:p>
        </p:txBody>
      </p:sp>
    </p:spTree>
    <p:extLst>
      <p:ext uri="{BB962C8B-B14F-4D97-AF65-F5344CB8AC3E}">
        <p14:creationId xmlns:p14="http://schemas.microsoft.com/office/powerpoint/2010/main" val="4041979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B6A34CE-99D1-4AD4-909A-32D594B9C6B7}"/>
              </a:ext>
            </a:extLst>
          </p:cNvPr>
          <p:cNvSpPr>
            <a:spLocks noGrp="1"/>
          </p:cNvSpPr>
          <p:nvPr>
            <p:ph type="body" sz="quarter" idx="16"/>
          </p:nvPr>
        </p:nvSpPr>
        <p:spPr/>
        <p:txBody>
          <a:bodyPr/>
          <a:lstStyle/>
          <a:p>
            <a:r>
              <a:rPr lang="en-IE" dirty="0" smtClean="0"/>
              <a:t>IN DIESEM TEIL:</a:t>
            </a:r>
            <a:endParaRPr lang="en-IE" dirty="0"/>
          </a:p>
        </p:txBody>
      </p:sp>
      <p:sp>
        <p:nvSpPr>
          <p:cNvPr id="3" name="Text Placeholder 2">
            <a:extLst>
              <a:ext uri="{FF2B5EF4-FFF2-40B4-BE49-F238E27FC236}">
                <a16:creationId xmlns="" xmlns:a16="http://schemas.microsoft.com/office/drawing/2014/main" id="{81628DDF-BC0C-41B4-9668-F0CEB2F597D6}"/>
              </a:ext>
            </a:extLst>
          </p:cNvPr>
          <p:cNvSpPr>
            <a:spLocks noGrp="1"/>
          </p:cNvSpPr>
          <p:nvPr>
            <p:ph type="body" sz="quarter" idx="17"/>
          </p:nvPr>
        </p:nvSpPr>
        <p:spPr>
          <a:xfrm>
            <a:off x="5957739" y="1879505"/>
            <a:ext cx="5920034" cy="3947440"/>
          </a:xfrm>
        </p:spPr>
        <p:txBody>
          <a:bodyPr/>
          <a:lstStyle/>
          <a:p>
            <a:pPr algn="just"/>
            <a:r>
              <a:rPr lang="de-DE" sz="2300" dirty="0">
                <a:solidFill>
                  <a:srgbClr val="615F5D"/>
                </a:solidFill>
              </a:rPr>
              <a:t>Unterschiedliche Ausbildungsgruppen erfordern unterschiedliche didaktische und pädagogische Ansätze, um das Lernen aller Schülerinnen und Schüler zu unterstützen und dies ist besonders wichtig, wenn es darum geht, Geflüchtete und erwachsene Lernende mit Migrationshintergrund zu unterrichten und einzubeziehen.</a:t>
            </a:r>
          </a:p>
          <a:p>
            <a:pPr algn="just"/>
            <a:endParaRPr lang="de-DE" sz="2300" dirty="0">
              <a:solidFill>
                <a:srgbClr val="615F5D"/>
              </a:solidFill>
            </a:endParaRPr>
          </a:p>
          <a:p>
            <a:pPr algn="just"/>
            <a:r>
              <a:rPr lang="de-DE" sz="2300" dirty="0">
                <a:solidFill>
                  <a:srgbClr val="615F5D"/>
                </a:solidFill>
              </a:rPr>
              <a:t>In diesem Abschnitt stellen wir einige der innovativsten Lehrmethoden für die Ausbildung von erwachsenen Geflüchteten und Migrant*innen vor.</a:t>
            </a:r>
            <a:endParaRPr lang="en-IE" sz="2300" dirty="0"/>
          </a:p>
        </p:txBody>
      </p:sp>
      <p:sp>
        <p:nvSpPr>
          <p:cNvPr id="7" name="TextBox 6">
            <a:extLst>
              <a:ext uri="{FF2B5EF4-FFF2-40B4-BE49-F238E27FC236}">
                <a16:creationId xmlns="" xmlns:a16="http://schemas.microsoft.com/office/drawing/2014/main" id="{1F11DEB3-CDA9-46A5-900D-9F8CA9E21FFE}"/>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smtClean="0">
                <a:solidFill>
                  <a:schemeClr val="bg1"/>
                </a:solidFill>
              </a:rPr>
              <a:t> BILDUNG</a:t>
            </a:r>
            <a:endParaRPr lang="en-IE" sz="3200" dirty="0">
              <a:solidFill>
                <a:schemeClr val="bg1"/>
              </a:solidFill>
            </a:endParaRPr>
          </a:p>
        </p:txBody>
      </p:sp>
      <p:sp>
        <p:nvSpPr>
          <p:cNvPr id="8" name="Text Placeholder 5">
            <a:extLst>
              <a:ext uri="{FF2B5EF4-FFF2-40B4-BE49-F238E27FC236}">
                <a16:creationId xmlns="" xmlns:a16="http://schemas.microsoft.com/office/drawing/2014/main" id="{79A1321B-66C0-4D29-8DDB-406ABA02A929}"/>
              </a:ext>
            </a:extLst>
          </p:cNvPr>
          <p:cNvSpPr txBox="1">
            <a:spLocks/>
          </p:cNvSpPr>
          <p:nvPr/>
        </p:nvSpPr>
        <p:spPr>
          <a:xfrm>
            <a:off x="480042" y="1536159"/>
            <a:ext cx="4364894" cy="279074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1.3 </a:t>
            </a:r>
            <a:r>
              <a:rPr lang="de-DE" sz="3600" i="0" dirty="0"/>
              <a:t>Innovative Lehrmethoden für erwachsene Geflüchtete und Migrant*innen</a:t>
            </a:r>
            <a:endParaRPr lang="en-IE" dirty="0"/>
          </a:p>
        </p:txBody>
      </p:sp>
    </p:spTree>
    <p:extLst>
      <p:ext uri="{BB962C8B-B14F-4D97-AF65-F5344CB8AC3E}">
        <p14:creationId xmlns:p14="http://schemas.microsoft.com/office/powerpoint/2010/main" val="10029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51CC665-FF6A-48BD-AA39-DA8F65B3D110}"/>
              </a:ext>
            </a:extLst>
          </p:cNvPr>
          <p:cNvSpPr>
            <a:spLocks noGrp="1"/>
          </p:cNvSpPr>
          <p:nvPr>
            <p:ph type="body" sz="quarter" idx="20"/>
          </p:nvPr>
        </p:nvSpPr>
        <p:spPr>
          <a:xfrm>
            <a:off x="5612524" y="1979629"/>
            <a:ext cx="6463212" cy="4467886"/>
          </a:xfrm>
        </p:spPr>
        <p:txBody>
          <a:bodyPr/>
          <a:lstStyle/>
          <a:p>
            <a:r>
              <a:rPr lang="de-DE" dirty="0"/>
              <a:t>Erwachsene lernen gerne auf der Grundlage von Erfahrungen. Sie müssen sich aktiv in ihre Weiterbildung einbezogen fühlen, die wiederum relevant sein und konkrete Probleme lösen muss. </a:t>
            </a:r>
          </a:p>
          <a:p>
            <a:endParaRPr lang="de-DE" dirty="0"/>
          </a:p>
          <a:p>
            <a:r>
              <a:rPr lang="de-DE" dirty="0"/>
              <a:t>Um Erwachsene (einschließlich Geflüchtete und Migrant*innen) einzubinden, gehören zu den Ausbildungserfordernissen der Erwachsenenbildung Innovation und interaktiver Unterricht, der auf realen Situationen und dem Lernen in der Praxis basiert.</a:t>
            </a:r>
            <a:endParaRPr lang="en-IE" dirty="0"/>
          </a:p>
          <a:p>
            <a:endParaRPr lang="en-IE" dirty="0"/>
          </a:p>
        </p:txBody>
      </p:sp>
      <p:pic>
        <p:nvPicPr>
          <p:cNvPr id="6" name="Picture Placeholder 5" descr="A person sitting at a table&#10;&#10;Description automatically generated">
            <a:extLst>
              <a:ext uri="{FF2B5EF4-FFF2-40B4-BE49-F238E27FC236}">
                <a16:creationId xmlns="" xmlns:a16="http://schemas.microsoft.com/office/drawing/2014/main" id="{650CEA87-75F2-4AF8-B717-9EA1191BAC5A}"/>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6847" r="16847"/>
          <a:stretch>
            <a:fillRect/>
          </a:stretch>
        </p:blipFill>
        <p:spPr/>
      </p:pic>
      <p:sp>
        <p:nvSpPr>
          <p:cNvPr id="4" name="Text Placeholder 3">
            <a:extLst>
              <a:ext uri="{FF2B5EF4-FFF2-40B4-BE49-F238E27FC236}">
                <a16:creationId xmlns="" xmlns:a16="http://schemas.microsoft.com/office/drawing/2014/main" id="{E3F5A6D9-9E16-43DC-B3AB-46D758A9F5B4}"/>
              </a:ext>
            </a:extLst>
          </p:cNvPr>
          <p:cNvSpPr>
            <a:spLocks noGrp="1"/>
          </p:cNvSpPr>
          <p:nvPr>
            <p:ph type="body" sz="quarter" idx="22"/>
          </p:nvPr>
        </p:nvSpPr>
        <p:spPr>
          <a:xfrm>
            <a:off x="5612524" y="767883"/>
            <a:ext cx="5721077" cy="857158"/>
          </a:xfrm>
        </p:spPr>
        <p:txBody>
          <a:bodyPr>
            <a:normAutofit fontScale="92500"/>
          </a:bodyPr>
          <a:lstStyle/>
          <a:p>
            <a:r>
              <a:rPr lang="en-IE" dirty="0" err="1"/>
              <a:t>Wie</a:t>
            </a:r>
            <a:r>
              <a:rPr lang="en-IE" dirty="0"/>
              <a:t> </a:t>
            </a:r>
            <a:r>
              <a:rPr lang="en-IE" dirty="0" err="1"/>
              <a:t>lernen</a:t>
            </a:r>
            <a:r>
              <a:rPr lang="en-IE" dirty="0"/>
              <a:t> </a:t>
            </a:r>
            <a:r>
              <a:rPr lang="en-IE" dirty="0" err="1"/>
              <a:t>Erwachsene</a:t>
            </a:r>
            <a:r>
              <a:rPr lang="en-IE" dirty="0"/>
              <a:t> </a:t>
            </a:r>
            <a:r>
              <a:rPr lang="en-IE" dirty="0" err="1"/>
              <a:t>gerne</a:t>
            </a:r>
            <a:r>
              <a:rPr lang="en-IE" dirty="0"/>
              <a:t>?</a:t>
            </a:r>
          </a:p>
        </p:txBody>
      </p:sp>
    </p:spTree>
    <p:extLst>
      <p:ext uri="{BB962C8B-B14F-4D97-AF65-F5344CB8AC3E}">
        <p14:creationId xmlns:p14="http://schemas.microsoft.com/office/powerpoint/2010/main" val="2990715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51CC665-FF6A-48BD-AA39-DA8F65B3D110}"/>
              </a:ext>
            </a:extLst>
          </p:cNvPr>
          <p:cNvSpPr>
            <a:spLocks noGrp="1"/>
          </p:cNvSpPr>
          <p:nvPr>
            <p:ph type="body" sz="quarter" idx="20"/>
          </p:nvPr>
        </p:nvSpPr>
        <p:spPr>
          <a:xfrm>
            <a:off x="5854262" y="2028544"/>
            <a:ext cx="6159062" cy="4255692"/>
          </a:xfrm>
        </p:spPr>
        <p:txBody>
          <a:bodyPr/>
          <a:lstStyle/>
          <a:p>
            <a:r>
              <a:rPr lang="de-DE" dirty="0"/>
              <a:t>Es gibt eine Reihe von Lehrmethoden, die gut mit Geflüchteten und Migrant*innen funktionieren. Werfen wir einen Blick darauf: </a:t>
            </a:r>
            <a:endParaRPr lang="de-DE" dirty="0" smtClean="0"/>
          </a:p>
          <a:p>
            <a:pPr marL="342900" indent="-342900">
              <a:buFont typeface="Arial" panose="020B0604020202020204" pitchFamily="34" charset="0"/>
              <a:buChar char="•"/>
            </a:pPr>
            <a:r>
              <a:rPr lang="en-IE" dirty="0" err="1" smtClean="0"/>
              <a:t>Aktives</a:t>
            </a:r>
            <a:r>
              <a:rPr lang="en-IE" dirty="0" smtClean="0"/>
              <a:t> </a:t>
            </a:r>
            <a:r>
              <a:rPr lang="en-IE" dirty="0" err="1" smtClean="0"/>
              <a:t>Lernen</a:t>
            </a:r>
            <a:endParaRPr lang="en-IE" dirty="0"/>
          </a:p>
          <a:p>
            <a:pPr marL="342900" indent="-342900">
              <a:buFont typeface="Arial" panose="020B0604020202020204" pitchFamily="34" charset="0"/>
              <a:buChar char="•"/>
            </a:pPr>
            <a:r>
              <a:rPr lang="en-IE" dirty="0" err="1" smtClean="0"/>
              <a:t>Gruppenanweisungen</a:t>
            </a:r>
            <a:r>
              <a:rPr lang="en-IE" dirty="0" smtClean="0"/>
              <a:t> und -</a:t>
            </a:r>
            <a:r>
              <a:rPr lang="en-IE" dirty="0" err="1" smtClean="0"/>
              <a:t>lerneinheiten</a:t>
            </a:r>
            <a:endParaRPr lang="en-IE" dirty="0"/>
          </a:p>
          <a:p>
            <a:pPr marL="342900" indent="-342900">
              <a:buFont typeface="Arial" panose="020B0604020202020204" pitchFamily="34" charset="0"/>
              <a:buChar char="•"/>
            </a:pPr>
            <a:r>
              <a:rPr lang="en-IE" dirty="0" err="1" smtClean="0"/>
              <a:t>Spielerisch</a:t>
            </a:r>
            <a:r>
              <a:rPr lang="en-IE" dirty="0" smtClean="0"/>
              <a:t> </a:t>
            </a:r>
            <a:r>
              <a:rPr lang="en-IE" dirty="0" err="1" smtClean="0"/>
              <a:t>Lernen</a:t>
            </a:r>
            <a:endParaRPr lang="en-IE" dirty="0"/>
          </a:p>
          <a:p>
            <a:pPr marL="342900" indent="-342900">
              <a:buFont typeface="Arial" panose="020B0604020202020204" pitchFamily="34" charset="0"/>
              <a:buChar char="•"/>
            </a:pPr>
            <a:r>
              <a:rPr lang="en-IE" dirty="0" err="1"/>
              <a:t>Geschichtenerzählen</a:t>
            </a:r>
            <a:endParaRPr lang="en-IE" dirty="0"/>
          </a:p>
          <a:p>
            <a:pPr marL="342900" indent="-342900">
              <a:buFont typeface="Arial" panose="020B0604020202020204" pitchFamily="34" charset="0"/>
              <a:buChar char="•"/>
            </a:pPr>
            <a:r>
              <a:rPr lang="en-IE" dirty="0" err="1"/>
              <a:t>gruppenübergreifende</a:t>
            </a:r>
            <a:r>
              <a:rPr lang="en-IE" dirty="0"/>
              <a:t> </a:t>
            </a:r>
            <a:r>
              <a:rPr lang="en-IE" dirty="0" err="1"/>
              <a:t>Empathie</a:t>
            </a:r>
            <a:endParaRPr lang="en-IE" dirty="0"/>
          </a:p>
          <a:p>
            <a:pPr marL="342900" indent="-342900">
              <a:buFont typeface="Arial" panose="020B0604020202020204" pitchFamily="34" charset="0"/>
              <a:buChar char="•"/>
            </a:pPr>
            <a:r>
              <a:rPr lang="en-IE" dirty="0" err="1"/>
              <a:t>differenzierte</a:t>
            </a:r>
            <a:r>
              <a:rPr lang="en-IE" dirty="0"/>
              <a:t> </a:t>
            </a:r>
            <a:r>
              <a:rPr lang="en-IE" dirty="0" err="1"/>
              <a:t>Anweisungen</a:t>
            </a:r>
            <a:endParaRPr lang="en-IE" dirty="0"/>
          </a:p>
        </p:txBody>
      </p:sp>
      <p:sp>
        <p:nvSpPr>
          <p:cNvPr id="4" name="Text Placeholder 3">
            <a:extLst>
              <a:ext uri="{FF2B5EF4-FFF2-40B4-BE49-F238E27FC236}">
                <a16:creationId xmlns="" xmlns:a16="http://schemas.microsoft.com/office/drawing/2014/main" id="{E3F5A6D9-9E16-43DC-B3AB-46D758A9F5B4}"/>
              </a:ext>
            </a:extLst>
          </p:cNvPr>
          <p:cNvSpPr>
            <a:spLocks noGrp="1"/>
          </p:cNvSpPr>
          <p:nvPr>
            <p:ph type="body" sz="quarter" idx="22"/>
          </p:nvPr>
        </p:nvSpPr>
        <p:spPr>
          <a:xfrm>
            <a:off x="4741683" y="357352"/>
            <a:ext cx="7271642" cy="1267689"/>
          </a:xfrm>
        </p:spPr>
        <p:txBody>
          <a:bodyPr>
            <a:normAutofit fontScale="85000" lnSpcReduction="10000"/>
          </a:bodyPr>
          <a:lstStyle/>
          <a:p>
            <a:r>
              <a:rPr lang="de-DE" dirty="0"/>
              <a:t>Methoden/Mechanismen der Fortbildung, die für erwachsene Geflüchtete und Migrant*innen gut funktionieren</a:t>
            </a:r>
            <a:endParaRPr lang="en-IE" dirty="0"/>
          </a:p>
        </p:txBody>
      </p:sp>
      <p:pic>
        <p:nvPicPr>
          <p:cNvPr id="19" name="Picture Placeholder 18" descr="A picture containing person, indoor, man, computer&#10;&#10;Description automatically generated">
            <a:extLst>
              <a:ext uri="{FF2B5EF4-FFF2-40B4-BE49-F238E27FC236}">
                <a16:creationId xmlns="" xmlns:a16="http://schemas.microsoft.com/office/drawing/2014/main" id="{935DB0DA-5126-4971-BCC8-2851E02136E8}"/>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6831" r="16831"/>
          <a:stretch>
            <a:fillRect/>
          </a:stretch>
        </p:blipFill>
        <p:spPr/>
      </p:pic>
    </p:spTree>
    <p:extLst>
      <p:ext uri="{BB962C8B-B14F-4D97-AF65-F5344CB8AC3E}">
        <p14:creationId xmlns:p14="http://schemas.microsoft.com/office/powerpoint/2010/main" val="182828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67ED51D-8D75-4620-A878-F1068A4FDEFB}"/>
              </a:ext>
            </a:extLst>
          </p:cNvPr>
          <p:cNvSpPr>
            <a:spLocks noGrp="1"/>
          </p:cNvSpPr>
          <p:nvPr>
            <p:ph type="body" sz="quarter" idx="16"/>
          </p:nvPr>
        </p:nvSpPr>
        <p:spPr>
          <a:solidFill>
            <a:schemeClr val="accent2"/>
          </a:solidFill>
        </p:spPr>
        <p:txBody>
          <a:bodyPr/>
          <a:lstStyle/>
          <a:p>
            <a:r>
              <a:rPr lang="en-IE" dirty="0">
                <a:solidFill>
                  <a:schemeClr val="bg1"/>
                </a:solidFill>
              </a:rPr>
              <a:t>Was </a:t>
            </a:r>
            <a:r>
              <a:rPr lang="en-IE" dirty="0" err="1">
                <a:solidFill>
                  <a:schemeClr val="bg1"/>
                </a:solidFill>
              </a:rPr>
              <a:t>ist</a:t>
            </a:r>
            <a:r>
              <a:rPr lang="en-IE" dirty="0">
                <a:solidFill>
                  <a:schemeClr val="bg1"/>
                </a:solidFill>
              </a:rPr>
              <a:t> AKTIVES LERNEN?</a:t>
            </a:r>
          </a:p>
        </p:txBody>
      </p:sp>
      <p:sp>
        <p:nvSpPr>
          <p:cNvPr id="3" name="Text Placeholder 2">
            <a:extLst>
              <a:ext uri="{FF2B5EF4-FFF2-40B4-BE49-F238E27FC236}">
                <a16:creationId xmlns="" xmlns:a16="http://schemas.microsoft.com/office/drawing/2014/main" id="{6C0016F9-6700-4243-AEAE-BE0B4083872F}"/>
              </a:ext>
            </a:extLst>
          </p:cNvPr>
          <p:cNvSpPr>
            <a:spLocks noGrp="1"/>
          </p:cNvSpPr>
          <p:nvPr>
            <p:ph type="body" sz="quarter" idx="17"/>
          </p:nvPr>
        </p:nvSpPr>
        <p:spPr>
          <a:xfrm>
            <a:off x="6165130" y="1849383"/>
            <a:ext cx="5890237" cy="3947440"/>
          </a:xfrm>
        </p:spPr>
        <p:txBody>
          <a:bodyPr/>
          <a:lstStyle/>
          <a:p>
            <a:pPr algn="just"/>
            <a:r>
              <a:rPr lang="de-DE" sz="2300" dirty="0"/>
              <a:t>Aktives Lernen ist jeder Unterrichtsansatz, bei dem alle Lernenden aufgefordert werden, sich am Lernprozess zu beteiligen. Aktives Lernen steht im Gegensatz zu "traditionellen" Unterrichtsformen, bei denen die Lernenden passive Empfänger*innen des Wissens eines Experten oder einer Expertin  sind.</a:t>
            </a:r>
          </a:p>
          <a:p>
            <a:pPr algn="just"/>
            <a:r>
              <a:rPr lang="de-DE" sz="2300" dirty="0"/>
              <a:t>Aktives Lernen kann viele Formen annehmen und in jeder Disziplin durchgeführt werden. Im Allgemeinen werden die Schülerinnen und Schüler an kleinen oder großen Aktivitäten teilnehmen, die sich auf Schreiben, Sprechen, Problemlösen oder Reflektieren konzentrieren.</a:t>
            </a:r>
            <a:endParaRPr lang="en-IE" sz="2300" dirty="0"/>
          </a:p>
        </p:txBody>
      </p:sp>
      <p:pic>
        <p:nvPicPr>
          <p:cNvPr id="6" name="Picture Placeholder 5" descr="A close up of a logo&#10;&#10;Description automatically generated">
            <a:extLst>
              <a:ext uri="{FF2B5EF4-FFF2-40B4-BE49-F238E27FC236}">
                <a16:creationId xmlns="" xmlns:a16="http://schemas.microsoft.com/office/drawing/2014/main" id="{D380D881-E6D3-465E-9607-F21ABE2C0BB2}"/>
              </a:ext>
            </a:extLst>
          </p:cNvPr>
          <p:cNvPicPr>
            <a:picLocks noGrp="1" noChangeAspect="1"/>
          </p:cNvPicPr>
          <p:nvPr>
            <p:ph type="pic" sz="quarter" idx="10"/>
          </p:nvPr>
        </p:nvPicPr>
        <p:blipFill>
          <a:blip r:embed="rId2">
            <a:extLst>
              <a:ext uri="{837473B0-CC2E-450A-ABE3-18F120FF3D39}">
                <a1611:picAttrSrcUrl xmlns="" xmlns:a1611="http://schemas.microsoft.com/office/drawing/2016/11/main" r:id="rId3"/>
              </a:ext>
            </a:extLst>
          </a:blip>
          <a:srcRect/>
          <a:stretch>
            <a:fillRect/>
          </a:stretch>
        </p:blipFill>
        <p:spPr>
          <a:xfrm>
            <a:off x="-83489" y="409505"/>
            <a:ext cx="5273103" cy="4992059"/>
          </a:xfrm>
          <a:solidFill>
            <a:schemeClr val="bg1"/>
          </a:solidFill>
        </p:spPr>
      </p:pic>
      <p:sp>
        <p:nvSpPr>
          <p:cNvPr id="8" name="Rectangle 7">
            <a:extLst>
              <a:ext uri="{FF2B5EF4-FFF2-40B4-BE49-F238E27FC236}">
                <a16:creationId xmlns="" xmlns:a16="http://schemas.microsoft.com/office/drawing/2014/main" id="{6026BDC6-C9FC-46CC-A5B7-4D36D19358EF}"/>
              </a:ext>
            </a:extLst>
          </p:cNvPr>
          <p:cNvSpPr/>
          <p:nvPr/>
        </p:nvSpPr>
        <p:spPr>
          <a:xfrm>
            <a:off x="9282743" y="6611779"/>
            <a:ext cx="2488182" cy="246221"/>
          </a:xfrm>
          <a:prstGeom prst="rect">
            <a:avLst/>
          </a:prstGeom>
        </p:spPr>
        <p:txBody>
          <a:bodyPr wrap="none">
            <a:spAutoFit/>
          </a:bodyPr>
          <a:lstStyle/>
          <a:p>
            <a:r>
              <a:rPr lang="en-IE" sz="1000" dirty="0" err="1" smtClean="0"/>
              <a:t>Quelle</a:t>
            </a:r>
            <a:r>
              <a:rPr lang="en-IE" sz="1000" dirty="0" smtClean="0"/>
              <a:t>: </a:t>
            </a:r>
            <a:r>
              <a:rPr lang="en-IE" sz="1000" dirty="0">
                <a:hlinkClick r:id="rId4"/>
              </a:rPr>
              <a:t>https://cei.umn.edu/active-learning</a:t>
            </a:r>
            <a:r>
              <a:rPr lang="en-IE" sz="1000" dirty="0"/>
              <a:t> </a:t>
            </a:r>
          </a:p>
        </p:txBody>
      </p:sp>
      <p:sp>
        <p:nvSpPr>
          <p:cNvPr id="9" name="TextBox 8">
            <a:extLst>
              <a:ext uri="{FF2B5EF4-FFF2-40B4-BE49-F238E27FC236}">
                <a16:creationId xmlns="" xmlns:a16="http://schemas.microsoft.com/office/drawing/2014/main" id="{4F3F5D74-7280-4F88-9EFF-237F88771BA8}"/>
              </a:ext>
            </a:extLst>
          </p:cNvPr>
          <p:cNvSpPr txBox="1"/>
          <p:nvPr/>
        </p:nvSpPr>
        <p:spPr>
          <a:xfrm>
            <a:off x="0" y="5001945"/>
            <a:ext cx="6042581" cy="1708160"/>
          </a:xfrm>
          <a:prstGeom prst="rect">
            <a:avLst/>
          </a:prstGeom>
          <a:solidFill>
            <a:srgbClr val="F38B00"/>
          </a:solidFill>
        </p:spPr>
        <p:txBody>
          <a:bodyPr wrap="square" rtlCol="0">
            <a:spAutoFit/>
          </a:bodyPr>
          <a:lstStyle/>
          <a:p>
            <a:pPr algn="ctr"/>
            <a:r>
              <a:rPr lang="de-DE" sz="2100" dirty="0">
                <a:solidFill>
                  <a:schemeClr val="bg1"/>
                </a:solidFill>
              </a:rPr>
              <a:t>Warum ist aktives Lernen für erwachsene Geflüchtete und Migrant*innen wichtig? Es kann ihnen ein Gefühl der Autonomie zurückgeben - etwas, das insbesondere Geflüchtete als verloren empfinden könnten.</a:t>
            </a:r>
            <a:endParaRPr lang="en-IE" sz="2100" dirty="0">
              <a:solidFill>
                <a:schemeClr val="bg1"/>
              </a:solidFill>
            </a:endParaRPr>
          </a:p>
        </p:txBody>
      </p:sp>
    </p:spTree>
    <p:extLst>
      <p:ext uri="{BB962C8B-B14F-4D97-AF65-F5344CB8AC3E}">
        <p14:creationId xmlns:p14="http://schemas.microsoft.com/office/powerpoint/2010/main" val="3464740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67ED51D-8D75-4620-A878-F1068A4FDEFB}"/>
              </a:ext>
            </a:extLst>
          </p:cNvPr>
          <p:cNvSpPr>
            <a:spLocks noGrp="1"/>
          </p:cNvSpPr>
          <p:nvPr>
            <p:ph type="body" sz="quarter" idx="16"/>
          </p:nvPr>
        </p:nvSpPr>
        <p:spPr>
          <a:xfrm>
            <a:off x="6318620" y="598885"/>
            <a:ext cx="5279028" cy="918068"/>
          </a:xfrm>
          <a:solidFill>
            <a:schemeClr val="accent2"/>
          </a:solidFill>
        </p:spPr>
        <p:txBody>
          <a:bodyPr>
            <a:normAutofit fontScale="92500" lnSpcReduction="10000"/>
          </a:bodyPr>
          <a:lstStyle/>
          <a:p>
            <a:r>
              <a:rPr lang="en-IE" dirty="0">
                <a:solidFill>
                  <a:schemeClr val="bg1"/>
                </a:solidFill>
              </a:rPr>
              <a:t>BEISPIEL FÜR AKTIVES </a:t>
            </a:r>
            <a:r>
              <a:rPr lang="en-IE" dirty="0" smtClean="0">
                <a:solidFill>
                  <a:schemeClr val="bg1"/>
                </a:solidFill>
              </a:rPr>
              <a:t>LERNEN – </a:t>
            </a:r>
            <a:r>
              <a:rPr lang="en-IE" i="1" dirty="0">
                <a:solidFill>
                  <a:schemeClr val="bg1"/>
                </a:solidFill>
              </a:rPr>
              <a:t>Creative English</a:t>
            </a:r>
          </a:p>
        </p:txBody>
      </p:sp>
      <p:sp>
        <p:nvSpPr>
          <p:cNvPr id="3" name="Text Placeholder 2">
            <a:extLst>
              <a:ext uri="{FF2B5EF4-FFF2-40B4-BE49-F238E27FC236}">
                <a16:creationId xmlns="" xmlns:a16="http://schemas.microsoft.com/office/drawing/2014/main" id="{6C0016F9-6700-4243-AEAE-BE0B4083872F}"/>
              </a:ext>
            </a:extLst>
          </p:cNvPr>
          <p:cNvSpPr>
            <a:spLocks noGrp="1"/>
          </p:cNvSpPr>
          <p:nvPr>
            <p:ph type="body" sz="quarter" idx="17"/>
          </p:nvPr>
        </p:nvSpPr>
        <p:spPr>
          <a:xfrm>
            <a:off x="6171415" y="1795425"/>
            <a:ext cx="5706359" cy="3947440"/>
          </a:xfrm>
        </p:spPr>
        <p:txBody>
          <a:bodyPr/>
          <a:lstStyle/>
          <a:p>
            <a:pPr algn="just"/>
            <a:r>
              <a:rPr lang="en-IE" sz="2100" i="1" dirty="0"/>
              <a:t>Creative English</a:t>
            </a:r>
            <a:r>
              <a:rPr lang="en-IE" sz="2100" dirty="0"/>
              <a:t> </a:t>
            </a:r>
            <a:r>
              <a:rPr lang="de-DE" sz="2100" dirty="0"/>
              <a:t>Es handelt sich um ein angewandtes Theaterprogramm für Erwachsene in Großbritannien, das Kreativität und Lernen auf funktionale Weise miteinander in Einklang bringt und gleichzeitig Vertrauen in die Kommunikationsfähigkeiten der englischen Sprache entwickelt. </a:t>
            </a:r>
          </a:p>
          <a:p>
            <a:pPr algn="just"/>
            <a:r>
              <a:rPr lang="de-DE" sz="2100" dirty="0"/>
              <a:t>Gestützt auf teilnehmergeführte, praxisorientierte Forschung </a:t>
            </a:r>
            <a:r>
              <a:rPr lang="de-DE" sz="2100" i="1" dirty="0"/>
              <a:t>Creative English</a:t>
            </a:r>
            <a:r>
              <a:rPr lang="de-DE" sz="2100" dirty="0"/>
              <a:t>, kombiniert spielerisches emotionales Engagement mit pragmatischen Themen. </a:t>
            </a:r>
          </a:p>
          <a:p>
            <a:pPr algn="just"/>
            <a:r>
              <a:rPr lang="de-DE" sz="2100" dirty="0"/>
              <a:t>Durch Improvisation baut </a:t>
            </a:r>
            <a:r>
              <a:rPr lang="de-DE" sz="2100" i="1" dirty="0"/>
              <a:t>Creative English </a:t>
            </a:r>
            <a:r>
              <a:rPr lang="de-DE" sz="2100" dirty="0"/>
              <a:t>Hemmungen ab und schafft eine spielerische, aktive Umgebung, die dem Sprachenlernen förderlich ist.</a:t>
            </a:r>
            <a:endParaRPr lang="en-IE" sz="2100" dirty="0"/>
          </a:p>
        </p:txBody>
      </p:sp>
      <p:pic>
        <p:nvPicPr>
          <p:cNvPr id="16" name="Picture Placeholder 15" descr="A group of people posing for the camera&#10;&#10;Description automatically generated">
            <a:extLst>
              <a:ext uri="{FF2B5EF4-FFF2-40B4-BE49-F238E27FC236}">
                <a16:creationId xmlns="" xmlns:a16="http://schemas.microsoft.com/office/drawing/2014/main" id="{2E370408-1A05-4D64-88E8-B7579556F766}"/>
              </a:ext>
            </a:extLst>
          </p:cNvPr>
          <p:cNvPicPr>
            <a:picLocks noGrp="1" noChangeAspect="1"/>
          </p:cNvPicPr>
          <p:nvPr>
            <p:ph type="pic" sz="quarter" idx="10"/>
          </p:nvPr>
        </p:nvPicPr>
        <p:blipFill>
          <a:blip r:embed="rId2">
            <a:extLst>
              <a:ext uri="{837473B0-CC2E-450A-ABE3-18F120FF3D39}">
                <a1611:picAttrSrcUrl xmlns="" xmlns:a1611="http://schemas.microsoft.com/office/drawing/2016/11/main" r:id="rId3"/>
              </a:ext>
            </a:extLst>
          </a:blip>
          <a:srcRect l="12500" r="12500"/>
          <a:stretch>
            <a:fillRect/>
          </a:stretch>
        </p:blipFill>
        <p:spPr/>
      </p:pic>
      <p:sp>
        <p:nvSpPr>
          <p:cNvPr id="5" name="TextBox 4">
            <a:extLst>
              <a:ext uri="{FF2B5EF4-FFF2-40B4-BE49-F238E27FC236}">
                <a16:creationId xmlns="" xmlns:a16="http://schemas.microsoft.com/office/drawing/2014/main" id="{56F15564-F204-495B-8D0B-E0345BA37CA3}"/>
              </a:ext>
            </a:extLst>
          </p:cNvPr>
          <p:cNvSpPr txBox="1"/>
          <p:nvPr/>
        </p:nvSpPr>
        <p:spPr>
          <a:xfrm>
            <a:off x="0" y="242320"/>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6" name="Google Shape;543;p39">
            <a:extLst>
              <a:ext uri="{FF2B5EF4-FFF2-40B4-BE49-F238E27FC236}">
                <a16:creationId xmlns="" xmlns:a16="http://schemas.microsoft.com/office/drawing/2014/main" id="{0B5C58DD-A882-455C-BE63-3FAAEE764FFB}"/>
              </a:ext>
            </a:extLst>
          </p:cNvPr>
          <p:cNvGrpSpPr/>
          <p:nvPr/>
        </p:nvGrpSpPr>
        <p:grpSpPr>
          <a:xfrm>
            <a:off x="100685" y="310884"/>
            <a:ext cx="252000" cy="288000"/>
            <a:chOff x="5961125" y="1623900"/>
            <a:chExt cx="376925" cy="448175"/>
          </a:xfrm>
        </p:grpSpPr>
        <p:sp>
          <p:nvSpPr>
            <p:cNvPr id="7" name="Google Shape;544;p39">
              <a:extLst>
                <a:ext uri="{FF2B5EF4-FFF2-40B4-BE49-F238E27FC236}">
                  <a16:creationId xmlns="" xmlns:a16="http://schemas.microsoft.com/office/drawing/2014/main" id="{E0492873-7485-4A26-91A6-FFC80044839D}"/>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5;p39">
              <a:extLst>
                <a:ext uri="{FF2B5EF4-FFF2-40B4-BE49-F238E27FC236}">
                  <a16:creationId xmlns="" xmlns:a16="http://schemas.microsoft.com/office/drawing/2014/main" id="{E842EB74-203D-43C2-8069-80DA12BB7C5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39">
              <a:extLst>
                <a:ext uri="{FF2B5EF4-FFF2-40B4-BE49-F238E27FC236}">
                  <a16:creationId xmlns="" xmlns:a16="http://schemas.microsoft.com/office/drawing/2014/main" id="{F5A48CD7-0977-445F-B768-9603A59D3FE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9">
              <a:extLst>
                <a:ext uri="{FF2B5EF4-FFF2-40B4-BE49-F238E27FC236}">
                  <a16:creationId xmlns="" xmlns:a16="http://schemas.microsoft.com/office/drawing/2014/main" id="{80810393-276E-4990-8D2E-1BC7756B152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8;p39">
              <a:extLst>
                <a:ext uri="{FF2B5EF4-FFF2-40B4-BE49-F238E27FC236}">
                  <a16:creationId xmlns="" xmlns:a16="http://schemas.microsoft.com/office/drawing/2014/main" id="{4F9C0161-74F4-45DD-BC1A-E8D5C01B83BD}"/>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9;p39">
              <a:extLst>
                <a:ext uri="{FF2B5EF4-FFF2-40B4-BE49-F238E27FC236}">
                  <a16:creationId xmlns="" xmlns:a16="http://schemas.microsoft.com/office/drawing/2014/main" id="{08028393-8B2C-483F-99BB-8FFD3EED80AB}"/>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0;p39">
              <a:extLst>
                <a:ext uri="{FF2B5EF4-FFF2-40B4-BE49-F238E27FC236}">
                  <a16:creationId xmlns="" xmlns:a16="http://schemas.microsoft.com/office/drawing/2014/main" id="{82666B0B-B8F6-4014-A801-3CAC5ADC076C}"/>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a:extLst>
              <a:ext uri="{FF2B5EF4-FFF2-40B4-BE49-F238E27FC236}">
                <a16:creationId xmlns="" xmlns:a16="http://schemas.microsoft.com/office/drawing/2014/main" id="{ECCB428D-E7FF-4F7D-85D2-2225396B0CF9}"/>
              </a:ext>
            </a:extLst>
          </p:cNvPr>
          <p:cNvSpPr/>
          <p:nvPr/>
        </p:nvSpPr>
        <p:spPr>
          <a:xfrm>
            <a:off x="8290136" y="6611779"/>
            <a:ext cx="3419526" cy="246221"/>
          </a:xfrm>
          <a:prstGeom prst="rect">
            <a:avLst/>
          </a:prstGeom>
        </p:spPr>
        <p:txBody>
          <a:bodyPr wrap="none">
            <a:spAutoFit/>
          </a:bodyPr>
          <a:lstStyle/>
          <a:p>
            <a:r>
              <a:rPr lang="en-IE" sz="1000" dirty="0" err="1" smtClean="0"/>
              <a:t>Quelle</a:t>
            </a:r>
            <a:r>
              <a:rPr lang="en-IE" sz="1000" dirty="0" smtClean="0"/>
              <a:t>: </a:t>
            </a:r>
            <a:r>
              <a:rPr lang="en-IE" sz="1000" dirty="0">
                <a:hlinkClick r:id="rId4"/>
              </a:rPr>
              <a:t>http://research.ucc.ie/scenario/2016/01/Smith/01/en</a:t>
            </a:r>
            <a:endParaRPr lang="en-IE" sz="1000" dirty="0"/>
          </a:p>
        </p:txBody>
      </p:sp>
    </p:spTree>
    <p:extLst>
      <p:ext uri="{BB962C8B-B14F-4D97-AF65-F5344CB8AC3E}">
        <p14:creationId xmlns:p14="http://schemas.microsoft.com/office/powerpoint/2010/main" val="4217821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140936" y="270245"/>
            <a:ext cx="8403792" cy="857158"/>
          </a:xfrm>
        </p:spPr>
        <p:txBody>
          <a:bodyPr/>
          <a:lstStyle/>
          <a:p>
            <a:r>
              <a:rPr lang="de-DE" dirty="0"/>
              <a:t>In dieser Einheit werden Sie lernen:</a:t>
            </a:r>
            <a:endParaRPr lang="en-US" dirty="0"/>
          </a:p>
        </p:txBody>
      </p:sp>
      <p:grpSp>
        <p:nvGrpSpPr>
          <p:cNvPr id="30" name="Google Shape;612;p39"/>
          <p:cNvGrpSpPr/>
          <p:nvPr/>
        </p:nvGrpSpPr>
        <p:grpSpPr>
          <a:xfrm>
            <a:off x="1264526" y="933866"/>
            <a:ext cx="481919" cy="492019"/>
            <a:chOff x="3951850" y="2985350"/>
            <a:chExt cx="407950" cy="416500"/>
          </a:xfrm>
        </p:grpSpPr>
        <p:sp>
          <p:nvSpPr>
            <p:cNvPr id="31"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 xmlns:a16="http://schemas.microsoft.com/office/drawing/2014/main" id="{F7C909E5-DB7A-49C1-ADA5-B94D564D49C3}"/>
              </a:ext>
            </a:extLst>
          </p:cNvPr>
          <p:cNvSpPr txBox="1"/>
          <p:nvPr/>
        </p:nvSpPr>
        <p:spPr>
          <a:xfrm>
            <a:off x="451622" y="6298463"/>
            <a:ext cx="2422566" cy="461665"/>
          </a:xfrm>
          <a:prstGeom prst="rect">
            <a:avLst/>
          </a:prstGeom>
          <a:solidFill>
            <a:srgbClr val="EA1D76"/>
          </a:solidFill>
        </p:spPr>
        <p:txBody>
          <a:bodyPr wrap="square" rtlCol="0">
            <a:spAutoFit/>
          </a:bodyPr>
          <a:lstStyle/>
          <a:p>
            <a:r>
              <a:rPr lang="en-IE" sz="2400" dirty="0">
                <a:solidFill>
                  <a:schemeClr val="bg1"/>
                </a:solidFill>
              </a:rPr>
              <a:t>       DOWNLOADS</a:t>
            </a:r>
          </a:p>
        </p:txBody>
      </p:sp>
      <p:sp>
        <p:nvSpPr>
          <p:cNvPr id="5" name="TextBox 4">
            <a:extLst>
              <a:ext uri="{FF2B5EF4-FFF2-40B4-BE49-F238E27FC236}">
                <a16:creationId xmlns="" xmlns:a16="http://schemas.microsoft.com/office/drawing/2014/main" id="{02BB2FD6-C4A5-4707-9C89-9E77A7C136C5}"/>
              </a:ext>
            </a:extLst>
          </p:cNvPr>
          <p:cNvSpPr txBox="1"/>
          <p:nvPr/>
        </p:nvSpPr>
        <p:spPr>
          <a:xfrm>
            <a:off x="392596" y="5935426"/>
            <a:ext cx="2422566" cy="369332"/>
          </a:xfrm>
          <a:prstGeom prst="rect">
            <a:avLst/>
          </a:prstGeom>
          <a:noFill/>
        </p:spPr>
        <p:txBody>
          <a:bodyPr wrap="square" rtlCol="0">
            <a:spAutoFit/>
          </a:bodyPr>
          <a:lstStyle/>
          <a:p>
            <a:r>
              <a:rPr lang="en-IE" dirty="0" err="1" smtClean="0">
                <a:solidFill>
                  <a:srgbClr val="EA1D76"/>
                </a:solidFill>
              </a:rPr>
              <a:t>Lernlegende</a:t>
            </a:r>
            <a:r>
              <a:rPr lang="en-IE" dirty="0" smtClean="0">
                <a:solidFill>
                  <a:srgbClr val="EA1D76"/>
                </a:solidFill>
              </a:rPr>
              <a:t>:</a:t>
            </a:r>
            <a:endParaRPr lang="en-IE" dirty="0">
              <a:solidFill>
                <a:srgbClr val="EA1D76"/>
              </a:solidFill>
            </a:endParaRPr>
          </a:p>
        </p:txBody>
      </p:sp>
      <p:grpSp>
        <p:nvGrpSpPr>
          <p:cNvPr id="22" name="Google Shape;605;p39">
            <a:extLst>
              <a:ext uri="{FF2B5EF4-FFF2-40B4-BE49-F238E27FC236}">
                <a16:creationId xmlns="" xmlns:a16="http://schemas.microsoft.com/office/drawing/2014/main" id="{89FC8319-0A0A-4235-BEB6-CF13418682C4}"/>
              </a:ext>
            </a:extLst>
          </p:cNvPr>
          <p:cNvGrpSpPr/>
          <p:nvPr/>
        </p:nvGrpSpPr>
        <p:grpSpPr>
          <a:xfrm>
            <a:off x="635376" y="6368046"/>
            <a:ext cx="252000" cy="288000"/>
            <a:chOff x="2583100" y="2973775"/>
            <a:chExt cx="461550" cy="437200"/>
          </a:xfrm>
        </p:grpSpPr>
        <p:sp>
          <p:nvSpPr>
            <p:cNvPr id="23" name="Google Shape;606;p39">
              <a:extLst>
                <a:ext uri="{FF2B5EF4-FFF2-40B4-BE49-F238E27FC236}">
                  <a16:creationId xmlns="" xmlns:a16="http://schemas.microsoft.com/office/drawing/2014/main" id="{1D2293BD-5941-4D58-B44D-FC55E081BE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7;p39">
              <a:extLst>
                <a:ext uri="{FF2B5EF4-FFF2-40B4-BE49-F238E27FC236}">
                  <a16:creationId xmlns="" xmlns:a16="http://schemas.microsoft.com/office/drawing/2014/main" id="{3FD8F354-F1AA-4C61-95B8-C26DE072204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 xmlns:a16="http://schemas.microsoft.com/office/drawing/2014/main" id="{C8085E5A-CB2D-449B-A5B9-98075CCB5D7C}"/>
              </a:ext>
            </a:extLst>
          </p:cNvPr>
          <p:cNvSpPr txBox="1"/>
          <p:nvPr/>
        </p:nvSpPr>
        <p:spPr>
          <a:xfrm>
            <a:off x="2945931" y="6303922"/>
            <a:ext cx="2301680" cy="461665"/>
          </a:xfrm>
          <a:prstGeom prst="rect">
            <a:avLst/>
          </a:prstGeom>
          <a:solidFill>
            <a:srgbClr val="B6BD00"/>
          </a:solidFill>
        </p:spPr>
        <p:txBody>
          <a:bodyPr wrap="square" rtlCol="0">
            <a:spAutoFit/>
          </a:bodyPr>
          <a:lstStyle/>
          <a:p>
            <a:r>
              <a:rPr lang="en-IE" sz="2400" dirty="0" smtClean="0">
                <a:solidFill>
                  <a:schemeClr val="bg1"/>
                </a:solidFill>
              </a:rPr>
              <a:t>    </a:t>
            </a:r>
            <a:r>
              <a:rPr lang="en-IE" dirty="0" smtClean="0">
                <a:solidFill>
                  <a:schemeClr val="bg1"/>
                </a:solidFill>
              </a:rPr>
              <a:t>NÜTZLICHES  </a:t>
            </a:r>
            <a:r>
              <a:rPr lang="en-IE" dirty="0">
                <a:solidFill>
                  <a:schemeClr val="bg1"/>
                </a:solidFill>
              </a:rPr>
              <a:t>TOOL</a:t>
            </a:r>
          </a:p>
        </p:txBody>
      </p:sp>
      <p:grpSp>
        <p:nvGrpSpPr>
          <p:cNvPr id="26" name="Google Shape;609;p39">
            <a:extLst>
              <a:ext uri="{FF2B5EF4-FFF2-40B4-BE49-F238E27FC236}">
                <a16:creationId xmlns="" xmlns:a16="http://schemas.microsoft.com/office/drawing/2014/main" id="{45E69875-8657-4490-B09D-2781BB44FA9E}"/>
              </a:ext>
            </a:extLst>
          </p:cNvPr>
          <p:cNvGrpSpPr/>
          <p:nvPr/>
        </p:nvGrpSpPr>
        <p:grpSpPr>
          <a:xfrm>
            <a:off x="3008641" y="6375886"/>
            <a:ext cx="253181" cy="213578"/>
            <a:chOff x="5247525" y="3007275"/>
            <a:chExt cx="517575" cy="384825"/>
          </a:xfrm>
        </p:grpSpPr>
        <p:sp>
          <p:nvSpPr>
            <p:cNvPr id="27" name="Google Shape;610;p39">
              <a:extLst>
                <a:ext uri="{FF2B5EF4-FFF2-40B4-BE49-F238E27FC236}">
                  <a16:creationId xmlns="" xmlns:a16="http://schemas.microsoft.com/office/drawing/2014/main" id="{05FC9C88-520A-4BD5-971A-DC6CB333CAB4}"/>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1;p39">
              <a:extLst>
                <a:ext uri="{FF2B5EF4-FFF2-40B4-BE49-F238E27FC236}">
                  <a16:creationId xmlns="" xmlns:a16="http://schemas.microsoft.com/office/drawing/2014/main" id="{25B2E03D-CE59-4A70-9FE7-44C9E9B4B4AA}"/>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p:cNvSpPr>
            <a:spLocks noGrp="1"/>
          </p:cNvSpPr>
          <p:nvPr>
            <p:ph type="body" sz="quarter" idx="20"/>
          </p:nvPr>
        </p:nvSpPr>
        <p:spPr>
          <a:xfrm>
            <a:off x="2279358" y="1425885"/>
            <a:ext cx="9657209" cy="4499909"/>
          </a:xfrm>
        </p:spPr>
        <p:txBody>
          <a:bodyPr/>
          <a:lstStyle/>
          <a:p>
            <a:pPr marL="0" indent="0">
              <a:buNone/>
            </a:pPr>
            <a:r>
              <a:rPr lang="en-US" b="1" dirty="0">
                <a:solidFill>
                  <a:srgbClr val="16A8D3"/>
                </a:solidFill>
              </a:rPr>
              <a:t>1.1</a:t>
            </a:r>
            <a:r>
              <a:rPr lang="en-US" dirty="0">
                <a:solidFill>
                  <a:srgbClr val="16A8D3"/>
                </a:solidFill>
              </a:rPr>
              <a:t> </a:t>
            </a:r>
            <a:r>
              <a:rPr lang="de-DE" dirty="0">
                <a:solidFill>
                  <a:srgbClr val="16A8D3"/>
                </a:solidFill>
              </a:rPr>
              <a:t>Die Rolle der Erwachsenenbildung bei der Förderung von Vielfalt und Inklusion</a:t>
            </a:r>
            <a:endParaRPr lang="en-US" dirty="0">
              <a:solidFill>
                <a:srgbClr val="16A8D3"/>
              </a:solidFill>
            </a:endParaRPr>
          </a:p>
          <a:p>
            <a:pPr marL="0" indent="0">
              <a:buNone/>
            </a:pPr>
            <a:r>
              <a:rPr lang="en-US" b="1" dirty="0">
                <a:solidFill>
                  <a:srgbClr val="16A8D3"/>
                </a:solidFill>
              </a:rPr>
              <a:t>1.2</a:t>
            </a:r>
            <a:r>
              <a:rPr lang="en-US" dirty="0">
                <a:solidFill>
                  <a:srgbClr val="16A8D3"/>
                </a:solidFill>
              </a:rPr>
              <a:t> </a:t>
            </a:r>
            <a:r>
              <a:rPr lang="de-DE" dirty="0">
                <a:solidFill>
                  <a:srgbClr val="16A8D3"/>
                </a:solidFill>
              </a:rPr>
              <a:t>Bildungsbedürfnisse von erwachsenen Flüchtlingen und Migranten verstehen </a:t>
            </a:r>
            <a:endParaRPr lang="en-IE" dirty="0">
              <a:solidFill>
                <a:srgbClr val="16A8D3"/>
              </a:solidFill>
            </a:endParaRPr>
          </a:p>
          <a:p>
            <a:pPr marL="0" indent="0">
              <a:buNone/>
            </a:pPr>
            <a:r>
              <a:rPr lang="en-IE" b="1" dirty="0">
                <a:solidFill>
                  <a:srgbClr val="16A8D3"/>
                </a:solidFill>
              </a:rPr>
              <a:t>1.3</a:t>
            </a:r>
            <a:r>
              <a:rPr lang="en-IE" dirty="0">
                <a:solidFill>
                  <a:srgbClr val="16A8D3"/>
                </a:solidFill>
              </a:rPr>
              <a:t> </a:t>
            </a:r>
            <a:r>
              <a:rPr lang="de-DE" dirty="0">
                <a:solidFill>
                  <a:srgbClr val="16A8D3"/>
                </a:solidFill>
              </a:rPr>
              <a:t>Innovative Erwachsenenbildungsmethoden für Geflüchtete und Migrant*innen</a:t>
            </a:r>
            <a:r>
              <a:rPr lang="en-US" dirty="0">
                <a:solidFill>
                  <a:srgbClr val="F38B00"/>
                </a:solidFill>
              </a:rPr>
              <a:t/>
            </a:r>
            <a:br>
              <a:rPr lang="en-US" dirty="0">
                <a:solidFill>
                  <a:srgbClr val="F38B00"/>
                </a:solidFill>
              </a:rPr>
            </a:br>
            <a:endParaRPr lang="en-US" dirty="0">
              <a:solidFill>
                <a:srgbClr val="F38B00"/>
              </a:solidFill>
            </a:endParaRPr>
          </a:p>
          <a:p>
            <a:pPr marL="0" indent="0">
              <a:buNone/>
            </a:pPr>
            <a:r>
              <a:rPr lang="en-US" b="1" dirty="0">
                <a:solidFill>
                  <a:srgbClr val="B6BD00"/>
                </a:solidFill>
              </a:rPr>
              <a:t>2.1</a:t>
            </a:r>
            <a:r>
              <a:rPr lang="en-US" dirty="0">
                <a:solidFill>
                  <a:srgbClr val="B6BD00"/>
                </a:solidFill>
              </a:rPr>
              <a:t> </a:t>
            </a:r>
            <a:r>
              <a:rPr lang="de-DE" dirty="0">
                <a:solidFill>
                  <a:srgbClr val="B6BD00"/>
                </a:solidFill>
              </a:rPr>
              <a:t>Berufstätigkeit als Mittel zur Integration und </a:t>
            </a:r>
            <a:r>
              <a:rPr lang="de-DE" dirty="0" smtClean="0">
                <a:solidFill>
                  <a:srgbClr val="B6BD00"/>
                </a:solidFill>
              </a:rPr>
              <a:t>Inklusion</a:t>
            </a:r>
          </a:p>
          <a:p>
            <a:pPr marL="0" indent="0">
              <a:buNone/>
            </a:pPr>
            <a:r>
              <a:rPr lang="en-US" b="1" dirty="0" smtClean="0">
                <a:solidFill>
                  <a:srgbClr val="B6BD00"/>
                </a:solidFill>
              </a:rPr>
              <a:t>2.2 </a:t>
            </a:r>
            <a:r>
              <a:rPr lang="de-DE" dirty="0" smtClean="0">
                <a:solidFill>
                  <a:srgbClr val="B6BD00"/>
                </a:solidFill>
              </a:rPr>
              <a:t>Geflüchteten- </a:t>
            </a:r>
            <a:r>
              <a:rPr lang="de-DE" dirty="0">
                <a:solidFill>
                  <a:srgbClr val="B6BD00"/>
                </a:solidFill>
              </a:rPr>
              <a:t>und </a:t>
            </a:r>
            <a:r>
              <a:rPr lang="de-DE" dirty="0" smtClean="0">
                <a:solidFill>
                  <a:srgbClr val="B6BD00"/>
                </a:solidFill>
              </a:rPr>
              <a:t>Migrant*innen </a:t>
            </a:r>
            <a:r>
              <a:rPr lang="de-DE" dirty="0">
                <a:solidFill>
                  <a:srgbClr val="B6BD00"/>
                </a:solidFill>
              </a:rPr>
              <a:t>U</a:t>
            </a:r>
            <a:r>
              <a:rPr lang="de-DE" dirty="0" smtClean="0">
                <a:solidFill>
                  <a:srgbClr val="B6BD00"/>
                </a:solidFill>
              </a:rPr>
              <a:t>nternehmertum </a:t>
            </a:r>
            <a:r>
              <a:rPr lang="de-DE" dirty="0">
                <a:solidFill>
                  <a:srgbClr val="B6BD00"/>
                </a:solidFill>
              </a:rPr>
              <a:t>im Fokus</a:t>
            </a:r>
            <a:endParaRPr lang="en-IE" dirty="0">
              <a:solidFill>
                <a:srgbClr val="B6BD00"/>
              </a:solidFill>
            </a:endParaRPr>
          </a:p>
          <a:p>
            <a:pPr marL="0" indent="0">
              <a:buNone/>
            </a:pPr>
            <a:r>
              <a:rPr lang="en-US" b="1" dirty="0">
                <a:solidFill>
                  <a:srgbClr val="B6BD00"/>
                </a:solidFill>
              </a:rPr>
              <a:t>2.3</a:t>
            </a:r>
            <a:r>
              <a:rPr lang="en-US" dirty="0">
                <a:solidFill>
                  <a:srgbClr val="B6BD00"/>
                </a:solidFill>
              </a:rPr>
              <a:t> </a:t>
            </a:r>
            <a:r>
              <a:rPr lang="de-DE" dirty="0">
                <a:solidFill>
                  <a:srgbClr val="B6BD00"/>
                </a:solidFill>
              </a:rPr>
              <a:t>Nützliche Hilfsmittel zur Unterstützung und Förderung von Unternehmen und Erwerbstätigkeit von Geflüchteten/Migrant*innen</a:t>
            </a:r>
            <a:endParaRPr lang="en-IE" dirty="0">
              <a:solidFill>
                <a:srgbClr val="B6BD00"/>
              </a:solidFill>
            </a:endParaRPr>
          </a:p>
        </p:txBody>
      </p:sp>
      <p:sp>
        <p:nvSpPr>
          <p:cNvPr id="7" name="TextBox 6">
            <a:extLst>
              <a:ext uri="{FF2B5EF4-FFF2-40B4-BE49-F238E27FC236}">
                <a16:creationId xmlns="" xmlns:a16="http://schemas.microsoft.com/office/drawing/2014/main" id="{0DD3A9F9-254E-4E47-A50C-38AAC789D04D}"/>
              </a:ext>
            </a:extLst>
          </p:cNvPr>
          <p:cNvSpPr txBox="1"/>
          <p:nvPr/>
        </p:nvSpPr>
        <p:spPr>
          <a:xfrm>
            <a:off x="5306637" y="6303922"/>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19" name="Google Shape;543;p39">
            <a:extLst>
              <a:ext uri="{FF2B5EF4-FFF2-40B4-BE49-F238E27FC236}">
                <a16:creationId xmlns="" xmlns:a16="http://schemas.microsoft.com/office/drawing/2014/main" id="{211ECEFA-D1F3-489C-BFF8-CD582E53E6DF}"/>
              </a:ext>
            </a:extLst>
          </p:cNvPr>
          <p:cNvGrpSpPr/>
          <p:nvPr/>
        </p:nvGrpSpPr>
        <p:grpSpPr>
          <a:xfrm>
            <a:off x="5387388" y="6390754"/>
            <a:ext cx="252000" cy="288000"/>
            <a:chOff x="5961125" y="1623900"/>
            <a:chExt cx="376925" cy="448175"/>
          </a:xfrm>
        </p:grpSpPr>
        <p:sp>
          <p:nvSpPr>
            <p:cNvPr id="20" name="Google Shape;544;p39">
              <a:extLst>
                <a:ext uri="{FF2B5EF4-FFF2-40B4-BE49-F238E27FC236}">
                  <a16:creationId xmlns="" xmlns:a16="http://schemas.microsoft.com/office/drawing/2014/main" id="{327D95B9-3ABD-43FB-9E6E-1F4F4417E6C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5;p39">
              <a:extLst>
                <a:ext uri="{FF2B5EF4-FFF2-40B4-BE49-F238E27FC236}">
                  <a16:creationId xmlns="" xmlns:a16="http://schemas.microsoft.com/office/drawing/2014/main" id="{ADB0D776-DBE1-4688-853C-AB3AD0D30D5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6;p39">
              <a:extLst>
                <a:ext uri="{FF2B5EF4-FFF2-40B4-BE49-F238E27FC236}">
                  <a16:creationId xmlns="" xmlns:a16="http://schemas.microsoft.com/office/drawing/2014/main" id="{557E1AC0-ACE6-4EF4-AD49-6E0DB9B7D23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7;p39">
              <a:extLst>
                <a:ext uri="{FF2B5EF4-FFF2-40B4-BE49-F238E27FC236}">
                  <a16:creationId xmlns="" xmlns:a16="http://schemas.microsoft.com/office/drawing/2014/main" id="{4E19B5B7-3EBF-49BB-AC61-0AAC312A9DD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8;p39">
              <a:extLst>
                <a:ext uri="{FF2B5EF4-FFF2-40B4-BE49-F238E27FC236}">
                  <a16:creationId xmlns="" xmlns:a16="http://schemas.microsoft.com/office/drawing/2014/main" id="{D214E8FA-03B3-4223-AAC8-50E8D8369A2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9;p39">
              <a:extLst>
                <a:ext uri="{FF2B5EF4-FFF2-40B4-BE49-F238E27FC236}">
                  <a16:creationId xmlns="" xmlns:a16="http://schemas.microsoft.com/office/drawing/2014/main" id="{331092F4-F669-4E6D-BB83-554DFBB972B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0;p39">
              <a:extLst>
                <a:ext uri="{FF2B5EF4-FFF2-40B4-BE49-F238E27FC236}">
                  <a16:creationId xmlns="" xmlns:a16="http://schemas.microsoft.com/office/drawing/2014/main" id="{A654323C-04FB-4620-838A-7B6D019A23D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 xmlns:a16="http://schemas.microsoft.com/office/drawing/2014/main" id="{452456D9-0105-4D89-9C1E-5407E7602F7A}"/>
              </a:ext>
            </a:extLst>
          </p:cNvPr>
          <p:cNvSpPr txBox="1"/>
          <p:nvPr/>
        </p:nvSpPr>
        <p:spPr>
          <a:xfrm>
            <a:off x="8067128" y="6289053"/>
            <a:ext cx="3869439" cy="461665"/>
          </a:xfrm>
          <a:prstGeom prst="rect">
            <a:avLst/>
          </a:prstGeom>
          <a:solidFill>
            <a:srgbClr val="F38B00"/>
          </a:solidFill>
        </p:spPr>
        <p:txBody>
          <a:bodyPr wrap="square" rtlCol="0">
            <a:spAutoFit/>
          </a:bodyPr>
          <a:lstStyle/>
          <a:p>
            <a:r>
              <a:rPr lang="en-IE" sz="2400" dirty="0">
                <a:solidFill>
                  <a:schemeClr val="bg1"/>
                </a:solidFill>
              </a:rPr>
              <a:t> </a:t>
            </a:r>
            <a:r>
              <a:rPr lang="en-IE" sz="2400" dirty="0" smtClean="0">
                <a:solidFill>
                  <a:schemeClr val="bg1"/>
                </a:solidFill>
              </a:rPr>
              <a:t>      </a:t>
            </a:r>
            <a:r>
              <a:rPr lang="en-IE" sz="2000" dirty="0" smtClean="0">
                <a:solidFill>
                  <a:schemeClr val="bg1"/>
                </a:solidFill>
              </a:rPr>
              <a:t>FINANZIERUNGSMÖGLICHKEIT</a:t>
            </a:r>
            <a:endParaRPr lang="en-IE" sz="2000" dirty="0">
              <a:solidFill>
                <a:schemeClr val="bg1"/>
              </a:solidFill>
            </a:endParaRPr>
          </a:p>
        </p:txBody>
      </p:sp>
      <p:grpSp>
        <p:nvGrpSpPr>
          <p:cNvPr id="38" name="Google Shape;617;p39">
            <a:extLst>
              <a:ext uri="{FF2B5EF4-FFF2-40B4-BE49-F238E27FC236}">
                <a16:creationId xmlns="" xmlns:a16="http://schemas.microsoft.com/office/drawing/2014/main" id="{9DE3E3F9-F2F5-4E65-88CC-4A603ED52209}"/>
              </a:ext>
            </a:extLst>
          </p:cNvPr>
          <p:cNvGrpSpPr/>
          <p:nvPr/>
        </p:nvGrpSpPr>
        <p:grpSpPr>
          <a:xfrm>
            <a:off x="4424507" y="5884893"/>
            <a:ext cx="4150374" cy="786286"/>
            <a:chOff x="645650" y="3753750"/>
            <a:chExt cx="4937985" cy="935499"/>
          </a:xfrm>
        </p:grpSpPr>
        <p:sp>
          <p:nvSpPr>
            <p:cNvPr id="39" name="Google Shape;618;p39">
              <a:extLst>
                <a:ext uri="{FF2B5EF4-FFF2-40B4-BE49-F238E27FC236}">
                  <a16:creationId xmlns="" xmlns:a16="http://schemas.microsoft.com/office/drawing/2014/main" id="{B4BFD749-2E60-4683-B8EA-F32E8DD83C71}"/>
                </a:ext>
              </a:extLst>
            </p:cNvPr>
            <p:cNvSpPr/>
            <p:nvPr/>
          </p:nvSpPr>
          <p:spPr>
            <a:xfrm>
              <a:off x="5111135" y="4326349"/>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619;p39">
              <a:extLst>
                <a:ext uri="{FF2B5EF4-FFF2-40B4-BE49-F238E27FC236}">
                  <a16:creationId xmlns="" xmlns:a16="http://schemas.microsoft.com/office/drawing/2014/main" id="{BFAC2646-8F9A-47F0-A3FA-F5FD6D6FE876}"/>
                </a:ext>
              </a:extLst>
            </p:cNvPr>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20;p39">
              <a:extLst>
                <a:ext uri="{FF2B5EF4-FFF2-40B4-BE49-F238E27FC236}">
                  <a16:creationId xmlns="" xmlns:a16="http://schemas.microsoft.com/office/drawing/2014/main" id="{FDAACDAE-0DDA-46A9-9258-036FE1E6559F}"/>
                </a:ext>
              </a:extLst>
            </p:cNvPr>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a:extLst>
              <a:ext uri="{FF2B5EF4-FFF2-40B4-BE49-F238E27FC236}">
                <a16:creationId xmlns="" xmlns:a16="http://schemas.microsoft.com/office/drawing/2014/main" id="{B3E07C79-FBED-4F38-B153-2CAEF933C408}"/>
              </a:ext>
            </a:extLst>
          </p:cNvPr>
          <p:cNvSpPr/>
          <p:nvPr/>
        </p:nvSpPr>
        <p:spPr>
          <a:xfrm>
            <a:off x="-10690" y="1778377"/>
            <a:ext cx="2151626" cy="1708160"/>
          </a:xfrm>
          <a:prstGeom prst="rect">
            <a:avLst/>
          </a:prstGeom>
        </p:spPr>
        <p:txBody>
          <a:bodyPr wrap="square">
            <a:spAutoFit/>
          </a:bodyPr>
          <a:lstStyle/>
          <a:p>
            <a:pPr lvl="0" algn="ctr">
              <a:spcBef>
                <a:spcPts val="1000"/>
              </a:spcBef>
              <a:buClr>
                <a:srgbClr val="F38B00"/>
              </a:buClr>
            </a:pPr>
            <a:r>
              <a:rPr lang="de-DE" sz="2100" dirty="0">
                <a:solidFill>
                  <a:srgbClr val="16A8D3"/>
                </a:solidFill>
              </a:rPr>
              <a:t>BILDUNG FÜR ERWACHSENE </a:t>
            </a:r>
            <a:r>
              <a:rPr lang="de-DE" sz="2100" dirty="0" smtClean="0">
                <a:solidFill>
                  <a:srgbClr val="16A8D3"/>
                </a:solidFill>
              </a:rPr>
              <a:t>GEFLÜCHTETE UND MIGRANT*INNEN</a:t>
            </a:r>
            <a:endParaRPr lang="en-US" sz="2100" dirty="0">
              <a:solidFill>
                <a:srgbClr val="16A8D3"/>
              </a:solidFill>
            </a:endParaRPr>
          </a:p>
        </p:txBody>
      </p:sp>
      <p:sp>
        <p:nvSpPr>
          <p:cNvPr id="12" name="Rectangle 11">
            <a:extLst>
              <a:ext uri="{FF2B5EF4-FFF2-40B4-BE49-F238E27FC236}">
                <a16:creationId xmlns="" xmlns:a16="http://schemas.microsoft.com/office/drawing/2014/main" id="{F875D7A3-DD8D-4609-883E-BD623862FD86}"/>
              </a:ext>
            </a:extLst>
          </p:cNvPr>
          <p:cNvSpPr/>
          <p:nvPr/>
        </p:nvSpPr>
        <p:spPr>
          <a:xfrm>
            <a:off x="76143" y="4296317"/>
            <a:ext cx="2064793" cy="1006429"/>
          </a:xfrm>
          <a:prstGeom prst="rect">
            <a:avLst/>
          </a:prstGeom>
        </p:spPr>
        <p:txBody>
          <a:bodyPr wrap="square">
            <a:spAutoFit/>
          </a:bodyPr>
          <a:lstStyle/>
          <a:p>
            <a:pPr lvl="0" algn="ctr">
              <a:lnSpc>
                <a:spcPct val="90000"/>
              </a:lnSpc>
              <a:spcBef>
                <a:spcPts val="1000"/>
              </a:spcBef>
              <a:buClr>
                <a:srgbClr val="F38B00"/>
              </a:buClr>
            </a:pPr>
            <a:r>
              <a:rPr lang="en-US" sz="2200" dirty="0">
                <a:solidFill>
                  <a:srgbClr val="B6BD00"/>
                </a:solidFill>
              </a:rPr>
              <a:t>UNTERNEHMEN UND </a:t>
            </a:r>
            <a:r>
              <a:rPr lang="en-US" sz="2200" dirty="0" smtClean="0">
                <a:solidFill>
                  <a:srgbClr val="B6BD00"/>
                </a:solidFill>
              </a:rPr>
              <a:t>ERWERBS-TÄTIGKEIT</a:t>
            </a:r>
            <a:endParaRPr lang="en-US" sz="2200" dirty="0">
              <a:solidFill>
                <a:srgbClr val="B6BD00"/>
              </a:solidFill>
            </a:endParaRPr>
          </a:p>
        </p:txBody>
      </p:sp>
      <p:sp>
        <p:nvSpPr>
          <p:cNvPr id="42" name="Text Box 4">
            <a:extLst>
              <a:ext uri="{FF2B5EF4-FFF2-40B4-BE49-F238E27FC236}">
                <a16:creationId xmlns="" xmlns:a16="http://schemas.microsoft.com/office/drawing/2014/main" id="{82F8BD7F-C42F-4969-996A-1754C43E10BF}"/>
              </a:ext>
            </a:extLst>
          </p:cNvPr>
          <p:cNvSpPr txBox="1"/>
          <p:nvPr/>
        </p:nvSpPr>
        <p:spPr>
          <a:xfrm>
            <a:off x="8014211" y="5799107"/>
            <a:ext cx="3846034" cy="56705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800" dirty="0">
                <a:solidFill>
                  <a:schemeClr val="tx1"/>
                </a:solidFill>
                <a:ea typeface="Times New Roman" panose="02020603050405020304" pitchFamily="18" charset="0"/>
                <a:cs typeface="Times New Roman" panose="02020603050405020304" pitchFamily="18" charset="0"/>
              </a:rPr>
              <a:t>Dieses Projekt wurde mit Unterstützung der Europäischen Kommission finanziert. Die Verantwortung für den Inhalt dieser Veröffentlichung trägt allein der/die Autor*in; die Kommission haftet nicht für die weitere Verwendung der darin enthaltenen Angaben. </a:t>
            </a:r>
            <a:r>
              <a:rPr lang="en-US" sz="800" dirty="0">
                <a:solidFill>
                  <a:schemeClr val="tx1"/>
                </a:solidFill>
                <a:effectLst/>
                <a:ea typeface="Calibri" panose="020F0502020204030204" pitchFamily="34" charset="0"/>
                <a:cs typeface="Times New Roman" panose="02020603050405020304" pitchFamily="18" charset="0"/>
              </a:rPr>
              <a:t> </a:t>
            </a:r>
            <a:endParaRPr lang="en-IE" sz="12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297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67ED51D-8D75-4620-A878-F1068A4FDEFB}"/>
              </a:ext>
            </a:extLst>
          </p:cNvPr>
          <p:cNvSpPr>
            <a:spLocks noGrp="1"/>
          </p:cNvSpPr>
          <p:nvPr>
            <p:ph type="body" sz="quarter" idx="16"/>
          </p:nvPr>
        </p:nvSpPr>
        <p:spPr>
          <a:xfrm>
            <a:off x="6318620" y="598885"/>
            <a:ext cx="5279028" cy="918068"/>
          </a:xfrm>
          <a:solidFill>
            <a:schemeClr val="accent2"/>
          </a:solidFill>
        </p:spPr>
        <p:txBody>
          <a:bodyPr>
            <a:normAutofit fontScale="92500" lnSpcReduction="10000"/>
          </a:bodyPr>
          <a:lstStyle/>
          <a:p>
            <a:r>
              <a:rPr lang="en-IE" dirty="0">
                <a:solidFill>
                  <a:schemeClr val="bg1"/>
                </a:solidFill>
              </a:rPr>
              <a:t>BEISPIEL FÜR AKTIVES LERNEN – </a:t>
            </a:r>
            <a:r>
              <a:rPr lang="en-IE" i="1" dirty="0">
                <a:solidFill>
                  <a:schemeClr val="bg1"/>
                </a:solidFill>
              </a:rPr>
              <a:t>Creative English</a:t>
            </a:r>
          </a:p>
        </p:txBody>
      </p:sp>
      <p:sp>
        <p:nvSpPr>
          <p:cNvPr id="3" name="Text Placeholder 2">
            <a:extLst>
              <a:ext uri="{FF2B5EF4-FFF2-40B4-BE49-F238E27FC236}">
                <a16:creationId xmlns="" xmlns:a16="http://schemas.microsoft.com/office/drawing/2014/main" id="{6C0016F9-6700-4243-AEAE-BE0B4083872F}"/>
              </a:ext>
            </a:extLst>
          </p:cNvPr>
          <p:cNvSpPr>
            <a:spLocks noGrp="1"/>
          </p:cNvSpPr>
          <p:nvPr>
            <p:ph type="body" sz="quarter" idx="17"/>
          </p:nvPr>
        </p:nvSpPr>
        <p:spPr>
          <a:xfrm>
            <a:off x="6089715" y="1795425"/>
            <a:ext cx="6004875" cy="3947440"/>
          </a:xfrm>
        </p:spPr>
        <p:txBody>
          <a:bodyPr/>
          <a:lstStyle/>
          <a:p>
            <a:pPr algn="just"/>
            <a:r>
              <a:rPr lang="en-IE" sz="2000" i="1" dirty="0"/>
              <a:t>Creative English</a:t>
            </a:r>
            <a:r>
              <a:rPr lang="en-IE" sz="2000" dirty="0"/>
              <a:t> - </a:t>
            </a:r>
            <a:r>
              <a:rPr lang="en-IE" sz="2000" dirty="0" smtClean="0"/>
              <a:t>was </a:t>
            </a:r>
            <a:r>
              <a:rPr lang="en-IE" sz="2000" dirty="0" err="1"/>
              <a:t>motivierte</a:t>
            </a:r>
            <a:r>
              <a:rPr lang="en-IE" sz="2000" dirty="0"/>
              <a:t> die </a:t>
            </a:r>
            <a:r>
              <a:rPr lang="en-IE" sz="2000" dirty="0" err="1"/>
              <a:t>Teilnehmer</a:t>
            </a:r>
            <a:r>
              <a:rPr lang="en-IE" sz="2000" dirty="0"/>
              <a:t>*</a:t>
            </a:r>
            <a:r>
              <a:rPr lang="en-IE" sz="2000" dirty="0" err="1"/>
              <a:t>innen</a:t>
            </a:r>
            <a:r>
              <a:rPr lang="en-IE" sz="2000" dirty="0" smtClean="0"/>
              <a:t>?</a:t>
            </a:r>
          </a:p>
          <a:p>
            <a:pPr marL="342900" indent="-342900" algn="just">
              <a:buFont typeface="Arial" panose="020B0604020202020204" pitchFamily="34" charset="0"/>
              <a:buChar char="•"/>
            </a:pPr>
            <a:r>
              <a:rPr lang="de-DE" sz="2000" dirty="0"/>
              <a:t>Analphabetismus - einige waren Analphabet*innen in ihrer Muttersprache, andere hatten ein Englisch-Zertifikat bestanden, aber es fehlte ihnen an Selbstvertrauen, Englisch zu praktizieren und zu sprechen </a:t>
            </a:r>
            <a:endParaRPr lang="de-DE" sz="2000" dirty="0" smtClean="0"/>
          </a:p>
          <a:p>
            <a:pPr marL="342900" indent="-342900" algn="just">
              <a:buFont typeface="Arial" panose="020B0604020202020204" pitchFamily="34" charset="0"/>
              <a:buChar char="•"/>
            </a:pPr>
            <a:r>
              <a:rPr lang="de-DE" sz="2000" dirty="0"/>
              <a:t>Informelles Training - einige mögen die Idee, dass es eine Alternative zu einem formalen ESOL-Kurs ist</a:t>
            </a:r>
          </a:p>
          <a:p>
            <a:pPr marL="342900" indent="-342900" algn="just">
              <a:buFont typeface="Arial" panose="020B0604020202020204" pitchFamily="34" charset="0"/>
              <a:buChar char="•"/>
            </a:pPr>
            <a:r>
              <a:rPr lang="de-DE" sz="2000" dirty="0"/>
              <a:t>Andere hofften einfach nur, allein einen Arzttermin wahrnehmen zu können oder mit ihren Enkelkindern, die in der zweiten Generation im Vereinigten Königreich geboren wurden, Englisch sprechen zu können.</a:t>
            </a:r>
          </a:p>
        </p:txBody>
      </p:sp>
      <p:pic>
        <p:nvPicPr>
          <p:cNvPr id="16" name="Picture Placeholder 15" descr="A group of people posing for the camera&#10;&#10;Description automatically generated">
            <a:extLst>
              <a:ext uri="{FF2B5EF4-FFF2-40B4-BE49-F238E27FC236}">
                <a16:creationId xmlns="" xmlns:a16="http://schemas.microsoft.com/office/drawing/2014/main" id="{2E370408-1A05-4D64-88E8-B7579556F766}"/>
              </a:ext>
            </a:extLst>
          </p:cNvPr>
          <p:cNvPicPr>
            <a:picLocks noGrp="1" noChangeAspect="1"/>
          </p:cNvPicPr>
          <p:nvPr>
            <p:ph type="pic" sz="quarter" idx="10"/>
          </p:nvPr>
        </p:nvPicPr>
        <p:blipFill>
          <a:blip r:embed="rId2">
            <a:extLst>
              <a:ext uri="{837473B0-CC2E-450A-ABE3-18F120FF3D39}">
                <a1611:picAttrSrcUrl xmlns="" xmlns:a1611="http://schemas.microsoft.com/office/drawing/2016/11/main" r:id="rId3"/>
              </a:ext>
            </a:extLst>
          </a:blip>
          <a:srcRect l="12500" r="12500"/>
          <a:stretch>
            <a:fillRect/>
          </a:stretch>
        </p:blipFill>
        <p:spPr/>
      </p:pic>
      <p:sp>
        <p:nvSpPr>
          <p:cNvPr id="5" name="TextBox 4">
            <a:extLst>
              <a:ext uri="{FF2B5EF4-FFF2-40B4-BE49-F238E27FC236}">
                <a16:creationId xmlns="" xmlns:a16="http://schemas.microsoft.com/office/drawing/2014/main" id="{56F15564-F204-495B-8D0B-E0345BA37CA3}"/>
              </a:ext>
            </a:extLst>
          </p:cNvPr>
          <p:cNvSpPr txBox="1"/>
          <p:nvPr/>
        </p:nvSpPr>
        <p:spPr>
          <a:xfrm>
            <a:off x="0" y="242320"/>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GUTE </a:t>
            </a:r>
            <a:r>
              <a:rPr lang="en-IE" sz="2400" dirty="0" smtClean="0">
                <a:solidFill>
                  <a:schemeClr val="bg1"/>
                </a:solidFill>
              </a:rPr>
              <a:t>ÜBUNG</a:t>
            </a:r>
            <a:endParaRPr lang="en-IE" sz="2400" dirty="0">
              <a:solidFill>
                <a:schemeClr val="bg1"/>
              </a:solidFill>
            </a:endParaRPr>
          </a:p>
        </p:txBody>
      </p:sp>
      <p:grpSp>
        <p:nvGrpSpPr>
          <p:cNvPr id="6" name="Google Shape;543;p39">
            <a:extLst>
              <a:ext uri="{FF2B5EF4-FFF2-40B4-BE49-F238E27FC236}">
                <a16:creationId xmlns="" xmlns:a16="http://schemas.microsoft.com/office/drawing/2014/main" id="{0B5C58DD-A882-455C-BE63-3FAAEE764FFB}"/>
              </a:ext>
            </a:extLst>
          </p:cNvPr>
          <p:cNvGrpSpPr/>
          <p:nvPr/>
        </p:nvGrpSpPr>
        <p:grpSpPr>
          <a:xfrm>
            <a:off x="100685" y="310884"/>
            <a:ext cx="252000" cy="288000"/>
            <a:chOff x="5961125" y="1623900"/>
            <a:chExt cx="376925" cy="448175"/>
          </a:xfrm>
        </p:grpSpPr>
        <p:sp>
          <p:nvSpPr>
            <p:cNvPr id="7" name="Google Shape;544;p39">
              <a:extLst>
                <a:ext uri="{FF2B5EF4-FFF2-40B4-BE49-F238E27FC236}">
                  <a16:creationId xmlns="" xmlns:a16="http://schemas.microsoft.com/office/drawing/2014/main" id="{E0492873-7485-4A26-91A6-FFC80044839D}"/>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5;p39">
              <a:extLst>
                <a:ext uri="{FF2B5EF4-FFF2-40B4-BE49-F238E27FC236}">
                  <a16:creationId xmlns="" xmlns:a16="http://schemas.microsoft.com/office/drawing/2014/main" id="{E842EB74-203D-43C2-8069-80DA12BB7C5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39">
              <a:extLst>
                <a:ext uri="{FF2B5EF4-FFF2-40B4-BE49-F238E27FC236}">
                  <a16:creationId xmlns="" xmlns:a16="http://schemas.microsoft.com/office/drawing/2014/main" id="{F5A48CD7-0977-445F-B768-9603A59D3FE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9">
              <a:extLst>
                <a:ext uri="{FF2B5EF4-FFF2-40B4-BE49-F238E27FC236}">
                  <a16:creationId xmlns="" xmlns:a16="http://schemas.microsoft.com/office/drawing/2014/main" id="{80810393-276E-4990-8D2E-1BC7756B152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8;p39">
              <a:extLst>
                <a:ext uri="{FF2B5EF4-FFF2-40B4-BE49-F238E27FC236}">
                  <a16:creationId xmlns="" xmlns:a16="http://schemas.microsoft.com/office/drawing/2014/main" id="{4F9C0161-74F4-45DD-BC1A-E8D5C01B83BD}"/>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9;p39">
              <a:extLst>
                <a:ext uri="{FF2B5EF4-FFF2-40B4-BE49-F238E27FC236}">
                  <a16:creationId xmlns="" xmlns:a16="http://schemas.microsoft.com/office/drawing/2014/main" id="{08028393-8B2C-483F-99BB-8FFD3EED80AB}"/>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0;p39">
              <a:extLst>
                <a:ext uri="{FF2B5EF4-FFF2-40B4-BE49-F238E27FC236}">
                  <a16:creationId xmlns="" xmlns:a16="http://schemas.microsoft.com/office/drawing/2014/main" id="{82666B0B-B8F6-4014-A801-3CAC5ADC076C}"/>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a:extLst>
              <a:ext uri="{FF2B5EF4-FFF2-40B4-BE49-F238E27FC236}">
                <a16:creationId xmlns="" xmlns:a16="http://schemas.microsoft.com/office/drawing/2014/main" id="{ECCB428D-E7FF-4F7D-85D2-2225396B0CF9}"/>
              </a:ext>
            </a:extLst>
          </p:cNvPr>
          <p:cNvSpPr/>
          <p:nvPr/>
        </p:nvSpPr>
        <p:spPr>
          <a:xfrm>
            <a:off x="8290136" y="6611779"/>
            <a:ext cx="3419526" cy="246221"/>
          </a:xfrm>
          <a:prstGeom prst="rect">
            <a:avLst/>
          </a:prstGeom>
        </p:spPr>
        <p:txBody>
          <a:bodyPr wrap="none">
            <a:spAutoFit/>
          </a:bodyPr>
          <a:lstStyle/>
          <a:p>
            <a:r>
              <a:rPr lang="en-IE" sz="1000" dirty="0" err="1" smtClean="0"/>
              <a:t>Quelle</a:t>
            </a:r>
            <a:r>
              <a:rPr lang="en-IE" sz="1000" dirty="0" smtClean="0"/>
              <a:t>: </a:t>
            </a:r>
            <a:r>
              <a:rPr lang="en-IE" sz="1000" dirty="0">
                <a:hlinkClick r:id="rId4"/>
              </a:rPr>
              <a:t>http://research.ucc.ie/scenario/2016/01/Smith/01/en</a:t>
            </a:r>
            <a:endParaRPr lang="en-IE" sz="1000" dirty="0"/>
          </a:p>
        </p:txBody>
      </p:sp>
      <p:sp>
        <p:nvSpPr>
          <p:cNvPr id="15" name="TextBox 14">
            <a:extLst>
              <a:ext uri="{FF2B5EF4-FFF2-40B4-BE49-F238E27FC236}">
                <a16:creationId xmlns="" xmlns:a16="http://schemas.microsoft.com/office/drawing/2014/main" id="{420CE7DE-8F53-40E1-A730-56B2281537C8}"/>
              </a:ext>
            </a:extLst>
          </p:cNvPr>
          <p:cNvSpPr txBox="1"/>
          <p:nvPr/>
        </p:nvSpPr>
        <p:spPr>
          <a:xfrm>
            <a:off x="-2" y="5223641"/>
            <a:ext cx="6212265" cy="1477328"/>
          </a:xfrm>
          <a:prstGeom prst="rect">
            <a:avLst/>
          </a:prstGeom>
          <a:solidFill>
            <a:srgbClr val="16A8D3"/>
          </a:solidFill>
        </p:spPr>
        <p:txBody>
          <a:bodyPr wrap="square" rtlCol="0">
            <a:spAutoFit/>
          </a:bodyPr>
          <a:lstStyle/>
          <a:p>
            <a:pPr algn="ctr"/>
            <a:r>
              <a:rPr lang="en-IE" b="1" dirty="0" err="1">
                <a:solidFill>
                  <a:schemeClr val="bg1"/>
                </a:solidFill>
              </a:rPr>
              <a:t>Warum</a:t>
            </a:r>
            <a:r>
              <a:rPr lang="en-IE" b="1" dirty="0">
                <a:solidFill>
                  <a:schemeClr val="bg1"/>
                </a:solidFill>
              </a:rPr>
              <a:t> </a:t>
            </a:r>
            <a:r>
              <a:rPr lang="en-IE" b="1" dirty="0" err="1">
                <a:solidFill>
                  <a:schemeClr val="bg1"/>
                </a:solidFill>
              </a:rPr>
              <a:t>durch</a:t>
            </a:r>
            <a:r>
              <a:rPr lang="en-IE" b="1" dirty="0">
                <a:solidFill>
                  <a:schemeClr val="bg1"/>
                </a:solidFill>
              </a:rPr>
              <a:t> </a:t>
            </a:r>
            <a:r>
              <a:rPr lang="en-IE" b="1" dirty="0" err="1">
                <a:solidFill>
                  <a:schemeClr val="bg1"/>
                </a:solidFill>
              </a:rPr>
              <a:t>Kunst</a:t>
            </a:r>
            <a:r>
              <a:rPr lang="en-IE" b="1" dirty="0">
                <a:solidFill>
                  <a:schemeClr val="bg1"/>
                </a:solidFill>
              </a:rPr>
              <a:t>/</a:t>
            </a:r>
            <a:r>
              <a:rPr lang="en-IE" b="1" dirty="0" err="1">
                <a:solidFill>
                  <a:schemeClr val="bg1"/>
                </a:solidFill>
              </a:rPr>
              <a:t>Theater</a:t>
            </a:r>
            <a:r>
              <a:rPr lang="en-IE" b="1" dirty="0">
                <a:solidFill>
                  <a:schemeClr val="bg1"/>
                </a:solidFill>
              </a:rPr>
              <a:t> </a:t>
            </a:r>
            <a:r>
              <a:rPr lang="en-IE" b="1" dirty="0" err="1">
                <a:solidFill>
                  <a:schemeClr val="bg1"/>
                </a:solidFill>
              </a:rPr>
              <a:t>unterrichten</a:t>
            </a:r>
            <a:r>
              <a:rPr lang="en-IE" b="1" dirty="0">
                <a:solidFill>
                  <a:schemeClr val="bg1"/>
                </a:solidFill>
              </a:rPr>
              <a:t>? </a:t>
            </a:r>
            <a:r>
              <a:rPr lang="de-DE" dirty="0">
                <a:solidFill>
                  <a:schemeClr val="bg1"/>
                </a:solidFill>
              </a:rPr>
              <a:t>Geflüchtete und Migrant*innen brauchen eine Chance, aus den mit dem Überlebenskampf verbundenen Verhaltensmustern auszubrechen. Theater und Kunst können eine kreative Befreiung bieten.</a:t>
            </a:r>
            <a:endParaRPr lang="en-IE" dirty="0">
              <a:solidFill>
                <a:schemeClr val="bg1"/>
              </a:solidFill>
            </a:endParaRPr>
          </a:p>
        </p:txBody>
      </p:sp>
    </p:spTree>
    <p:extLst>
      <p:ext uri="{BB962C8B-B14F-4D97-AF65-F5344CB8AC3E}">
        <p14:creationId xmlns:p14="http://schemas.microsoft.com/office/powerpoint/2010/main" val="3845105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95FF66B-89D7-4870-BF24-E7B3B7085CB4}"/>
              </a:ext>
            </a:extLst>
          </p:cNvPr>
          <p:cNvSpPr>
            <a:spLocks noGrp="1"/>
          </p:cNvSpPr>
          <p:nvPr>
            <p:ph type="body" sz="quarter" idx="20"/>
          </p:nvPr>
        </p:nvSpPr>
        <p:spPr>
          <a:xfrm>
            <a:off x="5839054" y="3865572"/>
            <a:ext cx="5872919" cy="1800359"/>
          </a:xfrm>
        </p:spPr>
        <p:txBody>
          <a:bodyPr/>
          <a:lstStyle/>
          <a:p>
            <a:r>
              <a:rPr lang="de-DE" sz="2300" dirty="0"/>
              <a:t>Das Ziel von DAEA ist es, den interkulturellen Dialog zu fördern, Toleranz zu unterstützen und die Integration von Einwanderergemeinschaften in ihre Aufnahmegesellschaften sicherzustellen.</a:t>
            </a:r>
          </a:p>
        </p:txBody>
      </p:sp>
      <p:pic>
        <p:nvPicPr>
          <p:cNvPr id="17" name="Picture Placeholder 16" descr="A picture containing drawing&#10;&#10;Description automatically generated">
            <a:extLst>
              <a:ext uri="{FF2B5EF4-FFF2-40B4-BE49-F238E27FC236}">
                <a16:creationId xmlns="" xmlns:a16="http://schemas.microsoft.com/office/drawing/2014/main" id="{EF642401-21D3-4A5A-9CDE-DE42FB13C25D}"/>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2401" r="12401"/>
          <a:stretch>
            <a:fillRect/>
          </a:stretch>
        </p:blipFill>
        <p:spPr/>
      </p:pic>
      <p:sp>
        <p:nvSpPr>
          <p:cNvPr id="4" name="Text Placeholder 3">
            <a:extLst>
              <a:ext uri="{FF2B5EF4-FFF2-40B4-BE49-F238E27FC236}">
                <a16:creationId xmlns="" xmlns:a16="http://schemas.microsoft.com/office/drawing/2014/main" id="{F9EB88C8-4E0C-4A64-AC91-B9FF8D817A08}"/>
              </a:ext>
            </a:extLst>
          </p:cNvPr>
          <p:cNvSpPr>
            <a:spLocks noGrp="1"/>
          </p:cNvSpPr>
          <p:nvPr>
            <p:ph type="body" sz="quarter" idx="22"/>
          </p:nvPr>
        </p:nvSpPr>
        <p:spPr>
          <a:xfrm>
            <a:off x="5828542" y="581997"/>
            <a:ext cx="5872919" cy="923827"/>
          </a:xfrm>
          <a:solidFill>
            <a:srgbClr val="F38B00"/>
          </a:solidFill>
        </p:spPr>
        <p:txBody>
          <a:bodyPr>
            <a:normAutofit/>
          </a:bodyPr>
          <a:lstStyle/>
          <a:p>
            <a:r>
              <a:rPr lang="de-DE" sz="2800" dirty="0" smtClean="0">
                <a:solidFill>
                  <a:schemeClr val="bg1"/>
                </a:solidFill>
              </a:rPr>
              <a:t>Aktives </a:t>
            </a:r>
            <a:r>
              <a:rPr lang="de-DE" sz="2800" dirty="0">
                <a:solidFill>
                  <a:schemeClr val="bg1"/>
                </a:solidFill>
              </a:rPr>
              <a:t>Lernen - Einbeziehung von Geflüchteten in den Unterrichtsprozess</a:t>
            </a:r>
            <a:endParaRPr lang="en-IE" sz="2800" dirty="0">
              <a:solidFill>
                <a:schemeClr val="bg1"/>
              </a:solidFill>
            </a:endParaRPr>
          </a:p>
        </p:txBody>
      </p:sp>
      <p:sp>
        <p:nvSpPr>
          <p:cNvPr id="5" name="TextBox 4">
            <a:extLst>
              <a:ext uri="{FF2B5EF4-FFF2-40B4-BE49-F238E27FC236}">
                <a16:creationId xmlns="" xmlns:a16="http://schemas.microsoft.com/office/drawing/2014/main" id="{1234AE6E-1D42-4686-BBAD-3C8F2E5AF618}"/>
              </a:ext>
            </a:extLst>
          </p:cNvPr>
          <p:cNvSpPr txBox="1"/>
          <p:nvPr/>
        </p:nvSpPr>
        <p:spPr>
          <a:xfrm>
            <a:off x="0" y="428639"/>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6" name="Google Shape;543;p39">
            <a:extLst>
              <a:ext uri="{FF2B5EF4-FFF2-40B4-BE49-F238E27FC236}">
                <a16:creationId xmlns="" xmlns:a16="http://schemas.microsoft.com/office/drawing/2014/main" id="{9E13B1E3-7D3B-4225-A544-A39135210CC6}"/>
              </a:ext>
            </a:extLst>
          </p:cNvPr>
          <p:cNvGrpSpPr/>
          <p:nvPr/>
        </p:nvGrpSpPr>
        <p:grpSpPr>
          <a:xfrm>
            <a:off x="112537" y="515471"/>
            <a:ext cx="252000" cy="288000"/>
            <a:chOff x="5961125" y="1623900"/>
            <a:chExt cx="376925" cy="448175"/>
          </a:xfrm>
        </p:grpSpPr>
        <p:sp>
          <p:nvSpPr>
            <p:cNvPr id="7" name="Google Shape;544;p39">
              <a:extLst>
                <a:ext uri="{FF2B5EF4-FFF2-40B4-BE49-F238E27FC236}">
                  <a16:creationId xmlns="" xmlns:a16="http://schemas.microsoft.com/office/drawing/2014/main" id="{A52BC600-5282-4394-895B-3444CCB119D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5;p39">
              <a:extLst>
                <a:ext uri="{FF2B5EF4-FFF2-40B4-BE49-F238E27FC236}">
                  <a16:creationId xmlns="" xmlns:a16="http://schemas.microsoft.com/office/drawing/2014/main" id="{E846910F-78AD-4166-A90B-0C91E99A130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39">
              <a:extLst>
                <a:ext uri="{FF2B5EF4-FFF2-40B4-BE49-F238E27FC236}">
                  <a16:creationId xmlns="" xmlns:a16="http://schemas.microsoft.com/office/drawing/2014/main" id="{1F261959-623C-4986-84D1-A0114C5C0BAF}"/>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9">
              <a:extLst>
                <a:ext uri="{FF2B5EF4-FFF2-40B4-BE49-F238E27FC236}">
                  <a16:creationId xmlns="" xmlns:a16="http://schemas.microsoft.com/office/drawing/2014/main" id="{85EF76B2-B580-49B2-AC8D-3A9B88702095}"/>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8;p39">
              <a:extLst>
                <a:ext uri="{FF2B5EF4-FFF2-40B4-BE49-F238E27FC236}">
                  <a16:creationId xmlns="" xmlns:a16="http://schemas.microsoft.com/office/drawing/2014/main" id="{33163F22-9A2D-497F-A58D-9555EE57D681}"/>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9;p39">
              <a:extLst>
                <a:ext uri="{FF2B5EF4-FFF2-40B4-BE49-F238E27FC236}">
                  <a16:creationId xmlns="" xmlns:a16="http://schemas.microsoft.com/office/drawing/2014/main" id="{7F704761-CA25-494A-8598-DEA29315D7C0}"/>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0;p39">
              <a:extLst>
                <a:ext uri="{FF2B5EF4-FFF2-40B4-BE49-F238E27FC236}">
                  <a16:creationId xmlns="" xmlns:a16="http://schemas.microsoft.com/office/drawing/2014/main" id="{68FC0100-2A38-435F-8AC0-0E4C8B9174CA}"/>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a:extLst>
              <a:ext uri="{FF2B5EF4-FFF2-40B4-BE49-F238E27FC236}">
                <a16:creationId xmlns="" xmlns:a16="http://schemas.microsoft.com/office/drawing/2014/main" id="{38073F95-0610-432C-B5F9-F3B89E41E539}"/>
              </a:ext>
            </a:extLst>
          </p:cNvPr>
          <p:cNvSpPr/>
          <p:nvPr/>
        </p:nvSpPr>
        <p:spPr>
          <a:xfrm>
            <a:off x="5828542" y="1905496"/>
            <a:ext cx="5872919" cy="1785104"/>
          </a:xfrm>
          <a:prstGeom prst="rect">
            <a:avLst/>
          </a:prstGeom>
          <a:solidFill>
            <a:srgbClr val="F38B00"/>
          </a:solidFill>
        </p:spPr>
        <p:txBody>
          <a:bodyPr wrap="square">
            <a:spAutoFit/>
          </a:bodyPr>
          <a:lstStyle/>
          <a:p>
            <a:r>
              <a:rPr lang="de-DE" sz="2200" dirty="0">
                <a:solidFill>
                  <a:schemeClr val="bg1"/>
                </a:solidFill>
                <a:latin typeface="+mj-lt"/>
              </a:rPr>
              <a:t>"Wir wollen Netzwerke für nicht-dänische Bürgerinnen und Bürger öffnen. Nicht nur, indem wir Geflüchtete als Schüler*innen einladen, sondern auch als Instruktoren, Lehrkräfte usw." </a:t>
            </a:r>
            <a:r>
              <a:rPr lang="en-IE" sz="2200" dirty="0" smtClean="0">
                <a:solidFill>
                  <a:schemeClr val="bg1"/>
                </a:solidFill>
                <a:latin typeface="+mj-lt"/>
              </a:rPr>
              <a:t>- </a:t>
            </a:r>
            <a:r>
              <a:rPr lang="en-IE" sz="2200" dirty="0">
                <a:solidFill>
                  <a:schemeClr val="bg1"/>
                </a:solidFill>
                <a:latin typeface="+mj-lt"/>
              </a:rPr>
              <a:t>Trine Bendix Knudsen</a:t>
            </a:r>
          </a:p>
        </p:txBody>
      </p:sp>
      <p:sp>
        <p:nvSpPr>
          <p:cNvPr id="15" name="Rectangle 14">
            <a:extLst>
              <a:ext uri="{FF2B5EF4-FFF2-40B4-BE49-F238E27FC236}">
                <a16:creationId xmlns="" xmlns:a16="http://schemas.microsoft.com/office/drawing/2014/main" id="{BFC3A3FC-8BD4-4503-B77B-1CAE03BAAAC7}"/>
              </a:ext>
            </a:extLst>
          </p:cNvPr>
          <p:cNvSpPr/>
          <p:nvPr/>
        </p:nvSpPr>
        <p:spPr>
          <a:xfrm>
            <a:off x="331960" y="5643335"/>
            <a:ext cx="6493045" cy="923330"/>
          </a:xfrm>
          <a:prstGeom prst="rect">
            <a:avLst/>
          </a:prstGeom>
          <a:solidFill>
            <a:srgbClr val="F38B00"/>
          </a:solidFill>
        </p:spPr>
        <p:txBody>
          <a:bodyPr wrap="square">
            <a:spAutoFit/>
          </a:bodyPr>
          <a:lstStyle/>
          <a:p>
            <a:pPr algn="ctr"/>
            <a:r>
              <a:rPr lang="de-DE" dirty="0">
                <a:solidFill>
                  <a:schemeClr val="bg1"/>
                </a:solidFill>
              </a:rPr>
              <a:t>Der </a:t>
            </a:r>
            <a:r>
              <a:rPr lang="de-DE" dirty="0" err="1">
                <a:solidFill>
                  <a:schemeClr val="bg1"/>
                </a:solidFill>
              </a:rPr>
              <a:t>Danish</a:t>
            </a:r>
            <a:r>
              <a:rPr lang="de-DE" dirty="0">
                <a:solidFill>
                  <a:schemeClr val="bg1"/>
                </a:solidFill>
              </a:rPr>
              <a:t> Adult Education </a:t>
            </a:r>
            <a:r>
              <a:rPr lang="de-DE" dirty="0" err="1">
                <a:solidFill>
                  <a:schemeClr val="bg1"/>
                </a:solidFill>
              </a:rPr>
              <a:t>Association</a:t>
            </a:r>
            <a:r>
              <a:rPr lang="de-DE" dirty="0">
                <a:solidFill>
                  <a:schemeClr val="bg1"/>
                </a:solidFill>
              </a:rPr>
              <a:t> (DAEA) ist ein Dachverband, der 34 Erwachsenenbildungsorganisationen vertritt, die in Dänemark mit nicht-formaler oder in-formaler Bildung arbeiten.</a:t>
            </a:r>
            <a:endParaRPr lang="en-IE" dirty="0">
              <a:solidFill>
                <a:schemeClr val="bg1"/>
              </a:solidFill>
            </a:endParaRPr>
          </a:p>
        </p:txBody>
      </p:sp>
    </p:spTree>
    <p:extLst>
      <p:ext uri="{BB962C8B-B14F-4D97-AF65-F5344CB8AC3E}">
        <p14:creationId xmlns:p14="http://schemas.microsoft.com/office/powerpoint/2010/main" val="1496613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A close up of a logo&#10;&#10;Description automatically generated">
            <a:extLst>
              <a:ext uri="{FF2B5EF4-FFF2-40B4-BE49-F238E27FC236}">
                <a16:creationId xmlns="" xmlns:a16="http://schemas.microsoft.com/office/drawing/2014/main" id="{25D98B7F-0DF7-4FA0-9549-C3FC51D343FE}"/>
              </a:ext>
            </a:extLst>
          </p:cNvPr>
          <p:cNvPicPr>
            <a:picLocks noGrp="1" noChangeAspect="1"/>
          </p:cNvPicPr>
          <p:nvPr>
            <p:ph type="pic" sz="quarter" idx="10"/>
          </p:nvPr>
        </p:nvPicPr>
        <p:blipFill>
          <a:blip r:embed="rId2">
            <a:extLst>
              <a:ext uri="{837473B0-CC2E-450A-ABE3-18F120FF3D39}">
                <a1611:picAttrSrcUrl xmlns="" xmlns:a1611="http://schemas.microsoft.com/office/drawing/2016/11/main" r:id="rId3"/>
              </a:ext>
            </a:extLst>
          </a:blip>
          <a:srcRect l="6250" r="6250"/>
          <a:stretch>
            <a:fillRect/>
          </a:stretch>
        </p:blipFill>
        <p:spPr>
          <a:xfrm>
            <a:off x="345765" y="1104248"/>
            <a:ext cx="4232726" cy="4232726"/>
          </a:xfrm>
        </p:spPr>
      </p:pic>
      <p:sp>
        <p:nvSpPr>
          <p:cNvPr id="2" name="Text Placeholder 1">
            <a:extLst>
              <a:ext uri="{FF2B5EF4-FFF2-40B4-BE49-F238E27FC236}">
                <a16:creationId xmlns="" xmlns:a16="http://schemas.microsoft.com/office/drawing/2014/main" id="{E67ED51D-8D75-4620-A878-F1068A4FDEFB}"/>
              </a:ext>
            </a:extLst>
          </p:cNvPr>
          <p:cNvSpPr>
            <a:spLocks noGrp="1"/>
          </p:cNvSpPr>
          <p:nvPr>
            <p:ph type="body" sz="quarter" idx="16"/>
          </p:nvPr>
        </p:nvSpPr>
        <p:spPr>
          <a:xfrm>
            <a:off x="6243145" y="346099"/>
            <a:ext cx="5791200" cy="1170854"/>
          </a:xfrm>
          <a:solidFill>
            <a:schemeClr val="accent2"/>
          </a:solidFill>
        </p:spPr>
        <p:txBody>
          <a:bodyPr>
            <a:normAutofit/>
          </a:bodyPr>
          <a:lstStyle/>
          <a:p>
            <a:r>
              <a:rPr lang="de-DE" sz="2600" i="1" dirty="0" err="1">
                <a:solidFill>
                  <a:schemeClr val="bg1"/>
                </a:solidFill>
              </a:rPr>
              <a:t>Mairéad</a:t>
            </a:r>
            <a:r>
              <a:rPr lang="de-DE" sz="2600" i="1" dirty="0">
                <a:solidFill>
                  <a:schemeClr val="bg1"/>
                </a:solidFill>
              </a:rPr>
              <a:t> </a:t>
            </a:r>
            <a:r>
              <a:rPr lang="de-DE" sz="2600" i="1" dirty="0" err="1">
                <a:solidFill>
                  <a:schemeClr val="bg1"/>
                </a:solidFill>
              </a:rPr>
              <a:t>O'Riordan</a:t>
            </a:r>
            <a:r>
              <a:rPr lang="de-DE" sz="2600" i="1" dirty="0">
                <a:solidFill>
                  <a:schemeClr val="bg1"/>
                </a:solidFill>
              </a:rPr>
              <a:t>, </a:t>
            </a:r>
            <a:r>
              <a:rPr lang="de-DE" sz="2600" i="1" dirty="0" smtClean="0">
                <a:solidFill>
                  <a:schemeClr val="bg1"/>
                </a:solidFill>
              </a:rPr>
              <a:t>freiberufliche Tutorin </a:t>
            </a:r>
            <a:r>
              <a:rPr lang="de-DE" sz="2600" i="1" dirty="0">
                <a:solidFill>
                  <a:schemeClr val="bg1"/>
                </a:solidFill>
              </a:rPr>
              <a:t>für Erwachsenenbildung, Dublin und Dun </a:t>
            </a:r>
            <a:r>
              <a:rPr lang="de-DE" sz="2600" i="1" dirty="0" err="1">
                <a:solidFill>
                  <a:schemeClr val="bg1"/>
                </a:solidFill>
              </a:rPr>
              <a:t>Laoghaire</a:t>
            </a:r>
            <a:r>
              <a:rPr lang="de-DE" sz="2600" i="1" dirty="0">
                <a:solidFill>
                  <a:schemeClr val="bg1"/>
                </a:solidFill>
              </a:rPr>
              <a:t> (DDLETB)</a:t>
            </a:r>
            <a:endParaRPr lang="en-IE" sz="2600" i="1" dirty="0">
              <a:solidFill>
                <a:schemeClr val="bg1"/>
              </a:solidFill>
            </a:endParaRPr>
          </a:p>
        </p:txBody>
      </p:sp>
      <p:sp>
        <p:nvSpPr>
          <p:cNvPr id="3" name="Text Placeholder 2">
            <a:extLst>
              <a:ext uri="{FF2B5EF4-FFF2-40B4-BE49-F238E27FC236}">
                <a16:creationId xmlns="" xmlns:a16="http://schemas.microsoft.com/office/drawing/2014/main" id="{6C0016F9-6700-4243-AEAE-BE0B4083872F}"/>
              </a:ext>
            </a:extLst>
          </p:cNvPr>
          <p:cNvSpPr>
            <a:spLocks noGrp="1"/>
          </p:cNvSpPr>
          <p:nvPr>
            <p:ph type="body" sz="quarter" idx="17"/>
          </p:nvPr>
        </p:nvSpPr>
        <p:spPr>
          <a:xfrm>
            <a:off x="6096000" y="1837464"/>
            <a:ext cx="6096000" cy="3947440"/>
          </a:xfrm>
        </p:spPr>
        <p:txBody>
          <a:bodyPr/>
          <a:lstStyle/>
          <a:p>
            <a:pPr algn="just"/>
            <a:r>
              <a:rPr lang="en-IE" sz="2300" dirty="0" err="1"/>
              <a:t>Mairéad</a:t>
            </a:r>
            <a:r>
              <a:rPr lang="en-IE" sz="2300" dirty="0"/>
              <a:t> </a:t>
            </a:r>
            <a:r>
              <a:rPr lang="en-IE" sz="2300" dirty="0" err="1"/>
              <a:t>O’Riordan</a:t>
            </a:r>
            <a:r>
              <a:rPr lang="en-IE" sz="2300" dirty="0"/>
              <a:t> </a:t>
            </a:r>
            <a:r>
              <a:rPr lang="de-DE" sz="2300" dirty="0"/>
              <a:t>ist freiberufliche Tutorin in der Erwachsenenbildung, die der DDLETB angeschlossen ist. Sie arbeitet seit mehr als einem Jahrzehnt als Tutorin in der Erwachsenenbildung. Sie praktiziert innovative Unterrichtsstile und Bevorzugungen</a:t>
            </a:r>
            <a:r>
              <a:rPr lang="de-DE" sz="2300" dirty="0" smtClean="0"/>
              <a:t>:</a:t>
            </a:r>
          </a:p>
          <a:p>
            <a:pPr marL="342900" indent="-342900" algn="just">
              <a:buFont typeface="Arial" panose="020B0604020202020204" pitchFamily="34" charset="0"/>
              <a:buChar char="•"/>
            </a:pPr>
            <a:r>
              <a:rPr lang="de-DE" sz="2300" b="1" dirty="0">
                <a:solidFill>
                  <a:srgbClr val="F38B00"/>
                </a:solidFill>
              </a:rPr>
              <a:t>aktive Lernstrategien </a:t>
            </a:r>
            <a:r>
              <a:rPr lang="de-DE" sz="2300" dirty="0"/>
              <a:t>- sie teilt die Lernenden in Gruppen auf und lässt eine Gruppe an einer Tafel und eine andere Gruppe am Computer ein Problem bearbeiten</a:t>
            </a:r>
            <a:r>
              <a:rPr lang="de-DE" sz="2300" dirty="0" smtClean="0"/>
              <a:t>.</a:t>
            </a:r>
          </a:p>
          <a:p>
            <a:pPr marL="342900" indent="-342900" algn="just">
              <a:buFont typeface="Arial" panose="020B0604020202020204" pitchFamily="34" charset="0"/>
              <a:buChar char="•"/>
            </a:pPr>
            <a:r>
              <a:rPr lang="en-IE" sz="2300" b="1" dirty="0" err="1">
                <a:solidFill>
                  <a:srgbClr val="B6BD00"/>
                </a:solidFill>
              </a:rPr>
              <a:t>Gruppenanweisungen</a:t>
            </a:r>
            <a:r>
              <a:rPr lang="en-IE" sz="2300" b="1" dirty="0">
                <a:solidFill>
                  <a:srgbClr val="B6BD00"/>
                </a:solidFill>
              </a:rPr>
              <a:t> und </a:t>
            </a:r>
            <a:r>
              <a:rPr lang="en-IE" sz="2300" b="1" dirty="0" smtClean="0">
                <a:solidFill>
                  <a:srgbClr val="B6BD00"/>
                </a:solidFill>
              </a:rPr>
              <a:t>–</a:t>
            </a:r>
            <a:r>
              <a:rPr lang="en-IE" sz="2300" b="1" dirty="0" err="1" smtClean="0">
                <a:solidFill>
                  <a:srgbClr val="B6BD00"/>
                </a:solidFill>
              </a:rPr>
              <a:t>lerneinheiten</a:t>
            </a:r>
            <a:r>
              <a:rPr lang="en-IE" sz="2300" b="1" dirty="0" smtClean="0">
                <a:solidFill>
                  <a:srgbClr val="B6BD00"/>
                </a:solidFill>
              </a:rPr>
              <a:t> </a:t>
            </a:r>
            <a:r>
              <a:rPr lang="en-IE" sz="2300" dirty="0" smtClean="0"/>
              <a:t>- </a:t>
            </a:r>
            <a:r>
              <a:rPr lang="de-DE" sz="2300" dirty="0" smtClean="0"/>
              <a:t>sie </a:t>
            </a:r>
            <a:r>
              <a:rPr lang="de-DE" sz="2300" dirty="0"/>
              <a:t>glaubt, dass alle Beteiligten davon profitieren</a:t>
            </a:r>
          </a:p>
          <a:p>
            <a:pPr marL="342900" indent="-342900" algn="just">
              <a:buFont typeface="Arial" panose="020B0604020202020204" pitchFamily="34" charset="0"/>
              <a:buChar char="•"/>
            </a:pPr>
            <a:endParaRPr lang="en-IE" dirty="0"/>
          </a:p>
        </p:txBody>
      </p:sp>
      <p:sp>
        <p:nvSpPr>
          <p:cNvPr id="5" name="TextBox 4">
            <a:extLst>
              <a:ext uri="{FF2B5EF4-FFF2-40B4-BE49-F238E27FC236}">
                <a16:creationId xmlns="" xmlns:a16="http://schemas.microsoft.com/office/drawing/2014/main" id="{56F15564-F204-495B-8D0B-E0345BA37CA3}"/>
              </a:ext>
            </a:extLst>
          </p:cNvPr>
          <p:cNvSpPr txBox="1"/>
          <p:nvPr/>
        </p:nvSpPr>
        <p:spPr>
          <a:xfrm>
            <a:off x="0" y="242320"/>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6" name="Google Shape;543;p39">
            <a:extLst>
              <a:ext uri="{FF2B5EF4-FFF2-40B4-BE49-F238E27FC236}">
                <a16:creationId xmlns="" xmlns:a16="http://schemas.microsoft.com/office/drawing/2014/main" id="{0B5C58DD-A882-455C-BE63-3FAAEE764FFB}"/>
              </a:ext>
            </a:extLst>
          </p:cNvPr>
          <p:cNvGrpSpPr/>
          <p:nvPr/>
        </p:nvGrpSpPr>
        <p:grpSpPr>
          <a:xfrm>
            <a:off x="100685" y="310884"/>
            <a:ext cx="252000" cy="288000"/>
            <a:chOff x="5961125" y="1623900"/>
            <a:chExt cx="376925" cy="448175"/>
          </a:xfrm>
        </p:grpSpPr>
        <p:sp>
          <p:nvSpPr>
            <p:cNvPr id="7" name="Google Shape;544;p39">
              <a:extLst>
                <a:ext uri="{FF2B5EF4-FFF2-40B4-BE49-F238E27FC236}">
                  <a16:creationId xmlns="" xmlns:a16="http://schemas.microsoft.com/office/drawing/2014/main" id="{E0492873-7485-4A26-91A6-FFC80044839D}"/>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5;p39">
              <a:extLst>
                <a:ext uri="{FF2B5EF4-FFF2-40B4-BE49-F238E27FC236}">
                  <a16:creationId xmlns="" xmlns:a16="http://schemas.microsoft.com/office/drawing/2014/main" id="{E842EB74-203D-43C2-8069-80DA12BB7C5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39">
              <a:extLst>
                <a:ext uri="{FF2B5EF4-FFF2-40B4-BE49-F238E27FC236}">
                  <a16:creationId xmlns="" xmlns:a16="http://schemas.microsoft.com/office/drawing/2014/main" id="{F5A48CD7-0977-445F-B768-9603A59D3FE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9">
              <a:extLst>
                <a:ext uri="{FF2B5EF4-FFF2-40B4-BE49-F238E27FC236}">
                  <a16:creationId xmlns="" xmlns:a16="http://schemas.microsoft.com/office/drawing/2014/main" id="{80810393-276E-4990-8D2E-1BC7756B152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8;p39">
              <a:extLst>
                <a:ext uri="{FF2B5EF4-FFF2-40B4-BE49-F238E27FC236}">
                  <a16:creationId xmlns="" xmlns:a16="http://schemas.microsoft.com/office/drawing/2014/main" id="{4F9C0161-74F4-45DD-BC1A-E8D5C01B83BD}"/>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9;p39">
              <a:extLst>
                <a:ext uri="{FF2B5EF4-FFF2-40B4-BE49-F238E27FC236}">
                  <a16:creationId xmlns="" xmlns:a16="http://schemas.microsoft.com/office/drawing/2014/main" id="{08028393-8B2C-483F-99BB-8FFD3EED80AB}"/>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0;p39">
              <a:extLst>
                <a:ext uri="{FF2B5EF4-FFF2-40B4-BE49-F238E27FC236}">
                  <a16:creationId xmlns="" xmlns:a16="http://schemas.microsoft.com/office/drawing/2014/main" id="{82666B0B-B8F6-4014-A801-3CAC5ADC076C}"/>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a:extLst>
              <a:ext uri="{FF2B5EF4-FFF2-40B4-BE49-F238E27FC236}">
                <a16:creationId xmlns="" xmlns:a16="http://schemas.microsoft.com/office/drawing/2014/main" id="{ECCB428D-E7FF-4F7D-85D2-2225396B0CF9}"/>
              </a:ext>
            </a:extLst>
          </p:cNvPr>
          <p:cNvSpPr/>
          <p:nvPr/>
        </p:nvSpPr>
        <p:spPr>
          <a:xfrm>
            <a:off x="3772564" y="6589251"/>
            <a:ext cx="8044190" cy="246221"/>
          </a:xfrm>
          <a:prstGeom prst="rect">
            <a:avLst/>
          </a:prstGeom>
        </p:spPr>
        <p:txBody>
          <a:bodyPr wrap="none">
            <a:spAutoFit/>
          </a:bodyPr>
          <a:lstStyle/>
          <a:p>
            <a:r>
              <a:rPr lang="en-IE" sz="1000" dirty="0" err="1" smtClean="0"/>
              <a:t>Quelle</a:t>
            </a:r>
            <a:r>
              <a:rPr lang="en-IE" sz="1000" dirty="0" smtClean="0"/>
              <a:t>: </a:t>
            </a:r>
            <a:r>
              <a:rPr lang="en-IE" sz="1000" dirty="0">
                <a:hlinkClick r:id="rId4"/>
              </a:rPr>
              <a:t>https://www.nala.ie/wp-content/uploads/2019/08/Meeting-the-challenge-strategies-for-motivating-learners-in-adult-education-in-Ireland.pdf</a:t>
            </a:r>
            <a:r>
              <a:rPr lang="en-IE" sz="1000" dirty="0"/>
              <a:t> </a:t>
            </a:r>
          </a:p>
        </p:txBody>
      </p:sp>
      <p:sp>
        <p:nvSpPr>
          <p:cNvPr id="18" name="TextBox 17">
            <a:extLst>
              <a:ext uri="{FF2B5EF4-FFF2-40B4-BE49-F238E27FC236}">
                <a16:creationId xmlns="" xmlns:a16="http://schemas.microsoft.com/office/drawing/2014/main" id="{AE4A62E6-2B3A-4A10-9C11-8212402D3B6B}"/>
              </a:ext>
            </a:extLst>
          </p:cNvPr>
          <p:cNvSpPr txBox="1"/>
          <p:nvPr/>
        </p:nvSpPr>
        <p:spPr>
          <a:xfrm>
            <a:off x="0" y="794817"/>
            <a:ext cx="5722070" cy="769441"/>
          </a:xfrm>
          <a:prstGeom prst="rect">
            <a:avLst/>
          </a:prstGeom>
          <a:solidFill>
            <a:srgbClr val="EA1D76"/>
          </a:solidFill>
        </p:spPr>
        <p:txBody>
          <a:bodyPr wrap="square" rtlCol="0">
            <a:spAutoFit/>
          </a:bodyPr>
          <a:lstStyle/>
          <a:p>
            <a:r>
              <a:rPr lang="en-IE" sz="2200" dirty="0">
                <a:solidFill>
                  <a:schemeClr val="bg1"/>
                </a:solidFill>
              </a:rPr>
              <a:t>Innovative </a:t>
            </a:r>
            <a:r>
              <a:rPr lang="en-IE" sz="2200" dirty="0" err="1" smtClean="0">
                <a:solidFill>
                  <a:schemeClr val="bg1"/>
                </a:solidFill>
              </a:rPr>
              <a:t>Lehrkräfte</a:t>
            </a:r>
            <a:r>
              <a:rPr lang="en-IE" sz="2200" dirty="0">
                <a:solidFill>
                  <a:schemeClr val="bg1"/>
                </a:solidFill>
              </a:rPr>
              <a:t> </a:t>
            </a:r>
            <a:r>
              <a:rPr lang="en-IE" sz="2200" dirty="0" err="1">
                <a:solidFill>
                  <a:schemeClr val="bg1"/>
                </a:solidFill>
              </a:rPr>
              <a:t>für</a:t>
            </a:r>
            <a:r>
              <a:rPr lang="en-IE" sz="2200" dirty="0">
                <a:solidFill>
                  <a:schemeClr val="bg1"/>
                </a:solidFill>
              </a:rPr>
              <a:t> </a:t>
            </a:r>
            <a:r>
              <a:rPr lang="en-IE" sz="2200" dirty="0" err="1">
                <a:solidFill>
                  <a:schemeClr val="bg1"/>
                </a:solidFill>
              </a:rPr>
              <a:t>Erwachsenenbildung</a:t>
            </a:r>
            <a:r>
              <a:rPr lang="en-IE" sz="2200" dirty="0">
                <a:solidFill>
                  <a:schemeClr val="bg1"/>
                </a:solidFill>
              </a:rPr>
              <a:t> </a:t>
            </a:r>
            <a:r>
              <a:rPr lang="en-IE" sz="2200" dirty="0" err="1">
                <a:solidFill>
                  <a:schemeClr val="bg1"/>
                </a:solidFill>
              </a:rPr>
              <a:t>im</a:t>
            </a:r>
            <a:r>
              <a:rPr lang="en-IE" sz="2200" dirty="0">
                <a:solidFill>
                  <a:schemeClr val="bg1"/>
                </a:solidFill>
              </a:rPr>
              <a:t> </a:t>
            </a:r>
            <a:r>
              <a:rPr lang="en-IE" sz="2200" dirty="0" err="1">
                <a:solidFill>
                  <a:schemeClr val="bg1"/>
                </a:solidFill>
              </a:rPr>
              <a:t>Mittelpunkt</a:t>
            </a:r>
            <a:endParaRPr lang="en-IE" sz="2200" dirty="0">
              <a:solidFill>
                <a:schemeClr val="bg1"/>
              </a:solidFill>
            </a:endParaRPr>
          </a:p>
        </p:txBody>
      </p:sp>
      <p:sp>
        <p:nvSpPr>
          <p:cNvPr id="19" name="TextBox 18">
            <a:extLst>
              <a:ext uri="{FF2B5EF4-FFF2-40B4-BE49-F238E27FC236}">
                <a16:creationId xmlns="" xmlns:a16="http://schemas.microsoft.com/office/drawing/2014/main" id="{47633486-9C8E-49D0-A9ED-FB8DD685BCF2}"/>
              </a:ext>
            </a:extLst>
          </p:cNvPr>
          <p:cNvSpPr txBox="1"/>
          <p:nvPr/>
        </p:nvSpPr>
        <p:spPr>
          <a:xfrm>
            <a:off x="0" y="5061629"/>
            <a:ext cx="5995315" cy="1446550"/>
          </a:xfrm>
          <a:prstGeom prst="rect">
            <a:avLst/>
          </a:prstGeom>
          <a:solidFill>
            <a:srgbClr val="F38B00"/>
          </a:solidFill>
        </p:spPr>
        <p:txBody>
          <a:bodyPr wrap="square" rtlCol="0">
            <a:spAutoFit/>
          </a:bodyPr>
          <a:lstStyle/>
          <a:p>
            <a:r>
              <a:rPr lang="de-DE" sz="2200" dirty="0">
                <a:solidFill>
                  <a:schemeClr val="bg1"/>
                </a:solidFill>
              </a:rPr>
              <a:t>"Es ist von entscheidender Bedeutung, die Lernenden in ihr eigenes Lernen einzubeziehen, ihr Selbstvertrauen zu stärken und ein Gefühl der Kontrolle und Befähigung zu fördern."</a:t>
            </a:r>
            <a:endParaRPr lang="en-IE" sz="2200" dirty="0">
              <a:solidFill>
                <a:schemeClr val="bg1"/>
              </a:solidFill>
            </a:endParaRPr>
          </a:p>
        </p:txBody>
      </p:sp>
      <p:pic>
        <p:nvPicPr>
          <p:cNvPr id="17" name="Picture 16">
            <a:extLst>
              <a:ext uri="{FF2B5EF4-FFF2-40B4-BE49-F238E27FC236}">
                <a16:creationId xmlns="" xmlns:a16="http://schemas.microsoft.com/office/drawing/2014/main" id="{5D87AABA-030B-4BEF-B493-63BDA67FA0C1}"/>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2845950" y="242321"/>
            <a:ext cx="926613" cy="462920"/>
          </a:xfrm>
          <a:prstGeom prst="rect">
            <a:avLst/>
          </a:prstGeom>
        </p:spPr>
      </p:pic>
    </p:spTree>
    <p:extLst>
      <p:ext uri="{BB962C8B-B14F-4D97-AF65-F5344CB8AC3E}">
        <p14:creationId xmlns:p14="http://schemas.microsoft.com/office/powerpoint/2010/main" val="2209823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Resim 1"/>
          <p:cNvPicPr>
            <a:picLocks noGrp="1" noChangeAspect="1"/>
          </p:cNvPicPr>
          <p:nvPr>
            <p:ph type="pic" sz="quarter" idx="10"/>
          </p:nvPr>
        </p:nvPicPr>
        <p:blipFill>
          <a:blip r:embed="rId2"/>
          <a:srcRect l="20395" r="20395"/>
          <a:stretch>
            <a:fillRect/>
          </a:stretch>
        </p:blipFill>
        <p:spPr bwMode="auto">
          <a:xfrm flipH="1">
            <a:off x="0" y="-9427"/>
            <a:ext cx="6096000" cy="5504277"/>
          </a:xfrm>
          <a:prstGeom prst="rect">
            <a:avLst/>
          </a:prstGeom>
          <a:noFill/>
          <a:ln w="9525">
            <a:noFill/>
            <a:miter lim="800000"/>
            <a:headEnd/>
            <a:tailEnd/>
          </a:ln>
        </p:spPr>
      </p:pic>
      <p:sp>
        <p:nvSpPr>
          <p:cNvPr id="2" name="Text Placeholder 1">
            <a:extLst>
              <a:ext uri="{FF2B5EF4-FFF2-40B4-BE49-F238E27FC236}">
                <a16:creationId xmlns="" xmlns:a16="http://schemas.microsoft.com/office/drawing/2014/main" id="{E67ED51D-8D75-4620-A878-F1068A4FDEFB}"/>
              </a:ext>
            </a:extLst>
          </p:cNvPr>
          <p:cNvSpPr>
            <a:spLocks noGrp="1"/>
          </p:cNvSpPr>
          <p:nvPr>
            <p:ph type="body" sz="quarter" idx="16"/>
          </p:nvPr>
        </p:nvSpPr>
        <p:spPr>
          <a:xfrm>
            <a:off x="6243144" y="598884"/>
            <a:ext cx="5791200" cy="848075"/>
          </a:xfrm>
          <a:solidFill>
            <a:schemeClr val="accent2"/>
          </a:solidFill>
        </p:spPr>
        <p:txBody>
          <a:bodyPr>
            <a:noAutofit/>
          </a:bodyPr>
          <a:lstStyle/>
          <a:p>
            <a:r>
              <a:rPr lang="de-DE" sz="2600" i="1" dirty="0" smtClean="0">
                <a:solidFill>
                  <a:schemeClr val="bg1"/>
                </a:solidFill>
              </a:rPr>
              <a:t>Digitaler </a:t>
            </a:r>
            <a:r>
              <a:rPr lang="de-DE" sz="2600" i="1" dirty="0">
                <a:solidFill>
                  <a:schemeClr val="bg1"/>
                </a:solidFill>
              </a:rPr>
              <a:t>Alphabetisierungskurs für Migrant*innen und Geflüchteten in Tuzla</a:t>
            </a:r>
            <a:endParaRPr lang="en-IE" sz="2600" i="1" dirty="0">
              <a:solidFill>
                <a:schemeClr val="bg1"/>
              </a:solidFill>
            </a:endParaRPr>
          </a:p>
        </p:txBody>
      </p:sp>
      <p:sp>
        <p:nvSpPr>
          <p:cNvPr id="3" name="Text Placeholder 2">
            <a:extLst>
              <a:ext uri="{FF2B5EF4-FFF2-40B4-BE49-F238E27FC236}">
                <a16:creationId xmlns="" xmlns:a16="http://schemas.microsoft.com/office/drawing/2014/main" id="{6C0016F9-6700-4243-AEAE-BE0B4083872F}"/>
              </a:ext>
            </a:extLst>
          </p:cNvPr>
          <p:cNvSpPr>
            <a:spLocks noGrp="1"/>
          </p:cNvSpPr>
          <p:nvPr>
            <p:ph type="body" sz="quarter" idx="17"/>
          </p:nvPr>
        </p:nvSpPr>
        <p:spPr>
          <a:xfrm>
            <a:off x="6243144" y="1795425"/>
            <a:ext cx="5948855" cy="3947440"/>
          </a:xfrm>
        </p:spPr>
        <p:txBody>
          <a:bodyPr/>
          <a:lstStyle/>
          <a:p>
            <a:pPr algn="just">
              <a:buClr>
                <a:srgbClr val="006852"/>
              </a:buClr>
            </a:pPr>
            <a:r>
              <a:rPr lang="de-DE" sz="2200" b="1" dirty="0">
                <a:solidFill>
                  <a:srgbClr val="615F5D"/>
                </a:solidFill>
              </a:rPr>
              <a:t>Tuzla Public Training </a:t>
            </a:r>
            <a:r>
              <a:rPr lang="de-DE" sz="2200" b="1" dirty="0" err="1">
                <a:solidFill>
                  <a:srgbClr val="615F5D"/>
                </a:solidFill>
              </a:rPr>
              <a:t>Centre</a:t>
            </a:r>
            <a:r>
              <a:rPr lang="de-DE" sz="2200" b="1" dirty="0">
                <a:solidFill>
                  <a:srgbClr val="615F5D"/>
                </a:solidFill>
              </a:rPr>
              <a:t> </a:t>
            </a:r>
            <a:r>
              <a:rPr lang="de-DE" sz="2200" dirty="0">
                <a:solidFill>
                  <a:srgbClr val="615F5D"/>
                </a:solidFill>
              </a:rPr>
              <a:t>in Istanbul organisiert regelmäßig Kurse zur digitalen Kompetenz für Migrant*innen und Geflüchteten auf der Grundlage von konzipierten Modulen für Geflüchtete und Migrant*innen im Bezirk Tuzla, Istanbul - Türkei. </a:t>
            </a:r>
          </a:p>
          <a:p>
            <a:pPr algn="just">
              <a:buClr>
                <a:srgbClr val="006852"/>
              </a:buClr>
            </a:pPr>
            <a:r>
              <a:rPr lang="de-DE" sz="2200" dirty="0">
                <a:solidFill>
                  <a:srgbClr val="615F5D"/>
                </a:solidFill>
              </a:rPr>
              <a:t>Diese Kurse werden mit dem Ziel organisiert, die digitalen Grundfertigkeiten und die digitale Kompetenz der Geflüchteten zu verbessern und die sozioökonomische Integration und Eingliederung der Geflüchteten, Migrant*innen und Asylsuchenden in die Aufnahmegesellschaft zu fördern. </a:t>
            </a:r>
            <a:endParaRPr lang="en-IE" sz="2200" dirty="0">
              <a:solidFill>
                <a:srgbClr val="615F5D"/>
              </a:solidFill>
            </a:endParaRPr>
          </a:p>
        </p:txBody>
      </p:sp>
      <p:sp>
        <p:nvSpPr>
          <p:cNvPr id="5" name="TextBox 4">
            <a:extLst>
              <a:ext uri="{FF2B5EF4-FFF2-40B4-BE49-F238E27FC236}">
                <a16:creationId xmlns="" xmlns:a16="http://schemas.microsoft.com/office/drawing/2014/main" id="{56F15564-F204-495B-8D0B-E0345BA37CA3}"/>
              </a:ext>
            </a:extLst>
          </p:cNvPr>
          <p:cNvSpPr txBox="1"/>
          <p:nvPr/>
        </p:nvSpPr>
        <p:spPr>
          <a:xfrm>
            <a:off x="0" y="242320"/>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6" name="Google Shape;543;p39">
            <a:extLst>
              <a:ext uri="{FF2B5EF4-FFF2-40B4-BE49-F238E27FC236}">
                <a16:creationId xmlns="" xmlns:a16="http://schemas.microsoft.com/office/drawing/2014/main" id="{0B5C58DD-A882-455C-BE63-3FAAEE764FFB}"/>
              </a:ext>
            </a:extLst>
          </p:cNvPr>
          <p:cNvGrpSpPr/>
          <p:nvPr/>
        </p:nvGrpSpPr>
        <p:grpSpPr>
          <a:xfrm>
            <a:off x="100685" y="310884"/>
            <a:ext cx="252000" cy="288000"/>
            <a:chOff x="5961125" y="1623900"/>
            <a:chExt cx="376925" cy="448175"/>
          </a:xfrm>
        </p:grpSpPr>
        <p:sp>
          <p:nvSpPr>
            <p:cNvPr id="7" name="Google Shape;544;p39">
              <a:extLst>
                <a:ext uri="{FF2B5EF4-FFF2-40B4-BE49-F238E27FC236}">
                  <a16:creationId xmlns="" xmlns:a16="http://schemas.microsoft.com/office/drawing/2014/main" id="{E0492873-7485-4A26-91A6-FFC80044839D}"/>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5;p39">
              <a:extLst>
                <a:ext uri="{FF2B5EF4-FFF2-40B4-BE49-F238E27FC236}">
                  <a16:creationId xmlns="" xmlns:a16="http://schemas.microsoft.com/office/drawing/2014/main" id="{E842EB74-203D-43C2-8069-80DA12BB7C5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39">
              <a:extLst>
                <a:ext uri="{FF2B5EF4-FFF2-40B4-BE49-F238E27FC236}">
                  <a16:creationId xmlns="" xmlns:a16="http://schemas.microsoft.com/office/drawing/2014/main" id="{F5A48CD7-0977-445F-B768-9603A59D3FE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9">
              <a:extLst>
                <a:ext uri="{FF2B5EF4-FFF2-40B4-BE49-F238E27FC236}">
                  <a16:creationId xmlns="" xmlns:a16="http://schemas.microsoft.com/office/drawing/2014/main" id="{80810393-276E-4990-8D2E-1BC7756B152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8;p39">
              <a:extLst>
                <a:ext uri="{FF2B5EF4-FFF2-40B4-BE49-F238E27FC236}">
                  <a16:creationId xmlns="" xmlns:a16="http://schemas.microsoft.com/office/drawing/2014/main" id="{4F9C0161-74F4-45DD-BC1A-E8D5C01B83BD}"/>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9;p39">
              <a:extLst>
                <a:ext uri="{FF2B5EF4-FFF2-40B4-BE49-F238E27FC236}">
                  <a16:creationId xmlns="" xmlns:a16="http://schemas.microsoft.com/office/drawing/2014/main" id="{08028393-8B2C-483F-99BB-8FFD3EED80AB}"/>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0;p39">
              <a:extLst>
                <a:ext uri="{FF2B5EF4-FFF2-40B4-BE49-F238E27FC236}">
                  <a16:creationId xmlns="" xmlns:a16="http://schemas.microsoft.com/office/drawing/2014/main" id="{82666B0B-B8F6-4014-A801-3CAC5ADC076C}"/>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a:extLst>
              <a:ext uri="{FF2B5EF4-FFF2-40B4-BE49-F238E27FC236}">
                <a16:creationId xmlns="" xmlns:a16="http://schemas.microsoft.com/office/drawing/2014/main" id="{ECCB428D-E7FF-4F7D-85D2-2225396B0CF9}"/>
              </a:ext>
            </a:extLst>
          </p:cNvPr>
          <p:cNvSpPr/>
          <p:nvPr/>
        </p:nvSpPr>
        <p:spPr>
          <a:xfrm>
            <a:off x="6474781" y="6028734"/>
            <a:ext cx="5864361" cy="246221"/>
          </a:xfrm>
          <a:prstGeom prst="rect">
            <a:avLst/>
          </a:prstGeom>
        </p:spPr>
        <p:txBody>
          <a:bodyPr wrap="square">
            <a:spAutoFit/>
          </a:bodyPr>
          <a:lstStyle/>
          <a:p>
            <a:r>
              <a:rPr lang="en-IE" sz="1000" dirty="0" err="1" smtClean="0"/>
              <a:t>Quelle</a:t>
            </a:r>
            <a:r>
              <a:rPr lang="en-IE" sz="1000" dirty="0" smtClean="0"/>
              <a:t>: </a:t>
            </a:r>
            <a:r>
              <a:rPr lang="en-IE" sz="1000" dirty="0">
                <a:solidFill>
                  <a:srgbClr val="615F5D"/>
                </a:solidFill>
                <a:hlinkClick r:id="rId3"/>
              </a:rPr>
              <a:t>http://landofhopeproject.eu/results/</a:t>
            </a:r>
            <a:r>
              <a:rPr lang="en-IE" sz="1000" dirty="0">
                <a:solidFill>
                  <a:srgbClr val="615F5D"/>
                </a:solidFill>
              </a:rPr>
              <a:t> </a:t>
            </a:r>
          </a:p>
        </p:txBody>
      </p:sp>
      <p:sp>
        <p:nvSpPr>
          <p:cNvPr id="18" name="TextBox 17">
            <a:extLst>
              <a:ext uri="{FF2B5EF4-FFF2-40B4-BE49-F238E27FC236}">
                <a16:creationId xmlns="" xmlns:a16="http://schemas.microsoft.com/office/drawing/2014/main" id="{AE4A62E6-2B3A-4A10-9C11-8212402D3B6B}"/>
              </a:ext>
            </a:extLst>
          </p:cNvPr>
          <p:cNvSpPr txBox="1"/>
          <p:nvPr/>
        </p:nvSpPr>
        <p:spPr>
          <a:xfrm>
            <a:off x="-1" y="794817"/>
            <a:ext cx="6023729" cy="361637"/>
          </a:xfrm>
          <a:prstGeom prst="rect">
            <a:avLst/>
          </a:prstGeom>
          <a:solidFill>
            <a:srgbClr val="EA1D76"/>
          </a:solidFill>
        </p:spPr>
        <p:txBody>
          <a:bodyPr wrap="square" rtlCol="0">
            <a:spAutoFit/>
          </a:bodyPr>
          <a:lstStyle/>
          <a:p>
            <a:r>
              <a:rPr lang="de-DE" sz="1750" dirty="0">
                <a:solidFill>
                  <a:schemeClr val="bg1"/>
                </a:solidFill>
              </a:rPr>
              <a:t>Verbesserung der digitalen Grundfertigkeiten von Geflüchteten</a:t>
            </a:r>
            <a:endParaRPr lang="en-IE" sz="1750" dirty="0">
              <a:solidFill>
                <a:schemeClr val="bg1"/>
              </a:solidFill>
            </a:endParaRPr>
          </a:p>
        </p:txBody>
      </p:sp>
      <p:sp>
        <p:nvSpPr>
          <p:cNvPr id="19" name="TextBox 18">
            <a:extLst>
              <a:ext uri="{FF2B5EF4-FFF2-40B4-BE49-F238E27FC236}">
                <a16:creationId xmlns="" xmlns:a16="http://schemas.microsoft.com/office/drawing/2014/main" id="{47633486-9C8E-49D0-A9ED-FB8DD685BCF2}"/>
              </a:ext>
            </a:extLst>
          </p:cNvPr>
          <p:cNvSpPr txBox="1"/>
          <p:nvPr/>
        </p:nvSpPr>
        <p:spPr>
          <a:xfrm>
            <a:off x="0" y="5184740"/>
            <a:ext cx="6096000" cy="1477328"/>
          </a:xfrm>
          <a:prstGeom prst="rect">
            <a:avLst/>
          </a:prstGeom>
          <a:solidFill>
            <a:srgbClr val="F38B00"/>
          </a:solidFill>
        </p:spPr>
        <p:txBody>
          <a:bodyPr wrap="square" rtlCol="0">
            <a:spAutoFit/>
          </a:bodyPr>
          <a:lstStyle/>
          <a:p>
            <a:r>
              <a:rPr lang="de-DE" dirty="0">
                <a:solidFill>
                  <a:schemeClr val="bg1"/>
                </a:solidFill>
              </a:rPr>
              <a:t>Tuzla hat erkannt, dass, bevor eine vollständige Integration von Migrant*innen und Geflüchteten in das Erwachsenenbildungssystem möglich ist, ein gewisses Maß an getrennter Ausbildung erforderlich ist, um die Gruppe auf das gleiche Tempo/Niveau wie einheimische Lernende zu bringen.</a:t>
            </a:r>
            <a:endParaRPr lang="en-IE" dirty="0">
              <a:solidFill>
                <a:schemeClr val="bg1"/>
              </a:solidFill>
            </a:endParaRPr>
          </a:p>
        </p:txBody>
      </p:sp>
      <p:pic>
        <p:nvPicPr>
          <p:cNvPr id="20" name="Picture 4" descr="turkey flag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5569" y="242320"/>
            <a:ext cx="691901" cy="461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347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6C8264F-B639-43AB-9757-A9B508D02A8E}"/>
              </a:ext>
            </a:extLst>
          </p:cNvPr>
          <p:cNvSpPr>
            <a:spLocks noGrp="1"/>
          </p:cNvSpPr>
          <p:nvPr>
            <p:ph type="body" sz="quarter" idx="20"/>
          </p:nvPr>
        </p:nvSpPr>
        <p:spPr>
          <a:xfrm>
            <a:off x="5591504" y="1926185"/>
            <a:ext cx="6600496" cy="3631644"/>
          </a:xfrm>
        </p:spPr>
        <p:txBody>
          <a:bodyPr/>
          <a:lstStyle/>
          <a:p>
            <a:r>
              <a:rPr lang="de-DE" sz="2100" dirty="0"/>
              <a:t>Peer Learning/Teaching ist eine Methode, bei der sich die Lernenden gegenseitig Material beibringen, bei dem der erste ein Experte oder eine Expertin und der/die zweite ein*e Anfänger*in ist. </a:t>
            </a:r>
            <a:endParaRPr lang="de-DE" sz="2100" dirty="0" smtClean="0"/>
          </a:p>
          <a:p>
            <a:r>
              <a:rPr lang="de-DE" sz="2100" dirty="0"/>
              <a:t>Wir haben gelernt, dass erwachsene Geflüchtete und Migrant*innen in den Lern-/Bildungsprozess einbezogen werden müssen/wollen und Peer Learning/Teaching ist eine großartige Methode/ein großartiger Mechanismus. Es gibt den Geflüchteten/Migrant*innen ein Gefühl der Eigenverantwortung für den Ausbildungsinhalt/das Ausbildungsmaterial, ermöglicht es ihnen, ihre Fachkenntnisse zu teilen und das Verständnis zu fördern, insbesondere wenn es um unterschiedliche niedrige Sprachniveaus im Gastland geht.</a:t>
            </a:r>
            <a:endParaRPr lang="en-IE" sz="2100" dirty="0"/>
          </a:p>
        </p:txBody>
      </p:sp>
      <p:pic>
        <p:nvPicPr>
          <p:cNvPr id="7" name="Picture Placeholder 6" descr="A group of people standing around a table&#10;&#10;Description automatically generated">
            <a:extLst>
              <a:ext uri="{FF2B5EF4-FFF2-40B4-BE49-F238E27FC236}">
                <a16:creationId xmlns="" xmlns:a16="http://schemas.microsoft.com/office/drawing/2014/main" id="{F185807A-9861-40F6-8D37-89E64A947211}"/>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21378" r="21378"/>
          <a:stretch>
            <a:fillRect/>
          </a:stretch>
        </p:blipFill>
        <p:spPr/>
      </p:pic>
      <p:sp>
        <p:nvSpPr>
          <p:cNvPr id="4" name="Text Placeholder 3">
            <a:extLst>
              <a:ext uri="{FF2B5EF4-FFF2-40B4-BE49-F238E27FC236}">
                <a16:creationId xmlns="" xmlns:a16="http://schemas.microsoft.com/office/drawing/2014/main" id="{27A72850-126B-42ED-AC87-4F492E6792D4}"/>
              </a:ext>
            </a:extLst>
          </p:cNvPr>
          <p:cNvSpPr>
            <a:spLocks noGrp="1"/>
          </p:cNvSpPr>
          <p:nvPr>
            <p:ph type="body" sz="quarter" idx="22"/>
          </p:nvPr>
        </p:nvSpPr>
        <p:spPr>
          <a:xfrm>
            <a:off x="5255174" y="886119"/>
            <a:ext cx="6446290" cy="738921"/>
          </a:xfrm>
          <a:solidFill>
            <a:srgbClr val="B6BD00"/>
          </a:solidFill>
        </p:spPr>
        <p:txBody>
          <a:bodyPr>
            <a:normAutofit/>
          </a:bodyPr>
          <a:lstStyle/>
          <a:p>
            <a:r>
              <a:rPr lang="de-DE" b="1" dirty="0">
                <a:solidFill>
                  <a:schemeClr val="bg1"/>
                </a:solidFill>
              </a:rPr>
              <a:t>Peer Learning/Teaching</a:t>
            </a:r>
            <a:endParaRPr lang="en-IE" b="1" dirty="0">
              <a:solidFill>
                <a:schemeClr val="bg1"/>
              </a:solidFill>
            </a:endParaRPr>
          </a:p>
        </p:txBody>
      </p:sp>
      <p:sp>
        <p:nvSpPr>
          <p:cNvPr id="9" name="TextBox 8">
            <a:extLst>
              <a:ext uri="{FF2B5EF4-FFF2-40B4-BE49-F238E27FC236}">
                <a16:creationId xmlns="" xmlns:a16="http://schemas.microsoft.com/office/drawing/2014/main" id="{64D206A4-AC3E-4D07-90A5-1F3F7AC44EE2}"/>
              </a:ext>
            </a:extLst>
          </p:cNvPr>
          <p:cNvSpPr txBox="1"/>
          <p:nvPr/>
        </p:nvSpPr>
        <p:spPr>
          <a:xfrm>
            <a:off x="0" y="5776404"/>
            <a:ext cx="5591504" cy="923330"/>
          </a:xfrm>
          <a:prstGeom prst="rect">
            <a:avLst/>
          </a:prstGeom>
          <a:solidFill>
            <a:srgbClr val="B6BD00"/>
          </a:solidFill>
        </p:spPr>
        <p:txBody>
          <a:bodyPr wrap="square" rtlCol="0">
            <a:spAutoFit/>
          </a:bodyPr>
          <a:lstStyle/>
          <a:p>
            <a:pPr algn="ctr"/>
            <a:r>
              <a:rPr lang="en-IE" dirty="0">
                <a:solidFill>
                  <a:schemeClr val="bg1"/>
                </a:solidFill>
              </a:rPr>
              <a:t>Peer Learning/Teaching </a:t>
            </a:r>
            <a:r>
              <a:rPr lang="de-DE" dirty="0">
                <a:solidFill>
                  <a:schemeClr val="bg1"/>
                </a:solidFill>
              </a:rPr>
              <a:t>hat viele Vorteile für erwachsene Geflüchtete und Migrant*innen, insbesondere wenn die Gleichaltrigen aus den Gastgemeinden kommen. </a:t>
            </a:r>
            <a:endParaRPr lang="en-IE" dirty="0">
              <a:solidFill>
                <a:schemeClr val="bg1"/>
              </a:solidFill>
            </a:endParaRPr>
          </a:p>
        </p:txBody>
      </p:sp>
    </p:spTree>
    <p:extLst>
      <p:ext uri="{BB962C8B-B14F-4D97-AF65-F5344CB8AC3E}">
        <p14:creationId xmlns:p14="http://schemas.microsoft.com/office/powerpoint/2010/main" val="4168476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29AD24F-C8DF-4597-8028-DAC3B01025CC}"/>
              </a:ext>
            </a:extLst>
          </p:cNvPr>
          <p:cNvSpPr>
            <a:spLocks noGrp="1"/>
          </p:cNvSpPr>
          <p:nvPr>
            <p:ph type="body" sz="quarter" idx="20"/>
          </p:nvPr>
        </p:nvSpPr>
        <p:spPr>
          <a:xfrm>
            <a:off x="5976593" y="2157413"/>
            <a:ext cx="5938887" cy="3631644"/>
          </a:xfrm>
        </p:spPr>
        <p:txBody>
          <a:bodyPr/>
          <a:lstStyle/>
          <a:p>
            <a:pPr algn="ctr">
              <a:spcBef>
                <a:spcPct val="0"/>
              </a:spcBef>
            </a:pPr>
            <a:r>
              <a:rPr lang="de-DE" dirty="0" smtClean="0"/>
              <a:t>“Ich </a:t>
            </a:r>
            <a:r>
              <a:rPr lang="de-DE" dirty="0"/>
              <a:t>kam nach Schweden, um meinen Mann zu treffen, der bereits in Schweden war. Jetzt habe ich hier meine Familie, meinen Mann und 3 Kinder. Ich lerne Schwedisch bei </a:t>
            </a:r>
            <a:r>
              <a:rPr lang="de-DE" dirty="0" err="1"/>
              <a:t>Swedish</a:t>
            </a:r>
            <a:r>
              <a:rPr lang="de-DE" dirty="0"/>
              <a:t> </a:t>
            </a:r>
            <a:r>
              <a:rPr lang="de-DE" dirty="0" err="1"/>
              <a:t>for</a:t>
            </a:r>
            <a:r>
              <a:rPr lang="de-DE" dirty="0"/>
              <a:t> </a:t>
            </a:r>
            <a:r>
              <a:rPr lang="de-DE" dirty="0" err="1"/>
              <a:t>Migrants</a:t>
            </a:r>
            <a:r>
              <a:rPr lang="de-DE" dirty="0"/>
              <a:t> (SFI). Es ist sehr schwierig, die schwedische Sprache zu lernen.  Wenn ich die Sprache nicht lerne, koche ich gerne etwas.  Mein Traum ist es, als Lehrerin hier in Schweden zu arbeiten</a:t>
            </a:r>
            <a:r>
              <a:rPr lang="de-DE" dirty="0" smtClean="0"/>
              <a:t>.“</a:t>
            </a:r>
          </a:p>
          <a:p>
            <a:pPr algn="ctr">
              <a:spcBef>
                <a:spcPct val="0"/>
              </a:spcBef>
            </a:pPr>
            <a:r>
              <a:rPr lang="en-US" dirty="0" smtClean="0">
                <a:solidFill>
                  <a:srgbClr val="615F5D"/>
                </a:solidFill>
              </a:rPr>
              <a:t/>
            </a:r>
            <a:br>
              <a:rPr lang="en-US" dirty="0" smtClean="0">
                <a:solidFill>
                  <a:srgbClr val="615F5D"/>
                </a:solidFill>
              </a:rPr>
            </a:br>
            <a:r>
              <a:rPr lang="en-US" b="1" dirty="0" err="1" smtClean="0">
                <a:solidFill>
                  <a:srgbClr val="16A8D3"/>
                </a:solidFill>
              </a:rPr>
              <a:t>Mayyada</a:t>
            </a:r>
            <a:r>
              <a:rPr lang="en-US" b="1" dirty="0" smtClean="0">
                <a:solidFill>
                  <a:srgbClr val="16A8D3"/>
                </a:solidFill>
              </a:rPr>
              <a:t> </a:t>
            </a:r>
            <a:r>
              <a:rPr lang="en-US" b="1" dirty="0" err="1" smtClean="0">
                <a:solidFill>
                  <a:srgbClr val="16A8D3"/>
                </a:solidFill>
              </a:rPr>
              <a:t>Mousa</a:t>
            </a:r>
            <a:r>
              <a:rPr lang="en-US" b="1" dirty="0" smtClean="0">
                <a:solidFill>
                  <a:srgbClr val="16A8D3"/>
                </a:solidFill>
              </a:rPr>
              <a:t> </a:t>
            </a:r>
            <a:r>
              <a:rPr lang="de-DE" dirty="0">
                <a:solidFill>
                  <a:srgbClr val="16A8D3"/>
                </a:solidFill>
              </a:rPr>
              <a:t>ist 45 Jahre alt, </a:t>
            </a:r>
          </a:p>
          <a:p>
            <a:pPr algn="ctr">
              <a:spcBef>
                <a:spcPct val="0"/>
              </a:spcBef>
            </a:pPr>
            <a:r>
              <a:rPr lang="de-DE" dirty="0">
                <a:solidFill>
                  <a:srgbClr val="16A8D3"/>
                </a:solidFill>
              </a:rPr>
              <a:t>Irakerin, lebt in Schweden</a:t>
            </a:r>
            <a:endParaRPr lang="en-IE" dirty="0">
              <a:solidFill>
                <a:srgbClr val="16A8D3"/>
              </a:solidFill>
            </a:endParaRPr>
          </a:p>
        </p:txBody>
      </p:sp>
      <p:pic>
        <p:nvPicPr>
          <p:cNvPr id="9" name="Picture Placeholder 8" descr="A group of people sitting at a table&#10;&#10;Description automatically generated">
            <a:extLst>
              <a:ext uri="{FF2B5EF4-FFF2-40B4-BE49-F238E27FC236}">
                <a16:creationId xmlns="" xmlns:a16="http://schemas.microsoft.com/office/drawing/2014/main" id="{3FDE89F7-A929-4131-A473-CD94BD4402E2}"/>
              </a:ext>
            </a:extLst>
          </p:cNvPr>
          <p:cNvPicPr>
            <a:picLocks noGrp="1" noChangeAspect="1"/>
          </p:cNvPicPr>
          <p:nvPr>
            <p:ph type="pic" sz="quarter" idx="21"/>
          </p:nvPr>
        </p:nvPicPr>
        <p:blipFill>
          <a:blip r:embed="rId2"/>
          <a:srcRect t="12267" b="12267"/>
          <a:stretch>
            <a:fillRect/>
          </a:stretch>
        </p:blipFill>
        <p:spPr/>
      </p:pic>
      <p:sp>
        <p:nvSpPr>
          <p:cNvPr id="4" name="Text Placeholder 3">
            <a:extLst>
              <a:ext uri="{FF2B5EF4-FFF2-40B4-BE49-F238E27FC236}">
                <a16:creationId xmlns="" xmlns:a16="http://schemas.microsoft.com/office/drawing/2014/main" id="{875A7EDD-E5C8-4743-8E2C-66B2359C1A28}"/>
              </a:ext>
            </a:extLst>
          </p:cNvPr>
          <p:cNvSpPr>
            <a:spLocks noGrp="1"/>
          </p:cNvSpPr>
          <p:nvPr>
            <p:ph type="body" sz="quarter" idx="22"/>
          </p:nvPr>
        </p:nvSpPr>
        <p:spPr/>
        <p:txBody>
          <a:bodyPr/>
          <a:lstStyle/>
          <a:p>
            <a:endParaRPr lang="en-IE"/>
          </a:p>
        </p:txBody>
      </p:sp>
      <p:sp>
        <p:nvSpPr>
          <p:cNvPr id="5" name="Text Placeholder 3">
            <a:extLst>
              <a:ext uri="{FF2B5EF4-FFF2-40B4-BE49-F238E27FC236}">
                <a16:creationId xmlns="" xmlns:a16="http://schemas.microsoft.com/office/drawing/2014/main" id="{326033C7-0370-46E3-B820-8B5A8AEC7521}"/>
              </a:ext>
            </a:extLst>
          </p:cNvPr>
          <p:cNvSpPr txBox="1">
            <a:spLocks/>
          </p:cNvSpPr>
          <p:nvPr/>
        </p:nvSpPr>
        <p:spPr>
          <a:xfrm>
            <a:off x="5828544" y="546756"/>
            <a:ext cx="6209485" cy="1078286"/>
          </a:xfrm>
          <a:prstGeom prst="rect">
            <a:avLst/>
          </a:prstGeom>
          <a:solidFill>
            <a:srgbClr val="F38B00"/>
          </a:solidFill>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a:buNone/>
              <a:defRPr sz="3600" i="0" kern="1200">
                <a:solidFill>
                  <a:srgbClr val="F38B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solidFill>
                  <a:schemeClr val="bg1"/>
                </a:solidFill>
              </a:rPr>
              <a:t>Top-Tipp - Geflüchtete in den Unterrichtsprozess </a:t>
            </a:r>
            <a:r>
              <a:rPr lang="de-DE" dirty="0" smtClean="0">
                <a:solidFill>
                  <a:schemeClr val="bg1"/>
                </a:solidFill>
              </a:rPr>
              <a:t>mit einbeziehen</a:t>
            </a:r>
            <a:endParaRPr lang="en-IE" dirty="0">
              <a:solidFill>
                <a:schemeClr val="bg1"/>
              </a:solidFill>
            </a:endParaRPr>
          </a:p>
        </p:txBody>
      </p:sp>
      <p:sp>
        <p:nvSpPr>
          <p:cNvPr id="7" name="TextBox 6">
            <a:extLst>
              <a:ext uri="{FF2B5EF4-FFF2-40B4-BE49-F238E27FC236}">
                <a16:creationId xmlns="" xmlns:a16="http://schemas.microsoft.com/office/drawing/2014/main" id="{0205B1BD-01CB-49CA-BC63-0EDA6571E4C0}"/>
              </a:ext>
            </a:extLst>
          </p:cNvPr>
          <p:cNvSpPr txBox="1"/>
          <p:nvPr/>
        </p:nvSpPr>
        <p:spPr>
          <a:xfrm>
            <a:off x="-1" y="232444"/>
            <a:ext cx="5335571" cy="446276"/>
          </a:xfrm>
          <a:prstGeom prst="rect">
            <a:avLst/>
          </a:prstGeom>
          <a:solidFill>
            <a:srgbClr val="16A8D3"/>
          </a:solidFill>
        </p:spPr>
        <p:txBody>
          <a:bodyPr wrap="square" rtlCol="0">
            <a:spAutoFit/>
          </a:bodyPr>
          <a:lstStyle/>
          <a:p>
            <a:r>
              <a:rPr lang="en-IE" sz="2300" dirty="0" err="1">
                <a:solidFill>
                  <a:schemeClr val="bg1"/>
                </a:solidFill>
              </a:rPr>
              <a:t>Einblicke</a:t>
            </a:r>
            <a:r>
              <a:rPr lang="en-IE" sz="2300" dirty="0">
                <a:solidFill>
                  <a:schemeClr val="bg1"/>
                </a:solidFill>
              </a:rPr>
              <a:t> von </a:t>
            </a:r>
            <a:r>
              <a:rPr lang="en-IE" sz="2300" dirty="0" err="1">
                <a:solidFill>
                  <a:schemeClr val="bg1"/>
                </a:solidFill>
              </a:rPr>
              <a:t>Geflüchteten</a:t>
            </a:r>
            <a:r>
              <a:rPr lang="en-IE" sz="2300" dirty="0">
                <a:solidFill>
                  <a:schemeClr val="bg1"/>
                </a:solidFill>
              </a:rPr>
              <a:t>/Migrant*</a:t>
            </a:r>
            <a:r>
              <a:rPr lang="en-IE" sz="2300" dirty="0" err="1">
                <a:solidFill>
                  <a:schemeClr val="bg1"/>
                </a:solidFill>
              </a:rPr>
              <a:t>innen</a:t>
            </a:r>
            <a:endParaRPr lang="en-IE" sz="2300" dirty="0">
              <a:solidFill>
                <a:schemeClr val="bg1"/>
              </a:solidFill>
            </a:endParaRPr>
          </a:p>
        </p:txBody>
      </p:sp>
      <p:sp>
        <p:nvSpPr>
          <p:cNvPr id="10" name="Rectangle 9">
            <a:extLst>
              <a:ext uri="{FF2B5EF4-FFF2-40B4-BE49-F238E27FC236}">
                <a16:creationId xmlns="" xmlns:a16="http://schemas.microsoft.com/office/drawing/2014/main" id="{DE9110FC-3AE2-4585-9417-47FC55D20838}"/>
              </a:ext>
            </a:extLst>
          </p:cNvPr>
          <p:cNvSpPr/>
          <p:nvPr/>
        </p:nvSpPr>
        <p:spPr>
          <a:xfrm>
            <a:off x="188536" y="5873131"/>
            <a:ext cx="5640007" cy="646331"/>
          </a:xfrm>
          <a:prstGeom prst="rect">
            <a:avLst/>
          </a:prstGeom>
          <a:solidFill>
            <a:srgbClr val="16A8D3"/>
          </a:solidFill>
        </p:spPr>
        <p:txBody>
          <a:bodyPr wrap="square">
            <a:spAutoFit/>
          </a:bodyPr>
          <a:lstStyle/>
          <a:p>
            <a:pPr algn="ctr"/>
            <a:r>
              <a:rPr lang="de-DE" dirty="0">
                <a:solidFill>
                  <a:schemeClr val="bg1"/>
                </a:solidFill>
              </a:rPr>
              <a:t>Geflüchtete und Migrant*innen wollen eine aktive Rolle in den Bildungssystemen ihrer neuen Länder spielen.</a:t>
            </a:r>
            <a:endParaRPr lang="en-IE" dirty="0">
              <a:solidFill>
                <a:schemeClr val="bg1"/>
              </a:solidFill>
            </a:endParaRPr>
          </a:p>
        </p:txBody>
      </p:sp>
    </p:spTree>
    <p:extLst>
      <p:ext uri="{BB962C8B-B14F-4D97-AF65-F5344CB8AC3E}">
        <p14:creationId xmlns:p14="http://schemas.microsoft.com/office/powerpoint/2010/main" val="3047905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59CA8860-74FB-496C-83CC-6B9E241A1BE9}"/>
              </a:ext>
            </a:extLst>
          </p:cNvPr>
          <p:cNvSpPr>
            <a:spLocks noGrp="1"/>
          </p:cNvSpPr>
          <p:nvPr>
            <p:ph type="body" sz="quarter" idx="21"/>
          </p:nvPr>
        </p:nvSpPr>
        <p:spPr>
          <a:xfrm>
            <a:off x="3478924" y="368134"/>
            <a:ext cx="7420134" cy="707943"/>
          </a:xfrm>
        </p:spPr>
        <p:txBody>
          <a:bodyPr>
            <a:normAutofit/>
          </a:bodyPr>
          <a:lstStyle/>
          <a:p>
            <a:r>
              <a:rPr lang="de-DE" sz="3400" dirty="0"/>
              <a:t>Video anschauen: </a:t>
            </a:r>
            <a:r>
              <a:rPr lang="de-DE" sz="3400" dirty="0" err="1"/>
              <a:t>Failte</a:t>
            </a:r>
            <a:r>
              <a:rPr lang="de-DE" sz="3400" dirty="0"/>
              <a:t> </a:t>
            </a:r>
            <a:r>
              <a:rPr lang="de-DE" sz="3400" dirty="0" err="1"/>
              <a:t>Isteach</a:t>
            </a:r>
            <a:r>
              <a:rPr lang="de-DE" sz="3400" dirty="0"/>
              <a:t>, Irland</a:t>
            </a:r>
            <a:endParaRPr lang="en-IE" sz="3400" dirty="0"/>
          </a:p>
        </p:txBody>
      </p:sp>
      <p:pic>
        <p:nvPicPr>
          <p:cNvPr id="4" name="Online Media 8" title="Third Age - Failte Isteach">
            <a:hlinkClick r:id="" action="ppaction://media"/>
            <a:extLst>
              <a:ext uri="{FF2B5EF4-FFF2-40B4-BE49-F238E27FC236}">
                <a16:creationId xmlns="" xmlns:a16="http://schemas.microsoft.com/office/drawing/2014/main" id="{F32D2E4C-6F94-4464-B9AB-905560FD51ED}"/>
              </a:ext>
            </a:extLst>
          </p:cNvPr>
          <p:cNvPicPr>
            <a:picLocks noRot="1" noChangeAspect="1"/>
          </p:cNvPicPr>
          <p:nvPr>
            <a:videoFile r:link="rId1"/>
          </p:nvPr>
        </p:nvPicPr>
        <p:blipFill>
          <a:blip r:embed="rId3"/>
          <a:stretch>
            <a:fillRect/>
          </a:stretch>
        </p:blipFill>
        <p:spPr>
          <a:xfrm>
            <a:off x="5062194" y="1465942"/>
            <a:ext cx="6748755" cy="4550661"/>
          </a:xfrm>
          <a:prstGeom prst="rect">
            <a:avLst/>
          </a:prstGeom>
        </p:spPr>
      </p:pic>
      <p:sp>
        <p:nvSpPr>
          <p:cNvPr id="5" name="Rectangle 4">
            <a:extLst>
              <a:ext uri="{FF2B5EF4-FFF2-40B4-BE49-F238E27FC236}">
                <a16:creationId xmlns="" xmlns:a16="http://schemas.microsoft.com/office/drawing/2014/main" id="{F6452A27-EC57-4B61-88CD-3A1AAB3306E4}"/>
              </a:ext>
            </a:extLst>
          </p:cNvPr>
          <p:cNvSpPr/>
          <p:nvPr/>
        </p:nvSpPr>
        <p:spPr>
          <a:xfrm>
            <a:off x="-2" y="4269333"/>
            <a:ext cx="4760538" cy="2308324"/>
          </a:xfrm>
          <a:prstGeom prst="rect">
            <a:avLst/>
          </a:prstGeom>
          <a:solidFill>
            <a:srgbClr val="16A8D3"/>
          </a:solidFill>
        </p:spPr>
        <p:txBody>
          <a:bodyPr wrap="square">
            <a:spAutoFit/>
          </a:bodyPr>
          <a:lstStyle/>
          <a:p>
            <a:r>
              <a:rPr lang="de-DE" sz="2400" dirty="0">
                <a:solidFill>
                  <a:schemeClr val="bg1"/>
                </a:solidFill>
              </a:rPr>
              <a:t>Das </a:t>
            </a:r>
            <a:r>
              <a:rPr lang="de-DE" sz="2400" dirty="0" err="1">
                <a:solidFill>
                  <a:schemeClr val="bg1"/>
                </a:solidFill>
              </a:rPr>
              <a:t>Failte</a:t>
            </a:r>
            <a:r>
              <a:rPr lang="de-DE" sz="2400" dirty="0">
                <a:solidFill>
                  <a:schemeClr val="bg1"/>
                </a:solidFill>
              </a:rPr>
              <a:t>-</a:t>
            </a:r>
            <a:r>
              <a:rPr lang="de-DE" sz="2400" dirty="0" err="1">
                <a:solidFill>
                  <a:schemeClr val="bg1"/>
                </a:solidFill>
              </a:rPr>
              <a:t>Isteach</a:t>
            </a:r>
            <a:r>
              <a:rPr lang="de-DE" sz="2400" dirty="0">
                <a:solidFill>
                  <a:schemeClr val="bg1"/>
                </a:solidFill>
              </a:rPr>
              <a:t>-Programm ist ein englisches Konversationsprogramm, das Freiwillige aus der irischen Gemeinde befähigt, informelle Peer </a:t>
            </a:r>
            <a:r>
              <a:rPr lang="de-DE" sz="2400" dirty="0" err="1">
                <a:solidFill>
                  <a:schemeClr val="bg1"/>
                </a:solidFill>
              </a:rPr>
              <a:t>Educators</a:t>
            </a:r>
            <a:r>
              <a:rPr lang="de-DE" sz="2400" dirty="0">
                <a:solidFill>
                  <a:schemeClr val="bg1"/>
                </a:solidFill>
              </a:rPr>
              <a:t> für Geflüchtete und Migrant*innen zu werden.</a:t>
            </a:r>
            <a:endParaRPr lang="en-IE" sz="2400" dirty="0">
              <a:solidFill>
                <a:schemeClr val="bg1"/>
              </a:solidFill>
            </a:endParaRPr>
          </a:p>
        </p:txBody>
      </p:sp>
      <p:sp>
        <p:nvSpPr>
          <p:cNvPr id="6" name="Rectangle 5">
            <a:extLst>
              <a:ext uri="{FF2B5EF4-FFF2-40B4-BE49-F238E27FC236}">
                <a16:creationId xmlns="" xmlns:a16="http://schemas.microsoft.com/office/drawing/2014/main" id="{74ECB4EC-83F5-4C5F-9AE7-7EFC46A1785C}"/>
              </a:ext>
            </a:extLst>
          </p:cNvPr>
          <p:cNvSpPr/>
          <p:nvPr/>
        </p:nvSpPr>
        <p:spPr>
          <a:xfrm>
            <a:off x="8467925" y="6577657"/>
            <a:ext cx="3259226" cy="246221"/>
          </a:xfrm>
          <a:prstGeom prst="rect">
            <a:avLst/>
          </a:prstGeom>
        </p:spPr>
        <p:txBody>
          <a:bodyPr wrap="none">
            <a:spAutoFit/>
          </a:bodyPr>
          <a:lstStyle/>
          <a:p>
            <a:r>
              <a:rPr lang="en-IE" sz="1000" dirty="0" err="1" smtClean="0"/>
              <a:t>Quelle</a:t>
            </a:r>
            <a:r>
              <a:rPr lang="en-IE" sz="1000" dirty="0" smtClean="0"/>
              <a:t>: </a:t>
            </a:r>
            <a:r>
              <a:rPr lang="en-IE" sz="1000" dirty="0">
                <a:hlinkClick r:id="rId4"/>
              </a:rPr>
              <a:t>https://www.youtube.com/watch?v=qm3IYXEZcYk</a:t>
            </a:r>
            <a:r>
              <a:rPr lang="en-IE" sz="1000" dirty="0"/>
              <a:t> </a:t>
            </a:r>
          </a:p>
        </p:txBody>
      </p:sp>
      <p:pic>
        <p:nvPicPr>
          <p:cNvPr id="7" name="Picture 6">
            <a:extLst>
              <a:ext uri="{FF2B5EF4-FFF2-40B4-BE49-F238E27FC236}">
                <a16:creationId xmlns="" xmlns:a16="http://schemas.microsoft.com/office/drawing/2014/main" id="{CD4F8517-709B-46BE-B07A-AFC707FD40A0}"/>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10520686" y="324400"/>
            <a:ext cx="1094562" cy="546825"/>
          </a:xfrm>
          <a:prstGeom prst="rect">
            <a:avLst/>
          </a:prstGeom>
        </p:spPr>
      </p:pic>
      <p:sp>
        <p:nvSpPr>
          <p:cNvPr id="8" name="TextBox 7">
            <a:extLst>
              <a:ext uri="{FF2B5EF4-FFF2-40B4-BE49-F238E27FC236}">
                <a16:creationId xmlns="" xmlns:a16="http://schemas.microsoft.com/office/drawing/2014/main" id="{0DBC96BF-AE16-4B8C-BBB9-6F4C72248C4B}"/>
              </a:ext>
            </a:extLst>
          </p:cNvPr>
          <p:cNvSpPr txBox="1"/>
          <p:nvPr/>
        </p:nvSpPr>
        <p:spPr>
          <a:xfrm>
            <a:off x="0" y="102977"/>
            <a:ext cx="3146960" cy="461665"/>
          </a:xfrm>
          <a:prstGeom prst="rect">
            <a:avLst/>
          </a:prstGeom>
          <a:solidFill>
            <a:srgbClr val="16A8D3"/>
          </a:solidFill>
        </p:spPr>
        <p:txBody>
          <a:bodyPr wrap="square" rtlCol="0">
            <a:spAutoFit/>
          </a:bodyPr>
          <a:lstStyle/>
          <a:p>
            <a:r>
              <a:rPr lang="en-IE" sz="2400"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9" name="Google Shape;543;p39">
            <a:extLst>
              <a:ext uri="{FF2B5EF4-FFF2-40B4-BE49-F238E27FC236}">
                <a16:creationId xmlns="" xmlns:a16="http://schemas.microsoft.com/office/drawing/2014/main" id="{A3D041EF-EC42-427B-9D67-6C691C41844C}"/>
              </a:ext>
            </a:extLst>
          </p:cNvPr>
          <p:cNvGrpSpPr/>
          <p:nvPr/>
        </p:nvGrpSpPr>
        <p:grpSpPr>
          <a:xfrm>
            <a:off x="100685" y="195268"/>
            <a:ext cx="252000" cy="288000"/>
            <a:chOff x="5961125" y="1623900"/>
            <a:chExt cx="376925" cy="448175"/>
          </a:xfrm>
        </p:grpSpPr>
        <p:sp>
          <p:nvSpPr>
            <p:cNvPr id="10" name="Google Shape;544;p39">
              <a:extLst>
                <a:ext uri="{FF2B5EF4-FFF2-40B4-BE49-F238E27FC236}">
                  <a16:creationId xmlns="" xmlns:a16="http://schemas.microsoft.com/office/drawing/2014/main" id="{CC9051EE-ACBB-414F-A921-4172A62D4D1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5;p39">
              <a:extLst>
                <a:ext uri="{FF2B5EF4-FFF2-40B4-BE49-F238E27FC236}">
                  <a16:creationId xmlns="" xmlns:a16="http://schemas.microsoft.com/office/drawing/2014/main" id="{DD482A9B-918E-4633-87E1-8CD2DCDBEF9C}"/>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6;p39">
              <a:extLst>
                <a:ext uri="{FF2B5EF4-FFF2-40B4-BE49-F238E27FC236}">
                  <a16:creationId xmlns="" xmlns:a16="http://schemas.microsoft.com/office/drawing/2014/main" id="{726F9A84-85CB-4C6A-A15F-75543E9E3D71}"/>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7;p39">
              <a:extLst>
                <a:ext uri="{FF2B5EF4-FFF2-40B4-BE49-F238E27FC236}">
                  <a16:creationId xmlns="" xmlns:a16="http://schemas.microsoft.com/office/drawing/2014/main" id="{2220AF44-BBEA-48EA-A487-7566BD5D7E3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8;p39">
              <a:extLst>
                <a:ext uri="{FF2B5EF4-FFF2-40B4-BE49-F238E27FC236}">
                  <a16:creationId xmlns="" xmlns:a16="http://schemas.microsoft.com/office/drawing/2014/main" id="{F3F2351C-7F86-4698-AB04-767D77C47ACA}"/>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49;p39">
              <a:extLst>
                <a:ext uri="{FF2B5EF4-FFF2-40B4-BE49-F238E27FC236}">
                  <a16:creationId xmlns="" xmlns:a16="http://schemas.microsoft.com/office/drawing/2014/main" id="{896BCB28-0FD4-4273-B812-F3640AF5C569}"/>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0;p39">
              <a:extLst>
                <a:ext uri="{FF2B5EF4-FFF2-40B4-BE49-F238E27FC236}">
                  <a16:creationId xmlns="" xmlns:a16="http://schemas.microsoft.com/office/drawing/2014/main" id="{2B35E975-125A-4A3C-8D95-BE61E4D55C86}"/>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 xmlns:a16="http://schemas.microsoft.com/office/drawing/2014/main" id="{801AE13B-3AD6-4D63-8A25-8DEA5E270ECD}"/>
              </a:ext>
            </a:extLst>
          </p:cNvPr>
          <p:cNvSpPr txBox="1"/>
          <p:nvPr/>
        </p:nvSpPr>
        <p:spPr>
          <a:xfrm>
            <a:off x="-2" y="1744033"/>
            <a:ext cx="3770722" cy="2308324"/>
          </a:xfrm>
          <a:prstGeom prst="rect">
            <a:avLst/>
          </a:prstGeom>
          <a:solidFill>
            <a:srgbClr val="B6BD00"/>
          </a:solidFill>
        </p:spPr>
        <p:txBody>
          <a:bodyPr wrap="square" rtlCol="0">
            <a:spAutoFit/>
          </a:bodyPr>
          <a:lstStyle/>
          <a:p>
            <a:r>
              <a:rPr lang="de-DE" sz="2400" dirty="0">
                <a:solidFill>
                  <a:schemeClr val="bg1"/>
                </a:solidFill>
              </a:rPr>
              <a:t>Unsere "</a:t>
            </a:r>
            <a:r>
              <a:rPr lang="de-DE" sz="2400" dirty="0" err="1">
                <a:solidFill>
                  <a:schemeClr val="bg1"/>
                </a:solidFill>
              </a:rPr>
              <a:t>Failte</a:t>
            </a:r>
            <a:r>
              <a:rPr lang="de-DE" sz="2400" dirty="0">
                <a:solidFill>
                  <a:schemeClr val="bg1"/>
                </a:solidFill>
              </a:rPr>
              <a:t> </a:t>
            </a:r>
            <a:r>
              <a:rPr lang="de-DE" sz="2400" dirty="0" err="1">
                <a:solidFill>
                  <a:schemeClr val="bg1"/>
                </a:solidFill>
              </a:rPr>
              <a:t>Isteach</a:t>
            </a:r>
            <a:r>
              <a:rPr lang="de-DE" sz="2400" dirty="0">
                <a:solidFill>
                  <a:schemeClr val="bg1"/>
                </a:solidFill>
              </a:rPr>
              <a:t> </a:t>
            </a:r>
            <a:r>
              <a:rPr lang="de-DE" sz="2400" dirty="0" err="1">
                <a:solidFill>
                  <a:schemeClr val="bg1"/>
                </a:solidFill>
              </a:rPr>
              <a:t>Good</a:t>
            </a:r>
            <a:r>
              <a:rPr lang="de-DE" sz="2400" dirty="0">
                <a:solidFill>
                  <a:schemeClr val="bg1"/>
                </a:solidFill>
              </a:rPr>
              <a:t> Practice" aus dem PROMISE-Lernbereich 1 ist ein großartiges Beispiel für das Unterrichten/Lernen von Gleichaltrigen in der Praxis.</a:t>
            </a:r>
          </a:p>
        </p:txBody>
      </p:sp>
    </p:spTree>
    <p:extLst>
      <p:ext uri="{BB962C8B-B14F-4D97-AF65-F5344CB8AC3E}">
        <p14:creationId xmlns:p14="http://schemas.microsoft.com/office/powerpoint/2010/main" val="4159857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statue in front of a building&#10;&#10;Description automatically generated">
            <a:extLst>
              <a:ext uri="{FF2B5EF4-FFF2-40B4-BE49-F238E27FC236}">
                <a16:creationId xmlns="" xmlns:a16="http://schemas.microsoft.com/office/drawing/2014/main" id="{29362599-E7FE-4085-B512-72D72C8090C0}"/>
              </a:ext>
            </a:extLst>
          </p:cNvPr>
          <p:cNvPicPr>
            <a:picLocks noGrp="1" noChangeAspect="1"/>
          </p:cNvPicPr>
          <p:nvPr>
            <p:ph type="pic" sz="quarter" idx="10"/>
          </p:nvPr>
        </p:nvPicPr>
        <p:blipFill>
          <a:blip r:embed="rId2">
            <a:extLst>
              <a:ext uri="{837473B0-CC2E-450A-ABE3-18F120FF3D39}">
                <a1611:picAttrSrcUrl xmlns="" xmlns:a1611="http://schemas.microsoft.com/office/drawing/2016/11/main" r:id="rId3"/>
              </a:ext>
            </a:extLst>
          </a:blip>
          <a:srcRect t="12453" b="12453"/>
          <a:stretch>
            <a:fillRect/>
          </a:stretch>
        </p:blipFill>
        <p:spPr>
          <a:xfrm>
            <a:off x="0" y="1195970"/>
            <a:ext cx="4382814" cy="4382814"/>
          </a:xfrm>
        </p:spPr>
      </p:pic>
      <p:sp>
        <p:nvSpPr>
          <p:cNvPr id="2" name="Text Placeholder 1">
            <a:extLst>
              <a:ext uri="{FF2B5EF4-FFF2-40B4-BE49-F238E27FC236}">
                <a16:creationId xmlns="" xmlns:a16="http://schemas.microsoft.com/office/drawing/2014/main" id="{E67ED51D-8D75-4620-A878-F1068A4FDEFB}"/>
              </a:ext>
            </a:extLst>
          </p:cNvPr>
          <p:cNvSpPr>
            <a:spLocks noGrp="1"/>
          </p:cNvSpPr>
          <p:nvPr>
            <p:ph type="body" sz="quarter" idx="16"/>
          </p:nvPr>
        </p:nvSpPr>
        <p:spPr>
          <a:xfrm>
            <a:off x="6243145" y="346100"/>
            <a:ext cx="5791200" cy="1170854"/>
          </a:xfrm>
          <a:solidFill>
            <a:schemeClr val="accent2"/>
          </a:solidFill>
        </p:spPr>
        <p:txBody>
          <a:bodyPr>
            <a:normAutofit fontScale="85000" lnSpcReduction="20000"/>
          </a:bodyPr>
          <a:lstStyle/>
          <a:p>
            <a:r>
              <a:rPr lang="de-DE" i="1" dirty="0">
                <a:solidFill>
                  <a:schemeClr val="bg1"/>
                </a:solidFill>
              </a:rPr>
              <a:t>Roseanne Dunne, Erwachsenenbildungszentrum der Stadt Limerick</a:t>
            </a:r>
            <a:endParaRPr lang="en-IE" i="1" dirty="0">
              <a:solidFill>
                <a:schemeClr val="bg1"/>
              </a:solidFill>
            </a:endParaRPr>
          </a:p>
        </p:txBody>
      </p:sp>
      <p:sp>
        <p:nvSpPr>
          <p:cNvPr id="3" name="Text Placeholder 2">
            <a:extLst>
              <a:ext uri="{FF2B5EF4-FFF2-40B4-BE49-F238E27FC236}">
                <a16:creationId xmlns="" xmlns:a16="http://schemas.microsoft.com/office/drawing/2014/main" id="{6C0016F9-6700-4243-AEAE-BE0B4083872F}"/>
              </a:ext>
            </a:extLst>
          </p:cNvPr>
          <p:cNvSpPr>
            <a:spLocks noGrp="1"/>
          </p:cNvSpPr>
          <p:nvPr>
            <p:ph type="body" sz="quarter" idx="17"/>
          </p:nvPr>
        </p:nvSpPr>
        <p:spPr>
          <a:xfrm>
            <a:off x="6243144" y="1795424"/>
            <a:ext cx="5948855" cy="4622559"/>
          </a:xfrm>
        </p:spPr>
        <p:txBody>
          <a:bodyPr/>
          <a:lstStyle/>
          <a:p>
            <a:pPr algn="just"/>
            <a:r>
              <a:rPr lang="de-DE" sz="2200" dirty="0"/>
              <a:t>Roseanne Dunne arbeitet als Englischlehrerin für Speakers </a:t>
            </a:r>
            <a:r>
              <a:rPr lang="de-DE" sz="2200" dirty="0" err="1"/>
              <a:t>of</a:t>
            </a:r>
            <a:r>
              <a:rPr lang="de-DE" sz="2200" dirty="0"/>
              <a:t> Other </a:t>
            </a:r>
            <a:r>
              <a:rPr lang="de-DE" sz="2200" dirty="0" err="1"/>
              <a:t>Languages</a:t>
            </a:r>
            <a:r>
              <a:rPr lang="de-DE" sz="2200" dirty="0"/>
              <a:t> (ESOL). Ihre Lernenden sind alle nicht-irische Staatsbürger*innen und ihr primäres Bedürfnis ist das Erlernen der englischen Sprache. </a:t>
            </a:r>
            <a:endParaRPr lang="de-DE" sz="2200" dirty="0" smtClean="0"/>
          </a:p>
          <a:p>
            <a:pPr algn="just"/>
            <a:r>
              <a:rPr lang="de-DE" sz="2200" dirty="0"/>
              <a:t>Roseanne verwendet interaktive Unterrichtsstrategien wie </a:t>
            </a:r>
            <a:r>
              <a:rPr lang="de-DE" sz="2200" b="1" dirty="0">
                <a:solidFill>
                  <a:srgbClr val="B6BD00"/>
                </a:solidFill>
              </a:rPr>
              <a:t>Peer-Learning</a:t>
            </a:r>
            <a:r>
              <a:rPr lang="de-DE" sz="2200" dirty="0"/>
              <a:t> und den Ansatz der Spracherfahrung, um Menschen aus verschiedenen Ländern zur Zusammenarbeit zu bewegen. Dieser Ansatz führt in Themen von allgemeinem Interesse (wie Sport oder Einkaufen) ein und bearbeitet den Wortschatz, der sich aus der gepaarten Arbeit der Lernenden zu diesen Themen ergibt.</a:t>
            </a:r>
            <a:endParaRPr lang="en-IE" sz="2200" dirty="0"/>
          </a:p>
        </p:txBody>
      </p:sp>
      <p:sp>
        <p:nvSpPr>
          <p:cNvPr id="5" name="TextBox 4">
            <a:extLst>
              <a:ext uri="{FF2B5EF4-FFF2-40B4-BE49-F238E27FC236}">
                <a16:creationId xmlns="" xmlns:a16="http://schemas.microsoft.com/office/drawing/2014/main" id="{56F15564-F204-495B-8D0B-E0345BA37CA3}"/>
              </a:ext>
            </a:extLst>
          </p:cNvPr>
          <p:cNvSpPr txBox="1"/>
          <p:nvPr/>
        </p:nvSpPr>
        <p:spPr>
          <a:xfrm>
            <a:off x="0" y="242320"/>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6" name="Google Shape;543;p39">
            <a:extLst>
              <a:ext uri="{FF2B5EF4-FFF2-40B4-BE49-F238E27FC236}">
                <a16:creationId xmlns="" xmlns:a16="http://schemas.microsoft.com/office/drawing/2014/main" id="{0B5C58DD-A882-455C-BE63-3FAAEE764FFB}"/>
              </a:ext>
            </a:extLst>
          </p:cNvPr>
          <p:cNvGrpSpPr/>
          <p:nvPr/>
        </p:nvGrpSpPr>
        <p:grpSpPr>
          <a:xfrm>
            <a:off x="100685" y="310884"/>
            <a:ext cx="252000" cy="288000"/>
            <a:chOff x="5961125" y="1623900"/>
            <a:chExt cx="376925" cy="448175"/>
          </a:xfrm>
        </p:grpSpPr>
        <p:sp>
          <p:nvSpPr>
            <p:cNvPr id="7" name="Google Shape;544;p39">
              <a:extLst>
                <a:ext uri="{FF2B5EF4-FFF2-40B4-BE49-F238E27FC236}">
                  <a16:creationId xmlns="" xmlns:a16="http://schemas.microsoft.com/office/drawing/2014/main" id="{E0492873-7485-4A26-91A6-FFC80044839D}"/>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5;p39">
              <a:extLst>
                <a:ext uri="{FF2B5EF4-FFF2-40B4-BE49-F238E27FC236}">
                  <a16:creationId xmlns="" xmlns:a16="http://schemas.microsoft.com/office/drawing/2014/main" id="{E842EB74-203D-43C2-8069-80DA12BB7C5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39">
              <a:extLst>
                <a:ext uri="{FF2B5EF4-FFF2-40B4-BE49-F238E27FC236}">
                  <a16:creationId xmlns="" xmlns:a16="http://schemas.microsoft.com/office/drawing/2014/main" id="{F5A48CD7-0977-445F-B768-9603A59D3FE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9">
              <a:extLst>
                <a:ext uri="{FF2B5EF4-FFF2-40B4-BE49-F238E27FC236}">
                  <a16:creationId xmlns="" xmlns:a16="http://schemas.microsoft.com/office/drawing/2014/main" id="{80810393-276E-4990-8D2E-1BC7756B152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8;p39">
              <a:extLst>
                <a:ext uri="{FF2B5EF4-FFF2-40B4-BE49-F238E27FC236}">
                  <a16:creationId xmlns="" xmlns:a16="http://schemas.microsoft.com/office/drawing/2014/main" id="{4F9C0161-74F4-45DD-BC1A-E8D5C01B83BD}"/>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9;p39">
              <a:extLst>
                <a:ext uri="{FF2B5EF4-FFF2-40B4-BE49-F238E27FC236}">
                  <a16:creationId xmlns="" xmlns:a16="http://schemas.microsoft.com/office/drawing/2014/main" id="{08028393-8B2C-483F-99BB-8FFD3EED80AB}"/>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0;p39">
              <a:extLst>
                <a:ext uri="{FF2B5EF4-FFF2-40B4-BE49-F238E27FC236}">
                  <a16:creationId xmlns="" xmlns:a16="http://schemas.microsoft.com/office/drawing/2014/main" id="{82666B0B-B8F6-4014-A801-3CAC5ADC076C}"/>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a:extLst>
              <a:ext uri="{FF2B5EF4-FFF2-40B4-BE49-F238E27FC236}">
                <a16:creationId xmlns="" xmlns:a16="http://schemas.microsoft.com/office/drawing/2014/main" id="{ECCB428D-E7FF-4F7D-85D2-2225396B0CF9}"/>
              </a:ext>
            </a:extLst>
          </p:cNvPr>
          <p:cNvSpPr/>
          <p:nvPr/>
        </p:nvSpPr>
        <p:spPr>
          <a:xfrm>
            <a:off x="3772564" y="6589251"/>
            <a:ext cx="8044190" cy="246221"/>
          </a:xfrm>
          <a:prstGeom prst="rect">
            <a:avLst/>
          </a:prstGeom>
        </p:spPr>
        <p:txBody>
          <a:bodyPr wrap="none">
            <a:spAutoFit/>
          </a:bodyPr>
          <a:lstStyle/>
          <a:p>
            <a:r>
              <a:rPr lang="en-IE" sz="1000" dirty="0" err="1" smtClean="0"/>
              <a:t>Quelle</a:t>
            </a:r>
            <a:r>
              <a:rPr lang="en-IE" sz="1000" dirty="0" smtClean="0"/>
              <a:t>: </a:t>
            </a:r>
            <a:r>
              <a:rPr lang="en-IE" sz="1000" dirty="0">
                <a:hlinkClick r:id="rId4"/>
              </a:rPr>
              <a:t>https://www.nala.ie/wp-content/uploads/2019/08/Meeting-the-challenge-strategies-for-motivating-learners-in-adult-education-in-Ireland.pdf</a:t>
            </a:r>
            <a:r>
              <a:rPr lang="en-IE" sz="1000" dirty="0"/>
              <a:t> </a:t>
            </a:r>
          </a:p>
        </p:txBody>
      </p:sp>
      <p:sp>
        <p:nvSpPr>
          <p:cNvPr id="18" name="TextBox 17">
            <a:extLst>
              <a:ext uri="{FF2B5EF4-FFF2-40B4-BE49-F238E27FC236}">
                <a16:creationId xmlns="" xmlns:a16="http://schemas.microsoft.com/office/drawing/2014/main" id="{AE4A62E6-2B3A-4A10-9C11-8212402D3B6B}"/>
              </a:ext>
            </a:extLst>
          </p:cNvPr>
          <p:cNvSpPr txBox="1"/>
          <p:nvPr/>
        </p:nvSpPr>
        <p:spPr>
          <a:xfrm>
            <a:off x="0" y="794817"/>
            <a:ext cx="4866290" cy="830997"/>
          </a:xfrm>
          <a:prstGeom prst="rect">
            <a:avLst/>
          </a:prstGeom>
          <a:solidFill>
            <a:srgbClr val="EA1D76"/>
          </a:solidFill>
        </p:spPr>
        <p:txBody>
          <a:bodyPr wrap="square" rtlCol="0">
            <a:spAutoFit/>
          </a:bodyPr>
          <a:lstStyle/>
          <a:p>
            <a:r>
              <a:rPr lang="en-IE" sz="2400" dirty="0">
                <a:solidFill>
                  <a:schemeClr val="bg1"/>
                </a:solidFill>
              </a:rPr>
              <a:t>Innovative </a:t>
            </a:r>
            <a:r>
              <a:rPr lang="en-IE" sz="2400" dirty="0" err="1">
                <a:solidFill>
                  <a:schemeClr val="bg1"/>
                </a:solidFill>
              </a:rPr>
              <a:t>Lehrkräfte</a:t>
            </a:r>
            <a:r>
              <a:rPr lang="en-IE" sz="2400" dirty="0">
                <a:solidFill>
                  <a:schemeClr val="bg1"/>
                </a:solidFill>
              </a:rPr>
              <a:t> </a:t>
            </a:r>
            <a:r>
              <a:rPr lang="en-IE" sz="2400" dirty="0" err="1">
                <a:solidFill>
                  <a:schemeClr val="bg1"/>
                </a:solidFill>
              </a:rPr>
              <a:t>für</a:t>
            </a:r>
            <a:r>
              <a:rPr lang="en-IE" sz="2400" dirty="0">
                <a:solidFill>
                  <a:schemeClr val="bg1"/>
                </a:solidFill>
              </a:rPr>
              <a:t> </a:t>
            </a:r>
            <a:r>
              <a:rPr lang="en-IE" sz="2400" dirty="0" err="1">
                <a:solidFill>
                  <a:schemeClr val="bg1"/>
                </a:solidFill>
              </a:rPr>
              <a:t>Erwachsenenbildung</a:t>
            </a:r>
            <a:r>
              <a:rPr lang="en-IE" sz="2400" dirty="0">
                <a:solidFill>
                  <a:schemeClr val="bg1"/>
                </a:solidFill>
              </a:rPr>
              <a:t> </a:t>
            </a:r>
            <a:r>
              <a:rPr lang="en-IE" sz="2400" dirty="0" err="1">
                <a:solidFill>
                  <a:schemeClr val="bg1"/>
                </a:solidFill>
              </a:rPr>
              <a:t>im</a:t>
            </a:r>
            <a:r>
              <a:rPr lang="en-IE" sz="2400" dirty="0">
                <a:solidFill>
                  <a:schemeClr val="bg1"/>
                </a:solidFill>
              </a:rPr>
              <a:t> </a:t>
            </a:r>
            <a:r>
              <a:rPr lang="en-IE" sz="2400" dirty="0" err="1">
                <a:solidFill>
                  <a:schemeClr val="bg1"/>
                </a:solidFill>
              </a:rPr>
              <a:t>Mittelpunkt</a:t>
            </a:r>
            <a:endParaRPr lang="en-IE" sz="2400" dirty="0">
              <a:solidFill>
                <a:schemeClr val="bg1"/>
              </a:solidFill>
            </a:endParaRPr>
          </a:p>
        </p:txBody>
      </p:sp>
      <p:sp>
        <p:nvSpPr>
          <p:cNvPr id="19" name="TextBox 18">
            <a:extLst>
              <a:ext uri="{FF2B5EF4-FFF2-40B4-BE49-F238E27FC236}">
                <a16:creationId xmlns="" xmlns:a16="http://schemas.microsoft.com/office/drawing/2014/main" id="{47633486-9C8E-49D0-A9ED-FB8DD685BCF2}"/>
              </a:ext>
            </a:extLst>
          </p:cNvPr>
          <p:cNvSpPr txBox="1"/>
          <p:nvPr/>
        </p:nvSpPr>
        <p:spPr>
          <a:xfrm>
            <a:off x="0" y="5265550"/>
            <a:ext cx="6136849" cy="1107996"/>
          </a:xfrm>
          <a:prstGeom prst="rect">
            <a:avLst/>
          </a:prstGeom>
          <a:solidFill>
            <a:srgbClr val="F38B00"/>
          </a:solidFill>
        </p:spPr>
        <p:txBody>
          <a:bodyPr wrap="square" rtlCol="0">
            <a:spAutoFit/>
          </a:bodyPr>
          <a:lstStyle/>
          <a:p>
            <a:r>
              <a:rPr lang="de-DE" sz="2200" dirty="0">
                <a:solidFill>
                  <a:schemeClr val="bg1"/>
                </a:solidFill>
              </a:rPr>
              <a:t>Der Language Experience Approach (LEA) fördert Lesen und Schreiben durch den Einsatz persönlicher Erfahrungen und mündlicher Sprache.</a:t>
            </a:r>
            <a:endParaRPr lang="en-IE" sz="2200" dirty="0">
              <a:solidFill>
                <a:schemeClr val="bg1"/>
              </a:solidFill>
            </a:endParaRPr>
          </a:p>
        </p:txBody>
      </p:sp>
      <p:pic>
        <p:nvPicPr>
          <p:cNvPr id="17" name="Picture 16">
            <a:extLst>
              <a:ext uri="{FF2B5EF4-FFF2-40B4-BE49-F238E27FC236}">
                <a16:creationId xmlns="" xmlns:a16="http://schemas.microsoft.com/office/drawing/2014/main" id="{A8E9D13F-6D73-4C4C-A037-E4733AFC6C2D}"/>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2845950" y="242321"/>
            <a:ext cx="926613" cy="462920"/>
          </a:xfrm>
          <a:prstGeom prst="rect">
            <a:avLst/>
          </a:prstGeom>
        </p:spPr>
      </p:pic>
    </p:spTree>
    <p:extLst>
      <p:ext uri="{BB962C8B-B14F-4D97-AF65-F5344CB8AC3E}">
        <p14:creationId xmlns:p14="http://schemas.microsoft.com/office/powerpoint/2010/main" val="3665354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6DBEC1A-6DB1-42AF-8D94-2AAC30590649}"/>
              </a:ext>
            </a:extLst>
          </p:cNvPr>
          <p:cNvSpPr>
            <a:spLocks noGrp="1"/>
          </p:cNvSpPr>
          <p:nvPr>
            <p:ph type="body" sz="quarter" idx="20"/>
          </p:nvPr>
        </p:nvSpPr>
        <p:spPr>
          <a:xfrm>
            <a:off x="6052008" y="1951348"/>
            <a:ext cx="5872899" cy="3708840"/>
          </a:xfrm>
        </p:spPr>
        <p:txBody>
          <a:bodyPr/>
          <a:lstStyle/>
          <a:p>
            <a:r>
              <a:rPr lang="de-DE" sz="2300" dirty="0"/>
              <a:t>Es lässt sich nicht leugnen, dass Spiele das Lernen zum Vergnügen machen und wenn das Lernen Spaß macht, motiviert es die Menschen und hilft ihnen, aufmerksam zu sein und sich auf das Schulungsthema zu konzentrieren. </a:t>
            </a:r>
          </a:p>
          <a:p>
            <a:endParaRPr lang="de-DE" sz="2300" dirty="0"/>
          </a:p>
          <a:p>
            <a:r>
              <a:rPr lang="de-DE" sz="2300" dirty="0"/>
              <a:t>Spiele sind auch ein großartiges Eisbrecher- und Einbeziehungstool, um Gruppen dazu zu bringen, sich zu mischen, zu reden und zusammenzuarbeiten. Werfen wir einen Blick darauf, wie sie in der Erwachsenenbildung für Geflüchtete und Migrant*innen eingesetzt werden können.</a:t>
            </a:r>
            <a:endParaRPr lang="en-IE" sz="2300" dirty="0"/>
          </a:p>
        </p:txBody>
      </p:sp>
      <p:pic>
        <p:nvPicPr>
          <p:cNvPr id="7" name="Picture Placeholder 6" descr="A group of people playing frisbee in a field&#10;&#10;Description automatically generated">
            <a:extLst>
              <a:ext uri="{FF2B5EF4-FFF2-40B4-BE49-F238E27FC236}">
                <a16:creationId xmlns="" xmlns:a16="http://schemas.microsoft.com/office/drawing/2014/main" id="{D9C1F5FF-5159-4FEC-A7FD-52A796E2B076}"/>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24068" r="24068"/>
          <a:stretch>
            <a:fillRect/>
          </a:stretch>
        </p:blipFill>
        <p:spPr/>
      </p:pic>
      <p:sp>
        <p:nvSpPr>
          <p:cNvPr id="4" name="Text Placeholder 3">
            <a:extLst>
              <a:ext uri="{FF2B5EF4-FFF2-40B4-BE49-F238E27FC236}">
                <a16:creationId xmlns="" xmlns:a16="http://schemas.microsoft.com/office/drawing/2014/main" id="{2C6AAEFE-8620-4C4E-AFA3-2403F8A0B3E4}"/>
              </a:ext>
            </a:extLst>
          </p:cNvPr>
          <p:cNvSpPr>
            <a:spLocks noGrp="1"/>
          </p:cNvSpPr>
          <p:nvPr>
            <p:ph type="body" sz="quarter" idx="22"/>
          </p:nvPr>
        </p:nvSpPr>
        <p:spPr>
          <a:xfrm>
            <a:off x="6121565" y="452487"/>
            <a:ext cx="5803342" cy="1172554"/>
          </a:xfrm>
        </p:spPr>
        <p:txBody>
          <a:bodyPr>
            <a:normAutofit lnSpcReduction="10000"/>
          </a:bodyPr>
          <a:lstStyle/>
          <a:p>
            <a:endParaRPr lang="en-IE" dirty="0" smtClean="0"/>
          </a:p>
          <a:p>
            <a:r>
              <a:rPr lang="en-IE" dirty="0" err="1" smtClean="0"/>
              <a:t>Spielerisches</a:t>
            </a:r>
            <a:r>
              <a:rPr lang="en-IE" dirty="0" smtClean="0"/>
              <a:t> </a:t>
            </a:r>
            <a:r>
              <a:rPr lang="en-IE" dirty="0" err="1" smtClean="0"/>
              <a:t>Lernen</a:t>
            </a:r>
            <a:endParaRPr lang="en-IE" dirty="0"/>
          </a:p>
        </p:txBody>
      </p:sp>
      <p:sp>
        <p:nvSpPr>
          <p:cNvPr id="9" name="Rectangle 8">
            <a:extLst>
              <a:ext uri="{FF2B5EF4-FFF2-40B4-BE49-F238E27FC236}">
                <a16:creationId xmlns="" xmlns:a16="http://schemas.microsoft.com/office/drawing/2014/main" id="{ED052098-45F6-496E-853B-9ECF3017A378}"/>
              </a:ext>
            </a:extLst>
          </p:cNvPr>
          <p:cNvSpPr/>
          <p:nvPr/>
        </p:nvSpPr>
        <p:spPr>
          <a:xfrm>
            <a:off x="257304" y="6027003"/>
            <a:ext cx="5551387" cy="830997"/>
          </a:xfrm>
          <a:prstGeom prst="rect">
            <a:avLst/>
          </a:prstGeom>
          <a:solidFill>
            <a:srgbClr val="EA1D76"/>
          </a:solidFill>
        </p:spPr>
        <p:txBody>
          <a:bodyPr wrap="square">
            <a:spAutoFit/>
          </a:bodyPr>
          <a:lstStyle/>
          <a:p>
            <a:pPr algn="ctr"/>
            <a:r>
              <a:rPr lang="de-DE" sz="2400" dirty="0">
                <a:solidFill>
                  <a:schemeClr val="bg1"/>
                </a:solidFill>
              </a:rPr>
              <a:t>"Lachen ist der kürzeste Abstand zwischen zwei </a:t>
            </a:r>
            <a:r>
              <a:rPr lang="de-DE" sz="2400" dirty="0" smtClean="0">
                <a:solidFill>
                  <a:schemeClr val="bg1"/>
                </a:solidFill>
              </a:rPr>
              <a:t>Menschen." </a:t>
            </a:r>
            <a:r>
              <a:rPr lang="en-IE" sz="2400" dirty="0" smtClean="0">
                <a:solidFill>
                  <a:schemeClr val="bg1"/>
                </a:solidFill>
              </a:rPr>
              <a:t>- </a:t>
            </a:r>
            <a:r>
              <a:rPr lang="en-IE" sz="2400" dirty="0">
                <a:solidFill>
                  <a:schemeClr val="bg1"/>
                </a:solidFill>
              </a:rPr>
              <a:t>Victor </a:t>
            </a:r>
            <a:r>
              <a:rPr lang="en-IE" sz="2400" dirty="0" err="1">
                <a:solidFill>
                  <a:schemeClr val="bg1"/>
                </a:solidFill>
              </a:rPr>
              <a:t>Borge</a:t>
            </a:r>
            <a:endParaRPr lang="en-IE" sz="2400" dirty="0">
              <a:solidFill>
                <a:schemeClr val="bg1"/>
              </a:solidFill>
            </a:endParaRPr>
          </a:p>
        </p:txBody>
      </p:sp>
    </p:spTree>
    <p:extLst>
      <p:ext uri="{BB962C8B-B14F-4D97-AF65-F5344CB8AC3E}">
        <p14:creationId xmlns:p14="http://schemas.microsoft.com/office/powerpoint/2010/main" val="2236724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6DBEC1A-6DB1-42AF-8D94-2AAC30590649}"/>
              </a:ext>
            </a:extLst>
          </p:cNvPr>
          <p:cNvSpPr>
            <a:spLocks noGrp="1"/>
          </p:cNvSpPr>
          <p:nvPr>
            <p:ph type="body" sz="quarter" idx="20"/>
          </p:nvPr>
        </p:nvSpPr>
        <p:spPr>
          <a:xfrm>
            <a:off x="4645572" y="1846669"/>
            <a:ext cx="7407883" cy="3923509"/>
          </a:xfrm>
        </p:spPr>
        <p:txBody>
          <a:bodyPr/>
          <a:lstStyle/>
          <a:p>
            <a:pPr algn="just"/>
            <a:r>
              <a:rPr lang="de-DE" sz="2000" dirty="0"/>
              <a:t>Dieses Buch bietet eine umfangreiche und originelle Sammlung von Lernspielen als Hilfsmittel zur Entwicklung von Lernfähigkeiten bei den Schüler*innen. Die rein sprachlichen Aktivitäten sind in einer wirklichen Philosophie des Spiels als eine entspannende, motivierende, energetische, multisensorische Aktivität festgelegt. Daher gibt es zusätzlich zu den eher klassischen Aktivitäten des mündlichen und schriftlichen Verstehens und der Produktion auch viele Spiele, die die Konzentration fördern, die Gruppendynamik verbessern, das Eis brechen, eine Lektion oder einen Kurs eröffnen und schließen, Gruppen oder Paare bilden, verschiedene Momente der Lektion trennen, Entspannung schaffen oder auftanken</a:t>
            </a:r>
            <a:r>
              <a:rPr lang="de-DE" sz="2000" dirty="0" smtClean="0"/>
              <a:t>.</a:t>
            </a:r>
          </a:p>
          <a:p>
            <a:pPr algn="just"/>
            <a:r>
              <a:rPr lang="it-IT" sz="1400" u="sng" dirty="0" err="1" smtClean="0">
                <a:solidFill>
                  <a:schemeClr val="tx1"/>
                </a:solidFill>
                <a:hlinkClick r:id="rId2"/>
              </a:rPr>
              <a:t>Einleitung</a:t>
            </a:r>
            <a:r>
              <a:rPr lang="it-IT" sz="1400" u="sng" dirty="0" smtClean="0">
                <a:solidFill>
                  <a:schemeClr val="tx1"/>
                </a:solidFill>
                <a:hlinkClick r:id="rId2"/>
              </a:rPr>
              <a:t>: </a:t>
            </a:r>
            <a:r>
              <a:rPr lang="it-IT" sz="1400" dirty="0" smtClean="0">
                <a:solidFill>
                  <a:schemeClr val="tx1"/>
                </a:solidFill>
                <a:hlinkClick r:id="rId2"/>
              </a:rPr>
              <a:t>https</a:t>
            </a:r>
            <a:r>
              <a:rPr lang="it-IT" sz="1400" dirty="0">
                <a:solidFill>
                  <a:schemeClr val="tx1"/>
                </a:solidFill>
                <a:hlinkClick r:id="rId2"/>
              </a:rPr>
              <a:t>://www.almaedizioni.it/media/upload/anteprime/FRO_intro_fonti.pdf</a:t>
            </a:r>
            <a:endParaRPr lang="en-US" sz="1400" dirty="0">
              <a:solidFill>
                <a:schemeClr val="tx1"/>
              </a:solidFill>
            </a:endParaRPr>
          </a:p>
          <a:p>
            <a:r>
              <a:rPr lang="it-IT" sz="1400" dirty="0" err="1" smtClean="0">
                <a:solidFill>
                  <a:schemeClr val="tx1"/>
                </a:solidFill>
                <a:hlinkClick r:id="rId3"/>
              </a:rPr>
              <a:t>Ein</a:t>
            </a:r>
            <a:r>
              <a:rPr lang="it-IT" sz="1400" dirty="0" smtClean="0">
                <a:solidFill>
                  <a:schemeClr val="tx1"/>
                </a:solidFill>
                <a:hlinkClick r:id="rId3"/>
              </a:rPr>
              <a:t> </a:t>
            </a:r>
            <a:r>
              <a:rPr lang="it-IT" sz="1400" dirty="0" err="1" smtClean="0">
                <a:solidFill>
                  <a:schemeClr val="tx1"/>
                </a:solidFill>
                <a:hlinkClick r:id="rId3"/>
              </a:rPr>
              <a:t>Beispiel</a:t>
            </a:r>
            <a:r>
              <a:rPr lang="it-IT" sz="1400" dirty="0" smtClean="0">
                <a:solidFill>
                  <a:schemeClr val="tx1"/>
                </a:solidFill>
                <a:hlinkClick r:id="rId3"/>
              </a:rPr>
              <a:t>: </a:t>
            </a:r>
            <a:r>
              <a:rPr lang="it-IT" sz="1400" dirty="0">
                <a:solidFill>
                  <a:schemeClr val="tx1"/>
                </a:solidFill>
                <a:hlinkClick r:id="rId3"/>
              </a:rPr>
              <a:t>https://www.almaedizioni.it/media/upload/anteprime/3.1.13_fisico_bestiale.pdf</a:t>
            </a:r>
            <a:endParaRPr lang="en-IE" sz="1400" dirty="0">
              <a:solidFill>
                <a:schemeClr val="tx1"/>
              </a:solidFill>
            </a:endParaRPr>
          </a:p>
        </p:txBody>
      </p:sp>
      <p:sp>
        <p:nvSpPr>
          <p:cNvPr id="4" name="Text Placeholder 3">
            <a:extLst>
              <a:ext uri="{FF2B5EF4-FFF2-40B4-BE49-F238E27FC236}">
                <a16:creationId xmlns="" xmlns:a16="http://schemas.microsoft.com/office/drawing/2014/main" id="{2C6AAEFE-8620-4C4E-AFA3-2403F8A0B3E4}"/>
              </a:ext>
            </a:extLst>
          </p:cNvPr>
          <p:cNvSpPr>
            <a:spLocks noGrp="1"/>
          </p:cNvSpPr>
          <p:nvPr>
            <p:ph type="body" sz="quarter" idx="22"/>
          </p:nvPr>
        </p:nvSpPr>
        <p:spPr>
          <a:xfrm>
            <a:off x="4804753" y="556181"/>
            <a:ext cx="7248701" cy="1059930"/>
          </a:xfrm>
        </p:spPr>
        <p:txBody>
          <a:bodyPr>
            <a:normAutofit/>
          </a:bodyPr>
          <a:lstStyle/>
          <a:p>
            <a:r>
              <a:rPr lang="en-IE" sz="3400" dirty="0" err="1" smtClean="0"/>
              <a:t>Spielerisches</a:t>
            </a:r>
            <a:r>
              <a:rPr lang="en-IE" sz="3400" dirty="0" smtClean="0"/>
              <a:t> </a:t>
            </a:r>
            <a:r>
              <a:rPr lang="en-IE" sz="3400" dirty="0" err="1" smtClean="0"/>
              <a:t>Lernen</a:t>
            </a:r>
            <a:r>
              <a:rPr lang="en-IE" sz="3400" dirty="0" smtClean="0"/>
              <a:t> – </a:t>
            </a:r>
            <a:r>
              <a:rPr lang="en-IE" sz="3400" b="1" dirty="0" err="1" smtClean="0"/>
              <a:t>ein</a:t>
            </a:r>
            <a:r>
              <a:rPr lang="en-IE" sz="3400" b="1" dirty="0" smtClean="0"/>
              <a:t> </a:t>
            </a:r>
            <a:r>
              <a:rPr lang="en-IE" sz="3400" b="1" dirty="0" err="1" smtClean="0"/>
              <a:t>italienisches</a:t>
            </a:r>
            <a:r>
              <a:rPr lang="en-IE" sz="3400" b="1" dirty="0" smtClean="0"/>
              <a:t> </a:t>
            </a:r>
            <a:r>
              <a:rPr lang="en-IE" sz="3400" b="1" dirty="0" err="1" smtClean="0"/>
              <a:t>Beispiel</a:t>
            </a:r>
            <a:endParaRPr lang="en-IE" sz="3400" b="1" dirty="0"/>
          </a:p>
        </p:txBody>
      </p:sp>
      <p:pic>
        <p:nvPicPr>
          <p:cNvPr id="2050" name="Picture 2" descr="Copertina Giochi senza frontie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454" y="2119802"/>
            <a:ext cx="2854326" cy="40378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isultato immagini per bandiera italiana"/>
          <p:cNvPicPr>
            <a:picLocks noChangeAspect="1" noChangeArrowheads="1"/>
          </p:cNvPicPr>
          <p:nvPr/>
        </p:nvPicPr>
        <p:blipFill rotWithShape="1">
          <a:blip r:embed="rId5">
            <a:extLst>
              <a:ext uri="{28A0092B-C50C-407E-A947-70E740481C1C}">
                <a14:useLocalDpi xmlns:a14="http://schemas.microsoft.com/office/drawing/2010/main" val="0"/>
              </a:ext>
            </a:extLst>
          </a:blip>
          <a:srcRect l="2738" t="28884" r="5475" b="21962"/>
          <a:stretch/>
        </p:blipFill>
        <p:spPr bwMode="auto">
          <a:xfrm>
            <a:off x="244149" y="1187532"/>
            <a:ext cx="1815413" cy="11756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ED052098-45F6-496E-853B-9ECF3017A378}"/>
              </a:ext>
            </a:extLst>
          </p:cNvPr>
          <p:cNvSpPr/>
          <p:nvPr/>
        </p:nvSpPr>
        <p:spPr>
          <a:xfrm>
            <a:off x="271089" y="6000736"/>
            <a:ext cx="4374483" cy="784830"/>
          </a:xfrm>
          <a:prstGeom prst="rect">
            <a:avLst/>
          </a:prstGeom>
          <a:solidFill>
            <a:srgbClr val="EA1D76"/>
          </a:solidFill>
        </p:spPr>
        <p:txBody>
          <a:bodyPr wrap="square">
            <a:spAutoFit/>
          </a:bodyPr>
          <a:lstStyle/>
          <a:p>
            <a:pPr algn="ctr"/>
            <a:r>
              <a:rPr lang="de-DE" sz="1500" dirty="0">
                <a:solidFill>
                  <a:schemeClr val="bg1"/>
                </a:solidFill>
              </a:rPr>
              <a:t>Das Motto lautet: "Lernen, ohne zu merken, dass man lernt" und ohne Anstrengung, was die Kreativität und den Mut zum Experiment anregt.</a:t>
            </a:r>
          </a:p>
        </p:txBody>
      </p:sp>
    </p:spTree>
    <p:extLst>
      <p:ext uri="{BB962C8B-B14F-4D97-AF65-F5344CB8AC3E}">
        <p14:creationId xmlns:p14="http://schemas.microsoft.com/office/powerpoint/2010/main" val="4207317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B6A34CE-99D1-4AD4-909A-32D594B9C6B7}"/>
              </a:ext>
            </a:extLst>
          </p:cNvPr>
          <p:cNvSpPr>
            <a:spLocks noGrp="1"/>
          </p:cNvSpPr>
          <p:nvPr>
            <p:ph type="body" sz="quarter" idx="16"/>
          </p:nvPr>
        </p:nvSpPr>
        <p:spPr/>
        <p:txBody>
          <a:bodyPr/>
          <a:lstStyle/>
          <a:p>
            <a:r>
              <a:rPr lang="en-IE" dirty="0" smtClean="0"/>
              <a:t>IN DIESEM TEIL:</a:t>
            </a:r>
            <a:endParaRPr lang="en-IE" dirty="0"/>
          </a:p>
        </p:txBody>
      </p:sp>
      <p:sp>
        <p:nvSpPr>
          <p:cNvPr id="3" name="Text Placeholder 2">
            <a:extLst>
              <a:ext uri="{FF2B5EF4-FFF2-40B4-BE49-F238E27FC236}">
                <a16:creationId xmlns="" xmlns:a16="http://schemas.microsoft.com/office/drawing/2014/main" id="{81628DDF-BC0C-41B4-9668-F0CEB2F597D6}"/>
              </a:ext>
            </a:extLst>
          </p:cNvPr>
          <p:cNvSpPr>
            <a:spLocks noGrp="1"/>
          </p:cNvSpPr>
          <p:nvPr>
            <p:ph type="body" sz="quarter" idx="17"/>
          </p:nvPr>
        </p:nvSpPr>
        <p:spPr>
          <a:xfrm>
            <a:off x="5967167" y="1805933"/>
            <a:ext cx="5835191" cy="3947440"/>
          </a:xfrm>
        </p:spPr>
        <p:txBody>
          <a:bodyPr/>
          <a:lstStyle/>
          <a:p>
            <a:pPr algn="just"/>
            <a:r>
              <a:rPr lang="de-DE" sz="2300" dirty="0">
                <a:solidFill>
                  <a:srgbClr val="615F5D"/>
                </a:solidFill>
              </a:rPr>
              <a:t>Bildung ist ein grundlegendes Menschenrecht und wesentlich für die Ausübung aller anderen Menschenrechte. Sie spielt eine wichtige Rolle bei der Förderung des sozialen Zusammenhalts und der Wertschätzung von Vielfalt als Wert. </a:t>
            </a:r>
          </a:p>
          <a:p>
            <a:pPr algn="just"/>
            <a:endParaRPr lang="de-DE" sz="2300" dirty="0">
              <a:solidFill>
                <a:srgbClr val="615F5D"/>
              </a:solidFill>
            </a:endParaRPr>
          </a:p>
          <a:p>
            <a:pPr algn="just"/>
            <a:r>
              <a:rPr lang="de-DE" sz="2300" dirty="0">
                <a:solidFill>
                  <a:srgbClr val="615F5D"/>
                </a:solidFill>
              </a:rPr>
              <a:t>In diesem Abschnitt befassen wir uns damit, wie Bildung die individuelle Freiheit und Selbstbestimmung von Geflüchteten und Migrant*innen fördern und wichtige Entwicklungsvorteile bringen kann, die zur Entwicklung von Mensch und Gesellschaft beitragen. </a:t>
            </a:r>
            <a:endParaRPr lang="en-IE" sz="2300" dirty="0">
              <a:solidFill>
                <a:srgbClr val="615F5D"/>
              </a:solidFill>
            </a:endParaRPr>
          </a:p>
          <a:p>
            <a:pPr algn="just"/>
            <a:endParaRPr lang="en-IE" dirty="0">
              <a:solidFill>
                <a:srgbClr val="615F5D"/>
              </a:solidFill>
            </a:endParaRPr>
          </a:p>
          <a:p>
            <a:pPr algn="just"/>
            <a:endParaRPr lang="en-IE" dirty="0"/>
          </a:p>
        </p:txBody>
      </p:sp>
      <p:sp>
        <p:nvSpPr>
          <p:cNvPr id="7" name="TextBox 6">
            <a:extLst>
              <a:ext uri="{FF2B5EF4-FFF2-40B4-BE49-F238E27FC236}">
                <a16:creationId xmlns="" xmlns:a16="http://schemas.microsoft.com/office/drawing/2014/main" id="{1F11DEB3-CDA9-46A5-900D-9F8CA9E21FFE}"/>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smtClean="0">
                <a:solidFill>
                  <a:schemeClr val="bg1"/>
                </a:solidFill>
              </a:rPr>
              <a:t> BILDUNG</a:t>
            </a:r>
            <a:endParaRPr lang="en-IE" sz="3200" dirty="0">
              <a:solidFill>
                <a:schemeClr val="bg1"/>
              </a:solidFill>
            </a:endParaRPr>
          </a:p>
        </p:txBody>
      </p:sp>
      <p:sp>
        <p:nvSpPr>
          <p:cNvPr id="8" name="Text Placeholder 5">
            <a:extLst>
              <a:ext uri="{FF2B5EF4-FFF2-40B4-BE49-F238E27FC236}">
                <a16:creationId xmlns="" xmlns:a16="http://schemas.microsoft.com/office/drawing/2014/main" id="{79A1321B-66C0-4D29-8DDB-406ABA02A92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1.1 </a:t>
            </a:r>
            <a:r>
              <a:rPr lang="de-DE" sz="3600" i="0" dirty="0"/>
              <a:t>Die Rolle der Erwachsenenbildung bei der Förderung von Vielfalt und Inklusion</a:t>
            </a:r>
            <a:endParaRPr lang="en-IE" dirty="0"/>
          </a:p>
        </p:txBody>
      </p:sp>
    </p:spTree>
    <p:extLst>
      <p:ext uri="{BB962C8B-B14F-4D97-AF65-F5344CB8AC3E}">
        <p14:creationId xmlns:p14="http://schemas.microsoft.com/office/powerpoint/2010/main" val="173296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2FB8A27-D733-4BAC-9408-5B42770BC0FB}"/>
              </a:ext>
            </a:extLst>
          </p:cNvPr>
          <p:cNvSpPr>
            <a:spLocks noGrp="1"/>
          </p:cNvSpPr>
          <p:nvPr>
            <p:ph type="body" sz="quarter" idx="20"/>
          </p:nvPr>
        </p:nvSpPr>
        <p:spPr>
          <a:xfrm>
            <a:off x="5770180" y="1943228"/>
            <a:ext cx="6274676" cy="3631644"/>
          </a:xfrm>
        </p:spPr>
        <p:txBody>
          <a:bodyPr/>
          <a:lstStyle/>
          <a:p>
            <a:r>
              <a:rPr lang="de-DE" dirty="0"/>
              <a:t>Fünf Personen sind damit beschäftigt, einige trockene Spaghetti auszupacken. Die Spaghetti sind schnell zu Bündeln zusammengestellt, die zusammengeklebt werden. Eine junge Frau bespricht mit zwei Männern, wie man die Bündel am besten zusammenbindet. Gleichzeitig gibt es zwei ältere Männer, die den jungen Leuten enthusiastische Gesten machen. Sie dürfen nichts sagen. Die Gruppe muss gemeinsam eine Brücke bauen; eine Spaghetti-Brücke.</a:t>
            </a:r>
          </a:p>
          <a:p>
            <a:r>
              <a:rPr lang="de-DE" dirty="0"/>
              <a:t>Das Spiel bricht oft in Gelächter aus und die Atmosphäre ist voller Energie und Spaß.</a:t>
            </a:r>
            <a:endParaRPr lang="en-IE" dirty="0"/>
          </a:p>
        </p:txBody>
      </p:sp>
      <p:sp>
        <p:nvSpPr>
          <p:cNvPr id="4" name="Text Placeholder 3">
            <a:extLst>
              <a:ext uri="{FF2B5EF4-FFF2-40B4-BE49-F238E27FC236}">
                <a16:creationId xmlns="" xmlns:a16="http://schemas.microsoft.com/office/drawing/2014/main" id="{1F24750C-DD12-4EC7-B20B-9EC88E166807}"/>
              </a:ext>
            </a:extLst>
          </p:cNvPr>
          <p:cNvSpPr>
            <a:spLocks noGrp="1"/>
          </p:cNvSpPr>
          <p:nvPr>
            <p:ph type="body" sz="quarter" idx="22"/>
          </p:nvPr>
        </p:nvSpPr>
        <p:spPr>
          <a:xfrm>
            <a:off x="5770180" y="616433"/>
            <a:ext cx="5931283" cy="1008608"/>
          </a:xfrm>
        </p:spPr>
        <p:txBody>
          <a:bodyPr>
            <a:normAutofit lnSpcReduction="10000"/>
          </a:bodyPr>
          <a:lstStyle/>
          <a:p>
            <a:r>
              <a:rPr lang="de-DE" dirty="0"/>
              <a:t>Ein Spiel in Bewegung bei </a:t>
            </a:r>
            <a:r>
              <a:rPr lang="de-DE" dirty="0" err="1"/>
              <a:t>ActionAid</a:t>
            </a:r>
            <a:r>
              <a:rPr lang="de-DE" dirty="0"/>
              <a:t> Dänemark</a:t>
            </a:r>
            <a:endParaRPr lang="en-IE" dirty="0"/>
          </a:p>
        </p:txBody>
      </p:sp>
      <p:sp>
        <p:nvSpPr>
          <p:cNvPr id="7" name="TextBox 6">
            <a:extLst>
              <a:ext uri="{FF2B5EF4-FFF2-40B4-BE49-F238E27FC236}">
                <a16:creationId xmlns="" xmlns:a16="http://schemas.microsoft.com/office/drawing/2014/main" id="{A06FB78A-473B-416C-9E52-E40C9737DFE0}"/>
              </a:ext>
            </a:extLst>
          </p:cNvPr>
          <p:cNvSpPr txBox="1"/>
          <p:nvPr/>
        </p:nvSpPr>
        <p:spPr>
          <a:xfrm>
            <a:off x="-2" y="277879"/>
            <a:ext cx="5265683" cy="338554"/>
          </a:xfrm>
          <a:prstGeom prst="rect">
            <a:avLst/>
          </a:prstGeom>
          <a:solidFill>
            <a:srgbClr val="EA1D76"/>
          </a:solidFill>
        </p:spPr>
        <p:txBody>
          <a:bodyPr wrap="square" rtlCol="0">
            <a:spAutoFit/>
          </a:bodyPr>
          <a:lstStyle/>
          <a:p>
            <a:r>
              <a:rPr lang="en-IE" sz="1600" dirty="0">
                <a:solidFill>
                  <a:schemeClr val="bg1"/>
                </a:solidFill>
              </a:rPr>
              <a:t>Innovative </a:t>
            </a:r>
            <a:r>
              <a:rPr lang="en-IE" sz="1600" dirty="0" err="1">
                <a:solidFill>
                  <a:schemeClr val="bg1"/>
                </a:solidFill>
              </a:rPr>
              <a:t>Lehrkräfte</a:t>
            </a:r>
            <a:r>
              <a:rPr lang="en-IE" sz="1600" dirty="0">
                <a:solidFill>
                  <a:schemeClr val="bg1"/>
                </a:solidFill>
              </a:rPr>
              <a:t> </a:t>
            </a:r>
            <a:r>
              <a:rPr lang="en-IE" sz="1600" dirty="0" err="1">
                <a:solidFill>
                  <a:schemeClr val="bg1"/>
                </a:solidFill>
              </a:rPr>
              <a:t>für</a:t>
            </a:r>
            <a:r>
              <a:rPr lang="en-IE" sz="1600" dirty="0">
                <a:solidFill>
                  <a:schemeClr val="bg1"/>
                </a:solidFill>
              </a:rPr>
              <a:t> </a:t>
            </a:r>
            <a:r>
              <a:rPr lang="en-IE" sz="1600" dirty="0" err="1">
                <a:solidFill>
                  <a:schemeClr val="bg1"/>
                </a:solidFill>
              </a:rPr>
              <a:t>Erwachsenenbildung</a:t>
            </a:r>
            <a:r>
              <a:rPr lang="en-IE" sz="1600" dirty="0">
                <a:solidFill>
                  <a:schemeClr val="bg1"/>
                </a:solidFill>
              </a:rPr>
              <a:t> </a:t>
            </a:r>
            <a:r>
              <a:rPr lang="en-IE" sz="1600" dirty="0" err="1">
                <a:solidFill>
                  <a:schemeClr val="bg1"/>
                </a:solidFill>
              </a:rPr>
              <a:t>im</a:t>
            </a:r>
            <a:r>
              <a:rPr lang="en-IE" sz="1600" dirty="0">
                <a:solidFill>
                  <a:schemeClr val="bg1"/>
                </a:solidFill>
              </a:rPr>
              <a:t> </a:t>
            </a:r>
            <a:r>
              <a:rPr lang="en-IE" sz="1600" dirty="0" err="1">
                <a:solidFill>
                  <a:schemeClr val="bg1"/>
                </a:solidFill>
              </a:rPr>
              <a:t>Mittelpunkt</a:t>
            </a:r>
            <a:endParaRPr lang="en-IE" sz="1600" dirty="0">
              <a:solidFill>
                <a:schemeClr val="bg1"/>
              </a:solidFill>
            </a:endParaRPr>
          </a:p>
        </p:txBody>
      </p:sp>
      <p:sp>
        <p:nvSpPr>
          <p:cNvPr id="8" name="TextBox 7">
            <a:extLst>
              <a:ext uri="{FF2B5EF4-FFF2-40B4-BE49-F238E27FC236}">
                <a16:creationId xmlns="" xmlns:a16="http://schemas.microsoft.com/office/drawing/2014/main" id="{84EFFDF7-B29E-4FE9-82FD-89ABAC8B5387}"/>
              </a:ext>
            </a:extLst>
          </p:cNvPr>
          <p:cNvSpPr txBox="1"/>
          <p:nvPr/>
        </p:nvSpPr>
        <p:spPr>
          <a:xfrm>
            <a:off x="-1" y="735425"/>
            <a:ext cx="5265681" cy="446276"/>
          </a:xfrm>
          <a:prstGeom prst="rect">
            <a:avLst/>
          </a:prstGeom>
          <a:solidFill>
            <a:srgbClr val="16A8D3"/>
          </a:solidFill>
        </p:spPr>
        <p:txBody>
          <a:bodyPr wrap="square" rtlCol="0">
            <a:spAutoFit/>
          </a:bodyPr>
          <a:lstStyle/>
          <a:p>
            <a:r>
              <a:rPr lang="en-IE" sz="2300" dirty="0" err="1">
                <a:solidFill>
                  <a:schemeClr val="bg1"/>
                </a:solidFill>
              </a:rPr>
              <a:t>Einblicke</a:t>
            </a:r>
            <a:r>
              <a:rPr lang="en-IE" sz="2300" dirty="0">
                <a:solidFill>
                  <a:schemeClr val="bg1"/>
                </a:solidFill>
              </a:rPr>
              <a:t> von </a:t>
            </a:r>
            <a:r>
              <a:rPr lang="en-IE" sz="2300" dirty="0" err="1">
                <a:solidFill>
                  <a:schemeClr val="bg1"/>
                </a:solidFill>
              </a:rPr>
              <a:t>Geflüchteten</a:t>
            </a:r>
            <a:r>
              <a:rPr lang="en-IE" sz="2300" dirty="0">
                <a:solidFill>
                  <a:schemeClr val="bg1"/>
                </a:solidFill>
              </a:rPr>
              <a:t>/Migrant*</a:t>
            </a:r>
            <a:r>
              <a:rPr lang="en-IE" sz="2300" dirty="0" err="1">
                <a:solidFill>
                  <a:schemeClr val="bg1"/>
                </a:solidFill>
              </a:rPr>
              <a:t>innen</a:t>
            </a:r>
            <a:endParaRPr lang="en-IE" sz="2300" dirty="0">
              <a:solidFill>
                <a:schemeClr val="bg1"/>
              </a:solidFill>
            </a:endParaRPr>
          </a:p>
        </p:txBody>
      </p:sp>
      <p:pic>
        <p:nvPicPr>
          <p:cNvPr id="10" name="Picture Placeholder 9" descr="A picture containing indoor, person, sitting, table&#10;&#10;Description automatically generated">
            <a:extLst>
              <a:ext uri="{FF2B5EF4-FFF2-40B4-BE49-F238E27FC236}">
                <a16:creationId xmlns="" xmlns:a16="http://schemas.microsoft.com/office/drawing/2014/main" id="{CF37B850-07D0-48CA-967D-2F971DE757A1}"/>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2732" r="12732"/>
          <a:stretch>
            <a:fillRect/>
          </a:stretch>
        </p:blipFill>
        <p:spPr/>
      </p:pic>
      <p:sp>
        <p:nvSpPr>
          <p:cNvPr id="12" name="Rectangle 11">
            <a:extLst>
              <a:ext uri="{FF2B5EF4-FFF2-40B4-BE49-F238E27FC236}">
                <a16:creationId xmlns="" xmlns:a16="http://schemas.microsoft.com/office/drawing/2014/main" id="{AAA57F5B-C4C9-4F0A-839A-2D659BD75964}"/>
              </a:ext>
            </a:extLst>
          </p:cNvPr>
          <p:cNvSpPr/>
          <p:nvPr/>
        </p:nvSpPr>
        <p:spPr>
          <a:xfrm>
            <a:off x="-1" y="5568312"/>
            <a:ext cx="5618375" cy="1138773"/>
          </a:xfrm>
          <a:prstGeom prst="rect">
            <a:avLst/>
          </a:prstGeom>
          <a:solidFill>
            <a:srgbClr val="F38B00"/>
          </a:solidFill>
        </p:spPr>
        <p:txBody>
          <a:bodyPr wrap="square">
            <a:spAutoFit/>
          </a:bodyPr>
          <a:lstStyle/>
          <a:p>
            <a:pPr algn="ctr"/>
            <a:r>
              <a:rPr lang="de-DE" sz="1700" dirty="0">
                <a:solidFill>
                  <a:schemeClr val="bg1"/>
                </a:solidFill>
              </a:rPr>
              <a:t>Im Heim für Asylbewerber*innen in </a:t>
            </a:r>
            <a:r>
              <a:rPr lang="de-DE" sz="1700" dirty="0" err="1">
                <a:solidFill>
                  <a:schemeClr val="bg1"/>
                </a:solidFill>
              </a:rPr>
              <a:t>Avnstrup</a:t>
            </a:r>
            <a:r>
              <a:rPr lang="de-DE" sz="1700" dirty="0">
                <a:solidFill>
                  <a:schemeClr val="bg1"/>
                </a:solidFill>
              </a:rPr>
              <a:t> nehmen Spiele wie dieses eine wichtige Rolle ein. Sie zwingen die Übenden dazu, zusammenzuarbeiten, ohne zu sprechen, sie lösen Spannungen und schaffen ein lustiges Lernumfeld.</a:t>
            </a:r>
            <a:endParaRPr lang="en-IE" sz="1700" dirty="0">
              <a:solidFill>
                <a:schemeClr val="bg1"/>
              </a:solidFill>
            </a:endParaRPr>
          </a:p>
        </p:txBody>
      </p:sp>
      <p:sp>
        <p:nvSpPr>
          <p:cNvPr id="13" name="Rectangle 12">
            <a:extLst>
              <a:ext uri="{FF2B5EF4-FFF2-40B4-BE49-F238E27FC236}">
                <a16:creationId xmlns="" xmlns:a16="http://schemas.microsoft.com/office/drawing/2014/main" id="{7A5776F9-6597-4AAD-8AE1-E21EDDE805D4}"/>
              </a:ext>
            </a:extLst>
          </p:cNvPr>
          <p:cNvSpPr/>
          <p:nvPr/>
        </p:nvSpPr>
        <p:spPr>
          <a:xfrm>
            <a:off x="7135010" y="6622288"/>
            <a:ext cx="8535914" cy="246221"/>
          </a:xfrm>
          <a:prstGeom prst="rect">
            <a:avLst/>
          </a:prstGeom>
        </p:spPr>
        <p:txBody>
          <a:bodyPr wrap="square">
            <a:spAutoFit/>
          </a:bodyPr>
          <a:lstStyle/>
          <a:p>
            <a:r>
              <a:rPr lang="en-IE" sz="1000" dirty="0" err="1" smtClean="0"/>
              <a:t>Quelle</a:t>
            </a:r>
            <a:r>
              <a:rPr lang="en-IE" sz="1000" dirty="0" smtClean="0"/>
              <a:t>: </a:t>
            </a:r>
            <a:r>
              <a:rPr lang="en-IE" sz="1000" dirty="0">
                <a:hlinkClick r:id="rId4"/>
              </a:rPr>
              <a:t>https://epale.ec.europa.eu/sites/default/files/get_inspired_-_12_danish.pdf</a:t>
            </a:r>
            <a:r>
              <a:rPr lang="en-IE" sz="1000" dirty="0"/>
              <a:t> </a:t>
            </a:r>
          </a:p>
        </p:txBody>
      </p:sp>
    </p:spTree>
    <p:extLst>
      <p:ext uri="{BB962C8B-B14F-4D97-AF65-F5344CB8AC3E}">
        <p14:creationId xmlns:p14="http://schemas.microsoft.com/office/powerpoint/2010/main" val="1711742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2FB8A27-D733-4BAC-9408-5B42770BC0FB}"/>
              </a:ext>
            </a:extLst>
          </p:cNvPr>
          <p:cNvSpPr>
            <a:spLocks noGrp="1"/>
          </p:cNvSpPr>
          <p:nvPr>
            <p:ph type="body" sz="quarter" idx="20"/>
          </p:nvPr>
        </p:nvSpPr>
        <p:spPr>
          <a:xfrm>
            <a:off x="5637229" y="1821082"/>
            <a:ext cx="6381946" cy="3631644"/>
          </a:xfrm>
        </p:spPr>
        <p:txBody>
          <a:bodyPr/>
          <a:lstStyle/>
          <a:p>
            <a:r>
              <a:rPr lang="de-DE" sz="2300" dirty="0"/>
              <a:t>"Das Spiel versetzt die Menschen in eine Situation, in der sie offener füreinander sind und einige dieser Geschichten lernen und erzählen, die sie nicht gewohnt sind, mit anderen zu teilen. So können Spiele als eine Art Dosenöffner dienen". - Christel </a:t>
            </a:r>
            <a:r>
              <a:rPr lang="de-DE" sz="2300" dirty="0" err="1"/>
              <a:t>Winther</a:t>
            </a:r>
            <a:r>
              <a:rPr lang="de-DE" sz="2300" dirty="0"/>
              <a:t>, </a:t>
            </a:r>
            <a:r>
              <a:rPr lang="de-DE" sz="2300" dirty="0" err="1"/>
              <a:t>ActionAid</a:t>
            </a:r>
            <a:r>
              <a:rPr lang="de-DE" sz="2300" dirty="0"/>
              <a:t> Dänemark</a:t>
            </a:r>
          </a:p>
          <a:p>
            <a:r>
              <a:rPr lang="de-DE" sz="2300" dirty="0" err="1"/>
              <a:t>Shemi</a:t>
            </a:r>
            <a:r>
              <a:rPr lang="de-DE" sz="2300" dirty="0"/>
              <a:t>, eine junge Frau aus Damaskus, erklärt, dass die spielerischen Spiele gut funktionieren:   </a:t>
            </a:r>
            <a:r>
              <a:rPr lang="de-DE" sz="2300" dirty="0" smtClean="0"/>
              <a:t>“Der </a:t>
            </a:r>
            <a:r>
              <a:rPr lang="de-DE" sz="2300" dirty="0"/>
              <a:t>spielerische Charakter der Übungen gibt uns die Möglichkeit, uns auf eine andere Art und Weise kennen zu lernen. Die Übungen erlauben es, auf eine andere Art und Weise zu spüren, ob eine Person glücklich oder traurig ist</a:t>
            </a:r>
            <a:r>
              <a:rPr lang="de-DE" sz="2300" dirty="0" smtClean="0"/>
              <a:t>.“</a:t>
            </a:r>
            <a:endParaRPr lang="en-IE" sz="2300" dirty="0"/>
          </a:p>
        </p:txBody>
      </p:sp>
      <p:pic>
        <p:nvPicPr>
          <p:cNvPr id="6" name="Picture Placeholder 5" descr="A group of people sitting at a table&#10;&#10;Description automatically generated">
            <a:extLst>
              <a:ext uri="{FF2B5EF4-FFF2-40B4-BE49-F238E27FC236}">
                <a16:creationId xmlns="" xmlns:a16="http://schemas.microsoft.com/office/drawing/2014/main" id="{B28DD023-356C-4FD1-9069-72EAA765D09F}"/>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5599" r="15599"/>
          <a:stretch>
            <a:fillRect/>
          </a:stretch>
        </p:blipFill>
        <p:spPr/>
      </p:pic>
      <p:sp>
        <p:nvSpPr>
          <p:cNvPr id="4" name="Text Placeholder 3">
            <a:extLst>
              <a:ext uri="{FF2B5EF4-FFF2-40B4-BE49-F238E27FC236}">
                <a16:creationId xmlns="" xmlns:a16="http://schemas.microsoft.com/office/drawing/2014/main" id="{1F24750C-DD12-4EC7-B20B-9EC88E166807}"/>
              </a:ext>
            </a:extLst>
          </p:cNvPr>
          <p:cNvSpPr>
            <a:spLocks noGrp="1"/>
          </p:cNvSpPr>
          <p:nvPr>
            <p:ph type="body" sz="quarter" idx="22"/>
          </p:nvPr>
        </p:nvSpPr>
        <p:spPr>
          <a:xfrm>
            <a:off x="5864772" y="324045"/>
            <a:ext cx="5836691" cy="1300996"/>
          </a:xfrm>
        </p:spPr>
        <p:txBody>
          <a:bodyPr>
            <a:normAutofit fontScale="92500" lnSpcReduction="10000"/>
          </a:bodyPr>
          <a:lstStyle/>
          <a:p>
            <a:r>
              <a:rPr lang="de-DE" dirty="0" err="1"/>
              <a:t>ActionAid</a:t>
            </a:r>
            <a:r>
              <a:rPr lang="de-DE" dirty="0"/>
              <a:t> Dänemark nutzt Spiele zur Überbrückung von Kommunikationslücken</a:t>
            </a:r>
            <a:endParaRPr lang="en-IE" dirty="0"/>
          </a:p>
        </p:txBody>
      </p:sp>
      <p:sp>
        <p:nvSpPr>
          <p:cNvPr id="7" name="TextBox 6">
            <a:extLst>
              <a:ext uri="{FF2B5EF4-FFF2-40B4-BE49-F238E27FC236}">
                <a16:creationId xmlns="" xmlns:a16="http://schemas.microsoft.com/office/drawing/2014/main" id="{A06FB78A-473B-416C-9E52-E40C9737DFE0}"/>
              </a:ext>
            </a:extLst>
          </p:cNvPr>
          <p:cNvSpPr txBox="1"/>
          <p:nvPr/>
        </p:nvSpPr>
        <p:spPr>
          <a:xfrm>
            <a:off x="0" y="290277"/>
            <a:ext cx="5279010" cy="338554"/>
          </a:xfrm>
          <a:prstGeom prst="rect">
            <a:avLst/>
          </a:prstGeom>
          <a:solidFill>
            <a:srgbClr val="EA1D76"/>
          </a:solidFill>
        </p:spPr>
        <p:txBody>
          <a:bodyPr wrap="square" rtlCol="0">
            <a:spAutoFit/>
          </a:bodyPr>
          <a:lstStyle/>
          <a:p>
            <a:r>
              <a:rPr lang="en-IE" sz="1600" dirty="0">
                <a:solidFill>
                  <a:schemeClr val="bg1"/>
                </a:solidFill>
              </a:rPr>
              <a:t>Innovative </a:t>
            </a:r>
            <a:r>
              <a:rPr lang="en-IE" sz="1600" dirty="0" err="1">
                <a:solidFill>
                  <a:schemeClr val="bg1"/>
                </a:solidFill>
              </a:rPr>
              <a:t>Lehrkräfte</a:t>
            </a:r>
            <a:r>
              <a:rPr lang="en-IE" sz="1600" dirty="0">
                <a:solidFill>
                  <a:schemeClr val="bg1"/>
                </a:solidFill>
              </a:rPr>
              <a:t> </a:t>
            </a:r>
            <a:r>
              <a:rPr lang="en-IE" sz="1600" dirty="0" err="1">
                <a:solidFill>
                  <a:schemeClr val="bg1"/>
                </a:solidFill>
              </a:rPr>
              <a:t>für</a:t>
            </a:r>
            <a:r>
              <a:rPr lang="en-IE" sz="1600" dirty="0">
                <a:solidFill>
                  <a:schemeClr val="bg1"/>
                </a:solidFill>
              </a:rPr>
              <a:t> </a:t>
            </a:r>
            <a:r>
              <a:rPr lang="en-IE" sz="1600" dirty="0" err="1">
                <a:solidFill>
                  <a:schemeClr val="bg1"/>
                </a:solidFill>
              </a:rPr>
              <a:t>Erwachsenenbildung</a:t>
            </a:r>
            <a:r>
              <a:rPr lang="en-IE" sz="1600" dirty="0">
                <a:solidFill>
                  <a:schemeClr val="bg1"/>
                </a:solidFill>
              </a:rPr>
              <a:t> </a:t>
            </a:r>
            <a:r>
              <a:rPr lang="en-IE" sz="1600" dirty="0" err="1">
                <a:solidFill>
                  <a:schemeClr val="bg1"/>
                </a:solidFill>
              </a:rPr>
              <a:t>im</a:t>
            </a:r>
            <a:r>
              <a:rPr lang="en-IE" sz="1600" dirty="0">
                <a:solidFill>
                  <a:schemeClr val="bg1"/>
                </a:solidFill>
              </a:rPr>
              <a:t> </a:t>
            </a:r>
            <a:r>
              <a:rPr lang="en-IE" sz="1600" dirty="0" err="1">
                <a:solidFill>
                  <a:schemeClr val="bg1"/>
                </a:solidFill>
              </a:rPr>
              <a:t>Mittelpunkt</a:t>
            </a:r>
            <a:endParaRPr lang="en-IE" sz="1600" dirty="0">
              <a:solidFill>
                <a:schemeClr val="bg1"/>
              </a:solidFill>
            </a:endParaRPr>
          </a:p>
        </p:txBody>
      </p:sp>
      <p:sp>
        <p:nvSpPr>
          <p:cNvPr id="8" name="TextBox 7">
            <a:extLst>
              <a:ext uri="{FF2B5EF4-FFF2-40B4-BE49-F238E27FC236}">
                <a16:creationId xmlns="" xmlns:a16="http://schemas.microsoft.com/office/drawing/2014/main" id="{84EFFDF7-B29E-4FE9-82FD-89ABAC8B5387}"/>
              </a:ext>
            </a:extLst>
          </p:cNvPr>
          <p:cNvSpPr txBox="1"/>
          <p:nvPr/>
        </p:nvSpPr>
        <p:spPr>
          <a:xfrm>
            <a:off x="0" y="735425"/>
            <a:ext cx="5279010" cy="446276"/>
          </a:xfrm>
          <a:prstGeom prst="rect">
            <a:avLst/>
          </a:prstGeom>
          <a:solidFill>
            <a:srgbClr val="16A8D3"/>
          </a:solidFill>
        </p:spPr>
        <p:txBody>
          <a:bodyPr wrap="square" rtlCol="0">
            <a:spAutoFit/>
          </a:bodyPr>
          <a:lstStyle/>
          <a:p>
            <a:r>
              <a:rPr lang="en-IE" sz="2300" dirty="0" err="1">
                <a:solidFill>
                  <a:schemeClr val="bg1"/>
                </a:solidFill>
              </a:rPr>
              <a:t>Einblicke</a:t>
            </a:r>
            <a:r>
              <a:rPr lang="en-IE" sz="2300" dirty="0">
                <a:solidFill>
                  <a:schemeClr val="bg1"/>
                </a:solidFill>
              </a:rPr>
              <a:t> von </a:t>
            </a:r>
            <a:r>
              <a:rPr lang="en-IE" sz="2300" dirty="0" err="1">
                <a:solidFill>
                  <a:schemeClr val="bg1"/>
                </a:solidFill>
              </a:rPr>
              <a:t>Geflüchteten</a:t>
            </a:r>
            <a:r>
              <a:rPr lang="en-IE" sz="2300" dirty="0">
                <a:solidFill>
                  <a:schemeClr val="bg1"/>
                </a:solidFill>
              </a:rPr>
              <a:t>/Migrant*</a:t>
            </a:r>
            <a:r>
              <a:rPr lang="en-IE" sz="2300" dirty="0" err="1">
                <a:solidFill>
                  <a:schemeClr val="bg1"/>
                </a:solidFill>
              </a:rPr>
              <a:t>innen</a:t>
            </a:r>
            <a:endParaRPr lang="en-IE" sz="2300" dirty="0">
              <a:solidFill>
                <a:schemeClr val="bg1"/>
              </a:solidFill>
            </a:endParaRPr>
          </a:p>
        </p:txBody>
      </p:sp>
      <p:sp>
        <p:nvSpPr>
          <p:cNvPr id="9" name="Rectangle 8">
            <a:extLst>
              <a:ext uri="{FF2B5EF4-FFF2-40B4-BE49-F238E27FC236}">
                <a16:creationId xmlns="" xmlns:a16="http://schemas.microsoft.com/office/drawing/2014/main" id="{8476A342-2A4E-4581-93E5-F207A97DE89F}"/>
              </a:ext>
            </a:extLst>
          </p:cNvPr>
          <p:cNvSpPr/>
          <p:nvPr/>
        </p:nvSpPr>
        <p:spPr>
          <a:xfrm>
            <a:off x="7135010" y="6622288"/>
            <a:ext cx="8535914" cy="246221"/>
          </a:xfrm>
          <a:prstGeom prst="rect">
            <a:avLst/>
          </a:prstGeom>
        </p:spPr>
        <p:txBody>
          <a:bodyPr wrap="square">
            <a:spAutoFit/>
          </a:bodyPr>
          <a:lstStyle/>
          <a:p>
            <a:r>
              <a:rPr lang="en-IE" sz="1000" dirty="0" err="1" smtClean="0"/>
              <a:t>Quelle</a:t>
            </a:r>
            <a:r>
              <a:rPr lang="en-IE" sz="1000" dirty="0" smtClean="0"/>
              <a:t>: </a:t>
            </a:r>
            <a:r>
              <a:rPr lang="en-IE" sz="1000" dirty="0">
                <a:hlinkClick r:id="rId4"/>
              </a:rPr>
              <a:t>https://epale.ec.europa.eu/sites/default/files/get_inspired_-_12_danish.pdf</a:t>
            </a:r>
            <a:r>
              <a:rPr lang="en-IE" sz="1000" dirty="0"/>
              <a:t> </a:t>
            </a:r>
          </a:p>
        </p:txBody>
      </p:sp>
    </p:spTree>
    <p:extLst>
      <p:ext uri="{BB962C8B-B14F-4D97-AF65-F5344CB8AC3E}">
        <p14:creationId xmlns:p14="http://schemas.microsoft.com/office/powerpoint/2010/main" val="3171879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42E9C696-059C-4EB1-B9BB-A8096836C9FF}"/>
              </a:ext>
            </a:extLst>
          </p:cNvPr>
          <p:cNvSpPr>
            <a:spLocks noGrp="1"/>
          </p:cNvSpPr>
          <p:nvPr>
            <p:ph type="body" sz="quarter" idx="20"/>
          </p:nvPr>
        </p:nvSpPr>
        <p:spPr>
          <a:xfrm>
            <a:off x="5722070" y="1822927"/>
            <a:ext cx="6391373" cy="4222366"/>
          </a:xfrm>
        </p:spPr>
        <p:txBody>
          <a:bodyPr/>
          <a:lstStyle/>
          <a:p>
            <a:pPr algn="just"/>
            <a:r>
              <a:rPr lang="de-DE" sz="2200" dirty="0" err="1"/>
              <a:t>Storytelling</a:t>
            </a:r>
            <a:r>
              <a:rPr lang="de-DE" sz="2200" dirty="0"/>
              <a:t> ist eine der mächtigsten Kommunikationsmethoden. In der Bildung können Geschichten Erfahrungen vermenschlichen und zu tieferem Lernen/Verständnis führen.</a:t>
            </a:r>
          </a:p>
          <a:p>
            <a:pPr algn="just"/>
            <a:r>
              <a:rPr lang="de-DE" sz="2200" dirty="0"/>
              <a:t>Das Geschichtenerzählen bietet uns die Möglichkeit, mit Gleichgesinnten in Kontakt zu treten oder die Welt buchstäblich aus der Haut eines anderen zu sehen. </a:t>
            </a:r>
          </a:p>
          <a:p>
            <a:pPr algn="just"/>
            <a:r>
              <a:rPr lang="de-DE" sz="2200" dirty="0"/>
              <a:t>Das Geschichtenerzählen ist besonders effektiv im Unterricht für Erwachsene, da es ihnen die Möglichkeit bietet, das Gelernte durch das Einbringen von Erfahrungen aus der Vergangenheit relativierbar zu machen. </a:t>
            </a:r>
            <a:endParaRPr lang="en-IE" sz="2200" dirty="0"/>
          </a:p>
        </p:txBody>
      </p:sp>
      <p:sp>
        <p:nvSpPr>
          <p:cNvPr id="3" name="Picture Placeholder 2">
            <a:extLst>
              <a:ext uri="{FF2B5EF4-FFF2-40B4-BE49-F238E27FC236}">
                <a16:creationId xmlns="" xmlns:a16="http://schemas.microsoft.com/office/drawing/2014/main" id="{4548A3C0-92D2-48B3-828D-1EF4B882986C}"/>
              </a:ext>
            </a:extLst>
          </p:cNvPr>
          <p:cNvSpPr>
            <a:spLocks noGrp="1"/>
          </p:cNvSpPr>
          <p:nvPr>
            <p:ph type="pic" sz="quarter" idx="21"/>
          </p:nvPr>
        </p:nvSpPr>
        <p:spPr/>
      </p:sp>
      <p:sp>
        <p:nvSpPr>
          <p:cNvPr id="4" name="Text Placeholder 3">
            <a:extLst>
              <a:ext uri="{FF2B5EF4-FFF2-40B4-BE49-F238E27FC236}">
                <a16:creationId xmlns="" xmlns:a16="http://schemas.microsoft.com/office/drawing/2014/main" id="{E2FFD852-DFB2-47EC-AD33-BC859D470EFD}"/>
              </a:ext>
            </a:extLst>
          </p:cNvPr>
          <p:cNvSpPr>
            <a:spLocks noGrp="1"/>
          </p:cNvSpPr>
          <p:nvPr>
            <p:ph type="body" sz="quarter" idx="22"/>
          </p:nvPr>
        </p:nvSpPr>
        <p:spPr>
          <a:xfrm>
            <a:off x="5843752" y="641131"/>
            <a:ext cx="5857711" cy="983910"/>
          </a:xfrm>
        </p:spPr>
        <p:txBody>
          <a:bodyPr>
            <a:normAutofit fontScale="92500" lnSpcReduction="10000"/>
          </a:bodyPr>
          <a:lstStyle/>
          <a:p>
            <a:r>
              <a:rPr lang="de-DE" dirty="0" err="1"/>
              <a:t>Storytelling</a:t>
            </a:r>
            <a:r>
              <a:rPr lang="de-DE" dirty="0"/>
              <a:t> als Mittel der Erwachsenenbildung</a:t>
            </a:r>
            <a:endParaRPr lang="en-IE" dirty="0"/>
          </a:p>
        </p:txBody>
      </p:sp>
      <p:pic>
        <p:nvPicPr>
          <p:cNvPr id="5" name="Picture Placeholder 5" descr="A group of people sitting around a fire&#10;&#10;Description automatically generated">
            <a:extLst>
              <a:ext uri="{FF2B5EF4-FFF2-40B4-BE49-F238E27FC236}">
                <a16:creationId xmlns="" xmlns:a16="http://schemas.microsoft.com/office/drawing/2014/main" id="{364026EB-3897-4903-B8AD-854EFEE92A76}"/>
              </a:ext>
            </a:extLst>
          </p:cNvPr>
          <p:cNvPicPr>
            <a:picLocks noChangeAspect="1"/>
          </p:cNvPicPr>
          <p:nvPr/>
        </p:nvPicPr>
        <p:blipFill>
          <a:blip r:embed="rId2">
            <a:extLst>
              <a:ext uri="{837473B0-CC2E-450A-ABE3-18F120FF3D39}">
                <a1611:picAttrSrcUrl xmlns="" xmlns:a1611="http://schemas.microsoft.com/office/drawing/2016/11/main" r:id="rId3"/>
              </a:ext>
            </a:extLst>
          </a:blip>
          <a:srcRect l="15785" r="15785"/>
          <a:stretch>
            <a:fillRect/>
          </a:stretch>
        </p:blipFill>
        <p:spPr>
          <a:xfrm flipH="1">
            <a:off x="608087" y="1188546"/>
            <a:ext cx="4849823" cy="4707017"/>
          </a:xfrm>
          <a:prstGeom prst="ellipse">
            <a:avLst/>
          </a:prstGeom>
          <a:solidFill>
            <a:srgbClr val="16A8D3"/>
          </a:solidFill>
        </p:spPr>
      </p:pic>
      <p:sp>
        <p:nvSpPr>
          <p:cNvPr id="8" name="Rectangle 7">
            <a:extLst>
              <a:ext uri="{FF2B5EF4-FFF2-40B4-BE49-F238E27FC236}">
                <a16:creationId xmlns="" xmlns:a16="http://schemas.microsoft.com/office/drawing/2014/main" id="{955B92DB-B423-4351-A5D7-9092716AD9F8}"/>
              </a:ext>
            </a:extLst>
          </p:cNvPr>
          <p:cNvSpPr/>
          <p:nvPr/>
        </p:nvSpPr>
        <p:spPr>
          <a:xfrm>
            <a:off x="0" y="5616704"/>
            <a:ext cx="5722070" cy="1061829"/>
          </a:xfrm>
          <a:prstGeom prst="rect">
            <a:avLst/>
          </a:prstGeom>
          <a:solidFill>
            <a:srgbClr val="16A8D3"/>
          </a:solidFill>
        </p:spPr>
        <p:txBody>
          <a:bodyPr wrap="square">
            <a:spAutoFit/>
          </a:bodyPr>
          <a:lstStyle/>
          <a:p>
            <a:pPr algn="ctr"/>
            <a:r>
              <a:rPr lang="de-DE" sz="2100" dirty="0">
                <a:solidFill>
                  <a:schemeClr val="bg1"/>
                </a:solidFill>
              </a:rPr>
              <a:t>Geschichten berühren unsere Gefühle und bringen uns zum Lachen, Weinen und Ärger - ein scharfer Kontrast zu einer einfachen Präsentation!</a:t>
            </a:r>
            <a:endParaRPr lang="en-IE" sz="2100" dirty="0">
              <a:solidFill>
                <a:schemeClr val="bg1"/>
              </a:solidFill>
            </a:endParaRPr>
          </a:p>
        </p:txBody>
      </p:sp>
      <p:sp>
        <p:nvSpPr>
          <p:cNvPr id="9" name="Rectangle 8">
            <a:extLst>
              <a:ext uri="{FF2B5EF4-FFF2-40B4-BE49-F238E27FC236}">
                <a16:creationId xmlns="" xmlns:a16="http://schemas.microsoft.com/office/drawing/2014/main" id="{CB6EE89D-8E98-4690-B0CD-1E2AE56B81B3}"/>
              </a:ext>
            </a:extLst>
          </p:cNvPr>
          <p:cNvSpPr/>
          <p:nvPr/>
        </p:nvSpPr>
        <p:spPr>
          <a:xfrm>
            <a:off x="6211614" y="6016813"/>
            <a:ext cx="6096000" cy="400110"/>
          </a:xfrm>
          <a:prstGeom prst="rect">
            <a:avLst/>
          </a:prstGeom>
        </p:spPr>
        <p:txBody>
          <a:bodyPr>
            <a:spAutoFit/>
          </a:bodyPr>
          <a:lstStyle/>
          <a:p>
            <a:r>
              <a:rPr lang="en-IE" sz="1000" dirty="0" err="1" smtClean="0"/>
              <a:t>Quelle</a:t>
            </a:r>
            <a:r>
              <a:rPr lang="en-IE" sz="1000" dirty="0" smtClean="0"/>
              <a:t>: </a:t>
            </a:r>
            <a:r>
              <a:rPr lang="en-IE" sz="1000" dirty="0">
                <a:hlinkClick r:id="rId4"/>
              </a:rPr>
              <a:t>https://buffer.com/resources/science-of-storytelling-why-telling-a-story-is-the-most-powerful-way-to-activate-our-brains</a:t>
            </a:r>
            <a:endParaRPr lang="en-IE" sz="1000" dirty="0"/>
          </a:p>
        </p:txBody>
      </p:sp>
    </p:spTree>
    <p:extLst>
      <p:ext uri="{BB962C8B-B14F-4D97-AF65-F5344CB8AC3E}">
        <p14:creationId xmlns:p14="http://schemas.microsoft.com/office/powerpoint/2010/main" val="1653057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2FB8A27-D733-4BAC-9408-5B42770BC0FB}"/>
              </a:ext>
            </a:extLst>
          </p:cNvPr>
          <p:cNvSpPr>
            <a:spLocks noGrp="1"/>
          </p:cNvSpPr>
          <p:nvPr>
            <p:ph type="body" sz="quarter" idx="20"/>
          </p:nvPr>
        </p:nvSpPr>
        <p:spPr>
          <a:xfrm>
            <a:off x="5552388" y="2042749"/>
            <a:ext cx="6492468" cy="3631644"/>
          </a:xfrm>
        </p:spPr>
        <p:txBody>
          <a:bodyPr/>
          <a:lstStyle/>
          <a:p>
            <a:pPr algn="just"/>
            <a:r>
              <a:rPr lang="de-DE" dirty="0" err="1">
                <a:solidFill>
                  <a:srgbClr val="615F5D"/>
                </a:solidFill>
              </a:rPr>
              <a:t>Ethnic</a:t>
            </a:r>
            <a:r>
              <a:rPr lang="de-DE" dirty="0">
                <a:solidFill>
                  <a:srgbClr val="615F5D"/>
                </a:solidFill>
              </a:rPr>
              <a:t> Women Stories </a:t>
            </a:r>
            <a:r>
              <a:rPr lang="de-DE" dirty="0" err="1">
                <a:solidFill>
                  <a:srgbClr val="615F5D"/>
                </a:solidFill>
              </a:rPr>
              <a:t>through</a:t>
            </a:r>
            <a:r>
              <a:rPr lang="de-DE" dirty="0">
                <a:solidFill>
                  <a:srgbClr val="615F5D"/>
                </a:solidFill>
              </a:rPr>
              <a:t> </a:t>
            </a:r>
            <a:r>
              <a:rPr lang="de-DE" dirty="0" err="1">
                <a:solidFill>
                  <a:srgbClr val="615F5D"/>
                </a:solidFill>
              </a:rPr>
              <a:t>Craft</a:t>
            </a:r>
            <a:r>
              <a:rPr lang="de-DE" dirty="0">
                <a:solidFill>
                  <a:srgbClr val="615F5D"/>
                </a:solidFill>
              </a:rPr>
              <a:t> brachte 8 Frauen verschiedener Nationalitäten zusammen, um durch den Austausch von Essen und Geschichten etwas über die Keramikherstellung und die Kultur der anderen Frauen zu erfahren.  </a:t>
            </a:r>
          </a:p>
          <a:p>
            <a:pPr algn="just"/>
            <a:r>
              <a:rPr lang="de-DE" dirty="0">
                <a:solidFill>
                  <a:srgbClr val="615F5D"/>
                </a:solidFill>
              </a:rPr>
              <a:t>Handwerk und Essen bot die Möglichkeit, Geschichten zu erzählen und multikulturelle Lernende in ein Projekt zur Einbeziehung gemeinsamer Interessen einzubinden.</a:t>
            </a:r>
            <a:endParaRPr lang="en-IE" dirty="0">
              <a:solidFill>
                <a:srgbClr val="615F5D"/>
              </a:solidFill>
            </a:endParaRPr>
          </a:p>
        </p:txBody>
      </p:sp>
      <p:sp>
        <p:nvSpPr>
          <p:cNvPr id="4" name="Text Placeholder 3">
            <a:extLst>
              <a:ext uri="{FF2B5EF4-FFF2-40B4-BE49-F238E27FC236}">
                <a16:creationId xmlns="" xmlns:a16="http://schemas.microsoft.com/office/drawing/2014/main" id="{1F24750C-DD12-4EC7-B20B-9EC88E166807}"/>
              </a:ext>
            </a:extLst>
          </p:cNvPr>
          <p:cNvSpPr>
            <a:spLocks noGrp="1"/>
          </p:cNvSpPr>
          <p:nvPr>
            <p:ph type="body" sz="quarter" idx="22"/>
          </p:nvPr>
        </p:nvSpPr>
        <p:spPr>
          <a:xfrm>
            <a:off x="5873874" y="304800"/>
            <a:ext cx="6079314" cy="1320241"/>
          </a:xfrm>
        </p:spPr>
        <p:txBody>
          <a:bodyPr>
            <a:normAutofit fontScale="85000" lnSpcReduction="10000"/>
          </a:bodyPr>
          <a:lstStyle/>
          <a:p>
            <a:r>
              <a:rPr lang="de-DE" dirty="0"/>
              <a:t>Ethnische Frauengeschichten durch Handwerk - eine Schulungsinitiative von Creative Spark, Irland</a:t>
            </a:r>
            <a:endParaRPr lang="en-IE" dirty="0"/>
          </a:p>
        </p:txBody>
      </p:sp>
      <p:sp>
        <p:nvSpPr>
          <p:cNvPr id="7" name="TextBox 6">
            <a:extLst>
              <a:ext uri="{FF2B5EF4-FFF2-40B4-BE49-F238E27FC236}">
                <a16:creationId xmlns="" xmlns:a16="http://schemas.microsoft.com/office/drawing/2014/main" id="{A06FB78A-473B-416C-9E52-E40C9737DFE0}"/>
              </a:ext>
            </a:extLst>
          </p:cNvPr>
          <p:cNvSpPr txBox="1"/>
          <p:nvPr/>
        </p:nvSpPr>
        <p:spPr>
          <a:xfrm>
            <a:off x="0" y="304800"/>
            <a:ext cx="5552388" cy="338554"/>
          </a:xfrm>
          <a:prstGeom prst="rect">
            <a:avLst/>
          </a:prstGeom>
          <a:solidFill>
            <a:srgbClr val="EA1D76"/>
          </a:solidFill>
        </p:spPr>
        <p:txBody>
          <a:bodyPr wrap="square" rtlCol="0">
            <a:spAutoFit/>
          </a:bodyPr>
          <a:lstStyle/>
          <a:p>
            <a:r>
              <a:rPr lang="en-IE" sz="1600" dirty="0">
                <a:solidFill>
                  <a:schemeClr val="bg1"/>
                </a:solidFill>
              </a:rPr>
              <a:t>Innovative </a:t>
            </a:r>
            <a:r>
              <a:rPr lang="en-IE" sz="1600" dirty="0" err="1">
                <a:solidFill>
                  <a:schemeClr val="bg1"/>
                </a:solidFill>
              </a:rPr>
              <a:t>Lehrkräfte</a:t>
            </a:r>
            <a:r>
              <a:rPr lang="en-IE" sz="1600" dirty="0">
                <a:solidFill>
                  <a:schemeClr val="bg1"/>
                </a:solidFill>
              </a:rPr>
              <a:t> </a:t>
            </a:r>
            <a:r>
              <a:rPr lang="en-IE" sz="1600" dirty="0" err="1">
                <a:solidFill>
                  <a:schemeClr val="bg1"/>
                </a:solidFill>
              </a:rPr>
              <a:t>für</a:t>
            </a:r>
            <a:r>
              <a:rPr lang="en-IE" sz="1600" dirty="0">
                <a:solidFill>
                  <a:schemeClr val="bg1"/>
                </a:solidFill>
              </a:rPr>
              <a:t> </a:t>
            </a:r>
            <a:r>
              <a:rPr lang="en-IE" sz="1600" dirty="0" err="1">
                <a:solidFill>
                  <a:schemeClr val="bg1"/>
                </a:solidFill>
              </a:rPr>
              <a:t>Erwachsenenbildung</a:t>
            </a:r>
            <a:r>
              <a:rPr lang="en-IE" sz="1600" dirty="0">
                <a:solidFill>
                  <a:schemeClr val="bg1"/>
                </a:solidFill>
              </a:rPr>
              <a:t> </a:t>
            </a:r>
            <a:r>
              <a:rPr lang="en-IE" sz="1600" dirty="0" err="1">
                <a:solidFill>
                  <a:schemeClr val="bg1"/>
                </a:solidFill>
              </a:rPr>
              <a:t>im</a:t>
            </a:r>
            <a:r>
              <a:rPr lang="en-IE" sz="1600" dirty="0">
                <a:solidFill>
                  <a:schemeClr val="bg1"/>
                </a:solidFill>
              </a:rPr>
              <a:t> </a:t>
            </a:r>
            <a:r>
              <a:rPr lang="en-IE" sz="1600" dirty="0" err="1">
                <a:solidFill>
                  <a:schemeClr val="bg1"/>
                </a:solidFill>
              </a:rPr>
              <a:t>Mittelpunkt</a:t>
            </a:r>
            <a:endParaRPr lang="en-IE" sz="1600" dirty="0">
              <a:solidFill>
                <a:schemeClr val="bg1"/>
              </a:solidFill>
            </a:endParaRPr>
          </a:p>
        </p:txBody>
      </p:sp>
      <p:sp>
        <p:nvSpPr>
          <p:cNvPr id="8" name="TextBox 7">
            <a:extLst>
              <a:ext uri="{FF2B5EF4-FFF2-40B4-BE49-F238E27FC236}">
                <a16:creationId xmlns="" xmlns:a16="http://schemas.microsoft.com/office/drawing/2014/main" id="{84EFFDF7-B29E-4FE9-82FD-89ABAC8B5387}"/>
              </a:ext>
            </a:extLst>
          </p:cNvPr>
          <p:cNvSpPr txBox="1"/>
          <p:nvPr/>
        </p:nvSpPr>
        <p:spPr>
          <a:xfrm>
            <a:off x="0" y="735425"/>
            <a:ext cx="5552388" cy="461665"/>
          </a:xfrm>
          <a:prstGeom prst="rect">
            <a:avLst/>
          </a:prstGeom>
          <a:solidFill>
            <a:srgbClr val="16A8D3"/>
          </a:solidFill>
        </p:spPr>
        <p:txBody>
          <a:bodyPr wrap="square" rtlCol="0">
            <a:spAutoFit/>
          </a:bodyPr>
          <a:lstStyle/>
          <a:p>
            <a:r>
              <a:rPr lang="en-IE" sz="2400" dirty="0" err="1">
                <a:solidFill>
                  <a:schemeClr val="bg1"/>
                </a:solidFill>
              </a:rPr>
              <a:t>Einblicke</a:t>
            </a:r>
            <a:r>
              <a:rPr lang="en-IE" sz="2400" dirty="0">
                <a:solidFill>
                  <a:schemeClr val="bg1"/>
                </a:solidFill>
              </a:rPr>
              <a:t> von </a:t>
            </a:r>
            <a:r>
              <a:rPr lang="en-IE" sz="2400" dirty="0" err="1">
                <a:solidFill>
                  <a:schemeClr val="bg1"/>
                </a:solidFill>
              </a:rPr>
              <a:t>Geflüchteten</a:t>
            </a:r>
            <a:r>
              <a:rPr lang="en-IE" sz="2400" dirty="0">
                <a:solidFill>
                  <a:schemeClr val="bg1"/>
                </a:solidFill>
              </a:rPr>
              <a:t>/Migrant*</a:t>
            </a:r>
            <a:r>
              <a:rPr lang="en-IE" sz="2400" dirty="0" err="1">
                <a:solidFill>
                  <a:schemeClr val="bg1"/>
                </a:solidFill>
              </a:rPr>
              <a:t>innen</a:t>
            </a:r>
            <a:endParaRPr lang="en-IE" sz="2400" dirty="0">
              <a:solidFill>
                <a:schemeClr val="bg1"/>
              </a:solidFill>
            </a:endParaRPr>
          </a:p>
        </p:txBody>
      </p:sp>
      <p:sp>
        <p:nvSpPr>
          <p:cNvPr id="13" name="Rectangle 12">
            <a:extLst>
              <a:ext uri="{FF2B5EF4-FFF2-40B4-BE49-F238E27FC236}">
                <a16:creationId xmlns="" xmlns:a16="http://schemas.microsoft.com/office/drawing/2014/main" id="{7A5776F9-6597-4AAD-8AE1-E21EDDE805D4}"/>
              </a:ext>
            </a:extLst>
          </p:cNvPr>
          <p:cNvSpPr/>
          <p:nvPr/>
        </p:nvSpPr>
        <p:spPr>
          <a:xfrm>
            <a:off x="7135010" y="6622288"/>
            <a:ext cx="8535914" cy="246221"/>
          </a:xfrm>
          <a:prstGeom prst="rect">
            <a:avLst/>
          </a:prstGeom>
        </p:spPr>
        <p:txBody>
          <a:bodyPr wrap="square">
            <a:spAutoFit/>
          </a:bodyPr>
          <a:lstStyle/>
          <a:p>
            <a:r>
              <a:rPr lang="en-IE" sz="1000" dirty="0" err="1" smtClean="0"/>
              <a:t>Quelle</a:t>
            </a:r>
            <a:r>
              <a:rPr lang="en-IE" sz="1000" dirty="0" smtClean="0"/>
              <a:t>: </a:t>
            </a:r>
            <a:r>
              <a:rPr lang="en-IE" sz="1000" dirty="0">
                <a:hlinkClick r:id="rId3"/>
              </a:rPr>
              <a:t>https://www.youtube.com/watch?v=oj5WJUyBoMU&amp;feature=youtu.be</a:t>
            </a:r>
            <a:r>
              <a:rPr lang="en-IE" sz="1000" dirty="0"/>
              <a:t> </a:t>
            </a:r>
          </a:p>
        </p:txBody>
      </p:sp>
      <p:sp>
        <p:nvSpPr>
          <p:cNvPr id="5" name="Picture Placeholder 4">
            <a:extLst>
              <a:ext uri="{FF2B5EF4-FFF2-40B4-BE49-F238E27FC236}">
                <a16:creationId xmlns="" xmlns:a16="http://schemas.microsoft.com/office/drawing/2014/main" id="{4B80FB43-9AC5-49DB-9B87-0146FD98F58D}"/>
              </a:ext>
            </a:extLst>
          </p:cNvPr>
          <p:cNvSpPr>
            <a:spLocks noGrp="1"/>
          </p:cNvSpPr>
          <p:nvPr>
            <p:ph type="pic" sz="quarter" idx="21"/>
          </p:nvPr>
        </p:nvSpPr>
        <p:spPr/>
      </p:sp>
      <p:pic>
        <p:nvPicPr>
          <p:cNvPr id="11" name="Online Media 1" title="Ethnic Women's Stories Through Craft HD">
            <a:hlinkClick r:id="" action="ppaction://media"/>
            <a:extLst>
              <a:ext uri="{FF2B5EF4-FFF2-40B4-BE49-F238E27FC236}">
                <a16:creationId xmlns="" xmlns:a16="http://schemas.microsoft.com/office/drawing/2014/main" id="{13028C56-9B2D-4340-954B-828AE80953D5}"/>
              </a:ext>
            </a:extLst>
          </p:cNvPr>
          <p:cNvPicPr>
            <a:picLocks noRot="1" noChangeAspect="1"/>
          </p:cNvPicPr>
          <p:nvPr>
            <a:videoFile r:link="rId1"/>
          </p:nvPr>
        </p:nvPicPr>
        <p:blipFill>
          <a:blip r:embed="rId4"/>
          <a:stretch>
            <a:fillRect/>
          </a:stretch>
        </p:blipFill>
        <p:spPr>
          <a:xfrm>
            <a:off x="0" y="1404496"/>
            <a:ext cx="5147035" cy="3750459"/>
          </a:xfrm>
          <a:prstGeom prst="rect">
            <a:avLst/>
          </a:prstGeom>
        </p:spPr>
      </p:pic>
      <p:sp>
        <p:nvSpPr>
          <p:cNvPr id="12" name="Rectangle 11">
            <a:extLst>
              <a:ext uri="{FF2B5EF4-FFF2-40B4-BE49-F238E27FC236}">
                <a16:creationId xmlns="" xmlns:a16="http://schemas.microsoft.com/office/drawing/2014/main" id="{AAA57F5B-C4C9-4F0A-839A-2D659BD75964}"/>
              </a:ext>
            </a:extLst>
          </p:cNvPr>
          <p:cNvSpPr/>
          <p:nvPr/>
        </p:nvSpPr>
        <p:spPr>
          <a:xfrm>
            <a:off x="141402" y="5286510"/>
            <a:ext cx="6542202" cy="1323439"/>
          </a:xfrm>
          <a:prstGeom prst="rect">
            <a:avLst/>
          </a:prstGeom>
          <a:solidFill>
            <a:srgbClr val="F38B00"/>
          </a:solidFill>
        </p:spPr>
        <p:txBody>
          <a:bodyPr wrap="square">
            <a:spAutoFit/>
          </a:bodyPr>
          <a:lstStyle/>
          <a:p>
            <a:pPr algn="ctr"/>
            <a:r>
              <a:rPr lang="en-IE" sz="2000" dirty="0">
                <a:solidFill>
                  <a:schemeClr val="bg1"/>
                </a:solidFill>
                <a:hlinkClick r:id="rId5"/>
              </a:rPr>
              <a:t>Creative Spark </a:t>
            </a:r>
            <a:r>
              <a:rPr lang="de-DE" sz="2000" dirty="0">
                <a:solidFill>
                  <a:schemeClr val="bg1"/>
                </a:solidFill>
              </a:rPr>
              <a:t>ist ein Bildungsanbieter/Gemeinschaftsentwicklungsorganisation in Irland mit den Schwerpunkten Inklusion und Förderung von Vielfalt als reichhaltiges Tool der Gemeinschaftsentwicklung.</a:t>
            </a:r>
            <a:endParaRPr lang="en-IE" sz="2000" dirty="0">
              <a:solidFill>
                <a:schemeClr val="bg1"/>
              </a:solidFill>
            </a:endParaRPr>
          </a:p>
        </p:txBody>
      </p:sp>
    </p:spTree>
    <p:extLst>
      <p:ext uri="{BB962C8B-B14F-4D97-AF65-F5344CB8AC3E}">
        <p14:creationId xmlns:p14="http://schemas.microsoft.com/office/powerpoint/2010/main" val="4094677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1CDF077-380A-42FB-A68E-B71DC9743024}"/>
              </a:ext>
            </a:extLst>
          </p:cNvPr>
          <p:cNvSpPr>
            <a:spLocks noGrp="1"/>
          </p:cNvSpPr>
          <p:nvPr>
            <p:ph type="body" sz="quarter" idx="20"/>
          </p:nvPr>
        </p:nvSpPr>
        <p:spPr>
          <a:xfrm>
            <a:off x="5875283" y="1801927"/>
            <a:ext cx="6316717" cy="4012809"/>
          </a:xfrm>
        </p:spPr>
        <p:txBody>
          <a:bodyPr/>
          <a:lstStyle/>
          <a:p>
            <a:pPr algn="just"/>
            <a:r>
              <a:rPr lang="de-DE" sz="2200" dirty="0"/>
              <a:t>Einfühlungsvermögen ist eine entscheidende Fähigkeit, die jeder haben muss. Es ist ein Prozess, der es einer Person ermöglicht, die inneren Zustände einer anderen Person zu kennen, zu fühlen und zu verstehen und entsprechend zu reagieren. </a:t>
            </a:r>
          </a:p>
          <a:p>
            <a:pPr algn="just"/>
            <a:r>
              <a:rPr lang="de-DE" sz="2200" dirty="0"/>
              <a:t>In der Erwachsenenbildung kann die Einführung von Rollenspielen den Teilnehmenden helfen, auf andere Weise zu denken und Themen aus einem neuen Blickwinkel zu betrachten.</a:t>
            </a:r>
          </a:p>
          <a:p>
            <a:pPr algn="just"/>
            <a:r>
              <a:rPr lang="de-DE" sz="2200" dirty="0"/>
              <a:t>Zu den Vorteilen des Einfühlungsvermögens in der Bildung gehören der Aufbau eines positiven Lernumfelds, die Stärkung der Gemeinschaft und die Vorbereitung der Teilnehmenden auf die Führungsrolle in ihrer eigenen Gemeinschaft.</a:t>
            </a:r>
          </a:p>
          <a:p>
            <a:endParaRPr lang="en-IE" dirty="0"/>
          </a:p>
        </p:txBody>
      </p:sp>
      <p:sp>
        <p:nvSpPr>
          <p:cNvPr id="3" name="Picture Placeholder 2">
            <a:extLst>
              <a:ext uri="{FF2B5EF4-FFF2-40B4-BE49-F238E27FC236}">
                <a16:creationId xmlns="" xmlns:a16="http://schemas.microsoft.com/office/drawing/2014/main" id="{A319BE43-7107-42C3-B906-519D02C61AC3}"/>
              </a:ext>
            </a:extLst>
          </p:cNvPr>
          <p:cNvSpPr>
            <a:spLocks noGrp="1"/>
          </p:cNvSpPr>
          <p:nvPr>
            <p:ph type="pic" sz="quarter" idx="21"/>
          </p:nvPr>
        </p:nvSpPr>
        <p:spPr/>
      </p:sp>
      <p:sp>
        <p:nvSpPr>
          <p:cNvPr id="4" name="Text Placeholder 3">
            <a:extLst>
              <a:ext uri="{FF2B5EF4-FFF2-40B4-BE49-F238E27FC236}">
                <a16:creationId xmlns="" xmlns:a16="http://schemas.microsoft.com/office/drawing/2014/main" id="{C4A8E157-A24A-4A96-8E8E-6A6069327738}"/>
              </a:ext>
            </a:extLst>
          </p:cNvPr>
          <p:cNvSpPr>
            <a:spLocks noGrp="1"/>
          </p:cNvSpPr>
          <p:nvPr>
            <p:ph type="body" sz="quarter" idx="22"/>
          </p:nvPr>
        </p:nvSpPr>
        <p:spPr>
          <a:xfrm>
            <a:off x="5791200" y="304800"/>
            <a:ext cx="6152561" cy="1320242"/>
          </a:xfrm>
        </p:spPr>
        <p:txBody>
          <a:bodyPr>
            <a:normAutofit fontScale="92500" lnSpcReduction="10000"/>
          </a:bodyPr>
          <a:lstStyle/>
          <a:p>
            <a:r>
              <a:rPr lang="de-DE" dirty="0"/>
              <a:t>Gruppenübergreifende Empathie - ein wichtiger Lehrmechanismus für Inklusion</a:t>
            </a:r>
            <a:endParaRPr lang="en-IE" dirty="0"/>
          </a:p>
        </p:txBody>
      </p:sp>
      <p:pic>
        <p:nvPicPr>
          <p:cNvPr id="8" name="Picture Placeholder 8">
            <a:extLst>
              <a:ext uri="{FF2B5EF4-FFF2-40B4-BE49-F238E27FC236}">
                <a16:creationId xmlns="" xmlns:a16="http://schemas.microsoft.com/office/drawing/2014/main" id="{2968DDC6-F6DF-42E8-909F-267876B39E62}"/>
              </a:ext>
            </a:extLst>
          </p:cNvPr>
          <p:cNvPicPr>
            <a:picLocks noChangeAspect="1"/>
          </p:cNvPicPr>
          <p:nvPr/>
        </p:nvPicPr>
        <p:blipFill>
          <a:blip r:embed="rId2">
            <a:extLst>
              <a:ext uri="{837473B0-CC2E-450A-ABE3-18F120FF3D39}">
                <a1611:picAttrSrcUrl xmlns="" xmlns:a1611="http://schemas.microsoft.com/office/drawing/2016/11/main" r:id="rId3"/>
              </a:ext>
            </a:extLst>
          </a:blip>
          <a:srcRect l="21018" r="21018"/>
          <a:stretch>
            <a:fillRect/>
          </a:stretch>
        </p:blipFill>
        <p:spPr>
          <a:xfrm flipH="1">
            <a:off x="608086" y="1332429"/>
            <a:ext cx="5102040" cy="4951807"/>
          </a:xfrm>
          <a:prstGeom prst="ellipse">
            <a:avLst/>
          </a:prstGeom>
        </p:spPr>
      </p:pic>
      <p:sp>
        <p:nvSpPr>
          <p:cNvPr id="9" name="TextBox 8">
            <a:extLst>
              <a:ext uri="{FF2B5EF4-FFF2-40B4-BE49-F238E27FC236}">
                <a16:creationId xmlns="" xmlns:a16="http://schemas.microsoft.com/office/drawing/2014/main" id="{F6D7D30C-4295-4DA8-82E6-D1F97BD34A6B}"/>
              </a:ext>
            </a:extLst>
          </p:cNvPr>
          <p:cNvSpPr txBox="1"/>
          <p:nvPr/>
        </p:nvSpPr>
        <p:spPr>
          <a:xfrm>
            <a:off x="-1" y="5845834"/>
            <a:ext cx="5875283" cy="830997"/>
          </a:xfrm>
          <a:prstGeom prst="rect">
            <a:avLst/>
          </a:prstGeom>
          <a:solidFill>
            <a:srgbClr val="B6BD00"/>
          </a:solidFill>
        </p:spPr>
        <p:txBody>
          <a:bodyPr wrap="square" rtlCol="0">
            <a:spAutoFit/>
          </a:bodyPr>
          <a:lstStyle/>
          <a:p>
            <a:pPr algn="ctr"/>
            <a:r>
              <a:rPr lang="de-DE" sz="1600" dirty="0">
                <a:solidFill>
                  <a:schemeClr val="bg1"/>
                </a:solidFill>
              </a:rPr>
              <a:t>Die Erleichterung von Bildung und Bewusstsein um Intergroup Empathie ist entscheidend, wenn man versucht, verschiedene Gemeinschaften zusammenzubringen und die Integration zu fördern.</a:t>
            </a:r>
          </a:p>
        </p:txBody>
      </p:sp>
    </p:spTree>
    <p:extLst>
      <p:ext uri="{BB962C8B-B14F-4D97-AF65-F5344CB8AC3E}">
        <p14:creationId xmlns:p14="http://schemas.microsoft.com/office/powerpoint/2010/main" val="1845213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42EF562-D79A-49EA-9FF0-D130445488CB}"/>
              </a:ext>
            </a:extLst>
          </p:cNvPr>
          <p:cNvSpPr>
            <a:spLocks noGrp="1"/>
          </p:cNvSpPr>
          <p:nvPr>
            <p:ph type="body" sz="quarter" idx="20"/>
          </p:nvPr>
        </p:nvSpPr>
        <p:spPr>
          <a:xfrm>
            <a:off x="5889323" y="1932495"/>
            <a:ext cx="6224120" cy="3727693"/>
          </a:xfrm>
        </p:spPr>
        <p:txBody>
          <a:bodyPr/>
          <a:lstStyle/>
          <a:p>
            <a:r>
              <a:rPr lang="de-DE" sz="2200" dirty="0"/>
              <a:t>Differenzierter Unterricht beinhaltet die Bereitstellung verschiedener Niveaus oder Unterrichtstechniken für verschiedene einzelne Schüler*innen. Es ist ein sehr wichtiger Prozess in der Erwachsenenbildung für Geflüchtete und Migrant*innen, bei dem sehr unterschiedliche Fähigkeiten (Sprache, Alphabetisierung usw.) vorhanden sein können.</a:t>
            </a:r>
          </a:p>
          <a:p>
            <a:r>
              <a:rPr lang="de-DE" sz="2200" dirty="0"/>
              <a:t>Als Lehrmethode für Erwachsene beinhaltet Differenzierung die Modifizierung und Anpassung von Materialien, Inhalten, Lernprojekten und Lernbedürfnissen der Lernenden. </a:t>
            </a:r>
          </a:p>
          <a:p>
            <a:r>
              <a:rPr lang="en-IE" sz="2200" dirty="0" err="1"/>
              <a:t>Erfahren</a:t>
            </a:r>
            <a:r>
              <a:rPr lang="en-IE" sz="2200" dirty="0"/>
              <a:t> </a:t>
            </a:r>
            <a:r>
              <a:rPr lang="en-IE" sz="2200" dirty="0" err="1"/>
              <a:t>Sie</a:t>
            </a:r>
            <a:r>
              <a:rPr lang="en-IE" sz="2200" dirty="0"/>
              <a:t> </a:t>
            </a:r>
            <a:r>
              <a:rPr lang="en-IE" sz="2200" dirty="0" err="1"/>
              <a:t>mehr</a:t>
            </a:r>
            <a:r>
              <a:rPr lang="en-IE" sz="2200" dirty="0"/>
              <a:t> </a:t>
            </a:r>
            <a:r>
              <a:rPr lang="en-IE" sz="2200" dirty="0" err="1" smtClean="0"/>
              <a:t>über</a:t>
            </a:r>
            <a:r>
              <a:rPr lang="en-IE" sz="2200" dirty="0" smtClean="0"/>
              <a:t> </a:t>
            </a:r>
            <a:r>
              <a:rPr lang="en-IE" sz="2200" dirty="0" smtClean="0">
                <a:hlinkClick r:id="rId2"/>
              </a:rPr>
              <a:t>Differenced </a:t>
            </a:r>
            <a:r>
              <a:rPr lang="en-IE" sz="2200" dirty="0">
                <a:hlinkClick r:id="rId2"/>
              </a:rPr>
              <a:t>Instruction</a:t>
            </a:r>
            <a:endParaRPr lang="en-IE" sz="2200" dirty="0"/>
          </a:p>
          <a:p>
            <a:endParaRPr lang="en-IE" dirty="0"/>
          </a:p>
        </p:txBody>
      </p:sp>
      <p:sp>
        <p:nvSpPr>
          <p:cNvPr id="3" name="Picture Placeholder 2">
            <a:extLst>
              <a:ext uri="{FF2B5EF4-FFF2-40B4-BE49-F238E27FC236}">
                <a16:creationId xmlns="" xmlns:a16="http://schemas.microsoft.com/office/drawing/2014/main" id="{21FDF7B8-E46A-4798-8728-E6C5A6067916}"/>
              </a:ext>
            </a:extLst>
          </p:cNvPr>
          <p:cNvSpPr>
            <a:spLocks noGrp="1"/>
          </p:cNvSpPr>
          <p:nvPr>
            <p:ph type="pic" sz="quarter" idx="21"/>
          </p:nvPr>
        </p:nvSpPr>
        <p:spPr/>
      </p:sp>
      <p:sp>
        <p:nvSpPr>
          <p:cNvPr id="4" name="Text Placeholder 3">
            <a:extLst>
              <a:ext uri="{FF2B5EF4-FFF2-40B4-BE49-F238E27FC236}">
                <a16:creationId xmlns="" xmlns:a16="http://schemas.microsoft.com/office/drawing/2014/main" id="{C7E23BD1-7A6C-40D7-999B-B236386155F8}"/>
              </a:ext>
            </a:extLst>
          </p:cNvPr>
          <p:cNvSpPr>
            <a:spLocks noGrp="1"/>
          </p:cNvSpPr>
          <p:nvPr>
            <p:ph type="body" sz="quarter" idx="22"/>
          </p:nvPr>
        </p:nvSpPr>
        <p:spPr>
          <a:xfrm>
            <a:off x="5707117" y="358220"/>
            <a:ext cx="6148552" cy="1427078"/>
          </a:xfrm>
        </p:spPr>
        <p:txBody>
          <a:bodyPr>
            <a:normAutofit fontScale="92500" lnSpcReduction="10000"/>
          </a:bodyPr>
          <a:lstStyle/>
          <a:p>
            <a:r>
              <a:rPr lang="de-DE" dirty="0"/>
              <a:t>Differenzierter Unterricht und </a:t>
            </a:r>
            <a:r>
              <a:rPr lang="de-DE" dirty="0" err="1"/>
              <a:t>lernerzentrierte</a:t>
            </a:r>
            <a:r>
              <a:rPr lang="de-DE" dirty="0"/>
              <a:t> Unterrichtsmethoden</a:t>
            </a:r>
            <a:endParaRPr lang="en-IE" dirty="0"/>
          </a:p>
        </p:txBody>
      </p:sp>
      <p:pic>
        <p:nvPicPr>
          <p:cNvPr id="5" name="Picture Placeholder 7" descr="A green apple&#10;&#10;Description automatically generated">
            <a:extLst>
              <a:ext uri="{FF2B5EF4-FFF2-40B4-BE49-F238E27FC236}">
                <a16:creationId xmlns="" xmlns:a16="http://schemas.microsoft.com/office/drawing/2014/main" id="{4C74FB5F-AECA-463B-B062-EBB835F75D34}"/>
              </a:ext>
            </a:extLst>
          </p:cNvPr>
          <p:cNvPicPr>
            <a:picLocks noChangeAspect="1"/>
          </p:cNvPicPr>
          <p:nvPr/>
        </p:nvPicPr>
        <p:blipFill>
          <a:blip r:embed="rId3">
            <a:extLst>
              <a:ext uri="{837473B0-CC2E-450A-ABE3-18F120FF3D39}">
                <a1611:picAttrSrcUrl xmlns="" xmlns:a1611="http://schemas.microsoft.com/office/drawing/2016/11/main" r:id="rId4"/>
              </a:ext>
            </a:extLst>
          </a:blip>
          <a:srcRect l="15382" r="15382"/>
          <a:stretch>
            <a:fillRect/>
          </a:stretch>
        </p:blipFill>
        <p:spPr>
          <a:xfrm flipH="1">
            <a:off x="568230" y="1404496"/>
            <a:ext cx="4929535" cy="4784382"/>
          </a:xfrm>
          <a:prstGeom prst="ellipse">
            <a:avLst/>
          </a:prstGeom>
        </p:spPr>
      </p:pic>
      <p:sp>
        <p:nvSpPr>
          <p:cNvPr id="7" name="TextBox 6">
            <a:extLst>
              <a:ext uri="{FF2B5EF4-FFF2-40B4-BE49-F238E27FC236}">
                <a16:creationId xmlns="" xmlns:a16="http://schemas.microsoft.com/office/drawing/2014/main" id="{F254FFB8-83CD-4CFE-BA47-EE4E5EDBEA34}"/>
              </a:ext>
            </a:extLst>
          </p:cNvPr>
          <p:cNvSpPr txBox="1"/>
          <p:nvPr/>
        </p:nvSpPr>
        <p:spPr>
          <a:xfrm>
            <a:off x="0" y="5891821"/>
            <a:ext cx="5889323" cy="830997"/>
          </a:xfrm>
          <a:prstGeom prst="rect">
            <a:avLst/>
          </a:prstGeom>
          <a:solidFill>
            <a:srgbClr val="B6BD00"/>
          </a:solidFill>
        </p:spPr>
        <p:txBody>
          <a:bodyPr wrap="square" rtlCol="0">
            <a:spAutoFit/>
          </a:bodyPr>
          <a:lstStyle/>
          <a:p>
            <a:pPr algn="ctr"/>
            <a:r>
              <a:rPr lang="de-DE" sz="1600" dirty="0">
                <a:solidFill>
                  <a:schemeClr val="bg1"/>
                </a:solidFill>
              </a:rPr>
              <a:t>Die Erleichterung von Bildung und Bewusstsein um Intergroup Empathie ist entscheidend, wenn man versucht, verschiedene Gemeinschaften zusammenzubringen und die Integration zu fördern.</a:t>
            </a:r>
            <a:endParaRPr lang="en-IE" sz="1600" dirty="0">
              <a:solidFill>
                <a:schemeClr val="bg1"/>
              </a:solidFill>
            </a:endParaRPr>
          </a:p>
        </p:txBody>
      </p:sp>
      <p:sp>
        <p:nvSpPr>
          <p:cNvPr id="8" name="Rectangle 7">
            <a:extLst>
              <a:ext uri="{FF2B5EF4-FFF2-40B4-BE49-F238E27FC236}">
                <a16:creationId xmlns="" xmlns:a16="http://schemas.microsoft.com/office/drawing/2014/main" id="{D996F07F-60DC-4412-B58E-EF24E3A2B605}"/>
              </a:ext>
            </a:extLst>
          </p:cNvPr>
          <p:cNvSpPr/>
          <p:nvPr/>
        </p:nvSpPr>
        <p:spPr>
          <a:xfrm>
            <a:off x="8069812" y="6592191"/>
            <a:ext cx="3626314" cy="246221"/>
          </a:xfrm>
          <a:prstGeom prst="rect">
            <a:avLst/>
          </a:prstGeom>
        </p:spPr>
        <p:txBody>
          <a:bodyPr wrap="none">
            <a:spAutoFit/>
          </a:bodyPr>
          <a:lstStyle/>
          <a:p>
            <a:r>
              <a:rPr lang="en-IE" sz="1000" dirty="0" err="1" smtClean="0"/>
              <a:t>Quelle</a:t>
            </a:r>
            <a:r>
              <a:rPr lang="en-IE" sz="1000" dirty="0" smtClean="0"/>
              <a:t>: </a:t>
            </a:r>
            <a:r>
              <a:rPr lang="en-IE" sz="1000" dirty="0">
                <a:hlinkClick r:id="rId5"/>
              </a:rPr>
              <a:t>http://teachingrefugees.com/instructional-programming/</a:t>
            </a:r>
            <a:r>
              <a:rPr lang="en-IE" sz="1000" dirty="0"/>
              <a:t> </a:t>
            </a:r>
          </a:p>
        </p:txBody>
      </p:sp>
    </p:spTree>
    <p:extLst>
      <p:ext uri="{BB962C8B-B14F-4D97-AF65-F5344CB8AC3E}">
        <p14:creationId xmlns:p14="http://schemas.microsoft.com/office/powerpoint/2010/main" val="3009025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9735608-12CB-4479-9420-E418F97DC367}"/>
              </a:ext>
            </a:extLst>
          </p:cNvPr>
          <p:cNvSpPr>
            <a:spLocks noGrp="1"/>
          </p:cNvSpPr>
          <p:nvPr>
            <p:ph type="body" sz="quarter" idx="16"/>
          </p:nvPr>
        </p:nvSpPr>
        <p:spPr/>
        <p:txBody>
          <a:bodyPr/>
          <a:lstStyle/>
          <a:p>
            <a:r>
              <a:rPr lang="en-IE" dirty="0" smtClean="0"/>
              <a:t>IN DISEM TEIL:</a:t>
            </a:r>
            <a:endParaRPr lang="en-IE" dirty="0"/>
          </a:p>
        </p:txBody>
      </p:sp>
      <p:sp>
        <p:nvSpPr>
          <p:cNvPr id="3" name="Text Placeholder 2">
            <a:extLst>
              <a:ext uri="{FF2B5EF4-FFF2-40B4-BE49-F238E27FC236}">
                <a16:creationId xmlns="" xmlns:a16="http://schemas.microsoft.com/office/drawing/2014/main" id="{EB83B333-96CB-4866-BC85-A345B3E86925}"/>
              </a:ext>
            </a:extLst>
          </p:cNvPr>
          <p:cNvSpPr>
            <a:spLocks noGrp="1"/>
          </p:cNvSpPr>
          <p:nvPr>
            <p:ph type="body" sz="quarter" idx="17"/>
          </p:nvPr>
        </p:nvSpPr>
        <p:spPr>
          <a:xfrm>
            <a:off x="6096000" y="1826954"/>
            <a:ext cx="5989128" cy="3947440"/>
          </a:xfrm>
        </p:spPr>
        <p:txBody>
          <a:bodyPr/>
          <a:lstStyle/>
          <a:p>
            <a:pPr algn="just"/>
            <a:r>
              <a:rPr lang="de-DE" sz="2300" dirty="0"/>
              <a:t>Wenn man die meisten Geflüchteten fragt, was sie dazu bringt, sich integriert zu fühlen, denken sie als erstes an einen Job. Aber die Beschäftigung von Geflüchteten kommt nicht nur ihnen zugute, sondern stellt auch ein bedeutendes wirtschaftliches Potenzial für Aufnahmeländer, Aufnahmegemeinschaften und lokale Unternehmen dar.</a:t>
            </a:r>
          </a:p>
          <a:p>
            <a:pPr algn="just"/>
            <a:r>
              <a:rPr lang="de-DE" sz="2300" dirty="0"/>
              <a:t>In diesem Abschnitt werfen wir einen kurzen Blick auf die Beschäftigung als Mittel zur Integration und Inklusion, wer daran beteiligt ist und welche Barrieren überwunden werden müssen.</a:t>
            </a:r>
            <a:endParaRPr lang="en-IE" sz="2300" dirty="0"/>
          </a:p>
        </p:txBody>
      </p:sp>
      <p:sp>
        <p:nvSpPr>
          <p:cNvPr id="7" name="TextBox 6">
            <a:extLst>
              <a:ext uri="{FF2B5EF4-FFF2-40B4-BE49-F238E27FC236}">
                <a16:creationId xmlns="" xmlns:a16="http://schemas.microsoft.com/office/drawing/2014/main" id="{07472F67-3825-49C1-A985-6F7AB2D0CAB1}"/>
              </a:ext>
            </a:extLst>
          </p:cNvPr>
          <p:cNvSpPr txBox="1"/>
          <p:nvPr/>
        </p:nvSpPr>
        <p:spPr>
          <a:xfrm>
            <a:off x="0" y="237506"/>
            <a:ext cx="4215740" cy="584775"/>
          </a:xfrm>
          <a:prstGeom prst="rect">
            <a:avLst/>
          </a:prstGeom>
          <a:solidFill>
            <a:srgbClr val="EA1D76"/>
          </a:solidFill>
        </p:spPr>
        <p:txBody>
          <a:bodyPr wrap="square" rtlCol="0">
            <a:spAutoFit/>
          </a:bodyPr>
          <a:lstStyle/>
          <a:p>
            <a:r>
              <a:rPr lang="en-IE" sz="3200" dirty="0" smtClean="0">
                <a:solidFill>
                  <a:schemeClr val="bg1"/>
                </a:solidFill>
              </a:rPr>
              <a:t> UNTERNEHMEN</a:t>
            </a:r>
            <a:endParaRPr lang="en-IE" sz="3200" dirty="0">
              <a:solidFill>
                <a:schemeClr val="bg1"/>
              </a:solidFill>
            </a:endParaRPr>
          </a:p>
        </p:txBody>
      </p:sp>
      <p:sp>
        <p:nvSpPr>
          <p:cNvPr id="9" name="Text Placeholder 5">
            <a:extLst>
              <a:ext uri="{FF2B5EF4-FFF2-40B4-BE49-F238E27FC236}">
                <a16:creationId xmlns="" xmlns:a16="http://schemas.microsoft.com/office/drawing/2014/main" id="{0AE9D9B3-ABB8-440E-8485-DC3264B8DD4F}"/>
              </a:ext>
            </a:extLst>
          </p:cNvPr>
          <p:cNvSpPr txBox="1">
            <a:spLocks/>
          </p:cNvSpPr>
          <p:nvPr/>
        </p:nvSpPr>
        <p:spPr>
          <a:xfrm>
            <a:off x="480042" y="1536159"/>
            <a:ext cx="4364894" cy="271533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2.1 </a:t>
            </a:r>
            <a:r>
              <a:rPr lang="de-DE" sz="3600" i="0" dirty="0"/>
              <a:t>Erwerbstätigkeit als Mittel zur Integration und Inklusion</a:t>
            </a:r>
            <a:endParaRPr lang="en-IE" dirty="0"/>
          </a:p>
        </p:txBody>
      </p:sp>
      <p:sp>
        <p:nvSpPr>
          <p:cNvPr id="4" name="Rectangle 3">
            <a:extLst>
              <a:ext uri="{FF2B5EF4-FFF2-40B4-BE49-F238E27FC236}">
                <a16:creationId xmlns="" xmlns:a16="http://schemas.microsoft.com/office/drawing/2014/main" id="{95BC8BE2-CCD3-49CB-AB90-53A1F8AEC90D}"/>
              </a:ext>
            </a:extLst>
          </p:cNvPr>
          <p:cNvSpPr/>
          <p:nvPr/>
        </p:nvSpPr>
        <p:spPr>
          <a:xfrm>
            <a:off x="5910134" y="6558511"/>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2"/>
              </a:rPr>
              <a:t>https://www.oecd.org/els/mig/UNHCR-OECD-Engaging-with-employers-in-the-hiring-of-refugees.pdf</a:t>
            </a:r>
            <a:r>
              <a:rPr lang="en-IE" sz="1000" dirty="0"/>
              <a:t> </a:t>
            </a:r>
          </a:p>
        </p:txBody>
      </p:sp>
    </p:spTree>
    <p:extLst>
      <p:ext uri="{BB962C8B-B14F-4D97-AF65-F5344CB8AC3E}">
        <p14:creationId xmlns:p14="http://schemas.microsoft.com/office/powerpoint/2010/main" val="3544179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D401CC9-D450-4DDD-A912-C8C916BC9CF0}"/>
              </a:ext>
            </a:extLst>
          </p:cNvPr>
          <p:cNvSpPr>
            <a:spLocks noGrp="1"/>
          </p:cNvSpPr>
          <p:nvPr>
            <p:ph type="body" sz="quarter" idx="20"/>
          </p:nvPr>
        </p:nvSpPr>
        <p:spPr>
          <a:xfrm>
            <a:off x="1292772" y="1754551"/>
            <a:ext cx="10636468" cy="4688290"/>
          </a:xfrm>
        </p:spPr>
        <p:txBody>
          <a:bodyPr/>
          <a:lstStyle/>
          <a:p>
            <a:pPr marL="0" indent="0">
              <a:buNone/>
            </a:pPr>
            <a:r>
              <a:rPr lang="de-DE" dirty="0"/>
              <a:t>Die erfolgreiche Arbeitsmarktintegration von </a:t>
            </a:r>
            <a:r>
              <a:rPr lang="de-DE" dirty="0" err="1"/>
              <a:t>Geflüchetten</a:t>
            </a:r>
            <a:r>
              <a:rPr lang="de-DE" dirty="0"/>
              <a:t> kann nur durch gemeinsame Anstrengungen aller relevanten Akteure erreicht werden</a:t>
            </a:r>
            <a:r>
              <a:rPr lang="de-DE" dirty="0" smtClean="0"/>
              <a:t>:</a:t>
            </a:r>
          </a:p>
          <a:p>
            <a:r>
              <a:rPr lang="de-DE" dirty="0"/>
              <a:t>Regierungen (Schaffung eines geeigneten gesetzlichen Beschäftigungsrahmens</a:t>
            </a:r>
            <a:r>
              <a:rPr lang="de-DE" dirty="0" smtClean="0"/>
              <a:t>)</a:t>
            </a:r>
          </a:p>
          <a:p>
            <a:r>
              <a:rPr lang="de-DE" dirty="0"/>
              <a:t>Öffentliche Arbeitsverwaltungen und Kommunalverwaltung (koordinieren die Regierungsstrukturen auf nationaler, regionaler und kommunaler Ebene)</a:t>
            </a:r>
          </a:p>
          <a:p>
            <a:r>
              <a:rPr lang="en-IE" dirty="0" err="1" smtClean="0"/>
              <a:t>Personalvermittlungsagenturen</a:t>
            </a:r>
            <a:endParaRPr lang="en-IE" dirty="0" smtClean="0"/>
          </a:p>
          <a:p>
            <a:r>
              <a:rPr lang="de-DE" dirty="0"/>
              <a:t>Arbeitgeber*innen und ihre Verbände (Gewerkschaften usw</a:t>
            </a:r>
            <a:r>
              <a:rPr lang="de-DE" dirty="0" smtClean="0"/>
              <a:t>.)</a:t>
            </a:r>
          </a:p>
          <a:p>
            <a:r>
              <a:rPr lang="de-DE" dirty="0"/>
              <a:t>Relevante Organisationen der Zivilgesellschaft - Bildungsanbieter etc</a:t>
            </a:r>
            <a:r>
              <a:rPr lang="de-DE" dirty="0" smtClean="0"/>
              <a:t>.</a:t>
            </a:r>
          </a:p>
          <a:p>
            <a:r>
              <a:rPr lang="en-IE" dirty="0"/>
              <a:t>Die </a:t>
            </a:r>
            <a:r>
              <a:rPr lang="en-IE" dirty="0" err="1"/>
              <a:t>Geflüchetten</a:t>
            </a:r>
            <a:r>
              <a:rPr lang="en-IE" dirty="0"/>
              <a:t> </a:t>
            </a:r>
            <a:r>
              <a:rPr lang="en-IE" dirty="0" err="1" smtClean="0"/>
              <a:t>selbst</a:t>
            </a:r>
            <a:endParaRPr lang="en-IE" dirty="0" smtClean="0"/>
          </a:p>
          <a:p>
            <a:r>
              <a:rPr lang="en-IE" dirty="0" err="1"/>
              <a:t>Aufnahmegesellschaften</a:t>
            </a:r>
            <a:endParaRPr lang="en-IE" dirty="0"/>
          </a:p>
        </p:txBody>
      </p:sp>
      <p:sp>
        <p:nvSpPr>
          <p:cNvPr id="3" name="Text Placeholder 2">
            <a:extLst>
              <a:ext uri="{FF2B5EF4-FFF2-40B4-BE49-F238E27FC236}">
                <a16:creationId xmlns="" xmlns:a16="http://schemas.microsoft.com/office/drawing/2014/main" id="{536E9E26-92D3-42AE-A073-5CC536A40448}"/>
              </a:ext>
            </a:extLst>
          </p:cNvPr>
          <p:cNvSpPr>
            <a:spLocks noGrp="1"/>
          </p:cNvSpPr>
          <p:nvPr>
            <p:ph type="body" sz="quarter" idx="21"/>
          </p:nvPr>
        </p:nvSpPr>
        <p:spPr>
          <a:xfrm>
            <a:off x="2495266" y="493986"/>
            <a:ext cx="8403792" cy="1114469"/>
          </a:xfrm>
        </p:spPr>
        <p:txBody>
          <a:bodyPr>
            <a:normAutofit/>
          </a:bodyPr>
          <a:lstStyle/>
          <a:p>
            <a:r>
              <a:rPr lang="de-DE" sz="3000" dirty="0"/>
              <a:t>Wer ist an der Unterstützung der Beschäftigung von Geflüchteten und Migrant*innen beteiligt? </a:t>
            </a:r>
            <a:endParaRPr lang="en-IE" sz="3000" dirty="0"/>
          </a:p>
        </p:txBody>
      </p:sp>
    </p:spTree>
    <p:extLst>
      <p:ext uri="{BB962C8B-B14F-4D97-AF65-F5344CB8AC3E}">
        <p14:creationId xmlns:p14="http://schemas.microsoft.com/office/powerpoint/2010/main" val="3870573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6A05F82-2CCA-406F-BC5D-F7D742761EB0}"/>
              </a:ext>
            </a:extLst>
          </p:cNvPr>
          <p:cNvSpPr>
            <a:spLocks noGrp="1"/>
          </p:cNvSpPr>
          <p:nvPr>
            <p:ph type="body" sz="quarter" idx="20"/>
          </p:nvPr>
        </p:nvSpPr>
        <p:spPr>
          <a:xfrm>
            <a:off x="5791200" y="2157413"/>
            <a:ext cx="6274676" cy="3631644"/>
          </a:xfrm>
        </p:spPr>
        <p:txBody>
          <a:bodyPr/>
          <a:lstStyle/>
          <a:p>
            <a:pPr marL="342900" indent="-342900">
              <a:buFont typeface="Arial" panose="020B0604020202020204" pitchFamily="34" charset="0"/>
              <a:buChar char="•"/>
            </a:pPr>
            <a:r>
              <a:rPr lang="de-DE" dirty="0"/>
              <a:t>Beschäftigung verschafft </a:t>
            </a:r>
            <a:r>
              <a:rPr lang="de-DE" dirty="0" err="1" smtClean="0"/>
              <a:t>Geflücheten</a:t>
            </a:r>
            <a:r>
              <a:rPr lang="de-DE" dirty="0" smtClean="0"/>
              <a:t> </a:t>
            </a:r>
            <a:r>
              <a:rPr lang="de-DE" dirty="0"/>
              <a:t>entscheidende wirtschaftliche Unabhängigkeit und einen Zweck, der für die Eingliederung in die breitere Gesellschaft notwendig </a:t>
            </a:r>
            <a:r>
              <a:rPr lang="de-DE" dirty="0" smtClean="0"/>
              <a:t>ist.</a:t>
            </a:r>
            <a:endParaRPr lang="de-DE" dirty="0"/>
          </a:p>
          <a:p>
            <a:pPr marL="342900" indent="-342900">
              <a:buFont typeface="Arial" panose="020B0604020202020204" pitchFamily="34" charset="0"/>
              <a:buChar char="•"/>
            </a:pPr>
            <a:r>
              <a:rPr lang="de-DE" dirty="0"/>
              <a:t>Obwohl andere Elemente (wie das Erlernen von Sprachen oder kulturelle "Integration") oft als Säulen der Integration diskutiert werden, ist die Beschäftigung sowohl ein Mittel zur Erreichung dieser Ziele als auch ein Selbstzweck</a:t>
            </a:r>
          </a:p>
        </p:txBody>
      </p:sp>
      <p:pic>
        <p:nvPicPr>
          <p:cNvPr id="6" name="Picture Placeholder 5" descr="A picture containing person, man, building, standing&#10;&#10;Description automatically generated">
            <a:extLst>
              <a:ext uri="{FF2B5EF4-FFF2-40B4-BE49-F238E27FC236}">
                <a16:creationId xmlns="" xmlns:a16="http://schemas.microsoft.com/office/drawing/2014/main" id="{67F4741E-3368-41E8-97BA-32075C17A5FD}"/>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6831" r="16831"/>
          <a:stretch>
            <a:fillRect/>
          </a:stretch>
        </p:blipFill>
        <p:spPr/>
      </p:pic>
      <p:sp>
        <p:nvSpPr>
          <p:cNvPr id="4" name="Text Placeholder 3">
            <a:extLst>
              <a:ext uri="{FF2B5EF4-FFF2-40B4-BE49-F238E27FC236}">
                <a16:creationId xmlns="" xmlns:a16="http://schemas.microsoft.com/office/drawing/2014/main" id="{F35AAD83-159C-4E93-9051-5F9F25024773}"/>
              </a:ext>
            </a:extLst>
          </p:cNvPr>
          <p:cNvSpPr>
            <a:spLocks noGrp="1"/>
          </p:cNvSpPr>
          <p:nvPr>
            <p:ph type="body" sz="quarter" idx="22"/>
          </p:nvPr>
        </p:nvSpPr>
        <p:spPr>
          <a:xfrm>
            <a:off x="5791200" y="609600"/>
            <a:ext cx="5910263" cy="1015441"/>
          </a:xfrm>
        </p:spPr>
        <p:txBody>
          <a:bodyPr>
            <a:normAutofit lnSpcReduction="10000"/>
          </a:bodyPr>
          <a:lstStyle/>
          <a:p>
            <a:r>
              <a:rPr lang="en-IE" dirty="0" err="1"/>
              <a:t>Warum</a:t>
            </a:r>
            <a:r>
              <a:rPr lang="en-IE" dirty="0"/>
              <a:t> </a:t>
            </a:r>
            <a:r>
              <a:rPr lang="en-IE" dirty="0" err="1"/>
              <a:t>Erwerbstätigkeit</a:t>
            </a:r>
            <a:r>
              <a:rPr lang="en-IE" dirty="0"/>
              <a:t> </a:t>
            </a:r>
            <a:r>
              <a:rPr lang="en-IE" dirty="0" err="1"/>
              <a:t>für</a:t>
            </a:r>
            <a:r>
              <a:rPr lang="en-IE" dirty="0"/>
              <a:t> </a:t>
            </a:r>
            <a:r>
              <a:rPr lang="en-IE" dirty="0" err="1"/>
              <a:t>Inklusion</a:t>
            </a:r>
            <a:r>
              <a:rPr lang="en-IE" dirty="0"/>
              <a:t>?</a:t>
            </a:r>
          </a:p>
        </p:txBody>
      </p:sp>
    </p:spTree>
    <p:extLst>
      <p:ext uri="{BB962C8B-B14F-4D97-AF65-F5344CB8AC3E}">
        <p14:creationId xmlns:p14="http://schemas.microsoft.com/office/powerpoint/2010/main" val="3994148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7B87B60-F8FD-4E79-8CEB-B37DAAE3C691}"/>
              </a:ext>
            </a:extLst>
          </p:cNvPr>
          <p:cNvSpPr>
            <a:spLocks noGrp="1"/>
          </p:cNvSpPr>
          <p:nvPr>
            <p:ph type="body" sz="quarter" idx="20"/>
          </p:nvPr>
        </p:nvSpPr>
        <p:spPr>
          <a:xfrm>
            <a:off x="1082566" y="1924233"/>
            <a:ext cx="9816492" cy="3872188"/>
          </a:xfrm>
        </p:spPr>
        <p:txBody>
          <a:bodyPr/>
          <a:lstStyle/>
          <a:p>
            <a:r>
              <a:rPr lang="de-DE" dirty="0"/>
              <a:t>In den meisten Ländern gibt es keine nationale Strategie zur Unterstützung des Übergangs von Geflüchteten in den Arbeitsmarkt. </a:t>
            </a:r>
            <a:endParaRPr lang="de-DE" dirty="0" smtClean="0"/>
          </a:p>
          <a:p>
            <a:r>
              <a:rPr lang="de-DE" dirty="0"/>
              <a:t>Arbeitsmarktunterstützung wird jedoch von Dienstleistungs-/Bildungsanbietern, NGOs und gemeindebasierten Wohltätigkeitsorganisationen geleistet, die spezifische und maßgeschneiderte Beschäftigungsdienste für Geflüchtete anbieten</a:t>
            </a:r>
            <a:r>
              <a:rPr lang="de-DE" dirty="0" smtClean="0"/>
              <a:t>.</a:t>
            </a:r>
          </a:p>
          <a:p>
            <a:r>
              <a:rPr lang="de-DE" dirty="0" smtClean="0"/>
              <a:t>Hinsichtlich </a:t>
            </a:r>
            <a:r>
              <a:rPr lang="de-DE" dirty="0"/>
              <a:t>der Ursachen für die mangelnde Eingliederung in den Arbeitsmarkt lassen sich einige gemeinsame Hindernisse ausmachen. Diese werden auf den nächsten Seiten skizziert.</a:t>
            </a:r>
            <a:endParaRPr lang="en-IE" dirty="0"/>
          </a:p>
        </p:txBody>
      </p:sp>
      <p:sp>
        <p:nvSpPr>
          <p:cNvPr id="3" name="Text Placeholder 2">
            <a:extLst>
              <a:ext uri="{FF2B5EF4-FFF2-40B4-BE49-F238E27FC236}">
                <a16:creationId xmlns="" xmlns:a16="http://schemas.microsoft.com/office/drawing/2014/main" id="{DC83C286-99E9-48B9-8DE3-4ACFDD263F7C}"/>
              </a:ext>
            </a:extLst>
          </p:cNvPr>
          <p:cNvSpPr>
            <a:spLocks noGrp="1"/>
          </p:cNvSpPr>
          <p:nvPr>
            <p:ph type="body" sz="quarter" idx="21"/>
          </p:nvPr>
        </p:nvSpPr>
        <p:spPr>
          <a:xfrm>
            <a:off x="2495266" y="346841"/>
            <a:ext cx="8600082" cy="1261614"/>
          </a:xfrm>
        </p:spPr>
        <p:txBody>
          <a:bodyPr>
            <a:noAutofit/>
          </a:bodyPr>
          <a:lstStyle/>
          <a:p>
            <a:r>
              <a:rPr lang="de-DE" sz="3300" dirty="0"/>
              <a:t>Barrieren für die Eingliederung von Geflüchteten und Migrant*innen in den Arbeitsmarkt</a:t>
            </a:r>
            <a:endParaRPr lang="en-IE" sz="3300" dirty="0"/>
          </a:p>
        </p:txBody>
      </p:sp>
    </p:spTree>
    <p:extLst>
      <p:ext uri="{BB962C8B-B14F-4D97-AF65-F5344CB8AC3E}">
        <p14:creationId xmlns:p14="http://schemas.microsoft.com/office/powerpoint/2010/main" val="3830322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C50AEF7-FFC4-4E0B-8DF8-37EAFC9D0531}"/>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 xmlns:a16="http://schemas.microsoft.com/office/drawing/2014/main" id="{4F7941D7-478C-4092-BCE8-352603486954}"/>
              </a:ext>
            </a:extLst>
          </p:cNvPr>
          <p:cNvSpPr>
            <a:spLocks noGrp="1"/>
          </p:cNvSpPr>
          <p:nvPr>
            <p:ph type="body" sz="quarter" idx="22"/>
          </p:nvPr>
        </p:nvSpPr>
        <p:spPr>
          <a:xfrm>
            <a:off x="-2" y="2356700"/>
            <a:ext cx="12192000" cy="3648174"/>
          </a:xfrm>
        </p:spPr>
        <p:txBody>
          <a:bodyPr/>
          <a:lstStyle/>
          <a:p>
            <a:r>
              <a:rPr lang="de-DE" i="0" dirty="0"/>
              <a:t>Die Erwachsenenbildung bietet die Möglichkeit, die Werte der Toleranz und Solidarität zu fördern. Es geht darum, Menschen aus verschiedenen Kulturen zusammenzubringen, damit sie sich treffen, interagieren, Meinungen austauschen und über ihre Unterschiede diskutieren und so erkennen können, dass sie die gleichen Ziele haben und oft ähnliche Herausforderungen angehen.</a:t>
            </a:r>
          </a:p>
        </p:txBody>
      </p:sp>
      <p:sp>
        <p:nvSpPr>
          <p:cNvPr id="4" name="Text Placeholder 2">
            <a:extLst>
              <a:ext uri="{FF2B5EF4-FFF2-40B4-BE49-F238E27FC236}">
                <a16:creationId xmlns="" xmlns:a16="http://schemas.microsoft.com/office/drawing/2014/main" id="{91C22385-E955-42F5-8096-18F0A9DC634D}"/>
              </a:ext>
            </a:extLst>
          </p:cNvPr>
          <p:cNvSpPr txBox="1">
            <a:spLocks/>
          </p:cNvSpPr>
          <p:nvPr/>
        </p:nvSpPr>
        <p:spPr>
          <a:xfrm>
            <a:off x="672662" y="5750757"/>
            <a:ext cx="11330152" cy="8890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ts val="1800"/>
              </a:lnSpc>
              <a:buNone/>
            </a:pPr>
            <a:r>
              <a:rPr lang="en-IE" sz="2000" dirty="0">
                <a:solidFill>
                  <a:srgbClr val="6D6E6C"/>
                </a:solidFill>
              </a:rPr>
              <a:t>Tania Berman, </a:t>
            </a:r>
            <a:r>
              <a:rPr lang="en-IE" sz="2000" dirty="0" err="1">
                <a:solidFill>
                  <a:srgbClr val="6D6E6C"/>
                </a:solidFill>
              </a:rPr>
              <a:t>Europäische</a:t>
            </a:r>
            <a:r>
              <a:rPr lang="en-IE" sz="2000" dirty="0">
                <a:solidFill>
                  <a:srgbClr val="6D6E6C"/>
                </a:solidFill>
              </a:rPr>
              <a:t> </a:t>
            </a:r>
            <a:r>
              <a:rPr lang="en-IE" sz="2000" dirty="0" err="1">
                <a:solidFill>
                  <a:srgbClr val="6D6E6C"/>
                </a:solidFill>
              </a:rPr>
              <a:t>Vereinigung</a:t>
            </a:r>
            <a:r>
              <a:rPr lang="en-IE" sz="2000" dirty="0">
                <a:solidFill>
                  <a:srgbClr val="6D6E6C"/>
                </a:solidFill>
              </a:rPr>
              <a:t> </a:t>
            </a:r>
            <a:r>
              <a:rPr lang="en-IE" sz="2000" dirty="0" err="1">
                <a:solidFill>
                  <a:srgbClr val="6D6E6C"/>
                </a:solidFill>
              </a:rPr>
              <a:t>für</a:t>
            </a:r>
            <a:r>
              <a:rPr lang="en-IE" sz="2000" dirty="0">
                <a:solidFill>
                  <a:srgbClr val="6D6E6C"/>
                </a:solidFill>
              </a:rPr>
              <a:t> </a:t>
            </a:r>
            <a:r>
              <a:rPr lang="en-IE" sz="2000" dirty="0" err="1">
                <a:solidFill>
                  <a:srgbClr val="6D6E6C"/>
                </a:solidFill>
              </a:rPr>
              <a:t>Erwachsenenbildung</a:t>
            </a:r>
            <a:endParaRPr lang="en-IE" sz="2000" dirty="0">
              <a:solidFill>
                <a:srgbClr val="6D6E6C"/>
              </a:solidFill>
            </a:endParaRPr>
          </a:p>
        </p:txBody>
      </p:sp>
      <p:sp>
        <p:nvSpPr>
          <p:cNvPr id="5" name="TextBox 4">
            <a:extLst>
              <a:ext uri="{FF2B5EF4-FFF2-40B4-BE49-F238E27FC236}">
                <a16:creationId xmlns="" xmlns:a16="http://schemas.microsoft.com/office/drawing/2014/main" id="{4AE6951D-7522-4619-93DA-E9FFCB4E2875}"/>
              </a:ext>
            </a:extLst>
          </p:cNvPr>
          <p:cNvSpPr txBox="1"/>
          <p:nvPr/>
        </p:nvSpPr>
        <p:spPr>
          <a:xfrm>
            <a:off x="-2" y="420414"/>
            <a:ext cx="5071623" cy="830997"/>
          </a:xfrm>
          <a:prstGeom prst="rect">
            <a:avLst/>
          </a:prstGeom>
          <a:solidFill>
            <a:srgbClr val="B6BD00"/>
          </a:solidFill>
        </p:spPr>
        <p:txBody>
          <a:bodyPr wrap="square" rtlCol="0">
            <a:spAutoFit/>
          </a:bodyPr>
          <a:lstStyle/>
          <a:p>
            <a:r>
              <a:rPr lang="de-DE" sz="2400" dirty="0">
                <a:solidFill>
                  <a:schemeClr val="bg1"/>
                </a:solidFill>
              </a:rPr>
              <a:t>Welche Rolle spielt die Erwachsenenbildung bei der Inklusion?</a:t>
            </a:r>
            <a:endParaRPr lang="en-IE" sz="2400" dirty="0">
              <a:solidFill>
                <a:schemeClr val="bg1"/>
              </a:solidFill>
            </a:endParaRPr>
          </a:p>
        </p:txBody>
      </p:sp>
      <p:sp>
        <p:nvSpPr>
          <p:cNvPr id="6" name="Rectangle 5">
            <a:extLst>
              <a:ext uri="{FF2B5EF4-FFF2-40B4-BE49-F238E27FC236}">
                <a16:creationId xmlns="" xmlns:a16="http://schemas.microsoft.com/office/drawing/2014/main" id="{3786928E-AC78-4D28-A6E4-E35065E8A993}"/>
              </a:ext>
            </a:extLst>
          </p:cNvPr>
          <p:cNvSpPr/>
          <p:nvPr/>
        </p:nvSpPr>
        <p:spPr>
          <a:xfrm>
            <a:off x="6705600" y="6516646"/>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2"/>
              </a:rPr>
              <a:t>https://epale.ec.europa.eu/en/blog/what-role-does-adult-education-play-refugee-crisis</a:t>
            </a:r>
            <a:endParaRPr lang="en-IE" sz="1000" dirty="0"/>
          </a:p>
        </p:txBody>
      </p:sp>
    </p:spTree>
    <p:extLst>
      <p:ext uri="{BB962C8B-B14F-4D97-AF65-F5344CB8AC3E}">
        <p14:creationId xmlns:p14="http://schemas.microsoft.com/office/powerpoint/2010/main" val="3872483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9BE2E70-FC02-4448-BB75-6FAF959FC40C}"/>
              </a:ext>
            </a:extLst>
          </p:cNvPr>
          <p:cNvSpPr>
            <a:spLocks noGrp="1"/>
          </p:cNvSpPr>
          <p:nvPr>
            <p:ph type="body" sz="quarter" idx="20"/>
          </p:nvPr>
        </p:nvSpPr>
        <p:spPr>
          <a:xfrm>
            <a:off x="5457911" y="1926185"/>
            <a:ext cx="6410436" cy="3631644"/>
          </a:xfrm>
        </p:spPr>
        <p:txBody>
          <a:bodyPr/>
          <a:lstStyle/>
          <a:p>
            <a:r>
              <a:rPr lang="de-DE" sz="2300" b="1" dirty="0"/>
              <a:t>Mangelnde Sprachkenntnisse des Gastlandes </a:t>
            </a:r>
            <a:r>
              <a:rPr lang="de-DE" sz="2300" dirty="0"/>
              <a:t>sind eines der größten Hindernisse für den Erhalt einer Beschäftigung</a:t>
            </a:r>
            <a:r>
              <a:rPr lang="de-DE" sz="2300" dirty="0" smtClean="0"/>
              <a:t>.</a:t>
            </a:r>
          </a:p>
          <a:p>
            <a:r>
              <a:rPr lang="de-DE" sz="2300" dirty="0"/>
              <a:t>Personen mit schlechten Sprachkenntnissen haben wahrscheinlich Zugang zu einem </a:t>
            </a:r>
            <a:r>
              <a:rPr lang="de-DE" sz="2300" b="1" dirty="0"/>
              <a:t>viel kleineren Angebot an Beschäftigungs- und Ausbildungsmöglichkeiten</a:t>
            </a:r>
            <a:r>
              <a:rPr lang="de-DE" sz="2300" b="1" dirty="0" smtClean="0"/>
              <a:t>.</a:t>
            </a:r>
          </a:p>
          <a:p>
            <a:endParaRPr lang="de-DE" sz="2300" b="1" dirty="0"/>
          </a:p>
          <a:p>
            <a:endParaRPr lang="en-IE" b="1" dirty="0"/>
          </a:p>
        </p:txBody>
      </p:sp>
      <p:pic>
        <p:nvPicPr>
          <p:cNvPr id="6" name="Picture Placeholder 5" descr="A stack of books&#10;&#10;Description automatically generated">
            <a:extLst>
              <a:ext uri="{FF2B5EF4-FFF2-40B4-BE49-F238E27FC236}">
                <a16:creationId xmlns="" xmlns:a16="http://schemas.microsoft.com/office/drawing/2014/main" id="{9495FBE3-348B-41CA-8466-4010594AB816}"/>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2825" r="2825"/>
          <a:stretch>
            <a:fillRect/>
          </a:stretch>
        </p:blipFill>
        <p:spPr/>
      </p:pic>
      <p:sp>
        <p:nvSpPr>
          <p:cNvPr id="4" name="Text Placeholder 3">
            <a:extLst>
              <a:ext uri="{FF2B5EF4-FFF2-40B4-BE49-F238E27FC236}">
                <a16:creationId xmlns="" xmlns:a16="http://schemas.microsoft.com/office/drawing/2014/main" id="{9312ADB2-F08F-47A9-B9A1-FF2592CE9E08}"/>
              </a:ext>
            </a:extLst>
          </p:cNvPr>
          <p:cNvSpPr>
            <a:spLocks noGrp="1"/>
          </p:cNvSpPr>
          <p:nvPr>
            <p:ph type="body" sz="quarter" idx="22"/>
          </p:nvPr>
        </p:nvSpPr>
        <p:spPr>
          <a:xfrm>
            <a:off x="5671440" y="810552"/>
            <a:ext cx="5579898" cy="857158"/>
          </a:xfrm>
        </p:spPr>
        <p:txBody>
          <a:bodyPr/>
          <a:lstStyle/>
          <a:p>
            <a:r>
              <a:rPr lang="en-IE" dirty="0" err="1"/>
              <a:t>Sprachbarrieren</a:t>
            </a:r>
            <a:endParaRPr lang="en-IE" dirty="0"/>
          </a:p>
        </p:txBody>
      </p:sp>
      <p:sp>
        <p:nvSpPr>
          <p:cNvPr id="8" name="Rectangle 7">
            <a:extLst>
              <a:ext uri="{FF2B5EF4-FFF2-40B4-BE49-F238E27FC236}">
                <a16:creationId xmlns="" xmlns:a16="http://schemas.microsoft.com/office/drawing/2014/main" id="{DFAB5F5A-1D55-4476-8239-2770CE7CE8D3}"/>
              </a:ext>
            </a:extLst>
          </p:cNvPr>
          <p:cNvSpPr/>
          <p:nvPr/>
        </p:nvSpPr>
        <p:spPr>
          <a:xfrm>
            <a:off x="5457911" y="4535477"/>
            <a:ext cx="6309529" cy="1708160"/>
          </a:xfrm>
          <a:prstGeom prst="rect">
            <a:avLst/>
          </a:prstGeom>
          <a:solidFill>
            <a:srgbClr val="F38B00"/>
          </a:solidFill>
        </p:spPr>
        <p:txBody>
          <a:bodyPr wrap="square">
            <a:spAutoFit/>
          </a:bodyPr>
          <a:lstStyle/>
          <a:p>
            <a:r>
              <a:rPr lang="de-DE" sz="2100" b="1" dirty="0">
                <a:solidFill>
                  <a:schemeClr val="bg1"/>
                </a:solidFill>
              </a:rPr>
              <a:t>Sprache spielt in unserem PROMISE-Ansatz zur Eingliederung eine wichtige Rolle - siehe Aktionsbereich 1 für weitere Informationen über die Notwendigkeit effektiver Sprachprogramme für erwachsene Geflüchtete und Migrant*innen.</a:t>
            </a:r>
            <a:endParaRPr lang="en-IE" sz="2100" dirty="0">
              <a:solidFill>
                <a:schemeClr val="bg1"/>
              </a:solidFill>
            </a:endParaRPr>
          </a:p>
        </p:txBody>
      </p:sp>
      <p:sp>
        <p:nvSpPr>
          <p:cNvPr id="9" name="Rectangle 8">
            <a:extLst>
              <a:ext uri="{FF2B5EF4-FFF2-40B4-BE49-F238E27FC236}">
                <a16:creationId xmlns="" xmlns:a16="http://schemas.microsoft.com/office/drawing/2014/main" id="{63234789-385F-4C24-9E03-D415669B2B7F}"/>
              </a:ext>
            </a:extLst>
          </p:cNvPr>
          <p:cNvSpPr/>
          <p:nvPr/>
        </p:nvSpPr>
        <p:spPr>
          <a:xfrm>
            <a:off x="7483366" y="6530614"/>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4"/>
              </a:rPr>
              <a:t>https://breaking-barriers.co.uk/the-cause/refugee-employment-crisis/</a:t>
            </a:r>
            <a:endParaRPr lang="en-IE" sz="1000" dirty="0"/>
          </a:p>
        </p:txBody>
      </p:sp>
      <p:sp>
        <p:nvSpPr>
          <p:cNvPr id="10" name="Rectangle 9">
            <a:extLst>
              <a:ext uri="{FF2B5EF4-FFF2-40B4-BE49-F238E27FC236}">
                <a16:creationId xmlns="" xmlns:a16="http://schemas.microsoft.com/office/drawing/2014/main" id="{253DADC3-BB0A-4A54-B303-EDABAEA95C0B}"/>
              </a:ext>
            </a:extLst>
          </p:cNvPr>
          <p:cNvSpPr/>
          <p:nvPr/>
        </p:nvSpPr>
        <p:spPr>
          <a:xfrm>
            <a:off x="0" y="138026"/>
            <a:ext cx="8525604" cy="369332"/>
          </a:xfrm>
          <a:prstGeom prst="rect">
            <a:avLst/>
          </a:prstGeom>
          <a:solidFill>
            <a:srgbClr val="F38B00"/>
          </a:solidFill>
        </p:spPr>
        <p:txBody>
          <a:bodyPr wrap="none">
            <a:spAutoFit/>
          </a:bodyPr>
          <a:lstStyle/>
          <a:p>
            <a:r>
              <a:rPr lang="de-DE" dirty="0">
                <a:solidFill>
                  <a:schemeClr val="bg1"/>
                </a:solidFill>
              </a:rPr>
              <a:t>Barrieren für die Eingliederung von Geflüchteten und Migrant*innen in den Arbeitsmarkt</a:t>
            </a:r>
          </a:p>
        </p:txBody>
      </p:sp>
    </p:spTree>
    <p:extLst>
      <p:ext uri="{BB962C8B-B14F-4D97-AF65-F5344CB8AC3E}">
        <p14:creationId xmlns:p14="http://schemas.microsoft.com/office/powerpoint/2010/main" val="2606021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9BE2E70-FC02-4448-BB75-6FAF959FC40C}"/>
              </a:ext>
            </a:extLst>
          </p:cNvPr>
          <p:cNvSpPr>
            <a:spLocks noGrp="1"/>
          </p:cNvSpPr>
          <p:nvPr>
            <p:ph type="body" sz="quarter" idx="20"/>
          </p:nvPr>
        </p:nvSpPr>
        <p:spPr>
          <a:xfrm>
            <a:off x="5600907" y="1926185"/>
            <a:ext cx="6078429" cy="3631644"/>
          </a:xfrm>
        </p:spPr>
        <p:txBody>
          <a:bodyPr/>
          <a:lstStyle/>
          <a:p>
            <a:r>
              <a:rPr lang="de-DE" b="1" dirty="0"/>
              <a:t>Erhebliche Lücken im Lebenslauf </a:t>
            </a:r>
            <a:r>
              <a:rPr lang="de-DE" dirty="0"/>
              <a:t>aufgrund teilweise langwieriger Asylverfahren, in denen die meisten Geflüchtete arbeitsunfähig sind, stellen ein Hindernis für die Beschäftigung dar, wenn Geflüchtete endlich eine Arbeitserlaubnis erhalten.</a:t>
            </a:r>
          </a:p>
          <a:p>
            <a:endParaRPr lang="en-IE" dirty="0"/>
          </a:p>
        </p:txBody>
      </p:sp>
      <p:sp>
        <p:nvSpPr>
          <p:cNvPr id="4" name="Text Placeholder 3">
            <a:extLst>
              <a:ext uri="{FF2B5EF4-FFF2-40B4-BE49-F238E27FC236}">
                <a16:creationId xmlns="" xmlns:a16="http://schemas.microsoft.com/office/drawing/2014/main" id="{9312ADB2-F08F-47A9-B9A1-FF2592CE9E08}"/>
              </a:ext>
            </a:extLst>
          </p:cNvPr>
          <p:cNvSpPr>
            <a:spLocks noGrp="1"/>
          </p:cNvSpPr>
          <p:nvPr>
            <p:ph type="body" sz="quarter" idx="22"/>
          </p:nvPr>
        </p:nvSpPr>
        <p:spPr>
          <a:xfrm>
            <a:off x="5671440" y="810552"/>
            <a:ext cx="5579898" cy="857158"/>
          </a:xfrm>
        </p:spPr>
        <p:txBody>
          <a:bodyPr>
            <a:normAutofit/>
          </a:bodyPr>
          <a:lstStyle/>
          <a:p>
            <a:r>
              <a:rPr lang="en-IE" dirty="0" err="1"/>
              <a:t>Lücken</a:t>
            </a:r>
            <a:r>
              <a:rPr lang="en-IE" dirty="0"/>
              <a:t> </a:t>
            </a:r>
            <a:r>
              <a:rPr lang="en-IE" dirty="0" err="1"/>
              <a:t>im</a:t>
            </a:r>
            <a:r>
              <a:rPr lang="en-IE" dirty="0"/>
              <a:t> </a:t>
            </a:r>
            <a:r>
              <a:rPr lang="en-IE" dirty="0" err="1"/>
              <a:t>Lebenslauf</a:t>
            </a:r>
            <a:endParaRPr lang="en-IE" dirty="0"/>
          </a:p>
        </p:txBody>
      </p:sp>
      <p:pic>
        <p:nvPicPr>
          <p:cNvPr id="9" name="Picture Placeholder 8" descr="A picture containing man&#10;&#10;Description automatically generated">
            <a:extLst>
              <a:ext uri="{FF2B5EF4-FFF2-40B4-BE49-F238E27FC236}">
                <a16:creationId xmlns="" xmlns:a16="http://schemas.microsoft.com/office/drawing/2014/main" id="{ED1209A8-D3F7-43FA-9969-EEF9FCA71B58}"/>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309" r="309"/>
          <a:stretch>
            <a:fillRect/>
          </a:stretch>
        </p:blipFill>
        <p:spPr/>
      </p:pic>
      <p:sp>
        <p:nvSpPr>
          <p:cNvPr id="13" name="Rectangle 12">
            <a:extLst>
              <a:ext uri="{FF2B5EF4-FFF2-40B4-BE49-F238E27FC236}">
                <a16:creationId xmlns="" xmlns:a16="http://schemas.microsoft.com/office/drawing/2014/main" id="{7A35CD03-2D23-403C-9E0F-71131E8C9698}"/>
              </a:ext>
            </a:extLst>
          </p:cNvPr>
          <p:cNvSpPr/>
          <p:nvPr/>
        </p:nvSpPr>
        <p:spPr>
          <a:xfrm>
            <a:off x="0" y="138026"/>
            <a:ext cx="8525604" cy="369332"/>
          </a:xfrm>
          <a:prstGeom prst="rect">
            <a:avLst/>
          </a:prstGeom>
          <a:solidFill>
            <a:srgbClr val="F38B00"/>
          </a:solidFill>
        </p:spPr>
        <p:txBody>
          <a:bodyPr wrap="none">
            <a:spAutoFit/>
          </a:bodyPr>
          <a:lstStyle/>
          <a:p>
            <a:r>
              <a:rPr lang="de-DE" dirty="0">
                <a:solidFill>
                  <a:schemeClr val="bg1"/>
                </a:solidFill>
              </a:rPr>
              <a:t>Barrieren für die Eingliederung von Geflüchteten und Migrant*innen in den Arbeitsmarkt</a:t>
            </a:r>
          </a:p>
        </p:txBody>
      </p:sp>
      <p:sp>
        <p:nvSpPr>
          <p:cNvPr id="14" name="Rectangle 13">
            <a:extLst>
              <a:ext uri="{FF2B5EF4-FFF2-40B4-BE49-F238E27FC236}">
                <a16:creationId xmlns="" xmlns:a16="http://schemas.microsoft.com/office/drawing/2014/main" id="{806A2F79-CA94-4664-8A3B-7DC695CF32B4}"/>
              </a:ext>
            </a:extLst>
          </p:cNvPr>
          <p:cNvSpPr/>
          <p:nvPr/>
        </p:nvSpPr>
        <p:spPr>
          <a:xfrm>
            <a:off x="5671440" y="4208314"/>
            <a:ext cx="6357162" cy="1785104"/>
          </a:xfrm>
          <a:prstGeom prst="rect">
            <a:avLst/>
          </a:prstGeom>
          <a:solidFill>
            <a:srgbClr val="B6BD00"/>
          </a:solidFill>
        </p:spPr>
        <p:txBody>
          <a:bodyPr wrap="square">
            <a:spAutoFit/>
          </a:bodyPr>
          <a:lstStyle/>
          <a:p>
            <a:r>
              <a:rPr lang="de-DE" sz="2200" dirty="0">
                <a:solidFill>
                  <a:schemeClr val="bg1"/>
                </a:solidFill>
              </a:rPr>
              <a:t>Erwachsenendienste oder Bildungseinrichtungen können diese Lücke füllen, indem sie entsprechende Schulungen anbieten und/oder Möglichkeiten für die Geflüchteten schaffen, sich freiwillig zu engagieren oder Arbeitserfahrung zu sammeln.</a:t>
            </a:r>
          </a:p>
        </p:txBody>
      </p:sp>
    </p:spTree>
    <p:extLst>
      <p:ext uri="{BB962C8B-B14F-4D97-AF65-F5344CB8AC3E}">
        <p14:creationId xmlns:p14="http://schemas.microsoft.com/office/powerpoint/2010/main" val="1139037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9BE2E70-FC02-4448-BB75-6FAF959FC40C}"/>
              </a:ext>
            </a:extLst>
          </p:cNvPr>
          <p:cNvSpPr>
            <a:spLocks noGrp="1"/>
          </p:cNvSpPr>
          <p:nvPr>
            <p:ph type="body" sz="quarter" idx="20"/>
          </p:nvPr>
        </p:nvSpPr>
        <p:spPr>
          <a:xfrm>
            <a:off x="5600907" y="1926185"/>
            <a:ext cx="6078429" cy="3631644"/>
          </a:xfrm>
        </p:spPr>
        <p:txBody>
          <a:bodyPr/>
          <a:lstStyle/>
          <a:p>
            <a:r>
              <a:rPr lang="de-DE" sz="2200" b="1" dirty="0"/>
              <a:t>Mangelnde Arbeitserfahrung </a:t>
            </a:r>
            <a:r>
              <a:rPr lang="de-DE" sz="2200" dirty="0"/>
              <a:t>im Gastland, die oft Voraussetzung für die Arbeitsaufnahme ist. Auch haben einige </a:t>
            </a:r>
            <a:r>
              <a:rPr lang="de-DE" sz="2200" dirty="0" err="1"/>
              <a:t>Geflüchette</a:t>
            </a:r>
            <a:r>
              <a:rPr lang="de-DE" sz="2200" dirty="0"/>
              <a:t> Qualifikationen, die sie nicht nachweisen können, weil sie nicht in der Lage sind, Duplikate der erforderlichen Papiere zu erhalten.</a:t>
            </a:r>
          </a:p>
          <a:p>
            <a:r>
              <a:rPr lang="de-DE" sz="2200" dirty="0"/>
              <a:t>Dies kann auch für Wirtschaftsmigrant*</a:t>
            </a:r>
            <a:r>
              <a:rPr lang="de-DE" sz="2200" dirty="0" err="1"/>
              <a:t>inen</a:t>
            </a:r>
            <a:r>
              <a:rPr lang="de-DE" sz="2200" dirty="0"/>
              <a:t> ein Problem sein, da ihre Qualifikationen möglicherweise nicht in das Aufnahmeland übertragen werden können.</a:t>
            </a:r>
          </a:p>
          <a:p>
            <a:endParaRPr lang="en-IE" dirty="0"/>
          </a:p>
        </p:txBody>
      </p:sp>
      <p:sp>
        <p:nvSpPr>
          <p:cNvPr id="4" name="Text Placeholder 3">
            <a:extLst>
              <a:ext uri="{FF2B5EF4-FFF2-40B4-BE49-F238E27FC236}">
                <a16:creationId xmlns="" xmlns:a16="http://schemas.microsoft.com/office/drawing/2014/main" id="{9312ADB2-F08F-47A9-B9A1-FF2592CE9E08}"/>
              </a:ext>
            </a:extLst>
          </p:cNvPr>
          <p:cNvSpPr>
            <a:spLocks noGrp="1"/>
          </p:cNvSpPr>
          <p:nvPr>
            <p:ph type="body" sz="quarter" idx="22"/>
          </p:nvPr>
        </p:nvSpPr>
        <p:spPr>
          <a:xfrm>
            <a:off x="4866290" y="592084"/>
            <a:ext cx="7136524" cy="1418827"/>
          </a:xfrm>
        </p:spPr>
        <p:txBody>
          <a:bodyPr>
            <a:normAutofit/>
          </a:bodyPr>
          <a:lstStyle/>
          <a:p>
            <a:r>
              <a:rPr lang="de-DE" sz="2600" dirty="0"/>
              <a:t>Mangel an einschlägiger Berufserfahrung, angemessener Ausbildung oder nicht anerkannten Bildungs- und Berufsqualifikationen</a:t>
            </a:r>
            <a:endParaRPr lang="en-IE" sz="2600" dirty="0"/>
          </a:p>
        </p:txBody>
      </p:sp>
      <p:sp>
        <p:nvSpPr>
          <p:cNvPr id="13" name="Rectangle 12">
            <a:extLst>
              <a:ext uri="{FF2B5EF4-FFF2-40B4-BE49-F238E27FC236}">
                <a16:creationId xmlns="" xmlns:a16="http://schemas.microsoft.com/office/drawing/2014/main" id="{7A35CD03-2D23-403C-9E0F-71131E8C9698}"/>
              </a:ext>
            </a:extLst>
          </p:cNvPr>
          <p:cNvSpPr/>
          <p:nvPr/>
        </p:nvSpPr>
        <p:spPr>
          <a:xfrm>
            <a:off x="0" y="138026"/>
            <a:ext cx="8525604" cy="369332"/>
          </a:xfrm>
          <a:prstGeom prst="rect">
            <a:avLst/>
          </a:prstGeom>
          <a:solidFill>
            <a:srgbClr val="F38B00"/>
          </a:solidFill>
        </p:spPr>
        <p:txBody>
          <a:bodyPr wrap="none">
            <a:spAutoFit/>
          </a:bodyPr>
          <a:lstStyle/>
          <a:p>
            <a:r>
              <a:rPr lang="de-DE" dirty="0">
                <a:solidFill>
                  <a:schemeClr val="bg1"/>
                </a:solidFill>
              </a:rPr>
              <a:t>Barrieren für die Eingliederung von Geflüchteten und Migrant*innen in den Arbeitsmarkt</a:t>
            </a:r>
          </a:p>
        </p:txBody>
      </p:sp>
      <p:sp>
        <p:nvSpPr>
          <p:cNvPr id="3" name="Rectangle 2">
            <a:extLst>
              <a:ext uri="{FF2B5EF4-FFF2-40B4-BE49-F238E27FC236}">
                <a16:creationId xmlns="" xmlns:a16="http://schemas.microsoft.com/office/drawing/2014/main" id="{3698B254-2E9B-44BB-B17D-6C49D7E9F89D}"/>
              </a:ext>
            </a:extLst>
          </p:cNvPr>
          <p:cNvSpPr/>
          <p:nvPr/>
        </p:nvSpPr>
        <p:spPr>
          <a:xfrm>
            <a:off x="5568269" y="5177592"/>
            <a:ext cx="6096000" cy="1200329"/>
          </a:xfrm>
          <a:prstGeom prst="rect">
            <a:avLst/>
          </a:prstGeom>
          <a:solidFill>
            <a:srgbClr val="EA1D76"/>
          </a:solidFill>
        </p:spPr>
        <p:txBody>
          <a:bodyPr>
            <a:spAutoFit/>
          </a:bodyPr>
          <a:lstStyle/>
          <a:p>
            <a:r>
              <a:rPr lang="de-DE" dirty="0">
                <a:solidFill>
                  <a:schemeClr val="bg1"/>
                </a:solidFill>
              </a:rPr>
              <a:t>Kurze Praktika und andere Möglichkeiten der Berufserfahrung sind wichtig, aber auch Schulungen, um den Neuankömmlingen zu helfen, sich an eine andere Sprache und eine andere Arbeitskultur zu gewöhnen. </a:t>
            </a:r>
          </a:p>
        </p:txBody>
      </p:sp>
      <p:pic>
        <p:nvPicPr>
          <p:cNvPr id="8" name="Picture Placeholder 7" descr="A group of people standing in a room&#10;&#10;Description automatically generated">
            <a:extLst>
              <a:ext uri="{FF2B5EF4-FFF2-40B4-BE49-F238E27FC236}">
                <a16:creationId xmlns="" xmlns:a16="http://schemas.microsoft.com/office/drawing/2014/main" id="{8A443377-1978-4E28-B722-A706CF91BD4B}"/>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7646" r="17646"/>
          <a:stretch>
            <a:fillRect/>
          </a:stretch>
        </p:blipFill>
        <p:spPr/>
      </p:pic>
    </p:spTree>
    <p:extLst>
      <p:ext uri="{BB962C8B-B14F-4D97-AF65-F5344CB8AC3E}">
        <p14:creationId xmlns:p14="http://schemas.microsoft.com/office/powerpoint/2010/main" val="1891244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9BE2E70-FC02-4448-BB75-6FAF959FC40C}"/>
              </a:ext>
            </a:extLst>
          </p:cNvPr>
          <p:cNvSpPr>
            <a:spLocks noGrp="1"/>
          </p:cNvSpPr>
          <p:nvPr>
            <p:ph type="body" sz="quarter" idx="20"/>
          </p:nvPr>
        </p:nvSpPr>
        <p:spPr>
          <a:xfrm>
            <a:off x="5600907" y="1800061"/>
            <a:ext cx="6422927" cy="3631644"/>
          </a:xfrm>
        </p:spPr>
        <p:txBody>
          <a:bodyPr/>
          <a:lstStyle/>
          <a:p>
            <a:r>
              <a:rPr lang="de-DE" sz="2300" dirty="0"/>
              <a:t>Als Neuankömmling in einem neuen Land haben Geflüchtete und Migrant*innen oft keinen Zugang zu Netzwerken (Charakterreferenzen, frühere Arbeitgeberreferenzen usw.), die die Beschäftigungsaussichten und das Wissen über Rekrutierungsmethoden stärken würden. </a:t>
            </a:r>
          </a:p>
          <a:p>
            <a:r>
              <a:rPr lang="de-DE" sz="2300" dirty="0"/>
              <a:t>Geflüchtete haben möglicherweise keine oder nur eingeschränkte soziale und berufliche Verbindungen im Aufnahmeland, was die Dinge für sie sehr schwierig macht.</a:t>
            </a:r>
          </a:p>
          <a:p>
            <a:endParaRPr lang="en-IE" dirty="0"/>
          </a:p>
        </p:txBody>
      </p:sp>
      <p:sp>
        <p:nvSpPr>
          <p:cNvPr id="4" name="Text Placeholder 3">
            <a:extLst>
              <a:ext uri="{FF2B5EF4-FFF2-40B4-BE49-F238E27FC236}">
                <a16:creationId xmlns="" xmlns:a16="http://schemas.microsoft.com/office/drawing/2014/main" id="{9312ADB2-F08F-47A9-B9A1-FF2592CE9E08}"/>
              </a:ext>
            </a:extLst>
          </p:cNvPr>
          <p:cNvSpPr>
            <a:spLocks noGrp="1"/>
          </p:cNvSpPr>
          <p:nvPr>
            <p:ph type="body" sz="quarter" idx="22"/>
          </p:nvPr>
        </p:nvSpPr>
        <p:spPr>
          <a:xfrm>
            <a:off x="5671440" y="843338"/>
            <a:ext cx="5579898" cy="857158"/>
          </a:xfrm>
        </p:spPr>
        <p:txBody>
          <a:bodyPr>
            <a:normAutofit/>
          </a:bodyPr>
          <a:lstStyle/>
          <a:p>
            <a:r>
              <a:rPr lang="en-IE" sz="4000" dirty="0" err="1"/>
              <a:t>Fehlende</a:t>
            </a:r>
            <a:r>
              <a:rPr lang="en-IE" sz="4000" dirty="0"/>
              <a:t> </a:t>
            </a:r>
            <a:r>
              <a:rPr lang="en-IE" sz="4000" dirty="0" err="1"/>
              <a:t>Referenzen</a:t>
            </a:r>
            <a:endParaRPr lang="en-IE" sz="4000" dirty="0"/>
          </a:p>
        </p:txBody>
      </p:sp>
      <p:sp>
        <p:nvSpPr>
          <p:cNvPr id="13" name="Rectangle 12">
            <a:extLst>
              <a:ext uri="{FF2B5EF4-FFF2-40B4-BE49-F238E27FC236}">
                <a16:creationId xmlns="" xmlns:a16="http://schemas.microsoft.com/office/drawing/2014/main" id="{7A35CD03-2D23-403C-9E0F-71131E8C9698}"/>
              </a:ext>
            </a:extLst>
          </p:cNvPr>
          <p:cNvSpPr/>
          <p:nvPr/>
        </p:nvSpPr>
        <p:spPr>
          <a:xfrm>
            <a:off x="0" y="138026"/>
            <a:ext cx="8525604" cy="369332"/>
          </a:xfrm>
          <a:prstGeom prst="rect">
            <a:avLst/>
          </a:prstGeom>
          <a:solidFill>
            <a:srgbClr val="F38B00"/>
          </a:solidFill>
        </p:spPr>
        <p:txBody>
          <a:bodyPr wrap="none">
            <a:spAutoFit/>
          </a:bodyPr>
          <a:lstStyle/>
          <a:p>
            <a:r>
              <a:rPr lang="de-DE" dirty="0">
                <a:solidFill>
                  <a:schemeClr val="bg1"/>
                </a:solidFill>
              </a:rPr>
              <a:t>Barrieren für die Eingliederung von Geflüchteten und Migrant*innen in den Arbeitsmarkt</a:t>
            </a:r>
          </a:p>
        </p:txBody>
      </p:sp>
      <p:pic>
        <p:nvPicPr>
          <p:cNvPr id="12" name="Picture Placeholder 11" descr="A picture containing many, street&#10;&#10;Description automatically generated">
            <a:extLst>
              <a:ext uri="{FF2B5EF4-FFF2-40B4-BE49-F238E27FC236}">
                <a16:creationId xmlns="" xmlns:a16="http://schemas.microsoft.com/office/drawing/2014/main" id="{D73717A1-920A-4D20-B89D-045AA83777AD}"/>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22049" r="22049"/>
          <a:stretch>
            <a:fillRect/>
          </a:stretch>
        </p:blipFill>
        <p:spPr/>
      </p:pic>
      <p:sp>
        <p:nvSpPr>
          <p:cNvPr id="3" name="Rectangle 2">
            <a:extLst>
              <a:ext uri="{FF2B5EF4-FFF2-40B4-BE49-F238E27FC236}">
                <a16:creationId xmlns="" xmlns:a16="http://schemas.microsoft.com/office/drawing/2014/main" id="{3698B254-2E9B-44BB-B17D-6C49D7E9F89D}"/>
              </a:ext>
            </a:extLst>
          </p:cNvPr>
          <p:cNvSpPr/>
          <p:nvPr/>
        </p:nvSpPr>
        <p:spPr>
          <a:xfrm>
            <a:off x="131976" y="5360906"/>
            <a:ext cx="11962614" cy="1261884"/>
          </a:xfrm>
          <a:prstGeom prst="rect">
            <a:avLst/>
          </a:prstGeom>
          <a:solidFill>
            <a:srgbClr val="F38B00"/>
          </a:solidFill>
        </p:spPr>
        <p:txBody>
          <a:bodyPr wrap="square">
            <a:spAutoFit/>
          </a:bodyPr>
          <a:lstStyle/>
          <a:p>
            <a:r>
              <a:rPr lang="de-DE" sz="1900" dirty="0">
                <a:solidFill>
                  <a:schemeClr val="bg1"/>
                </a:solidFill>
              </a:rPr>
              <a:t>Dienstleistungs-/Bildungsanbieter, die in direktem Kontakt mit Geflüchteten und Migrant*innen stehen, gehören zu den wenigen, die diese Menschen am besten kennen. Überlegen Sie sich Ihre eigene Position? Könnten Sie eine Charakterreferenz sein? Geflüchtete/Migrant*innen, die in ihren Gemeinschaften aktiv werden, sollten ermutigt werden, sich vor Ort nach Referenzen umzusehen und ermutigt werden, ihren Namen und ihr Ansehen aufzubauen.</a:t>
            </a:r>
          </a:p>
        </p:txBody>
      </p:sp>
    </p:spTree>
    <p:extLst>
      <p:ext uri="{BB962C8B-B14F-4D97-AF65-F5344CB8AC3E}">
        <p14:creationId xmlns:p14="http://schemas.microsoft.com/office/powerpoint/2010/main" val="131239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9BE2E70-FC02-4448-BB75-6FAF959FC40C}"/>
              </a:ext>
            </a:extLst>
          </p:cNvPr>
          <p:cNvSpPr>
            <a:spLocks noGrp="1"/>
          </p:cNvSpPr>
          <p:nvPr>
            <p:ph type="body" sz="quarter" idx="20"/>
          </p:nvPr>
        </p:nvSpPr>
        <p:spPr>
          <a:xfrm>
            <a:off x="5671441" y="1800061"/>
            <a:ext cx="6352394" cy="3631644"/>
          </a:xfrm>
        </p:spPr>
        <p:txBody>
          <a:bodyPr/>
          <a:lstStyle/>
          <a:p>
            <a:r>
              <a:rPr lang="de-DE" sz="2300" dirty="0"/>
              <a:t>Rassismus und negative Stereotypen sind wahrscheinlich die </a:t>
            </a:r>
            <a:r>
              <a:rPr lang="de-DE" sz="2300" dirty="0" err="1"/>
              <a:t>hemmendsten</a:t>
            </a:r>
            <a:r>
              <a:rPr lang="de-DE" sz="2300" dirty="0"/>
              <a:t> aller Barrieren, mit denen Geflüchtete und Migrant*innen beim Eintritt in den Arbeitsmarkt konfrontiert sind. </a:t>
            </a:r>
          </a:p>
          <a:p>
            <a:r>
              <a:rPr lang="de-DE" sz="2300" dirty="0"/>
              <a:t>Interkulturelle Missverständnisse können zu unangebrachtem Misstrauen und Feindseligkeit beitragen.</a:t>
            </a:r>
          </a:p>
          <a:p>
            <a:r>
              <a:rPr lang="de-DE" sz="2300" dirty="0"/>
              <a:t>Für Arbeitgeber*innen besteht die Vorstellung, dass bei der Einstellung eines/einer Geflüchteten zusätzliche Kosten und Verwaltungsaufwand anfallen.</a:t>
            </a:r>
          </a:p>
        </p:txBody>
      </p:sp>
      <p:sp>
        <p:nvSpPr>
          <p:cNvPr id="4" name="Text Placeholder 3">
            <a:extLst>
              <a:ext uri="{FF2B5EF4-FFF2-40B4-BE49-F238E27FC236}">
                <a16:creationId xmlns="" xmlns:a16="http://schemas.microsoft.com/office/drawing/2014/main" id="{9312ADB2-F08F-47A9-B9A1-FF2592CE9E08}"/>
              </a:ext>
            </a:extLst>
          </p:cNvPr>
          <p:cNvSpPr>
            <a:spLocks noGrp="1"/>
          </p:cNvSpPr>
          <p:nvPr>
            <p:ph type="body" sz="quarter" idx="22"/>
          </p:nvPr>
        </p:nvSpPr>
        <p:spPr>
          <a:xfrm>
            <a:off x="5671440" y="843338"/>
            <a:ext cx="5579898" cy="857158"/>
          </a:xfrm>
        </p:spPr>
        <p:txBody>
          <a:bodyPr>
            <a:normAutofit/>
          </a:bodyPr>
          <a:lstStyle/>
          <a:p>
            <a:r>
              <a:rPr lang="en-IE" dirty="0" err="1" smtClean="0"/>
              <a:t>Soziale</a:t>
            </a:r>
            <a:r>
              <a:rPr lang="en-IE" dirty="0" smtClean="0"/>
              <a:t> </a:t>
            </a:r>
            <a:r>
              <a:rPr lang="en-IE" dirty="0"/>
              <a:t>Stigmata</a:t>
            </a:r>
          </a:p>
        </p:txBody>
      </p:sp>
      <p:sp>
        <p:nvSpPr>
          <p:cNvPr id="13" name="Rectangle 12">
            <a:extLst>
              <a:ext uri="{FF2B5EF4-FFF2-40B4-BE49-F238E27FC236}">
                <a16:creationId xmlns="" xmlns:a16="http://schemas.microsoft.com/office/drawing/2014/main" id="{7A35CD03-2D23-403C-9E0F-71131E8C9698}"/>
              </a:ext>
            </a:extLst>
          </p:cNvPr>
          <p:cNvSpPr/>
          <p:nvPr/>
        </p:nvSpPr>
        <p:spPr>
          <a:xfrm>
            <a:off x="0" y="218296"/>
            <a:ext cx="8525604" cy="369332"/>
          </a:xfrm>
          <a:prstGeom prst="rect">
            <a:avLst/>
          </a:prstGeom>
          <a:solidFill>
            <a:srgbClr val="F38B00"/>
          </a:solidFill>
        </p:spPr>
        <p:txBody>
          <a:bodyPr wrap="none">
            <a:spAutoFit/>
          </a:bodyPr>
          <a:lstStyle/>
          <a:p>
            <a:r>
              <a:rPr lang="de-DE" dirty="0">
                <a:solidFill>
                  <a:schemeClr val="bg1"/>
                </a:solidFill>
              </a:rPr>
              <a:t>Barrieren für die Eingliederung von Geflüchteten und Migrant*innen in den Arbeitsmarkt</a:t>
            </a:r>
          </a:p>
        </p:txBody>
      </p:sp>
      <p:pic>
        <p:nvPicPr>
          <p:cNvPr id="11" name="Picture Placeholder 10">
            <a:extLst>
              <a:ext uri="{FF2B5EF4-FFF2-40B4-BE49-F238E27FC236}">
                <a16:creationId xmlns="" xmlns:a16="http://schemas.microsoft.com/office/drawing/2014/main" id="{3BBC459D-B13A-449D-BB1D-EBF62A371B89}"/>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3532" r="13532"/>
          <a:stretch>
            <a:fillRect/>
          </a:stretch>
        </p:blipFill>
        <p:spPr/>
      </p:pic>
      <p:sp>
        <p:nvSpPr>
          <p:cNvPr id="3" name="Rectangle 2">
            <a:extLst>
              <a:ext uri="{FF2B5EF4-FFF2-40B4-BE49-F238E27FC236}">
                <a16:creationId xmlns="" xmlns:a16="http://schemas.microsoft.com/office/drawing/2014/main" id="{3698B254-2E9B-44BB-B17D-6C49D7E9F89D}"/>
              </a:ext>
            </a:extLst>
          </p:cNvPr>
          <p:cNvSpPr/>
          <p:nvPr/>
        </p:nvSpPr>
        <p:spPr>
          <a:xfrm>
            <a:off x="226244" y="5700855"/>
            <a:ext cx="11547834" cy="1015663"/>
          </a:xfrm>
          <a:prstGeom prst="rect">
            <a:avLst/>
          </a:prstGeom>
          <a:solidFill>
            <a:srgbClr val="B6BD00"/>
          </a:solidFill>
        </p:spPr>
        <p:txBody>
          <a:bodyPr wrap="square">
            <a:spAutoFit/>
          </a:bodyPr>
          <a:lstStyle/>
          <a:p>
            <a:r>
              <a:rPr lang="de-DE" sz="2000" dirty="0">
                <a:solidFill>
                  <a:schemeClr val="bg1"/>
                </a:solidFill>
              </a:rPr>
              <a:t>Dienstleistungs-/Bildungsanbieter haben hier eine Schlüsselrolle zu spielen und können zum fehlenden Bindeglied werden, das Geflüchtete und potenzielle Arbeitgeber*innen zusammenbringt. Auf den nächsten Seiten schlagen wir einige Hilfsmittel vor, die bei dieser Arbeit nützlich sein können. </a:t>
            </a:r>
            <a:endParaRPr lang="en-IE" sz="2000" dirty="0">
              <a:solidFill>
                <a:schemeClr val="bg1"/>
              </a:solidFill>
            </a:endParaRPr>
          </a:p>
        </p:txBody>
      </p:sp>
    </p:spTree>
    <p:extLst>
      <p:ext uri="{BB962C8B-B14F-4D97-AF65-F5344CB8AC3E}">
        <p14:creationId xmlns:p14="http://schemas.microsoft.com/office/powerpoint/2010/main" val="2392919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3152C6A-702F-4C59-8045-13159188077A}"/>
              </a:ext>
            </a:extLst>
          </p:cNvPr>
          <p:cNvSpPr>
            <a:spLocks noGrp="1"/>
          </p:cNvSpPr>
          <p:nvPr>
            <p:ph type="body" sz="quarter" idx="20"/>
          </p:nvPr>
        </p:nvSpPr>
        <p:spPr>
          <a:xfrm>
            <a:off x="5780690" y="2028544"/>
            <a:ext cx="5920773" cy="3631644"/>
          </a:xfrm>
        </p:spPr>
        <p:txBody>
          <a:bodyPr/>
          <a:lstStyle/>
          <a:p>
            <a:r>
              <a:rPr lang="de-DE" dirty="0"/>
              <a:t>Das Projekt Skills 2 Work Project Erasmus+ hat individuelle Berichte von Geflüchteten und Arbeitgeber*</a:t>
            </a:r>
            <a:r>
              <a:rPr lang="de-DE" dirty="0" err="1"/>
              <a:t>inen</a:t>
            </a:r>
            <a:r>
              <a:rPr lang="de-DE" dirty="0"/>
              <a:t> in 9 europäischen Ländern über die Arbeitsmarktintegration von Geflüchteten erfasst.</a:t>
            </a:r>
          </a:p>
          <a:p>
            <a:r>
              <a:rPr lang="de-DE" dirty="0"/>
              <a:t>Folgen Sie dem Link - </a:t>
            </a:r>
            <a:r>
              <a:rPr lang="de-DE" u="sng" dirty="0">
                <a:solidFill>
                  <a:schemeClr val="accent1"/>
                </a:solidFill>
              </a:rPr>
              <a:t>Fallstudien</a:t>
            </a:r>
            <a:r>
              <a:rPr lang="de-DE" dirty="0"/>
              <a:t> aus Belgien, Italien, Slowenien, Ungarn, den Niederlanden, Spanien, Irland, der Slowakei und dem Vereinigten </a:t>
            </a:r>
            <a:r>
              <a:rPr lang="de-DE" dirty="0" smtClean="0"/>
              <a:t>Königreich.</a:t>
            </a:r>
            <a:endParaRPr lang="en-IE" dirty="0"/>
          </a:p>
        </p:txBody>
      </p:sp>
      <p:pic>
        <p:nvPicPr>
          <p:cNvPr id="6" name="Picture Placeholder 5" descr="A picture containing map, text, table, photo&#10;&#10;Description automatically generated">
            <a:extLst>
              <a:ext uri="{FF2B5EF4-FFF2-40B4-BE49-F238E27FC236}">
                <a16:creationId xmlns="" xmlns:a16="http://schemas.microsoft.com/office/drawing/2014/main" id="{E5DA19D3-BF81-4E11-8592-424D9D064B69}"/>
              </a:ext>
            </a:extLst>
          </p:cNvPr>
          <p:cNvPicPr>
            <a:picLocks noGrp="1" noChangeAspect="1"/>
          </p:cNvPicPr>
          <p:nvPr>
            <p:ph type="pic" sz="quarter" idx="21"/>
          </p:nvPr>
        </p:nvPicPr>
        <p:blipFill>
          <a:blip r:embed="rId2"/>
          <a:srcRect l="25407" r="25407"/>
          <a:stretch>
            <a:fillRect/>
          </a:stretch>
        </p:blipFill>
        <p:spPr/>
      </p:pic>
      <p:sp>
        <p:nvSpPr>
          <p:cNvPr id="4" name="Text Placeholder 3">
            <a:extLst>
              <a:ext uri="{FF2B5EF4-FFF2-40B4-BE49-F238E27FC236}">
                <a16:creationId xmlns="" xmlns:a16="http://schemas.microsoft.com/office/drawing/2014/main" id="{3E79D2C8-CCC8-49FC-B70D-2E09C612F64D}"/>
              </a:ext>
            </a:extLst>
          </p:cNvPr>
          <p:cNvSpPr>
            <a:spLocks noGrp="1"/>
          </p:cNvSpPr>
          <p:nvPr>
            <p:ph type="body" sz="quarter" idx="22"/>
          </p:nvPr>
        </p:nvSpPr>
        <p:spPr>
          <a:xfrm>
            <a:off x="5571242" y="537328"/>
            <a:ext cx="6429080" cy="1087713"/>
          </a:xfrm>
        </p:spPr>
        <p:txBody>
          <a:bodyPr>
            <a:normAutofit fontScale="92500"/>
          </a:bodyPr>
          <a:lstStyle/>
          <a:p>
            <a:r>
              <a:rPr lang="de-DE" dirty="0"/>
              <a:t>Integration und Eingliederung durch Beschäftigung - Erfolgsgeschichten </a:t>
            </a:r>
            <a:endParaRPr lang="en-IE" dirty="0"/>
          </a:p>
        </p:txBody>
      </p:sp>
    </p:spTree>
    <p:extLst>
      <p:ext uri="{BB962C8B-B14F-4D97-AF65-F5344CB8AC3E}">
        <p14:creationId xmlns:p14="http://schemas.microsoft.com/office/powerpoint/2010/main" val="3002001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9735608-12CB-4479-9420-E418F97DC367}"/>
              </a:ext>
            </a:extLst>
          </p:cNvPr>
          <p:cNvSpPr>
            <a:spLocks noGrp="1"/>
          </p:cNvSpPr>
          <p:nvPr>
            <p:ph type="body" sz="quarter" idx="16"/>
          </p:nvPr>
        </p:nvSpPr>
        <p:spPr/>
        <p:txBody>
          <a:bodyPr/>
          <a:lstStyle/>
          <a:p>
            <a:r>
              <a:rPr lang="en-IE" dirty="0" smtClean="0"/>
              <a:t>IN DIESEM TEIL:</a:t>
            </a:r>
            <a:endParaRPr lang="en-IE" dirty="0"/>
          </a:p>
        </p:txBody>
      </p:sp>
      <p:sp>
        <p:nvSpPr>
          <p:cNvPr id="3" name="Text Placeholder 2">
            <a:extLst>
              <a:ext uri="{FF2B5EF4-FFF2-40B4-BE49-F238E27FC236}">
                <a16:creationId xmlns="" xmlns:a16="http://schemas.microsoft.com/office/drawing/2014/main" id="{EB83B333-96CB-4866-BC85-A345B3E86925}"/>
              </a:ext>
            </a:extLst>
          </p:cNvPr>
          <p:cNvSpPr>
            <a:spLocks noGrp="1"/>
          </p:cNvSpPr>
          <p:nvPr>
            <p:ph type="body" sz="quarter" idx="17"/>
          </p:nvPr>
        </p:nvSpPr>
        <p:spPr>
          <a:xfrm>
            <a:off x="6080289" y="1732360"/>
            <a:ext cx="5957740" cy="3947440"/>
          </a:xfrm>
        </p:spPr>
        <p:txBody>
          <a:bodyPr/>
          <a:lstStyle/>
          <a:p>
            <a:pPr algn="just"/>
            <a:r>
              <a:rPr lang="de-DE" sz="2100" dirty="0"/>
              <a:t>Unternehmertum ist ein wirksamer Ansatz zur Bewältigung einiger der Herausforderungen des wirtschaftlichen Zugangs und der sozialen Eingliederung von Geflüchteten und Migrant*innen. </a:t>
            </a:r>
          </a:p>
          <a:p>
            <a:pPr algn="just"/>
            <a:r>
              <a:rPr lang="de-DE" sz="2100" dirty="0"/>
              <a:t>Es kann erwachsenen Geflüchteten und Migrant*innen finanzielle Autonomie, Möglichkeiten für gemeinschaftliches Engagement und ein enormes persönliches Wachstum bieten.</a:t>
            </a:r>
          </a:p>
          <a:p>
            <a:pPr algn="just"/>
            <a:r>
              <a:rPr lang="de-DE" sz="2100" dirty="0"/>
              <a:t>In diesem Abschnitt werden Sie sich von den Geschichten vieler Geflüchteter/Migrant*innen inspirieren lassen, die florierende Unternehmen gegründet haben. Daher sollten Sie erwägen, Unternehmertum in Ihre Dienstleistungen für Geflüchtete/Migrant*innen aufzunehmen.</a:t>
            </a:r>
            <a:endParaRPr lang="en-IE" sz="2100" dirty="0"/>
          </a:p>
        </p:txBody>
      </p:sp>
      <p:sp>
        <p:nvSpPr>
          <p:cNvPr id="7" name="TextBox 6">
            <a:extLst>
              <a:ext uri="{FF2B5EF4-FFF2-40B4-BE49-F238E27FC236}">
                <a16:creationId xmlns="" xmlns:a16="http://schemas.microsoft.com/office/drawing/2014/main" id="{07472F67-3825-49C1-A985-6F7AB2D0CAB1}"/>
              </a:ext>
            </a:extLst>
          </p:cNvPr>
          <p:cNvSpPr txBox="1"/>
          <p:nvPr/>
        </p:nvSpPr>
        <p:spPr>
          <a:xfrm>
            <a:off x="0" y="237506"/>
            <a:ext cx="4215740" cy="584775"/>
          </a:xfrm>
          <a:prstGeom prst="rect">
            <a:avLst/>
          </a:prstGeom>
          <a:solidFill>
            <a:srgbClr val="EA1D76"/>
          </a:solidFill>
        </p:spPr>
        <p:txBody>
          <a:bodyPr wrap="square" rtlCol="0">
            <a:spAutoFit/>
          </a:bodyPr>
          <a:lstStyle/>
          <a:p>
            <a:r>
              <a:rPr lang="en-IE" sz="3200" dirty="0" smtClean="0">
                <a:solidFill>
                  <a:schemeClr val="bg1"/>
                </a:solidFill>
              </a:rPr>
              <a:t> UNTERNEHMEN</a:t>
            </a:r>
            <a:endParaRPr lang="en-IE" sz="3200" dirty="0">
              <a:solidFill>
                <a:schemeClr val="bg1"/>
              </a:solidFill>
            </a:endParaRPr>
          </a:p>
        </p:txBody>
      </p:sp>
      <p:sp>
        <p:nvSpPr>
          <p:cNvPr id="9" name="Text Placeholder 5">
            <a:extLst>
              <a:ext uri="{FF2B5EF4-FFF2-40B4-BE49-F238E27FC236}">
                <a16:creationId xmlns="" xmlns:a16="http://schemas.microsoft.com/office/drawing/2014/main" id="{0AE9D9B3-ABB8-440E-8485-DC3264B8DD4F}"/>
              </a:ext>
            </a:extLst>
          </p:cNvPr>
          <p:cNvSpPr txBox="1">
            <a:spLocks/>
          </p:cNvSpPr>
          <p:nvPr/>
        </p:nvSpPr>
        <p:spPr>
          <a:xfrm>
            <a:off x="480042" y="1536158"/>
            <a:ext cx="4364894" cy="2894439"/>
          </a:xfrm>
          <a:prstGeom prst="rect">
            <a:avLst/>
          </a:prstGeom>
        </p:spPr>
        <p:txBody>
          <a:bodyPr vert="horz" lIns="91440" tIns="45720" rIns="91440" bIns="45720" rtlCol="0" anchor="ctr">
            <a:normAutofit lnSpcReduction="10000"/>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2.2 </a:t>
            </a:r>
            <a:r>
              <a:rPr lang="de-DE" sz="3600" i="0" dirty="0"/>
              <a:t>Schwerpunktthema: Unternehmertum von Geflüchteten und Migrant*innen in Europa</a:t>
            </a:r>
            <a:endParaRPr lang="en-IE" dirty="0"/>
          </a:p>
        </p:txBody>
      </p:sp>
    </p:spTree>
    <p:extLst>
      <p:ext uri="{BB962C8B-B14F-4D97-AF65-F5344CB8AC3E}">
        <p14:creationId xmlns:p14="http://schemas.microsoft.com/office/powerpoint/2010/main" val="3123806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FA253F0-1DE8-4F1F-8E09-7C573CC284E8}"/>
              </a:ext>
            </a:extLst>
          </p:cNvPr>
          <p:cNvSpPr>
            <a:spLocks noGrp="1"/>
          </p:cNvSpPr>
          <p:nvPr>
            <p:ph type="body" sz="quarter" idx="20"/>
          </p:nvPr>
        </p:nvSpPr>
        <p:spPr>
          <a:xfrm>
            <a:off x="264332" y="4959722"/>
            <a:ext cx="11612357" cy="1188346"/>
          </a:xfrm>
          <a:solidFill>
            <a:srgbClr val="16A8D3"/>
          </a:solidFill>
        </p:spPr>
        <p:txBody>
          <a:bodyPr/>
          <a:lstStyle/>
          <a:p>
            <a:pPr marL="0" indent="0">
              <a:buNone/>
            </a:pPr>
            <a:r>
              <a:rPr lang="de-DE" dirty="0">
                <a:solidFill>
                  <a:schemeClr val="bg1"/>
                </a:solidFill>
              </a:rPr>
              <a:t>Unternehmertum kann ein wirksames Mittel sein, um Migrant*innen und Geflüchteten in die lokale Wirtschaft einzubinden, indem ihr Wissen und ihr Unternehmergeist geteilt und neue Marktchancen und grenzüberschreitende Netzwerke geschaffen werden. </a:t>
            </a:r>
            <a:endParaRPr lang="en-IE" dirty="0">
              <a:solidFill>
                <a:schemeClr val="bg1"/>
              </a:solidFill>
            </a:endParaRPr>
          </a:p>
        </p:txBody>
      </p:sp>
      <p:sp>
        <p:nvSpPr>
          <p:cNvPr id="3" name="Text Placeholder 2">
            <a:extLst>
              <a:ext uri="{FF2B5EF4-FFF2-40B4-BE49-F238E27FC236}">
                <a16:creationId xmlns="" xmlns:a16="http://schemas.microsoft.com/office/drawing/2014/main" id="{F1B07671-40BA-49FF-9F4D-A843C65BD9A5}"/>
              </a:ext>
            </a:extLst>
          </p:cNvPr>
          <p:cNvSpPr>
            <a:spLocks noGrp="1"/>
          </p:cNvSpPr>
          <p:nvPr>
            <p:ph type="body" sz="quarter" idx="21"/>
          </p:nvPr>
        </p:nvSpPr>
        <p:spPr/>
        <p:txBody>
          <a:bodyPr/>
          <a:lstStyle/>
          <a:p>
            <a:r>
              <a:rPr lang="en-IE" dirty="0" err="1"/>
              <a:t>Unternehmertum</a:t>
            </a:r>
            <a:r>
              <a:rPr lang="en-IE" dirty="0"/>
              <a:t> </a:t>
            </a:r>
            <a:r>
              <a:rPr lang="en-IE" dirty="0" err="1"/>
              <a:t>als</a:t>
            </a:r>
            <a:r>
              <a:rPr lang="en-IE" dirty="0"/>
              <a:t> </a:t>
            </a:r>
            <a:r>
              <a:rPr lang="en-IE" dirty="0" err="1" smtClean="0"/>
              <a:t>Eingliederungstool</a:t>
            </a:r>
            <a:r>
              <a:rPr lang="en-IE" dirty="0" smtClean="0"/>
              <a:t> </a:t>
            </a:r>
            <a:endParaRPr lang="en-IE" dirty="0"/>
          </a:p>
        </p:txBody>
      </p:sp>
      <p:pic>
        <p:nvPicPr>
          <p:cNvPr id="5" name="Picture 4" descr="A picture containing person, fruit, oranges, boy&#10;&#10;Description automatically generated">
            <a:extLst>
              <a:ext uri="{FF2B5EF4-FFF2-40B4-BE49-F238E27FC236}">
                <a16:creationId xmlns="" xmlns:a16="http://schemas.microsoft.com/office/drawing/2014/main" id="{29B472CF-0345-41A2-8AF3-D0BFA43D80E2}"/>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3842188" y="1682827"/>
            <a:ext cx="4507624" cy="2997570"/>
          </a:xfrm>
          <a:prstGeom prst="rect">
            <a:avLst/>
          </a:prstGeom>
        </p:spPr>
      </p:pic>
      <p:pic>
        <p:nvPicPr>
          <p:cNvPr id="8" name="Picture 7" descr="A person looking at the camera&#10;&#10;Description automatically generated">
            <a:extLst>
              <a:ext uri="{FF2B5EF4-FFF2-40B4-BE49-F238E27FC236}">
                <a16:creationId xmlns="" xmlns:a16="http://schemas.microsoft.com/office/drawing/2014/main" id="{C6886C95-A419-49DD-84C2-8D77FC9CF7AF}"/>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264332" y="2072803"/>
            <a:ext cx="3390967" cy="2217617"/>
          </a:xfrm>
          <a:prstGeom prst="rect">
            <a:avLst/>
          </a:prstGeom>
        </p:spPr>
      </p:pic>
      <p:pic>
        <p:nvPicPr>
          <p:cNvPr id="11" name="Picture 10" descr="A picture containing person, cake, indoor, table&#10;&#10;Description automatically generated">
            <a:extLst>
              <a:ext uri="{FF2B5EF4-FFF2-40B4-BE49-F238E27FC236}">
                <a16:creationId xmlns="" xmlns:a16="http://schemas.microsoft.com/office/drawing/2014/main" id="{32B004D1-210C-43B8-AECB-A418769BE3B8}"/>
              </a:ext>
            </a:extLst>
          </p:cNvPr>
          <p:cNvPicPr>
            <a:picLocks noChangeAspect="1"/>
          </p:cNvPicPr>
          <p:nvPr/>
        </p:nvPicPr>
        <p:blipFill>
          <a:blip r:embed="rId6">
            <a:extLst>
              <a:ext uri="{837473B0-CC2E-450A-ABE3-18F120FF3D39}">
                <a1611:picAttrSrcUrl xmlns="" xmlns:a1611="http://schemas.microsoft.com/office/drawing/2016/11/main" r:id="rId7"/>
              </a:ext>
            </a:extLst>
          </a:blip>
          <a:stretch>
            <a:fillRect/>
          </a:stretch>
        </p:blipFill>
        <p:spPr>
          <a:xfrm>
            <a:off x="8553675" y="2155179"/>
            <a:ext cx="3390967" cy="2257819"/>
          </a:xfrm>
          <a:prstGeom prst="rect">
            <a:avLst/>
          </a:prstGeom>
        </p:spPr>
      </p:pic>
    </p:spTree>
    <p:extLst>
      <p:ext uri="{BB962C8B-B14F-4D97-AF65-F5344CB8AC3E}">
        <p14:creationId xmlns:p14="http://schemas.microsoft.com/office/powerpoint/2010/main" val="27490625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0276E260-932D-4235-A45B-28DA3141AC3D}"/>
              </a:ext>
            </a:extLst>
          </p:cNvPr>
          <p:cNvSpPr>
            <a:spLocks noGrp="1"/>
          </p:cNvSpPr>
          <p:nvPr>
            <p:ph type="pic" sz="quarter" idx="14"/>
          </p:nvPr>
        </p:nvSpPr>
        <p:spPr/>
      </p:sp>
      <p:sp>
        <p:nvSpPr>
          <p:cNvPr id="3" name="Text Placeholder 2">
            <a:extLst>
              <a:ext uri="{FF2B5EF4-FFF2-40B4-BE49-F238E27FC236}">
                <a16:creationId xmlns="" xmlns:a16="http://schemas.microsoft.com/office/drawing/2014/main" id="{62FAB6C6-8EB1-4D8E-A573-A97F79C29E82}"/>
              </a:ext>
            </a:extLst>
          </p:cNvPr>
          <p:cNvSpPr>
            <a:spLocks noGrp="1"/>
          </p:cNvSpPr>
          <p:nvPr>
            <p:ph type="body" sz="quarter" idx="16"/>
          </p:nvPr>
        </p:nvSpPr>
        <p:spPr>
          <a:xfrm>
            <a:off x="262759" y="207390"/>
            <a:ext cx="6589986" cy="1593130"/>
          </a:xfrm>
        </p:spPr>
        <p:txBody>
          <a:bodyPr>
            <a:normAutofit fontScale="77500" lnSpcReduction="20000"/>
          </a:bodyPr>
          <a:lstStyle/>
          <a:p>
            <a:r>
              <a:rPr lang="de-DE" sz="3800" dirty="0" smtClean="0"/>
              <a:t>Syrische </a:t>
            </a:r>
            <a:r>
              <a:rPr lang="de-DE" sz="3800" dirty="0"/>
              <a:t>Flüchtlingsunternehmer*innen kurbeln die türkische Wirtschaft </a:t>
            </a:r>
            <a:r>
              <a:rPr lang="de-DE" sz="3800" dirty="0" smtClean="0"/>
              <a:t>an</a:t>
            </a:r>
            <a:endParaRPr lang="de-DE" sz="3800" dirty="0" smtClean="0">
              <a:solidFill>
                <a:srgbClr val="B6BD00"/>
              </a:solidFill>
            </a:endParaRPr>
          </a:p>
          <a:p>
            <a:r>
              <a:rPr lang="de-DE" sz="2600" dirty="0" smtClean="0">
                <a:solidFill>
                  <a:srgbClr val="B6BD00"/>
                </a:solidFill>
              </a:rPr>
              <a:t>Seit </a:t>
            </a:r>
            <a:r>
              <a:rPr lang="de-DE" sz="2600" dirty="0">
                <a:solidFill>
                  <a:srgbClr val="B6BD00"/>
                </a:solidFill>
              </a:rPr>
              <a:t>2011 sind 4.000 neue Unternehmen von Syrer*innen oder Syrer*innen mit türkischen Partnern gegründet worden</a:t>
            </a:r>
            <a:endParaRPr lang="en-IE" sz="2600" dirty="0">
              <a:solidFill>
                <a:srgbClr val="B6BD00"/>
              </a:solidFill>
            </a:endParaRPr>
          </a:p>
        </p:txBody>
      </p:sp>
      <p:sp>
        <p:nvSpPr>
          <p:cNvPr id="4" name="Text Placeholder 3">
            <a:extLst>
              <a:ext uri="{FF2B5EF4-FFF2-40B4-BE49-F238E27FC236}">
                <a16:creationId xmlns="" xmlns:a16="http://schemas.microsoft.com/office/drawing/2014/main" id="{A8475D9C-BF50-4E00-83D3-F236AD9F91CE}"/>
              </a:ext>
            </a:extLst>
          </p:cNvPr>
          <p:cNvSpPr>
            <a:spLocks noGrp="1"/>
          </p:cNvSpPr>
          <p:nvPr>
            <p:ph type="body" sz="quarter" idx="17"/>
          </p:nvPr>
        </p:nvSpPr>
        <p:spPr>
          <a:xfrm>
            <a:off x="169682" y="1979629"/>
            <a:ext cx="6683063" cy="3749667"/>
          </a:xfrm>
        </p:spPr>
        <p:txBody>
          <a:bodyPr/>
          <a:lstStyle/>
          <a:p>
            <a:r>
              <a:rPr lang="de-DE" sz="2400" dirty="0"/>
              <a:t>Als Remo Fouad, ein 50-jähriger Konditor und Dessertbäcker, vor drei Jahren aus Aleppo floh, hatte er kaum mehr als seine Familienrezepte bei sich. Im Jahr 2014 mietete er einen winzigen Laden im Istanbuler Stadtteil </a:t>
            </a:r>
            <a:r>
              <a:rPr lang="de-DE" sz="2400" dirty="0" err="1"/>
              <a:t>Aksaray</a:t>
            </a:r>
            <a:r>
              <a:rPr lang="de-DE" sz="2400" dirty="0"/>
              <a:t>. </a:t>
            </a:r>
          </a:p>
          <a:p>
            <a:r>
              <a:rPr lang="de-DE" sz="2400" dirty="0"/>
              <a:t>Seitdem hat Remy eine vierstöckige Fabrik eröffnet, die süßes und </a:t>
            </a:r>
            <a:r>
              <a:rPr lang="de-DE" sz="2400" dirty="0" err="1"/>
              <a:t>sirupartiges</a:t>
            </a:r>
            <a:r>
              <a:rPr lang="de-DE" sz="2400" dirty="0"/>
              <a:t> Gebäck herstellt, eine Reihe von Läden eröffnet und über 40 Mitarbeitende beschäftigt</a:t>
            </a:r>
            <a:r>
              <a:rPr lang="de-DE" sz="2400" dirty="0" smtClean="0"/>
              <a:t>.</a:t>
            </a:r>
          </a:p>
          <a:p>
            <a:r>
              <a:rPr lang="de-DE" sz="2600" b="1" u="sng" dirty="0">
                <a:solidFill>
                  <a:schemeClr val="accent1"/>
                </a:solidFill>
              </a:rPr>
              <a:t>Vollständigen Artikel der Financial Times lesen</a:t>
            </a:r>
            <a:endParaRPr lang="en-IE" sz="2600" b="1" u="sng" dirty="0">
              <a:solidFill>
                <a:schemeClr val="accent1"/>
              </a:solidFill>
            </a:endParaRPr>
          </a:p>
        </p:txBody>
      </p:sp>
      <p:pic>
        <p:nvPicPr>
          <p:cNvPr id="5" name="Picture 4">
            <a:extLst>
              <a:ext uri="{FF2B5EF4-FFF2-40B4-BE49-F238E27FC236}">
                <a16:creationId xmlns="" xmlns:a16="http://schemas.microsoft.com/office/drawing/2014/main" id="{002784D7-FDCC-447C-9868-9497AC4EBD19}"/>
              </a:ext>
            </a:extLst>
          </p:cNvPr>
          <p:cNvPicPr>
            <a:picLocks noChangeAspect="1"/>
          </p:cNvPicPr>
          <p:nvPr/>
        </p:nvPicPr>
        <p:blipFill rotWithShape="1">
          <a:blip r:embed="rId2"/>
          <a:srcRect r="35197"/>
          <a:stretch/>
        </p:blipFill>
        <p:spPr>
          <a:xfrm>
            <a:off x="7754938" y="1192680"/>
            <a:ext cx="2187575" cy="3886199"/>
          </a:xfrm>
          <a:prstGeom prst="rect">
            <a:avLst/>
          </a:prstGeom>
        </p:spPr>
      </p:pic>
      <p:sp>
        <p:nvSpPr>
          <p:cNvPr id="6" name="Rectangle 5">
            <a:extLst>
              <a:ext uri="{FF2B5EF4-FFF2-40B4-BE49-F238E27FC236}">
                <a16:creationId xmlns="" xmlns:a16="http://schemas.microsoft.com/office/drawing/2014/main" id="{5D706B8A-DD2E-4FAC-A78B-A32F38138767}"/>
              </a:ext>
            </a:extLst>
          </p:cNvPr>
          <p:cNvSpPr/>
          <p:nvPr/>
        </p:nvSpPr>
        <p:spPr>
          <a:xfrm>
            <a:off x="3421522" y="5891286"/>
            <a:ext cx="8770478" cy="400110"/>
          </a:xfrm>
          <a:prstGeom prst="rect">
            <a:avLst/>
          </a:prstGeom>
          <a:solidFill>
            <a:srgbClr val="B6BD00"/>
          </a:solidFill>
        </p:spPr>
        <p:txBody>
          <a:bodyPr wrap="none">
            <a:spAutoFit/>
          </a:bodyPr>
          <a:lstStyle/>
          <a:p>
            <a:r>
              <a:rPr lang="de-DE" sz="2000" dirty="0">
                <a:solidFill>
                  <a:schemeClr val="bg1"/>
                </a:solidFill>
              </a:rPr>
              <a:t>Fokus auf das Unternehmertum von Geflüchteten und Migrant*innen in der Türkei</a:t>
            </a:r>
            <a:endParaRPr lang="en-IE" sz="2000" dirty="0">
              <a:solidFill>
                <a:schemeClr val="bg1"/>
              </a:solidFill>
            </a:endParaRPr>
          </a:p>
        </p:txBody>
      </p:sp>
    </p:spTree>
    <p:extLst>
      <p:ext uri="{BB962C8B-B14F-4D97-AF65-F5344CB8AC3E}">
        <p14:creationId xmlns:p14="http://schemas.microsoft.com/office/powerpoint/2010/main" val="1627854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01A108E-2C26-49D7-B2EE-5F205B5A4E10}"/>
              </a:ext>
            </a:extLst>
          </p:cNvPr>
          <p:cNvSpPr>
            <a:spLocks noGrp="1"/>
          </p:cNvSpPr>
          <p:nvPr>
            <p:ph type="body" sz="quarter" idx="20"/>
          </p:nvPr>
        </p:nvSpPr>
        <p:spPr>
          <a:xfrm>
            <a:off x="5457911" y="1863854"/>
            <a:ext cx="6580118" cy="3962353"/>
          </a:xfrm>
        </p:spPr>
        <p:txBody>
          <a:bodyPr/>
          <a:lstStyle/>
          <a:p>
            <a:pPr algn="just"/>
            <a:r>
              <a:rPr lang="de-DE" sz="2250" dirty="0"/>
              <a:t>Eine aktuelle Studie der </a:t>
            </a:r>
            <a:r>
              <a:rPr lang="de-DE" sz="2250" dirty="0" err="1"/>
              <a:t>Economic</a:t>
            </a:r>
            <a:r>
              <a:rPr lang="de-DE" sz="2250" dirty="0"/>
              <a:t> </a:t>
            </a:r>
            <a:r>
              <a:rPr lang="de-DE" sz="2250" dirty="0" err="1"/>
              <a:t>Policy</a:t>
            </a:r>
            <a:r>
              <a:rPr lang="de-DE" sz="2250" dirty="0"/>
              <a:t> Research </a:t>
            </a:r>
            <a:r>
              <a:rPr lang="de-DE" sz="2250" dirty="0" err="1"/>
              <a:t>Foundation</a:t>
            </a:r>
            <a:r>
              <a:rPr lang="de-DE" sz="2250" dirty="0"/>
              <a:t> </a:t>
            </a:r>
            <a:r>
              <a:rPr lang="de-DE" sz="2250" dirty="0" err="1"/>
              <a:t>of</a:t>
            </a:r>
            <a:r>
              <a:rPr lang="de-DE" sz="2250" dirty="0"/>
              <a:t> Turkey zeigt, dass syrische Unternehmer*innen für 7 Prozent der 3,5 Millionen Syrerinnen und Syrer in der Türkei den Lebensunterhalt verdienen. Im Laufe von acht Jahren gründeten die Syrer*innen in der Türkei mehr als 10.000 Unternehmen, in denen durchschnittlich 7 Personen beschäftigt sind, von denen 60 Prozent Syrer*innen sind. Im Verhältnis dazu besteht die durchschnittliche syrische Haushaltsgröße aus 6 Personen. Daher weisen die Ergebnisse, wenn auch nicht mit Sicherheit, darauf hin, dass etwa 250.000 Syrer*innen von den Vorteilen der Beschäftigung in von Geflüchteten geführten Unternehmen profitieren.</a:t>
            </a:r>
            <a:endParaRPr lang="en-IE" sz="2250" dirty="0"/>
          </a:p>
        </p:txBody>
      </p:sp>
      <p:sp>
        <p:nvSpPr>
          <p:cNvPr id="4" name="Text Placeholder 3">
            <a:extLst>
              <a:ext uri="{FF2B5EF4-FFF2-40B4-BE49-F238E27FC236}">
                <a16:creationId xmlns="" xmlns:a16="http://schemas.microsoft.com/office/drawing/2014/main" id="{72C19FC3-2F96-4D69-9FCE-25757379313D}"/>
              </a:ext>
            </a:extLst>
          </p:cNvPr>
          <p:cNvSpPr>
            <a:spLocks noGrp="1"/>
          </p:cNvSpPr>
          <p:nvPr>
            <p:ph type="body" sz="quarter" idx="22"/>
          </p:nvPr>
        </p:nvSpPr>
        <p:spPr>
          <a:xfrm>
            <a:off x="4760537" y="430924"/>
            <a:ext cx="7277492" cy="1498918"/>
          </a:xfrm>
        </p:spPr>
        <p:txBody>
          <a:bodyPr>
            <a:normAutofit fontScale="85000" lnSpcReduction="10000"/>
          </a:bodyPr>
          <a:lstStyle/>
          <a:p>
            <a:r>
              <a:rPr lang="de-DE" dirty="0"/>
              <a:t>Syrisches Unternehmertum und Existenzgründungen von Geflüchteten in der </a:t>
            </a:r>
            <a:r>
              <a:rPr lang="de-DE" dirty="0">
                <a:solidFill>
                  <a:srgbClr val="D82F27"/>
                </a:solidFill>
              </a:rPr>
              <a:t>Türkei</a:t>
            </a:r>
            <a:r>
              <a:rPr lang="de-DE" dirty="0"/>
              <a:t>: Nutzung der türkischen Erfahrung</a:t>
            </a:r>
          </a:p>
        </p:txBody>
      </p:sp>
      <p:sp>
        <p:nvSpPr>
          <p:cNvPr id="3" name="Resim Yer Tutucusu 2"/>
          <p:cNvSpPr>
            <a:spLocks noGrp="1"/>
          </p:cNvSpPr>
          <p:nvPr>
            <p:ph type="pic" sz="quarter" idx="21"/>
          </p:nvPr>
        </p:nvSpPr>
        <p:spPr/>
      </p:sp>
      <p:pic>
        <p:nvPicPr>
          <p:cNvPr id="1026" name="Picture 2" descr="Haber res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17" y="2532420"/>
            <a:ext cx="4849824" cy="31492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urkey flag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619" y="202816"/>
            <a:ext cx="1364311" cy="91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230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C50AEF7-FFC4-4E0B-8DF8-37EAFC9D0531}"/>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 xmlns:a16="http://schemas.microsoft.com/office/drawing/2014/main" id="{4F7941D7-478C-4092-BCE8-352603486954}"/>
              </a:ext>
            </a:extLst>
          </p:cNvPr>
          <p:cNvSpPr>
            <a:spLocks noGrp="1"/>
          </p:cNvSpPr>
          <p:nvPr>
            <p:ph type="body" sz="quarter" idx="22"/>
          </p:nvPr>
        </p:nvSpPr>
        <p:spPr/>
        <p:txBody>
          <a:bodyPr/>
          <a:lstStyle/>
          <a:p>
            <a:r>
              <a:rPr lang="de-DE" i="0" dirty="0"/>
              <a:t>Erwachsenenbildung kann die Migranten-/Flüchtlingsgemeinschaft an die Gastbevölkerung heranführen. Kurse und informelle Bildungsaktivitäten, die sich mit dem Übergang zu einer vielfältigeren Gesellschaft befassen, können Spannungen zwischen den Gemeinschaften verringern und auch Ineffizienzen auf dem Arbeitsmarkt beseitigen.</a:t>
            </a:r>
            <a:endParaRPr lang="en-IE" dirty="0"/>
          </a:p>
        </p:txBody>
      </p:sp>
      <p:sp>
        <p:nvSpPr>
          <p:cNvPr id="4" name="Text Placeholder 2">
            <a:extLst>
              <a:ext uri="{FF2B5EF4-FFF2-40B4-BE49-F238E27FC236}">
                <a16:creationId xmlns="" xmlns:a16="http://schemas.microsoft.com/office/drawing/2014/main" id="{91C22385-E955-42F5-8096-18F0A9DC634D}"/>
              </a:ext>
            </a:extLst>
          </p:cNvPr>
          <p:cNvSpPr txBox="1">
            <a:spLocks/>
          </p:cNvSpPr>
          <p:nvPr/>
        </p:nvSpPr>
        <p:spPr>
          <a:xfrm>
            <a:off x="672662" y="5750757"/>
            <a:ext cx="11330152" cy="8890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ts val="1800"/>
              </a:lnSpc>
              <a:buNone/>
            </a:pPr>
            <a:r>
              <a:rPr lang="en-IE" sz="2000" dirty="0">
                <a:solidFill>
                  <a:srgbClr val="6D6E6C"/>
                </a:solidFill>
              </a:rPr>
              <a:t>John Field, </a:t>
            </a:r>
            <a:r>
              <a:rPr lang="de-DE" sz="2000" dirty="0">
                <a:solidFill>
                  <a:srgbClr val="6D6E6C"/>
                </a:solidFill>
              </a:rPr>
              <a:t>Professor für Lebenslanges Lernen an der Universität von </a:t>
            </a:r>
            <a:r>
              <a:rPr lang="de-DE" sz="2000" dirty="0" err="1">
                <a:solidFill>
                  <a:srgbClr val="6D6E6C"/>
                </a:solidFill>
              </a:rPr>
              <a:t>Stirling</a:t>
            </a:r>
            <a:endParaRPr lang="en-IE" sz="2000" dirty="0">
              <a:solidFill>
                <a:srgbClr val="6D6E6C"/>
              </a:solidFill>
            </a:endParaRPr>
          </a:p>
        </p:txBody>
      </p:sp>
      <p:sp>
        <p:nvSpPr>
          <p:cNvPr id="5" name="TextBox 4">
            <a:extLst>
              <a:ext uri="{FF2B5EF4-FFF2-40B4-BE49-F238E27FC236}">
                <a16:creationId xmlns="" xmlns:a16="http://schemas.microsoft.com/office/drawing/2014/main" id="{4AE6951D-7522-4619-93DA-E9FFCB4E2875}"/>
              </a:ext>
            </a:extLst>
          </p:cNvPr>
          <p:cNvSpPr txBox="1"/>
          <p:nvPr/>
        </p:nvSpPr>
        <p:spPr>
          <a:xfrm>
            <a:off x="-1" y="420414"/>
            <a:ext cx="5033913" cy="830997"/>
          </a:xfrm>
          <a:prstGeom prst="rect">
            <a:avLst/>
          </a:prstGeom>
          <a:solidFill>
            <a:srgbClr val="B6BD00"/>
          </a:solidFill>
        </p:spPr>
        <p:txBody>
          <a:bodyPr wrap="square" rtlCol="0">
            <a:spAutoFit/>
          </a:bodyPr>
          <a:lstStyle/>
          <a:p>
            <a:r>
              <a:rPr lang="de-DE" sz="2400" dirty="0">
                <a:solidFill>
                  <a:schemeClr val="bg1"/>
                </a:solidFill>
              </a:rPr>
              <a:t>Welche Rolle spielt die Erwachsenenbildung bei der Inklusion?</a:t>
            </a:r>
            <a:endParaRPr lang="en-IE" sz="2400" dirty="0">
              <a:solidFill>
                <a:schemeClr val="bg1"/>
              </a:solidFill>
            </a:endParaRPr>
          </a:p>
        </p:txBody>
      </p:sp>
      <p:sp>
        <p:nvSpPr>
          <p:cNvPr id="6" name="Rectangle 5">
            <a:extLst>
              <a:ext uri="{FF2B5EF4-FFF2-40B4-BE49-F238E27FC236}">
                <a16:creationId xmlns="" xmlns:a16="http://schemas.microsoft.com/office/drawing/2014/main" id="{78EE0E33-BD88-488E-A9DA-05A11C34618E}"/>
              </a:ext>
            </a:extLst>
          </p:cNvPr>
          <p:cNvSpPr/>
          <p:nvPr/>
        </p:nvSpPr>
        <p:spPr>
          <a:xfrm>
            <a:off x="6705600" y="6516646"/>
            <a:ext cx="6096000" cy="246221"/>
          </a:xfrm>
          <a:prstGeom prst="rect">
            <a:avLst/>
          </a:prstGeom>
        </p:spPr>
        <p:txBody>
          <a:bodyPr>
            <a:spAutoFit/>
          </a:bodyPr>
          <a:lstStyle/>
          <a:p>
            <a:r>
              <a:rPr lang="en-IE" sz="1000" dirty="0"/>
              <a:t>Source: </a:t>
            </a:r>
            <a:r>
              <a:rPr lang="en-IE" sz="1000" dirty="0">
                <a:hlinkClick r:id="rId2"/>
              </a:rPr>
              <a:t>https://epale.ec.europa.eu/en/blog/what-role-does-adult-education-play-refugee-crisis</a:t>
            </a:r>
            <a:endParaRPr lang="en-IE" sz="1000" dirty="0"/>
          </a:p>
        </p:txBody>
      </p:sp>
    </p:spTree>
    <p:extLst>
      <p:ext uri="{BB962C8B-B14F-4D97-AF65-F5344CB8AC3E}">
        <p14:creationId xmlns:p14="http://schemas.microsoft.com/office/powerpoint/2010/main" val="2280040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01A108E-2C26-49D7-B2EE-5F205B5A4E10}"/>
              </a:ext>
            </a:extLst>
          </p:cNvPr>
          <p:cNvSpPr>
            <a:spLocks noGrp="1"/>
          </p:cNvSpPr>
          <p:nvPr>
            <p:ph type="body" sz="quarter" idx="20"/>
          </p:nvPr>
        </p:nvSpPr>
        <p:spPr>
          <a:xfrm>
            <a:off x="5733029" y="1970202"/>
            <a:ext cx="6458971" cy="4270342"/>
          </a:xfrm>
        </p:spPr>
        <p:txBody>
          <a:bodyPr/>
          <a:lstStyle/>
          <a:p>
            <a:r>
              <a:rPr lang="de-DE" sz="2300" dirty="0"/>
              <a:t>Einst eine " beschäftigte" Stadt, hatte </a:t>
            </a:r>
            <a:r>
              <a:rPr lang="de-DE" sz="2300" dirty="0" err="1"/>
              <a:t>Ballaghaderreen</a:t>
            </a:r>
            <a:r>
              <a:rPr lang="de-DE" sz="2300" dirty="0"/>
              <a:t> viele der örtlichen Geschäfte verloren und wie ein Einwohner erklärte, "hat es seine Anziehungskraft verloren".</a:t>
            </a:r>
          </a:p>
          <a:p>
            <a:r>
              <a:rPr lang="de-DE" sz="2300" dirty="0"/>
              <a:t>Aber jetzt erholt sich </a:t>
            </a:r>
            <a:r>
              <a:rPr lang="de-DE" sz="2300" dirty="0" err="1"/>
              <a:t>Ballaghaderreen</a:t>
            </a:r>
            <a:r>
              <a:rPr lang="de-DE" sz="2300" dirty="0"/>
              <a:t> langsam wieder. Das Leben kehrt auf die Hauptstraße zurück, dank einer bunten Ansammlung asiatischer und osteuropäischer Geschäfte, die zwischen kleinstädtischen Grundnahrungsmitteln wie Supermärkten und anderen Einzelhändlern "eingeklemmt" sind. </a:t>
            </a:r>
            <a:r>
              <a:rPr lang="de-DE" sz="2300" dirty="0" err="1"/>
              <a:t>Ballaghaderreen</a:t>
            </a:r>
            <a:r>
              <a:rPr lang="de-DE" sz="2300" dirty="0"/>
              <a:t> spiegelt einen </a:t>
            </a:r>
            <a:r>
              <a:rPr lang="de-DE" sz="2300" dirty="0" err="1"/>
              <a:t>Multikulturalismus</a:t>
            </a:r>
            <a:r>
              <a:rPr lang="de-DE" sz="2300" dirty="0"/>
              <a:t> wider, der sich im ländlichen Irland langsam herausbildet.</a:t>
            </a:r>
            <a:endParaRPr lang="en-IE" sz="2300" dirty="0"/>
          </a:p>
        </p:txBody>
      </p:sp>
      <p:pic>
        <p:nvPicPr>
          <p:cNvPr id="9" name="Picture Placeholder 8">
            <a:extLst>
              <a:ext uri="{FF2B5EF4-FFF2-40B4-BE49-F238E27FC236}">
                <a16:creationId xmlns="" xmlns:a16="http://schemas.microsoft.com/office/drawing/2014/main" id="{18CFD1F3-9C39-4657-B768-416EDD8CF615}"/>
              </a:ext>
            </a:extLst>
          </p:cNvPr>
          <p:cNvPicPr>
            <a:picLocks noGrp="1" noChangeAspect="1"/>
          </p:cNvPicPr>
          <p:nvPr>
            <p:ph type="pic" sz="quarter" idx="21"/>
          </p:nvPr>
        </p:nvPicPr>
        <p:blipFill>
          <a:blip r:embed="rId2"/>
          <a:srcRect l="16873" r="16873"/>
          <a:stretch>
            <a:fillRect/>
          </a:stretch>
        </p:blipFill>
        <p:spPr>
          <a:prstGeom prst="ellipse">
            <a:avLst/>
          </a:prstGeom>
        </p:spPr>
      </p:pic>
      <p:sp>
        <p:nvSpPr>
          <p:cNvPr id="4" name="Text Placeholder 3">
            <a:extLst>
              <a:ext uri="{FF2B5EF4-FFF2-40B4-BE49-F238E27FC236}">
                <a16:creationId xmlns="" xmlns:a16="http://schemas.microsoft.com/office/drawing/2014/main" id="{72C19FC3-2F96-4D69-9FCE-25757379313D}"/>
              </a:ext>
            </a:extLst>
          </p:cNvPr>
          <p:cNvSpPr>
            <a:spLocks noGrp="1"/>
          </p:cNvSpPr>
          <p:nvPr>
            <p:ph type="body" sz="quarter" idx="22"/>
          </p:nvPr>
        </p:nvSpPr>
        <p:spPr>
          <a:xfrm>
            <a:off x="4760536" y="172065"/>
            <a:ext cx="7277493" cy="1543691"/>
          </a:xfrm>
        </p:spPr>
        <p:txBody>
          <a:bodyPr>
            <a:normAutofit/>
          </a:bodyPr>
          <a:lstStyle/>
          <a:p>
            <a:r>
              <a:rPr lang="de-DE" sz="3200" dirty="0"/>
              <a:t>Unternehmergeist von Migrant*innen hat die Stadt und Gemeinde </a:t>
            </a:r>
            <a:r>
              <a:rPr lang="de-DE" sz="3200" dirty="0" err="1"/>
              <a:t>Ballaghaderreen</a:t>
            </a:r>
            <a:r>
              <a:rPr lang="de-DE" sz="3200" dirty="0"/>
              <a:t>, Co. </a:t>
            </a:r>
            <a:r>
              <a:rPr lang="de-DE" sz="3200" dirty="0" err="1"/>
              <a:t>Roscommon</a:t>
            </a:r>
            <a:r>
              <a:rPr lang="de-DE" sz="3200" dirty="0"/>
              <a:t> </a:t>
            </a:r>
            <a:r>
              <a:rPr lang="de-DE" sz="3200" dirty="0" smtClean="0"/>
              <a:t>erweitert</a:t>
            </a:r>
            <a:endParaRPr lang="en-IE" sz="3200" dirty="0"/>
          </a:p>
        </p:txBody>
      </p:sp>
      <p:pic>
        <p:nvPicPr>
          <p:cNvPr id="5" name="Picture 4" descr="A picture containing table&#10;&#10;Description automatically generated">
            <a:extLst>
              <a:ext uri="{FF2B5EF4-FFF2-40B4-BE49-F238E27FC236}">
                <a16:creationId xmlns="" xmlns:a16="http://schemas.microsoft.com/office/drawing/2014/main" id="{705271F1-BBE8-4047-ACAF-F3599AF49CC8}"/>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182880" y="172065"/>
            <a:ext cx="1600517" cy="803397"/>
          </a:xfrm>
          <a:prstGeom prst="rect">
            <a:avLst/>
          </a:prstGeom>
        </p:spPr>
      </p:pic>
      <p:sp>
        <p:nvSpPr>
          <p:cNvPr id="6" name="TextBox 5">
            <a:extLst>
              <a:ext uri="{FF2B5EF4-FFF2-40B4-BE49-F238E27FC236}">
                <a16:creationId xmlns="" xmlns:a16="http://schemas.microsoft.com/office/drawing/2014/main" id="{CC382A9E-DE3F-4E55-B70B-135B4480D711}"/>
              </a:ext>
            </a:extLst>
          </p:cNvPr>
          <p:cNvSpPr txBox="1"/>
          <p:nvPr/>
        </p:nvSpPr>
        <p:spPr>
          <a:xfrm>
            <a:off x="2072640" y="342931"/>
            <a:ext cx="1600517" cy="400110"/>
          </a:xfrm>
          <a:prstGeom prst="rect">
            <a:avLst/>
          </a:prstGeom>
          <a:noFill/>
        </p:spPr>
        <p:txBody>
          <a:bodyPr wrap="square" rtlCol="0">
            <a:spAutoFit/>
          </a:bodyPr>
          <a:lstStyle/>
          <a:p>
            <a:r>
              <a:rPr lang="en-IE" sz="2000" b="1" dirty="0" smtClean="0">
                <a:solidFill>
                  <a:srgbClr val="6D6E6C"/>
                </a:solidFill>
              </a:rPr>
              <a:t>IRLAND</a:t>
            </a:r>
            <a:r>
              <a:rPr lang="en-IE" sz="900" b="1" dirty="0" smtClean="0">
                <a:solidFill>
                  <a:srgbClr val="6D6E6C"/>
                </a:solidFill>
              </a:rPr>
              <a:t> </a:t>
            </a:r>
            <a:endParaRPr lang="en-IE" sz="900" b="1" dirty="0">
              <a:solidFill>
                <a:srgbClr val="6D6E6C"/>
              </a:solidFill>
            </a:endParaRPr>
          </a:p>
        </p:txBody>
      </p:sp>
    </p:spTree>
    <p:extLst>
      <p:ext uri="{BB962C8B-B14F-4D97-AF65-F5344CB8AC3E}">
        <p14:creationId xmlns:p14="http://schemas.microsoft.com/office/powerpoint/2010/main" val="1344875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01A108E-2C26-49D7-B2EE-5F205B5A4E10}"/>
              </a:ext>
            </a:extLst>
          </p:cNvPr>
          <p:cNvSpPr>
            <a:spLocks noGrp="1"/>
          </p:cNvSpPr>
          <p:nvPr>
            <p:ph type="body" sz="quarter" idx="20"/>
          </p:nvPr>
        </p:nvSpPr>
        <p:spPr>
          <a:xfrm>
            <a:off x="5579057" y="2005257"/>
            <a:ext cx="6449545" cy="4061054"/>
          </a:xfrm>
        </p:spPr>
        <p:txBody>
          <a:bodyPr/>
          <a:lstStyle/>
          <a:p>
            <a:r>
              <a:rPr lang="de-DE" sz="2300" i="1" dirty="0"/>
              <a:t>"Im März 2017 haben wir unsere ersten syrischen Geflüchteten in der Grafschaft </a:t>
            </a:r>
            <a:r>
              <a:rPr lang="de-DE" sz="2300" i="1" dirty="0" err="1"/>
              <a:t>Roscommon</a:t>
            </a:r>
            <a:r>
              <a:rPr lang="de-DE" sz="2300" i="1" dirty="0"/>
              <a:t> im Aufnahme- und Orientierungszentrum für Notfälle in </a:t>
            </a:r>
            <a:r>
              <a:rPr lang="de-DE" sz="2300" i="1" dirty="0" err="1"/>
              <a:t>Ballaghaderreen</a:t>
            </a:r>
            <a:r>
              <a:rPr lang="de-DE" sz="2300" i="1" dirty="0"/>
              <a:t> willkommen geheißen. RLP, </a:t>
            </a:r>
            <a:r>
              <a:rPr lang="de-DE" sz="2300" i="1" dirty="0" err="1"/>
              <a:t>Tusla</a:t>
            </a:r>
            <a:r>
              <a:rPr lang="de-DE" sz="2300" i="1" dirty="0"/>
              <a:t> und das County </a:t>
            </a:r>
            <a:r>
              <a:rPr lang="de-DE" sz="2300" i="1" dirty="0" err="1"/>
              <a:t>Childcare</a:t>
            </a:r>
            <a:r>
              <a:rPr lang="de-DE" sz="2300" i="1" dirty="0"/>
              <a:t> </a:t>
            </a:r>
            <a:r>
              <a:rPr lang="de-DE" sz="2300" i="1" dirty="0" err="1"/>
              <a:t>Committee</a:t>
            </a:r>
            <a:r>
              <a:rPr lang="de-DE" sz="2300" i="1" dirty="0"/>
              <a:t> arbeiteten zusammen und setzten die zentrale Finanzierung für die Bereitstellung von frühkindlicher Bildung für die syrischen Familien in Gang. Ich glaube, dass Bildung ein Tool ist, mit dem die wirtschaftliche Integration von Migrant*innen und Geflüchteten erreicht werden kann und das wiederum die lokale Gemeinschaft sowohl geistig als auch wirtschaftlich regenerieren kann. </a:t>
            </a:r>
          </a:p>
        </p:txBody>
      </p:sp>
      <p:sp>
        <p:nvSpPr>
          <p:cNvPr id="4" name="Text Placeholder 3">
            <a:extLst>
              <a:ext uri="{FF2B5EF4-FFF2-40B4-BE49-F238E27FC236}">
                <a16:creationId xmlns="" xmlns:a16="http://schemas.microsoft.com/office/drawing/2014/main" id="{72C19FC3-2F96-4D69-9FCE-25757379313D}"/>
              </a:ext>
            </a:extLst>
          </p:cNvPr>
          <p:cNvSpPr>
            <a:spLocks noGrp="1"/>
          </p:cNvSpPr>
          <p:nvPr>
            <p:ph type="body" sz="quarter" idx="22"/>
          </p:nvPr>
        </p:nvSpPr>
        <p:spPr>
          <a:xfrm>
            <a:off x="4656841" y="430924"/>
            <a:ext cx="7371761" cy="1498918"/>
          </a:xfrm>
        </p:spPr>
        <p:txBody>
          <a:bodyPr>
            <a:normAutofit fontScale="92500"/>
          </a:bodyPr>
          <a:lstStyle/>
          <a:p>
            <a:r>
              <a:rPr lang="en-IE" dirty="0">
                <a:solidFill>
                  <a:srgbClr val="D82F27"/>
                </a:solidFill>
              </a:rPr>
              <a:t>Martina Earley, CEO, </a:t>
            </a:r>
            <a:r>
              <a:rPr lang="de-DE" dirty="0">
                <a:solidFill>
                  <a:srgbClr val="D82F27"/>
                </a:solidFill>
              </a:rPr>
              <a:t>Die </a:t>
            </a:r>
            <a:r>
              <a:rPr lang="de-DE" dirty="0" err="1">
                <a:solidFill>
                  <a:srgbClr val="D82F27"/>
                </a:solidFill>
              </a:rPr>
              <a:t>Roscommon</a:t>
            </a:r>
            <a:r>
              <a:rPr lang="de-DE" dirty="0">
                <a:solidFill>
                  <a:srgbClr val="D82F27"/>
                </a:solidFill>
              </a:rPr>
              <a:t>-Leader-Partnerschaft erklärt die umfassenderen Ziele für </a:t>
            </a:r>
            <a:r>
              <a:rPr lang="de-DE" dirty="0" err="1">
                <a:solidFill>
                  <a:srgbClr val="D82F27"/>
                </a:solidFill>
              </a:rPr>
              <a:t>Ballaghaderreen</a:t>
            </a:r>
            <a:endParaRPr lang="en-IE" dirty="0">
              <a:solidFill>
                <a:srgbClr val="D82F27"/>
              </a:solidFill>
            </a:endParaRPr>
          </a:p>
        </p:txBody>
      </p:sp>
      <p:pic>
        <p:nvPicPr>
          <p:cNvPr id="6" name="Picture Placeholder 5" descr="A person in a blue shirt&#10;&#10;Description automatically generated">
            <a:extLst>
              <a:ext uri="{FF2B5EF4-FFF2-40B4-BE49-F238E27FC236}">
                <a16:creationId xmlns="" xmlns:a16="http://schemas.microsoft.com/office/drawing/2014/main" id="{94E49C5C-9401-4B08-A12E-83C6530E8DC6}"/>
              </a:ext>
            </a:extLst>
          </p:cNvPr>
          <p:cNvPicPr>
            <a:picLocks noGrp="1" noChangeAspect="1"/>
          </p:cNvPicPr>
          <p:nvPr>
            <p:ph type="pic" sz="quarter" idx="21"/>
          </p:nvPr>
        </p:nvPicPr>
        <p:blipFill>
          <a:blip r:embed="rId2"/>
          <a:srcRect t="8147" b="8147"/>
          <a:stretch>
            <a:fillRect/>
          </a:stretch>
        </p:blipFill>
        <p:spPr/>
      </p:pic>
    </p:spTree>
    <p:extLst>
      <p:ext uri="{BB962C8B-B14F-4D97-AF65-F5344CB8AC3E}">
        <p14:creationId xmlns:p14="http://schemas.microsoft.com/office/powerpoint/2010/main" val="115660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01A108E-2C26-49D7-B2EE-5F205B5A4E10}"/>
              </a:ext>
            </a:extLst>
          </p:cNvPr>
          <p:cNvSpPr>
            <a:spLocks noGrp="1"/>
          </p:cNvSpPr>
          <p:nvPr>
            <p:ph type="body" sz="quarter" idx="20"/>
          </p:nvPr>
        </p:nvSpPr>
        <p:spPr>
          <a:xfrm>
            <a:off x="5782258" y="2152885"/>
            <a:ext cx="6004856" cy="3962353"/>
          </a:xfrm>
        </p:spPr>
        <p:txBody>
          <a:bodyPr/>
          <a:lstStyle/>
          <a:p>
            <a:r>
              <a:rPr lang="de-DE" i="1" dirty="0"/>
              <a:t>Ich habe so viel gelernt, als ich Teil des PROMISE-Projekts war und zusammen mit unseren Partnern untersucht habe, wie Geflüchtete durch bestehende und neu entstehende gemeindebasierte Initiativen, die sich mit den individuellen Herausforderungen der Geflüchteten befassen, in die lokalen Regionen integriert werden können. Ich übernehme all das, was ich lerne, um ein stärkerer und </a:t>
            </a:r>
            <a:r>
              <a:rPr lang="de-DE" i="1" dirty="0" err="1"/>
              <a:t>informierterer</a:t>
            </a:r>
            <a:r>
              <a:rPr lang="de-DE" i="1" dirty="0"/>
              <a:t> Akteur der Eingliederung zu werden".</a:t>
            </a:r>
            <a:endParaRPr lang="en-IE" i="1" dirty="0"/>
          </a:p>
        </p:txBody>
      </p:sp>
      <p:sp>
        <p:nvSpPr>
          <p:cNvPr id="4" name="Text Placeholder 3">
            <a:extLst>
              <a:ext uri="{FF2B5EF4-FFF2-40B4-BE49-F238E27FC236}">
                <a16:creationId xmlns="" xmlns:a16="http://schemas.microsoft.com/office/drawing/2014/main" id="{72C19FC3-2F96-4D69-9FCE-25757379313D}"/>
              </a:ext>
            </a:extLst>
          </p:cNvPr>
          <p:cNvSpPr>
            <a:spLocks noGrp="1"/>
          </p:cNvSpPr>
          <p:nvPr>
            <p:ph type="body" sz="quarter" idx="22"/>
          </p:nvPr>
        </p:nvSpPr>
        <p:spPr>
          <a:xfrm>
            <a:off x="4918841" y="430924"/>
            <a:ext cx="6999889" cy="1498918"/>
          </a:xfrm>
        </p:spPr>
        <p:txBody>
          <a:bodyPr>
            <a:normAutofit fontScale="85000" lnSpcReduction="10000"/>
          </a:bodyPr>
          <a:lstStyle/>
          <a:p>
            <a:r>
              <a:rPr lang="en-IE" dirty="0">
                <a:solidFill>
                  <a:srgbClr val="D82F27"/>
                </a:solidFill>
              </a:rPr>
              <a:t>Martina Earley, CEO, </a:t>
            </a:r>
            <a:r>
              <a:rPr lang="de-DE" dirty="0">
                <a:solidFill>
                  <a:srgbClr val="D82F27"/>
                </a:solidFill>
              </a:rPr>
              <a:t>Die </a:t>
            </a:r>
            <a:r>
              <a:rPr lang="de-DE" dirty="0" err="1">
                <a:solidFill>
                  <a:srgbClr val="D82F27"/>
                </a:solidFill>
              </a:rPr>
              <a:t>Roscommon</a:t>
            </a:r>
            <a:r>
              <a:rPr lang="de-DE" dirty="0">
                <a:solidFill>
                  <a:srgbClr val="D82F27"/>
                </a:solidFill>
              </a:rPr>
              <a:t>-Leader-Partnerschaft erklärt die umfassenderen Ziele für </a:t>
            </a:r>
            <a:r>
              <a:rPr lang="de-DE" dirty="0" err="1">
                <a:solidFill>
                  <a:srgbClr val="D82F27"/>
                </a:solidFill>
              </a:rPr>
              <a:t>Ballaghaderreen</a:t>
            </a:r>
            <a:endParaRPr lang="en-IE" dirty="0">
              <a:solidFill>
                <a:srgbClr val="D82F27"/>
              </a:solidFill>
            </a:endParaRPr>
          </a:p>
        </p:txBody>
      </p:sp>
      <p:pic>
        <p:nvPicPr>
          <p:cNvPr id="6" name="Picture Placeholder 5" descr="A person in a blue shirt&#10;&#10;Description automatically generated">
            <a:extLst>
              <a:ext uri="{FF2B5EF4-FFF2-40B4-BE49-F238E27FC236}">
                <a16:creationId xmlns="" xmlns:a16="http://schemas.microsoft.com/office/drawing/2014/main" id="{350D52E9-5D9F-46E3-9B49-BDE0422A2B4D}"/>
              </a:ext>
            </a:extLst>
          </p:cNvPr>
          <p:cNvPicPr>
            <a:picLocks noGrp="1" noChangeAspect="1"/>
          </p:cNvPicPr>
          <p:nvPr>
            <p:ph type="pic" sz="quarter" idx="21"/>
          </p:nvPr>
        </p:nvPicPr>
        <p:blipFill>
          <a:blip r:embed="rId2"/>
          <a:srcRect t="8147" b="8147"/>
          <a:stretch>
            <a:fillRect/>
          </a:stretch>
        </p:blipFill>
        <p:spPr/>
      </p:pic>
    </p:spTree>
    <p:extLst>
      <p:ext uri="{BB962C8B-B14F-4D97-AF65-F5344CB8AC3E}">
        <p14:creationId xmlns:p14="http://schemas.microsoft.com/office/powerpoint/2010/main" val="15377465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9735608-12CB-4479-9420-E418F97DC367}"/>
              </a:ext>
            </a:extLst>
          </p:cNvPr>
          <p:cNvSpPr>
            <a:spLocks noGrp="1"/>
          </p:cNvSpPr>
          <p:nvPr>
            <p:ph type="body" sz="quarter" idx="16"/>
          </p:nvPr>
        </p:nvSpPr>
        <p:spPr/>
        <p:txBody>
          <a:bodyPr/>
          <a:lstStyle/>
          <a:p>
            <a:r>
              <a:rPr lang="en-IE" dirty="0" smtClean="0"/>
              <a:t>IN DIESEM TEIL:</a:t>
            </a:r>
            <a:endParaRPr lang="en-IE" dirty="0"/>
          </a:p>
        </p:txBody>
      </p:sp>
      <p:sp>
        <p:nvSpPr>
          <p:cNvPr id="3" name="Text Placeholder 2">
            <a:extLst>
              <a:ext uri="{FF2B5EF4-FFF2-40B4-BE49-F238E27FC236}">
                <a16:creationId xmlns="" xmlns:a16="http://schemas.microsoft.com/office/drawing/2014/main" id="{EB83B333-96CB-4866-BC85-A345B3E86925}"/>
              </a:ext>
            </a:extLst>
          </p:cNvPr>
          <p:cNvSpPr>
            <a:spLocks noGrp="1"/>
          </p:cNvSpPr>
          <p:nvPr>
            <p:ph type="body" sz="quarter" idx="17"/>
          </p:nvPr>
        </p:nvSpPr>
        <p:spPr>
          <a:xfrm>
            <a:off x="5976594" y="1953078"/>
            <a:ext cx="5910606" cy="3947440"/>
          </a:xfrm>
        </p:spPr>
        <p:txBody>
          <a:bodyPr/>
          <a:lstStyle/>
          <a:p>
            <a:pPr algn="just"/>
            <a:r>
              <a:rPr lang="de-DE" dirty="0"/>
              <a:t>Dienstleistungs- und Bildungsanbieter in ganz Europa bieten bereits sehr innovative Unterstützungsprogramme an, um zu versuchen, den Arbeitsmarktzugang für Geflüchtete und Migrant*innen zu verbessern. </a:t>
            </a:r>
          </a:p>
          <a:p>
            <a:pPr algn="just"/>
            <a:r>
              <a:rPr lang="de-DE" dirty="0"/>
              <a:t>In diesem Abschnitt heben wir einige nützliche Leitfäden und Grundsatzdokumente hervor, die für diese Arbeit relevant sind. Wir listen auch einige effektive Programme auf, die mit einem Replikationspotential entwickelt wurden.</a:t>
            </a:r>
          </a:p>
        </p:txBody>
      </p:sp>
      <p:sp>
        <p:nvSpPr>
          <p:cNvPr id="7" name="TextBox 6">
            <a:extLst>
              <a:ext uri="{FF2B5EF4-FFF2-40B4-BE49-F238E27FC236}">
                <a16:creationId xmlns="" xmlns:a16="http://schemas.microsoft.com/office/drawing/2014/main" id="{07472F67-3825-49C1-A985-6F7AB2D0CAB1}"/>
              </a:ext>
            </a:extLst>
          </p:cNvPr>
          <p:cNvSpPr txBox="1"/>
          <p:nvPr/>
        </p:nvSpPr>
        <p:spPr>
          <a:xfrm>
            <a:off x="0" y="237506"/>
            <a:ext cx="4215740" cy="584775"/>
          </a:xfrm>
          <a:prstGeom prst="rect">
            <a:avLst/>
          </a:prstGeom>
          <a:solidFill>
            <a:srgbClr val="EA1D76"/>
          </a:solidFill>
        </p:spPr>
        <p:txBody>
          <a:bodyPr wrap="square" rtlCol="0">
            <a:spAutoFit/>
          </a:bodyPr>
          <a:lstStyle/>
          <a:p>
            <a:r>
              <a:rPr lang="en-IE" sz="3200" dirty="0" smtClean="0">
                <a:solidFill>
                  <a:schemeClr val="bg1"/>
                </a:solidFill>
              </a:rPr>
              <a:t>UNTERNEHMEN</a:t>
            </a:r>
            <a:endParaRPr lang="en-IE" sz="3200" dirty="0">
              <a:solidFill>
                <a:schemeClr val="bg1"/>
              </a:solidFill>
            </a:endParaRPr>
          </a:p>
        </p:txBody>
      </p:sp>
      <p:sp>
        <p:nvSpPr>
          <p:cNvPr id="9" name="Text Placeholder 5">
            <a:extLst>
              <a:ext uri="{FF2B5EF4-FFF2-40B4-BE49-F238E27FC236}">
                <a16:creationId xmlns="" xmlns:a16="http://schemas.microsoft.com/office/drawing/2014/main" id="{0AE9D9B3-ABB8-440E-8485-DC3264B8DD4F}"/>
              </a:ext>
            </a:extLst>
          </p:cNvPr>
          <p:cNvSpPr txBox="1">
            <a:spLocks/>
          </p:cNvSpPr>
          <p:nvPr/>
        </p:nvSpPr>
        <p:spPr>
          <a:xfrm>
            <a:off x="84841" y="1693814"/>
            <a:ext cx="4886551" cy="2930738"/>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2.3 </a:t>
            </a:r>
            <a:r>
              <a:rPr lang="de-DE" sz="3600" i="0" dirty="0"/>
              <a:t>Nützliche Hilfsmittel zur Unterstützung und Förderung von Unternehmen und Beschäftigung von Geflüchtete/Migrant*innen</a:t>
            </a:r>
            <a:endParaRPr lang="en-IE" dirty="0"/>
          </a:p>
        </p:txBody>
      </p:sp>
    </p:spTree>
    <p:extLst>
      <p:ext uri="{BB962C8B-B14F-4D97-AF65-F5344CB8AC3E}">
        <p14:creationId xmlns:p14="http://schemas.microsoft.com/office/powerpoint/2010/main" val="730778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CBA18F5-6F3E-4D8E-869A-342D7AD39512}"/>
              </a:ext>
            </a:extLst>
          </p:cNvPr>
          <p:cNvSpPr>
            <a:spLocks noGrp="1"/>
          </p:cNvSpPr>
          <p:nvPr>
            <p:ph type="body" sz="quarter" idx="20"/>
          </p:nvPr>
        </p:nvSpPr>
        <p:spPr>
          <a:xfrm>
            <a:off x="4204355" y="1219526"/>
            <a:ext cx="7798458" cy="4971392"/>
          </a:xfrm>
        </p:spPr>
        <p:txBody>
          <a:bodyPr/>
          <a:lstStyle/>
          <a:p>
            <a:pPr marL="0" indent="0">
              <a:buNone/>
            </a:pPr>
            <a:r>
              <a:rPr lang="de-DE" sz="2200" dirty="0"/>
              <a:t>Der Schwerpunkt dieses Toolkits liegt auf der Eingliederung von Geflüchteten am Arbeitsplatz. Wichtig ist, dass es das Thema aus der Perspektive der </a:t>
            </a:r>
            <a:r>
              <a:rPr lang="de-DE" sz="2200" dirty="0" err="1"/>
              <a:t>arbeitgebenden</a:t>
            </a:r>
            <a:r>
              <a:rPr lang="de-DE" sz="2200" dirty="0"/>
              <a:t> Person angeht und Einblicke und Lösungen für Fragen bietet, die sich ihm oder ihr stellen könnten</a:t>
            </a:r>
            <a:r>
              <a:rPr lang="de-DE" sz="2200" dirty="0" smtClean="0"/>
              <a:t>.</a:t>
            </a:r>
          </a:p>
          <a:p>
            <a:pPr marL="0" indent="0">
              <a:buNone/>
            </a:pPr>
            <a:r>
              <a:rPr lang="en-IE" sz="2200" dirty="0" err="1"/>
              <a:t>Einige</a:t>
            </a:r>
            <a:r>
              <a:rPr lang="en-IE" sz="2200" dirty="0"/>
              <a:t> </a:t>
            </a:r>
            <a:r>
              <a:rPr lang="en-IE" sz="2200" dirty="0" err="1"/>
              <a:t>Hauptthemen</a:t>
            </a:r>
            <a:r>
              <a:rPr lang="en-IE" sz="2200" dirty="0"/>
              <a:t> </a:t>
            </a:r>
            <a:r>
              <a:rPr lang="en-IE" sz="2200" dirty="0" err="1"/>
              <a:t>sind</a:t>
            </a:r>
            <a:r>
              <a:rPr lang="en-IE" sz="2200" dirty="0"/>
              <a:t>:</a:t>
            </a:r>
          </a:p>
          <a:p>
            <a:r>
              <a:rPr lang="de-DE" sz="2200" dirty="0"/>
              <a:t>Vorteile der Einbeziehung von Geflüchteten in die </a:t>
            </a:r>
            <a:r>
              <a:rPr lang="de-DE" sz="2200" dirty="0" smtClean="0"/>
              <a:t>Arbeitswelt</a:t>
            </a:r>
          </a:p>
          <a:p>
            <a:r>
              <a:rPr lang="de-DE" sz="2200" dirty="0"/>
              <a:t>Gestaltung von Möglichkeiten, die auf Geflüchtete abgestimmt </a:t>
            </a:r>
            <a:r>
              <a:rPr lang="de-DE" sz="2200" dirty="0" smtClean="0"/>
              <a:t>sind</a:t>
            </a:r>
          </a:p>
          <a:p>
            <a:r>
              <a:rPr lang="en-IE" sz="2200" dirty="0" err="1"/>
              <a:t>Schaffung</a:t>
            </a:r>
            <a:r>
              <a:rPr lang="en-IE" sz="2200" dirty="0"/>
              <a:t> </a:t>
            </a:r>
            <a:r>
              <a:rPr lang="en-IE" sz="2200" dirty="0" err="1"/>
              <a:t>eines</a:t>
            </a:r>
            <a:r>
              <a:rPr lang="en-IE" sz="2200" dirty="0"/>
              <a:t> "</a:t>
            </a:r>
            <a:r>
              <a:rPr lang="en-IE" sz="2200" dirty="0" err="1"/>
              <a:t>flüchtlingsfreundlichen</a:t>
            </a:r>
            <a:r>
              <a:rPr lang="en-IE" sz="2200" dirty="0"/>
              <a:t>" </a:t>
            </a:r>
            <a:r>
              <a:rPr lang="en-IE" sz="2200" dirty="0" err="1" smtClean="0"/>
              <a:t>Arbeitsplatzes</a:t>
            </a:r>
            <a:endParaRPr lang="en-IE" sz="2200" dirty="0" smtClean="0"/>
          </a:p>
          <a:p>
            <a:pPr marL="0" indent="0">
              <a:buNone/>
            </a:pPr>
            <a:r>
              <a:rPr lang="de-DE" sz="2200" dirty="0"/>
              <a:t>Es wurde für Arbeitgeber*innen entwickelt und ist auch ein nützliches Tool für Dienstleistungs-/Bildungsanbieter, da es uns hilft, das Thema aus einer anderen Perspektive zu verstehen</a:t>
            </a:r>
            <a:r>
              <a:rPr lang="de-DE" sz="2200" dirty="0" smtClean="0"/>
              <a:t>.</a:t>
            </a:r>
          </a:p>
          <a:p>
            <a:pPr marL="0" indent="0">
              <a:buNone/>
            </a:pPr>
            <a:r>
              <a:rPr lang="en-IE" sz="2200" dirty="0" err="1" smtClean="0">
                <a:hlinkClick r:id="rId2"/>
              </a:rPr>
              <a:t>Klicken</a:t>
            </a:r>
            <a:r>
              <a:rPr lang="en-IE" sz="2200" dirty="0" smtClean="0">
                <a:hlinkClick r:id="rId2"/>
              </a:rPr>
              <a:t> </a:t>
            </a:r>
            <a:r>
              <a:rPr lang="en-IE" sz="2200" dirty="0" err="1" smtClean="0">
                <a:hlinkClick r:id="rId2"/>
              </a:rPr>
              <a:t>zum</a:t>
            </a:r>
            <a:r>
              <a:rPr lang="en-IE" sz="2200" dirty="0" smtClean="0">
                <a:hlinkClick r:id="rId2"/>
              </a:rPr>
              <a:t> </a:t>
            </a:r>
            <a:r>
              <a:rPr lang="en-IE" sz="2200" dirty="0" err="1" smtClean="0">
                <a:hlinkClick r:id="rId2"/>
              </a:rPr>
              <a:t>Anzeigen</a:t>
            </a:r>
            <a:r>
              <a:rPr lang="en-IE" sz="2200" dirty="0" smtClean="0">
                <a:hlinkClick r:id="rId2"/>
              </a:rPr>
              <a:t> und Download des </a:t>
            </a:r>
            <a:r>
              <a:rPr lang="en-IE" sz="2200" u="sng" dirty="0" smtClean="0">
                <a:solidFill>
                  <a:schemeClr val="accent1"/>
                </a:solidFill>
                <a:hlinkClick r:id="rId2"/>
              </a:rPr>
              <a:t>Guide</a:t>
            </a:r>
            <a:r>
              <a:rPr lang="en-IE" sz="2200" u="sng" dirty="0" smtClean="0">
                <a:solidFill>
                  <a:schemeClr val="accent1"/>
                </a:solidFill>
              </a:rPr>
              <a:t>s</a:t>
            </a:r>
            <a:endParaRPr lang="en-IE" sz="2200" u="sng" dirty="0">
              <a:solidFill>
                <a:schemeClr val="accent1"/>
              </a:solidFill>
            </a:endParaRPr>
          </a:p>
        </p:txBody>
      </p:sp>
      <p:sp>
        <p:nvSpPr>
          <p:cNvPr id="3" name="Text Placeholder 2">
            <a:extLst>
              <a:ext uri="{FF2B5EF4-FFF2-40B4-BE49-F238E27FC236}">
                <a16:creationId xmlns="" xmlns:a16="http://schemas.microsoft.com/office/drawing/2014/main" id="{264239B2-22E5-40EE-94A0-CDABB6057151}"/>
              </a:ext>
            </a:extLst>
          </p:cNvPr>
          <p:cNvSpPr>
            <a:spLocks noGrp="1"/>
          </p:cNvSpPr>
          <p:nvPr>
            <p:ph type="body" sz="quarter" idx="21"/>
          </p:nvPr>
        </p:nvSpPr>
        <p:spPr>
          <a:xfrm>
            <a:off x="3054285" y="79925"/>
            <a:ext cx="8948528" cy="1040743"/>
          </a:xfrm>
          <a:solidFill>
            <a:schemeClr val="bg1"/>
          </a:solidFill>
        </p:spPr>
        <p:txBody>
          <a:bodyPr>
            <a:normAutofit/>
          </a:bodyPr>
          <a:lstStyle/>
          <a:p>
            <a:r>
              <a:rPr lang="de-DE" sz="2800" dirty="0"/>
              <a:t>EINGLIEDERUNG VON GEFLÜCHTETEN AM ARBEITSPLATZ: EIN LEITFADEN FÜR ARBEITGEBER*INNEN </a:t>
            </a:r>
            <a:endParaRPr lang="en-IE" sz="2800" dirty="0"/>
          </a:p>
        </p:txBody>
      </p:sp>
      <p:sp>
        <p:nvSpPr>
          <p:cNvPr id="5" name="TextBox 4">
            <a:extLst>
              <a:ext uri="{FF2B5EF4-FFF2-40B4-BE49-F238E27FC236}">
                <a16:creationId xmlns="" xmlns:a16="http://schemas.microsoft.com/office/drawing/2014/main" id="{6D5224CF-264D-403E-B259-553A547277FF}"/>
              </a:ext>
            </a:extLst>
          </p:cNvPr>
          <p:cNvSpPr txBox="1"/>
          <p:nvPr/>
        </p:nvSpPr>
        <p:spPr>
          <a:xfrm>
            <a:off x="-1" y="233245"/>
            <a:ext cx="2604971" cy="461665"/>
          </a:xfrm>
          <a:prstGeom prst="rect">
            <a:avLst/>
          </a:prstGeom>
          <a:solidFill>
            <a:srgbClr val="B6BD00"/>
          </a:solidFill>
        </p:spPr>
        <p:txBody>
          <a:bodyPr wrap="square" rtlCol="0">
            <a:spAutoFit/>
          </a:bodyPr>
          <a:lstStyle/>
          <a:p>
            <a:r>
              <a:rPr lang="en-IE" sz="2400" dirty="0">
                <a:solidFill>
                  <a:schemeClr val="bg1"/>
                </a:solidFill>
              </a:rPr>
              <a:t>      </a:t>
            </a:r>
            <a:r>
              <a:rPr lang="en-IE" sz="2000" dirty="0" smtClean="0">
                <a:solidFill>
                  <a:schemeClr val="bg1"/>
                </a:solidFill>
              </a:rPr>
              <a:t>NÜTZLICHES TOOL</a:t>
            </a:r>
            <a:endParaRPr lang="en-IE" sz="2000" dirty="0">
              <a:solidFill>
                <a:schemeClr val="bg1"/>
              </a:solidFill>
            </a:endParaRPr>
          </a:p>
        </p:txBody>
      </p:sp>
      <p:grpSp>
        <p:nvGrpSpPr>
          <p:cNvPr id="6" name="Google Shape;609;p39">
            <a:extLst>
              <a:ext uri="{FF2B5EF4-FFF2-40B4-BE49-F238E27FC236}">
                <a16:creationId xmlns="" xmlns:a16="http://schemas.microsoft.com/office/drawing/2014/main" id="{93F99F01-C424-480D-A9EE-761026F6461A}"/>
              </a:ext>
            </a:extLst>
          </p:cNvPr>
          <p:cNvGrpSpPr/>
          <p:nvPr/>
        </p:nvGrpSpPr>
        <p:grpSpPr>
          <a:xfrm>
            <a:off x="81375" y="293192"/>
            <a:ext cx="360000" cy="288000"/>
            <a:chOff x="5247525" y="3007275"/>
            <a:chExt cx="517575" cy="384825"/>
          </a:xfrm>
        </p:grpSpPr>
        <p:sp>
          <p:nvSpPr>
            <p:cNvPr id="7" name="Google Shape;610;p39">
              <a:extLst>
                <a:ext uri="{FF2B5EF4-FFF2-40B4-BE49-F238E27FC236}">
                  <a16:creationId xmlns="" xmlns:a16="http://schemas.microsoft.com/office/drawing/2014/main" id="{75B74FBF-957C-49B2-9D9E-8FA6A90CA5F8}"/>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1;p39">
              <a:extLst>
                <a:ext uri="{FF2B5EF4-FFF2-40B4-BE49-F238E27FC236}">
                  <a16:creationId xmlns="" xmlns:a16="http://schemas.microsoft.com/office/drawing/2014/main" id="{9F1BD64A-9A35-4C20-A9FB-9A673996D2C2}"/>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 xmlns:a16="http://schemas.microsoft.com/office/drawing/2014/main" id="{18BD3A77-0B99-41C1-B6F4-08262D0BFD64}"/>
              </a:ext>
            </a:extLst>
          </p:cNvPr>
          <p:cNvSpPr txBox="1"/>
          <p:nvPr/>
        </p:nvSpPr>
        <p:spPr>
          <a:xfrm>
            <a:off x="0" y="676397"/>
            <a:ext cx="2604970" cy="470296"/>
          </a:xfrm>
          <a:prstGeom prst="rect">
            <a:avLst/>
          </a:prstGeom>
          <a:solidFill>
            <a:srgbClr val="EA1D76"/>
          </a:solidFill>
        </p:spPr>
        <p:txBody>
          <a:bodyPr wrap="square" rtlCol="0">
            <a:spAutoFit/>
          </a:bodyPr>
          <a:lstStyle/>
          <a:p>
            <a:r>
              <a:rPr lang="en-IE" sz="2400" dirty="0">
                <a:solidFill>
                  <a:schemeClr val="bg1"/>
                </a:solidFill>
              </a:rPr>
              <a:t>       DOWNLOAD</a:t>
            </a:r>
          </a:p>
        </p:txBody>
      </p:sp>
      <p:grpSp>
        <p:nvGrpSpPr>
          <p:cNvPr id="10" name="Google Shape;605;p39">
            <a:extLst>
              <a:ext uri="{FF2B5EF4-FFF2-40B4-BE49-F238E27FC236}">
                <a16:creationId xmlns="" xmlns:a16="http://schemas.microsoft.com/office/drawing/2014/main" id="{01DEDB60-B667-4F23-B851-8528DB0C0897}"/>
              </a:ext>
            </a:extLst>
          </p:cNvPr>
          <p:cNvGrpSpPr/>
          <p:nvPr/>
        </p:nvGrpSpPr>
        <p:grpSpPr>
          <a:xfrm>
            <a:off x="105471" y="767545"/>
            <a:ext cx="252000" cy="288000"/>
            <a:chOff x="2583100" y="2973775"/>
            <a:chExt cx="461550" cy="437200"/>
          </a:xfrm>
        </p:grpSpPr>
        <p:sp>
          <p:nvSpPr>
            <p:cNvPr id="11" name="Google Shape;606;p39">
              <a:extLst>
                <a:ext uri="{FF2B5EF4-FFF2-40B4-BE49-F238E27FC236}">
                  <a16:creationId xmlns="" xmlns:a16="http://schemas.microsoft.com/office/drawing/2014/main" id="{69FDA718-A7D7-4EEB-B8BB-0D4625B2633F}"/>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07;p39">
              <a:extLst>
                <a:ext uri="{FF2B5EF4-FFF2-40B4-BE49-F238E27FC236}">
                  <a16:creationId xmlns="" xmlns:a16="http://schemas.microsoft.com/office/drawing/2014/main" id="{EECD0AF6-2E50-402F-92BC-3D22B181505D}"/>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a:extLst>
              <a:ext uri="{FF2B5EF4-FFF2-40B4-BE49-F238E27FC236}">
                <a16:creationId xmlns="" xmlns:a16="http://schemas.microsoft.com/office/drawing/2014/main" id="{1FFA785A-0498-4998-BCE0-DDB87B677A7D}"/>
              </a:ext>
            </a:extLst>
          </p:cNvPr>
          <p:cNvPicPr>
            <a:picLocks noChangeAspect="1"/>
          </p:cNvPicPr>
          <p:nvPr/>
        </p:nvPicPr>
        <p:blipFill>
          <a:blip r:embed="rId3"/>
          <a:stretch>
            <a:fillRect/>
          </a:stretch>
        </p:blipFill>
        <p:spPr>
          <a:xfrm>
            <a:off x="81375" y="1146693"/>
            <a:ext cx="3681328" cy="5264530"/>
          </a:xfrm>
          <a:prstGeom prst="rect">
            <a:avLst/>
          </a:prstGeom>
        </p:spPr>
      </p:pic>
    </p:spTree>
    <p:extLst>
      <p:ext uri="{BB962C8B-B14F-4D97-AF65-F5344CB8AC3E}">
        <p14:creationId xmlns:p14="http://schemas.microsoft.com/office/powerpoint/2010/main" val="3299724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CBA18F5-6F3E-4D8E-869A-342D7AD39512}"/>
              </a:ext>
            </a:extLst>
          </p:cNvPr>
          <p:cNvSpPr>
            <a:spLocks noGrp="1"/>
          </p:cNvSpPr>
          <p:nvPr>
            <p:ph type="body" sz="quarter" idx="20"/>
          </p:nvPr>
        </p:nvSpPr>
        <p:spPr>
          <a:xfrm>
            <a:off x="4277710" y="1313794"/>
            <a:ext cx="7556938" cy="4971392"/>
          </a:xfrm>
        </p:spPr>
        <p:txBody>
          <a:bodyPr/>
          <a:lstStyle/>
          <a:p>
            <a:r>
              <a:rPr lang="de-DE" sz="2300" dirty="0"/>
              <a:t>Ein 10-Punkte-Multi-Stakeholder-Aktionsplan für Arbeitgeber*innen, Geflüchtete, Regierungen und die Zivilgesellschaft, der sich auf ausführliche Konsultationen mit Arbeitgeber*innen und anderen stützt, die eine Schlüsselrolle bei der Förderung der Integration von Geflüchteten in lokalen und nationalen Arbeitsmärkten spielen</a:t>
            </a:r>
            <a:r>
              <a:rPr lang="de-DE" sz="2300" dirty="0" smtClean="0"/>
              <a:t>.</a:t>
            </a:r>
          </a:p>
          <a:p>
            <a:r>
              <a:rPr lang="de-DE" sz="2300" dirty="0"/>
              <a:t>Der Aktionsplan hebt die Herausforderungen, Chancen und guten Praktiken hervor, die im Konsultationsprozess identifiziert wurden und zeigt anhand einer Checkliste von Maßnahmen einen klaren Weg auf, wie die Beiträge einer Reihe von Akteuren zur Unterstützung einer erfolgreichen </a:t>
            </a:r>
            <a:r>
              <a:rPr lang="de-DE" sz="2300" dirty="0" err="1"/>
              <a:t>Geflüchtetenbeschäftigung</a:t>
            </a:r>
            <a:r>
              <a:rPr lang="de-DE" sz="2300" dirty="0"/>
              <a:t> optimiert werden können. </a:t>
            </a:r>
          </a:p>
          <a:p>
            <a:pPr marL="0" indent="0">
              <a:buNone/>
            </a:pPr>
            <a:r>
              <a:rPr lang="de-DE" sz="2300" b="1" u="sng" dirty="0" smtClean="0">
                <a:solidFill>
                  <a:schemeClr val="accent1"/>
                </a:solidFill>
              </a:rPr>
              <a:t>Klicken </a:t>
            </a:r>
            <a:r>
              <a:rPr lang="de-DE" sz="2300" b="1" u="sng" dirty="0">
                <a:solidFill>
                  <a:schemeClr val="accent1"/>
                </a:solidFill>
              </a:rPr>
              <a:t>Sie hier, um den Aktionsplan anzusehen und herunterzuladen</a:t>
            </a:r>
          </a:p>
        </p:txBody>
      </p:sp>
      <p:sp>
        <p:nvSpPr>
          <p:cNvPr id="3" name="Text Placeholder 2">
            <a:extLst>
              <a:ext uri="{FF2B5EF4-FFF2-40B4-BE49-F238E27FC236}">
                <a16:creationId xmlns="" xmlns:a16="http://schemas.microsoft.com/office/drawing/2014/main" id="{264239B2-22E5-40EE-94A0-CDABB6057151}"/>
              </a:ext>
            </a:extLst>
          </p:cNvPr>
          <p:cNvSpPr>
            <a:spLocks noGrp="1"/>
          </p:cNvSpPr>
          <p:nvPr>
            <p:ph type="body" sz="quarter" idx="21"/>
          </p:nvPr>
        </p:nvSpPr>
        <p:spPr>
          <a:xfrm>
            <a:off x="3217713" y="131722"/>
            <a:ext cx="8858024" cy="892533"/>
          </a:xfrm>
          <a:solidFill>
            <a:schemeClr val="bg1"/>
          </a:solidFill>
        </p:spPr>
        <p:txBody>
          <a:bodyPr>
            <a:noAutofit/>
          </a:bodyPr>
          <a:lstStyle/>
          <a:p>
            <a:r>
              <a:rPr lang="de-DE" sz="3000" dirty="0"/>
              <a:t>ZUSAMMENARBEIT MIT ARBEITGEBER*INNEN BEI DER EINSTELLUNG VON GEFLÜCHTETEN</a:t>
            </a:r>
            <a:endParaRPr lang="en-IE" sz="3000" dirty="0"/>
          </a:p>
        </p:txBody>
      </p:sp>
      <p:pic>
        <p:nvPicPr>
          <p:cNvPr id="4" name="Picture 3">
            <a:extLst>
              <a:ext uri="{FF2B5EF4-FFF2-40B4-BE49-F238E27FC236}">
                <a16:creationId xmlns="" xmlns:a16="http://schemas.microsoft.com/office/drawing/2014/main" id="{A0DEC20E-9D02-43D3-9200-DE19D6DFF937}"/>
              </a:ext>
            </a:extLst>
          </p:cNvPr>
          <p:cNvPicPr>
            <a:picLocks noChangeAspect="1"/>
          </p:cNvPicPr>
          <p:nvPr/>
        </p:nvPicPr>
        <p:blipFill>
          <a:blip r:embed="rId2"/>
          <a:stretch>
            <a:fillRect/>
          </a:stretch>
        </p:blipFill>
        <p:spPr>
          <a:xfrm>
            <a:off x="169966" y="1146693"/>
            <a:ext cx="3809346" cy="5395804"/>
          </a:xfrm>
          <a:prstGeom prst="rect">
            <a:avLst/>
          </a:prstGeom>
          <a:ln>
            <a:solidFill>
              <a:srgbClr val="6D6E6C"/>
            </a:solidFill>
          </a:ln>
        </p:spPr>
      </p:pic>
      <p:sp>
        <p:nvSpPr>
          <p:cNvPr id="5" name="TextBox 4">
            <a:extLst>
              <a:ext uri="{FF2B5EF4-FFF2-40B4-BE49-F238E27FC236}">
                <a16:creationId xmlns="" xmlns:a16="http://schemas.microsoft.com/office/drawing/2014/main" id="{6D5224CF-264D-403E-B259-553A547277FF}"/>
              </a:ext>
            </a:extLst>
          </p:cNvPr>
          <p:cNvSpPr txBox="1"/>
          <p:nvPr/>
        </p:nvSpPr>
        <p:spPr>
          <a:xfrm>
            <a:off x="0" y="214732"/>
            <a:ext cx="2677212" cy="461665"/>
          </a:xfrm>
          <a:prstGeom prst="rect">
            <a:avLst/>
          </a:prstGeom>
          <a:solidFill>
            <a:srgbClr val="B6BD00"/>
          </a:solidFill>
        </p:spPr>
        <p:txBody>
          <a:bodyPr wrap="square" rtlCol="0">
            <a:spAutoFit/>
          </a:bodyPr>
          <a:lstStyle/>
          <a:p>
            <a:r>
              <a:rPr lang="en-IE" sz="2400" dirty="0">
                <a:solidFill>
                  <a:schemeClr val="bg1"/>
                </a:solidFill>
              </a:rPr>
              <a:t>      </a:t>
            </a:r>
            <a:r>
              <a:rPr lang="en-IE" sz="2200" dirty="0" smtClean="0">
                <a:solidFill>
                  <a:schemeClr val="bg1"/>
                </a:solidFill>
              </a:rPr>
              <a:t>NÜTZLICHES TOOL</a:t>
            </a:r>
            <a:endParaRPr lang="en-IE" sz="2200" dirty="0">
              <a:solidFill>
                <a:schemeClr val="bg1"/>
              </a:solidFill>
            </a:endParaRPr>
          </a:p>
        </p:txBody>
      </p:sp>
      <p:grpSp>
        <p:nvGrpSpPr>
          <p:cNvPr id="6" name="Google Shape;609;p39">
            <a:extLst>
              <a:ext uri="{FF2B5EF4-FFF2-40B4-BE49-F238E27FC236}">
                <a16:creationId xmlns="" xmlns:a16="http://schemas.microsoft.com/office/drawing/2014/main" id="{93F99F01-C424-480D-A9EE-761026F6461A}"/>
              </a:ext>
            </a:extLst>
          </p:cNvPr>
          <p:cNvGrpSpPr/>
          <p:nvPr/>
        </p:nvGrpSpPr>
        <p:grpSpPr>
          <a:xfrm>
            <a:off x="81375" y="293192"/>
            <a:ext cx="360000" cy="288000"/>
            <a:chOff x="5247525" y="3007275"/>
            <a:chExt cx="517575" cy="384825"/>
          </a:xfrm>
        </p:grpSpPr>
        <p:sp>
          <p:nvSpPr>
            <p:cNvPr id="7" name="Google Shape;610;p39">
              <a:extLst>
                <a:ext uri="{FF2B5EF4-FFF2-40B4-BE49-F238E27FC236}">
                  <a16:creationId xmlns="" xmlns:a16="http://schemas.microsoft.com/office/drawing/2014/main" id="{75B74FBF-957C-49B2-9D9E-8FA6A90CA5F8}"/>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1;p39">
              <a:extLst>
                <a:ext uri="{FF2B5EF4-FFF2-40B4-BE49-F238E27FC236}">
                  <a16:creationId xmlns="" xmlns:a16="http://schemas.microsoft.com/office/drawing/2014/main" id="{9F1BD64A-9A35-4C20-A9FB-9A673996D2C2}"/>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 xmlns:a16="http://schemas.microsoft.com/office/drawing/2014/main" id="{18BD3A77-0B99-41C1-B6F4-08262D0BFD64}"/>
              </a:ext>
            </a:extLst>
          </p:cNvPr>
          <p:cNvSpPr txBox="1"/>
          <p:nvPr/>
        </p:nvSpPr>
        <p:spPr>
          <a:xfrm>
            <a:off x="0" y="676397"/>
            <a:ext cx="2677212" cy="470296"/>
          </a:xfrm>
          <a:prstGeom prst="rect">
            <a:avLst/>
          </a:prstGeom>
          <a:solidFill>
            <a:srgbClr val="EA1D76"/>
          </a:solidFill>
        </p:spPr>
        <p:txBody>
          <a:bodyPr wrap="square" rtlCol="0">
            <a:spAutoFit/>
          </a:bodyPr>
          <a:lstStyle/>
          <a:p>
            <a:r>
              <a:rPr lang="en-IE" sz="2400" dirty="0">
                <a:solidFill>
                  <a:schemeClr val="bg1"/>
                </a:solidFill>
              </a:rPr>
              <a:t>       DOWNLOAD</a:t>
            </a:r>
          </a:p>
        </p:txBody>
      </p:sp>
      <p:grpSp>
        <p:nvGrpSpPr>
          <p:cNvPr id="10" name="Google Shape;605;p39">
            <a:extLst>
              <a:ext uri="{FF2B5EF4-FFF2-40B4-BE49-F238E27FC236}">
                <a16:creationId xmlns="" xmlns:a16="http://schemas.microsoft.com/office/drawing/2014/main" id="{01DEDB60-B667-4F23-B851-8528DB0C0897}"/>
              </a:ext>
            </a:extLst>
          </p:cNvPr>
          <p:cNvGrpSpPr/>
          <p:nvPr/>
        </p:nvGrpSpPr>
        <p:grpSpPr>
          <a:xfrm>
            <a:off x="105471" y="767545"/>
            <a:ext cx="252000" cy="288000"/>
            <a:chOff x="2583100" y="2973775"/>
            <a:chExt cx="461550" cy="437200"/>
          </a:xfrm>
        </p:grpSpPr>
        <p:sp>
          <p:nvSpPr>
            <p:cNvPr id="11" name="Google Shape;606;p39">
              <a:extLst>
                <a:ext uri="{FF2B5EF4-FFF2-40B4-BE49-F238E27FC236}">
                  <a16:creationId xmlns="" xmlns:a16="http://schemas.microsoft.com/office/drawing/2014/main" id="{69FDA718-A7D7-4EEB-B8BB-0D4625B2633F}"/>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07;p39">
              <a:extLst>
                <a:ext uri="{FF2B5EF4-FFF2-40B4-BE49-F238E27FC236}">
                  <a16:creationId xmlns="" xmlns:a16="http://schemas.microsoft.com/office/drawing/2014/main" id="{EECD0AF6-2E50-402F-92BC-3D22B181505D}"/>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87140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CBA18F5-6F3E-4D8E-869A-342D7AD39512}"/>
              </a:ext>
            </a:extLst>
          </p:cNvPr>
          <p:cNvSpPr>
            <a:spLocks noGrp="1"/>
          </p:cNvSpPr>
          <p:nvPr>
            <p:ph type="body" sz="quarter" idx="20"/>
          </p:nvPr>
        </p:nvSpPr>
        <p:spPr>
          <a:xfrm>
            <a:off x="4204355" y="1313793"/>
            <a:ext cx="7918515" cy="4971392"/>
          </a:xfrm>
        </p:spPr>
        <p:txBody>
          <a:bodyPr/>
          <a:lstStyle/>
          <a:p>
            <a:pPr marL="0" indent="0">
              <a:buNone/>
            </a:pPr>
            <a:r>
              <a:rPr lang="de-DE" sz="2300" dirty="0"/>
              <a:t>Dieser </a:t>
            </a:r>
            <a:r>
              <a:rPr lang="de-DE" sz="2300" dirty="0" smtClean="0"/>
              <a:t>Leitfaden schlägt </a:t>
            </a:r>
            <a:r>
              <a:rPr lang="de-DE" sz="2300" dirty="0"/>
              <a:t>vor, dass die Ökosysteme des Unternehmertums Migrant*innen und Geflüchtete einschließen sollten, anstatt separate oder parallele Programme zu schaffen, die auf diese Gruppen zugeschnitten sind. </a:t>
            </a:r>
          </a:p>
          <a:p>
            <a:pPr marL="0" indent="0">
              <a:buNone/>
            </a:pPr>
            <a:r>
              <a:rPr lang="de-DE" sz="2300" dirty="0"/>
              <a:t>Er plädiert nicht für eine bevorzugte Unterstützung von Unternehmern mit Migrations- und Flüchtlingshintergrund, sondern konzentriert sich vielmehr darauf, wie politische Entscheidungsträger durch eine integrative Politik und Chancengleichheit gleiche Wettbewerbsbedingungen schaffen können. </a:t>
            </a:r>
          </a:p>
          <a:p>
            <a:pPr marL="0" indent="0">
              <a:buNone/>
            </a:pPr>
            <a:r>
              <a:rPr lang="de-DE" sz="2300" dirty="0"/>
              <a:t>Wichtig ist, dass sie die Rolle von Unternehmern mit Migrations- und Flüchtlingshintergrund bei der Zusammenarbeit mit Einheimischen hervorhebt</a:t>
            </a:r>
            <a:r>
              <a:rPr lang="de-DE" sz="2300" dirty="0" smtClean="0"/>
              <a:t>.</a:t>
            </a:r>
          </a:p>
          <a:p>
            <a:pPr marL="0" indent="0">
              <a:buNone/>
            </a:pPr>
            <a:r>
              <a:rPr lang="de-DE" sz="2300" b="1" u="sng" dirty="0">
                <a:solidFill>
                  <a:schemeClr val="accent1"/>
                </a:solidFill>
              </a:rPr>
              <a:t>Klicken Sie zum Anzeigen und Herunterladen des </a:t>
            </a:r>
            <a:r>
              <a:rPr lang="de-DE" sz="2300" b="1" u="sng" dirty="0" smtClean="0">
                <a:solidFill>
                  <a:schemeClr val="accent1"/>
                </a:solidFill>
              </a:rPr>
              <a:t>Guides</a:t>
            </a:r>
            <a:endParaRPr lang="en-IE" sz="2300" b="1" u="sng" dirty="0">
              <a:solidFill>
                <a:schemeClr val="accent1"/>
              </a:solidFill>
            </a:endParaRPr>
          </a:p>
        </p:txBody>
      </p:sp>
      <p:sp>
        <p:nvSpPr>
          <p:cNvPr id="3" name="Text Placeholder 2">
            <a:extLst>
              <a:ext uri="{FF2B5EF4-FFF2-40B4-BE49-F238E27FC236}">
                <a16:creationId xmlns="" xmlns:a16="http://schemas.microsoft.com/office/drawing/2014/main" id="{264239B2-22E5-40EE-94A0-CDABB6057151}"/>
              </a:ext>
            </a:extLst>
          </p:cNvPr>
          <p:cNvSpPr>
            <a:spLocks noGrp="1"/>
          </p:cNvSpPr>
          <p:nvPr>
            <p:ph type="body" sz="quarter" idx="21"/>
          </p:nvPr>
        </p:nvSpPr>
        <p:spPr>
          <a:xfrm>
            <a:off x="4308049" y="184028"/>
            <a:ext cx="7883951" cy="892533"/>
          </a:xfrm>
          <a:solidFill>
            <a:schemeClr val="bg1"/>
          </a:solidFill>
        </p:spPr>
        <p:txBody>
          <a:bodyPr>
            <a:normAutofit/>
          </a:bodyPr>
          <a:lstStyle/>
          <a:p>
            <a:r>
              <a:rPr lang="de-DE" sz="2800" dirty="0"/>
              <a:t>LEITFADEN FÜR UNTERNEHMERGEIST FÜR MIGRANT*INNEN UND GEFLÜCHTETE </a:t>
            </a:r>
            <a:endParaRPr lang="en-IE" sz="2800" dirty="0"/>
          </a:p>
        </p:txBody>
      </p:sp>
      <p:sp>
        <p:nvSpPr>
          <p:cNvPr id="5" name="TextBox 4">
            <a:extLst>
              <a:ext uri="{FF2B5EF4-FFF2-40B4-BE49-F238E27FC236}">
                <a16:creationId xmlns="" xmlns:a16="http://schemas.microsoft.com/office/drawing/2014/main" id="{6D5224CF-264D-403E-B259-553A547277FF}"/>
              </a:ext>
            </a:extLst>
          </p:cNvPr>
          <p:cNvSpPr txBox="1"/>
          <p:nvPr/>
        </p:nvSpPr>
        <p:spPr>
          <a:xfrm>
            <a:off x="0" y="245510"/>
            <a:ext cx="2762054" cy="430887"/>
          </a:xfrm>
          <a:prstGeom prst="rect">
            <a:avLst/>
          </a:prstGeom>
          <a:solidFill>
            <a:srgbClr val="B6BD00"/>
          </a:solidFill>
        </p:spPr>
        <p:txBody>
          <a:bodyPr wrap="square" rtlCol="0">
            <a:spAutoFit/>
          </a:bodyPr>
          <a:lstStyle/>
          <a:p>
            <a:r>
              <a:rPr lang="en-IE" sz="2200" dirty="0">
                <a:solidFill>
                  <a:schemeClr val="bg1"/>
                </a:solidFill>
              </a:rPr>
              <a:t>      </a:t>
            </a:r>
            <a:r>
              <a:rPr lang="en-IE" sz="2200" dirty="0" smtClean="0">
                <a:solidFill>
                  <a:schemeClr val="bg1"/>
                </a:solidFill>
              </a:rPr>
              <a:t>NÜTZLICHES TOOL</a:t>
            </a:r>
            <a:endParaRPr lang="en-IE" sz="2200" dirty="0">
              <a:solidFill>
                <a:schemeClr val="bg1"/>
              </a:solidFill>
            </a:endParaRPr>
          </a:p>
        </p:txBody>
      </p:sp>
      <p:grpSp>
        <p:nvGrpSpPr>
          <p:cNvPr id="6" name="Google Shape;609;p39">
            <a:extLst>
              <a:ext uri="{FF2B5EF4-FFF2-40B4-BE49-F238E27FC236}">
                <a16:creationId xmlns="" xmlns:a16="http://schemas.microsoft.com/office/drawing/2014/main" id="{93F99F01-C424-480D-A9EE-761026F6461A}"/>
              </a:ext>
            </a:extLst>
          </p:cNvPr>
          <p:cNvGrpSpPr/>
          <p:nvPr/>
        </p:nvGrpSpPr>
        <p:grpSpPr>
          <a:xfrm>
            <a:off x="81375" y="342869"/>
            <a:ext cx="360000" cy="288000"/>
            <a:chOff x="5247525" y="3007275"/>
            <a:chExt cx="517575" cy="384825"/>
          </a:xfrm>
        </p:grpSpPr>
        <p:sp>
          <p:nvSpPr>
            <p:cNvPr id="7" name="Google Shape;610;p39">
              <a:extLst>
                <a:ext uri="{FF2B5EF4-FFF2-40B4-BE49-F238E27FC236}">
                  <a16:creationId xmlns="" xmlns:a16="http://schemas.microsoft.com/office/drawing/2014/main" id="{75B74FBF-957C-49B2-9D9E-8FA6A90CA5F8}"/>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1;p39">
              <a:extLst>
                <a:ext uri="{FF2B5EF4-FFF2-40B4-BE49-F238E27FC236}">
                  <a16:creationId xmlns="" xmlns:a16="http://schemas.microsoft.com/office/drawing/2014/main" id="{9F1BD64A-9A35-4C20-A9FB-9A673996D2C2}"/>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 xmlns:a16="http://schemas.microsoft.com/office/drawing/2014/main" id="{18BD3A77-0B99-41C1-B6F4-08262D0BFD64}"/>
              </a:ext>
            </a:extLst>
          </p:cNvPr>
          <p:cNvSpPr txBox="1"/>
          <p:nvPr/>
        </p:nvSpPr>
        <p:spPr>
          <a:xfrm>
            <a:off x="0" y="676397"/>
            <a:ext cx="2762054" cy="470296"/>
          </a:xfrm>
          <a:prstGeom prst="rect">
            <a:avLst/>
          </a:prstGeom>
          <a:solidFill>
            <a:srgbClr val="EA1D76"/>
          </a:solidFill>
        </p:spPr>
        <p:txBody>
          <a:bodyPr wrap="square" rtlCol="0">
            <a:spAutoFit/>
          </a:bodyPr>
          <a:lstStyle/>
          <a:p>
            <a:r>
              <a:rPr lang="en-IE" sz="2400" dirty="0">
                <a:solidFill>
                  <a:schemeClr val="bg1"/>
                </a:solidFill>
              </a:rPr>
              <a:t>       DOWNLOAD</a:t>
            </a:r>
          </a:p>
        </p:txBody>
      </p:sp>
      <p:grpSp>
        <p:nvGrpSpPr>
          <p:cNvPr id="10" name="Google Shape;605;p39">
            <a:extLst>
              <a:ext uri="{FF2B5EF4-FFF2-40B4-BE49-F238E27FC236}">
                <a16:creationId xmlns="" xmlns:a16="http://schemas.microsoft.com/office/drawing/2014/main" id="{01DEDB60-B667-4F23-B851-8528DB0C0897}"/>
              </a:ext>
            </a:extLst>
          </p:cNvPr>
          <p:cNvGrpSpPr/>
          <p:nvPr/>
        </p:nvGrpSpPr>
        <p:grpSpPr>
          <a:xfrm>
            <a:off x="105471" y="767545"/>
            <a:ext cx="252000" cy="288000"/>
            <a:chOff x="2583100" y="2973775"/>
            <a:chExt cx="461550" cy="437200"/>
          </a:xfrm>
        </p:grpSpPr>
        <p:sp>
          <p:nvSpPr>
            <p:cNvPr id="11" name="Google Shape;606;p39">
              <a:extLst>
                <a:ext uri="{FF2B5EF4-FFF2-40B4-BE49-F238E27FC236}">
                  <a16:creationId xmlns="" xmlns:a16="http://schemas.microsoft.com/office/drawing/2014/main" id="{69FDA718-A7D7-4EEB-B8BB-0D4625B2633F}"/>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07;p39">
              <a:extLst>
                <a:ext uri="{FF2B5EF4-FFF2-40B4-BE49-F238E27FC236}">
                  <a16:creationId xmlns="" xmlns:a16="http://schemas.microsoft.com/office/drawing/2014/main" id="{EECD0AF6-2E50-402F-92BC-3D22B181505D}"/>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 xmlns:a16="http://schemas.microsoft.com/office/drawing/2014/main" id="{CE8DBE72-01D0-4C4A-9BC8-4C3F6DA5DC55}"/>
              </a:ext>
            </a:extLst>
          </p:cNvPr>
          <p:cNvPicPr>
            <a:picLocks noChangeAspect="1"/>
          </p:cNvPicPr>
          <p:nvPr/>
        </p:nvPicPr>
        <p:blipFill>
          <a:blip r:embed="rId2"/>
          <a:stretch>
            <a:fillRect/>
          </a:stretch>
        </p:blipFill>
        <p:spPr>
          <a:xfrm>
            <a:off x="169966" y="1154605"/>
            <a:ext cx="3725976" cy="5289769"/>
          </a:xfrm>
          <a:prstGeom prst="rect">
            <a:avLst/>
          </a:prstGeom>
        </p:spPr>
      </p:pic>
    </p:spTree>
    <p:extLst>
      <p:ext uri="{BB962C8B-B14F-4D97-AF65-F5344CB8AC3E}">
        <p14:creationId xmlns:p14="http://schemas.microsoft.com/office/powerpoint/2010/main" val="26812573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AD81B50-7FCF-4304-8269-89DC42E6DFA3}"/>
              </a:ext>
            </a:extLst>
          </p:cNvPr>
          <p:cNvSpPr>
            <a:spLocks noGrp="1"/>
          </p:cNvSpPr>
          <p:nvPr>
            <p:ph type="body" sz="quarter" idx="20"/>
          </p:nvPr>
        </p:nvSpPr>
        <p:spPr>
          <a:xfrm>
            <a:off x="5457910" y="1839310"/>
            <a:ext cx="6561264" cy="3949747"/>
          </a:xfrm>
        </p:spPr>
        <p:txBody>
          <a:bodyPr/>
          <a:lstStyle/>
          <a:p>
            <a:r>
              <a:rPr lang="en-IE" sz="2200" dirty="0">
                <a:hlinkClick r:id="rId2"/>
              </a:rPr>
              <a:t>Refugee Entrepreneurs Denmark </a:t>
            </a:r>
            <a:r>
              <a:rPr lang="de-DE" sz="2200" dirty="0"/>
              <a:t>ist ein soziales Unternehmen, das Unternehmer*innen den Zugang zu Mikrofinanzierungen ermöglicht. Wenn die Organisation der Meinung ist, dass ein Flüchtlingsunternehmen erfolgreich ist und ein hohes Wachstumspotenzial hat, arbeitet sie mit dem Eigentümer des Flüchtlingsunternehmens zusammen, um ein Pitch für Investoren zu entwickeln. </a:t>
            </a:r>
          </a:p>
          <a:p>
            <a:r>
              <a:rPr lang="de-DE" sz="2200" dirty="0"/>
              <a:t>Die Organisation stellt auch einen freien Arbeitsplatz zur Verfügung, an dem Geflüchtete ihre Ideen im Kreise anderer dänischer Unternehmer entwickeln können.</a:t>
            </a:r>
          </a:p>
          <a:p>
            <a:r>
              <a:rPr lang="de-DE" sz="2200" b="1" u="sng" dirty="0">
                <a:solidFill>
                  <a:srgbClr val="0070C0"/>
                </a:solidFill>
              </a:rPr>
              <a:t>Werfen Sie einen Blick auf einige Fallstudien von Flüchtlingsunternehmern, die sie bei der Gründung unterstützt haben</a:t>
            </a:r>
            <a:endParaRPr lang="en-IE" sz="2200" b="1" u="sng" dirty="0">
              <a:solidFill>
                <a:srgbClr val="0070C0"/>
              </a:solidFill>
            </a:endParaRPr>
          </a:p>
        </p:txBody>
      </p:sp>
      <p:pic>
        <p:nvPicPr>
          <p:cNvPr id="7" name="Picture Placeholder 6" descr="A picture containing light&#10;&#10;Description automatically generated">
            <a:extLst>
              <a:ext uri="{FF2B5EF4-FFF2-40B4-BE49-F238E27FC236}">
                <a16:creationId xmlns="" xmlns:a16="http://schemas.microsoft.com/office/drawing/2014/main" id="{D43BA12F-8FC0-4532-A5C4-882F61555F3F}"/>
              </a:ext>
            </a:extLst>
          </p:cNvPr>
          <p:cNvPicPr>
            <a:picLocks noGrp="1" noChangeAspect="1"/>
          </p:cNvPicPr>
          <p:nvPr>
            <p:ph type="pic" sz="quarter" idx="21"/>
          </p:nvPr>
        </p:nvPicPr>
        <p:blipFill>
          <a:blip r:embed="rId3">
            <a:extLst>
              <a:ext uri="{837473B0-CC2E-450A-ABE3-18F120FF3D39}">
                <a1611:picAttrSrcUrl xmlns="" xmlns:a1611="http://schemas.microsoft.com/office/drawing/2016/11/main" r:id="rId5"/>
              </a:ext>
            </a:extLst>
          </a:blip>
          <a:srcRect l="15546" r="15546"/>
          <a:stretch>
            <a:fillRect/>
          </a:stretch>
        </p:blipFill>
        <p:spPr/>
      </p:pic>
      <p:sp>
        <p:nvSpPr>
          <p:cNvPr id="5" name="Text Placeholder 2">
            <a:extLst>
              <a:ext uri="{FF2B5EF4-FFF2-40B4-BE49-F238E27FC236}">
                <a16:creationId xmlns="" xmlns:a16="http://schemas.microsoft.com/office/drawing/2014/main" id="{8C2E6D17-1841-45E2-8A9C-3D97BD43BB9A}"/>
              </a:ext>
            </a:extLst>
          </p:cNvPr>
          <p:cNvSpPr>
            <a:spLocks noGrp="1"/>
          </p:cNvSpPr>
          <p:nvPr>
            <p:ph type="body" sz="quarter" idx="22"/>
          </p:nvPr>
        </p:nvSpPr>
        <p:spPr>
          <a:xfrm>
            <a:off x="4687613" y="167002"/>
            <a:ext cx="7331561" cy="1373757"/>
          </a:xfrm>
        </p:spPr>
        <p:txBody>
          <a:bodyPr>
            <a:noAutofit/>
          </a:bodyPr>
          <a:lstStyle/>
          <a:p>
            <a:r>
              <a:rPr lang="de-DE" sz="2800" dirty="0">
                <a:solidFill>
                  <a:srgbClr val="6D6E6C"/>
                </a:solidFill>
              </a:rPr>
              <a:t>Dänemark</a:t>
            </a:r>
            <a:r>
              <a:rPr lang="de-DE" sz="2800" dirty="0"/>
              <a:t> - Finanzielle und unternehmerische Unterstützung für Geflüchtete und Migrant*innen bei der Gründung eines Unternehmens</a:t>
            </a:r>
            <a:endParaRPr lang="en-IE" sz="2800" dirty="0"/>
          </a:p>
        </p:txBody>
      </p:sp>
      <p:pic>
        <p:nvPicPr>
          <p:cNvPr id="10" name="Picture 9" descr="A picture containing drawing&#10;&#10;Description automatically generated">
            <a:extLst>
              <a:ext uri="{FF2B5EF4-FFF2-40B4-BE49-F238E27FC236}">
                <a16:creationId xmlns="" xmlns:a16="http://schemas.microsoft.com/office/drawing/2014/main" id="{480D80FF-BC9A-4B87-B7D8-4EED1E0989D5}"/>
              </a:ext>
            </a:extLst>
          </p:cNvPr>
          <p:cNvPicPr>
            <a:picLocks noChangeAspect="1"/>
          </p:cNvPicPr>
          <p:nvPr/>
        </p:nvPicPr>
        <p:blipFill>
          <a:blip r:embed="rId6">
            <a:extLst>
              <a:ext uri="{837473B0-CC2E-450A-ABE3-18F120FF3D39}">
                <a1611:picAttrSrcUrl xmlns="" xmlns:a1611="http://schemas.microsoft.com/office/drawing/2016/11/main" r:id="rId7"/>
              </a:ext>
            </a:extLst>
          </a:blip>
          <a:stretch>
            <a:fillRect/>
          </a:stretch>
        </p:blipFill>
        <p:spPr>
          <a:xfrm>
            <a:off x="335476" y="1254806"/>
            <a:ext cx="1870842" cy="1065494"/>
          </a:xfrm>
          <a:prstGeom prst="rect">
            <a:avLst/>
          </a:prstGeom>
        </p:spPr>
      </p:pic>
      <p:sp>
        <p:nvSpPr>
          <p:cNvPr id="11" name="TextBox 10">
            <a:extLst>
              <a:ext uri="{FF2B5EF4-FFF2-40B4-BE49-F238E27FC236}">
                <a16:creationId xmlns="" xmlns:a16="http://schemas.microsoft.com/office/drawing/2014/main" id="{19CAB7B4-81C2-4B89-8B42-A0FCB9E310AD}"/>
              </a:ext>
            </a:extLst>
          </p:cNvPr>
          <p:cNvSpPr txBox="1"/>
          <p:nvPr/>
        </p:nvSpPr>
        <p:spPr>
          <a:xfrm>
            <a:off x="949384" y="7206056"/>
            <a:ext cx="1291077" cy="507831"/>
          </a:xfrm>
          <a:prstGeom prst="rect">
            <a:avLst/>
          </a:prstGeom>
          <a:noFill/>
        </p:spPr>
        <p:txBody>
          <a:bodyPr wrap="square" rtlCol="0">
            <a:spAutoFit/>
          </a:bodyPr>
          <a:lstStyle/>
          <a:p>
            <a:r>
              <a:rPr lang="en-IE" sz="900">
                <a:hlinkClick r:id="rId7" tooltip="https://en.wikipedia.org/wiki/Denmark"/>
              </a:rPr>
              <a:t>This Photo</a:t>
            </a:r>
            <a:r>
              <a:rPr lang="en-IE" sz="900"/>
              <a:t> by Unknown Author is licensed under </a:t>
            </a:r>
            <a:r>
              <a:rPr lang="en-IE" sz="900">
                <a:hlinkClick r:id="rId8" tooltip="https://creativecommons.org/licenses/by-sa/3.0/"/>
              </a:rPr>
              <a:t>CC BY-SA</a:t>
            </a:r>
            <a:endParaRPr lang="en-IE" sz="900"/>
          </a:p>
        </p:txBody>
      </p:sp>
      <p:sp>
        <p:nvSpPr>
          <p:cNvPr id="8" name="TextBox 7">
            <a:extLst>
              <a:ext uri="{FF2B5EF4-FFF2-40B4-BE49-F238E27FC236}">
                <a16:creationId xmlns="" xmlns:a16="http://schemas.microsoft.com/office/drawing/2014/main" id="{08AD71EF-979C-417B-B8EF-F3D5A1CC3814}"/>
              </a:ext>
            </a:extLst>
          </p:cNvPr>
          <p:cNvSpPr txBox="1"/>
          <p:nvPr/>
        </p:nvSpPr>
        <p:spPr>
          <a:xfrm>
            <a:off x="0" y="251843"/>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9" name="Google Shape;543;p39">
            <a:extLst>
              <a:ext uri="{FF2B5EF4-FFF2-40B4-BE49-F238E27FC236}">
                <a16:creationId xmlns="" xmlns:a16="http://schemas.microsoft.com/office/drawing/2014/main" id="{2CE47CED-5C21-40CB-A347-596DE9AE2B10}"/>
              </a:ext>
            </a:extLst>
          </p:cNvPr>
          <p:cNvGrpSpPr/>
          <p:nvPr/>
        </p:nvGrpSpPr>
        <p:grpSpPr>
          <a:xfrm>
            <a:off x="115613" y="317684"/>
            <a:ext cx="252000" cy="288000"/>
            <a:chOff x="5961125" y="1623900"/>
            <a:chExt cx="376925" cy="448175"/>
          </a:xfrm>
        </p:grpSpPr>
        <p:sp>
          <p:nvSpPr>
            <p:cNvPr id="12" name="Google Shape;544;p39">
              <a:extLst>
                <a:ext uri="{FF2B5EF4-FFF2-40B4-BE49-F238E27FC236}">
                  <a16:creationId xmlns="" xmlns:a16="http://schemas.microsoft.com/office/drawing/2014/main" id="{4A37AB47-538E-485F-BF38-2B80C55AE12C}"/>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5;p39">
              <a:extLst>
                <a:ext uri="{FF2B5EF4-FFF2-40B4-BE49-F238E27FC236}">
                  <a16:creationId xmlns="" xmlns:a16="http://schemas.microsoft.com/office/drawing/2014/main" id="{3FCC2478-1BB3-4010-B760-EFCE25A9D874}"/>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6;p39">
              <a:extLst>
                <a:ext uri="{FF2B5EF4-FFF2-40B4-BE49-F238E27FC236}">
                  <a16:creationId xmlns="" xmlns:a16="http://schemas.microsoft.com/office/drawing/2014/main" id="{6828BA30-28CE-4CF9-AFCA-3B6032AC5360}"/>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47;p39">
              <a:extLst>
                <a:ext uri="{FF2B5EF4-FFF2-40B4-BE49-F238E27FC236}">
                  <a16:creationId xmlns="" xmlns:a16="http://schemas.microsoft.com/office/drawing/2014/main" id="{ECFA18AB-D28C-4BAD-AB7D-706C4387BDC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48;p39">
              <a:extLst>
                <a:ext uri="{FF2B5EF4-FFF2-40B4-BE49-F238E27FC236}">
                  <a16:creationId xmlns="" xmlns:a16="http://schemas.microsoft.com/office/drawing/2014/main" id="{2C4B63C5-FE7D-4215-82F9-0AF09349597B}"/>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49;p39">
              <a:extLst>
                <a:ext uri="{FF2B5EF4-FFF2-40B4-BE49-F238E27FC236}">
                  <a16:creationId xmlns="" xmlns:a16="http://schemas.microsoft.com/office/drawing/2014/main" id="{7ABDE8EC-D17B-45E8-B3C5-29057B2C41E5}"/>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0;p39">
              <a:extLst>
                <a:ext uri="{FF2B5EF4-FFF2-40B4-BE49-F238E27FC236}">
                  <a16:creationId xmlns="" xmlns:a16="http://schemas.microsoft.com/office/drawing/2014/main" id="{2E9C219A-9B5A-4F34-BAEB-1C6B2D9B043A}"/>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92702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AD81B50-7FCF-4304-8269-89DC42E6DFA3}"/>
              </a:ext>
            </a:extLst>
          </p:cNvPr>
          <p:cNvSpPr>
            <a:spLocks noGrp="1"/>
          </p:cNvSpPr>
          <p:nvPr>
            <p:ph type="body" sz="quarter" idx="20"/>
          </p:nvPr>
        </p:nvSpPr>
        <p:spPr>
          <a:xfrm>
            <a:off x="5457910" y="1839310"/>
            <a:ext cx="6542412" cy="3949747"/>
          </a:xfrm>
        </p:spPr>
        <p:txBody>
          <a:bodyPr/>
          <a:lstStyle/>
          <a:p>
            <a:r>
              <a:rPr lang="de-DE" sz="2200" dirty="0" err="1"/>
              <a:t>Refugee</a:t>
            </a:r>
            <a:r>
              <a:rPr lang="de-DE" sz="2200" dirty="0"/>
              <a:t> Talent Hub ist eine Initiative für und von Arbeitgeber*innen in den Niederlanden und öffentlichen Organisationen. Die Grundidee ist einfach - </a:t>
            </a:r>
            <a:r>
              <a:rPr lang="de-DE" sz="2200" dirty="0">
                <a:solidFill>
                  <a:srgbClr val="16A8D3"/>
                </a:solidFill>
              </a:rPr>
              <a:t>Viele Geflüchtete haben in ihren Aufnahmeländern noch kein soziales Netzwerk und viele Arbeitgeber*innen wissen nicht, wie sie mit Geflüchteten in Kontakt treten können. </a:t>
            </a:r>
          </a:p>
          <a:p>
            <a:r>
              <a:rPr lang="de-DE" sz="2200" dirty="0"/>
              <a:t>Daher organisiert </a:t>
            </a:r>
            <a:r>
              <a:rPr lang="de-DE" sz="2200" dirty="0" err="1"/>
              <a:t>Refugee</a:t>
            </a:r>
            <a:r>
              <a:rPr lang="de-DE" sz="2200" dirty="0"/>
              <a:t> Talent Hub berufsbezogene Treffen und arbeitet daran, Arbeitgeber*innen- und Flüchtlingstalente einander näher zu bringen. Ziel ist es, dass der oder die Geflüchtete eine bezahlte Beschäftigung erhält. </a:t>
            </a:r>
          </a:p>
          <a:p>
            <a:r>
              <a:rPr lang="de-DE" sz="2200" b="1" u="sng" dirty="0">
                <a:solidFill>
                  <a:srgbClr val="0070C0"/>
                </a:solidFill>
              </a:rPr>
              <a:t>Erfahren Sie mehr über die Funktionsweise des </a:t>
            </a:r>
            <a:r>
              <a:rPr lang="de-DE" sz="2200" b="1" u="sng" dirty="0" err="1">
                <a:solidFill>
                  <a:srgbClr val="0070C0"/>
                </a:solidFill>
              </a:rPr>
              <a:t>Refugee</a:t>
            </a:r>
            <a:r>
              <a:rPr lang="de-DE" sz="2200" b="1" u="sng" dirty="0">
                <a:solidFill>
                  <a:srgbClr val="0070C0"/>
                </a:solidFill>
              </a:rPr>
              <a:t> Talent Hub </a:t>
            </a:r>
            <a:endParaRPr lang="en-IE" sz="2200" b="1" u="sng" dirty="0">
              <a:solidFill>
                <a:srgbClr val="0070C0"/>
              </a:solidFill>
            </a:endParaRPr>
          </a:p>
        </p:txBody>
      </p:sp>
      <p:sp>
        <p:nvSpPr>
          <p:cNvPr id="5" name="Text Placeholder 2">
            <a:extLst>
              <a:ext uri="{FF2B5EF4-FFF2-40B4-BE49-F238E27FC236}">
                <a16:creationId xmlns="" xmlns:a16="http://schemas.microsoft.com/office/drawing/2014/main" id="{8C2E6D17-1841-45E2-8A9C-3D97BD43BB9A}"/>
              </a:ext>
            </a:extLst>
          </p:cNvPr>
          <p:cNvSpPr>
            <a:spLocks noGrp="1"/>
          </p:cNvSpPr>
          <p:nvPr>
            <p:ph type="body" sz="quarter" idx="22"/>
          </p:nvPr>
        </p:nvSpPr>
        <p:spPr>
          <a:xfrm>
            <a:off x="4771697" y="84639"/>
            <a:ext cx="7228625" cy="1257738"/>
          </a:xfrm>
        </p:spPr>
        <p:txBody>
          <a:bodyPr>
            <a:noAutofit/>
          </a:bodyPr>
          <a:lstStyle/>
          <a:p>
            <a:endParaRPr lang="en-IE" sz="3100" dirty="0" smtClean="0">
              <a:solidFill>
                <a:srgbClr val="6D6E6C"/>
              </a:solidFill>
            </a:endParaRPr>
          </a:p>
          <a:p>
            <a:r>
              <a:rPr lang="en-IE" sz="3100" dirty="0" smtClean="0">
                <a:solidFill>
                  <a:srgbClr val="6D6E6C"/>
                </a:solidFill>
              </a:rPr>
              <a:t>Die </a:t>
            </a:r>
            <a:r>
              <a:rPr lang="en-IE" sz="3100" dirty="0" err="1">
                <a:solidFill>
                  <a:srgbClr val="6D6E6C"/>
                </a:solidFill>
              </a:rPr>
              <a:t>Niederlande</a:t>
            </a:r>
            <a:r>
              <a:rPr lang="en-IE" sz="3100" dirty="0">
                <a:solidFill>
                  <a:srgbClr val="6D6E6C"/>
                </a:solidFill>
              </a:rPr>
              <a:t> – </a:t>
            </a:r>
            <a:r>
              <a:rPr lang="en-IE" sz="3100" dirty="0"/>
              <a:t>The Refugee Talent Hub </a:t>
            </a:r>
            <a:r>
              <a:rPr lang="de-DE" sz="3100" dirty="0">
                <a:solidFill>
                  <a:srgbClr val="6D6E6C"/>
                </a:solidFill>
              </a:rPr>
              <a:t>fördert die Beschäftigung von Geflüchteten</a:t>
            </a:r>
            <a:endParaRPr lang="en-IE" sz="3100" dirty="0">
              <a:solidFill>
                <a:srgbClr val="6D6E6C"/>
              </a:solidFill>
            </a:endParaRPr>
          </a:p>
        </p:txBody>
      </p:sp>
      <p:pic>
        <p:nvPicPr>
          <p:cNvPr id="15" name="Picture Placeholder 14" descr="A person sitting at a desk with a computer&#10;&#10;Description automatically generated">
            <a:extLst>
              <a:ext uri="{FF2B5EF4-FFF2-40B4-BE49-F238E27FC236}">
                <a16:creationId xmlns="" xmlns:a16="http://schemas.microsoft.com/office/drawing/2014/main" id="{896B0F90-0A03-430D-9AD9-71FE17F7FF76}"/>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4"/>
              </a:ext>
            </a:extLst>
          </a:blip>
          <a:srcRect l="16869" r="16869"/>
          <a:stretch>
            <a:fillRect/>
          </a:stretch>
        </p:blipFill>
        <p:spPr/>
      </p:pic>
      <p:pic>
        <p:nvPicPr>
          <p:cNvPr id="17" name="Picture 16" descr="A picture containing bird, flower&#10;&#10;Description automatically generated">
            <a:extLst>
              <a:ext uri="{FF2B5EF4-FFF2-40B4-BE49-F238E27FC236}">
                <a16:creationId xmlns="" xmlns:a16="http://schemas.microsoft.com/office/drawing/2014/main" id="{3C08133D-E640-402E-AE69-BA9E70E35A01}"/>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311196" y="1180274"/>
            <a:ext cx="1834751" cy="1222690"/>
          </a:xfrm>
          <a:prstGeom prst="rect">
            <a:avLst/>
          </a:prstGeom>
        </p:spPr>
      </p:pic>
      <p:sp>
        <p:nvSpPr>
          <p:cNvPr id="18" name="TextBox 17">
            <a:extLst>
              <a:ext uri="{FF2B5EF4-FFF2-40B4-BE49-F238E27FC236}">
                <a16:creationId xmlns="" xmlns:a16="http://schemas.microsoft.com/office/drawing/2014/main" id="{F4FE9F67-552C-4F02-92FC-3525D652B2B6}"/>
              </a:ext>
            </a:extLst>
          </p:cNvPr>
          <p:cNvSpPr txBox="1"/>
          <p:nvPr/>
        </p:nvSpPr>
        <p:spPr>
          <a:xfrm>
            <a:off x="343772" y="7041953"/>
            <a:ext cx="1549499" cy="507831"/>
          </a:xfrm>
          <a:prstGeom prst="rect">
            <a:avLst/>
          </a:prstGeom>
          <a:noFill/>
        </p:spPr>
        <p:txBody>
          <a:bodyPr wrap="square" rtlCol="0">
            <a:spAutoFit/>
          </a:bodyPr>
          <a:lstStyle/>
          <a:p>
            <a:r>
              <a:rPr lang="de-DE" sz="900" u="sng" dirty="0">
                <a:solidFill>
                  <a:srgbClr val="0070C0"/>
                </a:solidFill>
              </a:rPr>
              <a:t>Dieses Foto </a:t>
            </a:r>
            <a:r>
              <a:rPr lang="de-DE" sz="900" dirty="0"/>
              <a:t>von Unbekanntem Autor ist lizenziert unter </a:t>
            </a:r>
            <a:r>
              <a:rPr lang="de-DE" sz="900" u="sng" dirty="0">
                <a:solidFill>
                  <a:srgbClr val="0070C0"/>
                </a:solidFill>
              </a:rPr>
              <a:t>CC BY-SA</a:t>
            </a:r>
            <a:endParaRPr lang="en-IE" sz="900" u="sng" dirty="0">
              <a:solidFill>
                <a:srgbClr val="0070C0"/>
              </a:solidFill>
            </a:endParaRPr>
          </a:p>
        </p:txBody>
      </p:sp>
      <p:sp>
        <p:nvSpPr>
          <p:cNvPr id="19" name="TextBox 18">
            <a:extLst>
              <a:ext uri="{FF2B5EF4-FFF2-40B4-BE49-F238E27FC236}">
                <a16:creationId xmlns="" xmlns:a16="http://schemas.microsoft.com/office/drawing/2014/main" id="{9662C496-B2A1-429E-88E3-AFD1E7FD1FC8}"/>
              </a:ext>
            </a:extLst>
          </p:cNvPr>
          <p:cNvSpPr txBox="1"/>
          <p:nvPr/>
        </p:nvSpPr>
        <p:spPr>
          <a:xfrm>
            <a:off x="0" y="251843"/>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20" name="Google Shape;543;p39">
            <a:extLst>
              <a:ext uri="{FF2B5EF4-FFF2-40B4-BE49-F238E27FC236}">
                <a16:creationId xmlns="" xmlns:a16="http://schemas.microsoft.com/office/drawing/2014/main" id="{1FB167DB-DE3A-460D-9816-5856E4B9F9EA}"/>
              </a:ext>
            </a:extLst>
          </p:cNvPr>
          <p:cNvGrpSpPr/>
          <p:nvPr/>
        </p:nvGrpSpPr>
        <p:grpSpPr>
          <a:xfrm>
            <a:off x="91772" y="320408"/>
            <a:ext cx="252000" cy="288000"/>
            <a:chOff x="5961125" y="1623900"/>
            <a:chExt cx="376925" cy="448175"/>
          </a:xfrm>
        </p:grpSpPr>
        <p:sp>
          <p:nvSpPr>
            <p:cNvPr id="21" name="Google Shape;544;p39">
              <a:extLst>
                <a:ext uri="{FF2B5EF4-FFF2-40B4-BE49-F238E27FC236}">
                  <a16:creationId xmlns="" xmlns:a16="http://schemas.microsoft.com/office/drawing/2014/main" id="{CD90AE60-15C4-4CC0-9567-3A31D45FC70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45;p39">
              <a:extLst>
                <a:ext uri="{FF2B5EF4-FFF2-40B4-BE49-F238E27FC236}">
                  <a16:creationId xmlns="" xmlns:a16="http://schemas.microsoft.com/office/drawing/2014/main" id="{57987426-5E24-43FE-8A0E-37A7F4AF844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46;p39">
              <a:extLst>
                <a:ext uri="{FF2B5EF4-FFF2-40B4-BE49-F238E27FC236}">
                  <a16:creationId xmlns="" xmlns:a16="http://schemas.microsoft.com/office/drawing/2014/main" id="{B5EEF63F-0D49-48B3-A878-A58535262313}"/>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47;p39">
              <a:extLst>
                <a:ext uri="{FF2B5EF4-FFF2-40B4-BE49-F238E27FC236}">
                  <a16:creationId xmlns="" xmlns:a16="http://schemas.microsoft.com/office/drawing/2014/main" id="{CCECEF4F-F613-4119-AAB1-A2D8995AAAE8}"/>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8;p39">
              <a:extLst>
                <a:ext uri="{FF2B5EF4-FFF2-40B4-BE49-F238E27FC236}">
                  <a16:creationId xmlns="" xmlns:a16="http://schemas.microsoft.com/office/drawing/2014/main" id="{C6472D1B-DF12-4EB4-ACB0-B08FE7827B8B}"/>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49;p39">
              <a:extLst>
                <a:ext uri="{FF2B5EF4-FFF2-40B4-BE49-F238E27FC236}">
                  <a16:creationId xmlns="" xmlns:a16="http://schemas.microsoft.com/office/drawing/2014/main" id="{5A037352-C0C6-407F-B4A6-03253160169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50;p39">
              <a:extLst>
                <a:ext uri="{FF2B5EF4-FFF2-40B4-BE49-F238E27FC236}">
                  <a16:creationId xmlns="" xmlns:a16="http://schemas.microsoft.com/office/drawing/2014/main" id="{C16BF27E-DF95-4C6D-A4B5-79CF30B08AB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a:extLst>
              <a:ext uri="{FF2B5EF4-FFF2-40B4-BE49-F238E27FC236}">
                <a16:creationId xmlns="" xmlns:a16="http://schemas.microsoft.com/office/drawing/2014/main" id="{5E0F2F30-EB9C-4976-928B-C777E3160BA7}"/>
              </a:ext>
            </a:extLst>
          </p:cNvPr>
          <p:cNvSpPr txBox="1"/>
          <p:nvPr/>
        </p:nvSpPr>
        <p:spPr>
          <a:xfrm>
            <a:off x="91772" y="5961070"/>
            <a:ext cx="5137165" cy="646331"/>
          </a:xfrm>
          <a:prstGeom prst="rect">
            <a:avLst/>
          </a:prstGeom>
          <a:solidFill>
            <a:srgbClr val="F38B00"/>
          </a:solidFill>
        </p:spPr>
        <p:txBody>
          <a:bodyPr wrap="square" rtlCol="0">
            <a:spAutoFit/>
          </a:bodyPr>
          <a:lstStyle/>
          <a:p>
            <a:pPr algn="ctr"/>
            <a:r>
              <a:rPr lang="de-DE" dirty="0">
                <a:solidFill>
                  <a:schemeClr val="bg1"/>
                </a:solidFill>
              </a:rPr>
              <a:t>Wir lieben diese Idee! Könnte dieses Prinzip in Ihrer Gemeinschaft/Region übernommen werden?</a:t>
            </a:r>
            <a:endParaRPr lang="en-IE" dirty="0">
              <a:solidFill>
                <a:schemeClr val="bg1"/>
              </a:solidFill>
            </a:endParaRPr>
          </a:p>
        </p:txBody>
      </p:sp>
    </p:spTree>
    <p:extLst>
      <p:ext uri="{BB962C8B-B14F-4D97-AF65-F5344CB8AC3E}">
        <p14:creationId xmlns:p14="http://schemas.microsoft.com/office/powerpoint/2010/main" val="1813736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7EA8D85-692C-4D02-84B3-BC53E29A8E9E}"/>
              </a:ext>
            </a:extLst>
          </p:cNvPr>
          <p:cNvPicPr>
            <a:picLocks noChangeAspect="1"/>
          </p:cNvPicPr>
          <p:nvPr/>
        </p:nvPicPr>
        <p:blipFill rotWithShape="1">
          <a:blip r:embed="rId2"/>
          <a:srcRect l="10724" r="13537"/>
          <a:stretch/>
        </p:blipFill>
        <p:spPr>
          <a:xfrm>
            <a:off x="378818" y="1387205"/>
            <a:ext cx="5041920" cy="4361943"/>
          </a:xfrm>
          <a:prstGeom prst="flowChartConnector">
            <a:avLst/>
          </a:prstGeom>
        </p:spPr>
      </p:pic>
      <p:sp>
        <p:nvSpPr>
          <p:cNvPr id="2" name="Text Placeholder 1">
            <a:extLst>
              <a:ext uri="{FF2B5EF4-FFF2-40B4-BE49-F238E27FC236}">
                <a16:creationId xmlns="" xmlns:a16="http://schemas.microsoft.com/office/drawing/2014/main" id="{91CF3E08-4634-4178-9AF0-A62C3CB72C51}"/>
              </a:ext>
            </a:extLst>
          </p:cNvPr>
          <p:cNvSpPr>
            <a:spLocks noGrp="1"/>
          </p:cNvSpPr>
          <p:nvPr>
            <p:ph type="body" sz="quarter" idx="20"/>
          </p:nvPr>
        </p:nvSpPr>
        <p:spPr>
          <a:xfrm>
            <a:off x="5580993" y="1992654"/>
            <a:ext cx="6348248" cy="3631644"/>
          </a:xfrm>
        </p:spPr>
        <p:txBody>
          <a:bodyPr/>
          <a:lstStyle/>
          <a:p>
            <a:r>
              <a:rPr lang="en-IE" sz="2300" dirty="0"/>
              <a:t>"</a:t>
            </a:r>
            <a:r>
              <a:rPr lang="en-IE" sz="2300" dirty="0" err="1" smtClean="0"/>
              <a:t>Willkommenslotsen</a:t>
            </a:r>
            <a:r>
              <a:rPr lang="en-IE" sz="2300" dirty="0" smtClean="0"/>
              <a:t>" </a:t>
            </a:r>
            <a:r>
              <a:rPr lang="de-DE" sz="2300" dirty="0"/>
              <a:t>sind ernannte Mitarbeitende in deutschen Handwerkskammern, Industrie- und Handelskammern, Kammern der freien Berufe und anderen Wirtschaftsorganisationen.</a:t>
            </a:r>
          </a:p>
          <a:p>
            <a:r>
              <a:rPr lang="de-DE" sz="2300" dirty="0"/>
              <a:t> Ihre Aufgabe ist es, kleine und mittlere Unternehmen bei der Besetzung offener Ausbildungs- und Arbeitsstellen mit Geflüchteten zu unterstützen. </a:t>
            </a:r>
            <a:r>
              <a:rPr lang="en-IE" sz="2300" dirty="0" smtClean="0"/>
              <a:t> </a:t>
            </a:r>
            <a:endParaRPr lang="en-IE" sz="2300" dirty="0"/>
          </a:p>
          <a:p>
            <a:endParaRPr lang="en-IE" dirty="0"/>
          </a:p>
        </p:txBody>
      </p:sp>
      <p:sp>
        <p:nvSpPr>
          <p:cNvPr id="4" name="Text Placeholder 3">
            <a:extLst>
              <a:ext uri="{FF2B5EF4-FFF2-40B4-BE49-F238E27FC236}">
                <a16:creationId xmlns="" xmlns:a16="http://schemas.microsoft.com/office/drawing/2014/main" id="{AEE7DDEE-FD22-483B-ACE3-0D0E8D2429C1}"/>
              </a:ext>
            </a:extLst>
          </p:cNvPr>
          <p:cNvSpPr>
            <a:spLocks noGrp="1"/>
          </p:cNvSpPr>
          <p:nvPr>
            <p:ph type="body" sz="quarter" idx="22"/>
          </p:nvPr>
        </p:nvSpPr>
        <p:spPr>
          <a:xfrm>
            <a:off x="4876800" y="473400"/>
            <a:ext cx="6897278" cy="1223425"/>
          </a:xfrm>
        </p:spPr>
        <p:txBody>
          <a:bodyPr>
            <a:normAutofit/>
          </a:bodyPr>
          <a:lstStyle/>
          <a:p>
            <a:r>
              <a:rPr lang="en-IE" sz="3200" dirty="0" smtClean="0">
                <a:solidFill>
                  <a:srgbClr val="6D6E6C"/>
                </a:solidFill>
              </a:rPr>
              <a:t>Deutschland </a:t>
            </a:r>
            <a:r>
              <a:rPr lang="en-IE" sz="3200" dirty="0" smtClean="0"/>
              <a:t>- </a:t>
            </a:r>
            <a:r>
              <a:rPr lang="en-IE" sz="3200" dirty="0"/>
              <a:t>WILLKOMMENSLOTSEN </a:t>
            </a:r>
            <a:r>
              <a:rPr lang="de-DE" sz="3200" dirty="0" smtClean="0">
                <a:solidFill>
                  <a:srgbClr val="6D6E6C"/>
                </a:solidFill>
              </a:rPr>
              <a:t>Ausbildungsplätze für </a:t>
            </a:r>
            <a:r>
              <a:rPr lang="de-DE" sz="3200" dirty="0">
                <a:solidFill>
                  <a:srgbClr val="6D6E6C"/>
                </a:solidFill>
              </a:rPr>
              <a:t>Geflüchtete</a:t>
            </a:r>
            <a:endParaRPr lang="en-IE" sz="3200" dirty="0">
              <a:solidFill>
                <a:srgbClr val="6D6E6C"/>
              </a:solidFill>
            </a:endParaRPr>
          </a:p>
        </p:txBody>
      </p:sp>
      <p:sp>
        <p:nvSpPr>
          <p:cNvPr id="5" name="TextBox 4">
            <a:extLst>
              <a:ext uri="{FF2B5EF4-FFF2-40B4-BE49-F238E27FC236}">
                <a16:creationId xmlns="" xmlns:a16="http://schemas.microsoft.com/office/drawing/2014/main" id="{A3903010-14B1-44C1-826D-62BC63ACF2FB}"/>
              </a:ext>
            </a:extLst>
          </p:cNvPr>
          <p:cNvSpPr txBox="1"/>
          <p:nvPr/>
        </p:nvSpPr>
        <p:spPr>
          <a:xfrm>
            <a:off x="7199586" y="4740993"/>
            <a:ext cx="4960886" cy="1477328"/>
          </a:xfrm>
          <a:prstGeom prst="rect">
            <a:avLst/>
          </a:prstGeom>
          <a:solidFill>
            <a:srgbClr val="16A8D3"/>
          </a:solidFill>
        </p:spPr>
        <p:txBody>
          <a:bodyPr wrap="square" rtlCol="0">
            <a:spAutoFit/>
          </a:bodyPr>
          <a:lstStyle/>
          <a:p>
            <a:r>
              <a:rPr lang="de-DE" dirty="0">
                <a:solidFill>
                  <a:schemeClr val="bg1"/>
                </a:solidFill>
              </a:rPr>
              <a:t>Weitere Informationen über die </a:t>
            </a:r>
            <a:endParaRPr lang="de-DE" dirty="0" smtClean="0">
              <a:solidFill>
                <a:schemeClr val="bg1"/>
              </a:solidFill>
            </a:endParaRPr>
          </a:p>
          <a:p>
            <a:r>
              <a:rPr lang="de-DE" dirty="0">
                <a:solidFill>
                  <a:schemeClr val="bg1"/>
                </a:solidFill>
              </a:rPr>
              <a:t>Willkommenslotsen finden Sie auf </a:t>
            </a:r>
            <a:endParaRPr lang="de-DE" dirty="0" smtClean="0">
              <a:solidFill>
                <a:schemeClr val="bg1"/>
              </a:solidFill>
            </a:endParaRPr>
          </a:p>
          <a:p>
            <a:r>
              <a:rPr lang="de-DE" dirty="0" smtClean="0">
                <a:solidFill>
                  <a:schemeClr val="bg1"/>
                </a:solidFill>
              </a:rPr>
              <a:t>Seite </a:t>
            </a:r>
            <a:r>
              <a:rPr lang="de-DE" dirty="0">
                <a:solidFill>
                  <a:schemeClr val="bg1"/>
                </a:solidFill>
              </a:rPr>
              <a:t>11 des </a:t>
            </a:r>
            <a:r>
              <a:rPr lang="de-DE" dirty="0" err="1">
                <a:solidFill>
                  <a:schemeClr val="bg1"/>
                </a:solidFill>
              </a:rPr>
              <a:t>Promise</a:t>
            </a:r>
            <a:r>
              <a:rPr lang="de-DE" dirty="0">
                <a:solidFill>
                  <a:schemeClr val="bg1"/>
                </a:solidFill>
              </a:rPr>
              <a:t> </a:t>
            </a:r>
            <a:r>
              <a:rPr lang="de-DE" dirty="0" err="1">
                <a:solidFill>
                  <a:schemeClr val="bg1"/>
                </a:solidFill>
              </a:rPr>
              <a:t>Social</a:t>
            </a:r>
            <a:r>
              <a:rPr lang="de-DE" dirty="0">
                <a:solidFill>
                  <a:schemeClr val="bg1"/>
                </a:solidFill>
              </a:rPr>
              <a:t> </a:t>
            </a:r>
            <a:r>
              <a:rPr lang="de-DE" dirty="0" err="1">
                <a:solidFill>
                  <a:schemeClr val="bg1"/>
                </a:solidFill>
              </a:rPr>
              <a:t>Inclusion</a:t>
            </a:r>
            <a:r>
              <a:rPr lang="de-DE" dirty="0">
                <a:solidFill>
                  <a:schemeClr val="bg1"/>
                </a:solidFill>
              </a:rPr>
              <a:t> </a:t>
            </a:r>
            <a:endParaRPr lang="de-DE" dirty="0" smtClean="0">
              <a:solidFill>
                <a:schemeClr val="bg1"/>
              </a:solidFill>
            </a:endParaRPr>
          </a:p>
          <a:p>
            <a:r>
              <a:rPr lang="de-DE" dirty="0" smtClean="0">
                <a:solidFill>
                  <a:schemeClr val="bg1"/>
                </a:solidFill>
              </a:rPr>
              <a:t>Toolkits</a:t>
            </a:r>
            <a:r>
              <a:rPr lang="en-IE" dirty="0">
                <a:solidFill>
                  <a:schemeClr val="bg1"/>
                </a:solidFill>
              </a:rPr>
              <a:t/>
            </a:r>
            <a:br>
              <a:rPr lang="en-IE" dirty="0">
                <a:solidFill>
                  <a:schemeClr val="bg1"/>
                </a:solidFill>
              </a:rPr>
            </a:br>
            <a:endParaRPr lang="en-IE" dirty="0">
              <a:solidFill>
                <a:schemeClr val="bg1"/>
              </a:solidFill>
            </a:endParaRPr>
          </a:p>
        </p:txBody>
      </p:sp>
      <p:sp>
        <p:nvSpPr>
          <p:cNvPr id="6" name="Rectangle 5">
            <a:extLst>
              <a:ext uri="{FF2B5EF4-FFF2-40B4-BE49-F238E27FC236}">
                <a16:creationId xmlns="" xmlns:a16="http://schemas.microsoft.com/office/drawing/2014/main" id="{349B33D3-6904-42E5-85AF-3F8A6117C2E4}"/>
              </a:ext>
            </a:extLst>
          </p:cNvPr>
          <p:cNvSpPr/>
          <p:nvPr/>
        </p:nvSpPr>
        <p:spPr>
          <a:xfrm>
            <a:off x="0" y="5598319"/>
            <a:ext cx="6096000" cy="923330"/>
          </a:xfrm>
          <a:prstGeom prst="rect">
            <a:avLst/>
          </a:prstGeom>
          <a:solidFill>
            <a:srgbClr val="F38B00"/>
          </a:solidFill>
        </p:spPr>
        <p:txBody>
          <a:bodyPr>
            <a:spAutoFit/>
          </a:bodyPr>
          <a:lstStyle/>
          <a:p>
            <a:pPr algn="ctr"/>
            <a:r>
              <a:rPr lang="de-DE" dirty="0">
                <a:solidFill>
                  <a:schemeClr val="bg1"/>
                </a:solidFill>
              </a:rPr>
              <a:t>Im Jahr 2018 ermöglichten die </a:t>
            </a:r>
            <a:r>
              <a:rPr lang="de-DE" dirty="0" smtClean="0">
                <a:solidFill>
                  <a:schemeClr val="bg1"/>
                </a:solidFill>
              </a:rPr>
              <a:t>Willkommenslotsen mehr </a:t>
            </a:r>
            <a:r>
              <a:rPr lang="de-DE" dirty="0">
                <a:solidFill>
                  <a:schemeClr val="bg1"/>
                </a:solidFill>
              </a:rPr>
              <a:t>als 3.700 Praktika, 1.390 Einstiegsqualifikationen und über 1.220 Arbeitsstellen.</a:t>
            </a:r>
          </a:p>
        </p:txBody>
      </p:sp>
      <p:pic>
        <p:nvPicPr>
          <p:cNvPr id="7" name="Picture 6">
            <a:extLst>
              <a:ext uri="{FF2B5EF4-FFF2-40B4-BE49-F238E27FC236}">
                <a16:creationId xmlns="" xmlns:a16="http://schemas.microsoft.com/office/drawing/2014/main" id="{BA8FB476-6A37-4E0C-9A94-7574910CBD55}"/>
              </a:ext>
            </a:extLst>
          </p:cNvPr>
          <p:cNvPicPr>
            <a:picLocks noChangeAspect="1"/>
          </p:cNvPicPr>
          <p:nvPr/>
        </p:nvPicPr>
        <p:blipFill>
          <a:blip r:embed="rId3"/>
          <a:stretch>
            <a:fillRect/>
          </a:stretch>
        </p:blipFill>
        <p:spPr>
          <a:xfrm>
            <a:off x="10969899" y="4730115"/>
            <a:ext cx="1082425" cy="1520042"/>
          </a:xfrm>
          <a:prstGeom prst="rect">
            <a:avLst/>
          </a:prstGeom>
        </p:spPr>
      </p:pic>
    </p:spTree>
    <p:extLst>
      <p:ext uri="{BB962C8B-B14F-4D97-AF65-F5344CB8AC3E}">
        <p14:creationId xmlns:p14="http://schemas.microsoft.com/office/powerpoint/2010/main" val="2655799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936F973-4229-4DAD-A74D-D5A54E8F62CE}"/>
              </a:ext>
            </a:extLst>
          </p:cNvPr>
          <p:cNvSpPr>
            <a:spLocks noGrp="1"/>
          </p:cNvSpPr>
          <p:nvPr>
            <p:ph type="body" sz="quarter" idx="20"/>
          </p:nvPr>
        </p:nvSpPr>
        <p:spPr>
          <a:xfrm>
            <a:off x="2858813" y="1461155"/>
            <a:ext cx="9136409" cy="4870841"/>
          </a:xfrm>
        </p:spPr>
        <p:txBody>
          <a:bodyPr/>
          <a:lstStyle/>
          <a:p>
            <a:r>
              <a:rPr lang="de-DE" sz="2100" dirty="0">
                <a:solidFill>
                  <a:srgbClr val="615F5D"/>
                </a:solidFill>
              </a:rPr>
              <a:t>Im Hinblick auf Integration und Eingliederung kann Bildung </a:t>
            </a:r>
            <a:r>
              <a:rPr lang="de-DE" sz="2100" dirty="0" smtClean="0">
                <a:solidFill>
                  <a:srgbClr val="615F5D"/>
                </a:solidFill>
              </a:rPr>
              <a:t>Geflüchteten und Migrant*innen </a:t>
            </a:r>
            <a:r>
              <a:rPr lang="de-DE" sz="2100" dirty="0">
                <a:solidFill>
                  <a:srgbClr val="615F5D"/>
                </a:solidFill>
              </a:rPr>
              <a:t>helfen, Widerstandsfähigkeit, Selbstwirksamkeit und soziale Fähigkeiten zu entwickeln. Gleichzeitig hilft sie den Aufnahmegemeinschaften, neue Kulturen und das Prinzip der Vielfalt kennen zu lernen</a:t>
            </a:r>
            <a:r>
              <a:rPr lang="de-DE" sz="2100" dirty="0" smtClean="0">
                <a:solidFill>
                  <a:srgbClr val="615F5D"/>
                </a:solidFill>
              </a:rPr>
              <a:t>.</a:t>
            </a:r>
          </a:p>
          <a:p>
            <a:r>
              <a:rPr lang="de-DE" sz="2100" dirty="0">
                <a:solidFill>
                  <a:srgbClr val="615F5D"/>
                </a:solidFill>
              </a:rPr>
              <a:t>Erwachsenenbildung hilft allen Menschen, informierte und kompetente Entscheidungen zu treffen. Sie trägt dazu bei, Informationen zu vermitteln, kognitive Fähigkeiten zu verbessern und die sozio-emotionalen Fähigkeiten der Menschen zu stärken. </a:t>
            </a:r>
          </a:p>
          <a:p>
            <a:r>
              <a:rPr lang="de-DE" sz="2100" dirty="0"/>
              <a:t>Die Erwachsenenbildung spielt eine entscheidende Rolle beim Aufbau des Humankapitals von </a:t>
            </a:r>
            <a:r>
              <a:rPr lang="de-DE" sz="2100" dirty="0" smtClean="0"/>
              <a:t>Geflüchteten und Migrant*innen</a:t>
            </a:r>
            <a:r>
              <a:rPr lang="de-DE" sz="2100" dirty="0"/>
              <a:t>, denen es möglicherweise an einem </a:t>
            </a:r>
            <a:r>
              <a:rPr lang="de-DE" sz="2100" dirty="0" smtClean="0"/>
              <a:t>Hochschulabschluss </a:t>
            </a:r>
            <a:r>
              <a:rPr lang="de-DE" sz="2100" dirty="0"/>
              <a:t>oder einem gleichwertigen Abschluss fehlt und die nicht in andere Bildungsformen eintreten können</a:t>
            </a:r>
            <a:r>
              <a:rPr lang="de-DE" sz="2100" dirty="0" smtClean="0"/>
              <a:t>.</a:t>
            </a:r>
          </a:p>
          <a:p>
            <a:r>
              <a:rPr lang="de-DE" sz="2100" dirty="0">
                <a:solidFill>
                  <a:srgbClr val="615F5D"/>
                </a:solidFill>
              </a:rPr>
              <a:t>Bildung kann ein ideales Umfeld für Lernende aus Flüchtlings- und Migrantenfamilien bieten, in dem sie gesunde Gewohnheiten und partizipatorische Einstellungen entwickeln können.</a:t>
            </a:r>
            <a:endParaRPr lang="en-IE" sz="2100" dirty="0">
              <a:solidFill>
                <a:srgbClr val="615F5D"/>
              </a:solidFill>
            </a:endParaRPr>
          </a:p>
          <a:p>
            <a:endParaRPr lang="en-IE" dirty="0"/>
          </a:p>
        </p:txBody>
      </p:sp>
      <p:sp>
        <p:nvSpPr>
          <p:cNvPr id="3" name="Text Placeholder 2">
            <a:extLst>
              <a:ext uri="{FF2B5EF4-FFF2-40B4-BE49-F238E27FC236}">
                <a16:creationId xmlns="" xmlns:a16="http://schemas.microsoft.com/office/drawing/2014/main" id="{38B16724-52A5-4349-ACA5-2BF7C8AA1100}"/>
              </a:ext>
            </a:extLst>
          </p:cNvPr>
          <p:cNvSpPr>
            <a:spLocks noGrp="1"/>
          </p:cNvSpPr>
          <p:nvPr>
            <p:ph type="body" sz="quarter" idx="21"/>
          </p:nvPr>
        </p:nvSpPr>
        <p:spPr>
          <a:xfrm>
            <a:off x="2495266" y="235670"/>
            <a:ext cx="8403792" cy="807177"/>
          </a:xfrm>
        </p:spPr>
        <p:txBody>
          <a:bodyPr>
            <a:normAutofit fontScale="62500" lnSpcReduction="20000"/>
          </a:bodyPr>
          <a:lstStyle/>
          <a:p>
            <a:endParaRPr lang="en-IE" dirty="0" smtClean="0"/>
          </a:p>
          <a:p>
            <a:r>
              <a:rPr lang="en-IE" sz="5100" dirty="0" err="1" smtClean="0"/>
              <a:t>Erwachsenenbildung</a:t>
            </a:r>
            <a:r>
              <a:rPr lang="en-IE" sz="5100" dirty="0" smtClean="0"/>
              <a:t> </a:t>
            </a:r>
            <a:r>
              <a:rPr lang="en-IE" sz="5100" dirty="0" err="1"/>
              <a:t>als</a:t>
            </a:r>
            <a:r>
              <a:rPr lang="en-IE" sz="5100" dirty="0"/>
              <a:t> </a:t>
            </a:r>
            <a:r>
              <a:rPr lang="en-IE" sz="5100" dirty="0" err="1" smtClean="0"/>
              <a:t>Integrationstool</a:t>
            </a:r>
            <a:r>
              <a:rPr lang="en-IE" sz="5100" dirty="0" smtClean="0"/>
              <a:t> </a:t>
            </a:r>
            <a:endParaRPr lang="en-IE" sz="5100" dirty="0"/>
          </a:p>
        </p:txBody>
      </p:sp>
      <p:sp>
        <p:nvSpPr>
          <p:cNvPr id="4" name="Rectangle 3">
            <a:extLst>
              <a:ext uri="{FF2B5EF4-FFF2-40B4-BE49-F238E27FC236}">
                <a16:creationId xmlns="" xmlns:a16="http://schemas.microsoft.com/office/drawing/2014/main" id="{AE66788D-32F4-4FCA-829D-C6013CC6ADFB}"/>
              </a:ext>
            </a:extLst>
          </p:cNvPr>
          <p:cNvSpPr/>
          <p:nvPr/>
        </p:nvSpPr>
        <p:spPr>
          <a:xfrm>
            <a:off x="113122" y="2287893"/>
            <a:ext cx="2745691" cy="2092881"/>
          </a:xfrm>
          <a:prstGeom prst="rect">
            <a:avLst/>
          </a:prstGeom>
          <a:solidFill>
            <a:srgbClr val="16A8D3"/>
          </a:solidFill>
        </p:spPr>
        <p:txBody>
          <a:bodyPr wrap="square">
            <a:spAutoFit/>
          </a:bodyPr>
          <a:lstStyle/>
          <a:p>
            <a:r>
              <a:rPr lang="de-DE" sz="2600" b="1" dirty="0">
                <a:solidFill>
                  <a:schemeClr val="bg1"/>
                </a:solidFill>
              </a:rPr>
              <a:t>Bildung ist der Schlüssel zu demokratischeren und faireren Gesellschaften</a:t>
            </a:r>
            <a:r>
              <a:rPr lang="de-DE" sz="2600" b="1" dirty="0" smtClean="0">
                <a:solidFill>
                  <a:schemeClr val="bg1"/>
                </a:solidFill>
              </a:rPr>
              <a:t>..</a:t>
            </a:r>
            <a:endParaRPr lang="en-IE" sz="2600" b="1" dirty="0">
              <a:solidFill>
                <a:schemeClr val="bg1"/>
              </a:solidFill>
            </a:endParaRPr>
          </a:p>
        </p:txBody>
      </p:sp>
    </p:spTree>
    <p:extLst>
      <p:ext uri="{BB962C8B-B14F-4D97-AF65-F5344CB8AC3E}">
        <p14:creationId xmlns:p14="http://schemas.microsoft.com/office/powerpoint/2010/main" val="10745001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AD81B50-7FCF-4304-8269-89DC42E6DFA3}"/>
              </a:ext>
            </a:extLst>
          </p:cNvPr>
          <p:cNvSpPr>
            <a:spLocks noGrp="1"/>
          </p:cNvSpPr>
          <p:nvPr>
            <p:ph type="body" sz="quarter" idx="20"/>
          </p:nvPr>
        </p:nvSpPr>
        <p:spPr>
          <a:xfrm>
            <a:off x="5659791" y="2131336"/>
            <a:ext cx="6355718" cy="3949747"/>
          </a:xfrm>
        </p:spPr>
        <p:txBody>
          <a:bodyPr/>
          <a:lstStyle/>
          <a:p>
            <a:pPr marL="342900" indent="-342900">
              <a:buFont typeface="Arial" pitchFamily="34" charset="0"/>
              <a:buChar char="•"/>
            </a:pPr>
            <a:r>
              <a:rPr lang="de-DE" sz="2000" dirty="0"/>
              <a:t>Das Projekt wurde von der Region Sardinien mit den zweckgebundenen wirtschaftlichen Ressourcen des Europäischen Sozialfonds 2014-2020 gefördert. </a:t>
            </a:r>
          </a:p>
          <a:p>
            <a:pPr marL="342900" indent="-342900">
              <a:buFont typeface="Arial" pitchFamily="34" charset="0"/>
              <a:buChar char="•"/>
            </a:pPr>
            <a:r>
              <a:rPr lang="de-DE" sz="2000" dirty="0"/>
              <a:t>Die Nutznießer sind Immigrant*innen, einschließlich Asylsuchende und Geflüchtete, die sich durch den Start einer Unternehmensinitiative in das wirtschaftliche und soziale Gefüge integrieren wollen</a:t>
            </a:r>
            <a:r>
              <a:rPr lang="de-DE" sz="2000" dirty="0" smtClean="0"/>
              <a:t>.</a:t>
            </a:r>
          </a:p>
          <a:p>
            <a:pPr marL="342900" indent="-342900">
              <a:buFont typeface="Arial" pitchFamily="34" charset="0"/>
              <a:buChar char="•"/>
            </a:pPr>
            <a:r>
              <a:rPr lang="de-DE" sz="2000" dirty="0"/>
              <a:t>Ausgewählte Personen werden in den zwei Jahren nach der Gründung des Unternehmens auf eine Reihe von Unterstützungen zählen können, von einer Mikrokreditlinie bis hin zu Rechts- und Marketinghilfe, um die ersten Schritte neuer wirtschaftlicher Initiativen zu begleiten.</a:t>
            </a:r>
            <a:endParaRPr lang="en-IE" sz="2000" dirty="0"/>
          </a:p>
        </p:txBody>
      </p:sp>
      <p:sp>
        <p:nvSpPr>
          <p:cNvPr id="5" name="Text Placeholder 2">
            <a:extLst>
              <a:ext uri="{FF2B5EF4-FFF2-40B4-BE49-F238E27FC236}">
                <a16:creationId xmlns="" xmlns:a16="http://schemas.microsoft.com/office/drawing/2014/main" id="{8C2E6D17-1841-45E2-8A9C-3D97BD43BB9A}"/>
              </a:ext>
            </a:extLst>
          </p:cNvPr>
          <p:cNvSpPr>
            <a:spLocks noGrp="1"/>
          </p:cNvSpPr>
          <p:nvPr>
            <p:ph type="body" sz="quarter" idx="22"/>
          </p:nvPr>
        </p:nvSpPr>
        <p:spPr>
          <a:xfrm>
            <a:off x="4600280" y="312737"/>
            <a:ext cx="7230359" cy="1403951"/>
          </a:xfrm>
        </p:spPr>
        <p:txBody>
          <a:bodyPr>
            <a:noAutofit/>
          </a:bodyPr>
          <a:lstStyle/>
          <a:p>
            <a:r>
              <a:rPr lang="en-IE" sz="3200" dirty="0" err="1" smtClean="0">
                <a:solidFill>
                  <a:srgbClr val="6D6E6C"/>
                </a:solidFill>
              </a:rPr>
              <a:t>Italien</a:t>
            </a:r>
            <a:r>
              <a:rPr lang="en-IE" sz="3200" dirty="0" smtClean="0">
                <a:solidFill>
                  <a:srgbClr val="6D6E6C"/>
                </a:solidFill>
              </a:rPr>
              <a:t> </a:t>
            </a:r>
            <a:r>
              <a:rPr lang="en-IE" sz="3200" dirty="0">
                <a:solidFill>
                  <a:srgbClr val="6D6E6C"/>
                </a:solidFill>
              </a:rPr>
              <a:t>– </a:t>
            </a:r>
            <a:r>
              <a:rPr lang="en-IE" sz="3200" dirty="0">
                <a:solidFill>
                  <a:schemeClr val="accent6">
                    <a:lumMod val="75000"/>
                  </a:schemeClr>
                </a:solidFill>
              </a:rPr>
              <a:t>“</a:t>
            </a:r>
            <a:r>
              <a:rPr lang="en-IE" sz="3200" i="1" dirty="0">
                <a:solidFill>
                  <a:schemeClr val="accent6">
                    <a:lumMod val="75000"/>
                  </a:schemeClr>
                </a:solidFill>
              </a:rPr>
              <a:t>Diamond enterprise</a:t>
            </a:r>
            <a:r>
              <a:rPr lang="en-IE" sz="3200" dirty="0">
                <a:solidFill>
                  <a:schemeClr val="accent6">
                    <a:lumMod val="75000"/>
                  </a:schemeClr>
                </a:solidFill>
              </a:rPr>
              <a:t>” </a:t>
            </a:r>
            <a:r>
              <a:rPr lang="de-DE" sz="3200" dirty="0">
                <a:solidFill>
                  <a:schemeClr val="accent6">
                    <a:lumMod val="75000"/>
                  </a:schemeClr>
                </a:solidFill>
              </a:rPr>
              <a:t>um die unternehmerische Initiative unter Migrant*innen zu fördern</a:t>
            </a:r>
            <a:endParaRPr lang="en-IE" sz="3200" dirty="0">
              <a:solidFill>
                <a:schemeClr val="accent6">
                  <a:lumMod val="75000"/>
                </a:schemeClr>
              </a:solidFill>
            </a:endParaRPr>
          </a:p>
        </p:txBody>
      </p:sp>
      <p:sp>
        <p:nvSpPr>
          <p:cNvPr id="19" name="TextBox 18">
            <a:extLst>
              <a:ext uri="{FF2B5EF4-FFF2-40B4-BE49-F238E27FC236}">
                <a16:creationId xmlns="" xmlns:a16="http://schemas.microsoft.com/office/drawing/2014/main" id="{9662C496-B2A1-429E-88E3-AFD1E7FD1FC8}"/>
              </a:ext>
            </a:extLst>
          </p:cNvPr>
          <p:cNvSpPr txBox="1"/>
          <p:nvPr/>
        </p:nvSpPr>
        <p:spPr>
          <a:xfrm>
            <a:off x="0" y="251843"/>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20" name="Google Shape;543;p39">
            <a:extLst>
              <a:ext uri="{FF2B5EF4-FFF2-40B4-BE49-F238E27FC236}">
                <a16:creationId xmlns="" xmlns:a16="http://schemas.microsoft.com/office/drawing/2014/main" id="{1FB167DB-DE3A-460D-9816-5856E4B9F9EA}"/>
              </a:ext>
            </a:extLst>
          </p:cNvPr>
          <p:cNvGrpSpPr/>
          <p:nvPr/>
        </p:nvGrpSpPr>
        <p:grpSpPr>
          <a:xfrm>
            <a:off x="91772" y="320408"/>
            <a:ext cx="252000" cy="288000"/>
            <a:chOff x="5961125" y="1623900"/>
            <a:chExt cx="376925" cy="448175"/>
          </a:xfrm>
        </p:grpSpPr>
        <p:sp>
          <p:nvSpPr>
            <p:cNvPr id="21" name="Google Shape;544;p39">
              <a:extLst>
                <a:ext uri="{FF2B5EF4-FFF2-40B4-BE49-F238E27FC236}">
                  <a16:creationId xmlns="" xmlns:a16="http://schemas.microsoft.com/office/drawing/2014/main" id="{CD90AE60-15C4-4CC0-9567-3A31D45FC70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45;p39">
              <a:extLst>
                <a:ext uri="{FF2B5EF4-FFF2-40B4-BE49-F238E27FC236}">
                  <a16:creationId xmlns="" xmlns:a16="http://schemas.microsoft.com/office/drawing/2014/main" id="{57987426-5E24-43FE-8A0E-37A7F4AF844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46;p39">
              <a:extLst>
                <a:ext uri="{FF2B5EF4-FFF2-40B4-BE49-F238E27FC236}">
                  <a16:creationId xmlns="" xmlns:a16="http://schemas.microsoft.com/office/drawing/2014/main" id="{B5EEF63F-0D49-48B3-A878-A58535262313}"/>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47;p39">
              <a:extLst>
                <a:ext uri="{FF2B5EF4-FFF2-40B4-BE49-F238E27FC236}">
                  <a16:creationId xmlns="" xmlns:a16="http://schemas.microsoft.com/office/drawing/2014/main" id="{CCECEF4F-F613-4119-AAB1-A2D8995AAAE8}"/>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8;p39">
              <a:extLst>
                <a:ext uri="{FF2B5EF4-FFF2-40B4-BE49-F238E27FC236}">
                  <a16:creationId xmlns="" xmlns:a16="http://schemas.microsoft.com/office/drawing/2014/main" id="{C6472D1B-DF12-4EB4-ACB0-B08FE7827B8B}"/>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49;p39">
              <a:extLst>
                <a:ext uri="{FF2B5EF4-FFF2-40B4-BE49-F238E27FC236}">
                  <a16:creationId xmlns="" xmlns:a16="http://schemas.microsoft.com/office/drawing/2014/main" id="{5A037352-C0C6-407F-B4A6-03253160169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50;p39">
              <a:extLst>
                <a:ext uri="{FF2B5EF4-FFF2-40B4-BE49-F238E27FC236}">
                  <a16:creationId xmlns="" xmlns:a16="http://schemas.microsoft.com/office/drawing/2014/main" id="{C16BF27E-DF95-4C6D-A4B5-79CF30B08AB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a:extLst>
              <a:ext uri="{FF2B5EF4-FFF2-40B4-BE49-F238E27FC236}">
                <a16:creationId xmlns="" xmlns:a16="http://schemas.microsoft.com/office/drawing/2014/main" id="{5E0F2F30-EB9C-4976-928B-C777E3160BA7}"/>
              </a:ext>
            </a:extLst>
          </p:cNvPr>
          <p:cNvSpPr txBox="1"/>
          <p:nvPr/>
        </p:nvSpPr>
        <p:spPr>
          <a:xfrm>
            <a:off x="148783" y="5601794"/>
            <a:ext cx="5333955" cy="1169551"/>
          </a:xfrm>
          <a:prstGeom prst="rect">
            <a:avLst/>
          </a:prstGeom>
          <a:solidFill>
            <a:srgbClr val="F38B00"/>
          </a:solidFill>
        </p:spPr>
        <p:txBody>
          <a:bodyPr wrap="square" rtlCol="0">
            <a:spAutoFit/>
          </a:bodyPr>
          <a:lstStyle/>
          <a:p>
            <a:pPr algn="ctr"/>
            <a:r>
              <a:rPr lang="de-DE" sz="1400" dirty="0">
                <a:solidFill>
                  <a:schemeClr val="bg1"/>
                </a:solidFill>
              </a:rPr>
              <a:t>Im Rahmen der Projekte werden etwa 200 Einwanderinnen und </a:t>
            </a:r>
            <a:r>
              <a:rPr lang="de-DE" sz="1400" dirty="0" err="1">
                <a:solidFill>
                  <a:schemeClr val="bg1"/>
                </a:solidFill>
              </a:rPr>
              <a:t>Einwaderer</a:t>
            </a:r>
            <a:r>
              <a:rPr lang="de-DE" sz="1400" dirty="0">
                <a:solidFill>
                  <a:schemeClr val="bg1"/>
                </a:solidFill>
              </a:rPr>
              <a:t>, die aus 600 Bewerber*innen ausgewählt wurden, aufgenommen, um sie auf ihrem Weg zum/zur Unternehmer*in zu begleiten. Am Ende des Weges wird es schätzungsweise etwa vierzig Unternehmensprojekte geben.</a:t>
            </a:r>
            <a:endParaRPr lang="en-IE" sz="1400" dirty="0">
              <a:solidFill>
                <a:schemeClr val="bg1"/>
              </a:solidFill>
            </a:endParaRPr>
          </a:p>
        </p:txBody>
      </p:sp>
      <p:sp>
        <p:nvSpPr>
          <p:cNvPr id="3" name="AutoShape 2" descr="data:image/jpg;base64,%20/9j/4AAQSkZJRgABAQEAYABgAAD/2wBDAAUDBAQEAwUEBAQFBQUGBwwIBwcHBw8LCwkMEQ8SEhEPERETFhwXExQaFRERGCEYGh0dHx8fExciJCIeJBweHx7/2wBDAQUFBQcGBw4ICA4eFBEUHh4eHh4eHh4eHh4eHh4eHh4eHh4eHh4eHh4eHh4eHh4eHh4eHh4eHh4eHh4eHh4eHh7/wAARCABWAJ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laKKK+XPwoKKKKACuw+C//JT9C/6+R/I1x9dh8F/+Sn6F/wBfI/ka1ofxI+p25b/vlL/EvzPsWiiivoz9oCiiigAooooA8m/az/5Ivf8A/XzB/wCh18S19tftZ/8AJF7/AP6+YP8A0OviWvAzX+KvQ/afDv8A5Fk/8b/JBRRRXmH3oUUUUAFFFFAHfUUUV1H+cgUUUUAFdh8F/wDkp+hf9fI/ka4+uw+C/wDyU/Qv+vkfyNa0P4kfU7ct/wB8pf4l+Z9i0UUV9GftAUUUUAFFFFAHk37Wf/JF7/8A6+YP/Q6+Ja+2v2s/+SL3/wD18wf+h18S14Ga/wAVeh+0+Hf/ACLJ/wCN/kgooorzD70KKKKACiiigDvqKKK6j/OQKKKKACuw+C//ACU/Qv8Ar5H8jXH12HwX/wCSn6F/18j+Va0P4kfU7ct/3yl/iX5n2LRRRX0Z+0BRRRQAUUUUAeTftZ/8kXv/APr5g/8AQ6+Ja+2v2s/+SL3/AP18wf8AodfEteBmv8Veh+0+Hf8AyLJ/43+SCiiivMPvQooooAKKKKAO+ooorqP85AooooAK7H4L/wDJT9C/6+R/KuOrsfgv/wAlP0L/AK+R/KtaH8SPqduW/wC+Uv8AEvzPsSiiivoz9oCiiigAooooA8m/az/5Ivf/APXzB/6HXxLX21+1n/yRe/8A+vmD/wBDr4lrwM1/ir0P2nw7/wCRZP8Axv8AJBRRRXmH3oUUUUAFFFFAHfUUUV1H+cgUUUUAFdh8F/8Akp+hf9fI/ka4+uw+C/8AyU/Qv+vkfyNa0P4kfU7ct/3yl/iX5n2LRRRX0Z+0BRRRQAUUUUAeTftZ/wDJF7//AK+YP/Q6+Ja+2v2s/wDki9//ANfMH/odfEteBmv8Veh+0+Hf/Isn/jf5IKKKK8w+9CiiigAooooA76iiiuo/zkCiiigArsPgv/yU/Qv+vkfyNFFa0P4kfU7ct/3yl/iX5n2LRRRX0Z+0BRRRQAUUUUAeTftZ/wDJF7//AK+YP/Q6+JaKK8DNf4q9D9p8O/8AkWT/AMb/ACQUUUV5h96FFFFABRRRQB//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4" descr="data:image/jpg;base64,%20/9j/4AAQSkZJRgABAQEAYABgAAD/2wBDAAUDBAQEAwUEBAQFBQUGBwwIBwcHBw8LCwkMEQ8SEhEPERETFhwXExQaFRERGCEYGh0dHx8fExciJCIeJBweHx7/2wBDAQUFBQcGBw4ICA4eFBEUHh4eHh4eHh4eHh4eHh4eHh4eHh4eHh4eHh4eHh4eHh4eHh4eHh4eHh4eHh4eHh4eHh7/wAARCABWAJ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laKKK+XPwoKKKKACuw+C//JT9C/6+R/I1x9dh8F/+Sn6F/wBfI/ka1ofxI+p25b/vlL/EvzPsWiiivoz9oCiiigAooooA8m/az/5Ivf8A/XzB/wCh18S19tftZ/8AJF7/AP6+YP8A0OviWvAzX+KvQ/afDv8A5Fk/8b/JBRRRXmH3oUUUUAFFFFAHfUUUV1H+cgUUUUAFdh8F/wDkp+hf9fI/ka4+uw+C/wDyU/Qv+vkfyNa0P4kfU7ct/wB8pf4l+Z9i0UUV9GftAUUUUAFFFFAHk37Wf/JF7/8A6+YP/Q6+Ja+2v2s/+SL3/wD18wf+h18S14Ga/wAVeh+0+Hf/ACLJ/wCN/kgooorzD70KKKKACiiigDvqKKK6j/OQKKKKACuw+C//ACU/Qv8Ar5H8jXH12HwX/wCSn6F/18j+Va0P4kfU7ct/3yl/iX5n2LRRRX0Z+0BRRRQAUUUUAeTftZ/8kXv/APr5g/8AQ6+Ja+2v2s/+SL3/AP18wf8AodfEteBmv8Veh+0+Hf8AyLJ/43+SCiiivMPvQooooAKKKKAO+ooorqP85AooooAK7H4L/wDJT9C/6+R/KuOrsfgv/wAlP0L/AK+R/KtaH8SPqduW/wC+Uv8AEvzPsSiiivoz9oCiiigAooooA8m/az/5Ivf/APXzB/6HXxLX21+1n/yRe/8A+vmD/wBDr4lrwM1/ir0P2nw7/wCRZP8Axv8AJBRRRXmH3oUUUUAFFFFAHfUUUV1H+cgUUUUAFdh8F/8Akp+hf9fI/ka4+uw+C/8AyU/Qv+vkfyNa0P4kfU7ct/3yl/iX5n2LRRRX0Z+0BRRRQAUUUUAeTftZ/wDJF7//AK+YP/Q6+Ja+2v2s/wDki9//ANfMH/odfEteBmv8Veh+0+Hf/Isn/jf5IKKKK8w+9CiiigAooooA76iiiuo/zkCiiigArsPgv/yU/Qv+vkfyNFFa0P4kfU7ct/3yl/iX5n2LRRRX0Z+0BRRRQAUUUUAeTftZ/wDJF7//AK+YP/Q6+JaKK8DNf4q9D9p8O/8AkWT/AMb/ACQUUUV5h96FFFFABRRRQB//2Q=="/>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6" descr="data:image/jpg;base64,%20/9j/4AAQSkZJRgABAQEAYABgAAD/2wBDAAUDBAQEAwUEBAQFBQUGBwwIBwcHBw8LCwkMEQ8SEhEPERETFhwXExQaFRERGCEYGh0dHx8fExciJCIeJBweHx7/2wBDAQUFBQcGBw4ICA4eFBEUHh4eHh4eHh4eHh4eHh4eHh4eHh4eHh4eHh4eHh4eHh4eHh4eHh4eHh4eHh4eHh4eHh7/wAARCABWAJ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laKKK+XPwoKKKKACuw+C//JT9C/6+R/I1x9dh8F/+Sn6F/wBfI/ka1ofxI+p25b/vlL/EvzPsWiiivoz9oCiiigAooooA8m/az/5Ivf8A/XzB/wCh18S19tftZ/8AJF7/AP6+YP8A0OviWvAzX+KvQ/afDv8A5Fk/8b/JBRRRXmH3oUUUUAFFFFAHfUUUV1H+cgUUUUAFdh8F/wDkp+hf9fI/ka4+uw+C/wDyU/Qv+vkfyNa0P4kfU7ct/wB8pf4l+Z9i0UUV9GftAUUUUAFFFFAHk37Wf/JF7/8A6+YP/Q6+Ja+2v2s/+SL3/wD18wf+h18S14Ga/wAVeh+0+Hf/ACLJ/wCN/kgooorzD70KKKKACiiigDvqKKK6j/OQKKKKACuw+C//ACU/Qv8Ar5H8jXH12HwX/wCSn6F/18j+Va0P4kfU7ct/3yl/iX5n2LRRRX0Z+0BRRRQAUUUUAeTftZ/8kXv/APr5g/8AQ6+Ja+2v2s/+SL3/AP18wf8AodfEteBmv8Veh+0+Hf8AyLJ/43+SCiiivMPvQooooAKKKKAO+ooorqP85AooooAK7H4L/wDJT9C/6+R/KuOrsfgv/wAlP0L/AK+R/KtaH8SPqduW/wC+Uv8AEvzPsSiiivoz9oCiiigAooooA8m/az/5Ivf/APXzB/6HXxLX21+1n/yRe/8A+vmD/wBDr4lrwM1/ir0P2nw7/wCRZP8Axv8AJBRRRXmH3oUUUUAFFFFAHfUUUV1H+cgUUUUAFdh8F/8Akp+hf9fI/ka4+uw+C/8AyU/Qv+vkfyNa0P4kfU7ct/3yl/iX5n2LRRRX0Z+0BRRRQAUUUUAeTftZ/wDJF7//AK+YP/Q6+Ja+2v2s/wDki9//ANfMH/odfEteBmv8Veh+0+Hf/Isn/jf5IKKKK8w+9CiiigAooooA76iiiuo/zkCiiigArsPgv/yU/Qv+vkfyNFFa0P4kfU7ct/3yl/iX5n2LRRRX0Z+0BRRRQAUUUUAeTftZ/wDJF7//AK+YP/Q6+JaKK8DNf4q9D9p8O/8AkWT/AMb/ACQUUUV5h96FFFFABRRRQB//2Q=="/>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8" descr="data:image/jpg;base64,%20/9j/4AAQSkZJRgABAQEAYABgAAD/2wBDAAUDBAQEAwUEBAQFBQUGBwwIBwcHBw8LCwkMEQ8SEhEPERETFhwXExQaFRERGCEYGh0dHx8fExciJCIeJBweHx7/2wBDAQUFBQcGBw4ICA4eFBEUHh4eHh4eHh4eHh4eHh4eHh4eHh4eHh4eHh4eHh4eHh4eHh4eHh4eHh4eHh4eHh4eHh7/wAARCABWAJ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laKKK+XPwoKKKKACuw+C//JT9C/6+R/I1x9dh8F/+Sn6F/wBfI/ka1ofxI+p25b/vlL/EvzPsWiiivoz9oCiiigAooooA8m/az/5Ivf8A/XzB/wCh18S19tftZ/8AJF7/AP6+YP8A0OviWvAzX+KvQ/afDv8A5Fk/8b/JBRRRXmH3oUUUUAFFFFAHfUUUV1H+cgUUUUAFdh8F/wDkp+hf9fI/ka4+uw+C/wDyU/Qv+vkfyNa0P4kfU7ct/wB8pf4l+Z9i0UUV9GftAUUUUAFFFFAHk37Wf/JF7/8A6+YP/Q6+Ja+2v2s/+SL3/wD18wf+h18S14Ga/wAVeh+0+Hf/ACLJ/wCN/kgooorzD70KKKKACiiigDvqKKK6j/OQKKKKACuw+C//ACU/Qv8Ar5H8jXH12HwX/wCSn6F/18j+Va0P4kfU7ct/3yl/iX5n2LRRRX0Z+0BRRRQAUUUUAeTftZ/8kXv/APr5g/8AQ6+Ja+2v2s/+SL3/AP18wf8AodfEteBmv8Veh+0+Hf8AyLJ/43+SCiiivMPvQooooAKKKKAO+ooorqP85AooooAK7H4L/wDJT9C/6+R/KuOrsfgv/wAlP0L/AK+R/KtaH8SPqduW/wC+Uv8AEvzPsSiiivoz9oCiiigAooooA8m/az/5Ivf/APXzB/6HXxLX21+1n/yRe/8A+vmD/wBDr4lrwM1/ir0P2nw7/wCRZP8Axv8AJBRRRXmH3oUUUUAFFFFAHfUUUV1H+cgUUUUAFdh8F/8Akp+hf9fI/ka4+uw+C/8AyU/Qv+vkfyNa0P4kfU7ct/3yl/iX5n2LRRRX0Z+0BRRRQAUUUUAeTftZ/wDJF7//AK+YP/Q6+Ja+2v2s/wDki9//ANfMH/odfEteBmv8Veh+0+Hf/Isn/jf5IKKKK8w+9CiiigAooooA76iiiuo/zkCiiigArsPgv/yU/Qv+vkfyNFFa0P4kfU7ct/3yl/iX5n2LRRRX0Z+0BRRRQAUUUUAeTftZ/wDJF7//AK+YP/Q6+JaKK8DNf4q9D9p8O/8AkWT/AMb/ACQUUUV5h96FFFFABRRRQB//2Q=="/>
          <p:cNvSpPr>
            <a:spLocks noChangeAspect="1" noChangeArrowheads="1"/>
          </p:cNvSpPr>
          <p:nvPr/>
        </p:nvSpPr>
        <p:spPr bwMode="auto">
          <a:xfrm>
            <a:off x="66992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34" name="Picture 10" descr="Risultato immagini per bandiera italiana"/>
          <p:cNvPicPr>
            <a:picLocks noChangeAspect="1" noChangeArrowheads="1"/>
          </p:cNvPicPr>
          <p:nvPr/>
        </p:nvPicPr>
        <p:blipFill rotWithShape="1">
          <a:blip r:embed="rId2">
            <a:extLst>
              <a:ext uri="{28A0092B-C50C-407E-A947-70E740481C1C}">
                <a14:useLocalDpi xmlns:a14="http://schemas.microsoft.com/office/drawing/2010/main" val="0"/>
              </a:ext>
            </a:extLst>
          </a:blip>
          <a:srcRect l="2738" t="28884" r="5475" b="21962"/>
          <a:stretch/>
        </p:blipFill>
        <p:spPr bwMode="auto">
          <a:xfrm>
            <a:off x="246061" y="1199408"/>
            <a:ext cx="2040079" cy="1186167"/>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2" descr="Risultato immagini per diamante impresa sardegn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2" name="Immagine 11"/>
          <p:cNvPicPr>
            <a:picLocks noChangeAspect="1"/>
          </p:cNvPicPr>
          <p:nvPr/>
        </p:nvPicPr>
        <p:blipFill rotWithShape="1">
          <a:blip r:embed="rId3">
            <a:extLst>
              <a:ext uri="{28A0092B-C50C-407E-A947-70E740481C1C}">
                <a14:useLocalDpi xmlns:a14="http://schemas.microsoft.com/office/drawing/2010/main" val="0"/>
              </a:ext>
            </a:extLst>
          </a:blip>
          <a:srcRect l="20071" r="15820" b="2620"/>
          <a:stretch/>
        </p:blipFill>
        <p:spPr>
          <a:xfrm>
            <a:off x="148784" y="2670583"/>
            <a:ext cx="5333954" cy="2633748"/>
          </a:xfrm>
          <a:prstGeom prst="rect">
            <a:avLst/>
          </a:prstGeom>
        </p:spPr>
      </p:pic>
    </p:spTree>
    <p:extLst>
      <p:ext uri="{BB962C8B-B14F-4D97-AF65-F5344CB8AC3E}">
        <p14:creationId xmlns:p14="http://schemas.microsoft.com/office/powerpoint/2010/main" val="1042020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F90325E-6AB0-4A3E-AC6D-35C1BEB34B23}"/>
              </a:ext>
            </a:extLst>
          </p:cNvPr>
          <p:cNvSpPr>
            <a:spLocks noGrp="1"/>
          </p:cNvSpPr>
          <p:nvPr>
            <p:ph type="body" sz="quarter" idx="10"/>
          </p:nvPr>
        </p:nvSpPr>
        <p:spPr>
          <a:xfrm>
            <a:off x="126125" y="2090693"/>
            <a:ext cx="2880312" cy="3712088"/>
          </a:xfrm>
        </p:spPr>
        <p:txBody>
          <a:bodyPr/>
          <a:lstStyle/>
          <a:p>
            <a:r>
              <a:rPr lang="de-DE" dirty="0"/>
              <a:t>Setzen Sie Bildung als Tool zur Integration/Inklusion intern in Ihrer eigenen Organisation und bei der Bereitstellung von Dienstleistungen</a:t>
            </a:r>
            <a:r>
              <a:rPr lang="de-DE" dirty="0" smtClean="0"/>
              <a:t>/ Unterstützung </a:t>
            </a:r>
            <a:r>
              <a:rPr lang="de-DE" dirty="0"/>
              <a:t>für andere effektiv ein?</a:t>
            </a:r>
            <a:endParaRPr lang="en-IE" dirty="0"/>
          </a:p>
        </p:txBody>
      </p:sp>
      <p:sp>
        <p:nvSpPr>
          <p:cNvPr id="3" name="Text Placeholder 2">
            <a:extLst>
              <a:ext uri="{FF2B5EF4-FFF2-40B4-BE49-F238E27FC236}">
                <a16:creationId xmlns="" xmlns:a16="http://schemas.microsoft.com/office/drawing/2014/main" id="{6B0B30F5-6C42-4673-BA23-6FC5D780CBEE}"/>
              </a:ext>
            </a:extLst>
          </p:cNvPr>
          <p:cNvSpPr>
            <a:spLocks noGrp="1"/>
          </p:cNvSpPr>
          <p:nvPr>
            <p:ph type="body" sz="quarter" idx="11"/>
          </p:nvPr>
        </p:nvSpPr>
        <p:spPr>
          <a:xfrm>
            <a:off x="3273765" y="2090693"/>
            <a:ext cx="2797097" cy="4226024"/>
          </a:xfrm>
        </p:spPr>
        <p:txBody>
          <a:bodyPr>
            <a:normAutofit/>
          </a:bodyPr>
          <a:lstStyle/>
          <a:p>
            <a:r>
              <a:rPr lang="de-DE" dirty="0"/>
              <a:t>Anbieter von Erwachsenenbildung - beachten Sie die Schulungsthemen auf Seite 14. Wie viele davon bieten Sie derzeit Geflüchteten</a:t>
            </a:r>
            <a:r>
              <a:rPr lang="de-DE" dirty="0" smtClean="0"/>
              <a:t>/ Migrant*innen</a:t>
            </a:r>
            <a:r>
              <a:rPr lang="de-DE" dirty="0"/>
              <a:t>/ Ihrer Gemeinde an? Könnten Sie Ihr Angebot erweitern?</a:t>
            </a:r>
          </a:p>
        </p:txBody>
      </p:sp>
      <p:sp>
        <p:nvSpPr>
          <p:cNvPr id="4" name="Text Placeholder 3">
            <a:extLst>
              <a:ext uri="{FF2B5EF4-FFF2-40B4-BE49-F238E27FC236}">
                <a16:creationId xmlns="" xmlns:a16="http://schemas.microsoft.com/office/drawing/2014/main" id="{61A9021F-A690-45DC-B615-242A03054209}"/>
              </a:ext>
            </a:extLst>
          </p:cNvPr>
          <p:cNvSpPr>
            <a:spLocks noGrp="1"/>
          </p:cNvSpPr>
          <p:nvPr>
            <p:ph type="body" sz="quarter" idx="12"/>
          </p:nvPr>
        </p:nvSpPr>
        <p:spPr>
          <a:xfrm>
            <a:off x="6145266" y="2090692"/>
            <a:ext cx="2672815" cy="4115797"/>
          </a:xfrm>
        </p:spPr>
        <p:txBody>
          <a:bodyPr>
            <a:normAutofit/>
          </a:bodyPr>
          <a:lstStyle/>
          <a:p>
            <a:r>
              <a:rPr lang="de-DE" dirty="0"/>
              <a:t>Überprüfen Sie unsere innovativen Lehrmethoden. Welchen davon könnten Sie in Ihr </a:t>
            </a:r>
            <a:r>
              <a:rPr lang="de-DE" dirty="0" smtClean="0"/>
              <a:t>Dienstleistungs-angebot/Bildungs-angebot </a:t>
            </a:r>
            <a:r>
              <a:rPr lang="de-DE" dirty="0"/>
              <a:t>einbringen?</a:t>
            </a:r>
            <a:endParaRPr lang="en-IE" dirty="0"/>
          </a:p>
        </p:txBody>
      </p:sp>
      <p:sp>
        <p:nvSpPr>
          <p:cNvPr id="5" name="Text Placeholder 4">
            <a:extLst>
              <a:ext uri="{FF2B5EF4-FFF2-40B4-BE49-F238E27FC236}">
                <a16:creationId xmlns="" xmlns:a16="http://schemas.microsoft.com/office/drawing/2014/main" id="{6824D7C1-4998-41BB-88F7-95E1BE5D0ED9}"/>
              </a:ext>
            </a:extLst>
          </p:cNvPr>
          <p:cNvSpPr>
            <a:spLocks noGrp="1"/>
          </p:cNvSpPr>
          <p:nvPr>
            <p:ph type="body" sz="quarter" idx="13"/>
          </p:nvPr>
        </p:nvSpPr>
        <p:spPr>
          <a:xfrm>
            <a:off x="9098549" y="2090692"/>
            <a:ext cx="2672815" cy="4404140"/>
          </a:xfrm>
        </p:spPr>
        <p:txBody>
          <a:bodyPr>
            <a:normAutofit/>
          </a:bodyPr>
          <a:lstStyle/>
          <a:p>
            <a:r>
              <a:rPr lang="de-DE" dirty="0"/>
              <a:t>Bildung und Beschäftigung bieten enorme Chancen für Geflüchtete und Migrant*innen. Könnten Sie diese in Ihrer Arbeit oder in der Zusammenarbeit mit anderen fördern?</a:t>
            </a:r>
          </a:p>
        </p:txBody>
      </p:sp>
      <p:sp>
        <p:nvSpPr>
          <p:cNvPr id="12" name="TextBox 11">
            <a:extLst>
              <a:ext uri="{FF2B5EF4-FFF2-40B4-BE49-F238E27FC236}">
                <a16:creationId xmlns="" xmlns:a16="http://schemas.microsoft.com/office/drawing/2014/main" id="{653CAEB4-6D1E-4A12-933C-8886D85A0CE8}"/>
              </a:ext>
            </a:extLst>
          </p:cNvPr>
          <p:cNvSpPr txBox="1"/>
          <p:nvPr/>
        </p:nvSpPr>
        <p:spPr>
          <a:xfrm>
            <a:off x="0" y="0"/>
            <a:ext cx="4690753" cy="369332"/>
          </a:xfrm>
          <a:prstGeom prst="rect">
            <a:avLst/>
          </a:prstGeom>
          <a:solidFill>
            <a:srgbClr val="EA1D76"/>
          </a:solidFill>
        </p:spPr>
        <p:txBody>
          <a:bodyPr wrap="square" rtlCol="0">
            <a:spAutoFit/>
          </a:bodyPr>
          <a:lstStyle/>
          <a:p>
            <a:r>
              <a:rPr lang="en-IE" dirty="0" err="1">
                <a:solidFill>
                  <a:schemeClr val="bg1"/>
                </a:solidFill>
              </a:rPr>
              <a:t>Kernkommunikation</a:t>
            </a:r>
            <a:r>
              <a:rPr lang="en-IE" dirty="0">
                <a:solidFill>
                  <a:schemeClr val="bg1"/>
                </a:solidFill>
              </a:rPr>
              <a:t> Takeaways/</a:t>
            </a:r>
            <a:r>
              <a:rPr lang="en-IE" dirty="0" err="1">
                <a:solidFill>
                  <a:schemeClr val="bg1"/>
                </a:solidFill>
              </a:rPr>
              <a:t>Aktionspunkte</a:t>
            </a:r>
            <a:endParaRPr lang="en-IE" dirty="0">
              <a:solidFill>
                <a:schemeClr val="bg1"/>
              </a:solidFill>
            </a:endParaRPr>
          </a:p>
        </p:txBody>
      </p:sp>
      <p:grpSp>
        <p:nvGrpSpPr>
          <p:cNvPr id="13" name="Google Shape;813;p39">
            <a:extLst>
              <a:ext uri="{FF2B5EF4-FFF2-40B4-BE49-F238E27FC236}">
                <a16:creationId xmlns="" xmlns:a16="http://schemas.microsoft.com/office/drawing/2014/main" id="{0A1233D0-E303-439F-AB5F-10322B1DAD36}"/>
              </a:ext>
            </a:extLst>
          </p:cNvPr>
          <p:cNvGrpSpPr/>
          <p:nvPr/>
        </p:nvGrpSpPr>
        <p:grpSpPr>
          <a:xfrm>
            <a:off x="1409556" y="843756"/>
            <a:ext cx="540999" cy="749830"/>
            <a:chOff x="6718575" y="2318625"/>
            <a:chExt cx="256950" cy="407375"/>
          </a:xfrm>
        </p:grpSpPr>
        <p:sp>
          <p:nvSpPr>
            <p:cNvPr id="14" name="Google Shape;814;p39">
              <a:extLst>
                <a:ext uri="{FF2B5EF4-FFF2-40B4-BE49-F238E27FC236}">
                  <a16:creationId xmlns="" xmlns:a16="http://schemas.microsoft.com/office/drawing/2014/main" id="{23C569AF-787E-4F78-9A76-6BD05C76FEAA}"/>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 xmlns:a16="http://schemas.microsoft.com/office/drawing/2014/main" id="{308CA53F-60A3-41D2-A96B-16158843BB41}"/>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 xmlns:a16="http://schemas.microsoft.com/office/drawing/2014/main" id="{6E3F815A-8C47-40B7-A53F-BAA2B83B2B81}"/>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 xmlns:a16="http://schemas.microsoft.com/office/drawing/2014/main" id="{34A99AE4-2EA5-43E3-A15F-5D8E7A23C445}"/>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 xmlns:a16="http://schemas.microsoft.com/office/drawing/2014/main" id="{6EA496E5-A017-4A15-A305-135E482C0150}"/>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 xmlns:a16="http://schemas.microsoft.com/office/drawing/2014/main" id="{19EBBCF1-083C-41B1-99E4-64CAE688B841}"/>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 xmlns:a16="http://schemas.microsoft.com/office/drawing/2014/main" id="{2BC802E1-949C-4715-9A33-BAD5C9BCB78A}"/>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 xmlns:a16="http://schemas.microsoft.com/office/drawing/2014/main" id="{AADFDC41-2B91-437C-B53F-B76F83FC035A}"/>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612;p39">
            <a:extLst>
              <a:ext uri="{FF2B5EF4-FFF2-40B4-BE49-F238E27FC236}">
                <a16:creationId xmlns="" xmlns:a16="http://schemas.microsoft.com/office/drawing/2014/main" id="{D92E5C13-7A7B-4C37-8AD2-16D69B917F86}"/>
              </a:ext>
            </a:extLst>
          </p:cNvPr>
          <p:cNvGrpSpPr/>
          <p:nvPr/>
        </p:nvGrpSpPr>
        <p:grpSpPr>
          <a:xfrm>
            <a:off x="4296422" y="896754"/>
            <a:ext cx="655587" cy="641843"/>
            <a:chOff x="3951850" y="2985350"/>
            <a:chExt cx="407950" cy="416500"/>
          </a:xfrm>
        </p:grpSpPr>
        <p:sp>
          <p:nvSpPr>
            <p:cNvPr id="23" name="Google Shape;613;p39">
              <a:extLst>
                <a:ext uri="{FF2B5EF4-FFF2-40B4-BE49-F238E27FC236}">
                  <a16:creationId xmlns="" xmlns:a16="http://schemas.microsoft.com/office/drawing/2014/main" id="{58DADBC2-AD83-47BC-87FE-A9DF0CC1E11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14;p39">
              <a:extLst>
                <a:ext uri="{FF2B5EF4-FFF2-40B4-BE49-F238E27FC236}">
                  <a16:creationId xmlns="" xmlns:a16="http://schemas.microsoft.com/office/drawing/2014/main" id="{5BDA9DC0-7D8A-4DA2-8579-904F253DA844}"/>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5;p39">
              <a:extLst>
                <a:ext uri="{FF2B5EF4-FFF2-40B4-BE49-F238E27FC236}">
                  <a16:creationId xmlns="" xmlns:a16="http://schemas.microsoft.com/office/drawing/2014/main" id="{63679B12-0A72-48B0-A4FA-F05E3FFD3783}"/>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16;p39">
              <a:extLst>
                <a:ext uri="{FF2B5EF4-FFF2-40B4-BE49-F238E27FC236}">
                  <a16:creationId xmlns="" xmlns:a16="http://schemas.microsoft.com/office/drawing/2014/main" id="{5D8D142F-410E-4BA6-8509-0C76E2CA1903}"/>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680;p39">
            <a:extLst>
              <a:ext uri="{FF2B5EF4-FFF2-40B4-BE49-F238E27FC236}">
                <a16:creationId xmlns="" xmlns:a16="http://schemas.microsoft.com/office/drawing/2014/main" id="{1FC355B9-FF07-4FD7-8AB3-1D9B206F02FB}"/>
              </a:ext>
            </a:extLst>
          </p:cNvPr>
          <p:cNvSpPr/>
          <p:nvPr/>
        </p:nvSpPr>
        <p:spPr>
          <a:xfrm>
            <a:off x="7048844" y="776198"/>
            <a:ext cx="796754" cy="817388"/>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Rectangle 33">
            <a:extLst>
              <a:ext uri="{FF2B5EF4-FFF2-40B4-BE49-F238E27FC236}">
                <a16:creationId xmlns="" xmlns:a16="http://schemas.microsoft.com/office/drawing/2014/main" id="{94409DBC-91F4-41A1-9A29-ACFBBEDA4568}"/>
              </a:ext>
            </a:extLst>
          </p:cNvPr>
          <p:cNvSpPr/>
          <p:nvPr/>
        </p:nvSpPr>
        <p:spPr>
          <a:xfrm>
            <a:off x="6547175" y="6588029"/>
            <a:ext cx="5853057" cy="246221"/>
          </a:xfrm>
          <a:prstGeom prst="rect">
            <a:avLst/>
          </a:prstGeom>
        </p:spPr>
        <p:txBody>
          <a:bodyPr wrap="square">
            <a:spAutoFit/>
          </a:bodyPr>
          <a:lstStyle/>
          <a:p>
            <a:r>
              <a:rPr lang="en-IE" sz="1000" dirty="0" err="1" smtClean="0"/>
              <a:t>Quelle</a:t>
            </a:r>
            <a:r>
              <a:rPr lang="en-IE" sz="1000" dirty="0" smtClean="0"/>
              <a:t>: </a:t>
            </a:r>
            <a:r>
              <a:rPr lang="en-IE" sz="1000" dirty="0">
                <a:hlinkClick r:id="rId2"/>
              </a:rPr>
              <a:t>https://oureverydaylife.com/the-importance-of-verbal-non-verbal-communication-5162572.html</a:t>
            </a:r>
            <a:endParaRPr lang="en-IE" sz="1000" dirty="0"/>
          </a:p>
        </p:txBody>
      </p:sp>
      <p:grpSp>
        <p:nvGrpSpPr>
          <p:cNvPr id="35" name="Google Shape;857;p39">
            <a:extLst>
              <a:ext uri="{FF2B5EF4-FFF2-40B4-BE49-F238E27FC236}">
                <a16:creationId xmlns="" xmlns:a16="http://schemas.microsoft.com/office/drawing/2014/main" id="{8C61AE3D-CD02-4D90-9981-B54EDB85F8D4}"/>
              </a:ext>
            </a:extLst>
          </p:cNvPr>
          <p:cNvGrpSpPr/>
          <p:nvPr/>
        </p:nvGrpSpPr>
        <p:grpSpPr>
          <a:xfrm>
            <a:off x="10089600" y="868552"/>
            <a:ext cx="700986" cy="725009"/>
            <a:chOff x="5233525" y="4954450"/>
            <a:chExt cx="538275" cy="516350"/>
          </a:xfrm>
        </p:grpSpPr>
        <p:sp>
          <p:nvSpPr>
            <p:cNvPr id="36" name="Google Shape;858;p39">
              <a:extLst>
                <a:ext uri="{FF2B5EF4-FFF2-40B4-BE49-F238E27FC236}">
                  <a16:creationId xmlns="" xmlns:a16="http://schemas.microsoft.com/office/drawing/2014/main" id="{9D011B03-417D-42DC-A384-21432F49E241}"/>
                </a:ext>
              </a:extLst>
            </p:cNvPr>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9;p39">
              <a:extLst>
                <a:ext uri="{FF2B5EF4-FFF2-40B4-BE49-F238E27FC236}">
                  <a16:creationId xmlns="" xmlns:a16="http://schemas.microsoft.com/office/drawing/2014/main" id="{8201F175-5E82-4D9C-8FEF-6EFBAF461E36}"/>
                </a:ext>
              </a:extLst>
            </p:cNvPr>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60;p39">
              <a:extLst>
                <a:ext uri="{FF2B5EF4-FFF2-40B4-BE49-F238E27FC236}">
                  <a16:creationId xmlns="" xmlns:a16="http://schemas.microsoft.com/office/drawing/2014/main" id="{6F2FCD0E-EB90-4919-ACE9-A71BCDBF4628}"/>
                </a:ext>
              </a:extLst>
            </p:cNvPr>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61;p39">
              <a:extLst>
                <a:ext uri="{FF2B5EF4-FFF2-40B4-BE49-F238E27FC236}">
                  <a16:creationId xmlns="" xmlns:a16="http://schemas.microsoft.com/office/drawing/2014/main" id="{154494B9-25B8-4453-8ABC-066740D13C90}"/>
                </a:ext>
              </a:extLst>
            </p:cNvPr>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62;p39">
              <a:extLst>
                <a:ext uri="{FF2B5EF4-FFF2-40B4-BE49-F238E27FC236}">
                  <a16:creationId xmlns="" xmlns:a16="http://schemas.microsoft.com/office/drawing/2014/main" id="{2D09B0BC-D46A-4200-803D-76E190CC18DA}"/>
                </a:ext>
              </a:extLst>
            </p:cNvPr>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63;p39">
              <a:extLst>
                <a:ext uri="{FF2B5EF4-FFF2-40B4-BE49-F238E27FC236}">
                  <a16:creationId xmlns="" xmlns:a16="http://schemas.microsoft.com/office/drawing/2014/main" id="{D0395263-5964-4352-91E5-4139C8C25FE8}"/>
                </a:ext>
              </a:extLst>
            </p:cNvPr>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64;p39">
              <a:extLst>
                <a:ext uri="{FF2B5EF4-FFF2-40B4-BE49-F238E27FC236}">
                  <a16:creationId xmlns="" xmlns:a16="http://schemas.microsoft.com/office/drawing/2014/main" id="{40F0D832-5596-4690-A64C-35810CC0C76F}"/>
                </a:ext>
              </a:extLst>
            </p:cNvPr>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65;p39">
              <a:extLst>
                <a:ext uri="{FF2B5EF4-FFF2-40B4-BE49-F238E27FC236}">
                  <a16:creationId xmlns="" xmlns:a16="http://schemas.microsoft.com/office/drawing/2014/main" id="{C64B81CE-89B2-4775-A8A6-E775EB51320B}"/>
                </a:ext>
              </a:extLst>
            </p:cNvPr>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66;p39">
              <a:extLst>
                <a:ext uri="{FF2B5EF4-FFF2-40B4-BE49-F238E27FC236}">
                  <a16:creationId xmlns="" xmlns:a16="http://schemas.microsoft.com/office/drawing/2014/main" id="{6E0A270A-9F2B-4E6F-9396-A3DAE2FF4560}"/>
                </a:ext>
              </a:extLst>
            </p:cNvPr>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67;p39">
              <a:extLst>
                <a:ext uri="{FF2B5EF4-FFF2-40B4-BE49-F238E27FC236}">
                  <a16:creationId xmlns="" xmlns:a16="http://schemas.microsoft.com/office/drawing/2014/main" id="{5D67874A-E347-40DA-96EA-C09DE2FB36EA}"/>
                </a:ext>
              </a:extLst>
            </p:cNvPr>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68;p39">
              <a:extLst>
                <a:ext uri="{FF2B5EF4-FFF2-40B4-BE49-F238E27FC236}">
                  <a16:creationId xmlns="" xmlns:a16="http://schemas.microsoft.com/office/drawing/2014/main" id="{DA6EFC31-65DF-46E9-AB3F-DD72B4BFF011}"/>
                </a:ext>
              </a:extLst>
            </p:cNvPr>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57967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err="1" smtClean="0"/>
              <a:t>Danke</a:t>
            </a:r>
            <a:r>
              <a:rPr lang="en-US" dirty="0" smtClean="0"/>
              <a:t>!</a:t>
            </a:r>
            <a:endParaRPr lang="en-US" dirty="0"/>
          </a:p>
        </p:txBody>
      </p:sp>
      <p:sp>
        <p:nvSpPr>
          <p:cNvPr id="5" name="Text Placeholder 4"/>
          <p:cNvSpPr>
            <a:spLocks noGrp="1"/>
          </p:cNvSpPr>
          <p:nvPr>
            <p:ph type="body" sz="quarter" idx="14"/>
          </p:nvPr>
        </p:nvSpPr>
        <p:spPr/>
        <p:txBody>
          <a:bodyPr/>
          <a:lstStyle/>
          <a:p>
            <a:r>
              <a:rPr lang="en-US" dirty="0" err="1" smtClean="0"/>
              <a:t>Gibt</a:t>
            </a:r>
            <a:r>
              <a:rPr lang="en-US" dirty="0" smtClean="0"/>
              <a:t> </a:t>
            </a:r>
            <a:r>
              <a:rPr lang="en-US" dirty="0" err="1" smtClean="0"/>
              <a:t>es</a:t>
            </a:r>
            <a:r>
              <a:rPr lang="en-US" dirty="0" smtClean="0"/>
              <a:t> </a:t>
            </a:r>
            <a:r>
              <a:rPr lang="en-US" dirty="0" err="1" smtClean="0"/>
              <a:t>noch</a:t>
            </a:r>
            <a:r>
              <a:rPr lang="en-US" dirty="0" smtClean="0"/>
              <a:t> </a:t>
            </a:r>
            <a:r>
              <a:rPr lang="en-US" dirty="0" err="1" smtClean="0"/>
              <a:t>Fragen</a:t>
            </a:r>
            <a:r>
              <a:rPr lang="en-US" dirty="0" smtClean="0"/>
              <a:t>?</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
        <p:nvSpPr>
          <p:cNvPr id="8" name="Text Placeholder 7"/>
          <p:cNvSpPr>
            <a:spLocks noGrp="1"/>
          </p:cNvSpPr>
          <p:nvPr>
            <p:ph type="body" sz="quarter" idx="17"/>
          </p:nvPr>
        </p:nvSpPr>
        <p:spPr/>
        <p:txBody>
          <a:bodyPr/>
          <a:lstStyle/>
          <a:p>
            <a:endParaRPr lang="en-US"/>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681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936F973-4229-4DAD-A74D-D5A54E8F62CE}"/>
              </a:ext>
            </a:extLst>
          </p:cNvPr>
          <p:cNvSpPr>
            <a:spLocks noGrp="1"/>
          </p:cNvSpPr>
          <p:nvPr>
            <p:ph type="body" sz="quarter" idx="20"/>
          </p:nvPr>
        </p:nvSpPr>
        <p:spPr>
          <a:xfrm>
            <a:off x="4351285" y="1920930"/>
            <a:ext cx="7420302" cy="3872188"/>
          </a:xfrm>
        </p:spPr>
        <p:txBody>
          <a:bodyPr/>
          <a:lstStyle/>
          <a:p>
            <a:r>
              <a:rPr lang="de-DE" dirty="0"/>
              <a:t>Die Erwachsenenbildung hat auch das Potenzial, als Einstieg in den Arbeitsmarkt zu dienen und </a:t>
            </a:r>
            <a:r>
              <a:rPr lang="de-DE" dirty="0" smtClean="0"/>
              <a:t>Geflüchteten und Migrant*innen </a:t>
            </a:r>
            <a:r>
              <a:rPr lang="de-DE" dirty="0"/>
              <a:t>die Möglichkeit zu bieten, einen Lohn zu verdienen, der die Familie ernährt. </a:t>
            </a:r>
            <a:endParaRPr lang="de-DE" dirty="0" smtClean="0"/>
          </a:p>
          <a:p>
            <a:r>
              <a:rPr lang="de-DE" dirty="0"/>
              <a:t>Das Erlernen von Fremdsprachen (wie wir in PROMISE Aktionsbereich 1 gelernt haben) stellt eine zentrale Herausforderung für die Integration dar, wobei das Erlernen von Fremdsprachen für ein effektives Funktionieren in der Gemeinschaft und in der Arbeitswelt sehr wichtig ist. </a:t>
            </a:r>
            <a:endParaRPr lang="en-IE" dirty="0">
              <a:solidFill>
                <a:srgbClr val="615F5D"/>
              </a:solidFill>
            </a:endParaRPr>
          </a:p>
          <a:p>
            <a:endParaRPr lang="en-IE" dirty="0"/>
          </a:p>
        </p:txBody>
      </p:sp>
      <p:sp>
        <p:nvSpPr>
          <p:cNvPr id="3" name="Text Placeholder 2">
            <a:extLst>
              <a:ext uri="{FF2B5EF4-FFF2-40B4-BE49-F238E27FC236}">
                <a16:creationId xmlns="" xmlns:a16="http://schemas.microsoft.com/office/drawing/2014/main" id="{38B16724-52A5-4349-ACA5-2BF7C8AA1100}"/>
              </a:ext>
            </a:extLst>
          </p:cNvPr>
          <p:cNvSpPr>
            <a:spLocks noGrp="1"/>
          </p:cNvSpPr>
          <p:nvPr>
            <p:ph type="body" sz="quarter" idx="21"/>
          </p:nvPr>
        </p:nvSpPr>
        <p:spPr>
          <a:xfrm>
            <a:off x="2495266" y="459066"/>
            <a:ext cx="8403792" cy="606163"/>
          </a:xfrm>
        </p:spPr>
        <p:txBody>
          <a:bodyPr/>
          <a:lstStyle/>
          <a:p>
            <a:r>
              <a:rPr lang="en-IE" dirty="0" err="1"/>
              <a:t>Erwachsenenbildung</a:t>
            </a:r>
            <a:r>
              <a:rPr lang="en-IE" dirty="0"/>
              <a:t> </a:t>
            </a:r>
            <a:r>
              <a:rPr lang="en-IE" dirty="0" err="1"/>
              <a:t>als</a:t>
            </a:r>
            <a:r>
              <a:rPr lang="en-IE" dirty="0"/>
              <a:t> </a:t>
            </a:r>
            <a:r>
              <a:rPr lang="en-IE" dirty="0" err="1"/>
              <a:t>Integrationstool</a:t>
            </a:r>
            <a:r>
              <a:rPr lang="en-IE" dirty="0"/>
              <a:t> </a:t>
            </a:r>
          </a:p>
        </p:txBody>
      </p:sp>
      <p:sp>
        <p:nvSpPr>
          <p:cNvPr id="4" name="Rectangle 3">
            <a:extLst>
              <a:ext uri="{FF2B5EF4-FFF2-40B4-BE49-F238E27FC236}">
                <a16:creationId xmlns="" xmlns:a16="http://schemas.microsoft.com/office/drawing/2014/main" id="{AE66788D-32F4-4FCA-829D-C6013CC6ADFB}"/>
              </a:ext>
            </a:extLst>
          </p:cNvPr>
          <p:cNvSpPr/>
          <p:nvPr/>
        </p:nvSpPr>
        <p:spPr>
          <a:xfrm>
            <a:off x="301879" y="1920930"/>
            <a:ext cx="3828687" cy="4031873"/>
          </a:xfrm>
          <a:prstGeom prst="rect">
            <a:avLst/>
          </a:prstGeom>
          <a:solidFill>
            <a:srgbClr val="EA1D76"/>
          </a:solidFill>
        </p:spPr>
        <p:txBody>
          <a:bodyPr wrap="square">
            <a:spAutoFit/>
          </a:bodyPr>
          <a:lstStyle/>
          <a:p>
            <a:r>
              <a:rPr lang="de-DE" sz="3200" b="1" dirty="0">
                <a:solidFill>
                  <a:schemeClr val="bg1"/>
                </a:solidFill>
              </a:rPr>
              <a:t>Erwachsenenbildung kann </a:t>
            </a:r>
            <a:r>
              <a:rPr lang="de-DE" sz="3200" b="1" dirty="0" smtClean="0">
                <a:solidFill>
                  <a:schemeClr val="bg1"/>
                </a:solidFill>
              </a:rPr>
              <a:t>Geflüchteten und Migrant*innen </a:t>
            </a:r>
            <a:r>
              <a:rPr lang="de-DE" sz="3200" b="1" dirty="0">
                <a:solidFill>
                  <a:schemeClr val="bg1"/>
                </a:solidFill>
              </a:rPr>
              <a:t>helfen, Sprachunterricht und </a:t>
            </a:r>
            <a:r>
              <a:rPr lang="de-DE" sz="3200" b="1" dirty="0" smtClean="0">
                <a:solidFill>
                  <a:schemeClr val="bg1"/>
                </a:solidFill>
              </a:rPr>
              <a:t>Beschäftigungs-möglichkeiten </a:t>
            </a:r>
            <a:r>
              <a:rPr lang="de-DE" sz="3200" b="1" dirty="0">
                <a:solidFill>
                  <a:schemeClr val="bg1"/>
                </a:solidFill>
              </a:rPr>
              <a:t>zu verbessern</a:t>
            </a:r>
            <a:endParaRPr lang="en-IE" sz="3200" b="1" dirty="0">
              <a:solidFill>
                <a:schemeClr val="bg1"/>
              </a:solidFill>
            </a:endParaRPr>
          </a:p>
        </p:txBody>
      </p:sp>
      <p:sp>
        <p:nvSpPr>
          <p:cNvPr id="5" name="Rectangle 4">
            <a:extLst>
              <a:ext uri="{FF2B5EF4-FFF2-40B4-BE49-F238E27FC236}">
                <a16:creationId xmlns="" xmlns:a16="http://schemas.microsoft.com/office/drawing/2014/main" id="{BB22018B-57B2-48E9-AC44-776007119824}"/>
              </a:ext>
            </a:extLst>
          </p:cNvPr>
          <p:cNvSpPr/>
          <p:nvPr/>
        </p:nvSpPr>
        <p:spPr>
          <a:xfrm>
            <a:off x="7199586" y="6563737"/>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2"/>
              </a:rPr>
              <a:t>https://www.migrationpolicy.org/topics/adult-education-language-learning</a:t>
            </a:r>
            <a:r>
              <a:rPr lang="en-IE" sz="1000" dirty="0"/>
              <a:t> </a:t>
            </a:r>
          </a:p>
        </p:txBody>
      </p:sp>
    </p:spTree>
    <p:extLst>
      <p:ext uri="{BB962C8B-B14F-4D97-AF65-F5344CB8AC3E}">
        <p14:creationId xmlns:p14="http://schemas.microsoft.com/office/powerpoint/2010/main" val="3650560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936F973-4229-4DAD-A74D-D5A54E8F62CE}"/>
              </a:ext>
            </a:extLst>
          </p:cNvPr>
          <p:cNvSpPr>
            <a:spLocks noGrp="1"/>
          </p:cNvSpPr>
          <p:nvPr>
            <p:ph type="body" sz="quarter" idx="20"/>
          </p:nvPr>
        </p:nvSpPr>
        <p:spPr>
          <a:xfrm>
            <a:off x="4445876" y="1754551"/>
            <a:ext cx="7157545" cy="3872188"/>
          </a:xfrm>
        </p:spPr>
        <p:txBody>
          <a:bodyPr/>
          <a:lstStyle/>
          <a:p>
            <a:r>
              <a:rPr lang="de-DE" dirty="0">
                <a:solidFill>
                  <a:srgbClr val="615F5D"/>
                </a:solidFill>
              </a:rPr>
              <a:t>Bildung kann ihre integrative Rolle nicht isoliert spielen. Großartige Dinge können geschehen, wenn Bildungsanbieter mit Gemeindeführern zusammenarbeiten und eine Plattform für bildungsbasierte Integrationsbemühungen für </a:t>
            </a:r>
            <a:r>
              <a:rPr lang="de-DE" dirty="0" smtClean="0">
                <a:solidFill>
                  <a:srgbClr val="615F5D"/>
                </a:solidFill>
              </a:rPr>
              <a:t>Migrant*innen </a:t>
            </a:r>
            <a:r>
              <a:rPr lang="de-DE" dirty="0">
                <a:solidFill>
                  <a:srgbClr val="615F5D"/>
                </a:solidFill>
              </a:rPr>
              <a:t>bieten. </a:t>
            </a:r>
            <a:endParaRPr lang="de-DE" dirty="0" smtClean="0">
              <a:solidFill>
                <a:srgbClr val="615F5D"/>
              </a:solidFill>
            </a:endParaRPr>
          </a:p>
          <a:p>
            <a:r>
              <a:rPr lang="de-DE" dirty="0">
                <a:solidFill>
                  <a:srgbClr val="615F5D"/>
                </a:solidFill>
              </a:rPr>
              <a:t>Beispielsweise können </a:t>
            </a:r>
            <a:r>
              <a:rPr lang="de-DE" dirty="0" smtClean="0">
                <a:solidFill>
                  <a:srgbClr val="615F5D"/>
                </a:solidFill>
              </a:rPr>
              <a:t>Anbieter*innen </a:t>
            </a:r>
            <a:r>
              <a:rPr lang="de-DE" dirty="0">
                <a:solidFill>
                  <a:srgbClr val="615F5D"/>
                </a:solidFill>
              </a:rPr>
              <a:t>von Erwachsenenbildung einen Teil ihrer Bemühungen darauf konzentrieren, </a:t>
            </a:r>
            <a:r>
              <a:rPr lang="de-DE" dirty="0" smtClean="0">
                <a:solidFill>
                  <a:srgbClr val="615F5D"/>
                </a:solidFill>
              </a:rPr>
              <a:t>Migrant*innen </a:t>
            </a:r>
            <a:r>
              <a:rPr lang="de-DE" dirty="0">
                <a:solidFill>
                  <a:srgbClr val="615F5D"/>
                </a:solidFill>
              </a:rPr>
              <a:t>und </a:t>
            </a:r>
            <a:r>
              <a:rPr lang="de-DE" dirty="0" smtClean="0">
                <a:solidFill>
                  <a:srgbClr val="615F5D"/>
                </a:solidFill>
              </a:rPr>
              <a:t>Geflüchtete zu </a:t>
            </a:r>
            <a:r>
              <a:rPr lang="de-DE" dirty="0">
                <a:solidFill>
                  <a:srgbClr val="615F5D"/>
                </a:solidFill>
              </a:rPr>
              <a:t>ermutigen, aktivere </a:t>
            </a:r>
            <a:r>
              <a:rPr lang="de-DE" dirty="0" smtClean="0">
                <a:solidFill>
                  <a:srgbClr val="615F5D"/>
                </a:solidFill>
              </a:rPr>
              <a:t>Bürger*innen </a:t>
            </a:r>
            <a:r>
              <a:rPr lang="de-DE" dirty="0">
                <a:solidFill>
                  <a:srgbClr val="615F5D"/>
                </a:solidFill>
              </a:rPr>
              <a:t>in den lokalen Gemeinschaften zu </a:t>
            </a:r>
            <a:r>
              <a:rPr lang="de-DE" dirty="0" smtClean="0">
                <a:solidFill>
                  <a:srgbClr val="615F5D"/>
                </a:solidFill>
              </a:rPr>
              <a:t>werden </a:t>
            </a:r>
            <a:r>
              <a:rPr lang="de-DE" dirty="0">
                <a:solidFill>
                  <a:srgbClr val="615F5D"/>
                </a:solidFill>
              </a:rPr>
              <a:t>und ihnen ausreichende Möglichkeiten für bürgerschaftliches Engagement geben. </a:t>
            </a:r>
          </a:p>
          <a:p>
            <a:pPr marL="0" indent="0">
              <a:buNone/>
            </a:pPr>
            <a:endParaRPr lang="en-IE" dirty="0">
              <a:solidFill>
                <a:srgbClr val="615F5D"/>
              </a:solidFill>
            </a:endParaRPr>
          </a:p>
          <a:p>
            <a:endParaRPr lang="en-IE" dirty="0"/>
          </a:p>
        </p:txBody>
      </p:sp>
      <p:sp>
        <p:nvSpPr>
          <p:cNvPr id="3" name="Text Placeholder 2">
            <a:extLst>
              <a:ext uri="{FF2B5EF4-FFF2-40B4-BE49-F238E27FC236}">
                <a16:creationId xmlns="" xmlns:a16="http://schemas.microsoft.com/office/drawing/2014/main" id="{38B16724-52A5-4349-ACA5-2BF7C8AA1100}"/>
              </a:ext>
            </a:extLst>
          </p:cNvPr>
          <p:cNvSpPr>
            <a:spLocks noGrp="1"/>
          </p:cNvSpPr>
          <p:nvPr>
            <p:ph type="body" sz="quarter" idx="21"/>
          </p:nvPr>
        </p:nvSpPr>
        <p:spPr>
          <a:xfrm>
            <a:off x="2495266" y="420414"/>
            <a:ext cx="8403792" cy="1188041"/>
          </a:xfrm>
        </p:spPr>
        <p:txBody>
          <a:bodyPr>
            <a:normAutofit/>
          </a:bodyPr>
          <a:lstStyle/>
          <a:p>
            <a:r>
              <a:rPr lang="de-DE" dirty="0"/>
              <a:t>Bildung als Integrationstool in einem gemeinschaftlichen Umfeld</a:t>
            </a:r>
            <a:endParaRPr lang="en-IE" dirty="0"/>
          </a:p>
        </p:txBody>
      </p:sp>
      <p:pic>
        <p:nvPicPr>
          <p:cNvPr id="5" name="Picture 4">
            <a:extLst>
              <a:ext uri="{FF2B5EF4-FFF2-40B4-BE49-F238E27FC236}">
                <a16:creationId xmlns="" xmlns:a16="http://schemas.microsoft.com/office/drawing/2014/main" id="{CDCB1869-7EE2-48E5-B28C-B7D1E41AD834}"/>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300020" y="2209768"/>
            <a:ext cx="3646893" cy="3318673"/>
          </a:xfrm>
          <a:prstGeom prst="rect">
            <a:avLst/>
          </a:prstGeom>
        </p:spPr>
      </p:pic>
    </p:spTree>
    <p:extLst>
      <p:ext uri="{BB962C8B-B14F-4D97-AF65-F5344CB8AC3E}">
        <p14:creationId xmlns:p14="http://schemas.microsoft.com/office/powerpoint/2010/main" val="1451858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C50AEF7-FFC4-4E0B-8DF8-37EAFC9D0531}"/>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 xmlns:a16="http://schemas.microsoft.com/office/drawing/2014/main" id="{4F7941D7-478C-4092-BCE8-352603486954}"/>
              </a:ext>
            </a:extLst>
          </p:cNvPr>
          <p:cNvSpPr>
            <a:spLocks noGrp="1"/>
          </p:cNvSpPr>
          <p:nvPr>
            <p:ph type="body" sz="quarter" idx="22"/>
          </p:nvPr>
        </p:nvSpPr>
        <p:spPr>
          <a:xfrm>
            <a:off x="0" y="2119361"/>
            <a:ext cx="12192000" cy="2936115"/>
          </a:xfrm>
        </p:spPr>
        <p:txBody>
          <a:bodyPr/>
          <a:lstStyle/>
          <a:p>
            <a:r>
              <a:rPr lang="de-DE" dirty="0">
                <a:solidFill>
                  <a:srgbClr val="F38B00"/>
                </a:solidFill>
              </a:rPr>
              <a:t>"Bildung ist eine der vielen Möglichkeiten, die Menschenwürde von Geflüchteten zu bewahren und es bedarf klarer Richtlinien, damit diese Personengruppen am Ende nicht sozial und bildungsmäßig benachteiligt </a:t>
            </a:r>
            <a:r>
              <a:rPr lang="de-DE" dirty="0" smtClean="0">
                <a:solidFill>
                  <a:srgbClr val="F38B00"/>
                </a:solidFill>
              </a:rPr>
              <a:t>werden."</a:t>
            </a:r>
            <a:endParaRPr lang="de-DE" dirty="0">
              <a:solidFill>
                <a:srgbClr val="F38B00"/>
              </a:solidFill>
            </a:endParaRPr>
          </a:p>
        </p:txBody>
      </p:sp>
      <p:sp>
        <p:nvSpPr>
          <p:cNvPr id="4" name="Text Placeholder 2">
            <a:extLst>
              <a:ext uri="{FF2B5EF4-FFF2-40B4-BE49-F238E27FC236}">
                <a16:creationId xmlns="" xmlns:a16="http://schemas.microsoft.com/office/drawing/2014/main" id="{91C22385-E955-42F5-8096-18F0A9DC634D}"/>
              </a:ext>
            </a:extLst>
          </p:cNvPr>
          <p:cNvSpPr txBox="1">
            <a:spLocks/>
          </p:cNvSpPr>
          <p:nvPr/>
        </p:nvSpPr>
        <p:spPr>
          <a:xfrm>
            <a:off x="672662" y="5151668"/>
            <a:ext cx="11330152" cy="8890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ts val="1800"/>
              </a:lnSpc>
              <a:buNone/>
            </a:pPr>
            <a:r>
              <a:rPr lang="en-IE" sz="2000" dirty="0" err="1">
                <a:solidFill>
                  <a:srgbClr val="6D6E6C"/>
                </a:solidFill>
              </a:rPr>
              <a:t>Direktor</a:t>
            </a:r>
            <a:r>
              <a:rPr lang="en-IE" sz="2000" dirty="0">
                <a:solidFill>
                  <a:srgbClr val="6D6E6C"/>
                </a:solidFill>
              </a:rPr>
              <a:t> des </a:t>
            </a:r>
            <a:r>
              <a:rPr lang="en-IE" sz="2000" dirty="0" err="1">
                <a:solidFill>
                  <a:srgbClr val="6D6E6C"/>
                </a:solidFill>
              </a:rPr>
              <a:t>Flüchtlingsinformationsdienstes</a:t>
            </a:r>
            <a:r>
              <a:rPr lang="en-IE" sz="2000" dirty="0">
                <a:solidFill>
                  <a:srgbClr val="6D6E6C"/>
                </a:solidFill>
              </a:rPr>
              <a:t> Josephine Ahern</a:t>
            </a:r>
          </a:p>
          <a:p>
            <a:pPr marL="0" indent="0" algn="ctr">
              <a:lnSpc>
                <a:spcPts val="1800"/>
              </a:lnSpc>
              <a:buNone/>
            </a:pPr>
            <a:endParaRPr lang="en-IE" sz="2000" dirty="0">
              <a:solidFill>
                <a:srgbClr val="6D6E6C"/>
              </a:solidFill>
            </a:endParaRPr>
          </a:p>
        </p:txBody>
      </p:sp>
      <p:sp>
        <p:nvSpPr>
          <p:cNvPr id="5" name="Rectangle 4">
            <a:extLst>
              <a:ext uri="{FF2B5EF4-FFF2-40B4-BE49-F238E27FC236}">
                <a16:creationId xmlns="" xmlns:a16="http://schemas.microsoft.com/office/drawing/2014/main" id="{6CFB6C55-DA49-4BEE-84DA-9B7B3A63BA1B}"/>
              </a:ext>
            </a:extLst>
          </p:cNvPr>
          <p:cNvSpPr/>
          <p:nvPr/>
        </p:nvSpPr>
        <p:spPr>
          <a:xfrm>
            <a:off x="4041670" y="5532040"/>
            <a:ext cx="4440638" cy="246221"/>
          </a:xfrm>
          <a:prstGeom prst="rect">
            <a:avLst/>
          </a:prstGeom>
        </p:spPr>
        <p:txBody>
          <a:bodyPr wrap="none">
            <a:spAutoFit/>
          </a:bodyPr>
          <a:lstStyle/>
          <a:p>
            <a:pPr algn="ctr"/>
            <a:r>
              <a:rPr lang="en-IE" sz="1000" dirty="0">
                <a:hlinkClick r:id="rId2"/>
              </a:rPr>
              <a:t>https://www.irishtimes.com/news/immigrants-face-education-barriers-1.789686</a:t>
            </a:r>
            <a:r>
              <a:rPr lang="en-IE" sz="1000" dirty="0"/>
              <a:t> </a:t>
            </a:r>
          </a:p>
        </p:txBody>
      </p:sp>
    </p:spTree>
    <p:extLst>
      <p:ext uri="{BB962C8B-B14F-4D97-AF65-F5344CB8AC3E}">
        <p14:creationId xmlns:p14="http://schemas.microsoft.com/office/powerpoint/2010/main" val="52823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5775</Words>
  <Application>Microsoft Office PowerPoint</Application>
  <PresentationFormat>Benutzerdefiniert</PresentationFormat>
  <Paragraphs>350</Paragraphs>
  <Slides>62</Slides>
  <Notes>1</Notes>
  <HiddenSlides>0</HiddenSlides>
  <MMClips>2</MMClips>
  <ScaleCrop>false</ScaleCrop>
  <HeadingPairs>
    <vt:vector size="4" baseType="variant">
      <vt:variant>
        <vt:lpstr>Design</vt:lpstr>
      </vt:variant>
      <vt:variant>
        <vt:i4>1</vt:i4>
      </vt:variant>
      <vt:variant>
        <vt:lpstr>Folientitel</vt:lpstr>
      </vt:variant>
      <vt:variant>
        <vt:i4>62</vt:i4>
      </vt:variant>
    </vt:vector>
  </HeadingPairs>
  <TitlesOfParts>
    <vt:vector size="63" baseType="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Chiara Dickmann</cp:lastModifiedBy>
  <cp:revision>610</cp:revision>
  <dcterms:created xsi:type="dcterms:W3CDTF">2018-09-19T09:23:58Z</dcterms:created>
  <dcterms:modified xsi:type="dcterms:W3CDTF">2020-07-14T11:07:30Z</dcterms:modified>
</cp:coreProperties>
</file>