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1" ContentType="image/jpe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0" r:id="rId2"/>
    <p:sldId id="310" r:id="rId3"/>
    <p:sldId id="574" r:id="rId4"/>
    <p:sldId id="602" r:id="rId5"/>
    <p:sldId id="603" r:id="rId6"/>
    <p:sldId id="610" r:id="rId7"/>
    <p:sldId id="581" r:id="rId8"/>
    <p:sldId id="583" r:id="rId9"/>
    <p:sldId id="582" r:id="rId10"/>
    <p:sldId id="584" r:id="rId11"/>
    <p:sldId id="587" r:id="rId12"/>
    <p:sldId id="588" r:id="rId13"/>
    <p:sldId id="585" r:id="rId14"/>
    <p:sldId id="586" r:id="rId15"/>
    <p:sldId id="589" r:id="rId16"/>
    <p:sldId id="590" r:id="rId17"/>
    <p:sldId id="591" r:id="rId18"/>
    <p:sldId id="593" r:id="rId19"/>
    <p:sldId id="592" r:id="rId20"/>
    <p:sldId id="594" r:id="rId21"/>
    <p:sldId id="595" r:id="rId22"/>
    <p:sldId id="596" r:id="rId23"/>
    <p:sldId id="597" r:id="rId24"/>
    <p:sldId id="598" r:id="rId25"/>
    <p:sldId id="599" r:id="rId26"/>
    <p:sldId id="600" r:id="rId27"/>
    <p:sldId id="614" r:id="rId28"/>
    <p:sldId id="576" r:id="rId29"/>
    <p:sldId id="601" r:id="rId30"/>
    <p:sldId id="604" r:id="rId31"/>
    <p:sldId id="605" r:id="rId32"/>
    <p:sldId id="612" r:id="rId33"/>
    <p:sldId id="613" r:id="rId34"/>
    <p:sldId id="629" r:id="rId35"/>
    <p:sldId id="630" r:id="rId36"/>
    <p:sldId id="611" r:id="rId37"/>
    <p:sldId id="615" r:id="rId38"/>
    <p:sldId id="632" r:id="rId39"/>
    <p:sldId id="631" r:id="rId40"/>
    <p:sldId id="616" r:id="rId41"/>
    <p:sldId id="617" r:id="rId42"/>
    <p:sldId id="575" r:id="rId43"/>
    <p:sldId id="567" r:id="rId44"/>
    <p:sldId id="568" r:id="rId45"/>
    <p:sldId id="606" r:id="rId46"/>
    <p:sldId id="607" r:id="rId47"/>
    <p:sldId id="608" r:id="rId48"/>
    <p:sldId id="609" r:id="rId49"/>
    <p:sldId id="577" r:id="rId50"/>
    <p:sldId id="578" r:id="rId51"/>
    <p:sldId id="623" r:id="rId52"/>
    <p:sldId id="624" r:id="rId53"/>
    <p:sldId id="579" r:id="rId54"/>
    <p:sldId id="619" r:id="rId55"/>
    <p:sldId id="628" r:id="rId56"/>
    <p:sldId id="625" r:id="rId57"/>
    <p:sldId id="626" r:id="rId58"/>
    <p:sldId id="627" r:id="rId59"/>
    <p:sldId id="429"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Lyons" initials="GL" lastIdx="1" clrIdx="0"/>
  <p:cmAuthor id="2" name="Johanna Lindhorst " initials="JoL"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B6BD00"/>
    <a:srgbClr val="ED7523"/>
    <a:srgbClr val="6D6E6C"/>
    <a:srgbClr val="16A8D3"/>
    <a:srgbClr val="F38B00"/>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29"/>
  </p:normalViewPr>
  <p:slideViewPr>
    <p:cSldViewPr snapToGrid="0" snapToObjects="1">
      <p:cViewPr>
        <p:scale>
          <a:sx n="100" d="100"/>
          <a:sy n="100" d="100"/>
        </p:scale>
        <p:origin x="-984" y="-462"/>
      </p:cViewPr>
      <p:guideLst>
        <p:guide orient="horz" pos="2160"/>
        <p:guide pos="3840"/>
      </p:guideLst>
    </p:cSldViewPr>
  </p:slideViewPr>
  <p:notesTextViewPr>
    <p:cViewPr>
      <p:scale>
        <a:sx n="1" d="1"/>
        <a:sy n="1" d="1"/>
      </p:scale>
      <p:origin x="0" y="0"/>
    </p:cViewPr>
  </p:notesTextViewPr>
  <p:sorterViewPr>
    <p:cViewPr>
      <p:scale>
        <a:sx n="66" d="100"/>
        <a:sy n="66" d="100"/>
      </p:scale>
      <p:origin x="0" y="-6034"/>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10T14:00:16.770" idx="1">
    <p:pos x="6150" y="684"/>
    <p:text>Toolkit zu Kernstressoren von Geflüchteten und Migrant*innen</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10T14:58:11.280" idx="2">
    <p:pos x="6150" y="684"/>
    <p:text>Toolkit zu Kernstressoren von Geflüchteten und Migrant*innen</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0-07-10T15:29:09.554" idx="3">
    <p:pos x="6150" y="684"/>
    <p:text>Toolkit zu Kernstressoren von Geflüchteten und Migrant*innen</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0-07-10T15:52:12.267" idx="4">
    <p:pos x="6150" y="684"/>
    <p:text>Toolkit zu Kernstressoren von Geflüchteten und Migrant*innen</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0-07-14T10:00:01.347" idx="6">
    <p:pos x="5544" y="594"/>
    <p:text>Einflüsse?</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20-07-14T10:30:31.270" idx="7">
    <p:pos x="3864" y="390"/>
    <p:text>Einflüsse?</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20-07-14T10:33:13.723" idx="8">
    <p:pos x="3864" y="390"/>
    <p:text>Einflüsse?</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20-07-14T10:50:20.510" idx="9">
    <p:pos x="7458" y="3432"/>
    <p:text>...der Satz ist noch nicht ganz vollständig :D</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‹Nr.›</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‹Nr.›</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nistry-to-children.com/lesson-holy-mothersa-tribute-to-biblical-matrons/"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hyperlink" Target="http://cristurple.blogspot.com/2015/03/exploring-culture-identity-and.html" TargetMode="External"/><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fr.wikipedia.org/wiki/Stress" TargetMode="External"/><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 Id="rId4"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 Id="rId4" Type="http://schemas.openxmlformats.org/officeDocument/2006/relationships/comments" Target="../comments/commen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file/d/0B2Nm6XolIfnFOWZ5cmxkUG1CTEk/edit" TargetMode="External"/><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journal.media-culture.org.au/index.php/mcjournal/issue/view/resilient" TargetMode="External"/><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the-mission/stop-pushing-kids-into-safe-spaces-1a1c59b98300" TargetMode="External"/><Relationship Id="rId2" Type="http://schemas.openxmlformats.org/officeDocument/2006/relationships/image" Target="../media/image23.jpeg"/><Relationship Id="rId1" Type="http://schemas.openxmlformats.org/officeDocument/2006/relationships/slideLayout" Target="../slideLayouts/slideLayout35.xml"/><Relationship Id="rId4" Type="http://schemas.openxmlformats.org/officeDocument/2006/relationships/hyperlink" Target="https://cmascanada.ca/wp-content/uploads/2018/02/resilienceguide.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medium.com/the-mission/stop-pushing-kids-into-safe-spaces-1a1c59b98300" TargetMode="External"/><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eea.europa.eu/soer-2015/synthesis/report/5-riskstohealth" TargetMode="External"/><Relationship Id="rId2" Type="http://schemas.openxmlformats.org/officeDocument/2006/relationships/image" Target="../media/image24.png"/><Relationship Id="rId1" Type="http://schemas.openxmlformats.org/officeDocument/2006/relationships/slideLayout" Target="../slideLayouts/slideLayout34.xml"/><Relationship Id="rId5" Type="http://schemas.openxmlformats.org/officeDocument/2006/relationships/hyperlink" Target="http://diversityhealthcare.imedpub.com/physical-activity-education-for-adults-with-refugee-background-in-the-united-states.php?aid=23036" TargetMode="External"/><Relationship Id="rId4" Type="http://schemas.openxmlformats.org/officeDocument/2006/relationships/hyperlink" Target="https://www.apa.org/topics/resilienc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eboflife.ie/art-therapy-in-schools/" TargetMode="External"/><Relationship Id="rId1" Type="http://schemas.openxmlformats.org/officeDocument/2006/relationships/slideLayout" Target="../slideLayouts/slideLayout34.xml"/><Relationship Id="rId4" Type="http://schemas.openxmlformats.org/officeDocument/2006/relationships/hyperlink" Target="https://en.wikipedia.org/wiki/Art_therap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multeciler.org.tr/eng/rehabilitation-and-psychological-support-center/" TargetMode="External"/><Relationship Id="rId1" Type="http://schemas.openxmlformats.org/officeDocument/2006/relationships/slideLayout" Target="../slideLayouts/slideLayout34.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hyperlink" Target="http://www.spring.org.uk/2014/04/4-ways-mindfulness-meditation-benefits-so-many-conditions.php" TargetMode="External"/><Relationship Id="rId2" Type="http://schemas.openxmlformats.org/officeDocument/2006/relationships/image" Target="../media/image29.jpg"/><Relationship Id="rId1" Type="http://schemas.openxmlformats.org/officeDocument/2006/relationships/slideLayout" Target="../slideLayouts/slideLayout34.xml"/><Relationship Id="rId4" Type="http://schemas.openxmlformats.org/officeDocument/2006/relationships/hyperlink" Target="https://www.apa.org/topics/resilie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apa.org/topics/resilience" TargetMode="External"/><Relationship Id="rId1" Type="http://schemas.openxmlformats.org/officeDocument/2006/relationships/slideLayout" Target="../slideLayouts/slideLayout34.xml"/><Relationship Id="rId5" Type="http://schemas.openxmlformats.org/officeDocument/2006/relationships/comments" Target="../comments/comment5.xml"/><Relationship Id="rId4" Type="http://schemas.openxmlformats.org/officeDocument/2006/relationships/hyperlink" Target="https://commons.wikimedia.org/wiki/File:Dias_Tavern_no_drugs_sign.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uidance-berlin.de/" TargetMode="External"/><Relationship Id="rId1" Type="http://schemas.openxmlformats.org/officeDocument/2006/relationships/slideLayout" Target="../slideLayouts/slideLayout35.xml"/><Relationship Id="rId5" Type="http://schemas.openxmlformats.org/officeDocument/2006/relationships/comments" Target="../comments/comment6.xml"/><Relationship Id="rId4" Type="http://schemas.openxmlformats.org/officeDocument/2006/relationships/hyperlink" Target="http://javea-computer-club.wikidot.com/notes-thu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google.com/store/apps/details?id=de.upsource.appff&amp;hl=en_US" TargetMode="External"/><Relationship Id="rId1" Type="http://schemas.openxmlformats.org/officeDocument/2006/relationships/slideLayout" Target="../slideLayouts/slideLayout35.xml"/><Relationship Id="rId5" Type="http://schemas.openxmlformats.org/officeDocument/2006/relationships/comments" Target="../comments/comment7.xml"/><Relationship Id="rId4" Type="http://schemas.openxmlformats.org/officeDocument/2006/relationships/hyperlink" Target="http://javea-computer-club.wikidot.com/notes-thur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mandasettle.com/when-will-the-refugee-smugglers-be-stopped-stoptherefugeesmugglers/" TargetMode="External"/><Relationship Id="rId2" Type="http://schemas.openxmlformats.org/officeDocument/2006/relationships/image" Target="../media/image10.jpg"/><Relationship Id="rId1" Type="http://schemas.openxmlformats.org/officeDocument/2006/relationships/slideLayout" Target="../slideLayouts/slideLayout31.xml"/><Relationship Id="rId5" Type="http://schemas.openxmlformats.org/officeDocument/2006/relationships/hyperlink" Target="https://www.middleeastmonitor.com/20160830-us-accepts-10000th-syrian-refugee/" TargetMode="Externa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32.1"/><Relationship Id="rId2" Type="http://schemas.openxmlformats.org/officeDocument/2006/relationships/hyperlink" Target="https://www.apa.org/topics/resilience" TargetMode="External"/><Relationship Id="rId1" Type="http://schemas.openxmlformats.org/officeDocument/2006/relationships/slideLayout" Target="../slideLayouts/slideLayout34.xml"/><Relationship Id="rId4" Type="http://schemas.openxmlformats.org/officeDocument/2006/relationships/hyperlink" Target="https://www.rawpixel.com/search/empowe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worldreliefdurham.org/cross-cultural-bridge-building" TargetMode="External"/><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hyperlink" Target="http://www.the-vital-edge.com/building-relationships/" TargetMode="External"/><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hyperlink" Target="http://makeitourbusiness.ca/blog/what-does-it-mean-be-culturally-competen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howanxious.wordpress.com/2013/06/28/empathy" TargetMode="External"/><Relationship Id="rId2" Type="http://schemas.openxmlformats.org/officeDocument/2006/relationships/image" Target="../media/image36.jp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37.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www.sl.nsw.gov.au/community-languages-collection-directory" TargetMode="External"/><Relationship Id="rId2" Type="http://schemas.openxmlformats.org/officeDocument/2006/relationships/image" Target="../media/image38.jp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hyperlink" Target="https://pxhere.com/en/photo/891160" TargetMode="External"/><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amandasettle.com/when-will-the-refugee-smugglers-be-stopped-stoptherefugeesmugglers/" TargetMode="External"/><Relationship Id="rId2" Type="http://schemas.openxmlformats.org/officeDocument/2006/relationships/image" Target="../media/image10.jpg"/><Relationship Id="rId1" Type="http://schemas.openxmlformats.org/officeDocument/2006/relationships/slideLayout" Target="../slideLayouts/slideLayout31.xml"/><Relationship Id="rId5" Type="http://schemas.openxmlformats.org/officeDocument/2006/relationships/hyperlink" Target="https://www.middleeastmonitor.com/20160830-us-accepts-10000th-syrian-refugee/" TargetMode="Externa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aecf.org/m/resourcedoc/fspc-IntroductiontoFamilyStrengthening-2004.pdf#page=3" TargetMode="External"/><Relationship Id="rId1" Type="http://schemas.openxmlformats.org/officeDocument/2006/relationships/slideLayout" Target="../slideLayouts/slideLayout31.xml"/><Relationship Id="rId4" Type="http://schemas.openxmlformats.org/officeDocument/2006/relationships/hyperlink" Target="http://www.familyperspective.org/dat/dat-1919-en.php"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www.aecf.org/m/resourcedoc/fspc-IntroductiontoFamilyStrengthening-2004.pdf#page=3" TargetMode="Externa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dfid/32308150070/" TargetMode="External"/><Relationship Id="rId2" Type="http://schemas.openxmlformats.org/officeDocument/2006/relationships/image" Target="../media/image41.jp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itiesofmigration.ca/good_idea/mentors-for-migrants/" TargetMode="External"/><Relationship Id="rId1" Type="http://schemas.openxmlformats.org/officeDocument/2006/relationships/slideLayout" Target="../slideLayouts/slideLayout35.xml"/><Relationship Id="rId4" Type="http://schemas.openxmlformats.org/officeDocument/2006/relationships/hyperlink" Target="https://commons.wikimedia.org/wiki/File:Mentor_learner_co-op.sv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hyperlink" Target="https://www.bestrongfamilies.org/resources" TargetMode="External"/><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hyperlink" Target="https://www.dfa.ie/irish-embassy/germany/news-and-events/news-archive/irish-parent-cafe-.html" TargetMode="External"/><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sunset-beach-night-reflection-8968/" TargetMode="External"/><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ear" TargetMode="External"/><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food&#10;&#10;Description automatically generated">
            <a:extLst>
              <a:ext uri="{FF2B5EF4-FFF2-40B4-BE49-F238E27FC236}">
                <a16:creationId xmlns="" xmlns:a16="http://schemas.microsoft.com/office/drawing/2014/main" id="{A7505B2C-C9A0-4A85-8BF1-D417BAFDDA52}"/>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6675" r="16675"/>
          <a:stretch>
            <a:fillRect/>
          </a:stretch>
        </p:blipFill>
        <p:spPr>
          <a:xfrm>
            <a:off x="6096000" y="0"/>
            <a:ext cx="6230564" cy="6230564"/>
          </a:xfrm>
        </p:spPr>
      </p:pic>
      <p:sp>
        <p:nvSpPr>
          <p:cNvPr id="4" name="Rectangle 3">
            <a:extLst>
              <a:ext uri="{FF2B5EF4-FFF2-40B4-BE49-F238E27FC236}">
                <a16:creationId xmlns="" xmlns:a16="http://schemas.microsoft.com/office/drawing/2014/main" id="{F9904D72-C0FC-463F-9824-2E834C05A989}"/>
              </a:ext>
            </a:extLst>
          </p:cNvPr>
          <p:cNvSpPr/>
          <p:nvPr/>
        </p:nvSpPr>
        <p:spPr>
          <a:xfrm>
            <a:off x="493096" y="2316061"/>
            <a:ext cx="3347383" cy="584775"/>
          </a:xfrm>
          <a:prstGeom prst="rect">
            <a:avLst/>
          </a:prstGeom>
          <a:solidFill>
            <a:srgbClr val="EA1D76"/>
          </a:solidFill>
        </p:spPr>
        <p:txBody>
          <a:bodyPr wrap="square">
            <a:spAutoFit/>
          </a:bodyPr>
          <a:lstStyle/>
          <a:p>
            <a:r>
              <a:rPr lang="en-US" sz="3200" dirty="0" err="1">
                <a:solidFill>
                  <a:schemeClr val="bg1"/>
                </a:solidFill>
              </a:rPr>
              <a:t>Lernabschnitt</a:t>
            </a:r>
            <a:r>
              <a:rPr lang="en-US" sz="3200" dirty="0">
                <a:solidFill>
                  <a:schemeClr val="bg1"/>
                </a:solidFill>
              </a:rPr>
              <a:t> 4 </a:t>
            </a:r>
          </a:p>
        </p:txBody>
      </p:sp>
      <p:sp>
        <p:nvSpPr>
          <p:cNvPr id="5" name="Text Placeholder 2">
            <a:extLst>
              <a:ext uri="{FF2B5EF4-FFF2-40B4-BE49-F238E27FC236}">
                <a16:creationId xmlns="" xmlns:a16="http://schemas.microsoft.com/office/drawing/2014/main" id="{DCDE4915-7A2E-40A0-81AE-61DD0EFE937A}"/>
              </a:ext>
            </a:extLst>
          </p:cNvPr>
          <p:cNvSpPr>
            <a:spLocks noGrp="1"/>
          </p:cNvSpPr>
          <p:nvPr>
            <p:ph type="body" sz="quarter" idx="12"/>
          </p:nvPr>
        </p:nvSpPr>
        <p:spPr>
          <a:xfrm>
            <a:off x="387993" y="3244817"/>
            <a:ext cx="4205028" cy="3502824"/>
          </a:xfrm>
        </p:spPr>
        <p:txBody>
          <a:bodyPr>
            <a:normAutofit/>
          </a:bodyPr>
          <a:lstStyle/>
          <a:p>
            <a:r>
              <a:rPr lang="de-DE" dirty="0"/>
              <a:t>Ein Akteur der Eingliederung </a:t>
            </a:r>
            <a:r>
              <a:rPr lang="de-DE" dirty="0" smtClean="0"/>
              <a:t>werden </a:t>
            </a:r>
            <a:r>
              <a:rPr lang="de-DE" dirty="0"/>
              <a:t>- Fokus auf</a:t>
            </a:r>
          </a:p>
          <a:p>
            <a:r>
              <a:rPr lang="de-DE" b="1" dirty="0">
                <a:solidFill>
                  <a:srgbClr val="B6BD00"/>
                </a:solidFill>
              </a:rPr>
              <a:t>Wohlbefinden und Familie</a:t>
            </a:r>
            <a:endParaRPr lang="en-US" b="1" dirty="0">
              <a:solidFill>
                <a:srgbClr val="B6BD00"/>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en-IE" dirty="0" err="1"/>
              <a:t>Fragen</a:t>
            </a:r>
            <a:r>
              <a:rPr lang="en-IE" dirty="0"/>
              <a:t> </a:t>
            </a:r>
            <a:r>
              <a:rPr lang="en-IE" dirty="0" err="1"/>
              <a:t>zur</a:t>
            </a:r>
            <a:r>
              <a:rPr lang="en-IE" dirty="0"/>
              <a:t> Trauma-</a:t>
            </a:r>
            <a:r>
              <a:rPr lang="en-IE" dirty="0" err="1"/>
              <a:t>Beurteilung</a:t>
            </a:r>
            <a:r>
              <a:rPr lang="en-IE" dirty="0"/>
              <a:t> - </a:t>
            </a:r>
            <a:r>
              <a:rPr lang="en-IE" dirty="0" err="1">
                <a:solidFill>
                  <a:srgbClr val="ED7523"/>
                </a:solidFill>
              </a:rPr>
              <a:t>Gefühlsregulation</a:t>
            </a:r>
            <a:endParaRPr lang="en-IE" dirty="0">
              <a:solidFill>
                <a:srgbClr val="ED7523"/>
              </a:solidFill>
            </a:endParaRPr>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200026" y="2087287"/>
            <a:ext cx="7762874" cy="3642009"/>
          </a:xfrm>
        </p:spPr>
        <p:txBody>
          <a:bodyPr/>
          <a:lstStyle/>
          <a:p>
            <a:pPr marL="342900" indent="-342900">
              <a:buFont typeface="Arial" panose="020B0604020202020204" pitchFamily="34" charset="0"/>
              <a:buChar char="•"/>
            </a:pPr>
            <a:r>
              <a:rPr lang="de-DE" sz="2300" dirty="0"/>
              <a:t>Berichtet diese Familie, dass ihr Familienmitglied Veränderungen in ihrem Verhalten oder ihrer Stimmung gezeigt hat</a:t>
            </a:r>
            <a:r>
              <a:rPr lang="de-DE" sz="2300" dirty="0" smtClean="0"/>
              <a:t>?</a:t>
            </a:r>
          </a:p>
          <a:p>
            <a:pPr marL="342900" indent="-342900">
              <a:buFont typeface="Arial" panose="020B0604020202020204" pitchFamily="34" charset="0"/>
              <a:buChar char="•"/>
            </a:pPr>
            <a:r>
              <a:rPr lang="de-DE" sz="2300" dirty="0"/>
              <a:t> Weist dieses Familienmitglied Symptome einer depressiven oder gereizten Stimmung, Angst, Aufmerksamkeits- oder Konzentrationsprobleme oder Verhaltensauffälligkeiten auf</a:t>
            </a:r>
            <a:r>
              <a:rPr lang="de-DE" sz="2300" dirty="0" smtClean="0"/>
              <a:t>?</a:t>
            </a:r>
          </a:p>
          <a:p>
            <a:pPr marL="342900" indent="-342900">
              <a:buFont typeface="Arial" panose="020B0604020202020204" pitchFamily="34" charset="0"/>
              <a:buChar char="•"/>
            </a:pPr>
            <a:r>
              <a:rPr lang="de-DE" sz="2300" dirty="0"/>
              <a:t>Erlebt dieses Familienmitglied </a:t>
            </a:r>
            <a:r>
              <a:rPr lang="de-DE" sz="2300" dirty="0" err="1"/>
              <a:t>traumaspezifische</a:t>
            </a:r>
            <a:r>
              <a:rPr lang="de-DE" sz="2300" dirty="0"/>
              <a:t> Symptome wie häufige Alpträume, Flashbacks, </a:t>
            </a:r>
            <a:r>
              <a:rPr lang="de-DE" sz="2300" dirty="0" err="1"/>
              <a:t>Hyperarousal</a:t>
            </a:r>
            <a:r>
              <a:rPr lang="de-DE" sz="2300" dirty="0"/>
              <a:t> oder </a:t>
            </a:r>
            <a:r>
              <a:rPr lang="de-DE" sz="2300" dirty="0" smtClean="0"/>
              <a:t>Vermeidung</a:t>
            </a:r>
            <a:r>
              <a:rPr lang="de-DE" sz="2300" dirty="0"/>
              <a:t>? </a:t>
            </a:r>
          </a:p>
          <a:p>
            <a:r>
              <a:rPr lang="de-DE" sz="2300" dirty="0">
                <a:solidFill>
                  <a:srgbClr val="ED7523"/>
                </a:solidFill>
              </a:rPr>
              <a:t>Häufig kann sich ein stressbedingtes Trauma in häufigen Stimmungswechseln oder inkonsistentem Verhalten äußern.</a:t>
            </a:r>
          </a:p>
          <a:p>
            <a:endParaRPr lang="en-IE" sz="2400" dirty="0"/>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5964291" y="6461300"/>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7142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de-DE" dirty="0"/>
              <a:t>Fragen zur Trauma-Beurteilung - </a:t>
            </a:r>
            <a:r>
              <a:rPr lang="de-DE" dirty="0">
                <a:solidFill>
                  <a:srgbClr val="EA1D76"/>
                </a:solidFill>
              </a:rPr>
              <a:t>Soziale Unterstützung</a:t>
            </a:r>
            <a:endParaRPr lang="en-IE" dirty="0">
              <a:solidFill>
                <a:srgbClr val="EA1D76"/>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643222" y="2087287"/>
            <a:ext cx="7155453" cy="3642009"/>
          </a:xfrm>
        </p:spPr>
        <p:txBody>
          <a:bodyPr/>
          <a:lstStyle/>
          <a:p>
            <a:pPr marL="342900" indent="-342900">
              <a:buFont typeface="Arial" panose="020B0604020202020204" pitchFamily="34" charset="0"/>
              <a:buChar char="•"/>
            </a:pPr>
            <a:r>
              <a:rPr lang="de-DE" sz="2400" dirty="0" smtClean="0"/>
              <a:t>Berichtet </a:t>
            </a:r>
            <a:r>
              <a:rPr lang="de-DE" sz="2400" dirty="0"/>
              <a:t>das Familienmitglied oder Kind, dass die Person Probleme hat, zu Hause oder in der Schule zu funktionieren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Hat das Familienmitglied Probleme in den Beziehungen zu Gleichaltrigen, Geschwistern oder anderen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Hat die Familie Verbindungen zu familiären und anderen Unterstützungen in der Gemeinde</a:t>
            </a:r>
            <a:r>
              <a:rPr lang="de-DE" sz="2400" dirty="0" smtClean="0"/>
              <a:t>?</a:t>
            </a:r>
            <a:endParaRPr lang="en-IE" sz="2400" dirty="0"/>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042040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en-IE" dirty="0" err="1"/>
              <a:t>Fragen</a:t>
            </a:r>
            <a:r>
              <a:rPr lang="en-IE" dirty="0"/>
              <a:t> </a:t>
            </a:r>
            <a:r>
              <a:rPr lang="en-IE" dirty="0" err="1"/>
              <a:t>zur</a:t>
            </a:r>
            <a:r>
              <a:rPr lang="en-IE" dirty="0"/>
              <a:t> </a:t>
            </a:r>
            <a:r>
              <a:rPr lang="en-IE" dirty="0" err="1"/>
              <a:t>Traumabewertung</a:t>
            </a:r>
            <a:r>
              <a:rPr lang="en-IE" dirty="0"/>
              <a:t> - </a:t>
            </a:r>
            <a:r>
              <a:rPr lang="en-IE" dirty="0" err="1">
                <a:solidFill>
                  <a:schemeClr val="accent5"/>
                </a:solidFill>
              </a:rPr>
              <a:t>Umgebung</a:t>
            </a:r>
            <a:endParaRPr lang="en-IE" dirty="0" smtClean="0">
              <a:solidFill>
                <a:schemeClr val="accent5"/>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247650" y="2020612"/>
            <a:ext cx="7551025" cy="3642009"/>
          </a:xfrm>
        </p:spPr>
        <p:txBody>
          <a:bodyPr/>
          <a:lstStyle/>
          <a:p>
            <a:pPr marL="342900" indent="-342900">
              <a:buFont typeface="Arial" panose="020B0604020202020204" pitchFamily="34" charset="0"/>
              <a:buChar char="•"/>
            </a:pPr>
            <a:r>
              <a:rPr lang="de-DE" sz="2300" dirty="0"/>
              <a:t>Gibt es ein anhaltendes Trauma im Leben dieser Person oder könnte es ein solches Trauma geben (z.B. häusliche Gewalt, Gewalt in der Gemeinschaft, Unfälle oder traumatischer Verlust</a:t>
            </a:r>
            <a:r>
              <a:rPr lang="de-DE" sz="2300" dirty="0" smtClean="0"/>
              <a:t>)?</a:t>
            </a:r>
          </a:p>
          <a:p>
            <a:endParaRPr lang="de-DE" sz="2300" dirty="0" smtClean="0"/>
          </a:p>
          <a:p>
            <a:pPr marL="342900" indent="-342900">
              <a:buFont typeface="Arial" panose="020B0604020202020204" pitchFamily="34" charset="0"/>
              <a:buChar char="•"/>
            </a:pPr>
            <a:r>
              <a:rPr lang="de-DE" sz="2300" dirty="0"/>
              <a:t>Gibt es andere Stressoren im Umfeld der Person, die mit finanziellen, rechtlichen, medizinischen, schulischen oder anderen Stressoren </a:t>
            </a:r>
            <a:r>
              <a:rPr lang="de-DE" sz="2300" dirty="0" smtClean="0"/>
              <a:t>zusammenhängen?</a:t>
            </a:r>
          </a:p>
          <a:p>
            <a:endParaRPr lang="de-DE" sz="2300" dirty="0" smtClean="0"/>
          </a:p>
          <a:p>
            <a:pPr marL="342900" indent="-342900">
              <a:buFont typeface="Arial" panose="020B0604020202020204" pitchFamily="34" charset="0"/>
              <a:buChar char="•"/>
            </a:pPr>
            <a:r>
              <a:rPr lang="de-DE" sz="2300" dirty="0" smtClean="0"/>
              <a:t>Hat </a:t>
            </a:r>
            <a:r>
              <a:rPr lang="de-DE" sz="2300" dirty="0"/>
              <a:t>die Familie Zugang zu informellen oder formellen Beratungsdiensten?</a:t>
            </a:r>
            <a:endParaRPr lang="en-IE" sz="2300" dirty="0"/>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5754435" y="637557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963315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CA9365D-24B7-4B3B-A593-3082BDB2029A}"/>
              </a:ext>
            </a:extLst>
          </p:cNvPr>
          <p:cNvSpPr>
            <a:spLocks noGrp="1"/>
          </p:cNvSpPr>
          <p:nvPr>
            <p:ph type="body" sz="quarter" idx="20"/>
          </p:nvPr>
        </p:nvSpPr>
        <p:spPr>
          <a:xfrm>
            <a:off x="5612524" y="1786806"/>
            <a:ext cx="6484226" cy="3631644"/>
          </a:xfrm>
        </p:spPr>
        <p:txBody>
          <a:bodyPr/>
          <a:lstStyle/>
          <a:p>
            <a:r>
              <a:rPr lang="de-DE" sz="2000" dirty="0"/>
              <a:t>Akkulturationsbelastungen erleben Flüchtlings- und Migrantenfamilien oft, wenn sie versuchen, sich zwischen ihrer neuen Kultur und ihrer Herkunftskultur zu bewegen. Dazu können gehören:</a:t>
            </a:r>
            <a:r>
              <a:rPr lang="en-IE" sz="2000" dirty="0"/>
              <a:t/>
            </a:r>
            <a:br>
              <a:rPr lang="en-IE" sz="2000" dirty="0"/>
            </a:br>
            <a:endParaRPr lang="en-IE" sz="2000" dirty="0" smtClean="0"/>
          </a:p>
          <a:p>
            <a:pPr marL="342900" indent="-342900">
              <a:buFontTx/>
              <a:buChar char="-"/>
            </a:pPr>
            <a:r>
              <a:rPr lang="de-DE" sz="2000" dirty="0" smtClean="0"/>
              <a:t>Konflikte </a:t>
            </a:r>
            <a:r>
              <a:rPr lang="de-DE" sz="2000" dirty="0"/>
              <a:t>um neue und alte kulturelle </a:t>
            </a:r>
            <a:r>
              <a:rPr lang="de-DE" sz="2000" dirty="0" smtClean="0"/>
              <a:t>Werte</a:t>
            </a:r>
          </a:p>
          <a:p>
            <a:pPr marL="342900" indent="-342900">
              <a:buFontTx/>
              <a:buChar char="-"/>
            </a:pPr>
            <a:r>
              <a:rPr lang="de-DE" sz="2000" dirty="0"/>
              <a:t>Konflikte mit Gleichaltrigen im Zusammenhang mit kulturellen </a:t>
            </a:r>
            <a:r>
              <a:rPr lang="de-DE" sz="2000" dirty="0" smtClean="0"/>
              <a:t>Missverständnissen</a:t>
            </a:r>
          </a:p>
          <a:p>
            <a:pPr marL="342900" indent="-342900">
              <a:buFontTx/>
              <a:buChar char="-"/>
            </a:pPr>
            <a:r>
              <a:rPr lang="de-DE" sz="2000" dirty="0"/>
              <a:t>Die Notwendigkeit, für Familienmitglieder, die nicht fließend Englisch sprechen, zu </a:t>
            </a:r>
            <a:r>
              <a:rPr lang="de-DE" sz="2000" dirty="0" smtClean="0"/>
              <a:t>übersetzen</a:t>
            </a:r>
          </a:p>
          <a:p>
            <a:pPr marL="342900" indent="-342900">
              <a:buFontTx/>
              <a:buChar char="-"/>
            </a:pPr>
            <a:r>
              <a:rPr lang="de-DE" sz="2000" dirty="0"/>
              <a:t>Probleme beim Versuch, sich in die Umgebung zu integrieren (Gemeinde, Schule usw</a:t>
            </a:r>
            <a:r>
              <a:rPr lang="de-DE" sz="2000" dirty="0" smtClean="0"/>
              <a:t>.)</a:t>
            </a:r>
          </a:p>
          <a:p>
            <a:pPr marL="342900" indent="-342900">
              <a:buFontTx/>
              <a:buChar char="-"/>
            </a:pPr>
            <a:r>
              <a:rPr lang="de-DE" sz="2000" dirty="0" smtClean="0"/>
              <a:t>Bemühungen zur </a:t>
            </a:r>
            <a:r>
              <a:rPr lang="de-DE" sz="2000" dirty="0"/>
              <a:t>Bildung einer neuen integrierten Identität mit Elementen ihrer neuen Kultur und ihrer Herkunftskultur</a:t>
            </a:r>
            <a:r>
              <a:rPr lang="en-IE" sz="2200" dirty="0"/>
              <a:t/>
            </a:r>
            <a:br>
              <a:rPr lang="en-IE" sz="2200" dirty="0"/>
            </a:br>
            <a:endParaRPr lang="en-IE" sz="2200" dirty="0"/>
          </a:p>
        </p:txBody>
      </p:sp>
      <p:sp>
        <p:nvSpPr>
          <p:cNvPr id="4" name="Text Placeholder 3">
            <a:extLst>
              <a:ext uri="{FF2B5EF4-FFF2-40B4-BE49-F238E27FC236}">
                <a16:creationId xmlns="" xmlns:a16="http://schemas.microsoft.com/office/drawing/2014/main" id="{E76C2A9C-4F8D-4693-9553-7D25526989CF}"/>
              </a:ext>
            </a:extLst>
          </p:cNvPr>
          <p:cNvSpPr>
            <a:spLocks noGrp="1"/>
          </p:cNvSpPr>
          <p:nvPr>
            <p:ph type="body" sz="quarter" idx="22"/>
          </p:nvPr>
        </p:nvSpPr>
        <p:spPr>
          <a:xfrm>
            <a:off x="5705560" y="190502"/>
            <a:ext cx="6962775" cy="1464466"/>
          </a:xfrm>
        </p:spPr>
        <p:txBody>
          <a:bodyPr>
            <a:normAutofit lnSpcReduction="10000"/>
          </a:bodyPr>
          <a:lstStyle/>
          <a:p>
            <a:r>
              <a:rPr lang="de-DE" dirty="0">
                <a:solidFill>
                  <a:srgbClr val="EA1D76"/>
                </a:solidFill>
              </a:rPr>
              <a:t>Akkulturationsbelastungen der Geflüchteten und Migrant*innen verstehen</a:t>
            </a:r>
            <a:endParaRPr lang="en-IE" dirty="0">
              <a:solidFill>
                <a:srgbClr val="EA1D76"/>
              </a:solidFill>
            </a:endParaRPr>
          </a:p>
        </p:txBody>
      </p:sp>
      <p:pic>
        <p:nvPicPr>
          <p:cNvPr id="8" name="Picture Placeholder 7" descr="A picture containing building, old, sitting, stacked&#10;&#10;Description automatically generated">
            <a:extLst>
              <a:ext uri="{FF2B5EF4-FFF2-40B4-BE49-F238E27FC236}">
                <a16:creationId xmlns="" xmlns:a16="http://schemas.microsoft.com/office/drawing/2014/main" id="{E7D2A118-FE85-412B-9685-CE28D38B3C43}"/>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956" r="16956"/>
          <a:stretch>
            <a:fillRect/>
          </a:stretch>
        </p:blipFill>
        <p:spPr/>
      </p:pic>
    </p:spTree>
    <p:extLst>
      <p:ext uri="{BB962C8B-B14F-4D97-AF65-F5344CB8AC3E}">
        <p14:creationId xmlns:p14="http://schemas.microsoft.com/office/powerpoint/2010/main" val="341395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B0EDB2-A549-4830-BAAD-4DF6B647BDE6}"/>
              </a:ext>
            </a:extLst>
          </p:cNvPr>
          <p:cNvSpPr>
            <a:spLocks noGrp="1"/>
          </p:cNvSpPr>
          <p:nvPr>
            <p:ph type="body" sz="quarter" idx="13"/>
          </p:nvPr>
        </p:nvSpPr>
        <p:spPr>
          <a:solidFill>
            <a:srgbClr val="EA1D76"/>
          </a:solidFill>
        </p:spPr>
        <p:txBody>
          <a:bodyPr>
            <a:normAutofit/>
          </a:bodyPr>
          <a:lstStyle/>
          <a:p>
            <a:r>
              <a:rPr lang="de-DE" sz="3000" dirty="0">
                <a:solidFill>
                  <a:schemeClr val="bg1"/>
                </a:solidFill>
              </a:rPr>
              <a:t>Tool zur Bewertung von </a:t>
            </a:r>
            <a:r>
              <a:rPr lang="de-DE" sz="3000" dirty="0" err="1">
                <a:solidFill>
                  <a:schemeClr val="bg1"/>
                </a:solidFill>
              </a:rPr>
              <a:t>akkulturativem</a:t>
            </a:r>
            <a:r>
              <a:rPr lang="de-DE" sz="3000" dirty="0">
                <a:solidFill>
                  <a:schemeClr val="bg1"/>
                </a:solidFill>
              </a:rPr>
              <a:t> Stress</a:t>
            </a:r>
            <a:endParaRPr lang="en-IE" sz="3000" dirty="0">
              <a:solidFill>
                <a:schemeClr val="bg1"/>
              </a:solidFill>
            </a:endParaRPr>
          </a:p>
        </p:txBody>
      </p:sp>
      <p:sp>
        <p:nvSpPr>
          <p:cNvPr id="3" name="Text Placeholder 2">
            <a:extLst>
              <a:ext uri="{FF2B5EF4-FFF2-40B4-BE49-F238E27FC236}">
                <a16:creationId xmlns=""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 xmlns:a16="http://schemas.microsoft.com/office/drawing/2014/main" id="{14FB5CAC-5452-4AFA-A721-0F03E7822A5E}"/>
              </a:ext>
            </a:extLst>
          </p:cNvPr>
          <p:cNvSpPr txBox="1"/>
          <p:nvPr/>
        </p:nvSpPr>
        <p:spPr>
          <a:xfrm>
            <a:off x="0" y="273767"/>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NÜTZLICHES TOOL</a:t>
            </a:r>
            <a:endParaRPr lang="en-IE" dirty="0">
              <a:solidFill>
                <a:schemeClr val="bg1"/>
              </a:solidFill>
            </a:endParaRPr>
          </a:p>
        </p:txBody>
      </p:sp>
      <p:grpSp>
        <p:nvGrpSpPr>
          <p:cNvPr id="9" name="Google Shape;609;p39">
            <a:extLst>
              <a:ext uri="{FF2B5EF4-FFF2-40B4-BE49-F238E27FC236}">
                <a16:creationId xmlns=""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 xmlns:a16="http://schemas.microsoft.com/office/drawing/2014/main" id="{343A54DE-B5F8-413D-A1EB-73AFE0965773}"/>
              </a:ext>
            </a:extLst>
          </p:cNvPr>
          <p:cNvPicPr>
            <a:picLocks noChangeAspect="1"/>
          </p:cNvPicPr>
          <p:nvPr/>
        </p:nvPicPr>
        <p:blipFill>
          <a:blip r:embed="rId3"/>
          <a:stretch>
            <a:fillRect/>
          </a:stretch>
        </p:blipFill>
        <p:spPr>
          <a:xfrm>
            <a:off x="3184071" y="1893434"/>
            <a:ext cx="5665788" cy="3478212"/>
          </a:xfrm>
          <a:prstGeom prst="rect">
            <a:avLst/>
          </a:prstGeom>
        </p:spPr>
      </p:pic>
    </p:spTree>
    <p:extLst>
      <p:ext uri="{BB962C8B-B14F-4D97-AF65-F5344CB8AC3E}">
        <p14:creationId xmlns:p14="http://schemas.microsoft.com/office/powerpoint/2010/main" val="153271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295275" y="622240"/>
            <a:ext cx="7886700" cy="1202901"/>
          </a:xfrm>
        </p:spPr>
        <p:txBody>
          <a:bodyPr>
            <a:normAutofit/>
          </a:bodyPr>
          <a:lstStyle/>
          <a:p>
            <a:r>
              <a:rPr lang="de-DE" sz="3500" dirty="0"/>
              <a:t>Fragen zur Beurteilung der Akkulturation - </a:t>
            </a:r>
            <a:r>
              <a:rPr lang="de-DE" sz="3500" dirty="0">
                <a:solidFill>
                  <a:srgbClr val="B6BD00"/>
                </a:solidFill>
              </a:rPr>
              <a:t>Kulturelle Schwierigkeiten</a:t>
            </a:r>
            <a:endParaRPr lang="en-IE" sz="3500" dirty="0">
              <a:solidFill>
                <a:srgbClr val="B6BD00"/>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23824" y="1952625"/>
            <a:ext cx="7934325" cy="3753345"/>
          </a:xfrm>
        </p:spPr>
        <p:txBody>
          <a:bodyPr/>
          <a:lstStyle/>
          <a:p>
            <a:pPr marL="342900" indent="-342900">
              <a:buFont typeface="Arial" panose="020B0604020202020204" pitchFamily="34" charset="0"/>
              <a:buChar char="•"/>
            </a:pPr>
            <a:r>
              <a:rPr lang="de-DE" sz="2100" dirty="0"/>
              <a:t>Erscheint die Person unwillig oder unfähig, sich überhaupt an die kulturellen Normen ihres neuen Landes/ihrer neuen Gemeinschaft anzupassen?</a:t>
            </a:r>
          </a:p>
          <a:p>
            <a:pPr marL="342900" indent="-342900">
              <a:buFont typeface="Arial" panose="020B0604020202020204" pitchFamily="34" charset="0"/>
              <a:buChar char="•"/>
            </a:pPr>
            <a:r>
              <a:rPr lang="de-DE" sz="2100" dirty="0"/>
              <a:t>Scheint die Person nicht bereit oder nicht in der Lage zu sein, kulturelle Normen aus ihrer Herkunftskultur aufrechtzuerhalten?</a:t>
            </a:r>
            <a:endParaRPr lang="en-IE" sz="2100" dirty="0"/>
          </a:p>
          <a:p>
            <a:pPr marL="342900" indent="-342900">
              <a:buFont typeface="Arial" panose="020B0604020202020204" pitchFamily="34" charset="0"/>
              <a:buChar char="•"/>
            </a:pPr>
            <a:r>
              <a:rPr lang="de-DE" sz="2100" dirty="0"/>
              <a:t>Scheint die Person große Schwierigkeiten zu haben, Aspekte sowohl der neuen Kultur als auch der Herkunftskultur zu bewältigen und zu würdigen</a:t>
            </a:r>
            <a:r>
              <a:rPr lang="de-DE" sz="2100" dirty="0" smtClean="0"/>
              <a:t>?</a:t>
            </a:r>
            <a:endParaRPr lang="en-IE" sz="2100" dirty="0"/>
          </a:p>
          <a:p>
            <a:pPr marL="342900" indent="-342900">
              <a:buFont typeface="Arial" panose="020B0604020202020204" pitchFamily="34" charset="0"/>
              <a:buChar char="•"/>
            </a:pPr>
            <a:r>
              <a:rPr lang="de-DE" sz="2100" dirty="0"/>
              <a:t>Welche, wenn überhaupt, kulturellen Unterschiede scheinen Stressquellen zu sein? Welche, wenn überhaupt, kulturellen Unterschiede scheinen Quellen der Stärke zu sein?</a:t>
            </a:r>
            <a:endParaRPr lang="en-IE" sz="2100" dirty="0"/>
          </a:p>
          <a:p>
            <a:pPr marL="342900" indent="-342900">
              <a:buFont typeface="Arial" panose="020B0604020202020204" pitchFamily="34" charset="0"/>
              <a:buChar char="•"/>
            </a:pPr>
            <a:r>
              <a:rPr lang="de-DE" sz="2100" dirty="0"/>
              <a:t>Befürchtet die Person, dass ihre Familienmitglieder "zu europäisch", "zu irisch" usw. sind?</a:t>
            </a:r>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7220617" y="645512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257714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Beurteilung der Akkulturation </a:t>
            </a:r>
            <a:r>
              <a:rPr lang="en-IE" dirty="0" smtClean="0"/>
              <a:t>– </a:t>
            </a:r>
            <a:r>
              <a:rPr lang="en-IE" dirty="0" err="1" smtClean="0">
                <a:solidFill>
                  <a:srgbClr val="B6BD00"/>
                </a:solidFill>
              </a:rPr>
              <a:t>Sprache</a:t>
            </a:r>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80975" y="2063961"/>
            <a:ext cx="7764846" cy="3642009"/>
          </a:xfrm>
        </p:spPr>
        <p:txBody>
          <a:bodyPr/>
          <a:lstStyle/>
          <a:p>
            <a:pPr marL="342900" indent="-342900">
              <a:buFont typeface="Arial" panose="020B0604020202020204" pitchFamily="34" charset="0"/>
              <a:buChar char="•"/>
            </a:pPr>
            <a:r>
              <a:rPr lang="de-DE" sz="2400" dirty="0"/>
              <a:t>Ist die Sprache ein wichtiges Thema für diese Person, die Familie</a:t>
            </a:r>
            <a:r>
              <a:rPr lang="de-DE" sz="2400" dirty="0" smtClean="0"/>
              <a:t>?</a:t>
            </a:r>
          </a:p>
          <a:p>
            <a:pPr marL="342900" indent="-342900">
              <a:buFont typeface="Arial" panose="020B0604020202020204" pitchFamily="34" charset="0"/>
              <a:buChar char="•"/>
            </a:pPr>
            <a:r>
              <a:rPr lang="de-DE" sz="2400" dirty="0"/>
              <a:t>Wenn ja, hat die Familie jemanden, der ihr bei Bedarf bei der Übersetzung wichtiger Dokumente/Termine hilft</a:t>
            </a:r>
            <a:r>
              <a:rPr lang="de-DE" sz="2400" dirty="0" smtClean="0"/>
              <a:t>?</a:t>
            </a:r>
          </a:p>
          <a:p>
            <a:pPr marL="342900" indent="-342900">
              <a:buFont typeface="Arial" panose="020B0604020202020204" pitchFamily="34" charset="0"/>
              <a:buChar char="•"/>
            </a:pPr>
            <a:r>
              <a:rPr lang="de-DE" sz="2400" dirty="0"/>
              <a:t>Versteht das Familienmitglied die englische Sprache genauso schnell wie seine Altersgenossen, Geschwister usw. oder scheint es Probleme damit zu haben?</a:t>
            </a:r>
          </a:p>
          <a:p>
            <a:pPr marL="342900" indent="-342900">
              <a:buFont typeface="Arial" panose="020B0604020202020204" pitchFamily="34" charset="0"/>
              <a:buChar char="•"/>
            </a:pPr>
            <a:r>
              <a:rPr lang="de-DE" sz="2400" dirty="0"/>
              <a:t>Ist die Familie in der Lage, sich selbständig durch die Gemeinde/Stadt zu bewegen (z.B. Schilder lesen, öffentliche Verkehrsmittel benutzen usw.) ?</a:t>
            </a:r>
          </a:p>
          <a:p>
            <a:pPr marL="342900" indent="-342900">
              <a:buFont typeface="Arial" panose="020B0604020202020204" pitchFamily="34" charset="0"/>
              <a:buChar char="•"/>
            </a:pPr>
            <a:endParaRPr lang="de-DE" sz="2400" dirty="0"/>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7278741" y="650892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376648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Beurteilung der </a:t>
            </a:r>
            <a:r>
              <a:rPr lang="de-DE" dirty="0" smtClean="0"/>
              <a:t>Akkulturation </a:t>
            </a:r>
            <a:r>
              <a:rPr lang="en-IE" dirty="0" smtClean="0"/>
              <a:t>– </a:t>
            </a:r>
            <a:r>
              <a:rPr lang="de-DE" dirty="0">
                <a:solidFill>
                  <a:srgbClr val="B6BD00"/>
                </a:solidFill>
              </a:rPr>
              <a:t>Kapazität der Eltern</a:t>
            </a:r>
          </a:p>
          <a:p>
            <a:endParaRPr lang="en-IE" dirty="0">
              <a:solidFill>
                <a:srgbClr val="B6BD00"/>
              </a:solidFill>
            </a:endParaRPr>
          </a:p>
          <a:p>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23825" y="2080047"/>
            <a:ext cx="7734299" cy="3642009"/>
          </a:xfrm>
        </p:spPr>
        <p:txBody>
          <a:bodyPr/>
          <a:lstStyle/>
          <a:p>
            <a:pPr marL="342900" indent="-342900">
              <a:buFont typeface="Arial" panose="020B0604020202020204" pitchFamily="34" charset="0"/>
              <a:buChar char="•"/>
            </a:pPr>
            <a:r>
              <a:rPr lang="de-DE" sz="2400" dirty="0"/>
              <a:t>Scheint die Familie gut miteinander zu kommunizieren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Gibt es in der Familie häufig Konflikte miteinander oder mit den anderen? </a:t>
            </a:r>
            <a:endParaRPr lang="de-DE" sz="2400" dirty="0" smtClean="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Haben Eltern/erwachsene Bezugspersonen das Gefühl, dass sie einige der grundlegenden Informationen darüber verstehen, wie die Schule des Kindes funktioniert, z.B. wie und wann sie sich mit den Lehrkräften des Kindes treffen sollen?</a:t>
            </a:r>
          </a:p>
          <a:p>
            <a:pPr marL="342900" indent="-342900">
              <a:buFont typeface="Arial" panose="020B0604020202020204" pitchFamily="34" charset="0"/>
              <a:buChar char="•"/>
            </a:pPr>
            <a:endParaRPr lang="en-IE" sz="2400" dirty="0"/>
          </a:p>
        </p:txBody>
      </p:sp>
      <p:pic>
        <p:nvPicPr>
          <p:cNvPr id="5" name="Picture 4">
            <a:extLst>
              <a:ext uri="{FF2B5EF4-FFF2-40B4-BE49-F238E27FC236}">
                <a16:creationId xmlns=""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 xmlns:a16="http://schemas.microsoft.com/office/drawing/2014/main" id="{F649E43E-E8AC-4638-B540-BCAB10C86C29}"/>
              </a:ext>
            </a:extLst>
          </p:cNvPr>
          <p:cNvSpPr/>
          <p:nvPr/>
        </p:nvSpPr>
        <p:spPr>
          <a:xfrm>
            <a:off x="7259691" y="6206046"/>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56364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CA9365D-24B7-4B3B-A593-3082BDB2029A}"/>
              </a:ext>
            </a:extLst>
          </p:cNvPr>
          <p:cNvSpPr>
            <a:spLocks noGrp="1"/>
          </p:cNvSpPr>
          <p:nvPr>
            <p:ph type="body" sz="quarter" idx="20"/>
          </p:nvPr>
        </p:nvSpPr>
        <p:spPr>
          <a:xfrm>
            <a:off x="5612524" y="1840062"/>
            <a:ext cx="6579476" cy="3631644"/>
          </a:xfrm>
        </p:spPr>
        <p:txBody>
          <a:bodyPr/>
          <a:lstStyle/>
          <a:p>
            <a:pPr>
              <a:lnSpc>
                <a:spcPct val="100000"/>
              </a:lnSpc>
            </a:pPr>
            <a:r>
              <a:rPr lang="en-IE" sz="2300" dirty="0" err="1" smtClean="0"/>
              <a:t>Geflüchtete</a:t>
            </a:r>
            <a:r>
              <a:rPr lang="en-IE" sz="2300" dirty="0" smtClean="0"/>
              <a:t> </a:t>
            </a:r>
            <a:r>
              <a:rPr lang="en-IE" sz="2300" dirty="0" err="1" smtClean="0"/>
              <a:t>oder</a:t>
            </a:r>
            <a:r>
              <a:rPr lang="en-IE" sz="2300" dirty="0" smtClean="0"/>
              <a:t> </a:t>
            </a:r>
            <a:r>
              <a:rPr lang="en-IE" sz="2300" dirty="0" err="1" smtClean="0"/>
              <a:t>eingewanderte</a:t>
            </a:r>
            <a:r>
              <a:rPr lang="en-IE" sz="2300" dirty="0" smtClean="0"/>
              <a:t> Kinder und </a:t>
            </a:r>
            <a:r>
              <a:rPr lang="en-IE" sz="2300" dirty="0" err="1" smtClean="0"/>
              <a:t>Familien</a:t>
            </a:r>
            <a:r>
              <a:rPr lang="en-IE" sz="2300" dirty="0" smtClean="0"/>
              <a:t>,</a:t>
            </a:r>
            <a:r>
              <a:rPr lang="en-IE" sz="2300" dirty="0"/>
              <a:t> </a:t>
            </a:r>
            <a:r>
              <a:rPr lang="en-IE" sz="2300" dirty="0" smtClean="0"/>
              <a:t>die </a:t>
            </a:r>
            <a:r>
              <a:rPr lang="en-IE" sz="2300" dirty="0" err="1" smtClean="0"/>
              <a:t>versuchen</a:t>
            </a:r>
            <a:r>
              <a:rPr lang="en-IE" sz="2300" dirty="0" smtClean="0"/>
              <a:t> </a:t>
            </a:r>
            <a:r>
              <a:rPr lang="en-IE" sz="2300" dirty="0" err="1"/>
              <a:t>ein</a:t>
            </a:r>
            <a:r>
              <a:rPr lang="en-IE" sz="2300" dirty="0"/>
              <a:t> </a:t>
            </a:r>
            <a:r>
              <a:rPr lang="en-IE" sz="2300" dirty="0" err="1"/>
              <a:t>neues</a:t>
            </a:r>
            <a:r>
              <a:rPr lang="en-IE" sz="2300" dirty="0"/>
              <a:t> </a:t>
            </a:r>
            <a:r>
              <a:rPr lang="en-IE" sz="2300" dirty="0" err="1"/>
              <a:t>Leben</a:t>
            </a:r>
            <a:r>
              <a:rPr lang="en-IE" sz="2300" dirty="0"/>
              <a:t> </a:t>
            </a:r>
            <a:r>
              <a:rPr lang="en-IE" sz="2300" dirty="0" err="1"/>
              <a:t>aufzubauen</a:t>
            </a:r>
            <a:r>
              <a:rPr lang="en-IE" sz="2300" dirty="0" smtClean="0"/>
              <a:t> </a:t>
            </a:r>
            <a:r>
              <a:rPr lang="en-IE" sz="2300" dirty="0" err="1" smtClean="0"/>
              <a:t>können</a:t>
            </a:r>
            <a:r>
              <a:rPr lang="en-IE" sz="2300" dirty="0" smtClean="0"/>
              <a:t> </a:t>
            </a:r>
            <a:r>
              <a:rPr lang="en-IE" sz="2300" dirty="0" err="1" smtClean="0"/>
              <a:t>folgende</a:t>
            </a:r>
            <a:r>
              <a:rPr lang="en-IE" sz="2300" dirty="0" smtClean="0"/>
              <a:t> </a:t>
            </a:r>
            <a:r>
              <a:rPr lang="en-IE" sz="2300" dirty="0" err="1" smtClean="0"/>
              <a:t>Umsiedlungsstressfaktoren</a:t>
            </a:r>
            <a:r>
              <a:rPr lang="en-IE" sz="2300" dirty="0" smtClean="0"/>
              <a:t> </a:t>
            </a:r>
            <a:r>
              <a:rPr lang="en-IE" sz="2300" dirty="0" err="1" smtClean="0"/>
              <a:t>erfahren</a:t>
            </a:r>
            <a:r>
              <a:rPr lang="en-IE" sz="2300" dirty="0" smtClean="0"/>
              <a:t>:</a:t>
            </a:r>
          </a:p>
          <a:p>
            <a:r>
              <a:rPr lang="en-IE" sz="2300" dirty="0" smtClean="0"/>
              <a:t> </a:t>
            </a:r>
            <a:endParaRPr lang="en-IE" sz="2300" dirty="0"/>
          </a:p>
          <a:p>
            <a:pPr marL="342900" indent="-342900">
              <a:buFont typeface="Arial" panose="020B0604020202020204" pitchFamily="34" charset="0"/>
              <a:buChar char="•"/>
            </a:pPr>
            <a:r>
              <a:rPr lang="en-IE" sz="2300" dirty="0" err="1"/>
              <a:t>Finanzielle</a:t>
            </a:r>
            <a:r>
              <a:rPr lang="en-IE" sz="2300" dirty="0"/>
              <a:t> </a:t>
            </a:r>
            <a:r>
              <a:rPr lang="en-IE" sz="2300" dirty="0" err="1"/>
              <a:t>Belastungsfaktoren</a:t>
            </a:r>
            <a:r>
              <a:rPr lang="en-IE" sz="2300" dirty="0"/>
              <a:t>, </a:t>
            </a:r>
            <a:r>
              <a:rPr lang="en-IE" sz="2300" dirty="0" err="1"/>
              <a:t>z.B</a:t>
            </a:r>
            <a:r>
              <a:rPr lang="en-IE" sz="2300" dirty="0"/>
              <a:t>. </a:t>
            </a:r>
            <a:r>
              <a:rPr lang="en-IE" sz="2300" dirty="0" err="1" smtClean="0"/>
              <a:t>Armut</a:t>
            </a:r>
            <a:endParaRPr lang="en-IE" sz="2300" dirty="0" smtClean="0"/>
          </a:p>
          <a:p>
            <a:pPr marL="342900" indent="-342900">
              <a:buFont typeface="Arial" panose="020B0604020202020204" pitchFamily="34" charset="0"/>
              <a:buChar char="•"/>
            </a:pPr>
            <a:r>
              <a:rPr lang="de-DE" sz="2300" dirty="0"/>
              <a:t>Schwierigkeiten bei der Suche nach angemessenem Wohnraum </a:t>
            </a:r>
            <a:endParaRPr lang="de-DE" sz="2300" dirty="0" smtClean="0"/>
          </a:p>
          <a:p>
            <a:pPr marL="342900" indent="-342900">
              <a:buFont typeface="Arial" panose="020B0604020202020204" pitchFamily="34" charset="0"/>
              <a:buChar char="•"/>
            </a:pPr>
            <a:r>
              <a:rPr lang="en-IE" sz="2300" dirty="0" err="1"/>
              <a:t>Schwierigkeiten</a:t>
            </a:r>
            <a:r>
              <a:rPr lang="en-IE" sz="2300" dirty="0"/>
              <a:t> </a:t>
            </a:r>
            <a:r>
              <a:rPr lang="en-IE" sz="2300" dirty="0" err="1"/>
              <a:t>bei</a:t>
            </a:r>
            <a:r>
              <a:rPr lang="en-IE" sz="2300" dirty="0"/>
              <a:t> der </a:t>
            </a:r>
            <a:r>
              <a:rPr lang="en-IE" sz="2300" dirty="0" err="1" smtClean="0"/>
              <a:t>Arbeitssuche</a:t>
            </a:r>
            <a:endParaRPr lang="en-IE" sz="2300" dirty="0" smtClean="0"/>
          </a:p>
          <a:p>
            <a:pPr marL="342900" indent="-342900">
              <a:buFont typeface="Arial" panose="020B0604020202020204" pitchFamily="34" charset="0"/>
              <a:buChar char="•"/>
            </a:pPr>
            <a:r>
              <a:rPr lang="de-DE" sz="2300" dirty="0"/>
              <a:t>Verlust der Unterstützung der </a:t>
            </a:r>
            <a:r>
              <a:rPr lang="de-DE" sz="2300" dirty="0" smtClean="0"/>
              <a:t>Gemeinschaft</a:t>
            </a:r>
          </a:p>
          <a:p>
            <a:pPr marL="342900" indent="-342900">
              <a:buFont typeface="Arial" panose="020B0604020202020204" pitchFamily="34" charset="0"/>
              <a:buChar char="•"/>
            </a:pPr>
            <a:r>
              <a:rPr lang="en-IE" sz="2300" dirty="0" err="1"/>
              <a:t>Fehlender</a:t>
            </a:r>
            <a:r>
              <a:rPr lang="en-IE" sz="2300" dirty="0"/>
              <a:t> </a:t>
            </a:r>
            <a:r>
              <a:rPr lang="en-IE" sz="2300" dirty="0" err="1"/>
              <a:t>Zugang</a:t>
            </a:r>
            <a:r>
              <a:rPr lang="en-IE" sz="2300" dirty="0"/>
              <a:t> </a:t>
            </a:r>
            <a:r>
              <a:rPr lang="en-IE" sz="2300" dirty="0" err="1"/>
              <a:t>zu</a:t>
            </a:r>
            <a:r>
              <a:rPr lang="en-IE" sz="2300" dirty="0"/>
              <a:t> </a:t>
            </a:r>
            <a:r>
              <a:rPr lang="en-IE" sz="2300" dirty="0" err="1" smtClean="0"/>
              <a:t>Hilfsmitteln</a:t>
            </a:r>
            <a:endParaRPr lang="en-IE" sz="2300" dirty="0"/>
          </a:p>
          <a:p>
            <a:pPr marL="342900" indent="-342900">
              <a:buFont typeface="Arial" panose="020B0604020202020204" pitchFamily="34" charset="0"/>
              <a:buChar char="•"/>
            </a:pPr>
            <a:r>
              <a:rPr lang="en-IE" sz="2300" dirty="0" err="1" smtClean="0"/>
              <a:t>Schwierigkeiten</a:t>
            </a:r>
            <a:r>
              <a:rPr lang="en-IE" sz="2300" dirty="0" smtClean="0"/>
              <a:t> </a:t>
            </a:r>
            <a:r>
              <a:rPr lang="en-IE" sz="2300" dirty="0" err="1"/>
              <a:t>im</a:t>
            </a:r>
            <a:r>
              <a:rPr lang="en-IE" sz="2300" dirty="0"/>
              <a:t> </a:t>
            </a:r>
            <a:r>
              <a:rPr lang="en-IE" sz="2300" dirty="0" err="1"/>
              <a:t>Transportwesen</a:t>
            </a:r>
            <a:endParaRPr lang="en-IE" sz="2300" dirty="0"/>
          </a:p>
        </p:txBody>
      </p:sp>
      <p:sp>
        <p:nvSpPr>
          <p:cNvPr id="4" name="Text Placeholder 3">
            <a:extLst>
              <a:ext uri="{FF2B5EF4-FFF2-40B4-BE49-F238E27FC236}">
                <a16:creationId xmlns="" xmlns:a16="http://schemas.microsoft.com/office/drawing/2014/main" id="{E76C2A9C-4F8D-4693-9553-7D25526989CF}"/>
              </a:ext>
            </a:extLst>
          </p:cNvPr>
          <p:cNvSpPr>
            <a:spLocks noGrp="1"/>
          </p:cNvSpPr>
          <p:nvPr>
            <p:ph type="body" sz="quarter" idx="22"/>
          </p:nvPr>
        </p:nvSpPr>
        <p:spPr>
          <a:xfrm>
            <a:off x="5696607" y="552450"/>
            <a:ext cx="6057243" cy="1073941"/>
          </a:xfrm>
        </p:spPr>
        <p:txBody>
          <a:bodyPr>
            <a:normAutofit fontScale="92500" lnSpcReduction="10000"/>
          </a:bodyPr>
          <a:lstStyle/>
          <a:p>
            <a:endParaRPr lang="en-IE" dirty="0" smtClean="0">
              <a:solidFill>
                <a:srgbClr val="ED7523"/>
              </a:solidFill>
            </a:endParaRPr>
          </a:p>
          <a:p>
            <a:r>
              <a:rPr lang="en-IE" dirty="0" err="1" smtClean="0">
                <a:solidFill>
                  <a:srgbClr val="ED7523"/>
                </a:solidFill>
              </a:rPr>
              <a:t>Umsiedlungsstress</a:t>
            </a:r>
            <a:r>
              <a:rPr lang="en-IE" dirty="0" smtClean="0">
                <a:solidFill>
                  <a:srgbClr val="ED7523"/>
                </a:solidFill>
              </a:rPr>
              <a:t> </a:t>
            </a:r>
            <a:r>
              <a:rPr lang="en-IE" dirty="0">
                <a:solidFill>
                  <a:srgbClr val="ED7523"/>
                </a:solidFill>
              </a:rPr>
              <a:t>verstehen</a:t>
            </a:r>
          </a:p>
        </p:txBody>
      </p:sp>
      <p:pic>
        <p:nvPicPr>
          <p:cNvPr id="11" name="Picture Placeholder 10" descr="A picture containing person, man, sitting, holding&#10;&#10;Description automatically generated">
            <a:extLst>
              <a:ext uri="{FF2B5EF4-FFF2-40B4-BE49-F238E27FC236}">
                <a16:creationId xmlns="" xmlns:a16="http://schemas.microsoft.com/office/drawing/2014/main" id="{971CC78D-E436-4B32-A7CF-2196F3178C3A}"/>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956" r="16956"/>
          <a:stretch>
            <a:fillRect/>
          </a:stretch>
        </p:blipFill>
        <p:spPr/>
      </p:pic>
    </p:spTree>
    <p:extLst>
      <p:ext uri="{BB962C8B-B14F-4D97-AF65-F5344CB8AC3E}">
        <p14:creationId xmlns:p14="http://schemas.microsoft.com/office/powerpoint/2010/main" val="2240974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B0EDB2-A549-4830-BAAD-4DF6B647BDE6}"/>
              </a:ext>
            </a:extLst>
          </p:cNvPr>
          <p:cNvSpPr>
            <a:spLocks noGrp="1"/>
          </p:cNvSpPr>
          <p:nvPr>
            <p:ph type="body" sz="quarter" idx="13"/>
          </p:nvPr>
        </p:nvSpPr>
        <p:spPr>
          <a:solidFill>
            <a:srgbClr val="EA1D76"/>
          </a:solidFill>
        </p:spPr>
        <p:txBody>
          <a:bodyPr>
            <a:normAutofit/>
          </a:bodyPr>
          <a:lstStyle/>
          <a:p>
            <a:r>
              <a:rPr lang="de-DE" sz="2800" dirty="0">
                <a:solidFill>
                  <a:schemeClr val="bg1"/>
                </a:solidFill>
              </a:rPr>
              <a:t>Tool zur Bewertung von Umsiedlungsbelastungen</a:t>
            </a:r>
            <a:endParaRPr lang="en-IE" sz="2800" dirty="0">
              <a:solidFill>
                <a:schemeClr val="bg1"/>
              </a:solidFill>
            </a:endParaRPr>
          </a:p>
        </p:txBody>
      </p:sp>
      <p:sp>
        <p:nvSpPr>
          <p:cNvPr id="3" name="Text Placeholder 2">
            <a:extLst>
              <a:ext uri="{FF2B5EF4-FFF2-40B4-BE49-F238E27FC236}">
                <a16:creationId xmlns=""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 xmlns:a16="http://schemas.microsoft.com/office/drawing/2014/main" id="{14FB5CAC-5452-4AFA-A721-0F03E7822A5E}"/>
              </a:ext>
            </a:extLst>
          </p:cNvPr>
          <p:cNvSpPr txBox="1"/>
          <p:nvPr/>
        </p:nvSpPr>
        <p:spPr>
          <a:xfrm>
            <a:off x="0" y="273767"/>
            <a:ext cx="2301680" cy="369332"/>
          </a:xfrm>
          <a:prstGeom prst="rect">
            <a:avLst/>
          </a:prstGeom>
          <a:solidFill>
            <a:srgbClr val="B6BD00"/>
          </a:solidFill>
        </p:spPr>
        <p:txBody>
          <a:bodyPr wrap="square" rtlCol="0">
            <a:spAutoFit/>
          </a:bodyPr>
          <a:lstStyle/>
          <a:p>
            <a:r>
              <a:rPr lang="en-IE" dirty="0">
                <a:solidFill>
                  <a:schemeClr val="bg1"/>
                </a:solidFill>
              </a:rPr>
              <a:t>      </a:t>
            </a:r>
            <a:r>
              <a:rPr lang="en-IE" dirty="0" smtClean="0">
                <a:solidFill>
                  <a:schemeClr val="bg1"/>
                </a:solidFill>
              </a:rPr>
              <a:t>NÜTZLICHES TOOL</a:t>
            </a:r>
            <a:endParaRPr lang="en-IE" dirty="0">
              <a:solidFill>
                <a:schemeClr val="bg1"/>
              </a:solidFill>
            </a:endParaRPr>
          </a:p>
        </p:txBody>
      </p:sp>
      <p:grpSp>
        <p:nvGrpSpPr>
          <p:cNvPr id="9" name="Google Shape;609;p39">
            <a:extLst>
              <a:ext uri="{FF2B5EF4-FFF2-40B4-BE49-F238E27FC236}">
                <a16:creationId xmlns=""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 xmlns:a16="http://schemas.microsoft.com/office/drawing/2014/main" id="{C8BF9F55-6346-40EA-A948-F872A3B420F7}"/>
              </a:ext>
            </a:extLst>
          </p:cNvPr>
          <p:cNvPicPr>
            <a:picLocks noChangeAspect="1"/>
          </p:cNvPicPr>
          <p:nvPr/>
        </p:nvPicPr>
        <p:blipFill rotWithShape="1">
          <a:blip r:embed="rId3"/>
          <a:srcRect b="18057"/>
          <a:stretch/>
        </p:blipFill>
        <p:spPr>
          <a:xfrm>
            <a:off x="3184071" y="1893435"/>
            <a:ext cx="5665788" cy="3656028"/>
          </a:xfrm>
          <a:prstGeom prst="rect">
            <a:avLst/>
          </a:prstGeom>
        </p:spPr>
      </p:pic>
    </p:spTree>
    <p:extLst>
      <p:ext uri="{BB962C8B-B14F-4D97-AF65-F5344CB8AC3E}">
        <p14:creationId xmlns:p14="http://schemas.microsoft.com/office/powerpoint/2010/main" val="86788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smtClean="0"/>
              <a:t>I</a:t>
            </a:r>
            <a:r>
              <a:rPr lang="de-DE" dirty="0"/>
              <a:t>n dieser Einheit werden Sie lernen: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err="1" smtClean="0">
                <a:solidFill>
                  <a:srgbClr val="EA1D76"/>
                </a:solidFill>
              </a:rPr>
              <a:t>Lernlegende</a:t>
            </a:r>
            <a:r>
              <a:rPr lang="en-IE" dirty="0" smtClean="0">
                <a:solidFill>
                  <a:srgbClr val="EA1D76"/>
                </a:solidFill>
              </a:rPr>
              <a:t>:</a:t>
            </a:r>
            <a:endParaRPr lang="en-IE" dirty="0">
              <a:solidFill>
                <a:srgbClr val="EA1D76"/>
              </a:solidFill>
            </a:endParaRPr>
          </a:p>
        </p:txBody>
      </p:sp>
      <p:grpSp>
        <p:nvGrpSpPr>
          <p:cNvPr id="22" name="Google Shape;605;p39">
            <a:extLst>
              <a:ext uri="{FF2B5EF4-FFF2-40B4-BE49-F238E27FC236}">
                <a16:creationId xmlns=""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C8085E5A-CB2D-449B-A5B9-98075CCB5D7C}"/>
              </a:ext>
            </a:extLst>
          </p:cNvPr>
          <p:cNvSpPr txBox="1"/>
          <p:nvPr/>
        </p:nvSpPr>
        <p:spPr>
          <a:xfrm>
            <a:off x="2945931" y="6303922"/>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NÜTZLICHES TOOL</a:t>
            </a:r>
            <a:endParaRPr lang="en-IE" dirty="0">
              <a:solidFill>
                <a:schemeClr val="bg1"/>
              </a:solidFill>
            </a:endParaRPr>
          </a:p>
        </p:txBody>
      </p:sp>
      <p:grpSp>
        <p:nvGrpSpPr>
          <p:cNvPr id="26" name="Google Shape;609;p39">
            <a:extLst>
              <a:ext uri="{FF2B5EF4-FFF2-40B4-BE49-F238E27FC236}">
                <a16:creationId xmlns="" xmlns:a16="http://schemas.microsoft.com/office/drawing/2014/main" id="{45E69875-8657-4490-B09D-2781BB44FA9E}"/>
              </a:ext>
            </a:extLst>
          </p:cNvPr>
          <p:cNvGrpSpPr/>
          <p:nvPr/>
        </p:nvGrpSpPr>
        <p:grpSpPr>
          <a:xfrm>
            <a:off x="3012565" y="6390754"/>
            <a:ext cx="290958" cy="246134"/>
            <a:chOff x="5247525" y="3007275"/>
            <a:chExt cx="517575" cy="384825"/>
          </a:xfrm>
        </p:grpSpPr>
        <p:sp>
          <p:nvSpPr>
            <p:cNvPr id="27" name="Google Shape;610;p39">
              <a:extLst>
                <a:ext uri="{FF2B5EF4-FFF2-40B4-BE49-F238E27FC236}">
                  <a16:creationId xmlns=""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685314"/>
            <a:ext cx="10145618" cy="4143986"/>
          </a:xfrm>
        </p:spPr>
        <p:txBody>
          <a:bodyPr/>
          <a:lstStyle/>
          <a:p>
            <a:pPr marL="0" indent="0">
              <a:buNone/>
            </a:pPr>
            <a:r>
              <a:rPr lang="en-US" dirty="0"/>
              <a:t>1.1 </a:t>
            </a:r>
            <a:r>
              <a:rPr lang="de-DE" dirty="0"/>
              <a:t>Die Kernkompetenzen von Geflüchteten und Migrant*innen verstehen</a:t>
            </a:r>
            <a:endParaRPr lang="en-IE" dirty="0"/>
          </a:p>
          <a:p>
            <a:pPr marL="0" indent="0">
              <a:buNone/>
            </a:pPr>
            <a:r>
              <a:rPr lang="en-US" dirty="0"/>
              <a:t>1.2 </a:t>
            </a:r>
            <a:r>
              <a:rPr lang="de-DE" dirty="0"/>
              <a:t>Trauma überwinden - die Rolle von Belastbarkeit, Wohlbefinden und Zielstrebigkeit</a:t>
            </a:r>
          </a:p>
          <a:p>
            <a:pPr marL="0" indent="0">
              <a:buNone/>
            </a:pPr>
            <a:r>
              <a:rPr lang="en-US" dirty="0" smtClean="0"/>
              <a:t>1.3 </a:t>
            </a:r>
            <a:r>
              <a:rPr lang="de-DE" dirty="0"/>
              <a:t>Aufbau unterstützender Beziehungen zu Geflüchteten und Migrant*innen</a:t>
            </a:r>
            <a:endParaRPr lang="en-IE" dirty="0"/>
          </a:p>
          <a:p>
            <a:pPr marL="0" indent="0">
              <a:buNone/>
            </a:pPr>
            <a:r>
              <a:rPr lang="en-US" dirty="0"/>
              <a:t/>
            </a:r>
            <a:br>
              <a:rPr lang="en-US" dirty="0"/>
            </a:br>
            <a:r>
              <a:rPr lang="en-US" dirty="0"/>
              <a:t/>
            </a:r>
            <a:br>
              <a:rPr lang="en-US" dirty="0"/>
            </a:br>
            <a:endParaRPr lang="en-US" dirty="0"/>
          </a:p>
          <a:p>
            <a:pPr marL="0" indent="0">
              <a:buClr>
                <a:srgbClr val="16A8D3"/>
              </a:buClr>
              <a:buNone/>
            </a:pPr>
            <a:r>
              <a:rPr lang="en-US" dirty="0"/>
              <a:t>2.1 </a:t>
            </a:r>
            <a:r>
              <a:rPr lang="de-DE" dirty="0"/>
              <a:t>Stärkung der Familie im Eingliederungsprozess</a:t>
            </a:r>
            <a:endParaRPr lang="en-US" dirty="0"/>
          </a:p>
        </p:txBody>
      </p:sp>
      <p:sp>
        <p:nvSpPr>
          <p:cNvPr id="7" name="TextBox 6">
            <a:extLst>
              <a:ext uri="{FF2B5EF4-FFF2-40B4-BE49-F238E27FC236}">
                <a16:creationId xmlns=""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19" name="Google Shape;543;p39">
            <a:extLst>
              <a:ext uri="{FF2B5EF4-FFF2-40B4-BE49-F238E27FC236}">
                <a16:creationId xmlns=""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 xmlns:a16="http://schemas.microsoft.com/office/drawing/2014/main" id="{6D1B7089-7AF6-408C-8F73-1809677F3A5F}"/>
              </a:ext>
            </a:extLst>
          </p:cNvPr>
          <p:cNvSpPr/>
          <p:nvPr/>
        </p:nvSpPr>
        <p:spPr>
          <a:xfrm>
            <a:off x="148105" y="2079046"/>
            <a:ext cx="1670650" cy="954107"/>
          </a:xfrm>
          <a:prstGeom prst="rect">
            <a:avLst/>
          </a:prstGeom>
        </p:spPr>
        <p:txBody>
          <a:bodyPr wrap="none">
            <a:spAutoFit/>
          </a:bodyPr>
          <a:lstStyle/>
          <a:p>
            <a:r>
              <a:rPr lang="en-US" sz="2800" dirty="0" smtClean="0">
                <a:solidFill>
                  <a:srgbClr val="EA1D76"/>
                </a:solidFill>
              </a:rPr>
              <a:t>WOHL-</a:t>
            </a:r>
          </a:p>
          <a:p>
            <a:r>
              <a:rPr lang="en-US" sz="2800" dirty="0" smtClean="0">
                <a:solidFill>
                  <a:srgbClr val="EA1D76"/>
                </a:solidFill>
              </a:rPr>
              <a:t>BEFINDEN</a:t>
            </a:r>
            <a:endParaRPr lang="en-US" sz="2800" dirty="0">
              <a:solidFill>
                <a:srgbClr val="EA1D76"/>
              </a:solidFill>
            </a:endParaRPr>
          </a:p>
        </p:txBody>
      </p:sp>
      <p:sp>
        <p:nvSpPr>
          <p:cNvPr id="38" name="Rectangle 37">
            <a:extLst>
              <a:ext uri="{FF2B5EF4-FFF2-40B4-BE49-F238E27FC236}">
                <a16:creationId xmlns="" xmlns:a16="http://schemas.microsoft.com/office/drawing/2014/main" id="{06E3EEAE-297A-4345-9A05-C9E4ACE525D9}"/>
              </a:ext>
            </a:extLst>
          </p:cNvPr>
          <p:cNvSpPr/>
          <p:nvPr/>
        </p:nvSpPr>
        <p:spPr>
          <a:xfrm>
            <a:off x="451622" y="4377338"/>
            <a:ext cx="1350754" cy="523220"/>
          </a:xfrm>
          <a:prstGeom prst="rect">
            <a:avLst/>
          </a:prstGeom>
        </p:spPr>
        <p:txBody>
          <a:bodyPr wrap="none">
            <a:spAutoFit/>
          </a:bodyPr>
          <a:lstStyle/>
          <a:p>
            <a:r>
              <a:rPr lang="en-US" sz="2800" dirty="0" smtClean="0">
                <a:solidFill>
                  <a:srgbClr val="B6BD00"/>
                </a:solidFill>
              </a:rPr>
              <a:t>FAMILIE</a:t>
            </a:r>
            <a:endParaRPr lang="en-US" sz="2800" dirty="0">
              <a:solidFill>
                <a:srgbClr val="B6BD00"/>
              </a:solidFill>
            </a:endParaRPr>
          </a:p>
        </p:txBody>
      </p:sp>
      <p:sp>
        <p:nvSpPr>
          <p:cNvPr id="39" name="Text Box 4">
            <a:extLst>
              <a:ext uri="{FF2B5EF4-FFF2-40B4-BE49-F238E27FC236}">
                <a16:creationId xmlns="" xmlns:a16="http://schemas.microsoft.com/office/drawing/2014/main" id="{530EA8A1-8B92-4B61-8FD1-843DCA015B04}"/>
              </a:ext>
            </a:extLst>
          </p:cNvPr>
          <p:cNvSpPr txBox="1"/>
          <p:nvPr/>
        </p:nvSpPr>
        <p:spPr>
          <a:xfrm>
            <a:off x="8014211" y="5921520"/>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800" dirty="0">
                <a:solidFill>
                  <a:schemeClr val="tx1"/>
                </a:solidFill>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der/die Autor*in; die Kommission haftet nicht für die weitere Verwendung der darin enthaltenen Angaben. </a:t>
            </a: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Einschätzung der Umsiedlung - </a:t>
            </a:r>
            <a:r>
              <a:rPr lang="de-DE" dirty="0">
                <a:solidFill>
                  <a:srgbClr val="EA1D76"/>
                </a:solidFill>
              </a:rPr>
              <a:t>Grundbedürfnisse</a:t>
            </a:r>
            <a:endParaRPr lang="en-IE" dirty="0">
              <a:solidFill>
                <a:srgbClr val="EA1D76"/>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33350" y="2083011"/>
            <a:ext cx="7726746" cy="3642009"/>
          </a:xfrm>
        </p:spPr>
        <p:txBody>
          <a:bodyPr/>
          <a:lstStyle/>
          <a:p>
            <a:pPr marL="342900" indent="-342900">
              <a:buFont typeface="Arial" panose="020B0604020202020204" pitchFamily="34" charset="0"/>
              <a:buChar char="•"/>
            </a:pPr>
            <a:r>
              <a:rPr lang="de-DE" sz="2400" dirty="0"/>
              <a:t>Hat die Familie Schwierigkeiten, für Grundbedürfnisse wie Nahrung, Kleidung, Medikamente und Transportmittel aufzukommen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en-IE" sz="2400" dirty="0" smtClean="0"/>
              <a:t>Is </a:t>
            </a:r>
            <a:r>
              <a:rPr lang="en-IE" sz="2400" dirty="0"/>
              <a:t>the family experiencing any current housing problems</a:t>
            </a:r>
            <a:r>
              <a:rPr lang="en-IE" sz="2400" dirty="0" smtClean="0"/>
              <a:t>?</a:t>
            </a:r>
          </a:p>
          <a:p>
            <a:pPr marL="342900" indent="-342900">
              <a:buFont typeface="Arial" panose="020B0604020202020204" pitchFamily="34" charset="0"/>
              <a:buChar char="•"/>
            </a:pPr>
            <a:endParaRPr lang="en-IE" sz="2400" dirty="0" smtClean="0"/>
          </a:p>
          <a:p>
            <a:pPr marL="342900" indent="-342900">
              <a:buFont typeface="Arial" panose="020B0604020202020204" pitchFamily="34" charset="0"/>
              <a:buChar char="•"/>
            </a:pPr>
            <a:r>
              <a:rPr lang="de-DE" sz="2400" dirty="0"/>
              <a:t>Ist die Nachbarschaft/Gemeinschaft sicher für Geflüchtete und Migrant*innen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Ist die Familie in ihrer unmittelbaren Sicherheit bedroht</a:t>
            </a:r>
            <a:r>
              <a:rPr lang="de-DE" sz="2400" dirty="0" smtClean="0"/>
              <a:t>?</a:t>
            </a:r>
            <a:endParaRPr lang="en-IE" sz="2400" dirty="0"/>
          </a:p>
        </p:txBody>
      </p:sp>
      <p:sp>
        <p:nvSpPr>
          <p:cNvPr id="8" name="Rectangle 7">
            <a:extLst>
              <a:ext uri="{FF2B5EF4-FFF2-40B4-BE49-F238E27FC236}">
                <a16:creationId xmlns="" xmlns:a16="http://schemas.microsoft.com/office/drawing/2014/main" id="{F649E43E-E8AC-4638-B540-BCAB10C86C29}"/>
              </a:ext>
            </a:extLst>
          </p:cNvPr>
          <p:cNvSpPr/>
          <p:nvPr/>
        </p:nvSpPr>
        <p:spPr>
          <a:xfrm>
            <a:off x="6783441" y="648987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341606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04800" y="238125"/>
            <a:ext cx="8077199" cy="1538483"/>
          </a:xfrm>
        </p:spPr>
        <p:txBody>
          <a:bodyPr>
            <a:normAutofit lnSpcReduction="10000"/>
          </a:bodyPr>
          <a:lstStyle/>
          <a:p>
            <a:r>
              <a:rPr lang="de-DE" dirty="0"/>
              <a:t>Fragen zur Einschätzung der </a:t>
            </a:r>
            <a:r>
              <a:rPr lang="de-DE" dirty="0" smtClean="0"/>
              <a:t>Umsiedlung </a:t>
            </a:r>
            <a:r>
              <a:rPr lang="en-IE" dirty="0" smtClean="0"/>
              <a:t>–</a:t>
            </a:r>
            <a:r>
              <a:rPr lang="de-DE" dirty="0">
                <a:solidFill>
                  <a:srgbClr val="16A8D3"/>
                </a:solidFill>
              </a:rPr>
              <a:t>Gesundheitsversorgung und Zugang zu Dienstleistungen</a:t>
            </a:r>
          </a:p>
          <a:p>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80975" y="2216361"/>
            <a:ext cx="7764846" cy="3642009"/>
          </a:xfrm>
        </p:spPr>
        <p:txBody>
          <a:bodyPr/>
          <a:lstStyle/>
          <a:p>
            <a:pPr marL="342900" indent="-342900">
              <a:buFont typeface="Arial" panose="020B0604020202020204" pitchFamily="34" charset="0"/>
              <a:buChar char="•"/>
            </a:pPr>
            <a:r>
              <a:rPr lang="de-DE" sz="2400" dirty="0"/>
              <a:t>Hat die Familie Zugang zu regelmäßiger medizinischer, psychischer Gesundheitsversorgung, Vision und/oder Zahnbehandlung</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Hat die Familie das Gefühl, dass ihre Kinder die Hilfe bekommen, die sie brauchen, um in der Schule erfolgreich zu sein</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Ist die Familie in der Lage, einen Transfer zu wichtigen Terminen zu organisieren?</a:t>
            </a:r>
            <a:endParaRPr lang="en-IE" sz="2400" dirty="0"/>
          </a:p>
        </p:txBody>
      </p:sp>
      <p:sp>
        <p:nvSpPr>
          <p:cNvPr id="8" name="Rectangle 7">
            <a:extLst>
              <a:ext uri="{FF2B5EF4-FFF2-40B4-BE49-F238E27FC236}">
                <a16:creationId xmlns="" xmlns:a16="http://schemas.microsoft.com/office/drawing/2014/main" id="{F649E43E-E8AC-4638-B540-BCAB10C86C29}"/>
              </a:ext>
            </a:extLst>
          </p:cNvPr>
          <p:cNvSpPr/>
          <p:nvPr/>
        </p:nvSpPr>
        <p:spPr>
          <a:xfrm>
            <a:off x="7116816" y="626127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175074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Einschätzung der </a:t>
            </a:r>
            <a:r>
              <a:rPr lang="de-DE" dirty="0" smtClean="0"/>
              <a:t>Umsiedlung </a:t>
            </a:r>
            <a:r>
              <a:rPr lang="en-IE" dirty="0" smtClean="0"/>
              <a:t>– </a:t>
            </a:r>
            <a:r>
              <a:rPr lang="en-IE" dirty="0" err="1">
                <a:solidFill>
                  <a:srgbClr val="16A8D3"/>
                </a:solidFill>
              </a:rPr>
              <a:t>Rechtliche</a:t>
            </a:r>
            <a:r>
              <a:rPr lang="en-IE" dirty="0">
                <a:solidFill>
                  <a:srgbClr val="16A8D3"/>
                </a:solidFill>
              </a:rPr>
              <a:t> </a:t>
            </a:r>
            <a:r>
              <a:rPr lang="en-IE" dirty="0" err="1">
                <a:solidFill>
                  <a:srgbClr val="16A8D3"/>
                </a:solidFill>
              </a:rPr>
              <a:t>Dienste</a:t>
            </a:r>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90500" y="2159211"/>
            <a:ext cx="7755321" cy="3642009"/>
          </a:xfrm>
        </p:spPr>
        <p:txBody>
          <a:bodyPr/>
          <a:lstStyle/>
          <a:p>
            <a:pPr marL="342900" indent="-342900">
              <a:buFont typeface="Arial" panose="020B0604020202020204" pitchFamily="34" charset="0"/>
              <a:buChar char="•"/>
            </a:pPr>
            <a:r>
              <a:rPr lang="de-DE" sz="2400" dirty="0"/>
              <a:t>Haben Familienangehörige einen rechtlichen Status und/oder kennen sie ihre Möglichkeiten, in ihrem Gastland zu bleiben? </a:t>
            </a:r>
            <a:endParaRPr lang="de-DE" sz="2400" dirty="0" smtClean="0"/>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Sind Familienmitglieder an Einwanderungsverfahren beteiligt</a:t>
            </a:r>
            <a:r>
              <a:rPr lang="de-DE" sz="2400" dirty="0" smtClean="0"/>
              <a: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Benötigen Familienmitglieder Zugang zu rechtlicher Vertretung?</a:t>
            </a:r>
            <a:endParaRPr lang="en-IE" sz="2400" dirty="0"/>
          </a:p>
        </p:txBody>
      </p:sp>
      <p:sp>
        <p:nvSpPr>
          <p:cNvPr id="8" name="Rectangle 7">
            <a:extLst>
              <a:ext uri="{FF2B5EF4-FFF2-40B4-BE49-F238E27FC236}">
                <a16:creationId xmlns="" xmlns:a16="http://schemas.microsoft.com/office/drawing/2014/main" id="{F649E43E-E8AC-4638-B540-BCAB10C86C29}"/>
              </a:ext>
            </a:extLst>
          </p:cNvPr>
          <p:cNvSpPr/>
          <p:nvPr/>
        </p:nvSpPr>
        <p:spPr>
          <a:xfrm>
            <a:off x="7162482" y="623390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782312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B0EDB2-A549-4830-BAAD-4DF6B647BDE6}"/>
              </a:ext>
            </a:extLst>
          </p:cNvPr>
          <p:cNvSpPr>
            <a:spLocks noGrp="1"/>
          </p:cNvSpPr>
          <p:nvPr>
            <p:ph type="body" sz="quarter" idx="13"/>
          </p:nvPr>
        </p:nvSpPr>
        <p:spPr>
          <a:solidFill>
            <a:srgbClr val="ED7523"/>
          </a:solidFill>
        </p:spPr>
        <p:txBody>
          <a:bodyPr/>
          <a:lstStyle/>
          <a:p>
            <a:r>
              <a:rPr lang="de-DE" dirty="0">
                <a:solidFill>
                  <a:schemeClr val="bg1"/>
                </a:solidFill>
              </a:rPr>
              <a:t>Tool zur Beurteilung von Isolation</a:t>
            </a:r>
            <a:endParaRPr lang="en-IE" dirty="0">
              <a:solidFill>
                <a:schemeClr val="bg1"/>
              </a:solidFill>
            </a:endParaRPr>
          </a:p>
        </p:txBody>
      </p:sp>
      <p:sp>
        <p:nvSpPr>
          <p:cNvPr id="3" name="Text Placeholder 2">
            <a:extLst>
              <a:ext uri="{FF2B5EF4-FFF2-40B4-BE49-F238E27FC236}">
                <a16:creationId xmlns=""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 xmlns:a16="http://schemas.microsoft.com/office/drawing/2014/main" id="{14FB5CAC-5452-4AFA-A721-0F03E7822A5E}"/>
              </a:ext>
            </a:extLst>
          </p:cNvPr>
          <p:cNvSpPr txBox="1"/>
          <p:nvPr/>
        </p:nvSpPr>
        <p:spPr>
          <a:xfrm>
            <a:off x="-1" y="273767"/>
            <a:ext cx="2543175" cy="461665"/>
          </a:xfrm>
          <a:prstGeom prst="rect">
            <a:avLst/>
          </a:prstGeom>
          <a:solidFill>
            <a:srgbClr val="B6BD00"/>
          </a:solidFill>
        </p:spPr>
        <p:txBody>
          <a:bodyPr wrap="square" rtlCol="0">
            <a:spAutoFit/>
          </a:bodyPr>
          <a:lstStyle/>
          <a:p>
            <a:r>
              <a:rPr lang="en-IE" sz="2400" dirty="0">
                <a:solidFill>
                  <a:schemeClr val="bg1"/>
                </a:solidFill>
              </a:rPr>
              <a:t>      </a:t>
            </a:r>
            <a:r>
              <a:rPr lang="en-IE" sz="2000" dirty="0" smtClean="0">
                <a:solidFill>
                  <a:schemeClr val="bg1"/>
                </a:solidFill>
              </a:rPr>
              <a:t>NÜZLICHES TOOL</a:t>
            </a:r>
            <a:endParaRPr lang="en-IE" sz="2000" dirty="0">
              <a:solidFill>
                <a:schemeClr val="bg1"/>
              </a:solidFill>
            </a:endParaRPr>
          </a:p>
        </p:txBody>
      </p:sp>
      <p:grpSp>
        <p:nvGrpSpPr>
          <p:cNvPr id="9" name="Google Shape;609;p39">
            <a:extLst>
              <a:ext uri="{FF2B5EF4-FFF2-40B4-BE49-F238E27FC236}">
                <a16:creationId xmlns=""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 xmlns:a16="http://schemas.microsoft.com/office/drawing/2014/main" id="{6BE0D493-026A-4F0E-9079-75D1DE9D54C7}"/>
              </a:ext>
            </a:extLst>
          </p:cNvPr>
          <p:cNvPicPr>
            <a:picLocks noChangeAspect="1"/>
          </p:cNvPicPr>
          <p:nvPr/>
        </p:nvPicPr>
        <p:blipFill rotWithShape="1">
          <a:blip r:embed="rId3"/>
          <a:srcRect b="22122"/>
          <a:stretch/>
        </p:blipFill>
        <p:spPr>
          <a:xfrm>
            <a:off x="3160809" y="1893434"/>
            <a:ext cx="5712312" cy="3582456"/>
          </a:xfrm>
          <a:prstGeom prst="rect">
            <a:avLst/>
          </a:prstGeom>
        </p:spPr>
      </p:pic>
    </p:spTree>
    <p:extLst>
      <p:ext uri="{BB962C8B-B14F-4D97-AF65-F5344CB8AC3E}">
        <p14:creationId xmlns:p14="http://schemas.microsoft.com/office/powerpoint/2010/main" val="211045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Beurteilung der </a:t>
            </a:r>
            <a:r>
              <a:rPr lang="de-DE" dirty="0" smtClean="0"/>
              <a:t>Isolation </a:t>
            </a:r>
            <a:r>
              <a:rPr lang="en-IE" dirty="0" smtClean="0"/>
              <a:t>– </a:t>
            </a:r>
            <a:r>
              <a:rPr lang="en-IE" dirty="0" err="1">
                <a:solidFill>
                  <a:srgbClr val="ED7523"/>
                </a:solidFill>
              </a:rPr>
              <a:t>Informelle</a:t>
            </a:r>
            <a:r>
              <a:rPr lang="en-IE" dirty="0">
                <a:solidFill>
                  <a:srgbClr val="ED7523"/>
                </a:solidFill>
              </a:rPr>
              <a:t> </a:t>
            </a:r>
            <a:r>
              <a:rPr lang="en-IE" dirty="0" err="1">
                <a:solidFill>
                  <a:srgbClr val="ED7523"/>
                </a:solidFill>
              </a:rPr>
              <a:t>soziale</a:t>
            </a:r>
            <a:r>
              <a:rPr lang="en-IE" dirty="0">
                <a:solidFill>
                  <a:srgbClr val="ED7523"/>
                </a:solidFill>
              </a:rPr>
              <a:t> </a:t>
            </a:r>
            <a:r>
              <a:rPr lang="en-IE" dirty="0" err="1">
                <a:solidFill>
                  <a:srgbClr val="ED7523"/>
                </a:solidFill>
              </a:rPr>
              <a:t>Unterstützung</a:t>
            </a:r>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114300" y="2063961"/>
            <a:ext cx="7831521" cy="3642009"/>
          </a:xfrm>
        </p:spPr>
        <p:txBody>
          <a:bodyPr/>
          <a:lstStyle/>
          <a:p>
            <a:pPr marL="342900" indent="-342900">
              <a:buFont typeface="Arial" panose="020B0604020202020204" pitchFamily="34" charset="0"/>
              <a:buChar char="•"/>
            </a:pPr>
            <a:r>
              <a:rPr lang="de-DE" sz="2400" dirty="0"/>
              <a:t>Berichtet ein Familienmitglied, dass es sich die meiste Zeit einsam </a:t>
            </a:r>
            <a:r>
              <a:rPr lang="de-DE" sz="2400" dirty="0" smtClean="0"/>
              <a:t>fühlt?</a:t>
            </a:r>
          </a:p>
          <a:p>
            <a:pPr marL="342900" indent="-342900">
              <a:buFont typeface="Arial" panose="020B0604020202020204" pitchFamily="34" charset="0"/>
              <a:buChar char="•"/>
            </a:pPr>
            <a:r>
              <a:rPr lang="de-DE" sz="2400" dirty="0" smtClean="0"/>
              <a:t>Hat </a:t>
            </a:r>
            <a:r>
              <a:rPr lang="de-DE" sz="2400" dirty="0"/>
              <a:t>ein Familienmitglied enge Freunde oder Familienmitglieder, mit denen es sich wohlfühlt, sich zu unterhalten</a:t>
            </a:r>
            <a:r>
              <a:rPr lang="de-DE" sz="2400" dirty="0" smtClean="0"/>
              <a:t>?</a:t>
            </a:r>
          </a:p>
          <a:p>
            <a:pPr marL="342900" indent="-342900">
              <a:buFont typeface="Arial" panose="020B0604020202020204" pitchFamily="34" charset="0"/>
              <a:buChar char="•"/>
            </a:pPr>
            <a:r>
              <a:rPr lang="de-DE" sz="2400" dirty="0"/>
              <a:t>Verbringt ein Familienmitglied viel Zeit allein, auch wenn soziale Interaktion erwünscht ist?</a:t>
            </a:r>
          </a:p>
          <a:p>
            <a:pPr marL="342900" indent="-342900">
              <a:buFont typeface="Arial" panose="020B0604020202020204" pitchFamily="34" charset="0"/>
              <a:buChar char="•"/>
            </a:pPr>
            <a:r>
              <a:rPr lang="de-DE" sz="2400" dirty="0"/>
              <a:t>Berichtet ein Familienmitglied von einem Gefühl wie "niemand versteht mich</a:t>
            </a:r>
            <a:r>
              <a:rPr lang="de-DE" sz="2400" dirty="0" smtClean="0"/>
              <a:t>"?</a:t>
            </a:r>
          </a:p>
          <a:p>
            <a:pPr marL="342900" indent="-342900">
              <a:buFont typeface="Arial" panose="020B0604020202020204" pitchFamily="34" charset="0"/>
              <a:buChar char="•"/>
            </a:pPr>
            <a:r>
              <a:rPr lang="de-DE" sz="2400" dirty="0"/>
              <a:t>Ist das Kind/Familienmitglied von anderen wichtigen Familienmitgliedern getrennt worden?</a:t>
            </a:r>
          </a:p>
          <a:p>
            <a:pPr marL="342900" indent="-342900">
              <a:buFont typeface="Arial" panose="020B0604020202020204" pitchFamily="34" charset="0"/>
              <a:buChar char="•"/>
            </a:pPr>
            <a:endParaRPr lang="de-DE" sz="2400" dirty="0" smtClean="0"/>
          </a:p>
        </p:txBody>
      </p:sp>
      <p:sp>
        <p:nvSpPr>
          <p:cNvPr id="8" name="Rectangle 7">
            <a:extLst>
              <a:ext uri="{FF2B5EF4-FFF2-40B4-BE49-F238E27FC236}">
                <a16:creationId xmlns="" xmlns:a16="http://schemas.microsoft.com/office/drawing/2014/main" id="{F649E43E-E8AC-4638-B540-BCAB10C86C29}"/>
              </a:ext>
            </a:extLst>
          </p:cNvPr>
          <p:cNvSpPr/>
          <p:nvPr/>
        </p:nvSpPr>
        <p:spPr>
          <a:xfrm>
            <a:off x="7059666" y="6385100"/>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340243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de-DE" dirty="0"/>
              <a:t>Fragen zur Beurteilung der </a:t>
            </a:r>
            <a:r>
              <a:rPr lang="de-DE" dirty="0" smtClean="0"/>
              <a:t>Isolation </a:t>
            </a:r>
            <a:r>
              <a:rPr lang="en-IE" dirty="0" smtClean="0"/>
              <a:t>– </a:t>
            </a:r>
            <a:r>
              <a:rPr lang="en-IE" dirty="0" err="1">
                <a:solidFill>
                  <a:srgbClr val="ED7523"/>
                </a:solidFill>
              </a:rPr>
              <a:t>Offizielle</a:t>
            </a:r>
            <a:r>
              <a:rPr lang="en-IE" dirty="0">
                <a:solidFill>
                  <a:srgbClr val="ED7523"/>
                </a:solidFill>
              </a:rPr>
              <a:t> </a:t>
            </a:r>
            <a:r>
              <a:rPr lang="en-IE" dirty="0" err="1">
                <a:solidFill>
                  <a:srgbClr val="ED7523"/>
                </a:solidFill>
              </a:rPr>
              <a:t>soziale</a:t>
            </a:r>
            <a:r>
              <a:rPr lang="en-IE" dirty="0">
                <a:solidFill>
                  <a:srgbClr val="ED7523"/>
                </a:solidFill>
              </a:rPr>
              <a:t> </a:t>
            </a:r>
            <a:r>
              <a:rPr lang="en-IE" dirty="0" err="1">
                <a:solidFill>
                  <a:srgbClr val="ED7523"/>
                </a:solidFill>
              </a:rPr>
              <a:t>Unterstützung</a:t>
            </a:r>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285213" y="2187786"/>
            <a:ext cx="7249062" cy="3642009"/>
          </a:xfrm>
        </p:spPr>
        <p:txBody>
          <a:bodyPr/>
          <a:lstStyle/>
          <a:p>
            <a:pPr marL="342900" indent="-342900">
              <a:buFont typeface="Arial" panose="020B0604020202020204" pitchFamily="34" charset="0"/>
              <a:buChar char="•"/>
            </a:pPr>
            <a:r>
              <a:rPr lang="de-DE" sz="2400" dirty="0"/>
              <a:t>Hat die Familie mit Gruppen Gleichaltriger zu tun (z.B. Sportmannschaften, religiöse Gruppen oder soziale Vereine</a:t>
            </a:r>
            <a:r>
              <a:rPr lang="de-DE" sz="2400" dirty="0" smtClean="0"/>
              <a:t>)?</a:t>
            </a:r>
          </a:p>
          <a:p>
            <a:pPr marL="342900" indent="-342900">
              <a:buFont typeface="Arial" panose="020B0604020202020204" pitchFamily="34" charset="0"/>
              <a:buChar char="•"/>
            </a:pPr>
            <a:r>
              <a:rPr lang="de-DE" sz="2400" dirty="0"/>
              <a:t>Hat die Familie Personen in der Gemeinde, am Arbeitsplatz oder in der Schule (z.B. Betreuer*in, Berater*in, Lehrer*in, Vorgesetzte*r), die ihnen hilfreich und unterstützend zur Seite stehen</a:t>
            </a:r>
            <a:r>
              <a:rPr lang="de-DE" sz="2400" dirty="0" smtClean="0"/>
              <a:t>?</a:t>
            </a:r>
          </a:p>
          <a:p>
            <a:pPr marL="342900" indent="-342900">
              <a:buFont typeface="Arial" panose="020B0604020202020204" pitchFamily="34" charset="0"/>
              <a:buChar char="•"/>
            </a:pPr>
            <a:r>
              <a:rPr lang="de-DE" sz="2400" dirty="0"/>
              <a:t>Gibt es Gemeindebehörden, die der Familie geholfen haben?</a:t>
            </a:r>
            <a:endParaRPr lang="en-IE" sz="2400" dirty="0"/>
          </a:p>
        </p:txBody>
      </p:sp>
      <p:sp>
        <p:nvSpPr>
          <p:cNvPr id="8" name="Rectangle 7">
            <a:extLst>
              <a:ext uri="{FF2B5EF4-FFF2-40B4-BE49-F238E27FC236}">
                <a16:creationId xmlns="" xmlns:a16="http://schemas.microsoft.com/office/drawing/2014/main" id="{F649E43E-E8AC-4638-B540-BCAB10C86C29}"/>
              </a:ext>
            </a:extLst>
          </p:cNvPr>
          <p:cNvSpPr/>
          <p:nvPr/>
        </p:nvSpPr>
        <p:spPr>
          <a:xfrm>
            <a:off x="7193016" y="6309391"/>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2189293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 xmlns:a16="http://schemas.microsoft.com/office/drawing/2014/main" id="{E5AC3995-43DF-4FA7-8399-4F1AAD6DF060}"/>
              </a:ext>
            </a:extLst>
          </p:cNvPr>
          <p:cNvSpPr>
            <a:spLocks noGrp="1"/>
          </p:cNvSpPr>
          <p:nvPr>
            <p:ph type="body" sz="quarter" idx="16"/>
          </p:nvPr>
        </p:nvSpPr>
        <p:spPr>
          <a:xfrm>
            <a:off x="388881" y="323850"/>
            <a:ext cx="7869293" cy="1524000"/>
          </a:xfrm>
        </p:spPr>
        <p:txBody>
          <a:bodyPr>
            <a:normAutofit lnSpcReduction="10000"/>
          </a:bodyPr>
          <a:lstStyle/>
          <a:p>
            <a:r>
              <a:rPr lang="de-DE" dirty="0"/>
              <a:t>Fragen zur Beurteilung der Isolation</a:t>
            </a:r>
            <a:r>
              <a:rPr lang="en-IE" dirty="0" smtClean="0"/>
              <a:t> –</a:t>
            </a:r>
            <a:r>
              <a:rPr lang="en-IE" dirty="0" err="1">
                <a:solidFill>
                  <a:srgbClr val="ED7523"/>
                </a:solidFill>
              </a:rPr>
              <a:t>Diskriminierung</a:t>
            </a:r>
            <a:r>
              <a:rPr lang="en-IE" dirty="0">
                <a:solidFill>
                  <a:srgbClr val="ED7523"/>
                </a:solidFill>
              </a:rPr>
              <a:t>, </a:t>
            </a:r>
            <a:r>
              <a:rPr lang="en-IE" dirty="0" err="1">
                <a:solidFill>
                  <a:srgbClr val="ED7523"/>
                </a:solidFill>
              </a:rPr>
              <a:t>Stigmatisierung</a:t>
            </a:r>
            <a:r>
              <a:rPr lang="en-IE" dirty="0">
                <a:solidFill>
                  <a:srgbClr val="ED7523"/>
                </a:solidFill>
              </a:rPr>
              <a:t> &amp; </a:t>
            </a:r>
            <a:r>
              <a:rPr lang="en-IE" dirty="0" err="1">
                <a:solidFill>
                  <a:srgbClr val="ED7523"/>
                </a:solidFill>
              </a:rPr>
              <a:t>Voreingenommenheit</a:t>
            </a:r>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 xmlns:a16="http://schemas.microsoft.com/office/drawing/2014/main" id="{EA5706CD-A063-44E0-AD90-6FC866DC0EF7}"/>
              </a:ext>
            </a:extLst>
          </p:cNvPr>
          <p:cNvSpPr>
            <a:spLocks noGrp="1"/>
          </p:cNvSpPr>
          <p:nvPr>
            <p:ph type="body" sz="quarter" idx="17"/>
          </p:nvPr>
        </p:nvSpPr>
        <p:spPr>
          <a:xfrm>
            <a:off x="380463" y="2063961"/>
            <a:ext cx="7391937" cy="3642009"/>
          </a:xfrm>
        </p:spPr>
        <p:txBody>
          <a:bodyPr/>
          <a:lstStyle/>
          <a:p>
            <a:pPr marL="342900" indent="-342900">
              <a:buFont typeface="Arial" panose="020B0604020202020204" pitchFamily="34" charset="0"/>
              <a:buChar char="•"/>
            </a:pPr>
            <a:r>
              <a:rPr lang="de-DE" sz="2400" dirty="0"/>
              <a:t>Hat die Familie über Erfahrungen mit Diskriminierung, Stigmatisierung oder unfairer Voreingenommenheit berichtet</a:t>
            </a:r>
            <a:r>
              <a:rPr lang="de-DE" sz="2400" dirty="0" smtClean="0"/>
              <a:t>?</a:t>
            </a:r>
          </a:p>
          <a:p>
            <a:pPr marL="342900" indent="-342900">
              <a:buFont typeface="Arial" panose="020B0604020202020204" pitchFamily="34" charset="0"/>
              <a:buChar char="•"/>
            </a:pPr>
            <a:r>
              <a:rPr lang="de-DE" sz="2400" dirty="0"/>
              <a:t>Gibt die Familie an, häufig von jemandem in ihrer Gemeinde, von Strafverfolgungsbehörden oder Nachbar*innen belästigt zu werden</a:t>
            </a:r>
            <a:r>
              <a:rPr lang="de-DE" sz="2400" dirty="0" smtClean="0"/>
              <a:t>?</a:t>
            </a:r>
          </a:p>
          <a:p>
            <a:pPr marL="342900" indent="-342900">
              <a:buFont typeface="Arial" panose="020B0604020202020204" pitchFamily="34" charset="0"/>
              <a:buChar char="•"/>
            </a:pPr>
            <a:r>
              <a:rPr lang="de-DE" sz="2400" dirty="0"/>
              <a:t>Berichten die Kinder über Vorfälle, in denen sie von Kindern oder Personen, die in ihrem Gastland geboren sind, gehänselt wurden?</a:t>
            </a:r>
            <a:endParaRPr lang="en-IE" sz="2400" dirty="0"/>
          </a:p>
        </p:txBody>
      </p:sp>
      <p:sp>
        <p:nvSpPr>
          <p:cNvPr id="8" name="Rectangle 7">
            <a:extLst>
              <a:ext uri="{FF2B5EF4-FFF2-40B4-BE49-F238E27FC236}">
                <a16:creationId xmlns="" xmlns:a16="http://schemas.microsoft.com/office/drawing/2014/main" id="{F649E43E-E8AC-4638-B540-BCAB10C86C29}"/>
              </a:ext>
            </a:extLst>
          </p:cNvPr>
          <p:cNvSpPr/>
          <p:nvPr/>
        </p:nvSpPr>
        <p:spPr>
          <a:xfrm>
            <a:off x="6669141" y="6308900"/>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1404146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21763B5-B5E3-4072-A908-881814555DEE}"/>
              </a:ext>
            </a:extLst>
          </p:cNvPr>
          <p:cNvSpPr>
            <a:spLocks noGrp="1"/>
          </p:cNvSpPr>
          <p:nvPr>
            <p:ph type="body" sz="quarter" idx="20"/>
          </p:nvPr>
        </p:nvSpPr>
        <p:spPr>
          <a:xfrm>
            <a:off x="4234543" y="1754551"/>
            <a:ext cx="7620000" cy="4179524"/>
          </a:xfrm>
        </p:spPr>
        <p:txBody>
          <a:bodyPr/>
          <a:lstStyle/>
          <a:p>
            <a:pPr marL="0" indent="0">
              <a:buNone/>
            </a:pPr>
            <a:r>
              <a:rPr lang="de-DE" sz="2200" dirty="0"/>
              <a:t>Dieses Toolkit bietet Menschen, die mit Geflüchteten arbeiten, eine kurze Einführung in die Vielfalt der Herausforderungen, mit denen Geflüchtete konfrontiert sind, darunter Krisen, Symptome psychischer Erkrankungen und Notsituationen. </a:t>
            </a:r>
            <a:endParaRPr lang="de-DE" sz="2200" dirty="0" smtClean="0"/>
          </a:p>
          <a:p>
            <a:pPr marL="0" indent="0">
              <a:buNone/>
            </a:pPr>
            <a:r>
              <a:rPr lang="de-DE" sz="2200" dirty="0" smtClean="0"/>
              <a:t>Das </a:t>
            </a:r>
            <a:r>
              <a:rPr lang="de-DE" sz="2200" dirty="0"/>
              <a:t>Toolkit enthält auch Hinweise auf verfügbare lokale Hilfsmittel. Die Materialien wurden so geschrieben und gestaltet, dass sie den kulturellen und sprachlichen Bedürfnissen des Publikums entsprechen. </a:t>
            </a:r>
            <a:endParaRPr lang="de-DE" sz="2200" dirty="0" smtClean="0"/>
          </a:p>
          <a:p>
            <a:pPr marL="0" indent="0">
              <a:buNone/>
            </a:pPr>
            <a:r>
              <a:rPr lang="de-DE" sz="2200" dirty="0" smtClean="0"/>
              <a:t>Zu </a:t>
            </a:r>
            <a:r>
              <a:rPr lang="de-DE" sz="2200" dirty="0"/>
              <a:t>den </a:t>
            </a:r>
            <a:r>
              <a:rPr lang="de-DE" sz="2200" dirty="0" smtClean="0"/>
              <a:t>Zielgruppen gehören </a:t>
            </a:r>
            <a:r>
              <a:rPr lang="de-DE" sz="2200" dirty="0"/>
              <a:t>führende Vertreter*innen von Flüchtlingsgemeinschaften, Sachbearbeiter*innen und Freiwillige</a:t>
            </a:r>
            <a:r>
              <a:rPr lang="de-DE" sz="2200" dirty="0" smtClean="0"/>
              <a:t>.</a:t>
            </a:r>
          </a:p>
          <a:p>
            <a:pPr marL="0" indent="0">
              <a:buNone/>
            </a:pPr>
            <a:r>
              <a:rPr lang="de-DE" sz="2200" dirty="0" smtClean="0"/>
              <a:t>Obwohl </a:t>
            </a:r>
            <a:r>
              <a:rPr lang="de-DE" sz="2200" dirty="0"/>
              <a:t>es als eine Hilfsquelle für die Vereinigten Staaten entwickelt wurde, ist sein Inhalt transversal und sehr übertragbar. </a:t>
            </a:r>
            <a:endParaRPr lang="en-IE" sz="2200" dirty="0"/>
          </a:p>
        </p:txBody>
      </p:sp>
      <p:sp>
        <p:nvSpPr>
          <p:cNvPr id="3" name="Text Placeholder 2">
            <a:extLst>
              <a:ext uri="{FF2B5EF4-FFF2-40B4-BE49-F238E27FC236}">
                <a16:creationId xmlns="" xmlns:a16="http://schemas.microsoft.com/office/drawing/2014/main" id="{C668256C-503B-41F4-A420-D5A92B1C3286}"/>
              </a:ext>
            </a:extLst>
          </p:cNvPr>
          <p:cNvSpPr>
            <a:spLocks noGrp="1"/>
          </p:cNvSpPr>
          <p:nvPr>
            <p:ph type="body" sz="quarter" idx="21"/>
          </p:nvPr>
        </p:nvSpPr>
        <p:spPr>
          <a:xfrm>
            <a:off x="2444643" y="624998"/>
            <a:ext cx="8661508" cy="1118472"/>
          </a:xfrm>
        </p:spPr>
        <p:txBody>
          <a:bodyPr>
            <a:noAutofit/>
          </a:bodyPr>
          <a:lstStyle/>
          <a:p>
            <a:r>
              <a:rPr lang="en-IE" sz="3200" dirty="0"/>
              <a:t>Overcoming Barriers </a:t>
            </a:r>
            <a:r>
              <a:rPr lang="de-DE" sz="3200" dirty="0"/>
              <a:t>Toolkit zur Unterstützung von Geflüchteten bei der Anpassung</a:t>
            </a:r>
            <a:endParaRPr lang="en-IE" sz="3200" dirty="0"/>
          </a:p>
        </p:txBody>
      </p:sp>
      <p:pic>
        <p:nvPicPr>
          <p:cNvPr id="4" name="Picture 3">
            <a:extLst>
              <a:ext uri="{FF2B5EF4-FFF2-40B4-BE49-F238E27FC236}">
                <a16:creationId xmlns="" xmlns:a16="http://schemas.microsoft.com/office/drawing/2014/main" id="{BEF592EC-EE88-426A-B946-81144DF4E648}"/>
              </a:ext>
            </a:extLst>
          </p:cNvPr>
          <p:cNvPicPr>
            <a:picLocks noChangeAspect="1"/>
          </p:cNvPicPr>
          <p:nvPr/>
        </p:nvPicPr>
        <p:blipFill>
          <a:blip r:embed="rId2"/>
          <a:stretch>
            <a:fillRect/>
          </a:stretch>
        </p:blipFill>
        <p:spPr>
          <a:xfrm>
            <a:off x="500743" y="1754551"/>
            <a:ext cx="3373448" cy="4407354"/>
          </a:xfrm>
          <a:prstGeom prst="rect">
            <a:avLst/>
          </a:prstGeom>
        </p:spPr>
      </p:pic>
      <p:sp>
        <p:nvSpPr>
          <p:cNvPr id="5" name="TextBox 4">
            <a:extLst>
              <a:ext uri="{FF2B5EF4-FFF2-40B4-BE49-F238E27FC236}">
                <a16:creationId xmlns="" xmlns:a16="http://schemas.microsoft.com/office/drawing/2014/main" id="{D0C5D79C-B8B8-47B1-BED0-30E2AA58F471}"/>
              </a:ext>
            </a:extLst>
          </p:cNvPr>
          <p:cNvSpPr txBox="1"/>
          <p:nvPr/>
        </p:nvSpPr>
        <p:spPr>
          <a:xfrm>
            <a:off x="0" y="110481"/>
            <a:ext cx="2676526" cy="430887"/>
          </a:xfrm>
          <a:prstGeom prst="rect">
            <a:avLst/>
          </a:prstGeom>
          <a:solidFill>
            <a:srgbClr val="B6BD00"/>
          </a:solidFill>
        </p:spPr>
        <p:txBody>
          <a:bodyPr wrap="square" rtlCol="0">
            <a:spAutoFit/>
          </a:bodyPr>
          <a:lstStyle/>
          <a:p>
            <a:r>
              <a:rPr lang="en-IE" sz="2200" dirty="0">
                <a:solidFill>
                  <a:schemeClr val="bg1"/>
                </a:solidFill>
              </a:rPr>
              <a:t>      </a:t>
            </a:r>
            <a:r>
              <a:rPr lang="en-IE" sz="2200" dirty="0" smtClean="0">
                <a:solidFill>
                  <a:schemeClr val="bg1"/>
                </a:solidFill>
              </a:rPr>
              <a:t>NÜTZLICHES TOOL</a:t>
            </a:r>
            <a:endParaRPr lang="en-IE" sz="2200" dirty="0">
              <a:solidFill>
                <a:schemeClr val="bg1"/>
              </a:solidFill>
            </a:endParaRPr>
          </a:p>
        </p:txBody>
      </p:sp>
      <p:grpSp>
        <p:nvGrpSpPr>
          <p:cNvPr id="6" name="Google Shape;609;p39">
            <a:extLst>
              <a:ext uri="{FF2B5EF4-FFF2-40B4-BE49-F238E27FC236}">
                <a16:creationId xmlns="" xmlns:a16="http://schemas.microsoft.com/office/drawing/2014/main" id="{942444B7-F486-4ECC-983E-F586FA9B35A6}"/>
              </a:ext>
            </a:extLst>
          </p:cNvPr>
          <p:cNvGrpSpPr/>
          <p:nvPr/>
        </p:nvGrpSpPr>
        <p:grpSpPr>
          <a:xfrm>
            <a:off x="111710" y="158088"/>
            <a:ext cx="360000" cy="288000"/>
            <a:chOff x="5247525" y="3007275"/>
            <a:chExt cx="517575" cy="384825"/>
          </a:xfrm>
        </p:grpSpPr>
        <p:sp>
          <p:nvSpPr>
            <p:cNvPr id="7" name="Google Shape;610;p39">
              <a:extLst>
                <a:ext uri="{FF2B5EF4-FFF2-40B4-BE49-F238E27FC236}">
                  <a16:creationId xmlns="" xmlns:a16="http://schemas.microsoft.com/office/drawing/2014/main" id="{1C1E90F6-0B58-4544-AE18-0E56BA90FF57}"/>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 xmlns:a16="http://schemas.microsoft.com/office/drawing/2014/main" id="{094635A1-1B8D-4632-A2A7-C039799E77E5}"/>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 xmlns:a16="http://schemas.microsoft.com/office/drawing/2014/main" id="{3B4142E1-ED47-4692-9E33-A5CBF0FA8E3A}"/>
              </a:ext>
            </a:extLst>
          </p:cNvPr>
          <p:cNvSpPr txBox="1"/>
          <p:nvPr/>
        </p:nvSpPr>
        <p:spPr>
          <a:xfrm>
            <a:off x="451621" y="6298463"/>
            <a:ext cx="11402922" cy="461665"/>
          </a:xfrm>
          <a:prstGeom prst="rect">
            <a:avLst/>
          </a:prstGeom>
          <a:solidFill>
            <a:srgbClr val="EA1D76"/>
          </a:solidFill>
        </p:spPr>
        <p:txBody>
          <a:bodyPr wrap="square" rtlCol="0">
            <a:spAutoFit/>
          </a:bodyPr>
          <a:lstStyle/>
          <a:p>
            <a:r>
              <a:rPr lang="en-IE" sz="2400" dirty="0">
                <a:solidFill>
                  <a:schemeClr val="bg1"/>
                </a:solidFill>
              </a:rPr>
              <a:t>       DOWNLOAD: </a:t>
            </a:r>
            <a:r>
              <a:rPr lang="en-IE" sz="2400" dirty="0">
                <a:hlinkClick r:id="rId3"/>
              </a:rPr>
              <a:t>https://docs.google.com/file/d/0B2Nm6XolIfnFOWZ5cmxkUG1CTEk/edit</a:t>
            </a:r>
            <a:r>
              <a:rPr lang="en-IE" sz="2400" dirty="0"/>
              <a:t> </a:t>
            </a:r>
          </a:p>
        </p:txBody>
      </p:sp>
      <p:grpSp>
        <p:nvGrpSpPr>
          <p:cNvPr id="11" name="Google Shape;605;p39">
            <a:extLst>
              <a:ext uri="{FF2B5EF4-FFF2-40B4-BE49-F238E27FC236}">
                <a16:creationId xmlns="" xmlns:a16="http://schemas.microsoft.com/office/drawing/2014/main" id="{BF3B1355-79E7-4AC1-B8B9-A7A5FC30F8D5}"/>
              </a:ext>
            </a:extLst>
          </p:cNvPr>
          <p:cNvGrpSpPr/>
          <p:nvPr/>
        </p:nvGrpSpPr>
        <p:grpSpPr>
          <a:xfrm>
            <a:off x="635376" y="6368046"/>
            <a:ext cx="252000" cy="288000"/>
            <a:chOff x="2583100" y="2973775"/>
            <a:chExt cx="461550" cy="437200"/>
          </a:xfrm>
        </p:grpSpPr>
        <p:sp>
          <p:nvSpPr>
            <p:cNvPr id="12" name="Google Shape;606;p39">
              <a:extLst>
                <a:ext uri="{FF2B5EF4-FFF2-40B4-BE49-F238E27FC236}">
                  <a16:creationId xmlns="" xmlns:a16="http://schemas.microsoft.com/office/drawing/2014/main" id="{8D4281CA-0633-4B0D-BC26-764FB5A0E3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7;p39">
              <a:extLst>
                <a:ext uri="{FF2B5EF4-FFF2-40B4-BE49-F238E27FC236}">
                  <a16:creationId xmlns="" xmlns:a16="http://schemas.microsoft.com/office/drawing/2014/main" id="{855FA89E-4522-4934-B00B-893865CC66F6}"/>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6611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E595B53-79A4-40D0-97D3-0774C9D3E009}"/>
              </a:ext>
            </a:extLst>
          </p:cNvPr>
          <p:cNvSpPr>
            <a:spLocks noGrp="1"/>
          </p:cNvSpPr>
          <p:nvPr>
            <p:ph type="body" sz="quarter" idx="16"/>
          </p:nvPr>
        </p:nvSpPr>
        <p:spPr/>
        <p:txBody>
          <a:bodyPr/>
          <a:lstStyle/>
          <a:p>
            <a:r>
              <a:rPr lang="en-IE" dirty="0" smtClean="0"/>
              <a:t>IN DIESEM TEIL:</a:t>
            </a:r>
            <a:endParaRPr lang="en-IE" dirty="0"/>
          </a:p>
        </p:txBody>
      </p:sp>
      <p:sp>
        <p:nvSpPr>
          <p:cNvPr id="7" name="Text Placeholder 5">
            <a:extLst>
              <a:ext uri="{FF2B5EF4-FFF2-40B4-BE49-F238E27FC236}">
                <a16:creationId xmlns="" xmlns:a16="http://schemas.microsoft.com/office/drawing/2014/main" id="{26398C5D-AD6D-4DD8-98DF-4B4627FE13A4}"/>
              </a:ext>
            </a:extLst>
          </p:cNvPr>
          <p:cNvSpPr txBox="1">
            <a:spLocks/>
          </p:cNvSpPr>
          <p:nvPr/>
        </p:nvSpPr>
        <p:spPr>
          <a:xfrm>
            <a:off x="352425" y="1447800"/>
            <a:ext cx="4492511" cy="344805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smtClean="0"/>
              <a:t>1.2 </a:t>
            </a:r>
            <a:r>
              <a:rPr lang="de-DE" sz="3600" i="0" dirty="0"/>
              <a:t>Trauma überwinden - die Rolle von Belastbarkeit, Wohlbefinden und Sinnhaftigkeit</a:t>
            </a:r>
            <a:endParaRPr lang="en-IE" dirty="0"/>
          </a:p>
        </p:txBody>
      </p:sp>
      <p:sp>
        <p:nvSpPr>
          <p:cNvPr id="8" name="TextBox 7">
            <a:extLst>
              <a:ext uri="{FF2B5EF4-FFF2-40B4-BE49-F238E27FC236}">
                <a16:creationId xmlns=""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WOHLBEFINDEN</a:t>
            </a:r>
            <a:endParaRPr lang="en-IE" sz="3200" dirty="0">
              <a:solidFill>
                <a:schemeClr val="bg1"/>
              </a:solidFill>
            </a:endParaRPr>
          </a:p>
        </p:txBody>
      </p:sp>
      <p:sp>
        <p:nvSpPr>
          <p:cNvPr id="9" name="Text Placeholder 5">
            <a:extLst>
              <a:ext uri="{FF2B5EF4-FFF2-40B4-BE49-F238E27FC236}">
                <a16:creationId xmlns="" xmlns:a16="http://schemas.microsoft.com/office/drawing/2014/main" id="{6A4F332E-4E6E-4653-8EF6-CA7FA35CC9E9}"/>
              </a:ext>
            </a:extLst>
          </p:cNvPr>
          <p:cNvSpPr>
            <a:spLocks noGrp="1"/>
          </p:cNvSpPr>
          <p:nvPr>
            <p:ph type="body" sz="quarter" idx="17"/>
          </p:nvPr>
        </p:nvSpPr>
        <p:spPr>
          <a:xfrm>
            <a:off x="5819775" y="1905000"/>
            <a:ext cx="6296025" cy="4591049"/>
          </a:xfrm>
        </p:spPr>
        <p:txBody>
          <a:bodyPr/>
          <a:lstStyle/>
          <a:p>
            <a:pPr algn="just"/>
            <a:r>
              <a:rPr lang="de-DE" sz="2200" dirty="0"/>
              <a:t>Bis die Geflüchteten in ihren neuen Aufnahmeländern ankommen, sind sie mit ungeheuren Widrigkeiten konfrontiert und haben viel Veränderung und Verlust erfahren. Viele Familien werden Zeuge von Gewalt gewesen sein oder Gewalt erlebt haben und haben geliebte Menschen verloren oder wurden von ihnen getrennt. Die Trauer kann für Eltern und Kinder gleichermaßen überwältigend sein</a:t>
            </a:r>
            <a:r>
              <a:rPr lang="de-DE" sz="2200" dirty="0" smtClean="0"/>
              <a:t>.</a:t>
            </a:r>
          </a:p>
          <a:p>
            <a:pPr algn="just"/>
            <a:r>
              <a:rPr lang="de-DE" sz="2200" dirty="0"/>
              <a:t>In diesem Abschnitt untersuchen wir, wie Dienstleistungs-/Bildungsanbieter Geflüchtete und Migrant*innen bei der Bewältigung von Traumata helfen können, indem sie an ihrer Belastbarkeit arbeiten, ihr Wohlbefinden verbessern und ein Gefühl der Sinnhaftigkeit entwickeln.</a:t>
            </a:r>
          </a:p>
        </p:txBody>
      </p:sp>
    </p:spTree>
    <p:extLst>
      <p:ext uri="{BB962C8B-B14F-4D97-AF65-F5344CB8AC3E}">
        <p14:creationId xmlns:p14="http://schemas.microsoft.com/office/powerpoint/2010/main" val="134498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33E306-31F6-4B50-B105-1244654988A7}"/>
              </a:ext>
            </a:extLst>
          </p:cNvPr>
          <p:cNvSpPr>
            <a:spLocks noGrp="1"/>
          </p:cNvSpPr>
          <p:nvPr>
            <p:ph type="body" sz="quarter" idx="20"/>
          </p:nvPr>
        </p:nvSpPr>
        <p:spPr>
          <a:xfrm>
            <a:off x="5572126" y="1849821"/>
            <a:ext cx="6486524" cy="3939236"/>
          </a:xfrm>
        </p:spPr>
        <p:txBody>
          <a:bodyPr/>
          <a:lstStyle/>
          <a:p>
            <a:r>
              <a:rPr lang="de-DE" sz="2100" dirty="0"/>
              <a:t>Geflüchtete sind ihrem Wesen nach Überlebende. Die Bewältigung und Überwindung von Widrigkeiten fordert jedoch ihren Tribut und wie wir aus der Erfahrung mit Geflüchteten gelernt haben, enden die Kämpfe nicht in der Minute, in der die Neuankömmlinge in ihren neuen Gastländern ankommen. Hier kommt die </a:t>
            </a:r>
            <a:r>
              <a:rPr lang="de-DE" sz="2100" dirty="0" smtClean="0"/>
              <a:t>Resilienz ins </a:t>
            </a:r>
            <a:r>
              <a:rPr lang="de-DE" sz="2100" dirty="0"/>
              <a:t>Spiel</a:t>
            </a:r>
            <a:r>
              <a:rPr lang="de-DE" sz="2100" dirty="0" smtClean="0"/>
              <a:t>.</a:t>
            </a:r>
          </a:p>
          <a:p>
            <a:r>
              <a:rPr lang="de-DE" sz="2100" dirty="0">
                <a:solidFill>
                  <a:srgbClr val="B6BD00"/>
                </a:solidFill>
              </a:rPr>
              <a:t>Resilienz ist die Fähigkeit, auf bedeutende Widrigkeiten, Bedrohungen oder Verluste so zu reagieren, dass sich ein Kind und seine Familie anpassen und gedeihen können. </a:t>
            </a:r>
            <a:endParaRPr lang="de-DE" sz="2100" dirty="0" smtClean="0">
              <a:solidFill>
                <a:srgbClr val="B6BD00"/>
              </a:solidFill>
            </a:endParaRPr>
          </a:p>
          <a:p>
            <a:r>
              <a:rPr lang="de-DE" sz="2100" dirty="0"/>
              <a:t>Resilienz ist eine zentrale Lebenskompetenz für alle. Sie hilft uns nicht nur bei der Bewältigung traumatischer Ereignisse, sondern auch bei der Bewältigung aller Wendungen des Lebens.</a:t>
            </a:r>
            <a:endParaRPr lang="en-IE" sz="2100" dirty="0">
              <a:solidFill>
                <a:srgbClr val="B6BD00"/>
              </a:solidFill>
            </a:endParaRPr>
          </a:p>
        </p:txBody>
      </p:sp>
      <p:pic>
        <p:nvPicPr>
          <p:cNvPr id="6" name="Picture Placeholder 5" descr="A picture containing different, table, group, laying&#10;&#10;Description automatically generated">
            <a:extLst>
              <a:ext uri="{FF2B5EF4-FFF2-40B4-BE49-F238E27FC236}">
                <a16:creationId xmlns="" xmlns:a16="http://schemas.microsoft.com/office/drawing/2014/main" id="{69EBAB5A-B44B-44C0-8C14-773F9C8A688E}"/>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4353" r="24353"/>
          <a:stretch>
            <a:fillRect/>
          </a:stretch>
        </p:blipFill>
        <p:spPr/>
      </p:pic>
      <p:sp>
        <p:nvSpPr>
          <p:cNvPr id="4" name="Text Placeholder 3">
            <a:extLst>
              <a:ext uri="{FF2B5EF4-FFF2-40B4-BE49-F238E27FC236}">
                <a16:creationId xmlns="" xmlns:a16="http://schemas.microsoft.com/office/drawing/2014/main" id="{B7A4085D-12D7-45C8-8CF3-3DF1E1B44D44}"/>
              </a:ext>
            </a:extLst>
          </p:cNvPr>
          <p:cNvSpPr>
            <a:spLocks noGrp="1"/>
          </p:cNvSpPr>
          <p:nvPr>
            <p:ph type="body" sz="quarter" idx="22"/>
          </p:nvPr>
        </p:nvSpPr>
        <p:spPr>
          <a:xfrm>
            <a:off x="5795745" y="779021"/>
            <a:ext cx="5579898" cy="857158"/>
          </a:xfrm>
        </p:spPr>
        <p:txBody>
          <a:bodyPr/>
          <a:lstStyle/>
          <a:p>
            <a:r>
              <a:rPr lang="en-IE" dirty="0"/>
              <a:t>Was </a:t>
            </a:r>
            <a:r>
              <a:rPr lang="en-IE" dirty="0" err="1"/>
              <a:t>ist</a:t>
            </a:r>
            <a:r>
              <a:rPr lang="en-IE" dirty="0"/>
              <a:t> </a:t>
            </a:r>
            <a:r>
              <a:rPr lang="en-IE" dirty="0" err="1" smtClean="0"/>
              <a:t>Resilienz</a:t>
            </a:r>
            <a:r>
              <a:rPr lang="en-IE" dirty="0" smtClean="0"/>
              <a:t>?</a:t>
            </a:r>
            <a:endParaRPr lang="en-IE" dirty="0"/>
          </a:p>
        </p:txBody>
      </p:sp>
    </p:spTree>
    <p:extLst>
      <p:ext uri="{BB962C8B-B14F-4D97-AF65-F5344CB8AC3E}">
        <p14:creationId xmlns:p14="http://schemas.microsoft.com/office/powerpoint/2010/main" val="2610715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E595B53-79A4-40D0-97D3-0774C9D3E009}"/>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36CE5F98-3D41-4601-AC68-3C0F978175A8}"/>
              </a:ext>
            </a:extLst>
          </p:cNvPr>
          <p:cNvSpPr>
            <a:spLocks noGrp="1"/>
          </p:cNvSpPr>
          <p:nvPr>
            <p:ph type="body" sz="quarter" idx="17"/>
          </p:nvPr>
        </p:nvSpPr>
        <p:spPr>
          <a:xfrm>
            <a:off x="5876926" y="1811564"/>
            <a:ext cx="6057900" cy="3947440"/>
          </a:xfrm>
        </p:spPr>
        <p:txBody>
          <a:bodyPr/>
          <a:lstStyle/>
          <a:p>
            <a:pPr algn="just"/>
            <a:r>
              <a:rPr lang="de-DE" sz="2300" dirty="0"/>
              <a:t>Der Umzug in ein neues Land, sei es als Geflüchtete*r oder als Migrant*in, kann eine schwierige und manchmal traumatische Erfahrung sein. Dies gilt insbesondere für Geflüchtete, die bekanntlich infolge von Krieg oder Verfolgung aus ihrem Land fliehen. </a:t>
            </a:r>
          </a:p>
          <a:p>
            <a:pPr algn="just"/>
            <a:endParaRPr lang="de-DE" sz="2300" dirty="0"/>
          </a:p>
          <a:p>
            <a:pPr algn="just"/>
            <a:r>
              <a:rPr lang="de-DE" sz="2300" dirty="0"/>
              <a:t>Diese Menschen kommen mit einer sehr definitiven Reihe von Bedürfnissen. In diesem Abschnitt untersuchen wir die Kernstressoren insbesondere von Geflüchteten mit Hilfe eines sehr nützlichen Online-Tools namens "</a:t>
            </a:r>
            <a:r>
              <a:rPr lang="de-DE" sz="2300" dirty="0" err="1"/>
              <a:t>Refugee</a:t>
            </a:r>
            <a:r>
              <a:rPr lang="de-DE" sz="2300" dirty="0"/>
              <a:t> </a:t>
            </a:r>
            <a:r>
              <a:rPr lang="de-DE" sz="2300" dirty="0" err="1"/>
              <a:t>and</a:t>
            </a:r>
            <a:r>
              <a:rPr lang="de-DE" sz="2300" dirty="0"/>
              <a:t> Immigrant Core Stressors Toolkit".</a:t>
            </a:r>
          </a:p>
          <a:p>
            <a:pPr algn="just"/>
            <a:endParaRPr lang="en-IE" dirty="0"/>
          </a:p>
        </p:txBody>
      </p:sp>
      <p:sp>
        <p:nvSpPr>
          <p:cNvPr id="7" name="Text Placeholder 5">
            <a:extLst>
              <a:ext uri="{FF2B5EF4-FFF2-40B4-BE49-F238E27FC236}">
                <a16:creationId xmlns="" xmlns:a16="http://schemas.microsoft.com/office/drawing/2014/main" id="{26398C5D-AD6D-4DD8-98DF-4B4627FE13A4}"/>
              </a:ext>
            </a:extLst>
          </p:cNvPr>
          <p:cNvSpPr txBox="1">
            <a:spLocks/>
          </p:cNvSpPr>
          <p:nvPr/>
        </p:nvSpPr>
        <p:spPr>
          <a:xfrm>
            <a:off x="480042" y="1536159"/>
            <a:ext cx="4364894"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de-DE" sz="3600" i="0" dirty="0"/>
              <a:t>Die Kernkompetenzen von Geflüchteten und Migrant*innen verstehen</a:t>
            </a:r>
            <a:endParaRPr lang="en-IE" dirty="0"/>
          </a:p>
        </p:txBody>
      </p:sp>
      <p:sp>
        <p:nvSpPr>
          <p:cNvPr id="8" name="TextBox 7">
            <a:extLst>
              <a:ext uri="{FF2B5EF4-FFF2-40B4-BE49-F238E27FC236}">
                <a16:creationId xmlns=""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WOHLBEFINDEN</a:t>
            </a:r>
            <a:endParaRPr lang="en-IE" sz="3200" dirty="0">
              <a:solidFill>
                <a:schemeClr val="bg1"/>
              </a:solidFill>
            </a:endParaRPr>
          </a:p>
        </p:txBody>
      </p:sp>
    </p:spTree>
    <p:extLst>
      <p:ext uri="{BB962C8B-B14F-4D97-AF65-F5344CB8AC3E}">
        <p14:creationId xmlns:p14="http://schemas.microsoft.com/office/powerpoint/2010/main" val="2297500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33E306-31F6-4B50-B105-1244654988A7}"/>
              </a:ext>
            </a:extLst>
          </p:cNvPr>
          <p:cNvSpPr>
            <a:spLocks noGrp="1"/>
          </p:cNvSpPr>
          <p:nvPr>
            <p:ph type="body" sz="quarter" idx="20"/>
          </p:nvPr>
        </p:nvSpPr>
        <p:spPr>
          <a:xfrm>
            <a:off x="5579898" y="1880559"/>
            <a:ext cx="6440652" cy="4298731"/>
          </a:xfrm>
        </p:spPr>
        <p:txBody>
          <a:bodyPr/>
          <a:lstStyle/>
          <a:p>
            <a:pPr algn="just"/>
            <a:r>
              <a:rPr lang="de-DE" sz="2250" dirty="0"/>
              <a:t>Ein Trauma wirkt sich auf die automatischen Reaktionen und Veranlagungen einer Person aus und darauf, wie sie die Welt wahrnimmt und interpretiert. Um die automatischen Reaktionen zu verändern, die sich während des Krieges und der erzwungenen Migration entwickelt haben, brauchen Geflüchtete konsistente, sichere und vorhersehbare Erfahrungen und Räume, die in direktem Widerspruch zu dem stehen, was ihr Körper gelernt hat</a:t>
            </a:r>
            <a:r>
              <a:rPr lang="de-DE" sz="2250" dirty="0" smtClean="0"/>
              <a:t>.</a:t>
            </a:r>
          </a:p>
          <a:p>
            <a:pPr algn="just"/>
            <a:r>
              <a:rPr lang="de-DE" sz="2250" dirty="0">
                <a:solidFill>
                  <a:srgbClr val="ED7523"/>
                </a:solidFill>
              </a:rPr>
              <a:t>Es ist wichtig, aus Ihrem Programm einen sicheren Ort zu machen: eine einladende und berechenbare Umgebung, in der sich geflüchtete Familien und Migrant*innen allmählich wohl fühlen können.</a:t>
            </a:r>
            <a:endParaRPr lang="en-IE" sz="2250" dirty="0">
              <a:solidFill>
                <a:srgbClr val="ED7523"/>
              </a:solidFill>
            </a:endParaRPr>
          </a:p>
        </p:txBody>
      </p:sp>
      <p:sp>
        <p:nvSpPr>
          <p:cNvPr id="4" name="Text Placeholder 3">
            <a:extLst>
              <a:ext uri="{FF2B5EF4-FFF2-40B4-BE49-F238E27FC236}">
                <a16:creationId xmlns="" xmlns:a16="http://schemas.microsoft.com/office/drawing/2014/main" id="{B7A4085D-12D7-45C8-8CF3-3DF1E1B44D44}"/>
              </a:ext>
            </a:extLst>
          </p:cNvPr>
          <p:cNvSpPr>
            <a:spLocks noGrp="1"/>
          </p:cNvSpPr>
          <p:nvPr>
            <p:ph type="body" sz="quarter" idx="22"/>
          </p:nvPr>
        </p:nvSpPr>
        <p:spPr>
          <a:xfrm>
            <a:off x="0" y="133350"/>
            <a:ext cx="5579898" cy="1466099"/>
          </a:xfrm>
        </p:spPr>
        <p:txBody>
          <a:bodyPr>
            <a:normAutofit/>
          </a:bodyPr>
          <a:lstStyle/>
          <a:p>
            <a:r>
              <a:rPr lang="de-DE" sz="2200" dirty="0"/>
              <a:t>Wie können Dienstleistungs-/Bildungsanbieter zum Aufbau der Resilienz von Geflüchteten und Migrant*innen beitragen?</a:t>
            </a:r>
            <a:endParaRPr lang="en-IE" sz="2200" dirty="0"/>
          </a:p>
        </p:txBody>
      </p:sp>
      <p:sp>
        <p:nvSpPr>
          <p:cNvPr id="5" name="Text Placeholder 3">
            <a:extLst>
              <a:ext uri="{FF2B5EF4-FFF2-40B4-BE49-F238E27FC236}">
                <a16:creationId xmlns="" xmlns:a16="http://schemas.microsoft.com/office/drawing/2014/main" id="{A85A2937-B92F-46F0-B810-39C4BC04F416}"/>
              </a:ext>
            </a:extLst>
          </p:cNvPr>
          <p:cNvSpPr txBox="1">
            <a:spLocks/>
          </p:cNvSpPr>
          <p:nvPr/>
        </p:nvSpPr>
        <p:spPr>
          <a:xfrm>
            <a:off x="5752895" y="1068943"/>
            <a:ext cx="5579898" cy="13103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800" dirty="0" err="1">
                <a:solidFill>
                  <a:srgbClr val="ED7523"/>
                </a:solidFill>
              </a:rPr>
              <a:t>Sichere</a:t>
            </a:r>
            <a:r>
              <a:rPr lang="en-IE" sz="2800" dirty="0">
                <a:solidFill>
                  <a:srgbClr val="ED7523"/>
                </a:solidFill>
              </a:rPr>
              <a:t> </a:t>
            </a:r>
            <a:r>
              <a:rPr lang="en-IE" sz="2800" dirty="0" err="1">
                <a:solidFill>
                  <a:srgbClr val="ED7523"/>
                </a:solidFill>
              </a:rPr>
              <a:t>Räume</a:t>
            </a:r>
            <a:r>
              <a:rPr lang="en-IE" sz="2800" dirty="0">
                <a:solidFill>
                  <a:srgbClr val="ED7523"/>
                </a:solidFill>
              </a:rPr>
              <a:t> </a:t>
            </a:r>
            <a:r>
              <a:rPr lang="en-IE" sz="2800" dirty="0" err="1">
                <a:solidFill>
                  <a:srgbClr val="ED7523"/>
                </a:solidFill>
              </a:rPr>
              <a:t>schaffen</a:t>
            </a:r>
            <a:endParaRPr lang="en-IE" sz="2800" dirty="0">
              <a:solidFill>
                <a:srgbClr val="ED7523"/>
              </a:solidFill>
            </a:endParaRPr>
          </a:p>
        </p:txBody>
      </p:sp>
      <p:pic>
        <p:nvPicPr>
          <p:cNvPr id="9" name="Picture Placeholder 8" descr="A picture containing indoor, sitting, book, laying&#10;&#10;Description automatically generated">
            <a:extLst>
              <a:ext uri="{FF2B5EF4-FFF2-40B4-BE49-F238E27FC236}">
                <a16:creationId xmlns="" xmlns:a16="http://schemas.microsoft.com/office/drawing/2014/main" id="{00E88F45-FAFB-49C6-8082-E6DC50E33412}"/>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0185" r="20185"/>
          <a:stretch>
            <a:fillRect/>
          </a:stretch>
        </p:blipFill>
        <p:spPr/>
      </p:pic>
      <p:sp>
        <p:nvSpPr>
          <p:cNvPr id="11" name="Rectangle 10">
            <a:extLst>
              <a:ext uri="{FF2B5EF4-FFF2-40B4-BE49-F238E27FC236}">
                <a16:creationId xmlns="" xmlns:a16="http://schemas.microsoft.com/office/drawing/2014/main" id="{D1E569A6-2F66-4BFA-A0A7-74EC2EBE91A5}"/>
              </a:ext>
            </a:extLst>
          </p:cNvPr>
          <p:cNvSpPr/>
          <p:nvPr/>
        </p:nvSpPr>
        <p:spPr>
          <a:xfrm>
            <a:off x="253234" y="6488668"/>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4"/>
              </a:rPr>
              <a:t>https://cmascanada.ca/wp-content/uploads/2018/02/resilienceguide.pdf</a:t>
            </a:r>
            <a:endParaRPr lang="en-IE" sz="1000" dirty="0"/>
          </a:p>
        </p:txBody>
      </p:sp>
    </p:spTree>
    <p:extLst>
      <p:ext uri="{BB962C8B-B14F-4D97-AF65-F5344CB8AC3E}">
        <p14:creationId xmlns:p14="http://schemas.microsoft.com/office/powerpoint/2010/main" val="1155438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33E306-31F6-4B50-B105-1244654988A7}"/>
              </a:ext>
            </a:extLst>
          </p:cNvPr>
          <p:cNvSpPr>
            <a:spLocks noGrp="1"/>
          </p:cNvSpPr>
          <p:nvPr>
            <p:ph type="body" sz="quarter" idx="20"/>
          </p:nvPr>
        </p:nvSpPr>
        <p:spPr>
          <a:xfrm>
            <a:off x="5696606" y="1977950"/>
            <a:ext cx="6285843" cy="4298731"/>
          </a:xfrm>
        </p:spPr>
        <p:txBody>
          <a:bodyPr/>
          <a:lstStyle/>
          <a:p>
            <a:pPr marL="342900" indent="-342900">
              <a:buFont typeface="Arial" panose="020B0604020202020204" pitchFamily="34" charset="0"/>
              <a:buChar char="•"/>
            </a:pPr>
            <a:r>
              <a:rPr lang="de-DE" dirty="0"/>
              <a:t>Weisen Sie jeder Familie eine*n Mitarbeiter*in zu, die oder der die Führung übernimmt. Dies fördert die Stabilität, den Aufbau von Beziehungen und das Vertrauen der Eltern und Kinder</a:t>
            </a:r>
            <a:r>
              <a:rPr lang="de-DE" dirty="0" smtClean="0"/>
              <a:t>.</a:t>
            </a:r>
          </a:p>
          <a:p>
            <a:pPr marL="342900" indent="-342900">
              <a:buFont typeface="Arial" panose="020B0604020202020204" pitchFamily="34" charset="0"/>
              <a:buChar char="•"/>
            </a:pPr>
            <a:r>
              <a:rPr lang="de-DE" dirty="0"/>
              <a:t>Helfen Sie mit, tägliche Routinen festzulegen, sie mit Aktivitäten und Erwartungen vertraut zu machen, schädliches Verhalten konsequent umzulenken, ruhig auf emotionale Aufregung zu reagieren und den Familien allgemein zu helfen, realistische Grenzen und Konsequenzen zu verstehen.</a:t>
            </a:r>
          </a:p>
        </p:txBody>
      </p:sp>
      <p:sp>
        <p:nvSpPr>
          <p:cNvPr id="4" name="Text Placeholder 3">
            <a:extLst>
              <a:ext uri="{FF2B5EF4-FFF2-40B4-BE49-F238E27FC236}">
                <a16:creationId xmlns="" xmlns:a16="http://schemas.microsoft.com/office/drawing/2014/main" id="{B7A4085D-12D7-45C8-8CF3-3DF1E1B44D44}"/>
              </a:ext>
            </a:extLst>
          </p:cNvPr>
          <p:cNvSpPr>
            <a:spLocks noGrp="1"/>
          </p:cNvSpPr>
          <p:nvPr>
            <p:ph type="body" sz="quarter" idx="22"/>
          </p:nvPr>
        </p:nvSpPr>
        <p:spPr>
          <a:xfrm>
            <a:off x="-2639" y="152400"/>
            <a:ext cx="5579898" cy="1501478"/>
          </a:xfrm>
        </p:spPr>
        <p:txBody>
          <a:bodyPr>
            <a:normAutofit/>
          </a:bodyPr>
          <a:lstStyle/>
          <a:p>
            <a:r>
              <a:rPr lang="de-DE" sz="2200" dirty="0"/>
              <a:t>Wie können Dienstleistungs-/Bildungsanbieter zum Aufbau der Resilienz von Geflüchteten und Migrant*innen beitragen?</a:t>
            </a:r>
            <a:endParaRPr lang="en-IE" sz="2200" dirty="0"/>
          </a:p>
        </p:txBody>
      </p:sp>
      <p:sp>
        <p:nvSpPr>
          <p:cNvPr id="5" name="Text Placeholder 3">
            <a:extLst>
              <a:ext uri="{FF2B5EF4-FFF2-40B4-BE49-F238E27FC236}">
                <a16:creationId xmlns="" xmlns:a16="http://schemas.microsoft.com/office/drawing/2014/main" id="{A85A2937-B92F-46F0-B810-39C4BC04F416}"/>
              </a:ext>
            </a:extLst>
          </p:cNvPr>
          <p:cNvSpPr txBox="1">
            <a:spLocks/>
          </p:cNvSpPr>
          <p:nvPr/>
        </p:nvSpPr>
        <p:spPr>
          <a:xfrm>
            <a:off x="5752895" y="1068943"/>
            <a:ext cx="5579898" cy="13103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rgbClr val="ED7523"/>
                </a:solidFill>
              </a:rPr>
              <a:t>Tipps zum Schaffen sicherer Räume </a:t>
            </a:r>
            <a:endParaRPr lang="en-IE" sz="2800" dirty="0">
              <a:solidFill>
                <a:srgbClr val="ED7523"/>
              </a:solidFill>
            </a:endParaRPr>
          </a:p>
        </p:txBody>
      </p:sp>
      <p:pic>
        <p:nvPicPr>
          <p:cNvPr id="9" name="Picture Placeholder 8" descr="A picture containing indoor, sitting, book, laying&#10;&#10;Description automatically generated">
            <a:extLst>
              <a:ext uri="{FF2B5EF4-FFF2-40B4-BE49-F238E27FC236}">
                <a16:creationId xmlns="" xmlns:a16="http://schemas.microsoft.com/office/drawing/2014/main" id="{00E88F45-FAFB-49C6-8082-E6DC50E33412}"/>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0185" r="20185"/>
          <a:stretch>
            <a:fillRect/>
          </a:stretch>
        </p:blipFill>
        <p:spPr/>
      </p:pic>
    </p:spTree>
    <p:extLst>
      <p:ext uri="{BB962C8B-B14F-4D97-AF65-F5344CB8AC3E}">
        <p14:creationId xmlns:p14="http://schemas.microsoft.com/office/powerpoint/2010/main" val="308793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outdoor, person, yellow, grass&#10;&#10;Description automatically generated">
            <a:extLst>
              <a:ext uri="{FF2B5EF4-FFF2-40B4-BE49-F238E27FC236}">
                <a16:creationId xmlns="" xmlns:a16="http://schemas.microsoft.com/office/drawing/2014/main" id="{3272FE84-5CD4-434A-ADAF-037FEBA28D0C}"/>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22040" r="22040"/>
          <a:stretch>
            <a:fillRect/>
          </a:stretch>
        </p:blipFill>
        <p:spPr/>
      </p:pic>
      <p:sp>
        <p:nvSpPr>
          <p:cNvPr id="2" name="Text Placeholder 1">
            <a:extLst>
              <a:ext uri="{FF2B5EF4-FFF2-40B4-BE49-F238E27FC236}">
                <a16:creationId xmlns="" xmlns:a16="http://schemas.microsoft.com/office/drawing/2014/main" id="{860950AE-0C81-4830-9732-4B2ED945CB21}"/>
              </a:ext>
            </a:extLst>
          </p:cNvPr>
          <p:cNvSpPr>
            <a:spLocks noGrp="1"/>
          </p:cNvSpPr>
          <p:nvPr>
            <p:ph type="body" sz="quarter" idx="20"/>
          </p:nvPr>
        </p:nvSpPr>
        <p:spPr>
          <a:xfrm>
            <a:off x="5579898" y="1896156"/>
            <a:ext cx="6478752" cy="3879228"/>
          </a:xfrm>
        </p:spPr>
        <p:txBody>
          <a:bodyPr/>
          <a:lstStyle/>
          <a:p>
            <a:pPr algn="just" fontAlgn="base"/>
            <a:r>
              <a:rPr lang="de-DE" sz="2200" dirty="0"/>
              <a:t>Selbstfürsorge mag ein beliebtes Schlagwort sein, aber es ist auch eine legitime Praxis für psychische Gesundheit und den Aufbau von Widerstandsfähigkeit in Gruppen von Geflüchteten und Migrant*innen.</a:t>
            </a:r>
          </a:p>
          <a:p>
            <a:pPr algn="just" fontAlgn="base"/>
            <a:r>
              <a:rPr lang="de-DE" sz="2200" dirty="0"/>
              <a:t>Das liegt daran, dass Stress sowohl physischer als auch emotionaler Natur ist. Die Förderung positiver Lebensstilfaktoren wie richtige Ernährung, ausgiebiger Schlaf, Flüssigkeitszufuhr und regelmäßige Bewegung kann Ihren Körper bei der Anpassung an Stress stärken und den Tribut an Emotionen wie Angst oder Depression verringern.</a:t>
            </a:r>
          </a:p>
        </p:txBody>
      </p:sp>
      <p:sp>
        <p:nvSpPr>
          <p:cNvPr id="4" name="Text Placeholder 3">
            <a:extLst>
              <a:ext uri="{FF2B5EF4-FFF2-40B4-BE49-F238E27FC236}">
                <a16:creationId xmlns="" xmlns:a16="http://schemas.microsoft.com/office/drawing/2014/main" id="{09EEBBA9-D6B8-4533-AA6F-112A545FE49D}"/>
              </a:ext>
            </a:extLst>
          </p:cNvPr>
          <p:cNvSpPr>
            <a:spLocks noGrp="1"/>
          </p:cNvSpPr>
          <p:nvPr>
            <p:ph type="body" sz="quarter" idx="22"/>
          </p:nvPr>
        </p:nvSpPr>
        <p:spPr>
          <a:xfrm>
            <a:off x="5686135" y="762000"/>
            <a:ext cx="6372515" cy="996779"/>
          </a:xfrm>
        </p:spPr>
        <p:txBody>
          <a:bodyPr>
            <a:normAutofit fontScale="92500"/>
          </a:bodyPr>
          <a:lstStyle/>
          <a:p>
            <a:r>
              <a:rPr lang="de-DE" dirty="0">
                <a:solidFill>
                  <a:srgbClr val="EA1D76"/>
                </a:solidFill>
              </a:rPr>
              <a:t>Förderung der Selbstversorgung von Geflüchteten und Migrant*innen</a:t>
            </a:r>
            <a:endParaRPr lang="en-IE" dirty="0">
              <a:solidFill>
                <a:srgbClr val="EA1D76"/>
              </a:solidFill>
            </a:endParaRPr>
          </a:p>
        </p:txBody>
      </p:sp>
      <p:sp>
        <p:nvSpPr>
          <p:cNvPr id="11" name="Text Placeholder 3">
            <a:extLst>
              <a:ext uri="{FF2B5EF4-FFF2-40B4-BE49-F238E27FC236}">
                <a16:creationId xmlns="" xmlns:a16="http://schemas.microsoft.com/office/drawing/2014/main" id="{7973D94C-2DC4-4340-BA37-684068E29846}"/>
              </a:ext>
            </a:extLst>
          </p:cNvPr>
          <p:cNvSpPr txBox="1">
            <a:spLocks/>
          </p:cNvSpPr>
          <p:nvPr/>
        </p:nvSpPr>
        <p:spPr>
          <a:xfrm>
            <a:off x="0" y="97264"/>
            <a:ext cx="5579898" cy="1297707"/>
          </a:xfrm>
          <a:prstGeom prst="rect">
            <a:avLst/>
          </a:prstGeom>
          <a:no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t>Strategien zur Verbesserung des Wohlergehens von Geflüchteten und Migrant*innen</a:t>
            </a:r>
            <a:endParaRPr lang="en-IE" sz="2800" dirty="0"/>
          </a:p>
        </p:txBody>
      </p:sp>
      <p:sp>
        <p:nvSpPr>
          <p:cNvPr id="10" name="Rectangle 9">
            <a:extLst>
              <a:ext uri="{FF2B5EF4-FFF2-40B4-BE49-F238E27FC236}">
                <a16:creationId xmlns="" xmlns:a16="http://schemas.microsoft.com/office/drawing/2014/main" id="{698FE79C-A28A-48B5-A124-DDDE5E64C96C}"/>
              </a:ext>
            </a:extLst>
          </p:cNvPr>
          <p:cNvSpPr/>
          <p:nvPr/>
        </p:nvSpPr>
        <p:spPr>
          <a:xfrm>
            <a:off x="9077742" y="6611779"/>
            <a:ext cx="2597186"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https://www.apa.org/topics/resilience</a:t>
            </a:r>
            <a:endParaRPr lang="en-IE" sz="1000" dirty="0"/>
          </a:p>
        </p:txBody>
      </p:sp>
      <p:sp>
        <p:nvSpPr>
          <p:cNvPr id="12" name="Rectangle 11">
            <a:extLst>
              <a:ext uri="{FF2B5EF4-FFF2-40B4-BE49-F238E27FC236}">
                <a16:creationId xmlns="" xmlns:a16="http://schemas.microsoft.com/office/drawing/2014/main" id="{479411A2-3CE8-40B1-878E-A261B4340691}"/>
              </a:ext>
            </a:extLst>
          </p:cNvPr>
          <p:cNvSpPr/>
          <p:nvPr/>
        </p:nvSpPr>
        <p:spPr>
          <a:xfrm>
            <a:off x="517071" y="5484107"/>
            <a:ext cx="11157857" cy="923330"/>
          </a:xfrm>
          <a:prstGeom prst="rect">
            <a:avLst/>
          </a:prstGeom>
          <a:solidFill>
            <a:srgbClr val="16A8D3"/>
          </a:solidFill>
        </p:spPr>
        <p:txBody>
          <a:bodyPr wrap="square">
            <a:spAutoFit/>
          </a:bodyPr>
          <a:lstStyle/>
          <a:p>
            <a:r>
              <a:rPr lang="de-DE" b="1" dirty="0">
                <a:solidFill>
                  <a:schemeClr val="bg1"/>
                </a:solidFill>
                <a:latin typeface="+mj-lt"/>
              </a:rPr>
              <a:t>Gemeindebasierte Bildungsprogramme sind eine gute Möglichkeit, Geflüchtete, Migrant*innen und die Allgemeinheit zu ermutigen, sich als Teil eines gesunden Lebensstils häufig zu bewegen. Sie bieten auch die Möglichkeit, Geflüchtete, Migrant*innen und Gastgemeinschaften zusammenzubringen. </a:t>
            </a:r>
            <a:endParaRPr lang="en-IE" dirty="0">
              <a:solidFill>
                <a:schemeClr val="bg1"/>
              </a:solidFill>
              <a:latin typeface="+mj-lt"/>
            </a:endParaRPr>
          </a:p>
        </p:txBody>
      </p:sp>
      <p:sp>
        <p:nvSpPr>
          <p:cNvPr id="17" name="Rectangle 16">
            <a:extLst>
              <a:ext uri="{FF2B5EF4-FFF2-40B4-BE49-F238E27FC236}">
                <a16:creationId xmlns="" xmlns:a16="http://schemas.microsoft.com/office/drawing/2014/main" id="{E3F2A91F-BE0A-4711-96C7-ED5DF3FD74F6}"/>
              </a:ext>
            </a:extLst>
          </p:cNvPr>
          <p:cNvSpPr/>
          <p:nvPr/>
        </p:nvSpPr>
        <p:spPr>
          <a:xfrm>
            <a:off x="100693" y="6501790"/>
            <a:ext cx="8349343" cy="246221"/>
          </a:xfrm>
          <a:prstGeom prst="rect">
            <a:avLst/>
          </a:prstGeom>
        </p:spPr>
        <p:txBody>
          <a:bodyPr wrap="square">
            <a:spAutoFit/>
          </a:bodyPr>
          <a:lstStyle/>
          <a:p>
            <a:r>
              <a:rPr lang="en-IE" sz="1000" dirty="0" err="1" smtClean="0"/>
              <a:t>Quelle</a:t>
            </a:r>
            <a:r>
              <a:rPr lang="en-IE" sz="1000" dirty="0" smtClean="0"/>
              <a:t>: </a:t>
            </a:r>
            <a:r>
              <a:rPr lang="en-IE" sz="1000" dirty="0">
                <a:hlinkClick r:id="rId5"/>
              </a:rPr>
              <a:t>http://diversityhealthcare.imedpub.com/physical-activity-education-for-adults-with-refugee-background-in-the-united-states.php?aid=23036</a:t>
            </a:r>
            <a:r>
              <a:rPr lang="en-IE" sz="1000" dirty="0"/>
              <a:t> </a:t>
            </a:r>
          </a:p>
        </p:txBody>
      </p:sp>
    </p:spTree>
    <p:extLst>
      <p:ext uri="{BB962C8B-B14F-4D97-AF65-F5344CB8AC3E}">
        <p14:creationId xmlns:p14="http://schemas.microsoft.com/office/powerpoint/2010/main" val="4088184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 xmlns:a16="http://schemas.microsoft.com/office/drawing/2014/main" id="{00303A7D-608A-40AE-A417-8D1B1E9F6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 y="1196462"/>
            <a:ext cx="5195907" cy="5195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 xmlns:a16="http://schemas.microsoft.com/office/drawing/2014/main" id="{0E0EB1EA-754E-4A95-9D39-A30E06398F5B}"/>
              </a:ext>
            </a:extLst>
          </p:cNvPr>
          <p:cNvSpPr>
            <a:spLocks noGrp="1"/>
          </p:cNvSpPr>
          <p:nvPr>
            <p:ph type="body" sz="quarter" idx="20"/>
          </p:nvPr>
        </p:nvSpPr>
        <p:spPr>
          <a:xfrm>
            <a:off x="6010275" y="1874383"/>
            <a:ext cx="6072868" cy="4123645"/>
          </a:xfrm>
        </p:spPr>
        <p:txBody>
          <a:bodyPr/>
          <a:lstStyle/>
          <a:p>
            <a:r>
              <a:rPr lang="de-DE" sz="2300" dirty="0"/>
              <a:t>Die NGO "Yoga </a:t>
            </a:r>
            <a:r>
              <a:rPr lang="de-DE" sz="2300" dirty="0" err="1"/>
              <a:t>and</a:t>
            </a:r>
            <a:r>
              <a:rPr lang="de-DE" sz="2300" dirty="0"/>
              <a:t> Sport </a:t>
            </a:r>
            <a:r>
              <a:rPr lang="de-DE" sz="2300" dirty="0" err="1"/>
              <a:t>for</a:t>
            </a:r>
            <a:r>
              <a:rPr lang="de-DE" sz="2300" dirty="0"/>
              <a:t> </a:t>
            </a:r>
            <a:r>
              <a:rPr lang="de-DE" sz="2300" dirty="0" err="1"/>
              <a:t>Refugees</a:t>
            </a:r>
            <a:r>
              <a:rPr lang="de-DE" sz="2300" dirty="0"/>
              <a:t>" arbeitet daran, Geflüchtete und Migrant*innen durch Sport zu stärken, sie in die Gemeinschaft zu integrieren und ihre körperliche und geistige Gesundheit zu verbessern, damit sie einen Ausweg aus Monotonie, Frustration und Stagnation ihrer gegenwärtigen Situation finden.</a:t>
            </a:r>
          </a:p>
          <a:p>
            <a:r>
              <a:rPr lang="de-DE" sz="2300" dirty="0"/>
              <a:t>Sie konzentrieren sich auch darauf,  Geflüchtete und Migrant*innen zu Sporttrainer*innen auszubilden, die für ihre eigenen Projekte verantwortlich sind, so dass sie in die Gemeinschaft integriert werden und Sicherheit und Selbstvertrauen gewinnen können.</a:t>
            </a:r>
            <a:endParaRPr lang="en-IE" sz="2300" dirty="0"/>
          </a:p>
        </p:txBody>
      </p:sp>
      <p:sp>
        <p:nvSpPr>
          <p:cNvPr id="4" name="Text Placeholder 3">
            <a:extLst>
              <a:ext uri="{FF2B5EF4-FFF2-40B4-BE49-F238E27FC236}">
                <a16:creationId xmlns="" xmlns:a16="http://schemas.microsoft.com/office/drawing/2014/main" id="{62B89B33-1371-4AA5-9A9B-E826E13544A8}"/>
              </a:ext>
            </a:extLst>
          </p:cNvPr>
          <p:cNvSpPr>
            <a:spLocks noGrp="1"/>
          </p:cNvSpPr>
          <p:nvPr>
            <p:ph type="body" sz="quarter" idx="22"/>
          </p:nvPr>
        </p:nvSpPr>
        <p:spPr>
          <a:xfrm>
            <a:off x="5889171" y="903149"/>
            <a:ext cx="5988504" cy="830401"/>
          </a:xfrm>
        </p:spPr>
        <p:txBody>
          <a:bodyPr>
            <a:normAutofit/>
          </a:bodyPr>
          <a:lstStyle/>
          <a:p>
            <a:r>
              <a:rPr lang="en-IE" dirty="0"/>
              <a:t>Yoga </a:t>
            </a:r>
            <a:r>
              <a:rPr lang="en-IE" dirty="0" smtClean="0"/>
              <a:t>und </a:t>
            </a:r>
            <a:r>
              <a:rPr lang="en-IE" dirty="0"/>
              <a:t>Sport </a:t>
            </a:r>
            <a:r>
              <a:rPr lang="en-IE" dirty="0" err="1" smtClean="0"/>
              <a:t>für</a:t>
            </a:r>
            <a:r>
              <a:rPr lang="en-IE" dirty="0" smtClean="0"/>
              <a:t> </a:t>
            </a:r>
            <a:r>
              <a:rPr lang="en-IE" dirty="0" err="1" smtClean="0"/>
              <a:t>Geflüchtete</a:t>
            </a:r>
            <a:endParaRPr lang="en-IE" dirty="0"/>
          </a:p>
        </p:txBody>
      </p:sp>
      <p:sp>
        <p:nvSpPr>
          <p:cNvPr id="7" name="TextBox 6">
            <a:extLst>
              <a:ext uri="{FF2B5EF4-FFF2-40B4-BE49-F238E27FC236}">
                <a16:creationId xmlns=""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8" name="Google Shape;543;p39">
            <a:extLst>
              <a:ext uri="{FF2B5EF4-FFF2-40B4-BE49-F238E27FC236}">
                <a16:creationId xmlns=""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EA869E71-24F9-4A4B-B630-ECFD43CF0B35}"/>
              </a:ext>
            </a:extLst>
          </p:cNvPr>
          <p:cNvSpPr txBox="1"/>
          <p:nvPr/>
        </p:nvSpPr>
        <p:spPr>
          <a:xfrm>
            <a:off x="0" y="6457045"/>
            <a:ext cx="8141834" cy="369332"/>
          </a:xfrm>
          <a:prstGeom prst="rect">
            <a:avLst/>
          </a:prstGeom>
          <a:noFill/>
        </p:spPr>
        <p:txBody>
          <a:bodyPr wrap="square" rtlCol="0">
            <a:spAutoFit/>
          </a:bodyPr>
          <a:lstStyle/>
          <a:p>
            <a:r>
              <a:rPr lang="de-DE" b="1" u="sng" dirty="0">
                <a:solidFill>
                  <a:srgbClr val="0070C0"/>
                </a:solidFill>
              </a:rPr>
              <a:t>Lesen Sie mehr über diese Initiative und die von ihr durchgeführten Projekte. </a:t>
            </a:r>
          </a:p>
        </p:txBody>
      </p:sp>
    </p:spTree>
    <p:extLst>
      <p:ext uri="{BB962C8B-B14F-4D97-AF65-F5344CB8AC3E}">
        <p14:creationId xmlns:p14="http://schemas.microsoft.com/office/powerpoint/2010/main" val="103839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E0EB1EA-754E-4A95-9D39-A30E06398F5B}"/>
              </a:ext>
            </a:extLst>
          </p:cNvPr>
          <p:cNvSpPr>
            <a:spLocks noGrp="1"/>
          </p:cNvSpPr>
          <p:nvPr>
            <p:ph type="body" sz="quarter" idx="20"/>
          </p:nvPr>
        </p:nvSpPr>
        <p:spPr>
          <a:xfrm>
            <a:off x="5627913" y="1874383"/>
            <a:ext cx="6455229" cy="4123645"/>
          </a:xfrm>
        </p:spPr>
        <p:txBody>
          <a:bodyPr/>
          <a:lstStyle/>
          <a:p>
            <a:pPr fontAlgn="base"/>
            <a:r>
              <a:rPr lang="de-DE" sz="2300" dirty="0"/>
              <a:t>Kunsttherapie ist besonders relevant für Flüchtlinge und Migranten, da sie denjenigen zugute kommt, die möglicherweise davon betroffen sind: </a:t>
            </a:r>
            <a:endParaRPr lang="de-DE" sz="2300" dirty="0" smtClean="0"/>
          </a:p>
          <a:p>
            <a:pPr marL="342900" indent="-342900" fontAlgn="base">
              <a:buFont typeface="Arial" panose="020B0604020202020204" pitchFamily="34" charset="0"/>
              <a:buChar char="•"/>
            </a:pPr>
            <a:r>
              <a:rPr lang="en-IE" sz="2300" dirty="0" err="1"/>
              <a:t>Ausgrenzung</a:t>
            </a:r>
            <a:r>
              <a:rPr lang="en-IE" sz="2300" dirty="0"/>
              <a:t> </a:t>
            </a:r>
            <a:r>
              <a:rPr lang="en-IE" sz="2300" dirty="0" err="1"/>
              <a:t>oder</a:t>
            </a:r>
            <a:r>
              <a:rPr lang="en-IE" sz="2300" dirty="0"/>
              <a:t> </a:t>
            </a:r>
            <a:r>
              <a:rPr lang="en-IE" sz="2300" dirty="0" err="1"/>
              <a:t>soziale</a:t>
            </a:r>
            <a:r>
              <a:rPr lang="en-IE" sz="2300" dirty="0"/>
              <a:t>/</a:t>
            </a:r>
            <a:r>
              <a:rPr lang="en-IE" sz="2300" dirty="0" err="1"/>
              <a:t>kommunikative</a:t>
            </a:r>
            <a:r>
              <a:rPr lang="en-IE" sz="2300" dirty="0"/>
              <a:t> </a:t>
            </a:r>
            <a:r>
              <a:rPr lang="en-IE" sz="2300" dirty="0" err="1"/>
              <a:t>Schwierigkeiten</a:t>
            </a:r>
            <a:r>
              <a:rPr lang="en-IE" sz="2300" dirty="0" smtClean="0"/>
              <a:t>,</a:t>
            </a:r>
          </a:p>
          <a:p>
            <a:pPr marL="342900" indent="-342900" fontAlgn="base">
              <a:buFont typeface="Arial" panose="020B0604020202020204" pitchFamily="34" charset="0"/>
              <a:buChar char="•"/>
            </a:pPr>
            <a:r>
              <a:rPr lang="de-DE" sz="2300" dirty="0"/>
              <a:t>Probleme mit bestimmten Lebensereignissen wie Trauerfall, Veränderungen in der Familienstruktur und Krankheit</a:t>
            </a:r>
            <a:r>
              <a:rPr lang="de-DE" sz="2300" dirty="0" smtClean="0"/>
              <a:t>.</a:t>
            </a:r>
            <a:endParaRPr lang="en-IE" sz="2300" dirty="0"/>
          </a:p>
          <a:p>
            <a:pPr fontAlgn="base"/>
            <a:r>
              <a:rPr lang="de-DE" sz="2300" dirty="0"/>
              <a:t>Kunsttherapie als eine Form der Intervention kann die psychologische, emotionale, erzieherische, soziale und körperliche Entwicklung eines Individuums unterstützen.</a:t>
            </a:r>
            <a:endParaRPr lang="en-IE" sz="2300" dirty="0"/>
          </a:p>
          <a:p>
            <a:endParaRPr lang="en-IE" dirty="0"/>
          </a:p>
        </p:txBody>
      </p:sp>
      <p:sp>
        <p:nvSpPr>
          <p:cNvPr id="4" name="Text Placeholder 3">
            <a:extLst>
              <a:ext uri="{FF2B5EF4-FFF2-40B4-BE49-F238E27FC236}">
                <a16:creationId xmlns="" xmlns:a16="http://schemas.microsoft.com/office/drawing/2014/main" id="{62B89B33-1371-4AA5-9A9B-E826E13544A8}"/>
              </a:ext>
            </a:extLst>
          </p:cNvPr>
          <p:cNvSpPr>
            <a:spLocks noGrp="1"/>
          </p:cNvSpPr>
          <p:nvPr>
            <p:ph type="body" sz="quarter" idx="22"/>
          </p:nvPr>
        </p:nvSpPr>
        <p:spPr>
          <a:xfrm>
            <a:off x="4887686" y="459576"/>
            <a:ext cx="6813777" cy="1165465"/>
          </a:xfrm>
        </p:spPr>
        <p:txBody>
          <a:bodyPr>
            <a:normAutofit/>
          </a:bodyPr>
          <a:lstStyle/>
          <a:p>
            <a:r>
              <a:rPr lang="de-DE" dirty="0"/>
              <a:t>Kunsttherapie für Geflüchtete und Migrant*innen</a:t>
            </a:r>
            <a:endParaRPr lang="en-IE" dirty="0"/>
          </a:p>
        </p:txBody>
      </p:sp>
      <p:sp>
        <p:nvSpPr>
          <p:cNvPr id="7" name="TextBox 6">
            <a:extLst>
              <a:ext uri="{FF2B5EF4-FFF2-40B4-BE49-F238E27FC236}">
                <a16:creationId xmlns=""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8" name="Google Shape;543;p39">
            <a:extLst>
              <a:ext uri="{FF2B5EF4-FFF2-40B4-BE49-F238E27FC236}">
                <a16:creationId xmlns=""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 xmlns:a16="http://schemas.microsoft.com/office/drawing/2014/main" id="{310131B8-7FA5-46B8-8591-598B6DB81D19}"/>
              </a:ext>
            </a:extLst>
          </p:cNvPr>
          <p:cNvSpPr/>
          <p:nvPr/>
        </p:nvSpPr>
        <p:spPr>
          <a:xfrm>
            <a:off x="4465035" y="6422677"/>
            <a:ext cx="3380862" cy="276999"/>
          </a:xfrm>
          <a:prstGeom prst="rect">
            <a:avLst/>
          </a:prstGeom>
        </p:spPr>
        <p:txBody>
          <a:bodyPr wrap="none">
            <a:spAutoFit/>
          </a:bodyPr>
          <a:lstStyle/>
          <a:p>
            <a:r>
              <a:rPr lang="en-IE" sz="1200" dirty="0" err="1" smtClean="0"/>
              <a:t>Quelle</a:t>
            </a:r>
            <a:r>
              <a:rPr lang="en-IE" sz="1200" dirty="0" smtClean="0"/>
              <a:t>: </a:t>
            </a:r>
            <a:r>
              <a:rPr lang="en-IE" sz="1200" dirty="0">
                <a:hlinkClick r:id="rId2"/>
              </a:rPr>
              <a:t>https://weboflife.ie/art-therapy-in-schools/</a:t>
            </a:r>
            <a:endParaRPr lang="en-IE" sz="1200" dirty="0"/>
          </a:p>
        </p:txBody>
      </p:sp>
      <p:pic>
        <p:nvPicPr>
          <p:cNvPr id="20" name="Picture Placeholder 19" descr="A group of people sitting at a table with a birthday cake&#10;&#10;Description automatically generated">
            <a:extLst>
              <a:ext uri="{FF2B5EF4-FFF2-40B4-BE49-F238E27FC236}">
                <a16:creationId xmlns="" xmlns:a16="http://schemas.microsoft.com/office/drawing/2014/main" id="{B1EC3F91-D2B4-4FAE-91D6-77CE4EA66ACF}"/>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309" r="309"/>
          <a:stretch>
            <a:fillRect/>
          </a:stretch>
        </p:blipFill>
        <p:spPr/>
      </p:pic>
    </p:spTree>
    <p:extLst>
      <p:ext uri="{BB962C8B-B14F-4D97-AF65-F5344CB8AC3E}">
        <p14:creationId xmlns:p14="http://schemas.microsoft.com/office/powerpoint/2010/main" val="335024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E0EB1EA-754E-4A95-9D39-A30E06398F5B}"/>
              </a:ext>
            </a:extLst>
          </p:cNvPr>
          <p:cNvSpPr>
            <a:spLocks noGrp="1"/>
          </p:cNvSpPr>
          <p:nvPr>
            <p:ph type="body" sz="quarter" idx="20"/>
          </p:nvPr>
        </p:nvSpPr>
        <p:spPr>
          <a:xfrm>
            <a:off x="4981903" y="2064883"/>
            <a:ext cx="7000547" cy="4123645"/>
          </a:xfrm>
        </p:spPr>
        <p:txBody>
          <a:bodyPr/>
          <a:lstStyle/>
          <a:p>
            <a:pPr algn="just" fontAlgn="base"/>
            <a:r>
              <a:rPr lang="de-DE" sz="2300" dirty="0"/>
              <a:t>Das Zentrum für physische Rehabilitation und psychologische Unterstützung der Flüchtlingsvereinigung in Istanbul, Türkei, wurde am 13. Februar 2017 mit Unterstützung von Relief International gegründet. Diejenigen, die Gesundheitsdienste benötigen, werden in die entsprechenden Krankenhäuser geschickt und können im Rahmen dieses Projekts von Physiotherapie, Einzel- und Gruppentherapie profitieren. </a:t>
            </a:r>
          </a:p>
          <a:p>
            <a:pPr algn="just" fontAlgn="base"/>
            <a:r>
              <a:rPr lang="de-DE" sz="2300" dirty="0"/>
              <a:t>Hilfsgeräte wie Rollstuhl, Gehstock, Gehstütze, Krücke, Arm, Schultergurt, Ecksitz und Positionierungshilfe werden den Bedürftigen in diesem Projekt zur Verfügung gestellt. Prothesen und Orthesen werden ebenso </a:t>
            </a:r>
            <a:r>
              <a:rPr lang="de-DE" sz="2300" dirty="0" smtClean="0"/>
              <a:t>angeboten. </a:t>
            </a:r>
            <a:endParaRPr lang="en-IE" sz="2300" dirty="0"/>
          </a:p>
        </p:txBody>
      </p:sp>
      <p:sp>
        <p:nvSpPr>
          <p:cNvPr id="4" name="Text Placeholder 3">
            <a:extLst>
              <a:ext uri="{FF2B5EF4-FFF2-40B4-BE49-F238E27FC236}">
                <a16:creationId xmlns="" xmlns:a16="http://schemas.microsoft.com/office/drawing/2014/main" id="{62B89B33-1371-4AA5-9A9B-E826E13544A8}"/>
              </a:ext>
            </a:extLst>
          </p:cNvPr>
          <p:cNvSpPr>
            <a:spLocks noGrp="1"/>
          </p:cNvSpPr>
          <p:nvPr>
            <p:ph type="body" sz="quarter" idx="22"/>
          </p:nvPr>
        </p:nvSpPr>
        <p:spPr>
          <a:xfrm>
            <a:off x="4887686" y="152400"/>
            <a:ext cx="7218269" cy="1472642"/>
          </a:xfrm>
        </p:spPr>
        <p:txBody>
          <a:bodyPr>
            <a:noAutofit/>
          </a:bodyPr>
          <a:lstStyle/>
          <a:p>
            <a:r>
              <a:rPr lang="de-DE" dirty="0"/>
              <a:t>Projekt des Zentrums für physische Rehabilitation und psychologische Unterstützung</a:t>
            </a:r>
          </a:p>
        </p:txBody>
      </p:sp>
      <p:sp>
        <p:nvSpPr>
          <p:cNvPr id="7" name="TextBox 6">
            <a:extLst>
              <a:ext uri="{FF2B5EF4-FFF2-40B4-BE49-F238E27FC236}">
                <a16:creationId xmlns=""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8" name="Google Shape;543;p39">
            <a:extLst>
              <a:ext uri="{FF2B5EF4-FFF2-40B4-BE49-F238E27FC236}">
                <a16:creationId xmlns=""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 xmlns:a16="http://schemas.microsoft.com/office/drawing/2014/main" id="{310131B8-7FA5-46B8-8591-598B6DB81D19}"/>
              </a:ext>
            </a:extLst>
          </p:cNvPr>
          <p:cNvSpPr/>
          <p:nvPr/>
        </p:nvSpPr>
        <p:spPr>
          <a:xfrm>
            <a:off x="0" y="5176505"/>
            <a:ext cx="5090176" cy="276999"/>
          </a:xfrm>
          <a:prstGeom prst="rect">
            <a:avLst/>
          </a:prstGeom>
        </p:spPr>
        <p:txBody>
          <a:bodyPr wrap="none">
            <a:spAutoFit/>
          </a:bodyPr>
          <a:lstStyle/>
          <a:p>
            <a:r>
              <a:rPr lang="en-IE" sz="1200" dirty="0" err="1" smtClean="0"/>
              <a:t>Quelle</a:t>
            </a:r>
            <a:r>
              <a:rPr lang="en-IE" sz="1200" dirty="0" smtClean="0"/>
              <a:t>: </a:t>
            </a:r>
            <a:r>
              <a:rPr lang="en-IE" sz="1200" dirty="0">
                <a:hlinkClick r:id="rId2"/>
              </a:rPr>
              <a:t>multeciler.org.tr/eng/rehabilitation-and-psychological-support-center/</a:t>
            </a:r>
            <a:r>
              <a:rPr lang="tr-TR" sz="1200" dirty="0"/>
              <a:t> </a:t>
            </a:r>
            <a:endParaRPr lang="en-IE" sz="1200" dirty="0"/>
          </a:p>
        </p:txBody>
      </p:sp>
      <p:pic>
        <p:nvPicPr>
          <p:cNvPr id="16"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068" y="312721"/>
            <a:ext cx="683378" cy="455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habilitation and Psychological Support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97" y="2825451"/>
            <a:ext cx="4562584" cy="222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23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60950AE-0C81-4830-9732-4B2ED945CB21}"/>
              </a:ext>
            </a:extLst>
          </p:cNvPr>
          <p:cNvSpPr>
            <a:spLocks noGrp="1"/>
          </p:cNvSpPr>
          <p:nvPr>
            <p:ph type="body" sz="quarter" idx="20"/>
          </p:nvPr>
        </p:nvSpPr>
        <p:spPr>
          <a:xfrm>
            <a:off x="5543550" y="1896156"/>
            <a:ext cx="6534150" cy="3879228"/>
          </a:xfrm>
        </p:spPr>
        <p:txBody>
          <a:bodyPr/>
          <a:lstStyle/>
          <a:p>
            <a:pPr fontAlgn="base"/>
            <a:r>
              <a:rPr lang="de-DE" sz="2100" dirty="0"/>
              <a:t>Der Kontakt zu einfühlsamen und verständnisvollen Menschen kann daran erinnern, dass man inmitten von Schwierigkeiten nicht allein ist. Die Dienstleistungs-/Bildungsanbieter, die mit Geflüchteten und Migrant*innen arbeiten, sollten vertrauenswürdige und mitfühlende Personen sein, die bestätigen, dass sie zu Gefühlen beitragen und emotionale Belastbarkeit aufbauen können.</a:t>
            </a:r>
          </a:p>
          <a:p>
            <a:pPr fontAlgn="base"/>
            <a:r>
              <a:rPr lang="de-DE" sz="2100" dirty="0"/>
              <a:t>Der Schmerz traumatischer Ereignisse kann einige  Geflüchtete und Migrant*innen dazu bringen, sich isolieren zu wollen, was das Trauma nur noch verstärkt.</a:t>
            </a:r>
            <a:endParaRPr lang="en-IE" sz="2100" dirty="0"/>
          </a:p>
        </p:txBody>
      </p:sp>
      <p:pic>
        <p:nvPicPr>
          <p:cNvPr id="6" name="Picture Placeholder 5" descr="A picture containing outdoor, person, man, grass&#10;&#10;Description automatically generated">
            <a:extLst>
              <a:ext uri="{FF2B5EF4-FFF2-40B4-BE49-F238E27FC236}">
                <a16:creationId xmlns="" xmlns:a16="http://schemas.microsoft.com/office/drawing/2014/main" id="{56C9925D-4F49-4E1D-82DE-975938CD1874}"/>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73" r="16873"/>
          <a:stretch>
            <a:fillRect/>
          </a:stretch>
        </p:blipFill>
        <p:spPr/>
      </p:pic>
      <p:sp>
        <p:nvSpPr>
          <p:cNvPr id="4" name="Text Placeholder 3">
            <a:extLst>
              <a:ext uri="{FF2B5EF4-FFF2-40B4-BE49-F238E27FC236}">
                <a16:creationId xmlns="" xmlns:a16="http://schemas.microsoft.com/office/drawing/2014/main" id="{09EEBBA9-D6B8-4533-AA6F-112A545FE49D}"/>
              </a:ext>
            </a:extLst>
          </p:cNvPr>
          <p:cNvSpPr>
            <a:spLocks noGrp="1"/>
          </p:cNvSpPr>
          <p:nvPr>
            <p:ph type="body" sz="quarter" idx="22"/>
          </p:nvPr>
        </p:nvSpPr>
        <p:spPr>
          <a:xfrm>
            <a:off x="5686136" y="790575"/>
            <a:ext cx="5579898" cy="968204"/>
          </a:xfrm>
        </p:spPr>
        <p:txBody>
          <a:bodyPr>
            <a:normAutofit fontScale="92500" lnSpcReduction="10000"/>
          </a:bodyPr>
          <a:lstStyle/>
          <a:p>
            <a:r>
              <a:rPr lang="de-DE" dirty="0">
                <a:solidFill>
                  <a:srgbClr val="EA1D76"/>
                </a:solidFill>
              </a:rPr>
              <a:t>Fokus auf Verbindungen und Beziehungen</a:t>
            </a:r>
            <a:endParaRPr lang="en-IE" dirty="0">
              <a:solidFill>
                <a:srgbClr val="EA1D76"/>
              </a:solidFill>
            </a:endParaRPr>
          </a:p>
        </p:txBody>
      </p:sp>
      <p:sp>
        <p:nvSpPr>
          <p:cNvPr id="11" name="Text Placeholder 3">
            <a:extLst>
              <a:ext uri="{FF2B5EF4-FFF2-40B4-BE49-F238E27FC236}">
                <a16:creationId xmlns="" xmlns:a16="http://schemas.microsoft.com/office/drawing/2014/main" id="{7973D94C-2DC4-4340-BA37-684068E29846}"/>
              </a:ext>
            </a:extLst>
          </p:cNvPr>
          <p:cNvSpPr txBox="1">
            <a:spLocks/>
          </p:cNvSpPr>
          <p:nvPr/>
        </p:nvSpPr>
        <p:spPr>
          <a:xfrm>
            <a:off x="85724" y="171450"/>
            <a:ext cx="5457825" cy="1099695"/>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Strategien zur Verbesserung des Wohlergehens von Geflüchteten und Migrant*innen</a:t>
            </a:r>
            <a:endParaRPr lang="en-IE" dirty="0"/>
          </a:p>
        </p:txBody>
      </p:sp>
      <p:sp>
        <p:nvSpPr>
          <p:cNvPr id="10" name="Rectangle 9">
            <a:extLst>
              <a:ext uri="{FF2B5EF4-FFF2-40B4-BE49-F238E27FC236}">
                <a16:creationId xmlns="" xmlns:a16="http://schemas.microsoft.com/office/drawing/2014/main" id="{698FE79C-A28A-48B5-A124-DDDE5E64C96C}"/>
              </a:ext>
            </a:extLst>
          </p:cNvPr>
          <p:cNvSpPr/>
          <p:nvPr/>
        </p:nvSpPr>
        <p:spPr>
          <a:xfrm>
            <a:off x="4902400" y="6529490"/>
            <a:ext cx="2597186"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https://www.apa.org/topics/resilience</a:t>
            </a:r>
            <a:endParaRPr lang="en-IE" sz="1000" dirty="0"/>
          </a:p>
        </p:txBody>
      </p:sp>
      <p:sp>
        <p:nvSpPr>
          <p:cNvPr id="12" name="Rectangle 11">
            <a:extLst>
              <a:ext uri="{FF2B5EF4-FFF2-40B4-BE49-F238E27FC236}">
                <a16:creationId xmlns="" xmlns:a16="http://schemas.microsoft.com/office/drawing/2014/main" id="{479411A2-3CE8-40B1-878E-A261B4340691}"/>
              </a:ext>
            </a:extLst>
          </p:cNvPr>
          <p:cNvSpPr/>
          <p:nvPr/>
        </p:nvSpPr>
        <p:spPr>
          <a:xfrm>
            <a:off x="85724" y="5322182"/>
            <a:ext cx="11991976" cy="1077218"/>
          </a:xfrm>
          <a:prstGeom prst="rect">
            <a:avLst/>
          </a:prstGeom>
          <a:solidFill>
            <a:srgbClr val="16A8D3"/>
          </a:solidFill>
        </p:spPr>
        <p:txBody>
          <a:bodyPr wrap="square">
            <a:spAutoFit/>
          </a:bodyPr>
          <a:lstStyle/>
          <a:p>
            <a:pPr algn="just"/>
            <a:r>
              <a:rPr lang="de-DE" sz="1600" b="1" dirty="0">
                <a:solidFill>
                  <a:schemeClr val="bg1"/>
                </a:solidFill>
                <a:latin typeface="+mj-lt"/>
              </a:rPr>
              <a:t>Dienstleistungsanbieter können Geflüchteten und Migrant*innen helfen, Verbindungen/Beziehungen aufzubauen und Isolation zu bekämpfen, indem sie ihnen helfen, sich Gruppen anzuschließen. Die Unterstützung von Geflüchteten und Migrant*innen dabei, in Bürgergruppen, Glaubensgemeinschaften oder anderen lokalen Organisationen aktiv zu werden, bietet soziale Unterstützung und kann den Geflüchteten und Migrant*innen dabei helfen, Hoffnung und einen Sinn für das Leben zurückzugewinnen.</a:t>
            </a:r>
            <a:endParaRPr lang="en-IE" sz="1600" dirty="0">
              <a:solidFill>
                <a:schemeClr val="bg1"/>
              </a:solidFill>
              <a:latin typeface="+mj-lt"/>
            </a:endParaRPr>
          </a:p>
        </p:txBody>
      </p:sp>
    </p:spTree>
    <p:extLst>
      <p:ext uri="{BB962C8B-B14F-4D97-AF65-F5344CB8AC3E}">
        <p14:creationId xmlns:p14="http://schemas.microsoft.com/office/powerpoint/2010/main" val="511006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60950AE-0C81-4830-9732-4B2ED945CB21}"/>
              </a:ext>
            </a:extLst>
          </p:cNvPr>
          <p:cNvSpPr>
            <a:spLocks noGrp="1"/>
          </p:cNvSpPr>
          <p:nvPr>
            <p:ph type="body" sz="quarter" idx="20"/>
          </p:nvPr>
        </p:nvSpPr>
        <p:spPr>
          <a:xfrm>
            <a:off x="5579898" y="1896156"/>
            <a:ext cx="6469227" cy="3879228"/>
          </a:xfrm>
        </p:spPr>
        <p:txBody>
          <a:bodyPr/>
          <a:lstStyle/>
          <a:p>
            <a:pPr fontAlgn="base"/>
            <a:r>
              <a:rPr lang="de-DE" dirty="0"/>
              <a:t>Wenn es um den Umgang mit Stress/Angst geht, mag es für Menschen verlockend sein, ihren Schmerz mit Alkohol, Drogen oder anderen Substanzen zu verbergen, aber das ist, als würde man einen Verband auf eine tiefe Wunde anlegen.</a:t>
            </a:r>
          </a:p>
          <a:p>
            <a:pPr fontAlgn="base"/>
            <a:endParaRPr lang="de-DE" dirty="0"/>
          </a:p>
          <a:p>
            <a:pPr fontAlgn="base"/>
            <a:r>
              <a:rPr lang="de-DE" dirty="0"/>
              <a:t>Anbieter von Dienstleistungen</a:t>
            </a:r>
            <a:r>
              <a:rPr lang="de-DE" dirty="0" smtClean="0"/>
              <a:t>/ Erwachsenenbildung </a:t>
            </a:r>
            <a:r>
              <a:rPr lang="de-DE" dirty="0"/>
              <a:t>sollten dabei helfen, Programme zu fördern, die Wege zum Umgang mit Stress aufzeigen, anstatt zu versuchen, das Gefühl von Stress ganz zu beseitigen.</a:t>
            </a:r>
            <a:endParaRPr lang="en-IE" dirty="0"/>
          </a:p>
        </p:txBody>
      </p:sp>
      <p:sp>
        <p:nvSpPr>
          <p:cNvPr id="4" name="Text Placeholder 3">
            <a:extLst>
              <a:ext uri="{FF2B5EF4-FFF2-40B4-BE49-F238E27FC236}">
                <a16:creationId xmlns="" xmlns:a16="http://schemas.microsoft.com/office/drawing/2014/main" id="{09EEBBA9-D6B8-4533-AA6F-112A545FE49D}"/>
              </a:ext>
            </a:extLst>
          </p:cNvPr>
          <p:cNvSpPr>
            <a:spLocks noGrp="1"/>
          </p:cNvSpPr>
          <p:nvPr>
            <p:ph type="body" sz="quarter" idx="22"/>
          </p:nvPr>
        </p:nvSpPr>
        <p:spPr>
          <a:xfrm>
            <a:off x="5686136" y="901621"/>
            <a:ext cx="5579898" cy="857158"/>
          </a:xfrm>
        </p:spPr>
        <p:txBody>
          <a:bodyPr>
            <a:normAutofit/>
          </a:bodyPr>
          <a:lstStyle/>
          <a:p>
            <a:r>
              <a:rPr lang="en-IE" dirty="0" smtClean="0">
                <a:solidFill>
                  <a:srgbClr val="EA1D76"/>
                </a:solidFill>
              </a:rPr>
              <a:t>Negative outlets </a:t>
            </a:r>
            <a:r>
              <a:rPr lang="en-IE" dirty="0" err="1" smtClean="0">
                <a:solidFill>
                  <a:srgbClr val="EA1D76"/>
                </a:solidFill>
              </a:rPr>
              <a:t>vermeiden</a:t>
            </a:r>
            <a:endParaRPr lang="en-IE" dirty="0">
              <a:solidFill>
                <a:srgbClr val="EA1D76"/>
              </a:solidFill>
            </a:endParaRPr>
          </a:p>
        </p:txBody>
      </p:sp>
      <p:sp>
        <p:nvSpPr>
          <p:cNvPr id="11" name="Text Placeholder 3">
            <a:extLst>
              <a:ext uri="{FF2B5EF4-FFF2-40B4-BE49-F238E27FC236}">
                <a16:creationId xmlns="" xmlns:a16="http://schemas.microsoft.com/office/drawing/2014/main" id="{7973D94C-2DC4-4340-BA37-684068E29846}"/>
              </a:ext>
            </a:extLst>
          </p:cNvPr>
          <p:cNvSpPr txBox="1">
            <a:spLocks/>
          </p:cNvSpPr>
          <p:nvPr/>
        </p:nvSpPr>
        <p:spPr>
          <a:xfrm>
            <a:off x="0" y="76200"/>
            <a:ext cx="5579898" cy="1238251"/>
          </a:xfrm>
          <a:prstGeom prst="rect">
            <a:avLst/>
          </a:prstGeom>
          <a:noFill/>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Strategien zur Verbesserung des Wohlergehens von Geflüchteten und Migrant*innen</a:t>
            </a:r>
            <a:endParaRPr lang="en-IE" dirty="0"/>
          </a:p>
        </p:txBody>
      </p:sp>
      <p:sp>
        <p:nvSpPr>
          <p:cNvPr id="10" name="Rectangle 9">
            <a:extLst>
              <a:ext uri="{FF2B5EF4-FFF2-40B4-BE49-F238E27FC236}">
                <a16:creationId xmlns="" xmlns:a16="http://schemas.microsoft.com/office/drawing/2014/main" id="{698FE79C-A28A-48B5-A124-DDDE5E64C96C}"/>
              </a:ext>
            </a:extLst>
          </p:cNvPr>
          <p:cNvSpPr/>
          <p:nvPr/>
        </p:nvSpPr>
        <p:spPr>
          <a:xfrm>
            <a:off x="4530925" y="6408709"/>
            <a:ext cx="2626040"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https://www.apa.org/topics/resilience</a:t>
            </a:r>
            <a:endParaRPr lang="en-IE" sz="1000" dirty="0"/>
          </a:p>
        </p:txBody>
      </p:sp>
      <p:pic>
        <p:nvPicPr>
          <p:cNvPr id="8" name="Picture Placeholder 7" descr="A close up of a sign&#10;&#10;Description automatically generated">
            <a:extLst>
              <a:ext uri="{FF2B5EF4-FFF2-40B4-BE49-F238E27FC236}">
                <a16:creationId xmlns="" xmlns:a16="http://schemas.microsoft.com/office/drawing/2014/main" id="{C97D529B-DC63-441B-BFCF-A7E8FC6340FF}"/>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309" r="309"/>
          <a:stretch>
            <a:fillRect/>
          </a:stretch>
        </p:blipFill>
        <p:spPr/>
      </p:pic>
    </p:spTree>
    <p:extLst>
      <p:ext uri="{BB962C8B-B14F-4D97-AF65-F5344CB8AC3E}">
        <p14:creationId xmlns:p14="http://schemas.microsoft.com/office/powerpoint/2010/main" val="763479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115487" y="2362138"/>
            <a:ext cx="8714790" cy="3631644"/>
          </a:xfrm>
        </p:spPr>
        <p:txBody>
          <a:bodyPr/>
          <a:lstStyle/>
          <a:p>
            <a:r>
              <a:rPr lang="de-DE" sz="2200" dirty="0"/>
              <a:t>Es gibt in Deutschland einige mobile Apps, die bei der Suchtprävention helfen oder Unterstützung bieten, wenn jemand süchtig ist, Hilfe braucht oder in Fällen von Gewalt. Die Apps sind in verschiedenen Sprachen verfügbar und wurden speziell für Geflüchtete entwickelt. </a:t>
            </a:r>
            <a:endParaRPr lang="de-DE" sz="2200" dirty="0" smtClean="0"/>
          </a:p>
          <a:p>
            <a:r>
              <a:rPr lang="en-US" sz="2200" b="1" dirty="0" err="1" smtClean="0"/>
              <a:t>Beispiel</a:t>
            </a:r>
            <a:r>
              <a:rPr lang="en-US" sz="2200" b="1" dirty="0" smtClean="0"/>
              <a:t> 1</a:t>
            </a:r>
            <a:r>
              <a:rPr lang="en-US" sz="2200" b="1" dirty="0"/>
              <a:t>: “Guidance” App</a:t>
            </a:r>
          </a:p>
          <a:p>
            <a:r>
              <a:rPr lang="en-GB" sz="2000" u="sng" dirty="0">
                <a:hlinkClick r:id="rId2"/>
              </a:rPr>
              <a:t>http://www.guidance-berlin.de/</a:t>
            </a:r>
            <a:r>
              <a:rPr lang="en-GB" sz="2000" dirty="0"/>
              <a:t> </a:t>
            </a:r>
            <a:endParaRPr lang="en-US" sz="2200" b="1" dirty="0"/>
          </a:p>
          <a:p>
            <a:r>
              <a:rPr lang="de-DE" sz="2200" dirty="0"/>
              <a:t>Mit der App "</a:t>
            </a:r>
            <a:r>
              <a:rPr lang="de-DE" sz="2200" dirty="0" err="1"/>
              <a:t>Guidance</a:t>
            </a:r>
            <a:r>
              <a:rPr lang="de-DE" sz="2200" dirty="0"/>
              <a:t>" können Geflüchtete mit Suchtproblemen jederzeit und in fünf verschiedenen Sprachen (Deutsch, Englisch, Französisch, Arabisch, Farsi) Informationen zu Sucht, Suchtmitteln und gesetzlichen Bestimmungen abrufen. Eine integrierte GPS-Funktion findet schnell und einfach nahegelegene Hilfsdienste.</a:t>
            </a:r>
            <a:endParaRPr lang="en-US" sz="2200" dirty="0"/>
          </a:p>
        </p:txBody>
      </p:sp>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2911130" y="576579"/>
            <a:ext cx="8392206" cy="1093449"/>
          </a:xfrm>
        </p:spPr>
        <p:txBody>
          <a:bodyPr>
            <a:normAutofit/>
          </a:bodyPr>
          <a:lstStyle/>
          <a:p>
            <a:r>
              <a:rPr lang="en-IE" dirty="0" smtClean="0">
                <a:solidFill>
                  <a:srgbClr val="EA1D76"/>
                </a:solidFill>
              </a:rPr>
              <a:t>Negative outlets </a:t>
            </a:r>
            <a:r>
              <a:rPr lang="en-IE" dirty="0" err="1" smtClean="0">
                <a:solidFill>
                  <a:srgbClr val="EA1D76"/>
                </a:solidFill>
              </a:rPr>
              <a:t>vermeiden</a:t>
            </a:r>
            <a:r>
              <a:rPr lang="en-IE" dirty="0" smtClean="0">
                <a:solidFill>
                  <a:srgbClr val="EA1D76"/>
                </a:solidFill>
              </a:rPr>
              <a:t> – Deutschland</a:t>
            </a:r>
            <a:endParaRPr lang="en-IE" dirty="0">
              <a:solidFill>
                <a:srgbClr val="EA1D76"/>
              </a:solidFill>
            </a:endParaRPr>
          </a:p>
        </p:txBody>
      </p:sp>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53291" y="6150516"/>
            <a:ext cx="6728510" cy="496617"/>
          </a:xfrm>
          <a:prstGeom prst="rect">
            <a:avLst/>
          </a:prstGeom>
          <a:solidFill>
            <a:srgbClr val="ED7523"/>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400" dirty="0">
                <a:solidFill>
                  <a:schemeClr val="bg1"/>
                </a:solidFill>
              </a:rPr>
              <a:t>Mobile Apps zur Suchtprävention für Geflüchtete</a:t>
            </a:r>
            <a:endParaRPr lang="en-IE" sz="2400" dirty="0">
              <a:solidFill>
                <a:schemeClr val="bg1"/>
              </a:solidFill>
            </a:endParaRP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A plate of food on a table&#10;&#10;Description automatically generated">
            <a:extLst>
              <a:ext uri="{FF2B5EF4-FFF2-40B4-BE49-F238E27FC236}">
                <a16:creationId xmlns="" xmlns:a16="http://schemas.microsoft.com/office/drawing/2014/main" id="{A3123C22-62C1-4581-85A4-9A75F86D3A4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8991531" y="2154203"/>
            <a:ext cx="2549593" cy="2549593"/>
          </a:xfrm>
          <a:prstGeom prst="rect">
            <a:avLst/>
          </a:prstGeom>
        </p:spPr>
      </p:pic>
    </p:spTree>
    <p:extLst>
      <p:ext uri="{BB962C8B-B14F-4D97-AF65-F5344CB8AC3E}">
        <p14:creationId xmlns:p14="http://schemas.microsoft.com/office/powerpoint/2010/main" val="201261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151180" y="2434464"/>
            <a:ext cx="8688020" cy="3631644"/>
          </a:xfrm>
        </p:spPr>
        <p:txBody>
          <a:bodyPr/>
          <a:lstStyle/>
          <a:p>
            <a:endParaRPr lang="en-US" sz="2200" dirty="0"/>
          </a:p>
          <a:p>
            <a:r>
              <a:rPr lang="en-US" sz="2200" dirty="0" err="1" smtClean="0"/>
              <a:t>Beispiel</a:t>
            </a:r>
            <a:r>
              <a:rPr lang="en-US" sz="2200" dirty="0" smtClean="0"/>
              <a:t> 2</a:t>
            </a:r>
            <a:r>
              <a:rPr lang="en-US" sz="2200" dirty="0"/>
              <a:t>: App „</a:t>
            </a:r>
            <a:r>
              <a:rPr lang="en-US" sz="2200" dirty="0" err="1"/>
              <a:t>RefuShe</a:t>
            </a:r>
            <a:r>
              <a:rPr lang="en-US" sz="2200" dirty="0"/>
              <a:t>“: </a:t>
            </a:r>
          </a:p>
          <a:p>
            <a:r>
              <a:rPr lang="en-IE" sz="2000" dirty="0">
                <a:hlinkClick r:id="rId2"/>
              </a:rPr>
              <a:t>https://play.google.com/store/apps/details?id=de.upsource.appff&amp;hl=en_US</a:t>
            </a:r>
            <a:endParaRPr lang="en-US" sz="2200" dirty="0"/>
          </a:p>
          <a:p>
            <a:endParaRPr lang="en-US" sz="2200" dirty="0" smtClean="0"/>
          </a:p>
          <a:p>
            <a:r>
              <a:rPr lang="de-DE" sz="2200" dirty="0"/>
              <a:t>Geflüchtete Frauen erhalten leicht verständliche Informationen über die in Deutschland geltenden Grundwerte und über Möglichkeiten, in Fällen von Gewalt zu helfen. Videos beschäftigen sich u.a. mit dem Umgang mit Sexualität in Deutschland und geben Kontaktdaten von Frauenberatungsstellen, Unterstützungseinrichtungen und </a:t>
            </a:r>
            <a:r>
              <a:rPr lang="de-DE" sz="2200" dirty="0" smtClean="0"/>
              <a:t>Notrufnummern.</a:t>
            </a:r>
            <a:endParaRPr lang="en-IE" sz="2200" dirty="0"/>
          </a:p>
        </p:txBody>
      </p:sp>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2911130" y="576579"/>
            <a:ext cx="8392206" cy="1093449"/>
          </a:xfrm>
        </p:spPr>
        <p:txBody>
          <a:bodyPr>
            <a:normAutofit/>
          </a:bodyPr>
          <a:lstStyle/>
          <a:p>
            <a:r>
              <a:rPr lang="en-IE" dirty="0">
                <a:solidFill>
                  <a:srgbClr val="EA1D76"/>
                </a:solidFill>
              </a:rPr>
              <a:t>Negative outlets </a:t>
            </a:r>
            <a:r>
              <a:rPr lang="en-IE" dirty="0" err="1">
                <a:solidFill>
                  <a:srgbClr val="EA1D76"/>
                </a:solidFill>
              </a:rPr>
              <a:t>vermeiden</a:t>
            </a:r>
            <a:r>
              <a:rPr lang="en-IE" dirty="0">
                <a:solidFill>
                  <a:srgbClr val="EA1D76"/>
                </a:solidFill>
              </a:rPr>
              <a:t> – Deutschland</a:t>
            </a:r>
          </a:p>
        </p:txBody>
      </p:sp>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53290" y="6180409"/>
            <a:ext cx="7053943" cy="525192"/>
          </a:xfrm>
          <a:prstGeom prst="rect">
            <a:avLst/>
          </a:prstGeom>
          <a:solidFill>
            <a:srgbClr val="ED7523"/>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400" dirty="0">
                <a:solidFill>
                  <a:schemeClr val="bg1"/>
                </a:solidFill>
              </a:rPr>
              <a:t>Mobile Apps zur Suchtprävention für Geflüchtete</a:t>
            </a: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GUTE ÜBUNG</a:t>
            </a: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A plate of food on a table&#10;&#10;Description automatically generated">
            <a:extLst>
              <a:ext uri="{FF2B5EF4-FFF2-40B4-BE49-F238E27FC236}">
                <a16:creationId xmlns="" xmlns:a16="http://schemas.microsoft.com/office/drawing/2014/main" id="{A3123C22-62C1-4581-85A4-9A75F86D3A4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9265851" y="2434464"/>
            <a:ext cx="2549593" cy="2549593"/>
          </a:xfrm>
          <a:prstGeom prst="rect">
            <a:avLst/>
          </a:prstGeom>
        </p:spPr>
      </p:pic>
    </p:spTree>
    <p:extLst>
      <p:ext uri="{BB962C8B-B14F-4D97-AF65-F5344CB8AC3E}">
        <p14:creationId xmlns:p14="http://schemas.microsoft.com/office/powerpoint/2010/main" val="3521518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0B8956-E397-4AAE-A606-CEAB3965D26F}"/>
              </a:ext>
            </a:extLst>
          </p:cNvPr>
          <p:cNvSpPr>
            <a:spLocks noGrp="1"/>
          </p:cNvSpPr>
          <p:nvPr>
            <p:ph type="body" sz="quarter" idx="20"/>
          </p:nvPr>
        </p:nvSpPr>
        <p:spPr>
          <a:xfrm>
            <a:off x="3436882" y="1674831"/>
            <a:ext cx="8198069" cy="4352152"/>
          </a:xfrm>
        </p:spPr>
        <p:txBody>
          <a:bodyPr/>
          <a:lstStyle/>
          <a:p>
            <a:pPr marL="0" indent="0">
              <a:buNone/>
            </a:pPr>
            <a:r>
              <a:rPr lang="de-DE" sz="2000" dirty="0">
                <a:solidFill>
                  <a:srgbClr val="EA1D76"/>
                </a:solidFill>
              </a:rPr>
              <a:t>STELLEN SIE SICH FÜR EINEN MOMENT </a:t>
            </a:r>
            <a:r>
              <a:rPr lang="de-DE" sz="2000" dirty="0" smtClean="0">
                <a:solidFill>
                  <a:srgbClr val="EA1D76"/>
                </a:solidFill>
              </a:rPr>
              <a:t>FOLGENDES VOR...</a:t>
            </a:r>
          </a:p>
          <a:p>
            <a:pPr marL="0" indent="0">
              <a:buNone/>
            </a:pPr>
            <a:r>
              <a:rPr lang="de-DE" sz="2000" dirty="0">
                <a:solidFill>
                  <a:srgbClr val="B6BD00"/>
                </a:solidFill>
              </a:rPr>
              <a:t>Sie müssen aus Ihrer Heimat und allem Vertrauten fliehen. </a:t>
            </a:r>
            <a:r>
              <a:rPr lang="de-DE" sz="2000" dirty="0"/>
              <a:t>Die Entscheidung, aus Ihrem Land zu fliehen, wird nicht leichtfertig getroffen. Sie brauchen Zugang zu genügend Geld, um die Reise zu bezahlen (z.B. mit dem Boot). Es kann sein, dass Sie </a:t>
            </a:r>
            <a:r>
              <a:rPr lang="de-DE" sz="2000" dirty="0">
                <a:solidFill>
                  <a:srgbClr val="B6BD00"/>
                </a:solidFill>
              </a:rPr>
              <a:t>heimlich</a:t>
            </a:r>
            <a:r>
              <a:rPr lang="de-DE" sz="2000" dirty="0"/>
              <a:t> fliehen müssen, falls die Behörden es Ihnen </a:t>
            </a:r>
            <a:r>
              <a:rPr lang="de-DE" sz="2000" dirty="0">
                <a:solidFill>
                  <a:srgbClr val="B6BD00"/>
                </a:solidFill>
              </a:rPr>
              <a:t>verbieten</a:t>
            </a:r>
            <a:r>
              <a:rPr lang="de-DE" sz="2000" dirty="0"/>
              <a:t>. </a:t>
            </a:r>
            <a:endParaRPr lang="de-DE" sz="2000" dirty="0" smtClean="0"/>
          </a:p>
          <a:p>
            <a:pPr marL="0" indent="0">
              <a:buNone/>
            </a:pPr>
            <a:r>
              <a:rPr lang="de-DE" sz="2000" dirty="0"/>
              <a:t>Vielleicht sind Sie (oder ein Familienmitglied) </a:t>
            </a:r>
            <a:r>
              <a:rPr lang="de-DE" sz="2000" dirty="0">
                <a:solidFill>
                  <a:srgbClr val="B6BD00"/>
                </a:solidFill>
              </a:rPr>
              <a:t>verfolgt</a:t>
            </a:r>
            <a:r>
              <a:rPr lang="de-DE" sz="2000" dirty="0"/>
              <a:t> worden oder am Widerstand gegen ein repressives Regime beteiligt gewesen und finden es </a:t>
            </a:r>
            <a:r>
              <a:rPr lang="de-DE" sz="2000" dirty="0">
                <a:solidFill>
                  <a:srgbClr val="B6BD00"/>
                </a:solidFill>
              </a:rPr>
              <a:t>schwierig, jemandem zu vertrauen</a:t>
            </a:r>
            <a:r>
              <a:rPr lang="de-DE" sz="2000" dirty="0"/>
              <a:t>. Ihr Überleben hängt von absoluter Geheimhaltung ab, da Sie möglicherweise </a:t>
            </a:r>
            <a:r>
              <a:rPr lang="de-DE" sz="2000" dirty="0">
                <a:solidFill>
                  <a:srgbClr val="B6BD00"/>
                </a:solidFill>
              </a:rPr>
              <a:t>inhaftiert und gefoltert oder getötet </a:t>
            </a:r>
            <a:r>
              <a:rPr lang="de-DE" sz="2000" dirty="0"/>
              <a:t>werden könnten. In einem Land, das sich im Krieg befindet, gibt es keine einfache Möglichkeit, zu erfahren, ob ein vermisstes Familienmitglied lebt oder tot ist oder ob sie entsetzliche Misshandlungen erleiden. </a:t>
            </a:r>
          </a:p>
          <a:p>
            <a:pPr marL="0" indent="0">
              <a:buNone/>
            </a:pPr>
            <a:r>
              <a:rPr lang="de-DE" sz="2000" dirty="0">
                <a:solidFill>
                  <a:srgbClr val="B6BD00"/>
                </a:solidFill>
              </a:rPr>
              <a:t>Die Ungewissheit ist quälend</a:t>
            </a:r>
            <a:r>
              <a:rPr lang="de-DE" sz="2000" dirty="0" smtClean="0">
                <a:solidFill>
                  <a:srgbClr val="B6BD00"/>
                </a:solidFill>
              </a:rPr>
              <a:t>...</a:t>
            </a:r>
            <a:endParaRPr lang="en-IE" sz="2000" dirty="0" smtClean="0">
              <a:solidFill>
                <a:srgbClr val="B6BD00"/>
              </a:solidFill>
            </a:endParaRPr>
          </a:p>
        </p:txBody>
      </p:sp>
      <p:sp>
        <p:nvSpPr>
          <p:cNvPr id="3" name="Text Placeholder 2">
            <a:extLst>
              <a:ext uri="{FF2B5EF4-FFF2-40B4-BE49-F238E27FC236}">
                <a16:creationId xmlns="" xmlns:a16="http://schemas.microsoft.com/office/drawing/2014/main" id="{5E9FFB61-6620-44B7-B0B8-C4751F55448B}"/>
              </a:ext>
            </a:extLst>
          </p:cNvPr>
          <p:cNvSpPr>
            <a:spLocks noGrp="1"/>
          </p:cNvSpPr>
          <p:nvPr>
            <p:ph type="body" sz="quarter" idx="21"/>
          </p:nvPr>
        </p:nvSpPr>
        <p:spPr>
          <a:xfrm>
            <a:off x="2495266" y="0"/>
            <a:ext cx="8896634" cy="1075055"/>
          </a:xfrm>
        </p:spPr>
        <p:txBody>
          <a:bodyPr>
            <a:normAutofit fontScale="92500" lnSpcReduction="10000"/>
          </a:bodyPr>
          <a:lstStyle/>
          <a:p>
            <a:endParaRPr lang="de-DE" dirty="0" smtClean="0"/>
          </a:p>
          <a:p>
            <a:r>
              <a:rPr lang="de-DE" dirty="0" smtClean="0"/>
              <a:t>Die </a:t>
            </a:r>
            <a:r>
              <a:rPr lang="de-DE" dirty="0"/>
              <a:t>Erfahrungen der Geflüchteten verstehen</a:t>
            </a:r>
            <a:endParaRPr lang="en-IE" dirty="0"/>
          </a:p>
        </p:txBody>
      </p:sp>
      <p:pic>
        <p:nvPicPr>
          <p:cNvPr id="5" name="Picture 4" descr="A group of people in a boat on a body of water&#10;&#10;Description automatically generated">
            <a:extLst>
              <a:ext uri="{FF2B5EF4-FFF2-40B4-BE49-F238E27FC236}">
                <a16:creationId xmlns="" xmlns:a16="http://schemas.microsoft.com/office/drawing/2014/main" id="{2F87936F-2465-4250-96D7-5063F6FEA10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0" y="4009459"/>
            <a:ext cx="3144534" cy="2097244"/>
          </a:xfrm>
          <a:prstGeom prst="rect">
            <a:avLst/>
          </a:prstGeom>
        </p:spPr>
      </p:pic>
      <p:pic>
        <p:nvPicPr>
          <p:cNvPr id="8" name="Picture 7" descr="A group of people walking in the sand&#10;&#10;Description automatically generated">
            <a:extLst>
              <a:ext uri="{FF2B5EF4-FFF2-40B4-BE49-F238E27FC236}">
                <a16:creationId xmlns="" xmlns:a16="http://schemas.microsoft.com/office/drawing/2014/main" id="{64D6335A-EBB6-42DB-ACBA-3FDBF6169C7F}"/>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0" y="1754551"/>
            <a:ext cx="3144534" cy="2096356"/>
          </a:xfrm>
          <a:prstGeom prst="rect">
            <a:avLst/>
          </a:prstGeom>
        </p:spPr>
      </p:pic>
    </p:spTree>
    <p:extLst>
      <p:ext uri="{BB962C8B-B14F-4D97-AF65-F5344CB8AC3E}">
        <p14:creationId xmlns:p14="http://schemas.microsoft.com/office/powerpoint/2010/main" val="1735939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60950AE-0C81-4830-9732-4B2ED945CB21}"/>
              </a:ext>
            </a:extLst>
          </p:cNvPr>
          <p:cNvSpPr>
            <a:spLocks noGrp="1"/>
          </p:cNvSpPr>
          <p:nvPr>
            <p:ph type="body" sz="quarter" idx="20"/>
          </p:nvPr>
        </p:nvSpPr>
        <p:spPr>
          <a:xfrm>
            <a:off x="5366657" y="1896156"/>
            <a:ext cx="6463393" cy="3879228"/>
          </a:xfrm>
        </p:spPr>
        <p:txBody>
          <a:bodyPr/>
          <a:lstStyle/>
          <a:p>
            <a:pPr algn="just" fontAlgn="base"/>
            <a:r>
              <a:rPr lang="de-DE" sz="2000" dirty="0"/>
              <a:t>Geflüchtete und Migrant*innen müssen, wie alle anderen auch, einen Zweck und ihren Platz in ihren neuen Gemeinschaften/Gesellschaften finden. Die meisten Menschen finden ihren Sinn und Zweck in ihrer Arbeit, aber in diesen frühen Tagen kann dies für Geflüchtete und Migrant*innen aufgrund von Arbeitsbeschränkungen/Verwaltungsverfahren sehr schwierig sein.</a:t>
            </a:r>
          </a:p>
          <a:p>
            <a:pPr algn="just" fontAlgn="base"/>
            <a:endParaRPr lang="en-IE" sz="2000" dirty="0"/>
          </a:p>
          <a:p>
            <a:pPr algn="just" fontAlgn="base"/>
            <a:r>
              <a:rPr lang="de-DE" sz="2000" dirty="0"/>
              <a:t>Dienstleistungs-/Bildungsanbieter können Geflüchteten und Migrant*innen helfen, ein Ziel zu finden, indem sie sie ausbilden und dazu ermutigen, aktive Bürger*innen zu werden, sich ehrenamtlich zu engagieren, vor Ort Arbeitserfahrung zu sammeln oder auf ein Ziel hinzuarbeiten (vielleicht, um eine neue Fertigkeit/Sprache zu erlernen).</a:t>
            </a:r>
            <a:endParaRPr lang="en-IE" sz="2000" dirty="0"/>
          </a:p>
        </p:txBody>
      </p:sp>
      <p:sp>
        <p:nvSpPr>
          <p:cNvPr id="4" name="Text Placeholder 3">
            <a:extLst>
              <a:ext uri="{FF2B5EF4-FFF2-40B4-BE49-F238E27FC236}">
                <a16:creationId xmlns="" xmlns:a16="http://schemas.microsoft.com/office/drawing/2014/main" id="{09EEBBA9-D6B8-4533-AA6F-112A545FE49D}"/>
              </a:ext>
            </a:extLst>
          </p:cNvPr>
          <p:cNvSpPr>
            <a:spLocks noGrp="1"/>
          </p:cNvSpPr>
          <p:nvPr>
            <p:ph type="body" sz="quarter" idx="22"/>
          </p:nvPr>
        </p:nvSpPr>
        <p:spPr>
          <a:xfrm>
            <a:off x="5457909" y="876300"/>
            <a:ext cx="6553115" cy="939583"/>
          </a:xfrm>
        </p:spPr>
        <p:txBody>
          <a:bodyPr>
            <a:normAutofit fontScale="85000" lnSpcReduction="10000"/>
          </a:bodyPr>
          <a:lstStyle/>
          <a:p>
            <a:r>
              <a:rPr lang="de-DE" dirty="0">
                <a:solidFill>
                  <a:srgbClr val="EA1D76"/>
                </a:solidFill>
              </a:rPr>
              <a:t>Geflüchteten und Migrant*innen helfen, einen Sinn im Leben zu finden</a:t>
            </a:r>
          </a:p>
        </p:txBody>
      </p:sp>
      <p:sp>
        <p:nvSpPr>
          <p:cNvPr id="11" name="Text Placeholder 3">
            <a:extLst>
              <a:ext uri="{FF2B5EF4-FFF2-40B4-BE49-F238E27FC236}">
                <a16:creationId xmlns="" xmlns:a16="http://schemas.microsoft.com/office/drawing/2014/main" id="{7973D94C-2DC4-4340-BA37-684068E29846}"/>
              </a:ext>
            </a:extLst>
          </p:cNvPr>
          <p:cNvSpPr txBox="1">
            <a:spLocks/>
          </p:cNvSpPr>
          <p:nvPr/>
        </p:nvSpPr>
        <p:spPr>
          <a:xfrm>
            <a:off x="0" y="104774"/>
            <a:ext cx="5579898" cy="1299721"/>
          </a:xfrm>
          <a:prstGeom prst="rect">
            <a:avLst/>
          </a:prstGeom>
          <a:noFill/>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Strategien zur Verbesserung des Wohlergehens von Geflüchteten und Migrant*innen</a:t>
            </a:r>
            <a:endParaRPr lang="en-IE" dirty="0"/>
          </a:p>
        </p:txBody>
      </p:sp>
      <p:sp>
        <p:nvSpPr>
          <p:cNvPr id="10" name="Rectangle 9">
            <a:extLst>
              <a:ext uri="{FF2B5EF4-FFF2-40B4-BE49-F238E27FC236}">
                <a16:creationId xmlns="" xmlns:a16="http://schemas.microsoft.com/office/drawing/2014/main" id="{698FE79C-A28A-48B5-A124-DDDE5E64C96C}"/>
              </a:ext>
            </a:extLst>
          </p:cNvPr>
          <p:cNvSpPr/>
          <p:nvPr/>
        </p:nvSpPr>
        <p:spPr>
          <a:xfrm>
            <a:off x="2769471" y="6408709"/>
            <a:ext cx="2597186"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https://www.apa.org/topics/resilience</a:t>
            </a:r>
            <a:endParaRPr lang="en-IE" sz="1000" dirty="0"/>
          </a:p>
        </p:txBody>
      </p:sp>
      <p:pic>
        <p:nvPicPr>
          <p:cNvPr id="7" name="Picture Placeholder 6" descr="A picture containing toy&#10;&#10;Description automatically generated">
            <a:extLst>
              <a:ext uri="{FF2B5EF4-FFF2-40B4-BE49-F238E27FC236}">
                <a16:creationId xmlns="" xmlns:a16="http://schemas.microsoft.com/office/drawing/2014/main" id="{716B4B2F-A37E-42B4-9919-1BF373F2C691}"/>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4843" r="4843"/>
          <a:stretch>
            <a:fillRect/>
          </a:stretch>
        </p:blipFill>
        <p:spPr/>
      </p:pic>
    </p:spTree>
    <p:extLst>
      <p:ext uri="{BB962C8B-B14F-4D97-AF65-F5344CB8AC3E}">
        <p14:creationId xmlns:p14="http://schemas.microsoft.com/office/powerpoint/2010/main" val="9362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5747657" y="1967284"/>
            <a:ext cx="6091918" cy="3631644"/>
          </a:xfrm>
        </p:spPr>
        <p:txBody>
          <a:bodyPr/>
          <a:lstStyle/>
          <a:p>
            <a:r>
              <a:rPr lang="de-DE" dirty="0"/>
              <a:t>Ein blühender Garten beginnt, wie die meisten guten Dinge, mit dem Saatgut einer Idee. </a:t>
            </a:r>
          </a:p>
          <a:p>
            <a:r>
              <a:rPr lang="de-DE" dirty="0"/>
              <a:t>Interkulturelle Gärten bringen Deutsche und Eingewanderte - sehr oft mit </a:t>
            </a:r>
            <a:r>
              <a:rPr lang="de-DE" dirty="0" smtClean="0"/>
              <a:t>Flüchtlings-hintergrund </a:t>
            </a:r>
            <a:r>
              <a:rPr lang="de-DE" dirty="0"/>
              <a:t>- aus allen Gesellschaftsschichten zusammen, um Obst und Gemüse anzubauen, Saatgut und Rezepte auszutauschen, kleine, hölzerne Gemeinschaftshäuser und </a:t>
            </a:r>
            <a:r>
              <a:rPr lang="de-DE" dirty="0" smtClean="0"/>
              <a:t>Lehm-backöfen </a:t>
            </a:r>
            <a:r>
              <a:rPr lang="de-DE" dirty="0"/>
              <a:t>zu bauen, zu kochen, Grillfeste zu organisieren und zu feiern.</a:t>
            </a:r>
            <a:endParaRPr lang="en-IE" dirty="0"/>
          </a:p>
          <a:p>
            <a:endParaRPr lang="de-DE" sz="2300" b="1" u="sng" dirty="0" smtClean="0">
              <a:solidFill>
                <a:srgbClr val="0070C0"/>
              </a:solidFill>
            </a:endParaRPr>
          </a:p>
          <a:p>
            <a:r>
              <a:rPr lang="de-DE" sz="2300" b="1" u="sng" dirty="0" smtClean="0">
                <a:solidFill>
                  <a:srgbClr val="0070C0"/>
                </a:solidFill>
              </a:rPr>
              <a:t>Lesen </a:t>
            </a:r>
            <a:r>
              <a:rPr lang="de-DE" sz="2300" b="1" u="sng" dirty="0">
                <a:solidFill>
                  <a:srgbClr val="0070C0"/>
                </a:solidFill>
              </a:rPr>
              <a:t>Sie mehr über dieses bewährte Verfahren</a:t>
            </a:r>
            <a:endParaRPr lang="en-IE" sz="2300" b="1" u="sng" dirty="0">
              <a:solidFill>
                <a:srgbClr val="0070C0"/>
              </a:solidFill>
            </a:endParaRPr>
          </a:p>
        </p:txBody>
      </p:sp>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5562600" y="1078316"/>
            <a:ext cx="6496049" cy="1093449"/>
          </a:xfrm>
        </p:spPr>
        <p:txBody>
          <a:bodyPr>
            <a:normAutofit/>
          </a:bodyPr>
          <a:lstStyle/>
          <a:p>
            <a:pPr algn="ctr"/>
            <a:r>
              <a:rPr lang="en-IE" sz="3200" b="1" dirty="0" err="1"/>
              <a:t>Interkulturelle</a:t>
            </a:r>
            <a:r>
              <a:rPr lang="en-IE" sz="3200" b="1" dirty="0"/>
              <a:t> </a:t>
            </a:r>
            <a:r>
              <a:rPr lang="en-IE" sz="3200" b="1" dirty="0" err="1"/>
              <a:t>Gärten</a:t>
            </a:r>
            <a:r>
              <a:rPr lang="en-IE" sz="3200" b="1" dirty="0"/>
              <a:t>, Deutschland</a:t>
            </a:r>
            <a:endParaRPr lang="en-IE" sz="3200" dirty="0"/>
          </a:p>
        </p:txBody>
      </p:sp>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151181" y="4319152"/>
            <a:ext cx="5106620" cy="2321134"/>
          </a:xfrm>
          <a:prstGeom prst="rect">
            <a:avLst/>
          </a:prstGeom>
          <a:solidFill>
            <a:srgbClr val="16A8D3"/>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sz="1800" dirty="0">
                <a:solidFill>
                  <a:schemeClr val="bg1"/>
                </a:solidFill>
              </a:rPr>
              <a:t>Die Pflege und Verantwortung für einen Gemeinschaftsgarten kann für Geflüchtete und Migrant*innen eine große Sinnhaftigkeit haben. Der Garten kann auch zu einem offenen, inklusiven Raum werden, in dem Einheimische und Neuankömmlinge sich treffen, interagieren und Seite an Seite mit einem gemeinsamen Gefühl der Zweckbestimmung/Eigenverantwortung arbeiten können.</a:t>
            </a:r>
            <a:endParaRPr lang="en-IE" sz="1800" dirty="0">
              <a:solidFill>
                <a:schemeClr val="bg1"/>
              </a:solidFill>
            </a:endParaRP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36" name="Picture 4" descr="shimeles-im-gespraech">
            <a:extLst>
              <a:ext uri="{FF2B5EF4-FFF2-40B4-BE49-F238E27FC236}">
                <a16:creationId xmlns="" xmlns:a16="http://schemas.microsoft.com/office/drawing/2014/main" id="{1EB6EAF9-AC44-4970-9620-C7D192279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316"/>
            <a:ext cx="5354161" cy="294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85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E595B53-79A4-40D0-97D3-0774C9D3E009}"/>
              </a:ext>
            </a:extLst>
          </p:cNvPr>
          <p:cNvSpPr>
            <a:spLocks noGrp="1"/>
          </p:cNvSpPr>
          <p:nvPr>
            <p:ph type="body" sz="quarter" idx="16"/>
          </p:nvPr>
        </p:nvSpPr>
        <p:spPr/>
        <p:txBody>
          <a:bodyPr/>
          <a:lstStyle/>
          <a:p>
            <a:r>
              <a:rPr lang="en-IE" dirty="0" smtClean="0"/>
              <a:t>IN DIESEM TEIL:</a:t>
            </a:r>
            <a:endParaRPr lang="en-IE" dirty="0"/>
          </a:p>
        </p:txBody>
      </p:sp>
      <p:sp>
        <p:nvSpPr>
          <p:cNvPr id="7" name="Text Placeholder 5">
            <a:extLst>
              <a:ext uri="{FF2B5EF4-FFF2-40B4-BE49-F238E27FC236}">
                <a16:creationId xmlns="" xmlns:a16="http://schemas.microsoft.com/office/drawing/2014/main" id="{26398C5D-AD6D-4DD8-98DF-4B4627FE13A4}"/>
              </a:ext>
            </a:extLst>
          </p:cNvPr>
          <p:cNvSpPr txBox="1">
            <a:spLocks/>
          </p:cNvSpPr>
          <p:nvPr/>
        </p:nvSpPr>
        <p:spPr>
          <a:xfrm>
            <a:off x="314325" y="1536159"/>
            <a:ext cx="4530611"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a:t>
            </a:r>
            <a:r>
              <a:rPr lang="de-DE" sz="3600" i="0" dirty="0"/>
              <a:t>Aufbau unterstützender Beziehungen zu Geflüchteten und Migrant*innen</a:t>
            </a:r>
            <a:endParaRPr lang="en-IE" dirty="0"/>
          </a:p>
        </p:txBody>
      </p:sp>
      <p:sp>
        <p:nvSpPr>
          <p:cNvPr id="8" name="TextBox 7">
            <a:extLst>
              <a:ext uri="{FF2B5EF4-FFF2-40B4-BE49-F238E27FC236}">
                <a16:creationId xmlns=""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WOHLBEFINDEN</a:t>
            </a:r>
            <a:endParaRPr lang="en-IE" sz="3200" dirty="0">
              <a:solidFill>
                <a:schemeClr val="bg1"/>
              </a:solidFill>
            </a:endParaRPr>
          </a:p>
        </p:txBody>
      </p:sp>
      <p:sp>
        <p:nvSpPr>
          <p:cNvPr id="9" name="Text Placeholder 5">
            <a:extLst>
              <a:ext uri="{FF2B5EF4-FFF2-40B4-BE49-F238E27FC236}">
                <a16:creationId xmlns="" xmlns:a16="http://schemas.microsoft.com/office/drawing/2014/main" id="{6A4F332E-4E6E-4653-8EF6-CA7FA35CC9E9}"/>
              </a:ext>
            </a:extLst>
          </p:cNvPr>
          <p:cNvSpPr>
            <a:spLocks noGrp="1"/>
          </p:cNvSpPr>
          <p:nvPr>
            <p:ph type="body" sz="quarter" idx="17"/>
          </p:nvPr>
        </p:nvSpPr>
        <p:spPr>
          <a:xfrm>
            <a:off x="5857874" y="1807779"/>
            <a:ext cx="6143625" cy="4092739"/>
          </a:xfrm>
        </p:spPr>
        <p:txBody>
          <a:bodyPr/>
          <a:lstStyle/>
          <a:p>
            <a:pPr algn="just"/>
            <a:r>
              <a:rPr lang="de-DE" sz="2300" dirty="0"/>
              <a:t>Dienstleistungs-/Bildungsanbietern kommt eine Schlüsselrolle zu, wenn es darum geht, Geflüchteten und Migrant*innen zu helfen, Traumata zu überwinden, emotional stabiler zu werden und ein gesundes, glückliches neues Leben zu beginnen.</a:t>
            </a:r>
          </a:p>
          <a:p>
            <a:pPr algn="just"/>
            <a:r>
              <a:rPr lang="de-DE" sz="2300" dirty="0"/>
              <a:t>Um mit dieser Arbeit beginnen zu können, müssen Dienstleistungs-/Bildungsanbieter zunächst daran arbeiten, unterstützende Beziehungen zu Geflüchteten und Migrant*innen aufzubauen. In diesem Abschnitt untersuchen wir das Konzept der kulturellen Kompetenz und </a:t>
            </a:r>
            <a:r>
              <a:rPr lang="de-DE" sz="2300" dirty="0" smtClean="0"/>
              <a:t>die…</a:t>
            </a:r>
            <a:endParaRPr lang="de-DE" sz="2300" dirty="0"/>
          </a:p>
        </p:txBody>
      </p:sp>
    </p:spTree>
    <p:extLst>
      <p:ext uri="{BB962C8B-B14F-4D97-AF65-F5344CB8AC3E}">
        <p14:creationId xmlns:p14="http://schemas.microsoft.com/office/powerpoint/2010/main" val="606656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03C44C8-2088-45B7-8B97-4FD441B7F51F}"/>
              </a:ext>
            </a:extLst>
          </p:cNvPr>
          <p:cNvSpPr>
            <a:spLocks noGrp="1"/>
          </p:cNvSpPr>
          <p:nvPr>
            <p:ph type="body" sz="quarter" idx="20"/>
          </p:nvPr>
        </p:nvSpPr>
        <p:spPr>
          <a:xfrm>
            <a:off x="4624552" y="1536654"/>
            <a:ext cx="7409624" cy="4570049"/>
          </a:xfrm>
        </p:spPr>
        <p:txBody>
          <a:bodyPr/>
          <a:lstStyle/>
          <a:p>
            <a:pPr marL="0" indent="0">
              <a:buNone/>
            </a:pPr>
            <a:r>
              <a:rPr lang="de-DE" dirty="0"/>
              <a:t>Kulturelle Kompetenz ist die Fähigkeit, Menschen aus verschiedenen Kulturen zu verstehen, mit ihnen zu kommunizieren und effektiv mit ihnen zu interagieren.</a:t>
            </a:r>
          </a:p>
          <a:p>
            <a:pPr marL="0" indent="0">
              <a:buNone/>
            </a:pPr>
            <a:r>
              <a:rPr lang="de-DE" dirty="0"/>
              <a:t>Kulturelle Kompetenz umfasst</a:t>
            </a:r>
            <a:r>
              <a:rPr lang="de-DE" dirty="0" smtClean="0"/>
              <a:t>:</a:t>
            </a:r>
          </a:p>
          <a:p>
            <a:r>
              <a:rPr lang="de-DE" dirty="0"/>
              <a:t>sich der eigenen Weltsicht bewusst </a:t>
            </a:r>
            <a:r>
              <a:rPr lang="de-DE" dirty="0" smtClean="0"/>
              <a:t>sein</a:t>
            </a:r>
          </a:p>
          <a:p>
            <a:r>
              <a:rPr lang="de-DE" dirty="0"/>
              <a:t>Entwicklung einer positiven Einstellung gegenüber kulturellen Unterschieden</a:t>
            </a:r>
          </a:p>
          <a:p>
            <a:r>
              <a:rPr lang="de-DE" dirty="0"/>
              <a:t>Erwerb von Kenntnissen über verschiedene kulturelle Praktiken und Weltanschauungen</a:t>
            </a:r>
          </a:p>
          <a:p>
            <a:pPr marL="0" indent="0">
              <a:buNone/>
            </a:pPr>
            <a:r>
              <a:rPr lang="de-DE" b="1" dirty="0">
                <a:solidFill>
                  <a:srgbClr val="B6BD00"/>
                </a:solidFill>
              </a:rPr>
              <a:t>Die Prinzipien kultureller Kompetenz sind Vertrauen, Respekt für Vielfalt, Gerechtigkeit, Fairness und soziale Gerechtigkeit.</a:t>
            </a:r>
            <a:endParaRPr lang="en-IE" b="1" dirty="0">
              <a:solidFill>
                <a:srgbClr val="B6BD00"/>
              </a:solidFill>
            </a:endParaRPr>
          </a:p>
        </p:txBody>
      </p:sp>
      <p:sp>
        <p:nvSpPr>
          <p:cNvPr id="3" name="Text Placeholder 2">
            <a:extLst>
              <a:ext uri="{FF2B5EF4-FFF2-40B4-BE49-F238E27FC236}">
                <a16:creationId xmlns="" xmlns:a16="http://schemas.microsoft.com/office/drawing/2014/main" id="{05161485-4E55-491C-A194-D511B9771DBE}"/>
              </a:ext>
            </a:extLst>
          </p:cNvPr>
          <p:cNvSpPr>
            <a:spLocks noGrp="1"/>
          </p:cNvSpPr>
          <p:nvPr>
            <p:ph type="body" sz="quarter" idx="21"/>
          </p:nvPr>
        </p:nvSpPr>
        <p:spPr>
          <a:xfrm>
            <a:off x="3162016" y="751297"/>
            <a:ext cx="6029609" cy="857158"/>
          </a:xfrm>
        </p:spPr>
        <p:txBody>
          <a:bodyPr>
            <a:normAutofit/>
          </a:bodyPr>
          <a:lstStyle/>
          <a:p>
            <a:r>
              <a:rPr lang="en-IE" dirty="0"/>
              <a:t>Was </a:t>
            </a:r>
            <a:r>
              <a:rPr lang="en-IE" dirty="0" err="1"/>
              <a:t>ist</a:t>
            </a:r>
            <a:r>
              <a:rPr lang="en-IE" dirty="0"/>
              <a:t> </a:t>
            </a:r>
            <a:r>
              <a:rPr lang="en-IE" dirty="0" err="1"/>
              <a:t>kulturelle</a:t>
            </a:r>
            <a:r>
              <a:rPr lang="en-IE" dirty="0"/>
              <a:t> </a:t>
            </a:r>
            <a:r>
              <a:rPr lang="en-IE" dirty="0" err="1"/>
              <a:t>Kompetenz</a:t>
            </a:r>
            <a:r>
              <a:rPr lang="en-IE" dirty="0"/>
              <a:t>? </a:t>
            </a:r>
          </a:p>
        </p:txBody>
      </p:sp>
      <p:pic>
        <p:nvPicPr>
          <p:cNvPr id="4098" name="Picture 2">
            <a:extLst>
              <a:ext uri="{FF2B5EF4-FFF2-40B4-BE49-F238E27FC236}">
                <a16:creationId xmlns="" xmlns:a16="http://schemas.microsoft.com/office/drawing/2014/main" id="{C4DFBF78-9264-4F7B-91B6-0DBD94B58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24" y="1849820"/>
            <a:ext cx="4094650" cy="5008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A6FD3C5-ED31-4A8B-86FA-D072EC8D70F8}"/>
              </a:ext>
            </a:extLst>
          </p:cNvPr>
          <p:cNvSpPr/>
          <p:nvPr/>
        </p:nvSpPr>
        <p:spPr>
          <a:xfrm>
            <a:off x="305430" y="6601460"/>
            <a:ext cx="3781805" cy="246221"/>
          </a:xfrm>
          <a:prstGeom prst="rect">
            <a:avLst/>
          </a:prstGeom>
        </p:spPr>
        <p:txBody>
          <a:bodyPr wrap="none">
            <a:spAutoFit/>
          </a:bodyPr>
          <a:lstStyle/>
          <a:p>
            <a:r>
              <a:rPr lang="en-IE" sz="1000" dirty="0" err="1" smtClean="0">
                <a:solidFill>
                  <a:schemeClr val="bg1"/>
                </a:solidFill>
              </a:rPr>
              <a:t>Quelle</a:t>
            </a:r>
            <a:r>
              <a:rPr lang="en-IE" sz="1000" dirty="0" smtClean="0"/>
              <a:t>: </a:t>
            </a:r>
            <a:r>
              <a:rPr lang="en-IE" sz="1000" dirty="0">
                <a:hlinkClick r:id="rId3"/>
              </a:rPr>
              <a:t>https://worldreliefdurham.org/cross-cultural-bridge-building</a:t>
            </a:r>
            <a:r>
              <a:rPr lang="en-IE" sz="1000" dirty="0"/>
              <a:t> </a:t>
            </a:r>
          </a:p>
        </p:txBody>
      </p:sp>
    </p:spTree>
    <p:extLst>
      <p:ext uri="{BB962C8B-B14F-4D97-AF65-F5344CB8AC3E}">
        <p14:creationId xmlns:p14="http://schemas.microsoft.com/office/powerpoint/2010/main" val="1893523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492B003-90B2-47DE-8EEF-462E88E1A20A}"/>
              </a:ext>
            </a:extLst>
          </p:cNvPr>
          <p:cNvSpPr>
            <a:spLocks noGrp="1"/>
          </p:cNvSpPr>
          <p:nvPr>
            <p:ph type="body" sz="quarter" idx="16"/>
          </p:nvPr>
        </p:nvSpPr>
        <p:spPr>
          <a:xfrm>
            <a:off x="292890" y="567560"/>
            <a:ext cx="5408231" cy="1045646"/>
          </a:xfrm>
        </p:spPr>
        <p:txBody>
          <a:bodyPr>
            <a:normAutofit lnSpcReduction="10000"/>
          </a:bodyPr>
          <a:lstStyle/>
          <a:p>
            <a:r>
              <a:rPr lang="de-DE" dirty="0"/>
              <a:t>Aufbau von Beziehungen und kulturelle Kompetenz </a:t>
            </a:r>
            <a:endParaRPr lang="en-IE" dirty="0"/>
          </a:p>
        </p:txBody>
      </p:sp>
      <p:sp>
        <p:nvSpPr>
          <p:cNvPr id="3" name="Text Placeholder 2">
            <a:extLst>
              <a:ext uri="{FF2B5EF4-FFF2-40B4-BE49-F238E27FC236}">
                <a16:creationId xmlns="" xmlns:a16="http://schemas.microsoft.com/office/drawing/2014/main" id="{985C77AE-10C4-4EE2-AB6E-15F9887A8EF2}"/>
              </a:ext>
            </a:extLst>
          </p:cNvPr>
          <p:cNvSpPr>
            <a:spLocks noGrp="1"/>
          </p:cNvSpPr>
          <p:nvPr>
            <p:ph type="body" sz="quarter" idx="17"/>
          </p:nvPr>
        </p:nvSpPr>
        <p:spPr>
          <a:xfrm>
            <a:off x="428625" y="2116006"/>
            <a:ext cx="5272496" cy="4322894"/>
          </a:xfrm>
        </p:spPr>
        <p:txBody>
          <a:bodyPr/>
          <a:lstStyle/>
          <a:p>
            <a:pPr algn="just"/>
            <a:r>
              <a:rPr lang="de-DE" sz="2300" dirty="0"/>
              <a:t>Der Aufbau von Beziehungen ist grundlegend für kulturelle Kompetenz und basiert auf</a:t>
            </a:r>
            <a:r>
              <a:rPr lang="de-DE" sz="2300" dirty="0" smtClean="0"/>
              <a:t>:</a:t>
            </a:r>
            <a:endParaRPr lang="de-DE" sz="2300" dirty="0"/>
          </a:p>
          <a:p>
            <a:pPr marL="342900" indent="-342900" algn="just">
              <a:buFont typeface="Arial" panose="020B0604020202020204" pitchFamily="34" charset="0"/>
              <a:buChar char="•"/>
            </a:pPr>
            <a:r>
              <a:rPr lang="en-IE" sz="2300" dirty="0" smtClean="0"/>
              <a:t> </a:t>
            </a:r>
            <a:r>
              <a:rPr lang="de-DE" sz="2300" dirty="0"/>
              <a:t>die Grundlagen für das Verständnis der gegenseitigen Erwartungen und Einstellungen</a:t>
            </a:r>
          </a:p>
          <a:p>
            <a:pPr marL="342900" indent="-342900" algn="just">
              <a:buFont typeface="Arial" panose="020B0604020202020204" pitchFamily="34" charset="0"/>
              <a:buChar char="•"/>
            </a:pPr>
            <a:r>
              <a:rPr lang="de-DE" sz="2300" dirty="0"/>
              <a:t>auf der Stärke des Wissens der anderen </a:t>
            </a:r>
            <a:r>
              <a:rPr lang="de-DE" sz="2300" dirty="0" smtClean="0"/>
              <a:t>aufbauen</a:t>
            </a:r>
          </a:p>
          <a:p>
            <a:pPr marL="342900" indent="-342900" algn="just">
              <a:buFont typeface="Arial" panose="020B0604020202020204" pitchFamily="34" charset="0"/>
              <a:buChar char="•"/>
            </a:pPr>
            <a:r>
              <a:rPr lang="de-DE" sz="2300" dirty="0"/>
              <a:t>Nutzung eines breiten Spektrums von Gemeindemitgliedern und Mitteln, um auf deren Verständnis aufzubauen</a:t>
            </a:r>
            <a:endParaRPr lang="en-IE" sz="2300" dirty="0"/>
          </a:p>
        </p:txBody>
      </p:sp>
      <p:pic>
        <p:nvPicPr>
          <p:cNvPr id="6" name="Picture Placeholder 5" descr="A close up of a hand&#10;&#10;Description automatically generated">
            <a:extLst>
              <a:ext uri="{FF2B5EF4-FFF2-40B4-BE49-F238E27FC236}">
                <a16:creationId xmlns="" xmlns:a16="http://schemas.microsoft.com/office/drawing/2014/main" id="{08B300F1-F44B-4617-9185-194E6DDB0C9C}"/>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25000" r="25000"/>
          <a:stretch>
            <a:fillRect/>
          </a:stretch>
        </p:blipFill>
        <p:spPr/>
      </p:pic>
      <p:sp>
        <p:nvSpPr>
          <p:cNvPr id="8" name="Rectangle 7">
            <a:extLst>
              <a:ext uri="{FF2B5EF4-FFF2-40B4-BE49-F238E27FC236}">
                <a16:creationId xmlns="" xmlns:a16="http://schemas.microsoft.com/office/drawing/2014/main" id="{25788FDA-5DB8-454C-929D-095C9EAA8C73}"/>
              </a:ext>
            </a:extLst>
          </p:cNvPr>
          <p:cNvSpPr/>
          <p:nvPr/>
        </p:nvSpPr>
        <p:spPr>
          <a:xfrm>
            <a:off x="428625" y="6472593"/>
            <a:ext cx="4831560" cy="246221"/>
          </a:xfrm>
          <a:prstGeom prst="rect">
            <a:avLst/>
          </a:prstGeom>
        </p:spPr>
        <p:txBody>
          <a:bodyPr wrap="square">
            <a:spAutoFit/>
          </a:bodyPr>
          <a:lstStyle/>
          <a:p>
            <a:r>
              <a:rPr lang="en-IE" sz="1000" dirty="0" err="1" smtClean="0"/>
              <a:t>Quelle</a:t>
            </a:r>
            <a:r>
              <a:rPr lang="en-IE" sz="1000" dirty="0" smtClean="0"/>
              <a:t>: </a:t>
            </a:r>
            <a:r>
              <a:rPr lang="en-IE" sz="1000" dirty="0">
                <a:hlinkClick r:id="rId4"/>
              </a:rPr>
              <a:t>http://makeitourbusiness.ca/blog/what-does-it-mean-be-culturally-competent</a:t>
            </a:r>
            <a:endParaRPr lang="en-IE" sz="1000" dirty="0"/>
          </a:p>
        </p:txBody>
      </p:sp>
    </p:spTree>
    <p:extLst>
      <p:ext uri="{BB962C8B-B14F-4D97-AF65-F5344CB8AC3E}">
        <p14:creationId xmlns:p14="http://schemas.microsoft.com/office/powerpoint/2010/main" val="3109619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2DE10F8-FA50-4694-A6A4-53AD58546848}"/>
              </a:ext>
            </a:extLst>
          </p:cNvPr>
          <p:cNvSpPr>
            <a:spLocks noGrp="1"/>
          </p:cNvSpPr>
          <p:nvPr>
            <p:ph type="body" sz="quarter" idx="20"/>
          </p:nvPr>
        </p:nvSpPr>
        <p:spPr>
          <a:xfrm>
            <a:off x="5959366" y="2157413"/>
            <a:ext cx="6064468" cy="3631644"/>
          </a:xfrm>
        </p:spPr>
        <p:txBody>
          <a:bodyPr/>
          <a:lstStyle/>
          <a:p>
            <a:r>
              <a:rPr lang="de-DE" b="1" dirty="0"/>
              <a:t>Bereitschaft zur Aufhebung von Urteilen </a:t>
            </a:r>
            <a:r>
              <a:rPr lang="de-DE" b="1" dirty="0" smtClean="0"/>
              <a:t>– </a:t>
            </a:r>
          </a:p>
          <a:p>
            <a:r>
              <a:rPr lang="de-DE" dirty="0"/>
              <a:t>Geflüchteten und Migrant*innen scheinen einige Dinge zu tun oder zu sagen, die seltsam erscheinen.</a:t>
            </a:r>
          </a:p>
          <a:p>
            <a:r>
              <a:rPr lang="de-DE" dirty="0"/>
              <a:t>Dienstleistungs-/Bildungsanbieter müssen lernen, keine voreiligen Schlüsse zu ziehen oder Urteile zu fällen. Bleiben Sie offen und denken Sie daran, dass jede Kultur für die Menschen, die in ihr leben, Sinn macht.</a:t>
            </a:r>
          </a:p>
        </p:txBody>
      </p:sp>
      <p:sp>
        <p:nvSpPr>
          <p:cNvPr id="4" name="Text Placeholder 3">
            <a:extLst>
              <a:ext uri="{FF2B5EF4-FFF2-40B4-BE49-F238E27FC236}">
                <a16:creationId xmlns="" xmlns:a16="http://schemas.microsoft.com/office/drawing/2014/main" id="{6B81CABD-DF09-41D3-98EE-2647371DCAC1}"/>
              </a:ext>
            </a:extLst>
          </p:cNvPr>
          <p:cNvSpPr>
            <a:spLocks noGrp="1"/>
          </p:cNvSpPr>
          <p:nvPr>
            <p:ph type="body" sz="quarter" idx="22"/>
          </p:nvPr>
        </p:nvSpPr>
        <p:spPr>
          <a:xfrm>
            <a:off x="5959366" y="237506"/>
            <a:ext cx="6064468" cy="1387535"/>
          </a:xfrm>
        </p:spPr>
        <p:txBody>
          <a:bodyPr>
            <a:normAutofit fontScale="92500" lnSpcReduction="10000"/>
          </a:bodyPr>
          <a:lstStyle/>
          <a:p>
            <a:r>
              <a:rPr lang="de-DE" dirty="0"/>
              <a:t>Wichtige Aspekte beim Aufbau von Beziehungen zu Geflüchteten und Migrant*innen</a:t>
            </a:r>
            <a:endParaRPr lang="en-IE" dirty="0"/>
          </a:p>
        </p:txBody>
      </p:sp>
      <p:pic>
        <p:nvPicPr>
          <p:cNvPr id="11" name="Picture Placeholder 10" descr="A picture containing blue, person, tattoo, holding&#10;&#10;Description automatically generated">
            <a:extLst>
              <a:ext uri="{FF2B5EF4-FFF2-40B4-BE49-F238E27FC236}">
                <a16:creationId xmlns="" xmlns:a16="http://schemas.microsoft.com/office/drawing/2014/main" id="{FD4DB2C8-80B3-48DE-986B-7AB7FDB0EE67}"/>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9642" r="9642"/>
          <a:stretch>
            <a:fillRect/>
          </a:stretch>
        </p:blipFill>
        <p:spPr/>
      </p:pic>
      <p:sp>
        <p:nvSpPr>
          <p:cNvPr id="13" name="TextBox 12">
            <a:extLst>
              <a:ext uri="{FF2B5EF4-FFF2-40B4-BE49-F238E27FC236}">
                <a16:creationId xmlns="" xmlns:a16="http://schemas.microsoft.com/office/drawing/2014/main" id="{4977620B-2BDA-4541-88BA-43F9FC554D98}"/>
              </a:ext>
            </a:extLst>
          </p:cNvPr>
          <p:cNvSpPr txBox="1"/>
          <p:nvPr/>
        </p:nvSpPr>
        <p:spPr>
          <a:xfrm>
            <a:off x="-1" y="237506"/>
            <a:ext cx="5619751" cy="830997"/>
          </a:xfrm>
          <a:prstGeom prst="rect">
            <a:avLst/>
          </a:prstGeom>
          <a:solidFill>
            <a:srgbClr val="EA1D76"/>
          </a:solidFill>
        </p:spPr>
        <p:txBody>
          <a:bodyPr wrap="square" rtlCol="0">
            <a:spAutoFit/>
          </a:bodyPr>
          <a:lstStyle/>
          <a:p>
            <a:r>
              <a:rPr lang="en-IE" sz="2400" dirty="0">
                <a:solidFill>
                  <a:schemeClr val="bg1"/>
                </a:solidFill>
              </a:rPr>
              <a:t>KOMPETENZEN FÜR DIENSTLEISTUNGS-/BILDUNGSANBIETER</a:t>
            </a:r>
          </a:p>
        </p:txBody>
      </p:sp>
    </p:spTree>
    <p:extLst>
      <p:ext uri="{BB962C8B-B14F-4D97-AF65-F5344CB8AC3E}">
        <p14:creationId xmlns:p14="http://schemas.microsoft.com/office/powerpoint/2010/main" val="129119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2DE10F8-FA50-4694-A6A4-53AD58546848}"/>
              </a:ext>
            </a:extLst>
          </p:cNvPr>
          <p:cNvSpPr>
            <a:spLocks noGrp="1"/>
          </p:cNvSpPr>
          <p:nvPr>
            <p:ph type="body" sz="quarter" idx="20"/>
          </p:nvPr>
        </p:nvSpPr>
        <p:spPr>
          <a:xfrm>
            <a:off x="5695950" y="1876425"/>
            <a:ext cx="6327884" cy="4300771"/>
          </a:xfrm>
        </p:spPr>
        <p:txBody>
          <a:bodyPr/>
          <a:lstStyle/>
          <a:p>
            <a:r>
              <a:rPr lang="en-IE" sz="2300" b="1" dirty="0" err="1"/>
              <a:t>Bereitschaft</a:t>
            </a:r>
            <a:r>
              <a:rPr lang="en-IE" sz="2300" b="1" dirty="0"/>
              <a:t> </a:t>
            </a:r>
            <a:r>
              <a:rPr lang="en-IE" sz="2300" b="1" dirty="0" err="1"/>
              <a:t>zum</a:t>
            </a:r>
            <a:r>
              <a:rPr lang="en-IE" sz="2300" b="1" dirty="0"/>
              <a:t> </a:t>
            </a:r>
            <a:r>
              <a:rPr lang="en-IE" sz="2300" b="1" dirty="0" err="1" smtClean="0"/>
              <a:t>Lernen</a:t>
            </a:r>
            <a:endParaRPr lang="en-IE" sz="2300" b="1" dirty="0" smtClean="0"/>
          </a:p>
          <a:p>
            <a:r>
              <a:rPr lang="de-DE" sz="2300" dirty="0"/>
              <a:t>Dienstleistungs-/Bildungsanbieter sollten sich Zeit nehmen, um die Kulturen der Geflüchteten kennenzulernen, indem sie Fragen stellen und sich die Antworten anhören. </a:t>
            </a:r>
          </a:p>
          <a:p>
            <a:r>
              <a:rPr lang="en-IE" sz="2300" b="1" dirty="0"/>
              <a:t>Sinn </a:t>
            </a:r>
            <a:r>
              <a:rPr lang="en-IE" sz="2300" b="1" dirty="0" err="1"/>
              <a:t>für</a:t>
            </a:r>
            <a:r>
              <a:rPr lang="en-IE" sz="2300" b="1" dirty="0"/>
              <a:t> </a:t>
            </a:r>
            <a:r>
              <a:rPr lang="en-IE" sz="2300" b="1" dirty="0" err="1" smtClean="0"/>
              <a:t>Humor</a:t>
            </a:r>
            <a:endParaRPr lang="en-IE" sz="2300" b="1" dirty="0" smtClean="0"/>
          </a:p>
          <a:p>
            <a:r>
              <a:rPr lang="de-DE" sz="2300" dirty="0"/>
              <a:t>Dienstleistungs-/Bildungsanbieter Freiwillige sollten bereit sein, über peinliche, verwirrende oder ärgerliche Momente zu lachen, während alle daran arbeiten, einander zu verstehen. (Weitere Informationen zur Kommunikation mit Humor finden Sie in unserem Lernbereich Kommunikation).</a:t>
            </a:r>
            <a:endParaRPr lang="en-IE" sz="2300" b="1" dirty="0"/>
          </a:p>
        </p:txBody>
      </p:sp>
      <p:sp>
        <p:nvSpPr>
          <p:cNvPr id="4" name="Text Placeholder 3">
            <a:extLst>
              <a:ext uri="{FF2B5EF4-FFF2-40B4-BE49-F238E27FC236}">
                <a16:creationId xmlns="" xmlns:a16="http://schemas.microsoft.com/office/drawing/2014/main" id="{6B81CABD-DF09-41D3-98EE-2647371DCAC1}"/>
              </a:ext>
            </a:extLst>
          </p:cNvPr>
          <p:cNvSpPr>
            <a:spLocks noGrp="1"/>
          </p:cNvSpPr>
          <p:nvPr>
            <p:ph type="body" sz="quarter" idx="22"/>
          </p:nvPr>
        </p:nvSpPr>
        <p:spPr>
          <a:xfrm>
            <a:off x="5959366" y="304800"/>
            <a:ext cx="5946884" cy="1400175"/>
          </a:xfrm>
        </p:spPr>
        <p:txBody>
          <a:bodyPr>
            <a:normAutofit fontScale="92500" lnSpcReduction="10000"/>
          </a:bodyPr>
          <a:lstStyle/>
          <a:p>
            <a:r>
              <a:rPr lang="de-DE" dirty="0"/>
              <a:t>Wichtige Aspekte beim Aufbau von Beziehungen zu Geflüchteten und Migrant*innen</a:t>
            </a:r>
            <a:endParaRPr lang="en-IE" dirty="0"/>
          </a:p>
        </p:txBody>
      </p:sp>
      <p:pic>
        <p:nvPicPr>
          <p:cNvPr id="8" name="Picture Placeholder 7" descr="A picture containing drawing&#10;&#10;Description automatically generated">
            <a:extLst>
              <a:ext uri="{FF2B5EF4-FFF2-40B4-BE49-F238E27FC236}">
                <a16:creationId xmlns="" xmlns:a16="http://schemas.microsoft.com/office/drawing/2014/main" id="{9942C67E-9C10-4794-9196-94FF78ED3876}"/>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445" r="1445"/>
          <a:stretch>
            <a:fillRect/>
          </a:stretch>
        </p:blipFill>
        <p:spPr/>
      </p:pic>
      <p:sp>
        <p:nvSpPr>
          <p:cNvPr id="10" name="TextBox 9">
            <a:extLst>
              <a:ext uri="{FF2B5EF4-FFF2-40B4-BE49-F238E27FC236}">
                <a16:creationId xmlns="" xmlns:a16="http://schemas.microsoft.com/office/drawing/2014/main" id="{ADE9C509-02A4-45E1-9AFE-E8303653179E}"/>
              </a:ext>
            </a:extLst>
          </p:cNvPr>
          <p:cNvSpPr txBox="1"/>
          <p:nvPr/>
        </p:nvSpPr>
        <p:spPr>
          <a:xfrm>
            <a:off x="-1" y="248392"/>
            <a:ext cx="5591176" cy="830997"/>
          </a:xfrm>
          <a:prstGeom prst="rect">
            <a:avLst/>
          </a:prstGeom>
          <a:solidFill>
            <a:srgbClr val="EA1D76"/>
          </a:solidFill>
        </p:spPr>
        <p:txBody>
          <a:bodyPr wrap="square" rtlCol="0">
            <a:spAutoFit/>
          </a:bodyPr>
          <a:lstStyle/>
          <a:p>
            <a:r>
              <a:rPr lang="en-IE" sz="2400" dirty="0">
                <a:solidFill>
                  <a:schemeClr val="bg1"/>
                </a:solidFill>
              </a:rPr>
              <a:t>KOMPETENZEN FÜR DIENSTLEISTUNGS-/BILDUNGSANBIETER</a:t>
            </a:r>
          </a:p>
        </p:txBody>
      </p:sp>
    </p:spTree>
    <p:extLst>
      <p:ext uri="{BB962C8B-B14F-4D97-AF65-F5344CB8AC3E}">
        <p14:creationId xmlns:p14="http://schemas.microsoft.com/office/powerpoint/2010/main" val="3029067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2DE10F8-FA50-4694-A6A4-53AD58546848}"/>
              </a:ext>
            </a:extLst>
          </p:cNvPr>
          <p:cNvSpPr>
            <a:spLocks noGrp="1"/>
          </p:cNvSpPr>
          <p:nvPr>
            <p:ph type="body" sz="quarter" idx="20"/>
          </p:nvPr>
        </p:nvSpPr>
        <p:spPr>
          <a:xfrm>
            <a:off x="5959366" y="2157412"/>
            <a:ext cx="6064468" cy="4126823"/>
          </a:xfrm>
        </p:spPr>
        <p:txBody>
          <a:bodyPr/>
          <a:lstStyle/>
          <a:p>
            <a:r>
              <a:rPr lang="de-DE" b="1" dirty="0"/>
              <a:t>Die Bereitschaft, Dinge über sich preiszugeben </a:t>
            </a:r>
            <a:endParaRPr lang="de-DE" b="1" dirty="0" smtClean="0"/>
          </a:p>
          <a:p>
            <a:r>
              <a:rPr lang="de-DE" dirty="0"/>
              <a:t>Dienstleistungs-/Bildungsanbieter sollten bereit sein, offen und ehrlich zu sein und ihre eigenen Erfahrungen mit Geflüchteten und Migrant*innen zu teilen. Dies wird dazu beitragen, Geflüchtete und Migrant*innen zu ermutigen, das Gleiche zu tun, und beiden Gruppen zu einem tieferen Verständnis füreinander verhelfen.</a:t>
            </a:r>
            <a:endParaRPr lang="en-IE" b="1" dirty="0"/>
          </a:p>
        </p:txBody>
      </p:sp>
      <p:sp>
        <p:nvSpPr>
          <p:cNvPr id="4" name="Text Placeholder 3">
            <a:extLst>
              <a:ext uri="{FF2B5EF4-FFF2-40B4-BE49-F238E27FC236}">
                <a16:creationId xmlns="" xmlns:a16="http://schemas.microsoft.com/office/drawing/2014/main" id="{6B81CABD-DF09-41D3-98EE-2647371DCAC1}"/>
              </a:ext>
            </a:extLst>
          </p:cNvPr>
          <p:cNvSpPr>
            <a:spLocks noGrp="1"/>
          </p:cNvSpPr>
          <p:nvPr>
            <p:ph type="body" sz="quarter" idx="22"/>
          </p:nvPr>
        </p:nvSpPr>
        <p:spPr>
          <a:xfrm>
            <a:off x="5959366" y="304800"/>
            <a:ext cx="6064468" cy="1447800"/>
          </a:xfrm>
        </p:spPr>
        <p:txBody>
          <a:bodyPr>
            <a:normAutofit fontScale="92500" lnSpcReduction="10000"/>
          </a:bodyPr>
          <a:lstStyle/>
          <a:p>
            <a:r>
              <a:rPr lang="de-DE" dirty="0"/>
              <a:t>Wichtige Aspekte beim Aufbau von Beziehungen zu Geflüchteten und Migrant*innen</a:t>
            </a:r>
            <a:endParaRPr lang="en-IE" dirty="0"/>
          </a:p>
        </p:txBody>
      </p:sp>
      <p:pic>
        <p:nvPicPr>
          <p:cNvPr id="7" name="Picture Placeholder 6" descr="A group of people around each other&#10;&#10;Description automatically generated">
            <a:extLst>
              <a:ext uri="{FF2B5EF4-FFF2-40B4-BE49-F238E27FC236}">
                <a16:creationId xmlns="" xmlns:a16="http://schemas.microsoft.com/office/drawing/2014/main" id="{CF2167AF-7B8D-4C10-A33A-3B9B632633DB}"/>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73" r="16873"/>
          <a:stretch>
            <a:fillRect/>
          </a:stretch>
        </p:blipFill>
        <p:spPr/>
      </p:pic>
      <p:sp>
        <p:nvSpPr>
          <p:cNvPr id="10" name="TextBox 9">
            <a:extLst>
              <a:ext uri="{FF2B5EF4-FFF2-40B4-BE49-F238E27FC236}">
                <a16:creationId xmlns="" xmlns:a16="http://schemas.microsoft.com/office/drawing/2014/main" id="{A1FA76D5-051A-4BBC-94DE-5317FA5215C1}"/>
              </a:ext>
            </a:extLst>
          </p:cNvPr>
          <p:cNvSpPr txBox="1"/>
          <p:nvPr/>
        </p:nvSpPr>
        <p:spPr>
          <a:xfrm>
            <a:off x="-1" y="237506"/>
            <a:ext cx="5610226" cy="830997"/>
          </a:xfrm>
          <a:prstGeom prst="rect">
            <a:avLst/>
          </a:prstGeom>
          <a:solidFill>
            <a:srgbClr val="EA1D76"/>
          </a:solidFill>
        </p:spPr>
        <p:txBody>
          <a:bodyPr wrap="square" rtlCol="0">
            <a:spAutoFit/>
          </a:bodyPr>
          <a:lstStyle/>
          <a:p>
            <a:r>
              <a:rPr lang="en-IE" sz="2400" dirty="0">
                <a:solidFill>
                  <a:schemeClr val="bg1"/>
                </a:solidFill>
              </a:rPr>
              <a:t>KOMPETENZEN FÜR DIENSTLEISTUNGS-/BILDUNGSANBIETER</a:t>
            </a:r>
          </a:p>
        </p:txBody>
      </p:sp>
    </p:spTree>
    <p:extLst>
      <p:ext uri="{BB962C8B-B14F-4D97-AF65-F5344CB8AC3E}">
        <p14:creationId xmlns:p14="http://schemas.microsoft.com/office/powerpoint/2010/main" val="3901001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2DE10F8-FA50-4694-A6A4-53AD58546848}"/>
              </a:ext>
            </a:extLst>
          </p:cNvPr>
          <p:cNvSpPr>
            <a:spLocks noGrp="1"/>
          </p:cNvSpPr>
          <p:nvPr>
            <p:ph type="body" sz="quarter" idx="20"/>
          </p:nvPr>
        </p:nvSpPr>
        <p:spPr>
          <a:xfrm>
            <a:off x="5695950" y="2157412"/>
            <a:ext cx="6327884" cy="4126823"/>
          </a:xfrm>
        </p:spPr>
        <p:txBody>
          <a:bodyPr/>
          <a:lstStyle/>
          <a:p>
            <a:r>
              <a:rPr lang="de-DE" b="1" dirty="0"/>
              <a:t>Eine gefühlte Machtposition nicht </a:t>
            </a:r>
            <a:r>
              <a:rPr lang="de-DE" b="1" dirty="0" smtClean="0"/>
              <a:t>missbrauchen</a:t>
            </a:r>
          </a:p>
          <a:p>
            <a:r>
              <a:rPr lang="de-DE" dirty="0"/>
              <a:t>Neu aufgenommene Geflüchtete und Migrant*innen befinden sich in einer sehr verletzlichen Situation. </a:t>
            </a:r>
          </a:p>
          <a:p>
            <a:r>
              <a:rPr lang="de-DE" dirty="0"/>
              <a:t>Dienstleistungs-/Bildungsanbieter sollten darauf achten, dass Geflüchtete und Migrant*innen keinen Druck verspüren, sich an bestimmten Aktivitäten oder Gesprächen zu beteiligen, an denen sie nicht teilnehmen wollen.</a:t>
            </a:r>
            <a:endParaRPr lang="en-IE" b="1" dirty="0"/>
          </a:p>
        </p:txBody>
      </p:sp>
      <p:sp>
        <p:nvSpPr>
          <p:cNvPr id="4" name="Text Placeholder 3">
            <a:extLst>
              <a:ext uri="{FF2B5EF4-FFF2-40B4-BE49-F238E27FC236}">
                <a16:creationId xmlns="" xmlns:a16="http://schemas.microsoft.com/office/drawing/2014/main" id="{6B81CABD-DF09-41D3-98EE-2647371DCAC1}"/>
              </a:ext>
            </a:extLst>
          </p:cNvPr>
          <p:cNvSpPr>
            <a:spLocks noGrp="1"/>
          </p:cNvSpPr>
          <p:nvPr>
            <p:ph type="body" sz="quarter" idx="22"/>
          </p:nvPr>
        </p:nvSpPr>
        <p:spPr>
          <a:xfrm>
            <a:off x="5959366" y="304800"/>
            <a:ext cx="6064468" cy="1428750"/>
          </a:xfrm>
        </p:spPr>
        <p:txBody>
          <a:bodyPr>
            <a:normAutofit fontScale="92500" lnSpcReduction="10000"/>
          </a:bodyPr>
          <a:lstStyle/>
          <a:p>
            <a:r>
              <a:rPr lang="de-DE" dirty="0"/>
              <a:t>Wichtige Aspekte beim Aufbau von Beziehungen zu Geflüchteten und Migrant*innen</a:t>
            </a:r>
            <a:endParaRPr lang="en-IE" dirty="0"/>
          </a:p>
        </p:txBody>
      </p:sp>
      <p:pic>
        <p:nvPicPr>
          <p:cNvPr id="6" name="Picture Placeholder 5">
            <a:extLst>
              <a:ext uri="{FF2B5EF4-FFF2-40B4-BE49-F238E27FC236}">
                <a16:creationId xmlns="" xmlns:a16="http://schemas.microsoft.com/office/drawing/2014/main" id="{16BFEEF2-624A-4D84-95F7-0AF5BEE7405C}"/>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t="16459" b="16459"/>
          <a:stretch>
            <a:fillRect/>
          </a:stretch>
        </p:blipFill>
        <p:spPr/>
      </p:pic>
      <p:sp>
        <p:nvSpPr>
          <p:cNvPr id="7" name="TextBox 6">
            <a:extLst>
              <a:ext uri="{FF2B5EF4-FFF2-40B4-BE49-F238E27FC236}">
                <a16:creationId xmlns="" xmlns:a16="http://schemas.microsoft.com/office/drawing/2014/main" id="{9AA54818-54A6-4D63-B602-EC4A1B4C3136}"/>
              </a:ext>
            </a:extLst>
          </p:cNvPr>
          <p:cNvSpPr txBox="1"/>
          <p:nvPr/>
        </p:nvSpPr>
        <p:spPr>
          <a:xfrm>
            <a:off x="-1" y="237506"/>
            <a:ext cx="5695951" cy="830997"/>
          </a:xfrm>
          <a:prstGeom prst="rect">
            <a:avLst/>
          </a:prstGeom>
          <a:solidFill>
            <a:srgbClr val="EA1D76"/>
          </a:solidFill>
        </p:spPr>
        <p:txBody>
          <a:bodyPr wrap="square" rtlCol="0">
            <a:spAutoFit/>
          </a:bodyPr>
          <a:lstStyle/>
          <a:p>
            <a:r>
              <a:rPr lang="en-IE" sz="2400" dirty="0">
                <a:solidFill>
                  <a:schemeClr val="bg1"/>
                </a:solidFill>
              </a:rPr>
              <a:t>KOMPETENZEN FÜR DIENSTLEISTUNGS-/BILDUNGSANBIETER</a:t>
            </a:r>
          </a:p>
        </p:txBody>
      </p:sp>
    </p:spTree>
    <p:extLst>
      <p:ext uri="{BB962C8B-B14F-4D97-AF65-F5344CB8AC3E}">
        <p14:creationId xmlns:p14="http://schemas.microsoft.com/office/powerpoint/2010/main" val="2839118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1078389-C03F-444D-8785-F5397C38ED12}"/>
              </a:ext>
            </a:extLst>
          </p:cNvPr>
          <p:cNvSpPr>
            <a:spLocks noGrp="1"/>
          </p:cNvSpPr>
          <p:nvPr>
            <p:ph type="body" sz="quarter" idx="16"/>
          </p:nvPr>
        </p:nvSpPr>
        <p:spPr/>
        <p:txBody>
          <a:bodyPr/>
          <a:lstStyle/>
          <a:p>
            <a:r>
              <a:rPr lang="en-IE" dirty="0" smtClean="0"/>
              <a:t>IN DIESEM TEIL:</a:t>
            </a:r>
            <a:endParaRPr lang="en-IE" dirty="0"/>
          </a:p>
        </p:txBody>
      </p:sp>
      <p:sp>
        <p:nvSpPr>
          <p:cNvPr id="3" name="Text Placeholder 2">
            <a:extLst>
              <a:ext uri="{FF2B5EF4-FFF2-40B4-BE49-F238E27FC236}">
                <a16:creationId xmlns="" xmlns:a16="http://schemas.microsoft.com/office/drawing/2014/main" id="{331DA8D6-5F4E-48FC-9E88-9F6CF52F8F2F}"/>
              </a:ext>
            </a:extLst>
          </p:cNvPr>
          <p:cNvSpPr>
            <a:spLocks noGrp="1"/>
          </p:cNvSpPr>
          <p:nvPr>
            <p:ph type="body" sz="quarter" idx="17"/>
          </p:nvPr>
        </p:nvSpPr>
        <p:spPr>
          <a:xfrm>
            <a:off x="5867400" y="2047876"/>
            <a:ext cx="6162675" cy="4267199"/>
          </a:xfrm>
        </p:spPr>
        <p:txBody>
          <a:bodyPr/>
          <a:lstStyle/>
          <a:p>
            <a:pPr algn="just"/>
            <a:r>
              <a:rPr lang="de-DE" altLang="en-US" sz="2300" dirty="0"/>
              <a:t>Der Rahmen zur Stärkung der Familie, der von verschiedenen Human- und </a:t>
            </a:r>
            <a:r>
              <a:rPr lang="de-DE" altLang="en-US" sz="2300" dirty="0" smtClean="0"/>
              <a:t>Gesundheits-organisationen </a:t>
            </a:r>
            <a:r>
              <a:rPr lang="de-DE" altLang="en-US" sz="2300" dirty="0"/>
              <a:t>angenommen wurde, verfolgt den Ansatz, dass ein bewusster Prozess, der den Eltern die notwendigen Möglichkeiten, Beziehungen, Netzwerke und Unterstützung bietet, die Familien stärkt und den Erfolg der Kinder ermöglicht. </a:t>
            </a:r>
          </a:p>
          <a:p>
            <a:pPr algn="just"/>
            <a:endParaRPr lang="de-DE" altLang="en-US" sz="2300" dirty="0"/>
          </a:p>
          <a:p>
            <a:pPr algn="just"/>
            <a:r>
              <a:rPr lang="de-DE" altLang="en-US" sz="2300" dirty="0"/>
              <a:t>Es ist ein sehr wichtiges Konzept und stellt ein besonders wirkungsvolles Modell für gefährdete Familien von Geflüchteten und Migrant*innen dar. Lassen Sie es uns im Detail untersuchen.</a:t>
            </a:r>
            <a:endParaRPr lang="en-IE" sz="2300" dirty="0"/>
          </a:p>
        </p:txBody>
      </p:sp>
      <p:sp>
        <p:nvSpPr>
          <p:cNvPr id="7" name="Text Placeholder 5">
            <a:extLst>
              <a:ext uri="{FF2B5EF4-FFF2-40B4-BE49-F238E27FC236}">
                <a16:creationId xmlns="" xmlns:a16="http://schemas.microsoft.com/office/drawing/2014/main" id="{D0CF2126-0988-4B1D-9146-7112C816FD67}"/>
              </a:ext>
            </a:extLst>
          </p:cNvPr>
          <p:cNvSpPr txBox="1">
            <a:spLocks/>
          </p:cNvSpPr>
          <p:nvPr/>
        </p:nvSpPr>
        <p:spPr>
          <a:xfrm>
            <a:off x="295275" y="1536159"/>
            <a:ext cx="4549661"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800" i="0" dirty="0"/>
              <a:t>2.1 </a:t>
            </a:r>
            <a:r>
              <a:rPr lang="de-DE" sz="3800" i="0" dirty="0"/>
              <a:t>Stärkung </a:t>
            </a:r>
            <a:r>
              <a:rPr lang="de-DE" sz="3800" i="0" dirty="0" smtClean="0"/>
              <a:t>von Familie </a:t>
            </a:r>
            <a:r>
              <a:rPr lang="de-DE" sz="3800" i="0" dirty="0"/>
              <a:t>im Eingliederungsprozess</a:t>
            </a:r>
            <a:endParaRPr lang="en-IE" sz="3800" dirty="0"/>
          </a:p>
        </p:txBody>
      </p:sp>
      <p:sp>
        <p:nvSpPr>
          <p:cNvPr id="8" name="TextBox 7">
            <a:extLst>
              <a:ext uri="{FF2B5EF4-FFF2-40B4-BE49-F238E27FC236}">
                <a16:creationId xmlns="" xmlns:a16="http://schemas.microsoft.com/office/drawing/2014/main" id="{9B8C7D45-04CD-4BD7-878E-2D6F3068EA84}"/>
              </a:ext>
            </a:extLst>
          </p:cNvPr>
          <p:cNvSpPr txBox="1"/>
          <p:nvPr/>
        </p:nvSpPr>
        <p:spPr>
          <a:xfrm>
            <a:off x="0" y="237506"/>
            <a:ext cx="4215740" cy="584775"/>
          </a:xfrm>
          <a:prstGeom prst="rect">
            <a:avLst/>
          </a:prstGeom>
          <a:solidFill>
            <a:srgbClr val="B6BD00"/>
          </a:solidFill>
        </p:spPr>
        <p:txBody>
          <a:bodyPr wrap="square" rtlCol="0">
            <a:spAutoFit/>
          </a:bodyPr>
          <a:lstStyle/>
          <a:p>
            <a:r>
              <a:rPr lang="en-IE" sz="3200" dirty="0" smtClean="0">
                <a:solidFill>
                  <a:schemeClr val="bg1"/>
                </a:solidFill>
              </a:rPr>
              <a:t>FAMILIE</a:t>
            </a:r>
            <a:endParaRPr lang="en-IE" sz="3200" dirty="0">
              <a:solidFill>
                <a:schemeClr val="bg1"/>
              </a:solidFill>
            </a:endParaRPr>
          </a:p>
        </p:txBody>
      </p:sp>
    </p:spTree>
    <p:extLst>
      <p:ext uri="{BB962C8B-B14F-4D97-AF65-F5344CB8AC3E}">
        <p14:creationId xmlns:p14="http://schemas.microsoft.com/office/powerpoint/2010/main" val="428257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0B8956-E397-4AAE-A606-CEAB3965D26F}"/>
              </a:ext>
            </a:extLst>
          </p:cNvPr>
          <p:cNvSpPr>
            <a:spLocks noGrp="1"/>
          </p:cNvSpPr>
          <p:nvPr>
            <p:ph type="body" sz="quarter" idx="20"/>
          </p:nvPr>
        </p:nvSpPr>
        <p:spPr>
          <a:xfrm>
            <a:off x="3436882" y="1754551"/>
            <a:ext cx="8545568" cy="4352152"/>
          </a:xfrm>
        </p:spPr>
        <p:txBody>
          <a:bodyPr/>
          <a:lstStyle/>
          <a:p>
            <a:pPr marL="0" indent="0">
              <a:buNone/>
            </a:pPr>
            <a:r>
              <a:rPr lang="de-DE" sz="2200" dirty="0"/>
              <a:t>Die Reise kann </a:t>
            </a:r>
            <a:r>
              <a:rPr lang="de-DE" sz="2200" dirty="0">
                <a:solidFill>
                  <a:srgbClr val="ED7523"/>
                </a:solidFill>
              </a:rPr>
              <a:t>lang und gefährlich </a:t>
            </a:r>
            <a:r>
              <a:rPr lang="de-DE" sz="2200" dirty="0"/>
              <a:t>sein. Sie wissen, dass Sie zur Sicherheit Ihrer Familie aufbrechen müssen, aber der Prozess der Flucht ist wahrscheinlich gefährlich und zermürbend. </a:t>
            </a:r>
            <a:r>
              <a:rPr lang="de-DE" sz="2200" dirty="0">
                <a:solidFill>
                  <a:srgbClr val="ED7523"/>
                </a:solidFill>
              </a:rPr>
              <a:t>Viele Menschen werden durch den Mangel an Nahrung und Unterkunft krank</a:t>
            </a:r>
            <a:r>
              <a:rPr lang="de-DE" sz="2200" dirty="0"/>
              <a:t>. Es kann sehr </a:t>
            </a:r>
            <a:r>
              <a:rPr lang="de-DE" sz="2200" dirty="0">
                <a:solidFill>
                  <a:srgbClr val="ED7523"/>
                </a:solidFill>
              </a:rPr>
              <a:t>schwierig</a:t>
            </a:r>
            <a:r>
              <a:rPr lang="de-DE" sz="2200" dirty="0"/>
              <a:t> für Sie sein, Ihre </a:t>
            </a:r>
            <a:r>
              <a:rPr lang="de-DE" sz="2200" dirty="0">
                <a:solidFill>
                  <a:srgbClr val="ED7523"/>
                </a:solidFill>
              </a:rPr>
              <a:t>Kinder auf der Reise zu schützen</a:t>
            </a:r>
            <a:r>
              <a:rPr lang="de-DE" sz="2200" dirty="0" smtClean="0"/>
              <a:t>.</a:t>
            </a:r>
            <a:endParaRPr lang="en-IE" sz="2200" dirty="0" smtClean="0">
              <a:solidFill>
                <a:srgbClr val="ED7523"/>
              </a:solidFill>
            </a:endParaRPr>
          </a:p>
          <a:p>
            <a:pPr marL="0" indent="0">
              <a:buNone/>
            </a:pPr>
            <a:r>
              <a:rPr lang="de-DE" sz="2200" dirty="0">
                <a:solidFill>
                  <a:srgbClr val="ED7523"/>
                </a:solidFill>
              </a:rPr>
              <a:t>Sie kommen in ein </a:t>
            </a:r>
            <a:r>
              <a:rPr lang="de-DE" sz="2200" dirty="0" smtClean="0">
                <a:solidFill>
                  <a:srgbClr val="ED7523"/>
                </a:solidFill>
              </a:rPr>
              <a:t>Asylland an</a:t>
            </a:r>
            <a:r>
              <a:rPr lang="de-DE" sz="2200" dirty="0" smtClean="0"/>
              <a:t>, </a:t>
            </a:r>
            <a:r>
              <a:rPr lang="de-DE" sz="2200" dirty="0"/>
              <a:t>aber die Not ist noch lange nicht vorbei. Glücklicherweise überlebt Ihre Familie die Reise und kommt in einem Asylland an, </a:t>
            </a:r>
            <a:r>
              <a:rPr lang="de-DE" sz="2200" dirty="0">
                <a:solidFill>
                  <a:srgbClr val="ED7523"/>
                </a:solidFill>
              </a:rPr>
              <a:t>aber es liegen noch viele Herausforderungen vor Ihnen</a:t>
            </a:r>
            <a:r>
              <a:rPr lang="de-DE" sz="2200" dirty="0"/>
              <a:t>.</a:t>
            </a:r>
          </a:p>
          <a:p>
            <a:pPr marL="0" indent="0">
              <a:buNone/>
            </a:pPr>
            <a:r>
              <a:rPr lang="de-DE" sz="2200" dirty="0"/>
              <a:t>Jetzt stehen Sie Ihnen und Ihren Mitgeflüchteten sehr feindselig gegenüber und fühlen sich </a:t>
            </a:r>
            <a:r>
              <a:rPr lang="de-DE" sz="2200" dirty="0">
                <a:solidFill>
                  <a:srgbClr val="ED7523"/>
                </a:solidFill>
              </a:rPr>
              <a:t>unter Druck, das Asylland zu verlassen</a:t>
            </a:r>
            <a:r>
              <a:rPr lang="de-DE" sz="2200" dirty="0"/>
              <a:t>.</a:t>
            </a:r>
            <a:endParaRPr lang="en-IE" sz="2200" dirty="0" smtClean="0"/>
          </a:p>
          <a:p>
            <a:pPr marL="0" indent="0">
              <a:buNone/>
            </a:pPr>
            <a:r>
              <a:rPr lang="de-DE" sz="2200" dirty="0"/>
              <a:t>Sie hatten gehofft, dass sich die Dinge nach Ihrer Ankunft beruhigen würden, aber Ihr Leben und das Leben Ihrer Kinder wird noch viele, viele Jahre lang von Umwälzungen und Veränderungen geprägt sein.</a:t>
            </a:r>
            <a:endParaRPr lang="en-IE" sz="2200" dirty="0"/>
          </a:p>
        </p:txBody>
      </p:sp>
      <p:sp>
        <p:nvSpPr>
          <p:cNvPr id="3" name="Text Placeholder 2">
            <a:extLst>
              <a:ext uri="{FF2B5EF4-FFF2-40B4-BE49-F238E27FC236}">
                <a16:creationId xmlns="" xmlns:a16="http://schemas.microsoft.com/office/drawing/2014/main" id="{5E9FFB61-6620-44B7-B0B8-C4751F55448B}"/>
              </a:ext>
            </a:extLst>
          </p:cNvPr>
          <p:cNvSpPr>
            <a:spLocks noGrp="1"/>
          </p:cNvSpPr>
          <p:nvPr>
            <p:ph type="body" sz="quarter" idx="21"/>
          </p:nvPr>
        </p:nvSpPr>
        <p:spPr>
          <a:xfrm>
            <a:off x="2495266" y="426858"/>
            <a:ext cx="8403792" cy="648878"/>
          </a:xfrm>
        </p:spPr>
        <p:txBody>
          <a:bodyPr/>
          <a:lstStyle/>
          <a:p>
            <a:r>
              <a:rPr lang="de-DE" dirty="0"/>
              <a:t>Die Erfahrungen der Geflüchteten verstehen</a:t>
            </a:r>
            <a:endParaRPr lang="en-IE" dirty="0"/>
          </a:p>
        </p:txBody>
      </p:sp>
      <p:pic>
        <p:nvPicPr>
          <p:cNvPr id="5" name="Picture 4" descr="A group of people in a boat on a body of water&#10;&#10;Description automatically generated">
            <a:extLst>
              <a:ext uri="{FF2B5EF4-FFF2-40B4-BE49-F238E27FC236}">
                <a16:creationId xmlns="" xmlns:a16="http://schemas.microsoft.com/office/drawing/2014/main" id="{2F87936F-2465-4250-96D7-5063F6FEA10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0" y="4009459"/>
            <a:ext cx="3144534" cy="2097244"/>
          </a:xfrm>
          <a:prstGeom prst="rect">
            <a:avLst/>
          </a:prstGeom>
        </p:spPr>
      </p:pic>
      <p:pic>
        <p:nvPicPr>
          <p:cNvPr id="8" name="Picture 7" descr="A group of people walking in the sand&#10;&#10;Description automatically generated">
            <a:extLst>
              <a:ext uri="{FF2B5EF4-FFF2-40B4-BE49-F238E27FC236}">
                <a16:creationId xmlns="" xmlns:a16="http://schemas.microsoft.com/office/drawing/2014/main" id="{64D6335A-EBB6-42DB-ACBA-3FDBF6169C7F}"/>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0" y="1754551"/>
            <a:ext cx="3144534" cy="2096356"/>
          </a:xfrm>
          <a:prstGeom prst="rect">
            <a:avLst/>
          </a:prstGeom>
        </p:spPr>
      </p:pic>
    </p:spTree>
    <p:extLst>
      <p:ext uri="{BB962C8B-B14F-4D97-AF65-F5344CB8AC3E}">
        <p14:creationId xmlns:p14="http://schemas.microsoft.com/office/powerpoint/2010/main" val="17647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D472D1D-481F-4FBD-8A32-A4F15E33059D}"/>
              </a:ext>
            </a:extLst>
          </p:cNvPr>
          <p:cNvSpPr>
            <a:spLocks noGrp="1"/>
          </p:cNvSpPr>
          <p:nvPr>
            <p:ph type="body" sz="quarter" idx="20"/>
          </p:nvPr>
        </p:nvSpPr>
        <p:spPr>
          <a:xfrm>
            <a:off x="5192486" y="1525814"/>
            <a:ext cx="6836227" cy="3872188"/>
          </a:xfrm>
        </p:spPr>
        <p:txBody>
          <a:bodyPr/>
          <a:lstStyle/>
          <a:p>
            <a:pPr marL="0" indent="0">
              <a:buNone/>
            </a:pPr>
            <a:r>
              <a:rPr lang="de-DE" sz="2250" dirty="0"/>
              <a:t>Familienstärkung als ein bewusster Prozess, der Eltern die notwendigen Möglichkeiten, Beziehungen, Netzwerke und Unterstützungen bietet, damit sie ihre Kinder erfolgreich erziehen können.</a:t>
            </a:r>
          </a:p>
          <a:p>
            <a:pPr marL="0" indent="0">
              <a:buNone/>
            </a:pPr>
            <a:r>
              <a:rPr lang="de-DE" sz="2250" dirty="0"/>
              <a:t>Es ist ein Schlüsselkonzept zur Eingliederung von Geflüchteten und Migrant*innen und befähigt und beteiligt Eltern als Entscheidungsträger*innen daran, wie ihre Gemeinschaften die Bedürfnisse der Familie erfüllen. </a:t>
            </a:r>
          </a:p>
          <a:p>
            <a:pPr marL="0" indent="0">
              <a:buNone/>
            </a:pPr>
            <a:r>
              <a:rPr lang="de-DE" sz="2250" dirty="0"/>
              <a:t>Programme zur Stärkung der Familie sind solche, die den Teilnehmenden helfen, Fähigkeiten zu erlernen, um Beziehungen zu Hause und am Arbeitsplatz zu stärken, Stress abzubauen, Probleme als Familie zu lösen und finanzielle Probleme mit Familienmitgliedern zu bewältigen.</a:t>
            </a:r>
            <a:endParaRPr lang="en-IE" sz="2250" dirty="0"/>
          </a:p>
        </p:txBody>
      </p:sp>
      <p:sp>
        <p:nvSpPr>
          <p:cNvPr id="3" name="Text Placeholder 2">
            <a:extLst>
              <a:ext uri="{FF2B5EF4-FFF2-40B4-BE49-F238E27FC236}">
                <a16:creationId xmlns="" xmlns:a16="http://schemas.microsoft.com/office/drawing/2014/main" id="{A91BE415-067B-431F-9DB1-3B1F294E08AC}"/>
              </a:ext>
            </a:extLst>
          </p:cNvPr>
          <p:cNvSpPr>
            <a:spLocks noGrp="1"/>
          </p:cNvSpPr>
          <p:nvPr>
            <p:ph type="body" sz="quarter" idx="21"/>
          </p:nvPr>
        </p:nvSpPr>
        <p:spPr>
          <a:xfrm>
            <a:off x="2495266" y="751297"/>
            <a:ext cx="7296434" cy="857158"/>
          </a:xfrm>
        </p:spPr>
        <p:txBody>
          <a:bodyPr/>
          <a:lstStyle/>
          <a:p>
            <a:r>
              <a:rPr lang="de-DE" dirty="0"/>
              <a:t>Was bedeutet Stärkung von Familien?</a:t>
            </a:r>
            <a:endParaRPr lang="en-IE" dirty="0"/>
          </a:p>
        </p:txBody>
      </p:sp>
      <p:sp>
        <p:nvSpPr>
          <p:cNvPr id="4" name="Rectangle 3">
            <a:extLst>
              <a:ext uri="{FF2B5EF4-FFF2-40B4-BE49-F238E27FC236}">
                <a16:creationId xmlns="" xmlns:a16="http://schemas.microsoft.com/office/drawing/2014/main" id="{696B8DF1-A416-4FE0-B768-97EFDD6321FF}"/>
              </a:ext>
            </a:extLst>
          </p:cNvPr>
          <p:cNvSpPr/>
          <p:nvPr/>
        </p:nvSpPr>
        <p:spPr>
          <a:xfrm>
            <a:off x="126450" y="6445255"/>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https://www.aecf.org/m/resourcedoc/fspc-IntroductiontoFamilyStrengthening-2004.pdf#page=3</a:t>
            </a:r>
            <a:r>
              <a:rPr lang="en-IE" sz="1000" dirty="0"/>
              <a:t> </a:t>
            </a:r>
          </a:p>
        </p:txBody>
      </p:sp>
      <p:pic>
        <p:nvPicPr>
          <p:cNvPr id="6" name="Picture 5" descr="A group of baseball players standing on top of a field&#10;&#10;Description automatically generated">
            <a:extLst>
              <a:ext uri="{FF2B5EF4-FFF2-40B4-BE49-F238E27FC236}">
                <a16:creationId xmlns="" xmlns:a16="http://schemas.microsoft.com/office/drawing/2014/main" id="{31BC1CAB-2297-484B-A0E1-AAE90E7B417F}"/>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368300" y="1812953"/>
            <a:ext cx="4697686" cy="3528262"/>
          </a:xfrm>
          <a:prstGeom prst="rect">
            <a:avLst/>
          </a:prstGeom>
        </p:spPr>
      </p:pic>
    </p:spTree>
    <p:extLst>
      <p:ext uri="{BB962C8B-B14F-4D97-AF65-F5344CB8AC3E}">
        <p14:creationId xmlns:p14="http://schemas.microsoft.com/office/powerpoint/2010/main" val="42422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D472D1D-481F-4FBD-8A32-A4F15E33059D}"/>
              </a:ext>
            </a:extLst>
          </p:cNvPr>
          <p:cNvSpPr>
            <a:spLocks noGrp="1"/>
          </p:cNvSpPr>
          <p:nvPr>
            <p:ph type="body" sz="quarter" idx="20"/>
          </p:nvPr>
        </p:nvSpPr>
        <p:spPr>
          <a:xfrm>
            <a:off x="1847850" y="1649776"/>
            <a:ext cx="9763125" cy="3872188"/>
          </a:xfrm>
        </p:spPr>
        <p:txBody>
          <a:bodyPr/>
          <a:lstStyle/>
          <a:p>
            <a:r>
              <a:rPr lang="de-DE" dirty="0"/>
              <a:t>Hilft bei der Krisenprävention durch frühzeitige Erfüllung von Bedürfnissen </a:t>
            </a:r>
            <a:endParaRPr lang="de-DE" dirty="0" smtClean="0"/>
          </a:p>
          <a:p>
            <a:r>
              <a:rPr lang="de-DE" dirty="0"/>
              <a:t>Bietet Hilfe zur Befriedigung von Grundbedürfnissen, spezielle Dienste und </a:t>
            </a:r>
            <a:r>
              <a:rPr lang="de-DE" dirty="0" smtClean="0"/>
              <a:t>Vermittlungen</a:t>
            </a:r>
          </a:p>
          <a:p>
            <a:r>
              <a:rPr lang="de-DE" dirty="0"/>
              <a:t>Reagiert flexibel auf familiäre und gemeinschaftliche </a:t>
            </a:r>
            <a:r>
              <a:rPr lang="de-DE" dirty="0" smtClean="0"/>
              <a:t>Bedürfnisse</a:t>
            </a:r>
          </a:p>
          <a:p>
            <a:r>
              <a:rPr lang="en-IE" dirty="0" err="1"/>
              <a:t>Fokus</a:t>
            </a:r>
            <a:r>
              <a:rPr lang="en-IE" dirty="0"/>
              <a:t> auf </a:t>
            </a:r>
            <a:r>
              <a:rPr lang="en-IE" dirty="0" err="1" smtClean="0"/>
              <a:t>Familien</a:t>
            </a:r>
            <a:endParaRPr lang="en-IE" dirty="0" smtClean="0"/>
          </a:p>
          <a:p>
            <a:r>
              <a:rPr lang="de-DE" dirty="0"/>
              <a:t>Baut auf den Stärken der Familie auf </a:t>
            </a:r>
          </a:p>
          <a:p>
            <a:r>
              <a:rPr lang="en-IE" dirty="0" err="1"/>
              <a:t>Spricht</a:t>
            </a:r>
            <a:r>
              <a:rPr lang="en-IE" dirty="0"/>
              <a:t> </a:t>
            </a:r>
            <a:r>
              <a:rPr lang="en-IE" dirty="0" err="1"/>
              <a:t>Familien</a:t>
            </a:r>
            <a:r>
              <a:rPr lang="en-IE" dirty="0"/>
              <a:t> an </a:t>
            </a:r>
            <a:endParaRPr lang="en-IE" dirty="0" smtClean="0"/>
          </a:p>
          <a:p>
            <a:r>
              <a:rPr lang="en-IE" dirty="0" err="1"/>
              <a:t>Bietet</a:t>
            </a:r>
            <a:r>
              <a:rPr lang="en-IE" dirty="0"/>
              <a:t> oft Drop-in-</a:t>
            </a:r>
            <a:r>
              <a:rPr lang="en-IE" dirty="0" err="1"/>
              <a:t>Dienste</a:t>
            </a:r>
            <a:r>
              <a:rPr lang="en-IE" dirty="0"/>
              <a:t> </a:t>
            </a:r>
            <a:r>
              <a:rPr lang="en-IE" dirty="0" smtClean="0"/>
              <a:t>an</a:t>
            </a:r>
          </a:p>
          <a:p>
            <a:r>
              <a:rPr lang="en-IE" dirty="0" err="1"/>
              <a:t>Reagiert</a:t>
            </a:r>
            <a:r>
              <a:rPr lang="en-IE" dirty="0"/>
              <a:t> </a:t>
            </a:r>
            <a:r>
              <a:rPr lang="en-IE" dirty="0" err="1"/>
              <a:t>schnell</a:t>
            </a:r>
            <a:r>
              <a:rPr lang="en-IE" dirty="0"/>
              <a:t> auf </a:t>
            </a:r>
            <a:r>
              <a:rPr lang="en-IE" dirty="0" err="1"/>
              <a:t>Bedürfnisse</a:t>
            </a:r>
            <a:r>
              <a:rPr lang="en-IE" dirty="0"/>
              <a:t> </a:t>
            </a:r>
            <a:endParaRPr lang="en-IE" dirty="0" smtClean="0"/>
          </a:p>
          <a:p>
            <a:r>
              <a:rPr lang="de-DE" dirty="0"/>
              <a:t>Bietet Dienstleistungen in der Wohnung der Familie oder in wohnähnlichen Zentren an</a:t>
            </a:r>
            <a:endParaRPr lang="en-IE" dirty="0"/>
          </a:p>
        </p:txBody>
      </p:sp>
      <p:sp>
        <p:nvSpPr>
          <p:cNvPr id="3" name="Text Placeholder 2">
            <a:extLst>
              <a:ext uri="{FF2B5EF4-FFF2-40B4-BE49-F238E27FC236}">
                <a16:creationId xmlns="" xmlns:a16="http://schemas.microsoft.com/office/drawing/2014/main" id="{A91BE415-067B-431F-9DB1-3B1F294E08AC}"/>
              </a:ext>
            </a:extLst>
          </p:cNvPr>
          <p:cNvSpPr>
            <a:spLocks noGrp="1"/>
          </p:cNvSpPr>
          <p:nvPr>
            <p:ph type="body" sz="quarter" idx="21"/>
          </p:nvPr>
        </p:nvSpPr>
        <p:spPr>
          <a:xfrm>
            <a:off x="2428590" y="870857"/>
            <a:ext cx="8956505" cy="757918"/>
          </a:xfrm>
        </p:spPr>
        <p:txBody>
          <a:bodyPr>
            <a:normAutofit/>
          </a:bodyPr>
          <a:lstStyle/>
          <a:p>
            <a:r>
              <a:rPr lang="en-IE" dirty="0" err="1"/>
              <a:t>Charakteristika</a:t>
            </a:r>
            <a:r>
              <a:rPr lang="en-IE" dirty="0"/>
              <a:t> der </a:t>
            </a:r>
            <a:r>
              <a:rPr lang="en-IE" dirty="0" err="1"/>
              <a:t>familienstärkenden</a:t>
            </a:r>
            <a:r>
              <a:rPr lang="en-IE" dirty="0"/>
              <a:t> </a:t>
            </a:r>
            <a:r>
              <a:rPr lang="en-IE" dirty="0" err="1"/>
              <a:t>Ansätze</a:t>
            </a:r>
            <a:endParaRPr lang="en-IE" dirty="0"/>
          </a:p>
        </p:txBody>
      </p:sp>
      <p:sp>
        <p:nvSpPr>
          <p:cNvPr id="4" name="Rectangle 3">
            <a:extLst>
              <a:ext uri="{FF2B5EF4-FFF2-40B4-BE49-F238E27FC236}">
                <a16:creationId xmlns="" xmlns:a16="http://schemas.microsoft.com/office/drawing/2014/main" id="{696B8DF1-A416-4FE0-B768-97EFDD6321FF}"/>
              </a:ext>
            </a:extLst>
          </p:cNvPr>
          <p:cNvSpPr/>
          <p:nvPr/>
        </p:nvSpPr>
        <p:spPr>
          <a:xfrm>
            <a:off x="6022425" y="6532208"/>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2"/>
              </a:rPr>
              <a:t>https://www.aecf.org/m/resourcedoc/fspc-IntroductiontoFamilyStrengthening-2004.pdf#page=3</a:t>
            </a:r>
            <a:r>
              <a:rPr lang="en-IE" sz="1000" dirty="0"/>
              <a:t> </a:t>
            </a:r>
          </a:p>
        </p:txBody>
      </p:sp>
    </p:spTree>
    <p:extLst>
      <p:ext uri="{BB962C8B-B14F-4D97-AF65-F5344CB8AC3E}">
        <p14:creationId xmlns:p14="http://schemas.microsoft.com/office/powerpoint/2010/main" val="2878682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9DC58AF-FB03-4822-8306-7F568189A1B0}"/>
              </a:ext>
            </a:extLst>
          </p:cNvPr>
          <p:cNvSpPr>
            <a:spLocks noGrp="1"/>
          </p:cNvSpPr>
          <p:nvPr>
            <p:ph type="body" sz="quarter" idx="20"/>
          </p:nvPr>
        </p:nvSpPr>
        <p:spPr>
          <a:xfrm>
            <a:off x="5584371" y="1896156"/>
            <a:ext cx="6512379" cy="3631644"/>
          </a:xfrm>
        </p:spPr>
        <p:txBody>
          <a:bodyPr/>
          <a:lstStyle/>
          <a:p>
            <a:r>
              <a:rPr lang="de-DE" sz="2200" dirty="0"/>
              <a:t>Flüchtlingsfamilien können nach größeren Familientraumata, Verlusten oder Trennungen aufgrund von politischer Gewalt und Zwangsvertreibung in die Umsiedlung gehen. Diese Traumata können tiefgreifende Auswirkungen auf die Flüchtlingsfamilien haben</a:t>
            </a:r>
            <a:r>
              <a:rPr lang="de-DE" sz="2200" dirty="0" smtClean="0"/>
              <a:t>.</a:t>
            </a:r>
            <a:endParaRPr lang="de-DE" sz="2200" dirty="0"/>
          </a:p>
          <a:p>
            <a:r>
              <a:rPr lang="de-DE" sz="2200" dirty="0"/>
              <a:t>Kinder aufzuziehen, kann unter den besten Umständen eine Herausforderung sein, aber für Geflüchtete und Migrant*innen in neuen Ländern, in denen ihnen Kulturen und Bräuche fremd sind, ist es dramatisch schwieriger. Programme, die dazu beitragen, Familien zu stärken, sollten ein wesentlicher Bestandteil von Programmen zur Eingliederung von Geflüchteten und Migrant*innen sein. </a:t>
            </a:r>
            <a:endParaRPr lang="en-IE" sz="2200" dirty="0"/>
          </a:p>
        </p:txBody>
      </p:sp>
      <p:pic>
        <p:nvPicPr>
          <p:cNvPr id="6" name="Picture Placeholder 5" descr="A group of people sitting on a couch&#10;&#10;Description automatically generated">
            <a:extLst>
              <a:ext uri="{FF2B5EF4-FFF2-40B4-BE49-F238E27FC236}">
                <a16:creationId xmlns="" xmlns:a16="http://schemas.microsoft.com/office/drawing/2014/main" id="{BB0AD890-8C9E-4839-BBB7-BBB5C61E29BA}"/>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905" r="16905"/>
          <a:stretch>
            <a:fillRect/>
          </a:stretch>
        </p:blipFill>
        <p:spPr/>
      </p:pic>
      <p:sp>
        <p:nvSpPr>
          <p:cNvPr id="4" name="Text Placeholder 3">
            <a:extLst>
              <a:ext uri="{FF2B5EF4-FFF2-40B4-BE49-F238E27FC236}">
                <a16:creationId xmlns="" xmlns:a16="http://schemas.microsoft.com/office/drawing/2014/main" id="{9A5DA0EB-B23E-42F2-A8EB-C8943FBA5575}"/>
              </a:ext>
            </a:extLst>
          </p:cNvPr>
          <p:cNvSpPr>
            <a:spLocks noGrp="1"/>
          </p:cNvSpPr>
          <p:nvPr>
            <p:ph type="body" sz="quarter" idx="22"/>
          </p:nvPr>
        </p:nvSpPr>
        <p:spPr>
          <a:xfrm>
            <a:off x="5457910" y="504825"/>
            <a:ext cx="6391189" cy="1196416"/>
          </a:xfrm>
        </p:spPr>
        <p:txBody>
          <a:bodyPr>
            <a:normAutofit/>
          </a:bodyPr>
          <a:lstStyle/>
          <a:p>
            <a:r>
              <a:rPr lang="de-DE" dirty="0"/>
              <a:t>Familienstärkung für Flüchtlings- und Migrantenfamilien </a:t>
            </a:r>
            <a:endParaRPr lang="en-IE" dirty="0"/>
          </a:p>
        </p:txBody>
      </p:sp>
    </p:spTree>
    <p:extLst>
      <p:ext uri="{BB962C8B-B14F-4D97-AF65-F5344CB8AC3E}">
        <p14:creationId xmlns:p14="http://schemas.microsoft.com/office/powerpoint/2010/main" val="584136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E579983-DFCE-4428-8E86-0AF0A3F3AEEE}"/>
              </a:ext>
            </a:extLst>
          </p:cNvPr>
          <p:cNvSpPr>
            <a:spLocks noGrp="1"/>
          </p:cNvSpPr>
          <p:nvPr>
            <p:ph type="body" sz="quarter" idx="13"/>
          </p:nvPr>
        </p:nvSpPr>
        <p:spPr/>
        <p:txBody>
          <a:bodyPr/>
          <a:lstStyle/>
          <a:p>
            <a:r>
              <a:rPr lang="en-IE" dirty="0"/>
              <a:t>KERNEELEMENTE</a:t>
            </a:r>
          </a:p>
        </p:txBody>
      </p:sp>
      <p:sp>
        <p:nvSpPr>
          <p:cNvPr id="3" name="Text Placeholder 2">
            <a:extLst>
              <a:ext uri="{FF2B5EF4-FFF2-40B4-BE49-F238E27FC236}">
                <a16:creationId xmlns="" xmlns:a16="http://schemas.microsoft.com/office/drawing/2014/main" id="{58D0AC01-7671-49DA-A324-53DB8C7E300E}"/>
              </a:ext>
            </a:extLst>
          </p:cNvPr>
          <p:cNvSpPr>
            <a:spLocks noGrp="1"/>
          </p:cNvSpPr>
          <p:nvPr>
            <p:ph type="body" sz="quarter" idx="14"/>
          </p:nvPr>
        </p:nvSpPr>
        <p:spPr>
          <a:xfrm>
            <a:off x="304801" y="2087287"/>
            <a:ext cx="4286526" cy="3642009"/>
          </a:xfrm>
        </p:spPr>
        <p:txBody>
          <a:bodyPr/>
          <a:lstStyle/>
          <a:p>
            <a:r>
              <a:rPr lang="de-DE" sz="2400" dirty="0"/>
              <a:t>Erfahrene Praktizierende und Dienstleistungsanbieter umreißen drei Kernbereiche, die für die Stärkung von Familien wesentlich sind</a:t>
            </a:r>
            <a:r>
              <a:rPr lang="de-DE" sz="2400" dirty="0" smtClean="0"/>
              <a:t>.</a:t>
            </a:r>
          </a:p>
          <a:p>
            <a:pPr marL="457200" indent="-457200">
              <a:buAutoNum type="arabicPeriod"/>
            </a:pPr>
            <a:r>
              <a:rPr lang="en-IE" sz="2400" dirty="0" err="1" smtClean="0"/>
              <a:t>Familiärer</a:t>
            </a:r>
            <a:r>
              <a:rPr lang="en-IE" sz="2400" dirty="0" smtClean="0"/>
              <a:t> </a:t>
            </a:r>
            <a:r>
              <a:rPr lang="en-IE" sz="2400" dirty="0" err="1" smtClean="0"/>
              <a:t>wirtschaftlicher</a:t>
            </a:r>
            <a:r>
              <a:rPr lang="en-IE" sz="2400" dirty="0" smtClean="0"/>
              <a:t> </a:t>
            </a:r>
            <a:r>
              <a:rPr lang="en-IE" sz="2400" dirty="0" err="1" smtClean="0"/>
              <a:t>Erfolg</a:t>
            </a:r>
            <a:r>
              <a:rPr lang="en-IE" sz="2400" dirty="0" smtClean="0"/>
              <a:t> </a:t>
            </a:r>
          </a:p>
          <a:p>
            <a:pPr marL="457200" indent="-457200">
              <a:buAutoNum type="arabicPeriod"/>
            </a:pPr>
            <a:r>
              <a:rPr lang="en-IE" sz="2400" dirty="0" err="1" smtClean="0"/>
              <a:t>Familienunterstützungs-systeme</a:t>
            </a:r>
            <a:endParaRPr lang="en-IE" sz="2400" dirty="0" smtClean="0"/>
          </a:p>
          <a:p>
            <a:pPr marL="457200" indent="-457200">
              <a:buAutoNum type="arabicPeriod"/>
            </a:pPr>
            <a:r>
              <a:rPr lang="en-IE" sz="2400" dirty="0" err="1"/>
              <a:t>Gedeihende</a:t>
            </a:r>
            <a:r>
              <a:rPr lang="en-IE" sz="2400" dirty="0"/>
              <a:t> und </a:t>
            </a:r>
            <a:r>
              <a:rPr lang="en-IE" sz="2400" dirty="0" err="1"/>
              <a:t>lebendige</a:t>
            </a:r>
            <a:r>
              <a:rPr lang="en-IE" sz="2400" dirty="0"/>
              <a:t> </a:t>
            </a:r>
            <a:r>
              <a:rPr lang="en-IE" sz="2400" dirty="0" err="1"/>
              <a:t>Gemeinschaften</a:t>
            </a:r>
            <a:endParaRPr lang="en-IE" sz="2400" dirty="0"/>
          </a:p>
        </p:txBody>
      </p:sp>
      <p:sp>
        <p:nvSpPr>
          <p:cNvPr id="4" name="Text Placeholder 3">
            <a:extLst>
              <a:ext uri="{FF2B5EF4-FFF2-40B4-BE49-F238E27FC236}">
                <a16:creationId xmlns="" xmlns:a16="http://schemas.microsoft.com/office/drawing/2014/main" id="{C0FE491B-954D-49C8-BCAA-00EACAC3BF3B}"/>
              </a:ext>
            </a:extLst>
          </p:cNvPr>
          <p:cNvSpPr>
            <a:spLocks noGrp="1"/>
          </p:cNvSpPr>
          <p:nvPr>
            <p:ph type="body" sz="quarter" idx="15"/>
          </p:nvPr>
        </p:nvSpPr>
        <p:spPr/>
        <p:txBody>
          <a:bodyPr/>
          <a:lstStyle/>
          <a:p>
            <a:endParaRPr lang="en-IE" dirty="0"/>
          </a:p>
        </p:txBody>
      </p:sp>
      <p:sp>
        <p:nvSpPr>
          <p:cNvPr id="5" name="Text Placeholder 4">
            <a:extLst>
              <a:ext uri="{FF2B5EF4-FFF2-40B4-BE49-F238E27FC236}">
                <a16:creationId xmlns="" xmlns:a16="http://schemas.microsoft.com/office/drawing/2014/main" id="{7C74545D-1E30-4262-A375-866235D34AB7}"/>
              </a:ext>
            </a:extLst>
          </p:cNvPr>
          <p:cNvSpPr>
            <a:spLocks noGrp="1"/>
          </p:cNvSpPr>
          <p:nvPr>
            <p:ph type="body" sz="quarter" idx="12"/>
          </p:nvPr>
        </p:nvSpPr>
        <p:spPr>
          <a:xfrm>
            <a:off x="6186968" y="1126433"/>
            <a:ext cx="5826356" cy="1259964"/>
          </a:xfrm>
        </p:spPr>
        <p:txBody>
          <a:bodyPr>
            <a:normAutofit/>
          </a:bodyPr>
          <a:lstStyle/>
          <a:p>
            <a:r>
              <a:rPr lang="en-IE" dirty="0"/>
              <a:t>FAMILIÄRER WIRTSCHAFTLICHER </a:t>
            </a:r>
            <a:r>
              <a:rPr lang="en-IE" dirty="0" smtClean="0"/>
              <a:t>ERFOLG</a:t>
            </a:r>
          </a:p>
          <a:p>
            <a:r>
              <a:rPr lang="de-DE" dirty="0"/>
              <a:t>Unterstützung der Familien bei der Verbesserung ihrer Selbstversorgung</a:t>
            </a:r>
            <a:endParaRPr lang="en-IE" dirty="0"/>
          </a:p>
        </p:txBody>
      </p:sp>
      <p:sp>
        <p:nvSpPr>
          <p:cNvPr id="6" name="Text Placeholder 5">
            <a:extLst>
              <a:ext uri="{FF2B5EF4-FFF2-40B4-BE49-F238E27FC236}">
                <a16:creationId xmlns="" xmlns:a16="http://schemas.microsoft.com/office/drawing/2014/main" id="{D943EDE3-DCEF-43FB-8DFB-84FA9CC8952F}"/>
              </a:ext>
            </a:extLst>
          </p:cNvPr>
          <p:cNvSpPr>
            <a:spLocks noGrp="1"/>
          </p:cNvSpPr>
          <p:nvPr>
            <p:ph type="body" sz="quarter" idx="16"/>
          </p:nvPr>
        </p:nvSpPr>
        <p:spPr/>
        <p:txBody>
          <a:bodyPr/>
          <a:lstStyle/>
          <a:p>
            <a:endParaRPr lang="en-IE" dirty="0"/>
          </a:p>
        </p:txBody>
      </p:sp>
      <p:sp>
        <p:nvSpPr>
          <p:cNvPr id="7" name="Text Placeholder 6">
            <a:extLst>
              <a:ext uri="{FF2B5EF4-FFF2-40B4-BE49-F238E27FC236}">
                <a16:creationId xmlns="" xmlns:a16="http://schemas.microsoft.com/office/drawing/2014/main" id="{9237673D-2A5D-485E-95FD-1B6A792C9BB2}"/>
              </a:ext>
            </a:extLst>
          </p:cNvPr>
          <p:cNvSpPr>
            <a:spLocks noGrp="1"/>
          </p:cNvSpPr>
          <p:nvPr>
            <p:ph type="body" sz="quarter" idx="17"/>
          </p:nvPr>
        </p:nvSpPr>
        <p:spPr>
          <a:xfrm>
            <a:off x="6283983" y="2740524"/>
            <a:ext cx="5718455" cy="1156561"/>
          </a:xfrm>
        </p:spPr>
        <p:txBody>
          <a:bodyPr>
            <a:normAutofit lnSpcReduction="10000"/>
          </a:bodyPr>
          <a:lstStyle/>
          <a:p>
            <a:r>
              <a:rPr lang="en-IE" dirty="0"/>
              <a:t>FAMILIENUNTERSTÜTZUNGSSYSTEME</a:t>
            </a:r>
          </a:p>
          <a:p>
            <a:r>
              <a:rPr lang="de-DE" dirty="0"/>
              <a:t>Aufbau geeigneter Unterstützungssysteme für eine starke Familienentwicklung</a:t>
            </a:r>
            <a:endParaRPr lang="en-IE" dirty="0"/>
          </a:p>
        </p:txBody>
      </p:sp>
      <p:sp>
        <p:nvSpPr>
          <p:cNvPr id="8" name="Text Placeholder 7">
            <a:extLst>
              <a:ext uri="{FF2B5EF4-FFF2-40B4-BE49-F238E27FC236}">
                <a16:creationId xmlns="" xmlns:a16="http://schemas.microsoft.com/office/drawing/2014/main" id="{B91BCD7A-E542-4FAB-A269-75E7E18F224A}"/>
              </a:ext>
            </a:extLst>
          </p:cNvPr>
          <p:cNvSpPr>
            <a:spLocks noGrp="1"/>
          </p:cNvSpPr>
          <p:nvPr>
            <p:ph type="body" sz="quarter" idx="18"/>
          </p:nvPr>
        </p:nvSpPr>
        <p:spPr/>
        <p:txBody>
          <a:bodyPr/>
          <a:lstStyle/>
          <a:p>
            <a:endParaRPr lang="en-IE"/>
          </a:p>
        </p:txBody>
      </p:sp>
      <p:sp>
        <p:nvSpPr>
          <p:cNvPr id="9" name="Text Placeholder 8">
            <a:extLst>
              <a:ext uri="{FF2B5EF4-FFF2-40B4-BE49-F238E27FC236}">
                <a16:creationId xmlns="" xmlns:a16="http://schemas.microsoft.com/office/drawing/2014/main" id="{408BFDF8-E994-4DDA-A1BA-F072E2A6BEE8}"/>
              </a:ext>
            </a:extLst>
          </p:cNvPr>
          <p:cNvSpPr>
            <a:spLocks noGrp="1"/>
          </p:cNvSpPr>
          <p:nvPr>
            <p:ph type="body" sz="quarter" idx="19"/>
          </p:nvPr>
        </p:nvSpPr>
        <p:spPr>
          <a:xfrm>
            <a:off x="6264920" y="4300934"/>
            <a:ext cx="5927079" cy="1259964"/>
          </a:xfrm>
        </p:spPr>
        <p:txBody>
          <a:bodyPr>
            <a:noAutofit/>
          </a:bodyPr>
          <a:lstStyle/>
          <a:p>
            <a:r>
              <a:rPr lang="en-IE" sz="2200" dirty="0"/>
              <a:t>GEDEIHENDE UND LEBENDIGE </a:t>
            </a:r>
            <a:r>
              <a:rPr lang="en-IE" sz="2200" dirty="0" smtClean="0"/>
              <a:t>GEMEINSCHAFTEN</a:t>
            </a:r>
          </a:p>
          <a:p>
            <a:r>
              <a:rPr lang="de-DE" sz="2200" dirty="0"/>
              <a:t>Schaffung eines nährenden und unterstützenden Umfelds für gesunde Familien</a:t>
            </a:r>
            <a:endParaRPr lang="en-IE" sz="2200" dirty="0"/>
          </a:p>
        </p:txBody>
      </p:sp>
    </p:spTree>
    <p:extLst>
      <p:ext uri="{BB962C8B-B14F-4D97-AF65-F5344CB8AC3E}">
        <p14:creationId xmlns:p14="http://schemas.microsoft.com/office/powerpoint/2010/main" val="1009388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3209924" y="1847541"/>
            <a:ext cx="8629651" cy="4886634"/>
          </a:xfrm>
        </p:spPr>
        <p:txBody>
          <a:bodyPr/>
          <a:lstStyle/>
          <a:p>
            <a:r>
              <a:rPr lang="de-DE" sz="2300" dirty="0"/>
              <a:t>Das </a:t>
            </a:r>
            <a:r>
              <a:rPr lang="de-DE" sz="2300" dirty="0" err="1"/>
              <a:t>Empowering</a:t>
            </a:r>
            <a:r>
              <a:rPr lang="de-DE" sz="2300" dirty="0"/>
              <a:t> </a:t>
            </a:r>
            <a:r>
              <a:rPr lang="de-DE" sz="2300" dirty="0" err="1"/>
              <a:t>Refugee</a:t>
            </a:r>
            <a:r>
              <a:rPr lang="de-DE" sz="2300" dirty="0"/>
              <a:t> Women Programme ist ein Erwachsenenbildungsprogramm für geflüchtete Frauen und ihre Familien, die alle im </a:t>
            </a:r>
            <a:r>
              <a:rPr lang="de-DE" sz="2300" dirty="0" err="1"/>
              <a:t>Abbeyfield</a:t>
            </a:r>
            <a:r>
              <a:rPr lang="de-DE" sz="2300" dirty="0"/>
              <a:t> Emergency Response </a:t>
            </a:r>
            <a:r>
              <a:rPr lang="de-DE" sz="2300" dirty="0" err="1"/>
              <a:t>and</a:t>
            </a:r>
            <a:r>
              <a:rPr lang="de-DE" sz="2300" dirty="0"/>
              <a:t> Orientation </a:t>
            </a:r>
            <a:r>
              <a:rPr lang="de-DE" sz="2300" dirty="0" err="1"/>
              <a:t>Centre</a:t>
            </a:r>
            <a:r>
              <a:rPr lang="de-DE" sz="2300" dirty="0"/>
              <a:t> (EROC-Zentrum) in </a:t>
            </a:r>
            <a:r>
              <a:rPr lang="de-DE" sz="2300" dirty="0" err="1"/>
              <a:t>Ballaghaderreen</a:t>
            </a:r>
            <a:r>
              <a:rPr lang="de-DE" sz="2300" dirty="0"/>
              <a:t> leben. </a:t>
            </a:r>
          </a:p>
          <a:p>
            <a:r>
              <a:rPr lang="de-DE" sz="2300" dirty="0"/>
              <a:t>Unterstützt von lokalen Bildungsanbietern werden Schulungen angeboten, um eine breite Palette von Fähigkeiten zu entwickeln, die zu mehr Wohlbefinden, Beschäftigung und Selbstständigkeit führen könnten</a:t>
            </a:r>
            <a:r>
              <a:rPr lang="de-DE" sz="2300" dirty="0" smtClean="0"/>
              <a:t>:</a:t>
            </a:r>
          </a:p>
          <a:p>
            <a:r>
              <a:rPr lang="en-IE" sz="2300" dirty="0" smtClean="0">
                <a:solidFill>
                  <a:srgbClr val="16A8D3"/>
                </a:solidFill>
              </a:rPr>
              <a:t>• </a:t>
            </a:r>
            <a:r>
              <a:rPr lang="de-DE" sz="2300" dirty="0">
                <a:solidFill>
                  <a:srgbClr val="16A8D3"/>
                </a:solidFill>
              </a:rPr>
              <a:t>Kochen &amp; Lebensmittelzubereitung &amp; Lebensmitteleinkauf in Irland</a:t>
            </a:r>
            <a:r>
              <a:rPr lang="en-IE" sz="2300" dirty="0">
                <a:solidFill>
                  <a:srgbClr val="16A8D3"/>
                </a:solidFill>
              </a:rPr>
              <a:t>• </a:t>
            </a:r>
            <a:r>
              <a:rPr lang="en-IE" sz="2300" dirty="0" err="1">
                <a:solidFill>
                  <a:srgbClr val="16A8D3"/>
                </a:solidFill>
              </a:rPr>
              <a:t>Gartenbau</a:t>
            </a:r>
            <a:r>
              <a:rPr lang="en-IE" sz="2300" dirty="0">
                <a:solidFill>
                  <a:srgbClr val="16A8D3"/>
                </a:solidFill>
              </a:rPr>
              <a:t>- und </a:t>
            </a:r>
            <a:r>
              <a:rPr lang="en-IE" sz="2300" dirty="0" err="1" smtClean="0">
                <a:solidFill>
                  <a:srgbClr val="16A8D3"/>
                </a:solidFill>
              </a:rPr>
              <a:t>Gärtnerkurs</a:t>
            </a:r>
            <a:r>
              <a:rPr lang="en-IE" sz="2300" dirty="0" smtClean="0">
                <a:solidFill>
                  <a:srgbClr val="16A8D3"/>
                </a:solidFill>
              </a:rPr>
              <a:t> • </a:t>
            </a:r>
            <a:r>
              <a:rPr lang="en-IE" sz="2300" dirty="0" err="1">
                <a:solidFill>
                  <a:srgbClr val="16A8D3"/>
                </a:solidFill>
              </a:rPr>
              <a:t>Rundfunk</a:t>
            </a:r>
            <a:r>
              <a:rPr lang="en-IE" sz="2300" dirty="0">
                <a:solidFill>
                  <a:srgbClr val="16A8D3"/>
                </a:solidFill>
              </a:rPr>
              <a:t>- und </a:t>
            </a:r>
            <a:r>
              <a:rPr lang="en-IE" sz="2300" dirty="0" err="1" smtClean="0">
                <a:solidFill>
                  <a:srgbClr val="16A8D3"/>
                </a:solidFill>
              </a:rPr>
              <a:t>Kommunikationskurs</a:t>
            </a:r>
            <a:r>
              <a:rPr lang="en-IE" sz="2300" dirty="0" smtClean="0">
                <a:solidFill>
                  <a:srgbClr val="16A8D3"/>
                </a:solidFill>
              </a:rPr>
              <a:t> • </a:t>
            </a:r>
            <a:r>
              <a:rPr lang="en-IE" sz="2300" dirty="0" err="1" smtClean="0">
                <a:solidFill>
                  <a:srgbClr val="16A8D3"/>
                </a:solidFill>
              </a:rPr>
              <a:t>Fotografie</a:t>
            </a:r>
            <a:r>
              <a:rPr lang="en-IE" sz="2300" dirty="0" smtClean="0">
                <a:solidFill>
                  <a:srgbClr val="16A8D3"/>
                </a:solidFill>
              </a:rPr>
              <a:t>-Training • Strick- </a:t>
            </a:r>
            <a:r>
              <a:rPr lang="en-IE" sz="2300" dirty="0">
                <a:solidFill>
                  <a:srgbClr val="16A8D3"/>
                </a:solidFill>
              </a:rPr>
              <a:t>und </a:t>
            </a:r>
            <a:r>
              <a:rPr lang="en-IE" sz="2300" dirty="0" err="1" smtClean="0">
                <a:solidFill>
                  <a:srgbClr val="16A8D3"/>
                </a:solidFill>
              </a:rPr>
              <a:t>Handwerkgruppe</a:t>
            </a:r>
            <a:r>
              <a:rPr lang="en-IE" sz="2300" dirty="0" smtClean="0">
                <a:solidFill>
                  <a:srgbClr val="16A8D3"/>
                </a:solidFill>
              </a:rPr>
              <a:t> </a:t>
            </a:r>
            <a:r>
              <a:rPr lang="en-IE" sz="2300" dirty="0">
                <a:solidFill>
                  <a:srgbClr val="16A8D3"/>
                </a:solidFill>
              </a:rPr>
              <a:t>• </a:t>
            </a:r>
            <a:r>
              <a:rPr lang="en-IE" sz="2300" dirty="0" err="1" smtClean="0">
                <a:solidFill>
                  <a:srgbClr val="16A8D3"/>
                </a:solidFill>
              </a:rPr>
              <a:t>Yogakurs</a:t>
            </a:r>
            <a:r>
              <a:rPr lang="en-IE" sz="2300" dirty="0" smtClean="0">
                <a:solidFill>
                  <a:srgbClr val="16A8D3"/>
                </a:solidFill>
              </a:rPr>
              <a:t> </a:t>
            </a:r>
            <a:r>
              <a:rPr lang="en-IE" sz="2300" dirty="0">
                <a:solidFill>
                  <a:srgbClr val="16A8D3"/>
                </a:solidFill>
              </a:rPr>
              <a:t>• Workshop </a:t>
            </a:r>
            <a:r>
              <a:rPr lang="en-IE" sz="2300" dirty="0" err="1">
                <a:solidFill>
                  <a:srgbClr val="16A8D3"/>
                </a:solidFill>
              </a:rPr>
              <a:t>für</a:t>
            </a:r>
            <a:r>
              <a:rPr lang="en-IE" sz="2300" dirty="0">
                <a:solidFill>
                  <a:srgbClr val="16A8D3"/>
                </a:solidFill>
              </a:rPr>
              <a:t> </a:t>
            </a:r>
            <a:r>
              <a:rPr lang="en-IE" sz="2300" dirty="0" err="1">
                <a:solidFill>
                  <a:srgbClr val="16A8D3"/>
                </a:solidFill>
              </a:rPr>
              <a:t>Eltern</a:t>
            </a:r>
            <a:r>
              <a:rPr lang="en-IE" sz="2300" dirty="0">
                <a:solidFill>
                  <a:srgbClr val="16A8D3"/>
                </a:solidFill>
              </a:rPr>
              <a:t> • </a:t>
            </a:r>
            <a:r>
              <a:rPr lang="en-IE" sz="2300" dirty="0" err="1" smtClean="0">
                <a:solidFill>
                  <a:srgbClr val="16A8D3"/>
                </a:solidFill>
              </a:rPr>
              <a:t>Kurs</a:t>
            </a:r>
            <a:r>
              <a:rPr lang="en-IE" sz="2300" dirty="0" smtClean="0">
                <a:solidFill>
                  <a:srgbClr val="16A8D3"/>
                </a:solidFill>
              </a:rPr>
              <a:t> </a:t>
            </a:r>
            <a:r>
              <a:rPr lang="en-IE" sz="2300" dirty="0" err="1" smtClean="0">
                <a:solidFill>
                  <a:srgbClr val="16A8D3"/>
                </a:solidFill>
              </a:rPr>
              <a:t>für</a:t>
            </a:r>
            <a:r>
              <a:rPr lang="en-IE" sz="2300" dirty="0" smtClean="0">
                <a:solidFill>
                  <a:srgbClr val="16A8D3"/>
                </a:solidFill>
              </a:rPr>
              <a:t> </a:t>
            </a:r>
            <a:r>
              <a:rPr lang="en-IE" sz="2300" dirty="0" err="1" smtClean="0">
                <a:solidFill>
                  <a:srgbClr val="16A8D3"/>
                </a:solidFill>
              </a:rPr>
              <a:t>digitale</a:t>
            </a:r>
            <a:r>
              <a:rPr lang="en-IE" sz="2300" dirty="0" smtClean="0">
                <a:solidFill>
                  <a:srgbClr val="16A8D3"/>
                </a:solidFill>
              </a:rPr>
              <a:t> </a:t>
            </a:r>
            <a:r>
              <a:rPr lang="en-IE" sz="2300" dirty="0" err="1" smtClean="0">
                <a:solidFill>
                  <a:srgbClr val="16A8D3"/>
                </a:solidFill>
              </a:rPr>
              <a:t>Fertigkeiten</a:t>
            </a:r>
            <a:r>
              <a:rPr lang="en-IE" sz="2300" dirty="0" smtClean="0">
                <a:solidFill>
                  <a:srgbClr val="16A8D3"/>
                </a:solidFill>
              </a:rPr>
              <a:t> am Computer </a:t>
            </a:r>
            <a:r>
              <a:rPr lang="en-IE" sz="2300" dirty="0">
                <a:solidFill>
                  <a:srgbClr val="16A8D3"/>
                </a:solidFill>
              </a:rPr>
              <a:t>• </a:t>
            </a:r>
            <a:r>
              <a:rPr lang="en-IE" sz="2300" dirty="0" err="1">
                <a:solidFill>
                  <a:srgbClr val="16A8D3"/>
                </a:solidFill>
              </a:rPr>
              <a:t>Friseurkurs</a:t>
            </a:r>
            <a:r>
              <a:rPr lang="en-IE" sz="2300" dirty="0">
                <a:solidFill>
                  <a:srgbClr val="16A8D3"/>
                </a:solidFill>
              </a:rPr>
              <a:t> </a:t>
            </a:r>
            <a:r>
              <a:rPr lang="en-IE" sz="2300" dirty="0" err="1">
                <a:solidFill>
                  <a:srgbClr val="16A8D3"/>
                </a:solidFill>
              </a:rPr>
              <a:t>für</a:t>
            </a:r>
            <a:r>
              <a:rPr lang="en-IE" sz="2300" dirty="0">
                <a:solidFill>
                  <a:srgbClr val="16A8D3"/>
                </a:solidFill>
              </a:rPr>
              <a:t> </a:t>
            </a:r>
            <a:r>
              <a:rPr lang="en-IE" sz="2300" dirty="0" err="1" smtClean="0">
                <a:solidFill>
                  <a:srgbClr val="16A8D3"/>
                </a:solidFill>
              </a:rPr>
              <a:t>Anfängerinnen</a:t>
            </a:r>
            <a:r>
              <a:rPr lang="en-IE" sz="2300" dirty="0" smtClean="0">
                <a:solidFill>
                  <a:srgbClr val="16A8D3"/>
                </a:solidFill>
              </a:rPr>
              <a:t> • </a:t>
            </a:r>
            <a:r>
              <a:rPr lang="en-IE" sz="2300" dirty="0" err="1">
                <a:solidFill>
                  <a:srgbClr val="16A8D3"/>
                </a:solidFill>
              </a:rPr>
              <a:t>Friseur</a:t>
            </a:r>
            <a:r>
              <a:rPr lang="en-IE" sz="2300" dirty="0">
                <a:solidFill>
                  <a:srgbClr val="16A8D3"/>
                </a:solidFill>
              </a:rPr>
              <a:t>- &amp; Up-Styling-</a:t>
            </a:r>
            <a:r>
              <a:rPr lang="en-IE" sz="2300" dirty="0" err="1">
                <a:solidFill>
                  <a:srgbClr val="16A8D3"/>
                </a:solidFill>
              </a:rPr>
              <a:t>Kurs</a:t>
            </a:r>
            <a:r>
              <a:rPr lang="en-IE" sz="2300" dirty="0">
                <a:solidFill>
                  <a:srgbClr val="16A8D3"/>
                </a:solidFill>
              </a:rPr>
              <a:t> • </a:t>
            </a:r>
            <a:r>
              <a:rPr lang="en-IE" sz="2300" dirty="0" err="1">
                <a:solidFill>
                  <a:srgbClr val="16A8D3"/>
                </a:solidFill>
              </a:rPr>
              <a:t>Maniküre</a:t>
            </a:r>
            <a:r>
              <a:rPr lang="en-IE" sz="2300" dirty="0">
                <a:solidFill>
                  <a:srgbClr val="16A8D3"/>
                </a:solidFill>
              </a:rPr>
              <a:t>- und </a:t>
            </a:r>
            <a:r>
              <a:rPr lang="en-IE" sz="2300" dirty="0" err="1" smtClean="0">
                <a:solidFill>
                  <a:srgbClr val="16A8D3"/>
                </a:solidFill>
              </a:rPr>
              <a:t>Pedikürekurs</a:t>
            </a:r>
            <a:r>
              <a:rPr lang="en-IE" sz="2300" dirty="0" smtClean="0">
                <a:solidFill>
                  <a:srgbClr val="16A8D3"/>
                </a:solidFill>
              </a:rPr>
              <a:t> </a:t>
            </a:r>
            <a:r>
              <a:rPr lang="en-IE" sz="2300" dirty="0">
                <a:solidFill>
                  <a:srgbClr val="16A8D3"/>
                </a:solidFill>
              </a:rPr>
              <a:t>• </a:t>
            </a:r>
            <a:r>
              <a:rPr lang="en-IE" sz="2300" dirty="0" err="1" smtClean="0">
                <a:solidFill>
                  <a:srgbClr val="16A8D3"/>
                </a:solidFill>
              </a:rPr>
              <a:t>Makeupkurs</a:t>
            </a:r>
            <a:endParaRPr lang="en-IE" sz="2300" dirty="0">
              <a:solidFill>
                <a:srgbClr val="16A8D3"/>
              </a:solidFill>
            </a:endParaRPr>
          </a:p>
        </p:txBody>
      </p:sp>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3106599" y="522182"/>
            <a:ext cx="8470680" cy="1318823"/>
          </a:xfrm>
        </p:spPr>
        <p:txBody>
          <a:bodyPr>
            <a:normAutofit/>
          </a:bodyPr>
          <a:lstStyle/>
          <a:p>
            <a:r>
              <a:rPr lang="de-DE" b="1" dirty="0" err="1">
                <a:solidFill>
                  <a:srgbClr val="ED7523"/>
                </a:solidFill>
              </a:rPr>
              <a:t>Empowerment</a:t>
            </a:r>
            <a:r>
              <a:rPr lang="de-DE" b="1" dirty="0">
                <a:solidFill>
                  <a:srgbClr val="ED7523"/>
                </a:solidFill>
              </a:rPr>
              <a:t>-Programm für geflüchtete Frauen in </a:t>
            </a:r>
            <a:r>
              <a:rPr lang="de-DE" b="1" dirty="0" err="1">
                <a:solidFill>
                  <a:srgbClr val="ED7523"/>
                </a:solidFill>
              </a:rPr>
              <a:t>Ballaghaderren</a:t>
            </a:r>
            <a:r>
              <a:rPr lang="de-DE" b="1" dirty="0">
                <a:solidFill>
                  <a:srgbClr val="ED7523"/>
                </a:solidFill>
              </a:rPr>
              <a:t>, Irland</a:t>
            </a:r>
            <a:endParaRPr lang="en-IE" dirty="0">
              <a:solidFill>
                <a:srgbClr val="ED7523"/>
              </a:solidFill>
            </a:endParaRP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16">
            <a:extLst>
              <a:ext uri="{FF2B5EF4-FFF2-40B4-BE49-F238E27FC236}">
                <a16:creationId xmlns="" xmlns:a16="http://schemas.microsoft.com/office/drawing/2014/main" id="{FFCABD3C-F015-4B8B-8805-8165051F68A3}"/>
              </a:ext>
            </a:extLst>
          </p:cNvPr>
          <p:cNvPicPr>
            <a:picLocks noChangeAspect="1"/>
          </p:cNvPicPr>
          <p:nvPr/>
        </p:nvPicPr>
        <p:blipFill>
          <a:blip r:embed="rId2"/>
          <a:stretch>
            <a:fillRect/>
          </a:stretch>
        </p:blipFill>
        <p:spPr>
          <a:xfrm>
            <a:off x="0" y="1253276"/>
            <a:ext cx="2902502" cy="3284868"/>
          </a:xfrm>
          <a:prstGeom prst="rect">
            <a:avLst/>
          </a:prstGeom>
        </p:spPr>
      </p:pic>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2" y="4534116"/>
            <a:ext cx="2902500" cy="1364521"/>
          </a:xfrm>
          <a:prstGeom prst="rect">
            <a:avLst/>
          </a:prstGeom>
          <a:solidFill>
            <a:srgbClr val="ED7523"/>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000" dirty="0">
                <a:solidFill>
                  <a:schemeClr val="bg1"/>
                </a:solidFill>
              </a:rPr>
              <a:t>Verbesserung der Selbstversorgung der Familie</a:t>
            </a:r>
            <a:endParaRPr lang="en-IE" sz="3000" dirty="0">
              <a:solidFill>
                <a:schemeClr val="bg1"/>
              </a:solidFill>
            </a:endParaRPr>
          </a:p>
        </p:txBody>
      </p:sp>
    </p:spTree>
    <p:extLst>
      <p:ext uri="{BB962C8B-B14F-4D97-AF65-F5344CB8AC3E}">
        <p14:creationId xmlns:p14="http://schemas.microsoft.com/office/powerpoint/2010/main" val="590202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6150076" y="1967284"/>
            <a:ext cx="5794273" cy="3631644"/>
          </a:xfrm>
        </p:spPr>
        <p:txBody>
          <a:bodyPr/>
          <a:lstStyle/>
          <a:p>
            <a:r>
              <a:rPr lang="en-IE" dirty="0">
                <a:hlinkClick r:id="rId2"/>
              </a:rPr>
              <a:t>Mentors for Migrants </a:t>
            </a:r>
            <a:r>
              <a:rPr lang="en-IE" dirty="0"/>
              <a:t>(MEMI) </a:t>
            </a:r>
            <a:r>
              <a:rPr lang="de-DE" dirty="0"/>
              <a:t>ist ein deutsches Programm, bei dem sich deutsche Familien freiwillig als Mentor*innen für Einwandererfamilien zur Verfügung stellen und ihnen bei der Eingewöhnung in ihr neues Leben in Deutschland helfen.</a:t>
            </a:r>
          </a:p>
          <a:p>
            <a:r>
              <a:rPr lang="de-DE" dirty="0"/>
              <a:t>Es handelt sich um einen Best-Practice-Ansatz, da beide Gruppen auf diesem Weg die Möglichkeit haben, voneinander zu lernen und ihre Beziehungen aufzubauen, wodurch beide beteiligten Familien gestärkt werden.</a:t>
            </a:r>
          </a:p>
          <a:p>
            <a:endParaRPr lang="en-IE" dirty="0"/>
          </a:p>
        </p:txBody>
      </p:sp>
      <p:pic>
        <p:nvPicPr>
          <p:cNvPr id="16" name="Picture Placeholder 15" descr="A picture containing room&#10;&#10;Description automatically generated">
            <a:extLst>
              <a:ext uri="{FF2B5EF4-FFF2-40B4-BE49-F238E27FC236}">
                <a16:creationId xmlns="" xmlns:a16="http://schemas.microsoft.com/office/drawing/2014/main" id="{D09517F2-22F3-416C-A635-1D410CE43669}"/>
              </a:ext>
            </a:extLst>
          </p:cNvPr>
          <p:cNvPicPr>
            <a:picLocks noGrp="1" noChangeAspect="1"/>
          </p:cNvPicPr>
          <p:nvPr>
            <p:ph type="pic" sz="quarter" idx="21"/>
          </p:nvPr>
        </p:nvPicPr>
        <p:blipFill>
          <a:blip r:embed="rId3">
            <a:extLst>
              <a:ext uri="{837473B0-CC2E-450A-ABE3-18F120FF3D39}">
                <a1611:picAttrSrcUrl xmlns="" xmlns:a1611="http://schemas.microsoft.com/office/drawing/2016/11/main" r:id="rId4"/>
              </a:ext>
            </a:extLst>
          </a:blip>
          <a:srcRect l="309" r="309"/>
          <a:stretch>
            <a:fillRect/>
          </a:stretch>
        </p:blipFill>
        <p:spPr/>
      </p:pic>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5457910" y="512690"/>
            <a:ext cx="6572165" cy="1197625"/>
          </a:xfrm>
        </p:spPr>
        <p:txBody>
          <a:bodyPr>
            <a:normAutofit fontScale="92500"/>
          </a:bodyPr>
          <a:lstStyle/>
          <a:p>
            <a:r>
              <a:rPr lang="en-IE" b="1" dirty="0" err="1" smtClean="0">
                <a:solidFill>
                  <a:srgbClr val="ED7523"/>
                </a:solidFill>
              </a:rPr>
              <a:t>Familien</a:t>
            </a:r>
            <a:r>
              <a:rPr lang="en-IE" b="1" dirty="0" smtClean="0">
                <a:solidFill>
                  <a:srgbClr val="ED7523"/>
                </a:solidFill>
              </a:rPr>
              <a:t>-Mentoring </a:t>
            </a:r>
            <a:r>
              <a:rPr lang="en-IE" b="1" dirty="0" err="1" smtClean="0">
                <a:solidFill>
                  <a:srgbClr val="ED7523"/>
                </a:solidFill>
              </a:rPr>
              <a:t>für</a:t>
            </a:r>
            <a:r>
              <a:rPr lang="en-IE" b="1" dirty="0" smtClean="0">
                <a:solidFill>
                  <a:srgbClr val="ED7523"/>
                </a:solidFill>
              </a:rPr>
              <a:t> Migrant*</a:t>
            </a:r>
            <a:r>
              <a:rPr lang="en-IE" b="1" dirty="0" err="1" smtClean="0">
                <a:solidFill>
                  <a:srgbClr val="ED7523"/>
                </a:solidFill>
              </a:rPr>
              <a:t>innen</a:t>
            </a:r>
            <a:r>
              <a:rPr lang="en-IE" b="1" dirty="0" smtClean="0">
                <a:solidFill>
                  <a:srgbClr val="ED7523"/>
                </a:solidFill>
              </a:rPr>
              <a:t>: </a:t>
            </a:r>
            <a:r>
              <a:rPr lang="en-IE" b="1" dirty="0">
                <a:solidFill>
                  <a:srgbClr val="ED7523"/>
                </a:solidFill>
              </a:rPr>
              <a:t>MEMI, </a:t>
            </a:r>
            <a:r>
              <a:rPr lang="en-IE" b="1" dirty="0" smtClean="0">
                <a:solidFill>
                  <a:srgbClr val="ED7523"/>
                </a:solidFill>
              </a:rPr>
              <a:t>Deutschland</a:t>
            </a:r>
            <a:endParaRPr lang="en-IE" b="1" dirty="0">
              <a:solidFill>
                <a:srgbClr val="ED7523"/>
              </a:solidFill>
            </a:endParaRPr>
          </a:p>
          <a:p>
            <a:endParaRPr lang="en-IE" dirty="0">
              <a:solidFill>
                <a:srgbClr val="ED7523"/>
              </a:solidFill>
            </a:endParaRPr>
          </a:p>
        </p:txBody>
      </p:sp>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0" y="5598929"/>
            <a:ext cx="5753100" cy="1163821"/>
          </a:xfrm>
          <a:prstGeom prst="rect">
            <a:avLst/>
          </a:prstGeom>
          <a:solidFill>
            <a:srgbClr val="ED7523"/>
          </a:solid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300" dirty="0">
                <a:solidFill>
                  <a:schemeClr val="bg1"/>
                </a:solidFill>
              </a:rPr>
              <a:t>MEMI </a:t>
            </a:r>
            <a:r>
              <a:rPr lang="de-DE" sz="3300" dirty="0">
                <a:solidFill>
                  <a:schemeClr val="bg1"/>
                </a:solidFill>
              </a:rPr>
              <a:t>ist ein großartiges Beispiel für ein inklusives interkulturelles Familienunterstützungssystem</a:t>
            </a:r>
            <a:endParaRPr lang="en-IE" sz="3300" dirty="0">
              <a:solidFill>
                <a:schemeClr val="bg1"/>
              </a:solidFill>
            </a:endParaRP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085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57F5D41-49E9-4DB1-A224-286A8DFD798F}"/>
              </a:ext>
            </a:extLst>
          </p:cNvPr>
          <p:cNvSpPr>
            <a:spLocks noGrp="1"/>
          </p:cNvSpPr>
          <p:nvPr>
            <p:ph type="body" sz="quarter" idx="20"/>
          </p:nvPr>
        </p:nvSpPr>
        <p:spPr>
          <a:xfrm>
            <a:off x="53290" y="2272787"/>
            <a:ext cx="7774132" cy="3631644"/>
          </a:xfrm>
        </p:spPr>
        <p:txBody>
          <a:bodyPr/>
          <a:lstStyle/>
          <a:p>
            <a:r>
              <a:rPr lang="de-DE" sz="2200" dirty="0"/>
              <a:t>Das Elterncafé-Programm ist ein international anerkannter Peer-</a:t>
            </a:r>
            <a:r>
              <a:rPr lang="de-DE" sz="2200" dirty="0" err="1"/>
              <a:t>to</a:t>
            </a:r>
            <a:r>
              <a:rPr lang="de-DE" sz="2200" dirty="0"/>
              <a:t>-Peer-Lernprozess, um Kinder sicher und Familien stark zu machen. </a:t>
            </a:r>
          </a:p>
          <a:p>
            <a:r>
              <a:rPr lang="de-DE" sz="2200" dirty="0"/>
              <a:t>Eltern und Betreuer*innen erforschen ihre Stärken und lernen von sich selbst und voneinander, wie sie das Programm </a:t>
            </a:r>
            <a:r>
              <a:rPr lang="de-DE" sz="2200" dirty="0" err="1"/>
              <a:t>Strengthening</a:t>
            </a:r>
            <a:r>
              <a:rPr lang="de-DE" sz="2200" dirty="0"/>
              <a:t> </a:t>
            </a:r>
            <a:r>
              <a:rPr lang="de-DE" sz="2200" dirty="0" err="1"/>
              <a:t>Families</a:t>
            </a:r>
            <a:r>
              <a:rPr lang="de-DE" sz="2200" dirty="0"/>
              <a:t> </a:t>
            </a:r>
            <a:r>
              <a:rPr lang="de-DE" sz="2200" dirty="0" err="1"/>
              <a:t>Protective</a:t>
            </a:r>
            <a:r>
              <a:rPr lang="de-DE" sz="2200" dirty="0"/>
              <a:t> </a:t>
            </a:r>
            <a:r>
              <a:rPr lang="de-DE" sz="2200" dirty="0" err="1"/>
              <a:t>Factors</a:t>
            </a:r>
            <a:r>
              <a:rPr lang="de-DE" sz="2200" dirty="0"/>
              <a:t>™ mit ihren Lieben nutzen können.</a:t>
            </a:r>
          </a:p>
          <a:p>
            <a:r>
              <a:rPr lang="de-DE" sz="2200" dirty="0"/>
              <a:t>Elterncafés sind physisch und emotional sichere Räume, in denen Eltern und Betreuer*innen über die Herausforderungen und Erfolge bei der Erziehung einer Familie sprechen.</a:t>
            </a:r>
            <a:r>
              <a:rPr lang="de-DE" dirty="0"/>
              <a:t> </a:t>
            </a:r>
            <a:endParaRPr lang="de-DE" dirty="0" smtClean="0"/>
          </a:p>
          <a:p>
            <a:r>
              <a:rPr lang="en-IE" sz="2200" dirty="0" smtClean="0"/>
              <a:t>C</a:t>
            </a:r>
            <a:r>
              <a:rPr lang="de-DE" sz="2200" dirty="0"/>
              <a:t>AFÉ ist ein Akronym für Kaffee und Familienbildung/-unterstützung.</a:t>
            </a:r>
            <a:endParaRPr lang="en-IE" sz="2200" dirty="0"/>
          </a:p>
        </p:txBody>
      </p:sp>
      <p:sp>
        <p:nvSpPr>
          <p:cNvPr id="4" name="Text Placeholder 3">
            <a:extLst>
              <a:ext uri="{FF2B5EF4-FFF2-40B4-BE49-F238E27FC236}">
                <a16:creationId xmlns="" xmlns:a16="http://schemas.microsoft.com/office/drawing/2014/main" id="{7582F60F-F45C-4962-98A5-44627DAB646E}"/>
              </a:ext>
            </a:extLst>
          </p:cNvPr>
          <p:cNvSpPr>
            <a:spLocks noGrp="1"/>
          </p:cNvSpPr>
          <p:nvPr>
            <p:ph type="body" sz="quarter" idx="22"/>
          </p:nvPr>
        </p:nvSpPr>
        <p:spPr>
          <a:xfrm>
            <a:off x="2911130" y="576579"/>
            <a:ext cx="7842596" cy="1093449"/>
          </a:xfrm>
        </p:spPr>
        <p:txBody>
          <a:bodyPr>
            <a:normAutofit/>
          </a:bodyPr>
          <a:lstStyle/>
          <a:p>
            <a:r>
              <a:rPr lang="en-IE" dirty="0">
                <a:solidFill>
                  <a:srgbClr val="ED7523"/>
                </a:solidFill>
              </a:rPr>
              <a:t>Parent CAFE’s - </a:t>
            </a:r>
            <a:r>
              <a:rPr lang="en-IE" dirty="0" err="1" smtClean="0">
                <a:solidFill>
                  <a:srgbClr val="ED7523"/>
                </a:solidFill>
              </a:rPr>
              <a:t>Kaffee</a:t>
            </a:r>
            <a:r>
              <a:rPr lang="en-IE" dirty="0" smtClean="0">
                <a:solidFill>
                  <a:srgbClr val="ED7523"/>
                </a:solidFill>
              </a:rPr>
              <a:t> </a:t>
            </a:r>
            <a:r>
              <a:rPr lang="en-IE" dirty="0">
                <a:solidFill>
                  <a:srgbClr val="ED7523"/>
                </a:solidFill>
              </a:rPr>
              <a:t>u</a:t>
            </a:r>
            <a:r>
              <a:rPr lang="en-IE" dirty="0" smtClean="0">
                <a:solidFill>
                  <a:srgbClr val="ED7523"/>
                </a:solidFill>
              </a:rPr>
              <a:t>nd Familie </a:t>
            </a:r>
            <a:r>
              <a:rPr lang="en-IE" dirty="0" err="1" smtClean="0">
                <a:solidFill>
                  <a:srgbClr val="ED7523"/>
                </a:solidFill>
              </a:rPr>
              <a:t>Bildung</a:t>
            </a:r>
            <a:r>
              <a:rPr lang="en-IE" dirty="0" smtClean="0">
                <a:solidFill>
                  <a:srgbClr val="ED7523"/>
                </a:solidFill>
              </a:rPr>
              <a:t>/</a:t>
            </a:r>
            <a:r>
              <a:rPr lang="en-IE" dirty="0" err="1" smtClean="0">
                <a:solidFill>
                  <a:srgbClr val="ED7523"/>
                </a:solidFill>
              </a:rPr>
              <a:t>Unterstützung</a:t>
            </a:r>
            <a:endParaRPr lang="en-IE" dirty="0">
              <a:solidFill>
                <a:srgbClr val="ED7523"/>
              </a:solidFill>
            </a:endParaRPr>
          </a:p>
        </p:txBody>
      </p:sp>
      <p:sp>
        <p:nvSpPr>
          <p:cNvPr id="5" name="Text Placeholder 3">
            <a:extLst>
              <a:ext uri="{FF2B5EF4-FFF2-40B4-BE49-F238E27FC236}">
                <a16:creationId xmlns="" xmlns:a16="http://schemas.microsoft.com/office/drawing/2014/main" id="{52F023F4-EB04-4FE5-92D1-C561EFDEE3C5}"/>
              </a:ext>
            </a:extLst>
          </p:cNvPr>
          <p:cNvSpPr txBox="1">
            <a:spLocks/>
          </p:cNvSpPr>
          <p:nvPr/>
        </p:nvSpPr>
        <p:spPr>
          <a:xfrm>
            <a:off x="53290" y="6066108"/>
            <a:ext cx="7053943" cy="732221"/>
          </a:xfrm>
          <a:prstGeom prst="rect">
            <a:avLst/>
          </a:prstGeom>
          <a:solidFill>
            <a:srgbClr val="ED7523"/>
          </a:solidFill>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400" dirty="0">
                <a:solidFill>
                  <a:schemeClr val="bg1"/>
                </a:solidFill>
              </a:rPr>
              <a:t>Parent CAFE ist ein wirksamer informeller Ansatz zur Inklusiven Interkulturellen </a:t>
            </a:r>
            <a:r>
              <a:rPr lang="de-DE" sz="2400" dirty="0" smtClean="0">
                <a:solidFill>
                  <a:schemeClr val="bg1"/>
                </a:solidFill>
              </a:rPr>
              <a:t>Familienförderung.</a:t>
            </a:r>
            <a:endParaRPr lang="de-DE" sz="2400" dirty="0">
              <a:solidFill>
                <a:schemeClr val="bg1"/>
              </a:solidFill>
            </a:endParaRPr>
          </a:p>
        </p:txBody>
      </p:sp>
      <p:sp>
        <p:nvSpPr>
          <p:cNvPr id="6" name="TextBox 5">
            <a:extLst>
              <a:ext uri="{FF2B5EF4-FFF2-40B4-BE49-F238E27FC236}">
                <a16:creationId xmlns=""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a:t>
            </a:r>
            <a:endParaRPr lang="en-IE" sz="2400" dirty="0">
              <a:solidFill>
                <a:schemeClr val="bg1"/>
              </a:solidFill>
            </a:endParaRPr>
          </a:p>
        </p:txBody>
      </p:sp>
      <p:grpSp>
        <p:nvGrpSpPr>
          <p:cNvPr id="7" name="Google Shape;543;p39">
            <a:extLst>
              <a:ext uri="{FF2B5EF4-FFF2-40B4-BE49-F238E27FC236}">
                <a16:creationId xmlns=""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530" name="Picture 2" descr="Image result for parent cafe activities">
            <a:extLst>
              <a:ext uri="{FF2B5EF4-FFF2-40B4-BE49-F238E27FC236}">
                <a16:creationId xmlns="" xmlns:a16="http://schemas.microsoft.com/office/drawing/2014/main" id="{9D5AB93A-B1AF-4793-A9E2-BD1C75FD3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6" t="6368" r="7926" b="38506"/>
          <a:stretch/>
        </p:blipFill>
        <p:spPr bwMode="auto">
          <a:xfrm>
            <a:off x="7867097" y="2438400"/>
            <a:ext cx="4231938" cy="354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53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B33029F-5E88-4184-A8CB-384807252D36}"/>
              </a:ext>
            </a:extLst>
          </p:cNvPr>
          <p:cNvSpPr>
            <a:spLocks noGrp="1"/>
          </p:cNvSpPr>
          <p:nvPr>
            <p:ph type="body" sz="quarter" idx="21"/>
          </p:nvPr>
        </p:nvSpPr>
        <p:spPr>
          <a:xfrm>
            <a:off x="4265839" y="781642"/>
            <a:ext cx="3678011" cy="691922"/>
          </a:xfrm>
        </p:spPr>
        <p:txBody>
          <a:bodyPr/>
          <a:lstStyle/>
          <a:p>
            <a:r>
              <a:rPr lang="en-IE" dirty="0"/>
              <a:t>Parent Café Guide</a:t>
            </a:r>
          </a:p>
        </p:txBody>
      </p:sp>
      <p:pic>
        <p:nvPicPr>
          <p:cNvPr id="4" name="Picture 3">
            <a:extLst>
              <a:ext uri="{FF2B5EF4-FFF2-40B4-BE49-F238E27FC236}">
                <a16:creationId xmlns="" xmlns:a16="http://schemas.microsoft.com/office/drawing/2014/main" id="{0CDB580C-6E08-4401-95B4-EC46851C90C8}"/>
              </a:ext>
            </a:extLst>
          </p:cNvPr>
          <p:cNvPicPr>
            <a:picLocks noChangeAspect="1"/>
          </p:cNvPicPr>
          <p:nvPr/>
        </p:nvPicPr>
        <p:blipFill rotWithShape="1">
          <a:blip r:embed="rId2"/>
          <a:srcRect l="13714"/>
          <a:stretch/>
        </p:blipFill>
        <p:spPr>
          <a:xfrm>
            <a:off x="0" y="2132919"/>
            <a:ext cx="3903889" cy="3571875"/>
          </a:xfrm>
          <a:prstGeom prst="rect">
            <a:avLst/>
          </a:prstGeom>
        </p:spPr>
      </p:pic>
      <p:sp>
        <p:nvSpPr>
          <p:cNvPr id="5" name="TextBox 4">
            <a:extLst>
              <a:ext uri="{FF2B5EF4-FFF2-40B4-BE49-F238E27FC236}">
                <a16:creationId xmlns="" xmlns:a16="http://schemas.microsoft.com/office/drawing/2014/main" id="{FE0641C8-90F6-4860-9C03-7E15213A0148}"/>
              </a:ext>
            </a:extLst>
          </p:cNvPr>
          <p:cNvSpPr txBox="1"/>
          <p:nvPr/>
        </p:nvSpPr>
        <p:spPr>
          <a:xfrm>
            <a:off x="-1" y="110481"/>
            <a:ext cx="2914651" cy="461665"/>
          </a:xfrm>
          <a:prstGeom prst="rect">
            <a:avLst/>
          </a:prstGeom>
          <a:solidFill>
            <a:srgbClr val="B6BD00"/>
          </a:solidFill>
        </p:spPr>
        <p:txBody>
          <a:bodyPr wrap="square" rtlCol="0">
            <a:spAutoFit/>
          </a:bodyPr>
          <a:lstStyle/>
          <a:p>
            <a:r>
              <a:rPr lang="en-IE" sz="2400" dirty="0">
                <a:solidFill>
                  <a:schemeClr val="bg1"/>
                </a:solidFill>
              </a:rPr>
              <a:t>      </a:t>
            </a:r>
            <a:r>
              <a:rPr lang="en-IE" sz="2400" dirty="0" smtClean="0">
                <a:solidFill>
                  <a:schemeClr val="bg1"/>
                </a:solidFill>
              </a:rPr>
              <a:t>NÜTZLICHES TOOL</a:t>
            </a:r>
            <a:endParaRPr lang="en-IE" sz="2400" dirty="0">
              <a:solidFill>
                <a:schemeClr val="bg1"/>
              </a:solidFill>
            </a:endParaRPr>
          </a:p>
        </p:txBody>
      </p:sp>
      <p:grpSp>
        <p:nvGrpSpPr>
          <p:cNvPr id="6" name="Google Shape;609;p39">
            <a:extLst>
              <a:ext uri="{FF2B5EF4-FFF2-40B4-BE49-F238E27FC236}">
                <a16:creationId xmlns="" xmlns:a16="http://schemas.microsoft.com/office/drawing/2014/main" id="{FA9CF541-CEDA-4D06-A0CC-DCADAC59A56C}"/>
              </a:ext>
            </a:extLst>
          </p:cNvPr>
          <p:cNvGrpSpPr/>
          <p:nvPr/>
        </p:nvGrpSpPr>
        <p:grpSpPr>
          <a:xfrm>
            <a:off x="111710" y="201628"/>
            <a:ext cx="360000" cy="288000"/>
            <a:chOff x="5247525" y="3007275"/>
            <a:chExt cx="517575" cy="384825"/>
          </a:xfrm>
        </p:grpSpPr>
        <p:sp>
          <p:nvSpPr>
            <p:cNvPr id="7" name="Google Shape;610;p39">
              <a:extLst>
                <a:ext uri="{FF2B5EF4-FFF2-40B4-BE49-F238E27FC236}">
                  <a16:creationId xmlns="" xmlns:a16="http://schemas.microsoft.com/office/drawing/2014/main" id="{5F0C66AF-5A8C-466F-B25B-8435B600C0C3}"/>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 xmlns:a16="http://schemas.microsoft.com/office/drawing/2014/main" id="{1DE55CD1-DD39-4272-A958-E199E51E67FB}"/>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Placeholder 1">
            <a:extLst>
              <a:ext uri="{FF2B5EF4-FFF2-40B4-BE49-F238E27FC236}">
                <a16:creationId xmlns="" xmlns:a16="http://schemas.microsoft.com/office/drawing/2014/main" id="{FF44EC7C-85C3-4A3A-AEC0-06C3EE4E7450}"/>
              </a:ext>
            </a:extLst>
          </p:cNvPr>
          <p:cNvSpPr>
            <a:spLocks noGrp="1"/>
          </p:cNvSpPr>
          <p:nvPr>
            <p:ph type="body" sz="quarter" idx="20"/>
          </p:nvPr>
        </p:nvSpPr>
        <p:spPr>
          <a:xfrm>
            <a:off x="4103914" y="1393961"/>
            <a:ext cx="7990115" cy="3872188"/>
          </a:xfrm>
        </p:spPr>
        <p:txBody>
          <a:bodyPr/>
          <a:lstStyle/>
          <a:p>
            <a:pPr marL="0" indent="0">
              <a:buNone/>
            </a:pPr>
            <a:r>
              <a:rPr lang="de-DE" sz="2300" dirty="0"/>
              <a:t>Ein nützliches Tool für Dienstleistungs-/Bildungsanbieter, die daran interessiert sind, die Einrichtung eines Elterncafés zu erleichtern. Es konzentriert sich auf 5 </a:t>
            </a:r>
            <a:r>
              <a:rPr lang="en-IE" sz="2300" b="1" dirty="0" smtClean="0"/>
              <a:t>Strengthening </a:t>
            </a:r>
            <a:r>
              <a:rPr lang="en-IE" sz="2300" b="1" dirty="0"/>
              <a:t>Families™  </a:t>
            </a:r>
            <a:r>
              <a:rPr lang="en-IE" sz="2300" b="1" dirty="0" err="1"/>
              <a:t>protektive</a:t>
            </a:r>
            <a:r>
              <a:rPr lang="en-IE" sz="2300" b="1" dirty="0"/>
              <a:t> </a:t>
            </a:r>
            <a:r>
              <a:rPr lang="en-IE" sz="2300" b="1" dirty="0" err="1"/>
              <a:t>Faktoren</a:t>
            </a:r>
            <a:r>
              <a:rPr lang="en-IE" sz="2300" b="1" dirty="0" smtClean="0"/>
              <a:t>:</a:t>
            </a:r>
          </a:p>
          <a:p>
            <a:r>
              <a:rPr lang="en-IE" sz="2300" dirty="0" err="1"/>
              <a:t>Resilienz</a:t>
            </a:r>
            <a:r>
              <a:rPr lang="en-IE" sz="2300" dirty="0"/>
              <a:t>: </a:t>
            </a:r>
            <a:r>
              <a:rPr lang="en-IE" sz="2300" dirty="0" err="1"/>
              <a:t>Elterliche</a:t>
            </a:r>
            <a:r>
              <a:rPr lang="en-IE" sz="2300" dirty="0"/>
              <a:t> </a:t>
            </a:r>
            <a:r>
              <a:rPr lang="en-IE" sz="2300" dirty="0" err="1" smtClean="0"/>
              <a:t>Belastbarkeit</a:t>
            </a:r>
            <a:endParaRPr lang="en-IE" sz="2300" dirty="0" smtClean="0"/>
          </a:p>
          <a:p>
            <a:r>
              <a:rPr lang="en-IE" sz="2300" dirty="0" err="1"/>
              <a:t>Beziehungen</a:t>
            </a:r>
            <a:r>
              <a:rPr lang="en-IE" sz="2300" dirty="0"/>
              <a:t>: Positive </a:t>
            </a:r>
            <a:r>
              <a:rPr lang="en-IE" sz="2300" dirty="0" err="1"/>
              <a:t>soziale</a:t>
            </a:r>
            <a:r>
              <a:rPr lang="en-IE" sz="2300" dirty="0"/>
              <a:t> </a:t>
            </a:r>
            <a:r>
              <a:rPr lang="en-IE" sz="2300" dirty="0" err="1" smtClean="0"/>
              <a:t>Verbindungen</a:t>
            </a:r>
            <a:endParaRPr lang="en-IE" sz="2300" dirty="0" smtClean="0"/>
          </a:p>
          <a:p>
            <a:r>
              <a:rPr lang="de-DE" sz="2300" dirty="0"/>
              <a:t>Unterstützung: Konkrete Unterstützung in Zeiten der </a:t>
            </a:r>
            <a:r>
              <a:rPr lang="de-DE" sz="2300" dirty="0" smtClean="0"/>
              <a:t>Not</a:t>
            </a:r>
          </a:p>
          <a:p>
            <a:r>
              <a:rPr lang="de-DE" sz="2300" dirty="0"/>
              <a:t>Wissen: Wissen über Elternschaft und </a:t>
            </a:r>
            <a:r>
              <a:rPr lang="de-DE" sz="2300" dirty="0" smtClean="0"/>
              <a:t>Kindesentwicklung</a:t>
            </a:r>
          </a:p>
          <a:p>
            <a:r>
              <a:rPr lang="de-DE" sz="2300" dirty="0"/>
              <a:t>Kommunikation: Soziale und emotionale </a:t>
            </a:r>
            <a:r>
              <a:rPr lang="de-DE" sz="2300" dirty="0" smtClean="0"/>
              <a:t>Kompetenz</a:t>
            </a:r>
          </a:p>
          <a:p>
            <a:r>
              <a:rPr lang="de-DE" sz="2300" dirty="0"/>
              <a:t>Diese Toolbox verstärkt das Elterncafé-Training und enthält zusätzliche Extras wie das </a:t>
            </a:r>
            <a:r>
              <a:rPr lang="de-DE" sz="2300" dirty="0" err="1"/>
              <a:t>Dads</a:t>
            </a:r>
            <a:r>
              <a:rPr lang="de-DE" sz="2300" dirty="0"/>
              <a:t> Parent Café in a Box, das Vätern sichere Gelegenheiten bietet, miteinander darüber zu sprechen, wer und wie sie als Vater sein wollen. </a:t>
            </a:r>
            <a:endParaRPr lang="en-IE" sz="2300" dirty="0"/>
          </a:p>
        </p:txBody>
      </p:sp>
      <p:sp>
        <p:nvSpPr>
          <p:cNvPr id="9" name="Rectangle 8">
            <a:extLst>
              <a:ext uri="{FF2B5EF4-FFF2-40B4-BE49-F238E27FC236}">
                <a16:creationId xmlns="" xmlns:a16="http://schemas.microsoft.com/office/drawing/2014/main" id="{87DC3AA1-ACDE-4DAB-AA75-AB57F757592A}"/>
              </a:ext>
            </a:extLst>
          </p:cNvPr>
          <p:cNvSpPr/>
          <p:nvPr/>
        </p:nvSpPr>
        <p:spPr>
          <a:xfrm>
            <a:off x="754244" y="5875870"/>
            <a:ext cx="2515882" cy="461665"/>
          </a:xfrm>
          <a:prstGeom prst="rect">
            <a:avLst/>
          </a:prstGeom>
        </p:spPr>
        <p:txBody>
          <a:bodyPr wrap="none">
            <a:spAutoFit/>
          </a:bodyPr>
          <a:lstStyle/>
          <a:p>
            <a:r>
              <a:rPr lang="en-IE" sz="2400" u="sng" dirty="0" smtClean="0">
                <a:solidFill>
                  <a:srgbClr val="0070C0"/>
                </a:solidFill>
                <a:hlinkClick r:id="rId3"/>
              </a:rPr>
              <a:t>Das Tool</a:t>
            </a:r>
            <a:r>
              <a:rPr lang="en-IE" sz="2400" u="sng" dirty="0" smtClean="0">
                <a:solidFill>
                  <a:srgbClr val="0070C0"/>
                </a:solidFill>
              </a:rPr>
              <a:t> </a:t>
            </a:r>
            <a:r>
              <a:rPr lang="en-IE" sz="2400" u="sng" dirty="0" err="1" smtClean="0">
                <a:solidFill>
                  <a:srgbClr val="0070C0"/>
                </a:solidFill>
              </a:rPr>
              <a:t>erwerben</a:t>
            </a:r>
            <a:endParaRPr lang="en-IE" sz="2400" u="sng" dirty="0">
              <a:solidFill>
                <a:srgbClr val="0070C0"/>
              </a:solidFill>
            </a:endParaRPr>
          </a:p>
        </p:txBody>
      </p:sp>
    </p:spTree>
    <p:extLst>
      <p:ext uri="{BB962C8B-B14F-4D97-AF65-F5344CB8AC3E}">
        <p14:creationId xmlns:p14="http://schemas.microsoft.com/office/powerpoint/2010/main" val="1833513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8D6087E-3F07-445C-BF3D-0EA97D8E28E5}"/>
              </a:ext>
            </a:extLst>
          </p:cNvPr>
          <p:cNvSpPr>
            <a:spLocks noGrp="1"/>
          </p:cNvSpPr>
          <p:nvPr>
            <p:ph type="body" sz="quarter" idx="20"/>
          </p:nvPr>
        </p:nvSpPr>
        <p:spPr>
          <a:xfrm>
            <a:off x="6010275" y="1676400"/>
            <a:ext cx="6057899" cy="3950339"/>
          </a:xfrm>
        </p:spPr>
        <p:txBody>
          <a:bodyPr/>
          <a:lstStyle/>
          <a:p>
            <a:pPr marL="0" indent="0">
              <a:buNone/>
            </a:pPr>
            <a:r>
              <a:rPr lang="de-DE" dirty="0"/>
              <a:t>Die Botschaft von Irland in Berlin veranstaltet regelmäßig ein Eltern-Café für irische Migrant*innen in Deutschland.</a:t>
            </a:r>
          </a:p>
          <a:p>
            <a:pPr marL="0" indent="0">
              <a:buNone/>
            </a:pPr>
            <a:r>
              <a:rPr lang="de-DE" dirty="0"/>
              <a:t>Dabei handelt es sich um ein informelles Treffen, bei dem irische Eltern ermutigt werden, ihr Kleinkind mitzubringen und bei einer Tasse Kaffee oder Tee und etwas Kuchen mit anderen Eltern in Kontakt zu treten.</a:t>
            </a:r>
          </a:p>
          <a:p>
            <a:pPr marL="0" indent="0">
              <a:buNone/>
            </a:pPr>
            <a:r>
              <a:rPr lang="de-DE" dirty="0"/>
              <a:t>Jedes Treffen beinhaltet in der Regel einen informellen Bildungsvortrag von Elternbildnerinnen und Elternbildnern, die ihre Erfahrungen und Tipps zur Elternschaft austauschen.</a:t>
            </a:r>
          </a:p>
        </p:txBody>
      </p:sp>
      <p:sp>
        <p:nvSpPr>
          <p:cNvPr id="3" name="Text Placeholder 2">
            <a:extLst>
              <a:ext uri="{FF2B5EF4-FFF2-40B4-BE49-F238E27FC236}">
                <a16:creationId xmlns="" xmlns:a16="http://schemas.microsoft.com/office/drawing/2014/main" id="{E4876895-DB95-4FEB-9586-30409942A10B}"/>
              </a:ext>
            </a:extLst>
          </p:cNvPr>
          <p:cNvSpPr>
            <a:spLocks noGrp="1"/>
          </p:cNvSpPr>
          <p:nvPr>
            <p:ph type="body" sz="quarter" idx="21"/>
          </p:nvPr>
        </p:nvSpPr>
        <p:spPr/>
        <p:txBody>
          <a:bodyPr>
            <a:normAutofit fontScale="92500"/>
          </a:bodyPr>
          <a:lstStyle/>
          <a:p>
            <a:r>
              <a:rPr lang="de-DE" dirty="0"/>
              <a:t>Beispiel Eltern-Café - Irische Botschaft in Berlin</a:t>
            </a:r>
            <a:endParaRPr lang="en-IE" dirty="0"/>
          </a:p>
        </p:txBody>
      </p:sp>
      <p:pic>
        <p:nvPicPr>
          <p:cNvPr id="23554" name="Picture 2" descr="Irish Parent Café ">
            <a:extLst>
              <a:ext uri="{FF2B5EF4-FFF2-40B4-BE49-F238E27FC236}">
                <a16:creationId xmlns="" xmlns:a16="http://schemas.microsoft.com/office/drawing/2014/main" id="{FBAE9934-B7FD-4CD4-A02E-F7536DC8E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0571"/>
            <a:ext cx="5863773" cy="32983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2E47455-549C-4BDF-A3A7-99E6F70CE6B7}"/>
              </a:ext>
            </a:extLst>
          </p:cNvPr>
          <p:cNvSpPr/>
          <p:nvPr/>
        </p:nvSpPr>
        <p:spPr>
          <a:xfrm>
            <a:off x="197303" y="6450870"/>
            <a:ext cx="10145486" cy="246221"/>
          </a:xfrm>
          <a:prstGeom prst="rect">
            <a:avLst/>
          </a:prstGeom>
        </p:spPr>
        <p:txBody>
          <a:bodyPr wrap="square">
            <a:spAutoFit/>
          </a:bodyPr>
          <a:lstStyle/>
          <a:p>
            <a:r>
              <a:rPr lang="en-IE" sz="1000" dirty="0" err="1" smtClean="0"/>
              <a:t>Quelle</a:t>
            </a:r>
            <a:r>
              <a:rPr lang="en-IE" sz="1000" dirty="0" smtClean="0"/>
              <a:t>: </a:t>
            </a:r>
            <a:r>
              <a:rPr lang="en-IE" sz="1000" dirty="0">
                <a:hlinkClick r:id="rId3"/>
              </a:rPr>
              <a:t>https://www.dfa.ie/irish-embassy/germany/news-and-events/news-archive/irish-parent-cafe-.html</a:t>
            </a:r>
            <a:r>
              <a:rPr lang="en-IE" sz="1000" dirty="0"/>
              <a:t> </a:t>
            </a:r>
          </a:p>
        </p:txBody>
      </p:sp>
    </p:spTree>
    <p:extLst>
      <p:ext uri="{BB962C8B-B14F-4D97-AF65-F5344CB8AC3E}">
        <p14:creationId xmlns:p14="http://schemas.microsoft.com/office/powerpoint/2010/main" val="3382702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F90325E-6AB0-4A3E-AC6D-35C1BEB34B23}"/>
              </a:ext>
            </a:extLst>
          </p:cNvPr>
          <p:cNvSpPr>
            <a:spLocks noGrp="1"/>
          </p:cNvSpPr>
          <p:nvPr>
            <p:ph type="body" sz="quarter" idx="10"/>
          </p:nvPr>
        </p:nvSpPr>
        <p:spPr>
          <a:xfrm>
            <a:off x="126125" y="2090693"/>
            <a:ext cx="2880312" cy="3712088"/>
          </a:xfrm>
        </p:spPr>
        <p:txBody>
          <a:bodyPr/>
          <a:lstStyle/>
          <a:p>
            <a:r>
              <a:rPr lang="de-DE" dirty="0"/>
              <a:t>Was haben Sie aus unserer Erfahrung als Geflüchtete*r gelernt und "Was wäre, wenn ich es wäre?" Aktivitäten? </a:t>
            </a:r>
            <a:endParaRPr lang="en-IE" dirty="0"/>
          </a:p>
        </p:txBody>
      </p:sp>
      <p:sp>
        <p:nvSpPr>
          <p:cNvPr id="3" name="Text Placeholder 2">
            <a:extLst>
              <a:ext uri="{FF2B5EF4-FFF2-40B4-BE49-F238E27FC236}">
                <a16:creationId xmlns="" xmlns:a16="http://schemas.microsoft.com/office/drawing/2014/main" id="{6B0B30F5-6C42-4673-BA23-6FC5D780CBEE}"/>
              </a:ext>
            </a:extLst>
          </p:cNvPr>
          <p:cNvSpPr>
            <a:spLocks noGrp="1"/>
          </p:cNvSpPr>
          <p:nvPr>
            <p:ph type="body" sz="quarter" idx="11"/>
          </p:nvPr>
        </p:nvSpPr>
        <p:spPr>
          <a:xfrm>
            <a:off x="3273765" y="2090693"/>
            <a:ext cx="2672815" cy="4226024"/>
          </a:xfrm>
        </p:spPr>
        <p:txBody>
          <a:bodyPr>
            <a:normAutofit/>
          </a:bodyPr>
          <a:lstStyle/>
          <a:p>
            <a:r>
              <a:rPr lang="de-DE" dirty="0"/>
              <a:t>Abschnitt 1.1 befasste sich mit den Kernstressoren von Geflüchteten und Migrant*innen. Könnte das hervorgehobene Bewertungstool Ihre Arbeit in diesem Bereich verbessern?</a:t>
            </a:r>
            <a:endParaRPr lang="en-IE" dirty="0"/>
          </a:p>
        </p:txBody>
      </p:sp>
      <p:sp>
        <p:nvSpPr>
          <p:cNvPr id="4" name="Text Placeholder 3">
            <a:extLst>
              <a:ext uri="{FF2B5EF4-FFF2-40B4-BE49-F238E27FC236}">
                <a16:creationId xmlns="" xmlns:a16="http://schemas.microsoft.com/office/drawing/2014/main" id="{61A9021F-A690-45DC-B615-242A03054209}"/>
              </a:ext>
            </a:extLst>
          </p:cNvPr>
          <p:cNvSpPr>
            <a:spLocks noGrp="1"/>
          </p:cNvSpPr>
          <p:nvPr>
            <p:ph type="body" sz="quarter" idx="12"/>
          </p:nvPr>
        </p:nvSpPr>
        <p:spPr>
          <a:xfrm>
            <a:off x="6145266" y="2090692"/>
            <a:ext cx="2741559" cy="4115797"/>
          </a:xfrm>
        </p:spPr>
        <p:txBody>
          <a:bodyPr>
            <a:normAutofit/>
          </a:bodyPr>
          <a:lstStyle/>
          <a:p>
            <a:r>
              <a:rPr lang="de-DE" dirty="0"/>
              <a:t>Die Förderung der Resilienz und des Wohlbefindens ist der Schlüssel zur Integration von Geflüchteten und Migrant*innen. Welche Unterstützung wollen Sie anbieten, um diese in Zukunft zu fördern?</a:t>
            </a:r>
            <a:endParaRPr lang="en-IE" dirty="0"/>
          </a:p>
        </p:txBody>
      </p:sp>
      <p:sp>
        <p:nvSpPr>
          <p:cNvPr id="5" name="Text Placeholder 4">
            <a:extLst>
              <a:ext uri="{FF2B5EF4-FFF2-40B4-BE49-F238E27FC236}">
                <a16:creationId xmlns="" xmlns:a16="http://schemas.microsoft.com/office/drawing/2014/main" id="{6824D7C1-4998-41BB-88F7-95E1BE5D0ED9}"/>
              </a:ext>
            </a:extLst>
          </p:cNvPr>
          <p:cNvSpPr>
            <a:spLocks noGrp="1"/>
          </p:cNvSpPr>
          <p:nvPr>
            <p:ph type="body" sz="quarter" idx="13"/>
          </p:nvPr>
        </p:nvSpPr>
        <p:spPr>
          <a:xfrm>
            <a:off x="9098549" y="2090692"/>
            <a:ext cx="2672815" cy="4404140"/>
          </a:xfrm>
        </p:spPr>
        <p:txBody>
          <a:bodyPr>
            <a:normAutofit/>
          </a:bodyPr>
          <a:lstStyle/>
          <a:p>
            <a:r>
              <a:rPr lang="de-DE" dirty="0"/>
              <a:t>Die Stärkung der Familie ist ein wichtiger Unterstützungsansatz, insbesondere für Flüchtlingsfamilien, die einen Verlust erlitten </a:t>
            </a:r>
            <a:r>
              <a:rPr lang="de-DE" dirty="0" smtClean="0"/>
              <a:t>haben.</a:t>
            </a:r>
            <a:endParaRPr lang="de-DE" dirty="0"/>
          </a:p>
        </p:txBody>
      </p:sp>
      <p:sp>
        <p:nvSpPr>
          <p:cNvPr id="12" name="TextBox 11">
            <a:extLst>
              <a:ext uri="{FF2B5EF4-FFF2-40B4-BE49-F238E27FC236}">
                <a16:creationId xmlns="" xmlns:a16="http://schemas.microsoft.com/office/drawing/2014/main" id="{653CAEB4-6D1E-4A12-933C-8886D85A0CE8}"/>
              </a:ext>
            </a:extLst>
          </p:cNvPr>
          <p:cNvSpPr txBox="1"/>
          <p:nvPr/>
        </p:nvSpPr>
        <p:spPr>
          <a:xfrm>
            <a:off x="0" y="0"/>
            <a:ext cx="6791326" cy="369332"/>
          </a:xfrm>
          <a:prstGeom prst="rect">
            <a:avLst/>
          </a:prstGeom>
          <a:solidFill>
            <a:srgbClr val="EA1D76"/>
          </a:solidFill>
        </p:spPr>
        <p:txBody>
          <a:bodyPr wrap="square" rtlCol="0">
            <a:spAutoFit/>
          </a:bodyPr>
          <a:lstStyle/>
          <a:p>
            <a:r>
              <a:rPr lang="de-DE" dirty="0">
                <a:solidFill>
                  <a:schemeClr val="bg1"/>
                </a:solidFill>
              </a:rPr>
              <a:t>Wichtige Punkte zum Thema Wohlbefinden und </a:t>
            </a:r>
            <a:r>
              <a:rPr lang="de-DE" dirty="0" smtClean="0">
                <a:solidFill>
                  <a:schemeClr val="bg1"/>
                </a:solidFill>
              </a:rPr>
              <a:t>Familie/Aktionspunkte</a:t>
            </a:r>
            <a:endParaRPr lang="en-IE" dirty="0">
              <a:solidFill>
                <a:schemeClr val="bg1"/>
              </a:solidFill>
            </a:endParaRPr>
          </a:p>
        </p:txBody>
      </p:sp>
      <p:grpSp>
        <p:nvGrpSpPr>
          <p:cNvPr id="13" name="Google Shape;813;p39">
            <a:extLst>
              <a:ext uri="{FF2B5EF4-FFF2-40B4-BE49-F238E27FC236}">
                <a16:creationId xmlns=""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857;p39">
            <a:extLst>
              <a:ext uri="{FF2B5EF4-FFF2-40B4-BE49-F238E27FC236}">
                <a16:creationId xmlns=""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unset over a body of water&#10;&#10;Description automatically generated">
            <a:extLst>
              <a:ext uri="{FF2B5EF4-FFF2-40B4-BE49-F238E27FC236}">
                <a16:creationId xmlns="" xmlns:a16="http://schemas.microsoft.com/office/drawing/2014/main" id="{1866BC0E-0241-4906-8507-7DA54D89A350}"/>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8461891" y="0"/>
            <a:ext cx="3730109" cy="5594637"/>
          </a:xfrm>
          <a:prstGeom prst="rect">
            <a:avLst/>
          </a:prstGeom>
        </p:spPr>
      </p:pic>
      <p:sp>
        <p:nvSpPr>
          <p:cNvPr id="4" name="Text Placeholder 3">
            <a:extLst>
              <a:ext uri="{FF2B5EF4-FFF2-40B4-BE49-F238E27FC236}">
                <a16:creationId xmlns="" xmlns:a16="http://schemas.microsoft.com/office/drawing/2014/main" id="{E6AE65BE-B338-4584-AF3C-C253036DC1A8}"/>
              </a:ext>
            </a:extLst>
          </p:cNvPr>
          <p:cNvSpPr>
            <a:spLocks noGrp="1"/>
          </p:cNvSpPr>
          <p:nvPr>
            <p:ph type="body" sz="quarter" idx="13"/>
          </p:nvPr>
        </p:nvSpPr>
        <p:spPr>
          <a:xfrm>
            <a:off x="264025" y="506326"/>
            <a:ext cx="7232150" cy="5255172"/>
          </a:xfrm>
        </p:spPr>
        <p:txBody>
          <a:bodyPr>
            <a:noAutofit/>
          </a:bodyPr>
          <a:lstStyle/>
          <a:p>
            <a:pPr algn="l"/>
            <a:r>
              <a:rPr lang="de-DE" sz="3200" b="1" dirty="0"/>
              <a:t>Übung zur Selbstreflexion - </a:t>
            </a:r>
          </a:p>
          <a:p>
            <a:pPr algn="l"/>
            <a:r>
              <a:rPr lang="de-DE" sz="3200" b="1" dirty="0"/>
              <a:t>Was, wenn ich es </a:t>
            </a:r>
            <a:r>
              <a:rPr lang="de-DE" sz="3200" b="1" dirty="0" smtClean="0"/>
              <a:t>wäre?</a:t>
            </a:r>
          </a:p>
          <a:p>
            <a:pPr algn="l"/>
            <a:endParaRPr lang="de-DE" sz="2800" dirty="0" smtClean="0"/>
          </a:p>
          <a:p>
            <a:pPr algn="just"/>
            <a:r>
              <a:rPr lang="de-DE" sz="2100" dirty="0"/>
              <a:t>Jede*r hat schon mal eine schwierige und beängstigende Erfahrung machen müssen. Nehmen Sie sich eine Minute Zeit, um an etwas in Ihrem Leben zu denken, das Sie wirklich verängstigt oder verletzt hat.</a:t>
            </a:r>
          </a:p>
          <a:p>
            <a:pPr marL="457200" indent="-457200" algn="just">
              <a:buFont typeface="Arial" panose="020B0604020202020204" pitchFamily="34" charset="0"/>
              <a:buChar char="•"/>
            </a:pPr>
            <a:r>
              <a:rPr lang="en-IE" sz="2100" dirty="0" err="1" smtClean="0"/>
              <a:t>Wie</a:t>
            </a:r>
            <a:r>
              <a:rPr lang="en-IE" sz="2100" dirty="0" smtClean="0"/>
              <a:t> </a:t>
            </a:r>
            <a:r>
              <a:rPr lang="en-IE" sz="2100" dirty="0" err="1" smtClean="0"/>
              <a:t>haben</a:t>
            </a:r>
            <a:r>
              <a:rPr lang="en-IE" sz="2100" dirty="0" smtClean="0"/>
              <a:t> </a:t>
            </a:r>
            <a:r>
              <a:rPr lang="en-IE" sz="2100" dirty="0" err="1" smtClean="0"/>
              <a:t>Sie</a:t>
            </a:r>
            <a:r>
              <a:rPr lang="en-IE" sz="2100" dirty="0" smtClean="0"/>
              <a:t> </a:t>
            </a:r>
            <a:r>
              <a:rPr lang="en-IE" sz="2100" dirty="0" err="1" smtClean="0"/>
              <a:t>reagiert</a:t>
            </a:r>
            <a:r>
              <a:rPr lang="en-IE" sz="2100" dirty="0" smtClean="0"/>
              <a:t>?</a:t>
            </a:r>
            <a:endParaRPr lang="en-IE" sz="2100" dirty="0"/>
          </a:p>
          <a:p>
            <a:pPr marL="457200" indent="-457200" algn="just">
              <a:buFont typeface="Arial" panose="020B0604020202020204" pitchFamily="34" charset="0"/>
              <a:buChar char="•"/>
            </a:pPr>
            <a:r>
              <a:rPr lang="de-DE" sz="2100" dirty="0"/>
              <a:t>Als Sie das durchgemacht haben, was wollten Sie, dass jemand anders für Sie tut</a:t>
            </a:r>
            <a:r>
              <a:rPr lang="en-IE" sz="2100" dirty="0" smtClean="0"/>
              <a:t>?</a:t>
            </a:r>
            <a:endParaRPr lang="en-IE" sz="2100" dirty="0"/>
          </a:p>
          <a:p>
            <a:pPr marL="457200" indent="-457200" algn="just">
              <a:buFont typeface="Arial" panose="020B0604020202020204" pitchFamily="34" charset="0"/>
              <a:buChar char="•"/>
            </a:pPr>
            <a:r>
              <a:rPr lang="de-DE" sz="2100" dirty="0"/>
              <a:t>Was hat jemand getan, um Ihnen zu helfen</a:t>
            </a:r>
            <a:r>
              <a:rPr lang="en-IE" sz="2100" dirty="0" smtClean="0"/>
              <a:t>?</a:t>
            </a:r>
            <a:endParaRPr lang="en-IE" sz="2100" dirty="0"/>
          </a:p>
          <a:p>
            <a:pPr marL="457200" indent="-457200" algn="just">
              <a:buFont typeface="Arial" panose="020B0604020202020204" pitchFamily="34" charset="0"/>
              <a:buChar char="•"/>
            </a:pPr>
            <a:r>
              <a:rPr lang="de-DE" sz="2100" dirty="0"/>
              <a:t>Wie hat diese Erfahrung die Art und Weise verändert, wie Sie heute denken und handeln</a:t>
            </a:r>
            <a:r>
              <a:rPr lang="en-IE" sz="2100" dirty="0" smtClean="0"/>
              <a:t>?</a:t>
            </a:r>
            <a:endParaRPr lang="en-IE" sz="2100" dirty="0"/>
          </a:p>
          <a:p>
            <a:pPr algn="just"/>
            <a:endParaRPr lang="en-IE" sz="2200" b="1" dirty="0"/>
          </a:p>
          <a:p>
            <a:pPr algn="just"/>
            <a:endParaRPr lang="en-IE" sz="2200" b="1" dirty="0"/>
          </a:p>
        </p:txBody>
      </p:sp>
      <p:sp>
        <p:nvSpPr>
          <p:cNvPr id="7" name="Rectangle 6">
            <a:extLst>
              <a:ext uri="{FF2B5EF4-FFF2-40B4-BE49-F238E27FC236}">
                <a16:creationId xmlns="" xmlns:a16="http://schemas.microsoft.com/office/drawing/2014/main" id="{551D5793-8BB2-40B9-903C-ECBF3C726E69}"/>
              </a:ext>
            </a:extLst>
          </p:cNvPr>
          <p:cNvSpPr/>
          <p:nvPr/>
        </p:nvSpPr>
        <p:spPr>
          <a:xfrm>
            <a:off x="-1" y="5518437"/>
            <a:ext cx="12192001" cy="1200329"/>
          </a:xfrm>
          <a:prstGeom prst="rect">
            <a:avLst/>
          </a:prstGeom>
          <a:solidFill>
            <a:srgbClr val="16A8D3"/>
          </a:solidFill>
        </p:spPr>
        <p:txBody>
          <a:bodyPr wrap="square">
            <a:spAutoFit/>
          </a:bodyPr>
          <a:lstStyle/>
          <a:p>
            <a:pPr algn="ctr"/>
            <a:r>
              <a:rPr lang="de-DE" dirty="0">
                <a:solidFill>
                  <a:schemeClr val="bg1"/>
                </a:solidFill>
              </a:rPr>
              <a:t>Über diese Fragen nachzudenken wird Ihnen helfen, wenn Sie mit anderen in einer Krise arbeiten. Wir alle haben in unserem Leben Zeiten erlebt, in denen wir verängstigt, wütend, traurig und verwirrt waren. Jeder Mensch erlebt eine Krise anders, je nach seinen Gedanken, Sorgen, Wünschen und Gefühlen. Obwohl man eine Krise nicht genau wie eine andere Person erleben kann, kann man versuchen, ihre Erfahrung zu verstehen, indem man über die Art der Gefühle nachdenkt, die sie hat.</a:t>
            </a:r>
            <a:endParaRPr lang="en-IE" dirty="0">
              <a:solidFill>
                <a:schemeClr val="bg1"/>
              </a:solidFill>
            </a:endParaRPr>
          </a:p>
        </p:txBody>
      </p:sp>
    </p:spTree>
    <p:extLst>
      <p:ext uri="{BB962C8B-B14F-4D97-AF65-F5344CB8AC3E}">
        <p14:creationId xmlns:p14="http://schemas.microsoft.com/office/powerpoint/2010/main" val="1839711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err="1" smtClean="0"/>
              <a:t>Danke</a:t>
            </a:r>
            <a:r>
              <a:rPr lang="en-US" dirty="0" smtClean="0"/>
              <a:t>!</a:t>
            </a:r>
            <a:endParaRPr lang="en-US" dirty="0"/>
          </a:p>
        </p:txBody>
      </p:sp>
      <p:sp>
        <p:nvSpPr>
          <p:cNvPr id="5" name="Text Placeholder 4"/>
          <p:cNvSpPr>
            <a:spLocks noGrp="1"/>
          </p:cNvSpPr>
          <p:nvPr>
            <p:ph type="body" sz="quarter" idx="14"/>
          </p:nvPr>
        </p:nvSpPr>
        <p:spPr/>
        <p:txBody>
          <a:bodyPr/>
          <a:lstStyle/>
          <a:p>
            <a:r>
              <a:rPr lang="en-US" dirty="0" err="1" smtClean="0"/>
              <a:t>Gibt</a:t>
            </a:r>
            <a:r>
              <a:rPr lang="en-US" dirty="0" smtClean="0"/>
              <a:t> </a:t>
            </a:r>
            <a:r>
              <a:rPr lang="en-US" dirty="0" err="1" smtClean="0"/>
              <a:t>es</a:t>
            </a:r>
            <a:r>
              <a:rPr lang="en-US" dirty="0" smtClean="0"/>
              <a:t> </a:t>
            </a:r>
            <a:r>
              <a:rPr lang="en-US" dirty="0" err="1" smtClean="0"/>
              <a:t>noch</a:t>
            </a:r>
            <a:r>
              <a:rPr lang="en-US" dirty="0" smtClean="0"/>
              <a:t> </a:t>
            </a:r>
            <a:r>
              <a:rPr lang="en-US" dirty="0" err="1" smtClean="0"/>
              <a:t>Fragen</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mily stress model refugees">
            <a:extLst>
              <a:ext uri="{FF2B5EF4-FFF2-40B4-BE49-F238E27FC236}">
                <a16:creationId xmlns="" xmlns:a16="http://schemas.microsoft.com/office/drawing/2014/main" id="{63E47DBD-3CDE-4436-B4A4-878578D92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21"/>
          <a:stretch/>
        </p:blipFill>
        <p:spPr bwMode="auto">
          <a:xfrm>
            <a:off x="2904468" y="228290"/>
            <a:ext cx="8762015" cy="6401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D49476E-EF07-4D9B-8181-3161BD87A1D1}"/>
              </a:ext>
            </a:extLst>
          </p:cNvPr>
          <p:cNvSpPr txBox="1"/>
          <p:nvPr/>
        </p:nvSpPr>
        <p:spPr>
          <a:xfrm>
            <a:off x="-1" y="237506"/>
            <a:ext cx="2904469" cy="2323713"/>
          </a:xfrm>
          <a:prstGeom prst="rect">
            <a:avLst/>
          </a:prstGeom>
          <a:solidFill>
            <a:srgbClr val="EA1D76"/>
          </a:solidFill>
        </p:spPr>
        <p:txBody>
          <a:bodyPr wrap="square" rtlCol="0">
            <a:spAutoFit/>
          </a:bodyPr>
          <a:lstStyle/>
          <a:p>
            <a:r>
              <a:rPr lang="de-DE" sz="2800" dirty="0">
                <a:solidFill>
                  <a:schemeClr val="bg1"/>
                </a:solidFill>
              </a:rPr>
              <a:t>KERNSTRESSOREN VON GEFLÜCHTETEN UND </a:t>
            </a:r>
            <a:r>
              <a:rPr lang="de-DE" sz="2800" dirty="0" smtClean="0">
                <a:solidFill>
                  <a:schemeClr val="bg1"/>
                </a:solidFill>
              </a:rPr>
              <a:t>MIGRANT*INNEN</a:t>
            </a:r>
            <a:endParaRPr lang="en-IE" sz="2800" dirty="0">
              <a:solidFill>
                <a:schemeClr val="bg1"/>
              </a:solidFill>
            </a:endParaRPr>
          </a:p>
        </p:txBody>
      </p:sp>
    </p:spTree>
    <p:extLst>
      <p:ext uri="{BB962C8B-B14F-4D97-AF65-F5344CB8AC3E}">
        <p14:creationId xmlns:p14="http://schemas.microsoft.com/office/powerpoint/2010/main" val="359089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CA9365D-24B7-4B3B-A593-3082BDB2029A}"/>
              </a:ext>
            </a:extLst>
          </p:cNvPr>
          <p:cNvSpPr>
            <a:spLocks noGrp="1"/>
          </p:cNvSpPr>
          <p:nvPr>
            <p:ph type="body" sz="quarter" idx="20"/>
          </p:nvPr>
        </p:nvSpPr>
        <p:spPr>
          <a:xfrm>
            <a:off x="5724525" y="2028544"/>
            <a:ext cx="6354216" cy="3631644"/>
          </a:xfrm>
        </p:spPr>
        <p:txBody>
          <a:bodyPr/>
          <a:lstStyle/>
          <a:p>
            <a:r>
              <a:rPr lang="de-DE" dirty="0"/>
              <a:t>Ein Trauma liegt vor, wenn ein intensives Ereignis das emotionale und physische Wohlbefinden einer Person bedroht oder schädigt. Geflüchtete und Migrant*innen können traumatischen Stress erleben, der </a:t>
            </a:r>
            <a:r>
              <a:rPr lang="de-DE" dirty="0" smtClean="0"/>
              <a:t>mit Folgendem verbunden </a:t>
            </a:r>
            <a:r>
              <a:rPr lang="de-DE" dirty="0"/>
              <a:t>ist</a:t>
            </a:r>
            <a:r>
              <a:rPr lang="de-DE" dirty="0" smtClean="0"/>
              <a:t>:</a:t>
            </a:r>
          </a:p>
          <a:p>
            <a:pPr marL="342900" indent="-342900">
              <a:buFont typeface="Arial" panose="020B0604020202020204" pitchFamily="34" charset="0"/>
              <a:buChar char="•"/>
            </a:pPr>
            <a:r>
              <a:rPr lang="en-IE" dirty="0" smtClean="0"/>
              <a:t>Krieg </a:t>
            </a:r>
            <a:r>
              <a:rPr lang="en-IE" dirty="0"/>
              <a:t>und </a:t>
            </a:r>
            <a:r>
              <a:rPr lang="en-IE" dirty="0" err="1" smtClean="0"/>
              <a:t>Verfolgung</a:t>
            </a:r>
            <a:endParaRPr lang="en-IE" dirty="0" smtClean="0"/>
          </a:p>
          <a:p>
            <a:pPr marL="342900" indent="-342900">
              <a:buFont typeface="Arial" panose="020B0604020202020204" pitchFamily="34" charset="0"/>
              <a:buChar char="•"/>
            </a:pPr>
            <a:r>
              <a:rPr lang="en-IE" dirty="0" err="1"/>
              <a:t>Vertreibung</a:t>
            </a:r>
            <a:r>
              <a:rPr lang="en-IE" dirty="0"/>
              <a:t> </a:t>
            </a:r>
            <a:r>
              <a:rPr lang="en-IE" dirty="0" err="1"/>
              <a:t>aus</a:t>
            </a:r>
            <a:r>
              <a:rPr lang="en-IE" dirty="0"/>
              <a:t> </a:t>
            </a:r>
            <a:r>
              <a:rPr lang="en-IE" dirty="0" err="1"/>
              <a:t>ihrer</a:t>
            </a:r>
            <a:r>
              <a:rPr lang="en-IE" dirty="0"/>
              <a:t> </a:t>
            </a:r>
            <a:r>
              <a:rPr lang="en-IE" dirty="0" smtClean="0"/>
              <a:t>Heimat</a:t>
            </a:r>
          </a:p>
          <a:p>
            <a:pPr marL="342900" indent="-342900">
              <a:buFont typeface="Arial" panose="020B0604020202020204" pitchFamily="34" charset="0"/>
              <a:buChar char="•"/>
            </a:pPr>
            <a:r>
              <a:rPr lang="en-IE" dirty="0"/>
              <a:t>Flucht und </a:t>
            </a:r>
            <a:r>
              <a:rPr lang="en-IE" dirty="0" smtClean="0"/>
              <a:t>Migration</a:t>
            </a:r>
          </a:p>
          <a:p>
            <a:pPr marL="342900" indent="-342900">
              <a:buFont typeface="Arial" panose="020B0604020202020204" pitchFamily="34" charset="0"/>
              <a:buChar char="•"/>
            </a:pPr>
            <a:r>
              <a:rPr lang="en-IE" dirty="0" err="1" smtClean="0"/>
              <a:t>Armut</a:t>
            </a:r>
            <a:endParaRPr lang="en-IE" dirty="0" smtClean="0"/>
          </a:p>
          <a:p>
            <a:pPr marL="342900" indent="-342900">
              <a:buFont typeface="Arial" panose="020B0604020202020204" pitchFamily="34" charset="0"/>
              <a:buChar char="•"/>
            </a:pPr>
            <a:r>
              <a:rPr lang="en-IE" dirty="0" err="1"/>
              <a:t>Gewalt</a:t>
            </a:r>
            <a:r>
              <a:rPr lang="en-IE" dirty="0"/>
              <a:t> in der </a:t>
            </a:r>
            <a:r>
              <a:rPr lang="en-IE" dirty="0" smtClean="0"/>
              <a:t>Familie/</a:t>
            </a:r>
            <a:r>
              <a:rPr lang="en-IE" dirty="0" err="1" smtClean="0"/>
              <a:t>Gemeinde</a:t>
            </a:r>
            <a:endParaRPr lang="en-IE" dirty="0"/>
          </a:p>
        </p:txBody>
      </p:sp>
      <p:pic>
        <p:nvPicPr>
          <p:cNvPr id="6" name="Picture Placeholder 5" descr="A person walking in the snow&#10;&#10;Description automatically generated">
            <a:extLst>
              <a:ext uri="{FF2B5EF4-FFF2-40B4-BE49-F238E27FC236}">
                <a16:creationId xmlns="" xmlns:a16="http://schemas.microsoft.com/office/drawing/2014/main" id="{19DB1D45-0C7F-4593-A472-8C49FAED9FC7}"/>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73" r="16873"/>
          <a:stretch>
            <a:fillRect/>
          </a:stretch>
        </p:blipFill>
        <p:spPr/>
      </p:pic>
      <p:sp>
        <p:nvSpPr>
          <p:cNvPr id="4" name="Text Placeholder 3">
            <a:extLst>
              <a:ext uri="{FF2B5EF4-FFF2-40B4-BE49-F238E27FC236}">
                <a16:creationId xmlns="" xmlns:a16="http://schemas.microsoft.com/office/drawing/2014/main" id="{E76C2A9C-4F8D-4693-9553-7D25526989CF}"/>
              </a:ext>
            </a:extLst>
          </p:cNvPr>
          <p:cNvSpPr>
            <a:spLocks noGrp="1"/>
          </p:cNvSpPr>
          <p:nvPr>
            <p:ph type="body" sz="quarter" idx="22"/>
          </p:nvPr>
        </p:nvSpPr>
        <p:spPr>
          <a:xfrm>
            <a:off x="5890337" y="619125"/>
            <a:ext cx="5579898" cy="1007266"/>
          </a:xfrm>
        </p:spPr>
        <p:txBody>
          <a:bodyPr>
            <a:normAutofit fontScale="92500"/>
          </a:bodyPr>
          <a:lstStyle/>
          <a:p>
            <a:r>
              <a:rPr lang="de-DE" dirty="0">
                <a:solidFill>
                  <a:srgbClr val="16A8D3"/>
                </a:solidFill>
              </a:rPr>
              <a:t>Das Trauma von Geflüchteten und Migrant*innen verstehen</a:t>
            </a:r>
            <a:endParaRPr lang="en-IE" dirty="0">
              <a:solidFill>
                <a:srgbClr val="16A8D3"/>
              </a:solidFill>
            </a:endParaRPr>
          </a:p>
        </p:txBody>
      </p:sp>
    </p:spTree>
    <p:extLst>
      <p:ext uri="{BB962C8B-B14F-4D97-AF65-F5344CB8AC3E}">
        <p14:creationId xmlns:p14="http://schemas.microsoft.com/office/powerpoint/2010/main" val="265667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B0EDB2-A549-4830-BAAD-4DF6B647BDE6}"/>
              </a:ext>
            </a:extLst>
          </p:cNvPr>
          <p:cNvSpPr>
            <a:spLocks noGrp="1"/>
          </p:cNvSpPr>
          <p:nvPr>
            <p:ph type="body" sz="quarter" idx="13"/>
          </p:nvPr>
        </p:nvSpPr>
        <p:spPr>
          <a:solidFill>
            <a:srgbClr val="16A8D3"/>
          </a:solidFill>
        </p:spPr>
        <p:txBody>
          <a:bodyPr/>
          <a:lstStyle/>
          <a:p>
            <a:r>
              <a:rPr lang="de-DE" dirty="0">
                <a:solidFill>
                  <a:schemeClr val="bg1"/>
                </a:solidFill>
              </a:rPr>
              <a:t>Tool zur Bewertung des </a:t>
            </a:r>
            <a:r>
              <a:rPr lang="de-DE" dirty="0" err="1">
                <a:solidFill>
                  <a:schemeClr val="bg1"/>
                </a:solidFill>
              </a:rPr>
              <a:t>Traumarisikos</a:t>
            </a:r>
            <a:endParaRPr lang="en-IE" dirty="0">
              <a:solidFill>
                <a:schemeClr val="bg1"/>
              </a:solidFill>
            </a:endParaRPr>
          </a:p>
        </p:txBody>
      </p:sp>
      <p:sp>
        <p:nvSpPr>
          <p:cNvPr id="3" name="Text Placeholder 2">
            <a:extLst>
              <a:ext uri="{FF2B5EF4-FFF2-40B4-BE49-F238E27FC236}">
                <a16:creationId xmlns=""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 xmlns:a16="http://schemas.microsoft.com/office/drawing/2014/main" id="{D49FC4F2-6160-4E62-8FB7-AE956E8BC81F}"/>
              </a:ext>
            </a:extLst>
          </p:cNvPr>
          <p:cNvSpPr>
            <a:spLocks noGrp="1"/>
          </p:cNvSpPr>
          <p:nvPr>
            <p:ph type="pic" sz="quarter" idx="15"/>
          </p:nvPr>
        </p:nvSpPr>
        <p:spPr/>
      </p:sp>
      <p:pic>
        <p:nvPicPr>
          <p:cNvPr id="7" name="Picture 6">
            <a:extLst>
              <a:ext uri="{FF2B5EF4-FFF2-40B4-BE49-F238E27FC236}">
                <a16:creationId xmlns="" xmlns:a16="http://schemas.microsoft.com/office/drawing/2014/main" id="{5416AAC4-3F8E-4C18-8719-923B60A0D67A}"/>
              </a:ext>
            </a:extLst>
          </p:cNvPr>
          <p:cNvPicPr>
            <a:picLocks noChangeAspect="1"/>
          </p:cNvPicPr>
          <p:nvPr/>
        </p:nvPicPr>
        <p:blipFill>
          <a:blip r:embed="rId3"/>
          <a:stretch>
            <a:fillRect/>
          </a:stretch>
        </p:blipFill>
        <p:spPr>
          <a:xfrm>
            <a:off x="3184071" y="1828084"/>
            <a:ext cx="5665788" cy="3608912"/>
          </a:xfrm>
          <a:prstGeom prst="rect">
            <a:avLst/>
          </a:prstGeom>
        </p:spPr>
      </p:pic>
      <p:sp>
        <p:nvSpPr>
          <p:cNvPr id="8" name="TextBox 7">
            <a:extLst>
              <a:ext uri="{FF2B5EF4-FFF2-40B4-BE49-F238E27FC236}">
                <a16:creationId xmlns="" xmlns:a16="http://schemas.microsoft.com/office/drawing/2014/main" id="{14FB5CAC-5452-4AFA-A721-0F03E7822A5E}"/>
              </a:ext>
            </a:extLst>
          </p:cNvPr>
          <p:cNvSpPr txBox="1"/>
          <p:nvPr/>
        </p:nvSpPr>
        <p:spPr>
          <a:xfrm>
            <a:off x="0" y="273767"/>
            <a:ext cx="2419350" cy="4893647"/>
          </a:xfrm>
          <a:prstGeom prst="rect">
            <a:avLst/>
          </a:prstGeom>
          <a:solidFill>
            <a:srgbClr val="B6BD00"/>
          </a:solidFill>
        </p:spPr>
        <p:txBody>
          <a:bodyPr wrap="square" rtlCol="0">
            <a:spAutoFit/>
          </a:bodyPr>
          <a:lstStyle/>
          <a:p>
            <a:r>
              <a:rPr lang="en-IE" sz="2400" dirty="0">
                <a:solidFill>
                  <a:schemeClr val="bg1"/>
                </a:solidFill>
              </a:rPr>
              <a:t>      </a:t>
            </a:r>
            <a:r>
              <a:rPr lang="en-IE" sz="1900" dirty="0" smtClean="0">
                <a:solidFill>
                  <a:schemeClr val="bg1"/>
                </a:solidFill>
              </a:rPr>
              <a:t>NÜTZLICHES TOOL</a:t>
            </a:r>
            <a:endParaRPr lang="en-IE" sz="1900" dirty="0">
              <a:solidFill>
                <a:schemeClr val="bg1"/>
              </a:solidFill>
            </a:endParaRPr>
          </a:p>
          <a:p>
            <a:endParaRPr lang="en-IE" sz="2400" dirty="0">
              <a:solidFill>
                <a:schemeClr val="bg1"/>
              </a:solidFill>
            </a:endParaRPr>
          </a:p>
          <a:p>
            <a:r>
              <a:rPr lang="de-DE" sz="2200" dirty="0">
                <a:solidFill>
                  <a:schemeClr val="bg1"/>
                </a:solidFill>
              </a:rPr>
              <a:t>Dies ist eine sehr praktisches Hilfsmittel für </a:t>
            </a:r>
            <a:r>
              <a:rPr lang="de-DE" sz="2200" dirty="0" smtClean="0">
                <a:solidFill>
                  <a:schemeClr val="bg1"/>
                </a:solidFill>
              </a:rPr>
              <a:t>Dienstleistungs-anbieter </a:t>
            </a:r>
            <a:r>
              <a:rPr lang="de-DE" sz="2200" dirty="0">
                <a:solidFill>
                  <a:schemeClr val="bg1"/>
                </a:solidFill>
              </a:rPr>
              <a:t>und </a:t>
            </a:r>
            <a:r>
              <a:rPr lang="de-DE" sz="2200" dirty="0" err="1">
                <a:solidFill>
                  <a:schemeClr val="bg1"/>
                </a:solidFill>
              </a:rPr>
              <a:t>Pädagog</a:t>
            </a:r>
            <a:r>
              <a:rPr lang="de-DE" sz="2200" dirty="0">
                <a:solidFill>
                  <a:schemeClr val="bg1"/>
                </a:solidFill>
              </a:rPr>
              <a:t>*innen, die die </a:t>
            </a:r>
            <a:r>
              <a:rPr lang="de-DE" sz="2200" dirty="0" smtClean="0">
                <a:solidFill>
                  <a:schemeClr val="bg1"/>
                </a:solidFill>
              </a:rPr>
              <a:t>Wohlergehens-bedürfnisse </a:t>
            </a:r>
            <a:r>
              <a:rPr lang="de-DE" sz="2200" dirty="0">
                <a:solidFill>
                  <a:schemeClr val="bg1"/>
                </a:solidFill>
              </a:rPr>
              <a:t>von Geflüchteten und Migrant*innen und ihren Kindern beurteilen wollen.</a:t>
            </a:r>
            <a:endParaRPr lang="en-IE" sz="2200" dirty="0">
              <a:solidFill>
                <a:schemeClr val="bg1"/>
              </a:solidFill>
            </a:endParaRPr>
          </a:p>
        </p:txBody>
      </p:sp>
      <p:grpSp>
        <p:nvGrpSpPr>
          <p:cNvPr id="9" name="Google Shape;609;p39">
            <a:extLst>
              <a:ext uri="{FF2B5EF4-FFF2-40B4-BE49-F238E27FC236}">
                <a16:creationId xmlns=""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 xmlns:a16="http://schemas.microsoft.com/office/drawing/2014/main" id="{FA7A2D83-9960-4486-B203-3AAA7878E96A}"/>
              </a:ext>
            </a:extLst>
          </p:cNvPr>
          <p:cNvSpPr txBox="1"/>
          <p:nvPr/>
        </p:nvSpPr>
        <p:spPr>
          <a:xfrm>
            <a:off x="0" y="5934670"/>
            <a:ext cx="12192000" cy="830997"/>
          </a:xfrm>
          <a:prstGeom prst="rect">
            <a:avLst/>
          </a:prstGeom>
          <a:solidFill>
            <a:srgbClr val="16A8D3"/>
          </a:solidFill>
        </p:spPr>
        <p:txBody>
          <a:bodyPr wrap="square" rtlCol="0">
            <a:spAutoFit/>
          </a:bodyPr>
          <a:lstStyle/>
          <a:p>
            <a:pPr algn="ctr"/>
            <a:r>
              <a:rPr lang="de-DE" sz="1600" dirty="0">
                <a:solidFill>
                  <a:schemeClr val="bg1"/>
                </a:solidFill>
              </a:rPr>
              <a:t>Dieses Tool wurde mit Blick auf Kinder entwickelt, kann aber auch für Erwachsene und Familien angepasst und verwendet werden. Der Dienst bietet Ihnen Antworten auf Fragen zu der betreffenden Person/Familie. Am Ende können Sie ein mit Empfehlungen für herunterladen, und Sie können dann zum Anfang des Werkzeugs zurückkehren, um eine Beurteilung für eine andere Person durchzuführen.</a:t>
            </a:r>
          </a:p>
        </p:txBody>
      </p:sp>
    </p:spTree>
    <p:extLst>
      <p:ext uri="{BB962C8B-B14F-4D97-AF65-F5344CB8AC3E}">
        <p14:creationId xmlns:p14="http://schemas.microsoft.com/office/powerpoint/2010/main" val="1255382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5123</Words>
  <Application>Microsoft Office PowerPoint</Application>
  <PresentationFormat>Benutzerdefiniert</PresentationFormat>
  <Paragraphs>386</Paragraphs>
  <Slides>60</Slides>
  <Notes>1</Notes>
  <HiddenSlides>0</HiddenSlides>
  <MMClips>0</MMClips>
  <ScaleCrop>false</ScaleCrop>
  <HeadingPairs>
    <vt:vector size="4" baseType="variant">
      <vt:variant>
        <vt:lpstr>Design</vt:lpstr>
      </vt:variant>
      <vt:variant>
        <vt:i4>1</vt:i4>
      </vt:variant>
      <vt:variant>
        <vt:lpstr>Folientitel</vt:lpstr>
      </vt:variant>
      <vt:variant>
        <vt:i4>60</vt:i4>
      </vt:variant>
    </vt:vector>
  </HeadingPairs>
  <TitlesOfParts>
    <vt:vector size="61"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Chiara Dickmann</cp:lastModifiedBy>
  <cp:revision>580</cp:revision>
  <dcterms:created xsi:type="dcterms:W3CDTF">2018-09-19T09:23:58Z</dcterms:created>
  <dcterms:modified xsi:type="dcterms:W3CDTF">2020-07-14T11:08:52Z</dcterms:modified>
</cp:coreProperties>
</file>