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260" r:id="rId2"/>
    <p:sldId id="310" r:id="rId3"/>
    <p:sldId id="320" r:id="rId4"/>
    <p:sldId id="312" r:id="rId5"/>
    <p:sldId id="314" r:id="rId6"/>
    <p:sldId id="425" r:id="rId7"/>
    <p:sldId id="311" r:id="rId8"/>
    <p:sldId id="315" r:id="rId9"/>
    <p:sldId id="433" r:id="rId10"/>
    <p:sldId id="267" r:id="rId11"/>
    <p:sldId id="427" r:id="rId12"/>
    <p:sldId id="313" r:id="rId13"/>
    <p:sldId id="316" r:id="rId14"/>
    <p:sldId id="322" r:id="rId15"/>
    <p:sldId id="317" r:id="rId16"/>
    <p:sldId id="555" r:id="rId17"/>
    <p:sldId id="556" r:id="rId18"/>
    <p:sldId id="554" r:id="rId19"/>
    <p:sldId id="324" r:id="rId20"/>
    <p:sldId id="323" r:id="rId21"/>
    <p:sldId id="535" r:id="rId22"/>
    <p:sldId id="434" r:id="rId23"/>
    <p:sldId id="530" r:id="rId24"/>
    <p:sldId id="430" r:id="rId25"/>
    <p:sldId id="547" r:id="rId26"/>
    <p:sldId id="548" r:id="rId27"/>
    <p:sldId id="549" r:id="rId28"/>
    <p:sldId id="531" r:id="rId29"/>
    <p:sldId id="539" r:id="rId30"/>
    <p:sldId id="540" r:id="rId31"/>
    <p:sldId id="551" r:id="rId32"/>
    <p:sldId id="552" r:id="rId33"/>
    <p:sldId id="553" r:id="rId34"/>
    <p:sldId id="541" r:id="rId35"/>
    <p:sldId id="532" r:id="rId36"/>
    <p:sldId id="418" r:id="rId37"/>
    <p:sldId id="419" r:id="rId38"/>
    <p:sldId id="420" r:id="rId39"/>
    <p:sldId id="421" r:id="rId40"/>
    <p:sldId id="422" r:id="rId41"/>
    <p:sldId id="533" r:id="rId42"/>
    <p:sldId id="327" r:id="rId43"/>
    <p:sldId id="550" r:id="rId44"/>
    <p:sldId id="428" r:id="rId45"/>
    <p:sldId id="406" r:id="rId46"/>
    <p:sldId id="410" r:id="rId47"/>
    <p:sldId id="536" r:id="rId48"/>
    <p:sldId id="411" r:id="rId49"/>
    <p:sldId id="537" r:id="rId50"/>
    <p:sldId id="557" r:id="rId51"/>
    <p:sldId id="542" r:id="rId52"/>
    <p:sldId id="543" r:id="rId53"/>
    <p:sldId id="544" r:id="rId54"/>
    <p:sldId id="545" r:id="rId55"/>
    <p:sldId id="534" r:id="rId56"/>
    <p:sldId id="318" r:id="rId57"/>
    <p:sldId id="431" r:id="rId58"/>
    <p:sldId id="432" r:id="rId59"/>
    <p:sldId id="429" r:id="rId60"/>
    <p:sldId id="30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E6C"/>
    <a:srgbClr val="EA1D76"/>
    <a:srgbClr val="B6BD00"/>
    <a:srgbClr val="16A8D3"/>
    <a:srgbClr val="F38B00"/>
    <a:srgbClr val="D82F27"/>
    <a:srgbClr val="ED7523"/>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05" autoAdjust="0"/>
    <p:restoredTop sz="91915" autoAdjust="0"/>
  </p:normalViewPr>
  <p:slideViewPr>
    <p:cSldViewPr snapToGrid="0" snapToObjects="1">
      <p:cViewPr varScale="1">
        <p:scale>
          <a:sx n="112" d="100"/>
          <a:sy n="112" d="100"/>
        </p:scale>
        <p:origin x="472" y="19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8/11/20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8/11/20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7</a:t>
            </a:fld>
            <a:endParaRPr lang="en-US" dirty="0"/>
          </a:p>
        </p:txBody>
      </p:sp>
    </p:spTree>
    <p:extLst>
      <p:ext uri="{BB962C8B-B14F-4D97-AF65-F5344CB8AC3E}">
        <p14:creationId xmlns:p14="http://schemas.microsoft.com/office/powerpoint/2010/main" val="181267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44</a:t>
            </a:fld>
            <a:endParaRPr lang="en-US" dirty="0"/>
          </a:p>
        </p:txBody>
      </p:sp>
    </p:spTree>
    <p:extLst>
      <p:ext uri="{BB962C8B-B14F-4D97-AF65-F5344CB8AC3E}">
        <p14:creationId xmlns:p14="http://schemas.microsoft.com/office/powerpoint/2010/main" val="1791645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48</a:t>
            </a:fld>
            <a:endParaRPr lang="en-US" dirty="0"/>
          </a:p>
        </p:txBody>
      </p:sp>
    </p:spTree>
    <p:extLst>
      <p:ext uri="{BB962C8B-B14F-4D97-AF65-F5344CB8AC3E}">
        <p14:creationId xmlns:p14="http://schemas.microsoft.com/office/powerpoint/2010/main" val="2935230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8/11/20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dilaudid/4954719152"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www.tasnimnews.com/en/news/2016/06/05/1096719/syrian-students-take-exams-as-terrorists-mortar-attacks-continue" TargetMode="External"/><Relationship Id="rId2" Type="http://schemas.openxmlformats.org/officeDocument/2006/relationships/image" Target="../media/image15.jpg"/><Relationship Id="rId1" Type="http://schemas.openxmlformats.org/officeDocument/2006/relationships/slideLayout" Target="../slideLayouts/slideLayout12.xml"/><Relationship Id="rId4" Type="http://schemas.openxmlformats.org/officeDocument/2006/relationships/hyperlink" Target="https://www.britishcouncil.org/voices-magazine/can-learning-languages-help-refugees-cop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headache-image-man-stress-1557816/" TargetMode="External"/><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hyperlink" Target="http://doras.dcu.ie/23892/1/An%20investigation%20of%20ESOL%20provision%20for%20adult%20Syrian%20refugees%20in%20Ireland%20Voices%20of%20support%20providers.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hyperlink" Target="http://www.cruxcatalyst.com/2013/07/11/lenses-language-and-engaging-people/" TargetMode="External"/><Relationship Id="rId2" Type="http://schemas.openxmlformats.org/officeDocument/2006/relationships/image" Target="../media/image17.jpg"/><Relationship Id="rId1" Type="http://schemas.openxmlformats.org/officeDocument/2006/relationships/slideLayout" Target="../slideLayouts/slideLayout30.xml"/><Relationship Id="rId4" Type="http://schemas.openxmlformats.org/officeDocument/2006/relationships/hyperlink" Target="https://www.britishcouncil.org/language-for-resilienc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oe.int/en/web/language-support-for-adult-refugees/list-of-all-tools" TargetMode="Externa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30.xml"/><Relationship Id="rId1" Type="http://schemas.openxmlformats.org/officeDocument/2006/relationships/video" Target="https://www.youtube.com/embed/ZN4dmdtSx5k" TargetMode="External"/><Relationship Id="rId4" Type="http://schemas.openxmlformats.org/officeDocument/2006/relationships/hyperlink" Target="https://www.youtube.com/watch?v=ZN4dmdtSx5k"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hyperlink" Target="https://ec.europa.eu/programmes/erasmus-plus/resources/online-linguistic-support_en#refugees" TargetMode="External"/><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155416046@N05/35038255444" TargetMode="External"/><Relationship Id="rId2" Type="http://schemas.openxmlformats.org/officeDocument/2006/relationships/image" Target="../media/image22.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0.xml"/><Relationship Id="rId5" Type="http://schemas.openxmlformats.org/officeDocument/2006/relationships/hyperlink" Target="http://openclipart.org/detail/17746/flag-of-ireland-by-tobias" TargetMode="Externa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hyperlink" Target="http://www.thirdageireland.ie/failte-isteach" TargetMode="External"/><Relationship Id="rId2" Type="http://schemas.openxmlformats.org/officeDocument/2006/relationships/image" Target="../media/image26.png"/><Relationship Id="rId1" Type="http://schemas.openxmlformats.org/officeDocument/2006/relationships/slideLayout" Target="../slideLayouts/slideLayout30.xml"/><Relationship Id="rId6" Type="http://schemas.openxmlformats.org/officeDocument/2006/relationships/hyperlink" Target="http://openclipart.org/detail/17746/flag-of-ireland-by-tobias" TargetMode="External"/><Relationship Id="rId5" Type="http://schemas.openxmlformats.org/officeDocument/2006/relationships/image" Target="../media/image10.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2.xml"/><Relationship Id="rId1" Type="http://schemas.openxmlformats.org/officeDocument/2006/relationships/video" Target="https://www.youtube.com/embed/qm3IYXEZcYk" TargetMode="External"/><Relationship Id="rId6" Type="http://schemas.openxmlformats.org/officeDocument/2006/relationships/hyperlink" Target="http://openclipart.org/detail/17746/flag-of-ireland-by-tobias" TargetMode="External"/><Relationship Id="rId5" Type="http://schemas.openxmlformats.org/officeDocument/2006/relationships/image" Target="../media/image10.png"/><Relationship Id="rId4" Type="http://schemas.openxmlformats.org/officeDocument/2006/relationships/hyperlink" Target="https://www.youtube.com/watch?v=qm3IYXEZcY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35.xml"/><Relationship Id="rId1" Type="http://schemas.openxmlformats.org/officeDocument/2006/relationships/video" Target="https://www.youtube.com/embed/lxcGcEzQmsk?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dublincity.ie/main-menu-services-recreation-culture-dublin-city-public-libraries-and-archive-events/conversation" TargetMode="Externa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hyperlink" Target="http://www.lingoglobe.com/" TargetMode="External"/><Relationship Id="rId3" Type="http://schemas.openxmlformats.org/officeDocument/2006/relationships/hyperlink" Target="https://www.conversationexchange.com/" TargetMode="External"/><Relationship Id="rId7" Type="http://schemas.openxmlformats.org/officeDocument/2006/relationships/hyperlink" Target="https://www.easylanguageexchange.com/" TargetMode="External"/><Relationship Id="rId12" Type="http://schemas.openxmlformats.org/officeDocument/2006/relationships/image" Target="../media/image34.png"/><Relationship Id="rId2" Type="http://schemas.openxmlformats.org/officeDocument/2006/relationships/hyperlink" Target="https://www.lifewire.com/free-language-exchange-websites-1357059" TargetMode="External"/><Relationship Id="rId1" Type="http://schemas.openxmlformats.org/officeDocument/2006/relationships/slideLayout" Target="../slideLayouts/slideLayout30.xml"/><Relationship Id="rId6" Type="http://schemas.openxmlformats.org/officeDocument/2006/relationships/image" Target="../media/image31.png"/><Relationship Id="rId11" Type="http://schemas.openxmlformats.org/officeDocument/2006/relationships/hyperlink" Target="https://www.papora.com/" TargetMode="External"/><Relationship Id="rId5" Type="http://schemas.openxmlformats.org/officeDocument/2006/relationships/hyperlink" Target="https://www.language-exchanges.org/" TargetMode="External"/><Relationship Id="rId10" Type="http://schemas.openxmlformats.org/officeDocument/2006/relationships/image" Target="../media/image33.png"/><Relationship Id="rId4" Type="http://schemas.openxmlformats.org/officeDocument/2006/relationships/image" Target="../media/image30.jpeg"/><Relationship Id="rId9" Type="http://schemas.openxmlformats.org/officeDocument/2006/relationships/hyperlink" Target="https://www.speaky.com/" TargetMode="External"/><Relationship Id="rId1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loetb.ie/contentfiles/OSD/Annual%20Report/Designed%20Annual%20Report%202016%20English%20for%20website.pdf" TargetMode="External"/><Relationship Id="rId1" Type="http://schemas.openxmlformats.org/officeDocument/2006/relationships/slideLayout" Target="../slideLayouts/slideLayout30.xml"/><Relationship Id="rId5" Type="http://schemas.openxmlformats.org/officeDocument/2006/relationships/hyperlink" Target="http://openclipart.org/detail/17746/flag-of-ireland-by-tobias" TargetMode="Externa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openclipart.org/detail/17746/flag-of-ireland-by-tobias" TargetMode="External"/><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hyperlink" Target="https://www.irishjobs.ie/Recruiters/Education-and-Training-Boards-Ireland-7519.aspx" TargetMode="External"/><Relationship Id="rId4" Type="http://schemas.openxmlformats.org/officeDocument/2006/relationships/image" Target="../media/image37.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bluesyemre.com/2013/07/02/learn-46-languages-online-for-free-spanish-english-chinese-mor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opinion-forum.com/index/2013/04/what-me-worry-why-worrying-does-more-harm-than-goo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s://cft.vanderbilt.edu/guides-sub-pages/active-learning/"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doras.dcu.ie/23892/1/An%20investigation%20of%20ESOL%20provision%20for%20adult%20Syrian%20refugees%20in%20Ireland%20Voices%20of%20support%20providers.pdf" TargetMode="External"/><Relationship Id="rId1" Type="http://schemas.openxmlformats.org/officeDocument/2006/relationships/slideLayout" Target="../slideLayouts/slideLayout33.xml"/><Relationship Id="rId4" Type="http://schemas.openxmlformats.org/officeDocument/2006/relationships/hyperlink" Target="http://www.newsofmillcreek.com/content/jackson-high-school-environmental-systems-design-class-plants-preserve-watershe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hyperlink" Target="http://www.spring.org.uk/2015/04/why-some-depressed-people-hate-being-told-to-cheer-up.php" TargetMode="External"/><Relationship Id="rId2" Type="http://schemas.openxmlformats.org/officeDocument/2006/relationships/image" Target="../media/image42.jp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Name_tag" TargetMode="External"/><Relationship Id="rId2" Type="http://schemas.openxmlformats.org/officeDocument/2006/relationships/image" Target="../media/image43.jp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hyperlink" Target="http://womentakingastand.blogspot.com/2012/02/listen-to-meeee.html" TargetMode="External"/><Relationship Id="rId2" Type="http://schemas.openxmlformats.org/officeDocument/2006/relationships/image" Target="../media/image46.gif"/><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33.xml"/><Relationship Id="rId1" Type="http://schemas.openxmlformats.org/officeDocument/2006/relationships/video" Target="https://www.youtube.com/embed/R2gQKxage_0?feature=oembed" TargetMode="External"/><Relationship Id="rId4" Type="http://schemas.openxmlformats.org/officeDocument/2006/relationships/hyperlink" Target="https://www.youtube.com/watch?v=R2gQKxage_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oureverydaylife.com/the-importance-of-verbal-non-verbal-communication-5162572.html"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transgriot.blogspot.com/2011/03/if-you-white-trans-people-were-being.html" TargetMode="External"/><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hyperlink" Target="http://www.klipopmekaar.co.za/2017/08/rooibos-for-reducing-stress/" TargetMode="External"/><Relationship Id="rId3" Type="http://schemas.openxmlformats.org/officeDocument/2006/relationships/hyperlink" Target="http://vivmcwaters.com.au/2010/08/" TargetMode="External"/><Relationship Id="rId7" Type="http://schemas.openxmlformats.org/officeDocument/2006/relationships/hyperlink" Target="https://pxhere.com/en/photo/1447013" TargetMode="External"/><Relationship Id="rId12"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41.xml"/><Relationship Id="rId6" Type="http://schemas.openxmlformats.org/officeDocument/2006/relationships/image" Target="../media/image52.jpg"/><Relationship Id="rId11" Type="http://schemas.openxmlformats.org/officeDocument/2006/relationships/hyperlink" Target="https://strategiclearner.wordpress.com/2011/01/14/so-what-do-you-want/" TargetMode="External"/><Relationship Id="rId5" Type="http://schemas.openxmlformats.org/officeDocument/2006/relationships/hyperlink" Target="http://womenincrimeink.blogspot.com/2010/06/true-and-false-handwriting.html" TargetMode="External"/><Relationship Id="rId10" Type="http://schemas.openxmlformats.org/officeDocument/2006/relationships/image" Target="../media/image54.png"/><Relationship Id="rId4" Type="http://schemas.openxmlformats.org/officeDocument/2006/relationships/image" Target="../media/image51.jpg"/><Relationship Id="rId9" Type="http://schemas.openxmlformats.org/officeDocument/2006/relationships/hyperlink" Target="http://theconversation.com/expert-panel-what-makes-a-good-teacher-25696"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8" Type="http://schemas.openxmlformats.org/officeDocument/2006/relationships/hyperlink" Target="https://pxhere.com/en/photo/1447013" TargetMode="External"/><Relationship Id="rId13"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2.jpg"/><Relationship Id="rId12" Type="http://schemas.openxmlformats.org/officeDocument/2006/relationships/hyperlink" Target="https://strategiclearner.wordpress.com/2011/01/14/so-what-do-you-want/"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hyperlink" Target="http://womenincrimeink.blogspot.com/2010/06/true-and-false-handwriting.html" TargetMode="External"/><Relationship Id="rId11" Type="http://schemas.openxmlformats.org/officeDocument/2006/relationships/image" Target="../media/image54.png"/><Relationship Id="rId5" Type="http://schemas.openxmlformats.org/officeDocument/2006/relationships/image" Target="../media/image51.jpg"/><Relationship Id="rId10" Type="http://schemas.openxmlformats.org/officeDocument/2006/relationships/hyperlink" Target="http://theconversation.com/expert-panel-what-makes-a-good-teacher-25696" TargetMode="External"/><Relationship Id="rId4" Type="http://schemas.openxmlformats.org/officeDocument/2006/relationships/hyperlink" Target="http://vivmcwaters.com.au/2010/08/" TargetMode="External"/><Relationship Id="rId9" Type="http://schemas.openxmlformats.org/officeDocument/2006/relationships/image" Target="../media/image53.jpg"/><Relationship Id="rId14" Type="http://schemas.openxmlformats.org/officeDocument/2006/relationships/hyperlink" Target="http://www.klipopmekaar.co.za/2017/08/rooibos-for-reducing-stres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www.improveyoursocialskills.com/empathy" TargetMode="External"/><Relationship Id="rId1" Type="http://schemas.openxmlformats.org/officeDocument/2006/relationships/slideLayout" Target="../slideLayouts/slideLayout30.xml"/><Relationship Id="rId4" Type="http://schemas.openxmlformats.org/officeDocument/2006/relationships/hyperlink" Target="http://groundreport.com/children-practice-a-simple-and-natural-kind-of-of-peer-support-we-can-all-learn-fr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rm.coe.int/16802fc1c7" TargetMode="External"/><Relationship Id="rId2" Type="http://schemas.openxmlformats.org/officeDocument/2006/relationships/hyperlink" Target="https://www.britishcouncil.org/language-for-resilience" TargetMode="Externa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www.headphonaught.co.uk/2006_02_01_archive.htm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microrrelatososhortstories.wordpress.com/2013/07/22/read-think-about-listenin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www.bookblog.ro/recenzie/ce-nu-ai-intele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blog.iqmatrix.com/developing-empathy" TargetMode="External"/><Relationship Id="rId1" Type="http://schemas.openxmlformats.org/officeDocument/2006/relationships/slideLayout" Target="../slideLayouts/slideLayout31.xml"/><Relationship Id="rId4" Type="http://schemas.openxmlformats.org/officeDocument/2006/relationships/hyperlink" Target="https://commons.wikimedia.org/wiki/File:Draw_Boy_questioning.pn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hyperlink" Target="https://apps.apple.com/us/app/google-translate/id414706506" TargetMode="External"/><Relationship Id="rId2" Type="http://schemas.openxmlformats.org/officeDocument/2006/relationships/hyperlink" Target="https://play.google.com/store/apps/details?id=com.google.android.apps.translate&amp;hl=en" TargetMode="External"/><Relationship Id="rId1" Type="http://schemas.openxmlformats.org/officeDocument/2006/relationships/slideLayout" Target="../slideLayouts/slideLayout53.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hyperlink" Target="https://apps.apple.com/us/app/duolingo-learn-languages-for/id570060128" TargetMode="External"/><Relationship Id="rId2" Type="http://schemas.openxmlformats.org/officeDocument/2006/relationships/hyperlink" Target="https://play.google.com/store/apps/details?id=com.duolingo&amp;hl=en" TargetMode="External"/><Relationship Id="rId1" Type="http://schemas.openxmlformats.org/officeDocument/2006/relationships/slideLayout" Target="../slideLayouts/slideLayout53.xml"/><Relationship Id="rId5" Type="http://schemas.openxmlformats.org/officeDocument/2006/relationships/image" Target="../media/image63.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apps.apple.com/us/app/duolingo-learn-languages-for/id570060128" TargetMode="External"/><Relationship Id="rId1" Type="http://schemas.openxmlformats.org/officeDocument/2006/relationships/slideLayout" Target="../slideLayouts/slideLayout53.xml"/><Relationship Id="rId5" Type="http://schemas.openxmlformats.org/officeDocument/2006/relationships/image" Target="../media/image64.pn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2" Type="http://schemas.openxmlformats.org/officeDocument/2006/relationships/hyperlink" Target="https://oureverydaylife.com/the-importance-of-verbal-non-verbal-communication-5162572.html" TargetMode="Externa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hyperlink" Target="http://www.irishtimes.com/news/health/mediating-between-cultures-1.609199" TargetMode="External"/><Relationship Id="rId2" Type="http://schemas.openxmlformats.org/officeDocument/2006/relationships/hyperlink" Target="http://www.irishexaminer.com/ireland/integrating-the-roma-41506.html" TargetMode="External"/><Relationship Id="rId1" Type="http://schemas.openxmlformats.org/officeDocument/2006/relationships/slideLayout" Target="../slideLayouts/slideLayout41.xml"/><Relationship Id="rId5" Type="http://schemas.openxmlformats.org/officeDocument/2006/relationships/hyperlink" Target="http://openclipart.org/detail/17746/flag-of-ireland-by-tobias" TargetMode="Externa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hyperlink" Target="https://www.flickr.com/photos/55096670@N03/519212097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time_continue=138&amp;v=j-MAq5esf4c&amp;feature=emb_logo" TargetMode="External"/><Relationship Id="rId2" Type="http://schemas.openxmlformats.org/officeDocument/2006/relationships/slideLayout" Target="../slideLayouts/slideLayout30.xml"/><Relationship Id="rId1" Type="http://schemas.openxmlformats.org/officeDocument/2006/relationships/video" Target="https://www.youtube.com/embed/j-MAq5esf4c?feature=oembed"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54062" y="3131928"/>
            <a:ext cx="4737163" cy="3502824"/>
          </a:xfrm>
        </p:spPr>
        <p:txBody>
          <a:bodyPr>
            <a:normAutofit/>
          </a:bodyPr>
          <a:lstStyle/>
          <a:p>
            <a:r>
              <a:rPr lang="es-ES" dirty="0"/>
              <a:t>Conviértase en un agente de inclusión a través del</a:t>
            </a:r>
          </a:p>
          <a:p>
            <a:pPr>
              <a:lnSpc>
                <a:spcPct val="120000"/>
              </a:lnSpc>
            </a:pPr>
            <a:r>
              <a:rPr lang="es-ES" b="1" dirty="0">
                <a:solidFill>
                  <a:srgbClr val="B6BD00"/>
                </a:solidFill>
              </a:rPr>
              <a:t>Lenguaje y</a:t>
            </a:r>
          </a:p>
          <a:p>
            <a:pPr>
              <a:lnSpc>
                <a:spcPct val="120000"/>
              </a:lnSpc>
            </a:pPr>
            <a:r>
              <a:rPr lang="es-ES" b="1" dirty="0">
                <a:solidFill>
                  <a:srgbClr val="B6BD00"/>
                </a:solidFill>
              </a:rPr>
              <a:t>Comunicación</a:t>
            </a:r>
            <a:endParaRPr lang="en-US" b="1" dirty="0">
              <a:solidFill>
                <a:srgbClr val="B6BD00"/>
              </a:solidFill>
            </a:endParaRPr>
          </a:p>
        </p:txBody>
      </p:sp>
      <p:pic>
        <p:nvPicPr>
          <p:cNvPr id="26" name="Picture Placeholder 25" descr="A picture containing drawing, room&#10;&#10;Description automatically generated">
            <a:extLst>
              <a:ext uri="{FF2B5EF4-FFF2-40B4-BE49-F238E27FC236}">
                <a16:creationId xmlns:a16="http://schemas.microsoft.com/office/drawing/2014/main" id="{B21296F0-452D-4AE5-9079-513794710E27}"/>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2" r="12"/>
          <a:stretch>
            <a:fillRect/>
          </a:stretch>
        </p:blipFill>
        <p:spPr>
          <a:xfrm>
            <a:off x="7165982" y="430925"/>
            <a:ext cx="4994997" cy="4908330"/>
          </a:xfrm>
        </p:spPr>
      </p:pic>
      <p:sp>
        <p:nvSpPr>
          <p:cNvPr id="2" name="Rectangle 1">
            <a:extLst>
              <a:ext uri="{FF2B5EF4-FFF2-40B4-BE49-F238E27FC236}">
                <a16:creationId xmlns:a16="http://schemas.microsoft.com/office/drawing/2014/main" id="{6E178798-9588-4B1E-A739-1F5B3807AA48}"/>
              </a:ext>
            </a:extLst>
          </p:cNvPr>
          <p:cNvSpPr/>
          <p:nvPr/>
        </p:nvSpPr>
        <p:spPr>
          <a:xfrm>
            <a:off x="493097" y="2316061"/>
            <a:ext cx="2523372" cy="584775"/>
          </a:xfrm>
          <a:prstGeom prst="rect">
            <a:avLst/>
          </a:prstGeom>
          <a:solidFill>
            <a:srgbClr val="B6BD00"/>
          </a:solidFill>
        </p:spPr>
        <p:txBody>
          <a:bodyPr wrap="square">
            <a:spAutoFit/>
          </a:bodyPr>
          <a:lstStyle/>
          <a:p>
            <a:r>
              <a:rPr lang="es-ES" sz="3200" dirty="0">
                <a:solidFill>
                  <a:schemeClr val="bg1"/>
                </a:solidFill>
              </a:rPr>
              <a:t>Módulo</a:t>
            </a:r>
            <a:r>
              <a:rPr lang="en-US" sz="3200">
                <a:solidFill>
                  <a:schemeClr val="bg1"/>
                </a:solidFill>
              </a:rPr>
              <a:t> </a:t>
            </a:r>
            <a:r>
              <a:rPr lang="en-US" sz="3200" dirty="0">
                <a:solidFill>
                  <a:schemeClr val="bg1"/>
                </a:solidFill>
              </a:rPr>
              <a:t>1</a:t>
            </a:r>
            <a:r>
              <a:rPr lang="en-US" sz="3200">
                <a:solidFill>
                  <a:schemeClr val="bg1"/>
                </a:solidFill>
              </a:rPr>
              <a:t> </a:t>
            </a:r>
            <a:endParaRPr lang="en-US" sz="3200" dirty="0">
              <a:solidFill>
                <a:schemeClr val="bg1"/>
              </a:solidFill>
            </a:endParaRPr>
          </a:p>
        </p:txBody>
      </p:sp>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group of people sitting at a table&#10;&#10;Description automatically generated">
            <a:extLst>
              <a:ext uri="{FF2B5EF4-FFF2-40B4-BE49-F238E27FC236}">
                <a16:creationId xmlns:a16="http://schemas.microsoft.com/office/drawing/2014/main" id="{B8D39BCC-F268-4EB9-8849-51DFD5D938DD}"/>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5187" r="15187"/>
          <a:stretch>
            <a:fillRect/>
          </a:stretch>
        </p:blipFill>
        <p:spPr>
          <a:xfrm flipH="1">
            <a:off x="0" y="142504"/>
            <a:ext cx="5659526" cy="5659526"/>
          </a:xfrm>
        </p:spPr>
      </p:pic>
      <p:sp>
        <p:nvSpPr>
          <p:cNvPr id="3" name="Text Placeholder 2"/>
          <p:cNvSpPr>
            <a:spLocks noGrp="1"/>
          </p:cNvSpPr>
          <p:nvPr>
            <p:ph type="body" sz="quarter" idx="16"/>
          </p:nvPr>
        </p:nvSpPr>
        <p:spPr>
          <a:xfrm>
            <a:off x="5441244" y="469882"/>
            <a:ext cx="6546381" cy="1042830"/>
          </a:xfrm>
          <a:solidFill>
            <a:srgbClr val="B6BD00"/>
          </a:solidFill>
        </p:spPr>
        <p:txBody>
          <a:bodyPr>
            <a:noAutofit/>
          </a:bodyPr>
          <a:lstStyle/>
          <a:p>
            <a:r>
              <a:rPr lang="es-ES" sz="3000" b="1" dirty="0">
                <a:solidFill>
                  <a:schemeClr val="bg1"/>
                </a:solidFill>
              </a:rPr>
              <a:t>¿Qué necesitan las personas refugiadas en términos de aprendizaje de idiomas?</a:t>
            </a:r>
            <a:endParaRPr lang="en-US" sz="3000" dirty="0">
              <a:solidFill>
                <a:schemeClr val="bg1"/>
              </a:solidFill>
            </a:endParaRPr>
          </a:p>
        </p:txBody>
      </p:sp>
      <p:sp>
        <p:nvSpPr>
          <p:cNvPr id="4" name="Text Placeholder 3"/>
          <p:cNvSpPr>
            <a:spLocks noGrp="1"/>
          </p:cNvSpPr>
          <p:nvPr>
            <p:ph type="body" sz="quarter" idx="17"/>
          </p:nvPr>
        </p:nvSpPr>
        <p:spPr>
          <a:xfrm>
            <a:off x="6325568" y="1953078"/>
            <a:ext cx="5273104" cy="2878566"/>
          </a:xfrm>
        </p:spPr>
        <p:txBody>
          <a:bodyPr/>
          <a:lstStyle/>
          <a:p>
            <a:r>
              <a:rPr lang="es-ES" sz="2600" i="1" dirty="0"/>
              <a:t>“Quieren aprender el idioma del país de destino para comunicarse y hablar sobre su experiencia.</a:t>
            </a:r>
          </a:p>
          <a:p>
            <a:r>
              <a:rPr lang="es-ES" sz="2600" i="1" dirty="0"/>
              <a:t>Quieren sentir que están avanzando hacia algo, y que son valoradas, que su cultura e idioma son valoradas, y que son valoradas como personas ".</a:t>
            </a:r>
            <a:endParaRPr lang="en-US" sz="2800" dirty="0"/>
          </a:p>
        </p:txBody>
      </p:sp>
      <p:sp>
        <p:nvSpPr>
          <p:cNvPr id="5" name="Rectangle 4">
            <a:extLst>
              <a:ext uri="{FF2B5EF4-FFF2-40B4-BE49-F238E27FC236}">
                <a16:creationId xmlns:a16="http://schemas.microsoft.com/office/drawing/2014/main" id="{10FAC248-26CD-4934-B77A-BC827E97AECD}"/>
              </a:ext>
            </a:extLst>
          </p:cNvPr>
          <p:cNvSpPr/>
          <p:nvPr/>
        </p:nvSpPr>
        <p:spPr>
          <a:xfrm>
            <a:off x="6318620" y="6023628"/>
            <a:ext cx="6096000" cy="246221"/>
          </a:xfrm>
          <a:prstGeom prst="rect">
            <a:avLst/>
          </a:prstGeom>
        </p:spPr>
        <p:txBody>
          <a:bodyPr>
            <a:spAutoFit/>
          </a:bodyPr>
          <a:lstStyle/>
          <a:p>
            <a:r>
              <a:rPr lang="en-IE" sz="1000" dirty="0"/>
              <a:t>Source: </a:t>
            </a:r>
            <a:r>
              <a:rPr lang="en-IE" sz="1000" dirty="0">
                <a:hlinkClick r:id="rId4"/>
              </a:rPr>
              <a:t>https://www.britishcouncil.org/voices-magazine/can-learning-languages-help-refugees-cope</a:t>
            </a:r>
            <a:endParaRPr lang="en-IE" sz="1000" dirty="0"/>
          </a:p>
        </p:txBody>
      </p:sp>
    </p:spTree>
    <p:extLst>
      <p:ext uri="{BB962C8B-B14F-4D97-AF65-F5344CB8AC3E}">
        <p14:creationId xmlns:p14="http://schemas.microsoft.com/office/powerpoint/2010/main" val="2037828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DBA791-0343-4734-8106-BFDD96C43C7A}"/>
              </a:ext>
            </a:extLst>
          </p:cNvPr>
          <p:cNvSpPr>
            <a:spLocks noGrp="1"/>
          </p:cNvSpPr>
          <p:nvPr>
            <p:ph type="body" sz="quarter" idx="16"/>
          </p:nvPr>
        </p:nvSpPr>
        <p:spPr/>
        <p:txBody>
          <a:bodyPr/>
          <a:lstStyle/>
          <a:p>
            <a:pPr algn="l"/>
            <a:r>
              <a:rPr lang="en-IE" b="1" dirty="0">
                <a:solidFill>
                  <a:srgbClr val="16A8D3"/>
                </a:solidFill>
              </a:rPr>
              <a:t>Pero…</a:t>
            </a:r>
          </a:p>
        </p:txBody>
      </p:sp>
      <p:sp>
        <p:nvSpPr>
          <p:cNvPr id="3" name="Text Placeholder 2">
            <a:extLst>
              <a:ext uri="{FF2B5EF4-FFF2-40B4-BE49-F238E27FC236}">
                <a16:creationId xmlns:a16="http://schemas.microsoft.com/office/drawing/2014/main" id="{0692A310-D05E-4507-AEE0-732C59028A97}"/>
              </a:ext>
            </a:extLst>
          </p:cNvPr>
          <p:cNvSpPr>
            <a:spLocks noGrp="1"/>
          </p:cNvSpPr>
          <p:nvPr>
            <p:ph type="body" sz="quarter" idx="17"/>
          </p:nvPr>
        </p:nvSpPr>
        <p:spPr>
          <a:xfrm>
            <a:off x="6224027" y="1794825"/>
            <a:ext cx="5768276" cy="3024984"/>
          </a:xfrm>
        </p:spPr>
        <p:txBody>
          <a:bodyPr/>
          <a:lstStyle/>
          <a:p>
            <a:r>
              <a:rPr lang="es-ES" b="1" dirty="0"/>
              <a:t>La adquisición del lenguaje no siempre es fácil.</a:t>
            </a:r>
            <a:endParaRPr lang="en-IE" sz="800" dirty="0"/>
          </a:p>
          <a:p>
            <a:pPr algn="just"/>
            <a:r>
              <a:rPr lang="es-ES" dirty="0">
                <a:solidFill>
                  <a:srgbClr val="615F5D"/>
                </a:solidFill>
              </a:rPr>
              <a:t>Para algunas personas refugiadas y migrantes, la interconexión del lenguaje y la integración les deja en un estado de limbo mientras luchan por conciliar sus propios orígenes con el deseo de sentirse incluidas en su nueva sociedad de acogida.</a:t>
            </a:r>
            <a:endParaRPr lang="en-IE" dirty="0"/>
          </a:p>
        </p:txBody>
      </p:sp>
      <p:pic>
        <p:nvPicPr>
          <p:cNvPr id="9" name="Picture Placeholder 8" descr="A person looking at the camera&#10;&#10;Description automatically generated">
            <a:extLst>
              <a:ext uri="{FF2B5EF4-FFF2-40B4-BE49-F238E27FC236}">
                <a16:creationId xmlns:a16="http://schemas.microsoft.com/office/drawing/2014/main" id="{9DD20EF8-081E-4ED2-A0FE-AF17F3476559}"/>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a:stretch>
            <a:fillRect/>
          </a:stretch>
        </p:blipFill>
        <p:spPr>
          <a:xfrm flipH="1">
            <a:off x="-79665" y="658758"/>
            <a:ext cx="4296839" cy="4296839"/>
          </a:xfrm>
        </p:spPr>
      </p:pic>
      <p:sp>
        <p:nvSpPr>
          <p:cNvPr id="4" name="TextBox 3">
            <a:extLst>
              <a:ext uri="{FF2B5EF4-FFF2-40B4-BE49-F238E27FC236}">
                <a16:creationId xmlns:a16="http://schemas.microsoft.com/office/drawing/2014/main" id="{0A2F0759-EACE-425D-8B30-78DDED28EE66}"/>
              </a:ext>
            </a:extLst>
          </p:cNvPr>
          <p:cNvSpPr txBox="1"/>
          <p:nvPr/>
        </p:nvSpPr>
        <p:spPr>
          <a:xfrm>
            <a:off x="3565723" y="4920959"/>
            <a:ext cx="8795612" cy="1446550"/>
          </a:xfrm>
          <a:prstGeom prst="rect">
            <a:avLst/>
          </a:prstGeom>
          <a:noFill/>
        </p:spPr>
        <p:txBody>
          <a:bodyPr wrap="square" rtlCol="0">
            <a:spAutoFit/>
          </a:bodyPr>
          <a:lstStyle/>
          <a:p>
            <a:r>
              <a:rPr lang="es-ES" sz="2200" i="1" dirty="0">
                <a:solidFill>
                  <a:srgbClr val="6D6E6C"/>
                </a:solidFill>
              </a:rPr>
              <a:t>"Sin un inglés adecuado, las perspectivas laborales y educativas / formativas, las amistades, el acceso a información precisa y confiable y el establecimiento de confianza y comunicación" real "eran muy limitados".</a:t>
            </a:r>
            <a:r>
              <a:rPr lang="en-US" dirty="0">
                <a:solidFill>
                  <a:srgbClr val="6D6E6C"/>
                </a:solidFill>
              </a:rPr>
              <a:t>Source </a:t>
            </a:r>
            <a:r>
              <a:rPr lang="en-US" dirty="0">
                <a:solidFill>
                  <a:srgbClr val="6D6E6C"/>
                </a:solidFill>
                <a:hlinkClick r:id="rId4"/>
              </a:rPr>
              <a:t>Doras DCU</a:t>
            </a:r>
            <a:endParaRPr lang="en-IE" dirty="0">
              <a:solidFill>
                <a:srgbClr val="6D6E6C"/>
              </a:solidFill>
            </a:endParaRPr>
          </a:p>
        </p:txBody>
      </p:sp>
    </p:spTree>
    <p:extLst>
      <p:ext uri="{BB962C8B-B14F-4D97-AF65-F5344CB8AC3E}">
        <p14:creationId xmlns:p14="http://schemas.microsoft.com/office/powerpoint/2010/main" val="831032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5722901" y="1144892"/>
            <a:ext cx="785328" cy="964819"/>
          </a:xfrm>
        </p:spPr>
        <p:txBody>
          <a:bodyPr>
            <a:normAutofit fontScale="77500" lnSpcReduction="20000"/>
          </a:bodyPr>
          <a:lstStyle/>
          <a:p>
            <a:endParaRPr lang="en-US" dirty="0"/>
          </a:p>
        </p:txBody>
      </p:sp>
      <p:sp>
        <p:nvSpPr>
          <p:cNvPr id="8" name="Text Placeholder 7"/>
          <p:cNvSpPr>
            <a:spLocks noGrp="1"/>
          </p:cNvSpPr>
          <p:nvPr>
            <p:ph type="body" sz="quarter" idx="22"/>
          </p:nvPr>
        </p:nvSpPr>
        <p:spPr>
          <a:xfrm>
            <a:off x="118754" y="2443953"/>
            <a:ext cx="12192000" cy="3995690"/>
          </a:xfrm>
        </p:spPr>
        <p:txBody>
          <a:bodyPr>
            <a:normAutofit/>
          </a:bodyPr>
          <a:lstStyle/>
          <a:p>
            <a:r>
              <a:rPr lang="es-ES" sz="2800" dirty="0"/>
              <a:t>“El lenguaje es un ecualizador. Cuando un/una menor puede hablar y escribir en el idioma del país anfitrión, desarrolla la confianza y la seguridad necesarias para comunicarse con sus compañeros/as, construyendo una base educativa sólida que les sirva por el resto de sus vidas ".</a:t>
            </a:r>
          </a:p>
          <a:p>
            <a:r>
              <a:rPr lang="es-ES" sz="3200" i="0" dirty="0" err="1">
                <a:solidFill>
                  <a:srgbClr val="F38B00"/>
                </a:solidFill>
              </a:rPr>
              <a:t>Amin</a:t>
            </a:r>
            <a:r>
              <a:rPr lang="es-ES" sz="3200" i="0" dirty="0">
                <a:solidFill>
                  <a:srgbClr val="F38B00"/>
                </a:solidFill>
              </a:rPr>
              <a:t> </a:t>
            </a:r>
            <a:r>
              <a:rPr lang="es-ES" sz="3200" i="0" dirty="0" err="1">
                <a:solidFill>
                  <a:srgbClr val="F38B00"/>
                </a:solidFill>
              </a:rPr>
              <a:t>Awad</a:t>
            </a:r>
            <a:r>
              <a:rPr lang="es-ES" sz="3200" i="0" dirty="0">
                <a:solidFill>
                  <a:srgbClr val="F38B00"/>
                </a:solidFill>
              </a:rPr>
              <a:t>, Oficina del ACNUR para Oriente Medio y África del Norte, Coordinador regional de refugiados para las situaciones de Siria e Irak</a:t>
            </a:r>
            <a:endParaRPr lang="en-IE" sz="3200" i="0" dirty="0">
              <a:solidFill>
                <a:srgbClr val="F38B00"/>
              </a:solidFill>
            </a:endParaRPr>
          </a:p>
          <a:p>
            <a:endParaRPr lang="en-US" dirty="0"/>
          </a:p>
        </p:txBody>
      </p:sp>
    </p:spTree>
    <p:extLst>
      <p:ext uri="{BB962C8B-B14F-4D97-AF65-F5344CB8AC3E}">
        <p14:creationId xmlns:p14="http://schemas.microsoft.com/office/powerpoint/2010/main" val="4059876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ffiti&#10;&#10;Description automatically generated">
            <a:extLst>
              <a:ext uri="{FF2B5EF4-FFF2-40B4-BE49-F238E27FC236}">
                <a16:creationId xmlns:a16="http://schemas.microsoft.com/office/drawing/2014/main" id="{EB8C0D39-3772-4EA3-A53A-3BD2BD42A3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3021" y="3536962"/>
            <a:ext cx="2378694" cy="3321038"/>
          </a:xfrm>
          <a:prstGeom prst="rect">
            <a:avLst/>
          </a:prstGeom>
        </p:spPr>
      </p:pic>
      <p:sp>
        <p:nvSpPr>
          <p:cNvPr id="3" name="Text Placeholder 2"/>
          <p:cNvSpPr>
            <a:spLocks noGrp="1"/>
          </p:cNvSpPr>
          <p:nvPr>
            <p:ph type="body" sz="quarter" idx="20"/>
          </p:nvPr>
        </p:nvSpPr>
        <p:spPr>
          <a:xfrm>
            <a:off x="2553195" y="1754551"/>
            <a:ext cx="9056831" cy="3872188"/>
          </a:xfrm>
        </p:spPr>
        <p:txBody>
          <a:bodyPr/>
          <a:lstStyle/>
          <a:p>
            <a:pPr algn="just"/>
            <a:r>
              <a:rPr lang="es-ES" dirty="0"/>
              <a:t>Si bien a menudo se cita la importancia de aprender el idioma del país de acogida, también debemos considerar el papel importante del idioma materno.</a:t>
            </a:r>
          </a:p>
          <a:p>
            <a:pPr algn="just"/>
            <a:r>
              <a:rPr lang="es-ES" dirty="0"/>
              <a:t>El idioma materno proporciona las habilidades lingüísticas y la alfabetización base para aprender nuevos idiomas y el aprendizaje en general.</a:t>
            </a:r>
          </a:p>
          <a:p>
            <a:pPr algn="just"/>
            <a:r>
              <a:rPr lang="es-ES" dirty="0"/>
              <a:t>Al proteger el uso del idioma materno mediante la educación multilingüe, podemos ayudar a romper las barreras para la escolarización y la educación superior.</a:t>
            </a:r>
            <a:endParaRPr lang="en-US" dirty="0"/>
          </a:p>
        </p:txBody>
      </p:sp>
      <p:sp>
        <p:nvSpPr>
          <p:cNvPr id="4" name="Text Placeholder 3"/>
          <p:cNvSpPr>
            <a:spLocks noGrp="1"/>
          </p:cNvSpPr>
          <p:nvPr>
            <p:ph type="body" sz="quarter" idx="21"/>
          </p:nvPr>
        </p:nvSpPr>
        <p:spPr>
          <a:xfrm>
            <a:off x="2495266" y="264412"/>
            <a:ext cx="8838778" cy="857158"/>
          </a:xfrm>
        </p:spPr>
        <p:txBody>
          <a:bodyPr>
            <a:normAutofit fontScale="92500"/>
          </a:bodyPr>
          <a:lstStyle/>
          <a:p>
            <a:r>
              <a:rPr lang="es-ES" dirty="0"/>
              <a:t>La importancia de preservar el idioma materno</a:t>
            </a:r>
            <a:endParaRPr lang="en-US" dirty="0"/>
          </a:p>
        </p:txBody>
      </p:sp>
      <p:sp>
        <p:nvSpPr>
          <p:cNvPr id="2" name="Rectangle 1">
            <a:extLst>
              <a:ext uri="{FF2B5EF4-FFF2-40B4-BE49-F238E27FC236}">
                <a16:creationId xmlns:a16="http://schemas.microsoft.com/office/drawing/2014/main" id="{29A35D15-D67D-41B6-A584-F4812813E348}"/>
              </a:ext>
            </a:extLst>
          </p:cNvPr>
          <p:cNvSpPr/>
          <p:nvPr/>
        </p:nvSpPr>
        <p:spPr>
          <a:xfrm>
            <a:off x="8147220" y="6060629"/>
            <a:ext cx="3462807" cy="246221"/>
          </a:xfrm>
          <a:prstGeom prst="rect">
            <a:avLst/>
          </a:prstGeom>
        </p:spPr>
        <p:txBody>
          <a:bodyPr wrap="none">
            <a:spAutoFit/>
          </a:bodyPr>
          <a:lstStyle/>
          <a:p>
            <a:r>
              <a:rPr lang="en-IE" sz="1000" dirty="0"/>
              <a:t>Source: </a:t>
            </a:r>
            <a:r>
              <a:rPr lang="en-IE" sz="1000" dirty="0">
                <a:hlinkClick r:id="rId4"/>
              </a:rPr>
              <a:t>https://www.britishcouncil.org/language-for-resilience</a:t>
            </a:r>
            <a:r>
              <a:rPr lang="en-IE" sz="1000" dirty="0"/>
              <a:t> </a:t>
            </a:r>
          </a:p>
        </p:txBody>
      </p:sp>
    </p:spTree>
    <p:extLst>
      <p:ext uri="{BB962C8B-B14F-4D97-AF65-F5344CB8AC3E}">
        <p14:creationId xmlns:p14="http://schemas.microsoft.com/office/powerpoint/2010/main" val="354225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01D-78BA-4C26-AF74-D170DA207F81}"/>
              </a:ext>
            </a:extLst>
          </p:cNvPr>
          <p:cNvSpPr>
            <a:spLocks noGrp="1"/>
          </p:cNvSpPr>
          <p:nvPr>
            <p:ph type="body" sz="quarter" idx="16"/>
          </p:nvPr>
        </p:nvSpPr>
        <p:spPr/>
        <p:txBody>
          <a:bodyPr/>
          <a:lstStyle/>
          <a:p>
            <a:r>
              <a:rPr lang="en-IE" dirty="0"/>
              <a:t>EN ESTA SECCIÓN:</a:t>
            </a:r>
          </a:p>
          <a:p>
            <a:endParaRPr lang="en-IE" dirty="0"/>
          </a:p>
        </p:txBody>
      </p:sp>
      <p:sp>
        <p:nvSpPr>
          <p:cNvPr id="3" name="Text Placeholder 2">
            <a:extLst>
              <a:ext uri="{FF2B5EF4-FFF2-40B4-BE49-F238E27FC236}">
                <a16:creationId xmlns:a16="http://schemas.microsoft.com/office/drawing/2014/main" id="{19848A10-858E-4AB2-A9AE-C10CD35443F8}"/>
              </a:ext>
            </a:extLst>
          </p:cNvPr>
          <p:cNvSpPr>
            <a:spLocks noGrp="1"/>
          </p:cNvSpPr>
          <p:nvPr>
            <p:ph type="body" sz="quarter" idx="17"/>
          </p:nvPr>
        </p:nvSpPr>
        <p:spPr>
          <a:xfrm>
            <a:off x="5728011" y="2083269"/>
            <a:ext cx="6246421" cy="2962864"/>
          </a:xfrm>
        </p:spPr>
        <p:txBody>
          <a:bodyPr/>
          <a:lstStyle/>
          <a:p>
            <a:pPr marL="342900" indent="-342900" algn="just">
              <a:buFont typeface="Arial" panose="020B0604020202020204" pitchFamily="34" charset="0"/>
              <a:buChar char="•"/>
            </a:pPr>
            <a:r>
              <a:rPr lang="es-ES" dirty="0"/>
              <a:t>Obtenga información sobre un kit de herramientas para ayudar a proporcionar apoyo lingüístico a personas refugiadas adultas y otras organizaciones con las que pueda colaborar para capacitar  en idiomas.</a:t>
            </a:r>
            <a:endParaRPr lang="en-IE" dirty="0"/>
          </a:p>
          <a:p>
            <a:pPr marL="342900" indent="-342900" algn="l">
              <a:buFont typeface="Arial" panose="020B0604020202020204" pitchFamily="34" charset="0"/>
              <a:buChar char="•"/>
            </a:pPr>
            <a:r>
              <a:rPr lang="es-ES" dirty="0"/>
              <a:t>¡El aprendizaje de idiomas puede ser un ejercicio divertido y social, especialmente cuando se hace de forma innovadora!</a:t>
            </a:r>
            <a:endParaRPr lang="en-IE" dirty="0"/>
          </a:p>
        </p:txBody>
      </p:sp>
      <p:sp>
        <p:nvSpPr>
          <p:cNvPr id="6" name="Text Placeholder 5">
            <a:extLst>
              <a:ext uri="{FF2B5EF4-FFF2-40B4-BE49-F238E27FC236}">
                <a16:creationId xmlns:a16="http://schemas.microsoft.com/office/drawing/2014/main" id="{CF2FA324-122C-4AD1-A9F2-E804F5D66E4F}"/>
              </a:ext>
            </a:extLst>
          </p:cNvPr>
          <p:cNvSpPr>
            <a:spLocks noGrp="1"/>
          </p:cNvSpPr>
          <p:nvPr>
            <p:ph type="body" sz="quarter" idx="13"/>
          </p:nvPr>
        </p:nvSpPr>
        <p:spPr/>
        <p:txBody>
          <a:bodyPr>
            <a:normAutofit lnSpcReduction="10000"/>
          </a:bodyPr>
          <a:lstStyle/>
          <a:p>
            <a:r>
              <a:rPr lang="en-US" sz="3600" i="0" dirty="0"/>
              <a:t>1.2 </a:t>
            </a:r>
            <a:r>
              <a:rPr lang="es-ES" sz="3600" i="0" dirty="0"/>
              <a:t>Herramientas para ayudar a enseñar y fomentar el aprendizaje de idiomas</a:t>
            </a:r>
            <a:endParaRPr lang="en-IE" dirty="0"/>
          </a:p>
        </p:txBody>
      </p:sp>
      <p:sp>
        <p:nvSpPr>
          <p:cNvPr id="7" name="TextBox 6">
            <a:extLst>
              <a:ext uri="{FF2B5EF4-FFF2-40B4-BE49-F238E27FC236}">
                <a16:creationId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1. LENGUAJE</a:t>
            </a:r>
          </a:p>
        </p:txBody>
      </p:sp>
    </p:spTree>
    <p:extLst>
      <p:ext uri="{BB962C8B-B14F-4D97-AF65-F5344CB8AC3E}">
        <p14:creationId xmlns:p14="http://schemas.microsoft.com/office/powerpoint/2010/main" val="2953061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463138" y="388841"/>
            <a:ext cx="6541819" cy="1479725"/>
          </a:xfrm>
          <a:solidFill>
            <a:srgbClr val="EA1D76"/>
          </a:solidFill>
        </p:spPr>
        <p:txBody>
          <a:bodyPr>
            <a:normAutofit lnSpcReduction="10000"/>
          </a:bodyPr>
          <a:lstStyle/>
          <a:p>
            <a:r>
              <a:rPr lang="es-ES" dirty="0">
                <a:solidFill>
                  <a:schemeClr val="bg1"/>
                </a:solidFill>
              </a:rPr>
              <a:t>Recursos para ayudar a impartir formación en idiomas a estudiantes adultos refugiados</a:t>
            </a:r>
            <a:endParaRPr lang="en-US" dirty="0">
              <a:solidFill>
                <a:schemeClr val="bg1"/>
              </a:solidFill>
            </a:endParaRPr>
          </a:p>
        </p:txBody>
      </p:sp>
      <p:sp>
        <p:nvSpPr>
          <p:cNvPr id="7" name="Text Placeholder 6"/>
          <p:cNvSpPr>
            <a:spLocks noGrp="1"/>
          </p:cNvSpPr>
          <p:nvPr>
            <p:ph type="body" sz="quarter" idx="17"/>
          </p:nvPr>
        </p:nvSpPr>
        <p:spPr>
          <a:xfrm>
            <a:off x="463138" y="1974398"/>
            <a:ext cx="6541819" cy="4347380"/>
          </a:xfrm>
        </p:spPr>
        <p:txBody>
          <a:bodyPr/>
          <a:lstStyle/>
          <a:p>
            <a:pPr algn="ctr"/>
            <a:r>
              <a:rPr lang="es-ES" dirty="0">
                <a:solidFill>
                  <a:srgbClr val="EA1D76"/>
                </a:solidFill>
              </a:rPr>
              <a:t>APOYO DE LENGUAJE PARA EL JUEGO DE HERRAMIENTAS PARA  PERSONAS REFUGIADAS ADULTAS</a:t>
            </a:r>
          </a:p>
          <a:p>
            <a:pPr algn="ctr"/>
            <a:r>
              <a:rPr lang="es-ES" sz="2400" dirty="0"/>
              <a:t>Acceda a 57 herramientas gratuitas indicadas para ayudar a las organizaciones a brindar apoyo lingüístico.</a:t>
            </a:r>
          </a:p>
          <a:p>
            <a:pPr algn="ctr"/>
            <a:r>
              <a:rPr lang="es-ES" sz="2400" dirty="0"/>
              <a:t>En todo este conjunto de herramientas del Consejo de Europa, “persona refugiada” se entiende en un sentido amplio e incluye tanto a solicitantes de asilo como a </a:t>
            </a:r>
            <a:r>
              <a:rPr lang="es-ES" sz="2400" dirty="0" err="1"/>
              <a:t>refugiad@s</a:t>
            </a:r>
            <a:r>
              <a:rPr lang="es-ES" sz="2400" dirty="0"/>
              <a:t>.</a:t>
            </a:r>
          </a:p>
          <a:p>
            <a:pPr algn="ctr"/>
            <a:r>
              <a:rPr lang="en-IE" sz="2400" dirty="0">
                <a:hlinkClick r:id="rId2"/>
              </a:rPr>
              <a:t>Download English Toolkit</a:t>
            </a:r>
            <a:endParaRPr lang="en-US" sz="2400" dirty="0"/>
          </a:p>
        </p:txBody>
      </p:sp>
      <p:pic>
        <p:nvPicPr>
          <p:cNvPr id="2" name="Picture 1">
            <a:extLst>
              <a:ext uri="{FF2B5EF4-FFF2-40B4-BE49-F238E27FC236}">
                <a16:creationId xmlns:a16="http://schemas.microsoft.com/office/drawing/2014/main" id="{E12A33E1-E028-400F-81AB-A29D6110B662}"/>
              </a:ext>
            </a:extLst>
          </p:cNvPr>
          <p:cNvPicPr>
            <a:picLocks noChangeAspect="1"/>
          </p:cNvPicPr>
          <p:nvPr/>
        </p:nvPicPr>
        <p:blipFill rotWithShape="1">
          <a:blip r:embed="rId3"/>
          <a:srcRect l="4504" r="6598"/>
          <a:stretch/>
        </p:blipFill>
        <p:spPr>
          <a:xfrm>
            <a:off x="8802436" y="1208253"/>
            <a:ext cx="3389564" cy="4123768"/>
          </a:xfrm>
          <a:prstGeom prst="rect">
            <a:avLst/>
          </a:prstGeom>
        </p:spPr>
      </p:pic>
      <p:grpSp>
        <p:nvGrpSpPr>
          <p:cNvPr id="16" name="Google Shape;605;p39">
            <a:extLst>
              <a:ext uri="{FF2B5EF4-FFF2-40B4-BE49-F238E27FC236}">
                <a16:creationId xmlns:a16="http://schemas.microsoft.com/office/drawing/2014/main" id="{7F0AC224-9702-4442-B146-FA3272BA7307}"/>
              </a:ext>
            </a:extLst>
          </p:cNvPr>
          <p:cNvGrpSpPr/>
          <p:nvPr/>
        </p:nvGrpSpPr>
        <p:grpSpPr>
          <a:xfrm>
            <a:off x="6247188" y="908842"/>
            <a:ext cx="669682" cy="598822"/>
            <a:chOff x="2583100" y="2973775"/>
            <a:chExt cx="461550" cy="437200"/>
          </a:xfrm>
        </p:grpSpPr>
        <p:sp>
          <p:nvSpPr>
            <p:cNvPr id="17" name="Google Shape;606;p39">
              <a:extLst>
                <a:ext uri="{FF2B5EF4-FFF2-40B4-BE49-F238E27FC236}">
                  <a16:creationId xmlns:a16="http://schemas.microsoft.com/office/drawing/2014/main" id="{F1D3A610-2F0E-43F6-BBFB-E626FEB90FE9}"/>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7;p39">
              <a:extLst>
                <a:ext uri="{FF2B5EF4-FFF2-40B4-BE49-F238E27FC236}">
                  <a16:creationId xmlns:a16="http://schemas.microsoft.com/office/drawing/2014/main" id="{D1779444-6CBB-437E-B175-C27BCF3474E1}"/>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45267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E0D560-E42A-4451-BE7C-D53615DAEA01}"/>
              </a:ext>
            </a:extLst>
          </p:cNvPr>
          <p:cNvSpPr>
            <a:spLocks noGrp="1"/>
          </p:cNvSpPr>
          <p:nvPr>
            <p:ph type="body" sz="quarter" idx="21"/>
          </p:nvPr>
        </p:nvSpPr>
        <p:spPr/>
        <p:txBody>
          <a:bodyPr/>
          <a:lstStyle/>
          <a:p>
            <a:r>
              <a:rPr lang="en-IE" dirty="0" err="1"/>
              <a:t>Inglés</a:t>
            </a:r>
            <a:r>
              <a:rPr lang="en-IE" dirty="0"/>
              <a:t> a mi </a:t>
            </a:r>
            <a:r>
              <a:rPr lang="en-IE" dirty="0" err="1"/>
              <a:t>manera</a:t>
            </a:r>
            <a:endParaRPr lang="en-IE" dirty="0"/>
          </a:p>
        </p:txBody>
      </p:sp>
      <p:sp>
        <p:nvSpPr>
          <p:cNvPr id="4" name="テキスト プレースホルダー 36">
            <a:extLst>
              <a:ext uri="{FF2B5EF4-FFF2-40B4-BE49-F238E27FC236}">
                <a16:creationId xmlns:a16="http://schemas.microsoft.com/office/drawing/2014/main" id="{4054A41A-4A29-4014-85AF-EC5BD62DD187}"/>
              </a:ext>
            </a:extLst>
          </p:cNvPr>
          <p:cNvSpPr txBox="1">
            <a:spLocks noGrp="1"/>
          </p:cNvSpPr>
          <p:nvPr>
            <p:ph type="body" sz="quarter" idx="20"/>
          </p:nvPr>
        </p:nvSpPr>
        <p:spPr bwMode="auto">
          <a:xfrm>
            <a:off x="4820357" y="1608455"/>
            <a:ext cx="7371644" cy="467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buNone/>
            </a:pPr>
            <a:r>
              <a:rPr lang="en-GB" sz="2400" b="1" dirty="0" err="1">
                <a:solidFill>
                  <a:srgbClr val="615F5D"/>
                </a:solidFill>
                <a:latin typeface="+mn-lt"/>
              </a:rPr>
              <a:t>Iniciativa</a:t>
            </a:r>
            <a:r>
              <a:rPr lang="en-GB" sz="2400" b="1" dirty="0">
                <a:solidFill>
                  <a:srgbClr val="615F5D"/>
                </a:solidFill>
                <a:latin typeface="+mn-lt"/>
              </a:rPr>
              <a:t> del </a:t>
            </a:r>
            <a:r>
              <a:rPr lang="en-GB" sz="2400" b="1" dirty="0" err="1">
                <a:solidFill>
                  <a:srgbClr val="615F5D"/>
                </a:solidFill>
                <a:latin typeface="+mn-lt"/>
              </a:rPr>
              <a:t>Reino</a:t>
            </a:r>
            <a:r>
              <a:rPr lang="en-GB" sz="2400" b="1" dirty="0">
                <a:solidFill>
                  <a:srgbClr val="615F5D"/>
                </a:solidFill>
                <a:latin typeface="+mn-lt"/>
              </a:rPr>
              <a:t> </a:t>
            </a:r>
            <a:r>
              <a:rPr lang="en-GB" sz="2400" b="1" dirty="0" err="1">
                <a:solidFill>
                  <a:srgbClr val="615F5D"/>
                </a:solidFill>
                <a:latin typeface="+mn-lt"/>
              </a:rPr>
              <a:t>Unido</a:t>
            </a:r>
            <a:r>
              <a:rPr lang="en-GB" sz="2400" b="1" dirty="0">
                <a:solidFill>
                  <a:srgbClr val="615F5D"/>
                </a:solidFill>
                <a:latin typeface="+mn-lt"/>
              </a:rPr>
              <a:t>: </a:t>
            </a:r>
            <a:r>
              <a:rPr lang="en-GB" sz="2400" u="sng" dirty="0" err="1">
                <a:solidFill>
                  <a:schemeClr val="accent1"/>
                </a:solidFill>
                <a:latin typeface="+mn-lt"/>
              </a:rPr>
              <a:t>Inglés</a:t>
            </a:r>
            <a:r>
              <a:rPr lang="en-GB" sz="2400" u="sng" dirty="0">
                <a:solidFill>
                  <a:schemeClr val="accent1"/>
                </a:solidFill>
                <a:latin typeface="+mn-lt"/>
              </a:rPr>
              <a:t> a mi </a:t>
            </a:r>
            <a:r>
              <a:rPr lang="en-GB" sz="2400" u="sng" dirty="0" err="1">
                <a:solidFill>
                  <a:schemeClr val="accent1"/>
                </a:solidFill>
                <a:latin typeface="+mn-lt"/>
              </a:rPr>
              <a:t>manera</a:t>
            </a:r>
            <a:endParaRPr lang="en-IE" sz="2400" u="sng" dirty="0">
              <a:solidFill>
                <a:schemeClr val="accent1"/>
              </a:solidFill>
              <a:latin typeface="+mn-lt"/>
            </a:endParaRPr>
          </a:p>
          <a:p>
            <a:pPr algn="just"/>
            <a:r>
              <a:rPr lang="es-ES" sz="2200" dirty="0">
                <a:solidFill>
                  <a:srgbClr val="615F5D"/>
                </a:solidFill>
                <a:latin typeface="+mn-lt"/>
              </a:rPr>
              <a:t>Un recurso para profesorado que apoya y enseña a personas con niveles bajos de inglés, proporcionando recursos y herramientas de enseñanza gratuitas para gestionar las clases</a:t>
            </a:r>
          </a:p>
          <a:p>
            <a:pPr algn="just"/>
            <a:r>
              <a:rPr lang="es-ES" sz="2200" dirty="0">
                <a:solidFill>
                  <a:srgbClr val="615F5D"/>
                </a:solidFill>
                <a:latin typeface="+mn-lt"/>
              </a:rPr>
              <a:t>Lanzada en abril de 2014, </a:t>
            </a:r>
            <a:r>
              <a:rPr lang="es-ES" sz="2200" dirty="0" err="1">
                <a:solidFill>
                  <a:srgbClr val="615F5D"/>
                </a:solidFill>
                <a:latin typeface="+mn-lt"/>
              </a:rPr>
              <a:t>Good</a:t>
            </a:r>
            <a:r>
              <a:rPr lang="es-ES" sz="2200" dirty="0">
                <a:solidFill>
                  <a:srgbClr val="615F5D"/>
                </a:solidFill>
                <a:latin typeface="+mn-lt"/>
              </a:rPr>
              <a:t> </a:t>
            </a:r>
            <a:r>
              <a:rPr lang="es-ES" sz="2200" dirty="0" err="1">
                <a:solidFill>
                  <a:srgbClr val="615F5D"/>
                </a:solidFill>
                <a:latin typeface="+mn-lt"/>
              </a:rPr>
              <a:t>Things</a:t>
            </a:r>
            <a:r>
              <a:rPr lang="es-ES" sz="2200" dirty="0">
                <a:solidFill>
                  <a:srgbClr val="615F5D"/>
                </a:solidFill>
                <a:latin typeface="+mn-lt"/>
              </a:rPr>
              <a:t> </a:t>
            </a:r>
            <a:r>
              <a:rPr lang="es-ES" sz="2200" dirty="0" err="1">
                <a:solidFill>
                  <a:srgbClr val="615F5D"/>
                </a:solidFill>
                <a:latin typeface="+mn-lt"/>
              </a:rPr>
              <a:t>Foundation</a:t>
            </a:r>
            <a:r>
              <a:rPr lang="es-ES" sz="2200" dirty="0">
                <a:solidFill>
                  <a:srgbClr val="615F5D"/>
                </a:solidFill>
                <a:latin typeface="+mn-lt"/>
              </a:rPr>
              <a:t> desarrolló un nuevo enfoque para el aprendizaje del idioma inglés en asociación con el British Council y BBC </a:t>
            </a:r>
            <a:r>
              <a:rPr lang="es-ES" sz="2200" dirty="0" err="1">
                <a:solidFill>
                  <a:srgbClr val="615F5D"/>
                </a:solidFill>
                <a:latin typeface="+mn-lt"/>
              </a:rPr>
              <a:t>Learning</a:t>
            </a:r>
            <a:r>
              <a:rPr lang="es-ES" sz="2200" dirty="0">
                <a:solidFill>
                  <a:srgbClr val="615F5D"/>
                </a:solidFill>
                <a:latin typeface="+mn-lt"/>
              </a:rPr>
              <a:t> English.</a:t>
            </a:r>
          </a:p>
          <a:p>
            <a:pPr algn="just"/>
            <a:r>
              <a:rPr lang="es-ES" sz="2200" dirty="0">
                <a:solidFill>
                  <a:srgbClr val="615F5D"/>
                </a:solidFill>
                <a:latin typeface="+mn-lt"/>
              </a:rPr>
              <a:t>El programa es un programa de aprendizaje mixto de 24 semanas con flexibilidad para ejecutar todas las sesiones durante un período de tiempo más corto que se puede ofrecer a través de una combinación de sesiones dirigidas , aprendizaje en línea y actividad grupal voluntaria</a:t>
            </a:r>
            <a:endParaRPr lang="en-US" sz="2200" b="1" dirty="0">
              <a:solidFill>
                <a:srgbClr val="615F5D"/>
              </a:solidFill>
              <a:latin typeface="+mn-lt"/>
            </a:endParaRPr>
          </a:p>
        </p:txBody>
      </p:sp>
      <p:pic>
        <p:nvPicPr>
          <p:cNvPr id="6" name="Online Media 7" title="English My Way - Topic: Daily LIfe">
            <a:hlinkClick r:id="" action="ppaction://media"/>
            <a:extLst>
              <a:ext uri="{FF2B5EF4-FFF2-40B4-BE49-F238E27FC236}">
                <a16:creationId xmlns:a16="http://schemas.microsoft.com/office/drawing/2014/main" id="{60A1C1DD-6B9A-4D85-8B38-F0B806872CF2}"/>
              </a:ext>
            </a:extLst>
          </p:cNvPr>
          <p:cNvPicPr>
            <a:picLocks noRot="1" noChangeAspect="1"/>
          </p:cNvPicPr>
          <p:nvPr>
            <a:videoFile r:link="rId1"/>
          </p:nvPr>
        </p:nvPicPr>
        <p:blipFill>
          <a:blip r:embed="rId3"/>
          <a:stretch>
            <a:fillRect/>
          </a:stretch>
        </p:blipFill>
        <p:spPr>
          <a:xfrm>
            <a:off x="321833" y="2403703"/>
            <a:ext cx="4346866" cy="2445442"/>
          </a:xfrm>
          <a:prstGeom prst="rect">
            <a:avLst/>
          </a:prstGeom>
        </p:spPr>
      </p:pic>
      <p:sp>
        <p:nvSpPr>
          <p:cNvPr id="7" name="Rectangle 6">
            <a:extLst>
              <a:ext uri="{FF2B5EF4-FFF2-40B4-BE49-F238E27FC236}">
                <a16:creationId xmlns:a16="http://schemas.microsoft.com/office/drawing/2014/main" id="{EED785CE-2EC0-4976-BBB0-91C17392A7BD}"/>
              </a:ext>
            </a:extLst>
          </p:cNvPr>
          <p:cNvSpPr/>
          <p:nvPr/>
        </p:nvSpPr>
        <p:spPr>
          <a:xfrm>
            <a:off x="1400719" y="4974687"/>
            <a:ext cx="3281668" cy="246221"/>
          </a:xfrm>
          <a:prstGeom prst="rect">
            <a:avLst/>
          </a:prstGeom>
        </p:spPr>
        <p:txBody>
          <a:bodyPr wrap="none">
            <a:spAutoFit/>
          </a:bodyPr>
          <a:lstStyle/>
          <a:p>
            <a:r>
              <a:rPr lang="en-IE" sz="1000" dirty="0"/>
              <a:t>Source: </a:t>
            </a:r>
            <a:r>
              <a:rPr lang="en-IE" sz="1000" dirty="0">
                <a:hlinkClick r:id="rId4"/>
              </a:rPr>
              <a:t>https://www.youtube.com/watch?v=ZN4dmdtSx5k</a:t>
            </a:r>
            <a:r>
              <a:rPr lang="en-IE" sz="1000" dirty="0"/>
              <a:t> </a:t>
            </a:r>
          </a:p>
        </p:txBody>
      </p:sp>
      <p:sp>
        <p:nvSpPr>
          <p:cNvPr id="8" name="TextBox 7">
            <a:extLst>
              <a:ext uri="{FF2B5EF4-FFF2-40B4-BE49-F238E27FC236}">
                <a16:creationId xmlns:a16="http://schemas.microsoft.com/office/drawing/2014/main" id="{B3961F31-B247-4962-A194-6CFAB32B32F8}"/>
              </a:ext>
            </a:extLst>
          </p:cNvPr>
          <p:cNvSpPr txBox="1"/>
          <p:nvPr/>
        </p:nvSpPr>
        <p:spPr>
          <a:xfrm>
            <a:off x="8420" y="89715"/>
            <a:ext cx="3389535" cy="461665"/>
          </a:xfrm>
          <a:prstGeom prst="rect">
            <a:avLst/>
          </a:prstGeom>
          <a:solidFill>
            <a:srgbClr val="B6BD00"/>
          </a:solidFill>
        </p:spPr>
        <p:txBody>
          <a:bodyPr wrap="square" rtlCol="0">
            <a:spAutoFit/>
          </a:bodyPr>
          <a:lstStyle/>
          <a:p>
            <a:r>
              <a:rPr lang="en-IE" sz="2400" dirty="0">
                <a:solidFill>
                  <a:schemeClr val="bg1"/>
                </a:solidFill>
              </a:rPr>
              <a:t>      HERRAMIENTA ÚTIL</a:t>
            </a:r>
          </a:p>
        </p:txBody>
      </p:sp>
      <p:grpSp>
        <p:nvGrpSpPr>
          <p:cNvPr id="9" name="Google Shape;609;p39">
            <a:extLst>
              <a:ext uri="{FF2B5EF4-FFF2-40B4-BE49-F238E27FC236}">
                <a16:creationId xmlns:a16="http://schemas.microsoft.com/office/drawing/2014/main" id="{8DE17313-2A48-46B6-AA40-D3D061003A67}"/>
              </a:ext>
            </a:extLst>
          </p:cNvPr>
          <p:cNvGrpSpPr/>
          <p:nvPr/>
        </p:nvGrpSpPr>
        <p:grpSpPr>
          <a:xfrm>
            <a:off x="65362" y="180863"/>
            <a:ext cx="360000" cy="288000"/>
            <a:chOff x="5247525" y="3007275"/>
            <a:chExt cx="517575" cy="384825"/>
          </a:xfrm>
        </p:grpSpPr>
        <p:sp>
          <p:nvSpPr>
            <p:cNvPr id="10" name="Google Shape;610;p39">
              <a:extLst>
                <a:ext uri="{FF2B5EF4-FFF2-40B4-BE49-F238E27FC236}">
                  <a16:creationId xmlns:a16="http://schemas.microsoft.com/office/drawing/2014/main" id="{1BDA5F1A-2515-478A-8B18-498EA3A2CE79}"/>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a16="http://schemas.microsoft.com/office/drawing/2014/main" id="{6ED48DCD-2F62-4590-8240-0026011DB1E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88262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7DEA39-6D49-48E8-A159-877C97BCC3B4}"/>
              </a:ext>
            </a:extLst>
          </p:cNvPr>
          <p:cNvSpPr>
            <a:spLocks noGrp="1"/>
          </p:cNvSpPr>
          <p:nvPr>
            <p:ph type="pic" sz="quarter" idx="21"/>
          </p:nvPr>
        </p:nvSpPr>
        <p:spPr/>
      </p:sp>
      <p:sp>
        <p:nvSpPr>
          <p:cNvPr id="4" name="Text Placeholder 3">
            <a:extLst>
              <a:ext uri="{FF2B5EF4-FFF2-40B4-BE49-F238E27FC236}">
                <a16:creationId xmlns:a16="http://schemas.microsoft.com/office/drawing/2014/main" id="{308AE0E8-1ED8-4CD9-A928-8E6935C2E7A4}"/>
              </a:ext>
            </a:extLst>
          </p:cNvPr>
          <p:cNvSpPr>
            <a:spLocks noGrp="1"/>
          </p:cNvSpPr>
          <p:nvPr>
            <p:ph type="body" sz="quarter" idx="22"/>
          </p:nvPr>
        </p:nvSpPr>
        <p:spPr>
          <a:xfrm>
            <a:off x="6323294" y="1185968"/>
            <a:ext cx="4107640" cy="857158"/>
          </a:xfrm>
        </p:spPr>
        <p:txBody>
          <a:bodyPr/>
          <a:lstStyle/>
          <a:p>
            <a:r>
              <a:rPr lang="en-IE" dirty="0" err="1"/>
              <a:t>Inglés</a:t>
            </a:r>
            <a:r>
              <a:rPr lang="en-IE" dirty="0"/>
              <a:t> a mi </a:t>
            </a:r>
            <a:r>
              <a:rPr lang="en-IE" dirty="0" err="1"/>
              <a:t>manera</a:t>
            </a:r>
            <a:endParaRPr lang="en-IE" dirty="0"/>
          </a:p>
        </p:txBody>
      </p:sp>
      <p:pic>
        <p:nvPicPr>
          <p:cNvPr id="5" name="Picture 4">
            <a:extLst>
              <a:ext uri="{FF2B5EF4-FFF2-40B4-BE49-F238E27FC236}">
                <a16:creationId xmlns:a16="http://schemas.microsoft.com/office/drawing/2014/main" id="{DCDC1AD1-E1E9-4C41-B270-8248957BD43E}"/>
              </a:ext>
            </a:extLst>
          </p:cNvPr>
          <p:cNvPicPr>
            <a:picLocks noChangeAspect="1"/>
          </p:cNvPicPr>
          <p:nvPr/>
        </p:nvPicPr>
        <p:blipFill>
          <a:blip r:embed="rId2"/>
          <a:stretch>
            <a:fillRect/>
          </a:stretch>
        </p:blipFill>
        <p:spPr>
          <a:xfrm>
            <a:off x="548580" y="1381635"/>
            <a:ext cx="5062094" cy="4985297"/>
          </a:xfrm>
          <a:prstGeom prst="ellipse">
            <a:avLst/>
          </a:prstGeom>
        </p:spPr>
      </p:pic>
      <p:sp>
        <p:nvSpPr>
          <p:cNvPr id="6" name="テキスト プレースホルダー 36">
            <a:extLst>
              <a:ext uri="{FF2B5EF4-FFF2-40B4-BE49-F238E27FC236}">
                <a16:creationId xmlns:a16="http://schemas.microsoft.com/office/drawing/2014/main" id="{26C3D3A9-D517-4682-A4B7-CF8E1A9CE9D6}"/>
              </a:ext>
            </a:extLst>
          </p:cNvPr>
          <p:cNvSpPr txBox="1">
            <a:spLocks noGrp="1"/>
          </p:cNvSpPr>
          <p:nvPr>
            <p:ph type="body" sz="quarter" idx="20"/>
          </p:nvPr>
        </p:nvSpPr>
        <p:spPr bwMode="auto">
          <a:xfrm>
            <a:off x="5486400" y="5424694"/>
            <a:ext cx="6705600" cy="66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lvl="0" eaLnBrk="0" fontAlgn="base" hangingPunct="0">
              <a:spcBef>
                <a:spcPct val="0"/>
              </a:spcBef>
              <a:spcAft>
                <a:spcPct val="0"/>
              </a:spcAft>
              <a:buNone/>
            </a:pPr>
            <a:r>
              <a:rPr lang="es-ES" altLang="en-US" sz="2400" dirty="0">
                <a:solidFill>
                  <a:srgbClr val="6D6E6C"/>
                </a:solidFill>
                <a:latin typeface="+mn-lt"/>
                <a:cs typeface="Arial" panose="020B0604020202020204" pitchFamily="34" charset="0"/>
              </a:rPr>
              <a:t>Siga el enlace a los recursos de</a:t>
            </a:r>
            <a:r>
              <a:rPr lang="es-ES" altLang="en-US" sz="2400" u="sng" dirty="0">
                <a:solidFill>
                  <a:schemeClr val="accent1"/>
                </a:solidFill>
                <a:latin typeface="+mn-lt"/>
                <a:cs typeface="Arial" panose="020B0604020202020204" pitchFamily="34" charset="0"/>
              </a:rPr>
              <a:t> English </a:t>
            </a:r>
            <a:r>
              <a:rPr lang="es-ES" altLang="en-US" sz="2400" u="sng" dirty="0" err="1">
                <a:solidFill>
                  <a:schemeClr val="accent1"/>
                </a:solidFill>
                <a:latin typeface="+mn-lt"/>
                <a:cs typeface="Arial" panose="020B0604020202020204" pitchFamily="34" charset="0"/>
              </a:rPr>
              <a:t>My</a:t>
            </a:r>
            <a:r>
              <a:rPr lang="es-ES" altLang="en-US" sz="2400" u="sng" dirty="0">
                <a:solidFill>
                  <a:schemeClr val="accent1"/>
                </a:solidFill>
                <a:latin typeface="+mn-lt"/>
                <a:cs typeface="Arial" panose="020B0604020202020204" pitchFamily="34" charset="0"/>
              </a:rPr>
              <a:t> </a:t>
            </a:r>
            <a:r>
              <a:rPr lang="es-ES" altLang="en-US" sz="2400" u="sng" dirty="0" err="1">
                <a:solidFill>
                  <a:schemeClr val="accent1"/>
                </a:solidFill>
                <a:latin typeface="+mn-lt"/>
                <a:cs typeface="Arial" panose="020B0604020202020204" pitchFamily="34" charset="0"/>
              </a:rPr>
              <a:t>Way</a:t>
            </a:r>
            <a:endParaRPr lang="en-US" altLang="en-US" sz="2400" u="sng" dirty="0">
              <a:solidFill>
                <a:schemeClr val="accent1"/>
              </a:solidFill>
              <a:latin typeface="+mn-lt"/>
            </a:endParaRPr>
          </a:p>
        </p:txBody>
      </p:sp>
      <p:sp>
        <p:nvSpPr>
          <p:cNvPr id="7" name="Rectangle 6">
            <a:extLst>
              <a:ext uri="{FF2B5EF4-FFF2-40B4-BE49-F238E27FC236}">
                <a16:creationId xmlns:a16="http://schemas.microsoft.com/office/drawing/2014/main" id="{793A4CAF-FC53-4B4E-9A06-F4CD4BB01783}"/>
              </a:ext>
            </a:extLst>
          </p:cNvPr>
          <p:cNvSpPr/>
          <p:nvPr/>
        </p:nvSpPr>
        <p:spPr>
          <a:xfrm>
            <a:off x="5736918" y="2037941"/>
            <a:ext cx="6229304" cy="2677656"/>
          </a:xfrm>
          <a:prstGeom prst="rect">
            <a:avLst/>
          </a:prstGeom>
          <a:solidFill>
            <a:srgbClr val="16A8D3"/>
          </a:solidFill>
        </p:spPr>
        <p:txBody>
          <a:bodyPr wrap="square">
            <a:spAutoFit/>
          </a:bodyPr>
          <a:lstStyle/>
          <a:p>
            <a:pPr lvl="0" algn="ctr" eaLnBrk="0" fontAlgn="base" hangingPunct="0">
              <a:spcBef>
                <a:spcPct val="0"/>
              </a:spcBef>
              <a:spcAft>
                <a:spcPct val="0"/>
              </a:spcAft>
              <a:buNone/>
            </a:pPr>
            <a:r>
              <a:rPr lang="es-ES" altLang="en-US" sz="2400" i="1" dirty="0">
                <a:solidFill>
                  <a:schemeClr val="bg1"/>
                </a:solidFill>
                <a:cs typeface="Arial" panose="020B0604020202020204" pitchFamily="34" charset="0"/>
              </a:rPr>
              <a:t>"English </a:t>
            </a:r>
            <a:r>
              <a:rPr lang="es-ES" altLang="en-US" sz="2400" i="1" dirty="0" err="1">
                <a:solidFill>
                  <a:schemeClr val="bg1"/>
                </a:solidFill>
                <a:cs typeface="Arial" panose="020B0604020202020204" pitchFamily="34" charset="0"/>
              </a:rPr>
              <a:t>My</a:t>
            </a:r>
            <a:r>
              <a:rPr lang="es-ES" altLang="en-US" sz="2400" i="1" dirty="0">
                <a:solidFill>
                  <a:schemeClr val="bg1"/>
                </a:solidFill>
                <a:cs typeface="Arial" panose="020B0604020202020204" pitchFamily="34" charset="0"/>
              </a:rPr>
              <a:t> </a:t>
            </a:r>
            <a:r>
              <a:rPr lang="es-ES" altLang="en-US" sz="2400" i="1" dirty="0" err="1">
                <a:solidFill>
                  <a:schemeClr val="bg1"/>
                </a:solidFill>
                <a:cs typeface="Arial" panose="020B0604020202020204" pitchFamily="34" charset="0"/>
              </a:rPr>
              <a:t>Way</a:t>
            </a:r>
            <a:r>
              <a:rPr lang="es-ES" altLang="en-US" sz="2400" i="1" dirty="0">
                <a:solidFill>
                  <a:schemeClr val="bg1"/>
                </a:solidFill>
                <a:cs typeface="Arial" panose="020B0604020202020204" pitchFamily="34" charset="0"/>
              </a:rPr>
              <a:t> ofrece una combinación única de estilos de aprendizaje, formatos, plataformas y metodologías, combinando todos estos elementos en una experiencia de aprendizaje fácil de seguir, interactiva  y de inmersión ".</a:t>
            </a:r>
            <a:endParaRPr lang="en-US" altLang="en-US" sz="2400" i="1" dirty="0">
              <a:solidFill>
                <a:schemeClr val="bg1"/>
              </a:solidFill>
              <a:cs typeface="Arial" panose="020B0604020202020204" pitchFamily="34" charset="0"/>
            </a:endParaRPr>
          </a:p>
          <a:p>
            <a:pPr lvl="0" algn="ctr" eaLnBrk="0" fontAlgn="base" hangingPunct="0">
              <a:spcBef>
                <a:spcPct val="0"/>
              </a:spcBef>
              <a:spcAft>
                <a:spcPct val="0"/>
              </a:spcAft>
              <a:buNone/>
            </a:pPr>
            <a:r>
              <a:rPr lang="en-US" altLang="en-US" sz="2400" i="1" dirty="0">
                <a:solidFill>
                  <a:schemeClr val="bg1"/>
                </a:solidFill>
                <a:cs typeface="Arial" panose="020B0604020202020204" pitchFamily="34" charset="0"/>
              </a:rPr>
              <a:t>- </a:t>
            </a:r>
            <a:r>
              <a:rPr lang="en-US" altLang="en-US" sz="2400" dirty="0">
                <a:solidFill>
                  <a:schemeClr val="bg1"/>
                </a:solidFill>
                <a:cs typeface="Arial" panose="020B0604020202020204" pitchFamily="34" charset="0"/>
              </a:rPr>
              <a:t>Vick </a:t>
            </a:r>
            <a:r>
              <a:rPr lang="en-US" altLang="en-US" sz="2400" dirty="0" err="1">
                <a:solidFill>
                  <a:schemeClr val="bg1"/>
                </a:solidFill>
                <a:cs typeface="Arial" panose="020B0604020202020204" pitchFamily="34" charset="0"/>
              </a:rPr>
              <a:t>Virdee</a:t>
            </a:r>
            <a:r>
              <a:rPr lang="en-US" altLang="en-US" sz="2400" dirty="0">
                <a:solidFill>
                  <a:schemeClr val="bg1"/>
                </a:solidFill>
                <a:cs typeface="Arial" panose="020B0604020202020204" pitchFamily="34" charset="0"/>
              </a:rPr>
              <a:t>, Training Manager, </a:t>
            </a:r>
            <a:r>
              <a:rPr lang="en-US" altLang="en-US" sz="2400" dirty="0" err="1">
                <a:solidFill>
                  <a:schemeClr val="bg1"/>
                </a:solidFill>
                <a:cs typeface="Arial" panose="020B0604020202020204" pitchFamily="34" charset="0"/>
              </a:rPr>
              <a:t>Acda</a:t>
            </a:r>
            <a:r>
              <a:rPr lang="en-US" altLang="en-US" sz="2400" dirty="0">
                <a:solidFill>
                  <a:schemeClr val="bg1"/>
                </a:solidFill>
                <a:cs typeface="Arial" panose="020B0604020202020204" pitchFamily="34" charset="0"/>
              </a:rPr>
              <a:t> Skills Training</a:t>
            </a:r>
            <a:endParaRPr lang="en-US" altLang="en-US" sz="2400" dirty="0">
              <a:solidFill>
                <a:schemeClr val="bg1"/>
              </a:solidFill>
            </a:endParaRPr>
          </a:p>
        </p:txBody>
      </p:sp>
      <p:sp>
        <p:nvSpPr>
          <p:cNvPr id="8" name="TextBox 7">
            <a:extLst>
              <a:ext uri="{FF2B5EF4-FFF2-40B4-BE49-F238E27FC236}">
                <a16:creationId xmlns:a16="http://schemas.microsoft.com/office/drawing/2014/main" id="{66DBC39E-88CD-43D8-9D87-40815DC96F99}"/>
              </a:ext>
            </a:extLst>
          </p:cNvPr>
          <p:cNvSpPr txBox="1"/>
          <p:nvPr/>
        </p:nvSpPr>
        <p:spPr>
          <a:xfrm>
            <a:off x="-1" y="537050"/>
            <a:ext cx="6649157" cy="461665"/>
          </a:xfrm>
          <a:prstGeom prst="rect">
            <a:avLst/>
          </a:prstGeom>
          <a:solidFill>
            <a:srgbClr val="EA1D76"/>
          </a:solidFill>
        </p:spPr>
        <p:txBody>
          <a:bodyPr wrap="square" rtlCol="0">
            <a:spAutoFit/>
          </a:bodyPr>
          <a:lstStyle/>
          <a:p>
            <a:r>
              <a:rPr lang="es-ES" sz="2400" dirty="0">
                <a:solidFill>
                  <a:schemeClr val="bg1"/>
                </a:solidFill>
              </a:rPr>
              <a:t>Información del proveedor de servicios/ educación</a:t>
            </a:r>
            <a:endParaRPr lang="en-IE" sz="2400" dirty="0">
              <a:solidFill>
                <a:schemeClr val="bg1"/>
              </a:solidFill>
            </a:endParaRPr>
          </a:p>
        </p:txBody>
      </p:sp>
    </p:spTree>
    <p:extLst>
      <p:ext uri="{BB962C8B-B14F-4D97-AF65-F5344CB8AC3E}">
        <p14:creationId xmlns:p14="http://schemas.microsoft.com/office/powerpoint/2010/main" val="906964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463139" y="34317"/>
            <a:ext cx="2963234" cy="1821305"/>
          </a:xfrm>
          <a:solidFill>
            <a:srgbClr val="EA1D76"/>
          </a:solidFill>
        </p:spPr>
        <p:txBody>
          <a:bodyPr>
            <a:normAutofit fontScale="70000" lnSpcReduction="20000"/>
          </a:bodyPr>
          <a:lstStyle/>
          <a:p>
            <a:r>
              <a:rPr lang="es-ES" dirty="0">
                <a:solidFill>
                  <a:schemeClr val="bg1"/>
                </a:solidFill>
              </a:rPr>
              <a:t>Recursos para ayudar a impartir formación en idiomas a estudiantes adultos refugiados</a:t>
            </a:r>
            <a:endParaRPr lang="en-US" dirty="0">
              <a:solidFill>
                <a:schemeClr val="bg1"/>
              </a:solidFill>
            </a:endParaRPr>
          </a:p>
        </p:txBody>
      </p:sp>
      <p:grpSp>
        <p:nvGrpSpPr>
          <p:cNvPr id="16" name="Google Shape;605;p39">
            <a:extLst>
              <a:ext uri="{FF2B5EF4-FFF2-40B4-BE49-F238E27FC236}">
                <a16:creationId xmlns:a16="http://schemas.microsoft.com/office/drawing/2014/main" id="{7F0AC224-9702-4442-B146-FA3272BA7307}"/>
              </a:ext>
            </a:extLst>
          </p:cNvPr>
          <p:cNvGrpSpPr/>
          <p:nvPr/>
        </p:nvGrpSpPr>
        <p:grpSpPr>
          <a:xfrm>
            <a:off x="6134879" y="944970"/>
            <a:ext cx="669682" cy="598822"/>
            <a:chOff x="2583100" y="2973775"/>
            <a:chExt cx="461550" cy="437200"/>
          </a:xfrm>
        </p:grpSpPr>
        <p:sp>
          <p:nvSpPr>
            <p:cNvPr id="17" name="Google Shape;606;p39">
              <a:extLst>
                <a:ext uri="{FF2B5EF4-FFF2-40B4-BE49-F238E27FC236}">
                  <a16:creationId xmlns:a16="http://schemas.microsoft.com/office/drawing/2014/main" id="{F1D3A610-2F0E-43F6-BBFB-E626FEB90FE9}"/>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7;p39">
              <a:extLst>
                <a:ext uri="{FF2B5EF4-FFF2-40B4-BE49-F238E27FC236}">
                  <a16:creationId xmlns:a16="http://schemas.microsoft.com/office/drawing/2014/main" id="{D1779444-6CBB-437E-B175-C27BCF3474E1}"/>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2BC00779-951C-4462-9A3D-5E2CE2810328}"/>
              </a:ext>
            </a:extLst>
          </p:cNvPr>
          <p:cNvPicPr>
            <a:picLocks noChangeAspect="1"/>
          </p:cNvPicPr>
          <p:nvPr/>
        </p:nvPicPr>
        <p:blipFill>
          <a:blip r:embed="rId2"/>
          <a:stretch>
            <a:fillRect/>
          </a:stretch>
        </p:blipFill>
        <p:spPr>
          <a:xfrm>
            <a:off x="3731173" y="260933"/>
            <a:ext cx="8460828" cy="5973344"/>
          </a:xfrm>
          <a:prstGeom prst="rect">
            <a:avLst/>
          </a:prstGeom>
        </p:spPr>
      </p:pic>
      <p:sp>
        <p:nvSpPr>
          <p:cNvPr id="9" name="Rectangle 8">
            <a:extLst>
              <a:ext uri="{FF2B5EF4-FFF2-40B4-BE49-F238E27FC236}">
                <a16:creationId xmlns:a16="http://schemas.microsoft.com/office/drawing/2014/main" id="{D057522B-747B-4D5E-B624-7433DFC27CC0}"/>
              </a:ext>
            </a:extLst>
          </p:cNvPr>
          <p:cNvSpPr/>
          <p:nvPr/>
        </p:nvSpPr>
        <p:spPr>
          <a:xfrm>
            <a:off x="463139" y="3622047"/>
            <a:ext cx="3268034" cy="1200329"/>
          </a:xfrm>
          <a:prstGeom prst="rect">
            <a:avLst/>
          </a:prstGeom>
        </p:spPr>
        <p:txBody>
          <a:bodyPr wrap="square">
            <a:spAutoFit/>
          </a:bodyPr>
          <a:lstStyle/>
          <a:p>
            <a:r>
              <a:rPr lang="en-IE" dirty="0">
                <a:hlinkClick r:id="rId3"/>
              </a:rPr>
              <a:t>https://ec.europa.eu/programmes/erasmus-plus/resources/online-linguistic-support_en#refugees</a:t>
            </a:r>
            <a:endParaRPr lang="en-IE" dirty="0"/>
          </a:p>
        </p:txBody>
      </p:sp>
    </p:spTree>
    <p:extLst>
      <p:ext uri="{BB962C8B-B14F-4D97-AF65-F5344CB8AC3E}">
        <p14:creationId xmlns:p14="http://schemas.microsoft.com/office/powerpoint/2010/main" val="3784610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4049485" y="1793174"/>
            <a:ext cx="7740222" cy="4261077"/>
          </a:xfrm>
        </p:spPr>
        <p:txBody>
          <a:bodyPr/>
          <a:lstStyle/>
          <a:p>
            <a:r>
              <a:rPr lang="es-ES" dirty="0"/>
              <a:t>Aprender un nuevo idioma puede ser muy difícil con un nuevo vocabulario, pronunciación, gramática. </a:t>
            </a:r>
          </a:p>
          <a:p>
            <a:r>
              <a:rPr lang="es-ES" dirty="0"/>
              <a:t>Encontrar formas divertidas e innovadoras de incluir la formación en idiomas es una excelente manera de superar estos obstáculos e inyectar algo de diversión en el proceso.</a:t>
            </a:r>
          </a:p>
          <a:p>
            <a:r>
              <a:rPr lang="es-ES" dirty="0"/>
              <a:t>¿Sabías que una de las mejores maneras de enseñar idiomas es a través de la música? Puede ayudar con la comprensión, pronunciación, retención de vocabulario y mucho más. La siguiente diapositiva ofrece más información ...</a:t>
            </a:r>
            <a:endParaRPr lang="en-IE" dirty="0"/>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2495266" y="252537"/>
            <a:ext cx="8403792" cy="857158"/>
          </a:xfrm>
        </p:spPr>
        <p:txBody>
          <a:bodyPr>
            <a:normAutofit fontScale="92500" lnSpcReduction="20000"/>
          </a:bodyPr>
          <a:lstStyle/>
          <a:p>
            <a:r>
              <a:rPr lang="es-ES" dirty="0"/>
              <a:t>Practica idiomas de forma nueva y divertida, ¡a través de la música!</a:t>
            </a:r>
            <a:endParaRPr lang="en-IE" dirty="0"/>
          </a:p>
        </p:txBody>
      </p:sp>
      <p:pic>
        <p:nvPicPr>
          <p:cNvPr id="5" name="Picture 4" descr="A picture containing food, drawing&#10;&#10;Description automatically generated">
            <a:extLst>
              <a:ext uri="{FF2B5EF4-FFF2-40B4-BE49-F238E27FC236}">
                <a16:creationId xmlns:a16="http://schemas.microsoft.com/office/drawing/2014/main" id="{5919E41E-3CE4-4E90-AAA3-C7CF8161894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7611" y="2502723"/>
            <a:ext cx="3694450" cy="2081955"/>
          </a:xfrm>
          <a:prstGeom prst="rect">
            <a:avLst/>
          </a:prstGeom>
        </p:spPr>
      </p:pic>
    </p:spTree>
    <p:extLst>
      <p:ext uri="{BB962C8B-B14F-4D97-AF65-F5344CB8AC3E}">
        <p14:creationId xmlns:p14="http://schemas.microsoft.com/office/powerpoint/2010/main" val="1032041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en-US" dirty="0" err="1">
                <a:effectLst>
                  <a:outerShdw blurRad="38100" dist="38100" dir="2700000" algn="tl">
                    <a:srgbClr val="000000">
                      <a:alpha val="43137"/>
                    </a:srgbClr>
                  </a:outerShdw>
                </a:effectLst>
              </a:rPr>
              <a:t>En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esta</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lección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aprenderá</a:t>
            </a:r>
            <a:r>
              <a:rPr lang="en-US" dirty="0">
                <a:effectLst>
                  <a:outerShdw blurRad="38100" dist="38100" dir="2700000" algn="tl">
                    <a:srgbClr val="000000">
                      <a:alpha val="43137"/>
                    </a:srgbClr>
                  </a:outerShdw>
                </a:effectLst>
              </a:rPr>
              <a:t>:</a:t>
            </a:r>
          </a:p>
        </p:txBody>
      </p:sp>
      <p:grpSp>
        <p:nvGrpSpPr>
          <p:cNvPr id="30" name="Google Shape;612;p39"/>
          <p:cNvGrpSpPr/>
          <p:nvPr/>
        </p:nvGrpSpPr>
        <p:grpSpPr>
          <a:xfrm>
            <a:off x="1169213" y="813755"/>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DOWNLOADS</a:t>
            </a:r>
          </a:p>
        </p:txBody>
      </p:sp>
      <p:sp>
        <p:nvSpPr>
          <p:cNvPr id="5" name="TextBox 4">
            <a:extLst>
              <a:ext uri="{FF2B5EF4-FFF2-40B4-BE49-F238E27FC236}">
                <a16:creationId xmlns:a16="http://schemas.microsoft.com/office/drawing/2014/main"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a:solidFill>
                  <a:srgbClr val="EA1D76"/>
                </a:solidFill>
              </a:rPr>
              <a:t>Learning Legend:</a:t>
            </a:r>
          </a:p>
        </p:txBody>
      </p:sp>
      <p:grpSp>
        <p:nvGrpSpPr>
          <p:cNvPr id="22" name="Google Shape;605;p39">
            <a:extLst>
              <a:ext uri="{FF2B5EF4-FFF2-40B4-BE49-F238E27FC236}">
                <a16:creationId xmlns:a16="http://schemas.microsoft.com/office/drawing/2014/main" id="{89FC8319-0A0A-4235-BEB6-CF13418682C4}"/>
              </a:ext>
            </a:extLst>
          </p:cNvPr>
          <p:cNvGrpSpPr/>
          <p:nvPr/>
        </p:nvGrpSpPr>
        <p:grpSpPr>
          <a:xfrm>
            <a:off x="635376" y="6368046"/>
            <a:ext cx="252000" cy="288000"/>
            <a:chOff x="2583100" y="2973775"/>
            <a:chExt cx="461550" cy="437200"/>
          </a:xfrm>
        </p:grpSpPr>
        <p:sp>
          <p:nvSpPr>
            <p:cNvPr id="23" name="Google Shape;606;p39">
              <a:extLst>
                <a:ext uri="{FF2B5EF4-FFF2-40B4-BE49-F238E27FC236}">
                  <a16:creationId xmlns:a16="http://schemas.microsoft.com/office/drawing/2014/main"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a16="http://schemas.microsoft.com/office/drawing/2014/main"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C8085E5A-CB2D-449B-A5B9-98075CCB5D7C}"/>
              </a:ext>
            </a:extLst>
          </p:cNvPr>
          <p:cNvSpPr txBox="1"/>
          <p:nvPr/>
        </p:nvSpPr>
        <p:spPr>
          <a:xfrm>
            <a:off x="2945931" y="6303922"/>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26" name="Google Shape;609;p39">
            <a:extLst>
              <a:ext uri="{FF2B5EF4-FFF2-40B4-BE49-F238E27FC236}">
                <a16:creationId xmlns:a16="http://schemas.microsoft.com/office/drawing/2014/main" id="{45E69875-8657-4490-B09D-2781BB44FA9E}"/>
              </a:ext>
            </a:extLst>
          </p:cNvPr>
          <p:cNvGrpSpPr/>
          <p:nvPr/>
        </p:nvGrpSpPr>
        <p:grpSpPr>
          <a:xfrm>
            <a:off x="3012565" y="6375886"/>
            <a:ext cx="360000" cy="288000"/>
            <a:chOff x="5247525" y="3007275"/>
            <a:chExt cx="517575" cy="384825"/>
          </a:xfrm>
        </p:grpSpPr>
        <p:sp>
          <p:nvSpPr>
            <p:cNvPr id="27" name="Google Shape;610;p39">
              <a:extLst>
                <a:ext uri="{FF2B5EF4-FFF2-40B4-BE49-F238E27FC236}">
                  <a16:creationId xmlns:a16="http://schemas.microsoft.com/office/drawing/2014/main"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a16="http://schemas.microsoft.com/office/drawing/2014/main"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1936341" y="1219956"/>
            <a:ext cx="10120191" cy="4739003"/>
          </a:xfrm>
        </p:spPr>
        <p:txBody>
          <a:bodyPr/>
          <a:lstStyle/>
          <a:p>
            <a:pPr marL="0" indent="0">
              <a:buNone/>
            </a:pPr>
            <a:r>
              <a:rPr lang="en-US" dirty="0">
                <a:solidFill>
                  <a:srgbClr val="F38B00"/>
                </a:solidFill>
              </a:rPr>
              <a:t>1. LENGUAJE</a:t>
            </a:r>
          </a:p>
          <a:p>
            <a:pPr marL="0" indent="0">
              <a:buNone/>
            </a:pPr>
            <a:r>
              <a:rPr lang="en-US" dirty="0"/>
              <a:t>1.1 </a:t>
            </a:r>
            <a:r>
              <a:rPr lang="es-ES" dirty="0"/>
              <a:t>La importancia del lenguaje en la integración de personas refugiadas adultas.</a:t>
            </a:r>
          </a:p>
          <a:p>
            <a:pPr marL="0" indent="0">
              <a:buNone/>
            </a:pPr>
            <a:r>
              <a:rPr lang="en-US" dirty="0"/>
              <a:t>1.2 </a:t>
            </a:r>
            <a:r>
              <a:rPr lang="es-ES" dirty="0"/>
              <a:t>Herramientas para ayudar a enseñar y fomentar el aprendizaje de idiomas.</a:t>
            </a:r>
            <a:endParaRPr lang="en-US" dirty="0"/>
          </a:p>
          <a:p>
            <a:pPr marL="0" indent="0">
              <a:lnSpc>
                <a:spcPct val="100000"/>
              </a:lnSpc>
              <a:buNone/>
            </a:pPr>
            <a:r>
              <a:rPr lang="en-US" dirty="0"/>
              <a:t>1.3 </a:t>
            </a:r>
            <a:r>
              <a:rPr lang="es-ES" dirty="0"/>
              <a:t>Colaboración para el éxito de la enseñanza de idiomas: contactos y recursos clave del país.</a:t>
            </a:r>
            <a:endParaRPr lang="en-US" sz="300" dirty="0"/>
          </a:p>
          <a:p>
            <a:pPr marL="0" indent="0">
              <a:lnSpc>
                <a:spcPct val="100000"/>
              </a:lnSpc>
              <a:buNone/>
            </a:pPr>
            <a:r>
              <a:rPr lang="en-US" dirty="0">
                <a:solidFill>
                  <a:srgbClr val="16A8D3"/>
                </a:solidFill>
              </a:rPr>
              <a:t>2. COMUNICACIÓN</a:t>
            </a:r>
          </a:p>
          <a:p>
            <a:pPr marL="0" indent="0">
              <a:buClr>
                <a:srgbClr val="16A8D3"/>
              </a:buClr>
              <a:buNone/>
            </a:pPr>
            <a:r>
              <a:rPr lang="en-US" dirty="0"/>
              <a:t>2.1 </a:t>
            </a:r>
            <a:r>
              <a:rPr lang="es-ES" dirty="0"/>
              <a:t>Comunicarse con personas adultas que hablan un idioma diferente.</a:t>
            </a:r>
          </a:p>
          <a:p>
            <a:pPr marL="0" indent="0">
              <a:buClr>
                <a:srgbClr val="16A8D3"/>
              </a:buClr>
              <a:buNone/>
            </a:pPr>
            <a:r>
              <a:rPr lang="en-US" dirty="0"/>
              <a:t>2.2 </a:t>
            </a:r>
            <a:r>
              <a:rPr lang="es-ES" dirty="0"/>
              <a:t>Enfoque en la comunicación no verbal.</a:t>
            </a:r>
            <a:r>
              <a:rPr lang="en-US" dirty="0"/>
              <a:t> </a:t>
            </a:r>
          </a:p>
          <a:p>
            <a:pPr marL="0" indent="0">
              <a:buClr>
                <a:srgbClr val="16A8D3"/>
              </a:buClr>
              <a:buNone/>
            </a:pPr>
            <a:r>
              <a:rPr lang="en-US" dirty="0"/>
              <a:t>2.3 </a:t>
            </a:r>
            <a:r>
              <a:rPr lang="es-ES" dirty="0"/>
              <a:t>Comunicarse de forma empática</a:t>
            </a:r>
          </a:p>
          <a:p>
            <a:pPr marL="0" indent="0">
              <a:buClr>
                <a:srgbClr val="16A8D3"/>
              </a:buClr>
              <a:buNone/>
            </a:pPr>
            <a:r>
              <a:rPr lang="en-US" dirty="0"/>
              <a:t>2.4 </a:t>
            </a:r>
            <a:r>
              <a:rPr lang="es-ES" dirty="0"/>
              <a:t>Tecnología: un medio de comunicación nuevo e innovador</a:t>
            </a:r>
            <a:endParaRPr lang="en-US" dirty="0"/>
          </a:p>
        </p:txBody>
      </p:sp>
      <p:sp>
        <p:nvSpPr>
          <p:cNvPr id="7" name="TextBox 6">
            <a:extLst>
              <a:ext uri="{FF2B5EF4-FFF2-40B4-BE49-F238E27FC236}">
                <a16:creationId xmlns:a16="http://schemas.microsoft.com/office/drawing/2014/main" id="{0DD3A9F9-254E-4E47-A50C-38AAC789D04D}"/>
              </a:ext>
            </a:extLst>
          </p:cNvPr>
          <p:cNvSpPr txBox="1"/>
          <p:nvPr/>
        </p:nvSpPr>
        <p:spPr>
          <a:xfrm>
            <a:off x="5306637" y="630392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19" name="Google Shape;543;p39">
            <a:extLst>
              <a:ext uri="{FF2B5EF4-FFF2-40B4-BE49-F238E27FC236}">
                <a16:creationId xmlns:a16="http://schemas.microsoft.com/office/drawing/2014/main" id="{211ECEFA-D1F3-489C-BFF8-CD582E53E6DF}"/>
              </a:ext>
            </a:extLst>
          </p:cNvPr>
          <p:cNvGrpSpPr/>
          <p:nvPr/>
        </p:nvGrpSpPr>
        <p:grpSpPr>
          <a:xfrm>
            <a:off x="5387388" y="6390754"/>
            <a:ext cx="252000" cy="288000"/>
            <a:chOff x="5961125" y="1623900"/>
            <a:chExt cx="376925" cy="448175"/>
          </a:xfrm>
        </p:grpSpPr>
        <p:sp>
          <p:nvSpPr>
            <p:cNvPr id="20" name="Google Shape;544;p39">
              <a:extLst>
                <a:ext uri="{FF2B5EF4-FFF2-40B4-BE49-F238E27FC236}">
                  <a16:creationId xmlns:a16="http://schemas.microsoft.com/office/drawing/2014/main"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a16="http://schemas.microsoft.com/office/drawing/2014/main"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a16="http://schemas.microsoft.com/office/drawing/2014/main"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a16="http://schemas.microsoft.com/office/drawing/2014/main"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a16="http://schemas.microsoft.com/office/drawing/2014/main"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a16="http://schemas.microsoft.com/office/drawing/2014/main"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a16="http://schemas.microsoft.com/office/drawing/2014/main"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114912-E92D-419B-B6D3-C48CDE18814D}"/>
              </a:ext>
            </a:extLst>
          </p:cNvPr>
          <p:cNvSpPr>
            <a:spLocks noGrp="1"/>
          </p:cNvSpPr>
          <p:nvPr>
            <p:ph type="body" sz="quarter" idx="14"/>
          </p:nvPr>
        </p:nvSpPr>
        <p:spPr/>
        <p:txBody>
          <a:bodyPr>
            <a:normAutofit fontScale="85000" lnSpcReduction="20000"/>
          </a:bodyPr>
          <a:lstStyle/>
          <a:p>
            <a:endParaRPr lang="en-IE"/>
          </a:p>
        </p:txBody>
      </p:sp>
      <p:sp>
        <p:nvSpPr>
          <p:cNvPr id="3" name="Text Placeholder 2">
            <a:extLst>
              <a:ext uri="{FF2B5EF4-FFF2-40B4-BE49-F238E27FC236}">
                <a16:creationId xmlns:a16="http://schemas.microsoft.com/office/drawing/2014/main" id="{D4FD8AB3-E33B-4E79-8AC0-C92A93B91FF8}"/>
              </a:ext>
            </a:extLst>
          </p:cNvPr>
          <p:cNvSpPr>
            <a:spLocks noGrp="1"/>
          </p:cNvSpPr>
          <p:nvPr>
            <p:ph type="body" sz="quarter" idx="15"/>
          </p:nvPr>
        </p:nvSpPr>
        <p:spPr/>
        <p:txBody>
          <a:bodyPr>
            <a:normAutofit fontScale="92500" lnSpcReduction="10000"/>
          </a:bodyPr>
          <a:lstStyle/>
          <a:p>
            <a:endParaRPr lang="en-IE"/>
          </a:p>
        </p:txBody>
      </p:sp>
      <p:sp>
        <p:nvSpPr>
          <p:cNvPr id="4" name="Text Placeholder 3">
            <a:extLst>
              <a:ext uri="{FF2B5EF4-FFF2-40B4-BE49-F238E27FC236}">
                <a16:creationId xmlns:a16="http://schemas.microsoft.com/office/drawing/2014/main" id="{9446A565-D21A-4134-A590-7A8DFF1F079B}"/>
              </a:ext>
            </a:extLst>
          </p:cNvPr>
          <p:cNvSpPr>
            <a:spLocks noGrp="1"/>
          </p:cNvSpPr>
          <p:nvPr>
            <p:ph type="body" sz="quarter" idx="13"/>
          </p:nvPr>
        </p:nvSpPr>
        <p:spPr/>
        <p:txBody>
          <a:bodyPr/>
          <a:lstStyle/>
          <a:p>
            <a:endParaRPr lang="en-IE"/>
          </a:p>
        </p:txBody>
      </p:sp>
      <p:pic>
        <p:nvPicPr>
          <p:cNvPr id="1026" name="Picture 2">
            <a:extLst>
              <a:ext uri="{FF2B5EF4-FFF2-40B4-BE49-F238E27FC236}">
                <a16:creationId xmlns:a16="http://schemas.microsoft.com/office/drawing/2014/main" id="{F83CB63C-8AA8-4F94-BA8C-8933B7568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58" b="10456"/>
          <a:stretch/>
        </p:blipFill>
        <p:spPr bwMode="auto">
          <a:xfrm>
            <a:off x="201881" y="-1"/>
            <a:ext cx="11022595" cy="6385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809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2829721" y="1238683"/>
            <a:ext cx="9210717" cy="4042181"/>
          </a:xfrm>
        </p:spPr>
        <p:txBody>
          <a:bodyPr/>
          <a:lstStyle/>
          <a:p>
            <a:pPr algn="just"/>
            <a:r>
              <a:rPr lang="es-ES" dirty="0"/>
              <a:t>El programa </a:t>
            </a:r>
            <a:r>
              <a:rPr lang="es-ES" dirty="0" err="1"/>
              <a:t>Just</a:t>
            </a:r>
            <a:r>
              <a:rPr lang="es-ES" dirty="0"/>
              <a:t> </a:t>
            </a:r>
            <a:r>
              <a:rPr lang="es-ES" dirty="0" err="1"/>
              <a:t>Creative</a:t>
            </a:r>
            <a:r>
              <a:rPr lang="es-ES" dirty="0"/>
              <a:t> que se ejecuta en el Centro de Orientación y Respuesta a Emergencias en </a:t>
            </a:r>
            <a:r>
              <a:rPr lang="es-ES" dirty="0" err="1"/>
              <a:t>Ballaghaderreen</a:t>
            </a:r>
            <a:r>
              <a:rPr lang="es-ES" dirty="0"/>
              <a:t>, Roscommon, Irlanda, proporciona un aprendizaje práctico de idiomas que coincide con los talleres de Cocina y Preparación de Alimentos, Radiodifusión y Comunicaciones por Radio y Peluquería y Estilismo.</a:t>
            </a:r>
          </a:p>
          <a:p>
            <a:pPr algn="just"/>
            <a:r>
              <a:rPr lang="es-ES" dirty="0"/>
              <a:t>Esta forma práctica y real de aprender idiomas en el mundo real ha tenido resultados impresionantes y ha generado un gran interés entre las mujeres refugiadas sirias que han participado.</a:t>
            </a:r>
          </a:p>
          <a:p>
            <a:pPr algn="just"/>
            <a:r>
              <a:rPr lang="es-ES" dirty="0"/>
              <a:t>No sólo han aprendido nuevas habilidades prácticas como jardinería, cocina y peluquería, sino que también han aprendido el idioma inglés necesario en estas tareas / trabajos.</a:t>
            </a:r>
            <a:endParaRPr lang="en-IE" dirty="0"/>
          </a:p>
          <a:p>
            <a:endParaRPr lang="en-IE" dirty="0"/>
          </a:p>
          <a:p>
            <a:endParaRPr lang="en-IE" dirty="0"/>
          </a:p>
          <a:p>
            <a:pPr algn="just"/>
            <a:endParaRPr lang="en-IE" dirty="0">
              <a:solidFill>
                <a:srgbClr val="615F5D"/>
              </a:solidFill>
            </a:endParaRPr>
          </a:p>
          <a:p>
            <a:endParaRPr lang="en-IE" dirty="0"/>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3146961" y="238936"/>
            <a:ext cx="7546207" cy="857158"/>
          </a:xfrm>
        </p:spPr>
        <p:txBody>
          <a:bodyPr>
            <a:noAutofit/>
          </a:bodyPr>
          <a:lstStyle/>
          <a:p>
            <a:r>
              <a:rPr lang="es-ES" sz="2800" dirty="0"/>
              <a:t>Practicar idiomas de nuevas maneras: aprendizaje de idiomas a través de talleres prácticos</a:t>
            </a:r>
            <a:endParaRPr lang="en-IE" sz="2800" dirty="0"/>
          </a:p>
        </p:txBody>
      </p:sp>
      <p:sp>
        <p:nvSpPr>
          <p:cNvPr id="4" name="TextBox 3">
            <a:extLst>
              <a:ext uri="{FF2B5EF4-FFF2-40B4-BE49-F238E27FC236}">
                <a16:creationId xmlns:a16="http://schemas.microsoft.com/office/drawing/2014/main" id="{29A2D30F-7668-4DD2-B148-91769D072179}"/>
              </a:ext>
            </a:extLst>
          </p:cNvPr>
          <p:cNvSpPr txBox="1"/>
          <p:nvPr/>
        </p:nvSpPr>
        <p:spPr>
          <a:xfrm>
            <a:off x="1" y="985297"/>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GOOD PRACTICE</a:t>
            </a:r>
          </a:p>
          <a:p>
            <a:endParaRPr lang="en-IE" sz="2400" dirty="0">
              <a:solidFill>
                <a:schemeClr val="bg1"/>
              </a:solidFill>
            </a:endParaRPr>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148182" y="1225920"/>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F6C238AF-707C-4542-95D4-138E934C6C57}"/>
              </a:ext>
            </a:extLst>
          </p:cNvPr>
          <p:cNvSpPr txBox="1"/>
          <p:nvPr/>
        </p:nvSpPr>
        <p:spPr>
          <a:xfrm>
            <a:off x="7897564" y="4898123"/>
            <a:ext cx="4154312" cy="1754326"/>
          </a:xfrm>
          <a:prstGeom prst="rect">
            <a:avLst/>
          </a:prstGeom>
          <a:solidFill>
            <a:srgbClr val="16A8D3"/>
          </a:solidFill>
        </p:spPr>
        <p:txBody>
          <a:bodyPr wrap="square" rtlCol="0">
            <a:spAutoFit/>
          </a:bodyPr>
          <a:lstStyle/>
          <a:p>
            <a:r>
              <a:rPr lang="en-IE" dirty="0">
                <a:solidFill>
                  <a:schemeClr val="bg1"/>
                </a:solidFill>
              </a:rPr>
              <a:t>For more good practices,</a:t>
            </a:r>
          </a:p>
          <a:p>
            <a:r>
              <a:rPr lang="en-IE" dirty="0">
                <a:solidFill>
                  <a:schemeClr val="bg1"/>
                </a:solidFill>
              </a:rPr>
              <a:t>check out our 56 page </a:t>
            </a:r>
          </a:p>
          <a:p>
            <a:r>
              <a:rPr lang="en-IE" dirty="0">
                <a:solidFill>
                  <a:schemeClr val="bg1"/>
                </a:solidFill>
              </a:rPr>
              <a:t>Promise Social Inclusion </a:t>
            </a:r>
          </a:p>
          <a:p>
            <a:r>
              <a:rPr lang="en-IE" dirty="0">
                <a:solidFill>
                  <a:schemeClr val="bg1"/>
                </a:solidFill>
              </a:rPr>
              <a:t>Toolkit</a:t>
            </a:r>
          </a:p>
          <a:p>
            <a:endParaRPr lang="en-IE" dirty="0">
              <a:solidFill>
                <a:schemeClr val="bg1"/>
              </a:solidFill>
            </a:endParaRPr>
          </a:p>
          <a:p>
            <a:r>
              <a:rPr lang="en-IE" dirty="0">
                <a:solidFill>
                  <a:srgbClr val="6D6E6C"/>
                </a:solidFill>
                <a:highlight>
                  <a:srgbClr val="FFFF00"/>
                </a:highlight>
              </a:rPr>
              <a:t>NB - INSERT LINK</a:t>
            </a:r>
          </a:p>
        </p:txBody>
      </p:sp>
      <p:pic>
        <p:nvPicPr>
          <p:cNvPr id="17" name="Picture 16">
            <a:extLst>
              <a:ext uri="{FF2B5EF4-FFF2-40B4-BE49-F238E27FC236}">
                <a16:creationId xmlns:a16="http://schemas.microsoft.com/office/drawing/2014/main" id="{7822E390-B156-47C6-ADAF-BA2073D515BC}"/>
              </a:ext>
            </a:extLst>
          </p:cNvPr>
          <p:cNvPicPr>
            <a:picLocks noChangeAspect="1"/>
          </p:cNvPicPr>
          <p:nvPr/>
        </p:nvPicPr>
        <p:blipFill>
          <a:blip r:embed="rId2"/>
          <a:stretch>
            <a:fillRect/>
          </a:stretch>
        </p:blipFill>
        <p:spPr>
          <a:xfrm>
            <a:off x="10693168" y="5015265"/>
            <a:ext cx="1082425" cy="1520042"/>
          </a:xfrm>
          <a:prstGeom prst="rect">
            <a:avLst/>
          </a:prstGeom>
        </p:spPr>
      </p:pic>
      <p:pic>
        <p:nvPicPr>
          <p:cNvPr id="5" name="Picture 4">
            <a:extLst>
              <a:ext uri="{FF2B5EF4-FFF2-40B4-BE49-F238E27FC236}">
                <a16:creationId xmlns:a16="http://schemas.microsoft.com/office/drawing/2014/main" id="{B83B609A-6466-4B6D-A003-DBF48A897CAA}"/>
              </a:ext>
            </a:extLst>
          </p:cNvPr>
          <p:cNvPicPr>
            <a:picLocks noChangeAspect="1"/>
          </p:cNvPicPr>
          <p:nvPr/>
        </p:nvPicPr>
        <p:blipFill>
          <a:blip r:embed="rId3"/>
          <a:stretch>
            <a:fillRect/>
          </a:stretch>
        </p:blipFill>
        <p:spPr>
          <a:xfrm>
            <a:off x="143839" y="3336248"/>
            <a:ext cx="2676700" cy="3123749"/>
          </a:xfrm>
          <a:prstGeom prst="rect">
            <a:avLst/>
          </a:prstGeom>
        </p:spPr>
      </p:pic>
      <p:pic>
        <p:nvPicPr>
          <p:cNvPr id="18" name="Picture 17">
            <a:extLst>
              <a:ext uri="{FF2B5EF4-FFF2-40B4-BE49-F238E27FC236}">
                <a16:creationId xmlns:a16="http://schemas.microsoft.com/office/drawing/2014/main" id="{F532DCA8-F0D5-4DDE-9C5A-C01C2CEBF71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577689" y="116586"/>
            <a:ext cx="1470713" cy="812420"/>
          </a:xfrm>
          <a:prstGeom prst="rect">
            <a:avLst/>
          </a:prstGeom>
        </p:spPr>
      </p:pic>
    </p:spTree>
    <p:extLst>
      <p:ext uri="{BB962C8B-B14F-4D97-AF65-F5344CB8AC3E}">
        <p14:creationId xmlns:p14="http://schemas.microsoft.com/office/powerpoint/2010/main" val="319202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2917163" y="1213681"/>
            <a:ext cx="8741915" cy="3701884"/>
          </a:xfrm>
        </p:spPr>
        <p:txBody>
          <a:bodyPr/>
          <a:lstStyle/>
          <a:p>
            <a:pPr algn="just"/>
            <a:r>
              <a:rPr lang="es-ES" dirty="0" err="1"/>
              <a:t>Fáilte</a:t>
            </a:r>
            <a:r>
              <a:rPr lang="es-ES" dirty="0"/>
              <a:t> </a:t>
            </a:r>
            <a:r>
              <a:rPr lang="es-ES" dirty="0" err="1"/>
              <a:t>Isteach</a:t>
            </a:r>
            <a:r>
              <a:rPr lang="es-ES" dirty="0"/>
              <a:t> es una iniciativa de </a:t>
            </a:r>
            <a:r>
              <a:rPr lang="es-ES" dirty="0" err="1"/>
              <a:t>Third</a:t>
            </a:r>
            <a:r>
              <a:rPr lang="es-ES" dirty="0"/>
              <a:t> </a:t>
            </a:r>
            <a:r>
              <a:rPr lang="es-ES" dirty="0" err="1"/>
              <a:t>Age</a:t>
            </a:r>
            <a:r>
              <a:rPr lang="es-ES" dirty="0"/>
              <a:t>, una organización irlandesa que brinda oportunidades para que las personas mayores contribuyan a sus comunidades y participen activamente en la sociedad.</a:t>
            </a:r>
          </a:p>
          <a:p>
            <a:pPr algn="just"/>
            <a:r>
              <a:rPr lang="es-ES" dirty="0" err="1"/>
              <a:t>Fáilte</a:t>
            </a:r>
            <a:r>
              <a:rPr lang="es-ES" dirty="0"/>
              <a:t> </a:t>
            </a:r>
            <a:r>
              <a:rPr lang="es-ES" dirty="0" err="1"/>
              <a:t>Isteach</a:t>
            </a:r>
            <a:r>
              <a:rPr lang="es-ES" dirty="0"/>
              <a:t> involucra personas voluntarias (tutores) que dan la bienvenida a las personas migrantes a la comunidad a través de clases de inglés conversacionales.</a:t>
            </a:r>
          </a:p>
          <a:p>
            <a:pPr algn="just"/>
            <a:r>
              <a:rPr lang="es-ES" dirty="0"/>
              <a:t>Los/las tutores y estudiantes generalmente se reúnen una vez a la semana en entornos informales para conversar en inglés.</a:t>
            </a:r>
            <a:endParaRPr lang="en-IE" dirty="0">
              <a:solidFill>
                <a:srgbClr val="615F5D"/>
              </a:solidFill>
            </a:endParaRPr>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3155660" y="252537"/>
            <a:ext cx="8684648" cy="857158"/>
          </a:xfrm>
        </p:spPr>
        <p:txBody>
          <a:bodyPr>
            <a:normAutofit fontScale="77500" lnSpcReduction="20000"/>
          </a:bodyPr>
          <a:lstStyle/>
          <a:p>
            <a:r>
              <a:rPr lang="es-ES" dirty="0"/>
              <a:t>Nuevas maneras de practicar idiomas con voluntarios- Programa de idiomas voluntarios de </a:t>
            </a:r>
            <a:r>
              <a:rPr lang="es-ES" dirty="0" err="1"/>
              <a:t>Failte</a:t>
            </a:r>
            <a:r>
              <a:rPr lang="es-ES" dirty="0"/>
              <a:t> </a:t>
            </a:r>
            <a:r>
              <a:rPr lang="es-ES" dirty="0" err="1"/>
              <a:t>Isteach</a:t>
            </a:r>
            <a:endParaRPr lang="es-ES" dirty="0"/>
          </a:p>
        </p:txBody>
      </p:sp>
      <p:pic>
        <p:nvPicPr>
          <p:cNvPr id="6" name="Picture 2" descr="Image result for FAILTE ISTEACH IRELAND">
            <a:extLst>
              <a:ext uri="{FF2B5EF4-FFF2-40B4-BE49-F238E27FC236}">
                <a16:creationId xmlns:a16="http://schemas.microsoft.com/office/drawing/2014/main" id="{068C2123-B68D-466E-A807-7731BE374B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73" b="4406"/>
          <a:stretch/>
        </p:blipFill>
        <p:spPr bwMode="auto">
          <a:xfrm>
            <a:off x="9342" y="4820356"/>
            <a:ext cx="6550166" cy="17159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6BADEC-45BA-4677-B1BF-92DF26785D97}"/>
              </a:ext>
            </a:extLst>
          </p:cNvPr>
          <p:cNvSpPr/>
          <p:nvPr/>
        </p:nvSpPr>
        <p:spPr>
          <a:xfrm>
            <a:off x="549240" y="6169184"/>
            <a:ext cx="5973879" cy="461665"/>
          </a:xfrm>
          <a:prstGeom prst="rect">
            <a:avLst/>
          </a:prstGeom>
        </p:spPr>
        <p:txBody>
          <a:bodyPr wrap="none">
            <a:spAutoFit/>
          </a:bodyPr>
          <a:lstStyle/>
          <a:p>
            <a:r>
              <a:rPr lang="en-IE" sz="2400" dirty="0"/>
              <a:t>Source: </a:t>
            </a:r>
            <a:r>
              <a:rPr lang="en-IE" sz="2400" dirty="0">
                <a:hlinkClick r:id="rId3"/>
              </a:rPr>
              <a:t>www.thirdageireland.ie/failte-isteach</a:t>
            </a:r>
            <a:r>
              <a:rPr lang="en-IE" sz="2400" dirty="0"/>
              <a:t>  </a:t>
            </a:r>
          </a:p>
        </p:txBody>
      </p:sp>
      <p:sp>
        <p:nvSpPr>
          <p:cNvPr id="4" name="TextBox 3">
            <a:extLst>
              <a:ext uri="{FF2B5EF4-FFF2-40B4-BE49-F238E27FC236}">
                <a16:creationId xmlns:a16="http://schemas.microsoft.com/office/drawing/2014/main" id="{29A2D30F-7668-4DD2-B148-91769D072179}"/>
              </a:ext>
            </a:extLst>
          </p:cNvPr>
          <p:cNvSpPr txBox="1"/>
          <p:nvPr/>
        </p:nvSpPr>
        <p:spPr>
          <a:xfrm>
            <a:off x="1" y="643973"/>
            <a:ext cx="2917162"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a:t>
            </a:r>
            <a:r>
              <a:rPr lang="en-IE" sz="2200" dirty="0">
                <a:solidFill>
                  <a:schemeClr val="bg1"/>
                </a:solidFill>
              </a:rPr>
              <a:t>BUENA PRACTICA</a:t>
            </a:r>
          </a:p>
          <a:p>
            <a:endParaRPr lang="en-IE" sz="2400" dirty="0">
              <a:solidFill>
                <a:schemeClr val="bg1"/>
              </a:solidFill>
            </a:endParaRPr>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143839" y="899852"/>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F6C238AF-707C-4542-95D4-138E934C6C57}"/>
              </a:ext>
            </a:extLst>
          </p:cNvPr>
          <p:cNvSpPr txBox="1"/>
          <p:nvPr/>
        </p:nvSpPr>
        <p:spPr>
          <a:xfrm>
            <a:off x="7920842" y="4915565"/>
            <a:ext cx="4271158" cy="1754326"/>
          </a:xfrm>
          <a:prstGeom prst="rect">
            <a:avLst/>
          </a:prstGeom>
          <a:solidFill>
            <a:srgbClr val="16A8D3"/>
          </a:solidFill>
        </p:spPr>
        <p:txBody>
          <a:bodyPr wrap="square" rtlCol="0">
            <a:spAutoFit/>
          </a:bodyPr>
          <a:lstStyle/>
          <a:p>
            <a:r>
              <a:rPr lang="en-IE" dirty="0">
                <a:solidFill>
                  <a:schemeClr val="bg1"/>
                </a:solidFill>
              </a:rPr>
              <a:t>For more good practices,</a:t>
            </a:r>
          </a:p>
          <a:p>
            <a:r>
              <a:rPr lang="en-IE" dirty="0">
                <a:solidFill>
                  <a:schemeClr val="bg1"/>
                </a:solidFill>
              </a:rPr>
              <a:t>check out our 56 page </a:t>
            </a:r>
          </a:p>
          <a:p>
            <a:r>
              <a:rPr lang="en-IE" dirty="0">
                <a:solidFill>
                  <a:schemeClr val="bg1"/>
                </a:solidFill>
              </a:rPr>
              <a:t>Promise Social Inclusion </a:t>
            </a:r>
          </a:p>
          <a:p>
            <a:r>
              <a:rPr lang="en-IE" dirty="0">
                <a:solidFill>
                  <a:schemeClr val="bg1"/>
                </a:solidFill>
              </a:rPr>
              <a:t>Toolkit</a:t>
            </a:r>
          </a:p>
          <a:p>
            <a:endParaRPr lang="en-IE" dirty="0">
              <a:solidFill>
                <a:schemeClr val="bg1"/>
              </a:solidFill>
            </a:endParaRPr>
          </a:p>
          <a:p>
            <a:r>
              <a:rPr lang="en-IE" dirty="0">
                <a:solidFill>
                  <a:schemeClr val="bg1"/>
                </a:solidFill>
              </a:rPr>
              <a:t>NB - </a:t>
            </a:r>
            <a:r>
              <a:rPr lang="en-IE">
                <a:solidFill>
                  <a:schemeClr val="bg1"/>
                </a:solidFill>
              </a:rPr>
              <a:t>INSERT LINK</a:t>
            </a:r>
            <a:endParaRPr lang="en-IE" dirty="0">
              <a:solidFill>
                <a:schemeClr val="bg1"/>
              </a:solidFill>
            </a:endParaRPr>
          </a:p>
        </p:txBody>
      </p:sp>
      <p:pic>
        <p:nvPicPr>
          <p:cNvPr id="17" name="Picture 16">
            <a:extLst>
              <a:ext uri="{FF2B5EF4-FFF2-40B4-BE49-F238E27FC236}">
                <a16:creationId xmlns:a16="http://schemas.microsoft.com/office/drawing/2014/main" id="{7822E390-B156-47C6-ADAF-BA2073D515BC}"/>
              </a:ext>
            </a:extLst>
          </p:cNvPr>
          <p:cNvPicPr>
            <a:picLocks noChangeAspect="1"/>
          </p:cNvPicPr>
          <p:nvPr/>
        </p:nvPicPr>
        <p:blipFill>
          <a:blip r:embed="rId4"/>
          <a:stretch>
            <a:fillRect/>
          </a:stretch>
        </p:blipFill>
        <p:spPr>
          <a:xfrm>
            <a:off x="10965977" y="5016225"/>
            <a:ext cx="1082425" cy="1520042"/>
          </a:xfrm>
          <a:prstGeom prst="rect">
            <a:avLst/>
          </a:prstGeom>
        </p:spPr>
      </p:pic>
      <p:pic>
        <p:nvPicPr>
          <p:cNvPr id="18" name="Picture 17">
            <a:extLst>
              <a:ext uri="{FF2B5EF4-FFF2-40B4-BE49-F238E27FC236}">
                <a16:creationId xmlns:a16="http://schemas.microsoft.com/office/drawing/2014/main" id="{9A9CC22B-9659-447A-9700-75360D254C5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3329" y="2051418"/>
            <a:ext cx="1626195" cy="812420"/>
          </a:xfrm>
          <a:prstGeom prst="rect">
            <a:avLst/>
          </a:prstGeom>
        </p:spPr>
      </p:pic>
    </p:spTree>
    <p:extLst>
      <p:ext uri="{BB962C8B-B14F-4D97-AF65-F5344CB8AC3E}">
        <p14:creationId xmlns:p14="http://schemas.microsoft.com/office/powerpoint/2010/main" val="1499107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CA8860-74FB-496C-83CC-6B9E241A1BE9}"/>
              </a:ext>
            </a:extLst>
          </p:cNvPr>
          <p:cNvSpPr>
            <a:spLocks noGrp="1"/>
          </p:cNvSpPr>
          <p:nvPr>
            <p:ph type="body" sz="quarter" idx="21"/>
          </p:nvPr>
        </p:nvSpPr>
        <p:spPr>
          <a:xfrm>
            <a:off x="2495266" y="368134"/>
            <a:ext cx="8403792" cy="707943"/>
          </a:xfrm>
        </p:spPr>
        <p:txBody>
          <a:bodyPr/>
          <a:lstStyle/>
          <a:p>
            <a:r>
              <a:rPr lang="en-IE" dirty="0" err="1"/>
              <a:t>Ver</a:t>
            </a:r>
            <a:r>
              <a:rPr lang="en-IE" dirty="0"/>
              <a:t> video: Failte Isteach</a:t>
            </a:r>
          </a:p>
        </p:txBody>
      </p:sp>
      <p:pic>
        <p:nvPicPr>
          <p:cNvPr id="4" name="Online Media 8" title="Third Age - Failte Isteach">
            <a:hlinkClick r:id="" action="ppaction://media"/>
            <a:extLst>
              <a:ext uri="{FF2B5EF4-FFF2-40B4-BE49-F238E27FC236}">
                <a16:creationId xmlns:a16="http://schemas.microsoft.com/office/drawing/2014/main" id="{F32D2E4C-6F94-4464-B9AB-905560FD51ED}"/>
              </a:ext>
            </a:extLst>
          </p:cNvPr>
          <p:cNvPicPr>
            <a:picLocks noRot="1" noChangeAspect="1"/>
          </p:cNvPicPr>
          <p:nvPr>
            <a:videoFile r:link="rId1"/>
          </p:nvPr>
        </p:nvPicPr>
        <p:blipFill>
          <a:blip r:embed="rId3"/>
          <a:stretch>
            <a:fillRect/>
          </a:stretch>
        </p:blipFill>
        <p:spPr>
          <a:xfrm>
            <a:off x="2495266" y="1160649"/>
            <a:ext cx="8088973" cy="4550661"/>
          </a:xfrm>
          <a:prstGeom prst="rect">
            <a:avLst/>
          </a:prstGeom>
        </p:spPr>
      </p:pic>
      <p:sp>
        <p:nvSpPr>
          <p:cNvPr id="5" name="Rectangle 4">
            <a:extLst>
              <a:ext uri="{FF2B5EF4-FFF2-40B4-BE49-F238E27FC236}">
                <a16:creationId xmlns:a16="http://schemas.microsoft.com/office/drawing/2014/main" id="{F6452A27-EC57-4B61-88CD-3A1AAB3306E4}"/>
              </a:ext>
            </a:extLst>
          </p:cNvPr>
          <p:cNvSpPr/>
          <p:nvPr/>
        </p:nvSpPr>
        <p:spPr>
          <a:xfrm>
            <a:off x="140428" y="5904561"/>
            <a:ext cx="7377972" cy="769441"/>
          </a:xfrm>
          <a:prstGeom prst="rect">
            <a:avLst/>
          </a:prstGeom>
        </p:spPr>
        <p:txBody>
          <a:bodyPr wrap="square">
            <a:spAutoFit/>
          </a:bodyPr>
          <a:lstStyle/>
          <a:p>
            <a:r>
              <a:rPr lang="en-IE" sz="2200" dirty="0">
                <a:solidFill>
                  <a:srgbClr val="6D6E6C"/>
                </a:solidFill>
              </a:rPr>
              <a:t>Programa Failte Isteach, Irlanda: </a:t>
            </a:r>
            <a:r>
              <a:rPr lang="en-IE" sz="2200" dirty="0" err="1">
                <a:solidFill>
                  <a:srgbClr val="6D6E6C"/>
                </a:solidFill>
              </a:rPr>
              <a:t>empoderar</a:t>
            </a:r>
            <a:r>
              <a:rPr lang="en-IE" sz="2200" dirty="0">
                <a:solidFill>
                  <a:srgbClr val="6D6E6C"/>
                </a:solidFill>
              </a:rPr>
              <a:t> a las personas  </a:t>
            </a:r>
            <a:r>
              <a:rPr lang="en-IE" sz="2200" dirty="0" err="1">
                <a:solidFill>
                  <a:srgbClr val="6D6E6C"/>
                </a:solidFill>
              </a:rPr>
              <a:t>voluntarios</a:t>
            </a:r>
            <a:r>
              <a:rPr lang="en-IE" sz="2200" dirty="0">
                <a:solidFill>
                  <a:srgbClr val="6D6E6C"/>
                </a:solidFill>
              </a:rPr>
              <a:t> de la </a:t>
            </a:r>
            <a:r>
              <a:rPr lang="en-IE" sz="2200" dirty="0" err="1">
                <a:solidFill>
                  <a:srgbClr val="6D6E6C"/>
                </a:solidFill>
              </a:rPr>
              <a:t>comunidad</a:t>
            </a:r>
            <a:r>
              <a:rPr lang="en-IE" sz="2200" dirty="0">
                <a:solidFill>
                  <a:srgbClr val="6D6E6C"/>
                </a:solidFill>
              </a:rPr>
              <a:t> para que </a:t>
            </a:r>
            <a:r>
              <a:rPr lang="en-IE" sz="2200" dirty="0" err="1">
                <a:solidFill>
                  <a:srgbClr val="6D6E6C"/>
                </a:solidFill>
              </a:rPr>
              <a:t>participen</a:t>
            </a:r>
            <a:r>
              <a:rPr lang="en-IE" sz="2200" dirty="0">
                <a:solidFill>
                  <a:srgbClr val="6D6E6C"/>
                </a:solidFill>
              </a:rPr>
              <a:t>.</a:t>
            </a:r>
          </a:p>
        </p:txBody>
      </p:sp>
      <p:sp>
        <p:nvSpPr>
          <p:cNvPr id="6" name="Rectangle 5">
            <a:extLst>
              <a:ext uri="{FF2B5EF4-FFF2-40B4-BE49-F238E27FC236}">
                <a16:creationId xmlns:a16="http://schemas.microsoft.com/office/drawing/2014/main" id="{74ECB4EC-83F5-4C5F-9AE7-7EFC46A1785C}"/>
              </a:ext>
            </a:extLst>
          </p:cNvPr>
          <p:cNvSpPr/>
          <p:nvPr/>
        </p:nvSpPr>
        <p:spPr>
          <a:xfrm>
            <a:off x="7710324" y="5981505"/>
            <a:ext cx="4481676" cy="307777"/>
          </a:xfrm>
          <a:prstGeom prst="rect">
            <a:avLst/>
          </a:prstGeom>
        </p:spPr>
        <p:txBody>
          <a:bodyPr wrap="none">
            <a:spAutoFit/>
          </a:bodyPr>
          <a:lstStyle/>
          <a:p>
            <a:r>
              <a:rPr lang="en-IE" sz="1400" dirty="0"/>
              <a:t>Source: </a:t>
            </a:r>
            <a:r>
              <a:rPr lang="en-IE" sz="1400" dirty="0">
                <a:hlinkClick r:id="rId4"/>
              </a:rPr>
              <a:t>https://www.youtube.com/watch?v=qm3IYXEZcYk</a:t>
            </a:r>
            <a:r>
              <a:rPr lang="en-IE" sz="1400" dirty="0"/>
              <a:t> </a:t>
            </a:r>
          </a:p>
        </p:txBody>
      </p:sp>
      <p:pic>
        <p:nvPicPr>
          <p:cNvPr id="7" name="Picture 6">
            <a:extLst>
              <a:ext uri="{FF2B5EF4-FFF2-40B4-BE49-F238E27FC236}">
                <a16:creationId xmlns:a16="http://schemas.microsoft.com/office/drawing/2014/main" id="{CD4F8517-709B-46BE-B07A-AFC707FD40A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106355" y="92468"/>
            <a:ext cx="1626195" cy="812420"/>
          </a:xfrm>
          <a:prstGeom prst="rect">
            <a:avLst/>
          </a:prstGeom>
        </p:spPr>
      </p:pic>
    </p:spTree>
    <p:extLst>
      <p:ext uri="{BB962C8B-B14F-4D97-AF65-F5344CB8AC3E}">
        <p14:creationId xmlns:p14="http://schemas.microsoft.com/office/powerpoint/2010/main" val="4159857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BD8AB3-E25E-42D7-8B89-C66D9FF21F98}"/>
              </a:ext>
            </a:extLst>
          </p:cNvPr>
          <p:cNvSpPr>
            <a:spLocks noGrp="1"/>
          </p:cNvSpPr>
          <p:nvPr>
            <p:ph type="body" sz="quarter" idx="20"/>
          </p:nvPr>
        </p:nvSpPr>
        <p:spPr>
          <a:xfrm>
            <a:off x="6288312" y="1872406"/>
            <a:ext cx="5551386" cy="4325194"/>
          </a:xfrm>
        </p:spPr>
        <p:txBody>
          <a:bodyPr/>
          <a:lstStyle/>
          <a:p>
            <a:pPr algn="just"/>
            <a:r>
              <a:rPr lang="es-ES" dirty="0"/>
              <a:t>En estos juegos, se describen palabras a contra reloj.</a:t>
            </a:r>
          </a:p>
          <a:p>
            <a:pPr algn="just"/>
            <a:r>
              <a:rPr lang="es-ES" dirty="0"/>
              <a:t>Puede sonar simple, pero es muy divertido y una forma realmente efectiva de practicar un nuevo idioma y un nuevo vocabulario.</a:t>
            </a:r>
          </a:p>
          <a:p>
            <a:pPr algn="just"/>
            <a:r>
              <a:rPr lang="es-ES" dirty="0"/>
              <a:t>Es muy posible que hayas visto la aplicación "</a:t>
            </a:r>
            <a:r>
              <a:rPr lang="es-ES" dirty="0" err="1"/>
              <a:t>Heads</a:t>
            </a:r>
            <a:r>
              <a:rPr lang="es-ES" dirty="0"/>
              <a:t> Up!" O los segmentos relacionados en el programa de televisión "Ellen". Mira el clip de Harrison Ford jugando al juego.</a:t>
            </a:r>
            <a:endParaRPr lang="en-IE" dirty="0"/>
          </a:p>
          <a:p>
            <a:r>
              <a:rPr lang="en-IE" dirty="0"/>
              <a:t> </a:t>
            </a:r>
          </a:p>
          <a:p>
            <a:endParaRPr lang="en-IE" dirty="0"/>
          </a:p>
          <a:p>
            <a:endParaRPr lang="en-IE" dirty="0"/>
          </a:p>
          <a:p>
            <a:endParaRPr lang="en-IE" dirty="0"/>
          </a:p>
          <a:p>
            <a:endParaRPr lang="en-IE" dirty="0"/>
          </a:p>
        </p:txBody>
      </p:sp>
      <p:sp>
        <p:nvSpPr>
          <p:cNvPr id="3" name="Picture Placeholder 2">
            <a:extLst>
              <a:ext uri="{FF2B5EF4-FFF2-40B4-BE49-F238E27FC236}">
                <a16:creationId xmlns:a16="http://schemas.microsoft.com/office/drawing/2014/main" id="{6BD0C345-789A-4909-BC35-BD722AB4947D}"/>
              </a:ext>
            </a:extLst>
          </p:cNvPr>
          <p:cNvSpPr>
            <a:spLocks noGrp="1"/>
          </p:cNvSpPr>
          <p:nvPr>
            <p:ph type="pic" sz="quarter" idx="21"/>
          </p:nvPr>
        </p:nvSpPr>
        <p:spPr/>
      </p:sp>
      <p:sp>
        <p:nvSpPr>
          <p:cNvPr id="4" name="Text Placeholder 3">
            <a:extLst>
              <a:ext uri="{FF2B5EF4-FFF2-40B4-BE49-F238E27FC236}">
                <a16:creationId xmlns:a16="http://schemas.microsoft.com/office/drawing/2014/main" id="{E5BCBEED-2427-4471-9B49-3AC8F8A31727}"/>
              </a:ext>
            </a:extLst>
          </p:cNvPr>
          <p:cNvSpPr>
            <a:spLocks noGrp="1"/>
          </p:cNvSpPr>
          <p:nvPr>
            <p:ph type="body" sz="quarter" idx="22"/>
          </p:nvPr>
        </p:nvSpPr>
        <p:spPr>
          <a:xfrm>
            <a:off x="3726180" y="215325"/>
            <a:ext cx="8284968" cy="1161903"/>
          </a:xfrm>
        </p:spPr>
        <p:txBody>
          <a:bodyPr>
            <a:normAutofit/>
          </a:bodyPr>
          <a:lstStyle/>
          <a:p>
            <a:r>
              <a:rPr lang="es-ES" dirty="0"/>
              <a:t>Articular / </a:t>
            </a:r>
            <a:r>
              <a:rPr lang="es-ES" dirty="0" err="1"/>
              <a:t>Heads</a:t>
            </a:r>
            <a:r>
              <a:rPr lang="es-ES" dirty="0"/>
              <a:t> Up Juego: permite al alumnado practicar un nuevo idioma</a:t>
            </a:r>
            <a:endParaRPr lang="en-IE" dirty="0"/>
          </a:p>
        </p:txBody>
      </p:sp>
      <p:pic>
        <p:nvPicPr>
          <p:cNvPr id="5" name="Online Media 4" title="Harrison Ford Plays 'Heads Up!' with Ellen">
            <a:hlinkClick r:id="" action="ppaction://media"/>
            <a:extLst>
              <a:ext uri="{FF2B5EF4-FFF2-40B4-BE49-F238E27FC236}">
                <a16:creationId xmlns:a16="http://schemas.microsoft.com/office/drawing/2014/main" id="{A8B3CAFD-BB30-4351-A414-DA6CB3362998}"/>
              </a:ext>
            </a:extLst>
          </p:cNvPr>
          <p:cNvPicPr>
            <a:picLocks noRot="1" noChangeAspect="1"/>
          </p:cNvPicPr>
          <p:nvPr>
            <a:videoFile r:link="rId1"/>
          </p:nvPr>
        </p:nvPicPr>
        <p:blipFill>
          <a:blip r:embed="rId3"/>
          <a:stretch>
            <a:fillRect/>
          </a:stretch>
        </p:blipFill>
        <p:spPr>
          <a:xfrm>
            <a:off x="182023" y="2782023"/>
            <a:ext cx="5794869" cy="3259613"/>
          </a:xfrm>
          <a:prstGeom prst="rect">
            <a:avLst/>
          </a:prstGeom>
        </p:spPr>
      </p:pic>
      <p:sp>
        <p:nvSpPr>
          <p:cNvPr id="6" name="TextBox 5">
            <a:extLst>
              <a:ext uri="{FF2B5EF4-FFF2-40B4-BE49-F238E27FC236}">
                <a16:creationId xmlns:a16="http://schemas.microsoft.com/office/drawing/2014/main" id="{E8240197-DECF-458F-8350-B5DB59288580}"/>
              </a:ext>
            </a:extLst>
          </p:cNvPr>
          <p:cNvSpPr txBox="1"/>
          <p:nvPr/>
        </p:nvSpPr>
        <p:spPr>
          <a:xfrm>
            <a:off x="0" y="375646"/>
            <a:ext cx="3207197" cy="1938992"/>
          </a:xfrm>
          <a:prstGeom prst="rect">
            <a:avLst/>
          </a:prstGeom>
          <a:solidFill>
            <a:srgbClr val="16A8D3"/>
          </a:solidFill>
        </p:spPr>
        <p:txBody>
          <a:bodyPr wrap="square" rtlCol="0">
            <a:spAutoFit/>
          </a:bodyPr>
          <a:lstStyle/>
          <a:p>
            <a:r>
              <a:rPr lang="en-IE" sz="2400" dirty="0">
                <a:solidFill>
                  <a:schemeClr val="bg1"/>
                </a:solidFill>
              </a:rPr>
              <a:t> BUENA PRACTICA</a:t>
            </a:r>
          </a:p>
          <a:p>
            <a:pPr marL="342900" indent="-342900">
              <a:buFontTx/>
              <a:buChar char="-"/>
            </a:pPr>
            <a:r>
              <a:rPr lang="es-ES" sz="2400" dirty="0">
                <a:solidFill>
                  <a:schemeClr val="bg1"/>
                </a:solidFill>
              </a:rPr>
              <a:t>DIVERTIDA ACTIVIDAD DE ENSEÑANZA EN EL AULA</a:t>
            </a:r>
            <a:endParaRPr lang="en-IE" sz="2400" dirty="0">
              <a:solidFill>
                <a:schemeClr val="bg1"/>
              </a:solidFill>
            </a:endParaRPr>
          </a:p>
        </p:txBody>
      </p:sp>
      <p:grpSp>
        <p:nvGrpSpPr>
          <p:cNvPr id="7" name="Google Shape;543;p39">
            <a:extLst>
              <a:ext uri="{FF2B5EF4-FFF2-40B4-BE49-F238E27FC236}">
                <a16:creationId xmlns:a16="http://schemas.microsoft.com/office/drawing/2014/main" id="{061AC3CA-9F61-4F5E-95EF-A2F5858E62D8}"/>
              </a:ext>
            </a:extLst>
          </p:cNvPr>
          <p:cNvGrpSpPr/>
          <p:nvPr/>
        </p:nvGrpSpPr>
        <p:grpSpPr>
          <a:xfrm>
            <a:off x="2494789" y="775037"/>
            <a:ext cx="567573" cy="556079"/>
            <a:chOff x="5961125" y="1623900"/>
            <a:chExt cx="427450" cy="448175"/>
          </a:xfrm>
        </p:grpSpPr>
        <p:sp>
          <p:nvSpPr>
            <p:cNvPr id="8" name="Google Shape;544;p39">
              <a:extLst>
                <a:ext uri="{FF2B5EF4-FFF2-40B4-BE49-F238E27FC236}">
                  <a16:creationId xmlns:a16="http://schemas.microsoft.com/office/drawing/2014/main" id="{6C80EE8F-8048-4797-B9E2-A1D5ABE5D66C}"/>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id="{74F2543A-FD20-445D-8302-F74011323CD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id="{58C63262-0268-454C-A82F-3EAD45EC99A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id="{F858B568-D529-4A63-8B6A-00C8A5B02DD8}"/>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id="{6D4392DD-F6ED-4C6D-BC00-2E2AE9BC95E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id="{86C19FB6-46F0-4671-8374-78321C08378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id="{21F0EDAD-BDF4-458C-89C1-0DC6FCC902DE}"/>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9323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3189759" y="1223464"/>
            <a:ext cx="8741915" cy="4039496"/>
          </a:xfrm>
        </p:spPr>
        <p:txBody>
          <a:bodyPr/>
          <a:lstStyle/>
          <a:p>
            <a:pPr algn="just"/>
            <a:r>
              <a:rPr lang="es-ES" dirty="0"/>
              <a:t>La conversación y los intercambios de idiomas son una excelente manera de practicar/hablar un idioma en un contexto más relajado y social.</a:t>
            </a:r>
          </a:p>
          <a:p>
            <a:pPr algn="just"/>
            <a:r>
              <a:rPr lang="es-ES" dirty="0"/>
              <a:t>Además de practicar sus habilidades lingüísticas a través de la conversación, también puede aprender mucho sobre la cultura, la política y la economía de ese país con personas nativas del mismo.</a:t>
            </a:r>
          </a:p>
          <a:p>
            <a:pPr algn="just"/>
            <a:r>
              <a:rPr lang="es-ES" dirty="0"/>
              <a:t>En Irlanda, los intercambios de conversación son muy populares en las bibliotecas. A continuación se muestra un ejemplo de horario de intercambio de conversación de una Biblioteca de la Ciudad de Dublín.</a:t>
            </a:r>
            <a:endParaRPr lang="en-IE" dirty="0"/>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3498354" y="471273"/>
            <a:ext cx="8351530" cy="566873"/>
          </a:xfrm>
        </p:spPr>
        <p:txBody>
          <a:bodyPr>
            <a:normAutofit lnSpcReduction="10000"/>
          </a:bodyPr>
          <a:lstStyle/>
          <a:p>
            <a:r>
              <a:rPr lang="es-ES" dirty="0"/>
              <a:t>Conversaciones e intercambios de idiomas</a:t>
            </a:r>
            <a:endParaRPr lang="en-IE" dirty="0"/>
          </a:p>
        </p:txBody>
      </p:sp>
      <p:sp>
        <p:nvSpPr>
          <p:cNvPr id="7" name="Rectangle 6">
            <a:extLst>
              <a:ext uri="{FF2B5EF4-FFF2-40B4-BE49-F238E27FC236}">
                <a16:creationId xmlns:a16="http://schemas.microsoft.com/office/drawing/2014/main" id="{AD6BADEC-45BA-4677-B1BF-92DF26785D97}"/>
              </a:ext>
            </a:extLst>
          </p:cNvPr>
          <p:cNvSpPr/>
          <p:nvPr/>
        </p:nvSpPr>
        <p:spPr>
          <a:xfrm>
            <a:off x="253398" y="6372455"/>
            <a:ext cx="7146508" cy="246221"/>
          </a:xfrm>
          <a:prstGeom prst="rect">
            <a:avLst/>
          </a:prstGeom>
        </p:spPr>
        <p:txBody>
          <a:bodyPr wrap="none">
            <a:spAutoFit/>
          </a:bodyPr>
          <a:lstStyle/>
          <a:p>
            <a:r>
              <a:rPr lang="en-IE" sz="1000" dirty="0"/>
              <a:t>Source: </a:t>
            </a:r>
            <a:r>
              <a:rPr lang="en-IE" sz="1000" dirty="0">
                <a:hlinkClick r:id="rId2"/>
              </a:rPr>
              <a:t>http://www.dublincity.ie/main-menu-services-recreation-culture-dublin-city-public-libraries-and-archive-events/conversation</a:t>
            </a:r>
            <a:endParaRPr lang="en-IE" sz="1000" dirty="0"/>
          </a:p>
        </p:txBody>
      </p:sp>
      <p:sp>
        <p:nvSpPr>
          <p:cNvPr id="4" name="TextBox 3">
            <a:extLst>
              <a:ext uri="{FF2B5EF4-FFF2-40B4-BE49-F238E27FC236}">
                <a16:creationId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BUENA PRÁCTICA</a:t>
            </a:r>
          </a:p>
          <a:p>
            <a:endParaRPr lang="en-IE" sz="2400" dirty="0">
              <a:solidFill>
                <a:schemeClr val="bg1"/>
              </a:solidFill>
            </a:endParaRPr>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134423" y="852189"/>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BCC7164D-6DAE-42BC-83A7-7CAF74301B35}"/>
              </a:ext>
            </a:extLst>
          </p:cNvPr>
          <p:cNvPicPr>
            <a:picLocks noChangeAspect="1"/>
          </p:cNvPicPr>
          <p:nvPr/>
        </p:nvPicPr>
        <p:blipFill>
          <a:blip r:embed="rId3"/>
          <a:stretch>
            <a:fillRect/>
          </a:stretch>
        </p:blipFill>
        <p:spPr>
          <a:xfrm>
            <a:off x="3930732" y="4771952"/>
            <a:ext cx="7486774" cy="1588693"/>
          </a:xfrm>
          <a:prstGeom prst="rect">
            <a:avLst/>
          </a:prstGeom>
        </p:spPr>
      </p:pic>
    </p:spTree>
    <p:extLst>
      <p:ext uri="{BB962C8B-B14F-4D97-AF65-F5344CB8AC3E}">
        <p14:creationId xmlns:p14="http://schemas.microsoft.com/office/powerpoint/2010/main" val="4104155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3131496" y="1285432"/>
            <a:ext cx="8741915" cy="4039496"/>
          </a:xfrm>
        </p:spPr>
        <p:txBody>
          <a:bodyPr/>
          <a:lstStyle/>
          <a:p>
            <a:r>
              <a:rPr lang="es-ES" dirty="0"/>
              <a:t>Hay una gran cantidad de programas gratuitos de intercambio de idiomas en línea que las  personas refugiadas y migrantes pueden aprovechar, como:</a:t>
            </a:r>
            <a:endParaRPr lang="en-IE" dirty="0"/>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3326689" y="284357"/>
            <a:ext cx="8351530" cy="704338"/>
          </a:xfrm>
        </p:spPr>
        <p:txBody>
          <a:bodyPr>
            <a:normAutofit/>
          </a:bodyPr>
          <a:lstStyle/>
          <a:p>
            <a:r>
              <a:rPr lang="es-ES" dirty="0"/>
              <a:t>Intercambios de idiomas Online</a:t>
            </a:r>
            <a:endParaRPr lang="en-IE" dirty="0"/>
          </a:p>
        </p:txBody>
      </p:sp>
      <p:sp>
        <p:nvSpPr>
          <p:cNvPr id="7" name="Rectangle 6">
            <a:extLst>
              <a:ext uri="{FF2B5EF4-FFF2-40B4-BE49-F238E27FC236}">
                <a16:creationId xmlns:a16="http://schemas.microsoft.com/office/drawing/2014/main" id="{AD6BADEC-45BA-4677-B1BF-92DF26785D97}"/>
              </a:ext>
            </a:extLst>
          </p:cNvPr>
          <p:cNvSpPr/>
          <p:nvPr/>
        </p:nvSpPr>
        <p:spPr>
          <a:xfrm>
            <a:off x="105569" y="6482352"/>
            <a:ext cx="4289957" cy="246221"/>
          </a:xfrm>
          <a:prstGeom prst="rect">
            <a:avLst/>
          </a:prstGeom>
        </p:spPr>
        <p:txBody>
          <a:bodyPr wrap="none">
            <a:spAutoFit/>
          </a:bodyPr>
          <a:lstStyle/>
          <a:p>
            <a:r>
              <a:rPr lang="en-IE" sz="1000" dirty="0"/>
              <a:t>Source: </a:t>
            </a:r>
            <a:r>
              <a:rPr lang="en-IE" sz="1000" dirty="0">
                <a:hlinkClick r:id="rId2"/>
              </a:rPr>
              <a:t>https://www.lifewire.com/free-language-exchange-websites-1357059</a:t>
            </a:r>
            <a:r>
              <a:rPr lang="en-IE" sz="1000" dirty="0"/>
              <a:t> </a:t>
            </a:r>
          </a:p>
        </p:txBody>
      </p:sp>
      <p:sp>
        <p:nvSpPr>
          <p:cNvPr id="4" name="TextBox 3">
            <a:extLst>
              <a:ext uri="{FF2B5EF4-FFF2-40B4-BE49-F238E27FC236}">
                <a16:creationId xmlns:a16="http://schemas.microsoft.com/office/drawing/2014/main" id="{29A2D30F-7668-4DD2-B148-91769D072179}"/>
              </a:ext>
            </a:extLst>
          </p:cNvPr>
          <p:cNvSpPr txBox="1"/>
          <p:nvPr/>
        </p:nvSpPr>
        <p:spPr>
          <a:xfrm>
            <a:off x="1" y="594652"/>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BUENA PRACTICA</a:t>
            </a:r>
          </a:p>
          <a:p>
            <a:endParaRPr lang="en-IE" sz="2400" dirty="0">
              <a:solidFill>
                <a:schemeClr val="bg1"/>
              </a:solidFill>
            </a:endParaRPr>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Image result for conversation exchange logo">
            <a:hlinkClick r:id="rId3"/>
            <a:extLst>
              <a:ext uri="{FF2B5EF4-FFF2-40B4-BE49-F238E27FC236}">
                <a16:creationId xmlns:a16="http://schemas.microsoft.com/office/drawing/2014/main" id="{3530C053-3BAA-4AE1-ABE2-6F6DFEABE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537" y="4931355"/>
            <a:ext cx="30861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hlinkClick r:id="rId5"/>
            <a:extLst>
              <a:ext uri="{FF2B5EF4-FFF2-40B4-BE49-F238E27FC236}">
                <a16:creationId xmlns:a16="http://schemas.microsoft.com/office/drawing/2014/main" id="{6D2222A5-A517-4BAA-8A79-07A0082D8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7508" y="2660466"/>
            <a:ext cx="1556036" cy="15560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544889-4B89-48DD-ABB1-33EB4ECEB49D}"/>
              </a:ext>
            </a:extLst>
          </p:cNvPr>
          <p:cNvSpPr txBox="1"/>
          <p:nvPr/>
        </p:nvSpPr>
        <p:spPr>
          <a:xfrm>
            <a:off x="3441405" y="4326507"/>
            <a:ext cx="2096238" cy="646331"/>
          </a:xfrm>
          <a:prstGeom prst="rect">
            <a:avLst/>
          </a:prstGeom>
          <a:noFill/>
        </p:spPr>
        <p:txBody>
          <a:bodyPr wrap="square" rtlCol="0">
            <a:spAutoFit/>
          </a:bodyPr>
          <a:lstStyle/>
          <a:p>
            <a:pPr algn="ctr"/>
            <a:r>
              <a:rPr lang="en-IE" dirty="0"/>
              <a:t>The </a:t>
            </a:r>
            <a:r>
              <a:rPr lang="en-IE" dirty="0" err="1"/>
              <a:t>Mixxer</a:t>
            </a:r>
            <a:r>
              <a:rPr lang="en-IE" dirty="0"/>
              <a:t> Language Exchange</a:t>
            </a:r>
          </a:p>
        </p:txBody>
      </p:sp>
      <p:pic>
        <p:nvPicPr>
          <p:cNvPr id="1030" name="Picture 6" descr="Easy Language Exchange">
            <a:hlinkClick r:id="rId7"/>
            <a:extLst>
              <a:ext uri="{FF2B5EF4-FFF2-40B4-BE49-F238E27FC236}">
                <a16:creationId xmlns:a16="http://schemas.microsoft.com/office/drawing/2014/main" id="{560F7EB9-A63A-495A-B81D-4D239BF6F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5547" y="3207372"/>
            <a:ext cx="2568017" cy="12915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peaky">
            <a:hlinkClick r:id="rId9"/>
            <a:extLst>
              <a:ext uri="{FF2B5EF4-FFF2-40B4-BE49-F238E27FC236}">
                <a16:creationId xmlns:a16="http://schemas.microsoft.com/office/drawing/2014/main" id="{41228CD8-03FA-4AD8-B215-FEAF51F185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17461" y="312319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apora  logo">
            <a:hlinkClick r:id="rId11"/>
            <a:extLst>
              <a:ext uri="{FF2B5EF4-FFF2-40B4-BE49-F238E27FC236}">
                <a16:creationId xmlns:a16="http://schemas.microsoft.com/office/drawing/2014/main" id="{A210C5E6-5E94-4EEA-85C7-A32C7C4204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6046" y="5116596"/>
            <a:ext cx="2811594" cy="11058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lingoglobe">
            <a:hlinkClick r:id="rId13"/>
            <a:extLst>
              <a:ext uri="{FF2B5EF4-FFF2-40B4-BE49-F238E27FC236}">
                <a16:creationId xmlns:a16="http://schemas.microsoft.com/office/drawing/2014/main" id="{BBFF2F91-2046-4DB3-B527-5526E682C016}"/>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0922" t="9100" r="21958" b="21392"/>
          <a:stretch/>
        </p:blipFill>
        <p:spPr bwMode="auto">
          <a:xfrm>
            <a:off x="535112" y="3010857"/>
            <a:ext cx="2180934" cy="16845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864B57-DEBD-458F-8616-8F2AA5FB4FEA}"/>
              </a:ext>
            </a:extLst>
          </p:cNvPr>
          <p:cNvSpPr txBox="1"/>
          <p:nvPr/>
        </p:nvSpPr>
        <p:spPr>
          <a:xfrm>
            <a:off x="6036338" y="2260356"/>
            <a:ext cx="2403470" cy="400110"/>
          </a:xfrm>
          <a:prstGeom prst="rect">
            <a:avLst/>
          </a:prstGeom>
          <a:solidFill>
            <a:srgbClr val="B6BD00"/>
          </a:solidFill>
        </p:spPr>
        <p:txBody>
          <a:bodyPr wrap="square" rtlCol="0">
            <a:spAutoFit/>
          </a:bodyPr>
          <a:lstStyle/>
          <a:p>
            <a:r>
              <a:rPr lang="en-IE" sz="2000" dirty="0">
                <a:solidFill>
                  <a:schemeClr val="bg1"/>
                </a:solidFill>
              </a:rPr>
              <a:t>Click image to access</a:t>
            </a:r>
          </a:p>
        </p:txBody>
      </p:sp>
    </p:spTree>
    <p:extLst>
      <p:ext uri="{BB962C8B-B14F-4D97-AF65-F5344CB8AC3E}">
        <p14:creationId xmlns:p14="http://schemas.microsoft.com/office/powerpoint/2010/main" val="1807232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FFC96-96A6-4C5E-9C05-152851360EF0}"/>
              </a:ext>
            </a:extLst>
          </p:cNvPr>
          <p:cNvSpPr>
            <a:spLocks noGrp="1"/>
          </p:cNvSpPr>
          <p:nvPr>
            <p:ph type="body" sz="quarter" idx="20"/>
          </p:nvPr>
        </p:nvSpPr>
        <p:spPr>
          <a:xfrm>
            <a:off x="4223706" y="1651651"/>
            <a:ext cx="7441408" cy="4039496"/>
          </a:xfrm>
        </p:spPr>
        <p:txBody>
          <a:bodyPr/>
          <a:lstStyle/>
          <a:p>
            <a:pPr marL="0" indent="0" algn="just">
              <a:buNone/>
            </a:pPr>
            <a:r>
              <a:rPr lang="es-ES" dirty="0"/>
              <a:t>El Festival de Idiomas fue un evento de la Semana contra el racismo organizado por Laois y Offaly Education and Training Board. Presentaba:</a:t>
            </a:r>
            <a:endParaRPr lang="en-IE" dirty="0"/>
          </a:p>
          <a:p>
            <a:pPr algn="just"/>
            <a:r>
              <a:rPr lang="es-ES" dirty="0"/>
              <a:t>Representación de muchos países.</a:t>
            </a:r>
          </a:p>
          <a:p>
            <a:pPr algn="just"/>
            <a:r>
              <a:rPr lang="es-ES" dirty="0"/>
              <a:t>Exposiciones de la comunidad itinerante en su idioma.</a:t>
            </a:r>
          </a:p>
          <a:p>
            <a:pPr algn="just"/>
            <a:r>
              <a:rPr lang="es-ES" dirty="0"/>
              <a:t>Presentación  sobre la vida en Siria antes de la guerra.</a:t>
            </a:r>
            <a:endParaRPr lang="en-IE" dirty="0"/>
          </a:p>
          <a:p>
            <a:pPr marL="0" indent="0" algn="just">
              <a:buNone/>
            </a:pPr>
            <a:r>
              <a:rPr lang="es-ES" dirty="0"/>
              <a:t>Abierta al público en general, durante una semana, tuvo gran éxito.</a:t>
            </a:r>
            <a:endParaRPr lang="en-IE" dirty="0"/>
          </a:p>
        </p:txBody>
      </p:sp>
      <p:sp>
        <p:nvSpPr>
          <p:cNvPr id="3" name="Text Placeholder 2">
            <a:extLst>
              <a:ext uri="{FF2B5EF4-FFF2-40B4-BE49-F238E27FC236}">
                <a16:creationId xmlns:a16="http://schemas.microsoft.com/office/drawing/2014/main" id="{BE73B75B-3E48-4D66-917A-30CC118C4A27}"/>
              </a:ext>
            </a:extLst>
          </p:cNvPr>
          <p:cNvSpPr>
            <a:spLocks noGrp="1"/>
          </p:cNvSpPr>
          <p:nvPr>
            <p:ph type="body" sz="quarter" idx="21"/>
          </p:nvPr>
        </p:nvSpPr>
        <p:spPr>
          <a:xfrm>
            <a:off x="3703439" y="139471"/>
            <a:ext cx="8351530" cy="857158"/>
          </a:xfrm>
        </p:spPr>
        <p:txBody>
          <a:bodyPr>
            <a:normAutofit/>
          </a:bodyPr>
          <a:lstStyle/>
          <a:p>
            <a:r>
              <a:rPr lang="en-IE" dirty="0"/>
              <a:t>Celebración del Festival de Idiomas - Irlanda</a:t>
            </a:r>
          </a:p>
        </p:txBody>
      </p:sp>
      <p:sp>
        <p:nvSpPr>
          <p:cNvPr id="7" name="Rectangle 6">
            <a:extLst>
              <a:ext uri="{FF2B5EF4-FFF2-40B4-BE49-F238E27FC236}">
                <a16:creationId xmlns:a16="http://schemas.microsoft.com/office/drawing/2014/main" id="{AD6BADEC-45BA-4677-B1BF-92DF26785D97}"/>
              </a:ext>
            </a:extLst>
          </p:cNvPr>
          <p:cNvSpPr/>
          <p:nvPr/>
        </p:nvSpPr>
        <p:spPr>
          <a:xfrm>
            <a:off x="253398" y="6372455"/>
            <a:ext cx="7625806" cy="246221"/>
          </a:xfrm>
          <a:prstGeom prst="rect">
            <a:avLst/>
          </a:prstGeom>
        </p:spPr>
        <p:txBody>
          <a:bodyPr wrap="none">
            <a:spAutoFit/>
          </a:bodyPr>
          <a:lstStyle/>
          <a:p>
            <a:r>
              <a:rPr lang="en-IE" sz="1000" dirty="0"/>
              <a:t>Source: </a:t>
            </a:r>
            <a:r>
              <a:rPr lang="en-IE" sz="1000" dirty="0">
                <a:hlinkClick r:id="rId2"/>
              </a:rPr>
              <a:t>https://www.loetb.ie/contentfiles/OSD/Annual%20Report/Designed%20Annual%20Report%202016%20English%20for%20website.pdf</a:t>
            </a:r>
            <a:endParaRPr lang="en-IE" sz="1000" dirty="0"/>
          </a:p>
        </p:txBody>
      </p:sp>
      <p:sp>
        <p:nvSpPr>
          <p:cNvPr id="4" name="TextBox 3">
            <a:extLst>
              <a:ext uri="{FF2B5EF4-FFF2-40B4-BE49-F238E27FC236}">
                <a16:creationId xmlns:a16="http://schemas.microsoft.com/office/drawing/2014/main" id="{29A2D30F-7668-4DD2-B148-91769D072179}"/>
              </a:ext>
            </a:extLst>
          </p:cNvPr>
          <p:cNvSpPr txBox="1"/>
          <p:nvPr/>
        </p:nvSpPr>
        <p:spPr>
          <a:xfrm>
            <a:off x="1" y="643973"/>
            <a:ext cx="3146960" cy="1200329"/>
          </a:xfrm>
          <a:prstGeom prst="rect">
            <a:avLst/>
          </a:prstGeom>
          <a:solidFill>
            <a:srgbClr val="16A8D3"/>
          </a:solidFill>
        </p:spPr>
        <p:txBody>
          <a:bodyPr wrap="square" rtlCol="0">
            <a:spAutoFit/>
          </a:bodyPr>
          <a:lstStyle/>
          <a:p>
            <a:r>
              <a:rPr lang="en-IE" sz="2400" dirty="0">
                <a:solidFill>
                  <a:schemeClr val="bg1"/>
                </a:solidFill>
              </a:rPr>
              <a:t>           </a:t>
            </a:r>
          </a:p>
          <a:p>
            <a:r>
              <a:rPr lang="en-IE" sz="2400" dirty="0">
                <a:solidFill>
                  <a:schemeClr val="bg1"/>
                </a:solidFill>
              </a:rPr>
              <a:t>            GOOD PRACTICE</a:t>
            </a:r>
          </a:p>
          <a:p>
            <a:endParaRPr lang="en-IE" sz="2400" dirty="0">
              <a:solidFill>
                <a:schemeClr val="bg1"/>
              </a:solidFill>
            </a:endParaRPr>
          </a:p>
        </p:txBody>
      </p:sp>
      <p:grpSp>
        <p:nvGrpSpPr>
          <p:cNvPr id="8" name="Google Shape;543;p39">
            <a:extLst>
              <a:ext uri="{FF2B5EF4-FFF2-40B4-BE49-F238E27FC236}">
                <a16:creationId xmlns:a16="http://schemas.microsoft.com/office/drawing/2014/main" id="{49BB984C-27DF-4923-A0AF-6174ACE75C6A}"/>
              </a:ext>
            </a:extLst>
          </p:cNvPr>
          <p:cNvGrpSpPr/>
          <p:nvPr/>
        </p:nvGrpSpPr>
        <p:grpSpPr>
          <a:xfrm>
            <a:off x="238851" y="899852"/>
            <a:ext cx="600780" cy="598693"/>
            <a:chOff x="5961125" y="1623900"/>
            <a:chExt cx="427450" cy="448175"/>
          </a:xfrm>
        </p:grpSpPr>
        <p:sp>
          <p:nvSpPr>
            <p:cNvPr id="9" name="Google Shape;544;p39">
              <a:extLst>
                <a:ext uri="{FF2B5EF4-FFF2-40B4-BE49-F238E27FC236}">
                  <a16:creationId xmlns:a16="http://schemas.microsoft.com/office/drawing/2014/main" id="{39424CF5-F19C-4341-B605-5934BC16667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2063B203-EA6C-40E3-BB16-0245AD94BAB6}"/>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A7393133-87A2-43A5-92C9-C454680AD4D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EB6948EF-E0E4-4F5E-9A8C-279DAC949F6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92014A5A-C003-4C07-A245-9E4FED95B628}"/>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C25DA67A-C15F-40E2-A153-0CEA0AA6DCD8}"/>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F51FD57D-3CE1-4BE6-9B29-F6ED922F0A15}"/>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id="{38781B8E-3AFD-41EC-B73E-6BA0CF1C3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8917"/>
            <a:ext cx="3932803" cy="29458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C4DE44-3022-4D24-A306-0362B8367A1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39631" y="2045399"/>
            <a:ext cx="1626195" cy="812420"/>
          </a:xfrm>
          <a:prstGeom prst="rect">
            <a:avLst/>
          </a:prstGeom>
        </p:spPr>
      </p:pic>
    </p:spTree>
    <p:extLst>
      <p:ext uri="{BB962C8B-B14F-4D97-AF65-F5344CB8AC3E}">
        <p14:creationId xmlns:p14="http://schemas.microsoft.com/office/powerpoint/2010/main" val="1989807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01D-78BA-4C26-AF74-D170DA207F81}"/>
              </a:ext>
            </a:extLst>
          </p:cNvPr>
          <p:cNvSpPr>
            <a:spLocks noGrp="1"/>
          </p:cNvSpPr>
          <p:nvPr>
            <p:ph type="body" sz="quarter" idx="16"/>
          </p:nvPr>
        </p:nvSpPr>
        <p:spPr/>
        <p:txBody>
          <a:bodyPr/>
          <a:lstStyle/>
          <a:p>
            <a:r>
              <a:rPr lang="en-IE" dirty="0"/>
              <a:t>EN ESTA SECCIÓN:</a:t>
            </a:r>
          </a:p>
          <a:p>
            <a:endParaRPr lang="en-IE" dirty="0"/>
          </a:p>
        </p:txBody>
      </p:sp>
      <p:sp>
        <p:nvSpPr>
          <p:cNvPr id="3" name="Text Placeholder 2">
            <a:extLst>
              <a:ext uri="{FF2B5EF4-FFF2-40B4-BE49-F238E27FC236}">
                <a16:creationId xmlns:a16="http://schemas.microsoft.com/office/drawing/2014/main" id="{19848A10-858E-4AB2-A9AE-C10CD35443F8}"/>
              </a:ext>
            </a:extLst>
          </p:cNvPr>
          <p:cNvSpPr>
            <a:spLocks noGrp="1"/>
          </p:cNvSpPr>
          <p:nvPr>
            <p:ph type="body" sz="quarter" idx="17"/>
          </p:nvPr>
        </p:nvSpPr>
        <p:spPr>
          <a:xfrm>
            <a:off x="6217920" y="1846203"/>
            <a:ext cx="5835534" cy="3947440"/>
          </a:xfrm>
        </p:spPr>
        <p:txBody>
          <a:bodyPr/>
          <a:lstStyle/>
          <a:p>
            <a:pPr algn="just"/>
            <a:r>
              <a:rPr lang="es-ES" dirty="0"/>
              <a:t>Sabemos que no todos los proveedores de servicios o docentes están en condiciones de proporcionar capacitación en idiomas.</a:t>
            </a:r>
            <a:endParaRPr lang="en-IE" dirty="0"/>
          </a:p>
          <a:p>
            <a:pPr algn="just"/>
            <a:r>
              <a:rPr lang="es-ES" dirty="0"/>
              <a:t>En este caso, le sugerimos asociarse con proveedores específicos de formación en idiomas de su región / país. En esta sección, describimos un ejemplo de un proveedor clave de formación en idiomas y algunas ideas al diseñar programas de idiomas para personas refugiadas y migrantes.</a:t>
            </a:r>
            <a:endParaRPr lang="en-IE" dirty="0"/>
          </a:p>
        </p:txBody>
      </p:sp>
      <p:sp>
        <p:nvSpPr>
          <p:cNvPr id="6" name="Text Placeholder 5">
            <a:extLst>
              <a:ext uri="{FF2B5EF4-FFF2-40B4-BE49-F238E27FC236}">
                <a16:creationId xmlns:a16="http://schemas.microsoft.com/office/drawing/2014/main" id="{CF2FA324-122C-4AD1-A9F2-E804F5D66E4F}"/>
              </a:ext>
            </a:extLst>
          </p:cNvPr>
          <p:cNvSpPr>
            <a:spLocks noGrp="1"/>
          </p:cNvSpPr>
          <p:nvPr>
            <p:ph type="body" sz="quarter" idx="13"/>
          </p:nvPr>
        </p:nvSpPr>
        <p:spPr/>
        <p:txBody>
          <a:bodyPr>
            <a:normAutofit fontScale="92500"/>
          </a:bodyPr>
          <a:lstStyle/>
          <a:p>
            <a:r>
              <a:rPr lang="en-US" sz="3600" i="0" dirty="0"/>
              <a:t>1.3 </a:t>
            </a:r>
            <a:r>
              <a:rPr lang="es-ES" sz="3600" i="0" dirty="0"/>
              <a:t>Colaboración para el éxito de la enseñanza de idiomas: ideas clave de los proveedores de servicios</a:t>
            </a:r>
            <a:endParaRPr lang="en-IE" dirty="0"/>
          </a:p>
        </p:txBody>
      </p:sp>
      <p:sp>
        <p:nvSpPr>
          <p:cNvPr id="7" name="TextBox 6">
            <a:extLst>
              <a:ext uri="{FF2B5EF4-FFF2-40B4-BE49-F238E27FC236}">
                <a16:creationId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1. LENGUAJE</a:t>
            </a:r>
          </a:p>
        </p:txBody>
      </p:sp>
    </p:spTree>
    <p:extLst>
      <p:ext uri="{BB962C8B-B14F-4D97-AF65-F5344CB8AC3E}">
        <p14:creationId xmlns:p14="http://schemas.microsoft.com/office/powerpoint/2010/main" val="1957804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1BF11-F639-4B2B-81B7-6CDCDD82754D}"/>
              </a:ext>
            </a:extLst>
          </p:cNvPr>
          <p:cNvSpPr>
            <a:spLocks noGrp="1"/>
          </p:cNvSpPr>
          <p:nvPr>
            <p:ph type="body" sz="quarter" idx="16"/>
          </p:nvPr>
        </p:nvSpPr>
        <p:spPr>
          <a:xfrm>
            <a:off x="6318620" y="422911"/>
            <a:ext cx="5659526" cy="1094042"/>
          </a:xfrm>
        </p:spPr>
        <p:txBody>
          <a:bodyPr>
            <a:noAutofit/>
          </a:bodyPr>
          <a:lstStyle/>
          <a:p>
            <a:r>
              <a:rPr lang="es-ES" dirty="0"/>
              <a:t>Jornadas de educación y formación, Irlanda</a:t>
            </a:r>
            <a:endParaRPr lang="en-IE" dirty="0"/>
          </a:p>
        </p:txBody>
      </p:sp>
      <p:sp>
        <p:nvSpPr>
          <p:cNvPr id="3" name="Text Placeholder 2">
            <a:extLst>
              <a:ext uri="{FF2B5EF4-FFF2-40B4-BE49-F238E27FC236}">
                <a16:creationId xmlns:a16="http://schemas.microsoft.com/office/drawing/2014/main" id="{96E61A2E-6BDE-4EE3-B568-EB35765AE906}"/>
              </a:ext>
            </a:extLst>
          </p:cNvPr>
          <p:cNvSpPr>
            <a:spLocks noGrp="1"/>
          </p:cNvSpPr>
          <p:nvPr>
            <p:ph type="body" sz="quarter" idx="17"/>
          </p:nvPr>
        </p:nvSpPr>
        <p:spPr>
          <a:xfrm>
            <a:off x="6325568" y="1953078"/>
            <a:ext cx="5273104" cy="3352848"/>
          </a:xfrm>
        </p:spPr>
        <p:txBody>
          <a:bodyPr/>
          <a:lstStyle/>
          <a:p>
            <a:pPr algn="just"/>
            <a:r>
              <a:rPr lang="es-ES" dirty="0"/>
              <a:t>Los ETB irlandeses suelen proporcionar veinte horas por semana de aprendizaje del idioma inglés y capacitación intercultural a todas las personas refugiadas adultas como parte de un programa de reasentamiento de un año.</a:t>
            </a:r>
            <a:endParaRPr lang="en-IE" dirty="0"/>
          </a:p>
          <a:p>
            <a:pPr algn="l"/>
            <a:r>
              <a:rPr lang="es-ES" dirty="0"/>
              <a:t>Hay 16 juntas de educación y formación en toda Irlanda.</a:t>
            </a:r>
          </a:p>
          <a:p>
            <a:pPr algn="l"/>
            <a:r>
              <a:rPr lang="es-ES" dirty="0">
                <a:solidFill>
                  <a:srgbClr val="00B0F0"/>
                </a:solidFill>
              </a:rPr>
              <a:t>Encuentra un ETB</a:t>
            </a:r>
            <a:endParaRPr lang="en-IE" dirty="0">
              <a:solidFill>
                <a:srgbClr val="00B0F0"/>
              </a:solidFill>
            </a:endParaRPr>
          </a:p>
        </p:txBody>
      </p:sp>
      <p:pic>
        <p:nvPicPr>
          <p:cNvPr id="5" name="Picture 4">
            <a:extLst>
              <a:ext uri="{FF2B5EF4-FFF2-40B4-BE49-F238E27FC236}">
                <a16:creationId xmlns:a16="http://schemas.microsoft.com/office/drawing/2014/main" id="{B118BA64-85E1-46C1-97ED-19CDCCDC11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908331" y="516386"/>
            <a:ext cx="1626195" cy="81242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D53FDD29-6227-4CCE-916C-802DD4C1DE8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 y="1464343"/>
            <a:ext cx="6188548" cy="3165000"/>
          </a:xfrm>
          <a:prstGeom prst="rect">
            <a:avLst/>
          </a:prstGeom>
        </p:spPr>
      </p:pic>
    </p:spTree>
    <p:extLst>
      <p:ext uri="{BB962C8B-B14F-4D97-AF65-F5344CB8AC3E}">
        <p14:creationId xmlns:p14="http://schemas.microsoft.com/office/powerpoint/2010/main" val="2666716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01D-78BA-4C26-AF74-D170DA207F81}"/>
              </a:ext>
            </a:extLst>
          </p:cNvPr>
          <p:cNvSpPr>
            <a:spLocks noGrp="1"/>
          </p:cNvSpPr>
          <p:nvPr>
            <p:ph type="body" sz="quarter" idx="16"/>
          </p:nvPr>
        </p:nvSpPr>
        <p:spPr/>
        <p:txBody>
          <a:bodyPr/>
          <a:lstStyle/>
          <a:p>
            <a:r>
              <a:rPr lang="en-IE" dirty="0">
                <a:effectLst>
                  <a:outerShdw blurRad="38100" dist="38100" dir="2700000" algn="tl">
                    <a:srgbClr val="000000">
                      <a:alpha val="43137"/>
                    </a:srgbClr>
                  </a:outerShdw>
                </a:effectLst>
              </a:rPr>
              <a:t>EN ESTA SECCIÓN:</a:t>
            </a:r>
          </a:p>
          <a:p>
            <a:endParaRPr lang="en-IE" dirty="0"/>
          </a:p>
        </p:txBody>
      </p:sp>
      <p:sp>
        <p:nvSpPr>
          <p:cNvPr id="3" name="Text Placeholder 2">
            <a:extLst>
              <a:ext uri="{FF2B5EF4-FFF2-40B4-BE49-F238E27FC236}">
                <a16:creationId xmlns:a16="http://schemas.microsoft.com/office/drawing/2014/main" id="{19848A10-858E-4AB2-A9AE-C10CD35443F8}"/>
              </a:ext>
            </a:extLst>
          </p:cNvPr>
          <p:cNvSpPr>
            <a:spLocks noGrp="1"/>
          </p:cNvSpPr>
          <p:nvPr>
            <p:ph type="body" sz="quarter" idx="17"/>
          </p:nvPr>
        </p:nvSpPr>
        <p:spPr>
          <a:xfrm>
            <a:off x="5694144" y="1834913"/>
            <a:ext cx="6246421" cy="4373975"/>
          </a:xfrm>
        </p:spPr>
        <p:txBody>
          <a:bodyPr/>
          <a:lstStyle/>
          <a:p>
            <a:pPr marL="342900" indent="-342900" algn="just">
              <a:buFont typeface="Arial" panose="020B0604020202020204" pitchFamily="34" charset="0"/>
              <a:buChar char="•"/>
            </a:pPr>
            <a:r>
              <a:rPr lang="es-ES" dirty="0"/>
              <a:t>El idioma tiene un papel clave</a:t>
            </a:r>
            <a:r>
              <a:rPr lang="es-ES" dirty="0">
                <a:solidFill>
                  <a:srgbClr val="FF0000"/>
                </a:solidFill>
              </a:rPr>
              <a:t> </a:t>
            </a:r>
            <a:r>
              <a:rPr lang="es-ES" dirty="0"/>
              <a:t>en la integración. </a:t>
            </a:r>
          </a:p>
          <a:p>
            <a:pPr marL="342900" indent="-342900" algn="just">
              <a:buFont typeface="Arial" panose="020B0604020202020204" pitchFamily="34" charset="0"/>
              <a:buChar char="•"/>
            </a:pPr>
            <a:r>
              <a:rPr lang="es-ES" dirty="0"/>
              <a:t>Los entornos de aprendizaje de idiomas pueden ofrecer espacios seguros para que las personas refugiadas cuenten sus vivencias o cualquier trauma que puedan haber sufrido.</a:t>
            </a:r>
          </a:p>
          <a:p>
            <a:pPr marL="342900" indent="-342900" algn="just">
              <a:buFont typeface="Arial" panose="020B0604020202020204" pitchFamily="34" charset="0"/>
              <a:buChar char="•"/>
            </a:pPr>
            <a:r>
              <a:rPr lang="es-ES" dirty="0"/>
              <a:t>Aprenda sobre la importancia del aprendizaje de idiomas desde la perspectiva de personas refugiada</a:t>
            </a:r>
            <a:r>
              <a:rPr lang="es-ES" dirty="0">
                <a:solidFill>
                  <a:srgbClr val="FF0000"/>
                </a:solidFill>
              </a:rPr>
              <a:t>s</a:t>
            </a:r>
            <a:r>
              <a:rPr lang="es-ES" dirty="0"/>
              <a:t> y migrante</a:t>
            </a:r>
            <a:r>
              <a:rPr lang="es-ES" dirty="0">
                <a:solidFill>
                  <a:srgbClr val="FF0000"/>
                </a:solidFill>
              </a:rPr>
              <a:t>s</a:t>
            </a:r>
            <a:r>
              <a:rPr lang="es-ES" dirty="0"/>
              <a:t>, así como la importancia de preservar el idiomas materno.</a:t>
            </a:r>
            <a:endParaRPr lang="en-IE" dirty="0"/>
          </a:p>
        </p:txBody>
      </p:sp>
      <p:sp>
        <p:nvSpPr>
          <p:cNvPr id="6" name="Text Placeholder 5">
            <a:extLst>
              <a:ext uri="{FF2B5EF4-FFF2-40B4-BE49-F238E27FC236}">
                <a16:creationId xmlns:a16="http://schemas.microsoft.com/office/drawing/2014/main" id="{CF2FA324-122C-4AD1-A9F2-E804F5D66E4F}"/>
              </a:ext>
            </a:extLst>
          </p:cNvPr>
          <p:cNvSpPr>
            <a:spLocks noGrp="1"/>
          </p:cNvSpPr>
          <p:nvPr>
            <p:ph type="body" sz="quarter" idx="13"/>
          </p:nvPr>
        </p:nvSpPr>
        <p:spPr/>
        <p:txBody>
          <a:bodyPr>
            <a:normAutofit lnSpcReduction="10000"/>
          </a:bodyPr>
          <a:lstStyle/>
          <a:p>
            <a:r>
              <a:rPr lang="en-US" sz="3600" i="0" dirty="0"/>
              <a:t>1.1 </a:t>
            </a:r>
            <a:r>
              <a:rPr lang="es-ES" sz="3600" i="0" dirty="0"/>
              <a:t>La importancia del lenguaje en la integración de personas refugiadas y migrantes adultas</a:t>
            </a:r>
            <a:endParaRPr lang="en-IE" dirty="0"/>
          </a:p>
        </p:txBody>
      </p:sp>
      <p:sp>
        <p:nvSpPr>
          <p:cNvPr id="7" name="TextBox 6">
            <a:extLst>
              <a:ext uri="{FF2B5EF4-FFF2-40B4-BE49-F238E27FC236}">
                <a16:creationId xmlns:a16="http://schemas.microsoft.com/office/drawing/2014/main" id="{7893F5E8-0036-498D-9A73-D4BBCD5D4D8E}"/>
              </a:ext>
            </a:extLst>
          </p:cNvPr>
          <p:cNvSpPr txBox="1"/>
          <p:nvPr/>
        </p:nvSpPr>
        <p:spPr>
          <a:xfrm>
            <a:off x="0" y="237506"/>
            <a:ext cx="4215740" cy="584775"/>
          </a:xfrm>
          <a:prstGeom prst="rect">
            <a:avLst/>
          </a:prstGeom>
          <a:solidFill>
            <a:srgbClr val="F38B00"/>
          </a:solidFill>
        </p:spPr>
        <p:txBody>
          <a:bodyPr wrap="square" rtlCol="0">
            <a:spAutoFit/>
          </a:bodyPr>
          <a:lstStyle/>
          <a:p>
            <a:r>
              <a:rPr lang="en-IE" sz="3200" dirty="0">
                <a:solidFill>
                  <a:schemeClr val="bg1"/>
                </a:solidFill>
              </a:rPr>
              <a:t>1. LENGUAJE</a:t>
            </a:r>
          </a:p>
        </p:txBody>
      </p:sp>
    </p:spTree>
    <p:extLst>
      <p:ext uri="{BB962C8B-B14F-4D97-AF65-F5344CB8AC3E}">
        <p14:creationId xmlns:p14="http://schemas.microsoft.com/office/powerpoint/2010/main" val="258684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242E3C-FE69-452D-92AA-67BC1B3E8844}"/>
              </a:ext>
            </a:extLst>
          </p:cNvPr>
          <p:cNvSpPr>
            <a:spLocks noGrp="1"/>
          </p:cNvSpPr>
          <p:nvPr>
            <p:ph type="body" sz="quarter" idx="20"/>
          </p:nvPr>
        </p:nvSpPr>
        <p:spPr>
          <a:xfrm>
            <a:off x="298307" y="1697107"/>
            <a:ext cx="8246603" cy="5011509"/>
          </a:xfrm>
        </p:spPr>
        <p:txBody>
          <a:bodyPr/>
          <a:lstStyle/>
          <a:p>
            <a:pPr marL="0" indent="0" algn="just">
              <a:buNone/>
            </a:pPr>
            <a:r>
              <a:rPr lang="es-ES" dirty="0">
                <a:solidFill>
                  <a:srgbClr val="EA1D76"/>
                </a:solidFill>
              </a:rPr>
              <a:t>La Universidad de la Ciudad de Dublín realizó un estudio de investigación perspicaz titulado: Una investigación de la provisión de ESOL para  personas refugiadas sirias  en Irlanda “Voces de proveedores de apoyo</a:t>
            </a:r>
            <a:r>
              <a:rPr lang="en-US" b="1" dirty="0">
                <a:solidFill>
                  <a:srgbClr val="EA1D76"/>
                </a:solidFill>
              </a:rPr>
              <a:t> “   </a:t>
            </a:r>
            <a:r>
              <a:rPr lang="en-US" dirty="0"/>
              <a:t>   </a:t>
            </a:r>
          </a:p>
          <a:p>
            <a:pPr marL="0" indent="0">
              <a:buNone/>
            </a:pPr>
            <a:r>
              <a:rPr lang="en-US" b="1" dirty="0" err="1"/>
              <a:t>Resultados</a:t>
            </a:r>
            <a:r>
              <a:rPr lang="en-US" b="1" dirty="0"/>
              <a:t> clave de </a:t>
            </a:r>
            <a:r>
              <a:rPr lang="en-US" b="1" dirty="0" err="1"/>
              <a:t>aprendizaje</a:t>
            </a:r>
            <a:r>
              <a:rPr lang="en-US" b="1" dirty="0"/>
              <a:t>: </a:t>
            </a:r>
          </a:p>
          <a:p>
            <a:r>
              <a:rPr lang="es-ES" sz="2200" dirty="0"/>
              <a:t>Considere la duración de los días de formación en idiomas.</a:t>
            </a:r>
            <a:r>
              <a:rPr lang="en-IE" sz="2200" dirty="0"/>
              <a:t> </a:t>
            </a:r>
          </a:p>
          <a:p>
            <a:r>
              <a:rPr lang="es-ES" sz="2200" dirty="0"/>
              <a:t>Muchas personas refugiadas y migrantes simplemente no tuvieron el tiempo para dedicar cinco horas al día a las clases de ESOL (inglés para hablantes de otros idiomas) y les resulta difícil mantener la concentración durante períodos de tiempo intensivos.</a:t>
            </a:r>
          </a:p>
          <a:p>
            <a:pPr marL="0" indent="0">
              <a:lnSpc>
                <a:spcPct val="100000"/>
              </a:lnSpc>
              <a:buNone/>
            </a:pPr>
            <a:r>
              <a:rPr lang="es-ES" sz="1400" i="1" dirty="0"/>
              <a:t>“Piensa en ti mismo si hubieras aterrizado en el centro de China, ¿te gustaría estar en clase cuatro horas al día? [...] y todavía tienes que preocuparte por llegar a casa y organizar cenas, y comprar y recoger niños ... el idioma sería una parte tan pequeña de tu vida ".</a:t>
            </a:r>
          </a:p>
          <a:p>
            <a:pPr marL="0" indent="0" algn="ctr">
              <a:lnSpc>
                <a:spcPct val="100000"/>
              </a:lnSpc>
              <a:buNone/>
            </a:pPr>
            <a:r>
              <a:rPr lang="es-ES" sz="1400" i="1" dirty="0"/>
              <a:t>"Sugeriría un programa más largo y menos horas".</a:t>
            </a:r>
            <a:endParaRPr lang="en-IE" sz="1400" i="1" dirty="0"/>
          </a:p>
        </p:txBody>
      </p:sp>
      <p:sp>
        <p:nvSpPr>
          <p:cNvPr id="3" name="Text Placeholder 2">
            <a:extLst>
              <a:ext uri="{FF2B5EF4-FFF2-40B4-BE49-F238E27FC236}">
                <a16:creationId xmlns:a16="http://schemas.microsoft.com/office/drawing/2014/main" id="{D4976A3E-7CCB-416B-8825-9E4216707008}"/>
              </a:ext>
            </a:extLst>
          </p:cNvPr>
          <p:cNvSpPr>
            <a:spLocks noGrp="1"/>
          </p:cNvSpPr>
          <p:nvPr>
            <p:ph type="body" sz="quarter" idx="21"/>
          </p:nvPr>
        </p:nvSpPr>
        <p:spPr>
          <a:xfrm>
            <a:off x="1953453" y="162315"/>
            <a:ext cx="10238547" cy="646401"/>
          </a:xfrm>
        </p:spPr>
        <p:txBody>
          <a:bodyPr>
            <a:noAutofit/>
          </a:bodyPr>
          <a:lstStyle/>
          <a:p>
            <a:r>
              <a:rPr lang="es-ES" dirty="0">
                <a:effectLst>
                  <a:outerShdw blurRad="38100" dist="38100" dir="2700000" algn="tl">
                    <a:srgbClr val="000000">
                      <a:alpha val="43137"/>
                    </a:srgbClr>
                  </a:outerShdw>
                </a:effectLst>
              </a:rPr>
              <a:t>Algunas ideas de los/las trabajadores/as de apoyo lingüístico</a:t>
            </a:r>
            <a:endParaRPr lang="en-IE" dirty="0">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pic>
        <p:nvPicPr>
          <p:cNvPr id="6" name="Picture 5" descr="A stack of books&#10;&#10;Description automatically generated">
            <a:extLst>
              <a:ext uri="{FF2B5EF4-FFF2-40B4-BE49-F238E27FC236}">
                <a16:creationId xmlns:a16="http://schemas.microsoft.com/office/drawing/2014/main" id="{33E90C55-352F-459F-849F-E3E5745E6A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44910" y="2461187"/>
            <a:ext cx="3647089" cy="3816569"/>
          </a:xfrm>
          <a:prstGeom prst="rect">
            <a:avLst/>
          </a:prstGeom>
        </p:spPr>
      </p:pic>
    </p:spTree>
    <p:extLst>
      <p:ext uri="{BB962C8B-B14F-4D97-AF65-F5344CB8AC3E}">
        <p14:creationId xmlns:p14="http://schemas.microsoft.com/office/powerpoint/2010/main" val="1933626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242E3C-FE69-452D-92AA-67BC1B3E8844}"/>
              </a:ext>
            </a:extLst>
          </p:cNvPr>
          <p:cNvSpPr>
            <a:spLocks noGrp="1"/>
          </p:cNvSpPr>
          <p:nvPr>
            <p:ph type="body" sz="quarter" idx="20"/>
          </p:nvPr>
        </p:nvSpPr>
        <p:spPr>
          <a:xfrm>
            <a:off x="261245" y="1632671"/>
            <a:ext cx="8098223" cy="4855154"/>
          </a:xfrm>
        </p:spPr>
        <p:txBody>
          <a:bodyPr/>
          <a:lstStyle/>
          <a:p>
            <a:pPr marL="0" indent="0">
              <a:buNone/>
            </a:pPr>
            <a:r>
              <a:rPr lang="es-ES" dirty="0">
                <a:solidFill>
                  <a:srgbClr val="EA1D76"/>
                </a:solidFill>
              </a:rPr>
              <a:t>Muchos/as  trabajadores/as de apoyo lingüístico se preguntan acerca del valor de comenzar las clases intensivas de ESOL tan temprano en un programa de reasentamiento.</a:t>
            </a:r>
          </a:p>
          <a:p>
            <a:pPr marL="0" indent="0" algn="just">
              <a:buNone/>
            </a:pPr>
            <a:r>
              <a:rPr lang="es-ES" dirty="0"/>
              <a:t>Aunque todos los proveedores de apoyo identifican el inglés como un elemento clave en un programa de reasentamiento, reconocieron que la adquisición del inglés no siempre fue la principal prioridad para las  personas refugiadas, especialmente cuando llegaron por primera vez. Estaban preocupadas por sus familias en sus países de origen o en campamentos, preocupadas por su salud y la salud de sus familias, por la integración de sus menores en escuelas y guarderías, por el transporte y por otros asuntos prácticos. El aprendizaje de inglés no lo consideraban tan prioritario debido al cúmulo de preocupaciones anteriormente citadas.</a:t>
            </a:r>
            <a:endParaRPr lang="en-IE" i="1" dirty="0"/>
          </a:p>
        </p:txBody>
      </p:sp>
      <p:sp>
        <p:nvSpPr>
          <p:cNvPr id="4" name="Rectangle 3">
            <a:extLst>
              <a:ext uri="{FF2B5EF4-FFF2-40B4-BE49-F238E27FC236}">
                <a16:creationId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pic>
        <p:nvPicPr>
          <p:cNvPr id="7" name="Picture 6" descr="A close up of a rug&#10;&#10;Description automatically generated">
            <a:extLst>
              <a:ext uri="{FF2B5EF4-FFF2-40B4-BE49-F238E27FC236}">
                <a16:creationId xmlns:a16="http://schemas.microsoft.com/office/drawing/2014/main" id="{B02E1DEF-657C-4F60-B1E7-CB13FD02C2D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75081" y="2134484"/>
            <a:ext cx="3457839" cy="2966979"/>
          </a:xfrm>
          <a:prstGeom prst="rect">
            <a:avLst/>
          </a:prstGeom>
        </p:spPr>
      </p:pic>
      <p:sp>
        <p:nvSpPr>
          <p:cNvPr id="6" name="Text Placeholder 2">
            <a:extLst>
              <a:ext uri="{FF2B5EF4-FFF2-40B4-BE49-F238E27FC236}">
                <a16:creationId xmlns:a16="http://schemas.microsoft.com/office/drawing/2014/main" id="{D4976A3E-7CCB-416B-8825-9E4216707008}"/>
              </a:ext>
            </a:extLst>
          </p:cNvPr>
          <p:cNvSpPr txBox="1">
            <a:spLocks/>
          </p:cNvSpPr>
          <p:nvPr/>
        </p:nvSpPr>
        <p:spPr>
          <a:xfrm>
            <a:off x="1953453" y="342326"/>
            <a:ext cx="10238547" cy="646401"/>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3600" i="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 dirty="0">
                <a:effectLst>
                  <a:outerShdw blurRad="38100" dist="38100" dir="2700000" algn="tl">
                    <a:srgbClr val="000000">
                      <a:alpha val="43137"/>
                    </a:srgbClr>
                  </a:outerShdw>
                </a:effectLst>
              </a:rPr>
              <a:t>Algunas ideas de los/las trabajadores/as de apoyo lingüístico</a:t>
            </a:r>
            <a:endParaRPr lang="en-I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4472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976A3E-7CCB-416B-8825-9E4216707008}"/>
              </a:ext>
            </a:extLst>
          </p:cNvPr>
          <p:cNvSpPr>
            <a:spLocks noGrp="1"/>
          </p:cNvSpPr>
          <p:nvPr>
            <p:ph type="body" sz="quarter" idx="21"/>
          </p:nvPr>
        </p:nvSpPr>
        <p:spPr>
          <a:xfrm>
            <a:off x="1989221" y="450450"/>
            <a:ext cx="10202779" cy="646401"/>
          </a:xfrm>
        </p:spPr>
        <p:txBody>
          <a:bodyPr>
            <a:noAutofit/>
          </a:bodyPr>
          <a:lstStyle/>
          <a:p>
            <a:r>
              <a:rPr lang="es-ES" dirty="0">
                <a:effectLst>
                  <a:outerShdw blurRad="38100" dist="38100" dir="2700000" algn="tl">
                    <a:srgbClr val="000000">
                      <a:alpha val="43137"/>
                    </a:srgbClr>
                  </a:outerShdw>
                </a:effectLst>
              </a:rPr>
              <a:t>Algunas ideas de los/las trabajadores /as de apoyo lingüístico</a:t>
            </a:r>
            <a:endParaRPr lang="en-IE" dirty="0">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sp>
        <p:nvSpPr>
          <p:cNvPr id="5" name="Rectangle 4">
            <a:extLst>
              <a:ext uri="{FF2B5EF4-FFF2-40B4-BE49-F238E27FC236}">
                <a16:creationId xmlns:a16="http://schemas.microsoft.com/office/drawing/2014/main" id="{9036DCA6-1CB3-43C4-9BC9-6833774B1331}"/>
              </a:ext>
            </a:extLst>
          </p:cNvPr>
          <p:cNvSpPr/>
          <p:nvPr/>
        </p:nvSpPr>
        <p:spPr>
          <a:xfrm>
            <a:off x="3930869" y="2525813"/>
            <a:ext cx="7739161" cy="2677656"/>
          </a:xfrm>
          <a:prstGeom prst="rect">
            <a:avLst/>
          </a:prstGeom>
        </p:spPr>
        <p:txBody>
          <a:bodyPr wrap="square">
            <a:spAutoFit/>
          </a:bodyPr>
          <a:lstStyle/>
          <a:p>
            <a:pPr algn="just"/>
            <a:r>
              <a:rPr lang="es-ES" sz="2400" i="1" dirty="0">
                <a:solidFill>
                  <a:srgbClr val="6D6E6C"/>
                </a:solidFill>
              </a:rPr>
              <a:t>"Están aterrorizadas, entran a una nueva comunidad [...] y te dicen 'vete y ve a la clase un lunes' [...] la mayoría de ellos/ellas sienten que les gustaría haberse establecido en el comunidad primero [...] solo para dejar que sus pies toquen el suelo [...] sentimos que, al reflexionar, llegamos a la conclusión de que no era buena idea mandarles al aula tan rápidamente”.</a:t>
            </a:r>
            <a:endParaRPr lang="en-IE" sz="2400" i="1" dirty="0">
              <a:solidFill>
                <a:srgbClr val="6D6E6C"/>
              </a:solidFill>
            </a:endParaRPr>
          </a:p>
        </p:txBody>
      </p:sp>
      <p:pic>
        <p:nvPicPr>
          <p:cNvPr id="8" name="Picture 7" descr="A close up of a logo&#10;&#10;Description automatically generated">
            <a:extLst>
              <a:ext uri="{FF2B5EF4-FFF2-40B4-BE49-F238E27FC236}">
                <a16:creationId xmlns:a16="http://schemas.microsoft.com/office/drawing/2014/main" id="{FCF43732-1252-4946-9EE1-DB1FFAB916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70642" y="1879016"/>
            <a:ext cx="3946634" cy="3946634"/>
          </a:xfrm>
          <a:prstGeom prst="rect">
            <a:avLst/>
          </a:prstGeom>
        </p:spPr>
      </p:pic>
    </p:spTree>
    <p:extLst>
      <p:ext uri="{BB962C8B-B14F-4D97-AF65-F5344CB8AC3E}">
        <p14:creationId xmlns:p14="http://schemas.microsoft.com/office/powerpoint/2010/main" val="122575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242E3C-FE69-452D-92AA-67BC1B3E8844}"/>
              </a:ext>
            </a:extLst>
          </p:cNvPr>
          <p:cNvSpPr>
            <a:spLocks noGrp="1"/>
          </p:cNvSpPr>
          <p:nvPr>
            <p:ph type="body" sz="quarter" idx="20"/>
          </p:nvPr>
        </p:nvSpPr>
        <p:spPr>
          <a:xfrm>
            <a:off x="509750" y="1754550"/>
            <a:ext cx="10914995" cy="3816255"/>
          </a:xfrm>
        </p:spPr>
        <p:txBody>
          <a:bodyPr/>
          <a:lstStyle/>
          <a:p>
            <a:pPr marL="0" indent="0" algn="just">
              <a:buNone/>
            </a:pPr>
            <a:r>
              <a:rPr lang="es-ES" dirty="0"/>
              <a:t>Los/las trabajadores/as de apoyo lingüístico destacaron que muchas personas refugiadas no habían completado la educación formal o no tenían la costumbre de asistir diariamente a clases durante largos períodos. En tales circunstancias, la concentración en el aprendizaje de idiomas durante cinco horas diarias se consideró una expectativa poco realista.</a:t>
            </a:r>
            <a:endParaRPr lang="en-US" i="1" dirty="0"/>
          </a:p>
          <a:p>
            <a:pPr marL="0" indent="0" algn="just">
              <a:buNone/>
            </a:pPr>
            <a:r>
              <a:rPr lang="es-ES" dirty="0"/>
              <a:t>A pesar de ser docentes de ESOL con experiencia, se comentó cuán diferente era este contexto particular de enseñanza de cualquier otra enseñanza que habían hecho en sus carreras y lo poco preparados/as que estaban para este tipo de enseñanza. Sin embargo, había poca o ninguna capacitación formal en el contexto específico de la enseñanza a personas refugiadas.</a:t>
            </a:r>
            <a:endParaRPr lang="en-IE" i="1" dirty="0"/>
          </a:p>
        </p:txBody>
      </p:sp>
      <p:sp>
        <p:nvSpPr>
          <p:cNvPr id="4" name="Rectangle 3">
            <a:extLst>
              <a:ext uri="{FF2B5EF4-FFF2-40B4-BE49-F238E27FC236}">
                <a16:creationId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sp>
        <p:nvSpPr>
          <p:cNvPr id="6" name="Text Placeholder 2">
            <a:extLst>
              <a:ext uri="{FF2B5EF4-FFF2-40B4-BE49-F238E27FC236}">
                <a16:creationId xmlns:a16="http://schemas.microsoft.com/office/drawing/2014/main" id="{D4976A3E-7CCB-416B-8825-9E4216707008}"/>
              </a:ext>
            </a:extLst>
          </p:cNvPr>
          <p:cNvSpPr>
            <a:spLocks noGrp="1"/>
          </p:cNvSpPr>
          <p:nvPr>
            <p:ph type="body" sz="quarter" idx="21"/>
          </p:nvPr>
        </p:nvSpPr>
        <p:spPr>
          <a:xfrm>
            <a:off x="1888958" y="127250"/>
            <a:ext cx="10202779" cy="646401"/>
          </a:xfrm>
        </p:spPr>
        <p:txBody>
          <a:bodyPr>
            <a:noAutofit/>
          </a:bodyPr>
          <a:lstStyle/>
          <a:p>
            <a:r>
              <a:rPr lang="es-ES" dirty="0">
                <a:effectLst>
                  <a:outerShdw blurRad="38100" dist="38100" dir="2700000" algn="tl">
                    <a:srgbClr val="000000">
                      <a:alpha val="43137"/>
                    </a:srgbClr>
                  </a:outerShdw>
                </a:effectLst>
              </a:rPr>
              <a:t>Algunas ideas de los/las trabajadores /as de apoyo lingüístico</a:t>
            </a:r>
            <a:endParaRPr lang="en-I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99507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242E3C-FE69-452D-92AA-67BC1B3E8844}"/>
              </a:ext>
            </a:extLst>
          </p:cNvPr>
          <p:cNvSpPr>
            <a:spLocks noGrp="1"/>
          </p:cNvSpPr>
          <p:nvPr>
            <p:ph type="body" sz="quarter" idx="20"/>
          </p:nvPr>
        </p:nvSpPr>
        <p:spPr>
          <a:xfrm>
            <a:off x="5013433" y="1797706"/>
            <a:ext cx="6719616" cy="4422620"/>
          </a:xfrm>
        </p:spPr>
        <p:txBody>
          <a:bodyPr/>
          <a:lstStyle/>
          <a:p>
            <a:pPr marL="0" indent="0" algn="just">
              <a:buNone/>
            </a:pPr>
            <a:r>
              <a:rPr lang="es-ES" dirty="0"/>
              <a:t>Se consideró que combinar el aprendizaje formal con informal ofrecía más oportunidades de aprendizaje. Por ejemplo, incorporar en las clases formales de ESOL, clases de jardinería y talleres de cocina.</a:t>
            </a:r>
          </a:p>
          <a:p>
            <a:pPr marL="0" indent="0">
              <a:buNone/>
            </a:pPr>
            <a:r>
              <a:rPr lang="es-ES" dirty="0"/>
              <a:t>Considerar el valor de tener nacionalidades mixtas en las clases durante al menos algunas de las horas.</a:t>
            </a:r>
            <a:endParaRPr lang="en-IE" sz="1000" dirty="0">
              <a:solidFill>
                <a:srgbClr val="EA1D76"/>
              </a:solidFill>
            </a:endParaRPr>
          </a:p>
          <a:p>
            <a:pPr marL="0" indent="0" algn="ctr">
              <a:buNone/>
            </a:pPr>
            <a:r>
              <a:rPr lang="es-ES" i="1" dirty="0"/>
              <a:t>"Cien por cien mejora la asistencia, cien por cien mejora el compromiso y la sensación de felicidad por el hecho de estar mezclados/as ..."</a:t>
            </a:r>
            <a:endParaRPr lang="en-IE" i="1" dirty="0"/>
          </a:p>
        </p:txBody>
      </p:sp>
      <p:sp>
        <p:nvSpPr>
          <p:cNvPr id="4" name="Rectangle 3">
            <a:extLst>
              <a:ext uri="{FF2B5EF4-FFF2-40B4-BE49-F238E27FC236}">
                <a16:creationId xmlns:a16="http://schemas.microsoft.com/office/drawing/2014/main" id="{8B22B01C-61FB-42B0-B962-08A4BA51C43D}"/>
              </a:ext>
            </a:extLst>
          </p:cNvPr>
          <p:cNvSpPr/>
          <p:nvPr/>
        </p:nvSpPr>
        <p:spPr>
          <a:xfrm>
            <a:off x="1657350" y="6586299"/>
            <a:ext cx="10275570" cy="246221"/>
          </a:xfrm>
          <a:prstGeom prst="rect">
            <a:avLst/>
          </a:prstGeom>
        </p:spPr>
        <p:txBody>
          <a:bodyPr wrap="square">
            <a:spAutoFit/>
          </a:bodyPr>
          <a:lstStyle/>
          <a:p>
            <a:r>
              <a:rPr lang="en-IE" sz="1000" dirty="0"/>
              <a:t>Source: </a:t>
            </a:r>
            <a:r>
              <a:rPr lang="en-IE" sz="1000" dirty="0">
                <a:hlinkClick r:id="rId2"/>
              </a:rPr>
              <a:t>http://doras.dcu.ie/23892/1/An%20investigation%20of%20ESOL%20provision%20for%20adult%20Syrian%20refugees%20in%20Ireland%20Voices%20of%20support%20providers.pdf</a:t>
            </a:r>
            <a:endParaRPr lang="en-IE" sz="1000" dirty="0"/>
          </a:p>
        </p:txBody>
      </p:sp>
      <p:pic>
        <p:nvPicPr>
          <p:cNvPr id="9" name="Picture 8" descr="A group of people in a field&#10;&#10;Description automatically generated">
            <a:extLst>
              <a:ext uri="{FF2B5EF4-FFF2-40B4-BE49-F238E27FC236}">
                <a16:creationId xmlns:a16="http://schemas.microsoft.com/office/drawing/2014/main" id="{2CEE78AA-5537-4BAA-A5DE-A1FE079293A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7011" y="2010851"/>
            <a:ext cx="4601981" cy="3451486"/>
          </a:xfrm>
          <a:prstGeom prst="rect">
            <a:avLst/>
          </a:prstGeom>
        </p:spPr>
      </p:pic>
      <p:sp>
        <p:nvSpPr>
          <p:cNvPr id="7" name="Text Placeholder 2">
            <a:extLst>
              <a:ext uri="{FF2B5EF4-FFF2-40B4-BE49-F238E27FC236}">
                <a16:creationId xmlns:a16="http://schemas.microsoft.com/office/drawing/2014/main" id="{D4976A3E-7CCB-416B-8825-9E4216707008}"/>
              </a:ext>
            </a:extLst>
          </p:cNvPr>
          <p:cNvSpPr>
            <a:spLocks noGrp="1"/>
          </p:cNvSpPr>
          <p:nvPr>
            <p:ph type="body" sz="quarter" idx="21"/>
          </p:nvPr>
        </p:nvSpPr>
        <p:spPr>
          <a:xfrm>
            <a:off x="1888958" y="127250"/>
            <a:ext cx="10202779" cy="646401"/>
          </a:xfrm>
        </p:spPr>
        <p:txBody>
          <a:bodyPr>
            <a:noAutofit/>
          </a:bodyPr>
          <a:lstStyle/>
          <a:p>
            <a:r>
              <a:rPr lang="es-ES" dirty="0">
                <a:effectLst>
                  <a:outerShdw blurRad="38100" dist="38100" dir="2700000" algn="tl">
                    <a:srgbClr val="000000">
                      <a:alpha val="43137"/>
                    </a:srgbClr>
                  </a:outerShdw>
                </a:effectLst>
              </a:rPr>
              <a:t>Algunas ideas de los/las trabajadores/as de apoyo lingüístico</a:t>
            </a:r>
            <a:endParaRPr lang="en-I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6620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9B78AE-E1EC-45D0-96CD-6497AEB8BBBA}"/>
              </a:ext>
            </a:extLst>
          </p:cNvPr>
          <p:cNvSpPr>
            <a:spLocks noGrp="1"/>
          </p:cNvSpPr>
          <p:nvPr>
            <p:ph type="body" sz="quarter" idx="17"/>
          </p:nvPr>
        </p:nvSpPr>
        <p:spPr>
          <a:xfrm>
            <a:off x="6325568" y="1953078"/>
            <a:ext cx="5573664" cy="3376911"/>
          </a:xfrm>
        </p:spPr>
        <p:txBody>
          <a:bodyPr/>
          <a:lstStyle/>
          <a:p>
            <a:pPr algn="just"/>
            <a:r>
              <a:rPr lang="es-ES" dirty="0"/>
              <a:t>La comunicación efectiva no ocurre de la noche a la mañana, se trata de una serie de habilidades que deben cultivarse.</a:t>
            </a:r>
          </a:p>
          <a:p>
            <a:pPr algn="just"/>
            <a:r>
              <a:rPr lang="es-ES" dirty="0"/>
              <a:t>En esta sección, analizamos 5 habilidades de comunicación simples para ayudar a comunicarse de manera efectiva con personas refugiadas adultas y otras personas que hablan otros idiomas.</a:t>
            </a:r>
          </a:p>
        </p:txBody>
      </p:sp>
      <p:sp>
        <p:nvSpPr>
          <p:cNvPr id="7" name="TextBox 6">
            <a:extLst>
              <a:ext uri="{FF2B5EF4-FFF2-40B4-BE49-F238E27FC236}">
                <a16:creationId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COMMUNICATION</a:t>
            </a:r>
          </a:p>
        </p:txBody>
      </p:sp>
      <p:sp>
        <p:nvSpPr>
          <p:cNvPr id="8" name="Text Placeholder 5">
            <a:extLst>
              <a:ext uri="{FF2B5EF4-FFF2-40B4-BE49-F238E27FC236}">
                <a16:creationId xmlns:a16="http://schemas.microsoft.com/office/drawing/2014/main" id="{0FEC46D4-7FBB-47CF-98D0-4800E1129115}"/>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a:t>
            </a:r>
            <a:r>
              <a:rPr lang="en-IE" sz="3600" i="0" dirty="0"/>
              <a:t> </a:t>
            </a:r>
            <a:r>
              <a:rPr lang="es-ES" sz="3600" i="0" dirty="0"/>
              <a:t>Comunicarse con personas que hablan un idioma diferente</a:t>
            </a:r>
            <a:endParaRPr lang="en-IE" dirty="0"/>
          </a:p>
        </p:txBody>
      </p:sp>
      <p:sp>
        <p:nvSpPr>
          <p:cNvPr id="9" name="Text Placeholder 1">
            <a:extLst>
              <a:ext uri="{FF2B5EF4-FFF2-40B4-BE49-F238E27FC236}">
                <a16:creationId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effectLst>
                  <a:outerShdw blurRad="38100" dist="38100" dir="2700000" algn="tl">
                    <a:srgbClr val="000000">
                      <a:alpha val="43137"/>
                    </a:srgbClr>
                  </a:outerShdw>
                </a:effectLst>
              </a:rPr>
              <a:t>EN ESTA SECCIÓN:</a:t>
            </a:r>
          </a:p>
          <a:p>
            <a:endParaRPr lang="en-IE" dirty="0"/>
          </a:p>
        </p:txBody>
      </p:sp>
    </p:spTree>
    <p:extLst>
      <p:ext uri="{BB962C8B-B14F-4D97-AF65-F5344CB8AC3E}">
        <p14:creationId xmlns:p14="http://schemas.microsoft.com/office/powerpoint/2010/main" val="2665803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581B82-55F7-4164-A666-6181C1F5135C}"/>
              </a:ext>
            </a:extLst>
          </p:cNvPr>
          <p:cNvSpPr>
            <a:spLocks noGrp="1"/>
          </p:cNvSpPr>
          <p:nvPr>
            <p:ph type="body" sz="quarter" idx="20"/>
          </p:nvPr>
        </p:nvSpPr>
        <p:spPr>
          <a:xfrm>
            <a:off x="5655212" y="2157413"/>
            <a:ext cx="6046251" cy="3631644"/>
          </a:xfrm>
        </p:spPr>
        <p:txBody>
          <a:bodyPr/>
          <a:lstStyle/>
          <a:p>
            <a:r>
              <a:rPr lang="en-IE" b="1" dirty="0">
                <a:solidFill>
                  <a:srgbClr val="16A8D3"/>
                </a:solidFill>
              </a:rPr>
              <a:t>1. </a:t>
            </a:r>
            <a:r>
              <a:rPr lang="es-ES" b="1" dirty="0">
                <a:solidFill>
                  <a:srgbClr val="16A8D3"/>
                </a:solidFill>
              </a:rPr>
              <a:t>¡La SONRISA y el contacto visual son importantes! </a:t>
            </a:r>
            <a:r>
              <a:rPr lang="en-IE" b="1" dirty="0">
                <a:solidFill>
                  <a:srgbClr val="16A8D3"/>
                </a:solidFill>
                <a:sym typeface="Wingdings" panose="05000000000000000000" pitchFamily="2" charset="2"/>
              </a:rPr>
              <a:t> </a:t>
            </a:r>
          </a:p>
          <a:p>
            <a:pPr algn="just"/>
            <a:r>
              <a:rPr lang="es-ES" dirty="0"/>
              <a:t>Es un lenguaje universal y ayuda a sentir comodidad. Ayuda a las personas a sentir que están en una zona segura donde no pueden correr riesgos  ni ser vulnerables.</a:t>
            </a:r>
          </a:p>
          <a:p>
            <a:pPr algn="just"/>
            <a:r>
              <a:rPr lang="es-ES" dirty="0"/>
              <a:t>Esto es muy importante para trabajar con todos los grupos minoritarios, pero especialmente aquellos con antecedentes de personas refugiadas.</a:t>
            </a:r>
            <a:endParaRPr lang="en-IE" b="1" dirty="0">
              <a:solidFill>
                <a:srgbClr val="16A8D3"/>
              </a:solidFill>
            </a:endParaRPr>
          </a:p>
        </p:txBody>
      </p:sp>
      <p:pic>
        <p:nvPicPr>
          <p:cNvPr id="9" name="Picture Placeholder 8" descr="A person posing for the camera&#10;&#10;Description automatically generated">
            <a:extLst>
              <a:ext uri="{FF2B5EF4-FFF2-40B4-BE49-F238E27FC236}">
                <a16:creationId xmlns:a16="http://schemas.microsoft.com/office/drawing/2014/main" id="{50AAA10F-44E9-436D-B3AE-B728294C8D7B}"/>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1812" r="11812"/>
          <a:stretch>
            <a:fillRect/>
          </a:stretch>
        </p:blipFill>
        <p:spPr/>
      </p:pic>
      <p:sp>
        <p:nvSpPr>
          <p:cNvPr id="4" name="Text Placeholder 3">
            <a:extLst>
              <a:ext uri="{FF2B5EF4-FFF2-40B4-BE49-F238E27FC236}">
                <a16:creationId xmlns:a16="http://schemas.microsoft.com/office/drawing/2014/main" id="{F8B89FB6-08E2-4722-8B14-CF05C86AE1D8}"/>
              </a:ext>
            </a:extLst>
          </p:cNvPr>
          <p:cNvSpPr>
            <a:spLocks noGrp="1"/>
          </p:cNvSpPr>
          <p:nvPr>
            <p:ph type="body" sz="quarter" idx="22"/>
          </p:nvPr>
        </p:nvSpPr>
        <p:spPr>
          <a:xfrm>
            <a:off x="4764505" y="533168"/>
            <a:ext cx="6936958" cy="857158"/>
          </a:xfrm>
        </p:spPr>
        <p:txBody>
          <a:bodyPr>
            <a:noAutofit/>
          </a:bodyPr>
          <a:lstStyle/>
          <a:p>
            <a:pPr algn="ctr"/>
            <a:r>
              <a:rPr lang="es-ES" sz="3200" dirty="0">
                <a:effectLst>
                  <a:outerShdw blurRad="38100" dist="38100" dir="2700000" algn="tl">
                    <a:srgbClr val="000000">
                      <a:alpha val="43137"/>
                    </a:srgbClr>
                  </a:outerShdw>
                </a:effectLst>
              </a:rPr>
              <a:t>Habilidades de comunicación para involucrar a diversos grupos multilingües</a:t>
            </a:r>
            <a:endParaRPr lang="en-IE" sz="3200" dirty="0">
              <a:effectLst>
                <a:outerShdw blurRad="38100" dist="38100" dir="2700000" algn="tl">
                  <a:srgbClr val="000000">
                    <a:alpha val="43137"/>
                  </a:srgbClr>
                </a:outerShdw>
              </a:effectLst>
            </a:endParaRPr>
          </a:p>
        </p:txBody>
      </p:sp>
      <p:sp>
        <p:nvSpPr>
          <p:cNvPr id="6" name="Google Shape;499;p39">
            <a:extLst>
              <a:ext uri="{FF2B5EF4-FFF2-40B4-BE49-F238E27FC236}">
                <a16:creationId xmlns:a16="http://schemas.microsoft.com/office/drawing/2014/main" id="{FA8C343D-FF7D-4785-AEE1-1F9166CF49A3}"/>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291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581B82-55F7-4164-A666-6181C1F5135C}"/>
              </a:ext>
            </a:extLst>
          </p:cNvPr>
          <p:cNvSpPr>
            <a:spLocks noGrp="1"/>
          </p:cNvSpPr>
          <p:nvPr>
            <p:ph type="body" sz="quarter" idx="20"/>
          </p:nvPr>
        </p:nvSpPr>
        <p:spPr>
          <a:xfrm>
            <a:off x="5835316" y="2157413"/>
            <a:ext cx="6027821" cy="3100387"/>
          </a:xfrm>
        </p:spPr>
        <p:txBody>
          <a:bodyPr/>
          <a:lstStyle/>
          <a:p>
            <a:r>
              <a:rPr lang="en-IE" b="1" dirty="0">
                <a:solidFill>
                  <a:srgbClr val="16A8D3"/>
                </a:solidFill>
              </a:rPr>
              <a:t>2. </a:t>
            </a:r>
            <a:r>
              <a:rPr lang="es-ES" b="1" dirty="0">
                <a:solidFill>
                  <a:srgbClr val="16A8D3"/>
                </a:solidFill>
              </a:rPr>
              <a:t>Haga un esfuerzo para pronunciar los nombres de las personas correctamente</a:t>
            </a:r>
          </a:p>
          <a:p>
            <a:pPr algn="just"/>
            <a:r>
              <a:rPr lang="es-ES" dirty="0"/>
              <a:t>Es importante aprender el nombre de las personas con las que está trabajando. Intente pronunciar su nombre  correctamente.</a:t>
            </a:r>
          </a:p>
          <a:p>
            <a:pPr algn="just"/>
            <a:r>
              <a:rPr lang="es-ES" dirty="0"/>
              <a:t>No se avergüence de cometer errores. Si no lo dice correctamente a la primera, siga practicando.</a:t>
            </a:r>
            <a:endParaRPr lang="en-IE" b="1" dirty="0">
              <a:solidFill>
                <a:srgbClr val="16A8D3"/>
              </a:solidFill>
            </a:endParaRPr>
          </a:p>
        </p:txBody>
      </p:sp>
      <p:pic>
        <p:nvPicPr>
          <p:cNvPr id="17" name="Picture Placeholder 16" descr="A picture containing person, sitting, indoor, man&#10;&#10;Description automatically generated">
            <a:extLst>
              <a:ext uri="{FF2B5EF4-FFF2-40B4-BE49-F238E27FC236}">
                <a16:creationId xmlns:a16="http://schemas.microsoft.com/office/drawing/2014/main" id="{F8AB97AE-5365-47F2-9653-00A04535ACD9}"/>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2732" r="12732"/>
          <a:stretch>
            <a:fillRect/>
          </a:stretch>
        </p:blipFill>
        <p:spPr/>
      </p:pic>
      <p:sp>
        <p:nvSpPr>
          <p:cNvPr id="6" name="Google Shape;499;p39">
            <a:extLst>
              <a:ext uri="{FF2B5EF4-FFF2-40B4-BE49-F238E27FC236}">
                <a16:creationId xmlns:a16="http://schemas.microsoft.com/office/drawing/2014/main" id="{86B54812-85EB-4605-AE41-14AE32FAEBC3}"/>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3">
            <a:extLst>
              <a:ext uri="{FF2B5EF4-FFF2-40B4-BE49-F238E27FC236}">
                <a16:creationId xmlns:a16="http://schemas.microsoft.com/office/drawing/2014/main" id="{F8B89FB6-08E2-4722-8B14-CF05C86AE1D8}"/>
              </a:ext>
            </a:extLst>
          </p:cNvPr>
          <p:cNvSpPr>
            <a:spLocks noGrp="1"/>
          </p:cNvSpPr>
          <p:nvPr>
            <p:ph type="body" sz="quarter" idx="22"/>
          </p:nvPr>
        </p:nvSpPr>
        <p:spPr>
          <a:xfrm>
            <a:off x="4764505" y="533168"/>
            <a:ext cx="6936958" cy="857158"/>
          </a:xfrm>
        </p:spPr>
        <p:txBody>
          <a:bodyPr>
            <a:noAutofit/>
          </a:bodyPr>
          <a:lstStyle/>
          <a:p>
            <a:pPr algn="ctr"/>
            <a:r>
              <a:rPr lang="es-ES" sz="3200" dirty="0">
                <a:effectLst>
                  <a:outerShdw blurRad="38100" dist="38100" dir="2700000" algn="tl">
                    <a:srgbClr val="000000">
                      <a:alpha val="43137"/>
                    </a:srgbClr>
                  </a:outerShdw>
                </a:effectLst>
              </a:rPr>
              <a:t>Habilidades de comunicación para involucrar a diversos grupos multilingües</a:t>
            </a:r>
            <a:endParaRPr lang="en-IE"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87973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581B82-55F7-4164-A666-6181C1F5135C}"/>
              </a:ext>
            </a:extLst>
          </p:cNvPr>
          <p:cNvSpPr>
            <a:spLocks noGrp="1"/>
          </p:cNvSpPr>
          <p:nvPr>
            <p:ph type="body" sz="quarter" idx="20"/>
          </p:nvPr>
        </p:nvSpPr>
        <p:spPr>
          <a:xfrm>
            <a:off x="5739063" y="2157412"/>
            <a:ext cx="5962400" cy="4026819"/>
          </a:xfrm>
        </p:spPr>
        <p:txBody>
          <a:bodyPr/>
          <a:lstStyle/>
          <a:p>
            <a:r>
              <a:rPr lang="en-IE" b="1" dirty="0">
                <a:solidFill>
                  <a:srgbClr val="16A8D3"/>
                </a:solidFill>
              </a:rPr>
              <a:t>3. Mostrar y </a:t>
            </a:r>
            <a:r>
              <a:rPr lang="en-IE" b="1" dirty="0" err="1">
                <a:solidFill>
                  <a:srgbClr val="16A8D3"/>
                </a:solidFill>
              </a:rPr>
              <a:t>decir</a:t>
            </a:r>
            <a:endParaRPr lang="en-IE" b="1" dirty="0">
              <a:solidFill>
                <a:srgbClr val="16A8D3"/>
              </a:solidFill>
            </a:endParaRPr>
          </a:p>
          <a:p>
            <a:r>
              <a:rPr lang="es-ES" dirty="0"/>
              <a:t>No confíes únicamente en el lenguaje hablado o escrito. Donde sea posible:</a:t>
            </a:r>
            <a:endParaRPr lang="en-US" dirty="0"/>
          </a:p>
          <a:p>
            <a:pPr marL="342900" indent="-342900">
              <a:buFont typeface="Arial" panose="020B0604020202020204" pitchFamily="34" charset="0"/>
              <a:buChar char="•"/>
            </a:pPr>
            <a:r>
              <a:rPr lang="es-ES" dirty="0"/>
              <a:t>Usa el lenguaje corporal que ayude en la comunicación.</a:t>
            </a:r>
            <a:endParaRPr lang="en-US" dirty="0"/>
          </a:p>
          <a:p>
            <a:pPr marL="342900" indent="-342900">
              <a:buFont typeface="Arial" panose="020B0604020202020204" pitchFamily="34" charset="0"/>
              <a:buChar char="•"/>
            </a:pPr>
            <a:r>
              <a:rPr lang="es-ES" dirty="0"/>
              <a:t>Represéntalo</a:t>
            </a:r>
          </a:p>
          <a:p>
            <a:pPr marL="342900" indent="-342900">
              <a:buFont typeface="Arial" panose="020B0604020202020204" pitchFamily="34" charset="0"/>
              <a:buChar char="•"/>
            </a:pPr>
            <a:r>
              <a:rPr lang="es-ES" dirty="0"/>
              <a:t>Demuéstralo usando objetos </a:t>
            </a:r>
          </a:p>
          <a:p>
            <a:pPr marL="342900" indent="-342900">
              <a:buFont typeface="Arial" panose="020B0604020202020204" pitchFamily="34" charset="0"/>
              <a:buChar char="•"/>
            </a:pPr>
            <a:r>
              <a:rPr lang="es-ES" dirty="0"/>
              <a:t>Usa imágenes y refuérzalas  con material escrito siempre que sea posible</a:t>
            </a:r>
            <a:endParaRPr lang="en-IE" b="1" dirty="0">
              <a:solidFill>
                <a:srgbClr val="16A8D3"/>
              </a:solidFill>
            </a:endParaRPr>
          </a:p>
        </p:txBody>
      </p:sp>
      <p:pic>
        <p:nvPicPr>
          <p:cNvPr id="15" name="Picture Placeholder 14" descr="A person sitting in a chair&#10;&#10;Description automatically generated">
            <a:extLst>
              <a:ext uri="{FF2B5EF4-FFF2-40B4-BE49-F238E27FC236}">
                <a16:creationId xmlns:a16="http://schemas.microsoft.com/office/drawing/2014/main" id="{FACE4DD0-B07E-4FEA-82DE-31E430E13B7D}"/>
              </a:ext>
            </a:extLst>
          </p:cNvPr>
          <p:cNvPicPr>
            <a:picLocks noGrp="1" noChangeAspect="1"/>
          </p:cNvPicPr>
          <p:nvPr>
            <p:ph type="pic" sz="quarter" idx="21"/>
          </p:nvPr>
        </p:nvPicPr>
        <p:blipFill>
          <a:blip r:embed="rId2"/>
          <a:srcRect t="914" b="914"/>
          <a:stretch>
            <a:fillRect/>
          </a:stretch>
        </p:blipFill>
        <p:spPr/>
      </p:pic>
      <p:sp>
        <p:nvSpPr>
          <p:cNvPr id="6" name="Google Shape;499;p39">
            <a:extLst>
              <a:ext uri="{FF2B5EF4-FFF2-40B4-BE49-F238E27FC236}">
                <a16:creationId xmlns:a16="http://schemas.microsoft.com/office/drawing/2014/main" id="{7DE42F81-9C59-4161-9996-4880D22B9C50}"/>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3">
            <a:extLst>
              <a:ext uri="{FF2B5EF4-FFF2-40B4-BE49-F238E27FC236}">
                <a16:creationId xmlns:a16="http://schemas.microsoft.com/office/drawing/2014/main" id="{F8B89FB6-08E2-4722-8B14-CF05C86AE1D8}"/>
              </a:ext>
            </a:extLst>
          </p:cNvPr>
          <p:cNvSpPr>
            <a:spLocks noGrp="1"/>
          </p:cNvSpPr>
          <p:nvPr>
            <p:ph type="body" sz="quarter" idx="22"/>
          </p:nvPr>
        </p:nvSpPr>
        <p:spPr>
          <a:xfrm>
            <a:off x="4764505" y="716048"/>
            <a:ext cx="6936958" cy="857158"/>
          </a:xfrm>
        </p:spPr>
        <p:txBody>
          <a:bodyPr>
            <a:noAutofit/>
          </a:bodyPr>
          <a:lstStyle/>
          <a:p>
            <a:pPr algn="ctr"/>
            <a:r>
              <a:rPr lang="es-ES" sz="3200" dirty="0">
                <a:effectLst>
                  <a:outerShdw blurRad="38100" dist="38100" dir="2700000" algn="tl">
                    <a:srgbClr val="000000">
                      <a:alpha val="43137"/>
                    </a:srgbClr>
                  </a:outerShdw>
                </a:effectLst>
              </a:rPr>
              <a:t>Habilidades de comunicación para involucrar a diversos grupos multilingües</a:t>
            </a:r>
            <a:endParaRPr lang="en-IE"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5298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581B82-55F7-4164-A666-6181C1F5135C}"/>
              </a:ext>
            </a:extLst>
          </p:cNvPr>
          <p:cNvSpPr>
            <a:spLocks noGrp="1"/>
          </p:cNvSpPr>
          <p:nvPr>
            <p:ph type="body" sz="quarter" idx="20"/>
          </p:nvPr>
        </p:nvSpPr>
        <p:spPr>
          <a:xfrm>
            <a:off x="5854262" y="1919905"/>
            <a:ext cx="6043448" cy="4565115"/>
          </a:xfrm>
        </p:spPr>
        <p:txBody>
          <a:bodyPr/>
          <a:lstStyle/>
          <a:p>
            <a:r>
              <a:rPr lang="en-IE" b="1" dirty="0">
                <a:solidFill>
                  <a:srgbClr val="16A8D3"/>
                </a:solidFill>
                <a:sym typeface="Wingdings" panose="05000000000000000000" pitchFamily="2" charset="2"/>
              </a:rPr>
              <a:t>4. </a:t>
            </a:r>
            <a:r>
              <a:rPr lang="es-ES" b="1" dirty="0">
                <a:solidFill>
                  <a:srgbClr val="16A8D3"/>
                </a:solidFill>
                <a:sym typeface="Wingdings" panose="05000000000000000000" pitchFamily="2" charset="2"/>
              </a:rPr>
              <a:t>Hable más lento de lo habitual y evite el </a:t>
            </a:r>
            <a:r>
              <a:rPr lang="es-ES" b="1" dirty="0">
                <a:solidFill>
                  <a:srgbClr val="16A8D3"/>
                </a:solidFill>
              </a:rPr>
              <a:t>argot</a:t>
            </a:r>
            <a:r>
              <a:rPr lang="es-ES" dirty="0"/>
              <a:t> </a:t>
            </a:r>
            <a:r>
              <a:rPr lang="es-ES" b="1" dirty="0">
                <a:solidFill>
                  <a:srgbClr val="16A8D3"/>
                </a:solidFill>
                <a:sym typeface="Wingdings" panose="05000000000000000000" pitchFamily="2" charset="2"/>
              </a:rPr>
              <a:t>/ el lenguaje demasiado coloquial.</a:t>
            </a:r>
          </a:p>
          <a:p>
            <a:r>
              <a:rPr lang="es-ES" dirty="0"/>
              <a:t>La comunicación verbal es el término para la comunicación que implica la integración de palabras, ya sean habladas, escritas o dibujadas. Hablar lenta y claramente da al oyente el tiempo adecuado para procesar el lenguaje y el contenido. Intentar</a:t>
            </a:r>
            <a:r>
              <a:rPr lang="en-US" dirty="0"/>
              <a:t>:</a:t>
            </a:r>
          </a:p>
          <a:p>
            <a:pPr marL="342900" indent="-342900">
              <a:buFont typeface="Arial" panose="020B0604020202020204" pitchFamily="34" charset="0"/>
              <a:buChar char="•"/>
            </a:pPr>
            <a:r>
              <a:rPr lang="es-ES" dirty="0"/>
              <a:t>Hacer pausas entre oraciones.</a:t>
            </a:r>
          </a:p>
          <a:p>
            <a:pPr marL="342900" indent="-342900">
              <a:buFont typeface="Arial" panose="020B0604020202020204" pitchFamily="34" charset="0"/>
              <a:buChar char="•"/>
            </a:pPr>
            <a:r>
              <a:rPr lang="es-ES" dirty="0"/>
              <a:t>Usar</a:t>
            </a:r>
            <a:r>
              <a:rPr lang="en-US" dirty="0"/>
              <a:t> </a:t>
            </a:r>
            <a:r>
              <a:rPr lang="es-ES" dirty="0"/>
              <a:t>oraciones</a:t>
            </a:r>
            <a:r>
              <a:rPr lang="en-US" dirty="0"/>
              <a:t> </a:t>
            </a:r>
            <a:r>
              <a:rPr lang="es-ES" dirty="0"/>
              <a:t>cortas.</a:t>
            </a:r>
          </a:p>
          <a:p>
            <a:pPr marL="342900" indent="-342900">
              <a:buFont typeface="Arial" panose="020B0604020202020204" pitchFamily="34" charset="0"/>
              <a:buChar char="•"/>
            </a:pPr>
            <a:r>
              <a:rPr lang="es-ES" dirty="0"/>
              <a:t>Usar una terminología simple y evitar el uso del argot.</a:t>
            </a:r>
            <a:endParaRPr lang="en-IE" dirty="0"/>
          </a:p>
        </p:txBody>
      </p:sp>
      <p:pic>
        <p:nvPicPr>
          <p:cNvPr id="7" name="Picture Placeholder 6" descr="A close up of a logo&#10;&#10;Description automatically generated">
            <a:extLst>
              <a:ext uri="{FF2B5EF4-FFF2-40B4-BE49-F238E27FC236}">
                <a16:creationId xmlns:a16="http://schemas.microsoft.com/office/drawing/2014/main" id="{D518FC1F-6F4E-439C-A616-E86D088E7A22}"/>
              </a:ext>
            </a:extLst>
          </p:cNvPr>
          <p:cNvPicPr>
            <a:picLocks noGrp="1" noChangeAspect="1"/>
          </p:cNvPicPr>
          <p:nvPr>
            <p:ph type="pic" sz="quarter" idx="21"/>
          </p:nvPr>
        </p:nvPicPr>
        <p:blipFill>
          <a:blip r:embed="rId2"/>
          <a:srcRect l="23578" r="23578"/>
          <a:stretch>
            <a:fillRect/>
          </a:stretch>
        </p:blipFill>
        <p:spPr/>
      </p:pic>
      <p:sp>
        <p:nvSpPr>
          <p:cNvPr id="6" name="Google Shape;499;p39">
            <a:extLst>
              <a:ext uri="{FF2B5EF4-FFF2-40B4-BE49-F238E27FC236}">
                <a16:creationId xmlns:a16="http://schemas.microsoft.com/office/drawing/2014/main" id="{223952B1-6BF7-43B5-A687-AD9E5856D0E1}"/>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 Placeholder 3">
            <a:extLst>
              <a:ext uri="{FF2B5EF4-FFF2-40B4-BE49-F238E27FC236}">
                <a16:creationId xmlns:a16="http://schemas.microsoft.com/office/drawing/2014/main" id="{F8B89FB6-08E2-4722-8B14-CF05C86AE1D8}"/>
              </a:ext>
            </a:extLst>
          </p:cNvPr>
          <p:cNvSpPr>
            <a:spLocks noGrp="1"/>
          </p:cNvSpPr>
          <p:nvPr>
            <p:ph type="body" sz="quarter" idx="22"/>
          </p:nvPr>
        </p:nvSpPr>
        <p:spPr>
          <a:xfrm>
            <a:off x="4764505" y="533168"/>
            <a:ext cx="6936958" cy="857158"/>
          </a:xfrm>
        </p:spPr>
        <p:txBody>
          <a:bodyPr>
            <a:noAutofit/>
          </a:bodyPr>
          <a:lstStyle/>
          <a:p>
            <a:pPr algn="ctr"/>
            <a:r>
              <a:rPr lang="es-ES" sz="3200" dirty="0">
                <a:effectLst>
                  <a:outerShdw blurRad="38100" dist="38100" dir="2700000" algn="tl">
                    <a:srgbClr val="000000">
                      <a:alpha val="43137"/>
                    </a:srgbClr>
                  </a:outerShdw>
                </a:effectLst>
              </a:rPr>
              <a:t>Habilidades de comunicación para involucrar a diversos grupos multilingües</a:t>
            </a:r>
            <a:endParaRPr lang="en-IE"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49749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22"/>
          </p:nvPr>
        </p:nvSpPr>
        <p:spPr/>
        <p:txBody>
          <a:bodyPr/>
          <a:lstStyle/>
          <a:p>
            <a:r>
              <a:rPr lang="es-ES" sz="3200" i="0" dirty="0"/>
              <a:t>“Sin lenguaje,  no puede hablar con las personas y comprenderlas;  no se puede compartir  esperanzas y aspiraciones, comprender su historia, apreciar su poesía o saborear sus canciones ".</a:t>
            </a:r>
            <a:endParaRPr lang="en-IE" sz="3200" i="0" dirty="0"/>
          </a:p>
          <a:p>
            <a:r>
              <a:rPr lang="en-IE" sz="3200" i="0" dirty="0"/>
              <a:t>- </a:t>
            </a:r>
            <a:r>
              <a:rPr lang="en-IE" sz="3200" i="0" dirty="0">
                <a:solidFill>
                  <a:srgbClr val="F38B00"/>
                </a:solidFill>
              </a:rPr>
              <a:t>Nelson Mandela</a:t>
            </a:r>
          </a:p>
          <a:p>
            <a:endParaRPr lang="en-US" dirty="0"/>
          </a:p>
        </p:txBody>
      </p:sp>
      <p:sp>
        <p:nvSpPr>
          <p:cNvPr id="2" name="CuadroTexto 1"/>
          <p:cNvSpPr txBox="1"/>
          <p:nvPr/>
        </p:nvSpPr>
        <p:spPr>
          <a:xfrm>
            <a:off x="5700889" y="828721"/>
            <a:ext cx="790222" cy="1862048"/>
          </a:xfrm>
          <a:prstGeom prst="rect">
            <a:avLst/>
          </a:prstGeom>
          <a:noFill/>
        </p:spPr>
        <p:txBody>
          <a:bodyPr wrap="square" rtlCol="0">
            <a:spAutoFit/>
          </a:bodyPr>
          <a:lstStyle/>
          <a:p>
            <a:r>
              <a:rPr lang="es-ES" sz="11500" dirty="0">
                <a:solidFill>
                  <a:schemeClr val="bg1"/>
                </a:solidFill>
              </a:rPr>
              <a:t>”</a:t>
            </a:r>
          </a:p>
        </p:txBody>
      </p:sp>
    </p:spTree>
    <p:extLst>
      <p:ext uri="{BB962C8B-B14F-4D97-AF65-F5344CB8AC3E}">
        <p14:creationId xmlns:p14="http://schemas.microsoft.com/office/powerpoint/2010/main" val="1661779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581B82-55F7-4164-A666-6181C1F5135C}"/>
              </a:ext>
            </a:extLst>
          </p:cNvPr>
          <p:cNvSpPr>
            <a:spLocks noGrp="1"/>
          </p:cNvSpPr>
          <p:nvPr>
            <p:ph type="body" sz="quarter" idx="20"/>
          </p:nvPr>
        </p:nvSpPr>
        <p:spPr>
          <a:xfrm>
            <a:off x="6096000" y="2245727"/>
            <a:ext cx="5551386" cy="2723315"/>
          </a:xfrm>
        </p:spPr>
        <p:txBody>
          <a:bodyPr/>
          <a:lstStyle/>
          <a:p>
            <a:r>
              <a:rPr lang="en-IE" b="1" dirty="0">
                <a:solidFill>
                  <a:srgbClr val="16A8D3"/>
                </a:solidFill>
                <a:sym typeface="Wingdings" panose="05000000000000000000" pitchFamily="2" charset="2"/>
              </a:rPr>
              <a:t>5. </a:t>
            </a:r>
            <a:r>
              <a:rPr lang="en-IE" b="1" dirty="0" err="1">
                <a:solidFill>
                  <a:srgbClr val="16A8D3"/>
                </a:solidFill>
                <a:sym typeface="Wingdings" panose="05000000000000000000" pitchFamily="2" charset="2"/>
              </a:rPr>
              <a:t>Escucha</a:t>
            </a:r>
            <a:r>
              <a:rPr lang="en-IE" b="1" dirty="0">
                <a:solidFill>
                  <a:srgbClr val="16A8D3"/>
                </a:solidFill>
                <a:sym typeface="Wingdings" panose="05000000000000000000" pitchFamily="2" charset="2"/>
              </a:rPr>
              <a:t> y se </a:t>
            </a:r>
            <a:r>
              <a:rPr lang="en-IE" b="1" dirty="0" err="1">
                <a:solidFill>
                  <a:srgbClr val="16A8D3"/>
                </a:solidFill>
                <a:sym typeface="Wingdings" panose="05000000000000000000" pitchFamily="2" charset="2"/>
              </a:rPr>
              <a:t>paciente</a:t>
            </a:r>
            <a:endParaRPr lang="en-IE" b="1" dirty="0">
              <a:solidFill>
                <a:srgbClr val="16A8D3"/>
              </a:solidFill>
              <a:sym typeface="Wingdings" panose="05000000000000000000" pitchFamily="2" charset="2"/>
            </a:endParaRPr>
          </a:p>
          <a:p>
            <a:r>
              <a:rPr lang="es-ES" dirty="0"/>
              <a:t>Los/las estudiantes multilingües necesitan tiempo para realizar un proceso de traducción interno.</a:t>
            </a:r>
            <a:endParaRPr lang="en-IE" dirty="0"/>
          </a:p>
          <a:p>
            <a:r>
              <a:rPr lang="es-ES" dirty="0"/>
              <a:t>Por esta razón, deberá ser paciente, darles tiempo para responder / formular sus pensamientos / frases.</a:t>
            </a:r>
            <a:endParaRPr lang="en-IE" dirty="0"/>
          </a:p>
        </p:txBody>
      </p:sp>
      <p:pic>
        <p:nvPicPr>
          <p:cNvPr id="12" name="Picture Placeholder 11" descr="A picture containing drawing&#10;&#10;Description automatically generated">
            <a:extLst>
              <a:ext uri="{FF2B5EF4-FFF2-40B4-BE49-F238E27FC236}">
                <a16:creationId xmlns:a16="http://schemas.microsoft.com/office/drawing/2014/main" id="{BB55676D-102D-4858-984F-A68F1C482ED3}"/>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445" r="1445"/>
          <a:stretch>
            <a:fillRect/>
          </a:stretch>
        </p:blipFill>
        <p:spPr>
          <a:xfrm>
            <a:off x="608086" y="1390326"/>
            <a:ext cx="4849824" cy="4879740"/>
          </a:xfrm>
        </p:spPr>
      </p:pic>
      <p:sp>
        <p:nvSpPr>
          <p:cNvPr id="6" name="Google Shape;499;p39">
            <a:extLst>
              <a:ext uri="{FF2B5EF4-FFF2-40B4-BE49-F238E27FC236}">
                <a16:creationId xmlns:a16="http://schemas.microsoft.com/office/drawing/2014/main" id="{56474775-4B64-4E6C-8DDA-DF5368E7C8BB}"/>
              </a:ext>
            </a:extLst>
          </p:cNvPr>
          <p:cNvSpPr/>
          <p:nvPr/>
        </p:nvSpPr>
        <p:spPr>
          <a:xfrm>
            <a:off x="1131967" y="1448104"/>
            <a:ext cx="625581" cy="59055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3">
            <a:extLst>
              <a:ext uri="{FF2B5EF4-FFF2-40B4-BE49-F238E27FC236}">
                <a16:creationId xmlns:a16="http://schemas.microsoft.com/office/drawing/2014/main" id="{F8B89FB6-08E2-4722-8B14-CF05C86AE1D8}"/>
              </a:ext>
            </a:extLst>
          </p:cNvPr>
          <p:cNvSpPr>
            <a:spLocks noGrp="1"/>
          </p:cNvSpPr>
          <p:nvPr>
            <p:ph type="body" sz="quarter" idx="22"/>
          </p:nvPr>
        </p:nvSpPr>
        <p:spPr>
          <a:xfrm>
            <a:off x="4764505" y="533168"/>
            <a:ext cx="6936958" cy="857158"/>
          </a:xfrm>
        </p:spPr>
        <p:txBody>
          <a:bodyPr>
            <a:noAutofit/>
          </a:bodyPr>
          <a:lstStyle/>
          <a:p>
            <a:pPr algn="ctr"/>
            <a:r>
              <a:rPr lang="es-ES" sz="3200" dirty="0">
                <a:effectLst>
                  <a:outerShdw blurRad="38100" dist="38100" dir="2700000" algn="tl">
                    <a:srgbClr val="000000">
                      <a:alpha val="43137"/>
                    </a:srgbClr>
                  </a:outerShdw>
                </a:effectLst>
              </a:rPr>
              <a:t>Habilidades de comunicación para involucrar a diversos grupos multilingües</a:t>
            </a:r>
            <a:endParaRPr lang="en-IE"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90278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COMUNICACIÓN</a:t>
            </a:r>
          </a:p>
        </p:txBody>
      </p:sp>
      <p:sp>
        <p:nvSpPr>
          <p:cNvPr id="9" name="Text Placeholder 1">
            <a:extLst>
              <a:ext uri="{FF2B5EF4-FFF2-40B4-BE49-F238E27FC236}">
                <a16:creationId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EN ESTA SECCIÓN:</a:t>
            </a:r>
          </a:p>
          <a:p>
            <a:endParaRPr lang="en-IE" dirty="0"/>
          </a:p>
        </p:txBody>
      </p:sp>
      <p:sp>
        <p:nvSpPr>
          <p:cNvPr id="6" name="Text Placeholder 5">
            <a:extLst>
              <a:ext uri="{FF2B5EF4-FFF2-40B4-BE49-F238E27FC236}">
                <a16:creationId xmlns:a16="http://schemas.microsoft.com/office/drawing/2014/main" id="{A33B9A40-97B0-4829-BE12-521D1890370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2.2 </a:t>
            </a:r>
            <a:r>
              <a:rPr lang="es-ES" sz="3600" i="0" dirty="0"/>
              <a:t>Foco en</a:t>
            </a:r>
          </a:p>
          <a:p>
            <a:r>
              <a:rPr lang="es-ES" sz="3600" i="0" dirty="0"/>
              <a:t>Comunicación no verbal</a:t>
            </a:r>
            <a:endParaRPr lang="en-IE" dirty="0"/>
          </a:p>
        </p:txBody>
      </p:sp>
      <p:sp>
        <p:nvSpPr>
          <p:cNvPr id="8" name="Text Placeholder 2">
            <a:extLst>
              <a:ext uri="{FF2B5EF4-FFF2-40B4-BE49-F238E27FC236}">
                <a16:creationId xmlns:a16="http://schemas.microsoft.com/office/drawing/2014/main" id="{CB6B36CC-D28C-40AE-8FFD-C799CCAD22EF}"/>
              </a:ext>
            </a:extLst>
          </p:cNvPr>
          <p:cNvSpPr txBox="1">
            <a:spLocks/>
          </p:cNvSpPr>
          <p:nvPr/>
        </p:nvSpPr>
        <p:spPr>
          <a:xfrm>
            <a:off x="5871412" y="1846203"/>
            <a:ext cx="6182042" cy="425380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s-ES" altLang="en-US" dirty="0"/>
              <a:t>¿Sabía que las palabras específicas del idioma representan solo el 10% de la comunicación? ¿O que el 90% del proceso de comunicación está compuesto de información no verbal en forma de tono y lenguaje corporal?</a:t>
            </a:r>
            <a:endParaRPr lang="en-IE" dirty="0"/>
          </a:p>
          <a:p>
            <a:pPr algn="just"/>
            <a:r>
              <a:rPr lang="es-ES" dirty="0"/>
              <a:t>En esta sección, observamos la diferencia entre la comunicación verbal y no verbal con un enfoque particular en la no verbal como  habilidad de comunicación clave para  personas que trabajan con </a:t>
            </a:r>
            <a:r>
              <a:rPr lang="es-ES" dirty="0" err="1"/>
              <a:t>refugiad@s</a:t>
            </a:r>
            <a:r>
              <a:rPr lang="es-ES" dirty="0"/>
              <a:t>, migrantes y otros grupos multilingües.</a:t>
            </a:r>
            <a:endParaRPr lang="en-IE" dirty="0"/>
          </a:p>
        </p:txBody>
      </p:sp>
    </p:spTree>
    <p:extLst>
      <p:ext uri="{BB962C8B-B14F-4D97-AF65-F5344CB8AC3E}">
        <p14:creationId xmlns:p14="http://schemas.microsoft.com/office/powerpoint/2010/main" val="3717427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50B65E-E1B2-48FB-BCF2-B0834FC1381F}"/>
              </a:ext>
            </a:extLst>
          </p:cNvPr>
          <p:cNvSpPr>
            <a:spLocks noGrp="1"/>
          </p:cNvSpPr>
          <p:nvPr>
            <p:ph type="body" sz="quarter" idx="20"/>
          </p:nvPr>
        </p:nvSpPr>
        <p:spPr>
          <a:xfrm>
            <a:off x="5427022" y="2226640"/>
            <a:ext cx="6020791" cy="3103350"/>
          </a:xfrm>
        </p:spPr>
        <p:txBody>
          <a:bodyPr/>
          <a:lstStyle/>
          <a:p>
            <a:pPr algn="just"/>
            <a:r>
              <a:rPr lang="es-ES" dirty="0"/>
              <a:t>El idioma es un componente muy importante del proceso de comunicación, pero </a:t>
            </a:r>
            <a:r>
              <a:rPr lang="es-ES" dirty="0">
                <a:solidFill>
                  <a:srgbClr val="EA1D76"/>
                </a:solidFill>
              </a:rPr>
              <a:t>no hablar el mismo idioma no significa que no podamos comunicarnos</a:t>
            </a:r>
            <a:r>
              <a:rPr lang="es-ES" dirty="0"/>
              <a:t>.</a:t>
            </a:r>
          </a:p>
          <a:p>
            <a:pPr algn="just"/>
            <a:r>
              <a:rPr lang="es-ES" dirty="0"/>
              <a:t>Otros factores pueden ser incluso más poderosos que las palabras.</a:t>
            </a:r>
          </a:p>
          <a:p>
            <a:pPr algn="just"/>
            <a:r>
              <a:rPr lang="es-ES" dirty="0"/>
              <a:t>Piense en algunas formas de comunicación sin usar palabras.</a:t>
            </a:r>
            <a:endParaRPr lang="en-IE" dirty="0"/>
          </a:p>
        </p:txBody>
      </p:sp>
      <p:sp>
        <p:nvSpPr>
          <p:cNvPr id="3" name="Text Placeholder 2">
            <a:extLst>
              <a:ext uri="{FF2B5EF4-FFF2-40B4-BE49-F238E27FC236}">
                <a16:creationId xmlns:a16="http://schemas.microsoft.com/office/drawing/2014/main" id="{679258EA-C11F-411B-B9B9-0EBED9B706FD}"/>
              </a:ext>
            </a:extLst>
          </p:cNvPr>
          <p:cNvSpPr>
            <a:spLocks noGrp="1"/>
          </p:cNvSpPr>
          <p:nvPr>
            <p:ph type="body" sz="quarter" idx="21"/>
          </p:nvPr>
        </p:nvSpPr>
        <p:spPr>
          <a:xfrm>
            <a:off x="3044021" y="457072"/>
            <a:ext cx="8403792" cy="577643"/>
          </a:xfrm>
        </p:spPr>
        <p:txBody>
          <a:bodyPr>
            <a:normAutofit lnSpcReduction="10000"/>
          </a:bodyPr>
          <a:lstStyle/>
          <a:p>
            <a:pPr algn="ctr"/>
            <a:r>
              <a:rPr lang="en-IE" dirty="0">
                <a:effectLst>
                  <a:outerShdw blurRad="38100" dist="38100" dir="2700000" algn="tl">
                    <a:srgbClr val="000000">
                      <a:alpha val="43137"/>
                    </a:srgbClr>
                  </a:outerShdw>
                </a:effectLst>
              </a:rPr>
              <a:t> Comunicación No Verbal</a:t>
            </a:r>
          </a:p>
        </p:txBody>
      </p:sp>
      <p:pic>
        <p:nvPicPr>
          <p:cNvPr id="5" name="Picture 4">
            <a:extLst>
              <a:ext uri="{FF2B5EF4-FFF2-40B4-BE49-F238E27FC236}">
                <a16:creationId xmlns:a16="http://schemas.microsoft.com/office/drawing/2014/main" id="{CA29408E-A38A-4789-93FD-8D9E0126E15A}"/>
              </a:ext>
            </a:extLst>
          </p:cNvPr>
          <p:cNvPicPr>
            <a:picLocks noChangeAspect="1"/>
          </p:cNvPicPr>
          <p:nvPr/>
        </p:nvPicPr>
        <p:blipFill>
          <a:blip r:embed="rId2"/>
          <a:stretch>
            <a:fillRect/>
          </a:stretch>
        </p:blipFill>
        <p:spPr>
          <a:xfrm>
            <a:off x="474296" y="1937882"/>
            <a:ext cx="4688230" cy="3932261"/>
          </a:xfrm>
          <a:prstGeom prst="rect">
            <a:avLst/>
          </a:prstGeom>
        </p:spPr>
      </p:pic>
    </p:spTree>
    <p:extLst>
      <p:ext uri="{BB962C8B-B14F-4D97-AF65-F5344CB8AC3E}">
        <p14:creationId xmlns:p14="http://schemas.microsoft.com/office/powerpoint/2010/main" val="2294489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9258EA-C11F-411B-B9B9-0EBED9B706FD}"/>
              </a:ext>
            </a:extLst>
          </p:cNvPr>
          <p:cNvSpPr>
            <a:spLocks noGrp="1"/>
          </p:cNvSpPr>
          <p:nvPr>
            <p:ph type="body" sz="quarter" idx="21"/>
          </p:nvPr>
        </p:nvSpPr>
        <p:spPr>
          <a:xfrm>
            <a:off x="2457366" y="258445"/>
            <a:ext cx="8403792" cy="857158"/>
          </a:xfrm>
        </p:spPr>
        <p:txBody>
          <a:bodyPr>
            <a:normAutofit fontScale="92500" lnSpcReduction="20000"/>
          </a:bodyPr>
          <a:lstStyle/>
          <a:p>
            <a:pPr algn="ctr"/>
            <a:r>
              <a:rPr lang="es-ES" dirty="0">
                <a:effectLst>
                  <a:outerShdw blurRad="38100" dist="38100" dir="2700000" algn="tl">
                    <a:srgbClr val="000000">
                      <a:alpha val="43137"/>
                    </a:srgbClr>
                  </a:outerShdw>
                </a:effectLst>
              </a:rPr>
              <a:t>Comunicación no verbal: comunicación a través de imágenes y arte</a:t>
            </a:r>
            <a:endParaRPr lang="en-IE" dirty="0">
              <a:effectLst>
                <a:outerShdw blurRad="38100" dist="38100" dir="2700000" algn="tl">
                  <a:srgbClr val="000000">
                    <a:alpha val="43137"/>
                  </a:srgbClr>
                </a:outerShdw>
              </a:effectLst>
            </a:endParaRPr>
          </a:p>
        </p:txBody>
      </p:sp>
      <p:sp>
        <p:nvSpPr>
          <p:cNvPr id="7" name="Text Placeholder 1">
            <a:extLst>
              <a:ext uri="{FF2B5EF4-FFF2-40B4-BE49-F238E27FC236}">
                <a16:creationId xmlns:a16="http://schemas.microsoft.com/office/drawing/2014/main" id="{FB3E2240-47AF-4D13-B5CD-5988BE34B4C4}"/>
              </a:ext>
            </a:extLst>
          </p:cNvPr>
          <p:cNvSpPr>
            <a:spLocks noGrp="1"/>
          </p:cNvSpPr>
          <p:nvPr>
            <p:ph type="body" sz="quarter" idx="20"/>
          </p:nvPr>
        </p:nvSpPr>
        <p:spPr>
          <a:xfrm>
            <a:off x="7440930" y="1613178"/>
            <a:ext cx="4572000" cy="3933380"/>
          </a:xfrm>
        </p:spPr>
        <p:txBody>
          <a:bodyPr/>
          <a:lstStyle/>
          <a:p>
            <a:pPr algn="just"/>
            <a:r>
              <a:rPr lang="es-ES" dirty="0"/>
              <a:t>El sirio </a:t>
            </a:r>
            <a:r>
              <a:rPr lang="es-ES" dirty="0" err="1"/>
              <a:t>Marwan</a:t>
            </a:r>
            <a:r>
              <a:rPr lang="es-ES" dirty="0"/>
              <a:t> </a:t>
            </a:r>
            <a:r>
              <a:rPr lang="es-ES" dirty="0" err="1"/>
              <a:t>Mousa</a:t>
            </a:r>
            <a:r>
              <a:rPr lang="es-ES" dirty="0"/>
              <a:t> no era artista en su país, pero en el exilio comenzó a dibujar y pintar, narrando su experiencia como refugiado.</a:t>
            </a:r>
          </a:p>
          <a:p>
            <a:pPr algn="just"/>
            <a:r>
              <a:rPr lang="es-ES" dirty="0"/>
              <a:t>Sin palabras ni inglés, </a:t>
            </a:r>
            <a:r>
              <a:rPr lang="es-ES" dirty="0" err="1"/>
              <a:t>Marwan</a:t>
            </a:r>
            <a:r>
              <a:rPr lang="es-ES" dirty="0"/>
              <a:t> ilustra y comunica un viaje de dolor y dificultades, pero también el descubrimiento de un puerto seguro en Irlanda del Norte a través de su trabajo.</a:t>
            </a:r>
            <a:endParaRPr lang="en-IE" dirty="0"/>
          </a:p>
        </p:txBody>
      </p:sp>
      <p:pic>
        <p:nvPicPr>
          <p:cNvPr id="8" name="Online Media 4" title="Syrian refugee artist in Northern Ireland paints his onward journey">
            <a:hlinkClick r:id="" action="ppaction://media"/>
            <a:extLst>
              <a:ext uri="{FF2B5EF4-FFF2-40B4-BE49-F238E27FC236}">
                <a16:creationId xmlns:a16="http://schemas.microsoft.com/office/drawing/2014/main" id="{131CBF45-98F4-4FA0-BD77-33A1E2DD24C0}"/>
              </a:ext>
            </a:extLst>
          </p:cNvPr>
          <p:cNvPicPr>
            <a:picLocks noRot="1" noChangeAspect="1"/>
          </p:cNvPicPr>
          <p:nvPr>
            <a:videoFile r:link="rId1"/>
          </p:nvPr>
        </p:nvPicPr>
        <p:blipFill>
          <a:blip r:embed="rId3"/>
          <a:stretch>
            <a:fillRect/>
          </a:stretch>
        </p:blipFill>
        <p:spPr>
          <a:xfrm>
            <a:off x="350520" y="1908810"/>
            <a:ext cx="6990080" cy="3931920"/>
          </a:xfrm>
          <a:prstGeom prst="rect">
            <a:avLst/>
          </a:prstGeom>
        </p:spPr>
      </p:pic>
      <p:sp>
        <p:nvSpPr>
          <p:cNvPr id="9" name="Rectangle 8">
            <a:extLst>
              <a:ext uri="{FF2B5EF4-FFF2-40B4-BE49-F238E27FC236}">
                <a16:creationId xmlns:a16="http://schemas.microsoft.com/office/drawing/2014/main" id="{F2A30A30-0507-4B09-974A-7F1D458CE88F}"/>
              </a:ext>
            </a:extLst>
          </p:cNvPr>
          <p:cNvSpPr/>
          <p:nvPr/>
        </p:nvSpPr>
        <p:spPr>
          <a:xfrm>
            <a:off x="1882852" y="5978723"/>
            <a:ext cx="3304110" cy="246221"/>
          </a:xfrm>
          <a:prstGeom prst="rect">
            <a:avLst/>
          </a:prstGeom>
        </p:spPr>
        <p:txBody>
          <a:bodyPr wrap="none">
            <a:spAutoFit/>
          </a:bodyPr>
          <a:lstStyle/>
          <a:p>
            <a:r>
              <a:rPr lang="en-IE" sz="1000" dirty="0"/>
              <a:t>Source: </a:t>
            </a:r>
            <a:r>
              <a:rPr lang="en-IE" sz="1000" dirty="0">
                <a:hlinkClick r:id="rId4"/>
              </a:rPr>
              <a:t>https://www.youtube.com/watch?v=R2gQKxage_0</a:t>
            </a:r>
            <a:r>
              <a:rPr lang="en-IE" sz="1000" dirty="0"/>
              <a:t> </a:t>
            </a:r>
          </a:p>
        </p:txBody>
      </p:sp>
    </p:spTree>
    <p:extLst>
      <p:ext uri="{BB962C8B-B14F-4D97-AF65-F5344CB8AC3E}">
        <p14:creationId xmlns:p14="http://schemas.microsoft.com/office/powerpoint/2010/main" val="235243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4DB660-D24A-49FF-B61E-C3FA13EDD9D6}"/>
              </a:ext>
            </a:extLst>
          </p:cNvPr>
          <p:cNvSpPr>
            <a:spLocks noGrp="1"/>
          </p:cNvSpPr>
          <p:nvPr>
            <p:ph type="body" sz="quarter" idx="17"/>
          </p:nvPr>
        </p:nvSpPr>
        <p:spPr>
          <a:xfrm>
            <a:off x="6160168" y="1953078"/>
            <a:ext cx="5822035" cy="3947440"/>
          </a:xfrm>
        </p:spPr>
        <p:txBody>
          <a:bodyPr/>
          <a:lstStyle/>
          <a:p>
            <a:pPr algn="just"/>
            <a:r>
              <a:rPr lang="es-ES" dirty="0"/>
              <a:t>La comunicación no verbal incluye lenguaje corporal, como gestos, expresiones faciales, contacto visual y postura. El tacto también es comunicación no verbal. Piense en el impacto que puede tener un apretón de manos firme o un abrazo cálido frente a una palmada suelta en la espalda o un apretón de manos tímido.</a:t>
            </a:r>
          </a:p>
          <a:p>
            <a:pPr algn="just"/>
            <a:r>
              <a:rPr lang="es-ES" dirty="0"/>
              <a:t>El sonido de nuestra voz, incluyendo tono y volumen, también son formas de comunicación no verbal.</a:t>
            </a:r>
            <a:r>
              <a:rPr lang="en-IE" dirty="0"/>
              <a:t> </a:t>
            </a:r>
          </a:p>
        </p:txBody>
      </p:sp>
      <p:sp>
        <p:nvSpPr>
          <p:cNvPr id="4" name="Rectangle 3">
            <a:extLst>
              <a:ext uri="{FF2B5EF4-FFF2-40B4-BE49-F238E27FC236}">
                <a16:creationId xmlns:a16="http://schemas.microsoft.com/office/drawing/2014/main" id="{4D713748-2513-4D1F-8865-CCDF4EFA0E83}"/>
              </a:ext>
            </a:extLst>
          </p:cNvPr>
          <p:cNvSpPr/>
          <p:nvPr/>
        </p:nvSpPr>
        <p:spPr>
          <a:xfrm>
            <a:off x="229567" y="6466552"/>
            <a:ext cx="6096000" cy="246221"/>
          </a:xfrm>
          <a:prstGeom prst="rect">
            <a:avLst/>
          </a:prstGeom>
        </p:spPr>
        <p:txBody>
          <a:bodyPr>
            <a:spAutoFit/>
          </a:bodyPr>
          <a:lstStyle/>
          <a:p>
            <a:r>
              <a:rPr lang="en-IE" sz="1000" dirty="0"/>
              <a:t>Source: </a:t>
            </a:r>
            <a:r>
              <a:rPr lang="en-IE" sz="1000" dirty="0">
                <a:hlinkClick r:id="rId3"/>
              </a:rPr>
              <a:t>https://oureverydaylife.com/the-importance-of-verbal-non-verbal-communication-5162572.html</a:t>
            </a:r>
            <a:endParaRPr lang="en-IE" sz="1000" dirty="0"/>
          </a:p>
        </p:txBody>
      </p:sp>
      <p:pic>
        <p:nvPicPr>
          <p:cNvPr id="8" name="Picture Placeholder 7" descr="A close up of a womans face&#10;&#10;Description automatically generated">
            <a:extLst>
              <a:ext uri="{FF2B5EF4-FFF2-40B4-BE49-F238E27FC236}">
                <a16:creationId xmlns:a16="http://schemas.microsoft.com/office/drawing/2014/main" id="{81C2F51A-1494-467A-9DDA-9B9C8F90CC33}"/>
              </a:ext>
            </a:extLst>
          </p:cNvPr>
          <p:cNvPicPr>
            <a:picLocks noGrp="1" noChangeAspect="1"/>
          </p:cNvPicPr>
          <p:nvPr>
            <p:ph type="pic" sz="quarter" idx="10"/>
          </p:nvPr>
        </p:nvPicPr>
        <p:blipFill>
          <a:blip r:embed="rId4">
            <a:extLst>
              <a:ext uri="{837473B0-CC2E-450A-ABE3-18F120FF3D39}">
                <a1611:picAttrSrcUrl xmlns:a1611="http://schemas.microsoft.com/office/drawing/2016/11/main" r:id="rId5"/>
              </a:ext>
            </a:extLst>
          </a:blip>
          <a:srcRect l="6522" r="6522"/>
          <a:stretch>
            <a:fillRect/>
          </a:stretch>
        </p:blipFill>
        <p:spPr>
          <a:xfrm flipH="1">
            <a:off x="0" y="475013"/>
            <a:ext cx="4916384" cy="4916384"/>
          </a:xfrm>
        </p:spPr>
      </p:pic>
      <p:sp>
        <p:nvSpPr>
          <p:cNvPr id="7" name="Text Placeholder 2">
            <a:extLst>
              <a:ext uri="{FF2B5EF4-FFF2-40B4-BE49-F238E27FC236}">
                <a16:creationId xmlns:a16="http://schemas.microsoft.com/office/drawing/2014/main" id="{679258EA-C11F-411B-B9B9-0EBED9B706FD}"/>
              </a:ext>
            </a:extLst>
          </p:cNvPr>
          <p:cNvSpPr>
            <a:spLocks noGrp="1"/>
          </p:cNvSpPr>
          <p:nvPr>
            <p:ph type="body" sz="quarter" idx="4294967295"/>
          </p:nvPr>
        </p:nvSpPr>
        <p:spPr>
          <a:xfrm>
            <a:off x="4307337" y="877923"/>
            <a:ext cx="7796432" cy="577643"/>
          </a:xfrm>
          <a:prstGeom prst="rect">
            <a:avLst/>
          </a:prstGeom>
        </p:spPr>
        <p:txBody>
          <a:bodyPr>
            <a:normAutofit lnSpcReduction="10000"/>
          </a:bodyPr>
          <a:lstStyle/>
          <a:p>
            <a:pPr algn="ctr"/>
            <a:r>
              <a:rPr lang="en-IE" dirty="0">
                <a:effectLst>
                  <a:outerShdw blurRad="38100" dist="38100" dir="2700000" algn="tl">
                    <a:srgbClr val="000000">
                      <a:alpha val="43137"/>
                    </a:srgbClr>
                  </a:outerShdw>
                </a:effectLst>
              </a:rPr>
              <a:t> </a:t>
            </a:r>
            <a:r>
              <a:rPr lang="en-IE" dirty="0">
                <a:solidFill>
                  <a:srgbClr val="6D6E6C"/>
                </a:solidFill>
                <a:effectLst>
                  <a:outerShdw blurRad="38100" dist="38100" dir="2700000" algn="tl">
                    <a:srgbClr val="000000">
                      <a:alpha val="43137"/>
                    </a:srgbClr>
                  </a:outerShdw>
                </a:effectLst>
              </a:rPr>
              <a:t>Comunicación No Verbal</a:t>
            </a:r>
          </a:p>
        </p:txBody>
      </p:sp>
    </p:spTree>
    <p:extLst>
      <p:ext uri="{BB962C8B-B14F-4D97-AF65-F5344CB8AC3E}">
        <p14:creationId xmlns:p14="http://schemas.microsoft.com/office/powerpoint/2010/main" val="1299261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AA7B33-6B11-4FD7-9DE2-248D765AD447}"/>
              </a:ext>
            </a:extLst>
          </p:cNvPr>
          <p:cNvSpPr>
            <a:spLocks noGrp="1"/>
          </p:cNvSpPr>
          <p:nvPr>
            <p:ph type="body" sz="quarter" idx="21"/>
          </p:nvPr>
        </p:nvSpPr>
        <p:spPr>
          <a:xfrm>
            <a:off x="2593759" y="396915"/>
            <a:ext cx="8403792" cy="649832"/>
          </a:xfrm>
        </p:spPr>
        <p:txBody>
          <a:bodyPr>
            <a:normAutofit/>
          </a:bodyPr>
          <a:lstStyle/>
          <a:p>
            <a:r>
              <a:rPr lang="es-ES" dirty="0">
                <a:effectLst>
                  <a:outerShdw blurRad="38100" dist="38100" dir="2700000" algn="tl">
                    <a:srgbClr val="000000">
                      <a:alpha val="43137"/>
                    </a:srgbClr>
                  </a:outerShdw>
                </a:effectLst>
              </a:rPr>
              <a:t>Tipos de comunicación no verbal</a:t>
            </a:r>
            <a:endParaRPr lang="en-IE" dirty="0">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5EF1BB6F-1F57-474F-9A7E-E62BCDD3CDE0}"/>
              </a:ext>
            </a:extLst>
          </p:cNvPr>
          <p:cNvSpPr txBox="1"/>
          <p:nvPr/>
        </p:nvSpPr>
        <p:spPr>
          <a:xfrm>
            <a:off x="7185572" y="1708384"/>
            <a:ext cx="3811979" cy="2308324"/>
          </a:xfrm>
          <a:prstGeom prst="rect">
            <a:avLst/>
          </a:prstGeom>
          <a:noFill/>
        </p:spPr>
        <p:txBody>
          <a:bodyPr wrap="square" rtlCol="0">
            <a:spAutoFit/>
          </a:bodyPr>
          <a:lstStyle/>
          <a:p>
            <a:r>
              <a:rPr lang="es-ES" sz="2400" dirty="0">
                <a:solidFill>
                  <a:srgbClr val="F38B00"/>
                </a:solidFill>
              </a:rPr>
              <a:t>Tono: la forma en que hablamos</a:t>
            </a:r>
          </a:p>
          <a:p>
            <a:pPr marL="342900" indent="-342900">
              <a:buFont typeface="Arial" panose="020B0604020202020204" pitchFamily="34" charset="0"/>
              <a:buChar char="•"/>
            </a:pPr>
            <a:r>
              <a:rPr lang="en-IE" sz="2400" dirty="0" err="1">
                <a:solidFill>
                  <a:srgbClr val="B6BD00"/>
                </a:solidFill>
              </a:rPr>
              <a:t>rápido</a:t>
            </a:r>
            <a:r>
              <a:rPr lang="en-IE" sz="2400" dirty="0">
                <a:solidFill>
                  <a:srgbClr val="B6BD00"/>
                </a:solidFill>
              </a:rPr>
              <a:t> o lento</a:t>
            </a:r>
          </a:p>
          <a:p>
            <a:pPr marL="342900" indent="-342900">
              <a:buFont typeface="Arial" panose="020B0604020202020204" pitchFamily="34" charset="0"/>
              <a:buChar char="•"/>
            </a:pPr>
            <a:r>
              <a:rPr lang="en-IE" sz="2400" dirty="0">
                <a:solidFill>
                  <a:srgbClr val="B6BD00"/>
                </a:solidFill>
              </a:rPr>
              <a:t>suave / </a:t>
            </a:r>
            <a:r>
              <a:rPr lang="en-IE" sz="2400" dirty="0" err="1">
                <a:solidFill>
                  <a:srgbClr val="B6BD00"/>
                </a:solidFill>
              </a:rPr>
              <a:t>fuerte</a:t>
            </a:r>
            <a:r>
              <a:rPr lang="en-IE" sz="2400" dirty="0">
                <a:solidFill>
                  <a:srgbClr val="B6BD00"/>
                </a:solidFill>
              </a:rPr>
              <a:t> / </a:t>
            </a:r>
            <a:r>
              <a:rPr lang="en-IE" sz="2400" dirty="0" err="1">
                <a:solidFill>
                  <a:srgbClr val="B6BD00"/>
                </a:solidFill>
              </a:rPr>
              <a:t>agresivo</a:t>
            </a:r>
            <a:endParaRPr lang="en-IE" sz="2400" dirty="0">
              <a:solidFill>
                <a:srgbClr val="B6BD00"/>
              </a:solidFill>
            </a:endParaRPr>
          </a:p>
          <a:p>
            <a:pPr marL="342900" indent="-342900">
              <a:buFont typeface="Arial" panose="020B0604020202020204" pitchFamily="34" charset="0"/>
              <a:buChar char="•"/>
            </a:pPr>
            <a:r>
              <a:rPr lang="en-IE" sz="2400" dirty="0" err="1">
                <a:solidFill>
                  <a:srgbClr val="B6BD00"/>
                </a:solidFill>
              </a:rPr>
              <a:t>pausas</a:t>
            </a:r>
            <a:endParaRPr lang="en-IE" sz="2400" dirty="0">
              <a:solidFill>
                <a:srgbClr val="B6BD00"/>
              </a:solidFill>
            </a:endParaRPr>
          </a:p>
          <a:p>
            <a:endParaRPr lang="en-IE" sz="2400" dirty="0">
              <a:solidFill>
                <a:srgbClr val="F38B00"/>
              </a:solidFill>
            </a:endParaRPr>
          </a:p>
        </p:txBody>
      </p:sp>
      <p:sp>
        <p:nvSpPr>
          <p:cNvPr id="5" name="TextBox 4">
            <a:extLst>
              <a:ext uri="{FF2B5EF4-FFF2-40B4-BE49-F238E27FC236}">
                <a16:creationId xmlns:a16="http://schemas.microsoft.com/office/drawing/2014/main" id="{5A7777EE-2390-43AA-B175-CFEA526CC6FE}"/>
              </a:ext>
            </a:extLst>
          </p:cNvPr>
          <p:cNvSpPr txBox="1"/>
          <p:nvPr/>
        </p:nvSpPr>
        <p:spPr>
          <a:xfrm>
            <a:off x="676894" y="1754551"/>
            <a:ext cx="5650164" cy="4154984"/>
          </a:xfrm>
          <a:prstGeom prst="rect">
            <a:avLst/>
          </a:prstGeom>
          <a:noFill/>
        </p:spPr>
        <p:txBody>
          <a:bodyPr wrap="square" rtlCol="0">
            <a:spAutoFit/>
          </a:bodyPr>
          <a:lstStyle/>
          <a:p>
            <a:r>
              <a:rPr lang="es-ES" sz="2400" dirty="0">
                <a:solidFill>
                  <a:srgbClr val="F38B00"/>
                </a:solidFill>
              </a:rPr>
              <a:t>Lenguaje corporal: nuestros gestos y comportamiento</a:t>
            </a:r>
          </a:p>
          <a:p>
            <a:pPr marL="342900" indent="-342900">
              <a:buFont typeface="Arial" panose="020B0604020202020204" pitchFamily="34" charset="0"/>
              <a:buChar char="•"/>
            </a:pPr>
            <a:r>
              <a:rPr lang="en-IE" sz="2400" dirty="0" err="1">
                <a:solidFill>
                  <a:srgbClr val="B6BD00"/>
                </a:solidFill>
              </a:rPr>
              <a:t>expresiones</a:t>
            </a:r>
            <a:r>
              <a:rPr lang="en-IE" sz="2400" dirty="0">
                <a:solidFill>
                  <a:srgbClr val="B6BD00"/>
                </a:solidFill>
              </a:rPr>
              <a:t> </a:t>
            </a:r>
            <a:r>
              <a:rPr lang="en-IE" sz="2400" dirty="0" err="1">
                <a:solidFill>
                  <a:srgbClr val="B6BD00"/>
                </a:solidFill>
              </a:rPr>
              <a:t>faciales</a:t>
            </a:r>
            <a:endParaRPr lang="en-IE" sz="2400" dirty="0">
              <a:solidFill>
                <a:srgbClr val="B6BD00"/>
              </a:solidFill>
            </a:endParaRPr>
          </a:p>
          <a:p>
            <a:pPr marL="342900" indent="-342900">
              <a:buFont typeface="Arial" panose="020B0604020202020204" pitchFamily="34" charset="0"/>
              <a:buChar char="•"/>
            </a:pPr>
            <a:r>
              <a:rPr lang="es-ES" sz="2400" dirty="0">
                <a:solidFill>
                  <a:srgbClr val="B6BD00"/>
                </a:solidFill>
              </a:rPr>
              <a:t>mirada: mirar a la otra persona o alejarse de ella; prestando atención o no</a:t>
            </a:r>
          </a:p>
          <a:p>
            <a:pPr marL="342900" indent="-342900">
              <a:buFont typeface="Arial" panose="020B0604020202020204" pitchFamily="34" charset="0"/>
              <a:buChar char="•"/>
            </a:pPr>
            <a:r>
              <a:rPr lang="es-ES" sz="2400" dirty="0">
                <a:solidFill>
                  <a:srgbClr val="B6BD00"/>
                </a:solidFill>
              </a:rPr>
              <a:t>gestos: movimientos de brazos y manos</a:t>
            </a:r>
          </a:p>
          <a:p>
            <a:pPr marL="342900" indent="-342900">
              <a:buFont typeface="Arial" panose="020B0604020202020204" pitchFamily="34" charset="0"/>
              <a:buChar char="•"/>
            </a:pPr>
            <a:r>
              <a:rPr lang="es-ES" sz="2400" dirty="0">
                <a:solidFill>
                  <a:srgbClr val="B6BD00"/>
                </a:solidFill>
              </a:rPr>
              <a:t>postura: inclinarse hacia adelante o hacia atrás; relajada o rígida</a:t>
            </a:r>
          </a:p>
          <a:p>
            <a:pPr marL="342900" indent="-342900">
              <a:buFont typeface="Arial" panose="020B0604020202020204" pitchFamily="34" charset="0"/>
              <a:buChar char="•"/>
            </a:pPr>
            <a:r>
              <a:rPr lang="es-ES" sz="2400" dirty="0">
                <a:solidFill>
                  <a:srgbClr val="B6BD00"/>
                </a:solidFill>
              </a:rPr>
              <a:t>distancia de la otra persona, demasiado cerca o demasiado lejos</a:t>
            </a:r>
            <a:endParaRPr lang="en-IE" sz="2400" dirty="0">
              <a:solidFill>
                <a:srgbClr val="B6BD00"/>
              </a:solidFill>
            </a:endParaRPr>
          </a:p>
          <a:p>
            <a:endParaRPr lang="en-IE" sz="2400" dirty="0">
              <a:solidFill>
                <a:srgbClr val="B6BD00"/>
              </a:solidFill>
            </a:endParaRPr>
          </a:p>
        </p:txBody>
      </p:sp>
    </p:spTree>
    <p:extLst>
      <p:ext uri="{BB962C8B-B14F-4D97-AF65-F5344CB8AC3E}">
        <p14:creationId xmlns:p14="http://schemas.microsoft.com/office/powerpoint/2010/main" val="2675391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in a blue shirt&#10;&#10;Description automatically generated">
            <a:extLst>
              <a:ext uri="{FF2B5EF4-FFF2-40B4-BE49-F238E27FC236}">
                <a16:creationId xmlns:a16="http://schemas.microsoft.com/office/drawing/2014/main" id="{4E4E7DA5-5541-47B3-B9C1-34BD2EDA9DB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579900" y="3755783"/>
            <a:ext cx="1981413" cy="2968620"/>
          </a:xfrm>
          <a:prstGeom prst="rect">
            <a:avLst/>
          </a:prstGeom>
        </p:spPr>
      </p:pic>
      <p:sp>
        <p:nvSpPr>
          <p:cNvPr id="3" name="Text Placeholder 2">
            <a:extLst>
              <a:ext uri="{FF2B5EF4-FFF2-40B4-BE49-F238E27FC236}">
                <a16:creationId xmlns:a16="http://schemas.microsoft.com/office/drawing/2014/main" id="{1A9B36AD-2A24-40FD-A9BC-B7F5DDD3A268}"/>
              </a:ext>
            </a:extLst>
          </p:cNvPr>
          <p:cNvSpPr>
            <a:spLocks noGrp="1"/>
          </p:cNvSpPr>
          <p:nvPr>
            <p:ph type="body" sz="quarter" idx="14"/>
          </p:nvPr>
        </p:nvSpPr>
        <p:spPr>
          <a:xfrm>
            <a:off x="1" y="114940"/>
            <a:ext cx="6172200" cy="629392"/>
          </a:xfrm>
          <a:solidFill>
            <a:schemeClr val="accent2"/>
          </a:solidFill>
        </p:spPr>
        <p:txBody>
          <a:bodyPr>
            <a:noAutofit/>
          </a:bodyPr>
          <a:lstStyle/>
          <a:p>
            <a:pPr algn="l"/>
            <a:r>
              <a:rPr lang="es-ES" sz="2200" dirty="0">
                <a:latin typeface="+mj-lt"/>
              </a:rPr>
              <a:t>Examine y etiquete estas señales del lenguaje corporal:</a:t>
            </a:r>
            <a:endParaRPr lang="en-IE" sz="2200" dirty="0">
              <a:solidFill>
                <a:schemeClr val="bg1"/>
              </a:solidFill>
              <a:latin typeface="+mj-lt"/>
            </a:endParaRPr>
          </a:p>
        </p:txBody>
      </p:sp>
      <p:pic>
        <p:nvPicPr>
          <p:cNvPr id="6" name="Picture 5" descr="A person wearing a suit and tie&#10;&#10;Description automatically generated">
            <a:extLst>
              <a:ext uri="{FF2B5EF4-FFF2-40B4-BE49-F238E27FC236}">
                <a16:creationId xmlns:a16="http://schemas.microsoft.com/office/drawing/2014/main" id="{EC60E504-512C-4619-8E2E-DFD238C4C1D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75014" y="752403"/>
            <a:ext cx="2434441" cy="2339987"/>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id="{A9C0E92A-16CA-41E4-8FA5-C8E2DDAE9525}"/>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24195" t="9245" r="28136" b="17891"/>
          <a:stretch/>
        </p:blipFill>
        <p:spPr>
          <a:xfrm>
            <a:off x="9324147" y="790681"/>
            <a:ext cx="2161309" cy="2163032"/>
          </a:xfrm>
          <a:prstGeom prst="rect">
            <a:avLst/>
          </a:prstGeom>
        </p:spPr>
      </p:pic>
      <p:pic>
        <p:nvPicPr>
          <p:cNvPr id="14" name="Picture 13" descr="A blurry image of a person&#10;&#10;Description automatically generated">
            <a:extLst>
              <a:ext uri="{FF2B5EF4-FFF2-40B4-BE49-F238E27FC236}">
                <a16:creationId xmlns:a16="http://schemas.microsoft.com/office/drawing/2014/main" id="{71BC1439-0083-45EA-BA9F-6FA1114BD3E5}"/>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34509" r="15380"/>
          <a:stretch/>
        </p:blipFill>
        <p:spPr>
          <a:xfrm>
            <a:off x="584728" y="3672461"/>
            <a:ext cx="2255017" cy="3038192"/>
          </a:xfrm>
          <a:prstGeom prst="rect">
            <a:avLst/>
          </a:prstGeom>
        </p:spPr>
      </p:pic>
      <p:pic>
        <p:nvPicPr>
          <p:cNvPr id="17" name="Picture 16" descr="A person wearing a suit and tie&#10;&#10;Description automatically generated">
            <a:extLst>
              <a:ext uri="{FF2B5EF4-FFF2-40B4-BE49-F238E27FC236}">
                <a16:creationId xmlns:a16="http://schemas.microsoft.com/office/drawing/2014/main" id="{9D21E981-2BF1-4C86-AE5D-A40C37F57FEA}"/>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4480438" y="3787934"/>
            <a:ext cx="3231124" cy="2196193"/>
          </a:xfrm>
          <a:prstGeom prst="rect">
            <a:avLst/>
          </a:prstGeom>
        </p:spPr>
      </p:pic>
      <p:pic>
        <p:nvPicPr>
          <p:cNvPr id="20" name="Picture 19" descr="A person wearing a white shirt&#10;&#10;Description automatically generated">
            <a:extLst>
              <a:ext uri="{FF2B5EF4-FFF2-40B4-BE49-F238E27FC236}">
                <a16:creationId xmlns:a16="http://schemas.microsoft.com/office/drawing/2014/main" id="{AE0BF03D-BB19-4B3A-AB9C-44EE51FB8E28}"/>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4480438" y="964816"/>
            <a:ext cx="2936577" cy="1915159"/>
          </a:xfrm>
          <a:prstGeom prst="rect">
            <a:avLst/>
          </a:prstGeom>
        </p:spPr>
      </p:pic>
    </p:spTree>
    <p:extLst>
      <p:ext uri="{BB962C8B-B14F-4D97-AF65-F5344CB8AC3E}">
        <p14:creationId xmlns:p14="http://schemas.microsoft.com/office/powerpoint/2010/main" val="1385972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9B78AE-E1EC-45D0-96CD-6497AEB8BBBA}"/>
              </a:ext>
            </a:extLst>
          </p:cNvPr>
          <p:cNvSpPr>
            <a:spLocks noGrp="1"/>
          </p:cNvSpPr>
          <p:nvPr>
            <p:ph type="body" sz="quarter" idx="17"/>
          </p:nvPr>
        </p:nvSpPr>
        <p:spPr>
          <a:xfrm>
            <a:off x="6063917" y="1953078"/>
            <a:ext cx="5955630" cy="3947440"/>
          </a:xfrm>
        </p:spPr>
        <p:txBody>
          <a:bodyPr/>
          <a:lstStyle/>
          <a:p>
            <a:pPr algn="just"/>
            <a:r>
              <a:rPr lang="es-ES" dirty="0"/>
              <a:t>La empatía es esencial para formar y mantener las relaciones humanas, pero ¿qué es exactamente la empatía?  ¿cómo puede desarrollar su trabajo con personas refugiadas y migrantes adultas que pueden haber experimentado traumas?</a:t>
            </a:r>
            <a:endParaRPr lang="en-IE" dirty="0"/>
          </a:p>
          <a:p>
            <a:pPr algn="just"/>
            <a:r>
              <a:rPr lang="es-ES" dirty="0"/>
              <a:t>En esta sección, analizamos la empatía y cómo puede desarrollar la suya como agente de inclusión para estudiantes adultos/as a través de la comunicación.</a:t>
            </a:r>
            <a:endParaRPr lang="en-IE" dirty="0"/>
          </a:p>
        </p:txBody>
      </p:sp>
      <p:sp>
        <p:nvSpPr>
          <p:cNvPr id="7" name="TextBox 6">
            <a:extLst>
              <a:ext uri="{FF2B5EF4-FFF2-40B4-BE49-F238E27FC236}">
                <a16:creationId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COMUNICACIÓN</a:t>
            </a:r>
          </a:p>
        </p:txBody>
      </p:sp>
      <p:sp>
        <p:nvSpPr>
          <p:cNvPr id="9" name="Text Placeholder 1">
            <a:extLst>
              <a:ext uri="{FF2B5EF4-FFF2-40B4-BE49-F238E27FC236}">
                <a16:creationId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EN ESTA SECCIÓN:</a:t>
            </a:r>
          </a:p>
          <a:p>
            <a:endParaRPr lang="en-IE" dirty="0"/>
          </a:p>
        </p:txBody>
      </p:sp>
      <p:sp>
        <p:nvSpPr>
          <p:cNvPr id="6" name="Text Placeholder 5">
            <a:extLst>
              <a:ext uri="{FF2B5EF4-FFF2-40B4-BE49-F238E27FC236}">
                <a16:creationId xmlns:a16="http://schemas.microsoft.com/office/drawing/2014/main" id="{A33B9A40-97B0-4829-BE12-521D1890370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2.3 </a:t>
            </a:r>
            <a:r>
              <a:rPr lang="en-US" sz="3600" i="0" dirty="0" err="1"/>
              <a:t>Comunicándose</a:t>
            </a:r>
            <a:r>
              <a:rPr lang="en-US" sz="3600" i="0" dirty="0"/>
              <a:t> con </a:t>
            </a:r>
            <a:r>
              <a:rPr lang="en-US" sz="3600" i="0" dirty="0" err="1"/>
              <a:t>empatía</a:t>
            </a:r>
            <a:endParaRPr lang="en-IE" dirty="0"/>
          </a:p>
        </p:txBody>
      </p:sp>
    </p:spTree>
    <p:extLst>
      <p:ext uri="{BB962C8B-B14F-4D97-AF65-F5344CB8AC3E}">
        <p14:creationId xmlns:p14="http://schemas.microsoft.com/office/powerpoint/2010/main" val="3921733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in a blue shirt&#10;&#10;Description automatically generated">
            <a:extLst>
              <a:ext uri="{FF2B5EF4-FFF2-40B4-BE49-F238E27FC236}">
                <a16:creationId xmlns:a16="http://schemas.microsoft.com/office/drawing/2014/main" id="{4E4E7DA5-5541-47B3-B9C1-34BD2EDA9D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579900" y="3755783"/>
            <a:ext cx="1981413" cy="2968620"/>
          </a:xfrm>
          <a:prstGeom prst="rect">
            <a:avLst/>
          </a:prstGeom>
        </p:spPr>
      </p:pic>
      <p:sp>
        <p:nvSpPr>
          <p:cNvPr id="3" name="Text Placeholder 2">
            <a:extLst>
              <a:ext uri="{FF2B5EF4-FFF2-40B4-BE49-F238E27FC236}">
                <a16:creationId xmlns:a16="http://schemas.microsoft.com/office/drawing/2014/main" id="{1A9B36AD-2A24-40FD-A9BC-B7F5DDD3A268}"/>
              </a:ext>
            </a:extLst>
          </p:cNvPr>
          <p:cNvSpPr>
            <a:spLocks noGrp="1"/>
          </p:cNvSpPr>
          <p:nvPr>
            <p:ph type="body" sz="quarter" idx="14"/>
          </p:nvPr>
        </p:nvSpPr>
        <p:spPr>
          <a:xfrm>
            <a:off x="0" y="1"/>
            <a:ext cx="6560984" cy="629392"/>
          </a:xfrm>
          <a:solidFill>
            <a:schemeClr val="accent2"/>
          </a:solidFill>
        </p:spPr>
        <p:txBody>
          <a:bodyPr>
            <a:noAutofit/>
          </a:bodyPr>
          <a:lstStyle/>
          <a:p>
            <a:r>
              <a:rPr lang="es-ES" sz="2400" dirty="0">
                <a:latin typeface="+mj-lt"/>
              </a:rPr>
              <a:t>¿Estás de acuerdo con lo siguiente?</a:t>
            </a:r>
            <a:endParaRPr lang="en-IE" sz="2400" dirty="0">
              <a:solidFill>
                <a:schemeClr val="bg1"/>
              </a:solidFill>
              <a:latin typeface="+mj-lt"/>
            </a:endParaRPr>
          </a:p>
        </p:txBody>
      </p:sp>
      <p:pic>
        <p:nvPicPr>
          <p:cNvPr id="6" name="Picture 5" descr="A person wearing a suit and tie&#10;&#10;Description automatically generated">
            <a:extLst>
              <a:ext uri="{FF2B5EF4-FFF2-40B4-BE49-F238E27FC236}">
                <a16:creationId xmlns:a16="http://schemas.microsoft.com/office/drawing/2014/main" id="{EC60E504-512C-4619-8E2E-DFD238C4C1D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5014" y="752403"/>
            <a:ext cx="2434441" cy="2339987"/>
          </a:xfrm>
          <a:prstGeom prst="rect">
            <a:avLst/>
          </a:prstGeom>
        </p:spPr>
      </p:pic>
      <p:pic>
        <p:nvPicPr>
          <p:cNvPr id="9" name="Picture 8" descr="A group of people standing in front of a building&#10;&#10;Description automatically generated">
            <a:extLst>
              <a:ext uri="{FF2B5EF4-FFF2-40B4-BE49-F238E27FC236}">
                <a16:creationId xmlns:a16="http://schemas.microsoft.com/office/drawing/2014/main" id="{A9C0E92A-16CA-41E4-8FA5-C8E2DDAE9525}"/>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4195" t="9245" r="28136" b="17891"/>
          <a:stretch/>
        </p:blipFill>
        <p:spPr>
          <a:xfrm>
            <a:off x="9324147" y="790681"/>
            <a:ext cx="2161309" cy="2163032"/>
          </a:xfrm>
          <a:prstGeom prst="rect">
            <a:avLst/>
          </a:prstGeom>
        </p:spPr>
      </p:pic>
      <p:pic>
        <p:nvPicPr>
          <p:cNvPr id="14" name="Picture 13" descr="A blurry image of a person&#10;&#10;Description automatically generated">
            <a:extLst>
              <a:ext uri="{FF2B5EF4-FFF2-40B4-BE49-F238E27FC236}">
                <a16:creationId xmlns:a16="http://schemas.microsoft.com/office/drawing/2014/main" id="{71BC1439-0083-45EA-BA9F-6FA1114BD3E5}"/>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34509" r="15380"/>
          <a:stretch/>
        </p:blipFill>
        <p:spPr>
          <a:xfrm>
            <a:off x="584728" y="3672461"/>
            <a:ext cx="2255017" cy="3038192"/>
          </a:xfrm>
          <a:prstGeom prst="rect">
            <a:avLst/>
          </a:prstGeom>
        </p:spPr>
      </p:pic>
      <p:pic>
        <p:nvPicPr>
          <p:cNvPr id="17" name="Picture 16" descr="A person wearing a suit and tie&#10;&#10;Description automatically generated">
            <a:extLst>
              <a:ext uri="{FF2B5EF4-FFF2-40B4-BE49-F238E27FC236}">
                <a16:creationId xmlns:a16="http://schemas.microsoft.com/office/drawing/2014/main" id="{9D21E981-2BF1-4C86-AE5D-A40C37F57FEA}"/>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480438" y="3701101"/>
            <a:ext cx="3231124" cy="2196193"/>
          </a:xfrm>
          <a:prstGeom prst="rect">
            <a:avLst/>
          </a:prstGeom>
        </p:spPr>
      </p:pic>
      <p:pic>
        <p:nvPicPr>
          <p:cNvPr id="20" name="Picture 19" descr="A person wearing a white shirt&#10;&#10;Description automatically generated">
            <a:extLst>
              <a:ext uri="{FF2B5EF4-FFF2-40B4-BE49-F238E27FC236}">
                <a16:creationId xmlns:a16="http://schemas.microsoft.com/office/drawing/2014/main" id="{AE0BF03D-BB19-4B3A-AB9C-44EE51FB8E28}"/>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4404639" y="790681"/>
            <a:ext cx="2936577" cy="1915159"/>
          </a:xfrm>
          <a:prstGeom prst="rect">
            <a:avLst/>
          </a:prstGeom>
        </p:spPr>
      </p:pic>
      <p:sp>
        <p:nvSpPr>
          <p:cNvPr id="2" name="Callout: Up Arrow 1">
            <a:extLst>
              <a:ext uri="{FF2B5EF4-FFF2-40B4-BE49-F238E27FC236}">
                <a16:creationId xmlns:a16="http://schemas.microsoft.com/office/drawing/2014/main" id="{D9C58712-FA67-4CDD-9341-E88DBC3D2201}"/>
              </a:ext>
            </a:extLst>
          </p:cNvPr>
          <p:cNvSpPr/>
          <p:nvPr/>
        </p:nvSpPr>
        <p:spPr>
          <a:xfrm>
            <a:off x="223945" y="2705840"/>
            <a:ext cx="2936577" cy="865164"/>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Autoritario</a:t>
            </a:r>
            <a:r>
              <a:rPr lang="en-IE" dirty="0"/>
              <a:t>, </a:t>
            </a:r>
            <a:r>
              <a:rPr lang="en-IE" dirty="0" err="1"/>
              <a:t>Enfadado</a:t>
            </a:r>
            <a:endParaRPr lang="en-IE" dirty="0"/>
          </a:p>
        </p:txBody>
      </p:sp>
      <p:sp>
        <p:nvSpPr>
          <p:cNvPr id="10" name="Callout: Up Arrow 9">
            <a:extLst>
              <a:ext uri="{FF2B5EF4-FFF2-40B4-BE49-F238E27FC236}">
                <a16:creationId xmlns:a16="http://schemas.microsoft.com/office/drawing/2014/main" id="{BCD36DA1-D262-480F-9B27-ED04887F0911}"/>
              </a:ext>
            </a:extLst>
          </p:cNvPr>
          <p:cNvSpPr/>
          <p:nvPr/>
        </p:nvSpPr>
        <p:spPr>
          <a:xfrm>
            <a:off x="4404638" y="2705840"/>
            <a:ext cx="2936577" cy="865164"/>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Estresada</a:t>
            </a:r>
            <a:r>
              <a:rPr lang="en-IE" dirty="0"/>
              <a:t>, </a:t>
            </a:r>
            <a:r>
              <a:rPr lang="en-IE" dirty="0" err="1"/>
              <a:t>preocupada</a:t>
            </a:r>
            <a:endParaRPr lang="en-IE" dirty="0"/>
          </a:p>
        </p:txBody>
      </p:sp>
      <p:sp>
        <p:nvSpPr>
          <p:cNvPr id="12" name="Callout: Up Arrow 11">
            <a:extLst>
              <a:ext uri="{FF2B5EF4-FFF2-40B4-BE49-F238E27FC236}">
                <a16:creationId xmlns:a16="http://schemas.microsoft.com/office/drawing/2014/main" id="{B40DD774-6DD5-4EEA-9B28-A5BFC8B73FDE}"/>
              </a:ext>
            </a:extLst>
          </p:cNvPr>
          <p:cNvSpPr/>
          <p:nvPr/>
        </p:nvSpPr>
        <p:spPr>
          <a:xfrm>
            <a:off x="8936512" y="2705840"/>
            <a:ext cx="2936577" cy="865164"/>
          </a:xfrm>
          <a:prstGeom prst="upArrowCallout">
            <a:avLst/>
          </a:prstGeom>
          <a:solidFill>
            <a:srgbClr val="B6B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Feliz</a:t>
            </a:r>
            <a:endParaRPr lang="en-IE" dirty="0"/>
          </a:p>
        </p:txBody>
      </p:sp>
      <p:sp>
        <p:nvSpPr>
          <p:cNvPr id="13" name="Callout: Up Arrow 12">
            <a:extLst>
              <a:ext uri="{FF2B5EF4-FFF2-40B4-BE49-F238E27FC236}">
                <a16:creationId xmlns:a16="http://schemas.microsoft.com/office/drawing/2014/main" id="{AD82CF3D-DCCC-4937-92CD-5F92E227B79A}"/>
              </a:ext>
            </a:extLst>
          </p:cNvPr>
          <p:cNvSpPr/>
          <p:nvPr/>
        </p:nvSpPr>
        <p:spPr>
          <a:xfrm>
            <a:off x="223944" y="5968783"/>
            <a:ext cx="2936577" cy="865164"/>
          </a:xfrm>
          <a:prstGeom prst="upArrowCallout">
            <a:avLst/>
          </a:prstGeom>
          <a:solidFill>
            <a:srgbClr val="B6B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Interesado</a:t>
            </a:r>
            <a:r>
              <a:rPr lang="en-IE" dirty="0"/>
              <a:t>, </a:t>
            </a:r>
            <a:r>
              <a:rPr lang="en-IE" dirty="0" err="1"/>
              <a:t>comprometido</a:t>
            </a:r>
            <a:endParaRPr lang="en-IE" dirty="0"/>
          </a:p>
        </p:txBody>
      </p:sp>
      <p:sp>
        <p:nvSpPr>
          <p:cNvPr id="15" name="Callout: Up Arrow 14">
            <a:extLst>
              <a:ext uri="{FF2B5EF4-FFF2-40B4-BE49-F238E27FC236}">
                <a16:creationId xmlns:a16="http://schemas.microsoft.com/office/drawing/2014/main" id="{C8B1638B-14A9-4174-8536-7320180BF818}"/>
              </a:ext>
            </a:extLst>
          </p:cNvPr>
          <p:cNvSpPr/>
          <p:nvPr/>
        </p:nvSpPr>
        <p:spPr>
          <a:xfrm>
            <a:off x="4231996" y="5477273"/>
            <a:ext cx="3641343" cy="1054156"/>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Aburrida</a:t>
            </a:r>
            <a:r>
              <a:rPr lang="en-IE" dirty="0"/>
              <a:t>, </a:t>
            </a:r>
            <a:r>
              <a:rPr lang="en-IE" dirty="0" err="1"/>
              <a:t>Desinteresada</a:t>
            </a:r>
            <a:r>
              <a:rPr lang="en-IE" dirty="0"/>
              <a:t>, </a:t>
            </a:r>
            <a:r>
              <a:rPr lang="en-IE" dirty="0" err="1"/>
              <a:t>poco</a:t>
            </a:r>
            <a:r>
              <a:rPr lang="en-IE" dirty="0"/>
              <a:t> </a:t>
            </a:r>
            <a:r>
              <a:rPr lang="en-IE" dirty="0" err="1"/>
              <a:t>impresionada</a:t>
            </a:r>
            <a:endParaRPr lang="en-IE" dirty="0"/>
          </a:p>
        </p:txBody>
      </p:sp>
      <p:sp>
        <p:nvSpPr>
          <p:cNvPr id="16" name="Callout: Up Arrow 15">
            <a:extLst>
              <a:ext uri="{FF2B5EF4-FFF2-40B4-BE49-F238E27FC236}">
                <a16:creationId xmlns:a16="http://schemas.microsoft.com/office/drawing/2014/main" id="{345D9535-9D1A-4D02-B541-33F22CF216D8}"/>
              </a:ext>
            </a:extLst>
          </p:cNvPr>
          <p:cNvSpPr/>
          <p:nvPr/>
        </p:nvSpPr>
        <p:spPr>
          <a:xfrm>
            <a:off x="8936511" y="5992836"/>
            <a:ext cx="2936577" cy="865164"/>
          </a:xfrm>
          <a:prstGeom prst="upArrowCallout">
            <a:avLst/>
          </a:prstGeom>
          <a:solidFill>
            <a:srgbClr val="16A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err="1"/>
              <a:t>En</a:t>
            </a:r>
            <a:r>
              <a:rPr lang="en-IE" dirty="0"/>
              <a:t> </a:t>
            </a:r>
            <a:r>
              <a:rPr lang="en-IE" dirty="0" err="1"/>
              <a:t>desacuerdo</a:t>
            </a:r>
            <a:endParaRPr lang="en-IE" dirty="0"/>
          </a:p>
        </p:txBody>
      </p:sp>
    </p:spTree>
    <p:extLst>
      <p:ext uri="{BB962C8B-B14F-4D97-AF65-F5344CB8AC3E}">
        <p14:creationId xmlns:p14="http://schemas.microsoft.com/office/powerpoint/2010/main" val="364507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7AC8A2-F20C-48EA-9D30-32B732299379}"/>
              </a:ext>
            </a:extLst>
          </p:cNvPr>
          <p:cNvSpPr>
            <a:spLocks noGrp="1"/>
          </p:cNvSpPr>
          <p:nvPr>
            <p:ph type="body" sz="quarter" idx="20"/>
          </p:nvPr>
        </p:nvSpPr>
        <p:spPr>
          <a:xfrm>
            <a:off x="4498339" y="1463040"/>
            <a:ext cx="7485113" cy="4552749"/>
          </a:xfrm>
        </p:spPr>
        <p:txBody>
          <a:bodyPr/>
          <a:lstStyle/>
          <a:p>
            <a:pPr algn="just"/>
            <a:r>
              <a:rPr lang="es-ES" dirty="0">
                <a:solidFill>
                  <a:srgbClr val="16A8D3"/>
                </a:solidFill>
              </a:rPr>
              <a:t>La empatía es el arte de ver el mundo como lo ve otra persona.</a:t>
            </a:r>
          </a:p>
          <a:p>
            <a:pPr algn="just"/>
            <a:r>
              <a:rPr lang="es-ES" dirty="0"/>
              <a:t>La empatía tiene la capacidad de experimentar con precisión el mundo interno, el dolor emocional y los conflictos internos de otra persona.</a:t>
            </a:r>
          </a:p>
          <a:p>
            <a:pPr algn="just"/>
            <a:r>
              <a:rPr lang="es-ES" dirty="0"/>
              <a:t>La empatía es uno de los pilares fundamentales de una gran interacción social y es particularmente importante con respecto a las interacciones con personas que pueden haber sufrido un trauma como las personas  refugiadas.</a:t>
            </a:r>
          </a:p>
          <a:p>
            <a:pPr algn="just"/>
            <a:r>
              <a:rPr lang="es-ES" dirty="0"/>
              <a:t>Sin empatía, no puede haber comprensión, y sin comprensión, nunca conocemos realmente a las personas con las que interactuamos.</a:t>
            </a:r>
            <a:endParaRPr lang="en-IE" dirty="0"/>
          </a:p>
        </p:txBody>
      </p:sp>
      <p:sp>
        <p:nvSpPr>
          <p:cNvPr id="3" name="Text Placeholder 2">
            <a:extLst>
              <a:ext uri="{FF2B5EF4-FFF2-40B4-BE49-F238E27FC236}">
                <a16:creationId xmlns:a16="http://schemas.microsoft.com/office/drawing/2014/main" id="{D56FC3C7-2F86-409B-92BE-D6B9322C9A1F}"/>
              </a:ext>
            </a:extLst>
          </p:cNvPr>
          <p:cNvSpPr>
            <a:spLocks noGrp="1"/>
          </p:cNvSpPr>
          <p:nvPr>
            <p:ph type="body" sz="quarter" idx="21"/>
          </p:nvPr>
        </p:nvSpPr>
        <p:spPr>
          <a:xfrm>
            <a:off x="2495266" y="259807"/>
            <a:ext cx="8403792" cy="857158"/>
          </a:xfrm>
        </p:spPr>
        <p:txBody>
          <a:bodyPr/>
          <a:lstStyle/>
          <a:p>
            <a:r>
              <a:rPr lang="en-IE" dirty="0"/>
              <a:t>¿</a:t>
            </a:r>
            <a:r>
              <a:rPr lang="en-IE" dirty="0" err="1"/>
              <a:t>Qué</a:t>
            </a:r>
            <a:r>
              <a:rPr lang="en-IE" dirty="0"/>
              <a:t> </a:t>
            </a:r>
            <a:r>
              <a:rPr lang="en-IE" dirty="0" err="1"/>
              <a:t>es</a:t>
            </a:r>
            <a:r>
              <a:rPr lang="en-IE" dirty="0"/>
              <a:t> la </a:t>
            </a:r>
            <a:r>
              <a:rPr lang="en-IE" dirty="0" err="1"/>
              <a:t>empatía</a:t>
            </a:r>
            <a:r>
              <a:rPr lang="en-IE" dirty="0"/>
              <a:t>?</a:t>
            </a:r>
          </a:p>
        </p:txBody>
      </p:sp>
      <p:sp>
        <p:nvSpPr>
          <p:cNvPr id="4" name="Rectangle 3">
            <a:extLst>
              <a:ext uri="{FF2B5EF4-FFF2-40B4-BE49-F238E27FC236}">
                <a16:creationId xmlns:a16="http://schemas.microsoft.com/office/drawing/2014/main" id="{4EA85B7D-36B6-4D80-8755-696769FA58FD}"/>
              </a:ext>
            </a:extLst>
          </p:cNvPr>
          <p:cNvSpPr/>
          <p:nvPr/>
        </p:nvSpPr>
        <p:spPr>
          <a:xfrm>
            <a:off x="4770152" y="6395072"/>
            <a:ext cx="3288080" cy="246221"/>
          </a:xfrm>
          <a:prstGeom prst="rect">
            <a:avLst/>
          </a:prstGeom>
        </p:spPr>
        <p:txBody>
          <a:bodyPr wrap="none">
            <a:spAutoFit/>
          </a:bodyPr>
          <a:lstStyle/>
          <a:p>
            <a:r>
              <a:rPr lang="en-IE" sz="1000" dirty="0"/>
              <a:t>Source: </a:t>
            </a:r>
            <a:r>
              <a:rPr lang="en-IE" sz="1000" dirty="0">
                <a:hlinkClick r:id="rId2"/>
              </a:rPr>
              <a:t>https://www.improveyoursocialskills.com/empathy</a:t>
            </a:r>
            <a:endParaRPr lang="en-IE" sz="1000" dirty="0"/>
          </a:p>
        </p:txBody>
      </p:sp>
      <p:pic>
        <p:nvPicPr>
          <p:cNvPr id="6" name="Picture 5" descr="A group of people sitting on a bench&#10;&#10;Description automatically generated">
            <a:extLst>
              <a:ext uri="{FF2B5EF4-FFF2-40B4-BE49-F238E27FC236}">
                <a16:creationId xmlns:a16="http://schemas.microsoft.com/office/drawing/2014/main" id="{949C36AD-1BD5-4935-9E51-AA75E3CE5C0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329" y="2057400"/>
            <a:ext cx="4440012" cy="2974808"/>
          </a:xfrm>
          <a:prstGeom prst="rect">
            <a:avLst/>
          </a:prstGeom>
        </p:spPr>
      </p:pic>
    </p:spTree>
    <p:extLst>
      <p:ext uri="{BB962C8B-B14F-4D97-AF65-F5344CB8AC3E}">
        <p14:creationId xmlns:p14="http://schemas.microsoft.com/office/powerpoint/2010/main" val="2550830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043289" y="116010"/>
            <a:ext cx="10022186" cy="877412"/>
          </a:xfrm>
          <a:ln>
            <a:noFill/>
          </a:ln>
        </p:spPr>
        <p:txBody>
          <a:bodyPr>
            <a:noAutofit/>
          </a:bodyPr>
          <a:lstStyle/>
          <a:p>
            <a:pPr algn="ctr"/>
            <a:r>
              <a:rPr lang="es-ES" dirty="0">
                <a:effectLst>
                  <a:outerShdw blurRad="38100" dist="38100" dir="2700000" algn="tl">
                    <a:srgbClr val="000000">
                      <a:alpha val="43137"/>
                    </a:srgbClr>
                  </a:outerShdw>
                </a:effectLst>
              </a:rPr>
              <a:t>¿Cómo promueve el aprendizaje de idiomas la integración?</a:t>
            </a:r>
            <a:endParaRPr lang="en-US" dirty="0">
              <a:effectLst>
                <a:outerShdw blurRad="38100" dist="38100" dir="2700000" algn="tl">
                  <a:srgbClr val="000000">
                    <a:alpha val="43137"/>
                  </a:srgbClr>
                </a:outerShdw>
              </a:effectLst>
            </a:endParaRPr>
          </a:p>
        </p:txBody>
      </p:sp>
      <p:sp>
        <p:nvSpPr>
          <p:cNvPr id="3" name="Text Placeholder 2"/>
          <p:cNvSpPr>
            <a:spLocks noGrp="1"/>
          </p:cNvSpPr>
          <p:nvPr>
            <p:ph type="body" sz="quarter" idx="20"/>
          </p:nvPr>
        </p:nvSpPr>
        <p:spPr>
          <a:xfrm>
            <a:off x="1919111" y="1535198"/>
            <a:ext cx="9920587" cy="4679319"/>
          </a:xfrm>
        </p:spPr>
        <p:txBody>
          <a:bodyPr/>
          <a:lstStyle/>
          <a:p>
            <a:pPr algn="just"/>
            <a:r>
              <a:rPr lang="es-ES" dirty="0"/>
              <a:t>El aprendizaje de idiomas promueve </a:t>
            </a:r>
            <a:r>
              <a:rPr lang="es-ES" dirty="0">
                <a:solidFill>
                  <a:srgbClr val="00B0F0"/>
                </a:solidFill>
              </a:rPr>
              <a:t>la inclusión y la no discriminación</a:t>
            </a:r>
            <a:r>
              <a:rPr lang="es-ES" dirty="0"/>
              <a:t>. Permite a las </a:t>
            </a:r>
            <a:r>
              <a:rPr lang="es-ES" dirty="0">
                <a:solidFill>
                  <a:srgbClr val="00B0F0"/>
                </a:solidFill>
              </a:rPr>
              <a:t>comunidades de personas refugiadas unirse </a:t>
            </a:r>
            <a:r>
              <a:rPr lang="es-ES" dirty="0"/>
              <a:t>a sus comunidades de acogida</a:t>
            </a:r>
            <a:r>
              <a:rPr lang="es-ES" dirty="0">
                <a:solidFill>
                  <a:srgbClr val="00B0F0"/>
                </a:solidFill>
              </a:rPr>
              <a:t>, fortaleciendo la sociedad </a:t>
            </a:r>
            <a:r>
              <a:rPr lang="es-ES" dirty="0"/>
              <a:t>de la que todos forman parte. Permite a las personas migrantes prosperar en su nuevo entorno.</a:t>
            </a:r>
          </a:p>
          <a:p>
            <a:pPr algn="just"/>
            <a:r>
              <a:rPr lang="es-ES" dirty="0"/>
              <a:t>Un lenguaje </a:t>
            </a:r>
            <a:r>
              <a:rPr lang="es-ES" dirty="0">
                <a:solidFill>
                  <a:srgbClr val="00B0F0"/>
                </a:solidFill>
              </a:rPr>
              <a:t>compartido incrementa la integración de las personas refugiadas </a:t>
            </a:r>
            <a:r>
              <a:rPr lang="es-ES" dirty="0"/>
              <a:t>y </a:t>
            </a:r>
            <a:r>
              <a:rPr lang="es-ES" dirty="0">
                <a:solidFill>
                  <a:srgbClr val="00B0F0"/>
                </a:solidFill>
              </a:rPr>
              <a:t>les</a:t>
            </a:r>
            <a:r>
              <a:rPr lang="es-ES" dirty="0"/>
              <a:t> </a:t>
            </a:r>
            <a:r>
              <a:rPr lang="es-ES" dirty="0">
                <a:solidFill>
                  <a:srgbClr val="00B0F0"/>
                </a:solidFill>
              </a:rPr>
              <a:t>ayuda a ser autosuficientes</a:t>
            </a:r>
            <a:r>
              <a:rPr lang="es-ES" dirty="0"/>
              <a:t> </a:t>
            </a:r>
            <a:r>
              <a:rPr lang="es-ES" dirty="0">
                <a:solidFill>
                  <a:srgbClr val="00B0F0"/>
                </a:solidFill>
              </a:rPr>
              <a:t>y a hacer aportaciones valiosas a la comunidad.</a:t>
            </a:r>
            <a:r>
              <a:rPr lang="es-ES" dirty="0"/>
              <a:t> El lenguaje tiene un papel central que desempeñar para ayudar a  </a:t>
            </a:r>
            <a:r>
              <a:rPr lang="es-ES" dirty="0">
                <a:solidFill>
                  <a:srgbClr val="00B0F0"/>
                </a:solidFill>
              </a:rPr>
              <a:t>abordar los efectos de la pérdida, el desplazamiento y el trauma</a:t>
            </a:r>
            <a:r>
              <a:rPr lang="es-ES" dirty="0"/>
              <a:t>.</a:t>
            </a:r>
          </a:p>
          <a:p>
            <a:pPr algn="just"/>
            <a:r>
              <a:rPr lang="es-ES" dirty="0"/>
              <a:t>Se sabe que </a:t>
            </a:r>
            <a:r>
              <a:rPr lang="es-ES" dirty="0">
                <a:solidFill>
                  <a:srgbClr val="00B0F0"/>
                </a:solidFill>
              </a:rPr>
              <a:t>el dominio del idioma </a:t>
            </a:r>
            <a:r>
              <a:rPr lang="es-ES" dirty="0"/>
              <a:t>acelera la integración: el tiempo dedicado a aprender el idioma de la comunidad de acogida ofrece una excelente oportunidad para comenzar el proceso de integración en una nueva cultura y sociedad.</a:t>
            </a:r>
            <a:endParaRPr lang="en-IE" dirty="0"/>
          </a:p>
        </p:txBody>
      </p:sp>
      <p:sp>
        <p:nvSpPr>
          <p:cNvPr id="8" name="Rectangle 7">
            <a:extLst>
              <a:ext uri="{FF2B5EF4-FFF2-40B4-BE49-F238E27FC236}">
                <a16:creationId xmlns:a16="http://schemas.microsoft.com/office/drawing/2014/main" id="{5C733480-509C-4125-A413-5642E25A05B1}"/>
              </a:ext>
            </a:extLst>
          </p:cNvPr>
          <p:cNvSpPr/>
          <p:nvPr/>
        </p:nvSpPr>
        <p:spPr>
          <a:xfrm>
            <a:off x="8147220" y="5814408"/>
            <a:ext cx="3462807" cy="400110"/>
          </a:xfrm>
          <a:prstGeom prst="rect">
            <a:avLst/>
          </a:prstGeom>
        </p:spPr>
        <p:txBody>
          <a:bodyPr wrap="none">
            <a:spAutoFit/>
          </a:bodyPr>
          <a:lstStyle/>
          <a:p>
            <a:r>
              <a:rPr lang="en-IE" sz="1000" dirty="0"/>
              <a:t>Source: </a:t>
            </a:r>
            <a:r>
              <a:rPr lang="en-IE" sz="1000" dirty="0">
                <a:hlinkClick r:id="rId2"/>
              </a:rPr>
              <a:t>https://www.britishcouncil.org/language-for-resilience</a:t>
            </a:r>
            <a:endParaRPr lang="en-IE" sz="1000" dirty="0"/>
          </a:p>
          <a:p>
            <a:r>
              <a:rPr lang="en-IE" sz="1000" dirty="0"/>
              <a:t>and </a:t>
            </a:r>
            <a:r>
              <a:rPr lang="en-IE" sz="1000" dirty="0">
                <a:hlinkClick r:id="rId3"/>
              </a:rPr>
              <a:t>https://rm.coe.int/16802fc1c7</a:t>
            </a:r>
            <a:r>
              <a:rPr lang="en-IE" sz="1000" dirty="0"/>
              <a:t> </a:t>
            </a:r>
          </a:p>
        </p:txBody>
      </p:sp>
    </p:spTree>
    <p:extLst>
      <p:ext uri="{BB962C8B-B14F-4D97-AF65-F5344CB8AC3E}">
        <p14:creationId xmlns:p14="http://schemas.microsoft.com/office/powerpoint/2010/main" val="4236144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20"/>
          </p:nvPr>
        </p:nvSpPr>
        <p:spPr/>
        <p:txBody>
          <a:bodyPr/>
          <a:lstStyle/>
          <a:p>
            <a:r>
              <a:rPr lang="es-ES" dirty="0"/>
              <a:t>Desarrollar la empatía requiere tener respeto; hablar con sinceridad y mostrar  cariño.</a:t>
            </a:r>
          </a:p>
          <a:p>
            <a:r>
              <a:rPr lang="es-ES" dirty="0"/>
              <a:t>Requiere tener interés en la vida de otras personas,  ser de mente abierta  y reconocer que  las diferencias  hacen que cada persona sea única.</a:t>
            </a:r>
          </a:p>
          <a:p>
            <a:pPr marL="0" indent="0">
              <a:buNone/>
            </a:pPr>
            <a:r>
              <a:rPr lang="es-ES" dirty="0"/>
              <a:t>Todas estas son virtudes que podemos practicar y desarrollar con el tiempo.</a:t>
            </a:r>
            <a:endParaRPr lang="en-IE" dirty="0"/>
          </a:p>
          <a:p>
            <a:endParaRPr lang="es-ES" dirty="0"/>
          </a:p>
        </p:txBody>
      </p:sp>
      <p:sp>
        <p:nvSpPr>
          <p:cNvPr id="3" name="2 Marcador de texto"/>
          <p:cNvSpPr>
            <a:spLocks noGrp="1"/>
          </p:cNvSpPr>
          <p:nvPr>
            <p:ph type="body" sz="quarter" idx="21"/>
          </p:nvPr>
        </p:nvSpPr>
        <p:spPr/>
        <p:txBody>
          <a:bodyPr/>
          <a:lstStyle/>
          <a:p>
            <a:r>
              <a:rPr lang="es-ES" dirty="0"/>
              <a:t>Tener respeto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76" y="4304947"/>
            <a:ext cx="5468937" cy="248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132348" y="376662"/>
            <a:ext cx="6982323" cy="523220"/>
          </a:xfrm>
          <a:prstGeom prst="rect">
            <a:avLst/>
          </a:prstGeom>
        </p:spPr>
        <p:txBody>
          <a:bodyPr wrap="square">
            <a:spAutoFit/>
          </a:bodyPr>
          <a:lstStyle/>
          <a:p>
            <a:r>
              <a:rPr lang="es-ES" sz="2800" dirty="0">
                <a:effectLst>
                  <a:outerShdw blurRad="38100" dist="38100" dir="2700000" algn="tl">
                    <a:srgbClr val="000000">
                      <a:alpha val="43137"/>
                    </a:srgbClr>
                  </a:outerShdw>
                </a:effectLst>
              </a:rPr>
              <a:t>¿Cómo podemos desarrollar la empatía?</a:t>
            </a:r>
            <a:endParaRPr lang="en-IE"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9186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9DAC7FA-BE16-4FF5-B921-A60F618515AA}"/>
              </a:ext>
            </a:extLst>
          </p:cNvPr>
          <p:cNvSpPr>
            <a:spLocks noGrp="1"/>
          </p:cNvSpPr>
          <p:nvPr>
            <p:ph type="body" sz="quarter" idx="20"/>
          </p:nvPr>
        </p:nvSpPr>
        <p:spPr>
          <a:xfrm>
            <a:off x="4469130" y="1820639"/>
            <a:ext cx="7463226" cy="3539938"/>
          </a:xfrm>
        </p:spPr>
        <p:txBody>
          <a:bodyPr/>
          <a:lstStyle/>
          <a:p>
            <a:pPr marL="0" indent="0">
              <a:buNone/>
            </a:pPr>
            <a:r>
              <a:rPr lang="es-ES" sz="2800" dirty="0">
                <a:solidFill>
                  <a:srgbClr val="B6BD00"/>
                </a:solidFill>
              </a:rPr>
              <a:t>Al dejar de lado los prejuicios</a:t>
            </a:r>
            <a:endParaRPr lang="en-IE" dirty="0">
              <a:solidFill>
                <a:srgbClr val="B6BD00"/>
              </a:solidFill>
            </a:endParaRPr>
          </a:p>
          <a:p>
            <a:pPr algn="just"/>
            <a:r>
              <a:rPr lang="es-ES" dirty="0"/>
              <a:t>El desarrollo de la empatía requiere que dejemos de lado nuestros propios prejuicios personales, opiniones, agenda y creencias, y optemos por aceptar a las personas de todo corazón como son, por lo que son.</a:t>
            </a:r>
            <a:br>
              <a:rPr lang="en-IE" dirty="0"/>
            </a:br>
            <a:endParaRPr lang="en-IE" dirty="0"/>
          </a:p>
          <a:p>
            <a:pPr algn="just"/>
            <a:r>
              <a:rPr lang="es-ES" dirty="0"/>
              <a:t>La empatía no juzga, ridiculiza ni degrada. La persona empática debe ser abierta</a:t>
            </a:r>
            <a:r>
              <a:rPr lang="en-IE" dirty="0"/>
              <a:t> </a:t>
            </a:r>
            <a:r>
              <a:rPr lang="es-ES" dirty="0"/>
              <a:t>independientemente de </a:t>
            </a:r>
            <a:r>
              <a:rPr lang="es-ES" u="sng" dirty="0">
                <a:solidFill>
                  <a:srgbClr val="0070C0"/>
                </a:solidFill>
              </a:rPr>
              <a:t>sus creencias</a:t>
            </a:r>
            <a:r>
              <a:rPr lang="es-ES" dirty="0"/>
              <a:t> y opiniones personales.</a:t>
            </a:r>
            <a:endParaRPr lang="en-IE" dirty="0"/>
          </a:p>
        </p:txBody>
      </p:sp>
      <p:sp>
        <p:nvSpPr>
          <p:cNvPr id="9" name="Rectangle 8">
            <a:extLst>
              <a:ext uri="{FF2B5EF4-FFF2-40B4-BE49-F238E27FC236}">
                <a16:creationId xmlns:a16="http://schemas.microsoft.com/office/drawing/2014/main" id="{B439166F-842D-497D-BFE2-E9A565F3183F}"/>
              </a:ext>
            </a:extLst>
          </p:cNvPr>
          <p:cNvSpPr/>
          <p:nvPr/>
        </p:nvSpPr>
        <p:spPr>
          <a:xfrm>
            <a:off x="4831305" y="6384476"/>
            <a:ext cx="3079689" cy="246221"/>
          </a:xfrm>
          <a:prstGeom prst="rect">
            <a:avLst/>
          </a:prstGeom>
        </p:spPr>
        <p:txBody>
          <a:bodyPr wrap="none">
            <a:spAutoFit/>
          </a:bodyPr>
          <a:lstStyle/>
          <a:p>
            <a:r>
              <a:rPr lang="en-IE" sz="1000" dirty="0"/>
              <a:t>Source: </a:t>
            </a:r>
            <a:r>
              <a:rPr lang="en-IE" sz="1000" dirty="0">
                <a:hlinkClick r:id="rId2"/>
              </a:rPr>
              <a:t>https://blog.iqmatrix.com/developing-empathy</a:t>
            </a:r>
            <a:endParaRPr lang="en-IE" sz="1000" dirty="0"/>
          </a:p>
        </p:txBody>
      </p:sp>
      <p:pic>
        <p:nvPicPr>
          <p:cNvPr id="4" name="Picture 3" descr="A close up of a logo&#10;&#10;Description automatically generated">
            <a:extLst>
              <a:ext uri="{FF2B5EF4-FFF2-40B4-BE49-F238E27FC236}">
                <a16:creationId xmlns:a16="http://schemas.microsoft.com/office/drawing/2014/main" id="{1ED4B946-9180-489E-A765-8D48DA6FA7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1029" y="1977389"/>
            <a:ext cx="3226439" cy="3226439"/>
          </a:xfrm>
          <a:prstGeom prst="rect">
            <a:avLst/>
          </a:prstGeom>
        </p:spPr>
      </p:pic>
      <p:sp>
        <p:nvSpPr>
          <p:cNvPr id="7" name="Text Placeholder 2">
            <a:extLst>
              <a:ext uri="{FF2B5EF4-FFF2-40B4-BE49-F238E27FC236}">
                <a16:creationId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es-ES" dirty="0">
                <a:effectLst>
                  <a:outerShdw blurRad="38100" dist="38100" dir="2700000" algn="tl">
                    <a:srgbClr val="000000">
                      <a:alpha val="43137"/>
                    </a:srgbClr>
                  </a:outerShdw>
                </a:effectLst>
              </a:rPr>
              <a:t>¿Cómo podemos desarrollar la empatía?</a:t>
            </a:r>
            <a:endParaRPr lang="en-I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7127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9DAC7FA-BE16-4FF5-B921-A60F618515AA}"/>
              </a:ext>
            </a:extLst>
          </p:cNvPr>
          <p:cNvSpPr>
            <a:spLocks noGrp="1"/>
          </p:cNvSpPr>
          <p:nvPr>
            <p:ph type="body" sz="quarter" idx="20"/>
          </p:nvPr>
        </p:nvSpPr>
        <p:spPr>
          <a:xfrm>
            <a:off x="4469130" y="1325880"/>
            <a:ext cx="7542248" cy="4962031"/>
          </a:xfrm>
        </p:spPr>
        <p:txBody>
          <a:bodyPr/>
          <a:lstStyle/>
          <a:p>
            <a:pPr marL="0" indent="0">
              <a:buNone/>
            </a:pPr>
            <a:r>
              <a:rPr lang="en-IE" sz="2800" dirty="0" err="1">
                <a:solidFill>
                  <a:srgbClr val="B6BD00"/>
                </a:solidFill>
              </a:rPr>
              <a:t>Escuchando</a:t>
            </a:r>
            <a:r>
              <a:rPr lang="en-IE" sz="2800" dirty="0">
                <a:solidFill>
                  <a:srgbClr val="B6BD00"/>
                </a:solidFill>
              </a:rPr>
              <a:t> </a:t>
            </a:r>
            <a:r>
              <a:rPr lang="en-IE" sz="2800" dirty="0" err="1">
                <a:solidFill>
                  <a:srgbClr val="B6BD00"/>
                </a:solidFill>
              </a:rPr>
              <a:t>activamente</a:t>
            </a:r>
            <a:endParaRPr lang="en-IE" dirty="0">
              <a:solidFill>
                <a:srgbClr val="B6BD00"/>
              </a:solidFill>
            </a:endParaRPr>
          </a:p>
          <a:p>
            <a:pPr algn="just"/>
            <a:r>
              <a:rPr lang="es-ES" dirty="0"/>
              <a:t>La escucha activa tiene un papel clave en el desarrollo de la empatía. La escucha activa requiere prestar atención y concentrarse por completo en lo que se dice en lugar de limitarse a escuchar pasivamente el mensaje del hablante.</a:t>
            </a:r>
          </a:p>
          <a:p>
            <a:pPr algn="just"/>
            <a:r>
              <a:rPr lang="es-ES" b="1" dirty="0"/>
              <a:t>Es importante destacar que la escucha activa también trata de recordar y comprender el mensaje y luego responder adecuadamente a lo que se dice.</a:t>
            </a:r>
          </a:p>
          <a:p>
            <a:pPr algn="just"/>
            <a:r>
              <a:rPr lang="es-ES" dirty="0"/>
              <a:t>Cuando se escucha activamente, se está totalmente enfocado/a y prestando atención al mensaje de la otra persona.</a:t>
            </a:r>
            <a:endParaRPr lang="en-IE" dirty="0"/>
          </a:p>
        </p:txBody>
      </p:sp>
      <p:sp>
        <p:nvSpPr>
          <p:cNvPr id="9" name="Rectangle 8">
            <a:extLst>
              <a:ext uri="{FF2B5EF4-FFF2-40B4-BE49-F238E27FC236}">
                <a16:creationId xmlns:a16="http://schemas.microsoft.com/office/drawing/2014/main" id="{B439166F-842D-497D-BFE2-E9A565F3183F}"/>
              </a:ext>
            </a:extLst>
          </p:cNvPr>
          <p:cNvSpPr/>
          <p:nvPr/>
        </p:nvSpPr>
        <p:spPr>
          <a:xfrm>
            <a:off x="4831305" y="6384476"/>
            <a:ext cx="3079689" cy="246221"/>
          </a:xfrm>
          <a:prstGeom prst="rect">
            <a:avLst/>
          </a:prstGeom>
        </p:spPr>
        <p:txBody>
          <a:bodyPr wrap="none">
            <a:spAutoFit/>
          </a:bodyPr>
          <a:lstStyle/>
          <a:p>
            <a:r>
              <a:rPr lang="en-IE" sz="1000" dirty="0"/>
              <a:t>Source: </a:t>
            </a:r>
            <a:r>
              <a:rPr lang="en-IE" sz="1000" dirty="0">
                <a:hlinkClick r:id="rId2"/>
              </a:rPr>
              <a:t>https://blog.iqmatrix.com/developing-empathy</a:t>
            </a:r>
            <a:endParaRPr lang="en-IE" sz="1000" dirty="0"/>
          </a:p>
        </p:txBody>
      </p:sp>
      <p:pic>
        <p:nvPicPr>
          <p:cNvPr id="5" name="Picture 4" descr="A brown and white dog looking at the camera&#10;&#10;Description automatically generated">
            <a:extLst>
              <a:ext uri="{FF2B5EF4-FFF2-40B4-BE49-F238E27FC236}">
                <a16:creationId xmlns:a16="http://schemas.microsoft.com/office/drawing/2014/main" id="{A8ECA90F-11A8-4A85-BFCB-EC386DAF4BA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0537" y="2002476"/>
            <a:ext cx="3624263" cy="3624263"/>
          </a:xfrm>
          <a:prstGeom prst="rect">
            <a:avLst/>
          </a:prstGeom>
        </p:spPr>
      </p:pic>
      <p:sp>
        <p:nvSpPr>
          <p:cNvPr id="7" name="Text Placeholder 2">
            <a:extLst>
              <a:ext uri="{FF2B5EF4-FFF2-40B4-BE49-F238E27FC236}">
                <a16:creationId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es-ES" dirty="0">
                <a:effectLst>
                  <a:outerShdw blurRad="38100" dist="38100" dir="2700000" algn="tl">
                    <a:srgbClr val="000000">
                      <a:alpha val="43137"/>
                    </a:srgbClr>
                  </a:outerShdw>
                </a:effectLst>
              </a:rPr>
              <a:t>¿Cómo podemos desarrollar la empatía?</a:t>
            </a:r>
            <a:endParaRPr lang="en-I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2966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9DAC7FA-BE16-4FF5-B921-A60F618515AA}"/>
              </a:ext>
            </a:extLst>
          </p:cNvPr>
          <p:cNvSpPr>
            <a:spLocks noGrp="1"/>
          </p:cNvSpPr>
          <p:nvPr>
            <p:ph type="body" sz="quarter" idx="20"/>
          </p:nvPr>
        </p:nvSpPr>
        <p:spPr>
          <a:xfrm>
            <a:off x="4034050" y="1198442"/>
            <a:ext cx="7971798" cy="5286284"/>
          </a:xfrm>
        </p:spPr>
        <p:txBody>
          <a:bodyPr/>
          <a:lstStyle/>
          <a:p>
            <a:pPr marL="0" indent="0">
              <a:buNone/>
            </a:pPr>
            <a:r>
              <a:rPr lang="es-ES" sz="2800" dirty="0">
                <a:solidFill>
                  <a:srgbClr val="B6BD00"/>
                </a:solidFill>
              </a:rPr>
              <a:t>Al comprender el lenguaje corporal</a:t>
            </a:r>
          </a:p>
          <a:p>
            <a:pPr algn="just"/>
            <a:r>
              <a:rPr lang="es-ES" dirty="0"/>
              <a:t>Cuando exploramos en la comunicación no verbal, el lenguaje corporal es un lenguaje secreto que puede indicar cómo se  siente alguien y cómo debe actuar / reaccionar</a:t>
            </a:r>
            <a:r>
              <a:rPr lang="en-IE" dirty="0"/>
              <a:t>.</a:t>
            </a:r>
          </a:p>
          <a:p>
            <a:pPr algn="just" fontAlgn="base"/>
            <a:r>
              <a:rPr lang="es-ES" dirty="0"/>
              <a:t>Preste especial atención a si la persona usa un lenguaje corporal abierto o si parece estar cerrada y protegida.</a:t>
            </a:r>
          </a:p>
          <a:p>
            <a:pPr algn="just" fontAlgn="base"/>
            <a:r>
              <a:rPr lang="es-ES" dirty="0"/>
              <a:t>Tenga en cuenta también su contacto visual. Cuando se comunica , ¿mira a los ojos o evita su mirada?  Si mira hacia otro lado mientras se comunica, entonces es posible que se sienta incómodo/a o que intente enmascarar ciertos sentimientos.</a:t>
            </a:r>
          </a:p>
          <a:p>
            <a:pPr algn="just" fontAlgn="base"/>
            <a:r>
              <a:rPr lang="es-ES" dirty="0"/>
              <a:t>Leer el lenguaje corporal correctamente requiere práctica, así que invierta algo de tiempo en él.</a:t>
            </a:r>
            <a:endParaRPr lang="en-IE" dirty="0"/>
          </a:p>
          <a:p>
            <a:endParaRPr lang="en-IE" dirty="0"/>
          </a:p>
        </p:txBody>
      </p:sp>
      <p:sp>
        <p:nvSpPr>
          <p:cNvPr id="9" name="Rectangle 8">
            <a:extLst>
              <a:ext uri="{FF2B5EF4-FFF2-40B4-BE49-F238E27FC236}">
                <a16:creationId xmlns:a16="http://schemas.microsoft.com/office/drawing/2014/main" id="{B439166F-842D-497D-BFE2-E9A565F3183F}"/>
              </a:ext>
            </a:extLst>
          </p:cNvPr>
          <p:cNvSpPr/>
          <p:nvPr/>
        </p:nvSpPr>
        <p:spPr>
          <a:xfrm>
            <a:off x="4831305" y="6443092"/>
            <a:ext cx="3079689" cy="246221"/>
          </a:xfrm>
          <a:prstGeom prst="rect">
            <a:avLst/>
          </a:prstGeom>
        </p:spPr>
        <p:txBody>
          <a:bodyPr wrap="none">
            <a:spAutoFit/>
          </a:bodyPr>
          <a:lstStyle/>
          <a:p>
            <a:r>
              <a:rPr lang="en-IE" sz="1000" dirty="0"/>
              <a:t>Source: </a:t>
            </a:r>
            <a:r>
              <a:rPr lang="en-IE" sz="1000" dirty="0">
                <a:hlinkClick r:id="rId2"/>
              </a:rPr>
              <a:t>https://blog.iqmatrix.com/developing-empathy</a:t>
            </a:r>
            <a:endParaRPr lang="en-IE" sz="1000" dirty="0"/>
          </a:p>
        </p:txBody>
      </p:sp>
      <p:pic>
        <p:nvPicPr>
          <p:cNvPr id="13" name="Picture 12" descr="A screenshot of a cell phone&#10;&#10;Description automatically generated">
            <a:extLst>
              <a:ext uri="{FF2B5EF4-FFF2-40B4-BE49-F238E27FC236}">
                <a16:creationId xmlns:a16="http://schemas.microsoft.com/office/drawing/2014/main" id="{B8915419-DEAA-4D7C-844D-5DDDACAD1CF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6152" y="1844146"/>
            <a:ext cx="3734338" cy="4640580"/>
          </a:xfrm>
          <a:prstGeom prst="rect">
            <a:avLst/>
          </a:prstGeom>
        </p:spPr>
      </p:pic>
      <p:sp>
        <p:nvSpPr>
          <p:cNvPr id="7" name="Text Placeholder 2">
            <a:extLst>
              <a:ext uri="{FF2B5EF4-FFF2-40B4-BE49-F238E27FC236}">
                <a16:creationId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es-ES" dirty="0">
                <a:effectLst>
                  <a:outerShdw blurRad="38100" dist="38100" dir="2700000" algn="tl">
                    <a:srgbClr val="000000">
                      <a:alpha val="43137"/>
                    </a:srgbClr>
                  </a:outerShdw>
                </a:effectLst>
              </a:rPr>
              <a:t>¿Cómo podemos desarrollar la empatía?</a:t>
            </a:r>
            <a:endParaRPr lang="en-I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683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9DAC7FA-BE16-4FF5-B921-A60F618515AA}"/>
              </a:ext>
            </a:extLst>
          </p:cNvPr>
          <p:cNvSpPr>
            <a:spLocks noGrp="1"/>
          </p:cNvSpPr>
          <p:nvPr>
            <p:ph type="body" sz="quarter" idx="20"/>
          </p:nvPr>
        </p:nvSpPr>
        <p:spPr>
          <a:xfrm>
            <a:off x="4469130" y="1325880"/>
            <a:ext cx="7052310" cy="4837853"/>
          </a:xfrm>
        </p:spPr>
        <p:txBody>
          <a:bodyPr/>
          <a:lstStyle/>
          <a:p>
            <a:pPr marL="0" indent="0">
              <a:buNone/>
            </a:pPr>
            <a:r>
              <a:rPr lang="es-ES" sz="2800" dirty="0">
                <a:solidFill>
                  <a:srgbClr val="B6BD00"/>
                </a:solidFill>
              </a:rPr>
              <a:t>Haciéndote preguntas</a:t>
            </a:r>
          </a:p>
          <a:p>
            <a:pPr marL="0" indent="0">
              <a:buNone/>
            </a:pPr>
            <a:br>
              <a:rPr lang="en-IE" dirty="0">
                <a:solidFill>
                  <a:srgbClr val="B6BD00"/>
                </a:solidFill>
              </a:rPr>
            </a:br>
            <a:r>
              <a:rPr lang="es-ES" dirty="0"/>
              <a:t>Como se ha mencionado anteriormente, la empatía consiste en ponerse en el lugar de otra persona y obtener una información  más profunda de sus miedos, y acciones.</a:t>
            </a:r>
            <a:endParaRPr lang="en-IE" dirty="0"/>
          </a:p>
          <a:p>
            <a:pPr marL="0" indent="0">
              <a:buNone/>
            </a:pPr>
            <a:r>
              <a:rPr lang="en-IE" dirty="0" err="1"/>
              <a:t>Algunas</a:t>
            </a:r>
            <a:r>
              <a:rPr lang="en-IE" dirty="0"/>
              <a:t> </a:t>
            </a:r>
            <a:r>
              <a:rPr lang="en-IE" dirty="0" err="1"/>
              <a:t>preguntas</a:t>
            </a:r>
            <a:r>
              <a:rPr lang="en-IE" dirty="0"/>
              <a:t> :</a:t>
            </a:r>
          </a:p>
          <a:p>
            <a:pPr marL="0" indent="0">
              <a:buNone/>
            </a:pPr>
            <a:r>
              <a:rPr lang="es-ES" b="1" dirty="0">
                <a:solidFill>
                  <a:srgbClr val="B6BD00"/>
                </a:solidFill>
              </a:rPr>
              <a:t>¿Cómo se siente esta persona? ¿Por qué?</a:t>
            </a:r>
          </a:p>
          <a:p>
            <a:pPr marL="0" indent="0">
              <a:buNone/>
            </a:pPr>
            <a:r>
              <a:rPr lang="es-ES" b="1" dirty="0">
                <a:solidFill>
                  <a:srgbClr val="B6BD00"/>
                </a:solidFill>
              </a:rPr>
              <a:t>¿Podría estar ocultando sus verdaderos sentimientos? ¿Por qué?</a:t>
            </a:r>
          </a:p>
          <a:p>
            <a:pPr marL="0" indent="0">
              <a:buNone/>
            </a:pPr>
            <a:r>
              <a:rPr lang="es-ES" b="1" dirty="0">
                <a:solidFill>
                  <a:srgbClr val="B6BD00"/>
                </a:solidFill>
              </a:rPr>
              <a:t>¿Qué escucho decir a la otra persona?</a:t>
            </a:r>
          </a:p>
          <a:p>
            <a:pPr marL="0" indent="0">
              <a:buNone/>
            </a:pPr>
            <a:r>
              <a:rPr lang="es-ES" b="1" dirty="0">
                <a:solidFill>
                  <a:srgbClr val="B6BD00"/>
                </a:solidFill>
              </a:rPr>
              <a:t>¿Qué estoy viendo hacer a la otra persona?</a:t>
            </a:r>
            <a:endParaRPr lang="en-IE" b="1" dirty="0">
              <a:solidFill>
                <a:srgbClr val="B6BD00"/>
              </a:solidFill>
            </a:endParaRPr>
          </a:p>
        </p:txBody>
      </p:sp>
      <p:sp>
        <p:nvSpPr>
          <p:cNvPr id="9" name="Rectangle 8">
            <a:extLst>
              <a:ext uri="{FF2B5EF4-FFF2-40B4-BE49-F238E27FC236}">
                <a16:creationId xmlns:a16="http://schemas.microsoft.com/office/drawing/2014/main" id="{B439166F-842D-497D-BFE2-E9A565F3183F}"/>
              </a:ext>
            </a:extLst>
          </p:cNvPr>
          <p:cNvSpPr/>
          <p:nvPr/>
        </p:nvSpPr>
        <p:spPr>
          <a:xfrm>
            <a:off x="4831305" y="6384476"/>
            <a:ext cx="3079689" cy="246221"/>
          </a:xfrm>
          <a:prstGeom prst="rect">
            <a:avLst/>
          </a:prstGeom>
        </p:spPr>
        <p:txBody>
          <a:bodyPr wrap="none">
            <a:spAutoFit/>
          </a:bodyPr>
          <a:lstStyle/>
          <a:p>
            <a:r>
              <a:rPr lang="en-IE" sz="1000" dirty="0"/>
              <a:t>Source: </a:t>
            </a:r>
            <a:r>
              <a:rPr lang="en-IE" sz="1000" dirty="0">
                <a:hlinkClick r:id="rId2"/>
              </a:rPr>
              <a:t>https://blog.iqmatrix.com/developing-empathy</a:t>
            </a:r>
            <a:endParaRPr lang="en-IE" sz="1000" dirty="0"/>
          </a:p>
        </p:txBody>
      </p:sp>
      <p:pic>
        <p:nvPicPr>
          <p:cNvPr id="4" name="Picture 3" descr="A picture containing room&#10;&#10;Description automatically generated">
            <a:extLst>
              <a:ext uri="{FF2B5EF4-FFF2-40B4-BE49-F238E27FC236}">
                <a16:creationId xmlns:a16="http://schemas.microsoft.com/office/drawing/2014/main" id="{B6BF5F14-32A4-45F7-AF61-9075B2EFABA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8630" y="1645877"/>
            <a:ext cx="3607656" cy="3980862"/>
          </a:xfrm>
          <a:prstGeom prst="rect">
            <a:avLst/>
          </a:prstGeom>
        </p:spPr>
      </p:pic>
      <p:sp>
        <p:nvSpPr>
          <p:cNvPr id="7" name="Text Placeholder 2">
            <a:extLst>
              <a:ext uri="{FF2B5EF4-FFF2-40B4-BE49-F238E27FC236}">
                <a16:creationId xmlns:a16="http://schemas.microsoft.com/office/drawing/2014/main" id="{228B5391-932D-494C-87DE-E7F0F9910161}"/>
              </a:ext>
            </a:extLst>
          </p:cNvPr>
          <p:cNvSpPr>
            <a:spLocks noGrp="1"/>
          </p:cNvSpPr>
          <p:nvPr>
            <p:ph type="body" sz="quarter" idx="21"/>
          </p:nvPr>
        </p:nvSpPr>
        <p:spPr>
          <a:xfrm>
            <a:off x="2495266" y="259807"/>
            <a:ext cx="8403792" cy="857158"/>
          </a:xfrm>
        </p:spPr>
        <p:txBody>
          <a:bodyPr/>
          <a:lstStyle/>
          <a:p>
            <a:r>
              <a:rPr lang="es-ES" dirty="0">
                <a:effectLst>
                  <a:outerShdw blurRad="38100" dist="38100" dir="2700000" algn="tl">
                    <a:srgbClr val="000000">
                      <a:alpha val="43137"/>
                    </a:srgbClr>
                  </a:outerShdw>
                </a:effectLst>
              </a:rPr>
              <a:t>¿Cómo podemos desarrollar la empatía?</a:t>
            </a:r>
            <a:endParaRPr lang="en-IE"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9965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26D84F-6A01-4246-A25A-CBFDFFD6AC5F}"/>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2. COMUNICACIÓN</a:t>
            </a:r>
          </a:p>
        </p:txBody>
      </p:sp>
      <p:sp>
        <p:nvSpPr>
          <p:cNvPr id="9" name="Text Placeholder 1">
            <a:extLst>
              <a:ext uri="{FF2B5EF4-FFF2-40B4-BE49-F238E27FC236}">
                <a16:creationId xmlns:a16="http://schemas.microsoft.com/office/drawing/2014/main" id="{8962028A-F3EA-486F-BAA6-6195766E01D7}"/>
              </a:ext>
            </a:extLst>
          </p:cNvPr>
          <p:cNvSpPr txBox="1">
            <a:spLocks/>
          </p:cNvSpPr>
          <p:nvPr/>
        </p:nvSpPr>
        <p:spPr>
          <a:xfrm>
            <a:off x="6471020" y="971999"/>
            <a:ext cx="5279028" cy="697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3600" kern="1200">
                <a:solidFill>
                  <a:srgbClr val="6D6E6C"/>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EN ESTA SECCIÓN:</a:t>
            </a:r>
          </a:p>
          <a:p>
            <a:endParaRPr lang="en-IE" dirty="0"/>
          </a:p>
        </p:txBody>
      </p:sp>
      <p:sp>
        <p:nvSpPr>
          <p:cNvPr id="8" name="Text Placeholder 5">
            <a:extLst>
              <a:ext uri="{FF2B5EF4-FFF2-40B4-BE49-F238E27FC236}">
                <a16:creationId xmlns:a16="http://schemas.microsoft.com/office/drawing/2014/main" id="{19AEE93F-D00D-4746-B65B-FB1C5221CBB5}"/>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2.4 </a:t>
            </a:r>
            <a:r>
              <a:rPr lang="es-ES" sz="3600" i="0" dirty="0"/>
              <a:t>Tecnología: un medio de comunicación nuevo e innovador</a:t>
            </a:r>
            <a:endParaRPr lang="en-IE" dirty="0"/>
          </a:p>
        </p:txBody>
      </p:sp>
      <p:sp>
        <p:nvSpPr>
          <p:cNvPr id="11" name="Text Placeholder 2">
            <a:extLst>
              <a:ext uri="{FF2B5EF4-FFF2-40B4-BE49-F238E27FC236}">
                <a16:creationId xmlns:a16="http://schemas.microsoft.com/office/drawing/2014/main" id="{D2A4FB4D-3BB7-412E-AEBB-6D46CA210E05}"/>
              </a:ext>
            </a:extLst>
          </p:cNvPr>
          <p:cNvSpPr txBox="1">
            <a:spLocks/>
          </p:cNvSpPr>
          <p:nvPr/>
        </p:nvSpPr>
        <p:spPr>
          <a:xfrm>
            <a:off x="6096000" y="1846203"/>
            <a:ext cx="5836356" cy="23984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baseline="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s-ES" dirty="0"/>
              <a:t>La tecnología ofrece excelentes posibilidades para desarrollar  la comunicación multilingüe.</a:t>
            </a:r>
          </a:p>
          <a:p>
            <a:pPr algn="just"/>
            <a:endParaRPr lang="es-ES" sz="1200" dirty="0"/>
          </a:p>
          <a:p>
            <a:pPr algn="just"/>
            <a:r>
              <a:rPr lang="es-ES" dirty="0"/>
              <a:t>Con la ayuda de una aplicación, puede mantener fácilmente una conversación con alguien que hable un idioma diferente.</a:t>
            </a:r>
            <a:endParaRPr lang="en-IE" dirty="0"/>
          </a:p>
        </p:txBody>
      </p:sp>
    </p:spTree>
    <p:extLst>
      <p:ext uri="{BB962C8B-B14F-4D97-AF65-F5344CB8AC3E}">
        <p14:creationId xmlns:p14="http://schemas.microsoft.com/office/powerpoint/2010/main" val="31682809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55417A6-31DF-4D99-8B5E-B166A168F40F}"/>
              </a:ext>
            </a:extLst>
          </p:cNvPr>
          <p:cNvSpPr>
            <a:spLocks noGrp="1"/>
          </p:cNvSpPr>
          <p:nvPr>
            <p:ph type="pic" sz="quarter" idx="14"/>
          </p:nvPr>
        </p:nvSpPr>
        <p:spPr/>
      </p:sp>
      <p:sp>
        <p:nvSpPr>
          <p:cNvPr id="3" name="Text Placeholder 2">
            <a:extLst>
              <a:ext uri="{FF2B5EF4-FFF2-40B4-BE49-F238E27FC236}">
                <a16:creationId xmlns:a16="http://schemas.microsoft.com/office/drawing/2014/main" id="{92DE928B-4401-4A00-9ECE-02676F5B0EBA}"/>
              </a:ext>
            </a:extLst>
          </p:cNvPr>
          <p:cNvSpPr>
            <a:spLocks noGrp="1"/>
          </p:cNvSpPr>
          <p:nvPr>
            <p:ph type="body" sz="quarter" idx="16"/>
          </p:nvPr>
        </p:nvSpPr>
        <p:spPr>
          <a:xfrm>
            <a:off x="553453" y="344384"/>
            <a:ext cx="5928990" cy="1432223"/>
          </a:xfrm>
          <a:solidFill>
            <a:srgbClr val="B6BD00"/>
          </a:solidFill>
        </p:spPr>
        <p:txBody>
          <a:bodyPr/>
          <a:lstStyle/>
          <a:p>
            <a:r>
              <a:rPr lang="es-ES" dirty="0">
                <a:solidFill>
                  <a:schemeClr val="bg1"/>
                </a:solidFill>
              </a:rPr>
              <a:t>Herramienta útil: Traductor  de Google</a:t>
            </a:r>
          </a:p>
        </p:txBody>
      </p:sp>
      <p:sp>
        <p:nvSpPr>
          <p:cNvPr id="4" name="Text Placeholder 3">
            <a:extLst>
              <a:ext uri="{FF2B5EF4-FFF2-40B4-BE49-F238E27FC236}">
                <a16:creationId xmlns:a16="http://schemas.microsoft.com/office/drawing/2014/main" id="{CF356927-2724-4B23-9463-8E1A940FBC81}"/>
              </a:ext>
            </a:extLst>
          </p:cNvPr>
          <p:cNvSpPr>
            <a:spLocks noGrp="1"/>
          </p:cNvSpPr>
          <p:nvPr>
            <p:ph type="body" sz="quarter" idx="17"/>
          </p:nvPr>
        </p:nvSpPr>
        <p:spPr>
          <a:xfrm>
            <a:off x="380246" y="2043690"/>
            <a:ext cx="6365173" cy="3642009"/>
          </a:xfrm>
        </p:spPr>
        <p:txBody>
          <a:bodyPr/>
          <a:lstStyle/>
          <a:p>
            <a:pPr marL="457200" indent="-457200" algn="just">
              <a:buFont typeface="Arial" panose="020B0604020202020204" pitchFamily="34" charset="0"/>
              <a:buChar char="•"/>
            </a:pPr>
            <a:r>
              <a:rPr lang="es-ES" sz="2400" dirty="0"/>
              <a:t>Traduce entre 103 idiomas escribiendo</a:t>
            </a:r>
          </a:p>
          <a:p>
            <a:pPr marL="457200" indent="-457200" algn="just">
              <a:buFont typeface="Arial" panose="020B0604020202020204" pitchFamily="34" charset="0"/>
              <a:buChar char="•"/>
            </a:pPr>
            <a:r>
              <a:rPr lang="es-ES" sz="2400" dirty="0"/>
              <a:t>Modo de conversación: traducción de voz instantánea bidireccional en 32 idiomas</a:t>
            </a:r>
          </a:p>
          <a:p>
            <a:pPr marL="457200" indent="-457200" algn="just">
              <a:buFont typeface="Arial" panose="020B0604020202020204" pitchFamily="34" charset="0"/>
              <a:buChar char="•"/>
            </a:pPr>
            <a:r>
              <a:rPr lang="es-ES" sz="2400" dirty="0"/>
              <a:t>Libro de frases: Destaca y guarda las traducciones para futuras referencias en cualquier idioma</a:t>
            </a:r>
          </a:p>
          <a:p>
            <a:pPr marL="457200" indent="-457200" algn="just">
              <a:buFont typeface="Arial" panose="020B0604020202020204" pitchFamily="34" charset="0"/>
              <a:buChar char="•"/>
            </a:pPr>
            <a:r>
              <a:rPr lang="es-ES" sz="2400" dirty="0"/>
              <a:t>Traducción instantánea de la cámara: use su cámara para traducir texto instantáneamente en 38 idiomas</a:t>
            </a:r>
            <a:endParaRPr lang="en-IE" sz="2400" dirty="0"/>
          </a:p>
          <a:p>
            <a:r>
              <a:rPr lang="en-IE" sz="2400" dirty="0">
                <a:hlinkClick r:id="rId2"/>
              </a:rPr>
              <a:t>Google Translate on Goggle Play Store</a:t>
            </a:r>
            <a:endParaRPr lang="en-IE" sz="2400" dirty="0"/>
          </a:p>
          <a:p>
            <a:r>
              <a:rPr lang="en-IE" sz="2400" dirty="0">
                <a:hlinkClick r:id="rId3"/>
              </a:rPr>
              <a:t>Google Translate on App Store</a:t>
            </a:r>
            <a:endParaRPr lang="en-IE" sz="2400" dirty="0"/>
          </a:p>
        </p:txBody>
      </p:sp>
      <p:pic>
        <p:nvPicPr>
          <p:cNvPr id="6" name="Picture 5">
            <a:extLst>
              <a:ext uri="{FF2B5EF4-FFF2-40B4-BE49-F238E27FC236}">
                <a16:creationId xmlns:a16="http://schemas.microsoft.com/office/drawing/2014/main" id="{E83C196C-5E87-4F4C-91DA-2B27FBC3B4D7}"/>
              </a:ext>
            </a:extLst>
          </p:cNvPr>
          <p:cNvPicPr>
            <a:picLocks noChangeAspect="1"/>
          </p:cNvPicPr>
          <p:nvPr/>
        </p:nvPicPr>
        <p:blipFill>
          <a:blip r:embed="rId4"/>
          <a:stretch>
            <a:fillRect/>
          </a:stretch>
        </p:blipFill>
        <p:spPr>
          <a:xfrm>
            <a:off x="7754938" y="1164239"/>
            <a:ext cx="2232396" cy="3980009"/>
          </a:xfrm>
          <a:prstGeom prst="rect">
            <a:avLst/>
          </a:prstGeom>
        </p:spPr>
      </p:pic>
      <p:grpSp>
        <p:nvGrpSpPr>
          <p:cNvPr id="7" name="Google Shape;609;p39">
            <a:extLst>
              <a:ext uri="{FF2B5EF4-FFF2-40B4-BE49-F238E27FC236}">
                <a16:creationId xmlns:a16="http://schemas.microsoft.com/office/drawing/2014/main" id="{D56AC400-294B-4760-949F-B5D35286BECC}"/>
              </a:ext>
            </a:extLst>
          </p:cNvPr>
          <p:cNvGrpSpPr/>
          <p:nvPr/>
        </p:nvGrpSpPr>
        <p:grpSpPr>
          <a:xfrm>
            <a:off x="5070764" y="882580"/>
            <a:ext cx="1235033" cy="807502"/>
            <a:chOff x="5247525" y="3007275"/>
            <a:chExt cx="517575" cy="384825"/>
          </a:xfrm>
        </p:grpSpPr>
        <p:sp>
          <p:nvSpPr>
            <p:cNvPr id="8" name="Google Shape;610;p39">
              <a:extLst>
                <a:ext uri="{FF2B5EF4-FFF2-40B4-BE49-F238E27FC236}">
                  <a16:creationId xmlns:a16="http://schemas.microsoft.com/office/drawing/2014/main"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a16="http://schemas.microsoft.com/office/drawing/2014/main"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Tree>
    <p:extLst>
      <p:ext uri="{BB962C8B-B14F-4D97-AF65-F5344CB8AC3E}">
        <p14:creationId xmlns:p14="http://schemas.microsoft.com/office/powerpoint/2010/main" val="258780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55417A6-31DF-4D99-8B5E-B166A168F40F}"/>
              </a:ext>
            </a:extLst>
          </p:cNvPr>
          <p:cNvSpPr>
            <a:spLocks noGrp="1"/>
          </p:cNvSpPr>
          <p:nvPr>
            <p:ph type="pic" sz="quarter" idx="14"/>
          </p:nvPr>
        </p:nvSpPr>
        <p:spPr/>
      </p:sp>
      <p:sp>
        <p:nvSpPr>
          <p:cNvPr id="3" name="Text Placeholder 2">
            <a:extLst>
              <a:ext uri="{FF2B5EF4-FFF2-40B4-BE49-F238E27FC236}">
                <a16:creationId xmlns:a16="http://schemas.microsoft.com/office/drawing/2014/main" id="{92DE928B-4401-4A00-9ECE-02676F5B0EBA}"/>
              </a:ext>
            </a:extLst>
          </p:cNvPr>
          <p:cNvSpPr>
            <a:spLocks noGrp="1"/>
          </p:cNvSpPr>
          <p:nvPr>
            <p:ph type="body" sz="quarter" idx="16"/>
          </p:nvPr>
        </p:nvSpPr>
        <p:spPr>
          <a:xfrm>
            <a:off x="643223" y="344384"/>
            <a:ext cx="5839220" cy="1432223"/>
          </a:xfrm>
          <a:solidFill>
            <a:srgbClr val="B6BD00"/>
          </a:solidFill>
        </p:spPr>
        <p:txBody>
          <a:bodyPr/>
          <a:lstStyle/>
          <a:p>
            <a:r>
              <a:rPr lang="es-ES" dirty="0">
                <a:solidFill>
                  <a:schemeClr val="bg1"/>
                </a:solidFill>
              </a:rPr>
              <a:t>Herramienta útil: Duolingo</a:t>
            </a:r>
          </a:p>
          <a:p>
            <a:r>
              <a:rPr lang="es-ES" dirty="0">
                <a:solidFill>
                  <a:schemeClr val="bg1"/>
                </a:solidFill>
              </a:rPr>
              <a:t>Aplicación</a:t>
            </a:r>
          </a:p>
        </p:txBody>
      </p:sp>
      <p:sp>
        <p:nvSpPr>
          <p:cNvPr id="4" name="Text Placeholder 3">
            <a:extLst>
              <a:ext uri="{FF2B5EF4-FFF2-40B4-BE49-F238E27FC236}">
                <a16:creationId xmlns:a16="http://schemas.microsoft.com/office/drawing/2014/main" id="{CF356927-2724-4B23-9463-8E1A940FBC81}"/>
              </a:ext>
            </a:extLst>
          </p:cNvPr>
          <p:cNvSpPr>
            <a:spLocks noGrp="1"/>
          </p:cNvSpPr>
          <p:nvPr>
            <p:ph type="body" sz="quarter" idx="17"/>
          </p:nvPr>
        </p:nvSpPr>
        <p:spPr>
          <a:xfrm>
            <a:off x="168442" y="1927468"/>
            <a:ext cx="6647993" cy="4324889"/>
          </a:xfrm>
        </p:spPr>
        <p:txBody>
          <a:bodyPr/>
          <a:lstStyle/>
          <a:p>
            <a:pPr marL="457200" indent="-457200" algn="just">
              <a:buFont typeface="Arial" panose="020B0604020202020204" pitchFamily="34" charset="0"/>
              <a:buChar char="•"/>
            </a:pPr>
            <a:r>
              <a:rPr lang="es-ES" sz="2400" dirty="0"/>
              <a:t>Duolingo utiliza tecnología avanzada para personalizar cada lección para aquellos que buscan aprender la mayoría de los idiomas europeos.</a:t>
            </a:r>
          </a:p>
          <a:p>
            <a:pPr marL="457200" indent="-457200" algn="just">
              <a:buFont typeface="Arial" panose="020B0604020202020204" pitchFamily="34" charset="0"/>
              <a:buChar char="•"/>
            </a:pPr>
            <a:r>
              <a:rPr lang="es-ES" sz="2400" dirty="0"/>
              <a:t>Practicar, leer, escribir, hablar, escuchar y conversar con </a:t>
            </a:r>
            <a:r>
              <a:rPr lang="es-ES" sz="2400" dirty="0" err="1"/>
              <a:t>chatbots</a:t>
            </a:r>
            <a:r>
              <a:rPr lang="es-ES" sz="2400" dirty="0"/>
              <a:t> inteligentes.</a:t>
            </a:r>
          </a:p>
          <a:p>
            <a:pPr marL="457200" indent="-457200" algn="just">
              <a:buFont typeface="Arial" panose="020B0604020202020204" pitchFamily="34" charset="0"/>
              <a:buChar char="•"/>
            </a:pPr>
            <a:r>
              <a:rPr lang="es-ES" sz="2400" dirty="0"/>
              <a:t>Haga un seguimiento de su progreso, gane recompensas y únase a la comunidad de estudiantes de idiomas más grande del mundo.</a:t>
            </a:r>
            <a:endParaRPr lang="en-IE" sz="1200" dirty="0"/>
          </a:p>
          <a:p>
            <a:pPr>
              <a:lnSpc>
                <a:spcPct val="100000"/>
              </a:lnSpc>
            </a:pPr>
            <a:r>
              <a:rPr lang="en-IE" sz="2400" dirty="0">
                <a:hlinkClick r:id="rId2"/>
              </a:rPr>
              <a:t>Duolingo on Goggle Play Store</a:t>
            </a:r>
            <a:endParaRPr lang="en-IE" sz="2400" dirty="0"/>
          </a:p>
          <a:p>
            <a:r>
              <a:rPr lang="en-IE" sz="2400" dirty="0">
                <a:hlinkClick r:id="rId3"/>
              </a:rPr>
              <a:t>Duolingo on App Store</a:t>
            </a:r>
            <a:endParaRPr lang="en-IE" sz="2400" dirty="0"/>
          </a:p>
        </p:txBody>
      </p:sp>
      <p:pic>
        <p:nvPicPr>
          <p:cNvPr id="6" name="Picture 5">
            <a:extLst>
              <a:ext uri="{FF2B5EF4-FFF2-40B4-BE49-F238E27FC236}">
                <a16:creationId xmlns:a16="http://schemas.microsoft.com/office/drawing/2014/main" id="{E83C196C-5E87-4F4C-91DA-2B27FBC3B4D7}"/>
              </a:ext>
            </a:extLst>
          </p:cNvPr>
          <p:cNvPicPr>
            <a:picLocks noChangeAspect="1"/>
          </p:cNvPicPr>
          <p:nvPr/>
        </p:nvPicPr>
        <p:blipFill>
          <a:blip r:embed="rId4"/>
          <a:stretch>
            <a:fillRect/>
          </a:stretch>
        </p:blipFill>
        <p:spPr>
          <a:xfrm>
            <a:off x="7754938" y="1164239"/>
            <a:ext cx="2232396" cy="3980009"/>
          </a:xfrm>
          <a:prstGeom prst="rect">
            <a:avLst/>
          </a:prstGeom>
        </p:spPr>
      </p:pic>
      <p:grpSp>
        <p:nvGrpSpPr>
          <p:cNvPr id="7" name="Google Shape;609;p39">
            <a:extLst>
              <a:ext uri="{FF2B5EF4-FFF2-40B4-BE49-F238E27FC236}">
                <a16:creationId xmlns:a16="http://schemas.microsoft.com/office/drawing/2014/main" id="{D56AC400-294B-4760-949F-B5D35286BECC}"/>
              </a:ext>
            </a:extLst>
          </p:cNvPr>
          <p:cNvGrpSpPr/>
          <p:nvPr/>
        </p:nvGrpSpPr>
        <p:grpSpPr>
          <a:xfrm>
            <a:off x="5070764" y="903928"/>
            <a:ext cx="1235033" cy="807502"/>
            <a:chOff x="5247525" y="3007275"/>
            <a:chExt cx="517575" cy="384825"/>
          </a:xfrm>
        </p:grpSpPr>
        <p:sp>
          <p:nvSpPr>
            <p:cNvPr id="8" name="Google Shape;610;p39">
              <a:extLst>
                <a:ext uri="{FF2B5EF4-FFF2-40B4-BE49-F238E27FC236}">
                  <a16:creationId xmlns:a16="http://schemas.microsoft.com/office/drawing/2014/main"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a16="http://schemas.microsoft.com/office/drawing/2014/main"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10" name="Picture 9">
            <a:extLst>
              <a:ext uri="{FF2B5EF4-FFF2-40B4-BE49-F238E27FC236}">
                <a16:creationId xmlns:a16="http://schemas.microsoft.com/office/drawing/2014/main" id="{C372D5B6-7AD3-43C3-B674-5734C5ED3C45}"/>
              </a:ext>
            </a:extLst>
          </p:cNvPr>
          <p:cNvPicPr>
            <a:picLocks noChangeAspect="1"/>
          </p:cNvPicPr>
          <p:nvPr/>
        </p:nvPicPr>
        <p:blipFill rotWithShape="1">
          <a:blip r:embed="rId5"/>
          <a:srcRect l="4066" t="3668" b="4083"/>
          <a:stretch/>
        </p:blipFill>
        <p:spPr>
          <a:xfrm>
            <a:off x="7754938" y="1164239"/>
            <a:ext cx="2232395" cy="3980009"/>
          </a:xfrm>
          <a:prstGeom prst="rect">
            <a:avLst/>
          </a:prstGeom>
        </p:spPr>
      </p:pic>
      <p:sp>
        <p:nvSpPr>
          <p:cNvPr id="11" name="Rectangle 10">
            <a:extLst>
              <a:ext uri="{FF2B5EF4-FFF2-40B4-BE49-F238E27FC236}">
                <a16:creationId xmlns:a16="http://schemas.microsoft.com/office/drawing/2014/main" id="{8AFB6E42-5AE3-4DE8-8F04-B61910E19E1E}"/>
              </a:ext>
            </a:extLst>
          </p:cNvPr>
          <p:cNvSpPr/>
          <p:nvPr/>
        </p:nvSpPr>
        <p:spPr>
          <a:xfrm>
            <a:off x="4203865" y="6041149"/>
            <a:ext cx="4538351" cy="830997"/>
          </a:xfrm>
          <a:prstGeom prst="rect">
            <a:avLst/>
          </a:prstGeom>
        </p:spPr>
        <p:txBody>
          <a:bodyPr wrap="square">
            <a:spAutoFit/>
          </a:bodyPr>
          <a:lstStyle/>
          <a:p>
            <a:r>
              <a:rPr lang="en-IE" sz="1200" dirty="0">
                <a:solidFill>
                  <a:srgbClr val="333333"/>
                </a:solidFill>
                <a:latin typeface="+mj-lt"/>
              </a:rPr>
              <a:t>English, Spanish, French, German, Italian, Chinese, Japanese, Korean, Portuguese, Russian, Irish, Dutch, Danish, Swedish, Turkish, Norwegian, Polish, Hebrew, Esperanto, Vietnamese, Ukrainian, Welsh, Greek, Hungarian, Romanian, and Swahili. </a:t>
            </a:r>
            <a:endParaRPr lang="en-IE" sz="1200" dirty="0">
              <a:latin typeface="+mj-lt"/>
            </a:endParaRPr>
          </a:p>
        </p:txBody>
      </p:sp>
    </p:spTree>
    <p:extLst>
      <p:ext uri="{BB962C8B-B14F-4D97-AF65-F5344CB8AC3E}">
        <p14:creationId xmlns:p14="http://schemas.microsoft.com/office/powerpoint/2010/main" val="2895293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55417A6-31DF-4D99-8B5E-B166A168F40F}"/>
              </a:ext>
            </a:extLst>
          </p:cNvPr>
          <p:cNvSpPr>
            <a:spLocks noGrp="1"/>
          </p:cNvSpPr>
          <p:nvPr>
            <p:ph type="pic" sz="quarter" idx="14"/>
          </p:nvPr>
        </p:nvSpPr>
        <p:spPr/>
      </p:sp>
      <p:sp>
        <p:nvSpPr>
          <p:cNvPr id="3" name="Text Placeholder 2">
            <a:extLst>
              <a:ext uri="{FF2B5EF4-FFF2-40B4-BE49-F238E27FC236}">
                <a16:creationId xmlns:a16="http://schemas.microsoft.com/office/drawing/2014/main" id="{92DE928B-4401-4A00-9ECE-02676F5B0EBA}"/>
              </a:ext>
            </a:extLst>
          </p:cNvPr>
          <p:cNvSpPr>
            <a:spLocks noGrp="1"/>
          </p:cNvSpPr>
          <p:nvPr>
            <p:ph type="body" sz="quarter" idx="16"/>
          </p:nvPr>
        </p:nvSpPr>
        <p:spPr>
          <a:xfrm>
            <a:off x="643223" y="81096"/>
            <a:ext cx="6022272" cy="1432223"/>
          </a:xfrm>
          <a:solidFill>
            <a:srgbClr val="B6BD00"/>
          </a:solidFill>
        </p:spPr>
        <p:txBody>
          <a:bodyPr>
            <a:normAutofit/>
          </a:bodyPr>
          <a:lstStyle/>
          <a:p>
            <a:r>
              <a:rPr lang="en-IE" dirty="0" err="1">
                <a:solidFill>
                  <a:schemeClr val="bg1"/>
                </a:solidFill>
              </a:rPr>
              <a:t>Herramienta</a:t>
            </a:r>
            <a:r>
              <a:rPr lang="en-IE" dirty="0">
                <a:solidFill>
                  <a:schemeClr val="bg1"/>
                </a:solidFill>
              </a:rPr>
              <a:t> </a:t>
            </a:r>
            <a:r>
              <a:rPr lang="en-IE" dirty="0" err="1">
                <a:solidFill>
                  <a:schemeClr val="bg1"/>
                </a:solidFill>
              </a:rPr>
              <a:t>útil</a:t>
            </a:r>
            <a:r>
              <a:rPr lang="en-IE" dirty="0">
                <a:solidFill>
                  <a:schemeClr val="bg1"/>
                </a:solidFill>
              </a:rPr>
              <a:t>:</a:t>
            </a:r>
          </a:p>
          <a:p>
            <a:r>
              <a:rPr lang="en-IE" dirty="0" err="1">
                <a:solidFill>
                  <a:schemeClr val="bg1"/>
                </a:solidFill>
              </a:rPr>
              <a:t>Aplicación</a:t>
            </a:r>
            <a:r>
              <a:rPr lang="en-IE" dirty="0">
                <a:solidFill>
                  <a:schemeClr val="bg1"/>
                </a:solidFill>
              </a:rPr>
              <a:t> Tarjemly-live</a:t>
            </a:r>
          </a:p>
        </p:txBody>
      </p:sp>
      <p:sp>
        <p:nvSpPr>
          <p:cNvPr id="4" name="Text Placeholder 3">
            <a:extLst>
              <a:ext uri="{FF2B5EF4-FFF2-40B4-BE49-F238E27FC236}">
                <a16:creationId xmlns:a16="http://schemas.microsoft.com/office/drawing/2014/main" id="{CF356927-2724-4B23-9463-8E1A940FBC81}"/>
              </a:ext>
            </a:extLst>
          </p:cNvPr>
          <p:cNvSpPr>
            <a:spLocks noGrp="1"/>
          </p:cNvSpPr>
          <p:nvPr>
            <p:ph type="body" sz="quarter" idx="17"/>
          </p:nvPr>
        </p:nvSpPr>
        <p:spPr>
          <a:xfrm>
            <a:off x="229548" y="1939411"/>
            <a:ext cx="6365173" cy="4324889"/>
          </a:xfrm>
        </p:spPr>
        <p:txBody>
          <a:bodyPr/>
          <a:lstStyle/>
          <a:p>
            <a:pPr marL="457200" indent="-457200" algn="just">
              <a:buFont typeface="Arial" panose="020B0604020202020204" pitchFamily="34" charset="0"/>
              <a:buChar char="•"/>
            </a:pPr>
            <a:r>
              <a:rPr lang="es-ES" sz="2400" dirty="0" err="1"/>
              <a:t>Tarjemly-live</a:t>
            </a:r>
            <a:r>
              <a:rPr lang="es-ES" sz="2400" dirty="0"/>
              <a:t> es una aplicación simple que conecta al usuario con un traductor que puede proporcionar servicios de traducción verbal en vivo.</a:t>
            </a:r>
          </a:p>
          <a:p>
            <a:pPr marL="457200" indent="-457200" algn="just">
              <a:buFont typeface="Arial" panose="020B0604020202020204" pitchFamily="34" charset="0"/>
              <a:buChar char="•"/>
            </a:pPr>
            <a:r>
              <a:rPr lang="es-ES" sz="2400" dirty="0"/>
              <a:t>Disponible en turco, árabe e inglés, los usuarios simplemente crean una cuenta y realizan un pago en línea (alrededor de $ 14.99).</a:t>
            </a:r>
          </a:p>
          <a:p>
            <a:pPr marL="457200" indent="-457200" algn="just">
              <a:buFont typeface="Arial" panose="020B0604020202020204" pitchFamily="34" charset="0"/>
              <a:buChar char="•"/>
            </a:pPr>
            <a:r>
              <a:rPr lang="es-ES" sz="2400" dirty="0"/>
              <a:t>El servicio se ha utilizado para todo, desde localizar a un pariente en un hospital hasta manejar situaciones legales en estaciones de policía.</a:t>
            </a:r>
            <a:endParaRPr lang="en-IE" sz="2400" dirty="0">
              <a:hlinkClick r:id="rId2"/>
            </a:endParaRPr>
          </a:p>
        </p:txBody>
      </p:sp>
      <p:pic>
        <p:nvPicPr>
          <p:cNvPr id="6" name="Picture 5">
            <a:extLst>
              <a:ext uri="{FF2B5EF4-FFF2-40B4-BE49-F238E27FC236}">
                <a16:creationId xmlns:a16="http://schemas.microsoft.com/office/drawing/2014/main" id="{E83C196C-5E87-4F4C-91DA-2B27FBC3B4D7}"/>
              </a:ext>
            </a:extLst>
          </p:cNvPr>
          <p:cNvPicPr>
            <a:picLocks noChangeAspect="1"/>
          </p:cNvPicPr>
          <p:nvPr/>
        </p:nvPicPr>
        <p:blipFill>
          <a:blip r:embed="rId3"/>
          <a:stretch>
            <a:fillRect/>
          </a:stretch>
        </p:blipFill>
        <p:spPr>
          <a:xfrm>
            <a:off x="7754938" y="1164239"/>
            <a:ext cx="2232396" cy="3980009"/>
          </a:xfrm>
          <a:prstGeom prst="rect">
            <a:avLst/>
          </a:prstGeom>
        </p:spPr>
      </p:pic>
      <p:grpSp>
        <p:nvGrpSpPr>
          <p:cNvPr id="7" name="Google Shape;609;p39">
            <a:extLst>
              <a:ext uri="{FF2B5EF4-FFF2-40B4-BE49-F238E27FC236}">
                <a16:creationId xmlns:a16="http://schemas.microsoft.com/office/drawing/2014/main" id="{D56AC400-294B-4760-949F-B5D35286BECC}"/>
              </a:ext>
            </a:extLst>
          </p:cNvPr>
          <p:cNvGrpSpPr/>
          <p:nvPr/>
        </p:nvGrpSpPr>
        <p:grpSpPr>
          <a:xfrm>
            <a:off x="5285789" y="273591"/>
            <a:ext cx="1235033" cy="890648"/>
            <a:chOff x="5247525" y="3007275"/>
            <a:chExt cx="517575" cy="384825"/>
          </a:xfrm>
        </p:grpSpPr>
        <p:sp>
          <p:nvSpPr>
            <p:cNvPr id="8" name="Google Shape;610;p39">
              <a:extLst>
                <a:ext uri="{FF2B5EF4-FFF2-40B4-BE49-F238E27FC236}">
                  <a16:creationId xmlns:a16="http://schemas.microsoft.com/office/drawing/2014/main" id="{15A27550-2F26-49EC-8327-DD5B2C08496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611;p39">
              <a:extLst>
                <a:ext uri="{FF2B5EF4-FFF2-40B4-BE49-F238E27FC236}">
                  <a16:creationId xmlns:a16="http://schemas.microsoft.com/office/drawing/2014/main" id="{6858FDB4-BBA3-430F-B0C9-AFAD3024E26F}"/>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pic>
        <p:nvPicPr>
          <p:cNvPr id="10" name="Picture 9">
            <a:extLst>
              <a:ext uri="{FF2B5EF4-FFF2-40B4-BE49-F238E27FC236}">
                <a16:creationId xmlns:a16="http://schemas.microsoft.com/office/drawing/2014/main" id="{C372D5B6-7AD3-43C3-B674-5734C5ED3C45}"/>
              </a:ext>
            </a:extLst>
          </p:cNvPr>
          <p:cNvPicPr>
            <a:picLocks noChangeAspect="1"/>
          </p:cNvPicPr>
          <p:nvPr/>
        </p:nvPicPr>
        <p:blipFill rotWithShape="1">
          <a:blip r:embed="rId4"/>
          <a:srcRect l="4066" t="3668" b="4083"/>
          <a:stretch/>
        </p:blipFill>
        <p:spPr>
          <a:xfrm>
            <a:off x="7754938" y="1164239"/>
            <a:ext cx="2232395" cy="3980009"/>
          </a:xfrm>
          <a:prstGeom prst="rect">
            <a:avLst/>
          </a:prstGeom>
        </p:spPr>
      </p:pic>
      <p:pic>
        <p:nvPicPr>
          <p:cNvPr id="5" name="Picture 4">
            <a:extLst>
              <a:ext uri="{FF2B5EF4-FFF2-40B4-BE49-F238E27FC236}">
                <a16:creationId xmlns:a16="http://schemas.microsoft.com/office/drawing/2014/main" id="{E0EBD5AC-96EB-4080-BC2F-EEAB5BDC55E6}"/>
              </a:ext>
            </a:extLst>
          </p:cNvPr>
          <p:cNvPicPr>
            <a:picLocks noChangeAspect="1"/>
          </p:cNvPicPr>
          <p:nvPr/>
        </p:nvPicPr>
        <p:blipFill>
          <a:blip r:embed="rId5"/>
          <a:stretch>
            <a:fillRect/>
          </a:stretch>
        </p:blipFill>
        <p:spPr>
          <a:xfrm>
            <a:off x="7739604" y="1164239"/>
            <a:ext cx="2247730" cy="3980009"/>
          </a:xfrm>
          <a:prstGeom prst="rect">
            <a:avLst/>
          </a:prstGeom>
        </p:spPr>
      </p:pic>
      <p:sp>
        <p:nvSpPr>
          <p:cNvPr id="11" name="CuadroTexto 10"/>
          <p:cNvSpPr txBox="1"/>
          <p:nvPr/>
        </p:nvSpPr>
        <p:spPr>
          <a:xfrm>
            <a:off x="4620126" y="6172200"/>
            <a:ext cx="3585411" cy="369332"/>
          </a:xfrm>
          <a:prstGeom prst="rect">
            <a:avLst/>
          </a:prstGeom>
          <a:noFill/>
        </p:spPr>
        <p:txBody>
          <a:bodyPr wrap="square" rtlCol="0">
            <a:spAutoFit/>
          </a:bodyPr>
          <a:lstStyle/>
          <a:p>
            <a:r>
              <a:rPr lang="en-IE" dirty="0">
                <a:hlinkClick r:id="rId2"/>
              </a:rPr>
              <a:t>Tarjemly-Live on App Store</a:t>
            </a:r>
            <a:endParaRPr lang="en-IE" dirty="0"/>
          </a:p>
        </p:txBody>
      </p:sp>
    </p:spTree>
    <p:extLst>
      <p:ext uri="{BB962C8B-B14F-4D97-AF65-F5344CB8AC3E}">
        <p14:creationId xmlns:p14="http://schemas.microsoft.com/office/powerpoint/2010/main" val="3277377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90325E-6AB0-4A3E-AC6D-35C1BEB34B23}"/>
              </a:ext>
            </a:extLst>
          </p:cNvPr>
          <p:cNvSpPr>
            <a:spLocks noGrp="1"/>
          </p:cNvSpPr>
          <p:nvPr>
            <p:ph type="body" sz="quarter" idx="10"/>
          </p:nvPr>
        </p:nvSpPr>
        <p:spPr>
          <a:xfrm>
            <a:off x="333621" y="2090693"/>
            <a:ext cx="2672815" cy="1795507"/>
          </a:xfrm>
        </p:spPr>
        <p:txBody>
          <a:bodyPr>
            <a:normAutofit/>
          </a:bodyPr>
          <a:lstStyle/>
          <a:p>
            <a:r>
              <a:rPr lang="es-ES" sz="2200" dirty="0"/>
              <a:t>Tómese el tiempo para para asegurarse de que se expresa con claridad.</a:t>
            </a:r>
            <a:endParaRPr lang="en-IE" sz="2200" dirty="0"/>
          </a:p>
        </p:txBody>
      </p:sp>
      <p:sp>
        <p:nvSpPr>
          <p:cNvPr id="3" name="Text Placeholder 2">
            <a:extLst>
              <a:ext uri="{FF2B5EF4-FFF2-40B4-BE49-F238E27FC236}">
                <a16:creationId xmlns:a16="http://schemas.microsoft.com/office/drawing/2014/main" id="{6B0B30F5-6C42-4673-BA23-6FC5D780CBEE}"/>
              </a:ext>
            </a:extLst>
          </p:cNvPr>
          <p:cNvSpPr>
            <a:spLocks noGrp="1"/>
          </p:cNvSpPr>
          <p:nvPr>
            <p:ph type="body" sz="quarter" idx="11"/>
          </p:nvPr>
        </p:nvSpPr>
        <p:spPr>
          <a:xfrm>
            <a:off x="3222265" y="2071232"/>
            <a:ext cx="2975097" cy="3712088"/>
          </a:xfrm>
        </p:spPr>
        <p:txBody>
          <a:bodyPr>
            <a:normAutofit/>
          </a:bodyPr>
          <a:lstStyle/>
          <a:p>
            <a:r>
              <a:rPr lang="es-ES" sz="2200" dirty="0"/>
              <a:t>Comience a estudiar el lenguaje corporal, las expresiones faciales y las entonaciones de otras personas, y trate de ser más consciente de su propio físico y de sus sentimientos para mejorar la comunicación no verbal.</a:t>
            </a:r>
            <a:endParaRPr lang="en-IE" sz="2200" dirty="0"/>
          </a:p>
        </p:txBody>
      </p:sp>
      <p:sp>
        <p:nvSpPr>
          <p:cNvPr id="4" name="Text Placeholder 3">
            <a:extLst>
              <a:ext uri="{FF2B5EF4-FFF2-40B4-BE49-F238E27FC236}">
                <a16:creationId xmlns:a16="http://schemas.microsoft.com/office/drawing/2014/main" id="{61A9021F-A690-45DC-B615-242A03054209}"/>
              </a:ext>
            </a:extLst>
          </p:cNvPr>
          <p:cNvSpPr>
            <a:spLocks noGrp="1"/>
          </p:cNvSpPr>
          <p:nvPr>
            <p:ph type="body" sz="quarter" idx="12"/>
          </p:nvPr>
        </p:nvSpPr>
        <p:spPr>
          <a:xfrm>
            <a:off x="6197362" y="2090693"/>
            <a:ext cx="2672815" cy="2493339"/>
          </a:xfrm>
        </p:spPr>
        <p:txBody>
          <a:bodyPr>
            <a:normAutofit/>
          </a:bodyPr>
          <a:lstStyle/>
          <a:p>
            <a:r>
              <a:rPr lang="es-ES" sz="2200" dirty="0"/>
              <a:t>Escuchar no significa simplemente escuchar; requiere entender el punto de vista de la otra persona.</a:t>
            </a:r>
            <a:endParaRPr lang="en-IE" sz="2200" dirty="0"/>
          </a:p>
        </p:txBody>
      </p:sp>
      <p:sp>
        <p:nvSpPr>
          <p:cNvPr id="5" name="Text Placeholder 4">
            <a:extLst>
              <a:ext uri="{FF2B5EF4-FFF2-40B4-BE49-F238E27FC236}">
                <a16:creationId xmlns:a16="http://schemas.microsoft.com/office/drawing/2014/main" id="{6824D7C1-4998-41BB-88F7-95E1BE5D0ED9}"/>
              </a:ext>
            </a:extLst>
          </p:cNvPr>
          <p:cNvSpPr>
            <a:spLocks noGrp="1"/>
          </p:cNvSpPr>
          <p:nvPr>
            <p:ph type="body" sz="quarter" idx="13"/>
          </p:nvPr>
        </p:nvSpPr>
        <p:spPr>
          <a:xfrm>
            <a:off x="9098549" y="2090693"/>
            <a:ext cx="2873057" cy="3564149"/>
          </a:xfrm>
        </p:spPr>
        <p:txBody>
          <a:bodyPr>
            <a:normAutofit fontScale="92500"/>
          </a:bodyPr>
          <a:lstStyle/>
          <a:p>
            <a:r>
              <a:rPr lang="es-ES" dirty="0"/>
              <a:t>Consejo profesional: graba con una cámara de video y/o una grabadora de audio para ver cómo te comunicas de forma no verbal. ¿Tus gestos coinciden con tus palabras o revelan lo que realmente estás pensando?</a:t>
            </a:r>
            <a:endParaRPr lang="en-IE" dirty="0"/>
          </a:p>
        </p:txBody>
      </p:sp>
      <p:sp>
        <p:nvSpPr>
          <p:cNvPr id="12" name="TextBox 11">
            <a:extLst>
              <a:ext uri="{FF2B5EF4-FFF2-40B4-BE49-F238E27FC236}">
                <a16:creationId xmlns:a16="http://schemas.microsoft.com/office/drawing/2014/main" id="{653CAEB4-6D1E-4A12-933C-8886D85A0CE8}"/>
              </a:ext>
            </a:extLst>
          </p:cNvPr>
          <p:cNvSpPr txBox="1"/>
          <p:nvPr/>
        </p:nvSpPr>
        <p:spPr>
          <a:xfrm>
            <a:off x="0" y="-65951"/>
            <a:ext cx="6264166" cy="492443"/>
          </a:xfrm>
          <a:prstGeom prst="rect">
            <a:avLst/>
          </a:prstGeom>
          <a:solidFill>
            <a:srgbClr val="EA1D76"/>
          </a:solidFill>
        </p:spPr>
        <p:txBody>
          <a:bodyPr wrap="square" rtlCol="0">
            <a:spAutoFit/>
          </a:bodyPr>
          <a:lstStyle/>
          <a:p>
            <a:r>
              <a:rPr lang="es-ES" sz="2600" dirty="0">
                <a:solidFill>
                  <a:schemeClr val="bg1"/>
                </a:solidFill>
              </a:rPr>
              <a:t>Comunicación clave consejos /ejercicios</a:t>
            </a:r>
            <a:endParaRPr lang="en-IE" sz="2600" dirty="0">
              <a:solidFill>
                <a:schemeClr val="bg1"/>
              </a:solidFill>
            </a:endParaRPr>
          </a:p>
        </p:txBody>
      </p:sp>
      <p:grpSp>
        <p:nvGrpSpPr>
          <p:cNvPr id="13" name="Google Shape;813;p39">
            <a:extLst>
              <a:ext uri="{FF2B5EF4-FFF2-40B4-BE49-F238E27FC236}">
                <a16:creationId xmlns:a16="http://schemas.microsoft.com/office/drawing/2014/main"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a16="http://schemas.microsoft.com/office/drawing/2014/main"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a16="http://schemas.microsoft.com/office/drawing/2014/main"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a16="http://schemas.microsoft.com/office/drawing/2014/main"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a16="http://schemas.microsoft.com/office/drawing/2014/main"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a16="http://schemas.microsoft.com/office/drawing/2014/main"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a16="http://schemas.microsoft.com/office/drawing/2014/main"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a16="http://schemas.microsoft.com/office/drawing/2014/main"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463;p39">
            <a:extLst>
              <a:ext uri="{FF2B5EF4-FFF2-40B4-BE49-F238E27FC236}">
                <a16:creationId xmlns:a16="http://schemas.microsoft.com/office/drawing/2014/main" id="{BBF144FB-DB4F-42B7-9DAC-0CD793CEF366}"/>
              </a:ext>
            </a:extLst>
          </p:cNvPr>
          <p:cNvGrpSpPr/>
          <p:nvPr/>
        </p:nvGrpSpPr>
        <p:grpSpPr>
          <a:xfrm>
            <a:off x="10092128" y="874748"/>
            <a:ext cx="690316" cy="539514"/>
            <a:chOff x="1247825" y="322750"/>
            <a:chExt cx="443300" cy="369000"/>
          </a:xfrm>
        </p:grpSpPr>
        <p:sp>
          <p:nvSpPr>
            <p:cNvPr id="29" name="Google Shape;464;p39">
              <a:extLst>
                <a:ext uri="{FF2B5EF4-FFF2-40B4-BE49-F238E27FC236}">
                  <a16:creationId xmlns:a16="http://schemas.microsoft.com/office/drawing/2014/main" id="{897A82CA-B7D4-4062-AEDA-724527883E8D}"/>
                </a:ext>
              </a:extLst>
            </p:cNvPr>
            <p:cNvSpPr/>
            <p:nvPr/>
          </p:nvSpPr>
          <p:spPr>
            <a:xfrm>
              <a:off x="1247825" y="322750"/>
              <a:ext cx="443300" cy="369000"/>
            </a:xfrm>
            <a:custGeom>
              <a:avLst/>
              <a:gdLst/>
              <a:ahLst/>
              <a:cxnLst/>
              <a:rect l="l" t="t" r="r" b="b"/>
              <a:pathLst>
                <a:path w="17732" h="14760" fill="none" extrusionOk="0">
                  <a:moveTo>
                    <a:pt x="16952" y="2558"/>
                  </a:moveTo>
                  <a:lnTo>
                    <a:pt x="13664" y="2558"/>
                  </a:lnTo>
                  <a:lnTo>
                    <a:pt x="13226" y="755"/>
                  </a:lnTo>
                  <a:lnTo>
                    <a:pt x="13226" y="755"/>
                  </a:lnTo>
                  <a:lnTo>
                    <a:pt x="13177" y="609"/>
                  </a:lnTo>
                  <a:lnTo>
                    <a:pt x="13104" y="463"/>
                  </a:lnTo>
                  <a:lnTo>
                    <a:pt x="13006" y="317"/>
                  </a:lnTo>
                  <a:lnTo>
                    <a:pt x="12885" y="220"/>
                  </a:lnTo>
                  <a:lnTo>
                    <a:pt x="12739" y="122"/>
                  </a:lnTo>
                  <a:lnTo>
                    <a:pt x="12592" y="49"/>
                  </a:lnTo>
                  <a:lnTo>
                    <a:pt x="12446" y="0"/>
                  </a:lnTo>
                  <a:lnTo>
                    <a:pt x="12276" y="0"/>
                  </a:lnTo>
                  <a:lnTo>
                    <a:pt x="5456" y="0"/>
                  </a:lnTo>
                  <a:lnTo>
                    <a:pt x="5456" y="0"/>
                  </a:lnTo>
                  <a:lnTo>
                    <a:pt x="5286" y="0"/>
                  </a:lnTo>
                  <a:lnTo>
                    <a:pt x="5140" y="49"/>
                  </a:lnTo>
                  <a:lnTo>
                    <a:pt x="4994" y="122"/>
                  </a:lnTo>
                  <a:lnTo>
                    <a:pt x="4848" y="220"/>
                  </a:lnTo>
                  <a:lnTo>
                    <a:pt x="4726" y="317"/>
                  </a:lnTo>
                  <a:lnTo>
                    <a:pt x="4628" y="463"/>
                  </a:lnTo>
                  <a:lnTo>
                    <a:pt x="4555" y="609"/>
                  </a:lnTo>
                  <a:lnTo>
                    <a:pt x="4507" y="755"/>
                  </a:lnTo>
                  <a:lnTo>
                    <a:pt x="4068" y="2558"/>
                  </a:lnTo>
                  <a:lnTo>
                    <a:pt x="3240" y="2558"/>
                  </a:lnTo>
                  <a:lnTo>
                    <a:pt x="3240" y="2558"/>
                  </a:lnTo>
                  <a:lnTo>
                    <a:pt x="3240" y="2558"/>
                  </a:lnTo>
                  <a:lnTo>
                    <a:pt x="3240" y="2460"/>
                  </a:lnTo>
                  <a:lnTo>
                    <a:pt x="3216" y="2363"/>
                  </a:lnTo>
                  <a:lnTo>
                    <a:pt x="3167" y="2290"/>
                  </a:lnTo>
                  <a:lnTo>
                    <a:pt x="3094" y="2217"/>
                  </a:lnTo>
                  <a:lnTo>
                    <a:pt x="3045" y="2144"/>
                  </a:lnTo>
                  <a:lnTo>
                    <a:pt x="2948" y="2119"/>
                  </a:lnTo>
                  <a:lnTo>
                    <a:pt x="2850" y="2071"/>
                  </a:lnTo>
                  <a:lnTo>
                    <a:pt x="2753" y="2071"/>
                  </a:lnTo>
                  <a:lnTo>
                    <a:pt x="2047" y="2071"/>
                  </a:lnTo>
                  <a:lnTo>
                    <a:pt x="2047" y="2071"/>
                  </a:lnTo>
                  <a:lnTo>
                    <a:pt x="1949" y="2071"/>
                  </a:lnTo>
                  <a:lnTo>
                    <a:pt x="1852" y="2119"/>
                  </a:lnTo>
                  <a:lnTo>
                    <a:pt x="1779" y="2144"/>
                  </a:lnTo>
                  <a:lnTo>
                    <a:pt x="1706" y="2217"/>
                  </a:lnTo>
                  <a:lnTo>
                    <a:pt x="1633" y="2290"/>
                  </a:lnTo>
                  <a:lnTo>
                    <a:pt x="1608" y="2363"/>
                  </a:lnTo>
                  <a:lnTo>
                    <a:pt x="1560" y="2460"/>
                  </a:lnTo>
                  <a:lnTo>
                    <a:pt x="1560" y="2558"/>
                  </a:lnTo>
                  <a:lnTo>
                    <a:pt x="1560" y="2558"/>
                  </a:lnTo>
                  <a:lnTo>
                    <a:pt x="780" y="2558"/>
                  </a:lnTo>
                  <a:lnTo>
                    <a:pt x="780" y="2558"/>
                  </a:lnTo>
                  <a:lnTo>
                    <a:pt x="634" y="2582"/>
                  </a:lnTo>
                  <a:lnTo>
                    <a:pt x="488" y="2631"/>
                  </a:lnTo>
                  <a:lnTo>
                    <a:pt x="342" y="2679"/>
                  </a:lnTo>
                  <a:lnTo>
                    <a:pt x="220" y="2777"/>
                  </a:lnTo>
                  <a:lnTo>
                    <a:pt x="123" y="2899"/>
                  </a:lnTo>
                  <a:lnTo>
                    <a:pt x="74" y="3045"/>
                  </a:lnTo>
                  <a:lnTo>
                    <a:pt x="25" y="3191"/>
                  </a:lnTo>
                  <a:lnTo>
                    <a:pt x="1" y="3337"/>
                  </a:lnTo>
                  <a:lnTo>
                    <a:pt x="1" y="13980"/>
                  </a:lnTo>
                  <a:lnTo>
                    <a:pt x="1" y="13980"/>
                  </a:lnTo>
                  <a:lnTo>
                    <a:pt x="25" y="14151"/>
                  </a:lnTo>
                  <a:lnTo>
                    <a:pt x="74" y="14297"/>
                  </a:lnTo>
                  <a:lnTo>
                    <a:pt x="123" y="14418"/>
                  </a:lnTo>
                  <a:lnTo>
                    <a:pt x="220" y="14540"/>
                  </a:lnTo>
                  <a:lnTo>
                    <a:pt x="342" y="14638"/>
                  </a:lnTo>
                  <a:lnTo>
                    <a:pt x="488" y="14711"/>
                  </a:lnTo>
                  <a:lnTo>
                    <a:pt x="634" y="14759"/>
                  </a:lnTo>
                  <a:lnTo>
                    <a:pt x="780" y="14759"/>
                  </a:lnTo>
                  <a:lnTo>
                    <a:pt x="16952" y="14759"/>
                  </a:lnTo>
                  <a:lnTo>
                    <a:pt x="16952" y="14759"/>
                  </a:lnTo>
                  <a:lnTo>
                    <a:pt x="17098" y="14759"/>
                  </a:lnTo>
                  <a:lnTo>
                    <a:pt x="17244" y="14711"/>
                  </a:lnTo>
                  <a:lnTo>
                    <a:pt x="17390" y="14638"/>
                  </a:lnTo>
                  <a:lnTo>
                    <a:pt x="17512" y="14540"/>
                  </a:lnTo>
                  <a:lnTo>
                    <a:pt x="17610" y="14418"/>
                  </a:lnTo>
                  <a:lnTo>
                    <a:pt x="17658" y="14297"/>
                  </a:lnTo>
                  <a:lnTo>
                    <a:pt x="17707" y="14151"/>
                  </a:lnTo>
                  <a:lnTo>
                    <a:pt x="17731" y="13980"/>
                  </a:lnTo>
                  <a:lnTo>
                    <a:pt x="17731" y="3337"/>
                  </a:lnTo>
                  <a:lnTo>
                    <a:pt x="17731" y="3337"/>
                  </a:lnTo>
                  <a:lnTo>
                    <a:pt x="17707" y="3191"/>
                  </a:lnTo>
                  <a:lnTo>
                    <a:pt x="17658" y="3045"/>
                  </a:lnTo>
                  <a:lnTo>
                    <a:pt x="17610" y="2899"/>
                  </a:lnTo>
                  <a:lnTo>
                    <a:pt x="17512" y="2777"/>
                  </a:lnTo>
                  <a:lnTo>
                    <a:pt x="17390" y="2679"/>
                  </a:lnTo>
                  <a:lnTo>
                    <a:pt x="17244" y="2631"/>
                  </a:lnTo>
                  <a:lnTo>
                    <a:pt x="17098" y="2582"/>
                  </a:lnTo>
                  <a:lnTo>
                    <a:pt x="16952" y="2558"/>
                  </a:lnTo>
                  <a:lnTo>
                    <a:pt x="16952" y="255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5;p39">
              <a:extLst>
                <a:ext uri="{FF2B5EF4-FFF2-40B4-BE49-F238E27FC236}">
                  <a16:creationId xmlns:a16="http://schemas.microsoft.com/office/drawing/2014/main" id="{5EC4B320-1D94-4AE9-8880-09D232ED5CE2}"/>
                </a:ext>
              </a:extLst>
            </p:cNvPr>
            <p:cNvSpPr/>
            <p:nvPr/>
          </p:nvSpPr>
          <p:spPr>
            <a:xfrm>
              <a:off x="1398225" y="386675"/>
              <a:ext cx="142500" cy="25"/>
            </a:xfrm>
            <a:custGeom>
              <a:avLst/>
              <a:gdLst/>
              <a:ahLst/>
              <a:cxnLst/>
              <a:rect l="l" t="t" r="r" b="b"/>
              <a:pathLst>
                <a:path w="5700" h="1" fill="none" extrusionOk="0">
                  <a:moveTo>
                    <a:pt x="5700" y="1"/>
                  </a:move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6;p39">
              <a:extLst>
                <a:ext uri="{FF2B5EF4-FFF2-40B4-BE49-F238E27FC236}">
                  <a16:creationId xmlns:a16="http://schemas.microsoft.com/office/drawing/2014/main" id="{ECFAD2EF-0809-434A-BFBB-792D0F27E2DA}"/>
                </a:ext>
              </a:extLst>
            </p:cNvPr>
            <p:cNvSpPr/>
            <p:nvPr/>
          </p:nvSpPr>
          <p:spPr>
            <a:xfrm>
              <a:off x="1370225" y="450000"/>
              <a:ext cx="198500" cy="197900"/>
            </a:xfrm>
            <a:custGeom>
              <a:avLst/>
              <a:gdLst/>
              <a:ahLst/>
              <a:cxnLst/>
              <a:rect l="l" t="t" r="r" b="b"/>
              <a:pathLst>
                <a:path w="7940" h="7916" fill="none" extrusionOk="0">
                  <a:moveTo>
                    <a:pt x="3970" y="7916"/>
                  </a:moveTo>
                  <a:lnTo>
                    <a:pt x="3970" y="7916"/>
                  </a:lnTo>
                  <a:lnTo>
                    <a:pt x="3556" y="7892"/>
                  </a:lnTo>
                  <a:lnTo>
                    <a:pt x="3166" y="7843"/>
                  </a:lnTo>
                  <a:lnTo>
                    <a:pt x="2801" y="7745"/>
                  </a:lnTo>
                  <a:lnTo>
                    <a:pt x="2436" y="7624"/>
                  </a:lnTo>
                  <a:lnTo>
                    <a:pt x="2070" y="7453"/>
                  </a:lnTo>
                  <a:lnTo>
                    <a:pt x="1754" y="7258"/>
                  </a:lnTo>
                  <a:lnTo>
                    <a:pt x="1462" y="7015"/>
                  </a:lnTo>
                  <a:lnTo>
                    <a:pt x="1169" y="6771"/>
                  </a:lnTo>
                  <a:lnTo>
                    <a:pt x="901" y="6479"/>
                  </a:lnTo>
                  <a:lnTo>
                    <a:pt x="682" y="6187"/>
                  </a:lnTo>
                  <a:lnTo>
                    <a:pt x="487" y="5846"/>
                  </a:lnTo>
                  <a:lnTo>
                    <a:pt x="317" y="5505"/>
                  </a:lnTo>
                  <a:lnTo>
                    <a:pt x="195" y="5139"/>
                  </a:lnTo>
                  <a:lnTo>
                    <a:pt x="98" y="4750"/>
                  </a:lnTo>
                  <a:lnTo>
                    <a:pt x="25" y="4360"/>
                  </a:lnTo>
                  <a:lnTo>
                    <a:pt x="0" y="3970"/>
                  </a:lnTo>
                  <a:lnTo>
                    <a:pt x="0" y="3970"/>
                  </a:lnTo>
                  <a:lnTo>
                    <a:pt x="25" y="3556"/>
                  </a:lnTo>
                  <a:lnTo>
                    <a:pt x="98" y="3167"/>
                  </a:lnTo>
                  <a:lnTo>
                    <a:pt x="195" y="2777"/>
                  </a:lnTo>
                  <a:lnTo>
                    <a:pt x="317" y="2412"/>
                  </a:lnTo>
                  <a:lnTo>
                    <a:pt x="487" y="2071"/>
                  </a:lnTo>
                  <a:lnTo>
                    <a:pt x="682" y="1754"/>
                  </a:lnTo>
                  <a:lnTo>
                    <a:pt x="901" y="1437"/>
                  </a:lnTo>
                  <a:lnTo>
                    <a:pt x="1169" y="1170"/>
                  </a:lnTo>
                  <a:lnTo>
                    <a:pt x="1462" y="902"/>
                  </a:lnTo>
                  <a:lnTo>
                    <a:pt x="1754" y="682"/>
                  </a:lnTo>
                  <a:lnTo>
                    <a:pt x="2070" y="488"/>
                  </a:lnTo>
                  <a:lnTo>
                    <a:pt x="2436" y="317"/>
                  </a:lnTo>
                  <a:lnTo>
                    <a:pt x="2801" y="171"/>
                  </a:lnTo>
                  <a:lnTo>
                    <a:pt x="3166" y="74"/>
                  </a:lnTo>
                  <a:lnTo>
                    <a:pt x="3556" y="25"/>
                  </a:lnTo>
                  <a:lnTo>
                    <a:pt x="3970" y="1"/>
                  </a:lnTo>
                  <a:lnTo>
                    <a:pt x="3970" y="1"/>
                  </a:lnTo>
                  <a:lnTo>
                    <a:pt x="4384" y="25"/>
                  </a:lnTo>
                  <a:lnTo>
                    <a:pt x="4774" y="74"/>
                  </a:lnTo>
                  <a:lnTo>
                    <a:pt x="5139" y="171"/>
                  </a:lnTo>
                  <a:lnTo>
                    <a:pt x="5505" y="317"/>
                  </a:lnTo>
                  <a:lnTo>
                    <a:pt x="5870" y="488"/>
                  </a:lnTo>
                  <a:lnTo>
                    <a:pt x="6186" y="682"/>
                  </a:lnTo>
                  <a:lnTo>
                    <a:pt x="6479" y="902"/>
                  </a:lnTo>
                  <a:lnTo>
                    <a:pt x="6771" y="1170"/>
                  </a:lnTo>
                  <a:lnTo>
                    <a:pt x="7039" y="1437"/>
                  </a:lnTo>
                  <a:lnTo>
                    <a:pt x="7258" y="1754"/>
                  </a:lnTo>
                  <a:lnTo>
                    <a:pt x="7453" y="2071"/>
                  </a:lnTo>
                  <a:lnTo>
                    <a:pt x="7623" y="2412"/>
                  </a:lnTo>
                  <a:lnTo>
                    <a:pt x="7745" y="2777"/>
                  </a:lnTo>
                  <a:lnTo>
                    <a:pt x="7843" y="3167"/>
                  </a:lnTo>
                  <a:lnTo>
                    <a:pt x="7916" y="3556"/>
                  </a:lnTo>
                  <a:lnTo>
                    <a:pt x="7940" y="3970"/>
                  </a:lnTo>
                  <a:lnTo>
                    <a:pt x="7940" y="3970"/>
                  </a:lnTo>
                  <a:lnTo>
                    <a:pt x="7916" y="4360"/>
                  </a:lnTo>
                  <a:lnTo>
                    <a:pt x="7843" y="4750"/>
                  </a:lnTo>
                  <a:lnTo>
                    <a:pt x="7745" y="5139"/>
                  </a:lnTo>
                  <a:lnTo>
                    <a:pt x="7623" y="5505"/>
                  </a:lnTo>
                  <a:lnTo>
                    <a:pt x="7453" y="5846"/>
                  </a:lnTo>
                  <a:lnTo>
                    <a:pt x="7258" y="6187"/>
                  </a:lnTo>
                  <a:lnTo>
                    <a:pt x="7039" y="6479"/>
                  </a:lnTo>
                  <a:lnTo>
                    <a:pt x="6771" y="6771"/>
                  </a:lnTo>
                  <a:lnTo>
                    <a:pt x="6479" y="7015"/>
                  </a:lnTo>
                  <a:lnTo>
                    <a:pt x="6186" y="7258"/>
                  </a:lnTo>
                  <a:lnTo>
                    <a:pt x="5870" y="7453"/>
                  </a:lnTo>
                  <a:lnTo>
                    <a:pt x="5505" y="7624"/>
                  </a:lnTo>
                  <a:lnTo>
                    <a:pt x="5139" y="7745"/>
                  </a:lnTo>
                  <a:lnTo>
                    <a:pt x="4774" y="7843"/>
                  </a:lnTo>
                  <a:lnTo>
                    <a:pt x="4384" y="7892"/>
                  </a:lnTo>
                  <a:lnTo>
                    <a:pt x="3970" y="7916"/>
                  </a:lnTo>
                  <a:lnTo>
                    <a:pt x="3970" y="791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7;p39">
              <a:extLst>
                <a:ext uri="{FF2B5EF4-FFF2-40B4-BE49-F238E27FC236}">
                  <a16:creationId xmlns:a16="http://schemas.microsoft.com/office/drawing/2014/main" id="{2861F469-0346-49ED-8D53-C4F416E5CB99}"/>
                </a:ext>
              </a:extLst>
            </p:cNvPr>
            <p:cNvSpPr/>
            <p:nvPr/>
          </p:nvSpPr>
          <p:spPr>
            <a:xfrm>
              <a:off x="1403100" y="482875"/>
              <a:ext cx="132750" cy="132150"/>
            </a:xfrm>
            <a:custGeom>
              <a:avLst/>
              <a:gdLst/>
              <a:ahLst/>
              <a:cxnLst/>
              <a:rect l="l" t="t" r="r" b="b"/>
              <a:pathLst>
                <a:path w="5310" h="5286" fill="none" extrusionOk="0">
                  <a:moveTo>
                    <a:pt x="2655" y="5286"/>
                  </a:moveTo>
                  <a:lnTo>
                    <a:pt x="2655" y="5286"/>
                  </a:lnTo>
                  <a:lnTo>
                    <a:pt x="2387" y="5286"/>
                  </a:lnTo>
                  <a:lnTo>
                    <a:pt x="2119" y="5237"/>
                  </a:lnTo>
                  <a:lnTo>
                    <a:pt x="1876" y="5164"/>
                  </a:lnTo>
                  <a:lnTo>
                    <a:pt x="1632" y="5091"/>
                  </a:lnTo>
                  <a:lnTo>
                    <a:pt x="1389" y="4969"/>
                  </a:lnTo>
                  <a:lnTo>
                    <a:pt x="1169" y="4847"/>
                  </a:lnTo>
                  <a:lnTo>
                    <a:pt x="975" y="4677"/>
                  </a:lnTo>
                  <a:lnTo>
                    <a:pt x="780" y="4506"/>
                  </a:lnTo>
                  <a:lnTo>
                    <a:pt x="609" y="4336"/>
                  </a:lnTo>
                  <a:lnTo>
                    <a:pt x="463" y="4117"/>
                  </a:lnTo>
                  <a:lnTo>
                    <a:pt x="317" y="3897"/>
                  </a:lnTo>
                  <a:lnTo>
                    <a:pt x="220" y="3678"/>
                  </a:lnTo>
                  <a:lnTo>
                    <a:pt x="122" y="3435"/>
                  </a:lnTo>
                  <a:lnTo>
                    <a:pt x="74" y="3191"/>
                  </a:lnTo>
                  <a:lnTo>
                    <a:pt x="25" y="2923"/>
                  </a:lnTo>
                  <a:lnTo>
                    <a:pt x="0" y="2655"/>
                  </a:lnTo>
                  <a:lnTo>
                    <a:pt x="0" y="2655"/>
                  </a:lnTo>
                  <a:lnTo>
                    <a:pt x="25" y="2387"/>
                  </a:lnTo>
                  <a:lnTo>
                    <a:pt x="74" y="2120"/>
                  </a:lnTo>
                  <a:lnTo>
                    <a:pt x="122" y="1852"/>
                  </a:lnTo>
                  <a:lnTo>
                    <a:pt x="220" y="1608"/>
                  </a:lnTo>
                  <a:lnTo>
                    <a:pt x="317" y="1389"/>
                  </a:lnTo>
                  <a:lnTo>
                    <a:pt x="463" y="1170"/>
                  </a:lnTo>
                  <a:lnTo>
                    <a:pt x="609" y="975"/>
                  </a:lnTo>
                  <a:lnTo>
                    <a:pt x="780" y="780"/>
                  </a:lnTo>
                  <a:lnTo>
                    <a:pt x="975" y="610"/>
                  </a:lnTo>
                  <a:lnTo>
                    <a:pt x="1169" y="463"/>
                  </a:lnTo>
                  <a:lnTo>
                    <a:pt x="1389" y="317"/>
                  </a:lnTo>
                  <a:lnTo>
                    <a:pt x="1632" y="220"/>
                  </a:lnTo>
                  <a:lnTo>
                    <a:pt x="1876" y="122"/>
                  </a:lnTo>
                  <a:lnTo>
                    <a:pt x="2119" y="49"/>
                  </a:lnTo>
                  <a:lnTo>
                    <a:pt x="2387" y="25"/>
                  </a:lnTo>
                  <a:lnTo>
                    <a:pt x="2655" y="1"/>
                  </a:lnTo>
                  <a:lnTo>
                    <a:pt x="2655" y="1"/>
                  </a:lnTo>
                  <a:lnTo>
                    <a:pt x="2923" y="25"/>
                  </a:lnTo>
                  <a:lnTo>
                    <a:pt x="3191" y="49"/>
                  </a:lnTo>
                  <a:lnTo>
                    <a:pt x="3435" y="122"/>
                  </a:lnTo>
                  <a:lnTo>
                    <a:pt x="3678" y="220"/>
                  </a:lnTo>
                  <a:lnTo>
                    <a:pt x="3922" y="317"/>
                  </a:lnTo>
                  <a:lnTo>
                    <a:pt x="4141" y="463"/>
                  </a:lnTo>
                  <a:lnTo>
                    <a:pt x="4336" y="610"/>
                  </a:lnTo>
                  <a:lnTo>
                    <a:pt x="4530" y="780"/>
                  </a:lnTo>
                  <a:lnTo>
                    <a:pt x="4701" y="975"/>
                  </a:lnTo>
                  <a:lnTo>
                    <a:pt x="4847" y="1170"/>
                  </a:lnTo>
                  <a:lnTo>
                    <a:pt x="4993" y="1389"/>
                  </a:lnTo>
                  <a:lnTo>
                    <a:pt x="5091" y="1608"/>
                  </a:lnTo>
                  <a:lnTo>
                    <a:pt x="5188" y="1852"/>
                  </a:lnTo>
                  <a:lnTo>
                    <a:pt x="5237" y="2120"/>
                  </a:lnTo>
                  <a:lnTo>
                    <a:pt x="5285" y="2387"/>
                  </a:lnTo>
                  <a:lnTo>
                    <a:pt x="5310" y="2655"/>
                  </a:lnTo>
                  <a:lnTo>
                    <a:pt x="5310" y="2655"/>
                  </a:lnTo>
                  <a:lnTo>
                    <a:pt x="5285" y="2923"/>
                  </a:lnTo>
                  <a:lnTo>
                    <a:pt x="5237" y="3191"/>
                  </a:lnTo>
                  <a:lnTo>
                    <a:pt x="5188" y="3435"/>
                  </a:lnTo>
                  <a:lnTo>
                    <a:pt x="5091" y="3678"/>
                  </a:lnTo>
                  <a:lnTo>
                    <a:pt x="4993" y="3897"/>
                  </a:lnTo>
                  <a:lnTo>
                    <a:pt x="4847" y="4117"/>
                  </a:lnTo>
                  <a:lnTo>
                    <a:pt x="4701" y="4336"/>
                  </a:lnTo>
                  <a:lnTo>
                    <a:pt x="4530" y="4506"/>
                  </a:lnTo>
                  <a:lnTo>
                    <a:pt x="4336" y="4677"/>
                  </a:lnTo>
                  <a:lnTo>
                    <a:pt x="4141" y="4847"/>
                  </a:lnTo>
                  <a:lnTo>
                    <a:pt x="3922" y="4969"/>
                  </a:lnTo>
                  <a:lnTo>
                    <a:pt x="3678" y="5091"/>
                  </a:lnTo>
                  <a:lnTo>
                    <a:pt x="3435" y="5164"/>
                  </a:lnTo>
                  <a:lnTo>
                    <a:pt x="3191" y="5237"/>
                  </a:lnTo>
                  <a:lnTo>
                    <a:pt x="2923" y="5286"/>
                  </a:lnTo>
                  <a:lnTo>
                    <a:pt x="2655" y="5286"/>
                  </a:lnTo>
                  <a:lnTo>
                    <a:pt x="2655" y="528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8;p39">
              <a:extLst>
                <a:ext uri="{FF2B5EF4-FFF2-40B4-BE49-F238E27FC236}">
                  <a16:creationId xmlns:a16="http://schemas.microsoft.com/office/drawing/2014/main" id="{E99C4635-73A3-4238-BFAA-6052C0E62CD9}"/>
                </a:ext>
              </a:extLst>
            </p:cNvPr>
            <p:cNvSpPr/>
            <p:nvPr/>
          </p:nvSpPr>
          <p:spPr>
            <a:xfrm>
              <a:off x="1588800" y="435400"/>
              <a:ext cx="66400" cy="43850"/>
            </a:xfrm>
            <a:custGeom>
              <a:avLst/>
              <a:gdLst/>
              <a:ahLst/>
              <a:cxnLst/>
              <a:rect l="l" t="t" r="r" b="b"/>
              <a:pathLst>
                <a:path w="2656" h="1754" fill="none" extrusionOk="0">
                  <a:moveTo>
                    <a:pt x="2655" y="1266"/>
                  </a:moveTo>
                  <a:lnTo>
                    <a:pt x="2655" y="1266"/>
                  </a:lnTo>
                  <a:lnTo>
                    <a:pt x="2655" y="1364"/>
                  </a:lnTo>
                  <a:lnTo>
                    <a:pt x="2631" y="1461"/>
                  </a:lnTo>
                  <a:lnTo>
                    <a:pt x="2582" y="1534"/>
                  </a:lnTo>
                  <a:lnTo>
                    <a:pt x="2509" y="1607"/>
                  </a:lnTo>
                  <a:lnTo>
                    <a:pt x="2461" y="1680"/>
                  </a:lnTo>
                  <a:lnTo>
                    <a:pt x="2363" y="1705"/>
                  </a:lnTo>
                  <a:lnTo>
                    <a:pt x="2266" y="1754"/>
                  </a:lnTo>
                  <a:lnTo>
                    <a:pt x="2168" y="1754"/>
                  </a:lnTo>
                  <a:lnTo>
                    <a:pt x="488" y="1754"/>
                  </a:lnTo>
                  <a:lnTo>
                    <a:pt x="488" y="1754"/>
                  </a:lnTo>
                  <a:lnTo>
                    <a:pt x="390" y="1754"/>
                  </a:lnTo>
                  <a:lnTo>
                    <a:pt x="293" y="1705"/>
                  </a:lnTo>
                  <a:lnTo>
                    <a:pt x="220" y="1680"/>
                  </a:lnTo>
                  <a:lnTo>
                    <a:pt x="147" y="1607"/>
                  </a:lnTo>
                  <a:lnTo>
                    <a:pt x="74" y="1534"/>
                  </a:lnTo>
                  <a:lnTo>
                    <a:pt x="49" y="1461"/>
                  </a:lnTo>
                  <a:lnTo>
                    <a:pt x="1" y="1364"/>
                  </a:lnTo>
                  <a:lnTo>
                    <a:pt x="1" y="1266"/>
                  </a:lnTo>
                  <a:lnTo>
                    <a:pt x="1" y="487"/>
                  </a:lnTo>
                  <a:lnTo>
                    <a:pt x="1" y="487"/>
                  </a:lnTo>
                  <a:lnTo>
                    <a:pt x="1" y="390"/>
                  </a:lnTo>
                  <a:lnTo>
                    <a:pt x="49" y="292"/>
                  </a:lnTo>
                  <a:lnTo>
                    <a:pt x="74" y="219"/>
                  </a:lnTo>
                  <a:lnTo>
                    <a:pt x="147" y="146"/>
                  </a:lnTo>
                  <a:lnTo>
                    <a:pt x="220" y="73"/>
                  </a:lnTo>
                  <a:lnTo>
                    <a:pt x="293" y="49"/>
                  </a:lnTo>
                  <a:lnTo>
                    <a:pt x="390" y="0"/>
                  </a:lnTo>
                  <a:lnTo>
                    <a:pt x="488" y="0"/>
                  </a:lnTo>
                  <a:lnTo>
                    <a:pt x="2168" y="0"/>
                  </a:lnTo>
                  <a:lnTo>
                    <a:pt x="2168" y="0"/>
                  </a:lnTo>
                  <a:lnTo>
                    <a:pt x="2266" y="0"/>
                  </a:lnTo>
                  <a:lnTo>
                    <a:pt x="2363" y="49"/>
                  </a:lnTo>
                  <a:lnTo>
                    <a:pt x="2461" y="73"/>
                  </a:lnTo>
                  <a:lnTo>
                    <a:pt x="2509" y="146"/>
                  </a:lnTo>
                  <a:lnTo>
                    <a:pt x="2582" y="219"/>
                  </a:lnTo>
                  <a:lnTo>
                    <a:pt x="2631" y="292"/>
                  </a:lnTo>
                  <a:lnTo>
                    <a:pt x="2655" y="390"/>
                  </a:lnTo>
                  <a:lnTo>
                    <a:pt x="2655" y="487"/>
                  </a:lnTo>
                  <a:lnTo>
                    <a:pt x="2655" y="126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Rectangle 33">
            <a:extLst>
              <a:ext uri="{FF2B5EF4-FFF2-40B4-BE49-F238E27FC236}">
                <a16:creationId xmlns:a16="http://schemas.microsoft.com/office/drawing/2014/main" id="{94409DBC-91F4-41A1-9A29-ACFBBEDA4568}"/>
              </a:ext>
            </a:extLst>
          </p:cNvPr>
          <p:cNvSpPr/>
          <p:nvPr/>
        </p:nvSpPr>
        <p:spPr>
          <a:xfrm>
            <a:off x="6547175" y="6588029"/>
            <a:ext cx="5853057" cy="246221"/>
          </a:xfrm>
          <a:prstGeom prst="rect">
            <a:avLst/>
          </a:prstGeom>
        </p:spPr>
        <p:txBody>
          <a:bodyPr wrap="square">
            <a:spAutoFit/>
          </a:bodyPr>
          <a:lstStyle/>
          <a:p>
            <a:r>
              <a:rPr lang="en-IE" sz="1000" dirty="0"/>
              <a:t>Source: </a:t>
            </a:r>
            <a:r>
              <a:rPr lang="en-IE" sz="1000" dirty="0">
                <a:hlinkClick r:id="rId2"/>
              </a:rPr>
              <a:t>https://oureverydaylife.com/the-importance-of-verbal-non-verbal-communication-5162572.html</a:t>
            </a:r>
            <a:endParaRPr lang="en-IE" sz="1000" dirty="0"/>
          </a:p>
        </p:txBody>
      </p:sp>
    </p:spTree>
    <p:extLst>
      <p:ext uri="{BB962C8B-B14F-4D97-AF65-F5344CB8AC3E}">
        <p14:creationId xmlns:p14="http://schemas.microsoft.com/office/powerpoint/2010/main" val="16579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689889-C485-40C7-B177-200E036899D0}"/>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id="{1EE3BB3B-ED67-497C-A8E7-F9046DA11C67}"/>
              </a:ext>
            </a:extLst>
          </p:cNvPr>
          <p:cNvSpPr>
            <a:spLocks noGrp="1"/>
          </p:cNvSpPr>
          <p:nvPr>
            <p:ph type="body" sz="quarter" idx="22"/>
          </p:nvPr>
        </p:nvSpPr>
        <p:spPr>
          <a:xfrm>
            <a:off x="0" y="2196306"/>
            <a:ext cx="12192000" cy="1698362"/>
          </a:xfrm>
        </p:spPr>
        <p:txBody>
          <a:bodyPr/>
          <a:lstStyle/>
          <a:p>
            <a:r>
              <a:rPr lang="es-ES" sz="2800" i="0" dirty="0"/>
              <a:t>"Cuando llegué a Irlanda no hablaba inglés. Solía ​​contestar todas las preguntas con "sí, sí, sí", pero no entendía nada, solo quería escapar ".</a:t>
            </a:r>
            <a:endParaRPr lang="en-IE" dirty="0"/>
          </a:p>
        </p:txBody>
      </p:sp>
      <p:sp>
        <p:nvSpPr>
          <p:cNvPr id="5" name="Rectangle 4">
            <a:extLst>
              <a:ext uri="{FF2B5EF4-FFF2-40B4-BE49-F238E27FC236}">
                <a16:creationId xmlns:a16="http://schemas.microsoft.com/office/drawing/2014/main" id="{A585CF1C-D57D-4D6D-B974-9ADAD642CB04}"/>
              </a:ext>
            </a:extLst>
          </p:cNvPr>
          <p:cNvSpPr/>
          <p:nvPr/>
        </p:nvSpPr>
        <p:spPr>
          <a:xfrm>
            <a:off x="0" y="4061529"/>
            <a:ext cx="12192000" cy="1015663"/>
          </a:xfrm>
          <a:prstGeom prst="rect">
            <a:avLst/>
          </a:prstGeom>
          <a:solidFill>
            <a:srgbClr val="EA1D76"/>
          </a:solidFill>
        </p:spPr>
        <p:txBody>
          <a:bodyPr wrap="square">
            <a:spAutoFit/>
          </a:bodyPr>
          <a:lstStyle/>
          <a:p>
            <a:pPr algn="ctr"/>
            <a:r>
              <a:rPr lang="es-ES" sz="2000" dirty="0" err="1">
                <a:solidFill>
                  <a:schemeClr val="bg1"/>
                </a:solidFill>
              </a:rPr>
              <a:t>Rodica</a:t>
            </a:r>
            <a:r>
              <a:rPr lang="es-ES" sz="2000" dirty="0">
                <a:solidFill>
                  <a:schemeClr val="bg1"/>
                </a:solidFill>
              </a:rPr>
              <a:t> </a:t>
            </a:r>
            <a:r>
              <a:rPr lang="es-ES" sz="2000" dirty="0" err="1">
                <a:solidFill>
                  <a:schemeClr val="bg1"/>
                </a:solidFill>
              </a:rPr>
              <a:t>Lunca</a:t>
            </a:r>
            <a:r>
              <a:rPr lang="es-ES" sz="2000" dirty="0">
                <a:solidFill>
                  <a:schemeClr val="bg1"/>
                </a:solidFill>
              </a:rPr>
              <a:t> es romaní y vino a Irlanda desde Rumanía en 2001. Comprendiendo el impacto de las barreras del idioma, </a:t>
            </a:r>
            <a:r>
              <a:rPr lang="es-ES" sz="2000" dirty="0" err="1">
                <a:solidFill>
                  <a:schemeClr val="bg1"/>
                </a:solidFill>
              </a:rPr>
              <a:t>Rodica</a:t>
            </a:r>
            <a:r>
              <a:rPr lang="es-ES" sz="2000" dirty="0">
                <a:solidFill>
                  <a:schemeClr val="bg1"/>
                </a:solidFill>
              </a:rPr>
              <a:t> ahora trabaja como mediadora cultural entre la comunidad romaní en Irlanda y las diversas instituciones del Estado que encuentran en el día a día. </a:t>
            </a:r>
            <a:endParaRPr lang="en-IE" sz="2000" dirty="0">
              <a:solidFill>
                <a:schemeClr val="bg1"/>
              </a:solidFill>
            </a:endParaRPr>
          </a:p>
        </p:txBody>
      </p:sp>
      <p:sp>
        <p:nvSpPr>
          <p:cNvPr id="6" name="Rectangle 5">
            <a:extLst>
              <a:ext uri="{FF2B5EF4-FFF2-40B4-BE49-F238E27FC236}">
                <a16:creationId xmlns:a16="http://schemas.microsoft.com/office/drawing/2014/main" id="{E450445E-ABF3-42A3-939B-B99563F3303B}"/>
              </a:ext>
            </a:extLst>
          </p:cNvPr>
          <p:cNvSpPr/>
          <p:nvPr/>
        </p:nvSpPr>
        <p:spPr>
          <a:xfrm>
            <a:off x="7847539" y="6457279"/>
            <a:ext cx="4605718" cy="400110"/>
          </a:xfrm>
          <a:prstGeom prst="rect">
            <a:avLst/>
          </a:prstGeom>
        </p:spPr>
        <p:txBody>
          <a:bodyPr wrap="square">
            <a:spAutoFit/>
          </a:bodyPr>
          <a:lstStyle/>
          <a:p>
            <a:r>
              <a:rPr lang="en-IE" sz="1000" dirty="0"/>
              <a:t>Source: </a:t>
            </a:r>
            <a:r>
              <a:rPr lang="en-IE" sz="1000" dirty="0">
                <a:hlinkClick r:id="rId2"/>
              </a:rPr>
              <a:t>http://www.irishexaminer.com/ireland/integrating-the-roma-41506.html</a:t>
            </a:r>
            <a:r>
              <a:rPr lang="en-IE" sz="1000" dirty="0"/>
              <a:t> </a:t>
            </a:r>
            <a:r>
              <a:rPr lang="en-IE" sz="1000" dirty="0">
                <a:hlinkClick r:id="rId3"/>
              </a:rPr>
              <a:t>http://www.irishtimes.com/news/health/mediating-between-cultures-1.609199</a:t>
            </a:r>
            <a:r>
              <a:rPr lang="en-IE" sz="1000" dirty="0"/>
              <a:t>  </a:t>
            </a:r>
          </a:p>
        </p:txBody>
      </p:sp>
      <p:pic>
        <p:nvPicPr>
          <p:cNvPr id="7" name="Picture 6">
            <a:extLst>
              <a:ext uri="{FF2B5EF4-FFF2-40B4-BE49-F238E27FC236}">
                <a16:creationId xmlns:a16="http://schemas.microsoft.com/office/drawing/2014/main" id="{D76EDDC9-1C2C-41DB-A4CF-CEB2280B8A4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106355" y="92468"/>
            <a:ext cx="1626195" cy="812420"/>
          </a:xfrm>
          <a:prstGeom prst="rect">
            <a:avLst/>
          </a:prstGeom>
        </p:spPr>
      </p:pic>
    </p:spTree>
    <p:extLst>
      <p:ext uri="{BB962C8B-B14F-4D97-AF65-F5344CB8AC3E}">
        <p14:creationId xmlns:p14="http://schemas.microsoft.com/office/powerpoint/2010/main" val="3557995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Gracias</a:t>
            </a:r>
          </a:p>
        </p:txBody>
      </p:sp>
      <p:sp>
        <p:nvSpPr>
          <p:cNvPr id="5" name="Text Placeholder 4"/>
          <p:cNvSpPr>
            <a:spLocks noGrp="1"/>
          </p:cNvSpPr>
          <p:nvPr>
            <p:ph type="body" sz="quarter" idx="14"/>
          </p:nvPr>
        </p:nvSpPr>
        <p:spPr/>
        <p:txBody>
          <a:bodyPr/>
          <a:lstStyle/>
          <a:p>
            <a:r>
              <a:rPr lang="en-US" dirty="0"/>
              <a:t>¿</a:t>
            </a:r>
            <a:r>
              <a:rPr lang="en-US" dirty="0" err="1"/>
              <a:t>Preguntas</a:t>
            </a:r>
            <a:r>
              <a:rPr lang="en-US"/>
              <a:t>?</a:t>
            </a:r>
            <a:endParaRPr lang="en-US" dirty="0"/>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6107752" y="427512"/>
            <a:ext cx="5604206" cy="1169595"/>
          </a:xfrm>
        </p:spPr>
        <p:txBody>
          <a:bodyPr>
            <a:normAutofit fontScale="92500"/>
          </a:bodyPr>
          <a:lstStyle/>
          <a:p>
            <a:r>
              <a:rPr lang="es-ES" dirty="0">
                <a:effectLst>
                  <a:outerShdw blurRad="38100" dist="38100" dir="2700000" algn="tl">
                    <a:srgbClr val="000000">
                      <a:alpha val="43137"/>
                    </a:srgbClr>
                  </a:outerShdw>
                </a:effectLst>
              </a:rPr>
              <a:t>Las clases de idiomas ofrecen un lugar seguro para hablar.</a:t>
            </a:r>
            <a:endParaRPr lang="en-US" dirty="0">
              <a:effectLst>
                <a:outerShdw blurRad="38100" dist="38100" dir="2700000" algn="tl">
                  <a:srgbClr val="000000">
                    <a:alpha val="43137"/>
                  </a:srgbClr>
                </a:outerShdw>
              </a:effectLst>
            </a:endParaRPr>
          </a:p>
        </p:txBody>
      </p:sp>
      <p:sp>
        <p:nvSpPr>
          <p:cNvPr id="6" name="Text Placeholder 5"/>
          <p:cNvSpPr>
            <a:spLocks noGrp="1"/>
          </p:cNvSpPr>
          <p:nvPr>
            <p:ph type="body" sz="quarter" idx="17"/>
          </p:nvPr>
        </p:nvSpPr>
        <p:spPr>
          <a:xfrm>
            <a:off x="6160017" y="1816923"/>
            <a:ext cx="5738472" cy="3545300"/>
          </a:xfrm>
        </p:spPr>
        <p:txBody>
          <a:bodyPr/>
          <a:lstStyle/>
          <a:p>
            <a:pPr algn="just"/>
            <a:r>
              <a:rPr lang="es-ES" dirty="0"/>
              <a:t>Las clases de idiomas son muy beneficiosas para las personas refugiadas y migrantes.</a:t>
            </a:r>
          </a:p>
          <a:p>
            <a:pPr algn="just"/>
            <a:endParaRPr lang="es-ES" sz="1200" dirty="0"/>
          </a:p>
          <a:p>
            <a:pPr algn="just"/>
            <a:r>
              <a:rPr lang="es-ES" dirty="0"/>
              <a:t>Una clase de idiomas les da </a:t>
            </a:r>
            <a:r>
              <a:rPr lang="es-ES" dirty="0">
                <a:solidFill>
                  <a:srgbClr val="FFC000"/>
                </a:solidFill>
              </a:rPr>
              <a:t>la oportunidad de contar su historia</a:t>
            </a:r>
            <a:r>
              <a:rPr lang="es-ES" dirty="0"/>
              <a:t>. Pueden discutir algo que ha sucedido en tercera persona o mediante juegos de rol. Estas técnicas permiten a las personas </a:t>
            </a:r>
            <a:r>
              <a:rPr lang="es-ES" dirty="0">
                <a:solidFill>
                  <a:srgbClr val="FFC000"/>
                </a:solidFill>
              </a:rPr>
              <a:t>contar sus historias y describir emociones sin sentirse tan vulnerables.</a:t>
            </a:r>
            <a:endParaRPr lang="en-US" dirty="0">
              <a:solidFill>
                <a:srgbClr val="FFC000"/>
              </a:solidFill>
            </a:endParaRPr>
          </a:p>
        </p:txBody>
      </p:sp>
      <p:sp>
        <p:nvSpPr>
          <p:cNvPr id="11" name="Text Placeholder 10">
            <a:extLst>
              <a:ext uri="{FF2B5EF4-FFF2-40B4-BE49-F238E27FC236}">
                <a16:creationId xmlns:a16="http://schemas.microsoft.com/office/drawing/2014/main" id="{F98001B4-607D-4EF9-BC2B-8138A77365D2}"/>
              </a:ext>
            </a:extLst>
          </p:cNvPr>
          <p:cNvSpPr>
            <a:spLocks noGrp="1"/>
          </p:cNvSpPr>
          <p:nvPr>
            <p:ph type="body" sz="quarter" idx="13"/>
          </p:nvPr>
        </p:nvSpPr>
        <p:spPr/>
        <p:txBody>
          <a:bodyPr/>
          <a:lstStyle/>
          <a:p>
            <a:endParaRPr lang="en-IE"/>
          </a:p>
        </p:txBody>
      </p:sp>
      <p:pic>
        <p:nvPicPr>
          <p:cNvPr id="13" name="Picture 12" descr="A group of people sitting at a table with a computer&#10;&#10;Description automatically generated">
            <a:extLst>
              <a:ext uri="{FF2B5EF4-FFF2-40B4-BE49-F238E27FC236}">
                <a16:creationId xmlns:a16="http://schemas.microsoft.com/office/drawing/2014/main" id="{8D89ED7A-C050-4D09-8804-AE70952F23B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10420"/>
            <a:ext cx="4963947" cy="5033314"/>
          </a:xfrm>
          <a:prstGeom prst="ellipse">
            <a:avLst/>
          </a:prstGeom>
        </p:spPr>
      </p:pic>
    </p:spTree>
    <p:extLst>
      <p:ext uri="{BB962C8B-B14F-4D97-AF65-F5344CB8AC3E}">
        <p14:creationId xmlns:p14="http://schemas.microsoft.com/office/powerpoint/2010/main" val="950949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020712" y="274419"/>
            <a:ext cx="9979378" cy="857158"/>
          </a:xfrm>
        </p:spPr>
        <p:txBody>
          <a:bodyPr>
            <a:normAutofit fontScale="92500" lnSpcReduction="20000"/>
          </a:bodyPr>
          <a:lstStyle/>
          <a:p>
            <a:pPr algn="ctr"/>
            <a:r>
              <a:rPr lang="es-ES" dirty="0">
                <a:effectLst>
                  <a:outerShdw blurRad="38100" dist="38100" dir="2700000" algn="tl">
                    <a:srgbClr val="000000">
                      <a:alpha val="43137"/>
                    </a:srgbClr>
                  </a:outerShdw>
                </a:effectLst>
              </a:rPr>
              <a:t>La importancia del aprendizaje de idiomas desde la perspectiva de las personas refugiadas</a:t>
            </a:r>
            <a:endParaRPr lang="en-US"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29A35D15-D67D-41B6-A584-F4812813E348}"/>
              </a:ext>
            </a:extLst>
          </p:cNvPr>
          <p:cNvSpPr/>
          <p:nvPr/>
        </p:nvSpPr>
        <p:spPr>
          <a:xfrm>
            <a:off x="2794473" y="6393139"/>
            <a:ext cx="5352747" cy="246221"/>
          </a:xfrm>
          <a:prstGeom prst="rect">
            <a:avLst/>
          </a:prstGeom>
        </p:spPr>
        <p:txBody>
          <a:bodyPr wrap="none">
            <a:spAutoFit/>
          </a:bodyPr>
          <a:lstStyle/>
          <a:p>
            <a:r>
              <a:rPr lang="en-IE" sz="1000" dirty="0" err="1"/>
              <a:t>Source:</a:t>
            </a:r>
            <a:r>
              <a:rPr lang="en-IE" sz="1000" dirty="0" err="1">
                <a:hlinkClick r:id="rId3"/>
              </a:rPr>
              <a:t>https</a:t>
            </a:r>
            <a:r>
              <a:rPr lang="en-IE" sz="1000" dirty="0">
                <a:hlinkClick r:id="rId3"/>
              </a:rPr>
              <a:t>://www.youtube.com/watch?time_continue=138&amp;v=j-MAq5esf4c&amp;feature=emb_logo</a:t>
            </a:r>
            <a:endParaRPr lang="en-IE" sz="1000" dirty="0"/>
          </a:p>
        </p:txBody>
      </p:sp>
      <p:pic>
        <p:nvPicPr>
          <p:cNvPr id="7" name="Online Media 6" title="Israa Ahmad Ghoneim, Syrian mother">
            <a:hlinkClick r:id="" action="ppaction://media"/>
            <a:extLst>
              <a:ext uri="{FF2B5EF4-FFF2-40B4-BE49-F238E27FC236}">
                <a16:creationId xmlns:a16="http://schemas.microsoft.com/office/drawing/2014/main" id="{99BCF0CC-987D-4B9B-A4A2-1AE41E06884A}"/>
              </a:ext>
            </a:extLst>
          </p:cNvPr>
          <p:cNvPicPr>
            <a:picLocks noRot="1" noChangeAspect="1"/>
          </p:cNvPicPr>
          <p:nvPr>
            <a:videoFile r:link="rId1"/>
          </p:nvPr>
        </p:nvPicPr>
        <p:blipFill>
          <a:blip r:embed="rId4"/>
          <a:stretch>
            <a:fillRect/>
          </a:stretch>
        </p:blipFill>
        <p:spPr>
          <a:xfrm>
            <a:off x="2261017" y="1549834"/>
            <a:ext cx="8169543" cy="4398630"/>
          </a:xfrm>
          <a:prstGeom prst="rect">
            <a:avLst/>
          </a:prstGeom>
        </p:spPr>
      </p:pic>
      <p:sp>
        <p:nvSpPr>
          <p:cNvPr id="8" name="Rectangle 7">
            <a:extLst>
              <a:ext uri="{FF2B5EF4-FFF2-40B4-BE49-F238E27FC236}">
                <a16:creationId xmlns:a16="http://schemas.microsoft.com/office/drawing/2014/main" id="{13EB4227-64C7-4EA0-BA3B-C910F6F52566}"/>
              </a:ext>
            </a:extLst>
          </p:cNvPr>
          <p:cNvSpPr/>
          <p:nvPr/>
        </p:nvSpPr>
        <p:spPr>
          <a:xfrm>
            <a:off x="4264857" y="5926181"/>
            <a:ext cx="4567148" cy="369332"/>
          </a:xfrm>
          <a:prstGeom prst="rect">
            <a:avLst/>
          </a:prstGeom>
        </p:spPr>
        <p:txBody>
          <a:bodyPr wrap="none">
            <a:spAutoFit/>
          </a:bodyPr>
          <a:lstStyle/>
          <a:p>
            <a:r>
              <a:rPr lang="en-IE" b="1" dirty="0">
                <a:solidFill>
                  <a:srgbClr val="6D6E6C"/>
                </a:solidFill>
                <a:latin typeface="+mj-lt"/>
              </a:rPr>
              <a:t>Featuring: </a:t>
            </a:r>
            <a:r>
              <a:rPr lang="en-IE" b="1" dirty="0" err="1">
                <a:solidFill>
                  <a:srgbClr val="16A8D3"/>
                </a:solidFill>
                <a:latin typeface="+mj-lt"/>
              </a:rPr>
              <a:t>Israa</a:t>
            </a:r>
            <a:r>
              <a:rPr lang="en-IE" b="1" dirty="0">
                <a:solidFill>
                  <a:srgbClr val="16A8D3"/>
                </a:solidFill>
                <a:latin typeface="+mj-lt"/>
              </a:rPr>
              <a:t> Ahmad </a:t>
            </a:r>
            <a:r>
              <a:rPr lang="en-IE" b="1" dirty="0" err="1">
                <a:solidFill>
                  <a:srgbClr val="16A8D3"/>
                </a:solidFill>
                <a:latin typeface="+mj-lt"/>
              </a:rPr>
              <a:t>Ghoneim</a:t>
            </a:r>
            <a:r>
              <a:rPr lang="en-IE" b="1" dirty="0">
                <a:solidFill>
                  <a:srgbClr val="16A8D3"/>
                </a:solidFill>
                <a:latin typeface="+mj-lt"/>
              </a:rPr>
              <a:t>, Syrian mother</a:t>
            </a:r>
            <a:endParaRPr lang="en-IE" b="1" i="0" dirty="0">
              <a:solidFill>
                <a:srgbClr val="16A8D3"/>
              </a:solidFill>
              <a:effectLst/>
              <a:latin typeface="+mj-lt"/>
            </a:endParaRPr>
          </a:p>
        </p:txBody>
      </p:sp>
    </p:spTree>
    <p:extLst>
      <p:ext uri="{BB962C8B-B14F-4D97-AF65-F5344CB8AC3E}">
        <p14:creationId xmlns:p14="http://schemas.microsoft.com/office/powerpoint/2010/main" val="96605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269488" y="203526"/>
            <a:ext cx="8403792" cy="857158"/>
          </a:xfrm>
        </p:spPr>
        <p:txBody>
          <a:bodyPr>
            <a:normAutofit fontScale="92500" lnSpcReduction="20000"/>
          </a:bodyPr>
          <a:lstStyle/>
          <a:p>
            <a:pPr algn="ctr"/>
            <a:r>
              <a:rPr lang="es-ES" dirty="0">
                <a:effectLst>
                  <a:outerShdw blurRad="38100" dist="38100" dir="2700000" algn="tl">
                    <a:srgbClr val="000000">
                      <a:alpha val="43137"/>
                    </a:srgbClr>
                  </a:outerShdw>
                </a:effectLst>
              </a:rPr>
              <a:t>La importancia del aprendizaje de idiomas desde la perspectiva de los refugiados</a:t>
            </a: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3DBE4C35-8665-4544-AB69-A1B2EF943377}"/>
              </a:ext>
            </a:extLst>
          </p:cNvPr>
          <p:cNvSpPr txBox="1"/>
          <p:nvPr/>
        </p:nvSpPr>
        <p:spPr>
          <a:xfrm>
            <a:off x="2913511" y="2009895"/>
            <a:ext cx="9194927" cy="3539430"/>
          </a:xfrm>
          <a:prstGeom prst="rect">
            <a:avLst/>
          </a:prstGeom>
          <a:noFill/>
        </p:spPr>
        <p:txBody>
          <a:bodyPr wrap="square" rtlCol="0">
            <a:spAutoFit/>
          </a:bodyPr>
          <a:lstStyle/>
          <a:p>
            <a:pPr algn="ctr">
              <a:spcBef>
                <a:spcPct val="0"/>
              </a:spcBef>
              <a:buNone/>
            </a:pPr>
            <a:r>
              <a:rPr lang="es-ES" sz="2000" dirty="0">
                <a:solidFill>
                  <a:srgbClr val="6D6E6C"/>
                </a:solidFill>
              </a:rPr>
              <a:t>"Vine a Italia en 2000 con la intención de terminar mis estudios universitarios que había comenzado en Marruecos. </a:t>
            </a:r>
            <a:r>
              <a:rPr lang="es-ES" sz="2000" i="1" dirty="0">
                <a:solidFill>
                  <a:srgbClr val="6D6E6C"/>
                </a:solidFill>
              </a:rPr>
              <a:t>Como no sabía italiano, me desanimé a la hora de matricularme en la universidad, así que empecé a trabajar en un restaurante como lavaplatos. Por suerte, no tuve que hablar mucho. Al mismo tiempo, me inscribí en el curso de italiano en la Universidad para Extranjeros en Perugia.</a:t>
            </a:r>
          </a:p>
          <a:p>
            <a:pPr algn="ctr">
              <a:spcBef>
                <a:spcPct val="0"/>
              </a:spcBef>
              <a:buNone/>
            </a:pPr>
            <a:r>
              <a:rPr lang="es-ES" sz="2000" i="1" dirty="0">
                <a:solidFill>
                  <a:srgbClr val="6D6E6C"/>
                </a:solidFill>
              </a:rPr>
              <a:t>Ahora soy cocinera y hablo italiano muy bien. Tengo un trabajo regular que me gusta, pero confieso que siento un poco de nostalgia por no graduarme en Ingeniería. Tal vez si hubiera estudiado italiano antes de venir a Italia o si hubiera comenzado a asistir a un curso de idiomas tan pronto como llegara, mi carrera profesional tendría un mayor valor ".</a:t>
            </a:r>
          </a:p>
          <a:p>
            <a:pPr algn="ctr">
              <a:spcBef>
                <a:spcPct val="0"/>
              </a:spcBef>
              <a:buNone/>
            </a:pPr>
            <a:r>
              <a:rPr lang="es-ES" sz="2400" b="1" dirty="0" err="1">
                <a:solidFill>
                  <a:srgbClr val="EA1D76"/>
                </a:solidFill>
              </a:rPr>
              <a:t>Layla</a:t>
            </a:r>
            <a:r>
              <a:rPr lang="es-ES" sz="2400" b="1" dirty="0">
                <a:solidFill>
                  <a:srgbClr val="EA1D76"/>
                </a:solidFill>
              </a:rPr>
              <a:t> </a:t>
            </a:r>
            <a:r>
              <a:rPr lang="es-ES" sz="2400" b="1" dirty="0" err="1">
                <a:solidFill>
                  <a:srgbClr val="EA1D76"/>
                </a:solidFill>
              </a:rPr>
              <a:t>Habchane</a:t>
            </a:r>
            <a:r>
              <a:rPr lang="es-ES" sz="2400" b="1" dirty="0">
                <a:solidFill>
                  <a:srgbClr val="EA1D76"/>
                </a:solidFill>
              </a:rPr>
              <a:t> es una migrante marroquí que se mudó a Italia en 2000</a:t>
            </a:r>
            <a:endParaRPr lang="en-US" sz="2400" b="1" dirty="0">
              <a:solidFill>
                <a:srgbClr val="EA1D76"/>
              </a:solidFill>
            </a:endParaRPr>
          </a:p>
        </p:txBody>
      </p:sp>
      <p:sp>
        <p:nvSpPr>
          <p:cNvPr id="9" name="Rectangle 8">
            <a:extLst>
              <a:ext uri="{FF2B5EF4-FFF2-40B4-BE49-F238E27FC236}">
                <a16:creationId xmlns:a16="http://schemas.microsoft.com/office/drawing/2014/main" id="{1EC2C377-59E8-46AD-B32D-7F35D2020A50}"/>
              </a:ext>
            </a:extLst>
          </p:cNvPr>
          <p:cNvSpPr/>
          <p:nvPr/>
        </p:nvSpPr>
        <p:spPr>
          <a:xfrm>
            <a:off x="236986" y="5882920"/>
            <a:ext cx="7744258" cy="446276"/>
          </a:xfrm>
          <a:prstGeom prst="rect">
            <a:avLst/>
          </a:prstGeom>
          <a:solidFill>
            <a:srgbClr val="16A8D3"/>
          </a:solidFill>
        </p:spPr>
        <p:txBody>
          <a:bodyPr wrap="square">
            <a:spAutoFit/>
          </a:bodyPr>
          <a:lstStyle/>
          <a:p>
            <a:r>
              <a:rPr lang="es-ES" sz="2300" dirty="0" err="1">
                <a:solidFill>
                  <a:schemeClr val="bg1"/>
                </a:solidFill>
              </a:rPr>
              <a:t>Layla</a:t>
            </a:r>
            <a:r>
              <a:rPr lang="es-ES" sz="2300" dirty="0">
                <a:solidFill>
                  <a:schemeClr val="bg1"/>
                </a:solidFill>
              </a:rPr>
              <a:t> destaca que la adquisición temprana del idioma es clave</a:t>
            </a:r>
            <a:endParaRPr lang="en-IE" sz="2300" dirty="0">
              <a:solidFill>
                <a:schemeClr val="bg1"/>
              </a:solidFill>
            </a:endParaRPr>
          </a:p>
        </p:txBody>
      </p:sp>
      <p:pic>
        <p:nvPicPr>
          <p:cNvPr id="6" name="Picture 5">
            <a:extLst>
              <a:ext uri="{FF2B5EF4-FFF2-40B4-BE49-F238E27FC236}">
                <a16:creationId xmlns:a16="http://schemas.microsoft.com/office/drawing/2014/main" id="{02F0E830-CE89-4542-94DE-BD74EFC49FD1}"/>
              </a:ext>
            </a:extLst>
          </p:cNvPr>
          <p:cNvPicPr>
            <a:picLocks noChangeAspect="1"/>
          </p:cNvPicPr>
          <p:nvPr/>
        </p:nvPicPr>
        <p:blipFill rotWithShape="1">
          <a:blip r:embed="rId2"/>
          <a:srcRect l="4359"/>
          <a:stretch/>
        </p:blipFill>
        <p:spPr>
          <a:xfrm>
            <a:off x="10580913" y="65217"/>
            <a:ext cx="1527525" cy="868619"/>
          </a:xfrm>
          <a:prstGeom prst="rect">
            <a:avLst/>
          </a:prstGeom>
        </p:spPr>
      </p:pic>
      <p:pic>
        <p:nvPicPr>
          <p:cNvPr id="10" name="Picture 9">
            <a:extLst>
              <a:ext uri="{FF2B5EF4-FFF2-40B4-BE49-F238E27FC236}">
                <a16:creationId xmlns:a16="http://schemas.microsoft.com/office/drawing/2014/main" id="{DC30E128-72F2-4C4F-BACD-843FBF32C3B3}"/>
              </a:ext>
            </a:extLst>
          </p:cNvPr>
          <p:cNvPicPr>
            <a:picLocks noChangeAspect="1"/>
          </p:cNvPicPr>
          <p:nvPr/>
        </p:nvPicPr>
        <p:blipFill>
          <a:blip r:embed="rId3"/>
          <a:stretch>
            <a:fillRect/>
          </a:stretch>
        </p:blipFill>
        <p:spPr>
          <a:xfrm>
            <a:off x="236986" y="1691700"/>
            <a:ext cx="2676525" cy="3857625"/>
          </a:xfrm>
          <a:prstGeom prst="rect">
            <a:avLst/>
          </a:prstGeom>
        </p:spPr>
      </p:pic>
    </p:spTree>
    <p:extLst>
      <p:ext uri="{BB962C8B-B14F-4D97-AF65-F5344CB8AC3E}">
        <p14:creationId xmlns:p14="http://schemas.microsoft.com/office/powerpoint/2010/main" val="3762917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3217</TotalTime>
  <Words>5246</Words>
  <Application>Microsoft Macintosh PowerPoint</Application>
  <PresentationFormat>Widescreen</PresentationFormat>
  <Paragraphs>335</Paragraphs>
  <Slides>60</Slides>
  <Notes>4</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Lucida Grande</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737</cp:revision>
  <dcterms:created xsi:type="dcterms:W3CDTF">2018-09-19T09:23:58Z</dcterms:created>
  <dcterms:modified xsi:type="dcterms:W3CDTF">2020-08-11T21:05:45Z</dcterms:modified>
</cp:coreProperties>
</file>