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60" r:id="rId2"/>
    <p:sldId id="310" r:id="rId3"/>
    <p:sldId id="437" r:id="rId4"/>
    <p:sldId id="449" r:id="rId5"/>
    <p:sldId id="450" r:id="rId6"/>
    <p:sldId id="445" r:id="rId7"/>
    <p:sldId id="540" r:id="rId8"/>
    <p:sldId id="446" r:id="rId9"/>
    <p:sldId id="447" r:id="rId10"/>
    <p:sldId id="438" r:id="rId11"/>
    <p:sldId id="542" r:id="rId12"/>
    <p:sldId id="541" r:id="rId13"/>
    <p:sldId id="544" r:id="rId14"/>
    <p:sldId id="543" r:id="rId15"/>
    <p:sldId id="439" r:id="rId16"/>
    <p:sldId id="452" r:id="rId17"/>
    <p:sldId id="453" r:id="rId18"/>
    <p:sldId id="454" r:id="rId19"/>
    <p:sldId id="455" r:id="rId20"/>
    <p:sldId id="456" r:id="rId21"/>
    <p:sldId id="451" r:id="rId22"/>
    <p:sldId id="531" r:id="rId23"/>
    <p:sldId id="457" r:id="rId24"/>
    <p:sldId id="533" r:id="rId25"/>
    <p:sldId id="530" r:id="rId26"/>
    <p:sldId id="532" r:id="rId27"/>
    <p:sldId id="535" r:id="rId28"/>
    <p:sldId id="536" r:id="rId29"/>
    <p:sldId id="534" r:id="rId30"/>
    <p:sldId id="537" r:id="rId31"/>
    <p:sldId id="538" r:id="rId32"/>
    <p:sldId id="556" r:id="rId33"/>
    <p:sldId id="539" r:id="rId34"/>
    <p:sldId id="441" r:id="rId35"/>
    <p:sldId id="546" r:id="rId36"/>
    <p:sldId id="548" r:id="rId37"/>
    <p:sldId id="550" r:id="rId38"/>
    <p:sldId id="551" r:id="rId39"/>
    <p:sldId id="552" r:id="rId40"/>
    <p:sldId id="553" r:id="rId41"/>
    <p:sldId id="554" r:id="rId42"/>
    <p:sldId id="555" r:id="rId43"/>
    <p:sldId id="567" r:id="rId44"/>
    <p:sldId id="442" r:id="rId45"/>
    <p:sldId id="558" r:id="rId46"/>
    <p:sldId id="560" r:id="rId47"/>
    <p:sldId id="561" r:id="rId48"/>
    <p:sldId id="443" r:id="rId49"/>
    <p:sldId id="547" r:id="rId50"/>
    <p:sldId id="545" r:id="rId51"/>
    <p:sldId id="557" r:id="rId52"/>
    <p:sldId id="565" r:id="rId53"/>
    <p:sldId id="564" r:id="rId54"/>
    <p:sldId id="566" r:id="rId55"/>
    <p:sldId id="429" r:id="rId56"/>
    <p:sldId id="30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D76"/>
    <a:srgbClr val="F38B00"/>
    <a:srgbClr val="B6BD00"/>
    <a:srgbClr val="16A8D3"/>
    <a:srgbClr val="6D6E6C"/>
    <a:srgbClr val="D82F27"/>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1"/>
    <p:restoredTop sz="94729"/>
  </p:normalViewPr>
  <p:slideViewPr>
    <p:cSldViewPr snapToGrid="0" snapToObjects="1">
      <p:cViewPr varScale="1">
        <p:scale>
          <a:sx n="70" d="100"/>
          <a:sy n="70" d="100"/>
        </p:scale>
        <p:origin x="-456" y="-96"/>
      </p:cViewPr>
      <p:guideLst>
        <p:guide orient="horz" pos="2160"/>
        <p:guide pos="3840"/>
      </p:guideLst>
    </p:cSldViewPr>
  </p:slideViewPr>
  <p:notesTextViewPr>
    <p:cViewPr>
      <p:scale>
        <a:sx n="1" d="1"/>
        <a:sy n="1" d="1"/>
      </p:scale>
      <p:origin x="0" y="0"/>
    </p:cViewPr>
  </p:notesTextViewPr>
  <p:sorterViewPr>
    <p:cViewPr varScale="1">
      <p:scale>
        <a:sx n="1" d="1"/>
        <a:sy n="1" d="1"/>
      </p:scale>
      <p:origin x="0" y="-14551"/>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‹Nº›</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‹Nº›</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‹Nº›</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flat61/3883611573"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algerblog.blogspot.com/2015/11/30-years-ago-nm-governor-welcomed.html" TargetMode="External"/><Relationship Id="rId2" Type="http://schemas.openxmlformats.org/officeDocument/2006/relationships/image" Target="../media/image11.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genmaspeaks.blogspot.com/2012/09/the-patient-doctor-relationship-in-era.html" TargetMode="External"/><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hyperlink" Target="https://ec.europa.eu/jrc/en/news/integrating-migrants-education-and-vocational-training-key-address-disadvantages" TargetMode="Externa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chrisconnell/4119247978/" TargetMode="External"/><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www.tsl.state.tx.us/ld/teal/studentresources.html" TargetMode="External"/><Relationship Id="rId2" Type="http://schemas.openxmlformats.org/officeDocument/2006/relationships/image" Target="../media/image14.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cft.vanderbilt.edu/guides-sub-pages/active-learning/" TargetMode="External"/><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hyperlink" Target="https://cei.umn.edu/active-learn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reative-english.org.uk/about/"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research.ucc.ie/scenario/2016/01/Smith/01/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www.creative-english.org.uk/about/"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research.ucc.ie/scenario/2016/01/Smith/01/e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enmark" TargetMode="External"/><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hyperlink" Target="http://www.ddletb.ie/" TargetMode="External"/><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nala.ie/wp-content/uploads/2019/08/Meeting-the-challenge-strategies-for-motivating-learners-in-adult-education-in-Ireland.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thornet.wordpress.com/category/participation/" TargetMode="External"/><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youtube.com/watch?v=qm3IYXEZcY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uildingsofireland.ie/niah/search.jsp?type=record&amp;county=LI&amp;regno=21518031" TargetMode="External"/><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nala.ie/wp-content/uploads/2019/08/Meeting-the-challenge-strategies-for-motivating-learners-in-adult-education-in-Ireland.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rightmindedteamwork.com/convince-leadership-real-team-building-is-better-than-silly-team-bonding-games" TargetMode="External"/><Relationship Id="rId2" Type="http://schemas.openxmlformats.org/officeDocument/2006/relationships/image" Target="../media/image24.jp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jaapd/8870385849" TargetMode="External"/><Relationship Id="rId2" Type="http://schemas.openxmlformats.org/officeDocument/2006/relationships/image" Target="../media/image25.jpg"/><Relationship Id="rId1" Type="http://schemas.openxmlformats.org/officeDocument/2006/relationships/slideLayout" Target="../slideLayouts/slideLayout36.xml"/><Relationship Id="rId4" Type="http://schemas.openxmlformats.org/officeDocument/2006/relationships/hyperlink" Target="https://epale.ec.europa.eu/sites/default/files/get_inspired_-_12_danish.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xperientiallearning.org/training-activities/mta-kando-lean/" TargetMode="External"/><Relationship Id="rId2" Type="http://schemas.openxmlformats.org/officeDocument/2006/relationships/image" Target="../media/image26.jpg"/><Relationship Id="rId1" Type="http://schemas.openxmlformats.org/officeDocument/2006/relationships/slideLayout" Target="../slideLayouts/slideLayout36.xml"/><Relationship Id="rId4" Type="http://schemas.openxmlformats.org/officeDocument/2006/relationships/hyperlink" Target="https://epale.ec.europa.eu/sites/default/files/get_inspired_-_12_danish.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www.flickr.com/photos/jkirkhart35/4984385396/" TargetMode="External"/><Relationship Id="rId2" Type="http://schemas.openxmlformats.org/officeDocument/2006/relationships/image" Target="../media/image27.jpg"/><Relationship Id="rId1" Type="http://schemas.openxmlformats.org/officeDocument/2006/relationships/slideLayout" Target="../slideLayouts/slideLayout34.xml"/><Relationship Id="rId4" Type="http://schemas.openxmlformats.org/officeDocument/2006/relationships/hyperlink" Target="https://buffer.com/resources/science-of-storytelling-why-telling-a-story-is-the-most-powerful-way-to-activate-our-brai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i-docs.org/2015/05/19/virtual-reality-the-empathy-machine/" TargetMode="External"/><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oj5WJUyBoMU&amp;feature=youtu.be" TargetMode="External"/><Relationship Id="rId2" Type="http://schemas.openxmlformats.org/officeDocument/2006/relationships/slideLayout" Target="../slideLayouts/slideLayout36.xml"/><Relationship Id="rId1" Type="http://schemas.openxmlformats.org/officeDocument/2006/relationships/video" Target="https://www.youtube.com/embed/oj5WJUyBoMU" TargetMode="Externa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7.xml"/><Relationship Id="rId5" Type="http://schemas.openxmlformats.org/officeDocument/2006/relationships/hyperlink" Target="http://teachingrefugees.com/instructional-programming/" TargetMode="External"/><Relationship Id="rId4" Type="http://schemas.openxmlformats.org/officeDocument/2006/relationships/hyperlink" Target="http://www.primeironegocio.com/empreendedorismo/marketing-pessoal-o-que-e/"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www.oecd.org/els/mig/UNHCR-OECD-Engaging-with-employers-in-the-hiring-of-refugees.pdf"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hyperlink" Target="https://www.middleeastmonitor.com/20161115-13-of-recent-refugees-in-germany-working/" TargetMode="External"/><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http://bluesyemre.com/2013/07/02/learn-46-languages-online-for-free-spanish-english-chinese-more" TargetMode="External"/><Relationship Id="rId2" Type="http://schemas.openxmlformats.org/officeDocument/2006/relationships/image" Target="../media/image32.jpg"/><Relationship Id="rId1" Type="http://schemas.openxmlformats.org/officeDocument/2006/relationships/slideLayout" Target="../slideLayouts/slideLayout36.xml"/><Relationship Id="rId4" Type="http://schemas.openxmlformats.org/officeDocument/2006/relationships/hyperlink" Target="https://breaking-barriers.co.uk/the-cause/refugee-employment-crisi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beyondbenign.us/home/newsevents/events.html" TargetMode="External"/><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hyperlink" Target="http://www.dvidshub.net/image/15069/groundhog-job-shadow-day" TargetMode="External"/><Relationship Id="rId2" Type="http://schemas.openxmlformats.org/officeDocument/2006/relationships/image" Target="../media/image34.jp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hyperlink" Target="https://www.peoplematters.in/article/recruitment/job-search-candidates-armed-with-more-details-about-future-employers-15373" TargetMode="External"/><Relationship Id="rId2" Type="http://schemas.openxmlformats.org/officeDocument/2006/relationships/image" Target="../media/image35.jp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s://2012books.lardbucket.org/books/business-and-the-legal-and-ethical-environment/s15-employment-discrimination.html" TargetMode="External"/><Relationship Id="rId2" Type="http://schemas.openxmlformats.org/officeDocument/2006/relationships/image" Target="../media/image36.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thelastamericanvagabond.com/business/11-year-old-entrepreneur-turns-lemonade-stand-into-million-dollar-deal-with-whole-foods/" TargetMode="External"/><Relationship Id="rId7" Type="http://schemas.openxmlformats.org/officeDocument/2006/relationships/hyperlink" Target="https://medium.com/syria-crisis-how-uk-aid-is-helping/crafting-a-safer-future-for-girls-and-women-in-lebanon-cdf5df4dccb" TargetMode="External"/><Relationship Id="rId2" Type="http://schemas.openxmlformats.org/officeDocument/2006/relationships/image" Target="../media/image38.jpg"/><Relationship Id="rId1" Type="http://schemas.openxmlformats.org/officeDocument/2006/relationships/slideLayout" Target="../slideLayouts/slideLayout30.xml"/><Relationship Id="rId6" Type="http://schemas.openxmlformats.org/officeDocument/2006/relationships/image" Target="../media/image40.jpeg"/><Relationship Id="rId5" Type="http://schemas.openxmlformats.org/officeDocument/2006/relationships/hyperlink" Target="https://www.flickr.com/photos/41648399@N06/4240360096" TargetMode="Externa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7" Type="http://schemas.openxmlformats.org/officeDocument/2006/relationships/hyperlink" Target="https://en.wikipedia.org/wiki/Denmark" TargetMode="External"/><Relationship Id="rId2" Type="http://schemas.openxmlformats.org/officeDocument/2006/relationships/image" Target="../media/image46.jpg"/><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hyperlink" Target="https://www.flickr.com/photos/pictures-of-money/17113311358/in/photostream/" TargetMode="External"/></Relationships>
</file>

<file path=ppt/slides/_rels/slide53.xml.rels><?xml version="1.0" encoding="UTF-8" standalone="yes"?>
<Relationships xmlns="http://schemas.openxmlformats.org/package/2006/relationships"><Relationship Id="rId7" Type="http://schemas.openxmlformats.org/officeDocument/2006/relationships/hyperlink" Target="https://creativecommons.org/licenses/by-sa/3.0/" TargetMode="External"/><Relationship Id="rId2" Type="http://schemas.openxmlformats.org/officeDocument/2006/relationships/image" Target="../media/image47.jpg"/><Relationship Id="rId1" Type="http://schemas.openxmlformats.org/officeDocument/2006/relationships/slideLayout" Target="../slideLayouts/slideLayout34.xml"/><Relationship Id="rId6" Type="http://schemas.openxmlformats.org/officeDocument/2006/relationships/hyperlink" Target="https://vec.wikipedia.org/wiki/File:Flag_of_the_Netherlands.svg" TargetMode="External"/><Relationship Id="rId5" Type="http://schemas.openxmlformats.org/officeDocument/2006/relationships/image" Target="../media/image48.png"/><Relationship Id="rId4" Type="http://schemas.openxmlformats.org/officeDocument/2006/relationships/hyperlink" Target="https://pxhere.com/en/photo/1447319"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hyperlink" Target="https://www.migrationpolicy.org/topics/adult-education-language-learning" TargetMode="Externa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yoursay.sa.gov.au/better-together" TargetMode="External"/><Relationship Id="rId2" Type="http://schemas.openxmlformats.org/officeDocument/2006/relationships/image" Target="../media/image10.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hyperlink" Target="https://www.irishtimes.com/news/immigrants-face-education-barriers-1.789686"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95062" y="5022376"/>
            <a:ext cx="4870995" cy="1957004"/>
          </a:xfrm>
        </p:spPr>
        <p:txBody>
          <a:bodyPr/>
          <a:lstStyle/>
          <a:p>
            <a:r>
              <a:rPr lang="en-US" dirty="0" err="1">
                <a:solidFill>
                  <a:srgbClr val="B6BD00"/>
                </a:solidFill>
              </a:rPr>
              <a:t>Educación</a:t>
            </a:r>
            <a:r>
              <a:rPr lang="en-US" dirty="0">
                <a:solidFill>
                  <a:srgbClr val="B6BD00"/>
                </a:solidFill>
              </a:rPr>
              <a:t> y </a:t>
            </a:r>
            <a:r>
              <a:rPr lang="en-US" dirty="0" err="1" smtClean="0">
                <a:solidFill>
                  <a:srgbClr val="B6BD00"/>
                </a:solidFill>
              </a:rPr>
              <a:t>empleo</a:t>
            </a:r>
            <a:endParaRPr lang="en-US" dirty="0">
              <a:solidFill>
                <a:srgbClr val="B6BD00"/>
              </a:solidFill>
            </a:endParaRPr>
          </a:p>
        </p:txBody>
      </p:sp>
      <p:sp>
        <p:nvSpPr>
          <p:cNvPr id="28" name="Text Placeholder 2">
            <a:extLst>
              <a:ext uri="{FF2B5EF4-FFF2-40B4-BE49-F238E27FC236}">
                <a16:creationId xmlns:a16="http://schemas.microsoft.com/office/drawing/2014/main" xmlns="" id="{493C4918-71A5-4B8C-84A7-06F1ED91EF52}"/>
              </a:ext>
            </a:extLst>
          </p:cNvPr>
          <p:cNvSpPr txBox="1">
            <a:spLocks/>
          </p:cNvSpPr>
          <p:nvPr/>
        </p:nvSpPr>
        <p:spPr>
          <a:xfrm>
            <a:off x="232963" y="3862316"/>
            <a:ext cx="5894881" cy="2320120"/>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dirty="0"/>
              <a:t>Conviértete en un agente </a:t>
            </a:r>
            <a:r>
              <a:rPr lang="es-ES" dirty="0" smtClean="0"/>
              <a:t>para la inclusión </a:t>
            </a:r>
            <a:r>
              <a:rPr lang="es-ES" dirty="0"/>
              <a:t>a través </a:t>
            </a:r>
            <a:r>
              <a:rPr lang="es-ES" dirty="0" smtClean="0"/>
              <a:t>de la</a:t>
            </a:r>
          </a:p>
        </p:txBody>
      </p:sp>
      <p:sp>
        <p:nvSpPr>
          <p:cNvPr id="5" name="Rectangle 4">
            <a:extLst>
              <a:ext uri="{FF2B5EF4-FFF2-40B4-BE49-F238E27FC236}">
                <a16:creationId xmlns:a16="http://schemas.microsoft.com/office/drawing/2014/main" xmlns="" id="{A1D0EED7-404B-4236-9B8A-5137DBC840DA}"/>
              </a:ext>
            </a:extLst>
          </p:cNvPr>
          <p:cNvSpPr/>
          <p:nvPr/>
        </p:nvSpPr>
        <p:spPr>
          <a:xfrm>
            <a:off x="493096" y="2316061"/>
            <a:ext cx="3347383" cy="584775"/>
          </a:xfrm>
          <a:prstGeom prst="rect">
            <a:avLst/>
          </a:prstGeom>
          <a:solidFill>
            <a:srgbClr val="B6BD00"/>
          </a:solidFill>
        </p:spPr>
        <p:txBody>
          <a:bodyPr wrap="square">
            <a:spAutoFit/>
          </a:bodyPr>
          <a:lstStyle/>
          <a:p>
            <a:r>
              <a:rPr lang="en-US" sz="3200" dirty="0" err="1" smtClean="0">
                <a:solidFill>
                  <a:schemeClr val="bg1"/>
                </a:solidFill>
              </a:rPr>
              <a:t>Sección</a:t>
            </a:r>
            <a:r>
              <a:rPr lang="en-US" sz="3200" dirty="0" smtClean="0">
                <a:solidFill>
                  <a:schemeClr val="bg1"/>
                </a:solidFill>
              </a:rPr>
              <a:t> 3  </a:t>
            </a:r>
            <a:endParaRPr lang="en-US" sz="3200" dirty="0">
              <a:solidFill>
                <a:schemeClr val="bg1"/>
              </a:solidFill>
            </a:endParaRPr>
          </a:p>
        </p:txBody>
      </p:sp>
      <p:pic>
        <p:nvPicPr>
          <p:cNvPr id="7" name="Picture Placeholder 6" descr="A picture containing shirt&#10;&#10;Description automatically generated">
            <a:extLst>
              <a:ext uri="{FF2B5EF4-FFF2-40B4-BE49-F238E27FC236}">
                <a16:creationId xmlns:a16="http://schemas.microsoft.com/office/drawing/2014/main" xmlns="" id="{2D1795AC-293A-455B-9C1D-0A51CB58B2F3}"/>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13059" r="13059"/>
          <a:stretch>
            <a:fillRect/>
          </a:stretch>
        </p:blipFill>
        <p:spPr>
          <a:xfrm>
            <a:off x="6351145" y="117222"/>
            <a:ext cx="5567228" cy="5567228"/>
          </a:xfrm>
        </p:spPr>
      </p:pic>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B6A34CE-99D1-4AD4-909A-32D594B9C6B7}"/>
              </a:ext>
            </a:extLst>
          </p:cNvPr>
          <p:cNvSpPr>
            <a:spLocks noGrp="1"/>
          </p:cNvSpPr>
          <p:nvPr>
            <p:ph type="body" sz="quarter" idx="16"/>
          </p:nvPr>
        </p:nvSpPr>
        <p:spPr>
          <a:xfrm>
            <a:off x="6220464" y="985854"/>
            <a:ext cx="5279028" cy="697353"/>
          </a:xfrm>
        </p:spPr>
        <p:txBody>
          <a:bodyPr/>
          <a:lstStyle/>
          <a:p>
            <a:r>
              <a:rPr lang="es-ES" dirty="0" smtClean="0"/>
              <a:t>En esta sección:</a:t>
            </a:r>
            <a:endParaRPr lang="es-ES" dirty="0"/>
          </a:p>
        </p:txBody>
      </p:sp>
      <p:sp>
        <p:nvSpPr>
          <p:cNvPr id="3" name="Text Placeholder 2">
            <a:extLst>
              <a:ext uri="{FF2B5EF4-FFF2-40B4-BE49-F238E27FC236}">
                <a16:creationId xmlns:a16="http://schemas.microsoft.com/office/drawing/2014/main" xmlns="" id="{81628DDF-BC0C-41B4-9668-F0CEB2F597D6}"/>
              </a:ext>
            </a:extLst>
          </p:cNvPr>
          <p:cNvSpPr>
            <a:spLocks noGrp="1"/>
          </p:cNvSpPr>
          <p:nvPr>
            <p:ph type="body" sz="quarter" idx="17"/>
          </p:nvPr>
        </p:nvSpPr>
        <p:spPr>
          <a:xfrm>
            <a:off x="6220464" y="1775476"/>
            <a:ext cx="5491494" cy="3947440"/>
          </a:xfrm>
        </p:spPr>
        <p:txBody>
          <a:bodyPr/>
          <a:lstStyle/>
          <a:p>
            <a:pPr algn="just"/>
            <a:r>
              <a:rPr lang="es-ES" sz="2200" dirty="0">
                <a:solidFill>
                  <a:srgbClr val="615F5D"/>
                </a:solidFill>
              </a:rPr>
              <a:t>Las necesidades de formación individual de </a:t>
            </a:r>
            <a:r>
              <a:rPr lang="es-ES" sz="2200" dirty="0" smtClean="0">
                <a:solidFill>
                  <a:srgbClr val="615F5D"/>
                </a:solidFill>
              </a:rPr>
              <a:t>las  personas refugiadas </a:t>
            </a:r>
            <a:r>
              <a:rPr lang="es-ES" sz="2200" dirty="0">
                <a:solidFill>
                  <a:srgbClr val="615F5D"/>
                </a:solidFill>
              </a:rPr>
              <a:t>y migrantes pueden variar según la razón de la persona para venir a la UE.</a:t>
            </a:r>
          </a:p>
          <a:p>
            <a:pPr algn="just"/>
            <a:r>
              <a:rPr lang="es-ES" sz="2200" dirty="0">
                <a:solidFill>
                  <a:srgbClr val="615F5D"/>
                </a:solidFill>
              </a:rPr>
              <a:t>La duración esperada de su </a:t>
            </a:r>
            <a:r>
              <a:rPr lang="es-ES" sz="2200" dirty="0" smtClean="0">
                <a:solidFill>
                  <a:srgbClr val="615F5D"/>
                </a:solidFill>
              </a:rPr>
              <a:t>estancia</a:t>
            </a:r>
            <a:r>
              <a:rPr lang="es-ES" sz="2200" dirty="0">
                <a:solidFill>
                  <a:srgbClr val="615F5D"/>
                </a:solidFill>
              </a:rPr>
              <a:t>, así como sus habilidades, nivel de educación y experiencias laborales también influyen en sus necesidades </a:t>
            </a:r>
            <a:r>
              <a:rPr lang="es-ES" sz="2200" dirty="0" smtClean="0">
                <a:solidFill>
                  <a:srgbClr val="615F5D"/>
                </a:solidFill>
              </a:rPr>
              <a:t>formativas.</a:t>
            </a:r>
            <a:endParaRPr lang="es-ES" sz="2200" dirty="0" smtClean="0">
              <a:solidFill>
                <a:srgbClr val="615F5D"/>
              </a:solidFill>
            </a:endParaRPr>
          </a:p>
          <a:p>
            <a:pPr algn="just"/>
            <a:r>
              <a:rPr lang="es-ES" sz="2200" dirty="0">
                <a:solidFill>
                  <a:srgbClr val="615F5D"/>
                </a:solidFill>
              </a:rPr>
              <a:t>En esta sección, examinamos las necesidades </a:t>
            </a:r>
            <a:r>
              <a:rPr lang="es-ES" sz="2200" dirty="0">
                <a:solidFill>
                  <a:srgbClr val="615F5D"/>
                </a:solidFill>
              </a:rPr>
              <a:t>formativas típicas </a:t>
            </a:r>
            <a:r>
              <a:rPr lang="es-ES" sz="2200" dirty="0" smtClean="0">
                <a:solidFill>
                  <a:srgbClr val="615F5D"/>
                </a:solidFill>
              </a:rPr>
              <a:t>de las personas refugiadas </a:t>
            </a:r>
            <a:r>
              <a:rPr lang="es-ES" sz="2200" dirty="0">
                <a:solidFill>
                  <a:srgbClr val="615F5D"/>
                </a:solidFill>
              </a:rPr>
              <a:t>y migrantes y </a:t>
            </a:r>
            <a:r>
              <a:rPr lang="es-ES" sz="2200" dirty="0" smtClean="0">
                <a:solidFill>
                  <a:srgbClr val="615F5D"/>
                </a:solidFill>
              </a:rPr>
              <a:t>nos </a:t>
            </a:r>
            <a:r>
              <a:rPr lang="es-ES" sz="2200" dirty="0">
                <a:solidFill>
                  <a:srgbClr val="615F5D"/>
                </a:solidFill>
              </a:rPr>
              <a:t>una idea de los tipos de apoyo educativo que podrían necesitar.</a:t>
            </a:r>
            <a:endParaRPr lang="en-IE" sz="2200" dirty="0">
              <a:solidFill>
                <a:srgbClr val="615F5D"/>
              </a:solidFill>
            </a:endParaRPr>
          </a:p>
          <a:p>
            <a:pPr algn="just"/>
            <a:endParaRPr lang="en-IE" dirty="0">
              <a:solidFill>
                <a:srgbClr val="615F5D"/>
              </a:solidFill>
            </a:endParaRPr>
          </a:p>
          <a:p>
            <a:pPr algn="just"/>
            <a:endParaRPr lang="en-IE" dirty="0">
              <a:solidFill>
                <a:srgbClr val="615F5D"/>
              </a:solidFill>
            </a:endParaRPr>
          </a:p>
          <a:p>
            <a:pPr algn="just"/>
            <a:endParaRPr lang="en-IE" dirty="0">
              <a:solidFill>
                <a:srgbClr val="615F5D"/>
              </a:solidFill>
            </a:endParaRPr>
          </a:p>
          <a:p>
            <a:pPr algn="just"/>
            <a:endParaRPr lang="en-IE" dirty="0"/>
          </a:p>
        </p:txBody>
      </p:sp>
      <p:sp>
        <p:nvSpPr>
          <p:cNvPr id="7" name="TextBox 6">
            <a:extLst>
              <a:ext uri="{FF2B5EF4-FFF2-40B4-BE49-F238E27FC236}">
                <a16:creationId xmlns:a16="http://schemas.microsoft.com/office/drawing/2014/main" xmlns=""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smtClean="0">
                <a:solidFill>
                  <a:schemeClr val="bg1"/>
                </a:solidFill>
              </a:rPr>
              <a:t>EDUCACIÓN</a:t>
            </a:r>
            <a:endParaRPr lang="en-IE" sz="3200" dirty="0">
              <a:solidFill>
                <a:schemeClr val="bg1"/>
              </a:solidFill>
            </a:endParaRPr>
          </a:p>
        </p:txBody>
      </p:sp>
      <p:sp>
        <p:nvSpPr>
          <p:cNvPr id="8" name="Text Placeholder 5">
            <a:extLst>
              <a:ext uri="{FF2B5EF4-FFF2-40B4-BE49-F238E27FC236}">
                <a16:creationId xmlns:a16="http://schemas.microsoft.com/office/drawing/2014/main" xmlns=""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1.2 </a:t>
            </a:r>
            <a:r>
              <a:rPr lang="es-ES" sz="3600" i="0" dirty="0"/>
              <a:t>Comprender las necesidades de </a:t>
            </a:r>
            <a:r>
              <a:rPr lang="es-ES" sz="3600" i="0" dirty="0" smtClean="0"/>
              <a:t>formación de las personas refugiadas adultas</a:t>
            </a:r>
            <a:endParaRPr lang="en-IE" dirty="0"/>
          </a:p>
        </p:txBody>
      </p:sp>
    </p:spTree>
    <p:extLst>
      <p:ext uri="{BB962C8B-B14F-4D97-AF65-F5344CB8AC3E}">
        <p14:creationId xmlns:p14="http://schemas.microsoft.com/office/powerpoint/2010/main" val="395292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EAC9A68-C721-4DBD-B326-80A1D6F6ADA7}"/>
              </a:ext>
            </a:extLst>
          </p:cNvPr>
          <p:cNvSpPr>
            <a:spLocks noGrp="1"/>
          </p:cNvSpPr>
          <p:nvPr>
            <p:ph type="body" sz="quarter" idx="20"/>
          </p:nvPr>
        </p:nvSpPr>
        <p:spPr>
          <a:xfrm>
            <a:off x="0" y="2049716"/>
            <a:ext cx="7851228" cy="4330302"/>
          </a:xfrm>
          <a:solidFill>
            <a:srgbClr val="B6BD00"/>
          </a:solidFill>
        </p:spPr>
        <p:txBody>
          <a:bodyPr/>
          <a:lstStyle/>
          <a:p>
            <a:pPr marL="0" indent="0" algn="just">
              <a:lnSpc>
                <a:spcPct val="100000"/>
              </a:lnSpc>
              <a:buNone/>
            </a:pPr>
            <a:r>
              <a:rPr lang="es-ES" dirty="0" smtClean="0">
                <a:solidFill>
                  <a:schemeClr val="bg1"/>
                </a:solidFill>
              </a:rPr>
              <a:t>Las personas refugiadas </a:t>
            </a:r>
            <a:r>
              <a:rPr lang="es-ES" dirty="0">
                <a:solidFill>
                  <a:schemeClr val="bg1"/>
                </a:solidFill>
              </a:rPr>
              <a:t>son personas que se han visto obligadas a abandonar su país para escapar de la guerra o la persecución. Este grupo </a:t>
            </a:r>
            <a:r>
              <a:rPr lang="es-ES" dirty="0" smtClean="0">
                <a:solidFill>
                  <a:schemeClr val="bg1"/>
                </a:solidFill>
              </a:rPr>
              <a:t>se enfrenta a problemas </a:t>
            </a:r>
            <a:r>
              <a:rPr lang="es-ES" dirty="0">
                <a:solidFill>
                  <a:schemeClr val="bg1"/>
                </a:solidFill>
              </a:rPr>
              <a:t>complejos muy específicos que la educación de adultos puede abordar, como</a:t>
            </a:r>
            <a:r>
              <a:rPr lang="es-ES" dirty="0" smtClean="0">
                <a:solidFill>
                  <a:schemeClr val="bg1"/>
                </a:solidFill>
              </a:rPr>
              <a:t>:</a:t>
            </a:r>
          </a:p>
          <a:p>
            <a:pPr algn="just">
              <a:lnSpc>
                <a:spcPct val="100000"/>
              </a:lnSpc>
            </a:pPr>
            <a:r>
              <a:rPr lang="es-ES" dirty="0">
                <a:solidFill>
                  <a:schemeClr val="bg1"/>
                </a:solidFill>
              </a:rPr>
              <a:t>vulnerabilidad resultante de los traumas </a:t>
            </a:r>
            <a:r>
              <a:rPr lang="es-ES" dirty="0" smtClean="0">
                <a:solidFill>
                  <a:schemeClr val="bg1"/>
                </a:solidFill>
              </a:rPr>
              <a:t>sufridos</a:t>
            </a:r>
          </a:p>
          <a:p>
            <a:pPr algn="just">
              <a:lnSpc>
                <a:spcPct val="100000"/>
              </a:lnSpc>
            </a:pPr>
            <a:r>
              <a:rPr lang="es-ES" dirty="0">
                <a:solidFill>
                  <a:schemeClr val="bg1"/>
                </a:solidFill>
              </a:rPr>
              <a:t>falta de documentación, incluida la documentación </a:t>
            </a:r>
            <a:r>
              <a:rPr lang="es-ES" dirty="0" smtClean="0">
                <a:solidFill>
                  <a:schemeClr val="bg1"/>
                </a:solidFill>
              </a:rPr>
              <a:t>educativa</a:t>
            </a:r>
          </a:p>
          <a:p>
            <a:pPr algn="just">
              <a:lnSpc>
                <a:spcPct val="100000"/>
              </a:lnSpc>
            </a:pPr>
            <a:r>
              <a:rPr lang="en-IE" dirty="0" err="1">
                <a:solidFill>
                  <a:schemeClr val="bg1"/>
                </a:solidFill>
              </a:rPr>
              <a:t>barreras</a:t>
            </a:r>
            <a:r>
              <a:rPr lang="en-IE" dirty="0">
                <a:solidFill>
                  <a:schemeClr val="bg1"/>
                </a:solidFill>
              </a:rPr>
              <a:t> </a:t>
            </a:r>
            <a:r>
              <a:rPr lang="en-IE" dirty="0" err="1">
                <a:solidFill>
                  <a:schemeClr val="bg1"/>
                </a:solidFill>
              </a:rPr>
              <a:t>culturales</a:t>
            </a:r>
            <a:r>
              <a:rPr lang="en-IE" dirty="0">
                <a:solidFill>
                  <a:schemeClr val="bg1"/>
                </a:solidFill>
              </a:rPr>
              <a:t> y </a:t>
            </a:r>
            <a:r>
              <a:rPr lang="en-IE" dirty="0" err="1" smtClean="0">
                <a:solidFill>
                  <a:schemeClr val="bg1"/>
                </a:solidFill>
              </a:rPr>
              <a:t>lingüísticas</a:t>
            </a:r>
            <a:endParaRPr lang="en-IE" dirty="0" smtClean="0">
              <a:solidFill>
                <a:schemeClr val="bg1"/>
              </a:solidFill>
            </a:endParaRPr>
          </a:p>
          <a:p>
            <a:pPr algn="just">
              <a:lnSpc>
                <a:spcPct val="100000"/>
              </a:lnSpc>
            </a:pPr>
            <a:r>
              <a:rPr lang="es-ES" dirty="0">
                <a:solidFill>
                  <a:schemeClr val="bg1"/>
                </a:solidFill>
              </a:rPr>
              <a:t>riesgos de estigmatización en la educación y en el mercado laboral y de vivienda</a:t>
            </a:r>
            <a:endParaRPr lang="en-IE" dirty="0">
              <a:solidFill>
                <a:schemeClr val="bg1"/>
              </a:solidFill>
            </a:endParaRPr>
          </a:p>
        </p:txBody>
      </p:sp>
      <p:sp>
        <p:nvSpPr>
          <p:cNvPr id="3" name="Text Placeholder 2">
            <a:extLst>
              <a:ext uri="{FF2B5EF4-FFF2-40B4-BE49-F238E27FC236}">
                <a16:creationId xmlns:a16="http://schemas.microsoft.com/office/drawing/2014/main" xmlns="" id="{7277F5A6-D9A7-4EC8-AE2E-7DFB13422886}"/>
              </a:ext>
            </a:extLst>
          </p:cNvPr>
          <p:cNvSpPr>
            <a:spLocks noGrp="1"/>
          </p:cNvSpPr>
          <p:nvPr>
            <p:ph type="body" sz="quarter" idx="21"/>
          </p:nvPr>
        </p:nvSpPr>
        <p:spPr>
          <a:xfrm>
            <a:off x="2495266" y="525517"/>
            <a:ext cx="8403792" cy="1082938"/>
          </a:xfrm>
        </p:spPr>
        <p:txBody>
          <a:bodyPr>
            <a:normAutofit/>
          </a:bodyPr>
          <a:lstStyle/>
          <a:p>
            <a:pPr algn="ctr"/>
            <a:r>
              <a:rPr lang="es-ES" dirty="0"/>
              <a:t>Necesidades </a:t>
            </a:r>
            <a:r>
              <a:rPr lang="es-ES" dirty="0" smtClean="0"/>
              <a:t>de </a:t>
            </a:r>
            <a:r>
              <a:rPr lang="es-ES" dirty="0" smtClean="0"/>
              <a:t>las personas refugiadas</a:t>
            </a:r>
            <a:endParaRPr lang="en-IE" dirty="0"/>
          </a:p>
        </p:txBody>
      </p:sp>
      <p:pic>
        <p:nvPicPr>
          <p:cNvPr id="6" name="Picture 5" descr="A group of people standing in the sand&#10;&#10;Description automatically generated">
            <a:extLst>
              <a:ext uri="{FF2B5EF4-FFF2-40B4-BE49-F238E27FC236}">
                <a16:creationId xmlns:a16="http://schemas.microsoft.com/office/drawing/2014/main" xmlns="" id="{AC82BB79-46A5-4578-ABD1-E8C21531219C}"/>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r="25533"/>
          <a:stretch/>
        </p:blipFill>
        <p:spPr>
          <a:xfrm>
            <a:off x="8156864" y="2272175"/>
            <a:ext cx="4035137" cy="3610208"/>
          </a:xfrm>
          <a:prstGeom prst="ellipse">
            <a:avLst/>
          </a:prstGeom>
          <a:ln>
            <a:noFill/>
          </a:ln>
          <a:effectLst>
            <a:softEdge rad="112500"/>
          </a:effectLst>
        </p:spPr>
      </p:pic>
    </p:spTree>
    <p:extLst>
      <p:ext uri="{BB962C8B-B14F-4D97-AF65-F5344CB8AC3E}">
        <p14:creationId xmlns:p14="http://schemas.microsoft.com/office/powerpoint/2010/main" val="95902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277F5A6-D9A7-4EC8-AE2E-7DFB13422886}"/>
              </a:ext>
            </a:extLst>
          </p:cNvPr>
          <p:cNvSpPr>
            <a:spLocks noGrp="1"/>
          </p:cNvSpPr>
          <p:nvPr>
            <p:ph type="body" sz="quarter" idx="21"/>
          </p:nvPr>
        </p:nvSpPr>
        <p:spPr>
          <a:xfrm>
            <a:off x="2495266" y="525517"/>
            <a:ext cx="8403792" cy="1082938"/>
          </a:xfrm>
        </p:spPr>
        <p:txBody>
          <a:bodyPr>
            <a:normAutofit/>
          </a:bodyPr>
          <a:lstStyle/>
          <a:p>
            <a:pPr algn="ctr"/>
            <a:r>
              <a:rPr lang="es-ES" dirty="0"/>
              <a:t>Necesidades </a:t>
            </a:r>
            <a:r>
              <a:rPr lang="es-ES" dirty="0" smtClean="0"/>
              <a:t>formativas de las personas migrantes</a:t>
            </a:r>
            <a:endParaRPr lang="en-IE" dirty="0"/>
          </a:p>
        </p:txBody>
      </p:sp>
      <p:sp>
        <p:nvSpPr>
          <p:cNvPr id="4" name="Rectangle 3">
            <a:extLst>
              <a:ext uri="{FF2B5EF4-FFF2-40B4-BE49-F238E27FC236}">
                <a16:creationId xmlns:a16="http://schemas.microsoft.com/office/drawing/2014/main" xmlns="" id="{A14CA007-91F1-4BFF-8ECD-4AC8771C3C9B}"/>
              </a:ext>
            </a:extLst>
          </p:cNvPr>
          <p:cNvSpPr/>
          <p:nvPr/>
        </p:nvSpPr>
        <p:spPr>
          <a:xfrm>
            <a:off x="4340772" y="1807978"/>
            <a:ext cx="7703912" cy="3785652"/>
          </a:xfrm>
          <a:prstGeom prst="rect">
            <a:avLst/>
          </a:prstGeom>
          <a:solidFill>
            <a:srgbClr val="16A8D3"/>
          </a:solidFill>
        </p:spPr>
        <p:txBody>
          <a:bodyPr wrap="square">
            <a:spAutoFit/>
          </a:bodyPr>
          <a:lstStyle/>
          <a:p>
            <a:pPr algn="just"/>
            <a:r>
              <a:rPr lang="es-ES" sz="2400" dirty="0">
                <a:solidFill>
                  <a:schemeClr val="bg1"/>
                </a:solidFill>
              </a:rPr>
              <a:t>Los migrantes son personas que toman una decisión consciente de abandonar su país para buscar una vida mejor en otro lugar.</a:t>
            </a:r>
          </a:p>
          <a:p>
            <a:pPr algn="just"/>
            <a:endParaRPr lang="es-ES" sz="2400" dirty="0">
              <a:solidFill>
                <a:schemeClr val="bg1"/>
              </a:solidFill>
            </a:endParaRPr>
          </a:p>
          <a:p>
            <a:pPr algn="just"/>
            <a:r>
              <a:rPr lang="es-ES" sz="2400" dirty="0">
                <a:solidFill>
                  <a:schemeClr val="bg1"/>
                </a:solidFill>
              </a:rPr>
              <a:t>Las necesidades </a:t>
            </a:r>
            <a:r>
              <a:rPr lang="es-ES" sz="2400" dirty="0" smtClean="0">
                <a:solidFill>
                  <a:schemeClr val="bg1"/>
                </a:solidFill>
              </a:rPr>
              <a:t>formativas de las personas migrantes </a:t>
            </a:r>
            <a:r>
              <a:rPr lang="es-ES" sz="2400" dirty="0">
                <a:solidFill>
                  <a:schemeClr val="bg1"/>
                </a:solidFill>
              </a:rPr>
              <a:t>difieren significativamente de las </a:t>
            </a:r>
            <a:r>
              <a:rPr lang="es-ES" sz="2400" dirty="0" smtClean="0">
                <a:solidFill>
                  <a:schemeClr val="bg1"/>
                </a:solidFill>
              </a:rPr>
              <a:t>personas refugiadas</a:t>
            </a:r>
            <a:r>
              <a:rPr lang="es-ES" sz="2400" dirty="0">
                <a:solidFill>
                  <a:schemeClr val="bg1"/>
                </a:solidFill>
              </a:rPr>
              <a:t>. </a:t>
            </a:r>
            <a:r>
              <a:rPr lang="es-ES" sz="2400" dirty="0" smtClean="0">
                <a:solidFill>
                  <a:schemeClr val="bg1"/>
                </a:solidFill>
              </a:rPr>
              <a:t>Algunos/as </a:t>
            </a:r>
            <a:r>
              <a:rPr lang="es-ES" sz="2400" dirty="0">
                <a:solidFill>
                  <a:schemeClr val="bg1"/>
                </a:solidFill>
              </a:rPr>
              <a:t>migrantes, por ejemplo, son </a:t>
            </a:r>
            <a:r>
              <a:rPr lang="es-ES" sz="2400" dirty="0" smtClean="0">
                <a:solidFill>
                  <a:schemeClr val="bg1"/>
                </a:solidFill>
              </a:rPr>
              <a:t>ciudadanos/as </a:t>
            </a:r>
            <a:r>
              <a:rPr lang="es-ES" sz="2400" dirty="0">
                <a:solidFill>
                  <a:schemeClr val="bg1"/>
                </a:solidFill>
              </a:rPr>
              <a:t>de terceros países altamente </a:t>
            </a:r>
            <a:r>
              <a:rPr lang="es-ES" sz="2400" dirty="0" smtClean="0">
                <a:solidFill>
                  <a:schemeClr val="bg1"/>
                </a:solidFill>
              </a:rPr>
              <a:t>cualificados </a:t>
            </a:r>
            <a:r>
              <a:rPr lang="es-ES" sz="2400" dirty="0">
                <a:solidFill>
                  <a:schemeClr val="bg1"/>
                </a:solidFill>
              </a:rPr>
              <a:t>que se </a:t>
            </a:r>
            <a:r>
              <a:rPr lang="es-ES" sz="2400" dirty="0" smtClean="0">
                <a:solidFill>
                  <a:schemeClr val="bg1"/>
                </a:solidFill>
              </a:rPr>
              <a:t>trasladan con </a:t>
            </a:r>
            <a:r>
              <a:rPr lang="es-ES" sz="2400" dirty="0">
                <a:solidFill>
                  <a:schemeClr val="bg1"/>
                </a:solidFill>
              </a:rPr>
              <a:t>fines económicos y requieren poco apoyo </a:t>
            </a:r>
            <a:r>
              <a:rPr lang="es-ES" sz="2400" dirty="0" smtClean="0">
                <a:solidFill>
                  <a:schemeClr val="bg1"/>
                </a:solidFill>
              </a:rPr>
              <a:t>educativo/ </a:t>
            </a:r>
            <a:r>
              <a:rPr lang="es-ES" sz="2400" dirty="0">
                <a:solidFill>
                  <a:schemeClr val="bg1"/>
                </a:solidFill>
              </a:rPr>
              <a:t>integración de </a:t>
            </a:r>
            <a:r>
              <a:rPr lang="es-ES" sz="2400" dirty="0" smtClean="0">
                <a:solidFill>
                  <a:schemeClr val="bg1"/>
                </a:solidFill>
              </a:rPr>
              <a:t>adultos, </a:t>
            </a:r>
            <a:r>
              <a:rPr lang="es-ES" sz="2400" dirty="0">
                <a:solidFill>
                  <a:schemeClr val="bg1"/>
                </a:solidFill>
              </a:rPr>
              <a:t>exceptuando la </a:t>
            </a:r>
            <a:r>
              <a:rPr lang="es-ES" sz="2400" dirty="0" smtClean="0">
                <a:solidFill>
                  <a:schemeClr val="bg1"/>
                </a:solidFill>
              </a:rPr>
              <a:t>formación en idioma</a:t>
            </a:r>
            <a:r>
              <a:rPr lang="es-ES" sz="2400" dirty="0" smtClean="0">
                <a:solidFill>
                  <a:schemeClr val="bg1"/>
                </a:solidFill>
              </a:rPr>
              <a:t>.</a:t>
            </a:r>
            <a:endParaRPr lang="en-IE" sz="2400" dirty="0">
              <a:solidFill>
                <a:schemeClr val="bg1"/>
              </a:solidFill>
            </a:endParaRPr>
          </a:p>
        </p:txBody>
      </p:sp>
      <p:pic>
        <p:nvPicPr>
          <p:cNvPr id="11" name="Picture 10" descr="Two people looking at the camera&#10;&#10;Description automatically generated">
            <a:extLst>
              <a:ext uri="{FF2B5EF4-FFF2-40B4-BE49-F238E27FC236}">
                <a16:creationId xmlns:a16="http://schemas.microsoft.com/office/drawing/2014/main" xmlns="" id="{FD43F246-4CA2-4E19-B990-6837CE72B803}"/>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2131678"/>
            <a:ext cx="4155003" cy="2768920"/>
          </a:xfrm>
          <a:prstGeom prst="rect">
            <a:avLst/>
          </a:prstGeom>
        </p:spPr>
      </p:pic>
    </p:spTree>
    <p:extLst>
      <p:ext uri="{BB962C8B-B14F-4D97-AF65-F5344CB8AC3E}">
        <p14:creationId xmlns:p14="http://schemas.microsoft.com/office/powerpoint/2010/main" val="3050688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273D9EC-F758-4BF0-AEA0-AF2F2AAFA16D}"/>
              </a:ext>
            </a:extLst>
          </p:cNvPr>
          <p:cNvSpPr>
            <a:spLocks noGrp="1"/>
          </p:cNvSpPr>
          <p:nvPr>
            <p:ph type="body" sz="quarter" idx="20"/>
          </p:nvPr>
        </p:nvSpPr>
        <p:spPr>
          <a:xfrm>
            <a:off x="606057" y="1754550"/>
            <a:ext cx="11270634" cy="4422965"/>
          </a:xfrm>
        </p:spPr>
        <p:txBody>
          <a:bodyPr/>
          <a:lstStyle/>
          <a:p>
            <a:pPr algn="just"/>
            <a:r>
              <a:rPr lang="es-ES" dirty="0" smtClean="0"/>
              <a:t>Los/las </a:t>
            </a:r>
            <a:r>
              <a:rPr lang="es-ES" dirty="0"/>
              <a:t>estudiantes migrantes de primera y segunda generación tienen una tasa </a:t>
            </a:r>
            <a:r>
              <a:rPr lang="es-ES" dirty="0" smtClean="0"/>
              <a:t>de rendimiento más baja que </a:t>
            </a:r>
            <a:r>
              <a:rPr lang="es-ES" dirty="0"/>
              <a:t>los nativos</a:t>
            </a:r>
            <a:r>
              <a:rPr lang="es-ES" dirty="0" smtClean="0"/>
              <a:t>.</a:t>
            </a:r>
          </a:p>
          <a:p>
            <a:pPr algn="just"/>
            <a:r>
              <a:rPr lang="es-ES" dirty="0"/>
              <a:t>Las cifras son particularmente sorprendentes para los migrantes de primera generación, para quienes la baja tasa de logro supera el 30% en matemáticas, ciencias y lectura en la mayoría de los países de la UE, mientras que para los nativos las tasas suelen ser inferiores al 15</a:t>
            </a:r>
            <a:r>
              <a:rPr lang="es-ES" dirty="0" smtClean="0"/>
              <a:t>%.</a:t>
            </a:r>
          </a:p>
          <a:p>
            <a:pPr algn="just"/>
            <a:r>
              <a:rPr lang="es-ES" dirty="0"/>
              <a:t>Solo en países con una larga tradición de atraer </a:t>
            </a:r>
            <a:r>
              <a:rPr lang="es-ES" dirty="0" smtClean="0"/>
              <a:t>migrantes </a:t>
            </a:r>
            <a:r>
              <a:rPr lang="es-ES" dirty="0" smtClean="0"/>
              <a:t>altamente formados</a:t>
            </a:r>
            <a:r>
              <a:rPr lang="es-ES" dirty="0"/>
              <a:t>, como el Reino Unido y Luxemburgo, hay estudiantes migrantes de primera generación que obtienen mejores resultados en matemáticas que los nativos mejor formados.</a:t>
            </a:r>
          </a:p>
          <a:p>
            <a:pPr algn="just"/>
            <a:r>
              <a:rPr lang="es-ES" dirty="0"/>
              <a:t>Lo mismo se aplica ampliamente a Irlanda, que es un destino </a:t>
            </a:r>
            <a:r>
              <a:rPr lang="es-ES" dirty="0" smtClean="0"/>
              <a:t>relativamente nuevo </a:t>
            </a:r>
            <a:r>
              <a:rPr lang="es-ES" dirty="0"/>
              <a:t>para migrantes </a:t>
            </a:r>
            <a:r>
              <a:rPr lang="es-ES" dirty="0" smtClean="0"/>
              <a:t>altamente </a:t>
            </a:r>
            <a:r>
              <a:rPr lang="es-ES" dirty="0" smtClean="0"/>
              <a:t>cualificados.</a:t>
            </a:r>
            <a:endParaRPr lang="en-IE" dirty="0"/>
          </a:p>
        </p:txBody>
      </p:sp>
      <p:sp>
        <p:nvSpPr>
          <p:cNvPr id="3" name="Text Placeholder 2">
            <a:extLst>
              <a:ext uri="{FF2B5EF4-FFF2-40B4-BE49-F238E27FC236}">
                <a16:creationId xmlns:a16="http://schemas.microsoft.com/office/drawing/2014/main" xmlns="" id="{C6CE3801-CA5D-4EAC-9BE8-92C35E2E894F}"/>
              </a:ext>
            </a:extLst>
          </p:cNvPr>
          <p:cNvSpPr>
            <a:spLocks noGrp="1"/>
          </p:cNvSpPr>
          <p:nvPr>
            <p:ph type="body" sz="quarter" idx="21"/>
          </p:nvPr>
        </p:nvSpPr>
        <p:spPr>
          <a:xfrm>
            <a:off x="2208186" y="644972"/>
            <a:ext cx="9519526" cy="857158"/>
          </a:xfrm>
        </p:spPr>
        <p:txBody>
          <a:bodyPr>
            <a:normAutofit fontScale="92500" lnSpcReduction="20000"/>
          </a:bodyPr>
          <a:lstStyle/>
          <a:p>
            <a:pPr algn="ctr"/>
            <a:r>
              <a:rPr lang="es-ES" dirty="0"/>
              <a:t>Instantánea de la educación de los migrantes en Europa</a:t>
            </a:r>
            <a:endParaRPr lang="en-IE" dirty="0"/>
          </a:p>
        </p:txBody>
      </p:sp>
      <p:sp>
        <p:nvSpPr>
          <p:cNvPr id="4" name="Rectangle 3">
            <a:extLst>
              <a:ext uri="{FF2B5EF4-FFF2-40B4-BE49-F238E27FC236}">
                <a16:creationId xmlns:a16="http://schemas.microsoft.com/office/drawing/2014/main" xmlns="" id="{22CA6EA0-5BC4-4F4B-9706-7EA5716F9754}"/>
              </a:ext>
            </a:extLst>
          </p:cNvPr>
          <p:cNvSpPr/>
          <p:nvPr/>
        </p:nvSpPr>
        <p:spPr>
          <a:xfrm>
            <a:off x="5034456" y="6578759"/>
            <a:ext cx="9080938" cy="246221"/>
          </a:xfrm>
          <a:prstGeom prst="rect">
            <a:avLst/>
          </a:prstGeom>
        </p:spPr>
        <p:txBody>
          <a:bodyPr wrap="square">
            <a:spAutoFit/>
          </a:bodyPr>
          <a:lstStyle/>
          <a:p>
            <a:r>
              <a:rPr lang="en-IE" sz="1000" dirty="0"/>
              <a:t>Source: </a:t>
            </a:r>
            <a:r>
              <a:rPr lang="en-IE" sz="1000" dirty="0">
                <a:hlinkClick r:id="rId2"/>
              </a:rPr>
              <a:t>https://ec.europa.eu/jrc/en/news/integrating-migrants-education-and-vocational-training-key-address-disadvantages</a:t>
            </a:r>
            <a:r>
              <a:rPr lang="en-IE" sz="1000" dirty="0"/>
              <a:t> </a:t>
            </a:r>
          </a:p>
        </p:txBody>
      </p:sp>
    </p:spTree>
    <p:extLst>
      <p:ext uri="{BB962C8B-B14F-4D97-AF65-F5344CB8AC3E}">
        <p14:creationId xmlns:p14="http://schemas.microsoft.com/office/powerpoint/2010/main" val="330817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5BE5964-0970-406C-9189-F4600621774F}"/>
              </a:ext>
            </a:extLst>
          </p:cNvPr>
          <p:cNvSpPr>
            <a:spLocks noGrp="1"/>
          </p:cNvSpPr>
          <p:nvPr>
            <p:ph type="body" sz="quarter" idx="20"/>
          </p:nvPr>
        </p:nvSpPr>
        <p:spPr>
          <a:xfrm>
            <a:off x="111806" y="2079695"/>
            <a:ext cx="4041227" cy="3872188"/>
          </a:xfrm>
        </p:spPr>
        <p:txBody>
          <a:bodyPr/>
          <a:lstStyle/>
          <a:p>
            <a:r>
              <a:rPr lang="en-IE" dirty="0">
                <a:solidFill>
                  <a:srgbClr val="B6BD00"/>
                </a:solidFill>
              </a:rPr>
              <a:t>HABILIDADES PARA LA VIDA</a:t>
            </a:r>
            <a:r>
              <a:rPr lang="en-IE" dirty="0" smtClean="0"/>
              <a:t>– </a:t>
            </a:r>
            <a:r>
              <a:rPr lang="es-ES" dirty="0"/>
              <a:t>autoconciencia, empatía, toma de decisiones, resolución de problemas, manejo del </a:t>
            </a:r>
            <a:r>
              <a:rPr lang="es-ES" dirty="0" smtClean="0"/>
              <a:t>estrés.</a:t>
            </a:r>
            <a:endParaRPr lang="es-ES" dirty="0" smtClean="0"/>
          </a:p>
          <a:p>
            <a:r>
              <a:rPr lang="en-IE" dirty="0">
                <a:solidFill>
                  <a:srgbClr val="16A8D3"/>
                </a:solidFill>
              </a:rPr>
              <a:t>HABILIDADES SOCIALES</a:t>
            </a:r>
            <a:r>
              <a:rPr lang="en-IE" dirty="0" smtClean="0"/>
              <a:t>– </a:t>
            </a:r>
            <a:r>
              <a:rPr lang="es-ES" dirty="0"/>
              <a:t>escucha activa, gestión / construcción de relaciones, respeto y comprensión de los </a:t>
            </a:r>
            <a:r>
              <a:rPr lang="es-ES" dirty="0" smtClean="0"/>
              <a:t>demás.</a:t>
            </a:r>
            <a:endParaRPr lang="en-IE" dirty="0"/>
          </a:p>
        </p:txBody>
      </p:sp>
      <p:sp>
        <p:nvSpPr>
          <p:cNvPr id="3" name="Text Placeholder 2">
            <a:extLst>
              <a:ext uri="{FF2B5EF4-FFF2-40B4-BE49-F238E27FC236}">
                <a16:creationId xmlns:a16="http://schemas.microsoft.com/office/drawing/2014/main" xmlns="" id="{2F08434E-A406-4DC9-81CC-26899AD705A1}"/>
              </a:ext>
            </a:extLst>
          </p:cNvPr>
          <p:cNvSpPr>
            <a:spLocks noGrp="1"/>
          </p:cNvSpPr>
          <p:nvPr>
            <p:ph type="body" sz="quarter" idx="21"/>
          </p:nvPr>
        </p:nvSpPr>
        <p:spPr>
          <a:xfrm>
            <a:off x="2495266" y="483476"/>
            <a:ext cx="8403792" cy="1124979"/>
          </a:xfrm>
        </p:spPr>
        <p:txBody>
          <a:bodyPr>
            <a:normAutofit fontScale="85000" lnSpcReduction="20000"/>
          </a:bodyPr>
          <a:lstStyle/>
          <a:p>
            <a:pPr algn="ctr"/>
            <a:r>
              <a:rPr lang="es-ES" dirty="0"/>
              <a:t>Temas que la educación de adultos puede cubrir para satisfacer algunas necesidades de refugiados y migrantes</a:t>
            </a:r>
            <a:endParaRPr lang="en-IE" dirty="0"/>
          </a:p>
        </p:txBody>
      </p:sp>
      <p:sp>
        <p:nvSpPr>
          <p:cNvPr id="4" name="Text Placeholder 1">
            <a:extLst>
              <a:ext uri="{FF2B5EF4-FFF2-40B4-BE49-F238E27FC236}">
                <a16:creationId xmlns:a16="http://schemas.microsoft.com/office/drawing/2014/main" xmlns="" id="{3A2A0D3B-3A20-4927-BD66-733B78198753}"/>
              </a:ext>
            </a:extLst>
          </p:cNvPr>
          <p:cNvSpPr txBox="1">
            <a:spLocks/>
          </p:cNvSpPr>
          <p:nvPr/>
        </p:nvSpPr>
        <p:spPr>
          <a:xfrm>
            <a:off x="3979718" y="2079695"/>
            <a:ext cx="4438978" cy="3872188"/>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B6BD00"/>
              </a:buClr>
              <a:buFont typeface="Arial" charset="0"/>
              <a:buChar char="•"/>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smtClean="0">
                <a:solidFill>
                  <a:srgbClr val="EA1D76"/>
                </a:solidFill>
              </a:rPr>
              <a:t>HABILIDADES COMUNICATIVAS</a:t>
            </a:r>
            <a:r>
              <a:rPr lang="en-IE" dirty="0" smtClean="0"/>
              <a:t>– </a:t>
            </a:r>
            <a:r>
              <a:rPr lang="en-IE" dirty="0" err="1" smtClean="0"/>
              <a:t>aprendizaje</a:t>
            </a:r>
            <a:r>
              <a:rPr lang="en-IE" dirty="0" smtClean="0"/>
              <a:t> de </a:t>
            </a:r>
            <a:r>
              <a:rPr lang="en-IE" dirty="0" err="1" smtClean="0"/>
              <a:t>idiomas</a:t>
            </a:r>
            <a:r>
              <a:rPr lang="en-IE" dirty="0" smtClean="0"/>
              <a:t>, </a:t>
            </a:r>
            <a:r>
              <a:rPr lang="en-IE" dirty="0" err="1" smtClean="0"/>
              <a:t>habilidades</a:t>
            </a:r>
            <a:r>
              <a:rPr lang="en-IE" dirty="0" smtClean="0"/>
              <a:t> </a:t>
            </a:r>
            <a:r>
              <a:rPr lang="en-IE" dirty="0" err="1" smtClean="0"/>
              <a:t>interpersonales</a:t>
            </a:r>
            <a:r>
              <a:rPr lang="en-IE" dirty="0" smtClean="0"/>
              <a:t> </a:t>
            </a:r>
            <a:endParaRPr lang="en-IE" dirty="0"/>
          </a:p>
          <a:p>
            <a:r>
              <a:rPr lang="en-IE" dirty="0">
                <a:solidFill>
                  <a:srgbClr val="B6BD00"/>
                </a:solidFill>
              </a:rPr>
              <a:t>HABILIDADES DE </a:t>
            </a:r>
            <a:r>
              <a:rPr lang="en-IE" dirty="0" smtClean="0">
                <a:solidFill>
                  <a:srgbClr val="B6BD00"/>
                </a:solidFill>
              </a:rPr>
              <a:t>COLABORACIÓN</a:t>
            </a:r>
            <a:r>
              <a:rPr lang="en-IE" dirty="0" smtClean="0"/>
              <a:t>–</a:t>
            </a:r>
            <a:r>
              <a:rPr lang="es-ES" dirty="0" smtClean="0"/>
              <a:t> </a:t>
            </a:r>
            <a:r>
              <a:rPr lang="es-ES" dirty="0"/>
              <a:t>trabajo en equipo, habilidades de </a:t>
            </a:r>
            <a:r>
              <a:rPr lang="es-ES" dirty="0" smtClean="0"/>
              <a:t>liderazgo</a:t>
            </a:r>
          </a:p>
          <a:p>
            <a:r>
              <a:rPr lang="en-IE" dirty="0" smtClean="0">
                <a:solidFill>
                  <a:srgbClr val="F38B00"/>
                </a:solidFill>
              </a:rPr>
              <a:t>HABILIDADES </a:t>
            </a:r>
            <a:r>
              <a:rPr lang="en-IE" dirty="0">
                <a:solidFill>
                  <a:srgbClr val="F38B00"/>
                </a:solidFill>
              </a:rPr>
              <a:t>CÍVICAS</a:t>
            </a:r>
            <a:r>
              <a:rPr lang="en-IE" dirty="0" smtClean="0"/>
              <a:t>– </a:t>
            </a:r>
            <a:r>
              <a:rPr lang="es-ES" dirty="0"/>
              <a:t>ciudadanía activa, participación comunitaria, </a:t>
            </a:r>
            <a:r>
              <a:rPr lang="es-ES" dirty="0" smtClean="0"/>
              <a:t>voluntariado</a:t>
            </a:r>
            <a:endParaRPr lang="en-IE" dirty="0"/>
          </a:p>
        </p:txBody>
      </p:sp>
      <p:sp>
        <p:nvSpPr>
          <p:cNvPr id="5" name="Text Placeholder 1">
            <a:extLst>
              <a:ext uri="{FF2B5EF4-FFF2-40B4-BE49-F238E27FC236}">
                <a16:creationId xmlns:a16="http://schemas.microsoft.com/office/drawing/2014/main" xmlns="" id="{E0E11CE9-0579-44E1-A612-1E0C1A1B6746}"/>
              </a:ext>
            </a:extLst>
          </p:cNvPr>
          <p:cNvSpPr txBox="1">
            <a:spLocks/>
          </p:cNvSpPr>
          <p:nvPr/>
        </p:nvSpPr>
        <p:spPr>
          <a:xfrm>
            <a:off x="8318952" y="1337481"/>
            <a:ext cx="3789920" cy="500097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B6BD00"/>
              </a:buClr>
              <a:buFont typeface="Arial" charset="0"/>
              <a:buChar char="•"/>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B6BD00"/>
                </a:solidFill>
              </a:rPr>
              <a:t>ALFABETIZACIÓN PARA ADULTOS </a:t>
            </a:r>
            <a:r>
              <a:rPr lang="en-IE" dirty="0" smtClean="0"/>
              <a:t>- </a:t>
            </a:r>
            <a:r>
              <a:rPr lang="es-ES" dirty="0" smtClean="0"/>
              <a:t>lectura, escritura, matemáticas, habilidades de </a:t>
            </a:r>
            <a:r>
              <a:rPr lang="es-ES" dirty="0" smtClean="0"/>
              <a:t>TIC</a:t>
            </a:r>
            <a:endParaRPr lang="es-ES" dirty="0" smtClean="0"/>
          </a:p>
          <a:p>
            <a:r>
              <a:rPr lang="en-IE" dirty="0" smtClean="0">
                <a:solidFill>
                  <a:srgbClr val="16A8D3"/>
                </a:solidFill>
              </a:rPr>
              <a:t>HABILIDADES para la EMPLEABILIDAD– </a:t>
            </a:r>
            <a:r>
              <a:rPr lang="es-ES" dirty="0"/>
              <a:t>Redacción de CV, preparación de entrevistas, información sobre el mercado laboral en los países anfitriones, </a:t>
            </a:r>
            <a:r>
              <a:rPr lang="es-ES" dirty="0" smtClean="0"/>
              <a:t>emprendimiento</a:t>
            </a:r>
          </a:p>
          <a:p>
            <a:r>
              <a:rPr lang="en-IE" dirty="0">
                <a:solidFill>
                  <a:srgbClr val="EA1D76"/>
                </a:solidFill>
              </a:rPr>
              <a:t>OTRAS HABILIDADES RELEVANTES– </a:t>
            </a:r>
            <a:r>
              <a:rPr lang="en-IE" dirty="0"/>
              <a:t>orientación</a:t>
            </a:r>
          </a:p>
        </p:txBody>
      </p:sp>
    </p:spTree>
    <p:extLst>
      <p:ext uri="{BB962C8B-B14F-4D97-AF65-F5344CB8AC3E}">
        <p14:creationId xmlns:p14="http://schemas.microsoft.com/office/powerpoint/2010/main" val="404197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B6A34CE-99D1-4AD4-909A-32D594B9C6B7}"/>
              </a:ext>
            </a:extLst>
          </p:cNvPr>
          <p:cNvSpPr>
            <a:spLocks noGrp="1"/>
          </p:cNvSpPr>
          <p:nvPr>
            <p:ph type="body" sz="quarter" idx="16"/>
          </p:nvPr>
        </p:nvSpPr>
        <p:spPr/>
        <p:txBody>
          <a:bodyPr/>
          <a:lstStyle/>
          <a:p>
            <a:r>
              <a:rPr lang="en-IE" dirty="0" err="1" smtClean="0"/>
              <a:t>En</a:t>
            </a:r>
            <a:r>
              <a:rPr lang="en-IE" dirty="0" smtClean="0"/>
              <a:t> </a:t>
            </a:r>
            <a:r>
              <a:rPr lang="en-IE" dirty="0" err="1" smtClean="0"/>
              <a:t>esta</a:t>
            </a:r>
            <a:r>
              <a:rPr lang="en-IE" dirty="0" smtClean="0"/>
              <a:t> </a:t>
            </a:r>
            <a:r>
              <a:rPr lang="en-IE" dirty="0" err="1" smtClean="0"/>
              <a:t>sección</a:t>
            </a:r>
            <a:r>
              <a:rPr lang="en-IE" dirty="0" smtClean="0"/>
              <a:t>:</a:t>
            </a:r>
            <a:endParaRPr lang="en-IE" dirty="0"/>
          </a:p>
        </p:txBody>
      </p:sp>
      <p:sp>
        <p:nvSpPr>
          <p:cNvPr id="3" name="Text Placeholder 2">
            <a:extLst>
              <a:ext uri="{FF2B5EF4-FFF2-40B4-BE49-F238E27FC236}">
                <a16:creationId xmlns:a16="http://schemas.microsoft.com/office/drawing/2014/main" xmlns="" id="{81628DDF-BC0C-41B4-9668-F0CEB2F597D6}"/>
              </a:ext>
            </a:extLst>
          </p:cNvPr>
          <p:cNvSpPr>
            <a:spLocks noGrp="1"/>
          </p:cNvSpPr>
          <p:nvPr>
            <p:ph type="body" sz="quarter" idx="17"/>
          </p:nvPr>
        </p:nvSpPr>
        <p:spPr>
          <a:xfrm>
            <a:off x="5964382" y="1879505"/>
            <a:ext cx="5808518" cy="4396604"/>
          </a:xfrm>
        </p:spPr>
        <p:txBody>
          <a:bodyPr/>
          <a:lstStyle/>
          <a:p>
            <a:pPr algn="just"/>
            <a:r>
              <a:rPr lang="es-ES" dirty="0" smtClean="0">
                <a:solidFill>
                  <a:srgbClr val="615F5D"/>
                </a:solidFill>
              </a:rPr>
              <a:t>Los </a:t>
            </a:r>
            <a:r>
              <a:rPr lang="es-ES" dirty="0" smtClean="0">
                <a:solidFill>
                  <a:srgbClr val="615F5D"/>
                </a:solidFill>
              </a:rPr>
              <a:t>grupos con diferente nivel educativo </a:t>
            </a:r>
            <a:r>
              <a:rPr lang="es-ES" dirty="0" smtClean="0">
                <a:solidFill>
                  <a:srgbClr val="615F5D"/>
                </a:solidFill>
              </a:rPr>
              <a:t>requieren </a:t>
            </a:r>
            <a:r>
              <a:rPr lang="es-ES" dirty="0">
                <a:solidFill>
                  <a:srgbClr val="615F5D"/>
                </a:solidFill>
              </a:rPr>
              <a:t>diferentes enfoques didácticos y pedagógicos para </a:t>
            </a:r>
            <a:r>
              <a:rPr lang="es-ES" dirty="0" smtClean="0">
                <a:solidFill>
                  <a:srgbClr val="615F5D"/>
                </a:solidFill>
              </a:rPr>
              <a:t>ayudar en el </a:t>
            </a:r>
            <a:r>
              <a:rPr lang="es-ES" dirty="0">
                <a:solidFill>
                  <a:srgbClr val="615F5D"/>
                </a:solidFill>
              </a:rPr>
              <a:t>aprendizaje de </a:t>
            </a:r>
            <a:r>
              <a:rPr lang="es-ES" dirty="0" smtClean="0">
                <a:solidFill>
                  <a:srgbClr val="615F5D"/>
                </a:solidFill>
              </a:rPr>
              <a:t>todos/as los/as </a:t>
            </a:r>
            <a:r>
              <a:rPr lang="es-ES" dirty="0">
                <a:solidFill>
                  <a:srgbClr val="615F5D"/>
                </a:solidFill>
              </a:rPr>
              <a:t>estudiantes y esto es particularmente relevante en la enseñanza y la participación de estudiantes adultos refugiados y migrantes.</a:t>
            </a:r>
            <a:endParaRPr lang="en-IE" dirty="0">
              <a:solidFill>
                <a:srgbClr val="615F5D"/>
              </a:solidFill>
            </a:endParaRPr>
          </a:p>
          <a:p>
            <a:pPr algn="just"/>
            <a:r>
              <a:rPr lang="es-ES" dirty="0">
                <a:solidFill>
                  <a:srgbClr val="615F5D"/>
                </a:solidFill>
              </a:rPr>
              <a:t>En esta sección, presentamos algunos de los métodos de enseñanza más innovadores para brindar </a:t>
            </a:r>
            <a:r>
              <a:rPr lang="es-ES" dirty="0" smtClean="0">
                <a:solidFill>
                  <a:srgbClr val="615F5D"/>
                </a:solidFill>
              </a:rPr>
              <a:t>formación a </a:t>
            </a:r>
            <a:r>
              <a:rPr lang="es-ES" dirty="0">
                <a:solidFill>
                  <a:srgbClr val="615F5D"/>
                </a:solidFill>
              </a:rPr>
              <a:t>refugiados y migrantes adultos.</a:t>
            </a:r>
            <a:endParaRPr lang="en-IE" dirty="0"/>
          </a:p>
        </p:txBody>
      </p:sp>
      <p:sp>
        <p:nvSpPr>
          <p:cNvPr id="7" name="TextBox 6">
            <a:extLst>
              <a:ext uri="{FF2B5EF4-FFF2-40B4-BE49-F238E27FC236}">
                <a16:creationId xmlns:a16="http://schemas.microsoft.com/office/drawing/2014/main" xmlns=""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smtClean="0">
                <a:solidFill>
                  <a:schemeClr val="bg1"/>
                </a:solidFill>
              </a:rPr>
              <a:t>EDUCACIÓN</a:t>
            </a:r>
            <a:endParaRPr lang="en-IE" sz="3200" dirty="0">
              <a:solidFill>
                <a:schemeClr val="bg1"/>
              </a:solidFill>
            </a:endParaRPr>
          </a:p>
        </p:txBody>
      </p:sp>
      <p:sp>
        <p:nvSpPr>
          <p:cNvPr id="8" name="Text Placeholder 5">
            <a:extLst>
              <a:ext uri="{FF2B5EF4-FFF2-40B4-BE49-F238E27FC236}">
                <a16:creationId xmlns:a16="http://schemas.microsoft.com/office/drawing/2014/main" xmlns=""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1.3 </a:t>
            </a:r>
            <a:r>
              <a:rPr lang="en-IE" sz="3600" i="0" dirty="0"/>
              <a:t>Métodos de </a:t>
            </a:r>
            <a:r>
              <a:rPr lang="en-IE" sz="3600" i="0" dirty="0" err="1"/>
              <a:t>enseñanza</a:t>
            </a:r>
            <a:r>
              <a:rPr lang="en-IE" sz="3600" i="0" dirty="0"/>
              <a:t> </a:t>
            </a:r>
            <a:r>
              <a:rPr lang="en-IE" sz="3600" i="0" dirty="0" err="1"/>
              <a:t>innovadores</a:t>
            </a:r>
            <a:r>
              <a:rPr lang="en-IE" sz="3600" i="0" dirty="0"/>
              <a:t> </a:t>
            </a:r>
            <a:r>
              <a:rPr lang="en-IE" sz="3600" i="0" dirty="0" smtClean="0"/>
              <a:t>para personas </a:t>
            </a:r>
            <a:r>
              <a:rPr lang="en-IE" sz="3600" i="0" dirty="0" err="1" smtClean="0"/>
              <a:t>refugiadas</a:t>
            </a:r>
            <a:r>
              <a:rPr lang="en-IE" sz="3600" i="0" dirty="0" smtClean="0"/>
              <a:t> </a:t>
            </a:r>
            <a:r>
              <a:rPr lang="en-IE" sz="3600" i="0" dirty="0"/>
              <a:t>y </a:t>
            </a:r>
            <a:r>
              <a:rPr lang="en-IE" sz="3600" i="0" dirty="0" err="1"/>
              <a:t>migrantes</a:t>
            </a:r>
            <a:r>
              <a:rPr lang="en-IE" sz="3600" i="0" dirty="0"/>
              <a:t> </a:t>
            </a:r>
            <a:r>
              <a:rPr lang="en-IE" sz="3600" i="0" dirty="0" err="1" smtClean="0"/>
              <a:t>adultas</a:t>
            </a:r>
            <a:endParaRPr lang="en-IE" dirty="0"/>
          </a:p>
        </p:txBody>
      </p:sp>
    </p:spTree>
    <p:extLst>
      <p:ext uri="{BB962C8B-B14F-4D97-AF65-F5344CB8AC3E}">
        <p14:creationId xmlns:p14="http://schemas.microsoft.com/office/powerpoint/2010/main" val="1002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51CC665-FF6A-48BD-AA39-DA8F65B3D110}"/>
              </a:ext>
            </a:extLst>
          </p:cNvPr>
          <p:cNvSpPr>
            <a:spLocks noGrp="1"/>
          </p:cNvSpPr>
          <p:nvPr>
            <p:ph type="body" sz="quarter" idx="20"/>
          </p:nvPr>
        </p:nvSpPr>
        <p:spPr>
          <a:xfrm>
            <a:off x="5759668" y="2191823"/>
            <a:ext cx="6169573" cy="4255692"/>
          </a:xfrm>
        </p:spPr>
        <p:txBody>
          <a:bodyPr/>
          <a:lstStyle/>
          <a:p>
            <a:pPr algn="just"/>
            <a:r>
              <a:rPr lang="es-ES" dirty="0"/>
              <a:t>A </a:t>
            </a:r>
            <a:r>
              <a:rPr lang="es-ES" dirty="0" smtClean="0"/>
              <a:t>las personas adultas </a:t>
            </a:r>
            <a:r>
              <a:rPr lang="es-ES" dirty="0"/>
              <a:t>les gusta aprender basándose en la experiencia. Necesitan sentirse </a:t>
            </a:r>
            <a:r>
              <a:rPr lang="es-ES" dirty="0" smtClean="0"/>
              <a:t>involucrados </a:t>
            </a:r>
            <a:r>
              <a:rPr lang="es-ES" dirty="0"/>
              <a:t>en su </a:t>
            </a:r>
            <a:r>
              <a:rPr lang="es-ES" dirty="0" smtClean="0"/>
              <a:t>formación, </a:t>
            </a:r>
            <a:r>
              <a:rPr lang="es-ES" dirty="0"/>
              <a:t>que, a su vez, debe ser relevante y resolver problemas reales</a:t>
            </a:r>
            <a:r>
              <a:rPr lang="es-ES" dirty="0" smtClean="0"/>
              <a:t>.</a:t>
            </a:r>
          </a:p>
          <a:p>
            <a:pPr algn="just"/>
            <a:endParaRPr lang="en-IE" dirty="0"/>
          </a:p>
          <a:p>
            <a:pPr algn="just"/>
            <a:r>
              <a:rPr lang="es-ES" dirty="0"/>
              <a:t>L</a:t>
            </a:r>
            <a:r>
              <a:rPr lang="es-ES" dirty="0" smtClean="0"/>
              <a:t>as </a:t>
            </a:r>
            <a:r>
              <a:rPr lang="es-ES" dirty="0"/>
              <a:t>necesidades de </a:t>
            </a:r>
            <a:r>
              <a:rPr lang="es-ES" dirty="0" smtClean="0"/>
              <a:t>formación en </a:t>
            </a:r>
            <a:r>
              <a:rPr lang="es-ES" dirty="0"/>
              <a:t>educación para adultos incluyen innovación </a:t>
            </a:r>
            <a:r>
              <a:rPr lang="es-ES" dirty="0" smtClean="0"/>
              <a:t> y formación interactiva </a:t>
            </a:r>
            <a:r>
              <a:rPr lang="es-ES" dirty="0"/>
              <a:t>que se basa en situaciones de la vida real y </a:t>
            </a:r>
            <a:r>
              <a:rPr lang="es-ES" dirty="0" smtClean="0"/>
              <a:t>en el </a:t>
            </a:r>
            <a:r>
              <a:rPr lang="es-ES" dirty="0"/>
              <a:t>aprendizaje </a:t>
            </a:r>
            <a:r>
              <a:rPr lang="es-ES" dirty="0" smtClean="0"/>
              <a:t> práctico.</a:t>
            </a:r>
            <a:endParaRPr lang="en-IE" dirty="0"/>
          </a:p>
          <a:p>
            <a:endParaRPr lang="en-IE" dirty="0"/>
          </a:p>
        </p:txBody>
      </p:sp>
      <p:pic>
        <p:nvPicPr>
          <p:cNvPr id="6" name="Picture Placeholder 5" descr="A person sitting at a table&#10;&#10;Description automatically generated">
            <a:extLst>
              <a:ext uri="{FF2B5EF4-FFF2-40B4-BE49-F238E27FC236}">
                <a16:creationId xmlns:a16="http://schemas.microsoft.com/office/drawing/2014/main" xmlns="" id="{650CEA87-75F2-4AF8-B717-9EA1191BAC5A}"/>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6847" r="16847"/>
          <a:stretch>
            <a:fillRect/>
          </a:stretch>
        </p:blipFill>
        <p:spPr/>
      </p:pic>
      <p:sp>
        <p:nvSpPr>
          <p:cNvPr id="4" name="Text Placeholder 3">
            <a:extLst>
              <a:ext uri="{FF2B5EF4-FFF2-40B4-BE49-F238E27FC236}">
                <a16:creationId xmlns:a16="http://schemas.microsoft.com/office/drawing/2014/main" xmlns="" id="{E3F5A6D9-9E16-43DC-B3AB-46D758A9F5B4}"/>
              </a:ext>
            </a:extLst>
          </p:cNvPr>
          <p:cNvSpPr>
            <a:spLocks noGrp="1"/>
          </p:cNvSpPr>
          <p:nvPr>
            <p:ph type="body" sz="quarter" idx="22"/>
          </p:nvPr>
        </p:nvSpPr>
        <p:spPr>
          <a:xfrm>
            <a:off x="5612524" y="767883"/>
            <a:ext cx="5721077" cy="857158"/>
          </a:xfrm>
        </p:spPr>
        <p:txBody>
          <a:bodyPr>
            <a:normAutofit fontScale="92500" lnSpcReduction="20000"/>
          </a:bodyPr>
          <a:lstStyle/>
          <a:p>
            <a:r>
              <a:rPr lang="es-ES" dirty="0" smtClean="0"/>
              <a:t>¿Cómo </a:t>
            </a:r>
            <a:r>
              <a:rPr lang="es-ES" dirty="0"/>
              <a:t>les gusta </a:t>
            </a:r>
            <a:r>
              <a:rPr lang="es-ES" dirty="0"/>
              <a:t>aprender a </a:t>
            </a:r>
            <a:r>
              <a:rPr lang="es-ES" dirty="0" smtClean="0"/>
              <a:t>las  personas adultas?</a:t>
            </a:r>
            <a:endParaRPr lang="en-IE" dirty="0"/>
          </a:p>
        </p:txBody>
      </p:sp>
    </p:spTree>
    <p:extLst>
      <p:ext uri="{BB962C8B-B14F-4D97-AF65-F5344CB8AC3E}">
        <p14:creationId xmlns:p14="http://schemas.microsoft.com/office/powerpoint/2010/main" val="2990715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51CC665-FF6A-48BD-AA39-DA8F65B3D110}"/>
              </a:ext>
            </a:extLst>
          </p:cNvPr>
          <p:cNvSpPr>
            <a:spLocks noGrp="1"/>
          </p:cNvSpPr>
          <p:nvPr>
            <p:ph type="body" sz="quarter" idx="20"/>
          </p:nvPr>
        </p:nvSpPr>
        <p:spPr>
          <a:xfrm>
            <a:off x="5854262" y="2028544"/>
            <a:ext cx="6159062" cy="4255692"/>
          </a:xfrm>
        </p:spPr>
        <p:txBody>
          <a:bodyPr/>
          <a:lstStyle/>
          <a:p>
            <a:r>
              <a:rPr lang="es-ES" dirty="0"/>
              <a:t>Hay una variedad de métodos de </a:t>
            </a:r>
            <a:r>
              <a:rPr lang="es-ES" dirty="0" smtClean="0"/>
              <a:t>enseñanzas </a:t>
            </a:r>
            <a:r>
              <a:rPr lang="es-ES" dirty="0"/>
              <a:t>que funcionan bien con </a:t>
            </a:r>
            <a:r>
              <a:rPr lang="es-ES" dirty="0" smtClean="0"/>
              <a:t>personas refugiadas </a:t>
            </a:r>
            <a:r>
              <a:rPr lang="es-ES" dirty="0"/>
              <a:t>y migrantes. </a:t>
            </a:r>
            <a:r>
              <a:rPr lang="es-ES" dirty="0" smtClean="0"/>
              <a:t>Ejemplos:</a:t>
            </a:r>
          </a:p>
          <a:p>
            <a:pPr marL="342900" indent="-342900">
              <a:buFont typeface="Arial" panose="020B0604020202020204" pitchFamily="34" charset="0"/>
              <a:buChar char="•"/>
            </a:pPr>
            <a:r>
              <a:rPr lang="en-IE" dirty="0" err="1"/>
              <a:t>aprendizaje</a:t>
            </a:r>
            <a:r>
              <a:rPr lang="en-IE" dirty="0"/>
              <a:t> </a:t>
            </a:r>
            <a:r>
              <a:rPr lang="en-IE" dirty="0" err="1" smtClean="0"/>
              <a:t>activo</a:t>
            </a:r>
            <a:endParaRPr lang="en-IE" dirty="0" smtClean="0"/>
          </a:p>
          <a:p>
            <a:pPr marL="342900" indent="-342900">
              <a:buFont typeface="Arial" panose="020B0604020202020204" pitchFamily="34" charset="0"/>
              <a:buChar char="•"/>
            </a:pPr>
            <a:r>
              <a:rPr lang="en-IE" dirty="0" err="1"/>
              <a:t>instrucción</a:t>
            </a:r>
            <a:r>
              <a:rPr lang="en-IE" dirty="0"/>
              <a:t> / </a:t>
            </a:r>
            <a:r>
              <a:rPr lang="en-IE" dirty="0" err="1"/>
              <a:t>aprendizaje</a:t>
            </a:r>
            <a:r>
              <a:rPr lang="en-IE" dirty="0"/>
              <a:t> </a:t>
            </a:r>
            <a:r>
              <a:rPr lang="en-IE" dirty="0" smtClean="0"/>
              <a:t>entre </a:t>
            </a:r>
            <a:r>
              <a:rPr lang="en-IE" dirty="0" err="1" smtClean="0"/>
              <a:t>iguales</a:t>
            </a:r>
            <a:endParaRPr lang="en-IE" dirty="0" smtClean="0"/>
          </a:p>
          <a:p>
            <a:pPr marL="342900" indent="-342900">
              <a:buFont typeface="Arial" panose="020B0604020202020204" pitchFamily="34" charset="0"/>
              <a:buChar char="•"/>
            </a:pPr>
            <a:r>
              <a:rPr lang="es-ES" dirty="0" smtClean="0"/>
              <a:t>Aprendizaje a </a:t>
            </a:r>
            <a:r>
              <a:rPr lang="es-ES" dirty="0"/>
              <a:t>través de juegos </a:t>
            </a:r>
            <a:r>
              <a:rPr lang="es-ES" dirty="0" smtClean="0"/>
              <a:t>/</a:t>
            </a:r>
            <a:r>
              <a:rPr lang="en-IE" dirty="0" err="1" smtClean="0"/>
              <a:t>cuentacuentos</a:t>
            </a:r>
            <a:endParaRPr lang="en-IE" dirty="0"/>
          </a:p>
          <a:p>
            <a:pPr marL="342900" indent="-342900">
              <a:buFont typeface="Arial" panose="020B0604020202020204" pitchFamily="34" charset="0"/>
              <a:buChar char="•"/>
            </a:pPr>
            <a:r>
              <a:rPr lang="en-IE" dirty="0" err="1"/>
              <a:t>empatía</a:t>
            </a:r>
            <a:r>
              <a:rPr lang="en-IE" dirty="0"/>
              <a:t> </a:t>
            </a:r>
            <a:r>
              <a:rPr lang="en-IE" dirty="0" err="1" smtClean="0"/>
              <a:t>intergrupal</a:t>
            </a:r>
            <a:endParaRPr lang="en-IE" dirty="0" smtClean="0"/>
          </a:p>
          <a:p>
            <a:pPr marL="342900" indent="-342900">
              <a:buFont typeface="Arial" panose="020B0604020202020204" pitchFamily="34" charset="0"/>
              <a:buChar char="•"/>
            </a:pPr>
            <a:r>
              <a:rPr lang="en-IE" dirty="0" err="1"/>
              <a:t>instrucción</a:t>
            </a:r>
            <a:r>
              <a:rPr lang="en-IE" dirty="0"/>
              <a:t> </a:t>
            </a:r>
            <a:r>
              <a:rPr lang="en-IE" dirty="0" err="1"/>
              <a:t>diferenciada</a:t>
            </a:r>
            <a:endParaRPr lang="en-IE" dirty="0"/>
          </a:p>
        </p:txBody>
      </p:sp>
      <p:sp>
        <p:nvSpPr>
          <p:cNvPr id="4" name="Text Placeholder 3">
            <a:extLst>
              <a:ext uri="{FF2B5EF4-FFF2-40B4-BE49-F238E27FC236}">
                <a16:creationId xmlns:a16="http://schemas.microsoft.com/office/drawing/2014/main" xmlns="" id="{E3F5A6D9-9E16-43DC-B3AB-46D758A9F5B4}"/>
              </a:ext>
            </a:extLst>
          </p:cNvPr>
          <p:cNvSpPr>
            <a:spLocks noGrp="1"/>
          </p:cNvSpPr>
          <p:nvPr>
            <p:ph type="body" sz="quarter" idx="22"/>
          </p:nvPr>
        </p:nvSpPr>
        <p:spPr>
          <a:xfrm>
            <a:off x="4842164" y="357352"/>
            <a:ext cx="7171160" cy="1267689"/>
          </a:xfrm>
        </p:spPr>
        <p:txBody>
          <a:bodyPr>
            <a:normAutofit fontScale="92500" lnSpcReduction="20000"/>
          </a:bodyPr>
          <a:lstStyle/>
          <a:p>
            <a:pPr algn="ctr"/>
            <a:r>
              <a:rPr lang="es-ES" dirty="0"/>
              <a:t>Métodos / mecanismos de </a:t>
            </a:r>
            <a:r>
              <a:rPr lang="es-ES" dirty="0" err="1" smtClean="0"/>
              <a:t>foramación</a:t>
            </a:r>
            <a:r>
              <a:rPr lang="es-ES" dirty="0" smtClean="0"/>
              <a:t> que </a:t>
            </a:r>
            <a:r>
              <a:rPr lang="es-ES" dirty="0"/>
              <a:t>funcionan bien </a:t>
            </a:r>
            <a:r>
              <a:rPr lang="es-ES" dirty="0" smtClean="0"/>
              <a:t>co</a:t>
            </a:r>
            <a:r>
              <a:rPr lang="es-ES" dirty="0" smtClean="0"/>
              <a:t>n personas </a:t>
            </a:r>
            <a:r>
              <a:rPr lang="es-ES" dirty="0" smtClean="0"/>
              <a:t>adultas refugiadas </a:t>
            </a:r>
            <a:r>
              <a:rPr lang="es-ES" dirty="0"/>
              <a:t>y migrantes</a:t>
            </a:r>
            <a:endParaRPr lang="en-IE" dirty="0"/>
          </a:p>
        </p:txBody>
      </p:sp>
      <p:pic>
        <p:nvPicPr>
          <p:cNvPr id="19" name="Picture Placeholder 18" descr="A picture containing person, indoor, man, computer&#10;&#10;Description automatically generated">
            <a:extLst>
              <a:ext uri="{FF2B5EF4-FFF2-40B4-BE49-F238E27FC236}">
                <a16:creationId xmlns:a16="http://schemas.microsoft.com/office/drawing/2014/main" xmlns="" id="{935DB0DA-5126-4971-BCC8-2851E02136E8}"/>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6831" r="16831"/>
          <a:stretch>
            <a:fillRect/>
          </a:stretch>
        </p:blipFill>
        <p:spPr/>
      </p:pic>
    </p:spTree>
    <p:extLst>
      <p:ext uri="{BB962C8B-B14F-4D97-AF65-F5344CB8AC3E}">
        <p14:creationId xmlns:p14="http://schemas.microsoft.com/office/powerpoint/2010/main" val="18282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7ED51D-8D75-4620-A878-F1068A4FDEFB}"/>
              </a:ext>
            </a:extLst>
          </p:cNvPr>
          <p:cNvSpPr>
            <a:spLocks noGrp="1"/>
          </p:cNvSpPr>
          <p:nvPr>
            <p:ph type="body" sz="quarter" idx="16"/>
          </p:nvPr>
        </p:nvSpPr>
        <p:spPr>
          <a:xfrm>
            <a:off x="5829300" y="819599"/>
            <a:ext cx="5768348" cy="697353"/>
          </a:xfrm>
          <a:solidFill>
            <a:schemeClr val="accent2"/>
          </a:solidFill>
        </p:spPr>
        <p:txBody>
          <a:bodyPr>
            <a:noAutofit/>
          </a:bodyPr>
          <a:lstStyle/>
          <a:p>
            <a:r>
              <a:rPr lang="es-ES" sz="3200" dirty="0">
                <a:solidFill>
                  <a:schemeClr val="bg1"/>
                </a:solidFill>
              </a:rPr>
              <a:t>¿Qué es el APRENDIZAJE </a:t>
            </a:r>
            <a:r>
              <a:rPr lang="es-ES" sz="3200" dirty="0" smtClean="0">
                <a:solidFill>
                  <a:schemeClr val="bg1"/>
                </a:solidFill>
              </a:rPr>
              <a:t>ACTIVO</a:t>
            </a:r>
            <a:r>
              <a:rPr lang="en-IE" sz="3200" dirty="0" smtClean="0">
                <a:solidFill>
                  <a:schemeClr val="bg1"/>
                </a:solidFill>
              </a:rPr>
              <a:t>?</a:t>
            </a:r>
            <a:endParaRPr lang="en-IE" sz="3200" dirty="0">
              <a:solidFill>
                <a:schemeClr val="bg1"/>
              </a:solidFill>
            </a:endParaRPr>
          </a:p>
        </p:txBody>
      </p:sp>
      <p:sp>
        <p:nvSpPr>
          <p:cNvPr id="3" name="Text Placeholder 2">
            <a:extLst>
              <a:ext uri="{FF2B5EF4-FFF2-40B4-BE49-F238E27FC236}">
                <a16:creationId xmlns:a16="http://schemas.microsoft.com/office/drawing/2014/main" xmlns="" id="{6C0016F9-6700-4243-AEAE-BE0B4083872F}"/>
              </a:ext>
            </a:extLst>
          </p:cNvPr>
          <p:cNvSpPr>
            <a:spLocks noGrp="1"/>
          </p:cNvSpPr>
          <p:nvPr>
            <p:ph type="body" sz="quarter" idx="17"/>
          </p:nvPr>
        </p:nvSpPr>
        <p:spPr>
          <a:xfrm>
            <a:off x="6318619" y="1953078"/>
            <a:ext cx="5736747" cy="4291858"/>
          </a:xfrm>
        </p:spPr>
        <p:txBody>
          <a:bodyPr/>
          <a:lstStyle/>
          <a:p>
            <a:pPr algn="just"/>
            <a:r>
              <a:rPr lang="es-ES" sz="2300" dirty="0"/>
              <a:t>El aprendizaje activo es cualquier enfoque de instrucción en el que se les pide a todos los estudiantes que participen en el proceso de aprendizaje. El aprendizaje activo contrasta con los modos de instrucción "tradicionales" en los que los estudiantes son receptores pasivos del conocimiento de un experto.</a:t>
            </a:r>
          </a:p>
          <a:p>
            <a:pPr algn="just"/>
            <a:r>
              <a:rPr lang="es-ES" sz="2300" dirty="0"/>
              <a:t>El aprendizaje activo puede tomar muchas formas y ejecutarse en cualquier disciplina. Comúnmente, los estudiantes participarán en actividades pequeñas o grandes centradas en escribir, hablar, resolver problemas o reflexionar.</a:t>
            </a:r>
            <a:endParaRPr lang="en-IE" sz="2300" dirty="0"/>
          </a:p>
        </p:txBody>
      </p:sp>
      <p:pic>
        <p:nvPicPr>
          <p:cNvPr id="6" name="Picture Placeholder 5" descr="A close up of a logo&#10;&#10;Description automatically generated">
            <a:extLst>
              <a:ext uri="{FF2B5EF4-FFF2-40B4-BE49-F238E27FC236}">
                <a16:creationId xmlns:a16="http://schemas.microsoft.com/office/drawing/2014/main" xmlns="" id="{D380D881-E6D3-465E-9607-F21ABE2C0BB2}"/>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a:stretch>
            <a:fillRect/>
          </a:stretch>
        </p:blipFill>
        <p:spPr>
          <a:xfrm>
            <a:off x="-83489" y="409505"/>
            <a:ext cx="5273103" cy="4992059"/>
          </a:xfrm>
          <a:solidFill>
            <a:schemeClr val="bg1"/>
          </a:solidFill>
        </p:spPr>
      </p:pic>
      <p:sp>
        <p:nvSpPr>
          <p:cNvPr id="8" name="Rectangle 7">
            <a:extLst>
              <a:ext uri="{FF2B5EF4-FFF2-40B4-BE49-F238E27FC236}">
                <a16:creationId xmlns:a16="http://schemas.microsoft.com/office/drawing/2014/main" xmlns="" id="{6026BDC6-C9FC-46CC-A5B7-4D36D19358EF}"/>
              </a:ext>
            </a:extLst>
          </p:cNvPr>
          <p:cNvSpPr/>
          <p:nvPr/>
        </p:nvSpPr>
        <p:spPr>
          <a:xfrm>
            <a:off x="9282743" y="6611779"/>
            <a:ext cx="2505814" cy="246221"/>
          </a:xfrm>
          <a:prstGeom prst="rect">
            <a:avLst/>
          </a:prstGeom>
        </p:spPr>
        <p:txBody>
          <a:bodyPr wrap="none">
            <a:spAutoFit/>
          </a:bodyPr>
          <a:lstStyle/>
          <a:p>
            <a:r>
              <a:rPr lang="en-IE" sz="1000" dirty="0"/>
              <a:t>Source: </a:t>
            </a:r>
            <a:r>
              <a:rPr lang="en-IE" sz="1000" dirty="0">
                <a:hlinkClick r:id="rId4"/>
              </a:rPr>
              <a:t>https://cei.umn.edu/active-learning</a:t>
            </a:r>
            <a:r>
              <a:rPr lang="en-IE" sz="1000" dirty="0"/>
              <a:t> </a:t>
            </a:r>
          </a:p>
        </p:txBody>
      </p:sp>
      <p:sp>
        <p:nvSpPr>
          <p:cNvPr id="9" name="TextBox 8">
            <a:extLst>
              <a:ext uri="{FF2B5EF4-FFF2-40B4-BE49-F238E27FC236}">
                <a16:creationId xmlns:a16="http://schemas.microsoft.com/office/drawing/2014/main" xmlns="" id="{4F3F5D74-7280-4F88-9EFF-237F88771BA8}"/>
              </a:ext>
            </a:extLst>
          </p:cNvPr>
          <p:cNvSpPr txBox="1"/>
          <p:nvPr/>
        </p:nvSpPr>
        <p:spPr>
          <a:xfrm>
            <a:off x="0" y="5001945"/>
            <a:ext cx="5736747" cy="1708160"/>
          </a:xfrm>
          <a:prstGeom prst="rect">
            <a:avLst/>
          </a:prstGeom>
          <a:solidFill>
            <a:srgbClr val="F38B00"/>
          </a:solidFill>
        </p:spPr>
        <p:txBody>
          <a:bodyPr wrap="square" rtlCol="0">
            <a:spAutoFit/>
          </a:bodyPr>
          <a:lstStyle/>
          <a:p>
            <a:pPr algn="ctr"/>
            <a:r>
              <a:rPr lang="es-ES" sz="2100" dirty="0">
                <a:solidFill>
                  <a:schemeClr val="bg1"/>
                </a:solidFill>
              </a:rPr>
              <a:t>¿Por qué es importante el aprendizaje activo para </a:t>
            </a:r>
            <a:r>
              <a:rPr lang="es-ES" sz="2100" dirty="0" smtClean="0">
                <a:solidFill>
                  <a:schemeClr val="bg1"/>
                </a:solidFill>
              </a:rPr>
              <a:t>las personas refugiadas </a:t>
            </a:r>
            <a:r>
              <a:rPr lang="es-ES" sz="2100" dirty="0">
                <a:solidFill>
                  <a:schemeClr val="bg1"/>
                </a:solidFill>
              </a:rPr>
              <a:t>y migrantes </a:t>
            </a:r>
            <a:r>
              <a:rPr lang="es-ES" sz="2100" dirty="0" smtClean="0">
                <a:solidFill>
                  <a:schemeClr val="bg1"/>
                </a:solidFill>
              </a:rPr>
              <a:t>adultas</a:t>
            </a:r>
            <a:r>
              <a:rPr lang="es-ES" sz="2100" dirty="0">
                <a:solidFill>
                  <a:schemeClr val="bg1"/>
                </a:solidFill>
              </a:rPr>
              <a:t>? Puede devolverles una sensación de autonomía, algo que los refugiados en particular pueden sentir que han perdido.</a:t>
            </a:r>
            <a:endParaRPr lang="en-IE" sz="2100" dirty="0">
              <a:solidFill>
                <a:schemeClr val="bg1"/>
              </a:solidFill>
            </a:endParaRPr>
          </a:p>
        </p:txBody>
      </p:sp>
    </p:spTree>
    <p:extLst>
      <p:ext uri="{BB962C8B-B14F-4D97-AF65-F5344CB8AC3E}">
        <p14:creationId xmlns:p14="http://schemas.microsoft.com/office/powerpoint/2010/main" val="346474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7ED51D-8D75-4620-A878-F1068A4FDEFB}"/>
              </a:ext>
            </a:extLst>
          </p:cNvPr>
          <p:cNvSpPr>
            <a:spLocks noGrp="1"/>
          </p:cNvSpPr>
          <p:nvPr>
            <p:ph type="body" sz="quarter" idx="16"/>
          </p:nvPr>
        </p:nvSpPr>
        <p:spPr>
          <a:xfrm>
            <a:off x="6460184" y="703985"/>
            <a:ext cx="5279028" cy="918068"/>
          </a:xfrm>
          <a:solidFill>
            <a:schemeClr val="accent2"/>
          </a:solidFill>
        </p:spPr>
        <p:txBody>
          <a:bodyPr>
            <a:normAutofit fontScale="92500" lnSpcReduction="10000"/>
          </a:bodyPr>
          <a:lstStyle/>
          <a:p>
            <a:r>
              <a:rPr lang="es-ES" dirty="0">
                <a:solidFill>
                  <a:schemeClr val="bg1"/>
                </a:solidFill>
              </a:rPr>
              <a:t>EJEMPLO DE APRENDIZAJE ACTIVO - Inglés creativo</a:t>
            </a:r>
            <a:endParaRPr lang="en-IE" i="1" dirty="0">
              <a:solidFill>
                <a:schemeClr val="bg1"/>
              </a:solidFill>
            </a:endParaRPr>
          </a:p>
        </p:txBody>
      </p:sp>
      <p:sp>
        <p:nvSpPr>
          <p:cNvPr id="3" name="Text Placeholder 2">
            <a:extLst>
              <a:ext uri="{FF2B5EF4-FFF2-40B4-BE49-F238E27FC236}">
                <a16:creationId xmlns:a16="http://schemas.microsoft.com/office/drawing/2014/main" xmlns="" id="{6C0016F9-6700-4243-AEAE-BE0B4083872F}"/>
              </a:ext>
            </a:extLst>
          </p:cNvPr>
          <p:cNvSpPr>
            <a:spLocks noGrp="1"/>
          </p:cNvSpPr>
          <p:nvPr>
            <p:ph type="body" sz="quarter" idx="17"/>
          </p:nvPr>
        </p:nvSpPr>
        <p:spPr>
          <a:xfrm>
            <a:off x="6092456" y="1783315"/>
            <a:ext cx="6014484" cy="4403356"/>
          </a:xfrm>
        </p:spPr>
        <p:txBody>
          <a:bodyPr/>
          <a:lstStyle/>
          <a:p>
            <a:pPr algn="just"/>
            <a:r>
              <a:rPr lang="es-ES" sz="2200" dirty="0" err="1"/>
              <a:t>Creative</a:t>
            </a:r>
            <a:r>
              <a:rPr lang="es-ES" sz="2200" dirty="0"/>
              <a:t> English es un programa de teatro aplicado para adultos en el Reino Unido que equilibra la creatividad y el aprendizaje de una manera </a:t>
            </a:r>
            <a:r>
              <a:rPr lang="es-ES" sz="2200" dirty="0" smtClean="0"/>
              <a:t>funcional, mientras se desarrolla </a:t>
            </a:r>
            <a:r>
              <a:rPr lang="es-ES" sz="2200" dirty="0"/>
              <a:t>se necesita confianza </a:t>
            </a:r>
            <a:r>
              <a:rPr lang="es-ES" sz="2200" dirty="0"/>
              <a:t>en las habilidades de comunicación del idioma inglés</a:t>
            </a:r>
            <a:r>
              <a:rPr lang="es-ES" sz="2200" dirty="0" smtClean="0"/>
              <a:t>.</a:t>
            </a:r>
          </a:p>
          <a:p>
            <a:pPr algn="just"/>
            <a:r>
              <a:rPr lang="es-ES" sz="2200" dirty="0"/>
              <a:t>Basándose en la práctica y dirigida por los participantes, </a:t>
            </a:r>
            <a:r>
              <a:rPr lang="es-ES" sz="2200" dirty="0" err="1"/>
              <a:t>Creative</a:t>
            </a:r>
            <a:r>
              <a:rPr lang="es-ES" sz="2200" dirty="0"/>
              <a:t> English combina el compromiso emocional lúdico con el tema pragmático</a:t>
            </a:r>
            <a:r>
              <a:rPr lang="es-ES" sz="2200" dirty="0" smtClean="0"/>
              <a:t>.</a:t>
            </a:r>
          </a:p>
          <a:p>
            <a:pPr algn="just"/>
            <a:r>
              <a:rPr lang="es-ES" sz="2200" dirty="0"/>
              <a:t>A través de la improvisación, </a:t>
            </a:r>
            <a:r>
              <a:rPr lang="es-ES" sz="2200" dirty="0" err="1"/>
              <a:t>Creative</a:t>
            </a:r>
            <a:r>
              <a:rPr lang="es-ES" sz="2200" dirty="0"/>
              <a:t> English reduce las inhibiciones y crea un ambiente activo y divertido que conduce al aprendizaje de idiomas.</a:t>
            </a:r>
            <a:endParaRPr lang="en-IE" sz="2200" dirty="0"/>
          </a:p>
        </p:txBody>
      </p:sp>
      <p:pic>
        <p:nvPicPr>
          <p:cNvPr id="16" name="Picture Placeholder 15" descr="A group of people posing for the camera&#10;&#10;Description automatically generated">
            <a:extLst>
              <a:ext uri="{FF2B5EF4-FFF2-40B4-BE49-F238E27FC236}">
                <a16:creationId xmlns:a16="http://schemas.microsoft.com/office/drawing/2014/main" xmlns="" id="{2E370408-1A05-4D64-88E8-B7579556F766}"/>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12500" r="12500"/>
          <a:stretch>
            <a:fillRect/>
          </a:stretch>
        </p:blipFill>
        <p:spPr/>
      </p:pic>
      <p:sp>
        <p:nvSpPr>
          <p:cNvPr id="5" name="TextBox 4">
            <a:extLst>
              <a:ext uri="{FF2B5EF4-FFF2-40B4-BE49-F238E27FC236}">
                <a16:creationId xmlns:a16="http://schemas.microsoft.com/office/drawing/2014/main" xmlns="" id="{56F15564-F204-495B-8D0B-E0345BA37CA3}"/>
              </a:ext>
            </a:extLst>
          </p:cNvPr>
          <p:cNvSpPr txBox="1"/>
          <p:nvPr/>
        </p:nvSpPr>
        <p:spPr>
          <a:xfrm>
            <a:off x="-1" y="242320"/>
            <a:ext cx="2987749"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6" name="Google Shape;543;p39">
            <a:extLst>
              <a:ext uri="{FF2B5EF4-FFF2-40B4-BE49-F238E27FC236}">
                <a16:creationId xmlns:a16="http://schemas.microsoft.com/office/drawing/2014/main" xmlns=""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xmlns=""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xmlns=""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xmlns=""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xmlns=""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xmlns=""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xmlns=""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xmlns=""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xmlns="" id="{ECCB428D-E7FF-4F7D-85D2-2225396B0CF9}"/>
              </a:ext>
            </a:extLst>
          </p:cNvPr>
          <p:cNvSpPr/>
          <p:nvPr/>
        </p:nvSpPr>
        <p:spPr>
          <a:xfrm>
            <a:off x="8290136" y="6611779"/>
            <a:ext cx="3408305" cy="246221"/>
          </a:xfrm>
          <a:prstGeom prst="rect">
            <a:avLst/>
          </a:prstGeom>
        </p:spPr>
        <p:txBody>
          <a:bodyPr wrap="none">
            <a:spAutoFit/>
          </a:bodyPr>
          <a:lstStyle/>
          <a:p>
            <a:r>
              <a:rPr lang="en-IE" sz="1000" dirty="0"/>
              <a:t>Source: </a:t>
            </a:r>
            <a:r>
              <a:rPr lang="en-IE" sz="1000" dirty="0">
                <a:hlinkClick r:id="rId4"/>
              </a:rPr>
              <a:t>http://research.ucc.ie/scenario/2016/01/Smith/01/en</a:t>
            </a:r>
            <a:endParaRPr lang="en-IE" sz="1000" dirty="0"/>
          </a:p>
        </p:txBody>
      </p:sp>
    </p:spTree>
    <p:extLst>
      <p:ext uri="{BB962C8B-B14F-4D97-AF65-F5344CB8AC3E}">
        <p14:creationId xmlns:p14="http://schemas.microsoft.com/office/powerpoint/2010/main" val="421782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74747" y="570250"/>
            <a:ext cx="8403792" cy="549940"/>
          </a:xfrm>
        </p:spPr>
        <p:txBody>
          <a:bodyPr>
            <a:normAutofit lnSpcReduction="10000"/>
          </a:bodyPr>
          <a:lstStyle/>
          <a:p>
            <a:r>
              <a:rPr lang="en-US" dirty="0"/>
              <a:t>En esta lección, aprenderás:</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F7C909E5-DB7A-49C1-ADA5-B94D564D49C3}"/>
              </a:ext>
            </a:extLst>
          </p:cNvPr>
          <p:cNvSpPr txBox="1"/>
          <p:nvPr/>
        </p:nvSpPr>
        <p:spPr>
          <a:xfrm>
            <a:off x="-13925" y="6322231"/>
            <a:ext cx="2422566" cy="461665"/>
          </a:xfrm>
          <a:prstGeom prst="rect">
            <a:avLst/>
          </a:prstGeom>
          <a:solidFill>
            <a:srgbClr val="EA1D76"/>
          </a:solidFill>
        </p:spPr>
        <p:txBody>
          <a:bodyPr wrap="square" rtlCol="0">
            <a:spAutoFit/>
          </a:bodyPr>
          <a:lstStyle/>
          <a:p>
            <a:r>
              <a:rPr lang="en-IE" sz="2400" dirty="0">
                <a:solidFill>
                  <a:schemeClr val="bg1"/>
                </a:solidFill>
              </a:rPr>
              <a:t>       </a:t>
            </a:r>
            <a:r>
              <a:rPr lang="en-IE" sz="2400" dirty="0" smtClean="0">
                <a:solidFill>
                  <a:schemeClr val="bg1"/>
                </a:solidFill>
              </a:rPr>
              <a:t>DESCARGAS</a:t>
            </a:r>
            <a:endParaRPr lang="en-IE" sz="2400" dirty="0">
              <a:solidFill>
                <a:schemeClr val="bg1"/>
              </a:solidFill>
            </a:endParaRPr>
          </a:p>
        </p:txBody>
      </p:sp>
      <p:sp>
        <p:nvSpPr>
          <p:cNvPr id="5" name="TextBox 4">
            <a:extLst>
              <a:ext uri="{FF2B5EF4-FFF2-40B4-BE49-F238E27FC236}">
                <a16:creationId xmlns:a16="http://schemas.microsoft.com/office/drawing/2014/main" xmlns=""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xmlns="" id="{89FC8319-0A0A-4235-BEB6-CF13418682C4}"/>
              </a:ext>
            </a:extLst>
          </p:cNvPr>
          <p:cNvGrpSpPr/>
          <p:nvPr/>
        </p:nvGrpSpPr>
        <p:grpSpPr>
          <a:xfrm>
            <a:off x="140596" y="6403076"/>
            <a:ext cx="252000" cy="288000"/>
            <a:chOff x="2583100" y="2973775"/>
            <a:chExt cx="461550" cy="437200"/>
          </a:xfrm>
        </p:grpSpPr>
        <p:sp>
          <p:nvSpPr>
            <p:cNvPr id="23" name="Google Shape;606;p39">
              <a:extLst>
                <a:ext uri="{FF2B5EF4-FFF2-40B4-BE49-F238E27FC236}">
                  <a16:creationId xmlns:a16="http://schemas.microsoft.com/office/drawing/2014/main" xmlns=""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xmlns=""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C8085E5A-CB2D-449B-A5B9-98075CCB5D7C}"/>
              </a:ext>
            </a:extLst>
          </p:cNvPr>
          <p:cNvSpPr txBox="1"/>
          <p:nvPr/>
        </p:nvSpPr>
        <p:spPr>
          <a:xfrm>
            <a:off x="2121977" y="6322867"/>
            <a:ext cx="3003724" cy="461665"/>
          </a:xfrm>
          <a:prstGeom prst="rect">
            <a:avLst/>
          </a:prstGeom>
          <a:solidFill>
            <a:srgbClr val="B6BD00"/>
          </a:solidFill>
        </p:spPr>
        <p:txBody>
          <a:bodyPr wrap="square" rtlCol="0">
            <a:spAutoFit/>
          </a:bodyPr>
          <a:lstStyle/>
          <a:p>
            <a:pPr algn="r"/>
            <a:r>
              <a:rPr lang="en-IE" sz="2400" dirty="0">
                <a:solidFill>
                  <a:schemeClr val="bg1"/>
                </a:solidFill>
              </a:rPr>
              <a:t> HERRAMIENTA ÚTIL</a:t>
            </a:r>
          </a:p>
        </p:txBody>
      </p:sp>
      <p:grpSp>
        <p:nvGrpSpPr>
          <p:cNvPr id="26" name="Google Shape;609;p39">
            <a:extLst>
              <a:ext uri="{FF2B5EF4-FFF2-40B4-BE49-F238E27FC236}">
                <a16:creationId xmlns:a16="http://schemas.microsoft.com/office/drawing/2014/main" xmlns="" id="{45E69875-8657-4490-B09D-2781BB44FA9E}"/>
              </a:ext>
            </a:extLst>
          </p:cNvPr>
          <p:cNvGrpSpPr/>
          <p:nvPr/>
        </p:nvGrpSpPr>
        <p:grpSpPr>
          <a:xfrm>
            <a:off x="2226243" y="6392882"/>
            <a:ext cx="360000" cy="288000"/>
            <a:chOff x="5247525" y="3007275"/>
            <a:chExt cx="517575" cy="384825"/>
          </a:xfrm>
        </p:grpSpPr>
        <p:sp>
          <p:nvSpPr>
            <p:cNvPr id="27" name="Google Shape;610;p39">
              <a:extLst>
                <a:ext uri="{FF2B5EF4-FFF2-40B4-BE49-F238E27FC236}">
                  <a16:creationId xmlns:a16="http://schemas.microsoft.com/office/drawing/2014/main" xmlns=""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xmlns=""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279358" y="1509018"/>
            <a:ext cx="9657209" cy="4249463"/>
          </a:xfrm>
        </p:spPr>
        <p:txBody>
          <a:bodyPr/>
          <a:lstStyle/>
          <a:p>
            <a:pPr marL="0" indent="0">
              <a:buNone/>
            </a:pPr>
            <a:r>
              <a:rPr lang="en-US" dirty="0">
                <a:solidFill>
                  <a:srgbClr val="16A8D3"/>
                </a:solidFill>
              </a:rPr>
              <a:t>1.1 </a:t>
            </a:r>
            <a:r>
              <a:rPr lang="es-ES" dirty="0">
                <a:solidFill>
                  <a:srgbClr val="16A8D3"/>
                </a:solidFill>
              </a:rPr>
              <a:t>El papel de la educación de adultos en la promoción de la diversidad y la </a:t>
            </a:r>
            <a:r>
              <a:rPr lang="es-ES" dirty="0" smtClean="0">
                <a:solidFill>
                  <a:srgbClr val="16A8D3"/>
                </a:solidFill>
              </a:rPr>
              <a:t>inclusión</a:t>
            </a:r>
          </a:p>
          <a:p>
            <a:pPr marL="0" indent="0">
              <a:buNone/>
            </a:pPr>
            <a:r>
              <a:rPr lang="en-US" dirty="0" smtClean="0">
                <a:solidFill>
                  <a:srgbClr val="16A8D3"/>
                </a:solidFill>
              </a:rPr>
              <a:t>1.2 </a:t>
            </a:r>
            <a:r>
              <a:rPr lang="es-ES" dirty="0">
                <a:solidFill>
                  <a:srgbClr val="16A8D3"/>
                </a:solidFill>
              </a:rPr>
              <a:t>Comprender las necesidades de capacitación de </a:t>
            </a:r>
            <a:r>
              <a:rPr lang="es-ES" dirty="0" smtClean="0">
                <a:solidFill>
                  <a:srgbClr val="16A8D3"/>
                </a:solidFill>
              </a:rPr>
              <a:t>personas adultas refugiadas </a:t>
            </a:r>
            <a:r>
              <a:rPr lang="es-ES" dirty="0">
                <a:solidFill>
                  <a:srgbClr val="16A8D3"/>
                </a:solidFill>
              </a:rPr>
              <a:t>y </a:t>
            </a:r>
            <a:r>
              <a:rPr lang="es-ES" dirty="0" smtClean="0">
                <a:solidFill>
                  <a:srgbClr val="16A8D3"/>
                </a:solidFill>
              </a:rPr>
              <a:t>migrantes</a:t>
            </a:r>
          </a:p>
          <a:p>
            <a:pPr marL="0" indent="0">
              <a:buNone/>
            </a:pPr>
            <a:r>
              <a:rPr lang="en-IE" dirty="0">
                <a:solidFill>
                  <a:srgbClr val="16A8D3"/>
                </a:solidFill>
              </a:rPr>
              <a:t>1.3 Métodos innovadores de </a:t>
            </a:r>
            <a:r>
              <a:rPr lang="en-IE" dirty="0" err="1">
                <a:solidFill>
                  <a:srgbClr val="16A8D3"/>
                </a:solidFill>
              </a:rPr>
              <a:t>enseñanza</a:t>
            </a:r>
            <a:r>
              <a:rPr lang="en-IE" dirty="0">
                <a:solidFill>
                  <a:srgbClr val="16A8D3"/>
                </a:solidFill>
              </a:rPr>
              <a:t> de </a:t>
            </a:r>
            <a:r>
              <a:rPr lang="es-ES" dirty="0">
                <a:solidFill>
                  <a:srgbClr val="16A8D3"/>
                </a:solidFill>
              </a:rPr>
              <a:t>personas adultas refugiadas y migrantes</a:t>
            </a:r>
          </a:p>
          <a:p>
            <a:pPr marL="0" indent="0">
              <a:lnSpc>
                <a:spcPct val="100000"/>
              </a:lnSpc>
              <a:buNone/>
            </a:pPr>
            <a:r>
              <a:rPr lang="en-US" dirty="0" smtClean="0">
                <a:solidFill>
                  <a:srgbClr val="B6BD00"/>
                </a:solidFill>
              </a:rPr>
              <a:t>2.1 </a:t>
            </a:r>
            <a:r>
              <a:rPr lang="es-ES" dirty="0">
                <a:solidFill>
                  <a:srgbClr val="B6BD00"/>
                </a:solidFill>
              </a:rPr>
              <a:t>El empleo como medio </a:t>
            </a:r>
            <a:r>
              <a:rPr lang="es-ES" dirty="0" smtClean="0">
                <a:solidFill>
                  <a:srgbClr val="B6BD00"/>
                </a:solidFill>
              </a:rPr>
              <a:t>para la integración </a:t>
            </a:r>
            <a:r>
              <a:rPr lang="es-ES" dirty="0" smtClean="0">
                <a:solidFill>
                  <a:srgbClr val="B6BD00"/>
                </a:solidFill>
              </a:rPr>
              <a:t>y la </a:t>
            </a:r>
            <a:r>
              <a:rPr lang="es-ES" dirty="0" smtClean="0">
                <a:solidFill>
                  <a:srgbClr val="B6BD00"/>
                </a:solidFill>
              </a:rPr>
              <a:t> </a:t>
            </a:r>
            <a:r>
              <a:rPr lang="es-ES" dirty="0" smtClean="0">
                <a:solidFill>
                  <a:srgbClr val="B6BD00"/>
                </a:solidFill>
              </a:rPr>
              <a:t>inclusión</a:t>
            </a:r>
          </a:p>
          <a:p>
            <a:pPr marL="0" indent="0">
              <a:lnSpc>
                <a:spcPct val="100000"/>
              </a:lnSpc>
              <a:buNone/>
            </a:pPr>
            <a:r>
              <a:rPr lang="en-US" dirty="0" smtClean="0">
                <a:solidFill>
                  <a:srgbClr val="B6BD00"/>
                </a:solidFill>
              </a:rPr>
              <a:t>2.2 </a:t>
            </a:r>
            <a:r>
              <a:rPr lang="es-ES" dirty="0">
                <a:solidFill>
                  <a:srgbClr val="B6BD00"/>
                </a:solidFill>
              </a:rPr>
              <a:t>Enfoque en el emprendimiento </a:t>
            </a:r>
            <a:r>
              <a:rPr lang="es-ES" dirty="0" smtClean="0">
                <a:solidFill>
                  <a:srgbClr val="B6BD00"/>
                </a:solidFill>
              </a:rPr>
              <a:t>de personas refugiadas y migrantes</a:t>
            </a:r>
            <a:endParaRPr lang="es-ES" dirty="0" smtClean="0">
              <a:solidFill>
                <a:srgbClr val="B6BD00"/>
              </a:solidFill>
            </a:endParaRPr>
          </a:p>
          <a:p>
            <a:pPr marL="0" indent="0">
              <a:lnSpc>
                <a:spcPct val="100000"/>
              </a:lnSpc>
              <a:buNone/>
            </a:pPr>
            <a:r>
              <a:rPr lang="en-US" dirty="0" smtClean="0">
                <a:solidFill>
                  <a:srgbClr val="B6BD00"/>
                </a:solidFill>
              </a:rPr>
              <a:t>2.3 </a:t>
            </a:r>
            <a:r>
              <a:rPr lang="es-ES" dirty="0">
                <a:solidFill>
                  <a:srgbClr val="B6BD00"/>
                </a:solidFill>
              </a:rPr>
              <a:t>Recursos útiles para apoyar y promover la empresa y el empleo </a:t>
            </a:r>
            <a:r>
              <a:rPr lang="es-ES" dirty="0">
                <a:solidFill>
                  <a:srgbClr val="B6BD00"/>
                </a:solidFill>
              </a:rPr>
              <a:t>personas refugiadas y migrantes</a:t>
            </a:r>
            <a:endParaRPr lang="en-IE" dirty="0">
              <a:solidFill>
                <a:srgbClr val="B6BD00"/>
              </a:solidFill>
            </a:endParaRPr>
          </a:p>
        </p:txBody>
      </p:sp>
      <p:sp>
        <p:nvSpPr>
          <p:cNvPr id="7" name="TextBox 6">
            <a:extLst>
              <a:ext uri="{FF2B5EF4-FFF2-40B4-BE49-F238E27FC236}">
                <a16:creationId xmlns:a16="http://schemas.microsoft.com/office/drawing/2014/main" xmlns="" id="{0DD3A9F9-254E-4E47-A50C-38AAC789D04D}"/>
              </a:ext>
            </a:extLst>
          </p:cNvPr>
          <p:cNvSpPr txBox="1"/>
          <p:nvPr/>
        </p:nvSpPr>
        <p:spPr>
          <a:xfrm>
            <a:off x="5082270" y="6322867"/>
            <a:ext cx="2760491" cy="461665"/>
          </a:xfrm>
          <a:prstGeom prst="rect">
            <a:avLst/>
          </a:prstGeom>
          <a:solidFill>
            <a:srgbClr val="16A8D3"/>
          </a:solidFill>
        </p:spPr>
        <p:txBody>
          <a:bodyPr wrap="square" rtlCol="0">
            <a:spAutoFit/>
          </a:bodyPr>
          <a:lstStyle/>
          <a:p>
            <a:r>
              <a:rPr lang="en-IE" dirty="0">
                <a:solidFill>
                  <a:schemeClr val="bg1"/>
                </a:solidFill>
              </a:rPr>
              <a:t>    </a:t>
            </a:r>
            <a:r>
              <a:rPr lang="en-IE" dirty="0" smtClean="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19" name="Google Shape;543;p39">
            <a:extLst>
              <a:ext uri="{FF2B5EF4-FFF2-40B4-BE49-F238E27FC236}">
                <a16:creationId xmlns:a16="http://schemas.microsoft.com/office/drawing/2014/main" xmlns="" id="{211ECEFA-D1F3-489C-BFF8-CD582E53E6DF}"/>
              </a:ext>
            </a:extLst>
          </p:cNvPr>
          <p:cNvGrpSpPr/>
          <p:nvPr/>
        </p:nvGrpSpPr>
        <p:grpSpPr>
          <a:xfrm>
            <a:off x="5157469" y="6380183"/>
            <a:ext cx="252000" cy="288000"/>
            <a:chOff x="5961125" y="1623900"/>
            <a:chExt cx="376925" cy="448175"/>
          </a:xfrm>
        </p:grpSpPr>
        <p:sp>
          <p:nvSpPr>
            <p:cNvPr id="20" name="Google Shape;544;p39">
              <a:extLst>
                <a:ext uri="{FF2B5EF4-FFF2-40B4-BE49-F238E27FC236}">
                  <a16:creationId xmlns:a16="http://schemas.microsoft.com/office/drawing/2014/main" xmlns=""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xmlns=""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xmlns=""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xmlns=""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xmlns=""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xmlns=""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xmlns=""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xmlns="" id="{452456D9-0105-4D89-9C1E-5407E7602F7A}"/>
              </a:ext>
            </a:extLst>
          </p:cNvPr>
          <p:cNvSpPr txBox="1"/>
          <p:nvPr/>
        </p:nvSpPr>
        <p:spPr>
          <a:xfrm>
            <a:off x="7621728" y="6322867"/>
            <a:ext cx="4570272" cy="461665"/>
          </a:xfrm>
          <a:prstGeom prst="rect">
            <a:avLst/>
          </a:prstGeom>
          <a:solidFill>
            <a:srgbClr val="F38B00"/>
          </a:solidFill>
        </p:spPr>
        <p:txBody>
          <a:bodyPr wrap="square" rtlCol="0">
            <a:spAutoFit/>
          </a:bodyPr>
          <a:lstStyle/>
          <a:p>
            <a:pPr algn="r"/>
            <a:r>
              <a:rPr lang="en-IE" sz="2400" dirty="0" smtClean="0">
                <a:solidFill>
                  <a:schemeClr val="bg1"/>
                </a:solidFill>
              </a:rPr>
              <a:t>OPORTUNIDAD DE FINANCIACIÓN</a:t>
            </a:r>
            <a:endParaRPr lang="en-IE" sz="2400" dirty="0">
              <a:solidFill>
                <a:schemeClr val="bg1"/>
              </a:solidFill>
            </a:endParaRPr>
          </a:p>
        </p:txBody>
      </p:sp>
      <p:grpSp>
        <p:nvGrpSpPr>
          <p:cNvPr id="38" name="Google Shape;617;p39">
            <a:extLst>
              <a:ext uri="{FF2B5EF4-FFF2-40B4-BE49-F238E27FC236}">
                <a16:creationId xmlns:a16="http://schemas.microsoft.com/office/drawing/2014/main" xmlns="" id="{9DE3E3F9-F2F5-4E65-88CC-4A603ED52209}"/>
              </a:ext>
            </a:extLst>
          </p:cNvPr>
          <p:cNvGrpSpPr/>
          <p:nvPr/>
        </p:nvGrpSpPr>
        <p:grpSpPr>
          <a:xfrm>
            <a:off x="5364301" y="5912743"/>
            <a:ext cx="2527702" cy="784030"/>
            <a:chOff x="645650" y="3753750"/>
            <a:chExt cx="4937985" cy="935499"/>
          </a:xfrm>
        </p:grpSpPr>
        <p:sp>
          <p:nvSpPr>
            <p:cNvPr id="39" name="Google Shape;618;p39">
              <a:extLst>
                <a:ext uri="{FF2B5EF4-FFF2-40B4-BE49-F238E27FC236}">
                  <a16:creationId xmlns:a16="http://schemas.microsoft.com/office/drawing/2014/main" xmlns=""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a16="http://schemas.microsoft.com/office/drawing/2014/main" xmlns=""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a16="http://schemas.microsoft.com/office/drawing/2014/main" xmlns=""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xmlns="" id="{B3E07C79-FBED-4F38-B153-2CAEF933C408}"/>
              </a:ext>
            </a:extLst>
          </p:cNvPr>
          <p:cNvSpPr/>
          <p:nvPr/>
        </p:nvSpPr>
        <p:spPr>
          <a:xfrm>
            <a:off x="0" y="1989635"/>
            <a:ext cx="2266653" cy="1938992"/>
          </a:xfrm>
          <a:prstGeom prst="rect">
            <a:avLst/>
          </a:prstGeom>
        </p:spPr>
        <p:txBody>
          <a:bodyPr wrap="square">
            <a:spAutoFit/>
          </a:bodyPr>
          <a:lstStyle/>
          <a:p>
            <a:pPr lvl="0" algn="ctr">
              <a:spcBef>
                <a:spcPts val="1000"/>
              </a:spcBef>
              <a:buClr>
                <a:srgbClr val="F38B00"/>
              </a:buClr>
            </a:pPr>
            <a:r>
              <a:rPr lang="es-ES" sz="2400" dirty="0">
                <a:solidFill>
                  <a:srgbClr val="16A8D3"/>
                </a:solidFill>
              </a:rPr>
              <a:t>EDUCACIÓN </a:t>
            </a:r>
            <a:r>
              <a:rPr lang="es-ES" sz="2400" dirty="0" smtClean="0">
                <a:solidFill>
                  <a:srgbClr val="16A8D3"/>
                </a:solidFill>
              </a:rPr>
              <a:t>para REFUGIADOS/AS </a:t>
            </a:r>
            <a:r>
              <a:rPr lang="es-ES" sz="2400" dirty="0">
                <a:solidFill>
                  <a:srgbClr val="16A8D3"/>
                </a:solidFill>
              </a:rPr>
              <a:t>Y MIGRANTES </a:t>
            </a:r>
            <a:r>
              <a:rPr lang="es-ES" sz="2400" dirty="0" smtClean="0">
                <a:solidFill>
                  <a:srgbClr val="16A8D3"/>
                </a:solidFill>
              </a:rPr>
              <a:t>ADULTOS/AS</a:t>
            </a:r>
            <a:endParaRPr lang="en-US" sz="2400" dirty="0">
              <a:solidFill>
                <a:srgbClr val="16A8D3"/>
              </a:solidFill>
            </a:endParaRPr>
          </a:p>
        </p:txBody>
      </p:sp>
      <p:sp>
        <p:nvSpPr>
          <p:cNvPr id="12" name="Rectangle 11">
            <a:extLst>
              <a:ext uri="{FF2B5EF4-FFF2-40B4-BE49-F238E27FC236}">
                <a16:creationId xmlns:a16="http://schemas.microsoft.com/office/drawing/2014/main" xmlns="" id="{F875D7A3-DD8D-4609-883E-BD623862FD86}"/>
              </a:ext>
            </a:extLst>
          </p:cNvPr>
          <p:cNvSpPr/>
          <p:nvPr/>
        </p:nvSpPr>
        <p:spPr>
          <a:xfrm>
            <a:off x="95585" y="4243156"/>
            <a:ext cx="2064793" cy="757130"/>
          </a:xfrm>
          <a:prstGeom prst="rect">
            <a:avLst/>
          </a:prstGeom>
        </p:spPr>
        <p:txBody>
          <a:bodyPr wrap="square">
            <a:spAutoFit/>
          </a:bodyPr>
          <a:lstStyle/>
          <a:p>
            <a:pPr lvl="0" algn="ctr">
              <a:lnSpc>
                <a:spcPct val="90000"/>
              </a:lnSpc>
              <a:spcBef>
                <a:spcPts val="1000"/>
              </a:spcBef>
              <a:buClr>
                <a:srgbClr val="F38B00"/>
              </a:buClr>
            </a:pPr>
            <a:r>
              <a:rPr lang="en-US" sz="2400" dirty="0">
                <a:solidFill>
                  <a:srgbClr val="B6BD00"/>
                </a:solidFill>
              </a:rPr>
              <a:t>EMPRESA Y EMPLEO</a:t>
            </a: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7ED51D-8D75-4620-A878-F1068A4FDEFB}"/>
              </a:ext>
            </a:extLst>
          </p:cNvPr>
          <p:cNvSpPr>
            <a:spLocks noGrp="1"/>
          </p:cNvSpPr>
          <p:nvPr>
            <p:ph type="body" sz="quarter" idx="16"/>
          </p:nvPr>
        </p:nvSpPr>
        <p:spPr>
          <a:xfrm>
            <a:off x="6318620" y="598885"/>
            <a:ext cx="5279028" cy="918068"/>
          </a:xfrm>
          <a:solidFill>
            <a:schemeClr val="accent2"/>
          </a:solidFill>
        </p:spPr>
        <p:txBody>
          <a:bodyPr>
            <a:normAutofit fontScale="92500" lnSpcReduction="10000"/>
          </a:bodyPr>
          <a:lstStyle/>
          <a:p>
            <a:r>
              <a:rPr lang="es-ES" dirty="0">
                <a:solidFill>
                  <a:schemeClr val="bg1"/>
                </a:solidFill>
              </a:rPr>
              <a:t>EJEMPLO DE APRENDIZAJE ACTIVO - Inglés creativo</a:t>
            </a:r>
            <a:endParaRPr lang="en-IE" i="1" dirty="0">
              <a:solidFill>
                <a:schemeClr val="bg1"/>
              </a:solidFill>
            </a:endParaRPr>
          </a:p>
        </p:txBody>
      </p:sp>
      <p:sp>
        <p:nvSpPr>
          <p:cNvPr id="3" name="Text Placeholder 2">
            <a:extLst>
              <a:ext uri="{FF2B5EF4-FFF2-40B4-BE49-F238E27FC236}">
                <a16:creationId xmlns:a16="http://schemas.microsoft.com/office/drawing/2014/main" xmlns="" id="{6C0016F9-6700-4243-AEAE-BE0B4083872F}"/>
              </a:ext>
            </a:extLst>
          </p:cNvPr>
          <p:cNvSpPr>
            <a:spLocks noGrp="1"/>
          </p:cNvSpPr>
          <p:nvPr>
            <p:ph type="body" sz="quarter" idx="17"/>
          </p:nvPr>
        </p:nvSpPr>
        <p:spPr>
          <a:xfrm>
            <a:off x="5938344" y="1715209"/>
            <a:ext cx="6096000" cy="4520315"/>
          </a:xfrm>
        </p:spPr>
        <p:txBody>
          <a:bodyPr/>
          <a:lstStyle/>
          <a:p>
            <a:pPr algn="just"/>
            <a:r>
              <a:rPr lang="es-ES" sz="2200" i="1" dirty="0"/>
              <a:t>Inglés creativo: ¿qué motivó a los participantes </a:t>
            </a:r>
            <a:r>
              <a:rPr lang="es-ES" sz="2200" i="1" dirty="0" smtClean="0"/>
              <a:t>en la formación?</a:t>
            </a:r>
            <a:endParaRPr lang="es-ES" sz="2200" i="1" dirty="0" smtClean="0"/>
          </a:p>
          <a:p>
            <a:pPr marL="342900" indent="-342900" algn="just">
              <a:buFont typeface="Arial" panose="020B0604020202020204" pitchFamily="34" charset="0"/>
              <a:buChar char="•"/>
            </a:pPr>
            <a:r>
              <a:rPr lang="es-ES" sz="2200" dirty="0"/>
              <a:t>Analfabetismo: algunos eran analfabetos en su primer idioma, otros habían aprobado un certificado de inglés pero carecían de confianza para practicar y hablar inglés</a:t>
            </a:r>
            <a:r>
              <a:rPr lang="es-ES" sz="2200" dirty="0" smtClean="0"/>
              <a:t>.</a:t>
            </a:r>
          </a:p>
          <a:p>
            <a:pPr marL="342900" indent="-342900" algn="just">
              <a:buFont typeface="Arial" panose="020B0604020202020204" pitchFamily="34" charset="0"/>
              <a:buChar char="•"/>
            </a:pPr>
            <a:r>
              <a:rPr lang="es-ES" sz="2200" dirty="0"/>
              <a:t>Capacitación informal: a algunos les gusta la idea de que sea una alternativa a un curso formal de </a:t>
            </a:r>
            <a:r>
              <a:rPr lang="es-ES" sz="2200" dirty="0" smtClean="0"/>
              <a:t>ESOL</a:t>
            </a:r>
          </a:p>
          <a:p>
            <a:pPr marL="342900" indent="-342900" algn="just">
              <a:buFont typeface="Arial" panose="020B0604020202020204" pitchFamily="34" charset="0"/>
              <a:buChar char="•"/>
            </a:pPr>
            <a:r>
              <a:rPr lang="es-ES" sz="2200" dirty="0"/>
              <a:t>Otros simplemente esperaban poder asistir a una cita con el médico por su cuenta, o hablar inglés con sus nietos, que eran la segunda generación nacida en el Reino Unido.</a:t>
            </a:r>
            <a:endParaRPr lang="en-IE" sz="2200" dirty="0"/>
          </a:p>
        </p:txBody>
      </p:sp>
      <p:pic>
        <p:nvPicPr>
          <p:cNvPr id="16" name="Picture Placeholder 15" descr="A group of people posing for the camera&#10;&#10;Description automatically generated">
            <a:extLst>
              <a:ext uri="{FF2B5EF4-FFF2-40B4-BE49-F238E27FC236}">
                <a16:creationId xmlns:a16="http://schemas.microsoft.com/office/drawing/2014/main" xmlns="" id="{2E370408-1A05-4D64-88E8-B7579556F766}"/>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12500" r="12500"/>
          <a:stretch>
            <a:fillRect/>
          </a:stretch>
        </p:blipFill>
        <p:spPr/>
      </p:pic>
      <p:sp>
        <p:nvSpPr>
          <p:cNvPr id="5" name="TextBox 4">
            <a:extLst>
              <a:ext uri="{FF2B5EF4-FFF2-40B4-BE49-F238E27FC236}">
                <a16:creationId xmlns:a16="http://schemas.microsoft.com/office/drawing/2014/main" xmlns="" id="{56F15564-F204-495B-8D0B-E0345BA37CA3}"/>
              </a:ext>
            </a:extLst>
          </p:cNvPr>
          <p:cNvSpPr txBox="1"/>
          <p:nvPr/>
        </p:nvSpPr>
        <p:spPr>
          <a:xfrm>
            <a:off x="0" y="242320"/>
            <a:ext cx="2707574" cy="830997"/>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6" name="Google Shape;543;p39">
            <a:extLst>
              <a:ext uri="{FF2B5EF4-FFF2-40B4-BE49-F238E27FC236}">
                <a16:creationId xmlns:a16="http://schemas.microsoft.com/office/drawing/2014/main" xmlns=""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xmlns=""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xmlns=""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xmlns=""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xmlns=""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xmlns=""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xmlns=""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xmlns=""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xmlns="" id="{ECCB428D-E7FF-4F7D-85D2-2225396B0CF9}"/>
              </a:ext>
            </a:extLst>
          </p:cNvPr>
          <p:cNvSpPr/>
          <p:nvPr/>
        </p:nvSpPr>
        <p:spPr>
          <a:xfrm>
            <a:off x="8290136" y="6611779"/>
            <a:ext cx="3408305" cy="246221"/>
          </a:xfrm>
          <a:prstGeom prst="rect">
            <a:avLst/>
          </a:prstGeom>
        </p:spPr>
        <p:txBody>
          <a:bodyPr wrap="none">
            <a:spAutoFit/>
          </a:bodyPr>
          <a:lstStyle/>
          <a:p>
            <a:r>
              <a:rPr lang="en-IE" sz="1000" dirty="0"/>
              <a:t>Source: </a:t>
            </a:r>
            <a:r>
              <a:rPr lang="en-IE" sz="1000" dirty="0">
                <a:hlinkClick r:id="rId4"/>
              </a:rPr>
              <a:t>http://research.ucc.ie/scenario/2016/01/Smith/01/en</a:t>
            </a:r>
            <a:endParaRPr lang="en-IE" sz="1000" dirty="0"/>
          </a:p>
        </p:txBody>
      </p:sp>
      <p:sp>
        <p:nvSpPr>
          <p:cNvPr id="15" name="TextBox 14">
            <a:extLst>
              <a:ext uri="{FF2B5EF4-FFF2-40B4-BE49-F238E27FC236}">
                <a16:creationId xmlns:a16="http://schemas.microsoft.com/office/drawing/2014/main" xmlns="" id="{420CE7DE-8F53-40E1-A730-56B2281537C8}"/>
              </a:ext>
            </a:extLst>
          </p:cNvPr>
          <p:cNvSpPr txBox="1"/>
          <p:nvPr/>
        </p:nvSpPr>
        <p:spPr>
          <a:xfrm>
            <a:off x="-1" y="5223641"/>
            <a:ext cx="5938345" cy="1477328"/>
          </a:xfrm>
          <a:prstGeom prst="rect">
            <a:avLst/>
          </a:prstGeom>
          <a:solidFill>
            <a:srgbClr val="16A8D3"/>
          </a:solidFill>
        </p:spPr>
        <p:txBody>
          <a:bodyPr wrap="square" rtlCol="0">
            <a:spAutoFit/>
          </a:bodyPr>
          <a:lstStyle/>
          <a:p>
            <a:pPr algn="ctr"/>
            <a:r>
              <a:rPr lang="es-ES" b="1" dirty="0">
                <a:solidFill>
                  <a:schemeClr val="bg1"/>
                </a:solidFill>
              </a:rPr>
              <a:t>¿Por qué enseñar a través del arte / teatro? Los refugiados y los migrantes necesitan una oportunidad para romper los patrones de comportamiento asociados con la lucha por la supervivencia. El teatro y las artes pueden ofrecer un lanzamiento creativo.</a:t>
            </a:r>
            <a:endParaRPr lang="en-IE" dirty="0">
              <a:solidFill>
                <a:schemeClr val="bg1"/>
              </a:solidFill>
            </a:endParaRPr>
          </a:p>
        </p:txBody>
      </p:sp>
    </p:spTree>
    <p:extLst>
      <p:ext uri="{BB962C8B-B14F-4D97-AF65-F5344CB8AC3E}">
        <p14:creationId xmlns:p14="http://schemas.microsoft.com/office/powerpoint/2010/main" val="384510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95FF66B-89D7-4870-BF24-E7B3B7085CB4}"/>
              </a:ext>
            </a:extLst>
          </p:cNvPr>
          <p:cNvSpPr>
            <a:spLocks noGrp="1"/>
          </p:cNvSpPr>
          <p:nvPr>
            <p:ph type="body" sz="quarter" idx="20"/>
          </p:nvPr>
        </p:nvSpPr>
        <p:spPr>
          <a:xfrm>
            <a:off x="5839054" y="3944147"/>
            <a:ext cx="5872919" cy="1800359"/>
          </a:xfrm>
        </p:spPr>
        <p:txBody>
          <a:bodyPr/>
          <a:lstStyle/>
          <a:p>
            <a:pPr algn="just"/>
            <a:r>
              <a:rPr lang="es-ES" dirty="0"/>
              <a:t>El objetivo de DAEA es promover el diálogo intercultural, fomentar la tolerancia y garantizar la integración de las comunidades de inmigrantes en sus sociedades de acogida.</a:t>
            </a:r>
            <a:endParaRPr lang="en-IE" dirty="0"/>
          </a:p>
        </p:txBody>
      </p:sp>
      <p:pic>
        <p:nvPicPr>
          <p:cNvPr id="17" name="Picture Placeholder 16" descr="A picture containing drawing&#10;&#10;Description automatically generated">
            <a:extLst>
              <a:ext uri="{FF2B5EF4-FFF2-40B4-BE49-F238E27FC236}">
                <a16:creationId xmlns:a16="http://schemas.microsoft.com/office/drawing/2014/main" xmlns="" id="{EF642401-21D3-4A5A-9CDE-DE42FB13C25D}"/>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2401" r="12401"/>
          <a:stretch>
            <a:fillRect/>
          </a:stretch>
        </p:blipFill>
        <p:spPr/>
      </p:pic>
      <p:sp>
        <p:nvSpPr>
          <p:cNvPr id="4" name="Text Placeholder 3">
            <a:extLst>
              <a:ext uri="{FF2B5EF4-FFF2-40B4-BE49-F238E27FC236}">
                <a16:creationId xmlns:a16="http://schemas.microsoft.com/office/drawing/2014/main" xmlns="" id="{F9EB88C8-4E0C-4A64-AC91-B9FF8D817A08}"/>
              </a:ext>
            </a:extLst>
          </p:cNvPr>
          <p:cNvSpPr>
            <a:spLocks noGrp="1"/>
          </p:cNvSpPr>
          <p:nvPr>
            <p:ph type="body" sz="quarter" idx="22"/>
          </p:nvPr>
        </p:nvSpPr>
        <p:spPr>
          <a:xfrm>
            <a:off x="4530437" y="767883"/>
            <a:ext cx="7171028" cy="857158"/>
          </a:xfrm>
          <a:solidFill>
            <a:srgbClr val="F38B00"/>
          </a:solidFill>
        </p:spPr>
        <p:txBody>
          <a:bodyPr>
            <a:normAutofit fontScale="92500" lnSpcReduction="20000"/>
          </a:bodyPr>
          <a:lstStyle/>
          <a:p>
            <a:r>
              <a:rPr lang="es-ES" dirty="0">
                <a:solidFill>
                  <a:schemeClr val="bg1"/>
                </a:solidFill>
              </a:rPr>
              <a:t>Aprendizaje activo: participación de los refugiados en el proceso de enseñanza</a:t>
            </a:r>
            <a:endParaRPr lang="en-IE" dirty="0">
              <a:solidFill>
                <a:schemeClr val="bg1"/>
              </a:solidFill>
            </a:endParaRPr>
          </a:p>
        </p:txBody>
      </p:sp>
      <p:sp>
        <p:nvSpPr>
          <p:cNvPr id="5" name="TextBox 4">
            <a:extLst>
              <a:ext uri="{FF2B5EF4-FFF2-40B4-BE49-F238E27FC236}">
                <a16:creationId xmlns:a16="http://schemas.microsoft.com/office/drawing/2014/main" xmlns="" id="{1234AE6E-1D42-4686-BBAD-3C8F2E5AF618}"/>
              </a:ext>
            </a:extLst>
          </p:cNvPr>
          <p:cNvSpPr txBox="1"/>
          <p:nvPr/>
        </p:nvSpPr>
        <p:spPr>
          <a:xfrm>
            <a:off x="0" y="428639"/>
            <a:ext cx="3044536"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6" name="Google Shape;543;p39">
            <a:extLst>
              <a:ext uri="{FF2B5EF4-FFF2-40B4-BE49-F238E27FC236}">
                <a16:creationId xmlns:a16="http://schemas.microsoft.com/office/drawing/2014/main" xmlns="" id="{9E13B1E3-7D3B-4225-A544-A39135210CC6}"/>
              </a:ext>
            </a:extLst>
          </p:cNvPr>
          <p:cNvGrpSpPr/>
          <p:nvPr/>
        </p:nvGrpSpPr>
        <p:grpSpPr>
          <a:xfrm>
            <a:off x="112537" y="515471"/>
            <a:ext cx="252000" cy="288000"/>
            <a:chOff x="5961125" y="1623900"/>
            <a:chExt cx="376925" cy="448175"/>
          </a:xfrm>
        </p:grpSpPr>
        <p:sp>
          <p:nvSpPr>
            <p:cNvPr id="7" name="Google Shape;544;p39">
              <a:extLst>
                <a:ext uri="{FF2B5EF4-FFF2-40B4-BE49-F238E27FC236}">
                  <a16:creationId xmlns:a16="http://schemas.microsoft.com/office/drawing/2014/main" xmlns="" id="{A52BC600-5282-4394-895B-3444CCB119D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xmlns="" id="{E846910F-78AD-4166-A90B-0C91E99A130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xmlns="" id="{1F261959-623C-4986-84D1-A0114C5C0BAF}"/>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xmlns="" id="{85EF76B2-B580-49B2-AC8D-3A9B8870209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xmlns="" id="{33163F22-9A2D-497F-A58D-9555EE57D681}"/>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xmlns="" id="{7F704761-CA25-494A-8598-DEA29315D7C0}"/>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xmlns="" id="{68FC0100-2A38-435F-8AC0-0E4C8B9174C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xmlns="" id="{38073F95-0610-432C-B5F9-F3B89E41E539}"/>
              </a:ext>
            </a:extLst>
          </p:cNvPr>
          <p:cNvSpPr/>
          <p:nvPr/>
        </p:nvSpPr>
        <p:spPr>
          <a:xfrm>
            <a:off x="5828543" y="1999764"/>
            <a:ext cx="6048266" cy="1508105"/>
          </a:xfrm>
          <a:prstGeom prst="rect">
            <a:avLst/>
          </a:prstGeom>
          <a:solidFill>
            <a:srgbClr val="F38B00"/>
          </a:solidFill>
        </p:spPr>
        <p:txBody>
          <a:bodyPr wrap="square">
            <a:spAutoFit/>
          </a:bodyPr>
          <a:lstStyle/>
          <a:p>
            <a:pPr algn="just"/>
            <a:r>
              <a:rPr lang="es-ES" sz="2300" dirty="0">
                <a:solidFill>
                  <a:schemeClr val="bg1"/>
                </a:solidFill>
                <a:latin typeface="+mj-lt"/>
              </a:rPr>
              <a:t>“Queremos abrir redes a ciudadanos no daneses. No solo invitando a los refugiados a aprender, sino también a contribuir como instructores, maestros, etc. ” - Trine </a:t>
            </a:r>
            <a:r>
              <a:rPr lang="es-ES" sz="2300" dirty="0" err="1">
                <a:solidFill>
                  <a:schemeClr val="bg1"/>
                </a:solidFill>
                <a:latin typeface="+mj-lt"/>
              </a:rPr>
              <a:t>Bendix</a:t>
            </a:r>
            <a:r>
              <a:rPr lang="es-ES" sz="2300" dirty="0">
                <a:solidFill>
                  <a:schemeClr val="bg1"/>
                </a:solidFill>
                <a:latin typeface="+mj-lt"/>
              </a:rPr>
              <a:t> </a:t>
            </a:r>
            <a:r>
              <a:rPr lang="es-ES" sz="2300" dirty="0" err="1">
                <a:solidFill>
                  <a:schemeClr val="bg1"/>
                </a:solidFill>
                <a:latin typeface="+mj-lt"/>
              </a:rPr>
              <a:t>Knudsen</a:t>
            </a:r>
            <a:endParaRPr lang="en-IE" sz="2300" dirty="0">
              <a:solidFill>
                <a:schemeClr val="bg1"/>
              </a:solidFill>
              <a:latin typeface="+mj-lt"/>
            </a:endParaRPr>
          </a:p>
        </p:txBody>
      </p:sp>
      <p:sp>
        <p:nvSpPr>
          <p:cNvPr id="15" name="Rectangle 14">
            <a:extLst>
              <a:ext uri="{FF2B5EF4-FFF2-40B4-BE49-F238E27FC236}">
                <a16:creationId xmlns:a16="http://schemas.microsoft.com/office/drawing/2014/main" xmlns="" id="{BFC3A3FC-8BD4-4503-B77B-1CAE03BAAAC7}"/>
              </a:ext>
            </a:extLst>
          </p:cNvPr>
          <p:cNvSpPr/>
          <p:nvPr/>
        </p:nvSpPr>
        <p:spPr>
          <a:xfrm>
            <a:off x="331961" y="5643335"/>
            <a:ext cx="6096000" cy="1138773"/>
          </a:xfrm>
          <a:prstGeom prst="rect">
            <a:avLst/>
          </a:prstGeom>
          <a:solidFill>
            <a:srgbClr val="F38B00"/>
          </a:solidFill>
        </p:spPr>
        <p:txBody>
          <a:bodyPr>
            <a:spAutoFit/>
          </a:bodyPr>
          <a:lstStyle/>
          <a:p>
            <a:pPr algn="ctr"/>
            <a:r>
              <a:rPr lang="es-ES" sz="1700" dirty="0">
                <a:solidFill>
                  <a:schemeClr val="bg1"/>
                </a:solidFill>
              </a:rPr>
              <a:t>La Asociación Danesa de Educación de Adultos (DAEA) es una organización paraguas que representa a 34 organizaciones de educación de adultos que trabajan con organizaciones no formales o formales en Dinamarca.</a:t>
            </a:r>
            <a:endParaRPr lang="en-IE" sz="1700" dirty="0">
              <a:solidFill>
                <a:schemeClr val="bg1"/>
              </a:solidFill>
            </a:endParaRPr>
          </a:p>
        </p:txBody>
      </p:sp>
    </p:spTree>
    <p:extLst>
      <p:ext uri="{BB962C8B-B14F-4D97-AF65-F5344CB8AC3E}">
        <p14:creationId xmlns:p14="http://schemas.microsoft.com/office/powerpoint/2010/main" val="149661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close up of a logo&#10;&#10;Description automatically generated">
            <a:extLst>
              <a:ext uri="{FF2B5EF4-FFF2-40B4-BE49-F238E27FC236}">
                <a16:creationId xmlns:a16="http://schemas.microsoft.com/office/drawing/2014/main" xmlns="" id="{25D98B7F-0DF7-4FA0-9549-C3FC51D343FE}"/>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6250" r="6250"/>
          <a:stretch>
            <a:fillRect/>
          </a:stretch>
        </p:blipFill>
        <p:spPr>
          <a:xfrm>
            <a:off x="352685" y="1104248"/>
            <a:ext cx="4232726" cy="4232726"/>
          </a:xfrm>
        </p:spPr>
      </p:pic>
      <p:sp>
        <p:nvSpPr>
          <p:cNvPr id="2" name="Text Placeholder 1">
            <a:extLst>
              <a:ext uri="{FF2B5EF4-FFF2-40B4-BE49-F238E27FC236}">
                <a16:creationId xmlns:a16="http://schemas.microsoft.com/office/drawing/2014/main" xmlns="" id="{E67ED51D-8D75-4620-A878-F1068A4FDEFB}"/>
              </a:ext>
            </a:extLst>
          </p:cNvPr>
          <p:cNvSpPr>
            <a:spLocks noGrp="1"/>
          </p:cNvSpPr>
          <p:nvPr>
            <p:ph type="body" sz="quarter" idx="16"/>
          </p:nvPr>
        </p:nvSpPr>
        <p:spPr>
          <a:xfrm>
            <a:off x="6243145" y="598885"/>
            <a:ext cx="5791200" cy="918068"/>
          </a:xfrm>
          <a:solidFill>
            <a:schemeClr val="accent2"/>
          </a:solidFill>
        </p:spPr>
        <p:txBody>
          <a:bodyPr>
            <a:normAutofit fontScale="70000" lnSpcReduction="20000"/>
          </a:bodyPr>
          <a:lstStyle/>
          <a:p>
            <a:r>
              <a:rPr lang="es-ES" i="1" dirty="0" err="1">
                <a:solidFill>
                  <a:schemeClr val="bg1"/>
                </a:solidFill>
              </a:rPr>
              <a:t>Mairéad</a:t>
            </a:r>
            <a:r>
              <a:rPr lang="es-ES" i="1" dirty="0">
                <a:solidFill>
                  <a:schemeClr val="bg1"/>
                </a:solidFill>
              </a:rPr>
              <a:t> </a:t>
            </a:r>
            <a:r>
              <a:rPr lang="es-ES" i="1" dirty="0" err="1">
                <a:solidFill>
                  <a:schemeClr val="bg1"/>
                </a:solidFill>
              </a:rPr>
              <a:t>O’Riordan</a:t>
            </a:r>
            <a:r>
              <a:rPr lang="es-ES" i="1" dirty="0">
                <a:solidFill>
                  <a:schemeClr val="bg1"/>
                </a:solidFill>
              </a:rPr>
              <a:t>, tutor independiente de educación de adultos, Dublín y </a:t>
            </a:r>
            <a:r>
              <a:rPr lang="es-ES" i="1" dirty="0" err="1">
                <a:solidFill>
                  <a:schemeClr val="bg1"/>
                </a:solidFill>
              </a:rPr>
              <a:t>Dun</a:t>
            </a:r>
            <a:r>
              <a:rPr lang="es-ES" i="1" dirty="0">
                <a:solidFill>
                  <a:schemeClr val="bg1"/>
                </a:solidFill>
              </a:rPr>
              <a:t> </a:t>
            </a:r>
            <a:r>
              <a:rPr lang="es-ES" i="1" dirty="0" err="1">
                <a:solidFill>
                  <a:schemeClr val="bg1"/>
                </a:solidFill>
              </a:rPr>
              <a:t>Laoghaire</a:t>
            </a:r>
            <a:r>
              <a:rPr lang="es-ES" i="1" dirty="0">
                <a:solidFill>
                  <a:schemeClr val="bg1"/>
                </a:solidFill>
              </a:rPr>
              <a:t> (DDLETB)</a:t>
            </a:r>
            <a:endParaRPr lang="en-IE" i="1" dirty="0">
              <a:solidFill>
                <a:schemeClr val="bg1"/>
              </a:solidFill>
            </a:endParaRPr>
          </a:p>
        </p:txBody>
      </p:sp>
      <p:sp>
        <p:nvSpPr>
          <p:cNvPr id="3" name="Text Placeholder 2">
            <a:extLst>
              <a:ext uri="{FF2B5EF4-FFF2-40B4-BE49-F238E27FC236}">
                <a16:creationId xmlns:a16="http://schemas.microsoft.com/office/drawing/2014/main" xmlns="" id="{6C0016F9-6700-4243-AEAE-BE0B4083872F}"/>
              </a:ext>
            </a:extLst>
          </p:cNvPr>
          <p:cNvSpPr>
            <a:spLocks noGrp="1"/>
          </p:cNvSpPr>
          <p:nvPr>
            <p:ph type="body" sz="quarter" idx="17"/>
          </p:nvPr>
        </p:nvSpPr>
        <p:spPr>
          <a:xfrm>
            <a:off x="6096000" y="1795425"/>
            <a:ext cx="6096000" cy="3947440"/>
          </a:xfrm>
        </p:spPr>
        <p:txBody>
          <a:bodyPr/>
          <a:lstStyle/>
          <a:p>
            <a:pPr algn="just"/>
            <a:r>
              <a:rPr lang="es-ES" sz="2200" dirty="0" err="1"/>
              <a:t>Mairéad</a:t>
            </a:r>
            <a:r>
              <a:rPr lang="es-ES" sz="2200" dirty="0"/>
              <a:t> </a:t>
            </a:r>
            <a:r>
              <a:rPr lang="es-ES" sz="2200" dirty="0" err="1"/>
              <a:t>O’Riordan</a:t>
            </a:r>
            <a:r>
              <a:rPr lang="es-ES" sz="2200" dirty="0"/>
              <a:t> es una tutora independiente de educación de adultos afiliada a DDLETB. Ella ha estado trabajando como </a:t>
            </a:r>
            <a:r>
              <a:rPr lang="es-ES" sz="2200" dirty="0" smtClean="0"/>
              <a:t>tutora </a:t>
            </a:r>
            <a:r>
              <a:rPr lang="es-ES" sz="2200" dirty="0"/>
              <a:t>de educación de adultos durante más de una década. </a:t>
            </a:r>
            <a:r>
              <a:rPr lang="es-ES" sz="2200" dirty="0" err="1"/>
              <a:t>Mairéad</a:t>
            </a:r>
            <a:r>
              <a:rPr lang="es-ES" sz="2200" dirty="0"/>
              <a:t> practica </a:t>
            </a:r>
            <a:r>
              <a:rPr lang="es-ES" sz="2200" dirty="0"/>
              <a:t>estilos de enseñanza innovadores y </a:t>
            </a:r>
            <a:r>
              <a:rPr lang="es-ES" sz="2200" dirty="0" smtClean="0"/>
              <a:t>favorables:</a:t>
            </a:r>
          </a:p>
          <a:p>
            <a:pPr marL="342900" indent="-342900" algn="just">
              <a:buFont typeface="Arial" panose="020B0604020202020204" pitchFamily="34" charset="0"/>
              <a:buChar char="•"/>
            </a:pPr>
            <a:r>
              <a:rPr lang="en-IE" sz="2200" b="1" dirty="0" err="1">
                <a:solidFill>
                  <a:srgbClr val="F38B00"/>
                </a:solidFill>
              </a:rPr>
              <a:t>aprendizaje</a:t>
            </a:r>
            <a:r>
              <a:rPr lang="en-IE" sz="2200" b="1" dirty="0">
                <a:solidFill>
                  <a:srgbClr val="F38B00"/>
                </a:solidFill>
              </a:rPr>
              <a:t> </a:t>
            </a:r>
            <a:r>
              <a:rPr lang="en-IE" sz="2200" b="1" dirty="0" err="1">
                <a:solidFill>
                  <a:srgbClr val="F38B00"/>
                </a:solidFill>
              </a:rPr>
              <a:t>activo</a:t>
            </a:r>
            <a:r>
              <a:rPr lang="en-IE" sz="2200" b="1" dirty="0">
                <a:solidFill>
                  <a:srgbClr val="F38B00"/>
                </a:solidFill>
              </a:rPr>
              <a:t> </a:t>
            </a:r>
            <a:r>
              <a:rPr lang="es-ES" sz="2200" dirty="0"/>
              <a:t>estrategias: divide a los alumnos en grupos y tiene un grupo trabajando en matemáticas en una pizarra y otro grupo resolviendo un problema en </a:t>
            </a:r>
            <a:r>
              <a:rPr lang="es-ES" sz="2200" dirty="0" smtClean="0"/>
              <a:t>el ordenador</a:t>
            </a:r>
            <a:endParaRPr lang="es-ES" sz="2200" dirty="0" smtClean="0"/>
          </a:p>
          <a:p>
            <a:pPr marL="342900" indent="-342900" algn="just">
              <a:buFont typeface="Arial" panose="020B0604020202020204" pitchFamily="34" charset="0"/>
              <a:buChar char="•"/>
            </a:pPr>
            <a:r>
              <a:rPr lang="en-IE" sz="2200" b="1" dirty="0" err="1">
                <a:solidFill>
                  <a:srgbClr val="B6BD00"/>
                </a:solidFill>
              </a:rPr>
              <a:t>aprendizaje</a:t>
            </a:r>
            <a:r>
              <a:rPr lang="en-IE" sz="2200" b="1" dirty="0">
                <a:solidFill>
                  <a:srgbClr val="B6BD00"/>
                </a:solidFill>
              </a:rPr>
              <a:t>/</a:t>
            </a:r>
            <a:r>
              <a:rPr lang="en-IE" sz="2200" b="1" dirty="0" err="1">
                <a:solidFill>
                  <a:srgbClr val="B6BD00"/>
                </a:solidFill>
              </a:rPr>
              <a:t>enseñanza</a:t>
            </a:r>
            <a:r>
              <a:rPr lang="en-IE" sz="2200" b="1" dirty="0">
                <a:solidFill>
                  <a:srgbClr val="B6BD00"/>
                </a:solidFill>
              </a:rPr>
              <a:t> entre </a:t>
            </a:r>
            <a:r>
              <a:rPr lang="en-IE" sz="2200" b="1" dirty="0" err="1">
                <a:solidFill>
                  <a:srgbClr val="B6BD00"/>
                </a:solidFill>
              </a:rPr>
              <a:t>iguales</a:t>
            </a:r>
            <a:r>
              <a:rPr lang="en-IE" sz="2200" b="1" dirty="0">
                <a:solidFill>
                  <a:srgbClr val="B6BD00"/>
                </a:solidFill>
              </a:rPr>
              <a:t> </a:t>
            </a:r>
            <a:r>
              <a:rPr lang="es-ES" sz="2200" dirty="0"/>
              <a:t>cree que beneficia a todos los involucrados</a:t>
            </a:r>
            <a:endParaRPr lang="en-IE" dirty="0"/>
          </a:p>
        </p:txBody>
      </p:sp>
      <p:sp>
        <p:nvSpPr>
          <p:cNvPr id="5" name="TextBox 4">
            <a:extLst>
              <a:ext uri="{FF2B5EF4-FFF2-40B4-BE49-F238E27FC236}">
                <a16:creationId xmlns:a16="http://schemas.microsoft.com/office/drawing/2014/main" xmlns="" id="{56F15564-F204-495B-8D0B-E0345BA37CA3}"/>
              </a:ext>
            </a:extLst>
          </p:cNvPr>
          <p:cNvSpPr txBox="1"/>
          <p:nvPr/>
        </p:nvSpPr>
        <p:spPr>
          <a:xfrm>
            <a:off x="0" y="255153"/>
            <a:ext cx="2857500"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6" name="Google Shape;543;p39">
            <a:extLst>
              <a:ext uri="{FF2B5EF4-FFF2-40B4-BE49-F238E27FC236}">
                <a16:creationId xmlns:a16="http://schemas.microsoft.com/office/drawing/2014/main" xmlns=""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xmlns=""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xmlns=""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xmlns=""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xmlns=""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xmlns=""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xmlns=""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xmlns=""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xmlns="" id="{ECCB428D-E7FF-4F7D-85D2-2225396B0CF9}"/>
              </a:ext>
            </a:extLst>
          </p:cNvPr>
          <p:cNvSpPr/>
          <p:nvPr/>
        </p:nvSpPr>
        <p:spPr>
          <a:xfrm>
            <a:off x="3772564" y="6589251"/>
            <a:ext cx="8044190" cy="246221"/>
          </a:xfrm>
          <a:prstGeom prst="rect">
            <a:avLst/>
          </a:prstGeom>
        </p:spPr>
        <p:txBody>
          <a:bodyPr wrap="none">
            <a:spAutoFit/>
          </a:bodyPr>
          <a:lstStyle/>
          <a:p>
            <a:r>
              <a:rPr lang="en-IE" sz="1000" dirty="0"/>
              <a:t>Source: </a:t>
            </a:r>
            <a:r>
              <a:rPr lang="en-IE" sz="1000" dirty="0">
                <a:hlinkClick r:id="rId4"/>
              </a:rPr>
              <a:t>https://www.nala.ie/wp-content/uploads/2019/08/Meeting-the-challenge-strategies-for-motivating-learners-in-adult-education-in-Ireland.pdf</a:t>
            </a:r>
            <a:r>
              <a:rPr lang="en-IE" sz="1000" dirty="0"/>
              <a:t> </a:t>
            </a:r>
          </a:p>
        </p:txBody>
      </p:sp>
      <p:sp>
        <p:nvSpPr>
          <p:cNvPr id="18" name="TextBox 17">
            <a:extLst>
              <a:ext uri="{FF2B5EF4-FFF2-40B4-BE49-F238E27FC236}">
                <a16:creationId xmlns:a16="http://schemas.microsoft.com/office/drawing/2014/main" xmlns="" id="{AE4A62E6-2B3A-4A10-9C11-8212402D3B6B}"/>
              </a:ext>
            </a:extLst>
          </p:cNvPr>
          <p:cNvSpPr txBox="1"/>
          <p:nvPr/>
        </p:nvSpPr>
        <p:spPr>
          <a:xfrm>
            <a:off x="-1" y="794817"/>
            <a:ext cx="5060373" cy="830997"/>
          </a:xfrm>
          <a:prstGeom prst="rect">
            <a:avLst/>
          </a:prstGeom>
          <a:solidFill>
            <a:srgbClr val="EA1D76"/>
          </a:solidFill>
        </p:spPr>
        <p:txBody>
          <a:bodyPr wrap="square" rtlCol="0">
            <a:spAutoFit/>
          </a:bodyPr>
          <a:lstStyle/>
          <a:p>
            <a:r>
              <a:rPr lang="en-IE" sz="2400" dirty="0" err="1">
                <a:solidFill>
                  <a:schemeClr val="bg1"/>
                </a:solidFill>
              </a:rPr>
              <a:t>Innovador</a:t>
            </a:r>
            <a:r>
              <a:rPr lang="en-IE" sz="2400" dirty="0">
                <a:solidFill>
                  <a:schemeClr val="bg1"/>
                </a:solidFill>
              </a:rPr>
              <a:t> </a:t>
            </a:r>
            <a:r>
              <a:rPr lang="en-IE" sz="2400" dirty="0" err="1">
                <a:solidFill>
                  <a:schemeClr val="bg1"/>
                </a:solidFill>
              </a:rPr>
              <a:t>centro</a:t>
            </a:r>
            <a:r>
              <a:rPr lang="en-IE" sz="2400" dirty="0">
                <a:solidFill>
                  <a:schemeClr val="bg1"/>
                </a:solidFill>
              </a:rPr>
              <a:t> de </a:t>
            </a:r>
            <a:r>
              <a:rPr lang="en-IE" sz="2400" dirty="0" err="1">
                <a:solidFill>
                  <a:schemeClr val="bg1"/>
                </a:solidFill>
              </a:rPr>
              <a:t>atención</a:t>
            </a:r>
            <a:r>
              <a:rPr lang="en-IE" sz="2400" dirty="0">
                <a:solidFill>
                  <a:schemeClr val="bg1"/>
                </a:solidFill>
              </a:rPr>
              <a:t> para </a:t>
            </a:r>
            <a:r>
              <a:rPr lang="en-IE" sz="2400" dirty="0" err="1">
                <a:solidFill>
                  <a:schemeClr val="bg1"/>
                </a:solidFill>
              </a:rPr>
              <a:t>educadores</a:t>
            </a:r>
            <a:r>
              <a:rPr lang="en-IE" sz="2400" dirty="0">
                <a:solidFill>
                  <a:schemeClr val="bg1"/>
                </a:solidFill>
              </a:rPr>
              <a:t> de </a:t>
            </a:r>
            <a:r>
              <a:rPr lang="en-IE" sz="2400" dirty="0" err="1">
                <a:solidFill>
                  <a:schemeClr val="bg1"/>
                </a:solidFill>
              </a:rPr>
              <a:t>adultos</a:t>
            </a:r>
            <a:endParaRPr lang="en-IE" sz="2400" dirty="0">
              <a:solidFill>
                <a:schemeClr val="bg1"/>
              </a:solidFill>
            </a:endParaRPr>
          </a:p>
        </p:txBody>
      </p:sp>
      <p:sp>
        <p:nvSpPr>
          <p:cNvPr id="19" name="TextBox 18">
            <a:extLst>
              <a:ext uri="{FF2B5EF4-FFF2-40B4-BE49-F238E27FC236}">
                <a16:creationId xmlns:a16="http://schemas.microsoft.com/office/drawing/2014/main" xmlns="" id="{47633486-9C8E-49D0-A9ED-FB8DD685BCF2}"/>
              </a:ext>
            </a:extLst>
          </p:cNvPr>
          <p:cNvSpPr txBox="1"/>
          <p:nvPr/>
        </p:nvSpPr>
        <p:spPr>
          <a:xfrm>
            <a:off x="-1" y="5165784"/>
            <a:ext cx="5995315" cy="1154162"/>
          </a:xfrm>
          <a:prstGeom prst="rect">
            <a:avLst/>
          </a:prstGeom>
          <a:solidFill>
            <a:srgbClr val="F38B00"/>
          </a:solidFill>
        </p:spPr>
        <p:txBody>
          <a:bodyPr wrap="square" rtlCol="0">
            <a:spAutoFit/>
          </a:bodyPr>
          <a:lstStyle/>
          <a:p>
            <a:pPr algn="just"/>
            <a:r>
              <a:rPr lang="es-ES" sz="2300" dirty="0">
                <a:solidFill>
                  <a:schemeClr val="bg1"/>
                </a:solidFill>
              </a:rPr>
              <a:t>"Es vital involucrar a los estudiantes en su propio aprendizaje, construir su confianza y fomentar un sentido de control y empoderamiento".</a:t>
            </a:r>
            <a:endParaRPr lang="en-IE" sz="2300" dirty="0">
              <a:solidFill>
                <a:schemeClr val="bg1"/>
              </a:solidFill>
            </a:endParaRPr>
          </a:p>
        </p:txBody>
      </p:sp>
      <p:pic>
        <p:nvPicPr>
          <p:cNvPr id="17" name="Picture 16">
            <a:extLst>
              <a:ext uri="{FF2B5EF4-FFF2-40B4-BE49-F238E27FC236}">
                <a16:creationId xmlns:a16="http://schemas.microsoft.com/office/drawing/2014/main" xmlns="" id="{5D87AABA-030B-4BEF-B493-63BDA67FA0C1}"/>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3157816" y="255153"/>
            <a:ext cx="926613" cy="462920"/>
          </a:xfrm>
          <a:prstGeom prst="rect">
            <a:avLst/>
          </a:prstGeom>
        </p:spPr>
      </p:pic>
    </p:spTree>
    <p:extLst>
      <p:ext uri="{BB962C8B-B14F-4D97-AF65-F5344CB8AC3E}">
        <p14:creationId xmlns:p14="http://schemas.microsoft.com/office/powerpoint/2010/main" val="220982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6C8264F-B639-43AB-9757-A9B508D02A8E}"/>
              </a:ext>
            </a:extLst>
          </p:cNvPr>
          <p:cNvSpPr>
            <a:spLocks noGrp="1"/>
          </p:cNvSpPr>
          <p:nvPr>
            <p:ph type="body" sz="quarter" idx="20"/>
          </p:nvPr>
        </p:nvSpPr>
        <p:spPr>
          <a:xfrm>
            <a:off x="5457910" y="1914758"/>
            <a:ext cx="6600496" cy="4079760"/>
          </a:xfrm>
        </p:spPr>
        <p:txBody>
          <a:bodyPr/>
          <a:lstStyle/>
          <a:p>
            <a:pPr algn="just"/>
            <a:r>
              <a:rPr lang="es-ES" sz="2200" dirty="0"/>
              <a:t>El </a:t>
            </a:r>
            <a:r>
              <a:rPr lang="es-ES" sz="2200" dirty="0" smtClean="0"/>
              <a:t>Aprendizaje/Enseñanza </a:t>
            </a:r>
            <a:r>
              <a:rPr lang="es-ES" sz="2200" dirty="0"/>
              <a:t>entre </a:t>
            </a:r>
            <a:r>
              <a:rPr lang="es-ES" sz="2200" dirty="0" smtClean="0"/>
              <a:t>iguales </a:t>
            </a:r>
            <a:r>
              <a:rPr lang="es-ES" sz="2200" dirty="0"/>
              <a:t>es un método mediante el cual un alumno instruye a otro alumno en material en el que el primero es un experto y el segundo es un novato</a:t>
            </a:r>
            <a:r>
              <a:rPr lang="es-ES" sz="2200" dirty="0" smtClean="0"/>
              <a:t>.</a:t>
            </a:r>
          </a:p>
          <a:p>
            <a:pPr algn="just"/>
            <a:r>
              <a:rPr lang="es-ES" sz="2200" dirty="0"/>
              <a:t>Hemos aprendido que los refugiados y migrantes adultos necesitan / quieren participar en el proceso de aprendizaje / educación, y el aprendizaje / enseñanza entre pares es un gran método / mecanismo. </a:t>
            </a:r>
            <a:r>
              <a:rPr lang="es-ES" sz="2200" dirty="0" smtClean="0"/>
              <a:t>Ofrece a </a:t>
            </a:r>
            <a:r>
              <a:rPr lang="es-ES" sz="2200" dirty="0"/>
              <a:t>los refugiados / migrantes un sentido de propiedad sobre el contenido / material </a:t>
            </a:r>
            <a:r>
              <a:rPr lang="es-ES" sz="2200" dirty="0" smtClean="0"/>
              <a:t>formativo, </a:t>
            </a:r>
            <a:r>
              <a:rPr lang="es-ES" sz="2200" dirty="0"/>
              <a:t>les permite compartir su experiencia y ayudar a la comprensión, particularmente cuando se trata de diferentes niveles bajos de idioma de acogida.</a:t>
            </a:r>
            <a:endParaRPr lang="en-IE" sz="2200" dirty="0"/>
          </a:p>
        </p:txBody>
      </p:sp>
      <p:pic>
        <p:nvPicPr>
          <p:cNvPr id="7" name="Picture Placeholder 6" descr="A group of people standing around a table&#10;&#10;Description automatically generated">
            <a:extLst>
              <a:ext uri="{FF2B5EF4-FFF2-40B4-BE49-F238E27FC236}">
                <a16:creationId xmlns:a16="http://schemas.microsoft.com/office/drawing/2014/main" xmlns="" id="{F185807A-9861-40F6-8D37-89E64A947211}"/>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21378" r="21378"/>
          <a:stretch>
            <a:fillRect/>
          </a:stretch>
        </p:blipFill>
        <p:spPr/>
      </p:pic>
      <p:sp>
        <p:nvSpPr>
          <p:cNvPr id="4" name="Text Placeholder 3">
            <a:extLst>
              <a:ext uri="{FF2B5EF4-FFF2-40B4-BE49-F238E27FC236}">
                <a16:creationId xmlns:a16="http://schemas.microsoft.com/office/drawing/2014/main" xmlns="" id="{27A72850-126B-42ED-AC87-4F492E6792D4}"/>
              </a:ext>
            </a:extLst>
          </p:cNvPr>
          <p:cNvSpPr>
            <a:spLocks noGrp="1"/>
          </p:cNvSpPr>
          <p:nvPr>
            <p:ph type="body" sz="quarter" idx="22"/>
          </p:nvPr>
        </p:nvSpPr>
        <p:spPr>
          <a:xfrm>
            <a:off x="5049982" y="767883"/>
            <a:ext cx="6651481" cy="857158"/>
          </a:xfrm>
          <a:solidFill>
            <a:srgbClr val="B6BD00"/>
          </a:solidFill>
        </p:spPr>
        <p:txBody>
          <a:bodyPr>
            <a:normAutofit fontScale="92500"/>
          </a:bodyPr>
          <a:lstStyle/>
          <a:p>
            <a:r>
              <a:rPr lang="en-IE" dirty="0" err="1" smtClean="0">
                <a:solidFill>
                  <a:schemeClr val="bg1"/>
                </a:solidFill>
              </a:rPr>
              <a:t>Aprendizaje</a:t>
            </a:r>
            <a:r>
              <a:rPr lang="en-IE" dirty="0" smtClean="0">
                <a:solidFill>
                  <a:schemeClr val="bg1"/>
                </a:solidFill>
              </a:rPr>
              <a:t>/ </a:t>
            </a:r>
            <a:r>
              <a:rPr lang="en-IE" dirty="0" err="1" smtClean="0">
                <a:solidFill>
                  <a:schemeClr val="bg1"/>
                </a:solidFill>
              </a:rPr>
              <a:t>enseñanza</a:t>
            </a:r>
            <a:r>
              <a:rPr lang="en-IE" dirty="0" smtClean="0">
                <a:solidFill>
                  <a:schemeClr val="bg1"/>
                </a:solidFill>
              </a:rPr>
              <a:t> entre </a:t>
            </a:r>
            <a:r>
              <a:rPr lang="en-IE" dirty="0" err="1" smtClean="0">
                <a:solidFill>
                  <a:schemeClr val="bg1"/>
                </a:solidFill>
              </a:rPr>
              <a:t>iguales</a:t>
            </a:r>
            <a:endParaRPr lang="en-IE" dirty="0">
              <a:solidFill>
                <a:schemeClr val="bg1"/>
              </a:solidFill>
            </a:endParaRPr>
          </a:p>
        </p:txBody>
      </p:sp>
      <p:sp>
        <p:nvSpPr>
          <p:cNvPr id="9" name="TextBox 8">
            <a:extLst>
              <a:ext uri="{FF2B5EF4-FFF2-40B4-BE49-F238E27FC236}">
                <a16:creationId xmlns:a16="http://schemas.microsoft.com/office/drawing/2014/main" xmlns="" id="{64D206A4-AC3E-4D07-90A5-1F3F7AC44EE2}"/>
              </a:ext>
            </a:extLst>
          </p:cNvPr>
          <p:cNvSpPr txBox="1"/>
          <p:nvPr/>
        </p:nvSpPr>
        <p:spPr>
          <a:xfrm>
            <a:off x="0" y="5776404"/>
            <a:ext cx="5457909" cy="1138773"/>
          </a:xfrm>
          <a:prstGeom prst="rect">
            <a:avLst/>
          </a:prstGeom>
          <a:solidFill>
            <a:srgbClr val="B6BD00"/>
          </a:solidFill>
        </p:spPr>
        <p:txBody>
          <a:bodyPr wrap="square" rtlCol="0">
            <a:spAutoFit/>
          </a:bodyPr>
          <a:lstStyle/>
          <a:p>
            <a:pPr algn="ctr"/>
            <a:r>
              <a:rPr lang="es-ES" sz="1700" dirty="0">
                <a:solidFill>
                  <a:schemeClr val="bg1"/>
                </a:solidFill>
              </a:rPr>
              <a:t>El Aprendizaje / Enseñanza entre </a:t>
            </a:r>
            <a:r>
              <a:rPr lang="es-ES" sz="1700" dirty="0" smtClean="0">
                <a:solidFill>
                  <a:schemeClr val="bg1"/>
                </a:solidFill>
              </a:rPr>
              <a:t>iguales </a:t>
            </a:r>
            <a:r>
              <a:rPr lang="es-ES" sz="1700" dirty="0">
                <a:solidFill>
                  <a:schemeClr val="bg1"/>
                </a:solidFill>
              </a:rPr>
              <a:t>tiene muchos beneficios para los refugiados y migrantes adultos, especialmente cuando los compañeros provienen de comunidades de acogida.</a:t>
            </a:r>
            <a:endParaRPr lang="en-IE" sz="1700" dirty="0">
              <a:solidFill>
                <a:schemeClr val="bg1"/>
              </a:solidFill>
            </a:endParaRPr>
          </a:p>
        </p:txBody>
      </p:sp>
    </p:spTree>
    <p:extLst>
      <p:ext uri="{BB962C8B-B14F-4D97-AF65-F5344CB8AC3E}">
        <p14:creationId xmlns:p14="http://schemas.microsoft.com/office/powerpoint/2010/main" val="416847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29AD24F-C8DF-4597-8028-DAC3B01025CC}"/>
              </a:ext>
            </a:extLst>
          </p:cNvPr>
          <p:cNvSpPr>
            <a:spLocks noGrp="1"/>
          </p:cNvSpPr>
          <p:nvPr>
            <p:ph type="body" sz="quarter" idx="20"/>
          </p:nvPr>
        </p:nvSpPr>
        <p:spPr/>
        <p:txBody>
          <a:bodyPr/>
          <a:lstStyle/>
          <a:p>
            <a:pPr algn="ctr">
              <a:spcBef>
                <a:spcPct val="0"/>
              </a:spcBef>
            </a:pPr>
            <a:r>
              <a:rPr lang="es-ES" dirty="0"/>
              <a:t>“Vine a Suecia para conocer a mi esposo que ya estaba en Suecia. Ahora tengo a mi familia aquí, mi esposo y mis 3 hijos. Estoy estudiando </a:t>
            </a:r>
            <a:r>
              <a:rPr lang="es-ES" dirty="0" smtClean="0"/>
              <a:t>sueco, sueco </a:t>
            </a:r>
            <a:r>
              <a:rPr lang="es-ES" dirty="0"/>
              <a:t>para migrantes (SFI). Es muy difícil aprender </a:t>
            </a:r>
            <a:r>
              <a:rPr lang="es-ES" dirty="0" smtClean="0"/>
              <a:t>este idioma. </a:t>
            </a:r>
            <a:r>
              <a:rPr lang="es-ES" dirty="0"/>
              <a:t>Cuando no estoy aprendiendo </a:t>
            </a:r>
            <a:r>
              <a:rPr lang="es-ES" dirty="0" smtClean="0"/>
              <a:t>sueco, </a:t>
            </a:r>
            <a:r>
              <a:rPr lang="es-ES" dirty="0"/>
              <a:t>me gusta </a:t>
            </a:r>
            <a:r>
              <a:rPr lang="es-ES" dirty="0" smtClean="0"/>
              <a:t>cocinar. </a:t>
            </a:r>
            <a:r>
              <a:rPr lang="es-ES" dirty="0"/>
              <a:t>Mi sueño es trabajar como maestra aquí en Suecia ".</a:t>
            </a:r>
            <a:r>
              <a:rPr lang="en-US" dirty="0">
                <a:solidFill>
                  <a:srgbClr val="615F5D"/>
                </a:solidFill>
              </a:rPr>
              <a:t/>
            </a:r>
            <a:br>
              <a:rPr lang="en-US" dirty="0">
                <a:solidFill>
                  <a:srgbClr val="615F5D"/>
                </a:solidFill>
              </a:rPr>
            </a:br>
            <a:r>
              <a:rPr lang="es-ES" b="1" dirty="0" err="1">
                <a:solidFill>
                  <a:srgbClr val="16A8D3"/>
                </a:solidFill>
              </a:rPr>
              <a:t>Mayyada</a:t>
            </a:r>
            <a:r>
              <a:rPr lang="es-ES" b="1" dirty="0">
                <a:solidFill>
                  <a:srgbClr val="16A8D3"/>
                </a:solidFill>
              </a:rPr>
              <a:t> </a:t>
            </a:r>
            <a:r>
              <a:rPr lang="es-ES" b="1" dirty="0" err="1">
                <a:solidFill>
                  <a:srgbClr val="16A8D3"/>
                </a:solidFill>
              </a:rPr>
              <a:t>Mousa</a:t>
            </a:r>
            <a:r>
              <a:rPr lang="es-ES" b="1" dirty="0">
                <a:solidFill>
                  <a:srgbClr val="16A8D3"/>
                </a:solidFill>
              </a:rPr>
              <a:t> </a:t>
            </a:r>
            <a:r>
              <a:rPr lang="es-ES" dirty="0">
                <a:solidFill>
                  <a:srgbClr val="16A8D3"/>
                </a:solidFill>
              </a:rPr>
              <a:t>tiene 45 años,</a:t>
            </a:r>
          </a:p>
          <a:p>
            <a:pPr algn="ctr">
              <a:spcBef>
                <a:spcPct val="0"/>
              </a:spcBef>
            </a:pPr>
            <a:r>
              <a:rPr lang="es-ES" dirty="0">
                <a:solidFill>
                  <a:srgbClr val="16A8D3"/>
                </a:solidFill>
              </a:rPr>
              <a:t>Mujer iraquí, viviendo en Suecia</a:t>
            </a:r>
            <a:endParaRPr lang="en-IE" dirty="0">
              <a:solidFill>
                <a:srgbClr val="16A8D3"/>
              </a:solidFill>
            </a:endParaRPr>
          </a:p>
        </p:txBody>
      </p:sp>
      <p:pic>
        <p:nvPicPr>
          <p:cNvPr id="9" name="Picture Placeholder 8" descr="A group of people sitting at a table&#10;&#10;Description automatically generated">
            <a:extLst>
              <a:ext uri="{FF2B5EF4-FFF2-40B4-BE49-F238E27FC236}">
                <a16:creationId xmlns:a16="http://schemas.microsoft.com/office/drawing/2014/main" xmlns="" id="{3FDE89F7-A929-4131-A473-CD94BD4402E2}"/>
              </a:ext>
            </a:extLst>
          </p:cNvPr>
          <p:cNvPicPr>
            <a:picLocks noGrp="1" noChangeAspect="1"/>
          </p:cNvPicPr>
          <p:nvPr>
            <p:ph type="pic" sz="quarter" idx="21"/>
          </p:nvPr>
        </p:nvPicPr>
        <p:blipFill>
          <a:blip r:embed="rId2"/>
          <a:srcRect t="12267" b="12267"/>
          <a:stretch>
            <a:fillRect/>
          </a:stretch>
        </p:blipFill>
        <p:spPr/>
      </p:pic>
      <p:sp>
        <p:nvSpPr>
          <p:cNvPr id="5" name="Text Placeholder 3">
            <a:extLst>
              <a:ext uri="{FF2B5EF4-FFF2-40B4-BE49-F238E27FC236}">
                <a16:creationId xmlns:a16="http://schemas.microsoft.com/office/drawing/2014/main" xmlns="" id="{326033C7-0370-46E3-B820-8B5A8AEC7521}"/>
              </a:ext>
            </a:extLst>
          </p:cNvPr>
          <p:cNvSpPr txBox="1">
            <a:spLocks/>
          </p:cNvSpPr>
          <p:nvPr/>
        </p:nvSpPr>
        <p:spPr>
          <a:xfrm>
            <a:off x="5828544" y="840620"/>
            <a:ext cx="5872919" cy="857158"/>
          </a:xfrm>
          <a:prstGeom prst="rect">
            <a:avLst/>
          </a:prstGeom>
          <a:solidFill>
            <a:srgbClr val="F38B00"/>
          </a:solidFill>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a:buNone/>
              <a:defRPr sz="3600" i="0" kern="1200">
                <a:solidFill>
                  <a:srgbClr val="F38B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s-ES" dirty="0">
                <a:solidFill>
                  <a:schemeClr val="bg1"/>
                </a:solidFill>
              </a:rPr>
              <a:t>Sugerencia: involucrar a los refugiados en el proceso de enseñanza</a:t>
            </a:r>
            <a:endParaRPr lang="en-IE" dirty="0">
              <a:solidFill>
                <a:schemeClr val="bg1"/>
              </a:solidFill>
            </a:endParaRPr>
          </a:p>
        </p:txBody>
      </p:sp>
      <p:sp>
        <p:nvSpPr>
          <p:cNvPr id="7" name="TextBox 6">
            <a:extLst>
              <a:ext uri="{FF2B5EF4-FFF2-40B4-BE49-F238E27FC236}">
                <a16:creationId xmlns:a16="http://schemas.microsoft.com/office/drawing/2014/main" xmlns="" id="{0205B1BD-01CB-49CA-BC63-0EDA6571E4C0}"/>
              </a:ext>
            </a:extLst>
          </p:cNvPr>
          <p:cNvSpPr txBox="1"/>
          <p:nvPr/>
        </p:nvSpPr>
        <p:spPr>
          <a:xfrm>
            <a:off x="0" y="232444"/>
            <a:ext cx="5457910" cy="461665"/>
          </a:xfrm>
          <a:prstGeom prst="rect">
            <a:avLst/>
          </a:prstGeom>
          <a:solidFill>
            <a:srgbClr val="16A8D3"/>
          </a:solidFill>
        </p:spPr>
        <p:txBody>
          <a:bodyPr wrap="square" rtlCol="0">
            <a:spAutoFit/>
          </a:bodyPr>
          <a:lstStyle/>
          <a:p>
            <a:r>
              <a:rPr lang="en-IE" sz="2400" dirty="0">
                <a:solidFill>
                  <a:schemeClr val="bg1"/>
                </a:solidFill>
              </a:rPr>
              <a:t>Información </a:t>
            </a:r>
            <a:r>
              <a:rPr lang="en-IE" sz="2400" dirty="0" err="1">
                <a:solidFill>
                  <a:schemeClr val="bg1"/>
                </a:solidFill>
              </a:rPr>
              <a:t>sobre</a:t>
            </a:r>
            <a:r>
              <a:rPr lang="en-IE" sz="2400" dirty="0">
                <a:solidFill>
                  <a:schemeClr val="bg1"/>
                </a:solidFill>
              </a:rPr>
              <a:t> </a:t>
            </a:r>
            <a:r>
              <a:rPr lang="en-IE" sz="2400" dirty="0" smtClean="0">
                <a:solidFill>
                  <a:schemeClr val="bg1"/>
                </a:solidFill>
              </a:rPr>
              <a:t>refugiados/ </a:t>
            </a:r>
            <a:r>
              <a:rPr lang="en-IE" sz="2400" dirty="0" err="1">
                <a:solidFill>
                  <a:schemeClr val="bg1"/>
                </a:solidFill>
              </a:rPr>
              <a:t>migrantes</a:t>
            </a:r>
            <a:endParaRPr lang="en-IE" sz="2400" dirty="0">
              <a:solidFill>
                <a:schemeClr val="bg1"/>
              </a:solidFill>
            </a:endParaRPr>
          </a:p>
        </p:txBody>
      </p:sp>
      <p:sp>
        <p:nvSpPr>
          <p:cNvPr id="10" name="Rectangle 9">
            <a:extLst>
              <a:ext uri="{FF2B5EF4-FFF2-40B4-BE49-F238E27FC236}">
                <a16:creationId xmlns:a16="http://schemas.microsoft.com/office/drawing/2014/main" xmlns="" id="{DE9110FC-3AE2-4585-9417-47FC55D20838}"/>
              </a:ext>
            </a:extLst>
          </p:cNvPr>
          <p:cNvSpPr/>
          <p:nvPr/>
        </p:nvSpPr>
        <p:spPr>
          <a:xfrm>
            <a:off x="351989" y="5873131"/>
            <a:ext cx="5683788" cy="646331"/>
          </a:xfrm>
          <a:prstGeom prst="rect">
            <a:avLst/>
          </a:prstGeom>
          <a:solidFill>
            <a:srgbClr val="16A8D3"/>
          </a:solidFill>
        </p:spPr>
        <p:txBody>
          <a:bodyPr wrap="square">
            <a:spAutoFit/>
          </a:bodyPr>
          <a:lstStyle/>
          <a:p>
            <a:pPr algn="ctr"/>
            <a:r>
              <a:rPr lang="es-ES" dirty="0">
                <a:solidFill>
                  <a:schemeClr val="bg1"/>
                </a:solidFill>
              </a:rPr>
              <a:t>Los refugiados y los migrantes quieren tener un papel activo en los sistemas educativos en sus nuevos países.</a:t>
            </a:r>
            <a:endParaRPr lang="en-IE" dirty="0">
              <a:solidFill>
                <a:schemeClr val="bg1"/>
              </a:solidFill>
            </a:endParaRPr>
          </a:p>
        </p:txBody>
      </p:sp>
    </p:spTree>
    <p:extLst>
      <p:ext uri="{BB962C8B-B14F-4D97-AF65-F5344CB8AC3E}">
        <p14:creationId xmlns:p14="http://schemas.microsoft.com/office/powerpoint/2010/main" val="304790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9CA8860-74FB-496C-83CC-6B9E241A1BE9}"/>
              </a:ext>
            </a:extLst>
          </p:cNvPr>
          <p:cNvSpPr>
            <a:spLocks noGrp="1"/>
          </p:cNvSpPr>
          <p:nvPr>
            <p:ph type="body" sz="quarter" idx="21"/>
          </p:nvPr>
        </p:nvSpPr>
        <p:spPr>
          <a:xfrm>
            <a:off x="3478924" y="368134"/>
            <a:ext cx="7420134" cy="707943"/>
          </a:xfrm>
        </p:spPr>
        <p:txBody>
          <a:bodyPr/>
          <a:lstStyle/>
          <a:p>
            <a:r>
              <a:rPr lang="en-IE" dirty="0" err="1"/>
              <a:t>Vea</a:t>
            </a:r>
            <a:r>
              <a:rPr lang="en-IE" dirty="0"/>
              <a:t> el video: </a:t>
            </a:r>
            <a:r>
              <a:rPr lang="en-IE" dirty="0" err="1"/>
              <a:t>Failte</a:t>
            </a:r>
            <a:r>
              <a:rPr lang="en-IE" dirty="0"/>
              <a:t> </a:t>
            </a:r>
            <a:r>
              <a:rPr lang="en-IE" dirty="0" err="1"/>
              <a:t>Isteach</a:t>
            </a:r>
            <a:r>
              <a:rPr lang="en-IE" dirty="0"/>
              <a:t>, </a:t>
            </a:r>
            <a:r>
              <a:rPr lang="en-IE" dirty="0" err="1"/>
              <a:t>Irlanda</a:t>
            </a:r>
            <a:endParaRPr lang="en-IE" dirty="0"/>
          </a:p>
        </p:txBody>
      </p:sp>
      <p:pic>
        <p:nvPicPr>
          <p:cNvPr id="4" name="Online Media 8" title="Third Age - Failte Isteach">
            <a:hlinkClick r:id="" action="ppaction://media"/>
            <a:extLst>
              <a:ext uri="{FF2B5EF4-FFF2-40B4-BE49-F238E27FC236}">
                <a16:creationId xmlns:a16="http://schemas.microsoft.com/office/drawing/2014/main" xmlns="" id="{F32D2E4C-6F94-4464-B9AB-905560FD51ED}"/>
              </a:ext>
            </a:extLst>
          </p:cNvPr>
          <p:cNvPicPr>
            <a:picLocks noRot="1" noChangeAspect="1"/>
          </p:cNvPicPr>
          <p:nvPr>
            <a:videoFile r:link="rId1"/>
          </p:nvPr>
        </p:nvPicPr>
        <p:blipFill>
          <a:blip r:embed="rId3"/>
          <a:stretch>
            <a:fillRect/>
          </a:stretch>
        </p:blipFill>
        <p:spPr>
          <a:xfrm>
            <a:off x="3721976" y="1465942"/>
            <a:ext cx="8088973" cy="4550661"/>
          </a:xfrm>
          <a:prstGeom prst="rect">
            <a:avLst/>
          </a:prstGeom>
        </p:spPr>
      </p:pic>
      <p:sp>
        <p:nvSpPr>
          <p:cNvPr id="5" name="Rectangle 4">
            <a:extLst>
              <a:ext uri="{FF2B5EF4-FFF2-40B4-BE49-F238E27FC236}">
                <a16:creationId xmlns:a16="http://schemas.microsoft.com/office/drawing/2014/main" xmlns="" id="{F6452A27-EC57-4B61-88CD-3A1AAB3306E4}"/>
              </a:ext>
            </a:extLst>
          </p:cNvPr>
          <p:cNvSpPr/>
          <p:nvPr/>
        </p:nvSpPr>
        <p:spPr>
          <a:xfrm>
            <a:off x="0" y="2887093"/>
            <a:ext cx="3146960" cy="3477875"/>
          </a:xfrm>
          <a:prstGeom prst="rect">
            <a:avLst/>
          </a:prstGeom>
          <a:solidFill>
            <a:srgbClr val="16A8D3"/>
          </a:solidFill>
        </p:spPr>
        <p:txBody>
          <a:bodyPr wrap="square">
            <a:spAutoFit/>
          </a:bodyPr>
          <a:lstStyle/>
          <a:p>
            <a:pPr algn="ctr"/>
            <a:r>
              <a:rPr lang="es-ES" sz="2200" dirty="0">
                <a:solidFill>
                  <a:schemeClr val="bg1"/>
                </a:solidFill>
              </a:rPr>
              <a:t>El Programa </a:t>
            </a:r>
            <a:r>
              <a:rPr lang="es-ES" sz="2200" dirty="0" err="1">
                <a:solidFill>
                  <a:schemeClr val="bg1"/>
                </a:solidFill>
              </a:rPr>
              <a:t>Failte</a:t>
            </a:r>
            <a:r>
              <a:rPr lang="es-ES" sz="2200" dirty="0">
                <a:solidFill>
                  <a:schemeClr val="bg1"/>
                </a:solidFill>
              </a:rPr>
              <a:t> </a:t>
            </a:r>
            <a:r>
              <a:rPr lang="es-ES" sz="2200" dirty="0" err="1">
                <a:solidFill>
                  <a:schemeClr val="bg1"/>
                </a:solidFill>
              </a:rPr>
              <a:t>Isteach</a:t>
            </a:r>
            <a:r>
              <a:rPr lang="es-ES" sz="2200" dirty="0">
                <a:solidFill>
                  <a:schemeClr val="bg1"/>
                </a:solidFill>
              </a:rPr>
              <a:t> es un programa de conversación en inglés que permite a los voluntarios de la comunidad irlandesa convertirse en educadores pares informales para refugiados y migrantes.</a:t>
            </a:r>
            <a:endParaRPr lang="en-IE" sz="2200" dirty="0">
              <a:solidFill>
                <a:schemeClr val="bg1"/>
              </a:solidFill>
            </a:endParaRPr>
          </a:p>
        </p:txBody>
      </p:sp>
      <p:sp>
        <p:nvSpPr>
          <p:cNvPr id="6" name="Rectangle 5">
            <a:extLst>
              <a:ext uri="{FF2B5EF4-FFF2-40B4-BE49-F238E27FC236}">
                <a16:creationId xmlns:a16="http://schemas.microsoft.com/office/drawing/2014/main" xmlns="" id="{74ECB4EC-83F5-4C5F-9AE7-7EFC46A1785C}"/>
              </a:ext>
            </a:extLst>
          </p:cNvPr>
          <p:cNvSpPr/>
          <p:nvPr/>
        </p:nvSpPr>
        <p:spPr>
          <a:xfrm>
            <a:off x="8467925" y="6577657"/>
            <a:ext cx="3276859" cy="246221"/>
          </a:xfrm>
          <a:prstGeom prst="rect">
            <a:avLst/>
          </a:prstGeom>
        </p:spPr>
        <p:txBody>
          <a:bodyPr wrap="none">
            <a:spAutoFit/>
          </a:bodyPr>
          <a:lstStyle/>
          <a:p>
            <a:r>
              <a:rPr lang="en-IE" sz="1000" dirty="0"/>
              <a:t>Source: </a:t>
            </a:r>
            <a:r>
              <a:rPr lang="en-IE" sz="1000" dirty="0">
                <a:hlinkClick r:id="rId4"/>
              </a:rPr>
              <a:t>https://www.youtube.com/watch?v=qm3IYXEZcYk</a:t>
            </a:r>
            <a:r>
              <a:rPr lang="en-IE" sz="1000" dirty="0"/>
              <a:t> </a:t>
            </a:r>
          </a:p>
        </p:txBody>
      </p:sp>
      <p:pic>
        <p:nvPicPr>
          <p:cNvPr id="7" name="Picture 6">
            <a:extLst>
              <a:ext uri="{FF2B5EF4-FFF2-40B4-BE49-F238E27FC236}">
                <a16:creationId xmlns:a16="http://schemas.microsoft.com/office/drawing/2014/main" xmlns="" id="{CD4F8517-709B-46BE-B07A-AFC707FD40A0}"/>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0520686" y="324400"/>
            <a:ext cx="1094562" cy="546825"/>
          </a:xfrm>
          <a:prstGeom prst="rect">
            <a:avLst/>
          </a:prstGeom>
        </p:spPr>
      </p:pic>
      <p:sp>
        <p:nvSpPr>
          <p:cNvPr id="8" name="TextBox 7">
            <a:extLst>
              <a:ext uri="{FF2B5EF4-FFF2-40B4-BE49-F238E27FC236}">
                <a16:creationId xmlns:a16="http://schemas.microsoft.com/office/drawing/2014/main" xmlns="" id="{0DBC96BF-AE16-4B8C-BBB9-6F4C72248C4B}"/>
              </a:ext>
            </a:extLst>
          </p:cNvPr>
          <p:cNvSpPr txBox="1"/>
          <p:nvPr/>
        </p:nvSpPr>
        <p:spPr>
          <a:xfrm>
            <a:off x="0" y="120707"/>
            <a:ext cx="3146960" cy="461665"/>
          </a:xfrm>
          <a:prstGeom prst="rect">
            <a:avLst/>
          </a:prstGeom>
          <a:solidFill>
            <a:srgbClr val="16A8D3"/>
          </a:solidFill>
        </p:spPr>
        <p:txBody>
          <a:bodyPr wrap="square" rtlCol="0">
            <a:spAutoFit/>
          </a:bodyPr>
          <a:lstStyle/>
          <a:p>
            <a:r>
              <a:rPr lang="en-IE" sz="2400"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9" name="Google Shape;543;p39">
            <a:extLst>
              <a:ext uri="{FF2B5EF4-FFF2-40B4-BE49-F238E27FC236}">
                <a16:creationId xmlns:a16="http://schemas.microsoft.com/office/drawing/2014/main" xmlns="" id="{A3D041EF-EC42-427B-9D67-6C691C41844C}"/>
              </a:ext>
            </a:extLst>
          </p:cNvPr>
          <p:cNvGrpSpPr/>
          <p:nvPr/>
        </p:nvGrpSpPr>
        <p:grpSpPr>
          <a:xfrm>
            <a:off x="100685" y="195268"/>
            <a:ext cx="252000" cy="288000"/>
            <a:chOff x="5961125" y="1623900"/>
            <a:chExt cx="376925" cy="448175"/>
          </a:xfrm>
        </p:grpSpPr>
        <p:sp>
          <p:nvSpPr>
            <p:cNvPr id="10" name="Google Shape;544;p39">
              <a:extLst>
                <a:ext uri="{FF2B5EF4-FFF2-40B4-BE49-F238E27FC236}">
                  <a16:creationId xmlns:a16="http://schemas.microsoft.com/office/drawing/2014/main" xmlns="" id="{CC9051EE-ACBB-414F-A921-4172A62D4D1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5;p39">
              <a:extLst>
                <a:ext uri="{FF2B5EF4-FFF2-40B4-BE49-F238E27FC236}">
                  <a16:creationId xmlns:a16="http://schemas.microsoft.com/office/drawing/2014/main" xmlns="" id="{DD482A9B-918E-4633-87E1-8CD2DCDBEF9C}"/>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6;p39">
              <a:extLst>
                <a:ext uri="{FF2B5EF4-FFF2-40B4-BE49-F238E27FC236}">
                  <a16:creationId xmlns:a16="http://schemas.microsoft.com/office/drawing/2014/main" xmlns="" id="{726F9A84-85CB-4C6A-A15F-75543E9E3D71}"/>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7;p39">
              <a:extLst>
                <a:ext uri="{FF2B5EF4-FFF2-40B4-BE49-F238E27FC236}">
                  <a16:creationId xmlns:a16="http://schemas.microsoft.com/office/drawing/2014/main" xmlns="" id="{2220AF44-BBEA-48EA-A487-7566BD5D7E3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8;p39">
              <a:extLst>
                <a:ext uri="{FF2B5EF4-FFF2-40B4-BE49-F238E27FC236}">
                  <a16:creationId xmlns:a16="http://schemas.microsoft.com/office/drawing/2014/main" xmlns="" id="{F3F2351C-7F86-4698-AB04-767D77C47ACA}"/>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9;p39">
              <a:extLst>
                <a:ext uri="{FF2B5EF4-FFF2-40B4-BE49-F238E27FC236}">
                  <a16:creationId xmlns:a16="http://schemas.microsoft.com/office/drawing/2014/main" xmlns="" id="{896BCB28-0FD4-4273-B812-F3640AF5C569}"/>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0;p39">
              <a:extLst>
                <a:ext uri="{FF2B5EF4-FFF2-40B4-BE49-F238E27FC236}">
                  <a16:creationId xmlns:a16="http://schemas.microsoft.com/office/drawing/2014/main" xmlns="" id="{2B35E975-125A-4A3C-8D95-BE61E4D55C8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xmlns="" id="{801AE13B-3AD6-4D63-8A25-8DEA5E270ECD}"/>
              </a:ext>
            </a:extLst>
          </p:cNvPr>
          <p:cNvSpPr txBox="1"/>
          <p:nvPr/>
        </p:nvSpPr>
        <p:spPr>
          <a:xfrm>
            <a:off x="1" y="628466"/>
            <a:ext cx="3146959" cy="2123658"/>
          </a:xfrm>
          <a:prstGeom prst="rect">
            <a:avLst/>
          </a:prstGeom>
          <a:solidFill>
            <a:srgbClr val="B6BD00"/>
          </a:solidFill>
        </p:spPr>
        <p:txBody>
          <a:bodyPr wrap="square" rtlCol="0">
            <a:spAutoFit/>
          </a:bodyPr>
          <a:lstStyle/>
          <a:p>
            <a:pPr algn="ctr"/>
            <a:r>
              <a:rPr lang="es-ES" sz="2200" dirty="0">
                <a:solidFill>
                  <a:schemeClr val="bg1"/>
                </a:solidFill>
              </a:rPr>
              <a:t>Nuestra Buena Práctica </a:t>
            </a:r>
            <a:r>
              <a:rPr lang="es-ES" sz="2200" dirty="0" err="1">
                <a:solidFill>
                  <a:schemeClr val="bg1"/>
                </a:solidFill>
              </a:rPr>
              <a:t>Failte</a:t>
            </a:r>
            <a:r>
              <a:rPr lang="es-ES" sz="2200" dirty="0">
                <a:solidFill>
                  <a:schemeClr val="bg1"/>
                </a:solidFill>
              </a:rPr>
              <a:t> </a:t>
            </a:r>
            <a:r>
              <a:rPr lang="es-ES" sz="2200" dirty="0" err="1">
                <a:solidFill>
                  <a:schemeClr val="bg1"/>
                </a:solidFill>
              </a:rPr>
              <a:t>Isteach</a:t>
            </a:r>
            <a:r>
              <a:rPr lang="es-ES" sz="2200" dirty="0">
                <a:solidFill>
                  <a:schemeClr val="bg1"/>
                </a:solidFill>
              </a:rPr>
              <a:t> de PROMISE </a:t>
            </a:r>
            <a:r>
              <a:rPr lang="es-ES" sz="2200" dirty="0" err="1">
                <a:solidFill>
                  <a:schemeClr val="bg1"/>
                </a:solidFill>
              </a:rPr>
              <a:t>Learning</a:t>
            </a:r>
            <a:r>
              <a:rPr lang="es-ES" sz="2200" dirty="0">
                <a:solidFill>
                  <a:schemeClr val="bg1"/>
                </a:solidFill>
              </a:rPr>
              <a:t> </a:t>
            </a:r>
            <a:r>
              <a:rPr lang="es-ES" sz="2200" dirty="0" err="1">
                <a:solidFill>
                  <a:schemeClr val="bg1"/>
                </a:solidFill>
              </a:rPr>
              <a:t>Strand</a:t>
            </a:r>
            <a:r>
              <a:rPr lang="es-ES" sz="2200" dirty="0">
                <a:solidFill>
                  <a:schemeClr val="bg1"/>
                </a:solidFill>
              </a:rPr>
              <a:t> 1 es un gran ejemplo de instrucción / aprendizaje </a:t>
            </a:r>
            <a:r>
              <a:rPr lang="es-ES" sz="2200" dirty="0" smtClean="0">
                <a:solidFill>
                  <a:schemeClr val="bg1"/>
                </a:solidFill>
              </a:rPr>
              <a:t>real entre pares.</a:t>
            </a:r>
            <a:endParaRPr lang="en-IE" sz="2200" dirty="0">
              <a:solidFill>
                <a:schemeClr val="bg1"/>
              </a:solidFill>
            </a:endParaRPr>
          </a:p>
        </p:txBody>
      </p:sp>
    </p:spTree>
    <p:extLst>
      <p:ext uri="{BB962C8B-B14F-4D97-AF65-F5344CB8AC3E}">
        <p14:creationId xmlns:p14="http://schemas.microsoft.com/office/powerpoint/2010/main" val="415985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statue in front of a building&#10;&#10;Description automatically generated">
            <a:extLst>
              <a:ext uri="{FF2B5EF4-FFF2-40B4-BE49-F238E27FC236}">
                <a16:creationId xmlns:a16="http://schemas.microsoft.com/office/drawing/2014/main" xmlns="" id="{29362599-E7FE-4085-B512-72D72C8090C0}"/>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t="12453" b="12453"/>
          <a:stretch>
            <a:fillRect/>
          </a:stretch>
        </p:blipFill>
        <p:spPr>
          <a:xfrm>
            <a:off x="0" y="1195970"/>
            <a:ext cx="4382814" cy="4382814"/>
          </a:xfrm>
        </p:spPr>
      </p:pic>
      <p:sp>
        <p:nvSpPr>
          <p:cNvPr id="2" name="Text Placeholder 1">
            <a:extLst>
              <a:ext uri="{FF2B5EF4-FFF2-40B4-BE49-F238E27FC236}">
                <a16:creationId xmlns:a16="http://schemas.microsoft.com/office/drawing/2014/main" xmlns="" id="{E67ED51D-8D75-4620-A878-F1068A4FDEFB}"/>
              </a:ext>
            </a:extLst>
          </p:cNvPr>
          <p:cNvSpPr>
            <a:spLocks noGrp="1"/>
          </p:cNvSpPr>
          <p:nvPr>
            <p:ph type="body" sz="quarter" idx="16"/>
          </p:nvPr>
        </p:nvSpPr>
        <p:spPr>
          <a:xfrm>
            <a:off x="6243145" y="780335"/>
            <a:ext cx="5791200" cy="772715"/>
          </a:xfrm>
          <a:solidFill>
            <a:schemeClr val="accent2"/>
          </a:solidFill>
        </p:spPr>
        <p:txBody>
          <a:bodyPr>
            <a:normAutofit fontScale="77500" lnSpcReduction="20000"/>
          </a:bodyPr>
          <a:lstStyle/>
          <a:p>
            <a:r>
              <a:rPr lang="es-ES" i="1" dirty="0" err="1">
                <a:solidFill>
                  <a:schemeClr val="bg1"/>
                </a:solidFill>
              </a:rPr>
              <a:t>Roseanne</a:t>
            </a:r>
            <a:r>
              <a:rPr lang="es-ES" i="1" dirty="0">
                <a:solidFill>
                  <a:schemeClr val="bg1"/>
                </a:solidFill>
              </a:rPr>
              <a:t> </a:t>
            </a:r>
            <a:r>
              <a:rPr lang="es-ES" i="1" dirty="0" err="1">
                <a:solidFill>
                  <a:schemeClr val="bg1"/>
                </a:solidFill>
              </a:rPr>
              <a:t>Dunne</a:t>
            </a:r>
            <a:r>
              <a:rPr lang="es-ES" i="1" dirty="0">
                <a:solidFill>
                  <a:schemeClr val="bg1"/>
                </a:solidFill>
              </a:rPr>
              <a:t>, Centro de educación para adultos de la ciudad de Limerick</a:t>
            </a:r>
            <a:endParaRPr lang="en-IE" i="1" dirty="0">
              <a:solidFill>
                <a:schemeClr val="bg1"/>
              </a:solidFill>
            </a:endParaRPr>
          </a:p>
        </p:txBody>
      </p:sp>
      <p:sp>
        <p:nvSpPr>
          <p:cNvPr id="3" name="Text Placeholder 2">
            <a:extLst>
              <a:ext uri="{FF2B5EF4-FFF2-40B4-BE49-F238E27FC236}">
                <a16:creationId xmlns:a16="http://schemas.microsoft.com/office/drawing/2014/main" xmlns="" id="{6C0016F9-6700-4243-AEAE-BE0B4083872F}"/>
              </a:ext>
            </a:extLst>
          </p:cNvPr>
          <p:cNvSpPr>
            <a:spLocks noGrp="1"/>
          </p:cNvSpPr>
          <p:nvPr>
            <p:ph type="body" sz="quarter" idx="17"/>
          </p:nvPr>
        </p:nvSpPr>
        <p:spPr>
          <a:xfrm>
            <a:off x="6085490" y="1795424"/>
            <a:ext cx="5948855" cy="4252085"/>
          </a:xfrm>
        </p:spPr>
        <p:txBody>
          <a:bodyPr/>
          <a:lstStyle/>
          <a:p>
            <a:pPr algn="just"/>
            <a:r>
              <a:rPr lang="es-ES" sz="2200" dirty="0" err="1"/>
              <a:t>Roseanne</a:t>
            </a:r>
            <a:r>
              <a:rPr lang="es-ES" sz="2200" dirty="0"/>
              <a:t> </a:t>
            </a:r>
            <a:r>
              <a:rPr lang="es-ES" sz="2200" dirty="0" err="1"/>
              <a:t>Dunne</a:t>
            </a:r>
            <a:r>
              <a:rPr lang="es-ES" sz="2200" dirty="0"/>
              <a:t> trabaja como tutora de inglés para hablantes de otros idiomas (ESOL). Sus alumnos son todos ciudadanos no irlandeses y su principal necesidad es la adquisición del idioma inglés</a:t>
            </a:r>
            <a:r>
              <a:rPr lang="es-ES" sz="2200" dirty="0" smtClean="0"/>
              <a:t>.</a:t>
            </a:r>
          </a:p>
          <a:p>
            <a:pPr algn="just"/>
            <a:r>
              <a:rPr lang="es-ES" sz="2200" dirty="0" err="1"/>
              <a:t>Roseanne</a:t>
            </a:r>
            <a:r>
              <a:rPr lang="es-ES" sz="2200" dirty="0"/>
              <a:t> utiliza estrategias interactivas de enseñanza como </a:t>
            </a:r>
            <a:r>
              <a:rPr lang="es-ES" sz="2200" dirty="0">
                <a:solidFill>
                  <a:srgbClr val="B6BD00"/>
                </a:solidFill>
              </a:rPr>
              <a:t>el aprendizaje entre </a:t>
            </a:r>
            <a:r>
              <a:rPr lang="es-ES" sz="2200" dirty="0" smtClean="0">
                <a:solidFill>
                  <a:srgbClr val="B6BD00"/>
                </a:solidFill>
              </a:rPr>
              <a:t>iguales </a:t>
            </a:r>
            <a:r>
              <a:rPr lang="es-ES" sz="2200" dirty="0"/>
              <a:t>y el enfoque de la experiencia lingüística para lograr que personas de diferentes países trabajen juntas. Este enfoque introduce temas de interés general (como deportes o compras) y trabaja en el vocabulario que surge del trabajo </a:t>
            </a:r>
            <a:r>
              <a:rPr lang="es-ES" sz="2200" dirty="0" smtClean="0"/>
              <a:t>por parejas de </a:t>
            </a:r>
            <a:r>
              <a:rPr lang="es-ES" sz="2200" dirty="0"/>
              <a:t>los estudiantes sobre estos temas.</a:t>
            </a:r>
            <a:endParaRPr lang="en-IE" sz="2200" dirty="0"/>
          </a:p>
        </p:txBody>
      </p:sp>
      <p:sp>
        <p:nvSpPr>
          <p:cNvPr id="5" name="TextBox 4">
            <a:extLst>
              <a:ext uri="{FF2B5EF4-FFF2-40B4-BE49-F238E27FC236}">
                <a16:creationId xmlns:a16="http://schemas.microsoft.com/office/drawing/2014/main" xmlns="" id="{56F15564-F204-495B-8D0B-E0345BA37CA3}"/>
              </a:ext>
            </a:extLst>
          </p:cNvPr>
          <p:cNvSpPr txBox="1"/>
          <p:nvPr/>
        </p:nvSpPr>
        <p:spPr>
          <a:xfrm>
            <a:off x="-1" y="263580"/>
            <a:ext cx="2867891"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6" name="Google Shape;543;p39">
            <a:extLst>
              <a:ext uri="{FF2B5EF4-FFF2-40B4-BE49-F238E27FC236}">
                <a16:creationId xmlns:a16="http://schemas.microsoft.com/office/drawing/2014/main" xmlns=""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xmlns=""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xmlns=""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xmlns=""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xmlns=""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xmlns=""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xmlns=""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xmlns=""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xmlns="" id="{ECCB428D-E7FF-4F7D-85D2-2225396B0CF9}"/>
              </a:ext>
            </a:extLst>
          </p:cNvPr>
          <p:cNvSpPr/>
          <p:nvPr/>
        </p:nvSpPr>
        <p:spPr>
          <a:xfrm>
            <a:off x="3772564" y="6589251"/>
            <a:ext cx="8044190" cy="246221"/>
          </a:xfrm>
          <a:prstGeom prst="rect">
            <a:avLst/>
          </a:prstGeom>
        </p:spPr>
        <p:txBody>
          <a:bodyPr wrap="none">
            <a:spAutoFit/>
          </a:bodyPr>
          <a:lstStyle/>
          <a:p>
            <a:r>
              <a:rPr lang="en-IE" sz="1000" dirty="0"/>
              <a:t>Source: </a:t>
            </a:r>
            <a:r>
              <a:rPr lang="en-IE" sz="1000" dirty="0">
                <a:hlinkClick r:id="rId4"/>
              </a:rPr>
              <a:t>https://www.nala.ie/wp-content/uploads/2019/08/Meeting-the-challenge-strategies-for-motivating-learners-in-adult-education-in-Ireland.pdf</a:t>
            </a:r>
            <a:r>
              <a:rPr lang="en-IE" sz="1000" dirty="0"/>
              <a:t> </a:t>
            </a:r>
          </a:p>
        </p:txBody>
      </p:sp>
      <p:sp>
        <p:nvSpPr>
          <p:cNvPr id="18" name="TextBox 17">
            <a:extLst>
              <a:ext uri="{FF2B5EF4-FFF2-40B4-BE49-F238E27FC236}">
                <a16:creationId xmlns:a16="http://schemas.microsoft.com/office/drawing/2014/main" xmlns="" id="{AE4A62E6-2B3A-4A10-9C11-8212402D3B6B}"/>
              </a:ext>
            </a:extLst>
          </p:cNvPr>
          <p:cNvSpPr txBox="1"/>
          <p:nvPr/>
        </p:nvSpPr>
        <p:spPr>
          <a:xfrm>
            <a:off x="-1" y="794817"/>
            <a:ext cx="5455228" cy="769441"/>
          </a:xfrm>
          <a:prstGeom prst="rect">
            <a:avLst/>
          </a:prstGeom>
          <a:solidFill>
            <a:srgbClr val="EA1D76"/>
          </a:solidFill>
        </p:spPr>
        <p:txBody>
          <a:bodyPr wrap="square" rtlCol="0">
            <a:spAutoFit/>
          </a:bodyPr>
          <a:lstStyle/>
          <a:p>
            <a:r>
              <a:rPr lang="en-IE" sz="2200" dirty="0" err="1">
                <a:solidFill>
                  <a:schemeClr val="bg1"/>
                </a:solidFill>
              </a:rPr>
              <a:t>Innovador</a:t>
            </a:r>
            <a:r>
              <a:rPr lang="en-IE" sz="2200" dirty="0">
                <a:solidFill>
                  <a:schemeClr val="bg1"/>
                </a:solidFill>
              </a:rPr>
              <a:t> </a:t>
            </a:r>
            <a:r>
              <a:rPr lang="en-IE" sz="2200" dirty="0" err="1">
                <a:solidFill>
                  <a:schemeClr val="bg1"/>
                </a:solidFill>
              </a:rPr>
              <a:t>centro</a:t>
            </a:r>
            <a:r>
              <a:rPr lang="en-IE" sz="2200" dirty="0">
                <a:solidFill>
                  <a:schemeClr val="bg1"/>
                </a:solidFill>
              </a:rPr>
              <a:t> de </a:t>
            </a:r>
            <a:r>
              <a:rPr lang="en-IE" sz="2200" dirty="0" err="1">
                <a:solidFill>
                  <a:schemeClr val="bg1"/>
                </a:solidFill>
              </a:rPr>
              <a:t>atención</a:t>
            </a:r>
            <a:r>
              <a:rPr lang="en-IE" sz="2200" dirty="0">
                <a:solidFill>
                  <a:schemeClr val="bg1"/>
                </a:solidFill>
              </a:rPr>
              <a:t> para </a:t>
            </a:r>
            <a:r>
              <a:rPr lang="en-IE" sz="2200" dirty="0" err="1">
                <a:solidFill>
                  <a:schemeClr val="bg1"/>
                </a:solidFill>
              </a:rPr>
              <a:t>educadores</a:t>
            </a:r>
            <a:r>
              <a:rPr lang="en-IE" sz="2200" dirty="0">
                <a:solidFill>
                  <a:schemeClr val="bg1"/>
                </a:solidFill>
              </a:rPr>
              <a:t> de </a:t>
            </a:r>
            <a:r>
              <a:rPr lang="en-IE" sz="2200" dirty="0" err="1">
                <a:solidFill>
                  <a:schemeClr val="bg1"/>
                </a:solidFill>
              </a:rPr>
              <a:t>adultos</a:t>
            </a:r>
            <a:endParaRPr lang="en-IE" sz="2200" dirty="0">
              <a:solidFill>
                <a:schemeClr val="bg1"/>
              </a:solidFill>
            </a:endParaRPr>
          </a:p>
        </p:txBody>
      </p:sp>
      <p:sp>
        <p:nvSpPr>
          <p:cNvPr id="19" name="TextBox 18">
            <a:extLst>
              <a:ext uri="{FF2B5EF4-FFF2-40B4-BE49-F238E27FC236}">
                <a16:creationId xmlns:a16="http://schemas.microsoft.com/office/drawing/2014/main" xmlns="" id="{47633486-9C8E-49D0-A9ED-FB8DD685BCF2}"/>
              </a:ext>
            </a:extLst>
          </p:cNvPr>
          <p:cNvSpPr txBox="1"/>
          <p:nvPr/>
        </p:nvSpPr>
        <p:spPr>
          <a:xfrm>
            <a:off x="-1" y="5309987"/>
            <a:ext cx="5995315" cy="1107996"/>
          </a:xfrm>
          <a:prstGeom prst="rect">
            <a:avLst/>
          </a:prstGeom>
          <a:solidFill>
            <a:srgbClr val="F38B00"/>
          </a:solidFill>
        </p:spPr>
        <p:txBody>
          <a:bodyPr wrap="square" rtlCol="0">
            <a:spAutoFit/>
          </a:bodyPr>
          <a:lstStyle/>
          <a:p>
            <a:r>
              <a:rPr lang="es-ES" sz="2200" dirty="0">
                <a:solidFill>
                  <a:schemeClr val="bg1"/>
                </a:solidFill>
              </a:rPr>
              <a:t>El enfoque de experiencia lingüística (LEA) promueve la lectura y la escritura a través del uso de experiencias personales y lenguaje oral.</a:t>
            </a:r>
            <a:endParaRPr lang="en-IE" sz="2200" dirty="0">
              <a:solidFill>
                <a:schemeClr val="bg1"/>
              </a:solidFill>
            </a:endParaRPr>
          </a:p>
        </p:txBody>
      </p:sp>
      <p:pic>
        <p:nvPicPr>
          <p:cNvPr id="17" name="Picture 16">
            <a:extLst>
              <a:ext uri="{FF2B5EF4-FFF2-40B4-BE49-F238E27FC236}">
                <a16:creationId xmlns:a16="http://schemas.microsoft.com/office/drawing/2014/main" xmlns="" id="{A8E9D13F-6D73-4C4C-A037-E4733AFC6C2D}"/>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3085440" y="262953"/>
            <a:ext cx="926613" cy="462920"/>
          </a:xfrm>
          <a:prstGeom prst="rect">
            <a:avLst/>
          </a:prstGeom>
        </p:spPr>
      </p:pic>
    </p:spTree>
    <p:extLst>
      <p:ext uri="{BB962C8B-B14F-4D97-AF65-F5344CB8AC3E}">
        <p14:creationId xmlns:p14="http://schemas.microsoft.com/office/powerpoint/2010/main" val="3665354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laying frisbee in a field&#10;&#10;Description automatically generated">
            <a:extLst>
              <a:ext uri="{FF2B5EF4-FFF2-40B4-BE49-F238E27FC236}">
                <a16:creationId xmlns:a16="http://schemas.microsoft.com/office/drawing/2014/main" xmlns="" id="{D9C1F5FF-5159-4FEC-A7FD-52A796E2B076}"/>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24068" r="24068"/>
          <a:stretch>
            <a:fillRect/>
          </a:stretch>
        </p:blipFill>
        <p:spPr>
          <a:xfrm>
            <a:off x="608086" y="1404496"/>
            <a:ext cx="4849824" cy="4879740"/>
          </a:xfrm>
        </p:spPr>
      </p:pic>
      <p:sp>
        <p:nvSpPr>
          <p:cNvPr id="2" name="Text Placeholder 1">
            <a:extLst>
              <a:ext uri="{FF2B5EF4-FFF2-40B4-BE49-F238E27FC236}">
                <a16:creationId xmlns:a16="http://schemas.microsoft.com/office/drawing/2014/main" xmlns="" id="{26DBEC1A-6DB1-42AF-8D94-2AAC30590649}"/>
              </a:ext>
            </a:extLst>
          </p:cNvPr>
          <p:cNvSpPr>
            <a:spLocks noGrp="1"/>
          </p:cNvSpPr>
          <p:nvPr>
            <p:ph type="body" sz="quarter" idx="20"/>
          </p:nvPr>
        </p:nvSpPr>
        <p:spPr>
          <a:xfrm>
            <a:off x="5709684" y="2028543"/>
            <a:ext cx="6096883" cy="3998459"/>
          </a:xfrm>
        </p:spPr>
        <p:txBody>
          <a:bodyPr/>
          <a:lstStyle/>
          <a:p>
            <a:pPr algn="just"/>
            <a:r>
              <a:rPr lang="es-ES" dirty="0"/>
              <a:t>No se puede negar que los juegos hacen que el aprendizaje sea divertido y hacer que el aprendizaje sea </a:t>
            </a:r>
            <a:r>
              <a:rPr lang="es-ES" dirty="0" smtClean="0"/>
              <a:t>divertido, </a:t>
            </a:r>
            <a:r>
              <a:rPr lang="es-ES" dirty="0"/>
              <a:t>motiva a las personas, ayudándoles a prestar atención y mantenerse </a:t>
            </a:r>
            <a:r>
              <a:rPr lang="es-ES" dirty="0" smtClean="0"/>
              <a:t>enfocados. </a:t>
            </a:r>
            <a:endParaRPr lang="es-ES" dirty="0"/>
          </a:p>
          <a:p>
            <a:pPr algn="just"/>
            <a:r>
              <a:rPr lang="es-ES" dirty="0"/>
              <a:t>Los juegos también son una excelente herramienta para romper el hielo y la inclusión para hacer que los grupos se mezclen, hablen y trabajen juntos. Echemos un vistazo a cómo se pueden usar en la educación de adultos para refugiados y migrantes.</a:t>
            </a:r>
            <a:endParaRPr lang="en-IE" dirty="0"/>
          </a:p>
        </p:txBody>
      </p:sp>
      <p:sp>
        <p:nvSpPr>
          <p:cNvPr id="4" name="Text Placeholder 3">
            <a:extLst>
              <a:ext uri="{FF2B5EF4-FFF2-40B4-BE49-F238E27FC236}">
                <a16:creationId xmlns:a16="http://schemas.microsoft.com/office/drawing/2014/main" xmlns="" id="{2C6AAEFE-8620-4C4E-AFA3-2403F8A0B3E4}"/>
              </a:ext>
            </a:extLst>
          </p:cNvPr>
          <p:cNvSpPr>
            <a:spLocks noGrp="1"/>
          </p:cNvSpPr>
          <p:nvPr>
            <p:ph type="body" sz="quarter" idx="22"/>
          </p:nvPr>
        </p:nvSpPr>
        <p:spPr>
          <a:xfrm>
            <a:off x="6121565" y="975917"/>
            <a:ext cx="5579898" cy="767823"/>
          </a:xfrm>
        </p:spPr>
        <p:txBody>
          <a:bodyPr>
            <a:normAutofit fontScale="85000" lnSpcReduction="10000"/>
          </a:bodyPr>
          <a:lstStyle/>
          <a:p>
            <a:r>
              <a:rPr lang="en-IE" dirty="0" smtClean="0"/>
              <a:t>El </a:t>
            </a:r>
            <a:r>
              <a:rPr lang="en-IE" dirty="0" err="1" smtClean="0"/>
              <a:t>aprendizaje</a:t>
            </a:r>
            <a:r>
              <a:rPr lang="en-IE" dirty="0" smtClean="0"/>
              <a:t> a </a:t>
            </a:r>
            <a:r>
              <a:rPr lang="en-IE" dirty="0" err="1" smtClean="0"/>
              <a:t>través</a:t>
            </a:r>
            <a:r>
              <a:rPr lang="en-IE" dirty="0" smtClean="0"/>
              <a:t> del </a:t>
            </a:r>
            <a:r>
              <a:rPr lang="en-IE" dirty="0" err="1" smtClean="0"/>
              <a:t>juego</a:t>
            </a:r>
            <a:endParaRPr lang="en-IE" dirty="0"/>
          </a:p>
        </p:txBody>
      </p:sp>
      <p:sp>
        <p:nvSpPr>
          <p:cNvPr id="9" name="Rectangle 8">
            <a:extLst>
              <a:ext uri="{FF2B5EF4-FFF2-40B4-BE49-F238E27FC236}">
                <a16:creationId xmlns:a16="http://schemas.microsoft.com/office/drawing/2014/main" xmlns="" id="{ED052098-45F6-496E-853B-9ECF3017A378}"/>
              </a:ext>
            </a:extLst>
          </p:cNvPr>
          <p:cNvSpPr/>
          <p:nvPr/>
        </p:nvSpPr>
        <p:spPr>
          <a:xfrm>
            <a:off x="257304" y="6027003"/>
            <a:ext cx="5551387" cy="830997"/>
          </a:xfrm>
          <a:prstGeom prst="rect">
            <a:avLst/>
          </a:prstGeom>
          <a:solidFill>
            <a:srgbClr val="EA1D76"/>
          </a:solidFill>
        </p:spPr>
        <p:txBody>
          <a:bodyPr wrap="square">
            <a:spAutoFit/>
          </a:bodyPr>
          <a:lstStyle/>
          <a:p>
            <a:pPr algn="ctr"/>
            <a:r>
              <a:rPr lang="es-ES" sz="2400" dirty="0">
                <a:solidFill>
                  <a:schemeClr val="bg1"/>
                </a:solidFill>
              </a:rPr>
              <a:t>"La risa es la distancia más corta entre dos personas". - Victor Borge</a:t>
            </a:r>
            <a:endParaRPr lang="en-IE" sz="2400" dirty="0">
              <a:solidFill>
                <a:schemeClr val="bg1"/>
              </a:solidFill>
            </a:endParaRPr>
          </a:p>
        </p:txBody>
      </p:sp>
    </p:spTree>
    <p:extLst>
      <p:ext uri="{BB962C8B-B14F-4D97-AF65-F5344CB8AC3E}">
        <p14:creationId xmlns:p14="http://schemas.microsoft.com/office/powerpoint/2010/main" val="223672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2FB8A27-D733-4BAC-9408-5B42770BC0FB}"/>
              </a:ext>
            </a:extLst>
          </p:cNvPr>
          <p:cNvSpPr>
            <a:spLocks noGrp="1"/>
          </p:cNvSpPr>
          <p:nvPr>
            <p:ph type="body" sz="quarter" idx="20"/>
          </p:nvPr>
        </p:nvSpPr>
        <p:spPr>
          <a:xfrm>
            <a:off x="5439837" y="2118164"/>
            <a:ext cx="6605019" cy="3631644"/>
          </a:xfrm>
        </p:spPr>
        <p:txBody>
          <a:bodyPr/>
          <a:lstStyle/>
          <a:p>
            <a:pPr algn="just"/>
            <a:r>
              <a:rPr lang="es-ES" sz="2200" dirty="0"/>
              <a:t>Cinco personas están ocupadas desempacando algunos espaguetis secos. Los espaguetis se ensamblan rápidamente en paquetes, que se pegan juntos. Una mujer joven discute con dos hombres la mejor manera de atar los paquetes. Al mismo tiempo, hay dos hombres mayores que gesticulan con entusiasmo a los jóvenes. No se les permite decir nada. El grupo tiene que construir un puente juntos; Un puente de </a:t>
            </a:r>
            <a:r>
              <a:rPr lang="es-ES" sz="2200" dirty="0" smtClean="0"/>
              <a:t>espaguetis.</a:t>
            </a:r>
            <a:endParaRPr lang="es-ES" sz="2200" dirty="0" smtClean="0"/>
          </a:p>
          <a:p>
            <a:pPr algn="just"/>
            <a:r>
              <a:rPr lang="es-ES" dirty="0" smtClean="0"/>
              <a:t>En </a:t>
            </a:r>
            <a:r>
              <a:rPr lang="es-ES" dirty="0"/>
              <a:t>el juego a menudo se escuchan risas consiguiendo un ambiente de energía y </a:t>
            </a:r>
            <a:r>
              <a:rPr lang="es-ES" dirty="0" smtClean="0"/>
              <a:t>diversión.</a:t>
            </a:r>
            <a:endParaRPr lang="en-IE" sz="2200" dirty="0"/>
          </a:p>
        </p:txBody>
      </p:sp>
      <p:sp>
        <p:nvSpPr>
          <p:cNvPr id="4" name="Text Placeholder 3">
            <a:extLst>
              <a:ext uri="{FF2B5EF4-FFF2-40B4-BE49-F238E27FC236}">
                <a16:creationId xmlns:a16="http://schemas.microsoft.com/office/drawing/2014/main" xmlns="" id="{1F24750C-DD12-4EC7-B20B-9EC88E166807}"/>
              </a:ext>
            </a:extLst>
          </p:cNvPr>
          <p:cNvSpPr>
            <a:spLocks noGrp="1"/>
          </p:cNvSpPr>
          <p:nvPr>
            <p:ph type="body" sz="quarter" idx="22"/>
          </p:nvPr>
        </p:nvSpPr>
        <p:spPr>
          <a:xfrm>
            <a:off x="5941876" y="741380"/>
            <a:ext cx="5931283" cy="1008608"/>
          </a:xfrm>
        </p:spPr>
        <p:txBody>
          <a:bodyPr>
            <a:normAutofit lnSpcReduction="10000"/>
          </a:bodyPr>
          <a:lstStyle/>
          <a:p>
            <a:pPr algn="ctr"/>
            <a:r>
              <a:rPr lang="es-ES" dirty="0"/>
              <a:t>Un juego en movimiento en </a:t>
            </a:r>
            <a:r>
              <a:rPr lang="es-ES" dirty="0" err="1"/>
              <a:t>ActionAid</a:t>
            </a:r>
            <a:r>
              <a:rPr lang="es-ES" dirty="0"/>
              <a:t> </a:t>
            </a:r>
            <a:r>
              <a:rPr lang="es-ES" dirty="0" err="1"/>
              <a:t>Denmark</a:t>
            </a:r>
            <a:endParaRPr lang="en-IE" dirty="0"/>
          </a:p>
        </p:txBody>
      </p:sp>
      <p:sp>
        <p:nvSpPr>
          <p:cNvPr id="7" name="TextBox 6">
            <a:extLst>
              <a:ext uri="{FF2B5EF4-FFF2-40B4-BE49-F238E27FC236}">
                <a16:creationId xmlns:a16="http://schemas.microsoft.com/office/drawing/2014/main" xmlns="" id="{A06FB78A-473B-416C-9E52-E40C9737DFE0}"/>
              </a:ext>
            </a:extLst>
          </p:cNvPr>
          <p:cNvSpPr txBox="1"/>
          <p:nvPr/>
        </p:nvSpPr>
        <p:spPr>
          <a:xfrm>
            <a:off x="0" y="154768"/>
            <a:ext cx="5770180" cy="830997"/>
          </a:xfrm>
          <a:prstGeom prst="rect">
            <a:avLst/>
          </a:prstGeom>
          <a:solidFill>
            <a:srgbClr val="EA1D76"/>
          </a:solidFill>
        </p:spPr>
        <p:txBody>
          <a:bodyPr wrap="square" rtlCol="0">
            <a:spAutoFit/>
          </a:bodyPr>
          <a:lstStyle/>
          <a:p>
            <a:r>
              <a:rPr lang="en-IE" sz="2400" dirty="0" err="1">
                <a:solidFill>
                  <a:schemeClr val="bg1"/>
                </a:solidFill>
              </a:rPr>
              <a:t>Innovador</a:t>
            </a:r>
            <a:r>
              <a:rPr lang="en-IE" sz="2400" dirty="0">
                <a:solidFill>
                  <a:schemeClr val="bg1"/>
                </a:solidFill>
              </a:rPr>
              <a:t> </a:t>
            </a:r>
            <a:r>
              <a:rPr lang="en-IE" sz="2400" dirty="0" err="1">
                <a:solidFill>
                  <a:schemeClr val="bg1"/>
                </a:solidFill>
              </a:rPr>
              <a:t>centro</a:t>
            </a:r>
            <a:r>
              <a:rPr lang="en-IE" sz="2400" dirty="0">
                <a:solidFill>
                  <a:schemeClr val="bg1"/>
                </a:solidFill>
              </a:rPr>
              <a:t> de </a:t>
            </a:r>
            <a:r>
              <a:rPr lang="en-IE" sz="2400" dirty="0" err="1">
                <a:solidFill>
                  <a:schemeClr val="bg1"/>
                </a:solidFill>
              </a:rPr>
              <a:t>atención</a:t>
            </a:r>
            <a:r>
              <a:rPr lang="en-IE" sz="2400" dirty="0">
                <a:solidFill>
                  <a:schemeClr val="bg1"/>
                </a:solidFill>
              </a:rPr>
              <a:t> para </a:t>
            </a:r>
            <a:r>
              <a:rPr lang="en-IE" sz="2400" dirty="0" err="1">
                <a:solidFill>
                  <a:schemeClr val="bg1"/>
                </a:solidFill>
              </a:rPr>
              <a:t>educadores</a:t>
            </a:r>
            <a:r>
              <a:rPr lang="en-IE" sz="2400" dirty="0">
                <a:solidFill>
                  <a:schemeClr val="bg1"/>
                </a:solidFill>
              </a:rPr>
              <a:t> de </a:t>
            </a:r>
            <a:r>
              <a:rPr lang="en-IE" sz="2400" dirty="0" err="1">
                <a:solidFill>
                  <a:schemeClr val="bg1"/>
                </a:solidFill>
              </a:rPr>
              <a:t>adultos</a:t>
            </a:r>
            <a:endParaRPr lang="en-IE" sz="2400" dirty="0">
              <a:solidFill>
                <a:schemeClr val="bg1"/>
              </a:solidFill>
            </a:endParaRPr>
          </a:p>
        </p:txBody>
      </p:sp>
      <p:sp>
        <p:nvSpPr>
          <p:cNvPr id="8" name="TextBox 7">
            <a:extLst>
              <a:ext uri="{FF2B5EF4-FFF2-40B4-BE49-F238E27FC236}">
                <a16:creationId xmlns:a16="http://schemas.microsoft.com/office/drawing/2014/main" xmlns="" id="{84EFFDF7-B29E-4FE9-82FD-89ABAC8B5387}"/>
              </a:ext>
            </a:extLst>
          </p:cNvPr>
          <p:cNvSpPr txBox="1"/>
          <p:nvPr/>
        </p:nvSpPr>
        <p:spPr>
          <a:xfrm>
            <a:off x="-1" y="942831"/>
            <a:ext cx="5770181" cy="461665"/>
          </a:xfrm>
          <a:prstGeom prst="rect">
            <a:avLst/>
          </a:prstGeom>
          <a:solidFill>
            <a:srgbClr val="16A8D3"/>
          </a:solidFill>
        </p:spPr>
        <p:txBody>
          <a:bodyPr wrap="square" rtlCol="0">
            <a:spAutoFit/>
          </a:bodyPr>
          <a:lstStyle/>
          <a:p>
            <a:r>
              <a:rPr lang="en-IE" sz="2400" dirty="0">
                <a:solidFill>
                  <a:schemeClr val="bg1"/>
                </a:solidFill>
              </a:rPr>
              <a:t>Información </a:t>
            </a:r>
            <a:r>
              <a:rPr lang="en-IE" sz="2400" dirty="0" err="1">
                <a:solidFill>
                  <a:schemeClr val="bg1"/>
                </a:solidFill>
              </a:rPr>
              <a:t>sobre</a:t>
            </a:r>
            <a:r>
              <a:rPr lang="en-IE" sz="2400" dirty="0">
                <a:solidFill>
                  <a:schemeClr val="bg1"/>
                </a:solidFill>
              </a:rPr>
              <a:t> </a:t>
            </a:r>
            <a:r>
              <a:rPr lang="en-IE" sz="2400" dirty="0" smtClean="0">
                <a:solidFill>
                  <a:schemeClr val="bg1"/>
                </a:solidFill>
              </a:rPr>
              <a:t>refugiados/ </a:t>
            </a:r>
            <a:r>
              <a:rPr lang="en-IE" sz="2400" dirty="0" err="1">
                <a:solidFill>
                  <a:schemeClr val="bg1"/>
                </a:solidFill>
              </a:rPr>
              <a:t>migrantes</a:t>
            </a:r>
            <a:endParaRPr lang="en-IE" sz="2400" dirty="0">
              <a:solidFill>
                <a:schemeClr val="bg1"/>
              </a:solidFill>
            </a:endParaRPr>
          </a:p>
        </p:txBody>
      </p:sp>
      <p:pic>
        <p:nvPicPr>
          <p:cNvPr id="10" name="Picture Placeholder 9" descr="A picture containing indoor, person, sitting, table&#10;&#10;Description automatically generated">
            <a:extLst>
              <a:ext uri="{FF2B5EF4-FFF2-40B4-BE49-F238E27FC236}">
                <a16:creationId xmlns:a16="http://schemas.microsoft.com/office/drawing/2014/main" xmlns="" id="{CF37B850-07D0-48CA-967D-2F971DE757A1}"/>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2732" r="12732"/>
          <a:stretch>
            <a:fillRect/>
          </a:stretch>
        </p:blipFill>
        <p:spPr>
          <a:xfrm>
            <a:off x="590013" y="1404496"/>
            <a:ext cx="4849824" cy="4879740"/>
          </a:xfrm>
        </p:spPr>
      </p:pic>
      <p:sp>
        <p:nvSpPr>
          <p:cNvPr id="12" name="Rectangle 11">
            <a:extLst>
              <a:ext uri="{FF2B5EF4-FFF2-40B4-BE49-F238E27FC236}">
                <a16:creationId xmlns:a16="http://schemas.microsoft.com/office/drawing/2014/main" xmlns="" id="{AAA57F5B-C4C9-4F0A-839A-2D659BD75964}"/>
              </a:ext>
            </a:extLst>
          </p:cNvPr>
          <p:cNvSpPr/>
          <p:nvPr/>
        </p:nvSpPr>
        <p:spPr>
          <a:xfrm>
            <a:off x="0" y="5568312"/>
            <a:ext cx="5265683" cy="1138773"/>
          </a:xfrm>
          <a:prstGeom prst="rect">
            <a:avLst/>
          </a:prstGeom>
          <a:solidFill>
            <a:srgbClr val="F38B00"/>
          </a:solidFill>
        </p:spPr>
        <p:txBody>
          <a:bodyPr wrap="square">
            <a:spAutoFit/>
          </a:bodyPr>
          <a:lstStyle/>
          <a:p>
            <a:pPr algn="ctr"/>
            <a:r>
              <a:rPr lang="es-ES" sz="1700" dirty="0">
                <a:solidFill>
                  <a:schemeClr val="bg1"/>
                </a:solidFill>
              </a:rPr>
              <a:t>En el centro de asilo en </a:t>
            </a:r>
            <a:r>
              <a:rPr lang="es-ES" sz="1700" dirty="0" err="1">
                <a:solidFill>
                  <a:schemeClr val="bg1"/>
                </a:solidFill>
              </a:rPr>
              <a:t>Avnstrup</a:t>
            </a:r>
            <a:r>
              <a:rPr lang="es-ES" sz="1700" dirty="0">
                <a:solidFill>
                  <a:schemeClr val="bg1"/>
                </a:solidFill>
              </a:rPr>
              <a:t>, juegos como este juegan un papel importante. </a:t>
            </a:r>
            <a:r>
              <a:rPr lang="es-ES" sz="1700" dirty="0" smtClean="0">
                <a:solidFill>
                  <a:schemeClr val="bg1"/>
                </a:solidFill>
              </a:rPr>
              <a:t>Proponen </a:t>
            </a:r>
            <a:r>
              <a:rPr lang="es-ES" sz="1700" dirty="0">
                <a:solidFill>
                  <a:schemeClr val="bg1"/>
                </a:solidFill>
              </a:rPr>
              <a:t>a las personas que hacen ejercicio a trabajar juntas sin hablar, rompen la tensión y crean un ambiente divertido y de aprendizaje.</a:t>
            </a:r>
            <a:endParaRPr lang="en-IE" sz="1700" dirty="0">
              <a:solidFill>
                <a:schemeClr val="bg1"/>
              </a:solidFill>
            </a:endParaRPr>
          </a:p>
        </p:txBody>
      </p:sp>
      <p:sp>
        <p:nvSpPr>
          <p:cNvPr id="13" name="Rectangle 12">
            <a:extLst>
              <a:ext uri="{FF2B5EF4-FFF2-40B4-BE49-F238E27FC236}">
                <a16:creationId xmlns:a16="http://schemas.microsoft.com/office/drawing/2014/main" xmlns="" id="{7A5776F9-6597-4AAD-8AE1-E21EDDE805D4}"/>
              </a:ext>
            </a:extLst>
          </p:cNvPr>
          <p:cNvSpPr/>
          <p:nvPr/>
        </p:nvSpPr>
        <p:spPr>
          <a:xfrm>
            <a:off x="7135010" y="6622288"/>
            <a:ext cx="8535914" cy="246221"/>
          </a:xfrm>
          <a:prstGeom prst="rect">
            <a:avLst/>
          </a:prstGeom>
        </p:spPr>
        <p:txBody>
          <a:bodyPr wrap="square">
            <a:spAutoFit/>
          </a:bodyPr>
          <a:lstStyle/>
          <a:p>
            <a:r>
              <a:rPr lang="en-IE" sz="1000" dirty="0"/>
              <a:t>Source: </a:t>
            </a:r>
            <a:r>
              <a:rPr lang="en-IE" sz="1000" dirty="0">
                <a:hlinkClick r:id="rId4"/>
              </a:rPr>
              <a:t>https://epale.ec.europa.eu/sites/default/files/get_inspired_-_12_danish.pdf</a:t>
            </a:r>
            <a:r>
              <a:rPr lang="en-IE" sz="1000" dirty="0"/>
              <a:t> </a:t>
            </a:r>
          </a:p>
        </p:txBody>
      </p:sp>
    </p:spTree>
    <p:extLst>
      <p:ext uri="{BB962C8B-B14F-4D97-AF65-F5344CB8AC3E}">
        <p14:creationId xmlns:p14="http://schemas.microsoft.com/office/powerpoint/2010/main" val="1711742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2FB8A27-D733-4BAC-9408-5B42770BC0FB}"/>
              </a:ext>
            </a:extLst>
          </p:cNvPr>
          <p:cNvSpPr>
            <a:spLocks noGrp="1"/>
          </p:cNvSpPr>
          <p:nvPr>
            <p:ph type="body" sz="quarter" idx="20"/>
          </p:nvPr>
        </p:nvSpPr>
        <p:spPr>
          <a:xfrm>
            <a:off x="5738649" y="1821082"/>
            <a:ext cx="6099449" cy="4282006"/>
          </a:xfrm>
        </p:spPr>
        <p:txBody>
          <a:bodyPr/>
          <a:lstStyle/>
          <a:p>
            <a:pPr algn="just"/>
            <a:r>
              <a:rPr lang="es-ES" sz="2200" dirty="0"/>
              <a:t>"Jugar pone a las personas en una situación en la que están más abiertas entre sí, aprendiendo y contando algunas de esas historias que no están acostumbradas a compartir con los demás. De modo que los juegos pueden servir como una especie de abrelatas ". - </a:t>
            </a:r>
            <a:r>
              <a:rPr lang="es-ES" sz="2200" dirty="0" err="1"/>
              <a:t>Christel</a:t>
            </a:r>
            <a:r>
              <a:rPr lang="es-ES" sz="2200" dirty="0"/>
              <a:t> </a:t>
            </a:r>
            <a:r>
              <a:rPr lang="es-ES" sz="2200" dirty="0" err="1"/>
              <a:t>Winther</a:t>
            </a:r>
            <a:r>
              <a:rPr lang="es-ES" sz="2200" dirty="0"/>
              <a:t>, </a:t>
            </a:r>
            <a:r>
              <a:rPr lang="es-ES" sz="2200" dirty="0" err="1"/>
              <a:t>ActionAid</a:t>
            </a:r>
            <a:r>
              <a:rPr lang="es-ES" sz="2200" dirty="0"/>
              <a:t> </a:t>
            </a:r>
            <a:r>
              <a:rPr lang="es-ES" sz="2200" dirty="0" smtClean="0"/>
              <a:t>Dinamarca</a:t>
            </a:r>
          </a:p>
          <a:p>
            <a:pPr algn="just"/>
            <a:r>
              <a:rPr lang="es-ES" sz="2200" dirty="0" err="1"/>
              <a:t>Shemi</a:t>
            </a:r>
            <a:r>
              <a:rPr lang="es-ES" sz="2200" dirty="0"/>
              <a:t>, una joven de </a:t>
            </a:r>
            <a:r>
              <a:rPr lang="es-ES" sz="2200" dirty="0" smtClean="0"/>
              <a:t>Damasco, </a:t>
            </a:r>
            <a:r>
              <a:rPr lang="es-ES" sz="2200" dirty="0"/>
              <a:t>explica que los juegos lúdicos funcionan bien: “La naturaleza lúdica de los ejercicios nos da la oportunidad de conocernos de una manera diferente. Los ejercicios </a:t>
            </a:r>
            <a:r>
              <a:rPr lang="es-ES" sz="2200" dirty="0" smtClean="0"/>
              <a:t>permiten </a:t>
            </a:r>
            <a:r>
              <a:rPr lang="es-ES" sz="2200" dirty="0"/>
              <a:t>sentir de otra </a:t>
            </a:r>
            <a:r>
              <a:rPr lang="es-ES" sz="2200" dirty="0" smtClean="0"/>
              <a:t>manera e intuir si </a:t>
            </a:r>
            <a:r>
              <a:rPr lang="es-ES" sz="2200" dirty="0"/>
              <a:t>una persona está feliz o triste.</a:t>
            </a:r>
            <a:endParaRPr lang="en-IE" sz="2200" dirty="0"/>
          </a:p>
        </p:txBody>
      </p:sp>
      <p:pic>
        <p:nvPicPr>
          <p:cNvPr id="6" name="Picture Placeholder 5" descr="A group of people sitting at a table&#10;&#10;Description automatically generated">
            <a:extLst>
              <a:ext uri="{FF2B5EF4-FFF2-40B4-BE49-F238E27FC236}">
                <a16:creationId xmlns:a16="http://schemas.microsoft.com/office/drawing/2014/main" xmlns="" id="{B28DD023-356C-4FD1-9069-72EAA765D09F}"/>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5599" r="15599"/>
          <a:stretch>
            <a:fillRect/>
          </a:stretch>
        </p:blipFill>
        <p:spPr/>
      </p:pic>
      <p:sp>
        <p:nvSpPr>
          <p:cNvPr id="4" name="Text Placeholder 3">
            <a:extLst>
              <a:ext uri="{FF2B5EF4-FFF2-40B4-BE49-F238E27FC236}">
                <a16:creationId xmlns:a16="http://schemas.microsoft.com/office/drawing/2014/main" xmlns="" id="{1F24750C-DD12-4EC7-B20B-9EC88E166807}"/>
              </a:ext>
            </a:extLst>
          </p:cNvPr>
          <p:cNvSpPr>
            <a:spLocks noGrp="1"/>
          </p:cNvSpPr>
          <p:nvPr>
            <p:ph type="body" sz="quarter" idx="22"/>
          </p:nvPr>
        </p:nvSpPr>
        <p:spPr>
          <a:xfrm>
            <a:off x="5457910" y="651520"/>
            <a:ext cx="6243553" cy="973521"/>
          </a:xfrm>
        </p:spPr>
        <p:txBody>
          <a:bodyPr>
            <a:noAutofit/>
          </a:bodyPr>
          <a:lstStyle/>
          <a:p>
            <a:pPr algn="ctr"/>
            <a:r>
              <a:rPr lang="es-ES" sz="3000" dirty="0" err="1"/>
              <a:t>ActionAid</a:t>
            </a:r>
            <a:r>
              <a:rPr lang="es-ES" sz="3000" dirty="0"/>
              <a:t> </a:t>
            </a:r>
            <a:r>
              <a:rPr lang="es-ES" sz="3000" dirty="0" err="1"/>
              <a:t>Denmark</a:t>
            </a:r>
            <a:r>
              <a:rPr lang="es-ES" sz="3000" dirty="0"/>
              <a:t> utiliza juegos para cerrar las brechas de comunicación</a:t>
            </a:r>
            <a:endParaRPr lang="en-IE" sz="3000" dirty="0"/>
          </a:p>
        </p:txBody>
      </p:sp>
      <p:sp>
        <p:nvSpPr>
          <p:cNvPr id="7" name="TextBox 6">
            <a:extLst>
              <a:ext uri="{FF2B5EF4-FFF2-40B4-BE49-F238E27FC236}">
                <a16:creationId xmlns:a16="http://schemas.microsoft.com/office/drawing/2014/main" xmlns="" id="{A06FB78A-473B-416C-9E52-E40C9737DFE0}"/>
              </a:ext>
            </a:extLst>
          </p:cNvPr>
          <p:cNvSpPr txBox="1"/>
          <p:nvPr/>
        </p:nvSpPr>
        <p:spPr>
          <a:xfrm>
            <a:off x="0" y="54298"/>
            <a:ext cx="4866290" cy="830997"/>
          </a:xfrm>
          <a:prstGeom prst="rect">
            <a:avLst/>
          </a:prstGeom>
          <a:solidFill>
            <a:srgbClr val="EA1D76"/>
          </a:solidFill>
        </p:spPr>
        <p:txBody>
          <a:bodyPr wrap="square" rtlCol="0">
            <a:spAutoFit/>
          </a:bodyPr>
          <a:lstStyle/>
          <a:p>
            <a:r>
              <a:rPr lang="en-IE" sz="2400" dirty="0" err="1">
                <a:solidFill>
                  <a:schemeClr val="bg1"/>
                </a:solidFill>
              </a:rPr>
              <a:t>Innovador</a:t>
            </a:r>
            <a:r>
              <a:rPr lang="en-IE" sz="2400" dirty="0">
                <a:solidFill>
                  <a:schemeClr val="bg1"/>
                </a:solidFill>
              </a:rPr>
              <a:t> </a:t>
            </a:r>
            <a:r>
              <a:rPr lang="en-IE" sz="2400" dirty="0" err="1">
                <a:solidFill>
                  <a:schemeClr val="bg1"/>
                </a:solidFill>
              </a:rPr>
              <a:t>centro</a:t>
            </a:r>
            <a:r>
              <a:rPr lang="en-IE" sz="2400" dirty="0">
                <a:solidFill>
                  <a:schemeClr val="bg1"/>
                </a:solidFill>
              </a:rPr>
              <a:t> de </a:t>
            </a:r>
            <a:r>
              <a:rPr lang="en-IE" sz="2400" dirty="0" err="1">
                <a:solidFill>
                  <a:schemeClr val="bg1"/>
                </a:solidFill>
              </a:rPr>
              <a:t>atención</a:t>
            </a:r>
            <a:r>
              <a:rPr lang="en-IE" sz="2400" dirty="0">
                <a:solidFill>
                  <a:schemeClr val="bg1"/>
                </a:solidFill>
              </a:rPr>
              <a:t> para </a:t>
            </a:r>
            <a:r>
              <a:rPr lang="en-IE" sz="2400" dirty="0" err="1">
                <a:solidFill>
                  <a:schemeClr val="bg1"/>
                </a:solidFill>
              </a:rPr>
              <a:t>educadores</a:t>
            </a:r>
            <a:r>
              <a:rPr lang="en-IE" sz="2400" dirty="0">
                <a:solidFill>
                  <a:schemeClr val="bg1"/>
                </a:solidFill>
              </a:rPr>
              <a:t> de </a:t>
            </a:r>
            <a:r>
              <a:rPr lang="en-IE" sz="2400" dirty="0" err="1">
                <a:solidFill>
                  <a:schemeClr val="bg1"/>
                </a:solidFill>
              </a:rPr>
              <a:t>adultos</a:t>
            </a:r>
            <a:endParaRPr lang="en-IE" sz="2400" dirty="0">
              <a:solidFill>
                <a:schemeClr val="bg1"/>
              </a:solidFill>
            </a:endParaRPr>
          </a:p>
        </p:txBody>
      </p:sp>
      <p:sp>
        <p:nvSpPr>
          <p:cNvPr id="8" name="TextBox 7">
            <a:extLst>
              <a:ext uri="{FF2B5EF4-FFF2-40B4-BE49-F238E27FC236}">
                <a16:creationId xmlns:a16="http://schemas.microsoft.com/office/drawing/2014/main" xmlns="" id="{84EFFDF7-B29E-4FE9-82FD-89ABAC8B5387}"/>
              </a:ext>
            </a:extLst>
          </p:cNvPr>
          <p:cNvSpPr txBox="1"/>
          <p:nvPr/>
        </p:nvSpPr>
        <p:spPr>
          <a:xfrm>
            <a:off x="-1" y="816029"/>
            <a:ext cx="4890977" cy="430887"/>
          </a:xfrm>
          <a:prstGeom prst="rect">
            <a:avLst/>
          </a:prstGeom>
          <a:solidFill>
            <a:srgbClr val="16A8D3"/>
          </a:solidFill>
        </p:spPr>
        <p:txBody>
          <a:bodyPr wrap="square" rtlCol="0">
            <a:spAutoFit/>
          </a:bodyPr>
          <a:lstStyle/>
          <a:p>
            <a:r>
              <a:rPr lang="en-IE" sz="2200" dirty="0">
                <a:solidFill>
                  <a:schemeClr val="bg1"/>
                </a:solidFill>
              </a:rPr>
              <a:t>Información </a:t>
            </a:r>
            <a:r>
              <a:rPr lang="en-IE" sz="2200" dirty="0" err="1">
                <a:solidFill>
                  <a:schemeClr val="bg1"/>
                </a:solidFill>
              </a:rPr>
              <a:t>sobre</a:t>
            </a:r>
            <a:r>
              <a:rPr lang="en-IE" sz="2200" dirty="0">
                <a:solidFill>
                  <a:schemeClr val="bg1"/>
                </a:solidFill>
              </a:rPr>
              <a:t> </a:t>
            </a:r>
            <a:r>
              <a:rPr lang="en-IE" sz="2200" dirty="0" smtClean="0">
                <a:solidFill>
                  <a:schemeClr val="bg1"/>
                </a:solidFill>
              </a:rPr>
              <a:t>refugiados/ </a:t>
            </a:r>
            <a:r>
              <a:rPr lang="en-IE" sz="2200" dirty="0" err="1">
                <a:solidFill>
                  <a:schemeClr val="bg1"/>
                </a:solidFill>
              </a:rPr>
              <a:t>migrantes</a:t>
            </a:r>
            <a:endParaRPr lang="en-IE" sz="2200" dirty="0">
              <a:solidFill>
                <a:schemeClr val="bg1"/>
              </a:solidFill>
            </a:endParaRPr>
          </a:p>
        </p:txBody>
      </p:sp>
      <p:sp>
        <p:nvSpPr>
          <p:cNvPr id="9" name="Rectangle 8">
            <a:extLst>
              <a:ext uri="{FF2B5EF4-FFF2-40B4-BE49-F238E27FC236}">
                <a16:creationId xmlns:a16="http://schemas.microsoft.com/office/drawing/2014/main" xmlns="" id="{8476A342-2A4E-4581-93E5-F207A97DE89F}"/>
              </a:ext>
            </a:extLst>
          </p:cNvPr>
          <p:cNvSpPr/>
          <p:nvPr/>
        </p:nvSpPr>
        <p:spPr>
          <a:xfrm>
            <a:off x="7135010" y="6622288"/>
            <a:ext cx="8535914" cy="246221"/>
          </a:xfrm>
          <a:prstGeom prst="rect">
            <a:avLst/>
          </a:prstGeom>
        </p:spPr>
        <p:txBody>
          <a:bodyPr wrap="square">
            <a:spAutoFit/>
          </a:bodyPr>
          <a:lstStyle/>
          <a:p>
            <a:r>
              <a:rPr lang="en-IE" sz="1000" dirty="0"/>
              <a:t>Source: </a:t>
            </a:r>
            <a:r>
              <a:rPr lang="en-IE" sz="1000" dirty="0">
                <a:hlinkClick r:id="rId4"/>
              </a:rPr>
              <a:t>https://epale.ec.europa.eu/sites/default/files/get_inspired_-_12_danish.pdf</a:t>
            </a:r>
            <a:r>
              <a:rPr lang="en-IE" sz="1000" dirty="0"/>
              <a:t> </a:t>
            </a:r>
          </a:p>
        </p:txBody>
      </p:sp>
    </p:spTree>
    <p:extLst>
      <p:ext uri="{BB962C8B-B14F-4D97-AF65-F5344CB8AC3E}">
        <p14:creationId xmlns:p14="http://schemas.microsoft.com/office/powerpoint/2010/main" val="317187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B6A34CE-99D1-4AD4-909A-32D594B9C6B7}"/>
              </a:ext>
            </a:extLst>
          </p:cNvPr>
          <p:cNvSpPr>
            <a:spLocks noGrp="1"/>
          </p:cNvSpPr>
          <p:nvPr>
            <p:ph type="body" sz="quarter" idx="16"/>
          </p:nvPr>
        </p:nvSpPr>
        <p:spPr>
          <a:xfrm>
            <a:off x="6318620" y="1108580"/>
            <a:ext cx="5279028" cy="697353"/>
          </a:xfrm>
        </p:spPr>
        <p:txBody>
          <a:bodyPr/>
          <a:lstStyle/>
          <a:p>
            <a:r>
              <a:rPr lang="es-ES" dirty="0" smtClean="0"/>
              <a:t>En esta sección:</a:t>
            </a:r>
            <a:endParaRPr lang="es-ES" dirty="0"/>
          </a:p>
        </p:txBody>
      </p:sp>
      <p:sp>
        <p:nvSpPr>
          <p:cNvPr id="3" name="Text Placeholder 2">
            <a:extLst>
              <a:ext uri="{FF2B5EF4-FFF2-40B4-BE49-F238E27FC236}">
                <a16:creationId xmlns:a16="http://schemas.microsoft.com/office/drawing/2014/main" xmlns="" id="{81628DDF-BC0C-41B4-9668-F0CEB2F597D6}"/>
              </a:ext>
            </a:extLst>
          </p:cNvPr>
          <p:cNvSpPr>
            <a:spLocks noGrp="1"/>
          </p:cNvSpPr>
          <p:nvPr>
            <p:ph type="body" sz="quarter" idx="17"/>
          </p:nvPr>
        </p:nvSpPr>
        <p:spPr>
          <a:xfrm>
            <a:off x="5974773" y="1805933"/>
            <a:ext cx="5912427" cy="4397440"/>
          </a:xfrm>
        </p:spPr>
        <p:txBody>
          <a:bodyPr/>
          <a:lstStyle/>
          <a:p>
            <a:pPr algn="just"/>
            <a:r>
              <a:rPr lang="es-ES" dirty="0">
                <a:solidFill>
                  <a:srgbClr val="615F5D"/>
                </a:solidFill>
              </a:rPr>
              <a:t>La educación es un derecho humano fundamental y esencial para el ejercicio de todos los demás derechos humanos. Desempeña un papel importante en la promoción de la cohesión social y una apreciación de la diversidad como valor.</a:t>
            </a:r>
            <a:endParaRPr lang="en-IE" dirty="0">
              <a:solidFill>
                <a:srgbClr val="615F5D"/>
              </a:solidFill>
            </a:endParaRPr>
          </a:p>
          <a:p>
            <a:pPr algn="just"/>
            <a:r>
              <a:rPr lang="es-ES" dirty="0">
                <a:solidFill>
                  <a:srgbClr val="615F5D"/>
                </a:solidFill>
              </a:rPr>
              <a:t>En esta sección, observamos cómo la educación puede promover la libertad individual y el empoderamiento de </a:t>
            </a:r>
            <a:r>
              <a:rPr lang="es-ES" dirty="0" smtClean="0">
                <a:solidFill>
                  <a:srgbClr val="615F5D"/>
                </a:solidFill>
              </a:rPr>
              <a:t>las personas refugiadas </a:t>
            </a:r>
            <a:r>
              <a:rPr lang="es-ES" dirty="0">
                <a:solidFill>
                  <a:srgbClr val="615F5D"/>
                </a:solidFill>
              </a:rPr>
              <a:t>y migrantes y generar importantes beneficios </a:t>
            </a:r>
            <a:r>
              <a:rPr lang="es-ES" dirty="0" smtClean="0">
                <a:solidFill>
                  <a:srgbClr val="615F5D"/>
                </a:solidFill>
              </a:rPr>
              <a:t>que </a:t>
            </a:r>
            <a:r>
              <a:rPr lang="es-ES" dirty="0">
                <a:solidFill>
                  <a:srgbClr val="615F5D"/>
                </a:solidFill>
              </a:rPr>
              <a:t>contribuyen al desarrollo de las personas y </a:t>
            </a:r>
            <a:r>
              <a:rPr lang="es-ES" dirty="0" smtClean="0">
                <a:solidFill>
                  <a:srgbClr val="615F5D"/>
                </a:solidFill>
              </a:rPr>
              <a:t>de la </a:t>
            </a:r>
            <a:r>
              <a:rPr lang="es-ES" dirty="0">
                <a:solidFill>
                  <a:srgbClr val="615F5D"/>
                </a:solidFill>
              </a:rPr>
              <a:t>sociedad.</a:t>
            </a:r>
            <a:endParaRPr lang="en-IE" dirty="0">
              <a:solidFill>
                <a:srgbClr val="615F5D"/>
              </a:solidFill>
            </a:endParaRPr>
          </a:p>
          <a:p>
            <a:pPr algn="just"/>
            <a:endParaRPr lang="en-IE" dirty="0">
              <a:solidFill>
                <a:srgbClr val="615F5D"/>
              </a:solidFill>
            </a:endParaRPr>
          </a:p>
          <a:p>
            <a:pPr algn="just"/>
            <a:endParaRPr lang="en-IE" dirty="0"/>
          </a:p>
        </p:txBody>
      </p:sp>
      <p:sp>
        <p:nvSpPr>
          <p:cNvPr id="7" name="TextBox 6">
            <a:extLst>
              <a:ext uri="{FF2B5EF4-FFF2-40B4-BE49-F238E27FC236}">
                <a16:creationId xmlns:a16="http://schemas.microsoft.com/office/drawing/2014/main" xmlns=""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smtClean="0">
                <a:solidFill>
                  <a:schemeClr val="bg1"/>
                </a:solidFill>
              </a:rPr>
              <a:t>EDUCACIÓN</a:t>
            </a:r>
            <a:endParaRPr lang="en-IE" sz="3200" dirty="0">
              <a:solidFill>
                <a:schemeClr val="bg1"/>
              </a:solidFill>
            </a:endParaRPr>
          </a:p>
        </p:txBody>
      </p:sp>
      <p:sp>
        <p:nvSpPr>
          <p:cNvPr id="8" name="Text Placeholder 5">
            <a:extLst>
              <a:ext uri="{FF2B5EF4-FFF2-40B4-BE49-F238E27FC236}">
                <a16:creationId xmlns:a16="http://schemas.microsoft.com/office/drawing/2014/main" xmlns=""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a:t>
            </a:r>
            <a:r>
              <a:rPr lang="es-ES" sz="3600" i="0" dirty="0"/>
              <a:t>El papel de la educación de adultos en la promoción de la diversidad y la inclusión</a:t>
            </a:r>
            <a:endParaRPr lang="en-IE" dirty="0"/>
          </a:p>
        </p:txBody>
      </p:sp>
    </p:spTree>
    <p:extLst>
      <p:ext uri="{BB962C8B-B14F-4D97-AF65-F5344CB8AC3E}">
        <p14:creationId xmlns:p14="http://schemas.microsoft.com/office/powerpoint/2010/main" val="173296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2E9C696-059C-4EB1-B9BB-A8096836C9FF}"/>
              </a:ext>
            </a:extLst>
          </p:cNvPr>
          <p:cNvSpPr>
            <a:spLocks noGrp="1"/>
          </p:cNvSpPr>
          <p:nvPr>
            <p:ph type="body" sz="quarter" idx="20"/>
          </p:nvPr>
        </p:nvSpPr>
        <p:spPr>
          <a:xfrm>
            <a:off x="5535875" y="1822927"/>
            <a:ext cx="6463862" cy="4222366"/>
          </a:xfrm>
        </p:spPr>
        <p:txBody>
          <a:bodyPr/>
          <a:lstStyle/>
          <a:p>
            <a:pPr algn="just"/>
            <a:r>
              <a:rPr lang="es-ES" sz="2200" dirty="0"/>
              <a:t>La narración de cuentos es uno de los métodos de comunicación más poderosos. En educación, las historias pueden humanizar la experiencia y conducir a un aprendizaje / comprensión más profundo</a:t>
            </a:r>
            <a:r>
              <a:rPr lang="es-ES" sz="2200" dirty="0" smtClean="0"/>
              <a:t>.</a:t>
            </a:r>
          </a:p>
          <a:p>
            <a:pPr algn="just"/>
            <a:r>
              <a:rPr lang="es-ES" sz="2200" dirty="0"/>
              <a:t>Contar historias nos ofrece la oportunidad de conectarnos con personajes de ideas afines, o ver el mundo literalmente desde la </a:t>
            </a:r>
            <a:r>
              <a:rPr lang="es-ES" sz="2200" dirty="0" smtClean="0"/>
              <a:t>perspectiva de </a:t>
            </a:r>
            <a:r>
              <a:rPr lang="es-ES" sz="2200" dirty="0"/>
              <a:t>otra persona</a:t>
            </a:r>
            <a:r>
              <a:rPr lang="es-ES" sz="2200" dirty="0" smtClean="0"/>
              <a:t>.</a:t>
            </a:r>
          </a:p>
          <a:p>
            <a:pPr algn="just"/>
            <a:r>
              <a:rPr lang="es-ES" sz="2200" dirty="0"/>
              <a:t>La narración de cuentos es particularmente efectiva en la enseñanza de adultos, ya que les brinda la oportunidad de hacer que el aprendizaje sea </a:t>
            </a:r>
            <a:r>
              <a:rPr lang="es-ES" sz="2200" dirty="0" err="1"/>
              <a:t>relatable</a:t>
            </a:r>
            <a:r>
              <a:rPr lang="es-ES" sz="2200" dirty="0"/>
              <a:t> al incorporar experiencias pasadas.</a:t>
            </a:r>
            <a:endParaRPr lang="en-IE" sz="2200" dirty="0"/>
          </a:p>
        </p:txBody>
      </p:sp>
      <p:sp>
        <p:nvSpPr>
          <p:cNvPr id="3" name="Picture Placeholder 2">
            <a:extLst>
              <a:ext uri="{FF2B5EF4-FFF2-40B4-BE49-F238E27FC236}">
                <a16:creationId xmlns:a16="http://schemas.microsoft.com/office/drawing/2014/main" xmlns="" id="{4548A3C0-92D2-48B3-828D-1EF4B882986C}"/>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E2FFD852-DFB2-47EC-AD33-BC859D470EFD}"/>
              </a:ext>
            </a:extLst>
          </p:cNvPr>
          <p:cNvSpPr>
            <a:spLocks noGrp="1"/>
          </p:cNvSpPr>
          <p:nvPr>
            <p:ph type="body" sz="quarter" idx="22"/>
          </p:nvPr>
        </p:nvSpPr>
        <p:spPr>
          <a:xfrm>
            <a:off x="5061098" y="655749"/>
            <a:ext cx="6640365" cy="969292"/>
          </a:xfrm>
        </p:spPr>
        <p:txBody>
          <a:bodyPr>
            <a:normAutofit fontScale="85000" lnSpcReduction="10000"/>
          </a:bodyPr>
          <a:lstStyle/>
          <a:p>
            <a:pPr algn="ctr"/>
            <a:r>
              <a:rPr lang="es-ES" dirty="0"/>
              <a:t>La narración de cuentos como herramienta de enseñanza para adultos</a:t>
            </a:r>
            <a:endParaRPr lang="en-IE" dirty="0"/>
          </a:p>
        </p:txBody>
      </p:sp>
      <p:pic>
        <p:nvPicPr>
          <p:cNvPr id="5" name="Picture Placeholder 5" descr="A group of people sitting around a fire&#10;&#10;Description automatically generated">
            <a:extLst>
              <a:ext uri="{FF2B5EF4-FFF2-40B4-BE49-F238E27FC236}">
                <a16:creationId xmlns:a16="http://schemas.microsoft.com/office/drawing/2014/main" xmlns="" id="{364026EB-3897-4903-B8AD-854EFEE92A76}"/>
              </a:ext>
            </a:extLst>
          </p:cNvPr>
          <p:cNvPicPr>
            <a:picLocks noChangeAspect="1"/>
          </p:cNvPicPr>
          <p:nvPr/>
        </p:nvPicPr>
        <p:blipFill>
          <a:blip r:embed="rId2">
            <a:extLst>
              <a:ext uri="{837473B0-CC2E-450A-ABE3-18F120FF3D39}">
                <a1611:picAttrSrcUrl xmlns:a1611="http://schemas.microsoft.com/office/drawing/2016/11/main" xmlns="" r:id="rId3"/>
              </a:ext>
            </a:extLst>
          </a:blip>
          <a:srcRect l="15785" r="15785"/>
          <a:stretch>
            <a:fillRect/>
          </a:stretch>
        </p:blipFill>
        <p:spPr>
          <a:xfrm flipH="1">
            <a:off x="608087" y="1188546"/>
            <a:ext cx="4849823" cy="4707017"/>
          </a:xfrm>
          <a:prstGeom prst="ellipse">
            <a:avLst/>
          </a:prstGeom>
          <a:solidFill>
            <a:srgbClr val="16A8D3"/>
          </a:solidFill>
        </p:spPr>
      </p:pic>
      <p:sp>
        <p:nvSpPr>
          <p:cNvPr id="8" name="Rectangle 7">
            <a:extLst>
              <a:ext uri="{FF2B5EF4-FFF2-40B4-BE49-F238E27FC236}">
                <a16:creationId xmlns:a16="http://schemas.microsoft.com/office/drawing/2014/main" xmlns="" id="{955B92DB-B423-4351-A5D7-9092716AD9F8}"/>
              </a:ext>
            </a:extLst>
          </p:cNvPr>
          <p:cNvSpPr/>
          <p:nvPr/>
        </p:nvSpPr>
        <p:spPr>
          <a:xfrm>
            <a:off x="147144" y="5616704"/>
            <a:ext cx="6096000" cy="1107996"/>
          </a:xfrm>
          <a:prstGeom prst="rect">
            <a:avLst/>
          </a:prstGeom>
          <a:solidFill>
            <a:srgbClr val="16A8D3"/>
          </a:solidFill>
        </p:spPr>
        <p:txBody>
          <a:bodyPr>
            <a:spAutoFit/>
          </a:bodyPr>
          <a:lstStyle/>
          <a:p>
            <a:pPr algn="ctr"/>
            <a:r>
              <a:rPr lang="es-ES" sz="2200" dirty="0">
                <a:solidFill>
                  <a:schemeClr val="bg1"/>
                </a:solidFill>
              </a:rPr>
              <a:t>Las historias tocan nuestras emociones y nos hacen reír, llorar y </a:t>
            </a:r>
            <a:r>
              <a:rPr lang="es-ES" sz="2200" dirty="0" smtClean="0">
                <a:solidFill>
                  <a:schemeClr val="bg1"/>
                </a:solidFill>
              </a:rPr>
              <a:t>enfadarnos, </a:t>
            </a:r>
            <a:r>
              <a:rPr lang="es-ES" sz="2200" dirty="0">
                <a:solidFill>
                  <a:schemeClr val="bg1"/>
                </a:solidFill>
              </a:rPr>
              <a:t>¡un fuerte contraste con una presentación básica!</a:t>
            </a:r>
            <a:endParaRPr lang="en-IE" sz="2200" dirty="0">
              <a:solidFill>
                <a:schemeClr val="bg1"/>
              </a:solidFill>
            </a:endParaRPr>
          </a:p>
        </p:txBody>
      </p:sp>
      <p:sp>
        <p:nvSpPr>
          <p:cNvPr id="9" name="Rectangle 8">
            <a:extLst>
              <a:ext uri="{FF2B5EF4-FFF2-40B4-BE49-F238E27FC236}">
                <a16:creationId xmlns:a16="http://schemas.microsoft.com/office/drawing/2014/main" xmlns="" id="{CB6EE89D-8E98-4690-B0CD-1E2AE56B81B3}"/>
              </a:ext>
            </a:extLst>
          </p:cNvPr>
          <p:cNvSpPr/>
          <p:nvPr/>
        </p:nvSpPr>
        <p:spPr>
          <a:xfrm>
            <a:off x="6211614" y="6216868"/>
            <a:ext cx="6096000" cy="400110"/>
          </a:xfrm>
          <a:prstGeom prst="rect">
            <a:avLst/>
          </a:prstGeom>
        </p:spPr>
        <p:txBody>
          <a:bodyPr>
            <a:spAutoFit/>
          </a:bodyPr>
          <a:lstStyle/>
          <a:p>
            <a:r>
              <a:rPr lang="en-IE" sz="1000" dirty="0"/>
              <a:t>Source: </a:t>
            </a:r>
            <a:r>
              <a:rPr lang="en-IE" sz="1000" dirty="0">
                <a:hlinkClick r:id="rId4"/>
              </a:rPr>
              <a:t>https://buffer.com/resources/science-of-storytelling-why-telling-a-story-is-the-most-powerful-way-to-activate-our-brains</a:t>
            </a:r>
            <a:endParaRPr lang="en-IE" sz="1000" dirty="0"/>
          </a:p>
        </p:txBody>
      </p:sp>
    </p:spTree>
    <p:extLst>
      <p:ext uri="{BB962C8B-B14F-4D97-AF65-F5344CB8AC3E}">
        <p14:creationId xmlns:p14="http://schemas.microsoft.com/office/powerpoint/2010/main" val="165305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CDF077-380A-42FB-A68E-B71DC9743024}"/>
              </a:ext>
            </a:extLst>
          </p:cNvPr>
          <p:cNvSpPr>
            <a:spLocks noGrp="1"/>
          </p:cNvSpPr>
          <p:nvPr>
            <p:ph type="body" sz="quarter" idx="20"/>
          </p:nvPr>
        </p:nvSpPr>
        <p:spPr>
          <a:xfrm>
            <a:off x="5710126" y="1801927"/>
            <a:ext cx="6316717" cy="4482309"/>
          </a:xfrm>
        </p:spPr>
        <p:txBody>
          <a:bodyPr/>
          <a:lstStyle/>
          <a:p>
            <a:pPr algn="just"/>
            <a:r>
              <a:rPr lang="es-ES" sz="2300" dirty="0"/>
              <a:t>La empatía es una habilidad crucial para todos. Es un proceso que permite a una persona conocer, sentir y comprender los estados internos de otra persona, y responder en consecuencia</a:t>
            </a:r>
            <a:r>
              <a:rPr lang="es-ES" sz="2300" dirty="0" smtClean="0"/>
              <a:t>.</a:t>
            </a:r>
          </a:p>
          <a:p>
            <a:pPr algn="just"/>
            <a:r>
              <a:rPr lang="es-ES" sz="2300" dirty="0"/>
              <a:t>En la educación de adultos, la introducción del juego de roles puede ayudar a los participantes a pensar de diferentes maneras y a ver los problemas desde un nuevo ángulo</a:t>
            </a:r>
            <a:r>
              <a:rPr lang="es-ES" sz="2300" dirty="0" smtClean="0"/>
              <a:t>.</a:t>
            </a:r>
          </a:p>
          <a:p>
            <a:pPr algn="just"/>
            <a:r>
              <a:rPr lang="es-ES" sz="2300" dirty="0"/>
              <a:t>Los beneficios de la empatía en la educación incluyen la construcción de un ambiente de aprendizaje positivo, el fortalecimiento de la comunidad y la preparación de los estudiantes para ser líderes en sus propias comunidades.</a:t>
            </a:r>
            <a:endParaRPr lang="en-IE" sz="2300" dirty="0"/>
          </a:p>
        </p:txBody>
      </p:sp>
      <p:sp>
        <p:nvSpPr>
          <p:cNvPr id="3" name="Picture Placeholder 2">
            <a:extLst>
              <a:ext uri="{FF2B5EF4-FFF2-40B4-BE49-F238E27FC236}">
                <a16:creationId xmlns:a16="http://schemas.microsoft.com/office/drawing/2014/main" xmlns="" id="{A319BE43-7107-42C3-B906-519D02C61AC3}"/>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C4A8E157-A24A-4A96-8E8E-6A6069327738}"/>
              </a:ext>
            </a:extLst>
          </p:cNvPr>
          <p:cNvSpPr>
            <a:spLocks noGrp="1"/>
          </p:cNvSpPr>
          <p:nvPr>
            <p:ph type="body" sz="quarter" idx="22"/>
          </p:nvPr>
        </p:nvSpPr>
        <p:spPr>
          <a:xfrm>
            <a:off x="5791200" y="304800"/>
            <a:ext cx="5910263" cy="1320242"/>
          </a:xfrm>
        </p:spPr>
        <p:txBody>
          <a:bodyPr>
            <a:normAutofit fontScale="92500" lnSpcReduction="10000"/>
          </a:bodyPr>
          <a:lstStyle/>
          <a:p>
            <a:pPr algn="ctr"/>
            <a:r>
              <a:rPr lang="es-ES" dirty="0"/>
              <a:t>Empatía intergrupal: un mecanismo de enseñanza clave para la inclusión</a:t>
            </a:r>
            <a:endParaRPr lang="en-IE" dirty="0"/>
          </a:p>
        </p:txBody>
      </p:sp>
      <p:pic>
        <p:nvPicPr>
          <p:cNvPr id="8" name="Picture Placeholder 8">
            <a:extLst>
              <a:ext uri="{FF2B5EF4-FFF2-40B4-BE49-F238E27FC236}">
                <a16:creationId xmlns:a16="http://schemas.microsoft.com/office/drawing/2014/main" xmlns="" id="{2968DDC6-F6DF-42E8-909F-267876B39E62}"/>
              </a:ext>
            </a:extLst>
          </p:cNvPr>
          <p:cNvPicPr>
            <a:picLocks noChangeAspect="1"/>
          </p:cNvPicPr>
          <p:nvPr/>
        </p:nvPicPr>
        <p:blipFill>
          <a:blip r:embed="rId2">
            <a:extLst>
              <a:ext uri="{837473B0-CC2E-450A-ABE3-18F120FF3D39}">
                <a1611:picAttrSrcUrl xmlns:a1611="http://schemas.microsoft.com/office/drawing/2016/11/main" xmlns="" r:id="rId3"/>
              </a:ext>
            </a:extLst>
          </a:blip>
          <a:srcRect l="21018" r="21018"/>
          <a:stretch>
            <a:fillRect/>
          </a:stretch>
        </p:blipFill>
        <p:spPr>
          <a:xfrm flipH="1">
            <a:off x="608086" y="1332429"/>
            <a:ext cx="5102040" cy="4951807"/>
          </a:xfrm>
          <a:prstGeom prst="ellipse">
            <a:avLst/>
          </a:prstGeom>
        </p:spPr>
      </p:pic>
      <p:sp>
        <p:nvSpPr>
          <p:cNvPr id="9" name="TextBox 8">
            <a:extLst>
              <a:ext uri="{FF2B5EF4-FFF2-40B4-BE49-F238E27FC236}">
                <a16:creationId xmlns:a16="http://schemas.microsoft.com/office/drawing/2014/main" xmlns="" id="{F6D7D30C-4295-4DA8-82E6-D1F97BD34A6B}"/>
              </a:ext>
            </a:extLst>
          </p:cNvPr>
          <p:cNvSpPr txBox="1"/>
          <p:nvPr/>
        </p:nvSpPr>
        <p:spPr>
          <a:xfrm>
            <a:off x="0" y="5696607"/>
            <a:ext cx="5710126" cy="923330"/>
          </a:xfrm>
          <a:prstGeom prst="rect">
            <a:avLst/>
          </a:prstGeom>
          <a:solidFill>
            <a:srgbClr val="B6BD00"/>
          </a:solidFill>
        </p:spPr>
        <p:txBody>
          <a:bodyPr wrap="square" rtlCol="0">
            <a:spAutoFit/>
          </a:bodyPr>
          <a:lstStyle/>
          <a:p>
            <a:pPr algn="ctr"/>
            <a:r>
              <a:rPr lang="es-ES" dirty="0">
                <a:solidFill>
                  <a:schemeClr val="bg1"/>
                </a:solidFill>
              </a:rPr>
              <a:t>Facilitar la educación y la conciencia sobre la empatía intergrupal es crucial cuando se trata de unir a diversas comunidades y promover la inclusión.</a:t>
            </a:r>
            <a:endParaRPr lang="en-IE" dirty="0">
              <a:solidFill>
                <a:schemeClr val="bg1"/>
              </a:solidFill>
            </a:endParaRPr>
          </a:p>
        </p:txBody>
      </p:sp>
    </p:spTree>
    <p:extLst>
      <p:ext uri="{BB962C8B-B14F-4D97-AF65-F5344CB8AC3E}">
        <p14:creationId xmlns:p14="http://schemas.microsoft.com/office/powerpoint/2010/main" val="1845213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2FB8A27-D733-4BAC-9408-5B42770BC0FB}"/>
              </a:ext>
            </a:extLst>
          </p:cNvPr>
          <p:cNvSpPr>
            <a:spLocks noGrp="1"/>
          </p:cNvSpPr>
          <p:nvPr>
            <p:ph type="body" sz="quarter" idx="20"/>
          </p:nvPr>
        </p:nvSpPr>
        <p:spPr>
          <a:xfrm>
            <a:off x="6794205" y="2118164"/>
            <a:ext cx="5250651" cy="3942394"/>
          </a:xfrm>
        </p:spPr>
        <p:txBody>
          <a:bodyPr/>
          <a:lstStyle/>
          <a:p>
            <a:pPr algn="just"/>
            <a:r>
              <a:rPr lang="es-ES" dirty="0" err="1">
                <a:solidFill>
                  <a:srgbClr val="615F5D"/>
                </a:solidFill>
              </a:rPr>
              <a:t>Ethnic</a:t>
            </a:r>
            <a:r>
              <a:rPr lang="es-ES" dirty="0">
                <a:solidFill>
                  <a:srgbClr val="615F5D"/>
                </a:solidFill>
              </a:rPr>
              <a:t> </a:t>
            </a:r>
            <a:r>
              <a:rPr lang="es-ES" dirty="0" err="1">
                <a:solidFill>
                  <a:srgbClr val="615F5D"/>
                </a:solidFill>
              </a:rPr>
              <a:t>Women</a:t>
            </a:r>
            <a:r>
              <a:rPr lang="es-ES" dirty="0">
                <a:solidFill>
                  <a:srgbClr val="615F5D"/>
                </a:solidFill>
              </a:rPr>
              <a:t> </a:t>
            </a:r>
            <a:r>
              <a:rPr lang="es-ES" dirty="0" err="1">
                <a:solidFill>
                  <a:srgbClr val="615F5D"/>
                </a:solidFill>
              </a:rPr>
              <a:t>Stories</a:t>
            </a:r>
            <a:r>
              <a:rPr lang="es-ES" dirty="0">
                <a:solidFill>
                  <a:srgbClr val="615F5D"/>
                </a:solidFill>
              </a:rPr>
              <a:t> </a:t>
            </a:r>
            <a:r>
              <a:rPr lang="es-ES" dirty="0" err="1">
                <a:solidFill>
                  <a:srgbClr val="615F5D"/>
                </a:solidFill>
              </a:rPr>
              <a:t>through</a:t>
            </a:r>
            <a:r>
              <a:rPr lang="es-ES" dirty="0">
                <a:solidFill>
                  <a:srgbClr val="615F5D"/>
                </a:solidFill>
              </a:rPr>
              <a:t> </a:t>
            </a:r>
            <a:r>
              <a:rPr lang="es-ES" dirty="0" err="1">
                <a:solidFill>
                  <a:srgbClr val="615F5D"/>
                </a:solidFill>
              </a:rPr>
              <a:t>Craft</a:t>
            </a:r>
            <a:r>
              <a:rPr lang="es-ES" dirty="0">
                <a:solidFill>
                  <a:srgbClr val="615F5D"/>
                </a:solidFill>
              </a:rPr>
              <a:t> reunió a 8 mujeres de diferentes nacionalidades para aprender sobre la fabricación de cerámica y las culturas de las demás mediante el intercambio de alimentos e historias</a:t>
            </a:r>
            <a:r>
              <a:rPr lang="es-ES" dirty="0" smtClean="0">
                <a:solidFill>
                  <a:srgbClr val="615F5D"/>
                </a:solidFill>
              </a:rPr>
              <a:t>.</a:t>
            </a:r>
          </a:p>
          <a:p>
            <a:pPr algn="just"/>
            <a:r>
              <a:rPr lang="es-ES" dirty="0" err="1">
                <a:solidFill>
                  <a:srgbClr val="615F5D"/>
                </a:solidFill>
              </a:rPr>
              <a:t>Craft</a:t>
            </a:r>
            <a:r>
              <a:rPr lang="es-ES" dirty="0">
                <a:solidFill>
                  <a:srgbClr val="615F5D"/>
                </a:solidFill>
              </a:rPr>
              <a:t> and </a:t>
            </a:r>
            <a:r>
              <a:rPr lang="es-ES" dirty="0" err="1">
                <a:solidFill>
                  <a:srgbClr val="615F5D"/>
                </a:solidFill>
              </a:rPr>
              <a:t>Food</a:t>
            </a:r>
            <a:r>
              <a:rPr lang="es-ES" dirty="0">
                <a:solidFill>
                  <a:srgbClr val="615F5D"/>
                </a:solidFill>
              </a:rPr>
              <a:t> ofreció la oportunidad de contar historias e involucrar a estudiantes multiculturales en un proyecto de inclusión de intereses compartidos.</a:t>
            </a:r>
            <a:endParaRPr lang="en-IE" dirty="0">
              <a:solidFill>
                <a:srgbClr val="615F5D"/>
              </a:solidFill>
            </a:endParaRPr>
          </a:p>
        </p:txBody>
      </p:sp>
      <p:sp>
        <p:nvSpPr>
          <p:cNvPr id="4" name="Text Placeholder 3">
            <a:extLst>
              <a:ext uri="{FF2B5EF4-FFF2-40B4-BE49-F238E27FC236}">
                <a16:creationId xmlns:a16="http://schemas.microsoft.com/office/drawing/2014/main" xmlns="" id="{1F24750C-DD12-4EC7-B20B-9EC88E166807}"/>
              </a:ext>
            </a:extLst>
          </p:cNvPr>
          <p:cNvSpPr>
            <a:spLocks noGrp="1"/>
          </p:cNvSpPr>
          <p:nvPr>
            <p:ph type="body" sz="quarter" idx="22"/>
          </p:nvPr>
        </p:nvSpPr>
        <p:spPr>
          <a:xfrm>
            <a:off x="5770180" y="304800"/>
            <a:ext cx="5931283" cy="1320241"/>
          </a:xfrm>
        </p:spPr>
        <p:txBody>
          <a:bodyPr>
            <a:normAutofit fontScale="92500" lnSpcReduction="10000"/>
          </a:bodyPr>
          <a:lstStyle/>
          <a:p>
            <a:pPr algn="ctr"/>
            <a:r>
              <a:rPr lang="en-IE" dirty="0"/>
              <a:t>Ethnic Women Stories through Craft: </a:t>
            </a:r>
            <a:r>
              <a:rPr lang="en-IE" dirty="0" err="1"/>
              <a:t>una</a:t>
            </a:r>
            <a:r>
              <a:rPr lang="en-IE" dirty="0"/>
              <a:t> </a:t>
            </a:r>
            <a:r>
              <a:rPr lang="en-IE" dirty="0" err="1"/>
              <a:t>iniciativa</a:t>
            </a:r>
            <a:r>
              <a:rPr lang="en-IE" dirty="0"/>
              <a:t> </a:t>
            </a:r>
            <a:r>
              <a:rPr lang="en-IE" dirty="0" err="1" smtClean="0"/>
              <a:t>formativa</a:t>
            </a:r>
            <a:r>
              <a:rPr lang="en-IE" dirty="0" smtClean="0"/>
              <a:t> de </a:t>
            </a:r>
            <a:r>
              <a:rPr lang="en-IE" dirty="0"/>
              <a:t>Creative Spark, </a:t>
            </a:r>
            <a:r>
              <a:rPr lang="en-IE" dirty="0" err="1"/>
              <a:t>Irlanda</a:t>
            </a:r>
            <a:endParaRPr lang="en-IE" dirty="0"/>
          </a:p>
        </p:txBody>
      </p:sp>
      <p:sp>
        <p:nvSpPr>
          <p:cNvPr id="13" name="Rectangle 12">
            <a:extLst>
              <a:ext uri="{FF2B5EF4-FFF2-40B4-BE49-F238E27FC236}">
                <a16:creationId xmlns:a16="http://schemas.microsoft.com/office/drawing/2014/main" xmlns="" id="{7A5776F9-6597-4AAD-8AE1-E21EDDE805D4}"/>
              </a:ext>
            </a:extLst>
          </p:cNvPr>
          <p:cNvSpPr/>
          <p:nvPr/>
        </p:nvSpPr>
        <p:spPr>
          <a:xfrm>
            <a:off x="7135010" y="6622288"/>
            <a:ext cx="8535914" cy="246221"/>
          </a:xfrm>
          <a:prstGeom prst="rect">
            <a:avLst/>
          </a:prstGeom>
        </p:spPr>
        <p:txBody>
          <a:bodyPr wrap="square">
            <a:spAutoFit/>
          </a:bodyPr>
          <a:lstStyle/>
          <a:p>
            <a:r>
              <a:rPr lang="en-IE" sz="1000" dirty="0"/>
              <a:t>Source: </a:t>
            </a:r>
            <a:r>
              <a:rPr lang="en-IE" sz="1000" dirty="0">
                <a:hlinkClick r:id="rId3"/>
              </a:rPr>
              <a:t>https://www.youtube.com/watch?v=oj5WJUyBoMU&amp;feature=youtu.be</a:t>
            </a:r>
            <a:r>
              <a:rPr lang="en-IE" sz="1000" dirty="0"/>
              <a:t> </a:t>
            </a:r>
          </a:p>
        </p:txBody>
      </p:sp>
      <p:sp>
        <p:nvSpPr>
          <p:cNvPr id="5" name="Picture Placeholder 4">
            <a:extLst>
              <a:ext uri="{FF2B5EF4-FFF2-40B4-BE49-F238E27FC236}">
                <a16:creationId xmlns:a16="http://schemas.microsoft.com/office/drawing/2014/main" xmlns="" id="{4B80FB43-9AC5-49DB-9B87-0146FD98F58D}"/>
              </a:ext>
            </a:extLst>
          </p:cNvPr>
          <p:cNvSpPr>
            <a:spLocks noGrp="1"/>
          </p:cNvSpPr>
          <p:nvPr>
            <p:ph type="pic" sz="quarter" idx="21"/>
          </p:nvPr>
        </p:nvSpPr>
        <p:spPr/>
      </p:sp>
      <p:pic>
        <p:nvPicPr>
          <p:cNvPr id="11" name="Online Media 1" title="Ethnic Women's Stories Through Craft HD">
            <a:hlinkClick r:id="" action="ppaction://media"/>
            <a:extLst>
              <a:ext uri="{FF2B5EF4-FFF2-40B4-BE49-F238E27FC236}">
                <a16:creationId xmlns:a16="http://schemas.microsoft.com/office/drawing/2014/main" xmlns="" id="{13028C56-9B2D-4340-954B-828AE80953D5}"/>
              </a:ext>
            </a:extLst>
          </p:cNvPr>
          <p:cNvPicPr>
            <a:picLocks noRot="1" noChangeAspect="1"/>
          </p:cNvPicPr>
          <p:nvPr>
            <a:videoFile r:link="rId1"/>
          </p:nvPr>
        </p:nvPicPr>
        <p:blipFill>
          <a:blip r:embed="rId4"/>
          <a:stretch>
            <a:fillRect/>
          </a:stretch>
        </p:blipFill>
        <p:spPr>
          <a:xfrm>
            <a:off x="0" y="1788493"/>
            <a:ext cx="6666583" cy="3750459"/>
          </a:xfrm>
          <a:prstGeom prst="rect">
            <a:avLst/>
          </a:prstGeom>
        </p:spPr>
      </p:pic>
      <p:sp>
        <p:nvSpPr>
          <p:cNvPr id="12" name="Rectangle 11">
            <a:extLst>
              <a:ext uri="{FF2B5EF4-FFF2-40B4-BE49-F238E27FC236}">
                <a16:creationId xmlns:a16="http://schemas.microsoft.com/office/drawing/2014/main" xmlns="" id="{AAA57F5B-C4C9-4F0A-839A-2D659BD75964}"/>
              </a:ext>
            </a:extLst>
          </p:cNvPr>
          <p:cNvSpPr/>
          <p:nvPr/>
        </p:nvSpPr>
        <p:spPr>
          <a:xfrm>
            <a:off x="316823" y="5379793"/>
            <a:ext cx="6053959" cy="1323439"/>
          </a:xfrm>
          <a:prstGeom prst="rect">
            <a:avLst/>
          </a:prstGeom>
          <a:solidFill>
            <a:srgbClr val="F38B00"/>
          </a:solidFill>
        </p:spPr>
        <p:txBody>
          <a:bodyPr wrap="square">
            <a:spAutoFit/>
          </a:bodyPr>
          <a:lstStyle/>
          <a:p>
            <a:pPr algn="ctr"/>
            <a:r>
              <a:rPr lang="es-ES" sz="2000" u="sng" dirty="0" err="1">
                <a:solidFill>
                  <a:schemeClr val="accent1"/>
                </a:solidFill>
              </a:rPr>
              <a:t>Creative</a:t>
            </a:r>
            <a:r>
              <a:rPr lang="es-ES" sz="2000" u="sng" dirty="0">
                <a:solidFill>
                  <a:schemeClr val="accent1"/>
                </a:solidFill>
              </a:rPr>
              <a:t> </a:t>
            </a:r>
            <a:r>
              <a:rPr lang="es-ES" sz="2000" u="sng" dirty="0" err="1">
                <a:solidFill>
                  <a:schemeClr val="accent1"/>
                </a:solidFill>
              </a:rPr>
              <a:t>Spark</a:t>
            </a:r>
            <a:r>
              <a:rPr lang="es-ES" sz="2000" u="sng" dirty="0">
                <a:solidFill>
                  <a:schemeClr val="accent1"/>
                </a:solidFill>
              </a:rPr>
              <a:t> </a:t>
            </a:r>
            <a:r>
              <a:rPr lang="es-ES" sz="2000" dirty="0">
                <a:solidFill>
                  <a:schemeClr val="bg1"/>
                </a:solidFill>
              </a:rPr>
              <a:t>es un proveedor de educación / organización de desarrollo comunitario en Irlanda con la inclusión de defensores y la promoción de la diversidad como una rica herramienta de desarrollo comunitario.</a:t>
            </a:r>
            <a:endParaRPr lang="en-IE" sz="2000" dirty="0">
              <a:solidFill>
                <a:schemeClr val="bg1"/>
              </a:solidFill>
            </a:endParaRPr>
          </a:p>
        </p:txBody>
      </p:sp>
      <p:sp>
        <p:nvSpPr>
          <p:cNvPr id="14" name="TextBox 6">
            <a:extLst>
              <a:ext uri="{FF2B5EF4-FFF2-40B4-BE49-F238E27FC236}">
                <a16:creationId xmlns:a16="http://schemas.microsoft.com/office/drawing/2014/main" xmlns="" id="{A06FB78A-473B-416C-9E52-E40C9737DFE0}"/>
              </a:ext>
            </a:extLst>
          </p:cNvPr>
          <p:cNvSpPr txBox="1"/>
          <p:nvPr/>
        </p:nvSpPr>
        <p:spPr>
          <a:xfrm>
            <a:off x="0" y="54298"/>
            <a:ext cx="4866290" cy="830997"/>
          </a:xfrm>
          <a:prstGeom prst="rect">
            <a:avLst/>
          </a:prstGeom>
          <a:solidFill>
            <a:srgbClr val="EA1D76"/>
          </a:solidFill>
        </p:spPr>
        <p:txBody>
          <a:bodyPr wrap="square" rtlCol="0">
            <a:spAutoFit/>
          </a:bodyPr>
          <a:lstStyle/>
          <a:p>
            <a:r>
              <a:rPr lang="en-IE" sz="2400" dirty="0" err="1">
                <a:solidFill>
                  <a:schemeClr val="bg1"/>
                </a:solidFill>
              </a:rPr>
              <a:t>Innovador</a:t>
            </a:r>
            <a:r>
              <a:rPr lang="en-IE" sz="2400" dirty="0">
                <a:solidFill>
                  <a:schemeClr val="bg1"/>
                </a:solidFill>
              </a:rPr>
              <a:t> </a:t>
            </a:r>
            <a:r>
              <a:rPr lang="en-IE" sz="2400" dirty="0" err="1">
                <a:solidFill>
                  <a:schemeClr val="bg1"/>
                </a:solidFill>
              </a:rPr>
              <a:t>centro</a:t>
            </a:r>
            <a:r>
              <a:rPr lang="en-IE" sz="2400" dirty="0">
                <a:solidFill>
                  <a:schemeClr val="bg1"/>
                </a:solidFill>
              </a:rPr>
              <a:t> de </a:t>
            </a:r>
            <a:r>
              <a:rPr lang="en-IE" sz="2400" dirty="0" err="1">
                <a:solidFill>
                  <a:schemeClr val="bg1"/>
                </a:solidFill>
              </a:rPr>
              <a:t>atención</a:t>
            </a:r>
            <a:r>
              <a:rPr lang="en-IE" sz="2400" dirty="0">
                <a:solidFill>
                  <a:schemeClr val="bg1"/>
                </a:solidFill>
              </a:rPr>
              <a:t> para </a:t>
            </a:r>
            <a:r>
              <a:rPr lang="en-IE" sz="2400" dirty="0" err="1">
                <a:solidFill>
                  <a:schemeClr val="bg1"/>
                </a:solidFill>
              </a:rPr>
              <a:t>educadores</a:t>
            </a:r>
            <a:r>
              <a:rPr lang="en-IE" sz="2400" dirty="0">
                <a:solidFill>
                  <a:schemeClr val="bg1"/>
                </a:solidFill>
              </a:rPr>
              <a:t> de </a:t>
            </a:r>
            <a:r>
              <a:rPr lang="en-IE" sz="2400" dirty="0" err="1">
                <a:solidFill>
                  <a:schemeClr val="bg1"/>
                </a:solidFill>
              </a:rPr>
              <a:t>adultos</a:t>
            </a:r>
            <a:endParaRPr lang="en-IE" sz="2400" dirty="0">
              <a:solidFill>
                <a:schemeClr val="bg1"/>
              </a:solidFill>
            </a:endParaRPr>
          </a:p>
        </p:txBody>
      </p:sp>
      <p:sp>
        <p:nvSpPr>
          <p:cNvPr id="15" name="TextBox 7">
            <a:extLst>
              <a:ext uri="{FF2B5EF4-FFF2-40B4-BE49-F238E27FC236}">
                <a16:creationId xmlns:a16="http://schemas.microsoft.com/office/drawing/2014/main" xmlns="" id="{84EFFDF7-B29E-4FE9-82FD-89ABAC8B5387}"/>
              </a:ext>
            </a:extLst>
          </p:cNvPr>
          <p:cNvSpPr txBox="1"/>
          <p:nvPr/>
        </p:nvSpPr>
        <p:spPr>
          <a:xfrm>
            <a:off x="-1" y="816029"/>
            <a:ext cx="4890977" cy="430887"/>
          </a:xfrm>
          <a:prstGeom prst="rect">
            <a:avLst/>
          </a:prstGeom>
          <a:solidFill>
            <a:srgbClr val="16A8D3"/>
          </a:solidFill>
        </p:spPr>
        <p:txBody>
          <a:bodyPr wrap="square" rtlCol="0">
            <a:spAutoFit/>
          </a:bodyPr>
          <a:lstStyle/>
          <a:p>
            <a:r>
              <a:rPr lang="en-IE" sz="2200" dirty="0">
                <a:solidFill>
                  <a:schemeClr val="bg1"/>
                </a:solidFill>
              </a:rPr>
              <a:t>Información </a:t>
            </a:r>
            <a:r>
              <a:rPr lang="en-IE" sz="2200" dirty="0" err="1">
                <a:solidFill>
                  <a:schemeClr val="bg1"/>
                </a:solidFill>
              </a:rPr>
              <a:t>sobre</a:t>
            </a:r>
            <a:r>
              <a:rPr lang="en-IE" sz="2200" dirty="0">
                <a:solidFill>
                  <a:schemeClr val="bg1"/>
                </a:solidFill>
              </a:rPr>
              <a:t> </a:t>
            </a:r>
            <a:r>
              <a:rPr lang="en-IE" sz="2200" dirty="0" smtClean="0">
                <a:solidFill>
                  <a:schemeClr val="bg1"/>
                </a:solidFill>
              </a:rPr>
              <a:t>refugiados/ </a:t>
            </a:r>
            <a:r>
              <a:rPr lang="en-IE" sz="2200" dirty="0" err="1">
                <a:solidFill>
                  <a:schemeClr val="bg1"/>
                </a:solidFill>
              </a:rPr>
              <a:t>migrantes</a:t>
            </a:r>
            <a:endParaRPr lang="en-IE" sz="2200" dirty="0">
              <a:solidFill>
                <a:schemeClr val="bg1"/>
              </a:solidFill>
            </a:endParaRPr>
          </a:p>
        </p:txBody>
      </p:sp>
    </p:spTree>
    <p:extLst>
      <p:ext uri="{BB962C8B-B14F-4D97-AF65-F5344CB8AC3E}">
        <p14:creationId xmlns:p14="http://schemas.microsoft.com/office/powerpoint/2010/main" val="4094677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42EF562-D79A-49EA-9FF0-D130445488CB}"/>
              </a:ext>
            </a:extLst>
          </p:cNvPr>
          <p:cNvSpPr>
            <a:spLocks noGrp="1"/>
          </p:cNvSpPr>
          <p:nvPr>
            <p:ph type="body" sz="quarter" idx="20"/>
          </p:nvPr>
        </p:nvSpPr>
        <p:spPr>
          <a:xfrm>
            <a:off x="5537621" y="2028544"/>
            <a:ext cx="6423151" cy="3631644"/>
          </a:xfrm>
        </p:spPr>
        <p:txBody>
          <a:bodyPr/>
          <a:lstStyle/>
          <a:p>
            <a:pPr algn="just"/>
            <a:r>
              <a:rPr lang="es-ES" sz="2200" dirty="0"/>
              <a:t>La instrucción diferenciada implica proporcionar diferentes niveles o técnicas de instrucción para diferentes estudiantes individuales. Es un proceso muy importante en la educación de adultos para refugiados y migrantes donde pueden estar presentes habilidades muy diferentes (lenguaje, alfabetización, etc</a:t>
            </a:r>
            <a:r>
              <a:rPr lang="es-ES" sz="2200" dirty="0" smtClean="0"/>
              <a:t>.).</a:t>
            </a:r>
          </a:p>
          <a:p>
            <a:pPr algn="just"/>
            <a:r>
              <a:rPr lang="es-ES" sz="2200" dirty="0"/>
              <a:t>Como método de enseñanza para adultos, la diferenciación implica modificar y adaptar materiales, contenidos, proyectos de aprendizaje y necesidades de aprendizaje de los estudiantes</a:t>
            </a:r>
            <a:r>
              <a:rPr lang="es-ES" sz="2200" dirty="0" smtClean="0"/>
              <a:t>.</a:t>
            </a:r>
          </a:p>
          <a:p>
            <a:pPr algn="just"/>
            <a:r>
              <a:rPr lang="es-ES" sz="2200" dirty="0"/>
              <a:t>Aprenda más sobre la </a:t>
            </a:r>
            <a:r>
              <a:rPr lang="es-ES" sz="2200" u="sng" dirty="0">
                <a:solidFill>
                  <a:schemeClr val="accent1"/>
                </a:solidFill>
                <a:effectLst>
                  <a:outerShdw blurRad="38100" dist="38100" dir="2700000" algn="tl">
                    <a:srgbClr val="000000">
                      <a:alpha val="43137"/>
                    </a:srgbClr>
                  </a:outerShdw>
                </a:effectLst>
              </a:rPr>
              <a:t>instrucción diferenciada</a:t>
            </a:r>
            <a:endParaRPr lang="en-IE" u="sng" dirty="0">
              <a:solidFill>
                <a:schemeClr val="accent1"/>
              </a:solidFill>
              <a:effectLst>
                <a:outerShdw blurRad="38100" dist="38100" dir="2700000" algn="tl">
                  <a:srgbClr val="000000">
                    <a:alpha val="43137"/>
                  </a:srgbClr>
                </a:outerShdw>
              </a:effectLst>
            </a:endParaRPr>
          </a:p>
        </p:txBody>
      </p:sp>
      <p:sp>
        <p:nvSpPr>
          <p:cNvPr id="3" name="Picture Placeholder 2">
            <a:extLst>
              <a:ext uri="{FF2B5EF4-FFF2-40B4-BE49-F238E27FC236}">
                <a16:creationId xmlns:a16="http://schemas.microsoft.com/office/drawing/2014/main" xmlns="" id="{21FDF7B8-E46A-4798-8728-E6C5A6067916}"/>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C7E23BD1-7A6C-40D7-999B-B236386155F8}"/>
              </a:ext>
            </a:extLst>
          </p:cNvPr>
          <p:cNvSpPr>
            <a:spLocks noGrp="1"/>
          </p:cNvSpPr>
          <p:nvPr>
            <p:ph type="body" sz="quarter" idx="22"/>
          </p:nvPr>
        </p:nvSpPr>
        <p:spPr>
          <a:xfrm>
            <a:off x="5707117" y="430924"/>
            <a:ext cx="6148552" cy="1194117"/>
          </a:xfrm>
        </p:spPr>
        <p:txBody>
          <a:bodyPr>
            <a:normAutofit fontScale="92500" lnSpcReduction="20000"/>
          </a:bodyPr>
          <a:lstStyle/>
          <a:p>
            <a:pPr algn="ctr"/>
            <a:r>
              <a:rPr lang="es-ES" dirty="0"/>
              <a:t>Instrucción diferenciada y métodos de enseñanza centrados en el </a:t>
            </a:r>
            <a:r>
              <a:rPr lang="es-ES" dirty="0" smtClean="0"/>
              <a:t>alumnado</a:t>
            </a:r>
            <a:endParaRPr lang="en-IE" dirty="0"/>
          </a:p>
        </p:txBody>
      </p:sp>
      <p:pic>
        <p:nvPicPr>
          <p:cNvPr id="5" name="Picture Placeholder 7" descr="A green apple&#10;&#10;Description automatically generated">
            <a:extLst>
              <a:ext uri="{FF2B5EF4-FFF2-40B4-BE49-F238E27FC236}">
                <a16:creationId xmlns:a16="http://schemas.microsoft.com/office/drawing/2014/main" xmlns="" id="{4C74FB5F-AECA-463B-B062-EBB835F75D34}"/>
              </a:ext>
            </a:extLst>
          </p:cNvPr>
          <p:cNvPicPr>
            <a:picLocks noChangeAspect="1"/>
          </p:cNvPicPr>
          <p:nvPr/>
        </p:nvPicPr>
        <p:blipFill>
          <a:blip r:embed="rId2">
            <a:extLst>
              <a:ext uri="{837473B0-CC2E-450A-ABE3-18F120FF3D39}">
                <a1611:picAttrSrcUrl xmlns:a1611="http://schemas.microsoft.com/office/drawing/2016/11/main" xmlns="" r:id="rId4"/>
              </a:ext>
            </a:extLst>
          </a:blip>
          <a:srcRect l="15382" r="15382"/>
          <a:stretch>
            <a:fillRect/>
          </a:stretch>
        </p:blipFill>
        <p:spPr>
          <a:xfrm flipH="1">
            <a:off x="568230" y="1404496"/>
            <a:ext cx="4929535" cy="4784382"/>
          </a:xfrm>
          <a:prstGeom prst="ellipse">
            <a:avLst/>
          </a:prstGeom>
        </p:spPr>
      </p:pic>
      <p:sp>
        <p:nvSpPr>
          <p:cNvPr id="7" name="TextBox 6">
            <a:extLst>
              <a:ext uri="{FF2B5EF4-FFF2-40B4-BE49-F238E27FC236}">
                <a16:creationId xmlns:a16="http://schemas.microsoft.com/office/drawing/2014/main" xmlns="" id="{F254FFB8-83CD-4CFE-BA47-EE4E5EDBEA34}"/>
              </a:ext>
            </a:extLst>
          </p:cNvPr>
          <p:cNvSpPr txBox="1"/>
          <p:nvPr/>
        </p:nvSpPr>
        <p:spPr>
          <a:xfrm>
            <a:off x="0" y="5696607"/>
            <a:ext cx="5710126" cy="923330"/>
          </a:xfrm>
          <a:prstGeom prst="rect">
            <a:avLst/>
          </a:prstGeom>
          <a:solidFill>
            <a:srgbClr val="B6BD00"/>
          </a:solidFill>
        </p:spPr>
        <p:txBody>
          <a:bodyPr wrap="square" rtlCol="0">
            <a:spAutoFit/>
          </a:bodyPr>
          <a:lstStyle/>
          <a:p>
            <a:pPr algn="ctr"/>
            <a:r>
              <a:rPr lang="es-ES" dirty="0">
                <a:solidFill>
                  <a:schemeClr val="bg1"/>
                </a:solidFill>
              </a:rPr>
              <a:t>Facilitar la educación y la conciencia sobre la empatía intergrupal es crucial cuando se trata de unir a diversas comunidades y promover la inclusión.</a:t>
            </a:r>
            <a:endParaRPr lang="en-IE" dirty="0">
              <a:solidFill>
                <a:schemeClr val="bg1"/>
              </a:solidFill>
            </a:endParaRPr>
          </a:p>
        </p:txBody>
      </p:sp>
      <p:sp>
        <p:nvSpPr>
          <p:cNvPr id="8" name="Rectangle 7">
            <a:extLst>
              <a:ext uri="{FF2B5EF4-FFF2-40B4-BE49-F238E27FC236}">
                <a16:creationId xmlns:a16="http://schemas.microsoft.com/office/drawing/2014/main" xmlns="" id="{D996F07F-60DC-4412-B58E-EF24E3A2B605}"/>
              </a:ext>
            </a:extLst>
          </p:cNvPr>
          <p:cNvSpPr/>
          <p:nvPr/>
        </p:nvSpPr>
        <p:spPr>
          <a:xfrm>
            <a:off x="8069812" y="6592191"/>
            <a:ext cx="3643946" cy="246221"/>
          </a:xfrm>
          <a:prstGeom prst="rect">
            <a:avLst/>
          </a:prstGeom>
        </p:spPr>
        <p:txBody>
          <a:bodyPr wrap="none">
            <a:spAutoFit/>
          </a:bodyPr>
          <a:lstStyle/>
          <a:p>
            <a:r>
              <a:rPr lang="en-IE" sz="1000" dirty="0"/>
              <a:t>Source: </a:t>
            </a:r>
            <a:r>
              <a:rPr lang="en-IE" sz="1000" dirty="0">
                <a:hlinkClick r:id="rId5"/>
              </a:rPr>
              <a:t>http://teachingrefugees.com/instructional-programming/</a:t>
            </a:r>
            <a:r>
              <a:rPr lang="en-IE" sz="1000" dirty="0"/>
              <a:t> </a:t>
            </a:r>
          </a:p>
        </p:txBody>
      </p:sp>
    </p:spTree>
    <p:extLst>
      <p:ext uri="{BB962C8B-B14F-4D97-AF65-F5344CB8AC3E}">
        <p14:creationId xmlns:p14="http://schemas.microsoft.com/office/powerpoint/2010/main" val="300902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735608-12CB-4479-9420-E418F97DC367}"/>
              </a:ext>
            </a:extLst>
          </p:cNvPr>
          <p:cNvSpPr>
            <a:spLocks noGrp="1"/>
          </p:cNvSpPr>
          <p:nvPr>
            <p:ph type="body" sz="quarter" idx="16"/>
          </p:nvPr>
        </p:nvSpPr>
        <p:spPr/>
        <p:txBody>
          <a:bodyPr/>
          <a:lstStyle/>
          <a:p>
            <a:r>
              <a:rPr lang="en-IE" dirty="0" err="1" smtClean="0"/>
              <a:t>En</a:t>
            </a:r>
            <a:r>
              <a:rPr lang="en-IE" dirty="0" smtClean="0"/>
              <a:t> </a:t>
            </a:r>
            <a:r>
              <a:rPr lang="en-IE" dirty="0" err="1" smtClean="0"/>
              <a:t>esta</a:t>
            </a:r>
            <a:r>
              <a:rPr lang="en-IE" dirty="0" smtClean="0"/>
              <a:t> </a:t>
            </a:r>
            <a:r>
              <a:rPr lang="en-IE" dirty="0" err="1" smtClean="0"/>
              <a:t>sección</a:t>
            </a:r>
            <a:r>
              <a:rPr lang="en-IE" dirty="0" smtClean="0"/>
              <a:t>:</a:t>
            </a:r>
            <a:endParaRPr lang="en-IE" dirty="0"/>
          </a:p>
        </p:txBody>
      </p:sp>
      <p:sp>
        <p:nvSpPr>
          <p:cNvPr id="3" name="Text Placeholder 2">
            <a:extLst>
              <a:ext uri="{FF2B5EF4-FFF2-40B4-BE49-F238E27FC236}">
                <a16:creationId xmlns:a16="http://schemas.microsoft.com/office/drawing/2014/main" xmlns="" id="{EB83B333-96CB-4866-BC85-A345B3E86925}"/>
              </a:ext>
            </a:extLst>
          </p:cNvPr>
          <p:cNvSpPr>
            <a:spLocks noGrp="1"/>
          </p:cNvSpPr>
          <p:nvPr>
            <p:ph type="body" sz="quarter" idx="17"/>
          </p:nvPr>
        </p:nvSpPr>
        <p:spPr>
          <a:xfrm>
            <a:off x="6096000" y="1826953"/>
            <a:ext cx="5989128" cy="4355637"/>
          </a:xfrm>
        </p:spPr>
        <p:txBody>
          <a:bodyPr/>
          <a:lstStyle/>
          <a:p>
            <a:pPr algn="just"/>
            <a:r>
              <a:rPr lang="es-ES" dirty="0"/>
              <a:t>Para la mayoría de los refugiados, cuando se les pregunta qué </a:t>
            </a:r>
            <a:r>
              <a:rPr lang="es-ES" dirty="0" smtClean="0"/>
              <a:t>les </a:t>
            </a:r>
            <a:r>
              <a:rPr lang="es-ES" dirty="0"/>
              <a:t>hace sentir integrados, lo primero que piensan es tener un trabajo. Pero el empleo de refugiados no solo los beneficia, sino que también representa un potencial económico significativo para los países receptores, las comunidades de acogida y las empresas locales</a:t>
            </a:r>
            <a:r>
              <a:rPr lang="es-ES" dirty="0" smtClean="0"/>
              <a:t>.</a:t>
            </a:r>
          </a:p>
          <a:p>
            <a:pPr algn="just"/>
            <a:r>
              <a:rPr lang="es-ES" dirty="0"/>
              <a:t>En esta sección, analizamos brevemente el Empleo como un medio para la integración e inclusión, quién está involucrado y qué barreras deben superarse.</a:t>
            </a:r>
            <a:endParaRPr lang="en-IE" dirty="0"/>
          </a:p>
        </p:txBody>
      </p:sp>
      <p:sp>
        <p:nvSpPr>
          <p:cNvPr id="7" name="TextBox 6">
            <a:extLst>
              <a:ext uri="{FF2B5EF4-FFF2-40B4-BE49-F238E27FC236}">
                <a16:creationId xmlns:a16="http://schemas.microsoft.com/office/drawing/2014/main" xmlns=""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EMPRESA</a:t>
            </a:r>
            <a:endParaRPr lang="en-IE" sz="3200" dirty="0">
              <a:solidFill>
                <a:schemeClr val="bg1"/>
              </a:solidFill>
            </a:endParaRPr>
          </a:p>
        </p:txBody>
      </p:sp>
      <p:sp>
        <p:nvSpPr>
          <p:cNvPr id="9" name="Text Placeholder 5">
            <a:extLst>
              <a:ext uri="{FF2B5EF4-FFF2-40B4-BE49-F238E27FC236}">
                <a16:creationId xmlns:a16="http://schemas.microsoft.com/office/drawing/2014/main" xmlns="" id="{0AE9D9B3-ABB8-440E-8485-DC3264B8DD4F}"/>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s-ES" sz="3600" i="0" dirty="0"/>
              <a:t>El empleo como medio de integración e inclusión</a:t>
            </a:r>
            <a:endParaRPr lang="en-IE" dirty="0"/>
          </a:p>
        </p:txBody>
      </p:sp>
      <p:sp>
        <p:nvSpPr>
          <p:cNvPr id="4" name="Rectangle 3">
            <a:extLst>
              <a:ext uri="{FF2B5EF4-FFF2-40B4-BE49-F238E27FC236}">
                <a16:creationId xmlns:a16="http://schemas.microsoft.com/office/drawing/2014/main" xmlns="" id="{95BC8BE2-CCD3-49CB-AB90-53A1F8AEC90D}"/>
              </a:ext>
            </a:extLst>
          </p:cNvPr>
          <p:cNvSpPr/>
          <p:nvPr/>
        </p:nvSpPr>
        <p:spPr>
          <a:xfrm>
            <a:off x="5910134" y="6558511"/>
            <a:ext cx="6096000" cy="246221"/>
          </a:xfrm>
          <a:prstGeom prst="rect">
            <a:avLst/>
          </a:prstGeom>
        </p:spPr>
        <p:txBody>
          <a:bodyPr>
            <a:spAutoFit/>
          </a:bodyPr>
          <a:lstStyle/>
          <a:p>
            <a:r>
              <a:rPr lang="en-IE" sz="1000" dirty="0"/>
              <a:t>Source: </a:t>
            </a:r>
            <a:r>
              <a:rPr lang="en-IE" sz="1000" dirty="0">
                <a:hlinkClick r:id="rId2"/>
              </a:rPr>
              <a:t>https://www.oecd.org/els/mig/UNHCR-OECD-Engaging-with-employers-in-the-hiring-of-refugees.pdf</a:t>
            </a:r>
            <a:r>
              <a:rPr lang="en-IE" sz="1000" dirty="0"/>
              <a:t> </a:t>
            </a:r>
          </a:p>
        </p:txBody>
      </p:sp>
    </p:spTree>
    <p:extLst>
      <p:ext uri="{BB962C8B-B14F-4D97-AF65-F5344CB8AC3E}">
        <p14:creationId xmlns:p14="http://schemas.microsoft.com/office/powerpoint/2010/main" val="3544179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D401CC9-D450-4DDD-A912-C8C916BC9CF0}"/>
              </a:ext>
            </a:extLst>
          </p:cNvPr>
          <p:cNvSpPr>
            <a:spLocks noGrp="1"/>
          </p:cNvSpPr>
          <p:nvPr>
            <p:ph type="body" sz="quarter" idx="20"/>
          </p:nvPr>
        </p:nvSpPr>
        <p:spPr>
          <a:xfrm>
            <a:off x="1292772" y="1754551"/>
            <a:ext cx="10636468" cy="4688290"/>
          </a:xfrm>
        </p:spPr>
        <p:txBody>
          <a:bodyPr/>
          <a:lstStyle/>
          <a:p>
            <a:pPr marL="0" indent="0">
              <a:buNone/>
            </a:pPr>
            <a:r>
              <a:rPr lang="es-ES" dirty="0"/>
              <a:t>La integración exitosa del mercado laboral de los refugiados solo se puede lograr a través de los esfuerzos conjuntos de todos los actores relevantes</a:t>
            </a:r>
            <a:r>
              <a:rPr lang="es-ES" dirty="0" smtClean="0"/>
              <a:t>:</a:t>
            </a:r>
          </a:p>
          <a:p>
            <a:r>
              <a:rPr lang="es-ES" dirty="0"/>
              <a:t>Gobiernos (crear un marco laboral legal apropiado</a:t>
            </a:r>
            <a:r>
              <a:rPr lang="es-ES" dirty="0" smtClean="0"/>
              <a:t>)</a:t>
            </a:r>
          </a:p>
          <a:p>
            <a:r>
              <a:rPr lang="es-ES" dirty="0"/>
              <a:t>Servicios públicos de empleo y gobierno local (coordinan las estructuras de gobierno a nivel nacional, regional y municipal</a:t>
            </a:r>
            <a:r>
              <a:rPr lang="es-ES" dirty="0" smtClean="0"/>
              <a:t>)</a:t>
            </a:r>
          </a:p>
          <a:p>
            <a:r>
              <a:rPr lang="es-ES" dirty="0" smtClean="0"/>
              <a:t>Agencias de reclutamiento</a:t>
            </a:r>
          </a:p>
          <a:p>
            <a:r>
              <a:rPr lang="es-ES" dirty="0" smtClean="0"/>
              <a:t>Empleados </a:t>
            </a:r>
            <a:r>
              <a:rPr lang="es-ES" dirty="0"/>
              <a:t>y sus asociaciones (sindicatos, etc</a:t>
            </a:r>
            <a:r>
              <a:rPr lang="es-ES" dirty="0" smtClean="0"/>
              <a:t>.)</a:t>
            </a:r>
          </a:p>
          <a:p>
            <a:r>
              <a:rPr lang="es-ES" dirty="0"/>
              <a:t>Organizaciones relevantes de la sociedad civil: proveedores de educación, etc</a:t>
            </a:r>
            <a:r>
              <a:rPr lang="es-ES" dirty="0" smtClean="0"/>
              <a:t>.</a:t>
            </a:r>
          </a:p>
          <a:p>
            <a:r>
              <a:rPr lang="es-ES" dirty="0" smtClean="0"/>
              <a:t>Las mismas personas refugiadas</a:t>
            </a:r>
            <a:endParaRPr lang="es-ES" dirty="0" smtClean="0"/>
          </a:p>
          <a:p>
            <a:r>
              <a:rPr lang="es-ES" dirty="0" smtClean="0"/>
              <a:t>Comunidades de acogida</a:t>
            </a:r>
            <a:endParaRPr lang="es-ES" dirty="0"/>
          </a:p>
        </p:txBody>
      </p:sp>
      <p:sp>
        <p:nvSpPr>
          <p:cNvPr id="3" name="Text Placeholder 2">
            <a:extLst>
              <a:ext uri="{FF2B5EF4-FFF2-40B4-BE49-F238E27FC236}">
                <a16:creationId xmlns:a16="http://schemas.microsoft.com/office/drawing/2014/main" xmlns="" id="{536E9E26-92D3-42AE-A073-5CC536A40448}"/>
              </a:ext>
            </a:extLst>
          </p:cNvPr>
          <p:cNvSpPr>
            <a:spLocks noGrp="1"/>
          </p:cNvSpPr>
          <p:nvPr>
            <p:ph type="body" sz="quarter" idx="21"/>
          </p:nvPr>
        </p:nvSpPr>
        <p:spPr>
          <a:xfrm>
            <a:off x="2495266" y="493986"/>
            <a:ext cx="8403792" cy="1114469"/>
          </a:xfrm>
        </p:spPr>
        <p:txBody>
          <a:bodyPr>
            <a:normAutofit/>
          </a:bodyPr>
          <a:lstStyle/>
          <a:p>
            <a:pPr algn="ctr"/>
            <a:r>
              <a:rPr lang="es-ES" dirty="0"/>
              <a:t>¿Quién participa en el apoyo al empleo de </a:t>
            </a:r>
            <a:r>
              <a:rPr lang="es-ES" dirty="0" smtClean="0"/>
              <a:t> personas refugiadas </a:t>
            </a:r>
            <a:r>
              <a:rPr lang="es-ES" dirty="0"/>
              <a:t>y migrantes?</a:t>
            </a:r>
            <a:endParaRPr lang="en-IE" dirty="0"/>
          </a:p>
        </p:txBody>
      </p:sp>
    </p:spTree>
    <p:extLst>
      <p:ext uri="{BB962C8B-B14F-4D97-AF65-F5344CB8AC3E}">
        <p14:creationId xmlns:p14="http://schemas.microsoft.com/office/powerpoint/2010/main" val="3870573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6A05F82-2CCA-406F-BC5D-F7D742761EB0}"/>
              </a:ext>
            </a:extLst>
          </p:cNvPr>
          <p:cNvSpPr>
            <a:spLocks noGrp="1"/>
          </p:cNvSpPr>
          <p:nvPr>
            <p:ph type="body" sz="quarter" idx="20"/>
          </p:nvPr>
        </p:nvSpPr>
        <p:spPr>
          <a:xfrm>
            <a:off x="5608993" y="1928813"/>
            <a:ext cx="6274676" cy="3631644"/>
          </a:xfrm>
        </p:spPr>
        <p:txBody>
          <a:bodyPr/>
          <a:lstStyle/>
          <a:p>
            <a:pPr marL="342900" indent="-342900" algn="just">
              <a:buFont typeface="Arial" panose="020B0604020202020204" pitchFamily="34" charset="0"/>
              <a:buChar char="•"/>
            </a:pPr>
            <a:r>
              <a:rPr lang="es-ES" dirty="0"/>
              <a:t>El empleo proporciona a los refugiados una independencia económica crucial y un propósito que es necesario para su inclusión en una sociedad más amplia</a:t>
            </a:r>
            <a:r>
              <a:rPr lang="es-ES" dirty="0" smtClean="0"/>
              <a:t>.</a:t>
            </a:r>
          </a:p>
          <a:p>
            <a:pPr marL="342900" indent="-342900" algn="just">
              <a:buFont typeface="Arial" panose="020B0604020202020204" pitchFamily="34" charset="0"/>
              <a:buChar char="•"/>
            </a:pPr>
            <a:r>
              <a:rPr lang="es-ES" dirty="0"/>
              <a:t>Aunque otros elementos (como el aprendizaje de idiomas o la "integración" cultural) se discuten a menudo como pilares de la integración, el empleo es un medio para alcanzar estos objetivos y un fin en sí mismo</a:t>
            </a:r>
            <a:endParaRPr lang="en-IE" dirty="0"/>
          </a:p>
        </p:txBody>
      </p:sp>
      <p:pic>
        <p:nvPicPr>
          <p:cNvPr id="6" name="Picture Placeholder 5" descr="A picture containing person, man, building, standing&#10;&#10;Description automatically generated">
            <a:extLst>
              <a:ext uri="{FF2B5EF4-FFF2-40B4-BE49-F238E27FC236}">
                <a16:creationId xmlns:a16="http://schemas.microsoft.com/office/drawing/2014/main" xmlns="" id="{67F4741E-3368-41E8-97BA-32075C17A5FD}"/>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6831" r="16831"/>
          <a:stretch>
            <a:fillRect/>
          </a:stretch>
        </p:blipFill>
        <p:spPr/>
      </p:pic>
      <p:sp>
        <p:nvSpPr>
          <p:cNvPr id="4" name="Text Placeholder 3">
            <a:extLst>
              <a:ext uri="{FF2B5EF4-FFF2-40B4-BE49-F238E27FC236}">
                <a16:creationId xmlns:a16="http://schemas.microsoft.com/office/drawing/2014/main" xmlns="" id="{F35AAD83-159C-4E93-9051-5F9F25024773}"/>
              </a:ext>
            </a:extLst>
          </p:cNvPr>
          <p:cNvSpPr>
            <a:spLocks noGrp="1"/>
          </p:cNvSpPr>
          <p:nvPr>
            <p:ph type="body" sz="quarter" idx="22"/>
          </p:nvPr>
        </p:nvSpPr>
        <p:spPr>
          <a:xfrm>
            <a:off x="5791200" y="609600"/>
            <a:ext cx="5910263" cy="1015441"/>
          </a:xfrm>
        </p:spPr>
        <p:txBody>
          <a:bodyPr>
            <a:normAutofit lnSpcReduction="10000"/>
          </a:bodyPr>
          <a:lstStyle/>
          <a:p>
            <a:r>
              <a:rPr lang="es-ES" dirty="0"/>
              <a:t>¿Por qué empleo para la inclusión?</a:t>
            </a:r>
            <a:endParaRPr lang="en-IE" dirty="0"/>
          </a:p>
        </p:txBody>
      </p:sp>
    </p:spTree>
    <p:extLst>
      <p:ext uri="{BB962C8B-B14F-4D97-AF65-F5344CB8AC3E}">
        <p14:creationId xmlns:p14="http://schemas.microsoft.com/office/powerpoint/2010/main" val="3994148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7B87B60-F8FD-4E79-8CEB-B37DAAE3C691}"/>
              </a:ext>
            </a:extLst>
          </p:cNvPr>
          <p:cNvSpPr>
            <a:spLocks noGrp="1"/>
          </p:cNvSpPr>
          <p:nvPr>
            <p:ph type="body" sz="quarter" idx="20"/>
          </p:nvPr>
        </p:nvSpPr>
        <p:spPr>
          <a:xfrm>
            <a:off x="1082566" y="1754551"/>
            <a:ext cx="9816492" cy="3872188"/>
          </a:xfrm>
        </p:spPr>
        <p:txBody>
          <a:bodyPr/>
          <a:lstStyle/>
          <a:p>
            <a:pPr algn="just"/>
            <a:r>
              <a:rPr lang="es-ES" dirty="0"/>
              <a:t>En la mayoría de los países, no existe una estrategia nacional para ayudar a la transición de los refugiados al mercado laboral</a:t>
            </a:r>
            <a:r>
              <a:rPr lang="es-ES" dirty="0" smtClean="0"/>
              <a:t>.</a:t>
            </a:r>
          </a:p>
          <a:p>
            <a:pPr algn="just"/>
            <a:r>
              <a:rPr lang="es-ES" dirty="0"/>
              <a:t>Sin embargo, los proveedores de servicios / educación, las ONG y las organizaciones benéficas comunitarias brindan apoyo al mercado laboral que </a:t>
            </a:r>
            <a:r>
              <a:rPr lang="es-ES" dirty="0" smtClean="0"/>
              <a:t>ofrecen </a:t>
            </a:r>
            <a:r>
              <a:rPr lang="es-ES" dirty="0"/>
              <a:t>servicios específicos y personalizados de empleo para refugiados</a:t>
            </a:r>
            <a:r>
              <a:rPr lang="es-ES" dirty="0" smtClean="0"/>
              <a:t>.</a:t>
            </a:r>
          </a:p>
          <a:p>
            <a:pPr algn="just"/>
            <a:r>
              <a:rPr lang="es-ES" dirty="0"/>
              <a:t>Con respecto a las causas de la falta de ingreso a la inclusión en el mercado laboral, se pueden ver algunas barreras comunes. </a:t>
            </a:r>
            <a:r>
              <a:rPr lang="es-ES" dirty="0" smtClean="0"/>
              <a:t>Estas </a:t>
            </a:r>
            <a:r>
              <a:rPr lang="es-ES" dirty="0"/>
              <a:t>se describen en las siguientes </a:t>
            </a:r>
            <a:r>
              <a:rPr lang="es-ES" dirty="0" smtClean="0"/>
              <a:t>páginas…</a:t>
            </a:r>
            <a:endParaRPr lang="en-IE" dirty="0"/>
          </a:p>
        </p:txBody>
      </p:sp>
      <p:sp>
        <p:nvSpPr>
          <p:cNvPr id="3" name="Text Placeholder 2">
            <a:extLst>
              <a:ext uri="{FF2B5EF4-FFF2-40B4-BE49-F238E27FC236}">
                <a16:creationId xmlns:a16="http://schemas.microsoft.com/office/drawing/2014/main" xmlns="" id="{DC83C286-99E9-48B9-8DE3-4ACFDD263F7C}"/>
              </a:ext>
            </a:extLst>
          </p:cNvPr>
          <p:cNvSpPr>
            <a:spLocks noGrp="1"/>
          </p:cNvSpPr>
          <p:nvPr>
            <p:ph type="body" sz="quarter" idx="21"/>
          </p:nvPr>
        </p:nvSpPr>
        <p:spPr>
          <a:xfrm>
            <a:off x="2495266" y="346841"/>
            <a:ext cx="8403792" cy="1261614"/>
          </a:xfrm>
        </p:spPr>
        <p:txBody>
          <a:bodyPr>
            <a:normAutofit/>
          </a:bodyPr>
          <a:lstStyle/>
          <a:p>
            <a:pPr algn="ctr"/>
            <a:r>
              <a:rPr lang="es-ES" dirty="0"/>
              <a:t>Barreras para la inclusión de refugiados y migrantes en el mercado laboral</a:t>
            </a:r>
            <a:endParaRPr lang="en-IE" dirty="0"/>
          </a:p>
        </p:txBody>
      </p:sp>
    </p:spTree>
    <p:extLst>
      <p:ext uri="{BB962C8B-B14F-4D97-AF65-F5344CB8AC3E}">
        <p14:creationId xmlns:p14="http://schemas.microsoft.com/office/powerpoint/2010/main" val="3830322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9BE2E70-FC02-4448-BB75-6FAF959FC40C}"/>
              </a:ext>
            </a:extLst>
          </p:cNvPr>
          <p:cNvSpPr>
            <a:spLocks noGrp="1"/>
          </p:cNvSpPr>
          <p:nvPr>
            <p:ph type="body" sz="quarter" idx="20"/>
          </p:nvPr>
        </p:nvSpPr>
        <p:spPr>
          <a:xfrm>
            <a:off x="5553860" y="1926185"/>
            <a:ext cx="6331159" cy="3631644"/>
          </a:xfrm>
        </p:spPr>
        <p:txBody>
          <a:bodyPr/>
          <a:lstStyle/>
          <a:p>
            <a:pPr algn="just"/>
            <a:r>
              <a:rPr lang="es-ES" b="1" dirty="0"/>
              <a:t>La falta de habilidades </a:t>
            </a:r>
            <a:r>
              <a:rPr lang="es-ES" b="1" dirty="0" smtClean="0"/>
              <a:t>del idioma </a:t>
            </a:r>
            <a:r>
              <a:rPr lang="es-ES" dirty="0"/>
              <a:t>anfitrión es uno de los obstáculos más importantes para obtener empleo</a:t>
            </a:r>
            <a:r>
              <a:rPr lang="es-ES" b="1" dirty="0" smtClean="0"/>
              <a:t>.</a:t>
            </a:r>
          </a:p>
          <a:p>
            <a:pPr algn="just"/>
            <a:r>
              <a:rPr lang="es-ES" dirty="0"/>
              <a:t>Es probable que las personas con pocas habilidades lingüísticas tengan </a:t>
            </a:r>
            <a:r>
              <a:rPr lang="es-ES" b="1" dirty="0"/>
              <a:t>acceso a una gama mucho menor de oportunidades de empleo y capacitación.</a:t>
            </a:r>
            <a:endParaRPr lang="en-IE" b="1" dirty="0"/>
          </a:p>
        </p:txBody>
      </p:sp>
      <p:pic>
        <p:nvPicPr>
          <p:cNvPr id="6" name="Picture Placeholder 5" descr="A stack of books&#10;&#10;Description automatically generated">
            <a:extLst>
              <a:ext uri="{FF2B5EF4-FFF2-40B4-BE49-F238E27FC236}">
                <a16:creationId xmlns:a16="http://schemas.microsoft.com/office/drawing/2014/main" xmlns="" id="{9495FBE3-348B-41CA-8466-4010594AB816}"/>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2825" r="2825"/>
          <a:stretch>
            <a:fillRect/>
          </a:stretch>
        </p:blipFill>
        <p:spPr/>
      </p:pic>
      <p:sp>
        <p:nvSpPr>
          <p:cNvPr id="4" name="Text Placeholder 3">
            <a:extLst>
              <a:ext uri="{FF2B5EF4-FFF2-40B4-BE49-F238E27FC236}">
                <a16:creationId xmlns:a16="http://schemas.microsoft.com/office/drawing/2014/main" xmlns="" id="{9312ADB2-F08F-47A9-B9A1-FF2592CE9E08}"/>
              </a:ext>
            </a:extLst>
          </p:cNvPr>
          <p:cNvSpPr>
            <a:spLocks noGrp="1"/>
          </p:cNvSpPr>
          <p:nvPr>
            <p:ph type="body" sz="quarter" idx="22"/>
          </p:nvPr>
        </p:nvSpPr>
        <p:spPr>
          <a:xfrm>
            <a:off x="5671440" y="1084594"/>
            <a:ext cx="5579898" cy="639804"/>
          </a:xfrm>
        </p:spPr>
        <p:txBody>
          <a:bodyPr>
            <a:normAutofit/>
          </a:bodyPr>
          <a:lstStyle/>
          <a:p>
            <a:r>
              <a:rPr lang="en-IE" dirty="0"/>
              <a:t>Las </a:t>
            </a:r>
            <a:r>
              <a:rPr lang="en-IE" dirty="0" err="1"/>
              <a:t>barreras</a:t>
            </a:r>
            <a:r>
              <a:rPr lang="en-IE" dirty="0"/>
              <a:t> del </a:t>
            </a:r>
            <a:r>
              <a:rPr lang="en-IE" dirty="0" err="1"/>
              <a:t>idioma</a:t>
            </a:r>
            <a:endParaRPr lang="en-IE" dirty="0"/>
          </a:p>
        </p:txBody>
      </p:sp>
      <p:sp>
        <p:nvSpPr>
          <p:cNvPr id="8" name="Rectangle 7">
            <a:extLst>
              <a:ext uri="{FF2B5EF4-FFF2-40B4-BE49-F238E27FC236}">
                <a16:creationId xmlns:a16="http://schemas.microsoft.com/office/drawing/2014/main" xmlns="" id="{DFAB5F5A-1D55-4476-8239-2770CE7CE8D3}"/>
              </a:ext>
            </a:extLst>
          </p:cNvPr>
          <p:cNvSpPr/>
          <p:nvPr/>
        </p:nvSpPr>
        <p:spPr>
          <a:xfrm>
            <a:off x="5605068" y="4472745"/>
            <a:ext cx="6096000" cy="1785104"/>
          </a:xfrm>
          <a:prstGeom prst="rect">
            <a:avLst/>
          </a:prstGeom>
          <a:solidFill>
            <a:srgbClr val="F38B00"/>
          </a:solidFill>
        </p:spPr>
        <p:txBody>
          <a:bodyPr>
            <a:spAutoFit/>
          </a:bodyPr>
          <a:lstStyle/>
          <a:p>
            <a:pPr algn="ctr"/>
            <a:r>
              <a:rPr lang="es-ES" sz="2200" b="1" dirty="0">
                <a:solidFill>
                  <a:schemeClr val="bg1"/>
                </a:solidFill>
              </a:rPr>
              <a:t>El lenguaje se destaca fuertemente en nuestro Enfoque de </a:t>
            </a:r>
            <a:r>
              <a:rPr lang="es-ES" sz="2200" b="1" dirty="0" smtClean="0">
                <a:solidFill>
                  <a:schemeClr val="bg1"/>
                </a:solidFill>
              </a:rPr>
              <a:t>PROMISA </a:t>
            </a:r>
            <a:r>
              <a:rPr lang="es-ES" sz="2200" b="1" dirty="0">
                <a:solidFill>
                  <a:schemeClr val="bg1"/>
                </a:solidFill>
              </a:rPr>
              <a:t>para la inclusión: consulte el capítulo 1 para obtener más información sobre la necesidad de programas de lenguaje efectivos para adultos refugiados y migrantes</a:t>
            </a:r>
            <a:endParaRPr lang="en-IE" sz="2200" dirty="0">
              <a:solidFill>
                <a:schemeClr val="bg1"/>
              </a:solidFill>
            </a:endParaRPr>
          </a:p>
        </p:txBody>
      </p:sp>
      <p:sp>
        <p:nvSpPr>
          <p:cNvPr id="9" name="Rectangle 8">
            <a:extLst>
              <a:ext uri="{FF2B5EF4-FFF2-40B4-BE49-F238E27FC236}">
                <a16:creationId xmlns:a16="http://schemas.microsoft.com/office/drawing/2014/main" xmlns="" id="{63234789-385F-4C24-9E03-D415669B2B7F}"/>
              </a:ext>
            </a:extLst>
          </p:cNvPr>
          <p:cNvSpPr/>
          <p:nvPr/>
        </p:nvSpPr>
        <p:spPr>
          <a:xfrm>
            <a:off x="7483366" y="6526981"/>
            <a:ext cx="6096000" cy="246221"/>
          </a:xfrm>
          <a:prstGeom prst="rect">
            <a:avLst/>
          </a:prstGeom>
        </p:spPr>
        <p:txBody>
          <a:bodyPr>
            <a:spAutoFit/>
          </a:bodyPr>
          <a:lstStyle/>
          <a:p>
            <a:r>
              <a:rPr lang="en-IE" sz="1000" dirty="0"/>
              <a:t>Source: </a:t>
            </a:r>
            <a:r>
              <a:rPr lang="en-IE" sz="1000" dirty="0">
                <a:hlinkClick r:id="rId4"/>
              </a:rPr>
              <a:t>https://breaking-barriers.co.uk/the-cause/refugee-employment-crisis/</a:t>
            </a:r>
            <a:endParaRPr lang="en-IE" sz="1000" dirty="0"/>
          </a:p>
        </p:txBody>
      </p:sp>
      <p:sp>
        <p:nvSpPr>
          <p:cNvPr id="10" name="Rectangle 9">
            <a:extLst>
              <a:ext uri="{FF2B5EF4-FFF2-40B4-BE49-F238E27FC236}">
                <a16:creationId xmlns:a16="http://schemas.microsoft.com/office/drawing/2014/main" xmlns="" id="{253DADC3-BB0A-4A54-B303-EDABAEA95C0B}"/>
              </a:ext>
            </a:extLst>
          </p:cNvPr>
          <p:cNvSpPr/>
          <p:nvPr/>
        </p:nvSpPr>
        <p:spPr>
          <a:xfrm>
            <a:off x="0" y="138026"/>
            <a:ext cx="7106304" cy="369332"/>
          </a:xfrm>
          <a:prstGeom prst="rect">
            <a:avLst/>
          </a:prstGeom>
          <a:solidFill>
            <a:srgbClr val="F38B00"/>
          </a:solidFill>
        </p:spPr>
        <p:txBody>
          <a:bodyPr wrap="none">
            <a:spAutoFit/>
          </a:bodyPr>
          <a:lstStyle/>
          <a:p>
            <a:r>
              <a:rPr lang="es-ES" dirty="0">
                <a:solidFill>
                  <a:schemeClr val="bg1"/>
                </a:solidFill>
              </a:rPr>
              <a:t>Barreras para la inclusión de refugiados y migrantes en el mercado laboral</a:t>
            </a:r>
            <a:endParaRPr lang="en-IE" dirty="0">
              <a:solidFill>
                <a:schemeClr val="bg1"/>
              </a:solidFill>
            </a:endParaRPr>
          </a:p>
        </p:txBody>
      </p:sp>
    </p:spTree>
    <p:extLst>
      <p:ext uri="{BB962C8B-B14F-4D97-AF65-F5344CB8AC3E}">
        <p14:creationId xmlns:p14="http://schemas.microsoft.com/office/powerpoint/2010/main" val="2606021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9BE2E70-FC02-4448-BB75-6FAF959FC40C}"/>
              </a:ext>
            </a:extLst>
          </p:cNvPr>
          <p:cNvSpPr>
            <a:spLocks noGrp="1"/>
          </p:cNvSpPr>
          <p:nvPr>
            <p:ph type="body" sz="quarter" idx="20"/>
          </p:nvPr>
        </p:nvSpPr>
        <p:spPr>
          <a:xfrm>
            <a:off x="5600907" y="1926185"/>
            <a:ext cx="6078429" cy="3631644"/>
          </a:xfrm>
        </p:spPr>
        <p:txBody>
          <a:bodyPr/>
          <a:lstStyle/>
          <a:p>
            <a:pPr algn="just"/>
            <a:r>
              <a:rPr lang="es-ES" b="1" dirty="0"/>
              <a:t>Lagunas significativas en el CV </a:t>
            </a:r>
            <a:r>
              <a:rPr lang="es-ES" dirty="0"/>
              <a:t>debido a procesos de asilo a veces prolongados durante los cuales la mayoría de los refugiados no pueden trabajar representan una barrera para el empleo cuando los refugiados finalmente obtienen permisos de trabajo seguros.</a:t>
            </a:r>
            <a:endParaRPr lang="en-IE" dirty="0"/>
          </a:p>
        </p:txBody>
      </p:sp>
      <p:sp>
        <p:nvSpPr>
          <p:cNvPr id="4" name="Text Placeholder 3">
            <a:extLst>
              <a:ext uri="{FF2B5EF4-FFF2-40B4-BE49-F238E27FC236}">
                <a16:creationId xmlns:a16="http://schemas.microsoft.com/office/drawing/2014/main" xmlns="" id="{9312ADB2-F08F-47A9-B9A1-FF2592CE9E08}"/>
              </a:ext>
            </a:extLst>
          </p:cNvPr>
          <p:cNvSpPr>
            <a:spLocks noGrp="1"/>
          </p:cNvSpPr>
          <p:nvPr>
            <p:ph type="body" sz="quarter" idx="22"/>
          </p:nvPr>
        </p:nvSpPr>
        <p:spPr>
          <a:xfrm>
            <a:off x="5671440" y="975917"/>
            <a:ext cx="5579898" cy="857158"/>
          </a:xfrm>
        </p:spPr>
        <p:txBody>
          <a:bodyPr>
            <a:normAutofit/>
          </a:bodyPr>
          <a:lstStyle/>
          <a:p>
            <a:r>
              <a:rPr lang="en-IE" dirty="0" err="1"/>
              <a:t>Brechas</a:t>
            </a:r>
            <a:r>
              <a:rPr lang="en-IE" dirty="0"/>
              <a:t> </a:t>
            </a:r>
            <a:r>
              <a:rPr lang="en-IE" dirty="0" err="1"/>
              <a:t>en</a:t>
            </a:r>
            <a:r>
              <a:rPr lang="en-IE" dirty="0"/>
              <a:t> CV</a:t>
            </a:r>
          </a:p>
        </p:txBody>
      </p:sp>
      <p:pic>
        <p:nvPicPr>
          <p:cNvPr id="9" name="Picture Placeholder 8" descr="A picture containing man&#10;&#10;Description automatically generated">
            <a:extLst>
              <a:ext uri="{FF2B5EF4-FFF2-40B4-BE49-F238E27FC236}">
                <a16:creationId xmlns:a16="http://schemas.microsoft.com/office/drawing/2014/main" xmlns="" id="{ED1209A8-D3F7-43FA-9969-EEF9FCA71B58}"/>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309" r="309"/>
          <a:stretch>
            <a:fillRect/>
          </a:stretch>
        </p:blipFill>
        <p:spPr/>
      </p:pic>
      <p:sp>
        <p:nvSpPr>
          <p:cNvPr id="13" name="Rectangle 12">
            <a:extLst>
              <a:ext uri="{FF2B5EF4-FFF2-40B4-BE49-F238E27FC236}">
                <a16:creationId xmlns:a16="http://schemas.microsoft.com/office/drawing/2014/main" xmlns=""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sp>
        <p:nvSpPr>
          <p:cNvPr id="14" name="Rectangle 13">
            <a:extLst>
              <a:ext uri="{FF2B5EF4-FFF2-40B4-BE49-F238E27FC236}">
                <a16:creationId xmlns:a16="http://schemas.microsoft.com/office/drawing/2014/main" xmlns="" id="{806A2F79-CA94-4664-8A3B-7DC695CF32B4}"/>
              </a:ext>
            </a:extLst>
          </p:cNvPr>
          <p:cNvSpPr/>
          <p:nvPr/>
        </p:nvSpPr>
        <p:spPr>
          <a:xfrm>
            <a:off x="5671440" y="4123473"/>
            <a:ext cx="6096000" cy="1569660"/>
          </a:xfrm>
          <a:prstGeom prst="rect">
            <a:avLst/>
          </a:prstGeom>
          <a:solidFill>
            <a:srgbClr val="B6BD00"/>
          </a:solidFill>
        </p:spPr>
        <p:txBody>
          <a:bodyPr>
            <a:spAutoFit/>
          </a:bodyPr>
          <a:lstStyle/>
          <a:p>
            <a:pPr algn="ctr"/>
            <a:r>
              <a:rPr lang="es-ES" sz="2400" dirty="0">
                <a:solidFill>
                  <a:schemeClr val="bg1"/>
                </a:solidFill>
              </a:rPr>
              <a:t>Los educadores / servicios para adultos pueden llenar este vacío ofreciendo </a:t>
            </a:r>
            <a:r>
              <a:rPr lang="es-ES" sz="2400" dirty="0" smtClean="0">
                <a:solidFill>
                  <a:schemeClr val="bg1"/>
                </a:solidFill>
              </a:rPr>
              <a:t>formación relevante </a:t>
            </a:r>
            <a:r>
              <a:rPr lang="es-ES" sz="2400" dirty="0">
                <a:solidFill>
                  <a:schemeClr val="bg1"/>
                </a:solidFill>
              </a:rPr>
              <a:t>y / o creando oportunidades para que los refugiados </a:t>
            </a:r>
            <a:r>
              <a:rPr lang="es-ES" sz="2400" dirty="0" smtClean="0">
                <a:solidFill>
                  <a:schemeClr val="bg1"/>
                </a:solidFill>
              </a:rPr>
              <a:t>obtengan </a:t>
            </a:r>
            <a:r>
              <a:rPr lang="es-ES" sz="2400" dirty="0">
                <a:solidFill>
                  <a:schemeClr val="bg1"/>
                </a:solidFill>
              </a:rPr>
              <a:t>experiencia laboral.</a:t>
            </a:r>
            <a:endParaRPr lang="en-IE" sz="2400" dirty="0">
              <a:solidFill>
                <a:schemeClr val="bg1"/>
              </a:solidFill>
            </a:endParaRPr>
          </a:p>
        </p:txBody>
      </p:sp>
      <p:sp>
        <p:nvSpPr>
          <p:cNvPr id="7" name="Rectangle 9">
            <a:extLst>
              <a:ext uri="{FF2B5EF4-FFF2-40B4-BE49-F238E27FC236}">
                <a16:creationId xmlns:a16="http://schemas.microsoft.com/office/drawing/2014/main" xmlns="" id="{253DADC3-BB0A-4A54-B303-EDABAEA95C0B}"/>
              </a:ext>
            </a:extLst>
          </p:cNvPr>
          <p:cNvSpPr/>
          <p:nvPr/>
        </p:nvSpPr>
        <p:spPr>
          <a:xfrm>
            <a:off x="0" y="138026"/>
            <a:ext cx="7106304" cy="369332"/>
          </a:xfrm>
          <a:prstGeom prst="rect">
            <a:avLst/>
          </a:prstGeom>
          <a:solidFill>
            <a:srgbClr val="F38B00"/>
          </a:solidFill>
        </p:spPr>
        <p:txBody>
          <a:bodyPr wrap="none">
            <a:spAutoFit/>
          </a:bodyPr>
          <a:lstStyle/>
          <a:p>
            <a:r>
              <a:rPr lang="es-ES" dirty="0">
                <a:solidFill>
                  <a:schemeClr val="bg1"/>
                </a:solidFill>
              </a:rPr>
              <a:t>Barreras para la inclusión de refugiados y migrantes en el mercado laboral</a:t>
            </a:r>
            <a:endParaRPr lang="en-IE" dirty="0">
              <a:solidFill>
                <a:schemeClr val="bg1"/>
              </a:solidFill>
            </a:endParaRPr>
          </a:p>
        </p:txBody>
      </p:sp>
    </p:spTree>
    <p:extLst>
      <p:ext uri="{BB962C8B-B14F-4D97-AF65-F5344CB8AC3E}">
        <p14:creationId xmlns:p14="http://schemas.microsoft.com/office/powerpoint/2010/main" val="113903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C50AEF7-FFC4-4E0B-8DF8-37EAFC9D0531}"/>
              </a:ext>
            </a:extLst>
          </p:cNvPr>
          <p:cNvSpPr>
            <a:spLocks noGrp="1"/>
          </p:cNvSpPr>
          <p:nvPr>
            <p:ph type="body" sz="quarter" idx="14"/>
          </p:nvPr>
        </p:nvSpPr>
        <p:spPr>
          <a:xfrm>
            <a:off x="5703336" y="1251411"/>
            <a:ext cx="785328" cy="964819"/>
          </a:xfrm>
        </p:spPr>
        <p:txBody>
          <a:bodyPr>
            <a:normAutofit fontScale="77500" lnSpcReduction="20000"/>
          </a:bodyPr>
          <a:lstStyle/>
          <a:p>
            <a:endParaRPr lang="en-IE" dirty="0"/>
          </a:p>
        </p:txBody>
      </p:sp>
      <p:sp>
        <p:nvSpPr>
          <p:cNvPr id="3" name="Text Placeholder 2">
            <a:extLst>
              <a:ext uri="{FF2B5EF4-FFF2-40B4-BE49-F238E27FC236}">
                <a16:creationId xmlns:a16="http://schemas.microsoft.com/office/drawing/2014/main" xmlns="" id="{4F7941D7-478C-4092-BCE8-352603486954}"/>
              </a:ext>
            </a:extLst>
          </p:cNvPr>
          <p:cNvSpPr>
            <a:spLocks noGrp="1"/>
          </p:cNvSpPr>
          <p:nvPr>
            <p:ph type="body" sz="quarter" idx="22"/>
          </p:nvPr>
        </p:nvSpPr>
        <p:spPr>
          <a:xfrm>
            <a:off x="0" y="2017300"/>
            <a:ext cx="12192000" cy="3912178"/>
          </a:xfrm>
        </p:spPr>
        <p:txBody>
          <a:bodyPr/>
          <a:lstStyle/>
          <a:p>
            <a:r>
              <a:rPr lang="es-ES" i="0" dirty="0"/>
              <a:t>La educación de adultos brinda la oportunidad de promover los valores de tolerancia y solidaridad. Se trata de reunir a personas de diferentes culturas, para que se encuentren, interactúen, compartan opiniones y discutan sus diferencias, y así puedan darse cuenta de que tienen los mismos objetivos, y a menudo abordan desafíos similares.</a:t>
            </a:r>
            <a:endParaRPr lang="en-IE" dirty="0"/>
          </a:p>
        </p:txBody>
      </p:sp>
      <p:sp>
        <p:nvSpPr>
          <p:cNvPr id="4" name="Text Placeholder 2">
            <a:extLst>
              <a:ext uri="{FF2B5EF4-FFF2-40B4-BE49-F238E27FC236}">
                <a16:creationId xmlns:a16="http://schemas.microsoft.com/office/drawing/2014/main" xmlns="" id="{91C22385-E955-42F5-8096-18F0A9DC634D}"/>
              </a:ext>
            </a:extLst>
          </p:cNvPr>
          <p:cNvSpPr txBox="1">
            <a:spLocks/>
          </p:cNvSpPr>
          <p:nvPr/>
        </p:nvSpPr>
        <p:spPr>
          <a:xfrm>
            <a:off x="672662" y="5750757"/>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s-ES" sz="2000" dirty="0">
                <a:solidFill>
                  <a:srgbClr val="6D6E6C"/>
                </a:solidFill>
              </a:rPr>
              <a:t>Tania Berman, Asociación Europea para la Educación de Adultos</a:t>
            </a:r>
            <a:endParaRPr lang="en-IE" sz="2000" dirty="0">
              <a:solidFill>
                <a:srgbClr val="6D6E6C"/>
              </a:solidFill>
            </a:endParaRPr>
          </a:p>
        </p:txBody>
      </p:sp>
      <p:sp>
        <p:nvSpPr>
          <p:cNvPr id="5" name="TextBox 4">
            <a:extLst>
              <a:ext uri="{FF2B5EF4-FFF2-40B4-BE49-F238E27FC236}">
                <a16:creationId xmlns:a16="http://schemas.microsoft.com/office/drawing/2014/main" xmlns="" id="{4AE6951D-7522-4619-93DA-E9FFCB4E2875}"/>
              </a:ext>
            </a:extLst>
          </p:cNvPr>
          <p:cNvSpPr txBox="1"/>
          <p:nvPr/>
        </p:nvSpPr>
        <p:spPr>
          <a:xfrm>
            <a:off x="0" y="420414"/>
            <a:ext cx="4256690" cy="830997"/>
          </a:xfrm>
          <a:prstGeom prst="rect">
            <a:avLst/>
          </a:prstGeom>
          <a:solidFill>
            <a:srgbClr val="B6BD00"/>
          </a:solidFill>
        </p:spPr>
        <p:txBody>
          <a:bodyPr wrap="square" rtlCol="0">
            <a:spAutoFit/>
          </a:bodyPr>
          <a:lstStyle/>
          <a:p>
            <a:r>
              <a:rPr lang="es-ES" sz="2400" dirty="0">
                <a:solidFill>
                  <a:schemeClr val="bg1"/>
                </a:solidFill>
              </a:rPr>
              <a:t>¿Qué papel juega la educación de adultos en la inclusión?</a:t>
            </a:r>
            <a:endParaRPr lang="en-IE" sz="2400" dirty="0">
              <a:solidFill>
                <a:schemeClr val="bg1"/>
              </a:solidFill>
            </a:endParaRPr>
          </a:p>
        </p:txBody>
      </p:sp>
      <p:sp>
        <p:nvSpPr>
          <p:cNvPr id="6" name="Rectangle 5">
            <a:extLst>
              <a:ext uri="{FF2B5EF4-FFF2-40B4-BE49-F238E27FC236}">
                <a16:creationId xmlns:a16="http://schemas.microsoft.com/office/drawing/2014/main" xmlns="" id="{3786928E-AC78-4D28-A6E4-E35065E8A993}"/>
              </a:ext>
            </a:extLst>
          </p:cNvPr>
          <p:cNvSpPr/>
          <p:nvPr/>
        </p:nvSpPr>
        <p:spPr>
          <a:xfrm>
            <a:off x="6705600" y="6516646"/>
            <a:ext cx="6096000" cy="246221"/>
          </a:xfrm>
          <a:prstGeom prst="rect">
            <a:avLst/>
          </a:prstGeom>
        </p:spPr>
        <p:txBody>
          <a:bodyPr>
            <a:spAutoFit/>
          </a:bodyPr>
          <a:lstStyle/>
          <a:p>
            <a:r>
              <a:rPr lang="en-IE" sz="1000" dirty="0"/>
              <a:t>Source: </a:t>
            </a:r>
            <a:r>
              <a:rPr lang="en-IE" sz="1000" dirty="0">
                <a:hlinkClick r:id="rId2"/>
              </a:rPr>
              <a:t>https://epale.ec.europa.eu/en/blog/what-role-does-adult-education-play-refugee-crisis</a:t>
            </a:r>
            <a:endParaRPr lang="en-IE" sz="1000" dirty="0"/>
          </a:p>
        </p:txBody>
      </p:sp>
    </p:spTree>
    <p:extLst>
      <p:ext uri="{BB962C8B-B14F-4D97-AF65-F5344CB8AC3E}">
        <p14:creationId xmlns:p14="http://schemas.microsoft.com/office/powerpoint/2010/main" val="387248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9BE2E70-FC02-4448-BB75-6FAF959FC40C}"/>
              </a:ext>
            </a:extLst>
          </p:cNvPr>
          <p:cNvSpPr>
            <a:spLocks noGrp="1"/>
          </p:cNvSpPr>
          <p:nvPr>
            <p:ph type="body" sz="quarter" idx="20"/>
          </p:nvPr>
        </p:nvSpPr>
        <p:spPr>
          <a:xfrm>
            <a:off x="5600907" y="1926185"/>
            <a:ext cx="6078429" cy="3631644"/>
          </a:xfrm>
        </p:spPr>
        <p:txBody>
          <a:bodyPr/>
          <a:lstStyle/>
          <a:p>
            <a:pPr algn="just"/>
            <a:r>
              <a:rPr lang="es-ES" sz="2300" b="1" dirty="0"/>
              <a:t>Falta de experiencia laboral </a:t>
            </a:r>
            <a:r>
              <a:rPr lang="es-ES" sz="2300" dirty="0"/>
              <a:t>en el país anfitrión, que a menudo es un requisito previo para conseguir un trabajo. Además, algunos refugiados tienen </a:t>
            </a:r>
            <a:r>
              <a:rPr lang="es-ES" sz="2300" dirty="0" smtClean="0"/>
              <a:t>cualificaciones </a:t>
            </a:r>
            <a:r>
              <a:rPr lang="es-ES" sz="2300" dirty="0"/>
              <a:t>que no pueden probar porque no pueden obtener duplicados de la documentación necesaria</a:t>
            </a:r>
            <a:r>
              <a:rPr lang="es-ES" sz="2300" dirty="0" smtClean="0"/>
              <a:t>.</a:t>
            </a:r>
          </a:p>
          <a:p>
            <a:pPr algn="just"/>
            <a:r>
              <a:rPr lang="es-ES" sz="2300" dirty="0"/>
              <a:t>Esto también puede ser un problema para los migrantes </a:t>
            </a:r>
            <a:r>
              <a:rPr lang="es-ES" sz="2300" dirty="0" smtClean="0"/>
              <a:t>por razones económicas</a:t>
            </a:r>
            <a:r>
              <a:rPr lang="es-ES" sz="2300" dirty="0"/>
              <a:t>, ya que sus </a:t>
            </a:r>
            <a:r>
              <a:rPr lang="es-ES" sz="2300" dirty="0" smtClean="0"/>
              <a:t>cualificaciones </a:t>
            </a:r>
            <a:r>
              <a:rPr lang="es-ES" sz="2300" dirty="0"/>
              <a:t>pueden no transferirse al país receptor.</a:t>
            </a:r>
            <a:endParaRPr lang="en-IE" dirty="0"/>
          </a:p>
        </p:txBody>
      </p:sp>
      <p:sp>
        <p:nvSpPr>
          <p:cNvPr id="4" name="Text Placeholder 3">
            <a:extLst>
              <a:ext uri="{FF2B5EF4-FFF2-40B4-BE49-F238E27FC236}">
                <a16:creationId xmlns:a16="http://schemas.microsoft.com/office/drawing/2014/main" xmlns="" id="{9312ADB2-F08F-47A9-B9A1-FF2592CE9E08}"/>
              </a:ext>
            </a:extLst>
          </p:cNvPr>
          <p:cNvSpPr>
            <a:spLocks noGrp="1"/>
          </p:cNvSpPr>
          <p:nvPr>
            <p:ph type="body" sz="quarter" idx="22"/>
          </p:nvPr>
        </p:nvSpPr>
        <p:spPr>
          <a:xfrm>
            <a:off x="4866290" y="592084"/>
            <a:ext cx="7136524" cy="1418827"/>
          </a:xfrm>
        </p:spPr>
        <p:txBody>
          <a:bodyPr>
            <a:normAutofit fontScale="85000" lnSpcReduction="10000"/>
          </a:bodyPr>
          <a:lstStyle/>
          <a:p>
            <a:pPr algn="ctr"/>
            <a:r>
              <a:rPr lang="es-ES" dirty="0"/>
              <a:t>Falta de experiencia laboral relevante, </a:t>
            </a:r>
            <a:r>
              <a:rPr lang="es-ES" dirty="0" smtClean="0"/>
              <a:t>formación adecuada </a:t>
            </a:r>
            <a:r>
              <a:rPr lang="es-ES" dirty="0"/>
              <a:t>o </a:t>
            </a:r>
            <a:r>
              <a:rPr lang="es-ES" dirty="0" smtClean="0"/>
              <a:t>cualificaciones </a:t>
            </a:r>
            <a:r>
              <a:rPr lang="es-ES" dirty="0"/>
              <a:t>educativas y profesionales no reconocidas.</a:t>
            </a:r>
            <a:endParaRPr lang="en-IE" dirty="0"/>
          </a:p>
        </p:txBody>
      </p:sp>
      <p:sp>
        <p:nvSpPr>
          <p:cNvPr id="13" name="Rectangle 12">
            <a:extLst>
              <a:ext uri="{FF2B5EF4-FFF2-40B4-BE49-F238E27FC236}">
                <a16:creationId xmlns:a16="http://schemas.microsoft.com/office/drawing/2014/main" xmlns=""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sp>
        <p:nvSpPr>
          <p:cNvPr id="3" name="Rectangle 2">
            <a:extLst>
              <a:ext uri="{FF2B5EF4-FFF2-40B4-BE49-F238E27FC236}">
                <a16:creationId xmlns:a16="http://schemas.microsoft.com/office/drawing/2014/main" xmlns="" id="{3698B254-2E9B-44BB-B17D-6C49D7E9F89D}"/>
              </a:ext>
            </a:extLst>
          </p:cNvPr>
          <p:cNvSpPr/>
          <p:nvPr/>
        </p:nvSpPr>
        <p:spPr>
          <a:xfrm>
            <a:off x="5568269" y="5083907"/>
            <a:ext cx="6096000" cy="1200329"/>
          </a:xfrm>
          <a:prstGeom prst="rect">
            <a:avLst/>
          </a:prstGeom>
          <a:solidFill>
            <a:srgbClr val="EA1D76"/>
          </a:solidFill>
        </p:spPr>
        <p:txBody>
          <a:bodyPr>
            <a:spAutoFit/>
          </a:bodyPr>
          <a:lstStyle/>
          <a:p>
            <a:pPr algn="just"/>
            <a:r>
              <a:rPr lang="es-ES" dirty="0">
                <a:solidFill>
                  <a:schemeClr val="bg1"/>
                </a:solidFill>
              </a:rPr>
              <a:t>Las prácticas breves y otras oportunidades de experiencia laboral son importantes, pero también pero también sirven para ayudar a los recién llegados a aclimatarse a un idioma diferente y una cultura de trabajo diferente.</a:t>
            </a:r>
            <a:endParaRPr lang="en-IE" dirty="0">
              <a:solidFill>
                <a:schemeClr val="bg1"/>
              </a:solidFill>
            </a:endParaRPr>
          </a:p>
        </p:txBody>
      </p:sp>
      <p:pic>
        <p:nvPicPr>
          <p:cNvPr id="8" name="Picture Placeholder 7" descr="A group of people standing in a room&#10;&#10;Description automatically generated">
            <a:extLst>
              <a:ext uri="{FF2B5EF4-FFF2-40B4-BE49-F238E27FC236}">
                <a16:creationId xmlns:a16="http://schemas.microsoft.com/office/drawing/2014/main" xmlns="" id="{8A443377-1978-4E28-B722-A706CF91BD4B}"/>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7646" r="17646"/>
          <a:stretch>
            <a:fillRect/>
          </a:stretch>
        </p:blipFill>
        <p:spPr/>
      </p:pic>
      <p:sp>
        <p:nvSpPr>
          <p:cNvPr id="7" name="Rectangle 9">
            <a:extLst>
              <a:ext uri="{FF2B5EF4-FFF2-40B4-BE49-F238E27FC236}">
                <a16:creationId xmlns:a16="http://schemas.microsoft.com/office/drawing/2014/main" xmlns="" id="{253DADC3-BB0A-4A54-B303-EDABAEA95C0B}"/>
              </a:ext>
            </a:extLst>
          </p:cNvPr>
          <p:cNvSpPr/>
          <p:nvPr/>
        </p:nvSpPr>
        <p:spPr>
          <a:xfrm>
            <a:off x="0" y="138026"/>
            <a:ext cx="7106304" cy="369332"/>
          </a:xfrm>
          <a:prstGeom prst="rect">
            <a:avLst/>
          </a:prstGeom>
          <a:solidFill>
            <a:srgbClr val="F38B00"/>
          </a:solidFill>
        </p:spPr>
        <p:txBody>
          <a:bodyPr wrap="none">
            <a:spAutoFit/>
          </a:bodyPr>
          <a:lstStyle/>
          <a:p>
            <a:r>
              <a:rPr lang="es-ES" dirty="0">
                <a:solidFill>
                  <a:schemeClr val="bg1"/>
                </a:solidFill>
              </a:rPr>
              <a:t>Barreras para la inclusión de refugiados y migrantes en el mercado laboral</a:t>
            </a:r>
            <a:endParaRPr lang="en-IE" dirty="0">
              <a:solidFill>
                <a:schemeClr val="bg1"/>
              </a:solidFill>
            </a:endParaRPr>
          </a:p>
        </p:txBody>
      </p:sp>
    </p:spTree>
    <p:extLst>
      <p:ext uri="{BB962C8B-B14F-4D97-AF65-F5344CB8AC3E}">
        <p14:creationId xmlns:p14="http://schemas.microsoft.com/office/powerpoint/2010/main" val="1891244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9BE2E70-FC02-4448-BB75-6FAF959FC40C}"/>
              </a:ext>
            </a:extLst>
          </p:cNvPr>
          <p:cNvSpPr>
            <a:spLocks noGrp="1"/>
          </p:cNvSpPr>
          <p:nvPr>
            <p:ph type="body" sz="quarter" idx="20"/>
          </p:nvPr>
        </p:nvSpPr>
        <p:spPr>
          <a:xfrm>
            <a:off x="5600907" y="1800061"/>
            <a:ext cx="6422927" cy="3631644"/>
          </a:xfrm>
        </p:spPr>
        <p:txBody>
          <a:bodyPr/>
          <a:lstStyle/>
          <a:p>
            <a:pPr algn="just"/>
            <a:r>
              <a:rPr lang="es-ES" sz="2300" dirty="0"/>
              <a:t>Ser un recién llegado en un nuevo país significa que los refugiados y los migrantes a menudo carecen de acceso a redes (referencias de personajes, referencias de empleadores anteriores, etc.) que fortalecerían las perspectivas de empleo y el conocimiento de los métodos de reclutamiento</a:t>
            </a:r>
            <a:r>
              <a:rPr lang="es-ES" sz="2300" dirty="0" smtClean="0"/>
              <a:t>.</a:t>
            </a:r>
          </a:p>
          <a:p>
            <a:pPr algn="just"/>
            <a:r>
              <a:rPr lang="es-ES" sz="2300" dirty="0"/>
              <a:t>Los refugiados pueden no tener o tener conexiones sociales y profesionales limitadas en el país receptor, lo que les dificulta mucho las cosas.</a:t>
            </a:r>
            <a:endParaRPr lang="en-IE" dirty="0"/>
          </a:p>
        </p:txBody>
      </p:sp>
      <p:sp>
        <p:nvSpPr>
          <p:cNvPr id="4" name="Text Placeholder 3">
            <a:extLst>
              <a:ext uri="{FF2B5EF4-FFF2-40B4-BE49-F238E27FC236}">
                <a16:creationId xmlns:a16="http://schemas.microsoft.com/office/drawing/2014/main" xmlns="" id="{9312ADB2-F08F-47A9-B9A1-FF2592CE9E08}"/>
              </a:ext>
            </a:extLst>
          </p:cNvPr>
          <p:cNvSpPr>
            <a:spLocks noGrp="1"/>
          </p:cNvSpPr>
          <p:nvPr>
            <p:ph type="body" sz="quarter" idx="22"/>
          </p:nvPr>
        </p:nvSpPr>
        <p:spPr>
          <a:xfrm>
            <a:off x="5600907" y="975917"/>
            <a:ext cx="5579898" cy="857158"/>
          </a:xfrm>
        </p:spPr>
        <p:txBody>
          <a:bodyPr>
            <a:normAutofit/>
          </a:bodyPr>
          <a:lstStyle/>
          <a:p>
            <a:pPr algn="ctr"/>
            <a:r>
              <a:rPr lang="es-ES" dirty="0" smtClean="0"/>
              <a:t>Falta de referencias</a:t>
            </a:r>
            <a:endParaRPr lang="es-ES" dirty="0"/>
          </a:p>
        </p:txBody>
      </p:sp>
      <p:sp>
        <p:nvSpPr>
          <p:cNvPr id="13" name="Rectangle 12">
            <a:extLst>
              <a:ext uri="{FF2B5EF4-FFF2-40B4-BE49-F238E27FC236}">
                <a16:creationId xmlns:a16="http://schemas.microsoft.com/office/drawing/2014/main" xmlns=""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pic>
        <p:nvPicPr>
          <p:cNvPr id="12" name="Picture Placeholder 11" descr="A picture containing many, street&#10;&#10;Description automatically generated">
            <a:extLst>
              <a:ext uri="{FF2B5EF4-FFF2-40B4-BE49-F238E27FC236}">
                <a16:creationId xmlns:a16="http://schemas.microsoft.com/office/drawing/2014/main" xmlns="" id="{D73717A1-920A-4D20-B89D-045AA83777AD}"/>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22049" r="22049"/>
          <a:stretch>
            <a:fillRect/>
          </a:stretch>
        </p:blipFill>
        <p:spPr/>
      </p:pic>
      <p:sp>
        <p:nvSpPr>
          <p:cNvPr id="3" name="Rectangle 2">
            <a:extLst>
              <a:ext uri="{FF2B5EF4-FFF2-40B4-BE49-F238E27FC236}">
                <a16:creationId xmlns:a16="http://schemas.microsoft.com/office/drawing/2014/main" xmlns="" id="{3698B254-2E9B-44BB-B17D-6C49D7E9F89D}"/>
              </a:ext>
            </a:extLst>
          </p:cNvPr>
          <p:cNvSpPr/>
          <p:nvPr/>
        </p:nvSpPr>
        <p:spPr>
          <a:xfrm>
            <a:off x="735725" y="5360906"/>
            <a:ext cx="11241922" cy="1323439"/>
          </a:xfrm>
          <a:prstGeom prst="rect">
            <a:avLst/>
          </a:prstGeom>
          <a:solidFill>
            <a:srgbClr val="F38B00"/>
          </a:solidFill>
        </p:spPr>
        <p:txBody>
          <a:bodyPr wrap="square">
            <a:spAutoFit/>
          </a:bodyPr>
          <a:lstStyle/>
          <a:p>
            <a:pPr algn="ctr"/>
            <a:r>
              <a:rPr lang="es-ES" sz="2000" dirty="0">
                <a:solidFill>
                  <a:schemeClr val="bg1"/>
                </a:solidFill>
              </a:rPr>
              <a:t>Los proveedores de servicios / educación en contacto directo con refugiados y migrantes son uno de los pocos que mejor conocen a estas personas. </a:t>
            </a:r>
            <a:r>
              <a:rPr lang="es-ES" sz="2000" dirty="0" smtClean="0">
                <a:solidFill>
                  <a:schemeClr val="bg1"/>
                </a:solidFill>
              </a:rPr>
              <a:t>Considera </a:t>
            </a:r>
            <a:r>
              <a:rPr lang="es-ES" sz="2000" dirty="0">
                <a:solidFill>
                  <a:schemeClr val="bg1"/>
                </a:solidFill>
              </a:rPr>
              <a:t>tu propia </a:t>
            </a:r>
            <a:r>
              <a:rPr lang="es-ES" sz="2000" dirty="0" smtClean="0">
                <a:solidFill>
                  <a:schemeClr val="bg1"/>
                </a:solidFill>
              </a:rPr>
              <a:t>posición. </a:t>
            </a:r>
            <a:r>
              <a:rPr lang="es-ES" sz="2000" dirty="0">
                <a:solidFill>
                  <a:schemeClr val="bg1"/>
                </a:solidFill>
              </a:rPr>
              <a:t>¿Podrías ser una </a:t>
            </a:r>
            <a:r>
              <a:rPr lang="es-ES" sz="2000" dirty="0" smtClean="0">
                <a:solidFill>
                  <a:schemeClr val="bg1"/>
                </a:solidFill>
              </a:rPr>
              <a:t>persona de referencia? </a:t>
            </a:r>
            <a:r>
              <a:rPr lang="es-ES" sz="2000" dirty="0">
                <a:solidFill>
                  <a:schemeClr val="bg1"/>
                </a:solidFill>
              </a:rPr>
              <a:t>Los refugiados / migrantes que se vuelven activos en sus comunidades deben ser alentados a buscar referencias a nivel local y </a:t>
            </a:r>
            <a:r>
              <a:rPr lang="es-ES" sz="2000" dirty="0" smtClean="0">
                <a:solidFill>
                  <a:schemeClr val="bg1"/>
                </a:solidFill>
              </a:rPr>
              <a:t>animados </a:t>
            </a:r>
            <a:r>
              <a:rPr lang="es-ES" sz="2000" dirty="0" smtClean="0">
                <a:solidFill>
                  <a:schemeClr val="bg1"/>
                </a:solidFill>
              </a:rPr>
              <a:t>a </a:t>
            </a:r>
            <a:r>
              <a:rPr lang="es-ES" sz="2000" dirty="0">
                <a:solidFill>
                  <a:schemeClr val="bg1"/>
                </a:solidFill>
              </a:rPr>
              <a:t>construir su nombre y </a:t>
            </a:r>
            <a:r>
              <a:rPr lang="es-ES" sz="2000" dirty="0" smtClean="0">
                <a:solidFill>
                  <a:schemeClr val="bg1"/>
                </a:solidFill>
              </a:rPr>
              <a:t>estatus.</a:t>
            </a:r>
            <a:endParaRPr lang="en-IE" sz="2000" dirty="0">
              <a:solidFill>
                <a:schemeClr val="bg1"/>
              </a:solidFill>
            </a:endParaRPr>
          </a:p>
        </p:txBody>
      </p:sp>
      <p:sp>
        <p:nvSpPr>
          <p:cNvPr id="7" name="Rectangle 9">
            <a:extLst>
              <a:ext uri="{FF2B5EF4-FFF2-40B4-BE49-F238E27FC236}">
                <a16:creationId xmlns:a16="http://schemas.microsoft.com/office/drawing/2014/main" xmlns="" id="{253DADC3-BB0A-4A54-B303-EDABAEA95C0B}"/>
              </a:ext>
            </a:extLst>
          </p:cNvPr>
          <p:cNvSpPr/>
          <p:nvPr/>
        </p:nvSpPr>
        <p:spPr>
          <a:xfrm>
            <a:off x="0" y="138026"/>
            <a:ext cx="7106304" cy="369332"/>
          </a:xfrm>
          <a:prstGeom prst="rect">
            <a:avLst/>
          </a:prstGeom>
          <a:solidFill>
            <a:srgbClr val="F38B00"/>
          </a:solidFill>
        </p:spPr>
        <p:txBody>
          <a:bodyPr wrap="none">
            <a:spAutoFit/>
          </a:bodyPr>
          <a:lstStyle/>
          <a:p>
            <a:r>
              <a:rPr lang="es-ES" dirty="0">
                <a:solidFill>
                  <a:schemeClr val="bg1"/>
                </a:solidFill>
              </a:rPr>
              <a:t>Barreras para la inclusión de refugiados y migrantes en el mercado laboral</a:t>
            </a:r>
            <a:endParaRPr lang="en-IE" dirty="0">
              <a:solidFill>
                <a:schemeClr val="bg1"/>
              </a:solidFill>
            </a:endParaRPr>
          </a:p>
        </p:txBody>
      </p:sp>
    </p:spTree>
    <p:extLst>
      <p:ext uri="{BB962C8B-B14F-4D97-AF65-F5344CB8AC3E}">
        <p14:creationId xmlns:p14="http://schemas.microsoft.com/office/powerpoint/2010/main" val="131239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9BE2E70-FC02-4448-BB75-6FAF959FC40C}"/>
              </a:ext>
            </a:extLst>
          </p:cNvPr>
          <p:cNvSpPr>
            <a:spLocks noGrp="1"/>
          </p:cNvSpPr>
          <p:nvPr>
            <p:ph type="body" sz="quarter" idx="20"/>
          </p:nvPr>
        </p:nvSpPr>
        <p:spPr>
          <a:xfrm>
            <a:off x="5457911" y="1828799"/>
            <a:ext cx="6565924" cy="3602905"/>
          </a:xfrm>
        </p:spPr>
        <p:txBody>
          <a:bodyPr/>
          <a:lstStyle/>
          <a:p>
            <a:pPr algn="just"/>
            <a:r>
              <a:rPr lang="es-ES" dirty="0"/>
              <a:t>El racismo y los estereotipos negativos son probablemente la más inhibidora de todas las barreras </a:t>
            </a:r>
            <a:r>
              <a:rPr lang="es-ES" dirty="0" smtClean="0"/>
              <a:t>a las que se enfrentan </a:t>
            </a:r>
            <a:r>
              <a:rPr lang="es-ES" dirty="0"/>
              <a:t>los refugiados y los migrantes con respecto a la entrada en el mercado laboral</a:t>
            </a:r>
            <a:r>
              <a:rPr lang="es-ES" dirty="0" smtClean="0"/>
              <a:t>.</a:t>
            </a:r>
          </a:p>
          <a:p>
            <a:pPr algn="just"/>
            <a:r>
              <a:rPr lang="es-ES" dirty="0"/>
              <a:t>Los malentendidos interculturales pueden contribuir a sospechas y </a:t>
            </a:r>
            <a:r>
              <a:rPr lang="es-ES" dirty="0" smtClean="0"/>
              <a:t>hostilidades </a:t>
            </a:r>
            <a:r>
              <a:rPr lang="es-ES" dirty="0"/>
              <a:t>fuera de lugar</a:t>
            </a:r>
            <a:r>
              <a:rPr lang="es-ES" dirty="0" smtClean="0"/>
              <a:t>.</a:t>
            </a:r>
          </a:p>
          <a:p>
            <a:pPr algn="just"/>
            <a:r>
              <a:rPr lang="es-ES" dirty="0"/>
              <a:t>Para los empleadores, puede haber percepciones de que se requerirán costos y </a:t>
            </a:r>
            <a:r>
              <a:rPr lang="es-ES" dirty="0" smtClean="0"/>
              <a:t>administraciones </a:t>
            </a:r>
            <a:r>
              <a:rPr lang="es-ES" dirty="0"/>
              <a:t>adicionales al contratar a </a:t>
            </a:r>
            <a:r>
              <a:rPr lang="es-ES" dirty="0" smtClean="0"/>
              <a:t>una persona refugiada.</a:t>
            </a:r>
            <a:endParaRPr lang="en-IE" dirty="0"/>
          </a:p>
        </p:txBody>
      </p:sp>
      <p:sp>
        <p:nvSpPr>
          <p:cNvPr id="4" name="Text Placeholder 3">
            <a:extLst>
              <a:ext uri="{FF2B5EF4-FFF2-40B4-BE49-F238E27FC236}">
                <a16:creationId xmlns:a16="http://schemas.microsoft.com/office/drawing/2014/main" xmlns="" id="{9312ADB2-F08F-47A9-B9A1-FF2592CE9E08}"/>
              </a:ext>
            </a:extLst>
          </p:cNvPr>
          <p:cNvSpPr>
            <a:spLocks noGrp="1"/>
          </p:cNvSpPr>
          <p:nvPr>
            <p:ph type="body" sz="quarter" idx="22"/>
          </p:nvPr>
        </p:nvSpPr>
        <p:spPr>
          <a:xfrm>
            <a:off x="5671440" y="843338"/>
            <a:ext cx="5579898" cy="857158"/>
          </a:xfrm>
        </p:spPr>
        <p:txBody>
          <a:bodyPr>
            <a:normAutofit/>
          </a:bodyPr>
          <a:lstStyle/>
          <a:p>
            <a:pPr algn="ctr"/>
            <a:r>
              <a:rPr lang="en-IE" dirty="0" err="1"/>
              <a:t>Estigmas</a:t>
            </a:r>
            <a:r>
              <a:rPr lang="en-IE" dirty="0"/>
              <a:t> </a:t>
            </a:r>
            <a:r>
              <a:rPr lang="en-IE" dirty="0" err="1"/>
              <a:t>sociales</a:t>
            </a:r>
            <a:endParaRPr lang="en-IE" dirty="0"/>
          </a:p>
        </p:txBody>
      </p:sp>
      <p:pic>
        <p:nvPicPr>
          <p:cNvPr id="11" name="Picture Placeholder 10">
            <a:extLst>
              <a:ext uri="{FF2B5EF4-FFF2-40B4-BE49-F238E27FC236}">
                <a16:creationId xmlns:a16="http://schemas.microsoft.com/office/drawing/2014/main" xmlns="" id="{3BBC459D-B13A-449D-BB1D-EBF62A371B89}"/>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13532" r="13532"/>
          <a:stretch>
            <a:fillRect/>
          </a:stretch>
        </p:blipFill>
        <p:spPr/>
      </p:pic>
      <p:sp>
        <p:nvSpPr>
          <p:cNvPr id="3" name="Rectangle 2">
            <a:extLst>
              <a:ext uri="{FF2B5EF4-FFF2-40B4-BE49-F238E27FC236}">
                <a16:creationId xmlns:a16="http://schemas.microsoft.com/office/drawing/2014/main" xmlns="" id="{3698B254-2E9B-44BB-B17D-6C49D7E9F89D}"/>
              </a:ext>
            </a:extLst>
          </p:cNvPr>
          <p:cNvSpPr/>
          <p:nvPr/>
        </p:nvSpPr>
        <p:spPr>
          <a:xfrm>
            <a:off x="869038" y="5700855"/>
            <a:ext cx="10762593" cy="1015663"/>
          </a:xfrm>
          <a:prstGeom prst="rect">
            <a:avLst/>
          </a:prstGeom>
          <a:solidFill>
            <a:srgbClr val="B6BD00"/>
          </a:solidFill>
        </p:spPr>
        <p:txBody>
          <a:bodyPr wrap="square">
            <a:spAutoFit/>
          </a:bodyPr>
          <a:lstStyle/>
          <a:p>
            <a:pPr algn="ctr"/>
            <a:r>
              <a:rPr lang="es-ES" sz="2000" dirty="0">
                <a:solidFill>
                  <a:schemeClr val="bg1"/>
                </a:solidFill>
              </a:rPr>
              <a:t>Los proveedores de servicios / educadores tienen un papel clave que desempeñar aquí y pueden convertirse en el eslabón perdido necesario para reunir a los refugiados y posibles empleadores. En las próximas </a:t>
            </a:r>
            <a:r>
              <a:rPr lang="es-ES" sz="2000" dirty="0" smtClean="0">
                <a:solidFill>
                  <a:schemeClr val="bg1"/>
                </a:solidFill>
              </a:rPr>
              <a:t>diapositivas, </a:t>
            </a:r>
            <a:r>
              <a:rPr lang="es-ES" sz="2000" dirty="0">
                <a:solidFill>
                  <a:schemeClr val="bg1"/>
                </a:solidFill>
              </a:rPr>
              <a:t>sugerimos algunos recursos que pueden ser útiles en este trabajo.</a:t>
            </a:r>
            <a:endParaRPr lang="en-IE" sz="2000" dirty="0">
              <a:solidFill>
                <a:schemeClr val="bg1"/>
              </a:solidFill>
            </a:endParaRPr>
          </a:p>
        </p:txBody>
      </p:sp>
      <p:sp>
        <p:nvSpPr>
          <p:cNvPr id="7" name="Rectangle 9">
            <a:extLst>
              <a:ext uri="{FF2B5EF4-FFF2-40B4-BE49-F238E27FC236}">
                <a16:creationId xmlns:a16="http://schemas.microsoft.com/office/drawing/2014/main" xmlns="" id="{253DADC3-BB0A-4A54-B303-EDABAEA95C0B}"/>
              </a:ext>
            </a:extLst>
          </p:cNvPr>
          <p:cNvSpPr/>
          <p:nvPr/>
        </p:nvSpPr>
        <p:spPr>
          <a:xfrm>
            <a:off x="0" y="138026"/>
            <a:ext cx="7106304" cy="369332"/>
          </a:xfrm>
          <a:prstGeom prst="rect">
            <a:avLst/>
          </a:prstGeom>
          <a:solidFill>
            <a:srgbClr val="F38B00"/>
          </a:solidFill>
        </p:spPr>
        <p:txBody>
          <a:bodyPr wrap="none">
            <a:spAutoFit/>
          </a:bodyPr>
          <a:lstStyle/>
          <a:p>
            <a:r>
              <a:rPr lang="es-ES" dirty="0">
                <a:solidFill>
                  <a:schemeClr val="bg1"/>
                </a:solidFill>
              </a:rPr>
              <a:t>Barreras para la inclusión de refugiados y migrantes en el mercado laboral</a:t>
            </a:r>
            <a:endParaRPr lang="en-IE" dirty="0">
              <a:solidFill>
                <a:schemeClr val="bg1"/>
              </a:solidFill>
            </a:endParaRPr>
          </a:p>
        </p:txBody>
      </p:sp>
    </p:spTree>
    <p:extLst>
      <p:ext uri="{BB962C8B-B14F-4D97-AF65-F5344CB8AC3E}">
        <p14:creationId xmlns:p14="http://schemas.microsoft.com/office/powerpoint/2010/main" val="2392919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3152C6A-702F-4C59-8045-13159188077A}"/>
              </a:ext>
            </a:extLst>
          </p:cNvPr>
          <p:cNvSpPr>
            <a:spLocks noGrp="1"/>
          </p:cNvSpPr>
          <p:nvPr>
            <p:ph type="body" sz="quarter" idx="20"/>
          </p:nvPr>
        </p:nvSpPr>
        <p:spPr>
          <a:xfrm>
            <a:off x="5780690" y="2028544"/>
            <a:ext cx="5920773" cy="3631644"/>
          </a:xfrm>
        </p:spPr>
        <p:txBody>
          <a:bodyPr/>
          <a:lstStyle/>
          <a:p>
            <a:pPr algn="just"/>
            <a:r>
              <a:rPr lang="es-ES" dirty="0"/>
              <a:t>El Proyecto Erasmus+ </a:t>
            </a:r>
            <a:r>
              <a:rPr lang="es-ES" dirty="0" err="1" smtClean="0"/>
              <a:t>Skills</a:t>
            </a:r>
            <a:r>
              <a:rPr lang="es-ES" dirty="0" smtClean="0"/>
              <a:t> </a:t>
            </a:r>
            <a:r>
              <a:rPr lang="es-ES" dirty="0"/>
              <a:t>2 </a:t>
            </a:r>
            <a:r>
              <a:rPr lang="es-ES" dirty="0" err="1" smtClean="0"/>
              <a:t>for</a:t>
            </a:r>
            <a:r>
              <a:rPr lang="es-ES" dirty="0" smtClean="0"/>
              <a:t> </a:t>
            </a:r>
            <a:r>
              <a:rPr lang="es-ES" dirty="0" err="1" smtClean="0"/>
              <a:t>Work</a:t>
            </a:r>
            <a:r>
              <a:rPr lang="es-ES" dirty="0" smtClean="0"/>
              <a:t> captura </a:t>
            </a:r>
            <a:r>
              <a:rPr lang="es-ES" dirty="0"/>
              <a:t>cuentas individuales de refugiados y empleadores en 9 países europeos con respecto a la integración laboral de los refugiados</a:t>
            </a:r>
            <a:r>
              <a:rPr lang="es-ES" dirty="0" smtClean="0"/>
              <a:t>.</a:t>
            </a:r>
          </a:p>
          <a:p>
            <a:pPr algn="just"/>
            <a:r>
              <a:rPr lang="es-ES" dirty="0"/>
              <a:t>Siga el enlace: </a:t>
            </a:r>
            <a:r>
              <a:rPr lang="es-ES" u="sng" dirty="0">
                <a:solidFill>
                  <a:schemeClr val="accent1"/>
                </a:solidFill>
              </a:rPr>
              <a:t>Estudios de casos</a:t>
            </a:r>
            <a:r>
              <a:rPr lang="es-ES" dirty="0">
                <a:solidFill>
                  <a:schemeClr val="accent1"/>
                </a:solidFill>
              </a:rPr>
              <a:t> </a:t>
            </a:r>
            <a:r>
              <a:rPr lang="es-ES" dirty="0"/>
              <a:t>de Bélgica, Italia, Eslovenia, Hungría, Países Bajos, España, Irlanda, Eslovaquia y el Reino Unido.</a:t>
            </a:r>
            <a:endParaRPr lang="en-IE" dirty="0"/>
          </a:p>
        </p:txBody>
      </p:sp>
      <p:pic>
        <p:nvPicPr>
          <p:cNvPr id="6" name="Picture Placeholder 5" descr="A picture containing map, text, table, photo&#10;&#10;Description automatically generated">
            <a:extLst>
              <a:ext uri="{FF2B5EF4-FFF2-40B4-BE49-F238E27FC236}">
                <a16:creationId xmlns:a16="http://schemas.microsoft.com/office/drawing/2014/main" xmlns="" id="{E5DA19D3-BF81-4E11-8592-424D9D064B69}"/>
              </a:ext>
            </a:extLst>
          </p:cNvPr>
          <p:cNvPicPr>
            <a:picLocks noGrp="1" noChangeAspect="1"/>
          </p:cNvPicPr>
          <p:nvPr>
            <p:ph type="pic" sz="quarter" idx="21"/>
          </p:nvPr>
        </p:nvPicPr>
        <p:blipFill>
          <a:blip r:embed="rId2"/>
          <a:srcRect l="25407" r="25407"/>
          <a:stretch>
            <a:fillRect/>
          </a:stretch>
        </p:blipFill>
        <p:spPr/>
      </p:pic>
      <p:sp>
        <p:nvSpPr>
          <p:cNvPr id="4" name="Text Placeholder 3">
            <a:extLst>
              <a:ext uri="{FF2B5EF4-FFF2-40B4-BE49-F238E27FC236}">
                <a16:creationId xmlns:a16="http://schemas.microsoft.com/office/drawing/2014/main" xmlns="" id="{3E79D2C8-CCC8-49FC-B70D-2E09C612F64D}"/>
              </a:ext>
            </a:extLst>
          </p:cNvPr>
          <p:cNvSpPr>
            <a:spLocks noGrp="1"/>
          </p:cNvSpPr>
          <p:nvPr>
            <p:ph type="body" sz="quarter" idx="22"/>
          </p:nvPr>
        </p:nvSpPr>
        <p:spPr>
          <a:xfrm>
            <a:off x="5875283" y="767883"/>
            <a:ext cx="5826180" cy="857158"/>
          </a:xfrm>
        </p:spPr>
        <p:txBody>
          <a:bodyPr>
            <a:normAutofit fontScale="92500" lnSpcReduction="20000"/>
          </a:bodyPr>
          <a:lstStyle/>
          <a:p>
            <a:pPr algn="ctr"/>
            <a:r>
              <a:rPr lang="es-ES" dirty="0"/>
              <a:t>Integración e inclusión a través del empleo - Historias de éxito</a:t>
            </a:r>
            <a:endParaRPr lang="en-IE" dirty="0"/>
          </a:p>
        </p:txBody>
      </p:sp>
    </p:spTree>
    <p:extLst>
      <p:ext uri="{BB962C8B-B14F-4D97-AF65-F5344CB8AC3E}">
        <p14:creationId xmlns:p14="http://schemas.microsoft.com/office/powerpoint/2010/main" val="3002001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735608-12CB-4479-9420-E418F97DC367}"/>
              </a:ext>
            </a:extLst>
          </p:cNvPr>
          <p:cNvSpPr>
            <a:spLocks noGrp="1"/>
          </p:cNvSpPr>
          <p:nvPr>
            <p:ph type="body" sz="quarter" idx="16"/>
          </p:nvPr>
        </p:nvSpPr>
        <p:spPr/>
        <p:txBody>
          <a:bodyPr/>
          <a:lstStyle/>
          <a:p>
            <a:r>
              <a:rPr lang="es-ES" dirty="0" smtClean="0"/>
              <a:t>En está sección</a:t>
            </a:r>
            <a:r>
              <a:rPr lang="en-IE" dirty="0" smtClean="0"/>
              <a:t>:</a:t>
            </a:r>
            <a:endParaRPr lang="en-IE" dirty="0"/>
          </a:p>
        </p:txBody>
      </p:sp>
      <p:sp>
        <p:nvSpPr>
          <p:cNvPr id="3" name="Text Placeholder 2">
            <a:extLst>
              <a:ext uri="{FF2B5EF4-FFF2-40B4-BE49-F238E27FC236}">
                <a16:creationId xmlns:a16="http://schemas.microsoft.com/office/drawing/2014/main" xmlns="" id="{EB83B333-96CB-4866-BC85-A345B3E86925}"/>
              </a:ext>
            </a:extLst>
          </p:cNvPr>
          <p:cNvSpPr>
            <a:spLocks noGrp="1"/>
          </p:cNvSpPr>
          <p:nvPr>
            <p:ph type="body" sz="quarter" idx="17"/>
          </p:nvPr>
        </p:nvSpPr>
        <p:spPr>
          <a:xfrm>
            <a:off x="5777345" y="1732359"/>
            <a:ext cx="6183428" cy="4315149"/>
          </a:xfrm>
        </p:spPr>
        <p:txBody>
          <a:bodyPr/>
          <a:lstStyle/>
          <a:p>
            <a:pPr algn="just"/>
            <a:r>
              <a:rPr lang="es-ES" sz="2200" dirty="0"/>
              <a:t>El espíritu empresarial es un enfoque efectivo para superar algunos de los desafíos del acceso económico y los desafíos de inclusión social </a:t>
            </a:r>
            <a:r>
              <a:rPr lang="es-ES" sz="2200" dirty="0" smtClean="0"/>
              <a:t>a los que se </a:t>
            </a:r>
            <a:r>
              <a:rPr lang="es-ES" sz="2200" dirty="0"/>
              <a:t>enfrentan </a:t>
            </a:r>
            <a:r>
              <a:rPr lang="es-ES" sz="2200" dirty="0" smtClean="0"/>
              <a:t>las personas refugiadas </a:t>
            </a:r>
            <a:r>
              <a:rPr lang="es-ES" sz="2200" dirty="0"/>
              <a:t>y </a:t>
            </a:r>
            <a:r>
              <a:rPr lang="es-ES" sz="2200" dirty="0" smtClean="0"/>
              <a:t>migrantes</a:t>
            </a:r>
            <a:r>
              <a:rPr lang="es-ES" sz="2200" dirty="0" smtClean="0"/>
              <a:t>.</a:t>
            </a:r>
          </a:p>
          <a:p>
            <a:pPr algn="just"/>
            <a:r>
              <a:rPr lang="es-ES" sz="2200" dirty="0"/>
              <a:t>Puede ofrecer autonomía financiera </a:t>
            </a:r>
            <a:r>
              <a:rPr lang="es-ES" sz="2200" dirty="0" smtClean="0"/>
              <a:t>oportunidades </a:t>
            </a:r>
            <a:r>
              <a:rPr lang="es-ES" sz="2200" dirty="0"/>
              <a:t>para la participación </a:t>
            </a:r>
            <a:r>
              <a:rPr lang="es-ES" sz="2200" dirty="0" smtClean="0"/>
              <a:t>en </a:t>
            </a:r>
            <a:r>
              <a:rPr lang="es-ES" sz="2200" dirty="0"/>
              <a:t>la comunidad y un enorme crecimiento personal</a:t>
            </a:r>
            <a:r>
              <a:rPr lang="es-ES" sz="2200" dirty="0" smtClean="0"/>
              <a:t>.</a:t>
            </a:r>
          </a:p>
          <a:p>
            <a:pPr algn="just"/>
            <a:r>
              <a:rPr lang="es-ES" sz="2200" dirty="0" smtClean="0"/>
              <a:t>Esta </a:t>
            </a:r>
            <a:r>
              <a:rPr lang="es-ES" sz="2200" dirty="0"/>
              <a:t>sección, se inspirará en las historias de muchos refugiados / migrantes que han establecido negocios prósperos. Como resultado, puede considerar incluir el espíritu empresarial en la prestación de servicios para refugiados / migrantes.</a:t>
            </a:r>
            <a:endParaRPr lang="en-IE" sz="2200" dirty="0"/>
          </a:p>
        </p:txBody>
      </p:sp>
      <p:sp>
        <p:nvSpPr>
          <p:cNvPr id="7" name="TextBox 6">
            <a:extLst>
              <a:ext uri="{FF2B5EF4-FFF2-40B4-BE49-F238E27FC236}">
                <a16:creationId xmlns:a16="http://schemas.microsoft.com/office/drawing/2014/main" xmlns=""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EMPRESA</a:t>
            </a:r>
            <a:endParaRPr lang="en-IE" sz="3200" dirty="0">
              <a:solidFill>
                <a:schemeClr val="bg1"/>
              </a:solidFill>
            </a:endParaRPr>
          </a:p>
        </p:txBody>
      </p:sp>
      <p:sp>
        <p:nvSpPr>
          <p:cNvPr id="9" name="Text Placeholder 5">
            <a:extLst>
              <a:ext uri="{FF2B5EF4-FFF2-40B4-BE49-F238E27FC236}">
                <a16:creationId xmlns:a16="http://schemas.microsoft.com/office/drawing/2014/main" xmlns="" id="{0AE9D9B3-ABB8-440E-8485-DC3264B8DD4F}"/>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es-ES" sz="3600" i="0" dirty="0"/>
              <a:t>Enfoque en el emprendimiento </a:t>
            </a:r>
            <a:r>
              <a:rPr lang="es-ES" sz="3600" i="0" dirty="0" smtClean="0"/>
              <a:t>de personas refugiadas </a:t>
            </a:r>
            <a:r>
              <a:rPr lang="es-ES" sz="3600" i="0" dirty="0"/>
              <a:t>y migrantes en Europa</a:t>
            </a:r>
            <a:endParaRPr lang="en-IE" dirty="0"/>
          </a:p>
        </p:txBody>
      </p:sp>
    </p:spTree>
    <p:extLst>
      <p:ext uri="{BB962C8B-B14F-4D97-AF65-F5344CB8AC3E}">
        <p14:creationId xmlns:p14="http://schemas.microsoft.com/office/powerpoint/2010/main" val="3123806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A253F0-1DE8-4F1F-8E09-7C573CC284E8}"/>
              </a:ext>
            </a:extLst>
          </p:cNvPr>
          <p:cNvSpPr>
            <a:spLocks noGrp="1"/>
          </p:cNvSpPr>
          <p:nvPr>
            <p:ph type="body" sz="quarter" idx="20"/>
          </p:nvPr>
        </p:nvSpPr>
        <p:spPr>
          <a:xfrm>
            <a:off x="935421" y="4959722"/>
            <a:ext cx="10941268" cy="1188346"/>
          </a:xfrm>
          <a:solidFill>
            <a:srgbClr val="16A8D3"/>
          </a:solidFill>
        </p:spPr>
        <p:txBody>
          <a:bodyPr/>
          <a:lstStyle/>
          <a:p>
            <a:pPr marL="0" indent="0" algn="ctr">
              <a:buNone/>
            </a:pPr>
            <a:r>
              <a:rPr lang="es-ES" dirty="0">
                <a:solidFill>
                  <a:schemeClr val="bg1"/>
                </a:solidFill>
              </a:rPr>
              <a:t>El espíritu empresarial puede ser una forma efectiva de incluir a los migrantes y refugiados en las economías locales, compartiendo su conocimiento y espíritu emprendedor, y creando nuevas oportunidades de mercado y redes transfronterizas.</a:t>
            </a:r>
            <a:endParaRPr lang="en-IE" dirty="0">
              <a:solidFill>
                <a:schemeClr val="bg1"/>
              </a:solidFill>
            </a:endParaRPr>
          </a:p>
        </p:txBody>
      </p:sp>
      <p:sp>
        <p:nvSpPr>
          <p:cNvPr id="3" name="Text Placeholder 2">
            <a:extLst>
              <a:ext uri="{FF2B5EF4-FFF2-40B4-BE49-F238E27FC236}">
                <a16:creationId xmlns:a16="http://schemas.microsoft.com/office/drawing/2014/main" xmlns="" id="{F1B07671-40BA-49FF-9F4D-A843C65BD9A5}"/>
              </a:ext>
            </a:extLst>
          </p:cNvPr>
          <p:cNvSpPr>
            <a:spLocks noGrp="1"/>
          </p:cNvSpPr>
          <p:nvPr>
            <p:ph type="body" sz="quarter" idx="21"/>
          </p:nvPr>
        </p:nvSpPr>
        <p:spPr>
          <a:xfrm>
            <a:off x="2495266" y="732932"/>
            <a:ext cx="8403792" cy="857158"/>
          </a:xfrm>
        </p:spPr>
        <p:txBody>
          <a:bodyPr>
            <a:normAutofit fontScale="92500" lnSpcReduction="20000"/>
          </a:bodyPr>
          <a:lstStyle/>
          <a:p>
            <a:pPr algn="ctr"/>
            <a:r>
              <a:rPr lang="es-ES" dirty="0"/>
              <a:t>El emprendimiento como herramienta de inclusión</a:t>
            </a:r>
            <a:endParaRPr lang="en-IE" dirty="0"/>
          </a:p>
        </p:txBody>
      </p:sp>
      <p:pic>
        <p:nvPicPr>
          <p:cNvPr id="5" name="Picture 4" descr="A picture containing person, fruit, oranges, boy&#10;&#10;Description automatically generated">
            <a:extLst>
              <a:ext uri="{FF2B5EF4-FFF2-40B4-BE49-F238E27FC236}">
                <a16:creationId xmlns:a16="http://schemas.microsoft.com/office/drawing/2014/main" xmlns="" id="{29B472CF-0345-41A2-8AF3-D0BFA43D80E2}"/>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842188" y="1682827"/>
            <a:ext cx="4507624" cy="2997570"/>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xmlns="" id="{C6886C95-A419-49DD-84C2-8D77FC9CF7AF}"/>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264332" y="2072803"/>
            <a:ext cx="3390967" cy="2217617"/>
          </a:xfrm>
          <a:prstGeom prst="rect">
            <a:avLst/>
          </a:prstGeom>
        </p:spPr>
      </p:pic>
      <p:pic>
        <p:nvPicPr>
          <p:cNvPr id="11" name="Picture 10" descr="A picture containing person, cake, indoor, table&#10;&#10;Description automatically generated">
            <a:extLst>
              <a:ext uri="{FF2B5EF4-FFF2-40B4-BE49-F238E27FC236}">
                <a16:creationId xmlns:a16="http://schemas.microsoft.com/office/drawing/2014/main" xmlns="" id="{32B004D1-210C-43B8-AECB-A418769BE3B8}"/>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8553675" y="2155179"/>
            <a:ext cx="3390967" cy="2257819"/>
          </a:xfrm>
          <a:prstGeom prst="rect">
            <a:avLst/>
          </a:prstGeom>
        </p:spPr>
      </p:pic>
    </p:spTree>
    <p:extLst>
      <p:ext uri="{BB962C8B-B14F-4D97-AF65-F5344CB8AC3E}">
        <p14:creationId xmlns:p14="http://schemas.microsoft.com/office/powerpoint/2010/main" val="2749062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0276E260-932D-4235-A45B-28DA3141AC3D}"/>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62FAB6C6-8EB1-4D8E-A573-A97F79C29E82}"/>
              </a:ext>
            </a:extLst>
          </p:cNvPr>
          <p:cNvSpPr>
            <a:spLocks noGrp="1"/>
          </p:cNvSpPr>
          <p:nvPr>
            <p:ph type="body" sz="quarter" idx="16"/>
          </p:nvPr>
        </p:nvSpPr>
        <p:spPr>
          <a:xfrm>
            <a:off x="262759" y="220717"/>
            <a:ext cx="6589986" cy="1555890"/>
          </a:xfrm>
        </p:spPr>
        <p:txBody>
          <a:bodyPr>
            <a:normAutofit fontScale="62500" lnSpcReduction="20000"/>
          </a:bodyPr>
          <a:lstStyle/>
          <a:p>
            <a:pPr algn="ctr"/>
            <a:r>
              <a:rPr lang="es-ES" sz="5800" dirty="0"/>
              <a:t>Empresarios refugiados sirios impulsan la economía de </a:t>
            </a:r>
            <a:r>
              <a:rPr lang="es-ES" sz="5800" dirty="0" smtClean="0"/>
              <a:t>Turquía</a:t>
            </a:r>
          </a:p>
          <a:p>
            <a:pPr algn="ctr"/>
            <a:r>
              <a:rPr lang="es-ES" dirty="0">
                <a:solidFill>
                  <a:srgbClr val="B6BD00"/>
                </a:solidFill>
              </a:rPr>
              <a:t>Desde 2011, 4.000 nuevos negocios han sido creados por sirios o sirios con socios turcos</a:t>
            </a:r>
            <a:endParaRPr lang="en-IE" dirty="0"/>
          </a:p>
        </p:txBody>
      </p:sp>
      <p:sp>
        <p:nvSpPr>
          <p:cNvPr id="4" name="Text Placeholder 3">
            <a:extLst>
              <a:ext uri="{FF2B5EF4-FFF2-40B4-BE49-F238E27FC236}">
                <a16:creationId xmlns:a16="http://schemas.microsoft.com/office/drawing/2014/main" xmlns="" id="{A8475D9C-BF50-4E00-83D3-F236AD9F91CE}"/>
              </a:ext>
            </a:extLst>
          </p:cNvPr>
          <p:cNvSpPr>
            <a:spLocks noGrp="1"/>
          </p:cNvSpPr>
          <p:nvPr>
            <p:ph type="body" sz="quarter" idx="17"/>
          </p:nvPr>
        </p:nvSpPr>
        <p:spPr>
          <a:xfrm>
            <a:off x="169241" y="2005988"/>
            <a:ext cx="6589986" cy="3642009"/>
          </a:xfrm>
        </p:spPr>
        <p:txBody>
          <a:bodyPr/>
          <a:lstStyle/>
          <a:p>
            <a:pPr algn="just"/>
            <a:r>
              <a:rPr lang="es-ES" sz="2400" dirty="0"/>
              <a:t>Cuando Remo </a:t>
            </a:r>
            <a:r>
              <a:rPr lang="es-ES" sz="2400" dirty="0" err="1"/>
              <a:t>Fouad</a:t>
            </a:r>
            <a:r>
              <a:rPr lang="es-ES" sz="2400" dirty="0"/>
              <a:t>, un fabricante de pasteles y postres de 50 años, huyó de Alepo hace tres años, se fue con poco más que las recetas de su familia. En 2014, alquiló una pequeña tienda en el barrio Aksaray de Estambul</a:t>
            </a:r>
            <a:r>
              <a:rPr lang="es-ES" sz="2400" dirty="0" smtClean="0"/>
              <a:t>.</a:t>
            </a:r>
          </a:p>
          <a:p>
            <a:pPr algn="just"/>
            <a:r>
              <a:rPr lang="es-ES" sz="2400" dirty="0"/>
              <a:t>Desde entonces, Remy ha abierto una fábrica de cuatro pisos que prepara pasteles </a:t>
            </a:r>
            <a:r>
              <a:rPr lang="es-ES" sz="2400" dirty="0" smtClean="0"/>
              <a:t>y </a:t>
            </a:r>
            <a:r>
              <a:rPr lang="es-ES" sz="2400" dirty="0"/>
              <a:t>dulces almibarados</a:t>
            </a:r>
            <a:r>
              <a:rPr lang="es-ES" sz="2400" dirty="0"/>
              <a:t>, abrió varias tiendas y emplea a más de 40 personas</a:t>
            </a:r>
            <a:r>
              <a:rPr lang="es-ES" sz="2400" dirty="0" smtClean="0"/>
              <a:t>.</a:t>
            </a:r>
          </a:p>
          <a:p>
            <a:pPr algn="just"/>
            <a:r>
              <a:rPr lang="es-ES" sz="2800" b="1" dirty="0">
                <a:solidFill>
                  <a:schemeClr val="accent1"/>
                </a:solidFill>
              </a:rPr>
              <a:t>Lea el artículo completo de Financial Times</a:t>
            </a:r>
            <a:endParaRPr lang="en-IE" sz="2800" b="1" dirty="0">
              <a:solidFill>
                <a:schemeClr val="accent1"/>
              </a:solidFill>
            </a:endParaRPr>
          </a:p>
        </p:txBody>
      </p:sp>
      <p:pic>
        <p:nvPicPr>
          <p:cNvPr id="5" name="Picture 4">
            <a:extLst>
              <a:ext uri="{FF2B5EF4-FFF2-40B4-BE49-F238E27FC236}">
                <a16:creationId xmlns:a16="http://schemas.microsoft.com/office/drawing/2014/main" xmlns="" id="{002784D7-FDCC-447C-9868-9497AC4EBD19}"/>
              </a:ext>
            </a:extLst>
          </p:cNvPr>
          <p:cNvPicPr>
            <a:picLocks noChangeAspect="1"/>
          </p:cNvPicPr>
          <p:nvPr/>
        </p:nvPicPr>
        <p:blipFill rotWithShape="1">
          <a:blip r:embed="rId2"/>
          <a:srcRect r="35197"/>
          <a:stretch/>
        </p:blipFill>
        <p:spPr>
          <a:xfrm>
            <a:off x="7754938" y="1192680"/>
            <a:ext cx="2187575" cy="3886199"/>
          </a:xfrm>
          <a:prstGeom prst="rect">
            <a:avLst/>
          </a:prstGeom>
        </p:spPr>
      </p:pic>
      <p:sp>
        <p:nvSpPr>
          <p:cNvPr id="6" name="Rectangle 5">
            <a:extLst>
              <a:ext uri="{FF2B5EF4-FFF2-40B4-BE49-F238E27FC236}">
                <a16:creationId xmlns:a16="http://schemas.microsoft.com/office/drawing/2014/main" xmlns="" id="{5D706B8A-DD2E-4FAC-A78B-A32F38138767}"/>
              </a:ext>
            </a:extLst>
          </p:cNvPr>
          <p:cNvSpPr/>
          <p:nvPr/>
        </p:nvSpPr>
        <p:spPr>
          <a:xfrm>
            <a:off x="3464234" y="5877378"/>
            <a:ext cx="8754448" cy="461665"/>
          </a:xfrm>
          <a:prstGeom prst="rect">
            <a:avLst/>
          </a:prstGeom>
          <a:solidFill>
            <a:srgbClr val="B6BD00"/>
          </a:solidFill>
        </p:spPr>
        <p:txBody>
          <a:bodyPr wrap="none">
            <a:spAutoFit/>
          </a:bodyPr>
          <a:lstStyle/>
          <a:p>
            <a:r>
              <a:rPr lang="es-ES" sz="2400" dirty="0">
                <a:solidFill>
                  <a:schemeClr val="bg1"/>
                </a:solidFill>
              </a:rPr>
              <a:t>Enfoque en el emprendimiento de refugiados y migrantes en Turquía</a:t>
            </a:r>
            <a:endParaRPr lang="en-IE" sz="2400" dirty="0">
              <a:solidFill>
                <a:schemeClr val="bg1"/>
              </a:solidFill>
            </a:endParaRPr>
          </a:p>
        </p:txBody>
      </p:sp>
    </p:spTree>
    <p:extLst>
      <p:ext uri="{BB962C8B-B14F-4D97-AF65-F5344CB8AC3E}">
        <p14:creationId xmlns:p14="http://schemas.microsoft.com/office/powerpoint/2010/main" val="1627854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1A108E-2C26-49D7-B2EE-5F205B5A4E10}"/>
              </a:ext>
            </a:extLst>
          </p:cNvPr>
          <p:cNvSpPr>
            <a:spLocks noGrp="1"/>
          </p:cNvSpPr>
          <p:nvPr>
            <p:ph type="body" sz="quarter" idx="20"/>
          </p:nvPr>
        </p:nvSpPr>
        <p:spPr>
          <a:xfrm>
            <a:off x="5579058" y="2028543"/>
            <a:ext cx="6004856" cy="4372257"/>
          </a:xfrm>
        </p:spPr>
        <p:txBody>
          <a:bodyPr/>
          <a:lstStyle/>
          <a:p>
            <a:pPr algn="just"/>
            <a:r>
              <a:rPr lang="es-ES" sz="2300" dirty="0"/>
              <a:t>Una vez que una ciudad "ocupada", </a:t>
            </a:r>
            <a:r>
              <a:rPr lang="es-ES" sz="2300" dirty="0" err="1"/>
              <a:t>Ballaghaderreen</a:t>
            </a:r>
            <a:r>
              <a:rPr lang="es-ES" sz="2300" dirty="0"/>
              <a:t> había perdido muchas de las tiendas locales y, como lo expresó un residente, "ha perdido el alboroto</a:t>
            </a:r>
            <a:r>
              <a:rPr lang="es-ES" sz="2300" dirty="0" smtClean="0"/>
              <a:t>".</a:t>
            </a:r>
          </a:p>
          <a:p>
            <a:pPr algn="just"/>
            <a:r>
              <a:rPr lang="es-ES" sz="2300" dirty="0"/>
              <a:t>Pero ahora </a:t>
            </a:r>
            <a:r>
              <a:rPr lang="es-ES" sz="2300" dirty="0" err="1"/>
              <a:t>Ballaghderreen</a:t>
            </a:r>
            <a:r>
              <a:rPr lang="es-ES" sz="2300" dirty="0"/>
              <a:t> se está recuperando lentamente. La vida vuelve a la calle principal gracias a una variedad ecléctica de tiendas asiáticas y de Europa del Este que se encuentran enclavadas entre los productos básicos de una pequeña ciudad como </a:t>
            </a:r>
            <a:r>
              <a:rPr lang="es-ES" sz="2300" dirty="0" err="1"/>
              <a:t>Supervalu</a:t>
            </a:r>
            <a:r>
              <a:rPr lang="es-ES" sz="2300" dirty="0"/>
              <a:t> y varios pubs. </a:t>
            </a:r>
            <a:r>
              <a:rPr lang="es-ES" sz="2300" dirty="0" err="1"/>
              <a:t>Ballaghaderreen</a:t>
            </a:r>
            <a:r>
              <a:rPr lang="es-ES" sz="2300" dirty="0"/>
              <a:t> refleja un multiculturalismo más singular en la Irlanda rural.</a:t>
            </a:r>
            <a:endParaRPr lang="en-IE" sz="2300" dirty="0"/>
          </a:p>
        </p:txBody>
      </p:sp>
      <p:pic>
        <p:nvPicPr>
          <p:cNvPr id="9" name="Picture Placeholder 8">
            <a:extLst>
              <a:ext uri="{FF2B5EF4-FFF2-40B4-BE49-F238E27FC236}">
                <a16:creationId xmlns:a16="http://schemas.microsoft.com/office/drawing/2014/main" xmlns="" id="{18CFD1F3-9C39-4657-B768-416EDD8CF615}"/>
              </a:ext>
            </a:extLst>
          </p:cNvPr>
          <p:cNvPicPr>
            <a:picLocks noGrp="1" noChangeAspect="1"/>
          </p:cNvPicPr>
          <p:nvPr>
            <p:ph type="pic" sz="quarter" idx="21"/>
          </p:nvPr>
        </p:nvPicPr>
        <p:blipFill>
          <a:blip r:embed="rId2"/>
          <a:srcRect l="16873" r="16873"/>
          <a:stretch>
            <a:fillRect/>
          </a:stretch>
        </p:blipFill>
        <p:spPr>
          <a:prstGeom prst="ellipse">
            <a:avLst/>
          </a:prstGeom>
        </p:spPr>
      </p:pic>
      <p:sp>
        <p:nvSpPr>
          <p:cNvPr id="4" name="Text Placeholder 3">
            <a:extLst>
              <a:ext uri="{FF2B5EF4-FFF2-40B4-BE49-F238E27FC236}">
                <a16:creationId xmlns:a16="http://schemas.microsoft.com/office/drawing/2014/main" xmlns="" id="{72C19FC3-2F96-4D69-9FCE-25757379313D}"/>
              </a:ext>
            </a:extLst>
          </p:cNvPr>
          <p:cNvSpPr>
            <a:spLocks noGrp="1"/>
          </p:cNvSpPr>
          <p:nvPr>
            <p:ph type="body" sz="quarter" idx="22"/>
          </p:nvPr>
        </p:nvSpPr>
        <p:spPr>
          <a:xfrm>
            <a:off x="4187537" y="430924"/>
            <a:ext cx="7731194" cy="1498918"/>
          </a:xfrm>
        </p:spPr>
        <p:txBody>
          <a:bodyPr>
            <a:normAutofit fontScale="85000" lnSpcReduction="10000"/>
          </a:bodyPr>
          <a:lstStyle/>
          <a:p>
            <a:pPr algn="ctr"/>
            <a:r>
              <a:rPr lang="es-ES" dirty="0"/>
              <a:t>El emprendimiento de refugiados y migrantes ha transformado la ciudad y la comunidad de </a:t>
            </a:r>
            <a:r>
              <a:rPr lang="es-ES" dirty="0" err="1"/>
              <a:t>Ballaghaderreen</a:t>
            </a:r>
            <a:r>
              <a:rPr lang="es-ES" dirty="0"/>
              <a:t>, Co. Roscommon</a:t>
            </a:r>
            <a:endParaRPr lang="en-IE" dirty="0"/>
          </a:p>
        </p:txBody>
      </p:sp>
    </p:spTree>
    <p:extLst>
      <p:ext uri="{BB962C8B-B14F-4D97-AF65-F5344CB8AC3E}">
        <p14:creationId xmlns:p14="http://schemas.microsoft.com/office/powerpoint/2010/main" val="1344875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735608-12CB-4479-9420-E418F97DC367}"/>
              </a:ext>
            </a:extLst>
          </p:cNvPr>
          <p:cNvSpPr>
            <a:spLocks noGrp="1"/>
          </p:cNvSpPr>
          <p:nvPr>
            <p:ph type="body" sz="quarter" idx="16"/>
          </p:nvPr>
        </p:nvSpPr>
        <p:spPr/>
        <p:txBody>
          <a:bodyPr/>
          <a:lstStyle/>
          <a:p>
            <a:r>
              <a:rPr lang="en-IE" dirty="0" err="1" smtClean="0"/>
              <a:t>En</a:t>
            </a:r>
            <a:r>
              <a:rPr lang="en-IE" dirty="0" smtClean="0"/>
              <a:t> </a:t>
            </a:r>
            <a:r>
              <a:rPr lang="en-IE" dirty="0" err="1" smtClean="0"/>
              <a:t>esta</a:t>
            </a:r>
            <a:r>
              <a:rPr lang="en-IE" dirty="0" smtClean="0"/>
              <a:t> </a:t>
            </a:r>
            <a:r>
              <a:rPr lang="en-IE" dirty="0" err="1" smtClean="0"/>
              <a:t>sección</a:t>
            </a:r>
            <a:r>
              <a:rPr lang="en-IE" dirty="0" smtClean="0"/>
              <a:t>:</a:t>
            </a:r>
            <a:endParaRPr lang="en-IE" dirty="0"/>
          </a:p>
        </p:txBody>
      </p:sp>
      <p:sp>
        <p:nvSpPr>
          <p:cNvPr id="3" name="Text Placeholder 2">
            <a:extLst>
              <a:ext uri="{FF2B5EF4-FFF2-40B4-BE49-F238E27FC236}">
                <a16:creationId xmlns:a16="http://schemas.microsoft.com/office/drawing/2014/main" xmlns="" id="{EB83B333-96CB-4866-BC85-A345B3E86925}"/>
              </a:ext>
            </a:extLst>
          </p:cNvPr>
          <p:cNvSpPr>
            <a:spLocks noGrp="1"/>
          </p:cNvSpPr>
          <p:nvPr>
            <p:ph type="body" sz="quarter" idx="17"/>
          </p:nvPr>
        </p:nvSpPr>
        <p:spPr>
          <a:xfrm>
            <a:off x="5839691" y="1953078"/>
            <a:ext cx="5758981" cy="3947440"/>
          </a:xfrm>
        </p:spPr>
        <p:txBody>
          <a:bodyPr/>
          <a:lstStyle/>
          <a:p>
            <a:pPr algn="just"/>
            <a:r>
              <a:rPr lang="es-ES" dirty="0"/>
              <a:t>Los proveedores de servicios y educación en toda Europa ya están ofreciendo programas de apoyo muy innovadores para tratar de impulsar el acceso al mercado laboral para refugiados y migrantes</a:t>
            </a:r>
            <a:r>
              <a:rPr lang="es-ES" dirty="0" smtClean="0"/>
              <a:t>.</a:t>
            </a:r>
          </a:p>
          <a:p>
            <a:pPr algn="just"/>
            <a:r>
              <a:rPr lang="es-ES" dirty="0"/>
              <a:t>En esta sección, destacamos algunas guías útiles y documentos de políticas relevantes para este trabajo. También enumeramos algunos programas efectivos que se han desarrollado con potencial </a:t>
            </a:r>
            <a:r>
              <a:rPr lang="es-ES" dirty="0" smtClean="0"/>
              <a:t>para ser </a:t>
            </a:r>
            <a:r>
              <a:rPr lang="es-ES" dirty="0" err="1" smtClean="0"/>
              <a:t>tranferidos</a:t>
            </a:r>
            <a:r>
              <a:rPr lang="es-ES" dirty="0" smtClean="0"/>
              <a:t>.</a:t>
            </a:r>
            <a:endParaRPr lang="en-IE" dirty="0"/>
          </a:p>
        </p:txBody>
      </p:sp>
      <p:sp>
        <p:nvSpPr>
          <p:cNvPr id="7" name="TextBox 6">
            <a:extLst>
              <a:ext uri="{FF2B5EF4-FFF2-40B4-BE49-F238E27FC236}">
                <a16:creationId xmlns:a16="http://schemas.microsoft.com/office/drawing/2014/main" xmlns=""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smtClean="0">
                <a:solidFill>
                  <a:schemeClr val="bg1"/>
                </a:solidFill>
              </a:rPr>
              <a:t>EMPRESA</a:t>
            </a:r>
            <a:endParaRPr lang="en-IE" sz="3200" dirty="0">
              <a:solidFill>
                <a:schemeClr val="bg1"/>
              </a:solidFill>
            </a:endParaRPr>
          </a:p>
        </p:txBody>
      </p:sp>
      <p:sp>
        <p:nvSpPr>
          <p:cNvPr id="9" name="Text Placeholder 5">
            <a:extLst>
              <a:ext uri="{FF2B5EF4-FFF2-40B4-BE49-F238E27FC236}">
                <a16:creationId xmlns:a16="http://schemas.microsoft.com/office/drawing/2014/main" xmlns="" id="{0AE9D9B3-ABB8-440E-8485-DC3264B8DD4F}"/>
              </a:ext>
            </a:extLst>
          </p:cNvPr>
          <p:cNvSpPr txBox="1">
            <a:spLocks/>
          </p:cNvSpPr>
          <p:nvPr/>
        </p:nvSpPr>
        <p:spPr>
          <a:xfrm>
            <a:off x="227793" y="1693814"/>
            <a:ext cx="4743599" cy="29307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a:t>
            </a:r>
            <a:r>
              <a:rPr lang="es-ES" sz="3600" i="0" dirty="0"/>
              <a:t>Recursos útiles para apoyar y promover la empresa y el empleo de refugiados / migrantes</a:t>
            </a:r>
            <a:endParaRPr lang="en-IE" dirty="0"/>
          </a:p>
        </p:txBody>
      </p:sp>
    </p:spTree>
    <p:extLst>
      <p:ext uri="{BB962C8B-B14F-4D97-AF65-F5344CB8AC3E}">
        <p14:creationId xmlns:p14="http://schemas.microsoft.com/office/powerpoint/2010/main" val="730778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CBA18F5-6F3E-4D8E-869A-342D7AD39512}"/>
              </a:ext>
            </a:extLst>
          </p:cNvPr>
          <p:cNvSpPr>
            <a:spLocks noGrp="1"/>
          </p:cNvSpPr>
          <p:nvPr>
            <p:ph type="body" sz="quarter" idx="20"/>
          </p:nvPr>
        </p:nvSpPr>
        <p:spPr>
          <a:xfrm>
            <a:off x="4142628" y="1172014"/>
            <a:ext cx="7556938" cy="4971392"/>
          </a:xfrm>
        </p:spPr>
        <p:txBody>
          <a:bodyPr/>
          <a:lstStyle/>
          <a:p>
            <a:pPr marL="0" indent="0" algn="just">
              <a:buNone/>
            </a:pPr>
            <a:r>
              <a:rPr lang="es-ES" sz="2300" dirty="0"/>
              <a:t>El objetivo de este conjunto de herramientas es la inclusión de refugiados en el lugar de trabajo. Es importante abordar el tema desde la perspectiva de los empleadores ofreciendo ideas y soluciones a </a:t>
            </a:r>
            <a:r>
              <a:rPr lang="es-ES" sz="2300" dirty="0" smtClean="0"/>
              <a:t>sus preguntas. </a:t>
            </a:r>
            <a:r>
              <a:rPr lang="es-ES" sz="2300" dirty="0" smtClean="0"/>
              <a:t>Algunos temas clave incluyen:</a:t>
            </a:r>
          </a:p>
          <a:p>
            <a:pPr algn="just"/>
            <a:r>
              <a:rPr lang="es-ES" sz="2300" dirty="0" smtClean="0"/>
              <a:t>Beneficios </a:t>
            </a:r>
            <a:r>
              <a:rPr lang="es-ES" sz="2300" dirty="0"/>
              <a:t>de la inclusión de refugiados en </a:t>
            </a:r>
            <a:r>
              <a:rPr lang="es-ES" sz="2300" dirty="0" smtClean="0"/>
              <a:t>el mercado laboral</a:t>
            </a:r>
            <a:endParaRPr lang="es-ES" sz="2300" dirty="0" smtClean="0"/>
          </a:p>
          <a:p>
            <a:pPr algn="just"/>
            <a:r>
              <a:rPr lang="es-ES" sz="2300" dirty="0" smtClean="0"/>
              <a:t>diseñar oportunidades adaptadas para los refugiados</a:t>
            </a:r>
          </a:p>
          <a:p>
            <a:pPr algn="just"/>
            <a:r>
              <a:rPr lang="es-ES" sz="2300" dirty="0" smtClean="0"/>
              <a:t>crear </a:t>
            </a:r>
            <a:r>
              <a:rPr lang="es-ES" sz="2300" dirty="0"/>
              <a:t>un lugar de trabajo "amigable para los </a:t>
            </a:r>
            <a:r>
              <a:rPr lang="es-ES" sz="2300" dirty="0" smtClean="0"/>
              <a:t>refugiados“</a:t>
            </a:r>
          </a:p>
          <a:p>
            <a:pPr marL="0" indent="0" algn="just">
              <a:buNone/>
            </a:pPr>
            <a:r>
              <a:rPr lang="es-ES" sz="2300" dirty="0"/>
              <a:t>Creado para los empleadores, </a:t>
            </a:r>
            <a:r>
              <a:rPr lang="es-ES" sz="2300" dirty="0" smtClean="0"/>
              <a:t>ésta </a:t>
            </a:r>
            <a:r>
              <a:rPr lang="es-ES" sz="2300" dirty="0"/>
              <a:t>también es una herramienta útil para los proveedores de servicios / educación, ya que </a:t>
            </a:r>
            <a:r>
              <a:rPr lang="es-ES" sz="2300" dirty="0" smtClean="0"/>
              <a:t>ayuda </a:t>
            </a:r>
            <a:r>
              <a:rPr lang="es-ES" sz="2300" dirty="0"/>
              <a:t>a comprender el problema desde otra perspectiva</a:t>
            </a:r>
            <a:r>
              <a:rPr lang="es-ES" sz="2300" dirty="0" smtClean="0"/>
              <a:t>.</a:t>
            </a:r>
          </a:p>
          <a:p>
            <a:pPr marL="0" indent="0" algn="just">
              <a:buNone/>
            </a:pPr>
            <a:r>
              <a:rPr lang="es-ES" u="sng" dirty="0">
                <a:solidFill>
                  <a:schemeClr val="accent1"/>
                </a:solidFill>
              </a:rPr>
              <a:t>Haga clic para ver y descargar la guía</a:t>
            </a:r>
            <a:endParaRPr lang="en-IE" u="sng" dirty="0">
              <a:solidFill>
                <a:schemeClr val="accent1"/>
              </a:solidFill>
            </a:endParaRPr>
          </a:p>
        </p:txBody>
      </p:sp>
      <p:sp>
        <p:nvSpPr>
          <p:cNvPr id="3" name="Text Placeholder 2">
            <a:extLst>
              <a:ext uri="{FF2B5EF4-FFF2-40B4-BE49-F238E27FC236}">
                <a16:creationId xmlns:a16="http://schemas.microsoft.com/office/drawing/2014/main" xmlns="" id="{264239B2-22E5-40EE-94A0-CDABB6057151}"/>
              </a:ext>
            </a:extLst>
          </p:cNvPr>
          <p:cNvSpPr>
            <a:spLocks noGrp="1"/>
          </p:cNvSpPr>
          <p:nvPr>
            <p:ph type="body" sz="quarter" idx="21"/>
          </p:nvPr>
        </p:nvSpPr>
        <p:spPr>
          <a:xfrm>
            <a:off x="2604971" y="208586"/>
            <a:ext cx="9397843" cy="892533"/>
          </a:xfrm>
          <a:solidFill>
            <a:schemeClr val="bg1"/>
          </a:solidFill>
        </p:spPr>
        <p:txBody>
          <a:bodyPr>
            <a:normAutofit fontScale="92500" lnSpcReduction="20000"/>
          </a:bodyPr>
          <a:lstStyle/>
          <a:p>
            <a:pPr algn="ctr"/>
            <a:r>
              <a:rPr lang="es-ES" dirty="0">
                <a:solidFill>
                  <a:srgbClr val="B6BD00"/>
                </a:solidFill>
              </a:rPr>
              <a:t>INCLUSIÓN DE REFUGIADOS EN EL LUGAR DE TRABAJO: </a:t>
            </a:r>
            <a:r>
              <a:rPr lang="es-ES" dirty="0">
                <a:solidFill>
                  <a:srgbClr val="EA1D76"/>
                </a:solidFill>
              </a:rPr>
              <a:t>UNA GUÍA PARA EMPLEADORES</a:t>
            </a:r>
            <a:endParaRPr lang="en-IE" dirty="0">
              <a:solidFill>
                <a:srgbClr val="EA1D76"/>
              </a:solidFill>
            </a:endParaRPr>
          </a:p>
        </p:txBody>
      </p:sp>
      <p:sp>
        <p:nvSpPr>
          <p:cNvPr id="5" name="TextBox 4">
            <a:extLst>
              <a:ext uri="{FF2B5EF4-FFF2-40B4-BE49-F238E27FC236}">
                <a16:creationId xmlns:a16="http://schemas.microsoft.com/office/drawing/2014/main" xmlns="" id="{6D5224CF-264D-403E-B259-553A547277FF}"/>
              </a:ext>
            </a:extLst>
          </p:cNvPr>
          <p:cNvSpPr txBox="1"/>
          <p:nvPr/>
        </p:nvSpPr>
        <p:spPr>
          <a:xfrm>
            <a:off x="0" y="105950"/>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6" name="Google Shape;609;p39">
            <a:extLst>
              <a:ext uri="{FF2B5EF4-FFF2-40B4-BE49-F238E27FC236}">
                <a16:creationId xmlns:a16="http://schemas.microsoft.com/office/drawing/2014/main" xmlns="" id="{93F99F01-C424-480D-A9EE-761026F6461A}"/>
              </a:ext>
            </a:extLst>
          </p:cNvPr>
          <p:cNvGrpSpPr/>
          <p:nvPr/>
        </p:nvGrpSpPr>
        <p:grpSpPr>
          <a:xfrm>
            <a:off x="81375" y="176078"/>
            <a:ext cx="360000" cy="288000"/>
            <a:chOff x="5247525" y="3007275"/>
            <a:chExt cx="517575" cy="384825"/>
          </a:xfrm>
        </p:grpSpPr>
        <p:sp>
          <p:nvSpPr>
            <p:cNvPr id="7" name="Google Shape;610;p39">
              <a:extLst>
                <a:ext uri="{FF2B5EF4-FFF2-40B4-BE49-F238E27FC236}">
                  <a16:creationId xmlns:a16="http://schemas.microsoft.com/office/drawing/2014/main" xmlns=""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xmlns=""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xmlns="" id="{18BD3A77-0B99-41C1-B6F4-08262D0BFD64}"/>
              </a:ext>
            </a:extLst>
          </p:cNvPr>
          <p:cNvSpPr txBox="1"/>
          <p:nvPr/>
        </p:nvSpPr>
        <p:spPr>
          <a:xfrm>
            <a:off x="0" y="676397"/>
            <a:ext cx="2301680"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a16="http://schemas.microsoft.com/office/drawing/2014/main" xmlns=""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a16="http://schemas.microsoft.com/office/drawing/2014/main" xmlns=""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a16="http://schemas.microsoft.com/office/drawing/2014/main" xmlns=""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xmlns="" id="{1FFA785A-0498-4998-BCE0-DDB87B677A7D}"/>
              </a:ext>
            </a:extLst>
          </p:cNvPr>
          <p:cNvPicPr>
            <a:picLocks noChangeAspect="1"/>
          </p:cNvPicPr>
          <p:nvPr/>
        </p:nvPicPr>
        <p:blipFill>
          <a:blip r:embed="rId2"/>
          <a:stretch>
            <a:fillRect/>
          </a:stretch>
        </p:blipFill>
        <p:spPr>
          <a:xfrm>
            <a:off x="81375" y="1146693"/>
            <a:ext cx="3681328" cy="5264530"/>
          </a:xfrm>
          <a:prstGeom prst="rect">
            <a:avLst/>
          </a:prstGeom>
        </p:spPr>
      </p:pic>
    </p:spTree>
    <p:extLst>
      <p:ext uri="{BB962C8B-B14F-4D97-AF65-F5344CB8AC3E}">
        <p14:creationId xmlns:p14="http://schemas.microsoft.com/office/powerpoint/2010/main" val="329972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xmlns="" id="{4F7941D7-478C-4092-BCE8-352603486954}"/>
              </a:ext>
            </a:extLst>
          </p:cNvPr>
          <p:cNvSpPr>
            <a:spLocks noGrp="1"/>
          </p:cNvSpPr>
          <p:nvPr>
            <p:ph type="body" sz="quarter" idx="22"/>
          </p:nvPr>
        </p:nvSpPr>
        <p:spPr/>
        <p:txBody>
          <a:bodyPr/>
          <a:lstStyle/>
          <a:p>
            <a:r>
              <a:rPr lang="es-ES" i="0" dirty="0"/>
              <a:t>La educación de adultos puede presentar la comunidad de migrantes / refugiados a la población de acogida. Los cursos y las actividades educativas informales que abordan el movimiento hacia una sociedad más diversa pueden reducir las tensiones entre las comunidades y también eliminar las ineficiencias en el mercado laboral.</a:t>
            </a:r>
            <a:endParaRPr lang="en-IE" dirty="0"/>
          </a:p>
        </p:txBody>
      </p:sp>
      <p:sp>
        <p:nvSpPr>
          <p:cNvPr id="4" name="Text Placeholder 2">
            <a:extLst>
              <a:ext uri="{FF2B5EF4-FFF2-40B4-BE49-F238E27FC236}">
                <a16:creationId xmlns:a16="http://schemas.microsoft.com/office/drawing/2014/main" xmlns="" id="{91C22385-E955-42F5-8096-18F0A9DC634D}"/>
              </a:ext>
            </a:extLst>
          </p:cNvPr>
          <p:cNvSpPr txBox="1">
            <a:spLocks/>
          </p:cNvSpPr>
          <p:nvPr/>
        </p:nvSpPr>
        <p:spPr>
          <a:xfrm>
            <a:off x="672662" y="5750757"/>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s-ES" sz="2000" dirty="0">
                <a:solidFill>
                  <a:srgbClr val="6D6E6C"/>
                </a:solidFill>
              </a:rPr>
              <a:t>John Field, profesor de aprendizaje permanente en la Universidad de Stirling</a:t>
            </a:r>
            <a:endParaRPr lang="en-IE" sz="2000" dirty="0">
              <a:solidFill>
                <a:srgbClr val="6D6E6C"/>
              </a:solidFill>
            </a:endParaRPr>
          </a:p>
        </p:txBody>
      </p:sp>
      <p:sp>
        <p:nvSpPr>
          <p:cNvPr id="5" name="TextBox 4">
            <a:extLst>
              <a:ext uri="{FF2B5EF4-FFF2-40B4-BE49-F238E27FC236}">
                <a16:creationId xmlns:a16="http://schemas.microsoft.com/office/drawing/2014/main" xmlns="" id="{4AE6951D-7522-4619-93DA-E9FFCB4E2875}"/>
              </a:ext>
            </a:extLst>
          </p:cNvPr>
          <p:cNvSpPr txBox="1"/>
          <p:nvPr/>
        </p:nvSpPr>
        <p:spPr>
          <a:xfrm>
            <a:off x="0" y="420414"/>
            <a:ext cx="4256690" cy="830997"/>
          </a:xfrm>
          <a:prstGeom prst="rect">
            <a:avLst/>
          </a:prstGeom>
          <a:solidFill>
            <a:srgbClr val="B6BD00"/>
          </a:solidFill>
        </p:spPr>
        <p:txBody>
          <a:bodyPr wrap="square" rtlCol="0">
            <a:spAutoFit/>
          </a:bodyPr>
          <a:lstStyle/>
          <a:p>
            <a:r>
              <a:rPr lang="es-ES" sz="2400" dirty="0">
                <a:solidFill>
                  <a:schemeClr val="bg1"/>
                </a:solidFill>
              </a:rPr>
              <a:t>¿Qué papel juega la educación de adultos en la inclusión?</a:t>
            </a:r>
            <a:endParaRPr lang="en-IE" sz="2400" dirty="0">
              <a:solidFill>
                <a:schemeClr val="bg1"/>
              </a:solidFill>
            </a:endParaRPr>
          </a:p>
        </p:txBody>
      </p:sp>
      <p:sp>
        <p:nvSpPr>
          <p:cNvPr id="6" name="Rectangle 5">
            <a:extLst>
              <a:ext uri="{FF2B5EF4-FFF2-40B4-BE49-F238E27FC236}">
                <a16:creationId xmlns:a16="http://schemas.microsoft.com/office/drawing/2014/main" xmlns="" id="{78EE0E33-BD88-488E-A9DA-05A11C34618E}"/>
              </a:ext>
            </a:extLst>
          </p:cNvPr>
          <p:cNvSpPr/>
          <p:nvPr/>
        </p:nvSpPr>
        <p:spPr>
          <a:xfrm>
            <a:off x="6705600" y="6516646"/>
            <a:ext cx="6096000" cy="246221"/>
          </a:xfrm>
          <a:prstGeom prst="rect">
            <a:avLst/>
          </a:prstGeom>
        </p:spPr>
        <p:txBody>
          <a:bodyPr>
            <a:spAutoFit/>
          </a:bodyPr>
          <a:lstStyle/>
          <a:p>
            <a:r>
              <a:rPr lang="en-IE" sz="1000" dirty="0"/>
              <a:t>Source: </a:t>
            </a:r>
            <a:r>
              <a:rPr lang="en-IE" sz="1000" dirty="0">
                <a:hlinkClick r:id="rId2"/>
              </a:rPr>
              <a:t>https://epale.ec.europa.eu/en/blog/what-role-does-adult-education-play-refugee-crisis</a:t>
            </a:r>
            <a:endParaRPr lang="en-IE" sz="1000" dirty="0"/>
          </a:p>
        </p:txBody>
      </p:sp>
    </p:spTree>
    <p:extLst>
      <p:ext uri="{BB962C8B-B14F-4D97-AF65-F5344CB8AC3E}">
        <p14:creationId xmlns:p14="http://schemas.microsoft.com/office/powerpoint/2010/main" val="228004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CBA18F5-6F3E-4D8E-869A-342D7AD39512}"/>
              </a:ext>
            </a:extLst>
          </p:cNvPr>
          <p:cNvSpPr>
            <a:spLocks noGrp="1"/>
          </p:cNvSpPr>
          <p:nvPr>
            <p:ph type="body" sz="quarter" idx="20"/>
          </p:nvPr>
        </p:nvSpPr>
        <p:spPr>
          <a:xfrm>
            <a:off x="4277710" y="1313794"/>
            <a:ext cx="7556938" cy="4971392"/>
          </a:xfrm>
        </p:spPr>
        <p:txBody>
          <a:bodyPr/>
          <a:lstStyle/>
          <a:p>
            <a:pPr algn="just"/>
            <a:r>
              <a:rPr lang="es-ES" dirty="0"/>
              <a:t>Un plan de acción de 10 </a:t>
            </a:r>
            <a:r>
              <a:rPr lang="es-ES" dirty="0" smtClean="0"/>
              <a:t>puntos para </a:t>
            </a:r>
            <a:r>
              <a:rPr lang="es-ES" dirty="0"/>
              <a:t>empleadores </a:t>
            </a:r>
            <a:r>
              <a:rPr lang="es-ES" dirty="0" smtClean="0"/>
              <a:t>acordados </a:t>
            </a:r>
            <a:r>
              <a:rPr lang="es-ES" dirty="0" smtClean="0"/>
              <a:t>con las partes interesadas, </a:t>
            </a:r>
            <a:r>
              <a:rPr lang="es-ES" dirty="0"/>
              <a:t>refugiados, gobiernos y la sociedad civil que se basa en amplias consultas con empleadores y </a:t>
            </a:r>
            <a:r>
              <a:rPr lang="es-ES" dirty="0" smtClean="0"/>
              <a:t>otros agentes que </a:t>
            </a:r>
            <a:r>
              <a:rPr lang="es-ES" dirty="0"/>
              <a:t>desempeñan un papel clave en la promoción de la integración de los refugiados en </a:t>
            </a:r>
            <a:r>
              <a:rPr lang="es-ES" dirty="0" smtClean="0"/>
              <a:t>el mercado laboral local </a:t>
            </a:r>
            <a:r>
              <a:rPr lang="es-ES" dirty="0"/>
              <a:t>y </a:t>
            </a:r>
            <a:r>
              <a:rPr lang="es-ES" dirty="0" smtClean="0"/>
              <a:t>nacional.</a:t>
            </a:r>
            <a:endParaRPr lang="es-ES" dirty="0"/>
          </a:p>
          <a:p>
            <a:pPr algn="just"/>
            <a:r>
              <a:rPr lang="es-ES" dirty="0"/>
              <a:t>El Plan de Acción destaca los desafíos, las oportunidades y las buenas prácticas identificadas a través del proceso de consulta, y establece un camino claro a través de una lista de verificación de acciones que pueden optimizar las contribuciones de una variedad de actores para apoyar el empleo </a:t>
            </a:r>
            <a:r>
              <a:rPr lang="es-ES" dirty="0" smtClean="0"/>
              <a:t>de éxito de </a:t>
            </a:r>
            <a:r>
              <a:rPr lang="es-ES" dirty="0"/>
              <a:t>refugiados</a:t>
            </a:r>
            <a:r>
              <a:rPr lang="es-ES" dirty="0" smtClean="0"/>
              <a:t>.</a:t>
            </a:r>
            <a:endParaRPr lang="en-IE" dirty="0"/>
          </a:p>
          <a:p>
            <a:pPr marL="0" indent="0">
              <a:buNone/>
            </a:pPr>
            <a:r>
              <a:rPr lang="es-ES" u="sng" dirty="0">
                <a:solidFill>
                  <a:schemeClr val="accent1"/>
                </a:solidFill>
              </a:rPr>
              <a:t>Haga clic para ver y descargar el plan de acción</a:t>
            </a:r>
            <a:endParaRPr lang="en-IE" u="sng" dirty="0">
              <a:solidFill>
                <a:schemeClr val="accent1"/>
              </a:solidFill>
            </a:endParaRPr>
          </a:p>
        </p:txBody>
      </p:sp>
      <p:sp>
        <p:nvSpPr>
          <p:cNvPr id="3" name="Text Placeholder 2">
            <a:extLst>
              <a:ext uri="{FF2B5EF4-FFF2-40B4-BE49-F238E27FC236}">
                <a16:creationId xmlns:a16="http://schemas.microsoft.com/office/drawing/2014/main" xmlns="" id="{264239B2-22E5-40EE-94A0-CDABB6057151}"/>
              </a:ext>
            </a:extLst>
          </p:cNvPr>
          <p:cNvSpPr>
            <a:spLocks noGrp="1"/>
          </p:cNvSpPr>
          <p:nvPr>
            <p:ph type="body" sz="quarter" idx="21"/>
          </p:nvPr>
        </p:nvSpPr>
        <p:spPr>
          <a:xfrm>
            <a:off x="2604970" y="208586"/>
            <a:ext cx="9397843" cy="892533"/>
          </a:xfrm>
          <a:solidFill>
            <a:schemeClr val="bg1"/>
          </a:solidFill>
        </p:spPr>
        <p:txBody>
          <a:bodyPr>
            <a:normAutofit fontScale="92500" lnSpcReduction="20000"/>
          </a:bodyPr>
          <a:lstStyle/>
          <a:p>
            <a:pPr algn="ctr"/>
            <a:r>
              <a:rPr lang="es-ES" dirty="0">
                <a:solidFill>
                  <a:srgbClr val="B6BD00"/>
                </a:solidFill>
              </a:rPr>
              <a:t>COMPROMISO CON EMPLEADORES EN LA </a:t>
            </a:r>
            <a:r>
              <a:rPr lang="es-ES" dirty="0">
                <a:solidFill>
                  <a:srgbClr val="EA1D76"/>
                </a:solidFill>
              </a:rPr>
              <a:t>CONTRATACIÓN DE REFUGIADOS</a:t>
            </a:r>
            <a:endParaRPr lang="en-IE" dirty="0">
              <a:solidFill>
                <a:srgbClr val="EA1D76"/>
              </a:solidFill>
            </a:endParaRPr>
          </a:p>
        </p:txBody>
      </p:sp>
      <p:pic>
        <p:nvPicPr>
          <p:cNvPr id="4" name="Picture 3">
            <a:extLst>
              <a:ext uri="{FF2B5EF4-FFF2-40B4-BE49-F238E27FC236}">
                <a16:creationId xmlns:a16="http://schemas.microsoft.com/office/drawing/2014/main" xmlns="" id="{A0DEC20E-9D02-43D3-9200-DE19D6DFF937}"/>
              </a:ext>
            </a:extLst>
          </p:cNvPr>
          <p:cNvPicPr>
            <a:picLocks noChangeAspect="1"/>
          </p:cNvPicPr>
          <p:nvPr/>
        </p:nvPicPr>
        <p:blipFill>
          <a:blip r:embed="rId2"/>
          <a:stretch>
            <a:fillRect/>
          </a:stretch>
        </p:blipFill>
        <p:spPr>
          <a:xfrm>
            <a:off x="169966" y="1146693"/>
            <a:ext cx="3809346" cy="5395804"/>
          </a:xfrm>
          <a:prstGeom prst="rect">
            <a:avLst/>
          </a:prstGeom>
          <a:ln>
            <a:solidFill>
              <a:srgbClr val="6D6E6C"/>
            </a:solidFill>
          </a:ln>
        </p:spPr>
      </p:pic>
      <p:sp>
        <p:nvSpPr>
          <p:cNvPr id="5" name="TextBox 4">
            <a:extLst>
              <a:ext uri="{FF2B5EF4-FFF2-40B4-BE49-F238E27FC236}">
                <a16:creationId xmlns:a16="http://schemas.microsoft.com/office/drawing/2014/main" xmlns="" id="{6D5224CF-264D-403E-B259-553A547277FF}"/>
              </a:ext>
            </a:extLst>
          </p:cNvPr>
          <p:cNvSpPr txBox="1"/>
          <p:nvPr/>
        </p:nvSpPr>
        <p:spPr>
          <a:xfrm>
            <a:off x="-1" y="105950"/>
            <a:ext cx="3138985" cy="461665"/>
          </a:xfrm>
          <a:prstGeom prst="rect">
            <a:avLst/>
          </a:prstGeom>
          <a:solidFill>
            <a:srgbClr val="B6BD00"/>
          </a:solidFill>
        </p:spPr>
        <p:txBody>
          <a:bodyPr wrap="square" rtlCol="0">
            <a:spAutoFit/>
          </a:bodyPr>
          <a:lstStyle/>
          <a:p>
            <a:r>
              <a:rPr lang="en-IE" sz="2400" dirty="0">
                <a:solidFill>
                  <a:schemeClr val="bg1"/>
                </a:solidFill>
              </a:rPr>
              <a:t>      </a:t>
            </a:r>
            <a:r>
              <a:rPr lang="en-IE" sz="2400" dirty="0" smtClean="0">
                <a:solidFill>
                  <a:schemeClr val="bg1"/>
                </a:solidFill>
              </a:rPr>
              <a:t>HERRAMIENTA UTIL </a:t>
            </a:r>
            <a:endParaRPr lang="en-IE" sz="2400" dirty="0">
              <a:solidFill>
                <a:schemeClr val="bg1"/>
              </a:solidFill>
            </a:endParaRPr>
          </a:p>
        </p:txBody>
      </p:sp>
      <p:grpSp>
        <p:nvGrpSpPr>
          <p:cNvPr id="6" name="Google Shape;609;p39">
            <a:extLst>
              <a:ext uri="{FF2B5EF4-FFF2-40B4-BE49-F238E27FC236}">
                <a16:creationId xmlns:a16="http://schemas.microsoft.com/office/drawing/2014/main" xmlns="" id="{93F99F01-C424-480D-A9EE-761026F6461A}"/>
              </a:ext>
            </a:extLst>
          </p:cNvPr>
          <p:cNvGrpSpPr/>
          <p:nvPr/>
        </p:nvGrpSpPr>
        <p:grpSpPr>
          <a:xfrm>
            <a:off x="81375" y="176078"/>
            <a:ext cx="360000" cy="288000"/>
            <a:chOff x="5247525" y="3007275"/>
            <a:chExt cx="517575" cy="384825"/>
          </a:xfrm>
        </p:grpSpPr>
        <p:sp>
          <p:nvSpPr>
            <p:cNvPr id="7" name="Google Shape;610;p39">
              <a:extLst>
                <a:ext uri="{FF2B5EF4-FFF2-40B4-BE49-F238E27FC236}">
                  <a16:creationId xmlns:a16="http://schemas.microsoft.com/office/drawing/2014/main" xmlns=""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xmlns=""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xmlns="" id="{18BD3A77-0B99-41C1-B6F4-08262D0BFD64}"/>
              </a:ext>
            </a:extLst>
          </p:cNvPr>
          <p:cNvSpPr txBox="1"/>
          <p:nvPr/>
        </p:nvSpPr>
        <p:spPr>
          <a:xfrm>
            <a:off x="0" y="676397"/>
            <a:ext cx="2301680" cy="470296"/>
          </a:xfrm>
          <a:prstGeom prst="rect">
            <a:avLst/>
          </a:prstGeom>
          <a:solidFill>
            <a:srgbClr val="EA1D76"/>
          </a:solidFill>
        </p:spPr>
        <p:txBody>
          <a:bodyPr wrap="square" rtlCol="0">
            <a:spAutoFit/>
          </a:bodyPr>
          <a:lstStyle/>
          <a:p>
            <a:r>
              <a:rPr lang="en-IE" sz="2400" dirty="0">
                <a:solidFill>
                  <a:schemeClr val="bg1"/>
                </a:solidFill>
              </a:rPr>
              <a:t>       </a:t>
            </a:r>
            <a:r>
              <a:rPr lang="en-IE" sz="2400" dirty="0" smtClean="0">
                <a:solidFill>
                  <a:schemeClr val="bg1"/>
                </a:solidFill>
              </a:rPr>
              <a:t>DESCARGAR</a:t>
            </a:r>
            <a:endParaRPr lang="en-IE" sz="2400" dirty="0">
              <a:solidFill>
                <a:schemeClr val="bg1"/>
              </a:solidFill>
            </a:endParaRPr>
          </a:p>
        </p:txBody>
      </p:sp>
      <p:grpSp>
        <p:nvGrpSpPr>
          <p:cNvPr id="10" name="Google Shape;605;p39">
            <a:extLst>
              <a:ext uri="{FF2B5EF4-FFF2-40B4-BE49-F238E27FC236}">
                <a16:creationId xmlns:a16="http://schemas.microsoft.com/office/drawing/2014/main" xmlns=""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a16="http://schemas.microsoft.com/office/drawing/2014/main" xmlns=""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a16="http://schemas.microsoft.com/office/drawing/2014/main" xmlns=""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7140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CBA18F5-6F3E-4D8E-869A-342D7AD39512}"/>
              </a:ext>
            </a:extLst>
          </p:cNvPr>
          <p:cNvSpPr>
            <a:spLocks noGrp="1"/>
          </p:cNvSpPr>
          <p:nvPr>
            <p:ph type="body" sz="quarter" idx="20"/>
          </p:nvPr>
        </p:nvSpPr>
        <p:spPr>
          <a:xfrm>
            <a:off x="4277709" y="1313794"/>
            <a:ext cx="7725103" cy="4971392"/>
          </a:xfrm>
        </p:spPr>
        <p:txBody>
          <a:bodyPr/>
          <a:lstStyle/>
          <a:p>
            <a:pPr marL="0" indent="0" algn="just">
              <a:buNone/>
            </a:pPr>
            <a:r>
              <a:rPr lang="es-ES" dirty="0"/>
              <a:t>Esta guía propone que los ecosistemas de emprendimiento sean inclusivos para </a:t>
            </a:r>
            <a:r>
              <a:rPr lang="es-ES" dirty="0" smtClean="0"/>
              <a:t>migrantes </a:t>
            </a:r>
            <a:r>
              <a:rPr lang="es-ES" dirty="0"/>
              <a:t>y refugiados en lugar de crear programas separados o paralelos diseñados para estos grupos.</a:t>
            </a:r>
          </a:p>
          <a:p>
            <a:pPr marL="0" indent="0" algn="just">
              <a:buNone/>
            </a:pPr>
            <a:r>
              <a:rPr lang="es-ES" dirty="0"/>
              <a:t>No aboga por un apoyo preferencial para los emprendedores migrantes y refugiados, sino que se centra en cómo los responsables políticos pueden crear un </a:t>
            </a:r>
            <a:r>
              <a:rPr lang="es-ES" dirty="0" smtClean="0"/>
              <a:t>sistema </a:t>
            </a:r>
            <a:r>
              <a:rPr lang="es-ES" dirty="0" smtClean="0"/>
              <a:t>más equilibrado a </a:t>
            </a:r>
            <a:r>
              <a:rPr lang="es-ES" dirty="0"/>
              <a:t>través de políticas inclusivas e igualdad de oportunidades.</a:t>
            </a:r>
          </a:p>
          <a:p>
            <a:pPr marL="0" indent="0" algn="just">
              <a:buNone/>
            </a:pPr>
            <a:r>
              <a:rPr lang="es-ES" dirty="0"/>
              <a:t>Es importante </a:t>
            </a:r>
            <a:r>
              <a:rPr lang="es-ES" dirty="0" smtClean="0"/>
              <a:t>señalar </a:t>
            </a:r>
            <a:r>
              <a:rPr lang="es-ES" dirty="0" smtClean="0"/>
              <a:t>el </a:t>
            </a:r>
            <a:r>
              <a:rPr lang="es-ES" dirty="0"/>
              <a:t>papel de los empresarios migrantes y refugiados en el </a:t>
            </a:r>
            <a:r>
              <a:rPr lang="es-ES" dirty="0" smtClean="0"/>
              <a:t>mercado laboral local.</a:t>
            </a:r>
            <a:endParaRPr lang="es-ES" dirty="0" smtClean="0"/>
          </a:p>
          <a:p>
            <a:pPr marL="0" indent="0" algn="just">
              <a:buNone/>
            </a:pPr>
            <a:r>
              <a:rPr lang="es-ES" u="sng" dirty="0" smtClean="0">
                <a:solidFill>
                  <a:schemeClr val="accent1"/>
                </a:solidFill>
              </a:rPr>
              <a:t>Haga </a:t>
            </a:r>
            <a:r>
              <a:rPr lang="es-ES" u="sng" dirty="0">
                <a:solidFill>
                  <a:schemeClr val="accent1"/>
                </a:solidFill>
              </a:rPr>
              <a:t>clic para ver y descargar la guía</a:t>
            </a:r>
            <a:endParaRPr lang="en-IE" u="sng" dirty="0">
              <a:solidFill>
                <a:schemeClr val="accent1"/>
              </a:solidFill>
            </a:endParaRPr>
          </a:p>
        </p:txBody>
      </p:sp>
      <p:sp>
        <p:nvSpPr>
          <p:cNvPr id="3" name="Text Placeholder 2">
            <a:extLst>
              <a:ext uri="{FF2B5EF4-FFF2-40B4-BE49-F238E27FC236}">
                <a16:creationId xmlns:a16="http://schemas.microsoft.com/office/drawing/2014/main" xmlns="" id="{264239B2-22E5-40EE-94A0-CDABB6057151}"/>
              </a:ext>
            </a:extLst>
          </p:cNvPr>
          <p:cNvSpPr>
            <a:spLocks noGrp="1"/>
          </p:cNvSpPr>
          <p:nvPr>
            <p:ph type="body" sz="quarter" idx="21"/>
          </p:nvPr>
        </p:nvSpPr>
        <p:spPr>
          <a:xfrm>
            <a:off x="2604969" y="230130"/>
            <a:ext cx="9397843" cy="892533"/>
          </a:xfrm>
          <a:solidFill>
            <a:schemeClr val="bg1"/>
          </a:solidFill>
        </p:spPr>
        <p:txBody>
          <a:bodyPr>
            <a:normAutofit fontScale="92500" lnSpcReduction="20000"/>
          </a:bodyPr>
          <a:lstStyle/>
          <a:p>
            <a:pPr algn="ctr"/>
            <a:r>
              <a:rPr lang="es-ES" dirty="0">
                <a:solidFill>
                  <a:srgbClr val="B6BD00"/>
                </a:solidFill>
              </a:rPr>
              <a:t>GUÍA DE POLÍTICAS EN EMPRENDIMIENTO PARA </a:t>
            </a:r>
            <a:r>
              <a:rPr lang="es-ES" dirty="0">
                <a:solidFill>
                  <a:srgbClr val="EA1D76"/>
                </a:solidFill>
              </a:rPr>
              <a:t>MIGRANTES Y REFUGIADOS</a:t>
            </a:r>
            <a:endParaRPr lang="en-IE" dirty="0">
              <a:solidFill>
                <a:srgbClr val="EA1D76"/>
              </a:solidFill>
            </a:endParaRPr>
          </a:p>
        </p:txBody>
      </p:sp>
      <p:sp>
        <p:nvSpPr>
          <p:cNvPr id="5" name="TextBox 4">
            <a:extLst>
              <a:ext uri="{FF2B5EF4-FFF2-40B4-BE49-F238E27FC236}">
                <a16:creationId xmlns:a16="http://schemas.microsoft.com/office/drawing/2014/main" xmlns="" id="{6D5224CF-264D-403E-B259-553A547277FF}"/>
              </a:ext>
            </a:extLst>
          </p:cNvPr>
          <p:cNvSpPr txBox="1"/>
          <p:nvPr/>
        </p:nvSpPr>
        <p:spPr>
          <a:xfrm>
            <a:off x="-1" y="105950"/>
            <a:ext cx="3193577" cy="461665"/>
          </a:xfrm>
          <a:prstGeom prst="rect">
            <a:avLst/>
          </a:prstGeom>
          <a:solidFill>
            <a:srgbClr val="B6BD00"/>
          </a:solidFill>
        </p:spPr>
        <p:txBody>
          <a:bodyPr wrap="square" rtlCol="0">
            <a:spAutoFit/>
          </a:bodyPr>
          <a:lstStyle/>
          <a:p>
            <a:r>
              <a:rPr lang="en-IE" sz="2400" dirty="0">
                <a:solidFill>
                  <a:schemeClr val="bg1"/>
                </a:solidFill>
              </a:rPr>
              <a:t>      </a:t>
            </a:r>
            <a:r>
              <a:rPr lang="en-IE" sz="2400" dirty="0" smtClean="0">
                <a:solidFill>
                  <a:schemeClr val="bg1"/>
                </a:solidFill>
              </a:rPr>
              <a:t>HERRAMIENTA UTIL</a:t>
            </a:r>
            <a:endParaRPr lang="en-IE" sz="2400" dirty="0">
              <a:solidFill>
                <a:schemeClr val="bg1"/>
              </a:solidFill>
            </a:endParaRPr>
          </a:p>
        </p:txBody>
      </p:sp>
      <p:grpSp>
        <p:nvGrpSpPr>
          <p:cNvPr id="6" name="Google Shape;609;p39">
            <a:extLst>
              <a:ext uri="{FF2B5EF4-FFF2-40B4-BE49-F238E27FC236}">
                <a16:creationId xmlns:a16="http://schemas.microsoft.com/office/drawing/2014/main" xmlns="" id="{93F99F01-C424-480D-A9EE-761026F6461A}"/>
              </a:ext>
            </a:extLst>
          </p:cNvPr>
          <p:cNvGrpSpPr/>
          <p:nvPr/>
        </p:nvGrpSpPr>
        <p:grpSpPr>
          <a:xfrm>
            <a:off x="81375" y="176078"/>
            <a:ext cx="360000" cy="288000"/>
            <a:chOff x="5247525" y="3007275"/>
            <a:chExt cx="517575" cy="384825"/>
          </a:xfrm>
        </p:grpSpPr>
        <p:sp>
          <p:nvSpPr>
            <p:cNvPr id="7" name="Google Shape;610;p39">
              <a:extLst>
                <a:ext uri="{FF2B5EF4-FFF2-40B4-BE49-F238E27FC236}">
                  <a16:creationId xmlns:a16="http://schemas.microsoft.com/office/drawing/2014/main" xmlns=""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xmlns=""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xmlns="" id="{18BD3A77-0B99-41C1-B6F4-08262D0BFD64}"/>
              </a:ext>
            </a:extLst>
          </p:cNvPr>
          <p:cNvSpPr txBox="1"/>
          <p:nvPr/>
        </p:nvSpPr>
        <p:spPr>
          <a:xfrm>
            <a:off x="0" y="676397"/>
            <a:ext cx="2301680" cy="470296"/>
          </a:xfrm>
          <a:prstGeom prst="rect">
            <a:avLst/>
          </a:prstGeom>
          <a:solidFill>
            <a:srgbClr val="EA1D76"/>
          </a:solidFill>
        </p:spPr>
        <p:txBody>
          <a:bodyPr wrap="square" rtlCol="0">
            <a:spAutoFit/>
          </a:bodyPr>
          <a:lstStyle/>
          <a:p>
            <a:r>
              <a:rPr lang="en-IE" sz="2400" dirty="0">
                <a:solidFill>
                  <a:schemeClr val="bg1"/>
                </a:solidFill>
              </a:rPr>
              <a:t>       </a:t>
            </a:r>
            <a:r>
              <a:rPr lang="en-IE" sz="2400" dirty="0" smtClean="0">
                <a:solidFill>
                  <a:schemeClr val="bg1"/>
                </a:solidFill>
              </a:rPr>
              <a:t>DESCARGAR</a:t>
            </a:r>
            <a:endParaRPr lang="en-IE" sz="2400" dirty="0">
              <a:solidFill>
                <a:schemeClr val="bg1"/>
              </a:solidFill>
            </a:endParaRPr>
          </a:p>
        </p:txBody>
      </p:sp>
      <p:grpSp>
        <p:nvGrpSpPr>
          <p:cNvPr id="10" name="Google Shape;605;p39">
            <a:extLst>
              <a:ext uri="{FF2B5EF4-FFF2-40B4-BE49-F238E27FC236}">
                <a16:creationId xmlns:a16="http://schemas.microsoft.com/office/drawing/2014/main" xmlns=""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a16="http://schemas.microsoft.com/office/drawing/2014/main" xmlns=""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a16="http://schemas.microsoft.com/office/drawing/2014/main" xmlns=""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xmlns="" id="{CE8DBE72-01D0-4C4A-9BC8-4C3F6DA5DC55}"/>
              </a:ext>
            </a:extLst>
          </p:cNvPr>
          <p:cNvPicPr>
            <a:picLocks noChangeAspect="1"/>
          </p:cNvPicPr>
          <p:nvPr/>
        </p:nvPicPr>
        <p:blipFill>
          <a:blip r:embed="rId2"/>
          <a:stretch>
            <a:fillRect/>
          </a:stretch>
        </p:blipFill>
        <p:spPr>
          <a:xfrm>
            <a:off x="169966" y="1154605"/>
            <a:ext cx="3725976" cy="5289769"/>
          </a:xfrm>
          <a:prstGeom prst="rect">
            <a:avLst/>
          </a:prstGeom>
        </p:spPr>
      </p:pic>
    </p:spTree>
    <p:extLst>
      <p:ext uri="{BB962C8B-B14F-4D97-AF65-F5344CB8AC3E}">
        <p14:creationId xmlns:p14="http://schemas.microsoft.com/office/powerpoint/2010/main" val="2681257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AD81B50-7FCF-4304-8269-89DC42E6DFA3}"/>
              </a:ext>
            </a:extLst>
          </p:cNvPr>
          <p:cNvSpPr>
            <a:spLocks noGrp="1"/>
          </p:cNvSpPr>
          <p:nvPr>
            <p:ph type="body" sz="quarter" idx="20"/>
          </p:nvPr>
        </p:nvSpPr>
        <p:spPr>
          <a:xfrm>
            <a:off x="4603173" y="1839310"/>
            <a:ext cx="7325591" cy="3949747"/>
          </a:xfrm>
        </p:spPr>
        <p:txBody>
          <a:bodyPr/>
          <a:lstStyle/>
          <a:p>
            <a:pPr algn="just"/>
            <a:r>
              <a:rPr lang="es-ES" u="sng" dirty="0">
                <a:solidFill>
                  <a:schemeClr val="accent1"/>
                </a:solidFill>
              </a:rPr>
              <a:t>Refugiados emprendedores </a:t>
            </a:r>
            <a:r>
              <a:rPr lang="es-ES" u="sng" dirty="0" smtClean="0">
                <a:solidFill>
                  <a:schemeClr val="accent1"/>
                </a:solidFill>
              </a:rPr>
              <a:t>en Dinamarca </a:t>
            </a:r>
            <a:r>
              <a:rPr lang="es-ES" dirty="0"/>
              <a:t>es una empresa social que brinda a los empresarios acceso a las </a:t>
            </a:r>
            <a:r>
              <a:rPr lang="es-ES" dirty="0" smtClean="0"/>
              <a:t>micro finanzas. </a:t>
            </a:r>
            <a:r>
              <a:rPr lang="es-ES" dirty="0"/>
              <a:t>Si la organización juzga que una empresa de refugiados es exitosa y tiene un alto potencial de crecimiento, trabaja con el propietario del negocio </a:t>
            </a:r>
            <a:r>
              <a:rPr lang="es-ES" dirty="0" smtClean="0"/>
              <a:t>para </a:t>
            </a:r>
            <a:r>
              <a:rPr lang="es-ES" dirty="0"/>
              <a:t>desarrollar un discurso </a:t>
            </a:r>
            <a:r>
              <a:rPr lang="es-ES" dirty="0" smtClean="0"/>
              <a:t>que anime a los </a:t>
            </a:r>
            <a:r>
              <a:rPr lang="es-ES" dirty="0"/>
              <a:t>inversores</a:t>
            </a:r>
            <a:r>
              <a:rPr lang="es-ES" dirty="0" smtClean="0"/>
              <a:t>.</a:t>
            </a:r>
          </a:p>
          <a:p>
            <a:pPr algn="just"/>
            <a:r>
              <a:rPr lang="es-ES" dirty="0" smtClean="0"/>
              <a:t>La </a:t>
            </a:r>
            <a:r>
              <a:rPr lang="es-ES" dirty="0"/>
              <a:t>organización también proporciona un espacio de trabajo gratuito donde los refugiados pueden desarrollar sus ideas rodeados de otros empresarios daneses</a:t>
            </a:r>
            <a:r>
              <a:rPr lang="es-ES" dirty="0" smtClean="0"/>
              <a:t>.</a:t>
            </a:r>
          </a:p>
          <a:p>
            <a:pPr algn="just"/>
            <a:r>
              <a:rPr lang="es-ES" u="sng" dirty="0">
                <a:solidFill>
                  <a:schemeClr val="accent1"/>
                </a:solidFill>
              </a:rPr>
              <a:t>Eche un vistazo a algunos estudios de caso de empresarios refugiados que han ayudado a iniciar.</a:t>
            </a:r>
            <a:endParaRPr lang="en-IE" u="sng" dirty="0">
              <a:solidFill>
                <a:schemeClr val="accent1"/>
              </a:solidFill>
            </a:endParaRPr>
          </a:p>
        </p:txBody>
      </p:sp>
      <p:pic>
        <p:nvPicPr>
          <p:cNvPr id="7" name="Picture Placeholder 6" descr="A picture containing light&#10;&#10;Description automatically generated">
            <a:extLst>
              <a:ext uri="{FF2B5EF4-FFF2-40B4-BE49-F238E27FC236}">
                <a16:creationId xmlns:a16="http://schemas.microsoft.com/office/drawing/2014/main" xmlns="" id="{D43BA12F-8FC0-4532-A5C4-882F61555F3F}"/>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5"/>
              </a:ext>
            </a:extLst>
          </a:blip>
          <a:srcRect l="15546" r="15546"/>
          <a:stretch>
            <a:fillRect/>
          </a:stretch>
        </p:blipFill>
        <p:spPr>
          <a:xfrm>
            <a:off x="-308996" y="1519912"/>
            <a:ext cx="4849824" cy="4879740"/>
          </a:xfrm>
        </p:spPr>
      </p:pic>
      <p:sp>
        <p:nvSpPr>
          <p:cNvPr id="5" name="Text Placeholder 2">
            <a:extLst>
              <a:ext uri="{FF2B5EF4-FFF2-40B4-BE49-F238E27FC236}">
                <a16:creationId xmlns:a16="http://schemas.microsoft.com/office/drawing/2014/main" xmlns="" id="{8C2E6D17-1841-45E2-8A9C-3D97BD43BB9A}"/>
              </a:ext>
            </a:extLst>
          </p:cNvPr>
          <p:cNvSpPr>
            <a:spLocks noGrp="1"/>
          </p:cNvSpPr>
          <p:nvPr>
            <p:ph type="body" sz="quarter" idx="22"/>
          </p:nvPr>
        </p:nvSpPr>
        <p:spPr>
          <a:xfrm>
            <a:off x="4083627" y="367862"/>
            <a:ext cx="7617837" cy="1257738"/>
          </a:xfrm>
        </p:spPr>
        <p:txBody>
          <a:bodyPr>
            <a:normAutofit fontScale="92500" lnSpcReduction="20000"/>
          </a:bodyPr>
          <a:lstStyle/>
          <a:p>
            <a:pPr algn="ctr"/>
            <a:r>
              <a:rPr lang="en-IE" dirty="0" smtClean="0">
                <a:solidFill>
                  <a:srgbClr val="6D6E6C"/>
                </a:solidFill>
              </a:rPr>
              <a:t>Dinamarca </a:t>
            </a:r>
            <a:r>
              <a:rPr lang="en-IE" dirty="0">
                <a:solidFill>
                  <a:srgbClr val="6D6E6C"/>
                </a:solidFill>
              </a:rPr>
              <a:t>- </a:t>
            </a:r>
            <a:r>
              <a:rPr lang="es-ES" dirty="0"/>
              <a:t>Apoyo financiero y emprendedor para refugiados y migrantes para iniciar un negocio.</a:t>
            </a:r>
            <a:endParaRPr lang="en-IE" dirty="0"/>
          </a:p>
        </p:txBody>
      </p:sp>
      <p:pic>
        <p:nvPicPr>
          <p:cNvPr id="10" name="Picture 9" descr="A picture containing drawing&#10;&#10;Description automatically generated">
            <a:extLst>
              <a:ext uri="{FF2B5EF4-FFF2-40B4-BE49-F238E27FC236}">
                <a16:creationId xmlns:a16="http://schemas.microsoft.com/office/drawing/2014/main" xmlns="" id="{480D80FF-BC9A-4B87-B7D8-4EED1E0989D5}"/>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335476" y="1254806"/>
            <a:ext cx="1870842" cy="1065494"/>
          </a:xfrm>
          <a:prstGeom prst="rect">
            <a:avLst/>
          </a:prstGeom>
        </p:spPr>
      </p:pic>
      <p:sp>
        <p:nvSpPr>
          <p:cNvPr id="11" name="TextBox 10">
            <a:extLst>
              <a:ext uri="{FF2B5EF4-FFF2-40B4-BE49-F238E27FC236}">
                <a16:creationId xmlns:a16="http://schemas.microsoft.com/office/drawing/2014/main" xmlns="" id="{19CAB7B4-81C2-4B89-8B42-A0FCB9E310AD}"/>
              </a:ext>
            </a:extLst>
          </p:cNvPr>
          <p:cNvSpPr txBox="1"/>
          <p:nvPr/>
        </p:nvSpPr>
        <p:spPr>
          <a:xfrm>
            <a:off x="949384" y="7206056"/>
            <a:ext cx="1291077" cy="507831"/>
          </a:xfrm>
          <a:prstGeom prst="rect">
            <a:avLst/>
          </a:prstGeom>
          <a:noFill/>
        </p:spPr>
        <p:txBody>
          <a:bodyPr wrap="square" rtlCol="0">
            <a:spAutoFit/>
          </a:bodyPr>
          <a:lstStyle/>
          <a:p>
            <a:r>
              <a:rPr lang="en-IE" sz="900">
                <a:hlinkClick r:id="rId7" tooltip="https://en.wikipedia.org/wiki/Denmark"/>
              </a:rPr>
              <a:t>This Photo</a:t>
            </a:r>
            <a:r>
              <a:rPr lang="en-IE" sz="900"/>
              <a:t> by Unknown Author is licensed under </a:t>
            </a:r>
            <a:r>
              <a:rPr lang="en-IE" sz="900">
                <a:hlinkClick r:id="rId8" tooltip="https://creativecommons.org/licenses/by-sa/3.0/"/>
              </a:rPr>
              <a:t>CC BY-SA</a:t>
            </a:r>
            <a:endParaRPr lang="en-IE" sz="900"/>
          </a:p>
        </p:txBody>
      </p:sp>
      <p:sp>
        <p:nvSpPr>
          <p:cNvPr id="8" name="TextBox 7">
            <a:extLst>
              <a:ext uri="{FF2B5EF4-FFF2-40B4-BE49-F238E27FC236}">
                <a16:creationId xmlns:a16="http://schemas.microsoft.com/office/drawing/2014/main" xmlns="" id="{08AD71EF-979C-417B-B8EF-F3D5A1CC3814}"/>
              </a:ext>
            </a:extLst>
          </p:cNvPr>
          <p:cNvSpPr txBox="1"/>
          <p:nvPr/>
        </p:nvSpPr>
        <p:spPr>
          <a:xfrm>
            <a:off x="0" y="251843"/>
            <a:ext cx="2878282"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grpSp>
        <p:nvGrpSpPr>
          <p:cNvPr id="9" name="Google Shape;543;p39">
            <a:extLst>
              <a:ext uri="{FF2B5EF4-FFF2-40B4-BE49-F238E27FC236}">
                <a16:creationId xmlns:a16="http://schemas.microsoft.com/office/drawing/2014/main" xmlns="" id="{2CE47CED-5C21-40CB-A347-596DE9AE2B10}"/>
              </a:ext>
            </a:extLst>
          </p:cNvPr>
          <p:cNvGrpSpPr/>
          <p:nvPr/>
        </p:nvGrpSpPr>
        <p:grpSpPr>
          <a:xfrm>
            <a:off x="115613" y="317684"/>
            <a:ext cx="252000" cy="288000"/>
            <a:chOff x="5961125" y="1623900"/>
            <a:chExt cx="376925" cy="448175"/>
          </a:xfrm>
        </p:grpSpPr>
        <p:sp>
          <p:nvSpPr>
            <p:cNvPr id="12" name="Google Shape;544;p39">
              <a:extLst>
                <a:ext uri="{FF2B5EF4-FFF2-40B4-BE49-F238E27FC236}">
                  <a16:creationId xmlns:a16="http://schemas.microsoft.com/office/drawing/2014/main" xmlns="" id="{4A37AB47-538E-485F-BF38-2B80C55AE12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5;p39">
              <a:extLst>
                <a:ext uri="{FF2B5EF4-FFF2-40B4-BE49-F238E27FC236}">
                  <a16:creationId xmlns:a16="http://schemas.microsoft.com/office/drawing/2014/main" xmlns="" id="{3FCC2478-1BB3-4010-B760-EFCE25A9D874}"/>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6;p39">
              <a:extLst>
                <a:ext uri="{FF2B5EF4-FFF2-40B4-BE49-F238E27FC236}">
                  <a16:creationId xmlns:a16="http://schemas.microsoft.com/office/drawing/2014/main" xmlns="" id="{6828BA30-28CE-4CF9-AFCA-3B6032AC5360}"/>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7;p39">
              <a:extLst>
                <a:ext uri="{FF2B5EF4-FFF2-40B4-BE49-F238E27FC236}">
                  <a16:creationId xmlns:a16="http://schemas.microsoft.com/office/drawing/2014/main" xmlns="" id="{ECFA18AB-D28C-4BAD-AB7D-706C4387BDC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8;p39">
              <a:extLst>
                <a:ext uri="{FF2B5EF4-FFF2-40B4-BE49-F238E27FC236}">
                  <a16:creationId xmlns:a16="http://schemas.microsoft.com/office/drawing/2014/main" xmlns="" id="{2C4B63C5-FE7D-4215-82F9-0AF09349597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9;p39">
              <a:extLst>
                <a:ext uri="{FF2B5EF4-FFF2-40B4-BE49-F238E27FC236}">
                  <a16:creationId xmlns:a16="http://schemas.microsoft.com/office/drawing/2014/main" xmlns="" id="{7ABDE8EC-D17B-45E8-B3C5-29057B2C41E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0;p39">
              <a:extLst>
                <a:ext uri="{FF2B5EF4-FFF2-40B4-BE49-F238E27FC236}">
                  <a16:creationId xmlns:a16="http://schemas.microsoft.com/office/drawing/2014/main" xmlns="" id="{2E9C219A-9B5A-4F34-BAEB-1C6B2D9B043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2702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AD81B50-7FCF-4304-8269-89DC42E6DFA3}"/>
              </a:ext>
            </a:extLst>
          </p:cNvPr>
          <p:cNvSpPr>
            <a:spLocks noGrp="1"/>
          </p:cNvSpPr>
          <p:nvPr>
            <p:ph type="body" sz="quarter" idx="20"/>
          </p:nvPr>
        </p:nvSpPr>
        <p:spPr>
          <a:xfrm>
            <a:off x="5457910" y="1839310"/>
            <a:ext cx="6355718" cy="3949747"/>
          </a:xfrm>
        </p:spPr>
        <p:txBody>
          <a:bodyPr/>
          <a:lstStyle/>
          <a:p>
            <a:pPr algn="just"/>
            <a:r>
              <a:rPr lang="es-ES" sz="2200" dirty="0"/>
              <a:t>El Refugiado </a:t>
            </a:r>
            <a:r>
              <a:rPr lang="es-ES" sz="2200" dirty="0" err="1"/>
              <a:t>Talent</a:t>
            </a:r>
            <a:r>
              <a:rPr lang="es-ES" sz="2200" dirty="0"/>
              <a:t> </a:t>
            </a:r>
            <a:r>
              <a:rPr lang="es-ES" sz="2200" dirty="0" err="1"/>
              <a:t>Hub</a:t>
            </a:r>
            <a:r>
              <a:rPr lang="es-ES" sz="2200" dirty="0"/>
              <a:t> es una </a:t>
            </a:r>
            <a:r>
              <a:rPr lang="es-ES" sz="2200" dirty="0" smtClean="0"/>
              <a:t>iniciativa para </a:t>
            </a:r>
            <a:r>
              <a:rPr lang="es-ES" sz="2200" dirty="0"/>
              <a:t>empleadores en los Países Bajos y organizaciones públicas. Su premisa es simple </a:t>
            </a:r>
            <a:r>
              <a:rPr lang="en-IE" sz="2200" dirty="0" smtClean="0"/>
              <a:t>- </a:t>
            </a:r>
            <a:r>
              <a:rPr lang="es-ES" sz="2200" dirty="0">
                <a:solidFill>
                  <a:srgbClr val="16A8D3"/>
                </a:solidFill>
              </a:rPr>
              <a:t>muchos refugiados aún no tienen una red social en sus países de acogida y muchos empleadores no saben cómo ponerse en contacto con los refugiados</a:t>
            </a:r>
            <a:r>
              <a:rPr lang="es-ES" sz="2200" dirty="0" smtClean="0">
                <a:solidFill>
                  <a:srgbClr val="16A8D3"/>
                </a:solidFill>
              </a:rPr>
              <a:t>.</a:t>
            </a:r>
          </a:p>
          <a:p>
            <a:pPr algn="just"/>
            <a:r>
              <a:rPr lang="es-ES" sz="2200" dirty="0"/>
              <a:t>Entonces </a:t>
            </a:r>
            <a:r>
              <a:rPr lang="es-ES" sz="2200" dirty="0" err="1"/>
              <a:t>The</a:t>
            </a:r>
            <a:r>
              <a:rPr lang="es-ES" sz="2200" dirty="0"/>
              <a:t> </a:t>
            </a:r>
            <a:r>
              <a:rPr lang="es-ES" sz="2200" dirty="0" err="1"/>
              <a:t>Refugee</a:t>
            </a:r>
            <a:r>
              <a:rPr lang="es-ES" sz="2200" dirty="0"/>
              <a:t> </a:t>
            </a:r>
            <a:r>
              <a:rPr lang="es-ES" sz="2200" dirty="0" err="1"/>
              <a:t>Talent</a:t>
            </a:r>
            <a:r>
              <a:rPr lang="es-ES" sz="2200" dirty="0"/>
              <a:t> </a:t>
            </a:r>
            <a:r>
              <a:rPr lang="es-ES" sz="2200" dirty="0" err="1"/>
              <a:t>Hub</a:t>
            </a:r>
            <a:r>
              <a:rPr lang="es-ES" sz="2200" dirty="0"/>
              <a:t> organiza reuniones relacionadas con el trabajo y trabaja para acercar a los empleadores y los talentos de refugiados. El objetivo es que el refugiado obtenga empleo remunerado</a:t>
            </a:r>
            <a:r>
              <a:rPr lang="es-ES" sz="2200" dirty="0" smtClean="0"/>
              <a:t>.</a:t>
            </a:r>
          </a:p>
          <a:p>
            <a:pPr algn="just"/>
            <a:r>
              <a:rPr lang="es-ES" sz="2200" u="sng" dirty="0">
                <a:solidFill>
                  <a:schemeClr val="accent1"/>
                </a:solidFill>
              </a:rPr>
              <a:t>Obtenga más información sobre cómo funciona el Centro de talentos para refugiados</a:t>
            </a:r>
            <a:endParaRPr lang="en-IE" sz="2200" u="sng" dirty="0">
              <a:solidFill>
                <a:schemeClr val="accent1"/>
              </a:solidFill>
            </a:endParaRPr>
          </a:p>
        </p:txBody>
      </p:sp>
      <p:sp>
        <p:nvSpPr>
          <p:cNvPr id="5" name="Text Placeholder 2">
            <a:extLst>
              <a:ext uri="{FF2B5EF4-FFF2-40B4-BE49-F238E27FC236}">
                <a16:creationId xmlns:a16="http://schemas.microsoft.com/office/drawing/2014/main" xmlns="" id="{8C2E6D17-1841-45E2-8A9C-3D97BD43BB9A}"/>
              </a:ext>
            </a:extLst>
          </p:cNvPr>
          <p:cNvSpPr>
            <a:spLocks noGrp="1"/>
          </p:cNvSpPr>
          <p:nvPr>
            <p:ph type="body" sz="quarter" idx="22"/>
          </p:nvPr>
        </p:nvSpPr>
        <p:spPr>
          <a:xfrm>
            <a:off x="4771697" y="458950"/>
            <a:ext cx="6929767" cy="1257738"/>
          </a:xfrm>
        </p:spPr>
        <p:txBody>
          <a:bodyPr>
            <a:normAutofit fontScale="92500"/>
          </a:bodyPr>
          <a:lstStyle/>
          <a:p>
            <a:pPr algn="ctr"/>
            <a:r>
              <a:rPr lang="es-ES" dirty="0">
                <a:solidFill>
                  <a:srgbClr val="6D6E6C"/>
                </a:solidFill>
              </a:rPr>
              <a:t>Países Bajos - </a:t>
            </a:r>
            <a:r>
              <a:rPr lang="es-ES" dirty="0" err="1"/>
              <a:t>The</a:t>
            </a:r>
            <a:r>
              <a:rPr lang="es-ES" dirty="0"/>
              <a:t> </a:t>
            </a:r>
            <a:r>
              <a:rPr lang="es-ES" dirty="0" err="1"/>
              <a:t>Refugee</a:t>
            </a:r>
            <a:r>
              <a:rPr lang="es-ES" dirty="0"/>
              <a:t> </a:t>
            </a:r>
            <a:r>
              <a:rPr lang="es-ES" dirty="0" err="1"/>
              <a:t>Talent</a:t>
            </a:r>
            <a:r>
              <a:rPr lang="es-ES" dirty="0"/>
              <a:t> </a:t>
            </a:r>
            <a:r>
              <a:rPr lang="es-ES" dirty="0" err="1"/>
              <a:t>Hub</a:t>
            </a:r>
            <a:r>
              <a:rPr lang="es-ES" dirty="0"/>
              <a:t> </a:t>
            </a:r>
            <a:r>
              <a:rPr lang="es-ES" dirty="0">
                <a:solidFill>
                  <a:srgbClr val="6D6E6C"/>
                </a:solidFill>
              </a:rPr>
              <a:t>promueve el empleo de refugiados</a:t>
            </a:r>
            <a:endParaRPr lang="en-IE" dirty="0">
              <a:solidFill>
                <a:srgbClr val="6D6E6C"/>
              </a:solidFill>
            </a:endParaRPr>
          </a:p>
        </p:txBody>
      </p:sp>
      <p:pic>
        <p:nvPicPr>
          <p:cNvPr id="15" name="Picture Placeholder 14" descr="A person sitting at a desk with a computer&#10;&#10;Description automatically generated">
            <a:extLst>
              <a:ext uri="{FF2B5EF4-FFF2-40B4-BE49-F238E27FC236}">
                <a16:creationId xmlns:a16="http://schemas.microsoft.com/office/drawing/2014/main" xmlns="" id="{896B0F90-0A03-430D-9AD9-71FE17F7FF76}"/>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4"/>
              </a:ext>
            </a:extLst>
          </a:blip>
          <a:srcRect l="16869" r="16869"/>
          <a:stretch>
            <a:fillRect/>
          </a:stretch>
        </p:blipFill>
        <p:spPr/>
      </p:pic>
      <p:pic>
        <p:nvPicPr>
          <p:cNvPr id="17" name="Picture 16" descr="A picture containing bird, flower&#10;&#10;Description automatically generated">
            <a:extLst>
              <a:ext uri="{FF2B5EF4-FFF2-40B4-BE49-F238E27FC236}">
                <a16:creationId xmlns:a16="http://schemas.microsoft.com/office/drawing/2014/main" xmlns="" id="{3C08133D-E640-402E-AE69-BA9E70E35A01}"/>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311196" y="1180274"/>
            <a:ext cx="1834751" cy="1222690"/>
          </a:xfrm>
          <a:prstGeom prst="rect">
            <a:avLst/>
          </a:prstGeom>
        </p:spPr>
      </p:pic>
      <p:sp>
        <p:nvSpPr>
          <p:cNvPr id="18" name="TextBox 17">
            <a:extLst>
              <a:ext uri="{FF2B5EF4-FFF2-40B4-BE49-F238E27FC236}">
                <a16:creationId xmlns:a16="http://schemas.microsoft.com/office/drawing/2014/main" xmlns="" id="{F4FE9F67-552C-4F02-92FC-3525D652B2B6}"/>
              </a:ext>
            </a:extLst>
          </p:cNvPr>
          <p:cNvSpPr txBox="1"/>
          <p:nvPr/>
        </p:nvSpPr>
        <p:spPr>
          <a:xfrm>
            <a:off x="388850" y="7041953"/>
            <a:ext cx="1549499" cy="507831"/>
          </a:xfrm>
          <a:prstGeom prst="rect">
            <a:avLst/>
          </a:prstGeom>
          <a:noFill/>
        </p:spPr>
        <p:txBody>
          <a:bodyPr wrap="square" rtlCol="0">
            <a:spAutoFit/>
          </a:bodyPr>
          <a:lstStyle/>
          <a:p>
            <a:r>
              <a:rPr lang="en-IE" sz="900">
                <a:hlinkClick r:id="rId6" tooltip="https://vec.wikipedia.org/wiki/File:Flag_of_the_Netherlands.svg"/>
              </a:rPr>
              <a:t>This Photo</a:t>
            </a:r>
            <a:r>
              <a:rPr lang="en-IE" sz="900"/>
              <a:t> by Unknown Author is licensed under </a:t>
            </a:r>
            <a:r>
              <a:rPr lang="en-IE" sz="900">
                <a:hlinkClick r:id="rId7" tooltip="https://creativecommons.org/licenses/by-sa/3.0/"/>
              </a:rPr>
              <a:t>CC BY-SA</a:t>
            </a:r>
            <a:endParaRPr lang="en-IE" sz="900"/>
          </a:p>
        </p:txBody>
      </p:sp>
      <p:sp>
        <p:nvSpPr>
          <p:cNvPr id="19" name="TextBox 18">
            <a:extLst>
              <a:ext uri="{FF2B5EF4-FFF2-40B4-BE49-F238E27FC236}">
                <a16:creationId xmlns:a16="http://schemas.microsoft.com/office/drawing/2014/main" xmlns="" id="{9662C496-B2A1-429E-88E3-AFD1E7FD1FC8}"/>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20" name="Google Shape;543;p39">
            <a:extLst>
              <a:ext uri="{FF2B5EF4-FFF2-40B4-BE49-F238E27FC236}">
                <a16:creationId xmlns:a16="http://schemas.microsoft.com/office/drawing/2014/main" xmlns="" id="{1FB167DB-DE3A-460D-9816-5856E4B9F9EA}"/>
              </a:ext>
            </a:extLst>
          </p:cNvPr>
          <p:cNvGrpSpPr/>
          <p:nvPr/>
        </p:nvGrpSpPr>
        <p:grpSpPr>
          <a:xfrm>
            <a:off x="91772" y="320408"/>
            <a:ext cx="252000" cy="288000"/>
            <a:chOff x="5961125" y="1623900"/>
            <a:chExt cx="376925" cy="448175"/>
          </a:xfrm>
        </p:grpSpPr>
        <p:sp>
          <p:nvSpPr>
            <p:cNvPr id="21" name="Google Shape;544;p39">
              <a:extLst>
                <a:ext uri="{FF2B5EF4-FFF2-40B4-BE49-F238E27FC236}">
                  <a16:creationId xmlns:a16="http://schemas.microsoft.com/office/drawing/2014/main" xmlns="" id="{CD90AE60-15C4-4CC0-9567-3A31D45FC70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5;p39">
              <a:extLst>
                <a:ext uri="{FF2B5EF4-FFF2-40B4-BE49-F238E27FC236}">
                  <a16:creationId xmlns:a16="http://schemas.microsoft.com/office/drawing/2014/main" xmlns="" id="{57987426-5E24-43FE-8A0E-37A7F4AF844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6;p39">
              <a:extLst>
                <a:ext uri="{FF2B5EF4-FFF2-40B4-BE49-F238E27FC236}">
                  <a16:creationId xmlns:a16="http://schemas.microsoft.com/office/drawing/2014/main" xmlns="" id="{B5EEF63F-0D49-48B3-A878-A58535262313}"/>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7;p39">
              <a:extLst>
                <a:ext uri="{FF2B5EF4-FFF2-40B4-BE49-F238E27FC236}">
                  <a16:creationId xmlns:a16="http://schemas.microsoft.com/office/drawing/2014/main" xmlns="" id="{CCECEF4F-F613-4119-AAB1-A2D8995AAAE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8;p39">
              <a:extLst>
                <a:ext uri="{FF2B5EF4-FFF2-40B4-BE49-F238E27FC236}">
                  <a16:creationId xmlns:a16="http://schemas.microsoft.com/office/drawing/2014/main" xmlns="" id="{C6472D1B-DF12-4EB4-ACB0-B08FE7827B8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9;p39">
              <a:extLst>
                <a:ext uri="{FF2B5EF4-FFF2-40B4-BE49-F238E27FC236}">
                  <a16:creationId xmlns:a16="http://schemas.microsoft.com/office/drawing/2014/main" xmlns="" id="{5A037352-C0C6-407F-B4A6-03253160169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0;p39">
              <a:extLst>
                <a:ext uri="{FF2B5EF4-FFF2-40B4-BE49-F238E27FC236}">
                  <a16:creationId xmlns:a16="http://schemas.microsoft.com/office/drawing/2014/main" xmlns="" id="{C16BF27E-DF95-4C6D-A4B5-79CF30B08AB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xmlns="" id="{5E0F2F30-EB9C-4976-928B-C777E3160BA7}"/>
              </a:ext>
            </a:extLst>
          </p:cNvPr>
          <p:cNvSpPr txBox="1"/>
          <p:nvPr/>
        </p:nvSpPr>
        <p:spPr>
          <a:xfrm>
            <a:off x="-8984" y="5799294"/>
            <a:ext cx="5466894" cy="769441"/>
          </a:xfrm>
          <a:prstGeom prst="rect">
            <a:avLst/>
          </a:prstGeom>
          <a:solidFill>
            <a:srgbClr val="F38B00"/>
          </a:solidFill>
        </p:spPr>
        <p:txBody>
          <a:bodyPr wrap="square" rtlCol="0">
            <a:spAutoFit/>
          </a:bodyPr>
          <a:lstStyle/>
          <a:p>
            <a:pPr algn="ctr"/>
            <a:r>
              <a:rPr lang="es-ES" sz="2200" dirty="0">
                <a:solidFill>
                  <a:schemeClr val="bg1"/>
                </a:solidFill>
              </a:rPr>
              <a:t>¡Nos encanta esta idea! ¿Podría este principio ser </a:t>
            </a:r>
            <a:r>
              <a:rPr lang="es-ES" sz="2200" dirty="0" smtClean="0">
                <a:solidFill>
                  <a:schemeClr val="bg1"/>
                </a:solidFill>
              </a:rPr>
              <a:t>transferido a su </a:t>
            </a:r>
            <a:r>
              <a:rPr lang="es-ES" sz="2200" dirty="0">
                <a:solidFill>
                  <a:schemeClr val="bg1"/>
                </a:solidFill>
              </a:rPr>
              <a:t>comunidad / región?</a:t>
            </a:r>
            <a:endParaRPr lang="en-IE" sz="2200" dirty="0">
              <a:solidFill>
                <a:schemeClr val="bg1"/>
              </a:solidFill>
            </a:endParaRPr>
          </a:p>
        </p:txBody>
      </p:sp>
      <p:sp>
        <p:nvSpPr>
          <p:cNvPr id="29" name="TextBox 7">
            <a:extLst>
              <a:ext uri="{FF2B5EF4-FFF2-40B4-BE49-F238E27FC236}">
                <a16:creationId xmlns:a16="http://schemas.microsoft.com/office/drawing/2014/main" xmlns="" id="{08AD71EF-979C-417B-B8EF-F3D5A1CC3814}"/>
              </a:ext>
            </a:extLst>
          </p:cNvPr>
          <p:cNvSpPr txBox="1"/>
          <p:nvPr/>
        </p:nvSpPr>
        <p:spPr>
          <a:xfrm>
            <a:off x="0" y="251843"/>
            <a:ext cx="2878282"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PRACTICA</a:t>
            </a:r>
            <a:endParaRPr lang="en-IE" sz="2400" dirty="0">
              <a:solidFill>
                <a:schemeClr val="bg1"/>
              </a:solidFill>
            </a:endParaRPr>
          </a:p>
        </p:txBody>
      </p:sp>
    </p:spTree>
    <p:extLst>
      <p:ext uri="{BB962C8B-B14F-4D97-AF65-F5344CB8AC3E}">
        <p14:creationId xmlns:p14="http://schemas.microsoft.com/office/powerpoint/2010/main" val="1813736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7EA8D85-692C-4D02-84B3-BC53E29A8E9E}"/>
              </a:ext>
            </a:extLst>
          </p:cNvPr>
          <p:cNvPicPr>
            <a:picLocks noChangeAspect="1"/>
          </p:cNvPicPr>
          <p:nvPr/>
        </p:nvPicPr>
        <p:blipFill rotWithShape="1">
          <a:blip r:embed="rId2"/>
          <a:srcRect l="10724" r="13537"/>
          <a:stretch/>
        </p:blipFill>
        <p:spPr>
          <a:xfrm>
            <a:off x="-12720" y="959665"/>
            <a:ext cx="5041920" cy="4879740"/>
          </a:xfrm>
          <a:prstGeom prst="flowChartConnector">
            <a:avLst/>
          </a:prstGeom>
        </p:spPr>
      </p:pic>
      <p:sp>
        <p:nvSpPr>
          <p:cNvPr id="2" name="Text Placeholder 1">
            <a:extLst>
              <a:ext uri="{FF2B5EF4-FFF2-40B4-BE49-F238E27FC236}">
                <a16:creationId xmlns:a16="http://schemas.microsoft.com/office/drawing/2014/main" xmlns="" id="{91CF3E08-4634-4178-9AF0-A62C3CB72C51}"/>
              </a:ext>
            </a:extLst>
          </p:cNvPr>
          <p:cNvSpPr>
            <a:spLocks noGrp="1"/>
          </p:cNvSpPr>
          <p:nvPr>
            <p:ph type="body" sz="quarter" idx="20"/>
          </p:nvPr>
        </p:nvSpPr>
        <p:spPr>
          <a:xfrm>
            <a:off x="5288973" y="1873633"/>
            <a:ext cx="6640268" cy="3631644"/>
          </a:xfrm>
        </p:spPr>
        <p:txBody>
          <a:bodyPr/>
          <a:lstStyle/>
          <a:p>
            <a:r>
              <a:rPr lang="es-ES" dirty="0"/>
              <a:t>Los "Pilotos de bienvenida" son personal designado en cámaras alemanas de oficios </a:t>
            </a:r>
            <a:r>
              <a:rPr lang="es-ES" dirty="0" smtClean="0"/>
              <a:t>cualificados</a:t>
            </a:r>
            <a:r>
              <a:rPr lang="es-ES" dirty="0"/>
              <a:t>, cámaras de industria y comercio, cámaras de profesiones liberales y otras </a:t>
            </a:r>
            <a:r>
              <a:rPr lang="es-ES" dirty="0" smtClean="0"/>
              <a:t>organizaciones empresariales.</a:t>
            </a:r>
          </a:p>
          <a:p>
            <a:r>
              <a:rPr lang="es-ES" dirty="0"/>
              <a:t/>
            </a:r>
            <a:br>
              <a:rPr lang="es-ES" dirty="0"/>
            </a:br>
            <a:r>
              <a:rPr lang="es-ES" dirty="0"/>
              <a:t>Su </a:t>
            </a:r>
            <a:r>
              <a:rPr lang="es-ES" dirty="0" smtClean="0"/>
              <a:t>objetivo es </a:t>
            </a:r>
            <a:r>
              <a:rPr lang="es-ES" dirty="0"/>
              <a:t>apoyar a las pequeñas y medianas empresas para que ocupen puestos vacantes de capacitación y trabajo con refugiados.</a:t>
            </a:r>
            <a:r>
              <a:rPr lang="en-IE" dirty="0" smtClean="0"/>
              <a:t> </a:t>
            </a:r>
            <a:endParaRPr lang="en-IE" dirty="0"/>
          </a:p>
          <a:p>
            <a:endParaRPr lang="en-IE" dirty="0"/>
          </a:p>
        </p:txBody>
      </p:sp>
      <p:sp>
        <p:nvSpPr>
          <p:cNvPr id="4" name="Text Placeholder 3">
            <a:extLst>
              <a:ext uri="{FF2B5EF4-FFF2-40B4-BE49-F238E27FC236}">
                <a16:creationId xmlns:a16="http://schemas.microsoft.com/office/drawing/2014/main" xmlns="" id="{AEE7DDEE-FD22-483B-ACE3-0D0E8D2429C1}"/>
              </a:ext>
            </a:extLst>
          </p:cNvPr>
          <p:cNvSpPr>
            <a:spLocks noGrp="1"/>
          </p:cNvSpPr>
          <p:nvPr>
            <p:ph type="body" sz="quarter" idx="22"/>
          </p:nvPr>
        </p:nvSpPr>
        <p:spPr>
          <a:xfrm>
            <a:off x="4876800" y="294290"/>
            <a:ext cx="6824663" cy="1330751"/>
          </a:xfrm>
        </p:spPr>
        <p:txBody>
          <a:bodyPr>
            <a:normAutofit fontScale="92500" lnSpcReduction="10000"/>
          </a:bodyPr>
          <a:lstStyle/>
          <a:p>
            <a:pPr algn="ctr"/>
            <a:r>
              <a:rPr lang="en-IE" dirty="0" err="1" smtClean="0">
                <a:solidFill>
                  <a:srgbClr val="6D6E6C"/>
                </a:solidFill>
              </a:rPr>
              <a:t>Alemania</a:t>
            </a:r>
            <a:r>
              <a:rPr lang="en-IE" dirty="0" smtClean="0"/>
              <a:t> </a:t>
            </a:r>
            <a:r>
              <a:rPr lang="en-IE" dirty="0"/>
              <a:t>- </a:t>
            </a:r>
            <a:r>
              <a:rPr lang="es-ES" dirty="0"/>
              <a:t>WILLKOMMENSLOTSEN (Pilotos de bienvenida) </a:t>
            </a:r>
            <a:r>
              <a:rPr lang="es-ES" dirty="0">
                <a:solidFill>
                  <a:srgbClr val="6D6E6C"/>
                </a:solidFill>
              </a:rPr>
              <a:t>Aprendizaje de formación para refugiados</a:t>
            </a:r>
            <a:endParaRPr lang="en-IE" dirty="0">
              <a:solidFill>
                <a:srgbClr val="6D6E6C"/>
              </a:solidFill>
            </a:endParaRPr>
          </a:p>
        </p:txBody>
      </p:sp>
      <p:sp>
        <p:nvSpPr>
          <p:cNvPr id="5" name="TextBox 4">
            <a:extLst>
              <a:ext uri="{FF2B5EF4-FFF2-40B4-BE49-F238E27FC236}">
                <a16:creationId xmlns:a16="http://schemas.microsoft.com/office/drawing/2014/main" xmlns="" id="{A3903010-14B1-44C1-826D-62BC63ACF2FB}"/>
              </a:ext>
            </a:extLst>
          </p:cNvPr>
          <p:cNvSpPr txBox="1"/>
          <p:nvPr/>
        </p:nvSpPr>
        <p:spPr>
          <a:xfrm>
            <a:off x="6108721" y="5103232"/>
            <a:ext cx="6051752" cy="1754326"/>
          </a:xfrm>
          <a:prstGeom prst="rect">
            <a:avLst/>
          </a:prstGeom>
          <a:solidFill>
            <a:srgbClr val="16A8D3"/>
          </a:solidFill>
        </p:spPr>
        <p:txBody>
          <a:bodyPr wrap="square" rtlCol="0">
            <a:spAutoFit/>
          </a:bodyPr>
          <a:lstStyle/>
          <a:p>
            <a:r>
              <a:rPr lang="es-ES" dirty="0">
                <a:solidFill>
                  <a:schemeClr val="bg1"/>
                </a:solidFill>
              </a:rPr>
              <a:t>Para más información sobre el</a:t>
            </a:r>
          </a:p>
          <a:p>
            <a:r>
              <a:rPr lang="es-ES" dirty="0" smtClean="0">
                <a:solidFill>
                  <a:schemeClr val="bg1"/>
                </a:solidFill>
              </a:rPr>
              <a:t>Pilotos de Bienvenida, </a:t>
            </a:r>
            <a:r>
              <a:rPr lang="es-ES" dirty="0">
                <a:solidFill>
                  <a:schemeClr val="bg1"/>
                </a:solidFill>
              </a:rPr>
              <a:t>revisen la página 11 de</a:t>
            </a:r>
          </a:p>
          <a:p>
            <a:r>
              <a:rPr lang="es-ES" dirty="0">
                <a:solidFill>
                  <a:schemeClr val="bg1"/>
                </a:solidFill>
              </a:rPr>
              <a:t>Juego de herramientas de Promise Social </a:t>
            </a:r>
            <a:r>
              <a:rPr lang="es-ES" dirty="0" err="1">
                <a:solidFill>
                  <a:schemeClr val="bg1"/>
                </a:solidFill>
              </a:rPr>
              <a:t>Inclusion</a:t>
            </a:r>
            <a:r>
              <a:rPr lang="en-IE" dirty="0">
                <a:solidFill>
                  <a:schemeClr val="bg1"/>
                </a:solidFill>
              </a:rPr>
              <a:t/>
            </a:r>
            <a:br>
              <a:rPr lang="en-IE" dirty="0">
                <a:solidFill>
                  <a:schemeClr val="bg1"/>
                </a:solidFill>
              </a:rPr>
            </a:br>
            <a:endParaRPr lang="en-IE" dirty="0">
              <a:solidFill>
                <a:schemeClr val="bg1"/>
              </a:solidFill>
            </a:endParaRPr>
          </a:p>
          <a:p>
            <a:r>
              <a:rPr lang="en-IE" dirty="0">
                <a:solidFill>
                  <a:schemeClr val="bg1"/>
                </a:solidFill>
              </a:rPr>
              <a:t>NB - INSERT LINK</a:t>
            </a:r>
          </a:p>
          <a:p>
            <a:endParaRPr lang="en-IE" dirty="0">
              <a:solidFill>
                <a:schemeClr val="bg1"/>
              </a:solidFill>
            </a:endParaRPr>
          </a:p>
        </p:txBody>
      </p:sp>
      <p:sp>
        <p:nvSpPr>
          <p:cNvPr id="6" name="Rectangle 5">
            <a:extLst>
              <a:ext uri="{FF2B5EF4-FFF2-40B4-BE49-F238E27FC236}">
                <a16:creationId xmlns:a16="http://schemas.microsoft.com/office/drawing/2014/main" xmlns="" id="{349B33D3-6904-42E5-85AF-3F8A6117C2E4}"/>
              </a:ext>
            </a:extLst>
          </p:cNvPr>
          <p:cNvSpPr/>
          <p:nvPr/>
        </p:nvSpPr>
        <p:spPr>
          <a:xfrm>
            <a:off x="0" y="5598319"/>
            <a:ext cx="6096000" cy="923330"/>
          </a:xfrm>
          <a:prstGeom prst="rect">
            <a:avLst/>
          </a:prstGeom>
          <a:solidFill>
            <a:srgbClr val="F38B00"/>
          </a:solidFill>
        </p:spPr>
        <p:txBody>
          <a:bodyPr>
            <a:spAutoFit/>
          </a:bodyPr>
          <a:lstStyle/>
          <a:p>
            <a:pPr algn="ctr"/>
            <a:r>
              <a:rPr lang="es-ES" dirty="0">
                <a:solidFill>
                  <a:schemeClr val="bg1"/>
                </a:solidFill>
              </a:rPr>
              <a:t>En 2018, los Pilotos de Bienvenida facilitaron más de </a:t>
            </a:r>
            <a:r>
              <a:rPr lang="es-ES" dirty="0" smtClean="0">
                <a:solidFill>
                  <a:schemeClr val="bg1"/>
                </a:solidFill>
              </a:rPr>
              <a:t>3700 </a:t>
            </a:r>
            <a:r>
              <a:rPr lang="es-ES" dirty="0">
                <a:solidFill>
                  <a:schemeClr val="bg1"/>
                </a:solidFill>
              </a:rPr>
              <a:t>pasantías, </a:t>
            </a:r>
            <a:r>
              <a:rPr lang="es-ES" dirty="0" smtClean="0">
                <a:solidFill>
                  <a:schemeClr val="bg1"/>
                </a:solidFill>
              </a:rPr>
              <a:t>1390 </a:t>
            </a:r>
            <a:r>
              <a:rPr lang="es-ES" dirty="0">
                <a:solidFill>
                  <a:schemeClr val="bg1"/>
                </a:solidFill>
              </a:rPr>
              <a:t>calificaciones de ingreso y más de </a:t>
            </a:r>
            <a:r>
              <a:rPr lang="es-ES" dirty="0" smtClean="0">
                <a:solidFill>
                  <a:schemeClr val="bg1"/>
                </a:solidFill>
              </a:rPr>
              <a:t>1220 </a:t>
            </a:r>
            <a:r>
              <a:rPr lang="es-ES" dirty="0">
                <a:solidFill>
                  <a:schemeClr val="bg1"/>
                </a:solidFill>
              </a:rPr>
              <a:t>lugares de empleo.</a:t>
            </a:r>
            <a:endParaRPr lang="en-IE" dirty="0">
              <a:solidFill>
                <a:schemeClr val="bg1"/>
              </a:solidFill>
            </a:endParaRPr>
          </a:p>
        </p:txBody>
      </p:sp>
      <p:pic>
        <p:nvPicPr>
          <p:cNvPr id="7" name="Picture 6">
            <a:extLst>
              <a:ext uri="{FF2B5EF4-FFF2-40B4-BE49-F238E27FC236}">
                <a16:creationId xmlns:a16="http://schemas.microsoft.com/office/drawing/2014/main" xmlns="" id="{BA8FB476-6A37-4E0C-9A94-7574910CBD55}"/>
              </a:ext>
            </a:extLst>
          </p:cNvPr>
          <p:cNvPicPr>
            <a:picLocks noChangeAspect="1"/>
          </p:cNvPicPr>
          <p:nvPr/>
        </p:nvPicPr>
        <p:blipFill>
          <a:blip r:embed="rId3"/>
          <a:stretch>
            <a:fillRect/>
          </a:stretch>
        </p:blipFill>
        <p:spPr>
          <a:xfrm>
            <a:off x="10969899" y="5220374"/>
            <a:ext cx="1082425" cy="1520042"/>
          </a:xfrm>
          <a:prstGeom prst="rect">
            <a:avLst/>
          </a:prstGeom>
        </p:spPr>
      </p:pic>
    </p:spTree>
    <p:extLst>
      <p:ext uri="{BB962C8B-B14F-4D97-AF65-F5344CB8AC3E}">
        <p14:creationId xmlns:p14="http://schemas.microsoft.com/office/powerpoint/2010/main" val="2655799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90325E-6AB0-4A3E-AC6D-35C1BEB34B23}"/>
              </a:ext>
            </a:extLst>
          </p:cNvPr>
          <p:cNvSpPr>
            <a:spLocks noGrp="1"/>
          </p:cNvSpPr>
          <p:nvPr>
            <p:ph type="body" sz="quarter" idx="10"/>
          </p:nvPr>
        </p:nvSpPr>
        <p:spPr>
          <a:xfrm>
            <a:off x="101354" y="1961894"/>
            <a:ext cx="3157402" cy="3712088"/>
          </a:xfrm>
        </p:spPr>
        <p:txBody>
          <a:bodyPr>
            <a:normAutofit/>
          </a:bodyPr>
          <a:lstStyle/>
          <a:p>
            <a:r>
              <a:rPr lang="es-ES" sz="2200" dirty="0">
                <a:solidFill>
                  <a:srgbClr val="16A8D3"/>
                </a:solidFill>
              </a:rPr>
              <a:t>¿Está utilizando la educación de manera efectiva como una herramienta de integración / inclusión internamente en su propia organización y en la provisión de servicios / apoyos a terceros?</a:t>
            </a:r>
            <a:endParaRPr lang="en-IE" sz="2200" dirty="0">
              <a:solidFill>
                <a:srgbClr val="16A8D3"/>
              </a:solidFill>
            </a:endParaRPr>
          </a:p>
        </p:txBody>
      </p:sp>
      <p:sp>
        <p:nvSpPr>
          <p:cNvPr id="3" name="Text Placeholder 2">
            <a:extLst>
              <a:ext uri="{FF2B5EF4-FFF2-40B4-BE49-F238E27FC236}">
                <a16:creationId xmlns:a16="http://schemas.microsoft.com/office/drawing/2014/main" xmlns="" id="{6B0B30F5-6C42-4673-BA23-6FC5D780CBEE}"/>
              </a:ext>
            </a:extLst>
          </p:cNvPr>
          <p:cNvSpPr>
            <a:spLocks noGrp="1"/>
          </p:cNvSpPr>
          <p:nvPr>
            <p:ph type="body" sz="quarter" idx="11"/>
          </p:nvPr>
        </p:nvSpPr>
        <p:spPr>
          <a:xfrm>
            <a:off x="3086101" y="2090693"/>
            <a:ext cx="3023754" cy="4226024"/>
          </a:xfrm>
        </p:spPr>
        <p:txBody>
          <a:bodyPr>
            <a:normAutofit/>
          </a:bodyPr>
          <a:lstStyle/>
          <a:p>
            <a:r>
              <a:rPr lang="es-ES" sz="2200" dirty="0">
                <a:solidFill>
                  <a:srgbClr val="B6BD00"/>
                </a:solidFill>
              </a:rPr>
              <a:t>Proveedores de educación para adultos: considere los temas </a:t>
            </a:r>
            <a:r>
              <a:rPr lang="es-ES" sz="2200" dirty="0" smtClean="0">
                <a:solidFill>
                  <a:srgbClr val="B6BD00"/>
                </a:solidFill>
              </a:rPr>
              <a:t>para la formación en </a:t>
            </a:r>
            <a:r>
              <a:rPr lang="es-ES" sz="2200" dirty="0">
                <a:solidFill>
                  <a:srgbClr val="B6BD00"/>
                </a:solidFill>
              </a:rPr>
              <a:t>la página 14. ¿Cuántos de estos ofrece </a:t>
            </a:r>
            <a:r>
              <a:rPr lang="es-ES" sz="2200" dirty="0">
                <a:solidFill>
                  <a:srgbClr val="B6BD00"/>
                </a:solidFill>
              </a:rPr>
              <a:t>actualmente su comunidad </a:t>
            </a:r>
            <a:r>
              <a:rPr lang="es-ES" sz="2200" dirty="0">
                <a:solidFill>
                  <a:srgbClr val="B6BD00"/>
                </a:solidFill>
              </a:rPr>
              <a:t>a refugiados / </a:t>
            </a:r>
            <a:r>
              <a:rPr lang="es-ES" sz="2200" dirty="0" smtClean="0">
                <a:solidFill>
                  <a:srgbClr val="B6BD00"/>
                </a:solidFill>
              </a:rPr>
              <a:t>migrantes? </a:t>
            </a:r>
            <a:r>
              <a:rPr lang="es-ES" sz="2200" dirty="0">
                <a:solidFill>
                  <a:srgbClr val="B6BD00"/>
                </a:solidFill>
              </a:rPr>
              <a:t>¿Podría ampliar su oferta?</a:t>
            </a:r>
            <a:endParaRPr lang="en-IE" sz="2200" dirty="0">
              <a:solidFill>
                <a:srgbClr val="B6BD00"/>
              </a:solidFill>
            </a:endParaRPr>
          </a:p>
        </p:txBody>
      </p:sp>
      <p:sp>
        <p:nvSpPr>
          <p:cNvPr id="4" name="Text Placeholder 3">
            <a:extLst>
              <a:ext uri="{FF2B5EF4-FFF2-40B4-BE49-F238E27FC236}">
                <a16:creationId xmlns:a16="http://schemas.microsoft.com/office/drawing/2014/main" xmlns="" id="{61A9021F-A690-45DC-B615-242A03054209}"/>
              </a:ext>
            </a:extLst>
          </p:cNvPr>
          <p:cNvSpPr>
            <a:spLocks noGrp="1"/>
          </p:cNvSpPr>
          <p:nvPr>
            <p:ph type="body" sz="quarter" idx="12"/>
          </p:nvPr>
        </p:nvSpPr>
        <p:spPr>
          <a:xfrm>
            <a:off x="6026246" y="2090692"/>
            <a:ext cx="3072304" cy="4115797"/>
          </a:xfrm>
        </p:spPr>
        <p:txBody>
          <a:bodyPr>
            <a:normAutofit/>
          </a:bodyPr>
          <a:lstStyle/>
          <a:p>
            <a:r>
              <a:rPr lang="es-ES" dirty="0">
                <a:solidFill>
                  <a:srgbClr val="F38B00"/>
                </a:solidFill>
              </a:rPr>
              <a:t>Revise nuestros enfoques </a:t>
            </a:r>
            <a:r>
              <a:rPr lang="es-ES" dirty="0" smtClean="0">
                <a:solidFill>
                  <a:srgbClr val="F38B00"/>
                </a:solidFill>
              </a:rPr>
              <a:t>innovadores de enseñanza</a:t>
            </a:r>
            <a:r>
              <a:rPr lang="es-ES" dirty="0">
                <a:solidFill>
                  <a:srgbClr val="F38B00"/>
                </a:solidFill>
              </a:rPr>
              <a:t>. </a:t>
            </a:r>
            <a:r>
              <a:rPr lang="es-ES" dirty="0">
                <a:solidFill>
                  <a:srgbClr val="F38B00"/>
                </a:solidFill>
              </a:rPr>
              <a:t>¿Cuál de estos podría incluir en su oferta de servicios / </a:t>
            </a:r>
            <a:r>
              <a:rPr lang="es-ES" dirty="0" smtClean="0">
                <a:solidFill>
                  <a:srgbClr val="F38B00"/>
                </a:solidFill>
              </a:rPr>
              <a:t>educación</a:t>
            </a:r>
            <a:r>
              <a:rPr lang="es-ES" dirty="0">
                <a:solidFill>
                  <a:srgbClr val="F38B00"/>
                </a:solidFill>
              </a:rPr>
              <a:t>?</a:t>
            </a:r>
            <a:endParaRPr lang="en-IE" dirty="0">
              <a:solidFill>
                <a:srgbClr val="F38B00"/>
              </a:solidFill>
            </a:endParaRPr>
          </a:p>
        </p:txBody>
      </p:sp>
      <p:sp>
        <p:nvSpPr>
          <p:cNvPr id="5" name="Text Placeholder 4">
            <a:extLst>
              <a:ext uri="{FF2B5EF4-FFF2-40B4-BE49-F238E27FC236}">
                <a16:creationId xmlns:a16="http://schemas.microsoft.com/office/drawing/2014/main" xmlns="" id="{6824D7C1-4998-41BB-88F7-95E1BE5D0ED9}"/>
              </a:ext>
            </a:extLst>
          </p:cNvPr>
          <p:cNvSpPr>
            <a:spLocks noGrp="1"/>
          </p:cNvSpPr>
          <p:nvPr>
            <p:ph type="body" sz="quarter" idx="13"/>
          </p:nvPr>
        </p:nvSpPr>
        <p:spPr>
          <a:xfrm>
            <a:off x="9098549" y="2090692"/>
            <a:ext cx="2913342" cy="4404140"/>
          </a:xfrm>
        </p:spPr>
        <p:txBody>
          <a:bodyPr>
            <a:normAutofit/>
          </a:bodyPr>
          <a:lstStyle/>
          <a:p>
            <a:r>
              <a:rPr lang="es-ES" sz="2200" dirty="0">
                <a:solidFill>
                  <a:srgbClr val="EA1D76"/>
                </a:solidFill>
              </a:rPr>
              <a:t>La educación y el empleo ofrecen enormes oportunidades para los refugiados y los migrantes. ¿</a:t>
            </a:r>
            <a:r>
              <a:rPr lang="es-ES" sz="2200" dirty="0" smtClean="0">
                <a:solidFill>
                  <a:srgbClr val="EA1D76"/>
                </a:solidFill>
              </a:rPr>
              <a:t>Podría promoverlo </a:t>
            </a:r>
            <a:r>
              <a:rPr lang="es-ES" sz="2200" dirty="0">
                <a:solidFill>
                  <a:srgbClr val="EA1D76"/>
                </a:solidFill>
              </a:rPr>
              <a:t>en </a:t>
            </a:r>
            <a:r>
              <a:rPr lang="es-ES" sz="2200" dirty="0" smtClean="0">
                <a:solidFill>
                  <a:srgbClr val="EA1D76"/>
                </a:solidFill>
              </a:rPr>
              <a:t>su </a:t>
            </a:r>
            <a:r>
              <a:rPr lang="es-ES" sz="2200" dirty="0">
                <a:solidFill>
                  <a:srgbClr val="EA1D76"/>
                </a:solidFill>
              </a:rPr>
              <a:t>trabajo o </a:t>
            </a:r>
            <a:r>
              <a:rPr lang="es-ES" sz="2200" dirty="0" smtClean="0">
                <a:solidFill>
                  <a:srgbClr val="EA1D76"/>
                </a:solidFill>
              </a:rPr>
              <a:t>colaboraciones?</a:t>
            </a:r>
            <a:endParaRPr lang="en-IE" sz="2200" dirty="0">
              <a:solidFill>
                <a:srgbClr val="EA1D76"/>
              </a:solidFill>
            </a:endParaRPr>
          </a:p>
        </p:txBody>
      </p:sp>
      <p:sp>
        <p:nvSpPr>
          <p:cNvPr id="12" name="TextBox 11">
            <a:extLst>
              <a:ext uri="{FF2B5EF4-FFF2-40B4-BE49-F238E27FC236}">
                <a16:creationId xmlns:a16="http://schemas.microsoft.com/office/drawing/2014/main" xmlns="" id="{653CAEB4-6D1E-4A12-933C-8886D85A0CE8}"/>
              </a:ext>
            </a:extLst>
          </p:cNvPr>
          <p:cNvSpPr txBox="1"/>
          <p:nvPr/>
        </p:nvSpPr>
        <p:spPr>
          <a:xfrm>
            <a:off x="0" y="0"/>
            <a:ext cx="4952009" cy="369332"/>
          </a:xfrm>
          <a:prstGeom prst="rect">
            <a:avLst/>
          </a:prstGeom>
          <a:solidFill>
            <a:srgbClr val="EA1D76"/>
          </a:solidFill>
        </p:spPr>
        <p:txBody>
          <a:bodyPr wrap="square" rtlCol="0">
            <a:spAutoFit/>
          </a:bodyPr>
          <a:lstStyle/>
          <a:p>
            <a:r>
              <a:rPr lang="es-ES" dirty="0">
                <a:solidFill>
                  <a:schemeClr val="bg1"/>
                </a:solidFill>
              </a:rPr>
              <a:t>Puntos clave de comunicación / puntos de acción</a:t>
            </a:r>
            <a:endParaRPr lang="en-IE" dirty="0">
              <a:solidFill>
                <a:schemeClr val="bg1"/>
              </a:solidFill>
            </a:endParaRPr>
          </a:p>
        </p:txBody>
      </p:sp>
      <p:grpSp>
        <p:nvGrpSpPr>
          <p:cNvPr id="13" name="Google Shape;813;p39">
            <a:extLst>
              <a:ext uri="{FF2B5EF4-FFF2-40B4-BE49-F238E27FC236}">
                <a16:creationId xmlns:a16="http://schemas.microsoft.com/office/drawing/2014/main" xmlns=""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xmlns=""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xmlns=""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xmlns=""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xmlns=""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xmlns=""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xmlns=""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xmlns=""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xmlns=""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xmlns=""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xmlns=""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xmlns=""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xmlns=""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xmlns=""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xmlns=""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a16="http://schemas.microsoft.com/office/drawing/2014/main" xmlns=""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a16="http://schemas.microsoft.com/office/drawing/2014/main" xmlns=""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a16="http://schemas.microsoft.com/office/drawing/2014/main" xmlns=""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a16="http://schemas.microsoft.com/office/drawing/2014/main" xmlns=""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a16="http://schemas.microsoft.com/office/drawing/2014/main" xmlns=""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a16="http://schemas.microsoft.com/office/drawing/2014/main" xmlns=""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a16="http://schemas.microsoft.com/office/drawing/2014/main" xmlns=""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a16="http://schemas.microsoft.com/office/drawing/2014/main" xmlns=""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a16="http://schemas.microsoft.com/office/drawing/2014/main" xmlns=""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a16="http://schemas.microsoft.com/office/drawing/2014/main" xmlns=""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a16="http://schemas.microsoft.com/office/drawing/2014/main" xmlns=""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a16="http://schemas.microsoft.com/office/drawing/2014/main" xmlns=""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a16="http://schemas.microsoft.com/office/drawing/2014/main" xmlns=""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362644" y="849586"/>
            <a:ext cx="3104978" cy="697353"/>
          </a:xfrm>
        </p:spPr>
        <p:txBody>
          <a:bodyPr/>
          <a:lstStyle/>
          <a:p>
            <a:r>
              <a:rPr lang="en-US" dirty="0" smtClean="0"/>
              <a:t>Gracias</a:t>
            </a:r>
            <a:endParaRPr lang="en-US" dirty="0"/>
          </a:p>
        </p:txBody>
      </p:sp>
      <p:sp>
        <p:nvSpPr>
          <p:cNvPr id="5" name="Text Placeholder 4"/>
          <p:cNvSpPr>
            <a:spLocks noGrp="1"/>
          </p:cNvSpPr>
          <p:nvPr>
            <p:ph type="body" sz="quarter" idx="14"/>
          </p:nvPr>
        </p:nvSpPr>
        <p:spPr/>
        <p:txBody>
          <a:bodyPr/>
          <a:lstStyle/>
          <a:p>
            <a:r>
              <a:rPr lang="en-US" dirty="0" smtClean="0"/>
              <a:t>¿Alguna pregunta?</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36F973-4229-4DAD-A74D-D5A54E8F62CE}"/>
              </a:ext>
            </a:extLst>
          </p:cNvPr>
          <p:cNvSpPr>
            <a:spLocks noGrp="1"/>
          </p:cNvSpPr>
          <p:nvPr>
            <p:ph type="body" sz="quarter" idx="20"/>
          </p:nvPr>
        </p:nvSpPr>
        <p:spPr>
          <a:xfrm>
            <a:off x="2722181" y="1266177"/>
            <a:ext cx="9136409" cy="5051495"/>
          </a:xfrm>
        </p:spPr>
        <p:txBody>
          <a:bodyPr/>
          <a:lstStyle/>
          <a:p>
            <a:pPr algn="just"/>
            <a:r>
              <a:rPr lang="es-ES" sz="2200" dirty="0">
                <a:solidFill>
                  <a:srgbClr val="615F5D"/>
                </a:solidFill>
              </a:rPr>
              <a:t>En términos de integración e inclusión, la educación puede ayudar a </a:t>
            </a:r>
            <a:r>
              <a:rPr lang="es-ES" sz="2200" dirty="0" smtClean="0">
                <a:solidFill>
                  <a:srgbClr val="615F5D"/>
                </a:solidFill>
              </a:rPr>
              <a:t>las personas refugiadas </a:t>
            </a:r>
            <a:r>
              <a:rPr lang="es-ES" sz="2200" dirty="0">
                <a:solidFill>
                  <a:srgbClr val="615F5D"/>
                </a:solidFill>
              </a:rPr>
              <a:t>y migrantes a desarrollar resiliencia, autoeficacia y habilidades sociales. Al mismo tiempo que ayuda a las comunidades anfitrionas a aprender sobre nuevas culturas y el principio de diversidad</a:t>
            </a:r>
            <a:r>
              <a:rPr lang="es-ES" sz="2200" dirty="0" smtClean="0">
                <a:solidFill>
                  <a:srgbClr val="615F5D"/>
                </a:solidFill>
              </a:rPr>
              <a:t>.</a:t>
            </a:r>
          </a:p>
          <a:p>
            <a:pPr algn="just"/>
            <a:r>
              <a:rPr lang="es-ES" sz="2200" dirty="0">
                <a:solidFill>
                  <a:srgbClr val="615F5D"/>
                </a:solidFill>
              </a:rPr>
              <a:t>La educación de adultos ayuda a todas las personas a formarse para tomar </a:t>
            </a:r>
            <a:r>
              <a:rPr lang="es-ES" sz="2200" dirty="0" smtClean="0">
                <a:solidFill>
                  <a:srgbClr val="615F5D"/>
                </a:solidFill>
              </a:rPr>
              <a:t>sus propias decisiones. </a:t>
            </a:r>
            <a:r>
              <a:rPr lang="es-ES" sz="2200" dirty="0">
                <a:solidFill>
                  <a:srgbClr val="615F5D"/>
                </a:solidFill>
              </a:rPr>
              <a:t>Ayuda a proporcionar información, mejorar las habilidades cognitivas y fortalecer las capacidades socioemocionales de las personas.</a:t>
            </a:r>
          </a:p>
          <a:p>
            <a:pPr algn="just"/>
            <a:r>
              <a:rPr lang="es-ES" sz="2200" dirty="0">
                <a:solidFill>
                  <a:srgbClr val="615F5D"/>
                </a:solidFill>
              </a:rPr>
              <a:t>La educación de adultos juega un papel fundamental en la construcción del capital humano de </a:t>
            </a:r>
            <a:r>
              <a:rPr lang="es-ES" sz="2200" dirty="0" smtClean="0">
                <a:solidFill>
                  <a:srgbClr val="615F5D"/>
                </a:solidFill>
              </a:rPr>
              <a:t>las personas refugiadas </a:t>
            </a:r>
            <a:r>
              <a:rPr lang="es-ES" sz="2200" dirty="0">
                <a:solidFill>
                  <a:srgbClr val="615F5D"/>
                </a:solidFill>
              </a:rPr>
              <a:t>y migrantes que pueden carecer de un diploma de escuela secundaria o equivalente y no pueden </a:t>
            </a:r>
            <a:r>
              <a:rPr lang="es-ES" sz="2200" dirty="0" smtClean="0">
                <a:solidFill>
                  <a:srgbClr val="615F5D"/>
                </a:solidFill>
              </a:rPr>
              <a:t>acceder a </a:t>
            </a:r>
            <a:r>
              <a:rPr lang="es-ES" sz="2200" dirty="0">
                <a:solidFill>
                  <a:srgbClr val="615F5D"/>
                </a:solidFill>
              </a:rPr>
              <a:t>otros niveles de educación.</a:t>
            </a:r>
          </a:p>
          <a:p>
            <a:pPr algn="just"/>
            <a:r>
              <a:rPr lang="es-ES" sz="2200" dirty="0">
                <a:solidFill>
                  <a:srgbClr val="615F5D"/>
                </a:solidFill>
              </a:rPr>
              <a:t>La educación puede ofrecer un entorno ideal para que </a:t>
            </a:r>
            <a:r>
              <a:rPr lang="es-ES" sz="2200" dirty="0" smtClean="0">
                <a:solidFill>
                  <a:srgbClr val="615F5D"/>
                </a:solidFill>
              </a:rPr>
              <a:t>el alumnado refugiado </a:t>
            </a:r>
            <a:r>
              <a:rPr lang="es-ES" sz="2200" dirty="0">
                <a:solidFill>
                  <a:srgbClr val="615F5D"/>
                </a:solidFill>
              </a:rPr>
              <a:t>y </a:t>
            </a:r>
            <a:r>
              <a:rPr lang="es-ES" sz="2200" dirty="0" smtClean="0">
                <a:solidFill>
                  <a:srgbClr val="615F5D"/>
                </a:solidFill>
              </a:rPr>
              <a:t>migrante </a:t>
            </a:r>
            <a:r>
              <a:rPr lang="es-ES" sz="2200" dirty="0">
                <a:solidFill>
                  <a:srgbClr val="615F5D"/>
                </a:solidFill>
              </a:rPr>
              <a:t>desarrollen hábitos saludables y actitudes participativas.</a:t>
            </a:r>
            <a:endParaRPr lang="en-IE" sz="2200" dirty="0">
              <a:solidFill>
                <a:srgbClr val="615F5D"/>
              </a:solidFill>
            </a:endParaRPr>
          </a:p>
          <a:p>
            <a:endParaRPr lang="en-IE" sz="2200" dirty="0">
              <a:solidFill>
                <a:srgbClr val="615F5D"/>
              </a:solidFill>
            </a:endParaRPr>
          </a:p>
        </p:txBody>
      </p:sp>
      <p:sp>
        <p:nvSpPr>
          <p:cNvPr id="3" name="Text Placeholder 2">
            <a:extLst>
              <a:ext uri="{FF2B5EF4-FFF2-40B4-BE49-F238E27FC236}">
                <a16:creationId xmlns:a16="http://schemas.microsoft.com/office/drawing/2014/main" xmlns="" id="{38B16724-52A5-4349-ACA5-2BF7C8AA1100}"/>
              </a:ext>
            </a:extLst>
          </p:cNvPr>
          <p:cNvSpPr>
            <a:spLocks noGrp="1"/>
          </p:cNvSpPr>
          <p:nvPr>
            <p:ph type="body" sz="quarter" idx="21"/>
          </p:nvPr>
        </p:nvSpPr>
        <p:spPr>
          <a:xfrm>
            <a:off x="1954938" y="203730"/>
            <a:ext cx="10164326" cy="857158"/>
          </a:xfrm>
        </p:spPr>
        <p:txBody>
          <a:bodyPr>
            <a:normAutofit fontScale="92500"/>
          </a:bodyPr>
          <a:lstStyle/>
          <a:p>
            <a:r>
              <a:rPr lang="es-ES" dirty="0"/>
              <a:t>La educación de adultos como herramienta de integración</a:t>
            </a:r>
            <a:endParaRPr lang="en-IE" dirty="0"/>
          </a:p>
        </p:txBody>
      </p:sp>
      <p:sp>
        <p:nvSpPr>
          <p:cNvPr id="4" name="Rectangle 3">
            <a:extLst>
              <a:ext uri="{FF2B5EF4-FFF2-40B4-BE49-F238E27FC236}">
                <a16:creationId xmlns:a16="http://schemas.microsoft.com/office/drawing/2014/main" xmlns="" id="{AE66788D-32F4-4FCA-829D-C6013CC6ADFB}"/>
              </a:ext>
            </a:extLst>
          </p:cNvPr>
          <p:cNvSpPr/>
          <p:nvPr/>
        </p:nvSpPr>
        <p:spPr>
          <a:xfrm>
            <a:off x="196777" y="1960705"/>
            <a:ext cx="2525404" cy="2246769"/>
          </a:xfrm>
          <a:prstGeom prst="rect">
            <a:avLst/>
          </a:prstGeom>
          <a:solidFill>
            <a:srgbClr val="16A8D3"/>
          </a:solidFill>
        </p:spPr>
        <p:txBody>
          <a:bodyPr wrap="square">
            <a:spAutoFit/>
          </a:bodyPr>
          <a:lstStyle/>
          <a:p>
            <a:r>
              <a:rPr lang="es-ES" sz="2800" b="1" dirty="0">
                <a:solidFill>
                  <a:schemeClr val="bg1"/>
                </a:solidFill>
              </a:rPr>
              <a:t>La educación es clave para sociedades más democráticas y justas.</a:t>
            </a:r>
            <a:endParaRPr lang="en-IE" sz="2800" b="1" dirty="0">
              <a:solidFill>
                <a:schemeClr val="bg1"/>
              </a:solidFill>
            </a:endParaRPr>
          </a:p>
        </p:txBody>
      </p:sp>
    </p:spTree>
    <p:extLst>
      <p:ext uri="{BB962C8B-B14F-4D97-AF65-F5344CB8AC3E}">
        <p14:creationId xmlns:p14="http://schemas.microsoft.com/office/powerpoint/2010/main" val="1074500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36F973-4229-4DAD-A74D-D5A54E8F62CE}"/>
              </a:ext>
            </a:extLst>
          </p:cNvPr>
          <p:cNvSpPr>
            <a:spLocks noGrp="1"/>
          </p:cNvSpPr>
          <p:nvPr>
            <p:ph type="body" sz="quarter" idx="20"/>
          </p:nvPr>
        </p:nvSpPr>
        <p:spPr>
          <a:xfrm>
            <a:off x="4351285" y="1920930"/>
            <a:ext cx="7312631" cy="3872188"/>
          </a:xfrm>
        </p:spPr>
        <p:txBody>
          <a:bodyPr/>
          <a:lstStyle/>
          <a:p>
            <a:pPr algn="just"/>
            <a:r>
              <a:rPr lang="es-ES" dirty="0"/>
              <a:t>La educación de adultos también tiene el potencial de servir como una vía de acceso al empleo y como oportunidad para que </a:t>
            </a:r>
            <a:r>
              <a:rPr lang="es-ES" dirty="0" smtClean="0"/>
              <a:t>las personas refugiadas </a:t>
            </a:r>
            <a:r>
              <a:rPr lang="es-ES" dirty="0"/>
              <a:t>y </a:t>
            </a:r>
            <a:r>
              <a:rPr lang="es-ES" dirty="0" smtClean="0"/>
              <a:t>migrantes</a:t>
            </a:r>
            <a:r>
              <a:rPr lang="es-ES" dirty="0"/>
              <a:t> puedan ganar un salario </a:t>
            </a:r>
            <a:r>
              <a:rPr lang="es-ES" dirty="0" smtClean="0"/>
              <a:t>.</a:t>
            </a:r>
            <a:endParaRPr lang="es-ES" dirty="0"/>
          </a:p>
          <a:p>
            <a:pPr algn="just"/>
            <a:r>
              <a:rPr lang="es-ES" dirty="0" smtClean="0"/>
              <a:t>El </a:t>
            </a:r>
            <a:r>
              <a:rPr lang="es-ES" dirty="0"/>
              <a:t>aprendizaje de idiomas (como aprendimos en PROMISE </a:t>
            </a:r>
            <a:r>
              <a:rPr lang="es-ES" dirty="0" smtClean="0"/>
              <a:t>Sección 1</a:t>
            </a:r>
            <a:r>
              <a:rPr lang="es-ES" dirty="0" smtClean="0"/>
              <a:t>) representa </a:t>
            </a:r>
            <a:r>
              <a:rPr lang="es-ES" dirty="0"/>
              <a:t>un desafío de integración clave, siendo muy necesario el logro del idioma para un funcionamiento efectivo en la comunidad y </a:t>
            </a:r>
            <a:r>
              <a:rPr lang="es-ES" dirty="0" smtClean="0"/>
              <a:t>el acceso al mundo</a:t>
            </a:r>
            <a:r>
              <a:rPr lang="es-ES" dirty="0"/>
              <a:t> laboral</a:t>
            </a:r>
            <a:r>
              <a:rPr lang="es-ES" dirty="0" smtClean="0"/>
              <a:t>.</a:t>
            </a:r>
            <a:endParaRPr lang="en-IE" dirty="0"/>
          </a:p>
        </p:txBody>
      </p:sp>
      <p:sp>
        <p:nvSpPr>
          <p:cNvPr id="3" name="Text Placeholder 2">
            <a:extLst>
              <a:ext uri="{FF2B5EF4-FFF2-40B4-BE49-F238E27FC236}">
                <a16:creationId xmlns:a16="http://schemas.microsoft.com/office/drawing/2014/main" xmlns="" id="{38B16724-52A5-4349-ACA5-2BF7C8AA1100}"/>
              </a:ext>
            </a:extLst>
          </p:cNvPr>
          <p:cNvSpPr>
            <a:spLocks noGrp="1"/>
          </p:cNvSpPr>
          <p:nvPr>
            <p:ph type="body" sz="quarter" idx="21"/>
          </p:nvPr>
        </p:nvSpPr>
        <p:spPr>
          <a:xfrm>
            <a:off x="2495266" y="751297"/>
            <a:ext cx="8860306" cy="857158"/>
          </a:xfrm>
        </p:spPr>
        <p:txBody>
          <a:bodyPr>
            <a:normAutofit fontScale="92500" lnSpcReduction="20000"/>
          </a:bodyPr>
          <a:lstStyle/>
          <a:p>
            <a:pPr algn="ctr"/>
            <a:r>
              <a:rPr lang="es-ES" dirty="0"/>
              <a:t>La educación de adultos como herramienta de integración</a:t>
            </a:r>
            <a:endParaRPr lang="en-IE" dirty="0"/>
          </a:p>
        </p:txBody>
      </p:sp>
      <p:sp>
        <p:nvSpPr>
          <p:cNvPr id="4" name="Rectangle 3">
            <a:extLst>
              <a:ext uri="{FF2B5EF4-FFF2-40B4-BE49-F238E27FC236}">
                <a16:creationId xmlns:a16="http://schemas.microsoft.com/office/drawing/2014/main" xmlns="" id="{AE66788D-32F4-4FCA-829D-C6013CC6ADFB}"/>
              </a:ext>
            </a:extLst>
          </p:cNvPr>
          <p:cNvSpPr/>
          <p:nvPr/>
        </p:nvSpPr>
        <p:spPr>
          <a:xfrm>
            <a:off x="301879" y="1920930"/>
            <a:ext cx="3828687" cy="3108543"/>
          </a:xfrm>
          <a:prstGeom prst="rect">
            <a:avLst/>
          </a:prstGeom>
          <a:solidFill>
            <a:srgbClr val="EA1D76"/>
          </a:solidFill>
        </p:spPr>
        <p:txBody>
          <a:bodyPr wrap="square">
            <a:spAutoFit/>
          </a:bodyPr>
          <a:lstStyle/>
          <a:p>
            <a:pPr algn="ctr"/>
            <a:r>
              <a:rPr lang="es-ES" sz="2800" b="1" dirty="0" smtClean="0">
                <a:solidFill>
                  <a:schemeClr val="bg1"/>
                </a:solidFill>
              </a:rPr>
              <a:t>La educación de adultos puede ayudar a avanzar en el aprendizaje de idiomas </a:t>
            </a:r>
            <a:r>
              <a:rPr lang="es-ES" sz="2800" b="1" dirty="0" smtClean="0">
                <a:solidFill>
                  <a:schemeClr val="bg1"/>
                </a:solidFill>
              </a:rPr>
              <a:t>para personas refugiadas </a:t>
            </a:r>
            <a:r>
              <a:rPr lang="es-ES" sz="2800" b="1" dirty="0" smtClean="0">
                <a:solidFill>
                  <a:schemeClr val="bg1"/>
                </a:solidFill>
              </a:rPr>
              <a:t>y migrantes y </a:t>
            </a:r>
            <a:r>
              <a:rPr lang="es-ES" sz="2800" b="1" dirty="0" smtClean="0">
                <a:solidFill>
                  <a:schemeClr val="bg1"/>
                </a:solidFill>
              </a:rPr>
              <a:t>a ofrecer oportunidades </a:t>
            </a:r>
            <a:r>
              <a:rPr lang="es-ES" sz="2800" b="1" dirty="0" smtClean="0">
                <a:solidFill>
                  <a:schemeClr val="bg1"/>
                </a:solidFill>
              </a:rPr>
              <a:t>de empleo</a:t>
            </a:r>
          </a:p>
        </p:txBody>
      </p:sp>
      <p:sp>
        <p:nvSpPr>
          <p:cNvPr id="5" name="Rectangle 4">
            <a:extLst>
              <a:ext uri="{FF2B5EF4-FFF2-40B4-BE49-F238E27FC236}">
                <a16:creationId xmlns:a16="http://schemas.microsoft.com/office/drawing/2014/main" xmlns="" id="{BB22018B-57B2-48E9-AC44-776007119824}"/>
              </a:ext>
            </a:extLst>
          </p:cNvPr>
          <p:cNvSpPr/>
          <p:nvPr/>
        </p:nvSpPr>
        <p:spPr>
          <a:xfrm>
            <a:off x="7199586" y="6563737"/>
            <a:ext cx="6096000" cy="246221"/>
          </a:xfrm>
          <a:prstGeom prst="rect">
            <a:avLst/>
          </a:prstGeom>
        </p:spPr>
        <p:txBody>
          <a:bodyPr>
            <a:spAutoFit/>
          </a:bodyPr>
          <a:lstStyle/>
          <a:p>
            <a:r>
              <a:rPr lang="en-IE" sz="1000" dirty="0"/>
              <a:t>Source: </a:t>
            </a:r>
            <a:r>
              <a:rPr lang="en-IE" sz="1000" dirty="0">
                <a:hlinkClick r:id="rId2"/>
              </a:rPr>
              <a:t>https://www.migrationpolicy.org/topics/adult-education-language-learning</a:t>
            </a:r>
            <a:r>
              <a:rPr lang="en-IE" sz="1000" dirty="0"/>
              <a:t> </a:t>
            </a:r>
          </a:p>
        </p:txBody>
      </p:sp>
    </p:spTree>
    <p:extLst>
      <p:ext uri="{BB962C8B-B14F-4D97-AF65-F5344CB8AC3E}">
        <p14:creationId xmlns:p14="http://schemas.microsoft.com/office/powerpoint/2010/main" val="365056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36F973-4229-4DAD-A74D-D5A54E8F62CE}"/>
              </a:ext>
            </a:extLst>
          </p:cNvPr>
          <p:cNvSpPr>
            <a:spLocks noGrp="1"/>
          </p:cNvSpPr>
          <p:nvPr>
            <p:ph type="body" sz="quarter" idx="20"/>
          </p:nvPr>
        </p:nvSpPr>
        <p:spPr>
          <a:xfrm>
            <a:off x="4445876" y="1754550"/>
            <a:ext cx="7157545" cy="4614351"/>
          </a:xfrm>
        </p:spPr>
        <p:txBody>
          <a:bodyPr/>
          <a:lstStyle/>
          <a:p>
            <a:pPr algn="just"/>
            <a:r>
              <a:rPr lang="es-ES" dirty="0">
                <a:solidFill>
                  <a:srgbClr val="615F5D"/>
                </a:solidFill>
              </a:rPr>
              <a:t>La educación no puede desempeñar su papel de integración de forma aislada. </a:t>
            </a:r>
            <a:r>
              <a:rPr lang="es-ES" dirty="0" smtClean="0">
                <a:solidFill>
                  <a:srgbClr val="615F5D"/>
                </a:solidFill>
              </a:rPr>
              <a:t>Es fundamental la interacción entre proveedores </a:t>
            </a:r>
            <a:r>
              <a:rPr lang="es-ES" dirty="0">
                <a:solidFill>
                  <a:srgbClr val="615F5D"/>
                </a:solidFill>
              </a:rPr>
              <a:t>de educación </a:t>
            </a:r>
            <a:r>
              <a:rPr lang="es-ES" dirty="0" smtClean="0">
                <a:solidFill>
                  <a:srgbClr val="615F5D"/>
                </a:solidFill>
              </a:rPr>
              <a:t>y miembros de </a:t>
            </a:r>
            <a:r>
              <a:rPr lang="es-ES" dirty="0">
                <a:solidFill>
                  <a:srgbClr val="615F5D"/>
                </a:solidFill>
              </a:rPr>
              <a:t>la comunidad </a:t>
            </a:r>
            <a:r>
              <a:rPr lang="es-ES" dirty="0" smtClean="0">
                <a:solidFill>
                  <a:srgbClr val="615F5D"/>
                </a:solidFill>
              </a:rPr>
              <a:t>logrando así una integración eficaz </a:t>
            </a:r>
            <a:r>
              <a:rPr lang="es-ES" dirty="0" smtClean="0">
                <a:solidFill>
                  <a:srgbClr val="615F5D"/>
                </a:solidFill>
              </a:rPr>
              <a:t>de las personas migrantes</a:t>
            </a:r>
            <a:r>
              <a:rPr lang="es-ES" dirty="0" smtClean="0">
                <a:solidFill>
                  <a:srgbClr val="615F5D"/>
                </a:solidFill>
              </a:rPr>
              <a:t>.</a:t>
            </a:r>
          </a:p>
          <a:p>
            <a:pPr algn="just"/>
            <a:r>
              <a:rPr lang="es-ES" dirty="0">
                <a:solidFill>
                  <a:srgbClr val="615F5D"/>
                </a:solidFill>
              </a:rPr>
              <a:t>Por ejemplo, los proveedores de Educación de Adultos pueden concentrar algunos de sus esfuerzos en alentar a </a:t>
            </a:r>
            <a:r>
              <a:rPr lang="es-ES" dirty="0" smtClean="0">
                <a:solidFill>
                  <a:srgbClr val="615F5D"/>
                </a:solidFill>
              </a:rPr>
              <a:t>las personas migrantes </a:t>
            </a:r>
            <a:r>
              <a:rPr lang="es-ES" dirty="0">
                <a:solidFill>
                  <a:srgbClr val="615F5D"/>
                </a:solidFill>
              </a:rPr>
              <a:t>y </a:t>
            </a:r>
            <a:r>
              <a:rPr lang="es-ES" dirty="0" smtClean="0">
                <a:solidFill>
                  <a:srgbClr val="615F5D"/>
                </a:solidFill>
              </a:rPr>
              <a:t>refugiadas </a:t>
            </a:r>
            <a:r>
              <a:rPr lang="es-ES" dirty="0">
                <a:solidFill>
                  <a:srgbClr val="615F5D"/>
                </a:solidFill>
              </a:rPr>
              <a:t>a convertirse en </a:t>
            </a:r>
            <a:r>
              <a:rPr lang="es-ES" dirty="0" smtClean="0">
                <a:solidFill>
                  <a:srgbClr val="615F5D"/>
                </a:solidFill>
              </a:rPr>
              <a:t>ciudadanos/as </a:t>
            </a:r>
            <a:r>
              <a:rPr lang="es-ES" dirty="0">
                <a:solidFill>
                  <a:srgbClr val="615F5D"/>
                </a:solidFill>
              </a:rPr>
              <a:t>más </a:t>
            </a:r>
            <a:r>
              <a:rPr lang="es-ES" dirty="0" smtClean="0">
                <a:solidFill>
                  <a:srgbClr val="615F5D"/>
                </a:solidFill>
              </a:rPr>
              <a:t>activos/as </a:t>
            </a:r>
            <a:r>
              <a:rPr lang="es-ES" dirty="0">
                <a:solidFill>
                  <a:srgbClr val="615F5D"/>
                </a:solidFill>
              </a:rPr>
              <a:t>en las comunidades locales y brindarles suficientes oportunidades para participar en actividades cívicas.</a:t>
            </a:r>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xmlns="" id="{38B16724-52A5-4349-ACA5-2BF7C8AA1100}"/>
              </a:ext>
            </a:extLst>
          </p:cNvPr>
          <p:cNvSpPr>
            <a:spLocks noGrp="1"/>
          </p:cNvSpPr>
          <p:nvPr>
            <p:ph type="body" sz="quarter" idx="21"/>
          </p:nvPr>
        </p:nvSpPr>
        <p:spPr>
          <a:xfrm>
            <a:off x="2495266" y="420414"/>
            <a:ext cx="8403792" cy="1188041"/>
          </a:xfrm>
        </p:spPr>
        <p:txBody>
          <a:bodyPr>
            <a:normAutofit/>
          </a:bodyPr>
          <a:lstStyle/>
          <a:p>
            <a:pPr algn="ctr"/>
            <a:r>
              <a:rPr lang="es-ES" dirty="0"/>
              <a:t>La educación como herramienta de integración en un entorno comunitario</a:t>
            </a:r>
            <a:endParaRPr lang="en-IE" dirty="0"/>
          </a:p>
        </p:txBody>
      </p:sp>
      <p:pic>
        <p:nvPicPr>
          <p:cNvPr id="5" name="Picture 4">
            <a:extLst>
              <a:ext uri="{FF2B5EF4-FFF2-40B4-BE49-F238E27FC236}">
                <a16:creationId xmlns:a16="http://schemas.microsoft.com/office/drawing/2014/main" xmlns="" id="{CDCB1869-7EE2-48E5-B28C-B7D1E41AD834}"/>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 y="1933321"/>
            <a:ext cx="4325111" cy="3935851"/>
          </a:xfrm>
          <a:prstGeom prst="rect">
            <a:avLst/>
          </a:prstGeom>
        </p:spPr>
      </p:pic>
    </p:spTree>
    <p:extLst>
      <p:ext uri="{BB962C8B-B14F-4D97-AF65-F5344CB8AC3E}">
        <p14:creationId xmlns:p14="http://schemas.microsoft.com/office/powerpoint/2010/main" val="145185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xmlns="" id="{4F7941D7-478C-4092-BCE8-352603486954}"/>
              </a:ext>
            </a:extLst>
          </p:cNvPr>
          <p:cNvSpPr>
            <a:spLocks noGrp="1"/>
          </p:cNvSpPr>
          <p:nvPr>
            <p:ph type="body" sz="quarter" idx="22"/>
          </p:nvPr>
        </p:nvSpPr>
        <p:spPr>
          <a:xfrm>
            <a:off x="0" y="2119361"/>
            <a:ext cx="12192000" cy="2936115"/>
          </a:xfrm>
        </p:spPr>
        <p:txBody>
          <a:bodyPr/>
          <a:lstStyle/>
          <a:p>
            <a:r>
              <a:rPr lang="es-ES" dirty="0">
                <a:solidFill>
                  <a:srgbClr val="F38B00"/>
                </a:solidFill>
              </a:rPr>
              <a:t>"La educación es una de las muchas formas de preservar la dignidad humana de </a:t>
            </a:r>
            <a:r>
              <a:rPr lang="es-ES" dirty="0" smtClean="0">
                <a:solidFill>
                  <a:srgbClr val="F38B00"/>
                </a:solidFill>
              </a:rPr>
              <a:t>las personas refugiadas</a:t>
            </a:r>
            <a:r>
              <a:rPr lang="es-ES" dirty="0">
                <a:solidFill>
                  <a:srgbClr val="F38B00"/>
                </a:solidFill>
              </a:rPr>
              <a:t>, y se necesitan directrices claras para que estos grupos de personas no terminen en desventaja social y educativa"</a:t>
            </a:r>
            <a:endParaRPr lang="en-IE" dirty="0"/>
          </a:p>
        </p:txBody>
      </p:sp>
      <p:sp>
        <p:nvSpPr>
          <p:cNvPr id="4" name="Text Placeholder 2">
            <a:extLst>
              <a:ext uri="{FF2B5EF4-FFF2-40B4-BE49-F238E27FC236}">
                <a16:creationId xmlns:a16="http://schemas.microsoft.com/office/drawing/2014/main" xmlns="" id="{91C22385-E955-42F5-8096-18F0A9DC634D}"/>
              </a:ext>
            </a:extLst>
          </p:cNvPr>
          <p:cNvSpPr txBox="1">
            <a:spLocks/>
          </p:cNvSpPr>
          <p:nvPr/>
        </p:nvSpPr>
        <p:spPr>
          <a:xfrm>
            <a:off x="672662" y="5151668"/>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s-ES" sz="2000" dirty="0" err="1">
                <a:solidFill>
                  <a:srgbClr val="6D6E6C"/>
                </a:solidFill>
              </a:rPr>
              <a:t>Josephine</a:t>
            </a:r>
            <a:r>
              <a:rPr lang="es-ES" sz="2000" dirty="0">
                <a:solidFill>
                  <a:srgbClr val="6D6E6C"/>
                </a:solidFill>
              </a:rPr>
              <a:t> Ahern, directora del Servicio de Información sobre Refugiados</a:t>
            </a:r>
            <a:endParaRPr lang="en-IE" sz="2000" dirty="0">
              <a:solidFill>
                <a:srgbClr val="6D6E6C"/>
              </a:solidFill>
            </a:endParaRPr>
          </a:p>
        </p:txBody>
      </p:sp>
      <p:sp>
        <p:nvSpPr>
          <p:cNvPr id="5" name="Rectangle 4">
            <a:extLst>
              <a:ext uri="{FF2B5EF4-FFF2-40B4-BE49-F238E27FC236}">
                <a16:creationId xmlns:a16="http://schemas.microsoft.com/office/drawing/2014/main" xmlns="" id="{6CFB6C55-DA49-4BEE-84DA-9B7B3A63BA1B}"/>
              </a:ext>
            </a:extLst>
          </p:cNvPr>
          <p:cNvSpPr/>
          <p:nvPr/>
        </p:nvSpPr>
        <p:spPr>
          <a:xfrm>
            <a:off x="4041670" y="5532040"/>
            <a:ext cx="4440638" cy="246221"/>
          </a:xfrm>
          <a:prstGeom prst="rect">
            <a:avLst/>
          </a:prstGeom>
        </p:spPr>
        <p:txBody>
          <a:bodyPr wrap="none">
            <a:spAutoFit/>
          </a:bodyPr>
          <a:lstStyle/>
          <a:p>
            <a:pPr algn="ctr"/>
            <a:r>
              <a:rPr lang="en-IE" sz="1000" dirty="0">
                <a:hlinkClick r:id="rId2"/>
              </a:rPr>
              <a:t>https://www.irishtimes.com/news/immigrants-face-education-barriers-1.789686</a:t>
            </a:r>
            <a:r>
              <a:rPr lang="en-IE" sz="1000" dirty="0"/>
              <a:t> </a:t>
            </a:r>
          </a:p>
        </p:txBody>
      </p:sp>
    </p:spTree>
    <p:extLst>
      <p:ext uri="{BB962C8B-B14F-4D97-AF65-F5344CB8AC3E}">
        <p14:creationId xmlns:p14="http://schemas.microsoft.com/office/powerpoint/2010/main" val="52823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6035</TotalTime>
  <Words>5776</Words>
  <Application>Microsoft Office PowerPoint</Application>
  <PresentationFormat>Personalizado</PresentationFormat>
  <Paragraphs>319</Paragraphs>
  <Slides>56</Slides>
  <Notes>1</Notes>
  <HiddenSlides>0</HiddenSlides>
  <MMClips>2</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Marijo Irastorza</cp:lastModifiedBy>
  <cp:revision>671</cp:revision>
  <dcterms:created xsi:type="dcterms:W3CDTF">2018-09-19T09:23:58Z</dcterms:created>
  <dcterms:modified xsi:type="dcterms:W3CDTF">2020-05-27T13:31:15Z</dcterms:modified>
</cp:coreProperties>
</file>