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1" ContentType="image/jpe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60" r:id="rId2"/>
    <p:sldId id="310" r:id="rId3"/>
    <p:sldId id="574" r:id="rId4"/>
    <p:sldId id="602" r:id="rId5"/>
    <p:sldId id="603" r:id="rId6"/>
    <p:sldId id="610" r:id="rId7"/>
    <p:sldId id="581" r:id="rId8"/>
    <p:sldId id="583" r:id="rId9"/>
    <p:sldId id="582" r:id="rId10"/>
    <p:sldId id="584" r:id="rId11"/>
    <p:sldId id="587" r:id="rId12"/>
    <p:sldId id="588" r:id="rId13"/>
    <p:sldId id="585" r:id="rId14"/>
    <p:sldId id="586" r:id="rId15"/>
    <p:sldId id="589" r:id="rId16"/>
    <p:sldId id="590" r:id="rId17"/>
    <p:sldId id="591" r:id="rId18"/>
    <p:sldId id="593" r:id="rId19"/>
    <p:sldId id="592" r:id="rId20"/>
    <p:sldId id="594" r:id="rId21"/>
    <p:sldId id="595" r:id="rId22"/>
    <p:sldId id="596" r:id="rId23"/>
    <p:sldId id="597" r:id="rId24"/>
    <p:sldId id="598" r:id="rId25"/>
    <p:sldId id="599" r:id="rId26"/>
    <p:sldId id="600" r:id="rId27"/>
    <p:sldId id="614" r:id="rId28"/>
    <p:sldId id="576" r:id="rId29"/>
    <p:sldId id="601" r:id="rId30"/>
    <p:sldId id="604" r:id="rId31"/>
    <p:sldId id="605" r:id="rId32"/>
    <p:sldId id="612" r:id="rId33"/>
    <p:sldId id="613" r:id="rId34"/>
    <p:sldId id="629" r:id="rId35"/>
    <p:sldId id="611" r:id="rId36"/>
    <p:sldId id="615" r:id="rId37"/>
    <p:sldId id="616" r:id="rId38"/>
    <p:sldId id="617" r:id="rId39"/>
    <p:sldId id="575" r:id="rId40"/>
    <p:sldId id="567" r:id="rId41"/>
    <p:sldId id="568" r:id="rId42"/>
    <p:sldId id="606" r:id="rId43"/>
    <p:sldId id="607" r:id="rId44"/>
    <p:sldId id="608" r:id="rId45"/>
    <p:sldId id="609" r:id="rId46"/>
    <p:sldId id="577" r:id="rId47"/>
    <p:sldId id="578" r:id="rId48"/>
    <p:sldId id="623" r:id="rId49"/>
    <p:sldId id="624" r:id="rId50"/>
    <p:sldId id="579" r:id="rId51"/>
    <p:sldId id="619" r:id="rId52"/>
    <p:sldId id="628" r:id="rId53"/>
    <p:sldId id="625" r:id="rId54"/>
    <p:sldId id="626" r:id="rId55"/>
    <p:sldId id="627" r:id="rId56"/>
    <p:sldId id="429" r:id="rId57"/>
    <p:sldId id="309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 Lyons" initials="G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1D76"/>
    <a:srgbClr val="ED7523"/>
    <a:srgbClr val="B6BD00"/>
    <a:srgbClr val="16A8D3"/>
    <a:srgbClr val="6D6E6C"/>
    <a:srgbClr val="F38B00"/>
    <a:srgbClr val="D82F27"/>
    <a:srgbClr val="1896BA"/>
    <a:srgbClr val="0E3C55"/>
    <a:srgbClr val="AC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29"/>
  </p:normalViewPr>
  <p:slideViewPr>
    <p:cSldViewPr snapToGrid="0" snapToObjects="1">
      <p:cViewPr>
        <p:scale>
          <a:sx n="75" d="100"/>
          <a:sy n="75" d="100"/>
        </p:scale>
        <p:origin x="-44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6034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5/29/2020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C054-D004-974A-8D8E-E228282ED49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2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 - photo on right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24669" y="528535"/>
            <a:ext cx="5666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WELCOME TO THE </a:t>
            </a:r>
            <a:r>
              <a:rPr lang="en-IE" sz="4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PROMISE </a:t>
            </a:r>
            <a:r>
              <a:rPr lang="en-IE" sz="4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062018" y="866550"/>
            <a:ext cx="458920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FEATURES OF THE</a:t>
            </a:r>
          </a:p>
          <a:p>
            <a:pPr fontAlgn="base"/>
            <a:r>
              <a:rPr lang="en-IE" sz="30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PROMISE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POWERPOINT:</a:t>
            </a: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Set up in widescreen format. 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50 slide layouts to choose from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 Colour variations using the            </a:t>
            </a:r>
            <a:r>
              <a:rPr lang="en-IE" sz="2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PROMISE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Brand Colours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Based on Master Slides design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Drag and Drop to change picture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80 easy editable icons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and Fully editable in PowerPoint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6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24669" y="3172202"/>
            <a:ext cx="532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Our aim is to have a consistent “look and feel” throughout our branding material including our PowerPoint.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slide layouts within this PowerPoint  will give you a great deal of creative </a:t>
            </a:r>
            <a:r>
              <a:rPr lang="en-IE" sz="24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flexibily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when creating your Presentation.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592529" y="-1"/>
            <a:ext cx="0" cy="6681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0" y="2503620"/>
            <a:ext cx="65925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2" y="2117211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272523">
            <a:off x="8658324" y="-2412568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2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387" y="2097992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272523">
            <a:off x="8658324" y="-2412568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4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2113005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929097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424130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 left - tex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Oval 34"/>
          <p:cNvSpPr/>
          <p:nvPr userDrawn="1"/>
        </p:nvSpPr>
        <p:spPr>
          <a:xfrm flipH="1">
            <a:off x="3916680" y="1621975"/>
            <a:ext cx="2204885" cy="2204885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 flipH="1">
            <a:off x="1648130" y="5161819"/>
            <a:ext cx="1236407" cy="1236407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460162" y="0"/>
            <a:ext cx="5659526" cy="5659526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8" name="Arc 37"/>
          <p:cNvSpPr/>
          <p:nvPr userDrawn="1"/>
        </p:nvSpPr>
        <p:spPr>
          <a:xfrm rot="9058514" flipH="1">
            <a:off x="-1593353" y="739143"/>
            <a:ext cx="5162451" cy="5162451"/>
          </a:xfrm>
          <a:prstGeom prst="arc">
            <a:avLst>
              <a:gd name="adj1" fmla="val 13109579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 flipH="1">
            <a:off x="35447" y="5289587"/>
            <a:ext cx="739878" cy="739878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 - photo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 flipH="1">
            <a:off x="337256" y="1808079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21069" y="91585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428017" y="204933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6929107" y="-160857"/>
            <a:ext cx="5659526" cy="5659526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27" name="Arc 26"/>
          <p:cNvSpPr/>
          <p:nvPr userDrawn="1"/>
        </p:nvSpPr>
        <p:spPr>
          <a:xfrm rot="12415736">
            <a:off x="8575829" y="806436"/>
            <a:ext cx="5162451" cy="5162451"/>
          </a:xfrm>
          <a:prstGeom prst="arc">
            <a:avLst>
              <a:gd name="adj1" fmla="val 13109579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 flipH="1">
            <a:off x="6045159" y="999535"/>
            <a:ext cx="6086118" cy="4776251"/>
            <a:chOff x="6578790" y="1650178"/>
            <a:chExt cx="6086118" cy="4776251"/>
          </a:xfrm>
        </p:grpSpPr>
        <p:sp>
          <p:nvSpPr>
            <p:cNvPr id="24" name="Oval 23"/>
            <p:cNvSpPr/>
            <p:nvPr userDrawn="1"/>
          </p:nvSpPr>
          <p:spPr>
            <a:xfrm flipH="1">
              <a:off x="10460023" y="1650178"/>
              <a:ext cx="2204885" cy="2204885"/>
            </a:xfrm>
            <a:prstGeom prst="ellipse">
              <a:avLst/>
            </a:prstGeom>
            <a:solidFill>
              <a:srgbClr val="B6BD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 userDrawn="1"/>
          </p:nvSpPr>
          <p:spPr>
            <a:xfrm flipH="1">
              <a:off x="8191473" y="5190022"/>
              <a:ext cx="1236407" cy="1236407"/>
            </a:xfrm>
            <a:prstGeom prst="ellipse">
              <a:avLst/>
            </a:prstGeom>
            <a:solidFill>
              <a:srgbClr val="EA1D7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 userDrawn="1"/>
          </p:nvSpPr>
          <p:spPr>
            <a:xfrm flipH="1">
              <a:off x="6578790" y="5317790"/>
              <a:ext cx="739878" cy="739878"/>
            </a:xfrm>
            <a:prstGeom prst="ellipse">
              <a:avLst/>
            </a:prstGeom>
            <a:solidFill>
              <a:srgbClr val="F3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514707" y="-747091"/>
            <a:ext cx="8431142" cy="7605092"/>
            <a:chOff x="-1514707" y="-747091"/>
            <a:chExt cx="8431142" cy="7605092"/>
          </a:xfrm>
        </p:grpSpPr>
        <p:sp>
          <p:nvSpPr>
            <p:cNvPr id="19" name="Arc 18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16A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356671" y="121762"/>
              <a:ext cx="1774227" cy="1774227"/>
            </a:xfrm>
            <a:prstGeom prst="ellipse">
              <a:avLst/>
            </a:prstGeom>
            <a:solidFill>
              <a:srgbClr val="B6BD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134549" y="5439999"/>
              <a:ext cx="1103834" cy="1103834"/>
            </a:xfrm>
            <a:prstGeom prst="ellipse">
              <a:avLst/>
            </a:prstGeom>
            <a:solidFill>
              <a:srgbClr val="EA1D7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844936" y="4657561"/>
              <a:ext cx="585273" cy="626876"/>
            </a:xfrm>
            <a:prstGeom prst="ellipse">
              <a:avLst/>
            </a:prstGeom>
            <a:solidFill>
              <a:srgbClr val="F38B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25"/>
            <a:stretch>
              <a:fillRect/>
            </a:stretch>
          </p:blipFill>
          <p:spPr>
            <a:xfrm>
              <a:off x="448579" y="4971000"/>
              <a:ext cx="6467856" cy="1887001"/>
            </a:xfrm>
            <a:custGeom>
              <a:avLst/>
              <a:gdLst>
                <a:gd name="connsiteX0" fmla="*/ 0 w 6467856"/>
                <a:gd name="connsiteY0" fmla="*/ 0 h 1887001"/>
                <a:gd name="connsiteX1" fmla="*/ 6467856 w 6467856"/>
                <a:gd name="connsiteY1" fmla="*/ 0 h 1887001"/>
                <a:gd name="connsiteX2" fmla="*/ 6467856 w 6467856"/>
                <a:gd name="connsiteY2" fmla="*/ 1887001 h 1887001"/>
                <a:gd name="connsiteX3" fmla="*/ 0 w 6467856"/>
                <a:gd name="connsiteY3" fmla="*/ 1887001 h 18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7856" h="1887001">
                  <a:moveTo>
                    <a:pt x="0" y="0"/>
                  </a:moveTo>
                  <a:lnTo>
                    <a:pt x="6467856" y="0"/>
                  </a:lnTo>
                  <a:lnTo>
                    <a:pt x="6467856" y="1887001"/>
                  </a:lnTo>
                  <a:lnTo>
                    <a:pt x="0" y="1887001"/>
                  </a:lnTo>
                  <a:close/>
                </a:path>
              </a:pathLst>
            </a:custGeom>
          </p:spPr>
        </p:pic>
      </p:grpSp>
      <p:cxnSp>
        <p:nvCxnSpPr>
          <p:cNvPr id="27" name="Straight Connector 26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4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rc 52"/>
          <p:cNvSpPr/>
          <p:nvPr userDrawn="1"/>
        </p:nvSpPr>
        <p:spPr>
          <a:xfrm rot="2587419">
            <a:off x="-1514707" y="-747091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9" name="Freeform 58"/>
          <p:cNvSpPr/>
          <p:nvPr userDrawn="1"/>
        </p:nvSpPr>
        <p:spPr>
          <a:xfrm>
            <a:off x="-17689" y="-29270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 userDrawn="1"/>
        </p:nvSpPr>
        <p:spPr>
          <a:xfrm>
            <a:off x="4356671" y="121762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134549" y="5439999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 userDrawn="1"/>
        </p:nvSpPr>
        <p:spPr>
          <a:xfrm>
            <a:off x="4844936" y="4657561"/>
            <a:ext cx="585273" cy="626876"/>
          </a:xfrm>
          <a:prstGeom prst="ellipse">
            <a:avLst/>
          </a:prstGeom>
          <a:solidFill>
            <a:srgbClr val="F38B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6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6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>
            <a:off x="448579" y="4971000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sp>
        <p:nvSpPr>
          <p:cNvPr id="7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/>
          <p:cNvSpPr/>
          <p:nvPr userDrawn="1"/>
        </p:nvSpPr>
        <p:spPr>
          <a:xfrm rot="2587419">
            <a:off x="-1514707" y="-747091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Freeform 35"/>
          <p:cNvSpPr/>
          <p:nvPr userDrawn="1"/>
        </p:nvSpPr>
        <p:spPr>
          <a:xfrm>
            <a:off x="-17689" y="-29270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4356671" y="121762"/>
            <a:ext cx="1774227" cy="1774227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134549" y="5439999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4844936" y="4657561"/>
            <a:ext cx="585273" cy="626876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1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>
            <a:off x="448579" y="4971000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sp>
        <p:nvSpPr>
          <p:cNvPr id="4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/>
          <p:cNvSpPr/>
          <p:nvPr userDrawn="1"/>
        </p:nvSpPr>
        <p:spPr>
          <a:xfrm rot="2587419">
            <a:off x="-1514707" y="-747091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Freeform 35"/>
          <p:cNvSpPr/>
          <p:nvPr userDrawn="1"/>
        </p:nvSpPr>
        <p:spPr>
          <a:xfrm>
            <a:off x="-17689" y="-29270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4356671" y="121762"/>
            <a:ext cx="1774227" cy="1774227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134549" y="5439999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4844936" y="4657561"/>
            <a:ext cx="585273" cy="626876"/>
          </a:xfrm>
          <a:prstGeom prst="ellipse">
            <a:avLst/>
          </a:prstGeom>
          <a:solidFill>
            <a:srgbClr val="F38B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1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>
            <a:off x="448579" y="4971000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sp>
        <p:nvSpPr>
          <p:cNvPr id="49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 userDrawn="1"/>
        </p:nvGrpSpPr>
        <p:grpSpPr>
          <a:xfrm flipH="1">
            <a:off x="5257570" y="-738697"/>
            <a:ext cx="8431142" cy="7605092"/>
            <a:chOff x="-1514707" y="-747091"/>
            <a:chExt cx="8431142" cy="7605092"/>
          </a:xfrm>
        </p:grpSpPr>
        <p:sp>
          <p:nvSpPr>
            <p:cNvPr id="43" name="Arc 42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16A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4356671" y="121762"/>
              <a:ext cx="1774227" cy="1774227"/>
            </a:xfrm>
            <a:prstGeom prst="ellipse">
              <a:avLst/>
            </a:prstGeom>
            <a:solidFill>
              <a:srgbClr val="B6BD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134549" y="5439999"/>
              <a:ext cx="1103834" cy="1103834"/>
            </a:xfrm>
            <a:prstGeom prst="ellipse">
              <a:avLst/>
            </a:prstGeom>
            <a:solidFill>
              <a:srgbClr val="EA1D7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 userDrawn="1"/>
          </p:nvSpPr>
          <p:spPr>
            <a:xfrm>
              <a:off x="4844936" y="4657561"/>
              <a:ext cx="585273" cy="626876"/>
            </a:xfrm>
            <a:prstGeom prst="ellipse">
              <a:avLst/>
            </a:prstGeom>
            <a:solidFill>
              <a:srgbClr val="F38B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25"/>
            <a:stretch>
              <a:fillRect/>
            </a:stretch>
          </p:blipFill>
          <p:spPr>
            <a:xfrm>
              <a:off x="448579" y="4971000"/>
              <a:ext cx="6467856" cy="1887001"/>
            </a:xfrm>
            <a:custGeom>
              <a:avLst/>
              <a:gdLst>
                <a:gd name="connsiteX0" fmla="*/ 0 w 6467856"/>
                <a:gd name="connsiteY0" fmla="*/ 0 h 1887001"/>
                <a:gd name="connsiteX1" fmla="*/ 6467856 w 6467856"/>
                <a:gd name="connsiteY1" fmla="*/ 0 h 1887001"/>
                <a:gd name="connsiteX2" fmla="*/ 6467856 w 6467856"/>
                <a:gd name="connsiteY2" fmla="*/ 1887001 h 1887001"/>
                <a:gd name="connsiteX3" fmla="*/ 0 w 6467856"/>
                <a:gd name="connsiteY3" fmla="*/ 1887001 h 18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7856" h="1887001">
                  <a:moveTo>
                    <a:pt x="0" y="0"/>
                  </a:moveTo>
                  <a:lnTo>
                    <a:pt x="6467856" y="0"/>
                  </a:lnTo>
                  <a:lnTo>
                    <a:pt x="6467856" y="1887001"/>
                  </a:lnTo>
                  <a:lnTo>
                    <a:pt x="0" y="1887001"/>
                  </a:lnTo>
                  <a:close/>
                </a:path>
              </a:pathLst>
            </a:custGeom>
          </p:spPr>
        </p:pic>
      </p:grpSp>
      <p:cxnSp>
        <p:nvCxnSpPr>
          <p:cNvPr id="14" name="Straight Connector 13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c 40"/>
          <p:cNvSpPr/>
          <p:nvPr userDrawn="1"/>
        </p:nvSpPr>
        <p:spPr>
          <a:xfrm rot="19012581" flipH="1">
            <a:off x="6442227" y="-738697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 userDrawn="1"/>
        </p:nvSpPr>
        <p:spPr>
          <a:xfrm flipH="1">
            <a:off x="6599305" y="-20876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 flipH="1">
            <a:off x="6043107" y="130156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 userDrawn="1"/>
        </p:nvSpPr>
        <p:spPr>
          <a:xfrm flipH="1">
            <a:off x="10935622" y="5448393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 userDrawn="1"/>
        </p:nvSpPr>
        <p:spPr>
          <a:xfrm flipH="1">
            <a:off x="6743796" y="4665955"/>
            <a:ext cx="585273" cy="626876"/>
          </a:xfrm>
          <a:prstGeom prst="ellipse">
            <a:avLst/>
          </a:prstGeom>
          <a:solidFill>
            <a:srgbClr val="F38B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 flipH="1">
            <a:off x="5257570" y="4979394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cxnSp>
        <p:nvCxnSpPr>
          <p:cNvPr id="47" name="Straight Connector 46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2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53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4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6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424669" y="528535"/>
            <a:ext cx="5666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PROMISE </a:t>
            </a:r>
          </a:p>
          <a:p>
            <a:pPr fontAlgn="base"/>
            <a:r>
              <a:rPr lang="en-IE" sz="4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093974" y="1633466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/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24669" y="3172202"/>
            <a:ext cx="54894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PROMISE 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592529" y="-1"/>
            <a:ext cx="0" cy="6681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0" y="2503620"/>
            <a:ext cx="65925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rc 31"/>
          <p:cNvSpPr/>
          <p:nvPr userDrawn="1"/>
        </p:nvSpPr>
        <p:spPr>
          <a:xfrm rot="19012581" flipH="1">
            <a:off x="6442227" y="-738697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 userDrawn="1"/>
        </p:nvSpPr>
        <p:spPr>
          <a:xfrm flipH="1">
            <a:off x="6599305" y="-20876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 userDrawn="1"/>
        </p:nvSpPr>
        <p:spPr>
          <a:xfrm flipH="1">
            <a:off x="6043107" y="130156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 userDrawn="1"/>
        </p:nvSpPr>
        <p:spPr>
          <a:xfrm flipH="1">
            <a:off x="10935622" y="5448393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 flipH="1">
            <a:off x="6743796" y="4665955"/>
            <a:ext cx="585273" cy="626876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 flipH="1">
            <a:off x="5257570" y="4979394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cxnSp>
        <p:nvCxnSpPr>
          <p:cNvPr id="38" name="Straight Connector 37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1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32"/>
          <p:cNvSpPr/>
          <p:nvPr userDrawn="1"/>
        </p:nvSpPr>
        <p:spPr>
          <a:xfrm rot="19012581" flipH="1">
            <a:off x="6442227" y="-738697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 userDrawn="1"/>
        </p:nvSpPr>
        <p:spPr>
          <a:xfrm flipH="1">
            <a:off x="6599305" y="-20876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 userDrawn="1"/>
        </p:nvSpPr>
        <p:spPr>
          <a:xfrm flipH="1">
            <a:off x="6043107" y="130156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 flipH="1">
            <a:off x="10935622" y="5448393"/>
            <a:ext cx="1103834" cy="1103834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 flipH="1">
            <a:off x="6743796" y="4665955"/>
            <a:ext cx="585273" cy="626876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 flipH="1">
            <a:off x="5257570" y="4979394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cxnSp>
        <p:nvCxnSpPr>
          <p:cNvPr id="39" name="Straight Connector 38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2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12" name="Oval 11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flipH="1">
            <a:off x="3787" y="2843368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EA1D7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2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58" name="Oval 57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EA1D7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c 63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68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81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12" name="Oval 11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EA1D7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sp>
        <p:nvSpPr>
          <p:cNvPr id="16" name="Arc 15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0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2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26" name="Oval 25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36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41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33" name="Arc 32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36" name="Arc 35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15" name="Arc 14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15" name="Arc 14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86902" y="491138"/>
            <a:ext cx="327152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PROMISE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16A8D3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B6BD00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GN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F38B00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EA1D76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6A8D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B6BD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F38B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EA1D76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4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0" y="2227591"/>
            <a:ext cx="7655712" cy="4619192"/>
          </a:xfrm>
          <a:custGeom>
            <a:avLst/>
            <a:gdLst>
              <a:gd name="connsiteX0" fmla="*/ 2177650 w 7655712"/>
              <a:gd name="connsiteY0" fmla="*/ 0 h 4619192"/>
              <a:gd name="connsiteX1" fmla="*/ 7623432 w 7655712"/>
              <a:gd name="connsiteY1" fmla="*/ 4438441 h 4619192"/>
              <a:gd name="connsiteX2" fmla="*/ 7655712 w 7655712"/>
              <a:gd name="connsiteY2" fmla="*/ 4619192 h 4619192"/>
              <a:gd name="connsiteX3" fmla="*/ 0 w 7655712"/>
              <a:gd name="connsiteY3" fmla="*/ 4619192 h 4619192"/>
              <a:gd name="connsiteX4" fmla="*/ 0 w 7655712"/>
              <a:gd name="connsiteY4" fmla="*/ 443137 h 4619192"/>
              <a:gd name="connsiteX5" fmla="*/ 13947 w 7655712"/>
              <a:gd name="connsiteY5" fmla="*/ 436832 h 4619192"/>
              <a:gd name="connsiteX6" fmla="*/ 2177650 w 7655712"/>
              <a:gd name="connsiteY6" fmla="*/ 0 h 461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5712" h="4619192">
                <a:moveTo>
                  <a:pt x="2177650" y="0"/>
                </a:moveTo>
                <a:cubicBezTo>
                  <a:pt x="4863895" y="0"/>
                  <a:pt x="7105103" y="1905428"/>
                  <a:pt x="7623432" y="4438441"/>
                </a:cubicBezTo>
                <a:lnTo>
                  <a:pt x="7655712" y="4619192"/>
                </a:lnTo>
                <a:lnTo>
                  <a:pt x="0" y="4619192"/>
                </a:lnTo>
                <a:lnTo>
                  <a:pt x="0" y="443137"/>
                </a:lnTo>
                <a:lnTo>
                  <a:pt x="13947" y="436832"/>
                </a:lnTo>
                <a:cubicBezTo>
                  <a:pt x="678983" y="155545"/>
                  <a:pt x="1410152" y="0"/>
                  <a:pt x="2177650" y="0"/>
                </a:cubicBez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>
            <a:off x="4890108" y="2419965"/>
            <a:ext cx="2204885" cy="2204885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6499958" y="5083982"/>
            <a:ext cx="1236407" cy="1236407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11209057" y="4956866"/>
            <a:ext cx="739878" cy="739878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>
            <a:off x="5826406" y="1037303"/>
            <a:ext cx="4970207" cy="4970207"/>
          </a:xfrm>
          <a:prstGeom prst="ellipse">
            <a:avLst/>
          </a:prstGeom>
          <a:noFill/>
          <a:ln>
            <a:solidFill>
              <a:srgbClr val="6D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819671" y="-679974"/>
            <a:ext cx="6749004" cy="6749004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78426" y="4513006"/>
            <a:ext cx="4654134" cy="1806803"/>
          </a:xfrm>
        </p:spPr>
        <p:txBody>
          <a:bodyPr>
            <a:normAutofit/>
          </a:bodyPr>
          <a:lstStyle>
            <a:lvl1pPr marL="0" indent="0" algn="l">
              <a:lnSpc>
                <a:spcPts val="4000"/>
              </a:lnSpc>
              <a:buNone/>
              <a:defRPr sz="3600" b="0" baseline="0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Footer Placeholder 6"/>
          <p:cNvSpPr txBox="1">
            <a:spLocks noGrp="1"/>
          </p:cNvSpPr>
          <p:nvPr userDrawn="1"/>
        </p:nvSpPr>
        <p:spPr bwMode="auto">
          <a:xfrm>
            <a:off x="9565507" y="6235377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65" y="6139001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" y="478914"/>
            <a:ext cx="5080931" cy="15268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9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22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c 27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4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c 26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3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32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21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4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c 17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-36415" y="299701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3467" y="3845751"/>
            <a:ext cx="2672815" cy="187833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43611" y="383455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5112" y="3845751"/>
            <a:ext cx="2672815" cy="1922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68395" y="383458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985917" y="2341774"/>
            <a:ext cx="1327355" cy="132735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3936550" y="2357577"/>
            <a:ext cx="1327355" cy="132735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751909" y="2313333"/>
            <a:ext cx="1327355" cy="132735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9765418" y="2342845"/>
            <a:ext cx="1327355" cy="132735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-6261" y="1227211"/>
            <a:ext cx="12192000" cy="0"/>
          </a:xfrm>
          <a:prstGeom prst="line">
            <a:avLst/>
          </a:prstGeom>
          <a:ln>
            <a:solidFill>
              <a:srgbClr val="353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21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3765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66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98549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016071" y="571968"/>
            <a:ext cx="1327355" cy="132735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3966704" y="587771"/>
            <a:ext cx="1327355" cy="132735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6782063" y="543527"/>
            <a:ext cx="1327355" cy="132735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9795572" y="573039"/>
            <a:ext cx="1327355" cy="132735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2728452"/>
          </a:xfrm>
          <a:prstGeom prst="rect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E3C55"/>
              </a:solidFill>
            </a:endParaRPr>
          </a:p>
        </p:txBody>
      </p:sp>
      <p:sp>
        <p:nvSpPr>
          <p:cNvPr id="17" name="Oval 41"/>
          <p:cNvSpPr>
            <a:spLocks noChangeArrowheads="1"/>
          </p:cNvSpPr>
          <p:nvPr userDrawn="1"/>
        </p:nvSpPr>
        <p:spPr bwMode="auto">
          <a:xfrm>
            <a:off x="1863747" y="2031864"/>
            <a:ext cx="1049910" cy="1049910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26647"/>
            <a:ext cx="12192000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4287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84287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555813" y="4342602"/>
            <a:ext cx="35910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41"/>
          <p:cNvSpPr>
            <a:spLocks noChangeArrowheads="1"/>
          </p:cNvSpPr>
          <p:nvPr userDrawn="1"/>
        </p:nvSpPr>
        <p:spPr bwMode="auto">
          <a:xfrm>
            <a:off x="5691676" y="2031864"/>
            <a:ext cx="1049910" cy="1049910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51221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451221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 flipH="1">
            <a:off x="4383742" y="4342602"/>
            <a:ext cx="35910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41"/>
          <p:cNvSpPr>
            <a:spLocks noChangeArrowheads="1"/>
          </p:cNvSpPr>
          <p:nvPr userDrawn="1"/>
        </p:nvSpPr>
        <p:spPr bwMode="auto">
          <a:xfrm>
            <a:off x="9407546" y="2031864"/>
            <a:ext cx="1049910" cy="1049910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822808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822808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8099612" y="4342602"/>
            <a:ext cx="35910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4" t="6763" r="13475" b="6473"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514644">
            <a:off x="-2959795" y="-3517307"/>
            <a:ext cx="5030401" cy="5016771"/>
          </a:xfrm>
          <a:custGeom>
            <a:avLst/>
            <a:gdLst>
              <a:gd name="connsiteX0" fmla="*/ 5030401 w 5030401"/>
              <a:gd name="connsiteY0" fmla="*/ 5016771 h 5016771"/>
              <a:gd name="connsiteX1" fmla="*/ 5030401 w 5030401"/>
              <a:gd name="connsiteY1" fmla="*/ 5016771 h 5016771"/>
              <a:gd name="connsiteX2" fmla="*/ 5030401 w 5030401"/>
              <a:gd name="connsiteY2" fmla="*/ 5016771 h 5016771"/>
              <a:gd name="connsiteX3" fmla="*/ 3607946 w 5030401"/>
              <a:gd name="connsiteY3" fmla="*/ 2654990 h 5016771"/>
              <a:gd name="connsiteX4" fmla="*/ 5030401 w 5030401"/>
              <a:gd name="connsiteY4" fmla="*/ 326699 h 5016771"/>
              <a:gd name="connsiteX5" fmla="*/ 5030401 w 5030401"/>
              <a:gd name="connsiteY5" fmla="*/ 3524031 h 5016771"/>
              <a:gd name="connsiteX6" fmla="*/ 0 w 5030401"/>
              <a:gd name="connsiteY6" fmla="*/ 4045606 h 5016771"/>
              <a:gd name="connsiteX7" fmla="*/ 1589613 w 5030401"/>
              <a:gd name="connsiteY7" fmla="*/ 5016771 h 5016771"/>
              <a:gd name="connsiteX8" fmla="*/ 0 w 5030401"/>
              <a:gd name="connsiteY8" fmla="*/ 5016771 h 5016771"/>
              <a:gd name="connsiteX9" fmla="*/ 0 w 5030401"/>
              <a:gd name="connsiteY9" fmla="*/ 0 h 5016771"/>
              <a:gd name="connsiteX10" fmla="*/ 805542 w 5030401"/>
              <a:gd name="connsiteY10" fmla="*/ 0 h 5016771"/>
              <a:gd name="connsiteX11" fmla="*/ 0 w 5030401"/>
              <a:gd name="connsiteY11" fmla="*/ 1318520 h 501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30401" h="5016771">
                <a:moveTo>
                  <a:pt x="5030401" y="5016771"/>
                </a:moveTo>
                <a:lnTo>
                  <a:pt x="5030401" y="5016771"/>
                </a:lnTo>
                <a:lnTo>
                  <a:pt x="5030401" y="5016771"/>
                </a:lnTo>
                <a:close/>
                <a:moveTo>
                  <a:pt x="3607946" y="2654990"/>
                </a:moveTo>
                <a:lnTo>
                  <a:pt x="5030401" y="326699"/>
                </a:lnTo>
                <a:lnTo>
                  <a:pt x="5030401" y="3524031"/>
                </a:lnTo>
                <a:close/>
                <a:moveTo>
                  <a:pt x="0" y="4045606"/>
                </a:moveTo>
                <a:lnTo>
                  <a:pt x="1589613" y="5016771"/>
                </a:lnTo>
                <a:lnTo>
                  <a:pt x="0" y="5016771"/>
                </a:lnTo>
                <a:close/>
                <a:moveTo>
                  <a:pt x="0" y="0"/>
                </a:moveTo>
                <a:lnTo>
                  <a:pt x="805542" y="0"/>
                </a:lnTo>
                <a:lnTo>
                  <a:pt x="0" y="131852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7361819" y="0"/>
            <a:ext cx="4830180" cy="5934062"/>
          </a:xfrm>
          <a:custGeom>
            <a:avLst/>
            <a:gdLst>
              <a:gd name="connsiteX0" fmla="*/ 1597452 w 4830180"/>
              <a:gd name="connsiteY0" fmla="*/ 0 h 5934062"/>
              <a:gd name="connsiteX1" fmla="*/ 4760544 w 4830180"/>
              <a:gd name="connsiteY1" fmla="*/ 0 h 5934062"/>
              <a:gd name="connsiteX2" fmla="*/ 4830180 w 4830180"/>
              <a:gd name="connsiteY2" fmla="*/ 42305 h 5934062"/>
              <a:gd name="connsiteX3" fmla="*/ 4830180 w 4830180"/>
              <a:gd name="connsiteY3" fmla="*/ 5467824 h 5934062"/>
              <a:gd name="connsiteX4" fmla="*/ 4694297 w 4830180"/>
              <a:gd name="connsiteY4" fmla="*/ 5550374 h 5934062"/>
              <a:gd name="connsiteX5" fmla="*/ 3178998 w 4830180"/>
              <a:gd name="connsiteY5" fmla="*/ 5934062 h 5934062"/>
              <a:gd name="connsiteX6" fmla="*/ 0 w 4830180"/>
              <a:gd name="connsiteY6" fmla="*/ 2755064 h 5934062"/>
              <a:gd name="connsiteX7" fmla="*/ 1401590 w 4830180"/>
              <a:gd name="connsiteY7" fmla="*/ 118989 h 59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0180" h="5934062">
                <a:moveTo>
                  <a:pt x="1597452" y="0"/>
                </a:moveTo>
                <a:lnTo>
                  <a:pt x="4760544" y="0"/>
                </a:lnTo>
                <a:lnTo>
                  <a:pt x="4830180" y="42305"/>
                </a:lnTo>
                <a:lnTo>
                  <a:pt x="4830180" y="5467824"/>
                </a:lnTo>
                <a:lnTo>
                  <a:pt x="4694297" y="5550374"/>
                </a:lnTo>
                <a:cubicBezTo>
                  <a:pt x="4243855" y="5795070"/>
                  <a:pt x="3727658" y="5934062"/>
                  <a:pt x="3178998" y="5934062"/>
                </a:cubicBezTo>
                <a:cubicBezTo>
                  <a:pt x="1423286" y="5934062"/>
                  <a:pt x="0" y="4510776"/>
                  <a:pt x="0" y="2755064"/>
                </a:cubicBezTo>
                <a:cubicBezTo>
                  <a:pt x="0" y="1657744"/>
                  <a:pt x="555971" y="690278"/>
                  <a:pt x="1401590" y="118989"/>
                </a:cubicBezTo>
                <a:close/>
              </a:path>
            </a:pathLst>
          </a:cu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>
            <a:off x="4484399" y="2292849"/>
            <a:ext cx="2204885" cy="2204885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6165581" y="4902594"/>
            <a:ext cx="1236407" cy="1236407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11209057" y="4956866"/>
            <a:ext cx="739878" cy="739878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>
            <a:off x="6249533" y="-732709"/>
            <a:ext cx="6752093" cy="6752093"/>
          </a:xfrm>
          <a:prstGeom prst="ellipse">
            <a:avLst/>
          </a:prstGeom>
          <a:noFill/>
          <a:ln>
            <a:solidFill>
              <a:srgbClr val="6D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987463" y="-791701"/>
            <a:ext cx="6749004" cy="6749004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461565" y="4669181"/>
            <a:ext cx="4870995" cy="1650628"/>
          </a:xfrm>
        </p:spPr>
        <p:txBody>
          <a:bodyPr>
            <a:normAutofit/>
          </a:bodyPr>
          <a:lstStyle>
            <a:lvl1pPr marL="0" indent="0" algn="l">
              <a:lnSpc>
                <a:spcPts val="4000"/>
              </a:lnSpc>
              <a:buNone/>
              <a:defRPr sz="3600" b="0" baseline="0">
                <a:solidFill>
                  <a:srgbClr val="16A8D3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1" y="490255"/>
            <a:ext cx="5080931" cy="1526867"/>
          </a:xfrm>
          <a:prstGeom prst="rect">
            <a:avLst/>
          </a:prstGeom>
        </p:spPr>
      </p:pic>
      <p:sp>
        <p:nvSpPr>
          <p:cNvPr id="16" name="Footer Placeholder 6"/>
          <p:cNvSpPr txBox="1">
            <a:spLocks noGrp="1"/>
          </p:cNvSpPr>
          <p:nvPr userDrawn="1"/>
        </p:nvSpPr>
        <p:spPr bwMode="auto">
          <a:xfrm>
            <a:off x="9565507" y="6235377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65" y="6139001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0823" r="9307" b="5574"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Click here  to add photo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0823" r="49050" b="5574"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378379" y="1908558"/>
            <a:ext cx="6789867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here to add photo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636173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6361734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5" t="-1173" r="6562" b="12394"/>
          <a:stretch/>
        </p:blipFill>
        <p:spPr>
          <a:xfrm>
            <a:off x="2449287" y="1355271"/>
            <a:ext cx="9742714" cy="550272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731480" y="2335213"/>
            <a:ext cx="4098925" cy="262890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12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4" b="8248"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Click here to add photo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78380" y="1908558"/>
            <a:ext cx="63489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5839220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17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c 40"/>
          <p:cNvSpPr/>
          <p:nvPr userDrawn="1"/>
        </p:nvSpPr>
        <p:spPr>
          <a:xfrm flipH="1">
            <a:off x="7234661" y="-915640"/>
            <a:ext cx="6797861" cy="6797861"/>
          </a:xfrm>
          <a:prstGeom prst="arc">
            <a:avLst>
              <a:gd name="adj1" fmla="val 18515705"/>
              <a:gd name="adj2" fmla="val 6898743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7361819" y="0"/>
            <a:ext cx="4830180" cy="5934062"/>
          </a:xfrm>
          <a:custGeom>
            <a:avLst/>
            <a:gdLst>
              <a:gd name="connsiteX0" fmla="*/ 1597452 w 4830180"/>
              <a:gd name="connsiteY0" fmla="*/ 0 h 5934062"/>
              <a:gd name="connsiteX1" fmla="*/ 4760544 w 4830180"/>
              <a:gd name="connsiteY1" fmla="*/ 0 h 5934062"/>
              <a:gd name="connsiteX2" fmla="*/ 4830180 w 4830180"/>
              <a:gd name="connsiteY2" fmla="*/ 42305 h 5934062"/>
              <a:gd name="connsiteX3" fmla="*/ 4830180 w 4830180"/>
              <a:gd name="connsiteY3" fmla="*/ 5467824 h 5934062"/>
              <a:gd name="connsiteX4" fmla="*/ 4694297 w 4830180"/>
              <a:gd name="connsiteY4" fmla="*/ 5550374 h 5934062"/>
              <a:gd name="connsiteX5" fmla="*/ 3178998 w 4830180"/>
              <a:gd name="connsiteY5" fmla="*/ 5934062 h 5934062"/>
              <a:gd name="connsiteX6" fmla="*/ 0 w 4830180"/>
              <a:gd name="connsiteY6" fmla="*/ 2755064 h 5934062"/>
              <a:gd name="connsiteX7" fmla="*/ 1401590 w 4830180"/>
              <a:gd name="connsiteY7" fmla="*/ 118989 h 59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0180" h="5934062">
                <a:moveTo>
                  <a:pt x="1597452" y="0"/>
                </a:moveTo>
                <a:lnTo>
                  <a:pt x="4760544" y="0"/>
                </a:lnTo>
                <a:lnTo>
                  <a:pt x="4830180" y="42305"/>
                </a:lnTo>
                <a:lnTo>
                  <a:pt x="4830180" y="5467824"/>
                </a:lnTo>
                <a:lnTo>
                  <a:pt x="4694297" y="5550374"/>
                </a:lnTo>
                <a:cubicBezTo>
                  <a:pt x="4243855" y="5795070"/>
                  <a:pt x="3727658" y="5934062"/>
                  <a:pt x="3178998" y="5934062"/>
                </a:cubicBezTo>
                <a:cubicBezTo>
                  <a:pt x="1423286" y="5934062"/>
                  <a:pt x="0" y="4510776"/>
                  <a:pt x="0" y="2755064"/>
                </a:cubicBezTo>
                <a:cubicBezTo>
                  <a:pt x="0" y="1657744"/>
                  <a:pt x="555971" y="690278"/>
                  <a:pt x="1401590" y="118989"/>
                </a:cubicBezTo>
                <a:close/>
              </a:path>
            </a:pathLst>
          </a:cu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27462" y="853210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63577" y="858821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7091452" y="2319040"/>
            <a:ext cx="591486" cy="591486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7707898" y="4332206"/>
            <a:ext cx="591486" cy="591486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7234661" y="3416566"/>
            <a:ext cx="591486" cy="591486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706758" y="846751"/>
            <a:ext cx="0" cy="696487"/>
          </a:xfrm>
          <a:prstGeom prst="line">
            <a:avLst/>
          </a:prstGeom>
          <a:ln w="19050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810096" y="250278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921661" y="3491798"/>
            <a:ext cx="2757540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398139" y="4419571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9639238" y="6182195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96" y="6085819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9" y="5170628"/>
            <a:ext cx="5080931" cy="152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3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61985" y="2117448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27477" flipH="1">
            <a:off x="-2014437" y="-2412565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27477" flipH="1">
            <a:off x="-2014437" y="-2412565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2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61986" y="2127058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969071" y="2107839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27477" flipH="1">
            <a:off x="-2014437" y="-2412565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33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75360" y="2128494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9228157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23190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1" y="2117212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272523">
            <a:off x="8658324" y="-2412568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60" r:id="rId2"/>
    <p:sldLayoutId id="2147483714" r:id="rId3"/>
    <p:sldLayoutId id="2147483700" r:id="rId4"/>
    <p:sldLayoutId id="2147483762" r:id="rId5"/>
    <p:sldLayoutId id="2147483742" r:id="rId6"/>
    <p:sldLayoutId id="2147483743" r:id="rId7"/>
    <p:sldLayoutId id="2147483710" r:id="rId8"/>
    <p:sldLayoutId id="2147483745" r:id="rId9"/>
    <p:sldLayoutId id="2147483707" r:id="rId10"/>
    <p:sldLayoutId id="2147483744" r:id="rId11"/>
    <p:sldLayoutId id="2147483720" r:id="rId12"/>
    <p:sldLayoutId id="2147483701" r:id="rId13"/>
    <p:sldLayoutId id="2147483698" r:id="rId14"/>
    <p:sldLayoutId id="2147483709" r:id="rId15"/>
    <p:sldLayoutId id="2147483715" r:id="rId16"/>
    <p:sldLayoutId id="2147483716" r:id="rId17"/>
    <p:sldLayoutId id="2147483708" r:id="rId18"/>
    <p:sldLayoutId id="2147483717" r:id="rId19"/>
    <p:sldLayoutId id="2147483718" r:id="rId20"/>
    <p:sldLayoutId id="2147483719" r:id="rId21"/>
    <p:sldLayoutId id="2147483723" r:id="rId22"/>
    <p:sldLayoutId id="2147483654" r:id="rId23"/>
    <p:sldLayoutId id="2147483721" r:id="rId24"/>
    <p:sldLayoutId id="2147483725" r:id="rId25"/>
    <p:sldLayoutId id="2147483706" r:id="rId26"/>
    <p:sldLayoutId id="2147483735" r:id="rId27"/>
    <p:sldLayoutId id="2147483764" r:id="rId28"/>
    <p:sldLayoutId id="2147483765" r:id="rId29"/>
    <p:sldLayoutId id="2147483736" r:id="rId30"/>
    <p:sldLayoutId id="2147483737" r:id="rId31"/>
    <p:sldLayoutId id="2147483699" r:id="rId32"/>
    <p:sldLayoutId id="2147483703" r:id="rId33"/>
    <p:sldLayoutId id="2147483711" r:id="rId34"/>
    <p:sldLayoutId id="2147483705" r:id="rId35"/>
    <p:sldLayoutId id="2147483738" r:id="rId36"/>
    <p:sldLayoutId id="2147483704" r:id="rId37"/>
    <p:sldLayoutId id="2147483739" r:id="rId38"/>
    <p:sldLayoutId id="2147483740" r:id="rId39"/>
    <p:sldLayoutId id="2147483686" r:id="rId40"/>
    <p:sldLayoutId id="2147483741" r:id="rId41"/>
    <p:sldLayoutId id="2147483755" r:id="rId42"/>
    <p:sldLayoutId id="2147483754" r:id="rId43"/>
    <p:sldLayoutId id="2147483753" r:id="rId44"/>
    <p:sldLayoutId id="2147483756" r:id="rId45"/>
    <p:sldLayoutId id="2147483746" r:id="rId46"/>
    <p:sldLayoutId id="2147483734" r:id="rId47"/>
    <p:sldLayoutId id="2147483747" r:id="rId48"/>
    <p:sldLayoutId id="2147483748" r:id="rId49"/>
    <p:sldLayoutId id="2147483749" r:id="rId50"/>
    <p:sldLayoutId id="2147483750" r:id="rId51"/>
    <p:sldLayoutId id="2147483751" r:id="rId52"/>
    <p:sldLayoutId id="2147483752" r:id="rId53"/>
    <p:sldLayoutId id="2147483687" r:id="rId54"/>
    <p:sldLayoutId id="2147483712" r:id="rId55"/>
    <p:sldLayoutId id="2147483726" r:id="rId56"/>
    <p:sldLayoutId id="2147483727" r:id="rId57"/>
    <p:sldLayoutId id="2147483728" r:id="rId58"/>
    <p:sldLayoutId id="2147483713" r:id="rId59"/>
    <p:sldLayoutId id="2147483729" r:id="rId60"/>
    <p:sldLayoutId id="2147483730" r:id="rId61"/>
    <p:sldLayoutId id="2147483731" r:id="rId62"/>
    <p:sldLayoutId id="2147483702" r:id="rId63"/>
    <p:sldLayoutId id="2147483732" r:id="rId64"/>
    <p:sldLayoutId id="2147483733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stry-to-children.com/lesson-holy-mothersa-tribute-to-biblical-matrons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tch.harvard.edu/redcap_edc/surveys/index.php?s=HRPDCPPA3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tch.harvard.edu/redcap_edc/surveys/index.php?s=HRPDCPPA3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tch.harvard.edu/redcap_edc/surveys/index.php?s=HRPDCPPA3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risturple.blogspot.com/2015/03/exploring-culture-identity-and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tch.harvard.edu/redcap_edc/surveys/index.php?s=HRPDCPPA3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tch.harvard.edu/redcap_edc/surveys/index.php?s=HRPDCPPA3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tch.harvard.edu/redcap_edc/surveys/index.php?s=HRPDCPPA3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Stress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ile/d/0B2Nm6XolIfnFOWZ5cmxkUG1CTEk/edi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.media-culture.org.au/index.php/mcjournal/issue/view/resilient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the-mission/stop-pushing-kids-into-safe-spaces-1a1c59b9830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cmascanada.ca/wp-content/uploads/2018/02/resilienceguide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the-mission/stop-pushing-kids-into-safe-spaces-1a1c59b9830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soer-2015/synthesis/report/5-riskstohealth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5" Type="http://schemas.openxmlformats.org/officeDocument/2006/relationships/hyperlink" Target="http://diversityhealthcare.imedpub.com/physical-activity-education-for-adults-with-refugee-background-in-the-united-states.php?aid=23036" TargetMode="External"/><Relationship Id="rId4" Type="http://schemas.openxmlformats.org/officeDocument/2006/relationships/hyperlink" Target="https://www.apa.org/topics/resilience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eboflife.ie/art-therapy-in-schools/" TargetMode="Externa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en.wikipedia.org/wiki/Art_therapy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ing.org.uk/2014/04/4-ways-mindfulness-meditation-benefits-so-many-conditions.php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apa.org/topics/resilienc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apa.org/topics/resilience" TargetMode="Externa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commons.wikimedia.org/wiki/File:Dias_Tavern_no_drugs_sign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1"/><Relationship Id="rId2" Type="http://schemas.openxmlformats.org/officeDocument/2006/relationships/hyperlink" Target="https://www.apa.org/topics/resilience" TargetMode="Externa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rawpixel.com/search/empower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ndasettle.com/when-will-the-refugee-smugglers-be-stopped-stoptherefugeesmugglers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1.xml"/><Relationship Id="rId5" Type="http://schemas.openxmlformats.org/officeDocument/2006/relationships/hyperlink" Target="https://www.middleeastmonitor.com/20160830-us-accepts-10000th-syrian-refugee/" TargetMode="Externa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reliefdurham.org/cross-cultural-bridge-buildi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-vital-edge.com/building-relationships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makeitourbusiness.ca/blog/what-does-it-mean-be-culturally-competent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howanxious.wordpress.com/2013/06/28/empathy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omentakingastand.blogspot.com/2012/02/listen-to-meeee.html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.nsw.gov.au/community-languages-collection-directory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91160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aecf.org/m/resourcedoc/fspc-IntroductiontoFamilyStrengthening-2004.pdf#page=3" TargetMode="Externa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www.familyperspective.org/dat/dat-1919-en.php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ecf.org/m/resourcedoc/fspc-IntroductiontoFamilyStrengthening-2004.pdf#page=3" TargetMode="Externa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fid/32308150070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ndasettle.com/when-will-the-refugee-smugglers-be-stopped-stoptherefugeesmugglers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1.xml"/><Relationship Id="rId5" Type="http://schemas.openxmlformats.org/officeDocument/2006/relationships/hyperlink" Target="https://www.middleeastmonitor.com/20160830-us-accepts-10000th-syrian-refugee/" TargetMode="Externa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commons.wikimedia.org/wiki/File:Mentor_learner_co-op.svg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fa.ie/irish-embassy/germany/news-and-events/news-archive/irish-parent-cafe-.html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sunset-beach-night-reflection-8968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ear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A7505B2C-C9A0-4A85-8BF1-D417BAFDDA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675" r="16675"/>
          <a:stretch>
            <a:fillRect/>
          </a:stretch>
        </p:blipFill>
        <p:spPr>
          <a:xfrm>
            <a:off x="6096000" y="0"/>
            <a:ext cx="6230564" cy="6230564"/>
          </a:xfr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9904D72-C0FC-463F-9824-2E834C05A989}"/>
              </a:ext>
            </a:extLst>
          </p:cNvPr>
          <p:cNvSpPr/>
          <p:nvPr/>
        </p:nvSpPr>
        <p:spPr>
          <a:xfrm>
            <a:off x="493096" y="2316061"/>
            <a:ext cx="3347383" cy="584775"/>
          </a:xfrm>
          <a:prstGeom prst="rect">
            <a:avLst/>
          </a:prstGeom>
          <a:solidFill>
            <a:srgbClr val="EA1D76"/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Módulo</a:t>
            </a:r>
            <a:r>
              <a:rPr lang="en-US" sz="3200" dirty="0" smtClean="0">
                <a:solidFill>
                  <a:schemeClr val="bg1"/>
                </a:solidFill>
              </a:rPr>
              <a:t> 4 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DCDE4915-7A2E-40A0-81AE-61DD0EFE93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993" y="3244817"/>
            <a:ext cx="4205028" cy="3502824"/>
          </a:xfrm>
        </p:spPr>
        <p:txBody>
          <a:bodyPr>
            <a:normAutofit/>
          </a:bodyPr>
          <a:lstStyle/>
          <a:p>
            <a:r>
              <a:rPr lang="es-ES" dirty="0"/>
              <a:t>Conviértete en </a:t>
            </a:r>
            <a:r>
              <a:rPr lang="es-ES" dirty="0" smtClean="0"/>
              <a:t>un/a </a:t>
            </a:r>
            <a:r>
              <a:rPr lang="es-ES" dirty="0"/>
              <a:t>agente </a:t>
            </a:r>
            <a:r>
              <a:rPr lang="es-ES" dirty="0" smtClean="0"/>
              <a:t>para la inclusión – centrado/a en</a:t>
            </a:r>
          </a:p>
          <a:p>
            <a:r>
              <a:rPr lang="en-US" b="1" dirty="0" err="1" smtClean="0">
                <a:solidFill>
                  <a:srgbClr val="B6BD00"/>
                </a:solidFill>
              </a:rPr>
              <a:t>Bienestar</a:t>
            </a:r>
            <a:r>
              <a:rPr lang="en-US" b="1" dirty="0" smtClean="0">
                <a:solidFill>
                  <a:srgbClr val="B6BD00"/>
                </a:solidFill>
              </a:rPr>
              <a:t> y </a:t>
            </a:r>
            <a:r>
              <a:rPr lang="en-US" b="1" dirty="0" err="1" smtClean="0">
                <a:solidFill>
                  <a:srgbClr val="B6BD00"/>
                </a:solidFill>
              </a:rPr>
              <a:t>Familia</a:t>
            </a:r>
            <a:endParaRPr lang="en-US" b="1" dirty="0">
              <a:solidFill>
                <a:srgbClr val="B6B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2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3" y="504498"/>
            <a:ext cx="6616074" cy="1272110"/>
          </a:xfrm>
        </p:spPr>
        <p:txBody>
          <a:bodyPr>
            <a:normAutofit/>
          </a:bodyPr>
          <a:lstStyle/>
          <a:p>
            <a:r>
              <a:rPr lang="es-ES" dirty="0"/>
              <a:t>Preguntas </a:t>
            </a:r>
            <a:r>
              <a:rPr lang="es-ES" dirty="0" smtClean="0"/>
              <a:t>para la evaluación </a:t>
            </a:r>
            <a:r>
              <a:rPr lang="es-ES" dirty="0"/>
              <a:t>del trauma - </a:t>
            </a:r>
            <a:r>
              <a:rPr lang="en-IE" dirty="0" err="1">
                <a:solidFill>
                  <a:srgbClr val="ED7523"/>
                </a:solidFill>
              </a:rPr>
              <a:t>Regulación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 smtClean="0">
                <a:solidFill>
                  <a:srgbClr val="ED7523"/>
                </a:solidFill>
              </a:rPr>
              <a:t>Emocional</a:t>
            </a:r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8883" y="1955376"/>
            <a:ext cx="7351619" cy="4360364"/>
          </a:xfrm>
        </p:spPr>
        <p:txBody>
          <a:bodyPr/>
          <a:lstStyle/>
          <a:p>
            <a:pPr algn="just"/>
            <a:r>
              <a:rPr lang="en-IE" sz="2300" dirty="0" smtClean="0"/>
              <a:t>-</a:t>
            </a:r>
            <a:r>
              <a:rPr lang="es-ES" sz="2300" dirty="0" smtClean="0"/>
              <a:t>¿</a:t>
            </a:r>
            <a:r>
              <a:rPr lang="es-ES" sz="2300" dirty="0"/>
              <a:t>I</a:t>
            </a:r>
            <a:r>
              <a:rPr lang="es-ES" sz="2300" dirty="0" smtClean="0"/>
              <a:t>nforma la familia  acerca de cambios </a:t>
            </a:r>
            <a:r>
              <a:rPr lang="es-ES" sz="2300" dirty="0"/>
              <a:t>en </a:t>
            </a:r>
            <a:r>
              <a:rPr lang="es-ES" sz="2300" dirty="0" smtClean="0"/>
              <a:t>el comportamiento </a:t>
            </a:r>
            <a:r>
              <a:rPr lang="es-ES" sz="2300" dirty="0"/>
              <a:t>o estado de </a:t>
            </a:r>
            <a:r>
              <a:rPr lang="es-ES" sz="2300" dirty="0" smtClean="0"/>
              <a:t>ánimo de su propia familia?</a:t>
            </a:r>
            <a:endParaRPr lang="es-ES" sz="2300" dirty="0"/>
          </a:p>
          <a:p>
            <a:pPr algn="just"/>
            <a:r>
              <a:rPr lang="es-ES" sz="2300" dirty="0"/>
              <a:t>- </a:t>
            </a:r>
            <a:r>
              <a:rPr lang="es-ES" sz="2300" dirty="0" smtClean="0"/>
              <a:t>¿Un miembro </a:t>
            </a:r>
            <a:r>
              <a:rPr lang="es-ES" sz="2300" dirty="0"/>
              <a:t>de la familia muestra síntomas de depresión, estado de ánimo irritable, ansiedad, problemas de atención o concentración o problemas de comportamiento?</a:t>
            </a:r>
          </a:p>
          <a:p>
            <a:pPr algn="just"/>
            <a:r>
              <a:rPr lang="es-ES" sz="2300" dirty="0" smtClean="0"/>
              <a:t>- ¿Un miembro </a:t>
            </a:r>
            <a:r>
              <a:rPr lang="es-ES" sz="2300" dirty="0"/>
              <a:t>de la familia está experimentando síntomas específicos de trauma como pesadillas frecuentes, recuerdos retrospectivos, hiperactivación o evitación</a:t>
            </a:r>
            <a:r>
              <a:rPr lang="es-ES" sz="2300" dirty="0" smtClean="0"/>
              <a:t>?</a:t>
            </a:r>
          </a:p>
          <a:p>
            <a:pPr algn="just"/>
            <a:r>
              <a:rPr lang="es-ES" sz="2300" dirty="0">
                <a:solidFill>
                  <a:srgbClr val="ED7523"/>
                </a:solidFill>
              </a:rPr>
              <a:t>A menudo, el trauma relacionado con el estrés puede presentarse </a:t>
            </a:r>
            <a:r>
              <a:rPr lang="es-ES" sz="2300" dirty="0" smtClean="0">
                <a:solidFill>
                  <a:srgbClr val="ED7523"/>
                </a:solidFill>
              </a:rPr>
              <a:t>en forma de cambios </a:t>
            </a:r>
            <a:r>
              <a:rPr lang="es-ES" sz="2300" dirty="0">
                <a:solidFill>
                  <a:srgbClr val="ED7523"/>
                </a:solidFill>
              </a:rPr>
              <a:t>de humor frecuentes o comportamiento inconsistente.</a:t>
            </a:r>
            <a:endParaRPr lang="en-I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CB58E8-08B8-4959-AD36-878B005DF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75"/>
          <a:stretch/>
        </p:blipFill>
        <p:spPr>
          <a:xfrm>
            <a:off x="8802435" y="1223693"/>
            <a:ext cx="3389565" cy="4033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3"/>
              </a:rPr>
              <a:t>https://redcap.tch.harvard.edu/redcap_edc/surveys/index.php?s=HRPDCPPA3H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71425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3" y="504498"/>
            <a:ext cx="7409792" cy="1272110"/>
          </a:xfrm>
        </p:spPr>
        <p:txBody>
          <a:bodyPr>
            <a:normAutofit/>
          </a:bodyPr>
          <a:lstStyle/>
          <a:p>
            <a:r>
              <a:rPr lang="es-ES" dirty="0"/>
              <a:t>Preguntas </a:t>
            </a:r>
            <a:r>
              <a:rPr lang="es-ES" dirty="0" smtClean="0"/>
              <a:t>para la evaluación </a:t>
            </a:r>
            <a:r>
              <a:rPr lang="es-ES" dirty="0"/>
              <a:t>del trauma </a:t>
            </a:r>
            <a:r>
              <a:rPr lang="en-IE" dirty="0" smtClean="0"/>
              <a:t>- </a:t>
            </a:r>
            <a:r>
              <a:rPr lang="en-IE" dirty="0" err="1">
                <a:solidFill>
                  <a:srgbClr val="EA1D76"/>
                </a:solidFill>
              </a:rPr>
              <a:t>Apoyo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smtClean="0">
                <a:solidFill>
                  <a:srgbClr val="EA1D76"/>
                </a:solidFill>
              </a:rPr>
              <a:t>Social</a:t>
            </a:r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3222" y="2087287"/>
            <a:ext cx="7155453" cy="3642009"/>
          </a:xfrm>
        </p:spPr>
        <p:txBody>
          <a:bodyPr/>
          <a:lstStyle/>
          <a:p>
            <a:pPr algn="just"/>
            <a:r>
              <a:rPr lang="es-ES" sz="2400" dirty="0"/>
              <a:t>- ¿El miembro de la familia o el niño informa </a:t>
            </a:r>
            <a:r>
              <a:rPr lang="es-ES" sz="2400" dirty="0" smtClean="0"/>
              <a:t>de que </a:t>
            </a:r>
            <a:r>
              <a:rPr lang="es-ES" sz="2400" dirty="0"/>
              <a:t>la persona tiene problemas para funcionar en el hogar o en la escuela?</a:t>
            </a:r>
          </a:p>
          <a:p>
            <a:pPr algn="just"/>
            <a:r>
              <a:rPr lang="es-ES" sz="2400" dirty="0"/>
              <a:t>- ¿El miembro de la familia </a:t>
            </a:r>
            <a:r>
              <a:rPr lang="es-ES" sz="2400" dirty="0" smtClean="0"/>
              <a:t>muestra problemas </a:t>
            </a:r>
            <a:r>
              <a:rPr lang="es-ES" sz="2400" dirty="0"/>
              <a:t>en sus relaciones con </a:t>
            </a:r>
            <a:r>
              <a:rPr lang="es-ES" sz="2400" dirty="0" smtClean="0"/>
              <a:t>los compañeros/as, hermanos/as </a:t>
            </a:r>
            <a:r>
              <a:rPr lang="es-ES" sz="2400" dirty="0"/>
              <a:t>u </a:t>
            </a:r>
            <a:r>
              <a:rPr lang="es-ES" sz="2400" dirty="0" smtClean="0"/>
              <a:t>otros/as?</a:t>
            </a:r>
            <a:endParaRPr lang="es-ES" sz="2400" dirty="0"/>
          </a:p>
          <a:p>
            <a:pPr algn="just"/>
            <a:r>
              <a:rPr lang="es-ES" sz="2400" dirty="0"/>
              <a:t>- ¿La familia tiene </a:t>
            </a:r>
            <a:r>
              <a:rPr lang="es-ES" sz="2400" dirty="0" smtClean="0"/>
              <a:t>relaciones con otros familiares o tiene  apoyo de otros miembros de la </a:t>
            </a:r>
            <a:r>
              <a:rPr lang="es-ES" sz="2400" dirty="0"/>
              <a:t>comunidad?</a:t>
            </a:r>
            <a:endParaRPr lang="en-I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CB58E8-08B8-4959-AD36-878B005DF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75"/>
          <a:stretch/>
        </p:blipFill>
        <p:spPr>
          <a:xfrm>
            <a:off x="8802435" y="1223693"/>
            <a:ext cx="3389565" cy="4033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3"/>
              </a:rPr>
              <a:t>https://redcap.tch.harvard.edu/redcap_edc/surveys/index.php?s=HRPDCPPA3H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042040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3" y="504498"/>
            <a:ext cx="6616074" cy="1272110"/>
          </a:xfrm>
        </p:spPr>
        <p:txBody>
          <a:bodyPr>
            <a:normAutofit/>
          </a:bodyPr>
          <a:lstStyle/>
          <a:p>
            <a:r>
              <a:rPr lang="es-ES" dirty="0"/>
              <a:t>Preguntas para la evaluación del trauma </a:t>
            </a:r>
            <a:r>
              <a:rPr lang="en-IE" dirty="0" smtClean="0"/>
              <a:t>- </a:t>
            </a:r>
            <a:r>
              <a:rPr lang="en-IE" dirty="0" err="1">
                <a:solidFill>
                  <a:srgbClr val="16A8D3"/>
                </a:solidFill>
              </a:rPr>
              <a:t>Ambiente</a:t>
            </a:r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3222" y="2087287"/>
            <a:ext cx="7155453" cy="3642009"/>
          </a:xfrm>
        </p:spPr>
        <p:txBody>
          <a:bodyPr/>
          <a:lstStyle/>
          <a:p>
            <a:pPr algn="just"/>
            <a:r>
              <a:rPr lang="es-ES" sz="2400" dirty="0"/>
              <a:t>- ¿Existe o podría haber un trauma continuo en la vida de esta persona (por ejemplo, violencia doméstica, violencia comunitaria, accidentes o pérdida traumática)?</a:t>
            </a:r>
          </a:p>
          <a:p>
            <a:pPr algn="just"/>
            <a:r>
              <a:rPr lang="es-ES" sz="2400" dirty="0"/>
              <a:t>- ¿Existen otros factores estresantes en el entorno de la persona relacionados con factores estresantes financieros, legales, médicos, escolares u otros?</a:t>
            </a:r>
          </a:p>
          <a:p>
            <a:pPr algn="just"/>
            <a:r>
              <a:rPr lang="es-ES" sz="2400" dirty="0"/>
              <a:t>- ¿Tiene la familia acceso a servicios de asesoramiento formales o informales?</a:t>
            </a:r>
            <a:endParaRPr lang="en-I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CB58E8-08B8-4959-AD36-878B005DF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75"/>
          <a:stretch/>
        </p:blipFill>
        <p:spPr>
          <a:xfrm>
            <a:off x="8802435" y="1223693"/>
            <a:ext cx="3389565" cy="4033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3"/>
              </a:rPr>
              <a:t>https://redcap.tch.harvard.edu/redcap_edc/surveys/index.php?s=HRPDCPPA3H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963315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CA9365D-24B7-4B3B-A593-3082BDB202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57910" y="1817977"/>
            <a:ext cx="6482494" cy="4738685"/>
          </a:xfrm>
        </p:spPr>
        <p:txBody>
          <a:bodyPr/>
          <a:lstStyle/>
          <a:p>
            <a:r>
              <a:rPr lang="es-ES" sz="2200" dirty="0"/>
              <a:t>Las familias </a:t>
            </a:r>
            <a:r>
              <a:rPr lang="es-ES" sz="2200" dirty="0" smtClean="0"/>
              <a:t>de personas  refugiadas </a:t>
            </a:r>
            <a:r>
              <a:rPr lang="es-ES" sz="2200" dirty="0"/>
              <a:t>y migrantes a menudo experimentan tensiones de aculturación cuando intentan navegar entre su nueva cultura y su </a:t>
            </a:r>
            <a:r>
              <a:rPr lang="es-ES" sz="2200" dirty="0" smtClean="0"/>
              <a:t>cultura </a:t>
            </a:r>
            <a:r>
              <a:rPr lang="es-ES" sz="2200" dirty="0"/>
              <a:t>de origen. </a:t>
            </a:r>
            <a:r>
              <a:rPr lang="es-ES" sz="2200" dirty="0" smtClean="0"/>
              <a:t>Estas pueden suponer:</a:t>
            </a:r>
            <a:r>
              <a:rPr lang="en-IE" sz="2200" dirty="0"/>
              <a:t/>
            </a:r>
            <a:br>
              <a:rPr lang="en-IE" sz="2200" dirty="0"/>
            </a:br>
            <a:r>
              <a:rPr lang="en-IE" sz="2200" dirty="0"/>
              <a:t/>
            </a:r>
            <a:br>
              <a:rPr lang="en-IE" sz="2200" dirty="0"/>
            </a:br>
            <a:r>
              <a:rPr lang="en-IE" sz="2200" dirty="0"/>
              <a:t>- </a:t>
            </a:r>
            <a:r>
              <a:rPr lang="es-ES" sz="2200" dirty="0"/>
              <a:t>Conflictos sobre valores culturales nuevos y </a:t>
            </a:r>
            <a:r>
              <a:rPr lang="es-ES" sz="2200" dirty="0" smtClean="0"/>
              <a:t>antiguos.</a:t>
            </a:r>
            <a:r>
              <a:rPr lang="en-IE" sz="2200" dirty="0"/>
              <a:t/>
            </a:r>
            <a:br>
              <a:rPr lang="en-IE" sz="2200" dirty="0"/>
            </a:br>
            <a:r>
              <a:rPr lang="en-IE" sz="2200" dirty="0"/>
              <a:t>- </a:t>
            </a:r>
            <a:r>
              <a:rPr lang="es-ES" sz="2200" dirty="0" smtClean="0"/>
              <a:t>Conflictos </a:t>
            </a:r>
            <a:r>
              <a:rPr lang="es-ES" sz="2200" dirty="0"/>
              <a:t>con </a:t>
            </a:r>
            <a:r>
              <a:rPr lang="es-ES" sz="2200" dirty="0" smtClean="0"/>
              <a:t>iguales relacionados con   malentendidos culturales. </a:t>
            </a:r>
            <a:r>
              <a:rPr lang="en-IE" sz="2200" dirty="0" smtClean="0"/>
              <a:t/>
            </a:r>
            <a:br>
              <a:rPr lang="en-IE" sz="2200" dirty="0" smtClean="0"/>
            </a:br>
            <a:r>
              <a:rPr lang="en-IE" sz="2200" dirty="0"/>
              <a:t>- </a:t>
            </a:r>
            <a:r>
              <a:rPr lang="es-ES" sz="2200" dirty="0"/>
              <a:t>La necesidad de traducir a otros miembros de la familia que no dominan el idioma del país </a:t>
            </a:r>
            <a:r>
              <a:rPr lang="es-ES" sz="2200" dirty="0" smtClean="0"/>
              <a:t>receptor.</a:t>
            </a:r>
          </a:p>
          <a:p>
            <a:r>
              <a:rPr lang="es-ES" sz="2200" dirty="0"/>
              <a:t>-</a:t>
            </a:r>
            <a:r>
              <a:rPr lang="es-ES" sz="2200" dirty="0" smtClean="0"/>
              <a:t>Problemas </a:t>
            </a:r>
            <a:r>
              <a:rPr lang="es-ES" sz="2200" dirty="0"/>
              <a:t>para tratar de encajar (comunidad, escuela, etc.)</a:t>
            </a:r>
            <a:r>
              <a:rPr lang="en-IE" sz="2200" dirty="0"/>
              <a:t/>
            </a:r>
            <a:br>
              <a:rPr lang="en-IE" sz="2200" dirty="0"/>
            </a:br>
            <a:r>
              <a:rPr lang="en-IE" sz="2200" dirty="0" smtClean="0"/>
              <a:t>- </a:t>
            </a:r>
            <a:r>
              <a:rPr lang="es-ES" sz="2200" dirty="0" smtClean="0"/>
              <a:t>Luchas para formar un nuevo sistema integrado de identidad incluyendo los elementos de su nueva cultura y los de la cultura de origen.</a:t>
            </a:r>
            <a:endParaRPr lang="en-I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6C2A9C-4F8D-4693-9553-7D25526989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18809" y="769233"/>
            <a:ext cx="6372051" cy="857158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ES" dirty="0">
                <a:solidFill>
                  <a:srgbClr val="EA1D76"/>
                </a:solidFill>
              </a:rPr>
              <a:t>Comprender las tensiones </a:t>
            </a:r>
            <a:r>
              <a:rPr lang="es-ES" dirty="0" smtClean="0">
                <a:solidFill>
                  <a:srgbClr val="EA1D76"/>
                </a:solidFill>
              </a:rPr>
              <a:t>que supone la </a:t>
            </a:r>
            <a:r>
              <a:rPr lang="es-ES" dirty="0">
                <a:solidFill>
                  <a:srgbClr val="EA1D76"/>
                </a:solidFill>
              </a:rPr>
              <a:t>aculturación de </a:t>
            </a:r>
            <a:r>
              <a:rPr lang="es-ES" dirty="0" smtClean="0">
                <a:solidFill>
                  <a:srgbClr val="EA1D76"/>
                </a:solidFill>
              </a:rPr>
              <a:t>personas refugiadas </a:t>
            </a:r>
            <a:r>
              <a:rPr lang="es-ES" dirty="0">
                <a:solidFill>
                  <a:srgbClr val="EA1D76"/>
                </a:solidFill>
              </a:rPr>
              <a:t>y migrantes</a:t>
            </a:r>
            <a:endParaRPr lang="en-IE" dirty="0">
              <a:solidFill>
                <a:srgbClr val="EA1D76"/>
              </a:solidFill>
            </a:endParaRPr>
          </a:p>
        </p:txBody>
      </p:sp>
      <p:pic>
        <p:nvPicPr>
          <p:cNvPr id="8" name="Picture Placeholder 7" descr="A picture containing building, old, sitting, stacked&#10;&#10;Description automatically generated">
            <a:extLst>
              <a:ext uri="{FF2B5EF4-FFF2-40B4-BE49-F238E27FC236}">
                <a16:creationId xmlns="" xmlns:a16="http://schemas.microsoft.com/office/drawing/2014/main" id="{E7D2A118-FE85-412B-9685-CE28D38B3C4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956" r="16956"/>
          <a:stretch>
            <a:fillRect/>
          </a:stretch>
        </p:blipFill>
        <p:spPr>
          <a:xfrm>
            <a:off x="341386" y="1404496"/>
            <a:ext cx="4849824" cy="4879740"/>
          </a:xfrm>
        </p:spPr>
      </p:pic>
    </p:spTree>
    <p:extLst>
      <p:ext uri="{BB962C8B-B14F-4D97-AF65-F5344CB8AC3E}">
        <p14:creationId xmlns:p14="http://schemas.microsoft.com/office/powerpoint/2010/main" val="3413958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4B0EDB2-A549-4830-BAAD-4DF6B647B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75083"/>
            <a:ext cx="12192000" cy="704485"/>
          </a:xfrm>
          <a:solidFill>
            <a:srgbClr val="EA1D76"/>
          </a:solidFill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Herramienta </a:t>
            </a:r>
            <a:r>
              <a:rPr lang="es-ES" dirty="0" smtClean="0">
                <a:solidFill>
                  <a:schemeClr val="bg1"/>
                </a:solidFill>
              </a:rPr>
              <a:t>para la evaluación del </a:t>
            </a:r>
            <a:r>
              <a:rPr lang="es-ES" dirty="0">
                <a:solidFill>
                  <a:schemeClr val="bg1"/>
                </a:solidFill>
              </a:rPr>
              <a:t>estrés </a:t>
            </a:r>
            <a:r>
              <a:rPr lang="es-ES" dirty="0" err="1">
                <a:solidFill>
                  <a:schemeClr val="bg1"/>
                </a:solidFill>
              </a:rPr>
              <a:t>aculturativo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254415-69F5-47E7-AA70-FF9191CFE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105" y="1204618"/>
            <a:ext cx="12192000" cy="590599"/>
          </a:xfrm>
        </p:spPr>
        <p:txBody>
          <a:bodyPr/>
          <a:lstStyle/>
          <a:p>
            <a:r>
              <a:rPr lang="en-IE" sz="2400" b="1" u="sng" dirty="0" smtClean="0">
                <a:solidFill>
                  <a:schemeClr val="accent1"/>
                </a:solidFill>
              </a:rPr>
              <a:t>Manual de </a:t>
            </a:r>
            <a:r>
              <a:rPr lang="en-IE" sz="2400" b="1" u="sng" dirty="0" err="1">
                <a:solidFill>
                  <a:schemeClr val="accent1"/>
                </a:solidFill>
              </a:rPr>
              <a:t>herramientas</a:t>
            </a:r>
            <a:r>
              <a:rPr lang="en-IE" sz="2400" b="1" u="sng" dirty="0">
                <a:solidFill>
                  <a:schemeClr val="accent1"/>
                </a:solidFill>
              </a:rPr>
              <a:t> para </a:t>
            </a:r>
            <a:r>
              <a:rPr lang="en-IE" sz="2400" b="1" u="sng" dirty="0" err="1">
                <a:solidFill>
                  <a:srgbClr val="FF0000"/>
                </a:solidFill>
              </a:rPr>
              <a:t>estresores</a:t>
            </a:r>
            <a:r>
              <a:rPr lang="en-IE" sz="2400" b="1" u="sng" dirty="0">
                <a:solidFill>
                  <a:schemeClr val="accent1"/>
                </a:solidFill>
              </a:rPr>
              <a:t> </a:t>
            </a:r>
            <a:r>
              <a:rPr lang="en-IE" sz="2400" b="1" u="sng" dirty="0" smtClean="0">
                <a:solidFill>
                  <a:schemeClr val="accent1"/>
                </a:solidFill>
              </a:rPr>
              <a:t>clave de personas </a:t>
            </a:r>
            <a:r>
              <a:rPr lang="en-IE" sz="2400" b="1" u="sng" dirty="0" err="1" smtClean="0">
                <a:solidFill>
                  <a:schemeClr val="accent1"/>
                </a:solidFill>
              </a:rPr>
              <a:t>refugiadas</a:t>
            </a:r>
            <a:r>
              <a:rPr lang="en-IE" sz="2400" b="1" u="sng" dirty="0" smtClean="0">
                <a:solidFill>
                  <a:schemeClr val="accent1"/>
                </a:solidFill>
              </a:rPr>
              <a:t> </a:t>
            </a:r>
            <a:r>
              <a:rPr lang="en-IE" sz="2400" b="1" u="sng" dirty="0">
                <a:solidFill>
                  <a:schemeClr val="accent1"/>
                </a:solidFill>
              </a:rPr>
              <a:t>y</a:t>
            </a:r>
            <a:r>
              <a:rPr lang="en-IE" sz="2400" b="1" u="sng" dirty="0" smtClean="0">
                <a:solidFill>
                  <a:schemeClr val="accent1"/>
                </a:solidFill>
              </a:rPr>
              <a:t> </a:t>
            </a:r>
            <a:r>
              <a:rPr lang="en-IE" sz="2400" b="1" u="sng" dirty="0" err="1" smtClean="0">
                <a:solidFill>
                  <a:schemeClr val="accent1"/>
                </a:solidFill>
              </a:rPr>
              <a:t>migrantes</a:t>
            </a:r>
            <a:endParaRPr lang="en-IE" sz="2400" u="sng" dirty="0">
              <a:solidFill>
                <a:schemeClr val="accent1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49FC4F2-6160-4E62-8FB7-AE956E8BC8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FB5CAC-5452-4AFA-A721-0F03E7822A5E}"/>
              </a:ext>
            </a:extLst>
          </p:cNvPr>
          <p:cNvSpPr txBox="1"/>
          <p:nvPr/>
        </p:nvSpPr>
        <p:spPr>
          <a:xfrm>
            <a:off x="-1" y="-900"/>
            <a:ext cx="3184071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en-IE" sz="2400" dirty="0" smtClean="0">
                <a:solidFill>
                  <a:schemeClr val="bg1"/>
                </a:solidFill>
              </a:rPr>
              <a:t>HERRAMIENTA UTIL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9" name="Google Shape;609;p39">
            <a:extLst>
              <a:ext uri="{FF2B5EF4-FFF2-40B4-BE49-F238E27FC236}">
                <a16:creationId xmlns="" xmlns:a16="http://schemas.microsoft.com/office/drawing/2014/main" id="{1E0659EF-32A2-4C1C-BDBB-4573A315B305}"/>
              </a:ext>
            </a:extLst>
          </p:cNvPr>
          <p:cNvGrpSpPr/>
          <p:nvPr/>
        </p:nvGrpSpPr>
        <p:grpSpPr>
          <a:xfrm>
            <a:off x="41105" y="85932"/>
            <a:ext cx="360000" cy="288000"/>
            <a:chOff x="5247525" y="3007275"/>
            <a:chExt cx="517575" cy="384825"/>
          </a:xfrm>
        </p:grpSpPr>
        <p:sp>
          <p:nvSpPr>
            <p:cNvPr id="10" name="Google Shape;610;p39">
              <a:extLst>
                <a:ext uri="{FF2B5EF4-FFF2-40B4-BE49-F238E27FC236}">
                  <a16:creationId xmlns="" xmlns:a16="http://schemas.microsoft.com/office/drawing/2014/main" id="{B4E6908F-3606-4E4B-95EF-D335413D45C1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1;p39">
              <a:extLst>
                <a:ext uri="{FF2B5EF4-FFF2-40B4-BE49-F238E27FC236}">
                  <a16:creationId xmlns="" xmlns:a16="http://schemas.microsoft.com/office/drawing/2014/main" id="{B4D5152E-6FAC-4075-9792-7D1AE380A743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3A54DE-B5F8-413D-A1EB-73AFE0965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71" y="1893434"/>
            <a:ext cx="5665788" cy="34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11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/>
          </a:bodyPr>
          <a:lstStyle/>
          <a:p>
            <a:r>
              <a:rPr lang="es-ES" dirty="0"/>
              <a:t>Preguntas </a:t>
            </a:r>
            <a:r>
              <a:rPr lang="es-ES" dirty="0" smtClean="0"/>
              <a:t>para la evaluación </a:t>
            </a:r>
            <a:r>
              <a:rPr lang="es-ES" dirty="0"/>
              <a:t>de </a:t>
            </a:r>
            <a:r>
              <a:rPr lang="es-ES" dirty="0" smtClean="0"/>
              <a:t>la  aculturación</a:t>
            </a:r>
            <a:r>
              <a:rPr lang="en-IE" dirty="0" smtClean="0"/>
              <a:t>– </a:t>
            </a:r>
            <a:r>
              <a:rPr lang="en-IE" dirty="0">
                <a:solidFill>
                  <a:srgbClr val="B6BD00"/>
                </a:solidFill>
              </a:rPr>
              <a:t>Dificultades </a:t>
            </a:r>
            <a:r>
              <a:rPr lang="en-IE" dirty="0" smtClean="0">
                <a:solidFill>
                  <a:srgbClr val="B6BD00"/>
                </a:solidFill>
              </a:rPr>
              <a:t>Culturales</a:t>
            </a:r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2" y="2063961"/>
            <a:ext cx="8231909" cy="411968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sz="2200" dirty="0"/>
              <a:t>- ¿La persona parece reacia o incapaz de adaptarse a las normas culturales </a:t>
            </a:r>
            <a:r>
              <a:rPr lang="es-ES" sz="2200" dirty="0" smtClean="0"/>
              <a:t>del nuevo </a:t>
            </a:r>
            <a:r>
              <a:rPr lang="es-ES" sz="2200" dirty="0"/>
              <a:t>país / comunidad?</a:t>
            </a:r>
          </a:p>
          <a:p>
            <a:pPr>
              <a:lnSpc>
                <a:spcPct val="80000"/>
              </a:lnSpc>
            </a:pPr>
            <a:r>
              <a:rPr lang="es-ES" sz="2200" dirty="0"/>
              <a:t>- ¿La persona parece reacia o incapaz de mantener las normas culturales de su cultura de origen?</a:t>
            </a:r>
          </a:p>
          <a:p>
            <a:pPr>
              <a:lnSpc>
                <a:spcPct val="80000"/>
              </a:lnSpc>
            </a:pPr>
            <a:r>
              <a:rPr lang="es-ES" sz="2200" dirty="0"/>
              <a:t>- ¿La persona parece tener grandes dificultades para negociar y apreciar aspectos tanto de la nueva cultura como de la cultura de origen?</a:t>
            </a:r>
          </a:p>
          <a:p>
            <a:pPr>
              <a:lnSpc>
                <a:spcPct val="80000"/>
              </a:lnSpc>
            </a:pPr>
            <a:r>
              <a:rPr lang="es-ES" sz="2200" dirty="0"/>
              <a:t>- ¿Qué diferencias culturales, si las hay, parecen ser fuentes de estrés? ¿Qué diferencias culturales, si las hay, parecen ser fuentes de fortaleza?</a:t>
            </a:r>
          </a:p>
          <a:p>
            <a:pPr>
              <a:lnSpc>
                <a:spcPct val="80000"/>
              </a:lnSpc>
            </a:pPr>
            <a:r>
              <a:rPr lang="es-ES" sz="2200" dirty="0"/>
              <a:t>- ¿Le preocupa a la persona que los miembros de su familia sean "demasiado europeos" "demasiado </a:t>
            </a:r>
            <a:r>
              <a:rPr lang="es-ES" sz="2200" dirty="0" smtClean="0"/>
              <a:t>adaptados al país de acogida", </a:t>
            </a:r>
            <a:r>
              <a:rPr lang="es-ES" sz="2200" dirty="0"/>
              <a:t>etc.?</a:t>
            </a:r>
            <a:endParaRPr lang="en-IE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CB58E8-08B8-4959-AD36-878B005DF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75"/>
          <a:stretch/>
        </p:blipFill>
        <p:spPr>
          <a:xfrm>
            <a:off x="8802435" y="1223693"/>
            <a:ext cx="3389565" cy="4033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3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0393522-74AC-4D77-AFF1-E24109ADA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012"/>
          <a:stretch/>
        </p:blipFill>
        <p:spPr>
          <a:xfrm>
            <a:off x="8849859" y="1223691"/>
            <a:ext cx="3342141" cy="40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46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/>
          </a:bodyPr>
          <a:lstStyle/>
          <a:p>
            <a:r>
              <a:rPr lang="es-ES" dirty="0"/>
              <a:t>Preguntas </a:t>
            </a:r>
            <a:r>
              <a:rPr lang="es-ES" dirty="0" smtClean="0"/>
              <a:t>para la evaluación </a:t>
            </a:r>
            <a:r>
              <a:rPr lang="es-ES" dirty="0"/>
              <a:t>de aculturación</a:t>
            </a:r>
            <a:r>
              <a:rPr lang="en-IE" dirty="0" smtClean="0"/>
              <a:t>– </a:t>
            </a:r>
            <a:r>
              <a:rPr lang="en-IE" dirty="0" err="1">
                <a:solidFill>
                  <a:srgbClr val="B6BD00"/>
                </a:solidFill>
              </a:rPr>
              <a:t>Idioma</a:t>
            </a:r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902300" cy="3752639"/>
          </a:xfrm>
        </p:spPr>
        <p:txBody>
          <a:bodyPr/>
          <a:lstStyle/>
          <a:p>
            <a:pPr marL="342900" indent="-342900" algn="just">
              <a:buFontTx/>
              <a:buChar char="-"/>
            </a:pPr>
            <a:r>
              <a:rPr lang="es-ES" sz="2400" dirty="0"/>
              <a:t>¿Es el idioma un problema importante para esta persona, familia?</a:t>
            </a:r>
          </a:p>
          <a:p>
            <a:pPr marL="342900" indent="-342900" algn="just">
              <a:buFontTx/>
              <a:buChar char="-"/>
            </a:pPr>
            <a:r>
              <a:rPr lang="es-ES" sz="2400" dirty="0"/>
              <a:t>En caso afirmativo, ¿tiene la familia alguien que </a:t>
            </a:r>
            <a:r>
              <a:rPr lang="es-ES" sz="2400" dirty="0" smtClean="0"/>
              <a:t>le </a:t>
            </a:r>
            <a:r>
              <a:rPr lang="es-ES" sz="2400" dirty="0"/>
              <a:t>ayude a traducir documentos / citas importantes, si es necesario?</a:t>
            </a:r>
          </a:p>
          <a:p>
            <a:pPr marL="342900" indent="-342900" algn="just">
              <a:buFontTx/>
              <a:buChar char="-"/>
            </a:pPr>
            <a:r>
              <a:rPr lang="es-ES" sz="2400" dirty="0"/>
              <a:t>¿El miembro de la familia está aprendiendo </a:t>
            </a:r>
            <a:r>
              <a:rPr lang="es-ES" sz="2400" dirty="0" smtClean="0"/>
              <a:t>el idioma del país de recepción tan </a:t>
            </a:r>
            <a:r>
              <a:rPr lang="es-ES" sz="2400" dirty="0"/>
              <a:t>rápido como sus compañeros, hermanos, etc., o parece estar teniendo </a:t>
            </a:r>
            <a:r>
              <a:rPr lang="es-ES" sz="2400" dirty="0" smtClean="0"/>
              <a:t>problemas?</a:t>
            </a:r>
            <a:endParaRPr lang="es-ES" sz="2400" dirty="0"/>
          </a:p>
          <a:p>
            <a:pPr marL="342900" indent="-342900" algn="just">
              <a:buFontTx/>
              <a:buChar char="-"/>
            </a:pPr>
            <a:r>
              <a:rPr lang="es-ES" sz="2400" dirty="0"/>
              <a:t>¿Puede la familia navegar por la comunidad / ciudad por su cuenta (por ejemplo, leer carteles, </a:t>
            </a:r>
            <a:r>
              <a:rPr lang="es-ES" sz="2400" dirty="0" smtClean="0"/>
              <a:t>coger el transporte </a:t>
            </a:r>
            <a:r>
              <a:rPr lang="es-ES" sz="2400" dirty="0"/>
              <a:t>público, etc.)?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CB58E8-08B8-4959-AD36-878B005DF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75"/>
          <a:stretch/>
        </p:blipFill>
        <p:spPr>
          <a:xfrm>
            <a:off x="8802435" y="1223693"/>
            <a:ext cx="3389565" cy="4033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3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0393522-74AC-4D77-AFF1-E24109ADA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012"/>
          <a:stretch/>
        </p:blipFill>
        <p:spPr>
          <a:xfrm>
            <a:off x="8849859" y="1223691"/>
            <a:ext cx="3342141" cy="40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86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Preguntas </a:t>
            </a:r>
            <a:r>
              <a:rPr lang="es-ES" dirty="0" smtClean="0"/>
              <a:t>para la evaluación </a:t>
            </a:r>
            <a:r>
              <a:rPr lang="es-ES" dirty="0"/>
              <a:t>de aculturación</a:t>
            </a:r>
            <a:r>
              <a:rPr lang="en-IE" dirty="0" smtClean="0"/>
              <a:t>– </a:t>
            </a:r>
            <a:r>
              <a:rPr lang="en-IE" dirty="0">
                <a:solidFill>
                  <a:srgbClr val="B6BD00"/>
                </a:solidFill>
              </a:rPr>
              <a:t>C</a:t>
            </a:r>
            <a:r>
              <a:rPr lang="en-IE" dirty="0" smtClean="0">
                <a:solidFill>
                  <a:srgbClr val="B6BD00"/>
                </a:solidFill>
              </a:rPr>
              <a:t>apacidad </a:t>
            </a:r>
            <a:r>
              <a:rPr lang="en-IE" dirty="0">
                <a:solidFill>
                  <a:srgbClr val="B6BD00"/>
                </a:solidFill>
              </a:rPr>
              <a:t>de </a:t>
            </a:r>
            <a:r>
              <a:rPr lang="en-IE" dirty="0" smtClean="0">
                <a:solidFill>
                  <a:srgbClr val="B6BD00"/>
                </a:solidFill>
              </a:rPr>
              <a:t>padres y </a:t>
            </a:r>
            <a:r>
              <a:rPr lang="en-IE" dirty="0" err="1" smtClean="0">
                <a:solidFill>
                  <a:srgbClr val="B6BD00"/>
                </a:solidFill>
              </a:rPr>
              <a:t>madres</a:t>
            </a:r>
            <a:endParaRPr lang="en-IE" dirty="0">
              <a:solidFill>
                <a:srgbClr val="B6BD00"/>
              </a:solidFill>
            </a:endParaRPr>
          </a:p>
          <a:p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s-ES" sz="2400" dirty="0"/>
              <a:t>¿La familia parece comunicarse bien entre sí?</a:t>
            </a:r>
          </a:p>
          <a:p>
            <a:pPr marL="342900" indent="-342900">
              <a:buFontTx/>
              <a:buChar char="-"/>
            </a:pPr>
            <a:r>
              <a:rPr lang="es-ES" sz="2400" dirty="0"/>
              <a:t>¿La familia tiene frecuentes conflictos </a:t>
            </a:r>
            <a:r>
              <a:rPr lang="es-ES" sz="2400" dirty="0" smtClean="0"/>
              <a:t>entre sí y/o </a:t>
            </a:r>
            <a:r>
              <a:rPr lang="es-ES" sz="2400" dirty="0"/>
              <a:t>con los demás?</a:t>
            </a:r>
          </a:p>
          <a:p>
            <a:pPr marL="342900" indent="-342900">
              <a:buFontTx/>
              <a:buChar char="-"/>
            </a:pPr>
            <a:r>
              <a:rPr lang="es-ES" sz="2400" dirty="0"/>
              <a:t>¿</a:t>
            </a:r>
            <a:r>
              <a:rPr lang="es-ES" sz="2400" dirty="0" smtClean="0"/>
              <a:t>Los/las padres/madres </a:t>
            </a:r>
            <a:r>
              <a:rPr lang="es-ES" sz="2400" dirty="0"/>
              <a:t>/ </a:t>
            </a:r>
            <a:r>
              <a:rPr lang="es-ES" sz="2400" dirty="0" smtClean="0"/>
              <a:t>cuidadores/as adultos/as </a:t>
            </a:r>
            <a:r>
              <a:rPr lang="es-ES" sz="2400" dirty="0"/>
              <a:t>sienten </a:t>
            </a:r>
            <a:r>
              <a:rPr lang="es-ES" sz="2400" dirty="0" smtClean="0"/>
              <a:t>entender algo </a:t>
            </a:r>
            <a:r>
              <a:rPr lang="es-ES" sz="2400" dirty="0"/>
              <a:t>de la información básica sobre </a:t>
            </a:r>
            <a:r>
              <a:rPr lang="es-ES" sz="2400" dirty="0" smtClean="0"/>
              <a:t>el funcionamiento de  </a:t>
            </a:r>
            <a:r>
              <a:rPr lang="es-ES" sz="2400" dirty="0"/>
              <a:t>la escuela del </a:t>
            </a:r>
            <a:r>
              <a:rPr lang="es-ES" sz="2400" dirty="0" smtClean="0"/>
              <a:t>niño/a; </a:t>
            </a:r>
            <a:r>
              <a:rPr lang="es-ES" sz="2400" dirty="0"/>
              <a:t>por ejemplo, ¿cómo y cuándo reunirse con </a:t>
            </a:r>
            <a:r>
              <a:rPr lang="es-ES" sz="2400" dirty="0" smtClean="0"/>
              <a:t>el equipo docente del niño/a?</a:t>
            </a:r>
            <a:endParaRPr lang="en-I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CB58E8-08B8-4959-AD36-878B005DF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75"/>
          <a:stretch/>
        </p:blipFill>
        <p:spPr>
          <a:xfrm>
            <a:off x="8802435" y="1223693"/>
            <a:ext cx="3389565" cy="4033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3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0393522-74AC-4D77-AFF1-E24109ADA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012"/>
          <a:stretch/>
        </p:blipFill>
        <p:spPr>
          <a:xfrm>
            <a:off x="8849859" y="1223691"/>
            <a:ext cx="3342141" cy="40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43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CA9365D-24B7-4B3B-A593-3082BDB202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2524" y="1786806"/>
            <a:ext cx="6579476" cy="3631644"/>
          </a:xfrm>
        </p:spPr>
        <p:txBody>
          <a:bodyPr/>
          <a:lstStyle/>
          <a:p>
            <a:pPr algn="just"/>
            <a:r>
              <a:rPr lang="es-ES" dirty="0"/>
              <a:t>Los factores estresantes </a:t>
            </a:r>
            <a:r>
              <a:rPr lang="es-ES" dirty="0" smtClean="0"/>
              <a:t>del </a:t>
            </a:r>
            <a:r>
              <a:rPr lang="es-ES" dirty="0"/>
              <a:t>reasentamiento que </a:t>
            </a:r>
            <a:r>
              <a:rPr lang="es-ES" dirty="0" smtClean="0"/>
              <a:t>los/las niños/as </a:t>
            </a:r>
            <a:r>
              <a:rPr lang="es-ES" dirty="0"/>
              <a:t>y las familias de </a:t>
            </a:r>
            <a:r>
              <a:rPr lang="es-ES" dirty="0" smtClean="0"/>
              <a:t>personas refugiadas </a:t>
            </a:r>
            <a:r>
              <a:rPr lang="es-ES" dirty="0"/>
              <a:t>y</a:t>
            </a:r>
            <a:r>
              <a:rPr lang="es-ES" dirty="0" smtClean="0"/>
              <a:t> migrantes </a:t>
            </a:r>
            <a:r>
              <a:rPr lang="es-ES" dirty="0"/>
              <a:t>experimentan cuando intentan </a:t>
            </a:r>
            <a:r>
              <a:rPr lang="es-ES" dirty="0" smtClean="0"/>
              <a:t>iniciar una </a:t>
            </a:r>
            <a:r>
              <a:rPr lang="es-ES" dirty="0"/>
              <a:t>nueva vida </a:t>
            </a:r>
            <a:r>
              <a:rPr lang="es-ES" dirty="0" smtClean="0"/>
              <a:t> pueden suponer:</a:t>
            </a:r>
          </a:p>
          <a:p>
            <a:pPr algn="just"/>
            <a:r>
              <a:rPr lang="es-ES" sz="2300" dirty="0" smtClean="0"/>
              <a:t>- Estrés financiero, </a:t>
            </a:r>
            <a:r>
              <a:rPr lang="es-ES" sz="2300" dirty="0"/>
              <a:t>por ejemplo, pobreza</a:t>
            </a:r>
          </a:p>
          <a:p>
            <a:r>
              <a:rPr lang="es-ES" sz="2300" dirty="0"/>
              <a:t>- Dificultades para encontrar una vivienda adecuada</a:t>
            </a:r>
          </a:p>
          <a:p>
            <a:r>
              <a:rPr lang="es-ES" sz="2300" dirty="0"/>
              <a:t>- Dificultades para encontrar empleo</a:t>
            </a:r>
          </a:p>
          <a:p>
            <a:r>
              <a:rPr lang="es-ES" sz="2300" dirty="0"/>
              <a:t>- Pérdida de apoyo comunitario.</a:t>
            </a:r>
          </a:p>
          <a:p>
            <a:r>
              <a:rPr lang="es-ES" sz="2300" dirty="0"/>
              <a:t>- Falta de acceso a los recursos</a:t>
            </a:r>
          </a:p>
          <a:p>
            <a:r>
              <a:rPr lang="es-ES" sz="2300" dirty="0"/>
              <a:t>- dificultades de transporte</a:t>
            </a:r>
            <a:endParaRPr lang="en-IE" sz="23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6C2A9C-4F8D-4693-9553-7D25526989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12525" y="769233"/>
            <a:ext cx="5778336" cy="85715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dirty="0">
                <a:solidFill>
                  <a:srgbClr val="ED7523"/>
                </a:solidFill>
              </a:rPr>
              <a:t>Comprender las tensiones </a:t>
            </a:r>
            <a:r>
              <a:rPr lang="es-ES" dirty="0" smtClean="0">
                <a:solidFill>
                  <a:srgbClr val="ED7523"/>
                </a:solidFill>
              </a:rPr>
              <a:t>que supone el reasentamiento</a:t>
            </a:r>
            <a:endParaRPr lang="en-IE" dirty="0">
              <a:solidFill>
                <a:srgbClr val="ED7523"/>
              </a:solidFill>
            </a:endParaRPr>
          </a:p>
        </p:txBody>
      </p:sp>
      <p:pic>
        <p:nvPicPr>
          <p:cNvPr id="11" name="Picture Placeholder 10" descr="A picture containing person, man, sitting, holding&#10;&#10;Description automatically generated">
            <a:extLst>
              <a:ext uri="{FF2B5EF4-FFF2-40B4-BE49-F238E27FC236}">
                <a16:creationId xmlns="" xmlns:a16="http://schemas.microsoft.com/office/drawing/2014/main" id="{971CC78D-E436-4B32-A7CF-2196F3178C3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956" r="16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0974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4B0EDB2-A549-4830-BAAD-4DF6B647B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64861"/>
            <a:ext cx="12192000" cy="632937"/>
          </a:xfrm>
          <a:solidFill>
            <a:srgbClr val="EA1D76"/>
          </a:solidFill>
        </p:spPr>
        <p:txBody>
          <a:bodyPr>
            <a:normAutofit fontScale="92500"/>
          </a:bodyPr>
          <a:lstStyle/>
          <a:p>
            <a:r>
              <a:rPr lang="es-ES" sz="3500" dirty="0">
                <a:solidFill>
                  <a:schemeClr val="bg1"/>
                </a:solidFill>
              </a:rPr>
              <a:t>Herramienta </a:t>
            </a:r>
            <a:r>
              <a:rPr lang="es-ES" sz="3500" dirty="0" smtClean="0">
                <a:solidFill>
                  <a:schemeClr val="bg1"/>
                </a:solidFill>
              </a:rPr>
              <a:t>para la evaluación de las </a:t>
            </a:r>
            <a:r>
              <a:rPr lang="es-ES" sz="3500" dirty="0">
                <a:solidFill>
                  <a:schemeClr val="bg1"/>
                </a:solidFill>
              </a:rPr>
              <a:t>tensiones de reasentamiento</a:t>
            </a:r>
            <a:endParaRPr lang="en-IE" sz="35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254415-69F5-47E7-AA70-FF9191CFE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159054"/>
            <a:ext cx="12192000" cy="590599"/>
          </a:xfrm>
        </p:spPr>
        <p:txBody>
          <a:bodyPr/>
          <a:lstStyle/>
          <a:p>
            <a:r>
              <a:rPr lang="en-IE" sz="2500" b="1" u="sng" dirty="0" smtClean="0">
                <a:solidFill>
                  <a:schemeClr val="accent1"/>
                </a:solidFill>
              </a:rPr>
              <a:t>Manual de </a:t>
            </a:r>
            <a:r>
              <a:rPr lang="en-IE" sz="2500" b="1" u="sng" dirty="0" err="1">
                <a:solidFill>
                  <a:schemeClr val="accent1"/>
                </a:solidFill>
              </a:rPr>
              <a:t>herramientas</a:t>
            </a:r>
            <a:r>
              <a:rPr lang="en-IE" sz="2500" b="1" u="sng" dirty="0">
                <a:solidFill>
                  <a:schemeClr val="accent1"/>
                </a:solidFill>
              </a:rPr>
              <a:t> para </a:t>
            </a:r>
            <a:r>
              <a:rPr lang="en-IE" sz="2500" b="1" u="sng" dirty="0" err="1">
                <a:solidFill>
                  <a:srgbClr val="FF0000"/>
                </a:solidFill>
              </a:rPr>
              <a:t>estresores</a:t>
            </a:r>
            <a:r>
              <a:rPr lang="en-IE" sz="2500" b="1" u="sng" dirty="0">
                <a:solidFill>
                  <a:schemeClr val="accent1"/>
                </a:solidFill>
              </a:rPr>
              <a:t> </a:t>
            </a:r>
            <a:r>
              <a:rPr lang="en-IE" sz="2500" b="1" u="sng" dirty="0" smtClean="0">
                <a:solidFill>
                  <a:schemeClr val="accent1"/>
                </a:solidFill>
              </a:rPr>
              <a:t>clave de personas </a:t>
            </a:r>
            <a:r>
              <a:rPr lang="en-IE" sz="2500" b="1" u="sng" dirty="0" err="1" smtClean="0">
                <a:solidFill>
                  <a:schemeClr val="accent1"/>
                </a:solidFill>
              </a:rPr>
              <a:t>refugiadas</a:t>
            </a:r>
            <a:r>
              <a:rPr lang="en-IE" sz="2500" b="1" u="sng" dirty="0" smtClean="0">
                <a:solidFill>
                  <a:schemeClr val="accent1"/>
                </a:solidFill>
              </a:rPr>
              <a:t> y </a:t>
            </a:r>
            <a:r>
              <a:rPr lang="en-IE" sz="2500" b="1" u="sng" dirty="0" err="1" smtClean="0">
                <a:solidFill>
                  <a:schemeClr val="accent1"/>
                </a:solidFill>
              </a:rPr>
              <a:t>migrantes</a:t>
            </a:r>
            <a:endParaRPr lang="en-IE" u="sng" dirty="0">
              <a:solidFill>
                <a:schemeClr val="accent1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49FC4F2-6160-4E62-8FB7-AE956E8BC8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FB5CAC-5452-4AFA-A721-0F03E7822A5E}"/>
              </a:ext>
            </a:extLst>
          </p:cNvPr>
          <p:cNvSpPr txBox="1"/>
          <p:nvPr/>
        </p:nvSpPr>
        <p:spPr>
          <a:xfrm>
            <a:off x="0" y="3196"/>
            <a:ext cx="3441700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en-IE" sz="2400" dirty="0" smtClean="0">
                <a:solidFill>
                  <a:schemeClr val="bg1"/>
                </a:solidFill>
              </a:rPr>
              <a:t>HERRAMIENTA ÚTIL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9" name="Google Shape;609;p39">
            <a:extLst>
              <a:ext uri="{FF2B5EF4-FFF2-40B4-BE49-F238E27FC236}">
                <a16:creationId xmlns="" xmlns:a16="http://schemas.microsoft.com/office/drawing/2014/main" id="{1E0659EF-32A2-4C1C-BDBB-4573A315B305}"/>
              </a:ext>
            </a:extLst>
          </p:cNvPr>
          <p:cNvGrpSpPr/>
          <p:nvPr/>
        </p:nvGrpSpPr>
        <p:grpSpPr>
          <a:xfrm>
            <a:off x="111710" y="65294"/>
            <a:ext cx="360000" cy="288000"/>
            <a:chOff x="5247525" y="3007275"/>
            <a:chExt cx="517575" cy="384825"/>
          </a:xfrm>
        </p:grpSpPr>
        <p:sp>
          <p:nvSpPr>
            <p:cNvPr id="10" name="Google Shape;610;p39">
              <a:extLst>
                <a:ext uri="{FF2B5EF4-FFF2-40B4-BE49-F238E27FC236}">
                  <a16:creationId xmlns="" xmlns:a16="http://schemas.microsoft.com/office/drawing/2014/main" id="{B4E6908F-3606-4E4B-95EF-D335413D45C1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1;p39">
              <a:extLst>
                <a:ext uri="{FF2B5EF4-FFF2-40B4-BE49-F238E27FC236}">
                  <a16:creationId xmlns="" xmlns:a16="http://schemas.microsoft.com/office/drawing/2014/main" id="{B4D5152E-6FAC-4075-9792-7D1AE380A743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8BF9F55-6346-40EA-A948-F872A3B42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57"/>
          <a:stretch/>
        </p:blipFill>
        <p:spPr>
          <a:xfrm>
            <a:off x="3184071" y="1893434"/>
            <a:ext cx="5665788" cy="36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4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140936" y="250103"/>
            <a:ext cx="8403792" cy="857158"/>
          </a:xfrm>
        </p:spPr>
        <p:txBody>
          <a:bodyPr/>
          <a:lstStyle/>
          <a:p>
            <a:r>
              <a:rPr lang="es-ES" dirty="0" smtClean="0"/>
              <a:t>En esta lección, aprenderás:</a:t>
            </a:r>
            <a:endParaRPr lang="es-ES" dirty="0"/>
          </a:p>
        </p:txBody>
      </p:sp>
      <p:grpSp>
        <p:nvGrpSpPr>
          <p:cNvPr id="30" name="Google Shape;612;p39"/>
          <p:cNvGrpSpPr/>
          <p:nvPr/>
        </p:nvGrpSpPr>
        <p:grpSpPr>
          <a:xfrm>
            <a:off x="1264526" y="933866"/>
            <a:ext cx="481919" cy="492019"/>
            <a:chOff x="3951850" y="2985350"/>
            <a:chExt cx="407950" cy="416500"/>
          </a:xfrm>
        </p:grpSpPr>
        <p:sp>
          <p:nvSpPr>
            <p:cNvPr id="31" name="Google Shape;613;p3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4;p3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5;p3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6;p3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7C909E5-DB7A-49C1-ADA5-B94D564D49C3}"/>
              </a:ext>
            </a:extLst>
          </p:cNvPr>
          <p:cNvSpPr txBox="1"/>
          <p:nvPr/>
        </p:nvSpPr>
        <p:spPr>
          <a:xfrm>
            <a:off x="451622" y="6298463"/>
            <a:ext cx="2422566" cy="46166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 DOWNLOADS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2BB2FD6-C4A5-4707-9C89-9E77A7C136C5}"/>
              </a:ext>
            </a:extLst>
          </p:cNvPr>
          <p:cNvSpPr txBox="1"/>
          <p:nvPr/>
        </p:nvSpPr>
        <p:spPr>
          <a:xfrm>
            <a:off x="392596" y="5935426"/>
            <a:ext cx="242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EA1D76"/>
                </a:solidFill>
              </a:rPr>
              <a:t>Learning Legend:</a:t>
            </a:r>
          </a:p>
        </p:txBody>
      </p:sp>
      <p:grpSp>
        <p:nvGrpSpPr>
          <p:cNvPr id="22" name="Google Shape;605;p39">
            <a:extLst>
              <a:ext uri="{FF2B5EF4-FFF2-40B4-BE49-F238E27FC236}">
                <a16:creationId xmlns="" xmlns:a16="http://schemas.microsoft.com/office/drawing/2014/main" id="{89FC8319-0A0A-4235-BEB6-CF13418682C4}"/>
              </a:ext>
            </a:extLst>
          </p:cNvPr>
          <p:cNvGrpSpPr/>
          <p:nvPr/>
        </p:nvGrpSpPr>
        <p:grpSpPr>
          <a:xfrm>
            <a:off x="635376" y="6368046"/>
            <a:ext cx="252000" cy="288000"/>
            <a:chOff x="2583100" y="2973775"/>
            <a:chExt cx="461550" cy="437200"/>
          </a:xfrm>
        </p:grpSpPr>
        <p:sp>
          <p:nvSpPr>
            <p:cNvPr id="23" name="Google Shape;606;p39">
              <a:extLst>
                <a:ext uri="{FF2B5EF4-FFF2-40B4-BE49-F238E27FC236}">
                  <a16:creationId xmlns="" xmlns:a16="http://schemas.microsoft.com/office/drawing/2014/main" id="{1D2293BD-5941-4D58-B44D-FC55E081BECA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07;p39">
              <a:extLst>
                <a:ext uri="{FF2B5EF4-FFF2-40B4-BE49-F238E27FC236}">
                  <a16:creationId xmlns="" xmlns:a16="http://schemas.microsoft.com/office/drawing/2014/main" id="{3FD8F354-F1AA-4C61-95B8-C26DE0722049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8085E5A-CB2D-449B-A5B9-98075CCB5D7C}"/>
              </a:ext>
            </a:extLst>
          </p:cNvPr>
          <p:cNvSpPr txBox="1"/>
          <p:nvPr/>
        </p:nvSpPr>
        <p:spPr>
          <a:xfrm>
            <a:off x="2945931" y="6303922"/>
            <a:ext cx="2301680" cy="470296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USEFUL TOOL</a:t>
            </a:r>
          </a:p>
        </p:txBody>
      </p:sp>
      <p:grpSp>
        <p:nvGrpSpPr>
          <p:cNvPr id="26" name="Google Shape;609;p39">
            <a:extLst>
              <a:ext uri="{FF2B5EF4-FFF2-40B4-BE49-F238E27FC236}">
                <a16:creationId xmlns="" xmlns:a16="http://schemas.microsoft.com/office/drawing/2014/main" id="{45E69875-8657-4490-B09D-2781BB44FA9E}"/>
              </a:ext>
            </a:extLst>
          </p:cNvPr>
          <p:cNvGrpSpPr/>
          <p:nvPr/>
        </p:nvGrpSpPr>
        <p:grpSpPr>
          <a:xfrm>
            <a:off x="3012565" y="6375886"/>
            <a:ext cx="360000" cy="288000"/>
            <a:chOff x="5247525" y="3007275"/>
            <a:chExt cx="517575" cy="384825"/>
          </a:xfrm>
        </p:grpSpPr>
        <p:sp>
          <p:nvSpPr>
            <p:cNvPr id="27" name="Google Shape;610;p39">
              <a:extLst>
                <a:ext uri="{FF2B5EF4-FFF2-40B4-BE49-F238E27FC236}">
                  <a16:creationId xmlns="" xmlns:a16="http://schemas.microsoft.com/office/drawing/2014/main" id="{05FC9C88-520A-4BD5-971A-DC6CB333CAB4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11;p39">
              <a:extLst>
                <a:ext uri="{FF2B5EF4-FFF2-40B4-BE49-F238E27FC236}">
                  <a16:creationId xmlns="" xmlns:a16="http://schemas.microsoft.com/office/drawing/2014/main" id="{25B2E03D-CE59-4A70-9FE7-44C9E9B4B4AA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2046382" y="1551964"/>
            <a:ext cx="10145618" cy="4352152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1.1 </a:t>
            </a:r>
            <a:r>
              <a:rPr lang="es-ES" dirty="0" smtClean="0"/>
              <a:t>Comprender los </a:t>
            </a:r>
            <a:r>
              <a:rPr lang="es-ES" dirty="0"/>
              <a:t>principales factores </a:t>
            </a:r>
            <a:r>
              <a:rPr lang="es-ES" dirty="0" smtClean="0"/>
              <a:t>causantes del estrés </a:t>
            </a:r>
            <a:r>
              <a:rPr lang="es-ES" dirty="0"/>
              <a:t>de </a:t>
            </a:r>
            <a:r>
              <a:rPr lang="es-ES" dirty="0" smtClean="0"/>
              <a:t>las personas refugiadas </a:t>
            </a:r>
            <a:r>
              <a:rPr lang="es-ES" dirty="0"/>
              <a:t>y </a:t>
            </a:r>
            <a:r>
              <a:rPr lang="es-ES" dirty="0" smtClean="0"/>
              <a:t>migrantes.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1.2 </a:t>
            </a:r>
            <a:r>
              <a:rPr lang="es-ES" dirty="0" smtClean="0"/>
              <a:t>Superar el </a:t>
            </a:r>
            <a:r>
              <a:rPr lang="es-ES" dirty="0"/>
              <a:t>trauma: el papel de la resiliencia, el bienestar y </a:t>
            </a:r>
            <a:r>
              <a:rPr lang="es-ES" dirty="0" smtClean="0"/>
              <a:t>el sentido del propósito.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1.3 </a:t>
            </a:r>
            <a:r>
              <a:rPr lang="es-ES" dirty="0" smtClean="0"/>
              <a:t>Construir </a:t>
            </a:r>
            <a:r>
              <a:rPr lang="es-ES" dirty="0"/>
              <a:t>relaciones de apoyo </a:t>
            </a:r>
            <a:r>
              <a:rPr lang="es-ES" dirty="0" smtClean="0"/>
              <a:t>a/con personas refugiadas </a:t>
            </a:r>
            <a:r>
              <a:rPr lang="es-ES" dirty="0"/>
              <a:t>y </a:t>
            </a:r>
            <a:r>
              <a:rPr lang="es-ES" dirty="0" smtClean="0"/>
              <a:t>migrantes.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Clr>
                <a:srgbClr val="16A8D3"/>
              </a:buClr>
              <a:buNone/>
            </a:pPr>
            <a:r>
              <a:rPr lang="es-ES" dirty="0"/>
              <a:t>2.1 </a:t>
            </a:r>
            <a:r>
              <a:rPr lang="es-ES" dirty="0" smtClean="0"/>
              <a:t>El Fortalecimiento </a:t>
            </a:r>
            <a:r>
              <a:rPr lang="es-ES" dirty="0"/>
              <a:t>familiar en el proceso de </a:t>
            </a:r>
            <a:r>
              <a:rPr lang="es-ES" dirty="0" smtClean="0"/>
              <a:t>inclusión.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D3A9F9-254E-4E47-A50C-38AAC789D04D}"/>
              </a:ext>
            </a:extLst>
          </p:cNvPr>
          <p:cNvSpPr txBox="1"/>
          <p:nvPr/>
        </p:nvSpPr>
        <p:spPr>
          <a:xfrm>
            <a:off x="5306637" y="6303922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en-IE" sz="2400" dirty="0">
                <a:solidFill>
                  <a:schemeClr val="bg1"/>
                </a:solidFill>
              </a:rPr>
              <a:t>GOOD PRACTICE</a:t>
            </a:r>
          </a:p>
        </p:txBody>
      </p:sp>
      <p:grpSp>
        <p:nvGrpSpPr>
          <p:cNvPr id="19" name="Google Shape;543;p39">
            <a:extLst>
              <a:ext uri="{FF2B5EF4-FFF2-40B4-BE49-F238E27FC236}">
                <a16:creationId xmlns="" xmlns:a16="http://schemas.microsoft.com/office/drawing/2014/main" id="{211ECEFA-D1F3-489C-BFF8-CD582E53E6DF}"/>
              </a:ext>
            </a:extLst>
          </p:cNvPr>
          <p:cNvGrpSpPr/>
          <p:nvPr/>
        </p:nvGrpSpPr>
        <p:grpSpPr>
          <a:xfrm>
            <a:off x="5387388" y="6390754"/>
            <a:ext cx="252000" cy="288000"/>
            <a:chOff x="5961125" y="1623900"/>
            <a:chExt cx="376925" cy="448175"/>
          </a:xfrm>
        </p:grpSpPr>
        <p:sp>
          <p:nvSpPr>
            <p:cNvPr id="20" name="Google Shape;544;p39">
              <a:extLst>
                <a:ext uri="{FF2B5EF4-FFF2-40B4-BE49-F238E27FC236}">
                  <a16:creationId xmlns="" xmlns:a16="http://schemas.microsoft.com/office/drawing/2014/main" id="{327D95B9-3ABD-43FB-9E6E-1F4F4417E6CA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5;p39">
              <a:extLst>
                <a:ext uri="{FF2B5EF4-FFF2-40B4-BE49-F238E27FC236}">
                  <a16:creationId xmlns="" xmlns:a16="http://schemas.microsoft.com/office/drawing/2014/main" id="{ADB0D776-DBE1-4688-853C-AB3AD0D30D51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46;p39">
              <a:extLst>
                <a:ext uri="{FF2B5EF4-FFF2-40B4-BE49-F238E27FC236}">
                  <a16:creationId xmlns="" xmlns:a16="http://schemas.microsoft.com/office/drawing/2014/main" id="{557E1AC0-ACE6-4EF4-AD49-6E0DB9B7D232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47;p39">
              <a:extLst>
                <a:ext uri="{FF2B5EF4-FFF2-40B4-BE49-F238E27FC236}">
                  <a16:creationId xmlns="" xmlns:a16="http://schemas.microsoft.com/office/drawing/2014/main" id="{4E19B5B7-3EBF-49BB-AC61-0AAC312A9DDF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48;p39">
              <a:extLst>
                <a:ext uri="{FF2B5EF4-FFF2-40B4-BE49-F238E27FC236}">
                  <a16:creationId xmlns="" xmlns:a16="http://schemas.microsoft.com/office/drawing/2014/main" id="{D214E8FA-03B3-4223-AAC8-50E8D8369A27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49;p39">
              <a:extLst>
                <a:ext uri="{FF2B5EF4-FFF2-40B4-BE49-F238E27FC236}">
                  <a16:creationId xmlns="" xmlns:a16="http://schemas.microsoft.com/office/drawing/2014/main" id="{331092F4-F669-4E6D-BB83-554DFBB972B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0;p39">
              <a:extLst>
                <a:ext uri="{FF2B5EF4-FFF2-40B4-BE49-F238E27FC236}">
                  <a16:creationId xmlns="" xmlns:a16="http://schemas.microsoft.com/office/drawing/2014/main" id="{A654323C-04FB-4620-838A-7B6D019A23DD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D1B7089-7AF6-408C-8F73-1809677F3A5F}"/>
              </a:ext>
            </a:extLst>
          </p:cNvPr>
          <p:cNvSpPr/>
          <p:nvPr/>
        </p:nvSpPr>
        <p:spPr>
          <a:xfrm>
            <a:off x="148105" y="1850446"/>
            <a:ext cx="1761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EA1D76"/>
                </a:solidFill>
              </a:rPr>
              <a:t>BIENESTAR</a:t>
            </a:r>
            <a:endParaRPr lang="en-US" sz="2800" dirty="0">
              <a:solidFill>
                <a:srgbClr val="EA1D76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6E3EEAE-297A-4345-9A05-C9E4ACE525D9}"/>
              </a:ext>
            </a:extLst>
          </p:cNvPr>
          <p:cNvSpPr/>
          <p:nvPr/>
        </p:nvSpPr>
        <p:spPr>
          <a:xfrm>
            <a:off x="451622" y="4301138"/>
            <a:ext cx="1384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B6BD00"/>
                </a:solidFill>
              </a:rPr>
              <a:t>FAMILIA</a:t>
            </a:r>
            <a:endParaRPr lang="en-US" sz="2800" dirty="0">
              <a:solidFill>
                <a:srgbClr val="B6B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78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/>
          </a:bodyPr>
          <a:lstStyle/>
          <a:p>
            <a:r>
              <a:rPr lang="es-ES" dirty="0"/>
              <a:t>Preguntas </a:t>
            </a:r>
            <a:r>
              <a:rPr lang="es-ES" dirty="0" smtClean="0"/>
              <a:t>para la evaluación del </a:t>
            </a:r>
            <a:r>
              <a:rPr lang="es-ES" dirty="0"/>
              <a:t>reasentamiento</a:t>
            </a:r>
            <a:r>
              <a:rPr lang="en-IE" dirty="0" smtClean="0"/>
              <a:t>– </a:t>
            </a:r>
            <a:r>
              <a:rPr lang="en-IE" dirty="0" err="1">
                <a:solidFill>
                  <a:srgbClr val="EA1D76"/>
                </a:solidFill>
              </a:rPr>
              <a:t>Necesidades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básicas</a:t>
            </a:r>
            <a:endParaRPr lang="en-IE" dirty="0">
              <a:solidFill>
                <a:srgbClr val="B6BD00"/>
              </a:solidFill>
            </a:endParaRPr>
          </a:p>
          <a:p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s-ES" sz="2400" dirty="0"/>
              <a:t>¿Tiene la familia problemas para pagar las necesidades básicas </a:t>
            </a:r>
            <a:r>
              <a:rPr lang="es-ES" sz="2400" dirty="0" smtClean="0"/>
              <a:t>tales como </a:t>
            </a:r>
            <a:r>
              <a:rPr lang="es-ES" sz="2400" dirty="0"/>
              <a:t>alimentos, ropa, medicamentos y transporte?</a:t>
            </a:r>
          </a:p>
          <a:p>
            <a:pPr marL="342900" indent="-342900">
              <a:buFontTx/>
              <a:buChar char="-"/>
            </a:pPr>
            <a:r>
              <a:rPr lang="es-ES" sz="2400" dirty="0"/>
              <a:t>¿Tiene la familia algún problema de vivienda </a:t>
            </a:r>
            <a:r>
              <a:rPr lang="es-ES" sz="2400" dirty="0" smtClean="0"/>
              <a:t>en la actualidad?</a:t>
            </a:r>
            <a:endParaRPr lang="es-ES" sz="2400" dirty="0"/>
          </a:p>
          <a:p>
            <a:pPr marL="342900" indent="-342900">
              <a:buFontTx/>
              <a:buChar char="-"/>
            </a:pPr>
            <a:r>
              <a:rPr lang="es-ES" sz="2400" dirty="0"/>
              <a:t>¿Es seguro el vecindario / comunidad para </a:t>
            </a:r>
            <a:r>
              <a:rPr lang="es-ES" sz="2400" dirty="0" smtClean="0"/>
              <a:t>personas refugiadas </a:t>
            </a:r>
            <a:r>
              <a:rPr lang="es-ES" sz="2400" dirty="0"/>
              <a:t>y migrantes?</a:t>
            </a:r>
          </a:p>
          <a:p>
            <a:pPr marL="342900" indent="-342900">
              <a:buFontTx/>
              <a:buChar char="-"/>
            </a:pPr>
            <a:r>
              <a:rPr lang="es-ES" sz="2400" dirty="0"/>
              <a:t>¿La familia está experimentando alguna </a:t>
            </a:r>
            <a:r>
              <a:rPr lang="es-ES" sz="2400" dirty="0" smtClean="0"/>
              <a:t> tipo de amenaza o inseguridad?</a:t>
            </a:r>
            <a:endParaRPr lang="en-I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B36065-B3DD-4409-BA29-75A2E5395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04" b="18057"/>
          <a:stretch/>
        </p:blipFill>
        <p:spPr>
          <a:xfrm>
            <a:off x="8781414" y="1140553"/>
            <a:ext cx="3410586" cy="41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62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Preguntas </a:t>
            </a:r>
            <a:r>
              <a:rPr lang="es-ES" dirty="0" smtClean="0"/>
              <a:t>para la evaluación del reasentamiento- </a:t>
            </a:r>
          </a:p>
          <a:p>
            <a:r>
              <a:rPr lang="es-ES" dirty="0" smtClean="0">
                <a:solidFill>
                  <a:srgbClr val="16A8D3"/>
                </a:solidFill>
              </a:rPr>
              <a:t>Atención </a:t>
            </a:r>
            <a:r>
              <a:rPr lang="es-ES" dirty="0">
                <a:solidFill>
                  <a:srgbClr val="16A8D3"/>
                </a:solidFill>
              </a:rPr>
              <a:t>médica y acceso a servicios</a:t>
            </a:r>
            <a:endParaRPr lang="en-IE" dirty="0">
              <a:solidFill>
                <a:srgbClr val="16A8D3"/>
              </a:solidFill>
            </a:endParaRPr>
          </a:p>
          <a:p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s-ES" sz="2400" dirty="0"/>
              <a:t>¿Tiene la familia acceso a </a:t>
            </a:r>
            <a:r>
              <a:rPr lang="es-ES" sz="2400" dirty="0" smtClean="0"/>
              <a:t>la atención médica  general y particular - salud </a:t>
            </a:r>
            <a:r>
              <a:rPr lang="es-ES" sz="2400" dirty="0"/>
              <a:t>mental, </a:t>
            </a:r>
            <a:r>
              <a:rPr lang="es-ES" sz="2400" dirty="0" smtClean="0"/>
              <a:t>oftalmología, estomatología de forma regular</a:t>
            </a:r>
            <a:r>
              <a:rPr lang="es-ES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s-ES" sz="2400" dirty="0"/>
              <a:t>¿La familia siente que sus </a:t>
            </a:r>
            <a:r>
              <a:rPr lang="es-ES" sz="2400" dirty="0" smtClean="0"/>
              <a:t>hijos/as </a:t>
            </a:r>
            <a:r>
              <a:rPr lang="es-ES" sz="2400" dirty="0"/>
              <a:t>están recibiendo la ayuda </a:t>
            </a:r>
            <a:r>
              <a:rPr lang="es-ES" sz="2400" dirty="0" smtClean="0"/>
              <a:t>necesaria </a:t>
            </a:r>
            <a:r>
              <a:rPr lang="es-ES" sz="2400" dirty="0"/>
              <a:t>para </a:t>
            </a:r>
            <a:r>
              <a:rPr lang="es-ES" sz="2400" dirty="0" smtClean="0"/>
              <a:t>seguir adecuadamente  las clases?</a:t>
            </a:r>
            <a:endParaRPr lang="es-ES" sz="2400" dirty="0"/>
          </a:p>
          <a:p>
            <a:pPr marL="342900" indent="-342900">
              <a:buFontTx/>
              <a:buChar char="-"/>
            </a:pPr>
            <a:r>
              <a:rPr lang="es-ES" sz="2400" dirty="0"/>
              <a:t>¿Puede la familia acceder </a:t>
            </a:r>
            <a:r>
              <a:rPr lang="es-ES" sz="2400" dirty="0" smtClean="0"/>
              <a:t>a los medios de  </a:t>
            </a:r>
            <a:r>
              <a:rPr lang="es-ES" sz="2400" dirty="0"/>
              <a:t>transporte para citas importantes?</a:t>
            </a:r>
            <a:endParaRPr lang="en-I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B36065-B3DD-4409-BA29-75A2E5395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04" b="18057"/>
          <a:stretch/>
        </p:blipFill>
        <p:spPr>
          <a:xfrm>
            <a:off x="8781414" y="1140553"/>
            <a:ext cx="3410586" cy="41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49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/>
          </a:bodyPr>
          <a:lstStyle/>
          <a:p>
            <a:r>
              <a:rPr lang="es-ES" dirty="0"/>
              <a:t>Preguntas </a:t>
            </a:r>
            <a:r>
              <a:rPr lang="es-ES" dirty="0" smtClean="0"/>
              <a:t>para evaluación del </a:t>
            </a:r>
            <a:r>
              <a:rPr lang="es-ES" dirty="0"/>
              <a:t>reasentamiento</a:t>
            </a:r>
            <a:r>
              <a:rPr lang="en-IE" dirty="0" smtClean="0"/>
              <a:t>– 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Servicios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legales</a:t>
            </a:r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s-ES" sz="2400" dirty="0"/>
              <a:t>¿Los miembros de la familia tienen estatus legal y / o conocen sus opciones para permanecer en </a:t>
            </a:r>
            <a:r>
              <a:rPr lang="es-ES" sz="2400" dirty="0" smtClean="0"/>
              <a:t>el país </a:t>
            </a:r>
            <a:r>
              <a:rPr lang="es-ES" sz="2400" dirty="0"/>
              <a:t>de acogida?</a:t>
            </a:r>
          </a:p>
          <a:p>
            <a:pPr marL="342900" indent="-342900">
              <a:buFontTx/>
              <a:buChar char="-"/>
            </a:pPr>
            <a:r>
              <a:rPr lang="es-ES" sz="2400" dirty="0"/>
              <a:t>¿Hay algún familiar involucrado en un proceso de inmigración?</a:t>
            </a:r>
          </a:p>
          <a:p>
            <a:pPr marL="342900" indent="-342900">
              <a:buFontTx/>
              <a:buChar char="-"/>
            </a:pPr>
            <a:r>
              <a:rPr lang="es-ES" sz="2400" dirty="0"/>
              <a:t>¿Los miembros de la familia necesitan acceso a </a:t>
            </a:r>
            <a:r>
              <a:rPr lang="es-ES" sz="2400" dirty="0" smtClean="0"/>
              <a:t>ayuda legal</a:t>
            </a:r>
            <a:r>
              <a:rPr lang="es-ES" sz="2400" dirty="0"/>
              <a:t>?</a:t>
            </a:r>
            <a:endParaRPr lang="en-I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B36065-B3DD-4409-BA29-75A2E5395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04" b="18057"/>
          <a:stretch/>
        </p:blipFill>
        <p:spPr>
          <a:xfrm>
            <a:off x="8781414" y="1140553"/>
            <a:ext cx="3410586" cy="41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12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4B0EDB2-A549-4830-BAAD-4DF6B647B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ED7523"/>
          </a:solidFill>
        </p:spPr>
        <p:txBody>
          <a:bodyPr>
            <a:normAutofit/>
          </a:bodyPr>
          <a:lstStyle/>
          <a:p>
            <a:r>
              <a:rPr lang="es-ES" sz="3400" dirty="0" smtClean="0">
                <a:solidFill>
                  <a:schemeClr val="bg1"/>
                </a:solidFill>
              </a:rPr>
              <a:t>                Herramienta para la evaluación del </a:t>
            </a:r>
            <a:r>
              <a:rPr lang="es-ES" sz="3400" dirty="0">
                <a:solidFill>
                  <a:schemeClr val="bg1"/>
                </a:solidFill>
              </a:rPr>
              <a:t>aislamiento</a:t>
            </a:r>
            <a:endParaRPr lang="en-IE" sz="34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254415-69F5-47E7-AA70-FF9191CFE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266700" y="1045042"/>
            <a:ext cx="12458700" cy="590599"/>
          </a:xfrm>
        </p:spPr>
        <p:txBody>
          <a:bodyPr/>
          <a:lstStyle/>
          <a:p>
            <a:r>
              <a:rPr lang="en-IE" sz="2800" b="1" u="sng" dirty="0" smtClean="0">
                <a:solidFill>
                  <a:schemeClr val="accent1"/>
                </a:solidFill>
              </a:rPr>
              <a:t>Manual de </a:t>
            </a:r>
            <a:r>
              <a:rPr lang="en-IE" sz="2800" b="1" u="sng" dirty="0" err="1">
                <a:solidFill>
                  <a:schemeClr val="accent1"/>
                </a:solidFill>
              </a:rPr>
              <a:t>herramientas</a:t>
            </a:r>
            <a:r>
              <a:rPr lang="en-IE" sz="2800" b="1" u="sng" dirty="0">
                <a:solidFill>
                  <a:schemeClr val="accent1"/>
                </a:solidFill>
              </a:rPr>
              <a:t> para </a:t>
            </a:r>
            <a:r>
              <a:rPr lang="en-IE" sz="2800" b="1" u="sng" dirty="0" err="1">
                <a:solidFill>
                  <a:srgbClr val="FF0000"/>
                </a:solidFill>
              </a:rPr>
              <a:t>estresores</a:t>
            </a:r>
            <a:r>
              <a:rPr lang="en-IE" sz="2800" b="1" u="sng" dirty="0">
                <a:solidFill>
                  <a:schemeClr val="accent1"/>
                </a:solidFill>
              </a:rPr>
              <a:t> </a:t>
            </a:r>
            <a:r>
              <a:rPr lang="en-IE" sz="2800" b="1" u="sng" dirty="0" smtClean="0">
                <a:solidFill>
                  <a:schemeClr val="accent1"/>
                </a:solidFill>
              </a:rPr>
              <a:t>clave de personas </a:t>
            </a:r>
            <a:r>
              <a:rPr lang="en-IE" sz="2800" b="1" u="sng" dirty="0" err="1" smtClean="0">
                <a:solidFill>
                  <a:schemeClr val="accent1"/>
                </a:solidFill>
              </a:rPr>
              <a:t>refugiadas</a:t>
            </a:r>
            <a:r>
              <a:rPr lang="en-IE" sz="2800" b="1" u="sng" dirty="0" smtClean="0">
                <a:solidFill>
                  <a:schemeClr val="accent1"/>
                </a:solidFill>
              </a:rPr>
              <a:t> </a:t>
            </a:r>
            <a:r>
              <a:rPr lang="en-IE" sz="2800" b="1" u="sng" dirty="0">
                <a:solidFill>
                  <a:schemeClr val="accent1"/>
                </a:solidFill>
              </a:rPr>
              <a:t>y</a:t>
            </a:r>
            <a:r>
              <a:rPr lang="en-IE" sz="2800" b="1" u="sng" dirty="0" smtClean="0">
                <a:solidFill>
                  <a:schemeClr val="accent1"/>
                </a:solidFill>
              </a:rPr>
              <a:t> </a:t>
            </a:r>
            <a:r>
              <a:rPr lang="en-IE" sz="2800" b="1" u="sng" dirty="0" err="1" smtClean="0">
                <a:solidFill>
                  <a:schemeClr val="accent1"/>
                </a:solidFill>
              </a:rPr>
              <a:t>migrantes</a:t>
            </a:r>
            <a:endParaRPr lang="en-IE" sz="2800" u="sng" dirty="0">
              <a:solidFill>
                <a:schemeClr val="accent1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49FC4F2-6160-4E62-8FB7-AE956E8BC8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FB5CAC-5452-4AFA-A721-0F03E7822A5E}"/>
              </a:ext>
            </a:extLst>
          </p:cNvPr>
          <p:cNvSpPr txBox="1"/>
          <p:nvPr/>
        </p:nvSpPr>
        <p:spPr>
          <a:xfrm>
            <a:off x="102436" y="213464"/>
            <a:ext cx="2565400" cy="830997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en-IE" sz="2400" dirty="0" smtClean="0">
                <a:solidFill>
                  <a:schemeClr val="bg1"/>
                </a:solidFill>
              </a:rPr>
              <a:t>HERRAMIENTA     UTIL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9" name="Google Shape;609;p39">
            <a:extLst>
              <a:ext uri="{FF2B5EF4-FFF2-40B4-BE49-F238E27FC236}">
                <a16:creationId xmlns="" xmlns:a16="http://schemas.microsoft.com/office/drawing/2014/main" id="{1E0659EF-32A2-4C1C-BDBB-4573A315B305}"/>
              </a:ext>
            </a:extLst>
          </p:cNvPr>
          <p:cNvGrpSpPr/>
          <p:nvPr/>
        </p:nvGrpSpPr>
        <p:grpSpPr>
          <a:xfrm>
            <a:off x="111710" y="364915"/>
            <a:ext cx="360000" cy="288000"/>
            <a:chOff x="5247525" y="3007275"/>
            <a:chExt cx="517575" cy="384825"/>
          </a:xfrm>
        </p:grpSpPr>
        <p:sp>
          <p:nvSpPr>
            <p:cNvPr id="10" name="Google Shape;610;p39">
              <a:extLst>
                <a:ext uri="{FF2B5EF4-FFF2-40B4-BE49-F238E27FC236}">
                  <a16:creationId xmlns="" xmlns:a16="http://schemas.microsoft.com/office/drawing/2014/main" id="{B4E6908F-3606-4E4B-95EF-D335413D45C1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1;p39">
              <a:extLst>
                <a:ext uri="{FF2B5EF4-FFF2-40B4-BE49-F238E27FC236}">
                  <a16:creationId xmlns="" xmlns:a16="http://schemas.microsoft.com/office/drawing/2014/main" id="{B4D5152E-6FAC-4075-9792-7D1AE380A743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E0D493-026A-4F0E-9079-75D1DE9D5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122"/>
          <a:stretch/>
        </p:blipFill>
        <p:spPr>
          <a:xfrm>
            <a:off x="3160809" y="1893434"/>
            <a:ext cx="5712312" cy="358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57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/>
          </a:bodyPr>
          <a:lstStyle/>
          <a:p>
            <a:r>
              <a:rPr lang="es-ES" dirty="0"/>
              <a:t>Preguntas </a:t>
            </a:r>
            <a:r>
              <a:rPr lang="es-ES" dirty="0" smtClean="0"/>
              <a:t>para la evaluación del </a:t>
            </a:r>
            <a:r>
              <a:rPr lang="es-ES" dirty="0"/>
              <a:t>aislamiento</a:t>
            </a:r>
            <a:r>
              <a:rPr lang="en-IE" dirty="0" smtClean="0"/>
              <a:t>– </a:t>
            </a:r>
            <a:r>
              <a:rPr lang="en-IE" dirty="0" err="1">
                <a:solidFill>
                  <a:srgbClr val="ED7523"/>
                </a:solidFill>
              </a:rPr>
              <a:t>Apoyo</a:t>
            </a:r>
            <a:r>
              <a:rPr lang="en-IE" dirty="0">
                <a:solidFill>
                  <a:srgbClr val="ED7523"/>
                </a:solidFill>
              </a:rPr>
              <a:t> social informal</a:t>
            </a:r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s-ES" sz="2300" dirty="0" smtClean="0"/>
              <a:t>¿Informa a algún familiar sobre el estado de soledad en el que se siente la </a:t>
            </a:r>
            <a:r>
              <a:rPr lang="es-ES" sz="2300" dirty="0"/>
              <a:t>mayor parte del tiempo?</a:t>
            </a:r>
          </a:p>
          <a:p>
            <a:pPr marL="342900" indent="-342900">
              <a:buFontTx/>
              <a:buChar char="-"/>
            </a:pPr>
            <a:r>
              <a:rPr lang="es-ES" sz="2300" dirty="0"/>
              <a:t>¿Tiene algún familiar cercano </a:t>
            </a:r>
            <a:r>
              <a:rPr lang="es-ES" sz="2300" dirty="0" smtClean="0"/>
              <a:t>amigos/as </a:t>
            </a:r>
            <a:r>
              <a:rPr lang="es-ES" sz="2300" dirty="0"/>
              <a:t>o familiares con </a:t>
            </a:r>
            <a:r>
              <a:rPr lang="es-ES" sz="2300" dirty="0" smtClean="0"/>
              <a:t>los que se sienta cómodo/a </a:t>
            </a:r>
            <a:r>
              <a:rPr lang="es-ES" sz="2300" dirty="0"/>
              <a:t>hablando?</a:t>
            </a:r>
          </a:p>
          <a:p>
            <a:pPr marL="342900" indent="-342900">
              <a:buFontTx/>
              <a:buChar char="-"/>
            </a:pPr>
            <a:r>
              <a:rPr lang="es-ES" sz="2300" dirty="0" smtClean="0"/>
              <a:t>¿Pasa el/la miembro </a:t>
            </a:r>
            <a:r>
              <a:rPr lang="es-ES" sz="2300" dirty="0"/>
              <a:t>de la familia </a:t>
            </a:r>
            <a:r>
              <a:rPr lang="es-ES" sz="2300" dirty="0" smtClean="0"/>
              <a:t>mucho </a:t>
            </a:r>
            <a:r>
              <a:rPr lang="es-ES" sz="2300" dirty="0"/>
              <a:t>tiempo </a:t>
            </a:r>
            <a:r>
              <a:rPr lang="es-ES" sz="2300" dirty="0" smtClean="0"/>
              <a:t>solo/a, </a:t>
            </a:r>
            <a:r>
              <a:rPr lang="es-ES" sz="2300" dirty="0"/>
              <a:t>incluso </a:t>
            </a:r>
            <a:r>
              <a:rPr lang="es-ES" sz="2300" dirty="0" smtClean="0"/>
              <a:t>si desea tener interacción </a:t>
            </a:r>
            <a:r>
              <a:rPr lang="es-ES" sz="2300" dirty="0"/>
              <a:t>social?</a:t>
            </a:r>
          </a:p>
          <a:p>
            <a:pPr marL="342900" indent="-342900">
              <a:buFontTx/>
              <a:buChar char="-"/>
            </a:pPr>
            <a:r>
              <a:rPr lang="es-ES" sz="2300" dirty="0" smtClean="0"/>
              <a:t>¿Indica a algún familiar que </a:t>
            </a:r>
            <a:r>
              <a:rPr lang="es-ES" sz="2300" dirty="0"/>
              <a:t>siente que "nadie </a:t>
            </a:r>
            <a:r>
              <a:rPr lang="es-ES" sz="2300" dirty="0" smtClean="0"/>
              <a:t>le entiende</a:t>
            </a:r>
            <a:r>
              <a:rPr lang="es-ES" sz="2300" dirty="0"/>
              <a:t>"?</a:t>
            </a:r>
          </a:p>
          <a:p>
            <a:pPr marL="342900" indent="-342900">
              <a:buFontTx/>
              <a:buChar char="-"/>
            </a:pPr>
            <a:r>
              <a:rPr lang="es-ES" sz="2300" dirty="0"/>
              <a:t>¿El </a:t>
            </a:r>
            <a:r>
              <a:rPr lang="es-ES" sz="2300" dirty="0" smtClean="0"/>
              <a:t>niño/a </a:t>
            </a:r>
            <a:r>
              <a:rPr lang="es-ES" sz="2300" dirty="0"/>
              <a:t>/ miembro de la familia ha sido </a:t>
            </a:r>
            <a:r>
              <a:rPr lang="es-ES" sz="2300" dirty="0" smtClean="0"/>
              <a:t>separado/a </a:t>
            </a:r>
            <a:r>
              <a:rPr lang="es-ES" sz="2300" dirty="0"/>
              <a:t>de otros miembros importantes de la familia?</a:t>
            </a:r>
            <a:endParaRPr lang="en-IE" sz="23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2DF045-E065-4719-B212-B5E925992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662" b="22122"/>
          <a:stretch/>
        </p:blipFill>
        <p:spPr>
          <a:xfrm>
            <a:off x="8802435" y="1223694"/>
            <a:ext cx="3389565" cy="40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33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/>
          </a:bodyPr>
          <a:lstStyle/>
          <a:p>
            <a:r>
              <a:rPr lang="es-ES" dirty="0"/>
              <a:t>Preguntas </a:t>
            </a:r>
            <a:r>
              <a:rPr lang="es-ES" dirty="0" smtClean="0"/>
              <a:t>para la evaluación del aislamiento</a:t>
            </a:r>
            <a:r>
              <a:rPr lang="en-IE" dirty="0" smtClean="0"/>
              <a:t>– </a:t>
            </a:r>
            <a:r>
              <a:rPr lang="en-IE" dirty="0" err="1">
                <a:solidFill>
                  <a:srgbClr val="ED7523"/>
                </a:solidFill>
              </a:rPr>
              <a:t>Apoyo</a:t>
            </a:r>
            <a:r>
              <a:rPr lang="en-IE" dirty="0">
                <a:solidFill>
                  <a:srgbClr val="ED7523"/>
                </a:solidFill>
              </a:rPr>
              <a:t> social formal</a:t>
            </a:r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s-ES" sz="2400" dirty="0"/>
              <a:t>¿Está la familia involucrada con grupos de </a:t>
            </a:r>
            <a:r>
              <a:rPr lang="es-ES" sz="2400" dirty="0" smtClean="0"/>
              <a:t>iguales (es </a:t>
            </a:r>
            <a:r>
              <a:rPr lang="es-ES" sz="2400" dirty="0"/>
              <a:t>decir, equipos deportivos, grupos religiosos o clubes sociales)?</a:t>
            </a:r>
          </a:p>
          <a:p>
            <a:pPr marL="342900" indent="-342900">
              <a:buFontTx/>
              <a:buChar char="-"/>
            </a:pPr>
            <a:r>
              <a:rPr lang="es-ES" sz="2400" dirty="0"/>
              <a:t>¿Tiene la familia alguna persona en la comunidad, </a:t>
            </a:r>
            <a:r>
              <a:rPr lang="es-ES" sz="2400" dirty="0" smtClean="0"/>
              <a:t>en el </a:t>
            </a:r>
            <a:r>
              <a:rPr lang="es-ES" sz="2400" dirty="0"/>
              <a:t>trabajo o </a:t>
            </a:r>
            <a:r>
              <a:rPr lang="es-ES" sz="2400" dirty="0" smtClean="0"/>
              <a:t>en la </a:t>
            </a:r>
            <a:r>
              <a:rPr lang="es-ES" sz="2400" dirty="0"/>
              <a:t>escuela (por ejemplo, </a:t>
            </a:r>
            <a:r>
              <a:rPr lang="es-ES" sz="2400" dirty="0" smtClean="0"/>
              <a:t>trabajador/a </a:t>
            </a:r>
            <a:r>
              <a:rPr lang="es-ES" sz="2400" dirty="0"/>
              <a:t>de apoyo, </a:t>
            </a:r>
            <a:r>
              <a:rPr lang="es-ES" sz="2400" dirty="0" smtClean="0"/>
              <a:t>consejero/a, maestro/a, supervisor/a) </a:t>
            </a:r>
            <a:r>
              <a:rPr lang="es-ES" sz="2400" dirty="0"/>
              <a:t>que </a:t>
            </a:r>
            <a:r>
              <a:rPr lang="es-ES" sz="2400" dirty="0" smtClean="0"/>
              <a:t>le </a:t>
            </a:r>
            <a:r>
              <a:rPr lang="es-ES" sz="2400" dirty="0"/>
              <a:t>ayude y apoye?</a:t>
            </a:r>
          </a:p>
          <a:p>
            <a:pPr marL="342900" indent="-342900">
              <a:buFontTx/>
              <a:buChar char="-"/>
            </a:pPr>
            <a:r>
              <a:rPr lang="es-ES" sz="2400" dirty="0"/>
              <a:t>¿Existen </a:t>
            </a:r>
            <a:r>
              <a:rPr lang="es-ES" sz="2400" dirty="0" smtClean="0"/>
              <a:t>organizaciones comunitarias </a:t>
            </a:r>
            <a:r>
              <a:rPr lang="es-ES" sz="2400" dirty="0"/>
              <a:t>que han </a:t>
            </a:r>
            <a:r>
              <a:rPr lang="es-ES" sz="2400" dirty="0" smtClean="0"/>
              <a:t>resultado útiles a la </a:t>
            </a:r>
            <a:r>
              <a:rPr lang="es-ES" sz="2400" dirty="0"/>
              <a:t>familia?</a:t>
            </a:r>
            <a:endParaRPr lang="en-I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2DF045-E065-4719-B212-B5E925992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662" b="22122"/>
          <a:stretch/>
        </p:blipFill>
        <p:spPr>
          <a:xfrm>
            <a:off x="8802435" y="1223694"/>
            <a:ext cx="3389565" cy="40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93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Preguntas </a:t>
            </a:r>
            <a:r>
              <a:rPr lang="es-ES" dirty="0" smtClean="0"/>
              <a:t>para la evaluación del </a:t>
            </a:r>
            <a:r>
              <a:rPr lang="es-ES" dirty="0"/>
              <a:t>aislamiento</a:t>
            </a:r>
            <a:r>
              <a:rPr lang="en-IE" dirty="0" smtClean="0"/>
              <a:t>– </a:t>
            </a:r>
            <a:r>
              <a:rPr lang="en-IE" dirty="0" err="1">
                <a:solidFill>
                  <a:srgbClr val="ED7523"/>
                </a:solidFill>
              </a:rPr>
              <a:t>Discriminación</a:t>
            </a:r>
            <a:r>
              <a:rPr lang="en-IE" dirty="0">
                <a:solidFill>
                  <a:srgbClr val="ED7523"/>
                </a:solidFill>
              </a:rPr>
              <a:t>, </a:t>
            </a:r>
            <a:r>
              <a:rPr lang="en-IE" dirty="0" err="1">
                <a:solidFill>
                  <a:srgbClr val="ED7523"/>
                </a:solidFill>
              </a:rPr>
              <a:t>estigma</a:t>
            </a:r>
            <a:r>
              <a:rPr lang="en-IE" dirty="0">
                <a:solidFill>
                  <a:srgbClr val="ED7523"/>
                </a:solidFill>
              </a:rPr>
              <a:t> y </a:t>
            </a:r>
            <a:r>
              <a:rPr lang="en-IE" dirty="0" err="1">
                <a:solidFill>
                  <a:srgbClr val="ED7523"/>
                </a:solidFill>
              </a:rPr>
              <a:t>sesgo</a:t>
            </a:r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 algn="just">
              <a:buFontTx/>
              <a:buChar char="-"/>
            </a:pPr>
            <a:r>
              <a:rPr lang="es-ES" sz="2400" dirty="0"/>
              <a:t>¿Ha </a:t>
            </a:r>
            <a:r>
              <a:rPr lang="es-ES" sz="2400" dirty="0" smtClean="0"/>
              <a:t>señalado la </a:t>
            </a:r>
            <a:r>
              <a:rPr lang="es-ES" sz="2400" dirty="0"/>
              <a:t>familia alguna experiencia </a:t>
            </a:r>
            <a:r>
              <a:rPr lang="es-ES" sz="2400" dirty="0" smtClean="0"/>
              <a:t>discriminatoria , </a:t>
            </a:r>
            <a:r>
              <a:rPr lang="es-ES" sz="2400" dirty="0"/>
              <a:t>estigma o sesgo injusto?</a:t>
            </a:r>
          </a:p>
          <a:p>
            <a:pPr marL="342900" indent="-342900" algn="just">
              <a:buFontTx/>
              <a:buChar char="-"/>
            </a:pPr>
            <a:r>
              <a:rPr lang="es-ES" sz="2400" dirty="0" smtClean="0"/>
              <a:t>¿Ha </a:t>
            </a:r>
            <a:r>
              <a:rPr lang="es-ES" sz="2400" dirty="0"/>
              <a:t>señalado la familia que alguien de su comunidad, </a:t>
            </a:r>
            <a:r>
              <a:rPr lang="es-ES" sz="2400" dirty="0" smtClean="0"/>
              <a:t>policía </a:t>
            </a:r>
            <a:r>
              <a:rPr lang="es-ES" sz="2400" dirty="0"/>
              <a:t>o </a:t>
            </a:r>
            <a:r>
              <a:rPr lang="es-ES" sz="2400" dirty="0" smtClean="0"/>
              <a:t>vecinos/as  le </a:t>
            </a:r>
            <a:r>
              <a:rPr lang="es-ES" sz="2400" dirty="0"/>
              <a:t>acosan con frecuencia?</a:t>
            </a:r>
          </a:p>
          <a:p>
            <a:pPr marL="342900" indent="-342900" algn="just">
              <a:buFontTx/>
              <a:buChar char="-"/>
            </a:pPr>
            <a:r>
              <a:rPr lang="es-ES" sz="2400" dirty="0" smtClean="0"/>
              <a:t>¿Han señalado </a:t>
            </a:r>
            <a:r>
              <a:rPr lang="es-ES" sz="2400" dirty="0"/>
              <a:t>los </a:t>
            </a:r>
            <a:r>
              <a:rPr lang="es-ES" sz="2400" dirty="0" smtClean="0"/>
              <a:t>niños/as algún </a:t>
            </a:r>
            <a:r>
              <a:rPr lang="es-ES" sz="2400" dirty="0"/>
              <a:t>incidente </a:t>
            </a:r>
            <a:r>
              <a:rPr lang="es-ES" sz="2400" dirty="0" smtClean="0"/>
              <a:t>relacionado con burlas </a:t>
            </a:r>
            <a:r>
              <a:rPr lang="es-ES" sz="2400" dirty="0"/>
              <a:t>por parte de </a:t>
            </a:r>
            <a:r>
              <a:rPr lang="es-ES" sz="2400" dirty="0" smtClean="0"/>
              <a:t>otros niños/as </a:t>
            </a:r>
            <a:r>
              <a:rPr lang="es-ES" sz="2400" dirty="0"/>
              <a:t>o personas nativas de su país de acogida?</a:t>
            </a:r>
            <a:endParaRPr lang="en-I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2DF045-E065-4719-B212-B5E925992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662" b="22122"/>
          <a:stretch/>
        </p:blipFill>
        <p:spPr>
          <a:xfrm>
            <a:off x="8802435" y="1223694"/>
            <a:ext cx="3389565" cy="40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46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21763B5-B5E3-4072-A908-881814555D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21282" y="1754551"/>
            <a:ext cx="7669975" cy="3872188"/>
          </a:xfrm>
        </p:spPr>
        <p:txBody>
          <a:bodyPr/>
          <a:lstStyle/>
          <a:p>
            <a:pPr marL="0" indent="0" algn="just">
              <a:buNone/>
            </a:pPr>
            <a:r>
              <a:rPr lang="es-ES" sz="2100" dirty="0"/>
              <a:t>Este paquete de herramientas ofrece a las personas que trabajan con </a:t>
            </a:r>
            <a:r>
              <a:rPr lang="es-ES" sz="2100" dirty="0" smtClean="0"/>
              <a:t>refugiados/as </a:t>
            </a:r>
            <a:r>
              <a:rPr lang="es-ES" sz="2100" dirty="0"/>
              <a:t>una breve introducción a la variedad de desafíos </a:t>
            </a:r>
            <a:r>
              <a:rPr lang="es-ES" sz="2100" dirty="0" smtClean="0"/>
              <a:t>a los que se enfrentan las personas refugiadas</a:t>
            </a:r>
            <a:r>
              <a:rPr lang="es-ES" sz="2100" dirty="0"/>
              <a:t>, incluyendo crisis, síntomas de enfermedades mentales y situaciones de emergencia.</a:t>
            </a:r>
          </a:p>
          <a:p>
            <a:pPr marL="0" indent="0" algn="just">
              <a:buNone/>
            </a:pPr>
            <a:r>
              <a:rPr lang="es-ES" sz="2100" dirty="0"/>
              <a:t>El </a:t>
            </a:r>
            <a:r>
              <a:rPr lang="es-ES" sz="2100" dirty="0" smtClean="0"/>
              <a:t>manual de </a:t>
            </a:r>
            <a:r>
              <a:rPr lang="es-ES" sz="2100" dirty="0"/>
              <a:t>herramientas también sugiere recursos locales disponibles.</a:t>
            </a:r>
          </a:p>
          <a:p>
            <a:pPr marL="0" indent="0" algn="just">
              <a:buNone/>
            </a:pPr>
            <a:r>
              <a:rPr lang="es-ES" sz="2100" dirty="0"/>
              <a:t>Los materiales han sido escritos y diseñados para satisfacer las necesidades culturales y lingüísticas de </a:t>
            </a:r>
            <a:r>
              <a:rPr lang="es-ES" sz="2100" dirty="0" smtClean="0"/>
              <a:t>los grupos de interés.</a:t>
            </a:r>
            <a:endParaRPr lang="es-ES" sz="2100" dirty="0"/>
          </a:p>
          <a:p>
            <a:pPr marL="0" indent="0" algn="just">
              <a:buNone/>
            </a:pPr>
            <a:r>
              <a:rPr lang="es-ES" sz="2100" dirty="0" smtClean="0"/>
              <a:t>Los </a:t>
            </a:r>
            <a:r>
              <a:rPr lang="es-ES" sz="2100" dirty="0"/>
              <a:t>grupos de interés </a:t>
            </a:r>
            <a:r>
              <a:rPr lang="es-ES" sz="2100" dirty="0" smtClean="0"/>
              <a:t>están formados por líderes </a:t>
            </a:r>
            <a:r>
              <a:rPr lang="es-ES" sz="2100" dirty="0"/>
              <a:t>de la comunidad de </a:t>
            </a:r>
            <a:r>
              <a:rPr lang="es-ES" sz="2100" dirty="0" smtClean="0"/>
              <a:t>refugiados/as, trabajadores/as </a:t>
            </a:r>
            <a:r>
              <a:rPr lang="es-ES" sz="2100" dirty="0"/>
              <a:t>sociales y </a:t>
            </a:r>
            <a:r>
              <a:rPr lang="es-ES" sz="2100" dirty="0" smtClean="0"/>
              <a:t>voluntarios/as.</a:t>
            </a:r>
            <a:endParaRPr lang="es-ES" sz="2100" dirty="0"/>
          </a:p>
          <a:p>
            <a:pPr marL="0" indent="0" algn="just">
              <a:buNone/>
            </a:pPr>
            <a:r>
              <a:rPr lang="es-ES" sz="2100" dirty="0"/>
              <a:t>Aunque </a:t>
            </a:r>
            <a:r>
              <a:rPr lang="es-ES" sz="2100" dirty="0" smtClean="0"/>
              <a:t>ha sido desarrollado </a:t>
            </a:r>
            <a:r>
              <a:rPr lang="es-ES" sz="2100" dirty="0"/>
              <a:t>como un recurso para los Estados Unidos, su contenido es transversal y muy transferible.</a:t>
            </a:r>
            <a:endParaRPr lang="en-IE" sz="21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68256C-503B-41F4-A420-D5A92B1C3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87467" y="802682"/>
            <a:ext cx="9696734" cy="857158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ES" dirty="0" smtClean="0"/>
              <a:t>Manual de </a:t>
            </a:r>
            <a:r>
              <a:rPr lang="es-ES" dirty="0"/>
              <a:t>herramientas </a:t>
            </a:r>
            <a:r>
              <a:rPr lang="es-ES" dirty="0" smtClean="0"/>
              <a:t>para la superación </a:t>
            </a:r>
            <a:r>
              <a:rPr lang="es-ES" dirty="0"/>
              <a:t>de barreras </a:t>
            </a:r>
            <a:r>
              <a:rPr lang="es-ES" dirty="0" smtClean="0"/>
              <a:t>que puedan ayudar </a:t>
            </a:r>
            <a:r>
              <a:rPr lang="es-ES" dirty="0"/>
              <a:t>a </a:t>
            </a:r>
            <a:r>
              <a:rPr lang="es-ES" dirty="0" smtClean="0"/>
              <a:t>las personas refugiadas </a:t>
            </a:r>
            <a:r>
              <a:rPr lang="es-ES" dirty="0"/>
              <a:t>a adaptarse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EF592EC-EE88-426A-B946-81144DF4E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3" y="1754551"/>
            <a:ext cx="3373448" cy="4407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C5D79C-B8B8-47B1-BED0-30E2AA58F471}"/>
              </a:ext>
            </a:extLst>
          </p:cNvPr>
          <p:cNvSpPr txBox="1"/>
          <p:nvPr/>
        </p:nvSpPr>
        <p:spPr>
          <a:xfrm>
            <a:off x="0" y="110481"/>
            <a:ext cx="2301680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</a:rPr>
              <a:t>MANUAL </a:t>
            </a:r>
            <a:r>
              <a:rPr lang="en-IE" sz="2400" dirty="0">
                <a:solidFill>
                  <a:schemeClr val="bg1"/>
                </a:solidFill>
              </a:rPr>
              <a:t>UTIL </a:t>
            </a:r>
          </a:p>
        </p:txBody>
      </p:sp>
      <p:grpSp>
        <p:nvGrpSpPr>
          <p:cNvPr id="6" name="Google Shape;609;p39">
            <a:extLst>
              <a:ext uri="{FF2B5EF4-FFF2-40B4-BE49-F238E27FC236}">
                <a16:creationId xmlns="" xmlns:a16="http://schemas.microsoft.com/office/drawing/2014/main" id="{942444B7-F486-4ECC-983E-F586FA9B35A6}"/>
              </a:ext>
            </a:extLst>
          </p:cNvPr>
          <p:cNvGrpSpPr/>
          <p:nvPr/>
        </p:nvGrpSpPr>
        <p:grpSpPr>
          <a:xfrm>
            <a:off x="111710" y="158088"/>
            <a:ext cx="360000" cy="288000"/>
            <a:chOff x="5247525" y="3007275"/>
            <a:chExt cx="517575" cy="384825"/>
          </a:xfrm>
        </p:grpSpPr>
        <p:sp>
          <p:nvSpPr>
            <p:cNvPr id="7" name="Google Shape;610;p39">
              <a:extLst>
                <a:ext uri="{FF2B5EF4-FFF2-40B4-BE49-F238E27FC236}">
                  <a16:creationId xmlns="" xmlns:a16="http://schemas.microsoft.com/office/drawing/2014/main" id="{1C1E90F6-0B58-4544-AE18-0E56BA90FF57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11;p39">
              <a:extLst>
                <a:ext uri="{FF2B5EF4-FFF2-40B4-BE49-F238E27FC236}">
                  <a16:creationId xmlns="" xmlns:a16="http://schemas.microsoft.com/office/drawing/2014/main" id="{094635A1-1B8D-4632-A2A7-C039799E77E5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4142E1-ED47-4692-9E33-A5CBF0FA8E3A}"/>
              </a:ext>
            </a:extLst>
          </p:cNvPr>
          <p:cNvSpPr txBox="1"/>
          <p:nvPr/>
        </p:nvSpPr>
        <p:spPr>
          <a:xfrm>
            <a:off x="451621" y="6298463"/>
            <a:ext cx="11402922" cy="46166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 </a:t>
            </a:r>
            <a:r>
              <a:rPr lang="en-IE" sz="2400" dirty="0" smtClean="0">
                <a:solidFill>
                  <a:schemeClr val="bg1"/>
                </a:solidFill>
              </a:rPr>
              <a:t>DESCARGAR: </a:t>
            </a:r>
            <a:r>
              <a:rPr lang="en-IE" sz="2400" dirty="0">
                <a:hlinkClick r:id="rId3"/>
              </a:rPr>
              <a:t>https://docs.google.com/file/d/0B2Nm6XolIfnFOWZ5cmxkUG1CTEk/edit</a:t>
            </a:r>
            <a:r>
              <a:rPr lang="en-IE" sz="2400" dirty="0"/>
              <a:t> </a:t>
            </a:r>
          </a:p>
        </p:txBody>
      </p:sp>
      <p:grpSp>
        <p:nvGrpSpPr>
          <p:cNvPr id="11" name="Google Shape;605;p39">
            <a:extLst>
              <a:ext uri="{FF2B5EF4-FFF2-40B4-BE49-F238E27FC236}">
                <a16:creationId xmlns="" xmlns:a16="http://schemas.microsoft.com/office/drawing/2014/main" id="{BF3B1355-79E7-4AC1-B8B9-A7A5FC30F8D5}"/>
              </a:ext>
            </a:extLst>
          </p:cNvPr>
          <p:cNvGrpSpPr/>
          <p:nvPr/>
        </p:nvGrpSpPr>
        <p:grpSpPr>
          <a:xfrm>
            <a:off x="635376" y="6368046"/>
            <a:ext cx="252000" cy="288000"/>
            <a:chOff x="2583100" y="2973775"/>
            <a:chExt cx="461550" cy="437200"/>
          </a:xfrm>
        </p:grpSpPr>
        <p:sp>
          <p:nvSpPr>
            <p:cNvPr id="12" name="Google Shape;606;p39">
              <a:extLst>
                <a:ext uri="{FF2B5EF4-FFF2-40B4-BE49-F238E27FC236}">
                  <a16:creationId xmlns="" xmlns:a16="http://schemas.microsoft.com/office/drawing/2014/main" id="{8D4281CA-0633-4B0D-BC26-764FB5A0E3CA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07;p39">
              <a:extLst>
                <a:ext uri="{FF2B5EF4-FFF2-40B4-BE49-F238E27FC236}">
                  <a16:creationId xmlns="" xmlns:a16="http://schemas.microsoft.com/office/drawing/2014/main" id="{855FA89E-4522-4934-B00B-893865CC66F6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26611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95B53-79A4-40D0-97D3-0774C9D3E0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8620" y="1027983"/>
            <a:ext cx="5279028" cy="697353"/>
          </a:xfrm>
        </p:spPr>
        <p:txBody>
          <a:bodyPr/>
          <a:lstStyle/>
          <a:p>
            <a:r>
              <a:rPr lang="en-IE" dirty="0" err="1" smtClean="0"/>
              <a:t>En</a:t>
            </a:r>
            <a:r>
              <a:rPr lang="en-IE" dirty="0" smtClean="0"/>
              <a:t> </a:t>
            </a:r>
            <a:r>
              <a:rPr lang="en-IE" dirty="0" err="1" smtClean="0"/>
              <a:t>esta</a:t>
            </a:r>
            <a:r>
              <a:rPr lang="en-IE" dirty="0" smtClean="0"/>
              <a:t> </a:t>
            </a:r>
            <a:r>
              <a:rPr lang="en-IE" dirty="0" err="1" smtClean="0"/>
              <a:t>sección</a:t>
            </a:r>
            <a:r>
              <a:rPr lang="en-IE" dirty="0" smtClean="0"/>
              <a:t>:</a:t>
            </a:r>
            <a:endParaRPr lang="en-IE" dirty="0"/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26398C5D-AD6D-4DD8-98DF-4B4627FE13A4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9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1.2 </a:t>
            </a:r>
            <a:r>
              <a:rPr lang="es-ES" sz="3600" i="0" dirty="0"/>
              <a:t>Superando el trauma: el papel de la resiliencia, el bienestar y </a:t>
            </a:r>
            <a:r>
              <a:rPr lang="es-ES" sz="3600" i="0" dirty="0" smtClean="0"/>
              <a:t>el sentido del </a:t>
            </a:r>
            <a:r>
              <a:rPr lang="es-ES" sz="3600" i="0" dirty="0"/>
              <a:t>propósito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0D691C-E092-4E99-8387-9CF09721C93F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bg1"/>
                </a:solidFill>
              </a:rPr>
              <a:t>BIENESTAR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6A4F332E-4E6E-4653-8EF6-CA7FA35CC9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08518" y="1744719"/>
            <a:ext cx="6131235" cy="4634310"/>
          </a:xfrm>
        </p:spPr>
        <p:txBody>
          <a:bodyPr/>
          <a:lstStyle/>
          <a:p>
            <a:pPr algn="just"/>
            <a:r>
              <a:rPr lang="es-ES" sz="2200" dirty="0"/>
              <a:t>Para cuando </a:t>
            </a:r>
            <a:r>
              <a:rPr lang="es-ES" sz="2200" dirty="0" smtClean="0"/>
              <a:t>las personas refugiadas </a:t>
            </a:r>
            <a:r>
              <a:rPr lang="es-ES" sz="2200" dirty="0"/>
              <a:t>llegan a sus nuevos países de acogida, </a:t>
            </a:r>
            <a:r>
              <a:rPr lang="es-ES" sz="2200" dirty="0" smtClean="0"/>
              <a:t>han tenido que enfrentarse a tremendas adversidades </a:t>
            </a:r>
            <a:r>
              <a:rPr lang="es-ES" sz="2200" dirty="0"/>
              <a:t>y han experimentado una gran cantidad de cambios y pérdidas. Muchas familias habrán presenciado o experimentado violencia y </a:t>
            </a:r>
            <a:r>
              <a:rPr lang="es-ES" sz="2200" dirty="0" smtClean="0"/>
              <a:t>habrán </a:t>
            </a:r>
            <a:r>
              <a:rPr lang="es-ES" sz="2200" dirty="0"/>
              <a:t>perdido o habrán sido separadas de sus seres queridos. El dolor puede ser abrumador </a:t>
            </a:r>
            <a:r>
              <a:rPr lang="es-ES" sz="2200" dirty="0" smtClean="0"/>
              <a:t>tanto para padres/madres como para  hijos/as.</a:t>
            </a:r>
            <a:endParaRPr lang="es-ES" sz="2200" dirty="0"/>
          </a:p>
          <a:p>
            <a:pPr algn="just"/>
            <a:r>
              <a:rPr lang="es-ES" sz="2200" dirty="0"/>
              <a:t>En esta sección, examinamos las formas en que los proveedores de </a:t>
            </a:r>
            <a:r>
              <a:rPr lang="es-ES" sz="2200" dirty="0" smtClean="0"/>
              <a:t>servicios/educación </a:t>
            </a:r>
            <a:r>
              <a:rPr lang="es-ES" sz="2200" dirty="0"/>
              <a:t>pueden ayudar a </a:t>
            </a:r>
            <a:r>
              <a:rPr lang="es-ES" sz="2200" dirty="0" smtClean="0"/>
              <a:t>las personas refugiadas </a:t>
            </a:r>
            <a:r>
              <a:rPr lang="es-ES" sz="2200" dirty="0"/>
              <a:t>y migrantes a superar </a:t>
            </a:r>
            <a:r>
              <a:rPr lang="es-ES" sz="2200" dirty="0" smtClean="0"/>
              <a:t>los traumas </a:t>
            </a:r>
            <a:r>
              <a:rPr lang="es-ES" sz="2200" dirty="0"/>
              <a:t>trabajando en su capacidad de recuperación, mejorando su bienestar y </a:t>
            </a:r>
            <a:r>
              <a:rPr lang="es-ES" sz="2200" dirty="0" smtClean="0"/>
              <a:t>dando un </a:t>
            </a:r>
            <a:r>
              <a:rPr lang="es-ES" sz="2200" dirty="0"/>
              <a:t>sentido </a:t>
            </a:r>
            <a:r>
              <a:rPr lang="es-ES" sz="2200" dirty="0" smtClean="0"/>
              <a:t>al propósito de la </a:t>
            </a:r>
            <a:r>
              <a:rPr lang="es-ES" sz="2200" dirty="0" err="1" smtClean="0"/>
              <a:t>huída</a:t>
            </a:r>
            <a:r>
              <a:rPr lang="es-ES" sz="2200" dirty="0" smtClean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44982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F33E306-31F6-4B50-B105-1244654988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1091" y="1849820"/>
            <a:ext cx="6090372" cy="4322379"/>
          </a:xfrm>
        </p:spPr>
        <p:txBody>
          <a:bodyPr/>
          <a:lstStyle/>
          <a:p>
            <a:pPr algn="just"/>
            <a:r>
              <a:rPr lang="es-ES" sz="2100" dirty="0"/>
              <a:t>Por su propia naturaleza, </a:t>
            </a:r>
            <a:r>
              <a:rPr lang="es-ES" sz="2100" dirty="0" smtClean="0"/>
              <a:t>las personas refugiados </a:t>
            </a:r>
            <a:r>
              <a:rPr lang="es-ES" sz="2100" dirty="0"/>
              <a:t>son </a:t>
            </a:r>
            <a:r>
              <a:rPr lang="es-ES" sz="2100" dirty="0" smtClean="0"/>
              <a:t>supervivientes. </a:t>
            </a:r>
            <a:r>
              <a:rPr lang="es-ES" sz="2100" dirty="0"/>
              <a:t>Sin embargo, enfrentar y superar la adversidad pasa factura y, como aprendimos de la experiencia de las personas </a:t>
            </a:r>
            <a:r>
              <a:rPr lang="es-ES" sz="2100" dirty="0" smtClean="0"/>
              <a:t>refugiadas</a:t>
            </a:r>
            <a:r>
              <a:rPr lang="es-ES" sz="2100" dirty="0"/>
              <a:t>, </a:t>
            </a:r>
            <a:r>
              <a:rPr lang="es-ES" sz="2100" dirty="0" smtClean="0"/>
              <a:t>la lucha </a:t>
            </a:r>
            <a:r>
              <a:rPr lang="es-ES" sz="2100" dirty="0"/>
              <a:t>no </a:t>
            </a:r>
            <a:r>
              <a:rPr lang="es-ES" sz="2100" dirty="0" smtClean="0"/>
              <a:t>termina </a:t>
            </a:r>
            <a:r>
              <a:rPr lang="es-ES" sz="2100" dirty="0"/>
              <a:t>en el momento en que </a:t>
            </a:r>
            <a:r>
              <a:rPr lang="es-ES" sz="2100" dirty="0" smtClean="0"/>
              <a:t>las personas </a:t>
            </a:r>
            <a:r>
              <a:rPr lang="es-ES" sz="2100" dirty="0"/>
              <a:t>recién </a:t>
            </a:r>
            <a:r>
              <a:rPr lang="es-ES" sz="2100" dirty="0" smtClean="0"/>
              <a:t>llegadas pisan  </a:t>
            </a:r>
            <a:r>
              <a:rPr lang="es-ES" sz="2100" dirty="0"/>
              <a:t>sus nuevos países de acogida. Aquí es donde entra la resiliencia</a:t>
            </a:r>
            <a:r>
              <a:rPr lang="es-ES" sz="2100" dirty="0" smtClean="0"/>
              <a:t>.</a:t>
            </a:r>
          </a:p>
          <a:p>
            <a:pPr algn="just"/>
            <a:r>
              <a:rPr lang="es-ES" sz="2100" dirty="0">
                <a:solidFill>
                  <a:srgbClr val="B6BD00"/>
                </a:solidFill>
              </a:rPr>
              <a:t>La resiliencia es la capacidad de responder a adversidades, amenazas o pérdidas significativas de una manera que permita que </a:t>
            </a:r>
            <a:r>
              <a:rPr lang="es-ES" sz="2100" dirty="0" smtClean="0">
                <a:solidFill>
                  <a:srgbClr val="B6BD00"/>
                </a:solidFill>
              </a:rPr>
              <a:t>un/a niño/a </a:t>
            </a:r>
            <a:r>
              <a:rPr lang="es-ES" sz="2100" dirty="0">
                <a:solidFill>
                  <a:srgbClr val="B6BD00"/>
                </a:solidFill>
              </a:rPr>
              <a:t>y su familia se adapten y prosperen</a:t>
            </a:r>
            <a:r>
              <a:rPr lang="es-ES" sz="2100" dirty="0" smtClean="0">
                <a:solidFill>
                  <a:srgbClr val="B6BD00"/>
                </a:solidFill>
              </a:rPr>
              <a:t>.</a:t>
            </a:r>
          </a:p>
          <a:p>
            <a:pPr algn="just"/>
            <a:r>
              <a:rPr lang="es-ES" sz="2100" dirty="0" smtClean="0"/>
              <a:t>La </a:t>
            </a:r>
            <a:r>
              <a:rPr lang="es-ES" sz="2100" dirty="0"/>
              <a:t>resiliencia es una habilidad vital para </a:t>
            </a:r>
            <a:r>
              <a:rPr lang="es-ES" sz="2100" dirty="0" smtClean="0"/>
              <a:t>todas las personas. </a:t>
            </a:r>
            <a:r>
              <a:rPr lang="es-ES" sz="2100" dirty="0"/>
              <a:t>Nos ayuda a </a:t>
            </a:r>
            <a:r>
              <a:rPr lang="es-ES" sz="2100" dirty="0" smtClean="0"/>
              <a:t>superar no </a:t>
            </a:r>
            <a:r>
              <a:rPr lang="es-ES" sz="2100" dirty="0"/>
              <a:t>solo </a:t>
            </a:r>
            <a:r>
              <a:rPr lang="es-ES" sz="2100" dirty="0" smtClean="0"/>
              <a:t>los eventos </a:t>
            </a:r>
            <a:r>
              <a:rPr lang="es-ES" sz="2100" dirty="0"/>
              <a:t>traumáticos, sino </a:t>
            </a:r>
            <a:r>
              <a:rPr lang="es-ES" sz="2100" dirty="0" smtClean="0"/>
              <a:t>todos </a:t>
            </a:r>
            <a:r>
              <a:rPr lang="es-ES" sz="2100" dirty="0"/>
              <a:t>los </a:t>
            </a:r>
            <a:r>
              <a:rPr lang="es-ES" sz="2100" dirty="0" smtClean="0"/>
              <a:t>cambios de </a:t>
            </a:r>
            <a:r>
              <a:rPr lang="es-ES" sz="2100" dirty="0"/>
              <a:t>la vida.</a:t>
            </a:r>
            <a:endParaRPr lang="en-IE" sz="2100" dirty="0">
              <a:solidFill>
                <a:srgbClr val="B6BD00"/>
              </a:solidFill>
            </a:endParaRPr>
          </a:p>
        </p:txBody>
      </p:sp>
      <p:pic>
        <p:nvPicPr>
          <p:cNvPr id="6" name="Picture Placeholder 5" descr="A picture containing different, table, group, laying&#10;&#10;Description automatically generated">
            <a:extLst>
              <a:ext uri="{FF2B5EF4-FFF2-40B4-BE49-F238E27FC236}">
                <a16:creationId xmlns="" xmlns:a16="http://schemas.microsoft.com/office/drawing/2014/main" id="{69EBAB5A-B44B-44C0-8C14-773F9C8A688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4353" r="2435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7A4085D-12D7-45C8-8CF3-3DF1E1B44D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95745" y="779021"/>
            <a:ext cx="5579898" cy="857158"/>
          </a:xfrm>
        </p:spPr>
        <p:txBody>
          <a:bodyPr/>
          <a:lstStyle/>
          <a:p>
            <a:r>
              <a:rPr lang="en-IE" dirty="0"/>
              <a:t>¿</a:t>
            </a:r>
            <a:r>
              <a:rPr lang="en-IE" dirty="0" err="1"/>
              <a:t>Qué</a:t>
            </a:r>
            <a:r>
              <a:rPr lang="en-IE" dirty="0"/>
              <a:t> </a:t>
            </a:r>
            <a:r>
              <a:rPr lang="en-IE" dirty="0" err="1"/>
              <a:t>es</a:t>
            </a:r>
            <a:r>
              <a:rPr lang="en-IE" dirty="0"/>
              <a:t> la </a:t>
            </a:r>
            <a:r>
              <a:rPr lang="en-IE" dirty="0" err="1"/>
              <a:t>resiliencia</a:t>
            </a:r>
            <a:r>
              <a:rPr lang="en-I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071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95B53-79A4-40D0-97D3-0774C9D3E0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 err="1" smtClean="0"/>
              <a:t>En</a:t>
            </a:r>
            <a:r>
              <a:rPr lang="en-IE" dirty="0" smtClean="0"/>
              <a:t> </a:t>
            </a:r>
            <a:r>
              <a:rPr lang="en-IE" dirty="0" err="1" smtClean="0"/>
              <a:t>esta</a:t>
            </a:r>
            <a:r>
              <a:rPr lang="en-IE" dirty="0" smtClean="0"/>
              <a:t> </a:t>
            </a:r>
            <a:r>
              <a:rPr lang="en-IE" dirty="0" err="1" smtClean="0"/>
              <a:t>sección</a:t>
            </a:r>
            <a:r>
              <a:rPr lang="en-IE" dirty="0" smtClean="0"/>
              <a:t>: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E5F98-3D41-4601-AC68-3C0F978175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50083" y="1811564"/>
            <a:ext cx="5993574" cy="4568454"/>
          </a:xfrm>
        </p:spPr>
        <p:txBody>
          <a:bodyPr/>
          <a:lstStyle/>
          <a:p>
            <a:pPr algn="just"/>
            <a:r>
              <a:rPr lang="es-ES" sz="2300" dirty="0" smtClean="0"/>
              <a:t>La movilidad a </a:t>
            </a:r>
            <a:r>
              <a:rPr lang="es-ES" sz="2300" dirty="0"/>
              <a:t>un nuevo país, ya sea como refugiado o migrante, puede ser una experiencia difícil y a veces traumática. Este es particularmente el caso de </a:t>
            </a:r>
            <a:r>
              <a:rPr lang="es-ES" sz="2300" dirty="0" smtClean="0"/>
              <a:t>las personas refugiadas </a:t>
            </a:r>
            <a:r>
              <a:rPr lang="es-ES" sz="2300" dirty="0"/>
              <a:t>que, como sabemos, huyen de su país </a:t>
            </a:r>
            <a:r>
              <a:rPr lang="es-ES" sz="2300" dirty="0" smtClean="0"/>
              <a:t>debido a guerras </a:t>
            </a:r>
            <a:r>
              <a:rPr lang="es-ES" sz="2300" dirty="0"/>
              <a:t>o </a:t>
            </a:r>
            <a:r>
              <a:rPr lang="es-ES" sz="2300" dirty="0" smtClean="0"/>
              <a:t>a persecuciones.</a:t>
            </a:r>
            <a:endParaRPr lang="en-IE" sz="2300" dirty="0"/>
          </a:p>
          <a:p>
            <a:pPr algn="just"/>
            <a:r>
              <a:rPr lang="es-ES" sz="2300" dirty="0"/>
              <a:t>Estas personas vienen con </a:t>
            </a:r>
            <a:r>
              <a:rPr lang="es-ES" sz="2300" dirty="0" smtClean="0"/>
              <a:t>una serie de </a:t>
            </a:r>
            <a:r>
              <a:rPr lang="es-ES" sz="2300" dirty="0"/>
              <a:t>necesidades muy </a:t>
            </a:r>
            <a:r>
              <a:rPr lang="es-ES" sz="2300" dirty="0" smtClean="0"/>
              <a:t>particulares. </a:t>
            </a:r>
            <a:r>
              <a:rPr lang="es-ES" sz="2300" dirty="0"/>
              <a:t>En esta sección, examinamos los </a:t>
            </a:r>
            <a:r>
              <a:rPr lang="es-ES" sz="2300" dirty="0" smtClean="0"/>
              <a:t>principales factores que pueden producir estrés, </a:t>
            </a:r>
            <a:r>
              <a:rPr lang="es-ES" sz="2300" dirty="0"/>
              <a:t>en </a:t>
            </a:r>
            <a:r>
              <a:rPr lang="es-ES" sz="2300" dirty="0" smtClean="0"/>
              <a:t>concreto a las personas refugiadas</a:t>
            </a:r>
            <a:r>
              <a:rPr lang="es-ES" sz="2300" dirty="0"/>
              <a:t>, a través de una herramienta </a:t>
            </a:r>
            <a:r>
              <a:rPr lang="es-ES" sz="2300" dirty="0" smtClean="0"/>
              <a:t>online </a:t>
            </a:r>
            <a:r>
              <a:rPr lang="es-ES" sz="2300" dirty="0"/>
              <a:t>muy útil llamada </a:t>
            </a:r>
            <a:r>
              <a:rPr lang="es-ES" sz="2300" dirty="0" smtClean="0"/>
              <a:t>“Manual de </a:t>
            </a:r>
            <a:r>
              <a:rPr lang="es-ES" sz="2300" dirty="0"/>
              <a:t>H</a:t>
            </a:r>
            <a:r>
              <a:rPr lang="es-ES" sz="2300" dirty="0" smtClean="0"/>
              <a:t>erramientas </a:t>
            </a:r>
            <a:r>
              <a:rPr lang="es-ES" sz="2300" dirty="0"/>
              <a:t>para </a:t>
            </a:r>
            <a:r>
              <a:rPr lang="es-ES" sz="2300" dirty="0" smtClean="0"/>
              <a:t>gestionar el estrés de personas refugiadas </a:t>
            </a:r>
            <a:r>
              <a:rPr lang="es-ES" sz="2300" dirty="0"/>
              <a:t>y</a:t>
            </a:r>
            <a:r>
              <a:rPr lang="es-ES" sz="2300" dirty="0" smtClean="0"/>
              <a:t> migrantes”.</a:t>
            </a:r>
            <a:endParaRPr lang="en-IE" dirty="0"/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26398C5D-AD6D-4DD8-98DF-4B4627FE13A4}"/>
              </a:ext>
            </a:extLst>
          </p:cNvPr>
          <p:cNvSpPr txBox="1">
            <a:spLocks/>
          </p:cNvSpPr>
          <p:nvPr/>
        </p:nvSpPr>
        <p:spPr>
          <a:xfrm>
            <a:off x="324179" y="1516831"/>
            <a:ext cx="4590722" cy="2941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1.1 </a:t>
            </a:r>
            <a:r>
              <a:rPr lang="es-ES" sz="3600" i="0" dirty="0" smtClean="0"/>
              <a:t>Comprender </a:t>
            </a:r>
            <a:r>
              <a:rPr lang="es-ES" sz="3600" i="0" dirty="0"/>
              <a:t>los principales factores causantes del estrés de las personas refugiadas y migrantes</a:t>
            </a:r>
            <a:endParaRPr lang="en-IE" sz="3600" i="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0D691C-E092-4E99-8387-9CF09721C93F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bg1"/>
                </a:solidFill>
              </a:rPr>
              <a:t>BIENESTAR</a:t>
            </a:r>
            <a:endParaRPr lang="en-I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00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F33E306-31F6-4B50-B105-1244654988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96607" y="1849820"/>
            <a:ext cx="6004856" cy="4298731"/>
          </a:xfrm>
        </p:spPr>
        <p:txBody>
          <a:bodyPr/>
          <a:lstStyle/>
          <a:p>
            <a:pPr algn="just"/>
            <a:r>
              <a:rPr lang="es-ES" sz="2200" dirty="0"/>
              <a:t>El trauma afecta </a:t>
            </a:r>
            <a:r>
              <a:rPr lang="es-ES" sz="2200" dirty="0" smtClean="0"/>
              <a:t>a las </a:t>
            </a:r>
            <a:r>
              <a:rPr lang="es-ES" sz="2200" dirty="0"/>
              <a:t>reacciones automáticas, las disposiciones de una persona y cómo </a:t>
            </a:r>
            <a:r>
              <a:rPr lang="es-ES" sz="2200" dirty="0" smtClean="0"/>
              <a:t>ésta percibe </a:t>
            </a:r>
            <a:r>
              <a:rPr lang="es-ES" sz="2200" dirty="0"/>
              <a:t>e </a:t>
            </a:r>
            <a:r>
              <a:rPr lang="es-ES" sz="2200" dirty="0" smtClean="0"/>
              <a:t>interpreta </a:t>
            </a:r>
            <a:r>
              <a:rPr lang="es-ES" sz="2200" dirty="0"/>
              <a:t>el mundo. Para cambiar las respuestas automáticas que se han desarrollado durante la guerra y </a:t>
            </a:r>
            <a:r>
              <a:rPr lang="es-ES" sz="2200" dirty="0" smtClean="0"/>
              <a:t>las migraciones forzadas, las personas refugiadas </a:t>
            </a:r>
            <a:r>
              <a:rPr lang="es-ES" sz="2200" dirty="0"/>
              <a:t>necesitan experiencias y espacios consistentes, seguros y predecibles que contradicen directamente lo que su cuerpo ha aprendido</a:t>
            </a:r>
            <a:r>
              <a:rPr lang="es-ES" sz="2200" dirty="0" smtClean="0"/>
              <a:t>.</a:t>
            </a:r>
          </a:p>
          <a:p>
            <a:pPr algn="just"/>
            <a:r>
              <a:rPr lang="es-ES" sz="2200" dirty="0">
                <a:solidFill>
                  <a:srgbClr val="ED7523"/>
                </a:solidFill>
              </a:rPr>
              <a:t>Es importante hacer </a:t>
            </a:r>
            <a:r>
              <a:rPr lang="es-ES" sz="2200" dirty="0" smtClean="0">
                <a:solidFill>
                  <a:srgbClr val="ED7523"/>
                </a:solidFill>
              </a:rPr>
              <a:t>que su programa sea un </a:t>
            </a:r>
            <a:r>
              <a:rPr lang="es-ES" sz="2200" dirty="0">
                <a:solidFill>
                  <a:srgbClr val="ED7523"/>
                </a:solidFill>
              </a:rPr>
              <a:t>espacio seguro: un ambiente acogedor y predecible donde las familias de </a:t>
            </a:r>
            <a:r>
              <a:rPr lang="es-ES" sz="2200" dirty="0" smtClean="0">
                <a:solidFill>
                  <a:srgbClr val="ED7523"/>
                </a:solidFill>
              </a:rPr>
              <a:t>personas refugiadas </a:t>
            </a:r>
            <a:r>
              <a:rPr lang="es-ES" sz="2200" dirty="0">
                <a:solidFill>
                  <a:srgbClr val="ED7523"/>
                </a:solidFill>
              </a:rPr>
              <a:t>y </a:t>
            </a:r>
            <a:r>
              <a:rPr lang="es-ES" sz="2200" dirty="0" smtClean="0">
                <a:solidFill>
                  <a:srgbClr val="ED7523"/>
                </a:solidFill>
              </a:rPr>
              <a:t>migrantes </a:t>
            </a:r>
            <a:r>
              <a:rPr lang="es-ES" sz="2200" dirty="0">
                <a:solidFill>
                  <a:srgbClr val="ED7523"/>
                </a:solidFill>
              </a:rPr>
              <a:t>puedan comenzar a sentirse </a:t>
            </a:r>
            <a:r>
              <a:rPr lang="es-ES" sz="2200" dirty="0" smtClean="0">
                <a:solidFill>
                  <a:srgbClr val="ED7523"/>
                </a:solidFill>
              </a:rPr>
              <a:t>cómodas.</a:t>
            </a:r>
            <a:endParaRPr lang="en-IE" sz="2200" dirty="0">
              <a:solidFill>
                <a:srgbClr val="ED752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7A4085D-12D7-45C8-8CF3-3DF1E1B44D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-1" y="289091"/>
            <a:ext cx="9362210" cy="1310358"/>
          </a:xfrm>
        </p:spPr>
        <p:txBody>
          <a:bodyPr>
            <a:normAutofit/>
          </a:bodyPr>
          <a:lstStyle/>
          <a:p>
            <a:r>
              <a:rPr lang="es-ES" sz="2400" dirty="0"/>
              <a:t>¿Cómo pueden ayudar los proveedores de servicios / educación a desarrollar la resiliencia de </a:t>
            </a:r>
            <a:r>
              <a:rPr lang="es-ES" sz="2400" dirty="0" smtClean="0"/>
              <a:t>las personas refugiadas </a:t>
            </a:r>
            <a:r>
              <a:rPr lang="es-ES" sz="2400" dirty="0"/>
              <a:t>y migrantes?</a:t>
            </a:r>
            <a:endParaRPr lang="en-IE" sz="2400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A85A2937-B92F-46F0-B810-39C4BC04F416}"/>
              </a:ext>
            </a:extLst>
          </p:cNvPr>
          <p:cNvSpPr txBox="1">
            <a:spLocks/>
          </p:cNvSpPr>
          <p:nvPr/>
        </p:nvSpPr>
        <p:spPr>
          <a:xfrm>
            <a:off x="5909086" y="1057744"/>
            <a:ext cx="5419314" cy="91075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sz="2800" dirty="0" err="1">
                <a:solidFill>
                  <a:srgbClr val="ED7523"/>
                </a:solidFill>
              </a:rPr>
              <a:t>Crear</a:t>
            </a:r>
            <a:r>
              <a:rPr lang="en-IE" sz="2800" dirty="0">
                <a:solidFill>
                  <a:srgbClr val="ED7523"/>
                </a:solidFill>
              </a:rPr>
              <a:t> </a:t>
            </a:r>
            <a:r>
              <a:rPr lang="en-IE" sz="2800" dirty="0" err="1">
                <a:solidFill>
                  <a:srgbClr val="ED7523"/>
                </a:solidFill>
              </a:rPr>
              <a:t>espacios</a:t>
            </a:r>
            <a:r>
              <a:rPr lang="en-IE" sz="2800" dirty="0">
                <a:solidFill>
                  <a:srgbClr val="ED7523"/>
                </a:solidFill>
              </a:rPr>
              <a:t> </a:t>
            </a:r>
            <a:r>
              <a:rPr lang="en-IE" sz="2800" dirty="0" err="1">
                <a:solidFill>
                  <a:srgbClr val="ED7523"/>
                </a:solidFill>
              </a:rPr>
              <a:t>seguros</a:t>
            </a:r>
            <a:endParaRPr lang="en-IE" sz="2800" dirty="0">
              <a:solidFill>
                <a:srgbClr val="ED7523"/>
              </a:solidFill>
            </a:endParaRPr>
          </a:p>
        </p:txBody>
      </p:sp>
      <p:pic>
        <p:nvPicPr>
          <p:cNvPr id="9" name="Picture Placeholder 8" descr="A picture containing indoor, sitting, book, laying&#10;&#10;Description automatically generated">
            <a:extLst>
              <a:ext uri="{FF2B5EF4-FFF2-40B4-BE49-F238E27FC236}">
                <a16:creationId xmlns="" xmlns:a16="http://schemas.microsoft.com/office/drawing/2014/main" id="{00E88F45-FAFB-49C6-8082-E6DC50E3341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0185" r="20185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1E569A6-2F66-4BFA-A0A7-74EC2EBE91A5}"/>
              </a:ext>
            </a:extLst>
          </p:cNvPr>
          <p:cNvSpPr/>
          <p:nvPr/>
        </p:nvSpPr>
        <p:spPr>
          <a:xfrm>
            <a:off x="7273159" y="661177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4"/>
              </a:rPr>
              <a:t>https://cmascanada.ca/wp-content/uploads/2018/02/resilienceguide.pdf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155438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F33E306-31F6-4B50-B105-1244654988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57910" y="1849820"/>
            <a:ext cx="6418899" cy="4298731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/>
              <a:t>Asigne </a:t>
            </a:r>
            <a:r>
              <a:rPr lang="es-ES" dirty="0" smtClean="0"/>
              <a:t>a un </a:t>
            </a:r>
            <a:r>
              <a:rPr lang="es-ES" dirty="0"/>
              <a:t>miembro del personal para que lidere </a:t>
            </a:r>
            <a:r>
              <a:rPr lang="es-ES" dirty="0" smtClean="0"/>
              <a:t>cada </a:t>
            </a:r>
            <a:r>
              <a:rPr lang="es-ES" dirty="0"/>
              <a:t>familia. Esto fomenta la estabilidad, la construcción de relaciones y la confianza </a:t>
            </a:r>
            <a:r>
              <a:rPr lang="es-ES" dirty="0" smtClean="0"/>
              <a:t>tanto para padres como para  hijos/as.</a:t>
            </a:r>
            <a:endParaRPr lang="es-E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/>
              <a:t>Ayude a establecer rutinas diarias, presénteles actividades y expectativas, redirija constantemente el comportamiento </a:t>
            </a:r>
            <a:r>
              <a:rPr lang="es-ES" dirty="0" smtClean="0"/>
              <a:t>dañino</a:t>
            </a:r>
            <a:r>
              <a:rPr lang="es-ES" dirty="0"/>
              <a:t>, responda con calma al malestar emocional y, en general, ayude a las familias a comprender los límites y las consecuencias realistas.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7A4085D-12D7-45C8-8CF3-3DF1E1B44D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-2639" y="0"/>
            <a:ext cx="8928430" cy="1310358"/>
          </a:xfrm>
        </p:spPr>
        <p:txBody>
          <a:bodyPr>
            <a:normAutofit/>
          </a:bodyPr>
          <a:lstStyle/>
          <a:p>
            <a:r>
              <a:rPr lang="es-ES" sz="2400" dirty="0"/>
              <a:t>¿Cómo pueden ayudar los proveedores de servicios / educación a desarrollar la resiliencia de </a:t>
            </a:r>
            <a:r>
              <a:rPr lang="es-ES" sz="2400" dirty="0" smtClean="0"/>
              <a:t>las personas refugiadas </a:t>
            </a:r>
            <a:r>
              <a:rPr lang="es-ES" sz="2400" dirty="0"/>
              <a:t>y migrantes?</a:t>
            </a:r>
            <a:endParaRPr lang="en-IE" sz="2400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A85A2937-B92F-46F0-B810-39C4BC04F416}"/>
              </a:ext>
            </a:extLst>
          </p:cNvPr>
          <p:cNvSpPr txBox="1">
            <a:spLocks/>
          </p:cNvSpPr>
          <p:nvPr/>
        </p:nvSpPr>
        <p:spPr>
          <a:xfrm>
            <a:off x="5457910" y="1068943"/>
            <a:ext cx="6189620" cy="13103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dirty="0">
                <a:solidFill>
                  <a:srgbClr val="ED7523"/>
                </a:solidFill>
              </a:rPr>
              <a:t>Consejos para crear espacios seguros</a:t>
            </a:r>
            <a:endParaRPr lang="en-IE" sz="2800" dirty="0">
              <a:solidFill>
                <a:srgbClr val="ED7523"/>
              </a:solidFill>
            </a:endParaRPr>
          </a:p>
        </p:txBody>
      </p:sp>
      <p:pic>
        <p:nvPicPr>
          <p:cNvPr id="9" name="Picture Placeholder 8" descr="A picture containing indoor, sitting, book, laying&#10;&#10;Description automatically generated">
            <a:extLst>
              <a:ext uri="{FF2B5EF4-FFF2-40B4-BE49-F238E27FC236}">
                <a16:creationId xmlns="" xmlns:a16="http://schemas.microsoft.com/office/drawing/2014/main" id="{00E88F45-FAFB-49C6-8082-E6DC50E3341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0185" r="201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793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outdoor, person, yellow, grass&#10;&#10;Description automatically generated">
            <a:extLst>
              <a:ext uri="{FF2B5EF4-FFF2-40B4-BE49-F238E27FC236}">
                <a16:creationId xmlns="" xmlns:a16="http://schemas.microsoft.com/office/drawing/2014/main" id="{3272FE84-5CD4-434A-ADAF-037FEBA28D0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2040" r="22040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60950AE-0C81-4830-9732-4B2ED945CB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6136" y="1896156"/>
            <a:ext cx="6255493" cy="3879228"/>
          </a:xfrm>
        </p:spPr>
        <p:txBody>
          <a:bodyPr/>
          <a:lstStyle/>
          <a:p>
            <a:pPr algn="just" fontAlgn="base"/>
            <a:r>
              <a:rPr lang="es-ES" sz="2200" dirty="0"/>
              <a:t>El cuidado personal puede </a:t>
            </a:r>
            <a:r>
              <a:rPr lang="es-ES" sz="2200" dirty="0" smtClean="0"/>
              <a:t>resultar ser </a:t>
            </a:r>
            <a:r>
              <a:rPr lang="es-ES" sz="2200" dirty="0"/>
              <a:t>una palabra de </a:t>
            </a:r>
            <a:r>
              <a:rPr lang="es-ES" sz="2200" dirty="0" smtClean="0"/>
              <a:t>moda, </a:t>
            </a:r>
            <a:r>
              <a:rPr lang="es-ES" sz="2200" dirty="0"/>
              <a:t>pero también es una práctica legítima para la salud mental y </a:t>
            </a:r>
            <a:r>
              <a:rPr lang="es-ES" sz="2200" dirty="0" smtClean="0"/>
              <a:t>el desarrollo de la resiliencia entre </a:t>
            </a:r>
            <a:r>
              <a:rPr lang="es-ES" sz="2200" dirty="0"/>
              <a:t>los grupos de refugiados y migrantes.</a:t>
            </a:r>
          </a:p>
          <a:p>
            <a:pPr algn="just" fontAlgn="base"/>
            <a:r>
              <a:rPr lang="es-ES" sz="2200" dirty="0" smtClean="0"/>
              <a:t>Esto </a:t>
            </a:r>
            <a:r>
              <a:rPr lang="es-ES" sz="2200" dirty="0"/>
              <a:t>se debe a que el estrés es tan físico como emocional. Promover factores de estilo de vida positivos como una nutrición adecuada, un </a:t>
            </a:r>
            <a:r>
              <a:rPr lang="es-ES" sz="2200" dirty="0" smtClean="0"/>
              <a:t>buen sueño, </a:t>
            </a:r>
            <a:r>
              <a:rPr lang="es-ES" sz="2200" dirty="0"/>
              <a:t>hidratación y ejercicio regular puede fortalecer </a:t>
            </a:r>
            <a:r>
              <a:rPr lang="es-ES" sz="2200" dirty="0" smtClean="0"/>
              <a:t>el cuerpo ayudándole a adaptarse </a:t>
            </a:r>
            <a:r>
              <a:rPr lang="es-ES" sz="2200" dirty="0"/>
              <a:t>al estrés y reducir el número de emociones </a:t>
            </a:r>
            <a:r>
              <a:rPr lang="es-ES" sz="2200" dirty="0" smtClean="0"/>
              <a:t>tales como </a:t>
            </a:r>
            <a:r>
              <a:rPr lang="es-ES" sz="2200" dirty="0"/>
              <a:t>la ansiedad o la depresión.</a:t>
            </a:r>
            <a:endParaRPr lang="en-I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EEBBA9-D6B8-4533-AA6F-112A545FE4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86136" y="762000"/>
            <a:ext cx="5579898" cy="99677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ES" dirty="0" smtClean="0">
                <a:solidFill>
                  <a:srgbClr val="EA1D76"/>
                </a:solidFill>
              </a:rPr>
              <a:t>Promover </a:t>
            </a:r>
            <a:r>
              <a:rPr lang="es-ES" dirty="0">
                <a:solidFill>
                  <a:srgbClr val="EA1D76"/>
                </a:solidFill>
              </a:rPr>
              <a:t>el autocuidado de </a:t>
            </a:r>
            <a:r>
              <a:rPr lang="es-ES" dirty="0" smtClean="0">
                <a:solidFill>
                  <a:srgbClr val="EA1D76"/>
                </a:solidFill>
              </a:rPr>
              <a:t>personas refugiadas </a:t>
            </a:r>
            <a:r>
              <a:rPr lang="es-ES" dirty="0">
                <a:solidFill>
                  <a:srgbClr val="EA1D76"/>
                </a:solidFill>
              </a:rPr>
              <a:t>y migrantes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7973D94C-2DC4-4340-BA37-684068E29846}"/>
              </a:ext>
            </a:extLst>
          </p:cNvPr>
          <p:cNvSpPr txBox="1">
            <a:spLocks/>
          </p:cNvSpPr>
          <p:nvPr/>
        </p:nvSpPr>
        <p:spPr>
          <a:xfrm>
            <a:off x="0" y="145185"/>
            <a:ext cx="5579898" cy="857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16A8D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Estrategias para mejorar el bienestar de </a:t>
            </a:r>
            <a:r>
              <a:rPr lang="es-ES" dirty="0" smtClean="0"/>
              <a:t>las personas refugiadas </a:t>
            </a:r>
            <a:r>
              <a:rPr lang="es-ES" dirty="0"/>
              <a:t>y migrantes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98FE79C-A28A-48B5-A124-DDDE5E64C96C}"/>
              </a:ext>
            </a:extLst>
          </p:cNvPr>
          <p:cNvSpPr/>
          <p:nvPr/>
        </p:nvSpPr>
        <p:spPr>
          <a:xfrm>
            <a:off x="8988625" y="6531820"/>
            <a:ext cx="2614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4"/>
              </a:rPr>
              <a:t>https://www.apa.org/topics/resilience</a:t>
            </a:r>
            <a:endParaRPr lang="en-IE" sz="10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79411A2-3CE8-40B1-878E-A261B4340691}"/>
              </a:ext>
            </a:extLst>
          </p:cNvPr>
          <p:cNvSpPr/>
          <p:nvPr/>
        </p:nvSpPr>
        <p:spPr>
          <a:xfrm>
            <a:off x="0" y="5484107"/>
            <a:ext cx="12191999" cy="923330"/>
          </a:xfrm>
          <a:prstGeom prst="rect">
            <a:avLst/>
          </a:prstGeom>
          <a:solidFill>
            <a:srgbClr val="16A8D3"/>
          </a:solidFill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+mj-lt"/>
              </a:rPr>
              <a:t>Los programas de educación basados en </a:t>
            </a:r>
            <a:r>
              <a:rPr lang="es-ES" b="1" dirty="0" smtClean="0">
                <a:solidFill>
                  <a:schemeClr val="bg1"/>
                </a:solidFill>
                <a:latin typeface="+mj-lt"/>
              </a:rPr>
              <a:t>el vínculo con la comunidad </a:t>
            </a:r>
            <a:r>
              <a:rPr lang="es-ES" b="1" dirty="0">
                <a:solidFill>
                  <a:schemeClr val="bg1"/>
                </a:solidFill>
                <a:latin typeface="+mj-lt"/>
              </a:rPr>
              <a:t>son una excelente manera de alentar la práctica de ejercicio frecuente como parte de un estilo de vida saludable entre </a:t>
            </a:r>
            <a:r>
              <a:rPr lang="es-ES" b="1" dirty="0" smtClean="0">
                <a:solidFill>
                  <a:schemeClr val="bg1"/>
                </a:solidFill>
                <a:latin typeface="+mj-lt"/>
              </a:rPr>
              <a:t>las personas refugiadas</a:t>
            </a:r>
            <a:r>
              <a:rPr lang="es-ES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s-ES" b="1" dirty="0" smtClean="0">
                <a:solidFill>
                  <a:schemeClr val="bg1"/>
                </a:solidFill>
                <a:latin typeface="+mj-lt"/>
              </a:rPr>
              <a:t>migrantes </a:t>
            </a:r>
            <a:r>
              <a:rPr lang="es-ES" b="1" dirty="0">
                <a:solidFill>
                  <a:schemeClr val="bg1"/>
                </a:solidFill>
                <a:latin typeface="+mj-lt"/>
              </a:rPr>
              <a:t>y la comunidad en general. También ofrecen la oportunidad de </a:t>
            </a:r>
            <a:r>
              <a:rPr lang="es-ES" b="1" dirty="0" smtClean="0">
                <a:solidFill>
                  <a:schemeClr val="bg1"/>
                </a:solidFill>
                <a:latin typeface="+mj-lt"/>
              </a:rPr>
              <a:t>unirles  a la comunidades </a:t>
            </a:r>
            <a:r>
              <a:rPr lang="es-ES" b="1" dirty="0">
                <a:solidFill>
                  <a:schemeClr val="bg1"/>
                </a:solidFill>
                <a:latin typeface="+mj-lt"/>
              </a:rPr>
              <a:t>de acogida.</a:t>
            </a:r>
            <a:endParaRPr lang="en-I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3F2A91F-BE0A-4711-96C7-ED5DF3FD74F6}"/>
              </a:ext>
            </a:extLst>
          </p:cNvPr>
          <p:cNvSpPr/>
          <p:nvPr/>
        </p:nvSpPr>
        <p:spPr>
          <a:xfrm>
            <a:off x="1186543" y="6541506"/>
            <a:ext cx="8349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5"/>
              </a:rPr>
              <a:t>http://diversityhealthcare.imedpub.com/physical-activity-education-for-adults-with-refugee-background-in-the-united-states.php?aid=23036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8184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00303A7D-608A-40AE-A417-8D1B1E9F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1196462"/>
            <a:ext cx="5195907" cy="519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E0EB1EA-754E-4A95-9D39-A30E06398F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89171" y="1874383"/>
            <a:ext cx="6193972" cy="4123645"/>
          </a:xfrm>
        </p:spPr>
        <p:txBody>
          <a:bodyPr/>
          <a:lstStyle/>
          <a:p>
            <a:pPr algn="just"/>
            <a:r>
              <a:rPr lang="es-ES" sz="2200" dirty="0"/>
              <a:t>La ONG "Yoga y deporte </a:t>
            </a:r>
            <a:r>
              <a:rPr lang="es-ES" sz="2200" dirty="0" smtClean="0"/>
              <a:t>para personas refugiadas</a:t>
            </a:r>
            <a:r>
              <a:rPr lang="es-ES" sz="2200" dirty="0"/>
              <a:t>" está trabajando para empoderar a personas </a:t>
            </a:r>
            <a:r>
              <a:rPr lang="es-ES" sz="2200" dirty="0" smtClean="0"/>
              <a:t>refugiadas </a:t>
            </a:r>
            <a:r>
              <a:rPr lang="es-ES" sz="2200" dirty="0"/>
              <a:t>y migrantes a través del deporte, integrarlos en la comunidad y mejorar su salud física y mental para que puedan salir de la monotonía, la frustración y el estancamiento de su situación actual.</a:t>
            </a:r>
          </a:p>
          <a:p>
            <a:pPr algn="just"/>
            <a:r>
              <a:rPr lang="es-ES" sz="2200" dirty="0"/>
              <a:t>También se están centrando en educar a personas </a:t>
            </a:r>
            <a:r>
              <a:rPr lang="es-ES" sz="2200" dirty="0" smtClean="0"/>
              <a:t>refugiadas </a:t>
            </a:r>
            <a:r>
              <a:rPr lang="es-ES" sz="2200" dirty="0"/>
              <a:t>y migrantes para que se conviertan en </a:t>
            </a:r>
            <a:r>
              <a:rPr lang="es-ES" sz="2200" dirty="0" smtClean="0"/>
              <a:t>entrenadores/as deportivos/as de </a:t>
            </a:r>
            <a:r>
              <a:rPr lang="es-ES" sz="2200" dirty="0"/>
              <a:t>sus propios proyectos, para que puedan integrarse en la comunidad y obtener seguridad y confianza en sí </a:t>
            </a:r>
            <a:r>
              <a:rPr lang="es-ES" sz="2200" dirty="0" smtClean="0"/>
              <a:t>mismos/as.</a:t>
            </a:r>
            <a:endParaRPr lang="en-I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B89B33-1371-4AA5-9A9B-E826E13544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89171" y="767883"/>
            <a:ext cx="5812292" cy="857158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Yoga y </a:t>
            </a:r>
            <a:r>
              <a:rPr lang="es-ES" dirty="0" smtClean="0"/>
              <a:t>Deporte </a:t>
            </a:r>
            <a:r>
              <a:rPr lang="es-ES" dirty="0"/>
              <a:t>para </a:t>
            </a:r>
            <a:r>
              <a:rPr lang="es-ES" dirty="0" smtClean="0"/>
              <a:t>personas refugiadas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79800A-AF03-49DF-BEFD-78F3C921D1E3}"/>
              </a:ext>
            </a:extLst>
          </p:cNvPr>
          <p:cNvSpPr txBox="1"/>
          <p:nvPr/>
        </p:nvSpPr>
        <p:spPr>
          <a:xfrm>
            <a:off x="0" y="289926"/>
            <a:ext cx="2878282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en-IE" sz="2400" dirty="0" smtClean="0">
                <a:solidFill>
                  <a:schemeClr val="bg1"/>
                </a:solidFill>
              </a:rPr>
              <a:t>BUENA PRACTICA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8" name="Google Shape;543;p39">
            <a:extLst>
              <a:ext uri="{FF2B5EF4-FFF2-40B4-BE49-F238E27FC236}">
                <a16:creationId xmlns="" xmlns:a16="http://schemas.microsoft.com/office/drawing/2014/main" id="{FD23F634-4964-4BAE-B9B8-2E064B8B75B5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9" name="Google Shape;544;p39">
              <a:extLst>
                <a:ext uri="{FF2B5EF4-FFF2-40B4-BE49-F238E27FC236}">
                  <a16:creationId xmlns="" xmlns:a16="http://schemas.microsoft.com/office/drawing/2014/main" id="{0A12D99D-EA64-49D2-B038-5630996F61F8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5;p39">
              <a:extLst>
                <a:ext uri="{FF2B5EF4-FFF2-40B4-BE49-F238E27FC236}">
                  <a16:creationId xmlns="" xmlns:a16="http://schemas.microsoft.com/office/drawing/2014/main" id="{6D511280-670C-4D92-B08E-A84C3B4E435B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6;p39">
              <a:extLst>
                <a:ext uri="{FF2B5EF4-FFF2-40B4-BE49-F238E27FC236}">
                  <a16:creationId xmlns="" xmlns:a16="http://schemas.microsoft.com/office/drawing/2014/main" id="{25D801EF-2C78-416B-B4A0-49F8B36978D5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7;p39">
              <a:extLst>
                <a:ext uri="{FF2B5EF4-FFF2-40B4-BE49-F238E27FC236}">
                  <a16:creationId xmlns="" xmlns:a16="http://schemas.microsoft.com/office/drawing/2014/main" id="{06FF81EF-983A-4210-9515-489DC5C5E93A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8;p39">
              <a:extLst>
                <a:ext uri="{FF2B5EF4-FFF2-40B4-BE49-F238E27FC236}">
                  <a16:creationId xmlns="" xmlns:a16="http://schemas.microsoft.com/office/drawing/2014/main" id="{DF33F9E9-A032-44C6-9781-ED88AB5D9CF7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9;p39">
              <a:extLst>
                <a:ext uri="{FF2B5EF4-FFF2-40B4-BE49-F238E27FC236}">
                  <a16:creationId xmlns="" xmlns:a16="http://schemas.microsoft.com/office/drawing/2014/main" id="{24440A99-EB4B-454E-84F5-F5F4900EB061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50;p39">
              <a:extLst>
                <a:ext uri="{FF2B5EF4-FFF2-40B4-BE49-F238E27FC236}">
                  <a16:creationId xmlns="" xmlns:a16="http://schemas.microsoft.com/office/drawing/2014/main" id="{3175543E-B82F-4635-97DE-1C99E0079207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869E71-24F9-4A4B-B630-ECFD43CF0B35}"/>
              </a:ext>
            </a:extLst>
          </p:cNvPr>
          <p:cNvSpPr txBox="1"/>
          <p:nvPr/>
        </p:nvSpPr>
        <p:spPr>
          <a:xfrm>
            <a:off x="0" y="6457045"/>
            <a:ext cx="814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>
                <a:solidFill>
                  <a:schemeClr val="accent1"/>
                </a:solidFill>
              </a:rPr>
              <a:t>Lea más sobre esta iniciativa y los proyectos que están ejecutando.</a:t>
            </a:r>
            <a:endParaRPr lang="en-IE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98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E0EB1EA-754E-4A95-9D39-A30E06398F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27913" y="1874383"/>
            <a:ext cx="6455229" cy="4409853"/>
          </a:xfrm>
        </p:spPr>
        <p:txBody>
          <a:bodyPr/>
          <a:lstStyle/>
          <a:p>
            <a:pPr algn="just" fontAlgn="base"/>
            <a:r>
              <a:rPr lang="es-ES" dirty="0" smtClean="0"/>
              <a:t>La </a:t>
            </a:r>
            <a:r>
              <a:rPr lang="es-ES" dirty="0" err="1" smtClean="0"/>
              <a:t>Arteterapia</a:t>
            </a:r>
            <a:r>
              <a:rPr lang="es-ES" dirty="0" smtClean="0"/>
              <a:t> es </a:t>
            </a:r>
            <a:r>
              <a:rPr lang="es-ES" dirty="0"/>
              <a:t>particularmente relevante para </a:t>
            </a:r>
            <a:r>
              <a:rPr lang="es-ES" dirty="0" smtClean="0"/>
              <a:t>personas refugiadas </a:t>
            </a:r>
            <a:r>
              <a:rPr lang="es-ES" dirty="0"/>
              <a:t>y migrantes, ya que beneficia a </a:t>
            </a:r>
            <a:r>
              <a:rPr lang="es-ES" dirty="0" smtClean="0"/>
              <a:t>aquellas </a:t>
            </a:r>
            <a:r>
              <a:rPr lang="es-ES" dirty="0"/>
              <a:t>que </a:t>
            </a:r>
            <a:r>
              <a:rPr lang="es-ES" dirty="0" smtClean="0"/>
              <a:t>la experimentan: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dirty="0"/>
              <a:t>Exclusión o dificultades sociales / de comunicación,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dirty="0"/>
              <a:t>L</a:t>
            </a:r>
            <a:r>
              <a:rPr lang="es-ES" dirty="0" smtClean="0"/>
              <a:t>ucha contra determinadas situaciones </a:t>
            </a:r>
            <a:r>
              <a:rPr lang="es-ES" dirty="0"/>
              <a:t>particulares /</a:t>
            </a:r>
            <a:r>
              <a:rPr lang="es-ES" dirty="0" smtClean="0"/>
              <a:t>eventos </a:t>
            </a:r>
            <a:r>
              <a:rPr lang="es-ES" dirty="0"/>
              <a:t>de la </a:t>
            </a:r>
            <a:r>
              <a:rPr lang="es-ES" dirty="0" smtClean="0"/>
              <a:t>vida, </a:t>
            </a:r>
            <a:r>
              <a:rPr lang="es-ES" dirty="0"/>
              <a:t>como el duelo, los cambios en la estructura familiar y la enfermedad.</a:t>
            </a:r>
            <a:endParaRPr lang="en-IE" dirty="0"/>
          </a:p>
          <a:p>
            <a:pPr fontAlgn="base"/>
            <a:r>
              <a:rPr lang="es-ES" dirty="0"/>
              <a:t>La </a:t>
            </a:r>
            <a:r>
              <a:rPr lang="es-ES" dirty="0" err="1" smtClean="0"/>
              <a:t>arteterapia</a:t>
            </a:r>
            <a:r>
              <a:rPr lang="es-ES" dirty="0" smtClean="0"/>
              <a:t> como forma </a:t>
            </a:r>
            <a:r>
              <a:rPr lang="es-ES" dirty="0"/>
              <a:t>de intervención puede ayudar al desarrollo psicológico, emocional, educativo, social y físico </a:t>
            </a:r>
            <a:r>
              <a:rPr lang="es-ES" dirty="0" smtClean="0"/>
              <a:t>del individuo</a:t>
            </a:r>
            <a:r>
              <a:rPr lang="es-ES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B89B33-1371-4AA5-9A9B-E826E13544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87686" y="459576"/>
            <a:ext cx="6813777" cy="1165465"/>
          </a:xfrm>
        </p:spPr>
        <p:txBody>
          <a:bodyPr>
            <a:normAutofit/>
          </a:bodyPr>
          <a:lstStyle/>
          <a:p>
            <a:pPr algn="ctr"/>
            <a:r>
              <a:rPr lang="en-IE" dirty="0"/>
              <a:t>Terapia de arte para </a:t>
            </a:r>
            <a:r>
              <a:rPr lang="en-IE" dirty="0" smtClean="0"/>
              <a:t>personas </a:t>
            </a:r>
            <a:r>
              <a:rPr lang="en-IE" dirty="0" err="1" smtClean="0"/>
              <a:t>refugiadas</a:t>
            </a:r>
            <a:r>
              <a:rPr lang="en-IE" dirty="0" smtClean="0"/>
              <a:t> </a:t>
            </a:r>
            <a:r>
              <a:rPr lang="en-IE" dirty="0"/>
              <a:t>y migrantes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79800A-AF03-49DF-BEFD-78F3C921D1E3}"/>
              </a:ext>
            </a:extLst>
          </p:cNvPr>
          <p:cNvSpPr txBox="1"/>
          <p:nvPr/>
        </p:nvSpPr>
        <p:spPr>
          <a:xfrm>
            <a:off x="0" y="306218"/>
            <a:ext cx="2878282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en-IE" sz="2400" dirty="0" smtClean="0">
                <a:solidFill>
                  <a:schemeClr val="bg1"/>
                </a:solidFill>
              </a:rPr>
              <a:t>BUENA PRACTICA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8" name="Google Shape;543;p39">
            <a:extLst>
              <a:ext uri="{FF2B5EF4-FFF2-40B4-BE49-F238E27FC236}">
                <a16:creationId xmlns="" xmlns:a16="http://schemas.microsoft.com/office/drawing/2014/main" id="{FD23F634-4964-4BAE-B9B8-2E064B8B75B5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9" name="Google Shape;544;p39">
              <a:extLst>
                <a:ext uri="{FF2B5EF4-FFF2-40B4-BE49-F238E27FC236}">
                  <a16:creationId xmlns="" xmlns:a16="http://schemas.microsoft.com/office/drawing/2014/main" id="{0A12D99D-EA64-49D2-B038-5630996F61F8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5;p39">
              <a:extLst>
                <a:ext uri="{FF2B5EF4-FFF2-40B4-BE49-F238E27FC236}">
                  <a16:creationId xmlns="" xmlns:a16="http://schemas.microsoft.com/office/drawing/2014/main" id="{6D511280-670C-4D92-B08E-A84C3B4E435B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6;p39">
              <a:extLst>
                <a:ext uri="{FF2B5EF4-FFF2-40B4-BE49-F238E27FC236}">
                  <a16:creationId xmlns="" xmlns:a16="http://schemas.microsoft.com/office/drawing/2014/main" id="{25D801EF-2C78-416B-B4A0-49F8B36978D5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7;p39">
              <a:extLst>
                <a:ext uri="{FF2B5EF4-FFF2-40B4-BE49-F238E27FC236}">
                  <a16:creationId xmlns="" xmlns:a16="http://schemas.microsoft.com/office/drawing/2014/main" id="{06FF81EF-983A-4210-9515-489DC5C5E93A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8;p39">
              <a:extLst>
                <a:ext uri="{FF2B5EF4-FFF2-40B4-BE49-F238E27FC236}">
                  <a16:creationId xmlns="" xmlns:a16="http://schemas.microsoft.com/office/drawing/2014/main" id="{DF33F9E9-A032-44C6-9781-ED88AB5D9CF7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9;p39">
              <a:extLst>
                <a:ext uri="{FF2B5EF4-FFF2-40B4-BE49-F238E27FC236}">
                  <a16:creationId xmlns="" xmlns:a16="http://schemas.microsoft.com/office/drawing/2014/main" id="{24440A99-EB4B-454E-84F5-F5F4900EB061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50;p39">
              <a:extLst>
                <a:ext uri="{FF2B5EF4-FFF2-40B4-BE49-F238E27FC236}">
                  <a16:creationId xmlns="" xmlns:a16="http://schemas.microsoft.com/office/drawing/2014/main" id="{3175543E-B82F-4635-97DE-1C99E0079207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10131B8-7FA5-46B8-8591-598B6DB81D19}"/>
              </a:ext>
            </a:extLst>
          </p:cNvPr>
          <p:cNvSpPr/>
          <p:nvPr/>
        </p:nvSpPr>
        <p:spPr>
          <a:xfrm>
            <a:off x="8303610" y="6581001"/>
            <a:ext cx="33978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200" dirty="0"/>
              <a:t>Source: </a:t>
            </a:r>
            <a:r>
              <a:rPr lang="en-IE" sz="1200" dirty="0">
                <a:hlinkClick r:id="rId2"/>
              </a:rPr>
              <a:t>https://weboflife.ie/art-therapy-in-schools/</a:t>
            </a:r>
            <a:endParaRPr lang="en-IE" sz="1200" dirty="0"/>
          </a:p>
        </p:txBody>
      </p:sp>
      <p:pic>
        <p:nvPicPr>
          <p:cNvPr id="20" name="Picture Placeholder 19" descr="A group of people sitting at a table with a birthday cake&#10;&#10;Description automatically generated">
            <a:extLst>
              <a:ext uri="{FF2B5EF4-FFF2-40B4-BE49-F238E27FC236}">
                <a16:creationId xmlns="" xmlns:a16="http://schemas.microsoft.com/office/drawing/2014/main" id="{B1EC3F91-D2B4-4FAE-91D6-77CE4EA66AC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309" r="3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024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60950AE-0C81-4830-9732-4B2ED945CB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6136" y="1468943"/>
            <a:ext cx="6255493" cy="4306441"/>
          </a:xfrm>
        </p:spPr>
        <p:txBody>
          <a:bodyPr/>
          <a:lstStyle/>
          <a:p>
            <a:pPr fontAlgn="base"/>
            <a:r>
              <a:rPr lang="en-IE" dirty="0" err="1"/>
              <a:t>Conectar</a:t>
            </a:r>
            <a:r>
              <a:rPr lang="en-IE" dirty="0"/>
              <a:t> con personas </a:t>
            </a:r>
            <a:r>
              <a:rPr lang="en-IE" dirty="0" err="1"/>
              <a:t>empáticas</a:t>
            </a:r>
            <a:r>
              <a:rPr lang="en-IE" dirty="0"/>
              <a:t> y </a:t>
            </a:r>
            <a:r>
              <a:rPr lang="en-IE" dirty="0" err="1"/>
              <a:t>comprensivas</a:t>
            </a:r>
            <a:r>
              <a:rPr lang="en-IE" dirty="0"/>
              <a:t> </a:t>
            </a:r>
            <a:r>
              <a:rPr lang="en-IE" dirty="0" err="1"/>
              <a:t>ayuda</a:t>
            </a:r>
            <a:r>
              <a:rPr lang="en-IE" dirty="0"/>
              <a:t> a </a:t>
            </a:r>
            <a:r>
              <a:rPr lang="en-IE" dirty="0" err="1" smtClean="0"/>
              <a:t>sentirse</a:t>
            </a:r>
            <a:r>
              <a:rPr lang="en-IE" dirty="0" smtClean="0"/>
              <a:t> </a:t>
            </a:r>
            <a:r>
              <a:rPr lang="en-IE" dirty="0" err="1" smtClean="0"/>
              <a:t>acompañado</a:t>
            </a:r>
            <a:r>
              <a:rPr lang="en-IE" dirty="0" smtClean="0"/>
              <a:t>/a </a:t>
            </a:r>
            <a:r>
              <a:rPr lang="en-IE" dirty="0"/>
              <a:t>antes </a:t>
            </a:r>
            <a:r>
              <a:rPr lang="en-IE" dirty="0" smtClean="0"/>
              <a:t>las </a:t>
            </a:r>
            <a:r>
              <a:rPr lang="en-IE" dirty="0" err="1"/>
              <a:t>dificultades</a:t>
            </a:r>
            <a:r>
              <a:rPr lang="en-IE" dirty="0"/>
              <a:t>. </a:t>
            </a:r>
            <a:r>
              <a:rPr lang="en-IE" dirty="0" smtClean="0"/>
              <a:t> Los </a:t>
            </a:r>
            <a:r>
              <a:rPr lang="en-IE" dirty="0" err="1"/>
              <a:t>proveedores</a:t>
            </a:r>
            <a:r>
              <a:rPr lang="en-IE" dirty="0"/>
              <a:t> de </a:t>
            </a:r>
            <a:r>
              <a:rPr lang="en-IE" dirty="0" err="1"/>
              <a:t>servicios</a:t>
            </a:r>
            <a:r>
              <a:rPr lang="en-IE" dirty="0"/>
              <a:t> / </a:t>
            </a:r>
            <a:r>
              <a:rPr lang="en-IE" dirty="0" err="1"/>
              <a:t>educación</a:t>
            </a:r>
            <a:r>
              <a:rPr lang="en-IE" dirty="0"/>
              <a:t> que </a:t>
            </a:r>
            <a:r>
              <a:rPr lang="en-IE" dirty="0" err="1"/>
              <a:t>trabajan</a:t>
            </a:r>
            <a:r>
              <a:rPr lang="en-IE" dirty="0"/>
              <a:t> con personas </a:t>
            </a:r>
            <a:r>
              <a:rPr lang="en-IE" dirty="0" err="1"/>
              <a:t>refugiadas</a:t>
            </a:r>
            <a:r>
              <a:rPr lang="en-IE" dirty="0"/>
              <a:t> y </a:t>
            </a:r>
            <a:r>
              <a:rPr lang="en-IE" dirty="0" err="1"/>
              <a:t>migrantes</a:t>
            </a:r>
            <a:r>
              <a:rPr lang="en-IE" dirty="0"/>
              <a:t> </a:t>
            </a:r>
            <a:r>
              <a:rPr lang="en-IE" dirty="0" err="1"/>
              <a:t>deben</a:t>
            </a:r>
            <a:r>
              <a:rPr lang="en-IE" dirty="0"/>
              <a:t> </a:t>
            </a:r>
            <a:r>
              <a:rPr lang="en-IE" dirty="0" err="1"/>
              <a:t>ser</a:t>
            </a:r>
            <a:r>
              <a:rPr lang="en-IE" dirty="0"/>
              <a:t> personas </a:t>
            </a:r>
            <a:r>
              <a:rPr lang="en-IE" dirty="0" err="1"/>
              <a:t>fiables</a:t>
            </a:r>
            <a:r>
              <a:rPr lang="en-IE" dirty="0"/>
              <a:t> y </a:t>
            </a:r>
            <a:r>
              <a:rPr lang="en-IE" dirty="0" err="1"/>
              <a:t>compasivas</a:t>
            </a:r>
            <a:r>
              <a:rPr lang="en-IE" dirty="0"/>
              <a:t> </a:t>
            </a:r>
            <a:r>
              <a:rPr lang="en-IE" dirty="0" err="1"/>
              <a:t>capaces</a:t>
            </a:r>
            <a:r>
              <a:rPr lang="en-IE" dirty="0"/>
              <a:t> de </a:t>
            </a:r>
            <a:r>
              <a:rPr lang="en-IE" dirty="0" err="1" smtClean="0"/>
              <a:t>ayudar</a:t>
            </a:r>
            <a:r>
              <a:rPr lang="en-IE" dirty="0" smtClean="0"/>
              <a:t>, </a:t>
            </a:r>
            <a:r>
              <a:rPr lang="en-IE" dirty="0" err="1" smtClean="0"/>
              <a:t>capaces</a:t>
            </a:r>
            <a:r>
              <a:rPr lang="en-IE" dirty="0" smtClean="0"/>
              <a:t> de </a:t>
            </a:r>
            <a:r>
              <a:rPr lang="en-IE" dirty="0" err="1"/>
              <a:t>entender</a:t>
            </a:r>
            <a:r>
              <a:rPr lang="en-IE" dirty="0"/>
              <a:t> </a:t>
            </a:r>
            <a:r>
              <a:rPr lang="en-IE" dirty="0" err="1"/>
              <a:t>los</a:t>
            </a:r>
            <a:r>
              <a:rPr lang="en-IE" dirty="0"/>
              <a:t> </a:t>
            </a:r>
            <a:r>
              <a:rPr lang="en-IE" dirty="0" err="1"/>
              <a:t>sentimientos</a:t>
            </a:r>
            <a:r>
              <a:rPr lang="en-IE" dirty="0"/>
              <a:t> y </a:t>
            </a:r>
            <a:r>
              <a:rPr lang="en-IE" dirty="0" err="1" smtClean="0"/>
              <a:t>capaces</a:t>
            </a:r>
            <a:r>
              <a:rPr lang="en-IE" dirty="0" smtClean="0"/>
              <a:t> de </a:t>
            </a:r>
            <a:r>
              <a:rPr lang="en-IE" dirty="0" err="1" smtClean="0"/>
              <a:t>desarrollar</a:t>
            </a:r>
            <a:r>
              <a:rPr lang="en-IE" dirty="0" smtClean="0"/>
              <a:t> </a:t>
            </a:r>
            <a:r>
              <a:rPr lang="en-IE" dirty="0"/>
              <a:t>la </a:t>
            </a:r>
            <a:r>
              <a:rPr lang="en-IE" dirty="0" err="1"/>
              <a:t>resiliencia</a:t>
            </a:r>
            <a:r>
              <a:rPr lang="en-IE" dirty="0" smtClean="0"/>
              <a:t>.</a:t>
            </a:r>
            <a:endParaRPr lang="en-IE" dirty="0"/>
          </a:p>
          <a:p>
            <a:pPr fontAlgn="base"/>
            <a:r>
              <a:rPr lang="en-IE" dirty="0"/>
              <a:t>El </a:t>
            </a:r>
            <a:r>
              <a:rPr lang="en-IE" dirty="0" err="1"/>
              <a:t>dolor</a:t>
            </a:r>
            <a:r>
              <a:rPr lang="en-IE" dirty="0"/>
              <a:t> </a:t>
            </a:r>
            <a:r>
              <a:rPr lang="en-IE" dirty="0" err="1"/>
              <a:t>producido</a:t>
            </a:r>
            <a:r>
              <a:rPr lang="en-IE" dirty="0"/>
              <a:t> </a:t>
            </a:r>
            <a:r>
              <a:rPr lang="en-IE" dirty="0" err="1"/>
              <a:t>por</a:t>
            </a:r>
            <a:r>
              <a:rPr lang="en-IE" dirty="0"/>
              <a:t> </a:t>
            </a:r>
            <a:r>
              <a:rPr lang="en-IE" dirty="0" err="1"/>
              <a:t>ciertos</a:t>
            </a:r>
            <a:r>
              <a:rPr lang="en-IE" dirty="0"/>
              <a:t> </a:t>
            </a:r>
            <a:r>
              <a:rPr lang="en-IE" dirty="0" err="1"/>
              <a:t>eventos</a:t>
            </a:r>
            <a:r>
              <a:rPr lang="en-IE" dirty="0"/>
              <a:t> </a:t>
            </a:r>
            <a:r>
              <a:rPr lang="en-IE" dirty="0" err="1"/>
              <a:t>traumáticos</a:t>
            </a:r>
            <a:r>
              <a:rPr lang="en-IE" dirty="0"/>
              <a:t> </a:t>
            </a:r>
            <a:r>
              <a:rPr lang="en-IE" dirty="0" err="1"/>
              <a:t>vividos</a:t>
            </a:r>
            <a:r>
              <a:rPr lang="en-IE" dirty="0"/>
              <a:t> </a:t>
            </a:r>
            <a:r>
              <a:rPr lang="en-IE" dirty="0" err="1"/>
              <a:t>puede</a:t>
            </a:r>
            <a:r>
              <a:rPr lang="en-IE" dirty="0"/>
              <a:t> </a:t>
            </a:r>
            <a:r>
              <a:rPr lang="en-IE" dirty="0" err="1"/>
              <a:t>hacer</a:t>
            </a:r>
            <a:r>
              <a:rPr lang="en-IE" dirty="0"/>
              <a:t> que </a:t>
            </a:r>
            <a:r>
              <a:rPr lang="en-IE" dirty="0" err="1"/>
              <a:t>algunas</a:t>
            </a:r>
            <a:r>
              <a:rPr lang="en-IE" dirty="0"/>
              <a:t> personas </a:t>
            </a:r>
            <a:r>
              <a:rPr lang="en-IE" dirty="0" err="1"/>
              <a:t>refugiadas</a:t>
            </a:r>
            <a:r>
              <a:rPr lang="en-IE" dirty="0"/>
              <a:t> y </a:t>
            </a:r>
            <a:r>
              <a:rPr lang="en-IE" dirty="0" err="1"/>
              <a:t>migrantes</a:t>
            </a:r>
            <a:r>
              <a:rPr lang="en-IE" dirty="0"/>
              <a:t> </a:t>
            </a:r>
            <a:r>
              <a:rPr lang="en-IE" dirty="0" err="1"/>
              <a:t>deseen</a:t>
            </a:r>
            <a:r>
              <a:rPr lang="en-IE" dirty="0"/>
              <a:t> </a:t>
            </a:r>
            <a:r>
              <a:rPr lang="en-IE" dirty="0" err="1" smtClean="0"/>
              <a:t>aislarse</a:t>
            </a:r>
            <a:r>
              <a:rPr lang="en-IE" dirty="0" smtClean="0"/>
              <a:t> </a:t>
            </a:r>
            <a:r>
              <a:rPr lang="en-IE" dirty="0" err="1" smtClean="0"/>
              <a:t>amplificándose</a:t>
            </a:r>
            <a:r>
              <a:rPr lang="en-IE" dirty="0" smtClean="0"/>
              <a:t> de </a:t>
            </a:r>
            <a:r>
              <a:rPr lang="en-IE" dirty="0" err="1" smtClean="0"/>
              <a:t>este</a:t>
            </a:r>
            <a:r>
              <a:rPr lang="en-IE" dirty="0" smtClean="0"/>
              <a:t>  </a:t>
            </a:r>
            <a:r>
              <a:rPr lang="en-IE" dirty="0" err="1" smtClean="0"/>
              <a:t>modo</a:t>
            </a:r>
            <a:r>
              <a:rPr lang="en-IE" dirty="0" smtClean="0"/>
              <a:t> el </a:t>
            </a:r>
            <a:r>
              <a:rPr lang="en-IE" dirty="0"/>
              <a:t>trauma.</a:t>
            </a:r>
            <a:endParaRPr lang="es-ES" dirty="0"/>
          </a:p>
          <a:p>
            <a:pPr fontAlgn="base"/>
            <a:r>
              <a:rPr lang="en-IE" dirty="0" smtClean="0"/>
              <a:t>.</a:t>
            </a:r>
            <a:endParaRPr lang="en-IE" dirty="0"/>
          </a:p>
        </p:txBody>
      </p:sp>
      <p:pic>
        <p:nvPicPr>
          <p:cNvPr id="6" name="Picture Placeholder 5" descr="A picture containing outdoor, person, man, grass&#10;&#10;Description automatically generated">
            <a:extLst>
              <a:ext uri="{FF2B5EF4-FFF2-40B4-BE49-F238E27FC236}">
                <a16:creationId xmlns="" xmlns:a16="http://schemas.microsoft.com/office/drawing/2014/main" id="{56C9925D-4F49-4E1D-82DE-975938CD187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873" r="1687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EEBBA9-D6B8-4533-AA6F-112A545FE4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24235" y="611785"/>
            <a:ext cx="5579898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 smtClean="0">
                <a:solidFill>
                  <a:srgbClr val="EA1D76"/>
                </a:solidFill>
              </a:rPr>
              <a:t>Enfoque</a:t>
            </a:r>
            <a:r>
              <a:rPr lang="en-IE" dirty="0" smtClean="0">
                <a:solidFill>
                  <a:srgbClr val="EA1D76"/>
                </a:solidFill>
              </a:rPr>
              <a:t> </a:t>
            </a:r>
            <a:r>
              <a:rPr lang="en-IE" dirty="0" err="1" smtClean="0">
                <a:solidFill>
                  <a:srgbClr val="EA1D76"/>
                </a:solidFill>
              </a:rPr>
              <a:t>en</a:t>
            </a:r>
            <a:r>
              <a:rPr lang="en-IE" dirty="0" smtClean="0">
                <a:solidFill>
                  <a:srgbClr val="EA1D76"/>
                </a:solidFill>
              </a:rPr>
              <a:t> el </a:t>
            </a:r>
            <a:r>
              <a:rPr lang="en-IE" dirty="0" err="1" smtClean="0">
                <a:solidFill>
                  <a:srgbClr val="EA1D76"/>
                </a:solidFill>
              </a:rPr>
              <a:t>Vínculo</a:t>
            </a:r>
            <a:r>
              <a:rPr lang="en-IE" dirty="0" smtClean="0">
                <a:solidFill>
                  <a:srgbClr val="EA1D76"/>
                </a:solidFill>
              </a:rPr>
              <a:t> y las </a:t>
            </a:r>
            <a:r>
              <a:rPr lang="en-IE" dirty="0" err="1" smtClean="0">
                <a:solidFill>
                  <a:srgbClr val="EA1D76"/>
                </a:solidFill>
              </a:rPr>
              <a:t>Relaciones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7973D94C-2DC4-4340-BA37-684068E29846}"/>
              </a:ext>
            </a:extLst>
          </p:cNvPr>
          <p:cNvSpPr txBox="1">
            <a:spLocks/>
          </p:cNvSpPr>
          <p:nvPr/>
        </p:nvSpPr>
        <p:spPr>
          <a:xfrm>
            <a:off x="0" y="145185"/>
            <a:ext cx="5579898" cy="857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16A8D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Estrategias para mejorar el bienestar de </a:t>
            </a:r>
            <a:r>
              <a:rPr lang="es-ES" dirty="0" smtClean="0"/>
              <a:t>personas refugiadas </a:t>
            </a:r>
            <a:r>
              <a:rPr lang="es-ES" dirty="0"/>
              <a:t>y migrantes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98FE79C-A28A-48B5-A124-DDDE5E64C96C}"/>
              </a:ext>
            </a:extLst>
          </p:cNvPr>
          <p:cNvSpPr/>
          <p:nvPr/>
        </p:nvSpPr>
        <p:spPr>
          <a:xfrm>
            <a:off x="8988625" y="6531820"/>
            <a:ext cx="2614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4"/>
              </a:rPr>
              <a:t>https://www.apa.org/topics/resilience</a:t>
            </a:r>
            <a:endParaRPr lang="en-IE" sz="10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79411A2-3CE8-40B1-878E-A261B4340691}"/>
              </a:ext>
            </a:extLst>
          </p:cNvPr>
          <p:cNvSpPr/>
          <p:nvPr/>
        </p:nvSpPr>
        <p:spPr>
          <a:xfrm>
            <a:off x="445586" y="5608490"/>
            <a:ext cx="11157857" cy="1200329"/>
          </a:xfrm>
          <a:prstGeom prst="rect">
            <a:avLst/>
          </a:prstGeom>
          <a:solidFill>
            <a:srgbClr val="16A8D3"/>
          </a:solidFill>
        </p:spPr>
        <p:txBody>
          <a:bodyPr wrap="square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+mj-lt"/>
              </a:rPr>
              <a:t>Los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proveedores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servicios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pueden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ayudar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a las personas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refugiadas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y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migrantes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a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construir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conexiones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/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relaciones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y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combatir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el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aislamiento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ayudándoles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a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unirse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a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grupos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Ayudar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a las personas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refugiadas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y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migrantes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a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participar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activamente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grupos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cívicos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comunidades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religiosas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u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otras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organizaciones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locales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brinda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apoyo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social y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puede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ayudarles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a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recuperar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la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esperanza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y a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encontrar</a:t>
            </a:r>
            <a:r>
              <a:rPr lang="en-IE" dirty="0">
                <a:solidFill>
                  <a:schemeClr val="bg1"/>
                </a:solidFill>
                <a:latin typeface="+mj-lt"/>
              </a:rPr>
              <a:t> un  </a:t>
            </a:r>
            <a:r>
              <a:rPr lang="en-IE" dirty="0" err="1">
                <a:solidFill>
                  <a:schemeClr val="bg1"/>
                </a:solidFill>
                <a:latin typeface="+mj-lt"/>
              </a:rPr>
              <a:t>propósito</a:t>
            </a:r>
            <a:r>
              <a:rPr lang="en-IE" dirty="0" smtClean="0">
                <a:solidFill>
                  <a:schemeClr val="bg1"/>
                </a:solidFill>
                <a:latin typeface="+mj-lt"/>
              </a:rPr>
              <a:t>.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1006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60950AE-0C81-4830-9732-4B2ED945CB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6136" y="1896156"/>
            <a:ext cx="6255493" cy="3879228"/>
          </a:xfrm>
        </p:spPr>
        <p:txBody>
          <a:bodyPr/>
          <a:lstStyle/>
          <a:p>
            <a:pPr algn="just" fontAlgn="base"/>
            <a:r>
              <a:rPr lang="es-ES" dirty="0"/>
              <a:t>Cuando se trata de lidiar con el estrés / ansiedad, puede ser tentador para las personas enmascarar su dolor con alcohol, drogas u otras sustancias, pero eso es como poner un vendaje en una herida profunda.</a:t>
            </a:r>
            <a:endParaRPr lang="en-IE" dirty="0"/>
          </a:p>
          <a:p>
            <a:pPr algn="just" fontAlgn="base"/>
            <a:r>
              <a:rPr lang="es-ES" dirty="0"/>
              <a:t>Los proveedores de servicios / educación para adultos deben ayudar a promover programas que muestren formas de controlar el estrés, en lugar de tratar de eliminar por completo la sensación de estrés.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EEBBA9-D6B8-4533-AA6F-112A545FE4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86136" y="901621"/>
            <a:ext cx="5579898" cy="857158"/>
          </a:xfrm>
        </p:spPr>
        <p:txBody>
          <a:bodyPr>
            <a:normAutofit/>
          </a:bodyPr>
          <a:lstStyle/>
          <a:p>
            <a:r>
              <a:rPr lang="en-IE" dirty="0" err="1">
                <a:solidFill>
                  <a:srgbClr val="EA1D76"/>
                </a:solidFill>
              </a:rPr>
              <a:t>Evitar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salidas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negativas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98FE79C-A28A-48B5-A124-DDDE5E64C96C}"/>
              </a:ext>
            </a:extLst>
          </p:cNvPr>
          <p:cNvSpPr/>
          <p:nvPr/>
        </p:nvSpPr>
        <p:spPr>
          <a:xfrm>
            <a:off x="8988625" y="6531820"/>
            <a:ext cx="2614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https://www.apa.org/topics/resilience</a:t>
            </a:r>
            <a:endParaRPr lang="en-IE" sz="1000" dirty="0"/>
          </a:p>
        </p:txBody>
      </p:sp>
      <p:pic>
        <p:nvPicPr>
          <p:cNvPr id="8" name="Picture Placeholder 7" descr="A close up of a sign&#10;&#10;Description automatically generated">
            <a:extLst>
              <a:ext uri="{FF2B5EF4-FFF2-40B4-BE49-F238E27FC236}">
                <a16:creationId xmlns="" xmlns:a16="http://schemas.microsoft.com/office/drawing/2014/main" id="{C97D529B-DC63-441B-BFCF-A7E8FC6340F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309" r="309"/>
          <a:stretch>
            <a:fillRect/>
          </a:stretch>
        </p:blipFill>
        <p:spPr>
          <a:xfrm>
            <a:off x="608086" y="1404496"/>
            <a:ext cx="4639323" cy="4667941"/>
          </a:xfrm>
        </p:spPr>
      </p:pic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7973D94C-2DC4-4340-BA37-684068E29846}"/>
              </a:ext>
            </a:extLst>
          </p:cNvPr>
          <p:cNvSpPr txBox="1">
            <a:spLocks/>
          </p:cNvSpPr>
          <p:nvPr/>
        </p:nvSpPr>
        <p:spPr>
          <a:xfrm>
            <a:off x="106238" y="151825"/>
            <a:ext cx="5579898" cy="857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16A8D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Estrategias para mejorar el bienestar de </a:t>
            </a:r>
            <a:r>
              <a:rPr lang="es-ES" dirty="0" smtClean="0"/>
              <a:t>las personas refugiadas </a:t>
            </a:r>
            <a:r>
              <a:rPr lang="es-ES" dirty="0"/>
              <a:t>y migrantes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63479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60950AE-0C81-4830-9732-4B2ED945CB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66657" y="1896156"/>
            <a:ext cx="6825343" cy="4388080"/>
          </a:xfrm>
        </p:spPr>
        <p:txBody>
          <a:bodyPr/>
          <a:lstStyle/>
          <a:p>
            <a:pPr algn="just" fontAlgn="base"/>
            <a:r>
              <a:rPr lang="es-ES" sz="2200" dirty="0" smtClean="0"/>
              <a:t>Las personas refugiadas </a:t>
            </a:r>
            <a:r>
              <a:rPr lang="es-ES" sz="2200" dirty="0"/>
              <a:t>y </a:t>
            </a:r>
            <a:r>
              <a:rPr lang="es-ES" sz="2200" dirty="0" smtClean="0"/>
              <a:t>migrantes</a:t>
            </a:r>
            <a:r>
              <a:rPr lang="es-ES" sz="2200" dirty="0"/>
              <a:t>, como </a:t>
            </a:r>
            <a:r>
              <a:rPr lang="es-ES" sz="2200" dirty="0" smtClean="0"/>
              <a:t>todas las </a:t>
            </a:r>
            <a:r>
              <a:rPr lang="es-ES" sz="2200" dirty="0"/>
              <a:t>demás, necesitan encontrar un propósito y </a:t>
            </a:r>
            <a:r>
              <a:rPr lang="es-ES" sz="2200" dirty="0" smtClean="0"/>
              <a:t>un lugar </a:t>
            </a:r>
            <a:r>
              <a:rPr lang="es-ES" sz="2200" dirty="0"/>
              <a:t>en sus nuevas comunidades / sociedades. La mayoría de las personas encuentran </a:t>
            </a:r>
            <a:r>
              <a:rPr lang="es-ES" sz="2200" dirty="0" smtClean="0"/>
              <a:t>un sentido,  un propósito </a:t>
            </a:r>
            <a:r>
              <a:rPr lang="es-ES" sz="2200" dirty="0"/>
              <a:t>en su trabajo, pero en estos primeros días, esto puede ser muy difícil para </a:t>
            </a:r>
            <a:r>
              <a:rPr lang="es-ES" sz="2200" dirty="0" smtClean="0"/>
              <a:t>las personas refugiadas </a:t>
            </a:r>
            <a:r>
              <a:rPr lang="es-ES" sz="2200" dirty="0"/>
              <a:t>y </a:t>
            </a:r>
            <a:r>
              <a:rPr lang="es-ES" sz="2200" dirty="0" smtClean="0"/>
              <a:t>migrantes </a:t>
            </a:r>
            <a:r>
              <a:rPr lang="es-ES" sz="2200" dirty="0"/>
              <a:t>debido a restricciones de empleo / procedimientos administrativos.</a:t>
            </a:r>
            <a:endParaRPr lang="en-IE" sz="2200" dirty="0"/>
          </a:p>
          <a:p>
            <a:pPr algn="just" fontAlgn="base"/>
            <a:r>
              <a:rPr lang="es-ES" sz="2200" dirty="0"/>
              <a:t>Los proveedores de servicios / educación pueden ayudar a </a:t>
            </a:r>
            <a:r>
              <a:rPr lang="es-ES" sz="2200" dirty="0" smtClean="0"/>
              <a:t>las personas refugiados </a:t>
            </a:r>
            <a:r>
              <a:rPr lang="es-ES" sz="2200" dirty="0"/>
              <a:t>y migrantes a encontrar un </a:t>
            </a:r>
            <a:r>
              <a:rPr lang="es-ES" sz="2200" dirty="0" smtClean="0"/>
              <a:t>sentido, un propósito si les educan </a:t>
            </a:r>
            <a:r>
              <a:rPr lang="es-ES" sz="2200" dirty="0"/>
              <a:t>y </a:t>
            </a:r>
            <a:r>
              <a:rPr lang="es-ES" sz="2200" dirty="0" smtClean="0"/>
              <a:t>animan  </a:t>
            </a:r>
            <a:r>
              <a:rPr lang="es-ES" sz="2200" dirty="0"/>
              <a:t>a </a:t>
            </a:r>
            <a:r>
              <a:rPr lang="es-ES" sz="2200" dirty="0" smtClean="0"/>
              <a:t>ser ciudadanos </a:t>
            </a:r>
            <a:r>
              <a:rPr lang="es-ES" sz="2200" dirty="0"/>
              <a:t>activos, </a:t>
            </a:r>
            <a:r>
              <a:rPr lang="es-ES" sz="2200" dirty="0" smtClean="0"/>
              <a:t>participar en voluntariados, </a:t>
            </a:r>
            <a:r>
              <a:rPr lang="es-ES" sz="2200" dirty="0"/>
              <a:t>obtener experiencia laboral local o trabajar para lograr una meta (tal vez aprender una nueva </a:t>
            </a:r>
            <a:r>
              <a:rPr lang="es-ES" sz="2200" dirty="0" smtClean="0"/>
              <a:t>habilidad, por ej. un </a:t>
            </a:r>
            <a:r>
              <a:rPr lang="es-ES" sz="2200" dirty="0"/>
              <a:t>idioma).</a:t>
            </a:r>
            <a:endParaRPr lang="en-I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EEBBA9-D6B8-4533-AA6F-112A545FE4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57910" y="958725"/>
            <a:ext cx="5579898" cy="85715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ES" dirty="0">
                <a:solidFill>
                  <a:srgbClr val="EA1D76"/>
                </a:solidFill>
              </a:rPr>
              <a:t>Ayuda a </a:t>
            </a:r>
            <a:r>
              <a:rPr lang="es-ES" dirty="0" smtClean="0">
                <a:solidFill>
                  <a:srgbClr val="EA1D76"/>
                </a:solidFill>
              </a:rPr>
              <a:t>personas refugiadas </a:t>
            </a:r>
            <a:r>
              <a:rPr lang="es-ES" dirty="0">
                <a:solidFill>
                  <a:srgbClr val="EA1D76"/>
                </a:solidFill>
              </a:rPr>
              <a:t>y migrantes a encontrar un propósito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98FE79C-A28A-48B5-A124-DDDE5E64C96C}"/>
              </a:ext>
            </a:extLst>
          </p:cNvPr>
          <p:cNvSpPr/>
          <p:nvPr/>
        </p:nvSpPr>
        <p:spPr>
          <a:xfrm>
            <a:off x="8988625" y="6531820"/>
            <a:ext cx="2614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https://www.apa.org/topics/resilience</a:t>
            </a:r>
            <a:endParaRPr lang="en-IE" sz="1000" dirty="0"/>
          </a:p>
        </p:txBody>
      </p:sp>
      <p:pic>
        <p:nvPicPr>
          <p:cNvPr id="7" name="Picture Placeholder 6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716B4B2F-A37E-42B4-9919-1BF373F2C69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4843" r="4843"/>
          <a:stretch>
            <a:fillRect/>
          </a:stretch>
        </p:blipFill>
        <p:spPr/>
      </p:pic>
      <p:sp>
        <p:nvSpPr>
          <p:cNvPr id="8" name="Text Placeholder 3">
            <a:extLst>
              <a:ext uri="{FF2B5EF4-FFF2-40B4-BE49-F238E27FC236}">
                <a16:creationId xmlns="" xmlns:a16="http://schemas.microsoft.com/office/drawing/2014/main" id="{7973D94C-2DC4-4340-BA37-684068E29846}"/>
              </a:ext>
            </a:extLst>
          </p:cNvPr>
          <p:cNvSpPr txBox="1">
            <a:spLocks/>
          </p:cNvSpPr>
          <p:nvPr/>
        </p:nvSpPr>
        <p:spPr>
          <a:xfrm>
            <a:off x="0" y="145185"/>
            <a:ext cx="5579898" cy="857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16A8D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Estrategias para mejorar el bienestar de </a:t>
            </a:r>
            <a:r>
              <a:rPr lang="es-ES" dirty="0" smtClean="0"/>
              <a:t>las personas refugiadas </a:t>
            </a:r>
            <a:r>
              <a:rPr lang="es-ES" dirty="0"/>
              <a:t>y migrantes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36220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57F5D41-49E9-4DB1-A224-286A8DFD79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7657" y="1967284"/>
            <a:ext cx="5953806" cy="3631644"/>
          </a:xfrm>
        </p:spPr>
        <p:txBody>
          <a:bodyPr/>
          <a:lstStyle/>
          <a:p>
            <a:pPr algn="just"/>
            <a:r>
              <a:rPr lang="es-ES" sz="2200" dirty="0"/>
              <a:t>Un jardín floreciente, como la mayoría de las cosas buenas, comienza con </a:t>
            </a:r>
            <a:r>
              <a:rPr lang="es-ES" sz="2200" dirty="0" smtClean="0"/>
              <a:t>una semilla , una </a:t>
            </a:r>
            <a:r>
              <a:rPr lang="es-ES" sz="2200" dirty="0"/>
              <a:t>idea.</a:t>
            </a:r>
          </a:p>
          <a:p>
            <a:pPr algn="just"/>
            <a:r>
              <a:rPr lang="es-ES" sz="2200" dirty="0"/>
              <a:t>Los jardines interculturales reúnen a alemanes </a:t>
            </a:r>
            <a:r>
              <a:rPr lang="es-ES" sz="2200" dirty="0" smtClean="0"/>
              <a:t>y personas migrantes</a:t>
            </a:r>
            <a:r>
              <a:rPr lang="es-ES" sz="2200" dirty="0"/>
              <a:t>, muy a menudo con antecedentes de personas </a:t>
            </a:r>
            <a:r>
              <a:rPr lang="es-ES" sz="2200" dirty="0" smtClean="0"/>
              <a:t>refugiadas</a:t>
            </a:r>
            <a:r>
              <a:rPr lang="es-ES" sz="2200" dirty="0"/>
              <a:t>, de todos los estratos de la sociedad para cultivar frutas y verduras, intercambiar semillas y recetas, construir pequeñas casas comunitarias de </a:t>
            </a:r>
            <a:r>
              <a:rPr lang="es-ES" sz="2200" dirty="0" smtClean="0"/>
              <a:t>madera, hornos </a:t>
            </a:r>
            <a:r>
              <a:rPr lang="es-ES" sz="2200" dirty="0"/>
              <a:t>de barro, cocinar, organizar barbacoas y </a:t>
            </a:r>
            <a:r>
              <a:rPr lang="es-ES" sz="2200" dirty="0" smtClean="0"/>
              <a:t>celebrar diferentes acontecimientos.</a:t>
            </a:r>
            <a:endParaRPr lang="en-IE" sz="2200" dirty="0"/>
          </a:p>
          <a:p>
            <a:r>
              <a:rPr lang="es-ES" u="sng" dirty="0" smtClean="0">
                <a:solidFill>
                  <a:schemeClr val="accent1"/>
                </a:solidFill>
              </a:rPr>
              <a:t>Para leer más </a:t>
            </a:r>
            <a:r>
              <a:rPr lang="es-ES" u="sng" dirty="0">
                <a:solidFill>
                  <a:schemeClr val="accent1"/>
                </a:solidFill>
              </a:rPr>
              <a:t>sobre esta </a:t>
            </a:r>
            <a:r>
              <a:rPr lang="es-ES" u="sng" dirty="0" smtClean="0">
                <a:solidFill>
                  <a:schemeClr val="accent1"/>
                </a:solidFill>
              </a:rPr>
              <a:t>buena práctica</a:t>
            </a:r>
            <a:endParaRPr lang="en-IE" u="sng" dirty="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82F60F-F45C-4962-98A5-44627DAB64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57910" y="1075977"/>
            <a:ext cx="6647499" cy="1093449"/>
          </a:xfrm>
        </p:spPr>
        <p:txBody>
          <a:bodyPr>
            <a:normAutofit/>
          </a:bodyPr>
          <a:lstStyle/>
          <a:p>
            <a:r>
              <a:rPr lang="en-IE" b="1" dirty="0" err="1"/>
              <a:t>Jardines</a:t>
            </a:r>
            <a:r>
              <a:rPr lang="en-IE" b="1" dirty="0"/>
              <a:t> </a:t>
            </a:r>
            <a:r>
              <a:rPr lang="en-IE" b="1" dirty="0" err="1"/>
              <a:t>Interculturales</a:t>
            </a:r>
            <a:r>
              <a:rPr lang="en-IE" b="1" dirty="0"/>
              <a:t>, </a:t>
            </a:r>
            <a:r>
              <a:rPr lang="en-IE" b="1" dirty="0" err="1"/>
              <a:t>Alemania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52F023F4-EB04-4FE5-92D1-C561EFDEE3C5}"/>
              </a:ext>
            </a:extLst>
          </p:cNvPr>
          <p:cNvSpPr txBox="1">
            <a:spLocks/>
          </p:cNvSpPr>
          <p:nvPr/>
        </p:nvSpPr>
        <p:spPr>
          <a:xfrm>
            <a:off x="151181" y="4319152"/>
            <a:ext cx="5106620" cy="2321134"/>
          </a:xfrm>
          <a:prstGeom prst="rect">
            <a:avLst/>
          </a:prstGeom>
          <a:solidFill>
            <a:srgbClr val="16A8D3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dirty="0">
                <a:solidFill>
                  <a:schemeClr val="bg1"/>
                </a:solidFill>
              </a:rPr>
              <a:t>Cuidar y ser responsable de un huerto comunitario puede dar un </a:t>
            </a:r>
            <a:r>
              <a:rPr lang="es-ES" sz="2000" dirty="0" smtClean="0">
                <a:solidFill>
                  <a:schemeClr val="bg1"/>
                </a:solidFill>
              </a:rPr>
              <a:t>sentido a las personas refugiadas </a:t>
            </a:r>
            <a:r>
              <a:rPr lang="es-ES" sz="2000" dirty="0">
                <a:solidFill>
                  <a:schemeClr val="bg1"/>
                </a:solidFill>
              </a:rPr>
              <a:t>y migrantes. El </a:t>
            </a:r>
            <a:r>
              <a:rPr lang="es-ES" sz="2000" dirty="0" smtClean="0">
                <a:solidFill>
                  <a:schemeClr val="bg1"/>
                </a:solidFill>
              </a:rPr>
              <a:t>huerto/jardín también </a:t>
            </a:r>
            <a:r>
              <a:rPr lang="es-ES" sz="2000" dirty="0">
                <a:solidFill>
                  <a:schemeClr val="bg1"/>
                </a:solidFill>
              </a:rPr>
              <a:t>puede convertirse en un espacio abierto e inclusivo donde la gente local y los recién llegados pueden reunirse, interactuar y trabajar codo  </a:t>
            </a:r>
            <a:r>
              <a:rPr lang="es-ES" sz="2000" dirty="0" smtClean="0">
                <a:solidFill>
                  <a:schemeClr val="bg1"/>
                </a:solidFill>
              </a:rPr>
              <a:t>con codo </a:t>
            </a:r>
            <a:r>
              <a:rPr lang="es-ES" sz="2000" dirty="0">
                <a:solidFill>
                  <a:schemeClr val="bg1"/>
                </a:solidFill>
              </a:rPr>
              <a:t>con un sentido compartido </a:t>
            </a:r>
            <a:r>
              <a:rPr lang="es-ES" sz="2000" dirty="0" smtClean="0">
                <a:solidFill>
                  <a:schemeClr val="bg1"/>
                </a:solidFill>
              </a:rPr>
              <a:t>del </a:t>
            </a:r>
            <a:r>
              <a:rPr lang="es-ES" sz="2000" dirty="0">
                <a:solidFill>
                  <a:schemeClr val="bg1"/>
                </a:solidFill>
              </a:rPr>
              <a:t>propósito / propiedad.</a:t>
            </a:r>
            <a:endParaRPr lang="en-IE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6D6786-B3E5-4F44-831D-B440BA775AFC}"/>
              </a:ext>
            </a:extLst>
          </p:cNvPr>
          <p:cNvSpPr txBox="1"/>
          <p:nvPr/>
        </p:nvSpPr>
        <p:spPr>
          <a:xfrm>
            <a:off x="0" y="306218"/>
            <a:ext cx="2815936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en-IE" sz="2400" dirty="0" smtClean="0">
                <a:solidFill>
                  <a:schemeClr val="bg1"/>
                </a:solidFill>
              </a:rPr>
              <a:t>BUENA PRACTICA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7" name="Google Shape;543;p39">
            <a:extLst>
              <a:ext uri="{FF2B5EF4-FFF2-40B4-BE49-F238E27FC236}">
                <a16:creationId xmlns="" xmlns:a16="http://schemas.microsoft.com/office/drawing/2014/main" id="{30E6B06A-BB98-4618-9370-5780C775F124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8" name="Google Shape;544;p39">
              <a:extLst>
                <a:ext uri="{FF2B5EF4-FFF2-40B4-BE49-F238E27FC236}">
                  <a16:creationId xmlns="" xmlns:a16="http://schemas.microsoft.com/office/drawing/2014/main" id="{3CA0CA3E-EFF7-43C3-A47B-4E8B0920F76B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5;p39">
              <a:extLst>
                <a:ext uri="{FF2B5EF4-FFF2-40B4-BE49-F238E27FC236}">
                  <a16:creationId xmlns="" xmlns:a16="http://schemas.microsoft.com/office/drawing/2014/main" id="{F6B554DD-944E-40F7-AB78-CB82144C8685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6;p39">
              <a:extLst>
                <a:ext uri="{FF2B5EF4-FFF2-40B4-BE49-F238E27FC236}">
                  <a16:creationId xmlns="" xmlns:a16="http://schemas.microsoft.com/office/drawing/2014/main" id="{6C5DB48E-0217-49A1-8BA4-E832230D084E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7;p39">
              <a:extLst>
                <a:ext uri="{FF2B5EF4-FFF2-40B4-BE49-F238E27FC236}">
                  <a16:creationId xmlns="" xmlns:a16="http://schemas.microsoft.com/office/drawing/2014/main" id="{E2EF4222-C569-406B-ADE0-F73DF5C7354C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8;p39">
              <a:extLst>
                <a:ext uri="{FF2B5EF4-FFF2-40B4-BE49-F238E27FC236}">
                  <a16:creationId xmlns="" xmlns:a16="http://schemas.microsoft.com/office/drawing/2014/main" id="{877F5943-FA25-49F6-B5D1-1643E37B0905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9;p39">
              <a:extLst>
                <a:ext uri="{FF2B5EF4-FFF2-40B4-BE49-F238E27FC236}">
                  <a16:creationId xmlns="" xmlns:a16="http://schemas.microsoft.com/office/drawing/2014/main" id="{6AB46A2F-F4C7-4A48-8765-D01316509B2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0;p39">
              <a:extLst>
                <a:ext uri="{FF2B5EF4-FFF2-40B4-BE49-F238E27FC236}">
                  <a16:creationId xmlns="" xmlns:a16="http://schemas.microsoft.com/office/drawing/2014/main" id="{3A076B46-2CF2-4C65-A8F7-D59BA01C38D4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436" name="Picture 4" descr="shimeles-im-gespraech">
            <a:extLst>
              <a:ext uri="{FF2B5EF4-FFF2-40B4-BE49-F238E27FC236}">
                <a16:creationId xmlns="" xmlns:a16="http://schemas.microsoft.com/office/drawing/2014/main" id="{1EB6EAF9-AC44-4970-9620-C7D19227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316"/>
            <a:ext cx="5354161" cy="294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385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95B53-79A4-40D0-97D3-0774C9D3E0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4633" y="954680"/>
            <a:ext cx="5279028" cy="69735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B6BD00"/>
                </a:solidFill>
              </a:rPr>
              <a:t>En esta </a:t>
            </a:r>
            <a:r>
              <a:rPr lang="es-ES" b="1" dirty="0" smtClean="0">
                <a:solidFill>
                  <a:srgbClr val="B6BD00"/>
                </a:solidFill>
              </a:rPr>
              <a:t>sección</a:t>
            </a:r>
            <a:endParaRPr lang="es-ES" b="1" dirty="0">
              <a:solidFill>
                <a:srgbClr val="B6BD00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26398C5D-AD6D-4DD8-98DF-4B4627FE13A4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9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1.3 </a:t>
            </a:r>
            <a:r>
              <a:rPr lang="es-ES" sz="3600" i="0" dirty="0"/>
              <a:t>Construyendo relaciones de apoyo con </a:t>
            </a:r>
            <a:r>
              <a:rPr lang="es-ES" sz="3600" i="0" dirty="0" smtClean="0"/>
              <a:t>personas refugiadas </a:t>
            </a:r>
            <a:r>
              <a:rPr lang="es-ES" sz="3600" i="0" dirty="0"/>
              <a:t>y migrantes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0D691C-E092-4E99-8387-9CF09721C93F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bg1"/>
                </a:solidFill>
              </a:rPr>
              <a:t>BIENESTAR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6A4F332E-4E6E-4653-8EF6-CA7FA35CC9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16336" y="1807778"/>
            <a:ext cx="5891646" cy="4250121"/>
          </a:xfrm>
        </p:spPr>
        <p:txBody>
          <a:bodyPr/>
          <a:lstStyle/>
          <a:p>
            <a:pPr algn="just"/>
            <a:r>
              <a:rPr lang="es-ES" sz="2200" dirty="0"/>
              <a:t>Los proveedores de servicios / educación desempeñan un papel clave en la ayuda a personas refugiadas y migrantes a superar el trauma, volverse más estables emocionalmente y comenzar una vida nueva sana y feliz.</a:t>
            </a:r>
          </a:p>
          <a:p>
            <a:pPr algn="just"/>
            <a:r>
              <a:rPr lang="es-ES" sz="2200" dirty="0"/>
              <a:t>Para comenzar con este trabajo, los proveedores de servicios / educación primero deben trabajar en la construcción de relaciones de apoyo con </a:t>
            </a:r>
            <a:r>
              <a:rPr lang="es-ES" sz="2200" dirty="0" smtClean="0"/>
              <a:t>las personas refugiadas </a:t>
            </a:r>
            <a:r>
              <a:rPr lang="es-ES" sz="2200" dirty="0"/>
              <a:t>y migrantes. En esta sección, examinamos el concepto de competencia cultural.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06656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A0B8956-E397-4AAE-A606-CEAB3965D2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36882" y="1608454"/>
            <a:ext cx="8198069" cy="4906645"/>
          </a:xfrm>
        </p:spPr>
        <p:txBody>
          <a:bodyPr/>
          <a:lstStyle/>
          <a:p>
            <a:pPr marL="0" indent="0">
              <a:buNone/>
            </a:pPr>
            <a:r>
              <a:rPr lang="en-IE" dirty="0">
                <a:solidFill>
                  <a:srgbClr val="EA1D76"/>
                </a:solidFill>
              </a:rPr>
              <a:t>POR </a:t>
            </a:r>
            <a:r>
              <a:rPr lang="en-IE" dirty="0" smtClean="0">
                <a:solidFill>
                  <a:srgbClr val="EA1D76"/>
                </a:solidFill>
              </a:rPr>
              <a:t>UN </a:t>
            </a:r>
            <a:r>
              <a:rPr lang="en-IE" dirty="0">
                <a:solidFill>
                  <a:srgbClr val="EA1D76"/>
                </a:solidFill>
              </a:rPr>
              <a:t>MOMENTO, </a:t>
            </a:r>
            <a:r>
              <a:rPr lang="en-IE" dirty="0" smtClean="0">
                <a:solidFill>
                  <a:srgbClr val="EA1D76"/>
                </a:solidFill>
              </a:rPr>
              <a:t>IMAGINA </a:t>
            </a:r>
            <a:r>
              <a:rPr lang="en-IE" dirty="0">
                <a:solidFill>
                  <a:srgbClr val="EA1D76"/>
                </a:solidFill>
              </a:rPr>
              <a:t>QUE </a:t>
            </a:r>
            <a:r>
              <a:rPr lang="en-IE" dirty="0" smtClean="0">
                <a:solidFill>
                  <a:srgbClr val="EA1D76"/>
                </a:solidFill>
              </a:rPr>
              <a:t>...</a:t>
            </a:r>
          </a:p>
          <a:p>
            <a:pPr marL="0" indent="0">
              <a:buNone/>
            </a:pPr>
            <a:r>
              <a:rPr lang="es-ES" sz="2300" dirty="0" smtClean="0">
                <a:solidFill>
                  <a:srgbClr val="B6BD00"/>
                </a:solidFill>
              </a:rPr>
              <a:t>Debe </a:t>
            </a:r>
            <a:r>
              <a:rPr lang="es-ES" sz="2300" dirty="0">
                <a:solidFill>
                  <a:srgbClr val="B6BD00"/>
                </a:solidFill>
              </a:rPr>
              <a:t>huir de tu hogar y de </a:t>
            </a:r>
            <a:r>
              <a:rPr lang="es-ES" sz="2300" dirty="0" smtClean="0">
                <a:solidFill>
                  <a:srgbClr val="B6BD00"/>
                </a:solidFill>
              </a:rPr>
              <a:t>tu familia. </a:t>
            </a:r>
            <a:r>
              <a:rPr lang="es-ES" sz="2300" dirty="0"/>
              <a:t>La decisión de huir </a:t>
            </a:r>
            <a:r>
              <a:rPr lang="es-ES" sz="2300" dirty="0" smtClean="0"/>
              <a:t>del propio país </a:t>
            </a:r>
            <a:r>
              <a:rPr lang="es-ES" sz="2300" dirty="0"/>
              <a:t>no </a:t>
            </a:r>
            <a:r>
              <a:rPr lang="es-ES" sz="2300" dirty="0" smtClean="0"/>
              <a:t>se puede tomar </a:t>
            </a:r>
            <a:r>
              <a:rPr lang="es-ES" sz="2300" dirty="0"/>
              <a:t>a la ligera. </a:t>
            </a:r>
            <a:r>
              <a:rPr lang="es-ES" sz="2300" dirty="0" smtClean="0"/>
              <a:t>Es necesario disponer de una cantidad suficiente de </a:t>
            </a:r>
            <a:r>
              <a:rPr lang="es-ES" sz="2300" dirty="0"/>
              <a:t>dinero para pagar el viaje (por ejemplo, en barco). </a:t>
            </a:r>
            <a:r>
              <a:rPr lang="es-ES" sz="2300" dirty="0" smtClean="0"/>
              <a:t>Quizás deba salir en</a:t>
            </a:r>
            <a:r>
              <a:rPr lang="es-ES" sz="2300" dirty="0" smtClean="0">
                <a:solidFill>
                  <a:srgbClr val="B6BD00"/>
                </a:solidFill>
              </a:rPr>
              <a:t> </a:t>
            </a:r>
            <a:r>
              <a:rPr lang="es-ES" sz="2300" dirty="0">
                <a:solidFill>
                  <a:srgbClr val="B6BD00"/>
                </a:solidFill>
              </a:rPr>
              <a:t>secreto</a:t>
            </a:r>
            <a:r>
              <a:rPr lang="es-ES" sz="2300" dirty="0"/>
              <a:t>, en </a:t>
            </a:r>
            <a:r>
              <a:rPr lang="es-ES" sz="2300" dirty="0" smtClean="0"/>
              <a:t>el caso </a:t>
            </a:r>
            <a:r>
              <a:rPr lang="es-ES" sz="2300" dirty="0"/>
              <a:t>de que las </a:t>
            </a:r>
            <a:r>
              <a:rPr lang="es-ES" sz="2300" dirty="0" smtClean="0"/>
              <a:t>autoridades lo </a:t>
            </a:r>
            <a:r>
              <a:rPr lang="es-ES" sz="2300" dirty="0">
                <a:solidFill>
                  <a:srgbClr val="B6BD00"/>
                </a:solidFill>
              </a:rPr>
              <a:t>prohíban</a:t>
            </a:r>
            <a:r>
              <a:rPr lang="es-ES" sz="2300" dirty="0" smtClean="0">
                <a:solidFill>
                  <a:srgbClr val="B6BD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es-ES" sz="2300" dirty="0"/>
              <a:t>Quizás usted (o </a:t>
            </a:r>
            <a:r>
              <a:rPr lang="es-ES" sz="2300" dirty="0" smtClean="0"/>
              <a:t>algún miembro </a:t>
            </a:r>
            <a:r>
              <a:rPr lang="es-ES" sz="2300" dirty="0"/>
              <a:t>de su familia) ha sido </a:t>
            </a:r>
            <a:r>
              <a:rPr lang="es-ES" sz="2300" dirty="0" smtClean="0">
                <a:solidFill>
                  <a:srgbClr val="B6BD00"/>
                </a:solidFill>
              </a:rPr>
              <a:t>perseguido/a</a:t>
            </a:r>
            <a:r>
              <a:rPr lang="es-ES" sz="2300" dirty="0" smtClean="0"/>
              <a:t> </a:t>
            </a:r>
            <a:r>
              <a:rPr lang="es-ES" sz="2300" dirty="0"/>
              <a:t>o </a:t>
            </a:r>
            <a:r>
              <a:rPr lang="es-ES" sz="2300" dirty="0" smtClean="0"/>
              <a:t>se ha visto involucrado por hacer frente a un </a:t>
            </a:r>
            <a:r>
              <a:rPr lang="es-ES" sz="2300" dirty="0"/>
              <a:t>régimen opresivo y </a:t>
            </a:r>
            <a:r>
              <a:rPr lang="es-ES" sz="2300" dirty="0">
                <a:solidFill>
                  <a:srgbClr val="B6BD00"/>
                </a:solidFill>
              </a:rPr>
              <a:t>le resulta difícil confiar en alguien. </a:t>
            </a:r>
            <a:r>
              <a:rPr lang="es-ES" sz="2300" dirty="0"/>
              <a:t>Su supervivencia depende </a:t>
            </a:r>
            <a:r>
              <a:rPr lang="es-ES" sz="2300" dirty="0" smtClean="0"/>
              <a:t>de mantener un secreto </a:t>
            </a:r>
            <a:r>
              <a:rPr lang="es-ES" sz="2300" dirty="0"/>
              <a:t>total, ya que puede ser </a:t>
            </a:r>
            <a:r>
              <a:rPr lang="es-ES" sz="2300" dirty="0" smtClean="0">
                <a:solidFill>
                  <a:srgbClr val="B6BD00"/>
                </a:solidFill>
              </a:rPr>
              <a:t>encarcelado/a </a:t>
            </a:r>
            <a:r>
              <a:rPr lang="es-ES" sz="2300" dirty="0">
                <a:solidFill>
                  <a:srgbClr val="B6BD00"/>
                </a:solidFill>
              </a:rPr>
              <a:t>y </a:t>
            </a:r>
            <a:r>
              <a:rPr lang="es-ES" sz="2300" dirty="0" smtClean="0">
                <a:solidFill>
                  <a:srgbClr val="B6BD00"/>
                </a:solidFill>
              </a:rPr>
              <a:t>torturado/a </a:t>
            </a:r>
            <a:r>
              <a:rPr lang="es-ES" sz="2300" dirty="0">
                <a:solidFill>
                  <a:srgbClr val="B6BD00"/>
                </a:solidFill>
              </a:rPr>
              <a:t>o </a:t>
            </a:r>
            <a:r>
              <a:rPr lang="es-ES" sz="2300" dirty="0" smtClean="0">
                <a:solidFill>
                  <a:srgbClr val="B6BD00"/>
                </a:solidFill>
              </a:rPr>
              <a:t>asesinado/a. </a:t>
            </a:r>
            <a:r>
              <a:rPr lang="es-ES" sz="2300" dirty="0"/>
              <a:t>En un país en guerra, no </a:t>
            </a:r>
            <a:r>
              <a:rPr lang="es-ES" sz="2300" dirty="0" smtClean="0"/>
              <a:t>es fácil saber </a:t>
            </a:r>
            <a:r>
              <a:rPr lang="es-ES" sz="2300" dirty="0"/>
              <a:t>si un familiar desaparecido está vivo o muerto, o si está sufriendo </a:t>
            </a:r>
            <a:r>
              <a:rPr lang="es-ES" sz="2300" dirty="0" smtClean="0"/>
              <a:t>algún tipo de abuso.</a:t>
            </a:r>
          </a:p>
          <a:p>
            <a:pPr marL="0" indent="0" algn="just">
              <a:buNone/>
            </a:pPr>
            <a:r>
              <a:rPr lang="en-IE" sz="2300" dirty="0" smtClean="0">
                <a:solidFill>
                  <a:srgbClr val="B6BD00"/>
                </a:solidFill>
              </a:rPr>
              <a:t>La </a:t>
            </a:r>
            <a:r>
              <a:rPr lang="en-IE" sz="2300" dirty="0" err="1">
                <a:solidFill>
                  <a:srgbClr val="B6BD00"/>
                </a:solidFill>
              </a:rPr>
              <a:t>incertidumbre</a:t>
            </a:r>
            <a:r>
              <a:rPr lang="en-IE" sz="2300" dirty="0">
                <a:solidFill>
                  <a:srgbClr val="B6BD00"/>
                </a:solidFill>
              </a:rPr>
              <a:t> </a:t>
            </a:r>
            <a:r>
              <a:rPr lang="en-IE" sz="2300" dirty="0" err="1">
                <a:solidFill>
                  <a:srgbClr val="B6BD00"/>
                </a:solidFill>
              </a:rPr>
              <a:t>es</a:t>
            </a:r>
            <a:r>
              <a:rPr lang="en-IE" sz="2300" dirty="0">
                <a:solidFill>
                  <a:srgbClr val="B6BD00"/>
                </a:solidFill>
              </a:rPr>
              <a:t> </a:t>
            </a:r>
            <a:r>
              <a:rPr lang="en-IE" sz="2300" dirty="0" smtClean="0">
                <a:solidFill>
                  <a:srgbClr val="B6BD00"/>
                </a:solidFill>
              </a:rPr>
              <a:t>terrible...</a:t>
            </a:r>
            <a:endParaRPr lang="en-IE" sz="2300" dirty="0">
              <a:solidFill>
                <a:srgbClr val="B6BD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9FFB61-6620-44B7-B0B8-C4751F5544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32000" y="751297"/>
            <a:ext cx="10071099" cy="857158"/>
          </a:xfrm>
        </p:spPr>
        <p:txBody>
          <a:bodyPr>
            <a:normAutofit fontScale="92500"/>
          </a:bodyPr>
          <a:lstStyle/>
          <a:p>
            <a:r>
              <a:rPr lang="es-ES" dirty="0"/>
              <a:t>Comprender </a:t>
            </a:r>
            <a:r>
              <a:rPr lang="es-ES" dirty="0" smtClean="0"/>
              <a:t>las experiencias </a:t>
            </a:r>
            <a:r>
              <a:rPr lang="es-ES" dirty="0"/>
              <a:t>de </a:t>
            </a:r>
            <a:r>
              <a:rPr lang="es-ES" dirty="0" smtClean="0"/>
              <a:t>las personas refugiadas</a:t>
            </a:r>
            <a:endParaRPr lang="en-IE" dirty="0"/>
          </a:p>
        </p:txBody>
      </p:sp>
      <p:pic>
        <p:nvPicPr>
          <p:cNvPr id="5" name="Picture 4" descr="A group of people in a boat on a body of water&#10;&#10;Description automatically generated">
            <a:extLst>
              <a:ext uri="{FF2B5EF4-FFF2-40B4-BE49-F238E27FC236}">
                <a16:creationId xmlns="" xmlns:a16="http://schemas.microsoft.com/office/drawing/2014/main" id="{2F87936F-2465-4250-96D7-5063F6FEA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4009459"/>
            <a:ext cx="3144534" cy="2097244"/>
          </a:xfrm>
          <a:prstGeom prst="rect">
            <a:avLst/>
          </a:prstGeom>
        </p:spPr>
      </p:pic>
      <p:pic>
        <p:nvPicPr>
          <p:cNvPr id="8" name="Picture 7" descr="A group of people walking in the sand&#10;&#10;Description automatically generated">
            <a:extLst>
              <a:ext uri="{FF2B5EF4-FFF2-40B4-BE49-F238E27FC236}">
                <a16:creationId xmlns="" xmlns:a16="http://schemas.microsoft.com/office/drawing/2014/main" id="{64D6335A-EBB6-42DB-ACBA-3FDBF616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1754551"/>
            <a:ext cx="3144534" cy="20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39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03C44C8-2088-45B7-8B97-4FD441B7F5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4182" y="1536654"/>
            <a:ext cx="7669994" cy="4570049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/>
              <a:t>La competencia cultural es la capacidad de comprender, comunicarse e interactuar efectivamente con personas de todas las culturas</a:t>
            </a:r>
            <a:r>
              <a:rPr lang="es-ES" dirty="0" smtClean="0"/>
              <a:t>.</a:t>
            </a:r>
          </a:p>
          <a:p>
            <a:pPr marL="0" indent="0" algn="just">
              <a:buNone/>
            </a:pPr>
            <a:r>
              <a:rPr lang="es-ES" dirty="0"/>
              <a:t>La competencia cultural abarca:</a:t>
            </a:r>
          </a:p>
          <a:p>
            <a:pPr algn="just"/>
            <a:r>
              <a:rPr lang="es-ES" dirty="0"/>
              <a:t>S</a:t>
            </a:r>
            <a:r>
              <a:rPr lang="es-ES" dirty="0" smtClean="0"/>
              <a:t>er </a:t>
            </a:r>
            <a:r>
              <a:rPr lang="es-ES" dirty="0"/>
              <a:t>consciente de la propia visión del </a:t>
            </a:r>
            <a:r>
              <a:rPr lang="es-ES" dirty="0" smtClean="0"/>
              <a:t>mundo.</a:t>
            </a:r>
            <a:endParaRPr lang="es-ES" dirty="0"/>
          </a:p>
          <a:p>
            <a:pPr algn="just"/>
            <a:r>
              <a:rPr lang="es-ES" dirty="0"/>
              <a:t>Desarrollar actitudes positivas hacia las diferencias culturales.</a:t>
            </a:r>
          </a:p>
          <a:p>
            <a:pPr algn="just"/>
            <a:r>
              <a:rPr lang="es-ES" dirty="0"/>
              <a:t>A</a:t>
            </a:r>
            <a:r>
              <a:rPr lang="es-ES" dirty="0" smtClean="0"/>
              <a:t>dquirir </a:t>
            </a:r>
            <a:r>
              <a:rPr lang="es-ES" dirty="0"/>
              <a:t>conocimiento </a:t>
            </a:r>
            <a:r>
              <a:rPr lang="es-ES" dirty="0" smtClean="0"/>
              <a:t>acerca de diferentes </a:t>
            </a:r>
            <a:r>
              <a:rPr lang="es-ES" dirty="0"/>
              <a:t>prácticas culturales y visiones del </a:t>
            </a:r>
            <a:r>
              <a:rPr lang="es-ES" dirty="0" smtClean="0"/>
              <a:t>mundo.</a:t>
            </a:r>
          </a:p>
          <a:p>
            <a:pPr marL="0" indent="0" algn="just">
              <a:buNone/>
            </a:pPr>
            <a:r>
              <a:rPr lang="es-ES" b="1" dirty="0">
                <a:solidFill>
                  <a:srgbClr val="B6BD00"/>
                </a:solidFill>
              </a:rPr>
              <a:t>Los principios de la competencia cultural son la confianza, el respeto a la diversidad, la </a:t>
            </a:r>
            <a:r>
              <a:rPr lang="es-ES" b="1" dirty="0" smtClean="0">
                <a:solidFill>
                  <a:srgbClr val="B6BD00"/>
                </a:solidFill>
              </a:rPr>
              <a:t>equidad y </a:t>
            </a:r>
            <a:r>
              <a:rPr lang="es-ES" b="1" dirty="0">
                <a:solidFill>
                  <a:srgbClr val="B6BD00"/>
                </a:solidFill>
              </a:rPr>
              <a:t>la justicia social.</a:t>
            </a:r>
            <a:endParaRPr lang="en-IE" b="1" dirty="0">
              <a:solidFill>
                <a:srgbClr val="B6BD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5161485-4E55-491C-A194-D511B9771D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s-ES" dirty="0"/>
              <a:t>¿Qué es la competencia cultural?</a:t>
            </a:r>
            <a:endParaRPr lang="en-IE" dirty="0"/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C4DFBF78-9264-4F7B-91B6-0DBD94B58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4" y="1849820"/>
            <a:ext cx="4094650" cy="500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A6FD3C5-ED31-4A8B-86FA-D072EC8D70F8}"/>
              </a:ext>
            </a:extLst>
          </p:cNvPr>
          <p:cNvSpPr/>
          <p:nvPr/>
        </p:nvSpPr>
        <p:spPr>
          <a:xfrm>
            <a:off x="305430" y="6601460"/>
            <a:ext cx="37994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000" dirty="0">
                <a:solidFill>
                  <a:schemeClr val="bg1"/>
                </a:solidFill>
              </a:rPr>
              <a:t>Source</a:t>
            </a:r>
            <a:r>
              <a:rPr lang="en-IE" sz="1000" dirty="0"/>
              <a:t>: </a:t>
            </a:r>
            <a:r>
              <a:rPr lang="en-IE" sz="1000" dirty="0">
                <a:hlinkClick r:id="rId3"/>
              </a:rPr>
              <a:t>https://worldreliefdurham.org/cross-cultural-bridge-building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35236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A492B003-90B2-47DE-8EEF-462E88E1A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1068" y="567560"/>
            <a:ext cx="5416205" cy="1045646"/>
          </a:xfrm>
        </p:spPr>
        <p:txBody>
          <a:bodyPr>
            <a:normAutofit lnSpcReduction="10000"/>
          </a:bodyPr>
          <a:lstStyle/>
          <a:p>
            <a:r>
              <a:rPr lang="es-ES" dirty="0"/>
              <a:t>Construcción de relaciones y competencia cultural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5C77AE-10C4-4EE2-AB6E-15F9887A8E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8017" y="2049330"/>
            <a:ext cx="5273104" cy="4453070"/>
          </a:xfrm>
        </p:spPr>
        <p:txBody>
          <a:bodyPr/>
          <a:lstStyle/>
          <a:p>
            <a:pPr algn="just"/>
            <a:r>
              <a:rPr lang="es-ES" dirty="0"/>
              <a:t>La construcción de relaciones es fundamental para la competencia cultural y se basa en</a:t>
            </a:r>
            <a:r>
              <a:rPr lang="es-ES" dirty="0" smtClean="0"/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/>
              <a:t>L</a:t>
            </a:r>
            <a:r>
              <a:rPr lang="es-ES" dirty="0" smtClean="0"/>
              <a:t>os </a:t>
            </a:r>
            <a:r>
              <a:rPr lang="es-ES" dirty="0"/>
              <a:t>fundamentos para entender las expectativas y actitudes de cada </a:t>
            </a:r>
            <a:r>
              <a:rPr lang="es-ES" dirty="0" smtClean="0"/>
              <a:t>persona.</a:t>
            </a:r>
            <a:endParaRPr lang="es-E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smtClean="0"/>
              <a:t>Aprovechar </a:t>
            </a:r>
            <a:r>
              <a:rPr lang="es-ES" dirty="0"/>
              <a:t>la fortaleza del conocimiento </a:t>
            </a:r>
            <a:r>
              <a:rPr lang="es-ES" dirty="0" smtClean="0"/>
              <a:t>de la otra persona.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smtClean="0"/>
              <a:t>Utilizar </a:t>
            </a:r>
            <a:r>
              <a:rPr lang="es-ES" dirty="0"/>
              <a:t>una amplia gama de miembros de la comunidad y recursos para desarrollar </a:t>
            </a:r>
            <a:r>
              <a:rPr lang="es-ES" dirty="0" smtClean="0"/>
              <a:t>el entendimiento </a:t>
            </a:r>
            <a:r>
              <a:rPr lang="es-ES" dirty="0"/>
              <a:t>mutuo.</a:t>
            </a:r>
            <a:endParaRPr lang="en-IE" dirty="0"/>
          </a:p>
        </p:txBody>
      </p:sp>
      <p:pic>
        <p:nvPicPr>
          <p:cNvPr id="6" name="Picture Placeholder 5" descr="A close up of a hand&#10;&#10;Description automatically generated">
            <a:extLst>
              <a:ext uri="{FF2B5EF4-FFF2-40B4-BE49-F238E27FC236}">
                <a16:creationId xmlns="" xmlns:a16="http://schemas.microsoft.com/office/drawing/2014/main" id="{08B300F1-F44B-4617-9185-194E6DDB0C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5000" r="25000"/>
          <a:stretch>
            <a:fillRect/>
          </a:stretch>
        </p:blipFill>
        <p:spPr>
          <a:xfrm flipH="1">
            <a:off x="6789292" y="0"/>
            <a:ext cx="5402708" cy="5402708"/>
          </a:xfr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5788FDA-5DB8-454C-929D-095C9EAA8C73}"/>
              </a:ext>
            </a:extLst>
          </p:cNvPr>
          <p:cNvSpPr/>
          <p:nvPr/>
        </p:nvSpPr>
        <p:spPr>
          <a:xfrm>
            <a:off x="7018121" y="6603027"/>
            <a:ext cx="89260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4"/>
              </a:rPr>
              <a:t>http://makeitourbusiness.ca/blog/what-does-it-mean-be-culturally-competent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3109619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2DE10F8-FA50-4694-A6A4-53AD585468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8355" y="2157413"/>
            <a:ext cx="6485479" cy="3631644"/>
          </a:xfrm>
        </p:spPr>
        <p:txBody>
          <a:bodyPr/>
          <a:lstStyle/>
          <a:p>
            <a:r>
              <a:rPr lang="es-ES" b="1" dirty="0" smtClean="0"/>
              <a:t>Evitar juicios de valores </a:t>
            </a:r>
          </a:p>
          <a:p>
            <a:r>
              <a:rPr lang="es-ES" dirty="0" smtClean="0"/>
              <a:t>Puede </a:t>
            </a:r>
            <a:r>
              <a:rPr lang="es-ES" dirty="0"/>
              <a:t>parecer que </a:t>
            </a:r>
            <a:r>
              <a:rPr lang="es-ES" dirty="0" smtClean="0"/>
              <a:t>las personas refugiadas </a:t>
            </a:r>
            <a:r>
              <a:rPr lang="es-ES" dirty="0"/>
              <a:t>y </a:t>
            </a:r>
            <a:r>
              <a:rPr lang="es-ES" dirty="0" smtClean="0"/>
              <a:t>migrantes </a:t>
            </a:r>
            <a:r>
              <a:rPr lang="es-ES" dirty="0"/>
              <a:t>hacen o dicen </a:t>
            </a:r>
            <a:r>
              <a:rPr lang="es-ES" dirty="0" smtClean="0"/>
              <a:t>cosas </a:t>
            </a:r>
            <a:r>
              <a:rPr lang="es-ES" dirty="0"/>
              <a:t>que parecen extrañas.</a:t>
            </a:r>
          </a:p>
          <a:p>
            <a:pPr algn="just"/>
            <a:r>
              <a:rPr lang="es-ES" dirty="0"/>
              <a:t>Los proveedores de servicios / educación deben aprender a no sacar conclusiones precipitadas o emitir juicios. </a:t>
            </a:r>
            <a:r>
              <a:rPr lang="es-ES" dirty="0" smtClean="0"/>
              <a:t>Es importante mantener la mente </a:t>
            </a:r>
            <a:r>
              <a:rPr lang="es-ES" dirty="0"/>
              <a:t>abierta y </a:t>
            </a:r>
            <a:r>
              <a:rPr lang="es-ES" dirty="0" smtClean="0"/>
              <a:t>recordar que </a:t>
            </a:r>
            <a:r>
              <a:rPr lang="es-ES" dirty="0"/>
              <a:t>cada cultura tiene sentido para las personas que viven en ella.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81CABD-DF09-41D3-98EE-2647371DCA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85064" y="304800"/>
            <a:ext cx="6516399" cy="132024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dirty="0"/>
              <a:t>Aspectos importantes en la construcción de relaciones con </a:t>
            </a:r>
            <a:r>
              <a:rPr lang="es-ES" dirty="0" smtClean="0"/>
              <a:t>personas refugiadas </a:t>
            </a:r>
            <a:r>
              <a:rPr lang="es-ES" dirty="0"/>
              <a:t>y migrantes</a:t>
            </a:r>
            <a:endParaRPr lang="en-IE" dirty="0"/>
          </a:p>
        </p:txBody>
      </p:sp>
      <p:pic>
        <p:nvPicPr>
          <p:cNvPr id="11" name="Picture Placeholder 10" descr="A picture containing blue, person, tattoo, holding&#10;&#10;Description automatically generated">
            <a:extLst>
              <a:ext uri="{FF2B5EF4-FFF2-40B4-BE49-F238E27FC236}">
                <a16:creationId xmlns="" xmlns:a16="http://schemas.microsoft.com/office/drawing/2014/main" id="{FD4DB2C8-80B3-48DE-986B-7AB7FDB0EE6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9642" r="9642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977620B-2BDA-4541-88BA-43F9FC554D98}"/>
              </a:ext>
            </a:extLst>
          </p:cNvPr>
          <p:cNvSpPr txBox="1"/>
          <p:nvPr/>
        </p:nvSpPr>
        <p:spPr>
          <a:xfrm>
            <a:off x="-1" y="237506"/>
            <a:ext cx="4849823" cy="830997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HABILIDADES PARA PROVEEDORES DE SERVICIO / EDUCACIÓN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97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2DE10F8-FA50-4694-A6A4-53AD585468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8180" y="1780954"/>
            <a:ext cx="6064468" cy="4503282"/>
          </a:xfrm>
        </p:spPr>
        <p:txBody>
          <a:bodyPr/>
          <a:lstStyle/>
          <a:p>
            <a:r>
              <a:rPr lang="en-IE" b="1" dirty="0"/>
              <a:t>Voluntad de </a:t>
            </a:r>
            <a:r>
              <a:rPr lang="en-IE" b="1" dirty="0" smtClean="0"/>
              <a:t>aprender</a:t>
            </a:r>
          </a:p>
          <a:p>
            <a:pPr algn="just"/>
            <a:r>
              <a:rPr lang="es-ES" sz="2200" dirty="0"/>
              <a:t>Los proveedores de servicios / educación deben tomarse el tiempo para aprender </a:t>
            </a:r>
            <a:r>
              <a:rPr lang="es-ES" sz="2200" dirty="0" smtClean="0"/>
              <a:t>acerca de las </a:t>
            </a:r>
            <a:r>
              <a:rPr lang="es-ES" sz="2200" dirty="0"/>
              <a:t>culturas de </a:t>
            </a:r>
            <a:r>
              <a:rPr lang="es-ES" sz="2200" dirty="0" smtClean="0"/>
              <a:t>las personas refugiadas, para ello es importante  preguntar y escuchar.</a:t>
            </a:r>
          </a:p>
          <a:p>
            <a:pPr algn="just"/>
            <a:r>
              <a:rPr lang="en-IE" b="1" dirty="0" err="1" smtClean="0"/>
              <a:t>Sentido</a:t>
            </a:r>
            <a:r>
              <a:rPr lang="en-IE" b="1" dirty="0" smtClean="0"/>
              <a:t> </a:t>
            </a:r>
            <a:r>
              <a:rPr lang="en-IE" b="1" dirty="0"/>
              <a:t>del </a:t>
            </a:r>
            <a:r>
              <a:rPr lang="en-IE" b="1" dirty="0" err="1" smtClean="0"/>
              <a:t>humor</a:t>
            </a:r>
            <a:endParaRPr lang="en-IE" b="1" dirty="0" smtClean="0"/>
          </a:p>
          <a:p>
            <a:pPr algn="just"/>
            <a:r>
              <a:rPr lang="es-ES" sz="2200" dirty="0" smtClean="0"/>
              <a:t>Las personas voluntarias que trabajan con proveedores </a:t>
            </a:r>
            <a:r>
              <a:rPr lang="es-ES" sz="2200" dirty="0"/>
              <a:t>de servicios / </a:t>
            </a:r>
            <a:r>
              <a:rPr lang="es-ES" sz="2200" dirty="0" smtClean="0"/>
              <a:t>educación deben </a:t>
            </a:r>
            <a:r>
              <a:rPr lang="es-ES" sz="2200" dirty="0"/>
              <a:t>estar </a:t>
            </a:r>
            <a:r>
              <a:rPr lang="es-ES" sz="2200" dirty="0" smtClean="0"/>
              <a:t>dispuestas </a:t>
            </a:r>
            <a:r>
              <a:rPr lang="es-ES" sz="2200" dirty="0"/>
              <a:t>a reírse </a:t>
            </a:r>
            <a:r>
              <a:rPr lang="es-ES" sz="2200" dirty="0" smtClean="0"/>
              <a:t>en los momentos difíciles, </a:t>
            </a:r>
            <a:r>
              <a:rPr lang="es-ES" sz="2200" dirty="0"/>
              <a:t>confusos </a:t>
            </a:r>
            <a:r>
              <a:rPr lang="es-ES" sz="2200" dirty="0" smtClean="0"/>
              <a:t>y/o </a:t>
            </a:r>
            <a:r>
              <a:rPr lang="es-ES" sz="2200" dirty="0"/>
              <a:t>molestos </a:t>
            </a:r>
            <a:r>
              <a:rPr lang="es-ES" sz="2200" dirty="0" smtClean="0"/>
              <a:t>ya que todas las personas debemos trabajar </a:t>
            </a:r>
            <a:r>
              <a:rPr lang="es-ES" sz="2200" dirty="0"/>
              <a:t>para </a:t>
            </a:r>
            <a:r>
              <a:rPr lang="es-ES" sz="2200" dirty="0" smtClean="0"/>
              <a:t>entendernos. </a:t>
            </a:r>
            <a:r>
              <a:rPr lang="es-ES" sz="2200" dirty="0"/>
              <a:t>(</a:t>
            </a:r>
            <a:r>
              <a:rPr lang="es-ES" sz="2200" dirty="0" smtClean="0"/>
              <a:t>Consultar la sección </a:t>
            </a:r>
            <a:r>
              <a:rPr lang="es-ES" sz="2200" i="1" dirty="0" smtClean="0"/>
              <a:t>lenguaje y comunicación </a:t>
            </a:r>
            <a:r>
              <a:rPr lang="es-ES" sz="2200" dirty="0" smtClean="0"/>
              <a:t>para más </a:t>
            </a:r>
            <a:r>
              <a:rPr lang="es-ES" sz="2200" dirty="0"/>
              <a:t>información sobre cómo comunicarse </a:t>
            </a:r>
            <a:r>
              <a:rPr lang="es-ES" sz="2200" dirty="0" smtClean="0"/>
              <a:t>empleando el humor</a:t>
            </a:r>
            <a:r>
              <a:rPr lang="es-ES" sz="2200" dirty="0"/>
              <a:t>).</a:t>
            </a:r>
            <a:endParaRPr lang="en-IE" sz="22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81CABD-DF09-41D3-98EE-2647371DCA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49982" y="304800"/>
            <a:ext cx="6889173" cy="132024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dirty="0"/>
              <a:t>Aspectos importantes en la construcción de relaciones con refugiados y migrantes</a:t>
            </a:r>
            <a:endParaRPr lang="en-IE" dirty="0"/>
          </a:p>
        </p:txBody>
      </p:sp>
      <p:pic>
        <p:nvPicPr>
          <p:cNvPr id="8" name="Picture Placeholder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9942C67E-9C10-4794-9196-94FF78ED387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445" r="1445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DE9C509-02A4-45E1-9AFE-E8303653179E}"/>
              </a:ext>
            </a:extLst>
          </p:cNvPr>
          <p:cNvSpPr txBox="1"/>
          <p:nvPr/>
        </p:nvSpPr>
        <p:spPr>
          <a:xfrm>
            <a:off x="-1" y="248392"/>
            <a:ext cx="4849823" cy="830997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HABILIDADES PARA PROVEEDORES DE SERVICIO / EDUCACIÓN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670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2DE10F8-FA50-4694-A6A4-53AD585468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90308" y="1912019"/>
            <a:ext cx="6360789" cy="3002881"/>
          </a:xfrm>
        </p:spPr>
        <p:txBody>
          <a:bodyPr/>
          <a:lstStyle/>
          <a:p>
            <a:r>
              <a:rPr lang="en-IE" b="1" dirty="0" err="1"/>
              <a:t>Voluntad</a:t>
            </a:r>
            <a:r>
              <a:rPr lang="en-IE" b="1" dirty="0"/>
              <a:t> </a:t>
            </a:r>
            <a:r>
              <a:rPr lang="en-IE" b="1" dirty="0" err="1" smtClean="0"/>
              <a:t>por</a:t>
            </a:r>
            <a:r>
              <a:rPr lang="en-IE" b="1" dirty="0" smtClean="0"/>
              <a:t> </a:t>
            </a:r>
            <a:r>
              <a:rPr lang="en-IE" b="1" dirty="0" err="1" smtClean="0"/>
              <a:t>compartir</a:t>
            </a:r>
            <a:endParaRPr lang="en-IE" b="1" dirty="0" smtClean="0"/>
          </a:p>
          <a:p>
            <a:pPr algn="just"/>
            <a:r>
              <a:rPr lang="es-ES" dirty="0" smtClean="0"/>
              <a:t>Los </a:t>
            </a:r>
            <a:r>
              <a:rPr lang="es-ES" dirty="0"/>
              <a:t>proveedores de servicios / educación deben estar dispuestos a ser </a:t>
            </a:r>
            <a:r>
              <a:rPr lang="es-ES" dirty="0" smtClean="0"/>
              <a:t>abiertos, honestos </a:t>
            </a:r>
            <a:r>
              <a:rPr lang="es-ES" dirty="0"/>
              <a:t>y compartir sus propias experiencias con </a:t>
            </a:r>
            <a:r>
              <a:rPr lang="es-ES" dirty="0" smtClean="0"/>
              <a:t>las personas refugiados </a:t>
            </a:r>
            <a:r>
              <a:rPr lang="es-ES" dirty="0"/>
              <a:t>y </a:t>
            </a:r>
            <a:r>
              <a:rPr lang="es-ES" dirty="0" smtClean="0"/>
              <a:t>migrantes haciendo que éstas hagan lo mismo y ayudando </a:t>
            </a:r>
            <a:r>
              <a:rPr lang="es-ES" dirty="0"/>
              <a:t>a ambos grupos a </a:t>
            </a:r>
            <a:r>
              <a:rPr lang="es-ES" dirty="0" smtClean="0"/>
              <a:t>crear una mejor comprensión mutua.</a:t>
            </a:r>
            <a:endParaRPr lang="en-IE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81CABD-DF09-41D3-98EE-2647371DCA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49822" y="423781"/>
            <a:ext cx="6734608" cy="132024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dirty="0"/>
              <a:t>Aspectos importantes en la construcción de relaciones con refugiados y migrantes</a:t>
            </a:r>
            <a:endParaRPr lang="en-IE" dirty="0"/>
          </a:p>
        </p:txBody>
      </p:sp>
      <p:pic>
        <p:nvPicPr>
          <p:cNvPr id="7" name="Picture Placeholder 6" descr="A group of people around each other&#10;&#10;Description automatically generated">
            <a:extLst>
              <a:ext uri="{FF2B5EF4-FFF2-40B4-BE49-F238E27FC236}">
                <a16:creationId xmlns="" xmlns:a16="http://schemas.microsoft.com/office/drawing/2014/main" id="{CF2167AF-7B8D-4C10-A33A-3B9B632633D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873" r="16873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1FA76D5-051A-4BBC-94DE-5317FA5215C1}"/>
              </a:ext>
            </a:extLst>
          </p:cNvPr>
          <p:cNvSpPr txBox="1"/>
          <p:nvPr/>
        </p:nvSpPr>
        <p:spPr>
          <a:xfrm>
            <a:off x="-1" y="237506"/>
            <a:ext cx="4849823" cy="830997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HABILIDADES PARA PROVEEDORES DE SERVICIO / EDUCACIÓN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01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2DE10F8-FA50-4694-A6A4-53AD585468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3827" y="2157412"/>
            <a:ext cx="6340007" cy="4126823"/>
          </a:xfrm>
        </p:spPr>
        <p:txBody>
          <a:bodyPr/>
          <a:lstStyle/>
          <a:p>
            <a:r>
              <a:rPr lang="es-ES" b="1" dirty="0"/>
              <a:t>No abusar de una posición de poder </a:t>
            </a:r>
            <a:r>
              <a:rPr lang="es-ES" b="1" dirty="0" smtClean="0"/>
              <a:t>privilegiada</a:t>
            </a:r>
          </a:p>
          <a:p>
            <a:r>
              <a:rPr lang="es-ES" dirty="0" smtClean="0"/>
              <a:t>En la actualidad las personas refugiadas y migrantes se encuentran en una situación muy vulnerable.</a:t>
            </a:r>
          </a:p>
          <a:p>
            <a:pPr algn="just"/>
            <a:r>
              <a:rPr lang="es-ES" dirty="0" smtClean="0"/>
              <a:t>Los </a:t>
            </a:r>
            <a:r>
              <a:rPr lang="es-ES" dirty="0"/>
              <a:t>proveedores de servicios / educación deben </a:t>
            </a:r>
            <a:r>
              <a:rPr lang="es-ES" dirty="0" smtClean="0"/>
              <a:t>prestar atención y evitar que las personas refugiadas y migrantes sientan algún tipo de presión para participar </a:t>
            </a:r>
            <a:r>
              <a:rPr lang="es-ES" dirty="0"/>
              <a:t>en ciertas actividades o conversaciones en las que no </a:t>
            </a:r>
            <a:r>
              <a:rPr lang="es-ES" dirty="0" smtClean="0"/>
              <a:t>desean participar.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81CABD-DF09-41D3-98EE-2647371DCA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57910" y="304800"/>
            <a:ext cx="6243553" cy="132024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dirty="0"/>
              <a:t>Aspectos importantes en la construcción de relaciones </a:t>
            </a:r>
            <a:r>
              <a:rPr lang="es-ES" dirty="0" smtClean="0"/>
              <a:t>con personas refugiadas </a:t>
            </a:r>
            <a:r>
              <a:rPr lang="es-ES" dirty="0"/>
              <a:t>y migrantes</a:t>
            </a:r>
            <a:endParaRPr lang="en-IE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16BFEEF2-624A-4D84-95F7-0AF5BEE7405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6459" b="16459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AA54818-54A6-4D63-B602-EC4A1B4C3136}"/>
              </a:ext>
            </a:extLst>
          </p:cNvPr>
          <p:cNvSpPr txBox="1"/>
          <p:nvPr/>
        </p:nvSpPr>
        <p:spPr>
          <a:xfrm>
            <a:off x="-1" y="237506"/>
            <a:ext cx="4849823" cy="830997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HABILIDADES PARA PROVEEDORES DE SERVICIO / EDUCACIÓN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18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1078389-C03F-444D-8785-F5397C38ED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 err="1" smtClean="0"/>
              <a:t>En</a:t>
            </a:r>
            <a:r>
              <a:rPr lang="en-IE" dirty="0" smtClean="0"/>
              <a:t> </a:t>
            </a:r>
            <a:r>
              <a:rPr lang="en-IE" dirty="0" err="1" smtClean="0"/>
              <a:t>esta</a:t>
            </a:r>
            <a:r>
              <a:rPr lang="en-IE" dirty="0" smtClean="0"/>
              <a:t> </a:t>
            </a:r>
            <a:r>
              <a:rPr lang="en-IE" dirty="0" err="1" smtClean="0"/>
              <a:t>sección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1DA8D6-5F4E-48FC-9E88-9F6CF52F8F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66838" y="1838778"/>
            <a:ext cx="6182591" cy="4291858"/>
          </a:xfrm>
        </p:spPr>
        <p:txBody>
          <a:bodyPr/>
          <a:lstStyle/>
          <a:p>
            <a:pPr algn="just"/>
            <a:r>
              <a:rPr lang="es-ES" altLang="en-US" dirty="0"/>
              <a:t>El marco de fortalecimiento familiar adoptado por </a:t>
            </a:r>
            <a:r>
              <a:rPr lang="es-ES" altLang="en-US" dirty="0" smtClean="0"/>
              <a:t>algunas organizaciones humanitarias y sanitarias tiene como objetivo brindar </a:t>
            </a:r>
            <a:r>
              <a:rPr lang="es-ES" altLang="en-US" dirty="0"/>
              <a:t>a </a:t>
            </a:r>
            <a:r>
              <a:rPr lang="es-ES" altLang="en-US" dirty="0" smtClean="0"/>
              <a:t>padres y madres aquellas oportunidades</a:t>
            </a:r>
            <a:r>
              <a:rPr lang="es-ES" altLang="en-US" dirty="0"/>
              <a:t>, relaciones, redes y apoyos necesarios </a:t>
            </a:r>
            <a:r>
              <a:rPr lang="es-ES" altLang="en-US" dirty="0" smtClean="0"/>
              <a:t>para empoderar </a:t>
            </a:r>
            <a:r>
              <a:rPr lang="es-ES" altLang="en-US" dirty="0"/>
              <a:t>a las familias y </a:t>
            </a:r>
            <a:r>
              <a:rPr lang="es-ES" altLang="en-US" dirty="0" smtClean="0"/>
              <a:t>permitir </a:t>
            </a:r>
            <a:r>
              <a:rPr lang="es-ES" altLang="en-US" dirty="0"/>
              <a:t>el éxito de </a:t>
            </a:r>
            <a:r>
              <a:rPr lang="es-ES" altLang="en-US" dirty="0" smtClean="0"/>
              <a:t>niños y niñas.</a:t>
            </a:r>
            <a:endParaRPr lang="es-ES" altLang="en-US" dirty="0"/>
          </a:p>
          <a:p>
            <a:pPr algn="just"/>
            <a:r>
              <a:rPr lang="es-ES" altLang="en-US" dirty="0" smtClean="0"/>
              <a:t>Se trata de un </a:t>
            </a:r>
            <a:r>
              <a:rPr lang="es-ES" altLang="en-US" dirty="0"/>
              <a:t>concepto muy importante y es un modelo especialmente poderoso para familias vulnerables </a:t>
            </a:r>
            <a:r>
              <a:rPr lang="es-ES" altLang="en-US" dirty="0" smtClean="0"/>
              <a:t>como son las personas refugiadas </a:t>
            </a:r>
            <a:r>
              <a:rPr lang="es-ES" altLang="en-US" dirty="0"/>
              <a:t>y migrantes. </a:t>
            </a:r>
            <a:r>
              <a:rPr lang="es-ES" altLang="en-US" dirty="0" smtClean="0"/>
              <a:t>A continuación, pasamos a explorarlo en </a:t>
            </a:r>
            <a:r>
              <a:rPr lang="es-ES" altLang="en-US" dirty="0"/>
              <a:t>detalle ...</a:t>
            </a:r>
            <a:endParaRPr lang="en-IE" dirty="0"/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D0CF2126-0988-4B1D-9146-7112C816FD67}"/>
              </a:ext>
            </a:extLst>
          </p:cNvPr>
          <p:cNvSpPr txBox="1">
            <a:spLocks/>
          </p:cNvSpPr>
          <p:nvPr/>
        </p:nvSpPr>
        <p:spPr>
          <a:xfrm>
            <a:off x="189095" y="1544733"/>
            <a:ext cx="4653067" cy="29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2.1 </a:t>
            </a:r>
            <a:r>
              <a:rPr lang="es-ES" sz="3600" i="0" dirty="0"/>
              <a:t>Fortalecimiento familiar en el proceso de inclusión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8C7D45-04CD-4BD7-878E-2D6F3068EA84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bg1"/>
                </a:solidFill>
              </a:rPr>
              <a:t>FAMILIA</a:t>
            </a:r>
            <a:endParaRPr lang="en-I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76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D472D1D-481F-4FBD-8A32-A4F15E33059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65986" y="1753036"/>
            <a:ext cx="6836227" cy="4303349"/>
          </a:xfrm>
        </p:spPr>
        <p:txBody>
          <a:bodyPr/>
          <a:lstStyle/>
          <a:p>
            <a:pPr marL="0" indent="0" algn="just">
              <a:buNone/>
            </a:pPr>
            <a:r>
              <a:rPr lang="es-ES" sz="2200" dirty="0" smtClean="0"/>
              <a:t>El fortalecimiento </a:t>
            </a:r>
            <a:r>
              <a:rPr lang="es-ES" sz="2200" dirty="0"/>
              <a:t>familiar </a:t>
            </a:r>
            <a:r>
              <a:rPr lang="es-ES" sz="2200" dirty="0" smtClean="0"/>
              <a:t>es un </a:t>
            </a:r>
            <a:r>
              <a:rPr lang="es-ES" sz="2200" dirty="0"/>
              <a:t>proceso deliberado </a:t>
            </a:r>
            <a:r>
              <a:rPr lang="es-ES" sz="2200" dirty="0" smtClean="0"/>
              <a:t>que permite a padres y madres </a:t>
            </a:r>
            <a:r>
              <a:rPr lang="es-ES" sz="2200" dirty="0"/>
              <a:t>dar oportunidades, relaciones, redes y apoyos necesarios para criar </a:t>
            </a:r>
            <a:r>
              <a:rPr lang="es-ES" sz="2200" dirty="0" smtClean="0"/>
              <a:t>y educar a </a:t>
            </a:r>
            <a:r>
              <a:rPr lang="es-ES" sz="2200" dirty="0"/>
              <a:t>sus hijos </a:t>
            </a:r>
            <a:r>
              <a:rPr lang="es-ES" sz="2200" dirty="0" smtClean="0"/>
              <a:t>e hijas con </a:t>
            </a:r>
            <a:r>
              <a:rPr lang="es-ES" sz="2200" dirty="0"/>
              <a:t>éxito</a:t>
            </a:r>
            <a:r>
              <a:rPr lang="es-ES" sz="2200" dirty="0" smtClean="0"/>
              <a:t>.</a:t>
            </a:r>
          </a:p>
          <a:p>
            <a:pPr marL="0" indent="0" algn="just">
              <a:buNone/>
            </a:pPr>
            <a:r>
              <a:rPr lang="es-ES" sz="2200" dirty="0" smtClean="0"/>
              <a:t>El concepto </a:t>
            </a:r>
            <a:r>
              <a:rPr lang="es-ES" sz="2200" dirty="0"/>
              <a:t>clave </a:t>
            </a:r>
            <a:r>
              <a:rPr lang="es-ES" sz="2200" dirty="0" smtClean="0"/>
              <a:t>en la inclusión </a:t>
            </a:r>
            <a:r>
              <a:rPr lang="es-ES" sz="2200" dirty="0"/>
              <a:t>para </a:t>
            </a:r>
            <a:r>
              <a:rPr lang="es-ES" sz="2200" dirty="0" smtClean="0"/>
              <a:t>personas refugiadas </a:t>
            </a:r>
            <a:r>
              <a:rPr lang="es-ES" sz="2200" dirty="0"/>
              <a:t>y </a:t>
            </a:r>
            <a:r>
              <a:rPr lang="es-ES" sz="2200" dirty="0" smtClean="0"/>
              <a:t>migrantes permite empoderar </a:t>
            </a:r>
            <a:r>
              <a:rPr lang="es-ES" sz="2200" dirty="0"/>
              <a:t>e </a:t>
            </a:r>
            <a:r>
              <a:rPr lang="es-ES" sz="2200" dirty="0" smtClean="0"/>
              <a:t>involucrar </a:t>
            </a:r>
            <a:r>
              <a:rPr lang="es-ES" sz="2200" dirty="0"/>
              <a:t>a </a:t>
            </a:r>
            <a:r>
              <a:rPr lang="es-ES" sz="2200" dirty="0" smtClean="0"/>
              <a:t>padres y madres en la toma de </a:t>
            </a:r>
            <a:r>
              <a:rPr lang="es-ES" sz="2200" dirty="0"/>
              <a:t>decisiones </a:t>
            </a:r>
            <a:r>
              <a:rPr lang="es-ES" sz="2200" dirty="0" smtClean="0"/>
              <a:t>para la integración satisfactoria de las familias en sus respectivas comunidades. </a:t>
            </a:r>
          </a:p>
          <a:p>
            <a:pPr marL="0" indent="0" algn="just">
              <a:buNone/>
            </a:pPr>
            <a:r>
              <a:rPr lang="es-ES" sz="2200" dirty="0" smtClean="0"/>
              <a:t>Los </a:t>
            </a:r>
            <a:r>
              <a:rPr lang="es-ES" sz="2200" dirty="0"/>
              <a:t>programas de fortalecimiento familiar son aquellos que ayudan a </a:t>
            </a:r>
            <a:r>
              <a:rPr lang="es-ES" sz="2200" dirty="0" smtClean="0"/>
              <a:t>las personas participantes </a:t>
            </a:r>
            <a:r>
              <a:rPr lang="es-ES" sz="2200" dirty="0"/>
              <a:t>a </a:t>
            </a:r>
            <a:r>
              <a:rPr lang="es-ES" sz="2200" dirty="0" smtClean="0"/>
              <a:t>aprender aquellas </a:t>
            </a:r>
            <a:r>
              <a:rPr lang="es-ES" sz="2200" dirty="0"/>
              <a:t>habilidades </a:t>
            </a:r>
            <a:r>
              <a:rPr lang="es-ES" sz="2200" dirty="0" smtClean="0"/>
              <a:t>que sirven para </a:t>
            </a:r>
            <a:r>
              <a:rPr lang="es-ES" sz="2200" dirty="0"/>
              <a:t>fortalecer las relaciones en el hogar y en el trabajo, reducir el </a:t>
            </a:r>
            <a:r>
              <a:rPr lang="es-ES" sz="2200" dirty="0" smtClean="0"/>
              <a:t>estrés y resolver </a:t>
            </a:r>
            <a:r>
              <a:rPr lang="es-ES" sz="2200" dirty="0"/>
              <a:t>problemas </a:t>
            </a:r>
            <a:r>
              <a:rPr lang="es-ES" sz="2200" dirty="0" smtClean="0"/>
              <a:t>familiares </a:t>
            </a:r>
            <a:r>
              <a:rPr lang="es-ES" sz="2200" dirty="0"/>
              <a:t>y </a:t>
            </a:r>
            <a:r>
              <a:rPr lang="es-ES" sz="2200" dirty="0" smtClean="0"/>
              <a:t>económicos.</a:t>
            </a:r>
            <a:endParaRPr lang="es-E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1BE415-067B-431F-9DB1-3B1F294E08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¿Qué es el fortalecimiento familiar?</a:t>
            </a:r>
            <a:endParaRPr lang="en-IE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6B8DF1-A416-4FE0-B768-97EFDD6321FF}"/>
              </a:ext>
            </a:extLst>
          </p:cNvPr>
          <p:cNvSpPr/>
          <p:nvPr/>
        </p:nvSpPr>
        <p:spPr>
          <a:xfrm>
            <a:off x="6022425" y="653220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https://www.aecf.org/m/resourcedoc/fspc-IntroductiontoFamilyStrengthening-2004.pdf#page=3</a:t>
            </a:r>
            <a:r>
              <a:rPr lang="en-IE" sz="1000" dirty="0"/>
              <a:t> </a:t>
            </a:r>
          </a:p>
        </p:txBody>
      </p:sp>
      <p:pic>
        <p:nvPicPr>
          <p:cNvPr id="6" name="Picture 5" descr="A group of baseball players standing on top of a field&#10;&#10;Description automatically generated">
            <a:extLst>
              <a:ext uri="{FF2B5EF4-FFF2-40B4-BE49-F238E27FC236}">
                <a16:creationId xmlns="" xmlns:a16="http://schemas.microsoft.com/office/drawing/2014/main" id="{31BC1CAB-2297-484B-A0E1-AAE90E7B4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8300" y="1812953"/>
            <a:ext cx="4697686" cy="352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D472D1D-481F-4FBD-8A32-A4F15E33059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43000" y="1754551"/>
            <a:ext cx="10885713" cy="4521558"/>
          </a:xfrm>
        </p:spPr>
        <p:txBody>
          <a:bodyPr/>
          <a:lstStyle/>
          <a:p>
            <a:r>
              <a:rPr lang="es-ES" dirty="0"/>
              <a:t>Ayuda a </a:t>
            </a:r>
            <a:r>
              <a:rPr lang="es-ES" dirty="0" smtClean="0"/>
              <a:t>prevenir las </a:t>
            </a:r>
            <a:r>
              <a:rPr lang="es-ES" dirty="0"/>
              <a:t>crisis al </a:t>
            </a:r>
            <a:r>
              <a:rPr lang="es-ES" dirty="0" smtClean="0"/>
              <a:t>tratar las necesidades de forma temprana.</a:t>
            </a:r>
            <a:endParaRPr lang="es-ES" dirty="0"/>
          </a:p>
          <a:p>
            <a:r>
              <a:rPr lang="es-ES" dirty="0"/>
              <a:t>Ofrece asistencia para satisfacer necesidades básicas, servicios especiales y </a:t>
            </a:r>
            <a:r>
              <a:rPr lang="es-ES" dirty="0" smtClean="0"/>
              <a:t>referencias.</a:t>
            </a:r>
            <a:endParaRPr lang="es-ES" dirty="0"/>
          </a:p>
          <a:p>
            <a:r>
              <a:rPr lang="es-ES" dirty="0"/>
              <a:t>Responde de manera flexible a las necesidades de la familia y la comunidad.</a:t>
            </a:r>
          </a:p>
          <a:p>
            <a:r>
              <a:rPr lang="es-ES" dirty="0"/>
              <a:t>Se enfoca en </a:t>
            </a:r>
            <a:r>
              <a:rPr lang="es-ES" dirty="0" smtClean="0"/>
              <a:t>familias.</a:t>
            </a:r>
            <a:endParaRPr lang="es-ES" dirty="0"/>
          </a:p>
          <a:p>
            <a:r>
              <a:rPr lang="es-ES" dirty="0"/>
              <a:t>Se basa en las fortalezas </a:t>
            </a:r>
            <a:r>
              <a:rPr lang="es-ES" dirty="0" smtClean="0"/>
              <a:t>familiares.</a:t>
            </a:r>
            <a:endParaRPr lang="es-ES" dirty="0"/>
          </a:p>
          <a:p>
            <a:r>
              <a:rPr lang="es-ES" dirty="0"/>
              <a:t>Llega a las </a:t>
            </a:r>
            <a:r>
              <a:rPr lang="es-ES" dirty="0" smtClean="0"/>
              <a:t>familias.</a:t>
            </a:r>
            <a:endParaRPr lang="es-ES" dirty="0"/>
          </a:p>
          <a:p>
            <a:r>
              <a:rPr lang="es-ES" dirty="0"/>
              <a:t>A menudo ofrece servicios </a:t>
            </a:r>
            <a:r>
              <a:rPr lang="es-ES" dirty="0" smtClean="0"/>
              <a:t>directos.</a:t>
            </a:r>
            <a:endParaRPr lang="es-ES" dirty="0"/>
          </a:p>
          <a:p>
            <a:r>
              <a:rPr lang="es-ES" dirty="0"/>
              <a:t>Responde rápidamente a las necesidades.</a:t>
            </a:r>
          </a:p>
          <a:p>
            <a:r>
              <a:rPr lang="es-ES" dirty="0"/>
              <a:t>Ofrece servicios en el </a:t>
            </a:r>
            <a:r>
              <a:rPr lang="es-ES" dirty="0" smtClean="0"/>
              <a:t>propio hogar familiar </a:t>
            </a:r>
            <a:r>
              <a:rPr lang="es-ES" dirty="0"/>
              <a:t>o en centros </a:t>
            </a:r>
            <a:r>
              <a:rPr lang="es-ES" dirty="0" smtClean="0"/>
              <a:t>semejantes.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1BE415-067B-431F-9DB1-3B1F294E08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5" y="413657"/>
            <a:ext cx="8956505" cy="1194798"/>
          </a:xfrm>
        </p:spPr>
        <p:txBody>
          <a:bodyPr>
            <a:normAutofit/>
          </a:bodyPr>
          <a:lstStyle/>
          <a:p>
            <a:pPr algn="ctr"/>
            <a:r>
              <a:rPr lang="en-IE" dirty="0" err="1"/>
              <a:t>Características</a:t>
            </a:r>
            <a:r>
              <a:rPr lang="en-IE" dirty="0"/>
              <a:t> de los </a:t>
            </a:r>
            <a:r>
              <a:rPr lang="en-IE" dirty="0" err="1"/>
              <a:t>enfoques</a:t>
            </a:r>
            <a:r>
              <a:rPr lang="en-IE" dirty="0"/>
              <a:t> </a:t>
            </a:r>
            <a:r>
              <a:rPr lang="en-IE" dirty="0" smtClean="0"/>
              <a:t>para el </a:t>
            </a:r>
            <a:r>
              <a:rPr lang="en-IE" dirty="0" err="1" smtClean="0"/>
              <a:t>fortalecimiento</a:t>
            </a:r>
            <a:r>
              <a:rPr lang="en-IE" dirty="0" smtClean="0"/>
              <a:t> </a:t>
            </a:r>
            <a:r>
              <a:rPr lang="en-IE" dirty="0"/>
              <a:t>familiar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6B8DF1-A416-4FE0-B768-97EFDD6321FF}"/>
              </a:ext>
            </a:extLst>
          </p:cNvPr>
          <p:cNvSpPr/>
          <p:nvPr/>
        </p:nvSpPr>
        <p:spPr>
          <a:xfrm>
            <a:off x="6022425" y="653220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https://www.aecf.org/m/resourcedoc/fspc-IntroductiontoFamilyStrengthening-2004.pdf#page=3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86820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9DC58AF-FB03-4822-8306-7F568189A1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4371" y="1896156"/>
            <a:ext cx="6607629" cy="438808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s-ES" sz="2100" dirty="0"/>
              <a:t>Las familias de </a:t>
            </a:r>
            <a:r>
              <a:rPr lang="es-ES" sz="2100" dirty="0" smtClean="0"/>
              <a:t>personas refugiadas pueden reasentarse </a:t>
            </a:r>
            <a:r>
              <a:rPr lang="es-ES" sz="2100" dirty="0"/>
              <a:t>después de haber sufrido grandes traumas familiares, pérdidas o separaciones debido a la violencia política y el desplazamiento forzado. Estos traumas pueden tener profundos efectos en las familias de </a:t>
            </a:r>
            <a:r>
              <a:rPr lang="es-ES" sz="2100" dirty="0" smtClean="0"/>
              <a:t>las personas refugiadas.</a:t>
            </a:r>
            <a:endParaRPr lang="es-ES" sz="1100" dirty="0"/>
          </a:p>
          <a:p>
            <a:pPr algn="just">
              <a:lnSpc>
                <a:spcPct val="100000"/>
              </a:lnSpc>
            </a:pPr>
            <a:r>
              <a:rPr lang="es-ES" sz="2100" dirty="0" smtClean="0"/>
              <a:t>Criar y educar a </a:t>
            </a:r>
            <a:r>
              <a:rPr lang="es-ES" sz="2100" dirty="0"/>
              <a:t>niños </a:t>
            </a:r>
            <a:r>
              <a:rPr lang="es-ES" sz="2100" dirty="0" smtClean="0"/>
              <a:t>y niñas puede suponer un gran desafío incluso en las mejores </a:t>
            </a:r>
            <a:r>
              <a:rPr lang="es-ES" sz="2100" dirty="0"/>
              <a:t>circunstancias, pero es </a:t>
            </a:r>
            <a:r>
              <a:rPr lang="es-ES" sz="2100" dirty="0" smtClean="0"/>
              <a:t>aún más </a:t>
            </a:r>
            <a:r>
              <a:rPr lang="es-ES" sz="2100" dirty="0"/>
              <a:t>difícil </a:t>
            </a:r>
            <a:r>
              <a:rPr lang="es-ES" sz="2100" dirty="0" smtClean="0"/>
              <a:t>en los nuevos </a:t>
            </a:r>
            <a:r>
              <a:rPr lang="es-ES" sz="2100" dirty="0"/>
              <a:t>países donde las culturas y </a:t>
            </a:r>
            <a:r>
              <a:rPr lang="es-ES" sz="2100" dirty="0" smtClean="0"/>
              <a:t>las costumbres </a:t>
            </a:r>
            <a:r>
              <a:rPr lang="es-ES" sz="2100" dirty="0"/>
              <a:t>les </a:t>
            </a:r>
            <a:r>
              <a:rPr lang="es-ES" sz="2100" dirty="0" smtClean="0"/>
              <a:t>resultan ajenas</a:t>
            </a:r>
            <a:r>
              <a:rPr lang="es-ES" sz="2100" dirty="0"/>
              <a:t>. Los programas </a:t>
            </a:r>
            <a:r>
              <a:rPr lang="es-ES" sz="2100" dirty="0" smtClean="0"/>
              <a:t>para ayudar </a:t>
            </a:r>
            <a:r>
              <a:rPr lang="es-ES" sz="2100" dirty="0"/>
              <a:t>a </a:t>
            </a:r>
            <a:r>
              <a:rPr lang="es-ES" sz="2100" dirty="0" smtClean="0"/>
              <a:t>fortalecer </a:t>
            </a:r>
            <a:r>
              <a:rPr lang="es-ES" sz="2100" dirty="0"/>
              <a:t>las familias </a:t>
            </a:r>
            <a:r>
              <a:rPr lang="es-ES" sz="2100" dirty="0" smtClean="0"/>
              <a:t>deben </a:t>
            </a:r>
            <a:r>
              <a:rPr lang="es-ES" sz="2100" dirty="0"/>
              <a:t>formar </a:t>
            </a:r>
            <a:r>
              <a:rPr lang="es-ES" sz="2100" dirty="0" smtClean="0"/>
              <a:t>parte de </a:t>
            </a:r>
            <a:r>
              <a:rPr lang="es-ES" sz="2100" dirty="0"/>
              <a:t>los programas de inclusión de </a:t>
            </a:r>
            <a:r>
              <a:rPr lang="es-ES" sz="2100" dirty="0" smtClean="0"/>
              <a:t>personas refugiadas </a:t>
            </a:r>
            <a:r>
              <a:rPr lang="es-ES" sz="2100" dirty="0"/>
              <a:t>y </a:t>
            </a:r>
            <a:r>
              <a:rPr lang="es-ES" sz="2100" dirty="0" smtClean="0"/>
              <a:t>migrantes.</a:t>
            </a:r>
            <a:endParaRPr lang="en-IE" sz="2100" dirty="0"/>
          </a:p>
        </p:txBody>
      </p:sp>
      <p:pic>
        <p:nvPicPr>
          <p:cNvPr id="6" name="Picture Placeholder 5" descr="A group of people sitting on a couch&#10;&#10;Description automatically generated">
            <a:extLst>
              <a:ext uri="{FF2B5EF4-FFF2-40B4-BE49-F238E27FC236}">
                <a16:creationId xmlns="" xmlns:a16="http://schemas.microsoft.com/office/drawing/2014/main" id="{BB0AD890-8C9E-4839-BBB7-BBB5C61E29B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905" r="1690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5DA0EB-B23E-42F2-A8EB-C8943FBA55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84371" y="631371"/>
            <a:ext cx="5999543" cy="106987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ES" dirty="0"/>
              <a:t>Fortalecimiento familiar para familias de </a:t>
            </a:r>
            <a:r>
              <a:rPr lang="es-ES" dirty="0" smtClean="0"/>
              <a:t>personas refugiadas </a:t>
            </a:r>
            <a:r>
              <a:rPr lang="es-ES" dirty="0"/>
              <a:t>y migrantes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8413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A0B8956-E397-4AAE-A606-CEAB3965D2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36882" y="1628798"/>
            <a:ext cx="8198069" cy="4813565"/>
          </a:xfrm>
        </p:spPr>
        <p:txBody>
          <a:bodyPr/>
          <a:lstStyle/>
          <a:p>
            <a:pPr marL="0" indent="0" algn="just">
              <a:buNone/>
            </a:pPr>
            <a:r>
              <a:rPr lang="es-ES" sz="2200" dirty="0"/>
              <a:t>El viaje puede ser </a:t>
            </a:r>
            <a:r>
              <a:rPr lang="es-ES" sz="2200" dirty="0">
                <a:solidFill>
                  <a:srgbClr val="ED7523"/>
                </a:solidFill>
              </a:rPr>
              <a:t>largo y peligroso</a:t>
            </a:r>
            <a:r>
              <a:rPr lang="es-ES" sz="2200" dirty="0"/>
              <a:t>. </a:t>
            </a:r>
            <a:r>
              <a:rPr lang="es-ES" sz="2200" dirty="0" smtClean="0"/>
              <a:t>Sabe </a:t>
            </a:r>
            <a:r>
              <a:rPr lang="es-ES" sz="2200" dirty="0"/>
              <a:t>que </a:t>
            </a:r>
            <a:r>
              <a:rPr lang="es-ES" sz="2200" dirty="0" smtClean="0"/>
              <a:t>debe velar por </a:t>
            </a:r>
            <a:r>
              <a:rPr lang="es-ES" sz="2200" dirty="0"/>
              <a:t>la seguridad de </a:t>
            </a:r>
            <a:r>
              <a:rPr lang="es-ES" sz="2200" dirty="0" smtClean="0"/>
              <a:t>su </a:t>
            </a:r>
            <a:r>
              <a:rPr lang="es-ES" sz="2200" dirty="0"/>
              <a:t>familia, pero es probable que el proceso de </a:t>
            </a:r>
            <a:r>
              <a:rPr lang="es-ES" sz="2200" dirty="0" smtClean="0"/>
              <a:t>huida sea </a:t>
            </a:r>
            <a:r>
              <a:rPr lang="es-ES" sz="2200" dirty="0"/>
              <a:t>peligroso y agotador. Muchas personas </a:t>
            </a:r>
            <a:r>
              <a:rPr lang="es-ES" sz="2200" dirty="0" smtClean="0"/>
              <a:t>enferman </a:t>
            </a:r>
            <a:r>
              <a:rPr lang="es-ES" sz="2200" dirty="0"/>
              <a:t>por </a:t>
            </a:r>
            <a:r>
              <a:rPr lang="es-ES" sz="2200" dirty="0">
                <a:solidFill>
                  <a:srgbClr val="ED7523"/>
                </a:solidFill>
              </a:rPr>
              <a:t>la falta de comida y refugio.</a:t>
            </a:r>
            <a:r>
              <a:rPr lang="es-ES" sz="2200" dirty="0"/>
              <a:t> Es posible que tenga </a:t>
            </a:r>
            <a:r>
              <a:rPr lang="es-ES" sz="2200" dirty="0">
                <a:solidFill>
                  <a:srgbClr val="ED7523"/>
                </a:solidFill>
              </a:rPr>
              <a:t>grandes dificultades para proteger</a:t>
            </a:r>
            <a:r>
              <a:rPr lang="es-ES" sz="2200" dirty="0"/>
              <a:t> a sus </a:t>
            </a:r>
            <a:r>
              <a:rPr lang="es-ES" sz="2200" dirty="0" smtClean="0"/>
              <a:t>hijos/as  durante el viaje.</a:t>
            </a:r>
          </a:p>
          <a:p>
            <a:pPr marL="0" indent="0" algn="just">
              <a:buNone/>
            </a:pPr>
            <a:r>
              <a:rPr lang="es-ES" sz="2200" dirty="0" smtClean="0">
                <a:solidFill>
                  <a:srgbClr val="ED7523"/>
                </a:solidFill>
              </a:rPr>
              <a:t>Llega al país </a:t>
            </a:r>
            <a:r>
              <a:rPr lang="es-ES" sz="2200" dirty="0">
                <a:solidFill>
                  <a:srgbClr val="ED7523"/>
                </a:solidFill>
              </a:rPr>
              <a:t>de asilo, </a:t>
            </a:r>
            <a:r>
              <a:rPr lang="es-ES" sz="2200" dirty="0"/>
              <a:t>pero las dificultades </a:t>
            </a:r>
            <a:r>
              <a:rPr lang="es-ES" sz="2200" dirty="0" smtClean="0"/>
              <a:t>aún no han terminado. </a:t>
            </a:r>
            <a:r>
              <a:rPr lang="es-ES" sz="2200" dirty="0"/>
              <a:t>Afortunadamente, su familia sobrevive al viaje y llega a un país </a:t>
            </a:r>
            <a:r>
              <a:rPr lang="es-ES" sz="2200" dirty="0" smtClean="0"/>
              <a:t>que le ofrece asilo</a:t>
            </a:r>
            <a:r>
              <a:rPr lang="es-ES" sz="2200" dirty="0"/>
              <a:t>,</a:t>
            </a:r>
            <a:r>
              <a:rPr lang="es-ES" sz="2200" dirty="0">
                <a:solidFill>
                  <a:srgbClr val="ED7523"/>
                </a:solidFill>
              </a:rPr>
              <a:t> pero por </a:t>
            </a:r>
            <a:r>
              <a:rPr lang="es-ES" sz="2200" dirty="0" smtClean="0">
                <a:solidFill>
                  <a:srgbClr val="ED7523"/>
                </a:solidFill>
              </a:rPr>
              <a:t>delante quedan </a:t>
            </a:r>
            <a:r>
              <a:rPr lang="es-ES" sz="2200" dirty="0">
                <a:solidFill>
                  <a:srgbClr val="ED7523"/>
                </a:solidFill>
              </a:rPr>
              <a:t>aún muchos </a:t>
            </a:r>
            <a:r>
              <a:rPr lang="es-ES" sz="2200" dirty="0" smtClean="0">
                <a:solidFill>
                  <a:srgbClr val="ED7523"/>
                </a:solidFill>
              </a:rPr>
              <a:t>desafíos.</a:t>
            </a:r>
          </a:p>
          <a:p>
            <a:pPr marL="0" indent="0" algn="just">
              <a:buNone/>
            </a:pPr>
            <a:r>
              <a:rPr lang="es-ES" sz="2200" dirty="0" smtClean="0"/>
              <a:t>Ahora se enfrenta a una </a:t>
            </a:r>
            <a:r>
              <a:rPr lang="es-ES" sz="2200" dirty="0"/>
              <a:t>gran hostilidad hacia usted y </a:t>
            </a:r>
            <a:r>
              <a:rPr lang="es-ES" sz="2200" dirty="0" smtClean="0"/>
              <a:t>hacia sus compañeros/as refugiados/as </a:t>
            </a:r>
            <a:r>
              <a:rPr lang="es-ES" sz="2200" dirty="0"/>
              <a:t>y </a:t>
            </a:r>
            <a:r>
              <a:rPr lang="es-ES" sz="2200" dirty="0">
                <a:solidFill>
                  <a:srgbClr val="ED7523"/>
                </a:solidFill>
              </a:rPr>
              <a:t>siente la presión </a:t>
            </a:r>
            <a:r>
              <a:rPr lang="es-ES" sz="2200" dirty="0" smtClean="0">
                <a:solidFill>
                  <a:srgbClr val="ED7523"/>
                </a:solidFill>
              </a:rPr>
              <a:t>por el hecho de estar en </a:t>
            </a:r>
            <a:r>
              <a:rPr lang="es-ES" sz="2200" dirty="0" smtClean="0"/>
              <a:t>el </a:t>
            </a:r>
            <a:r>
              <a:rPr lang="es-ES" sz="2200" dirty="0"/>
              <a:t>país de asilo</a:t>
            </a:r>
            <a:r>
              <a:rPr lang="es-ES" sz="2200" dirty="0" smtClean="0"/>
              <a:t>.</a:t>
            </a:r>
          </a:p>
          <a:p>
            <a:pPr marL="0" indent="0" algn="just">
              <a:buNone/>
            </a:pPr>
            <a:r>
              <a:rPr lang="es-ES" sz="2200" dirty="0" smtClean="0"/>
              <a:t>Esperaba </a:t>
            </a:r>
            <a:r>
              <a:rPr lang="es-ES" sz="2200" dirty="0"/>
              <a:t>que una vez </a:t>
            </a:r>
            <a:r>
              <a:rPr lang="es-ES" sz="2200" dirty="0" smtClean="0"/>
              <a:t>allí, </a:t>
            </a:r>
            <a:r>
              <a:rPr lang="es-ES" sz="2200" dirty="0"/>
              <a:t>las cosas se calmarían, pero su vida y la de sus </a:t>
            </a:r>
            <a:r>
              <a:rPr lang="es-ES" sz="2200" dirty="0" smtClean="0"/>
              <a:t>hijos/as </a:t>
            </a:r>
            <a:r>
              <a:rPr lang="es-ES" sz="2200" dirty="0"/>
              <a:t>continuarán durante </a:t>
            </a:r>
            <a:r>
              <a:rPr lang="es-ES" sz="2200" dirty="0" smtClean="0"/>
              <a:t>mucho tiempo sumida en la agitación y el </a:t>
            </a:r>
            <a:r>
              <a:rPr lang="es-ES" sz="2200" dirty="0"/>
              <a:t>cambio.</a:t>
            </a:r>
            <a:endParaRPr lang="en-IE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9FFB61-6620-44B7-B0B8-C4751F5544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70100" y="751297"/>
            <a:ext cx="9969500" cy="857158"/>
          </a:xfrm>
        </p:spPr>
        <p:txBody>
          <a:bodyPr>
            <a:normAutofit fontScale="92500"/>
          </a:bodyPr>
          <a:lstStyle/>
          <a:p>
            <a:r>
              <a:rPr lang="es-ES" dirty="0"/>
              <a:t>Comprender la experiencia de </a:t>
            </a:r>
            <a:r>
              <a:rPr lang="es-ES" dirty="0" smtClean="0"/>
              <a:t>las personas  refugiadas</a:t>
            </a:r>
            <a:endParaRPr lang="en-IE" dirty="0"/>
          </a:p>
        </p:txBody>
      </p:sp>
      <p:pic>
        <p:nvPicPr>
          <p:cNvPr id="5" name="Picture 4" descr="A group of people in a boat on a body of water&#10;&#10;Description automatically generated">
            <a:extLst>
              <a:ext uri="{FF2B5EF4-FFF2-40B4-BE49-F238E27FC236}">
                <a16:creationId xmlns="" xmlns:a16="http://schemas.microsoft.com/office/drawing/2014/main" id="{2F87936F-2465-4250-96D7-5063F6FEA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4009459"/>
            <a:ext cx="3144534" cy="2097244"/>
          </a:xfrm>
          <a:prstGeom prst="rect">
            <a:avLst/>
          </a:prstGeom>
        </p:spPr>
      </p:pic>
      <p:pic>
        <p:nvPicPr>
          <p:cNvPr id="8" name="Picture 7" descr="A group of people walking in the sand&#10;&#10;Description automatically generated">
            <a:extLst>
              <a:ext uri="{FF2B5EF4-FFF2-40B4-BE49-F238E27FC236}">
                <a16:creationId xmlns="" xmlns:a16="http://schemas.microsoft.com/office/drawing/2014/main" id="{64D6335A-EBB6-42DB-ACBA-3FDBF616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1754551"/>
            <a:ext cx="3144534" cy="20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39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79983-DFCE-4428-8E86-0AF0A3F3AE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141" y="1371292"/>
            <a:ext cx="4092288" cy="489716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ELEMENTOS </a:t>
            </a:r>
            <a:r>
              <a:rPr lang="en-IE" dirty="0" smtClean="0"/>
              <a:t>BÁSICOS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D0AC01-7671-49DA-A324-53DB8C7E30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202" y="2087287"/>
            <a:ext cx="4188285" cy="3642009"/>
          </a:xfrm>
        </p:spPr>
        <p:txBody>
          <a:bodyPr/>
          <a:lstStyle/>
          <a:p>
            <a:pPr algn="just"/>
            <a:r>
              <a:rPr lang="es-ES" sz="2400" dirty="0" smtClean="0"/>
              <a:t>Los/las profesionales experimentados/as </a:t>
            </a:r>
            <a:r>
              <a:rPr lang="es-ES" sz="2400" dirty="0"/>
              <a:t>y proveedores de servicios describen tres áreas centrales </a:t>
            </a:r>
            <a:r>
              <a:rPr lang="es-ES" sz="2400" dirty="0" smtClean="0"/>
              <a:t>Y esenciales en el fortalecimiento  de </a:t>
            </a:r>
            <a:r>
              <a:rPr lang="es-ES" sz="2400" dirty="0"/>
              <a:t>las familias</a:t>
            </a:r>
            <a:r>
              <a:rPr lang="es-ES" sz="2400" dirty="0" smtClean="0"/>
              <a:t>.</a:t>
            </a:r>
            <a:endParaRPr lang="en-IE" sz="2400" dirty="0" smtClean="0"/>
          </a:p>
          <a:p>
            <a:pPr marL="457200" indent="-457200" algn="just">
              <a:buAutoNum type="arabicPeriod"/>
            </a:pPr>
            <a:r>
              <a:rPr lang="es-ES" sz="2400" dirty="0"/>
              <a:t>Éxito económico </a:t>
            </a:r>
            <a:r>
              <a:rPr lang="es-ES" sz="2400" dirty="0" smtClean="0"/>
              <a:t>familiar.</a:t>
            </a:r>
            <a:endParaRPr lang="es-ES" sz="2400" dirty="0"/>
          </a:p>
          <a:p>
            <a:pPr marL="457200" indent="-457200" algn="just">
              <a:buAutoNum type="arabicPeriod"/>
            </a:pPr>
            <a:r>
              <a:rPr lang="es-ES" sz="2400" dirty="0"/>
              <a:t>Sistemas de apoyo </a:t>
            </a:r>
            <a:r>
              <a:rPr lang="es-ES" sz="2400" dirty="0" smtClean="0"/>
              <a:t>familiar.</a:t>
            </a:r>
            <a:endParaRPr lang="es-ES" sz="2400" dirty="0"/>
          </a:p>
          <a:p>
            <a:pPr marL="457200" indent="-457200" algn="just">
              <a:buAutoNum type="arabicPeriod"/>
            </a:pPr>
            <a:r>
              <a:rPr lang="es-ES" sz="2400" dirty="0"/>
              <a:t>Comunidades prósperas y </a:t>
            </a:r>
            <a:r>
              <a:rPr lang="es-ES" sz="2400" dirty="0" smtClean="0"/>
              <a:t>enriquecedoras.</a:t>
            </a:r>
            <a:endParaRPr lang="en-IE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FE491B-954D-49C8-BCAA-00EACAC3BF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C74545D-1E30-4262-A375-866235D34A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6968" y="1126433"/>
            <a:ext cx="5826356" cy="1259964"/>
          </a:xfrm>
        </p:spPr>
        <p:txBody>
          <a:bodyPr>
            <a:normAutofit/>
          </a:bodyPr>
          <a:lstStyle/>
          <a:p>
            <a:r>
              <a:rPr lang="en-IE" dirty="0"/>
              <a:t>ÉXITO ECONÓMICO </a:t>
            </a:r>
            <a:r>
              <a:rPr lang="en-IE" dirty="0" smtClean="0"/>
              <a:t>FAMILIAR</a:t>
            </a:r>
          </a:p>
          <a:p>
            <a:r>
              <a:rPr lang="es-ES" dirty="0"/>
              <a:t>Ayudar a las familias a mejorar su </a:t>
            </a:r>
            <a:r>
              <a:rPr lang="es-ES" dirty="0" smtClean="0"/>
              <a:t>autonomía económica.</a:t>
            </a:r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D943EDE3-DCEF-43FB-8DFB-84FA9CC895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237673D-2A5D-485E-95FD-1B6A792C9B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3983" y="2740524"/>
            <a:ext cx="5718455" cy="1156561"/>
          </a:xfrm>
        </p:spPr>
        <p:txBody>
          <a:bodyPr>
            <a:normAutofit lnSpcReduction="10000"/>
          </a:bodyPr>
          <a:lstStyle/>
          <a:p>
            <a:r>
              <a:rPr lang="en-IE" dirty="0"/>
              <a:t>SISTEMAS DE APOYO </a:t>
            </a:r>
            <a:r>
              <a:rPr lang="en-IE" dirty="0" smtClean="0"/>
              <a:t>FAMILIAR</a:t>
            </a:r>
          </a:p>
          <a:p>
            <a:r>
              <a:rPr lang="es-ES" dirty="0" smtClean="0"/>
              <a:t>Construir </a:t>
            </a:r>
            <a:r>
              <a:rPr lang="es-ES" dirty="0"/>
              <a:t>sistemas de apoyo apropiados para un </a:t>
            </a:r>
            <a:r>
              <a:rPr lang="es-ES" dirty="0" smtClean="0"/>
              <a:t>desarrollo familiar</a:t>
            </a:r>
            <a:r>
              <a:rPr lang="es-ES" dirty="0"/>
              <a:t> </a:t>
            </a:r>
            <a:r>
              <a:rPr lang="es-ES" dirty="0" smtClean="0"/>
              <a:t>fuerte. </a:t>
            </a:r>
            <a:endParaRPr lang="en-IE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B91BCD7A-E542-4FAB-A269-75E7E18F22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08BFDF8-E994-4DDA-A1BA-F072E2A6BE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920" y="4435557"/>
            <a:ext cx="5927079" cy="1259964"/>
          </a:xfrm>
        </p:spPr>
        <p:txBody>
          <a:bodyPr>
            <a:noAutofit/>
          </a:bodyPr>
          <a:lstStyle/>
          <a:p>
            <a:r>
              <a:rPr lang="en-IE" sz="2200" dirty="0" smtClean="0"/>
              <a:t>COMUNIDADES PRÓSPERAS Y SALUDABLES</a:t>
            </a:r>
          </a:p>
          <a:p>
            <a:r>
              <a:rPr lang="es-ES" sz="2200" dirty="0" smtClean="0"/>
              <a:t>Construir </a:t>
            </a:r>
            <a:r>
              <a:rPr lang="es-ES" sz="2200" dirty="0"/>
              <a:t>un ambiente acogedor </a:t>
            </a:r>
            <a:r>
              <a:rPr lang="es-ES" sz="2200" dirty="0" smtClean="0"/>
              <a:t> y saludable para apoyar a las familias.</a:t>
            </a: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10093887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57F5D41-49E9-4DB1-A224-286A8DFD79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58886" y="1847541"/>
            <a:ext cx="9056914" cy="4470132"/>
          </a:xfrm>
        </p:spPr>
        <p:txBody>
          <a:bodyPr/>
          <a:lstStyle/>
          <a:p>
            <a:pPr algn="just"/>
            <a:r>
              <a:rPr lang="es-ES" dirty="0"/>
              <a:t>El programa </a:t>
            </a:r>
            <a:r>
              <a:rPr lang="es-ES" dirty="0" err="1"/>
              <a:t>Empowering</a:t>
            </a:r>
            <a:r>
              <a:rPr lang="es-ES" dirty="0"/>
              <a:t> </a:t>
            </a:r>
            <a:r>
              <a:rPr lang="es-ES" dirty="0" err="1"/>
              <a:t>Refugee</a:t>
            </a:r>
            <a:r>
              <a:rPr lang="es-ES" dirty="0"/>
              <a:t> </a:t>
            </a:r>
            <a:r>
              <a:rPr lang="es-ES" dirty="0" err="1"/>
              <a:t>Women</a:t>
            </a:r>
            <a:r>
              <a:rPr lang="es-ES" dirty="0"/>
              <a:t> es un programa de capacitación para </a:t>
            </a:r>
            <a:r>
              <a:rPr lang="es-ES" dirty="0" smtClean="0"/>
              <a:t>mujeres refugiadas adultas </a:t>
            </a:r>
            <a:r>
              <a:rPr lang="es-ES" dirty="0"/>
              <a:t>y sus familias </a:t>
            </a:r>
            <a:r>
              <a:rPr lang="es-ES" dirty="0" smtClean="0"/>
              <a:t> residiendo en </a:t>
            </a:r>
            <a:r>
              <a:rPr lang="es-ES" dirty="0"/>
              <a:t>el Centro de Orientación y Respuesta a Emergencias de </a:t>
            </a:r>
            <a:r>
              <a:rPr lang="es-ES" dirty="0" err="1"/>
              <a:t>Abbeyfield</a:t>
            </a:r>
            <a:r>
              <a:rPr lang="es-ES" dirty="0"/>
              <a:t> (Centro EROC) en </a:t>
            </a:r>
            <a:r>
              <a:rPr lang="es-ES" dirty="0" err="1"/>
              <a:t>Ballaghaderreen</a:t>
            </a:r>
            <a:r>
              <a:rPr lang="es-ES" dirty="0" smtClean="0"/>
              <a:t>.</a:t>
            </a:r>
          </a:p>
          <a:p>
            <a:pPr algn="just"/>
            <a:r>
              <a:rPr lang="es-ES" dirty="0"/>
              <a:t>Con el apoyo de proveedores de educación locales, se brinda </a:t>
            </a:r>
            <a:r>
              <a:rPr lang="es-ES" dirty="0" smtClean="0"/>
              <a:t>formación para </a:t>
            </a:r>
            <a:r>
              <a:rPr lang="es-ES" dirty="0"/>
              <a:t>desarrollar una amplia gama de habilidades que podrían conducir a un mayor bienestar, empleo y autosuficiencia</a:t>
            </a:r>
            <a:r>
              <a:rPr lang="es-ES" dirty="0" smtClean="0"/>
              <a:t>:</a:t>
            </a:r>
          </a:p>
          <a:p>
            <a:pPr algn="just"/>
            <a:r>
              <a:rPr lang="es-ES" sz="2200" dirty="0" smtClean="0">
                <a:solidFill>
                  <a:srgbClr val="16A8D3"/>
                </a:solidFill>
              </a:rPr>
              <a:t>•Cocina </a:t>
            </a:r>
            <a:r>
              <a:rPr lang="es-ES" sz="2200" dirty="0">
                <a:solidFill>
                  <a:srgbClr val="16A8D3"/>
                </a:solidFill>
              </a:rPr>
              <a:t>y preparación de alimentos y </a:t>
            </a:r>
            <a:r>
              <a:rPr lang="es-ES" sz="2200" dirty="0" smtClean="0">
                <a:solidFill>
                  <a:srgbClr val="16A8D3"/>
                </a:solidFill>
              </a:rPr>
              <a:t>compra </a:t>
            </a:r>
            <a:r>
              <a:rPr lang="es-ES" sz="2200" dirty="0">
                <a:solidFill>
                  <a:srgbClr val="16A8D3"/>
                </a:solidFill>
              </a:rPr>
              <a:t>de alimentos en Irlanda • Curso de jardinería y horticultura • Curso de radiodifusión y comunicación • </a:t>
            </a:r>
            <a:r>
              <a:rPr lang="es-ES" sz="2200" dirty="0" smtClean="0">
                <a:solidFill>
                  <a:srgbClr val="16A8D3"/>
                </a:solidFill>
              </a:rPr>
              <a:t>Formación en fotografía </a:t>
            </a:r>
            <a:r>
              <a:rPr lang="es-ES" sz="2200" dirty="0">
                <a:solidFill>
                  <a:srgbClr val="16A8D3"/>
                </a:solidFill>
              </a:rPr>
              <a:t>• Grupo de tejer y manualidades • Curso de yoga </a:t>
            </a:r>
            <a:r>
              <a:rPr lang="es-ES" sz="2200" dirty="0" smtClean="0">
                <a:solidFill>
                  <a:srgbClr val="16A8D3"/>
                </a:solidFill>
              </a:rPr>
              <a:t>• </a:t>
            </a:r>
            <a:r>
              <a:rPr lang="es-ES" sz="2200" dirty="0">
                <a:solidFill>
                  <a:srgbClr val="16A8D3"/>
                </a:solidFill>
              </a:rPr>
              <a:t>Taller para </a:t>
            </a:r>
            <a:r>
              <a:rPr lang="es-ES" sz="2200" dirty="0" smtClean="0">
                <a:solidFill>
                  <a:srgbClr val="16A8D3"/>
                </a:solidFill>
              </a:rPr>
              <a:t>padres y madres </a:t>
            </a:r>
            <a:r>
              <a:rPr lang="es-ES" sz="2200" dirty="0">
                <a:solidFill>
                  <a:srgbClr val="16A8D3"/>
                </a:solidFill>
              </a:rPr>
              <a:t>• Curso de </a:t>
            </a:r>
            <a:r>
              <a:rPr lang="es-ES" sz="2200" dirty="0" smtClean="0">
                <a:solidFill>
                  <a:srgbClr val="16A8D3"/>
                </a:solidFill>
              </a:rPr>
              <a:t>ofimática para el desarrollo de </a:t>
            </a:r>
            <a:r>
              <a:rPr lang="es-ES" sz="2200" dirty="0">
                <a:solidFill>
                  <a:srgbClr val="16A8D3"/>
                </a:solidFill>
              </a:rPr>
              <a:t>habilidades digitales • Curso de peluquería para principiantes • </a:t>
            </a:r>
            <a:r>
              <a:rPr lang="es-ES" sz="2200" dirty="0" smtClean="0">
                <a:solidFill>
                  <a:srgbClr val="16A8D3"/>
                </a:solidFill>
              </a:rPr>
              <a:t>Curso de Peluquería </a:t>
            </a:r>
            <a:r>
              <a:rPr lang="es-ES" sz="2200" dirty="0">
                <a:solidFill>
                  <a:srgbClr val="16A8D3"/>
                </a:solidFill>
              </a:rPr>
              <a:t>y estilismo </a:t>
            </a:r>
            <a:r>
              <a:rPr lang="es-ES" sz="2200" dirty="0" smtClean="0">
                <a:solidFill>
                  <a:srgbClr val="16A8D3"/>
                </a:solidFill>
              </a:rPr>
              <a:t>• </a:t>
            </a:r>
            <a:r>
              <a:rPr lang="es-ES" sz="2200" dirty="0">
                <a:solidFill>
                  <a:srgbClr val="16A8D3"/>
                </a:solidFill>
              </a:rPr>
              <a:t>Curso de manicura y pedicura • Curso de </a:t>
            </a:r>
            <a:r>
              <a:rPr lang="es-ES" sz="2200" dirty="0" smtClean="0">
                <a:solidFill>
                  <a:srgbClr val="16A8D3"/>
                </a:solidFill>
              </a:rPr>
              <a:t>maquillaje.</a:t>
            </a:r>
            <a:endParaRPr lang="en-IE" sz="2200" dirty="0">
              <a:solidFill>
                <a:srgbClr val="16A8D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82F60F-F45C-4962-98A5-44627DAB64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06599" y="522182"/>
            <a:ext cx="8470680" cy="1318823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dirty="0">
                <a:solidFill>
                  <a:srgbClr val="ED7523"/>
                </a:solidFill>
              </a:rPr>
              <a:t>Programa de empoderamiento de las mujeres refugiadas en </a:t>
            </a:r>
            <a:r>
              <a:rPr lang="es-ES" b="1" dirty="0" err="1">
                <a:solidFill>
                  <a:srgbClr val="ED7523"/>
                </a:solidFill>
              </a:rPr>
              <a:t>Ballaghaderreen</a:t>
            </a:r>
            <a:r>
              <a:rPr lang="es-ES" b="1" dirty="0">
                <a:solidFill>
                  <a:srgbClr val="ED7523"/>
                </a:solidFill>
              </a:rPr>
              <a:t>, Irlanda</a:t>
            </a:r>
            <a:endParaRPr lang="en-IE" dirty="0">
              <a:solidFill>
                <a:srgbClr val="ED752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6D6786-B3E5-4F44-831D-B440BA775AFC}"/>
              </a:ext>
            </a:extLst>
          </p:cNvPr>
          <p:cNvSpPr txBox="1"/>
          <p:nvPr/>
        </p:nvSpPr>
        <p:spPr>
          <a:xfrm>
            <a:off x="0" y="306218"/>
            <a:ext cx="2902502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en-IE" sz="2400" dirty="0" smtClean="0">
                <a:solidFill>
                  <a:schemeClr val="bg1"/>
                </a:solidFill>
              </a:rPr>
              <a:t>BUENA PRACTICA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7" name="Google Shape;543;p39">
            <a:extLst>
              <a:ext uri="{FF2B5EF4-FFF2-40B4-BE49-F238E27FC236}">
                <a16:creationId xmlns="" xmlns:a16="http://schemas.microsoft.com/office/drawing/2014/main" id="{30E6B06A-BB98-4618-9370-5780C775F124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8" name="Google Shape;544;p39">
              <a:extLst>
                <a:ext uri="{FF2B5EF4-FFF2-40B4-BE49-F238E27FC236}">
                  <a16:creationId xmlns="" xmlns:a16="http://schemas.microsoft.com/office/drawing/2014/main" id="{3CA0CA3E-EFF7-43C3-A47B-4E8B0920F76B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5;p39">
              <a:extLst>
                <a:ext uri="{FF2B5EF4-FFF2-40B4-BE49-F238E27FC236}">
                  <a16:creationId xmlns="" xmlns:a16="http://schemas.microsoft.com/office/drawing/2014/main" id="{F6B554DD-944E-40F7-AB78-CB82144C8685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6;p39">
              <a:extLst>
                <a:ext uri="{FF2B5EF4-FFF2-40B4-BE49-F238E27FC236}">
                  <a16:creationId xmlns="" xmlns:a16="http://schemas.microsoft.com/office/drawing/2014/main" id="{6C5DB48E-0217-49A1-8BA4-E832230D084E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7;p39">
              <a:extLst>
                <a:ext uri="{FF2B5EF4-FFF2-40B4-BE49-F238E27FC236}">
                  <a16:creationId xmlns="" xmlns:a16="http://schemas.microsoft.com/office/drawing/2014/main" id="{E2EF4222-C569-406B-ADE0-F73DF5C7354C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8;p39">
              <a:extLst>
                <a:ext uri="{FF2B5EF4-FFF2-40B4-BE49-F238E27FC236}">
                  <a16:creationId xmlns="" xmlns:a16="http://schemas.microsoft.com/office/drawing/2014/main" id="{877F5943-FA25-49F6-B5D1-1643E37B0905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9;p39">
              <a:extLst>
                <a:ext uri="{FF2B5EF4-FFF2-40B4-BE49-F238E27FC236}">
                  <a16:creationId xmlns="" xmlns:a16="http://schemas.microsoft.com/office/drawing/2014/main" id="{6AB46A2F-F4C7-4A48-8765-D01316509B2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0;p39">
              <a:extLst>
                <a:ext uri="{FF2B5EF4-FFF2-40B4-BE49-F238E27FC236}">
                  <a16:creationId xmlns="" xmlns:a16="http://schemas.microsoft.com/office/drawing/2014/main" id="{3A076B46-2CF2-4C65-A8F7-D59BA01C38D4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FCABD3C-F015-4B8B-8805-8165051F6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3276"/>
            <a:ext cx="2902502" cy="328486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52F023F4-EB04-4FE5-92D1-C561EFDEE3C5}"/>
              </a:ext>
            </a:extLst>
          </p:cNvPr>
          <p:cNvSpPr txBox="1">
            <a:spLocks/>
          </p:cNvSpPr>
          <p:nvPr/>
        </p:nvSpPr>
        <p:spPr>
          <a:xfrm>
            <a:off x="2" y="4534116"/>
            <a:ext cx="2902500" cy="1364521"/>
          </a:xfrm>
          <a:prstGeom prst="rect">
            <a:avLst/>
          </a:prstGeom>
          <a:solidFill>
            <a:srgbClr val="ED7523"/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300" dirty="0" err="1">
                <a:solidFill>
                  <a:schemeClr val="bg1"/>
                </a:solidFill>
              </a:rPr>
              <a:t>Mejorando</a:t>
            </a:r>
            <a:r>
              <a:rPr lang="en-IE" sz="3300" dirty="0">
                <a:solidFill>
                  <a:schemeClr val="bg1"/>
                </a:solidFill>
              </a:rPr>
              <a:t> la </a:t>
            </a:r>
            <a:r>
              <a:rPr lang="en-IE" sz="3300" dirty="0" err="1" smtClean="0">
                <a:solidFill>
                  <a:schemeClr val="bg1"/>
                </a:solidFill>
              </a:rPr>
              <a:t>autonomía</a:t>
            </a:r>
            <a:r>
              <a:rPr lang="en-IE" sz="3300" dirty="0" smtClean="0">
                <a:solidFill>
                  <a:schemeClr val="bg1"/>
                </a:solidFill>
              </a:rPr>
              <a:t> </a:t>
            </a:r>
            <a:r>
              <a:rPr lang="en-IE" sz="3300" dirty="0" err="1" smtClean="0">
                <a:solidFill>
                  <a:schemeClr val="bg1"/>
                </a:solidFill>
              </a:rPr>
              <a:t>económica</a:t>
            </a:r>
            <a:r>
              <a:rPr lang="en-IE" sz="3300" dirty="0" smtClean="0">
                <a:solidFill>
                  <a:schemeClr val="bg1"/>
                </a:solidFill>
              </a:rPr>
              <a:t> de la </a:t>
            </a:r>
            <a:r>
              <a:rPr lang="en-IE" sz="3300" dirty="0" err="1" smtClean="0">
                <a:solidFill>
                  <a:schemeClr val="bg1"/>
                </a:solidFill>
              </a:rPr>
              <a:t>familia</a:t>
            </a:r>
            <a:endParaRPr lang="en-IE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023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57F5D41-49E9-4DB1-A224-286A8DFD79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77345" y="1967284"/>
            <a:ext cx="6286500" cy="3631644"/>
          </a:xfrm>
        </p:spPr>
        <p:txBody>
          <a:bodyPr/>
          <a:lstStyle/>
          <a:p>
            <a:pPr algn="just"/>
            <a:r>
              <a:rPr lang="en-IE" u="sng" dirty="0" err="1">
                <a:solidFill>
                  <a:schemeClr val="accent1"/>
                </a:solidFill>
              </a:rPr>
              <a:t>Mentores</a:t>
            </a:r>
            <a:r>
              <a:rPr lang="en-IE" u="sng" dirty="0">
                <a:solidFill>
                  <a:schemeClr val="accent1"/>
                </a:solidFill>
              </a:rPr>
              <a:t> para </a:t>
            </a:r>
            <a:r>
              <a:rPr lang="en-IE" u="sng" dirty="0" smtClean="0">
                <a:solidFill>
                  <a:schemeClr val="accent1"/>
                </a:solidFill>
              </a:rPr>
              <a:t>migrantes</a:t>
            </a:r>
            <a:r>
              <a:rPr lang="es-ES" dirty="0" smtClean="0"/>
              <a:t>(MEMI</a:t>
            </a:r>
            <a:r>
              <a:rPr lang="es-ES" dirty="0"/>
              <a:t>) </a:t>
            </a:r>
            <a:r>
              <a:rPr lang="es-ES" dirty="0" smtClean="0"/>
              <a:t>se trata de un </a:t>
            </a:r>
            <a:r>
              <a:rPr lang="es-ES" dirty="0"/>
              <a:t>programa alemán en el que las familias alemanas se ofrecen como voluntarias para guiar a familias </a:t>
            </a:r>
            <a:r>
              <a:rPr lang="es-ES" dirty="0" smtClean="0"/>
              <a:t>migrantes </a:t>
            </a:r>
            <a:r>
              <a:rPr lang="es-ES" dirty="0"/>
              <a:t>y </a:t>
            </a:r>
            <a:r>
              <a:rPr lang="es-ES" dirty="0" smtClean="0"/>
              <a:t>ayudarles </a:t>
            </a:r>
            <a:r>
              <a:rPr lang="es-ES" dirty="0"/>
              <a:t>a comenzar </a:t>
            </a:r>
            <a:r>
              <a:rPr lang="es-ES" dirty="0" smtClean="0"/>
              <a:t>y a adaptarse </a:t>
            </a:r>
            <a:r>
              <a:rPr lang="es-ES" dirty="0"/>
              <a:t>a sus nuevas vidas en Alemania</a:t>
            </a:r>
            <a:r>
              <a:rPr lang="es-ES" dirty="0" smtClean="0"/>
              <a:t>.</a:t>
            </a:r>
          </a:p>
          <a:p>
            <a:pPr algn="just"/>
            <a:r>
              <a:rPr lang="es-ES" dirty="0" smtClean="0"/>
              <a:t>Se trata de un </a:t>
            </a:r>
            <a:r>
              <a:rPr lang="es-ES" dirty="0"/>
              <a:t>enfoque de </a:t>
            </a:r>
            <a:r>
              <a:rPr lang="es-ES" dirty="0" smtClean="0"/>
              <a:t>buenas prácticas </a:t>
            </a:r>
            <a:r>
              <a:rPr lang="es-ES" dirty="0"/>
              <a:t>ya </a:t>
            </a:r>
            <a:r>
              <a:rPr lang="es-ES" dirty="0" smtClean="0"/>
              <a:t>que en el proceso también </a:t>
            </a:r>
            <a:r>
              <a:rPr lang="es-ES" dirty="0"/>
              <a:t>alienta a ambos grupos a tener la oportunidad de aprender </a:t>
            </a:r>
            <a:r>
              <a:rPr lang="es-ES" dirty="0" smtClean="0"/>
              <a:t>y a </a:t>
            </a:r>
            <a:r>
              <a:rPr lang="es-ES" dirty="0"/>
              <a:t>construir sus relaciones, fortaleciendo </a:t>
            </a:r>
            <a:r>
              <a:rPr lang="es-ES" dirty="0" smtClean="0"/>
              <a:t>a todas las familias </a:t>
            </a:r>
            <a:r>
              <a:rPr lang="es-ES" dirty="0"/>
              <a:t>involucradas.</a:t>
            </a:r>
            <a:endParaRPr lang="en-IE" dirty="0"/>
          </a:p>
        </p:txBody>
      </p:sp>
      <p:pic>
        <p:nvPicPr>
          <p:cNvPr id="16" name="Picture Placeholder 15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D09517F2-22F3-416C-A635-1D410CE4366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309" r="30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82F60F-F45C-4962-98A5-44627DAB64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21565" y="531592"/>
            <a:ext cx="5579898" cy="1093449"/>
          </a:xfrm>
        </p:spPr>
        <p:txBody>
          <a:bodyPr>
            <a:normAutofit/>
          </a:bodyPr>
          <a:lstStyle/>
          <a:p>
            <a:r>
              <a:rPr lang="en-IE" b="1" dirty="0" err="1" smtClean="0">
                <a:solidFill>
                  <a:srgbClr val="ED7523"/>
                </a:solidFill>
              </a:rPr>
              <a:t>Mentorizaje</a:t>
            </a:r>
            <a:r>
              <a:rPr lang="en-IE" b="1" dirty="0" smtClean="0">
                <a:solidFill>
                  <a:srgbClr val="ED7523"/>
                </a:solidFill>
              </a:rPr>
              <a:t> Familiar para </a:t>
            </a:r>
            <a:r>
              <a:rPr lang="en-IE" b="1" dirty="0" err="1" smtClean="0">
                <a:solidFill>
                  <a:srgbClr val="ED7523"/>
                </a:solidFill>
              </a:rPr>
              <a:t>Migrantes</a:t>
            </a:r>
            <a:r>
              <a:rPr lang="en-IE" b="1" dirty="0">
                <a:solidFill>
                  <a:srgbClr val="ED7523"/>
                </a:solidFill>
              </a:rPr>
              <a:t>: MEMI, Germany</a:t>
            </a:r>
          </a:p>
          <a:p>
            <a:endParaRPr lang="en-IE" dirty="0">
              <a:solidFill>
                <a:srgbClr val="ED7523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52F023F4-EB04-4FE5-92D1-C561EFDEE3C5}"/>
              </a:ext>
            </a:extLst>
          </p:cNvPr>
          <p:cNvSpPr txBox="1">
            <a:spLocks/>
          </p:cNvSpPr>
          <p:nvPr/>
        </p:nvSpPr>
        <p:spPr>
          <a:xfrm>
            <a:off x="-1" y="5598929"/>
            <a:ext cx="6121565" cy="736889"/>
          </a:xfrm>
          <a:prstGeom prst="rect">
            <a:avLst/>
          </a:prstGeom>
          <a:solidFill>
            <a:srgbClr val="ED7523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solidFill>
                  <a:schemeClr val="bg1"/>
                </a:solidFill>
              </a:rPr>
              <a:t>MEMI es un gran ejemplo de un sistema de apoyo familiar intercultural inclusivo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6D6786-B3E5-4F44-831D-B440BA775AFC}"/>
              </a:ext>
            </a:extLst>
          </p:cNvPr>
          <p:cNvSpPr txBox="1"/>
          <p:nvPr/>
        </p:nvSpPr>
        <p:spPr>
          <a:xfrm>
            <a:off x="-1" y="306218"/>
            <a:ext cx="2805545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en-IE" sz="2400" dirty="0" smtClean="0">
                <a:solidFill>
                  <a:schemeClr val="bg1"/>
                </a:solidFill>
              </a:rPr>
              <a:t>BUENA PRACTICA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7" name="Google Shape;543;p39">
            <a:extLst>
              <a:ext uri="{FF2B5EF4-FFF2-40B4-BE49-F238E27FC236}">
                <a16:creationId xmlns="" xmlns:a16="http://schemas.microsoft.com/office/drawing/2014/main" id="{30E6B06A-BB98-4618-9370-5780C775F124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8" name="Google Shape;544;p39">
              <a:extLst>
                <a:ext uri="{FF2B5EF4-FFF2-40B4-BE49-F238E27FC236}">
                  <a16:creationId xmlns="" xmlns:a16="http://schemas.microsoft.com/office/drawing/2014/main" id="{3CA0CA3E-EFF7-43C3-A47B-4E8B0920F76B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5;p39">
              <a:extLst>
                <a:ext uri="{FF2B5EF4-FFF2-40B4-BE49-F238E27FC236}">
                  <a16:creationId xmlns="" xmlns:a16="http://schemas.microsoft.com/office/drawing/2014/main" id="{F6B554DD-944E-40F7-AB78-CB82144C8685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6;p39">
              <a:extLst>
                <a:ext uri="{FF2B5EF4-FFF2-40B4-BE49-F238E27FC236}">
                  <a16:creationId xmlns="" xmlns:a16="http://schemas.microsoft.com/office/drawing/2014/main" id="{6C5DB48E-0217-49A1-8BA4-E832230D084E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7;p39">
              <a:extLst>
                <a:ext uri="{FF2B5EF4-FFF2-40B4-BE49-F238E27FC236}">
                  <a16:creationId xmlns="" xmlns:a16="http://schemas.microsoft.com/office/drawing/2014/main" id="{E2EF4222-C569-406B-ADE0-F73DF5C7354C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8;p39">
              <a:extLst>
                <a:ext uri="{FF2B5EF4-FFF2-40B4-BE49-F238E27FC236}">
                  <a16:creationId xmlns="" xmlns:a16="http://schemas.microsoft.com/office/drawing/2014/main" id="{877F5943-FA25-49F6-B5D1-1643E37B0905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9;p39">
              <a:extLst>
                <a:ext uri="{FF2B5EF4-FFF2-40B4-BE49-F238E27FC236}">
                  <a16:creationId xmlns="" xmlns:a16="http://schemas.microsoft.com/office/drawing/2014/main" id="{6AB46A2F-F4C7-4A48-8765-D01316509B2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0;p39">
              <a:extLst>
                <a:ext uri="{FF2B5EF4-FFF2-40B4-BE49-F238E27FC236}">
                  <a16:creationId xmlns="" xmlns:a16="http://schemas.microsoft.com/office/drawing/2014/main" id="{3A076B46-2CF2-4C65-A8F7-D59BA01C38D4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085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57F5D41-49E9-4DB1-A224-286A8DFD79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2316317"/>
            <a:ext cx="7774132" cy="3793321"/>
          </a:xfrm>
        </p:spPr>
        <p:txBody>
          <a:bodyPr/>
          <a:lstStyle/>
          <a:p>
            <a:pPr algn="just"/>
            <a:r>
              <a:rPr lang="es-ES" sz="2200" dirty="0"/>
              <a:t>El programa </a:t>
            </a:r>
            <a:r>
              <a:rPr lang="es-ES" sz="2200" dirty="0" smtClean="0"/>
              <a:t>Café para padres y madres </a:t>
            </a:r>
            <a:r>
              <a:rPr lang="es-ES" sz="2200" dirty="0"/>
              <a:t>es un proceso de aprendizaje entre pares reconocido internacionalmente para mantener a </a:t>
            </a:r>
            <a:r>
              <a:rPr lang="es-ES" sz="2200" dirty="0" smtClean="0"/>
              <a:t>los/las niños/as seguros /as y </a:t>
            </a:r>
            <a:r>
              <a:rPr lang="es-ES" sz="2200" dirty="0"/>
              <a:t>a las familias fuertes.</a:t>
            </a:r>
          </a:p>
          <a:p>
            <a:pPr algn="just"/>
            <a:r>
              <a:rPr lang="es-ES" sz="2200" dirty="0" smtClean="0"/>
              <a:t>Los/las padres/madres </a:t>
            </a:r>
            <a:r>
              <a:rPr lang="es-ES" sz="2200" dirty="0"/>
              <a:t>y </a:t>
            </a:r>
            <a:r>
              <a:rPr lang="es-ES" sz="2200" dirty="0" smtClean="0"/>
              <a:t>cuidadores/as </a:t>
            </a:r>
            <a:r>
              <a:rPr lang="es-ES" sz="2200" dirty="0"/>
              <a:t>exploran sus </a:t>
            </a:r>
            <a:r>
              <a:rPr lang="es-ES" sz="2200" dirty="0" smtClean="0"/>
              <a:t>propias fortalezas </a:t>
            </a:r>
            <a:r>
              <a:rPr lang="es-ES" sz="2200" dirty="0"/>
              <a:t>y aprenden </a:t>
            </a:r>
            <a:r>
              <a:rPr lang="es-ES" sz="2200" dirty="0" smtClean="0"/>
              <a:t>unos/as de otros/as a utilizar los </a:t>
            </a:r>
            <a:r>
              <a:rPr lang="es-ES" sz="2200" dirty="0"/>
              <a:t>Factores </a:t>
            </a:r>
            <a:r>
              <a:rPr lang="es-ES" sz="2200" dirty="0" smtClean="0"/>
              <a:t>de Protección y  Fortalecimiento Familiar </a:t>
            </a:r>
            <a:r>
              <a:rPr lang="es-ES" sz="2200" dirty="0"/>
              <a:t>™ con sus seres queridos.</a:t>
            </a:r>
          </a:p>
          <a:p>
            <a:pPr algn="just"/>
            <a:r>
              <a:rPr lang="es-ES" sz="2200" dirty="0"/>
              <a:t>Los cafés para </a:t>
            </a:r>
            <a:r>
              <a:rPr lang="es-ES" sz="2200" dirty="0" smtClean="0"/>
              <a:t>padres y madres </a:t>
            </a:r>
            <a:r>
              <a:rPr lang="es-ES" sz="2200" dirty="0"/>
              <a:t>son espacios </a:t>
            </a:r>
            <a:r>
              <a:rPr lang="es-ES" sz="2200" dirty="0" smtClean="0"/>
              <a:t>física </a:t>
            </a:r>
            <a:r>
              <a:rPr lang="es-ES" sz="2200" dirty="0"/>
              <a:t>y emocionalmente seguros donde </a:t>
            </a:r>
            <a:r>
              <a:rPr lang="es-ES" sz="2200" dirty="0" smtClean="0"/>
              <a:t>padres/madres </a:t>
            </a:r>
            <a:r>
              <a:rPr lang="es-ES" sz="2200" dirty="0"/>
              <a:t>y </a:t>
            </a:r>
            <a:r>
              <a:rPr lang="es-ES" sz="2200" dirty="0" smtClean="0"/>
              <a:t>cuidadores/as </a:t>
            </a:r>
            <a:r>
              <a:rPr lang="es-ES" sz="2200" dirty="0"/>
              <a:t>hablan </a:t>
            </a:r>
            <a:r>
              <a:rPr lang="es-ES" sz="2200" dirty="0" smtClean="0"/>
              <a:t>acerca de los </a:t>
            </a:r>
            <a:r>
              <a:rPr lang="es-ES" sz="2200" dirty="0"/>
              <a:t>desafíos y las victorias </a:t>
            </a:r>
            <a:r>
              <a:rPr lang="es-ES" sz="2200" dirty="0" smtClean="0"/>
              <a:t>que supone criar </a:t>
            </a:r>
            <a:r>
              <a:rPr lang="es-ES" sz="2200" dirty="0"/>
              <a:t>una </a:t>
            </a:r>
            <a:r>
              <a:rPr lang="es-ES" sz="2200" dirty="0" smtClean="0"/>
              <a:t>familia.</a:t>
            </a:r>
          </a:p>
          <a:p>
            <a:pPr algn="just"/>
            <a:r>
              <a:rPr lang="es-ES" sz="2200" dirty="0" smtClean="0"/>
              <a:t>CAFÉ </a:t>
            </a:r>
            <a:r>
              <a:rPr lang="es-ES" sz="2200" dirty="0"/>
              <a:t>para </a:t>
            </a:r>
            <a:r>
              <a:rPr lang="es-ES" sz="2200" dirty="0" smtClean="0"/>
              <a:t>padres/madres </a:t>
            </a:r>
            <a:r>
              <a:rPr lang="es-ES" sz="2200" dirty="0"/>
              <a:t>- Café y educación familiar / apoyo</a:t>
            </a:r>
            <a:endParaRPr lang="en-I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82F60F-F45C-4962-98A5-44627DAB64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11130" y="576579"/>
            <a:ext cx="8392206" cy="109344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dirty="0" smtClean="0">
                <a:solidFill>
                  <a:srgbClr val="ED7523"/>
                </a:solidFill>
              </a:rPr>
              <a:t>CAFÉ </a:t>
            </a:r>
            <a:r>
              <a:rPr lang="es-ES" dirty="0">
                <a:solidFill>
                  <a:srgbClr val="ED7523"/>
                </a:solidFill>
              </a:rPr>
              <a:t>para padres </a:t>
            </a:r>
            <a:r>
              <a:rPr lang="es-ES" dirty="0" smtClean="0">
                <a:solidFill>
                  <a:srgbClr val="ED7523"/>
                </a:solidFill>
              </a:rPr>
              <a:t>y madres – </a:t>
            </a:r>
          </a:p>
          <a:p>
            <a:pPr algn="ctr"/>
            <a:r>
              <a:rPr lang="es-ES" dirty="0" smtClean="0">
                <a:solidFill>
                  <a:srgbClr val="ED7523"/>
                </a:solidFill>
              </a:rPr>
              <a:t>Café </a:t>
            </a:r>
            <a:r>
              <a:rPr lang="es-ES" dirty="0">
                <a:solidFill>
                  <a:srgbClr val="ED7523"/>
                </a:solidFill>
              </a:rPr>
              <a:t>y educación familiar / apoyo</a:t>
            </a:r>
            <a:endParaRPr lang="en-IE" dirty="0">
              <a:solidFill>
                <a:srgbClr val="ED7523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52F023F4-EB04-4FE5-92D1-C561EFDEE3C5}"/>
              </a:ext>
            </a:extLst>
          </p:cNvPr>
          <p:cNvSpPr txBox="1">
            <a:spLocks/>
          </p:cNvSpPr>
          <p:nvPr/>
        </p:nvSpPr>
        <p:spPr>
          <a:xfrm>
            <a:off x="0" y="6123596"/>
            <a:ext cx="7273636" cy="732221"/>
          </a:xfrm>
          <a:prstGeom prst="rect">
            <a:avLst/>
          </a:prstGeom>
          <a:solidFill>
            <a:srgbClr val="ED7523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smtClean="0">
                <a:solidFill>
                  <a:schemeClr val="bg1"/>
                </a:solidFill>
              </a:rPr>
              <a:t>CAFE para padres y madres es </a:t>
            </a:r>
            <a:r>
              <a:rPr lang="es-ES" sz="2400" dirty="0">
                <a:solidFill>
                  <a:schemeClr val="bg1"/>
                </a:solidFill>
              </a:rPr>
              <a:t>un enfoque informal efectivo para el apoyo familiar intercultural inclusivo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6D6786-B3E5-4F44-831D-B440BA775AFC}"/>
              </a:ext>
            </a:extLst>
          </p:cNvPr>
          <p:cNvSpPr txBox="1"/>
          <p:nvPr/>
        </p:nvSpPr>
        <p:spPr>
          <a:xfrm>
            <a:off x="0" y="306218"/>
            <a:ext cx="2911130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en-IE" sz="2400" dirty="0" smtClean="0">
                <a:solidFill>
                  <a:schemeClr val="bg1"/>
                </a:solidFill>
              </a:rPr>
              <a:t>BUENA PRACTICA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7" name="Google Shape;543;p39">
            <a:extLst>
              <a:ext uri="{FF2B5EF4-FFF2-40B4-BE49-F238E27FC236}">
                <a16:creationId xmlns="" xmlns:a16="http://schemas.microsoft.com/office/drawing/2014/main" id="{30E6B06A-BB98-4618-9370-5780C775F124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8" name="Google Shape;544;p39">
              <a:extLst>
                <a:ext uri="{FF2B5EF4-FFF2-40B4-BE49-F238E27FC236}">
                  <a16:creationId xmlns="" xmlns:a16="http://schemas.microsoft.com/office/drawing/2014/main" id="{3CA0CA3E-EFF7-43C3-A47B-4E8B0920F76B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5;p39">
              <a:extLst>
                <a:ext uri="{FF2B5EF4-FFF2-40B4-BE49-F238E27FC236}">
                  <a16:creationId xmlns="" xmlns:a16="http://schemas.microsoft.com/office/drawing/2014/main" id="{F6B554DD-944E-40F7-AB78-CB82144C8685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6;p39">
              <a:extLst>
                <a:ext uri="{FF2B5EF4-FFF2-40B4-BE49-F238E27FC236}">
                  <a16:creationId xmlns="" xmlns:a16="http://schemas.microsoft.com/office/drawing/2014/main" id="{6C5DB48E-0217-49A1-8BA4-E832230D084E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7;p39">
              <a:extLst>
                <a:ext uri="{FF2B5EF4-FFF2-40B4-BE49-F238E27FC236}">
                  <a16:creationId xmlns="" xmlns:a16="http://schemas.microsoft.com/office/drawing/2014/main" id="{E2EF4222-C569-406B-ADE0-F73DF5C7354C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8;p39">
              <a:extLst>
                <a:ext uri="{FF2B5EF4-FFF2-40B4-BE49-F238E27FC236}">
                  <a16:creationId xmlns="" xmlns:a16="http://schemas.microsoft.com/office/drawing/2014/main" id="{877F5943-FA25-49F6-B5D1-1643E37B0905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9;p39">
              <a:extLst>
                <a:ext uri="{FF2B5EF4-FFF2-40B4-BE49-F238E27FC236}">
                  <a16:creationId xmlns="" xmlns:a16="http://schemas.microsoft.com/office/drawing/2014/main" id="{6AB46A2F-F4C7-4A48-8765-D01316509B2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0;p39">
              <a:extLst>
                <a:ext uri="{FF2B5EF4-FFF2-40B4-BE49-F238E27FC236}">
                  <a16:creationId xmlns="" xmlns:a16="http://schemas.microsoft.com/office/drawing/2014/main" id="{3A076B46-2CF2-4C65-A8F7-D59BA01C38D4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530" name="Picture 2" descr="Image result for parent cafe activities">
            <a:extLst>
              <a:ext uri="{FF2B5EF4-FFF2-40B4-BE49-F238E27FC236}">
                <a16:creationId xmlns="" xmlns:a16="http://schemas.microsoft.com/office/drawing/2014/main" id="{9D5AB93A-B1AF-4793-A9E2-BD1C75FD3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6368" r="7926" b="38506"/>
          <a:stretch/>
        </p:blipFill>
        <p:spPr bwMode="auto">
          <a:xfrm>
            <a:off x="7867097" y="2438400"/>
            <a:ext cx="4231938" cy="354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353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33029F-5E88-4184-A8CB-384807252D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E" dirty="0" err="1" smtClean="0"/>
              <a:t>Guía</a:t>
            </a:r>
            <a:r>
              <a:rPr lang="en-IE" dirty="0" smtClean="0"/>
              <a:t> de Café para Padres y Madres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DB580C-6E08-4401-95B4-EC46851C9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4"/>
          <a:stretch/>
        </p:blipFill>
        <p:spPr>
          <a:xfrm>
            <a:off x="0" y="2132919"/>
            <a:ext cx="3903889" cy="3571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0641C8-90F6-4860-9C03-7E15213A0148}"/>
              </a:ext>
            </a:extLst>
          </p:cNvPr>
          <p:cNvSpPr txBox="1"/>
          <p:nvPr/>
        </p:nvSpPr>
        <p:spPr>
          <a:xfrm>
            <a:off x="0" y="110481"/>
            <a:ext cx="3784600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en-IE" sz="2400" dirty="0" smtClean="0">
                <a:solidFill>
                  <a:schemeClr val="bg1"/>
                </a:solidFill>
              </a:rPr>
              <a:t>HERRAMIENTA UTIL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6" name="Google Shape;609;p39">
            <a:extLst>
              <a:ext uri="{FF2B5EF4-FFF2-40B4-BE49-F238E27FC236}">
                <a16:creationId xmlns="" xmlns:a16="http://schemas.microsoft.com/office/drawing/2014/main" id="{FA9CF541-CEDA-4D06-A0CC-DCADAC59A56C}"/>
              </a:ext>
            </a:extLst>
          </p:cNvPr>
          <p:cNvGrpSpPr/>
          <p:nvPr/>
        </p:nvGrpSpPr>
        <p:grpSpPr>
          <a:xfrm>
            <a:off x="111710" y="201628"/>
            <a:ext cx="360000" cy="288000"/>
            <a:chOff x="5247525" y="3007275"/>
            <a:chExt cx="517575" cy="384825"/>
          </a:xfrm>
        </p:grpSpPr>
        <p:sp>
          <p:nvSpPr>
            <p:cNvPr id="7" name="Google Shape;610;p39">
              <a:extLst>
                <a:ext uri="{FF2B5EF4-FFF2-40B4-BE49-F238E27FC236}">
                  <a16:creationId xmlns="" xmlns:a16="http://schemas.microsoft.com/office/drawing/2014/main" id="{5F0C66AF-5A8C-466F-B25B-8435B600C0C3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11;p39">
              <a:extLst>
                <a:ext uri="{FF2B5EF4-FFF2-40B4-BE49-F238E27FC236}">
                  <a16:creationId xmlns="" xmlns:a16="http://schemas.microsoft.com/office/drawing/2014/main" id="{1DE55CD1-DD39-4272-A958-E199E51E67FB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F44EC7C-85C3-4A3A-AEC0-06C3EE4E74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03914" y="1384436"/>
            <a:ext cx="7990115" cy="4746200"/>
          </a:xfrm>
        </p:spPr>
        <p:txBody>
          <a:bodyPr/>
          <a:lstStyle/>
          <a:p>
            <a:pPr marL="0" indent="0">
              <a:buNone/>
            </a:pPr>
            <a:r>
              <a:rPr lang="es-ES" sz="2200" dirty="0"/>
              <a:t>Una herramienta útil para los proveedores de servicios / educación interesados en facilitar la instalación de un Café para </a:t>
            </a:r>
            <a:r>
              <a:rPr lang="es-ES" sz="2200" dirty="0" smtClean="0"/>
              <a:t>padres/madres.</a:t>
            </a:r>
          </a:p>
          <a:p>
            <a:pPr marL="0" indent="0">
              <a:buNone/>
            </a:pPr>
            <a:r>
              <a:rPr lang="es-ES" sz="2200" dirty="0" smtClean="0"/>
              <a:t>El proyecto se enfoca </a:t>
            </a:r>
            <a:r>
              <a:rPr lang="es-ES" sz="2200" dirty="0"/>
              <a:t>en </a:t>
            </a:r>
            <a:r>
              <a:rPr lang="es-ES" sz="2200" b="1" dirty="0"/>
              <a:t>5 factores protectores </a:t>
            </a:r>
            <a:r>
              <a:rPr lang="es-ES" sz="2200" b="1" dirty="0" smtClean="0"/>
              <a:t>:</a:t>
            </a:r>
          </a:p>
          <a:p>
            <a:r>
              <a:rPr lang="es-ES" sz="2200" dirty="0"/>
              <a:t>Resiliencia: Resiliencia de </a:t>
            </a:r>
            <a:r>
              <a:rPr lang="es-ES" sz="2200" dirty="0" smtClean="0"/>
              <a:t>padres y madres.</a:t>
            </a:r>
            <a:endParaRPr lang="es-ES" sz="2200" dirty="0"/>
          </a:p>
          <a:p>
            <a:r>
              <a:rPr lang="es-ES" sz="2200" dirty="0"/>
              <a:t>Relaciones: </a:t>
            </a:r>
            <a:r>
              <a:rPr lang="es-ES" sz="2200" dirty="0" smtClean="0"/>
              <a:t>Conexiones </a:t>
            </a:r>
            <a:r>
              <a:rPr lang="es-ES" sz="2200" dirty="0"/>
              <a:t>sociales </a:t>
            </a:r>
            <a:r>
              <a:rPr lang="es-ES" sz="2200" dirty="0" smtClean="0"/>
              <a:t>positivas.</a:t>
            </a:r>
            <a:endParaRPr lang="es-ES" sz="2200" dirty="0"/>
          </a:p>
          <a:p>
            <a:r>
              <a:rPr lang="es-ES" sz="2200" dirty="0"/>
              <a:t>Soporte: Soporte concreto en tiempos de </a:t>
            </a:r>
            <a:r>
              <a:rPr lang="es-ES" sz="2200" dirty="0" smtClean="0"/>
              <a:t>necesidad.</a:t>
            </a:r>
            <a:endParaRPr lang="es-ES" sz="2200" dirty="0"/>
          </a:p>
          <a:p>
            <a:r>
              <a:rPr lang="es-ES" sz="2200" dirty="0"/>
              <a:t>Conocimiento: Conocimiento </a:t>
            </a:r>
            <a:r>
              <a:rPr lang="es-ES" sz="2200" dirty="0" smtClean="0"/>
              <a:t>para la crianza y el </a:t>
            </a:r>
            <a:r>
              <a:rPr lang="es-ES" sz="2200" dirty="0"/>
              <a:t>desarrollo </a:t>
            </a:r>
            <a:r>
              <a:rPr lang="es-ES" sz="2200" dirty="0" smtClean="0"/>
              <a:t>infantil.</a:t>
            </a:r>
            <a:endParaRPr lang="es-ES" sz="2200" dirty="0"/>
          </a:p>
          <a:p>
            <a:r>
              <a:rPr lang="es-ES" sz="2200" dirty="0"/>
              <a:t>Comunicación: </a:t>
            </a:r>
            <a:r>
              <a:rPr lang="es-ES" sz="2200" dirty="0" smtClean="0"/>
              <a:t>Competencia </a:t>
            </a:r>
            <a:r>
              <a:rPr lang="es-ES" sz="2200" dirty="0"/>
              <a:t>social y </a:t>
            </a:r>
            <a:r>
              <a:rPr lang="es-ES" sz="2200" dirty="0" smtClean="0"/>
              <a:t>emocional.</a:t>
            </a:r>
          </a:p>
          <a:p>
            <a:pPr marL="0" indent="0" algn="just">
              <a:buNone/>
            </a:pPr>
            <a:r>
              <a:rPr lang="es-ES" sz="2200" dirty="0" smtClean="0"/>
              <a:t>Este manual de </a:t>
            </a:r>
            <a:r>
              <a:rPr lang="es-ES" sz="2200" dirty="0"/>
              <a:t>herramientas refuerza la capacitación de </a:t>
            </a:r>
            <a:r>
              <a:rPr lang="es-ES" sz="2200" dirty="0" smtClean="0"/>
              <a:t>Café para padres y madres </a:t>
            </a:r>
            <a:r>
              <a:rPr lang="es-ES" sz="2200" dirty="0"/>
              <a:t>y viene con extras adicionales </a:t>
            </a:r>
            <a:r>
              <a:rPr lang="es-ES" sz="2200" dirty="0" smtClean="0"/>
              <a:t>brindando la oportunidad a padres y madres de fomentar una educación segura desde la perspectiva parental. </a:t>
            </a:r>
            <a:endParaRPr lang="en-IE" sz="22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7DC3AA1-ACDE-4DAB-AA75-AB57F757592A}"/>
              </a:ext>
            </a:extLst>
          </p:cNvPr>
          <p:cNvSpPr/>
          <p:nvPr/>
        </p:nvSpPr>
        <p:spPr>
          <a:xfrm>
            <a:off x="231121" y="5772599"/>
            <a:ext cx="3068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u="sng" dirty="0" err="1">
                <a:solidFill>
                  <a:schemeClr val="accent1"/>
                </a:solidFill>
              </a:rPr>
              <a:t>Compra</a:t>
            </a:r>
            <a:r>
              <a:rPr lang="en-IE" sz="2400" u="sng" dirty="0">
                <a:solidFill>
                  <a:schemeClr val="accent1"/>
                </a:solidFill>
              </a:rPr>
              <a:t> la </a:t>
            </a:r>
            <a:r>
              <a:rPr lang="en-IE" sz="2400" u="sng" dirty="0" err="1">
                <a:solidFill>
                  <a:schemeClr val="accent1"/>
                </a:solidFill>
              </a:rPr>
              <a:t>herramienta</a:t>
            </a:r>
            <a:endParaRPr lang="en-IE" sz="2400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137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A8D6087E-3F07-445C-BF3D-0EA97D8E28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98028" y="1754551"/>
            <a:ext cx="5965371" cy="4327272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/>
              <a:t>La Embajada de Irlanda en Berlín celebra regularmente un Café para </a:t>
            </a:r>
            <a:r>
              <a:rPr lang="es-ES" dirty="0" smtClean="0"/>
              <a:t>padres y madres migrantes irlandeses/as </a:t>
            </a:r>
            <a:r>
              <a:rPr lang="es-ES" dirty="0"/>
              <a:t>en Alemania</a:t>
            </a:r>
            <a:r>
              <a:rPr lang="es-ES" dirty="0" smtClean="0"/>
              <a:t>.</a:t>
            </a:r>
          </a:p>
          <a:p>
            <a:pPr marL="0" indent="0" algn="just">
              <a:buNone/>
            </a:pPr>
            <a:r>
              <a:rPr lang="es-ES" dirty="0" smtClean="0"/>
              <a:t>Se trata de una </a:t>
            </a:r>
            <a:r>
              <a:rPr lang="es-ES" dirty="0"/>
              <a:t>reunión informal </a:t>
            </a:r>
            <a:r>
              <a:rPr lang="es-ES" dirty="0" smtClean="0"/>
              <a:t>alentándoles a traer a sus bebes y niños/as a conectarse </a:t>
            </a:r>
            <a:r>
              <a:rPr lang="es-ES" dirty="0"/>
              <a:t>con otros </a:t>
            </a:r>
            <a:r>
              <a:rPr lang="es-ES" dirty="0" smtClean="0"/>
              <a:t>padres y madres </a:t>
            </a:r>
            <a:r>
              <a:rPr lang="es-ES" dirty="0"/>
              <a:t>mientras disfrutan </a:t>
            </a:r>
            <a:r>
              <a:rPr lang="es-ES" dirty="0" smtClean="0"/>
              <a:t>tomando una </a:t>
            </a:r>
            <a:r>
              <a:rPr lang="es-ES" dirty="0"/>
              <a:t>taza de </a:t>
            </a:r>
            <a:r>
              <a:rPr lang="es-ES" dirty="0" smtClean="0"/>
              <a:t>café/ </a:t>
            </a:r>
            <a:r>
              <a:rPr lang="es-ES" dirty="0"/>
              <a:t>té y un pastel</a:t>
            </a:r>
            <a:r>
              <a:rPr lang="es-ES" dirty="0" smtClean="0"/>
              <a:t>.</a:t>
            </a:r>
          </a:p>
          <a:p>
            <a:pPr marL="0" indent="0" algn="just">
              <a:buNone/>
            </a:pPr>
            <a:r>
              <a:rPr lang="es-ES" dirty="0"/>
              <a:t>Cada reunión generalmente incluye una charla </a:t>
            </a:r>
            <a:r>
              <a:rPr lang="es-ES" dirty="0" smtClean="0"/>
              <a:t>educativa </a:t>
            </a:r>
            <a:r>
              <a:rPr lang="es-ES" dirty="0"/>
              <a:t>informal de </a:t>
            </a:r>
            <a:r>
              <a:rPr lang="es-ES" dirty="0" smtClean="0"/>
              <a:t>padres/madres educadores/as </a:t>
            </a:r>
            <a:r>
              <a:rPr lang="es-ES" dirty="0"/>
              <a:t>que comparten sus experiencias y consejos sobre la crianza de </a:t>
            </a:r>
            <a:r>
              <a:rPr lang="es-ES" dirty="0" smtClean="0"/>
              <a:t>los/las hijos/as.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4876895-DB95-4FEB-9586-30409942A1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s-ES" dirty="0"/>
              <a:t>Ejemplo de </a:t>
            </a:r>
            <a:r>
              <a:rPr lang="es-ES" dirty="0" smtClean="0"/>
              <a:t>Café para Padres y Madres- </a:t>
            </a:r>
            <a:r>
              <a:rPr lang="es-ES" dirty="0"/>
              <a:t>Embajada de Irlanda en Berlín</a:t>
            </a:r>
            <a:endParaRPr lang="en-IE" dirty="0"/>
          </a:p>
        </p:txBody>
      </p:sp>
      <p:pic>
        <p:nvPicPr>
          <p:cNvPr id="23554" name="Picture 2" descr="Irish Parent Café ">
            <a:extLst>
              <a:ext uri="{FF2B5EF4-FFF2-40B4-BE49-F238E27FC236}">
                <a16:creationId xmlns="" xmlns:a16="http://schemas.microsoft.com/office/drawing/2014/main" id="{FBAE9934-B7FD-4CD4-A02E-F7536DC8E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0571"/>
            <a:ext cx="5863773" cy="32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2E47455-549C-4BDF-A3A7-99E6F70CE6B7}"/>
              </a:ext>
            </a:extLst>
          </p:cNvPr>
          <p:cNvSpPr/>
          <p:nvPr/>
        </p:nvSpPr>
        <p:spPr>
          <a:xfrm>
            <a:off x="5998028" y="6530253"/>
            <a:ext cx="101454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3"/>
              </a:rPr>
              <a:t>https://www.dfa.ie/irish-embassy/germany/news-and-events/news-archive/irish-parent-cafe-.html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2702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F90325E-6AB0-4A3E-AC6D-35C1BEB34B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125" y="2090693"/>
            <a:ext cx="2880312" cy="3712088"/>
          </a:xfrm>
        </p:spPr>
        <p:txBody>
          <a:bodyPr/>
          <a:lstStyle/>
          <a:p>
            <a:r>
              <a:rPr lang="es-ES" dirty="0">
                <a:solidFill>
                  <a:srgbClr val="16A8D3"/>
                </a:solidFill>
              </a:rPr>
              <a:t>¿Qué </a:t>
            </a:r>
            <a:r>
              <a:rPr lang="es-ES" dirty="0" smtClean="0">
                <a:solidFill>
                  <a:srgbClr val="16A8D3"/>
                </a:solidFill>
              </a:rPr>
              <a:t>has aprendido </a:t>
            </a:r>
            <a:r>
              <a:rPr lang="es-ES" dirty="0">
                <a:solidFill>
                  <a:srgbClr val="16A8D3"/>
                </a:solidFill>
              </a:rPr>
              <a:t>de nuestra Experiencia </a:t>
            </a:r>
            <a:r>
              <a:rPr lang="es-ES" dirty="0" smtClean="0">
                <a:solidFill>
                  <a:srgbClr val="16A8D3"/>
                </a:solidFill>
              </a:rPr>
              <a:t>con personas Refugiadas  </a:t>
            </a:r>
            <a:r>
              <a:rPr lang="es-ES" dirty="0">
                <a:solidFill>
                  <a:srgbClr val="16A8D3"/>
                </a:solidFill>
              </a:rPr>
              <a:t>y </a:t>
            </a:r>
            <a:endParaRPr lang="es-ES" dirty="0" smtClean="0">
              <a:solidFill>
                <a:srgbClr val="16A8D3"/>
              </a:solidFill>
            </a:endParaRPr>
          </a:p>
          <a:p>
            <a:r>
              <a:rPr lang="es-ES" dirty="0" smtClean="0">
                <a:solidFill>
                  <a:srgbClr val="16A8D3"/>
                </a:solidFill>
              </a:rPr>
              <a:t>"¿</a:t>
            </a:r>
            <a:r>
              <a:rPr lang="es-ES" dirty="0">
                <a:solidFill>
                  <a:srgbClr val="16A8D3"/>
                </a:solidFill>
              </a:rPr>
              <a:t>Y si fuera yo?" </a:t>
            </a:r>
            <a:r>
              <a:rPr lang="es-ES" dirty="0" smtClean="0">
                <a:solidFill>
                  <a:srgbClr val="16A8D3"/>
                </a:solidFill>
              </a:rPr>
              <a:t>¿Actividades?</a:t>
            </a:r>
            <a:endParaRPr lang="en-IE" dirty="0">
              <a:solidFill>
                <a:srgbClr val="16A8D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0B30F5-6C42-4673-BA23-6FC5D780CB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6491" y="2090693"/>
            <a:ext cx="2850089" cy="4226024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B6BD00"/>
                </a:solidFill>
              </a:rPr>
              <a:t>La Sección 1.1 </a:t>
            </a:r>
            <a:r>
              <a:rPr lang="es-ES" dirty="0" smtClean="0">
                <a:solidFill>
                  <a:srgbClr val="B6BD00"/>
                </a:solidFill>
              </a:rPr>
              <a:t>ha analizado </a:t>
            </a:r>
            <a:r>
              <a:rPr lang="es-ES" dirty="0">
                <a:solidFill>
                  <a:srgbClr val="B6BD00"/>
                </a:solidFill>
              </a:rPr>
              <a:t>los factores </a:t>
            </a:r>
            <a:r>
              <a:rPr lang="es-ES" dirty="0" smtClean="0">
                <a:solidFill>
                  <a:srgbClr val="B6BD00"/>
                </a:solidFill>
              </a:rPr>
              <a:t>más estresantes para las personas refugiadas </a:t>
            </a:r>
            <a:r>
              <a:rPr lang="es-ES" dirty="0">
                <a:solidFill>
                  <a:srgbClr val="B6BD00"/>
                </a:solidFill>
              </a:rPr>
              <a:t>y migrantes. </a:t>
            </a:r>
            <a:endParaRPr lang="es-ES" dirty="0" smtClean="0">
              <a:solidFill>
                <a:srgbClr val="B6BD00"/>
              </a:solidFill>
            </a:endParaRPr>
          </a:p>
          <a:p>
            <a:r>
              <a:rPr lang="es-ES" dirty="0" smtClean="0">
                <a:solidFill>
                  <a:srgbClr val="B6BD00"/>
                </a:solidFill>
              </a:rPr>
              <a:t>¿</a:t>
            </a:r>
            <a:r>
              <a:rPr lang="es-ES" dirty="0">
                <a:solidFill>
                  <a:srgbClr val="B6BD00"/>
                </a:solidFill>
              </a:rPr>
              <a:t>Podría la </a:t>
            </a:r>
            <a:r>
              <a:rPr lang="es-ES" dirty="0" smtClean="0">
                <a:solidFill>
                  <a:srgbClr val="B6BD00"/>
                </a:solidFill>
              </a:rPr>
              <a:t>Herramienta de evaluación resaltar mejor el trabajo </a:t>
            </a:r>
            <a:r>
              <a:rPr lang="es-ES" dirty="0">
                <a:solidFill>
                  <a:srgbClr val="B6BD00"/>
                </a:solidFill>
              </a:rPr>
              <a:t>en </a:t>
            </a:r>
            <a:r>
              <a:rPr lang="es-ES" dirty="0" smtClean="0">
                <a:solidFill>
                  <a:srgbClr val="B6BD00"/>
                </a:solidFill>
              </a:rPr>
              <a:t>este </a:t>
            </a:r>
            <a:r>
              <a:rPr lang="es-ES" dirty="0">
                <a:solidFill>
                  <a:srgbClr val="B6BD00"/>
                </a:solidFill>
              </a:rPr>
              <a:t>área?</a:t>
            </a:r>
            <a:endParaRPr lang="en-IE" dirty="0">
              <a:solidFill>
                <a:srgbClr val="B6BD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1A9021F-A690-45DC-B615-242A03054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5266" y="2090692"/>
            <a:ext cx="3071470" cy="4115797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ED7523"/>
                </a:solidFill>
              </a:rPr>
              <a:t>La promoción de la resiliencia y el bienestar es clave para la inclusión de </a:t>
            </a:r>
            <a:r>
              <a:rPr lang="es-ES" dirty="0" smtClean="0">
                <a:solidFill>
                  <a:srgbClr val="ED7523"/>
                </a:solidFill>
              </a:rPr>
              <a:t>las personas refugiadas </a:t>
            </a:r>
            <a:r>
              <a:rPr lang="es-ES" dirty="0">
                <a:solidFill>
                  <a:srgbClr val="ED7523"/>
                </a:solidFill>
              </a:rPr>
              <a:t>y migrantes. </a:t>
            </a:r>
            <a:endParaRPr lang="es-ES" dirty="0" smtClean="0">
              <a:solidFill>
                <a:srgbClr val="ED7523"/>
              </a:solidFill>
            </a:endParaRPr>
          </a:p>
          <a:p>
            <a:r>
              <a:rPr lang="es-ES" dirty="0" smtClean="0">
                <a:solidFill>
                  <a:srgbClr val="ED7523"/>
                </a:solidFill>
              </a:rPr>
              <a:t>¿</a:t>
            </a:r>
            <a:r>
              <a:rPr lang="es-ES" dirty="0">
                <a:solidFill>
                  <a:srgbClr val="ED7523"/>
                </a:solidFill>
              </a:rPr>
              <a:t>Qué apoyos tiene previsto ofrecer para promoverlos en el futuro?</a:t>
            </a:r>
            <a:endParaRPr lang="en-IE" dirty="0">
              <a:solidFill>
                <a:srgbClr val="ED752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824D7C1-4998-41BB-88F7-95E1BE5D0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98549" y="2090692"/>
            <a:ext cx="2986078" cy="440414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EA1D76"/>
                </a:solidFill>
              </a:rPr>
              <a:t>El fortalecimiento familiar es un enfoque de apoyo vital, especialmente para las familias de </a:t>
            </a:r>
            <a:r>
              <a:rPr lang="es-ES" dirty="0" smtClean="0">
                <a:solidFill>
                  <a:srgbClr val="EA1D76"/>
                </a:solidFill>
              </a:rPr>
              <a:t>personas refugiadas </a:t>
            </a:r>
            <a:r>
              <a:rPr lang="es-ES" dirty="0">
                <a:solidFill>
                  <a:srgbClr val="EA1D76"/>
                </a:solidFill>
              </a:rPr>
              <a:t>que han experimentado pérdidas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53CAEB4-6D1E-4A12-933C-8886D85A0CE8}"/>
              </a:ext>
            </a:extLst>
          </p:cNvPr>
          <p:cNvSpPr txBox="1"/>
          <p:nvPr/>
        </p:nvSpPr>
        <p:spPr>
          <a:xfrm>
            <a:off x="0" y="0"/>
            <a:ext cx="6145266" cy="369332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Claves para el Bienestar y </a:t>
            </a:r>
            <a:r>
              <a:rPr lang="es-ES" dirty="0">
                <a:solidFill>
                  <a:schemeClr val="bg1"/>
                </a:solidFill>
              </a:rPr>
              <a:t>conclusiones familiares / </a:t>
            </a:r>
            <a:r>
              <a:rPr lang="es-ES" dirty="0" smtClean="0">
                <a:solidFill>
                  <a:schemeClr val="bg1"/>
                </a:solidFill>
              </a:rPr>
              <a:t>Acciones</a:t>
            </a:r>
            <a:endParaRPr lang="en-IE" dirty="0">
              <a:solidFill>
                <a:schemeClr val="bg1"/>
              </a:solidFill>
            </a:endParaRPr>
          </a:p>
        </p:txBody>
      </p:sp>
      <p:grpSp>
        <p:nvGrpSpPr>
          <p:cNvPr id="13" name="Google Shape;813;p39">
            <a:extLst>
              <a:ext uri="{FF2B5EF4-FFF2-40B4-BE49-F238E27FC236}">
                <a16:creationId xmlns="" xmlns:a16="http://schemas.microsoft.com/office/drawing/2014/main" id="{0A1233D0-E303-439F-AB5F-10322B1DAD36}"/>
              </a:ext>
            </a:extLst>
          </p:cNvPr>
          <p:cNvGrpSpPr/>
          <p:nvPr/>
        </p:nvGrpSpPr>
        <p:grpSpPr>
          <a:xfrm>
            <a:off x="1409556" y="843756"/>
            <a:ext cx="540999" cy="749830"/>
            <a:chOff x="6718575" y="2318625"/>
            <a:chExt cx="256950" cy="407375"/>
          </a:xfrm>
        </p:grpSpPr>
        <p:sp>
          <p:nvSpPr>
            <p:cNvPr id="14" name="Google Shape;814;p39">
              <a:extLst>
                <a:ext uri="{FF2B5EF4-FFF2-40B4-BE49-F238E27FC236}">
                  <a16:creationId xmlns="" xmlns:a16="http://schemas.microsoft.com/office/drawing/2014/main" id="{23C569AF-787E-4F78-9A76-6BD05C76FEAA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5;p39">
              <a:extLst>
                <a:ext uri="{FF2B5EF4-FFF2-40B4-BE49-F238E27FC236}">
                  <a16:creationId xmlns="" xmlns:a16="http://schemas.microsoft.com/office/drawing/2014/main" id="{308CA53F-60A3-41D2-A96B-16158843BB41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6;p39">
              <a:extLst>
                <a:ext uri="{FF2B5EF4-FFF2-40B4-BE49-F238E27FC236}">
                  <a16:creationId xmlns="" xmlns:a16="http://schemas.microsoft.com/office/drawing/2014/main" id="{6E3F815A-8C47-40B7-A53F-BAA2B83B2B81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7;p39">
              <a:extLst>
                <a:ext uri="{FF2B5EF4-FFF2-40B4-BE49-F238E27FC236}">
                  <a16:creationId xmlns="" xmlns:a16="http://schemas.microsoft.com/office/drawing/2014/main" id="{34A99AE4-2EA5-43E3-A15F-5D8E7A23C445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8;p39">
              <a:extLst>
                <a:ext uri="{FF2B5EF4-FFF2-40B4-BE49-F238E27FC236}">
                  <a16:creationId xmlns="" xmlns:a16="http://schemas.microsoft.com/office/drawing/2014/main" id="{6EA496E5-A017-4A15-A305-135E482C0150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9;p39">
              <a:extLst>
                <a:ext uri="{FF2B5EF4-FFF2-40B4-BE49-F238E27FC236}">
                  <a16:creationId xmlns="" xmlns:a16="http://schemas.microsoft.com/office/drawing/2014/main" id="{19EBBCF1-083C-41B1-99E4-64CAE688B841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0;p39">
              <a:extLst>
                <a:ext uri="{FF2B5EF4-FFF2-40B4-BE49-F238E27FC236}">
                  <a16:creationId xmlns="" xmlns:a16="http://schemas.microsoft.com/office/drawing/2014/main" id="{2BC802E1-949C-4715-9A33-BAD5C9BCB78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21;p39">
              <a:extLst>
                <a:ext uri="{FF2B5EF4-FFF2-40B4-BE49-F238E27FC236}">
                  <a16:creationId xmlns="" xmlns:a16="http://schemas.microsoft.com/office/drawing/2014/main" id="{AADFDC41-2B91-437C-B53F-B76F83FC035A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612;p39">
            <a:extLst>
              <a:ext uri="{FF2B5EF4-FFF2-40B4-BE49-F238E27FC236}">
                <a16:creationId xmlns="" xmlns:a16="http://schemas.microsoft.com/office/drawing/2014/main" id="{D92E5C13-7A7B-4C37-8AD2-16D69B917F86}"/>
              </a:ext>
            </a:extLst>
          </p:cNvPr>
          <p:cNvGrpSpPr/>
          <p:nvPr/>
        </p:nvGrpSpPr>
        <p:grpSpPr>
          <a:xfrm>
            <a:off x="4296422" y="896754"/>
            <a:ext cx="655587" cy="641843"/>
            <a:chOff x="3951850" y="2985350"/>
            <a:chExt cx="407950" cy="416500"/>
          </a:xfrm>
        </p:grpSpPr>
        <p:sp>
          <p:nvSpPr>
            <p:cNvPr id="23" name="Google Shape;613;p39">
              <a:extLst>
                <a:ext uri="{FF2B5EF4-FFF2-40B4-BE49-F238E27FC236}">
                  <a16:creationId xmlns="" xmlns:a16="http://schemas.microsoft.com/office/drawing/2014/main" id="{58DADBC2-AD83-47BC-87FE-A9DF0CC1E114}"/>
                </a:ext>
              </a:extLst>
            </p:cNvPr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14;p39">
              <a:extLst>
                <a:ext uri="{FF2B5EF4-FFF2-40B4-BE49-F238E27FC236}">
                  <a16:creationId xmlns="" xmlns:a16="http://schemas.microsoft.com/office/drawing/2014/main" id="{5BDA9DC0-7D8A-4DA2-8579-904F253DA844}"/>
                </a:ext>
              </a:extLst>
            </p:cNvPr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15;p39">
              <a:extLst>
                <a:ext uri="{FF2B5EF4-FFF2-40B4-BE49-F238E27FC236}">
                  <a16:creationId xmlns="" xmlns:a16="http://schemas.microsoft.com/office/drawing/2014/main" id="{63679B12-0A72-48B0-A4FA-F05E3FFD3783}"/>
                </a:ext>
              </a:extLst>
            </p:cNvPr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16;p39">
              <a:extLst>
                <a:ext uri="{FF2B5EF4-FFF2-40B4-BE49-F238E27FC236}">
                  <a16:creationId xmlns="" xmlns:a16="http://schemas.microsoft.com/office/drawing/2014/main" id="{5D8D142F-410E-4BA6-8509-0C76E2CA1903}"/>
                </a:ext>
              </a:extLst>
            </p:cNvPr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680;p39">
            <a:extLst>
              <a:ext uri="{FF2B5EF4-FFF2-40B4-BE49-F238E27FC236}">
                <a16:creationId xmlns="" xmlns:a16="http://schemas.microsoft.com/office/drawing/2014/main" id="{1FC355B9-FF07-4FD7-8AB3-1D9B206F02FB}"/>
              </a:ext>
            </a:extLst>
          </p:cNvPr>
          <p:cNvSpPr/>
          <p:nvPr/>
        </p:nvSpPr>
        <p:spPr>
          <a:xfrm>
            <a:off x="7048844" y="776198"/>
            <a:ext cx="796754" cy="817388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952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857;p39">
            <a:extLst>
              <a:ext uri="{FF2B5EF4-FFF2-40B4-BE49-F238E27FC236}">
                <a16:creationId xmlns="" xmlns:a16="http://schemas.microsoft.com/office/drawing/2014/main" id="{8C61AE3D-CD02-4D90-9981-B54EDB85F8D4}"/>
              </a:ext>
            </a:extLst>
          </p:cNvPr>
          <p:cNvGrpSpPr/>
          <p:nvPr/>
        </p:nvGrpSpPr>
        <p:grpSpPr>
          <a:xfrm>
            <a:off x="10089600" y="868552"/>
            <a:ext cx="700986" cy="725009"/>
            <a:chOff x="5233525" y="4954450"/>
            <a:chExt cx="538275" cy="516350"/>
          </a:xfrm>
        </p:grpSpPr>
        <p:sp>
          <p:nvSpPr>
            <p:cNvPr id="36" name="Google Shape;858;p39">
              <a:extLst>
                <a:ext uri="{FF2B5EF4-FFF2-40B4-BE49-F238E27FC236}">
                  <a16:creationId xmlns="" xmlns:a16="http://schemas.microsoft.com/office/drawing/2014/main" id="{9D011B03-417D-42DC-A384-21432F49E241}"/>
                </a:ext>
              </a:extLst>
            </p:cNvPr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9;p39">
              <a:extLst>
                <a:ext uri="{FF2B5EF4-FFF2-40B4-BE49-F238E27FC236}">
                  <a16:creationId xmlns="" xmlns:a16="http://schemas.microsoft.com/office/drawing/2014/main" id="{8201F175-5E82-4D9C-8FEF-6EFBAF461E36}"/>
                </a:ext>
              </a:extLst>
            </p:cNvPr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60;p39">
              <a:extLst>
                <a:ext uri="{FF2B5EF4-FFF2-40B4-BE49-F238E27FC236}">
                  <a16:creationId xmlns="" xmlns:a16="http://schemas.microsoft.com/office/drawing/2014/main" id="{6F2FCD0E-EB90-4919-ACE9-A71BCDBF4628}"/>
                </a:ext>
              </a:extLst>
            </p:cNvPr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61;p39">
              <a:extLst>
                <a:ext uri="{FF2B5EF4-FFF2-40B4-BE49-F238E27FC236}">
                  <a16:creationId xmlns="" xmlns:a16="http://schemas.microsoft.com/office/drawing/2014/main" id="{154494B9-25B8-4453-8ABC-066740D13C90}"/>
                </a:ext>
              </a:extLst>
            </p:cNvPr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62;p39">
              <a:extLst>
                <a:ext uri="{FF2B5EF4-FFF2-40B4-BE49-F238E27FC236}">
                  <a16:creationId xmlns="" xmlns:a16="http://schemas.microsoft.com/office/drawing/2014/main" id="{2D09B0BC-D46A-4200-803D-76E190CC18DA}"/>
                </a:ext>
              </a:extLst>
            </p:cNvPr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63;p39">
              <a:extLst>
                <a:ext uri="{FF2B5EF4-FFF2-40B4-BE49-F238E27FC236}">
                  <a16:creationId xmlns="" xmlns:a16="http://schemas.microsoft.com/office/drawing/2014/main" id="{D0395263-5964-4352-91E5-4139C8C25FE8}"/>
                </a:ext>
              </a:extLst>
            </p:cNvPr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64;p39">
              <a:extLst>
                <a:ext uri="{FF2B5EF4-FFF2-40B4-BE49-F238E27FC236}">
                  <a16:creationId xmlns="" xmlns:a16="http://schemas.microsoft.com/office/drawing/2014/main" id="{40F0D832-5596-4690-A64C-35810CC0C76F}"/>
                </a:ext>
              </a:extLst>
            </p:cNvPr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65;p39">
              <a:extLst>
                <a:ext uri="{FF2B5EF4-FFF2-40B4-BE49-F238E27FC236}">
                  <a16:creationId xmlns="" xmlns:a16="http://schemas.microsoft.com/office/drawing/2014/main" id="{C64B81CE-89B2-4775-A8A6-E775EB51320B}"/>
                </a:ext>
              </a:extLst>
            </p:cNvPr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66;p39">
              <a:extLst>
                <a:ext uri="{FF2B5EF4-FFF2-40B4-BE49-F238E27FC236}">
                  <a16:creationId xmlns="" xmlns:a16="http://schemas.microsoft.com/office/drawing/2014/main" id="{6E0A270A-9F2B-4E6F-9396-A3DAE2FF4560}"/>
                </a:ext>
              </a:extLst>
            </p:cNvPr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67;p39">
              <a:extLst>
                <a:ext uri="{FF2B5EF4-FFF2-40B4-BE49-F238E27FC236}">
                  <a16:creationId xmlns="" xmlns:a16="http://schemas.microsoft.com/office/drawing/2014/main" id="{5D67874A-E347-40DA-96EA-C09DE2FB36EA}"/>
                </a:ext>
              </a:extLst>
            </p:cNvPr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68;p39">
              <a:extLst>
                <a:ext uri="{FF2B5EF4-FFF2-40B4-BE49-F238E27FC236}">
                  <a16:creationId xmlns="" xmlns:a16="http://schemas.microsoft.com/office/drawing/2014/main" id="{DA6EFC31-65DF-46E9-AB3F-DD72B4BFF011}"/>
                </a:ext>
              </a:extLst>
            </p:cNvPr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7967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Muchas</a:t>
            </a:r>
            <a:r>
              <a:rPr lang="en-US" dirty="0" smtClean="0"/>
              <a:t> Gracias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¿Alguna pregunta?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Google Shape;482;p39"/>
          <p:cNvSpPr/>
          <p:nvPr/>
        </p:nvSpPr>
        <p:spPr>
          <a:xfrm>
            <a:off x="7232588" y="2462413"/>
            <a:ext cx="295553" cy="257910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664;p39"/>
          <p:cNvGrpSpPr/>
          <p:nvPr/>
        </p:nvGrpSpPr>
        <p:grpSpPr>
          <a:xfrm>
            <a:off x="7852766" y="4477427"/>
            <a:ext cx="301041" cy="301041"/>
            <a:chOff x="5941025" y="3634400"/>
            <a:chExt cx="467650" cy="467650"/>
          </a:xfrm>
        </p:grpSpPr>
        <p:sp>
          <p:nvSpPr>
            <p:cNvPr id="11" name="Google Shape;665;p39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6;p39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7;p39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8;p39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9;p39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70;p39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506;p39"/>
          <p:cNvGrpSpPr/>
          <p:nvPr/>
        </p:nvGrpSpPr>
        <p:grpSpPr>
          <a:xfrm>
            <a:off x="7380365" y="3606172"/>
            <a:ext cx="299463" cy="202260"/>
            <a:chOff x="564675" y="1700625"/>
            <a:chExt cx="465200" cy="314200"/>
          </a:xfrm>
        </p:grpSpPr>
        <p:sp>
          <p:nvSpPr>
            <p:cNvPr id="18" name="Google Shape;507;p39"/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l" t="t" r="r" b="b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08;p39"/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l" t="t" r="r" b="b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09;p39"/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681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unset over a body of water&#10;&#10;Description automatically generated">
            <a:extLst>
              <a:ext uri="{FF2B5EF4-FFF2-40B4-BE49-F238E27FC236}">
                <a16:creationId xmlns="" xmlns:a16="http://schemas.microsoft.com/office/drawing/2014/main" id="{1866BC0E-0241-4906-8507-7DA54D89A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61891" y="0"/>
            <a:ext cx="3730109" cy="55946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6AE65BE-B338-4584-AF3C-C253036DC1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379" y="564312"/>
            <a:ext cx="7405621" cy="4812954"/>
          </a:xfrm>
        </p:spPr>
        <p:txBody>
          <a:bodyPr>
            <a:noAutofit/>
          </a:bodyPr>
          <a:lstStyle/>
          <a:p>
            <a:pPr algn="just"/>
            <a:r>
              <a:rPr lang="es-ES" sz="3600" b="1" dirty="0"/>
              <a:t>Ejercicio de autorreflexión -</a:t>
            </a:r>
          </a:p>
          <a:p>
            <a:pPr algn="just"/>
            <a:r>
              <a:rPr lang="es-ES" sz="3600" b="1" dirty="0"/>
              <a:t>¿Y si fuera yo</a:t>
            </a:r>
            <a:r>
              <a:rPr lang="es-ES" sz="3600" b="1" dirty="0" smtClean="0"/>
              <a:t>?</a:t>
            </a:r>
          </a:p>
          <a:p>
            <a:pPr algn="just"/>
            <a:r>
              <a:rPr lang="es-ES" sz="2200" b="1" dirty="0" smtClean="0"/>
              <a:t>Todas las personas hemos tenido </a:t>
            </a:r>
            <a:r>
              <a:rPr lang="es-ES" sz="2200" b="1" dirty="0"/>
              <a:t>una experiencia difícil y aterradora. </a:t>
            </a:r>
            <a:r>
              <a:rPr lang="es-ES" sz="2200" b="1" dirty="0" smtClean="0"/>
              <a:t>Durante un </a:t>
            </a:r>
            <a:r>
              <a:rPr lang="es-ES" sz="2200" b="1" dirty="0"/>
              <a:t>minuto </a:t>
            </a:r>
            <a:r>
              <a:rPr lang="es-ES" sz="2200" b="1" dirty="0" smtClean="0"/>
              <a:t>piense en </a:t>
            </a:r>
            <a:r>
              <a:rPr lang="es-ES" sz="2200" b="1" dirty="0"/>
              <a:t>algo </a:t>
            </a:r>
            <a:r>
              <a:rPr lang="es-ES" sz="2200" b="1" dirty="0" smtClean="0"/>
              <a:t>que le haya asustado  mucho o </a:t>
            </a:r>
            <a:r>
              <a:rPr lang="es-ES" sz="2200" b="1" dirty="0" err="1" smtClean="0"/>
              <a:t>o</a:t>
            </a:r>
            <a:r>
              <a:rPr lang="es-ES" sz="2200" b="1" dirty="0" smtClean="0"/>
              <a:t> le haya hecho daño.</a:t>
            </a:r>
            <a:endParaRPr lang="es-ES" sz="2200" b="1" dirty="0"/>
          </a:p>
          <a:p>
            <a:pPr algn="just"/>
            <a:r>
              <a:rPr lang="es-ES" sz="2200" b="1" dirty="0"/>
              <a:t>¿Cómo </a:t>
            </a:r>
            <a:r>
              <a:rPr lang="es-ES" sz="2200" b="1" dirty="0" smtClean="0"/>
              <a:t>reaccionó?</a:t>
            </a:r>
            <a:endParaRPr lang="es-ES" sz="2200" b="1" dirty="0"/>
          </a:p>
          <a:p>
            <a:pPr algn="just"/>
            <a:r>
              <a:rPr lang="es-ES" sz="2200" b="1" dirty="0" smtClean="0"/>
              <a:t>Cuando estaba ocurriendo, </a:t>
            </a:r>
            <a:r>
              <a:rPr lang="es-ES" sz="2200" b="1" dirty="0"/>
              <a:t>¿qué </a:t>
            </a:r>
            <a:r>
              <a:rPr lang="es-ES" sz="2200" b="1" dirty="0" smtClean="0"/>
              <a:t>quería </a:t>
            </a:r>
            <a:r>
              <a:rPr lang="es-ES" sz="2200" b="1" dirty="0"/>
              <a:t>que </a:t>
            </a:r>
            <a:r>
              <a:rPr lang="es-ES" sz="2200" b="1" dirty="0" smtClean="0"/>
              <a:t>hicieran por usted para ayudarle?</a:t>
            </a:r>
            <a:endParaRPr lang="es-ES" sz="2200" b="1" dirty="0"/>
          </a:p>
          <a:p>
            <a:pPr algn="just"/>
            <a:r>
              <a:rPr lang="es-ES" sz="2200" b="1" dirty="0" smtClean="0"/>
              <a:t>Si alguien le ayudó </a:t>
            </a:r>
            <a:r>
              <a:rPr lang="es-ES" sz="2200" b="1" dirty="0"/>
              <a:t>¿</a:t>
            </a:r>
            <a:r>
              <a:rPr lang="es-ES" sz="2200" b="1" dirty="0" smtClean="0"/>
              <a:t>Qué hizo?</a:t>
            </a:r>
            <a:endParaRPr lang="es-ES" sz="2200" b="1" dirty="0"/>
          </a:p>
          <a:p>
            <a:pPr algn="just"/>
            <a:r>
              <a:rPr lang="es-ES" sz="2200" b="1" dirty="0" smtClean="0"/>
              <a:t>¿Qué impacto ha tenido esta </a:t>
            </a:r>
            <a:r>
              <a:rPr lang="es-ES" sz="2200" b="1" dirty="0"/>
              <a:t>experiencia </a:t>
            </a:r>
            <a:r>
              <a:rPr lang="es-ES" sz="2200" b="1" dirty="0" smtClean="0"/>
              <a:t>en su forma de pensar y </a:t>
            </a:r>
            <a:r>
              <a:rPr lang="es-ES" sz="2200" b="1" dirty="0" err="1" smtClean="0"/>
              <a:t>actur</a:t>
            </a:r>
            <a:r>
              <a:rPr lang="es-ES" sz="2200" b="1" dirty="0" smtClean="0"/>
              <a:t> a día de hoy</a:t>
            </a:r>
            <a:r>
              <a:rPr lang="es-ES" sz="2200" b="1" dirty="0"/>
              <a:t>?</a:t>
            </a:r>
            <a:endParaRPr lang="en-IE" sz="2200" b="1" dirty="0"/>
          </a:p>
          <a:p>
            <a:pPr algn="just"/>
            <a:endParaRPr lang="en-IE" sz="2200" b="1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51D5793-8BB2-40B9-903C-ECBF3C726E69}"/>
              </a:ext>
            </a:extLst>
          </p:cNvPr>
          <p:cNvSpPr/>
          <p:nvPr/>
        </p:nvSpPr>
        <p:spPr>
          <a:xfrm>
            <a:off x="-1" y="5377266"/>
            <a:ext cx="12192001" cy="1554272"/>
          </a:xfrm>
          <a:prstGeom prst="rect">
            <a:avLst/>
          </a:prstGeom>
          <a:solidFill>
            <a:srgbClr val="16A8D3"/>
          </a:solidFill>
        </p:spPr>
        <p:txBody>
          <a:bodyPr wrap="square">
            <a:spAutoFit/>
          </a:bodyPr>
          <a:lstStyle/>
          <a:p>
            <a:pPr algn="just"/>
            <a:r>
              <a:rPr lang="es-ES" sz="1900" b="1" dirty="0" smtClean="0">
                <a:solidFill>
                  <a:schemeClr val="bg1"/>
                </a:solidFill>
              </a:rPr>
              <a:t>Reflexionar sobre estas </a:t>
            </a:r>
            <a:r>
              <a:rPr lang="es-ES" sz="1900" b="1" dirty="0">
                <a:solidFill>
                  <a:schemeClr val="bg1"/>
                </a:solidFill>
              </a:rPr>
              <a:t>preguntas </a:t>
            </a:r>
            <a:r>
              <a:rPr lang="es-ES" sz="1900" b="1" dirty="0" smtClean="0">
                <a:solidFill>
                  <a:schemeClr val="bg1"/>
                </a:solidFill>
              </a:rPr>
              <a:t>le </a:t>
            </a:r>
            <a:r>
              <a:rPr lang="es-ES" sz="1900" b="1" dirty="0">
                <a:solidFill>
                  <a:schemeClr val="bg1"/>
                </a:solidFill>
              </a:rPr>
              <a:t>ayudará </a:t>
            </a:r>
            <a:r>
              <a:rPr lang="es-ES" sz="1900" b="1" dirty="0" smtClean="0">
                <a:solidFill>
                  <a:schemeClr val="bg1"/>
                </a:solidFill>
              </a:rPr>
              <a:t>a trabajar </a:t>
            </a:r>
            <a:r>
              <a:rPr lang="es-ES" sz="1900" b="1" dirty="0">
                <a:solidFill>
                  <a:schemeClr val="bg1"/>
                </a:solidFill>
              </a:rPr>
              <a:t>con otras personas </a:t>
            </a:r>
            <a:r>
              <a:rPr lang="es-ES" sz="1900" b="1" dirty="0" smtClean="0">
                <a:solidFill>
                  <a:schemeClr val="bg1"/>
                </a:solidFill>
              </a:rPr>
              <a:t>que hayan padecido las mimas circunstancias. Todas las personas </a:t>
            </a:r>
            <a:r>
              <a:rPr lang="es-ES" sz="1900" b="1" dirty="0">
                <a:solidFill>
                  <a:schemeClr val="bg1"/>
                </a:solidFill>
              </a:rPr>
              <a:t>hemos tenido momentos </a:t>
            </a:r>
            <a:r>
              <a:rPr lang="es-ES" sz="1900" b="1" dirty="0" smtClean="0">
                <a:solidFill>
                  <a:schemeClr val="bg1"/>
                </a:solidFill>
              </a:rPr>
              <a:t>en </a:t>
            </a:r>
            <a:r>
              <a:rPr lang="es-ES" sz="1900" b="1" dirty="0">
                <a:solidFill>
                  <a:schemeClr val="bg1"/>
                </a:solidFill>
              </a:rPr>
              <a:t>los que hemos estado </a:t>
            </a:r>
            <a:r>
              <a:rPr lang="es-ES" sz="1900" b="1" dirty="0" smtClean="0">
                <a:solidFill>
                  <a:schemeClr val="bg1"/>
                </a:solidFill>
              </a:rPr>
              <a:t>asustadas</a:t>
            </a:r>
            <a:r>
              <a:rPr lang="es-ES" sz="1900" b="1" dirty="0">
                <a:solidFill>
                  <a:schemeClr val="bg1"/>
                </a:solidFill>
              </a:rPr>
              <a:t>, </a:t>
            </a:r>
            <a:r>
              <a:rPr lang="es-ES" sz="1900" b="1" dirty="0" smtClean="0">
                <a:solidFill>
                  <a:schemeClr val="bg1"/>
                </a:solidFill>
              </a:rPr>
              <a:t>enfadadas, </a:t>
            </a:r>
            <a:r>
              <a:rPr lang="es-ES" sz="1900" b="1" dirty="0">
                <a:solidFill>
                  <a:schemeClr val="bg1"/>
                </a:solidFill>
              </a:rPr>
              <a:t>tristes y </a:t>
            </a:r>
            <a:r>
              <a:rPr lang="es-ES" sz="1900" b="1" dirty="0" smtClean="0">
                <a:solidFill>
                  <a:schemeClr val="bg1"/>
                </a:solidFill>
              </a:rPr>
              <a:t>confundidas</a:t>
            </a:r>
            <a:r>
              <a:rPr lang="es-ES" sz="1900" b="1" dirty="0">
                <a:solidFill>
                  <a:schemeClr val="bg1"/>
                </a:solidFill>
              </a:rPr>
              <a:t>. Cada persona experimenta </a:t>
            </a:r>
            <a:r>
              <a:rPr lang="es-ES" sz="1900" b="1" dirty="0" smtClean="0">
                <a:solidFill>
                  <a:schemeClr val="bg1"/>
                </a:solidFill>
              </a:rPr>
              <a:t>las crisis </a:t>
            </a:r>
            <a:r>
              <a:rPr lang="es-ES" sz="1900" b="1" dirty="0">
                <a:solidFill>
                  <a:schemeClr val="bg1"/>
                </a:solidFill>
              </a:rPr>
              <a:t>de </a:t>
            </a:r>
            <a:r>
              <a:rPr lang="es-ES" sz="1900" b="1" dirty="0" smtClean="0">
                <a:solidFill>
                  <a:schemeClr val="bg1"/>
                </a:solidFill>
              </a:rPr>
              <a:t>diferente </a:t>
            </a:r>
            <a:r>
              <a:rPr lang="es-ES" sz="1900" b="1" dirty="0">
                <a:solidFill>
                  <a:schemeClr val="bg1"/>
                </a:solidFill>
              </a:rPr>
              <a:t>manera en función de </a:t>
            </a:r>
            <a:r>
              <a:rPr lang="es-ES" sz="1900" b="1" dirty="0" smtClean="0">
                <a:solidFill>
                  <a:schemeClr val="bg1"/>
                </a:solidFill>
              </a:rPr>
              <a:t>su forma de pensar, sus preocupaciones</a:t>
            </a:r>
            <a:r>
              <a:rPr lang="es-ES" sz="1900" b="1" dirty="0">
                <a:solidFill>
                  <a:schemeClr val="bg1"/>
                </a:solidFill>
              </a:rPr>
              <a:t>, deseos y sentimientos. Aunque no </a:t>
            </a:r>
            <a:r>
              <a:rPr lang="es-ES" sz="1900" b="1" dirty="0" smtClean="0">
                <a:solidFill>
                  <a:schemeClr val="bg1"/>
                </a:solidFill>
              </a:rPr>
              <a:t>pueda </a:t>
            </a:r>
            <a:r>
              <a:rPr lang="es-ES" sz="1900" b="1" dirty="0">
                <a:solidFill>
                  <a:schemeClr val="bg1"/>
                </a:solidFill>
              </a:rPr>
              <a:t>experimentar </a:t>
            </a:r>
            <a:r>
              <a:rPr lang="es-ES" sz="1900" b="1" dirty="0" smtClean="0">
                <a:solidFill>
                  <a:schemeClr val="bg1"/>
                </a:solidFill>
              </a:rPr>
              <a:t>las crisis de la misma manera que otra </a:t>
            </a:r>
            <a:r>
              <a:rPr lang="es-ES" sz="1900" b="1" dirty="0">
                <a:solidFill>
                  <a:schemeClr val="bg1"/>
                </a:solidFill>
              </a:rPr>
              <a:t>persona, </a:t>
            </a:r>
            <a:r>
              <a:rPr lang="es-ES" sz="1900" b="1" dirty="0" smtClean="0">
                <a:solidFill>
                  <a:schemeClr val="bg1"/>
                </a:solidFill>
              </a:rPr>
              <a:t>puede </a:t>
            </a:r>
            <a:r>
              <a:rPr lang="es-ES" sz="1900" b="1" dirty="0">
                <a:solidFill>
                  <a:schemeClr val="bg1"/>
                </a:solidFill>
              </a:rPr>
              <a:t>intentar comprender su </a:t>
            </a:r>
            <a:r>
              <a:rPr lang="es-ES" sz="1900" b="1" dirty="0" smtClean="0">
                <a:solidFill>
                  <a:schemeClr val="bg1"/>
                </a:solidFill>
              </a:rPr>
              <a:t>situación a partir de otras situaciones cercanas.</a:t>
            </a:r>
            <a:endParaRPr lang="en-IE" sz="1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11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amily stress model refugees">
            <a:extLst>
              <a:ext uri="{FF2B5EF4-FFF2-40B4-BE49-F238E27FC236}">
                <a16:creationId xmlns="" xmlns:a16="http://schemas.microsoft.com/office/drawing/2014/main" id="{63E47DBD-3CDE-4436-B4A4-878578D92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/>
          <a:stretch/>
        </p:blipFill>
        <p:spPr bwMode="auto">
          <a:xfrm>
            <a:off x="3205804" y="134772"/>
            <a:ext cx="8762015" cy="640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49476E-EF07-4D9B-8181-3161BD87A1D1}"/>
              </a:ext>
            </a:extLst>
          </p:cNvPr>
          <p:cNvSpPr txBox="1"/>
          <p:nvPr/>
        </p:nvSpPr>
        <p:spPr>
          <a:xfrm>
            <a:off x="-1" y="237506"/>
            <a:ext cx="3023756" cy="255454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</a:rPr>
              <a:t>PRINCIPALES </a:t>
            </a:r>
            <a:r>
              <a:rPr lang="es-ES" sz="3200" dirty="0">
                <a:solidFill>
                  <a:schemeClr val="bg1"/>
                </a:solidFill>
              </a:rPr>
              <a:t>ESTRESORES DE </a:t>
            </a:r>
            <a:r>
              <a:rPr lang="es-ES" sz="3200" dirty="0" smtClean="0">
                <a:solidFill>
                  <a:schemeClr val="bg1"/>
                </a:solidFill>
              </a:rPr>
              <a:t>personas REFUGIADAS </a:t>
            </a:r>
            <a:r>
              <a:rPr lang="es-ES" sz="3200" dirty="0">
                <a:solidFill>
                  <a:schemeClr val="bg1"/>
                </a:solidFill>
              </a:rPr>
              <a:t>Y MIGRANTES</a:t>
            </a:r>
            <a:endParaRPr lang="en-I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90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CA9365D-24B7-4B3B-A593-3082BDB202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79918" y="1917388"/>
            <a:ext cx="6432148" cy="4154047"/>
          </a:xfrm>
        </p:spPr>
        <p:txBody>
          <a:bodyPr/>
          <a:lstStyle/>
          <a:p>
            <a:pPr algn="just"/>
            <a:r>
              <a:rPr lang="es-ES" dirty="0"/>
              <a:t>El trauma </a:t>
            </a:r>
            <a:r>
              <a:rPr lang="es-ES" dirty="0" smtClean="0"/>
              <a:t>se da cuando se </a:t>
            </a:r>
            <a:r>
              <a:rPr lang="es-ES" dirty="0"/>
              <a:t>produce un evento intenso que amenaza o causa daño al bienestar emocional y físico de una persona. </a:t>
            </a:r>
            <a:r>
              <a:rPr lang="es-ES" dirty="0" smtClean="0"/>
              <a:t>Las personas refugiadas </a:t>
            </a:r>
            <a:r>
              <a:rPr lang="es-ES" dirty="0"/>
              <a:t>y </a:t>
            </a:r>
            <a:r>
              <a:rPr lang="es-ES" dirty="0" smtClean="0"/>
              <a:t>migrantes </a:t>
            </a:r>
            <a:r>
              <a:rPr lang="es-ES" dirty="0"/>
              <a:t>pueden experimentar estrés traumático relacionado con</a:t>
            </a:r>
            <a:r>
              <a:rPr lang="es-ES" dirty="0" smtClean="0"/>
              <a:t>:</a:t>
            </a:r>
          </a:p>
          <a:p>
            <a:pPr algn="just"/>
            <a:r>
              <a:rPr lang="es-ES" dirty="0"/>
              <a:t>- Guerra y persecución</a:t>
            </a:r>
          </a:p>
          <a:p>
            <a:pPr algn="just"/>
            <a:r>
              <a:rPr lang="es-ES" dirty="0"/>
              <a:t>- </a:t>
            </a:r>
            <a:r>
              <a:rPr lang="es-ES" dirty="0" smtClean="0"/>
              <a:t>Abandono del hogar</a:t>
            </a:r>
            <a:endParaRPr lang="es-ES" dirty="0"/>
          </a:p>
          <a:p>
            <a:pPr algn="just"/>
            <a:r>
              <a:rPr lang="es-ES" dirty="0"/>
              <a:t>- Vuelo y migración</a:t>
            </a:r>
          </a:p>
          <a:p>
            <a:pPr algn="just"/>
            <a:r>
              <a:rPr lang="es-ES" dirty="0"/>
              <a:t>- Pobreza</a:t>
            </a:r>
          </a:p>
          <a:p>
            <a:pPr algn="just"/>
            <a:r>
              <a:rPr lang="es-ES" dirty="0"/>
              <a:t>- Violencia familiar / comunitaria</a:t>
            </a:r>
            <a:endParaRPr lang="en-IE" dirty="0"/>
          </a:p>
        </p:txBody>
      </p:sp>
      <p:pic>
        <p:nvPicPr>
          <p:cNvPr id="6" name="Picture Placeholder 5" descr="A person walking in the snow&#10;&#10;Description automatically generated">
            <a:extLst>
              <a:ext uri="{FF2B5EF4-FFF2-40B4-BE49-F238E27FC236}">
                <a16:creationId xmlns="" xmlns:a16="http://schemas.microsoft.com/office/drawing/2014/main" id="{19DB1D45-0C7F-4593-A472-8C49FAED9FC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873" r="1687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6C2A9C-4F8D-4693-9553-7D25526989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99364" y="873142"/>
            <a:ext cx="6513771" cy="85715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dirty="0">
                <a:solidFill>
                  <a:srgbClr val="16A8D3"/>
                </a:solidFill>
              </a:rPr>
              <a:t>Comprender el trauma </a:t>
            </a:r>
            <a:r>
              <a:rPr lang="es-ES" dirty="0" smtClean="0">
                <a:solidFill>
                  <a:srgbClr val="16A8D3"/>
                </a:solidFill>
              </a:rPr>
              <a:t>de las personas refugiadas </a:t>
            </a:r>
            <a:r>
              <a:rPr lang="es-ES" dirty="0">
                <a:solidFill>
                  <a:srgbClr val="16A8D3"/>
                </a:solidFill>
              </a:rPr>
              <a:t>y migrantes</a:t>
            </a:r>
            <a:endParaRPr lang="en-IE" dirty="0">
              <a:solidFill>
                <a:srgbClr val="16A8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74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4B0EDB2-A549-4830-BAAD-4DF6B647B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76041"/>
            <a:ext cx="12192000" cy="704485"/>
          </a:xfrm>
          <a:solidFill>
            <a:srgbClr val="16A8D3"/>
          </a:solidFill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Herramienta </a:t>
            </a:r>
            <a:r>
              <a:rPr lang="es-ES" dirty="0" smtClean="0">
                <a:solidFill>
                  <a:schemeClr val="bg1"/>
                </a:solidFill>
              </a:rPr>
              <a:t>para la evaluación </a:t>
            </a:r>
            <a:r>
              <a:rPr lang="es-ES" dirty="0">
                <a:solidFill>
                  <a:schemeClr val="bg1"/>
                </a:solidFill>
              </a:rPr>
              <a:t>de riesgos </a:t>
            </a:r>
            <a:r>
              <a:rPr lang="es-ES" dirty="0" smtClean="0">
                <a:solidFill>
                  <a:schemeClr val="bg1"/>
                </a:solidFill>
              </a:rPr>
              <a:t>traumáticos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254415-69F5-47E7-AA70-FF9191CFE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374074" y="1086774"/>
            <a:ext cx="12477173" cy="590599"/>
          </a:xfrm>
        </p:spPr>
        <p:txBody>
          <a:bodyPr/>
          <a:lstStyle/>
          <a:p>
            <a:pPr algn="r"/>
            <a:r>
              <a:rPr lang="en-IE" sz="2400" u="sng" dirty="0" smtClean="0">
                <a:solidFill>
                  <a:schemeClr val="accent1"/>
                </a:solidFill>
              </a:rPr>
              <a:t>Manual de </a:t>
            </a:r>
            <a:r>
              <a:rPr lang="en-IE" sz="2400" u="sng" dirty="0" err="1">
                <a:solidFill>
                  <a:schemeClr val="accent1"/>
                </a:solidFill>
              </a:rPr>
              <a:t>herramientas</a:t>
            </a:r>
            <a:r>
              <a:rPr lang="en-IE" sz="2400" u="sng" dirty="0">
                <a:solidFill>
                  <a:schemeClr val="accent1"/>
                </a:solidFill>
              </a:rPr>
              <a:t> para </a:t>
            </a:r>
            <a:r>
              <a:rPr lang="en-IE" sz="2400" u="sng" dirty="0" err="1">
                <a:solidFill>
                  <a:srgbClr val="FF0000"/>
                </a:solidFill>
              </a:rPr>
              <a:t>estresores</a:t>
            </a:r>
            <a:r>
              <a:rPr lang="en-IE" sz="2400" u="sng" dirty="0">
                <a:solidFill>
                  <a:schemeClr val="accent1"/>
                </a:solidFill>
              </a:rPr>
              <a:t> </a:t>
            </a:r>
            <a:r>
              <a:rPr lang="en-IE" sz="2400" u="sng" dirty="0" smtClean="0">
                <a:solidFill>
                  <a:schemeClr val="accent1"/>
                </a:solidFill>
              </a:rPr>
              <a:t>clave de </a:t>
            </a:r>
            <a:r>
              <a:rPr lang="en-IE" sz="2400" u="sng" dirty="0" err="1">
                <a:solidFill>
                  <a:schemeClr val="accent1"/>
                </a:solidFill>
              </a:rPr>
              <a:t>refugiados</a:t>
            </a:r>
            <a:r>
              <a:rPr lang="en-IE" sz="2400" u="sng" dirty="0">
                <a:solidFill>
                  <a:schemeClr val="accent1"/>
                </a:solidFill>
              </a:rPr>
              <a:t> </a:t>
            </a:r>
            <a:r>
              <a:rPr lang="en-IE" sz="2400" u="sng" dirty="0" smtClean="0">
                <a:solidFill>
                  <a:schemeClr val="accent1"/>
                </a:solidFill>
              </a:rPr>
              <a:t>y </a:t>
            </a:r>
            <a:r>
              <a:rPr lang="en-IE" sz="2400" u="sng" dirty="0" err="1" smtClean="0">
                <a:solidFill>
                  <a:schemeClr val="accent1"/>
                </a:solidFill>
              </a:rPr>
              <a:t>migrantes</a:t>
            </a:r>
            <a:endParaRPr lang="en-IE" sz="2400" u="sng" dirty="0">
              <a:solidFill>
                <a:schemeClr val="accent1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49FC4F2-6160-4E62-8FB7-AE956E8BC8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416AAC4-3F8E-4C18-8719-923B60A0D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106" y="1828084"/>
            <a:ext cx="5665788" cy="3608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FB5CAC-5452-4AFA-A721-0F03E7822A5E}"/>
              </a:ext>
            </a:extLst>
          </p:cNvPr>
          <p:cNvSpPr txBox="1"/>
          <p:nvPr/>
        </p:nvSpPr>
        <p:spPr>
          <a:xfrm>
            <a:off x="0" y="816553"/>
            <a:ext cx="2421082" cy="5216813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en-IE" sz="2300" dirty="0">
                <a:solidFill>
                  <a:schemeClr val="bg1"/>
                </a:solidFill>
              </a:rPr>
              <a:t>HERRAMIENTA ÚTIL</a:t>
            </a:r>
          </a:p>
          <a:p>
            <a:r>
              <a:rPr lang="es-ES" sz="2200" dirty="0" smtClean="0">
                <a:solidFill>
                  <a:schemeClr val="bg1"/>
                </a:solidFill>
              </a:rPr>
              <a:t>Se trata de un </a:t>
            </a:r>
            <a:r>
              <a:rPr lang="es-ES" sz="2200" dirty="0">
                <a:solidFill>
                  <a:schemeClr val="bg1"/>
                </a:solidFill>
              </a:rPr>
              <a:t>recurso muy práctico para proveedores de servicios y educadores que desean evaluar las necesidades de bienestar de </a:t>
            </a:r>
            <a:r>
              <a:rPr lang="es-ES" sz="2200" dirty="0" smtClean="0">
                <a:solidFill>
                  <a:schemeClr val="bg1"/>
                </a:solidFill>
              </a:rPr>
              <a:t>las personas refugiadas </a:t>
            </a:r>
            <a:r>
              <a:rPr lang="es-ES" sz="2200" dirty="0">
                <a:solidFill>
                  <a:schemeClr val="bg1"/>
                </a:solidFill>
              </a:rPr>
              <a:t>y migrantes y </a:t>
            </a:r>
            <a:r>
              <a:rPr lang="es-ES" sz="2200" dirty="0" smtClean="0">
                <a:solidFill>
                  <a:schemeClr val="bg1"/>
                </a:solidFill>
              </a:rPr>
              <a:t>de sus hijos/as.</a:t>
            </a:r>
            <a:endParaRPr lang="en-IE" sz="2200" dirty="0">
              <a:solidFill>
                <a:schemeClr val="bg1"/>
              </a:solidFill>
            </a:endParaRPr>
          </a:p>
        </p:txBody>
      </p:sp>
      <p:grpSp>
        <p:nvGrpSpPr>
          <p:cNvPr id="9" name="Google Shape;609;p39">
            <a:extLst>
              <a:ext uri="{FF2B5EF4-FFF2-40B4-BE49-F238E27FC236}">
                <a16:creationId xmlns="" xmlns:a16="http://schemas.microsoft.com/office/drawing/2014/main" id="{1E0659EF-32A2-4C1C-BDBB-4573A315B305}"/>
              </a:ext>
            </a:extLst>
          </p:cNvPr>
          <p:cNvGrpSpPr/>
          <p:nvPr/>
        </p:nvGrpSpPr>
        <p:grpSpPr>
          <a:xfrm>
            <a:off x="111710" y="875747"/>
            <a:ext cx="360000" cy="288000"/>
            <a:chOff x="5247525" y="3007275"/>
            <a:chExt cx="517575" cy="384825"/>
          </a:xfrm>
        </p:grpSpPr>
        <p:sp>
          <p:nvSpPr>
            <p:cNvPr id="10" name="Google Shape;610;p39">
              <a:extLst>
                <a:ext uri="{FF2B5EF4-FFF2-40B4-BE49-F238E27FC236}">
                  <a16:creationId xmlns="" xmlns:a16="http://schemas.microsoft.com/office/drawing/2014/main" id="{B4E6908F-3606-4E4B-95EF-D335413D45C1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1;p39">
              <a:extLst>
                <a:ext uri="{FF2B5EF4-FFF2-40B4-BE49-F238E27FC236}">
                  <a16:creationId xmlns="" xmlns:a16="http://schemas.microsoft.com/office/drawing/2014/main" id="{B4D5152E-6FAC-4075-9792-7D1AE380A743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A7A2D83-9960-4486-B203-3AAA7878E96A}"/>
              </a:ext>
            </a:extLst>
          </p:cNvPr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</a:rPr>
              <a:t>Esta herramienta </a:t>
            </a:r>
            <a:r>
              <a:rPr lang="es-ES" dirty="0" smtClean="0">
                <a:solidFill>
                  <a:schemeClr val="bg1"/>
                </a:solidFill>
              </a:rPr>
              <a:t>ha sido desarrollada pensando </a:t>
            </a:r>
            <a:r>
              <a:rPr lang="es-ES" dirty="0">
                <a:solidFill>
                  <a:schemeClr val="bg1"/>
                </a:solidFill>
              </a:rPr>
              <a:t>en los </a:t>
            </a:r>
            <a:r>
              <a:rPr lang="es-ES" dirty="0" smtClean="0">
                <a:solidFill>
                  <a:schemeClr val="bg1"/>
                </a:solidFill>
              </a:rPr>
              <a:t>niños/as, </a:t>
            </a:r>
            <a:r>
              <a:rPr lang="es-ES" dirty="0">
                <a:solidFill>
                  <a:schemeClr val="bg1"/>
                </a:solidFill>
              </a:rPr>
              <a:t>pero </a:t>
            </a:r>
            <a:r>
              <a:rPr lang="es-ES" dirty="0" smtClean="0">
                <a:solidFill>
                  <a:schemeClr val="bg1"/>
                </a:solidFill>
              </a:rPr>
              <a:t>puede ser adaptada </a:t>
            </a:r>
            <a:r>
              <a:rPr lang="es-ES" dirty="0">
                <a:solidFill>
                  <a:schemeClr val="bg1"/>
                </a:solidFill>
              </a:rPr>
              <a:t>y </a:t>
            </a:r>
            <a:r>
              <a:rPr lang="es-ES" dirty="0" smtClean="0">
                <a:solidFill>
                  <a:schemeClr val="bg1"/>
                </a:solidFill>
              </a:rPr>
              <a:t>utilizada por adultos </a:t>
            </a:r>
            <a:r>
              <a:rPr lang="es-ES" dirty="0">
                <a:solidFill>
                  <a:schemeClr val="bg1"/>
                </a:solidFill>
              </a:rPr>
              <a:t>y familias. El servicio proporciona respuestas a preguntas sobre </a:t>
            </a:r>
            <a:r>
              <a:rPr lang="es-ES" dirty="0" smtClean="0">
                <a:solidFill>
                  <a:schemeClr val="bg1"/>
                </a:solidFill>
              </a:rPr>
              <a:t>las personas/familias </a:t>
            </a:r>
            <a:r>
              <a:rPr lang="es-ES" dirty="0">
                <a:solidFill>
                  <a:schemeClr val="bg1"/>
                </a:solidFill>
              </a:rPr>
              <a:t>en cuestión. Al final, </a:t>
            </a:r>
            <a:r>
              <a:rPr lang="es-ES" dirty="0" smtClean="0">
                <a:solidFill>
                  <a:schemeClr val="bg1"/>
                </a:solidFill>
              </a:rPr>
              <a:t>se pueden </a:t>
            </a:r>
            <a:r>
              <a:rPr lang="es-ES" dirty="0">
                <a:solidFill>
                  <a:schemeClr val="bg1"/>
                </a:solidFill>
              </a:rPr>
              <a:t>descargar </a:t>
            </a:r>
            <a:r>
              <a:rPr lang="es-ES" dirty="0" smtClean="0">
                <a:solidFill>
                  <a:schemeClr val="bg1"/>
                </a:solidFill>
              </a:rPr>
              <a:t>unas recomendaciones y permite volver </a:t>
            </a:r>
            <a:r>
              <a:rPr lang="es-ES" dirty="0">
                <a:solidFill>
                  <a:schemeClr val="bg1"/>
                </a:solidFill>
              </a:rPr>
              <a:t>al inicio de la herramienta </a:t>
            </a:r>
            <a:r>
              <a:rPr lang="es-ES" dirty="0" smtClean="0">
                <a:solidFill>
                  <a:schemeClr val="bg1"/>
                </a:solidFill>
              </a:rPr>
              <a:t>para que la evaluación sea  completada por otra persona.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82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8205</TotalTime>
  <Words>5438</Words>
  <Application>Microsoft Office PowerPoint</Application>
  <PresentationFormat>Personalizado</PresentationFormat>
  <Paragraphs>339</Paragraphs>
  <Slides>57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58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Keane</dc:creator>
  <cp:lastModifiedBy>Marijo Irastorza</cp:lastModifiedBy>
  <cp:revision>753</cp:revision>
  <dcterms:created xsi:type="dcterms:W3CDTF">2018-09-19T09:23:58Z</dcterms:created>
  <dcterms:modified xsi:type="dcterms:W3CDTF">2020-05-29T12:38:35Z</dcterms:modified>
</cp:coreProperties>
</file>