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0" r:id="rId2"/>
    <p:sldId id="310" r:id="rId3"/>
    <p:sldId id="549" r:id="rId4"/>
    <p:sldId id="576" r:id="rId5"/>
    <p:sldId id="588" r:id="rId6"/>
    <p:sldId id="572" r:id="rId7"/>
    <p:sldId id="587" r:id="rId8"/>
    <p:sldId id="547" r:id="rId9"/>
    <p:sldId id="566" r:id="rId10"/>
    <p:sldId id="577" r:id="rId11"/>
    <p:sldId id="565" r:id="rId12"/>
    <p:sldId id="574" r:id="rId13"/>
    <p:sldId id="578" r:id="rId14"/>
    <p:sldId id="575" r:id="rId15"/>
    <p:sldId id="583" r:id="rId16"/>
    <p:sldId id="585" r:id="rId17"/>
    <p:sldId id="586" r:id="rId18"/>
    <p:sldId id="589" r:id="rId19"/>
    <p:sldId id="272" r:id="rId20"/>
    <p:sldId id="581" r:id="rId21"/>
    <p:sldId id="579" r:id="rId22"/>
    <p:sldId id="580" r:id="rId23"/>
    <p:sldId id="582" r:id="rId24"/>
    <p:sldId id="555" r:id="rId25"/>
    <p:sldId id="556" r:id="rId26"/>
    <p:sldId id="558" r:id="rId27"/>
    <p:sldId id="557" r:id="rId28"/>
    <p:sldId id="550" r:id="rId29"/>
    <p:sldId id="559" r:id="rId30"/>
    <p:sldId id="562" r:id="rId31"/>
    <p:sldId id="592" r:id="rId32"/>
    <p:sldId id="560" r:id="rId33"/>
    <p:sldId id="563" r:id="rId34"/>
    <p:sldId id="561" r:id="rId35"/>
    <p:sldId id="564" r:id="rId36"/>
    <p:sldId id="591" r:id="rId37"/>
    <p:sldId id="590" r:id="rId38"/>
    <p:sldId id="593" r:id="rId39"/>
    <p:sldId id="5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6C"/>
    <a:srgbClr val="B6BD00"/>
    <a:srgbClr val="F38B00"/>
    <a:srgbClr val="EA1D76"/>
    <a:srgbClr val="D82F27"/>
    <a:srgbClr val="16A8D3"/>
    <a:srgbClr val="ED7523"/>
    <a:srgbClr val="1896BA"/>
    <a:srgbClr val="0E3C55"/>
    <a:srgbClr val="AC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4729"/>
  </p:normalViewPr>
  <p:slideViewPr>
    <p:cSldViewPr snapToGrid="0" snapToObjects="1">
      <p:cViewPr varScale="1">
        <p:scale>
          <a:sx n="89" d="100"/>
          <a:sy n="89" d="100"/>
        </p:scale>
        <p:origin x="173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295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C054-D004-974A-8D8E-E228282ED4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2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on right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 THE </a:t>
            </a:r>
            <a:r>
              <a:rPr lang="en-IE" sz="4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 </a:t>
            </a:r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062018" y="866550"/>
            <a:ext cx="458920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50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 Colour variations using the           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24669" y="3172202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59252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0" y="2503620"/>
            <a:ext cx="65925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097992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 left -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Oval 34"/>
          <p:cNvSpPr/>
          <p:nvPr userDrawn="1"/>
        </p:nvSpPr>
        <p:spPr>
          <a:xfrm flipH="1">
            <a:off x="3916680" y="1621975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1648130" y="5161819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460162" y="0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8" name="Arc 37"/>
          <p:cNvSpPr/>
          <p:nvPr userDrawn="1"/>
        </p:nvSpPr>
        <p:spPr>
          <a:xfrm rot="9058514" flipH="1">
            <a:off x="-1593353" y="739143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 flipH="1">
            <a:off x="35447" y="5289587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337256" y="1808079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21069" y="91585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428017" y="204933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929107" y="-160857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Arc 26"/>
          <p:cNvSpPr/>
          <p:nvPr userDrawn="1"/>
        </p:nvSpPr>
        <p:spPr>
          <a:xfrm rot="12415736">
            <a:off x="8575829" y="806436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flipH="1">
            <a:off x="6045159" y="999535"/>
            <a:ext cx="6086118" cy="4776251"/>
            <a:chOff x="6578790" y="1650178"/>
            <a:chExt cx="6086118" cy="4776251"/>
          </a:xfrm>
        </p:grpSpPr>
        <p:sp>
          <p:nvSpPr>
            <p:cNvPr id="24" name="Oval 23"/>
            <p:cNvSpPr/>
            <p:nvPr userDrawn="1"/>
          </p:nvSpPr>
          <p:spPr>
            <a:xfrm flipH="1">
              <a:off x="10460023" y="1650178"/>
              <a:ext cx="2204885" cy="2204885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 userDrawn="1"/>
          </p:nvSpPr>
          <p:spPr>
            <a:xfrm flipH="1">
              <a:off x="8191473" y="5190022"/>
              <a:ext cx="1236407" cy="1236407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 userDrawn="1"/>
          </p:nvSpPr>
          <p:spPr>
            <a:xfrm flipH="1">
              <a:off x="6578790" y="5317790"/>
              <a:ext cx="739878" cy="739878"/>
            </a:xfrm>
            <a:prstGeom prst="ellipse">
              <a:avLst/>
            </a:prstGeom>
            <a:solidFill>
              <a:srgbClr val="F3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514707" y="-747091"/>
            <a:ext cx="8431142" cy="7605092"/>
            <a:chOff x="-1514707" y="-747091"/>
            <a:chExt cx="8431142" cy="7605092"/>
          </a:xfrm>
        </p:grpSpPr>
        <p:sp>
          <p:nvSpPr>
            <p:cNvPr id="19" name="Arc 18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6A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356671" y="121762"/>
              <a:ext cx="1774227" cy="1774227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134549" y="5439999"/>
              <a:ext cx="1103834" cy="1103834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844936" y="4657561"/>
              <a:ext cx="585273" cy="626876"/>
            </a:xfrm>
            <a:prstGeom prst="ellipse">
              <a:avLst/>
            </a:prstGeom>
            <a:solidFill>
              <a:srgbClr val="F38B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25"/>
            <a:stretch>
              <a:fillRect/>
            </a:stretch>
          </p:blipFill>
          <p:spPr>
            <a:xfrm>
              <a:off x="448579" y="4971000"/>
              <a:ext cx="6467856" cy="1887001"/>
            </a:xfrm>
            <a:custGeom>
              <a:avLst/>
              <a:gdLst>
                <a:gd name="connsiteX0" fmla="*/ 0 w 6467856"/>
                <a:gd name="connsiteY0" fmla="*/ 0 h 1887001"/>
                <a:gd name="connsiteX1" fmla="*/ 6467856 w 6467856"/>
                <a:gd name="connsiteY1" fmla="*/ 0 h 1887001"/>
                <a:gd name="connsiteX2" fmla="*/ 6467856 w 6467856"/>
                <a:gd name="connsiteY2" fmla="*/ 1887001 h 1887001"/>
                <a:gd name="connsiteX3" fmla="*/ 0 w 6467856"/>
                <a:gd name="connsiteY3" fmla="*/ 1887001 h 18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7856" h="1887001">
                  <a:moveTo>
                    <a:pt x="0" y="0"/>
                  </a:moveTo>
                  <a:lnTo>
                    <a:pt x="6467856" y="0"/>
                  </a:lnTo>
                  <a:lnTo>
                    <a:pt x="6467856" y="1887001"/>
                  </a:lnTo>
                  <a:lnTo>
                    <a:pt x="0" y="1887001"/>
                  </a:lnTo>
                  <a:close/>
                </a:path>
              </a:pathLst>
            </a:custGeom>
          </p:spPr>
        </p:pic>
      </p:grpSp>
      <p:cxnSp>
        <p:nvCxnSpPr>
          <p:cNvPr id="27" name="Straight Connector 26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4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rc 52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9" name="Freeform 58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6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6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7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Freeform 35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4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Freeform 35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4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 userDrawn="1"/>
        </p:nvGrpSpPr>
        <p:grpSpPr>
          <a:xfrm flipH="1">
            <a:off x="5257570" y="-738697"/>
            <a:ext cx="8431142" cy="7605092"/>
            <a:chOff x="-1514707" y="-747091"/>
            <a:chExt cx="8431142" cy="7605092"/>
          </a:xfrm>
        </p:grpSpPr>
        <p:sp>
          <p:nvSpPr>
            <p:cNvPr id="43" name="Arc 42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6A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4356671" y="121762"/>
              <a:ext cx="1774227" cy="1774227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134549" y="5439999"/>
              <a:ext cx="1103834" cy="1103834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4844936" y="4657561"/>
              <a:ext cx="585273" cy="626876"/>
            </a:xfrm>
            <a:prstGeom prst="ellipse">
              <a:avLst/>
            </a:prstGeom>
            <a:solidFill>
              <a:srgbClr val="F38B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25"/>
            <a:stretch>
              <a:fillRect/>
            </a:stretch>
          </p:blipFill>
          <p:spPr>
            <a:xfrm>
              <a:off x="448579" y="4971000"/>
              <a:ext cx="6467856" cy="1887001"/>
            </a:xfrm>
            <a:custGeom>
              <a:avLst/>
              <a:gdLst>
                <a:gd name="connsiteX0" fmla="*/ 0 w 6467856"/>
                <a:gd name="connsiteY0" fmla="*/ 0 h 1887001"/>
                <a:gd name="connsiteX1" fmla="*/ 6467856 w 6467856"/>
                <a:gd name="connsiteY1" fmla="*/ 0 h 1887001"/>
                <a:gd name="connsiteX2" fmla="*/ 6467856 w 6467856"/>
                <a:gd name="connsiteY2" fmla="*/ 1887001 h 1887001"/>
                <a:gd name="connsiteX3" fmla="*/ 0 w 6467856"/>
                <a:gd name="connsiteY3" fmla="*/ 1887001 h 18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7856" h="1887001">
                  <a:moveTo>
                    <a:pt x="0" y="0"/>
                  </a:moveTo>
                  <a:lnTo>
                    <a:pt x="6467856" y="0"/>
                  </a:lnTo>
                  <a:lnTo>
                    <a:pt x="6467856" y="1887001"/>
                  </a:lnTo>
                  <a:lnTo>
                    <a:pt x="0" y="1887001"/>
                  </a:lnTo>
                  <a:close/>
                </a:path>
              </a:pathLst>
            </a:custGeom>
          </p:spPr>
        </p:pic>
      </p:grpSp>
      <p:cxnSp>
        <p:nvCxnSpPr>
          <p:cNvPr id="14" name="Straight Connector 13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47" name="Straight Connector 46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5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6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PROMISE </a:t>
            </a:r>
          </a:p>
          <a:p>
            <a:pPr fontAlgn="base"/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093974" y="1633466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24669" y="3172202"/>
            <a:ext cx="54894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PROMISE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59252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0" y="2503620"/>
            <a:ext cx="65925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c 31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38" name="Straight Connector 37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39" name="Straight Connector 38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43368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58" name="Oval 57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68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8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sp>
        <p:nvSpPr>
          <p:cNvPr id="16" name="Arc 15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0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26" name="Oval 25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36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4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36" name="Arc 35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86902" y="491138"/>
            <a:ext cx="32715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PROMISE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16A8D3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B6BD00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GN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F38B00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EA1D76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6A8D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B6BD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F38B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EA1D7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0" y="2227591"/>
            <a:ext cx="7655712" cy="4619192"/>
          </a:xfrm>
          <a:custGeom>
            <a:avLst/>
            <a:gdLst>
              <a:gd name="connsiteX0" fmla="*/ 2177650 w 7655712"/>
              <a:gd name="connsiteY0" fmla="*/ 0 h 4619192"/>
              <a:gd name="connsiteX1" fmla="*/ 7623432 w 7655712"/>
              <a:gd name="connsiteY1" fmla="*/ 4438441 h 4619192"/>
              <a:gd name="connsiteX2" fmla="*/ 7655712 w 7655712"/>
              <a:gd name="connsiteY2" fmla="*/ 4619192 h 4619192"/>
              <a:gd name="connsiteX3" fmla="*/ 0 w 7655712"/>
              <a:gd name="connsiteY3" fmla="*/ 4619192 h 4619192"/>
              <a:gd name="connsiteX4" fmla="*/ 0 w 7655712"/>
              <a:gd name="connsiteY4" fmla="*/ 443137 h 4619192"/>
              <a:gd name="connsiteX5" fmla="*/ 13947 w 7655712"/>
              <a:gd name="connsiteY5" fmla="*/ 436832 h 4619192"/>
              <a:gd name="connsiteX6" fmla="*/ 2177650 w 7655712"/>
              <a:gd name="connsiteY6" fmla="*/ 0 h 461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5712" h="4619192">
                <a:moveTo>
                  <a:pt x="2177650" y="0"/>
                </a:moveTo>
                <a:cubicBezTo>
                  <a:pt x="4863895" y="0"/>
                  <a:pt x="7105103" y="1905428"/>
                  <a:pt x="7623432" y="4438441"/>
                </a:cubicBezTo>
                <a:lnTo>
                  <a:pt x="7655712" y="4619192"/>
                </a:lnTo>
                <a:lnTo>
                  <a:pt x="0" y="4619192"/>
                </a:lnTo>
                <a:lnTo>
                  <a:pt x="0" y="443137"/>
                </a:lnTo>
                <a:lnTo>
                  <a:pt x="13947" y="436832"/>
                </a:lnTo>
                <a:cubicBezTo>
                  <a:pt x="678983" y="155545"/>
                  <a:pt x="1410152" y="0"/>
                  <a:pt x="2177650" y="0"/>
                </a:cubicBez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4890108" y="2419965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499958" y="5083982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11209057" y="4956866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5826406" y="1037303"/>
            <a:ext cx="4970207" cy="4970207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819671" y="-679974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78426" y="4513006"/>
            <a:ext cx="4654134" cy="1806803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Footer Placeholder 6"/>
          <p:cNvSpPr txBox="1">
            <a:spLocks noGrp="1"/>
          </p:cNvSpPr>
          <p:nvPr userDrawn="1"/>
        </p:nvSpPr>
        <p:spPr bwMode="auto">
          <a:xfrm>
            <a:off x="9565507" y="623537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65" y="6139001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" y="478914"/>
            <a:ext cx="5080931" cy="1526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9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2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 2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4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c 1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2728452"/>
          </a:xfrm>
          <a:prstGeom prst="rect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E3C55"/>
              </a:solidFill>
            </a:endParaRPr>
          </a:p>
        </p:txBody>
      </p:sp>
      <p:sp>
        <p:nvSpPr>
          <p:cNvPr id="17" name="Oval 41"/>
          <p:cNvSpPr>
            <a:spLocks noChangeArrowheads="1"/>
          </p:cNvSpPr>
          <p:nvPr userDrawn="1"/>
        </p:nvSpPr>
        <p:spPr bwMode="auto">
          <a:xfrm>
            <a:off x="1863747" y="2031864"/>
            <a:ext cx="1049910" cy="1049910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26647"/>
            <a:ext cx="12192000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4287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84287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555813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41"/>
          <p:cNvSpPr>
            <a:spLocks noChangeArrowheads="1"/>
          </p:cNvSpPr>
          <p:nvPr userDrawn="1"/>
        </p:nvSpPr>
        <p:spPr bwMode="auto">
          <a:xfrm>
            <a:off x="5691676" y="2031864"/>
            <a:ext cx="1049910" cy="1049910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51221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51221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4383742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41"/>
          <p:cNvSpPr>
            <a:spLocks noChangeArrowheads="1"/>
          </p:cNvSpPr>
          <p:nvPr userDrawn="1"/>
        </p:nvSpPr>
        <p:spPr bwMode="auto">
          <a:xfrm>
            <a:off x="9407546" y="2031864"/>
            <a:ext cx="1049910" cy="1049910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822808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822808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8099612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t="6763" r="13475" b="6473"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514644">
            <a:off x="-2959795" y="-3517307"/>
            <a:ext cx="5030401" cy="5016771"/>
          </a:xfrm>
          <a:custGeom>
            <a:avLst/>
            <a:gdLst>
              <a:gd name="connsiteX0" fmla="*/ 5030401 w 5030401"/>
              <a:gd name="connsiteY0" fmla="*/ 5016771 h 5016771"/>
              <a:gd name="connsiteX1" fmla="*/ 5030401 w 5030401"/>
              <a:gd name="connsiteY1" fmla="*/ 5016771 h 5016771"/>
              <a:gd name="connsiteX2" fmla="*/ 5030401 w 5030401"/>
              <a:gd name="connsiteY2" fmla="*/ 5016771 h 5016771"/>
              <a:gd name="connsiteX3" fmla="*/ 3607946 w 5030401"/>
              <a:gd name="connsiteY3" fmla="*/ 2654990 h 5016771"/>
              <a:gd name="connsiteX4" fmla="*/ 5030401 w 5030401"/>
              <a:gd name="connsiteY4" fmla="*/ 326699 h 5016771"/>
              <a:gd name="connsiteX5" fmla="*/ 5030401 w 5030401"/>
              <a:gd name="connsiteY5" fmla="*/ 3524031 h 5016771"/>
              <a:gd name="connsiteX6" fmla="*/ 0 w 5030401"/>
              <a:gd name="connsiteY6" fmla="*/ 4045606 h 5016771"/>
              <a:gd name="connsiteX7" fmla="*/ 1589613 w 5030401"/>
              <a:gd name="connsiteY7" fmla="*/ 5016771 h 5016771"/>
              <a:gd name="connsiteX8" fmla="*/ 0 w 5030401"/>
              <a:gd name="connsiteY8" fmla="*/ 5016771 h 5016771"/>
              <a:gd name="connsiteX9" fmla="*/ 0 w 5030401"/>
              <a:gd name="connsiteY9" fmla="*/ 0 h 5016771"/>
              <a:gd name="connsiteX10" fmla="*/ 805542 w 5030401"/>
              <a:gd name="connsiteY10" fmla="*/ 0 h 5016771"/>
              <a:gd name="connsiteX11" fmla="*/ 0 w 5030401"/>
              <a:gd name="connsiteY11" fmla="*/ 1318520 h 501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0401" h="5016771">
                <a:moveTo>
                  <a:pt x="5030401" y="5016771"/>
                </a:moveTo>
                <a:lnTo>
                  <a:pt x="5030401" y="5016771"/>
                </a:lnTo>
                <a:lnTo>
                  <a:pt x="5030401" y="5016771"/>
                </a:lnTo>
                <a:close/>
                <a:moveTo>
                  <a:pt x="3607946" y="2654990"/>
                </a:moveTo>
                <a:lnTo>
                  <a:pt x="5030401" y="326699"/>
                </a:lnTo>
                <a:lnTo>
                  <a:pt x="5030401" y="3524031"/>
                </a:lnTo>
                <a:close/>
                <a:moveTo>
                  <a:pt x="0" y="4045606"/>
                </a:moveTo>
                <a:lnTo>
                  <a:pt x="1589613" y="5016771"/>
                </a:lnTo>
                <a:lnTo>
                  <a:pt x="0" y="5016771"/>
                </a:lnTo>
                <a:close/>
                <a:moveTo>
                  <a:pt x="0" y="0"/>
                </a:moveTo>
                <a:lnTo>
                  <a:pt x="805542" y="0"/>
                </a:lnTo>
                <a:lnTo>
                  <a:pt x="0" y="131852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4484399" y="2292849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165581" y="4902594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11209057" y="4956866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6249533" y="-732709"/>
            <a:ext cx="6752093" cy="6752093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987463" y="-791701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461565" y="4669181"/>
            <a:ext cx="4870995" cy="1650628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rgbClr val="16A8D3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" y="490255"/>
            <a:ext cx="5080931" cy="1526867"/>
          </a:xfrm>
          <a:prstGeom prst="rect">
            <a:avLst/>
          </a:prstGeom>
        </p:spPr>
      </p:pic>
      <p:sp>
        <p:nvSpPr>
          <p:cNvPr id="16" name="Footer Placeholder 6"/>
          <p:cNvSpPr txBox="1">
            <a:spLocks noGrp="1"/>
          </p:cNvSpPr>
          <p:nvPr userDrawn="1"/>
        </p:nvSpPr>
        <p:spPr bwMode="auto">
          <a:xfrm>
            <a:off x="9565507" y="623537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tr-TR" altLang="en-US" sz="1000" noProof="0" dirty="0" smtClean="0">
                <a:solidFill>
                  <a:schemeClr val="tx1"/>
                </a:solidFill>
                <a:latin typeface="Calibri" charset="0"/>
              </a:rPr>
              <a:t>Bu program Avrupa Komisyonu desteği ile finanse edilmiştir.</a:t>
            </a:r>
            <a:endParaRPr lang="tr-TR" altLang="en-US" sz="1000" noProof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65" y="6139001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9307" b="5574"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49050" b="5574"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" b="8248"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7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flipH="1">
            <a:off x="7234661" y="-915640"/>
            <a:ext cx="6797861" cy="6797861"/>
          </a:xfrm>
          <a:prstGeom prst="arc">
            <a:avLst>
              <a:gd name="adj1" fmla="val 18515705"/>
              <a:gd name="adj2" fmla="val 6898743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7462" y="853210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63577" y="858821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091452" y="2319040"/>
            <a:ext cx="591486" cy="591486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707898" y="4332206"/>
            <a:ext cx="591486" cy="591486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7234661" y="3416566"/>
            <a:ext cx="591486" cy="591486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06758" y="846751"/>
            <a:ext cx="0" cy="696487"/>
          </a:xfrm>
          <a:prstGeom prst="line">
            <a:avLst/>
          </a:prstGeom>
          <a:ln w="19050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10096" y="250278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921661" y="3491798"/>
            <a:ext cx="2757540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398139" y="4419571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9639238" y="618219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96" y="6085819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9" y="5170628"/>
            <a:ext cx="5080931" cy="15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2117448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flipH="1">
            <a:off x="7234661" y="-915640"/>
            <a:ext cx="6797861" cy="6797861"/>
          </a:xfrm>
          <a:prstGeom prst="arc">
            <a:avLst>
              <a:gd name="adj1" fmla="val 18515705"/>
              <a:gd name="adj2" fmla="val 6898743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chemeClr val="accent5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7462" y="853210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63577" y="858821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091452" y="2319040"/>
            <a:ext cx="591486" cy="591486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707898" y="4332206"/>
            <a:ext cx="591486" cy="59148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7234661" y="3416566"/>
            <a:ext cx="591486" cy="591486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06758" y="846751"/>
            <a:ext cx="0" cy="696487"/>
          </a:xfrm>
          <a:prstGeom prst="line">
            <a:avLst/>
          </a:prstGeom>
          <a:ln w="19050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10096" y="250278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921661" y="3491798"/>
            <a:ext cx="2757540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398139" y="4419571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9639238" y="618219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tr-TR" altLang="en-US" sz="1000" noProof="0" dirty="0" smtClean="0">
                <a:solidFill>
                  <a:schemeClr val="tx1"/>
                </a:solidFill>
                <a:latin typeface="Calibri" charset="0"/>
              </a:rPr>
              <a:t>Bu program Avrupa Komisyonu desteği ile finanse edilmiştir.</a:t>
            </a:r>
            <a:endParaRPr lang="tr-TR" altLang="en-US" sz="1000" noProof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96" y="6085819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9" y="5170628"/>
            <a:ext cx="5080931" cy="1526867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8494285" y="5070871"/>
            <a:ext cx="591486" cy="59148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228980" y="515086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</p:spTree>
    <p:extLst>
      <p:ext uri="{BB962C8B-B14F-4D97-AF65-F5344CB8AC3E}">
        <p14:creationId xmlns:p14="http://schemas.microsoft.com/office/powerpoint/2010/main" val="132723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2117212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60" r:id="rId2"/>
    <p:sldLayoutId id="2147483714" r:id="rId3"/>
    <p:sldLayoutId id="2147483700" r:id="rId4"/>
    <p:sldLayoutId id="2147483762" r:id="rId5"/>
    <p:sldLayoutId id="2147483742" r:id="rId6"/>
    <p:sldLayoutId id="2147483743" r:id="rId7"/>
    <p:sldLayoutId id="2147483710" r:id="rId8"/>
    <p:sldLayoutId id="2147483745" r:id="rId9"/>
    <p:sldLayoutId id="2147483707" r:id="rId10"/>
    <p:sldLayoutId id="2147483744" r:id="rId11"/>
    <p:sldLayoutId id="2147483720" r:id="rId12"/>
    <p:sldLayoutId id="2147483701" r:id="rId13"/>
    <p:sldLayoutId id="2147483698" r:id="rId14"/>
    <p:sldLayoutId id="2147483709" r:id="rId15"/>
    <p:sldLayoutId id="2147483715" r:id="rId16"/>
    <p:sldLayoutId id="2147483716" r:id="rId17"/>
    <p:sldLayoutId id="2147483708" r:id="rId18"/>
    <p:sldLayoutId id="2147483717" r:id="rId19"/>
    <p:sldLayoutId id="2147483718" r:id="rId20"/>
    <p:sldLayoutId id="2147483719" r:id="rId21"/>
    <p:sldLayoutId id="2147483723" r:id="rId22"/>
    <p:sldLayoutId id="2147483654" r:id="rId23"/>
    <p:sldLayoutId id="2147483721" r:id="rId24"/>
    <p:sldLayoutId id="2147483725" r:id="rId25"/>
    <p:sldLayoutId id="2147483706" r:id="rId26"/>
    <p:sldLayoutId id="2147483735" r:id="rId27"/>
    <p:sldLayoutId id="2147483764" r:id="rId28"/>
    <p:sldLayoutId id="2147483765" r:id="rId29"/>
    <p:sldLayoutId id="2147483736" r:id="rId30"/>
    <p:sldLayoutId id="2147483737" r:id="rId31"/>
    <p:sldLayoutId id="2147483699" r:id="rId32"/>
    <p:sldLayoutId id="2147483703" r:id="rId33"/>
    <p:sldLayoutId id="2147483711" r:id="rId34"/>
    <p:sldLayoutId id="2147483705" r:id="rId35"/>
    <p:sldLayoutId id="2147483738" r:id="rId36"/>
    <p:sldLayoutId id="2147483704" r:id="rId37"/>
    <p:sldLayoutId id="2147483739" r:id="rId38"/>
    <p:sldLayoutId id="2147483740" r:id="rId39"/>
    <p:sldLayoutId id="2147483686" r:id="rId40"/>
    <p:sldLayoutId id="2147483741" r:id="rId41"/>
    <p:sldLayoutId id="2147483755" r:id="rId42"/>
    <p:sldLayoutId id="2147483754" r:id="rId43"/>
    <p:sldLayoutId id="2147483753" r:id="rId44"/>
    <p:sldLayoutId id="2147483756" r:id="rId45"/>
    <p:sldLayoutId id="2147483746" r:id="rId46"/>
    <p:sldLayoutId id="2147483734" r:id="rId47"/>
    <p:sldLayoutId id="2147483747" r:id="rId48"/>
    <p:sldLayoutId id="2147483748" r:id="rId49"/>
    <p:sldLayoutId id="2147483749" r:id="rId50"/>
    <p:sldLayoutId id="2147483750" r:id="rId51"/>
    <p:sldLayoutId id="2147483751" r:id="rId52"/>
    <p:sldLayoutId id="2147483752" r:id="rId53"/>
    <p:sldLayoutId id="2147483687" r:id="rId54"/>
    <p:sldLayoutId id="2147483712" r:id="rId55"/>
    <p:sldLayoutId id="2147483726" r:id="rId56"/>
    <p:sldLayoutId id="2147483727" r:id="rId57"/>
    <p:sldLayoutId id="2147483728" r:id="rId58"/>
    <p:sldLayoutId id="2147483713" r:id="rId59"/>
    <p:sldLayoutId id="2147483729" r:id="rId60"/>
    <p:sldLayoutId id="2147483730" r:id="rId61"/>
    <p:sldLayoutId id="2147483731" r:id="rId62"/>
    <p:sldLayoutId id="2147483702" r:id="rId63"/>
    <p:sldLayoutId id="2147483732" r:id="rId64"/>
    <p:sldLayoutId id="2147483733" r:id="rId65"/>
    <p:sldLayoutId id="2147483766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adult-education-needs-an-urgent-and-radical-rethink-39391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bertoabouganem/7024801145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hcr.org/en-ie/publications/brochures/3b779dfe2/protecting-refugees-questions-answers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izensinformation.ie/en/moving_country/asylum_seekers_and_refugees/services_for_asylum_seekers_in_ireland/direct_provision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rci.ie/" TargetMode="External"/><Relationship Id="rId2" Type="http://schemas.openxmlformats.org/officeDocument/2006/relationships/hyperlink" Target="https://www.immigrantcouncil.ie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cesyllables.com/2017/06/12/saying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pportunitychild.com.au/partner-community-in-focus-go-goldfields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ry-to-children.com/lesson-holy-mothersa-tribute-to-biblical-matrons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txt.co.za/2014/09/15/free-state-to-receive-r30-million-maths-and-science-education-grant-from-sanral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2013.igem.org/Main_Page_Archive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www.quiz-maker.com/QD94DO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galwayroscommon.etb.ie/" TargetMode="External"/><Relationship Id="rId2" Type="http://schemas.openxmlformats.org/officeDocument/2006/relationships/hyperlink" Target="http://www.rosleaderpartnership.ie/?pagid=county-roscommon-refugee-resettlement-programme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hyperlink" Target="https://positiveparenting.ie/family-life-parenting/page/3/" TargetMode="Externa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ersjournal.ie/rural-commitment-martina-earley-178261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inclusion.how/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kultur-life.de/ueber-uns/soziales-engagement/" TargetMode="Externa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user/KulturLife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en.wikipedia.org/wiki/File:Flag_of_the_United_Kingdom_(3-5).sv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hyperlink" Target="http://www.promise-project.eu/" TargetMode="External"/><Relationship Id="rId1" Type="http://schemas.openxmlformats.org/officeDocument/2006/relationships/slideLayout" Target="../slideLayouts/slideLayout66.xml"/><Relationship Id="rId6" Type="http://schemas.openxmlformats.org/officeDocument/2006/relationships/hyperlink" Target="https://twitter.com/PROMISEPROJECT2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www.facebook.com/PROMISEproject202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55.xml"/><Relationship Id="rId1" Type="http://schemas.openxmlformats.org/officeDocument/2006/relationships/video" Target="https://www.youtube.com/embed/25bwiSikRsI?feature=oembed" TargetMode="External"/><Relationship Id="rId4" Type="http://schemas.openxmlformats.org/officeDocument/2006/relationships/hyperlink" Target="https://www.youtube.com/watch?v=25bwiSikRs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isdare/32575834102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Drawing-Group-Tree-Inclusion-Children-4025631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13653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19890135-A34B-4C02-8EA5-FB59D72B91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5375" r="25375"/>
          <a:stretch>
            <a:fillRect/>
          </a:stretch>
        </p:blipFill>
        <p:spPr>
          <a:xfrm>
            <a:off x="6552958" y="0"/>
            <a:ext cx="5731563" cy="57315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32F99C-2359-4099-8160-8A58D16C184E}"/>
              </a:ext>
            </a:extLst>
          </p:cNvPr>
          <p:cNvSpPr/>
          <p:nvPr/>
        </p:nvSpPr>
        <p:spPr>
          <a:xfrm>
            <a:off x="261868" y="2316061"/>
            <a:ext cx="2964807" cy="584775"/>
          </a:xfrm>
          <a:prstGeom prst="rect">
            <a:avLst/>
          </a:prstGeom>
          <a:solidFill>
            <a:srgbClr val="EA1D76"/>
          </a:solidFill>
        </p:spPr>
        <p:txBody>
          <a:bodyPr wrap="square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Başlarken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A9F33318-355C-4413-9524-9BD8905F1CB0}"/>
              </a:ext>
            </a:extLst>
          </p:cNvPr>
          <p:cNvSpPr txBox="1">
            <a:spLocks/>
          </p:cNvSpPr>
          <p:nvPr/>
        </p:nvSpPr>
        <p:spPr>
          <a:xfrm>
            <a:off x="261869" y="3268924"/>
            <a:ext cx="4593160" cy="3445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000" dirty="0" smtClean="0"/>
              <a:t>Bütünleşme temsilcisi olun</a:t>
            </a:r>
            <a:r>
              <a:rPr lang="en-US" sz="4000" dirty="0" smtClean="0"/>
              <a:t>:                     </a:t>
            </a:r>
            <a:endParaRPr lang="en-US" sz="4000" dirty="0"/>
          </a:p>
          <a:p>
            <a:r>
              <a:rPr lang="tr-TR" sz="4000" dirty="0" smtClean="0">
                <a:solidFill>
                  <a:srgbClr val="EA1D76"/>
                </a:solidFill>
              </a:rPr>
              <a:t>Hizmet / Eğitim Sağlayıcısı Olarak Rolünüz</a:t>
            </a:r>
            <a:endParaRPr lang="tr-TR" sz="4000" dirty="0">
              <a:solidFill>
                <a:srgbClr val="EA1D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tr-TR" dirty="0" smtClean="0"/>
              <a:t>Bu bölümde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325568" y="1805937"/>
            <a:ext cx="5614184" cy="3947440"/>
          </a:xfrm>
        </p:spPr>
        <p:txBody>
          <a:bodyPr/>
          <a:lstStyle/>
          <a:p>
            <a:pPr algn="just"/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yaşamlarında</a:t>
            </a:r>
            <a:r>
              <a:rPr lang="en-IE" dirty="0"/>
              <a:t> </a:t>
            </a:r>
            <a:r>
              <a:rPr lang="en-IE" dirty="0" err="1"/>
              <a:t>anlamlı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değişiklik</a:t>
            </a:r>
            <a:r>
              <a:rPr lang="en-IE" dirty="0"/>
              <a:t> </a:t>
            </a:r>
            <a:r>
              <a:rPr lang="en-IE" dirty="0" err="1"/>
              <a:t>yapmadan</a:t>
            </a:r>
            <a:r>
              <a:rPr lang="en-IE" dirty="0"/>
              <a:t> </a:t>
            </a:r>
            <a:r>
              <a:rPr lang="en-IE" dirty="0" err="1"/>
              <a:t>önce</a:t>
            </a:r>
            <a:r>
              <a:rPr lang="en-IE" dirty="0"/>
              <a:t>, </a:t>
            </a:r>
            <a:r>
              <a:rPr lang="en-IE" dirty="0" err="1"/>
              <a:t>karşılaştıkları</a:t>
            </a:r>
            <a:r>
              <a:rPr lang="en-IE" dirty="0"/>
              <a:t> </a:t>
            </a:r>
            <a:r>
              <a:rPr lang="en-IE" dirty="0" err="1"/>
              <a:t>zorlukları</a:t>
            </a:r>
            <a:r>
              <a:rPr lang="en-IE" dirty="0"/>
              <a:t> ve </a:t>
            </a:r>
            <a:r>
              <a:rPr lang="en-IE" dirty="0" err="1"/>
              <a:t>dezavantajları</a:t>
            </a:r>
            <a:r>
              <a:rPr lang="en-IE" dirty="0"/>
              <a:t> </a:t>
            </a:r>
            <a:r>
              <a:rPr lang="en-IE" dirty="0" err="1"/>
              <a:t>bilmeniz</a:t>
            </a:r>
            <a:r>
              <a:rPr lang="en-IE" dirty="0"/>
              <a:t> ve </a:t>
            </a:r>
            <a:r>
              <a:rPr lang="en-IE" dirty="0" err="1"/>
              <a:t>anlamanız</a:t>
            </a:r>
            <a:r>
              <a:rPr lang="en-IE" dirty="0"/>
              <a:t> </a:t>
            </a:r>
            <a:r>
              <a:rPr lang="en-IE" dirty="0" err="1"/>
              <a:t>gerekir</a:t>
            </a:r>
            <a:r>
              <a:rPr lang="en-IE" dirty="0"/>
              <a:t>.</a:t>
            </a:r>
          </a:p>
          <a:p>
            <a:pPr algn="just"/>
            <a:endParaRPr lang="en-IE" dirty="0"/>
          </a:p>
          <a:p>
            <a:pPr algn="just"/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,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zorluklara</a:t>
            </a:r>
            <a:r>
              <a:rPr lang="en-IE" dirty="0"/>
              <a:t> ve </a:t>
            </a:r>
            <a:r>
              <a:rPr lang="en-IE" dirty="0" err="1"/>
              <a:t>dezavantajlara</a:t>
            </a:r>
            <a:r>
              <a:rPr lang="en-IE" dirty="0"/>
              <a:t> </a:t>
            </a:r>
            <a:r>
              <a:rPr lang="en-IE" dirty="0" err="1"/>
              <a:t>bakıyoruz</a:t>
            </a:r>
            <a:r>
              <a:rPr lang="en-IE" dirty="0"/>
              <a:t>. </a:t>
            </a:r>
            <a:r>
              <a:rPr lang="en-IE" dirty="0" err="1"/>
              <a:t>Ayrıca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haklarını</a:t>
            </a:r>
            <a:r>
              <a:rPr lang="en-IE" dirty="0"/>
              <a:t> ve </a:t>
            </a:r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ülkemizde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gördüğü</a:t>
            </a:r>
            <a:r>
              <a:rPr lang="en-IE" dirty="0"/>
              <a:t> </a:t>
            </a:r>
            <a:r>
              <a:rPr lang="en-IE" dirty="0" err="1"/>
              <a:t>alanları</a:t>
            </a:r>
            <a:r>
              <a:rPr lang="en-IE" dirty="0"/>
              <a:t> </a:t>
            </a:r>
            <a:r>
              <a:rPr lang="en-IE" dirty="0" err="1"/>
              <a:t>öğreniyoruz</a:t>
            </a:r>
            <a:r>
              <a:rPr lang="en-IE" dirty="0"/>
              <a:t>.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1C5C6BF9-AEDE-45AD-8BC9-52AF46733859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i="0" dirty="0" smtClean="0"/>
              <a:t>1.2 </a:t>
            </a:r>
            <a:r>
              <a:rPr lang="en-IE" sz="3200" i="0" dirty="0" err="1"/>
              <a:t>Mültecilerin</a:t>
            </a:r>
            <a:r>
              <a:rPr lang="en-IE" sz="3200" i="0" dirty="0"/>
              <a:t> ve </a:t>
            </a:r>
            <a:r>
              <a:rPr lang="en-IE" sz="3200" i="0" dirty="0" err="1"/>
              <a:t>Göçmenlerin</a:t>
            </a:r>
            <a:r>
              <a:rPr lang="en-IE" sz="3200" i="0" dirty="0"/>
              <a:t> </a:t>
            </a:r>
            <a:r>
              <a:rPr lang="en-IE" sz="3200" i="0" dirty="0" err="1"/>
              <a:t>Karşılaştığı</a:t>
            </a:r>
            <a:r>
              <a:rPr lang="en-IE" sz="3200" i="0" dirty="0"/>
              <a:t> </a:t>
            </a:r>
            <a:r>
              <a:rPr lang="en-IE" sz="3200" i="0" dirty="0" err="1"/>
              <a:t>Zorlukları</a:t>
            </a:r>
            <a:r>
              <a:rPr lang="en-IE" sz="3200" i="0" dirty="0"/>
              <a:t> </a:t>
            </a:r>
            <a:r>
              <a:rPr lang="en-IE" sz="3200" i="0" dirty="0" err="1"/>
              <a:t>Anlamak</a:t>
            </a:r>
            <a:endParaRPr lang="en-IE" sz="3200" i="0" dirty="0"/>
          </a:p>
          <a:p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B0328E-DE41-49B1-BEDF-AE079545EE1E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GİRİŞ</a:t>
            </a:r>
            <a:endParaRPr lang="en-I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04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CA0D4E7-2A64-45B8-B2C9-D61B9597E2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246DCD-B65C-497C-960A-A3E06EF0DE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E" i="0" dirty="0" smtClean="0"/>
              <a:t>“</a:t>
            </a:r>
            <a:r>
              <a:rPr lang="tr-TR" i="0" dirty="0" err="1" smtClean="0"/>
              <a:t>T</a:t>
            </a:r>
            <a:r>
              <a:rPr lang="en-IE" i="0" dirty="0" err="1" smtClean="0"/>
              <a:t>ek</a:t>
            </a:r>
            <a:r>
              <a:rPr lang="en-IE" i="0" dirty="0" smtClean="0"/>
              <a:t> </a:t>
            </a:r>
            <a:r>
              <a:rPr lang="en-IE" i="0" dirty="0" err="1"/>
              <a:t>bir</a:t>
            </a:r>
            <a:r>
              <a:rPr lang="en-IE" i="0" dirty="0"/>
              <a:t> </a:t>
            </a:r>
            <a:r>
              <a:rPr lang="en-IE" i="0" dirty="0" err="1"/>
              <a:t>kaderin</a:t>
            </a:r>
            <a:r>
              <a:rPr lang="en-IE" i="0" dirty="0"/>
              <a:t> </a:t>
            </a:r>
            <a:r>
              <a:rPr lang="en-IE" i="0" dirty="0" err="1"/>
              <a:t>hayatlarını</a:t>
            </a:r>
            <a:r>
              <a:rPr lang="en-IE" i="0" dirty="0"/>
              <a:t> </a:t>
            </a:r>
            <a:r>
              <a:rPr lang="en-IE" i="0" dirty="0" err="1"/>
              <a:t>eşi</a:t>
            </a:r>
            <a:r>
              <a:rPr lang="en-IE" i="0" dirty="0"/>
              <a:t> </a:t>
            </a:r>
            <a:r>
              <a:rPr lang="en-IE" i="0" dirty="0" err="1"/>
              <a:t>görülmemiş</a:t>
            </a:r>
            <a:r>
              <a:rPr lang="en-IE" i="0" dirty="0"/>
              <a:t> </a:t>
            </a:r>
            <a:r>
              <a:rPr lang="en-IE" i="0" dirty="0" err="1"/>
              <a:t>bir</a:t>
            </a:r>
            <a:r>
              <a:rPr lang="en-IE" i="0" dirty="0"/>
              <a:t> </a:t>
            </a:r>
            <a:r>
              <a:rPr lang="en-IE" i="0" dirty="0" err="1"/>
              <a:t>ölçekte</a:t>
            </a:r>
            <a:r>
              <a:rPr lang="en-IE" i="0" dirty="0"/>
              <a:t> </a:t>
            </a:r>
            <a:r>
              <a:rPr lang="en-IE" i="0" dirty="0" err="1"/>
              <a:t>küresel</a:t>
            </a:r>
            <a:r>
              <a:rPr lang="en-IE" i="0" dirty="0"/>
              <a:t> </a:t>
            </a:r>
            <a:r>
              <a:rPr lang="en-IE" i="0" dirty="0" err="1"/>
              <a:t>bir</a:t>
            </a:r>
            <a:r>
              <a:rPr lang="en-IE" i="0" dirty="0"/>
              <a:t> </a:t>
            </a:r>
            <a:r>
              <a:rPr lang="en-IE" i="0" dirty="0" err="1"/>
              <a:t>mülteci</a:t>
            </a:r>
            <a:r>
              <a:rPr lang="en-IE" i="0" dirty="0"/>
              <a:t> </a:t>
            </a:r>
            <a:r>
              <a:rPr lang="en-IE" i="0" dirty="0" err="1"/>
              <a:t>krizine</a:t>
            </a:r>
            <a:r>
              <a:rPr lang="en-IE" i="0" dirty="0"/>
              <a:t> </a:t>
            </a:r>
            <a:r>
              <a:rPr lang="en-IE" i="0" dirty="0" err="1"/>
              <a:t>bağlaması</a:t>
            </a:r>
            <a:r>
              <a:rPr lang="en-IE" i="0" dirty="0"/>
              <a:t> </a:t>
            </a:r>
            <a:r>
              <a:rPr lang="en-IE" i="0" dirty="0" err="1" smtClean="0"/>
              <a:t>dışında</a:t>
            </a:r>
            <a:r>
              <a:rPr lang="tr-TR" i="0" dirty="0" smtClean="0"/>
              <a:t>,</a:t>
            </a:r>
            <a:r>
              <a:rPr lang="en-IE" i="0" dirty="0" smtClean="0"/>
              <a:t> </a:t>
            </a:r>
            <a:r>
              <a:rPr lang="tr-TR" i="0" dirty="0" err="1"/>
              <a:t>m</a:t>
            </a:r>
            <a:r>
              <a:rPr lang="en-IE" i="0" dirty="0" err="1" smtClean="0"/>
              <a:t>ülteciler</a:t>
            </a:r>
            <a:r>
              <a:rPr lang="en-IE" i="0" dirty="0"/>
              <a:t>, </a:t>
            </a:r>
            <a:r>
              <a:rPr lang="en-IE" i="0" dirty="0" err="1"/>
              <a:t>bizimle</a:t>
            </a:r>
            <a:r>
              <a:rPr lang="en-IE" i="0" dirty="0"/>
              <a:t> </a:t>
            </a:r>
            <a:r>
              <a:rPr lang="en-IE" i="0" dirty="0" err="1"/>
              <a:t>aynı</a:t>
            </a:r>
            <a:r>
              <a:rPr lang="en-IE" i="0" dirty="0"/>
              <a:t> </a:t>
            </a:r>
            <a:r>
              <a:rPr lang="en-IE" i="0" dirty="0" err="1"/>
              <a:t>umutlara</a:t>
            </a:r>
            <a:r>
              <a:rPr lang="en-IE" i="0" dirty="0"/>
              <a:t> ve </a:t>
            </a:r>
            <a:r>
              <a:rPr lang="en-IE" i="0" dirty="0" err="1"/>
              <a:t>isteklere</a:t>
            </a:r>
            <a:r>
              <a:rPr lang="en-IE" i="0" dirty="0"/>
              <a:t> </a:t>
            </a:r>
            <a:r>
              <a:rPr lang="en-IE" i="0" dirty="0" err="1"/>
              <a:t>sahip</a:t>
            </a:r>
            <a:r>
              <a:rPr lang="en-IE" i="0" dirty="0"/>
              <a:t> </a:t>
            </a:r>
            <a:r>
              <a:rPr lang="en-IE" i="0" dirty="0" err="1"/>
              <a:t>olan</a:t>
            </a:r>
            <a:r>
              <a:rPr lang="en-IE" i="0" dirty="0"/>
              <a:t> </a:t>
            </a:r>
            <a:r>
              <a:rPr lang="en-IE" i="0" dirty="0" err="1"/>
              <a:t>anneler</a:t>
            </a:r>
            <a:r>
              <a:rPr lang="en-IE" i="0" dirty="0"/>
              <a:t>, </a:t>
            </a:r>
            <a:r>
              <a:rPr lang="en-IE" i="0" dirty="0" err="1"/>
              <a:t>babalar</a:t>
            </a:r>
            <a:r>
              <a:rPr lang="en-IE" i="0" dirty="0"/>
              <a:t>, </a:t>
            </a:r>
            <a:r>
              <a:rPr lang="en-IE" i="0" dirty="0" err="1"/>
              <a:t>kız</a:t>
            </a:r>
            <a:r>
              <a:rPr lang="en-IE" i="0" dirty="0"/>
              <a:t> </a:t>
            </a:r>
            <a:r>
              <a:rPr lang="en-IE" i="0" dirty="0" err="1"/>
              <a:t>kardeşler</a:t>
            </a:r>
            <a:r>
              <a:rPr lang="en-IE" i="0" dirty="0"/>
              <a:t>, </a:t>
            </a:r>
            <a:r>
              <a:rPr lang="en-IE" i="0" dirty="0" err="1"/>
              <a:t>kardeşler</a:t>
            </a:r>
            <a:r>
              <a:rPr lang="en-IE" i="0" dirty="0"/>
              <a:t>, </a:t>
            </a:r>
            <a:r>
              <a:rPr lang="en-IE" i="0" dirty="0" err="1" smtClean="0"/>
              <a:t>çocuklar</a:t>
            </a:r>
            <a:r>
              <a:rPr lang="en-IE" i="0" dirty="0" smtClean="0"/>
              <a:t>.”</a:t>
            </a:r>
            <a:endParaRPr lang="en-IE" i="0" dirty="0"/>
          </a:p>
          <a:p>
            <a:endParaRPr lang="en-IE" i="0" dirty="0"/>
          </a:p>
          <a:p>
            <a:r>
              <a:rPr lang="en-IE" i="0" dirty="0"/>
              <a:t>- Khaled Hosseini</a:t>
            </a:r>
            <a:endParaRPr lang="en-IE" dirty="0"/>
          </a:p>
        </p:txBody>
      </p:sp>
      <p:pic>
        <p:nvPicPr>
          <p:cNvPr id="3074" name="Picture 2" descr="Image result for khaled hosseini">
            <a:extLst>
              <a:ext uri="{FF2B5EF4-FFF2-40B4-BE49-F238E27FC236}">
                <a16:creationId xmlns:a16="http://schemas.microsoft.com/office/drawing/2014/main" xmlns="" id="{F8CBC6AD-A024-456C-BED6-A3739EB1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497" y="4445876"/>
            <a:ext cx="2995558" cy="22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8011E8-22D7-49D2-80AA-9A2874219086}"/>
              </a:ext>
            </a:extLst>
          </p:cNvPr>
          <p:cNvSpPr txBox="1"/>
          <p:nvPr/>
        </p:nvSpPr>
        <p:spPr>
          <a:xfrm>
            <a:off x="0" y="289412"/>
            <a:ext cx="4876800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krizini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anlamak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smtClean="0">
                <a:solidFill>
                  <a:schemeClr val="bg1"/>
                </a:solidFill>
              </a:rPr>
              <a:t>…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5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5889645-5061-49DC-B77D-375A1188B2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29711" y="1754551"/>
            <a:ext cx="10646980" cy="387218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IE" dirty="0" err="1">
                <a:solidFill>
                  <a:srgbClr val="615F5D"/>
                </a:solidFill>
              </a:rPr>
              <a:t>Mültecilerin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göçmenlerin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yeni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ülkeye</a:t>
            </a:r>
            <a:r>
              <a:rPr lang="en-IE" dirty="0">
                <a:solidFill>
                  <a:srgbClr val="615F5D"/>
                </a:solidFill>
              </a:rPr>
              <a:t> / </a:t>
            </a:r>
            <a:r>
              <a:rPr lang="en-IE" dirty="0" err="1">
                <a:solidFill>
                  <a:srgbClr val="615F5D"/>
                </a:solidFill>
              </a:rPr>
              <a:t>topluluğa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ulaştıklarında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karşılaşabilecekleri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birçok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zorluk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dezavantajları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olduğunu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anlamak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 smtClean="0">
                <a:solidFill>
                  <a:srgbClr val="615F5D"/>
                </a:solidFill>
              </a:rPr>
              <a:t>önemlidir</a:t>
            </a:r>
            <a:r>
              <a:rPr lang="en-IE" dirty="0" smtClean="0">
                <a:solidFill>
                  <a:srgbClr val="615F5D"/>
                </a:solidFill>
              </a:rPr>
              <a:t>. </a:t>
            </a:r>
            <a:endParaRPr lang="en-IE" dirty="0">
              <a:solidFill>
                <a:srgbClr val="615F5D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IE" dirty="0" err="1">
                <a:solidFill>
                  <a:srgbClr val="F38B00"/>
                </a:solidFill>
              </a:rPr>
              <a:t>Zorluklar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aşağıdakilerden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 smtClean="0">
                <a:solidFill>
                  <a:srgbClr val="F38B00"/>
                </a:solidFill>
              </a:rPr>
              <a:t>kaynaklanabilir</a:t>
            </a:r>
            <a:r>
              <a:rPr lang="en-IE" dirty="0" smtClean="0">
                <a:solidFill>
                  <a:srgbClr val="F38B00"/>
                </a:solidFill>
              </a:rPr>
              <a:t>:</a:t>
            </a:r>
            <a:endParaRPr lang="en-IE" dirty="0">
              <a:solidFill>
                <a:srgbClr val="F38B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IE" dirty="0" err="1">
                <a:solidFill>
                  <a:srgbClr val="615F5D"/>
                </a:solidFill>
              </a:rPr>
              <a:t>ev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sahibi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ülkedeki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sistem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prosedürlerle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ilgili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izolasyon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bilgi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eksikliği</a:t>
            </a:r>
            <a:endParaRPr lang="en-IE" dirty="0">
              <a:solidFill>
                <a:srgbClr val="615F5D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IE" dirty="0" err="1">
                <a:solidFill>
                  <a:srgbClr val="615F5D"/>
                </a:solidFill>
              </a:rPr>
              <a:t>zayıf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veya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eğitimde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yetersizlik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veya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ev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sahibi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ülkenin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yabancı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becerilerini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niteliklerini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deneyimlerini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tanımaması</a:t>
            </a:r>
            <a:endParaRPr lang="en-IE" dirty="0">
              <a:solidFill>
                <a:srgbClr val="615F5D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IE" dirty="0" err="1">
                <a:solidFill>
                  <a:srgbClr val="615F5D"/>
                </a:solidFill>
              </a:rPr>
              <a:t>ev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sahibi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ülke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dilinde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akıcılık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eksikliği</a:t>
            </a:r>
            <a:endParaRPr lang="en-IE" dirty="0">
              <a:solidFill>
                <a:srgbClr val="615F5D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IE" dirty="0" err="1">
                <a:solidFill>
                  <a:srgbClr val="615F5D"/>
                </a:solidFill>
              </a:rPr>
              <a:t>ev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sahibi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toplumun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kültürel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engelleri</a:t>
            </a:r>
            <a:r>
              <a:rPr lang="en-IE" dirty="0">
                <a:solidFill>
                  <a:srgbClr val="615F5D"/>
                </a:solidFill>
              </a:rPr>
              <a:t> ve / </a:t>
            </a:r>
            <a:r>
              <a:rPr lang="en-IE" dirty="0" err="1">
                <a:solidFill>
                  <a:srgbClr val="615F5D"/>
                </a:solidFill>
              </a:rPr>
              <a:t>veya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farklılıkları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6B8F46-EC34-49D1-A5AE-32363C6EEC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6" y="515007"/>
            <a:ext cx="8403792" cy="1093448"/>
          </a:xfrm>
        </p:spPr>
        <p:txBody>
          <a:bodyPr>
            <a:normAutofit/>
          </a:bodyPr>
          <a:lstStyle/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Karşılaştığı</a:t>
            </a:r>
            <a:r>
              <a:rPr lang="en-IE" dirty="0"/>
              <a:t> </a:t>
            </a:r>
            <a:r>
              <a:rPr lang="en-IE" dirty="0" err="1"/>
              <a:t>Zorlukları</a:t>
            </a:r>
            <a:r>
              <a:rPr lang="en-IE" dirty="0"/>
              <a:t> ve </a:t>
            </a:r>
            <a:r>
              <a:rPr lang="en-IE" dirty="0" err="1"/>
              <a:t>Dezavantajları</a:t>
            </a:r>
            <a:r>
              <a:rPr lang="en-IE" dirty="0"/>
              <a:t> </a:t>
            </a:r>
            <a:r>
              <a:rPr lang="en-IE" dirty="0" err="1"/>
              <a:t>Anlamak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6657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99409E8-98C2-4A58-96C3-5A6E7ECCF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834204"/>
            <a:ext cx="3511788" cy="2744236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16A8D3"/>
                </a:solidFill>
              </a:rPr>
              <a:t>Dil</a:t>
            </a:r>
            <a:r>
              <a:rPr lang="en-IE" dirty="0">
                <a:solidFill>
                  <a:srgbClr val="16A8D3"/>
                </a:solidFill>
              </a:rPr>
              <a:t> / </a:t>
            </a:r>
            <a:r>
              <a:rPr lang="en-IE" dirty="0" err="1">
                <a:solidFill>
                  <a:srgbClr val="16A8D3"/>
                </a:solidFill>
              </a:rPr>
              <a:t>eğitim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zorlukları</a:t>
            </a:r>
            <a:r>
              <a:rPr lang="en-IE" dirty="0">
                <a:solidFill>
                  <a:srgbClr val="16A8D3"/>
                </a:solidFill>
              </a:rPr>
              <a:t> / </a:t>
            </a:r>
            <a:r>
              <a:rPr lang="en-IE" dirty="0" err="1">
                <a:solidFill>
                  <a:srgbClr val="16A8D3"/>
                </a:solidFill>
              </a:rPr>
              <a:t>farklılıkları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olabilir</a:t>
            </a:r>
            <a:r>
              <a:rPr lang="en-IE" dirty="0">
                <a:solidFill>
                  <a:srgbClr val="16A8D3"/>
                </a:solidFill>
              </a:rPr>
              <a:t>.</a:t>
            </a:r>
          </a:p>
          <a:p>
            <a:r>
              <a:rPr lang="en-IE" dirty="0" err="1">
                <a:solidFill>
                  <a:srgbClr val="16A8D3"/>
                </a:solidFill>
              </a:rPr>
              <a:t>Yetişkinlerin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geçmiş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eğitim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düzeyleri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çok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farklı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olabilir</a:t>
            </a:r>
            <a:r>
              <a:rPr lang="en-IE" dirty="0">
                <a:solidFill>
                  <a:srgbClr val="16A8D3"/>
                </a:solidFill>
              </a:rPr>
              <a:t> - </a:t>
            </a:r>
            <a:r>
              <a:rPr lang="en-IE" dirty="0" err="1">
                <a:solidFill>
                  <a:srgbClr val="16A8D3"/>
                </a:solidFill>
              </a:rPr>
              <a:t>bazıları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için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eğitim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kesilmiş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olabilir</a:t>
            </a:r>
            <a:r>
              <a:rPr lang="en-IE" dirty="0">
                <a:solidFill>
                  <a:srgbClr val="16A8D3"/>
                </a:solidFill>
              </a:rPr>
              <a:t>, </a:t>
            </a:r>
            <a:r>
              <a:rPr lang="en-IE" dirty="0" err="1">
                <a:solidFill>
                  <a:srgbClr val="16A8D3"/>
                </a:solidFill>
              </a:rPr>
              <a:t>diğerleri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çok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yüksek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eğitimli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olabilir</a:t>
            </a:r>
            <a:endParaRPr lang="en-IE" dirty="0">
              <a:solidFill>
                <a:srgbClr val="16A8D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2712C1-AEFB-4936-8B0B-8713DAE2A5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40110" y="141109"/>
            <a:ext cx="3720663" cy="2285835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>
                <a:solidFill>
                  <a:srgbClr val="EA1D76"/>
                </a:solidFill>
              </a:rPr>
              <a:t>Sağlık </a:t>
            </a:r>
            <a:r>
              <a:rPr lang="tr-TR" dirty="0">
                <a:solidFill>
                  <a:srgbClr val="EA1D76"/>
                </a:solidFill>
              </a:rPr>
              <a:t>sorunları olabilir veya ciddi travma geçirmiş olabilir.</a:t>
            </a:r>
          </a:p>
          <a:p>
            <a:r>
              <a:rPr lang="tr-TR" dirty="0">
                <a:solidFill>
                  <a:srgbClr val="EA1D76"/>
                </a:solidFill>
              </a:rPr>
              <a:t>Travma yaşayanlarla nasıl çalışılacağı konusunda koçluk, mültecilerle çalışmaya başlayan tüm hizmet sağlayıcılar tarafından aranmalıdır.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2A965C-D6A9-403A-A88D-69DA566DD1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9821" y="705068"/>
            <a:ext cx="2672815" cy="1922578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n-IE" dirty="0" err="1">
                <a:solidFill>
                  <a:srgbClr val="B6BD00"/>
                </a:solidFill>
              </a:rPr>
              <a:t>Yeni</a:t>
            </a:r>
            <a:r>
              <a:rPr lang="en-IE" dirty="0">
                <a:solidFill>
                  <a:srgbClr val="B6BD00"/>
                </a:solidFill>
              </a:rPr>
              <a:t> / </a:t>
            </a:r>
            <a:r>
              <a:rPr lang="en-IE" dirty="0" err="1">
                <a:solidFill>
                  <a:srgbClr val="B6BD00"/>
                </a:solidFill>
              </a:rPr>
              <a:t>ev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sahibi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topluluklarından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sosyal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olarak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dışlanmış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hissedebilir</a:t>
            </a:r>
            <a:endParaRPr lang="en-IE" dirty="0">
              <a:solidFill>
                <a:srgbClr val="B6BD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7592EC-C362-4B01-945E-2475A55ED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834204"/>
            <a:ext cx="2921876" cy="1431479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F38B00"/>
                </a:solidFill>
              </a:rPr>
              <a:t>Yeni</a:t>
            </a:r>
            <a:r>
              <a:rPr lang="en-IE" dirty="0">
                <a:solidFill>
                  <a:srgbClr val="F38B00"/>
                </a:solidFill>
              </a:rPr>
              <a:t> / </a:t>
            </a:r>
            <a:r>
              <a:rPr lang="en-IE" dirty="0" err="1">
                <a:solidFill>
                  <a:srgbClr val="F38B00"/>
                </a:solidFill>
              </a:rPr>
              <a:t>ev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sahibi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ülkelerinde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etnik</a:t>
            </a:r>
            <a:r>
              <a:rPr lang="en-IE" dirty="0">
                <a:solidFill>
                  <a:srgbClr val="F38B00"/>
                </a:solidFill>
              </a:rPr>
              <a:t>, </a:t>
            </a:r>
            <a:r>
              <a:rPr lang="en-IE" dirty="0" err="1">
                <a:solidFill>
                  <a:srgbClr val="F38B00"/>
                </a:solidFill>
              </a:rPr>
              <a:t>kültürel</a:t>
            </a:r>
            <a:r>
              <a:rPr lang="en-IE" dirty="0">
                <a:solidFill>
                  <a:srgbClr val="F38B00"/>
                </a:solidFill>
              </a:rPr>
              <a:t>, </a:t>
            </a:r>
            <a:r>
              <a:rPr lang="en-IE" dirty="0" err="1">
                <a:solidFill>
                  <a:srgbClr val="F38B00"/>
                </a:solidFill>
              </a:rPr>
              <a:t>politik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veya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dini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farklılıklar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olabilir</a:t>
            </a:r>
            <a:endParaRPr lang="en-IE" dirty="0">
              <a:solidFill>
                <a:srgbClr val="F38B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952902-3623-4F69-A883-EC89A47494FC}"/>
              </a:ext>
            </a:extLst>
          </p:cNvPr>
          <p:cNvSpPr/>
          <p:nvPr/>
        </p:nvSpPr>
        <p:spPr>
          <a:xfrm>
            <a:off x="0" y="141109"/>
            <a:ext cx="2976282" cy="1938992"/>
          </a:xfrm>
          <a:prstGeom prst="rect">
            <a:avLst/>
          </a:prstGeom>
          <a:solidFill>
            <a:srgbClr val="F38B00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Göçmenlere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hizmet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vermeye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başlamadan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önce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bilmeniz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gerekenler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71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E852B8D-D336-4D44-A3A5-570EA7FD87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11917" y="1936696"/>
            <a:ext cx="6032938" cy="3631644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IE" dirty="0">
                <a:solidFill>
                  <a:srgbClr val="615F5D"/>
                </a:solidFill>
              </a:rPr>
              <a:t>Bu </a:t>
            </a:r>
            <a:r>
              <a:rPr lang="en-IE" dirty="0" err="1">
                <a:solidFill>
                  <a:srgbClr val="615F5D"/>
                </a:solidFill>
              </a:rPr>
              <a:t>dezavantajlar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yeni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ülkelerindeki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mülteciler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için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güven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eksikliği</a:t>
            </a:r>
            <a:r>
              <a:rPr lang="en-IE" dirty="0">
                <a:solidFill>
                  <a:srgbClr val="615F5D"/>
                </a:solidFill>
              </a:rPr>
              <a:t>, </a:t>
            </a:r>
            <a:r>
              <a:rPr lang="en-IE" dirty="0" err="1">
                <a:solidFill>
                  <a:srgbClr val="615F5D"/>
                </a:solidFill>
              </a:rPr>
              <a:t>özgüven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eksikliği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düşük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özlemler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yaratabilir</a:t>
            </a:r>
            <a:r>
              <a:rPr lang="en-IE" dirty="0">
                <a:solidFill>
                  <a:srgbClr val="615F5D"/>
                </a:solidFill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IE" dirty="0">
                <a:solidFill>
                  <a:srgbClr val="615F5D"/>
                </a:solidFill>
              </a:rPr>
              <a:t>Bu </a:t>
            </a:r>
            <a:r>
              <a:rPr lang="en-IE" dirty="0" err="1">
                <a:solidFill>
                  <a:srgbClr val="615F5D"/>
                </a:solidFill>
              </a:rPr>
              <a:t>dezavantajlar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aynı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zamanda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ev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sahibi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ülkelerindeki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mültecilerin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yaşamının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tüm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yönlerine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nüfuz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ederek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toplumlarına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aktif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katılımlarını</a:t>
            </a:r>
            <a:r>
              <a:rPr lang="en-IE" dirty="0">
                <a:solidFill>
                  <a:srgbClr val="615F5D"/>
                </a:solidFill>
              </a:rPr>
              <a:t> ve </a:t>
            </a:r>
            <a:r>
              <a:rPr lang="en-IE" dirty="0" err="1">
                <a:solidFill>
                  <a:srgbClr val="615F5D"/>
                </a:solidFill>
              </a:rPr>
              <a:t>işgücü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piyasasına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girmelerini</a:t>
            </a:r>
            <a:r>
              <a:rPr lang="en-IE" dirty="0">
                <a:solidFill>
                  <a:srgbClr val="615F5D"/>
                </a:solidFill>
              </a:rPr>
              <a:t> </a:t>
            </a:r>
            <a:r>
              <a:rPr lang="en-IE" dirty="0" err="1">
                <a:solidFill>
                  <a:srgbClr val="615F5D"/>
                </a:solidFill>
              </a:rPr>
              <a:t>engellemektedir</a:t>
            </a:r>
            <a:r>
              <a:rPr lang="en-IE" dirty="0">
                <a:solidFill>
                  <a:srgbClr val="615F5D"/>
                </a:solidFill>
              </a:rPr>
              <a:t>.</a:t>
            </a:r>
            <a:endParaRPr lang="en-IE" dirty="0"/>
          </a:p>
        </p:txBody>
      </p:sp>
      <p:pic>
        <p:nvPicPr>
          <p:cNvPr id="6" name="Picture Placeholder 5" descr="A person talking on a cell phone&#10;&#10;Description automatically generated">
            <a:extLst>
              <a:ext uri="{FF2B5EF4-FFF2-40B4-BE49-F238E27FC236}">
                <a16:creationId xmlns:a16="http://schemas.microsoft.com/office/drawing/2014/main" xmlns="" id="{B6E3DB65-3B45-4C02-BD4B-23F5B58FA53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7067" r="1706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745B6B-3F52-440D-A637-ADA5F448DC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2731" y="399393"/>
            <a:ext cx="6032938" cy="122564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zorluklarının</a:t>
            </a:r>
            <a:r>
              <a:rPr lang="en-IE" dirty="0"/>
              <a:t> ve </a:t>
            </a:r>
            <a:r>
              <a:rPr lang="en-IE" dirty="0" err="1"/>
              <a:t>dezavantajlarının</a:t>
            </a:r>
            <a:r>
              <a:rPr lang="en-IE" dirty="0"/>
              <a:t> </a:t>
            </a:r>
            <a:r>
              <a:rPr lang="en-IE" dirty="0" err="1"/>
              <a:t>etkisi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893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66CCA61-BFB1-4762-B945-7F4BDE5952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71448" y="1785404"/>
            <a:ext cx="10489324" cy="4499781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BM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Ajansı</a:t>
            </a:r>
            <a:r>
              <a:rPr lang="en-IE" dirty="0"/>
              <a:t>, </a:t>
            </a:r>
            <a:r>
              <a:rPr lang="en-IE" dirty="0" err="1"/>
              <a:t>mülteciler</a:t>
            </a:r>
            <a:r>
              <a:rPr lang="en-IE" dirty="0"/>
              <a:t>, </a:t>
            </a:r>
            <a:r>
              <a:rPr lang="en-IE" dirty="0" err="1"/>
              <a:t>zorla</a:t>
            </a:r>
            <a:r>
              <a:rPr lang="en-IE" dirty="0"/>
              <a:t> </a:t>
            </a:r>
            <a:r>
              <a:rPr lang="en-IE" dirty="0" err="1"/>
              <a:t>yerinden</a:t>
            </a:r>
            <a:r>
              <a:rPr lang="en-IE" dirty="0"/>
              <a:t> </a:t>
            </a:r>
            <a:r>
              <a:rPr lang="en-IE" dirty="0" err="1"/>
              <a:t>edilmiş</a:t>
            </a:r>
            <a:r>
              <a:rPr lang="en-IE" dirty="0"/>
              <a:t> </a:t>
            </a:r>
            <a:r>
              <a:rPr lang="en-IE" dirty="0" err="1"/>
              <a:t>topluluklar</a:t>
            </a:r>
            <a:r>
              <a:rPr lang="en-IE" dirty="0"/>
              <a:t> ve </a:t>
            </a:r>
            <a:r>
              <a:rPr lang="en-IE" dirty="0" err="1"/>
              <a:t>vatansız</a:t>
            </a:r>
            <a:r>
              <a:rPr lang="en-IE" dirty="0"/>
              <a:t> </a:t>
            </a:r>
            <a:r>
              <a:rPr lang="en-IE" dirty="0" err="1"/>
              <a:t>insanlar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hayat</a:t>
            </a:r>
            <a:r>
              <a:rPr lang="en-IE" dirty="0"/>
              <a:t> </a:t>
            </a:r>
            <a:r>
              <a:rPr lang="en-IE" dirty="0" err="1"/>
              <a:t>kurtarmaya</a:t>
            </a:r>
            <a:r>
              <a:rPr lang="en-IE" dirty="0"/>
              <a:t>, </a:t>
            </a:r>
            <a:r>
              <a:rPr lang="en-IE" dirty="0" err="1"/>
              <a:t>hakları</a:t>
            </a:r>
            <a:r>
              <a:rPr lang="en-IE" dirty="0"/>
              <a:t> </a:t>
            </a:r>
            <a:r>
              <a:rPr lang="en-IE" dirty="0" err="1"/>
              <a:t>korumaya</a:t>
            </a:r>
            <a:r>
              <a:rPr lang="en-IE" dirty="0"/>
              <a:t> ve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gelecek</a:t>
            </a:r>
            <a:r>
              <a:rPr lang="en-IE" dirty="0"/>
              <a:t> </a:t>
            </a:r>
            <a:r>
              <a:rPr lang="en-IE" dirty="0" err="1"/>
              <a:t>inşa</a:t>
            </a:r>
            <a:r>
              <a:rPr lang="en-IE" dirty="0"/>
              <a:t> </a:t>
            </a:r>
            <a:r>
              <a:rPr lang="en-IE" dirty="0" err="1"/>
              <a:t>etmeye</a:t>
            </a:r>
            <a:r>
              <a:rPr lang="en-IE" dirty="0"/>
              <a:t> </a:t>
            </a:r>
            <a:r>
              <a:rPr lang="en-IE" dirty="0" err="1"/>
              <a:t>adanmış</a:t>
            </a:r>
            <a:r>
              <a:rPr lang="en-IE" dirty="0"/>
              <a:t> </a:t>
            </a:r>
            <a:r>
              <a:rPr lang="en-IE" dirty="0" err="1"/>
              <a:t>küresel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kuruluştur</a:t>
            </a:r>
            <a:r>
              <a:rPr lang="en-IE" dirty="0"/>
              <a:t>.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hakları</a:t>
            </a:r>
            <a:r>
              <a:rPr lang="en-IE" dirty="0"/>
              <a:t> </a:t>
            </a:r>
            <a:r>
              <a:rPr lang="en-IE" dirty="0" err="1"/>
              <a:t>konusunda</a:t>
            </a:r>
            <a:r>
              <a:rPr lang="en-IE" dirty="0"/>
              <a:t> </a:t>
            </a:r>
            <a:r>
              <a:rPr lang="en-IE" dirty="0" err="1"/>
              <a:t>açık</a:t>
            </a:r>
            <a:r>
              <a:rPr lang="en-IE" dirty="0"/>
              <a:t> </a:t>
            </a:r>
            <a:r>
              <a:rPr lang="en-IE" dirty="0" err="1"/>
              <a:t>yönergeler</a:t>
            </a:r>
            <a:r>
              <a:rPr lang="en-IE" dirty="0"/>
              <a:t> </a:t>
            </a:r>
            <a:r>
              <a:rPr lang="en-IE" dirty="0" err="1" smtClean="0"/>
              <a:t>sağlarlar</a:t>
            </a:r>
            <a:r>
              <a:rPr lang="en-IE" dirty="0" smtClean="0"/>
              <a:t>:</a:t>
            </a:r>
            <a:endParaRPr lang="en-IE" dirty="0"/>
          </a:p>
          <a:p>
            <a:r>
              <a:rPr lang="en-IE" dirty="0" err="1">
                <a:solidFill>
                  <a:srgbClr val="EA1D76"/>
                </a:solidFill>
              </a:rPr>
              <a:t>Bir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mülteci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sığınma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hakkına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sahiptir</a:t>
            </a:r>
            <a:r>
              <a:rPr lang="en-IE" dirty="0">
                <a:solidFill>
                  <a:srgbClr val="EA1D76"/>
                </a:solidFill>
              </a:rPr>
              <a:t>. </a:t>
            </a:r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zulüm</a:t>
            </a:r>
            <a:r>
              <a:rPr lang="en-IE" dirty="0"/>
              <a:t> </a:t>
            </a:r>
            <a:r>
              <a:rPr lang="en-IE" dirty="0" err="1"/>
              <a:t>tehdidi</a:t>
            </a:r>
            <a:r>
              <a:rPr lang="en-IE" dirty="0"/>
              <a:t> </a:t>
            </a:r>
            <a:r>
              <a:rPr lang="en-IE" dirty="0" err="1"/>
              <a:t>nedeniyle</a:t>
            </a:r>
            <a:r>
              <a:rPr lang="en-IE" dirty="0"/>
              <a:t> </a:t>
            </a:r>
            <a:r>
              <a:rPr lang="en-IE" dirty="0" err="1"/>
              <a:t>kaçıyorlar</a:t>
            </a:r>
            <a:r>
              <a:rPr lang="en-IE" dirty="0"/>
              <a:t> ve </a:t>
            </a:r>
            <a:r>
              <a:rPr lang="en-IE" dirty="0" err="1"/>
              <a:t>hüküm</a:t>
            </a:r>
            <a:r>
              <a:rPr lang="en-IE" dirty="0"/>
              <a:t> </a:t>
            </a:r>
            <a:r>
              <a:rPr lang="en-IE" dirty="0" err="1"/>
              <a:t>süren</a:t>
            </a:r>
            <a:r>
              <a:rPr lang="en-IE" dirty="0"/>
              <a:t> </a:t>
            </a:r>
            <a:r>
              <a:rPr lang="en-IE" dirty="0" err="1"/>
              <a:t>koşullarda</a:t>
            </a:r>
            <a:r>
              <a:rPr lang="en-IE" dirty="0"/>
              <a:t> </a:t>
            </a:r>
            <a:r>
              <a:rPr lang="en-IE" dirty="0" err="1"/>
              <a:t>güvenli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evlerine</a:t>
            </a:r>
            <a:r>
              <a:rPr lang="en-IE" dirty="0"/>
              <a:t> </a:t>
            </a:r>
            <a:r>
              <a:rPr lang="en-IE" dirty="0" err="1"/>
              <a:t>geri</a:t>
            </a:r>
            <a:r>
              <a:rPr lang="en-IE" dirty="0"/>
              <a:t> </a:t>
            </a:r>
            <a:r>
              <a:rPr lang="en-IE" dirty="0" err="1"/>
              <a:t>dönemiyorlar</a:t>
            </a:r>
            <a:r>
              <a:rPr lang="en-IE" dirty="0" smtClean="0"/>
              <a:t>.</a:t>
            </a:r>
            <a:endParaRPr lang="en-IE" dirty="0"/>
          </a:p>
          <a:p>
            <a:r>
              <a:rPr lang="en-IE" dirty="0" err="1"/>
              <a:t>Mülteciler</a:t>
            </a:r>
            <a:r>
              <a:rPr lang="en-IE" dirty="0"/>
              <a:t>, </a:t>
            </a:r>
            <a:r>
              <a:rPr lang="en-IE" dirty="0" err="1"/>
              <a:t>düşünce</a:t>
            </a:r>
            <a:r>
              <a:rPr lang="en-IE" dirty="0"/>
              <a:t>, </a:t>
            </a:r>
            <a:r>
              <a:rPr lang="en-IE" dirty="0" err="1"/>
              <a:t>hareket</a:t>
            </a:r>
            <a:r>
              <a:rPr lang="en-IE" dirty="0"/>
              <a:t> </a:t>
            </a:r>
            <a:r>
              <a:rPr lang="en-IE" dirty="0" err="1"/>
              <a:t>özgürlüğü</a:t>
            </a:r>
            <a:r>
              <a:rPr lang="en-IE" dirty="0"/>
              <a:t> ve </a:t>
            </a:r>
            <a:r>
              <a:rPr lang="en-IE" dirty="0" err="1"/>
              <a:t>işkence</a:t>
            </a:r>
            <a:r>
              <a:rPr lang="en-IE" dirty="0"/>
              <a:t> ve </a:t>
            </a:r>
            <a:r>
              <a:rPr lang="en-IE" dirty="0" err="1"/>
              <a:t>onur</a:t>
            </a:r>
            <a:r>
              <a:rPr lang="en-IE" dirty="0"/>
              <a:t> </a:t>
            </a:r>
            <a:r>
              <a:rPr lang="en-IE" dirty="0" err="1"/>
              <a:t>kırıcı</a:t>
            </a:r>
            <a:r>
              <a:rPr lang="en-IE" dirty="0"/>
              <a:t> </a:t>
            </a:r>
            <a:r>
              <a:rPr lang="en-IE" dirty="0" err="1"/>
              <a:t>muamele</a:t>
            </a:r>
            <a:r>
              <a:rPr lang="en-IE" dirty="0"/>
              <a:t> </a:t>
            </a:r>
            <a:r>
              <a:rPr lang="en-IE" dirty="0" err="1"/>
              <a:t>özgürlüğü</a:t>
            </a:r>
            <a:r>
              <a:rPr lang="en-IE" dirty="0"/>
              <a:t> de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 </a:t>
            </a:r>
            <a:r>
              <a:rPr lang="en-IE" dirty="0" err="1"/>
              <a:t>üzere</a:t>
            </a:r>
            <a:r>
              <a:rPr lang="en-IE" dirty="0"/>
              <a:t> </a:t>
            </a:r>
            <a:r>
              <a:rPr lang="en-IE" dirty="0" err="1"/>
              <a:t>yasal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ikamet</a:t>
            </a:r>
            <a:r>
              <a:rPr lang="en-IE" dirty="0"/>
              <a:t> </a:t>
            </a:r>
            <a:r>
              <a:rPr lang="en-IE" dirty="0" err="1"/>
              <a:t>eden</a:t>
            </a:r>
            <a:r>
              <a:rPr lang="en-IE" dirty="0"/>
              <a:t> </a:t>
            </a:r>
            <a:r>
              <a:rPr lang="en-IE" dirty="0" err="1">
                <a:solidFill>
                  <a:srgbClr val="EA1D76"/>
                </a:solidFill>
              </a:rPr>
              <a:t>diğer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yabancılarla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en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az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aynı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hak</a:t>
            </a:r>
            <a:r>
              <a:rPr lang="en-IE" dirty="0">
                <a:solidFill>
                  <a:srgbClr val="EA1D76"/>
                </a:solidFill>
              </a:rPr>
              <a:t> ve </a:t>
            </a:r>
            <a:r>
              <a:rPr lang="en-IE" dirty="0" err="1">
                <a:solidFill>
                  <a:srgbClr val="EA1D76"/>
                </a:solidFill>
              </a:rPr>
              <a:t>temel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yardımı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/>
              <a:t>almalıdır</a:t>
            </a:r>
            <a:r>
              <a:rPr lang="en-IE" dirty="0" smtClean="0"/>
              <a:t>.</a:t>
            </a:r>
            <a:endParaRPr lang="tr-TR" dirty="0" smtClean="0"/>
          </a:p>
          <a:p>
            <a:r>
              <a:rPr lang="en-IE" dirty="0" err="1">
                <a:solidFill>
                  <a:srgbClr val="EA1D76"/>
                </a:solidFill>
              </a:rPr>
              <a:t>Ekonomik</a:t>
            </a:r>
            <a:r>
              <a:rPr lang="en-IE" dirty="0">
                <a:solidFill>
                  <a:srgbClr val="EA1D76"/>
                </a:solidFill>
              </a:rPr>
              <a:t> ve </a:t>
            </a:r>
            <a:r>
              <a:rPr lang="en-IE" dirty="0" err="1">
                <a:solidFill>
                  <a:srgbClr val="EA1D76"/>
                </a:solidFill>
              </a:rPr>
              <a:t>sosyal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haklar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eşit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derecede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geçerlidir</a:t>
            </a:r>
            <a:r>
              <a:rPr lang="en-IE" dirty="0">
                <a:solidFill>
                  <a:srgbClr val="EA1D76"/>
                </a:solidFill>
              </a:rPr>
              <a:t>. </a:t>
            </a:r>
            <a:r>
              <a:rPr lang="en-IE" dirty="0" err="1">
                <a:solidFill>
                  <a:srgbClr val="EA1D76"/>
                </a:solidFill>
              </a:rPr>
              <a:t>Mültecilerin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tıbbi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bakım</a:t>
            </a:r>
            <a:r>
              <a:rPr lang="en-IE" dirty="0">
                <a:solidFill>
                  <a:srgbClr val="EA1D76"/>
                </a:solidFill>
              </a:rPr>
              <a:t>, </a:t>
            </a:r>
            <a:r>
              <a:rPr lang="en-IE" dirty="0" err="1">
                <a:solidFill>
                  <a:srgbClr val="EA1D76"/>
                </a:solidFill>
              </a:rPr>
              <a:t>eğitim</a:t>
            </a:r>
            <a:r>
              <a:rPr lang="en-IE" dirty="0">
                <a:solidFill>
                  <a:srgbClr val="EA1D76"/>
                </a:solidFill>
              </a:rPr>
              <a:t> ve </a:t>
            </a:r>
            <a:r>
              <a:rPr lang="en-IE" dirty="0" err="1">
                <a:solidFill>
                  <a:srgbClr val="EA1D76"/>
                </a:solidFill>
              </a:rPr>
              <a:t>çalışma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hakkına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erişimi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olmalıdır</a:t>
            </a:r>
            <a:r>
              <a:rPr lang="en-IE" dirty="0">
                <a:solidFill>
                  <a:srgbClr val="EA1D76"/>
                </a:solidFill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567B2E-11F4-4941-AE68-B4FBD1EFD7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27847" y="751297"/>
            <a:ext cx="8403792" cy="857158"/>
          </a:xfrm>
        </p:spPr>
        <p:txBody>
          <a:bodyPr/>
          <a:lstStyle/>
          <a:p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Hakları</a:t>
            </a:r>
            <a:r>
              <a:rPr lang="en-IE" dirty="0"/>
              <a:t> </a:t>
            </a:r>
            <a:r>
              <a:rPr lang="en-IE" dirty="0" err="1"/>
              <a:t>Üzerine</a:t>
            </a:r>
            <a:r>
              <a:rPr lang="en-IE" dirty="0"/>
              <a:t> </a:t>
            </a:r>
            <a:r>
              <a:rPr lang="tr-TR" dirty="0" smtClean="0"/>
              <a:t>Bakış</a:t>
            </a:r>
            <a:endParaRPr lang="en-IE" dirty="0"/>
          </a:p>
        </p:txBody>
      </p:sp>
      <p:pic>
        <p:nvPicPr>
          <p:cNvPr id="1026" name="Picture 2" descr="UNHCR logo">
            <a:extLst>
              <a:ext uri="{FF2B5EF4-FFF2-40B4-BE49-F238E27FC236}">
                <a16:creationId xmlns:a16="http://schemas.microsoft.com/office/drawing/2014/main" xmlns="" id="{ABB4D780-8C6C-4131-AD95-93BB93507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4"/>
          <a:stretch/>
        </p:blipFill>
        <p:spPr bwMode="auto">
          <a:xfrm>
            <a:off x="8393496" y="117147"/>
            <a:ext cx="37985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F8DAEA-245D-494B-A806-032CA4434376}"/>
              </a:ext>
            </a:extLst>
          </p:cNvPr>
          <p:cNvSpPr/>
          <p:nvPr/>
        </p:nvSpPr>
        <p:spPr>
          <a:xfrm>
            <a:off x="5360274" y="6611779"/>
            <a:ext cx="74728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https://www.unhcr.org/en-ie/publications/brochures/3b779dfe2/protecting-refugees-questions-answers.html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420977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BD292A5-EF78-417E-8B00-5B66F2FCF2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96814" y="290620"/>
            <a:ext cx="12192000" cy="697353"/>
          </a:xfrm>
        </p:spPr>
        <p:txBody>
          <a:bodyPr/>
          <a:lstStyle/>
          <a:p>
            <a:r>
              <a:rPr lang="en-IE" dirty="0" err="1"/>
              <a:t>İrlanda'da</a:t>
            </a:r>
            <a:r>
              <a:rPr lang="en-IE" dirty="0"/>
              <a:t> </a:t>
            </a:r>
            <a:r>
              <a:rPr lang="en-IE" dirty="0" err="1"/>
              <a:t>hangi</a:t>
            </a:r>
            <a:r>
              <a:rPr lang="en-IE" dirty="0"/>
              <a:t> </a:t>
            </a:r>
            <a:r>
              <a:rPr lang="en-IE" dirty="0" err="1"/>
              <a:t>bölgelerde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destekleniyor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B09B1A-1C0A-4685-B454-2D5DA19E96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B6BD00"/>
          </a:solidFill>
        </p:spPr>
        <p:txBody>
          <a:bodyPr/>
          <a:lstStyle/>
          <a:p>
            <a:r>
              <a:rPr lang="en-IE" dirty="0" err="1">
                <a:solidFill>
                  <a:schemeClr val="bg1"/>
                </a:solidFill>
              </a:rPr>
              <a:t>Konaklama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tr-TR" dirty="0" smtClean="0">
                <a:solidFill>
                  <a:schemeClr val="bg1"/>
                </a:solidFill>
              </a:rPr>
              <a:t>Refah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1FD35C-CE25-4DB1-8CA8-7AE23C32C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2588" y="4432246"/>
            <a:ext cx="3652587" cy="2098207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barınma</a:t>
            </a:r>
            <a:r>
              <a:rPr lang="en-IE" dirty="0"/>
              <a:t> ve </a:t>
            </a:r>
            <a:r>
              <a:rPr lang="en-IE" dirty="0" err="1"/>
              <a:t>refah</a:t>
            </a:r>
            <a:r>
              <a:rPr lang="en-IE" dirty="0"/>
              <a:t> </a:t>
            </a:r>
            <a:r>
              <a:rPr lang="en-IE" dirty="0" err="1"/>
              <a:t>hakları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 smtClean="0"/>
              <a:t>. </a:t>
            </a:r>
            <a:r>
              <a:rPr lang="en-IE" dirty="0" err="1">
                <a:solidFill>
                  <a:srgbClr val="B6BD00"/>
                </a:solidFill>
              </a:rPr>
              <a:t>İrlanda'da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bu</a:t>
            </a:r>
            <a:r>
              <a:rPr lang="en-IE" dirty="0">
                <a:solidFill>
                  <a:srgbClr val="B6BD00"/>
                </a:solidFill>
              </a:rPr>
              <a:t>, </a:t>
            </a:r>
            <a:r>
              <a:rPr lang="en-IE" dirty="0" err="1">
                <a:solidFill>
                  <a:srgbClr val="B6BD00"/>
                </a:solidFill>
              </a:rPr>
              <a:t>ücretsiz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yiyecek</a:t>
            </a:r>
            <a:r>
              <a:rPr lang="en-IE" dirty="0">
                <a:solidFill>
                  <a:srgbClr val="B6BD00"/>
                </a:solidFill>
              </a:rPr>
              <a:t> ve </a:t>
            </a:r>
            <a:r>
              <a:rPr lang="en-IE" dirty="0" err="1">
                <a:solidFill>
                  <a:srgbClr val="B6BD00"/>
                </a:solidFill>
              </a:rPr>
              <a:t>barınak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sağlayan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doğrudan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tedarik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merkezleri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aracılığıyla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sağlanmaktadır</a:t>
            </a:r>
            <a:r>
              <a:rPr lang="en-IE" dirty="0">
                <a:solidFill>
                  <a:srgbClr val="B6BD00"/>
                </a:solidFill>
              </a:rPr>
              <a:t>. </a:t>
            </a:r>
            <a:r>
              <a:rPr lang="en-IE" dirty="0" err="1">
                <a:solidFill>
                  <a:srgbClr val="B6BD00"/>
                </a:solidFill>
              </a:rPr>
              <a:t>Mültecilere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ayrıca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günlük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ödenek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verilir</a:t>
            </a:r>
            <a:r>
              <a:rPr lang="en-IE" dirty="0">
                <a:solidFill>
                  <a:srgbClr val="B6BD00"/>
                </a:solidFill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E9934E-AFEC-4E2E-B661-4F695E438C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rgbClr val="F38B00"/>
          </a:solidFill>
        </p:spPr>
        <p:txBody>
          <a:bodyPr/>
          <a:lstStyle/>
          <a:p>
            <a:r>
              <a:rPr lang="en-IE" dirty="0" err="1">
                <a:solidFill>
                  <a:schemeClr val="bg1"/>
                </a:solidFill>
              </a:rPr>
              <a:t>Sağlık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Hizmetleri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5F2A92D-BFED-4C86-9AD3-9F020753B5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2216" y="4432246"/>
            <a:ext cx="3408830" cy="1831919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tıbbi</a:t>
            </a:r>
            <a:r>
              <a:rPr lang="en-IE" dirty="0"/>
              <a:t> </a:t>
            </a:r>
            <a:r>
              <a:rPr lang="en-IE" dirty="0" err="1"/>
              <a:t>hizmetlerden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alma </a:t>
            </a:r>
            <a:r>
              <a:rPr lang="en-IE" dirty="0" err="1"/>
              <a:t>hakkı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/>
              <a:t>. </a:t>
            </a:r>
            <a:r>
              <a:rPr lang="en-IE" dirty="0" err="1">
                <a:solidFill>
                  <a:srgbClr val="F38B00"/>
                </a:solidFill>
              </a:rPr>
              <a:t>İrlanda'da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mülteciler</a:t>
            </a:r>
            <a:r>
              <a:rPr lang="en-IE" dirty="0">
                <a:solidFill>
                  <a:srgbClr val="F38B00"/>
                </a:solidFill>
              </a:rPr>
              <a:t> ve </a:t>
            </a:r>
            <a:r>
              <a:rPr lang="en-IE" dirty="0" err="1">
                <a:solidFill>
                  <a:srgbClr val="F38B00"/>
                </a:solidFill>
              </a:rPr>
              <a:t>sığınmacılar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ücretsiz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tıbbi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hizmet</a:t>
            </a:r>
            <a:r>
              <a:rPr lang="en-IE" dirty="0">
                <a:solidFill>
                  <a:srgbClr val="F38B00"/>
                </a:solidFill>
              </a:rPr>
              <a:t> alma </a:t>
            </a:r>
            <a:r>
              <a:rPr lang="en-IE" dirty="0" err="1">
                <a:solidFill>
                  <a:srgbClr val="F38B00"/>
                </a:solidFill>
              </a:rPr>
              <a:t>hakkına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sahiptir</a:t>
            </a:r>
            <a:endParaRPr lang="en-IE" dirty="0">
              <a:solidFill>
                <a:srgbClr val="F38B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021DBAF-1D01-490D-9DC0-ADC30EE8AC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solidFill>
            <a:srgbClr val="EA1D76"/>
          </a:solidFill>
        </p:spPr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Eğitim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BDC9845E-C67F-4282-AE56-B075E9C45D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4497" y="4432246"/>
            <a:ext cx="3652587" cy="2021106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Tüm</a:t>
            </a:r>
            <a:r>
              <a:rPr lang="en-IE" dirty="0"/>
              <a:t> </a:t>
            </a:r>
            <a:r>
              <a:rPr lang="en-IE" dirty="0" err="1"/>
              <a:t>çocuklar</a:t>
            </a:r>
            <a:r>
              <a:rPr lang="en-IE" dirty="0"/>
              <a:t> ve </a:t>
            </a:r>
            <a:r>
              <a:rPr lang="en-IE" dirty="0" err="1"/>
              <a:t>gençler</a:t>
            </a:r>
            <a:r>
              <a:rPr lang="en-IE" dirty="0"/>
              <a:t>, </a:t>
            </a:r>
            <a:r>
              <a:rPr lang="en-IE" dirty="0" err="1"/>
              <a:t>İrlanda'da</a:t>
            </a:r>
            <a:r>
              <a:rPr lang="en-IE" dirty="0"/>
              <a:t> </a:t>
            </a:r>
            <a:r>
              <a:rPr lang="en-IE" dirty="0" err="1"/>
              <a:t>ücretsiz</a:t>
            </a:r>
            <a:r>
              <a:rPr lang="en-IE" dirty="0"/>
              <a:t> </a:t>
            </a:r>
            <a:r>
              <a:rPr lang="en-IE" dirty="0" err="1"/>
              <a:t>ilköğretim</a:t>
            </a:r>
            <a:r>
              <a:rPr lang="en-IE" dirty="0"/>
              <a:t> ve </a:t>
            </a:r>
            <a:r>
              <a:rPr lang="en-IE" dirty="0" err="1"/>
              <a:t>ilköğretim</a:t>
            </a:r>
            <a:r>
              <a:rPr lang="en-IE" dirty="0"/>
              <a:t> </a:t>
            </a:r>
            <a:r>
              <a:rPr lang="en-IE" dirty="0" err="1"/>
              <a:t>sonrası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alma </a:t>
            </a:r>
            <a:r>
              <a:rPr lang="en-IE" dirty="0" err="1"/>
              <a:t>hakkına</a:t>
            </a:r>
            <a:r>
              <a:rPr lang="en-IE" dirty="0"/>
              <a:t> </a:t>
            </a:r>
            <a:r>
              <a:rPr lang="en-IE" dirty="0" err="1"/>
              <a:t>sahiptir</a:t>
            </a:r>
            <a:r>
              <a:rPr lang="en-IE" dirty="0"/>
              <a:t>.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Yetişkinlerin</a:t>
            </a:r>
            <a:r>
              <a:rPr lang="en-IE" dirty="0"/>
              <a:t> de </a:t>
            </a: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ücretsiz</a:t>
            </a:r>
            <a:r>
              <a:rPr lang="en-IE" dirty="0"/>
              <a:t> </a:t>
            </a:r>
            <a:r>
              <a:rPr lang="en-IE" dirty="0" err="1"/>
              <a:t>eğitime</a:t>
            </a:r>
            <a:r>
              <a:rPr lang="en-IE" dirty="0"/>
              <a:t> </a:t>
            </a:r>
            <a:r>
              <a:rPr lang="en-IE" dirty="0" err="1"/>
              <a:t>erişimi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/>
              <a:t> (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okuryazarlığı</a:t>
            </a:r>
            <a:r>
              <a:rPr lang="en-IE" dirty="0"/>
              <a:t>, </a:t>
            </a:r>
            <a:r>
              <a:rPr lang="en-IE" dirty="0" err="1"/>
              <a:t>İngilizce</a:t>
            </a:r>
            <a:r>
              <a:rPr lang="en-IE" dirty="0"/>
              <a:t> 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dersleri</a:t>
            </a:r>
            <a:r>
              <a:rPr lang="en-IE" dirty="0"/>
              <a:t> vb.)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xmlns="" id="{33C55EA9-A536-4DD4-8363-FE4C1E5D1134}"/>
              </a:ext>
            </a:extLst>
          </p:cNvPr>
          <p:cNvSpPr txBox="1">
            <a:spLocks/>
          </p:cNvSpPr>
          <p:nvPr/>
        </p:nvSpPr>
        <p:spPr>
          <a:xfrm>
            <a:off x="793850" y="1029338"/>
            <a:ext cx="10845561" cy="6973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2400" dirty="0" err="1">
                <a:solidFill>
                  <a:schemeClr val="bg1"/>
                </a:solidFill>
              </a:rPr>
              <a:t>Mülteciler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çok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çeşitli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kamu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özel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gönüllü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hizmetlerden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destek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almaktadır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" name="Picture 2" descr="Image result for ireland flag">
            <a:extLst>
              <a:ext uri="{FF2B5EF4-FFF2-40B4-BE49-F238E27FC236}">
                <a16:creationId xmlns:a16="http://schemas.microsoft.com/office/drawing/2014/main" xmlns="" id="{A31AB244-956D-483E-BE5A-C1E61104F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27111" r="4881" b="28067"/>
          <a:stretch/>
        </p:blipFill>
        <p:spPr bwMode="auto">
          <a:xfrm>
            <a:off x="10888717" y="319155"/>
            <a:ext cx="1208689" cy="5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7CCD60-BDFA-4E96-9CBD-ED4F9E4A6882}"/>
              </a:ext>
            </a:extLst>
          </p:cNvPr>
          <p:cNvSpPr/>
          <p:nvPr/>
        </p:nvSpPr>
        <p:spPr>
          <a:xfrm>
            <a:off x="2102067" y="6611779"/>
            <a:ext cx="8975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3"/>
              </a:rPr>
              <a:t>https://www.citizensinformation.ie/en/moving_country/asylum_seekers_and_refugees/services_for_asylum_seekers_in_ireland/direct_provision.html</a:t>
            </a:r>
            <a:endParaRPr lang="en-IE" sz="1000" dirty="0"/>
          </a:p>
        </p:txBody>
      </p:sp>
      <p:sp>
        <p:nvSpPr>
          <p:cNvPr id="13" name="Google Shape;482;p39">
            <a:extLst>
              <a:ext uri="{FF2B5EF4-FFF2-40B4-BE49-F238E27FC236}">
                <a16:creationId xmlns:a16="http://schemas.microsoft.com/office/drawing/2014/main" xmlns="" id="{C10EED88-775B-42F1-BB3B-D440D98DC606}"/>
              </a:ext>
            </a:extLst>
          </p:cNvPr>
          <p:cNvSpPr/>
          <p:nvPr/>
        </p:nvSpPr>
        <p:spPr>
          <a:xfrm>
            <a:off x="2039005" y="2204989"/>
            <a:ext cx="651643" cy="597131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594;p39">
            <a:extLst>
              <a:ext uri="{FF2B5EF4-FFF2-40B4-BE49-F238E27FC236}">
                <a16:creationId xmlns:a16="http://schemas.microsoft.com/office/drawing/2014/main" xmlns="" id="{363E0786-C91A-4491-B446-8A1041D28016}"/>
              </a:ext>
            </a:extLst>
          </p:cNvPr>
          <p:cNvGrpSpPr/>
          <p:nvPr/>
        </p:nvGrpSpPr>
        <p:grpSpPr>
          <a:xfrm>
            <a:off x="6074980" y="2180451"/>
            <a:ext cx="283778" cy="697353"/>
            <a:chOff x="732125" y="2958550"/>
            <a:chExt cx="130325" cy="474950"/>
          </a:xfrm>
        </p:grpSpPr>
        <p:sp>
          <p:nvSpPr>
            <p:cNvPr id="15" name="Google Shape;595;p39">
              <a:extLst>
                <a:ext uri="{FF2B5EF4-FFF2-40B4-BE49-F238E27FC236}">
                  <a16:creationId xmlns:a16="http://schemas.microsoft.com/office/drawing/2014/main" xmlns="" id="{F4563349-7AE1-406D-90DD-6EC80DC3BFA6}"/>
                </a:ext>
              </a:extLst>
            </p:cNvPr>
            <p:cNvSpPr/>
            <p:nvPr/>
          </p:nvSpPr>
          <p:spPr>
            <a:xfrm>
              <a:off x="732125" y="2958550"/>
              <a:ext cx="130325" cy="474950"/>
            </a:xfrm>
            <a:custGeom>
              <a:avLst/>
              <a:gdLst/>
              <a:ahLst/>
              <a:cxnLst/>
              <a:rect l="l" t="t" r="r" b="b"/>
              <a:pathLst>
                <a:path w="5213" h="18998" fill="none" extrusionOk="0">
                  <a:moveTo>
                    <a:pt x="4336" y="14443"/>
                  </a:moveTo>
                  <a:lnTo>
                    <a:pt x="4336" y="1754"/>
                  </a:lnTo>
                  <a:lnTo>
                    <a:pt x="4336" y="1754"/>
                  </a:lnTo>
                  <a:lnTo>
                    <a:pt x="4336" y="1584"/>
                  </a:lnTo>
                  <a:lnTo>
                    <a:pt x="4311" y="1389"/>
                  </a:lnTo>
                  <a:lnTo>
                    <a:pt x="4262" y="1243"/>
                  </a:lnTo>
                  <a:lnTo>
                    <a:pt x="4214" y="1073"/>
                  </a:lnTo>
                  <a:lnTo>
                    <a:pt x="4141" y="926"/>
                  </a:lnTo>
                  <a:lnTo>
                    <a:pt x="4043" y="780"/>
                  </a:lnTo>
                  <a:lnTo>
                    <a:pt x="3946" y="634"/>
                  </a:lnTo>
                  <a:lnTo>
                    <a:pt x="3824" y="512"/>
                  </a:lnTo>
                  <a:lnTo>
                    <a:pt x="3702" y="415"/>
                  </a:lnTo>
                  <a:lnTo>
                    <a:pt x="3580" y="318"/>
                  </a:lnTo>
                  <a:lnTo>
                    <a:pt x="3434" y="220"/>
                  </a:lnTo>
                  <a:lnTo>
                    <a:pt x="3288" y="147"/>
                  </a:lnTo>
                  <a:lnTo>
                    <a:pt x="3118" y="98"/>
                  </a:lnTo>
                  <a:lnTo>
                    <a:pt x="2947" y="50"/>
                  </a:lnTo>
                  <a:lnTo>
                    <a:pt x="2777" y="25"/>
                  </a:lnTo>
                  <a:lnTo>
                    <a:pt x="2606" y="1"/>
                  </a:lnTo>
                  <a:lnTo>
                    <a:pt x="2606" y="1"/>
                  </a:lnTo>
                  <a:lnTo>
                    <a:pt x="2436" y="25"/>
                  </a:lnTo>
                  <a:lnTo>
                    <a:pt x="2265" y="50"/>
                  </a:lnTo>
                  <a:lnTo>
                    <a:pt x="2095" y="98"/>
                  </a:lnTo>
                  <a:lnTo>
                    <a:pt x="1924" y="147"/>
                  </a:lnTo>
                  <a:lnTo>
                    <a:pt x="1778" y="220"/>
                  </a:lnTo>
                  <a:lnTo>
                    <a:pt x="1632" y="318"/>
                  </a:lnTo>
                  <a:lnTo>
                    <a:pt x="1510" y="415"/>
                  </a:lnTo>
                  <a:lnTo>
                    <a:pt x="1389" y="512"/>
                  </a:lnTo>
                  <a:lnTo>
                    <a:pt x="1267" y="634"/>
                  </a:lnTo>
                  <a:lnTo>
                    <a:pt x="1169" y="780"/>
                  </a:lnTo>
                  <a:lnTo>
                    <a:pt x="1072" y="926"/>
                  </a:lnTo>
                  <a:lnTo>
                    <a:pt x="999" y="1073"/>
                  </a:lnTo>
                  <a:lnTo>
                    <a:pt x="950" y="1243"/>
                  </a:lnTo>
                  <a:lnTo>
                    <a:pt x="901" y="1389"/>
                  </a:lnTo>
                  <a:lnTo>
                    <a:pt x="877" y="1584"/>
                  </a:lnTo>
                  <a:lnTo>
                    <a:pt x="877" y="1754"/>
                  </a:lnTo>
                  <a:lnTo>
                    <a:pt x="877" y="14443"/>
                  </a:lnTo>
                  <a:lnTo>
                    <a:pt x="877" y="14443"/>
                  </a:lnTo>
                  <a:lnTo>
                    <a:pt x="682" y="14638"/>
                  </a:lnTo>
                  <a:lnTo>
                    <a:pt x="512" y="14833"/>
                  </a:lnTo>
                  <a:lnTo>
                    <a:pt x="366" y="15052"/>
                  </a:lnTo>
                  <a:lnTo>
                    <a:pt x="244" y="15296"/>
                  </a:lnTo>
                  <a:lnTo>
                    <a:pt x="146" y="15564"/>
                  </a:lnTo>
                  <a:lnTo>
                    <a:pt x="73" y="15832"/>
                  </a:lnTo>
                  <a:lnTo>
                    <a:pt x="25" y="16100"/>
                  </a:lnTo>
                  <a:lnTo>
                    <a:pt x="0" y="16392"/>
                  </a:lnTo>
                  <a:lnTo>
                    <a:pt x="0" y="16392"/>
                  </a:lnTo>
                  <a:lnTo>
                    <a:pt x="25" y="16635"/>
                  </a:lnTo>
                  <a:lnTo>
                    <a:pt x="49" y="16903"/>
                  </a:lnTo>
                  <a:lnTo>
                    <a:pt x="122" y="17147"/>
                  </a:lnTo>
                  <a:lnTo>
                    <a:pt x="195" y="17390"/>
                  </a:lnTo>
                  <a:lnTo>
                    <a:pt x="317" y="17634"/>
                  </a:lnTo>
                  <a:lnTo>
                    <a:pt x="439" y="17829"/>
                  </a:lnTo>
                  <a:lnTo>
                    <a:pt x="609" y="18048"/>
                  </a:lnTo>
                  <a:lnTo>
                    <a:pt x="755" y="18218"/>
                  </a:lnTo>
                  <a:lnTo>
                    <a:pt x="950" y="18389"/>
                  </a:lnTo>
                  <a:lnTo>
                    <a:pt x="1145" y="18535"/>
                  </a:lnTo>
                  <a:lnTo>
                    <a:pt x="1364" y="18681"/>
                  </a:lnTo>
                  <a:lnTo>
                    <a:pt x="1583" y="18779"/>
                  </a:lnTo>
                  <a:lnTo>
                    <a:pt x="1827" y="18876"/>
                  </a:lnTo>
                  <a:lnTo>
                    <a:pt x="2070" y="18925"/>
                  </a:lnTo>
                  <a:lnTo>
                    <a:pt x="2338" y="18973"/>
                  </a:lnTo>
                  <a:lnTo>
                    <a:pt x="2606" y="18998"/>
                  </a:lnTo>
                  <a:lnTo>
                    <a:pt x="2606" y="18998"/>
                  </a:lnTo>
                  <a:lnTo>
                    <a:pt x="2874" y="18973"/>
                  </a:lnTo>
                  <a:lnTo>
                    <a:pt x="3142" y="18925"/>
                  </a:lnTo>
                  <a:lnTo>
                    <a:pt x="3386" y="18876"/>
                  </a:lnTo>
                  <a:lnTo>
                    <a:pt x="3629" y="18779"/>
                  </a:lnTo>
                  <a:lnTo>
                    <a:pt x="3848" y="18681"/>
                  </a:lnTo>
                  <a:lnTo>
                    <a:pt x="4068" y="18535"/>
                  </a:lnTo>
                  <a:lnTo>
                    <a:pt x="4262" y="18389"/>
                  </a:lnTo>
                  <a:lnTo>
                    <a:pt x="4457" y="18218"/>
                  </a:lnTo>
                  <a:lnTo>
                    <a:pt x="4603" y="18048"/>
                  </a:lnTo>
                  <a:lnTo>
                    <a:pt x="4774" y="17829"/>
                  </a:lnTo>
                  <a:lnTo>
                    <a:pt x="4896" y="17634"/>
                  </a:lnTo>
                  <a:lnTo>
                    <a:pt x="5017" y="17390"/>
                  </a:lnTo>
                  <a:lnTo>
                    <a:pt x="5091" y="17147"/>
                  </a:lnTo>
                  <a:lnTo>
                    <a:pt x="5164" y="16903"/>
                  </a:lnTo>
                  <a:lnTo>
                    <a:pt x="5188" y="16635"/>
                  </a:lnTo>
                  <a:lnTo>
                    <a:pt x="5212" y="16392"/>
                  </a:lnTo>
                  <a:lnTo>
                    <a:pt x="5212" y="16392"/>
                  </a:lnTo>
                  <a:lnTo>
                    <a:pt x="5188" y="16100"/>
                  </a:lnTo>
                  <a:lnTo>
                    <a:pt x="5139" y="15832"/>
                  </a:lnTo>
                  <a:lnTo>
                    <a:pt x="5066" y="15564"/>
                  </a:lnTo>
                  <a:lnTo>
                    <a:pt x="4969" y="15296"/>
                  </a:lnTo>
                  <a:lnTo>
                    <a:pt x="4847" y="15052"/>
                  </a:lnTo>
                  <a:lnTo>
                    <a:pt x="4701" y="14833"/>
                  </a:lnTo>
                  <a:lnTo>
                    <a:pt x="4530" y="14638"/>
                  </a:lnTo>
                  <a:lnTo>
                    <a:pt x="4336" y="14443"/>
                  </a:lnTo>
                  <a:lnTo>
                    <a:pt x="4336" y="1444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6;p39">
              <a:extLst>
                <a:ext uri="{FF2B5EF4-FFF2-40B4-BE49-F238E27FC236}">
                  <a16:creationId xmlns:a16="http://schemas.microsoft.com/office/drawing/2014/main" xmlns="" id="{40F9F6BD-555E-4F62-B0EF-91AF3CB77572}"/>
                </a:ext>
              </a:extLst>
            </p:cNvPr>
            <p:cNvSpPr/>
            <p:nvPr/>
          </p:nvSpPr>
          <p:spPr>
            <a:xfrm>
              <a:off x="756475" y="3090675"/>
              <a:ext cx="81625" cy="318475"/>
            </a:xfrm>
            <a:custGeom>
              <a:avLst/>
              <a:gdLst/>
              <a:ahLst/>
              <a:cxnLst/>
              <a:rect l="l" t="t" r="r" b="b"/>
              <a:pathLst>
                <a:path w="3265" h="12739" fill="none" extrusionOk="0">
                  <a:moveTo>
                    <a:pt x="2387" y="1"/>
                  </a:moveTo>
                  <a:lnTo>
                    <a:pt x="877" y="1"/>
                  </a:lnTo>
                  <a:lnTo>
                    <a:pt x="877" y="9158"/>
                  </a:lnTo>
                  <a:lnTo>
                    <a:pt x="877" y="9158"/>
                  </a:lnTo>
                  <a:lnTo>
                    <a:pt x="853" y="9353"/>
                  </a:lnTo>
                  <a:lnTo>
                    <a:pt x="780" y="9548"/>
                  </a:lnTo>
                  <a:lnTo>
                    <a:pt x="682" y="9719"/>
                  </a:lnTo>
                  <a:lnTo>
                    <a:pt x="536" y="9889"/>
                  </a:lnTo>
                  <a:lnTo>
                    <a:pt x="536" y="9889"/>
                  </a:lnTo>
                  <a:lnTo>
                    <a:pt x="415" y="10011"/>
                  </a:lnTo>
                  <a:lnTo>
                    <a:pt x="317" y="10133"/>
                  </a:lnTo>
                  <a:lnTo>
                    <a:pt x="220" y="10279"/>
                  </a:lnTo>
                  <a:lnTo>
                    <a:pt x="147" y="10425"/>
                  </a:lnTo>
                  <a:lnTo>
                    <a:pt x="74" y="10595"/>
                  </a:lnTo>
                  <a:lnTo>
                    <a:pt x="49" y="10766"/>
                  </a:lnTo>
                  <a:lnTo>
                    <a:pt x="1" y="10936"/>
                  </a:lnTo>
                  <a:lnTo>
                    <a:pt x="1" y="11107"/>
                  </a:lnTo>
                  <a:lnTo>
                    <a:pt x="1" y="11107"/>
                  </a:lnTo>
                  <a:lnTo>
                    <a:pt x="1" y="11253"/>
                  </a:lnTo>
                  <a:lnTo>
                    <a:pt x="25" y="11423"/>
                  </a:lnTo>
                  <a:lnTo>
                    <a:pt x="74" y="11570"/>
                  </a:lnTo>
                  <a:lnTo>
                    <a:pt x="122" y="11740"/>
                  </a:lnTo>
                  <a:lnTo>
                    <a:pt x="195" y="11862"/>
                  </a:lnTo>
                  <a:lnTo>
                    <a:pt x="293" y="12008"/>
                  </a:lnTo>
                  <a:lnTo>
                    <a:pt x="366" y="12130"/>
                  </a:lnTo>
                  <a:lnTo>
                    <a:pt x="488" y="12251"/>
                  </a:lnTo>
                  <a:lnTo>
                    <a:pt x="585" y="12349"/>
                  </a:lnTo>
                  <a:lnTo>
                    <a:pt x="731" y="12446"/>
                  </a:lnTo>
                  <a:lnTo>
                    <a:pt x="853" y="12519"/>
                  </a:lnTo>
                  <a:lnTo>
                    <a:pt x="999" y="12592"/>
                  </a:lnTo>
                  <a:lnTo>
                    <a:pt x="1145" y="12666"/>
                  </a:lnTo>
                  <a:lnTo>
                    <a:pt x="1316" y="12690"/>
                  </a:lnTo>
                  <a:lnTo>
                    <a:pt x="1462" y="12714"/>
                  </a:lnTo>
                  <a:lnTo>
                    <a:pt x="1632" y="12739"/>
                  </a:lnTo>
                  <a:lnTo>
                    <a:pt x="1632" y="12739"/>
                  </a:lnTo>
                  <a:lnTo>
                    <a:pt x="1803" y="12714"/>
                  </a:lnTo>
                  <a:lnTo>
                    <a:pt x="1949" y="12690"/>
                  </a:lnTo>
                  <a:lnTo>
                    <a:pt x="2119" y="12666"/>
                  </a:lnTo>
                  <a:lnTo>
                    <a:pt x="2266" y="12592"/>
                  </a:lnTo>
                  <a:lnTo>
                    <a:pt x="2412" y="12519"/>
                  </a:lnTo>
                  <a:lnTo>
                    <a:pt x="2533" y="12446"/>
                  </a:lnTo>
                  <a:lnTo>
                    <a:pt x="2680" y="12349"/>
                  </a:lnTo>
                  <a:lnTo>
                    <a:pt x="2777" y="12251"/>
                  </a:lnTo>
                  <a:lnTo>
                    <a:pt x="2899" y="12130"/>
                  </a:lnTo>
                  <a:lnTo>
                    <a:pt x="2972" y="12008"/>
                  </a:lnTo>
                  <a:lnTo>
                    <a:pt x="3069" y="11862"/>
                  </a:lnTo>
                  <a:lnTo>
                    <a:pt x="3142" y="11740"/>
                  </a:lnTo>
                  <a:lnTo>
                    <a:pt x="3191" y="11570"/>
                  </a:lnTo>
                  <a:lnTo>
                    <a:pt x="3240" y="11423"/>
                  </a:lnTo>
                  <a:lnTo>
                    <a:pt x="3264" y="11253"/>
                  </a:lnTo>
                  <a:lnTo>
                    <a:pt x="3264" y="11107"/>
                  </a:lnTo>
                  <a:lnTo>
                    <a:pt x="3264" y="11107"/>
                  </a:lnTo>
                  <a:lnTo>
                    <a:pt x="3264" y="10936"/>
                  </a:lnTo>
                  <a:lnTo>
                    <a:pt x="3215" y="10766"/>
                  </a:lnTo>
                  <a:lnTo>
                    <a:pt x="3191" y="10595"/>
                  </a:lnTo>
                  <a:lnTo>
                    <a:pt x="3118" y="10425"/>
                  </a:lnTo>
                  <a:lnTo>
                    <a:pt x="3045" y="10279"/>
                  </a:lnTo>
                  <a:lnTo>
                    <a:pt x="2947" y="10133"/>
                  </a:lnTo>
                  <a:lnTo>
                    <a:pt x="2850" y="10011"/>
                  </a:lnTo>
                  <a:lnTo>
                    <a:pt x="2728" y="9889"/>
                  </a:lnTo>
                  <a:lnTo>
                    <a:pt x="2728" y="9889"/>
                  </a:lnTo>
                  <a:lnTo>
                    <a:pt x="2582" y="9719"/>
                  </a:lnTo>
                  <a:lnTo>
                    <a:pt x="2485" y="9548"/>
                  </a:lnTo>
                  <a:lnTo>
                    <a:pt x="2412" y="9353"/>
                  </a:lnTo>
                  <a:lnTo>
                    <a:pt x="2387" y="9158"/>
                  </a:lnTo>
                  <a:lnTo>
                    <a:pt x="2387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7;p39">
              <a:extLst>
                <a:ext uri="{FF2B5EF4-FFF2-40B4-BE49-F238E27FC236}">
                  <a16:creationId xmlns:a16="http://schemas.microsoft.com/office/drawing/2014/main" xmlns="" id="{91F28AC8-A57A-493E-A526-E4FD2924A78C}"/>
                </a:ext>
              </a:extLst>
            </p:cNvPr>
            <p:cNvSpPr/>
            <p:nvPr/>
          </p:nvSpPr>
          <p:spPr>
            <a:xfrm>
              <a:off x="802750" y="3129050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8;p39">
              <a:extLst>
                <a:ext uri="{FF2B5EF4-FFF2-40B4-BE49-F238E27FC236}">
                  <a16:creationId xmlns:a16="http://schemas.microsoft.com/office/drawing/2014/main" xmlns="" id="{6BAA5ECA-B61A-42C1-B639-49A95669D44E}"/>
                </a:ext>
              </a:extLst>
            </p:cNvPr>
            <p:cNvSpPr/>
            <p:nvPr/>
          </p:nvSpPr>
          <p:spPr>
            <a:xfrm>
              <a:off x="802750" y="3162525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9;p39">
              <a:extLst>
                <a:ext uri="{FF2B5EF4-FFF2-40B4-BE49-F238E27FC236}">
                  <a16:creationId xmlns:a16="http://schemas.microsoft.com/office/drawing/2014/main" xmlns="" id="{8F41564E-9348-4EC1-8207-EBE715267419}"/>
                </a:ext>
              </a:extLst>
            </p:cNvPr>
            <p:cNvSpPr/>
            <p:nvPr/>
          </p:nvSpPr>
          <p:spPr>
            <a:xfrm>
              <a:off x="802750" y="3196025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0;p39">
              <a:extLst>
                <a:ext uri="{FF2B5EF4-FFF2-40B4-BE49-F238E27FC236}">
                  <a16:creationId xmlns:a16="http://schemas.microsoft.com/office/drawing/2014/main" xmlns="" id="{C10FE465-AA21-484E-AD34-6D0C6E9E1F7E}"/>
                </a:ext>
              </a:extLst>
            </p:cNvPr>
            <p:cNvSpPr/>
            <p:nvPr/>
          </p:nvSpPr>
          <p:spPr>
            <a:xfrm>
              <a:off x="802750" y="3229500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01;p39">
              <a:extLst>
                <a:ext uri="{FF2B5EF4-FFF2-40B4-BE49-F238E27FC236}">
                  <a16:creationId xmlns:a16="http://schemas.microsoft.com/office/drawing/2014/main" xmlns="" id="{6F2B0E3C-FC67-45BA-AB2C-C752E9B2536F}"/>
                </a:ext>
              </a:extLst>
            </p:cNvPr>
            <p:cNvSpPr/>
            <p:nvPr/>
          </p:nvSpPr>
          <p:spPr>
            <a:xfrm>
              <a:off x="802750" y="3263000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2;p39">
              <a:extLst>
                <a:ext uri="{FF2B5EF4-FFF2-40B4-BE49-F238E27FC236}">
                  <a16:creationId xmlns:a16="http://schemas.microsoft.com/office/drawing/2014/main" xmlns="" id="{4F0CD7F9-40D2-44F3-83FB-B015C8B99036}"/>
                </a:ext>
              </a:extLst>
            </p:cNvPr>
            <p:cNvSpPr/>
            <p:nvPr/>
          </p:nvSpPr>
          <p:spPr>
            <a:xfrm>
              <a:off x="802750" y="3296475"/>
              <a:ext cx="13425" cy="25"/>
            </a:xfrm>
            <a:custGeom>
              <a:avLst/>
              <a:gdLst/>
              <a:ahLst/>
              <a:cxnLst/>
              <a:rect l="l" t="t" r="r" b="b"/>
              <a:pathLst>
                <a:path w="537" h="1" fill="none" extrusionOk="0">
                  <a:moveTo>
                    <a:pt x="536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491;p39">
            <a:extLst>
              <a:ext uri="{FF2B5EF4-FFF2-40B4-BE49-F238E27FC236}">
                <a16:creationId xmlns:a16="http://schemas.microsoft.com/office/drawing/2014/main" xmlns="" id="{C1C1BAF6-70C4-4634-ADE8-EBC152EE670C}"/>
              </a:ext>
            </a:extLst>
          </p:cNvPr>
          <p:cNvGrpSpPr/>
          <p:nvPr/>
        </p:nvGrpSpPr>
        <p:grpSpPr>
          <a:xfrm>
            <a:off x="9656868" y="2281038"/>
            <a:ext cx="551265" cy="473537"/>
            <a:chOff x="1934025" y="1001650"/>
            <a:chExt cx="415300" cy="355600"/>
          </a:xfrm>
        </p:grpSpPr>
        <p:sp>
          <p:nvSpPr>
            <p:cNvPr id="24" name="Google Shape;492;p39">
              <a:extLst>
                <a:ext uri="{FF2B5EF4-FFF2-40B4-BE49-F238E27FC236}">
                  <a16:creationId xmlns:a16="http://schemas.microsoft.com/office/drawing/2014/main" xmlns="" id="{BB1DEE0A-31D0-4795-BCD5-DA775515B22B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3;p39">
              <a:extLst>
                <a:ext uri="{FF2B5EF4-FFF2-40B4-BE49-F238E27FC236}">
                  <a16:creationId xmlns:a16="http://schemas.microsoft.com/office/drawing/2014/main" xmlns="" id="{9CB3B5D7-5434-4618-B133-D21465152BF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4;p39">
              <a:extLst>
                <a:ext uri="{FF2B5EF4-FFF2-40B4-BE49-F238E27FC236}">
                  <a16:creationId xmlns:a16="http://schemas.microsoft.com/office/drawing/2014/main" xmlns="" id="{7B338A07-07C4-482B-BE55-BC2575AA4F7F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5;p39">
              <a:extLst>
                <a:ext uri="{FF2B5EF4-FFF2-40B4-BE49-F238E27FC236}">
                  <a16:creationId xmlns:a16="http://schemas.microsoft.com/office/drawing/2014/main" xmlns="" id="{84449499-1A51-4FB1-9ECE-4D644CB7DDE4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76132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B09B1A-1C0A-4685-B454-2D5DA19E96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B6BD00"/>
          </a:solidFill>
        </p:spPr>
        <p:txBody>
          <a:bodyPr/>
          <a:lstStyle/>
          <a:p>
            <a:r>
              <a:rPr lang="en-IE" dirty="0" err="1">
                <a:solidFill>
                  <a:schemeClr val="bg1"/>
                </a:solidFill>
              </a:rPr>
              <a:t>Çalışma</a:t>
            </a:r>
            <a:r>
              <a:rPr lang="en-IE" dirty="0">
                <a:solidFill>
                  <a:schemeClr val="bg1"/>
                </a:solidFill>
              </a:rPr>
              <a:t> / </a:t>
            </a:r>
            <a:r>
              <a:rPr lang="en-IE" dirty="0" err="1">
                <a:solidFill>
                  <a:schemeClr val="bg1"/>
                </a:solidFill>
              </a:rPr>
              <a:t>İstihdam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1FD35C-CE25-4DB1-8CA8-7AE23C32C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2588" y="4432246"/>
            <a:ext cx="3652587" cy="2098207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rgbClr val="B6BD00"/>
                </a:solidFill>
              </a:rPr>
              <a:t>Mülteciler</a:t>
            </a:r>
            <a:r>
              <a:rPr lang="en-IE" dirty="0">
                <a:solidFill>
                  <a:srgbClr val="B6BD00"/>
                </a:solidFill>
              </a:rPr>
              <a:t> ve </a:t>
            </a:r>
            <a:r>
              <a:rPr lang="en-IE" dirty="0" err="1">
                <a:solidFill>
                  <a:srgbClr val="B6BD00"/>
                </a:solidFill>
              </a:rPr>
              <a:t>sığınmacılar</a:t>
            </a:r>
            <a:r>
              <a:rPr lang="en-IE" dirty="0">
                <a:solidFill>
                  <a:srgbClr val="B6BD00"/>
                </a:solidFill>
              </a:rPr>
              <a:t>, </a:t>
            </a:r>
            <a:r>
              <a:rPr lang="en-IE" dirty="0" err="1">
                <a:solidFill>
                  <a:srgbClr val="B6BD00"/>
                </a:solidFill>
              </a:rPr>
              <a:t>çalışma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izni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almak</a:t>
            </a:r>
            <a:r>
              <a:rPr lang="en-IE" dirty="0">
                <a:solidFill>
                  <a:srgbClr val="B6BD00"/>
                </a:solidFill>
              </a:rPr>
              <a:t> ve </a:t>
            </a:r>
            <a:r>
              <a:rPr lang="en-IE" dirty="0" err="1">
                <a:solidFill>
                  <a:srgbClr val="B6BD00"/>
                </a:solidFill>
              </a:rPr>
              <a:t>istihdama</a:t>
            </a:r>
            <a:r>
              <a:rPr lang="en-IE" dirty="0">
                <a:solidFill>
                  <a:srgbClr val="B6BD00"/>
                </a:solidFill>
              </a:rPr>
              <a:t> ve </a:t>
            </a:r>
            <a:r>
              <a:rPr lang="en-IE" dirty="0" err="1">
                <a:solidFill>
                  <a:srgbClr val="B6BD00"/>
                </a:solidFill>
              </a:rPr>
              <a:t>serbest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mesleklere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erişmek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için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başvurabilirler</a:t>
            </a:r>
            <a:r>
              <a:rPr lang="en-IE" dirty="0" smtClean="0"/>
              <a:t>. </a:t>
            </a:r>
            <a:endParaRPr lang="tr-TR" dirty="0" smtClean="0"/>
          </a:p>
          <a:p>
            <a:r>
              <a:rPr lang="en-IE" dirty="0" err="1"/>
              <a:t>Verildikten</a:t>
            </a:r>
            <a:r>
              <a:rPr lang="en-IE" dirty="0"/>
              <a:t> </a:t>
            </a:r>
            <a:r>
              <a:rPr lang="en-IE" dirty="0" err="1"/>
              <a:t>sonra</a:t>
            </a:r>
            <a:r>
              <a:rPr lang="en-IE" dirty="0"/>
              <a:t> </a:t>
            </a:r>
            <a:r>
              <a:rPr lang="en-IE" dirty="0" err="1"/>
              <a:t>çalışma</a:t>
            </a:r>
            <a:r>
              <a:rPr lang="en-IE" dirty="0"/>
              <a:t> </a:t>
            </a:r>
            <a:r>
              <a:rPr lang="en-IE" dirty="0" err="1"/>
              <a:t>izni</a:t>
            </a:r>
            <a:r>
              <a:rPr lang="en-IE" dirty="0"/>
              <a:t> 6 ay </a:t>
            </a:r>
            <a:r>
              <a:rPr lang="en-IE" dirty="0" err="1"/>
              <a:t>boyunca</a:t>
            </a:r>
            <a:r>
              <a:rPr lang="en-IE" dirty="0"/>
              <a:t> </a:t>
            </a:r>
            <a:r>
              <a:rPr lang="en-IE" dirty="0" err="1"/>
              <a:t>geçerlidir</a:t>
            </a:r>
            <a:r>
              <a:rPr lang="en-IE" dirty="0"/>
              <a:t> ve </a:t>
            </a:r>
            <a:r>
              <a:rPr lang="en-IE" dirty="0" err="1"/>
              <a:t>yenilemeye</a:t>
            </a:r>
            <a:r>
              <a:rPr lang="en-IE" dirty="0"/>
              <a:t> </a:t>
            </a:r>
            <a:r>
              <a:rPr lang="en-IE" dirty="0" err="1"/>
              <a:t>tabidir</a:t>
            </a:r>
            <a:endParaRPr lang="en-IE" dirty="0">
              <a:solidFill>
                <a:srgbClr val="B6BD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E9934E-AFEC-4E2E-B661-4F695E438C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rgbClr val="F38B00"/>
          </a:solidFill>
        </p:spPr>
        <p:txBody>
          <a:bodyPr/>
          <a:lstStyle/>
          <a:p>
            <a:r>
              <a:rPr lang="en-IE" dirty="0" err="1">
                <a:solidFill>
                  <a:schemeClr val="bg1"/>
                </a:solidFill>
              </a:rPr>
              <a:t>Sözlü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yazılı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çeviri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5F2A92D-BFED-4C86-9AD3-9F020753B5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2216" y="4432246"/>
            <a:ext cx="3408830" cy="1831919"/>
          </a:xfrm>
        </p:spPr>
        <p:txBody>
          <a:bodyPr>
            <a:normAutofit/>
          </a:bodyPr>
          <a:lstStyle/>
          <a:p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gerektiğinde</a:t>
            </a:r>
            <a:r>
              <a:rPr lang="en-IE" dirty="0"/>
              <a:t> </a:t>
            </a:r>
            <a:r>
              <a:rPr lang="en-IE" dirty="0" err="1"/>
              <a:t>verilen</a:t>
            </a:r>
            <a:r>
              <a:rPr lang="en-IE" dirty="0"/>
              <a:t> </a:t>
            </a:r>
            <a:r>
              <a:rPr lang="en-IE" dirty="0" err="1"/>
              <a:t>tercüme</a:t>
            </a:r>
            <a:r>
              <a:rPr lang="en-IE" dirty="0"/>
              <a:t> ve </a:t>
            </a:r>
            <a:r>
              <a:rPr lang="en-IE" dirty="0" err="1"/>
              <a:t>tercüme</a:t>
            </a:r>
            <a:r>
              <a:rPr lang="en-IE" dirty="0"/>
              <a:t> </a:t>
            </a:r>
            <a:r>
              <a:rPr lang="en-IE" dirty="0" err="1"/>
              <a:t>hizmetlerine</a:t>
            </a:r>
            <a:r>
              <a:rPr lang="en-IE" dirty="0"/>
              <a:t> </a:t>
            </a:r>
            <a:r>
              <a:rPr lang="en-IE" dirty="0" err="1"/>
              <a:t>hakkı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/>
              <a:t>.</a:t>
            </a:r>
            <a:endParaRPr lang="en-IE" dirty="0">
              <a:solidFill>
                <a:srgbClr val="F38B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021DBAF-1D01-490D-9DC0-ADC30EE8AC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solidFill>
            <a:srgbClr val="EA1D76"/>
          </a:solidFill>
        </p:spPr>
        <p:txBody>
          <a:bodyPr/>
          <a:lstStyle/>
          <a:p>
            <a:r>
              <a:rPr lang="en-IE" dirty="0" err="1">
                <a:solidFill>
                  <a:schemeClr val="bg1"/>
                </a:solidFill>
              </a:rPr>
              <a:t>Yerel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Destekler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BDC9845E-C67F-4282-AE56-B075E9C45D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4497" y="4432246"/>
            <a:ext cx="3652587" cy="2021106"/>
          </a:xfrm>
        </p:spPr>
        <p:txBody>
          <a:bodyPr>
            <a:normAutofit/>
          </a:bodyPr>
          <a:lstStyle/>
          <a:p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aynı</a:t>
            </a:r>
            <a:r>
              <a:rPr lang="en-IE" dirty="0"/>
              <a:t> </a:t>
            </a:r>
            <a:r>
              <a:rPr lang="en-IE" dirty="0" err="1"/>
              <a:t>zamanda</a:t>
            </a:r>
            <a:r>
              <a:rPr lang="en-IE" dirty="0"/>
              <a:t> </a:t>
            </a:r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yönelim</a:t>
            </a:r>
            <a:r>
              <a:rPr lang="en-IE" dirty="0"/>
              <a:t>, </a:t>
            </a:r>
            <a:r>
              <a:rPr lang="en-IE" dirty="0" err="1"/>
              <a:t>topluluk</a:t>
            </a:r>
            <a:r>
              <a:rPr lang="en-IE" dirty="0"/>
              <a:t> </a:t>
            </a:r>
            <a:r>
              <a:rPr lang="en-IE" dirty="0" err="1"/>
              <a:t>entegrasyonu</a:t>
            </a:r>
            <a:r>
              <a:rPr lang="en-IE" dirty="0"/>
              <a:t> ve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pek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konuda</a:t>
            </a:r>
            <a:r>
              <a:rPr lang="en-IE" dirty="0"/>
              <a:t> </a:t>
            </a:r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alıyorlar</a:t>
            </a:r>
            <a:r>
              <a:rPr lang="en-IE" dirty="0"/>
              <a:t>.</a:t>
            </a:r>
          </a:p>
        </p:txBody>
      </p:sp>
      <p:pic>
        <p:nvPicPr>
          <p:cNvPr id="10" name="Picture 2" descr="Image result for ireland flag">
            <a:extLst>
              <a:ext uri="{FF2B5EF4-FFF2-40B4-BE49-F238E27FC236}">
                <a16:creationId xmlns:a16="http://schemas.microsoft.com/office/drawing/2014/main" xmlns="" id="{6631B7FC-7A16-48AD-8176-BD460621B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27111" r="4881" b="28067"/>
          <a:stretch/>
        </p:blipFill>
        <p:spPr bwMode="auto">
          <a:xfrm>
            <a:off x="10815144" y="249255"/>
            <a:ext cx="1208689" cy="5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608;p39">
            <a:extLst>
              <a:ext uri="{FF2B5EF4-FFF2-40B4-BE49-F238E27FC236}">
                <a16:creationId xmlns:a16="http://schemas.microsoft.com/office/drawing/2014/main" xmlns="" id="{91F35A96-EDC5-4913-B67A-23CCDB0A73E8}"/>
              </a:ext>
            </a:extLst>
          </p:cNvPr>
          <p:cNvSpPr/>
          <p:nvPr/>
        </p:nvSpPr>
        <p:spPr>
          <a:xfrm>
            <a:off x="2106071" y="2319495"/>
            <a:ext cx="574068" cy="518297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551;p39">
            <a:extLst>
              <a:ext uri="{FF2B5EF4-FFF2-40B4-BE49-F238E27FC236}">
                <a16:creationId xmlns:a16="http://schemas.microsoft.com/office/drawing/2014/main" xmlns="" id="{0B7D6D11-97CC-421C-8DDF-9EF798160F4A}"/>
              </a:ext>
            </a:extLst>
          </p:cNvPr>
          <p:cNvGrpSpPr/>
          <p:nvPr/>
        </p:nvGrpSpPr>
        <p:grpSpPr>
          <a:xfrm>
            <a:off x="5904082" y="2299819"/>
            <a:ext cx="574068" cy="518297"/>
            <a:chOff x="6618700" y="1635475"/>
            <a:chExt cx="456675" cy="432325"/>
          </a:xfrm>
        </p:grpSpPr>
        <p:sp>
          <p:nvSpPr>
            <p:cNvPr id="13" name="Google Shape;552;p39">
              <a:extLst>
                <a:ext uri="{FF2B5EF4-FFF2-40B4-BE49-F238E27FC236}">
                  <a16:creationId xmlns:a16="http://schemas.microsoft.com/office/drawing/2014/main" xmlns="" id="{2C086B23-894C-4C39-954A-D8D3B86C3701}"/>
                </a:ext>
              </a:extLst>
            </p:cNvPr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3;p39">
              <a:extLst>
                <a:ext uri="{FF2B5EF4-FFF2-40B4-BE49-F238E27FC236}">
                  <a16:creationId xmlns:a16="http://schemas.microsoft.com/office/drawing/2014/main" xmlns="" id="{6F7988F8-C817-41F2-9A61-BD9B941AA0F4}"/>
                </a:ext>
              </a:extLst>
            </p:cNvPr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4;p39">
              <a:extLst>
                <a:ext uri="{FF2B5EF4-FFF2-40B4-BE49-F238E27FC236}">
                  <a16:creationId xmlns:a16="http://schemas.microsoft.com/office/drawing/2014/main" xmlns="" id="{CF2CC999-DFC8-4165-8620-047AA333A706}"/>
                </a:ext>
              </a:extLst>
            </p:cNvPr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5;p39">
              <a:extLst>
                <a:ext uri="{FF2B5EF4-FFF2-40B4-BE49-F238E27FC236}">
                  <a16:creationId xmlns:a16="http://schemas.microsoft.com/office/drawing/2014/main" xmlns="" id="{D1E0BD4E-CA5C-4FD1-BB9F-AA0FA2A2B38C}"/>
                </a:ext>
              </a:extLst>
            </p:cNvPr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6;p39">
              <a:extLst>
                <a:ext uri="{FF2B5EF4-FFF2-40B4-BE49-F238E27FC236}">
                  <a16:creationId xmlns:a16="http://schemas.microsoft.com/office/drawing/2014/main" xmlns="" id="{086AE518-7651-483F-B6DA-0C6B4AF8179C}"/>
                </a:ext>
              </a:extLst>
            </p:cNvPr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735;p39">
            <a:extLst>
              <a:ext uri="{FF2B5EF4-FFF2-40B4-BE49-F238E27FC236}">
                <a16:creationId xmlns:a16="http://schemas.microsoft.com/office/drawing/2014/main" xmlns="" id="{B2B50978-CA01-4449-8A6F-2217E7BF6ADF}"/>
              </a:ext>
            </a:extLst>
          </p:cNvPr>
          <p:cNvGrpSpPr/>
          <p:nvPr/>
        </p:nvGrpSpPr>
        <p:grpSpPr>
          <a:xfrm>
            <a:off x="9598979" y="2240765"/>
            <a:ext cx="578343" cy="513122"/>
            <a:chOff x="3927500" y="301425"/>
            <a:chExt cx="461550" cy="411625"/>
          </a:xfrm>
        </p:grpSpPr>
        <p:sp>
          <p:nvSpPr>
            <p:cNvPr id="19" name="Google Shape;736;p39">
              <a:extLst>
                <a:ext uri="{FF2B5EF4-FFF2-40B4-BE49-F238E27FC236}">
                  <a16:creationId xmlns:a16="http://schemas.microsoft.com/office/drawing/2014/main" xmlns="" id="{F1D2D737-B17E-435F-9066-DD4AB0285181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7;p39">
              <a:extLst>
                <a:ext uri="{FF2B5EF4-FFF2-40B4-BE49-F238E27FC236}">
                  <a16:creationId xmlns:a16="http://schemas.microsoft.com/office/drawing/2014/main" xmlns="" id="{4836B45A-2EBC-4375-A7AF-2AA313D13DB5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8;p39">
              <a:extLst>
                <a:ext uri="{FF2B5EF4-FFF2-40B4-BE49-F238E27FC236}">
                  <a16:creationId xmlns:a16="http://schemas.microsoft.com/office/drawing/2014/main" xmlns="" id="{F7E47A2E-28CD-4AD5-867D-90C63B3D8751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9;p39">
              <a:extLst>
                <a:ext uri="{FF2B5EF4-FFF2-40B4-BE49-F238E27FC236}">
                  <a16:creationId xmlns:a16="http://schemas.microsoft.com/office/drawing/2014/main" xmlns="" id="{88DE8A8D-885F-436F-AC1A-0DDA53AEA3A1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40;p39">
              <a:extLst>
                <a:ext uri="{FF2B5EF4-FFF2-40B4-BE49-F238E27FC236}">
                  <a16:creationId xmlns:a16="http://schemas.microsoft.com/office/drawing/2014/main" xmlns="" id="{D01B67DC-D27F-468B-8399-7A7C7C8A885C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41;p39">
              <a:extLst>
                <a:ext uri="{FF2B5EF4-FFF2-40B4-BE49-F238E27FC236}">
                  <a16:creationId xmlns:a16="http://schemas.microsoft.com/office/drawing/2014/main" xmlns="" id="{F8BCCCE8-5B34-452A-BBB3-349885B0098D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42;p39">
              <a:extLst>
                <a:ext uri="{FF2B5EF4-FFF2-40B4-BE49-F238E27FC236}">
                  <a16:creationId xmlns:a16="http://schemas.microsoft.com/office/drawing/2014/main" xmlns="" id="{BA1B00CB-B992-4D58-A4B7-14BE7032FEE9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43;p39">
              <a:extLst>
                <a:ext uri="{FF2B5EF4-FFF2-40B4-BE49-F238E27FC236}">
                  <a16:creationId xmlns:a16="http://schemas.microsoft.com/office/drawing/2014/main" xmlns="" id="{120D24F3-7330-4922-BF02-13A73300C251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44;p39">
              <a:extLst>
                <a:ext uri="{FF2B5EF4-FFF2-40B4-BE49-F238E27FC236}">
                  <a16:creationId xmlns:a16="http://schemas.microsoft.com/office/drawing/2014/main" xmlns="" id="{17B2B672-D2DC-4046-A5B7-EA974C0779D5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45;p39">
              <a:extLst>
                <a:ext uri="{FF2B5EF4-FFF2-40B4-BE49-F238E27FC236}">
                  <a16:creationId xmlns:a16="http://schemas.microsoft.com/office/drawing/2014/main" xmlns="" id="{4F5F1217-7606-4AA7-A117-2C248E65CD41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46;p39">
              <a:extLst>
                <a:ext uri="{FF2B5EF4-FFF2-40B4-BE49-F238E27FC236}">
                  <a16:creationId xmlns:a16="http://schemas.microsoft.com/office/drawing/2014/main" xmlns="" id="{66757E80-8F96-4BF0-9E9F-CB2B7F9C4E93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47;p39">
              <a:extLst>
                <a:ext uri="{FF2B5EF4-FFF2-40B4-BE49-F238E27FC236}">
                  <a16:creationId xmlns:a16="http://schemas.microsoft.com/office/drawing/2014/main" xmlns="" id="{8F0E0EB0-F6AE-4547-8A38-14B6A88F7F30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8;p39">
              <a:extLst>
                <a:ext uri="{FF2B5EF4-FFF2-40B4-BE49-F238E27FC236}">
                  <a16:creationId xmlns:a16="http://schemas.microsoft.com/office/drawing/2014/main" xmlns="" id="{6BAD6E16-325F-4A73-A0D3-BEDA782ADAAC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9;p39">
              <a:extLst>
                <a:ext uri="{FF2B5EF4-FFF2-40B4-BE49-F238E27FC236}">
                  <a16:creationId xmlns:a16="http://schemas.microsoft.com/office/drawing/2014/main" xmlns="" id="{218B8463-EE7C-4EDA-9966-717944D0B747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0;p39">
              <a:extLst>
                <a:ext uri="{FF2B5EF4-FFF2-40B4-BE49-F238E27FC236}">
                  <a16:creationId xmlns:a16="http://schemas.microsoft.com/office/drawing/2014/main" xmlns="" id="{04D6199C-6F7E-4EF9-AD99-8888E0701425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1;p39">
              <a:extLst>
                <a:ext uri="{FF2B5EF4-FFF2-40B4-BE49-F238E27FC236}">
                  <a16:creationId xmlns:a16="http://schemas.microsoft.com/office/drawing/2014/main" xmlns="" id="{F0D58AB3-9FDA-4028-BECA-816F69157471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52;p39">
              <a:extLst>
                <a:ext uri="{FF2B5EF4-FFF2-40B4-BE49-F238E27FC236}">
                  <a16:creationId xmlns:a16="http://schemas.microsoft.com/office/drawing/2014/main" xmlns="" id="{25B27DAE-D1EB-4640-AEB3-6A90FDC29D9A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53;p39">
              <a:extLst>
                <a:ext uri="{FF2B5EF4-FFF2-40B4-BE49-F238E27FC236}">
                  <a16:creationId xmlns:a16="http://schemas.microsoft.com/office/drawing/2014/main" xmlns="" id="{98D1BE66-CA59-4540-9CE1-E4787F70A16F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54;p39">
              <a:extLst>
                <a:ext uri="{FF2B5EF4-FFF2-40B4-BE49-F238E27FC236}">
                  <a16:creationId xmlns:a16="http://schemas.microsoft.com/office/drawing/2014/main" xmlns="" id="{49938D51-326A-439E-91E6-71EDE863671D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55;p39">
              <a:extLst>
                <a:ext uri="{FF2B5EF4-FFF2-40B4-BE49-F238E27FC236}">
                  <a16:creationId xmlns:a16="http://schemas.microsoft.com/office/drawing/2014/main" xmlns="" id="{8DCB6987-8D9B-42DD-AFB5-EADDD1F691B4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6;p39">
              <a:extLst>
                <a:ext uri="{FF2B5EF4-FFF2-40B4-BE49-F238E27FC236}">
                  <a16:creationId xmlns:a16="http://schemas.microsoft.com/office/drawing/2014/main" xmlns="" id="{0F096604-9D2A-4512-991E-A7FA140FCDD3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57;p39">
              <a:extLst>
                <a:ext uri="{FF2B5EF4-FFF2-40B4-BE49-F238E27FC236}">
                  <a16:creationId xmlns:a16="http://schemas.microsoft.com/office/drawing/2014/main" xmlns="" id="{274ADB55-8768-45DF-A4DF-8971059ED9FC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58;p39">
              <a:extLst>
                <a:ext uri="{FF2B5EF4-FFF2-40B4-BE49-F238E27FC236}">
                  <a16:creationId xmlns:a16="http://schemas.microsoft.com/office/drawing/2014/main" xmlns="" id="{3777849B-F045-491C-A02E-EEA8B11F8644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59;p39">
              <a:extLst>
                <a:ext uri="{FF2B5EF4-FFF2-40B4-BE49-F238E27FC236}">
                  <a16:creationId xmlns:a16="http://schemas.microsoft.com/office/drawing/2014/main" xmlns="" id="{FEECB5E9-403D-43DA-9CC3-9F723CF2B9E2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60;p39">
              <a:extLst>
                <a:ext uri="{FF2B5EF4-FFF2-40B4-BE49-F238E27FC236}">
                  <a16:creationId xmlns:a16="http://schemas.microsoft.com/office/drawing/2014/main" xmlns="" id="{1D68E711-7F80-44B8-946A-BA5A39A57898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61;p39">
              <a:extLst>
                <a:ext uri="{FF2B5EF4-FFF2-40B4-BE49-F238E27FC236}">
                  <a16:creationId xmlns:a16="http://schemas.microsoft.com/office/drawing/2014/main" xmlns="" id="{A96A3A9A-5450-4ACB-8491-15F2E669541A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62;p39">
              <a:extLst>
                <a:ext uri="{FF2B5EF4-FFF2-40B4-BE49-F238E27FC236}">
                  <a16:creationId xmlns:a16="http://schemas.microsoft.com/office/drawing/2014/main" xmlns="" id="{34A184F6-3BF3-4D18-9804-1BEEEFA93AAD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Text Placeholder 1">
            <a:extLst>
              <a:ext uri="{FF2B5EF4-FFF2-40B4-BE49-F238E27FC236}">
                <a16:creationId xmlns:a16="http://schemas.microsoft.com/office/drawing/2014/main" xmlns="" id="{3BD292A5-EF78-417E-8B00-5B66F2FCF214}"/>
              </a:ext>
            </a:extLst>
          </p:cNvPr>
          <p:cNvSpPr txBox="1">
            <a:spLocks/>
          </p:cNvSpPr>
          <p:nvPr/>
        </p:nvSpPr>
        <p:spPr>
          <a:xfrm>
            <a:off x="-396814" y="290620"/>
            <a:ext cx="12192000" cy="697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mtClean="0"/>
              <a:t>İrlanda'da hangi bölgelerde mülteciler destekleniyor?</a:t>
            </a:r>
            <a:endParaRPr lang="en-IE" dirty="0"/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xmlns="" id="{33C55EA9-A536-4DD4-8363-FE4C1E5D1134}"/>
              </a:ext>
            </a:extLst>
          </p:cNvPr>
          <p:cNvSpPr txBox="1">
            <a:spLocks/>
          </p:cNvSpPr>
          <p:nvPr/>
        </p:nvSpPr>
        <p:spPr>
          <a:xfrm>
            <a:off x="793850" y="1029338"/>
            <a:ext cx="10845561" cy="6973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2400" dirty="0" err="1">
                <a:solidFill>
                  <a:schemeClr val="bg1"/>
                </a:solidFill>
              </a:rPr>
              <a:t>Mülteciler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çok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çeşitli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kamu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özel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gönüllü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hizmetlerden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destek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almaktadır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695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A9822C9-89C4-4197-AABF-BD03E7E605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985" y="1828495"/>
            <a:ext cx="11529847" cy="4780249"/>
          </a:xfrm>
        </p:spPr>
        <p:txBody>
          <a:bodyPr/>
          <a:lstStyle/>
          <a:p>
            <a:pPr marL="0" indent="0">
              <a:buNone/>
            </a:pP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genellikle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takım</a:t>
            </a:r>
            <a:r>
              <a:rPr lang="en-IE" dirty="0"/>
              <a:t> </a:t>
            </a:r>
            <a:r>
              <a:rPr lang="en-IE" dirty="0" err="1"/>
              <a:t>yerleşim</a:t>
            </a:r>
            <a:r>
              <a:rPr lang="en-IE" dirty="0"/>
              <a:t> </a:t>
            </a:r>
            <a:r>
              <a:rPr lang="en-IE" dirty="0" err="1"/>
              <a:t>ihtiyaçlarını</a:t>
            </a:r>
            <a:r>
              <a:rPr lang="en-IE" dirty="0"/>
              <a:t> </a:t>
            </a:r>
            <a:r>
              <a:rPr lang="en-IE" dirty="0" err="1"/>
              <a:t>karşılamak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hükümetler</a:t>
            </a:r>
            <a:r>
              <a:rPr lang="en-IE" dirty="0"/>
              <a:t>, </a:t>
            </a:r>
            <a:r>
              <a:rPr lang="en-IE" dirty="0" err="1"/>
              <a:t>toplum</a:t>
            </a:r>
            <a:r>
              <a:rPr lang="en-IE" dirty="0"/>
              <a:t> </a:t>
            </a:r>
            <a:r>
              <a:rPr lang="en-IE" dirty="0" err="1"/>
              <a:t>kuruluşları</a:t>
            </a:r>
            <a:r>
              <a:rPr lang="en-IE" dirty="0"/>
              <a:t> ve </a:t>
            </a:r>
            <a:r>
              <a:rPr lang="en-IE" dirty="0" err="1"/>
              <a:t>özel</a:t>
            </a:r>
            <a:r>
              <a:rPr lang="en-IE" dirty="0"/>
              <a:t> </a:t>
            </a:r>
            <a:r>
              <a:rPr lang="en-IE" dirty="0" err="1"/>
              <a:t>sektör</a:t>
            </a:r>
            <a:r>
              <a:rPr lang="en-IE" dirty="0"/>
              <a:t> </a:t>
            </a:r>
            <a:r>
              <a:rPr lang="en-IE" dirty="0" err="1"/>
              <a:t>tarafından</a:t>
            </a:r>
            <a:r>
              <a:rPr lang="en-IE" dirty="0"/>
              <a:t> </a:t>
            </a:r>
            <a:r>
              <a:rPr lang="en-IE" dirty="0" err="1"/>
              <a:t>sağlanan</a:t>
            </a:r>
            <a:r>
              <a:rPr lang="en-IE" dirty="0"/>
              <a:t> </a:t>
            </a:r>
            <a:r>
              <a:rPr lang="en-IE" dirty="0" err="1"/>
              <a:t>anaakım</a:t>
            </a:r>
            <a:r>
              <a:rPr lang="en-IE" dirty="0"/>
              <a:t> </a:t>
            </a:r>
            <a:r>
              <a:rPr lang="en-IE" dirty="0" err="1"/>
              <a:t>hizmetleri</a:t>
            </a:r>
            <a:r>
              <a:rPr lang="en-IE" dirty="0"/>
              <a:t> </a:t>
            </a:r>
            <a:r>
              <a:rPr lang="en-IE" dirty="0" err="1"/>
              <a:t>kullanacaklardır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 err="1"/>
              <a:t>Ayrıca</a:t>
            </a:r>
            <a:r>
              <a:rPr lang="en-IE" dirty="0"/>
              <a:t>, </a:t>
            </a:r>
            <a:r>
              <a:rPr lang="en-IE" dirty="0" err="1"/>
              <a:t>yeniden</a:t>
            </a:r>
            <a:r>
              <a:rPr lang="en-IE" dirty="0"/>
              <a:t> </a:t>
            </a:r>
            <a:r>
              <a:rPr lang="en-IE" dirty="0" err="1"/>
              <a:t>yerleşmelerine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birkaç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kuruluş</a:t>
            </a:r>
            <a:r>
              <a:rPr lang="en-IE" dirty="0"/>
              <a:t> da </a:t>
            </a:r>
            <a:r>
              <a:rPr lang="en-IE" dirty="0" err="1"/>
              <a:t>vardır</a:t>
            </a:r>
            <a:r>
              <a:rPr lang="en-IE" dirty="0" smtClean="0"/>
              <a:t>:</a:t>
            </a:r>
          </a:p>
          <a:p>
            <a:r>
              <a:rPr lang="tr-TR" dirty="0" smtClean="0"/>
              <a:t>İrlanda </a:t>
            </a:r>
            <a:r>
              <a:rPr lang="tr-TR" dirty="0"/>
              <a:t>Göçmen </a:t>
            </a:r>
            <a:r>
              <a:rPr lang="tr-TR" dirty="0" smtClean="0"/>
              <a:t>Konseyi (</a:t>
            </a:r>
            <a:r>
              <a:rPr lang="en-IE" dirty="0">
                <a:hlinkClick r:id="rId2"/>
              </a:rPr>
              <a:t>Immigrant Council of </a:t>
            </a:r>
            <a:r>
              <a:rPr lang="en-IE" dirty="0" smtClean="0">
                <a:hlinkClick r:id="rId2"/>
              </a:rPr>
              <a:t>Ireland</a:t>
            </a:r>
            <a:r>
              <a:rPr lang="tr-TR" dirty="0" smtClean="0">
                <a:hlinkClick r:id="rId2"/>
              </a:rPr>
              <a:t>)</a:t>
            </a:r>
            <a:r>
              <a:rPr lang="tr-TR" dirty="0" smtClean="0"/>
              <a:t>, </a:t>
            </a:r>
            <a:r>
              <a:rPr lang="tr-TR" dirty="0"/>
              <a:t>İrlanda'ya gelen göçmenleri çalışma, eğitim, aile birleşimi, serbest meslek veya ziyaret gibi amaçlarla destekleyen bağımsız, ulusal bir kuruluştur.</a:t>
            </a:r>
            <a:endParaRPr lang="en-IE" dirty="0" smtClean="0"/>
          </a:p>
          <a:p>
            <a:r>
              <a:rPr lang="tr-TR" dirty="0" smtClean="0"/>
              <a:t>Göçmen </a:t>
            </a:r>
            <a:r>
              <a:rPr lang="tr-TR" dirty="0"/>
              <a:t>Hakları Merkezi </a:t>
            </a:r>
            <a:r>
              <a:rPr lang="tr-TR" dirty="0" smtClean="0"/>
              <a:t>İrlanda (</a:t>
            </a:r>
            <a:r>
              <a:rPr lang="en-IE" dirty="0">
                <a:hlinkClick r:id="rId3"/>
              </a:rPr>
              <a:t>Migrant Rights Centre </a:t>
            </a:r>
            <a:r>
              <a:rPr lang="en-IE" dirty="0" smtClean="0">
                <a:hlinkClick r:id="rId3"/>
              </a:rPr>
              <a:t>Ireland</a:t>
            </a:r>
            <a:r>
              <a:rPr lang="tr-TR" dirty="0" smtClean="0"/>
              <a:t>), </a:t>
            </a:r>
            <a:r>
              <a:rPr lang="tr-TR" dirty="0"/>
              <a:t>göçmen işçilere ve ailelerine destek sağlayan ulusal bir kuruluştur. Göçmenleri toplumlarına katılmaya ve toplumun her seviyesine aktif olarak katılmaya teşvik eder.</a:t>
            </a:r>
            <a:endParaRPr lang="en-IE" dirty="0"/>
          </a:p>
          <a:p>
            <a:r>
              <a:rPr lang="en-IE" dirty="0" err="1"/>
              <a:t>Yabancı</a:t>
            </a:r>
            <a:r>
              <a:rPr lang="en-IE" dirty="0"/>
              <a:t> </a:t>
            </a:r>
            <a:r>
              <a:rPr lang="en-IE" dirty="0" err="1"/>
              <a:t>elçilikler</a:t>
            </a:r>
            <a:r>
              <a:rPr lang="en-IE" dirty="0"/>
              <a:t> ve </a:t>
            </a:r>
            <a:r>
              <a:rPr lang="en-IE" dirty="0" err="1"/>
              <a:t>konsolosluklar</a:t>
            </a:r>
            <a:r>
              <a:rPr lang="en-IE" dirty="0"/>
              <a:t>, </a:t>
            </a:r>
            <a:r>
              <a:rPr lang="en-IE" dirty="0" err="1"/>
              <a:t>ülkelerinin</a:t>
            </a:r>
            <a:r>
              <a:rPr lang="en-IE" dirty="0"/>
              <a:t> </a:t>
            </a:r>
            <a:r>
              <a:rPr lang="en-IE" dirty="0" err="1"/>
              <a:t>vatandaşlarına</a:t>
            </a:r>
            <a:r>
              <a:rPr lang="en-IE" dirty="0"/>
              <a:t> </a:t>
            </a:r>
            <a:r>
              <a:rPr lang="en-IE" dirty="0" err="1"/>
              <a:t>konsolosluk</a:t>
            </a:r>
            <a:r>
              <a:rPr lang="en-IE" dirty="0"/>
              <a:t> </a:t>
            </a:r>
            <a:r>
              <a:rPr lang="en-IE" dirty="0" err="1"/>
              <a:t>hizmetleri</a:t>
            </a:r>
            <a:r>
              <a:rPr lang="en-IE" dirty="0"/>
              <a:t> </a:t>
            </a:r>
            <a:r>
              <a:rPr lang="en-IE" dirty="0" err="1"/>
              <a:t>sunmaktadır</a:t>
            </a:r>
            <a:r>
              <a:rPr lang="en-IE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629FE-DF6A-4A59-A359-E359E8E4C9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desteklerin</a:t>
            </a:r>
            <a:r>
              <a:rPr lang="en-IE" dirty="0"/>
              <a:t> </a:t>
            </a:r>
            <a:r>
              <a:rPr lang="en-IE" dirty="0" err="1"/>
              <a:t>farkı</a:t>
            </a:r>
            <a:r>
              <a:rPr lang="en-IE" dirty="0"/>
              <a:t> </a:t>
            </a:r>
            <a:r>
              <a:rPr lang="en-IE" dirty="0" err="1"/>
              <a:t>nedir</a:t>
            </a:r>
            <a:r>
              <a:rPr lang="en-IE" dirty="0"/>
              <a:t>?</a:t>
            </a:r>
          </a:p>
        </p:txBody>
      </p:sp>
      <p:pic>
        <p:nvPicPr>
          <p:cNvPr id="4" name="Picture 2" descr="Image result for ireland flag">
            <a:extLst>
              <a:ext uri="{FF2B5EF4-FFF2-40B4-BE49-F238E27FC236}">
                <a16:creationId xmlns:a16="http://schemas.microsoft.com/office/drawing/2014/main" xmlns="" id="{3AF6B121-FD28-409A-9994-346082F46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27111" r="4881" b="28067"/>
          <a:stretch/>
        </p:blipFill>
        <p:spPr bwMode="auto">
          <a:xfrm>
            <a:off x="10815144" y="249255"/>
            <a:ext cx="1208689" cy="5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83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 </a:t>
            </a:r>
            <a:r>
              <a:rPr lang="en-US" dirty="0" err="1"/>
              <a:t>bölümde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1C5C6BF9-AEDE-45AD-8BC9-52AF46733859}"/>
              </a:ext>
            </a:extLst>
          </p:cNvPr>
          <p:cNvSpPr txBox="1">
            <a:spLocks/>
          </p:cNvSpPr>
          <p:nvPr/>
        </p:nvSpPr>
        <p:spPr>
          <a:xfrm>
            <a:off x="480042" y="1151357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1.3 </a:t>
            </a:r>
            <a:r>
              <a:rPr lang="en-US" sz="3600" i="0" dirty="0" err="1"/>
              <a:t>Sosyal</a:t>
            </a:r>
            <a:r>
              <a:rPr lang="en-US" sz="3600" i="0" dirty="0"/>
              <a:t> </a:t>
            </a:r>
            <a:r>
              <a:rPr lang="en-US" sz="3600" i="0" dirty="0" err="1"/>
              <a:t>bütünleşmeye</a:t>
            </a:r>
            <a:r>
              <a:rPr lang="en-US" sz="3600" i="0" dirty="0"/>
              <a:t> PROMISE </a:t>
            </a:r>
            <a:r>
              <a:rPr lang="en-US" sz="3600" i="0" dirty="0" err="1"/>
              <a:t>dört</a:t>
            </a:r>
            <a:r>
              <a:rPr lang="en-US" sz="3600" i="0" dirty="0"/>
              <a:t> </a:t>
            </a:r>
            <a:r>
              <a:rPr lang="en-US" sz="3600" i="0" dirty="0" err="1"/>
              <a:t>aşama</a:t>
            </a:r>
            <a:r>
              <a:rPr lang="en-US" sz="3600" i="0" dirty="0"/>
              <a:t> </a:t>
            </a:r>
            <a:r>
              <a:rPr lang="en-US" sz="3600" i="0" dirty="0" err="1"/>
              <a:t>yaklaşımına</a:t>
            </a:r>
            <a:r>
              <a:rPr lang="en-US" sz="3600" i="0" dirty="0"/>
              <a:t> </a:t>
            </a:r>
            <a:r>
              <a:rPr lang="en-US" sz="3600" i="0" dirty="0" err="1"/>
              <a:t>giriş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312A75-7BB8-42C2-AE5E-14778BE48EA4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GİRİŞ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4484FC-9162-4B30-8E4C-F9D4265A97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2124" y="1953078"/>
            <a:ext cx="5489834" cy="3947440"/>
          </a:xfrm>
        </p:spPr>
        <p:txBody>
          <a:bodyPr/>
          <a:lstStyle/>
          <a:p>
            <a:pPr algn="just"/>
            <a:r>
              <a:rPr lang="en-IE" dirty="0" err="1"/>
              <a:t>Başarılı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tr-TR" dirty="0" smtClean="0"/>
              <a:t>bütünleşme </a:t>
            </a:r>
            <a:r>
              <a:rPr lang="en-IE" dirty="0" err="1" smtClean="0"/>
              <a:t>ilkelerinin</a:t>
            </a:r>
            <a:r>
              <a:rPr lang="en-IE" dirty="0"/>
              <a:t>, </a:t>
            </a:r>
            <a:r>
              <a:rPr lang="en-IE" dirty="0" err="1"/>
              <a:t>yeni</a:t>
            </a:r>
            <a:r>
              <a:rPr lang="en-IE" dirty="0"/>
              <a:t> / </a:t>
            </a:r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ülkelerinde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yaşamının</a:t>
            </a:r>
            <a:r>
              <a:rPr lang="en-IE" dirty="0"/>
              <a:t> </a:t>
            </a:r>
            <a:r>
              <a:rPr lang="en-IE" dirty="0" err="1"/>
              <a:t>tüm</a:t>
            </a:r>
            <a:r>
              <a:rPr lang="en-IE" dirty="0"/>
              <a:t> </a:t>
            </a:r>
            <a:r>
              <a:rPr lang="en-IE" dirty="0" err="1"/>
              <a:t>alanlarına</a:t>
            </a:r>
            <a:r>
              <a:rPr lang="en-IE" dirty="0"/>
              <a:t> </a:t>
            </a:r>
            <a:r>
              <a:rPr lang="en-IE" dirty="0" err="1"/>
              <a:t>nüfuz</a:t>
            </a:r>
            <a:r>
              <a:rPr lang="en-IE" dirty="0"/>
              <a:t> </a:t>
            </a:r>
            <a:r>
              <a:rPr lang="en-IE" dirty="0" err="1"/>
              <a:t>etmesi</a:t>
            </a:r>
            <a:r>
              <a:rPr lang="en-IE" dirty="0"/>
              <a:t> </a:t>
            </a:r>
            <a:r>
              <a:rPr lang="en-IE" dirty="0" err="1"/>
              <a:t>gerekir</a:t>
            </a:r>
            <a:r>
              <a:rPr lang="en-IE" dirty="0"/>
              <a:t>.</a:t>
            </a:r>
          </a:p>
          <a:p>
            <a:pPr algn="just"/>
            <a:r>
              <a:rPr lang="en-IE" dirty="0"/>
              <a:t>PROMISE </a:t>
            </a:r>
            <a:r>
              <a:rPr lang="en-IE" dirty="0" err="1"/>
              <a:t>projesinin</a:t>
            </a:r>
            <a:r>
              <a:rPr lang="en-IE" dirty="0"/>
              <a:t> </a:t>
            </a:r>
            <a:r>
              <a:rPr lang="en-IE" dirty="0" err="1"/>
              <a:t>amaçları</a:t>
            </a:r>
            <a:r>
              <a:rPr lang="en-IE" dirty="0"/>
              <a:t> </a:t>
            </a:r>
            <a:r>
              <a:rPr lang="en-IE" dirty="0" err="1"/>
              <a:t>doğrultusunda</a:t>
            </a:r>
            <a:r>
              <a:rPr lang="en-IE" dirty="0"/>
              <a:t>, </a:t>
            </a:r>
            <a:r>
              <a:rPr lang="tr-TR" smtClean="0"/>
              <a:t>sosyal bütünleşme </a:t>
            </a:r>
            <a:r>
              <a:rPr lang="en-IE" dirty="0" err="1" smtClean="0"/>
              <a:t>yaklaşımımızı</a:t>
            </a:r>
            <a:r>
              <a:rPr lang="en-IE" dirty="0" smtClean="0"/>
              <a:t> </a:t>
            </a:r>
            <a:r>
              <a:rPr lang="en-IE" dirty="0" err="1"/>
              <a:t>dört</a:t>
            </a:r>
            <a:r>
              <a:rPr lang="en-IE" dirty="0"/>
              <a:t> </a:t>
            </a:r>
            <a:r>
              <a:rPr lang="en-IE" dirty="0" err="1"/>
              <a:t>aşamaya</a:t>
            </a:r>
            <a:r>
              <a:rPr lang="en-IE" dirty="0"/>
              <a:t> </a:t>
            </a:r>
            <a:r>
              <a:rPr lang="en-IE" dirty="0" err="1"/>
              <a:t>ayırdık</a:t>
            </a:r>
            <a:r>
              <a:rPr lang="en-IE" dirty="0"/>
              <a:t>. Bu </a:t>
            </a:r>
            <a:r>
              <a:rPr lang="en-IE" dirty="0" err="1"/>
              <a:t>bölümde</a:t>
            </a:r>
            <a:r>
              <a:rPr lang="en-IE" dirty="0"/>
              <a:t>,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iplere</a:t>
            </a:r>
            <a:r>
              <a:rPr lang="en-IE" dirty="0"/>
              <a:t> ve </a:t>
            </a:r>
            <a:r>
              <a:rPr lang="en-IE" dirty="0" err="1"/>
              <a:t>eşlik</a:t>
            </a:r>
            <a:r>
              <a:rPr lang="en-IE" dirty="0"/>
              <a:t> </a:t>
            </a:r>
            <a:r>
              <a:rPr lang="en-IE" dirty="0" err="1"/>
              <a:t>eden</a:t>
            </a:r>
            <a:r>
              <a:rPr lang="en-IE" dirty="0"/>
              <a:t> PROMISE </a:t>
            </a:r>
            <a:r>
              <a:rPr lang="en-IE" dirty="0" err="1"/>
              <a:t>İçerme</a:t>
            </a:r>
            <a:r>
              <a:rPr lang="en-IE" dirty="0"/>
              <a:t> </a:t>
            </a:r>
            <a:r>
              <a:rPr lang="en-IE" dirty="0" err="1"/>
              <a:t>Ajan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materyallerinin</a:t>
            </a:r>
            <a:r>
              <a:rPr lang="en-IE" dirty="0"/>
              <a:t> </a:t>
            </a:r>
            <a:r>
              <a:rPr lang="en-IE" dirty="0" err="1"/>
              <a:t>geri</a:t>
            </a:r>
            <a:r>
              <a:rPr lang="en-IE" dirty="0"/>
              <a:t> </a:t>
            </a:r>
            <a:r>
              <a:rPr lang="en-IE" dirty="0" err="1"/>
              <a:t>kalanında</a:t>
            </a:r>
            <a:r>
              <a:rPr lang="en-IE" dirty="0"/>
              <a:t> </a:t>
            </a:r>
            <a:r>
              <a:rPr lang="en-IE" dirty="0" err="1"/>
              <a:t>bulacağınız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içeriğine</a:t>
            </a:r>
            <a:r>
              <a:rPr lang="en-IE" dirty="0"/>
              <a:t> </a:t>
            </a:r>
            <a:r>
              <a:rPr lang="en-IE" dirty="0" err="1"/>
              <a:t>genel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bakış</a:t>
            </a:r>
            <a:r>
              <a:rPr lang="en-IE" dirty="0"/>
              <a:t> </a:t>
            </a:r>
            <a:r>
              <a:rPr lang="en-IE" dirty="0" err="1"/>
              <a:t>sunuyoruz</a:t>
            </a:r>
            <a:r>
              <a:rPr lang="en-IE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549423-5B58-4EA0-94FF-D640E1A9A0BB}"/>
              </a:ext>
            </a:extLst>
          </p:cNvPr>
          <p:cNvSpPr txBox="1"/>
          <p:nvPr/>
        </p:nvSpPr>
        <p:spPr>
          <a:xfrm>
            <a:off x="-12394" y="3667535"/>
            <a:ext cx="5489834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Dil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İletişim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8EEE9-B9F2-4173-BB3B-2EC421C2C22D}"/>
              </a:ext>
            </a:extLst>
          </p:cNvPr>
          <p:cNvSpPr txBox="1"/>
          <p:nvPr/>
        </p:nvSpPr>
        <p:spPr>
          <a:xfrm>
            <a:off x="-12395" y="4108146"/>
            <a:ext cx="5489834" cy="461037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Sivil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Yaşam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Kültür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Toplum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5C0682-7484-4C1A-88CB-D02EF0FD9642}"/>
              </a:ext>
            </a:extLst>
          </p:cNvPr>
          <p:cNvSpPr txBox="1"/>
          <p:nvPr/>
        </p:nvSpPr>
        <p:spPr>
          <a:xfrm>
            <a:off x="-12395" y="4508987"/>
            <a:ext cx="5489833" cy="458763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Eğitim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Girişimcilik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47FC28-B132-42DF-B496-34A18A9AE19B}"/>
              </a:ext>
            </a:extLst>
          </p:cNvPr>
          <p:cNvSpPr txBox="1"/>
          <p:nvPr/>
        </p:nvSpPr>
        <p:spPr>
          <a:xfrm>
            <a:off x="-12394" y="4969994"/>
            <a:ext cx="5489832" cy="461665"/>
          </a:xfrm>
          <a:prstGeom prst="rect">
            <a:avLst/>
          </a:prstGeom>
          <a:solidFill>
            <a:srgbClr val="D82F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Refah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Aile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7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140936" y="270245"/>
            <a:ext cx="8403792" cy="857158"/>
          </a:xfrm>
        </p:spPr>
        <p:txBody>
          <a:bodyPr/>
          <a:lstStyle/>
          <a:p>
            <a:r>
              <a:rPr lang="tr-TR" dirty="0" smtClean="0"/>
              <a:t>Bu derste şunları öğreneceksiniz:</a:t>
            </a:r>
            <a:endParaRPr lang="tr-TR" dirty="0"/>
          </a:p>
        </p:txBody>
      </p:sp>
      <p:grpSp>
        <p:nvGrpSpPr>
          <p:cNvPr id="30" name="Google Shape;612;p39"/>
          <p:cNvGrpSpPr/>
          <p:nvPr/>
        </p:nvGrpSpPr>
        <p:grpSpPr>
          <a:xfrm>
            <a:off x="1264526" y="933866"/>
            <a:ext cx="481919" cy="492019"/>
            <a:chOff x="3951850" y="2985350"/>
            <a:chExt cx="407950" cy="416500"/>
          </a:xfrm>
        </p:grpSpPr>
        <p:sp>
          <p:nvSpPr>
            <p:cNvPr id="31" name="Google Shape;613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4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5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6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C909E5-DB7A-49C1-ADA5-B94D564D49C3}"/>
              </a:ext>
            </a:extLst>
          </p:cNvPr>
          <p:cNvSpPr txBox="1"/>
          <p:nvPr/>
        </p:nvSpPr>
        <p:spPr>
          <a:xfrm>
            <a:off x="451622" y="6298463"/>
            <a:ext cx="2422566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İNDİRMELER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BB2FD6-C4A5-4707-9C89-9E77A7C136C5}"/>
              </a:ext>
            </a:extLst>
          </p:cNvPr>
          <p:cNvSpPr txBox="1"/>
          <p:nvPr/>
        </p:nvSpPr>
        <p:spPr>
          <a:xfrm>
            <a:off x="392596" y="5935426"/>
            <a:ext cx="242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EA1D76"/>
                </a:solidFill>
              </a:rPr>
              <a:t>Öğrenme yolu</a:t>
            </a:r>
            <a:r>
              <a:rPr lang="en-IE" dirty="0" smtClean="0">
                <a:solidFill>
                  <a:srgbClr val="EA1D76"/>
                </a:solidFill>
              </a:rPr>
              <a:t>:</a:t>
            </a:r>
            <a:endParaRPr lang="en-IE" dirty="0">
              <a:solidFill>
                <a:srgbClr val="EA1D76"/>
              </a:solidFill>
            </a:endParaRPr>
          </a:p>
        </p:txBody>
      </p:sp>
      <p:grpSp>
        <p:nvGrpSpPr>
          <p:cNvPr id="22" name="Google Shape;605;p39">
            <a:extLst>
              <a:ext uri="{FF2B5EF4-FFF2-40B4-BE49-F238E27FC236}">
                <a16:creationId xmlns:a16="http://schemas.microsoft.com/office/drawing/2014/main" xmlns="" id="{89FC8319-0A0A-4235-BEB6-CF13418682C4}"/>
              </a:ext>
            </a:extLst>
          </p:cNvPr>
          <p:cNvGrpSpPr/>
          <p:nvPr/>
        </p:nvGrpSpPr>
        <p:grpSpPr>
          <a:xfrm>
            <a:off x="635376" y="6368046"/>
            <a:ext cx="252000" cy="288000"/>
            <a:chOff x="2583100" y="2973775"/>
            <a:chExt cx="461550" cy="437200"/>
          </a:xfrm>
        </p:grpSpPr>
        <p:sp>
          <p:nvSpPr>
            <p:cNvPr id="23" name="Google Shape;606;p39">
              <a:extLst>
                <a:ext uri="{FF2B5EF4-FFF2-40B4-BE49-F238E27FC236}">
                  <a16:creationId xmlns:a16="http://schemas.microsoft.com/office/drawing/2014/main" xmlns="" id="{1D2293BD-5941-4D58-B44D-FC55E081BECA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7;p39">
              <a:extLst>
                <a:ext uri="{FF2B5EF4-FFF2-40B4-BE49-F238E27FC236}">
                  <a16:creationId xmlns:a16="http://schemas.microsoft.com/office/drawing/2014/main" xmlns="" id="{3FD8F354-F1AA-4C61-95B8-C26DE0722049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085E5A-CB2D-449B-A5B9-98075CCB5D7C}"/>
              </a:ext>
            </a:extLst>
          </p:cNvPr>
          <p:cNvSpPr txBox="1"/>
          <p:nvPr/>
        </p:nvSpPr>
        <p:spPr>
          <a:xfrm>
            <a:off x="2945930" y="6303922"/>
            <a:ext cx="3151933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FAYDALI ARAÇLAR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26" name="Google Shape;609;p39">
            <a:extLst>
              <a:ext uri="{FF2B5EF4-FFF2-40B4-BE49-F238E27FC236}">
                <a16:creationId xmlns:a16="http://schemas.microsoft.com/office/drawing/2014/main" xmlns="" id="{45E69875-8657-4490-B09D-2781BB44FA9E}"/>
              </a:ext>
            </a:extLst>
          </p:cNvPr>
          <p:cNvGrpSpPr/>
          <p:nvPr/>
        </p:nvGrpSpPr>
        <p:grpSpPr>
          <a:xfrm>
            <a:off x="3012565" y="6375886"/>
            <a:ext cx="360000" cy="288000"/>
            <a:chOff x="5247525" y="3007275"/>
            <a:chExt cx="517575" cy="384825"/>
          </a:xfrm>
        </p:grpSpPr>
        <p:sp>
          <p:nvSpPr>
            <p:cNvPr id="27" name="Google Shape;610;p39">
              <a:extLst>
                <a:ext uri="{FF2B5EF4-FFF2-40B4-BE49-F238E27FC236}">
                  <a16:creationId xmlns:a16="http://schemas.microsoft.com/office/drawing/2014/main" xmlns="" id="{05FC9C88-520A-4BD5-971A-DC6CB333CAB4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11;p39">
              <a:extLst>
                <a:ext uri="{FF2B5EF4-FFF2-40B4-BE49-F238E27FC236}">
                  <a16:creationId xmlns:a16="http://schemas.microsoft.com/office/drawing/2014/main" xmlns="" id="{25B2E03D-CE59-4A70-9FE7-44C9E9B4B4AA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279358" y="1573642"/>
            <a:ext cx="9657209" cy="4352152"/>
          </a:xfrm>
        </p:spPr>
        <p:txBody>
          <a:bodyPr/>
          <a:lstStyle/>
          <a:p>
            <a:pPr marL="0" indent="0">
              <a:buNone/>
            </a:pPr>
            <a:r>
              <a:rPr lang="en-IE" dirty="0" smtClean="0">
                <a:solidFill>
                  <a:srgbClr val="F38B00"/>
                </a:solidFill>
              </a:rPr>
              <a:t>1.1 </a:t>
            </a:r>
            <a:r>
              <a:rPr lang="en-IE" dirty="0" err="1">
                <a:solidFill>
                  <a:srgbClr val="F38B00"/>
                </a:solidFill>
              </a:rPr>
              <a:t>Mülteci</a:t>
            </a:r>
            <a:r>
              <a:rPr lang="en-IE" dirty="0">
                <a:solidFill>
                  <a:srgbClr val="F38B00"/>
                </a:solidFill>
              </a:rPr>
              <a:t> ve </a:t>
            </a:r>
            <a:r>
              <a:rPr lang="en-IE" dirty="0" err="1">
                <a:solidFill>
                  <a:srgbClr val="F38B00"/>
                </a:solidFill>
              </a:rPr>
              <a:t>Göçmenlerin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tr-TR" dirty="0" smtClean="0">
                <a:solidFill>
                  <a:srgbClr val="F38B00"/>
                </a:solidFill>
              </a:rPr>
              <a:t>Sosyal Bütünleşmesine</a:t>
            </a:r>
            <a:r>
              <a:rPr lang="en-IE" dirty="0" smtClean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Giriş</a:t>
            </a:r>
            <a:endParaRPr lang="en-IE" dirty="0">
              <a:solidFill>
                <a:srgbClr val="F38B00"/>
              </a:solidFill>
            </a:endParaRPr>
          </a:p>
          <a:p>
            <a:pPr marL="0" indent="0">
              <a:buNone/>
            </a:pPr>
            <a:r>
              <a:rPr lang="en-IE" dirty="0">
                <a:solidFill>
                  <a:srgbClr val="F38B00"/>
                </a:solidFill>
              </a:rPr>
              <a:t>1.2 </a:t>
            </a:r>
            <a:r>
              <a:rPr lang="en-IE" dirty="0" err="1">
                <a:solidFill>
                  <a:srgbClr val="F38B00"/>
                </a:solidFill>
              </a:rPr>
              <a:t>Mültecilerin</a:t>
            </a:r>
            <a:r>
              <a:rPr lang="en-IE" dirty="0">
                <a:solidFill>
                  <a:srgbClr val="F38B00"/>
                </a:solidFill>
              </a:rPr>
              <a:t> ve </a:t>
            </a:r>
            <a:r>
              <a:rPr lang="en-IE" dirty="0" err="1">
                <a:solidFill>
                  <a:srgbClr val="F38B00"/>
                </a:solidFill>
              </a:rPr>
              <a:t>Göçmenlerin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Karşılaştığı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Zorlukları</a:t>
            </a:r>
            <a:r>
              <a:rPr lang="en-IE" dirty="0">
                <a:solidFill>
                  <a:srgbClr val="F38B00"/>
                </a:solidFill>
              </a:rPr>
              <a:t> </a:t>
            </a:r>
            <a:r>
              <a:rPr lang="en-IE" dirty="0" err="1">
                <a:solidFill>
                  <a:srgbClr val="F38B00"/>
                </a:solidFill>
              </a:rPr>
              <a:t>Anlamak</a:t>
            </a:r>
            <a:endParaRPr lang="en-IE" dirty="0">
              <a:solidFill>
                <a:srgbClr val="F38B00"/>
              </a:solidFill>
            </a:endParaRPr>
          </a:p>
          <a:p>
            <a:pPr marL="0" indent="0">
              <a:buNone/>
            </a:pPr>
            <a:r>
              <a:rPr lang="en-IE" dirty="0">
                <a:solidFill>
                  <a:srgbClr val="F38B00"/>
                </a:solidFill>
              </a:rPr>
              <a:t>1.3 </a:t>
            </a:r>
            <a:r>
              <a:rPr lang="tr-TR" dirty="0" smtClean="0">
                <a:solidFill>
                  <a:srgbClr val="F38B00"/>
                </a:solidFill>
              </a:rPr>
              <a:t>Sosyal bütünleşmeye</a:t>
            </a:r>
            <a:r>
              <a:rPr lang="en-IE" dirty="0" smtClean="0">
                <a:solidFill>
                  <a:srgbClr val="F38B00"/>
                </a:solidFill>
              </a:rPr>
              <a:t> </a:t>
            </a:r>
            <a:r>
              <a:rPr lang="tr-TR" dirty="0" smtClean="0">
                <a:solidFill>
                  <a:srgbClr val="F38B00"/>
                </a:solidFill>
              </a:rPr>
              <a:t>PROMISE </a:t>
            </a:r>
            <a:r>
              <a:rPr lang="en-IE" dirty="0" err="1" smtClean="0">
                <a:solidFill>
                  <a:srgbClr val="F38B00"/>
                </a:solidFill>
              </a:rPr>
              <a:t>dört</a:t>
            </a:r>
            <a:r>
              <a:rPr lang="en-IE" dirty="0" smtClean="0">
                <a:solidFill>
                  <a:srgbClr val="F38B00"/>
                </a:solidFill>
              </a:rPr>
              <a:t> </a:t>
            </a:r>
            <a:r>
              <a:rPr lang="tr-TR" dirty="0" smtClean="0">
                <a:solidFill>
                  <a:srgbClr val="F38B00"/>
                </a:solidFill>
              </a:rPr>
              <a:t>aşama</a:t>
            </a:r>
            <a:r>
              <a:rPr lang="en-IE" dirty="0" smtClean="0">
                <a:solidFill>
                  <a:srgbClr val="F38B00"/>
                </a:solidFill>
              </a:rPr>
              <a:t> </a:t>
            </a:r>
            <a:r>
              <a:rPr lang="en-IE" dirty="0" err="1" smtClean="0">
                <a:solidFill>
                  <a:srgbClr val="F38B00"/>
                </a:solidFill>
              </a:rPr>
              <a:t>yaklaşımın</a:t>
            </a:r>
            <a:r>
              <a:rPr lang="tr-TR" dirty="0" smtClean="0">
                <a:solidFill>
                  <a:srgbClr val="F38B00"/>
                </a:solidFill>
              </a:rPr>
              <a:t>a giriş</a:t>
            </a:r>
            <a:endParaRPr lang="en-IE" dirty="0">
              <a:solidFill>
                <a:srgbClr val="F38B00"/>
              </a:solidFill>
            </a:endParaRPr>
          </a:p>
          <a:p>
            <a:pPr marL="0" indent="0">
              <a:buNone/>
            </a:pPr>
            <a:endParaRPr lang="en-IE" dirty="0">
              <a:solidFill>
                <a:srgbClr val="F38B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38B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EA1D76"/>
                </a:solidFill>
              </a:rPr>
              <a:t>2.1 </a:t>
            </a:r>
            <a:r>
              <a:rPr lang="tr-TR" dirty="0" smtClean="0">
                <a:solidFill>
                  <a:srgbClr val="EA1D76"/>
                </a:solidFill>
              </a:rPr>
              <a:t>Bütünleşme</a:t>
            </a:r>
            <a:r>
              <a:rPr lang="en-US" dirty="0" smtClean="0">
                <a:solidFill>
                  <a:srgbClr val="EA1D76"/>
                </a:solidFill>
              </a:rPr>
              <a:t> </a:t>
            </a:r>
            <a:r>
              <a:rPr lang="en-US" dirty="0" err="1">
                <a:solidFill>
                  <a:srgbClr val="EA1D76"/>
                </a:solidFill>
              </a:rPr>
              <a:t>Temsilcisi</a:t>
            </a:r>
            <a:r>
              <a:rPr lang="en-US" dirty="0">
                <a:solidFill>
                  <a:srgbClr val="EA1D76"/>
                </a:solidFill>
              </a:rPr>
              <a:t> </a:t>
            </a:r>
            <a:r>
              <a:rPr lang="en-US" dirty="0" err="1">
                <a:solidFill>
                  <a:srgbClr val="EA1D76"/>
                </a:solidFill>
              </a:rPr>
              <a:t>Nedir</a:t>
            </a:r>
            <a:r>
              <a:rPr lang="en-US" dirty="0">
                <a:solidFill>
                  <a:srgbClr val="EA1D76"/>
                </a:solidFill>
              </a:rPr>
              <a:t>? Ve </a:t>
            </a:r>
            <a:r>
              <a:rPr lang="en-US" dirty="0" err="1">
                <a:solidFill>
                  <a:srgbClr val="EA1D76"/>
                </a:solidFill>
              </a:rPr>
              <a:t>neden</a:t>
            </a:r>
            <a:r>
              <a:rPr lang="en-US" dirty="0">
                <a:solidFill>
                  <a:srgbClr val="EA1D76"/>
                </a:solidFill>
              </a:rPr>
              <a:t> </a:t>
            </a:r>
            <a:r>
              <a:rPr lang="en-US" dirty="0" err="1" smtClean="0">
                <a:solidFill>
                  <a:srgbClr val="EA1D76"/>
                </a:solidFill>
              </a:rPr>
              <a:t>bir</a:t>
            </a:r>
            <a:r>
              <a:rPr lang="tr-TR" dirty="0">
                <a:solidFill>
                  <a:srgbClr val="EA1D76"/>
                </a:solidFill>
              </a:rPr>
              <a:t>i</a:t>
            </a:r>
            <a:r>
              <a:rPr lang="en-US" dirty="0" smtClean="0">
                <a:solidFill>
                  <a:srgbClr val="EA1D76"/>
                </a:solidFill>
              </a:rPr>
              <a:t> </a:t>
            </a:r>
            <a:r>
              <a:rPr lang="en-US" dirty="0" err="1">
                <a:solidFill>
                  <a:srgbClr val="EA1D76"/>
                </a:solidFill>
              </a:rPr>
              <a:t>olmak</a:t>
            </a:r>
            <a:r>
              <a:rPr lang="en-US" dirty="0">
                <a:solidFill>
                  <a:srgbClr val="EA1D76"/>
                </a:solidFill>
              </a:rPr>
              <a:t> </a:t>
            </a:r>
            <a:r>
              <a:rPr lang="en-US" dirty="0" err="1">
                <a:solidFill>
                  <a:srgbClr val="EA1D76"/>
                </a:solidFill>
              </a:rPr>
              <a:t>için</a:t>
            </a:r>
            <a:r>
              <a:rPr lang="en-US" dirty="0">
                <a:solidFill>
                  <a:srgbClr val="EA1D76"/>
                </a:solidFill>
              </a:rPr>
              <a:t> </a:t>
            </a:r>
            <a:r>
              <a:rPr lang="en-US" dirty="0" err="1">
                <a:solidFill>
                  <a:srgbClr val="EA1D76"/>
                </a:solidFill>
              </a:rPr>
              <a:t>çabalamalısınız</a:t>
            </a:r>
            <a:r>
              <a:rPr lang="en-US" dirty="0">
                <a:solidFill>
                  <a:srgbClr val="EA1D76"/>
                </a:solidFill>
              </a:rPr>
              <a:t>?</a:t>
            </a:r>
          </a:p>
          <a:p>
            <a:pPr marL="0" indent="0">
              <a:buNone/>
            </a:pPr>
            <a:r>
              <a:rPr lang="en-US" dirty="0">
                <a:solidFill>
                  <a:srgbClr val="EA1D76"/>
                </a:solidFill>
              </a:rPr>
              <a:t>2.2 </a:t>
            </a:r>
            <a:r>
              <a:rPr lang="en-US" dirty="0" err="1">
                <a:solidFill>
                  <a:srgbClr val="EA1D76"/>
                </a:solidFill>
              </a:rPr>
              <a:t>Kültürel</a:t>
            </a:r>
            <a:r>
              <a:rPr lang="en-US" dirty="0">
                <a:solidFill>
                  <a:srgbClr val="EA1D76"/>
                </a:solidFill>
              </a:rPr>
              <a:t> </a:t>
            </a:r>
            <a:r>
              <a:rPr lang="en-US" dirty="0" err="1">
                <a:solidFill>
                  <a:srgbClr val="EA1D76"/>
                </a:solidFill>
              </a:rPr>
              <a:t>Yeterlilik</a:t>
            </a:r>
            <a:r>
              <a:rPr lang="en-US" dirty="0">
                <a:solidFill>
                  <a:srgbClr val="EA1D76"/>
                </a:solidFill>
              </a:rPr>
              <a:t> ve </a:t>
            </a:r>
            <a:r>
              <a:rPr lang="en-US" dirty="0" err="1">
                <a:solidFill>
                  <a:srgbClr val="EA1D76"/>
                </a:solidFill>
              </a:rPr>
              <a:t>İlişki</a:t>
            </a:r>
            <a:r>
              <a:rPr lang="en-US" dirty="0">
                <a:solidFill>
                  <a:srgbClr val="EA1D76"/>
                </a:solidFill>
              </a:rPr>
              <a:t> </a:t>
            </a:r>
            <a:r>
              <a:rPr lang="en-US" dirty="0" err="1">
                <a:solidFill>
                  <a:srgbClr val="EA1D76"/>
                </a:solidFill>
              </a:rPr>
              <a:t>Geliştirme</a:t>
            </a:r>
            <a:r>
              <a:rPr lang="en-US" dirty="0">
                <a:solidFill>
                  <a:srgbClr val="EA1D76"/>
                </a:solidFill>
              </a:rPr>
              <a:t> </a:t>
            </a:r>
            <a:r>
              <a:rPr lang="en-US" dirty="0" err="1">
                <a:solidFill>
                  <a:srgbClr val="EA1D76"/>
                </a:solidFill>
              </a:rPr>
              <a:t>Üzerine</a:t>
            </a:r>
            <a:r>
              <a:rPr lang="en-US" dirty="0">
                <a:solidFill>
                  <a:srgbClr val="EA1D76"/>
                </a:solidFill>
              </a:rPr>
              <a:t> </a:t>
            </a:r>
            <a:r>
              <a:rPr lang="tr-TR" dirty="0" smtClean="0">
                <a:solidFill>
                  <a:srgbClr val="EA1D76"/>
                </a:solidFill>
              </a:rPr>
              <a:t>Bakış</a:t>
            </a:r>
            <a:endParaRPr lang="en-US" dirty="0">
              <a:solidFill>
                <a:srgbClr val="EA1D76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EA1D76"/>
                </a:solidFill>
              </a:rPr>
              <a:t>2.3 </a:t>
            </a:r>
            <a:r>
              <a:rPr lang="tr-TR" dirty="0" smtClean="0">
                <a:solidFill>
                  <a:srgbClr val="EA1D76"/>
                </a:solidFill>
              </a:rPr>
              <a:t>PROMISE</a:t>
            </a:r>
            <a:r>
              <a:rPr lang="en-US" dirty="0" smtClean="0">
                <a:solidFill>
                  <a:srgbClr val="EA1D76"/>
                </a:solidFill>
              </a:rPr>
              <a:t> </a:t>
            </a:r>
            <a:r>
              <a:rPr lang="tr-TR" dirty="0">
                <a:solidFill>
                  <a:srgbClr val="EA1D76"/>
                </a:solidFill>
              </a:rPr>
              <a:t>B</a:t>
            </a:r>
            <a:r>
              <a:rPr lang="tr-TR" dirty="0" smtClean="0">
                <a:solidFill>
                  <a:srgbClr val="EA1D76"/>
                </a:solidFill>
              </a:rPr>
              <a:t>ütünleşme Temsilcilerimiz Toplumlarda Nasıl Çalışır</a:t>
            </a:r>
            <a:r>
              <a:rPr lang="en-US" dirty="0" smtClean="0">
                <a:solidFill>
                  <a:srgbClr val="EA1D76"/>
                </a:solidFill>
              </a:rPr>
              <a:t>?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D3A9F9-254E-4E47-A50C-38AAC789D04D}"/>
              </a:ext>
            </a:extLst>
          </p:cNvPr>
          <p:cNvSpPr txBox="1"/>
          <p:nvPr/>
        </p:nvSpPr>
        <p:spPr>
          <a:xfrm>
            <a:off x="6195149" y="6303922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19" name="Google Shape;543;p39">
            <a:extLst>
              <a:ext uri="{FF2B5EF4-FFF2-40B4-BE49-F238E27FC236}">
                <a16:creationId xmlns:a16="http://schemas.microsoft.com/office/drawing/2014/main" xmlns="" id="{211ECEFA-D1F3-489C-BFF8-CD582E53E6DF}"/>
              </a:ext>
            </a:extLst>
          </p:cNvPr>
          <p:cNvGrpSpPr/>
          <p:nvPr/>
        </p:nvGrpSpPr>
        <p:grpSpPr>
          <a:xfrm>
            <a:off x="6303543" y="6390754"/>
            <a:ext cx="252000" cy="288000"/>
            <a:chOff x="5961125" y="1623900"/>
            <a:chExt cx="376925" cy="448175"/>
          </a:xfrm>
        </p:grpSpPr>
        <p:sp>
          <p:nvSpPr>
            <p:cNvPr id="20" name="Google Shape;544;p39">
              <a:extLst>
                <a:ext uri="{FF2B5EF4-FFF2-40B4-BE49-F238E27FC236}">
                  <a16:creationId xmlns:a16="http://schemas.microsoft.com/office/drawing/2014/main" xmlns="" id="{327D95B9-3ABD-43FB-9E6E-1F4F4417E6CA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5;p39">
              <a:extLst>
                <a:ext uri="{FF2B5EF4-FFF2-40B4-BE49-F238E27FC236}">
                  <a16:creationId xmlns:a16="http://schemas.microsoft.com/office/drawing/2014/main" xmlns="" id="{ADB0D776-DBE1-4688-853C-AB3AD0D30D51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6;p39">
              <a:extLst>
                <a:ext uri="{FF2B5EF4-FFF2-40B4-BE49-F238E27FC236}">
                  <a16:creationId xmlns:a16="http://schemas.microsoft.com/office/drawing/2014/main" xmlns="" id="{557E1AC0-ACE6-4EF4-AD49-6E0DB9B7D232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7;p39">
              <a:extLst>
                <a:ext uri="{FF2B5EF4-FFF2-40B4-BE49-F238E27FC236}">
                  <a16:creationId xmlns:a16="http://schemas.microsoft.com/office/drawing/2014/main" xmlns="" id="{4E19B5B7-3EBF-49BB-AC61-0AAC312A9DDF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8;p39">
              <a:extLst>
                <a:ext uri="{FF2B5EF4-FFF2-40B4-BE49-F238E27FC236}">
                  <a16:creationId xmlns:a16="http://schemas.microsoft.com/office/drawing/2014/main" xmlns="" id="{D214E8FA-03B3-4223-AAC8-50E8D8369A2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49;p39">
              <a:extLst>
                <a:ext uri="{FF2B5EF4-FFF2-40B4-BE49-F238E27FC236}">
                  <a16:creationId xmlns:a16="http://schemas.microsoft.com/office/drawing/2014/main" xmlns="" id="{331092F4-F669-4E6D-BB83-554DFBB972B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0;p39">
              <a:extLst>
                <a:ext uri="{FF2B5EF4-FFF2-40B4-BE49-F238E27FC236}">
                  <a16:creationId xmlns:a16="http://schemas.microsoft.com/office/drawing/2014/main" xmlns="" id="{A654323C-04FB-4620-838A-7B6D019A23DD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2456D9-0105-4D89-9C1E-5407E7602F7A}"/>
              </a:ext>
            </a:extLst>
          </p:cNvPr>
          <p:cNvSpPr txBox="1"/>
          <p:nvPr/>
        </p:nvSpPr>
        <p:spPr>
          <a:xfrm>
            <a:off x="9016028" y="6289053"/>
            <a:ext cx="2709646" cy="461665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HİBE FIRSATLARI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E07C79-FBED-4F38-B153-2CAEF933C408}"/>
              </a:ext>
            </a:extLst>
          </p:cNvPr>
          <p:cNvSpPr/>
          <p:nvPr/>
        </p:nvSpPr>
        <p:spPr>
          <a:xfrm>
            <a:off x="108289" y="2044477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000"/>
              </a:spcBef>
              <a:buClr>
                <a:srgbClr val="F38B00"/>
              </a:buClr>
            </a:pPr>
            <a:r>
              <a:rPr lang="en-US" sz="2400" dirty="0">
                <a:solidFill>
                  <a:srgbClr val="F38B00"/>
                </a:solidFill>
              </a:rPr>
              <a:t>GİRİŞ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75D7A3-DD8D-4609-883E-BD623862FD86}"/>
              </a:ext>
            </a:extLst>
          </p:cNvPr>
          <p:cNvSpPr/>
          <p:nvPr/>
        </p:nvSpPr>
        <p:spPr>
          <a:xfrm>
            <a:off x="61311" y="3820640"/>
            <a:ext cx="2147051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38B00"/>
              </a:buClr>
            </a:pPr>
            <a:r>
              <a:rPr lang="en-US" sz="2200" dirty="0">
                <a:solidFill>
                  <a:srgbClr val="EA1D76"/>
                </a:solidFill>
              </a:rPr>
              <a:t>DEĞİŞİM </a:t>
            </a:r>
            <a:r>
              <a:rPr lang="tr-TR" sz="2200" dirty="0" smtClean="0">
                <a:solidFill>
                  <a:srgbClr val="EA1D76"/>
                </a:solidFill>
              </a:rPr>
              <a:t>TEMSİLCİLERİNE</a:t>
            </a:r>
            <a:r>
              <a:rPr lang="en-US" sz="2200" dirty="0" smtClean="0">
                <a:solidFill>
                  <a:srgbClr val="EA1D76"/>
                </a:solidFill>
              </a:rPr>
              <a:t> </a:t>
            </a:r>
            <a:r>
              <a:rPr lang="tr-TR" sz="2200" dirty="0" smtClean="0">
                <a:solidFill>
                  <a:srgbClr val="EA1D76"/>
                </a:solidFill>
              </a:rPr>
              <a:t>BAKIŞ</a:t>
            </a:r>
            <a:endParaRPr lang="en-US" sz="2200" dirty="0">
              <a:solidFill>
                <a:srgbClr val="EA1D76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xmlns="" id="{F15D5F29-415A-4FCE-BF27-BA408F92664E}"/>
              </a:ext>
            </a:extLst>
          </p:cNvPr>
          <p:cNvSpPr txBox="1"/>
          <p:nvPr/>
        </p:nvSpPr>
        <p:spPr>
          <a:xfrm>
            <a:off x="8025650" y="5808831"/>
            <a:ext cx="3846034" cy="56705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tr-TR" sz="800" dirty="0" smtClean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Bu proje Avrupa Komisyonu'nun desteği ile finanse edilmiştir. Bu yayın sadece yazarın görüşlerini yansıtmaktadır ve Komisyon burada yer alan bilgilerin herhangi bir şekilde kullanımından sorumlu tutulamaz.</a:t>
            </a:r>
            <a:endParaRPr lang="tr-TR" sz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43" y="6195268"/>
            <a:ext cx="545924" cy="5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707E0F-9BAF-4A5B-990A-18D2761EEBD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612984"/>
            <a:ext cx="11545518" cy="1672202"/>
          </a:xfrm>
        </p:spPr>
        <p:txBody>
          <a:bodyPr>
            <a:normAutofit fontScale="85000" lnSpcReduction="20000"/>
          </a:bodyPr>
          <a:lstStyle/>
          <a:p>
            <a:r>
              <a:rPr lang="en-IE" dirty="0" err="1"/>
              <a:t>Dil</a:t>
            </a:r>
            <a:r>
              <a:rPr lang="en-IE" dirty="0"/>
              <a:t>,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entegrasyonunda</a:t>
            </a:r>
            <a:r>
              <a:rPr lang="en-IE" dirty="0"/>
              <a:t> </a:t>
            </a:r>
            <a:r>
              <a:rPr lang="en-IE" dirty="0" err="1"/>
              <a:t>kilit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rol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sağlayıcısı</a:t>
            </a:r>
            <a:r>
              <a:rPr lang="en-IE" dirty="0"/>
              <a:t> ve </a:t>
            </a:r>
            <a:r>
              <a:rPr lang="en-IE" dirty="0" err="1"/>
              <a:t>katılım</a:t>
            </a:r>
            <a:r>
              <a:rPr lang="en-IE" dirty="0"/>
              <a:t> </a:t>
            </a:r>
            <a:r>
              <a:rPr lang="en-IE" dirty="0" err="1"/>
              <a:t>aracı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iletişim</a:t>
            </a:r>
            <a:r>
              <a:rPr lang="en-IE" dirty="0"/>
              <a:t> </a:t>
            </a:r>
            <a:r>
              <a:rPr lang="en-IE" dirty="0" err="1"/>
              <a:t>becerileriniz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role </a:t>
            </a:r>
            <a:r>
              <a:rPr lang="en-IE" dirty="0" err="1"/>
              <a:t>sahiptir</a:t>
            </a:r>
            <a:r>
              <a:rPr lang="en-IE" dirty="0"/>
              <a:t>.</a:t>
            </a:r>
          </a:p>
          <a:p>
            <a:r>
              <a:rPr lang="en-IE" dirty="0"/>
              <a:t>PROMISE </a:t>
            </a:r>
            <a:r>
              <a:rPr lang="en-IE" dirty="0" err="1"/>
              <a:t>eğitimimizden</a:t>
            </a:r>
            <a:r>
              <a:rPr lang="en-IE" dirty="0"/>
              <a:t> </a:t>
            </a:r>
            <a:r>
              <a:rPr lang="en-IE" dirty="0" err="1"/>
              <a:t>biri</a:t>
            </a:r>
            <a:r>
              <a:rPr lang="en-IE" dirty="0"/>
              <a:t>, </a:t>
            </a:r>
            <a:r>
              <a:rPr lang="en-IE" dirty="0" err="1"/>
              <a:t>mültecilere</a:t>
            </a:r>
            <a:r>
              <a:rPr lang="en-IE" dirty="0"/>
              <a:t> ve </a:t>
            </a:r>
            <a:r>
              <a:rPr lang="en-IE" dirty="0" err="1"/>
              <a:t>göçmenlere</a:t>
            </a:r>
            <a:r>
              <a:rPr lang="en-IE" dirty="0"/>
              <a:t> 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öğrenimi</a:t>
            </a:r>
            <a:r>
              <a:rPr lang="en-IE" dirty="0"/>
              <a:t> </a:t>
            </a:r>
            <a:r>
              <a:rPr lang="en-IE" dirty="0" err="1"/>
              <a:t>sunmanın</a:t>
            </a:r>
            <a:r>
              <a:rPr lang="en-IE" dirty="0"/>
              <a:t> </a:t>
            </a:r>
            <a:r>
              <a:rPr lang="en-IE" dirty="0" err="1"/>
              <a:t>farklı</a:t>
            </a:r>
            <a:r>
              <a:rPr lang="en-IE" dirty="0"/>
              <a:t> </a:t>
            </a:r>
            <a:r>
              <a:rPr lang="en-IE" dirty="0" err="1"/>
              <a:t>yollarını</a:t>
            </a:r>
            <a:r>
              <a:rPr lang="en-IE" dirty="0"/>
              <a:t> </a:t>
            </a:r>
            <a:r>
              <a:rPr lang="en-IE" dirty="0" err="1"/>
              <a:t>düşünmenize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olacaktır</a:t>
            </a:r>
            <a:r>
              <a:rPr lang="en-IE" dirty="0"/>
              <a:t>. </a:t>
            </a:r>
            <a:r>
              <a:rPr lang="en-IE" dirty="0" err="1"/>
              <a:t>Ayrıca</a:t>
            </a:r>
            <a:r>
              <a:rPr lang="en-IE" dirty="0"/>
              <a:t>, </a:t>
            </a:r>
            <a:r>
              <a:rPr lang="en-IE" dirty="0" err="1"/>
              <a:t>kültürlerarası</a:t>
            </a:r>
            <a:r>
              <a:rPr lang="en-IE" dirty="0"/>
              <a:t> </a:t>
            </a:r>
            <a:r>
              <a:rPr lang="en-IE" dirty="0" err="1"/>
              <a:t>iletişim</a:t>
            </a:r>
            <a:r>
              <a:rPr lang="en-IE" dirty="0"/>
              <a:t> </a:t>
            </a:r>
            <a:r>
              <a:rPr lang="en-IE" dirty="0" err="1"/>
              <a:t>becerilerinizi</a:t>
            </a:r>
            <a:r>
              <a:rPr lang="en-IE" dirty="0"/>
              <a:t> / </a:t>
            </a:r>
            <a:r>
              <a:rPr lang="en-IE" dirty="0" err="1"/>
              <a:t>yaklaşımlarınızı</a:t>
            </a:r>
            <a:r>
              <a:rPr lang="en-IE" dirty="0"/>
              <a:t> </a:t>
            </a:r>
            <a:r>
              <a:rPr lang="en-IE" dirty="0" err="1"/>
              <a:t>geliştirmenize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olacak</a:t>
            </a:r>
            <a:r>
              <a:rPr lang="en-IE" dirty="0"/>
              <a:t> </a:t>
            </a: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bilgiler</a:t>
            </a:r>
            <a:r>
              <a:rPr lang="en-IE" dirty="0"/>
              <a:t> </a:t>
            </a:r>
            <a:r>
              <a:rPr lang="en-IE" dirty="0" err="1"/>
              <a:t>sağlayacaktır</a:t>
            </a:r>
            <a:r>
              <a:rPr lang="en-IE" dirty="0"/>
              <a:t>.</a:t>
            </a:r>
            <a:endParaRPr lang="en-IE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C85FA7-EB89-4D1E-B289-4B5B7E4F9D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IE" dirty="0"/>
              <a:t>DİL VE İLETİŞİM</a:t>
            </a:r>
          </a:p>
        </p:txBody>
      </p:sp>
      <p:pic>
        <p:nvPicPr>
          <p:cNvPr id="16" name="Picture Placeholder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A92F348-89BA-4CDA-8170-18B87203B6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6035" b="16035"/>
          <a:stretch>
            <a:fillRect/>
          </a:stretch>
        </p:blipFill>
        <p:spPr>
          <a:xfrm flipH="1">
            <a:off x="11628" y="-76683"/>
            <a:ext cx="12167420" cy="4409769"/>
          </a:xfrm>
        </p:spPr>
      </p:pic>
    </p:spTree>
    <p:extLst>
      <p:ext uri="{BB962C8B-B14F-4D97-AF65-F5344CB8AC3E}">
        <p14:creationId xmlns:p14="http://schemas.microsoft.com/office/powerpoint/2010/main" val="2032650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ED802AE-3369-488D-8B0B-ABC48A0F36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-1088" t="292" r="7692" b="12547"/>
          <a:stretch/>
        </p:blipFill>
        <p:spPr>
          <a:xfrm>
            <a:off x="673498" y="425669"/>
            <a:ext cx="10635633" cy="371014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B4BEAC-6D1B-4B84-A678-3DDEBB14F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IE" dirty="0"/>
              <a:t>SİVİL YAŞAM, KÜLTÜR VE TOPLUM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40BDEF7-EBC3-49BC-BEB7-E3E477385D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518391"/>
            <a:ext cx="11545518" cy="1913940"/>
          </a:xfrm>
        </p:spPr>
        <p:txBody>
          <a:bodyPr>
            <a:normAutofit fontScale="85000" lnSpcReduction="20000"/>
          </a:bodyPr>
          <a:lstStyle/>
          <a:p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topluluklarında</a:t>
            </a:r>
            <a:r>
              <a:rPr lang="en-IE" dirty="0"/>
              <a:t> </a:t>
            </a:r>
            <a:r>
              <a:rPr lang="en-IE" dirty="0" err="1"/>
              <a:t>kilit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rol</a:t>
            </a:r>
            <a:r>
              <a:rPr lang="en-IE" dirty="0"/>
              <a:t> </a:t>
            </a:r>
            <a:r>
              <a:rPr lang="en-IE" dirty="0" err="1"/>
              <a:t>oynamaktadır</a:t>
            </a:r>
            <a:r>
              <a:rPr lang="en-IE" dirty="0"/>
              <a:t> ve </a:t>
            </a:r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, </a:t>
            </a:r>
            <a:r>
              <a:rPr lang="en-IE" dirty="0" err="1"/>
              <a:t>onlara</a:t>
            </a:r>
            <a:r>
              <a:rPr lang="en-IE" dirty="0"/>
              <a:t> </a:t>
            </a:r>
            <a:r>
              <a:rPr lang="en-IE" dirty="0" err="1"/>
              <a:t>yardım</a:t>
            </a:r>
            <a:r>
              <a:rPr lang="en-IE" dirty="0"/>
              <a:t> </a:t>
            </a:r>
            <a:r>
              <a:rPr lang="en-IE" dirty="0" err="1"/>
              <a:t>etmek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yapabileceğimiz</a:t>
            </a:r>
            <a:r>
              <a:rPr lang="en-IE" dirty="0"/>
              <a:t> </a:t>
            </a:r>
            <a:r>
              <a:rPr lang="en-IE" dirty="0" err="1"/>
              <a:t>birçok</a:t>
            </a:r>
            <a:r>
              <a:rPr lang="en-IE" dirty="0"/>
              <a:t> </a:t>
            </a:r>
            <a:r>
              <a:rPr lang="en-IE" dirty="0" err="1"/>
              <a:t>şey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/>
              <a:t>.</a:t>
            </a:r>
          </a:p>
          <a:p>
            <a:r>
              <a:rPr lang="tr-TR" dirty="0" smtClean="0"/>
              <a:t>PROMISE </a:t>
            </a:r>
            <a:r>
              <a:rPr lang="en-IE" dirty="0" err="1" smtClean="0"/>
              <a:t>eğitimimizin</a:t>
            </a:r>
            <a:r>
              <a:rPr lang="en-IE" dirty="0" smtClean="0"/>
              <a:t> </a:t>
            </a:r>
            <a:r>
              <a:rPr lang="en-IE" dirty="0" err="1" smtClean="0"/>
              <a:t>iki</a:t>
            </a:r>
            <a:r>
              <a:rPr lang="tr-TR" dirty="0" err="1" smtClean="0"/>
              <a:t>ci</a:t>
            </a:r>
            <a:r>
              <a:rPr lang="en-IE" dirty="0" smtClean="0"/>
              <a:t> </a:t>
            </a:r>
            <a:r>
              <a:rPr lang="tr-TR" dirty="0" smtClean="0"/>
              <a:t>bölümü</a:t>
            </a:r>
            <a:r>
              <a:rPr lang="en-IE" dirty="0" smtClean="0"/>
              <a:t>,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entegrasyon</a:t>
            </a:r>
            <a:r>
              <a:rPr lang="en-IE" dirty="0"/>
              <a:t> ve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etme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dizi</a:t>
            </a:r>
            <a:r>
              <a:rPr lang="en-IE" dirty="0"/>
              <a:t> </a:t>
            </a:r>
            <a:r>
              <a:rPr lang="en-IE" dirty="0" err="1"/>
              <a:t>anahtar</a:t>
            </a:r>
            <a:r>
              <a:rPr lang="en-IE" dirty="0"/>
              <a:t> </a:t>
            </a:r>
            <a:r>
              <a:rPr lang="en-IE" dirty="0" err="1"/>
              <a:t>kavramı</a:t>
            </a:r>
            <a:r>
              <a:rPr lang="en-IE" dirty="0"/>
              <a:t> </a:t>
            </a:r>
            <a:r>
              <a:rPr lang="en-IE" dirty="0" err="1"/>
              <a:t>tanıtmaktadır</a:t>
            </a:r>
            <a:r>
              <a:rPr lang="en-IE" dirty="0"/>
              <a:t>. </a:t>
            </a:r>
            <a:r>
              <a:rPr lang="en-IE" dirty="0" err="1"/>
              <a:t>Mültecileri</a:t>
            </a:r>
            <a:r>
              <a:rPr lang="en-IE" dirty="0"/>
              <a:t> ve </a:t>
            </a:r>
            <a:r>
              <a:rPr lang="en-IE" dirty="0" err="1"/>
              <a:t>göçmenleri</a:t>
            </a:r>
            <a:r>
              <a:rPr lang="en-IE" dirty="0"/>
              <a:t> </a:t>
            </a:r>
            <a:r>
              <a:rPr lang="en-IE" dirty="0" err="1"/>
              <a:t>topluluk</a:t>
            </a:r>
            <a:r>
              <a:rPr lang="en-IE" dirty="0"/>
              <a:t> </a:t>
            </a:r>
            <a:r>
              <a:rPr lang="en-IE" dirty="0" err="1"/>
              <a:t>şampiyonu</a:t>
            </a:r>
            <a:r>
              <a:rPr lang="en-IE" dirty="0"/>
              <a:t> </a:t>
            </a:r>
            <a:r>
              <a:rPr lang="en-IE" dirty="0" err="1"/>
              <a:t>olmaları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güçlendirmenin</a:t>
            </a:r>
            <a:r>
              <a:rPr lang="en-IE" dirty="0"/>
              <a:t> </a:t>
            </a:r>
            <a:r>
              <a:rPr lang="en-IE" dirty="0" err="1"/>
              <a:t>yollarını</a:t>
            </a:r>
            <a:r>
              <a:rPr lang="en-IE" dirty="0"/>
              <a:t> ve </a:t>
            </a:r>
            <a:r>
              <a:rPr lang="en-IE" dirty="0" err="1"/>
              <a:t>topluluklarımızı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kapsayıcı</a:t>
            </a:r>
            <a:r>
              <a:rPr lang="en-IE" dirty="0"/>
              <a:t> hale </a:t>
            </a:r>
            <a:r>
              <a:rPr lang="en-IE" dirty="0" err="1"/>
              <a:t>getirmeye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olacak</a:t>
            </a:r>
            <a:r>
              <a:rPr lang="en-IE" dirty="0"/>
              <a:t> </a:t>
            </a:r>
            <a:r>
              <a:rPr lang="en-IE" dirty="0" err="1"/>
              <a:t>programları</a:t>
            </a:r>
            <a:r>
              <a:rPr lang="en-IE" dirty="0"/>
              <a:t> </a:t>
            </a:r>
            <a:r>
              <a:rPr lang="en-IE" dirty="0" err="1"/>
              <a:t>araştırıyoruz</a:t>
            </a:r>
            <a:r>
              <a:rPr lang="en-IE" dirty="0"/>
              <a:t>.</a:t>
            </a:r>
            <a:endParaRPr lang="en-IE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01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393AA445-C392-4F52-9EEC-4969B35784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22828" b="2282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61BB52-B624-4ED9-8DEE-279AE770DF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tr-TR" dirty="0" smtClean="0"/>
              <a:t>REFAH VE AİLE</a:t>
            </a:r>
            <a:endParaRPr lang="en-I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DCBC4F62-7DB6-4353-AAA9-29C08EC633B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402781"/>
            <a:ext cx="11545518" cy="1913940"/>
          </a:xfrm>
        </p:spPr>
        <p:txBody>
          <a:bodyPr>
            <a:normAutofit fontScale="92500" lnSpcReduction="20000"/>
          </a:bodyPr>
          <a:lstStyle/>
          <a:p>
            <a:r>
              <a:rPr lang="en-IE" sz="2800" dirty="0" err="1"/>
              <a:t>Zulüm</a:t>
            </a:r>
            <a:r>
              <a:rPr lang="en-IE" sz="2800" dirty="0"/>
              <a:t> ve / </a:t>
            </a:r>
            <a:r>
              <a:rPr lang="en-IE" sz="2800" dirty="0" err="1"/>
              <a:t>veya</a:t>
            </a:r>
            <a:r>
              <a:rPr lang="en-IE" sz="2800" dirty="0"/>
              <a:t> </a:t>
            </a:r>
            <a:r>
              <a:rPr lang="en-IE" sz="2800" dirty="0" err="1"/>
              <a:t>savaştan</a:t>
            </a:r>
            <a:r>
              <a:rPr lang="en-IE" sz="2800" dirty="0"/>
              <a:t> </a:t>
            </a:r>
            <a:r>
              <a:rPr lang="en-IE" sz="2800" dirty="0" err="1"/>
              <a:t>kaçan</a:t>
            </a:r>
            <a:r>
              <a:rPr lang="en-IE" sz="2800" dirty="0"/>
              <a:t> </a:t>
            </a:r>
            <a:r>
              <a:rPr lang="en-IE" sz="2800" dirty="0" err="1"/>
              <a:t>Mültecilerin</a:t>
            </a:r>
            <a:r>
              <a:rPr lang="en-IE" sz="2800" dirty="0"/>
              <a:t> </a:t>
            </a:r>
            <a:r>
              <a:rPr lang="en-IE" sz="2800" dirty="0" err="1"/>
              <a:t>yaşamları</a:t>
            </a:r>
            <a:r>
              <a:rPr lang="en-IE" sz="2800" dirty="0"/>
              <a:t> ve </a:t>
            </a:r>
            <a:r>
              <a:rPr lang="en-IE" sz="2800" dirty="0" err="1"/>
              <a:t>aileleri</a:t>
            </a:r>
            <a:r>
              <a:rPr lang="en-IE" sz="2800" dirty="0"/>
              <a:t> </a:t>
            </a:r>
            <a:r>
              <a:rPr lang="en-IE" sz="2800" dirty="0" err="1"/>
              <a:t>altüst</a:t>
            </a:r>
            <a:r>
              <a:rPr lang="en-IE" sz="2800" dirty="0"/>
              <a:t> </a:t>
            </a:r>
            <a:r>
              <a:rPr lang="en-IE" sz="2800" dirty="0" err="1"/>
              <a:t>oldu</a:t>
            </a:r>
            <a:r>
              <a:rPr lang="en-IE" sz="2800" dirty="0"/>
              <a:t>. </a:t>
            </a:r>
            <a:r>
              <a:rPr lang="en-IE" sz="2800" dirty="0" err="1"/>
              <a:t>Göçmenler</a:t>
            </a:r>
            <a:r>
              <a:rPr lang="en-IE" sz="2800" dirty="0"/>
              <a:t> de </a:t>
            </a:r>
            <a:r>
              <a:rPr lang="en-IE" sz="2800" dirty="0" err="1"/>
              <a:t>evden</a:t>
            </a:r>
            <a:r>
              <a:rPr lang="en-IE" sz="2800" dirty="0"/>
              <a:t> </a:t>
            </a:r>
            <a:r>
              <a:rPr lang="en-IE" sz="2800" dirty="0" err="1"/>
              <a:t>uzakta</a:t>
            </a:r>
            <a:r>
              <a:rPr lang="en-IE" sz="2800" dirty="0"/>
              <a:t> </a:t>
            </a:r>
            <a:r>
              <a:rPr lang="en-IE" sz="2800" dirty="0" err="1"/>
              <a:t>olma</a:t>
            </a:r>
            <a:r>
              <a:rPr lang="en-IE" sz="2800" dirty="0"/>
              <a:t> ve </a:t>
            </a:r>
            <a:r>
              <a:rPr lang="en-IE" sz="2800" dirty="0" err="1"/>
              <a:t>sık</a:t>
            </a:r>
            <a:r>
              <a:rPr lang="en-IE" sz="2800" dirty="0"/>
              <a:t> </a:t>
            </a:r>
            <a:r>
              <a:rPr lang="en-IE" sz="2800" dirty="0" err="1"/>
              <a:t>sık</a:t>
            </a:r>
            <a:r>
              <a:rPr lang="en-IE" sz="2800" dirty="0"/>
              <a:t> </a:t>
            </a:r>
            <a:r>
              <a:rPr lang="en-IE" sz="2800" dirty="0" err="1"/>
              <a:t>yabancı</a:t>
            </a:r>
            <a:r>
              <a:rPr lang="en-IE" sz="2800" dirty="0"/>
              <a:t> ve </a:t>
            </a:r>
            <a:r>
              <a:rPr lang="en-IE" sz="2800" dirty="0" err="1"/>
              <a:t>yalnız</a:t>
            </a:r>
            <a:r>
              <a:rPr lang="en-IE" sz="2800" dirty="0"/>
              <a:t> </a:t>
            </a:r>
            <a:r>
              <a:rPr lang="en-IE" sz="2800" dirty="0" err="1"/>
              <a:t>hissetme</a:t>
            </a:r>
            <a:r>
              <a:rPr lang="en-IE" sz="2800" dirty="0"/>
              <a:t> </a:t>
            </a:r>
            <a:r>
              <a:rPr lang="tr-TR" sz="2800" dirty="0" smtClean="0"/>
              <a:t>sorunları yaşıyor.</a:t>
            </a:r>
          </a:p>
          <a:p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PROMISE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eğitimimizin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 smtClean="0">
                <a:solidFill>
                  <a:schemeClr val="bg1">
                    <a:lumMod val="95000"/>
                  </a:schemeClr>
                </a:solidFill>
              </a:rPr>
              <a:t>üçü</a:t>
            </a:r>
            <a:r>
              <a:rPr lang="tr-TR" sz="2400" dirty="0" err="1" smtClean="0">
                <a:solidFill>
                  <a:schemeClr val="bg1">
                    <a:lumMod val="95000"/>
                  </a:schemeClr>
                </a:solidFill>
              </a:rPr>
              <a:t>ncü</a:t>
            </a:r>
            <a:r>
              <a:rPr lang="tr-TR" sz="2400" dirty="0" smtClean="0">
                <a:solidFill>
                  <a:schemeClr val="bg1">
                    <a:lumMod val="95000"/>
                  </a:schemeClr>
                </a:solidFill>
              </a:rPr>
              <a:t> bölümü</a:t>
            </a:r>
            <a:r>
              <a:rPr lang="en-IE" sz="2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refah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ve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aile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temalarına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bakar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ve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hizmet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/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eğitim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sağlayıcılarının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destek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sağlayabileceği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alanları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önerir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Kilit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alanlar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dayanıklılık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güven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benlik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saygısı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ve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amaç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duygusu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oluşturmak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için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mülteciler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ve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göçmenlerle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birlikte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çalışmaktır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527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umbrella&#10;&#10;Description automatically generated">
            <a:extLst>
              <a:ext uri="{FF2B5EF4-FFF2-40B4-BE49-F238E27FC236}">
                <a16:creationId xmlns:a16="http://schemas.microsoft.com/office/drawing/2014/main" xmlns="" id="{2739F681-0196-49CF-A299-B319F86BAD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7796" b="1779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01001E-76E3-4091-8EB2-1F0FC40E0DE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IE" dirty="0"/>
              <a:t>EĞİTİM VE İŞLETME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DAA9CC5-EF7C-44AA-B6B4-3E8A4FA97F7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402781"/>
            <a:ext cx="11545518" cy="1913940"/>
          </a:xfrm>
        </p:spPr>
        <p:txBody>
          <a:bodyPr>
            <a:normAutofit fontScale="85000" lnSpcReduction="10000"/>
          </a:bodyPr>
          <a:lstStyle/>
          <a:p>
            <a:r>
              <a:rPr lang="en-IE" sz="2800" dirty="0" err="1"/>
              <a:t>Eğitim</a:t>
            </a:r>
            <a:r>
              <a:rPr lang="en-IE" sz="2800" dirty="0"/>
              <a:t> </a:t>
            </a:r>
            <a:r>
              <a:rPr lang="en-IE" sz="2800" dirty="0" err="1"/>
              <a:t>önemli</a:t>
            </a:r>
            <a:r>
              <a:rPr lang="en-IE" sz="2800" dirty="0"/>
              <a:t> </a:t>
            </a:r>
            <a:r>
              <a:rPr lang="en-IE" sz="2800" dirty="0" err="1"/>
              <a:t>bir</a:t>
            </a:r>
            <a:r>
              <a:rPr lang="en-IE" sz="2800" dirty="0"/>
              <a:t> </a:t>
            </a:r>
            <a:r>
              <a:rPr lang="en-IE" sz="2800" dirty="0" err="1"/>
              <a:t>entegrasyon</a:t>
            </a:r>
            <a:r>
              <a:rPr lang="en-IE" sz="2800" dirty="0"/>
              <a:t> / </a:t>
            </a:r>
            <a:r>
              <a:rPr lang="en-IE" sz="2800" dirty="0" err="1"/>
              <a:t>kaynaştırma</a:t>
            </a:r>
            <a:r>
              <a:rPr lang="en-IE" sz="2800" dirty="0"/>
              <a:t> </a:t>
            </a:r>
            <a:r>
              <a:rPr lang="en-IE" sz="2800" dirty="0" err="1"/>
              <a:t>aracıdır</a:t>
            </a:r>
            <a:r>
              <a:rPr lang="en-IE" sz="2800" dirty="0"/>
              <a:t> ve </a:t>
            </a:r>
            <a:r>
              <a:rPr lang="en-IE" sz="2800" dirty="0" err="1"/>
              <a:t>yeni</a:t>
            </a:r>
            <a:r>
              <a:rPr lang="en-IE" sz="2800" dirty="0"/>
              <a:t> </a:t>
            </a:r>
            <a:r>
              <a:rPr lang="en-IE" sz="2800" dirty="0" err="1"/>
              <a:t>ülkelerindeki</a:t>
            </a:r>
            <a:r>
              <a:rPr lang="en-IE" sz="2800" dirty="0"/>
              <a:t> </a:t>
            </a:r>
            <a:r>
              <a:rPr lang="en-IE" sz="2800" dirty="0" err="1"/>
              <a:t>mülteci</a:t>
            </a:r>
            <a:r>
              <a:rPr lang="en-IE" sz="2800" dirty="0"/>
              <a:t> ve </a:t>
            </a:r>
            <a:r>
              <a:rPr lang="en-IE" sz="2800" dirty="0" err="1"/>
              <a:t>göçmenlerin</a:t>
            </a:r>
            <a:r>
              <a:rPr lang="en-IE" sz="2800" dirty="0"/>
              <a:t> </a:t>
            </a:r>
            <a:r>
              <a:rPr lang="en-IE" sz="2800" dirty="0" err="1"/>
              <a:t>potansiyel</a:t>
            </a:r>
            <a:r>
              <a:rPr lang="en-IE" sz="2800" dirty="0"/>
              <a:t> ve </a:t>
            </a:r>
            <a:r>
              <a:rPr lang="en-IE" sz="2800" dirty="0" err="1"/>
              <a:t>geleceklerinin</a:t>
            </a:r>
            <a:r>
              <a:rPr lang="en-IE" sz="2800" dirty="0"/>
              <a:t> </a:t>
            </a:r>
            <a:r>
              <a:rPr lang="en-IE" sz="2800" dirty="0" err="1"/>
              <a:t>kilidini</a:t>
            </a:r>
            <a:r>
              <a:rPr lang="en-IE" sz="2800" dirty="0"/>
              <a:t> </a:t>
            </a:r>
            <a:r>
              <a:rPr lang="en-IE" sz="2800" dirty="0" err="1"/>
              <a:t>açmak</a:t>
            </a:r>
            <a:r>
              <a:rPr lang="en-IE" sz="2800" dirty="0"/>
              <a:t> </a:t>
            </a:r>
            <a:r>
              <a:rPr lang="en-IE" sz="2800" dirty="0" err="1"/>
              <a:t>için</a:t>
            </a:r>
            <a:r>
              <a:rPr lang="en-IE" sz="2800" dirty="0"/>
              <a:t> </a:t>
            </a:r>
            <a:r>
              <a:rPr lang="en-IE" sz="2800" dirty="0" err="1"/>
              <a:t>kullanılabilecek</a:t>
            </a:r>
            <a:r>
              <a:rPr lang="en-IE" sz="2800" dirty="0"/>
              <a:t>.</a:t>
            </a:r>
          </a:p>
          <a:p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Kaynaştırma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konusundaki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PROMISE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yaklaşımımızın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dördüncüsü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Yetişkin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eğitimini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bir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entegrasyon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aracı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olarak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ve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hizmet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/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eğitim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sağlayıcılarının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mülteci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ve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göçmenlere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nasıl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eğitim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programları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oluşturmaya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/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uyarlamaya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başlayabileceğini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inceler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Ayrıca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işletme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temasını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araştırıyoruz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ve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mültecilerin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ve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göçmenlerin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Avrupa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toplumundaki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en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girişimci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gruplardan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biri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/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neden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oldukları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hakkında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bilgi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400" dirty="0" err="1">
                <a:solidFill>
                  <a:schemeClr val="bg1">
                    <a:lumMod val="95000"/>
                  </a:schemeClr>
                </a:solidFill>
              </a:rPr>
              <a:t>ediniyoruz</a:t>
            </a:r>
            <a:r>
              <a:rPr lang="en-IE" sz="24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486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7D15E90-6D50-4480-88C5-F91F57B8A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048EC4BC-697B-457D-9DE2-9B2478D2F099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2.1 </a:t>
            </a:r>
            <a:r>
              <a:rPr lang="tr-TR" sz="3200" i="0" dirty="0" smtClean="0"/>
              <a:t>Bütünleşme</a:t>
            </a:r>
            <a:r>
              <a:rPr lang="en-US" sz="3200" i="0" dirty="0" smtClean="0"/>
              <a:t> </a:t>
            </a:r>
            <a:r>
              <a:rPr lang="en-US" sz="3200" i="0" dirty="0" err="1"/>
              <a:t>Temsilcisi</a:t>
            </a:r>
            <a:r>
              <a:rPr lang="en-US" sz="3200" i="0" dirty="0"/>
              <a:t> </a:t>
            </a:r>
            <a:r>
              <a:rPr lang="en-US" sz="3200" i="0" dirty="0" err="1"/>
              <a:t>Nedir</a:t>
            </a:r>
            <a:r>
              <a:rPr lang="en-US" sz="3200" i="0" dirty="0"/>
              <a:t> / </a:t>
            </a:r>
            <a:r>
              <a:rPr lang="en-US" sz="3200" i="0" dirty="0" err="1"/>
              <a:t>Kimdir</a:t>
            </a:r>
            <a:r>
              <a:rPr lang="en-US" sz="3200" i="0" dirty="0"/>
              <a:t>?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26518E-5E61-4177-9CA3-394834ADAEAD}"/>
              </a:ext>
            </a:extLst>
          </p:cNvPr>
          <p:cNvSpPr txBox="1"/>
          <p:nvPr/>
        </p:nvSpPr>
        <p:spPr>
          <a:xfrm>
            <a:off x="0" y="237506"/>
            <a:ext cx="4215740" cy="492443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tr-TR" sz="2600" dirty="0" smtClean="0">
                <a:solidFill>
                  <a:schemeClr val="bg1"/>
                </a:solidFill>
              </a:rPr>
              <a:t>BÜTÜNLEŞME TEMSİLCİLERİ</a:t>
            </a:r>
            <a:endParaRPr lang="en-IE" sz="2600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7325F3F3-0122-4387-AD6A-A8B61BDC65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5047" y="1890016"/>
            <a:ext cx="5652663" cy="3947440"/>
          </a:xfrm>
        </p:spPr>
        <p:txBody>
          <a:bodyPr/>
          <a:lstStyle/>
          <a:p>
            <a:pPr algn="just"/>
            <a:r>
              <a:rPr lang="tr-TR" dirty="0" smtClean="0"/>
              <a:t>Bütünleşme</a:t>
            </a:r>
            <a:r>
              <a:rPr lang="en-IE" dirty="0" smtClean="0"/>
              <a:t> </a:t>
            </a:r>
            <a:r>
              <a:rPr lang="tr-TR" dirty="0" smtClean="0"/>
              <a:t>Temsilcisi, topluluklarındaki herkesin dahil edilmesi ve refahı için sorumluluk alan bir değişkendir. PROMISE bağlamında, yalnızca mülteci ve göçmenlerle çalışan İçerme </a:t>
            </a:r>
            <a:r>
              <a:rPr lang="tr-TR" dirty="0" err="1" smtClean="0"/>
              <a:t>Temsilcileri'ne</a:t>
            </a:r>
            <a:r>
              <a:rPr lang="tr-TR" dirty="0" smtClean="0"/>
              <a:t> bakacağız.</a:t>
            </a:r>
          </a:p>
          <a:p>
            <a:pPr algn="just"/>
            <a:r>
              <a:rPr lang="tr-TR" dirty="0" smtClean="0"/>
              <a:t>İçerme Temsilcileri genellikle temel toplum gelişiminde ve sosyal / eğitim hizmetlerinin sunumunda en aktif olan hizmet / eğitim sağlayıcılarıdır.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54643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xmlns="" id="{333AC9E8-9372-49D7-93D0-BB307CDA7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83" r="-1368"/>
          <a:stretch/>
        </p:blipFill>
        <p:spPr>
          <a:xfrm flipH="1">
            <a:off x="406775" y="1286367"/>
            <a:ext cx="5311938" cy="5155524"/>
          </a:xfrm>
          <a:prstGeom prst="ellipse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9B13591-8C7E-41B1-A16E-18EA8BCC57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90897" y="1884148"/>
            <a:ext cx="5980386" cy="4385274"/>
          </a:xfrm>
        </p:spPr>
        <p:txBody>
          <a:bodyPr/>
          <a:lstStyle/>
          <a:p>
            <a:pPr algn="just"/>
            <a:r>
              <a:rPr lang="tr-TR" dirty="0" smtClean="0">
                <a:solidFill>
                  <a:srgbClr val="EA1D76"/>
                </a:solidFill>
              </a:rPr>
              <a:t>Bütünleşme</a:t>
            </a:r>
            <a:r>
              <a:rPr lang="en-IE" dirty="0" smtClean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Temsilcisi</a:t>
            </a:r>
            <a:r>
              <a:rPr lang="en-IE" dirty="0">
                <a:solidFill>
                  <a:srgbClr val="EA1D76"/>
                </a:solidFill>
              </a:rPr>
              <a:t>, </a:t>
            </a:r>
            <a:r>
              <a:rPr lang="en-IE" dirty="0" err="1">
                <a:solidFill>
                  <a:srgbClr val="EA1D76"/>
                </a:solidFill>
              </a:rPr>
              <a:t>toplumlarındaki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herkesin</a:t>
            </a:r>
            <a:r>
              <a:rPr lang="en-IE" dirty="0">
                <a:solidFill>
                  <a:srgbClr val="EA1D76"/>
                </a:solidFill>
              </a:rPr>
              <a:t>, </a:t>
            </a:r>
            <a:r>
              <a:rPr lang="en-IE" dirty="0" err="1">
                <a:solidFill>
                  <a:srgbClr val="EA1D76"/>
                </a:solidFill>
              </a:rPr>
              <a:t>özellikle</a:t>
            </a:r>
            <a:r>
              <a:rPr lang="en-IE" dirty="0">
                <a:solidFill>
                  <a:srgbClr val="EA1D76"/>
                </a:solidFill>
              </a:rPr>
              <a:t> de </a:t>
            </a:r>
            <a:r>
              <a:rPr lang="en-IE" dirty="0" err="1">
                <a:solidFill>
                  <a:srgbClr val="EA1D76"/>
                </a:solidFill>
              </a:rPr>
              <a:t>toplumun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marjlarındaki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herkesin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dahil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edilmesi</a:t>
            </a:r>
            <a:r>
              <a:rPr lang="en-IE" dirty="0">
                <a:solidFill>
                  <a:srgbClr val="EA1D76"/>
                </a:solidFill>
              </a:rPr>
              <a:t> ve </a:t>
            </a:r>
            <a:r>
              <a:rPr lang="en-IE" dirty="0" err="1">
                <a:solidFill>
                  <a:srgbClr val="EA1D76"/>
                </a:solidFill>
              </a:rPr>
              <a:t>refahı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için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sorumluluk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alan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bir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değişkendir</a:t>
            </a:r>
            <a:r>
              <a:rPr lang="en-IE" dirty="0">
                <a:solidFill>
                  <a:srgbClr val="EA1D76"/>
                </a:solidFill>
              </a:rPr>
              <a:t>. </a:t>
            </a:r>
          </a:p>
          <a:p>
            <a:pPr algn="just"/>
            <a:r>
              <a:rPr lang="tr-TR" dirty="0" smtClean="0"/>
              <a:t>Kuruluş</a:t>
            </a:r>
            <a:r>
              <a:rPr lang="en-IE" dirty="0" smtClean="0"/>
              <a:t> </a:t>
            </a:r>
            <a:r>
              <a:rPr lang="en-IE" dirty="0" err="1"/>
              <a:t>açısından</a:t>
            </a:r>
            <a:r>
              <a:rPr lang="en-IE" dirty="0"/>
              <a:t> </a:t>
            </a:r>
            <a:r>
              <a:rPr lang="en-IE" dirty="0" err="1"/>
              <a:t>bakıldığında</a:t>
            </a:r>
            <a:r>
              <a:rPr lang="en-IE" dirty="0"/>
              <a:t>, </a:t>
            </a:r>
            <a:r>
              <a:rPr lang="en-IE" dirty="0" err="1"/>
              <a:t>Kapsama</a:t>
            </a:r>
            <a:r>
              <a:rPr lang="en-IE" dirty="0"/>
              <a:t> </a:t>
            </a:r>
            <a:r>
              <a:rPr lang="en-IE" dirty="0" err="1"/>
              <a:t>Aracıları</a:t>
            </a:r>
            <a:r>
              <a:rPr lang="en-IE" dirty="0"/>
              <a:t> </a:t>
            </a:r>
            <a:r>
              <a:rPr lang="en-IE" dirty="0" err="1"/>
              <a:t>genellikle</a:t>
            </a:r>
            <a:r>
              <a:rPr lang="en-IE" dirty="0"/>
              <a:t> </a:t>
            </a:r>
            <a:r>
              <a:rPr lang="en-IE" dirty="0" err="1"/>
              <a:t>temel</a:t>
            </a:r>
            <a:r>
              <a:rPr lang="en-IE" dirty="0"/>
              <a:t> </a:t>
            </a:r>
            <a:r>
              <a:rPr lang="en-IE" dirty="0" err="1"/>
              <a:t>toplum</a:t>
            </a:r>
            <a:r>
              <a:rPr lang="en-IE" dirty="0"/>
              <a:t> </a:t>
            </a:r>
            <a:r>
              <a:rPr lang="en-IE" dirty="0" err="1"/>
              <a:t>gelişiminde</a:t>
            </a:r>
            <a:r>
              <a:rPr lang="en-IE" dirty="0"/>
              <a:t> ve </a:t>
            </a:r>
            <a:r>
              <a:rPr lang="en-IE" dirty="0" err="1"/>
              <a:t>sosyal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hizmetlerinin</a:t>
            </a:r>
            <a:r>
              <a:rPr lang="en-IE" dirty="0"/>
              <a:t> </a:t>
            </a:r>
            <a:r>
              <a:rPr lang="en-IE" dirty="0" err="1"/>
              <a:t>sunumunda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sağlayıcılarıdır</a:t>
            </a:r>
            <a:r>
              <a:rPr lang="en-IE" dirty="0" smtClean="0"/>
              <a:t>.</a:t>
            </a:r>
            <a:r>
              <a:rPr lang="tr-TR" dirty="0" smtClean="0"/>
              <a:t> </a:t>
            </a:r>
            <a:r>
              <a:rPr lang="en-IE" dirty="0">
                <a:solidFill>
                  <a:srgbClr val="EA1D76"/>
                </a:solidFill>
              </a:rPr>
              <a:t>These organisations may be public, private, voluntary or charitable entities. Each has a key role to play in the inclusion process.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15C108-3871-416E-855A-6394EFB40D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21565" y="546538"/>
            <a:ext cx="5579898" cy="107850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tr-TR" dirty="0" smtClean="0">
                <a:solidFill>
                  <a:srgbClr val="EA1D76"/>
                </a:solidFill>
              </a:rPr>
              <a:t>Bütünleşme</a:t>
            </a:r>
            <a:r>
              <a:rPr lang="en-IE" dirty="0" smtClean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Temsilcisi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Nedir</a:t>
            </a:r>
            <a:r>
              <a:rPr lang="en-IE" dirty="0">
                <a:solidFill>
                  <a:srgbClr val="EA1D76"/>
                </a:solidFill>
              </a:rPr>
              <a:t> / </a:t>
            </a:r>
            <a:r>
              <a:rPr lang="en-IE" dirty="0" err="1">
                <a:solidFill>
                  <a:srgbClr val="EA1D76"/>
                </a:solidFill>
              </a:rPr>
              <a:t>Kimdir</a:t>
            </a:r>
            <a:r>
              <a:rPr lang="en-IE" dirty="0">
                <a:solidFill>
                  <a:srgbClr val="EA1D76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486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xmlns="" id="{333AC9E8-9372-49D7-93D0-BB307CDA7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83" r="-1368"/>
          <a:stretch/>
        </p:blipFill>
        <p:spPr>
          <a:xfrm flipH="1">
            <a:off x="406775" y="1286367"/>
            <a:ext cx="5311938" cy="5155524"/>
          </a:xfrm>
          <a:prstGeom prst="ellipse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9B13591-8C7E-41B1-A16E-18EA8BCC57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90897" y="1884148"/>
            <a:ext cx="5980386" cy="4385274"/>
          </a:xfrm>
        </p:spPr>
        <p:txBody>
          <a:bodyPr/>
          <a:lstStyle/>
          <a:p>
            <a:r>
              <a:rPr lang="en-IE" dirty="0" err="1"/>
              <a:t>Tipik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çalışmaları</a:t>
            </a:r>
            <a:r>
              <a:rPr lang="en-IE" dirty="0"/>
              <a:t> </a:t>
            </a:r>
            <a:r>
              <a:rPr lang="en-IE" dirty="0" err="1"/>
              <a:t>aşağıdakilerin</a:t>
            </a:r>
            <a:r>
              <a:rPr lang="en-IE" dirty="0"/>
              <a:t> </a:t>
            </a:r>
            <a:r>
              <a:rPr lang="en-IE" dirty="0" err="1"/>
              <a:t>unsurlarını</a:t>
            </a:r>
            <a:r>
              <a:rPr lang="en-IE" dirty="0"/>
              <a:t> </a:t>
            </a:r>
            <a:r>
              <a:rPr lang="en-IE" dirty="0" err="1"/>
              <a:t>içerir</a:t>
            </a:r>
            <a:r>
              <a:rPr lang="en-IE" dirty="0" smtClean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EA1D76"/>
                </a:solidFill>
              </a:rPr>
              <a:t>Kolaylaştırma</a:t>
            </a:r>
            <a:r>
              <a:rPr lang="tr-TR" dirty="0" smtClean="0"/>
              <a:t> </a:t>
            </a:r>
            <a:r>
              <a:rPr lang="tr-TR" dirty="0"/>
              <a:t>- toplulukları bir araya getirmek</a:t>
            </a:r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EA1D76"/>
                </a:solidFill>
              </a:rPr>
              <a:t>Oryantasyon</a:t>
            </a:r>
            <a:r>
              <a:rPr lang="tr-TR" dirty="0" smtClean="0"/>
              <a:t> </a:t>
            </a:r>
            <a:r>
              <a:rPr lang="tr-TR" dirty="0"/>
              <a:t>- yeni grupların karşılanması (mülteciler ve göçmenler gibi)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EA1D76"/>
                </a:solidFill>
              </a:rPr>
              <a:t>Eğitim </a:t>
            </a:r>
            <a:r>
              <a:rPr lang="tr-TR" dirty="0"/>
              <a:t>- topluluklarda çeşitliliği teşvik etmek ve herkes için eşit fırsatlar sağlamak</a:t>
            </a:r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EA1D76"/>
                </a:solidFill>
              </a:rPr>
              <a:t>Kutlama</a:t>
            </a:r>
            <a:r>
              <a:rPr lang="tr-TR" dirty="0" smtClean="0"/>
              <a:t> </a:t>
            </a:r>
            <a:r>
              <a:rPr lang="tr-TR" dirty="0"/>
              <a:t>- çok kültürlülüğü ve kapsayıcı topluluk ideallerini kutlayan kamu etkinliklerine destek</a:t>
            </a:r>
            <a:endParaRPr lang="en-IE" dirty="0" smtClean="0"/>
          </a:p>
          <a:p>
            <a:pPr algn="just"/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15C108-3871-416E-855A-6394EFB40D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21565" y="546538"/>
            <a:ext cx="5579898" cy="1078503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solidFill>
                  <a:srgbClr val="EA1D76"/>
                </a:solidFill>
              </a:rPr>
              <a:t>Bütünleşme</a:t>
            </a:r>
            <a:r>
              <a:rPr lang="it-IT" dirty="0" smtClean="0">
                <a:solidFill>
                  <a:srgbClr val="EA1D76"/>
                </a:solidFill>
              </a:rPr>
              <a:t> </a:t>
            </a:r>
            <a:r>
              <a:rPr lang="it-IT" dirty="0">
                <a:solidFill>
                  <a:srgbClr val="EA1D76"/>
                </a:solidFill>
              </a:rPr>
              <a:t>Temsilcisi ne işe yarar?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751DA5-0665-4482-AB68-92A5D0F5F998}"/>
              </a:ext>
            </a:extLst>
          </p:cNvPr>
          <p:cNvSpPr/>
          <p:nvPr/>
        </p:nvSpPr>
        <p:spPr>
          <a:xfrm>
            <a:off x="0" y="6118725"/>
            <a:ext cx="5990897" cy="646331"/>
          </a:xfrm>
          <a:prstGeom prst="rect">
            <a:avLst/>
          </a:prstGeom>
          <a:solidFill>
            <a:srgbClr val="EA1D76"/>
          </a:solidFill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myriad-pro"/>
              </a:rPr>
              <a:t>The work of the Agent of Inclusion is part education, part inspiration, part motivation and part mobilization.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92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xmlns="" id="{8FAF064F-013A-443D-B005-38355465B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9101" r="17703"/>
          <a:stretch/>
        </p:blipFill>
        <p:spPr>
          <a:xfrm flipH="1">
            <a:off x="73572" y="704825"/>
            <a:ext cx="5223642" cy="5688561"/>
          </a:xfrm>
          <a:prstGeom prst="ellipse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9B13591-8C7E-41B1-A16E-18EA8BCC57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71393" y="1926188"/>
            <a:ext cx="7031421" cy="3631644"/>
          </a:xfrm>
        </p:spPr>
        <p:txBody>
          <a:bodyPr/>
          <a:lstStyle/>
          <a:p>
            <a:r>
              <a:rPr lang="en-IE" dirty="0" err="1"/>
              <a:t>Siz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kuruluşunuz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tr-TR" dirty="0" err="1" smtClean="0"/>
              <a:t>Bütünlşeme</a:t>
            </a:r>
            <a:r>
              <a:rPr lang="en-IE" dirty="0" smtClean="0"/>
              <a:t> </a:t>
            </a:r>
            <a:r>
              <a:rPr lang="en-IE" dirty="0" err="1"/>
              <a:t>Temsilcisi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 </a:t>
            </a:r>
            <a:r>
              <a:rPr lang="en-IE" dirty="0" err="1"/>
              <a:t>misiniz</a:t>
            </a:r>
            <a:r>
              <a:rPr lang="en-IE" dirty="0"/>
              <a:t>?</a:t>
            </a:r>
          </a:p>
          <a:p>
            <a:r>
              <a:rPr lang="en-IE" dirty="0"/>
              <a:t>Bu </a:t>
            </a:r>
            <a:r>
              <a:rPr lang="en-IE" dirty="0" err="1"/>
              <a:t>alanda</a:t>
            </a:r>
            <a:r>
              <a:rPr lang="en-IE" dirty="0"/>
              <a:t> </a:t>
            </a:r>
            <a:r>
              <a:rPr lang="en-IE" dirty="0" err="1"/>
              <a:t>geliştirmek</a:t>
            </a:r>
            <a:r>
              <a:rPr lang="en-IE" dirty="0"/>
              <a:t> </a:t>
            </a:r>
            <a:r>
              <a:rPr lang="en-IE" dirty="0" err="1"/>
              <a:t>istediğiniz</a:t>
            </a:r>
            <a:r>
              <a:rPr lang="en-IE" dirty="0"/>
              <a:t> </a:t>
            </a:r>
            <a:r>
              <a:rPr lang="en-IE" dirty="0" err="1"/>
              <a:t>beceri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uzmanlığınız</a:t>
            </a:r>
            <a:r>
              <a:rPr lang="en-IE" dirty="0"/>
              <a:t> </a:t>
            </a:r>
            <a:r>
              <a:rPr lang="en-IE" dirty="0" err="1"/>
              <a:t>var</a:t>
            </a:r>
            <a:r>
              <a:rPr lang="en-IE" dirty="0"/>
              <a:t> </a:t>
            </a:r>
            <a:r>
              <a:rPr lang="en-IE" dirty="0" err="1"/>
              <a:t>mı</a:t>
            </a:r>
            <a:r>
              <a:rPr lang="en-IE" dirty="0" smtClean="0"/>
              <a:t>?</a:t>
            </a:r>
            <a:endParaRPr lang="tr-TR" dirty="0" smtClean="0"/>
          </a:p>
          <a:p>
            <a:endParaRPr lang="en-IE" dirty="0"/>
          </a:p>
          <a:p>
            <a:r>
              <a:rPr lang="en-IE" dirty="0" err="1">
                <a:solidFill>
                  <a:srgbClr val="16A8D3"/>
                </a:solidFill>
              </a:rPr>
              <a:t>İçerme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alanındaki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becerilerinizi</a:t>
            </a:r>
            <a:r>
              <a:rPr lang="en-IE" dirty="0">
                <a:solidFill>
                  <a:srgbClr val="16A8D3"/>
                </a:solidFill>
              </a:rPr>
              <a:t> / </a:t>
            </a:r>
            <a:r>
              <a:rPr lang="en-IE" dirty="0" err="1">
                <a:solidFill>
                  <a:srgbClr val="16A8D3"/>
                </a:solidFill>
              </a:rPr>
              <a:t>güçlü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yönlerinizi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öğrenmek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için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İçerme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Temsilcisi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tr-TR" dirty="0" smtClean="0">
                <a:solidFill>
                  <a:srgbClr val="16A8D3"/>
                </a:solidFill>
              </a:rPr>
              <a:t>Testine</a:t>
            </a:r>
            <a:r>
              <a:rPr lang="en-IE" dirty="0" smtClean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katılın</a:t>
            </a:r>
            <a:r>
              <a:rPr lang="en-IE" dirty="0">
                <a:solidFill>
                  <a:srgbClr val="16A8D3"/>
                </a:solidFill>
              </a:rPr>
              <a:t> - </a:t>
            </a:r>
            <a:r>
              <a:rPr lang="en-IE" dirty="0">
                <a:solidFill>
                  <a:srgbClr val="16A8D3"/>
                </a:solidFill>
                <a:hlinkClick r:id="rId4"/>
              </a:rPr>
              <a:t>http://www.quiz-maker.com/QD94DOG</a:t>
            </a:r>
            <a:r>
              <a:rPr lang="en-IE" dirty="0">
                <a:solidFill>
                  <a:srgbClr val="16A8D3"/>
                </a:solidFill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15C108-3871-416E-855A-6394EFB40D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76800" y="546538"/>
            <a:ext cx="6824663" cy="1078503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Bütünleşme</a:t>
            </a:r>
            <a:r>
              <a:rPr lang="fi-FI" dirty="0" smtClean="0"/>
              <a:t> </a:t>
            </a:r>
            <a:r>
              <a:rPr lang="fi-FI" dirty="0"/>
              <a:t>Temsilcisi misiniz?</a:t>
            </a:r>
          </a:p>
          <a:p>
            <a:r>
              <a:rPr lang="fi-FI" dirty="0"/>
              <a:t>Yoksa olmak ister misin?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2CA0EF-3BA5-4E8A-9654-47582435F030}"/>
              </a:ext>
            </a:extLst>
          </p:cNvPr>
          <p:cNvSpPr txBox="1"/>
          <p:nvPr/>
        </p:nvSpPr>
        <p:spPr>
          <a:xfrm>
            <a:off x="1723697" y="2202101"/>
            <a:ext cx="2070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  <a:cs typeface="LilyUPC" panose="020B0502040204020203" pitchFamily="34" charset="-34"/>
              </a:rPr>
              <a:t>BÜTÜNLEŞME</a:t>
            </a:r>
            <a:endParaRPr lang="en-IE" sz="2400" b="1" dirty="0">
              <a:solidFill>
                <a:schemeClr val="bg1"/>
              </a:solidFill>
              <a:cs typeface="LilyUPC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0019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 </a:t>
            </a:r>
            <a:r>
              <a:rPr lang="en-US" dirty="0" err="1"/>
              <a:t>bölümde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318620" y="1868995"/>
            <a:ext cx="5708777" cy="3947440"/>
          </a:xfrm>
        </p:spPr>
        <p:txBody>
          <a:bodyPr/>
          <a:lstStyle/>
          <a:p>
            <a:pPr algn="l"/>
            <a:r>
              <a:rPr lang="en-US" dirty="0"/>
              <a:t>Bu </a:t>
            </a:r>
            <a:r>
              <a:rPr lang="en-US" dirty="0" err="1"/>
              <a:t>bölümde</a:t>
            </a:r>
            <a:r>
              <a:rPr lang="en-US" dirty="0"/>
              <a:t>, </a:t>
            </a:r>
            <a:r>
              <a:rPr lang="tr-TR" dirty="0" err="1" smtClean="0"/>
              <a:t>Bütünlşeme</a:t>
            </a:r>
            <a:r>
              <a:rPr lang="tr-TR" dirty="0" smtClean="0"/>
              <a:t> </a:t>
            </a:r>
            <a:r>
              <a:rPr lang="tr-TR" dirty="0" err="1" smtClean="0"/>
              <a:t>Temcilsileri</a:t>
            </a:r>
            <a:r>
              <a:rPr lang="tr-TR" dirty="0" smtClean="0"/>
              <a:t> </a:t>
            </a:r>
            <a:r>
              <a:rPr lang="en-US" dirty="0" err="1" smtClean="0"/>
              <a:t>olma</a:t>
            </a:r>
            <a:r>
              <a:rPr lang="en-US" dirty="0" smtClean="0"/>
              <a:t> </a:t>
            </a:r>
            <a:r>
              <a:rPr lang="en-US" dirty="0" err="1"/>
              <a:t>sürecinden</a:t>
            </a:r>
            <a:r>
              <a:rPr lang="en-US" dirty="0"/>
              <a:t> </a:t>
            </a:r>
            <a:r>
              <a:rPr lang="en-US" dirty="0" err="1"/>
              <a:t>geçen</a:t>
            </a:r>
            <a:r>
              <a:rPr lang="en-US" dirty="0"/>
              <a:t> </a:t>
            </a:r>
            <a:r>
              <a:rPr lang="en-US" dirty="0" err="1"/>
              <a:t>bazı</a:t>
            </a:r>
            <a:r>
              <a:rPr lang="en-US" dirty="0"/>
              <a:t> PROMISE </a:t>
            </a:r>
            <a:r>
              <a:rPr lang="en-US" dirty="0" err="1"/>
              <a:t>projesinin</a:t>
            </a:r>
            <a:r>
              <a:rPr lang="en-US" dirty="0"/>
              <a:t> </a:t>
            </a:r>
            <a:r>
              <a:rPr lang="en-US" dirty="0" err="1"/>
              <a:t>kurucularını</a:t>
            </a:r>
            <a:r>
              <a:rPr lang="en-US" dirty="0"/>
              <a:t> </a:t>
            </a:r>
            <a:r>
              <a:rPr lang="en-US" dirty="0" err="1"/>
              <a:t>tanıtıyoruz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PROMISE </a:t>
            </a:r>
            <a:r>
              <a:rPr lang="en-US" dirty="0" err="1"/>
              <a:t>projesinden</a:t>
            </a:r>
            <a:r>
              <a:rPr lang="en-US" dirty="0"/>
              <a:t> </a:t>
            </a:r>
            <a:r>
              <a:rPr lang="en-US" dirty="0" err="1"/>
              <a:t>esinlenerek</a:t>
            </a:r>
            <a:r>
              <a:rPr lang="en-US" dirty="0"/>
              <a:t> </a:t>
            </a:r>
            <a:r>
              <a:rPr lang="en-US" dirty="0" err="1"/>
              <a:t>yaptıkları</a:t>
            </a:r>
            <a:r>
              <a:rPr lang="en-US" dirty="0"/>
              <a:t> </a:t>
            </a:r>
            <a:r>
              <a:rPr lang="en-US" dirty="0" err="1"/>
              <a:t>bazı</a:t>
            </a:r>
            <a:r>
              <a:rPr lang="en-US" dirty="0"/>
              <a:t> </a:t>
            </a:r>
            <a:r>
              <a:rPr lang="en-US" dirty="0" err="1"/>
              <a:t>çalışmaları</a:t>
            </a:r>
            <a:r>
              <a:rPr lang="en-US" dirty="0"/>
              <a:t> </a:t>
            </a:r>
            <a:r>
              <a:rPr lang="en-US" dirty="0" err="1"/>
              <a:t>gözden</a:t>
            </a:r>
            <a:r>
              <a:rPr lang="en-US" dirty="0"/>
              <a:t> </a:t>
            </a:r>
            <a:r>
              <a:rPr lang="en-US" dirty="0" err="1"/>
              <a:t>geçiriyoruz</a:t>
            </a:r>
            <a:r>
              <a:rPr lang="en-US" dirty="0"/>
              <a:t>.</a:t>
            </a:r>
          </a:p>
          <a:p>
            <a:pPr algn="l"/>
            <a:r>
              <a:rPr lang="en-US" dirty="0" err="1"/>
              <a:t>Daha</a:t>
            </a:r>
            <a:r>
              <a:rPr lang="en-US" dirty="0"/>
              <a:t> da </a:t>
            </a:r>
            <a:r>
              <a:rPr lang="en-US" dirty="0" err="1"/>
              <a:t>önemlisi</a:t>
            </a:r>
            <a:r>
              <a:rPr lang="en-US" dirty="0"/>
              <a:t>,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çalışmanın</a:t>
            </a:r>
            <a:r>
              <a:rPr lang="en-US" dirty="0"/>
              <a:t> </a:t>
            </a:r>
            <a:r>
              <a:rPr lang="en-US" dirty="0" err="1"/>
              <a:t>yetişkin</a:t>
            </a:r>
            <a:r>
              <a:rPr lang="en-US" dirty="0"/>
              <a:t> </a:t>
            </a:r>
            <a:r>
              <a:rPr lang="en-US" dirty="0" err="1"/>
              <a:t>mülteciler</a:t>
            </a:r>
            <a:r>
              <a:rPr lang="en-US" dirty="0"/>
              <a:t> / </a:t>
            </a:r>
            <a:r>
              <a:rPr lang="en-US" dirty="0" err="1"/>
              <a:t>göçmenler</a:t>
            </a:r>
            <a:r>
              <a:rPr lang="en-US" dirty="0"/>
              <a:t> ve </a:t>
            </a:r>
            <a:r>
              <a:rPr lang="en-US" dirty="0" err="1"/>
              <a:t>yaşadıkları</a:t>
            </a:r>
            <a:r>
              <a:rPr lang="en-US" dirty="0"/>
              <a:t> </a:t>
            </a:r>
            <a:r>
              <a:rPr lang="en-US" dirty="0" err="1"/>
              <a:t>ev</a:t>
            </a:r>
            <a:r>
              <a:rPr lang="en-US" dirty="0"/>
              <a:t> </a:t>
            </a:r>
            <a:r>
              <a:rPr lang="en-US" dirty="0" err="1"/>
              <a:t>sahibi</a:t>
            </a:r>
            <a:r>
              <a:rPr lang="en-US" dirty="0"/>
              <a:t> </a:t>
            </a:r>
            <a:r>
              <a:rPr lang="en-US" dirty="0" err="1"/>
              <a:t>topluluklar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kalıcı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etki</a:t>
            </a:r>
            <a:r>
              <a:rPr lang="en-US" dirty="0"/>
              <a:t> </a:t>
            </a:r>
            <a:r>
              <a:rPr lang="en-US" dirty="0" err="1"/>
              <a:t>yarattığına</a:t>
            </a:r>
            <a:r>
              <a:rPr lang="en-US" dirty="0"/>
              <a:t> </a:t>
            </a:r>
            <a:r>
              <a:rPr lang="en-US" dirty="0" err="1"/>
              <a:t>odaklanıyoruz</a:t>
            </a:r>
            <a:r>
              <a:rPr lang="en-US" dirty="0"/>
              <a:t>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1C5C6BF9-AEDE-45AD-8BC9-52AF46733859}"/>
              </a:ext>
            </a:extLst>
          </p:cNvPr>
          <p:cNvSpPr txBox="1">
            <a:spLocks/>
          </p:cNvSpPr>
          <p:nvPr/>
        </p:nvSpPr>
        <p:spPr>
          <a:xfrm>
            <a:off x="480042" y="2082696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2.3 </a:t>
            </a:r>
            <a:r>
              <a:rPr lang="tr-TR" sz="3600" i="0" dirty="0"/>
              <a:t>PROMISE</a:t>
            </a:r>
            <a:r>
              <a:rPr lang="en-US" sz="3600" i="0" dirty="0"/>
              <a:t> </a:t>
            </a:r>
            <a:r>
              <a:rPr lang="tr-TR" sz="3600" i="0" dirty="0"/>
              <a:t>Bütünleşme Temsilcilerimiz Toplumlarda Nasıl Çalışır</a:t>
            </a:r>
            <a:r>
              <a:rPr lang="en-US" sz="3600" i="0" dirty="0"/>
              <a:t>?</a:t>
            </a:r>
            <a:endParaRPr lang="en-IE" sz="3600" i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A4AD8C-F97D-4FA8-8156-28C297521D01}"/>
              </a:ext>
            </a:extLst>
          </p:cNvPr>
          <p:cNvSpPr txBox="1"/>
          <p:nvPr/>
        </p:nvSpPr>
        <p:spPr>
          <a:xfrm>
            <a:off x="0" y="237506"/>
            <a:ext cx="4215740" cy="507831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tr-TR" sz="2700" dirty="0" smtClean="0">
                <a:solidFill>
                  <a:schemeClr val="bg1"/>
                </a:solidFill>
              </a:rPr>
              <a:t>BÜTÜNLEŞME TEMSİLCİLERİ</a:t>
            </a:r>
            <a:endParaRPr lang="en-IE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50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C6C3AA6-D446-402B-A3D3-3AEF942047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6878" y="2081097"/>
            <a:ext cx="6388729" cy="4871794"/>
          </a:xfrm>
        </p:spPr>
        <p:txBody>
          <a:bodyPr/>
          <a:lstStyle/>
          <a:p>
            <a:pPr algn="just"/>
            <a:r>
              <a:rPr lang="en-IE" dirty="0" smtClean="0"/>
              <a:t>Roscommon</a:t>
            </a:r>
            <a:r>
              <a:rPr lang="tr-TR" dirty="0" smtClean="0"/>
              <a:t> bölgesindeki</a:t>
            </a:r>
            <a:r>
              <a:rPr lang="en-IE" dirty="0" smtClean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yeniden</a:t>
            </a:r>
            <a:r>
              <a:rPr lang="en-IE" dirty="0"/>
              <a:t> </a:t>
            </a:r>
            <a:r>
              <a:rPr lang="en-IE" dirty="0" err="1"/>
              <a:t>yerleştirilmesinde</a:t>
            </a:r>
            <a:r>
              <a:rPr lang="en-IE" dirty="0"/>
              <a:t> </a:t>
            </a:r>
            <a:r>
              <a:rPr lang="en-IE" dirty="0" err="1"/>
              <a:t>yer</a:t>
            </a:r>
            <a:r>
              <a:rPr lang="en-IE" dirty="0"/>
              <a:t> </a:t>
            </a:r>
            <a:r>
              <a:rPr lang="en-IE" dirty="0" err="1"/>
              <a:t>alan</a:t>
            </a:r>
            <a:r>
              <a:rPr lang="en-IE" dirty="0"/>
              <a:t> </a:t>
            </a:r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kalkınma</a:t>
            </a:r>
            <a:r>
              <a:rPr lang="en-IE" dirty="0"/>
              <a:t> </a:t>
            </a:r>
            <a:r>
              <a:rPr lang="en-IE" dirty="0" err="1"/>
              <a:t>örgütü</a:t>
            </a:r>
            <a:r>
              <a:rPr lang="en-IE" dirty="0"/>
              <a:t>. RLP,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dizi</a:t>
            </a:r>
            <a:r>
              <a:rPr lang="en-IE" dirty="0"/>
              <a:t> </a:t>
            </a:r>
            <a:r>
              <a:rPr lang="en-IE" dirty="0" err="1"/>
              <a:t>anahtar</a:t>
            </a:r>
            <a:r>
              <a:rPr lang="en-IE" dirty="0"/>
              <a:t> program ve </a:t>
            </a:r>
            <a:r>
              <a:rPr lang="en-IE" dirty="0" err="1"/>
              <a:t>etkinlik</a:t>
            </a:r>
            <a:r>
              <a:rPr lang="en-IE" dirty="0"/>
              <a:t> </a:t>
            </a:r>
            <a:r>
              <a:rPr lang="en-IE" dirty="0" err="1"/>
              <a:t>aracılığıyla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olmayı</a:t>
            </a:r>
            <a:r>
              <a:rPr lang="en-IE" dirty="0"/>
              <a:t> ve </a:t>
            </a:r>
            <a:r>
              <a:rPr lang="en-IE" dirty="0" err="1"/>
              <a:t>entegrasyonu</a:t>
            </a:r>
            <a:r>
              <a:rPr lang="en-IE" dirty="0"/>
              <a:t>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eder</a:t>
            </a:r>
            <a:r>
              <a:rPr lang="en-IE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Roscommon </a:t>
            </a:r>
            <a:r>
              <a:rPr lang="en-US" dirty="0" err="1">
                <a:hlinkClick r:id="rId2"/>
              </a:rPr>
              <a:t>Mülteci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Yeniden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Yerleşim</a:t>
            </a:r>
            <a:r>
              <a:rPr lang="en-US" dirty="0">
                <a:hlinkClick r:id="rId2"/>
              </a:rPr>
              <a:t> </a:t>
            </a:r>
            <a:r>
              <a:rPr lang="en-US" dirty="0" err="1" smtClean="0">
                <a:hlinkClick r:id="rId2"/>
              </a:rPr>
              <a:t>Programı</a:t>
            </a:r>
            <a:r>
              <a:rPr lang="tr-TR" dirty="0" smtClean="0">
                <a:hlinkClick r:id="rId2"/>
              </a:rPr>
              <a:t> (</a:t>
            </a:r>
            <a:r>
              <a:rPr lang="en-IE" dirty="0" smtClean="0">
                <a:hlinkClick r:id="rId2"/>
              </a:rPr>
              <a:t>County Roscommon Refugee Resettlement </a:t>
            </a:r>
            <a:r>
              <a:rPr lang="en-IE" dirty="0" err="1" smtClean="0">
                <a:hlinkClick r:id="rId2"/>
              </a:rPr>
              <a:t>Programm</a:t>
            </a:r>
            <a:r>
              <a:rPr lang="tr-TR" dirty="0" smtClean="0">
                <a:hlinkClick r:id="rId2"/>
              </a:rPr>
              <a:t>e)</a:t>
            </a:r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err="1" smtClean="0"/>
              <a:t>Galway</a:t>
            </a:r>
            <a:r>
              <a:rPr lang="tr-TR" dirty="0" smtClean="0"/>
              <a:t> </a:t>
            </a:r>
            <a:r>
              <a:rPr lang="tr-TR" dirty="0" err="1"/>
              <a:t>Roscommon</a:t>
            </a:r>
            <a:r>
              <a:rPr lang="tr-TR" dirty="0"/>
              <a:t> Eğitim ve Öğretim </a:t>
            </a:r>
            <a:r>
              <a:rPr lang="tr-TR" dirty="0" smtClean="0"/>
              <a:t>Kurulu (</a:t>
            </a:r>
            <a:r>
              <a:rPr lang="en-IE" dirty="0">
                <a:hlinkClick r:id="rId3"/>
              </a:rPr>
              <a:t>Galway Roscommon Education and Training </a:t>
            </a:r>
            <a:r>
              <a:rPr lang="en-IE" dirty="0" smtClean="0">
                <a:hlinkClick r:id="rId3"/>
              </a:rPr>
              <a:t>Board</a:t>
            </a:r>
            <a:r>
              <a:rPr lang="tr-TR" dirty="0" smtClean="0"/>
              <a:t>) </a:t>
            </a:r>
            <a:r>
              <a:rPr lang="tr-TR" dirty="0"/>
              <a:t>ile bağlantılı eğitim ve öğretim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Kültürlerarası</a:t>
            </a:r>
            <a:r>
              <a:rPr lang="en-IE" dirty="0"/>
              <a:t> </a:t>
            </a:r>
            <a:r>
              <a:rPr lang="en-IE" dirty="0" err="1"/>
              <a:t>Etkinlikler</a:t>
            </a:r>
            <a:r>
              <a:rPr lang="en-IE" dirty="0"/>
              <a:t> ve </a:t>
            </a:r>
            <a:r>
              <a:rPr lang="en-IE" dirty="0" err="1"/>
              <a:t>Kutlamalar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3AC2F-E929-4AEF-A5F8-784B71E9EF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86663" y="374068"/>
            <a:ext cx="4955213" cy="1250973"/>
          </a:xfrm>
        </p:spPr>
        <p:txBody>
          <a:bodyPr>
            <a:normAutofit/>
          </a:bodyPr>
          <a:lstStyle/>
          <a:p>
            <a:r>
              <a:rPr lang="en-IE" dirty="0"/>
              <a:t>Roscommon Leader Partnership - </a:t>
            </a:r>
            <a:r>
              <a:rPr lang="tr-TR" dirty="0" smtClean="0"/>
              <a:t>İrlanda</a:t>
            </a:r>
            <a:endParaRPr lang="en-IE" dirty="0"/>
          </a:p>
        </p:txBody>
      </p:sp>
      <p:pic>
        <p:nvPicPr>
          <p:cNvPr id="10" name="Picture Placeholder 9" descr="A picture containing player, racket, ball, court&#10;&#10;Description automatically generated">
            <a:extLst>
              <a:ext uri="{FF2B5EF4-FFF2-40B4-BE49-F238E27FC236}">
                <a16:creationId xmlns:a16="http://schemas.microsoft.com/office/drawing/2014/main" xmlns="" id="{5325BB44-5775-4154-BCDC-A8DF3118B65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746" r="746"/>
          <a:stretch>
            <a:fillRect/>
          </a:stretch>
        </p:blipFill>
        <p:spPr/>
      </p:pic>
      <p:pic>
        <p:nvPicPr>
          <p:cNvPr id="1026" name="Picture 2" descr="Image result for ireland flag">
            <a:extLst>
              <a:ext uri="{FF2B5EF4-FFF2-40B4-BE49-F238E27FC236}">
                <a16:creationId xmlns:a16="http://schemas.microsoft.com/office/drawing/2014/main" xmlns="" id="{73E7DE3E-D790-4861-BF93-0226B5E03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27111" r="4881" b="28067"/>
          <a:stretch/>
        </p:blipFill>
        <p:spPr bwMode="auto">
          <a:xfrm>
            <a:off x="9800088" y="466858"/>
            <a:ext cx="1897926" cy="9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1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 </a:t>
            </a:r>
            <a:r>
              <a:rPr lang="en-US" dirty="0" err="1"/>
              <a:t>bölümde</a:t>
            </a:r>
            <a:r>
              <a:rPr lang="en-US" dirty="0"/>
              <a:t>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325568" y="1805937"/>
            <a:ext cx="5614184" cy="3947440"/>
          </a:xfrm>
        </p:spPr>
        <p:txBody>
          <a:bodyPr/>
          <a:lstStyle/>
          <a:p>
            <a:pPr algn="l"/>
            <a:r>
              <a:rPr lang="en-US" dirty="0" err="1"/>
              <a:t>Entegrasyon</a:t>
            </a:r>
            <a:r>
              <a:rPr lang="en-US" dirty="0"/>
              <a:t>, </a:t>
            </a:r>
            <a:r>
              <a:rPr lang="en-US" dirty="0" err="1"/>
              <a:t>mültecilerin</a:t>
            </a:r>
            <a:r>
              <a:rPr lang="en-US" dirty="0"/>
              <a:t> ve </a:t>
            </a:r>
            <a:r>
              <a:rPr lang="en-US" dirty="0" err="1"/>
              <a:t>göçmenlerin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ev</a:t>
            </a:r>
            <a:r>
              <a:rPr lang="en-US" dirty="0"/>
              <a:t> </a:t>
            </a:r>
            <a:r>
              <a:rPr lang="en-US" dirty="0" err="1"/>
              <a:t>sahibi</a:t>
            </a:r>
            <a:r>
              <a:rPr lang="en-US" dirty="0"/>
              <a:t> </a:t>
            </a:r>
            <a:r>
              <a:rPr lang="en-US" dirty="0" err="1"/>
              <a:t>ülkelerinde</a:t>
            </a:r>
            <a:r>
              <a:rPr lang="en-US" dirty="0"/>
              <a:t> / </a:t>
            </a:r>
            <a:r>
              <a:rPr lang="en-US" dirty="0" err="1"/>
              <a:t>topluluklarında</a:t>
            </a:r>
            <a:r>
              <a:rPr lang="en-US" dirty="0"/>
              <a:t> </a:t>
            </a:r>
            <a:r>
              <a:rPr lang="en-US" dirty="0" err="1"/>
              <a:t>yeniden</a:t>
            </a:r>
            <a:r>
              <a:rPr lang="en-US" dirty="0"/>
              <a:t> </a:t>
            </a:r>
            <a:r>
              <a:rPr lang="en-US" dirty="0" err="1"/>
              <a:t>yerleştirilmesinden</a:t>
            </a:r>
            <a:r>
              <a:rPr lang="en-US" dirty="0"/>
              <a:t> </a:t>
            </a:r>
            <a:r>
              <a:rPr lang="en-US" dirty="0" err="1"/>
              <a:t>bahsettiğimizde</a:t>
            </a:r>
            <a:r>
              <a:rPr lang="en-US" dirty="0"/>
              <a:t> </a:t>
            </a:r>
            <a:r>
              <a:rPr lang="en-US" dirty="0" err="1"/>
              <a:t>Avrupa</a:t>
            </a:r>
            <a:r>
              <a:rPr lang="en-US" dirty="0"/>
              <a:t> </a:t>
            </a:r>
            <a:r>
              <a:rPr lang="en-US" dirty="0" err="1"/>
              <a:t>genelinde</a:t>
            </a:r>
            <a:r>
              <a:rPr lang="en-US" dirty="0"/>
              <a:t> </a:t>
            </a:r>
            <a:r>
              <a:rPr lang="en-US" dirty="0" err="1"/>
              <a:t>sıkça</a:t>
            </a:r>
            <a:r>
              <a:rPr lang="en-US" dirty="0"/>
              <a:t> </a:t>
            </a:r>
            <a:r>
              <a:rPr lang="en-US" dirty="0" err="1"/>
              <a:t>kullanılan</a:t>
            </a:r>
            <a:r>
              <a:rPr lang="en-US" dirty="0"/>
              <a:t> </a:t>
            </a:r>
            <a:r>
              <a:rPr lang="en-US" dirty="0" err="1"/>
              <a:t>anahtar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terim</a:t>
            </a:r>
            <a:r>
              <a:rPr lang="en-US" dirty="0"/>
              <a:t> / </a:t>
            </a:r>
            <a:r>
              <a:rPr lang="en-US" dirty="0" err="1"/>
              <a:t>kavramdır</a:t>
            </a:r>
            <a:r>
              <a:rPr lang="en-US" dirty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Ancak</a:t>
            </a:r>
            <a:r>
              <a:rPr lang="en-US" dirty="0"/>
              <a:t> </a:t>
            </a:r>
            <a:r>
              <a:rPr lang="tr-TR" dirty="0" err="1" smtClean="0"/>
              <a:t>Bütünlşeme</a:t>
            </a:r>
            <a:r>
              <a:rPr lang="en-US" dirty="0" smtClean="0"/>
              <a:t> </a:t>
            </a:r>
            <a:r>
              <a:rPr lang="en-US" dirty="0" err="1"/>
              <a:t>nedir</a:t>
            </a:r>
            <a:r>
              <a:rPr lang="en-US" dirty="0"/>
              <a:t>? </a:t>
            </a:r>
            <a:r>
              <a:rPr lang="en-US" dirty="0" err="1"/>
              <a:t>Hizmet</a:t>
            </a:r>
            <a:r>
              <a:rPr lang="en-US" dirty="0"/>
              <a:t> / </a:t>
            </a:r>
            <a:r>
              <a:rPr lang="en-US" dirty="0" err="1"/>
              <a:t>eğitim</a:t>
            </a:r>
            <a:r>
              <a:rPr lang="en-US" dirty="0"/>
              <a:t> </a:t>
            </a:r>
            <a:r>
              <a:rPr lang="en-US" dirty="0" err="1"/>
              <a:t>sağlayıcıları</a:t>
            </a:r>
            <a:r>
              <a:rPr lang="en-US" dirty="0"/>
              <a:t> </a:t>
            </a:r>
            <a:r>
              <a:rPr lang="en-US" dirty="0" err="1"/>
              <a:t>neden</a:t>
            </a:r>
            <a:r>
              <a:rPr lang="en-US" dirty="0"/>
              <a:t> </a:t>
            </a:r>
            <a:r>
              <a:rPr lang="en-US" dirty="0" err="1"/>
              <a:t>entegrasyondan</a:t>
            </a:r>
            <a:r>
              <a:rPr lang="en-US" dirty="0"/>
              <a:t> </a:t>
            </a:r>
            <a:r>
              <a:rPr lang="en-US" dirty="0" err="1"/>
              <a:t>ziyade</a:t>
            </a:r>
            <a:r>
              <a:rPr lang="en-US" dirty="0"/>
              <a:t> </a:t>
            </a:r>
            <a:r>
              <a:rPr lang="tr-TR" dirty="0" smtClean="0"/>
              <a:t>bütünleşmeye</a:t>
            </a:r>
            <a:r>
              <a:rPr lang="en-US" dirty="0" smtClean="0"/>
              <a:t> </a:t>
            </a:r>
            <a:r>
              <a:rPr lang="en-US" dirty="0" err="1"/>
              <a:t>yönelik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çalışmalıdır</a:t>
            </a:r>
            <a:r>
              <a:rPr lang="en-US" dirty="0"/>
              <a:t>? Bu </a:t>
            </a:r>
            <a:r>
              <a:rPr lang="en-US" dirty="0" err="1"/>
              <a:t>soruları</a:t>
            </a:r>
            <a:r>
              <a:rPr lang="en-US" dirty="0"/>
              <a:t> </a:t>
            </a:r>
            <a:r>
              <a:rPr lang="en-US" dirty="0" err="1"/>
              <a:t>cevaplamadan</a:t>
            </a:r>
            <a:r>
              <a:rPr lang="en-US" dirty="0"/>
              <a:t> </a:t>
            </a:r>
            <a:r>
              <a:rPr lang="en-US" dirty="0" err="1"/>
              <a:t>önce</a:t>
            </a:r>
            <a:r>
              <a:rPr lang="en-US" dirty="0"/>
              <a:t>, </a:t>
            </a:r>
            <a:r>
              <a:rPr lang="en-US" dirty="0" err="1"/>
              <a:t>mülteci</a:t>
            </a:r>
            <a:r>
              <a:rPr lang="en-US" dirty="0"/>
              <a:t> ve </a:t>
            </a: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terimlerinin</a:t>
            </a:r>
            <a:r>
              <a:rPr lang="en-US" dirty="0"/>
              <a:t> ne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 smtClean="0"/>
              <a:t>edelim</a:t>
            </a:r>
            <a:r>
              <a:rPr lang="tr-TR" dirty="0" smtClean="0"/>
              <a:t>: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1C5C6BF9-AEDE-45AD-8BC9-52AF46733859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497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 smtClean="0"/>
              <a:t>1.1 </a:t>
            </a:r>
            <a:r>
              <a:rPr lang="en-US" sz="3600" i="0" dirty="0" err="1"/>
              <a:t>Mülteci</a:t>
            </a:r>
            <a:r>
              <a:rPr lang="en-US" sz="3600" i="0" dirty="0"/>
              <a:t> ve </a:t>
            </a:r>
            <a:r>
              <a:rPr lang="en-US" sz="3600" i="0" dirty="0" err="1"/>
              <a:t>Göçmenlerin</a:t>
            </a:r>
            <a:r>
              <a:rPr lang="en-US" sz="3600" i="0" dirty="0"/>
              <a:t> </a:t>
            </a:r>
            <a:r>
              <a:rPr lang="en-US" sz="3600" i="0" dirty="0" err="1"/>
              <a:t>Sosyal</a:t>
            </a:r>
            <a:r>
              <a:rPr lang="en-US" sz="3600" i="0" dirty="0"/>
              <a:t> </a:t>
            </a:r>
            <a:r>
              <a:rPr lang="en-US" sz="3600" i="0" dirty="0" err="1"/>
              <a:t>Bütünleşmesine</a:t>
            </a:r>
            <a:r>
              <a:rPr lang="en-US" sz="3600" i="0" dirty="0"/>
              <a:t> </a:t>
            </a:r>
            <a:r>
              <a:rPr lang="en-US" sz="3600" i="0" dirty="0" err="1"/>
              <a:t>Giriş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B0328E-DE41-49B1-BEDF-AE079545EE1E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F38B00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GİRİŞ</a:t>
            </a:r>
            <a:endParaRPr lang="en-I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6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C6C3AA6-D446-402B-A3D3-3AEF942047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1116" y="2241495"/>
            <a:ext cx="6337738" cy="3631644"/>
          </a:xfrm>
        </p:spPr>
        <p:txBody>
          <a:bodyPr/>
          <a:lstStyle/>
          <a:p>
            <a:pPr algn="ctr"/>
            <a:r>
              <a:rPr lang="en-IE" b="1" dirty="0"/>
              <a:t>“Mart 2017'de, </a:t>
            </a:r>
            <a:r>
              <a:rPr lang="en-IE" b="1" dirty="0" err="1"/>
              <a:t>Ballaghaderreen'deki</a:t>
            </a:r>
            <a:r>
              <a:rPr lang="en-IE" b="1" dirty="0"/>
              <a:t> </a:t>
            </a:r>
            <a:r>
              <a:rPr lang="en-IE" b="1" dirty="0" err="1"/>
              <a:t>Acil</a:t>
            </a:r>
            <a:r>
              <a:rPr lang="en-IE" b="1" dirty="0"/>
              <a:t> </a:t>
            </a:r>
            <a:r>
              <a:rPr lang="en-IE" b="1" dirty="0" err="1"/>
              <a:t>Resepsiyon</a:t>
            </a:r>
            <a:r>
              <a:rPr lang="en-IE" b="1" dirty="0"/>
              <a:t> ve </a:t>
            </a:r>
            <a:r>
              <a:rPr lang="en-IE" b="1" dirty="0" err="1"/>
              <a:t>Oryantasyon</a:t>
            </a:r>
            <a:r>
              <a:rPr lang="en-IE" b="1" dirty="0"/>
              <a:t> </a:t>
            </a:r>
            <a:r>
              <a:rPr lang="en-IE" b="1" dirty="0" err="1"/>
              <a:t>Merkezinde</a:t>
            </a:r>
            <a:r>
              <a:rPr lang="en-IE" b="1" dirty="0"/>
              <a:t> County </a:t>
            </a:r>
            <a:r>
              <a:rPr lang="en-IE" b="1" dirty="0" err="1"/>
              <a:t>Roscommon'a</a:t>
            </a:r>
            <a:r>
              <a:rPr lang="en-IE" b="1" dirty="0"/>
              <a:t> ilk </a:t>
            </a:r>
            <a:r>
              <a:rPr lang="en-IE" b="1" dirty="0" err="1"/>
              <a:t>Suriyeli</a:t>
            </a:r>
            <a:r>
              <a:rPr lang="en-IE" b="1" dirty="0"/>
              <a:t> </a:t>
            </a:r>
            <a:r>
              <a:rPr lang="en-IE" b="1" dirty="0" err="1"/>
              <a:t>mültecileri</a:t>
            </a:r>
            <a:r>
              <a:rPr lang="en-IE" b="1" dirty="0"/>
              <a:t> </a:t>
            </a:r>
            <a:r>
              <a:rPr lang="en-IE" b="1" dirty="0" err="1"/>
              <a:t>ağırladık</a:t>
            </a:r>
            <a:r>
              <a:rPr lang="en-IE" b="1" dirty="0"/>
              <a:t>. RLP, </a:t>
            </a:r>
            <a:r>
              <a:rPr lang="en-IE" b="1" dirty="0" err="1"/>
              <a:t>Tusla</a:t>
            </a:r>
            <a:r>
              <a:rPr lang="en-IE" b="1" dirty="0"/>
              <a:t> ve </a:t>
            </a:r>
            <a:r>
              <a:rPr lang="en-IE" b="1" dirty="0" err="1"/>
              <a:t>İlçe</a:t>
            </a:r>
            <a:r>
              <a:rPr lang="en-IE" b="1" dirty="0"/>
              <a:t> </a:t>
            </a:r>
            <a:r>
              <a:rPr lang="en-IE" b="1" dirty="0" err="1"/>
              <a:t>Çocuk</a:t>
            </a:r>
            <a:r>
              <a:rPr lang="en-IE" b="1" dirty="0"/>
              <a:t> </a:t>
            </a:r>
            <a:r>
              <a:rPr lang="en-IE" b="1" dirty="0" err="1"/>
              <a:t>Bakım</a:t>
            </a:r>
            <a:r>
              <a:rPr lang="en-IE" b="1" dirty="0"/>
              <a:t> </a:t>
            </a:r>
            <a:r>
              <a:rPr lang="en-IE" b="1" dirty="0" err="1"/>
              <a:t>Komitesi</a:t>
            </a:r>
            <a:r>
              <a:rPr lang="en-IE" b="1" dirty="0"/>
              <a:t>, </a:t>
            </a:r>
            <a:r>
              <a:rPr lang="en-IE" b="1" dirty="0" err="1"/>
              <a:t>işbirliği</a:t>
            </a:r>
            <a:r>
              <a:rPr lang="en-IE" b="1" dirty="0"/>
              <a:t> </a:t>
            </a:r>
            <a:r>
              <a:rPr lang="en-IE" b="1" dirty="0" err="1"/>
              <a:t>içinde</a:t>
            </a:r>
            <a:r>
              <a:rPr lang="en-IE" b="1" dirty="0"/>
              <a:t> </a:t>
            </a:r>
            <a:r>
              <a:rPr lang="en-IE" b="1" dirty="0" err="1"/>
              <a:t>çalıştı</a:t>
            </a:r>
            <a:r>
              <a:rPr lang="en-IE" b="1" dirty="0"/>
              <a:t> ve </a:t>
            </a:r>
            <a:r>
              <a:rPr lang="en-IE" b="1" dirty="0" err="1"/>
              <a:t>Suriyeli</a:t>
            </a:r>
            <a:r>
              <a:rPr lang="en-IE" b="1" dirty="0"/>
              <a:t> </a:t>
            </a:r>
            <a:r>
              <a:rPr lang="en-IE" b="1" dirty="0" err="1"/>
              <a:t>aileler</a:t>
            </a:r>
            <a:r>
              <a:rPr lang="en-IE" b="1" dirty="0"/>
              <a:t> </a:t>
            </a:r>
            <a:r>
              <a:rPr lang="en-IE" b="1" dirty="0" err="1"/>
              <a:t>için</a:t>
            </a:r>
            <a:r>
              <a:rPr lang="en-IE" b="1" dirty="0"/>
              <a:t> ilk </a:t>
            </a:r>
            <a:r>
              <a:rPr lang="en-IE" b="1" dirty="0" err="1"/>
              <a:t>yılların</a:t>
            </a:r>
            <a:r>
              <a:rPr lang="en-IE" b="1" dirty="0"/>
              <a:t> </a:t>
            </a:r>
            <a:r>
              <a:rPr lang="en-IE" b="1" dirty="0" err="1"/>
              <a:t>eğitimi</a:t>
            </a:r>
            <a:r>
              <a:rPr lang="en-IE" b="1" dirty="0"/>
              <a:t> </a:t>
            </a:r>
            <a:r>
              <a:rPr lang="en-IE" b="1" dirty="0" err="1"/>
              <a:t>için</a:t>
            </a:r>
            <a:r>
              <a:rPr lang="en-IE" b="1" dirty="0"/>
              <a:t> </a:t>
            </a:r>
            <a:r>
              <a:rPr lang="en-IE" b="1" dirty="0" err="1"/>
              <a:t>merkezi</a:t>
            </a:r>
            <a:r>
              <a:rPr lang="en-IE" b="1" dirty="0"/>
              <a:t> </a:t>
            </a:r>
            <a:r>
              <a:rPr lang="en-IE" b="1" dirty="0" err="1"/>
              <a:t>fon</a:t>
            </a:r>
            <a:r>
              <a:rPr lang="en-IE" b="1" dirty="0"/>
              <a:t> </a:t>
            </a:r>
            <a:r>
              <a:rPr lang="en-IE" b="1" dirty="0" err="1"/>
              <a:t>kullandı</a:t>
            </a:r>
            <a:r>
              <a:rPr lang="en-IE" b="1" dirty="0"/>
              <a:t>.</a:t>
            </a:r>
          </a:p>
          <a:p>
            <a:pPr algn="ctr"/>
            <a:r>
              <a:rPr lang="en-IE" b="1" dirty="0" err="1"/>
              <a:t>Eğitimin</a:t>
            </a:r>
            <a:r>
              <a:rPr lang="en-IE" b="1" dirty="0"/>
              <a:t> </a:t>
            </a:r>
            <a:r>
              <a:rPr lang="en-IE" b="1" dirty="0" err="1"/>
              <a:t>göçmenlerin</a:t>
            </a:r>
            <a:r>
              <a:rPr lang="en-IE" b="1" dirty="0"/>
              <a:t> ve </a:t>
            </a:r>
            <a:r>
              <a:rPr lang="en-IE" b="1" dirty="0" err="1"/>
              <a:t>mültecilerin</a:t>
            </a:r>
            <a:r>
              <a:rPr lang="en-IE" b="1" dirty="0"/>
              <a:t> </a:t>
            </a:r>
            <a:r>
              <a:rPr lang="en-IE" b="1" dirty="0" err="1"/>
              <a:t>ekonomik</a:t>
            </a:r>
            <a:r>
              <a:rPr lang="en-IE" b="1" dirty="0"/>
              <a:t> </a:t>
            </a:r>
            <a:r>
              <a:rPr lang="en-IE" b="1" dirty="0" err="1"/>
              <a:t>entegrasyonunu</a:t>
            </a:r>
            <a:r>
              <a:rPr lang="en-IE" b="1" dirty="0"/>
              <a:t> </a:t>
            </a:r>
            <a:r>
              <a:rPr lang="en-IE" b="1" dirty="0" err="1"/>
              <a:t>başarabilen</a:t>
            </a:r>
            <a:r>
              <a:rPr lang="en-IE" b="1" dirty="0"/>
              <a:t> ve </a:t>
            </a:r>
            <a:r>
              <a:rPr lang="en-IE" b="1" dirty="0" err="1"/>
              <a:t>dolayısıyla</a:t>
            </a:r>
            <a:r>
              <a:rPr lang="en-IE" b="1" dirty="0"/>
              <a:t> </a:t>
            </a:r>
            <a:r>
              <a:rPr lang="en-IE" b="1" dirty="0" err="1"/>
              <a:t>yerel</a:t>
            </a:r>
            <a:r>
              <a:rPr lang="en-IE" b="1" dirty="0"/>
              <a:t> </a:t>
            </a:r>
            <a:r>
              <a:rPr lang="en-IE" b="1" dirty="0" err="1"/>
              <a:t>toplumu</a:t>
            </a:r>
            <a:r>
              <a:rPr lang="en-IE" b="1" dirty="0"/>
              <a:t> hem </a:t>
            </a:r>
            <a:r>
              <a:rPr lang="en-IE" b="1" dirty="0" err="1"/>
              <a:t>manevi</a:t>
            </a:r>
            <a:r>
              <a:rPr lang="en-IE" b="1" dirty="0"/>
              <a:t> hem de </a:t>
            </a:r>
            <a:r>
              <a:rPr lang="en-IE" b="1" dirty="0" err="1"/>
              <a:t>ekonomik</a:t>
            </a:r>
            <a:r>
              <a:rPr lang="en-IE" b="1" dirty="0"/>
              <a:t> </a:t>
            </a:r>
            <a:r>
              <a:rPr lang="en-IE" b="1" dirty="0" err="1"/>
              <a:t>olarak</a:t>
            </a:r>
            <a:r>
              <a:rPr lang="en-IE" b="1" dirty="0"/>
              <a:t> </a:t>
            </a:r>
            <a:r>
              <a:rPr lang="en-IE" b="1" dirty="0" err="1"/>
              <a:t>yenileyebilen</a:t>
            </a:r>
            <a:r>
              <a:rPr lang="en-IE" b="1" dirty="0"/>
              <a:t> </a:t>
            </a:r>
            <a:r>
              <a:rPr lang="en-IE" b="1" dirty="0" err="1"/>
              <a:t>bir</a:t>
            </a:r>
            <a:r>
              <a:rPr lang="en-IE" b="1" dirty="0"/>
              <a:t> </a:t>
            </a:r>
            <a:r>
              <a:rPr lang="en-IE" b="1" dirty="0" err="1"/>
              <a:t>araç</a:t>
            </a:r>
            <a:r>
              <a:rPr lang="en-IE" b="1" dirty="0"/>
              <a:t> </a:t>
            </a:r>
            <a:r>
              <a:rPr lang="en-IE" b="1" dirty="0" err="1"/>
              <a:t>olduğuna</a:t>
            </a:r>
            <a:r>
              <a:rPr lang="en-IE" b="1" dirty="0"/>
              <a:t> </a:t>
            </a:r>
            <a:r>
              <a:rPr lang="en-IE" b="1" dirty="0" err="1"/>
              <a:t>inanıyorum</a:t>
            </a:r>
            <a:r>
              <a:rPr lang="en-IE" b="1" dirty="0"/>
              <a:t>. 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3AC2F-E929-4AEF-A5F8-784B71E9EF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51116" y="789532"/>
            <a:ext cx="6540884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Martina Earley, Roscommon Leader Partnership - </a:t>
            </a:r>
            <a:r>
              <a:rPr lang="tr-TR" dirty="0" smtClean="0"/>
              <a:t>İrlanda</a:t>
            </a:r>
            <a:endParaRPr lang="en-IE" dirty="0"/>
          </a:p>
        </p:txBody>
      </p:sp>
      <p:pic>
        <p:nvPicPr>
          <p:cNvPr id="8" name="Picture Placeholder 7" descr="A person wearing a blue dress&#10;&#10;Description automatically generated">
            <a:extLst>
              <a:ext uri="{FF2B5EF4-FFF2-40B4-BE49-F238E27FC236}">
                <a16:creationId xmlns:a16="http://schemas.microsoft.com/office/drawing/2014/main" xmlns="" id="{C65676AF-DC69-403F-B2E9-3613A3CE8A9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6488" b="16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6164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C6C3AA6-D446-402B-A3D3-3AEF942047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9159" y="1881401"/>
            <a:ext cx="6442840" cy="4402835"/>
          </a:xfrm>
        </p:spPr>
        <p:txBody>
          <a:bodyPr/>
          <a:lstStyle/>
          <a:p>
            <a:pPr algn="just"/>
            <a:r>
              <a:rPr lang="en-GB" dirty="0"/>
              <a:t>Momentum, </a:t>
            </a:r>
            <a:r>
              <a:rPr lang="en-GB" dirty="0" err="1"/>
              <a:t>marjinal</a:t>
            </a:r>
            <a:r>
              <a:rPr lang="en-GB" dirty="0"/>
              <a:t> </a:t>
            </a:r>
            <a:r>
              <a:rPr lang="en-GB" dirty="0" err="1"/>
              <a:t>hedef</a:t>
            </a:r>
            <a:r>
              <a:rPr lang="en-GB" dirty="0"/>
              <a:t> </a:t>
            </a:r>
            <a:r>
              <a:rPr lang="en-GB" dirty="0" err="1"/>
              <a:t>gruplara</a:t>
            </a:r>
            <a:r>
              <a:rPr lang="en-GB" dirty="0"/>
              <a:t> </a:t>
            </a:r>
            <a:r>
              <a:rPr lang="en-GB" dirty="0" err="1"/>
              <a:t>ulaşmak</a:t>
            </a:r>
            <a:r>
              <a:rPr lang="en-GB" dirty="0"/>
              <a:t>, </a:t>
            </a:r>
            <a:r>
              <a:rPr lang="en-GB" dirty="0" err="1"/>
              <a:t>öğretmek</a:t>
            </a:r>
            <a:r>
              <a:rPr lang="en-GB" dirty="0"/>
              <a:t> ve </a:t>
            </a:r>
            <a:r>
              <a:rPr lang="en-GB" dirty="0" err="1"/>
              <a:t>etkilemek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çalışmalarında</a:t>
            </a:r>
            <a:r>
              <a:rPr lang="en-GB" dirty="0"/>
              <a:t> </a:t>
            </a:r>
            <a:r>
              <a:rPr lang="en-GB" dirty="0" err="1"/>
              <a:t>kapsamlı</a:t>
            </a:r>
            <a:r>
              <a:rPr lang="en-GB" dirty="0"/>
              <a:t> </a:t>
            </a:r>
            <a:r>
              <a:rPr lang="en-GB" dirty="0" err="1"/>
              <a:t>eğitimi</a:t>
            </a:r>
            <a:r>
              <a:rPr lang="en-GB" dirty="0"/>
              <a:t> </a:t>
            </a:r>
            <a:r>
              <a:rPr lang="en-GB" dirty="0" err="1"/>
              <a:t>savunan</a:t>
            </a:r>
            <a:r>
              <a:rPr lang="en-GB" dirty="0"/>
              <a:t> </a:t>
            </a:r>
            <a:r>
              <a:rPr lang="en-GB" dirty="0" err="1"/>
              <a:t>İrlandalı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Mesleki </a:t>
            </a:r>
            <a:r>
              <a:rPr lang="en-GB" dirty="0" err="1"/>
              <a:t>Eğitim</a:t>
            </a:r>
            <a:r>
              <a:rPr lang="en-GB" dirty="0"/>
              <a:t> ve </a:t>
            </a:r>
            <a:r>
              <a:rPr lang="en-GB" dirty="0" err="1"/>
              <a:t>Öğretim</a:t>
            </a:r>
            <a:r>
              <a:rPr lang="en-GB" dirty="0"/>
              <a:t> </a:t>
            </a:r>
            <a:r>
              <a:rPr lang="en-GB" dirty="0" err="1"/>
              <a:t>kuruluşudur</a:t>
            </a:r>
            <a:r>
              <a:rPr lang="en-GB" dirty="0"/>
              <a:t>.</a:t>
            </a:r>
          </a:p>
          <a:p>
            <a:pPr algn="just"/>
            <a:r>
              <a:rPr lang="en-GB" dirty="0"/>
              <a:t>MMS, </a:t>
            </a:r>
            <a:r>
              <a:rPr lang="en-GB" dirty="0" err="1"/>
              <a:t>Ballaghaderreen'deki</a:t>
            </a:r>
            <a:r>
              <a:rPr lang="en-GB" dirty="0"/>
              <a:t> EROC </a:t>
            </a:r>
            <a:r>
              <a:rPr lang="en-GB" dirty="0" err="1"/>
              <a:t>Center'daki</a:t>
            </a:r>
            <a:r>
              <a:rPr lang="en-GB" dirty="0"/>
              <a:t> </a:t>
            </a:r>
            <a:r>
              <a:rPr lang="en-GB" dirty="0" err="1"/>
              <a:t>Suriyeli</a:t>
            </a:r>
            <a:r>
              <a:rPr lang="en-GB" dirty="0"/>
              <a:t> Kadın </a:t>
            </a:r>
            <a:r>
              <a:rPr lang="en-GB" dirty="0" err="1"/>
              <a:t>Mülteci</a:t>
            </a:r>
            <a:r>
              <a:rPr lang="en-GB" dirty="0"/>
              <a:t> </a:t>
            </a:r>
            <a:r>
              <a:rPr lang="en-GB" dirty="0" err="1"/>
              <a:t>Topluluğunda</a:t>
            </a:r>
            <a:r>
              <a:rPr lang="en-GB" dirty="0"/>
              <a:t> </a:t>
            </a:r>
            <a:r>
              <a:rPr lang="en-GB" dirty="0" err="1"/>
              <a:t>kişisel</a:t>
            </a:r>
            <a:r>
              <a:rPr lang="en-GB" dirty="0"/>
              <a:t> </a:t>
            </a:r>
            <a:r>
              <a:rPr lang="en-GB" dirty="0" err="1"/>
              <a:t>gelişim</a:t>
            </a:r>
            <a:r>
              <a:rPr lang="en-GB" dirty="0"/>
              <a:t>, </a:t>
            </a:r>
            <a:r>
              <a:rPr lang="en-GB" dirty="0" err="1"/>
              <a:t>iş</a:t>
            </a:r>
            <a:r>
              <a:rPr lang="en-GB" dirty="0"/>
              <a:t> </a:t>
            </a:r>
            <a:r>
              <a:rPr lang="en-GB" dirty="0" err="1"/>
              <a:t>öncesi</a:t>
            </a:r>
            <a:r>
              <a:rPr lang="en-GB" dirty="0"/>
              <a:t>, </a:t>
            </a:r>
            <a:r>
              <a:rPr lang="en-GB" dirty="0" err="1"/>
              <a:t>eğitim</a:t>
            </a:r>
            <a:r>
              <a:rPr lang="en-GB" dirty="0"/>
              <a:t> ve </a:t>
            </a:r>
            <a:r>
              <a:rPr lang="en-GB" dirty="0" err="1"/>
              <a:t>entegrasyon</a:t>
            </a:r>
            <a:r>
              <a:rPr lang="en-GB" dirty="0"/>
              <a:t> </a:t>
            </a:r>
            <a:r>
              <a:rPr lang="en-GB" dirty="0" err="1"/>
              <a:t>desteği</a:t>
            </a:r>
            <a:r>
              <a:rPr lang="en-GB" dirty="0"/>
              <a:t> </a:t>
            </a:r>
            <a:r>
              <a:rPr lang="en-GB" dirty="0" err="1"/>
              <a:t>temini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platform </a:t>
            </a:r>
            <a:r>
              <a:rPr lang="en-GB" dirty="0" err="1"/>
              <a:t>olarak</a:t>
            </a:r>
            <a:r>
              <a:rPr lang="en-GB" dirty="0"/>
              <a:t> el </a:t>
            </a:r>
            <a:r>
              <a:rPr lang="en-GB" dirty="0" err="1"/>
              <a:t>işçiliğini</a:t>
            </a:r>
            <a:r>
              <a:rPr lang="en-GB" dirty="0"/>
              <a:t> </a:t>
            </a:r>
            <a:r>
              <a:rPr lang="en-GB" dirty="0" err="1"/>
              <a:t>kullanan</a:t>
            </a:r>
            <a:r>
              <a:rPr lang="en-GB" dirty="0"/>
              <a:t> Just </a:t>
            </a:r>
            <a:r>
              <a:rPr lang="en-GB" dirty="0" err="1"/>
              <a:t>Creative'in</a:t>
            </a:r>
            <a:r>
              <a:rPr lang="en-GB" dirty="0"/>
              <a:t> </a:t>
            </a:r>
            <a:r>
              <a:rPr lang="en-GB" dirty="0" err="1"/>
              <a:t>temel</a:t>
            </a:r>
            <a:r>
              <a:rPr lang="en-GB" dirty="0"/>
              <a:t> </a:t>
            </a:r>
            <a:r>
              <a:rPr lang="en-GB" dirty="0" err="1"/>
              <a:t>dağıtım</a:t>
            </a:r>
            <a:r>
              <a:rPr lang="en-GB" dirty="0"/>
              <a:t> </a:t>
            </a:r>
            <a:r>
              <a:rPr lang="en-GB" dirty="0" err="1"/>
              <a:t>aracısıdır</a:t>
            </a:r>
            <a:r>
              <a:rPr lang="en-GB" dirty="0"/>
              <a:t>.</a:t>
            </a:r>
          </a:p>
          <a:p>
            <a:pPr algn="just"/>
            <a:r>
              <a:rPr lang="en-GB" dirty="0" err="1"/>
              <a:t>Aynı</a:t>
            </a:r>
            <a:r>
              <a:rPr lang="en-GB" dirty="0"/>
              <a:t> </a:t>
            </a:r>
            <a:r>
              <a:rPr lang="en-GB" dirty="0" err="1"/>
              <a:t>zamanda</a:t>
            </a:r>
            <a:r>
              <a:rPr lang="en-GB" dirty="0"/>
              <a:t> </a:t>
            </a:r>
            <a:r>
              <a:rPr lang="en-IE" dirty="0">
                <a:hlinkClick r:id="rId2"/>
              </a:rPr>
              <a:t>www.inclusion.how</a:t>
            </a:r>
            <a:r>
              <a:rPr lang="en-GB" dirty="0" smtClean="0"/>
              <a:t> </a:t>
            </a:r>
            <a:r>
              <a:rPr lang="en-GB" dirty="0" err="1"/>
              <a:t>gibi</a:t>
            </a:r>
            <a:r>
              <a:rPr lang="en-GB" dirty="0"/>
              <a:t> </a:t>
            </a:r>
            <a:r>
              <a:rPr lang="en-GB" dirty="0" err="1"/>
              <a:t>Avrupa</a:t>
            </a:r>
            <a:r>
              <a:rPr lang="en-GB" dirty="0"/>
              <a:t> </a:t>
            </a:r>
            <a:r>
              <a:rPr lang="en-GB" dirty="0" err="1"/>
              <a:t>içerme</a:t>
            </a:r>
            <a:r>
              <a:rPr lang="en-GB" dirty="0"/>
              <a:t> ve </a:t>
            </a:r>
            <a:r>
              <a:rPr lang="en-GB" dirty="0" err="1"/>
              <a:t>entegrasyon</a:t>
            </a:r>
            <a:r>
              <a:rPr lang="en-GB" dirty="0"/>
              <a:t> </a:t>
            </a:r>
            <a:r>
              <a:rPr lang="en-GB" dirty="0" err="1"/>
              <a:t>girişimlerine</a:t>
            </a:r>
            <a:r>
              <a:rPr lang="en-GB" dirty="0"/>
              <a:t> de </a:t>
            </a:r>
            <a:r>
              <a:rPr lang="en-GB" dirty="0" err="1"/>
              <a:t>katılıyorlar</a:t>
            </a:r>
            <a:r>
              <a:rPr lang="en-GB" dirty="0" smtClean="0"/>
              <a:t>.</a:t>
            </a:r>
            <a:r>
              <a:rPr lang="tr-TR" dirty="0" smtClean="0"/>
              <a:t> 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3AC2F-E929-4AEF-A5F8-784B71E9EF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86663" y="374068"/>
            <a:ext cx="4955213" cy="1250973"/>
          </a:xfrm>
        </p:spPr>
        <p:txBody>
          <a:bodyPr>
            <a:normAutofit/>
          </a:bodyPr>
          <a:lstStyle/>
          <a:p>
            <a:r>
              <a:rPr lang="en-IE" dirty="0"/>
              <a:t>Momentum, </a:t>
            </a:r>
          </a:p>
          <a:p>
            <a:r>
              <a:rPr lang="tr-TR" dirty="0" smtClean="0"/>
              <a:t>İrlanda</a:t>
            </a:r>
            <a:endParaRPr lang="en-IE" dirty="0"/>
          </a:p>
        </p:txBody>
      </p:sp>
      <p:pic>
        <p:nvPicPr>
          <p:cNvPr id="1026" name="Picture 2" descr="Image result for ireland flag">
            <a:extLst>
              <a:ext uri="{FF2B5EF4-FFF2-40B4-BE49-F238E27FC236}">
                <a16:creationId xmlns:a16="http://schemas.microsoft.com/office/drawing/2014/main" xmlns="" id="{73E7DE3E-D790-4861-BF93-0226B5E03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27111" r="4881" b="28067"/>
          <a:stretch/>
        </p:blipFill>
        <p:spPr bwMode="auto">
          <a:xfrm>
            <a:off x="9800088" y="466858"/>
            <a:ext cx="1897926" cy="9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6278EC2-B083-46FE-A10F-37B274344AD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16881" r="168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8168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C6C3AA6-D446-402B-A3D3-3AEF942047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14726" y="1947206"/>
            <a:ext cx="6193576" cy="4075222"/>
          </a:xfrm>
        </p:spPr>
        <p:txBody>
          <a:bodyPr/>
          <a:lstStyle/>
          <a:p>
            <a:r>
              <a:rPr lang="en-IE" dirty="0"/>
              <a:t>Tuzla Kaymakamlığı, </a:t>
            </a:r>
            <a:r>
              <a:rPr lang="en-IE" dirty="0" err="1"/>
              <a:t>Tuzla'daki</a:t>
            </a:r>
            <a:r>
              <a:rPr lang="en-IE" dirty="0"/>
              <a:t> </a:t>
            </a:r>
            <a:r>
              <a:rPr lang="tr-TR" dirty="0" smtClean="0"/>
              <a:t>yönetim</a:t>
            </a:r>
            <a:r>
              <a:rPr lang="en-IE" dirty="0" smtClean="0"/>
              <a:t> </a:t>
            </a:r>
            <a:r>
              <a:rPr lang="en-IE" dirty="0"/>
              <a:t>ve </a:t>
            </a:r>
            <a:r>
              <a:rPr lang="en-IE" dirty="0" err="1"/>
              <a:t>idari</a:t>
            </a:r>
            <a:r>
              <a:rPr lang="en-IE" dirty="0"/>
              <a:t> </a:t>
            </a:r>
            <a:r>
              <a:rPr lang="en-IE" dirty="0" err="1"/>
              <a:t>konulardan</a:t>
            </a:r>
            <a:r>
              <a:rPr lang="en-IE" dirty="0"/>
              <a:t> </a:t>
            </a:r>
            <a:r>
              <a:rPr lang="en-IE" dirty="0" err="1"/>
              <a:t>sorumlu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kamu</a:t>
            </a:r>
            <a:r>
              <a:rPr lang="en-IE" dirty="0"/>
              <a:t> </a:t>
            </a:r>
            <a:r>
              <a:rPr lang="en-IE" dirty="0" err="1"/>
              <a:t>otoritesidir</a:t>
            </a:r>
            <a:r>
              <a:rPr lang="en-IE" dirty="0"/>
              <a:t>.</a:t>
            </a:r>
          </a:p>
          <a:p>
            <a:r>
              <a:rPr lang="en-IE" dirty="0"/>
              <a:t>TUZLA,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Mültecilere</a:t>
            </a:r>
            <a:r>
              <a:rPr lang="en-IE" dirty="0"/>
              <a:t> ve </a:t>
            </a:r>
            <a:r>
              <a:rPr lang="en-IE" dirty="0" err="1"/>
              <a:t>Göçmenlere</a:t>
            </a:r>
            <a:r>
              <a:rPr lang="en-IE" dirty="0"/>
              <a:t> 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Öğretimi</a:t>
            </a:r>
            <a:r>
              <a:rPr lang="en-IE" dirty="0"/>
              <a:t> </a:t>
            </a:r>
            <a:r>
              <a:rPr lang="en-IE" dirty="0" err="1"/>
              <a:t>Konferansı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ve </a:t>
            </a:r>
            <a:r>
              <a:rPr lang="en-IE" dirty="0" err="1"/>
              <a:t>Mültecilerin</a:t>
            </a:r>
            <a:r>
              <a:rPr lang="en-IE" dirty="0"/>
              <a:t> Mesleki </a:t>
            </a:r>
            <a:r>
              <a:rPr lang="en-IE" dirty="0" err="1"/>
              <a:t>Eğitim</a:t>
            </a:r>
            <a:r>
              <a:rPr lang="en-IE" dirty="0"/>
              <a:t> ve </a:t>
            </a:r>
            <a:r>
              <a:rPr lang="en-IE" dirty="0" err="1"/>
              <a:t>Öğretim</a:t>
            </a:r>
            <a:r>
              <a:rPr lang="en-IE" dirty="0"/>
              <a:t> </a:t>
            </a:r>
            <a:r>
              <a:rPr lang="en-IE" dirty="0" err="1"/>
              <a:t>Yoluyla</a:t>
            </a:r>
            <a:r>
              <a:rPr lang="en-IE" dirty="0"/>
              <a:t>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İçerilmesi</a:t>
            </a:r>
            <a:r>
              <a:rPr lang="en-IE" dirty="0"/>
              <a:t> (VET)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dizi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program ve </a:t>
            </a:r>
            <a:r>
              <a:rPr lang="en-IE" dirty="0" err="1"/>
              <a:t>etkinlikle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 smtClean="0"/>
              <a:t>katılımı</a:t>
            </a:r>
            <a:r>
              <a:rPr lang="en-IE" dirty="0" smtClean="0"/>
              <a:t> </a:t>
            </a:r>
            <a:r>
              <a:rPr lang="en-IE" dirty="0"/>
              <a:t>ve </a:t>
            </a:r>
            <a:r>
              <a:rPr lang="en-IE" dirty="0" err="1" smtClean="0"/>
              <a:t>entegrasyonu</a:t>
            </a:r>
            <a:r>
              <a:rPr lang="en-IE" dirty="0" smtClean="0"/>
              <a:t> </a:t>
            </a:r>
            <a:r>
              <a:rPr lang="tr-TR" dirty="0" smtClean="0"/>
              <a:t>konularında faaliyet göstermektedir</a:t>
            </a:r>
            <a:r>
              <a:rPr lang="en-IE" dirty="0" smtClean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3AC2F-E929-4AEF-A5F8-784B71E9EF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96303" y="573765"/>
            <a:ext cx="4561490" cy="1051276"/>
          </a:xfrm>
        </p:spPr>
        <p:txBody>
          <a:bodyPr>
            <a:normAutofit lnSpcReduction="10000"/>
          </a:bodyPr>
          <a:lstStyle/>
          <a:p>
            <a:r>
              <a:rPr lang="en-IE" dirty="0"/>
              <a:t>Tuzla Kaymakamlığı - </a:t>
            </a:r>
            <a:r>
              <a:rPr lang="en-IE" dirty="0" smtClean="0"/>
              <a:t>T</a:t>
            </a:r>
            <a:r>
              <a:rPr lang="tr-TR" dirty="0" err="1" smtClean="0"/>
              <a:t>ürkiye</a:t>
            </a:r>
            <a:endParaRPr lang="en-IE" dirty="0"/>
          </a:p>
        </p:txBody>
      </p:sp>
      <p:pic>
        <p:nvPicPr>
          <p:cNvPr id="2050" name="Picture 2" descr="Image result for turkey flag">
            <a:extLst>
              <a:ext uri="{FF2B5EF4-FFF2-40B4-BE49-F238E27FC236}">
                <a16:creationId xmlns:a16="http://schemas.microsoft.com/office/drawing/2014/main" xmlns="" id="{FD1B60B2-5BEE-47ED-9BE3-E79474783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r="9259"/>
          <a:stretch/>
        </p:blipFill>
        <p:spPr bwMode="auto">
          <a:xfrm>
            <a:off x="10209812" y="552745"/>
            <a:ext cx="1531758" cy="10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EF4C54D-0529-4399-A38D-61F8B4A9739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xmlns="" id="{6BFA297A-42DE-4EF0-AFB9-3B30B9121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6" y="1404497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749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8AC3D63-0369-49B1-852E-E679500B3E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F0FC472C-C682-406E-9055-94E070C9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51116" y="630621"/>
            <a:ext cx="6540884" cy="1016069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/>
              <a:t>Ali Akça</a:t>
            </a:r>
          </a:p>
          <a:p>
            <a:r>
              <a:rPr lang="tr-TR" dirty="0"/>
              <a:t>Tuzla </a:t>
            </a:r>
            <a:r>
              <a:rPr lang="tr-TR" dirty="0" smtClean="0"/>
              <a:t>Kaymakamı</a:t>
            </a:r>
            <a:r>
              <a:rPr lang="en-IE" dirty="0" smtClean="0"/>
              <a:t>, </a:t>
            </a:r>
            <a:r>
              <a:rPr lang="tr-TR" dirty="0" smtClean="0"/>
              <a:t>Türkiye</a:t>
            </a:r>
            <a:endParaRPr lang="en-IE" dirty="0"/>
          </a:p>
          <a:p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C8E47F-A6CA-40B2-BADB-C61EE5A48595}"/>
              </a:ext>
            </a:extLst>
          </p:cNvPr>
          <p:cNvSpPr/>
          <p:nvPr/>
        </p:nvSpPr>
        <p:spPr>
          <a:xfrm>
            <a:off x="5885792" y="2446734"/>
            <a:ext cx="5861323" cy="321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  <a:buClr>
                <a:srgbClr val="EA1D76"/>
              </a:buClr>
            </a:pPr>
            <a:r>
              <a:rPr lang="en-IE" sz="2400" b="1" dirty="0">
                <a:solidFill>
                  <a:srgbClr val="6D6E6C"/>
                </a:solidFill>
              </a:rPr>
              <a:t>“</a:t>
            </a:r>
            <a:r>
              <a:rPr lang="en-IE" sz="2400" b="1" dirty="0" smtClean="0">
                <a:solidFill>
                  <a:srgbClr val="6D6E6C"/>
                </a:solidFill>
              </a:rPr>
              <a:t>Tuzla Kaymakamlığı, </a:t>
            </a:r>
            <a:r>
              <a:rPr lang="en-IE" sz="2400" b="1" dirty="0">
                <a:solidFill>
                  <a:srgbClr val="6D6E6C"/>
                </a:solidFill>
              </a:rPr>
              <a:t>3252 </a:t>
            </a:r>
            <a:r>
              <a:rPr lang="en-IE" sz="2400" b="1" dirty="0" err="1">
                <a:solidFill>
                  <a:srgbClr val="6D6E6C"/>
                </a:solidFill>
              </a:rPr>
              <a:t>kayıtlı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mültecinin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ev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sahipliği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yaptığı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bölgemizdeki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Suriyeli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mülteci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krizine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çözümde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 smtClean="0">
                <a:solidFill>
                  <a:srgbClr val="6D6E6C"/>
                </a:solidFill>
              </a:rPr>
              <a:t>liderlik</a:t>
            </a:r>
            <a:r>
              <a:rPr lang="tr-TR" sz="2400" b="1" dirty="0" smtClean="0">
                <a:solidFill>
                  <a:srgbClr val="6D6E6C"/>
                </a:solidFill>
              </a:rPr>
              <a:t> ve koordinasyon</a:t>
            </a:r>
            <a:r>
              <a:rPr lang="en-IE" sz="2400" b="1" dirty="0" smtClean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rolü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oynamaktan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gurur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duymaktadır</a:t>
            </a:r>
            <a:r>
              <a:rPr lang="en-IE" sz="2400" b="1" dirty="0">
                <a:solidFill>
                  <a:srgbClr val="6D6E6C"/>
                </a:solidFill>
              </a:rPr>
              <a:t>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Clr>
                <a:srgbClr val="EA1D76"/>
              </a:buClr>
            </a:pPr>
            <a:r>
              <a:rPr lang="tr-TR" sz="2400" b="1" dirty="0" smtClean="0">
                <a:solidFill>
                  <a:srgbClr val="6D6E6C"/>
                </a:solidFill>
              </a:rPr>
              <a:t>İlçedeki</a:t>
            </a:r>
            <a:r>
              <a:rPr lang="en-IE" sz="2400" b="1" dirty="0" smtClean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ana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kamu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otoritesi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olarak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Tuzla'ya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yerleşen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mültecilerin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tüm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sosyal</a:t>
            </a:r>
            <a:r>
              <a:rPr lang="en-IE" sz="2400" b="1" dirty="0">
                <a:solidFill>
                  <a:srgbClr val="6D6E6C"/>
                </a:solidFill>
              </a:rPr>
              <a:t>, </a:t>
            </a:r>
            <a:r>
              <a:rPr lang="en-IE" sz="2400" b="1" dirty="0" err="1">
                <a:solidFill>
                  <a:srgbClr val="6D6E6C"/>
                </a:solidFill>
              </a:rPr>
              <a:t>ekonomik</a:t>
            </a:r>
            <a:r>
              <a:rPr lang="en-IE" sz="2400" b="1" dirty="0">
                <a:solidFill>
                  <a:srgbClr val="6D6E6C"/>
                </a:solidFill>
              </a:rPr>
              <a:t>, </a:t>
            </a:r>
            <a:r>
              <a:rPr lang="en-IE" sz="2400" b="1" dirty="0" err="1">
                <a:solidFill>
                  <a:srgbClr val="6D6E6C"/>
                </a:solidFill>
              </a:rPr>
              <a:t>barınma</a:t>
            </a:r>
            <a:r>
              <a:rPr lang="en-IE" sz="2400" b="1" dirty="0">
                <a:solidFill>
                  <a:srgbClr val="6D6E6C"/>
                </a:solidFill>
              </a:rPr>
              <a:t>, </a:t>
            </a:r>
            <a:r>
              <a:rPr lang="en-IE" sz="2400" b="1" dirty="0" err="1">
                <a:solidFill>
                  <a:srgbClr val="6D6E6C"/>
                </a:solidFill>
              </a:rPr>
              <a:t>güvenlik</a:t>
            </a:r>
            <a:r>
              <a:rPr lang="en-IE" sz="2400" b="1" dirty="0">
                <a:solidFill>
                  <a:srgbClr val="6D6E6C"/>
                </a:solidFill>
              </a:rPr>
              <a:t>, </a:t>
            </a:r>
            <a:r>
              <a:rPr lang="en-IE" sz="2400" b="1" dirty="0" err="1">
                <a:solidFill>
                  <a:srgbClr val="6D6E6C"/>
                </a:solidFill>
              </a:rPr>
              <a:t>eğitim</a:t>
            </a:r>
            <a:r>
              <a:rPr lang="en-IE" sz="2400" b="1" dirty="0">
                <a:solidFill>
                  <a:srgbClr val="6D6E6C"/>
                </a:solidFill>
              </a:rPr>
              <a:t> ve </a:t>
            </a:r>
            <a:r>
              <a:rPr lang="en-IE" sz="2400" b="1" dirty="0" err="1">
                <a:solidFill>
                  <a:srgbClr val="6D6E6C"/>
                </a:solidFill>
              </a:rPr>
              <a:t>sağlık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desteklerini</a:t>
            </a:r>
            <a:r>
              <a:rPr lang="en-IE" sz="2400" b="1" dirty="0">
                <a:solidFill>
                  <a:srgbClr val="6D6E6C"/>
                </a:solidFill>
              </a:rPr>
              <a:t> </a:t>
            </a:r>
            <a:r>
              <a:rPr lang="en-IE" sz="2400" b="1" dirty="0" err="1">
                <a:solidFill>
                  <a:srgbClr val="6D6E6C"/>
                </a:solidFill>
              </a:rPr>
              <a:t>yönetiyoruz</a:t>
            </a:r>
            <a:r>
              <a:rPr lang="en-IE" sz="2400" b="1" dirty="0">
                <a:solidFill>
                  <a:srgbClr val="6D6E6C"/>
                </a:solidFill>
              </a:rPr>
              <a:t>. ”</a:t>
            </a:r>
          </a:p>
        </p:txBody>
      </p:sp>
      <p:pic>
        <p:nvPicPr>
          <p:cNvPr id="6" name="Resim Yer Tutucusu 3">
            <a:extLst>
              <a:ext uri="{FF2B5EF4-FFF2-40B4-BE49-F238E27FC236}">
                <a16:creationId xmlns:a16="http://schemas.microsoft.com/office/drawing/2014/main" xmlns="" id="{01E3A06D-CAEE-4B16-BB0A-B8B5A97F0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6996"/>
          <a:stretch>
            <a:fillRect/>
          </a:stretch>
        </p:blipFill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307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C6C3AA6-D446-402B-A3D3-3AEF942047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18178" y="2028544"/>
            <a:ext cx="6088939" cy="4141028"/>
          </a:xfrm>
        </p:spPr>
        <p:txBody>
          <a:bodyPr/>
          <a:lstStyle/>
          <a:p>
            <a:r>
              <a:rPr lang="en-IE" dirty="0" err="1"/>
              <a:t>Frontera</a:t>
            </a:r>
            <a:r>
              <a:rPr lang="en-IE" dirty="0"/>
              <a:t> Lavoro,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de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 </a:t>
            </a:r>
            <a:r>
              <a:rPr lang="en-IE" dirty="0" err="1"/>
              <a:t>üzere</a:t>
            </a:r>
            <a:r>
              <a:rPr lang="en-IE" dirty="0"/>
              <a:t> </a:t>
            </a:r>
            <a:r>
              <a:rPr lang="en-IE" dirty="0" err="1"/>
              <a:t>hassas</a:t>
            </a:r>
            <a:r>
              <a:rPr lang="en-IE" dirty="0"/>
              <a:t> </a:t>
            </a:r>
            <a:r>
              <a:rPr lang="en-IE" dirty="0" err="1"/>
              <a:t>grupların</a:t>
            </a:r>
            <a:r>
              <a:rPr lang="en-IE" dirty="0"/>
              <a:t> </a:t>
            </a:r>
            <a:r>
              <a:rPr lang="en-IE" dirty="0" err="1"/>
              <a:t>istihdam</a:t>
            </a:r>
            <a:r>
              <a:rPr lang="en-IE" dirty="0"/>
              <a:t> </a:t>
            </a:r>
            <a:r>
              <a:rPr lang="en-IE" dirty="0" err="1"/>
              <a:t>edilebilirliğini</a:t>
            </a:r>
            <a:r>
              <a:rPr lang="en-IE" dirty="0"/>
              <a:t> </a:t>
            </a:r>
            <a:r>
              <a:rPr lang="en-IE" dirty="0" err="1"/>
              <a:t>artırmak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kooperatiftir</a:t>
            </a:r>
            <a:r>
              <a:rPr lang="en-IE" dirty="0"/>
              <a:t>. </a:t>
            </a:r>
            <a:r>
              <a:rPr lang="en-IE" dirty="0" err="1"/>
              <a:t>İçerme</a:t>
            </a:r>
            <a:r>
              <a:rPr lang="en-IE" dirty="0"/>
              <a:t> </a:t>
            </a:r>
            <a:r>
              <a:rPr lang="en-IE" dirty="0" err="1"/>
              <a:t>Temsilcisi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aşağıdakilere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olurlar</a:t>
            </a:r>
            <a:r>
              <a:rPr lang="en-IE" dirty="0" smtClean="0"/>
              <a:t>: 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Ortak</a:t>
            </a:r>
            <a:r>
              <a:rPr lang="en-IE" dirty="0"/>
              <a:t> </a:t>
            </a:r>
            <a:r>
              <a:rPr lang="en-IE" dirty="0" err="1"/>
              <a:t>Tasarlanmış</a:t>
            </a:r>
            <a:r>
              <a:rPr lang="en-IE" dirty="0"/>
              <a:t> </a:t>
            </a:r>
            <a:r>
              <a:rPr lang="en-IE" dirty="0" err="1"/>
              <a:t>Bölge</a:t>
            </a:r>
            <a:r>
              <a:rPr lang="en-IE" dirty="0"/>
              <a:t> </a:t>
            </a:r>
            <a:r>
              <a:rPr lang="en-IE" dirty="0" err="1"/>
              <a:t>Politikaları</a:t>
            </a:r>
            <a:r>
              <a:rPr lang="en-IE" dirty="0"/>
              <a:t> ve </a:t>
            </a:r>
            <a:r>
              <a:rPr lang="en-IE" dirty="0" err="1"/>
              <a:t>Eylemleriyle</a:t>
            </a:r>
            <a:r>
              <a:rPr lang="en-IE" dirty="0"/>
              <a:t> </a:t>
            </a:r>
            <a:r>
              <a:rPr lang="en-IE" dirty="0" err="1"/>
              <a:t>Entegrasyonu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içerme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becerileri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Mesleki ve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Eğitiminde</a:t>
            </a:r>
            <a:r>
              <a:rPr lang="en-IE" dirty="0"/>
              <a:t> </a:t>
            </a:r>
            <a:r>
              <a:rPr lang="en-IE" dirty="0" err="1"/>
              <a:t>Göçmenlere</a:t>
            </a:r>
            <a:r>
              <a:rPr lang="en-IE" dirty="0"/>
              <a:t> </a:t>
            </a:r>
            <a:r>
              <a:rPr lang="en-IE" dirty="0" err="1"/>
              <a:t>Erişilebilirlik</a:t>
            </a:r>
            <a:r>
              <a:rPr lang="en-IE" dirty="0"/>
              <a:t> ve </a:t>
            </a:r>
            <a:r>
              <a:rPr lang="en-IE" dirty="0" err="1"/>
              <a:t>Katılım</a:t>
            </a:r>
            <a:endParaRPr lang="en-IE" dirty="0"/>
          </a:p>
        </p:txBody>
      </p:sp>
      <p:pic>
        <p:nvPicPr>
          <p:cNvPr id="6" name="Picture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A43BB24E-3953-483C-B0E4-A485D295D87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2732" r="1273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3AC2F-E929-4AEF-A5F8-784B71E9EF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18178" y="504497"/>
            <a:ext cx="3840830" cy="1120544"/>
          </a:xfrm>
        </p:spPr>
        <p:txBody>
          <a:bodyPr>
            <a:normAutofit/>
          </a:bodyPr>
          <a:lstStyle/>
          <a:p>
            <a:r>
              <a:rPr lang="en-IE" dirty="0"/>
              <a:t>Frontera Lavoro - </a:t>
            </a:r>
            <a:r>
              <a:rPr lang="tr-TR" dirty="0" smtClean="0"/>
              <a:t>İtalya</a:t>
            </a:r>
            <a:endParaRPr lang="en-IE" dirty="0"/>
          </a:p>
        </p:txBody>
      </p:sp>
      <p:pic>
        <p:nvPicPr>
          <p:cNvPr id="4098" name="Picture 2" descr="Image result for italy flag">
            <a:extLst>
              <a:ext uri="{FF2B5EF4-FFF2-40B4-BE49-F238E27FC236}">
                <a16:creationId xmlns:a16="http://schemas.microsoft.com/office/drawing/2014/main" xmlns="" id="{F44A740F-CA6B-49CE-A726-66FD4E6AB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373" y="552447"/>
            <a:ext cx="1341218" cy="89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811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C6C3AA6-D446-402B-A3D3-3AEF942047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2524" y="2157413"/>
            <a:ext cx="6088939" cy="3631644"/>
          </a:xfrm>
        </p:spPr>
        <p:txBody>
          <a:bodyPr/>
          <a:lstStyle/>
          <a:p>
            <a:r>
              <a:rPr lang="en-IE" dirty="0"/>
              <a:t>KulturLife, </a:t>
            </a:r>
            <a:r>
              <a:rPr lang="en-IE" dirty="0" err="1"/>
              <a:t>kültürler</a:t>
            </a:r>
            <a:r>
              <a:rPr lang="en-IE" dirty="0"/>
              <a:t> </a:t>
            </a:r>
            <a:r>
              <a:rPr lang="en-IE" dirty="0" err="1"/>
              <a:t>arası</a:t>
            </a:r>
            <a:r>
              <a:rPr lang="en-IE" dirty="0"/>
              <a:t> </a:t>
            </a:r>
            <a:r>
              <a:rPr lang="en-IE" dirty="0" err="1"/>
              <a:t>alışverişi</a:t>
            </a:r>
            <a:r>
              <a:rPr lang="en-IE" dirty="0"/>
              <a:t> </a:t>
            </a:r>
            <a:r>
              <a:rPr lang="en-IE" dirty="0" err="1"/>
              <a:t>destekleyen</a:t>
            </a:r>
            <a:r>
              <a:rPr lang="en-IE" dirty="0"/>
              <a:t> </a:t>
            </a:r>
            <a:r>
              <a:rPr lang="en-IE" dirty="0" err="1"/>
              <a:t>kâr</a:t>
            </a:r>
            <a:r>
              <a:rPr lang="en-IE" dirty="0"/>
              <a:t> </a:t>
            </a:r>
            <a:r>
              <a:rPr lang="en-IE" dirty="0" err="1"/>
              <a:t>amacı</a:t>
            </a:r>
            <a:r>
              <a:rPr lang="en-IE" dirty="0"/>
              <a:t> </a:t>
            </a:r>
            <a:r>
              <a:rPr lang="en-IE" dirty="0" err="1"/>
              <a:t>gütmeyen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kuruluştur</a:t>
            </a:r>
            <a:r>
              <a:rPr lang="en-IE" dirty="0"/>
              <a:t>.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İçerme</a:t>
            </a:r>
            <a:r>
              <a:rPr lang="en-IE" dirty="0"/>
              <a:t> </a:t>
            </a:r>
            <a:r>
              <a:rPr lang="en-IE" dirty="0" err="1"/>
              <a:t>Temsilcisi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, </a:t>
            </a:r>
            <a:r>
              <a:rPr lang="en-IE" dirty="0" err="1"/>
              <a:t>vaaz</a:t>
            </a:r>
            <a:r>
              <a:rPr lang="en-IE" dirty="0"/>
              <a:t> </a:t>
            </a:r>
            <a:r>
              <a:rPr lang="en-IE" dirty="0" err="1"/>
              <a:t>ettiklerini</a:t>
            </a:r>
            <a:r>
              <a:rPr lang="en-IE" dirty="0"/>
              <a:t> ve </a:t>
            </a:r>
            <a:r>
              <a:rPr lang="en-IE" dirty="0" err="1"/>
              <a:t>örgütlerinin</a:t>
            </a:r>
            <a:r>
              <a:rPr lang="en-IE" dirty="0"/>
              <a:t> </a:t>
            </a:r>
            <a:r>
              <a:rPr lang="en-IE" dirty="0" err="1"/>
              <a:t>kalbinde</a:t>
            </a:r>
            <a:r>
              <a:rPr lang="en-IE" dirty="0"/>
              <a:t> </a:t>
            </a:r>
            <a:r>
              <a:rPr lang="en-IE" dirty="0" err="1"/>
              <a:t>yer</a:t>
            </a:r>
            <a:r>
              <a:rPr lang="en-IE" dirty="0"/>
              <a:t> </a:t>
            </a:r>
            <a:r>
              <a:rPr lang="en-IE" dirty="0" err="1"/>
              <a:t>almayı</a:t>
            </a:r>
            <a:r>
              <a:rPr lang="en-IE" dirty="0"/>
              <a:t> </a:t>
            </a:r>
            <a:r>
              <a:rPr lang="en-IE" dirty="0" err="1"/>
              <a:t>uyguladıklarını</a:t>
            </a:r>
            <a:r>
              <a:rPr lang="en-IE" dirty="0"/>
              <a:t> </a:t>
            </a:r>
            <a:r>
              <a:rPr lang="en-IE" dirty="0" err="1"/>
              <a:t>uygularlar</a:t>
            </a:r>
            <a:r>
              <a:rPr lang="en-IE" dirty="0"/>
              <a:t>. </a:t>
            </a:r>
            <a:r>
              <a:rPr lang="en-IE" dirty="0" err="1"/>
              <a:t>Anahtar</a:t>
            </a:r>
            <a:r>
              <a:rPr lang="en-IE" dirty="0"/>
              <a:t> </a:t>
            </a:r>
            <a:r>
              <a:rPr lang="en-IE" dirty="0" err="1"/>
              <a:t>programlar</a:t>
            </a:r>
            <a:r>
              <a:rPr lang="en-IE" dirty="0"/>
              <a:t> </a:t>
            </a:r>
            <a:r>
              <a:rPr lang="en-IE" dirty="0" err="1"/>
              <a:t>şunları</a:t>
            </a:r>
            <a:r>
              <a:rPr lang="en-IE" dirty="0"/>
              <a:t> </a:t>
            </a:r>
            <a:r>
              <a:rPr lang="en-IE" dirty="0" err="1"/>
              <a:t>içerir</a:t>
            </a:r>
            <a:r>
              <a:rPr lang="en-IE" dirty="0" smtClean="0"/>
              <a:t>: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 smtClean="0"/>
              <a:t>Mültecilerin</a:t>
            </a:r>
            <a:r>
              <a:rPr lang="en-IE" dirty="0" smtClean="0"/>
              <a:t> </a:t>
            </a:r>
            <a:r>
              <a:rPr lang="en-IE" dirty="0"/>
              <a:t>KulturLife </a:t>
            </a:r>
            <a:r>
              <a:rPr lang="en-IE" dirty="0">
                <a:hlinkClick r:id="rId2"/>
              </a:rPr>
              <a:t>iş </a:t>
            </a:r>
            <a:r>
              <a:rPr lang="en-IE" dirty="0" err="1">
                <a:hlinkClick r:id="rId2"/>
              </a:rPr>
              <a:t>gücüne</a:t>
            </a:r>
            <a:r>
              <a:rPr lang="en-IE" dirty="0">
                <a:hlinkClick r:id="rId2"/>
              </a:rPr>
              <a:t> </a:t>
            </a:r>
            <a:r>
              <a:rPr lang="en-IE" dirty="0" err="1">
                <a:hlinkClick r:id="rId2"/>
              </a:rPr>
              <a:t>entegrasyonu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Kültürlerarası</a:t>
            </a:r>
            <a:r>
              <a:rPr lang="en-IE" dirty="0"/>
              <a:t> </a:t>
            </a:r>
            <a:r>
              <a:rPr lang="en-IE" dirty="0" err="1"/>
              <a:t>Etkinlikler</a:t>
            </a:r>
            <a:r>
              <a:rPr lang="en-IE" dirty="0"/>
              <a:t> ve </a:t>
            </a:r>
            <a:r>
              <a:rPr lang="en-IE" dirty="0" err="1"/>
              <a:t>Gençlik</a:t>
            </a:r>
            <a:r>
              <a:rPr lang="en-IE" dirty="0"/>
              <a:t> </a:t>
            </a:r>
            <a:r>
              <a:rPr lang="en-IE" dirty="0" err="1"/>
              <a:t>Değişimleri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smtClean="0"/>
              <a:t>M</a:t>
            </a:r>
            <a:r>
              <a:rPr lang="tr-TR" dirty="0" err="1" smtClean="0"/>
              <a:t>esleki</a:t>
            </a:r>
            <a:r>
              <a:rPr lang="tr-TR" dirty="0" smtClean="0"/>
              <a:t> eğitim</a:t>
            </a:r>
            <a:r>
              <a:rPr lang="en-IE" dirty="0" smtClean="0"/>
              <a:t> </a:t>
            </a:r>
            <a:r>
              <a:rPr lang="en-IE" dirty="0" err="1"/>
              <a:t>sektörüne</a:t>
            </a:r>
            <a:r>
              <a:rPr lang="en-IE" dirty="0"/>
              <a:t> </a:t>
            </a:r>
            <a:r>
              <a:rPr lang="en-IE" dirty="0" err="1"/>
              <a:t>göçmen</a:t>
            </a:r>
            <a:r>
              <a:rPr lang="en-IE" dirty="0"/>
              <a:t> ve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katılımı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3AC2F-E929-4AEF-A5F8-784B71E9EF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17629" y="378372"/>
            <a:ext cx="4950372" cy="1246669"/>
          </a:xfrm>
        </p:spPr>
        <p:txBody>
          <a:bodyPr>
            <a:normAutofit/>
          </a:bodyPr>
          <a:lstStyle/>
          <a:p>
            <a:r>
              <a:rPr lang="en-IE" dirty="0" err="1"/>
              <a:t>KulturLife</a:t>
            </a:r>
            <a:r>
              <a:rPr lang="en-IE" dirty="0"/>
              <a:t> – </a:t>
            </a:r>
          </a:p>
          <a:p>
            <a:r>
              <a:rPr lang="tr-TR" dirty="0" smtClean="0"/>
              <a:t>Almanya</a:t>
            </a:r>
            <a:endParaRPr lang="en-IE" dirty="0"/>
          </a:p>
        </p:txBody>
      </p:sp>
      <p:pic>
        <p:nvPicPr>
          <p:cNvPr id="8" name="Picture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36DA0DC-C622-4457-A1D2-ABF4F9AA469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09" r="309"/>
          <a:stretch>
            <a:fillRect/>
          </a:stretch>
        </p:blipFill>
        <p:spPr/>
      </p:pic>
      <p:pic>
        <p:nvPicPr>
          <p:cNvPr id="6146" name="Picture 2" descr="Image result for germany flag">
            <a:extLst>
              <a:ext uri="{FF2B5EF4-FFF2-40B4-BE49-F238E27FC236}">
                <a16:creationId xmlns:a16="http://schemas.microsoft.com/office/drawing/2014/main" xmlns="" id="{EECCDC81-D472-4486-912D-E9B72484B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20" y="604552"/>
            <a:ext cx="1700815" cy="10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91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C6C3AA6-D446-402B-A3D3-3AEF942047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2524" y="2157413"/>
            <a:ext cx="6088939" cy="3631644"/>
          </a:xfrm>
        </p:spPr>
        <p:txBody>
          <a:bodyPr/>
          <a:lstStyle/>
          <a:p>
            <a:r>
              <a:rPr lang="en-IE" b="1" dirty="0"/>
              <a:t>“</a:t>
            </a:r>
            <a:r>
              <a:rPr lang="en-IE" b="1" dirty="0" err="1"/>
              <a:t>Kurumlar</a:t>
            </a:r>
            <a:r>
              <a:rPr lang="en-IE" b="1" dirty="0"/>
              <a:t> </a:t>
            </a:r>
            <a:r>
              <a:rPr lang="en-IE" b="1" dirty="0" err="1"/>
              <a:t>arası</a:t>
            </a:r>
            <a:r>
              <a:rPr lang="en-IE" b="1" dirty="0"/>
              <a:t> </a:t>
            </a:r>
            <a:r>
              <a:rPr lang="en-IE" b="1" dirty="0" err="1"/>
              <a:t>ağımız</a:t>
            </a:r>
            <a:r>
              <a:rPr lang="en-IE" b="1" dirty="0"/>
              <a:t>, </a:t>
            </a:r>
            <a:r>
              <a:rPr lang="tr-TR" b="1" dirty="0" err="1" smtClean="0"/>
              <a:t>bütünlşeme</a:t>
            </a:r>
            <a:r>
              <a:rPr lang="tr-TR" b="1" dirty="0" smtClean="0"/>
              <a:t> </a:t>
            </a:r>
            <a:r>
              <a:rPr lang="en-IE" b="1" dirty="0" err="1" smtClean="0"/>
              <a:t>çalışmamızın</a:t>
            </a:r>
            <a:r>
              <a:rPr lang="en-IE" b="1" dirty="0" smtClean="0"/>
              <a:t> </a:t>
            </a:r>
            <a:r>
              <a:rPr lang="en-IE" b="1" dirty="0" err="1"/>
              <a:t>anahtarıdır</a:t>
            </a:r>
            <a:r>
              <a:rPr lang="en-IE" b="1" dirty="0"/>
              <a:t>. İlk </a:t>
            </a:r>
            <a:r>
              <a:rPr lang="en-IE" b="1" dirty="0" err="1"/>
              <a:t>etapta</a:t>
            </a:r>
            <a:r>
              <a:rPr lang="en-IE" b="1" dirty="0"/>
              <a:t> </a:t>
            </a:r>
            <a:r>
              <a:rPr lang="en-IE" b="1" dirty="0" err="1"/>
              <a:t>temas</a:t>
            </a:r>
            <a:r>
              <a:rPr lang="en-IE" b="1" dirty="0"/>
              <a:t> </a:t>
            </a:r>
            <a:r>
              <a:rPr lang="en-IE" b="1" dirty="0" err="1"/>
              <a:t>etmeyeceğimiz</a:t>
            </a:r>
            <a:r>
              <a:rPr lang="en-IE" b="1" dirty="0"/>
              <a:t> </a:t>
            </a:r>
            <a:r>
              <a:rPr lang="en-IE" b="1" dirty="0" err="1"/>
              <a:t>ilgili</a:t>
            </a:r>
            <a:r>
              <a:rPr lang="en-IE" b="1" dirty="0"/>
              <a:t> </a:t>
            </a:r>
            <a:r>
              <a:rPr lang="en-IE" b="1" dirty="0" err="1"/>
              <a:t>paydaşlarla</a:t>
            </a:r>
            <a:r>
              <a:rPr lang="en-IE" b="1" dirty="0"/>
              <a:t> </a:t>
            </a:r>
            <a:r>
              <a:rPr lang="en-IE" b="1" dirty="0" err="1"/>
              <a:t>çalışma</a:t>
            </a:r>
            <a:r>
              <a:rPr lang="en-IE" b="1" dirty="0"/>
              <a:t> </a:t>
            </a:r>
            <a:r>
              <a:rPr lang="en-IE" b="1" dirty="0" err="1"/>
              <a:t>fırsatı</a:t>
            </a:r>
            <a:r>
              <a:rPr lang="en-IE" b="1" dirty="0"/>
              <a:t> </a:t>
            </a:r>
            <a:r>
              <a:rPr lang="en-IE" b="1" dirty="0" err="1"/>
              <a:t>veren</a:t>
            </a:r>
            <a:r>
              <a:rPr lang="en-IE" b="1" dirty="0"/>
              <a:t> </a:t>
            </a:r>
            <a:r>
              <a:rPr lang="en-IE" b="1" dirty="0" err="1"/>
              <a:t>kamu</a:t>
            </a:r>
            <a:r>
              <a:rPr lang="en-IE" b="1" dirty="0"/>
              <a:t>, </a:t>
            </a:r>
            <a:r>
              <a:rPr lang="en-IE" b="1" dirty="0" err="1"/>
              <a:t>özel</a:t>
            </a:r>
            <a:r>
              <a:rPr lang="en-IE" b="1" dirty="0"/>
              <a:t> ve </a:t>
            </a:r>
            <a:r>
              <a:rPr lang="en-IE" b="1" dirty="0" err="1"/>
              <a:t>kar</a:t>
            </a:r>
            <a:r>
              <a:rPr lang="en-IE" b="1" dirty="0"/>
              <a:t> </a:t>
            </a:r>
            <a:r>
              <a:rPr lang="en-IE" b="1" dirty="0" err="1"/>
              <a:t>amacı</a:t>
            </a:r>
            <a:r>
              <a:rPr lang="en-IE" b="1" dirty="0"/>
              <a:t> </a:t>
            </a:r>
            <a:r>
              <a:rPr lang="en-IE" b="1" dirty="0" err="1"/>
              <a:t>gütmeyen</a:t>
            </a:r>
            <a:r>
              <a:rPr lang="en-IE" b="1" dirty="0"/>
              <a:t> </a:t>
            </a:r>
            <a:r>
              <a:rPr lang="en-IE" b="1" dirty="0" err="1"/>
              <a:t>kuruluşlardan</a:t>
            </a:r>
            <a:r>
              <a:rPr lang="en-IE" b="1" dirty="0"/>
              <a:t> </a:t>
            </a:r>
            <a:r>
              <a:rPr lang="en-IE" b="1" dirty="0" err="1"/>
              <a:t>oluşur</a:t>
            </a:r>
            <a:r>
              <a:rPr lang="en-IE" b="1" dirty="0"/>
              <a:t>.</a:t>
            </a:r>
          </a:p>
          <a:p>
            <a:r>
              <a:rPr lang="en-IE" b="1" dirty="0" err="1"/>
              <a:t>Birlikte</a:t>
            </a:r>
            <a:r>
              <a:rPr lang="en-IE" b="1" dirty="0"/>
              <a:t> </a:t>
            </a:r>
            <a:r>
              <a:rPr lang="en-IE" b="1" dirty="0" err="1" smtClean="0"/>
              <a:t>çalışmak</a:t>
            </a:r>
            <a:r>
              <a:rPr lang="tr-TR" b="1" dirty="0" smtClean="0"/>
              <a:t>,</a:t>
            </a:r>
            <a:r>
              <a:rPr lang="en-IE" b="1" dirty="0" smtClean="0"/>
              <a:t> </a:t>
            </a:r>
            <a:r>
              <a:rPr lang="en-IE" b="1" dirty="0" err="1"/>
              <a:t>en</a:t>
            </a:r>
            <a:r>
              <a:rPr lang="en-IE" b="1" dirty="0"/>
              <a:t> </a:t>
            </a:r>
            <a:r>
              <a:rPr lang="en-IE" b="1" dirty="0" err="1"/>
              <a:t>etkili</a:t>
            </a:r>
            <a:r>
              <a:rPr lang="en-IE" b="1" dirty="0"/>
              <a:t> ve </a:t>
            </a:r>
            <a:r>
              <a:rPr lang="en-IE" b="1" dirty="0" err="1"/>
              <a:t>verimli</a:t>
            </a:r>
            <a:r>
              <a:rPr lang="en-IE" b="1" dirty="0"/>
              <a:t> </a:t>
            </a:r>
            <a:r>
              <a:rPr lang="en-IE" b="1" dirty="0" err="1"/>
              <a:t>fikirler</a:t>
            </a:r>
            <a:r>
              <a:rPr lang="en-IE" b="1" dirty="0"/>
              <a:t> ve </a:t>
            </a:r>
            <a:r>
              <a:rPr lang="en-IE" b="1" dirty="0" err="1"/>
              <a:t>çözümler</a:t>
            </a:r>
            <a:r>
              <a:rPr lang="en-IE" b="1" dirty="0"/>
              <a:t> </a:t>
            </a:r>
            <a:r>
              <a:rPr lang="en-IE" b="1" dirty="0" err="1"/>
              <a:t>için</a:t>
            </a:r>
            <a:r>
              <a:rPr lang="en-IE" b="1" dirty="0"/>
              <a:t> </a:t>
            </a:r>
            <a:r>
              <a:rPr lang="en-IE" b="1" dirty="0" err="1"/>
              <a:t>çabaları</a:t>
            </a:r>
            <a:r>
              <a:rPr lang="en-IE" b="1" dirty="0"/>
              <a:t> </a:t>
            </a:r>
            <a:r>
              <a:rPr lang="en-IE" b="1" dirty="0" err="1"/>
              <a:t>birleştirmek</a:t>
            </a:r>
            <a:r>
              <a:rPr lang="en-IE" b="1" dirty="0"/>
              <a:t> </a:t>
            </a:r>
            <a:r>
              <a:rPr lang="en-IE" b="1" dirty="0" err="1"/>
              <a:t>için</a:t>
            </a:r>
            <a:r>
              <a:rPr lang="en-IE" b="1" dirty="0"/>
              <a:t> </a:t>
            </a:r>
            <a:r>
              <a:rPr lang="en-IE" b="1" dirty="0" err="1"/>
              <a:t>farklı</a:t>
            </a:r>
            <a:r>
              <a:rPr lang="en-IE" b="1" dirty="0"/>
              <a:t> </a:t>
            </a:r>
            <a:r>
              <a:rPr lang="en-IE" b="1" dirty="0" err="1"/>
              <a:t>düzeylerde</a:t>
            </a:r>
            <a:r>
              <a:rPr lang="en-IE" b="1" dirty="0"/>
              <a:t> </a:t>
            </a:r>
            <a:r>
              <a:rPr lang="en-IE" b="1" dirty="0" err="1"/>
              <a:t>işbirliği</a:t>
            </a:r>
            <a:r>
              <a:rPr lang="en-IE" b="1" dirty="0"/>
              <a:t> de </a:t>
            </a:r>
            <a:r>
              <a:rPr lang="en-IE" b="1" dirty="0" err="1"/>
              <a:t>önemlidir</a:t>
            </a:r>
            <a:r>
              <a:rPr lang="en-IE" b="1" dirty="0"/>
              <a:t>. ”</a:t>
            </a:r>
            <a:endParaRPr lang="de-D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3AC2F-E929-4AEF-A5F8-784B71E9EF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51116" y="789532"/>
            <a:ext cx="6540884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Chiara Dickmann, KulturLife - </a:t>
            </a:r>
            <a:r>
              <a:rPr lang="tr-TR" dirty="0" err="1" smtClean="0"/>
              <a:t>almanya</a:t>
            </a:r>
            <a:endParaRPr lang="en-IE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r="12732"/>
          <a:stretch>
            <a:fillRect/>
          </a:stretch>
        </p:blipFill>
        <p:spPr>
          <a:xfrm>
            <a:off x="571510" y="1404496"/>
            <a:ext cx="4849824" cy="4879740"/>
          </a:xfrm>
        </p:spPr>
      </p:pic>
    </p:spTree>
    <p:extLst>
      <p:ext uri="{BB962C8B-B14F-4D97-AF65-F5344CB8AC3E}">
        <p14:creationId xmlns:p14="http://schemas.microsoft.com/office/powerpoint/2010/main" val="1158980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2504D0A-5878-4FCB-A26B-1B88869320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50077" y="2157413"/>
            <a:ext cx="5842226" cy="3631644"/>
          </a:xfrm>
        </p:spPr>
        <p:txBody>
          <a:bodyPr/>
          <a:lstStyle/>
          <a:p>
            <a:pPr algn="just"/>
            <a:r>
              <a:rPr lang="en-GB" dirty="0" err="1"/>
              <a:t>Canice</a:t>
            </a:r>
            <a:r>
              <a:rPr lang="en-GB" dirty="0"/>
              <a:t> </a:t>
            </a:r>
            <a:r>
              <a:rPr lang="en-GB" dirty="0" err="1"/>
              <a:t>Danışmanlık</a:t>
            </a:r>
            <a:r>
              <a:rPr lang="en-GB" dirty="0"/>
              <a:t>, </a:t>
            </a:r>
            <a:r>
              <a:rPr lang="en-GB" dirty="0" err="1"/>
              <a:t>bölgesel</a:t>
            </a:r>
            <a:r>
              <a:rPr lang="en-GB" dirty="0"/>
              <a:t> </a:t>
            </a:r>
            <a:r>
              <a:rPr lang="en-GB" dirty="0" err="1"/>
              <a:t>kalkınma</a:t>
            </a:r>
            <a:r>
              <a:rPr lang="en-GB" dirty="0"/>
              <a:t> </a:t>
            </a:r>
            <a:r>
              <a:rPr lang="en-GB" dirty="0" err="1"/>
              <a:t>girişimleri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mesleki</a:t>
            </a:r>
            <a:r>
              <a:rPr lang="en-GB" dirty="0"/>
              <a:t> </a:t>
            </a:r>
            <a:r>
              <a:rPr lang="en-GB" dirty="0" err="1"/>
              <a:t>eğitim</a:t>
            </a:r>
            <a:r>
              <a:rPr lang="en-GB" dirty="0"/>
              <a:t> ve </a:t>
            </a:r>
            <a:r>
              <a:rPr lang="en-GB" dirty="0" err="1"/>
              <a:t>yenilik</a:t>
            </a:r>
            <a:r>
              <a:rPr lang="en-GB" dirty="0"/>
              <a:t> </a:t>
            </a:r>
            <a:r>
              <a:rPr lang="en-GB" dirty="0" err="1"/>
              <a:t>desteği</a:t>
            </a:r>
            <a:r>
              <a:rPr lang="en-GB" dirty="0"/>
              <a:t> </a:t>
            </a:r>
            <a:r>
              <a:rPr lang="en-GB" dirty="0" err="1"/>
              <a:t>konusunda</a:t>
            </a:r>
            <a:r>
              <a:rPr lang="en-GB" dirty="0"/>
              <a:t> </a:t>
            </a:r>
            <a:r>
              <a:rPr lang="en-GB" dirty="0" err="1"/>
              <a:t>uzmanlaşmış</a:t>
            </a:r>
            <a:r>
              <a:rPr lang="en-GB" dirty="0"/>
              <a:t> </a:t>
            </a:r>
            <a:r>
              <a:rPr lang="en-GB" dirty="0" err="1"/>
              <a:t>küçük</a:t>
            </a:r>
            <a:r>
              <a:rPr lang="en-GB" dirty="0"/>
              <a:t>, </a:t>
            </a:r>
            <a:r>
              <a:rPr lang="en-GB" dirty="0" err="1"/>
              <a:t>dışa</a:t>
            </a:r>
            <a:r>
              <a:rPr lang="en-GB" dirty="0"/>
              <a:t> </a:t>
            </a:r>
            <a:r>
              <a:rPr lang="en-GB" dirty="0" err="1"/>
              <a:t>dönük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şirkettir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Canice</a:t>
            </a:r>
            <a:r>
              <a:rPr lang="en-GB" dirty="0"/>
              <a:t> </a:t>
            </a:r>
            <a:r>
              <a:rPr lang="en-GB" dirty="0" err="1"/>
              <a:t>Danışmanlık'taki</a:t>
            </a:r>
            <a:r>
              <a:rPr lang="en-GB" dirty="0"/>
              <a:t> </a:t>
            </a:r>
            <a:r>
              <a:rPr lang="en-GB" dirty="0" err="1"/>
              <a:t>ekip</a:t>
            </a:r>
            <a:r>
              <a:rPr lang="en-GB" dirty="0"/>
              <a:t>, </a:t>
            </a:r>
            <a:r>
              <a:rPr lang="en-GB" dirty="0" err="1"/>
              <a:t>mültecilerin</a:t>
            </a:r>
            <a:r>
              <a:rPr lang="en-GB" dirty="0"/>
              <a:t> </a:t>
            </a:r>
            <a:r>
              <a:rPr lang="en-GB" dirty="0" err="1"/>
              <a:t>dahil</a:t>
            </a:r>
            <a:r>
              <a:rPr lang="en-GB" dirty="0"/>
              <a:t> </a:t>
            </a:r>
            <a:r>
              <a:rPr lang="en-GB" dirty="0" err="1"/>
              <a:t>edilmesini</a:t>
            </a:r>
            <a:r>
              <a:rPr lang="en-GB" dirty="0"/>
              <a:t> ve </a:t>
            </a:r>
            <a:r>
              <a:rPr lang="en-GB" dirty="0" err="1"/>
              <a:t>entegrasyonunu</a:t>
            </a:r>
            <a:r>
              <a:rPr lang="en-GB" dirty="0"/>
              <a:t> </a:t>
            </a:r>
            <a:r>
              <a:rPr lang="en-GB" dirty="0" err="1"/>
              <a:t>teşvik</a:t>
            </a:r>
            <a:r>
              <a:rPr lang="en-GB" dirty="0"/>
              <a:t> </a:t>
            </a:r>
            <a:r>
              <a:rPr lang="en-GB" dirty="0" err="1"/>
              <a:t>etmek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geliştirilen</a:t>
            </a:r>
            <a:r>
              <a:rPr lang="en-GB" dirty="0"/>
              <a:t> ve </a:t>
            </a:r>
            <a:r>
              <a:rPr lang="en-GB" dirty="0" err="1"/>
              <a:t>sunulan</a:t>
            </a:r>
            <a:r>
              <a:rPr lang="en-GB" dirty="0"/>
              <a:t> </a:t>
            </a:r>
            <a:r>
              <a:rPr lang="en-GB" dirty="0" err="1"/>
              <a:t>birçok</a:t>
            </a:r>
            <a:r>
              <a:rPr lang="en-GB" dirty="0"/>
              <a:t> </a:t>
            </a:r>
            <a:r>
              <a:rPr lang="en-GB" dirty="0" err="1"/>
              <a:t>programla</a:t>
            </a:r>
            <a:r>
              <a:rPr lang="en-GB" dirty="0"/>
              <a:t> </a:t>
            </a:r>
            <a:r>
              <a:rPr lang="en-GB" dirty="0" err="1"/>
              <a:t>kaynaştırma</a:t>
            </a:r>
            <a:r>
              <a:rPr lang="en-GB" dirty="0"/>
              <a:t> </a:t>
            </a:r>
            <a:r>
              <a:rPr lang="en-GB" dirty="0" err="1"/>
              <a:t>eğitiminin</a:t>
            </a:r>
            <a:r>
              <a:rPr lang="en-GB" dirty="0"/>
              <a:t> </a:t>
            </a:r>
            <a:r>
              <a:rPr lang="en-GB" dirty="0" err="1"/>
              <a:t>geliştirilmesinde</a:t>
            </a:r>
            <a:r>
              <a:rPr lang="en-GB" dirty="0"/>
              <a:t> 20 </a:t>
            </a:r>
            <a:r>
              <a:rPr lang="en-GB" dirty="0" err="1"/>
              <a:t>yılı</a:t>
            </a:r>
            <a:r>
              <a:rPr lang="en-GB" dirty="0"/>
              <a:t> </a:t>
            </a:r>
            <a:r>
              <a:rPr lang="en-GB" dirty="0" err="1"/>
              <a:t>aşkın</a:t>
            </a:r>
            <a:r>
              <a:rPr lang="en-GB" dirty="0"/>
              <a:t> </a:t>
            </a:r>
            <a:r>
              <a:rPr lang="en-GB" dirty="0" err="1"/>
              <a:t>deneyime</a:t>
            </a:r>
            <a:r>
              <a:rPr lang="en-GB" dirty="0"/>
              <a:t> </a:t>
            </a:r>
            <a:r>
              <a:rPr lang="en-GB" dirty="0" err="1"/>
              <a:t>sahiptir</a:t>
            </a:r>
            <a:r>
              <a:rPr lang="en-GB" dirty="0"/>
              <a:t>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2C4C9E03-CF75-48F4-95A2-0CB701333C1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2990" r="1299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6C4D8A-A7E1-41C8-9534-4C896701AE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41386" y="451945"/>
            <a:ext cx="3665069" cy="119411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Canice Consulting,</a:t>
            </a:r>
          </a:p>
          <a:p>
            <a:r>
              <a:rPr lang="tr-TR" dirty="0" smtClean="0"/>
              <a:t>Kuzey İrlanda</a:t>
            </a:r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34C596CB-7735-4F34-8F3E-776F7EE80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936687" y="430924"/>
            <a:ext cx="1855918" cy="11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26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2504D0A-5878-4FCB-A26B-1B88869320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5965" y="1879600"/>
            <a:ext cx="5935498" cy="4404636"/>
          </a:xfrm>
        </p:spPr>
        <p:txBody>
          <a:bodyPr/>
          <a:lstStyle/>
          <a:p>
            <a:pPr algn="just"/>
            <a:r>
              <a:rPr lang="en-GB" dirty="0" err="1"/>
              <a:t>Cebanc</a:t>
            </a:r>
            <a:r>
              <a:rPr lang="en-GB" dirty="0"/>
              <a:t>, San </a:t>
            </a:r>
            <a:r>
              <a:rPr lang="en-GB" dirty="0" err="1"/>
              <a:t>Sebastian'da</a:t>
            </a:r>
            <a:r>
              <a:rPr lang="en-GB" dirty="0"/>
              <a:t> </a:t>
            </a:r>
            <a:r>
              <a:rPr lang="en-GB" dirty="0" err="1"/>
              <a:t>eğitim</a:t>
            </a:r>
            <a:r>
              <a:rPr lang="en-GB" dirty="0"/>
              <a:t> </a:t>
            </a:r>
            <a:r>
              <a:rPr lang="en-GB" dirty="0" err="1"/>
              <a:t>kalitesi</a:t>
            </a:r>
            <a:r>
              <a:rPr lang="en-GB" dirty="0"/>
              <a:t>, </a:t>
            </a:r>
            <a:r>
              <a:rPr lang="en-GB" dirty="0" err="1"/>
              <a:t>imkanları</a:t>
            </a:r>
            <a:r>
              <a:rPr lang="en-GB" dirty="0"/>
              <a:t> ve </a:t>
            </a:r>
            <a:r>
              <a:rPr lang="en-GB" dirty="0" err="1"/>
              <a:t>öğrencilerinin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istihdam</a:t>
            </a:r>
            <a:r>
              <a:rPr lang="en-GB" dirty="0"/>
              <a:t> </a:t>
            </a:r>
            <a:r>
              <a:rPr lang="en-GB" dirty="0" err="1"/>
              <a:t>edilebilirliği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tanınan</a:t>
            </a:r>
            <a:r>
              <a:rPr lang="en-GB" dirty="0"/>
              <a:t> </a:t>
            </a:r>
            <a:r>
              <a:rPr lang="en-GB" dirty="0" err="1"/>
              <a:t>lider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eğitim</a:t>
            </a:r>
            <a:r>
              <a:rPr lang="en-GB" dirty="0"/>
              <a:t> </a:t>
            </a:r>
            <a:r>
              <a:rPr lang="en-GB" dirty="0" err="1"/>
              <a:t>merkezidir</a:t>
            </a:r>
            <a:r>
              <a:rPr lang="en-GB" dirty="0"/>
              <a:t>. 1978 </a:t>
            </a:r>
            <a:r>
              <a:rPr lang="en-GB" dirty="0" err="1"/>
              <a:t>yılında</a:t>
            </a:r>
            <a:r>
              <a:rPr lang="en-GB" dirty="0"/>
              <a:t> </a:t>
            </a:r>
            <a:r>
              <a:rPr lang="en-GB" dirty="0" err="1"/>
              <a:t>kurulan</a:t>
            </a:r>
            <a:r>
              <a:rPr lang="en-GB" dirty="0"/>
              <a:t> 50.000'den </a:t>
            </a:r>
            <a:r>
              <a:rPr lang="en-GB" dirty="0" err="1"/>
              <a:t>fazla</a:t>
            </a:r>
            <a:r>
              <a:rPr lang="en-GB" dirty="0"/>
              <a:t> </a:t>
            </a:r>
            <a:r>
              <a:rPr lang="en-GB" dirty="0" err="1"/>
              <a:t>öğrenci</a:t>
            </a:r>
            <a:r>
              <a:rPr lang="en-GB" dirty="0"/>
              <a:t> </a:t>
            </a:r>
            <a:r>
              <a:rPr lang="en-GB" dirty="0" err="1"/>
              <a:t>yıllar</a:t>
            </a:r>
            <a:r>
              <a:rPr lang="en-GB" dirty="0"/>
              <a:t> </a:t>
            </a:r>
            <a:r>
              <a:rPr lang="en-GB" dirty="0" err="1"/>
              <a:t>içinde</a:t>
            </a:r>
            <a:r>
              <a:rPr lang="en-GB" dirty="0"/>
              <a:t> </a:t>
            </a:r>
            <a:r>
              <a:rPr lang="en-GB" dirty="0" err="1"/>
              <a:t>Cebanc'a</a:t>
            </a:r>
            <a:r>
              <a:rPr lang="en-GB" dirty="0"/>
              <a:t> </a:t>
            </a:r>
            <a:r>
              <a:rPr lang="en-GB" dirty="0" err="1"/>
              <a:t>mesleki</a:t>
            </a:r>
            <a:r>
              <a:rPr lang="en-GB" dirty="0"/>
              <a:t> </a:t>
            </a:r>
            <a:r>
              <a:rPr lang="en-GB" dirty="0" err="1"/>
              <a:t>eğitimine</a:t>
            </a:r>
            <a:r>
              <a:rPr lang="en-GB" dirty="0"/>
              <a:t> </a:t>
            </a:r>
            <a:r>
              <a:rPr lang="en-GB" dirty="0" err="1"/>
              <a:t>güvenmiştir</a:t>
            </a:r>
            <a:r>
              <a:rPr lang="en-GB" dirty="0"/>
              <a:t>.</a:t>
            </a:r>
          </a:p>
          <a:p>
            <a:pPr algn="just"/>
            <a:r>
              <a:rPr lang="en-GB" dirty="0" err="1"/>
              <a:t>Cebanc</a:t>
            </a:r>
            <a:r>
              <a:rPr lang="en-GB" dirty="0"/>
              <a:t>, </a:t>
            </a:r>
            <a:r>
              <a:rPr lang="en-GB" dirty="0" err="1"/>
              <a:t>dezavantajlı</a:t>
            </a:r>
            <a:r>
              <a:rPr lang="en-GB" dirty="0"/>
              <a:t> ve </a:t>
            </a:r>
            <a:r>
              <a:rPr lang="en-GB" dirty="0" err="1"/>
              <a:t>ulaşılması</a:t>
            </a:r>
            <a:r>
              <a:rPr lang="en-GB" dirty="0"/>
              <a:t> </a:t>
            </a:r>
            <a:r>
              <a:rPr lang="en-GB" dirty="0" err="1"/>
              <a:t>zor</a:t>
            </a:r>
            <a:r>
              <a:rPr lang="en-GB" dirty="0"/>
              <a:t> </a:t>
            </a:r>
            <a:r>
              <a:rPr lang="en-GB" dirty="0" err="1"/>
              <a:t>gruplara</a:t>
            </a:r>
            <a:r>
              <a:rPr lang="en-GB" dirty="0"/>
              <a:t> </a:t>
            </a:r>
            <a:r>
              <a:rPr lang="en-GB" dirty="0" err="1"/>
              <a:t>eğitim</a:t>
            </a:r>
            <a:r>
              <a:rPr lang="en-GB" dirty="0"/>
              <a:t> ve </a:t>
            </a:r>
            <a:r>
              <a:rPr lang="en-GB" dirty="0" err="1"/>
              <a:t>fırsatlar</a:t>
            </a:r>
            <a:r>
              <a:rPr lang="en-GB" dirty="0"/>
              <a:t> </a:t>
            </a:r>
            <a:r>
              <a:rPr lang="en-GB" dirty="0" err="1"/>
              <a:t>sağlamada</a:t>
            </a:r>
            <a:r>
              <a:rPr lang="en-GB" dirty="0"/>
              <a:t> </a:t>
            </a:r>
            <a:r>
              <a:rPr lang="en-GB" dirty="0" err="1"/>
              <a:t>ön</a:t>
            </a:r>
            <a:r>
              <a:rPr lang="en-GB" dirty="0"/>
              <a:t> </a:t>
            </a:r>
            <a:r>
              <a:rPr lang="en-GB" dirty="0" err="1"/>
              <a:t>plandadır</a:t>
            </a:r>
            <a:r>
              <a:rPr lang="en-GB" dirty="0"/>
              <a:t> ve </a:t>
            </a:r>
            <a:r>
              <a:rPr lang="en-GB" dirty="0" err="1"/>
              <a:t>Afrika</a:t>
            </a:r>
            <a:r>
              <a:rPr lang="en-GB" dirty="0"/>
              <a:t>, </a:t>
            </a:r>
            <a:r>
              <a:rPr lang="en-GB" dirty="0" err="1"/>
              <a:t>Güney</a:t>
            </a:r>
            <a:r>
              <a:rPr lang="en-GB" dirty="0"/>
              <a:t> </a:t>
            </a:r>
            <a:r>
              <a:rPr lang="en-GB" dirty="0" err="1"/>
              <a:t>Amerika'dan</a:t>
            </a:r>
            <a:r>
              <a:rPr lang="en-GB" dirty="0"/>
              <a:t> </a:t>
            </a:r>
            <a:r>
              <a:rPr lang="en-GB" dirty="0" err="1"/>
              <a:t>gelen</a:t>
            </a:r>
            <a:r>
              <a:rPr lang="en-GB" dirty="0"/>
              <a:t> </a:t>
            </a:r>
            <a:r>
              <a:rPr lang="en-GB" dirty="0" err="1"/>
              <a:t>öğrencilerle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güçlü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göçmen</a:t>
            </a:r>
            <a:r>
              <a:rPr lang="en-GB" dirty="0"/>
              <a:t> </a:t>
            </a:r>
            <a:r>
              <a:rPr lang="en-GB" dirty="0" err="1"/>
              <a:t>öğrenci</a:t>
            </a:r>
            <a:r>
              <a:rPr lang="en-GB" dirty="0"/>
              <a:t> </a:t>
            </a:r>
            <a:r>
              <a:rPr lang="en-GB" dirty="0" err="1"/>
              <a:t>tabanına</a:t>
            </a:r>
            <a:r>
              <a:rPr lang="en-GB" dirty="0"/>
              <a:t> </a:t>
            </a:r>
            <a:r>
              <a:rPr lang="en-GB" dirty="0" err="1"/>
              <a:t>sahiptir</a:t>
            </a:r>
            <a:r>
              <a:rPr lang="en-GB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6C4D8A-A7E1-41C8-9534-4C896701AE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17572" y="632594"/>
            <a:ext cx="1892278" cy="798368"/>
          </a:xfrm>
        </p:spPr>
        <p:txBody>
          <a:bodyPr>
            <a:normAutofit/>
          </a:bodyPr>
          <a:lstStyle/>
          <a:p>
            <a:r>
              <a:rPr lang="en-GB" dirty="0"/>
              <a:t>CEBANC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7" name="Resim 197" descr="H:\BelgelerimBenimBackup23Feb2018\TUPYÖM\KA204 PROMISE 2018-2020\Dissemination\Newsletters\Newsletter 2\san sebastian meeting nov 20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18622" r="7407"/>
          <a:stretch/>
        </p:blipFill>
        <p:spPr bwMode="auto">
          <a:xfrm>
            <a:off x="1008608" y="2469881"/>
            <a:ext cx="4211391" cy="3814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788" y="505850"/>
            <a:ext cx="1684961" cy="9457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550" y="505850"/>
            <a:ext cx="1652384" cy="9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7462" y="839376"/>
            <a:ext cx="3104978" cy="697353"/>
          </a:xfrm>
        </p:spPr>
        <p:txBody>
          <a:bodyPr/>
          <a:lstStyle/>
          <a:p>
            <a:r>
              <a:rPr lang="tr-TR" sz="4500" dirty="0"/>
              <a:t>Teşekkürler</a:t>
            </a:r>
            <a:endParaRPr lang="en-US" sz="4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dirty="0"/>
              <a:t>Sorularınız?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712819" y="2463871"/>
            <a:ext cx="2812464" cy="323455"/>
          </a:xfrm>
        </p:spPr>
        <p:txBody>
          <a:bodyPr/>
          <a:lstStyle/>
          <a:p>
            <a:r>
              <a:rPr lang="en-IE" dirty="0" smtClean="0"/>
              <a:t>www.promise-project.eu</a:t>
            </a: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796927" y="3532599"/>
            <a:ext cx="2757540" cy="382588"/>
          </a:xfrm>
        </p:spPr>
        <p:txBody>
          <a:bodyPr/>
          <a:lstStyle/>
          <a:p>
            <a:r>
              <a:rPr lang="en-IE" dirty="0"/>
              <a:t>erasmus@ridc.ie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8235483" y="4448145"/>
            <a:ext cx="2757540" cy="416755"/>
          </a:xfrm>
        </p:spPr>
        <p:txBody>
          <a:bodyPr/>
          <a:lstStyle/>
          <a:p>
            <a:r>
              <a:rPr lang="en-GB" dirty="0"/>
              <a:t>/PROMISEproject2020</a:t>
            </a:r>
            <a:endParaRPr lang="en-US" dirty="0"/>
          </a:p>
        </p:txBody>
      </p:sp>
      <p:sp>
        <p:nvSpPr>
          <p:cNvPr id="9" name="Google Shape;482;p39">
            <a:hlinkClick r:id="rId2"/>
          </p:cNvPr>
          <p:cNvSpPr/>
          <p:nvPr/>
        </p:nvSpPr>
        <p:spPr>
          <a:xfrm>
            <a:off x="7232588" y="2462413"/>
            <a:ext cx="295553" cy="257910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Resim 20" descr="H:\BelgelerimBenimBackup23Feb2018\TUPYÖM\KA204 PROMISE 2018-2020\Dissemination\Newsletters\Newsletter 3\promise-project.eu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94" y="2161847"/>
            <a:ext cx="861060" cy="8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Resim 2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39" y="4377993"/>
            <a:ext cx="488200" cy="489195"/>
          </a:xfrm>
          <a:prstGeom prst="rect">
            <a:avLst/>
          </a:prstGeom>
        </p:spPr>
      </p:pic>
      <p:grpSp>
        <p:nvGrpSpPr>
          <p:cNvPr id="17" name="Google Shape;506;p39"/>
          <p:cNvGrpSpPr/>
          <p:nvPr/>
        </p:nvGrpSpPr>
        <p:grpSpPr>
          <a:xfrm>
            <a:off x="7380365" y="3606172"/>
            <a:ext cx="299463" cy="202260"/>
            <a:chOff x="564675" y="1700625"/>
            <a:chExt cx="465200" cy="314200"/>
          </a:xfrm>
        </p:grpSpPr>
        <p:sp>
          <p:nvSpPr>
            <p:cNvPr id="18" name="Google Shape;507;p39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8;p39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9;p39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010454" y="5201097"/>
            <a:ext cx="2757540" cy="416755"/>
          </a:xfrm>
        </p:spPr>
        <p:txBody>
          <a:bodyPr/>
          <a:lstStyle/>
          <a:p>
            <a:r>
              <a:rPr lang="en-US" dirty="0"/>
              <a:t>@Promiseproject2</a:t>
            </a:r>
          </a:p>
        </p:txBody>
      </p:sp>
      <p:pic>
        <p:nvPicPr>
          <p:cNvPr id="27" name="Resim 2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05" y="5118824"/>
            <a:ext cx="474805" cy="4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 does it mean to be a refugee? - Benedetta Berti and Evelien Borgman">
            <a:hlinkClick r:id="" action="ppaction://media"/>
            <a:extLst>
              <a:ext uri="{FF2B5EF4-FFF2-40B4-BE49-F238E27FC236}">
                <a16:creationId xmlns:a16="http://schemas.microsoft.com/office/drawing/2014/main" xmlns="" id="{9153C8F7-05C5-4978-8DCF-F9F026BCDA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E109CC-4B61-47BA-89C5-8836D28A9BFA}"/>
              </a:ext>
            </a:extLst>
          </p:cNvPr>
          <p:cNvSpPr/>
          <p:nvPr/>
        </p:nvSpPr>
        <p:spPr>
          <a:xfrm>
            <a:off x="4236762" y="6428968"/>
            <a:ext cx="3183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4"/>
              </a:rPr>
              <a:t>https://www.youtube.com/watch?v=25bwiSikRsI</a:t>
            </a:r>
            <a:endParaRPr lang="en-IE" sz="1000" dirty="0"/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338422" y="3885723"/>
            <a:ext cx="6288657" cy="16252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5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Mülteci</a:t>
            </a:r>
            <a:r>
              <a:rPr lang="tr-TR" sz="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tr-TR" sz="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olmak ne anlama gelir?</a:t>
            </a:r>
            <a:endParaRPr lang="en-US" sz="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F1A8AB6-580C-4E62-83EB-35ADA3BC60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5586" y="1839310"/>
            <a:ext cx="6316717" cy="3949747"/>
          </a:xfrm>
        </p:spPr>
        <p:txBody>
          <a:bodyPr/>
          <a:lstStyle/>
          <a:p>
            <a:pPr algn="just"/>
            <a:r>
              <a:rPr lang="tr-TR" dirty="0" smtClean="0"/>
              <a:t>Mülteciler savaş, zulüm veya doğal afetten kaçmak için ülkelerini terk etmek zorunda kalan kişilerdir.</a:t>
            </a:r>
          </a:p>
          <a:p>
            <a:pPr algn="just"/>
            <a:r>
              <a:rPr lang="tr-TR" dirty="0" smtClean="0"/>
              <a:t>Göçmenler, ülkelerini başka bir yerde daha iyi bir yaşam aramak için terk etmek için bilinçli bir seçim yapan insanlardır.</a:t>
            </a:r>
          </a:p>
          <a:p>
            <a:pPr algn="just"/>
            <a:r>
              <a:rPr lang="tr-TR" dirty="0" smtClean="0"/>
              <a:t>Her grup farklı nedenlerle ayrılırken, yardım ve destek olmadan her biri yeni ev sahibi ülkelerinde / topluluklarında dezavantaj ve dışlanma ile karşılaşabilir. Bu yüzden, </a:t>
            </a:r>
            <a:r>
              <a:rPr lang="tr-TR" dirty="0" smtClean="0">
                <a:solidFill>
                  <a:srgbClr val="F38B00"/>
                </a:solidFill>
              </a:rPr>
              <a:t>PROMISE, hem mülteci hem de göçmen katılımına odaklanmaktadır</a:t>
            </a:r>
            <a:r>
              <a:rPr lang="en-IE" dirty="0" smtClean="0">
                <a:solidFill>
                  <a:srgbClr val="F38B00"/>
                </a:solidFill>
              </a:rPr>
              <a:t>.</a:t>
            </a:r>
            <a:endParaRPr lang="en-IE" dirty="0"/>
          </a:p>
          <a:p>
            <a:endParaRPr lang="en-IE" dirty="0"/>
          </a:p>
        </p:txBody>
      </p:sp>
      <p:pic>
        <p:nvPicPr>
          <p:cNvPr id="6" name="Picture Placeholder 5" descr="A group of people holding a sign&#10;&#10;Description automatically generated">
            <a:extLst>
              <a:ext uri="{FF2B5EF4-FFF2-40B4-BE49-F238E27FC236}">
                <a16:creationId xmlns:a16="http://schemas.microsoft.com/office/drawing/2014/main" xmlns="" id="{5B5609D0-758C-4192-A4A2-DC23A264DA9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5614" r="1561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4387D4-BCE7-47A6-B861-FFA86878BE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75586" y="767883"/>
            <a:ext cx="6025877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arasındaki</a:t>
            </a:r>
            <a:r>
              <a:rPr lang="en-IE" dirty="0"/>
              <a:t> </a:t>
            </a:r>
            <a:r>
              <a:rPr lang="en-IE" dirty="0" err="1"/>
              <a:t>fark</a:t>
            </a:r>
            <a:r>
              <a:rPr lang="en-IE" dirty="0"/>
              <a:t> </a:t>
            </a:r>
            <a:r>
              <a:rPr lang="en-IE" dirty="0" err="1"/>
              <a:t>nedir</a:t>
            </a:r>
            <a:r>
              <a:rPr lang="en-I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702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ED3C323-FA6E-4FFC-AFC3-DFF549A1E8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2634" y="2157413"/>
            <a:ext cx="5468829" cy="3631644"/>
          </a:xfrm>
        </p:spPr>
        <p:txBody>
          <a:bodyPr/>
          <a:lstStyle/>
          <a:p>
            <a:pPr algn="just"/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tr-TR" b="1" dirty="0" smtClean="0"/>
              <a:t>sosyal bütünleşmesi – toplumsal uyum</a:t>
            </a:r>
            <a:r>
              <a:rPr lang="en-IE" dirty="0" smtClean="0"/>
              <a:t>,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grupların</a:t>
            </a:r>
            <a:r>
              <a:rPr lang="en-IE" dirty="0"/>
              <a:t> </a:t>
            </a:r>
            <a:r>
              <a:rPr lang="en-IE" dirty="0" err="1"/>
              <a:t>toplumun</a:t>
            </a:r>
            <a:r>
              <a:rPr lang="en-IE" dirty="0"/>
              <a:t> </a:t>
            </a:r>
            <a:r>
              <a:rPr lang="en-IE" dirty="0" err="1"/>
              <a:t>tamamen</a:t>
            </a:r>
            <a:r>
              <a:rPr lang="en-IE" dirty="0"/>
              <a:t> </a:t>
            </a:r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üyesi</a:t>
            </a:r>
            <a:r>
              <a:rPr lang="en-IE" dirty="0"/>
              <a:t> </a:t>
            </a:r>
            <a:r>
              <a:rPr lang="en-IE" dirty="0" err="1"/>
              <a:t>olmasını</a:t>
            </a:r>
            <a:r>
              <a:rPr lang="en-IE" dirty="0"/>
              <a:t> </a:t>
            </a:r>
            <a:r>
              <a:rPr lang="en-IE" dirty="0" err="1"/>
              <a:t>önleyen</a:t>
            </a:r>
            <a:r>
              <a:rPr lang="en-IE" dirty="0"/>
              <a:t> </a:t>
            </a:r>
            <a:r>
              <a:rPr lang="en-IE" dirty="0" err="1"/>
              <a:t>engelleri</a:t>
            </a:r>
            <a:r>
              <a:rPr lang="en-IE" dirty="0"/>
              <a:t> </a:t>
            </a:r>
            <a:r>
              <a:rPr lang="en-IE" dirty="0" err="1"/>
              <a:t>ortadan</a:t>
            </a:r>
            <a:r>
              <a:rPr lang="en-IE" dirty="0"/>
              <a:t> </a:t>
            </a:r>
            <a:r>
              <a:rPr lang="en-IE" dirty="0" err="1"/>
              <a:t>kaldıran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süreçtir</a:t>
            </a:r>
            <a:r>
              <a:rPr lang="en-IE" dirty="0"/>
              <a:t>.</a:t>
            </a:r>
          </a:p>
          <a:p>
            <a:pPr algn="just"/>
            <a:endParaRPr lang="en-IE" dirty="0"/>
          </a:p>
          <a:p>
            <a:pPr algn="just"/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katılımının</a:t>
            </a:r>
            <a:r>
              <a:rPr lang="en-IE" dirty="0"/>
              <a:t> </a:t>
            </a:r>
            <a:r>
              <a:rPr lang="en-IE" dirty="0" err="1"/>
              <a:t>odak</a:t>
            </a:r>
            <a:r>
              <a:rPr lang="en-IE" dirty="0"/>
              <a:t> </a:t>
            </a:r>
            <a:r>
              <a:rPr lang="en-IE" dirty="0" err="1"/>
              <a:t>noktası</a:t>
            </a:r>
            <a:r>
              <a:rPr lang="en-IE" dirty="0"/>
              <a:t>, </a:t>
            </a:r>
            <a:r>
              <a:rPr lang="en-IE" dirty="0" err="1"/>
              <a:t>mültecileri</a:t>
            </a:r>
            <a:r>
              <a:rPr lang="en-IE" dirty="0"/>
              <a:t> / </a:t>
            </a:r>
            <a:r>
              <a:rPr lang="en-IE" dirty="0" err="1"/>
              <a:t>göçmenleri</a:t>
            </a:r>
            <a:r>
              <a:rPr lang="en-IE" dirty="0"/>
              <a:t> </a:t>
            </a:r>
            <a:r>
              <a:rPr lang="en-IE" dirty="0" err="1"/>
              <a:t>şu</a:t>
            </a:r>
            <a:r>
              <a:rPr lang="en-IE" dirty="0"/>
              <a:t> </a:t>
            </a:r>
            <a:r>
              <a:rPr lang="en-IE" dirty="0" err="1"/>
              <a:t>anda</a:t>
            </a:r>
            <a:r>
              <a:rPr lang="en-IE" dirty="0"/>
              <a:t> </a:t>
            </a:r>
            <a:r>
              <a:rPr lang="en-IE" dirty="0" err="1"/>
              <a:t>bulundukları</a:t>
            </a:r>
            <a:r>
              <a:rPr lang="en-IE" dirty="0"/>
              <a:t> </a:t>
            </a:r>
            <a:r>
              <a:rPr lang="en-IE" dirty="0" err="1"/>
              <a:t>ülkenin</a:t>
            </a:r>
            <a:r>
              <a:rPr lang="en-IE" dirty="0"/>
              <a:t> </a:t>
            </a:r>
            <a:r>
              <a:rPr lang="en-IE" dirty="0" err="1"/>
              <a:t>ekonomik</a:t>
            </a:r>
            <a:r>
              <a:rPr lang="en-IE" dirty="0"/>
              <a:t>, </a:t>
            </a:r>
            <a:r>
              <a:rPr lang="en-IE" dirty="0" err="1"/>
              <a:t>sosyal</a:t>
            </a:r>
            <a:r>
              <a:rPr lang="en-IE" dirty="0"/>
              <a:t>, </a:t>
            </a:r>
            <a:r>
              <a:rPr lang="en-IE" dirty="0" err="1"/>
              <a:t>kültürel</a:t>
            </a:r>
            <a:r>
              <a:rPr lang="en-IE" dirty="0"/>
              <a:t>, </a:t>
            </a:r>
            <a:r>
              <a:rPr lang="en-IE" dirty="0" err="1"/>
              <a:t>sivil</a:t>
            </a:r>
            <a:r>
              <a:rPr lang="en-IE" dirty="0"/>
              <a:t> ve </a:t>
            </a:r>
            <a:r>
              <a:rPr lang="en-IE" dirty="0" err="1"/>
              <a:t>politik</a:t>
            </a:r>
            <a:r>
              <a:rPr lang="en-IE" dirty="0"/>
              <a:t> </a:t>
            </a:r>
            <a:r>
              <a:rPr lang="en-IE" dirty="0" err="1"/>
              <a:t>yaşamına</a:t>
            </a:r>
            <a:r>
              <a:rPr lang="en-IE" dirty="0"/>
              <a:t> </a:t>
            </a:r>
            <a:r>
              <a:rPr lang="en-IE" dirty="0" err="1"/>
              <a:t>katılmaları</a:t>
            </a:r>
            <a:r>
              <a:rPr lang="en-IE" dirty="0"/>
              <a:t> ve </a:t>
            </a:r>
            <a:r>
              <a:rPr lang="en-IE" dirty="0" err="1"/>
              <a:t>katkıda</a:t>
            </a:r>
            <a:r>
              <a:rPr lang="en-IE" dirty="0"/>
              <a:t> </a:t>
            </a:r>
            <a:r>
              <a:rPr lang="en-IE" dirty="0" err="1"/>
              <a:t>bulunmaları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tr-TR" dirty="0" smtClean="0"/>
              <a:t>desteklemek </a:t>
            </a:r>
            <a:r>
              <a:rPr lang="en-IE" dirty="0" smtClean="0"/>
              <a:t>ve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etmektir</a:t>
            </a:r>
            <a:r>
              <a:rPr lang="en-IE" dirty="0"/>
              <a:t>.</a:t>
            </a:r>
          </a:p>
        </p:txBody>
      </p:sp>
      <p:pic>
        <p:nvPicPr>
          <p:cNvPr id="6" name="Picture Placeholder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943C35F-FD6D-41A3-920F-3F3E4CD96D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6873" r="16873"/>
          <a:stretch>
            <a:fillRect/>
          </a:stretch>
        </p:blipFill>
        <p:spPr>
          <a:xfrm>
            <a:off x="681658" y="1433884"/>
            <a:ext cx="4849824" cy="487974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FFE7EE-2AA6-469C-9051-734CAFBA4D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23759" y="796608"/>
            <a:ext cx="7188774" cy="857158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Mülteci ve Göçmen </a:t>
            </a:r>
            <a:r>
              <a:rPr lang="tr-TR" dirty="0" smtClean="0"/>
              <a:t>Sosyal Bütünleşmesi / Toplumsal Uyum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82DED3-C948-4D50-AC56-969BDBB9AE56}"/>
              </a:ext>
            </a:extLst>
          </p:cNvPr>
          <p:cNvSpPr txBox="1"/>
          <p:nvPr/>
        </p:nvSpPr>
        <p:spPr>
          <a:xfrm>
            <a:off x="117141" y="5921878"/>
            <a:ext cx="5978859" cy="646331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Hedefimiz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mültecilerin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göçmenlerin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toplumlarımızın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aktif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bağımsız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üyeleri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olmalarına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yardımcı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olmaktır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4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able, skiing, man&#10;&#10;Description automatically generated">
            <a:extLst>
              <a:ext uri="{FF2B5EF4-FFF2-40B4-BE49-F238E27FC236}">
                <a16:creationId xmlns:a16="http://schemas.microsoft.com/office/drawing/2014/main" xmlns="" id="{AFC6C0C0-43AD-4DA4-94DE-5655CA26D69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6873" r="16873"/>
          <a:stretch>
            <a:fillRect/>
          </a:stretch>
        </p:blipFill>
        <p:spPr>
          <a:xfrm>
            <a:off x="608086" y="1404496"/>
            <a:ext cx="4328473" cy="4355173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ED3C323-FA6E-4FFC-AFC3-DFF549A1E8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97214" y="1860668"/>
            <a:ext cx="6695089" cy="4997332"/>
          </a:xfrm>
        </p:spPr>
        <p:txBody>
          <a:bodyPr/>
          <a:lstStyle/>
          <a:p>
            <a:r>
              <a:rPr lang="en-IE" dirty="0" err="1"/>
              <a:t>Artık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tr-TR" dirty="0" smtClean="0"/>
              <a:t>Bütünleşmesinin – toplumsal uyumun</a:t>
            </a:r>
            <a:r>
              <a:rPr lang="en-IE" dirty="0" smtClean="0"/>
              <a:t> </a:t>
            </a:r>
            <a:r>
              <a:rPr lang="en-IE" dirty="0"/>
              <a:t>ne </a:t>
            </a:r>
            <a:r>
              <a:rPr lang="en-IE" dirty="0" err="1"/>
              <a:t>olduğunu</a:t>
            </a:r>
            <a:r>
              <a:rPr lang="en-IE" dirty="0"/>
              <a:t> </a:t>
            </a:r>
            <a:r>
              <a:rPr lang="en-IE" dirty="0" err="1"/>
              <a:t>biliyoruz</a:t>
            </a:r>
            <a:r>
              <a:rPr lang="en-IE" dirty="0"/>
              <a:t>, </a:t>
            </a:r>
            <a:r>
              <a:rPr lang="en-IE" dirty="0" err="1"/>
              <a:t>ancak</a:t>
            </a:r>
            <a:r>
              <a:rPr lang="en-IE" dirty="0"/>
              <a:t> </a:t>
            </a:r>
            <a:r>
              <a:rPr lang="en-IE" dirty="0" err="1"/>
              <a:t>bunu</a:t>
            </a:r>
            <a:r>
              <a:rPr lang="en-IE" dirty="0"/>
              <a:t> </a:t>
            </a:r>
            <a:r>
              <a:rPr lang="en-IE" dirty="0" err="1"/>
              <a:t>gerçekten</a:t>
            </a:r>
            <a:r>
              <a:rPr lang="en-IE" dirty="0"/>
              <a:t>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etmeden</a:t>
            </a:r>
            <a:r>
              <a:rPr lang="en-IE" dirty="0"/>
              <a:t> / </a:t>
            </a:r>
            <a:r>
              <a:rPr lang="en-IE" dirty="0" err="1"/>
              <a:t>desteklemeden</a:t>
            </a:r>
            <a:r>
              <a:rPr lang="en-IE" dirty="0"/>
              <a:t> </a:t>
            </a:r>
            <a:r>
              <a:rPr lang="en-IE" dirty="0" err="1"/>
              <a:t>önce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dışlanma</a:t>
            </a:r>
            <a:r>
              <a:rPr lang="en-IE" dirty="0"/>
              <a:t> </a:t>
            </a:r>
            <a:r>
              <a:rPr lang="en-IE" dirty="0" err="1"/>
              <a:t>yollarını</a:t>
            </a:r>
            <a:r>
              <a:rPr lang="en-IE" dirty="0"/>
              <a:t> </a:t>
            </a:r>
            <a:r>
              <a:rPr lang="en-IE" dirty="0" err="1"/>
              <a:t>göz</a:t>
            </a:r>
            <a:r>
              <a:rPr lang="en-IE" dirty="0"/>
              <a:t> </a:t>
            </a:r>
            <a:r>
              <a:rPr lang="en-IE" dirty="0" err="1"/>
              <a:t>önünde</a:t>
            </a:r>
            <a:r>
              <a:rPr lang="en-IE" dirty="0"/>
              <a:t> </a:t>
            </a:r>
            <a:r>
              <a:rPr lang="en-IE" dirty="0" err="1"/>
              <a:t>bulundurmamız</a:t>
            </a:r>
            <a:r>
              <a:rPr lang="en-IE" dirty="0"/>
              <a:t> </a:t>
            </a:r>
            <a:r>
              <a:rPr lang="en-IE" dirty="0" err="1"/>
              <a:t>gerekiyor</a:t>
            </a:r>
            <a:r>
              <a:rPr lang="en-IE" dirty="0"/>
              <a:t>. </a:t>
            </a:r>
            <a:r>
              <a:rPr lang="en-IE" dirty="0" err="1"/>
              <a:t>Genellikle</a:t>
            </a:r>
            <a:r>
              <a:rPr lang="en-IE" dirty="0"/>
              <a:t> </a:t>
            </a:r>
            <a:r>
              <a:rPr lang="en-IE" dirty="0" err="1"/>
              <a:t>aşağıdakilerle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dışlanma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 smtClean="0"/>
              <a:t>karşılaşırlar</a:t>
            </a:r>
            <a:r>
              <a:rPr lang="en-IE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 smtClean="0"/>
              <a:t>İş</a:t>
            </a:r>
            <a:r>
              <a:rPr lang="en-IE" dirty="0" smtClean="0"/>
              <a:t> </a:t>
            </a:r>
            <a:r>
              <a:rPr lang="en-IE" dirty="0"/>
              <a:t>/ </a:t>
            </a:r>
            <a:r>
              <a:rPr lang="en-IE" dirty="0" err="1"/>
              <a:t>geçim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smtClean="0"/>
              <a:t>Mahalle</a:t>
            </a:r>
            <a:r>
              <a:rPr lang="en-IE" dirty="0" smtClean="0"/>
              <a:t> </a:t>
            </a:r>
            <a:r>
              <a:rPr lang="en-IE" dirty="0" err="1"/>
              <a:t>pazarları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smtClean="0"/>
              <a:t>T</a:t>
            </a:r>
            <a:r>
              <a:rPr lang="en-IE" dirty="0" err="1" smtClean="0"/>
              <a:t>oplum</a:t>
            </a:r>
            <a:r>
              <a:rPr lang="en-IE" dirty="0" smtClean="0"/>
              <a:t> </a:t>
            </a:r>
            <a:r>
              <a:rPr lang="en-IE" dirty="0"/>
              <a:t>ve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hizmetler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err="1" smtClean="0"/>
              <a:t>P</a:t>
            </a:r>
            <a:r>
              <a:rPr lang="en-IE" dirty="0" err="1" smtClean="0"/>
              <a:t>olitik</a:t>
            </a:r>
            <a:r>
              <a:rPr lang="en-IE" dirty="0" smtClean="0"/>
              <a:t> </a:t>
            </a:r>
            <a:r>
              <a:rPr lang="en-IE" dirty="0" err="1"/>
              <a:t>katılım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Ve </a:t>
            </a:r>
            <a:r>
              <a:rPr lang="en-IE" dirty="0" err="1"/>
              <a:t>kendilerine</a:t>
            </a:r>
            <a:r>
              <a:rPr lang="en-IE" dirty="0"/>
              <a:t> </a:t>
            </a:r>
            <a:r>
              <a:rPr lang="en-IE" dirty="0" err="1"/>
              <a:t>gelecekleri</a:t>
            </a:r>
            <a:r>
              <a:rPr lang="en-IE" dirty="0"/>
              <a:t> </a:t>
            </a:r>
            <a:r>
              <a:rPr lang="en-IE" dirty="0" err="1"/>
              <a:t>üzerinde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kimlik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kontrol</a:t>
            </a:r>
            <a:r>
              <a:rPr lang="en-IE" dirty="0"/>
              <a:t> </a:t>
            </a:r>
            <a:r>
              <a:rPr lang="en-IE" dirty="0" err="1"/>
              <a:t>duygusu</a:t>
            </a:r>
            <a:r>
              <a:rPr lang="en-IE" dirty="0"/>
              <a:t> </a:t>
            </a:r>
            <a:r>
              <a:rPr lang="en-IE" dirty="0" err="1"/>
              <a:t>verebilecek</a:t>
            </a:r>
            <a:r>
              <a:rPr lang="en-IE" dirty="0"/>
              <a:t> </a:t>
            </a:r>
            <a:r>
              <a:rPr lang="en-IE" dirty="0" err="1"/>
              <a:t>kuruluşlara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ölçüde</a:t>
            </a:r>
            <a:r>
              <a:rPr lang="en-IE" dirty="0"/>
              <a:t>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olma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FFE7EE-2AA6-469C-9051-734CAFBA4D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81296" y="825961"/>
            <a:ext cx="5579898" cy="857158"/>
          </a:xfrm>
        </p:spPr>
        <p:txBody>
          <a:bodyPr>
            <a:normAutofit fontScale="92500"/>
          </a:bodyPr>
          <a:lstStyle/>
          <a:p>
            <a:r>
              <a:rPr lang="tr-TR" dirty="0" smtClean="0"/>
              <a:t>Mülteci ve Göçmen Dışlanması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82DED3-C948-4D50-AC56-969BDBB9AE56}"/>
              </a:ext>
            </a:extLst>
          </p:cNvPr>
          <p:cNvSpPr txBox="1"/>
          <p:nvPr/>
        </p:nvSpPr>
        <p:spPr>
          <a:xfrm>
            <a:off x="0" y="5165005"/>
            <a:ext cx="5034455" cy="1477328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      İYİ UYGULAMA: </a:t>
            </a:r>
            <a:r>
              <a:rPr lang="en-IE" dirty="0" err="1">
                <a:solidFill>
                  <a:schemeClr val="bg1"/>
                </a:solidFill>
              </a:rPr>
              <a:t>Mülteci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veya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göçmenleri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işinize</a:t>
            </a:r>
            <a:r>
              <a:rPr lang="en-IE" dirty="0">
                <a:solidFill>
                  <a:schemeClr val="bg1"/>
                </a:solidFill>
              </a:rPr>
              <a:t> / </a:t>
            </a:r>
            <a:r>
              <a:rPr lang="en-IE" dirty="0" err="1">
                <a:solidFill>
                  <a:schemeClr val="bg1"/>
                </a:solidFill>
              </a:rPr>
              <a:t>kuruluşunuza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dahil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etmeyi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düşündünüz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mü</a:t>
            </a:r>
            <a:r>
              <a:rPr lang="en-IE" dirty="0">
                <a:solidFill>
                  <a:schemeClr val="bg1"/>
                </a:solidFill>
              </a:rPr>
              <a:t>? Tam </a:t>
            </a:r>
            <a:r>
              <a:rPr lang="en-IE" dirty="0" err="1">
                <a:solidFill>
                  <a:schemeClr val="bg1"/>
                </a:solidFill>
              </a:rPr>
              <a:t>zamanlı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değilse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belki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gönüllü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kapasite</a:t>
            </a:r>
            <a:r>
              <a:rPr lang="en-IE" dirty="0">
                <a:solidFill>
                  <a:schemeClr val="bg1"/>
                </a:solidFill>
              </a:rPr>
              <a:t>? </a:t>
            </a:r>
            <a:r>
              <a:rPr lang="en-IE" dirty="0" err="1">
                <a:solidFill>
                  <a:schemeClr val="bg1"/>
                </a:solidFill>
              </a:rPr>
              <a:t>İçerme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tr-TR" dirty="0" smtClean="0">
                <a:solidFill>
                  <a:schemeClr val="bg1"/>
                </a:solidFill>
              </a:rPr>
              <a:t>konuşmanın </a:t>
            </a:r>
            <a:r>
              <a:rPr lang="en-IE" dirty="0" err="1" smtClean="0">
                <a:solidFill>
                  <a:schemeClr val="bg1"/>
                </a:solidFill>
              </a:rPr>
              <a:t>yanı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sıra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>uygulamaya geçmeniz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gereken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şeydir</a:t>
            </a:r>
            <a:r>
              <a:rPr lang="en-IE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3" name="Google Shape;543;p39">
            <a:extLst>
              <a:ext uri="{FF2B5EF4-FFF2-40B4-BE49-F238E27FC236}">
                <a16:creationId xmlns:a16="http://schemas.microsoft.com/office/drawing/2014/main" xmlns="" id="{9D8E1993-4DDB-4F54-88B6-ECB8D3BFEA11}"/>
              </a:ext>
            </a:extLst>
          </p:cNvPr>
          <p:cNvGrpSpPr/>
          <p:nvPr/>
        </p:nvGrpSpPr>
        <p:grpSpPr>
          <a:xfrm>
            <a:off x="54674" y="5185635"/>
            <a:ext cx="252000" cy="288000"/>
            <a:chOff x="5961125" y="1623900"/>
            <a:chExt cx="376925" cy="448175"/>
          </a:xfrm>
        </p:grpSpPr>
        <p:sp>
          <p:nvSpPr>
            <p:cNvPr id="14" name="Google Shape;544;p39">
              <a:extLst>
                <a:ext uri="{FF2B5EF4-FFF2-40B4-BE49-F238E27FC236}">
                  <a16:creationId xmlns:a16="http://schemas.microsoft.com/office/drawing/2014/main" xmlns="" id="{F53D6943-DC77-4F14-BF2D-511E814F0EE3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5;p39">
              <a:extLst>
                <a:ext uri="{FF2B5EF4-FFF2-40B4-BE49-F238E27FC236}">
                  <a16:creationId xmlns:a16="http://schemas.microsoft.com/office/drawing/2014/main" xmlns="" id="{46E7C8D0-3975-42CA-B713-55D97CE0366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6;p39">
              <a:extLst>
                <a:ext uri="{FF2B5EF4-FFF2-40B4-BE49-F238E27FC236}">
                  <a16:creationId xmlns:a16="http://schemas.microsoft.com/office/drawing/2014/main" xmlns="" id="{27C7695C-C417-4E8E-952E-3E6A61641D0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7;p39">
              <a:extLst>
                <a:ext uri="{FF2B5EF4-FFF2-40B4-BE49-F238E27FC236}">
                  <a16:creationId xmlns:a16="http://schemas.microsoft.com/office/drawing/2014/main" xmlns="" id="{0E5A3109-1771-4572-AF98-C44918460254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8;p39">
              <a:extLst>
                <a:ext uri="{FF2B5EF4-FFF2-40B4-BE49-F238E27FC236}">
                  <a16:creationId xmlns:a16="http://schemas.microsoft.com/office/drawing/2014/main" xmlns="" id="{D758BFDD-52D1-44EB-A22D-E1A602CD0D3C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9;p39">
              <a:extLst>
                <a:ext uri="{FF2B5EF4-FFF2-40B4-BE49-F238E27FC236}">
                  <a16:creationId xmlns:a16="http://schemas.microsoft.com/office/drawing/2014/main" xmlns="" id="{4798DB62-7EB6-4242-B470-4F94869EBE2B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0;p39">
              <a:extLst>
                <a:ext uri="{FF2B5EF4-FFF2-40B4-BE49-F238E27FC236}">
                  <a16:creationId xmlns:a16="http://schemas.microsoft.com/office/drawing/2014/main" xmlns="" id="{AABA72F4-11C0-438F-A09D-892F572EEED5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746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B5FE08-376D-4BA0-9E19-4BBFFEC0B2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01329" y="72297"/>
            <a:ext cx="9678838" cy="857158"/>
          </a:xfrm>
        </p:spPr>
        <p:txBody>
          <a:bodyPr>
            <a:noAutofit/>
          </a:bodyPr>
          <a:lstStyle/>
          <a:p>
            <a:r>
              <a:rPr lang="en-IE" dirty="0" err="1"/>
              <a:t>Entegrasyon</a:t>
            </a:r>
            <a:r>
              <a:rPr lang="en-IE" dirty="0"/>
              <a:t>, </a:t>
            </a:r>
            <a:r>
              <a:rPr lang="tr-TR" dirty="0" smtClean="0"/>
              <a:t>toplumsal uyumda </a:t>
            </a:r>
            <a:r>
              <a:rPr lang="en-IE" dirty="0" err="1" smtClean="0"/>
              <a:t>önemli</a:t>
            </a:r>
            <a:r>
              <a:rPr lang="en-IE" dirty="0" smtClean="0"/>
              <a:t> </a:t>
            </a:r>
            <a:r>
              <a:rPr lang="en-IE" dirty="0"/>
              <a:t>ilk </a:t>
            </a:r>
            <a:r>
              <a:rPr lang="en-IE" dirty="0" err="1"/>
              <a:t>adımdır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3C995A-53E3-4E86-A277-C750B975A295}"/>
              </a:ext>
            </a:extLst>
          </p:cNvPr>
          <p:cNvSpPr txBox="1"/>
          <p:nvPr/>
        </p:nvSpPr>
        <p:spPr>
          <a:xfrm>
            <a:off x="0" y="6217918"/>
            <a:ext cx="6183630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2400" dirty="0" err="1">
                <a:solidFill>
                  <a:schemeClr val="bg1"/>
                </a:solidFill>
              </a:rPr>
              <a:t>Ancak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toplumsal uyum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nihai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hedeftir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42" y="1765194"/>
            <a:ext cx="10158522" cy="43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04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53070D2-740E-42DF-8E97-F28072B6D0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DF4A79-475E-455E-B692-EC71F82AC1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E" i="0" dirty="0"/>
              <a:t>“</a:t>
            </a:r>
            <a:r>
              <a:rPr lang="en-IE" i="0" dirty="0" err="1"/>
              <a:t>Bomba</a:t>
            </a:r>
            <a:r>
              <a:rPr lang="en-IE" i="0" dirty="0"/>
              <a:t>, </a:t>
            </a:r>
            <a:r>
              <a:rPr lang="en-IE" i="0" dirty="0" err="1"/>
              <a:t>mermi</a:t>
            </a:r>
            <a:r>
              <a:rPr lang="en-IE" i="0" dirty="0"/>
              <a:t> ve </a:t>
            </a:r>
            <a:r>
              <a:rPr lang="en-IE" i="0" dirty="0" err="1"/>
              <a:t>zalimden</a:t>
            </a:r>
            <a:r>
              <a:rPr lang="en-IE" i="0" dirty="0"/>
              <a:t> </a:t>
            </a:r>
            <a:r>
              <a:rPr lang="en-IE" i="0" dirty="0" err="1"/>
              <a:t>kaçan</a:t>
            </a:r>
            <a:r>
              <a:rPr lang="en-IE" i="0" dirty="0"/>
              <a:t> </a:t>
            </a:r>
            <a:r>
              <a:rPr lang="en-IE" i="0" dirty="0" err="1"/>
              <a:t>insanları</a:t>
            </a:r>
            <a:r>
              <a:rPr lang="en-IE" i="0" dirty="0"/>
              <a:t> </a:t>
            </a:r>
            <a:r>
              <a:rPr lang="en-IE" i="0" dirty="0" err="1"/>
              <a:t>korumak</a:t>
            </a:r>
            <a:r>
              <a:rPr lang="en-IE" i="0" dirty="0"/>
              <a:t> ve </a:t>
            </a:r>
            <a:r>
              <a:rPr lang="en-IE" i="0" dirty="0" err="1"/>
              <a:t>tarih</a:t>
            </a:r>
            <a:r>
              <a:rPr lang="en-IE" i="0" dirty="0"/>
              <a:t> </a:t>
            </a:r>
            <a:r>
              <a:rPr lang="en-IE" i="0" dirty="0" err="1"/>
              <a:t>boyunca</a:t>
            </a:r>
            <a:r>
              <a:rPr lang="en-IE" i="0" dirty="0"/>
              <a:t> </a:t>
            </a:r>
            <a:r>
              <a:rPr lang="en-IE" i="0" dirty="0" err="1"/>
              <a:t>bu</a:t>
            </a:r>
            <a:r>
              <a:rPr lang="en-IE" i="0" dirty="0"/>
              <a:t> </a:t>
            </a:r>
            <a:r>
              <a:rPr lang="en-IE" i="0" dirty="0" err="1"/>
              <a:t>toplumumuzu</a:t>
            </a:r>
            <a:r>
              <a:rPr lang="en-IE" i="0" dirty="0"/>
              <a:t> </a:t>
            </a:r>
            <a:r>
              <a:rPr lang="en-IE" i="0" dirty="0" err="1"/>
              <a:t>zenginleştiren</a:t>
            </a:r>
            <a:r>
              <a:rPr lang="en-IE" i="0" dirty="0"/>
              <a:t> </a:t>
            </a:r>
            <a:r>
              <a:rPr lang="en-IE" i="0" dirty="0" err="1"/>
              <a:t>yasal</a:t>
            </a:r>
            <a:r>
              <a:rPr lang="en-IE" i="0" dirty="0"/>
              <a:t> ve </a:t>
            </a:r>
            <a:r>
              <a:rPr lang="en-IE" i="0" dirty="0" err="1"/>
              <a:t>ahlaki</a:t>
            </a:r>
            <a:r>
              <a:rPr lang="en-IE" i="0" dirty="0"/>
              <a:t> </a:t>
            </a:r>
            <a:r>
              <a:rPr lang="en-IE" i="0" dirty="0" err="1"/>
              <a:t>bir</a:t>
            </a:r>
            <a:r>
              <a:rPr lang="en-IE" i="0" dirty="0"/>
              <a:t> </a:t>
            </a:r>
            <a:r>
              <a:rPr lang="en-IE" i="0" dirty="0" err="1"/>
              <a:t>yükümlülüğümüz</a:t>
            </a:r>
            <a:r>
              <a:rPr lang="en-IE" i="0" dirty="0"/>
              <a:t> var.” </a:t>
            </a:r>
            <a:endParaRPr lang="tr-TR" i="0" dirty="0" smtClean="0"/>
          </a:p>
          <a:p>
            <a:r>
              <a:rPr lang="en-IE" i="0" dirty="0" smtClean="0"/>
              <a:t>—</a:t>
            </a:r>
            <a:r>
              <a:rPr lang="en-IE" i="0" dirty="0"/>
              <a:t>Juliet Stevenson, </a:t>
            </a:r>
            <a:r>
              <a:rPr lang="en-IE" i="0" dirty="0" err="1"/>
              <a:t>Oyuncu</a:t>
            </a:r>
            <a:r>
              <a:rPr lang="en-IE" i="0" dirty="0"/>
              <a:t> ve </a:t>
            </a:r>
            <a:r>
              <a:rPr lang="en-IE" i="0" dirty="0" err="1"/>
              <a:t>Af</a:t>
            </a:r>
            <a:r>
              <a:rPr lang="en-IE" i="0" dirty="0"/>
              <a:t> </a:t>
            </a:r>
            <a:r>
              <a:rPr lang="en-IE" i="0" dirty="0" err="1"/>
              <a:t>Örgütü</a:t>
            </a:r>
            <a:r>
              <a:rPr lang="en-IE" i="0" dirty="0"/>
              <a:t> </a:t>
            </a:r>
            <a:r>
              <a:rPr lang="en-IE" i="0" dirty="0" err="1"/>
              <a:t>Büyükelçisi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C91236-949F-467F-9D1F-C39494E4CB7F}"/>
              </a:ext>
            </a:extLst>
          </p:cNvPr>
          <p:cNvSpPr txBox="1"/>
          <p:nvPr/>
        </p:nvSpPr>
        <p:spPr>
          <a:xfrm>
            <a:off x="0" y="337530"/>
            <a:ext cx="5360276" cy="830997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Bütünlşemesi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neden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özellikle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önemlidir</a:t>
            </a:r>
            <a:r>
              <a:rPr lang="en-IE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8395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2495</Words>
  <Application>Microsoft Office PowerPoint</Application>
  <PresentationFormat>Geniş ekran</PresentationFormat>
  <Paragraphs>206</Paragraphs>
  <Slides>39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51" baseType="lpstr">
      <vt:lpstr>ＭＳ Ｐゴシック</vt:lpstr>
      <vt:lpstr>ＭＳ Ｐゴシック</vt:lpstr>
      <vt:lpstr>Arial</vt:lpstr>
      <vt:lpstr>Calibri</vt:lpstr>
      <vt:lpstr>Calibri Light</vt:lpstr>
      <vt:lpstr>Geneva</vt:lpstr>
      <vt:lpstr>LilyUPC</vt:lpstr>
      <vt:lpstr>Lucida Grande</vt:lpstr>
      <vt:lpstr>myriad-pro</vt:lpstr>
      <vt:lpstr>Quattrocento Sans</vt:lpstr>
      <vt:lpstr>Times New Roman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Lyons</dc:creator>
  <cp:lastModifiedBy>Asus-Pc</cp:lastModifiedBy>
  <cp:revision>76</cp:revision>
  <dcterms:created xsi:type="dcterms:W3CDTF">2020-02-11T16:01:57Z</dcterms:created>
  <dcterms:modified xsi:type="dcterms:W3CDTF">2020-07-13T15:49:05Z</dcterms:modified>
</cp:coreProperties>
</file>