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60" r:id="rId2"/>
    <p:sldId id="310" r:id="rId3"/>
    <p:sldId id="437" r:id="rId4"/>
    <p:sldId id="449" r:id="rId5"/>
    <p:sldId id="450" r:id="rId6"/>
    <p:sldId id="445" r:id="rId7"/>
    <p:sldId id="540" r:id="rId8"/>
    <p:sldId id="446" r:id="rId9"/>
    <p:sldId id="447" r:id="rId10"/>
    <p:sldId id="438" r:id="rId11"/>
    <p:sldId id="542" r:id="rId12"/>
    <p:sldId id="541" r:id="rId13"/>
    <p:sldId id="544" r:id="rId14"/>
    <p:sldId id="543" r:id="rId15"/>
    <p:sldId id="439" r:id="rId16"/>
    <p:sldId id="452" r:id="rId17"/>
    <p:sldId id="453" r:id="rId18"/>
    <p:sldId id="454" r:id="rId19"/>
    <p:sldId id="455" r:id="rId20"/>
    <p:sldId id="456" r:id="rId21"/>
    <p:sldId id="451" r:id="rId22"/>
    <p:sldId id="531" r:id="rId23"/>
    <p:sldId id="570" r:id="rId24"/>
    <p:sldId id="457" r:id="rId25"/>
    <p:sldId id="533" r:id="rId26"/>
    <p:sldId id="530" r:id="rId27"/>
    <p:sldId id="532" r:id="rId28"/>
    <p:sldId id="535" r:id="rId29"/>
    <p:sldId id="569" r:id="rId30"/>
    <p:sldId id="536" r:id="rId31"/>
    <p:sldId id="534" r:id="rId32"/>
    <p:sldId id="537" r:id="rId33"/>
    <p:sldId id="556" r:id="rId34"/>
    <p:sldId id="538" r:id="rId35"/>
    <p:sldId id="539" r:id="rId36"/>
    <p:sldId id="441" r:id="rId37"/>
    <p:sldId id="546" r:id="rId38"/>
    <p:sldId id="548" r:id="rId39"/>
    <p:sldId id="550" r:id="rId40"/>
    <p:sldId id="551" r:id="rId41"/>
    <p:sldId id="552" r:id="rId42"/>
    <p:sldId id="553" r:id="rId43"/>
    <p:sldId id="554" r:id="rId44"/>
    <p:sldId id="555" r:id="rId45"/>
    <p:sldId id="567" r:id="rId46"/>
    <p:sldId id="442" r:id="rId47"/>
    <p:sldId id="558" r:id="rId48"/>
    <p:sldId id="560" r:id="rId49"/>
    <p:sldId id="571" r:id="rId50"/>
    <p:sldId id="561" r:id="rId51"/>
    <p:sldId id="572" r:id="rId52"/>
    <p:sldId id="573" r:id="rId53"/>
    <p:sldId id="443" r:id="rId54"/>
    <p:sldId id="547" r:id="rId55"/>
    <p:sldId id="545" r:id="rId56"/>
    <p:sldId id="557" r:id="rId57"/>
    <p:sldId id="565" r:id="rId58"/>
    <p:sldId id="564" r:id="rId59"/>
    <p:sldId id="566" r:id="rId60"/>
    <p:sldId id="568" r:id="rId61"/>
    <p:sldId id="429" r:id="rId62"/>
    <p:sldId id="57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BD00"/>
    <a:srgbClr val="6D6E6C"/>
    <a:srgbClr val="F38B00"/>
    <a:srgbClr val="16A8D3"/>
    <a:srgbClr val="D82F27"/>
    <a:srgbClr val="EA1D76"/>
    <a:srgbClr val="ED7523"/>
    <a:srgbClr val="1896BA"/>
    <a:srgbClr val="0E3C55"/>
    <a:srgbClr val="AC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729"/>
  </p:normalViewPr>
  <p:slideViewPr>
    <p:cSldViewPr snapToGrid="0" snapToObjects="1">
      <p:cViewPr varScale="1">
        <p:scale>
          <a:sx n="89" d="100"/>
          <a:sy n="89" d="100"/>
        </p:scale>
        <p:origin x="53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551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C054-D004-974A-8D8E-E228282ED4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2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on right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 THE </a:t>
            </a:r>
            <a:r>
              <a:rPr lang="en-IE" sz="4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 </a:t>
            </a:r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062018" y="866550"/>
            <a:ext cx="458920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50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 Colour variations using the           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24669" y="3172202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59252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0" y="2503620"/>
            <a:ext cx="65925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097992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 left -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Oval 34"/>
          <p:cNvSpPr/>
          <p:nvPr userDrawn="1"/>
        </p:nvSpPr>
        <p:spPr>
          <a:xfrm flipH="1">
            <a:off x="3916680" y="1621975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1648130" y="5161819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460162" y="0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8" name="Arc 37"/>
          <p:cNvSpPr/>
          <p:nvPr userDrawn="1"/>
        </p:nvSpPr>
        <p:spPr>
          <a:xfrm rot="9058514" flipH="1">
            <a:off x="-1593353" y="739143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 flipH="1">
            <a:off x="35447" y="5289587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337256" y="1808079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21069" y="91585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428017" y="204933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929107" y="-160857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Arc 26"/>
          <p:cNvSpPr/>
          <p:nvPr userDrawn="1"/>
        </p:nvSpPr>
        <p:spPr>
          <a:xfrm rot="12415736">
            <a:off x="8575829" y="806436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flipH="1">
            <a:off x="6045159" y="999535"/>
            <a:ext cx="6086118" cy="4776251"/>
            <a:chOff x="6578790" y="1650178"/>
            <a:chExt cx="6086118" cy="4776251"/>
          </a:xfrm>
        </p:grpSpPr>
        <p:sp>
          <p:nvSpPr>
            <p:cNvPr id="24" name="Oval 23"/>
            <p:cNvSpPr/>
            <p:nvPr userDrawn="1"/>
          </p:nvSpPr>
          <p:spPr>
            <a:xfrm flipH="1">
              <a:off x="10460023" y="1650178"/>
              <a:ext cx="2204885" cy="2204885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 userDrawn="1"/>
          </p:nvSpPr>
          <p:spPr>
            <a:xfrm flipH="1">
              <a:off x="8191473" y="5190022"/>
              <a:ext cx="1236407" cy="1236407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 userDrawn="1"/>
          </p:nvSpPr>
          <p:spPr>
            <a:xfrm flipH="1">
              <a:off x="6578790" y="5317790"/>
              <a:ext cx="739878" cy="739878"/>
            </a:xfrm>
            <a:prstGeom prst="ellipse">
              <a:avLst/>
            </a:prstGeom>
            <a:solidFill>
              <a:srgbClr val="F3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514707" y="-747091"/>
            <a:ext cx="8431142" cy="7605092"/>
            <a:chOff x="-1514707" y="-747091"/>
            <a:chExt cx="8431142" cy="7605092"/>
          </a:xfrm>
        </p:grpSpPr>
        <p:sp>
          <p:nvSpPr>
            <p:cNvPr id="19" name="Arc 18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6A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356671" y="121762"/>
              <a:ext cx="1774227" cy="1774227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134549" y="5439999"/>
              <a:ext cx="1103834" cy="1103834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844936" y="4657561"/>
              <a:ext cx="585273" cy="626876"/>
            </a:xfrm>
            <a:prstGeom prst="ellipse">
              <a:avLst/>
            </a:prstGeom>
            <a:solidFill>
              <a:srgbClr val="F38B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25"/>
            <a:stretch>
              <a:fillRect/>
            </a:stretch>
          </p:blipFill>
          <p:spPr>
            <a:xfrm>
              <a:off x="448579" y="4971000"/>
              <a:ext cx="6467856" cy="1887001"/>
            </a:xfrm>
            <a:custGeom>
              <a:avLst/>
              <a:gdLst>
                <a:gd name="connsiteX0" fmla="*/ 0 w 6467856"/>
                <a:gd name="connsiteY0" fmla="*/ 0 h 1887001"/>
                <a:gd name="connsiteX1" fmla="*/ 6467856 w 6467856"/>
                <a:gd name="connsiteY1" fmla="*/ 0 h 1887001"/>
                <a:gd name="connsiteX2" fmla="*/ 6467856 w 6467856"/>
                <a:gd name="connsiteY2" fmla="*/ 1887001 h 1887001"/>
                <a:gd name="connsiteX3" fmla="*/ 0 w 6467856"/>
                <a:gd name="connsiteY3" fmla="*/ 1887001 h 18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7856" h="1887001">
                  <a:moveTo>
                    <a:pt x="0" y="0"/>
                  </a:moveTo>
                  <a:lnTo>
                    <a:pt x="6467856" y="0"/>
                  </a:lnTo>
                  <a:lnTo>
                    <a:pt x="6467856" y="1887001"/>
                  </a:lnTo>
                  <a:lnTo>
                    <a:pt x="0" y="1887001"/>
                  </a:lnTo>
                  <a:close/>
                </a:path>
              </a:pathLst>
            </a:custGeom>
          </p:spPr>
        </p:pic>
      </p:grpSp>
      <p:cxnSp>
        <p:nvCxnSpPr>
          <p:cNvPr id="27" name="Straight Connector 26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4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rc 52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9" name="Freeform 58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6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6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7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Freeform 35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4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Freeform 35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4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 userDrawn="1"/>
        </p:nvGrpSpPr>
        <p:grpSpPr>
          <a:xfrm flipH="1">
            <a:off x="5257570" y="-738697"/>
            <a:ext cx="8431142" cy="7605092"/>
            <a:chOff x="-1514707" y="-747091"/>
            <a:chExt cx="8431142" cy="7605092"/>
          </a:xfrm>
        </p:grpSpPr>
        <p:sp>
          <p:nvSpPr>
            <p:cNvPr id="43" name="Arc 42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6A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4356671" y="121762"/>
              <a:ext cx="1774227" cy="1774227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134549" y="5439999"/>
              <a:ext cx="1103834" cy="1103834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4844936" y="4657561"/>
              <a:ext cx="585273" cy="626876"/>
            </a:xfrm>
            <a:prstGeom prst="ellipse">
              <a:avLst/>
            </a:prstGeom>
            <a:solidFill>
              <a:srgbClr val="F38B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25"/>
            <a:stretch>
              <a:fillRect/>
            </a:stretch>
          </p:blipFill>
          <p:spPr>
            <a:xfrm>
              <a:off x="448579" y="4971000"/>
              <a:ext cx="6467856" cy="1887001"/>
            </a:xfrm>
            <a:custGeom>
              <a:avLst/>
              <a:gdLst>
                <a:gd name="connsiteX0" fmla="*/ 0 w 6467856"/>
                <a:gd name="connsiteY0" fmla="*/ 0 h 1887001"/>
                <a:gd name="connsiteX1" fmla="*/ 6467856 w 6467856"/>
                <a:gd name="connsiteY1" fmla="*/ 0 h 1887001"/>
                <a:gd name="connsiteX2" fmla="*/ 6467856 w 6467856"/>
                <a:gd name="connsiteY2" fmla="*/ 1887001 h 1887001"/>
                <a:gd name="connsiteX3" fmla="*/ 0 w 6467856"/>
                <a:gd name="connsiteY3" fmla="*/ 1887001 h 18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7856" h="1887001">
                  <a:moveTo>
                    <a:pt x="0" y="0"/>
                  </a:moveTo>
                  <a:lnTo>
                    <a:pt x="6467856" y="0"/>
                  </a:lnTo>
                  <a:lnTo>
                    <a:pt x="6467856" y="1887001"/>
                  </a:lnTo>
                  <a:lnTo>
                    <a:pt x="0" y="1887001"/>
                  </a:lnTo>
                  <a:close/>
                </a:path>
              </a:pathLst>
            </a:custGeom>
          </p:spPr>
        </p:pic>
      </p:grpSp>
      <p:cxnSp>
        <p:nvCxnSpPr>
          <p:cNvPr id="14" name="Straight Connector 13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47" name="Straight Connector 46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5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6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PROMISE </a:t>
            </a:r>
          </a:p>
          <a:p>
            <a:pPr fontAlgn="base"/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093974" y="1633466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24669" y="3172202"/>
            <a:ext cx="54894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PROMISE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59252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0" y="2503620"/>
            <a:ext cx="65925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c 31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38" name="Straight Connector 37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39" name="Straight Connector 38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43368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58" name="Oval 57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68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8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sp>
        <p:nvSpPr>
          <p:cNvPr id="16" name="Arc 15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0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26" name="Oval 25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36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4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36" name="Arc 35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86902" y="491138"/>
            <a:ext cx="32715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PROMISE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16A8D3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B6BD00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GN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F38B00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EA1D76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6A8D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B6BD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F38B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EA1D7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0" y="2227591"/>
            <a:ext cx="7655712" cy="4619192"/>
          </a:xfrm>
          <a:custGeom>
            <a:avLst/>
            <a:gdLst>
              <a:gd name="connsiteX0" fmla="*/ 2177650 w 7655712"/>
              <a:gd name="connsiteY0" fmla="*/ 0 h 4619192"/>
              <a:gd name="connsiteX1" fmla="*/ 7623432 w 7655712"/>
              <a:gd name="connsiteY1" fmla="*/ 4438441 h 4619192"/>
              <a:gd name="connsiteX2" fmla="*/ 7655712 w 7655712"/>
              <a:gd name="connsiteY2" fmla="*/ 4619192 h 4619192"/>
              <a:gd name="connsiteX3" fmla="*/ 0 w 7655712"/>
              <a:gd name="connsiteY3" fmla="*/ 4619192 h 4619192"/>
              <a:gd name="connsiteX4" fmla="*/ 0 w 7655712"/>
              <a:gd name="connsiteY4" fmla="*/ 443137 h 4619192"/>
              <a:gd name="connsiteX5" fmla="*/ 13947 w 7655712"/>
              <a:gd name="connsiteY5" fmla="*/ 436832 h 4619192"/>
              <a:gd name="connsiteX6" fmla="*/ 2177650 w 7655712"/>
              <a:gd name="connsiteY6" fmla="*/ 0 h 461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5712" h="4619192">
                <a:moveTo>
                  <a:pt x="2177650" y="0"/>
                </a:moveTo>
                <a:cubicBezTo>
                  <a:pt x="4863895" y="0"/>
                  <a:pt x="7105103" y="1905428"/>
                  <a:pt x="7623432" y="4438441"/>
                </a:cubicBezTo>
                <a:lnTo>
                  <a:pt x="7655712" y="4619192"/>
                </a:lnTo>
                <a:lnTo>
                  <a:pt x="0" y="4619192"/>
                </a:lnTo>
                <a:lnTo>
                  <a:pt x="0" y="443137"/>
                </a:lnTo>
                <a:lnTo>
                  <a:pt x="13947" y="436832"/>
                </a:lnTo>
                <a:cubicBezTo>
                  <a:pt x="678983" y="155545"/>
                  <a:pt x="1410152" y="0"/>
                  <a:pt x="2177650" y="0"/>
                </a:cubicBez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4890108" y="2419965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499958" y="5083982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11209057" y="4956866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5826406" y="1037303"/>
            <a:ext cx="4970207" cy="4970207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819671" y="-679974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78426" y="4513006"/>
            <a:ext cx="4654134" cy="1806803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Footer Placeholder 6"/>
          <p:cNvSpPr txBox="1">
            <a:spLocks noGrp="1"/>
          </p:cNvSpPr>
          <p:nvPr userDrawn="1"/>
        </p:nvSpPr>
        <p:spPr bwMode="auto">
          <a:xfrm>
            <a:off x="9565507" y="623537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65" y="6139001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" y="478914"/>
            <a:ext cx="5080931" cy="1526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9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2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 2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4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c 1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2728452"/>
          </a:xfrm>
          <a:prstGeom prst="rect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E3C55"/>
              </a:solidFill>
            </a:endParaRPr>
          </a:p>
        </p:txBody>
      </p:sp>
      <p:sp>
        <p:nvSpPr>
          <p:cNvPr id="17" name="Oval 41"/>
          <p:cNvSpPr>
            <a:spLocks noChangeArrowheads="1"/>
          </p:cNvSpPr>
          <p:nvPr userDrawn="1"/>
        </p:nvSpPr>
        <p:spPr bwMode="auto">
          <a:xfrm>
            <a:off x="1863747" y="2031864"/>
            <a:ext cx="1049910" cy="1049910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26647"/>
            <a:ext cx="12192000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4287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84287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555813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41"/>
          <p:cNvSpPr>
            <a:spLocks noChangeArrowheads="1"/>
          </p:cNvSpPr>
          <p:nvPr userDrawn="1"/>
        </p:nvSpPr>
        <p:spPr bwMode="auto">
          <a:xfrm>
            <a:off x="5691676" y="2031864"/>
            <a:ext cx="1049910" cy="1049910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51221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51221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4383742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41"/>
          <p:cNvSpPr>
            <a:spLocks noChangeArrowheads="1"/>
          </p:cNvSpPr>
          <p:nvPr userDrawn="1"/>
        </p:nvSpPr>
        <p:spPr bwMode="auto">
          <a:xfrm>
            <a:off x="9407546" y="2031864"/>
            <a:ext cx="1049910" cy="1049910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822808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822808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8099612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t="6763" r="13475" b="6473"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514644">
            <a:off x="-2959795" y="-3517307"/>
            <a:ext cx="5030401" cy="5016771"/>
          </a:xfrm>
          <a:custGeom>
            <a:avLst/>
            <a:gdLst>
              <a:gd name="connsiteX0" fmla="*/ 5030401 w 5030401"/>
              <a:gd name="connsiteY0" fmla="*/ 5016771 h 5016771"/>
              <a:gd name="connsiteX1" fmla="*/ 5030401 w 5030401"/>
              <a:gd name="connsiteY1" fmla="*/ 5016771 h 5016771"/>
              <a:gd name="connsiteX2" fmla="*/ 5030401 w 5030401"/>
              <a:gd name="connsiteY2" fmla="*/ 5016771 h 5016771"/>
              <a:gd name="connsiteX3" fmla="*/ 3607946 w 5030401"/>
              <a:gd name="connsiteY3" fmla="*/ 2654990 h 5016771"/>
              <a:gd name="connsiteX4" fmla="*/ 5030401 w 5030401"/>
              <a:gd name="connsiteY4" fmla="*/ 326699 h 5016771"/>
              <a:gd name="connsiteX5" fmla="*/ 5030401 w 5030401"/>
              <a:gd name="connsiteY5" fmla="*/ 3524031 h 5016771"/>
              <a:gd name="connsiteX6" fmla="*/ 0 w 5030401"/>
              <a:gd name="connsiteY6" fmla="*/ 4045606 h 5016771"/>
              <a:gd name="connsiteX7" fmla="*/ 1589613 w 5030401"/>
              <a:gd name="connsiteY7" fmla="*/ 5016771 h 5016771"/>
              <a:gd name="connsiteX8" fmla="*/ 0 w 5030401"/>
              <a:gd name="connsiteY8" fmla="*/ 5016771 h 5016771"/>
              <a:gd name="connsiteX9" fmla="*/ 0 w 5030401"/>
              <a:gd name="connsiteY9" fmla="*/ 0 h 5016771"/>
              <a:gd name="connsiteX10" fmla="*/ 805542 w 5030401"/>
              <a:gd name="connsiteY10" fmla="*/ 0 h 5016771"/>
              <a:gd name="connsiteX11" fmla="*/ 0 w 5030401"/>
              <a:gd name="connsiteY11" fmla="*/ 1318520 h 501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0401" h="5016771">
                <a:moveTo>
                  <a:pt x="5030401" y="5016771"/>
                </a:moveTo>
                <a:lnTo>
                  <a:pt x="5030401" y="5016771"/>
                </a:lnTo>
                <a:lnTo>
                  <a:pt x="5030401" y="5016771"/>
                </a:lnTo>
                <a:close/>
                <a:moveTo>
                  <a:pt x="3607946" y="2654990"/>
                </a:moveTo>
                <a:lnTo>
                  <a:pt x="5030401" y="326699"/>
                </a:lnTo>
                <a:lnTo>
                  <a:pt x="5030401" y="3524031"/>
                </a:lnTo>
                <a:close/>
                <a:moveTo>
                  <a:pt x="0" y="4045606"/>
                </a:moveTo>
                <a:lnTo>
                  <a:pt x="1589613" y="5016771"/>
                </a:lnTo>
                <a:lnTo>
                  <a:pt x="0" y="5016771"/>
                </a:lnTo>
                <a:close/>
                <a:moveTo>
                  <a:pt x="0" y="0"/>
                </a:moveTo>
                <a:lnTo>
                  <a:pt x="805542" y="0"/>
                </a:lnTo>
                <a:lnTo>
                  <a:pt x="0" y="131852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4484399" y="2292849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165581" y="4902594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11209057" y="4956866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6249533" y="-732709"/>
            <a:ext cx="6752093" cy="6752093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987463" y="-791701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461565" y="4669181"/>
            <a:ext cx="4870995" cy="1650628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rgbClr val="16A8D3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" y="490255"/>
            <a:ext cx="5080931" cy="1526867"/>
          </a:xfrm>
          <a:prstGeom prst="rect">
            <a:avLst/>
          </a:prstGeom>
        </p:spPr>
      </p:pic>
      <p:sp>
        <p:nvSpPr>
          <p:cNvPr id="16" name="Footer Placeholder 6"/>
          <p:cNvSpPr txBox="1">
            <a:spLocks noGrp="1"/>
          </p:cNvSpPr>
          <p:nvPr userDrawn="1"/>
        </p:nvSpPr>
        <p:spPr bwMode="auto">
          <a:xfrm>
            <a:off x="9565507" y="623537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tr-TR" altLang="en-US" sz="1000" noProof="0" dirty="0" smtClean="0">
                <a:solidFill>
                  <a:schemeClr val="tx1"/>
                </a:solidFill>
                <a:latin typeface="Calibri" charset="0"/>
              </a:rPr>
              <a:t>Bu program Avrupa Komisyonu desteği ile finanse edilmiştir.</a:t>
            </a:r>
            <a:endParaRPr lang="tr-TR" altLang="en-US" sz="1000" noProof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65" y="6139001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9307" b="5574"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49050" b="5574"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" b="8248"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7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flipH="1">
            <a:off x="7234661" y="-915640"/>
            <a:ext cx="6797861" cy="6797861"/>
          </a:xfrm>
          <a:prstGeom prst="arc">
            <a:avLst>
              <a:gd name="adj1" fmla="val 18515705"/>
              <a:gd name="adj2" fmla="val 6898743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7462" y="853210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63577" y="858821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091452" y="2319040"/>
            <a:ext cx="591486" cy="591486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707898" y="4332206"/>
            <a:ext cx="591486" cy="591486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7234661" y="3416566"/>
            <a:ext cx="591486" cy="591486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06758" y="846751"/>
            <a:ext cx="0" cy="696487"/>
          </a:xfrm>
          <a:prstGeom prst="line">
            <a:avLst/>
          </a:prstGeom>
          <a:ln w="19050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10096" y="250278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921661" y="3491798"/>
            <a:ext cx="2757540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398139" y="4419571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9639238" y="618219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96" y="6085819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9" y="5170628"/>
            <a:ext cx="5080931" cy="15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2117448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flipH="1">
            <a:off x="7234661" y="-915640"/>
            <a:ext cx="6797861" cy="6797861"/>
          </a:xfrm>
          <a:prstGeom prst="arc">
            <a:avLst>
              <a:gd name="adj1" fmla="val 18515705"/>
              <a:gd name="adj2" fmla="val 6898743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chemeClr val="accent5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7462" y="853210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63577" y="858821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091452" y="2319040"/>
            <a:ext cx="591486" cy="591486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707898" y="4332206"/>
            <a:ext cx="591486" cy="59148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7234661" y="3416566"/>
            <a:ext cx="591486" cy="591486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06758" y="846751"/>
            <a:ext cx="0" cy="696487"/>
          </a:xfrm>
          <a:prstGeom prst="line">
            <a:avLst/>
          </a:prstGeom>
          <a:ln w="19050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10096" y="250278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921661" y="3491798"/>
            <a:ext cx="2757540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398139" y="4419571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9639238" y="618219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tr-TR" altLang="en-US" sz="1000" noProof="0" dirty="0" smtClean="0">
                <a:solidFill>
                  <a:schemeClr val="tx1"/>
                </a:solidFill>
                <a:latin typeface="Calibri" charset="0"/>
              </a:rPr>
              <a:t>Bu program Avrupa Komisyonu desteği ile finanse edilmiştir.</a:t>
            </a:r>
            <a:endParaRPr lang="tr-TR" altLang="en-US" sz="1000" noProof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96" y="6085819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9" y="5170628"/>
            <a:ext cx="5080931" cy="1526867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8494285" y="5070871"/>
            <a:ext cx="591486" cy="59148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228980" y="515086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</p:spTree>
    <p:extLst>
      <p:ext uri="{BB962C8B-B14F-4D97-AF65-F5344CB8AC3E}">
        <p14:creationId xmlns:p14="http://schemas.microsoft.com/office/powerpoint/2010/main" val="46777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2117212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60" r:id="rId2"/>
    <p:sldLayoutId id="2147483714" r:id="rId3"/>
    <p:sldLayoutId id="2147483700" r:id="rId4"/>
    <p:sldLayoutId id="2147483762" r:id="rId5"/>
    <p:sldLayoutId id="2147483742" r:id="rId6"/>
    <p:sldLayoutId id="2147483743" r:id="rId7"/>
    <p:sldLayoutId id="2147483710" r:id="rId8"/>
    <p:sldLayoutId id="2147483745" r:id="rId9"/>
    <p:sldLayoutId id="2147483707" r:id="rId10"/>
    <p:sldLayoutId id="2147483744" r:id="rId11"/>
    <p:sldLayoutId id="2147483720" r:id="rId12"/>
    <p:sldLayoutId id="2147483701" r:id="rId13"/>
    <p:sldLayoutId id="2147483698" r:id="rId14"/>
    <p:sldLayoutId id="2147483709" r:id="rId15"/>
    <p:sldLayoutId id="2147483715" r:id="rId16"/>
    <p:sldLayoutId id="2147483716" r:id="rId17"/>
    <p:sldLayoutId id="2147483708" r:id="rId18"/>
    <p:sldLayoutId id="2147483717" r:id="rId19"/>
    <p:sldLayoutId id="2147483718" r:id="rId20"/>
    <p:sldLayoutId id="2147483719" r:id="rId21"/>
    <p:sldLayoutId id="2147483723" r:id="rId22"/>
    <p:sldLayoutId id="2147483654" r:id="rId23"/>
    <p:sldLayoutId id="2147483721" r:id="rId24"/>
    <p:sldLayoutId id="2147483725" r:id="rId25"/>
    <p:sldLayoutId id="2147483706" r:id="rId26"/>
    <p:sldLayoutId id="2147483735" r:id="rId27"/>
    <p:sldLayoutId id="2147483764" r:id="rId28"/>
    <p:sldLayoutId id="2147483765" r:id="rId29"/>
    <p:sldLayoutId id="2147483736" r:id="rId30"/>
    <p:sldLayoutId id="2147483737" r:id="rId31"/>
    <p:sldLayoutId id="2147483699" r:id="rId32"/>
    <p:sldLayoutId id="2147483703" r:id="rId33"/>
    <p:sldLayoutId id="2147483711" r:id="rId34"/>
    <p:sldLayoutId id="2147483705" r:id="rId35"/>
    <p:sldLayoutId id="2147483738" r:id="rId36"/>
    <p:sldLayoutId id="2147483704" r:id="rId37"/>
    <p:sldLayoutId id="2147483739" r:id="rId38"/>
    <p:sldLayoutId id="2147483740" r:id="rId39"/>
    <p:sldLayoutId id="2147483686" r:id="rId40"/>
    <p:sldLayoutId id="2147483741" r:id="rId41"/>
    <p:sldLayoutId id="2147483755" r:id="rId42"/>
    <p:sldLayoutId id="2147483754" r:id="rId43"/>
    <p:sldLayoutId id="2147483753" r:id="rId44"/>
    <p:sldLayoutId id="2147483756" r:id="rId45"/>
    <p:sldLayoutId id="2147483746" r:id="rId46"/>
    <p:sldLayoutId id="2147483734" r:id="rId47"/>
    <p:sldLayoutId id="2147483747" r:id="rId48"/>
    <p:sldLayoutId id="2147483748" r:id="rId49"/>
    <p:sldLayoutId id="2147483749" r:id="rId50"/>
    <p:sldLayoutId id="2147483750" r:id="rId51"/>
    <p:sldLayoutId id="2147483751" r:id="rId52"/>
    <p:sldLayoutId id="2147483752" r:id="rId53"/>
    <p:sldLayoutId id="2147483687" r:id="rId54"/>
    <p:sldLayoutId id="2147483712" r:id="rId55"/>
    <p:sldLayoutId id="2147483726" r:id="rId56"/>
    <p:sldLayoutId id="2147483727" r:id="rId57"/>
    <p:sldLayoutId id="2147483728" r:id="rId58"/>
    <p:sldLayoutId id="2147483713" r:id="rId59"/>
    <p:sldLayoutId id="2147483729" r:id="rId60"/>
    <p:sldLayoutId id="2147483730" r:id="rId61"/>
    <p:sldLayoutId id="2147483731" r:id="rId62"/>
    <p:sldLayoutId id="2147483702" r:id="rId63"/>
    <p:sldLayoutId id="2147483732" r:id="rId64"/>
    <p:sldLayoutId id="2147483733" r:id="rId65"/>
    <p:sldLayoutId id="2147483766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lat61/3883611573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lgerblog.blogspot.com/2015/11/30-years-ago-nm-governor-welcomed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enmaspeaks.blogspot.com/2012/09/the-patient-doctor-relationship-in-era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jrc/en/news/integrating-migrants-education-and-vocational-training-key-address-disadvantages" TargetMode="Externa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hrisconnell/4119247978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sl.state.tx.us/ld/teal/studentresources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ft.vanderbilt.edu/guides-sub-pages/active-learning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ei.umn.edu/active-learni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english.org.uk/about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research.ucc.ie/scenario/2016/01/Smith/01/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english.org.uk/about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research.ucc.ie/scenario/2016/01/Smith/01/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nmark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dletb.ie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openclipart.org/detail/17746/flag-of-ireland-by-tobias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nala.ie/wp-content/uploads/2019/08/Meeting-the-challenge-strategies-for-motivating-learners-in-adult-education-in-Ireland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landofhopeproject.eu/results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hornet.wordpress.com/category/participation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2.xml"/><Relationship Id="rId1" Type="http://schemas.openxmlformats.org/officeDocument/2006/relationships/video" Target="https://www.youtube.com/embed/qm3IYXEZcYk" TargetMode="External"/><Relationship Id="rId6" Type="http://schemas.openxmlformats.org/officeDocument/2006/relationships/hyperlink" Target="http://openclipart.org/detail/17746/flag-of-ireland-by-tobias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qm3IYXEZcY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ildingsofireland.ie/niah/search.jsp?type=record&amp;county=LI&amp;regno=21518031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openclipart.org/detail/17746/flag-of-ireland-by-tobias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nala.ie/wp-content/uploads/2019/08/Meeting-the-challenge-strategies-for-motivating-learners-in-adult-education-in-Ireland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ightmindedteamwork.com/convince-leadership-real-team-building-is-better-than-silly-team-bonding-games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maedizioni.it/media/upload/anteprime/3.1.13_fisico_bestiale.pdf" TargetMode="External"/><Relationship Id="rId2" Type="http://schemas.openxmlformats.org/officeDocument/2006/relationships/hyperlink" Target="https://www.almaedizioni.it/media/upload/anteprime/FRO_intro_fonti.pdf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aapd/8870385849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epale.ec.europa.eu/sites/default/files/get_inspired_-_12_danish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erientiallearning.org/training-activities/mta-kando-lean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epale.ec.europa.eu/sites/default/files/get_inspired_-_12_danish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kirkhart35/4984385396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buffer.com/resources/science-of-storytelling-why-telling-a-story-is-the-most-powerful-way-to-activate-our-brain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j5WJUyBoMU&amp;feature=youtu.be" TargetMode="External"/><Relationship Id="rId2" Type="http://schemas.openxmlformats.org/officeDocument/2006/relationships/slideLayout" Target="../slideLayouts/slideLayout36.xml"/><Relationship Id="rId1" Type="http://schemas.openxmlformats.org/officeDocument/2006/relationships/video" Target="https://www.youtube.com/embed/oj5WJUyBoMU" TargetMode="External"/><Relationship Id="rId5" Type="http://schemas.openxmlformats.org/officeDocument/2006/relationships/hyperlink" Target="https://creativespark.ie/" TargetMode="Externa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-docs.org/2015/05/19/virtual-reality-the-empathy-machine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study.com/academy/lesson/differentiated-instruction-strategies-for-adults.html" TargetMode="External"/><Relationship Id="rId1" Type="http://schemas.openxmlformats.org/officeDocument/2006/relationships/slideLayout" Target="../slideLayouts/slideLayout37.xml"/><Relationship Id="rId5" Type="http://schemas.openxmlformats.org/officeDocument/2006/relationships/hyperlink" Target="http://teachingrefugees.com/instructional-programming/" TargetMode="External"/><Relationship Id="rId4" Type="http://schemas.openxmlformats.org/officeDocument/2006/relationships/hyperlink" Target="http://www.primeironegocio.com/empreendedorismo/marketing-pessoal-o-que-e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ecd.org/els/mig/UNHCR-OECD-Engaging-with-employers-in-the-hiring-of-refugees.pdf" TargetMode="Externa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dleeastmonitor.com/20161115-13-of-recent-refugees-in-germany-working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pale.ec.europa.eu/en/blog/what-role-does-adult-education-play-refugee-crisis" TargetMode="Externa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bluesyemre.com/2013/07/02/learn-46-languages-online-for-free-spanish-english-chinese-more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breaking-barriers.co.uk/the-cause/refugee-employment-crisis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yondbenign.us/home/newsevents/events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vidshub.net/image/15069/groundhog-job-shadow-day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recruitment/job-search-candidates-armed-with-more-details-about-future-employers-15373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2012books.lardbucket.org/books/business-and-the-legal-and-ethical-environment/s15-employment-discrimination.html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fromskills2work.eu/Success-Stories" TargetMode="External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stamericanvagabond.com/business/11-year-old-entrepreneur-turns-lemonade-stand-into-million-dollar-deal-with-whole-foods/" TargetMode="External"/><Relationship Id="rId7" Type="http://schemas.openxmlformats.org/officeDocument/2006/relationships/hyperlink" Target="https://medium.com/syria-crisis-how-uk-aid-is-helping/crafting-a-safer-future-for-girls-and-women-in-lebanon-cdf5df4dccb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jpeg"/><Relationship Id="rId5" Type="http://schemas.openxmlformats.org/officeDocument/2006/relationships/hyperlink" Target="https://www.flickr.com/photos/41648399@N06/4240360096" TargetMode="External"/><Relationship Id="rId4" Type="http://schemas.openxmlformats.org/officeDocument/2006/relationships/image" Target="../media/image4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ft.com/content/93e3d794-1826-11e6-b197-a4af20d5575e" TargetMode="Externa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pale.ec.europa.eu/en/blog/what-role-does-adult-education-play-refugee-crisis" TargetMode="Externa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en.wikipedia.org/wiki/Flag_of_Ireland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enar-eu.org/IMG/pdf/equal_work_2017_final.pdf" TargetMode="Externa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oecd.org/els/mig/UNHCR-OECD-Engaging-with-employers-in-the-hiring-of-refugees.pdf" TargetMode="External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unctad.org/en/PublicationsLibrary/diae2018d2_en.pdf" TargetMode="External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refugeeentrepreneursdenmark.dk/entrepreneurs" TargetMode="External"/><Relationship Id="rId7" Type="http://schemas.openxmlformats.org/officeDocument/2006/relationships/hyperlink" Target="https://en.wikipedia.org/wiki/Denmark" TargetMode="External"/><Relationship Id="rId2" Type="http://schemas.openxmlformats.org/officeDocument/2006/relationships/hyperlink" Target="http://refugeeentrepreneursdenmark.dk/" TargetMode="Externa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Relationship Id="rId9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refugeetalenthub.com/" TargetMode="Externa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vec.wikipedia.org/wiki/File:Flag_of_the_Netherlands.svg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pxhere.com/en/photo/1447319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oureverydaylife.com/the-importance-of-verbal-non-verbal-communication-5162572.html" TargetMode="External"/><Relationship Id="rId1" Type="http://schemas.openxmlformats.org/officeDocument/2006/relationships/slideLayout" Target="../slideLayouts/slideLayout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hyperlink" Target="http://www.promise-project.eu/" TargetMode="External"/><Relationship Id="rId1" Type="http://schemas.openxmlformats.org/officeDocument/2006/relationships/slideLayout" Target="../slideLayouts/slideLayout66.xml"/><Relationship Id="rId6" Type="http://schemas.openxmlformats.org/officeDocument/2006/relationships/hyperlink" Target="https://twitter.com/PROMISEPROJECT2" TargetMode="External"/><Relationship Id="rId5" Type="http://schemas.openxmlformats.org/officeDocument/2006/relationships/image" Target="../media/image62.png"/><Relationship Id="rId4" Type="http://schemas.openxmlformats.org/officeDocument/2006/relationships/hyperlink" Target="https://www.facebook.com/PROMISEproject202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grationpolicy.org/topics/adult-education-language-learning" TargetMode="Externa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yoursay.sa.gov.au/better-together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ishtimes.com/news/immigrants-face-education-barriers-1.789686" TargetMode="Externa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8120" y="3478736"/>
            <a:ext cx="4870995" cy="1650628"/>
          </a:xfrm>
        </p:spPr>
        <p:txBody>
          <a:bodyPr/>
          <a:lstStyle/>
          <a:p>
            <a:r>
              <a:rPr lang="en-US" dirty="0" smtClean="0">
                <a:solidFill>
                  <a:srgbClr val="B6BD00"/>
                </a:solidFill>
              </a:rPr>
              <a:t>E</a:t>
            </a:r>
            <a:r>
              <a:rPr lang="tr-TR" dirty="0" err="1" smtClean="0">
                <a:solidFill>
                  <a:srgbClr val="B6BD00"/>
                </a:solidFill>
              </a:rPr>
              <a:t>ğitim</a:t>
            </a:r>
            <a:r>
              <a:rPr lang="tr-TR" dirty="0" smtClean="0">
                <a:solidFill>
                  <a:srgbClr val="B6BD00"/>
                </a:solidFill>
              </a:rPr>
              <a:t> ve Girişimcilik</a:t>
            </a:r>
            <a:endParaRPr lang="en-US" dirty="0">
              <a:solidFill>
                <a:srgbClr val="B6BD00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493C4918-71A5-4B8C-84A7-06F1ED91EF52}"/>
              </a:ext>
            </a:extLst>
          </p:cNvPr>
          <p:cNvSpPr txBox="1">
            <a:spLocks/>
          </p:cNvSpPr>
          <p:nvPr/>
        </p:nvSpPr>
        <p:spPr>
          <a:xfrm>
            <a:off x="308119" y="4031078"/>
            <a:ext cx="4870995" cy="125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yoluyla Bütünleşme Temsilcisi olun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D0EED7-404B-4236-9B8A-5137DBC840DA}"/>
              </a:ext>
            </a:extLst>
          </p:cNvPr>
          <p:cNvSpPr/>
          <p:nvPr/>
        </p:nvSpPr>
        <p:spPr>
          <a:xfrm>
            <a:off x="493096" y="2316061"/>
            <a:ext cx="3431923" cy="584775"/>
          </a:xfrm>
          <a:prstGeom prst="rect">
            <a:avLst/>
          </a:prstGeom>
          <a:solidFill>
            <a:srgbClr val="B6BD00"/>
          </a:solidFill>
        </p:spPr>
        <p:txBody>
          <a:bodyPr wrap="square">
            <a:spAutoFit/>
          </a:bodyPr>
          <a:lstStyle/>
          <a:p>
            <a:r>
              <a:rPr lang="tr-TR" sz="3200" dirty="0">
                <a:solidFill>
                  <a:schemeClr val="bg1"/>
                </a:solidFill>
              </a:rPr>
              <a:t>Öğrenme </a:t>
            </a:r>
            <a:r>
              <a:rPr lang="tr-TR" sz="3200" dirty="0" smtClean="0">
                <a:solidFill>
                  <a:schemeClr val="bg1"/>
                </a:solidFill>
              </a:rPr>
              <a:t>Bölümü </a:t>
            </a:r>
            <a:r>
              <a:rPr lang="en-US" sz="3200" dirty="0" smtClean="0">
                <a:solidFill>
                  <a:schemeClr val="bg1"/>
                </a:solidFill>
              </a:rPr>
              <a:t>3 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Placeholder 6" descr="A picture containing shirt&#10;&#10;Description automatically generated">
            <a:extLst>
              <a:ext uri="{FF2B5EF4-FFF2-40B4-BE49-F238E27FC236}">
                <a16:creationId xmlns:a16="http://schemas.microsoft.com/office/drawing/2014/main" xmlns="" id="{2D1795AC-293A-455B-9C1D-0A51CB58B2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3059" r="130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902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B6A34CE-99D1-4AD4-909A-32D594B9C6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628DDF-BC0C-41B4-9668-F0CEB2F597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0464" y="1868995"/>
            <a:ext cx="5491494" cy="3947440"/>
          </a:xfrm>
        </p:spPr>
        <p:txBody>
          <a:bodyPr/>
          <a:lstStyle/>
          <a:p>
            <a:pPr algn="just"/>
            <a:r>
              <a:rPr lang="en-IE" dirty="0" err="1">
                <a:solidFill>
                  <a:srgbClr val="615F5D"/>
                </a:solidFill>
              </a:rPr>
              <a:t>Mülteci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göçmenlerin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bireysel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ihtiyaçları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kişinin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AB'ye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gelme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nedenine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bağlı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olarak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değişebilir</a:t>
            </a:r>
            <a:r>
              <a:rPr lang="en-IE" dirty="0">
                <a:solidFill>
                  <a:srgbClr val="615F5D"/>
                </a:solidFill>
              </a:rPr>
              <a:t>.</a:t>
            </a:r>
          </a:p>
          <a:p>
            <a:pPr algn="just"/>
            <a:r>
              <a:rPr lang="en-IE" dirty="0" err="1">
                <a:solidFill>
                  <a:srgbClr val="615F5D"/>
                </a:solidFill>
              </a:rPr>
              <a:t>Beklenen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kalış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sürelerinin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yanı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sıra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becerileri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düzeyleri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çalışma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deneyimleri</a:t>
            </a:r>
            <a:r>
              <a:rPr lang="en-IE" dirty="0">
                <a:solidFill>
                  <a:srgbClr val="615F5D"/>
                </a:solidFill>
              </a:rPr>
              <a:t> de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ihtiyaçlarını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etkilemektedir</a:t>
            </a:r>
            <a:r>
              <a:rPr lang="en-IE" dirty="0">
                <a:solidFill>
                  <a:srgbClr val="615F5D"/>
                </a:solidFill>
              </a:rPr>
              <a:t>.</a:t>
            </a:r>
          </a:p>
          <a:p>
            <a:pPr algn="just"/>
            <a:r>
              <a:rPr lang="en-IE" dirty="0">
                <a:solidFill>
                  <a:srgbClr val="615F5D"/>
                </a:solidFill>
              </a:rPr>
              <a:t>Bu </a:t>
            </a:r>
            <a:r>
              <a:rPr lang="en-IE" dirty="0" err="1">
                <a:solidFill>
                  <a:srgbClr val="615F5D"/>
                </a:solidFill>
              </a:rPr>
              <a:t>bölümde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mülteci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göçmenlerin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tipik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ihtiyaçlarını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inceliyor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ihtiyaç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duyabilecekleri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destek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türlerini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anlıyoruz</a:t>
            </a:r>
            <a:r>
              <a:rPr lang="en-IE" dirty="0">
                <a:solidFill>
                  <a:srgbClr val="615F5D"/>
                </a:solidFill>
              </a:rPr>
              <a:t>.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11DEB3-CDA9-46A5-900D-9F8CA9E21FFE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EĞİTİM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79A1321B-66C0-4D29-8DDB-406ABA02A929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1.2 </a:t>
            </a:r>
            <a:r>
              <a:rPr lang="en-US" sz="3600" i="0" dirty="0" err="1"/>
              <a:t>Yetişkin</a:t>
            </a:r>
            <a:r>
              <a:rPr lang="en-US" sz="3600" i="0" dirty="0"/>
              <a:t> </a:t>
            </a:r>
            <a:r>
              <a:rPr lang="en-US" sz="3600" i="0" dirty="0" err="1"/>
              <a:t>Mültecilerin</a:t>
            </a:r>
            <a:r>
              <a:rPr lang="en-US" sz="3600" i="0" dirty="0"/>
              <a:t> </a:t>
            </a:r>
            <a:r>
              <a:rPr lang="en-US" sz="3600" i="0" dirty="0" err="1"/>
              <a:t>Eğitim</a:t>
            </a:r>
            <a:r>
              <a:rPr lang="en-US" sz="3600" i="0" dirty="0"/>
              <a:t> </a:t>
            </a:r>
            <a:r>
              <a:rPr lang="en-US" sz="3600" i="0" dirty="0" err="1"/>
              <a:t>İhtiyaçlarını</a:t>
            </a:r>
            <a:r>
              <a:rPr lang="en-US" sz="3600" i="0" dirty="0"/>
              <a:t> </a:t>
            </a:r>
            <a:r>
              <a:rPr lang="en-US" sz="3600" i="0" dirty="0" err="1"/>
              <a:t>Anlamak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5292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EAC9A68-C721-4DBD-B326-80A1D6F6AD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2049716"/>
            <a:ext cx="7851228" cy="3825567"/>
          </a:xfrm>
          <a:solidFill>
            <a:srgbClr val="B6BD00"/>
          </a:solidFill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IE" dirty="0" err="1">
                <a:solidFill>
                  <a:schemeClr val="bg1"/>
                </a:solidFill>
              </a:rPr>
              <a:t>Mülteciler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savaştan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veya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zulümden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kaçmak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için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ülkelerini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terk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etmek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zorunda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kalan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kişilerdir</a:t>
            </a:r>
            <a:r>
              <a:rPr lang="en-IE" dirty="0">
                <a:solidFill>
                  <a:schemeClr val="bg1"/>
                </a:solidFill>
              </a:rPr>
              <a:t>. Bu </a:t>
            </a:r>
            <a:r>
              <a:rPr lang="en-IE" dirty="0" err="1">
                <a:solidFill>
                  <a:schemeClr val="bg1"/>
                </a:solidFill>
              </a:rPr>
              <a:t>grup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yetişkin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eğitiminin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ele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alabileceği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çok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spesifik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karmaşık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sorunlarla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karşı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karşıyadır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örneğin</a:t>
            </a:r>
            <a:r>
              <a:rPr lang="en-IE" dirty="0" smtClean="0">
                <a:solidFill>
                  <a:schemeClr val="bg1"/>
                </a:solidFill>
              </a:rPr>
              <a:t>:</a:t>
            </a:r>
            <a:endParaRPr lang="en-IE" dirty="0" smtClean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acı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çeken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travmaların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neden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olduğu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güvenlik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açığı</a:t>
            </a:r>
            <a:endParaRPr lang="en-IE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IE" dirty="0" err="1">
                <a:solidFill>
                  <a:schemeClr val="bg1"/>
                </a:solidFill>
              </a:rPr>
              <a:t>eğitim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dokümantasyonu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dahil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olmak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üzere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dokümantasyon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eksikliği</a:t>
            </a:r>
            <a:endParaRPr lang="en-IE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IE" dirty="0" err="1">
                <a:solidFill>
                  <a:schemeClr val="bg1"/>
                </a:solidFill>
              </a:rPr>
              <a:t>kültürel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dil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engelleri</a:t>
            </a:r>
            <a:endParaRPr lang="en-IE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IE" dirty="0" err="1">
                <a:solidFill>
                  <a:schemeClr val="bg1"/>
                </a:solidFill>
              </a:rPr>
              <a:t>eğitimde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işgücü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konut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piyasasında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damgalanma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riskleri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77F5A6-D9A7-4EC8-AE2E-7DFB134228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525517"/>
            <a:ext cx="8403792" cy="1082938"/>
          </a:xfrm>
        </p:spPr>
        <p:txBody>
          <a:bodyPr>
            <a:normAutofit/>
          </a:bodyPr>
          <a:lstStyle/>
          <a:p>
            <a:r>
              <a:rPr lang="tr-TR" dirty="0" smtClean="0"/>
              <a:t>Mültecilerin Eğitim İhtiyaçları</a:t>
            </a:r>
            <a:endParaRPr lang="tr-TR" dirty="0"/>
          </a:p>
        </p:txBody>
      </p:sp>
      <p:pic>
        <p:nvPicPr>
          <p:cNvPr id="6" name="Picture 5" descr="A group of people standing in the sand&#10;&#10;Description automatically generated">
            <a:extLst>
              <a:ext uri="{FF2B5EF4-FFF2-40B4-BE49-F238E27FC236}">
                <a16:creationId xmlns:a16="http://schemas.microsoft.com/office/drawing/2014/main" xmlns="" id="{AC82BB79-46A5-4578-ABD1-E8C215312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25533"/>
          <a:stretch/>
        </p:blipFill>
        <p:spPr>
          <a:xfrm>
            <a:off x="8198069" y="2272176"/>
            <a:ext cx="3657600" cy="32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25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77F5A6-D9A7-4EC8-AE2E-7DFB134228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525517"/>
            <a:ext cx="8403792" cy="1082938"/>
          </a:xfrm>
        </p:spPr>
        <p:txBody>
          <a:bodyPr>
            <a:normAutofit/>
          </a:bodyPr>
          <a:lstStyle/>
          <a:p>
            <a:r>
              <a:rPr lang="tr-TR" dirty="0"/>
              <a:t>Mültecilerin Eğitim İhtiyaçları</a:t>
            </a:r>
            <a:endParaRPr lang="tr-T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14CA007-91F1-4BFF-8ECD-4AC8771C3C9B}"/>
              </a:ext>
            </a:extLst>
          </p:cNvPr>
          <p:cNvSpPr/>
          <p:nvPr/>
        </p:nvSpPr>
        <p:spPr>
          <a:xfrm>
            <a:off x="4340772" y="1807978"/>
            <a:ext cx="7703912" cy="3416320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pPr algn="just"/>
            <a:r>
              <a:rPr lang="en-IE" sz="2400" dirty="0" err="1">
                <a:solidFill>
                  <a:schemeClr val="bg1"/>
                </a:solidFill>
              </a:rPr>
              <a:t>Göçmenler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ülkelerini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başka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yerde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daha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iyi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yaşam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aramak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için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terk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etmek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için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bilinçli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seçim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yapan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insanlardır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IE" sz="2400" dirty="0">
              <a:solidFill>
                <a:schemeClr val="bg1"/>
              </a:solidFill>
            </a:endParaRPr>
          </a:p>
          <a:p>
            <a:pPr algn="just"/>
            <a:r>
              <a:rPr lang="en-IE" sz="2400" dirty="0" err="1">
                <a:solidFill>
                  <a:schemeClr val="bg1"/>
                </a:solidFill>
              </a:rPr>
              <a:t>Göçmenlerin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ihtiyaçları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mültecilerin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gereksinimlerinden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oldukça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farklıdır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Örneğin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bazı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göçmenler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ekonomik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amaçlarla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hareket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eden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dil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dersleri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dışında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çok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az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eğitimi</a:t>
            </a:r>
            <a:r>
              <a:rPr lang="en-IE" sz="2400" dirty="0">
                <a:solidFill>
                  <a:schemeClr val="bg1"/>
                </a:solidFill>
              </a:rPr>
              <a:t> / </a:t>
            </a:r>
            <a:r>
              <a:rPr lang="en-IE" sz="2400" dirty="0" err="1">
                <a:solidFill>
                  <a:schemeClr val="bg1"/>
                </a:solidFill>
              </a:rPr>
              <a:t>entegrasyon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desteği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gerektiren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yüksek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vasıflı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üçüncü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ülke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vatandaşlarıdır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1" name="Picture 10" descr="Two people looking at the camera&#10;&#10;Description automatically generated">
            <a:extLst>
              <a:ext uri="{FF2B5EF4-FFF2-40B4-BE49-F238E27FC236}">
                <a16:creationId xmlns:a16="http://schemas.microsoft.com/office/drawing/2014/main" xmlns="" id="{FD43F246-4CA2-4E19-B990-6837CE72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2131678"/>
            <a:ext cx="4155003" cy="27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8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273D9EC-F758-4BF0-AEA0-AF2F2AAFA1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61545" y="1754551"/>
            <a:ext cx="10815145" cy="3872188"/>
          </a:xfrm>
        </p:spPr>
        <p:txBody>
          <a:bodyPr/>
          <a:lstStyle/>
          <a:p>
            <a:r>
              <a:rPr lang="en-IE" dirty="0" err="1"/>
              <a:t>Birinci</a:t>
            </a:r>
            <a:r>
              <a:rPr lang="en-IE" dirty="0"/>
              <a:t> ve </a:t>
            </a:r>
            <a:r>
              <a:rPr lang="en-IE" dirty="0" err="1"/>
              <a:t>ikinci</a:t>
            </a:r>
            <a:r>
              <a:rPr lang="en-IE" dirty="0"/>
              <a:t> </a:t>
            </a:r>
            <a:r>
              <a:rPr lang="en-IE" dirty="0" err="1"/>
              <a:t>nesil</a:t>
            </a:r>
            <a:r>
              <a:rPr lang="en-IE" dirty="0"/>
              <a:t>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öğrenciler</a:t>
            </a:r>
            <a:r>
              <a:rPr lang="en-IE" dirty="0"/>
              <a:t>, </a:t>
            </a:r>
            <a:r>
              <a:rPr lang="en-IE" dirty="0" err="1"/>
              <a:t>yerlilere</a:t>
            </a:r>
            <a:r>
              <a:rPr lang="en-IE" dirty="0"/>
              <a:t> </a:t>
            </a:r>
            <a:r>
              <a:rPr lang="en-IE" dirty="0" err="1"/>
              <a:t>göre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düşük</a:t>
            </a:r>
            <a:r>
              <a:rPr lang="en-IE" dirty="0"/>
              <a:t> </a:t>
            </a:r>
            <a:r>
              <a:rPr lang="en-IE" dirty="0" err="1"/>
              <a:t>başarı</a:t>
            </a:r>
            <a:r>
              <a:rPr lang="en-IE" dirty="0"/>
              <a:t> </a:t>
            </a:r>
            <a:r>
              <a:rPr lang="en-IE" dirty="0" err="1"/>
              <a:t>oranına</a:t>
            </a:r>
            <a:r>
              <a:rPr lang="en-IE" dirty="0"/>
              <a:t> </a:t>
            </a:r>
            <a:r>
              <a:rPr lang="en-IE" dirty="0" err="1"/>
              <a:t>sahiptir</a:t>
            </a:r>
            <a:endParaRPr lang="en-IE" dirty="0"/>
          </a:p>
          <a:p>
            <a:r>
              <a:rPr lang="en-IE" dirty="0" err="1"/>
              <a:t>Rakamlar</a:t>
            </a:r>
            <a:r>
              <a:rPr lang="en-IE" dirty="0"/>
              <a:t> </a:t>
            </a:r>
            <a:r>
              <a:rPr lang="en-IE" dirty="0" err="1"/>
              <a:t>özellikle</a:t>
            </a:r>
            <a:r>
              <a:rPr lang="en-IE" dirty="0"/>
              <a:t> </a:t>
            </a:r>
            <a:r>
              <a:rPr lang="en-IE" dirty="0" err="1"/>
              <a:t>AB'deki</a:t>
            </a:r>
            <a:r>
              <a:rPr lang="en-IE" dirty="0"/>
              <a:t> </a:t>
            </a:r>
            <a:r>
              <a:rPr lang="en-IE" dirty="0" err="1"/>
              <a:t>çoğu</a:t>
            </a:r>
            <a:r>
              <a:rPr lang="en-IE" dirty="0"/>
              <a:t> </a:t>
            </a:r>
            <a:r>
              <a:rPr lang="en-IE" dirty="0" err="1"/>
              <a:t>ülkede</a:t>
            </a:r>
            <a:r>
              <a:rPr lang="en-IE" dirty="0"/>
              <a:t> </a:t>
            </a:r>
            <a:r>
              <a:rPr lang="en-IE" dirty="0" err="1"/>
              <a:t>matematik</a:t>
            </a:r>
            <a:r>
              <a:rPr lang="en-IE" dirty="0"/>
              <a:t>, </a:t>
            </a:r>
            <a:r>
              <a:rPr lang="en-IE" dirty="0" err="1"/>
              <a:t>bilim</a:t>
            </a:r>
            <a:r>
              <a:rPr lang="en-IE" dirty="0"/>
              <a:t> ve </a:t>
            </a:r>
            <a:r>
              <a:rPr lang="en-IE" dirty="0" err="1"/>
              <a:t>okumada</a:t>
            </a:r>
            <a:r>
              <a:rPr lang="en-IE" dirty="0"/>
              <a:t> </a:t>
            </a:r>
            <a:r>
              <a:rPr lang="en-IE" dirty="0" err="1"/>
              <a:t>düşük</a:t>
            </a:r>
            <a:r>
              <a:rPr lang="en-IE" dirty="0"/>
              <a:t> </a:t>
            </a:r>
            <a:r>
              <a:rPr lang="en-IE" dirty="0" err="1"/>
              <a:t>başarı</a:t>
            </a:r>
            <a:r>
              <a:rPr lang="en-IE" dirty="0"/>
              <a:t> </a:t>
            </a:r>
            <a:r>
              <a:rPr lang="en-IE" dirty="0" err="1"/>
              <a:t>oranının</a:t>
            </a:r>
            <a:r>
              <a:rPr lang="en-IE" dirty="0"/>
              <a:t>% 30'u </a:t>
            </a:r>
            <a:r>
              <a:rPr lang="en-IE" dirty="0" err="1"/>
              <a:t>aştığı</a:t>
            </a:r>
            <a:r>
              <a:rPr lang="en-IE" dirty="0"/>
              <a:t> </a:t>
            </a:r>
            <a:r>
              <a:rPr lang="en-IE" dirty="0" err="1"/>
              <a:t>birinci</a:t>
            </a:r>
            <a:r>
              <a:rPr lang="en-IE" dirty="0"/>
              <a:t> </a:t>
            </a:r>
            <a:r>
              <a:rPr lang="en-IE" dirty="0" err="1"/>
              <a:t>nesil</a:t>
            </a:r>
            <a:r>
              <a:rPr lang="en-IE" dirty="0"/>
              <a:t>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çarpıcıdır</a:t>
            </a:r>
            <a:r>
              <a:rPr lang="en-IE" dirty="0"/>
              <a:t>, </a:t>
            </a:r>
            <a:r>
              <a:rPr lang="en-IE" dirty="0" err="1"/>
              <a:t>yerli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ise</a:t>
            </a:r>
            <a:r>
              <a:rPr lang="en-IE" dirty="0"/>
              <a:t> </a:t>
            </a:r>
            <a:r>
              <a:rPr lang="en-IE" dirty="0" err="1"/>
              <a:t>oranlar</a:t>
            </a:r>
            <a:r>
              <a:rPr lang="en-IE" dirty="0"/>
              <a:t> </a:t>
            </a:r>
            <a:r>
              <a:rPr lang="en-IE" dirty="0" err="1"/>
              <a:t>genellikle</a:t>
            </a:r>
            <a:r>
              <a:rPr lang="en-IE" dirty="0"/>
              <a:t>% 15'in </a:t>
            </a:r>
            <a:r>
              <a:rPr lang="en-IE" dirty="0" err="1"/>
              <a:t>altındadır</a:t>
            </a:r>
            <a:r>
              <a:rPr lang="en-IE" dirty="0"/>
              <a:t>.</a:t>
            </a:r>
          </a:p>
          <a:p>
            <a:r>
              <a:rPr lang="en-IE" dirty="0" err="1"/>
              <a:t>Sadece</a:t>
            </a:r>
            <a:r>
              <a:rPr lang="en-IE" dirty="0"/>
              <a:t> </a:t>
            </a:r>
            <a:r>
              <a:rPr lang="en-IE" dirty="0" err="1"/>
              <a:t>İngiltere</a:t>
            </a:r>
            <a:r>
              <a:rPr lang="en-IE" dirty="0"/>
              <a:t> ve </a:t>
            </a:r>
            <a:r>
              <a:rPr lang="en-IE" dirty="0" err="1"/>
              <a:t>Lüksemburg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yüksek</a:t>
            </a:r>
            <a:r>
              <a:rPr lang="en-IE" dirty="0"/>
              <a:t> </a:t>
            </a:r>
            <a:r>
              <a:rPr lang="en-IE" dirty="0" err="1"/>
              <a:t>eğitimli</a:t>
            </a:r>
            <a:r>
              <a:rPr lang="en-IE" dirty="0"/>
              <a:t> </a:t>
            </a:r>
            <a:r>
              <a:rPr lang="en-IE" dirty="0" err="1"/>
              <a:t>göçmenleri</a:t>
            </a:r>
            <a:r>
              <a:rPr lang="en-IE" dirty="0"/>
              <a:t> </a:t>
            </a:r>
            <a:r>
              <a:rPr lang="en-IE" dirty="0" err="1"/>
              <a:t>çekme</a:t>
            </a:r>
            <a:r>
              <a:rPr lang="en-IE" dirty="0"/>
              <a:t> </a:t>
            </a:r>
            <a:r>
              <a:rPr lang="en-IE" dirty="0" err="1"/>
              <a:t>geleneğine</a:t>
            </a:r>
            <a:r>
              <a:rPr lang="en-IE" dirty="0"/>
              <a:t> </a:t>
            </a:r>
            <a:r>
              <a:rPr lang="en-IE" dirty="0" err="1"/>
              <a:t>sahip</a:t>
            </a:r>
            <a:r>
              <a:rPr lang="en-IE" dirty="0"/>
              <a:t> </a:t>
            </a:r>
            <a:r>
              <a:rPr lang="en-IE" dirty="0" err="1"/>
              <a:t>ülkelerde</a:t>
            </a:r>
            <a:r>
              <a:rPr lang="en-IE" dirty="0"/>
              <a:t>, </a:t>
            </a:r>
            <a:r>
              <a:rPr lang="en-IE" dirty="0" err="1"/>
              <a:t>matematikte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performans</a:t>
            </a:r>
            <a:r>
              <a:rPr lang="en-IE" dirty="0"/>
              <a:t> </a:t>
            </a:r>
            <a:r>
              <a:rPr lang="en-IE" dirty="0" err="1"/>
              <a:t>gösteren</a:t>
            </a:r>
            <a:r>
              <a:rPr lang="en-IE" dirty="0"/>
              <a:t> </a:t>
            </a:r>
            <a:r>
              <a:rPr lang="en-IE" dirty="0" err="1"/>
              <a:t>yerli</a:t>
            </a:r>
            <a:r>
              <a:rPr lang="en-IE" dirty="0"/>
              <a:t> </a:t>
            </a:r>
            <a:r>
              <a:rPr lang="en-IE" dirty="0" err="1"/>
              <a:t>meslektaşlarından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performans</a:t>
            </a:r>
            <a:r>
              <a:rPr lang="en-IE" dirty="0"/>
              <a:t> </a:t>
            </a:r>
            <a:r>
              <a:rPr lang="en-IE" dirty="0" err="1"/>
              <a:t>gösteren</a:t>
            </a:r>
            <a:r>
              <a:rPr lang="en-IE" dirty="0"/>
              <a:t> </a:t>
            </a:r>
            <a:r>
              <a:rPr lang="en-IE" dirty="0" err="1"/>
              <a:t>birinci</a:t>
            </a:r>
            <a:r>
              <a:rPr lang="en-IE" dirty="0"/>
              <a:t> </a:t>
            </a:r>
            <a:r>
              <a:rPr lang="en-IE" dirty="0" err="1"/>
              <a:t>nesil</a:t>
            </a:r>
            <a:r>
              <a:rPr lang="en-IE" dirty="0"/>
              <a:t>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öğrenciler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/>
              <a:t>.</a:t>
            </a:r>
          </a:p>
          <a:p>
            <a:r>
              <a:rPr lang="en-IE" dirty="0" err="1"/>
              <a:t>Aynı</a:t>
            </a:r>
            <a:r>
              <a:rPr lang="en-IE" dirty="0"/>
              <a:t> durum, </a:t>
            </a:r>
            <a:r>
              <a:rPr lang="en-IE" dirty="0" err="1"/>
              <a:t>yüksek</a:t>
            </a:r>
            <a:r>
              <a:rPr lang="en-IE" dirty="0"/>
              <a:t> </a:t>
            </a:r>
            <a:r>
              <a:rPr lang="en-IE" dirty="0" err="1"/>
              <a:t>eğitimli</a:t>
            </a:r>
            <a:r>
              <a:rPr lang="en-IE" dirty="0"/>
              <a:t>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hedef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İrlanda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de </a:t>
            </a:r>
            <a:r>
              <a:rPr lang="en-IE" dirty="0" err="1"/>
              <a:t>geçerlidir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CE3801-CA5D-4EAC-9BE8-92C35E2E89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Avrupa'da</a:t>
            </a:r>
            <a:r>
              <a:rPr lang="en-IE" dirty="0"/>
              <a:t>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 smtClean="0"/>
              <a:t>eğitimin</a:t>
            </a:r>
            <a:r>
              <a:rPr lang="tr-TR" dirty="0" smtClean="0"/>
              <a:t>e bir bakış</a:t>
            </a:r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CA6EA0-5BC4-4F4B-9706-7EA5716F9754}"/>
              </a:ext>
            </a:extLst>
          </p:cNvPr>
          <p:cNvSpPr/>
          <p:nvPr/>
        </p:nvSpPr>
        <p:spPr>
          <a:xfrm>
            <a:off x="5034456" y="6578759"/>
            <a:ext cx="90809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https://ec.europa.eu/jrc/en/news/integrating-migrants-education-and-vocational-training-key-address-disadvantages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8175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5BE5964-0970-406C-9189-F460062177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9625" y="2079695"/>
            <a:ext cx="3789920" cy="3872188"/>
          </a:xfrm>
        </p:spPr>
        <p:txBody>
          <a:bodyPr/>
          <a:lstStyle/>
          <a:p>
            <a:r>
              <a:rPr lang="en-IE" dirty="0">
                <a:solidFill>
                  <a:srgbClr val="B6BD00"/>
                </a:solidFill>
              </a:rPr>
              <a:t>YAŞAM </a:t>
            </a:r>
            <a:r>
              <a:rPr lang="en-IE" dirty="0" smtClean="0">
                <a:solidFill>
                  <a:srgbClr val="B6BD00"/>
                </a:solidFill>
              </a:rPr>
              <a:t>BECERİLERİ</a:t>
            </a:r>
            <a:r>
              <a:rPr lang="tr-TR" dirty="0" smtClean="0">
                <a:solidFill>
                  <a:srgbClr val="B6BD00"/>
                </a:solidFill>
              </a:rPr>
              <a:t> </a:t>
            </a:r>
            <a:r>
              <a:rPr lang="en-IE" dirty="0" smtClean="0"/>
              <a:t>– </a:t>
            </a:r>
            <a:r>
              <a:rPr lang="en-IE" dirty="0" err="1"/>
              <a:t>öz</a:t>
            </a:r>
            <a:r>
              <a:rPr lang="en-IE" dirty="0"/>
              <a:t> </a:t>
            </a:r>
            <a:r>
              <a:rPr lang="en-IE" dirty="0" err="1"/>
              <a:t>farkındalık</a:t>
            </a:r>
            <a:r>
              <a:rPr lang="en-IE" dirty="0"/>
              <a:t>, </a:t>
            </a:r>
            <a:r>
              <a:rPr lang="en-IE" dirty="0" err="1"/>
              <a:t>empati</a:t>
            </a:r>
            <a:r>
              <a:rPr lang="en-IE" dirty="0"/>
              <a:t>, </a:t>
            </a:r>
            <a:r>
              <a:rPr lang="en-IE" dirty="0" err="1"/>
              <a:t>karar</a:t>
            </a:r>
            <a:r>
              <a:rPr lang="en-IE" dirty="0"/>
              <a:t> </a:t>
            </a:r>
            <a:r>
              <a:rPr lang="en-IE" dirty="0" err="1"/>
              <a:t>verme</a:t>
            </a:r>
            <a:r>
              <a:rPr lang="en-IE" dirty="0"/>
              <a:t>, problem </a:t>
            </a:r>
            <a:r>
              <a:rPr lang="en-IE" dirty="0" err="1"/>
              <a:t>çözme</a:t>
            </a:r>
            <a:r>
              <a:rPr lang="en-IE" dirty="0"/>
              <a:t>, </a:t>
            </a:r>
            <a:r>
              <a:rPr lang="en-IE" dirty="0" err="1"/>
              <a:t>stres</a:t>
            </a:r>
            <a:r>
              <a:rPr lang="en-IE" dirty="0"/>
              <a:t> </a:t>
            </a:r>
            <a:r>
              <a:rPr lang="en-IE" dirty="0" err="1"/>
              <a:t>yönetimi</a:t>
            </a:r>
            <a:endParaRPr lang="en-IE" dirty="0" smtClean="0"/>
          </a:p>
          <a:p>
            <a:r>
              <a:rPr lang="en-IE" dirty="0">
                <a:solidFill>
                  <a:srgbClr val="16A8D3"/>
                </a:solidFill>
              </a:rPr>
              <a:t>SOSYAL </a:t>
            </a:r>
            <a:r>
              <a:rPr lang="en-IE" dirty="0" smtClean="0">
                <a:solidFill>
                  <a:srgbClr val="16A8D3"/>
                </a:solidFill>
              </a:rPr>
              <a:t>BECERİLER</a:t>
            </a:r>
            <a:r>
              <a:rPr lang="tr-TR" dirty="0" smtClean="0">
                <a:solidFill>
                  <a:srgbClr val="16A8D3"/>
                </a:solidFill>
              </a:rPr>
              <a:t> </a:t>
            </a:r>
            <a:r>
              <a:rPr lang="en-IE" dirty="0" smtClean="0"/>
              <a:t>– </a:t>
            </a:r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dinleme</a:t>
            </a:r>
            <a:r>
              <a:rPr lang="en-IE" dirty="0"/>
              <a:t>, </a:t>
            </a:r>
            <a:r>
              <a:rPr lang="en-IE" dirty="0" err="1"/>
              <a:t>ilişki</a:t>
            </a:r>
            <a:r>
              <a:rPr lang="en-IE" dirty="0"/>
              <a:t> </a:t>
            </a:r>
            <a:r>
              <a:rPr lang="en-IE" dirty="0" err="1"/>
              <a:t>yönetimi</a:t>
            </a:r>
            <a:r>
              <a:rPr lang="en-IE" dirty="0"/>
              <a:t> / </a:t>
            </a:r>
            <a:r>
              <a:rPr lang="en-IE" dirty="0" err="1"/>
              <a:t>oluşturma</a:t>
            </a:r>
            <a:r>
              <a:rPr lang="en-IE" dirty="0"/>
              <a:t>, </a:t>
            </a:r>
            <a:r>
              <a:rPr lang="en-IE" dirty="0" err="1"/>
              <a:t>başkalarına</a:t>
            </a:r>
            <a:r>
              <a:rPr lang="en-IE" dirty="0"/>
              <a:t> </a:t>
            </a:r>
            <a:r>
              <a:rPr lang="en-IE" dirty="0" err="1"/>
              <a:t>saygı</a:t>
            </a:r>
            <a:r>
              <a:rPr lang="en-IE" dirty="0"/>
              <a:t> </a:t>
            </a:r>
            <a:r>
              <a:rPr lang="en-IE" dirty="0" err="1"/>
              <a:t>duyma</a:t>
            </a:r>
            <a:r>
              <a:rPr lang="en-IE" dirty="0"/>
              <a:t> ve </a:t>
            </a:r>
            <a:r>
              <a:rPr lang="en-IE" dirty="0" err="1"/>
              <a:t>anlama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08434E-A406-4DC9-81CC-26899AD705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483476"/>
            <a:ext cx="8403792" cy="1124979"/>
          </a:xfrm>
        </p:spPr>
        <p:txBody>
          <a:bodyPr>
            <a:normAutofit fontScale="92500"/>
          </a:bodyPr>
          <a:lstStyle/>
          <a:p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, </a:t>
            </a:r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ihtiyaçlarını</a:t>
            </a:r>
            <a:r>
              <a:rPr lang="en-IE" dirty="0"/>
              <a:t> </a:t>
            </a:r>
            <a:r>
              <a:rPr lang="en-IE" dirty="0" err="1"/>
              <a:t>karşılayabilecek</a:t>
            </a:r>
            <a:r>
              <a:rPr lang="en-IE" dirty="0"/>
              <a:t> </a:t>
            </a:r>
            <a:r>
              <a:rPr lang="en-IE" dirty="0" err="1"/>
              <a:t>konular</a:t>
            </a:r>
            <a:endParaRPr lang="en-IE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3A2A0D3B-3A20-4927-BD66-733B78198753}"/>
              </a:ext>
            </a:extLst>
          </p:cNvPr>
          <p:cNvSpPr txBox="1">
            <a:spLocks/>
          </p:cNvSpPr>
          <p:nvPr/>
        </p:nvSpPr>
        <p:spPr>
          <a:xfrm>
            <a:off x="4360852" y="2079694"/>
            <a:ext cx="3789920" cy="4355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BD00"/>
              </a:buClr>
              <a:buFont typeface="Arial" charset="0"/>
              <a:buChar char="•"/>
              <a:defRPr sz="2400" kern="1200">
                <a:solidFill>
                  <a:srgbClr val="6D6E6C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rgbClr val="EA1D76"/>
                </a:solidFill>
              </a:rPr>
              <a:t>İLETİŞİM </a:t>
            </a:r>
            <a:r>
              <a:rPr lang="tr-TR" dirty="0" smtClean="0">
                <a:solidFill>
                  <a:srgbClr val="EA1D76"/>
                </a:solidFill>
              </a:rPr>
              <a:t>BECERİLERİ </a:t>
            </a:r>
            <a:r>
              <a:rPr lang="en-IE" dirty="0" smtClean="0"/>
              <a:t>– 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, </a:t>
            </a:r>
            <a:r>
              <a:rPr lang="en-IE" dirty="0" err="1"/>
              <a:t>kişilerarası</a:t>
            </a:r>
            <a:r>
              <a:rPr lang="en-IE" dirty="0"/>
              <a:t> </a:t>
            </a:r>
            <a:r>
              <a:rPr lang="en-IE" dirty="0" err="1"/>
              <a:t>beceriler</a:t>
            </a:r>
            <a:endParaRPr lang="en-IE" dirty="0" smtClean="0"/>
          </a:p>
          <a:p>
            <a:r>
              <a:rPr lang="en-IE" dirty="0">
                <a:solidFill>
                  <a:srgbClr val="B6BD00"/>
                </a:solidFill>
              </a:rPr>
              <a:t>İŞBİRLİĞİ </a:t>
            </a:r>
            <a:r>
              <a:rPr lang="en-IE" dirty="0" smtClean="0">
                <a:solidFill>
                  <a:srgbClr val="B6BD00"/>
                </a:solidFill>
              </a:rPr>
              <a:t>BECERİLERİ</a:t>
            </a:r>
            <a:r>
              <a:rPr lang="tr-TR" dirty="0" smtClean="0">
                <a:solidFill>
                  <a:srgbClr val="B6BD00"/>
                </a:solidFill>
              </a:rPr>
              <a:t> </a:t>
            </a:r>
            <a:r>
              <a:rPr lang="en-IE" dirty="0"/>
              <a:t>– </a:t>
            </a:r>
            <a:r>
              <a:rPr lang="en-IE" dirty="0" err="1"/>
              <a:t>başkalarıyla</a:t>
            </a:r>
            <a:r>
              <a:rPr lang="en-IE" dirty="0"/>
              <a:t> </a:t>
            </a:r>
            <a:r>
              <a:rPr lang="en-IE" dirty="0" err="1"/>
              <a:t>çalışma</a:t>
            </a:r>
            <a:r>
              <a:rPr lang="en-IE" dirty="0"/>
              <a:t>, </a:t>
            </a:r>
            <a:r>
              <a:rPr lang="en-IE" dirty="0" err="1"/>
              <a:t>takım</a:t>
            </a:r>
            <a:r>
              <a:rPr lang="en-IE" dirty="0"/>
              <a:t> </a:t>
            </a:r>
            <a:r>
              <a:rPr lang="en-IE" dirty="0" err="1"/>
              <a:t>kurma</a:t>
            </a:r>
            <a:r>
              <a:rPr lang="en-IE" dirty="0"/>
              <a:t>, </a:t>
            </a:r>
            <a:r>
              <a:rPr lang="en-IE" dirty="0" err="1"/>
              <a:t>liderlik</a:t>
            </a:r>
            <a:r>
              <a:rPr lang="en-IE" dirty="0"/>
              <a:t> </a:t>
            </a:r>
            <a:r>
              <a:rPr lang="en-IE" dirty="0" err="1" smtClean="0"/>
              <a:t>becerileri</a:t>
            </a:r>
            <a:endParaRPr lang="en-IE" dirty="0" smtClean="0"/>
          </a:p>
          <a:p>
            <a:r>
              <a:rPr lang="en-IE" dirty="0">
                <a:solidFill>
                  <a:srgbClr val="F38B00"/>
                </a:solidFill>
              </a:rPr>
              <a:t>SİVİL </a:t>
            </a:r>
            <a:r>
              <a:rPr lang="en-IE" dirty="0" smtClean="0">
                <a:solidFill>
                  <a:srgbClr val="F38B00"/>
                </a:solidFill>
              </a:rPr>
              <a:t>BECERİLER</a:t>
            </a:r>
            <a:r>
              <a:rPr lang="tr-TR" dirty="0" smtClean="0">
                <a:solidFill>
                  <a:srgbClr val="F38B00"/>
                </a:solidFill>
              </a:rPr>
              <a:t> </a:t>
            </a:r>
            <a:r>
              <a:rPr lang="en-IE" dirty="0"/>
              <a:t>– </a:t>
            </a:r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vatandaşlık</a:t>
            </a:r>
            <a:r>
              <a:rPr lang="en-IE" dirty="0"/>
              <a:t>, </a:t>
            </a:r>
            <a:r>
              <a:rPr lang="en-IE" dirty="0" err="1"/>
              <a:t>topluluk</a:t>
            </a:r>
            <a:r>
              <a:rPr lang="en-IE" dirty="0"/>
              <a:t> </a:t>
            </a:r>
            <a:r>
              <a:rPr lang="en-IE" dirty="0" err="1"/>
              <a:t>katılımı</a:t>
            </a:r>
            <a:r>
              <a:rPr lang="en-IE" dirty="0"/>
              <a:t>, </a:t>
            </a:r>
            <a:r>
              <a:rPr lang="en-IE" dirty="0" err="1"/>
              <a:t>gönüllülük</a:t>
            </a:r>
            <a:r>
              <a:rPr lang="en-IE" dirty="0"/>
              <a:t>,</a:t>
            </a:r>
            <a:endParaRPr lang="en-IE" dirty="0"/>
          </a:p>
          <a:p>
            <a:endParaRPr lang="en-IE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E0E11CE9-0579-44E1-A612-1E0C1A1B6746}"/>
              </a:ext>
            </a:extLst>
          </p:cNvPr>
          <p:cNvSpPr txBox="1">
            <a:spLocks/>
          </p:cNvSpPr>
          <p:nvPr/>
        </p:nvSpPr>
        <p:spPr>
          <a:xfrm>
            <a:off x="8402080" y="2079695"/>
            <a:ext cx="3789920" cy="3872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BD00"/>
              </a:buClr>
              <a:buFont typeface="Arial" charset="0"/>
              <a:buChar char="•"/>
              <a:defRPr sz="2400" kern="1200">
                <a:solidFill>
                  <a:srgbClr val="6D6E6C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>
                <a:solidFill>
                  <a:srgbClr val="B6BD00"/>
                </a:solidFill>
              </a:rPr>
              <a:t>YETİŞKİN OKURYAZARLIĞI</a:t>
            </a:r>
            <a:r>
              <a:rPr lang="en-IE" dirty="0" smtClean="0">
                <a:solidFill>
                  <a:srgbClr val="B6BD00"/>
                </a:solidFill>
              </a:rPr>
              <a:t>  </a:t>
            </a:r>
            <a:r>
              <a:rPr lang="en-IE" dirty="0"/>
              <a:t>- </a:t>
            </a:r>
            <a:r>
              <a:rPr lang="en-IE" dirty="0" err="1"/>
              <a:t>okuma</a:t>
            </a:r>
            <a:r>
              <a:rPr lang="en-IE" dirty="0"/>
              <a:t>, </a:t>
            </a:r>
            <a:r>
              <a:rPr lang="en-IE" dirty="0" err="1"/>
              <a:t>yazma</a:t>
            </a:r>
            <a:r>
              <a:rPr lang="en-IE" dirty="0"/>
              <a:t>, </a:t>
            </a:r>
            <a:r>
              <a:rPr lang="en-IE" dirty="0" err="1"/>
              <a:t>matematik</a:t>
            </a:r>
            <a:r>
              <a:rPr lang="en-IE" dirty="0"/>
              <a:t>, BT </a:t>
            </a:r>
            <a:r>
              <a:rPr lang="en-IE" dirty="0" err="1"/>
              <a:t>becerileri</a:t>
            </a:r>
            <a:endParaRPr lang="en-IE" dirty="0" smtClean="0"/>
          </a:p>
          <a:p>
            <a:r>
              <a:rPr lang="en-IE" dirty="0">
                <a:solidFill>
                  <a:srgbClr val="16A8D3"/>
                </a:solidFill>
              </a:rPr>
              <a:t>İSTİHDAM </a:t>
            </a:r>
            <a:r>
              <a:rPr lang="en-IE" dirty="0" smtClean="0">
                <a:solidFill>
                  <a:srgbClr val="16A8D3"/>
                </a:solidFill>
              </a:rPr>
              <a:t>BECERİLERİ</a:t>
            </a:r>
            <a:r>
              <a:rPr lang="tr-TR" dirty="0" smtClean="0">
                <a:solidFill>
                  <a:srgbClr val="16A8D3"/>
                </a:solidFill>
              </a:rPr>
              <a:t> </a:t>
            </a:r>
            <a:r>
              <a:rPr lang="en-IE" dirty="0" smtClean="0">
                <a:solidFill>
                  <a:srgbClr val="16A8D3"/>
                </a:solidFill>
              </a:rPr>
              <a:t>– </a:t>
            </a:r>
            <a:r>
              <a:rPr lang="en-IE" dirty="0"/>
              <a:t>CV </a:t>
            </a:r>
            <a:r>
              <a:rPr lang="en-IE" dirty="0" err="1"/>
              <a:t>yazma</a:t>
            </a:r>
            <a:r>
              <a:rPr lang="en-IE" dirty="0"/>
              <a:t>, </a:t>
            </a:r>
            <a:r>
              <a:rPr lang="en-IE" dirty="0" err="1"/>
              <a:t>görüşme</a:t>
            </a:r>
            <a:r>
              <a:rPr lang="en-IE" dirty="0"/>
              <a:t> </a:t>
            </a:r>
            <a:r>
              <a:rPr lang="en-IE" dirty="0" err="1"/>
              <a:t>hazırlığı</a:t>
            </a:r>
            <a:r>
              <a:rPr lang="en-IE" dirty="0"/>
              <a:t>, </a:t>
            </a:r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ülkelerdeki</a:t>
            </a:r>
            <a:r>
              <a:rPr lang="en-IE" dirty="0"/>
              <a:t>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piyasası</a:t>
            </a:r>
            <a:r>
              <a:rPr lang="en-IE" dirty="0"/>
              <a:t> </a:t>
            </a:r>
            <a:r>
              <a:rPr lang="en-IE" dirty="0" err="1"/>
              <a:t>hakkında</a:t>
            </a:r>
            <a:r>
              <a:rPr lang="en-IE" dirty="0"/>
              <a:t> </a:t>
            </a:r>
            <a:r>
              <a:rPr lang="en-IE" dirty="0" err="1"/>
              <a:t>bilgi</a:t>
            </a:r>
            <a:r>
              <a:rPr lang="en-IE" dirty="0"/>
              <a:t>, </a:t>
            </a:r>
            <a:r>
              <a:rPr lang="en-IE" dirty="0" err="1"/>
              <a:t>girişimcilik</a:t>
            </a:r>
            <a:endParaRPr lang="en-IE" dirty="0" smtClean="0"/>
          </a:p>
          <a:p>
            <a:r>
              <a:rPr lang="en-IE" dirty="0">
                <a:solidFill>
                  <a:srgbClr val="EA1D76"/>
                </a:solidFill>
              </a:rPr>
              <a:t>İLGİLİ DİĞER </a:t>
            </a:r>
            <a:r>
              <a:rPr lang="en-IE" dirty="0" smtClean="0">
                <a:solidFill>
                  <a:srgbClr val="EA1D76"/>
                </a:solidFill>
              </a:rPr>
              <a:t>BECERİLER</a:t>
            </a:r>
            <a:r>
              <a:rPr lang="tr-TR" dirty="0" smtClean="0">
                <a:solidFill>
                  <a:srgbClr val="EA1D76"/>
                </a:solidFill>
              </a:rPr>
              <a:t> </a:t>
            </a:r>
            <a:r>
              <a:rPr lang="en-IE" dirty="0" smtClean="0">
                <a:solidFill>
                  <a:srgbClr val="EA1D76"/>
                </a:solidFill>
              </a:rPr>
              <a:t>– </a:t>
            </a:r>
            <a:r>
              <a:rPr lang="en-IE" dirty="0" err="1"/>
              <a:t>oryantasyon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41979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B6A34CE-99D1-4AD4-909A-32D594B9C6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628DDF-BC0C-41B4-9668-F0CEB2F597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0464" y="1879505"/>
            <a:ext cx="5273104" cy="3947440"/>
          </a:xfrm>
        </p:spPr>
        <p:txBody>
          <a:bodyPr/>
          <a:lstStyle/>
          <a:p>
            <a:pPr algn="just"/>
            <a:r>
              <a:rPr lang="en-IE" dirty="0" err="1">
                <a:solidFill>
                  <a:srgbClr val="615F5D"/>
                </a:solidFill>
              </a:rPr>
              <a:t>Çeşitli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grupları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tüm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öğrencilerin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öğrenmesini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desteklemek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farklı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didaktik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pedagojik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yaklaşımlar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gerektirir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bu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özellikle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mülteci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göçmen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yetişkin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öğrencilere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öğretme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katılımla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ilgilidir</a:t>
            </a:r>
            <a:r>
              <a:rPr lang="en-IE" dirty="0">
                <a:solidFill>
                  <a:srgbClr val="615F5D"/>
                </a:solidFill>
              </a:rPr>
              <a:t>.</a:t>
            </a:r>
          </a:p>
          <a:p>
            <a:pPr algn="just"/>
            <a:endParaRPr lang="en-IE" dirty="0">
              <a:solidFill>
                <a:srgbClr val="615F5D"/>
              </a:solidFill>
            </a:endParaRPr>
          </a:p>
          <a:p>
            <a:pPr algn="just"/>
            <a:r>
              <a:rPr lang="en-IE" dirty="0">
                <a:solidFill>
                  <a:srgbClr val="615F5D"/>
                </a:solidFill>
              </a:rPr>
              <a:t>Bu </a:t>
            </a:r>
            <a:r>
              <a:rPr lang="en-IE" dirty="0" err="1">
                <a:solidFill>
                  <a:srgbClr val="615F5D"/>
                </a:solidFill>
              </a:rPr>
              <a:t>bölümde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yetişkin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mültecilere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göçmenlere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vermek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yenilikçi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öğretim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yöntemlerinden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bazılarını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tanıtıyoruz</a:t>
            </a:r>
            <a:r>
              <a:rPr lang="en-IE" dirty="0">
                <a:solidFill>
                  <a:srgbClr val="615F5D"/>
                </a:solidFill>
              </a:rPr>
              <a:t>.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11DEB3-CDA9-46A5-900D-9F8CA9E21FFE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EĞİTİM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79A1321B-66C0-4D29-8DDB-406ABA02A929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1.3 </a:t>
            </a:r>
            <a:r>
              <a:rPr lang="en-US" sz="3600" i="0" dirty="0" err="1"/>
              <a:t>Yetişkin</a:t>
            </a:r>
            <a:r>
              <a:rPr lang="en-US" sz="3600" i="0" dirty="0"/>
              <a:t> </a:t>
            </a:r>
            <a:r>
              <a:rPr lang="en-US" sz="3600" i="0" dirty="0" err="1"/>
              <a:t>Mülteciler</a:t>
            </a:r>
            <a:r>
              <a:rPr lang="en-US" sz="3600" i="0" dirty="0"/>
              <a:t> ve </a:t>
            </a:r>
            <a:r>
              <a:rPr lang="en-US" sz="3600" i="0" dirty="0" err="1"/>
              <a:t>Göçmenler</a:t>
            </a:r>
            <a:r>
              <a:rPr lang="en-US" sz="3600" i="0" dirty="0"/>
              <a:t> </a:t>
            </a:r>
            <a:r>
              <a:rPr lang="en-US" sz="3600" i="0" dirty="0" err="1"/>
              <a:t>için</a:t>
            </a:r>
            <a:r>
              <a:rPr lang="en-US" sz="3600" i="0" dirty="0"/>
              <a:t> </a:t>
            </a:r>
            <a:r>
              <a:rPr lang="en-US" sz="3600" i="0" dirty="0" err="1"/>
              <a:t>Yenilikçi</a:t>
            </a:r>
            <a:r>
              <a:rPr lang="en-US" sz="3600" i="0" dirty="0"/>
              <a:t> </a:t>
            </a:r>
            <a:r>
              <a:rPr lang="en-US" sz="3600" i="0" dirty="0" err="1"/>
              <a:t>Öğretim</a:t>
            </a:r>
            <a:r>
              <a:rPr lang="en-US" sz="3600" i="0" dirty="0"/>
              <a:t> </a:t>
            </a:r>
            <a:r>
              <a:rPr lang="en-US" sz="3600" i="0" dirty="0" err="1"/>
              <a:t>Yöntemleri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029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51CC665-FF6A-48BD-AA39-DA8F65B3D1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59668" y="2191823"/>
            <a:ext cx="6169573" cy="4255692"/>
          </a:xfrm>
        </p:spPr>
        <p:txBody>
          <a:bodyPr/>
          <a:lstStyle/>
          <a:p>
            <a:r>
              <a:rPr lang="en-IE" dirty="0" err="1"/>
              <a:t>Yetişkinler</a:t>
            </a:r>
            <a:r>
              <a:rPr lang="en-IE" dirty="0"/>
              <a:t> </a:t>
            </a:r>
            <a:r>
              <a:rPr lang="en-IE" dirty="0" err="1"/>
              <a:t>deneyime</a:t>
            </a:r>
            <a:r>
              <a:rPr lang="en-IE" dirty="0"/>
              <a:t> </a:t>
            </a:r>
            <a:r>
              <a:rPr lang="en-IE" dirty="0" err="1"/>
              <a:t>dayalı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öğrenmeyi</a:t>
            </a:r>
            <a:r>
              <a:rPr lang="en-IE" dirty="0"/>
              <a:t> sever. </a:t>
            </a:r>
            <a:r>
              <a:rPr lang="en-IE" dirty="0" err="1"/>
              <a:t>Eğitimlerine</a:t>
            </a:r>
            <a:r>
              <a:rPr lang="en-IE" dirty="0"/>
              <a:t> </a:t>
            </a:r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olduklarını</a:t>
            </a:r>
            <a:r>
              <a:rPr lang="en-IE" dirty="0"/>
              <a:t> </a:t>
            </a:r>
            <a:r>
              <a:rPr lang="en-IE" dirty="0" err="1"/>
              <a:t>hissetmeleri</a:t>
            </a:r>
            <a:r>
              <a:rPr lang="en-IE" dirty="0"/>
              <a:t> </a:t>
            </a:r>
            <a:r>
              <a:rPr lang="en-IE" dirty="0" err="1"/>
              <a:t>gerekir</a:t>
            </a:r>
            <a:r>
              <a:rPr lang="en-IE" dirty="0"/>
              <a:t>, </a:t>
            </a:r>
            <a:r>
              <a:rPr lang="en-IE" dirty="0" err="1"/>
              <a:t>bu</a:t>
            </a:r>
            <a:r>
              <a:rPr lang="en-IE" dirty="0"/>
              <a:t> da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olması</a:t>
            </a:r>
            <a:r>
              <a:rPr lang="en-IE" dirty="0"/>
              <a:t> ve </a:t>
            </a:r>
            <a:r>
              <a:rPr lang="en-IE" dirty="0" err="1"/>
              <a:t>gerçek</a:t>
            </a:r>
            <a:r>
              <a:rPr lang="en-IE" dirty="0"/>
              <a:t> </a:t>
            </a:r>
            <a:r>
              <a:rPr lang="en-IE" dirty="0" err="1"/>
              <a:t>sorunları</a:t>
            </a:r>
            <a:r>
              <a:rPr lang="en-IE" dirty="0"/>
              <a:t> </a:t>
            </a:r>
            <a:r>
              <a:rPr lang="en-IE" dirty="0" err="1"/>
              <a:t>çözmesi</a:t>
            </a:r>
            <a:r>
              <a:rPr lang="en-IE" dirty="0"/>
              <a:t> </a:t>
            </a:r>
            <a:r>
              <a:rPr lang="en-IE" dirty="0" err="1"/>
              <a:t>gerekir</a:t>
            </a:r>
            <a:r>
              <a:rPr lang="en-IE" dirty="0"/>
              <a:t>.</a:t>
            </a:r>
          </a:p>
          <a:p>
            <a:endParaRPr lang="en-IE" dirty="0"/>
          </a:p>
          <a:p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eğitimine</a:t>
            </a:r>
            <a:r>
              <a:rPr lang="en-IE" dirty="0"/>
              <a:t> (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) </a:t>
            </a:r>
            <a:r>
              <a:rPr lang="en-IE" dirty="0" err="1"/>
              <a:t>katılmak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ihtiyaçları</a:t>
            </a:r>
            <a:r>
              <a:rPr lang="en-IE" dirty="0"/>
              <a:t>, </a:t>
            </a:r>
            <a:r>
              <a:rPr lang="en-IE" dirty="0" err="1"/>
              <a:t>gerçek</a:t>
            </a:r>
            <a:r>
              <a:rPr lang="en-IE" dirty="0"/>
              <a:t> </a:t>
            </a:r>
            <a:r>
              <a:rPr lang="en-IE" dirty="0" err="1"/>
              <a:t>yaşam</a:t>
            </a:r>
            <a:r>
              <a:rPr lang="en-IE" dirty="0"/>
              <a:t> </a:t>
            </a:r>
            <a:r>
              <a:rPr lang="en-IE" dirty="0" err="1"/>
              <a:t>durumlarına</a:t>
            </a:r>
            <a:r>
              <a:rPr lang="en-IE" dirty="0"/>
              <a:t> ve </a:t>
            </a:r>
            <a:r>
              <a:rPr lang="en-IE" dirty="0" err="1"/>
              <a:t>uygulamada</a:t>
            </a:r>
            <a:r>
              <a:rPr lang="en-IE" dirty="0"/>
              <a:t> </a:t>
            </a:r>
            <a:r>
              <a:rPr lang="en-IE" dirty="0" err="1"/>
              <a:t>öğrenmeye</a:t>
            </a:r>
            <a:r>
              <a:rPr lang="en-IE" dirty="0"/>
              <a:t> </a:t>
            </a:r>
            <a:r>
              <a:rPr lang="en-IE" dirty="0" err="1"/>
              <a:t>dayanan</a:t>
            </a:r>
            <a:r>
              <a:rPr lang="en-IE" dirty="0"/>
              <a:t> </a:t>
            </a:r>
            <a:r>
              <a:rPr lang="en-IE" dirty="0" err="1"/>
              <a:t>yenilik</a:t>
            </a:r>
            <a:r>
              <a:rPr lang="en-IE" dirty="0"/>
              <a:t> ve </a:t>
            </a:r>
            <a:r>
              <a:rPr lang="en-IE" dirty="0" err="1"/>
              <a:t>etkileşimli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</a:t>
            </a:r>
            <a:r>
              <a:rPr lang="en-IE" dirty="0" err="1"/>
              <a:t>içerir</a:t>
            </a:r>
            <a:r>
              <a:rPr lang="en-IE" dirty="0"/>
              <a:t>.</a:t>
            </a:r>
            <a:endParaRPr lang="en-IE" dirty="0"/>
          </a:p>
          <a:p>
            <a:endParaRPr lang="en-IE" dirty="0"/>
          </a:p>
        </p:txBody>
      </p:sp>
      <p:pic>
        <p:nvPicPr>
          <p:cNvPr id="6" name="Picture Placeholder 5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650CEA87-75F2-4AF8-B717-9EA1191BAC5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6847" r="1684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F5A6D9-9E16-43DC-B3AB-46D758A9F5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12524" y="767883"/>
            <a:ext cx="5721077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Yetişkinler</a:t>
            </a:r>
            <a:r>
              <a:rPr lang="en-IE" dirty="0"/>
              <a:t> </a:t>
            </a:r>
            <a:r>
              <a:rPr lang="en-IE" dirty="0" err="1"/>
              <a:t>nasıl</a:t>
            </a:r>
            <a:r>
              <a:rPr lang="en-IE" dirty="0"/>
              <a:t> </a:t>
            </a:r>
            <a:r>
              <a:rPr lang="en-IE" dirty="0" err="1"/>
              <a:t>öğrenmeyi</a:t>
            </a:r>
            <a:r>
              <a:rPr lang="en-IE" dirty="0"/>
              <a:t> sever?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0715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51CC665-FF6A-48BD-AA39-DA8F65B3D1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54262" y="2028544"/>
            <a:ext cx="6159062" cy="4255692"/>
          </a:xfrm>
        </p:spPr>
        <p:txBody>
          <a:bodyPr/>
          <a:lstStyle/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dizi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yöntemi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/>
              <a:t>. </a:t>
            </a:r>
            <a:r>
              <a:rPr lang="en-IE" dirty="0" err="1"/>
              <a:t>Şuna</a:t>
            </a:r>
            <a:r>
              <a:rPr lang="en-IE" dirty="0"/>
              <a:t> </a:t>
            </a:r>
            <a:r>
              <a:rPr lang="en-IE" dirty="0" err="1"/>
              <a:t>bakalım</a:t>
            </a:r>
            <a:r>
              <a:rPr lang="en-IE" dirty="0" smtClean="0"/>
              <a:t>: </a:t>
            </a:r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öğrenme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akran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/ </a:t>
            </a:r>
            <a:r>
              <a:rPr lang="en-IE" dirty="0" err="1"/>
              <a:t>öğrenimi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oyun</a:t>
            </a:r>
            <a:r>
              <a:rPr lang="en-IE" dirty="0"/>
              <a:t> / </a:t>
            </a:r>
            <a:r>
              <a:rPr lang="en-IE" dirty="0" err="1"/>
              <a:t>oyun</a:t>
            </a:r>
            <a:r>
              <a:rPr lang="en-IE" dirty="0"/>
              <a:t> </a:t>
            </a:r>
            <a:r>
              <a:rPr lang="en-IE" dirty="0" err="1"/>
              <a:t>yoluyla</a:t>
            </a:r>
            <a:r>
              <a:rPr lang="en-IE" dirty="0"/>
              <a:t> </a:t>
            </a:r>
            <a:r>
              <a:rPr lang="en-IE" dirty="0" err="1"/>
              <a:t>öğrenme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hikaye</a:t>
            </a:r>
            <a:r>
              <a:rPr lang="en-IE" dirty="0"/>
              <a:t> </a:t>
            </a:r>
            <a:r>
              <a:rPr lang="en-IE" dirty="0" err="1"/>
              <a:t>anlatımı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gruplar</a:t>
            </a:r>
            <a:r>
              <a:rPr lang="en-IE" dirty="0"/>
              <a:t> </a:t>
            </a:r>
            <a:r>
              <a:rPr lang="en-IE" dirty="0" err="1"/>
              <a:t>arası</a:t>
            </a:r>
            <a:r>
              <a:rPr lang="en-IE" dirty="0"/>
              <a:t> </a:t>
            </a:r>
            <a:r>
              <a:rPr lang="en-IE" dirty="0" err="1"/>
              <a:t>empati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 smtClean="0"/>
              <a:t>farklı</a:t>
            </a:r>
            <a:r>
              <a:rPr lang="tr-TR" dirty="0" err="1" smtClean="0"/>
              <a:t>laştırılmış</a:t>
            </a:r>
            <a:r>
              <a:rPr lang="en-IE" dirty="0" smtClean="0"/>
              <a:t> </a:t>
            </a:r>
            <a:r>
              <a:rPr lang="tr-TR" dirty="0" smtClean="0"/>
              <a:t>yönerge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F5A6D9-9E16-43DC-B3AB-46D758A9F5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17324" y="357352"/>
            <a:ext cx="6096000" cy="1267689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yöntemleri</a:t>
            </a:r>
            <a:r>
              <a:rPr lang="en-IE" dirty="0"/>
              <a:t> / </a:t>
            </a:r>
            <a:r>
              <a:rPr lang="en-IE" dirty="0" err="1"/>
              <a:t>mekanizmaları</a:t>
            </a:r>
            <a:endParaRPr lang="en-IE" dirty="0"/>
          </a:p>
        </p:txBody>
      </p:sp>
      <p:pic>
        <p:nvPicPr>
          <p:cNvPr id="19" name="Picture Placeholder 18" descr="A picture containing person, indoor, man, computer&#10;&#10;Description automatically generated">
            <a:extLst>
              <a:ext uri="{FF2B5EF4-FFF2-40B4-BE49-F238E27FC236}">
                <a16:creationId xmlns:a16="http://schemas.microsoft.com/office/drawing/2014/main" xmlns="" id="{935DB0DA-5126-4971-BCC8-2851E02136E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6831" r="168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828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67ED51D-8D75-4620-A878-F1068A4FDE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</a:rPr>
              <a:t>AKTİF ÖĞRENME </a:t>
            </a:r>
            <a:r>
              <a:rPr lang="en-IE" dirty="0" err="1">
                <a:solidFill>
                  <a:schemeClr val="bg1"/>
                </a:solidFill>
              </a:rPr>
              <a:t>nedir</a:t>
            </a:r>
            <a:r>
              <a:rPr lang="en-IE" dirty="0">
                <a:solidFill>
                  <a:schemeClr val="bg1"/>
                </a:solidFill>
              </a:rPr>
              <a:t>?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0016F9-6700-4243-AEAE-BE0B40838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8619" y="1953078"/>
            <a:ext cx="5736747" cy="3947440"/>
          </a:xfrm>
        </p:spPr>
        <p:txBody>
          <a:bodyPr/>
          <a:lstStyle/>
          <a:p>
            <a:pPr algn="just"/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, </a:t>
            </a:r>
            <a:r>
              <a:rPr lang="en-IE" dirty="0" err="1"/>
              <a:t>tüm</a:t>
            </a:r>
            <a:r>
              <a:rPr lang="en-IE" dirty="0"/>
              <a:t> </a:t>
            </a:r>
            <a:r>
              <a:rPr lang="en-IE" dirty="0" err="1"/>
              <a:t>öğrencilerden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sürecine</a:t>
            </a:r>
            <a:r>
              <a:rPr lang="en-IE" dirty="0"/>
              <a:t> </a:t>
            </a:r>
            <a:r>
              <a:rPr lang="en-IE" dirty="0" err="1"/>
              <a:t>katılmalarının</a:t>
            </a:r>
            <a:r>
              <a:rPr lang="en-IE" dirty="0"/>
              <a:t> </a:t>
            </a:r>
            <a:r>
              <a:rPr lang="en-IE" dirty="0" err="1"/>
              <a:t>istendiği</a:t>
            </a:r>
            <a:r>
              <a:rPr lang="en-IE" dirty="0"/>
              <a:t> </a:t>
            </a:r>
            <a:r>
              <a:rPr lang="en-IE" dirty="0" err="1"/>
              <a:t>herhangi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yaklaşımıdır</a:t>
            </a:r>
            <a:r>
              <a:rPr lang="en-IE" dirty="0"/>
              <a:t>. </a:t>
            </a:r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, </a:t>
            </a:r>
            <a:r>
              <a:rPr lang="en-IE" dirty="0" err="1"/>
              <a:t>öğrencilerin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uzmanın</a:t>
            </a:r>
            <a:r>
              <a:rPr lang="en-IE" dirty="0"/>
              <a:t> </a:t>
            </a:r>
            <a:r>
              <a:rPr lang="en-IE" dirty="0" err="1"/>
              <a:t>pasif</a:t>
            </a:r>
            <a:r>
              <a:rPr lang="en-IE" dirty="0"/>
              <a:t> </a:t>
            </a:r>
            <a:r>
              <a:rPr lang="en-IE" dirty="0" err="1"/>
              <a:t>bilgi</a:t>
            </a:r>
            <a:r>
              <a:rPr lang="en-IE" dirty="0"/>
              <a:t> </a:t>
            </a:r>
            <a:r>
              <a:rPr lang="en-IE" dirty="0" err="1"/>
              <a:t>alıcıları</a:t>
            </a:r>
            <a:r>
              <a:rPr lang="en-IE" dirty="0"/>
              <a:t> </a:t>
            </a:r>
            <a:r>
              <a:rPr lang="en-IE" dirty="0" err="1"/>
              <a:t>olduğu</a:t>
            </a:r>
            <a:r>
              <a:rPr lang="en-IE" dirty="0"/>
              <a:t> "</a:t>
            </a:r>
            <a:r>
              <a:rPr lang="en-IE" dirty="0" err="1"/>
              <a:t>geleneksel</a:t>
            </a:r>
            <a:r>
              <a:rPr lang="en-IE" dirty="0"/>
              <a:t>"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yöntemlerinin</a:t>
            </a:r>
            <a:r>
              <a:rPr lang="en-IE" dirty="0"/>
              <a:t> </a:t>
            </a:r>
            <a:r>
              <a:rPr lang="en-IE" dirty="0" err="1"/>
              <a:t>aksine</a:t>
            </a:r>
            <a:r>
              <a:rPr lang="en-IE" dirty="0"/>
              <a:t> </a:t>
            </a:r>
            <a:r>
              <a:rPr lang="en-IE" dirty="0" err="1"/>
              <a:t>durur</a:t>
            </a:r>
            <a:r>
              <a:rPr lang="en-IE" dirty="0"/>
              <a:t>.</a:t>
            </a:r>
          </a:p>
          <a:p>
            <a:pPr algn="just"/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birçok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 ve </a:t>
            </a:r>
            <a:r>
              <a:rPr lang="en-IE" dirty="0" err="1"/>
              <a:t>herhangi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disiplinde</a:t>
            </a:r>
            <a:r>
              <a:rPr lang="en-IE" dirty="0"/>
              <a:t> </a:t>
            </a:r>
            <a:r>
              <a:rPr lang="en-IE" dirty="0" err="1"/>
              <a:t>uygulanabilir</a:t>
            </a:r>
            <a:r>
              <a:rPr lang="en-IE" dirty="0"/>
              <a:t>. </a:t>
            </a:r>
            <a:r>
              <a:rPr lang="en-IE" dirty="0" err="1"/>
              <a:t>Genellikle</a:t>
            </a:r>
            <a:r>
              <a:rPr lang="en-IE" dirty="0"/>
              <a:t> </a:t>
            </a:r>
            <a:r>
              <a:rPr lang="en-IE" dirty="0" err="1"/>
              <a:t>öğrenciler</a:t>
            </a:r>
            <a:r>
              <a:rPr lang="en-IE" dirty="0"/>
              <a:t> </a:t>
            </a:r>
            <a:r>
              <a:rPr lang="en-IE" dirty="0" err="1"/>
              <a:t>yazma</a:t>
            </a:r>
            <a:r>
              <a:rPr lang="en-IE" dirty="0"/>
              <a:t>, </a:t>
            </a:r>
            <a:r>
              <a:rPr lang="en-IE" dirty="0" err="1"/>
              <a:t>konuşma</a:t>
            </a:r>
            <a:r>
              <a:rPr lang="en-IE" dirty="0"/>
              <a:t>, problem </a:t>
            </a:r>
            <a:r>
              <a:rPr lang="en-IE" dirty="0" err="1"/>
              <a:t>çözme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yansıtma</a:t>
            </a:r>
            <a:r>
              <a:rPr lang="en-IE" dirty="0"/>
              <a:t> </a:t>
            </a:r>
            <a:r>
              <a:rPr lang="en-IE" dirty="0" err="1"/>
              <a:t>merkezli</a:t>
            </a:r>
            <a:r>
              <a:rPr lang="en-IE" dirty="0"/>
              <a:t> </a:t>
            </a:r>
            <a:r>
              <a:rPr lang="en-IE" dirty="0" err="1"/>
              <a:t>küçük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büyük</a:t>
            </a:r>
            <a:r>
              <a:rPr lang="en-IE" dirty="0"/>
              <a:t> </a:t>
            </a:r>
            <a:r>
              <a:rPr lang="en-IE" dirty="0" err="1"/>
              <a:t>etkinliklere</a:t>
            </a:r>
            <a:r>
              <a:rPr lang="en-IE" dirty="0"/>
              <a:t> </a:t>
            </a:r>
            <a:r>
              <a:rPr lang="en-IE" dirty="0" err="1"/>
              <a:t>katılırlar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6" name="Picture Placeholder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380D881-E6D3-465E-9607-F21ABE2C0B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p:blipFill>
        <p:spPr>
          <a:xfrm>
            <a:off x="-83489" y="409505"/>
            <a:ext cx="5273103" cy="4992059"/>
          </a:xfr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026BDC6-C9FC-46CC-A5B7-4D36D19358EF}"/>
              </a:ext>
            </a:extLst>
          </p:cNvPr>
          <p:cNvSpPr/>
          <p:nvPr/>
        </p:nvSpPr>
        <p:spPr>
          <a:xfrm>
            <a:off x="9282743" y="6611779"/>
            <a:ext cx="25058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https://cei.umn.edu/active-learning</a:t>
            </a:r>
            <a:r>
              <a:rPr lang="en-IE" sz="1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3F5D74-7280-4F88-9EFF-237F88771BA8}"/>
              </a:ext>
            </a:extLst>
          </p:cNvPr>
          <p:cNvSpPr txBox="1"/>
          <p:nvPr/>
        </p:nvSpPr>
        <p:spPr>
          <a:xfrm>
            <a:off x="0" y="5001945"/>
            <a:ext cx="5736747" cy="1446550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200" dirty="0" err="1">
                <a:solidFill>
                  <a:schemeClr val="bg1"/>
                </a:solidFill>
              </a:rPr>
              <a:t>Aktif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Öğrenme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Yetişkin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Mülteciler</a:t>
            </a:r>
            <a:r>
              <a:rPr lang="en-IE" sz="2200" dirty="0">
                <a:solidFill>
                  <a:schemeClr val="bg1"/>
                </a:solidFill>
              </a:rPr>
              <a:t> ve </a:t>
            </a:r>
            <a:r>
              <a:rPr lang="en-IE" sz="2200" dirty="0" err="1">
                <a:solidFill>
                  <a:schemeClr val="bg1"/>
                </a:solidFill>
              </a:rPr>
              <a:t>Göçmenler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için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Neden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Önemlidir</a:t>
            </a:r>
            <a:r>
              <a:rPr lang="en-IE" sz="2200" dirty="0">
                <a:solidFill>
                  <a:schemeClr val="bg1"/>
                </a:solidFill>
              </a:rPr>
              <a:t>? </a:t>
            </a:r>
            <a:r>
              <a:rPr lang="en-IE" sz="2200" dirty="0" err="1">
                <a:solidFill>
                  <a:schemeClr val="bg1"/>
                </a:solidFill>
              </a:rPr>
              <a:t>Onlara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özerklik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hissi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verebilir</a:t>
            </a:r>
            <a:r>
              <a:rPr lang="en-IE" sz="2200" dirty="0">
                <a:solidFill>
                  <a:schemeClr val="bg1"/>
                </a:solidFill>
              </a:rPr>
              <a:t> - </a:t>
            </a:r>
            <a:r>
              <a:rPr lang="en-IE" sz="2200" dirty="0" err="1">
                <a:solidFill>
                  <a:schemeClr val="bg1"/>
                </a:solidFill>
              </a:rPr>
              <a:t>özellikle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mültecilerin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kaybetmiş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gibi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hissedebileceği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bir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şey</a:t>
            </a:r>
            <a:r>
              <a:rPr lang="en-IE" sz="2200" dirty="0">
                <a:solidFill>
                  <a:schemeClr val="bg1"/>
                </a:solidFill>
              </a:rPr>
              <a:t>.</a:t>
            </a:r>
            <a:endParaRPr lang="en-IE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40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67ED51D-8D75-4620-A878-F1068A4FDE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620" y="598885"/>
            <a:ext cx="5279028" cy="918068"/>
          </a:xfrm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AKTİF ÖĞRENME ÖRNEĞİ - </a:t>
            </a:r>
            <a:r>
              <a:rPr lang="tr-TR" i="1" dirty="0" smtClean="0">
                <a:solidFill>
                  <a:schemeClr val="bg1"/>
                </a:solidFill>
              </a:rPr>
              <a:t>Yaratıcı İngilizce</a:t>
            </a:r>
            <a:endParaRPr lang="tr-TR" i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0016F9-6700-4243-AEAE-BE0B40838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795425"/>
            <a:ext cx="6096000" cy="3947440"/>
          </a:xfrm>
        </p:spPr>
        <p:txBody>
          <a:bodyPr/>
          <a:lstStyle/>
          <a:p>
            <a:pPr algn="just"/>
            <a:r>
              <a:rPr lang="tr-TR" i="1" dirty="0" smtClean="0"/>
              <a:t>Creative English, </a:t>
            </a:r>
            <a:r>
              <a:rPr lang="tr-TR" dirty="0" smtClean="0"/>
              <a:t>İngiltere'de yetişkinler için yaratıcılığı ve öğrenmeyi işlevsel bir şekilde dengeleyen uygulamalı bir tiyatro programıdır. İngilizce iletişim becerilerine olan güveni geliştirirken ihtiyaç duyar.</a:t>
            </a:r>
          </a:p>
          <a:p>
            <a:pPr algn="just"/>
            <a:r>
              <a:rPr lang="tr-TR" dirty="0" smtClean="0"/>
              <a:t>Katılımcı liderliğindeki, pratiğe dayalı araştırmalardan yararlanma </a:t>
            </a:r>
            <a:r>
              <a:rPr lang="tr-TR" i="1" dirty="0" smtClean="0"/>
              <a:t>Yaratıcı İngilizce, </a:t>
            </a:r>
            <a:r>
              <a:rPr lang="tr-TR" dirty="0" smtClean="0"/>
              <a:t>eğlenceli duygusal katılımı pragmatik konu ile birleştirir.</a:t>
            </a:r>
          </a:p>
          <a:p>
            <a:pPr algn="just"/>
            <a:r>
              <a:rPr lang="tr-TR" i="1" dirty="0" smtClean="0"/>
              <a:t>Yaratıcı İngilizce, </a:t>
            </a:r>
            <a:r>
              <a:rPr lang="tr-TR" dirty="0" smtClean="0"/>
              <a:t>doğaçlama yoluyla engellemeleri azaltır ve dil öğrenmesine elverişli eğlenceli ve aktif bir ortam yaratır.</a:t>
            </a:r>
            <a:endParaRPr lang="tr-TR" dirty="0"/>
          </a:p>
        </p:txBody>
      </p:sp>
      <p:pic>
        <p:nvPicPr>
          <p:cNvPr id="16" name="Picture Placeholder 1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2E370408-1A05-4D64-88E8-B7579556F7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15564-F204-495B-8D0B-E0345BA37CA3}"/>
              </a:ext>
            </a:extLst>
          </p:cNvPr>
          <p:cNvSpPr txBox="1"/>
          <p:nvPr/>
        </p:nvSpPr>
        <p:spPr>
          <a:xfrm>
            <a:off x="0" y="242320"/>
            <a:ext cx="2426677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543;p39">
            <a:extLst>
              <a:ext uri="{FF2B5EF4-FFF2-40B4-BE49-F238E27FC236}">
                <a16:creationId xmlns:a16="http://schemas.microsoft.com/office/drawing/2014/main" xmlns="" id="{0B5C58DD-A882-455C-BE63-3FAAEE764FFB}"/>
              </a:ext>
            </a:extLst>
          </p:cNvPr>
          <p:cNvGrpSpPr/>
          <p:nvPr/>
        </p:nvGrpSpPr>
        <p:grpSpPr>
          <a:xfrm>
            <a:off x="100685" y="310884"/>
            <a:ext cx="252000" cy="288000"/>
            <a:chOff x="5961125" y="1623900"/>
            <a:chExt cx="376925" cy="448175"/>
          </a:xfrm>
        </p:grpSpPr>
        <p:sp>
          <p:nvSpPr>
            <p:cNvPr id="7" name="Google Shape;544;p39">
              <a:extLst>
                <a:ext uri="{FF2B5EF4-FFF2-40B4-BE49-F238E27FC236}">
                  <a16:creationId xmlns:a16="http://schemas.microsoft.com/office/drawing/2014/main" xmlns="" id="{E0492873-7485-4A26-91A6-FFC80044839D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45;p39">
              <a:extLst>
                <a:ext uri="{FF2B5EF4-FFF2-40B4-BE49-F238E27FC236}">
                  <a16:creationId xmlns:a16="http://schemas.microsoft.com/office/drawing/2014/main" xmlns="" id="{E842EB74-203D-43C2-8069-80DA12BB7C50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6;p39">
              <a:extLst>
                <a:ext uri="{FF2B5EF4-FFF2-40B4-BE49-F238E27FC236}">
                  <a16:creationId xmlns:a16="http://schemas.microsoft.com/office/drawing/2014/main" xmlns="" id="{F5A48CD7-0977-445F-B768-9603A59D3FE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7;p39">
              <a:extLst>
                <a:ext uri="{FF2B5EF4-FFF2-40B4-BE49-F238E27FC236}">
                  <a16:creationId xmlns:a16="http://schemas.microsoft.com/office/drawing/2014/main" xmlns="" id="{80810393-276E-4990-8D2E-1BC7756B152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8;p39">
              <a:extLst>
                <a:ext uri="{FF2B5EF4-FFF2-40B4-BE49-F238E27FC236}">
                  <a16:creationId xmlns:a16="http://schemas.microsoft.com/office/drawing/2014/main" xmlns="" id="{4F9C0161-74F4-45DD-BC1A-E8D5C01B83BD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9;p39">
              <a:extLst>
                <a:ext uri="{FF2B5EF4-FFF2-40B4-BE49-F238E27FC236}">
                  <a16:creationId xmlns:a16="http://schemas.microsoft.com/office/drawing/2014/main" xmlns="" id="{08028393-8B2C-483F-99BB-8FFD3EED80AB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0;p39">
              <a:extLst>
                <a:ext uri="{FF2B5EF4-FFF2-40B4-BE49-F238E27FC236}">
                  <a16:creationId xmlns:a16="http://schemas.microsoft.com/office/drawing/2014/main" xmlns="" id="{82666B0B-B8F6-4014-A801-3CAC5ADC076C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CB428D-E7FF-4F7D-85D2-2225396B0CF9}"/>
              </a:ext>
            </a:extLst>
          </p:cNvPr>
          <p:cNvSpPr/>
          <p:nvPr/>
        </p:nvSpPr>
        <p:spPr>
          <a:xfrm>
            <a:off x="8290136" y="6611779"/>
            <a:ext cx="3408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http://research.ucc.ie/scenario/2016/01/Smith/01/en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421782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140936" y="270245"/>
            <a:ext cx="8403792" cy="857158"/>
          </a:xfrm>
        </p:spPr>
        <p:txBody>
          <a:bodyPr/>
          <a:lstStyle/>
          <a:p>
            <a:r>
              <a:rPr lang="tr-TR" dirty="0" smtClean="0"/>
              <a:t>Bu derste şunları öğreneceksiniz:</a:t>
            </a:r>
            <a:endParaRPr lang="tr-TR" dirty="0"/>
          </a:p>
        </p:txBody>
      </p:sp>
      <p:grpSp>
        <p:nvGrpSpPr>
          <p:cNvPr id="30" name="Google Shape;612;p39"/>
          <p:cNvGrpSpPr/>
          <p:nvPr/>
        </p:nvGrpSpPr>
        <p:grpSpPr>
          <a:xfrm>
            <a:off x="1264526" y="933866"/>
            <a:ext cx="481919" cy="492019"/>
            <a:chOff x="3951850" y="2985350"/>
            <a:chExt cx="407950" cy="416500"/>
          </a:xfrm>
        </p:grpSpPr>
        <p:sp>
          <p:nvSpPr>
            <p:cNvPr id="31" name="Google Shape;613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4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5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6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279358" y="1902372"/>
            <a:ext cx="9657209" cy="4023422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16A8D3"/>
                </a:solidFill>
              </a:rPr>
              <a:t>1.1 Çeşitliliğin ve Kaynaştırmanın Geliştirilmesinde Yetişkin Eğitiminin Rolü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16A8D3"/>
                </a:solidFill>
              </a:rPr>
              <a:t>1.2 Yetişkin Mülteci ve Göçmenlerin Eğitim İhtiyaçlarını Anlamak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16A8D3"/>
                </a:solidFill>
              </a:rPr>
              <a:t>1.3 Mülteciler ve Göçmenler için Yenilikçi Yetişkin Öğretim Yöntemleri</a:t>
            </a:r>
            <a:r>
              <a:rPr lang="tr-TR" dirty="0" smtClean="0">
                <a:solidFill>
                  <a:srgbClr val="F38B00"/>
                </a:solidFill>
              </a:rPr>
              <a:t/>
            </a:r>
            <a:br>
              <a:rPr lang="tr-TR" dirty="0" smtClean="0">
                <a:solidFill>
                  <a:srgbClr val="F38B00"/>
                </a:solidFill>
              </a:rPr>
            </a:br>
            <a:endParaRPr lang="tr-TR" dirty="0" smtClean="0">
              <a:solidFill>
                <a:srgbClr val="F38B00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B6BD00"/>
                </a:solidFill>
              </a:rPr>
              <a:t>2.1 Entegrasyon ve Kaynaştırma Aracı Olarak İstihdam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B6BD00"/>
                </a:solidFill>
              </a:rPr>
              <a:t>2.2 Mülteci ve Göçmen Girişimciliği Üzerine Gündem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B6BD00"/>
                </a:solidFill>
              </a:rPr>
              <a:t>2.3 Mülteci / Göçmen Girişimi ve İstihdamını desteklemek ve teşvik etmek için faydalı kaynaklar</a:t>
            </a:r>
            <a:endParaRPr lang="tr-TR" dirty="0">
              <a:solidFill>
                <a:srgbClr val="B6BD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E07C79-FBED-4F38-B153-2CAEF933C408}"/>
              </a:ext>
            </a:extLst>
          </p:cNvPr>
          <p:cNvSpPr/>
          <p:nvPr/>
        </p:nvSpPr>
        <p:spPr>
          <a:xfrm>
            <a:off x="-10690" y="1778377"/>
            <a:ext cx="2171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Clr>
                <a:srgbClr val="F38B00"/>
              </a:buClr>
            </a:pPr>
            <a:r>
              <a:rPr lang="en-US" sz="2400" dirty="0">
                <a:solidFill>
                  <a:srgbClr val="16A8D3"/>
                </a:solidFill>
              </a:rPr>
              <a:t>YETİŞKİN MÜLTECİ VE GÖÇMENLERİN EĞİTİMİ</a:t>
            </a:r>
            <a:endParaRPr lang="en-US" sz="2400" dirty="0">
              <a:solidFill>
                <a:srgbClr val="16A8D3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75D7A3-DD8D-4609-883E-BD623862FD86}"/>
              </a:ext>
            </a:extLst>
          </p:cNvPr>
          <p:cNvSpPr/>
          <p:nvPr/>
        </p:nvSpPr>
        <p:spPr>
          <a:xfrm>
            <a:off x="76143" y="4296317"/>
            <a:ext cx="206479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38B00"/>
              </a:buClr>
            </a:pPr>
            <a:r>
              <a:rPr lang="en-US" sz="2400" dirty="0">
                <a:solidFill>
                  <a:srgbClr val="B6BD00"/>
                </a:solidFill>
              </a:rPr>
              <a:t>ENTERPRISE AND EMPLOYMENT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xmlns="" id="{F7C909E5-DB7A-49C1-ADA5-B94D564D49C3}"/>
              </a:ext>
            </a:extLst>
          </p:cNvPr>
          <p:cNvSpPr txBox="1"/>
          <p:nvPr/>
        </p:nvSpPr>
        <p:spPr>
          <a:xfrm>
            <a:off x="451622" y="6298463"/>
            <a:ext cx="2422566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İNDİRMELER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44" name="TextBox 4">
            <a:extLst>
              <a:ext uri="{FF2B5EF4-FFF2-40B4-BE49-F238E27FC236}">
                <a16:creationId xmlns:a16="http://schemas.microsoft.com/office/drawing/2014/main" xmlns="" id="{02BB2FD6-C4A5-4707-9C89-9E77A7C136C5}"/>
              </a:ext>
            </a:extLst>
          </p:cNvPr>
          <p:cNvSpPr txBox="1"/>
          <p:nvPr/>
        </p:nvSpPr>
        <p:spPr>
          <a:xfrm>
            <a:off x="392596" y="5935426"/>
            <a:ext cx="242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EA1D76"/>
                </a:solidFill>
              </a:rPr>
              <a:t>Öğrenme yolu</a:t>
            </a:r>
            <a:r>
              <a:rPr lang="en-IE" dirty="0" smtClean="0">
                <a:solidFill>
                  <a:srgbClr val="EA1D76"/>
                </a:solidFill>
              </a:rPr>
              <a:t>: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xmlns="" id="{0DD3A9F9-254E-4E47-A50C-38AAC789D04D}"/>
              </a:ext>
            </a:extLst>
          </p:cNvPr>
          <p:cNvSpPr txBox="1"/>
          <p:nvPr/>
        </p:nvSpPr>
        <p:spPr>
          <a:xfrm>
            <a:off x="6341796" y="6303922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xmlns="" id="{452456D9-0105-4D89-9C1E-5407E7602F7A}"/>
              </a:ext>
            </a:extLst>
          </p:cNvPr>
          <p:cNvSpPr txBox="1"/>
          <p:nvPr/>
        </p:nvSpPr>
        <p:spPr>
          <a:xfrm>
            <a:off x="9162674" y="6289053"/>
            <a:ext cx="2709646" cy="461665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HİBE FIRSATLARI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xmlns="" id="{F15D5F29-415A-4FCE-BF27-BA408F92664E}"/>
              </a:ext>
            </a:extLst>
          </p:cNvPr>
          <p:cNvSpPr txBox="1"/>
          <p:nvPr/>
        </p:nvSpPr>
        <p:spPr>
          <a:xfrm>
            <a:off x="8090533" y="5808831"/>
            <a:ext cx="3846034" cy="56705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tr-TR" sz="800" dirty="0" smtClean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Bu proje Avrupa Komisyonu'nun desteği ile finanse edilmiştir. Bu yayın sadece yazarın görüşlerini yansıtmaktadır ve Komisyon burada yer alan bilgilerin herhangi bir şekilde kullanımından sorumlu tutulamaz.</a:t>
            </a:r>
            <a:endParaRPr lang="tr-TR" sz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8" name="Google Shape;605;p39">
            <a:extLst>
              <a:ext uri="{FF2B5EF4-FFF2-40B4-BE49-F238E27FC236}">
                <a16:creationId xmlns:a16="http://schemas.microsoft.com/office/drawing/2014/main" xmlns="" id="{89FC8319-0A0A-4235-BEB6-CF13418682C4}"/>
              </a:ext>
            </a:extLst>
          </p:cNvPr>
          <p:cNvGrpSpPr/>
          <p:nvPr/>
        </p:nvGrpSpPr>
        <p:grpSpPr>
          <a:xfrm>
            <a:off x="635376" y="6368046"/>
            <a:ext cx="252000" cy="288000"/>
            <a:chOff x="2583100" y="2973775"/>
            <a:chExt cx="461550" cy="437200"/>
          </a:xfrm>
        </p:grpSpPr>
        <p:sp>
          <p:nvSpPr>
            <p:cNvPr id="49" name="Google Shape;606;p39">
              <a:extLst>
                <a:ext uri="{FF2B5EF4-FFF2-40B4-BE49-F238E27FC236}">
                  <a16:creationId xmlns:a16="http://schemas.microsoft.com/office/drawing/2014/main" xmlns="" id="{1D2293BD-5941-4D58-B44D-FC55E081BECA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07;p39">
              <a:extLst>
                <a:ext uri="{FF2B5EF4-FFF2-40B4-BE49-F238E27FC236}">
                  <a16:creationId xmlns:a16="http://schemas.microsoft.com/office/drawing/2014/main" xmlns="" id="{3FD8F354-F1AA-4C61-95B8-C26DE0722049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TextBox 5">
            <a:extLst>
              <a:ext uri="{FF2B5EF4-FFF2-40B4-BE49-F238E27FC236}">
                <a16:creationId xmlns:a16="http://schemas.microsoft.com/office/drawing/2014/main" xmlns="" id="{C8085E5A-CB2D-449B-A5B9-98075CCB5D7C}"/>
              </a:ext>
            </a:extLst>
          </p:cNvPr>
          <p:cNvSpPr txBox="1"/>
          <p:nvPr/>
        </p:nvSpPr>
        <p:spPr>
          <a:xfrm>
            <a:off x="2945930" y="6303922"/>
            <a:ext cx="3151933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FAYDALI ARAÇLAR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52" name="Google Shape;609;p39">
            <a:extLst>
              <a:ext uri="{FF2B5EF4-FFF2-40B4-BE49-F238E27FC236}">
                <a16:creationId xmlns:a16="http://schemas.microsoft.com/office/drawing/2014/main" xmlns="" id="{45E69875-8657-4490-B09D-2781BB44FA9E}"/>
              </a:ext>
            </a:extLst>
          </p:cNvPr>
          <p:cNvGrpSpPr/>
          <p:nvPr/>
        </p:nvGrpSpPr>
        <p:grpSpPr>
          <a:xfrm>
            <a:off x="3012565" y="6375886"/>
            <a:ext cx="360000" cy="288000"/>
            <a:chOff x="5247525" y="3007275"/>
            <a:chExt cx="517575" cy="384825"/>
          </a:xfrm>
        </p:grpSpPr>
        <p:sp>
          <p:nvSpPr>
            <p:cNvPr id="53" name="Google Shape;610;p39">
              <a:extLst>
                <a:ext uri="{FF2B5EF4-FFF2-40B4-BE49-F238E27FC236}">
                  <a16:creationId xmlns:a16="http://schemas.microsoft.com/office/drawing/2014/main" xmlns="" id="{05FC9C88-520A-4BD5-971A-DC6CB333CAB4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1;p39">
              <a:extLst>
                <a:ext uri="{FF2B5EF4-FFF2-40B4-BE49-F238E27FC236}">
                  <a16:creationId xmlns:a16="http://schemas.microsoft.com/office/drawing/2014/main" xmlns="" id="{25B2E03D-CE59-4A70-9FE7-44C9E9B4B4AA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43;p39">
            <a:extLst>
              <a:ext uri="{FF2B5EF4-FFF2-40B4-BE49-F238E27FC236}">
                <a16:creationId xmlns:a16="http://schemas.microsoft.com/office/drawing/2014/main" xmlns="" id="{211ECEFA-D1F3-489C-BFF8-CD582E53E6DF}"/>
              </a:ext>
            </a:extLst>
          </p:cNvPr>
          <p:cNvGrpSpPr/>
          <p:nvPr/>
        </p:nvGrpSpPr>
        <p:grpSpPr>
          <a:xfrm>
            <a:off x="6450190" y="6390754"/>
            <a:ext cx="252000" cy="288000"/>
            <a:chOff x="5961125" y="1623900"/>
            <a:chExt cx="376925" cy="448175"/>
          </a:xfrm>
        </p:grpSpPr>
        <p:sp>
          <p:nvSpPr>
            <p:cNvPr id="56" name="Google Shape;544;p39">
              <a:extLst>
                <a:ext uri="{FF2B5EF4-FFF2-40B4-BE49-F238E27FC236}">
                  <a16:creationId xmlns:a16="http://schemas.microsoft.com/office/drawing/2014/main" xmlns="" id="{327D95B9-3ABD-43FB-9E6E-1F4F4417E6CA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5;p39">
              <a:extLst>
                <a:ext uri="{FF2B5EF4-FFF2-40B4-BE49-F238E27FC236}">
                  <a16:creationId xmlns:a16="http://schemas.microsoft.com/office/drawing/2014/main" xmlns="" id="{ADB0D776-DBE1-4688-853C-AB3AD0D30D51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6;p39">
              <a:extLst>
                <a:ext uri="{FF2B5EF4-FFF2-40B4-BE49-F238E27FC236}">
                  <a16:creationId xmlns:a16="http://schemas.microsoft.com/office/drawing/2014/main" xmlns="" id="{557E1AC0-ACE6-4EF4-AD49-6E0DB9B7D232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7;p39">
              <a:extLst>
                <a:ext uri="{FF2B5EF4-FFF2-40B4-BE49-F238E27FC236}">
                  <a16:creationId xmlns:a16="http://schemas.microsoft.com/office/drawing/2014/main" xmlns="" id="{4E19B5B7-3EBF-49BB-AC61-0AAC312A9DDF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8;p39">
              <a:extLst>
                <a:ext uri="{FF2B5EF4-FFF2-40B4-BE49-F238E27FC236}">
                  <a16:creationId xmlns:a16="http://schemas.microsoft.com/office/drawing/2014/main" xmlns="" id="{D214E8FA-03B3-4223-AAC8-50E8D8369A2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9;p39">
              <a:extLst>
                <a:ext uri="{FF2B5EF4-FFF2-40B4-BE49-F238E27FC236}">
                  <a16:creationId xmlns:a16="http://schemas.microsoft.com/office/drawing/2014/main" xmlns="" id="{331092F4-F669-4E6D-BB83-554DFBB972B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50;p39">
              <a:extLst>
                <a:ext uri="{FF2B5EF4-FFF2-40B4-BE49-F238E27FC236}">
                  <a16:creationId xmlns:a16="http://schemas.microsoft.com/office/drawing/2014/main" xmlns="" id="{A654323C-04FB-4620-838A-7B6D019A23DD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" name="Resim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489" y="6195268"/>
            <a:ext cx="545924" cy="5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8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67ED51D-8D75-4620-A878-F1068A4FDE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620" y="598885"/>
            <a:ext cx="5279028" cy="918068"/>
          </a:xfrm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r>
              <a:rPr lang="tr-TR" dirty="0">
                <a:solidFill>
                  <a:schemeClr val="bg1"/>
                </a:solidFill>
              </a:rPr>
              <a:t>AKTİF ÖĞRENME ÖRNEĞİ - </a:t>
            </a:r>
            <a:r>
              <a:rPr lang="tr-TR" i="1" dirty="0">
                <a:solidFill>
                  <a:schemeClr val="bg1"/>
                </a:solidFill>
              </a:rPr>
              <a:t>Yaratıcı İngilizce</a:t>
            </a:r>
            <a:endParaRPr lang="tr-TR" i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0016F9-6700-4243-AEAE-BE0B40838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795425"/>
            <a:ext cx="6096000" cy="3947440"/>
          </a:xfrm>
        </p:spPr>
        <p:txBody>
          <a:bodyPr/>
          <a:lstStyle/>
          <a:p>
            <a:pPr algn="just"/>
            <a:r>
              <a:rPr lang="en-IE" i="1" dirty="0" err="1"/>
              <a:t>Yaratıcı</a:t>
            </a:r>
            <a:r>
              <a:rPr lang="en-IE" i="1" dirty="0"/>
              <a:t> </a:t>
            </a:r>
            <a:r>
              <a:rPr lang="en-IE" i="1" dirty="0" err="1"/>
              <a:t>İngilizce</a:t>
            </a:r>
            <a:r>
              <a:rPr lang="en-IE" i="1" dirty="0"/>
              <a:t> - </a:t>
            </a:r>
            <a:r>
              <a:rPr lang="en-IE" i="1" dirty="0" err="1"/>
              <a:t>eğitim</a:t>
            </a:r>
            <a:r>
              <a:rPr lang="en-IE" i="1" dirty="0"/>
              <a:t> </a:t>
            </a:r>
            <a:r>
              <a:rPr lang="en-IE" i="1" dirty="0" err="1"/>
              <a:t>katılımcılarını</a:t>
            </a:r>
            <a:r>
              <a:rPr lang="en-IE" i="1" dirty="0"/>
              <a:t> ne motive </a:t>
            </a:r>
            <a:r>
              <a:rPr lang="en-IE" i="1" dirty="0" err="1" smtClean="0"/>
              <a:t>etti</a:t>
            </a:r>
            <a:r>
              <a:rPr lang="en-IE" dirty="0" smtClean="0"/>
              <a:t>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Okuryazarlık</a:t>
            </a:r>
            <a:r>
              <a:rPr lang="en-IE" dirty="0"/>
              <a:t> yok - </a:t>
            </a:r>
            <a:r>
              <a:rPr lang="en-IE" dirty="0" err="1"/>
              <a:t>bazıları</a:t>
            </a:r>
            <a:r>
              <a:rPr lang="en-IE" dirty="0"/>
              <a:t> ilk </a:t>
            </a:r>
            <a:r>
              <a:rPr lang="en-IE" dirty="0" err="1"/>
              <a:t>dillerinde</a:t>
            </a:r>
            <a:r>
              <a:rPr lang="en-IE" dirty="0"/>
              <a:t> </a:t>
            </a:r>
            <a:r>
              <a:rPr lang="en-IE" dirty="0" err="1"/>
              <a:t>okuma</a:t>
            </a:r>
            <a:r>
              <a:rPr lang="en-IE" dirty="0"/>
              <a:t> </a:t>
            </a:r>
            <a:r>
              <a:rPr lang="en-IE" dirty="0" err="1"/>
              <a:t>yazma</a:t>
            </a:r>
            <a:r>
              <a:rPr lang="en-IE" dirty="0"/>
              <a:t> </a:t>
            </a:r>
            <a:r>
              <a:rPr lang="en-IE" dirty="0" err="1"/>
              <a:t>bilmiyordu</a:t>
            </a:r>
            <a:r>
              <a:rPr lang="en-IE" dirty="0"/>
              <a:t>, </a:t>
            </a:r>
            <a:r>
              <a:rPr lang="en-IE" dirty="0" err="1"/>
              <a:t>diğerleri</a:t>
            </a:r>
            <a:r>
              <a:rPr lang="en-IE" dirty="0"/>
              <a:t> </a:t>
            </a:r>
            <a:r>
              <a:rPr lang="en-IE" dirty="0" err="1"/>
              <a:t>İngilizce</a:t>
            </a:r>
            <a:r>
              <a:rPr lang="en-IE" dirty="0"/>
              <a:t> </a:t>
            </a:r>
            <a:r>
              <a:rPr lang="en-IE" dirty="0" err="1"/>
              <a:t>sertifikası</a:t>
            </a:r>
            <a:r>
              <a:rPr lang="en-IE" dirty="0"/>
              <a:t> </a:t>
            </a:r>
            <a:r>
              <a:rPr lang="en-IE" dirty="0" err="1"/>
              <a:t>almış</a:t>
            </a:r>
            <a:r>
              <a:rPr lang="en-IE" dirty="0"/>
              <a:t> </a:t>
            </a:r>
            <a:r>
              <a:rPr lang="en-IE" dirty="0" err="1"/>
              <a:t>ancak</a:t>
            </a:r>
            <a:r>
              <a:rPr lang="en-IE" dirty="0"/>
              <a:t> </a:t>
            </a:r>
            <a:r>
              <a:rPr lang="en-IE" dirty="0" err="1"/>
              <a:t>İngilizce</a:t>
            </a:r>
            <a:r>
              <a:rPr lang="en-IE" dirty="0"/>
              <a:t> </a:t>
            </a:r>
            <a:r>
              <a:rPr lang="en-IE" dirty="0" err="1"/>
              <a:t>pratik</a:t>
            </a:r>
            <a:r>
              <a:rPr lang="en-IE" dirty="0"/>
              <a:t> </a:t>
            </a:r>
            <a:r>
              <a:rPr lang="en-IE" dirty="0" err="1"/>
              <a:t>yapma</a:t>
            </a:r>
            <a:r>
              <a:rPr lang="en-IE" dirty="0"/>
              <a:t> ve </a:t>
            </a:r>
            <a:r>
              <a:rPr lang="en-IE" dirty="0" err="1"/>
              <a:t>konuşma</a:t>
            </a:r>
            <a:r>
              <a:rPr lang="en-IE" dirty="0"/>
              <a:t> </a:t>
            </a:r>
            <a:r>
              <a:rPr lang="en-IE" dirty="0" err="1"/>
              <a:t>konusunda</a:t>
            </a:r>
            <a:r>
              <a:rPr lang="en-IE" dirty="0"/>
              <a:t> </a:t>
            </a:r>
            <a:r>
              <a:rPr lang="en-IE" dirty="0" err="1"/>
              <a:t>güvenleri</a:t>
            </a:r>
            <a:r>
              <a:rPr lang="en-IE" dirty="0"/>
              <a:t> </a:t>
            </a:r>
            <a:r>
              <a:rPr lang="en-IE" dirty="0" err="1"/>
              <a:t>yoktu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Gayri</a:t>
            </a:r>
            <a:r>
              <a:rPr lang="en-IE" dirty="0"/>
              <a:t> </a:t>
            </a:r>
            <a:r>
              <a:rPr lang="en-IE" dirty="0" err="1"/>
              <a:t>resmi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- </a:t>
            </a:r>
            <a:r>
              <a:rPr lang="en-IE" dirty="0" err="1"/>
              <a:t>bazıları</a:t>
            </a:r>
            <a:r>
              <a:rPr lang="en-IE" dirty="0"/>
              <a:t> </a:t>
            </a:r>
            <a:r>
              <a:rPr lang="en-IE" dirty="0" err="1"/>
              <a:t>bunun</a:t>
            </a:r>
            <a:r>
              <a:rPr lang="en-IE" dirty="0"/>
              <a:t> </a:t>
            </a:r>
            <a:r>
              <a:rPr lang="en-IE" dirty="0" err="1"/>
              <a:t>resmi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ESOL </a:t>
            </a:r>
            <a:r>
              <a:rPr lang="en-IE" dirty="0" err="1"/>
              <a:t>kursuna</a:t>
            </a:r>
            <a:r>
              <a:rPr lang="en-IE" dirty="0"/>
              <a:t> </a:t>
            </a:r>
            <a:r>
              <a:rPr lang="en-IE" dirty="0" err="1"/>
              <a:t>alternatif</a:t>
            </a:r>
            <a:r>
              <a:rPr lang="en-IE" dirty="0"/>
              <a:t> </a:t>
            </a:r>
            <a:r>
              <a:rPr lang="en-IE" dirty="0" err="1"/>
              <a:t>olduğu</a:t>
            </a:r>
            <a:r>
              <a:rPr lang="en-IE" dirty="0"/>
              <a:t> </a:t>
            </a:r>
            <a:r>
              <a:rPr lang="en-IE" dirty="0" err="1"/>
              <a:t>fikrini</a:t>
            </a:r>
            <a:r>
              <a:rPr lang="en-IE" dirty="0"/>
              <a:t> sever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Diğerleri</a:t>
            </a:r>
            <a:r>
              <a:rPr lang="en-IE" dirty="0"/>
              <a:t> </a:t>
            </a:r>
            <a:r>
              <a:rPr lang="en-IE" dirty="0" err="1"/>
              <a:t>sadece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doktorun</a:t>
            </a:r>
            <a:r>
              <a:rPr lang="en-IE" dirty="0"/>
              <a:t> </a:t>
            </a:r>
            <a:r>
              <a:rPr lang="en-IE" dirty="0" err="1"/>
              <a:t>randevusuna</a:t>
            </a:r>
            <a:r>
              <a:rPr lang="en-IE" dirty="0"/>
              <a:t> </a:t>
            </a:r>
            <a:r>
              <a:rPr lang="en-IE" dirty="0" err="1"/>
              <a:t>katılabilmeyi</a:t>
            </a:r>
            <a:r>
              <a:rPr lang="en-IE" dirty="0"/>
              <a:t> </a:t>
            </a:r>
            <a:r>
              <a:rPr lang="en-IE" dirty="0" err="1"/>
              <a:t>ya</a:t>
            </a:r>
            <a:r>
              <a:rPr lang="en-IE" dirty="0"/>
              <a:t> da </a:t>
            </a:r>
            <a:r>
              <a:rPr lang="en-IE" dirty="0" err="1"/>
              <a:t>İngiltere'de</a:t>
            </a:r>
            <a:r>
              <a:rPr lang="en-IE" dirty="0"/>
              <a:t> </a:t>
            </a:r>
            <a:r>
              <a:rPr lang="en-IE" dirty="0" err="1"/>
              <a:t>doğan</a:t>
            </a:r>
            <a:r>
              <a:rPr lang="en-IE" dirty="0"/>
              <a:t> </a:t>
            </a:r>
            <a:r>
              <a:rPr lang="en-IE" dirty="0" err="1"/>
              <a:t>ikinci</a:t>
            </a:r>
            <a:r>
              <a:rPr lang="en-IE" dirty="0"/>
              <a:t> </a:t>
            </a:r>
            <a:r>
              <a:rPr lang="en-IE" dirty="0" err="1"/>
              <a:t>nesil</a:t>
            </a:r>
            <a:r>
              <a:rPr lang="en-IE" dirty="0"/>
              <a:t> </a:t>
            </a:r>
            <a:r>
              <a:rPr lang="en-IE" dirty="0" err="1"/>
              <a:t>torunları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İngilizce</a:t>
            </a:r>
            <a:r>
              <a:rPr lang="en-IE" dirty="0"/>
              <a:t> </a:t>
            </a:r>
            <a:r>
              <a:rPr lang="en-IE" dirty="0" err="1"/>
              <a:t>konuşmayı</a:t>
            </a:r>
            <a:r>
              <a:rPr lang="en-IE" dirty="0"/>
              <a:t> </a:t>
            </a:r>
            <a:r>
              <a:rPr lang="en-IE" dirty="0" err="1"/>
              <a:t>umuyordu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16" name="Picture Placeholder 1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2E370408-1A05-4D64-88E8-B7579556F7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15564-F204-495B-8D0B-E0345BA37CA3}"/>
              </a:ext>
            </a:extLst>
          </p:cNvPr>
          <p:cNvSpPr txBox="1"/>
          <p:nvPr/>
        </p:nvSpPr>
        <p:spPr>
          <a:xfrm>
            <a:off x="0" y="242320"/>
            <a:ext cx="2470638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543;p39">
            <a:extLst>
              <a:ext uri="{FF2B5EF4-FFF2-40B4-BE49-F238E27FC236}">
                <a16:creationId xmlns:a16="http://schemas.microsoft.com/office/drawing/2014/main" xmlns="" id="{0B5C58DD-A882-455C-BE63-3FAAEE764FFB}"/>
              </a:ext>
            </a:extLst>
          </p:cNvPr>
          <p:cNvGrpSpPr/>
          <p:nvPr/>
        </p:nvGrpSpPr>
        <p:grpSpPr>
          <a:xfrm>
            <a:off x="100685" y="310884"/>
            <a:ext cx="252000" cy="288000"/>
            <a:chOff x="5961125" y="1623900"/>
            <a:chExt cx="376925" cy="448175"/>
          </a:xfrm>
        </p:grpSpPr>
        <p:sp>
          <p:nvSpPr>
            <p:cNvPr id="7" name="Google Shape;544;p39">
              <a:extLst>
                <a:ext uri="{FF2B5EF4-FFF2-40B4-BE49-F238E27FC236}">
                  <a16:creationId xmlns:a16="http://schemas.microsoft.com/office/drawing/2014/main" xmlns="" id="{E0492873-7485-4A26-91A6-FFC80044839D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45;p39">
              <a:extLst>
                <a:ext uri="{FF2B5EF4-FFF2-40B4-BE49-F238E27FC236}">
                  <a16:creationId xmlns:a16="http://schemas.microsoft.com/office/drawing/2014/main" xmlns="" id="{E842EB74-203D-43C2-8069-80DA12BB7C50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6;p39">
              <a:extLst>
                <a:ext uri="{FF2B5EF4-FFF2-40B4-BE49-F238E27FC236}">
                  <a16:creationId xmlns:a16="http://schemas.microsoft.com/office/drawing/2014/main" xmlns="" id="{F5A48CD7-0977-445F-B768-9603A59D3FE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7;p39">
              <a:extLst>
                <a:ext uri="{FF2B5EF4-FFF2-40B4-BE49-F238E27FC236}">
                  <a16:creationId xmlns:a16="http://schemas.microsoft.com/office/drawing/2014/main" xmlns="" id="{80810393-276E-4990-8D2E-1BC7756B152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8;p39">
              <a:extLst>
                <a:ext uri="{FF2B5EF4-FFF2-40B4-BE49-F238E27FC236}">
                  <a16:creationId xmlns:a16="http://schemas.microsoft.com/office/drawing/2014/main" xmlns="" id="{4F9C0161-74F4-45DD-BC1A-E8D5C01B83BD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9;p39">
              <a:extLst>
                <a:ext uri="{FF2B5EF4-FFF2-40B4-BE49-F238E27FC236}">
                  <a16:creationId xmlns:a16="http://schemas.microsoft.com/office/drawing/2014/main" xmlns="" id="{08028393-8B2C-483F-99BB-8FFD3EED80AB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0;p39">
              <a:extLst>
                <a:ext uri="{FF2B5EF4-FFF2-40B4-BE49-F238E27FC236}">
                  <a16:creationId xmlns:a16="http://schemas.microsoft.com/office/drawing/2014/main" xmlns="" id="{82666B0B-B8F6-4014-A801-3CAC5ADC076C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CB428D-E7FF-4F7D-85D2-2225396B0CF9}"/>
              </a:ext>
            </a:extLst>
          </p:cNvPr>
          <p:cNvSpPr/>
          <p:nvPr/>
        </p:nvSpPr>
        <p:spPr>
          <a:xfrm>
            <a:off x="8290136" y="6611779"/>
            <a:ext cx="3408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http://research.ucc.ie/scenario/2016/01/Smith/01/en</a:t>
            </a:r>
            <a:endParaRPr lang="en-IE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0CE7DE-8F53-40E1-A730-56B2281537C8}"/>
              </a:ext>
            </a:extLst>
          </p:cNvPr>
          <p:cNvSpPr txBox="1"/>
          <p:nvPr/>
        </p:nvSpPr>
        <p:spPr>
          <a:xfrm>
            <a:off x="-1" y="5223641"/>
            <a:ext cx="5938345" cy="1200329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b="1" dirty="0" err="1">
                <a:solidFill>
                  <a:schemeClr val="bg1"/>
                </a:solidFill>
              </a:rPr>
              <a:t>Neden</a:t>
            </a:r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en-IE" b="1" dirty="0" err="1">
                <a:solidFill>
                  <a:schemeClr val="bg1"/>
                </a:solidFill>
              </a:rPr>
              <a:t>Sanat</a:t>
            </a:r>
            <a:r>
              <a:rPr lang="en-IE" b="1" dirty="0">
                <a:solidFill>
                  <a:schemeClr val="bg1"/>
                </a:solidFill>
              </a:rPr>
              <a:t> / </a:t>
            </a:r>
            <a:r>
              <a:rPr lang="en-IE" b="1" dirty="0" err="1">
                <a:solidFill>
                  <a:schemeClr val="bg1"/>
                </a:solidFill>
              </a:rPr>
              <a:t>Tiyatro</a:t>
            </a:r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tr-TR" b="1" dirty="0" smtClean="0">
                <a:solidFill>
                  <a:schemeClr val="bg1"/>
                </a:solidFill>
              </a:rPr>
              <a:t>yoluyla</a:t>
            </a:r>
            <a:r>
              <a:rPr lang="en-IE" b="1" dirty="0" smtClean="0">
                <a:solidFill>
                  <a:schemeClr val="bg1"/>
                </a:solidFill>
              </a:rPr>
              <a:t> </a:t>
            </a:r>
            <a:r>
              <a:rPr lang="en-IE" b="1" dirty="0" err="1">
                <a:solidFill>
                  <a:schemeClr val="bg1"/>
                </a:solidFill>
              </a:rPr>
              <a:t>ders</a:t>
            </a:r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en-IE" b="1" dirty="0" err="1">
                <a:solidFill>
                  <a:schemeClr val="bg1"/>
                </a:solidFill>
              </a:rPr>
              <a:t>veriyorsunuz</a:t>
            </a:r>
            <a:r>
              <a:rPr lang="en-IE" b="1" dirty="0">
                <a:solidFill>
                  <a:schemeClr val="bg1"/>
                </a:solidFill>
              </a:rPr>
              <a:t>? </a:t>
            </a:r>
            <a:r>
              <a:rPr lang="en-IE" dirty="0" err="1">
                <a:solidFill>
                  <a:schemeClr val="bg1"/>
                </a:solidFill>
              </a:rPr>
              <a:t>Mültecilerin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göçmenlerin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hayatta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kalma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mücadelesi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ile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ilişkili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davranış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kalıplarından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kurtulma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fırsatına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ihtiyaçları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vardır</a:t>
            </a:r>
            <a:r>
              <a:rPr lang="en-IE" dirty="0">
                <a:solidFill>
                  <a:schemeClr val="bg1"/>
                </a:solidFill>
              </a:rPr>
              <a:t>. </a:t>
            </a:r>
            <a:r>
              <a:rPr lang="en-IE" dirty="0" err="1">
                <a:solidFill>
                  <a:schemeClr val="bg1"/>
                </a:solidFill>
              </a:rPr>
              <a:t>Tiyatro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sanat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yaratıcı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sürüm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sunabilir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05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95FF66B-89D7-4870-BF24-E7B3B7085C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39054" y="3944147"/>
            <a:ext cx="5872919" cy="1800359"/>
          </a:xfrm>
        </p:spPr>
        <p:txBody>
          <a:bodyPr/>
          <a:lstStyle/>
          <a:p>
            <a:r>
              <a:rPr lang="en-IE" dirty="0" err="1"/>
              <a:t>DAEA’nın</a:t>
            </a:r>
            <a:r>
              <a:rPr lang="en-IE" dirty="0"/>
              <a:t> </a:t>
            </a:r>
            <a:r>
              <a:rPr lang="en-IE" dirty="0" err="1"/>
              <a:t>amacı</a:t>
            </a:r>
            <a:r>
              <a:rPr lang="en-IE" dirty="0"/>
              <a:t> </a:t>
            </a:r>
            <a:r>
              <a:rPr lang="en-IE" dirty="0" err="1"/>
              <a:t>kültürlerarası</a:t>
            </a:r>
            <a:r>
              <a:rPr lang="en-IE" dirty="0"/>
              <a:t> </a:t>
            </a:r>
            <a:r>
              <a:rPr lang="en-IE" dirty="0" err="1"/>
              <a:t>diyalogu</a:t>
            </a:r>
            <a:r>
              <a:rPr lang="en-IE" dirty="0"/>
              <a:t> </a:t>
            </a:r>
            <a:r>
              <a:rPr lang="en-IE" dirty="0" err="1"/>
              <a:t>geliştirmek</a:t>
            </a:r>
            <a:r>
              <a:rPr lang="en-IE" dirty="0"/>
              <a:t>, </a:t>
            </a:r>
            <a:r>
              <a:rPr lang="en-IE" dirty="0" err="1"/>
              <a:t>hoşgörü</a:t>
            </a:r>
            <a:r>
              <a:rPr lang="en-IE" dirty="0"/>
              <a:t> </a:t>
            </a:r>
            <a:r>
              <a:rPr lang="en-IE" dirty="0" err="1"/>
              <a:t>sağlamak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toplulukların</a:t>
            </a:r>
            <a:r>
              <a:rPr lang="en-IE" dirty="0"/>
              <a:t> </a:t>
            </a:r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toplumlarına</a:t>
            </a:r>
            <a:r>
              <a:rPr lang="en-IE" dirty="0"/>
              <a:t> </a:t>
            </a:r>
            <a:r>
              <a:rPr lang="en-IE" dirty="0" err="1"/>
              <a:t>entegrasyonunu</a:t>
            </a:r>
            <a:r>
              <a:rPr lang="en-IE" dirty="0"/>
              <a:t> </a:t>
            </a:r>
            <a:r>
              <a:rPr lang="en-IE" dirty="0" err="1"/>
              <a:t>sağlamaktır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17" name="Picture Placeholder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F642401-21D3-4A5A-9CDE-DE42FB13C25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2401" r="1240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EB88C8-4E0C-4A64-AC91-B9FF8D817A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8544" y="767883"/>
            <a:ext cx="5872919" cy="857158"/>
          </a:xfrm>
          <a:solidFill>
            <a:srgbClr val="F38B00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Aktif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Öğrenme</a:t>
            </a:r>
            <a:r>
              <a:rPr lang="en-IE" dirty="0">
                <a:solidFill>
                  <a:schemeClr val="bg1"/>
                </a:solidFill>
              </a:rPr>
              <a:t> - </a:t>
            </a:r>
            <a:r>
              <a:rPr lang="en-IE" dirty="0" err="1">
                <a:solidFill>
                  <a:schemeClr val="bg1"/>
                </a:solidFill>
              </a:rPr>
              <a:t>Mültecilerin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Öğretim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Sürecine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Katılması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34AE6E-1D42-4686-BBAD-3C8F2E5AF618}"/>
              </a:ext>
            </a:extLst>
          </p:cNvPr>
          <p:cNvSpPr txBox="1"/>
          <p:nvPr/>
        </p:nvSpPr>
        <p:spPr>
          <a:xfrm>
            <a:off x="0" y="428639"/>
            <a:ext cx="2444262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>
                <a:solidFill>
                  <a:schemeClr val="bg1"/>
                </a:solidFill>
              </a:rPr>
              <a:t>İYİ </a:t>
            </a:r>
            <a:r>
              <a:rPr lang="tr-TR" sz="2400" dirty="0" smtClean="0">
                <a:solidFill>
                  <a:schemeClr val="bg1"/>
                </a:solidFill>
              </a:rPr>
              <a:t>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543;p39">
            <a:extLst>
              <a:ext uri="{FF2B5EF4-FFF2-40B4-BE49-F238E27FC236}">
                <a16:creationId xmlns:a16="http://schemas.microsoft.com/office/drawing/2014/main" xmlns="" id="{9E13B1E3-7D3B-4225-A544-A39135210CC6}"/>
              </a:ext>
            </a:extLst>
          </p:cNvPr>
          <p:cNvGrpSpPr/>
          <p:nvPr/>
        </p:nvGrpSpPr>
        <p:grpSpPr>
          <a:xfrm>
            <a:off x="112537" y="515471"/>
            <a:ext cx="252000" cy="288000"/>
            <a:chOff x="5961125" y="1623900"/>
            <a:chExt cx="376925" cy="448175"/>
          </a:xfrm>
        </p:grpSpPr>
        <p:sp>
          <p:nvSpPr>
            <p:cNvPr id="7" name="Google Shape;544;p39">
              <a:extLst>
                <a:ext uri="{FF2B5EF4-FFF2-40B4-BE49-F238E27FC236}">
                  <a16:creationId xmlns:a16="http://schemas.microsoft.com/office/drawing/2014/main" xmlns="" id="{A52BC600-5282-4394-895B-3444CCB119DA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45;p39">
              <a:extLst>
                <a:ext uri="{FF2B5EF4-FFF2-40B4-BE49-F238E27FC236}">
                  <a16:creationId xmlns:a16="http://schemas.microsoft.com/office/drawing/2014/main" xmlns="" id="{E846910F-78AD-4166-A90B-0C91E99A1301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6;p39">
              <a:extLst>
                <a:ext uri="{FF2B5EF4-FFF2-40B4-BE49-F238E27FC236}">
                  <a16:creationId xmlns:a16="http://schemas.microsoft.com/office/drawing/2014/main" xmlns="" id="{1F261959-623C-4986-84D1-A0114C5C0BAF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7;p39">
              <a:extLst>
                <a:ext uri="{FF2B5EF4-FFF2-40B4-BE49-F238E27FC236}">
                  <a16:creationId xmlns:a16="http://schemas.microsoft.com/office/drawing/2014/main" xmlns="" id="{85EF76B2-B580-49B2-AC8D-3A9B88702095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8;p39">
              <a:extLst>
                <a:ext uri="{FF2B5EF4-FFF2-40B4-BE49-F238E27FC236}">
                  <a16:creationId xmlns:a16="http://schemas.microsoft.com/office/drawing/2014/main" xmlns="" id="{33163F22-9A2D-497F-A58D-9555EE57D681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9;p39">
              <a:extLst>
                <a:ext uri="{FF2B5EF4-FFF2-40B4-BE49-F238E27FC236}">
                  <a16:creationId xmlns:a16="http://schemas.microsoft.com/office/drawing/2014/main" xmlns="" id="{7F704761-CA25-494A-8598-DEA29315D7C0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0;p39">
              <a:extLst>
                <a:ext uri="{FF2B5EF4-FFF2-40B4-BE49-F238E27FC236}">
                  <a16:creationId xmlns:a16="http://schemas.microsoft.com/office/drawing/2014/main" xmlns="" id="{68FC0100-2A38-435F-8AC0-0E4C8B9174CA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073F95-0610-432C-B5F9-F3B89E41E539}"/>
              </a:ext>
            </a:extLst>
          </p:cNvPr>
          <p:cNvSpPr/>
          <p:nvPr/>
        </p:nvSpPr>
        <p:spPr>
          <a:xfrm>
            <a:off x="5828543" y="1999764"/>
            <a:ext cx="5872919" cy="1938992"/>
          </a:xfrm>
          <a:prstGeom prst="rect">
            <a:avLst/>
          </a:prstGeom>
          <a:solidFill>
            <a:srgbClr val="F38B00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+mj-lt"/>
              </a:rPr>
              <a:t>“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Danimarkalı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olmayan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vatandaşlara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ağlar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açmak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istiyoruz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Sadece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mültecileri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öğrenmeye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davet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etmekle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kalmayıp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aynı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zamanda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eğitmen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IE" sz="2400" dirty="0" err="1">
                <a:solidFill>
                  <a:schemeClr val="bg1"/>
                </a:solidFill>
                <a:latin typeface="+mj-lt"/>
              </a:rPr>
              <a:t>öğretmen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 vb.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              </a:t>
            </a:r>
            <a:r>
              <a:rPr lang="en-IE" sz="24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en-IE" sz="2400" dirty="0">
                <a:solidFill>
                  <a:schemeClr val="bg1"/>
                </a:solidFill>
                <a:latin typeface="+mj-lt"/>
              </a:rPr>
              <a:t>Trine Bendix Knudsen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FC3A3FC-8BD4-4503-B77B-1CAE03BAAAC7}"/>
              </a:ext>
            </a:extLst>
          </p:cNvPr>
          <p:cNvSpPr/>
          <p:nvPr/>
        </p:nvSpPr>
        <p:spPr>
          <a:xfrm>
            <a:off x="331961" y="5643335"/>
            <a:ext cx="6096000" cy="923330"/>
          </a:xfrm>
          <a:prstGeom prst="rect">
            <a:avLst/>
          </a:prstGeom>
          <a:solidFill>
            <a:srgbClr val="F38B00"/>
          </a:solidFill>
        </p:spPr>
        <p:txBody>
          <a:bodyPr>
            <a:spAutoFit/>
          </a:bodyPr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Danimarka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Yetişkin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Eğitimi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Derneği</a:t>
            </a:r>
            <a:r>
              <a:rPr lang="en-IE" dirty="0">
                <a:solidFill>
                  <a:schemeClr val="bg1"/>
                </a:solidFill>
              </a:rPr>
              <a:t> (DAEA), </a:t>
            </a:r>
            <a:r>
              <a:rPr lang="en-IE" dirty="0" err="1">
                <a:solidFill>
                  <a:schemeClr val="bg1"/>
                </a:solidFill>
              </a:rPr>
              <a:t>Danimarka'da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yaygın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veya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resmi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olmayan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çalışan</a:t>
            </a:r>
            <a:r>
              <a:rPr lang="en-IE" dirty="0">
                <a:solidFill>
                  <a:schemeClr val="bg1"/>
                </a:solidFill>
              </a:rPr>
              <a:t> 34 </a:t>
            </a:r>
            <a:r>
              <a:rPr lang="en-IE" dirty="0" err="1">
                <a:solidFill>
                  <a:schemeClr val="bg1"/>
                </a:solidFill>
              </a:rPr>
              <a:t>yetişkin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eğitim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organizasyonunu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temsil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eden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şemsiye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kuruluştur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13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5D98B7F-0DF7-4FA0-9549-C3FC51D343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6250" r="6250"/>
          <a:stretch>
            <a:fillRect/>
          </a:stretch>
        </p:blipFill>
        <p:spPr>
          <a:xfrm>
            <a:off x="352685" y="1104248"/>
            <a:ext cx="4232726" cy="4232726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67ED51D-8D75-4620-A878-F1068A4FDE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3145" y="598885"/>
            <a:ext cx="5791200" cy="918068"/>
          </a:xfrm>
          <a:solidFill>
            <a:schemeClr val="accent2"/>
          </a:solidFill>
        </p:spPr>
        <p:txBody>
          <a:bodyPr>
            <a:normAutofit fontScale="70000" lnSpcReduction="20000"/>
          </a:bodyPr>
          <a:lstStyle/>
          <a:p>
            <a:r>
              <a:rPr lang="en-IE" i="1" dirty="0" err="1">
                <a:solidFill>
                  <a:schemeClr val="bg1"/>
                </a:solidFill>
              </a:rPr>
              <a:t>Mairéad</a:t>
            </a:r>
            <a:r>
              <a:rPr lang="en-IE" i="1" dirty="0">
                <a:solidFill>
                  <a:schemeClr val="bg1"/>
                </a:solidFill>
              </a:rPr>
              <a:t> </a:t>
            </a:r>
            <a:r>
              <a:rPr lang="en-IE" i="1" dirty="0" err="1">
                <a:solidFill>
                  <a:schemeClr val="bg1"/>
                </a:solidFill>
              </a:rPr>
              <a:t>O’Riordan</a:t>
            </a:r>
            <a:r>
              <a:rPr lang="en-IE" i="1" dirty="0">
                <a:solidFill>
                  <a:schemeClr val="bg1"/>
                </a:solidFill>
              </a:rPr>
              <a:t>, freelance adult education tutor, Dublin and Dun Laoghaire (DDLETB)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0016F9-6700-4243-AEAE-BE0B40838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795425"/>
            <a:ext cx="6096000" cy="4288852"/>
          </a:xfrm>
        </p:spPr>
        <p:txBody>
          <a:bodyPr/>
          <a:lstStyle/>
          <a:p>
            <a:pPr algn="just"/>
            <a:r>
              <a:rPr lang="en-IE" dirty="0" err="1"/>
              <a:t>Mairéad</a:t>
            </a:r>
            <a:r>
              <a:rPr lang="en-IE" dirty="0"/>
              <a:t> </a:t>
            </a:r>
            <a:r>
              <a:rPr lang="en-IE" dirty="0" err="1"/>
              <a:t>O’Riordan</a:t>
            </a:r>
            <a:r>
              <a:rPr lang="en-IE" dirty="0"/>
              <a:t>, </a:t>
            </a:r>
            <a:r>
              <a:rPr lang="en-IE" dirty="0" err="1"/>
              <a:t>DDLETB'ye</a:t>
            </a:r>
            <a:r>
              <a:rPr lang="en-IE" dirty="0"/>
              <a:t> </a:t>
            </a:r>
            <a:r>
              <a:rPr lang="en-IE" dirty="0" err="1"/>
              <a:t>bağlı</a:t>
            </a:r>
            <a:r>
              <a:rPr lang="en-IE" dirty="0"/>
              <a:t> </a:t>
            </a:r>
            <a:r>
              <a:rPr lang="en-IE" dirty="0" err="1"/>
              <a:t>serbest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</a:t>
            </a:r>
            <a:r>
              <a:rPr lang="en-IE" dirty="0" err="1"/>
              <a:t>öğretmenidir</a:t>
            </a:r>
            <a:r>
              <a:rPr lang="en-IE" dirty="0"/>
              <a:t>. On </a:t>
            </a:r>
            <a:r>
              <a:rPr lang="en-IE" dirty="0" err="1"/>
              <a:t>yıldan</a:t>
            </a:r>
            <a:r>
              <a:rPr lang="en-IE" dirty="0"/>
              <a:t> </a:t>
            </a:r>
            <a:r>
              <a:rPr lang="en-IE" dirty="0" err="1"/>
              <a:t>fazla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süredir</a:t>
            </a:r>
            <a:r>
              <a:rPr lang="en-IE" dirty="0"/>
              <a:t>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</a:t>
            </a:r>
            <a:r>
              <a:rPr lang="en-IE" dirty="0" err="1"/>
              <a:t>eğitmeni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çalışmaktadır</a:t>
            </a:r>
            <a:r>
              <a:rPr lang="en-IE" dirty="0"/>
              <a:t>. </a:t>
            </a:r>
            <a:r>
              <a:rPr lang="en-IE" dirty="0" err="1"/>
              <a:t>Yenilikçi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stilleri</a:t>
            </a:r>
            <a:r>
              <a:rPr lang="en-IE" dirty="0"/>
              <a:t> </a:t>
            </a:r>
            <a:r>
              <a:rPr lang="en-IE" dirty="0" err="1"/>
              <a:t>uygular</a:t>
            </a:r>
            <a:r>
              <a:rPr lang="en-IE" dirty="0"/>
              <a:t> ve </a:t>
            </a:r>
            <a:r>
              <a:rPr lang="en-IE" dirty="0" err="1"/>
              <a:t>yanadır</a:t>
            </a:r>
            <a:r>
              <a:rPr lang="en-IE" dirty="0" smtClean="0"/>
              <a:t>: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b="1" dirty="0" err="1" smtClean="0">
                <a:solidFill>
                  <a:srgbClr val="F38B00"/>
                </a:solidFill>
              </a:rPr>
              <a:t>aktif</a:t>
            </a:r>
            <a:r>
              <a:rPr lang="en-IE" b="1" dirty="0" smtClean="0">
                <a:solidFill>
                  <a:srgbClr val="F38B00"/>
                </a:solidFill>
              </a:rPr>
              <a:t> </a:t>
            </a:r>
            <a:r>
              <a:rPr lang="en-IE" b="1" dirty="0" err="1">
                <a:solidFill>
                  <a:srgbClr val="F38B00"/>
                </a:solidFill>
              </a:rPr>
              <a:t>öğrenme</a:t>
            </a:r>
            <a:r>
              <a:rPr lang="en-IE" b="1" dirty="0">
                <a:solidFill>
                  <a:srgbClr val="F38B00"/>
                </a:solidFill>
              </a:rPr>
              <a:t> </a:t>
            </a:r>
            <a:r>
              <a:rPr lang="en-IE" dirty="0" err="1"/>
              <a:t>stratejileri</a:t>
            </a:r>
            <a:r>
              <a:rPr lang="en-IE" dirty="0"/>
              <a:t> - </a:t>
            </a:r>
            <a:r>
              <a:rPr lang="en-IE" dirty="0" err="1"/>
              <a:t>sorunlu</a:t>
            </a:r>
            <a:r>
              <a:rPr lang="en-IE" dirty="0"/>
              <a:t> </a:t>
            </a:r>
            <a:r>
              <a:rPr lang="en-IE" dirty="0" err="1"/>
              <a:t>gruplara</a:t>
            </a:r>
            <a:r>
              <a:rPr lang="en-IE" dirty="0"/>
              <a:t> </a:t>
            </a:r>
            <a:r>
              <a:rPr lang="en-IE" dirty="0" err="1"/>
              <a:t>ayırma</a:t>
            </a:r>
            <a:r>
              <a:rPr lang="en-IE" dirty="0"/>
              <a:t> ve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grupta</a:t>
            </a:r>
            <a:r>
              <a:rPr lang="en-IE" dirty="0"/>
              <a:t> </a:t>
            </a:r>
            <a:r>
              <a:rPr lang="en-IE" dirty="0" err="1"/>
              <a:t>tahtada</a:t>
            </a:r>
            <a:r>
              <a:rPr lang="en-IE" dirty="0"/>
              <a:t> </a:t>
            </a:r>
            <a:r>
              <a:rPr lang="en-IE" dirty="0" err="1"/>
              <a:t>matematik</a:t>
            </a:r>
            <a:r>
              <a:rPr lang="en-IE" dirty="0"/>
              <a:t> </a:t>
            </a:r>
            <a:r>
              <a:rPr lang="en-IE" dirty="0" err="1"/>
              <a:t>üzerinde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grup</a:t>
            </a:r>
            <a:r>
              <a:rPr lang="en-IE" dirty="0"/>
              <a:t> ve </a:t>
            </a:r>
            <a:r>
              <a:rPr lang="en-IE" dirty="0" err="1"/>
              <a:t>sorunlu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sorun</a:t>
            </a:r>
            <a:r>
              <a:rPr lang="en-IE" dirty="0"/>
              <a:t> </a:t>
            </a:r>
            <a:r>
              <a:rPr lang="en-IE" dirty="0" err="1"/>
              <a:t>üzerinde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başka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grup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b="1" dirty="0" err="1">
                <a:solidFill>
                  <a:srgbClr val="B6BD00"/>
                </a:solidFill>
              </a:rPr>
              <a:t>akran</a:t>
            </a:r>
            <a:r>
              <a:rPr lang="en-IE" b="1" dirty="0">
                <a:solidFill>
                  <a:srgbClr val="B6BD00"/>
                </a:solidFill>
              </a:rPr>
              <a:t> </a:t>
            </a:r>
            <a:r>
              <a:rPr lang="en-IE" b="1" dirty="0" err="1">
                <a:solidFill>
                  <a:srgbClr val="B6BD00"/>
                </a:solidFill>
              </a:rPr>
              <a:t>öğrenme</a:t>
            </a:r>
            <a:r>
              <a:rPr lang="en-IE" b="1" dirty="0">
                <a:solidFill>
                  <a:srgbClr val="B6BD00"/>
                </a:solidFill>
              </a:rPr>
              <a:t> / </a:t>
            </a:r>
            <a:r>
              <a:rPr lang="en-IE" b="1" dirty="0" err="1">
                <a:solidFill>
                  <a:srgbClr val="B6BD00"/>
                </a:solidFill>
              </a:rPr>
              <a:t>öğretme</a:t>
            </a:r>
            <a:r>
              <a:rPr lang="en-IE" dirty="0"/>
              <a:t>,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herkesin</a:t>
            </a:r>
            <a:r>
              <a:rPr lang="en-IE" dirty="0"/>
              <a:t> </a:t>
            </a:r>
            <a:r>
              <a:rPr lang="tr-TR" dirty="0" smtClean="0"/>
              <a:t>birbirlerinden öğrenme.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15564-F204-495B-8D0B-E0345BA37CA3}"/>
              </a:ext>
            </a:extLst>
          </p:cNvPr>
          <p:cNvSpPr txBox="1"/>
          <p:nvPr/>
        </p:nvSpPr>
        <p:spPr>
          <a:xfrm>
            <a:off x="0" y="242320"/>
            <a:ext cx="2389517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>
                <a:solidFill>
                  <a:schemeClr val="bg1"/>
                </a:solidFill>
              </a:rPr>
              <a:t>İYİ </a:t>
            </a:r>
            <a:r>
              <a:rPr lang="tr-TR" sz="2400" dirty="0" smtClean="0">
                <a:solidFill>
                  <a:schemeClr val="bg1"/>
                </a:solidFill>
              </a:rPr>
              <a:t>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543;p39">
            <a:extLst>
              <a:ext uri="{FF2B5EF4-FFF2-40B4-BE49-F238E27FC236}">
                <a16:creationId xmlns:a16="http://schemas.microsoft.com/office/drawing/2014/main" xmlns="" id="{0B5C58DD-A882-455C-BE63-3FAAEE764FFB}"/>
              </a:ext>
            </a:extLst>
          </p:cNvPr>
          <p:cNvGrpSpPr/>
          <p:nvPr/>
        </p:nvGrpSpPr>
        <p:grpSpPr>
          <a:xfrm>
            <a:off x="100685" y="310884"/>
            <a:ext cx="252000" cy="288000"/>
            <a:chOff x="5961125" y="1623900"/>
            <a:chExt cx="376925" cy="448175"/>
          </a:xfrm>
        </p:grpSpPr>
        <p:sp>
          <p:nvSpPr>
            <p:cNvPr id="7" name="Google Shape;544;p39">
              <a:extLst>
                <a:ext uri="{FF2B5EF4-FFF2-40B4-BE49-F238E27FC236}">
                  <a16:creationId xmlns:a16="http://schemas.microsoft.com/office/drawing/2014/main" xmlns="" id="{E0492873-7485-4A26-91A6-FFC80044839D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45;p39">
              <a:extLst>
                <a:ext uri="{FF2B5EF4-FFF2-40B4-BE49-F238E27FC236}">
                  <a16:creationId xmlns:a16="http://schemas.microsoft.com/office/drawing/2014/main" xmlns="" id="{E842EB74-203D-43C2-8069-80DA12BB7C50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6;p39">
              <a:extLst>
                <a:ext uri="{FF2B5EF4-FFF2-40B4-BE49-F238E27FC236}">
                  <a16:creationId xmlns:a16="http://schemas.microsoft.com/office/drawing/2014/main" xmlns="" id="{F5A48CD7-0977-445F-B768-9603A59D3FE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7;p39">
              <a:extLst>
                <a:ext uri="{FF2B5EF4-FFF2-40B4-BE49-F238E27FC236}">
                  <a16:creationId xmlns:a16="http://schemas.microsoft.com/office/drawing/2014/main" xmlns="" id="{80810393-276E-4990-8D2E-1BC7756B152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8;p39">
              <a:extLst>
                <a:ext uri="{FF2B5EF4-FFF2-40B4-BE49-F238E27FC236}">
                  <a16:creationId xmlns:a16="http://schemas.microsoft.com/office/drawing/2014/main" xmlns="" id="{4F9C0161-74F4-45DD-BC1A-E8D5C01B83BD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9;p39">
              <a:extLst>
                <a:ext uri="{FF2B5EF4-FFF2-40B4-BE49-F238E27FC236}">
                  <a16:creationId xmlns:a16="http://schemas.microsoft.com/office/drawing/2014/main" xmlns="" id="{08028393-8B2C-483F-99BB-8FFD3EED80AB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0;p39">
              <a:extLst>
                <a:ext uri="{FF2B5EF4-FFF2-40B4-BE49-F238E27FC236}">
                  <a16:creationId xmlns:a16="http://schemas.microsoft.com/office/drawing/2014/main" xmlns="" id="{82666B0B-B8F6-4014-A801-3CAC5ADC076C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CB428D-E7FF-4F7D-85D2-2225396B0CF9}"/>
              </a:ext>
            </a:extLst>
          </p:cNvPr>
          <p:cNvSpPr/>
          <p:nvPr/>
        </p:nvSpPr>
        <p:spPr>
          <a:xfrm>
            <a:off x="3772564" y="6589251"/>
            <a:ext cx="80441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4"/>
              </a:rPr>
              <a:t>https://www.nala.ie/wp-content/uploads/2019/08/Meeting-the-challenge-strategies-for-motivating-learners-in-adult-education-in-Ireland.pdf</a:t>
            </a:r>
            <a:r>
              <a:rPr lang="en-IE" sz="10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4A62E6-2B3A-4A10-9C11-8212402D3B6B}"/>
              </a:ext>
            </a:extLst>
          </p:cNvPr>
          <p:cNvSpPr txBox="1"/>
          <p:nvPr/>
        </p:nvSpPr>
        <p:spPr>
          <a:xfrm>
            <a:off x="0" y="794817"/>
            <a:ext cx="4866290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Yenilikçi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Eğitimci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Bakış Açısı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633486-9C8E-49D0-A9ED-FB8DD685BCF2}"/>
              </a:ext>
            </a:extLst>
          </p:cNvPr>
          <p:cNvSpPr txBox="1"/>
          <p:nvPr/>
        </p:nvSpPr>
        <p:spPr>
          <a:xfrm>
            <a:off x="0" y="5184740"/>
            <a:ext cx="6096000" cy="1200329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“</a:t>
            </a:r>
            <a:r>
              <a:rPr lang="en-IE" sz="2400" dirty="0" err="1">
                <a:solidFill>
                  <a:schemeClr val="bg1"/>
                </a:solidFill>
              </a:rPr>
              <a:t>Öğrencileri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kendi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öğrenmelerine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dahil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etmek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güvenlerini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arttırmak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kontrol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güçlendirme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duygusunu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geliştirmek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çok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önemlidir</a:t>
            </a:r>
            <a:r>
              <a:rPr lang="en-IE" sz="2400" dirty="0">
                <a:solidFill>
                  <a:schemeClr val="bg1"/>
                </a:solidFill>
              </a:rPr>
              <a:t>.”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87AABA-030B-4BEF-B493-63BDA67FA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608254" y="235703"/>
            <a:ext cx="926613" cy="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2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Resim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395" r="20395"/>
          <a:stretch>
            <a:fillRect/>
          </a:stretch>
        </p:blipFill>
        <p:spPr bwMode="auto">
          <a:xfrm flipH="1">
            <a:off x="0" y="-9427"/>
            <a:ext cx="6096000" cy="550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67ED51D-8D75-4620-A878-F1068A4FDE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3145" y="598885"/>
            <a:ext cx="5791200" cy="918068"/>
          </a:xfrm>
          <a:solidFill>
            <a:schemeClr val="accent2"/>
          </a:solidFill>
        </p:spPr>
        <p:txBody>
          <a:bodyPr>
            <a:normAutofit fontScale="85000" lnSpcReduction="10000"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Tuzla'daki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göçmenler</a:t>
            </a:r>
            <a:r>
              <a:rPr lang="en-US" i="1" dirty="0">
                <a:solidFill>
                  <a:schemeClr val="bg1"/>
                </a:solidFill>
              </a:rPr>
              <a:t> ve </a:t>
            </a:r>
            <a:r>
              <a:rPr lang="en-US" i="1" dirty="0" err="1">
                <a:solidFill>
                  <a:schemeClr val="bg1"/>
                </a:solidFill>
              </a:rPr>
              <a:t>mülteciler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için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Dijital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Okuryazarlık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Kursu</a:t>
            </a:r>
            <a:endParaRPr lang="en-IE" i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0016F9-6700-4243-AEAE-BE0B40838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3144" y="1795425"/>
            <a:ext cx="5948855" cy="3947440"/>
          </a:xfrm>
        </p:spPr>
        <p:txBody>
          <a:bodyPr/>
          <a:lstStyle/>
          <a:p>
            <a:pPr algn="just">
              <a:buClr>
                <a:srgbClr val="006852"/>
              </a:buClr>
            </a:pPr>
            <a:r>
              <a:rPr lang="en-IE" dirty="0" err="1">
                <a:solidFill>
                  <a:srgbClr val="615F5D"/>
                </a:solidFill>
              </a:rPr>
              <a:t>İstanbul'daki</a:t>
            </a:r>
            <a:r>
              <a:rPr lang="en-IE" dirty="0">
                <a:solidFill>
                  <a:srgbClr val="615F5D"/>
                </a:solidFill>
              </a:rPr>
              <a:t> Tuzla </a:t>
            </a:r>
            <a:r>
              <a:rPr lang="en-IE" dirty="0" err="1">
                <a:solidFill>
                  <a:srgbClr val="615F5D"/>
                </a:solidFill>
              </a:rPr>
              <a:t>Halk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 smtClean="0">
                <a:solidFill>
                  <a:srgbClr val="615F5D"/>
                </a:solidFill>
              </a:rPr>
              <a:t>Eğitim</a:t>
            </a:r>
            <a:r>
              <a:rPr lang="tr-TR" dirty="0" smtClean="0">
                <a:solidFill>
                  <a:srgbClr val="615F5D"/>
                </a:solidFill>
              </a:rPr>
              <a:t>i</a:t>
            </a:r>
            <a:r>
              <a:rPr lang="en-IE" dirty="0" smtClean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Merkezi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 smtClean="0">
                <a:solidFill>
                  <a:srgbClr val="615F5D"/>
                </a:solidFill>
              </a:rPr>
              <a:t>ilçesindeki</a:t>
            </a:r>
            <a:r>
              <a:rPr lang="en-IE" dirty="0" smtClean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mülteciler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 smtClean="0">
                <a:solidFill>
                  <a:srgbClr val="615F5D"/>
                </a:solidFill>
              </a:rPr>
              <a:t>göçmenler</a:t>
            </a:r>
            <a:r>
              <a:rPr lang="tr-TR" dirty="0" smtClean="0">
                <a:solidFill>
                  <a:srgbClr val="615F5D"/>
                </a:solidFill>
              </a:rPr>
              <a:t>e yönelik</a:t>
            </a:r>
            <a:r>
              <a:rPr lang="en-IE" dirty="0" smtClean="0">
                <a:solidFill>
                  <a:srgbClr val="615F5D"/>
                </a:solidFill>
              </a:rPr>
              <a:t> </a:t>
            </a:r>
            <a:r>
              <a:rPr lang="en-IE" dirty="0" err="1" smtClean="0">
                <a:solidFill>
                  <a:srgbClr val="615F5D"/>
                </a:solidFill>
              </a:rPr>
              <a:t>modül</a:t>
            </a:r>
            <a:r>
              <a:rPr lang="tr-TR" dirty="0" smtClean="0">
                <a:solidFill>
                  <a:srgbClr val="615F5D"/>
                </a:solidFill>
              </a:rPr>
              <a:t>e uygun olarak </a:t>
            </a:r>
            <a:r>
              <a:rPr lang="en-IE" dirty="0" err="1" smtClean="0">
                <a:solidFill>
                  <a:srgbClr val="615F5D"/>
                </a:solidFill>
              </a:rPr>
              <a:t>göçmenler</a:t>
            </a:r>
            <a:r>
              <a:rPr lang="en-IE" dirty="0" smtClean="0">
                <a:solidFill>
                  <a:srgbClr val="615F5D"/>
                </a:solidFill>
              </a:rPr>
              <a:t> </a:t>
            </a:r>
            <a:r>
              <a:rPr lang="en-IE" dirty="0">
                <a:solidFill>
                  <a:srgbClr val="615F5D"/>
                </a:solidFill>
              </a:rPr>
              <a:t>ve </a:t>
            </a:r>
            <a:r>
              <a:rPr lang="en-IE" dirty="0" err="1">
                <a:solidFill>
                  <a:srgbClr val="615F5D"/>
                </a:solidFill>
              </a:rPr>
              <a:t>mülteciler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düzenli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olarak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dijital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okuryazarlık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kursu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düzenlemektedir</a:t>
            </a:r>
            <a:r>
              <a:rPr lang="en-IE" dirty="0">
                <a:solidFill>
                  <a:srgbClr val="615F5D"/>
                </a:solidFill>
              </a:rPr>
              <a:t>.</a:t>
            </a:r>
          </a:p>
          <a:p>
            <a:pPr algn="just">
              <a:buClr>
                <a:srgbClr val="006852"/>
              </a:buClr>
            </a:pPr>
            <a:r>
              <a:rPr lang="en-IE" dirty="0">
                <a:solidFill>
                  <a:srgbClr val="615F5D"/>
                </a:solidFill>
              </a:rPr>
              <a:t>Bu </a:t>
            </a:r>
            <a:r>
              <a:rPr lang="en-IE" dirty="0" err="1">
                <a:solidFill>
                  <a:srgbClr val="615F5D"/>
                </a:solidFill>
              </a:rPr>
              <a:t>kurslar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mültecilerin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temel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dijital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becerilerini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dijital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okuryazarlığını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geliştirmek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mültecilerin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göçmenlerin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sığınmacıların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ev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sahibi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topluma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sosyo-ekonomik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entegrasyonunu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dahil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edilmesini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teşvik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etmek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amacıyla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düzenlenmektedir</a:t>
            </a:r>
            <a:r>
              <a:rPr lang="en-IE" dirty="0">
                <a:solidFill>
                  <a:srgbClr val="615F5D"/>
                </a:solidFill>
              </a:rPr>
              <a:t>.</a:t>
            </a:r>
            <a:endParaRPr lang="en-IE" dirty="0">
              <a:solidFill>
                <a:srgbClr val="615F5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15564-F204-495B-8D0B-E0345BA37CA3}"/>
              </a:ext>
            </a:extLst>
          </p:cNvPr>
          <p:cNvSpPr txBox="1"/>
          <p:nvPr/>
        </p:nvSpPr>
        <p:spPr>
          <a:xfrm>
            <a:off x="0" y="242320"/>
            <a:ext cx="2441275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>
                <a:solidFill>
                  <a:schemeClr val="bg1"/>
                </a:solidFill>
              </a:rPr>
              <a:t>İYİ </a:t>
            </a:r>
            <a:r>
              <a:rPr lang="tr-TR" sz="2400" dirty="0" smtClean="0">
                <a:solidFill>
                  <a:schemeClr val="bg1"/>
                </a:solidFill>
              </a:rPr>
              <a:t>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543;p39">
            <a:extLst>
              <a:ext uri="{FF2B5EF4-FFF2-40B4-BE49-F238E27FC236}">
                <a16:creationId xmlns:a16="http://schemas.microsoft.com/office/drawing/2014/main" xmlns="" id="{0B5C58DD-A882-455C-BE63-3FAAEE764FFB}"/>
              </a:ext>
            </a:extLst>
          </p:cNvPr>
          <p:cNvGrpSpPr/>
          <p:nvPr/>
        </p:nvGrpSpPr>
        <p:grpSpPr>
          <a:xfrm>
            <a:off x="100685" y="310884"/>
            <a:ext cx="252000" cy="288000"/>
            <a:chOff x="5961125" y="1623900"/>
            <a:chExt cx="376925" cy="448175"/>
          </a:xfrm>
        </p:grpSpPr>
        <p:sp>
          <p:nvSpPr>
            <p:cNvPr id="7" name="Google Shape;544;p39">
              <a:extLst>
                <a:ext uri="{FF2B5EF4-FFF2-40B4-BE49-F238E27FC236}">
                  <a16:creationId xmlns:a16="http://schemas.microsoft.com/office/drawing/2014/main" xmlns="" id="{E0492873-7485-4A26-91A6-FFC80044839D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45;p39">
              <a:extLst>
                <a:ext uri="{FF2B5EF4-FFF2-40B4-BE49-F238E27FC236}">
                  <a16:creationId xmlns:a16="http://schemas.microsoft.com/office/drawing/2014/main" xmlns="" id="{E842EB74-203D-43C2-8069-80DA12BB7C50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6;p39">
              <a:extLst>
                <a:ext uri="{FF2B5EF4-FFF2-40B4-BE49-F238E27FC236}">
                  <a16:creationId xmlns:a16="http://schemas.microsoft.com/office/drawing/2014/main" xmlns="" id="{F5A48CD7-0977-445F-B768-9603A59D3FE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7;p39">
              <a:extLst>
                <a:ext uri="{FF2B5EF4-FFF2-40B4-BE49-F238E27FC236}">
                  <a16:creationId xmlns:a16="http://schemas.microsoft.com/office/drawing/2014/main" xmlns="" id="{80810393-276E-4990-8D2E-1BC7756B152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8;p39">
              <a:extLst>
                <a:ext uri="{FF2B5EF4-FFF2-40B4-BE49-F238E27FC236}">
                  <a16:creationId xmlns:a16="http://schemas.microsoft.com/office/drawing/2014/main" xmlns="" id="{4F9C0161-74F4-45DD-BC1A-E8D5C01B83BD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9;p39">
              <a:extLst>
                <a:ext uri="{FF2B5EF4-FFF2-40B4-BE49-F238E27FC236}">
                  <a16:creationId xmlns:a16="http://schemas.microsoft.com/office/drawing/2014/main" xmlns="" id="{08028393-8B2C-483F-99BB-8FFD3EED80AB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0;p39">
              <a:extLst>
                <a:ext uri="{FF2B5EF4-FFF2-40B4-BE49-F238E27FC236}">
                  <a16:creationId xmlns:a16="http://schemas.microsoft.com/office/drawing/2014/main" xmlns="" id="{82666B0B-B8F6-4014-A801-3CAC5ADC076C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CB428D-E7FF-4F7D-85D2-2225396B0CF9}"/>
              </a:ext>
            </a:extLst>
          </p:cNvPr>
          <p:cNvSpPr/>
          <p:nvPr/>
        </p:nvSpPr>
        <p:spPr>
          <a:xfrm>
            <a:off x="6474782" y="6021337"/>
            <a:ext cx="5864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solidFill>
                  <a:srgbClr val="615F5D"/>
                </a:solidFill>
                <a:hlinkClick r:id="rId3"/>
              </a:rPr>
              <a:t>http://landofhopeproject.eu/results/</a:t>
            </a:r>
            <a:r>
              <a:rPr lang="en-IE" sz="1000" dirty="0">
                <a:solidFill>
                  <a:srgbClr val="615F5D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4A62E6-2B3A-4A10-9C11-8212402D3B6B}"/>
              </a:ext>
            </a:extLst>
          </p:cNvPr>
          <p:cNvSpPr txBox="1"/>
          <p:nvPr/>
        </p:nvSpPr>
        <p:spPr>
          <a:xfrm>
            <a:off x="0" y="794817"/>
            <a:ext cx="5883215" cy="446276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tr-TR" sz="2300" dirty="0">
                <a:solidFill>
                  <a:schemeClr val="bg1"/>
                </a:solidFill>
              </a:rPr>
              <a:t>Mültecilerin temel dijital becerilerini geliştirmek</a:t>
            </a:r>
            <a:endParaRPr lang="en-IE" sz="23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633486-9C8E-49D0-A9ED-FB8DD685BCF2}"/>
              </a:ext>
            </a:extLst>
          </p:cNvPr>
          <p:cNvSpPr txBox="1"/>
          <p:nvPr/>
        </p:nvSpPr>
        <p:spPr>
          <a:xfrm>
            <a:off x="0" y="5184740"/>
            <a:ext cx="6096000" cy="1631216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Tuzla, </a:t>
            </a:r>
            <a:r>
              <a:rPr lang="en-US" sz="2000" dirty="0" err="1">
                <a:solidFill>
                  <a:schemeClr val="bg1"/>
                </a:solidFill>
              </a:rPr>
              <a:t>göçmenlerin</a:t>
            </a:r>
            <a:r>
              <a:rPr lang="en-US" sz="2000" dirty="0">
                <a:solidFill>
                  <a:schemeClr val="bg1"/>
                </a:solidFill>
              </a:rPr>
              <a:t> ve </a:t>
            </a:r>
            <a:r>
              <a:rPr lang="en-US" sz="2000" dirty="0" err="1">
                <a:solidFill>
                  <a:schemeClr val="bg1"/>
                </a:solidFill>
              </a:rPr>
              <a:t>mültecilerin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yetişkin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eğitimi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sistemine</a:t>
            </a:r>
            <a:r>
              <a:rPr lang="en-US" sz="2000" dirty="0">
                <a:solidFill>
                  <a:schemeClr val="bg1"/>
                </a:solidFill>
              </a:rPr>
              <a:t> tam </a:t>
            </a:r>
            <a:r>
              <a:rPr lang="en-US" sz="2000" dirty="0" err="1">
                <a:solidFill>
                  <a:schemeClr val="bg1"/>
                </a:solidFill>
              </a:rPr>
              <a:t>olarak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entegre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edilmesinin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mümkün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olmasından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önce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grubun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aynı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hızda</a:t>
            </a:r>
            <a:r>
              <a:rPr lang="en-US" sz="2000" dirty="0">
                <a:solidFill>
                  <a:schemeClr val="bg1"/>
                </a:solidFill>
              </a:rPr>
              <a:t> / </a:t>
            </a:r>
            <a:r>
              <a:rPr lang="en-US" sz="2000" dirty="0" err="1">
                <a:solidFill>
                  <a:schemeClr val="bg1"/>
                </a:solidFill>
              </a:rPr>
              <a:t>seviyedeki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yerli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öğrencilere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ulaşmasına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yardımcı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olmak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için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bir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dereceye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kadar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ayrı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eğitimin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kabul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edildi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en-IE" sz="2000" dirty="0">
              <a:solidFill>
                <a:schemeClr val="bg1"/>
              </a:solidFill>
            </a:endParaRPr>
          </a:p>
        </p:txBody>
      </p:sp>
      <p:pic>
        <p:nvPicPr>
          <p:cNvPr id="20" name="Picture 4" descr="turkey flag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52" y="242320"/>
            <a:ext cx="691901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47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6C8264F-B639-43AB-9757-A9B508D02A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91504" y="1926185"/>
            <a:ext cx="6600496" cy="3631644"/>
          </a:xfrm>
        </p:spPr>
        <p:txBody>
          <a:bodyPr/>
          <a:lstStyle/>
          <a:p>
            <a:r>
              <a:rPr lang="en-IE" dirty="0" err="1"/>
              <a:t>Akran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/ </a:t>
            </a:r>
            <a:r>
              <a:rPr lang="en-IE" dirty="0" err="1"/>
              <a:t>Öğretme</a:t>
            </a:r>
            <a:r>
              <a:rPr lang="en-IE" dirty="0"/>
              <a:t>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öğrencinin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diğerine</a:t>
            </a:r>
            <a:r>
              <a:rPr lang="en-IE" dirty="0"/>
              <a:t> </a:t>
            </a:r>
            <a:r>
              <a:rPr lang="en-IE" dirty="0" err="1"/>
              <a:t>uzman</a:t>
            </a:r>
            <a:r>
              <a:rPr lang="en-IE" dirty="0"/>
              <a:t>, </a:t>
            </a:r>
            <a:r>
              <a:rPr lang="en-IE" dirty="0" err="1"/>
              <a:t>ikincisine</a:t>
            </a:r>
            <a:r>
              <a:rPr lang="en-IE" dirty="0"/>
              <a:t> de </a:t>
            </a:r>
            <a:r>
              <a:rPr lang="en-IE" dirty="0" err="1"/>
              <a:t>acemi</a:t>
            </a:r>
            <a:r>
              <a:rPr lang="en-IE" dirty="0"/>
              <a:t> </a:t>
            </a:r>
            <a:r>
              <a:rPr lang="en-IE" dirty="0" err="1"/>
              <a:t>olduğu</a:t>
            </a:r>
            <a:r>
              <a:rPr lang="en-IE" dirty="0"/>
              <a:t> </a:t>
            </a:r>
            <a:r>
              <a:rPr lang="en-IE" dirty="0" err="1"/>
              <a:t>materyalden</a:t>
            </a:r>
            <a:r>
              <a:rPr lang="en-IE" dirty="0"/>
              <a:t> </a:t>
            </a:r>
            <a:r>
              <a:rPr lang="en-IE" dirty="0" err="1"/>
              <a:t>başka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öğrenciye</a:t>
            </a:r>
            <a:r>
              <a:rPr lang="en-IE" dirty="0"/>
              <a:t> </a:t>
            </a:r>
            <a:r>
              <a:rPr lang="en-IE" dirty="0" err="1"/>
              <a:t>talimat</a:t>
            </a:r>
            <a:r>
              <a:rPr lang="en-IE" dirty="0"/>
              <a:t> </a:t>
            </a:r>
            <a:r>
              <a:rPr lang="en-IE" dirty="0" err="1"/>
              <a:t>verdiği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yöntemdir</a:t>
            </a:r>
            <a:r>
              <a:rPr lang="en-IE" dirty="0"/>
              <a:t>.</a:t>
            </a:r>
          </a:p>
          <a:p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sürecine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olmaları</a:t>
            </a:r>
            <a:r>
              <a:rPr lang="en-IE" dirty="0"/>
              <a:t> / </a:t>
            </a:r>
            <a:r>
              <a:rPr lang="en-IE" dirty="0" err="1"/>
              <a:t>katılmaları</a:t>
            </a:r>
            <a:r>
              <a:rPr lang="en-IE" dirty="0"/>
              <a:t> </a:t>
            </a:r>
            <a:r>
              <a:rPr lang="en-IE" dirty="0" err="1"/>
              <a:t>gerektiğini</a:t>
            </a:r>
            <a:r>
              <a:rPr lang="en-IE" dirty="0"/>
              <a:t> </a:t>
            </a:r>
            <a:r>
              <a:rPr lang="en-IE" dirty="0" err="1"/>
              <a:t>öğrendik</a:t>
            </a:r>
            <a:r>
              <a:rPr lang="en-IE" dirty="0"/>
              <a:t> ve </a:t>
            </a:r>
            <a:r>
              <a:rPr lang="en-IE" dirty="0" err="1"/>
              <a:t>akran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/ </a:t>
            </a:r>
            <a:r>
              <a:rPr lang="en-IE" dirty="0" err="1"/>
              <a:t>öğretme</a:t>
            </a:r>
            <a:r>
              <a:rPr lang="en-IE" dirty="0"/>
              <a:t> </a:t>
            </a:r>
            <a:r>
              <a:rPr lang="en-IE" dirty="0" err="1"/>
              <a:t>harika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yöntem</a:t>
            </a:r>
            <a:r>
              <a:rPr lang="en-IE" dirty="0"/>
              <a:t> / </a:t>
            </a:r>
            <a:r>
              <a:rPr lang="en-IE" dirty="0" err="1"/>
              <a:t>mekanizmadır</a:t>
            </a:r>
            <a:r>
              <a:rPr lang="en-IE" dirty="0"/>
              <a:t>. </a:t>
            </a:r>
            <a:r>
              <a:rPr lang="en-IE" dirty="0" err="1"/>
              <a:t>Mültecilere</a:t>
            </a:r>
            <a:r>
              <a:rPr lang="en-IE" dirty="0"/>
              <a:t> / </a:t>
            </a:r>
            <a:r>
              <a:rPr lang="en-IE" dirty="0" err="1"/>
              <a:t>göçmenlere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içeriği</a:t>
            </a:r>
            <a:r>
              <a:rPr lang="en-IE" dirty="0"/>
              <a:t> / </a:t>
            </a:r>
            <a:r>
              <a:rPr lang="en-IE" dirty="0" err="1"/>
              <a:t>materyali</a:t>
            </a:r>
            <a:r>
              <a:rPr lang="en-IE" dirty="0"/>
              <a:t> </a:t>
            </a:r>
            <a:r>
              <a:rPr lang="en-IE" dirty="0" err="1"/>
              <a:t>üzerinde</a:t>
            </a:r>
            <a:r>
              <a:rPr lang="en-IE" dirty="0"/>
              <a:t> </a:t>
            </a:r>
            <a:r>
              <a:rPr lang="en-IE" dirty="0" err="1"/>
              <a:t>sahiplik</a:t>
            </a:r>
            <a:r>
              <a:rPr lang="en-IE" dirty="0"/>
              <a:t> </a:t>
            </a:r>
            <a:r>
              <a:rPr lang="en-IE" dirty="0" err="1"/>
              <a:t>hissi</a:t>
            </a:r>
            <a:r>
              <a:rPr lang="en-IE" dirty="0"/>
              <a:t> </a:t>
            </a:r>
            <a:r>
              <a:rPr lang="en-IE" dirty="0" err="1"/>
              <a:t>verir</a:t>
            </a:r>
            <a:r>
              <a:rPr lang="en-IE" dirty="0"/>
              <a:t>, </a:t>
            </a:r>
            <a:r>
              <a:rPr lang="en-IE" dirty="0" err="1"/>
              <a:t>uzmanlıklarını</a:t>
            </a:r>
            <a:r>
              <a:rPr lang="en-IE" dirty="0"/>
              <a:t> </a:t>
            </a:r>
            <a:r>
              <a:rPr lang="en-IE" dirty="0" err="1"/>
              <a:t>paylaşmalarına</a:t>
            </a:r>
            <a:r>
              <a:rPr lang="en-IE" dirty="0"/>
              <a:t> ve </a:t>
            </a:r>
            <a:r>
              <a:rPr lang="en-IE" dirty="0" err="1"/>
              <a:t>özellikle</a:t>
            </a:r>
            <a:r>
              <a:rPr lang="en-IE" dirty="0"/>
              <a:t> </a:t>
            </a:r>
            <a:r>
              <a:rPr lang="en-IE" dirty="0" err="1"/>
              <a:t>değişen</a:t>
            </a:r>
            <a:r>
              <a:rPr lang="en-IE" dirty="0"/>
              <a:t> </a:t>
            </a:r>
            <a:r>
              <a:rPr lang="en-IE" dirty="0" err="1"/>
              <a:t>düşük</a:t>
            </a:r>
            <a:r>
              <a:rPr lang="en-IE" dirty="0"/>
              <a:t> </a:t>
            </a:r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seviyeleri</a:t>
            </a:r>
            <a:r>
              <a:rPr lang="en-IE" dirty="0"/>
              <a:t> </a:t>
            </a:r>
            <a:r>
              <a:rPr lang="en-IE" dirty="0" err="1"/>
              <a:t>söz</a:t>
            </a:r>
            <a:r>
              <a:rPr lang="en-IE" dirty="0"/>
              <a:t> </a:t>
            </a:r>
            <a:r>
              <a:rPr lang="en-IE" dirty="0" err="1"/>
              <a:t>konusu</a:t>
            </a:r>
            <a:r>
              <a:rPr lang="en-IE" dirty="0"/>
              <a:t> </a:t>
            </a:r>
            <a:r>
              <a:rPr lang="en-IE" dirty="0" err="1"/>
              <a:t>olduğunda</a:t>
            </a:r>
            <a:r>
              <a:rPr lang="en-IE" dirty="0"/>
              <a:t> </a:t>
            </a:r>
            <a:r>
              <a:rPr lang="en-IE" dirty="0" err="1"/>
              <a:t>anlamalarına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olur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7" name="Picture Placeholder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xmlns="" id="{F185807A-9861-40F6-8D37-89E64A94721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1378" r="2137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A72850-126B-42ED-AC87-4F492E6792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75586" y="767883"/>
            <a:ext cx="6025877" cy="857158"/>
          </a:xfrm>
          <a:solidFill>
            <a:srgbClr val="B6BD00"/>
          </a:solidFill>
        </p:spPr>
        <p:txBody>
          <a:bodyPr/>
          <a:lstStyle/>
          <a:p>
            <a:r>
              <a:rPr lang="en-IE" dirty="0" err="1">
                <a:solidFill>
                  <a:schemeClr val="bg1"/>
                </a:solidFill>
              </a:rPr>
              <a:t>Akran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Öğrenme</a:t>
            </a:r>
            <a:r>
              <a:rPr lang="en-IE" dirty="0">
                <a:solidFill>
                  <a:schemeClr val="bg1"/>
                </a:solidFill>
              </a:rPr>
              <a:t> / </a:t>
            </a:r>
            <a:r>
              <a:rPr lang="en-IE" dirty="0" err="1">
                <a:solidFill>
                  <a:schemeClr val="bg1"/>
                </a:solidFill>
              </a:rPr>
              <a:t>Öğretme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D206A4-AC3E-4D07-90A5-1F3F7AC44EE2}"/>
              </a:ext>
            </a:extLst>
          </p:cNvPr>
          <p:cNvSpPr txBox="1"/>
          <p:nvPr/>
        </p:nvSpPr>
        <p:spPr>
          <a:xfrm>
            <a:off x="1" y="5776404"/>
            <a:ext cx="5255172" cy="1015663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dirty="0" err="1">
                <a:solidFill>
                  <a:schemeClr val="bg1"/>
                </a:solidFill>
              </a:rPr>
              <a:t>Akran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Öğrenimi</a:t>
            </a:r>
            <a:r>
              <a:rPr lang="en-IE" sz="2000" dirty="0">
                <a:solidFill>
                  <a:schemeClr val="bg1"/>
                </a:solidFill>
              </a:rPr>
              <a:t> / </a:t>
            </a:r>
            <a:r>
              <a:rPr lang="en-IE" sz="2000" dirty="0" err="1">
                <a:solidFill>
                  <a:schemeClr val="bg1"/>
                </a:solidFill>
              </a:rPr>
              <a:t>Öğretimi</a:t>
            </a:r>
            <a:r>
              <a:rPr lang="en-IE" sz="2000" dirty="0">
                <a:solidFill>
                  <a:schemeClr val="bg1"/>
                </a:solidFill>
              </a:rPr>
              <a:t>, </a:t>
            </a:r>
            <a:r>
              <a:rPr lang="en-IE" sz="2000" dirty="0" err="1">
                <a:solidFill>
                  <a:schemeClr val="bg1"/>
                </a:solidFill>
              </a:rPr>
              <a:t>özellikle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akranları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ev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sahibi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topluluklardan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olduğunda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Yetişkin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Mülteciler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Göçmenler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için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birçok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fayda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sağlar</a:t>
            </a:r>
            <a:r>
              <a:rPr lang="en-IE" sz="2000" dirty="0">
                <a:solidFill>
                  <a:schemeClr val="bg1"/>
                </a:solidFill>
              </a:rPr>
              <a:t>.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7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29AD24F-C8DF-4597-8028-DAC3B01025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ctr">
              <a:spcBef>
                <a:spcPct val="0"/>
              </a:spcBef>
            </a:pPr>
            <a:r>
              <a:rPr lang="en-US" dirty="0" smtClean="0">
                <a:solidFill>
                  <a:srgbClr val="006852"/>
                </a:solidFill>
              </a:rPr>
              <a:t>“</a:t>
            </a:r>
            <a:r>
              <a:rPr lang="en-US" dirty="0" err="1" smtClean="0">
                <a:solidFill>
                  <a:srgbClr val="615F5D"/>
                </a:solidFill>
              </a:rPr>
              <a:t>İsveç'e</a:t>
            </a:r>
            <a:r>
              <a:rPr lang="en-US" dirty="0" smtClean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gelmiş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kocamla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tanışmak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için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İsveç'e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geldim</a:t>
            </a:r>
            <a:r>
              <a:rPr lang="en-US" dirty="0">
                <a:solidFill>
                  <a:srgbClr val="615F5D"/>
                </a:solidFill>
              </a:rPr>
              <a:t>. </a:t>
            </a:r>
            <a:r>
              <a:rPr lang="en-US" dirty="0" err="1">
                <a:solidFill>
                  <a:srgbClr val="615F5D"/>
                </a:solidFill>
              </a:rPr>
              <a:t>Şimdi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ailem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burada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kocam</a:t>
            </a:r>
            <a:r>
              <a:rPr lang="en-US" dirty="0">
                <a:solidFill>
                  <a:srgbClr val="615F5D"/>
                </a:solidFill>
              </a:rPr>
              <a:t> ve 3 </a:t>
            </a:r>
            <a:r>
              <a:rPr lang="en-US" dirty="0" err="1">
                <a:solidFill>
                  <a:srgbClr val="615F5D"/>
                </a:solidFill>
              </a:rPr>
              <a:t>çocuğum</a:t>
            </a:r>
            <a:r>
              <a:rPr lang="en-US" dirty="0">
                <a:solidFill>
                  <a:srgbClr val="615F5D"/>
                </a:solidFill>
              </a:rPr>
              <a:t> var. </a:t>
            </a:r>
            <a:r>
              <a:rPr lang="en-US" dirty="0" err="1">
                <a:solidFill>
                  <a:srgbClr val="615F5D"/>
                </a:solidFill>
              </a:rPr>
              <a:t>Göçmenler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için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İsveççe</a:t>
            </a:r>
            <a:r>
              <a:rPr lang="en-US" dirty="0">
                <a:solidFill>
                  <a:srgbClr val="615F5D"/>
                </a:solidFill>
              </a:rPr>
              <a:t> (SFI) </a:t>
            </a:r>
            <a:r>
              <a:rPr lang="en-US" dirty="0" err="1">
                <a:solidFill>
                  <a:srgbClr val="615F5D"/>
                </a:solidFill>
              </a:rPr>
              <a:t>İsveççe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okuyorum</a:t>
            </a:r>
            <a:r>
              <a:rPr lang="en-US" dirty="0">
                <a:solidFill>
                  <a:srgbClr val="615F5D"/>
                </a:solidFill>
              </a:rPr>
              <a:t>. </a:t>
            </a:r>
            <a:r>
              <a:rPr lang="en-US" dirty="0" err="1">
                <a:solidFill>
                  <a:srgbClr val="615F5D"/>
                </a:solidFill>
              </a:rPr>
              <a:t>İsveççe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dilini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öğrenmek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çok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zor</a:t>
            </a:r>
            <a:r>
              <a:rPr lang="en-US" dirty="0">
                <a:solidFill>
                  <a:srgbClr val="615F5D"/>
                </a:solidFill>
              </a:rPr>
              <a:t>. Dili </a:t>
            </a:r>
            <a:r>
              <a:rPr lang="en-US" dirty="0" err="1">
                <a:solidFill>
                  <a:srgbClr val="615F5D"/>
                </a:solidFill>
              </a:rPr>
              <a:t>öğrenmediğimde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biraz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yemek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pişirmeyi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severim</a:t>
            </a:r>
            <a:r>
              <a:rPr lang="en-US" dirty="0">
                <a:solidFill>
                  <a:srgbClr val="615F5D"/>
                </a:solidFill>
              </a:rPr>
              <a:t>. </a:t>
            </a:r>
            <a:r>
              <a:rPr lang="en-US" dirty="0" err="1">
                <a:solidFill>
                  <a:srgbClr val="615F5D"/>
                </a:solidFill>
              </a:rPr>
              <a:t>Hayalim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burada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İsveç'te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öğretmen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>
                <a:solidFill>
                  <a:srgbClr val="615F5D"/>
                </a:solidFill>
              </a:rPr>
              <a:t>olarak</a:t>
            </a:r>
            <a:r>
              <a:rPr lang="en-US" dirty="0">
                <a:solidFill>
                  <a:srgbClr val="615F5D"/>
                </a:solidFill>
              </a:rPr>
              <a:t> </a:t>
            </a:r>
            <a:r>
              <a:rPr lang="en-US" dirty="0" err="1" smtClean="0">
                <a:solidFill>
                  <a:srgbClr val="615F5D"/>
                </a:solidFill>
              </a:rPr>
              <a:t>çalışmak</a:t>
            </a:r>
            <a:r>
              <a:rPr lang="en-US" dirty="0" smtClean="0">
                <a:solidFill>
                  <a:srgbClr val="006852"/>
                </a:solidFill>
              </a:rPr>
              <a:t>.”</a:t>
            </a:r>
          </a:p>
          <a:p>
            <a:pPr algn="ctr">
              <a:spcBef>
                <a:spcPct val="0"/>
              </a:spcBef>
            </a:pPr>
            <a:r>
              <a:rPr lang="en-US" dirty="0" smtClean="0">
                <a:solidFill>
                  <a:srgbClr val="615F5D"/>
                </a:solidFill>
              </a:rPr>
              <a:t/>
            </a:r>
            <a:br>
              <a:rPr lang="en-US" dirty="0" smtClean="0">
                <a:solidFill>
                  <a:srgbClr val="615F5D"/>
                </a:solidFill>
              </a:rPr>
            </a:br>
            <a:r>
              <a:rPr lang="en-US" b="1" dirty="0" err="1">
                <a:solidFill>
                  <a:srgbClr val="16A8D3"/>
                </a:solidFill>
              </a:rPr>
              <a:t>Mayyada</a:t>
            </a:r>
            <a:r>
              <a:rPr lang="en-US" b="1" dirty="0">
                <a:solidFill>
                  <a:srgbClr val="16A8D3"/>
                </a:solidFill>
              </a:rPr>
              <a:t> </a:t>
            </a:r>
            <a:r>
              <a:rPr lang="en-US" b="1" dirty="0" err="1">
                <a:solidFill>
                  <a:srgbClr val="16A8D3"/>
                </a:solidFill>
              </a:rPr>
              <a:t>Mousa</a:t>
            </a:r>
            <a:r>
              <a:rPr lang="en-US" b="1" dirty="0">
                <a:solidFill>
                  <a:srgbClr val="16A8D3"/>
                </a:solidFill>
              </a:rPr>
              <a:t> </a:t>
            </a:r>
            <a:r>
              <a:rPr lang="en-US" dirty="0">
                <a:solidFill>
                  <a:srgbClr val="16A8D3"/>
                </a:solidFill>
              </a:rPr>
              <a:t>45 </a:t>
            </a:r>
            <a:r>
              <a:rPr lang="en-US" dirty="0" err="1">
                <a:solidFill>
                  <a:srgbClr val="16A8D3"/>
                </a:solidFill>
              </a:rPr>
              <a:t>yaşında</a:t>
            </a:r>
            <a:r>
              <a:rPr lang="en-US" dirty="0">
                <a:solidFill>
                  <a:srgbClr val="16A8D3"/>
                </a:solidFill>
              </a:rPr>
              <a:t>,</a:t>
            </a:r>
          </a:p>
          <a:p>
            <a:pPr algn="ctr">
              <a:spcBef>
                <a:spcPct val="0"/>
              </a:spcBef>
            </a:pPr>
            <a:r>
              <a:rPr lang="en-US" dirty="0" err="1">
                <a:solidFill>
                  <a:srgbClr val="16A8D3"/>
                </a:solidFill>
              </a:rPr>
              <a:t>İsveç'te</a:t>
            </a:r>
            <a:r>
              <a:rPr lang="en-US" dirty="0">
                <a:solidFill>
                  <a:srgbClr val="16A8D3"/>
                </a:solidFill>
              </a:rPr>
              <a:t> </a:t>
            </a:r>
            <a:r>
              <a:rPr lang="en-US" dirty="0" err="1">
                <a:solidFill>
                  <a:srgbClr val="16A8D3"/>
                </a:solidFill>
              </a:rPr>
              <a:t>yaşayan</a:t>
            </a:r>
            <a:r>
              <a:rPr lang="en-US" dirty="0">
                <a:solidFill>
                  <a:srgbClr val="16A8D3"/>
                </a:solidFill>
              </a:rPr>
              <a:t> </a:t>
            </a:r>
            <a:r>
              <a:rPr lang="en-US" dirty="0" err="1">
                <a:solidFill>
                  <a:srgbClr val="16A8D3"/>
                </a:solidFill>
              </a:rPr>
              <a:t>Iraklı</a:t>
            </a:r>
            <a:r>
              <a:rPr lang="en-US" dirty="0">
                <a:solidFill>
                  <a:srgbClr val="16A8D3"/>
                </a:solidFill>
              </a:rPr>
              <a:t> </a:t>
            </a:r>
            <a:r>
              <a:rPr lang="en-US" dirty="0" err="1">
                <a:solidFill>
                  <a:srgbClr val="16A8D3"/>
                </a:solidFill>
              </a:rPr>
              <a:t>kadın</a:t>
            </a:r>
            <a:endParaRPr lang="en-IE" dirty="0">
              <a:solidFill>
                <a:srgbClr val="16A8D3"/>
              </a:solidFill>
            </a:endParaRPr>
          </a:p>
        </p:txBody>
      </p:sp>
      <p:pic>
        <p:nvPicPr>
          <p:cNvPr id="9" name="Picture Placeholder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FDE89F7-A929-4131-A473-CD94BD4402E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12267" b="1226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5A7EDD-E5C8-4743-8E2C-66B2359C1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326033C7-0370-46E3-B820-8B5A8AEC7521}"/>
              </a:ext>
            </a:extLst>
          </p:cNvPr>
          <p:cNvSpPr txBox="1">
            <a:spLocks/>
          </p:cNvSpPr>
          <p:nvPr/>
        </p:nvSpPr>
        <p:spPr>
          <a:xfrm>
            <a:off x="5828544" y="767883"/>
            <a:ext cx="5872919" cy="857158"/>
          </a:xfrm>
          <a:prstGeom prst="rect">
            <a:avLst/>
          </a:prstGeom>
          <a:solidFill>
            <a:srgbClr val="F38B00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F38B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>
                <a:solidFill>
                  <a:schemeClr val="bg1"/>
                </a:solidFill>
              </a:rPr>
              <a:t>En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İyi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İpucu</a:t>
            </a:r>
            <a:r>
              <a:rPr lang="en-IE" dirty="0">
                <a:solidFill>
                  <a:schemeClr val="bg1"/>
                </a:solidFill>
              </a:rPr>
              <a:t> - </a:t>
            </a:r>
            <a:r>
              <a:rPr lang="en-IE" dirty="0" err="1">
                <a:solidFill>
                  <a:schemeClr val="bg1"/>
                </a:solidFill>
              </a:rPr>
              <a:t>Mültecileri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Öğretim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Sürecine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Dahil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Edin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05B1BD-01CB-49CA-BC63-0EDA6571E4C0}"/>
              </a:ext>
            </a:extLst>
          </p:cNvPr>
          <p:cNvSpPr txBox="1"/>
          <p:nvPr/>
        </p:nvSpPr>
        <p:spPr>
          <a:xfrm>
            <a:off x="0" y="232444"/>
            <a:ext cx="3579962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/ </a:t>
            </a:r>
            <a:r>
              <a:rPr lang="en-IE" sz="2400" dirty="0" err="1">
                <a:solidFill>
                  <a:schemeClr val="bg1"/>
                </a:solidFill>
              </a:rPr>
              <a:t>Göçmen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Anlayışı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9110FC-3AE2-4585-9417-47FC55D20838}"/>
              </a:ext>
            </a:extLst>
          </p:cNvPr>
          <p:cNvSpPr/>
          <p:nvPr/>
        </p:nvSpPr>
        <p:spPr>
          <a:xfrm>
            <a:off x="466289" y="5873131"/>
            <a:ext cx="5133418" cy="646331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Mülteciler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Göçmenler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yeni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ülkelerindeki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Eğitim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Sistemlerinde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aktif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rol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almak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istiyorlar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05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CA8860-74FB-496C-83CC-6B9E241A1B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8924" y="368134"/>
            <a:ext cx="7420134" cy="707943"/>
          </a:xfrm>
        </p:spPr>
        <p:txBody>
          <a:bodyPr/>
          <a:lstStyle/>
          <a:p>
            <a:r>
              <a:rPr lang="en-IE" dirty="0" err="1"/>
              <a:t>Videoyu</a:t>
            </a:r>
            <a:r>
              <a:rPr lang="en-IE" dirty="0"/>
              <a:t> </a:t>
            </a:r>
            <a:r>
              <a:rPr lang="en-IE" dirty="0" err="1" smtClean="0"/>
              <a:t>İzle</a:t>
            </a:r>
            <a:r>
              <a:rPr lang="tr-TR" dirty="0" err="1" smtClean="0"/>
              <a:t>yin</a:t>
            </a:r>
            <a:r>
              <a:rPr lang="en-IE" dirty="0" smtClean="0"/>
              <a:t>: </a:t>
            </a:r>
            <a:r>
              <a:rPr lang="en-IE" dirty="0" err="1"/>
              <a:t>Failte</a:t>
            </a:r>
            <a:r>
              <a:rPr lang="en-IE" dirty="0"/>
              <a:t> </a:t>
            </a:r>
            <a:r>
              <a:rPr lang="en-IE" dirty="0" err="1"/>
              <a:t>Isteach</a:t>
            </a:r>
            <a:r>
              <a:rPr lang="en-IE" dirty="0"/>
              <a:t>, </a:t>
            </a:r>
            <a:r>
              <a:rPr lang="en-IE" dirty="0" err="1"/>
              <a:t>İrlanda</a:t>
            </a:r>
            <a:endParaRPr lang="en-IE" dirty="0"/>
          </a:p>
        </p:txBody>
      </p:sp>
      <p:pic>
        <p:nvPicPr>
          <p:cNvPr id="4" name="Online Media 8" title="Third Age - Failte Isteach">
            <a:hlinkClick r:id="" action="ppaction://media"/>
            <a:extLst>
              <a:ext uri="{FF2B5EF4-FFF2-40B4-BE49-F238E27FC236}">
                <a16:creationId xmlns:a16="http://schemas.microsoft.com/office/drawing/2014/main" xmlns="" id="{F32D2E4C-6F94-4464-B9AB-905560FD51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21976" y="1465942"/>
            <a:ext cx="8088973" cy="4550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452A27-EC57-4B61-88CD-3A1AAB3306E4}"/>
              </a:ext>
            </a:extLst>
          </p:cNvPr>
          <p:cNvSpPr/>
          <p:nvPr/>
        </p:nvSpPr>
        <p:spPr>
          <a:xfrm>
            <a:off x="-2" y="3316032"/>
            <a:ext cx="3146960" cy="3046988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Failte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Isteach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Programı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İrlandalı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toplum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gönüllülerine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göçmenlere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gayri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resmi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akran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eğitimcileri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olma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imkanı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veren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İngilizce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konuşma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programıdır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ECB4EC-83F5-4C5F-9AE7-7EFC46A1785C}"/>
              </a:ext>
            </a:extLst>
          </p:cNvPr>
          <p:cNvSpPr/>
          <p:nvPr/>
        </p:nvSpPr>
        <p:spPr>
          <a:xfrm>
            <a:off x="8467925" y="6577657"/>
            <a:ext cx="3291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4"/>
              </a:rPr>
              <a:t>https://www.youtube.com/watch?v=qm3IYXEZcYk</a:t>
            </a:r>
            <a:r>
              <a:rPr lang="en-IE" sz="1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4F8517-709B-46BE-B07A-AFC707FD4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658702" y="324400"/>
            <a:ext cx="1094562" cy="546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BC96BF-AE16-4B8C-BBB9-6F4C72248C4B}"/>
              </a:ext>
            </a:extLst>
          </p:cNvPr>
          <p:cNvSpPr txBox="1"/>
          <p:nvPr/>
        </p:nvSpPr>
        <p:spPr>
          <a:xfrm>
            <a:off x="0" y="120707"/>
            <a:ext cx="2536166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>
                <a:solidFill>
                  <a:schemeClr val="bg1"/>
                </a:solidFill>
              </a:rPr>
              <a:t>İYİ </a:t>
            </a:r>
            <a:r>
              <a:rPr lang="tr-TR" sz="2400" dirty="0" smtClean="0">
                <a:solidFill>
                  <a:schemeClr val="bg1"/>
                </a:solidFill>
              </a:rPr>
              <a:t>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543;p39">
            <a:extLst>
              <a:ext uri="{FF2B5EF4-FFF2-40B4-BE49-F238E27FC236}">
                <a16:creationId xmlns:a16="http://schemas.microsoft.com/office/drawing/2014/main" xmlns="" id="{A3D041EF-EC42-427B-9D67-6C691C41844C}"/>
              </a:ext>
            </a:extLst>
          </p:cNvPr>
          <p:cNvGrpSpPr/>
          <p:nvPr/>
        </p:nvGrpSpPr>
        <p:grpSpPr>
          <a:xfrm>
            <a:off x="100685" y="195268"/>
            <a:ext cx="252000" cy="288000"/>
            <a:chOff x="5961125" y="1623900"/>
            <a:chExt cx="376925" cy="448175"/>
          </a:xfrm>
        </p:grpSpPr>
        <p:sp>
          <p:nvSpPr>
            <p:cNvPr id="10" name="Google Shape;544;p39">
              <a:extLst>
                <a:ext uri="{FF2B5EF4-FFF2-40B4-BE49-F238E27FC236}">
                  <a16:creationId xmlns:a16="http://schemas.microsoft.com/office/drawing/2014/main" xmlns="" id="{CC9051EE-ACBB-414F-A921-4172A62D4D14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5;p39">
              <a:extLst>
                <a:ext uri="{FF2B5EF4-FFF2-40B4-BE49-F238E27FC236}">
                  <a16:creationId xmlns:a16="http://schemas.microsoft.com/office/drawing/2014/main" xmlns="" id="{DD482A9B-918E-4633-87E1-8CD2DCDBEF9C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6;p39">
              <a:extLst>
                <a:ext uri="{FF2B5EF4-FFF2-40B4-BE49-F238E27FC236}">
                  <a16:creationId xmlns:a16="http://schemas.microsoft.com/office/drawing/2014/main" xmlns="" id="{726F9A84-85CB-4C6A-A15F-75543E9E3D71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7;p39">
              <a:extLst>
                <a:ext uri="{FF2B5EF4-FFF2-40B4-BE49-F238E27FC236}">
                  <a16:creationId xmlns:a16="http://schemas.microsoft.com/office/drawing/2014/main" xmlns="" id="{2220AF44-BBEA-48EA-A487-7566BD5D7E3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8;p39">
              <a:extLst>
                <a:ext uri="{FF2B5EF4-FFF2-40B4-BE49-F238E27FC236}">
                  <a16:creationId xmlns:a16="http://schemas.microsoft.com/office/drawing/2014/main" xmlns="" id="{F3F2351C-7F86-4698-AB04-767D77C47ACA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9;p39">
              <a:extLst>
                <a:ext uri="{FF2B5EF4-FFF2-40B4-BE49-F238E27FC236}">
                  <a16:creationId xmlns:a16="http://schemas.microsoft.com/office/drawing/2014/main" xmlns="" id="{896BCB28-0FD4-4273-B812-F3640AF5C569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0;p39">
              <a:extLst>
                <a:ext uri="{FF2B5EF4-FFF2-40B4-BE49-F238E27FC236}">
                  <a16:creationId xmlns:a16="http://schemas.microsoft.com/office/drawing/2014/main" xmlns="" id="{2B35E975-125A-4A3C-8D95-BE61E4D55C86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01AE13B-3AD6-4D63-8A25-8DEA5E270ECD}"/>
              </a:ext>
            </a:extLst>
          </p:cNvPr>
          <p:cNvSpPr txBox="1"/>
          <p:nvPr/>
        </p:nvSpPr>
        <p:spPr>
          <a:xfrm>
            <a:off x="-1" y="638376"/>
            <a:ext cx="3146959" cy="2677656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PROMISE </a:t>
            </a:r>
            <a:r>
              <a:rPr lang="tr-TR" sz="2400" dirty="0" smtClean="0">
                <a:solidFill>
                  <a:schemeClr val="bg1"/>
                </a:solidFill>
              </a:rPr>
              <a:t>Öğrenme Bölümü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>
                <a:solidFill>
                  <a:schemeClr val="bg1"/>
                </a:solidFill>
              </a:rPr>
              <a:t>1'den </a:t>
            </a:r>
            <a:r>
              <a:rPr lang="en-IE" sz="2400" dirty="0" err="1">
                <a:solidFill>
                  <a:schemeClr val="bg1"/>
                </a:solidFill>
              </a:rPr>
              <a:t>Failte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Isteach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İyi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Uygulamamız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pratikte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akran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eğitimi</a:t>
            </a:r>
            <a:r>
              <a:rPr lang="en-IE" sz="2400" dirty="0">
                <a:solidFill>
                  <a:schemeClr val="bg1"/>
                </a:solidFill>
              </a:rPr>
              <a:t> / </a:t>
            </a:r>
            <a:r>
              <a:rPr lang="en-IE" sz="2400" dirty="0" err="1">
                <a:solidFill>
                  <a:schemeClr val="bg1"/>
                </a:solidFill>
              </a:rPr>
              <a:t>öğreniminin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harika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örneğidir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57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statue in front of a building&#10;&#10;Description automatically generated">
            <a:extLst>
              <a:ext uri="{FF2B5EF4-FFF2-40B4-BE49-F238E27FC236}">
                <a16:creationId xmlns:a16="http://schemas.microsoft.com/office/drawing/2014/main" xmlns="" id="{29362599-E7FE-4085-B512-72D72C8090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453" b="12453"/>
          <a:stretch>
            <a:fillRect/>
          </a:stretch>
        </p:blipFill>
        <p:spPr>
          <a:xfrm>
            <a:off x="0" y="1195970"/>
            <a:ext cx="4382814" cy="4382814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67ED51D-8D75-4620-A878-F1068A4FDE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3145" y="598885"/>
            <a:ext cx="5791200" cy="918068"/>
          </a:xfrm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r>
              <a:rPr lang="en-IE" i="1" dirty="0">
                <a:solidFill>
                  <a:schemeClr val="bg1"/>
                </a:solidFill>
              </a:rPr>
              <a:t>Roseanne Dunne, Limerick </a:t>
            </a:r>
            <a:r>
              <a:rPr lang="en-IE" i="1" dirty="0" err="1">
                <a:solidFill>
                  <a:schemeClr val="bg1"/>
                </a:solidFill>
              </a:rPr>
              <a:t>Şehri</a:t>
            </a:r>
            <a:r>
              <a:rPr lang="en-IE" i="1" dirty="0">
                <a:solidFill>
                  <a:schemeClr val="bg1"/>
                </a:solidFill>
              </a:rPr>
              <a:t> </a:t>
            </a:r>
            <a:r>
              <a:rPr lang="en-IE" i="1" dirty="0" err="1">
                <a:solidFill>
                  <a:schemeClr val="bg1"/>
                </a:solidFill>
              </a:rPr>
              <a:t>Yetişkin</a:t>
            </a:r>
            <a:r>
              <a:rPr lang="en-IE" i="1" dirty="0">
                <a:solidFill>
                  <a:schemeClr val="bg1"/>
                </a:solidFill>
              </a:rPr>
              <a:t> </a:t>
            </a:r>
            <a:r>
              <a:rPr lang="en-IE" i="1" dirty="0" err="1">
                <a:solidFill>
                  <a:schemeClr val="bg1"/>
                </a:solidFill>
              </a:rPr>
              <a:t>Eğitim</a:t>
            </a:r>
            <a:r>
              <a:rPr lang="en-IE" i="1" dirty="0">
                <a:solidFill>
                  <a:schemeClr val="bg1"/>
                </a:solidFill>
              </a:rPr>
              <a:t> </a:t>
            </a:r>
            <a:r>
              <a:rPr lang="en-IE" i="1" dirty="0" err="1">
                <a:solidFill>
                  <a:schemeClr val="bg1"/>
                </a:solidFill>
              </a:rPr>
              <a:t>Merkezi</a:t>
            </a:r>
            <a:endParaRPr lang="en-IE" i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0016F9-6700-4243-AEAE-BE0B40838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3144" y="1795424"/>
            <a:ext cx="5948855" cy="4622559"/>
          </a:xfrm>
        </p:spPr>
        <p:txBody>
          <a:bodyPr/>
          <a:lstStyle/>
          <a:p>
            <a:pPr algn="just"/>
            <a:r>
              <a:rPr lang="tr-TR" dirty="0" err="1" smtClean="0"/>
              <a:t>Roseanne</a:t>
            </a:r>
            <a:r>
              <a:rPr lang="tr-TR" dirty="0" smtClean="0"/>
              <a:t> </a:t>
            </a:r>
            <a:r>
              <a:rPr lang="tr-TR" dirty="0" err="1" smtClean="0"/>
              <a:t>Dunne</a:t>
            </a:r>
            <a:r>
              <a:rPr lang="tr-TR" dirty="0" smtClean="0"/>
              <a:t>, Başka Dilleri Konuşanlar (ESOL) için İngilizce öğretmeni olarak çalışıyor. Öğrencilerinin tümü İrlanda vatandaşı değildir ve temel ihtiyaçları İngilizce dil edinmektir.</a:t>
            </a:r>
          </a:p>
          <a:p>
            <a:pPr algn="just"/>
            <a:r>
              <a:rPr lang="tr-TR" dirty="0" err="1" smtClean="0"/>
              <a:t>Roseanne</a:t>
            </a:r>
            <a:r>
              <a:rPr lang="tr-TR" dirty="0" smtClean="0"/>
              <a:t>, farklı ülkelerden insanların birlikte çalışmasını sağlamak için </a:t>
            </a:r>
            <a:r>
              <a:rPr lang="tr-TR" b="1" i="1" dirty="0" smtClean="0">
                <a:solidFill>
                  <a:srgbClr val="B6BD00"/>
                </a:solidFill>
              </a:rPr>
              <a:t>akran öğrenme </a:t>
            </a:r>
            <a:r>
              <a:rPr lang="tr-TR" dirty="0" smtClean="0"/>
              <a:t>ve dil deneyimi yaklaşımı gibi etkileşimli öğretim stratejileri kullanır. Bu yaklaşım genel ilgi konuları (spor veya alışveriş gibi) tanıtır ve öğrencilerin bu konulardaki eşli çalışmalarından ortaya çıkan kelime dağarcığı üzerinde çalışır.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15564-F204-495B-8D0B-E0345BA37CA3}"/>
              </a:ext>
            </a:extLst>
          </p:cNvPr>
          <p:cNvSpPr txBox="1"/>
          <p:nvPr/>
        </p:nvSpPr>
        <p:spPr>
          <a:xfrm>
            <a:off x="0" y="242320"/>
            <a:ext cx="2510287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>
                <a:solidFill>
                  <a:schemeClr val="bg1"/>
                </a:solidFill>
              </a:rPr>
              <a:t>İYİ </a:t>
            </a:r>
            <a:r>
              <a:rPr lang="tr-TR" sz="2400" dirty="0" smtClean="0">
                <a:solidFill>
                  <a:schemeClr val="bg1"/>
                </a:solidFill>
              </a:rPr>
              <a:t>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543;p39">
            <a:extLst>
              <a:ext uri="{FF2B5EF4-FFF2-40B4-BE49-F238E27FC236}">
                <a16:creationId xmlns:a16="http://schemas.microsoft.com/office/drawing/2014/main" xmlns="" id="{0B5C58DD-A882-455C-BE63-3FAAEE764FFB}"/>
              </a:ext>
            </a:extLst>
          </p:cNvPr>
          <p:cNvGrpSpPr/>
          <p:nvPr/>
        </p:nvGrpSpPr>
        <p:grpSpPr>
          <a:xfrm>
            <a:off x="100685" y="310884"/>
            <a:ext cx="252000" cy="288000"/>
            <a:chOff x="5961125" y="1623900"/>
            <a:chExt cx="376925" cy="448175"/>
          </a:xfrm>
        </p:grpSpPr>
        <p:sp>
          <p:nvSpPr>
            <p:cNvPr id="7" name="Google Shape;544;p39">
              <a:extLst>
                <a:ext uri="{FF2B5EF4-FFF2-40B4-BE49-F238E27FC236}">
                  <a16:creationId xmlns:a16="http://schemas.microsoft.com/office/drawing/2014/main" xmlns="" id="{E0492873-7485-4A26-91A6-FFC80044839D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45;p39">
              <a:extLst>
                <a:ext uri="{FF2B5EF4-FFF2-40B4-BE49-F238E27FC236}">
                  <a16:creationId xmlns:a16="http://schemas.microsoft.com/office/drawing/2014/main" xmlns="" id="{E842EB74-203D-43C2-8069-80DA12BB7C50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6;p39">
              <a:extLst>
                <a:ext uri="{FF2B5EF4-FFF2-40B4-BE49-F238E27FC236}">
                  <a16:creationId xmlns:a16="http://schemas.microsoft.com/office/drawing/2014/main" xmlns="" id="{F5A48CD7-0977-445F-B768-9603A59D3FE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7;p39">
              <a:extLst>
                <a:ext uri="{FF2B5EF4-FFF2-40B4-BE49-F238E27FC236}">
                  <a16:creationId xmlns:a16="http://schemas.microsoft.com/office/drawing/2014/main" xmlns="" id="{80810393-276E-4990-8D2E-1BC7756B152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8;p39">
              <a:extLst>
                <a:ext uri="{FF2B5EF4-FFF2-40B4-BE49-F238E27FC236}">
                  <a16:creationId xmlns:a16="http://schemas.microsoft.com/office/drawing/2014/main" xmlns="" id="{4F9C0161-74F4-45DD-BC1A-E8D5C01B83BD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9;p39">
              <a:extLst>
                <a:ext uri="{FF2B5EF4-FFF2-40B4-BE49-F238E27FC236}">
                  <a16:creationId xmlns:a16="http://schemas.microsoft.com/office/drawing/2014/main" xmlns="" id="{08028393-8B2C-483F-99BB-8FFD3EED80AB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0;p39">
              <a:extLst>
                <a:ext uri="{FF2B5EF4-FFF2-40B4-BE49-F238E27FC236}">
                  <a16:creationId xmlns:a16="http://schemas.microsoft.com/office/drawing/2014/main" xmlns="" id="{82666B0B-B8F6-4014-A801-3CAC5ADC076C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CB428D-E7FF-4F7D-85D2-2225396B0CF9}"/>
              </a:ext>
            </a:extLst>
          </p:cNvPr>
          <p:cNvSpPr/>
          <p:nvPr/>
        </p:nvSpPr>
        <p:spPr>
          <a:xfrm>
            <a:off x="3772564" y="6589251"/>
            <a:ext cx="80441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https://www.nala.ie/wp-content/uploads/2019/08/Meeting-the-challenge-strategies-for-motivating-learners-in-adult-education-in-Ireland.pdf</a:t>
            </a:r>
            <a:r>
              <a:rPr lang="en-IE" sz="10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4A62E6-2B3A-4A10-9C11-8212402D3B6B}"/>
              </a:ext>
            </a:extLst>
          </p:cNvPr>
          <p:cNvSpPr txBox="1"/>
          <p:nvPr/>
        </p:nvSpPr>
        <p:spPr>
          <a:xfrm>
            <a:off x="0" y="794817"/>
            <a:ext cx="4866290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Yenilikçi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Eğitimci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Bakış Açısı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633486-9C8E-49D0-A9ED-FB8DD685BCF2}"/>
              </a:ext>
            </a:extLst>
          </p:cNvPr>
          <p:cNvSpPr txBox="1"/>
          <p:nvPr/>
        </p:nvSpPr>
        <p:spPr>
          <a:xfrm>
            <a:off x="0" y="5217655"/>
            <a:ext cx="5995315" cy="1200329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Dil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deneyimi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yaklaşımı</a:t>
            </a:r>
            <a:r>
              <a:rPr lang="en-IE" sz="2400" dirty="0">
                <a:solidFill>
                  <a:schemeClr val="bg1"/>
                </a:solidFill>
              </a:rPr>
              <a:t> (LEA) </a:t>
            </a:r>
            <a:r>
              <a:rPr lang="en-IE" sz="2400" dirty="0" err="1">
                <a:solidFill>
                  <a:schemeClr val="bg1"/>
                </a:solidFill>
              </a:rPr>
              <a:t>kişisel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deneyimler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sözlü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dil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kullanarak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okuma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yazmayı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teşvik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eder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8E9D13F-6D73-4C4C-A037-E4733AFC6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845950" y="242321"/>
            <a:ext cx="926613" cy="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54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6DBEC1A-6DB1-42AF-8D94-2AAC305906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5181" y="1830136"/>
            <a:ext cx="5551386" cy="3631644"/>
          </a:xfrm>
        </p:spPr>
        <p:txBody>
          <a:bodyPr/>
          <a:lstStyle/>
          <a:p>
            <a:r>
              <a:rPr lang="en-IE" dirty="0" err="1"/>
              <a:t>Oyunların</a:t>
            </a:r>
            <a:r>
              <a:rPr lang="en-IE" dirty="0"/>
              <a:t> </a:t>
            </a:r>
            <a:r>
              <a:rPr lang="en-IE" dirty="0" err="1"/>
              <a:t>öğrenmeyi</a:t>
            </a:r>
            <a:r>
              <a:rPr lang="en-IE" dirty="0"/>
              <a:t> </a:t>
            </a:r>
            <a:r>
              <a:rPr lang="en-IE" dirty="0" err="1"/>
              <a:t>eğlenceli</a:t>
            </a:r>
            <a:r>
              <a:rPr lang="en-IE" dirty="0"/>
              <a:t> hale </a:t>
            </a:r>
            <a:r>
              <a:rPr lang="en-IE" dirty="0" err="1"/>
              <a:t>getirmesinin</a:t>
            </a:r>
            <a:r>
              <a:rPr lang="en-IE" dirty="0"/>
              <a:t> ve </a:t>
            </a:r>
            <a:r>
              <a:rPr lang="en-IE" dirty="0" err="1"/>
              <a:t>öğrenmeyi</a:t>
            </a:r>
            <a:r>
              <a:rPr lang="en-IE" dirty="0"/>
              <a:t> </a:t>
            </a:r>
            <a:r>
              <a:rPr lang="en-IE" dirty="0" err="1"/>
              <a:t>eğlenceli</a:t>
            </a:r>
            <a:r>
              <a:rPr lang="en-IE" dirty="0"/>
              <a:t> hale </a:t>
            </a:r>
            <a:r>
              <a:rPr lang="en-IE" dirty="0" err="1"/>
              <a:t>getirmenin</a:t>
            </a:r>
            <a:r>
              <a:rPr lang="en-IE" dirty="0"/>
              <a:t> </a:t>
            </a:r>
            <a:r>
              <a:rPr lang="en-IE" dirty="0" err="1"/>
              <a:t>insanları</a:t>
            </a:r>
            <a:r>
              <a:rPr lang="en-IE" dirty="0"/>
              <a:t> motive </a:t>
            </a:r>
            <a:r>
              <a:rPr lang="en-IE" dirty="0" err="1"/>
              <a:t>ederek</a:t>
            </a:r>
            <a:r>
              <a:rPr lang="en-IE" dirty="0"/>
              <a:t> </a:t>
            </a:r>
            <a:r>
              <a:rPr lang="en-IE" dirty="0" err="1"/>
              <a:t>inkâr</a:t>
            </a:r>
            <a:r>
              <a:rPr lang="en-IE" dirty="0"/>
              <a:t> </a:t>
            </a:r>
            <a:r>
              <a:rPr lang="en-IE" dirty="0" err="1"/>
              <a:t>etmelerine</a:t>
            </a:r>
            <a:r>
              <a:rPr lang="en-IE" dirty="0"/>
              <a:t> ve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konusuna</a:t>
            </a:r>
            <a:r>
              <a:rPr lang="en-IE" dirty="0"/>
              <a:t> </a:t>
            </a:r>
            <a:r>
              <a:rPr lang="en-IE" dirty="0" err="1"/>
              <a:t>odaklanmalarına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olmaları</a:t>
            </a:r>
            <a:r>
              <a:rPr lang="en-IE" dirty="0"/>
              <a:t> </a:t>
            </a:r>
            <a:r>
              <a:rPr lang="en-IE" dirty="0" err="1"/>
              <a:t>inkar</a:t>
            </a:r>
            <a:r>
              <a:rPr lang="en-IE" dirty="0"/>
              <a:t> </a:t>
            </a:r>
            <a:r>
              <a:rPr lang="en-IE" dirty="0" err="1"/>
              <a:t>edilemez</a:t>
            </a:r>
            <a:r>
              <a:rPr lang="en-IE" dirty="0"/>
              <a:t>.</a:t>
            </a:r>
          </a:p>
          <a:p>
            <a:endParaRPr lang="en-IE" dirty="0"/>
          </a:p>
          <a:p>
            <a:r>
              <a:rPr lang="en-IE" dirty="0" err="1"/>
              <a:t>Oyunlar</a:t>
            </a:r>
            <a:r>
              <a:rPr lang="en-IE" dirty="0"/>
              <a:t> </a:t>
            </a:r>
            <a:r>
              <a:rPr lang="en-IE" dirty="0" err="1"/>
              <a:t>ayrıca</a:t>
            </a:r>
            <a:r>
              <a:rPr lang="en-IE" dirty="0"/>
              <a:t> </a:t>
            </a:r>
            <a:r>
              <a:rPr lang="en-IE" dirty="0" err="1"/>
              <a:t>grupların</a:t>
            </a:r>
            <a:r>
              <a:rPr lang="en-IE" dirty="0"/>
              <a:t> </a:t>
            </a:r>
            <a:r>
              <a:rPr lang="en-IE" dirty="0" err="1"/>
              <a:t>karışmasını</a:t>
            </a:r>
            <a:r>
              <a:rPr lang="en-IE" dirty="0"/>
              <a:t>, </a:t>
            </a:r>
            <a:r>
              <a:rPr lang="en-IE" dirty="0" err="1"/>
              <a:t>konuşmasını</a:t>
            </a:r>
            <a:r>
              <a:rPr lang="en-IE" dirty="0"/>
              <a:t> ve </a:t>
            </a:r>
            <a:r>
              <a:rPr lang="en-IE" dirty="0" err="1"/>
              <a:t>birlikte</a:t>
            </a:r>
            <a:r>
              <a:rPr lang="en-IE" dirty="0"/>
              <a:t> </a:t>
            </a:r>
            <a:r>
              <a:rPr lang="en-IE" dirty="0" err="1"/>
              <a:t>çalışmasını</a:t>
            </a:r>
            <a:r>
              <a:rPr lang="en-IE" dirty="0"/>
              <a:t> </a:t>
            </a:r>
            <a:r>
              <a:rPr lang="en-IE" dirty="0" err="1"/>
              <a:t>sağlamak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harika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buz</a:t>
            </a:r>
            <a:r>
              <a:rPr lang="en-IE" dirty="0"/>
              <a:t> </a:t>
            </a:r>
            <a:r>
              <a:rPr lang="en-IE" dirty="0" err="1"/>
              <a:t>kırıcı</a:t>
            </a:r>
            <a:r>
              <a:rPr lang="en-IE" dirty="0"/>
              <a:t> ve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etme</a:t>
            </a:r>
            <a:r>
              <a:rPr lang="en-IE" dirty="0"/>
              <a:t> </a:t>
            </a:r>
            <a:r>
              <a:rPr lang="en-IE" dirty="0" err="1"/>
              <a:t>aracıdır</a:t>
            </a:r>
            <a:r>
              <a:rPr lang="en-IE" dirty="0"/>
              <a:t>.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Eğitiminde</a:t>
            </a:r>
            <a:r>
              <a:rPr lang="en-IE" dirty="0"/>
              <a:t> </a:t>
            </a:r>
            <a:r>
              <a:rPr lang="en-IE" dirty="0" err="1"/>
              <a:t>nasıl</a:t>
            </a:r>
            <a:r>
              <a:rPr lang="en-IE" dirty="0"/>
              <a:t> </a:t>
            </a:r>
            <a:r>
              <a:rPr lang="en-IE" dirty="0" err="1"/>
              <a:t>kullanılabileceğine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göz</a:t>
            </a:r>
            <a:r>
              <a:rPr lang="en-IE" dirty="0"/>
              <a:t> </a:t>
            </a:r>
            <a:r>
              <a:rPr lang="en-IE" dirty="0" err="1"/>
              <a:t>atalım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7" name="Picture Placeholder 6" descr="A group of people playing frisbee in a field&#10;&#10;Description automatically generated">
            <a:extLst>
              <a:ext uri="{FF2B5EF4-FFF2-40B4-BE49-F238E27FC236}">
                <a16:creationId xmlns:a16="http://schemas.microsoft.com/office/drawing/2014/main" xmlns="" id="{D9C1F5FF-5159-4FEC-A7FD-52A796E2B07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4068" r="2406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6AAEFE-8620-4C4E-AFA3-2403F8A0B3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E" dirty="0" err="1"/>
              <a:t>Oyunlar</a:t>
            </a:r>
            <a:r>
              <a:rPr lang="en-IE" dirty="0"/>
              <a:t> </a:t>
            </a:r>
            <a:r>
              <a:rPr lang="en-IE" dirty="0" err="1" smtClean="0"/>
              <a:t>ile</a:t>
            </a:r>
            <a:r>
              <a:rPr lang="en-IE" dirty="0" smtClean="0"/>
              <a:t> </a:t>
            </a:r>
            <a:r>
              <a:rPr lang="en-IE" dirty="0" err="1"/>
              <a:t>Öğrenme</a:t>
            </a:r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D052098-45F6-496E-853B-9ECF3017A378}"/>
              </a:ext>
            </a:extLst>
          </p:cNvPr>
          <p:cNvSpPr/>
          <p:nvPr/>
        </p:nvSpPr>
        <p:spPr>
          <a:xfrm>
            <a:off x="257304" y="6027003"/>
            <a:ext cx="5551387" cy="830997"/>
          </a:xfrm>
          <a:prstGeom prst="rect">
            <a:avLst/>
          </a:prstGeom>
          <a:solidFill>
            <a:srgbClr val="EA1D76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“</a:t>
            </a:r>
            <a:r>
              <a:rPr lang="en-IE" sz="2400" dirty="0" err="1">
                <a:solidFill>
                  <a:schemeClr val="bg1"/>
                </a:solidFill>
              </a:rPr>
              <a:t>Kahkaha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iki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kişi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arasındaki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kısa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mesafedir</a:t>
            </a:r>
            <a:r>
              <a:rPr lang="en-IE" sz="2400" dirty="0">
                <a:solidFill>
                  <a:schemeClr val="bg1"/>
                </a:solidFill>
              </a:rPr>
              <a:t>.” - Victor </a:t>
            </a:r>
            <a:r>
              <a:rPr lang="en-IE" sz="2400" dirty="0" err="1">
                <a:solidFill>
                  <a:schemeClr val="bg1"/>
                </a:solidFill>
              </a:rPr>
              <a:t>Borge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24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6DBEC1A-6DB1-42AF-8D94-2AAC305906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45572" y="1846669"/>
            <a:ext cx="7407883" cy="3923509"/>
          </a:xfrm>
        </p:spPr>
        <p:txBody>
          <a:bodyPr/>
          <a:lstStyle/>
          <a:p>
            <a:pPr algn="just"/>
            <a:r>
              <a:rPr lang="en-US" sz="2000" dirty="0"/>
              <a:t>Bu </a:t>
            </a:r>
            <a:r>
              <a:rPr lang="en-US" sz="2000" dirty="0" err="1"/>
              <a:t>kitap</a:t>
            </a:r>
            <a:r>
              <a:rPr lang="en-US" sz="2000" dirty="0"/>
              <a:t>, </a:t>
            </a:r>
            <a:r>
              <a:rPr lang="en-US" sz="2000" dirty="0" err="1"/>
              <a:t>öğrencide</a:t>
            </a:r>
            <a:r>
              <a:rPr lang="en-US" sz="2000" dirty="0"/>
              <a:t> </a:t>
            </a:r>
            <a:r>
              <a:rPr lang="en-US" sz="2000" dirty="0" err="1"/>
              <a:t>öğrenme</a:t>
            </a:r>
            <a:r>
              <a:rPr lang="en-US" sz="2000" dirty="0"/>
              <a:t> </a:t>
            </a:r>
            <a:r>
              <a:rPr lang="en-US" sz="2000" dirty="0" err="1"/>
              <a:t>becerilerini</a:t>
            </a:r>
            <a:r>
              <a:rPr lang="en-US" sz="2000" dirty="0"/>
              <a:t> </a:t>
            </a:r>
            <a:r>
              <a:rPr lang="en-US" sz="2000" dirty="0" err="1"/>
              <a:t>geliştirmek</a:t>
            </a:r>
            <a:r>
              <a:rPr lang="en-US" sz="2000" dirty="0"/>
              <a:t> </a:t>
            </a:r>
            <a:r>
              <a:rPr lang="en-US" sz="2000" dirty="0" err="1"/>
              <a:t>için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araç</a:t>
            </a:r>
            <a:r>
              <a:rPr lang="en-US" sz="2000" dirty="0"/>
              <a:t> </a:t>
            </a:r>
            <a:r>
              <a:rPr lang="en-US" sz="2000" dirty="0" err="1"/>
              <a:t>olarak</a:t>
            </a:r>
            <a:r>
              <a:rPr lang="en-US" sz="2000" dirty="0"/>
              <a:t> </a:t>
            </a:r>
            <a:r>
              <a:rPr lang="en-US" sz="2000" dirty="0" err="1"/>
              <a:t>geniş</a:t>
            </a:r>
            <a:r>
              <a:rPr lang="en-US" sz="2000" dirty="0"/>
              <a:t> ve </a:t>
            </a:r>
            <a:r>
              <a:rPr lang="en-US" sz="2000" dirty="0" err="1"/>
              <a:t>orijinal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eğitim</a:t>
            </a:r>
            <a:r>
              <a:rPr lang="en-US" sz="2000" dirty="0"/>
              <a:t> </a:t>
            </a:r>
            <a:r>
              <a:rPr lang="en-US" sz="2000" dirty="0" err="1"/>
              <a:t>oyunu</a:t>
            </a:r>
            <a:r>
              <a:rPr lang="en-US" sz="2000" dirty="0"/>
              <a:t> </a:t>
            </a:r>
            <a:r>
              <a:rPr lang="en-US" sz="2000" dirty="0" err="1"/>
              <a:t>koleksiyonu</a:t>
            </a:r>
            <a:r>
              <a:rPr lang="en-US" sz="2000" dirty="0"/>
              <a:t> </a:t>
            </a:r>
            <a:r>
              <a:rPr lang="en-US" sz="2000" dirty="0" err="1"/>
              <a:t>önermektedir</a:t>
            </a:r>
            <a:r>
              <a:rPr lang="en-US" sz="2000" dirty="0"/>
              <a:t>. </a:t>
            </a:r>
            <a:r>
              <a:rPr lang="en-US" sz="2000" dirty="0" err="1"/>
              <a:t>Tamamen</a:t>
            </a:r>
            <a:r>
              <a:rPr lang="en-US" sz="2000" dirty="0"/>
              <a:t> </a:t>
            </a:r>
            <a:r>
              <a:rPr lang="en-US" sz="2000" dirty="0" err="1"/>
              <a:t>dilsel</a:t>
            </a:r>
            <a:r>
              <a:rPr lang="en-US" sz="2000" dirty="0"/>
              <a:t> </a:t>
            </a:r>
            <a:r>
              <a:rPr lang="en-US" sz="2000" dirty="0" err="1"/>
              <a:t>aktiviteler</a:t>
            </a:r>
            <a:r>
              <a:rPr lang="en-US" sz="2000" dirty="0"/>
              <a:t>, </a:t>
            </a:r>
            <a:r>
              <a:rPr lang="en-US" sz="2000" dirty="0" err="1"/>
              <a:t>oyunun</a:t>
            </a:r>
            <a:r>
              <a:rPr lang="en-US" sz="2000" dirty="0"/>
              <a:t> </a:t>
            </a:r>
            <a:r>
              <a:rPr lang="en-US" sz="2000" dirty="0" err="1"/>
              <a:t>gerçek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felsefesinde</a:t>
            </a:r>
            <a:r>
              <a:rPr lang="en-US" sz="2000" dirty="0"/>
              <a:t> </a:t>
            </a:r>
            <a:r>
              <a:rPr lang="en-US" sz="2000" dirty="0" err="1"/>
              <a:t>rekreasyonel</a:t>
            </a:r>
            <a:r>
              <a:rPr lang="en-US" sz="2000" dirty="0"/>
              <a:t>, </a:t>
            </a:r>
            <a:r>
              <a:rPr lang="en-US" sz="2000" dirty="0" err="1"/>
              <a:t>motivasyonel</a:t>
            </a:r>
            <a:r>
              <a:rPr lang="en-US" sz="2000" dirty="0"/>
              <a:t>, </a:t>
            </a:r>
            <a:r>
              <a:rPr lang="en-US" sz="2000" dirty="0" err="1"/>
              <a:t>enerjik</a:t>
            </a:r>
            <a:r>
              <a:rPr lang="en-US" sz="2000" dirty="0"/>
              <a:t>, </a:t>
            </a:r>
            <a:r>
              <a:rPr lang="en-US" sz="2000" dirty="0" err="1"/>
              <a:t>çok</a:t>
            </a:r>
            <a:r>
              <a:rPr lang="en-US" sz="2000" dirty="0"/>
              <a:t> </a:t>
            </a:r>
            <a:r>
              <a:rPr lang="en-US" sz="2000" dirty="0" err="1"/>
              <a:t>sensörlü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aktivite</a:t>
            </a:r>
            <a:r>
              <a:rPr lang="en-US" sz="2000" dirty="0"/>
              <a:t> </a:t>
            </a:r>
            <a:r>
              <a:rPr lang="en-US" sz="2000" dirty="0" err="1"/>
              <a:t>olarak</a:t>
            </a:r>
            <a:r>
              <a:rPr lang="en-US" sz="2000" dirty="0"/>
              <a:t> </a:t>
            </a:r>
            <a:r>
              <a:rPr lang="en-US" sz="2000" dirty="0" err="1"/>
              <a:t>belirlenir</a:t>
            </a:r>
            <a:r>
              <a:rPr lang="en-US" sz="2000" dirty="0"/>
              <a:t>. Bu </a:t>
            </a:r>
            <a:r>
              <a:rPr lang="en-US" sz="2000" dirty="0" err="1"/>
              <a:t>nedenle</a:t>
            </a:r>
            <a:r>
              <a:rPr lang="en-US" sz="2000" dirty="0"/>
              <a:t>, </a:t>
            </a:r>
            <a:r>
              <a:rPr lang="en-US" sz="2000" dirty="0" err="1"/>
              <a:t>sözlü</a:t>
            </a:r>
            <a:r>
              <a:rPr lang="en-US" sz="2000" dirty="0"/>
              <a:t> ve </a:t>
            </a:r>
            <a:r>
              <a:rPr lang="en-US" sz="2000" dirty="0" err="1"/>
              <a:t>yazılı</a:t>
            </a:r>
            <a:r>
              <a:rPr lang="en-US" sz="2000" dirty="0"/>
              <a:t> </a:t>
            </a:r>
            <a:r>
              <a:rPr lang="en-US" sz="2000" dirty="0" err="1"/>
              <a:t>anlama</a:t>
            </a:r>
            <a:r>
              <a:rPr lang="en-US" sz="2000" dirty="0"/>
              <a:t> ve </a:t>
            </a:r>
            <a:r>
              <a:rPr lang="en-US" sz="2000" dirty="0" err="1"/>
              <a:t>üretimin</a:t>
            </a:r>
            <a:r>
              <a:rPr lang="en-US" sz="2000" dirty="0"/>
              <a:t> </a:t>
            </a:r>
            <a:r>
              <a:rPr lang="en-US" sz="2000" dirty="0" err="1"/>
              <a:t>daha</a:t>
            </a:r>
            <a:r>
              <a:rPr lang="en-US" sz="2000" dirty="0"/>
              <a:t> </a:t>
            </a:r>
            <a:r>
              <a:rPr lang="en-US" sz="2000" dirty="0" err="1"/>
              <a:t>klasik</a:t>
            </a:r>
            <a:r>
              <a:rPr lang="en-US" sz="2000" dirty="0"/>
              <a:t> </a:t>
            </a:r>
            <a:r>
              <a:rPr lang="en-US" sz="2000" dirty="0" err="1"/>
              <a:t>etkinliklerine</a:t>
            </a:r>
            <a:r>
              <a:rPr lang="en-US" sz="2000" dirty="0"/>
              <a:t> </a:t>
            </a:r>
            <a:r>
              <a:rPr lang="en-US" sz="2000" dirty="0" err="1"/>
              <a:t>ek</a:t>
            </a:r>
            <a:r>
              <a:rPr lang="en-US" sz="2000" dirty="0"/>
              <a:t> </a:t>
            </a:r>
            <a:r>
              <a:rPr lang="en-US" sz="2000" dirty="0" err="1"/>
              <a:t>olarak</a:t>
            </a:r>
            <a:r>
              <a:rPr lang="en-US" sz="2000" dirty="0"/>
              <a:t>, </a:t>
            </a:r>
            <a:r>
              <a:rPr lang="en-US" sz="2000" dirty="0" err="1"/>
              <a:t>konsantrasyonu</a:t>
            </a:r>
            <a:r>
              <a:rPr lang="en-US" sz="2000" dirty="0"/>
              <a:t> </a:t>
            </a:r>
            <a:r>
              <a:rPr lang="en-US" sz="2000" dirty="0" err="1"/>
              <a:t>teşvik</a:t>
            </a:r>
            <a:r>
              <a:rPr lang="en-US" sz="2000" dirty="0"/>
              <a:t> </a:t>
            </a:r>
            <a:r>
              <a:rPr lang="en-US" sz="2000" dirty="0" err="1"/>
              <a:t>etmek</a:t>
            </a:r>
            <a:r>
              <a:rPr lang="en-US" sz="2000" dirty="0"/>
              <a:t>, </a:t>
            </a:r>
            <a:r>
              <a:rPr lang="en-US" sz="2000" dirty="0" err="1"/>
              <a:t>grup</a:t>
            </a:r>
            <a:r>
              <a:rPr lang="en-US" sz="2000" dirty="0"/>
              <a:t> </a:t>
            </a:r>
            <a:r>
              <a:rPr lang="en-US" sz="2000" dirty="0" err="1"/>
              <a:t>dinamiklerini</a:t>
            </a:r>
            <a:r>
              <a:rPr lang="en-US" sz="2000" dirty="0"/>
              <a:t> </a:t>
            </a:r>
            <a:r>
              <a:rPr lang="en-US" sz="2000" dirty="0" err="1"/>
              <a:t>geliştirmek</a:t>
            </a:r>
            <a:r>
              <a:rPr lang="en-US" sz="2000" dirty="0"/>
              <a:t>, </a:t>
            </a:r>
            <a:r>
              <a:rPr lang="en-US" sz="2000" dirty="0" err="1"/>
              <a:t>buzları</a:t>
            </a:r>
            <a:r>
              <a:rPr lang="en-US" sz="2000" dirty="0"/>
              <a:t> </a:t>
            </a:r>
            <a:r>
              <a:rPr lang="en-US" sz="2000" dirty="0" err="1"/>
              <a:t>kırmak</a:t>
            </a:r>
            <a:r>
              <a:rPr lang="en-US" sz="2000" dirty="0"/>
              <a:t>,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ders</a:t>
            </a:r>
            <a:r>
              <a:rPr lang="en-US" sz="2000" dirty="0"/>
              <a:t> </a:t>
            </a:r>
            <a:r>
              <a:rPr lang="en-US" sz="2000" dirty="0" err="1"/>
              <a:t>veya</a:t>
            </a:r>
            <a:r>
              <a:rPr lang="en-US" sz="2000" dirty="0"/>
              <a:t> </a:t>
            </a:r>
            <a:r>
              <a:rPr lang="en-US" sz="2000" dirty="0" err="1"/>
              <a:t>ders</a:t>
            </a:r>
            <a:r>
              <a:rPr lang="en-US" sz="2000" dirty="0"/>
              <a:t> </a:t>
            </a:r>
            <a:r>
              <a:rPr lang="en-US" sz="2000" dirty="0" err="1"/>
              <a:t>açmak</a:t>
            </a:r>
            <a:r>
              <a:rPr lang="en-US" sz="2000" dirty="0"/>
              <a:t> ve </a:t>
            </a:r>
            <a:r>
              <a:rPr lang="en-US" sz="2000" dirty="0" err="1"/>
              <a:t>kapatmak</a:t>
            </a:r>
            <a:r>
              <a:rPr lang="en-US" sz="2000" dirty="0"/>
              <a:t>, </a:t>
            </a:r>
            <a:r>
              <a:rPr lang="en-US" sz="2000" dirty="0" err="1"/>
              <a:t>gruplar</a:t>
            </a:r>
            <a:r>
              <a:rPr lang="en-US" sz="2000" dirty="0"/>
              <a:t> </a:t>
            </a:r>
            <a:r>
              <a:rPr lang="en-US" sz="2000" dirty="0" err="1"/>
              <a:t>veya</a:t>
            </a:r>
            <a:r>
              <a:rPr lang="en-US" sz="2000" dirty="0"/>
              <a:t> </a:t>
            </a:r>
            <a:r>
              <a:rPr lang="en-US" sz="2000" dirty="0" err="1"/>
              <a:t>çiftler</a:t>
            </a:r>
            <a:r>
              <a:rPr lang="en-US" sz="2000" dirty="0"/>
              <a:t> </a:t>
            </a:r>
            <a:r>
              <a:rPr lang="en-US" sz="2000" dirty="0" err="1"/>
              <a:t>oluşturmak</a:t>
            </a:r>
            <a:r>
              <a:rPr lang="en-US" sz="2000" dirty="0"/>
              <a:t>, </a:t>
            </a:r>
            <a:r>
              <a:rPr lang="en-US" sz="2000" dirty="0" err="1"/>
              <a:t>farklı</a:t>
            </a:r>
            <a:r>
              <a:rPr lang="en-US" sz="2000" dirty="0"/>
              <a:t> </a:t>
            </a:r>
            <a:r>
              <a:rPr lang="en-US" sz="2000" dirty="0" err="1"/>
              <a:t>anları</a:t>
            </a:r>
            <a:r>
              <a:rPr lang="en-US" sz="2000" dirty="0"/>
              <a:t> </a:t>
            </a:r>
            <a:r>
              <a:rPr lang="en-US" sz="2000" dirty="0" err="1"/>
              <a:t>ayırmak</a:t>
            </a:r>
            <a:r>
              <a:rPr lang="en-US" sz="2000" dirty="0"/>
              <a:t> </a:t>
            </a:r>
            <a:r>
              <a:rPr lang="en-US" sz="2000" dirty="0" err="1"/>
              <a:t>için</a:t>
            </a:r>
            <a:r>
              <a:rPr lang="en-US" sz="2000" dirty="0"/>
              <a:t> </a:t>
            </a:r>
            <a:r>
              <a:rPr lang="en-US" sz="2000" dirty="0" err="1"/>
              <a:t>birçok</a:t>
            </a:r>
            <a:r>
              <a:rPr lang="en-US" sz="2000" dirty="0"/>
              <a:t> </a:t>
            </a:r>
            <a:r>
              <a:rPr lang="en-US" sz="2000" dirty="0" err="1"/>
              <a:t>oyun</a:t>
            </a:r>
            <a:r>
              <a:rPr lang="en-US" sz="2000" dirty="0"/>
              <a:t> da </a:t>
            </a:r>
            <a:r>
              <a:rPr lang="en-US" sz="2000" dirty="0" err="1"/>
              <a:t>vardır</a:t>
            </a:r>
            <a:r>
              <a:rPr lang="en-US" sz="2000" dirty="0"/>
              <a:t>. </a:t>
            </a:r>
            <a:r>
              <a:rPr lang="en-US" sz="2000" dirty="0" err="1"/>
              <a:t>ders</a:t>
            </a:r>
            <a:r>
              <a:rPr lang="en-US" sz="2000" dirty="0"/>
              <a:t>, </a:t>
            </a:r>
            <a:r>
              <a:rPr lang="en-US" sz="2000" dirty="0" err="1"/>
              <a:t>gevşeme</a:t>
            </a:r>
            <a:r>
              <a:rPr lang="en-US" sz="2000" dirty="0"/>
              <a:t> </a:t>
            </a:r>
            <a:r>
              <a:rPr lang="en-US" sz="2000" dirty="0" err="1"/>
              <a:t>veya</a:t>
            </a:r>
            <a:r>
              <a:rPr lang="en-US" sz="2000" dirty="0"/>
              <a:t> </a:t>
            </a:r>
            <a:r>
              <a:rPr lang="en-US" sz="2000" dirty="0" err="1"/>
              <a:t>şarj</a:t>
            </a:r>
            <a:r>
              <a:rPr lang="en-US" sz="2000" dirty="0"/>
              <a:t> </a:t>
            </a:r>
            <a:r>
              <a:rPr lang="en-US" sz="2000" dirty="0" err="1"/>
              <a:t>oluşturun</a:t>
            </a:r>
            <a:r>
              <a:rPr lang="en-US" sz="2000" dirty="0" smtClean="0"/>
              <a:t>.</a:t>
            </a:r>
            <a:endParaRPr lang="tr-TR" sz="2000" dirty="0" smtClean="0"/>
          </a:p>
          <a:p>
            <a:pPr algn="just"/>
            <a:endParaRPr lang="tr-TR" sz="2000" dirty="0">
              <a:solidFill>
                <a:schemeClr val="tx1"/>
              </a:solidFill>
              <a:hlinkClick r:id="rId2"/>
            </a:endParaRPr>
          </a:p>
          <a:p>
            <a:pPr algn="just"/>
            <a:r>
              <a:rPr lang="it-IT" sz="1400" dirty="0" smtClean="0">
                <a:solidFill>
                  <a:schemeClr val="tx1"/>
                </a:solidFill>
                <a:hlinkClick r:id="rId2"/>
              </a:rPr>
              <a:t>Introduction</a:t>
            </a:r>
            <a:r>
              <a:rPr lang="it-IT" sz="1400" dirty="0">
                <a:solidFill>
                  <a:schemeClr val="tx1"/>
                </a:solidFill>
                <a:hlinkClick r:id="rId2"/>
              </a:rPr>
              <a:t>: https://www.almaedizioni.it/media/upload/anteprime/FRO_intro_fonti.pdf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it-IT" sz="1400" dirty="0">
                <a:solidFill>
                  <a:schemeClr val="tx1"/>
                </a:solidFill>
                <a:hlinkClick r:id="rId3"/>
              </a:rPr>
              <a:t>An </a:t>
            </a:r>
            <a:r>
              <a:rPr lang="it-IT" sz="1400" dirty="0" err="1">
                <a:solidFill>
                  <a:schemeClr val="tx1"/>
                </a:solidFill>
                <a:hlinkClick r:id="rId3"/>
              </a:rPr>
              <a:t>example</a:t>
            </a:r>
            <a:r>
              <a:rPr lang="it-IT" sz="1400" dirty="0">
                <a:solidFill>
                  <a:schemeClr val="tx1"/>
                </a:solidFill>
                <a:hlinkClick r:id="rId3"/>
              </a:rPr>
              <a:t>: https://www.almaedizioni.it/media/upload/anteprime/3.1.13_fisico_bestiale.pdf</a:t>
            </a:r>
            <a:endParaRPr lang="en-IE" sz="14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6AAEFE-8620-4C4E-AFA3-2403F8A0B3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04754" y="758953"/>
            <a:ext cx="5579898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Oyunlar</a:t>
            </a:r>
            <a:r>
              <a:rPr lang="en-IE" dirty="0"/>
              <a:t> </a:t>
            </a:r>
            <a:r>
              <a:rPr lang="en-IE" dirty="0" err="1" smtClean="0"/>
              <a:t>ile</a:t>
            </a:r>
            <a:r>
              <a:rPr lang="en-IE" dirty="0" smtClean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smtClean="0"/>
              <a:t>– </a:t>
            </a:r>
            <a:r>
              <a:rPr lang="tr-TR" dirty="0" smtClean="0"/>
              <a:t>                 </a:t>
            </a:r>
            <a:r>
              <a:rPr lang="tr-TR" b="1" dirty="0" smtClean="0"/>
              <a:t>Bir </a:t>
            </a:r>
            <a:r>
              <a:rPr lang="en-IE" b="1" dirty="0" err="1" smtClean="0"/>
              <a:t>İtalya</a:t>
            </a:r>
            <a:r>
              <a:rPr lang="en-IE" b="1" dirty="0" smtClean="0"/>
              <a:t> </a:t>
            </a:r>
            <a:r>
              <a:rPr lang="tr-TR" b="1" dirty="0" smtClean="0"/>
              <a:t>örneği</a:t>
            </a:r>
            <a:endParaRPr lang="en-IE" b="1" dirty="0"/>
          </a:p>
        </p:txBody>
      </p:sp>
      <p:pic>
        <p:nvPicPr>
          <p:cNvPr id="2050" name="Picture 2" descr="Copertina Giochi senza fronti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54" y="2119802"/>
            <a:ext cx="2854326" cy="40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isultato immagini per bandiera italia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28884" r="5475" b="21962"/>
          <a:stretch/>
        </p:blipFill>
        <p:spPr bwMode="auto">
          <a:xfrm>
            <a:off x="149259" y="523298"/>
            <a:ext cx="1815413" cy="11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D052098-45F6-496E-853B-9ECF3017A378}"/>
              </a:ext>
            </a:extLst>
          </p:cNvPr>
          <p:cNvSpPr/>
          <p:nvPr/>
        </p:nvSpPr>
        <p:spPr>
          <a:xfrm>
            <a:off x="271089" y="6000736"/>
            <a:ext cx="4374483" cy="784830"/>
          </a:xfrm>
          <a:prstGeom prst="rect">
            <a:avLst/>
          </a:prstGeom>
          <a:solidFill>
            <a:srgbClr val="EA1D7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</a:rPr>
              <a:t>Sloganı</a:t>
            </a:r>
            <a:r>
              <a:rPr lang="en-US" sz="1500" dirty="0">
                <a:solidFill>
                  <a:schemeClr val="bg1"/>
                </a:solidFill>
              </a:rPr>
              <a:t> "</a:t>
            </a:r>
            <a:r>
              <a:rPr lang="en-US" sz="1500" dirty="0" err="1">
                <a:solidFill>
                  <a:schemeClr val="bg1"/>
                </a:solidFill>
              </a:rPr>
              <a:t>öğrendiğinizi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fark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etmeden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öğrenin</a:t>
            </a:r>
            <a:r>
              <a:rPr lang="en-US" sz="1500" dirty="0">
                <a:solidFill>
                  <a:schemeClr val="bg1"/>
                </a:solidFill>
              </a:rPr>
              <a:t>" ve </a:t>
            </a:r>
            <a:r>
              <a:rPr lang="en-US" sz="1500" dirty="0" err="1">
                <a:solidFill>
                  <a:schemeClr val="bg1"/>
                </a:solidFill>
              </a:rPr>
              <a:t>çaba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harcamadan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yaratıcılığı</a:t>
            </a:r>
            <a:r>
              <a:rPr lang="en-US" sz="1500" dirty="0">
                <a:solidFill>
                  <a:schemeClr val="bg1"/>
                </a:solidFill>
              </a:rPr>
              <a:t> ve </a:t>
            </a:r>
            <a:r>
              <a:rPr lang="en-US" sz="1500" dirty="0" err="1">
                <a:solidFill>
                  <a:schemeClr val="bg1"/>
                </a:solidFill>
              </a:rPr>
              <a:t>deney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yapma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cesaretini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teşvik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edin</a:t>
            </a:r>
            <a:r>
              <a:rPr lang="en-US" sz="1500" dirty="0">
                <a:solidFill>
                  <a:schemeClr val="bg1"/>
                </a:solidFill>
              </a:rPr>
              <a:t>.</a:t>
            </a:r>
            <a:endParaRPr lang="en-I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1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B6A34CE-99D1-4AD4-909A-32D594B9C6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628DDF-BC0C-41B4-9668-F0CEB2F597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805933"/>
            <a:ext cx="5501648" cy="3947440"/>
          </a:xfrm>
        </p:spPr>
        <p:txBody>
          <a:bodyPr/>
          <a:lstStyle/>
          <a:p>
            <a:pPr algn="just"/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temel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insan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hakkıdır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diğer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tüm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insan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haklarının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kullanılması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gereklidir</a:t>
            </a:r>
            <a:r>
              <a:rPr lang="en-IE" dirty="0">
                <a:solidFill>
                  <a:srgbClr val="615F5D"/>
                </a:solidFill>
              </a:rPr>
              <a:t>. </a:t>
            </a:r>
            <a:r>
              <a:rPr lang="en-IE" dirty="0" err="1">
                <a:solidFill>
                  <a:srgbClr val="615F5D"/>
                </a:solidFill>
              </a:rPr>
              <a:t>Sosyal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uyumu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çeşitliliğin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değer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olarak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takdir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edilmesini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desteklemede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önemli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rol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oynar</a:t>
            </a:r>
            <a:r>
              <a:rPr lang="en-IE" dirty="0">
                <a:solidFill>
                  <a:srgbClr val="615F5D"/>
                </a:solidFill>
              </a:rPr>
              <a:t>.</a:t>
            </a:r>
          </a:p>
          <a:p>
            <a:pPr algn="just"/>
            <a:endParaRPr lang="en-IE" dirty="0">
              <a:solidFill>
                <a:srgbClr val="615F5D"/>
              </a:solidFill>
            </a:endParaRPr>
          </a:p>
          <a:p>
            <a:pPr algn="just"/>
            <a:r>
              <a:rPr lang="en-IE" dirty="0">
                <a:solidFill>
                  <a:srgbClr val="615F5D"/>
                </a:solidFill>
              </a:rPr>
              <a:t>Bu </a:t>
            </a:r>
            <a:r>
              <a:rPr lang="en-IE" dirty="0" err="1">
                <a:solidFill>
                  <a:srgbClr val="615F5D"/>
                </a:solidFill>
              </a:rPr>
              <a:t>bölümde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eğitimin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mülteci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göçmen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bireysel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özgürlük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yetkilerini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nasıl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teşvik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edebileceğine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insanların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toplumun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gelişimine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katkıda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bulunan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önemli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kalkınma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faydaları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sağlayabileceğine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bakıyoruz</a:t>
            </a:r>
            <a:r>
              <a:rPr lang="en-IE" dirty="0">
                <a:solidFill>
                  <a:srgbClr val="615F5D"/>
                </a:solidFill>
              </a:rPr>
              <a:t>.</a:t>
            </a:r>
            <a:endParaRPr lang="en-IE" dirty="0">
              <a:solidFill>
                <a:srgbClr val="615F5D"/>
              </a:solidFill>
            </a:endParaRPr>
          </a:p>
          <a:p>
            <a:pPr algn="just"/>
            <a:endParaRPr lang="en-IE" dirty="0">
              <a:solidFill>
                <a:srgbClr val="615F5D"/>
              </a:solidFill>
            </a:endParaRPr>
          </a:p>
          <a:p>
            <a:pPr algn="just"/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11DEB3-CDA9-46A5-900D-9F8CA9E21FFE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EĞİTİM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79A1321B-66C0-4D29-8DDB-406ABA02A929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1.1 </a:t>
            </a:r>
            <a:r>
              <a:rPr lang="en-US" sz="3600" i="0" dirty="0" err="1"/>
              <a:t>Çeşitliliğin</a:t>
            </a:r>
            <a:r>
              <a:rPr lang="en-US" sz="3600" i="0" dirty="0"/>
              <a:t> ve </a:t>
            </a:r>
            <a:r>
              <a:rPr lang="en-US" sz="3600" i="0" dirty="0" err="1"/>
              <a:t>Kaynaştırmanın</a:t>
            </a:r>
            <a:r>
              <a:rPr lang="en-US" sz="3600" i="0" dirty="0"/>
              <a:t> </a:t>
            </a:r>
            <a:r>
              <a:rPr lang="en-US" sz="3600" i="0" dirty="0" err="1"/>
              <a:t>Geliştirilmesinde</a:t>
            </a:r>
            <a:r>
              <a:rPr lang="en-US" sz="3600" i="0" dirty="0"/>
              <a:t> </a:t>
            </a:r>
            <a:r>
              <a:rPr lang="en-US" sz="3600" i="0" dirty="0" err="1"/>
              <a:t>Yetişkin</a:t>
            </a:r>
            <a:r>
              <a:rPr lang="en-US" sz="3600" i="0" dirty="0"/>
              <a:t> </a:t>
            </a:r>
            <a:r>
              <a:rPr lang="en-US" sz="3600" i="0" dirty="0" err="1"/>
              <a:t>Eğitiminin</a:t>
            </a:r>
            <a:r>
              <a:rPr lang="en-US" sz="3600" i="0" dirty="0"/>
              <a:t> </a:t>
            </a:r>
            <a:r>
              <a:rPr lang="en-US" sz="3600" i="0" dirty="0" err="1"/>
              <a:t>Rolü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296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2FB8A27-D733-4BAC-9408-5B42770BC0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70180" y="2118164"/>
            <a:ext cx="6274676" cy="3631644"/>
          </a:xfrm>
        </p:spPr>
        <p:txBody>
          <a:bodyPr/>
          <a:lstStyle/>
          <a:p>
            <a:r>
              <a:rPr lang="en-IE" dirty="0" err="1"/>
              <a:t>Beş</a:t>
            </a:r>
            <a:r>
              <a:rPr lang="en-IE" dirty="0"/>
              <a:t> </a:t>
            </a:r>
            <a:r>
              <a:rPr lang="en-IE" dirty="0" err="1"/>
              <a:t>kişi</a:t>
            </a:r>
            <a:r>
              <a:rPr lang="en-IE" dirty="0"/>
              <a:t> kuru </a:t>
            </a:r>
            <a:r>
              <a:rPr lang="en-IE" dirty="0" err="1"/>
              <a:t>spagettiyi</a:t>
            </a:r>
            <a:r>
              <a:rPr lang="en-IE" dirty="0"/>
              <a:t> </a:t>
            </a:r>
            <a:r>
              <a:rPr lang="en-IE" dirty="0" err="1"/>
              <a:t>açmakla</a:t>
            </a:r>
            <a:r>
              <a:rPr lang="en-IE" dirty="0"/>
              <a:t> </a:t>
            </a:r>
            <a:r>
              <a:rPr lang="en-IE" dirty="0" err="1"/>
              <a:t>meşgul</a:t>
            </a:r>
            <a:r>
              <a:rPr lang="en-IE" dirty="0"/>
              <a:t>. </a:t>
            </a:r>
            <a:r>
              <a:rPr lang="en-IE" dirty="0" err="1"/>
              <a:t>Spagetti</a:t>
            </a:r>
            <a:r>
              <a:rPr lang="en-IE" dirty="0"/>
              <a:t> </a:t>
            </a:r>
            <a:r>
              <a:rPr lang="en-IE" dirty="0" err="1"/>
              <a:t>hızla</a:t>
            </a:r>
            <a:r>
              <a:rPr lang="en-IE" dirty="0"/>
              <a:t> </a:t>
            </a:r>
            <a:r>
              <a:rPr lang="en-IE" dirty="0" err="1"/>
              <a:t>birbirine</a:t>
            </a:r>
            <a:r>
              <a:rPr lang="en-IE" dirty="0"/>
              <a:t> </a:t>
            </a:r>
            <a:r>
              <a:rPr lang="en-IE" dirty="0" err="1"/>
              <a:t>bantlanmış</a:t>
            </a:r>
            <a:r>
              <a:rPr lang="en-IE" dirty="0"/>
              <a:t> </a:t>
            </a:r>
            <a:r>
              <a:rPr lang="en-IE" dirty="0" err="1"/>
              <a:t>demetler</a:t>
            </a:r>
            <a:r>
              <a:rPr lang="en-IE" dirty="0"/>
              <a:t> </a:t>
            </a:r>
            <a:r>
              <a:rPr lang="en-IE" dirty="0" err="1"/>
              <a:t>halinde</a:t>
            </a:r>
            <a:r>
              <a:rPr lang="en-IE" dirty="0"/>
              <a:t> monte </a:t>
            </a:r>
            <a:r>
              <a:rPr lang="en-IE" dirty="0" err="1"/>
              <a:t>edilir</a:t>
            </a:r>
            <a:r>
              <a:rPr lang="en-IE" dirty="0"/>
              <a:t>. </a:t>
            </a:r>
            <a:r>
              <a:rPr lang="en-IE" dirty="0" err="1"/>
              <a:t>Genç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kadın</a:t>
            </a:r>
            <a:r>
              <a:rPr lang="en-IE" dirty="0"/>
              <a:t>, </a:t>
            </a:r>
            <a:r>
              <a:rPr lang="en-IE" dirty="0" err="1"/>
              <a:t>iki</a:t>
            </a:r>
            <a:r>
              <a:rPr lang="en-IE" dirty="0"/>
              <a:t> </a:t>
            </a:r>
            <a:r>
              <a:rPr lang="en-IE" dirty="0" err="1"/>
              <a:t>erkekle</a:t>
            </a:r>
            <a:r>
              <a:rPr lang="en-IE" dirty="0"/>
              <a:t> </a:t>
            </a:r>
            <a:r>
              <a:rPr lang="en-IE" dirty="0" err="1"/>
              <a:t>demetleri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araya</a:t>
            </a:r>
            <a:r>
              <a:rPr lang="en-IE" dirty="0"/>
              <a:t> </a:t>
            </a:r>
            <a:r>
              <a:rPr lang="en-IE" dirty="0" err="1"/>
              <a:t>getirmenin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yolunu</a:t>
            </a:r>
            <a:r>
              <a:rPr lang="en-IE" dirty="0"/>
              <a:t> </a:t>
            </a:r>
            <a:r>
              <a:rPr lang="en-IE" dirty="0" err="1"/>
              <a:t>tartışır</a:t>
            </a:r>
            <a:r>
              <a:rPr lang="en-IE" dirty="0"/>
              <a:t>. </a:t>
            </a:r>
            <a:r>
              <a:rPr lang="en-IE" dirty="0" err="1"/>
              <a:t>Aynı</a:t>
            </a:r>
            <a:r>
              <a:rPr lang="en-IE" dirty="0"/>
              <a:t> </a:t>
            </a:r>
            <a:r>
              <a:rPr lang="en-IE" dirty="0" err="1"/>
              <a:t>zamanda</a:t>
            </a:r>
            <a:r>
              <a:rPr lang="en-IE" dirty="0"/>
              <a:t>, </a:t>
            </a:r>
            <a:r>
              <a:rPr lang="en-IE" dirty="0" err="1"/>
              <a:t>gençleri</a:t>
            </a:r>
            <a:r>
              <a:rPr lang="en-IE" dirty="0"/>
              <a:t> </a:t>
            </a:r>
            <a:r>
              <a:rPr lang="en-IE" dirty="0" err="1"/>
              <a:t>hevesle</a:t>
            </a:r>
            <a:r>
              <a:rPr lang="en-IE" dirty="0"/>
              <a:t> </a:t>
            </a:r>
            <a:r>
              <a:rPr lang="en-IE" dirty="0" err="1"/>
              <a:t>işaret</a:t>
            </a:r>
            <a:r>
              <a:rPr lang="en-IE" dirty="0"/>
              <a:t> </a:t>
            </a:r>
            <a:r>
              <a:rPr lang="en-IE" dirty="0" err="1"/>
              <a:t>eden</a:t>
            </a:r>
            <a:r>
              <a:rPr lang="en-IE" dirty="0"/>
              <a:t> </a:t>
            </a:r>
            <a:r>
              <a:rPr lang="en-IE" dirty="0" err="1"/>
              <a:t>iki</a:t>
            </a:r>
            <a:r>
              <a:rPr lang="en-IE" dirty="0"/>
              <a:t> </a:t>
            </a:r>
            <a:r>
              <a:rPr lang="en-IE" dirty="0" err="1"/>
              <a:t>yaşlı</a:t>
            </a:r>
            <a:r>
              <a:rPr lang="en-IE" dirty="0"/>
              <a:t> </a:t>
            </a:r>
            <a:r>
              <a:rPr lang="en-IE" dirty="0" err="1"/>
              <a:t>adam</a:t>
            </a:r>
            <a:r>
              <a:rPr lang="en-IE" dirty="0"/>
              <a:t> var. </a:t>
            </a:r>
            <a:r>
              <a:rPr lang="en-IE" dirty="0" err="1"/>
              <a:t>Hiçbir</a:t>
            </a:r>
            <a:r>
              <a:rPr lang="en-IE" dirty="0"/>
              <a:t> </a:t>
            </a:r>
            <a:r>
              <a:rPr lang="en-IE" dirty="0" err="1"/>
              <a:t>şey</a:t>
            </a:r>
            <a:r>
              <a:rPr lang="en-IE" dirty="0"/>
              <a:t> </a:t>
            </a:r>
            <a:r>
              <a:rPr lang="en-IE" dirty="0" err="1"/>
              <a:t>söyleyemezler</a:t>
            </a:r>
            <a:r>
              <a:rPr lang="en-IE" dirty="0"/>
              <a:t>. </a:t>
            </a:r>
            <a:r>
              <a:rPr lang="en-IE" dirty="0" err="1"/>
              <a:t>Grup</a:t>
            </a:r>
            <a:r>
              <a:rPr lang="en-IE" dirty="0"/>
              <a:t> </a:t>
            </a:r>
            <a:r>
              <a:rPr lang="en-IE" dirty="0" err="1"/>
              <a:t>birlikte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köprü</a:t>
            </a:r>
            <a:r>
              <a:rPr lang="en-IE" dirty="0"/>
              <a:t> </a:t>
            </a:r>
            <a:r>
              <a:rPr lang="en-IE" dirty="0" err="1"/>
              <a:t>inşa</a:t>
            </a:r>
            <a:r>
              <a:rPr lang="en-IE" dirty="0"/>
              <a:t> </a:t>
            </a:r>
            <a:r>
              <a:rPr lang="en-IE" dirty="0" err="1"/>
              <a:t>etmeli</a:t>
            </a:r>
            <a:r>
              <a:rPr lang="en-IE" dirty="0"/>
              <a:t>;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spagetti</a:t>
            </a:r>
            <a:r>
              <a:rPr lang="en-IE" dirty="0"/>
              <a:t> </a:t>
            </a:r>
            <a:r>
              <a:rPr lang="en-IE" dirty="0" err="1"/>
              <a:t>köprüsü</a:t>
            </a:r>
            <a:r>
              <a:rPr lang="en-IE" dirty="0"/>
              <a:t>.</a:t>
            </a:r>
          </a:p>
          <a:p>
            <a:r>
              <a:rPr lang="en-IE" dirty="0" err="1"/>
              <a:t>Oyun</a:t>
            </a:r>
            <a:r>
              <a:rPr lang="en-IE" dirty="0"/>
              <a:t> </a:t>
            </a:r>
            <a:r>
              <a:rPr lang="en-IE" dirty="0" err="1"/>
              <a:t>sık</a:t>
            </a:r>
            <a:r>
              <a:rPr lang="en-IE" dirty="0"/>
              <a:t> </a:t>
            </a:r>
            <a:r>
              <a:rPr lang="en-IE" dirty="0" err="1"/>
              <a:t>sık</a:t>
            </a:r>
            <a:r>
              <a:rPr lang="en-IE" dirty="0"/>
              <a:t> </a:t>
            </a:r>
            <a:r>
              <a:rPr lang="en-IE" dirty="0" err="1"/>
              <a:t>kahkaha</a:t>
            </a:r>
            <a:r>
              <a:rPr lang="en-IE" dirty="0"/>
              <a:t> </a:t>
            </a:r>
            <a:r>
              <a:rPr lang="en-IE" dirty="0" err="1"/>
              <a:t>atar</a:t>
            </a:r>
            <a:r>
              <a:rPr lang="en-IE" dirty="0"/>
              <a:t> ve </a:t>
            </a:r>
            <a:r>
              <a:rPr lang="en-IE" dirty="0" err="1"/>
              <a:t>atmosfer</a:t>
            </a:r>
            <a:r>
              <a:rPr lang="en-IE" dirty="0"/>
              <a:t> </a:t>
            </a:r>
            <a:r>
              <a:rPr lang="en-IE" dirty="0" err="1"/>
              <a:t>enerji</a:t>
            </a:r>
            <a:r>
              <a:rPr lang="en-IE" dirty="0"/>
              <a:t> ve </a:t>
            </a:r>
            <a:r>
              <a:rPr lang="en-IE" dirty="0" err="1"/>
              <a:t>eğlenceden</a:t>
            </a:r>
            <a:r>
              <a:rPr lang="en-IE" dirty="0"/>
              <a:t> </a:t>
            </a:r>
            <a:r>
              <a:rPr lang="en-IE" dirty="0" err="1"/>
              <a:t>biridir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24750C-DD12-4EC7-B20B-9EC88E1668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70180" y="616433"/>
            <a:ext cx="5931283" cy="10086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ActionAid </a:t>
            </a:r>
            <a:r>
              <a:rPr lang="en-US" dirty="0" err="1"/>
              <a:t>Danimarka'da</a:t>
            </a:r>
            <a:r>
              <a:rPr lang="en-US" dirty="0"/>
              <a:t> </a:t>
            </a:r>
            <a:r>
              <a:rPr lang="en-US" dirty="0" err="1"/>
              <a:t>hareketli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oyun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6FB78A-473B-416C-9E52-E40C9737DFE0}"/>
              </a:ext>
            </a:extLst>
          </p:cNvPr>
          <p:cNvSpPr txBox="1"/>
          <p:nvPr/>
        </p:nvSpPr>
        <p:spPr>
          <a:xfrm>
            <a:off x="0" y="154768"/>
            <a:ext cx="4866290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Yenilikçi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Eğitimci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>
                <a:solidFill>
                  <a:schemeClr val="bg1"/>
                </a:solidFill>
              </a:rPr>
              <a:t>Bakış Açısı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EFFDF7-B29E-4FE9-82FD-89ABAC8B5387}"/>
              </a:ext>
            </a:extLst>
          </p:cNvPr>
          <p:cNvSpPr txBox="1"/>
          <p:nvPr/>
        </p:nvSpPr>
        <p:spPr>
          <a:xfrm>
            <a:off x="0" y="735425"/>
            <a:ext cx="4866290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/ </a:t>
            </a:r>
            <a:r>
              <a:rPr lang="en-IE" sz="2400" dirty="0" err="1">
                <a:solidFill>
                  <a:schemeClr val="bg1"/>
                </a:solidFill>
              </a:rPr>
              <a:t>Göçmen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Anlayışı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0" name="Picture Placeholder 9" descr="A picture containing indoor, person, sitting, table&#10;&#10;Description automatically generated">
            <a:extLst>
              <a:ext uri="{FF2B5EF4-FFF2-40B4-BE49-F238E27FC236}">
                <a16:creationId xmlns:a16="http://schemas.microsoft.com/office/drawing/2014/main" xmlns="" id="{CF37B850-07D0-48CA-967D-2F971DE757A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2732" r="12732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AA57F5B-C4C9-4F0A-839A-2D659BD75964}"/>
              </a:ext>
            </a:extLst>
          </p:cNvPr>
          <p:cNvSpPr/>
          <p:nvPr/>
        </p:nvSpPr>
        <p:spPr>
          <a:xfrm>
            <a:off x="0" y="5568312"/>
            <a:ext cx="5265683" cy="1200329"/>
          </a:xfrm>
          <a:prstGeom prst="rect">
            <a:avLst/>
          </a:prstGeom>
          <a:solidFill>
            <a:srgbClr val="F38B00"/>
          </a:solidFill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At the asylum centre in </a:t>
            </a:r>
            <a:r>
              <a:rPr lang="en-IE" dirty="0" err="1">
                <a:solidFill>
                  <a:schemeClr val="bg1"/>
                </a:solidFill>
              </a:rPr>
              <a:t>Avnstrup</a:t>
            </a:r>
            <a:r>
              <a:rPr lang="en-IE" dirty="0">
                <a:solidFill>
                  <a:schemeClr val="bg1"/>
                </a:solidFill>
              </a:rPr>
              <a:t>, games like this play an important role. They force exercise people to work together without speaking, they break tension and create a fun, learning environment.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5776F9-6597-4AAD-8AE1-E21EDDE805D4}"/>
              </a:ext>
            </a:extLst>
          </p:cNvPr>
          <p:cNvSpPr/>
          <p:nvPr/>
        </p:nvSpPr>
        <p:spPr>
          <a:xfrm>
            <a:off x="7135010" y="6622288"/>
            <a:ext cx="85359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https://epale.ec.europa.eu/sites/default/files/get_inspired_-_12_danish.pdf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1742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2FB8A27-D733-4BAC-9408-5B42770BC0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38649" y="1821082"/>
            <a:ext cx="6099449" cy="3631644"/>
          </a:xfrm>
        </p:spPr>
        <p:txBody>
          <a:bodyPr/>
          <a:lstStyle/>
          <a:p>
            <a:r>
              <a:rPr lang="en-IE" dirty="0"/>
              <a:t>“</a:t>
            </a:r>
            <a:r>
              <a:rPr lang="en-IE" dirty="0" err="1"/>
              <a:t>Oyun</a:t>
            </a:r>
            <a:r>
              <a:rPr lang="en-IE" dirty="0"/>
              <a:t>, </a:t>
            </a:r>
            <a:r>
              <a:rPr lang="en-IE" dirty="0" err="1"/>
              <a:t>insanları</a:t>
            </a:r>
            <a:r>
              <a:rPr lang="en-IE" dirty="0"/>
              <a:t> </a:t>
            </a:r>
            <a:r>
              <a:rPr lang="en-IE" dirty="0" err="1"/>
              <a:t>birbirlerine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açık</a:t>
            </a:r>
            <a:r>
              <a:rPr lang="en-IE" dirty="0"/>
              <a:t> </a:t>
            </a:r>
            <a:r>
              <a:rPr lang="en-IE" dirty="0" err="1"/>
              <a:t>oldukları</a:t>
            </a:r>
            <a:r>
              <a:rPr lang="en-IE" dirty="0"/>
              <a:t>, </a:t>
            </a:r>
            <a:r>
              <a:rPr lang="en-IE" dirty="0" err="1"/>
              <a:t>başkalarıyla</a:t>
            </a:r>
            <a:r>
              <a:rPr lang="en-IE" dirty="0"/>
              <a:t> </a:t>
            </a:r>
            <a:r>
              <a:rPr lang="en-IE" dirty="0" err="1"/>
              <a:t>paylaşmaya</a:t>
            </a:r>
            <a:r>
              <a:rPr lang="en-IE" dirty="0"/>
              <a:t> </a:t>
            </a:r>
            <a:r>
              <a:rPr lang="en-IE" dirty="0" err="1"/>
              <a:t>alışık</a:t>
            </a:r>
            <a:r>
              <a:rPr lang="en-IE" dirty="0"/>
              <a:t> </a:t>
            </a:r>
            <a:r>
              <a:rPr lang="en-IE" dirty="0" err="1"/>
              <a:t>olmadıkları</a:t>
            </a:r>
            <a:r>
              <a:rPr lang="en-IE" dirty="0"/>
              <a:t> </a:t>
            </a:r>
            <a:r>
              <a:rPr lang="en-IE" dirty="0" err="1"/>
              <a:t>hikayelerden</a:t>
            </a:r>
            <a:r>
              <a:rPr lang="en-IE" dirty="0"/>
              <a:t> </a:t>
            </a:r>
            <a:r>
              <a:rPr lang="en-IE" dirty="0" err="1"/>
              <a:t>bazılarını</a:t>
            </a:r>
            <a:r>
              <a:rPr lang="en-IE" dirty="0"/>
              <a:t> </a:t>
            </a:r>
            <a:r>
              <a:rPr lang="en-IE" dirty="0" err="1"/>
              <a:t>öğrenip</a:t>
            </a:r>
            <a:r>
              <a:rPr lang="en-IE" dirty="0"/>
              <a:t> </a:t>
            </a:r>
            <a:r>
              <a:rPr lang="en-IE" dirty="0" err="1"/>
              <a:t>anlatan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duruma</a:t>
            </a:r>
            <a:r>
              <a:rPr lang="en-IE" dirty="0"/>
              <a:t> </a:t>
            </a:r>
            <a:r>
              <a:rPr lang="en-IE" dirty="0" err="1"/>
              <a:t>sokar</a:t>
            </a:r>
            <a:r>
              <a:rPr lang="en-IE" dirty="0"/>
              <a:t>. </a:t>
            </a:r>
            <a:r>
              <a:rPr lang="en-IE" dirty="0" err="1"/>
              <a:t>Yani</a:t>
            </a:r>
            <a:r>
              <a:rPr lang="en-IE" dirty="0"/>
              <a:t> </a:t>
            </a:r>
            <a:r>
              <a:rPr lang="en-IE" dirty="0" err="1"/>
              <a:t>oyunlar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çeşit</a:t>
            </a:r>
            <a:r>
              <a:rPr lang="en-IE" dirty="0"/>
              <a:t> </a:t>
            </a:r>
            <a:r>
              <a:rPr lang="en-IE" dirty="0" err="1"/>
              <a:t>konserve</a:t>
            </a:r>
            <a:r>
              <a:rPr lang="en-IE" dirty="0"/>
              <a:t> </a:t>
            </a:r>
            <a:r>
              <a:rPr lang="en-IE" dirty="0" err="1"/>
              <a:t>açacağı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</a:t>
            </a:r>
            <a:r>
              <a:rPr lang="en-IE" dirty="0" err="1"/>
              <a:t>edebilir</a:t>
            </a:r>
            <a:r>
              <a:rPr lang="en-IE" dirty="0"/>
              <a:t>. ” - Christel </a:t>
            </a:r>
            <a:r>
              <a:rPr lang="en-IE" dirty="0" err="1"/>
              <a:t>Winther</a:t>
            </a:r>
            <a:r>
              <a:rPr lang="en-IE" dirty="0"/>
              <a:t>, ActionAid </a:t>
            </a:r>
            <a:r>
              <a:rPr lang="en-IE" dirty="0" err="1"/>
              <a:t>Danimarka</a:t>
            </a:r>
            <a:endParaRPr lang="en-IE" dirty="0"/>
          </a:p>
          <a:p>
            <a:r>
              <a:rPr lang="en-IE" dirty="0" err="1"/>
              <a:t>Şamlı</a:t>
            </a:r>
            <a:r>
              <a:rPr lang="en-IE" dirty="0"/>
              <a:t> </a:t>
            </a:r>
            <a:r>
              <a:rPr lang="en-IE" dirty="0" err="1"/>
              <a:t>genç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kadın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Shemi</a:t>
            </a:r>
            <a:r>
              <a:rPr lang="en-IE" dirty="0"/>
              <a:t>, </a:t>
            </a:r>
            <a:r>
              <a:rPr lang="en-IE" dirty="0" err="1"/>
              <a:t>oynak</a:t>
            </a:r>
            <a:r>
              <a:rPr lang="en-IE" dirty="0"/>
              <a:t> </a:t>
            </a:r>
            <a:r>
              <a:rPr lang="en-IE" dirty="0" err="1"/>
              <a:t>oyunların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çalıştığını</a:t>
            </a:r>
            <a:r>
              <a:rPr lang="en-IE" dirty="0"/>
              <a:t> </a:t>
            </a:r>
            <a:r>
              <a:rPr lang="en-IE" dirty="0" err="1"/>
              <a:t>şöyle</a:t>
            </a:r>
            <a:r>
              <a:rPr lang="en-IE" dirty="0"/>
              <a:t> </a:t>
            </a:r>
            <a:r>
              <a:rPr lang="en-IE" dirty="0" err="1"/>
              <a:t>anlatıyor</a:t>
            </a:r>
            <a:r>
              <a:rPr lang="en-IE" dirty="0"/>
              <a:t>: “</a:t>
            </a:r>
            <a:r>
              <a:rPr lang="en-IE" dirty="0" err="1"/>
              <a:t>Egzersizlerin</a:t>
            </a:r>
            <a:r>
              <a:rPr lang="en-IE" dirty="0"/>
              <a:t> </a:t>
            </a:r>
            <a:r>
              <a:rPr lang="en-IE" dirty="0" err="1"/>
              <a:t>oynak</a:t>
            </a:r>
            <a:r>
              <a:rPr lang="en-IE" dirty="0"/>
              <a:t> </a:t>
            </a:r>
            <a:r>
              <a:rPr lang="en-IE" dirty="0" err="1"/>
              <a:t>doğası</a:t>
            </a:r>
            <a:r>
              <a:rPr lang="en-IE" dirty="0"/>
              <a:t>, </a:t>
            </a:r>
            <a:r>
              <a:rPr lang="en-IE" dirty="0" err="1"/>
              <a:t>birbirimizi</a:t>
            </a:r>
            <a:r>
              <a:rPr lang="en-IE" dirty="0"/>
              <a:t> </a:t>
            </a:r>
            <a:r>
              <a:rPr lang="en-IE" dirty="0" err="1"/>
              <a:t>farklı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tanıma</a:t>
            </a:r>
            <a:r>
              <a:rPr lang="en-IE" dirty="0"/>
              <a:t> </a:t>
            </a:r>
            <a:r>
              <a:rPr lang="en-IE" dirty="0" err="1"/>
              <a:t>fırsatı</a:t>
            </a:r>
            <a:r>
              <a:rPr lang="en-IE" dirty="0"/>
              <a:t> </a:t>
            </a:r>
            <a:r>
              <a:rPr lang="en-IE" dirty="0" err="1"/>
              <a:t>veriyor</a:t>
            </a:r>
            <a:r>
              <a:rPr lang="en-IE" dirty="0"/>
              <a:t>. </a:t>
            </a:r>
            <a:r>
              <a:rPr lang="en-IE" dirty="0" err="1"/>
              <a:t>Egzersizler</a:t>
            </a:r>
            <a:r>
              <a:rPr lang="en-IE" dirty="0"/>
              <a:t>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kişinin</a:t>
            </a:r>
            <a:r>
              <a:rPr lang="en-IE" dirty="0"/>
              <a:t> </a:t>
            </a:r>
            <a:r>
              <a:rPr lang="en-IE" dirty="0" err="1"/>
              <a:t>mutlu</a:t>
            </a:r>
            <a:r>
              <a:rPr lang="en-IE" dirty="0"/>
              <a:t> </a:t>
            </a:r>
            <a:r>
              <a:rPr lang="en-IE" dirty="0" err="1"/>
              <a:t>ya</a:t>
            </a:r>
            <a:r>
              <a:rPr lang="en-IE" dirty="0"/>
              <a:t> da </a:t>
            </a:r>
            <a:r>
              <a:rPr lang="en-IE" dirty="0" err="1"/>
              <a:t>üzgün</a:t>
            </a:r>
            <a:r>
              <a:rPr lang="en-IE" dirty="0"/>
              <a:t> </a:t>
            </a:r>
            <a:r>
              <a:rPr lang="en-IE" dirty="0" err="1"/>
              <a:t>olup</a:t>
            </a:r>
            <a:r>
              <a:rPr lang="en-IE" dirty="0"/>
              <a:t> </a:t>
            </a:r>
            <a:r>
              <a:rPr lang="en-IE" dirty="0" err="1"/>
              <a:t>olmadığını</a:t>
            </a:r>
            <a:r>
              <a:rPr lang="en-IE" dirty="0"/>
              <a:t> </a:t>
            </a:r>
            <a:r>
              <a:rPr lang="en-IE" dirty="0" err="1"/>
              <a:t>başka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hissetmenizi</a:t>
            </a:r>
            <a:r>
              <a:rPr lang="en-IE" dirty="0"/>
              <a:t> </a:t>
            </a:r>
            <a:r>
              <a:rPr lang="en-IE" dirty="0" err="1"/>
              <a:t>sağlar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6" name="Picture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B28DD023-356C-4FD1-9069-72EAA765D09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5599" r="1559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24750C-DD12-4EC7-B20B-9EC88E1668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4772" y="767883"/>
            <a:ext cx="5836691" cy="857158"/>
          </a:xfrm>
        </p:spPr>
        <p:txBody>
          <a:bodyPr>
            <a:normAutofit fontScale="70000" lnSpcReduction="20000"/>
          </a:bodyPr>
          <a:lstStyle/>
          <a:p>
            <a:r>
              <a:rPr lang="en-IE" dirty="0"/>
              <a:t>ActionAid </a:t>
            </a:r>
            <a:r>
              <a:rPr lang="en-IE" dirty="0" err="1"/>
              <a:t>Danimarka</a:t>
            </a:r>
            <a:r>
              <a:rPr lang="en-IE" dirty="0"/>
              <a:t> </a:t>
            </a:r>
            <a:r>
              <a:rPr lang="en-IE" dirty="0" err="1"/>
              <a:t>iletişim</a:t>
            </a:r>
            <a:r>
              <a:rPr lang="en-IE" dirty="0"/>
              <a:t> </a:t>
            </a:r>
            <a:r>
              <a:rPr lang="tr-TR" dirty="0" smtClean="0"/>
              <a:t>engellerini kaldırmak </a:t>
            </a:r>
            <a:r>
              <a:rPr lang="en-IE" dirty="0" err="1" smtClean="0"/>
              <a:t>oyunlar</a:t>
            </a:r>
            <a:r>
              <a:rPr lang="en-IE" dirty="0" smtClean="0"/>
              <a:t> </a:t>
            </a:r>
            <a:r>
              <a:rPr lang="en-IE" dirty="0" err="1"/>
              <a:t>kullanıyor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6FB78A-473B-416C-9E52-E40C9737DFE0}"/>
              </a:ext>
            </a:extLst>
          </p:cNvPr>
          <p:cNvSpPr txBox="1"/>
          <p:nvPr/>
        </p:nvSpPr>
        <p:spPr>
          <a:xfrm>
            <a:off x="0" y="154768"/>
            <a:ext cx="4866290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Yenilikçi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Eğitimci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>
                <a:solidFill>
                  <a:schemeClr val="bg1"/>
                </a:solidFill>
              </a:rPr>
              <a:t>Bakış Açısı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EFFDF7-B29E-4FE9-82FD-89ABAC8B5387}"/>
              </a:ext>
            </a:extLst>
          </p:cNvPr>
          <p:cNvSpPr txBox="1"/>
          <p:nvPr/>
        </p:nvSpPr>
        <p:spPr>
          <a:xfrm>
            <a:off x="0" y="735425"/>
            <a:ext cx="4866290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/ </a:t>
            </a:r>
            <a:r>
              <a:rPr lang="en-IE" sz="2400" dirty="0" err="1">
                <a:solidFill>
                  <a:schemeClr val="bg1"/>
                </a:solidFill>
              </a:rPr>
              <a:t>Göçmen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Anlayışı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476A342-2A4E-4581-93E5-F207A97DE89F}"/>
              </a:ext>
            </a:extLst>
          </p:cNvPr>
          <p:cNvSpPr/>
          <p:nvPr/>
        </p:nvSpPr>
        <p:spPr>
          <a:xfrm>
            <a:off x="7135010" y="6622288"/>
            <a:ext cx="85359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https://epale.ec.europa.eu/sites/default/files/get_inspired_-_12_danish.pdf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1879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2E9C696-059C-4EB1-B9BB-A8096836C9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3752" y="1822927"/>
            <a:ext cx="6463862" cy="4222366"/>
          </a:xfrm>
        </p:spPr>
        <p:txBody>
          <a:bodyPr/>
          <a:lstStyle/>
          <a:p>
            <a:pPr algn="just"/>
            <a:r>
              <a:rPr lang="en-IE" sz="2300" dirty="0" err="1"/>
              <a:t>Hikaye</a:t>
            </a:r>
            <a:r>
              <a:rPr lang="en-IE" sz="2300" dirty="0"/>
              <a:t> </a:t>
            </a:r>
            <a:r>
              <a:rPr lang="en-IE" sz="2300" dirty="0" err="1"/>
              <a:t>anlatımı</a:t>
            </a:r>
            <a:r>
              <a:rPr lang="en-IE" sz="2300" dirty="0"/>
              <a:t> </a:t>
            </a:r>
            <a:r>
              <a:rPr lang="en-IE" sz="2300" dirty="0" err="1"/>
              <a:t>en</a:t>
            </a:r>
            <a:r>
              <a:rPr lang="en-IE" sz="2300" dirty="0"/>
              <a:t> </a:t>
            </a:r>
            <a:r>
              <a:rPr lang="en-IE" sz="2300" dirty="0" err="1"/>
              <a:t>güçlü</a:t>
            </a:r>
            <a:r>
              <a:rPr lang="en-IE" sz="2300" dirty="0"/>
              <a:t> </a:t>
            </a:r>
            <a:r>
              <a:rPr lang="en-IE" sz="2300" dirty="0" err="1"/>
              <a:t>iletişim</a:t>
            </a:r>
            <a:r>
              <a:rPr lang="en-IE" sz="2300" dirty="0"/>
              <a:t> </a:t>
            </a:r>
            <a:r>
              <a:rPr lang="en-IE" sz="2300" dirty="0" err="1"/>
              <a:t>yöntemlerinden</a:t>
            </a:r>
            <a:r>
              <a:rPr lang="en-IE" sz="2300" dirty="0"/>
              <a:t> </a:t>
            </a:r>
            <a:r>
              <a:rPr lang="en-IE" sz="2300" dirty="0" err="1"/>
              <a:t>biridir</a:t>
            </a:r>
            <a:r>
              <a:rPr lang="en-IE" sz="2300" dirty="0"/>
              <a:t>. </a:t>
            </a:r>
            <a:r>
              <a:rPr lang="en-IE" sz="2300" dirty="0" err="1"/>
              <a:t>Eğitimde</a:t>
            </a:r>
            <a:r>
              <a:rPr lang="en-IE" sz="2300" dirty="0"/>
              <a:t> </a:t>
            </a:r>
            <a:r>
              <a:rPr lang="en-IE" sz="2300" dirty="0" err="1"/>
              <a:t>hikayeler</a:t>
            </a:r>
            <a:r>
              <a:rPr lang="en-IE" sz="2300" dirty="0"/>
              <a:t> </a:t>
            </a:r>
            <a:r>
              <a:rPr lang="en-IE" sz="2300" dirty="0" err="1"/>
              <a:t>deneyimi</a:t>
            </a:r>
            <a:r>
              <a:rPr lang="en-IE" sz="2300" dirty="0"/>
              <a:t> </a:t>
            </a:r>
            <a:r>
              <a:rPr lang="en-IE" sz="2300" dirty="0" err="1"/>
              <a:t>insancıllaştırabilir</a:t>
            </a:r>
            <a:r>
              <a:rPr lang="en-IE" sz="2300" dirty="0"/>
              <a:t> ve </a:t>
            </a:r>
            <a:r>
              <a:rPr lang="en-IE" sz="2300" dirty="0" err="1"/>
              <a:t>daha</a:t>
            </a:r>
            <a:r>
              <a:rPr lang="en-IE" sz="2300" dirty="0"/>
              <a:t> </a:t>
            </a:r>
            <a:r>
              <a:rPr lang="en-IE" sz="2300" dirty="0" err="1"/>
              <a:t>derin</a:t>
            </a:r>
            <a:r>
              <a:rPr lang="en-IE" sz="2300" dirty="0"/>
              <a:t> </a:t>
            </a:r>
            <a:r>
              <a:rPr lang="en-IE" sz="2300" dirty="0" err="1"/>
              <a:t>öğrenme</a:t>
            </a:r>
            <a:r>
              <a:rPr lang="en-IE" sz="2300" dirty="0"/>
              <a:t> / </a:t>
            </a:r>
            <a:r>
              <a:rPr lang="en-IE" sz="2300" dirty="0" err="1"/>
              <a:t>anlayışa</a:t>
            </a:r>
            <a:r>
              <a:rPr lang="en-IE" sz="2300" dirty="0"/>
              <a:t> </a:t>
            </a:r>
            <a:r>
              <a:rPr lang="en-IE" sz="2300" dirty="0" err="1"/>
              <a:t>yol</a:t>
            </a:r>
            <a:r>
              <a:rPr lang="en-IE" sz="2300" dirty="0"/>
              <a:t> </a:t>
            </a:r>
            <a:r>
              <a:rPr lang="en-IE" sz="2300" dirty="0" err="1"/>
              <a:t>açabilir</a:t>
            </a:r>
            <a:r>
              <a:rPr lang="en-IE" sz="2300" dirty="0"/>
              <a:t>.</a:t>
            </a:r>
          </a:p>
          <a:p>
            <a:pPr algn="just"/>
            <a:r>
              <a:rPr lang="en-IE" sz="2300" dirty="0" err="1"/>
              <a:t>Hikaye</a:t>
            </a:r>
            <a:r>
              <a:rPr lang="en-IE" sz="2300" dirty="0"/>
              <a:t> </a:t>
            </a:r>
            <a:r>
              <a:rPr lang="en-IE" sz="2300" dirty="0" err="1"/>
              <a:t>anlatımı</a:t>
            </a:r>
            <a:r>
              <a:rPr lang="en-IE" sz="2300" dirty="0"/>
              <a:t> </a:t>
            </a:r>
            <a:r>
              <a:rPr lang="en-IE" sz="2300" dirty="0" err="1"/>
              <a:t>bize</a:t>
            </a:r>
            <a:r>
              <a:rPr lang="en-IE" sz="2300" dirty="0"/>
              <a:t> </a:t>
            </a:r>
            <a:r>
              <a:rPr lang="en-IE" sz="2300" dirty="0" err="1"/>
              <a:t>benzer</a:t>
            </a:r>
            <a:r>
              <a:rPr lang="en-IE" sz="2300" dirty="0"/>
              <a:t> </a:t>
            </a:r>
            <a:r>
              <a:rPr lang="en-IE" sz="2300" dirty="0" err="1"/>
              <a:t>fikirli</a:t>
            </a:r>
            <a:r>
              <a:rPr lang="en-IE" sz="2300" dirty="0"/>
              <a:t> </a:t>
            </a:r>
            <a:r>
              <a:rPr lang="en-IE" sz="2300" dirty="0" err="1"/>
              <a:t>karakterlerle</a:t>
            </a:r>
            <a:r>
              <a:rPr lang="en-IE" sz="2300" dirty="0"/>
              <a:t> </a:t>
            </a:r>
            <a:r>
              <a:rPr lang="en-IE" sz="2300" dirty="0" err="1"/>
              <a:t>bağlantı</a:t>
            </a:r>
            <a:r>
              <a:rPr lang="en-IE" sz="2300" dirty="0"/>
              <a:t> </a:t>
            </a:r>
            <a:r>
              <a:rPr lang="en-IE" sz="2300" dirty="0" err="1"/>
              <a:t>kurma</a:t>
            </a:r>
            <a:r>
              <a:rPr lang="en-IE" sz="2300" dirty="0"/>
              <a:t> </a:t>
            </a:r>
            <a:r>
              <a:rPr lang="en-IE" sz="2300" dirty="0" err="1"/>
              <a:t>veya</a:t>
            </a:r>
            <a:r>
              <a:rPr lang="en-IE" sz="2300" dirty="0"/>
              <a:t> </a:t>
            </a:r>
            <a:r>
              <a:rPr lang="en-IE" sz="2300" dirty="0" err="1"/>
              <a:t>dünyayı</a:t>
            </a:r>
            <a:r>
              <a:rPr lang="en-IE" sz="2300" dirty="0"/>
              <a:t> </a:t>
            </a:r>
            <a:r>
              <a:rPr lang="en-IE" sz="2300" dirty="0" err="1"/>
              <a:t>başka</a:t>
            </a:r>
            <a:r>
              <a:rPr lang="en-IE" sz="2300" dirty="0"/>
              <a:t> </a:t>
            </a:r>
            <a:r>
              <a:rPr lang="en-IE" sz="2300" dirty="0" err="1"/>
              <a:t>birinin</a:t>
            </a:r>
            <a:r>
              <a:rPr lang="en-IE" sz="2300" dirty="0"/>
              <a:t> </a:t>
            </a:r>
            <a:r>
              <a:rPr lang="en-IE" sz="2300" dirty="0" err="1"/>
              <a:t>derisinden</a:t>
            </a:r>
            <a:r>
              <a:rPr lang="en-IE" sz="2300" dirty="0"/>
              <a:t> </a:t>
            </a:r>
            <a:r>
              <a:rPr lang="en-IE" sz="2300" dirty="0" err="1"/>
              <a:t>görme</a:t>
            </a:r>
            <a:r>
              <a:rPr lang="en-IE" sz="2300" dirty="0"/>
              <a:t> </a:t>
            </a:r>
            <a:r>
              <a:rPr lang="en-IE" sz="2300" dirty="0" err="1"/>
              <a:t>fırsatı</a:t>
            </a:r>
            <a:r>
              <a:rPr lang="en-IE" sz="2300" dirty="0"/>
              <a:t> </a:t>
            </a:r>
            <a:r>
              <a:rPr lang="en-IE" sz="2300" dirty="0" err="1"/>
              <a:t>sunuyor</a:t>
            </a:r>
            <a:r>
              <a:rPr lang="en-IE" sz="2300" dirty="0"/>
              <a:t>.</a:t>
            </a:r>
          </a:p>
          <a:p>
            <a:pPr algn="just"/>
            <a:r>
              <a:rPr lang="en-IE" sz="2300" dirty="0" err="1"/>
              <a:t>Hikaye</a:t>
            </a:r>
            <a:r>
              <a:rPr lang="en-IE" sz="2300" dirty="0"/>
              <a:t> </a:t>
            </a:r>
            <a:r>
              <a:rPr lang="en-IE" sz="2300" dirty="0" err="1"/>
              <a:t>anlatımı</a:t>
            </a:r>
            <a:r>
              <a:rPr lang="en-IE" sz="2300" dirty="0"/>
              <a:t>, </a:t>
            </a:r>
            <a:r>
              <a:rPr lang="en-IE" sz="2300" dirty="0" err="1"/>
              <a:t>yetişkinlere</a:t>
            </a:r>
            <a:r>
              <a:rPr lang="en-IE" sz="2300" dirty="0"/>
              <a:t> </a:t>
            </a:r>
            <a:r>
              <a:rPr lang="en-IE" sz="2300" dirty="0" err="1"/>
              <a:t>öğretmede</a:t>
            </a:r>
            <a:r>
              <a:rPr lang="en-IE" sz="2300" dirty="0"/>
              <a:t> </a:t>
            </a:r>
            <a:r>
              <a:rPr lang="en-IE" sz="2300" dirty="0" err="1"/>
              <a:t>özellikle</a:t>
            </a:r>
            <a:r>
              <a:rPr lang="en-IE" sz="2300" dirty="0"/>
              <a:t> </a:t>
            </a:r>
            <a:r>
              <a:rPr lang="en-IE" sz="2300" dirty="0" err="1"/>
              <a:t>etkilidir</a:t>
            </a:r>
            <a:r>
              <a:rPr lang="en-IE" sz="2300" dirty="0"/>
              <a:t>, </a:t>
            </a:r>
            <a:r>
              <a:rPr lang="en-IE" sz="2300" dirty="0" err="1"/>
              <a:t>çünkü</a:t>
            </a:r>
            <a:r>
              <a:rPr lang="en-IE" sz="2300" dirty="0"/>
              <a:t> </a:t>
            </a:r>
            <a:r>
              <a:rPr lang="en-IE" sz="2300" dirty="0" err="1"/>
              <a:t>geçmiş</a:t>
            </a:r>
            <a:r>
              <a:rPr lang="en-IE" sz="2300" dirty="0"/>
              <a:t> </a:t>
            </a:r>
            <a:r>
              <a:rPr lang="en-IE" sz="2300" dirty="0" err="1"/>
              <a:t>deneyimleri</a:t>
            </a:r>
            <a:r>
              <a:rPr lang="en-IE" sz="2300" dirty="0"/>
              <a:t> </a:t>
            </a:r>
            <a:r>
              <a:rPr lang="en-IE" sz="2300" dirty="0" err="1"/>
              <a:t>getirerek</a:t>
            </a:r>
            <a:r>
              <a:rPr lang="en-IE" sz="2300" dirty="0"/>
              <a:t> </a:t>
            </a:r>
            <a:r>
              <a:rPr lang="en-IE" sz="2300" dirty="0" err="1"/>
              <a:t>öğrenmeyi</a:t>
            </a:r>
            <a:r>
              <a:rPr lang="en-IE" sz="2300" dirty="0"/>
              <a:t> </a:t>
            </a:r>
            <a:r>
              <a:rPr lang="en-IE" sz="2300" dirty="0" err="1"/>
              <a:t>ilişkilendirilebilir</a:t>
            </a:r>
            <a:r>
              <a:rPr lang="en-IE" sz="2300" dirty="0"/>
              <a:t> hale </a:t>
            </a:r>
            <a:r>
              <a:rPr lang="en-IE" sz="2300" dirty="0" err="1"/>
              <a:t>getirme</a:t>
            </a:r>
            <a:r>
              <a:rPr lang="en-IE" sz="2300" dirty="0"/>
              <a:t> </a:t>
            </a:r>
            <a:r>
              <a:rPr lang="en-IE" sz="2300" dirty="0" err="1"/>
              <a:t>şansı</a:t>
            </a:r>
            <a:r>
              <a:rPr lang="en-IE" sz="2300" dirty="0"/>
              <a:t> </a:t>
            </a:r>
            <a:r>
              <a:rPr lang="en-IE" sz="2300" dirty="0" err="1"/>
              <a:t>verir</a:t>
            </a:r>
            <a:r>
              <a:rPr lang="en-IE" sz="2300" dirty="0"/>
              <a:t>.</a:t>
            </a:r>
            <a:endParaRPr lang="en-IE" sz="23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48A3C0-92D2-48B3-828D-1EF4B88298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FFD852-DFB2-47EC-AD33-BC859D470E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43752" y="641131"/>
            <a:ext cx="5857711" cy="983910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</a:t>
            </a:r>
            <a:r>
              <a:rPr lang="en-IE" dirty="0" err="1"/>
              <a:t>Aracı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Hikaye</a:t>
            </a:r>
            <a:r>
              <a:rPr lang="en-IE" dirty="0"/>
              <a:t> </a:t>
            </a:r>
            <a:r>
              <a:rPr lang="en-IE" dirty="0" err="1"/>
              <a:t>Anlatma</a:t>
            </a:r>
            <a:endParaRPr lang="en-IE" dirty="0"/>
          </a:p>
        </p:txBody>
      </p:sp>
      <p:pic>
        <p:nvPicPr>
          <p:cNvPr id="5" name="Picture Placeholder 5" descr="A group of people sitting around a fire&#10;&#10;Description automatically generated">
            <a:extLst>
              <a:ext uri="{FF2B5EF4-FFF2-40B4-BE49-F238E27FC236}">
                <a16:creationId xmlns:a16="http://schemas.microsoft.com/office/drawing/2014/main" xmlns="" id="{364026EB-3897-4903-B8AD-854EFEE92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5785" r="15785"/>
          <a:stretch>
            <a:fillRect/>
          </a:stretch>
        </p:blipFill>
        <p:spPr>
          <a:xfrm flipH="1">
            <a:off x="608087" y="1188546"/>
            <a:ext cx="4849823" cy="4707017"/>
          </a:xfrm>
          <a:prstGeom prst="ellipse">
            <a:avLst/>
          </a:prstGeom>
          <a:solidFill>
            <a:srgbClr val="16A8D3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5B92DB-B423-4351-A5D7-9092716AD9F8}"/>
              </a:ext>
            </a:extLst>
          </p:cNvPr>
          <p:cNvSpPr/>
          <p:nvPr/>
        </p:nvSpPr>
        <p:spPr>
          <a:xfrm>
            <a:off x="147144" y="5616704"/>
            <a:ext cx="6096000" cy="1200329"/>
          </a:xfrm>
          <a:prstGeom prst="rect">
            <a:avLst/>
          </a:prstGeom>
          <a:solidFill>
            <a:srgbClr val="16A8D3"/>
          </a:solidFill>
        </p:spPr>
        <p:txBody>
          <a:bodyPr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Hikayeler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duygularımıza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dokunur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bizi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güldürür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ağlatır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kızdırır</a:t>
            </a:r>
            <a:r>
              <a:rPr lang="en-IE" sz="2400" dirty="0">
                <a:solidFill>
                  <a:schemeClr val="bg1"/>
                </a:solidFill>
              </a:rPr>
              <a:t> - </a:t>
            </a:r>
            <a:r>
              <a:rPr lang="en-IE" sz="2400" dirty="0" err="1">
                <a:solidFill>
                  <a:schemeClr val="bg1"/>
                </a:solidFill>
              </a:rPr>
              <a:t>temel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sunumun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keskin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kontrastı</a:t>
            </a:r>
            <a:r>
              <a:rPr lang="en-IE" sz="2400" dirty="0">
                <a:solidFill>
                  <a:schemeClr val="bg1"/>
                </a:solidFill>
              </a:rPr>
              <a:t>!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6EE89D-8E98-4690-B0CD-1E2AE56B81B3}"/>
              </a:ext>
            </a:extLst>
          </p:cNvPr>
          <p:cNvSpPr/>
          <p:nvPr/>
        </p:nvSpPr>
        <p:spPr>
          <a:xfrm>
            <a:off x="6211614" y="621686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4"/>
              </a:rPr>
              <a:t>https://buffer.com/resources/science-of-storytelling-why-telling-a-story-is-the-most-powerful-way-to-activate-our-brains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653057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2FB8A27-D733-4BAC-9408-5B42770BC0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78868" y="2118164"/>
            <a:ext cx="5065988" cy="3631644"/>
          </a:xfrm>
        </p:spPr>
        <p:txBody>
          <a:bodyPr/>
          <a:lstStyle/>
          <a:p>
            <a:pPr algn="just"/>
            <a:r>
              <a:rPr lang="en-IE" dirty="0">
                <a:solidFill>
                  <a:srgbClr val="615F5D"/>
                </a:solidFill>
              </a:rPr>
              <a:t>El </a:t>
            </a:r>
            <a:r>
              <a:rPr lang="en-IE" dirty="0" err="1">
                <a:solidFill>
                  <a:srgbClr val="615F5D"/>
                </a:solidFill>
              </a:rPr>
              <a:t>Sanatları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Aracılığıyla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Etnik</a:t>
            </a:r>
            <a:r>
              <a:rPr lang="en-IE" dirty="0">
                <a:solidFill>
                  <a:srgbClr val="615F5D"/>
                </a:solidFill>
              </a:rPr>
              <a:t> Kadın </a:t>
            </a:r>
            <a:r>
              <a:rPr lang="en-IE" dirty="0" err="1">
                <a:solidFill>
                  <a:srgbClr val="615F5D"/>
                </a:solidFill>
              </a:rPr>
              <a:t>Hikayeleri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farklı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uluslardan</a:t>
            </a:r>
            <a:r>
              <a:rPr lang="en-IE" dirty="0">
                <a:solidFill>
                  <a:srgbClr val="615F5D"/>
                </a:solidFill>
              </a:rPr>
              <a:t> 8 </a:t>
            </a:r>
            <a:r>
              <a:rPr lang="en-IE" dirty="0" err="1">
                <a:solidFill>
                  <a:srgbClr val="615F5D"/>
                </a:solidFill>
              </a:rPr>
              <a:t>kadını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seramik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yapımı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birbirlerinin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kültürleri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hakkında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bilgi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edinmek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yiyecek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hikayelerin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paylaşılmasıyla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araya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getirdi</a:t>
            </a:r>
            <a:r>
              <a:rPr lang="en-IE" dirty="0">
                <a:solidFill>
                  <a:srgbClr val="615F5D"/>
                </a:solidFill>
              </a:rPr>
              <a:t>.</a:t>
            </a:r>
          </a:p>
          <a:p>
            <a:pPr algn="just"/>
            <a:r>
              <a:rPr lang="en-IE" dirty="0">
                <a:solidFill>
                  <a:srgbClr val="615F5D"/>
                </a:solidFill>
              </a:rPr>
              <a:t>Craft and Food, </a:t>
            </a:r>
            <a:r>
              <a:rPr lang="en-IE" dirty="0" err="1">
                <a:solidFill>
                  <a:srgbClr val="615F5D"/>
                </a:solidFill>
              </a:rPr>
              <a:t>çok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kültürlü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öğrencileri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ortak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ilgi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içerme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projesinde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hikaye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anlatımı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ilgi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çekici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fırsatlar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fırsatlar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sundu</a:t>
            </a:r>
            <a:r>
              <a:rPr lang="en-IE" dirty="0">
                <a:solidFill>
                  <a:srgbClr val="615F5D"/>
                </a:solidFill>
              </a:rPr>
              <a:t>.</a:t>
            </a:r>
            <a:endParaRPr lang="en-IE" dirty="0">
              <a:solidFill>
                <a:srgbClr val="615F5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24750C-DD12-4EC7-B20B-9EC88E1668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70180" y="304800"/>
            <a:ext cx="5931283" cy="1320241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El sanatları</a:t>
            </a:r>
            <a:r>
              <a:rPr lang="en-IE" dirty="0" smtClean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Etnik</a:t>
            </a:r>
            <a:r>
              <a:rPr lang="en-IE" dirty="0"/>
              <a:t> Kadın </a:t>
            </a:r>
            <a:r>
              <a:rPr lang="en-IE" dirty="0" err="1"/>
              <a:t>Hikayeleri</a:t>
            </a:r>
            <a:r>
              <a:rPr lang="en-IE" dirty="0"/>
              <a:t> - Creative Spark, </a:t>
            </a:r>
            <a:r>
              <a:rPr lang="en-IE" dirty="0" err="1"/>
              <a:t>İrlanda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girişimi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6FB78A-473B-416C-9E52-E40C9737DFE0}"/>
              </a:ext>
            </a:extLst>
          </p:cNvPr>
          <p:cNvSpPr txBox="1"/>
          <p:nvPr/>
        </p:nvSpPr>
        <p:spPr>
          <a:xfrm>
            <a:off x="0" y="154768"/>
            <a:ext cx="4866290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Yenilikçi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Eğitimci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>
                <a:solidFill>
                  <a:schemeClr val="bg1"/>
                </a:solidFill>
              </a:rPr>
              <a:t>Bakış Açısı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EFFDF7-B29E-4FE9-82FD-89ABAC8B5387}"/>
              </a:ext>
            </a:extLst>
          </p:cNvPr>
          <p:cNvSpPr txBox="1"/>
          <p:nvPr/>
        </p:nvSpPr>
        <p:spPr>
          <a:xfrm>
            <a:off x="0" y="735425"/>
            <a:ext cx="4866290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/ </a:t>
            </a:r>
            <a:r>
              <a:rPr lang="en-IE" sz="2400" dirty="0" err="1">
                <a:solidFill>
                  <a:schemeClr val="bg1"/>
                </a:solidFill>
              </a:rPr>
              <a:t>Göçmen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Anlayışı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5776F9-6597-4AAD-8AE1-E21EDDE805D4}"/>
              </a:ext>
            </a:extLst>
          </p:cNvPr>
          <p:cNvSpPr/>
          <p:nvPr/>
        </p:nvSpPr>
        <p:spPr>
          <a:xfrm>
            <a:off x="7135010" y="6622288"/>
            <a:ext cx="85359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3"/>
              </a:rPr>
              <a:t>https://www.youtube.com/watch?v=oj5WJUyBoMU&amp;feature=youtu.be</a:t>
            </a:r>
            <a:r>
              <a:rPr lang="en-IE" sz="1000" dirty="0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B80FB43-9AC5-49DB-9B87-0146FD98F5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11" name="Online Media 1" title="Ethnic Women's Stories Through Craft HD">
            <a:hlinkClick r:id="" action="ppaction://media"/>
            <a:extLst>
              <a:ext uri="{FF2B5EF4-FFF2-40B4-BE49-F238E27FC236}">
                <a16:creationId xmlns:a16="http://schemas.microsoft.com/office/drawing/2014/main" xmlns="" id="{13028C56-9B2D-4340-954B-828AE80953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88493"/>
            <a:ext cx="6666583" cy="37504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AA57F5B-C4C9-4F0A-839A-2D659BD75964}"/>
              </a:ext>
            </a:extLst>
          </p:cNvPr>
          <p:cNvSpPr/>
          <p:nvPr/>
        </p:nvSpPr>
        <p:spPr>
          <a:xfrm>
            <a:off x="316823" y="5379793"/>
            <a:ext cx="6053959" cy="1323439"/>
          </a:xfrm>
          <a:prstGeom prst="rect">
            <a:avLst/>
          </a:prstGeom>
          <a:solidFill>
            <a:srgbClr val="F38B00"/>
          </a:solidFill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chemeClr val="bg1"/>
                </a:solidFill>
                <a:hlinkClick r:id="rId5"/>
              </a:rPr>
              <a:t>Creative Spark </a:t>
            </a:r>
            <a:r>
              <a:rPr lang="en-IE" sz="2000" dirty="0" smtClean="0">
                <a:solidFill>
                  <a:schemeClr val="bg1"/>
                </a:solidFill>
              </a:rPr>
              <a:t>, </a:t>
            </a:r>
            <a:r>
              <a:rPr lang="en-IE" sz="2000" dirty="0" err="1">
                <a:solidFill>
                  <a:schemeClr val="bg1"/>
                </a:solidFill>
              </a:rPr>
              <a:t>şampiyonların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dahil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edilmesi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çeşitliliğin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zengin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topluluk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geliştirme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aracı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olarak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tanıtılmasıyla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İrlanda'da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eğitim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sağlayıcı</a:t>
            </a:r>
            <a:r>
              <a:rPr lang="en-IE" sz="2000" dirty="0">
                <a:solidFill>
                  <a:schemeClr val="bg1"/>
                </a:solidFill>
              </a:rPr>
              <a:t> / </a:t>
            </a:r>
            <a:r>
              <a:rPr lang="en-IE" sz="2000" dirty="0" err="1">
                <a:solidFill>
                  <a:schemeClr val="bg1"/>
                </a:solidFill>
              </a:rPr>
              <a:t>topluluk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geliştirme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organizasyonudur</a:t>
            </a:r>
            <a:r>
              <a:rPr lang="en-IE" sz="2000" dirty="0">
                <a:solidFill>
                  <a:schemeClr val="bg1"/>
                </a:solidFill>
              </a:rPr>
              <a:t>.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77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1CDF077-380A-42FB-A68E-B71DC97430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1200" y="2017986"/>
            <a:ext cx="6316717" cy="4012809"/>
          </a:xfrm>
        </p:spPr>
        <p:txBody>
          <a:bodyPr/>
          <a:lstStyle/>
          <a:p>
            <a:pPr algn="just"/>
            <a:r>
              <a:rPr lang="en-IE" dirty="0" err="1"/>
              <a:t>Empati</a:t>
            </a:r>
            <a:r>
              <a:rPr lang="en-IE" dirty="0"/>
              <a:t> </a:t>
            </a:r>
            <a:r>
              <a:rPr lang="en-IE" dirty="0" err="1"/>
              <a:t>herkes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hayati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beceridir</a:t>
            </a:r>
            <a:r>
              <a:rPr lang="en-IE" dirty="0"/>
              <a:t>. Bu,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kişinin</a:t>
            </a:r>
            <a:r>
              <a:rPr lang="en-IE" dirty="0"/>
              <a:t> </a:t>
            </a:r>
            <a:r>
              <a:rPr lang="en-IE" dirty="0" err="1"/>
              <a:t>başka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kişinin</a:t>
            </a:r>
            <a:r>
              <a:rPr lang="en-IE" dirty="0"/>
              <a:t> </a:t>
            </a:r>
            <a:r>
              <a:rPr lang="en-IE" dirty="0" err="1"/>
              <a:t>iç</a:t>
            </a:r>
            <a:r>
              <a:rPr lang="en-IE" dirty="0"/>
              <a:t> </a:t>
            </a:r>
            <a:r>
              <a:rPr lang="en-IE" dirty="0" err="1"/>
              <a:t>durumlarını</a:t>
            </a:r>
            <a:r>
              <a:rPr lang="en-IE" dirty="0"/>
              <a:t> </a:t>
            </a:r>
            <a:r>
              <a:rPr lang="en-IE" dirty="0" err="1"/>
              <a:t>bilmesini</a:t>
            </a:r>
            <a:r>
              <a:rPr lang="en-IE" dirty="0"/>
              <a:t>, </a:t>
            </a:r>
            <a:r>
              <a:rPr lang="en-IE" dirty="0" err="1"/>
              <a:t>hissetmesini</a:t>
            </a:r>
            <a:r>
              <a:rPr lang="en-IE" dirty="0"/>
              <a:t>, </a:t>
            </a:r>
            <a:r>
              <a:rPr lang="en-IE" dirty="0" err="1"/>
              <a:t>anlamasını</a:t>
            </a:r>
            <a:r>
              <a:rPr lang="en-IE" dirty="0"/>
              <a:t> ve </a:t>
            </a:r>
            <a:r>
              <a:rPr lang="en-IE" dirty="0" err="1"/>
              <a:t>buna</a:t>
            </a:r>
            <a:r>
              <a:rPr lang="en-IE" dirty="0"/>
              <a:t> </a:t>
            </a:r>
            <a:r>
              <a:rPr lang="en-IE" dirty="0" err="1"/>
              <a:t>göre</a:t>
            </a:r>
            <a:r>
              <a:rPr lang="en-IE" dirty="0"/>
              <a:t> </a:t>
            </a:r>
            <a:r>
              <a:rPr lang="en-IE" dirty="0" err="1"/>
              <a:t>yanıt</a:t>
            </a:r>
            <a:r>
              <a:rPr lang="en-IE" dirty="0"/>
              <a:t> </a:t>
            </a:r>
            <a:r>
              <a:rPr lang="en-IE" dirty="0" err="1"/>
              <a:t>vermesini</a:t>
            </a:r>
            <a:r>
              <a:rPr lang="en-IE" dirty="0"/>
              <a:t> </a:t>
            </a:r>
            <a:r>
              <a:rPr lang="en-IE" dirty="0" err="1"/>
              <a:t>sağlayan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süreçtir</a:t>
            </a:r>
            <a:r>
              <a:rPr lang="en-IE" dirty="0"/>
              <a:t>.</a:t>
            </a:r>
          </a:p>
          <a:p>
            <a:pPr algn="just"/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eğitiminde</a:t>
            </a:r>
            <a:r>
              <a:rPr lang="en-IE" dirty="0"/>
              <a:t> </a:t>
            </a:r>
            <a:r>
              <a:rPr lang="en-IE" dirty="0" err="1"/>
              <a:t>rol</a:t>
            </a:r>
            <a:r>
              <a:rPr lang="en-IE" dirty="0"/>
              <a:t> </a:t>
            </a:r>
            <a:r>
              <a:rPr lang="en-IE" dirty="0" err="1"/>
              <a:t>oynamaya</a:t>
            </a:r>
            <a:r>
              <a:rPr lang="en-IE" dirty="0"/>
              <a:t> </a:t>
            </a:r>
            <a:r>
              <a:rPr lang="en-IE" dirty="0" err="1"/>
              <a:t>giriş</a:t>
            </a:r>
            <a:r>
              <a:rPr lang="en-IE" dirty="0"/>
              <a:t> </a:t>
            </a:r>
            <a:r>
              <a:rPr lang="en-IE" dirty="0" err="1"/>
              <a:t>katılımcıların</a:t>
            </a:r>
            <a:r>
              <a:rPr lang="en-IE" dirty="0"/>
              <a:t> </a:t>
            </a:r>
            <a:r>
              <a:rPr lang="en-IE" dirty="0" err="1"/>
              <a:t>farklı</a:t>
            </a:r>
            <a:r>
              <a:rPr lang="en-IE" dirty="0"/>
              <a:t> </a:t>
            </a:r>
            <a:r>
              <a:rPr lang="en-IE" dirty="0" err="1"/>
              <a:t>şekillerde</a:t>
            </a:r>
            <a:r>
              <a:rPr lang="en-IE" dirty="0"/>
              <a:t> </a:t>
            </a:r>
            <a:r>
              <a:rPr lang="en-IE" dirty="0" err="1"/>
              <a:t>düşünmelerine</a:t>
            </a:r>
            <a:r>
              <a:rPr lang="en-IE" dirty="0"/>
              <a:t> ve </a:t>
            </a:r>
            <a:r>
              <a:rPr lang="en-IE" dirty="0" err="1"/>
              <a:t>konulara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açıdan</a:t>
            </a:r>
            <a:r>
              <a:rPr lang="en-IE" dirty="0"/>
              <a:t> </a:t>
            </a:r>
            <a:r>
              <a:rPr lang="en-IE" dirty="0" err="1"/>
              <a:t>bakmalarına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</a:t>
            </a:r>
          </a:p>
          <a:p>
            <a:pPr algn="just"/>
            <a:r>
              <a:rPr lang="en-IE" dirty="0" err="1"/>
              <a:t>Eğitimde</a:t>
            </a:r>
            <a:r>
              <a:rPr lang="en-IE" dirty="0"/>
              <a:t> </a:t>
            </a:r>
            <a:r>
              <a:rPr lang="en-IE" dirty="0" err="1"/>
              <a:t>empatinin</a:t>
            </a:r>
            <a:r>
              <a:rPr lang="en-IE" dirty="0"/>
              <a:t> </a:t>
            </a:r>
            <a:r>
              <a:rPr lang="en-IE" dirty="0" err="1"/>
              <a:t>faydaları</a:t>
            </a:r>
            <a:r>
              <a:rPr lang="en-IE" dirty="0"/>
              <a:t> </a:t>
            </a:r>
            <a:r>
              <a:rPr lang="en-IE" dirty="0" err="1"/>
              <a:t>arasında</a:t>
            </a:r>
            <a:r>
              <a:rPr lang="en-IE" dirty="0"/>
              <a:t> </a:t>
            </a:r>
            <a:r>
              <a:rPr lang="en-IE" dirty="0" err="1"/>
              <a:t>olumlu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ortamı</a:t>
            </a:r>
            <a:r>
              <a:rPr lang="en-IE" dirty="0"/>
              <a:t> </a:t>
            </a:r>
            <a:r>
              <a:rPr lang="en-IE" dirty="0" err="1"/>
              <a:t>oluşturmak</a:t>
            </a:r>
            <a:r>
              <a:rPr lang="en-IE" dirty="0"/>
              <a:t>, </a:t>
            </a:r>
            <a:r>
              <a:rPr lang="en-IE" dirty="0" err="1"/>
              <a:t>toplumu</a:t>
            </a:r>
            <a:r>
              <a:rPr lang="en-IE" dirty="0"/>
              <a:t> </a:t>
            </a:r>
            <a:r>
              <a:rPr lang="en-IE" dirty="0" err="1"/>
              <a:t>güçlendirmek</a:t>
            </a:r>
            <a:r>
              <a:rPr lang="en-IE" dirty="0"/>
              <a:t> ve </a:t>
            </a:r>
            <a:r>
              <a:rPr lang="en-IE" dirty="0" err="1"/>
              <a:t>öğrencileri</a:t>
            </a:r>
            <a:r>
              <a:rPr lang="en-IE" dirty="0"/>
              <a:t> </a:t>
            </a:r>
            <a:r>
              <a:rPr lang="en-IE" dirty="0" err="1"/>
              <a:t>kendi</a:t>
            </a:r>
            <a:r>
              <a:rPr lang="en-IE" dirty="0"/>
              <a:t> </a:t>
            </a:r>
            <a:r>
              <a:rPr lang="en-IE" dirty="0" err="1"/>
              <a:t>topluluklarında</a:t>
            </a:r>
            <a:r>
              <a:rPr lang="en-IE" dirty="0"/>
              <a:t> </a:t>
            </a:r>
            <a:r>
              <a:rPr lang="en-IE" dirty="0" err="1"/>
              <a:t>lider</a:t>
            </a:r>
            <a:r>
              <a:rPr lang="en-IE" dirty="0"/>
              <a:t> </a:t>
            </a:r>
            <a:r>
              <a:rPr lang="en-IE" dirty="0" err="1"/>
              <a:t>olmaya</a:t>
            </a:r>
            <a:r>
              <a:rPr lang="en-IE" dirty="0"/>
              <a:t> </a:t>
            </a:r>
            <a:r>
              <a:rPr lang="en-IE" dirty="0" err="1"/>
              <a:t>hazırlamak</a:t>
            </a:r>
            <a:r>
              <a:rPr lang="en-IE" dirty="0"/>
              <a:t> </a:t>
            </a:r>
            <a:r>
              <a:rPr lang="en-IE" dirty="0" err="1"/>
              <a:t>yer</a:t>
            </a:r>
            <a:r>
              <a:rPr lang="en-IE" dirty="0"/>
              <a:t> </a:t>
            </a:r>
            <a:r>
              <a:rPr lang="en-IE" dirty="0" err="1"/>
              <a:t>alır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19BE43-7107-42C3-B906-519D02C61A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A8E157-A24A-4A96-8E8E-6A606932773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91200" y="304800"/>
            <a:ext cx="5910263" cy="1320242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Gruplararası</a:t>
            </a:r>
            <a:r>
              <a:rPr lang="en-IE" dirty="0"/>
              <a:t> </a:t>
            </a:r>
            <a:r>
              <a:rPr lang="en-IE" dirty="0" err="1"/>
              <a:t>Empati</a:t>
            </a:r>
            <a:r>
              <a:rPr lang="en-IE" dirty="0"/>
              <a:t> - </a:t>
            </a:r>
            <a:r>
              <a:rPr lang="tr-TR" dirty="0" smtClean="0"/>
              <a:t>Bütünleşme</a:t>
            </a:r>
            <a:r>
              <a:rPr lang="en-IE" dirty="0" smtClean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Mekanizması</a:t>
            </a:r>
            <a:endParaRPr lang="en-IE" dirty="0"/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xmlns="" id="{2968DDC6-F6DF-42E8-909F-267876B3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1018" r="21018"/>
          <a:stretch>
            <a:fillRect/>
          </a:stretch>
        </p:blipFill>
        <p:spPr>
          <a:xfrm flipH="1">
            <a:off x="608086" y="1332429"/>
            <a:ext cx="5102040" cy="4951807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D7D30C-4295-4DA8-82E6-D1F97BD34A6B}"/>
              </a:ext>
            </a:extLst>
          </p:cNvPr>
          <p:cNvSpPr txBox="1"/>
          <p:nvPr/>
        </p:nvSpPr>
        <p:spPr>
          <a:xfrm>
            <a:off x="0" y="5696607"/>
            <a:ext cx="5710126" cy="923330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Gruplararası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Empati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konusunda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eğitim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farkındalığı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kolaylaştırmak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farklı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toplulukları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araya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getirmeye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dahil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etmeyi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teşvik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etmeye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çalışırken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çok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önemlidir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13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42EF562-D79A-49EA-9FF0-D130445488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9323" y="2028544"/>
            <a:ext cx="6071449" cy="3631644"/>
          </a:xfrm>
        </p:spPr>
        <p:txBody>
          <a:bodyPr/>
          <a:lstStyle/>
          <a:p>
            <a:r>
              <a:rPr lang="en-IE" dirty="0" err="1"/>
              <a:t>Farklılaştırılmış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, </a:t>
            </a:r>
            <a:r>
              <a:rPr lang="en-IE" dirty="0" err="1"/>
              <a:t>farklı</a:t>
            </a:r>
            <a:r>
              <a:rPr lang="en-IE" dirty="0"/>
              <a:t> </a:t>
            </a:r>
            <a:r>
              <a:rPr lang="en-IE" dirty="0" err="1"/>
              <a:t>bireysel</a:t>
            </a:r>
            <a:r>
              <a:rPr lang="en-IE" dirty="0"/>
              <a:t> </a:t>
            </a:r>
            <a:r>
              <a:rPr lang="en-IE" dirty="0" err="1"/>
              <a:t>öğrenciler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farklı</a:t>
            </a:r>
            <a:r>
              <a:rPr lang="en-IE" dirty="0"/>
              <a:t> </a:t>
            </a:r>
            <a:r>
              <a:rPr lang="en-IE" dirty="0" err="1"/>
              <a:t>düzeyler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teknikleri</a:t>
            </a:r>
            <a:r>
              <a:rPr lang="en-IE" dirty="0"/>
              <a:t> </a:t>
            </a:r>
            <a:r>
              <a:rPr lang="en-IE" dirty="0" err="1"/>
              <a:t>sağlamayı</a:t>
            </a:r>
            <a:r>
              <a:rPr lang="en-IE" dirty="0"/>
              <a:t> </a:t>
            </a:r>
            <a:r>
              <a:rPr lang="en-IE" dirty="0" err="1"/>
              <a:t>içerir</a:t>
            </a:r>
            <a:r>
              <a:rPr lang="en-IE" dirty="0"/>
              <a:t>.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Eğitiminde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farklı</a:t>
            </a:r>
            <a:r>
              <a:rPr lang="en-IE" dirty="0"/>
              <a:t> </a:t>
            </a:r>
            <a:r>
              <a:rPr lang="en-IE" dirty="0" err="1"/>
              <a:t>becerilerin</a:t>
            </a:r>
            <a:r>
              <a:rPr lang="en-IE" dirty="0"/>
              <a:t> (</a:t>
            </a:r>
            <a:r>
              <a:rPr lang="en-IE" dirty="0" err="1"/>
              <a:t>dil</a:t>
            </a:r>
            <a:r>
              <a:rPr lang="en-IE" dirty="0"/>
              <a:t>, </a:t>
            </a:r>
            <a:r>
              <a:rPr lang="en-IE" dirty="0" err="1"/>
              <a:t>okuryazarlık</a:t>
            </a:r>
            <a:r>
              <a:rPr lang="en-IE" dirty="0"/>
              <a:t> vb.) </a:t>
            </a:r>
            <a:r>
              <a:rPr lang="en-IE" dirty="0" err="1"/>
              <a:t>Bulunabileceği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süreçtir</a:t>
            </a:r>
            <a:r>
              <a:rPr lang="en-IE" dirty="0"/>
              <a:t>.</a:t>
            </a:r>
          </a:p>
          <a:p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yöntemi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, </a:t>
            </a:r>
            <a:r>
              <a:rPr lang="en-IE" dirty="0" err="1"/>
              <a:t>farklılaşma</a:t>
            </a:r>
            <a:r>
              <a:rPr lang="en-IE" dirty="0"/>
              <a:t> </a:t>
            </a:r>
            <a:r>
              <a:rPr lang="en-IE" dirty="0" err="1"/>
              <a:t>öğrencilerin</a:t>
            </a:r>
            <a:r>
              <a:rPr lang="en-IE" dirty="0"/>
              <a:t> </a:t>
            </a:r>
            <a:r>
              <a:rPr lang="en-IE" dirty="0" err="1"/>
              <a:t>materyal</a:t>
            </a:r>
            <a:r>
              <a:rPr lang="en-IE" dirty="0"/>
              <a:t>, </a:t>
            </a:r>
            <a:r>
              <a:rPr lang="en-IE" dirty="0" err="1"/>
              <a:t>öğrenme</a:t>
            </a:r>
            <a:r>
              <a:rPr lang="en-IE" dirty="0"/>
              <a:t>,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projeleri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ihtiyaçlarını</a:t>
            </a:r>
            <a:r>
              <a:rPr lang="en-IE" dirty="0"/>
              <a:t> </a:t>
            </a:r>
            <a:r>
              <a:rPr lang="en-IE" dirty="0" err="1"/>
              <a:t>değiştirmeyi</a:t>
            </a:r>
            <a:r>
              <a:rPr lang="en-IE" dirty="0"/>
              <a:t> ve </a:t>
            </a:r>
            <a:r>
              <a:rPr lang="en-IE" dirty="0" err="1"/>
              <a:t>uyarlamayı</a:t>
            </a:r>
            <a:r>
              <a:rPr lang="en-IE" dirty="0"/>
              <a:t> </a:t>
            </a:r>
            <a:r>
              <a:rPr lang="en-IE" dirty="0" err="1"/>
              <a:t>içerir</a:t>
            </a:r>
            <a:r>
              <a:rPr lang="en-IE" dirty="0"/>
              <a:t>.</a:t>
            </a:r>
          </a:p>
          <a:p>
            <a:r>
              <a:rPr lang="tr-TR" dirty="0"/>
              <a:t>D</a:t>
            </a:r>
            <a:r>
              <a:rPr lang="en-IE" dirty="0" smtClean="0"/>
              <a:t>aha </a:t>
            </a:r>
            <a:r>
              <a:rPr lang="en-IE" dirty="0" err="1"/>
              <a:t>fazla</a:t>
            </a:r>
            <a:r>
              <a:rPr lang="en-IE" dirty="0"/>
              <a:t> </a:t>
            </a:r>
            <a:r>
              <a:rPr lang="tr-TR" dirty="0" smtClean="0"/>
              <a:t>bilgi için: </a:t>
            </a:r>
            <a:r>
              <a:rPr lang="en-IE" dirty="0" smtClean="0">
                <a:hlinkClick r:id="rId2"/>
              </a:rPr>
              <a:t>Differenced </a:t>
            </a:r>
            <a:r>
              <a:rPr lang="en-IE" dirty="0">
                <a:hlinkClick r:id="rId2"/>
              </a:rPr>
              <a:t>Instruction</a:t>
            </a:r>
            <a:endParaRPr lang="en-IE" dirty="0"/>
          </a:p>
          <a:p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FDF7B8-E46A-4798-8728-E6C5A60679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E23BD1-7A6C-40D7-999B-B236386155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07117" y="430924"/>
            <a:ext cx="6148552" cy="1194117"/>
          </a:xfrm>
        </p:spPr>
        <p:txBody>
          <a:bodyPr>
            <a:normAutofit fontScale="92500"/>
          </a:bodyPr>
          <a:lstStyle/>
          <a:p>
            <a:r>
              <a:rPr lang="en-IE" dirty="0" err="1"/>
              <a:t>Farklılaştırılmış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ve </a:t>
            </a:r>
            <a:r>
              <a:rPr lang="en-IE" dirty="0" err="1"/>
              <a:t>Öğrenci</a:t>
            </a:r>
            <a:r>
              <a:rPr lang="en-IE" dirty="0"/>
              <a:t> </a:t>
            </a:r>
            <a:r>
              <a:rPr lang="en-IE" dirty="0" err="1"/>
              <a:t>Merkezli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Yöntemleri</a:t>
            </a:r>
            <a:endParaRPr lang="en-IE" dirty="0"/>
          </a:p>
        </p:txBody>
      </p:sp>
      <p:pic>
        <p:nvPicPr>
          <p:cNvPr id="5" name="Picture Placeholder 7" descr="A green apple&#10;&#10;Description automatically generated">
            <a:extLst>
              <a:ext uri="{FF2B5EF4-FFF2-40B4-BE49-F238E27FC236}">
                <a16:creationId xmlns:a16="http://schemas.microsoft.com/office/drawing/2014/main" xmlns="" id="{4C74FB5F-AECA-463B-B062-EBB835F75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5382" r="15382"/>
          <a:stretch>
            <a:fillRect/>
          </a:stretch>
        </p:blipFill>
        <p:spPr>
          <a:xfrm flipH="1">
            <a:off x="568230" y="1404496"/>
            <a:ext cx="4929535" cy="4784382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54FFB8-83CD-4CFE-BA47-EE4E5EDBEA34}"/>
              </a:ext>
            </a:extLst>
          </p:cNvPr>
          <p:cNvSpPr txBox="1"/>
          <p:nvPr/>
        </p:nvSpPr>
        <p:spPr>
          <a:xfrm>
            <a:off x="0" y="5696607"/>
            <a:ext cx="5710126" cy="923330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Facilitating education and awareness around Intergroup Empathy is crucial when trying to bring diverse communities together and promote inclusion.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96F07F-60DC-4412-B58E-EF24E3A2B605}"/>
              </a:ext>
            </a:extLst>
          </p:cNvPr>
          <p:cNvSpPr/>
          <p:nvPr/>
        </p:nvSpPr>
        <p:spPr>
          <a:xfrm>
            <a:off x="8069812" y="6592191"/>
            <a:ext cx="36583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5"/>
              </a:rPr>
              <a:t>http://teachingrefugees.com/instructional-programming/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9025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735608-12CB-4479-9420-E418F97DC3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83B333-96CB-4866-BC85-A345B3E869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826954"/>
            <a:ext cx="5989128" cy="3947440"/>
          </a:xfrm>
        </p:spPr>
        <p:txBody>
          <a:bodyPr/>
          <a:lstStyle/>
          <a:p>
            <a:pPr algn="just"/>
            <a:r>
              <a:rPr lang="en-IE" dirty="0" err="1"/>
              <a:t>Çoğu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, </a:t>
            </a:r>
            <a:r>
              <a:rPr lang="en-IE" dirty="0" err="1"/>
              <a:t>kendilerini</a:t>
            </a:r>
            <a:r>
              <a:rPr lang="en-IE" dirty="0"/>
              <a:t> </a:t>
            </a:r>
            <a:r>
              <a:rPr lang="en-IE" dirty="0" err="1"/>
              <a:t>neyin</a:t>
            </a:r>
            <a:r>
              <a:rPr lang="en-IE" dirty="0"/>
              <a:t> </a:t>
            </a:r>
            <a:r>
              <a:rPr lang="en-IE" dirty="0" err="1"/>
              <a:t>entegre</a:t>
            </a:r>
            <a:r>
              <a:rPr lang="en-IE" dirty="0"/>
              <a:t> </a:t>
            </a:r>
            <a:r>
              <a:rPr lang="en-IE" dirty="0" err="1"/>
              <a:t>hissettirdiği</a:t>
            </a:r>
            <a:r>
              <a:rPr lang="en-IE" dirty="0"/>
              <a:t> </a:t>
            </a:r>
            <a:r>
              <a:rPr lang="en-IE" dirty="0" err="1"/>
              <a:t>sorulduğunda</a:t>
            </a:r>
            <a:r>
              <a:rPr lang="en-IE" dirty="0"/>
              <a:t>, ilk </a:t>
            </a:r>
            <a:r>
              <a:rPr lang="en-IE" dirty="0" err="1"/>
              <a:t>düşündükleri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işe</a:t>
            </a:r>
            <a:r>
              <a:rPr lang="en-IE" dirty="0"/>
              <a:t> </a:t>
            </a:r>
            <a:r>
              <a:rPr lang="en-IE" dirty="0" err="1"/>
              <a:t>sahip</a:t>
            </a:r>
            <a:r>
              <a:rPr lang="en-IE" dirty="0"/>
              <a:t> </a:t>
            </a:r>
            <a:r>
              <a:rPr lang="en-IE" dirty="0" err="1"/>
              <a:t>olmaktır</a:t>
            </a:r>
            <a:r>
              <a:rPr lang="en-IE" dirty="0"/>
              <a:t>. </a:t>
            </a:r>
            <a:r>
              <a:rPr lang="en-IE" dirty="0" err="1"/>
              <a:t>Ancak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istihdamı</a:t>
            </a:r>
            <a:r>
              <a:rPr lang="en-IE" dirty="0"/>
              <a:t> </a:t>
            </a:r>
            <a:r>
              <a:rPr lang="en-IE" dirty="0" err="1"/>
              <a:t>sadece</a:t>
            </a:r>
            <a:r>
              <a:rPr lang="en-IE" dirty="0"/>
              <a:t> </a:t>
            </a:r>
            <a:r>
              <a:rPr lang="en-IE" dirty="0" err="1"/>
              <a:t>onlara</a:t>
            </a:r>
            <a:r>
              <a:rPr lang="en-IE" dirty="0"/>
              <a:t> </a:t>
            </a:r>
            <a:r>
              <a:rPr lang="en-IE" dirty="0" err="1"/>
              <a:t>değil</a:t>
            </a:r>
            <a:r>
              <a:rPr lang="en-IE" dirty="0"/>
              <a:t>, </a:t>
            </a:r>
            <a:r>
              <a:rPr lang="en-IE" dirty="0" err="1"/>
              <a:t>aynı</a:t>
            </a:r>
            <a:r>
              <a:rPr lang="en-IE" dirty="0"/>
              <a:t> </a:t>
            </a:r>
            <a:r>
              <a:rPr lang="en-IE" dirty="0" err="1"/>
              <a:t>zamanda</a:t>
            </a:r>
            <a:r>
              <a:rPr lang="en-IE" dirty="0"/>
              <a:t> </a:t>
            </a:r>
            <a:r>
              <a:rPr lang="en-IE" dirty="0" err="1"/>
              <a:t>alıcı</a:t>
            </a:r>
            <a:r>
              <a:rPr lang="en-IE" dirty="0"/>
              <a:t> </a:t>
            </a:r>
            <a:r>
              <a:rPr lang="en-IE" dirty="0" err="1"/>
              <a:t>ülkeler</a:t>
            </a:r>
            <a:r>
              <a:rPr lang="en-IE" dirty="0"/>
              <a:t>, </a:t>
            </a:r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topluluklar</a:t>
            </a:r>
            <a:r>
              <a:rPr lang="en-IE" dirty="0"/>
              <a:t> ve </a:t>
            </a:r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işletmeler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de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ekonomik</a:t>
            </a:r>
            <a:r>
              <a:rPr lang="en-IE" dirty="0"/>
              <a:t> </a:t>
            </a:r>
            <a:r>
              <a:rPr lang="en-IE" dirty="0" err="1"/>
              <a:t>potansiyeli</a:t>
            </a:r>
            <a:r>
              <a:rPr lang="en-IE" dirty="0"/>
              <a:t> </a:t>
            </a:r>
            <a:r>
              <a:rPr lang="en-IE" dirty="0" err="1"/>
              <a:t>temsil</a:t>
            </a:r>
            <a:r>
              <a:rPr lang="en-IE" dirty="0"/>
              <a:t> </a:t>
            </a:r>
            <a:r>
              <a:rPr lang="en-IE" dirty="0" err="1"/>
              <a:t>ediyor</a:t>
            </a:r>
            <a:r>
              <a:rPr lang="en-IE" dirty="0"/>
              <a:t>.</a:t>
            </a:r>
          </a:p>
          <a:p>
            <a:pPr algn="just"/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, </a:t>
            </a:r>
            <a:r>
              <a:rPr lang="en-IE" dirty="0" err="1"/>
              <a:t>kimlerin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olduğunu</a:t>
            </a:r>
            <a:r>
              <a:rPr lang="en-IE" dirty="0"/>
              <a:t> ve </a:t>
            </a:r>
            <a:r>
              <a:rPr lang="en-IE" dirty="0" err="1"/>
              <a:t>hangi</a:t>
            </a:r>
            <a:r>
              <a:rPr lang="en-IE" dirty="0"/>
              <a:t> </a:t>
            </a:r>
            <a:r>
              <a:rPr lang="en-IE" dirty="0" err="1"/>
              <a:t>engellerin</a:t>
            </a:r>
            <a:r>
              <a:rPr lang="en-IE" dirty="0"/>
              <a:t> </a:t>
            </a:r>
            <a:r>
              <a:rPr lang="en-IE" dirty="0" err="1"/>
              <a:t>aşılması</a:t>
            </a:r>
            <a:r>
              <a:rPr lang="en-IE" dirty="0"/>
              <a:t> </a:t>
            </a:r>
            <a:r>
              <a:rPr lang="en-IE" dirty="0" err="1"/>
              <a:t>gerektiğini</a:t>
            </a:r>
            <a:r>
              <a:rPr lang="en-IE" dirty="0"/>
              <a:t> </a:t>
            </a:r>
            <a:r>
              <a:rPr lang="en-IE" dirty="0" err="1"/>
              <a:t>Entegrasyon</a:t>
            </a:r>
            <a:r>
              <a:rPr lang="en-IE" dirty="0"/>
              <a:t> ve </a:t>
            </a:r>
            <a:r>
              <a:rPr lang="en-IE" dirty="0" err="1"/>
              <a:t>İçerme</a:t>
            </a:r>
            <a:r>
              <a:rPr lang="en-IE" dirty="0"/>
              <a:t> </a:t>
            </a:r>
            <a:r>
              <a:rPr lang="en-IE" dirty="0" err="1"/>
              <a:t>aracı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İstihdama</a:t>
            </a:r>
            <a:r>
              <a:rPr lang="en-IE" dirty="0"/>
              <a:t> </a:t>
            </a:r>
            <a:r>
              <a:rPr lang="en-IE" dirty="0" err="1"/>
              <a:t>kısaca</a:t>
            </a:r>
            <a:r>
              <a:rPr lang="en-IE" dirty="0"/>
              <a:t> </a:t>
            </a:r>
            <a:r>
              <a:rPr lang="en-IE" dirty="0" err="1"/>
              <a:t>göz</a:t>
            </a:r>
            <a:r>
              <a:rPr lang="en-IE" dirty="0"/>
              <a:t> </a:t>
            </a:r>
            <a:r>
              <a:rPr lang="en-IE" dirty="0" err="1"/>
              <a:t>atacağız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472F67-3825-49C1-A985-6F7AB2D0CAB1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GİRİŞİMCİLİK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0AE9D9B3-ABB8-440E-8485-DC3264B8DD4F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3600" i="0" dirty="0"/>
              <a:t>2.1 Entegrasyon ve </a:t>
            </a:r>
            <a:r>
              <a:rPr lang="tr-TR" sz="3600" i="0" dirty="0" smtClean="0"/>
              <a:t>Bütünleşme </a:t>
            </a:r>
            <a:r>
              <a:rPr lang="nn-NO" sz="3600" i="0" dirty="0" smtClean="0"/>
              <a:t>Aracı </a:t>
            </a:r>
            <a:r>
              <a:rPr lang="nn-NO" sz="3600" i="0" dirty="0"/>
              <a:t>Olarak İstihdam</a:t>
            </a:r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5BC8BE2-CCD3-49CB-AB90-53A1F8AEC90D}"/>
              </a:ext>
            </a:extLst>
          </p:cNvPr>
          <p:cNvSpPr/>
          <p:nvPr/>
        </p:nvSpPr>
        <p:spPr>
          <a:xfrm>
            <a:off x="5910134" y="655851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https://www.oecd.org/els/mig/UNHCR-OECD-Engaging-with-employers-in-the-hiring-of-refugees.pdf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4179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D401CC9-D450-4DDD-A912-C8C916BC9C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92772" y="1754551"/>
            <a:ext cx="10636468" cy="4688290"/>
          </a:xfrm>
        </p:spPr>
        <p:txBody>
          <a:bodyPr/>
          <a:lstStyle/>
          <a:p>
            <a:pPr marL="0" indent="0">
              <a:buNone/>
            </a:pP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başarılı</a:t>
            </a:r>
            <a:r>
              <a:rPr lang="en-IE" dirty="0"/>
              <a:t>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piyasasına</a:t>
            </a:r>
            <a:r>
              <a:rPr lang="en-IE" dirty="0"/>
              <a:t> </a:t>
            </a:r>
            <a:r>
              <a:rPr lang="en-IE" dirty="0" err="1"/>
              <a:t>entegrasyonu</a:t>
            </a:r>
            <a:r>
              <a:rPr lang="en-IE" dirty="0"/>
              <a:t> </a:t>
            </a:r>
            <a:r>
              <a:rPr lang="en-IE" dirty="0" err="1"/>
              <a:t>ancak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tüm</a:t>
            </a:r>
            <a:r>
              <a:rPr lang="en-IE" dirty="0"/>
              <a:t> </a:t>
            </a:r>
            <a:r>
              <a:rPr lang="en-IE" dirty="0" err="1"/>
              <a:t>aktörlerin</a:t>
            </a:r>
            <a:r>
              <a:rPr lang="en-IE" dirty="0"/>
              <a:t> </a:t>
            </a:r>
            <a:r>
              <a:rPr lang="en-IE" dirty="0" err="1"/>
              <a:t>ortak</a:t>
            </a:r>
            <a:r>
              <a:rPr lang="en-IE" dirty="0"/>
              <a:t> </a:t>
            </a:r>
            <a:r>
              <a:rPr lang="en-IE" dirty="0" err="1"/>
              <a:t>çabalarıyla</a:t>
            </a:r>
            <a:r>
              <a:rPr lang="en-IE" dirty="0"/>
              <a:t> </a:t>
            </a:r>
            <a:r>
              <a:rPr lang="en-IE" dirty="0" err="1"/>
              <a:t>gerçekleştirilebilir</a:t>
            </a:r>
            <a:r>
              <a:rPr lang="en-IE" dirty="0" smtClean="0"/>
              <a:t>:</a:t>
            </a:r>
            <a:endParaRPr lang="en-IE" dirty="0"/>
          </a:p>
          <a:p>
            <a:r>
              <a:rPr lang="en-IE" dirty="0" err="1"/>
              <a:t>Hükümetler</a:t>
            </a:r>
            <a:r>
              <a:rPr lang="en-IE" dirty="0"/>
              <a:t> (</a:t>
            </a:r>
            <a:r>
              <a:rPr lang="en-IE" dirty="0" err="1"/>
              <a:t>uygun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yasal</a:t>
            </a:r>
            <a:r>
              <a:rPr lang="en-IE" dirty="0"/>
              <a:t> </a:t>
            </a:r>
            <a:r>
              <a:rPr lang="en-IE" dirty="0" err="1"/>
              <a:t>istihdam</a:t>
            </a:r>
            <a:r>
              <a:rPr lang="en-IE" dirty="0"/>
              <a:t> </a:t>
            </a:r>
            <a:r>
              <a:rPr lang="en-IE" dirty="0" err="1"/>
              <a:t>çerçevesi</a:t>
            </a:r>
            <a:r>
              <a:rPr lang="en-IE" dirty="0"/>
              <a:t> </a:t>
            </a:r>
            <a:r>
              <a:rPr lang="en-IE" dirty="0" err="1"/>
              <a:t>oluşturmak</a:t>
            </a:r>
            <a:r>
              <a:rPr lang="en-IE" dirty="0"/>
              <a:t>)</a:t>
            </a:r>
          </a:p>
          <a:p>
            <a:r>
              <a:rPr lang="en-IE" dirty="0" err="1"/>
              <a:t>Kamu</a:t>
            </a:r>
            <a:r>
              <a:rPr lang="en-IE" dirty="0"/>
              <a:t> </a:t>
            </a:r>
            <a:r>
              <a:rPr lang="en-IE" dirty="0" err="1"/>
              <a:t>istihdam</a:t>
            </a:r>
            <a:r>
              <a:rPr lang="en-IE" dirty="0"/>
              <a:t> </a:t>
            </a:r>
            <a:r>
              <a:rPr lang="en-IE" dirty="0" err="1"/>
              <a:t>hizmetleri</a:t>
            </a:r>
            <a:r>
              <a:rPr lang="en-IE" dirty="0"/>
              <a:t> ve </a:t>
            </a:r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yönetim</a:t>
            </a:r>
            <a:r>
              <a:rPr lang="en-IE" dirty="0"/>
              <a:t> (</a:t>
            </a:r>
            <a:r>
              <a:rPr lang="en-IE" dirty="0" err="1"/>
              <a:t>ulusal</a:t>
            </a:r>
            <a:r>
              <a:rPr lang="en-IE" dirty="0"/>
              <a:t>, </a:t>
            </a:r>
            <a:r>
              <a:rPr lang="en-IE" dirty="0" err="1"/>
              <a:t>bölgesel</a:t>
            </a:r>
            <a:r>
              <a:rPr lang="en-IE" dirty="0"/>
              <a:t> ve </a:t>
            </a:r>
            <a:r>
              <a:rPr lang="en-IE" dirty="0" err="1"/>
              <a:t>belediye</a:t>
            </a:r>
            <a:r>
              <a:rPr lang="en-IE" dirty="0"/>
              <a:t> </a:t>
            </a:r>
            <a:r>
              <a:rPr lang="en-IE" dirty="0" err="1"/>
              <a:t>düzeylerindeki</a:t>
            </a:r>
            <a:r>
              <a:rPr lang="en-IE" dirty="0"/>
              <a:t> </a:t>
            </a:r>
            <a:r>
              <a:rPr lang="en-IE" dirty="0" err="1"/>
              <a:t>yönetim</a:t>
            </a:r>
            <a:r>
              <a:rPr lang="en-IE" dirty="0"/>
              <a:t> </a:t>
            </a:r>
            <a:r>
              <a:rPr lang="en-IE" dirty="0" err="1"/>
              <a:t>yapılarını</a:t>
            </a:r>
            <a:r>
              <a:rPr lang="en-IE" dirty="0"/>
              <a:t> </a:t>
            </a:r>
            <a:r>
              <a:rPr lang="en-IE" dirty="0" err="1"/>
              <a:t>koordine</a:t>
            </a:r>
            <a:r>
              <a:rPr lang="en-IE" dirty="0"/>
              <a:t> </a:t>
            </a:r>
            <a:r>
              <a:rPr lang="en-IE" dirty="0" err="1"/>
              <a:t>edin</a:t>
            </a:r>
            <a:r>
              <a:rPr lang="en-IE" dirty="0"/>
              <a:t>)</a:t>
            </a:r>
          </a:p>
          <a:p>
            <a:r>
              <a:rPr lang="en-IE" dirty="0" err="1"/>
              <a:t>İşe</a:t>
            </a:r>
            <a:r>
              <a:rPr lang="en-IE" dirty="0"/>
              <a:t> </a:t>
            </a:r>
            <a:r>
              <a:rPr lang="en-IE" dirty="0" err="1"/>
              <a:t>alım</a:t>
            </a:r>
            <a:r>
              <a:rPr lang="en-IE" dirty="0"/>
              <a:t> </a:t>
            </a:r>
            <a:r>
              <a:rPr lang="en-IE" dirty="0" err="1"/>
              <a:t>ajansları</a:t>
            </a:r>
            <a:endParaRPr lang="en-IE" dirty="0"/>
          </a:p>
          <a:p>
            <a:r>
              <a:rPr lang="en-IE" dirty="0" err="1"/>
              <a:t>İşverenler</a:t>
            </a:r>
            <a:r>
              <a:rPr lang="en-IE" dirty="0"/>
              <a:t> ve </a:t>
            </a:r>
            <a:r>
              <a:rPr lang="en-IE" dirty="0" err="1"/>
              <a:t>dernekleri</a:t>
            </a:r>
            <a:r>
              <a:rPr lang="en-IE" dirty="0"/>
              <a:t> (</a:t>
            </a:r>
            <a:r>
              <a:rPr lang="en-IE" dirty="0" err="1"/>
              <a:t>Sendikalar</a:t>
            </a:r>
            <a:r>
              <a:rPr lang="en-IE" dirty="0"/>
              <a:t> vb.)</a:t>
            </a:r>
          </a:p>
          <a:p>
            <a:r>
              <a:rPr lang="en-IE" dirty="0" err="1"/>
              <a:t>İlgili</a:t>
            </a:r>
            <a:r>
              <a:rPr lang="en-IE" dirty="0"/>
              <a:t> </a:t>
            </a:r>
            <a:r>
              <a:rPr lang="en-IE" dirty="0" err="1"/>
              <a:t>sivil</a:t>
            </a:r>
            <a:r>
              <a:rPr lang="en-IE" dirty="0"/>
              <a:t> </a:t>
            </a:r>
            <a:r>
              <a:rPr lang="en-IE" dirty="0" err="1"/>
              <a:t>toplum</a:t>
            </a:r>
            <a:r>
              <a:rPr lang="en-IE" dirty="0"/>
              <a:t> </a:t>
            </a:r>
            <a:r>
              <a:rPr lang="en-IE" dirty="0" err="1"/>
              <a:t>kuruluşları</a:t>
            </a:r>
            <a:r>
              <a:rPr lang="en-IE" dirty="0"/>
              <a:t> -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vb.</a:t>
            </a:r>
          </a:p>
          <a:p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kendileri</a:t>
            </a:r>
            <a:endParaRPr lang="en-IE" dirty="0"/>
          </a:p>
          <a:p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topluluklar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6E9E26-92D3-42AE-A073-5CC536A404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493986"/>
            <a:ext cx="8403792" cy="1114469"/>
          </a:xfrm>
        </p:spPr>
        <p:txBody>
          <a:bodyPr>
            <a:normAutofit/>
          </a:bodyPr>
          <a:lstStyle/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istihdamı</a:t>
            </a:r>
            <a:r>
              <a:rPr lang="en-IE" dirty="0"/>
              <a:t> </a:t>
            </a:r>
            <a:r>
              <a:rPr lang="en-IE" dirty="0" err="1"/>
              <a:t>konusunda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veriyor</a:t>
            </a:r>
            <a:r>
              <a:rPr lang="en-IE" dirty="0"/>
              <a:t>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70573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6A05F82-2CCA-406F-BC5D-F7D742761E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1200" y="2157413"/>
            <a:ext cx="6274676" cy="36316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İstihdam</a:t>
            </a:r>
            <a:r>
              <a:rPr lang="en-IE" dirty="0"/>
              <a:t>, </a:t>
            </a:r>
            <a:r>
              <a:rPr lang="en-IE" dirty="0" err="1"/>
              <a:t>mültecilere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geniş</a:t>
            </a:r>
            <a:r>
              <a:rPr lang="en-IE" dirty="0"/>
              <a:t> </a:t>
            </a:r>
            <a:r>
              <a:rPr lang="en-IE" dirty="0" err="1"/>
              <a:t>topluma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edilmek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gerekli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ekonomik</a:t>
            </a:r>
            <a:r>
              <a:rPr lang="en-IE" dirty="0"/>
              <a:t> </a:t>
            </a:r>
            <a:r>
              <a:rPr lang="en-IE" dirty="0" err="1"/>
              <a:t>bağımsızlık</a:t>
            </a:r>
            <a:r>
              <a:rPr lang="en-IE" dirty="0"/>
              <a:t> ve </a:t>
            </a:r>
            <a:r>
              <a:rPr lang="en-IE" dirty="0" err="1"/>
              <a:t>amaç</a:t>
            </a:r>
            <a:r>
              <a:rPr lang="en-IE" dirty="0"/>
              <a:t> </a:t>
            </a:r>
            <a:r>
              <a:rPr lang="en-IE" dirty="0" err="1"/>
              <a:t>sağlar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Diğer</a:t>
            </a:r>
            <a:r>
              <a:rPr lang="en-IE" dirty="0"/>
              <a:t> </a:t>
            </a:r>
            <a:r>
              <a:rPr lang="en-IE" dirty="0" err="1"/>
              <a:t>unsurlar</a:t>
            </a:r>
            <a:r>
              <a:rPr lang="en-IE" dirty="0"/>
              <a:t> (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öğrenimi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kültürel</a:t>
            </a:r>
            <a:r>
              <a:rPr lang="en-IE" dirty="0"/>
              <a:t> '</a:t>
            </a:r>
            <a:r>
              <a:rPr lang="en-IE" dirty="0" err="1"/>
              <a:t>entegrasyon</a:t>
            </a:r>
            <a:r>
              <a:rPr lang="en-IE" dirty="0"/>
              <a:t>' </a:t>
            </a:r>
            <a:r>
              <a:rPr lang="en-IE" dirty="0" err="1"/>
              <a:t>gibi</a:t>
            </a:r>
            <a:r>
              <a:rPr lang="en-IE" dirty="0"/>
              <a:t>) </a:t>
            </a:r>
            <a:r>
              <a:rPr lang="en-IE" dirty="0" err="1"/>
              <a:t>sıklıkla</a:t>
            </a:r>
            <a:r>
              <a:rPr lang="en-IE" dirty="0"/>
              <a:t> </a:t>
            </a:r>
            <a:r>
              <a:rPr lang="en-IE" dirty="0" err="1"/>
              <a:t>entegrasyonun</a:t>
            </a:r>
            <a:r>
              <a:rPr lang="en-IE" dirty="0"/>
              <a:t> </a:t>
            </a:r>
            <a:r>
              <a:rPr lang="en-IE" dirty="0" err="1"/>
              <a:t>temel</a:t>
            </a:r>
            <a:r>
              <a:rPr lang="en-IE" dirty="0"/>
              <a:t> </a:t>
            </a:r>
            <a:r>
              <a:rPr lang="en-IE" dirty="0" err="1"/>
              <a:t>taşları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tartışılsa</a:t>
            </a:r>
            <a:r>
              <a:rPr lang="en-IE" dirty="0"/>
              <a:t> da, </a:t>
            </a:r>
            <a:r>
              <a:rPr lang="en-IE" dirty="0" err="1"/>
              <a:t>istihdam</a:t>
            </a:r>
            <a:r>
              <a:rPr lang="en-IE" dirty="0"/>
              <a:t> hem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hedeflerin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aracı</a:t>
            </a:r>
            <a:r>
              <a:rPr lang="en-IE" dirty="0"/>
              <a:t> hem de </a:t>
            </a:r>
            <a:r>
              <a:rPr lang="en-IE" dirty="0" err="1"/>
              <a:t>kendi</a:t>
            </a:r>
            <a:r>
              <a:rPr lang="en-IE" dirty="0"/>
              <a:t> </a:t>
            </a:r>
            <a:r>
              <a:rPr lang="en-IE" dirty="0" err="1"/>
              <a:t>içinde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amaçtır</a:t>
            </a:r>
            <a:endParaRPr lang="en-IE" dirty="0"/>
          </a:p>
        </p:txBody>
      </p:sp>
      <p:pic>
        <p:nvPicPr>
          <p:cNvPr id="6" name="Picture Placeholder 5" descr="A picture containing person, man, building, standing&#10;&#10;Description automatically generated">
            <a:extLst>
              <a:ext uri="{FF2B5EF4-FFF2-40B4-BE49-F238E27FC236}">
                <a16:creationId xmlns:a16="http://schemas.microsoft.com/office/drawing/2014/main" xmlns="" id="{67F4741E-3368-41E8-97BA-32075C17A5F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6831" r="1683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5AAD83-159C-4E93-9051-5F9F2502477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91200" y="609600"/>
            <a:ext cx="5910263" cy="1015441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Neden </a:t>
            </a:r>
            <a:r>
              <a:rPr lang="tr-TR" dirty="0" err="1" smtClean="0"/>
              <a:t>bütünlşeme</a:t>
            </a:r>
            <a:r>
              <a:rPr lang="tr-TR" dirty="0" smtClean="0"/>
              <a:t> için istihdam</a:t>
            </a:r>
            <a:r>
              <a:rPr lang="en-IE" dirty="0" smtClean="0"/>
              <a:t>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94148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7B87B60-F8FD-4E79-8CEB-B37DAAE3C6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82566" y="1754551"/>
            <a:ext cx="9816492" cy="3872188"/>
          </a:xfrm>
        </p:spPr>
        <p:txBody>
          <a:bodyPr/>
          <a:lstStyle/>
          <a:p>
            <a:r>
              <a:rPr lang="en-IE" dirty="0" err="1"/>
              <a:t>Çoğu</a:t>
            </a:r>
            <a:r>
              <a:rPr lang="en-IE" dirty="0"/>
              <a:t> </a:t>
            </a:r>
            <a:r>
              <a:rPr lang="en-IE" dirty="0" err="1"/>
              <a:t>ülkede</a:t>
            </a:r>
            <a:r>
              <a:rPr lang="en-IE" dirty="0"/>
              <a:t>,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piyasasına</a:t>
            </a:r>
            <a:r>
              <a:rPr lang="en-IE" dirty="0"/>
              <a:t> </a:t>
            </a:r>
            <a:r>
              <a:rPr lang="en-IE" dirty="0" err="1"/>
              <a:t>geçişine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olacak</a:t>
            </a:r>
            <a:r>
              <a:rPr lang="en-IE" dirty="0"/>
              <a:t> </a:t>
            </a:r>
            <a:r>
              <a:rPr lang="en-IE" dirty="0" err="1"/>
              <a:t>ulusal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strateji</a:t>
            </a:r>
            <a:r>
              <a:rPr lang="en-IE" dirty="0"/>
              <a:t> </a:t>
            </a:r>
            <a:r>
              <a:rPr lang="en-IE" dirty="0" err="1"/>
              <a:t>bulunmamaktadır</a:t>
            </a:r>
            <a:r>
              <a:rPr lang="en-IE" dirty="0"/>
              <a:t>.</a:t>
            </a:r>
          </a:p>
          <a:p>
            <a:r>
              <a:rPr lang="en-IE" dirty="0" err="1"/>
              <a:t>Bununla</a:t>
            </a:r>
            <a:r>
              <a:rPr lang="en-IE" dirty="0"/>
              <a:t> </a:t>
            </a:r>
            <a:r>
              <a:rPr lang="en-IE" dirty="0" err="1"/>
              <a:t>birlikte</a:t>
            </a:r>
            <a:r>
              <a:rPr lang="en-IE" dirty="0"/>
              <a:t>,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piyasası</a:t>
            </a:r>
            <a:r>
              <a:rPr lang="en-IE" dirty="0"/>
              <a:t> </a:t>
            </a:r>
            <a:r>
              <a:rPr lang="en-IE" dirty="0" err="1"/>
              <a:t>destekleri</a:t>
            </a:r>
            <a:r>
              <a:rPr lang="en-IE" dirty="0"/>
              <a:t>, </a:t>
            </a:r>
            <a:r>
              <a:rPr lang="en-IE" dirty="0" err="1"/>
              <a:t>özel</a:t>
            </a:r>
            <a:r>
              <a:rPr lang="en-IE" dirty="0"/>
              <a:t> / </a:t>
            </a:r>
            <a:r>
              <a:rPr lang="en-IE" dirty="0" err="1"/>
              <a:t>özel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istihdam</a:t>
            </a:r>
            <a:r>
              <a:rPr lang="en-IE" dirty="0"/>
              <a:t> </a:t>
            </a:r>
            <a:r>
              <a:rPr lang="en-IE" dirty="0" err="1"/>
              <a:t>hizmetleri</a:t>
            </a:r>
            <a:r>
              <a:rPr lang="en-IE" dirty="0"/>
              <a:t> </a:t>
            </a:r>
            <a:r>
              <a:rPr lang="en-IE" dirty="0" err="1"/>
              <a:t>sunan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, </a:t>
            </a:r>
            <a:r>
              <a:rPr lang="en-IE" dirty="0" err="1"/>
              <a:t>STK'lar</a:t>
            </a:r>
            <a:r>
              <a:rPr lang="en-IE" dirty="0"/>
              <a:t> ve </a:t>
            </a:r>
            <a:r>
              <a:rPr lang="en-IE" dirty="0" err="1"/>
              <a:t>toplum</a:t>
            </a:r>
            <a:r>
              <a:rPr lang="en-IE" dirty="0"/>
              <a:t> </a:t>
            </a:r>
            <a:r>
              <a:rPr lang="en-IE" dirty="0" err="1"/>
              <a:t>temelli</a:t>
            </a:r>
            <a:r>
              <a:rPr lang="en-IE" dirty="0"/>
              <a:t> </a:t>
            </a:r>
            <a:r>
              <a:rPr lang="en-IE" dirty="0" err="1"/>
              <a:t>yardım</a:t>
            </a:r>
            <a:r>
              <a:rPr lang="en-IE" dirty="0"/>
              <a:t> </a:t>
            </a:r>
            <a:r>
              <a:rPr lang="en-IE" dirty="0" err="1"/>
              <a:t>kuruluşları</a:t>
            </a:r>
            <a:r>
              <a:rPr lang="en-IE" dirty="0"/>
              <a:t> </a:t>
            </a:r>
            <a:r>
              <a:rPr lang="en-IE" dirty="0" err="1"/>
              <a:t>tarafından</a:t>
            </a:r>
            <a:r>
              <a:rPr lang="en-IE" dirty="0"/>
              <a:t> </a:t>
            </a:r>
            <a:r>
              <a:rPr lang="en-IE" dirty="0" err="1"/>
              <a:t>sağlanmaktadır</a:t>
            </a:r>
            <a:r>
              <a:rPr lang="en-IE" dirty="0"/>
              <a:t>.</a:t>
            </a:r>
          </a:p>
          <a:p>
            <a:r>
              <a:rPr lang="en-IE" dirty="0" err="1"/>
              <a:t>İşgücü</a:t>
            </a:r>
            <a:r>
              <a:rPr lang="en-IE" dirty="0"/>
              <a:t> </a:t>
            </a:r>
            <a:r>
              <a:rPr lang="en-IE" dirty="0" err="1"/>
              <a:t>piyasasına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olmama</a:t>
            </a:r>
            <a:r>
              <a:rPr lang="en-IE" dirty="0"/>
              <a:t> </a:t>
            </a:r>
            <a:r>
              <a:rPr lang="en-IE" dirty="0" err="1"/>
              <a:t>nedenleri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, </a:t>
            </a: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ortak</a:t>
            </a:r>
            <a:r>
              <a:rPr lang="en-IE" dirty="0"/>
              <a:t> </a:t>
            </a:r>
            <a:r>
              <a:rPr lang="en-IE" dirty="0" err="1"/>
              <a:t>engeller</a:t>
            </a:r>
            <a:r>
              <a:rPr lang="en-IE" dirty="0"/>
              <a:t> </a:t>
            </a:r>
            <a:r>
              <a:rPr lang="en-IE" dirty="0" err="1"/>
              <a:t>görülebilir</a:t>
            </a:r>
            <a:r>
              <a:rPr lang="en-IE" dirty="0"/>
              <a:t>. </a:t>
            </a:r>
            <a:r>
              <a:rPr lang="en-IE" dirty="0" err="1"/>
              <a:t>Bunlar</a:t>
            </a:r>
            <a:r>
              <a:rPr lang="en-IE" dirty="0"/>
              <a:t> </a:t>
            </a:r>
            <a:r>
              <a:rPr lang="en-IE" dirty="0" err="1"/>
              <a:t>önümüzdeki</a:t>
            </a:r>
            <a:r>
              <a:rPr lang="en-IE" dirty="0"/>
              <a:t> </a:t>
            </a:r>
            <a:r>
              <a:rPr lang="en-IE" dirty="0" err="1"/>
              <a:t>birkaç</a:t>
            </a:r>
            <a:r>
              <a:rPr lang="en-IE" dirty="0"/>
              <a:t> </a:t>
            </a:r>
            <a:r>
              <a:rPr lang="en-IE" dirty="0" err="1"/>
              <a:t>sayfada</a:t>
            </a:r>
            <a:r>
              <a:rPr lang="en-IE" dirty="0"/>
              <a:t> </a:t>
            </a:r>
            <a:r>
              <a:rPr lang="en-IE" dirty="0" err="1"/>
              <a:t>özetlenmiştir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83C286-99E9-48B9-8DE3-4ACFDD263F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346841"/>
            <a:ext cx="8403792" cy="1261614"/>
          </a:xfrm>
        </p:spPr>
        <p:txBody>
          <a:bodyPr>
            <a:normAutofit/>
          </a:bodyPr>
          <a:lstStyle/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piyasasına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edilmesinin</a:t>
            </a:r>
            <a:r>
              <a:rPr lang="en-IE" dirty="0"/>
              <a:t> </a:t>
            </a:r>
            <a:r>
              <a:rPr lang="en-IE" dirty="0" err="1"/>
              <a:t>önündeki</a:t>
            </a:r>
            <a:r>
              <a:rPr lang="en-IE" dirty="0"/>
              <a:t> </a:t>
            </a:r>
            <a:r>
              <a:rPr lang="en-IE" dirty="0" err="1"/>
              <a:t>engeller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3032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C50AEF7-FFC4-4E0B-8DF8-37EAFC9D05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7941D7-478C-4092-BCE8-3526034869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E" i="0" dirty="0" err="1"/>
              <a:t>Yetişkin</a:t>
            </a:r>
            <a:r>
              <a:rPr lang="en-IE" i="0" dirty="0"/>
              <a:t> </a:t>
            </a:r>
            <a:r>
              <a:rPr lang="en-IE" i="0" dirty="0" err="1"/>
              <a:t>eğitimi</a:t>
            </a:r>
            <a:r>
              <a:rPr lang="en-IE" i="0" dirty="0"/>
              <a:t> </a:t>
            </a:r>
            <a:r>
              <a:rPr lang="en-IE" i="0" dirty="0" err="1"/>
              <a:t>hoşgörü</a:t>
            </a:r>
            <a:r>
              <a:rPr lang="en-IE" i="0" dirty="0"/>
              <a:t> ve </a:t>
            </a:r>
            <a:r>
              <a:rPr lang="en-IE" i="0" dirty="0" err="1"/>
              <a:t>dayanışma</a:t>
            </a:r>
            <a:r>
              <a:rPr lang="en-IE" i="0" dirty="0"/>
              <a:t> </a:t>
            </a:r>
            <a:r>
              <a:rPr lang="en-IE" i="0" dirty="0" err="1"/>
              <a:t>değerlerini</a:t>
            </a:r>
            <a:r>
              <a:rPr lang="en-IE" i="0" dirty="0"/>
              <a:t> </a:t>
            </a:r>
            <a:r>
              <a:rPr lang="en-IE" i="0" dirty="0" err="1"/>
              <a:t>geliştirme</a:t>
            </a:r>
            <a:r>
              <a:rPr lang="en-IE" i="0" dirty="0"/>
              <a:t> </a:t>
            </a:r>
            <a:r>
              <a:rPr lang="en-IE" i="0" dirty="0" err="1"/>
              <a:t>fırsatı</a:t>
            </a:r>
            <a:r>
              <a:rPr lang="en-IE" i="0" dirty="0"/>
              <a:t> </a:t>
            </a:r>
            <a:r>
              <a:rPr lang="en-IE" i="0" dirty="0" err="1"/>
              <a:t>sunar</a:t>
            </a:r>
            <a:r>
              <a:rPr lang="en-IE" i="0" dirty="0"/>
              <a:t>. </a:t>
            </a:r>
            <a:r>
              <a:rPr lang="en-IE" i="0" dirty="0" err="1"/>
              <a:t>İnsanları</a:t>
            </a:r>
            <a:r>
              <a:rPr lang="en-IE" i="0" dirty="0"/>
              <a:t> </a:t>
            </a:r>
            <a:r>
              <a:rPr lang="en-IE" i="0" dirty="0" err="1"/>
              <a:t>farklı</a:t>
            </a:r>
            <a:r>
              <a:rPr lang="en-IE" i="0" dirty="0"/>
              <a:t> </a:t>
            </a:r>
            <a:r>
              <a:rPr lang="en-IE" i="0" dirty="0" err="1"/>
              <a:t>kültürlerden</a:t>
            </a:r>
            <a:r>
              <a:rPr lang="en-IE" i="0" dirty="0"/>
              <a:t> </a:t>
            </a:r>
            <a:r>
              <a:rPr lang="en-IE" i="0" dirty="0" err="1"/>
              <a:t>bir</a:t>
            </a:r>
            <a:r>
              <a:rPr lang="en-IE" i="0" dirty="0"/>
              <a:t> </a:t>
            </a:r>
            <a:r>
              <a:rPr lang="en-IE" i="0" dirty="0" err="1"/>
              <a:t>araya</a:t>
            </a:r>
            <a:r>
              <a:rPr lang="en-IE" i="0" dirty="0"/>
              <a:t> </a:t>
            </a:r>
            <a:r>
              <a:rPr lang="en-IE" i="0" dirty="0" err="1"/>
              <a:t>getirmekle</a:t>
            </a:r>
            <a:r>
              <a:rPr lang="en-IE" i="0" dirty="0"/>
              <a:t> </a:t>
            </a:r>
            <a:r>
              <a:rPr lang="en-IE" i="0" dirty="0" err="1"/>
              <a:t>ilgilidir</a:t>
            </a:r>
            <a:r>
              <a:rPr lang="en-IE" i="0" dirty="0"/>
              <a:t>, </a:t>
            </a:r>
            <a:r>
              <a:rPr lang="en-IE" i="0" dirty="0" err="1"/>
              <a:t>bu</a:t>
            </a:r>
            <a:r>
              <a:rPr lang="en-IE" i="0" dirty="0"/>
              <a:t> </a:t>
            </a:r>
            <a:r>
              <a:rPr lang="en-IE" i="0" dirty="0" err="1"/>
              <a:t>yüzden</a:t>
            </a:r>
            <a:r>
              <a:rPr lang="en-IE" i="0" dirty="0"/>
              <a:t> </a:t>
            </a:r>
            <a:r>
              <a:rPr lang="en-IE" i="0" dirty="0" err="1"/>
              <a:t>buluşurlar</a:t>
            </a:r>
            <a:r>
              <a:rPr lang="en-IE" i="0" dirty="0"/>
              <a:t>, </a:t>
            </a:r>
            <a:r>
              <a:rPr lang="en-IE" i="0" dirty="0" err="1"/>
              <a:t>etkileşirler</a:t>
            </a:r>
            <a:r>
              <a:rPr lang="en-IE" i="0" dirty="0"/>
              <a:t>, </a:t>
            </a:r>
            <a:r>
              <a:rPr lang="en-IE" i="0" dirty="0" err="1"/>
              <a:t>fikirlerini</a:t>
            </a:r>
            <a:r>
              <a:rPr lang="en-IE" i="0" dirty="0"/>
              <a:t> </a:t>
            </a:r>
            <a:r>
              <a:rPr lang="en-IE" i="0" dirty="0" err="1"/>
              <a:t>paylaşırlar</a:t>
            </a:r>
            <a:r>
              <a:rPr lang="en-IE" i="0" dirty="0"/>
              <a:t> ve </a:t>
            </a:r>
            <a:r>
              <a:rPr lang="en-IE" i="0" dirty="0" err="1"/>
              <a:t>farklılıklarını</a:t>
            </a:r>
            <a:r>
              <a:rPr lang="en-IE" i="0" dirty="0"/>
              <a:t> </a:t>
            </a:r>
            <a:r>
              <a:rPr lang="en-IE" i="0" dirty="0" err="1"/>
              <a:t>tartışırlar</a:t>
            </a:r>
            <a:r>
              <a:rPr lang="en-IE" i="0" dirty="0"/>
              <a:t> ve </a:t>
            </a:r>
            <a:r>
              <a:rPr lang="en-IE" i="0" dirty="0" err="1"/>
              <a:t>böylece</a:t>
            </a:r>
            <a:r>
              <a:rPr lang="en-IE" i="0" dirty="0"/>
              <a:t> </a:t>
            </a:r>
            <a:r>
              <a:rPr lang="en-IE" i="0" dirty="0" err="1"/>
              <a:t>aynı</a:t>
            </a:r>
            <a:r>
              <a:rPr lang="en-IE" i="0" dirty="0"/>
              <a:t> </a:t>
            </a:r>
            <a:r>
              <a:rPr lang="en-IE" i="0" dirty="0" err="1"/>
              <a:t>hedeflere</a:t>
            </a:r>
            <a:r>
              <a:rPr lang="en-IE" i="0" dirty="0"/>
              <a:t> </a:t>
            </a:r>
            <a:r>
              <a:rPr lang="en-IE" i="0" dirty="0" err="1"/>
              <a:t>sahip</a:t>
            </a:r>
            <a:r>
              <a:rPr lang="en-IE" i="0" dirty="0"/>
              <a:t> </a:t>
            </a:r>
            <a:r>
              <a:rPr lang="en-IE" i="0" dirty="0" err="1"/>
              <a:t>olduklarını</a:t>
            </a:r>
            <a:r>
              <a:rPr lang="en-IE" i="0" dirty="0"/>
              <a:t> </a:t>
            </a:r>
            <a:r>
              <a:rPr lang="en-IE" i="0" dirty="0" err="1"/>
              <a:t>fark</a:t>
            </a:r>
            <a:r>
              <a:rPr lang="en-IE" i="0" dirty="0"/>
              <a:t> </a:t>
            </a:r>
            <a:r>
              <a:rPr lang="en-IE" i="0" dirty="0" err="1"/>
              <a:t>edebilirler</a:t>
            </a:r>
            <a:r>
              <a:rPr lang="en-IE" i="0" dirty="0"/>
              <a:t> ve </a:t>
            </a:r>
            <a:r>
              <a:rPr lang="en-IE" i="0" dirty="0" err="1"/>
              <a:t>sıklıkla</a:t>
            </a:r>
            <a:r>
              <a:rPr lang="en-IE" i="0" dirty="0"/>
              <a:t> </a:t>
            </a:r>
            <a:r>
              <a:rPr lang="en-IE" i="0" dirty="0" err="1"/>
              <a:t>benzer</a:t>
            </a:r>
            <a:r>
              <a:rPr lang="en-IE" i="0" dirty="0"/>
              <a:t> </a:t>
            </a:r>
            <a:r>
              <a:rPr lang="en-IE" i="0" dirty="0" err="1"/>
              <a:t>zorluklarla</a:t>
            </a:r>
            <a:r>
              <a:rPr lang="en-IE" i="0" dirty="0"/>
              <a:t> </a:t>
            </a:r>
            <a:r>
              <a:rPr lang="en-IE" i="0" dirty="0" err="1"/>
              <a:t>başa</a:t>
            </a:r>
            <a:r>
              <a:rPr lang="en-IE" i="0" dirty="0"/>
              <a:t> </a:t>
            </a:r>
            <a:r>
              <a:rPr lang="en-IE" i="0" dirty="0" err="1"/>
              <a:t>çıkarlar</a:t>
            </a:r>
            <a:r>
              <a:rPr lang="en-IE" i="0" dirty="0"/>
              <a:t>.</a:t>
            </a:r>
            <a:endParaRPr lang="en-I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1C22385-E955-42F5-8096-18F0A9DC634D}"/>
              </a:ext>
            </a:extLst>
          </p:cNvPr>
          <p:cNvSpPr txBox="1">
            <a:spLocks/>
          </p:cNvSpPr>
          <p:nvPr/>
        </p:nvSpPr>
        <p:spPr>
          <a:xfrm>
            <a:off x="672662" y="5750757"/>
            <a:ext cx="11330152" cy="889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IE" sz="2000" dirty="0">
                <a:solidFill>
                  <a:srgbClr val="6D6E6C"/>
                </a:solidFill>
              </a:rPr>
              <a:t>Tania Berman, </a:t>
            </a:r>
            <a:r>
              <a:rPr lang="en-IE" sz="2000" dirty="0" err="1">
                <a:solidFill>
                  <a:srgbClr val="6D6E6C"/>
                </a:solidFill>
              </a:rPr>
              <a:t>Avrupa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Yetişkin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Eğitimi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Derneği</a:t>
            </a:r>
            <a:endParaRPr lang="en-IE" sz="2000" dirty="0">
              <a:solidFill>
                <a:srgbClr val="6D6E6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E6951D-7522-4619-93DA-E9FFCB4E2875}"/>
              </a:ext>
            </a:extLst>
          </p:cNvPr>
          <p:cNvSpPr txBox="1"/>
          <p:nvPr/>
        </p:nvSpPr>
        <p:spPr>
          <a:xfrm>
            <a:off x="0" y="420414"/>
            <a:ext cx="4256690" cy="830997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Eğitiminin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Sosyal Bütünleşmedeki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Rolü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Nedir</a:t>
            </a:r>
            <a:r>
              <a:rPr lang="en-IE" sz="2400" dirty="0">
                <a:solidFill>
                  <a:schemeClr val="bg1"/>
                </a:solidFill>
              </a:rPr>
              <a:t>?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86928E-AC78-4D28-A6E4-E35065E8A993}"/>
              </a:ext>
            </a:extLst>
          </p:cNvPr>
          <p:cNvSpPr/>
          <p:nvPr/>
        </p:nvSpPr>
        <p:spPr>
          <a:xfrm>
            <a:off x="6705600" y="651664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2"/>
              </a:rPr>
              <a:t>https://epale.ec.europa.eu/en/blog/what-role-does-adult-education-play-refugee-crisis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3872483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9BE2E70-FC02-4448-BB75-6FAF959FC4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907" y="1926185"/>
            <a:ext cx="6078429" cy="3631644"/>
          </a:xfrm>
        </p:spPr>
        <p:txBody>
          <a:bodyPr/>
          <a:lstStyle/>
          <a:p>
            <a:r>
              <a:rPr lang="en-IE" b="1" dirty="0" err="1"/>
              <a:t>Ev</a:t>
            </a:r>
            <a:r>
              <a:rPr lang="en-IE" b="1" dirty="0"/>
              <a:t> </a:t>
            </a:r>
            <a:r>
              <a:rPr lang="en-IE" b="1" dirty="0" err="1"/>
              <a:t>sahibi</a:t>
            </a:r>
            <a:r>
              <a:rPr lang="en-IE" b="1" dirty="0"/>
              <a:t> </a:t>
            </a:r>
            <a:r>
              <a:rPr lang="en-IE" b="1" dirty="0" err="1"/>
              <a:t>dil</a:t>
            </a:r>
            <a:r>
              <a:rPr lang="en-IE" b="1" dirty="0"/>
              <a:t> </a:t>
            </a:r>
            <a:r>
              <a:rPr lang="en-IE" b="1" dirty="0" err="1"/>
              <a:t>becerilerinin</a:t>
            </a:r>
            <a:r>
              <a:rPr lang="en-IE" b="1" dirty="0"/>
              <a:t> </a:t>
            </a:r>
            <a:r>
              <a:rPr lang="en-IE" dirty="0" err="1"/>
              <a:t>eksikliği</a:t>
            </a:r>
            <a:r>
              <a:rPr lang="en-IE" dirty="0"/>
              <a:t>, </a:t>
            </a:r>
            <a:r>
              <a:rPr lang="en-IE" dirty="0" err="1"/>
              <a:t>iş</a:t>
            </a:r>
            <a:r>
              <a:rPr lang="en-IE" dirty="0"/>
              <a:t> </a:t>
            </a:r>
            <a:r>
              <a:rPr lang="en-IE" dirty="0" err="1"/>
              <a:t>bulmanın</a:t>
            </a:r>
            <a:r>
              <a:rPr lang="en-IE" dirty="0"/>
              <a:t> </a:t>
            </a:r>
            <a:r>
              <a:rPr lang="en-IE" dirty="0" err="1"/>
              <a:t>önündeki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engellerden</a:t>
            </a:r>
            <a:r>
              <a:rPr lang="en-IE" dirty="0"/>
              <a:t> </a:t>
            </a:r>
            <a:r>
              <a:rPr lang="en-IE" dirty="0" err="1"/>
              <a:t>biridir</a:t>
            </a:r>
            <a:r>
              <a:rPr lang="en-IE" dirty="0"/>
              <a:t>.</a:t>
            </a:r>
          </a:p>
          <a:p>
            <a:r>
              <a:rPr lang="en-IE" b="1" dirty="0" err="1"/>
              <a:t>Yetersiz</a:t>
            </a:r>
            <a:r>
              <a:rPr lang="en-IE" b="1" dirty="0"/>
              <a:t> </a:t>
            </a:r>
            <a:r>
              <a:rPr lang="en-IE" b="1" dirty="0" err="1"/>
              <a:t>dil</a:t>
            </a:r>
            <a:r>
              <a:rPr lang="en-IE" b="1" dirty="0"/>
              <a:t> </a:t>
            </a:r>
            <a:r>
              <a:rPr lang="en-IE" b="1" dirty="0" err="1"/>
              <a:t>becerisine</a:t>
            </a:r>
            <a:r>
              <a:rPr lang="en-IE" b="1" dirty="0"/>
              <a:t> </a:t>
            </a:r>
            <a:r>
              <a:rPr lang="en-IE" b="1" dirty="0" err="1"/>
              <a:t>sahip</a:t>
            </a:r>
            <a:r>
              <a:rPr lang="en-IE" b="1" dirty="0"/>
              <a:t> </a:t>
            </a:r>
            <a:r>
              <a:rPr lang="en-IE" b="1" dirty="0" err="1"/>
              <a:t>olanların</a:t>
            </a:r>
            <a:r>
              <a:rPr lang="en-IE" b="1" dirty="0"/>
              <a:t> </a:t>
            </a:r>
            <a:r>
              <a:rPr lang="en-IE" b="1" dirty="0" err="1"/>
              <a:t>çok</a:t>
            </a:r>
            <a:r>
              <a:rPr lang="en-IE" b="1" dirty="0"/>
              <a:t> </a:t>
            </a:r>
            <a:r>
              <a:rPr lang="en-IE" b="1" dirty="0" err="1"/>
              <a:t>daha</a:t>
            </a:r>
            <a:r>
              <a:rPr lang="en-IE" b="1" dirty="0"/>
              <a:t> </a:t>
            </a:r>
            <a:r>
              <a:rPr lang="en-IE" b="1" dirty="0" err="1"/>
              <a:t>küçük</a:t>
            </a:r>
            <a:r>
              <a:rPr lang="en-IE" b="1" dirty="0"/>
              <a:t> </a:t>
            </a:r>
            <a:r>
              <a:rPr lang="en-IE" b="1" dirty="0" err="1"/>
              <a:t>istihdam</a:t>
            </a:r>
            <a:r>
              <a:rPr lang="en-IE" b="1" dirty="0"/>
              <a:t> ve </a:t>
            </a:r>
            <a:r>
              <a:rPr lang="en-IE" b="1" dirty="0" err="1"/>
              <a:t>eğitim</a:t>
            </a:r>
            <a:r>
              <a:rPr lang="en-IE" b="1" dirty="0"/>
              <a:t> </a:t>
            </a:r>
            <a:r>
              <a:rPr lang="en-IE" dirty="0" err="1"/>
              <a:t>olanaklarına</a:t>
            </a:r>
            <a:r>
              <a:rPr lang="en-IE" dirty="0"/>
              <a:t> </a:t>
            </a:r>
            <a:r>
              <a:rPr lang="en-IE" dirty="0" err="1"/>
              <a:t>erişmesi</a:t>
            </a:r>
            <a:r>
              <a:rPr lang="en-IE" dirty="0"/>
              <a:t> </a:t>
            </a:r>
            <a:r>
              <a:rPr lang="en-IE" dirty="0" err="1"/>
              <a:t>muhtemeldir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6" name="Picture Placeholder 5" descr="A stack of books&#10;&#10;Description automatically generated">
            <a:extLst>
              <a:ext uri="{FF2B5EF4-FFF2-40B4-BE49-F238E27FC236}">
                <a16:creationId xmlns:a16="http://schemas.microsoft.com/office/drawing/2014/main" xmlns="" id="{9495FBE3-348B-41CA-8466-4010594AB81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825" r="282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12ADB2-F08F-47A9-B9A1-FF2592CE9E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71440" y="810552"/>
            <a:ext cx="5579898" cy="857158"/>
          </a:xfrm>
        </p:spPr>
        <p:txBody>
          <a:bodyPr/>
          <a:lstStyle/>
          <a:p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engelleri</a:t>
            </a:r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FAB5F5A-1D55-4476-8239-2770CE7CE8D3}"/>
              </a:ext>
            </a:extLst>
          </p:cNvPr>
          <p:cNvSpPr/>
          <p:nvPr/>
        </p:nvSpPr>
        <p:spPr>
          <a:xfrm>
            <a:off x="5671439" y="4298633"/>
            <a:ext cx="6150893" cy="1569660"/>
          </a:xfrm>
          <a:prstGeom prst="rect">
            <a:avLst/>
          </a:prstGeom>
          <a:solidFill>
            <a:srgbClr val="F38B00"/>
          </a:solidFill>
        </p:spPr>
        <p:txBody>
          <a:bodyPr wrap="square">
            <a:spAutoFit/>
          </a:bodyPr>
          <a:lstStyle/>
          <a:p>
            <a:r>
              <a:rPr lang="en-IE" sz="2400" b="1" dirty="0">
                <a:solidFill>
                  <a:schemeClr val="bg1"/>
                </a:solidFill>
              </a:rPr>
              <a:t>SÖZLEŞME </a:t>
            </a:r>
            <a:r>
              <a:rPr lang="en-IE" sz="2400" b="1" dirty="0" err="1">
                <a:solidFill>
                  <a:schemeClr val="bg1"/>
                </a:solidFill>
              </a:rPr>
              <a:t>Yaklaşım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Yaklaşımımızdaki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dil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özellikleri</a:t>
            </a:r>
            <a:r>
              <a:rPr lang="en-IE" sz="2400" b="1" dirty="0">
                <a:solidFill>
                  <a:schemeClr val="bg1"/>
                </a:solidFill>
              </a:rPr>
              <a:t> - </a:t>
            </a:r>
            <a:r>
              <a:rPr lang="en-IE" sz="2400" b="1" dirty="0" err="1">
                <a:solidFill>
                  <a:schemeClr val="bg1"/>
                </a:solidFill>
              </a:rPr>
              <a:t>yetişkin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mülteciler</a:t>
            </a:r>
            <a:r>
              <a:rPr lang="en-IE" sz="2400" b="1" dirty="0">
                <a:solidFill>
                  <a:schemeClr val="bg1"/>
                </a:solidFill>
              </a:rPr>
              <a:t> ve </a:t>
            </a:r>
            <a:r>
              <a:rPr lang="en-IE" sz="2400" b="1" dirty="0" err="1">
                <a:solidFill>
                  <a:schemeClr val="bg1"/>
                </a:solidFill>
              </a:rPr>
              <a:t>göçmenler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için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etkili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dil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programlarına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ihtiyaç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duyulması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hakkında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daha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fazla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bilgi</a:t>
            </a:r>
            <a:r>
              <a:rPr lang="en-IE" sz="2400" b="1" dirty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için</a:t>
            </a:r>
            <a:r>
              <a:rPr lang="en-IE" sz="2400" b="1" dirty="0">
                <a:solidFill>
                  <a:schemeClr val="bg1"/>
                </a:solidFill>
              </a:rPr>
              <a:t> 1. </a:t>
            </a:r>
            <a:r>
              <a:rPr lang="tr-TR" sz="2400" b="1" dirty="0" smtClean="0">
                <a:solidFill>
                  <a:schemeClr val="bg1"/>
                </a:solidFill>
              </a:rPr>
              <a:t>bölüme</a:t>
            </a:r>
            <a:r>
              <a:rPr lang="en-IE" sz="2400" b="1" dirty="0" smtClean="0">
                <a:solidFill>
                  <a:schemeClr val="bg1"/>
                </a:solidFill>
              </a:rPr>
              <a:t> </a:t>
            </a:r>
            <a:r>
              <a:rPr lang="en-IE" sz="2400" b="1" dirty="0" err="1">
                <a:solidFill>
                  <a:schemeClr val="bg1"/>
                </a:solidFill>
              </a:rPr>
              <a:t>bakınız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234789-385F-4C24-9E03-D415669B2B7F}"/>
              </a:ext>
            </a:extLst>
          </p:cNvPr>
          <p:cNvSpPr/>
          <p:nvPr/>
        </p:nvSpPr>
        <p:spPr>
          <a:xfrm>
            <a:off x="7483366" y="652698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4"/>
              </a:rPr>
              <a:t>https://breaking-barriers.co.uk/the-cause/refugee-employment-crisis/</a:t>
            </a:r>
            <a:endParaRPr lang="en-IE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53DADC3-BB0A-4A54-B303-EDABAEA95C0B}"/>
              </a:ext>
            </a:extLst>
          </p:cNvPr>
          <p:cNvSpPr/>
          <p:nvPr/>
        </p:nvSpPr>
        <p:spPr>
          <a:xfrm>
            <a:off x="0" y="138026"/>
            <a:ext cx="7448962" cy="369332"/>
          </a:xfrm>
          <a:prstGeom prst="rect">
            <a:avLst/>
          </a:prstGeom>
          <a:solidFill>
            <a:srgbClr val="F38B00"/>
          </a:solidFill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Mülteci ve göçmenlerin işgücü piyasasına dahil edilmesinin önündeki engeller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021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9BE2E70-FC02-4448-BB75-6FAF959FC4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907" y="1926185"/>
            <a:ext cx="6078429" cy="3631644"/>
          </a:xfrm>
        </p:spPr>
        <p:txBody>
          <a:bodyPr/>
          <a:lstStyle/>
          <a:p>
            <a:r>
              <a:rPr lang="en-IE" dirty="0" err="1"/>
              <a:t>Çoğu</a:t>
            </a:r>
            <a:r>
              <a:rPr lang="en-IE" dirty="0"/>
              <a:t> zaman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çalışamadığı</a:t>
            </a:r>
            <a:r>
              <a:rPr lang="en-IE" dirty="0"/>
              <a:t> </a:t>
            </a:r>
            <a:r>
              <a:rPr lang="en-IE" dirty="0" err="1"/>
              <a:t>uzun</a:t>
            </a:r>
            <a:r>
              <a:rPr lang="en-IE" dirty="0"/>
              <a:t> </a:t>
            </a:r>
            <a:r>
              <a:rPr lang="en-IE" dirty="0" err="1"/>
              <a:t>süreli</a:t>
            </a:r>
            <a:r>
              <a:rPr lang="en-IE" dirty="0"/>
              <a:t> </a:t>
            </a:r>
            <a:r>
              <a:rPr lang="en-IE" dirty="0" err="1"/>
              <a:t>sığınma</a:t>
            </a:r>
            <a:r>
              <a:rPr lang="en-IE" dirty="0"/>
              <a:t> </a:t>
            </a:r>
            <a:r>
              <a:rPr lang="en-IE" dirty="0" err="1"/>
              <a:t>süreçleri</a:t>
            </a:r>
            <a:r>
              <a:rPr lang="en-IE" dirty="0"/>
              <a:t> </a:t>
            </a:r>
            <a:r>
              <a:rPr lang="en-IE" dirty="0" err="1"/>
              <a:t>nedeniyle</a:t>
            </a:r>
            <a:r>
              <a:rPr lang="en-IE" b="1" dirty="0"/>
              <a:t> </a:t>
            </a:r>
            <a:r>
              <a:rPr lang="en-IE" b="1" dirty="0" err="1"/>
              <a:t>özgeçmiş</a:t>
            </a:r>
            <a:r>
              <a:rPr lang="en-IE" b="1" dirty="0"/>
              <a:t> </a:t>
            </a:r>
            <a:r>
              <a:rPr lang="en-IE" b="1" dirty="0" err="1"/>
              <a:t>üzerindeki</a:t>
            </a:r>
            <a:r>
              <a:rPr lang="en-IE" b="1" dirty="0"/>
              <a:t> </a:t>
            </a:r>
            <a:r>
              <a:rPr lang="en-IE" b="1" dirty="0" err="1"/>
              <a:t>önemli</a:t>
            </a:r>
            <a:r>
              <a:rPr lang="en-IE" b="1" dirty="0"/>
              <a:t> </a:t>
            </a:r>
            <a:r>
              <a:rPr lang="tr-TR" b="1" dirty="0" smtClean="0"/>
              <a:t>engeller</a:t>
            </a:r>
            <a:r>
              <a:rPr lang="en-IE" b="1" dirty="0" smtClean="0"/>
              <a:t>, </a:t>
            </a:r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nihayet</a:t>
            </a:r>
            <a:r>
              <a:rPr lang="en-IE" dirty="0"/>
              <a:t> </a:t>
            </a:r>
            <a:r>
              <a:rPr lang="en-IE" dirty="0" err="1"/>
              <a:t>güvenli</a:t>
            </a:r>
            <a:r>
              <a:rPr lang="en-IE" dirty="0"/>
              <a:t> </a:t>
            </a:r>
            <a:r>
              <a:rPr lang="en-IE" dirty="0" err="1"/>
              <a:t>çalışma</a:t>
            </a:r>
            <a:r>
              <a:rPr lang="en-IE" dirty="0"/>
              <a:t> </a:t>
            </a:r>
            <a:r>
              <a:rPr lang="en-IE" dirty="0" err="1"/>
              <a:t>izinleri</a:t>
            </a:r>
            <a:r>
              <a:rPr lang="en-IE" dirty="0"/>
              <a:t> </a:t>
            </a:r>
            <a:r>
              <a:rPr lang="en-IE" dirty="0" err="1"/>
              <a:t>aldıklarında</a:t>
            </a:r>
            <a:r>
              <a:rPr lang="en-IE" dirty="0"/>
              <a:t> </a:t>
            </a:r>
            <a:r>
              <a:rPr lang="en-IE" dirty="0" err="1"/>
              <a:t>istihdam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engel</a:t>
            </a:r>
            <a:r>
              <a:rPr lang="en-IE" dirty="0"/>
              <a:t> </a:t>
            </a:r>
            <a:r>
              <a:rPr lang="en-IE" dirty="0" err="1"/>
              <a:t>oluşturmaktadır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12ADB2-F08F-47A9-B9A1-FF2592CE9E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71440" y="810552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/>
              <a:t>CV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tr-TR" dirty="0" smtClean="0"/>
              <a:t>engeller</a:t>
            </a:r>
            <a:endParaRPr lang="en-IE" dirty="0"/>
          </a:p>
        </p:txBody>
      </p:sp>
      <p:pic>
        <p:nvPicPr>
          <p:cNvPr id="9" name="Picture Placeholder 8" descr="A picture containing man&#10;&#10;Description automatically generated">
            <a:extLst>
              <a:ext uri="{FF2B5EF4-FFF2-40B4-BE49-F238E27FC236}">
                <a16:creationId xmlns:a16="http://schemas.microsoft.com/office/drawing/2014/main" xmlns="" id="{ED1209A8-D3F7-43FA-9969-EEF9FCA71B5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09" r="309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35CD03-2D23-403C-9E0F-71131E8C9698}"/>
              </a:ext>
            </a:extLst>
          </p:cNvPr>
          <p:cNvSpPr/>
          <p:nvPr/>
        </p:nvSpPr>
        <p:spPr>
          <a:xfrm>
            <a:off x="0" y="138026"/>
            <a:ext cx="7448962" cy="369332"/>
          </a:xfrm>
          <a:prstGeom prst="rect">
            <a:avLst/>
          </a:prstGeom>
          <a:solidFill>
            <a:srgbClr val="F38B00"/>
          </a:solidFill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Mülteci ve göçmenlerin işgücü piyasasına dahil edilmesinin önündeki engeller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06A2F79-CA94-4664-8A3B-7DC695CF32B4}"/>
              </a:ext>
            </a:extLst>
          </p:cNvPr>
          <p:cNvSpPr/>
          <p:nvPr/>
        </p:nvSpPr>
        <p:spPr>
          <a:xfrm>
            <a:off x="5671440" y="4123473"/>
            <a:ext cx="6096000" cy="1569660"/>
          </a:xfrm>
          <a:prstGeom prst="rect">
            <a:avLst/>
          </a:prstGeom>
          <a:solidFill>
            <a:srgbClr val="B6BD00"/>
          </a:solidFill>
        </p:spPr>
        <p:txBody>
          <a:bodyPr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servisi</a:t>
            </a:r>
            <a:r>
              <a:rPr lang="en-IE" sz="2400" dirty="0">
                <a:solidFill>
                  <a:schemeClr val="bg1"/>
                </a:solidFill>
              </a:rPr>
              <a:t> / </a:t>
            </a:r>
            <a:r>
              <a:rPr lang="en-IE" sz="2400" dirty="0" err="1">
                <a:solidFill>
                  <a:schemeClr val="bg1"/>
                </a:solidFill>
              </a:rPr>
              <a:t>eğitimcileri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ilgili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sunarak</a:t>
            </a:r>
            <a:r>
              <a:rPr lang="en-IE" sz="2400" dirty="0">
                <a:solidFill>
                  <a:schemeClr val="bg1"/>
                </a:solidFill>
              </a:rPr>
              <a:t> ve / </a:t>
            </a:r>
            <a:r>
              <a:rPr lang="en-IE" sz="2400" dirty="0" err="1">
                <a:solidFill>
                  <a:schemeClr val="bg1"/>
                </a:solidFill>
              </a:rPr>
              <a:t>veya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mültecilere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gönüllü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olma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ya</a:t>
            </a:r>
            <a:r>
              <a:rPr lang="en-IE" sz="2400" dirty="0">
                <a:solidFill>
                  <a:schemeClr val="bg1"/>
                </a:solidFill>
              </a:rPr>
              <a:t> da </a:t>
            </a:r>
            <a:r>
              <a:rPr lang="en-IE" sz="2400" dirty="0" err="1">
                <a:solidFill>
                  <a:schemeClr val="bg1"/>
                </a:solidFill>
              </a:rPr>
              <a:t>iş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deneyimi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kazanma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fırsatları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yaratarak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boşluğu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doldurabilir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9312ADB2-F08F-47A9-B9A1-FF2592CE9E08}"/>
              </a:ext>
            </a:extLst>
          </p:cNvPr>
          <p:cNvSpPr txBox="1">
            <a:spLocks/>
          </p:cNvSpPr>
          <p:nvPr/>
        </p:nvSpPr>
        <p:spPr>
          <a:xfrm>
            <a:off x="1885041" y="4492237"/>
            <a:ext cx="2215979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F38B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solidFill>
                  <a:schemeClr val="bg1"/>
                </a:solidFill>
              </a:rPr>
              <a:t>ÖZGEÇMİŞ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37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9BE2E70-FC02-4448-BB75-6FAF959FC4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907" y="1926185"/>
            <a:ext cx="6078429" cy="3631644"/>
          </a:xfrm>
        </p:spPr>
        <p:txBody>
          <a:bodyPr/>
          <a:lstStyle/>
          <a:p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ülkede</a:t>
            </a:r>
            <a:r>
              <a:rPr lang="en-IE" dirty="0"/>
              <a:t> </a:t>
            </a:r>
            <a:r>
              <a:rPr lang="en-IE" dirty="0" err="1"/>
              <a:t>genellikle</a:t>
            </a:r>
            <a:r>
              <a:rPr lang="en-IE" dirty="0"/>
              <a:t> </a:t>
            </a:r>
            <a:r>
              <a:rPr lang="en-IE" dirty="0" err="1"/>
              <a:t>iş</a:t>
            </a:r>
            <a:r>
              <a:rPr lang="en-IE" dirty="0"/>
              <a:t> </a:t>
            </a:r>
            <a:r>
              <a:rPr lang="en-IE" dirty="0" err="1"/>
              <a:t>bulmanın</a:t>
            </a:r>
            <a:r>
              <a:rPr lang="en-IE" dirty="0"/>
              <a:t> </a:t>
            </a:r>
            <a:r>
              <a:rPr lang="en-IE" dirty="0" err="1"/>
              <a:t>ön</a:t>
            </a:r>
            <a:r>
              <a:rPr lang="en-IE" dirty="0"/>
              <a:t> </a:t>
            </a:r>
            <a:r>
              <a:rPr lang="en-IE" dirty="0" err="1"/>
              <a:t>koşulu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b="1" dirty="0" err="1"/>
              <a:t>iş</a:t>
            </a:r>
            <a:r>
              <a:rPr lang="en-IE" b="1" dirty="0"/>
              <a:t> </a:t>
            </a:r>
            <a:r>
              <a:rPr lang="en-IE" b="1" dirty="0" err="1"/>
              <a:t>deneyimi</a:t>
            </a:r>
            <a:r>
              <a:rPr lang="en-IE" b="1" dirty="0"/>
              <a:t> </a:t>
            </a:r>
            <a:r>
              <a:rPr lang="en-IE" b="1" dirty="0" err="1"/>
              <a:t>eksikliği</a:t>
            </a:r>
            <a:r>
              <a:rPr lang="en-IE" dirty="0"/>
              <a:t>. </a:t>
            </a:r>
            <a:r>
              <a:rPr lang="en-IE" dirty="0" err="1"/>
              <a:t>Ayrıca</a:t>
            </a:r>
            <a:r>
              <a:rPr lang="en-IE" dirty="0"/>
              <a:t> </a:t>
            </a: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, </a:t>
            </a:r>
            <a:r>
              <a:rPr lang="en-IE" dirty="0" err="1"/>
              <a:t>gerekli</a:t>
            </a:r>
            <a:r>
              <a:rPr lang="en-IE" dirty="0"/>
              <a:t> </a:t>
            </a:r>
            <a:r>
              <a:rPr lang="en-IE" dirty="0" err="1"/>
              <a:t>evrakların</a:t>
            </a:r>
            <a:r>
              <a:rPr lang="en-IE" dirty="0"/>
              <a:t> </a:t>
            </a:r>
            <a:r>
              <a:rPr lang="en-IE" dirty="0" err="1"/>
              <a:t>kopyalarını</a:t>
            </a:r>
            <a:r>
              <a:rPr lang="en-IE" dirty="0"/>
              <a:t> </a:t>
            </a:r>
            <a:r>
              <a:rPr lang="en-IE" dirty="0" err="1"/>
              <a:t>elde</a:t>
            </a:r>
            <a:r>
              <a:rPr lang="en-IE" dirty="0"/>
              <a:t> </a:t>
            </a:r>
            <a:r>
              <a:rPr lang="en-IE" dirty="0" err="1"/>
              <a:t>edemedikleri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kanıtlayamadıkları</a:t>
            </a:r>
            <a:r>
              <a:rPr lang="en-IE" dirty="0"/>
              <a:t> </a:t>
            </a:r>
            <a:r>
              <a:rPr lang="en-IE" dirty="0" err="1"/>
              <a:t>niteliklere</a:t>
            </a:r>
            <a:r>
              <a:rPr lang="en-IE" dirty="0"/>
              <a:t> </a:t>
            </a:r>
            <a:r>
              <a:rPr lang="en-IE" dirty="0" err="1"/>
              <a:t>sahiptir</a:t>
            </a:r>
            <a:r>
              <a:rPr lang="en-IE" dirty="0"/>
              <a:t>.</a:t>
            </a:r>
          </a:p>
          <a:p>
            <a:r>
              <a:rPr lang="en-IE" dirty="0"/>
              <a:t>Bu, </a:t>
            </a:r>
            <a:r>
              <a:rPr lang="en-IE" dirty="0" err="1"/>
              <a:t>ekonomik</a:t>
            </a:r>
            <a:r>
              <a:rPr lang="en-IE" dirty="0"/>
              <a:t>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sorun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, </a:t>
            </a:r>
            <a:r>
              <a:rPr lang="en-IE" dirty="0" err="1"/>
              <a:t>çünkü</a:t>
            </a:r>
            <a:r>
              <a:rPr lang="en-IE" dirty="0"/>
              <a:t> </a:t>
            </a:r>
            <a:r>
              <a:rPr lang="en-IE" dirty="0" err="1"/>
              <a:t>nitelikleri</a:t>
            </a:r>
            <a:r>
              <a:rPr lang="en-IE" dirty="0"/>
              <a:t> </a:t>
            </a:r>
            <a:r>
              <a:rPr lang="en-IE" dirty="0" err="1"/>
              <a:t>alıcı</a:t>
            </a:r>
            <a:r>
              <a:rPr lang="en-IE" dirty="0"/>
              <a:t> </a:t>
            </a:r>
            <a:r>
              <a:rPr lang="en-IE" dirty="0" err="1"/>
              <a:t>ülkeye</a:t>
            </a:r>
            <a:r>
              <a:rPr lang="en-IE" dirty="0"/>
              <a:t> </a:t>
            </a:r>
            <a:r>
              <a:rPr lang="en-IE" dirty="0" err="1"/>
              <a:t>aktarılmayabilir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12ADB2-F08F-47A9-B9A1-FF2592CE9E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66290" y="592084"/>
            <a:ext cx="7136524" cy="1418827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İlgili</a:t>
            </a:r>
            <a:r>
              <a:rPr lang="en-IE" dirty="0"/>
              <a:t> </a:t>
            </a:r>
            <a:r>
              <a:rPr lang="en-IE" dirty="0" err="1"/>
              <a:t>iş</a:t>
            </a:r>
            <a:r>
              <a:rPr lang="en-IE" dirty="0"/>
              <a:t> </a:t>
            </a:r>
            <a:r>
              <a:rPr lang="en-IE" dirty="0" err="1"/>
              <a:t>deneyimi</a:t>
            </a:r>
            <a:r>
              <a:rPr lang="en-IE" dirty="0"/>
              <a:t>, </a:t>
            </a:r>
            <a:r>
              <a:rPr lang="en-IE" dirty="0" err="1"/>
              <a:t>uygun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tanınmayan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ve </a:t>
            </a:r>
            <a:r>
              <a:rPr lang="en-IE" dirty="0" err="1"/>
              <a:t>mesleki</a:t>
            </a:r>
            <a:r>
              <a:rPr lang="en-IE" dirty="0"/>
              <a:t> </a:t>
            </a:r>
            <a:r>
              <a:rPr lang="en-IE" dirty="0" err="1"/>
              <a:t>niteliklerin</a:t>
            </a:r>
            <a:r>
              <a:rPr lang="en-IE" dirty="0"/>
              <a:t> </a:t>
            </a:r>
            <a:r>
              <a:rPr lang="en-IE" dirty="0" err="1"/>
              <a:t>eksikliği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35CD03-2D23-403C-9E0F-71131E8C9698}"/>
              </a:ext>
            </a:extLst>
          </p:cNvPr>
          <p:cNvSpPr/>
          <p:nvPr/>
        </p:nvSpPr>
        <p:spPr>
          <a:xfrm>
            <a:off x="0" y="138026"/>
            <a:ext cx="7448962" cy="369332"/>
          </a:xfrm>
          <a:prstGeom prst="rect">
            <a:avLst/>
          </a:prstGeom>
          <a:solidFill>
            <a:srgbClr val="F38B00"/>
          </a:solidFill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Mülteci ve göçmenlerin işgücü piyasasına dahil edilmesinin önündeki engeller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98B254-2E9B-44BB-B17D-6C49D7E9F89D}"/>
              </a:ext>
            </a:extLst>
          </p:cNvPr>
          <p:cNvSpPr/>
          <p:nvPr/>
        </p:nvSpPr>
        <p:spPr>
          <a:xfrm>
            <a:off x="5568269" y="4957664"/>
            <a:ext cx="6096000" cy="1200329"/>
          </a:xfrm>
          <a:prstGeom prst="rect">
            <a:avLst/>
          </a:prstGeom>
          <a:solidFill>
            <a:srgbClr val="EA1D76"/>
          </a:solidFill>
        </p:spPr>
        <p:txBody>
          <a:bodyPr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Kısa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işe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yerleştirmeler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diğer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iş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deneyimi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fırsatları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önemlidir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ancak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yeni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gelenlerin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farklı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dile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farklı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çalışma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kültürüne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alışmalarına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yardımcı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olmak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için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eğitim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verilmektedir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8" name="Picture Placeholder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8A443377-1978-4E28-B722-A706CF91BD4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7646" r="17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1244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9BE2E70-FC02-4448-BB75-6FAF959FC4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907" y="1800061"/>
            <a:ext cx="6422927" cy="3631644"/>
          </a:xfrm>
        </p:spPr>
        <p:txBody>
          <a:bodyPr/>
          <a:lstStyle/>
          <a:p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ülkede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gelen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, </a:t>
            </a:r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genellikle</a:t>
            </a:r>
            <a:r>
              <a:rPr lang="en-IE" dirty="0"/>
              <a:t> </a:t>
            </a:r>
            <a:r>
              <a:rPr lang="en-IE" dirty="0" err="1"/>
              <a:t>istihdam</a:t>
            </a:r>
            <a:r>
              <a:rPr lang="en-IE" dirty="0"/>
              <a:t> </a:t>
            </a:r>
            <a:r>
              <a:rPr lang="en-IE" dirty="0" err="1"/>
              <a:t>beklentilerini</a:t>
            </a:r>
            <a:r>
              <a:rPr lang="en-IE" dirty="0"/>
              <a:t> ve </a:t>
            </a:r>
            <a:r>
              <a:rPr lang="en-IE" dirty="0" err="1"/>
              <a:t>işe</a:t>
            </a:r>
            <a:r>
              <a:rPr lang="en-IE" dirty="0"/>
              <a:t> </a:t>
            </a:r>
            <a:r>
              <a:rPr lang="en-IE" dirty="0" err="1"/>
              <a:t>alım</a:t>
            </a:r>
            <a:r>
              <a:rPr lang="en-IE" dirty="0"/>
              <a:t> </a:t>
            </a:r>
            <a:r>
              <a:rPr lang="en-IE" dirty="0" err="1"/>
              <a:t>yöntemleri</a:t>
            </a:r>
            <a:r>
              <a:rPr lang="en-IE" dirty="0"/>
              <a:t> </a:t>
            </a:r>
            <a:r>
              <a:rPr lang="en-IE" dirty="0" err="1"/>
              <a:t>bilgisini</a:t>
            </a:r>
            <a:r>
              <a:rPr lang="en-IE" dirty="0"/>
              <a:t> </a:t>
            </a:r>
            <a:r>
              <a:rPr lang="en-IE" dirty="0" err="1"/>
              <a:t>güçlendirecek</a:t>
            </a:r>
            <a:r>
              <a:rPr lang="en-IE" dirty="0"/>
              <a:t> </a:t>
            </a:r>
            <a:r>
              <a:rPr lang="en-IE" dirty="0" err="1"/>
              <a:t>ağlara</a:t>
            </a:r>
            <a:r>
              <a:rPr lang="en-IE" dirty="0"/>
              <a:t> (</a:t>
            </a:r>
            <a:r>
              <a:rPr lang="en-IE" dirty="0" err="1"/>
              <a:t>karakter</a:t>
            </a:r>
            <a:r>
              <a:rPr lang="en-IE" dirty="0"/>
              <a:t> </a:t>
            </a:r>
            <a:r>
              <a:rPr lang="en-IE" dirty="0" err="1"/>
              <a:t>referansları</a:t>
            </a:r>
            <a:r>
              <a:rPr lang="en-IE" dirty="0"/>
              <a:t>, </a:t>
            </a:r>
            <a:r>
              <a:rPr lang="en-IE" dirty="0" err="1"/>
              <a:t>önceki</a:t>
            </a:r>
            <a:r>
              <a:rPr lang="en-IE" dirty="0"/>
              <a:t> </a:t>
            </a:r>
            <a:r>
              <a:rPr lang="en-IE" dirty="0" err="1"/>
              <a:t>işveren</a:t>
            </a:r>
            <a:r>
              <a:rPr lang="en-IE" dirty="0"/>
              <a:t> </a:t>
            </a:r>
            <a:r>
              <a:rPr lang="en-IE" dirty="0" err="1"/>
              <a:t>referansları</a:t>
            </a:r>
            <a:r>
              <a:rPr lang="en-IE" dirty="0"/>
              <a:t> vb.) </a:t>
            </a:r>
            <a:r>
              <a:rPr lang="en-IE" dirty="0" err="1"/>
              <a:t>Erişemediği</a:t>
            </a:r>
            <a:r>
              <a:rPr lang="en-IE" dirty="0"/>
              <a:t> </a:t>
            </a:r>
            <a:r>
              <a:rPr lang="en-IE" dirty="0" err="1"/>
              <a:t>anlamına</a:t>
            </a:r>
            <a:r>
              <a:rPr lang="en-IE" dirty="0"/>
              <a:t> </a:t>
            </a:r>
            <a:r>
              <a:rPr lang="en-IE" dirty="0" err="1"/>
              <a:t>gelir</a:t>
            </a:r>
            <a:r>
              <a:rPr lang="en-IE" dirty="0"/>
              <a:t>.</a:t>
            </a:r>
          </a:p>
          <a:p>
            <a:r>
              <a:rPr lang="en-IE" dirty="0" err="1"/>
              <a:t>Mültecilerin</a:t>
            </a:r>
            <a:r>
              <a:rPr lang="en-IE" dirty="0"/>
              <a:t>, </a:t>
            </a:r>
            <a:r>
              <a:rPr lang="en-IE" dirty="0" err="1"/>
              <a:t>kabul</a:t>
            </a:r>
            <a:r>
              <a:rPr lang="en-IE" dirty="0"/>
              <a:t> </a:t>
            </a:r>
            <a:r>
              <a:rPr lang="en-IE" dirty="0" err="1"/>
              <a:t>eden</a:t>
            </a:r>
            <a:r>
              <a:rPr lang="en-IE" dirty="0"/>
              <a:t> </a:t>
            </a:r>
            <a:r>
              <a:rPr lang="en-IE" dirty="0" err="1"/>
              <a:t>ülkede</a:t>
            </a:r>
            <a:r>
              <a:rPr lang="en-IE" dirty="0"/>
              <a:t> </a:t>
            </a:r>
            <a:r>
              <a:rPr lang="en-IE" dirty="0" err="1"/>
              <a:t>kendileri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işleri</a:t>
            </a:r>
            <a:r>
              <a:rPr lang="en-IE" dirty="0"/>
              <a:t> </a:t>
            </a:r>
            <a:r>
              <a:rPr lang="en-IE" dirty="0" err="1"/>
              <a:t>zorlaştıran</a:t>
            </a:r>
            <a:r>
              <a:rPr lang="en-IE" dirty="0"/>
              <a:t>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profesyonel</a:t>
            </a:r>
            <a:r>
              <a:rPr lang="en-IE" dirty="0"/>
              <a:t> </a:t>
            </a:r>
            <a:r>
              <a:rPr lang="en-IE" dirty="0" err="1"/>
              <a:t>bağlantıları</a:t>
            </a:r>
            <a:r>
              <a:rPr lang="en-IE" dirty="0"/>
              <a:t> </a:t>
            </a:r>
            <a:r>
              <a:rPr lang="en-IE" dirty="0" err="1"/>
              <a:t>yoktur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sınırlı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12ADB2-F08F-47A9-B9A1-FF2592CE9E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71440" y="843338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 err="1"/>
              <a:t>Referans</a:t>
            </a:r>
            <a:r>
              <a:rPr lang="en-IE" dirty="0"/>
              <a:t> </a:t>
            </a:r>
            <a:r>
              <a:rPr lang="en-IE" dirty="0" err="1"/>
              <a:t>eksikliği</a:t>
            </a:r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35CD03-2D23-403C-9E0F-71131E8C9698}"/>
              </a:ext>
            </a:extLst>
          </p:cNvPr>
          <p:cNvSpPr/>
          <p:nvPr/>
        </p:nvSpPr>
        <p:spPr>
          <a:xfrm>
            <a:off x="0" y="138026"/>
            <a:ext cx="7448962" cy="369332"/>
          </a:xfrm>
          <a:prstGeom prst="rect">
            <a:avLst/>
          </a:prstGeom>
          <a:solidFill>
            <a:srgbClr val="F38B00"/>
          </a:solidFill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Mülteci ve göçmenlerin işgücü piyasasına dahil edilmesinin önündeki engeller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2" name="Picture Placeholder 11" descr="A picture containing many, street&#10;&#10;Description automatically generated">
            <a:extLst>
              <a:ext uri="{FF2B5EF4-FFF2-40B4-BE49-F238E27FC236}">
                <a16:creationId xmlns:a16="http://schemas.microsoft.com/office/drawing/2014/main" xmlns="" id="{D73717A1-920A-4D20-B89D-045AA83777A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2049" r="22049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98B254-2E9B-44BB-B17D-6C49D7E9F89D}"/>
              </a:ext>
            </a:extLst>
          </p:cNvPr>
          <p:cNvSpPr/>
          <p:nvPr/>
        </p:nvSpPr>
        <p:spPr>
          <a:xfrm>
            <a:off x="735725" y="5360906"/>
            <a:ext cx="11241922" cy="1323439"/>
          </a:xfrm>
          <a:prstGeom prst="rect">
            <a:avLst/>
          </a:prstGeom>
          <a:solidFill>
            <a:srgbClr val="F38B00"/>
          </a:solidFill>
        </p:spPr>
        <p:txBody>
          <a:bodyPr wrap="square">
            <a:spAutoFit/>
          </a:bodyPr>
          <a:lstStyle/>
          <a:p>
            <a:r>
              <a:rPr lang="en-IE" sz="2000" dirty="0" err="1">
                <a:solidFill>
                  <a:schemeClr val="bg1"/>
                </a:solidFill>
              </a:rPr>
              <a:t>Mülteciler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göçmenlerle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doğrudan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temas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halinde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olan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hizmet</a:t>
            </a:r>
            <a:r>
              <a:rPr lang="en-IE" sz="2000" dirty="0">
                <a:solidFill>
                  <a:schemeClr val="bg1"/>
                </a:solidFill>
              </a:rPr>
              <a:t> / </a:t>
            </a:r>
            <a:r>
              <a:rPr lang="en-IE" sz="2000" dirty="0" err="1">
                <a:solidFill>
                  <a:schemeClr val="bg1"/>
                </a:solidFill>
              </a:rPr>
              <a:t>eğitim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sağlayıcıları</a:t>
            </a:r>
            <a:r>
              <a:rPr lang="en-IE" sz="2000" dirty="0">
                <a:solidFill>
                  <a:schemeClr val="bg1"/>
                </a:solidFill>
              </a:rPr>
              <a:t>, </a:t>
            </a:r>
            <a:r>
              <a:rPr lang="en-IE" sz="2000" dirty="0" err="1">
                <a:solidFill>
                  <a:schemeClr val="bg1"/>
                </a:solidFill>
              </a:rPr>
              <a:t>bu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insanları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iyi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tanıyan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birkaç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kişiden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biridir</a:t>
            </a:r>
            <a:r>
              <a:rPr lang="en-IE" sz="2000" dirty="0">
                <a:solidFill>
                  <a:schemeClr val="bg1"/>
                </a:solidFill>
              </a:rPr>
              <a:t>. </a:t>
            </a:r>
            <a:r>
              <a:rPr lang="en-IE" sz="2000" dirty="0" err="1">
                <a:solidFill>
                  <a:schemeClr val="bg1"/>
                </a:solidFill>
              </a:rPr>
              <a:t>Kendi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konumunuzu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düşünüyor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musunuz</a:t>
            </a:r>
            <a:r>
              <a:rPr lang="en-IE" sz="2000" dirty="0">
                <a:solidFill>
                  <a:schemeClr val="bg1"/>
                </a:solidFill>
              </a:rPr>
              <a:t>? </a:t>
            </a:r>
            <a:r>
              <a:rPr lang="en-IE" sz="2000" dirty="0" err="1">
                <a:solidFill>
                  <a:schemeClr val="bg1"/>
                </a:solidFill>
              </a:rPr>
              <a:t>Karakter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referansı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olabilir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misiniz</a:t>
            </a:r>
            <a:r>
              <a:rPr lang="en-IE" sz="2000" dirty="0">
                <a:solidFill>
                  <a:schemeClr val="bg1"/>
                </a:solidFill>
              </a:rPr>
              <a:t>? </a:t>
            </a:r>
            <a:r>
              <a:rPr lang="en-IE" sz="2000" dirty="0" err="1">
                <a:solidFill>
                  <a:schemeClr val="bg1"/>
                </a:solidFill>
              </a:rPr>
              <a:t>Topluluklarında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aktif</a:t>
            </a:r>
            <a:r>
              <a:rPr lang="en-IE" sz="2000" dirty="0">
                <a:solidFill>
                  <a:schemeClr val="bg1"/>
                </a:solidFill>
              </a:rPr>
              <a:t> hale </a:t>
            </a:r>
            <a:r>
              <a:rPr lang="en-IE" sz="2000" dirty="0" err="1">
                <a:solidFill>
                  <a:schemeClr val="bg1"/>
                </a:solidFill>
              </a:rPr>
              <a:t>gelen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mülteciler</a:t>
            </a:r>
            <a:r>
              <a:rPr lang="en-IE" sz="2000" dirty="0">
                <a:solidFill>
                  <a:schemeClr val="bg1"/>
                </a:solidFill>
              </a:rPr>
              <a:t> / </a:t>
            </a:r>
            <a:r>
              <a:rPr lang="en-IE" sz="2000" dirty="0" err="1">
                <a:solidFill>
                  <a:schemeClr val="bg1"/>
                </a:solidFill>
              </a:rPr>
              <a:t>Göçmenler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yerel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olarak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referans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almaya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teşvik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edilmeli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isimlerini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statülerini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oluşturmaya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teşvik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edilmelidir</a:t>
            </a:r>
            <a:r>
              <a:rPr lang="en-IE" sz="2000" dirty="0">
                <a:solidFill>
                  <a:schemeClr val="bg1"/>
                </a:solidFill>
              </a:rPr>
              <a:t>.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9BE2E70-FC02-4448-BB75-6FAF959FC4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48970" y="1800061"/>
            <a:ext cx="5874864" cy="3631644"/>
          </a:xfrm>
        </p:spPr>
        <p:txBody>
          <a:bodyPr/>
          <a:lstStyle/>
          <a:p>
            <a:r>
              <a:rPr lang="en-IE" dirty="0" err="1"/>
              <a:t>Irkçılık</a:t>
            </a:r>
            <a:r>
              <a:rPr lang="en-IE" dirty="0"/>
              <a:t> ve </a:t>
            </a:r>
            <a:r>
              <a:rPr lang="en-IE" dirty="0" err="1"/>
              <a:t>olumsuz</a:t>
            </a:r>
            <a:r>
              <a:rPr lang="en-IE" dirty="0"/>
              <a:t> </a:t>
            </a:r>
            <a:r>
              <a:rPr lang="en-IE" dirty="0" err="1"/>
              <a:t>klişeleştirme</a:t>
            </a:r>
            <a:r>
              <a:rPr lang="en-IE" dirty="0"/>
              <a:t>, </a:t>
            </a:r>
            <a:r>
              <a:rPr lang="en-IE" dirty="0" err="1"/>
              <a:t>muhtemelen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piyasasına</a:t>
            </a:r>
            <a:r>
              <a:rPr lang="en-IE" dirty="0"/>
              <a:t> </a:t>
            </a:r>
            <a:r>
              <a:rPr lang="en-IE" dirty="0" err="1"/>
              <a:t>girişte</a:t>
            </a:r>
            <a:r>
              <a:rPr lang="en-IE" dirty="0"/>
              <a:t> </a:t>
            </a:r>
            <a:r>
              <a:rPr lang="en-IE" dirty="0" err="1"/>
              <a:t>karşılaştıkları</a:t>
            </a:r>
            <a:r>
              <a:rPr lang="en-IE" dirty="0"/>
              <a:t> </a:t>
            </a:r>
            <a:r>
              <a:rPr lang="en-IE" dirty="0" err="1"/>
              <a:t>tüm</a:t>
            </a:r>
            <a:r>
              <a:rPr lang="en-IE" dirty="0"/>
              <a:t> </a:t>
            </a:r>
            <a:r>
              <a:rPr lang="en-IE" dirty="0" err="1"/>
              <a:t>engelleri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fazla</a:t>
            </a:r>
            <a:r>
              <a:rPr lang="en-IE" dirty="0"/>
              <a:t> </a:t>
            </a:r>
            <a:r>
              <a:rPr lang="en-IE" dirty="0" err="1"/>
              <a:t>engelleyen</a:t>
            </a:r>
            <a:r>
              <a:rPr lang="en-IE" dirty="0"/>
              <a:t> </a:t>
            </a:r>
            <a:r>
              <a:rPr lang="en-IE" dirty="0" err="1"/>
              <a:t>unsurdur</a:t>
            </a:r>
            <a:r>
              <a:rPr lang="en-IE" dirty="0"/>
              <a:t>.</a:t>
            </a:r>
          </a:p>
          <a:p>
            <a:r>
              <a:rPr lang="en-IE" dirty="0" err="1"/>
              <a:t>Kültürlerarası</a:t>
            </a:r>
            <a:r>
              <a:rPr lang="en-IE" dirty="0"/>
              <a:t> </a:t>
            </a:r>
            <a:r>
              <a:rPr lang="en-IE" dirty="0" err="1"/>
              <a:t>yanlış</a:t>
            </a:r>
            <a:r>
              <a:rPr lang="en-IE" dirty="0"/>
              <a:t> </a:t>
            </a:r>
            <a:r>
              <a:rPr lang="en-IE" dirty="0" err="1"/>
              <a:t>anlaşılmalar</a:t>
            </a:r>
            <a:r>
              <a:rPr lang="en-IE" dirty="0"/>
              <a:t> </a:t>
            </a:r>
            <a:r>
              <a:rPr lang="en-IE" dirty="0" err="1"/>
              <a:t>yanlış</a:t>
            </a:r>
            <a:r>
              <a:rPr lang="en-IE" dirty="0"/>
              <a:t> </a:t>
            </a:r>
            <a:r>
              <a:rPr lang="en-IE" dirty="0" err="1"/>
              <a:t>yerleştirilmiş</a:t>
            </a:r>
            <a:r>
              <a:rPr lang="en-IE" dirty="0"/>
              <a:t> </a:t>
            </a:r>
            <a:r>
              <a:rPr lang="en-IE" dirty="0" err="1"/>
              <a:t>şüphe</a:t>
            </a:r>
            <a:r>
              <a:rPr lang="en-IE" dirty="0"/>
              <a:t> ve </a:t>
            </a:r>
            <a:r>
              <a:rPr lang="en-IE" dirty="0" err="1"/>
              <a:t>düşmanlığa</a:t>
            </a:r>
            <a:r>
              <a:rPr lang="en-IE" dirty="0"/>
              <a:t> </a:t>
            </a:r>
            <a:r>
              <a:rPr lang="en-IE" dirty="0" err="1"/>
              <a:t>katkıda</a:t>
            </a:r>
            <a:r>
              <a:rPr lang="en-IE" dirty="0"/>
              <a:t> </a:t>
            </a:r>
            <a:r>
              <a:rPr lang="en-IE" dirty="0" err="1"/>
              <a:t>bulunabilir</a:t>
            </a:r>
            <a:r>
              <a:rPr lang="en-IE" dirty="0"/>
              <a:t>.</a:t>
            </a:r>
          </a:p>
          <a:p>
            <a:r>
              <a:rPr lang="en-IE" dirty="0" err="1"/>
              <a:t>İşverenler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işe</a:t>
            </a:r>
            <a:r>
              <a:rPr lang="en-IE" dirty="0"/>
              <a:t> </a:t>
            </a:r>
            <a:r>
              <a:rPr lang="en-IE" dirty="0" err="1"/>
              <a:t>alırken</a:t>
            </a:r>
            <a:r>
              <a:rPr lang="en-IE" dirty="0"/>
              <a:t> </a:t>
            </a:r>
            <a:r>
              <a:rPr lang="en-IE" dirty="0" err="1"/>
              <a:t>ek</a:t>
            </a:r>
            <a:r>
              <a:rPr lang="en-IE" dirty="0"/>
              <a:t> </a:t>
            </a:r>
            <a:r>
              <a:rPr lang="en-IE" dirty="0" err="1"/>
              <a:t>maliyetlerin</a:t>
            </a:r>
            <a:r>
              <a:rPr lang="en-IE" dirty="0"/>
              <a:t> ve </a:t>
            </a:r>
            <a:r>
              <a:rPr lang="en-IE" dirty="0" err="1"/>
              <a:t>idarecinin</a:t>
            </a:r>
            <a:r>
              <a:rPr lang="en-IE" dirty="0"/>
              <a:t> </a:t>
            </a:r>
            <a:r>
              <a:rPr lang="en-IE" dirty="0" err="1"/>
              <a:t>gerekli</a:t>
            </a:r>
            <a:r>
              <a:rPr lang="en-IE" dirty="0"/>
              <a:t> </a:t>
            </a:r>
            <a:r>
              <a:rPr lang="en-IE" dirty="0" err="1"/>
              <a:t>olacağı</a:t>
            </a:r>
            <a:r>
              <a:rPr lang="en-IE" dirty="0"/>
              <a:t> </a:t>
            </a:r>
            <a:r>
              <a:rPr lang="en-IE" dirty="0" err="1"/>
              <a:t>algısı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12ADB2-F08F-47A9-B9A1-FF2592CE9E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71440" y="843338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Damgalar</a:t>
            </a:r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35CD03-2D23-403C-9E0F-71131E8C9698}"/>
              </a:ext>
            </a:extLst>
          </p:cNvPr>
          <p:cNvSpPr/>
          <p:nvPr/>
        </p:nvSpPr>
        <p:spPr>
          <a:xfrm>
            <a:off x="0" y="138026"/>
            <a:ext cx="7448962" cy="369332"/>
          </a:xfrm>
          <a:prstGeom prst="rect">
            <a:avLst/>
          </a:prstGeom>
          <a:solidFill>
            <a:srgbClr val="F38B00"/>
          </a:solidFill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Mülteci ve göçmenlerin işgücü piyasasına dahil edilmesinin önündeki engeller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3BBC459D-B13A-449D-BB1D-EBF62A371B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3532" r="13532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98B254-2E9B-44BB-B17D-6C49D7E9F89D}"/>
              </a:ext>
            </a:extLst>
          </p:cNvPr>
          <p:cNvSpPr/>
          <p:nvPr/>
        </p:nvSpPr>
        <p:spPr>
          <a:xfrm>
            <a:off x="869038" y="5700855"/>
            <a:ext cx="10762593" cy="1015663"/>
          </a:xfrm>
          <a:prstGeom prst="rect">
            <a:avLst/>
          </a:prstGeom>
          <a:solidFill>
            <a:srgbClr val="B6BD00"/>
          </a:solidFill>
        </p:spPr>
        <p:txBody>
          <a:bodyPr wrap="square">
            <a:spAutoFit/>
          </a:bodyPr>
          <a:lstStyle/>
          <a:p>
            <a:r>
              <a:rPr lang="en-IE" sz="2000" dirty="0" err="1">
                <a:solidFill>
                  <a:schemeClr val="bg1"/>
                </a:solidFill>
              </a:rPr>
              <a:t>Hizmet</a:t>
            </a:r>
            <a:r>
              <a:rPr lang="en-IE" sz="2000" dirty="0">
                <a:solidFill>
                  <a:schemeClr val="bg1"/>
                </a:solidFill>
              </a:rPr>
              <a:t> / </a:t>
            </a:r>
            <a:r>
              <a:rPr lang="en-IE" sz="2000" dirty="0" err="1">
                <a:solidFill>
                  <a:schemeClr val="bg1"/>
                </a:solidFill>
              </a:rPr>
              <a:t>eğitim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sağlayıcıları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burada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oynamak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için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kilit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role </a:t>
            </a:r>
            <a:r>
              <a:rPr lang="en-IE" sz="2000" dirty="0" err="1">
                <a:solidFill>
                  <a:schemeClr val="bg1"/>
                </a:solidFill>
              </a:rPr>
              <a:t>sahiptir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mültecileri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potansiyel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işverenleri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araya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getirmek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için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gereken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eksik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halka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haline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gelebilir</a:t>
            </a:r>
            <a:r>
              <a:rPr lang="en-IE" sz="2000" dirty="0">
                <a:solidFill>
                  <a:schemeClr val="bg1"/>
                </a:solidFill>
              </a:rPr>
              <a:t>. </a:t>
            </a:r>
            <a:r>
              <a:rPr lang="en-IE" sz="2000" dirty="0" err="1">
                <a:solidFill>
                  <a:schemeClr val="bg1"/>
                </a:solidFill>
              </a:rPr>
              <a:t>Sonraki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birkaç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sayfada</a:t>
            </a:r>
            <a:r>
              <a:rPr lang="en-IE" sz="2000" dirty="0">
                <a:solidFill>
                  <a:schemeClr val="bg1"/>
                </a:solidFill>
              </a:rPr>
              <a:t>, </a:t>
            </a:r>
            <a:r>
              <a:rPr lang="en-IE" sz="2000" dirty="0" err="1">
                <a:solidFill>
                  <a:schemeClr val="bg1"/>
                </a:solidFill>
              </a:rPr>
              <a:t>bu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çalışmada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yararlı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olabilecek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bazı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kaynaklar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öneriyoruz</a:t>
            </a:r>
            <a:r>
              <a:rPr lang="en-IE" sz="2000" dirty="0">
                <a:solidFill>
                  <a:schemeClr val="bg1"/>
                </a:solidFill>
              </a:rPr>
              <a:t>.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19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3152C6A-702F-4C59-8045-1315918807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80690" y="2028544"/>
            <a:ext cx="5920773" cy="3631644"/>
          </a:xfrm>
        </p:spPr>
        <p:txBody>
          <a:bodyPr/>
          <a:lstStyle/>
          <a:p>
            <a:r>
              <a:rPr lang="en-IE" dirty="0" err="1"/>
              <a:t>Beceri</a:t>
            </a:r>
            <a:r>
              <a:rPr lang="en-IE" dirty="0"/>
              <a:t> 2 </a:t>
            </a:r>
            <a:r>
              <a:rPr lang="en-IE" dirty="0" err="1"/>
              <a:t>Çalışma</a:t>
            </a:r>
            <a:r>
              <a:rPr lang="en-IE" dirty="0"/>
              <a:t> </a:t>
            </a:r>
            <a:r>
              <a:rPr lang="en-IE" dirty="0" err="1"/>
              <a:t>Projesi</a:t>
            </a:r>
            <a:r>
              <a:rPr lang="en-IE" dirty="0"/>
              <a:t> Erasmus + </a:t>
            </a:r>
            <a:r>
              <a:rPr lang="en-IE" dirty="0" err="1"/>
              <a:t>projesi</a:t>
            </a:r>
            <a:r>
              <a:rPr lang="en-IE" dirty="0"/>
              <a:t>, 9 </a:t>
            </a:r>
            <a:r>
              <a:rPr lang="en-IE" dirty="0" err="1"/>
              <a:t>Avrupa</a:t>
            </a:r>
            <a:r>
              <a:rPr lang="en-IE" dirty="0"/>
              <a:t> </a:t>
            </a:r>
            <a:r>
              <a:rPr lang="en-IE" dirty="0" err="1"/>
              <a:t>ülkesindeki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işverenlerin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piyasasına</a:t>
            </a:r>
            <a:r>
              <a:rPr lang="en-IE" dirty="0"/>
              <a:t> </a:t>
            </a:r>
            <a:r>
              <a:rPr lang="en-IE" dirty="0" err="1"/>
              <a:t>entegrasyonuna</a:t>
            </a:r>
            <a:r>
              <a:rPr lang="en-IE" dirty="0"/>
              <a:t> </a:t>
            </a:r>
            <a:r>
              <a:rPr lang="en-IE" dirty="0" err="1"/>
              <a:t>ilişkin</a:t>
            </a:r>
            <a:r>
              <a:rPr lang="en-IE" dirty="0"/>
              <a:t> </a:t>
            </a:r>
            <a:r>
              <a:rPr lang="en-IE" dirty="0" err="1"/>
              <a:t>bireysel</a:t>
            </a:r>
            <a:r>
              <a:rPr lang="en-IE" dirty="0"/>
              <a:t> </a:t>
            </a:r>
            <a:r>
              <a:rPr lang="en-IE" dirty="0" err="1"/>
              <a:t>hesaplarını</a:t>
            </a:r>
            <a:r>
              <a:rPr lang="en-IE" dirty="0"/>
              <a:t> </a:t>
            </a:r>
            <a:r>
              <a:rPr lang="en-IE" dirty="0" err="1"/>
              <a:t>yakalamıştır</a:t>
            </a:r>
            <a:r>
              <a:rPr lang="en-IE" dirty="0"/>
              <a:t>.</a:t>
            </a:r>
          </a:p>
          <a:p>
            <a:r>
              <a:rPr lang="en-IE" dirty="0" err="1"/>
              <a:t>Bağlantıyı</a:t>
            </a:r>
            <a:r>
              <a:rPr lang="en-IE" dirty="0"/>
              <a:t> </a:t>
            </a:r>
            <a:r>
              <a:rPr lang="en-IE" dirty="0" err="1"/>
              <a:t>takip</a:t>
            </a:r>
            <a:r>
              <a:rPr lang="en-IE" dirty="0"/>
              <a:t> </a:t>
            </a:r>
            <a:r>
              <a:rPr lang="en-IE" dirty="0" err="1"/>
              <a:t>edin</a:t>
            </a:r>
            <a:r>
              <a:rPr lang="en-IE" dirty="0"/>
              <a:t> - </a:t>
            </a:r>
            <a:r>
              <a:rPr lang="en-IE" dirty="0" err="1"/>
              <a:t>Belçika</a:t>
            </a:r>
            <a:r>
              <a:rPr lang="en-IE" dirty="0"/>
              <a:t>, </a:t>
            </a:r>
            <a:r>
              <a:rPr lang="en-IE" dirty="0" err="1"/>
              <a:t>İtalya</a:t>
            </a:r>
            <a:r>
              <a:rPr lang="en-IE" dirty="0"/>
              <a:t>, </a:t>
            </a:r>
            <a:r>
              <a:rPr lang="en-IE" dirty="0" err="1"/>
              <a:t>Slovenya</a:t>
            </a:r>
            <a:r>
              <a:rPr lang="en-IE" dirty="0"/>
              <a:t>, </a:t>
            </a:r>
            <a:r>
              <a:rPr lang="en-IE" dirty="0" err="1"/>
              <a:t>Macaristan</a:t>
            </a:r>
            <a:r>
              <a:rPr lang="en-IE" dirty="0"/>
              <a:t>, </a:t>
            </a:r>
            <a:r>
              <a:rPr lang="en-IE" dirty="0" err="1"/>
              <a:t>Hollanda</a:t>
            </a:r>
            <a:r>
              <a:rPr lang="en-IE" dirty="0"/>
              <a:t>, </a:t>
            </a:r>
            <a:r>
              <a:rPr lang="en-IE" dirty="0" err="1"/>
              <a:t>İspanya</a:t>
            </a:r>
            <a:r>
              <a:rPr lang="en-IE" dirty="0"/>
              <a:t>, </a:t>
            </a:r>
            <a:r>
              <a:rPr lang="en-IE" dirty="0" err="1"/>
              <a:t>İrlanda</a:t>
            </a:r>
            <a:r>
              <a:rPr lang="en-IE" dirty="0"/>
              <a:t>, </a:t>
            </a:r>
            <a:r>
              <a:rPr lang="en-IE" dirty="0" err="1"/>
              <a:t>Slovakya</a:t>
            </a:r>
            <a:r>
              <a:rPr lang="en-IE" dirty="0"/>
              <a:t> ve </a:t>
            </a:r>
            <a:r>
              <a:rPr lang="en-IE" dirty="0" err="1"/>
              <a:t>İngiltere'den</a:t>
            </a:r>
            <a:r>
              <a:rPr lang="en-IE" dirty="0"/>
              <a:t> </a:t>
            </a:r>
            <a:r>
              <a:rPr lang="tr-TR" dirty="0" smtClean="0">
                <a:hlinkClick r:id="rId2"/>
              </a:rPr>
              <a:t>Ö</a:t>
            </a:r>
            <a:r>
              <a:rPr lang="tr-TR" dirty="0" smtClean="0">
                <a:hlinkClick r:id="rId2"/>
              </a:rPr>
              <a:t>rnek Olaylar</a:t>
            </a:r>
            <a:r>
              <a:rPr lang="tr-TR" dirty="0" smtClean="0"/>
              <a:t>.</a:t>
            </a:r>
            <a:endParaRPr lang="en-IE" dirty="0"/>
          </a:p>
        </p:txBody>
      </p:sp>
      <p:pic>
        <p:nvPicPr>
          <p:cNvPr id="6" name="Picture Placeholder 5" descr="A picture containing map, text, table, photo&#10;&#10;Description automatically generated">
            <a:extLst>
              <a:ext uri="{FF2B5EF4-FFF2-40B4-BE49-F238E27FC236}">
                <a16:creationId xmlns:a16="http://schemas.microsoft.com/office/drawing/2014/main" xmlns="" id="{E5DA19D3-BF81-4E11-8592-424D9D064B6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25407" r="2540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79D2C8-CCC8-49FC-B70D-2E09C612F6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75283" y="767883"/>
            <a:ext cx="5826180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İstihdamla</a:t>
            </a:r>
            <a:r>
              <a:rPr lang="en-IE" dirty="0"/>
              <a:t> </a:t>
            </a:r>
            <a:r>
              <a:rPr lang="en-IE" dirty="0" err="1"/>
              <a:t>Entegrasyon</a:t>
            </a:r>
            <a:r>
              <a:rPr lang="en-IE" dirty="0"/>
              <a:t> ve </a:t>
            </a:r>
            <a:r>
              <a:rPr lang="tr-TR" dirty="0" smtClean="0"/>
              <a:t>Bütünleşme</a:t>
            </a:r>
            <a:r>
              <a:rPr lang="en-IE" dirty="0" smtClean="0"/>
              <a:t> </a:t>
            </a:r>
            <a:r>
              <a:rPr lang="en-IE" dirty="0"/>
              <a:t>- </a:t>
            </a:r>
            <a:r>
              <a:rPr lang="en-IE" dirty="0" err="1"/>
              <a:t>Başarı</a:t>
            </a:r>
            <a:r>
              <a:rPr lang="en-IE" dirty="0"/>
              <a:t> </a:t>
            </a:r>
            <a:r>
              <a:rPr lang="en-IE" dirty="0" err="1"/>
              <a:t>Öyküleri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02001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735608-12CB-4479-9420-E418F97DC3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83B333-96CB-4866-BC85-A345B3E869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5871" y="1732360"/>
            <a:ext cx="5834901" cy="3947440"/>
          </a:xfrm>
        </p:spPr>
        <p:txBody>
          <a:bodyPr/>
          <a:lstStyle/>
          <a:p>
            <a:pPr algn="just"/>
            <a:r>
              <a:rPr lang="en-IE" dirty="0" err="1"/>
              <a:t>Girişimcilik</a:t>
            </a:r>
            <a:r>
              <a:rPr lang="en-IE" dirty="0"/>
              <a:t>,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karşılaştığı</a:t>
            </a:r>
            <a:r>
              <a:rPr lang="en-IE" dirty="0"/>
              <a:t> </a:t>
            </a:r>
            <a:r>
              <a:rPr lang="en-IE" dirty="0" err="1"/>
              <a:t>ekonomik</a:t>
            </a:r>
            <a:r>
              <a:rPr lang="en-IE" dirty="0"/>
              <a:t> </a:t>
            </a:r>
            <a:r>
              <a:rPr lang="en-IE" dirty="0" err="1"/>
              <a:t>erişim</a:t>
            </a:r>
            <a:r>
              <a:rPr lang="en-IE" dirty="0"/>
              <a:t> ve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içerme</a:t>
            </a:r>
            <a:r>
              <a:rPr lang="en-IE" dirty="0"/>
              <a:t> </a:t>
            </a:r>
            <a:r>
              <a:rPr lang="en-IE" dirty="0" err="1"/>
              <a:t>zorluklarının</a:t>
            </a:r>
            <a:r>
              <a:rPr lang="en-IE" dirty="0"/>
              <a:t> </a:t>
            </a:r>
            <a:r>
              <a:rPr lang="en-IE" dirty="0" err="1"/>
              <a:t>üstesinden</a:t>
            </a:r>
            <a:r>
              <a:rPr lang="en-IE" dirty="0"/>
              <a:t> </a:t>
            </a:r>
            <a:r>
              <a:rPr lang="en-IE" dirty="0" err="1"/>
              <a:t>gelmek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etkili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yaklaşımdır</a:t>
            </a:r>
            <a:r>
              <a:rPr lang="en-IE" dirty="0"/>
              <a:t>.</a:t>
            </a:r>
          </a:p>
          <a:p>
            <a:pPr algn="just"/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mültecilere</a:t>
            </a:r>
            <a:r>
              <a:rPr lang="en-IE" dirty="0"/>
              <a:t> ve </a:t>
            </a:r>
            <a:r>
              <a:rPr lang="en-IE" dirty="0" err="1"/>
              <a:t>göçmenlere</a:t>
            </a:r>
            <a:r>
              <a:rPr lang="en-IE" dirty="0"/>
              <a:t> </a:t>
            </a:r>
            <a:r>
              <a:rPr lang="en-IE" dirty="0" err="1"/>
              <a:t>mali</a:t>
            </a:r>
            <a:r>
              <a:rPr lang="en-IE" dirty="0"/>
              <a:t> </a:t>
            </a:r>
            <a:r>
              <a:rPr lang="en-IE" dirty="0" err="1"/>
              <a:t>özerklik</a:t>
            </a:r>
            <a:r>
              <a:rPr lang="en-IE" dirty="0"/>
              <a:t>, </a:t>
            </a:r>
            <a:r>
              <a:rPr lang="en-IE" dirty="0" err="1"/>
              <a:t>toplum</a:t>
            </a:r>
            <a:r>
              <a:rPr lang="en-IE" dirty="0"/>
              <a:t> </a:t>
            </a:r>
            <a:r>
              <a:rPr lang="en-IE" dirty="0" err="1"/>
              <a:t>katılımı</a:t>
            </a:r>
            <a:r>
              <a:rPr lang="en-IE" dirty="0"/>
              <a:t> ve </a:t>
            </a:r>
            <a:r>
              <a:rPr lang="en-IE" dirty="0" err="1"/>
              <a:t>muazzam</a:t>
            </a:r>
            <a:r>
              <a:rPr lang="en-IE" dirty="0"/>
              <a:t> </a:t>
            </a:r>
            <a:r>
              <a:rPr lang="en-IE" dirty="0" err="1"/>
              <a:t>kişisel</a:t>
            </a:r>
            <a:r>
              <a:rPr lang="en-IE" dirty="0"/>
              <a:t> </a:t>
            </a:r>
            <a:r>
              <a:rPr lang="en-IE" dirty="0" err="1"/>
              <a:t>büyüme</a:t>
            </a:r>
            <a:r>
              <a:rPr lang="en-IE" dirty="0"/>
              <a:t> </a:t>
            </a:r>
            <a:r>
              <a:rPr lang="en-IE" dirty="0" err="1"/>
              <a:t>fırsatları</a:t>
            </a:r>
            <a:r>
              <a:rPr lang="en-IE" dirty="0"/>
              <a:t> </a:t>
            </a:r>
            <a:r>
              <a:rPr lang="en-IE" dirty="0" err="1"/>
              <a:t>sunabilir</a:t>
            </a:r>
            <a:r>
              <a:rPr lang="en-IE" dirty="0"/>
              <a:t>.</a:t>
            </a:r>
          </a:p>
          <a:p>
            <a:pPr algn="just"/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, </a:t>
            </a:r>
            <a:r>
              <a:rPr lang="en-IE" dirty="0" err="1"/>
              <a:t>gelişen</a:t>
            </a:r>
            <a:r>
              <a:rPr lang="en-IE" dirty="0"/>
              <a:t> </a:t>
            </a:r>
            <a:r>
              <a:rPr lang="en-IE" dirty="0" err="1"/>
              <a:t>işletmeler</a:t>
            </a:r>
            <a:r>
              <a:rPr lang="en-IE" dirty="0"/>
              <a:t> </a:t>
            </a:r>
            <a:r>
              <a:rPr lang="en-IE" dirty="0" err="1"/>
              <a:t>kuran</a:t>
            </a:r>
            <a:r>
              <a:rPr lang="en-IE" dirty="0"/>
              <a:t> </a:t>
            </a:r>
            <a:r>
              <a:rPr lang="en-IE" dirty="0" err="1"/>
              <a:t>birçok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/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hikayesinden</a:t>
            </a:r>
            <a:r>
              <a:rPr lang="en-IE" dirty="0"/>
              <a:t> </a:t>
            </a:r>
            <a:r>
              <a:rPr lang="en-IE" dirty="0" err="1"/>
              <a:t>ilham</a:t>
            </a:r>
            <a:r>
              <a:rPr lang="en-IE" dirty="0"/>
              <a:t> </a:t>
            </a:r>
            <a:r>
              <a:rPr lang="en-IE" dirty="0" err="1"/>
              <a:t>alacaksınız</a:t>
            </a:r>
            <a:r>
              <a:rPr lang="en-IE" dirty="0"/>
              <a:t>. </a:t>
            </a:r>
            <a:r>
              <a:rPr lang="en-IE" dirty="0" err="1"/>
              <a:t>Sonuç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, </a:t>
            </a:r>
            <a:r>
              <a:rPr lang="en-IE" dirty="0" err="1"/>
              <a:t>mülteci</a:t>
            </a:r>
            <a:r>
              <a:rPr lang="en-IE" dirty="0"/>
              <a:t> /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</a:t>
            </a:r>
            <a:r>
              <a:rPr lang="en-IE" dirty="0" err="1"/>
              <a:t>sunumunuza</a:t>
            </a:r>
            <a:r>
              <a:rPr lang="en-IE" dirty="0"/>
              <a:t> </a:t>
            </a:r>
            <a:r>
              <a:rPr lang="en-IE" dirty="0" err="1"/>
              <a:t>girişimciliği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etmeyi</a:t>
            </a:r>
            <a:r>
              <a:rPr lang="en-IE" dirty="0"/>
              <a:t> </a:t>
            </a:r>
            <a:r>
              <a:rPr lang="en-IE" dirty="0" err="1"/>
              <a:t>düşünebilirsiniz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472F67-3825-49C1-A985-6F7AB2D0CAB1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GİRİŞİMCİLİK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0AE9D9B3-ABB8-440E-8485-DC3264B8DD4F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2.2 </a:t>
            </a:r>
            <a:r>
              <a:rPr lang="en-US" sz="3600" i="0" dirty="0" err="1"/>
              <a:t>Avrupa'da</a:t>
            </a:r>
            <a:r>
              <a:rPr lang="en-US" sz="3600" i="0" dirty="0"/>
              <a:t> </a:t>
            </a:r>
            <a:r>
              <a:rPr lang="en-US" sz="3600" i="0" dirty="0" err="1"/>
              <a:t>Mülteci</a:t>
            </a:r>
            <a:r>
              <a:rPr lang="en-US" sz="3600" i="0" dirty="0"/>
              <a:t> ve </a:t>
            </a:r>
            <a:r>
              <a:rPr lang="en-US" sz="3600" i="0" dirty="0" err="1"/>
              <a:t>Göçmen</a:t>
            </a:r>
            <a:r>
              <a:rPr lang="en-US" sz="3600" i="0" dirty="0"/>
              <a:t> </a:t>
            </a:r>
            <a:r>
              <a:rPr lang="en-US" sz="3600" i="0" dirty="0" err="1"/>
              <a:t>Girişimciliği</a:t>
            </a:r>
            <a:r>
              <a:rPr lang="en-US" sz="3600" i="0" dirty="0"/>
              <a:t> </a:t>
            </a:r>
            <a:r>
              <a:rPr lang="en-US" sz="3600" i="0" dirty="0" err="1"/>
              <a:t>Üzerine</a:t>
            </a:r>
            <a:r>
              <a:rPr lang="en-US" sz="3600" i="0" dirty="0"/>
              <a:t> </a:t>
            </a:r>
            <a:r>
              <a:rPr lang="en-US" sz="3600" i="0" dirty="0" err="1"/>
              <a:t>Gündem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23806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FA253F0-1DE8-4F1F-8E09-7C573CC284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5421" y="4959722"/>
            <a:ext cx="10941268" cy="1188346"/>
          </a:xfrm>
          <a:solidFill>
            <a:srgbClr val="16A8D3"/>
          </a:solidFill>
        </p:spPr>
        <p:txBody>
          <a:bodyPr/>
          <a:lstStyle/>
          <a:p>
            <a:pPr marL="0" indent="0">
              <a:buNone/>
            </a:pPr>
            <a:r>
              <a:rPr lang="en-IE" dirty="0" err="1">
                <a:solidFill>
                  <a:schemeClr val="bg1"/>
                </a:solidFill>
              </a:rPr>
              <a:t>Girişimcilik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bilgi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girişimci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ruhunu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paylaşarak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yeni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pazar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fırsatları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sınır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ötesi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ağlar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oluşturarak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göçmenleri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mültecileri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yerel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ekonomilere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dahil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etmenin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etkili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yolu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olabilir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B07671-40BA-49FF-9F4D-A843C65BD9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tr-TR" dirty="0" smtClean="0"/>
              <a:t>Bütünleşme</a:t>
            </a:r>
            <a:r>
              <a:rPr lang="en-IE" dirty="0" smtClean="0"/>
              <a:t> </a:t>
            </a:r>
            <a:r>
              <a:rPr lang="en-IE" dirty="0" err="1"/>
              <a:t>Aracı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Girişimcilik</a:t>
            </a:r>
            <a:endParaRPr lang="en-IE" dirty="0"/>
          </a:p>
        </p:txBody>
      </p:sp>
      <p:pic>
        <p:nvPicPr>
          <p:cNvPr id="5" name="Picture 4" descr="A picture containing person, fruit, oranges, boy&#10;&#10;Description automatically generated">
            <a:extLst>
              <a:ext uri="{FF2B5EF4-FFF2-40B4-BE49-F238E27FC236}">
                <a16:creationId xmlns:a16="http://schemas.microsoft.com/office/drawing/2014/main" xmlns="" id="{29B472CF-0345-41A2-8AF3-D0BFA43D8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842188" y="1682827"/>
            <a:ext cx="4507624" cy="2997570"/>
          </a:xfrm>
          <a:prstGeom prst="rect">
            <a:avLst/>
          </a:prstGeom>
        </p:spPr>
      </p:pic>
      <p:pic>
        <p:nvPicPr>
          <p:cNvPr id="8" name="Picture 7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C6886C95-A419-49DD-84C2-8D77FC9CF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64332" y="2072803"/>
            <a:ext cx="3390967" cy="2217617"/>
          </a:xfrm>
          <a:prstGeom prst="rect">
            <a:avLst/>
          </a:prstGeom>
        </p:spPr>
      </p:pic>
      <p:pic>
        <p:nvPicPr>
          <p:cNvPr id="11" name="Picture 10" descr="A picture containing person, cake, indoor, table&#10;&#10;Description automatically generated">
            <a:extLst>
              <a:ext uri="{FF2B5EF4-FFF2-40B4-BE49-F238E27FC236}">
                <a16:creationId xmlns:a16="http://schemas.microsoft.com/office/drawing/2014/main" xmlns="" id="{32B004D1-210C-43B8-AECB-A418769BE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553675" y="2155179"/>
            <a:ext cx="3390967" cy="22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62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0276E260-932D-4235-A45B-28DA3141AC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FAB6C6-8EB1-4D8E-A573-A97F79C29E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2759" y="220717"/>
            <a:ext cx="6589986" cy="1555890"/>
          </a:xfrm>
        </p:spPr>
        <p:txBody>
          <a:bodyPr>
            <a:normAutofit fontScale="62500" lnSpcReduction="20000"/>
          </a:bodyPr>
          <a:lstStyle/>
          <a:p>
            <a:r>
              <a:rPr lang="en-IE" sz="5800" dirty="0" err="1"/>
              <a:t>Suriyeli</a:t>
            </a:r>
            <a:r>
              <a:rPr lang="en-IE" sz="5800" dirty="0"/>
              <a:t> </a:t>
            </a:r>
            <a:r>
              <a:rPr lang="en-IE" sz="5800" dirty="0" err="1"/>
              <a:t>mülteci</a:t>
            </a:r>
            <a:r>
              <a:rPr lang="en-IE" sz="5800" dirty="0"/>
              <a:t> </a:t>
            </a:r>
            <a:r>
              <a:rPr lang="en-IE" sz="5800" dirty="0" err="1"/>
              <a:t>girişimciler</a:t>
            </a:r>
            <a:r>
              <a:rPr lang="en-IE" sz="5800" dirty="0"/>
              <a:t> </a:t>
            </a:r>
            <a:r>
              <a:rPr lang="en-IE" sz="5800" dirty="0" err="1"/>
              <a:t>Türkiye</a:t>
            </a:r>
            <a:r>
              <a:rPr lang="en-IE" sz="5800" dirty="0"/>
              <a:t> </a:t>
            </a:r>
            <a:r>
              <a:rPr lang="en-IE" sz="5800" dirty="0" err="1"/>
              <a:t>ekonomisini</a:t>
            </a:r>
            <a:r>
              <a:rPr lang="en-IE" sz="5800" dirty="0"/>
              <a:t> </a:t>
            </a:r>
            <a:r>
              <a:rPr lang="en-IE" sz="5800" dirty="0" err="1" smtClean="0"/>
              <a:t>artırıyor</a:t>
            </a:r>
            <a:endParaRPr lang="tr-TR" sz="5800" dirty="0" smtClean="0"/>
          </a:p>
          <a:p>
            <a:r>
              <a:rPr lang="en-IE" dirty="0">
                <a:solidFill>
                  <a:srgbClr val="B6BD00"/>
                </a:solidFill>
              </a:rPr>
              <a:t>2011 </a:t>
            </a:r>
            <a:r>
              <a:rPr lang="en-IE" dirty="0" err="1">
                <a:solidFill>
                  <a:srgbClr val="B6BD00"/>
                </a:solidFill>
              </a:rPr>
              <a:t>yılından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bu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yana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Suriyeliler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veya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Türk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ortaklı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Suriyeliler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tarafından</a:t>
            </a:r>
            <a:r>
              <a:rPr lang="en-IE" dirty="0">
                <a:solidFill>
                  <a:srgbClr val="B6BD00"/>
                </a:solidFill>
              </a:rPr>
              <a:t> 4.000 </a:t>
            </a:r>
            <a:r>
              <a:rPr lang="en-IE" dirty="0" err="1">
                <a:solidFill>
                  <a:srgbClr val="B6BD00"/>
                </a:solidFill>
              </a:rPr>
              <a:t>yeni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işletme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kuruldu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475D9C-BF50-4E00-83D3-F236AD9F91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9903" y="2087287"/>
            <a:ext cx="6358758" cy="3642009"/>
          </a:xfrm>
        </p:spPr>
        <p:txBody>
          <a:bodyPr/>
          <a:lstStyle/>
          <a:p>
            <a:r>
              <a:rPr lang="en-IE" sz="2400" dirty="0"/>
              <a:t>50 </a:t>
            </a:r>
            <a:r>
              <a:rPr lang="en-IE" sz="2400" dirty="0" err="1"/>
              <a:t>yaşındaki</a:t>
            </a:r>
            <a:r>
              <a:rPr lang="en-IE" sz="2400" dirty="0"/>
              <a:t> pasta ve </a:t>
            </a:r>
            <a:r>
              <a:rPr lang="en-IE" sz="2400" dirty="0" err="1"/>
              <a:t>tatlı</a:t>
            </a:r>
            <a:r>
              <a:rPr lang="en-IE" sz="2400" dirty="0"/>
              <a:t> </a:t>
            </a:r>
            <a:r>
              <a:rPr lang="en-IE" sz="2400" dirty="0" err="1"/>
              <a:t>üreticisi</a:t>
            </a:r>
            <a:r>
              <a:rPr lang="en-IE" sz="2400" dirty="0"/>
              <a:t> Remo Fouad, </a:t>
            </a:r>
            <a:r>
              <a:rPr lang="en-IE" sz="2400" dirty="0" err="1"/>
              <a:t>üç</a:t>
            </a:r>
            <a:r>
              <a:rPr lang="en-IE" sz="2400" dirty="0"/>
              <a:t> </a:t>
            </a:r>
            <a:r>
              <a:rPr lang="en-IE" sz="2400" dirty="0" err="1"/>
              <a:t>yıl</a:t>
            </a:r>
            <a:r>
              <a:rPr lang="en-IE" sz="2400" dirty="0"/>
              <a:t> </a:t>
            </a:r>
            <a:r>
              <a:rPr lang="en-IE" sz="2400" dirty="0" err="1"/>
              <a:t>önce</a:t>
            </a:r>
            <a:r>
              <a:rPr lang="en-IE" sz="2400" dirty="0"/>
              <a:t> </a:t>
            </a:r>
            <a:r>
              <a:rPr lang="en-IE" sz="2400" dirty="0" err="1"/>
              <a:t>Halep'ten</a:t>
            </a:r>
            <a:r>
              <a:rPr lang="en-IE" sz="2400" dirty="0"/>
              <a:t> </a:t>
            </a:r>
            <a:r>
              <a:rPr lang="en-IE" sz="2400" dirty="0" err="1"/>
              <a:t>kaçtığında</a:t>
            </a:r>
            <a:r>
              <a:rPr lang="en-IE" sz="2400" dirty="0"/>
              <a:t>,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tariflerinden</a:t>
            </a:r>
            <a:r>
              <a:rPr lang="en-IE" sz="2400" dirty="0"/>
              <a:t> </a:t>
            </a:r>
            <a:r>
              <a:rPr lang="en-IE" sz="2400" dirty="0" err="1"/>
              <a:t>biraz</a:t>
            </a:r>
            <a:r>
              <a:rPr lang="en-IE" sz="2400" dirty="0"/>
              <a:t> </a:t>
            </a:r>
            <a:r>
              <a:rPr lang="en-IE" sz="2400" dirty="0" err="1"/>
              <a:t>daha</a:t>
            </a:r>
            <a:r>
              <a:rPr lang="en-IE" sz="2400" dirty="0"/>
              <a:t> </a:t>
            </a:r>
            <a:r>
              <a:rPr lang="en-IE" sz="2400" dirty="0" err="1"/>
              <a:t>fazlasını</a:t>
            </a:r>
            <a:r>
              <a:rPr lang="en-IE" sz="2400" dirty="0"/>
              <a:t> </a:t>
            </a:r>
            <a:r>
              <a:rPr lang="en-IE" sz="2400" dirty="0" err="1"/>
              <a:t>bıraktı</a:t>
            </a:r>
            <a:r>
              <a:rPr lang="en-IE" sz="2400" dirty="0"/>
              <a:t>. 2014 </a:t>
            </a:r>
            <a:r>
              <a:rPr lang="en-IE" sz="2400" dirty="0" err="1"/>
              <a:t>yılında</a:t>
            </a:r>
            <a:r>
              <a:rPr lang="en-IE" sz="2400" dirty="0"/>
              <a:t> </a:t>
            </a:r>
            <a:r>
              <a:rPr lang="en-IE" sz="2400" dirty="0" err="1"/>
              <a:t>İstanbul'un</a:t>
            </a:r>
            <a:r>
              <a:rPr lang="en-IE" sz="2400" dirty="0"/>
              <a:t> </a:t>
            </a:r>
            <a:r>
              <a:rPr lang="en-IE" sz="2400" dirty="0" err="1"/>
              <a:t>Aksaray</a:t>
            </a:r>
            <a:r>
              <a:rPr lang="en-IE" sz="2400" dirty="0"/>
              <a:t> </a:t>
            </a:r>
            <a:r>
              <a:rPr lang="en-IE" sz="2400" dirty="0" err="1"/>
              <a:t>semtinde</a:t>
            </a:r>
            <a:r>
              <a:rPr lang="en-IE" sz="2400" dirty="0"/>
              <a:t> </a:t>
            </a:r>
            <a:r>
              <a:rPr lang="en-IE" sz="2400" dirty="0" err="1"/>
              <a:t>küçük</a:t>
            </a:r>
            <a:r>
              <a:rPr lang="en-IE" sz="2400" dirty="0"/>
              <a:t> </a:t>
            </a:r>
            <a:r>
              <a:rPr lang="en-IE" sz="2400" dirty="0" err="1"/>
              <a:t>bir</a:t>
            </a:r>
            <a:r>
              <a:rPr lang="en-IE" sz="2400" dirty="0"/>
              <a:t> </a:t>
            </a:r>
            <a:r>
              <a:rPr lang="en-IE" sz="2400" dirty="0" err="1"/>
              <a:t>dükkan</a:t>
            </a:r>
            <a:r>
              <a:rPr lang="en-IE" sz="2400" dirty="0"/>
              <a:t> </a:t>
            </a:r>
            <a:r>
              <a:rPr lang="en-IE" sz="2400" dirty="0" err="1"/>
              <a:t>kiraladı</a:t>
            </a:r>
            <a:r>
              <a:rPr lang="en-IE" sz="2400" dirty="0"/>
              <a:t>.</a:t>
            </a:r>
          </a:p>
          <a:p>
            <a:r>
              <a:rPr lang="en-IE" sz="2400" dirty="0"/>
              <a:t>O </a:t>
            </a:r>
            <a:r>
              <a:rPr lang="en-IE" sz="2400" dirty="0" err="1"/>
              <a:t>zamandan</a:t>
            </a:r>
            <a:r>
              <a:rPr lang="en-IE" sz="2400" dirty="0"/>
              <a:t> </a:t>
            </a:r>
            <a:r>
              <a:rPr lang="en-IE" sz="2400" dirty="0" err="1"/>
              <a:t>beri</a:t>
            </a:r>
            <a:r>
              <a:rPr lang="en-IE" sz="2400" dirty="0"/>
              <a:t> Remy, </a:t>
            </a:r>
            <a:r>
              <a:rPr lang="en-IE" sz="2400" dirty="0" err="1"/>
              <a:t>tatlı</a:t>
            </a:r>
            <a:r>
              <a:rPr lang="en-IE" sz="2400" dirty="0"/>
              <a:t> ve </a:t>
            </a:r>
            <a:r>
              <a:rPr lang="en-IE" sz="2400" dirty="0" err="1"/>
              <a:t>şuruplu</a:t>
            </a:r>
            <a:r>
              <a:rPr lang="en-IE" sz="2400" dirty="0"/>
              <a:t> </a:t>
            </a:r>
            <a:r>
              <a:rPr lang="en-IE" sz="2400" dirty="0" err="1"/>
              <a:t>hamur</a:t>
            </a:r>
            <a:r>
              <a:rPr lang="en-IE" sz="2400" dirty="0"/>
              <a:t> </a:t>
            </a:r>
            <a:r>
              <a:rPr lang="en-IE" sz="2400" dirty="0" err="1"/>
              <a:t>işlerini</a:t>
            </a:r>
            <a:r>
              <a:rPr lang="en-IE" sz="2400" dirty="0"/>
              <a:t> </a:t>
            </a:r>
            <a:r>
              <a:rPr lang="en-IE" sz="2400" dirty="0" err="1"/>
              <a:t>çırparak</a:t>
            </a:r>
            <a:r>
              <a:rPr lang="en-IE" sz="2400" dirty="0"/>
              <a:t> </a:t>
            </a:r>
            <a:r>
              <a:rPr lang="en-IE" sz="2400" dirty="0" err="1"/>
              <a:t>dört</a:t>
            </a:r>
            <a:r>
              <a:rPr lang="en-IE" sz="2400" dirty="0"/>
              <a:t> </a:t>
            </a:r>
            <a:r>
              <a:rPr lang="en-IE" sz="2400" dirty="0" err="1"/>
              <a:t>katlı</a:t>
            </a:r>
            <a:r>
              <a:rPr lang="en-IE" sz="2400" dirty="0"/>
              <a:t> </a:t>
            </a:r>
            <a:r>
              <a:rPr lang="en-IE" sz="2400" dirty="0" err="1"/>
              <a:t>bir</a:t>
            </a:r>
            <a:r>
              <a:rPr lang="en-IE" sz="2400" dirty="0"/>
              <a:t> </a:t>
            </a:r>
            <a:r>
              <a:rPr lang="en-IE" sz="2400" dirty="0" err="1"/>
              <a:t>fabrika</a:t>
            </a:r>
            <a:r>
              <a:rPr lang="en-IE" sz="2400" dirty="0"/>
              <a:t> </a:t>
            </a:r>
            <a:r>
              <a:rPr lang="en-IE" sz="2400" dirty="0" err="1"/>
              <a:t>açtı</a:t>
            </a:r>
            <a:r>
              <a:rPr lang="en-IE" sz="2400" dirty="0"/>
              <a:t>, </a:t>
            </a:r>
            <a:r>
              <a:rPr lang="en-IE" sz="2400" dirty="0" err="1"/>
              <a:t>bir</a:t>
            </a:r>
            <a:r>
              <a:rPr lang="en-IE" sz="2400" dirty="0"/>
              <a:t> </a:t>
            </a:r>
            <a:r>
              <a:rPr lang="en-IE" sz="2400" dirty="0" err="1"/>
              <a:t>dizi</a:t>
            </a:r>
            <a:r>
              <a:rPr lang="en-IE" sz="2400" dirty="0"/>
              <a:t> </a:t>
            </a:r>
            <a:r>
              <a:rPr lang="en-IE" sz="2400" dirty="0" err="1"/>
              <a:t>mağaza</a:t>
            </a:r>
            <a:r>
              <a:rPr lang="en-IE" sz="2400" dirty="0"/>
              <a:t> </a:t>
            </a:r>
            <a:r>
              <a:rPr lang="en-IE" sz="2400" dirty="0" err="1"/>
              <a:t>açtı</a:t>
            </a:r>
            <a:r>
              <a:rPr lang="en-IE" sz="2400" dirty="0"/>
              <a:t> ve 40'tan </a:t>
            </a:r>
            <a:r>
              <a:rPr lang="en-IE" sz="2400" dirty="0" err="1"/>
              <a:t>fazla</a:t>
            </a:r>
            <a:r>
              <a:rPr lang="en-IE" sz="2400" dirty="0"/>
              <a:t> </a:t>
            </a:r>
            <a:r>
              <a:rPr lang="en-IE" sz="2400" dirty="0" err="1"/>
              <a:t>kişiyi</a:t>
            </a:r>
            <a:r>
              <a:rPr lang="en-IE" sz="2400" dirty="0"/>
              <a:t> </a:t>
            </a:r>
            <a:r>
              <a:rPr lang="en-IE" sz="2400" dirty="0" err="1"/>
              <a:t>istihdam</a:t>
            </a:r>
            <a:r>
              <a:rPr lang="en-IE" sz="2400" dirty="0"/>
              <a:t> </a:t>
            </a:r>
            <a:r>
              <a:rPr lang="en-IE" sz="2400" dirty="0" err="1"/>
              <a:t>ediyor</a:t>
            </a:r>
            <a:r>
              <a:rPr lang="en-IE" sz="2400" dirty="0" smtClean="0"/>
              <a:t>.</a:t>
            </a:r>
            <a:r>
              <a:rPr lang="tr-TR" sz="2400" dirty="0" smtClean="0"/>
              <a:t> </a:t>
            </a:r>
            <a:r>
              <a:rPr lang="en-IE" dirty="0" smtClean="0">
                <a:hlinkClick r:id="rId2"/>
              </a:rPr>
              <a:t>Financial Times</a:t>
            </a:r>
            <a:r>
              <a:rPr lang="tr-TR" dirty="0" smtClean="0">
                <a:hlinkClick r:id="rId2"/>
              </a:rPr>
              <a:t> makalesinin tamamını okumak için tıklayın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2784D7-FDCC-447C-9868-9497AC4EB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197"/>
          <a:stretch/>
        </p:blipFill>
        <p:spPr>
          <a:xfrm>
            <a:off x="7754938" y="1192680"/>
            <a:ext cx="2187575" cy="38861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706B8A-DD2E-4FAC-A78B-A32F38138767}"/>
              </a:ext>
            </a:extLst>
          </p:cNvPr>
          <p:cNvSpPr/>
          <p:nvPr/>
        </p:nvSpPr>
        <p:spPr>
          <a:xfrm>
            <a:off x="4371589" y="5877379"/>
            <a:ext cx="7820411" cy="461665"/>
          </a:xfrm>
          <a:prstGeom prst="rect">
            <a:avLst/>
          </a:prstGeom>
          <a:solidFill>
            <a:srgbClr val="B6BD00"/>
          </a:solidFill>
        </p:spPr>
        <p:txBody>
          <a:bodyPr wrap="non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Türkiye'de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Göçmen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Girişimciliği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Üzerine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Gündem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54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01A108E-2C26-49D7-B2EE-5F205B5A4E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34455" y="2028543"/>
            <a:ext cx="6818239" cy="3962353"/>
          </a:xfrm>
        </p:spPr>
        <p:txBody>
          <a:bodyPr/>
          <a:lstStyle/>
          <a:p>
            <a:pPr algn="just"/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</a:t>
            </a:r>
            <a:r>
              <a:rPr lang="en-US" dirty="0" err="1"/>
              <a:t>Politikaları</a:t>
            </a:r>
            <a:r>
              <a:rPr lang="en-US" dirty="0"/>
              <a:t> </a:t>
            </a:r>
            <a:r>
              <a:rPr lang="en-US" dirty="0" err="1"/>
              <a:t>Araştırma</a:t>
            </a:r>
            <a:r>
              <a:rPr lang="en-US" dirty="0"/>
              <a:t> </a:t>
            </a:r>
            <a:r>
              <a:rPr lang="en-US" dirty="0" err="1"/>
              <a:t>Vakfı'nın</a:t>
            </a:r>
            <a:r>
              <a:rPr lang="en-US" dirty="0"/>
              <a:t> </a:t>
            </a:r>
            <a:r>
              <a:rPr lang="en-US" dirty="0" err="1"/>
              <a:t>yakın</a:t>
            </a:r>
            <a:r>
              <a:rPr lang="en-US" dirty="0"/>
              <a:t> </a:t>
            </a:r>
            <a:r>
              <a:rPr lang="en-US" dirty="0" err="1"/>
              <a:t>tarihli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araştırması</a:t>
            </a:r>
            <a:r>
              <a:rPr lang="en-US" dirty="0"/>
              <a:t>, </a:t>
            </a:r>
            <a:r>
              <a:rPr lang="en-US" dirty="0" err="1"/>
              <a:t>Suriyeli</a:t>
            </a:r>
            <a:r>
              <a:rPr lang="en-US" dirty="0"/>
              <a:t> </a:t>
            </a:r>
            <a:r>
              <a:rPr lang="en-US" dirty="0" err="1"/>
              <a:t>girişimcilerin</a:t>
            </a:r>
            <a:r>
              <a:rPr lang="en-US" dirty="0"/>
              <a:t> </a:t>
            </a:r>
            <a:r>
              <a:rPr lang="en-US" dirty="0" err="1"/>
              <a:t>Türkiye'deki</a:t>
            </a:r>
            <a:r>
              <a:rPr lang="en-US" dirty="0"/>
              <a:t> 3,5 </a:t>
            </a:r>
            <a:r>
              <a:rPr lang="en-US" dirty="0" err="1"/>
              <a:t>milyon</a:t>
            </a:r>
            <a:r>
              <a:rPr lang="en-US" dirty="0"/>
              <a:t> </a:t>
            </a:r>
            <a:r>
              <a:rPr lang="en-US" dirty="0" err="1"/>
              <a:t>Suriyeli'nin</a:t>
            </a:r>
            <a:r>
              <a:rPr lang="en-US" dirty="0"/>
              <a:t> </a:t>
            </a:r>
            <a:r>
              <a:rPr lang="en-US" dirty="0" err="1"/>
              <a:t>yüzde</a:t>
            </a:r>
            <a:r>
              <a:rPr lang="en-US" dirty="0"/>
              <a:t> 7'sine </a:t>
            </a:r>
            <a:r>
              <a:rPr lang="en-US" dirty="0" err="1"/>
              <a:t>geçimini</a:t>
            </a:r>
            <a:r>
              <a:rPr lang="en-US" dirty="0"/>
              <a:t> </a:t>
            </a:r>
            <a:r>
              <a:rPr lang="en-US" dirty="0" err="1"/>
              <a:t>sağladığını</a:t>
            </a:r>
            <a:r>
              <a:rPr lang="en-US" dirty="0"/>
              <a:t> </a:t>
            </a:r>
            <a:r>
              <a:rPr lang="en-US" dirty="0" err="1"/>
              <a:t>göstermektedir</a:t>
            </a:r>
            <a:r>
              <a:rPr lang="en-US" dirty="0"/>
              <a:t>. </a:t>
            </a:r>
            <a:r>
              <a:rPr lang="en-US" dirty="0" err="1"/>
              <a:t>Sekiz</a:t>
            </a:r>
            <a:r>
              <a:rPr lang="en-US" dirty="0"/>
              <a:t> </a:t>
            </a:r>
            <a:r>
              <a:rPr lang="en-US" dirty="0" err="1"/>
              <a:t>yıl</a:t>
            </a:r>
            <a:r>
              <a:rPr lang="en-US" dirty="0"/>
              <a:t> </a:t>
            </a:r>
            <a:r>
              <a:rPr lang="en-US" dirty="0" err="1"/>
              <a:t>boyunca</a:t>
            </a:r>
            <a:r>
              <a:rPr lang="en-US" dirty="0"/>
              <a:t> </a:t>
            </a:r>
            <a:r>
              <a:rPr lang="en-US" dirty="0" err="1"/>
              <a:t>Türkiye'deki</a:t>
            </a:r>
            <a:r>
              <a:rPr lang="en-US" dirty="0"/>
              <a:t> </a:t>
            </a:r>
            <a:r>
              <a:rPr lang="en-US" dirty="0" err="1"/>
              <a:t>Suriyeliler</a:t>
            </a:r>
            <a:r>
              <a:rPr lang="en-US" dirty="0"/>
              <a:t>, </a:t>
            </a:r>
            <a:r>
              <a:rPr lang="en-US" dirty="0" err="1"/>
              <a:t>ortalama</a:t>
            </a:r>
            <a:r>
              <a:rPr lang="en-US" dirty="0"/>
              <a:t> 7 </a:t>
            </a:r>
            <a:r>
              <a:rPr lang="en-US" dirty="0" err="1"/>
              <a:t>kişinin</a:t>
            </a:r>
            <a:r>
              <a:rPr lang="en-US" dirty="0"/>
              <a:t> </a:t>
            </a:r>
            <a:r>
              <a:rPr lang="en-US" dirty="0" err="1"/>
              <a:t>istihdam</a:t>
            </a:r>
            <a:r>
              <a:rPr lang="en-US" dirty="0"/>
              <a:t> </a:t>
            </a:r>
            <a:r>
              <a:rPr lang="en-US" dirty="0" err="1"/>
              <a:t>edildiği</a:t>
            </a:r>
            <a:r>
              <a:rPr lang="en-US" dirty="0"/>
              <a:t> ve </a:t>
            </a:r>
            <a:r>
              <a:rPr lang="en-US" dirty="0" err="1"/>
              <a:t>yüzde</a:t>
            </a:r>
            <a:r>
              <a:rPr lang="en-US" dirty="0"/>
              <a:t> 60'ı </a:t>
            </a:r>
            <a:r>
              <a:rPr lang="en-US" dirty="0" err="1"/>
              <a:t>Suriyeli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10.000'den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şirket</a:t>
            </a:r>
            <a:r>
              <a:rPr lang="en-US" dirty="0"/>
              <a:t> </a:t>
            </a:r>
            <a:r>
              <a:rPr lang="en-US" dirty="0" err="1"/>
              <a:t>kurdu</a:t>
            </a:r>
            <a:r>
              <a:rPr lang="en-US" dirty="0"/>
              <a:t>. Buna </a:t>
            </a:r>
            <a:r>
              <a:rPr lang="en-US" dirty="0" err="1"/>
              <a:t>göre</a:t>
            </a:r>
            <a:r>
              <a:rPr lang="en-US" dirty="0"/>
              <a:t>, </a:t>
            </a:r>
            <a:r>
              <a:rPr lang="en-US" dirty="0" err="1"/>
              <a:t>ortalama</a:t>
            </a:r>
            <a:r>
              <a:rPr lang="en-US" dirty="0"/>
              <a:t> </a:t>
            </a:r>
            <a:r>
              <a:rPr lang="en-US" dirty="0" err="1"/>
              <a:t>Suriye</a:t>
            </a:r>
            <a:r>
              <a:rPr lang="en-US" dirty="0"/>
              <a:t> </a:t>
            </a:r>
            <a:r>
              <a:rPr lang="en-US" dirty="0" err="1"/>
              <a:t>hanehalkı</a:t>
            </a:r>
            <a:r>
              <a:rPr lang="en-US" dirty="0"/>
              <a:t> </a:t>
            </a:r>
            <a:r>
              <a:rPr lang="en-US" dirty="0" err="1"/>
              <a:t>büyüklüğü</a:t>
            </a:r>
            <a:r>
              <a:rPr lang="en-US" dirty="0"/>
              <a:t> 6 </a:t>
            </a:r>
            <a:r>
              <a:rPr lang="en-US" dirty="0" err="1"/>
              <a:t>kişiden</a:t>
            </a:r>
            <a:r>
              <a:rPr lang="en-US" dirty="0"/>
              <a:t> </a:t>
            </a:r>
            <a:r>
              <a:rPr lang="en-US" dirty="0" err="1"/>
              <a:t>oluşmaktadır</a:t>
            </a:r>
            <a:r>
              <a:rPr lang="en-US" dirty="0"/>
              <a:t>. </a:t>
            </a:r>
            <a:r>
              <a:rPr lang="en-US" dirty="0" err="1"/>
              <a:t>Dolayısıyla</a:t>
            </a:r>
            <a:r>
              <a:rPr lang="en-US" dirty="0"/>
              <a:t>, </a:t>
            </a:r>
            <a:r>
              <a:rPr lang="en-US" dirty="0" err="1"/>
              <a:t>bulgular</a:t>
            </a:r>
            <a:r>
              <a:rPr lang="en-US" dirty="0"/>
              <a:t> </a:t>
            </a:r>
            <a:r>
              <a:rPr lang="en-US" dirty="0" err="1"/>
              <a:t>kesin</a:t>
            </a:r>
            <a:r>
              <a:rPr lang="en-US" dirty="0"/>
              <a:t> </a:t>
            </a:r>
            <a:r>
              <a:rPr lang="en-US" dirty="0" err="1"/>
              <a:t>olmamakla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, </a:t>
            </a:r>
            <a:r>
              <a:rPr lang="en-US" dirty="0" err="1"/>
              <a:t>yaklaşık</a:t>
            </a:r>
            <a:r>
              <a:rPr lang="en-US" dirty="0"/>
              <a:t> 250.000 </a:t>
            </a:r>
            <a:r>
              <a:rPr lang="en-US" dirty="0" err="1"/>
              <a:t>Suriyelinin</a:t>
            </a:r>
            <a:r>
              <a:rPr lang="en-US" dirty="0"/>
              <a:t> </a:t>
            </a:r>
            <a:r>
              <a:rPr lang="en-US" dirty="0" err="1"/>
              <a:t>mülteci</a:t>
            </a:r>
            <a:r>
              <a:rPr lang="en-US" dirty="0"/>
              <a:t> </a:t>
            </a:r>
            <a:r>
              <a:rPr lang="en-US" dirty="0" err="1"/>
              <a:t>odaklı</a:t>
            </a:r>
            <a:r>
              <a:rPr lang="en-US" dirty="0"/>
              <a:t> </a:t>
            </a:r>
            <a:r>
              <a:rPr lang="en-US" dirty="0" err="1"/>
              <a:t>şirketlerin</a:t>
            </a:r>
            <a:r>
              <a:rPr lang="en-US" dirty="0"/>
              <a:t> </a:t>
            </a:r>
            <a:r>
              <a:rPr lang="en-US" dirty="0" err="1"/>
              <a:t>istihdam</a:t>
            </a:r>
            <a:r>
              <a:rPr lang="en-US" dirty="0"/>
              <a:t> </a:t>
            </a:r>
            <a:r>
              <a:rPr lang="en-US" dirty="0" err="1"/>
              <a:t>avantajlarından</a:t>
            </a:r>
            <a:r>
              <a:rPr lang="en-US" dirty="0"/>
              <a:t> </a:t>
            </a:r>
            <a:r>
              <a:rPr lang="en-US" dirty="0" err="1"/>
              <a:t>faydalandığını</a:t>
            </a:r>
            <a:r>
              <a:rPr lang="en-US" dirty="0"/>
              <a:t> </a:t>
            </a:r>
            <a:r>
              <a:rPr lang="en-US" dirty="0" err="1"/>
              <a:t>göstermektedir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C19FC3-2F96-4D69-9FCE-2575737931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8841" y="430924"/>
            <a:ext cx="6999889" cy="149891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Türkiye'deki</a:t>
            </a:r>
            <a:r>
              <a:rPr lang="en-US" dirty="0"/>
              <a:t> </a:t>
            </a:r>
            <a:r>
              <a:rPr lang="en-US" dirty="0" err="1"/>
              <a:t>Suriyeli</a:t>
            </a:r>
            <a:r>
              <a:rPr lang="en-US" dirty="0"/>
              <a:t> </a:t>
            </a:r>
            <a:r>
              <a:rPr lang="en-US" dirty="0" err="1"/>
              <a:t>Girişimcilik</a:t>
            </a:r>
            <a:r>
              <a:rPr lang="en-US" dirty="0"/>
              <a:t> ve </a:t>
            </a:r>
            <a:r>
              <a:rPr lang="en-US" dirty="0" err="1"/>
              <a:t>Mülteci</a:t>
            </a:r>
            <a:r>
              <a:rPr lang="en-US" dirty="0"/>
              <a:t> </a:t>
            </a:r>
            <a:r>
              <a:rPr lang="en-US" dirty="0" err="1"/>
              <a:t>Kuruluşları</a:t>
            </a:r>
            <a:r>
              <a:rPr lang="en-US" dirty="0"/>
              <a:t>: </a:t>
            </a:r>
            <a:r>
              <a:rPr lang="en-US" b="1" dirty="0" err="1">
                <a:solidFill>
                  <a:srgbClr val="FF0000"/>
                </a:solidFill>
              </a:rPr>
              <a:t>Türkiye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/>
              <a:t>Deneyiminden</a:t>
            </a:r>
            <a:r>
              <a:rPr lang="en-US" dirty="0"/>
              <a:t> </a:t>
            </a:r>
            <a:r>
              <a:rPr lang="en-US" dirty="0" err="1"/>
              <a:t>Yararlanma</a:t>
            </a:r>
            <a:endParaRPr lang="en-IE" dirty="0"/>
          </a:p>
        </p:txBody>
      </p:sp>
      <p:sp>
        <p:nvSpPr>
          <p:cNvPr id="3" name="Resim Yer Tutucusu 2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1026" name="Picture 2" descr="Haber res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" y="2532420"/>
            <a:ext cx="4849824" cy="314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urkey flag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9" y="202816"/>
            <a:ext cx="1364311" cy="9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3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C50AEF7-FFC4-4E0B-8DF8-37EAFC9D05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7941D7-478C-4092-BCE8-3526034869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E" i="0" dirty="0" err="1"/>
              <a:t>Yetişkin</a:t>
            </a:r>
            <a:r>
              <a:rPr lang="en-IE" i="0" dirty="0"/>
              <a:t> </a:t>
            </a:r>
            <a:r>
              <a:rPr lang="en-IE" i="0" dirty="0" err="1"/>
              <a:t>eğitimi</a:t>
            </a:r>
            <a:r>
              <a:rPr lang="en-IE" i="0" dirty="0"/>
              <a:t> </a:t>
            </a:r>
            <a:r>
              <a:rPr lang="en-IE" i="0" dirty="0" err="1"/>
              <a:t>göçmen</a:t>
            </a:r>
            <a:r>
              <a:rPr lang="en-IE" i="0" dirty="0"/>
              <a:t> / </a:t>
            </a:r>
            <a:r>
              <a:rPr lang="en-IE" i="0" dirty="0" err="1"/>
              <a:t>mülteci</a:t>
            </a:r>
            <a:r>
              <a:rPr lang="en-IE" i="0" dirty="0"/>
              <a:t> </a:t>
            </a:r>
            <a:r>
              <a:rPr lang="en-IE" i="0" dirty="0" err="1"/>
              <a:t>topluluğunu</a:t>
            </a:r>
            <a:r>
              <a:rPr lang="en-IE" i="0" dirty="0"/>
              <a:t> </a:t>
            </a:r>
            <a:r>
              <a:rPr lang="en-IE" i="0" dirty="0" err="1"/>
              <a:t>ev</a:t>
            </a:r>
            <a:r>
              <a:rPr lang="en-IE" i="0" dirty="0"/>
              <a:t> </a:t>
            </a:r>
            <a:r>
              <a:rPr lang="en-IE" i="0" dirty="0" err="1"/>
              <a:t>sahibi</a:t>
            </a:r>
            <a:r>
              <a:rPr lang="en-IE" i="0" dirty="0"/>
              <a:t> </a:t>
            </a:r>
            <a:r>
              <a:rPr lang="en-IE" i="0" dirty="0" err="1"/>
              <a:t>nüfusa</a:t>
            </a:r>
            <a:r>
              <a:rPr lang="en-IE" i="0" dirty="0"/>
              <a:t> </a:t>
            </a:r>
            <a:r>
              <a:rPr lang="en-IE" i="0" dirty="0" err="1"/>
              <a:t>tanıtabilir</a:t>
            </a:r>
            <a:r>
              <a:rPr lang="en-IE" i="0" dirty="0"/>
              <a:t>. </a:t>
            </a:r>
            <a:r>
              <a:rPr lang="en-IE" i="0" dirty="0" err="1"/>
              <a:t>Daha</a:t>
            </a:r>
            <a:r>
              <a:rPr lang="en-IE" i="0" dirty="0"/>
              <a:t> </a:t>
            </a:r>
            <a:r>
              <a:rPr lang="en-IE" i="0" dirty="0" err="1"/>
              <a:t>çeşitli</a:t>
            </a:r>
            <a:r>
              <a:rPr lang="en-IE" i="0" dirty="0"/>
              <a:t> </a:t>
            </a:r>
            <a:r>
              <a:rPr lang="en-IE" i="0" dirty="0" err="1"/>
              <a:t>bir</a:t>
            </a:r>
            <a:r>
              <a:rPr lang="en-IE" i="0" dirty="0"/>
              <a:t> </a:t>
            </a:r>
            <a:r>
              <a:rPr lang="en-IE" i="0" dirty="0" err="1"/>
              <a:t>topluma</a:t>
            </a:r>
            <a:r>
              <a:rPr lang="en-IE" i="0" dirty="0"/>
              <a:t> </a:t>
            </a:r>
            <a:r>
              <a:rPr lang="en-IE" i="0" dirty="0" err="1"/>
              <a:t>doğru</a:t>
            </a:r>
            <a:r>
              <a:rPr lang="en-IE" i="0" dirty="0"/>
              <a:t> </a:t>
            </a:r>
            <a:r>
              <a:rPr lang="en-IE" i="0" dirty="0" err="1"/>
              <a:t>hareketle</a:t>
            </a:r>
            <a:r>
              <a:rPr lang="en-IE" i="0" dirty="0"/>
              <a:t> </a:t>
            </a:r>
            <a:r>
              <a:rPr lang="en-IE" i="0" dirty="0" err="1"/>
              <a:t>ilgilenen</a:t>
            </a:r>
            <a:r>
              <a:rPr lang="en-IE" i="0" dirty="0"/>
              <a:t> </a:t>
            </a:r>
            <a:r>
              <a:rPr lang="en-IE" i="0" dirty="0" err="1"/>
              <a:t>kurslar</a:t>
            </a:r>
            <a:r>
              <a:rPr lang="en-IE" i="0" dirty="0"/>
              <a:t> ve </a:t>
            </a:r>
            <a:r>
              <a:rPr lang="en-IE" i="0" dirty="0" err="1"/>
              <a:t>gayri</a:t>
            </a:r>
            <a:r>
              <a:rPr lang="en-IE" i="0" dirty="0"/>
              <a:t> </a:t>
            </a:r>
            <a:r>
              <a:rPr lang="en-IE" i="0" dirty="0" err="1"/>
              <a:t>resmi</a:t>
            </a:r>
            <a:r>
              <a:rPr lang="en-IE" i="0" dirty="0"/>
              <a:t> </a:t>
            </a:r>
            <a:r>
              <a:rPr lang="en-IE" i="0" dirty="0" err="1"/>
              <a:t>eğitim</a:t>
            </a:r>
            <a:r>
              <a:rPr lang="en-IE" i="0" dirty="0"/>
              <a:t> </a:t>
            </a:r>
            <a:r>
              <a:rPr lang="en-IE" i="0" dirty="0" err="1"/>
              <a:t>faaliyetleri</a:t>
            </a:r>
            <a:r>
              <a:rPr lang="en-IE" i="0" dirty="0"/>
              <a:t>, </a:t>
            </a:r>
            <a:r>
              <a:rPr lang="en-IE" i="0" dirty="0" err="1"/>
              <a:t>topluluklar</a:t>
            </a:r>
            <a:r>
              <a:rPr lang="en-IE" i="0" dirty="0"/>
              <a:t> </a:t>
            </a:r>
            <a:r>
              <a:rPr lang="en-IE" i="0" dirty="0" err="1"/>
              <a:t>arasındaki</a:t>
            </a:r>
            <a:r>
              <a:rPr lang="en-IE" i="0" dirty="0"/>
              <a:t> </a:t>
            </a:r>
            <a:r>
              <a:rPr lang="en-IE" i="0" dirty="0" err="1"/>
              <a:t>gerilimleri</a:t>
            </a:r>
            <a:r>
              <a:rPr lang="en-IE" i="0" dirty="0"/>
              <a:t> </a:t>
            </a:r>
            <a:r>
              <a:rPr lang="en-IE" i="0" dirty="0" err="1"/>
              <a:t>azaltabilir</a:t>
            </a:r>
            <a:r>
              <a:rPr lang="en-IE" i="0" dirty="0"/>
              <a:t> ve </a:t>
            </a:r>
            <a:r>
              <a:rPr lang="en-IE" i="0" dirty="0" err="1"/>
              <a:t>işgücü</a:t>
            </a:r>
            <a:r>
              <a:rPr lang="en-IE" i="0" dirty="0"/>
              <a:t> </a:t>
            </a:r>
            <a:r>
              <a:rPr lang="en-IE" i="0" dirty="0" err="1"/>
              <a:t>piyasasındaki</a:t>
            </a:r>
            <a:r>
              <a:rPr lang="en-IE" i="0" dirty="0"/>
              <a:t> </a:t>
            </a:r>
            <a:r>
              <a:rPr lang="en-IE" i="0" dirty="0" err="1"/>
              <a:t>verimsizlikleri</a:t>
            </a:r>
            <a:r>
              <a:rPr lang="en-IE" i="0" dirty="0"/>
              <a:t> de </a:t>
            </a:r>
            <a:r>
              <a:rPr lang="en-IE" i="0" dirty="0" err="1"/>
              <a:t>ortadan</a:t>
            </a:r>
            <a:r>
              <a:rPr lang="en-IE" i="0" dirty="0"/>
              <a:t> </a:t>
            </a:r>
            <a:r>
              <a:rPr lang="en-IE" i="0" dirty="0" err="1"/>
              <a:t>kaldırabilir</a:t>
            </a:r>
            <a:endParaRPr lang="en-I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1C22385-E955-42F5-8096-18F0A9DC634D}"/>
              </a:ext>
            </a:extLst>
          </p:cNvPr>
          <p:cNvSpPr txBox="1">
            <a:spLocks/>
          </p:cNvSpPr>
          <p:nvPr/>
        </p:nvSpPr>
        <p:spPr>
          <a:xfrm>
            <a:off x="672662" y="5750757"/>
            <a:ext cx="11330152" cy="889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IE" sz="2000" dirty="0">
                <a:solidFill>
                  <a:srgbClr val="6D6E6C"/>
                </a:solidFill>
              </a:rPr>
              <a:t>John Field, Stirling </a:t>
            </a:r>
            <a:r>
              <a:rPr lang="en-IE" sz="2000" dirty="0" err="1">
                <a:solidFill>
                  <a:srgbClr val="6D6E6C"/>
                </a:solidFill>
              </a:rPr>
              <a:t>Üniversitesi'nde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Hayatboyu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Öğrenme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profesörü</a:t>
            </a:r>
            <a:endParaRPr lang="en-IE" sz="2000" dirty="0">
              <a:solidFill>
                <a:srgbClr val="6D6E6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E6951D-7522-4619-93DA-E9FFCB4E2875}"/>
              </a:ext>
            </a:extLst>
          </p:cNvPr>
          <p:cNvSpPr txBox="1"/>
          <p:nvPr/>
        </p:nvSpPr>
        <p:spPr>
          <a:xfrm>
            <a:off x="0" y="420414"/>
            <a:ext cx="4256690" cy="830997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Yetişkin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Eğitiminin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>
                <a:solidFill>
                  <a:schemeClr val="bg1"/>
                </a:solidFill>
              </a:rPr>
              <a:t>Sosyal Bütünleşmedeki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Rolü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Nedir</a:t>
            </a:r>
            <a:r>
              <a:rPr lang="en-IE" sz="2400" dirty="0">
                <a:solidFill>
                  <a:schemeClr val="bg1"/>
                </a:solidFill>
              </a:rPr>
              <a:t>?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EE0E33-BD88-488E-A9DA-05A11C34618E}"/>
              </a:ext>
            </a:extLst>
          </p:cNvPr>
          <p:cNvSpPr/>
          <p:nvPr/>
        </p:nvSpPr>
        <p:spPr>
          <a:xfrm>
            <a:off x="6705600" y="651664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2"/>
              </a:rPr>
              <a:t>https://epale.ec.europa.eu/en/blog/what-role-does-adult-education-play-refugee-crisis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2280040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01A108E-2C26-49D7-B2EE-5F205B5A4E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9058" y="2028543"/>
            <a:ext cx="6004856" cy="3962353"/>
          </a:xfrm>
        </p:spPr>
        <p:txBody>
          <a:bodyPr/>
          <a:lstStyle/>
          <a:p>
            <a:pPr algn="just"/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zamanlar</a:t>
            </a:r>
            <a:r>
              <a:rPr lang="en-IE" dirty="0"/>
              <a:t> '</a:t>
            </a:r>
            <a:r>
              <a:rPr lang="en-IE" dirty="0" err="1"/>
              <a:t>meşgul</a:t>
            </a:r>
            <a:r>
              <a:rPr lang="en-IE" dirty="0"/>
              <a:t>'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kasaba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Ballaghaderreen</a:t>
            </a:r>
            <a:r>
              <a:rPr lang="en-IE" dirty="0"/>
              <a:t>, </a:t>
            </a:r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dükkanların</a:t>
            </a:r>
            <a:r>
              <a:rPr lang="en-IE" dirty="0"/>
              <a:t> </a:t>
            </a:r>
            <a:r>
              <a:rPr lang="en-IE" dirty="0" err="1"/>
              <a:t>çoğunu</a:t>
            </a:r>
            <a:r>
              <a:rPr lang="en-IE" dirty="0"/>
              <a:t> </a:t>
            </a:r>
            <a:r>
              <a:rPr lang="en-IE" dirty="0" err="1"/>
              <a:t>kaybetmişti</a:t>
            </a:r>
            <a:r>
              <a:rPr lang="en-IE" dirty="0"/>
              <a:t> ve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konut</a:t>
            </a:r>
            <a:r>
              <a:rPr lang="en-IE" dirty="0"/>
              <a:t> </a:t>
            </a:r>
            <a:r>
              <a:rPr lang="en-IE" dirty="0" err="1"/>
              <a:t>sakini</a:t>
            </a:r>
            <a:r>
              <a:rPr lang="en-IE" dirty="0"/>
              <a:t> “</a:t>
            </a:r>
            <a:r>
              <a:rPr lang="en-IE" dirty="0" err="1"/>
              <a:t>vızıltısını</a:t>
            </a:r>
            <a:r>
              <a:rPr lang="en-IE" dirty="0"/>
              <a:t> </a:t>
            </a:r>
            <a:r>
              <a:rPr lang="en-IE" dirty="0" err="1"/>
              <a:t>kaybetti</a:t>
            </a:r>
            <a:r>
              <a:rPr lang="en-IE" dirty="0"/>
              <a:t>” </a:t>
            </a:r>
            <a:r>
              <a:rPr lang="en-IE" dirty="0" err="1"/>
              <a:t>dedi</a:t>
            </a:r>
            <a:r>
              <a:rPr lang="en-IE" dirty="0"/>
              <a:t>.</a:t>
            </a:r>
          </a:p>
          <a:p>
            <a:pPr algn="just"/>
            <a:r>
              <a:rPr lang="en-IE" dirty="0" err="1"/>
              <a:t>Ama</a:t>
            </a:r>
            <a:r>
              <a:rPr lang="en-IE" dirty="0"/>
              <a:t> </a:t>
            </a:r>
            <a:r>
              <a:rPr lang="en-IE" dirty="0" err="1"/>
              <a:t>şimdi</a:t>
            </a:r>
            <a:r>
              <a:rPr lang="en-IE" dirty="0"/>
              <a:t> </a:t>
            </a:r>
            <a:r>
              <a:rPr lang="en-IE" dirty="0" err="1"/>
              <a:t>Ballaghderreen</a:t>
            </a:r>
            <a:r>
              <a:rPr lang="en-IE" dirty="0"/>
              <a:t> </a:t>
            </a:r>
            <a:r>
              <a:rPr lang="en-IE" dirty="0" err="1"/>
              <a:t>yavaş</a:t>
            </a:r>
            <a:r>
              <a:rPr lang="en-IE" dirty="0"/>
              <a:t> </a:t>
            </a:r>
            <a:r>
              <a:rPr lang="en-IE" dirty="0" err="1"/>
              <a:t>yavaş</a:t>
            </a:r>
            <a:r>
              <a:rPr lang="en-IE" dirty="0"/>
              <a:t> </a:t>
            </a:r>
            <a:r>
              <a:rPr lang="en-IE" dirty="0" err="1"/>
              <a:t>iyileşiyor</a:t>
            </a:r>
            <a:r>
              <a:rPr lang="en-IE" dirty="0"/>
              <a:t>. </a:t>
            </a:r>
            <a:r>
              <a:rPr lang="en-IE" dirty="0" err="1"/>
              <a:t>Süpermarketler</a:t>
            </a:r>
            <a:r>
              <a:rPr lang="en-IE" dirty="0"/>
              <a:t> ve </a:t>
            </a:r>
            <a:r>
              <a:rPr lang="en-IE" dirty="0" err="1"/>
              <a:t>diğer</a:t>
            </a:r>
            <a:r>
              <a:rPr lang="en-IE" dirty="0"/>
              <a:t> </a:t>
            </a:r>
            <a:r>
              <a:rPr lang="en-IE" dirty="0" err="1"/>
              <a:t>perakendeciler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küçük</a:t>
            </a:r>
            <a:r>
              <a:rPr lang="en-IE" dirty="0"/>
              <a:t> </a:t>
            </a:r>
            <a:r>
              <a:rPr lang="en-IE" dirty="0" err="1"/>
              <a:t>kasaba</a:t>
            </a:r>
            <a:r>
              <a:rPr lang="en-IE" dirty="0"/>
              <a:t> </a:t>
            </a:r>
            <a:r>
              <a:rPr lang="en-IE" dirty="0" err="1"/>
              <a:t>zımbaları</a:t>
            </a:r>
            <a:r>
              <a:rPr lang="en-IE" dirty="0"/>
              <a:t> </a:t>
            </a:r>
            <a:r>
              <a:rPr lang="en-IE" dirty="0" err="1"/>
              <a:t>arasında</a:t>
            </a:r>
            <a:r>
              <a:rPr lang="en-IE" dirty="0"/>
              <a:t> '</a:t>
            </a:r>
            <a:r>
              <a:rPr lang="en-IE" dirty="0" err="1"/>
              <a:t>sandviç</a:t>
            </a:r>
            <a:r>
              <a:rPr lang="en-IE" dirty="0"/>
              <a:t>' </a:t>
            </a:r>
            <a:r>
              <a:rPr lang="en-IE" dirty="0" err="1"/>
              <a:t>eklektik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dizi</a:t>
            </a:r>
            <a:r>
              <a:rPr lang="en-IE" dirty="0"/>
              <a:t> </a:t>
            </a:r>
            <a:r>
              <a:rPr lang="en-IE" dirty="0" err="1"/>
              <a:t>Asya</a:t>
            </a:r>
            <a:r>
              <a:rPr lang="en-IE" dirty="0"/>
              <a:t> ve </a:t>
            </a:r>
            <a:r>
              <a:rPr lang="en-IE" dirty="0" err="1"/>
              <a:t>Doğu</a:t>
            </a:r>
            <a:r>
              <a:rPr lang="en-IE" dirty="0"/>
              <a:t> </a:t>
            </a:r>
            <a:r>
              <a:rPr lang="en-IE" dirty="0" err="1"/>
              <a:t>Avrupa</a:t>
            </a:r>
            <a:r>
              <a:rPr lang="en-IE" dirty="0"/>
              <a:t> </a:t>
            </a:r>
            <a:r>
              <a:rPr lang="en-IE" dirty="0" err="1"/>
              <a:t>mağazası</a:t>
            </a:r>
            <a:r>
              <a:rPr lang="en-IE" dirty="0"/>
              <a:t> </a:t>
            </a:r>
            <a:r>
              <a:rPr lang="en-IE" dirty="0" err="1"/>
              <a:t>sayesinde</a:t>
            </a:r>
            <a:r>
              <a:rPr lang="en-IE" dirty="0"/>
              <a:t> </a:t>
            </a:r>
            <a:r>
              <a:rPr lang="en-IE" dirty="0" err="1"/>
              <a:t>hayat</a:t>
            </a:r>
            <a:r>
              <a:rPr lang="en-IE" dirty="0"/>
              <a:t> </a:t>
            </a:r>
            <a:r>
              <a:rPr lang="en-IE" dirty="0" err="1"/>
              <a:t>ana</a:t>
            </a:r>
            <a:r>
              <a:rPr lang="en-IE" dirty="0"/>
              <a:t> </a:t>
            </a:r>
            <a:r>
              <a:rPr lang="en-IE" dirty="0" err="1"/>
              <a:t>caddeye</a:t>
            </a:r>
            <a:r>
              <a:rPr lang="en-IE" dirty="0"/>
              <a:t> </a:t>
            </a:r>
            <a:r>
              <a:rPr lang="en-IE" dirty="0" err="1"/>
              <a:t>geri</a:t>
            </a:r>
            <a:r>
              <a:rPr lang="en-IE" dirty="0"/>
              <a:t> </a:t>
            </a:r>
            <a:r>
              <a:rPr lang="en-IE" dirty="0" err="1"/>
              <a:t>dönüyor</a:t>
            </a:r>
            <a:r>
              <a:rPr lang="en-IE" dirty="0"/>
              <a:t>. </a:t>
            </a:r>
            <a:r>
              <a:rPr lang="en-IE" dirty="0" err="1"/>
              <a:t>Ballaghaderreen</a:t>
            </a:r>
            <a:r>
              <a:rPr lang="en-IE" dirty="0"/>
              <a:t>, </a:t>
            </a:r>
            <a:r>
              <a:rPr lang="en-IE" dirty="0" err="1"/>
              <a:t>kırsal</a:t>
            </a:r>
            <a:r>
              <a:rPr lang="en-IE" dirty="0"/>
              <a:t> </a:t>
            </a:r>
            <a:r>
              <a:rPr lang="en-IE" dirty="0" err="1"/>
              <a:t>İrlanda'da</a:t>
            </a:r>
            <a:r>
              <a:rPr lang="en-IE" dirty="0"/>
              <a:t> </a:t>
            </a:r>
            <a:r>
              <a:rPr lang="en-IE" dirty="0" err="1"/>
              <a:t>yavaşça</a:t>
            </a:r>
            <a:r>
              <a:rPr lang="en-IE" dirty="0"/>
              <a:t> </a:t>
            </a:r>
            <a:r>
              <a:rPr lang="en-IE" dirty="0" err="1"/>
              <a:t>ortaya</a:t>
            </a:r>
            <a:r>
              <a:rPr lang="en-IE" dirty="0"/>
              <a:t> </a:t>
            </a:r>
            <a:r>
              <a:rPr lang="en-IE" dirty="0" err="1"/>
              <a:t>çıkan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kültürlülüğü</a:t>
            </a:r>
            <a:r>
              <a:rPr lang="en-IE" dirty="0"/>
              <a:t> </a:t>
            </a:r>
            <a:r>
              <a:rPr lang="en-IE" dirty="0" err="1"/>
              <a:t>yansıtır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18CFD1F3-9C39-4657-B768-416EDD8CF61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6873" r="16873"/>
          <a:stretch>
            <a:fillRect/>
          </a:stretch>
        </p:blipFill>
        <p:spPr>
          <a:prstGeom prst="ellipse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C19FC3-2F96-4D69-9FCE-2575737931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8841" y="430924"/>
            <a:ext cx="6999889" cy="1498918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girişimciliği</a:t>
            </a:r>
            <a:r>
              <a:rPr lang="en-IE" dirty="0"/>
              <a:t> </a:t>
            </a:r>
            <a:r>
              <a:rPr lang="en-IE" dirty="0" err="1"/>
              <a:t>Ballaghaderreen</a:t>
            </a:r>
            <a:r>
              <a:rPr lang="en-IE" dirty="0"/>
              <a:t>, Co. Roscommon </a:t>
            </a:r>
            <a:r>
              <a:rPr lang="en-IE" dirty="0" err="1"/>
              <a:t>kasabasını</a:t>
            </a:r>
            <a:r>
              <a:rPr lang="en-IE" dirty="0"/>
              <a:t> ve </a:t>
            </a:r>
            <a:r>
              <a:rPr lang="en-IE" dirty="0" err="1"/>
              <a:t>topluluğunu</a:t>
            </a:r>
            <a:r>
              <a:rPr lang="en-IE" dirty="0"/>
              <a:t> </a:t>
            </a:r>
            <a:r>
              <a:rPr lang="en-IE" dirty="0" err="1"/>
              <a:t>geliştirdi</a:t>
            </a:r>
            <a:endParaRPr lang="en-IE" dirty="0"/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705271F1-BBE8-4047-ACAF-F3599AF49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82880" y="172065"/>
            <a:ext cx="1600517" cy="803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382A9E-DE3F-4E55-B70B-135B4480D711}"/>
              </a:ext>
            </a:extLst>
          </p:cNvPr>
          <p:cNvSpPr txBox="1"/>
          <p:nvPr/>
        </p:nvSpPr>
        <p:spPr>
          <a:xfrm>
            <a:off x="2072640" y="342931"/>
            <a:ext cx="1600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6D6E6C"/>
                </a:solidFill>
              </a:rPr>
              <a:t>İRLANDA</a:t>
            </a:r>
            <a:endParaRPr lang="en-IE" sz="900" b="1" dirty="0">
              <a:solidFill>
                <a:srgbClr val="6D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75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01A108E-2C26-49D7-B2EE-5F205B5A4E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9058" y="2028543"/>
            <a:ext cx="6004856" cy="3962353"/>
          </a:xfrm>
        </p:spPr>
        <p:txBody>
          <a:bodyPr/>
          <a:lstStyle/>
          <a:p>
            <a:r>
              <a:rPr lang="en-IE" i="1" dirty="0"/>
              <a:t>“Mart 2017'de, </a:t>
            </a:r>
            <a:r>
              <a:rPr lang="en-IE" i="1" dirty="0" err="1"/>
              <a:t>Ballaghaderreen'deki</a:t>
            </a:r>
            <a:r>
              <a:rPr lang="en-IE" i="1" dirty="0"/>
              <a:t> </a:t>
            </a:r>
            <a:r>
              <a:rPr lang="en-IE" i="1" dirty="0" err="1"/>
              <a:t>Acil</a:t>
            </a:r>
            <a:r>
              <a:rPr lang="en-IE" i="1" dirty="0"/>
              <a:t> </a:t>
            </a:r>
            <a:r>
              <a:rPr lang="en-IE" i="1" dirty="0" err="1"/>
              <a:t>Resepsiyon</a:t>
            </a:r>
            <a:r>
              <a:rPr lang="en-IE" i="1" dirty="0"/>
              <a:t> ve </a:t>
            </a:r>
            <a:r>
              <a:rPr lang="en-IE" i="1" dirty="0" err="1"/>
              <a:t>Oryantasyon</a:t>
            </a:r>
            <a:r>
              <a:rPr lang="en-IE" i="1" dirty="0"/>
              <a:t> </a:t>
            </a:r>
            <a:r>
              <a:rPr lang="en-IE" i="1" dirty="0" err="1"/>
              <a:t>Merkezinde</a:t>
            </a:r>
            <a:r>
              <a:rPr lang="en-IE" i="1" dirty="0"/>
              <a:t> County </a:t>
            </a:r>
            <a:r>
              <a:rPr lang="en-IE" i="1" dirty="0" err="1"/>
              <a:t>Roscommon'a</a:t>
            </a:r>
            <a:r>
              <a:rPr lang="en-IE" i="1" dirty="0"/>
              <a:t> ilk </a:t>
            </a:r>
            <a:r>
              <a:rPr lang="en-IE" i="1" dirty="0" err="1"/>
              <a:t>Suriyeli</a:t>
            </a:r>
            <a:r>
              <a:rPr lang="en-IE" i="1" dirty="0"/>
              <a:t> </a:t>
            </a:r>
            <a:r>
              <a:rPr lang="en-IE" i="1" dirty="0" err="1"/>
              <a:t>mültecileri</a:t>
            </a:r>
            <a:r>
              <a:rPr lang="en-IE" i="1" dirty="0"/>
              <a:t> </a:t>
            </a:r>
            <a:r>
              <a:rPr lang="en-IE" i="1" dirty="0" err="1"/>
              <a:t>ağırladık</a:t>
            </a:r>
            <a:r>
              <a:rPr lang="en-IE" i="1" dirty="0"/>
              <a:t>. RLP, </a:t>
            </a:r>
            <a:r>
              <a:rPr lang="en-IE" i="1" dirty="0" err="1"/>
              <a:t>Tusla</a:t>
            </a:r>
            <a:r>
              <a:rPr lang="en-IE" i="1" dirty="0"/>
              <a:t> ve </a:t>
            </a:r>
            <a:r>
              <a:rPr lang="en-IE" i="1" dirty="0" err="1"/>
              <a:t>İlçe</a:t>
            </a:r>
            <a:r>
              <a:rPr lang="en-IE" i="1" dirty="0"/>
              <a:t> </a:t>
            </a:r>
            <a:r>
              <a:rPr lang="en-IE" i="1" dirty="0" err="1"/>
              <a:t>Çocuk</a:t>
            </a:r>
            <a:r>
              <a:rPr lang="en-IE" i="1" dirty="0"/>
              <a:t> </a:t>
            </a:r>
            <a:r>
              <a:rPr lang="en-IE" i="1" dirty="0" err="1"/>
              <a:t>Bakım</a:t>
            </a:r>
            <a:r>
              <a:rPr lang="en-IE" i="1" dirty="0"/>
              <a:t> </a:t>
            </a:r>
            <a:r>
              <a:rPr lang="en-IE" i="1" dirty="0" err="1"/>
              <a:t>Komitesi</a:t>
            </a:r>
            <a:r>
              <a:rPr lang="en-IE" i="1" dirty="0"/>
              <a:t>, </a:t>
            </a:r>
            <a:r>
              <a:rPr lang="en-IE" i="1" dirty="0" err="1"/>
              <a:t>işbirliği</a:t>
            </a:r>
            <a:r>
              <a:rPr lang="en-IE" i="1" dirty="0"/>
              <a:t> </a:t>
            </a:r>
            <a:r>
              <a:rPr lang="en-IE" i="1" dirty="0" err="1"/>
              <a:t>içinde</a:t>
            </a:r>
            <a:r>
              <a:rPr lang="en-IE" i="1" dirty="0"/>
              <a:t> </a:t>
            </a:r>
            <a:r>
              <a:rPr lang="en-IE" i="1" dirty="0" err="1"/>
              <a:t>çalıştı</a:t>
            </a:r>
            <a:r>
              <a:rPr lang="en-IE" i="1" dirty="0"/>
              <a:t> ve </a:t>
            </a:r>
            <a:r>
              <a:rPr lang="en-IE" i="1" dirty="0" err="1"/>
              <a:t>Suriyeli</a:t>
            </a:r>
            <a:r>
              <a:rPr lang="en-IE" i="1" dirty="0"/>
              <a:t> </a:t>
            </a:r>
            <a:r>
              <a:rPr lang="en-IE" i="1" dirty="0" err="1"/>
              <a:t>aileler</a:t>
            </a:r>
            <a:r>
              <a:rPr lang="en-IE" i="1" dirty="0"/>
              <a:t> </a:t>
            </a:r>
            <a:r>
              <a:rPr lang="en-IE" i="1" dirty="0" err="1"/>
              <a:t>için</a:t>
            </a:r>
            <a:r>
              <a:rPr lang="en-IE" i="1" dirty="0"/>
              <a:t> ilk </a:t>
            </a:r>
            <a:r>
              <a:rPr lang="en-IE" i="1" dirty="0" err="1"/>
              <a:t>yılların</a:t>
            </a:r>
            <a:r>
              <a:rPr lang="en-IE" i="1" dirty="0"/>
              <a:t> </a:t>
            </a:r>
            <a:r>
              <a:rPr lang="en-IE" i="1" dirty="0" err="1"/>
              <a:t>eğitimi</a:t>
            </a:r>
            <a:r>
              <a:rPr lang="en-IE" i="1" dirty="0"/>
              <a:t> </a:t>
            </a:r>
            <a:r>
              <a:rPr lang="en-IE" i="1" dirty="0" err="1"/>
              <a:t>için</a:t>
            </a:r>
            <a:r>
              <a:rPr lang="en-IE" i="1" dirty="0"/>
              <a:t> </a:t>
            </a:r>
            <a:r>
              <a:rPr lang="en-IE" i="1" dirty="0" err="1"/>
              <a:t>merkezi</a:t>
            </a:r>
            <a:r>
              <a:rPr lang="en-IE" i="1" dirty="0"/>
              <a:t> </a:t>
            </a:r>
            <a:r>
              <a:rPr lang="en-IE" i="1" dirty="0" err="1"/>
              <a:t>fon</a:t>
            </a:r>
            <a:r>
              <a:rPr lang="en-IE" i="1" dirty="0"/>
              <a:t> </a:t>
            </a:r>
            <a:r>
              <a:rPr lang="en-IE" i="1" dirty="0" err="1"/>
              <a:t>kullandı</a:t>
            </a:r>
            <a:r>
              <a:rPr lang="en-IE" i="1" dirty="0"/>
              <a:t>. </a:t>
            </a:r>
            <a:r>
              <a:rPr lang="en-IE" i="1" dirty="0" err="1"/>
              <a:t>Eğitimin</a:t>
            </a:r>
            <a:r>
              <a:rPr lang="en-IE" i="1" dirty="0"/>
              <a:t> </a:t>
            </a:r>
            <a:r>
              <a:rPr lang="en-IE" i="1" dirty="0" err="1"/>
              <a:t>göçmenlerin</a:t>
            </a:r>
            <a:r>
              <a:rPr lang="en-IE" i="1" dirty="0"/>
              <a:t> ve </a:t>
            </a:r>
            <a:r>
              <a:rPr lang="en-IE" i="1" dirty="0" err="1"/>
              <a:t>mültecilerin</a:t>
            </a:r>
            <a:r>
              <a:rPr lang="en-IE" i="1" dirty="0"/>
              <a:t> </a:t>
            </a:r>
            <a:r>
              <a:rPr lang="en-IE" i="1" dirty="0" err="1"/>
              <a:t>ekonomik</a:t>
            </a:r>
            <a:r>
              <a:rPr lang="en-IE" i="1" dirty="0"/>
              <a:t> </a:t>
            </a:r>
            <a:r>
              <a:rPr lang="en-IE" i="1" dirty="0" err="1"/>
              <a:t>entegrasyonunu</a:t>
            </a:r>
            <a:r>
              <a:rPr lang="en-IE" i="1" dirty="0"/>
              <a:t> </a:t>
            </a:r>
            <a:r>
              <a:rPr lang="en-IE" i="1" dirty="0" err="1"/>
              <a:t>başarabilen</a:t>
            </a:r>
            <a:r>
              <a:rPr lang="en-IE" i="1" dirty="0"/>
              <a:t> ve </a:t>
            </a:r>
            <a:r>
              <a:rPr lang="en-IE" i="1" dirty="0" err="1"/>
              <a:t>dolayısıyla</a:t>
            </a:r>
            <a:r>
              <a:rPr lang="en-IE" i="1" dirty="0"/>
              <a:t> </a:t>
            </a:r>
            <a:r>
              <a:rPr lang="en-IE" i="1" dirty="0" err="1"/>
              <a:t>yerel</a:t>
            </a:r>
            <a:r>
              <a:rPr lang="en-IE" i="1" dirty="0"/>
              <a:t> </a:t>
            </a:r>
            <a:r>
              <a:rPr lang="en-IE" i="1" dirty="0" err="1"/>
              <a:t>toplumu</a:t>
            </a:r>
            <a:r>
              <a:rPr lang="en-IE" i="1" dirty="0"/>
              <a:t> hem </a:t>
            </a:r>
            <a:r>
              <a:rPr lang="en-IE" i="1" dirty="0" err="1"/>
              <a:t>ruhsal</a:t>
            </a:r>
            <a:r>
              <a:rPr lang="en-IE" i="1" dirty="0"/>
              <a:t> hem de </a:t>
            </a:r>
            <a:r>
              <a:rPr lang="en-IE" i="1" dirty="0" err="1"/>
              <a:t>ekonomik</a:t>
            </a:r>
            <a:r>
              <a:rPr lang="en-IE" i="1" dirty="0"/>
              <a:t> </a:t>
            </a:r>
            <a:r>
              <a:rPr lang="en-IE" i="1" dirty="0" err="1"/>
              <a:t>olarak</a:t>
            </a:r>
            <a:r>
              <a:rPr lang="en-IE" i="1" dirty="0"/>
              <a:t> </a:t>
            </a:r>
            <a:r>
              <a:rPr lang="en-IE" i="1" dirty="0" err="1"/>
              <a:t>yenileyebilen</a:t>
            </a:r>
            <a:r>
              <a:rPr lang="en-IE" i="1" dirty="0"/>
              <a:t> </a:t>
            </a:r>
            <a:r>
              <a:rPr lang="en-IE" i="1" dirty="0" err="1"/>
              <a:t>bir</a:t>
            </a:r>
            <a:r>
              <a:rPr lang="en-IE" i="1" dirty="0"/>
              <a:t> </a:t>
            </a:r>
            <a:r>
              <a:rPr lang="en-IE" i="1" dirty="0" err="1"/>
              <a:t>araç</a:t>
            </a:r>
            <a:r>
              <a:rPr lang="en-IE" i="1" dirty="0"/>
              <a:t> </a:t>
            </a:r>
            <a:r>
              <a:rPr lang="en-IE" i="1" dirty="0" err="1"/>
              <a:t>olduğuna</a:t>
            </a:r>
            <a:r>
              <a:rPr lang="en-IE" i="1" dirty="0"/>
              <a:t> </a:t>
            </a:r>
            <a:r>
              <a:rPr lang="en-IE" i="1" dirty="0" err="1"/>
              <a:t>inanıyorum</a:t>
            </a:r>
            <a:r>
              <a:rPr lang="en-IE" i="1" dirty="0"/>
              <a:t>.</a:t>
            </a:r>
            <a:endParaRPr lang="en-IE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C19FC3-2F96-4D69-9FCE-2575737931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8841" y="430924"/>
            <a:ext cx="6999889" cy="1498918"/>
          </a:xfrm>
        </p:spPr>
        <p:txBody>
          <a:bodyPr>
            <a:normAutofit fontScale="92500"/>
          </a:bodyPr>
          <a:lstStyle/>
          <a:p>
            <a:r>
              <a:rPr lang="tr-TR" dirty="0" err="1" smtClean="0">
                <a:solidFill>
                  <a:srgbClr val="D82F27"/>
                </a:solidFill>
              </a:rPr>
              <a:t>Roscommon</a:t>
            </a:r>
            <a:r>
              <a:rPr lang="tr-TR" dirty="0" smtClean="0">
                <a:solidFill>
                  <a:srgbClr val="D82F27"/>
                </a:solidFill>
              </a:rPr>
              <a:t> </a:t>
            </a:r>
            <a:r>
              <a:rPr lang="en-IE" dirty="0">
                <a:solidFill>
                  <a:srgbClr val="D82F27"/>
                </a:solidFill>
              </a:rPr>
              <a:t>Leader Partnership </a:t>
            </a:r>
            <a:r>
              <a:rPr lang="tr-TR" dirty="0" smtClean="0">
                <a:solidFill>
                  <a:srgbClr val="D82F27"/>
                </a:solidFill>
              </a:rPr>
              <a:t>CEO'su </a:t>
            </a:r>
            <a:r>
              <a:rPr lang="tr-TR" dirty="0">
                <a:solidFill>
                  <a:srgbClr val="D82F27"/>
                </a:solidFill>
              </a:rPr>
              <a:t>Martina </a:t>
            </a:r>
            <a:r>
              <a:rPr lang="tr-TR" dirty="0" err="1">
                <a:solidFill>
                  <a:srgbClr val="D82F27"/>
                </a:solidFill>
              </a:rPr>
              <a:t>Earley</a:t>
            </a:r>
            <a:r>
              <a:rPr lang="tr-TR" dirty="0">
                <a:solidFill>
                  <a:srgbClr val="D82F27"/>
                </a:solidFill>
              </a:rPr>
              <a:t>, </a:t>
            </a:r>
            <a:r>
              <a:rPr lang="tr-TR" dirty="0" err="1">
                <a:solidFill>
                  <a:srgbClr val="D82F27"/>
                </a:solidFill>
              </a:rPr>
              <a:t>Ballaghaderreen</a:t>
            </a:r>
            <a:r>
              <a:rPr lang="tr-TR" dirty="0">
                <a:solidFill>
                  <a:srgbClr val="D82F27"/>
                </a:solidFill>
              </a:rPr>
              <a:t> için daha geniş hedefleri açıklıyor</a:t>
            </a:r>
            <a:endParaRPr lang="en-IE" dirty="0">
              <a:solidFill>
                <a:srgbClr val="D82F27"/>
              </a:solidFill>
            </a:endParaRPr>
          </a:p>
        </p:txBody>
      </p:sp>
      <p:pic>
        <p:nvPicPr>
          <p:cNvPr id="6" name="Picture Placeholder 5" descr="A person in a blue shirt&#10;&#10;Description automatically generated">
            <a:extLst>
              <a:ext uri="{FF2B5EF4-FFF2-40B4-BE49-F238E27FC236}">
                <a16:creationId xmlns:a16="http://schemas.microsoft.com/office/drawing/2014/main" xmlns="" id="{94E49C5C-9401-4B08-A12E-83C6530E8DC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8147" b="8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60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01A108E-2C26-49D7-B2EE-5F205B5A4E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82258" y="2152885"/>
            <a:ext cx="6004856" cy="3962353"/>
          </a:xfrm>
        </p:spPr>
        <p:txBody>
          <a:bodyPr/>
          <a:lstStyle/>
          <a:p>
            <a:r>
              <a:rPr lang="en-IE" i="1" dirty="0"/>
              <a:t>PROMISE </a:t>
            </a:r>
            <a:r>
              <a:rPr lang="en-IE" i="1" dirty="0" err="1"/>
              <a:t>projesinin</a:t>
            </a:r>
            <a:r>
              <a:rPr lang="en-IE" i="1" dirty="0"/>
              <a:t> </a:t>
            </a:r>
            <a:r>
              <a:rPr lang="en-IE" i="1" dirty="0" err="1"/>
              <a:t>bir</a:t>
            </a:r>
            <a:r>
              <a:rPr lang="en-IE" i="1" dirty="0"/>
              <a:t> </a:t>
            </a:r>
            <a:r>
              <a:rPr lang="en-IE" i="1" dirty="0" err="1"/>
              <a:t>parçası</a:t>
            </a:r>
            <a:r>
              <a:rPr lang="en-IE" i="1" dirty="0"/>
              <a:t> </a:t>
            </a:r>
            <a:r>
              <a:rPr lang="en-IE" i="1" dirty="0" err="1"/>
              <a:t>olarak</a:t>
            </a:r>
            <a:r>
              <a:rPr lang="en-IE" i="1" dirty="0"/>
              <a:t> ve </a:t>
            </a:r>
            <a:r>
              <a:rPr lang="en-IE" i="1" dirty="0" err="1"/>
              <a:t>mültecilerin</a:t>
            </a:r>
            <a:r>
              <a:rPr lang="en-IE" i="1" dirty="0"/>
              <a:t> </a:t>
            </a:r>
            <a:r>
              <a:rPr lang="en-IE" i="1" dirty="0" err="1"/>
              <a:t>bireysel</a:t>
            </a:r>
            <a:r>
              <a:rPr lang="en-IE" i="1" dirty="0"/>
              <a:t> </a:t>
            </a:r>
            <a:r>
              <a:rPr lang="en-IE" i="1" dirty="0" err="1"/>
              <a:t>zorluklarını</a:t>
            </a:r>
            <a:r>
              <a:rPr lang="en-IE" i="1" dirty="0"/>
              <a:t> </a:t>
            </a:r>
            <a:r>
              <a:rPr lang="en-IE" i="1" dirty="0" err="1"/>
              <a:t>ele</a:t>
            </a:r>
            <a:r>
              <a:rPr lang="en-IE" i="1" dirty="0"/>
              <a:t> </a:t>
            </a:r>
            <a:r>
              <a:rPr lang="en-IE" i="1" dirty="0" err="1"/>
              <a:t>alan</a:t>
            </a:r>
            <a:r>
              <a:rPr lang="en-IE" i="1" dirty="0"/>
              <a:t> </a:t>
            </a:r>
            <a:r>
              <a:rPr lang="en-IE" i="1" dirty="0" err="1"/>
              <a:t>mevcut</a:t>
            </a:r>
            <a:r>
              <a:rPr lang="en-IE" i="1" dirty="0"/>
              <a:t> ve </a:t>
            </a:r>
            <a:r>
              <a:rPr lang="en-IE" i="1" dirty="0" err="1"/>
              <a:t>gelişmekte</a:t>
            </a:r>
            <a:r>
              <a:rPr lang="en-IE" i="1" dirty="0"/>
              <a:t> </a:t>
            </a:r>
            <a:r>
              <a:rPr lang="en-IE" i="1" dirty="0" err="1"/>
              <a:t>olan</a:t>
            </a:r>
            <a:r>
              <a:rPr lang="en-IE" i="1" dirty="0"/>
              <a:t> </a:t>
            </a:r>
            <a:r>
              <a:rPr lang="en-IE" i="1" dirty="0" err="1"/>
              <a:t>toplum</a:t>
            </a:r>
            <a:r>
              <a:rPr lang="en-IE" i="1" dirty="0"/>
              <a:t> </a:t>
            </a:r>
            <a:r>
              <a:rPr lang="en-IE" i="1" dirty="0" err="1"/>
              <a:t>temelli</a:t>
            </a:r>
            <a:r>
              <a:rPr lang="en-IE" i="1" dirty="0"/>
              <a:t> </a:t>
            </a:r>
            <a:r>
              <a:rPr lang="en-IE" i="1" dirty="0" err="1"/>
              <a:t>girişimler</a:t>
            </a:r>
            <a:r>
              <a:rPr lang="en-IE" i="1" dirty="0"/>
              <a:t> </a:t>
            </a:r>
            <a:r>
              <a:rPr lang="en-IE" i="1" dirty="0" err="1"/>
              <a:t>yoluyla</a:t>
            </a:r>
            <a:r>
              <a:rPr lang="en-IE" i="1" dirty="0"/>
              <a:t> </a:t>
            </a:r>
            <a:r>
              <a:rPr lang="en-IE" i="1" dirty="0" err="1"/>
              <a:t>mültecilerin</a:t>
            </a:r>
            <a:r>
              <a:rPr lang="en-IE" i="1" dirty="0"/>
              <a:t> </a:t>
            </a:r>
            <a:r>
              <a:rPr lang="en-IE" i="1" dirty="0" err="1"/>
              <a:t>yerel</a:t>
            </a:r>
            <a:r>
              <a:rPr lang="en-IE" i="1" dirty="0"/>
              <a:t> </a:t>
            </a:r>
            <a:r>
              <a:rPr lang="en-IE" i="1" dirty="0" err="1"/>
              <a:t>bölgelere</a:t>
            </a:r>
            <a:r>
              <a:rPr lang="en-IE" i="1" dirty="0"/>
              <a:t> </a:t>
            </a:r>
            <a:r>
              <a:rPr lang="en-IE" i="1" dirty="0" err="1"/>
              <a:t>nasıl</a:t>
            </a:r>
            <a:r>
              <a:rPr lang="en-IE" i="1" dirty="0"/>
              <a:t> </a:t>
            </a:r>
            <a:r>
              <a:rPr lang="en-IE" i="1" dirty="0" err="1"/>
              <a:t>dahil</a:t>
            </a:r>
            <a:r>
              <a:rPr lang="en-IE" i="1" dirty="0"/>
              <a:t> </a:t>
            </a:r>
            <a:r>
              <a:rPr lang="en-IE" i="1" dirty="0" err="1"/>
              <a:t>edilebileceğini</a:t>
            </a:r>
            <a:r>
              <a:rPr lang="en-IE" i="1" dirty="0"/>
              <a:t> </a:t>
            </a:r>
            <a:r>
              <a:rPr lang="en-IE" i="1" dirty="0" err="1"/>
              <a:t>araştırmak</a:t>
            </a:r>
            <a:r>
              <a:rPr lang="en-IE" i="1" dirty="0"/>
              <a:t> </a:t>
            </a:r>
            <a:r>
              <a:rPr lang="en-IE" i="1" dirty="0" err="1"/>
              <a:t>için</a:t>
            </a:r>
            <a:r>
              <a:rPr lang="en-IE" i="1" dirty="0"/>
              <a:t> </a:t>
            </a:r>
            <a:r>
              <a:rPr lang="en-IE" i="1" dirty="0" err="1"/>
              <a:t>ortaklarımızla</a:t>
            </a:r>
            <a:r>
              <a:rPr lang="en-IE" i="1" dirty="0"/>
              <a:t> </a:t>
            </a:r>
            <a:r>
              <a:rPr lang="en-IE" i="1" dirty="0" err="1"/>
              <a:t>birlikte</a:t>
            </a:r>
            <a:r>
              <a:rPr lang="en-IE" i="1" dirty="0"/>
              <a:t> </a:t>
            </a:r>
            <a:r>
              <a:rPr lang="en-IE" i="1" dirty="0" err="1"/>
              <a:t>çalışarak</a:t>
            </a:r>
            <a:r>
              <a:rPr lang="en-IE" i="1" dirty="0"/>
              <a:t> </a:t>
            </a:r>
            <a:r>
              <a:rPr lang="en-IE" i="1" dirty="0" err="1"/>
              <a:t>çok</a:t>
            </a:r>
            <a:r>
              <a:rPr lang="en-IE" i="1" dirty="0"/>
              <a:t> </a:t>
            </a:r>
            <a:r>
              <a:rPr lang="en-IE" i="1" dirty="0" err="1"/>
              <a:t>şey</a:t>
            </a:r>
            <a:r>
              <a:rPr lang="en-IE" i="1" dirty="0"/>
              <a:t> </a:t>
            </a:r>
            <a:r>
              <a:rPr lang="en-IE" i="1" dirty="0" err="1"/>
              <a:t>öğrendim</a:t>
            </a:r>
            <a:r>
              <a:rPr lang="en-IE" i="1" dirty="0"/>
              <a:t>. </a:t>
            </a:r>
            <a:r>
              <a:rPr lang="en-IE" i="1" dirty="0" err="1"/>
              <a:t>Daha</a:t>
            </a:r>
            <a:r>
              <a:rPr lang="en-IE" i="1" dirty="0"/>
              <a:t> </a:t>
            </a:r>
            <a:r>
              <a:rPr lang="en-IE" i="1" dirty="0" err="1"/>
              <a:t>güçlü</a:t>
            </a:r>
            <a:r>
              <a:rPr lang="en-IE" i="1" dirty="0"/>
              <a:t> ve </a:t>
            </a:r>
            <a:r>
              <a:rPr lang="en-IE" i="1" dirty="0" err="1"/>
              <a:t>bilgili</a:t>
            </a:r>
            <a:r>
              <a:rPr lang="en-IE" i="1" dirty="0"/>
              <a:t> </a:t>
            </a:r>
            <a:r>
              <a:rPr lang="en-IE" i="1" dirty="0" err="1"/>
              <a:t>bir</a:t>
            </a:r>
            <a:r>
              <a:rPr lang="en-IE" i="1" dirty="0"/>
              <a:t> </a:t>
            </a:r>
            <a:r>
              <a:rPr lang="en-IE" i="1" dirty="0" err="1"/>
              <a:t>İçerme</a:t>
            </a:r>
            <a:r>
              <a:rPr lang="en-IE" i="1" dirty="0"/>
              <a:t> </a:t>
            </a:r>
            <a:r>
              <a:rPr lang="en-IE" i="1" dirty="0" err="1"/>
              <a:t>aracısı</a:t>
            </a:r>
            <a:r>
              <a:rPr lang="en-IE" i="1" dirty="0"/>
              <a:t> </a:t>
            </a:r>
            <a:r>
              <a:rPr lang="en-IE" i="1" dirty="0" err="1"/>
              <a:t>olmayı</a:t>
            </a:r>
            <a:r>
              <a:rPr lang="en-IE" i="1" dirty="0"/>
              <a:t> </a:t>
            </a:r>
            <a:r>
              <a:rPr lang="en-IE" i="1" dirty="0" err="1"/>
              <a:t>öğrendiğim</a:t>
            </a:r>
            <a:r>
              <a:rPr lang="en-IE" i="1" dirty="0"/>
              <a:t> her </a:t>
            </a:r>
            <a:r>
              <a:rPr lang="en-IE" i="1" dirty="0" err="1"/>
              <a:t>şeyi</a:t>
            </a:r>
            <a:r>
              <a:rPr lang="en-IE" i="1" dirty="0"/>
              <a:t> </a:t>
            </a:r>
            <a:r>
              <a:rPr lang="en-IE" i="1" dirty="0" err="1"/>
              <a:t>benimsiyorum</a:t>
            </a:r>
            <a:r>
              <a:rPr lang="en-IE" i="1" dirty="0"/>
              <a:t>. ”</a:t>
            </a:r>
            <a:endParaRPr lang="en-IE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C19FC3-2F96-4D69-9FCE-2575737931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8841" y="430924"/>
            <a:ext cx="6999889" cy="1498918"/>
          </a:xfrm>
        </p:spPr>
        <p:txBody>
          <a:bodyPr>
            <a:normAutofit fontScale="92500"/>
          </a:bodyPr>
          <a:lstStyle/>
          <a:p>
            <a:r>
              <a:rPr lang="tr-TR" dirty="0" err="1">
                <a:solidFill>
                  <a:srgbClr val="D82F27"/>
                </a:solidFill>
              </a:rPr>
              <a:t>Roscommon</a:t>
            </a:r>
            <a:r>
              <a:rPr lang="tr-TR" dirty="0">
                <a:solidFill>
                  <a:srgbClr val="D82F27"/>
                </a:solidFill>
              </a:rPr>
              <a:t> </a:t>
            </a:r>
            <a:r>
              <a:rPr lang="en-IE" dirty="0">
                <a:solidFill>
                  <a:srgbClr val="D82F27"/>
                </a:solidFill>
              </a:rPr>
              <a:t>Leader Partnership </a:t>
            </a:r>
            <a:r>
              <a:rPr lang="tr-TR" dirty="0">
                <a:solidFill>
                  <a:srgbClr val="D82F27"/>
                </a:solidFill>
              </a:rPr>
              <a:t>CEO'su Martina </a:t>
            </a:r>
            <a:r>
              <a:rPr lang="tr-TR" dirty="0" err="1">
                <a:solidFill>
                  <a:srgbClr val="D82F27"/>
                </a:solidFill>
              </a:rPr>
              <a:t>Earley</a:t>
            </a:r>
            <a:r>
              <a:rPr lang="tr-TR" dirty="0">
                <a:solidFill>
                  <a:srgbClr val="D82F27"/>
                </a:solidFill>
              </a:rPr>
              <a:t>, </a:t>
            </a:r>
            <a:r>
              <a:rPr lang="tr-TR" dirty="0" err="1">
                <a:solidFill>
                  <a:srgbClr val="D82F27"/>
                </a:solidFill>
              </a:rPr>
              <a:t>Ballaghaderreen</a:t>
            </a:r>
            <a:r>
              <a:rPr lang="tr-TR" dirty="0">
                <a:solidFill>
                  <a:srgbClr val="D82F27"/>
                </a:solidFill>
              </a:rPr>
              <a:t> için daha geniş hedefleri açıklıyor</a:t>
            </a:r>
            <a:endParaRPr lang="en-IE" dirty="0">
              <a:solidFill>
                <a:srgbClr val="D82F27"/>
              </a:solidFill>
            </a:endParaRPr>
          </a:p>
        </p:txBody>
      </p:sp>
      <p:pic>
        <p:nvPicPr>
          <p:cNvPr id="6" name="Picture Placeholder 5" descr="A person in a blue shirt&#10;&#10;Description automatically generated">
            <a:extLst>
              <a:ext uri="{FF2B5EF4-FFF2-40B4-BE49-F238E27FC236}">
                <a16:creationId xmlns:a16="http://schemas.microsoft.com/office/drawing/2014/main" xmlns="" id="{350D52E9-5D9F-46E3-9B49-BDE0422A2B4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8147" b="8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7746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735608-12CB-4479-9420-E418F97DC3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83B333-96CB-4866-BC85-A345B3E869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just"/>
            <a:r>
              <a:rPr lang="en-IE" dirty="0" err="1"/>
              <a:t>Avrupa'daki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ve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,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piyasasına</a:t>
            </a:r>
            <a:r>
              <a:rPr lang="en-IE" dirty="0"/>
              <a:t> </a:t>
            </a:r>
            <a:r>
              <a:rPr lang="en-IE" dirty="0" err="1"/>
              <a:t>erişimini</a:t>
            </a:r>
            <a:r>
              <a:rPr lang="en-IE" dirty="0"/>
              <a:t> </a:t>
            </a:r>
            <a:r>
              <a:rPr lang="en-IE" dirty="0" err="1"/>
              <a:t>denemek</a:t>
            </a:r>
            <a:r>
              <a:rPr lang="en-IE" dirty="0"/>
              <a:t> ve </a:t>
            </a:r>
            <a:r>
              <a:rPr lang="en-IE" dirty="0" err="1"/>
              <a:t>artırmak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yenilikçi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programları</a:t>
            </a:r>
            <a:r>
              <a:rPr lang="en-IE" dirty="0"/>
              <a:t> </a:t>
            </a:r>
            <a:r>
              <a:rPr lang="en-IE" dirty="0" err="1"/>
              <a:t>sunmaktadır</a:t>
            </a:r>
            <a:r>
              <a:rPr lang="en-IE" dirty="0"/>
              <a:t>.</a:t>
            </a:r>
          </a:p>
          <a:p>
            <a:pPr algn="just"/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,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çalışma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yararlı</a:t>
            </a:r>
            <a:r>
              <a:rPr lang="en-IE" dirty="0"/>
              <a:t> </a:t>
            </a:r>
            <a:r>
              <a:rPr lang="en-IE" dirty="0" err="1"/>
              <a:t>kılavuzları</a:t>
            </a:r>
            <a:r>
              <a:rPr lang="en-IE" dirty="0"/>
              <a:t> ve </a:t>
            </a:r>
            <a:r>
              <a:rPr lang="en-IE" dirty="0" err="1"/>
              <a:t>politika</a:t>
            </a:r>
            <a:r>
              <a:rPr lang="en-IE" dirty="0"/>
              <a:t> </a:t>
            </a:r>
            <a:r>
              <a:rPr lang="en-IE" dirty="0" err="1"/>
              <a:t>belgelerini</a:t>
            </a:r>
            <a:r>
              <a:rPr lang="en-IE" dirty="0"/>
              <a:t> </a:t>
            </a:r>
            <a:r>
              <a:rPr lang="en-IE" dirty="0" err="1"/>
              <a:t>vurguladık</a:t>
            </a:r>
            <a:r>
              <a:rPr lang="en-IE" dirty="0"/>
              <a:t>. </a:t>
            </a:r>
            <a:r>
              <a:rPr lang="en-IE" dirty="0" err="1"/>
              <a:t>Ayrıca</a:t>
            </a:r>
            <a:r>
              <a:rPr lang="en-IE" dirty="0"/>
              <a:t> </a:t>
            </a:r>
            <a:r>
              <a:rPr lang="en-IE" dirty="0" err="1"/>
              <a:t>çoğaltma</a:t>
            </a:r>
            <a:r>
              <a:rPr lang="en-IE" dirty="0"/>
              <a:t> </a:t>
            </a:r>
            <a:r>
              <a:rPr lang="en-IE" dirty="0" err="1"/>
              <a:t>potansiyeli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geliştirilen</a:t>
            </a:r>
            <a:r>
              <a:rPr lang="en-IE" dirty="0"/>
              <a:t> </a:t>
            </a: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etkili</a:t>
            </a:r>
            <a:r>
              <a:rPr lang="en-IE" dirty="0"/>
              <a:t> </a:t>
            </a:r>
            <a:r>
              <a:rPr lang="en-IE" dirty="0" err="1"/>
              <a:t>programları</a:t>
            </a:r>
            <a:r>
              <a:rPr lang="en-IE" dirty="0"/>
              <a:t> da </a:t>
            </a:r>
            <a:r>
              <a:rPr lang="en-IE" dirty="0" err="1"/>
              <a:t>listeliyoruz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472F67-3825-49C1-A985-6F7AB2D0CAB1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GİRİŞİMCİLİK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0AE9D9B3-ABB8-440E-8485-DC3264B8DD4F}"/>
              </a:ext>
            </a:extLst>
          </p:cNvPr>
          <p:cNvSpPr txBox="1">
            <a:spLocks/>
          </p:cNvSpPr>
          <p:nvPr/>
        </p:nvSpPr>
        <p:spPr>
          <a:xfrm>
            <a:off x="227793" y="1693814"/>
            <a:ext cx="4743599" cy="2930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2.3 </a:t>
            </a:r>
            <a:r>
              <a:rPr lang="en-US" sz="3600" i="0" dirty="0" err="1"/>
              <a:t>Mülteci</a:t>
            </a:r>
            <a:r>
              <a:rPr lang="en-US" sz="3600" i="0" dirty="0"/>
              <a:t> / </a:t>
            </a:r>
            <a:r>
              <a:rPr lang="en-US" sz="3600" i="0" dirty="0" err="1"/>
              <a:t>Göçmen</a:t>
            </a:r>
            <a:r>
              <a:rPr lang="en-US" sz="3600" i="0" dirty="0"/>
              <a:t> </a:t>
            </a:r>
            <a:r>
              <a:rPr lang="en-US" sz="3600" i="0" dirty="0" err="1"/>
              <a:t>Girişimi</a:t>
            </a:r>
            <a:r>
              <a:rPr lang="en-US" sz="3600" i="0" dirty="0"/>
              <a:t> ve </a:t>
            </a:r>
            <a:r>
              <a:rPr lang="en-US" sz="3600" i="0" dirty="0" err="1"/>
              <a:t>İstihdamını</a:t>
            </a:r>
            <a:r>
              <a:rPr lang="en-US" sz="3600" i="0" dirty="0"/>
              <a:t> </a:t>
            </a:r>
            <a:r>
              <a:rPr lang="en-US" sz="3600" i="0" dirty="0" err="1"/>
              <a:t>desteklemek</a:t>
            </a:r>
            <a:r>
              <a:rPr lang="en-US" sz="3600" i="0" dirty="0"/>
              <a:t> ve </a:t>
            </a:r>
            <a:r>
              <a:rPr lang="en-US" sz="3600" i="0" dirty="0" err="1"/>
              <a:t>teşvik</a:t>
            </a:r>
            <a:r>
              <a:rPr lang="en-US" sz="3600" i="0" dirty="0"/>
              <a:t> </a:t>
            </a:r>
            <a:r>
              <a:rPr lang="en-US" sz="3600" i="0" dirty="0" err="1"/>
              <a:t>etmek</a:t>
            </a:r>
            <a:r>
              <a:rPr lang="en-US" sz="3600" i="0" dirty="0"/>
              <a:t> </a:t>
            </a:r>
            <a:r>
              <a:rPr lang="en-US" sz="3600" i="0" dirty="0" err="1"/>
              <a:t>için</a:t>
            </a:r>
            <a:r>
              <a:rPr lang="en-US" sz="3600" i="0" dirty="0"/>
              <a:t> </a:t>
            </a:r>
            <a:r>
              <a:rPr lang="en-US" sz="3600" i="0" dirty="0" err="1"/>
              <a:t>faydalı</a:t>
            </a:r>
            <a:r>
              <a:rPr lang="en-US" sz="3600" i="0" dirty="0"/>
              <a:t> </a:t>
            </a:r>
            <a:r>
              <a:rPr lang="en-US" sz="3600" i="0" dirty="0" err="1"/>
              <a:t>kaynaklar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30778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CBA18F5-6F3E-4D8E-869A-342D7AD39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7710" y="1313794"/>
            <a:ext cx="7556938" cy="4971392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Bu </a:t>
            </a:r>
            <a:r>
              <a:rPr lang="en-IE" dirty="0" err="1"/>
              <a:t>araç</a:t>
            </a:r>
            <a:r>
              <a:rPr lang="en-IE" dirty="0"/>
              <a:t> </a:t>
            </a:r>
            <a:r>
              <a:rPr lang="en-IE" dirty="0" err="1"/>
              <a:t>setinin</a:t>
            </a:r>
            <a:r>
              <a:rPr lang="en-IE" dirty="0"/>
              <a:t> </a:t>
            </a:r>
            <a:r>
              <a:rPr lang="en-IE" dirty="0" err="1"/>
              <a:t>odak</a:t>
            </a:r>
            <a:r>
              <a:rPr lang="en-IE" dirty="0"/>
              <a:t> </a:t>
            </a:r>
            <a:r>
              <a:rPr lang="en-IE" dirty="0" err="1"/>
              <a:t>noktası</a:t>
            </a:r>
            <a:r>
              <a:rPr lang="en-IE" dirty="0"/>
              <a:t>, </a:t>
            </a:r>
            <a:r>
              <a:rPr lang="en-IE" dirty="0" err="1"/>
              <a:t>mültecinin</a:t>
            </a:r>
            <a:r>
              <a:rPr lang="en-IE" dirty="0"/>
              <a:t> </a:t>
            </a:r>
            <a:r>
              <a:rPr lang="en-IE" dirty="0" err="1"/>
              <a:t>işyerine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edilmesidir</a:t>
            </a:r>
            <a:r>
              <a:rPr lang="en-IE" dirty="0"/>
              <a:t>. </a:t>
            </a:r>
            <a:r>
              <a:rPr lang="en-IE" dirty="0" err="1"/>
              <a:t>Daha</a:t>
            </a:r>
            <a:r>
              <a:rPr lang="en-IE" dirty="0"/>
              <a:t> da </a:t>
            </a:r>
            <a:r>
              <a:rPr lang="en-IE" dirty="0" err="1"/>
              <a:t>önemlisi</a:t>
            </a:r>
            <a:r>
              <a:rPr lang="en-IE" dirty="0"/>
              <a:t>, </a:t>
            </a:r>
            <a:r>
              <a:rPr lang="en-IE" dirty="0" err="1"/>
              <a:t>sorunu</a:t>
            </a:r>
            <a:r>
              <a:rPr lang="en-IE" dirty="0"/>
              <a:t> </a:t>
            </a:r>
            <a:r>
              <a:rPr lang="en-IE" dirty="0" err="1"/>
              <a:t>işverenlerin</a:t>
            </a:r>
            <a:r>
              <a:rPr lang="en-IE" dirty="0"/>
              <a:t> </a:t>
            </a:r>
            <a:r>
              <a:rPr lang="en-IE" dirty="0" err="1"/>
              <a:t>bakış</a:t>
            </a:r>
            <a:r>
              <a:rPr lang="en-IE" dirty="0"/>
              <a:t> </a:t>
            </a:r>
            <a:r>
              <a:rPr lang="en-IE" dirty="0" err="1"/>
              <a:t>açısıyla</a:t>
            </a:r>
            <a:r>
              <a:rPr lang="en-IE" dirty="0"/>
              <a:t> </a:t>
            </a:r>
            <a:r>
              <a:rPr lang="en-IE" dirty="0" err="1"/>
              <a:t>ele</a:t>
            </a:r>
            <a:r>
              <a:rPr lang="en-IE" dirty="0"/>
              <a:t> </a:t>
            </a:r>
            <a:r>
              <a:rPr lang="en-IE" dirty="0" err="1"/>
              <a:t>alabilir</a:t>
            </a:r>
            <a:r>
              <a:rPr lang="en-IE" dirty="0"/>
              <a:t> ve </a:t>
            </a:r>
            <a:r>
              <a:rPr lang="en-IE" dirty="0" err="1"/>
              <a:t>sorularına</a:t>
            </a:r>
            <a:r>
              <a:rPr lang="en-IE" dirty="0"/>
              <a:t> </a:t>
            </a:r>
            <a:r>
              <a:rPr lang="en-IE" dirty="0" err="1"/>
              <a:t>çözüm</a:t>
            </a:r>
            <a:r>
              <a:rPr lang="en-IE" dirty="0"/>
              <a:t> </a:t>
            </a:r>
            <a:r>
              <a:rPr lang="en-IE" dirty="0" err="1"/>
              <a:t>bulabilir</a:t>
            </a:r>
            <a:r>
              <a:rPr lang="en-IE" dirty="0" smtClean="0"/>
              <a:t>.</a:t>
            </a:r>
            <a:endParaRPr lang="en-IE" dirty="0" smtClean="0"/>
          </a:p>
          <a:p>
            <a:pPr marL="0" indent="0">
              <a:buNone/>
            </a:pP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konular</a:t>
            </a:r>
            <a:r>
              <a:rPr lang="en-IE" dirty="0"/>
              <a:t> </a:t>
            </a:r>
            <a:r>
              <a:rPr lang="en-IE" dirty="0" err="1"/>
              <a:t>şunları</a:t>
            </a:r>
            <a:r>
              <a:rPr lang="en-IE" dirty="0"/>
              <a:t> </a:t>
            </a:r>
            <a:r>
              <a:rPr lang="en-IE" dirty="0" err="1"/>
              <a:t>içerir</a:t>
            </a:r>
            <a:r>
              <a:rPr lang="en-IE" dirty="0" smtClean="0"/>
              <a:t>:</a:t>
            </a:r>
            <a:endParaRPr lang="en-IE" dirty="0" smtClean="0"/>
          </a:p>
          <a:p>
            <a:r>
              <a:rPr lang="en-IE" dirty="0" err="1"/>
              <a:t>mültecinin</a:t>
            </a:r>
            <a:r>
              <a:rPr lang="en-IE" dirty="0"/>
              <a:t> </a:t>
            </a:r>
            <a:r>
              <a:rPr lang="en-IE" dirty="0" err="1"/>
              <a:t>işgücüne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edilmesinin</a:t>
            </a:r>
            <a:r>
              <a:rPr lang="en-IE" dirty="0"/>
              <a:t> </a:t>
            </a:r>
            <a:r>
              <a:rPr lang="en-IE" dirty="0" err="1"/>
              <a:t>faydaları</a:t>
            </a:r>
            <a:endParaRPr lang="en-IE" dirty="0"/>
          </a:p>
          <a:p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özel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tasarlanmış</a:t>
            </a:r>
            <a:r>
              <a:rPr lang="en-IE" dirty="0"/>
              <a:t> </a:t>
            </a:r>
            <a:r>
              <a:rPr lang="en-IE" dirty="0" err="1"/>
              <a:t>fırsatlar</a:t>
            </a:r>
            <a:r>
              <a:rPr lang="en-IE" dirty="0"/>
              <a:t> </a:t>
            </a:r>
            <a:r>
              <a:rPr lang="en-IE" dirty="0" err="1"/>
              <a:t>tasarlamak</a:t>
            </a:r>
            <a:endParaRPr lang="en-IE" dirty="0"/>
          </a:p>
          <a:p>
            <a:r>
              <a:rPr lang="en-IE" dirty="0"/>
              <a:t>'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dostu</a:t>
            </a:r>
            <a:r>
              <a:rPr lang="en-IE" dirty="0"/>
              <a:t>'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işyeri</a:t>
            </a:r>
            <a:r>
              <a:rPr lang="en-IE" dirty="0"/>
              <a:t> </a:t>
            </a:r>
            <a:r>
              <a:rPr lang="en-IE" dirty="0" err="1" smtClean="0"/>
              <a:t>yaratmak</a:t>
            </a:r>
            <a:endParaRPr lang="tr-TR" dirty="0" smtClean="0"/>
          </a:p>
          <a:p>
            <a:pPr marL="0" indent="0">
              <a:buNone/>
            </a:pPr>
            <a:r>
              <a:rPr lang="en-IE" dirty="0" err="1"/>
              <a:t>İşverenler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oluşturulmuş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bu</a:t>
            </a:r>
            <a:r>
              <a:rPr lang="en-IE" dirty="0"/>
              <a:t> durum, </a:t>
            </a:r>
            <a:r>
              <a:rPr lang="en-IE" dirty="0" err="1"/>
              <a:t>sorunu</a:t>
            </a:r>
            <a:r>
              <a:rPr lang="en-IE" dirty="0"/>
              <a:t> </a:t>
            </a:r>
            <a:r>
              <a:rPr lang="en-IE" dirty="0" err="1"/>
              <a:t>başka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perspektiften</a:t>
            </a:r>
            <a:r>
              <a:rPr lang="en-IE" dirty="0"/>
              <a:t> </a:t>
            </a:r>
            <a:r>
              <a:rPr lang="en-IE" dirty="0" err="1"/>
              <a:t>anlamamıza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olduğu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de </a:t>
            </a:r>
            <a:r>
              <a:rPr lang="en-IE" dirty="0" err="1"/>
              <a:t>yararlı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araçtır</a:t>
            </a:r>
            <a:r>
              <a:rPr lang="en-IE" dirty="0" smtClean="0"/>
              <a:t>.</a:t>
            </a:r>
            <a:endParaRPr lang="tr-TR" dirty="0" smtClean="0"/>
          </a:p>
          <a:p>
            <a:pPr marL="0" indent="0">
              <a:buNone/>
            </a:pPr>
            <a:r>
              <a:rPr lang="tr-TR" dirty="0">
                <a:hlinkClick r:id="rId2"/>
              </a:rPr>
              <a:t>R</a:t>
            </a:r>
            <a:r>
              <a:rPr lang="tr-TR" dirty="0" smtClean="0">
                <a:hlinkClick r:id="rId2"/>
              </a:rPr>
              <a:t>ehberi görmek ve indirmek için tıklayın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4239B2-22E5-40EE-94A0-CDABB60571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69411" y="105950"/>
            <a:ext cx="8733402" cy="892533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/>
              <a:t>İŞ YERİNDE MÜLTECİ KAPSAMI: İŞVERENLER İÇİN REHBER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224CF-264D-403E-B259-553A547277FF}"/>
              </a:ext>
            </a:extLst>
          </p:cNvPr>
          <p:cNvSpPr txBox="1"/>
          <p:nvPr/>
        </p:nvSpPr>
        <p:spPr>
          <a:xfrm>
            <a:off x="0" y="105950"/>
            <a:ext cx="2863970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FAYDALI ARAÇLAR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609;p39">
            <a:extLst>
              <a:ext uri="{FF2B5EF4-FFF2-40B4-BE49-F238E27FC236}">
                <a16:creationId xmlns:a16="http://schemas.microsoft.com/office/drawing/2014/main" xmlns="" id="{93F99F01-C424-480D-A9EE-761026F6461A}"/>
              </a:ext>
            </a:extLst>
          </p:cNvPr>
          <p:cNvGrpSpPr/>
          <p:nvPr/>
        </p:nvGrpSpPr>
        <p:grpSpPr>
          <a:xfrm>
            <a:off x="81375" y="176078"/>
            <a:ext cx="360000" cy="288000"/>
            <a:chOff x="5247525" y="3007275"/>
            <a:chExt cx="517575" cy="384825"/>
          </a:xfrm>
        </p:grpSpPr>
        <p:sp>
          <p:nvSpPr>
            <p:cNvPr id="7" name="Google Shape;610;p39">
              <a:extLst>
                <a:ext uri="{FF2B5EF4-FFF2-40B4-BE49-F238E27FC236}">
                  <a16:creationId xmlns:a16="http://schemas.microsoft.com/office/drawing/2014/main" xmlns="" id="{75B74FBF-957C-49B2-9D9E-8FA6A90CA5F8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11;p39">
              <a:extLst>
                <a:ext uri="{FF2B5EF4-FFF2-40B4-BE49-F238E27FC236}">
                  <a16:creationId xmlns:a16="http://schemas.microsoft.com/office/drawing/2014/main" xmlns="" id="{9F1BD64A-9A35-4C20-A9FB-9A673996D2C2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BD3A77-0B99-41C1-B6F4-08262D0BFD64}"/>
              </a:ext>
            </a:extLst>
          </p:cNvPr>
          <p:cNvSpPr txBox="1"/>
          <p:nvPr/>
        </p:nvSpPr>
        <p:spPr>
          <a:xfrm>
            <a:off x="0" y="676397"/>
            <a:ext cx="2301680" cy="470296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İNDİRMELER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10" name="Google Shape;605;p39">
            <a:extLst>
              <a:ext uri="{FF2B5EF4-FFF2-40B4-BE49-F238E27FC236}">
                <a16:creationId xmlns:a16="http://schemas.microsoft.com/office/drawing/2014/main" xmlns="" id="{01DEDB60-B667-4F23-B851-8528DB0C0897}"/>
              </a:ext>
            </a:extLst>
          </p:cNvPr>
          <p:cNvGrpSpPr/>
          <p:nvPr/>
        </p:nvGrpSpPr>
        <p:grpSpPr>
          <a:xfrm>
            <a:off x="105471" y="767545"/>
            <a:ext cx="252000" cy="288000"/>
            <a:chOff x="2583100" y="2973775"/>
            <a:chExt cx="461550" cy="437200"/>
          </a:xfrm>
        </p:grpSpPr>
        <p:sp>
          <p:nvSpPr>
            <p:cNvPr id="11" name="Google Shape;606;p39">
              <a:extLst>
                <a:ext uri="{FF2B5EF4-FFF2-40B4-BE49-F238E27FC236}">
                  <a16:creationId xmlns:a16="http://schemas.microsoft.com/office/drawing/2014/main" xmlns="" id="{69FDA718-A7D7-4EEB-B8BB-0D4625B2633F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07;p39">
              <a:extLst>
                <a:ext uri="{FF2B5EF4-FFF2-40B4-BE49-F238E27FC236}">
                  <a16:creationId xmlns:a16="http://schemas.microsoft.com/office/drawing/2014/main" xmlns="" id="{EECD0AF6-2E50-402F-92BC-3D22B181505D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FA785A-0498-4998-BCE0-DDB87B67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5" y="1146693"/>
            <a:ext cx="3681328" cy="52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24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CBA18F5-6F3E-4D8E-869A-342D7AD39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7710" y="1313794"/>
            <a:ext cx="7556938" cy="4971392"/>
          </a:xfrm>
        </p:spPr>
        <p:txBody>
          <a:bodyPr/>
          <a:lstStyle/>
          <a:p>
            <a:r>
              <a:rPr lang="en-IE" dirty="0" err="1"/>
              <a:t>İşverenler</a:t>
            </a:r>
            <a:r>
              <a:rPr lang="en-IE" dirty="0"/>
              <a:t>, </a:t>
            </a:r>
            <a:r>
              <a:rPr lang="en-IE" dirty="0" err="1"/>
              <a:t>mülteciler</a:t>
            </a:r>
            <a:r>
              <a:rPr lang="en-IE" dirty="0"/>
              <a:t>, </a:t>
            </a:r>
            <a:r>
              <a:rPr lang="en-IE" dirty="0" err="1"/>
              <a:t>hükümetler</a:t>
            </a:r>
            <a:r>
              <a:rPr lang="en-IE" dirty="0"/>
              <a:t> ve </a:t>
            </a:r>
            <a:r>
              <a:rPr lang="en-IE" dirty="0" err="1"/>
              <a:t>sivil</a:t>
            </a:r>
            <a:r>
              <a:rPr lang="en-IE" dirty="0"/>
              <a:t> </a:t>
            </a:r>
            <a:r>
              <a:rPr lang="en-IE" dirty="0" err="1"/>
              <a:t>toplum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, </a:t>
            </a:r>
            <a:r>
              <a:rPr lang="en-IE" dirty="0" err="1"/>
              <a:t>işverenlerle</a:t>
            </a:r>
            <a:r>
              <a:rPr lang="en-IE" dirty="0"/>
              <a:t> ve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yerel</a:t>
            </a:r>
            <a:r>
              <a:rPr lang="en-IE" dirty="0"/>
              <a:t> ve </a:t>
            </a:r>
            <a:r>
              <a:rPr lang="en-IE" dirty="0" err="1"/>
              <a:t>ulusal</a:t>
            </a:r>
            <a:r>
              <a:rPr lang="en-IE" dirty="0"/>
              <a:t> </a:t>
            </a:r>
            <a:r>
              <a:rPr lang="en-IE" dirty="0" err="1"/>
              <a:t>işgücü</a:t>
            </a:r>
            <a:r>
              <a:rPr lang="en-IE" dirty="0"/>
              <a:t> </a:t>
            </a:r>
            <a:r>
              <a:rPr lang="en-IE" dirty="0" err="1"/>
              <a:t>piyasalarına</a:t>
            </a:r>
            <a:r>
              <a:rPr lang="en-IE" dirty="0"/>
              <a:t> </a:t>
            </a:r>
            <a:r>
              <a:rPr lang="en-IE" dirty="0" err="1"/>
              <a:t>entegrasyonunda</a:t>
            </a:r>
            <a:r>
              <a:rPr lang="en-IE" dirty="0"/>
              <a:t> </a:t>
            </a:r>
            <a:r>
              <a:rPr lang="en-IE" dirty="0" err="1"/>
              <a:t>kilit</a:t>
            </a:r>
            <a:r>
              <a:rPr lang="en-IE" dirty="0"/>
              <a:t> </a:t>
            </a:r>
            <a:r>
              <a:rPr lang="en-IE" dirty="0" err="1"/>
              <a:t>rol</a:t>
            </a:r>
            <a:r>
              <a:rPr lang="en-IE" dirty="0"/>
              <a:t> </a:t>
            </a:r>
            <a:r>
              <a:rPr lang="en-IE" dirty="0" err="1"/>
              <a:t>oynayan</a:t>
            </a:r>
            <a:r>
              <a:rPr lang="en-IE" dirty="0"/>
              <a:t> </a:t>
            </a:r>
            <a:r>
              <a:rPr lang="en-IE" dirty="0" err="1"/>
              <a:t>diğer</a:t>
            </a:r>
            <a:r>
              <a:rPr lang="en-IE" dirty="0"/>
              <a:t> </a:t>
            </a:r>
            <a:r>
              <a:rPr lang="en-IE" dirty="0" err="1"/>
              <a:t>kişilerle</a:t>
            </a:r>
            <a:r>
              <a:rPr lang="en-IE" dirty="0"/>
              <a:t> </a:t>
            </a:r>
            <a:r>
              <a:rPr lang="en-IE" dirty="0" err="1"/>
              <a:t>kapsamlı</a:t>
            </a:r>
            <a:r>
              <a:rPr lang="en-IE" dirty="0"/>
              <a:t> </a:t>
            </a:r>
            <a:r>
              <a:rPr lang="en-IE" dirty="0" err="1"/>
              <a:t>istişarelerden</a:t>
            </a:r>
            <a:r>
              <a:rPr lang="en-IE" dirty="0"/>
              <a:t> </a:t>
            </a:r>
            <a:r>
              <a:rPr lang="en-IE" dirty="0" err="1"/>
              <a:t>yararlanan</a:t>
            </a:r>
            <a:r>
              <a:rPr lang="en-IE" dirty="0"/>
              <a:t> 10 </a:t>
            </a:r>
            <a:r>
              <a:rPr lang="en-IE" dirty="0" err="1"/>
              <a:t>puanlı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paydaşlı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eylem</a:t>
            </a:r>
            <a:r>
              <a:rPr lang="en-IE" dirty="0"/>
              <a:t> </a:t>
            </a:r>
            <a:r>
              <a:rPr lang="en-IE" dirty="0" err="1"/>
              <a:t>planı</a:t>
            </a:r>
            <a:r>
              <a:rPr lang="en-IE" dirty="0"/>
              <a:t>.</a:t>
            </a:r>
          </a:p>
          <a:p>
            <a:r>
              <a:rPr lang="en-IE" dirty="0" err="1"/>
              <a:t>Eylem</a:t>
            </a:r>
            <a:r>
              <a:rPr lang="en-IE" dirty="0"/>
              <a:t> </a:t>
            </a:r>
            <a:r>
              <a:rPr lang="en-IE" dirty="0" err="1"/>
              <a:t>Planı</a:t>
            </a:r>
            <a:r>
              <a:rPr lang="en-IE" dirty="0"/>
              <a:t>, </a:t>
            </a:r>
            <a:r>
              <a:rPr lang="en-IE" dirty="0" err="1"/>
              <a:t>istişare</a:t>
            </a:r>
            <a:r>
              <a:rPr lang="en-IE" dirty="0"/>
              <a:t> </a:t>
            </a:r>
            <a:r>
              <a:rPr lang="en-IE" dirty="0" err="1"/>
              <a:t>süreci</a:t>
            </a:r>
            <a:r>
              <a:rPr lang="en-IE" dirty="0"/>
              <a:t> </a:t>
            </a:r>
            <a:r>
              <a:rPr lang="en-IE" dirty="0" err="1"/>
              <a:t>boyunca</a:t>
            </a:r>
            <a:r>
              <a:rPr lang="en-IE" dirty="0"/>
              <a:t> </a:t>
            </a:r>
            <a:r>
              <a:rPr lang="en-IE" dirty="0" err="1"/>
              <a:t>belirlenen</a:t>
            </a:r>
            <a:r>
              <a:rPr lang="en-IE" dirty="0"/>
              <a:t> </a:t>
            </a:r>
            <a:r>
              <a:rPr lang="en-IE" dirty="0" err="1"/>
              <a:t>zorlukları</a:t>
            </a:r>
            <a:r>
              <a:rPr lang="en-IE" dirty="0"/>
              <a:t>, </a:t>
            </a:r>
            <a:r>
              <a:rPr lang="en-IE" dirty="0" err="1"/>
              <a:t>fırsatları</a:t>
            </a:r>
            <a:r>
              <a:rPr lang="en-IE" dirty="0"/>
              <a:t> ve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uygulamaları</a:t>
            </a:r>
            <a:r>
              <a:rPr lang="en-IE" dirty="0"/>
              <a:t> </a:t>
            </a:r>
            <a:r>
              <a:rPr lang="en-IE" dirty="0" err="1"/>
              <a:t>vurgular</a:t>
            </a:r>
            <a:r>
              <a:rPr lang="en-IE" dirty="0"/>
              <a:t> ve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dizi</a:t>
            </a:r>
            <a:r>
              <a:rPr lang="en-IE" dirty="0"/>
              <a:t> </a:t>
            </a:r>
            <a:r>
              <a:rPr lang="en-IE" dirty="0" err="1"/>
              <a:t>aktörün</a:t>
            </a:r>
            <a:r>
              <a:rPr lang="en-IE" dirty="0"/>
              <a:t> </a:t>
            </a:r>
            <a:r>
              <a:rPr lang="en-IE" dirty="0" err="1"/>
              <a:t>başarılı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istihdamını</a:t>
            </a:r>
            <a:r>
              <a:rPr lang="en-IE" dirty="0"/>
              <a:t> </a:t>
            </a:r>
            <a:r>
              <a:rPr lang="en-IE" dirty="0" err="1"/>
              <a:t>desteklemeye</a:t>
            </a:r>
            <a:r>
              <a:rPr lang="en-IE" dirty="0"/>
              <a:t> </a:t>
            </a:r>
            <a:r>
              <a:rPr lang="en-IE" dirty="0" err="1"/>
              <a:t>katkılarını</a:t>
            </a:r>
            <a:r>
              <a:rPr lang="en-IE" dirty="0"/>
              <a:t> optimize </a:t>
            </a:r>
            <a:r>
              <a:rPr lang="en-IE" dirty="0" err="1"/>
              <a:t>edebilecek</a:t>
            </a:r>
            <a:r>
              <a:rPr lang="en-IE" dirty="0"/>
              <a:t> </a:t>
            </a:r>
            <a:r>
              <a:rPr lang="en-IE" dirty="0" err="1"/>
              <a:t>eylemlerin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kontrol</a:t>
            </a:r>
            <a:r>
              <a:rPr lang="en-IE" dirty="0"/>
              <a:t> </a:t>
            </a:r>
            <a:r>
              <a:rPr lang="en-IE" dirty="0" err="1"/>
              <a:t>listesi</a:t>
            </a:r>
            <a:r>
              <a:rPr lang="en-IE" dirty="0"/>
              <a:t> </a:t>
            </a:r>
            <a:r>
              <a:rPr lang="en-IE" dirty="0" err="1"/>
              <a:t>yoluyla</a:t>
            </a:r>
            <a:r>
              <a:rPr lang="en-IE" dirty="0"/>
              <a:t> </a:t>
            </a:r>
            <a:r>
              <a:rPr lang="en-IE" dirty="0" err="1"/>
              <a:t>ileriye</a:t>
            </a:r>
            <a:r>
              <a:rPr lang="en-IE" dirty="0"/>
              <a:t> </a:t>
            </a:r>
            <a:r>
              <a:rPr lang="en-IE" dirty="0" err="1"/>
              <a:t>doğru</a:t>
            </a:r>
            <a:r>
              <a:rPr lang="en-IE" dirty="0"/>
              <a:t> net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yol</a:t>
            </a:r>
            <a:r>
              <a:rPr lang="en-IE" dirty="0"/>
              <a:t> </a:t>
            </a:r>
            <a:r>
              <a:rPr lang="en-IE" dirty="0" err="1"/>
              <a:t>belirler</a:t>
            </a:r>
            <a:r>
              <a:rPr lang="en-IE" dirty="0" smtClean="0"/>
              <a:t>.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>
                <a:hlinkClick r:id="rId2"/>
              </a:rPr>
              <a:t>Faaliyet Planını görmek ve İndirmek için tıklayın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4239B2-22E5-40EE-94A0-CDABB60571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85886" y="105950"/>
            <a:ext cx="8916927" cy="892533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MÜLTECİLERİ İŞE ALMADA İŞVERENLERİ DAHİL ETME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DEC20E-9D02-43D3-9200-DE19D6DF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66" y="1146693"/>
            <a:ext cx="3809346" cy="5395804"/>
          </a:xfrm>
          <a:prstGeom prst="rect">
            <a:avLst/>
          </a:prstGeom>
          <a:ln>
            <a:solidFill>
              <a:srgbClr val="6D6E6C"/>
            </a:solidFill>
          </a:ln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6D5224CF-264D-403E-B259-553A547277FF}"/>
              </a:ext>
            </a:extLst>
          </p:cNvPr>
          <p:cNvSpPr txBox="1"/>
          <p:nvPr/>
        </p:nvSpPr>
        <p:spPr>
          <a:xfrm>
            <a:off x="0" y="105950"/>
            <a:ext cx="2863970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FAYDALI ARAÇLAR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14" name="Google Shape;609;p39">
            <a:extLst>
              <a:ext uri="{FF2B5EF4-FFF2-40B4-BE49-F238E27FC236}">
                <a16:creationId xmlns:a16="http://schemas.microsoft.com/office/drawing/2014/main" xmlns="" id="{93F99F01-C424-480D-A9EE-761026F6461A}"/>
              </a:ext>
            </a:extLst>
          </p:cNvPr>
          <p:cNvGrpSpPr/>
          <p:nvPr/>
        </p:nvGrpSpPr>
        <p:grpSpPr>
          <a:xfrm>
            <a:off x="81375" y="176078"/>
            <a:ext cx="360000" cy="288000"/>
            <a:chOff x="5247525" y="3007275"/>
            <a:chExt cx="517575" cy="384825"/>
          </a:xfrm>
        </p:grpSpPr>
        <p:sp>
          <p:nvSpPr>
            <p:cNvPr id="15" name="Google Shape;610;p39">
              <a:extLst>
                <a:ext uri="{FF2B5EF4-FFF2-40B4-BE49-F238E27FC236}">
                  <a16:creationId xmlns:a16="http://schemas.microsoft.com/office/drawing/2014/main" xmlns="" id="{75B74FBF-957C-49B2-9D9E-8FA6A90CA5F8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1;p39">
              <a:extLst>
                <a:ext uri="{FF2B5EF4-FFF2-40B4-BE49-F238E27FC236}">
                  <a16:creationId xmlns:a16="http://schemas.microsoft.com/office/drawing/2014/main" xmlns="" id="{9F1BD64A-9A35-4C20-A9FB-9A673996D2C2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18BD3A77-0B99-41C1-B6F4-08262D0BFD64}"/>
              </a:ext>
            </a:extLst>
          </p:cNvPr>
          <p:cNvSpPr txBox="1"/>
          <p:nvPr/>
        </p:nvSpPr>
        <p:spPr>
          <a:xfrm>
            <a:off x="0" y="676397"/>
            <a:ext cx="2301680" cy="470296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İNDİRMELER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18" name="Google Shape;605;p39">
            <a:extLst>
              <a:ext uri="{FF2B5EF4-FFF2-40B4-BE49-F238E27FC236}">
                <a16:creationId xmlns:a16="http://schemas.microsoft.com/office/drawing/2014/main" xmlns="" id="{01DEDB60-B667-4F23-B851-8528DB0C0897}"/>
              </a:ext>
            </a:extLst>
          </p:cNvPr>
          <p:cNvGrpSpPr/>
          <p:nvPr/>
        </p:nvGrpSpPr>
        <p:grpSpPr>
          <a:xfrm>
            <a:off x="105471" y="767545"/>
            <a:ext cx="252000" cy="288000"/>
            <a:chOff x="2583100" y="2973775"/>
            <a:chExt cx="461550" cy="437200"/>
          </a:xfrm>
        </p:grpSpPr>
        <p:sp>
          <p:nvSpPr>
            <p:cNvPr id="19" name="Google Shape;606;p39">
              <a:extLst>
                <a:ext uri="{FF2B5EF4-FFF2-40B4-BE49-F238E27FC236}">
                  <a16:creationId xmlns:a16="http://schemas.microsoft.com/office/drawing/2014/main" xmlns="" id="{69FDA718-A7D7-4EEB-B8BB-0D4625B2633F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7;p39">
              <a:extLst>
                <a:ext uri="{FF2B5EF4-FFF2-40B4-BE49-F238E27FC236}">
                  <a16:creationId xmlns:a16="http://schemas.microsoft.com/office/drawing/2014/main" xmlns="" id="{EECD0AF6-2E50-402F-92BC-3D22B181505D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7140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CBA18F5-6F3E-4D8E-869A-342D7AD39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7709" y="1313794"/>
            <a:ext cx="7725103" cy="4971392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Bu </a:t>
            </a:r>
            <a:r>
              <a:rPr lang="en-IE" dirty="0" err="1"/>
              <a:t>kılavuz</a:t>
            </a:r>
            <a:r>
              <a:rPr lang="en-IE" dirty="0"/>
              <a:t>, </a:t>
            </a:r>
            <a:r>
              <a:rPr lang="en-IE" dirty="0" err="1"/>
              <a:t>girişimcilik</a:t>
            </a:r>
            <a:r>
              <a:rPr lang="en-IE" dirty="0"/>
              <a:t> </a:t>
            </a:r>
            <a:r>
              <a:rPr lang="en-IE" dirty="0" err="1"/>
              <a:t>ekosistemlerinin</a:t>
            </a:r>
            <a:r>
              <a:rPr lang="en-IE" dirty="0"/>
              <a:t>,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gruplara</a:t>
            </a:r>
            <a:r>
              <a:rPr lang="en-IE" dirty="0"/>
              <a:t> </a:t>
            </a:r>
            <a:r>
              <a:rPr lang="en-IE" dirty="0" err="1"/>
              <a:t>göre</a:t>
            </a:r>
            <a:r>
              <a:rPr lang="en-IE" dirty="0"/>
              <a:t> </a:t>
            </a:r>
            <a:r>
              <a:rPr lang="en-IE" dirty="0" err="1"/>
              <a:t>uyarlanmış</a:t>
            </a:r>
            <a:r>
              <a:rPr lang="en-IE" dirty="0"/>
              <a:t> </a:t>
            </a:r>
            <a:r>
              <a:rPr lang="en-IE" dirty="0" err="1"/>
              <a:t>ayrı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paralel</a:t>
            </a:r>
            <a:r>
              <a:rPr lang="en-IE" dirty="0"/>
              <a:t> </a:t>
            </a:r>
            <a:r>
              <a:rPr lang="en-IE" dirty="0" err="1"/>
              <a:t>programlar</a:t>
            </a:r>
            <a:r>
              <a:rPr lang="en-IE" dirty="0"/>
              <a:t> </a:t>
            </a:r>
            <a:r>
              <a:rPr lang="en-IE" dirty="0" err="1"/>
              <a:t>oluşturmak</a:t>
            </a:r>
            <a:r>
              <a:rPr lang="en-IE" dirty="0"/>
              <a:t> </a:t>
            </a:r>
            <a:r>
              <a:rPr lang="en-IE" dirty="0" err="1"/>
              <a:t>yerine</a:t>
            </a:r>
            <a:r>
              <a:rPr lang="en-IE" dirty="0"/>
              <a:t> </a:t>
            </a:r>
            <a:r>
              <a:rPr lang="en-IE" dirty="0" err="1"/>
              <a:t>göçmenleri</a:t>
            </a:r>
            <a:r>
              <a:rPr lang="en-IE" dirty="0"/>
              <a:t> ve </a:t>
            </a:r>
            <a:r>
              <a:rPr lang="en-IE" dirty="0" err="1"/>
              <a:t>mültecileri</a:t>
            </a:r>
            <a:r>
              <a:rPr lang="en-IE" dirty="0"/>
              <a:t> </a:t>
            </a:r>
            <a:r>
              <a:rPr lang="en-IE" dirty="0" err="1"/>
              <a:t>kapsamalarını</a:t>
            </a:r>
            <a:r>
              <a:rPr lang="en-IE" dirty="0"/>
              <a:t> </a:t>
            </a:r>
            <a:r>
              <a:rPr lang="en-IE" dirty="0" err="1"/>
              <a:t>önermektedir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 err="1"/>
              <a:t>Göçmen</a:t>
            </a:r>
            <a:r>
              <a:rPr lang="en-IE" dirty="0"/>
              <a:t> ve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girişimciler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tercihli</a:t>
            </a:r>
            <a:r>
              <a:rPr lang="en-IE" dirty="0"/>
              <a:t> </a:t>
            </a:r>
            <a:r>
              <a:rPr lang="en-IE" dirty="0" err="1"/>
              <a:t>desteği</a:t>
            </a:r>
            <a:r>
              <a:rPr lang="en-IE" dirty="0"/>
              <a:t> </a:t>
            </a:r>
            <a:r>
              <a:rPr lang="en-IE" dirty="0" err="1"/>
              <a:t>savunmaz</a:t>
            </a:r>
            <a:r>
              <a:rPr lang="en-IE" dirty="0"/>
              <a:t>, </a:t>
            </a:r>
            <a:r>
              <a:rPr lang="en-IE" dirty="0" err="1"/>
              <a:t>aksine</a:t>
            </a:r>
            <a:r>
              <a:rPr lang="en-IE" dirty="0"/>
              <a:t> </a:t>
            </a:r>
            <a:r>
              <a:rPr lang="en-IE" dirty="0" err="1"/>
              <a:t>politika</a:t>
            </a:r>
            <a:r>
              <a:rPr lang="en-IE" dirty="0"/>
              <a:t> </a:t>
            </a:r>
            <a:r>
              <a:rPr lang="en-IE" dirty="0" err="1"/>
              <a:t>yapıcıların</a:t>
            </a:r>
            <a:r>
              <a:rPr lang="en-IE" dirty="0"/>
              <a:t> </a:t>
            </a:r>
            <a:r>
              <a:rPr lang="en-IE" dirty="0" err="1"/>
              <a:t>kapsayıcı</a:t>
            </a:r>
            <a:r>
              <a:rPr lang="en-IE" dirty="0"/>
              <a:t> </a:t>
            </a:r>
            <a:r>
              <a:rPr lang="en-IE" dirty="0" err="1"/>
              <a:t>politikalar</a:t>
            </a:r>
            <a:r>
              <a:rPr lang="en-IE" dirty="0"/>
              <a:t> ve </a:t>
            </a:r>
            <a:r>
              <a:rPr lang="en-IE" dirty="0" err="1"/>
              <a:t>fırsat</a:t>
            </a:r>
            <a:r>
              <a:rPr lang="en-IE" dirty="0"/>
              <a:t> </a:t>
            </a:r>
            <a:r>
              <a:rPr lang="en-IE" dirty="0" err="1"/>
              <a:t>eşitliği</a:t>
            </a:r>
            <a:r>
              <a:rPr lang="en-IE" dirty="0"/>
              <a:t> </a:t>
            </a:r>
            <a:r>
              <a:rPr lang="en-IE" dirty="0" err="1"/>
              <a:t>yoluyla</a:t>
            </a:r>
            <a:r>
              <a:rPr lang="en-IE" dirty="0"/>
              <a:t> </a:t>
            </a:r>
            <a:r>
              <a:rPr lang="en-IE" dirty="0" err="1"/>
              <a:t>nasıl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düz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oyun</a:t>
            </a:r>
            <a:r>
              <a:rPr lang="en-IE" dirty="0"/>
              <a:t> </a:t>
            </a:r>
            <a:r>
              <a:rPr lang="en-IE" dirty="0" err="1"/>
              <a:t>alanı</a:t>
            </a:r>
            <a:r>
              <a:rPr lang="en-IE" dirty="0"/>
              <a:t> </a:t>
            </a:r>
            <a:r>
              <a:rPr lang="en-IE" dirty="0" err="1"/>
              <a:t>oluşturabileceğine</a:t>
            </a:r>
            <a:r>
              <a:rPr lang="en-IE" dirty="0"/>
              <a:t> </a:t>
            </a:r>
            <a:r>
              <a:rPr lang="en-IE" dirty="0" err="1"/>
              <a:t>odaklanır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 err="1"/>
              <a:t>Daha</a:t>
            </a:r>
            <a:r>
              <a:rPr lang="en-IE" dirty="0"/>
              <a:t> da </a:t>
            </a:r>
            <a:r>
              <a:rPr lang="en-IE" dirty="0" err="1"/>
              <a:t>önemlisi</a:t>
            </a:r>
            <a:r>
              <a:rPr lang="en-IE" dirty="0"/>
              <a:t>, </a:t>
            </a:r>
            <a:r>
              <a:rPr lang="en-IE" dirty="0" err="1"/>
              <a:t>göçmen</a:t>
            </a:r>
            <a:r>
              <a:rPr lang="en-IE" dirty="0"/>
              <a:t> ve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girişimcilerin</a:t>
            </a:r>
            <a:r>
              <a:rPr lang="en-IE" dirty="0"/>
              <a:t> </a:t>
            </a:r>
            <a:r>
              <a:rPr lang="en-IE" dirty="0" err="1"/>
              <a:t>yerli</a:t>
            </a:r>
            <a:r>
              <a:rPr lang="en-IE" dirty="0"/>
              <a:t> </a:t>
            </a:r>
            <a:r>
              <a:rPr lang="en-IE" dirty="0" err="1"/>
              <a:t>halkla</a:t>
            </a:r>
            <a:r>
              <a:rPr lang="en-IE" dirty="0"/>
              <a:t> </a:t>
            </a:r>
            <a:r>
              <a:rPr lang="en-IE" dirty="0" err="1"/>
              <a:t>birlikte</a:t>
            </a:r>
            <a:r>
              <a:rPr lang="en-IE" dirty="0"/>
              <a:t> </a:t>
            </a:r>
            <a:r>
              <a:rPr lang="en-IE" dirty="0" err="1"/>
              <a:t>çalışmadaki</a:t>
            </a:r>
            <a:r>
              <a:rPr lang="en-IE" dirty="0"/>
              <a:t> </a:t>
            </a:r>
            <a:r>
              <a:rPr lang="en-IE" dirty="0" err="1"/>
              <a:t>rolünü</a:t>
            </a:r>
            <a:r>
              <a:rPr lang="en-IE" dirty="0"/>
              <a:t> </a:t>
            </a:r>
            <a:r>
              <a:rPr lang="en-IE" dirty="0" err="1"/>
              <a:t>vurgulamaktadır</a:t>
            </a:r>
            <a:r>
              <a:rPr lang="en-IE" dirty="0" smtClean="0"/>
              <a:t>.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>
                <a:hlinkClick r:id="rId2"/>
              </a:rPr>
              <a:t>Rehberi görmek ve İndirmek için tıklayın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4239B2-22E5-40EE-94A0-CDABB60571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05509" y="105950"/>
            <a:ext cx="8897304" cy="892533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/>
              <a:t>GÖÇMENLER VE MÜLTECİLER İÇİN GİRİŞİMCİLİKTE POLİTİKA REHBERİ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8DBE72-01D0-4C4A-9BC8-4C3F6DA5D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66" y="1154605"/>
            <a:ext cx="3725976" cy="5289769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6D5224CF-264D-403E-B259-553A547277FF}"/>
              </a:ext>
            </a:extLst>
          </p:cNvPr>
          <p:cNvSpPr txBox="1"/>
          <p:nvPr/>
        </p:nvSpPr>
        <p:spPr>
          <a:xfrm>
            <a:off x="0" y="105950"/>
            <a:ext cx="2863970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FAYDALI ARAÇLAR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14" name="Google Shape;609;p39">
            <a:extLst>
              <a:ext uri="{FF2B5EF4-FFF2-40B4-BE49-F238E27FC236}">
                <a16:creationId xmlns:a16="http://schemas.microsoft.com/office/drawing/2014/main" xmlns="" id="{93F99F01-C424-480D-A9EE-761026F6461A}"/>
              </a:ext>
            </a:extLst>
          </p:cNvPr>
          <p:cNvGrpSpPr/>
          <p:nvPr/>
        </p:nvGrpSpPr>
        <p:grpSpPr>
          <a:xfrm>
            <a:off x="81375" y="176078"/>
            <a:ext cx="360000" cy="288000"/>
            <a:chOff x="5247525" y="3007275"/>
            <a:chExt cx="517575" cy="384825"/>
          </a:xfrm>
        </p:grpSpPr>
        <p:sp>
          <p:nvSpPr>
            <p:cNvPr id="15" name="Google Shape;610;p39">
              <a:extLst>
                <a:ext uri="{FF2B5EF4-FFF2-40B4-BE49-F238E27FC236}">
                  <a16:creationId xmlns:a16="http://schemas.microsoft.com/office/drawing/2014/main" xmlns="" id="{75B74FBF-957C-49B2-9D9E-8FA6A90CA5F8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1;p39">
              <a:extLst>
                <a:ext uri="{FF2B5EF4-FFF2-40B4-BE49-F238E27FC236}">
                  <a16:creationId xmlns:a16="http://schemas.microsoft.com/office/drawing/2014/main" xmlns="" id="{9F1BD64A-9A35-4C20-A9FB-9A673996D2C2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18BD3A77-0B99-41C1-B6F4-08262D0BFD64}"/>
              </a:ext>
            </a:extLst>
          </p:cNvPr>
          <p:cNvSpPr txBox="1"/>
          <p:nvPr/>
        </p:nvSpPr>
        <p:spPr>
          <a:xfrm>
            <a:off x="0" y="676397"/>
            <a:ext cx="2301680" cy="470296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İNDİRMELER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18" name="Google Shape;605;p39">
            <a:extLst>
              <a:ext uri="{FF2B5EF4-FFF2-40B4-BE49-F238E27FC236}">
                <a16:creationId xmlns:a16="http://schemas.microsoft.com/office/drawing/2014/main" xmlns="" id="{01DEDB60-B667-4F23-B851-8528DB0C0897}"/>
              </a:ext>
            </a:extLst>
          </p:cNvPr>
          <p:cNvGrpSpPr/>
          <p:nvPr/>
        </p:nvGrpSpPr>
        <p:grpSpPr>
          <a:xfrm>
            <a:off x="105471" y="767545"/>
            <a:ext cx="252000" cy="288000"/>
            <a:chOff x="2583100" y="2973775"/>
            <a:chExt cx="461550" cy="437200"/>
          </a:xfrm>
        </p:grpSpPr>
        <p:sp>
          <p:nvSpPr>
            <p:cNvPr id="19" name="Google Shape;606;p39">
              <a:extLst>
                <a:ext uri="{FF2B5EF4-FFF2-40B4-BE49-F238E27FC236}">
                  <a16:creationId xmlns:a16="http://schemas.microsoft.com/office/drawing/2014/main" xmlns="" id="{69FDA718-A7D7-4EEB-B8BB-0D4625B2633F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7;p39">
              <a:extLst>
                <a:ext uri="{FF2B5EF4-FFF2-40B4-BE49-F238E27FC236}">
                  <a16:creationId xmlns:a16="http://schemas.microsoft.com/office/drawing/2014/main" xmlns="" id="{EECD0AF6-2E50-402F-92BC-3D22B181505D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1257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AD81B50-7FCF-4304-8269-89DC42E6DF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7910" y="1839310"/>
            <a:ext cx="6243553" cy="3949747"/>
          </a:xfrm>
        </p:spPr>
        <p:txBody>
          <a:bodyPr/>
          <a:lstStyle/>
          <a:p>
            <a:r>
              <a:rPr lang="en-IE" dirty="0">
                <a:hlinkClick r:id="rId2"/>
              </a:rPr>
              <a:t>Refugee Entrepreneurs Denmark </a:t>
            </a:r>
            <a:r>
              <a:rPr lang="tr-TR" dirty="0" smtClean="0"/>
              <a:t>(</a:t>
            </a:r>
            <a:r>
              <a:rPr lang="en-IE" dirty="0" err="1" smtClean="0"/>
              <a:t>Mülteci</a:t>
            </a:r>
            <a:r>
              <a:rPr lang="en-IE" dirty="0" smtClean="0"/>
              <a:t> </a:t>
            </a:r>
            <a:r>
              <a:rPr lang="en-IE" dirty="0" err="1"/>
              <a:t>Girişimciler</a:t>
            </a:r>
            <a:r>
              <a:rPr lang="en-IE" dirty="0"/>
              <a:t> </a:t>
            </a:r>
            <a:r>
              <a:rPr lang="en-IE" dirty="0" err="1" smtClean="0"/>
              <a:t>Danimarka</a:t>
            </a:r>
            <a:r>
              <a:rPr lang="tr-TR" dirty="0" smtClean="0"/>
              <a:t>)</a:t>
            </a:r>
            <a:r>
              <a:rPr lang="en-IE" dirty="0" smtClean="0"/>
              <a:t>, </a:t>
            </a:r>
            <a:r>
              <a:rPr lang="en-IE" dirty="0" err="1"/>
              <a:t>girişimcilere</a:t>
            </a:r>
            <a:r>
              <a:rPr lang="en-IE" dirty="0"/>
              <a:t> </a:t>
            </a:r>
            <a:r>
              <a:rPr lang="en-IE" dirty="0" err="1"/>
              <a:t>mikrofinans</a:t>
            </a:r>
            <a:r>
              <a:rPr lang="en-IE" dirty="0"/>
              <a:t> </a:t>
            </a:r>
            <a:r>
              <a:rPr lang="en-IE" dirty="0" err="1"/>
              <a:t>erişimi</a:t>
            </a:r>
            <a:r>
              <a:rPr lang="en-IE" dirty="0"/>
              <a:t> </a:t>
            </a:r>
            <a:r>
              <a:rPr lang="en-IE" dirty="0" err="1"/>
              <a:t>sağlayan</a:t>
            </a:r>
            <a:r>
              <a:rPr lang="en-IE" dirty="0"/>
              <a:t>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girişimdir</a:t>
            </a:r>
            <a:r>
              <a:rPr lang="en-IE" dirty="0"/>
              <a:t>. </a:t>
            </a:r>
            <a:r>
              <a:rPr lang="en-IE" dirty="0" err="1"/>
              <a:t>Kuruluş</a:t>
            </a:r>
            <a:r>
              <a:rPr lang="en-IE" dirty="0"/>
              <a:t>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girişiminin</a:t>
            </a:r>
            <a:r>
              <a:rPr lang="en-IE" dirty="0"/>
              <a:t> </a:t>
            </a:r>
            <a:r>
              <a:rPr lang="en-IE" dirty="0" err="1"/>
              <a:t>başarılı</a:t>
            </a:r>
            <a:r>
              <a:rPr lang="en-IE" dirty="0"/>
              <a:t> ve </a:t>
            </a:r>
            <a:r>
              <a:rPr lang="en-IE" dirty="0" err="1"/>
              <a:t>yüksek</a:t>
            </a:r>
            <a:r>
              <a:rPr lang="en-IE" dirty="0"/>
              <a:t> </a:t>
            </a:r>
            <a:r>
              <a:rPr lang="en-IE" dirty="0" err="1"/>
              <a:t>büyüme</a:t>
            </a:r>
            <a:r>
              <a:rPr lang="en-IE" dirty="0"/>
              <a:t> </a:t>
            </a:r>
            <a:r>
              <a:rPr lang="en-IE" dirty="0" err="1"/>
              <a:t>potansiyeline</a:t>
            </a:r>
            <a:r>
              <a:rPr lang="en-IE" dirty="0"/>
              <a:t> </a:t>
            </a:r>
            <a:r>
              <a:rPr lang="en-IE" dirty="0" err="1"/>
              <a:t>sahip</a:t>
            </a:r>
            <a:r>
              <a:rPr lang="en-IE" dirty="0"/>
              <a:t> </a:t>
            </a:r>
            <a:r>
              <a:rPr lang="en-IE" dirty="0" err="1"/>
              <a:t>olduğuna</a:t>
            </a:r>
            <a:r>
              <a:rPr lang="en-IE" dirty="0"/>
              <a:t> </a:t>
            </a:r>
            <a:r>
              <a:rPr lang="en-IE" dirty="0" err="1"/>
              <a:t>karar</a:t>
            </a:r>
            <a:r>
              <a:rPr lang="en-IE" dirty="0"/>
              <a:t> </a:t>
            </a:r>
            <a:r>
              <a:rPr lang="en-IE" dirty="0" err="1"/>
              <a:t>verirse</a:t>
            </a:r>
            <a:r>
              <a:rPr lang="en-IE" dirty="0"/>
              <a:t>, </a:t>
            </a:r>
            <a:r>
              <a:rPr lang="en-IE" dirty="0" err="1"/>
              <a:t>yatırımcılar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adım</a:t>
            </a:r>
            <a:r>
              <a:rPr lang="en-IE" dirty="0"/>
              <a:t> </a:t>
            </a:r>
            <a:r>
              <a:rPr lang="en-IE" dirty="0" err="1"/>
              <a:t>geliştirmek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işletme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birlikte</a:t>
            </a:r>
            <a:r>
              <a:rPr lang="en-IE" dirty="0"/>
              <a:t> </a:t>
            </a:r>
            <a:r>
              <a:rPr lang="en-IE" dirty="0" err="1"/>
              <a:t>çalışır</a:t>
            </a:r>
            <a:r>
              <a:rPr lang="en-IE" dirty="0"/>
              <a:t>.</a:t>
            </a:r>
            <a:endParaRPr lang="en-IE" dirty="0" smtClean="0"/>
          </a:p>
          <a:p>
            <a:r>
              <a:rPr lang="en-IE" dirty="0" err="1"/>
              <a:t>Organizasyon</a:t>
            </a:r>
            <a:r>
              <a:rPr lang="en-IE" dirty="0"/>
              <a:t> </a:t>
            </a:r>
            <a:r>
              <a:rPr lang="en-IE" dirty="0" err="1"/>
              <a:t>ayrıca</a:t>
            </a:r>
            <a:r>
              <a:rPr lang="en-IE" dirty="0"/>
              <a:t>,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diğer</a:t>
            </a:r>
            <a:r>
              <a:rPr lang="en-IE" dirty="0"/>
              <a:t> </a:t>
            </a:r>
            <a:r>
              <a:rPr lang="en-IE" dirty="0" err="1"/>
              <a:t>Danimarkalı</a:t>
            </a:r>
            <a:r>
              <a:rPr lang="en-IE" dirty="0"/>
              <a:t> </a:t>
            </a:r>
            <a:r>
              <a:rPr lang="en-IE" dirty="0" err="1"/>
              <a:t>girişimcilerle</a:t>
            </a:r>
            <a:r>
              <a:rPr lang="en-IE" dirty="0"/>
              <a:t> </a:t>
            </a:r>
            <a:r>
              <a:rPr lang="en-IE" dirty="0" err="1"/>
              <a:t>çevrili</a:t>
            </a:r>
            <a:r>
              <a:rPr lang="en-IE" dirty="0"/>
              <a:t> </a:t>
            </a:r>
            <a:r>
              <a:rPr lang="en-IE" dirty="0" err="1"/>
              <a:t>fikirlerini</a:t>
            </a:r>
            <a:r>
              <a:rPr lang="en-IE" dirty="0"/>
              <a:t> </a:t>
            </a:r>
            <a:r>
              <a:rPr lang="en-IE" dirty="0" err="1"/>
              <a:t>geliştirebilecekleri</a:t>
            </a:r>
            <a:r>
              <a:rPr lang="en-IE" dirty="0"/>
              <a:t> </a:t>
            </a:r>
            <a:r>
              <a:rPr lang="en-IE" dirty="0" err="1"/>
              <a:t>ücretsiz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çalışma</a:t>
            </a:r>
            <a:r>
              <a:rPr lang="en-IE" dirty="0"/>
              <a:t> </a:t>
            </a:r>
            <a:r>
              <a:rPr lang="en-IE" dirty="0" err="1"/>
              <a:t>alanı</a:t>
            </a:r>
            <a:r>
              <a:rPr lang="en-IE" dirty="0"/>
              <a:t> </a:t>
            </a:r>
            <a:r>
              <a:rPr lang="en-IE" dirty="0" err="1"/>
              <a:t>sunuyor</a:t>
            </a:r>
            <a:r>
              <a:rPr lang="en-IE" dirty="0" smtClean="0"/>
              <a:t>.</a:t>
            </a:r>
            <a:endParaRPr lang="tr-TR" dirty="0" smtClean="0"/>
          </a:p>
          <a:p>
            <a:r>
              <a:rPr lang="tr-TR" dirty="0" smtClean="0">
                <a:hlinkClick r:id="rId3"/>
              </a:rPr>
              <a:t>İş kurmakta</a:t>
            </a:r>
            <a:r>
              <a:rPr lang="en-IE" dirty="0" smtClean="0">
                <a:hlinkClick r:id="rId3"/>
              </a:rPr>
              <a:t> </a:t>
            </a:r>
            <a:r>
              <a:rPr lang="en-IE" dirty="0" err="1">
                <a:hlinkClick r:id="rId3"/>
              </a:rPr>
              <a:t>yardımcı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oldukları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mülteci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girişimcilerin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bazı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vaka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çalışmalarına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göz</a:t>
            </a:r>
            <a:r>
              <a:rPr lang="en-IE" dirty="0">
                <a:hlinkClick r:id="rId3"/>
              </a:rPr>
              <a:t> </a:t>
            </a:r>
            <a:r>
              <a:rPr lang="en-IE" dirty="0" err="1" smtClean="0">
                <a:hlinkClick r:id="rId3"/>
              </a:rPr>
              <a:t>atın</a:t>
            </a:r>
            <a:r>
              <a:rPr lang="en-IE" dirty="0" smtClean="0">
                <a:hlinkClick r:id="rId3"/>
              </a:rPr>
              <a:t>.</a:t>
            </a:r>
            <a:endParaRPr lang="en-I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8C2E6D17-1841-45E2-8A9C-3D97BD43BB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7614" y="367862"/>
            <a:ext cx="7013850" cy="1257738"/>
          </a:xfrm>
        </p:spPr>
        <p:txBody>
          <a:bodyPr>
            <a:normAutofit fontScale="92500" lnSpcReduction="20000"/>
          </a:bodyPr>
          <a:lstStyle/>
          <a:p>
            <a:r>
              <a:rPr lang="en-IE" dirty="0" smtClean="0">
                <a:solidFill>
                  <a:srgbClr val="6D6E6C"/>
                </a:solidFill>
              </a:rPr>
              <a:t>D</a:t>
            </a:r>
            <a:r>
              <a:rPr lang="tr-TR" dirty="0" err="1" smtClean="0">
                <a:solidFill>
                  <a:srgbClr val="6D6E6C"/>
                </a:solidFill>
              </a:rPr>
              <a:t>animarka</a:t>
            </a:r>
            <a:r>
              <a:rPr lang="en-IE" dirty="0" smtClean="0">
                <a:solidFill>
                  <a:srgbClr val="6D6E6C"/>
                </a:solidFill>
              </a:rPr>
              <a:t> </a:t>
            </a:r>
            <a:r>
              <a:rPr lang="en-IE" dirty="0">
                <a:solidFill>
                  <a:srgbClr val="6D6E6C"/>
                </a:solidFill>
              </a:rPr>
              <a:t>- </a:t>
            </a:r>
            <a:r>
              <a:rPr lang="en-IE" dirty="0" err="1"/>
              <a:t>Finans</a:t>
            </a:r>
            <a:r>
              <a:rPr lang="en-IE" dirty="0"/>
              <a:t> ve </a:t>
            </a:r>
            <a:r>
              <a:rPr lang="en-IE" dirty="0" err="1"/>
              <a:t>Girişimcilik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iş</a:t>
            </a:r>
            <a:r>
              <a:rPr lang="en-IE" dirty="0"/>
              <a:t> </a:t>
            </a:r>
            <a:r>
              <a:rPr lang="en-IE" dirty="0" err="1"/>
              <a:t>kurmaları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80D80FF-BC9A-4B87-B7D8-4EED1E098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335476" y="1254806"/>
            <a:ext cx="1870842" cy="1065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CAB7B4-81C2-4B89-8B42-A0FCB9E310AD}"/>
              </a:ext>
            </a:extLst>
          </p:cNvPr>
          <p:cNvSpPr txBox="1"/>
          <p:nvPr/>
        </p:nvSpPr>
        <p:spPr>
          <a:xfrm>
            <a:off x="949384" y="7206056"/>
            <a:ext cx="12910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7" tooltip="https://en.wikipedia.org/wiki/Denmark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8" tooltip="https://creativecommons.org/licenses/by-sa/3.0/"/>
              </a:rPr>
              <a:t>CC BY-SA</a:t>
            </a:r>
            <a:endParaRPr lang="en-IE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AD71EF-979C-417B-B8EF-F3D5A1CC3814}"/>
              </a:ext>
            </a:extLst>
          </p:cNvPr>
          <p:cNvSpPr txBox="1"/>
          <p:nvPr/>
        </p:nvSpPr>
        <p:spPr>
          <a:xfrm>
            <a:off x="0" y="251843"/>
            <a:ext cx="2415396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543;p39">
            <a:extLst>
              <a:ext uri="{FF2B5EF4-FFF2-40B4-BE49-F238E27FC236}">
                <a16:creationId xmlns:a16="http://schemas.microsoft.com/office/drawing/2014/main" xmlns="" id="{2CE47CED-5C21-40CB-A347-596DE9AE2B10}"/>
              </a:ext>
            </a:extLst>
          </p:cNvPr>
          <p:cNvGrpSpPr/>
          <p:nvPr/>
        </p:nvGrpSpPr>
        <p:grpSpPr>
          <a:xfrm>
            <a:off x="115613" y="317684"/>
            <a:ext cx="252000" cy="288000"/>
            <a:chOff x="5961125" y="1623900"/>
            <a:chExt cx="376925" cy="448175"/>
          </a:xfrm>
        </p:grpSpPr>
        <p:sp>
          <p:nvSpPr>
            <p:cNvPr id="12" name="Google Shape;544;p39">
              <a:extLst>
                <a:ext uri="{FF2B5EF4-FFF2-40B4-BE49-F238E27FC236}">
                  <a16:creationId xmlns:a16="http://schemas.microsoft.com/office/drawing/2014/main" xmlns="" id="{4A37AB47-538E-485F-BF38-2B80C55AE12C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5;p39">
              <a:extLst>
                <a:ext uri="{FF2B5EF4-FFF2-40B4-BE49-F238E27FC236}">
                  <a16:creationId xmlns:a16="http://schemas.microsoft.com/office/drawing/2014/main" xmlns="" id="{3FCC2478-1BB3-4010-B760-EFCE25A9D874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6;p39">
              <a:extLst>
                <a:ext uri="{FF2B5EF4-FFF2-40B4-BE49-F238E27FC236}">
                  <a16:creationId xmlns:a16="http://schemas.microsoft.com/office/drawing/2014/main" xmlns="" id="{6828BA30-28CE-4CF9-AFCA-3B6032AC5360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7;p39">
              <a:extLst>
                <a:ext uri="{FF2B5EF4-FFF2-40B4-BE49-F238E27FC236}">
                  <a16:creationId xmlns:a16="http://schemas.microsoft.com/office/drawing/2014/main" xmlns="" id="{ECFA18AB-D28C-4BAD-AB7D-706C4387BDC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8;p39">
              <a:extLst>
                <a:ext uri="{FF2B5EF4-FFF2-40B4-BE49-F238E27FC236}">
                  <a16:creationId xmlns:a16="http://schemas.microsoft.com/office/drawing/2014/main" xmlns="" id="{2C4B63C5-FE7D-4215-82F9-0AF09349597B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9;p39">
              <a:extLst>
                <a:ext uri="{FF2B5EF4-FFF2-40B4-BE49-F238E27FC236}">
                  <a16:creationId xmlns:a16="http://schemas.microsoft.com/office/drawing/2014/main" xmlns="" id="{7ABDE8EC-D17B-45E8-B3C5-29057B2C41E5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0;p39">
              <a:extLst>
                <a:ext uri="{FF2B5EF4-FFF2-40B4-BE49-F238E27FC236}">
                  <a16:creationId xmlns:a16="http://schemas.microsoft.com/office/drawing/2014/main" xmlns="" id="{2E9C219A-9B5A-4F34-BAEB-1C6B2D9B043A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sim Yer Tutucusu 2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1026" name="Picture 2" descr="Remitly, uluslararası para transferi için Alipay ile ortaklığını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420"/>
            <a:ext cx="5279366" cy="2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02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AD81B50-7FCF-4304-8269-89DC42E6DF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7910" y="1839310"/>
            <a:ext cx="6355718" cy="3949747"/>
          </a:xfrm>
        </p:spPr>
        <p:txBody>
          <a:bodyPr/>
          <a:lstStyle/>
          <a:p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Yetenek</a:t>
            </a:r>
            <a:r>
              <a:rPr lang="en-IE" dirty="0"/>
              <a:t> </a:t>
            </a:r>
            <a:r>
              <a:rPr lang="en-IE" dirty="0" err="1"/>
              <a:t>Merkezi</a:t>
            </a:r>
            <a:r>
              <a:rPr lang="en-IE" dirty="0"/>
              <a:t>, </a:t>
            </a:r>
            <a:r>
              <a:rPr lang="en-IE" dirty="0" err="1"/>
              <a:t>Hollanda'daki</a:t>
            </a:r>
            <a:r>
              <a:rPr lang="en-IE" dirty="0"/>
              <a:t> </a:t>
            </a:r>
            <a:r>
              <a:rPr lang="en-IE" dirty="0" err="1"/>
              <a:t>işverenler</a:t>
            </a:r>
            <a:r>
              <a:rPr lang="en-IE" dirty="0"/>
              <a:t> ve </a:t>
            </a:r>
            <a:r>
              <a:rPr lang="en-IE" dirty="0" err="1"/>
              <a:t>kamu</a:t>
            </a:r>
            <a:r>
              <a:rPr lang="en-IE" dirty="0"/>
              <a:t> </a:t>
            </a:r>
            <a:r>
              <a:rPr lang="en-IE" dirty="0" err="1"/>
              <a:t>kuruluşları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girişimdir</a:t>
            </a:r>
            <a:r>
              <a:rPr lang="en-IE" dirty="0"/>
              <a:t>. </a:t>
            </a:r>
            <a:r>
              <a:rPr lang="en-IE" dirty="0" smtClean="0"/>
              <a:t>- </a:t>
            </a:r>
            <a:r>
              <a:rPr lang="en-IE" dirty="0" err="1">
                <a:solidFill>
                  <a:srgbClr val="16A8D3"/>
                </a:solidFill>
              </a:rPr>
              <a:t>çoğu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mültecinin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ev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sahibi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ülkelerinde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henüz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bir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sosyal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ağı</a:t>
            </a:r>
            <a:r>
              <a:rPr lang="en-IE" dirty="0">
                <a:solidFill>
                  <a:srgbClr val="16A8D3"/>
                </a:solidFill>
              </a:rPr>
              <a:t> yok ve </a:t>
            </a:r>
            <a:r>
              <a:rPr lang="en-IE" dirty="0" err="1">
                <a:solidFill>
                  <a:srgbClr val="16A8D3"/>
                </a:solidFill>
              </a:rPr>
              <a:t>birçok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işveren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mültecilerle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nasıl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iletişim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kuracağını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bilmiyor</a:t>
            </a:r>
            <a:r>
              <a:rPr lang="en-IE" dirty="0" smtClean="0">
                <a:solidFill>
                  <a:srgbClr val="16A8D3"/>
                </a:solidFill>
              </a:rPr>
              <a:t>. </a:t>
            </a:r>
            <a:endParaRPr lang="en-IE" dirty="0">
              <a:solidFill>
                <a:srgbClr val="16A8D3"/>
              </a:solidFill>
            </a:endParaRPr>
          </a:p>
          <a:p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Yetenek</a:t>
            </a:r>
            <a:r>
              <a:rPr lang="en-IE" dirty="0"/>
              <a:t> </a:t>
            </a:r>
            <a:r>
              <a:rPr lang="en-IE" dirty="0" err="1"/>
              <a:t>Merkezi</a:t>
            </a:r>
            <a:r>
              <a:rPr lang="en-IE" dirty="0"/>
              <a:t>, </a:t>
            </a:r>
            <a:r>
              <a:rPr lang="en-IE" dirty="0" err="1"/>
              <a:t>işle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toplantılar</a:t>
            </a:r>
            <a:r>
              <a:rPr lang="en-IE" dirty="0"/>
              <a:t> </a:t>
            </a:r>
            <a:r>
              <a:rPr lang="en-IE" dirty="0" err="1"/>
              <a:t>düzenler</a:t>
            </a:r>
            <a:r>
              <a:rPr lang="en-IE" dirty="0"/>
              <a:t> ve </a:t>
            </a:r>
            <a:r>
              <a:rPr lang="en-IE" dirty="0" err="1"/>
              <a:t>işverenleri</a:t>
            </a:r>
            <a:r>
              <a:rPr lang="en-IE" dirty="0"/>
              <a:t> ve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yeteneklerini</a:t>
            </a:r>
            <a:r>
              <a:rPr lang="en-IE" dirty="0"/>
              <a:t> </a:t>
            </a:r>
            <a:r>
              <a:rPr lang="en-IE" dirty="0" err="1"/>
              <a:t>birbirine</a:t>
            </a:r>
            <a:r>
              <a:rPr lang="en-IE" dirty="0"/>
              <a:t> </a:t>
            </a:r>
            <a:r>
              <a:rPr lang="en-IE" dirty="0" err="1"/>
              <a:t>yaklaştırmak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çalışır</a:t>
            </a:r>
            <a:r>
              <a:rPr lang="en-IE" dirty="0"/>
              <a:t>. </a:t>
            </a:r>
            <a:r>
              <a:rPr lang="en-IE" dirty="0" err="1"/>
              <a:t>Amaç</a:t>
            </a:r>
            <a:r>
              <a:rPr lang="en-IE" dirty="0"/>
              <a:t> </a:t>
            </a:r>
            <a:r>
              <a:rPr lang="en-IE" dirty="0" err="1"/>
              <a:t>mültecinin</a:t>
            </a:r>
            <a:r>
              <a:rPr lang="en-IE" dirty="0"/>
              <a:t> </a:t>
            </a:r>
            <a:r>
              <a:rPr lang="en-IE" dirty="0" err="1"/>
              <a:t>ücretli</a:t>
            </a:r>
            <a:r>
              <a:rPr lang="en-IE" dirty="0"/>
              <a:t> </a:t>
            </a:r>
            <a:r>
              <a:rPr lang="en-IE" dirty="0" err="1"/>
              <a:t>istihdamı</a:t>
            </a:r>
            <a:r>
              <a:rPr lang="en-IE" dirty="0"/>
              <a:t> </a:t>
            </a:r>
            <a:r>
              <a:rPr lang="en-IE" dirty="0" err="1"/>
              <a:t>sağlamak</a:t>
            </a:r>
            <a:r>
              <a:rPr lang="en-IE" dirty="0"/>
              <a:t>. </a:t>
            </a:r>
            <a:endParaRPr lang="en-IE" dirty="0"/>
          </a:p>
          <a:p>
            <a:r>
              <a:rPr lang="en-IE" dirty="0" err="1" smtClean="0">
                <a:hlinkClick r:id="rId2"/>
              </a:rPr>
              <a:t>Mülteci</a:t>
            </a:r>
            <a:r>
              <a:rPr lang="en-IE" dirty="0" smtClean="0">
                <a:hlinkClick r:id="rId2"/>
              </a:rPr>
              <a:t> </a:t>
            </a:r>
            <a:r>
              <a:rPr lang="en-IE" dirty="0" err="1">
                <a:hlinkClick r:id="rId2"/>
              </a:rPr>
              <a:t>Yetenek</a:t>
            </a:r>
            <a:r>
              <a:rPr lang="en-IE" dirty="0">
                <a:hlinkClick r:id="rId2"/>
              </a:rPr>
              <a:t> </a:t>
            </a:r>
            <a:r>
              <a:rPr lang="en-IE" dirty="0" err="1">
                <a:hlinkClick r:id="rId2"/>
              </a:rPr>
              <a:t>Merkezi'nin</a:t>
            </a:r>
            <a:r>
              <a:rPr lang="en-IE" dirty="0">
                <a:hlinkClick r:id="rId2"/>
              </a:rPr>
              <a:t> </a:t>
            </a:r>
            <a:r>
              <a:rPr lang="en-IE" dirty="0" err="1">
                <a:hlinkClick r:id="rId2"/>
              </a:rPr>
              <a:t>nasıl</a:t>
            </a:r>
            <a:r>
              <a:rPr lang="en-IE" dirty="0">
                <a:hlinkClick r:id="rId2"/>
              </a:rPr>
              <a:t> </a:t>
            </a:r>
            <a:r>
              <a:rPr lang="en-IE" dirty="0" err="1">
                <a:hlinkClick r:id="rId2"/>
              </a:rPr>
              <a:t>çalıştığı</a:t>
            </a:r>
            <a:r>
              <a:rPr lang="en-IE" dirty="0">
                <a:hlinkClick r:id="rId2"/>
              </a:rPr>
              <a:t> </a:t>
            </a:r>
            <a:r>
              <a:rPr lang="en-IE" dirty="0" err="1">
                <a:hlinkClick r:id="rId2"/>
              </a:rPr>
              <a:t>hakkında</a:t>
            </a:r>
            <a:r>
              <a:rPr lang="en-IE" dirty="0">
                <a:hlinkClick r:id="rId2"/>
              </a:rPr>
              <a:t> </a:t>
            </a:r>
            <a:r>
              <a:rPr lang="en-IE" dirty="0" err="1">
                <a:hlinkClick r:id="rId2"/>
              </a:rPr>
              <a:t>daha</a:t>
            </a:r>
            <a:r>
              <a:rPr lang="en-IE" dirty="0">
                <a:hlinkClick r:id="rId2"/>
              </a:rPr>
              <a:t> </a:t>
            </a:r>
            <a:r>
              <a:rPr lang="en-IE" dirty="0" err="1">
                <a:hlinkClick r:id="rId2"/>
              </a:rPr>
              <a:t>fazla</a:t>
            </a:r>
            <a:r>
              <a:rPr lang="en-IE" dirty="0">
                <a:hlinkClick r:id="rId2"/>
              </a:rPr>
              <a:t> </a:t>
            </a:r>
            <a:r>
              <a:rPr lang="en-IE" dirty="0" err="1">
                <a:hlinkClick r:id="rId2"/>
              </a:rPr>
              <a:t>bilgi</a:t>
            </a:r>
            <a:r>
              <a:rPr lang="en-IE" dirty="0">
                <a:hlinkClick r:id="rId2"/>
              </a:rPr>
              <a:t> </a:t>
            </a:r>
            <a:r>
              <a:rPr lang="en-IE" dirty="0" err="1" smtClean="0">
                <a:hlinkClick r:id="rId2"/>
              </a:rPr>
              <a:t>edinin</a:t>
            </a:r>
            <a:r>
              <a:rPr lang="en-IE" dirty="0" smtClean="0">
                <a:hlinkClick r:id="rId2"/>
              </a:rPr>
              <a:t> </a:t>
            </a:r>
            <a:endParaRPr lang="en-I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8C2E6D17-1841-45E2-8A9C-3D97BD43BB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71697" y="458950"/>
            <a:ext cx="6929767" cy="125773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6D6E6C"/>
                </a:solidFill>
              </a:rPr>
              <a:t>Hollanda</a:t>
            </a:r>
            <a:r>
              <a:rPr lang="en-IE" dirty="0" smtClean="0">
                <a:solidFill>
                  <a:srgbClr val="6D6E6C"/>
                </a:solidFill>
              </a:rPr>
              <a:t> –</a:t>
            </a:r>
            <a:r>
              <a:rPr lang="en-IE" dirty="0" err="1" smtClean="0"/>
              <a:t>Mülteci</a:t>
            </a:r>
            <a:r>
              <a:rPr lang="en-IE" dirty="0" smtClean="0"/>
              <a:t> </a:t>
            </a:r>
            <a:r>
              <a:rPr lang="en-IE" dirty="0" err="1"/>
              <a:t>Yetenek</a:t>
            </a:r>
            <a:r>
              <a:rPr lang="en-IE" dirty="0"/>
              <a:t> </a:t>
            </a:r>
            <a:r>
              <a:rPr lang="en-IE" dirty="0" err="1"/>
              <a:t>Merkezi</a:t>
            </a:r>
            <a:r>
              <a:rPr lang="en-IE" dirty="0"/>
              <a:t> </a:t>
            </a:r>
            <a:r>
              <a:rPr lang="en-IE" dirty="0" err="1">
                <a:solidFill>
                  <a:srgbClr val="6D6E6C"/>
                </a:solidFill>
              </a:rPr>
              <a:t>mülteci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istihdamını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teşvik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ediyor</a:t>
            </a:r>
            <a:endParaRPr lang="en-IE" dirty="0">
              <a:solidFill>
                <a:srgbClr val="6D6E6C"/>
              </a:solidFill>
            </a:endParaRPr>
          </a:p>
        </p:txBody>
      </p:sp>
      <p:pic>
        <p:nvPicPr>
          <p:cNvPr id="15" name="Picture Placeholder 14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xmlns="" id="{896B0F90-0A03-430D-9AD9-71FE17F7FF7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6869" r="16869"/>
          <a:stretch>
            <a:fillRect/>
          </a:stretch>
        </p:blipFill>
        <p:spPr/>
      </p:pic>
      <p:pic>
        <p:nvPicPr>
          <p:cNvPr id="17" name="Picture 16" descr="A picture containing bird, flower&#10;&#10;Description automatically generated">
            <a:extLst>
              <a:ext uri="{FF2B5EF4-FFF2-40B4-BE49-F238E27FC236}">
                <a16:creationId xmlns:a16="http://schemas.microsoft.com/office/drawing/2014/main" xmlns="" id="{3C08133D-E640-402E-AE69-BA9E70E35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11196" y="1180274"/>
            <a:ext cx="1834751" cy="12226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FE9F67-552C-4F02-92FC-3525D652B2B6}"/>
              </a:ext>
            </a:extLst>
          </p:cNvPr>
          <p:cNvSpPr txBox="1"/>
          <p:nvPr/>
        </p:nvSpPr>
        <p:spPr>
          <a:xfrm>
            <a:off x="388850" y="7041953"/>
            <a:ext cx="15494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6" tooltip="https://vec.wikipedia.org/wiki/File:Flag_of_the_Netherlands.svg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7" tooltip="https://creativecommons.org/licenses/by-sa/3.0/"/>
              </a:rPr>
              <a:t>CC BY-SA</a:t>
            </a:r>
            <a:endParaRPr lang="en-IE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62C496-B2A1-429E-88E3-AFD1E7FD1FC8}"/>
              </a:ext>
            </a:extLst>
          </p:cNvPr>
          <p:cNvSpPr txBox="1"/>
          <p:nvPr/>
        </p:nvSpPr>
        <p:spPr>
          <a:xfrm>
            <a:off x="0" y="251843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smtClean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20" name="Google Shape;543;p39">
            <a:extLst>
              <a:ext uri="{FF2B5EF4-FFF2-40B4-BE49-F238E27FC236}">
                <a16:creationId xmlns:a16="http://schemas.microsoft.com/office/drawing/2014/main" xmlns="" id="{1FB167DB-DE3A-460D-9816-5856E4B9F9EA}"/>
              </a:ext>
            </a:extLst>
          </p:cNvPr>
          <p:cNvGrpSpPr/>
          <p:nvPr/>
        </p:nvGrpSpPr>
        <p:grpSpPr>
          <a:xfrm>
            <a:off x="91772" y="320408"/>
            <a:ext cx="252000" cy="288000"/>
            <a:chOff x="5961125" y="1623900"/>
            <a:chExt cx="376925" cy="448175"/>
          </a:xfrm>
        </p:grpSpPr>
        <p:sp>
          <p:nvSpPr>
            <p:cNvPr id="21" name="Google Shape;544;p39">
              <a:extLst>
                <a:ext uri="{FF2B5EF4-FFF2-40B4-BE49-F238E27FC236}">
                  <a16:creationId xmlns:a16="http://schemas.microsoft.com/office/drawing/2014/main" xmlns="" id="{CD90AE60-15C4-4CC0-9567-3A31D45FC708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5;p39">
              <a:extLst>
                <a:ext uri="{FF2B5EF4-FFF2-40B4-BE49-F238E27FC236}">
                  <a16:creationId xmlns:a16="http://schemas.microsoft.com/office/drawing/2014/main" xmlns="" id="{57987426-5E24-43FE-8A0E-37A7F4AF8440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6;p39">
              <a:extLst>
                <a:ext uri="{FF2B5EF4-FFF2-40B4-BE49-F238E27FC236}">
                  <a16:creationId xmlns:a16="http://schemas.microsoft.com/office/drawing/2014/main" xmlns="" id="{B5EEF63F-0D49-48B3-A878-A58535262313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7;p39">
              <a:extLst>
                <a:ext uri="{FF2B5EF4-FFF2-40B4-BE49-F238E27FC236}">
                  <a16:creationId xmlns:a16="http://schemas.microsoft.com/office/drawing/2014/main" xmlns="" id="{CCECEF4F-F613-4119-AAB1-A2D8995AAAE8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8;p39">
              <a:extLst>
                <a:ext uri="{FF2B5EF4-FFF2-40B4-BE49-F238E27FC236}">
                  <a16:creationId xmlns:a16="http://schemas.microsoft.com/office/drawing/2014/main" xmlns="" id="{C6472D1B-DF12-4EB4-ACB0-B08FE7827B8B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49;p39">
              <a:extLst>
                <a:ext uri="{FF2B5EF4-FFF2-40B4-BE49-F238E27FC236}">
                  <a16:creationId xmlns:a16="http://schemas.microsoft.com/office/drawing/2014/main" xmlns="" id="{5A037352-C0C6-407F-B4A6-03253160169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0;p39">
              <a:extLst>
                <a:ext uri="{FF2B5EF4-FFF2-40B4-BE49-F238E27FC236}">
                  <a16:creationId xmlns:a16="http://schemas.microsoft.com/office/drawing/2014/main" xmlns="" id="{C16BF27E-DF95-4C6D-A4B5-79CF30B08ABD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E0F2F30-EB9C-4976-928B-C777E3160BA7}"/>
              </a:ext>
            </a:extLst>
          </p:cNvPr>
          <p:cNvSpPr txBox="1"/>
          <p:nvPr/>
        </p:nvSpPr>
        <p:spPr>
          <a:xfrm>
            <a:off x="-8984" y="5799294"/>
            <a:ext cx="5013434" cy="769441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200" dirty="0">
                <a:solidFill>
                  <a:schemeClr val="bg1"/>
                </a:solidFill>
              </a:rPr>
              <a:t>Bu </a:t>
            </a:r>
            <a:r>
              <a:rPr lang="en-IE" sz="2200" dirty="0" err="1">
                <a:solidFill>
                  <a:schemeClr val="bg1"/>
                </a:solidFill>
              </a:rPr>
              <a:t>fikri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seviyoruz</a:t>
            </a:r>
            <a:r>
              <a:rPr lang="en-IE" sz="2200" dirty="0">
                <a:solidFill>
                  <a:schemeClr val="bg1"/>
                </a:solidFill>
              </a:rPr>
              <a:t>! Bu </a:t>
            </a:r>
            <a:r>
              <a:rPr lang="en-IE" sz="2200" dirty="0" err="1">
                <a:solidFill>
                  <a:schemeClr val="bg1"/>
                </a:solidFill>
              </a:rPr>
              <a:t>ilke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topluluğunuzda</a:t>
            </a:r>
            <a:r>
              <a:rPr lang="en-IE" sz="2200" dirty="0">
                <a:solidFill>
                  <a:schemeClr val="bg1"/>
                </a:solidFill>
              </a:rPr>
              <a:t> / </a:t>
            </a:r>
            <a:r>
              <a:rPr lang="en-IE" sz="2200" dirty="0" err="1">
                <a:solidFill>
                  <a:schemeClr val="bg1"/>
                </a:solidFill>
              </a:rPr>
              <a:t>bölgenizde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tr-TR" sz="2200" dirty="0" smtClean="0">
                <a:solidFill>
                  <a:schemeClr val="bg1"/>
                </a:solidFill>
              </a:rPr>
              <a:t>de uygulanabilir </a:t>
            </a:r>
            <a:r>
              <a:rPr lang="en-IE" sz="2200" dirty="0" smtClean="0">
                <a:solidFill>
                  <a:schemeClr val="bg1"/>
                </a:solidFill>
              </a:rPr>
              <a:t>mi</a:t>
            </a:r>
            <a:r>
              <a:rPr lang="en-IE" sz="2200" dirty="0">
                <a:solidFill>
                  <a:schemeClr val="bg1"/>
                </a:solidFill>
              </a:rPr>
              <a:t>?</a:t>
            </a:r>
            <a:endParaRPr lang="en-IE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360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EA8D85-692C-4D02-84B3-BC53E29A8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4" r="13537"/>
          <a:stretch/>
        </p:blipFill>
        <p:spPr>
          <a:xfrm>
            <a:off x="477532" y="1355836"/>
            <a:ext cx="5041920" cy="4879740"/>
          </a:xfrm>
          <a:prstGeom prst="flowChartConnector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1CF3E08-4634-4178-9AF0-A62C3CB72C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0993" y="1873633"/>
            <a:ext cx="6348248" cy="3631644"/>
          </a:xfrm>
        </p:spPr>
        <p:txBody>
          <a:bodyPr/>
          <a:lstStyle/>
          <a:p>
            <a:r>
              <a:rPr lang="en-IE" dirty="0"/>
              <a:t>"</a:t>
            </a:r>
            <a:r>
              <a:rPr lang="en-IE" dirty="0" err="1" smtClean="0"/>
              <a:t>Hoşgeldin</a:t>
            </a:r>
            <a:r>
              <a:rPr lang="tr-TR" dirty="0" smtClean="0"/>
              <a:t>iz</a:t>
            </a:r>
            <a:r>
              <a:rPr lang="en-IE" dirty="0" smtClean="0"/>
              <a:t> </a:t>
            </a:r>
            <a:r>
              <a:rPr lang="en-IE" dirty="0" err="1" smtClean="0"/>
              <a:t>Pilotlar</a:t>
            </a:r>
            <a:r>
              <a:rPr lang="en-IE" dirty="0" smtClean="0"/>
              <a:t>" </a:t>
            </a:r>
            <a:r>
              <a:rPr lang="en-IE" dirty="0" err="1"/>
              <a:t>Alman</a:t>
            </a:r>
            <a:r>
              <a:rPr lang="en-IE" dirty="0"/>
              <a:t> </a:t>
            </a:r>
            <a:r>
              <a:rPr lang="en-IE" dirty="0" err="1"/>
              <a:t>vasıflı</a:t>
            </a:r>
            <a:r>
              <a:rPr lang="en-IE" dirty="0"/>
              <a:t> </a:t>
            </a:r>
            <a:r>
              <a:rPr lang="en-IE" dirty="0" err="1"/>
              <a:t>meslek</a:t>
            </a:r>
            <a:r>
              <a:rPr lang="en-IE" dirty="0"/>
              <a:t> </a:t>
            </a:r>
            <a:r>
              <a:rPr lang="en-IE" dirty="0" err="1"/>
              <a:t>odaları</a:t>
            </a:r>
            <a:r>
              <a:rPr lang="en-IE" dirty="0"/>
              <a:t>, </a:t>
            </a:r>
            <a:r>
              <a:rPr lang="en-IE" dirty="0" err="1"/>
              <a:t>sanayi</a:t>
            </a:r>
            <a:r>
              <a:rPr lang="en-IE" dirty="0"/>
              <a:t> ve </a:t>
            </a:r>
            <a:r>
              <a:rPr lang="en-IE" dirty="0" err="1"/>
              <a:t>ticaret</a:t>
            </a:r>
            <a:r>
              <a:rPr lang="en-IE" dirty="0"/>
              <a:t> </a:t>
            </a:r>
            <a:r>
              <a:rPr lang="en-IE" dirty="0" err="1"/>
              <a:t>odaları</a:t>
            </a:r>
            <a:r>
              <a:rPr lang="en-IE" dirty="0"/>
              <a:t>, liberal </a:t>
            </a:r>
            <a:r>
              <a:rPr lang="en-IE" dirty="0" err="1"/>
              <a:t>meslek</a:t>
            </a:r>
            <a:r>
              <a:rPr lang="en-IE" dirty="0"/>
              <a:t> </a:t>
            </a:r>
            <a:r>
              <a:rPr lang="en-IE" dirty="0" err="1"/>
              <a:t>odaları</a:t>
            </a:r>
            <a:r>
              <a:rPr lang="en-IE" dirty="0"/>
              <a:t> ve </a:t>
            </a:r>
            <a:r>
              <a:rPr lang="en-IE" dirty="0" err="1"/>
              <a:t>diğer</a:t>
            </a:r>
            <a:r>
              <a:rPr lang="en-IE" dirty="0"/>
              <a:t> </a:t>
            </a:r>
            <a:r>
              <a:rPr lang="en-IE" dirty="0" err="1"/>
              <a:t>ticari</a:t>
            </a:r>
            <a:r>
              <a:rPr lang="en-IE" dirty="0"/>
              <a:t> </a:t>
            </a:r>
            <a:r>
              <a:rPr lang="en-IE" dirty="0" err="1"/>
              <a:t>kuruluşların</a:t>
            </a:r>
            <a:r>
              <a:rPr lang="en-IE" dirty="0"/>
              <a:t> </a:t>
            </a:r>
            <a:r>
              <a:rPr lang="en-IE" dirty="0" err="1"/>
              <a:t>personelidir</a:t>
            </a:r>
            <a:r>
              <a:rPr lang="en-IE" dirty="0"/>
              <a:t>.</a:t>
            </a:r>
          </a:p>
          <a:p>
            <a:r>
              <a:rPr lang="en-IE" dirty="0"/>
              <a:t>  </a:t>
            </a:r>
            <a:r>
              <a:rPr lang="en-IE" dirty="0" err="1"/>
              <a:t>Görevleri</a:t>
            </a:r>
            <a:r>
              <a:rPr lang="en-IE" dirty="0"/>
              <a:t>, </a:t>
            </a:r>
            <a:r>
              <a:rPr lang="en-IE" dirty="0" err="1"/>
              <a:t>küçük</a:t>
            </a:r>
            <a:r>
              <a:rPr lang="en-IE" dirty="0"/>
              <a:t> ve </a:t>
            </a:r>
            <a:r>
              <a:rPr lang="en-IE" dirty="0" err="1"/>
              <a:t>orta</a:t>
            </a:r>
            <a:r>
              <a:rPr lang="en-IE" dirty="0"/>
              <a:t> </a:t>
            </a:r>
            <a:r>
              <a:rPr lang="en-IE" dirty="0" err="1"/>
              <a:t>ölçekli</a:t>
            </a:r>
            <a:r>
              <a:rPr lang="en-IE" dirty="0"/>
              <a:t> </a:t>
            </a:r>
            <a:r>
              <a:rPr lang="en-IE" dirty="0" err="1"/>
              <a:t>işletmelere</a:t>
            </a:r>
            <a:r>
              <a:rPr lang="en-IE" dirty="0"/>
              <a:t>, </a:t>
            </a:r>
            <a:r>
              <a:rPr lang="en-IE" dirty="0" err="1"/>
              <a:t>boş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ve </a:t>
            </a:r>
            <a:r>
              <a:rPr lang="en-IE" dirty="0" err="1"/>
              <a:t>iş</a:t>
            </a:r>
            <a:r>
              <a:rPr lang="en-IE" dirty="0"/>
              <a:t> </a:t>
            </a:r>
            <a:r>
              <a:rPr lang="en-IE" dirty="0" err="1"/>
              <a:t>pozisyonlarını</a:t>
            </a:r>
            <a:r>
              <a:rPr lang="en-IE" dirty="0"/>
              <a:t> </a:t>
            </a:r>
            <a:r>
              <a:rPr lang="en-IE" dirty="0" err="1"/>
              <a:t>mültecilerle</a:t>
            </a:r>
            <a:r>
              <a:rPr lang="en-IE" dirty="0"/>
              <a:t> </a:t>
            </a:r>
            <a:r>
              <a:rPr lang="en-IE" dirty="0" err="1"/>
              <a:t>doldurma</a:t>
            </a:r>
            <a:r>
              <a:rPr lang="en-IE" dirty="0"/>
              <a:t> </a:t>
            </a:r>
            <a:r>
              <a:rPr lang="en-IE" dirty="0" err="1"/>
              <a:t>konusunda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olmaktır</a:t>
            </a:r>
            <a:r>
              <a:rPr lang="en-IE" dirty="0"/>
              <a:t>. </a:t>
            </a:r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E7DDEE-FD22-483B-ACE3-0D0E8D2429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76800" y="294290"/>
            <a:ext cx="6824663" cy="1330751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>
                <a:solidFill>
                  <a:srgbClr val="6D6E6C"/>
                </a:solidFill>
              </a:rPr>
              <a:t>Almanya</a:t>
            </a:r>
            <a:r>
              <a:rPr lang="en-IE" dirty="0" smtClean="0"/>
              <a:t> </a:t>
            </a:r>
            <a:r>
              <a:rPr lang="en-IE" dirty="0"/>
              <a:t>- WILLKOMMENSLOTSEN </a:t>
            </a:r>
            <a:r>
              <a:rPr lang="en-IE" dirty="0" smtClean="0"/>
              <a:t>(</a:t>
            </a:r>
            <a:r>
              <a:rPr lang="tr-TR" dirty="0" err="1" smtClean="0"/>
              <a:t>Hoşgeldiniz</a:t>
            </a:r>
            <a:r>
              <a:rPr lang="en-IE" dirty="0" smtClean="0"/>
              <a:t> </a:t>
            </a:r>
            <a:r>
              <a:rPr lang="en-IE" dirty="0" err="1" smtClean="0"/>
              <a:t>Pilotlar</a:t>
            </a:r>
            <a:r>
              <a:rPr lang="en-IE" dirty="0" smtClean="0"/>
              <a:t>) </a:t>
            </a:r>
            <a:r>
              <a:rPr lang="en-IE" dirty="0" err="1">
                <a:solidFill>
                  <a:srgbClr val="6D6E6C"/>
                </a:solidFill>
              </a:rPr>
              <a:t>Mülteciler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için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Çıraklık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Eğitimi</a:t>
            </a:r>
            <a:endParaRPr lang="en-IE" dirty="0">
              <a:solidFill>
                <a:srgbClr val="6D6E6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903010-14B1-44C1-826D-62BC63ACF2FB}"/>
              </a:ext>
            </a:extLst>
          </p:cNvPr>
          <p:cNvSpPr txBox="1"/>
          <p:nvPr/>
        </p:nvSpPr>
        <p:spPr>
          <a:xfrm>
            <a:off x="7199586" y="5103232"/>
            <a:ext cx="4960886" cy="1754326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Hakkında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daha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fazla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bilgi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için</a:t>
            </a:r>
            <a:endParaRPr lang="en-IE" dirty="0">
              <a:solidFill>
                <a:schemeClr val="bg1"/>
              </a:solidFill>
            </a:endParaRPr>
          </a:p>
          <a:p>
            <a:r>
              <a:rPr lang="en-IE" dirty="0" err="1">
                <a:solidFill>
                  <a:schemeClr val="bg1"/>
                </a:solidFill>
              </a:rPr>
              <a:t>Hoş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geldiniz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Pilotlar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tr-TR" dirty="0" smtClean="0">
                <a:solidFill>
                  <a:schemeClr val="bg1"/>
                </a:solidFill>
              </a:rPr>
              <a:t>PROMISE 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Sosyal Bütünleşme Aracı </a:t>
            </a:r>
          </a:p>
          <a:p>
            <a:r>
              <a:rPr lang="en-IE" dirty="0" err="1" smtClean="0">
                <a:solidFill>
                  <a:schemeClr val="bg1"/>
                </a:solidFill>
              </a:rPr>
              <a:t>Sayfa</a:t>
            </a:r>
            <a:r>
              <a:rPr lang="en-IE" dirty="0" smtClean="0">
                <a:solidFill>
                  <a:schemeClr val="bg1"/>
                </a:solidFill>
              </a:rPr>
              <a:t> 11</a:t>
            </a:r>
            <a:r>
              <a:rPr lang="tr-TR" dirty="0" smtClean="0">
                <a:solidFill>
                  <a:schemeClr val="bg1"/>
                </a:solidFill>
              </a:rPr>
              <a:t>’e bakın</a:t>
            </a:r>
            <a:r>
              <a:rPr lang="en-IE" dirty="0">
                <a:solidFill>
                  <a:schemeClr val="bg1"/>
                </a:solidFill>
              </a:rPr>
              <a:t/>
            </a:r>
            <a:br>
              <a:rPr lang="en-IE" dirty="0">
                <a:solidFill>
                  <a:schemeClr val="bg1"/>
                </a:solidFill>
              </a:rPr>
            </a:br>
            <a:endParaRPr lang="en-IE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49B33D3-6904-42E5-85AF-3F8A6117C2E4}"/>
              </a:ext>
            </a:extLst>
          </p:cNvPr>
          <p:cNvSpPr/>
          <p:nvPr/>
        </p:nvSpPr>
        <p:spPr>
          <a:xfrm>
            <a:off x="0" y="5598319"/>
            <a:ext cx="6096000" cy="646331"/>
          </a:xfrm>
          <a:prstGeom prst="rect">
            <a:avLst/>
          </a:prstGeom>
          <a:solidFill>
            <a:srgbClr val="F38B00"/>
          </a:solidFill>
        </p:spPr>
        <p:txBody>
          <a:bodyPr>
            <a:spAutoFit/>
          </a:bodyPr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2018'de </a:t>
            </a:r>
            <a:r>
              <a:rPr lang="tr-TR" dirty="0" smtClean="0">
                <a:solidFill>
                  <a:schemeClr val="bg1"/>
                </a:solidFill>
              </a:rPr>
              <a:t>«</a:t>
            </a:r>
            <a:r>
              <a:rPr lang="tr-TR" dirty="0" err="1" smtClean="0">
                <a:solidFill>
                  <a:schemeClr val="bg1"/>
                </a:solidFill>
              </a:rPr>
              <a:t>Hoşgeldiniz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 err="1" smtClean="0">
                <a:solidFill>
                  <a:schemeClr val="bg1"/>
                </a:solidFill>
              </a:rPr>
              <a:t>Pilotlar</a:t>
            </a:r>
            <a:r>
              <a:rPr lang="tr-TR" dirty="0" smtClean="0">
                <a:solidFill>
                  <a:schemeClr val="bg1"/>
                </a:solidFill>
              </a:rPr>
              <a:t>»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>
                <a:solidFill>
                  <a:schemeClr val="bg1"/>
                </a:solidFill>
              </a:rPr>
              <a:t>3.700'den </a:t>
            </a:r>
            <a:r>
              <a:rPr lang="en-IE" dirty="0" err="1">
                <a:solidFill>
                  <a:schemeClr val="bg1"/>
                </a:solidFill>
              </a:rPr>
              <a:t>fazla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staj</a:t>
            </a:r>
            <a:r>
              <a:rPr lang="en-IE" dirty="0">
                <a:solidFill>
                  <a:schemeClr val="bg1"/>
                </a:solidFill>
              </a:rPr>
              <a:t>, 1.390 </a:t>
            </a:r>
            <a:r>
              <a:rPr lang="en-IE" dirty="0" err="1">
                <a:solidFill>
                  <a:schemeClr val="bg1"/>
                </a:solidFill>
              </a:rPr>
              <a:t>giriş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kalifikasyonu</a:t>
            </a:r>
            <a:r>
              <a:rPr lang="en-IE" dirty="0">
                <a:solidFill>
                  <a:schemeClr val="bg1"/>
                </a:solidFill>
              </a:rPr>
              <a:t> ve 1.220'den </a:t>
            </a:r>
            <a:r>
              <a:rPr lang="en-IE" dirty="0" err="1">
                <a:solidFill>
                  <a:schemeClr val="bg1"/>
                </a:solidFill>
              </a:rPr>
              <a:t>fazla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istihdam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yerini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kolaylaştırdı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8FB476-6A37-4E0C-9A94-7574910C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899" y="5220374"/>
            <a:ext cx="1082425" cy="1520042"/>
          </a:xfrm>
          <a:prstGeom prst="rect">
            <a:avLst/>
          </a:prstGeom>
        </p:spPr>
      </p:pic>
      <p:pic>
        <p:nvPicPr>
          <p:cNvPr id="2050" name="Picture 2" descr="ArmaLOFT Yurtları || 2018 – Anka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4" y="294290"/>
            <a:ext cx="1320271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9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36F973-4229-4DAD-A74D-D5A54E8F62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58813" y="1754551"/>
            <a:ext cx="9136409" cy="4436042"/>
          </a:xfrm>
        </p:spPr>
        <p:txBody>
          <a:bodyPr/>
          <a:lstStyle/>
          <a:p>
            <a:pPr algn="just"/>
            <a:r>
              <a:rPr lang="tr-TR" dirty="0" smtClean="0">
                <a:solidFill>
                  <a:srgbClr val="615F5D"/>
                </a:solidFill>
              </a:rPr>
              <a:t>Entegrasyon ve içerme açısından eğitim, mültecilerin ve göçmenlerin esneklik, öz-yeterlik ve sosyal beceriler geliştirmelerine yardımcı olabilir. Aynı zamanda ev sahibi topluluklara yeni kültürler ve çeşitlilik ilkesi hakkında bilgi edinmelerinde yardımcı olur.</a:t>
            </a:r>
          </a:p>
          <a:p>
            <a:pPr algn="just"/>
            <a:r>
              <a:rPr lang="tr-TR" dirty="0" smtClean="0">
                <a:solidFill>
                  <a:srgbClr val="615F5D"/>
                </a:solidFill>
              </a:rPr>
              <a:t>Yetişkin Eğitimi, tüm bireylerin bilinçli ve yetkin kararlar almasına yardımcı olur. Bilgi sağlamaya, bilişsel becerileri geliştirmeye ve insanların </a:t>
            </a:r>
            <a:r>
              <a:rPr lang="tr-TR" dirty="0" err="1" smtClean="0">
                <a:solidFill>
                  <a:srgbClr val="615F5D"/>
                </a:solidFill>
              </a:rPr>
              <a:t>sosyo</a:t>
            </a:r>
            <a:r>
              <a:rPr lang="tr-TR" dirty="0" smtClean="0">
                <a:solidFill>
                  <a:srgbClr val="615F5D"/>
                </a:solidFill>
              </a:rPr>
              <a:t>-duygusal yeteneklerini güçlendirmeye yardımcı olur.</a:t>
            </a:r>
          </a:p>
          <a:p>
            <a:pPr algn="just"/>
            <a:r>
              <a:rPr lang="tr-TR" dirty="0" smtClean="0">
                <a:solidFill>
                  <a:srgbClr val="615F5D"/>
                </a:solidFill>
              </a:rPr>
              <a:t>Yetişkin eğitimi, lise diploması veya dengi olmayan ve diğer eğitim türlerine giremeyen mülteci ve göçmenlerin beşeri sermayesinin oluşturulmasında kritik bir rol oynamaktadır.</a:t>
            </a:r>
          </a:p>
          <a:p>
            <a:pPr algn="just"/>
            <a:r>
              <a:rPr lang="tr-TR" dirty="0" smtClean="0">
                <a:solidFill>
                  <a:srgbClr val="615F5D"/>
                </a:solidFill>
              </a:rPr>
              <a:t>Eğitim, mülteci ve göçmen öğrencilerin sağlıklı alışkanlıklar ve katılımcı tutumlar geliştirmeleri için ideal bir ortam sunabilir.</a:t>
            </a:r>
            <a:endParaRPr lang="tr-TR" dirty="0" smtClean="0">
              <a:solidFill>
                <a:srgbClr val="615F5D"/>
              </a:solidFill>
            </a:endParaRP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B16724-52A5-4349-ACA5-2BF7C8AA11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tr-TR" dirty="0" smtClean="0"/>
              <a:t>Entegrasyon Aracı Olarak Yetişkin Eğitimi</a:t>
            </a:r>
            <a:endParaRPr lang="tr-T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66788D-32F4-4FCA-829D-C6013CC6ADFB}"/>
              </a:ext>
            </a:extLst>
          </p:cNvPr>
          <p:cNvSpPr/>
          <p:nvPr/>
        </p:nvSpPr>
        <p:spPr>
          <a:xfrm>
            <a:off x="196777" y="2287893"/>
            <a:ext cx="2525404" cy="2554545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chemeClr val="bg1"/>
                </a:solidFill>
              </a:rPr>
              <a:t>Eğitim, daha demokratik ve adil toplumların anahtarıdır.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00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AD81B50-7FCF-4304-8269-89DC42E6DF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9791" y="2131336"/>
            <a:ext cx="6355718" cy="3949747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err="1"/>
              <a:t>Proje</a:t>
            </a:r>
            <a:r>
              <a:rPr lang="en-US" sz="2000" dirty="0"/>
              <a:t>, </a:t>
            </a:r>
            <a:r>
              <a:rPr lang="en-US" sz="2000" dirty="0" err="1"/>
              <a:t>Avrupa</a:t>
            </a:r>
            <a:r>
              <a:rPr lang="en-US" sz="2000" dirty="0"/>
              <a:t> </a:t>
            </a:r>
            <a:r>
              <a:rPr lang="en-US" sz="2000" dirty="0" err="1"/>
              <a:t>Sosyal</a:t>
            </a:r>
            <a:r>
              <a:rPr lang="en-US" sz="2000" dirty="0"/>
              <a:t> </a:t>
            </a:r>
            <a:r>
              <a:rPr lang="en-US" sz="2000" dirty="0" err="1"/>
              <a:t>Fonu</a:t>
            </a:r>
            <a:r>
              <a:rPr lang="en-US" sz="2000" dirty="0"/>
              <a:t> 2014-2020'nin </a:t>
            </a:r>
            <a:r>
              <a:rPr lang="en-US" sz="2000" dirty="0" err="1"/>
              <a:t>özel</a:t>
            </a:r>
            <a:r>
              <a:rPr lang="en-US" sz="2000" dirty="0"/>
              <a:t> </a:t>
            </a:r>
            <a:r>
              <a:rPr lang="en-US" sz="2000" dirty="0" err="1"/>
              <a:t>ekonomik</a:t>
            </a:r>
            <a:r>
              <a:rPr lang="en-US" sz="2000" dirty="0"/>
              <a:t> </a:t>
            </a:r>
            <a:r>
              <a:rPr lang="en-US" sz="2000" dirty="0" err="1"/>
              <a:t>kaynaklarını</a:t>
            </a:r>
            <a:r>
              <a:rPr lang="en-US" sz="2000" dirty="0"/>
              <a:t> </a:t>
            </a:r>
            <a:r>
              <a:rPr lang="en-US" sz="2000" dirty="0" err="1"/>
              <a:t>kullanarak</a:t>
            </a:r>
            <a:r>
              <a:rPr lang="en-US" sz="2000" dirty="0"/>
              <a:t> </a:t>
            </a:r>
            <a:r>
              <a:rPr lang="en-US" sz="2000" dirty="0" err="1"/>
              <a:t>Sardunya</a:t>
            </a:r>
            <a:r>
              <a:rPr lang="en-US" sz="2000" dirty="0"/>
              <a:t> </a:t>
            </a:r>
            <a:r>
              <a:rPr lang="en-US" sz="2000" dirty="0" err="1"/>
              <a:t>Bölgesi</a:t>
            </a:r>
            <a:r>
              <a:rPr lang="en-US" sz="2000" dirty="0"/>
              <a:t> </a:t>
            </a:r>
            <a:r>
              <a:rPr lang="en-US" sz="2000" dirty="0" err="1"/>
              <a:t>tarafından</a:t>
            </a:r>
            <a:r>
              <a:rPr lang="en-US" sz="2000" dirty="0"/>
              <a:t> </a:t>
            </a:r>
            <a:r>
              <a:rPr lang="en-US" sz="2000" dirty="0" err="1"/>
              <a:t>desteklenmiştir</a:t>
            </a:r>
            <a:r>
              <a:rPr lang="en-US" sz="2000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/>
              <a:t>Yararlanıcılar</a:t>
            </a:r>
            <a:r>
              <a:rPr lang="en-US" sz="2000" dirty="0"/>
              <a:t>,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iş</a:t>
            </a:r>
            <a:r>
              <a:rPr lang="en-US" sz="2000" dirty="0"/>
              <a:t> </a:t>
            </a:r>
            <a:r>
              <a:rPr lang="en-US" sz="2000" dirty="0" err="1"/>
              <a:t>girişiminin</a:t>
            </a:r>
            <a:r>
              <a:rPr lang="en-US" sz="2000" dirty="0"/>
              <a:t> </a:t>
            </a:r>
            <a:r>
              <a:rPr lang="en-US" sz="2000" dirty="0" err="1"/>
              <a:t>başlatılması</a:t>
            </a:r>
            <a:r>
              <a:rPr lang="en-US" sz="2000" dirty="0"/>
              <a:t> </a:t>
            </a:r>
            <a:r>
              <a:rPr lang="en-US" sz="2000" dirty="0" err="1"/>
              <a:t>yoluyla</a:t>
            </a:r>
            <a:r>
              <a:rPr lang="en-US" sz="2000" dirty="0"/>
              <a:t> </a:t>
            </a:r>
            <a:r>
              <a:rPr lang="en-US" sz="2000" dirty="0" err="1"/>
              <a:t>ekonomik</a:t>
            </a:r>
            <a:r>
              <a:rPr lang="en-US" sz="2000" dirty="0"/>
              <a:t> ve </a:t>
            </a:r>
            <a:r>
              <a:rPr lang="en-US" sz="2000" dirty="0" err="1"/>
              <a:t>sosyal</a:t>
            </a:r>
            <a:r>
              <a:rPr lang="en-US" sz="2000" dirty="0"/>
              <a:t> </a:t>
            </a:r>
            <a:r>
              <a:rPr lang="en-US" sz="2000" dirty="0" err="1"/>
              <a:t>dokuya</a:t>
            </a:r>
            <a:r>
              <a:rPr lang="en-US" sz="2000" dirty="0"/>
              <a:t> </a:t>
            </a:r>
            <a:r>
              <a:rPr lang="en-US" sz="2000" dirty="0" err="1"/>
              <a:t>entegre</a:t>
            </a:r>
            <a:r>
              <a:rPr lang="en-US" sz="2000" dirty="0"/>
              <a:t> </a:t>
            </a:r>
            <a:r>
              <a:rPr lang="en-US" sz="2000" dirty="0" err="1"/>
              <a:t>olmak</a:t>
            </a:r>
            <a:r>
              <a:rPr lang="en-US" sz="2000" dirty="0"/>
              <a:t> </a:t>
            </a:r>
            <a:r>
              <a:rPr lang="en-US" sz="2000" dirty="0" err="1"/>
              <a:t>isteyen</a:t>
            </a:r>
            <a:r>
              <a:rPr lang="en-US" sz="2000" dirty="0"/>
              <a:t> </a:t>
            </a:r>
            <a:r>
              <a:rPr lang="en-US" sz="2000" dirty="0" err="1"/>
              <a:t>sığınmacılar</a:t>
            </a:r>
            <a:r>
              <a:rPr lang="en-US" sz="2000" dirty="0"/>
              <a:t> ve </a:t>
            </a:r>
            <a:r>
              <a:rPr lang="en-US" sz="2000" dirty="0" err="1"/>
              <a:t>mülteciler</a:t>
            </a:r>
            <a:r>
              <a:rPr lang="en-US" sz="2000" dirty="0"/>
              <a:t> </a:t>
            </a:r>
            <a:r>
              <a:rPr lang="en-US" sz="2000" dirty="0" err="1"/>
              <a:t>dahil</a:t>
            </a:r>
            <a:r>
              <a:rPr lang="en-US" sz="2000" dirty="0"/>
              <a:t> </a:t>
            </a:r>
            <a:r>
              <a:rPr lang="en-US" sz="2000" dirty="0" err="1"/>
              <a:t>göçmenlerdir</a:t>
            </a:r>
            <a:r>
              <a:rPr lang="en-US" sz="2000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/>
              <a:t>Seçilmiş</a:t>
            </a:r>
            <a:r>
              <a:rPr lang="en-US" sz="2000" dirty="0"/>
              <a:t> </a:t>
            </a:r>
            <a:r>
              <a:rPr lang="en-US" sz="2000" dirty="0" err="1"/>
              <a:t>insanlar</a:t>
            </a:r>
            <a:r>
              <a:rPr lang="en-US" sz="2000" dirty="0"/>
              <a:t>, </a:t>
            </a:r>
            <a:r>
              <a:rPr lang="en-US" sz="2000" dirty="0" err="1"/>
              <a:t>yeni</a:t>
            </a:r>
            <a:r>
              <a:rPr lang="en-US" sz="2000" dirty="0"/>
              <a:t> </a:t>
            </a:r>
            <a:r>
              <a:rPr lang="en-US" sz="2000" dirty="0" err="1"/>
              <a:t>ekonomik</a:t>
            </a:r>
            <a:r>
              <a:rPr lang="en-US" sz="2000" dirty="0"/>
              <a:t> </a:t>
            </a:r>
            <a:r>
              <a:rPr lang="en-US" sz="2000" dirty="0" err="1"/>
              <a:t>girişimlerin</a:t>
            </a:r>
            <a:r>
              <a:rPr lang="en-US" sz="2000" dirty="0"/>
              <a:t> ilk </a:t>
            </a:r>
            <a:r>
              <a:rPr lang="en-US" sz="2000" dirty="0" err="1"/>
              <a:t>adımlarına</a:t>
            </a:r>
            <a:r>
              <a:rPr lang="en-US" sz="2000" dirty="0"/>
              <a:t> </a:t>
            </a:r>
            <a:r>
              <a:rPr lang="en-US" sz="2000" dirty="0" err="1"/>
              <a:t>eşlik</a:t>
            </a:r>
            <a:r>
              <a:rPr lang="en-US" sz="2000" dirty="0"/>
              <a:t> </a:t>
            </a:r>
            <a:r>
              <a:rPr lang="en-US" sz="2000" dirty="0" err="1"/>
              <a:t>etmek</a:t>
            </a:r>
            <a:r>
              <a:rPr lang="en-US" sz="2000" dirty="0"/>
              <a:t> </a:t>
            </a:r>
            <a:r>
              <a:rPr lang="en-US" sz="2000" dirty="0" err="1"/>
              <a:t>için</a:t>
            </a:r>
            <a:r>
              <a:rPr lang="en-US" sz="2000" dirty="0"/>
              <a:t> </a:t>
            </a:r>
            <a:r>
              <a:rPr lang="en-US" sz="2000" dirty="0" err="1"/>
              <a:t>Mikrokredi</a:t>
            </a:r>
            <a:r>
              <a:rPr lang="en-US" sz="2000" dirty="0"/>
              <a:t> </a:t>
            </a:r>
            <a:r>
              <a:rPr lang="en-US" sz="2000" dirty="0" err="1"/>
              <a:t>hattından</a:t>
            </a:r>
            <a:r>
              <a:rPr lang="en-US" sz="2000" dirty="0"/>
              <a:t> </a:t>
            </a:r>
            <a:r>
              <a:rPr lang="en-US" sz="2000" dirty="0" err="1"/>
              <a:t>yasal</a:t>
            </a:r>
            <a:r>
              <a:rPr lang="en-US" sz="2000" dirty="0"/>
              <a:t> ve </a:t>
            </a:r>
            <a:r>
              <a:rPr lang="en-US" sz="2000" dirty="0" err="1"/>
              <a:t>pazarlama</a:t>
            </a:r>
            <a:r>
              <a:rPr lang="en-US" sz="2000" dirty="0"/>
              <a:t> </a:t>
            </a:r>
            <a:r>
              <a:rPr lang="en-US" sz="2000" dirty="0" err="1"/>
              <a:t>yardımına</a:t>
            </a:r>
            <a:r>
              <a:rPr lang="en-US" sz="2000" dirty="0"/>
              <a:t> </a:t>
            </a:r>
            <a:r>
              <a:rPr lang="en-US" sz="2000" dirty="0" err="1"/>
              <a:t>kadar</a:t>
            </a:r>
            <a:r>
              <a:rPr lang="en-US" sz="2000" dirty="0"/>
              <a:t> </a:t>
            </a:r>
            <a:r>
              <a:rPr lang="en-US" sz="2000" dirty="0" err="1"/>
              <a:t>iki</a:t>
            </a:r>
            <a:r>
              <a:rPr lang="en-US" sz="2000" dirty="0"/>
              <a:t> </a:t>
            </a:r>
            <a:r>
              <a:rPr lang="en-US" sz="2000" dirty="0" err="1"/>
              <a:t>yıl</a:t>
            </a:r>
            <a:r>
              <a:rPr lang="en-US" sz="2000" dirty="0"/>
              <a:t> </a:t>
            </a:r>
            <a:r>
              <a:rPr lang="en-US" sz="2000" dirty="0" err="1"/>
              <a:t>boyunca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dizi</a:t>
            </a:r>
            <a:r>
              <a:rPr lang="en-US" sz="2000" dirty="0"/>
              <a:t> </a:t>
            </a:r>
            <a:r>
              <a:rPr lang="en-US" sz="2000" dirty="0" err="1"/>
              <a:t>desteğe</a:t>
            </a:r>
            <a:r>
              <a:rPr lang="en-US" sz="2000" dirty="0"/>
              <a:t> </a:t>
            </a:r>
            <a:r>
              <a:rPr lang="en-US" sz="2000" dirty="0" err="1"/>
              <a:t>güvenebilecekler</a:t>
            </a:r>
            <a:r>
              <a:rPr lang="en-US" sz="2000" dirty="0"/>
              <a:t>.</a:t>
            </a:r>
            <a:endParaRPr lang="en-IE" sz="2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8C2E6D17-1841-45E2-8A9C-3D97BD43BB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71697" y="458950"/>
            <a:ext cx="6929767" cy="1257738"/>
          </a:xfrm>
        </p:spPr>
        <p:txBody>
          <a:bodyPr>
            <a:normAutofit fontScale="92500"/>
          </a:bodyPr>
          <a:lstStyle/>
          <a:p>
            <a:r>
              <a:rPr lang="tr-TR" dirty="0" smtClean="0">
                <a:solidFill>
                  <a:srgbClr val="6D6E6C"/>
                </a:solidFill>
              </a:rPr>
              <a:t>İtalya</a:t>
            </a:r>
            <a:r>
              <a:rPr lang="en-IE" dirty="0" smtClean="0">
                <a:solidFill>
                  <a:srgbClr val="6D6E6C"/>
                </a:solidFill>
              </a:rPr>
              <a:t> </a:t>
            </a:r>
            <a:r>
              <a:rPr lang="en-IE" dirty="0">
                <a:solidFill>
                  <a:srgbClr val="6D6E6C"/>
                </a:solidFill>
              </a:rPr>
              <a:t>–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Göçmenler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arasında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iş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girişimini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teşvik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etmek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için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elmas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</a:rPr>
              <a:t>işletmesi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62C496-B2A1-429E-88E3-AFD1E7FD1FC8}"/>
              </a:ext>
            </a:extLst>
          </p:cNvPr>
          <p:cNvSpPr txBox="1"/>
          <p:nvPr/>
        </p:nvSpPr>
        <p:spPr>
          <a:xfrm>
            <a:off x="0" y="251843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20" name="Google Shape;543;p39">
            <a:extLst>
              <a:ext uri="{FF2B5EF4-FFF2-40B4-BE49-F238E27FC236}">
                <a16:creationId xmlns:a16="http://schemas.microsoft.com/office/drawing/2014/main" xmlns="" id="{1FB167DB-DE3A-460D-9816-5856E4B9F9EA}"/>
              </a:ext>
            </a:extLst>
          </p:cNvPr>
          <p:cNvGrpSpPr/>
          <p:nvPr/>
        </p:nvGrpSpPr>
        <p:grpSpPr>
          <a:xfrm>
            <a:off x="91772" y="320408"/>
            <a:ext cx="252000" cy="288000"/>
            <a:chOff x="5961125" y="1623900"/>
            <a:chExt cx="376925" cy="448175"/>
          </a:xfrm>
        </p:grpSpPr>
        <p:sp>
          <p:nvSpPr>
            <p:cNvPr id="21" name="Google Shape;544;p39">
              <a:extLst>
                <a:ext uri="{FF2B5EF4-FFF2-40B4-BE49-F238E27FC236}">
                  <a16:creationId xmlns:a16="http://schemas.microsoft.com/office/drawing/2014/main" xmlns="" id="{CD90AE60-15C4-4CC0-9567-3A31D45FC708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5;p39">
              <a:extLst>
                <a:ext uri="{FF2B5EF4-FFF2-40B4-BE49-F238E27FC236}">
                  <a16:creationId xmlns:a16="http://schemas.microsoft.com/office/drawing/2014/main" xmlns="" id="{57987426-5E24-43FE-8A0E-37A7F4AF8440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6;p39">
              <a:extLst>
                <a:ext uri="{FF2B5EF4-FFF2-40B4-BE49-F238E27FC236}">
                  <a16:creationId xmlns:a16="http://schemas.microsoft.com/office/drawing/2014/main" xmlns="" id="{B5EEF63F-0D49-48B3-A878-A58535262313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7;p39">
              <a:extLst>
                <a:ext uri="{FF2B5EF4-FFF2-40B4-BE49-F238E27FC236}">
                  <a16:creationId xmlns:a16="http://schemas.microsoft.com/office/drawing/2014/main" xmlns="" id="{CCECEF4F-F613-4119-AAB1-A2D8995AAAE8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8;p39">
              <a:extLst>
                <a:ext uri="{FF2B5EF4-FFF2-40B4-BE49-F238E27FC236}">
                  <a16:creationId xmlns:a16="http://schemas.microsoft.com/office/drawing/2014/main" xmlns="" id="{C6472D1B-DF12-4EB4-ACB0-B08FE7827B8B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49;p39">
              <a:extLst>
                <a:ext uri="{FF2B5EF4-FFF2-40B4-BE49-F238E27FC236}">
                  <a16:creationId xmlns:a16="http://schemas.microsoft.com/office/drawing/2014/main" xmlns="" id="{5A037352-C0C6-407F-B4A6-03253160169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0;p39">
              <a:extLst>
                <a:ext uri="{FF2B5EF4-FFF2-40B4-BE49-F238E27FC236}">
                  <a16:creationId xmlns:a16="http://schemas.microsoft.com/office/drawing/2014/main" xmlns="" id="{C16BF27E-DF95-4C6D-A4B5-79CF30B08ABD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E0F2F30-EB9C-4976-928B-C777E3160BA7}"/>
              </a:ext>
            </a:extLst>
          </p:cNvPr>
          <p:cNvSpPr txBox="1"/>
          <p:nvPr/>
        </p:nvSpPr>
        <p:spPr>
          <a:xfrm>
            <a:off x="148784" y="5658592"/>
            <a:ext cx="5013434" cy="784830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</a:rPr>
              <a:t>Projeler</a:t>
            </a:r>
            <a:r>
              <a:rPr lang="en-US" sz="1500" dirty="0">
                <a:solidFill>
                  <a:schemeClr val="bg1"/>
                </a:solidFill>
              </a:rPr>
              <a:t>, 600 </a:t>
            </a:r>
            <a:r>
              <a:rPr lang="en-US" sz="1500" dirty="0" err="1">
                <a:solidFill>
                  <a:schemeClr val="bg1"/>
                </a:solidFill>
              </a:rPr>
              <a:t>adaydan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seçilen</a:t>
            </a:r>
            <a:r>
              <a:rPr lang="en-US" sz="1500" dirty="0">
                <a:solidFill>
                  <a:schemeClr val="bg1"/>
                </a:solidFill>
              </a:rPr>
              <a:t> 200 </a:t>
            </a:r>
            <a:r>
              <a:rPr lang="en-US" sz="1500" dirty="0" err="1">
                <a:solidFill>
                  <a:schemeClr val="bg1"/>
                </a:solidFill>
              </a:rPr>
              <a:t>göçmeni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girişimci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olmaları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için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yönlendirecek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  <a:r>
              <a:rPr lang="en-US" sz="1500" dirty="0" err="1">
                <a:solidFill>
                  <a:schemeClr val="bg1"/>
                </a:solidFill>
              </a:rPr>
              <a:t>Yolun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sonunda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yaklaşık</a:t>
            </a:r>
            <a:r>
              <a:rPr lang="en-US" sz="1500" dirty="0">
                <a:solidFill>
                  <a:schemeClr val="bg1"/>
                </a:solidFill>
              </a:rPr>
              <a:t> kırk </a:t>
            </a:r>
            <a:r>
              <a:rPr lang="en-US" sz="1500" dirty="0" err="1">
                <a:solidFill>
                  <a:schemeClr val="bg1"/>
                </a:solidFill>
              </a:rPr>
              <a:t>iş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projesi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olacağı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tahmin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ediliyor</a:t>
            </a:r>
            <a:endParaRPr lang="en-IE" sz="1500" dirty="0">
              <a:solidFill>
                <a:schemeClr val="bg1"/>
              </a:solidFill>
            </a:endParaRP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BWAJ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laKKK+XPwoKKKKACuw+C//JT9C/6+R/I1x9dh8F/+Sn6F/wBfI/ka1ofxI+p25b/vlL/EvzPsWiiivoz9oCiiigAooooA8m/az/5Ivf8A/XzB/wCh18S19tftZ/8AJF7/AP6+YP8A0OviWvAzX+KvQ/afDv8A5Fk/8b/JBRRRXmH3oUUUUAFFFFAHfUUUV1H+cgUUUUAFdh8F/wDkp+hf9fI/ka4+uw+C/wDyU/Qv+vkfyNa0P4kfU7ct/wB8pf4l+Z9i0UUV9GftAUUUUAFFFFAHk37Wf/JF7/8A6+YP/Q6+Ja+2v2s/+SL3/wD18wf+h18S14Ga/wAVeh+0+Hf/ACLJ/wCN/kgooorzD70KKKKACiiigDvqKKK6j/OQKKKKACuw+C//ACU/Qv8Ar5H8jXH12HwX/wCSn6F/18j+Va0P4kfU7ct/3yl/iX5n2LRRRX0Z+0BRRRQAUUUUAeTftZ/8kXv/APr5g/8AQ6+Ja+2v2s/+SL3/AP18wf8AodfEteBmv8Veh+0+Hf8AyLJ/43+SCiiivMPvQooooAKKKKAO+ooorqP85AooooAK7H4L/wDJT9C/6+R/KuOrsfgv/wAlP0L/AK+R/KtaH8SPqduW/wC+Uv8AEvzPsSiiivoz9oCiiigAooooA8m/az/5Ivf/APXzB/6HXxLX21+1n/yRe/8A+vmD/wBDr4lrwM1/ir0P2nw7/wCRZP8Axv8AJBRRRXmH3oUUUUAFFFFAHfUUUV1H+cgUUUUAFdh8F/8Akp+hf9fI/ka4+uw+C/8AyU/Qv+vkfyNa0P4kfU7ct/3yl/iX5n2LRRRX0Z+0BRRRQAUUUUAeTftZ/wDJF7//AK+YP/Q6+Ja+2v2s/wDki9//ANfMH/odfEteBmv8Veh+0+Hf/Isn/jf5IKKKK8w+9CiiigAooooA76iiiuo/zkCiiigArsPgv/yU/Qv+vkfyNFFa0P4kfU7ct/3yl/iX5n2LRRRX0Z+0BRRRQAUUUUAeTftZ/wDJF7//AK+YP/Q6+JaKK8DNf4q9D9p8O/8AkWT/AMb/ACQUUUV5h96FFFFABRRRQB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BWAJ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laKKK+XPwoKKKKACuw+C//JT9C/6+R/I1x9dh8F/+Sn6F/wBfI/ka1ofxI+p25b/vlL/EvzPsWiiivoz9oCiiigAooooA8m/az/5Ivf8A/XzB/wCh18S19tftZ/8AJF7/AP6+YP8A0OviWvAzX+KvQ/afDv8A5Fk/8b/JBRRRXmH3oUUUUAFFFFAHfUUUV1H+cgUUUUAFdh8F/wDkp+hf9fI/ka4+uw+C/wDyU/Qv+vkfyNa0P4kfU7ct/wB8pf4l+Z9i0UUV9GftAUUUUAFFFFAHk37Wf/JF7/8A6+YP/Q6+Ja+2v2s/+SL3/wD18wf+h18S14Ga/wAVeh+0+Hf/ACLJ/wCN/kgooorzD70KKKKACiiigDvqKKK6j/OQKKKKACuw+C//ACU/Qv8Ar5H8jXH12HwX/wCSn6F/18j+Va0P4kfU7ct/3yl/iX5n2LRRRX0Z+0BRRRQAUUUUAeTftZ/8kXv/APr5g/8AQ6+Ja+2v2s/+SL3/AP18wf8AodfEteBmv8Veh+0+Hf8AyLJ/43+SCiiivMPvQooooAKKKKAO+ooorqP85AooooAK7H4L/wDJT9C/6+R/KuOrsfgv/wAlP0L/AK+R/KtaH8SPqduW/wC+Uv8AEvzPsSiiivoz9oCiiigAooooA8m/az/5Ivf/APXzB/6HXxLX21+1n/yRe/8A+vmD/wBDr4lrwM1/ir0P2nw7/wCRZP8Axv8AJBRRRXmH3oUUUUAFFFFAHfUUUV1H+cgUUUUAFdh8F/8Akp+hf9fI/ka4+uw+C/8AyU/Qv+vkfyNa0P4kfU7ct/3yl/iX5n2LRRRX0Z+0BRRRQAUUUUAeTftZ/wDJF7//AK+YP/Q6+Ja+2v2s/wDki9//ANfMH/odfEteBmv8Veh+0+Hf/Isn/jf5IKKKK8w+9CiiigAooooA76iiiuo/zkCiiigArsPgv/yU/Qv+vkfyNFFa0P4kfU7ct/3yl/iX5n2LRRRX0Z+0BRRRQAUUUUAeTftZ/wDJF7//AK+YP/Q6+JaKK8DNf4q9D9p8O/8AkWT/AMb/ACQUUUV5h96FFFFABRRRQB/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BWAJ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laKKK+XPwoKKKKACuw+C//JT9C/6+R/I1x9dh8F/+Sn6F/wBfI/ka1ofxI+p25b/vlL/EvzPsWiiivoz9oCiiigAooooA8m/az/5Ivf8A/XzB/wCh18S19tftZ/8AJF7/AP6+YP8A0OviWvAzX+KvQ/afDv8A5Fk/8b/JBRRRXmH3oUUUUAFFFFAHfUUUV1H+cgUUUUAFdh8F/wDkp+hf9fI/ka4+uw+C/wDyU/Qv+vkfyNa0P4kfU7ct/wB8pf4l+Z9i0UUV9GftAUUUUAFFFFAHk37Wf/JF7/8A6+YP/Q6+Ja+2v2s/+SL3/wD18wf+h18S14Ga/wAVeh+0+Hf/ACLJ/wCN/kgooorzD70KKKKACiiigDvqKKK6j/OQKKKKACuw+C//ACU/Qv8Ar5H8jXH12HwX/wCSn6F/18j+Va0P4kfU7ct/3yl/iX5n2LRRRX0Z+0BRRRQAUUUUAeTftZ/8kXv/APr5g/8AQ6+Ja+2v2s/+SL3/AP18wf8AodfEteBmv8Veh+0+Hf8AyLJ/43+SCiiivMPvQooooAKKKKAO+ooorqP85AooooAK7H4L/wDJT9C/6+R/KuOrsfgv/wAlP0L/AK+R/KtaH8SPqduW/wC+Uv8AEvzPsSiiivoz9oCiiigAooooA8m/az/5Ivf/APXzB/6HXxLX21+1n/yRe/8A+vmD/wBDr4lrwM1/ir0P2nw7/wCRZP8Axv8AJBRRRXmH3oUUUUAFFFFAHfUUUV1H+cgUUUUAFdh8F/8Akp+hf9fI/ka4+uw+C/8AyU/Qv+vkfyNa0P4kfU7ct/3yl/iX5n2LRRRX0Z+0BRRRQAUUUUAeTftZ/wDJF7//AK+YP/Q6+Ja+2v2s/wDki9//ANfMH/odfEteBmv8Veh+0+Hf/Isn/jf5IKKKK8w+9CiiigAooooA76iiiuo/zkCiiigArsPgv/yU/Qv+vkfyNFFa0P4kfU7ct/3yl/iX5n2LRRRX0Z+0BRRRQAUUUUAeTftZ/wDJF7//AK+YP/Q6+JaKK8DNf4q9D9p8O/8AkWT/AMb/ACQUUUV5h96FFFFABRRRQB//2Q==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8" descr="data:image/jpg;base64,%20/9j/4AAQSkZJRgABAQEAYABgAAD/2wBDAAUDBAQEAwUEBAQFBQUGBwwIBwcHBw8LCwkMEQ8SEhEPERETFhwXExQaFRERGCEYGh0dHx8fExciJCIeJBweHx7/2wBDAQUFBQcGBw4ICA4eFBEUHh4eHh4eHh4eHh4eHh4eHh4eHh4eHh4eHh4eHh4eHh4eHh4eHh4eHh4eHh4eHh4eHh7/wAARCABWAJ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laKKK+XPwoKKKKACuw+C//JT9C/6+R/I1x9dh8F/+Sn6F/wBfI/ka1ofxI+p25b/vlL/EvzPsWiiivoz9oCiiigAooooA8m/az/5Ivf8A/XzB/wCh18S19tftZ/8AJF7/AP6+YP8A0OviWvAzX+KvQ/afDv8A5Fk/8b/JBRRRXmH3oUUUUAFFFFAHfUUUV1H+cgUUUUAFdh8F/wDkp+hf9fI/ka4+uw+C/wDyU/Qv+vkfyNa0P4kfU7ct/wB8pf4l+Z9i0UUV9GftAUUUUAFFFFAHk37Wf/JF7/8A6+YP/Q6+Ja+2v2s/+SL3/wD18wf+h18S14Ga/wAVeh+0+Hf/ACLJ/wCN/kgooorzD70KKKKACiiigDvqKKK6j/OQKKKKACuw+C//ACU/Qv8Ar5H8jXH12HwX/wCSn6F/18j+Va0P4kfU7ct/3yl/iX5n2LRRRX0Z+0BRRRQAUUUUAeTftZ/8kXv/APr5g/8AQ6+Ja+2v2s/+SL3/AP18wf8AodfEteBmv8Veh+0+Hf8AyLJ/43+SCiiivMPvQooooAKKKKAO+ooorqP85AooooAK7H4L/wDJT9C/6+R/KuOrsfgv/wAlP0L/AK+R/KtaH8SPqduW/wC+Uv8AEvzPsSiiivoz9oCiiigAooooA8m/az/5Ivf/APXzB/6HXxLX21+1n/yRe/8A+vmD/wBDr4lrwM1/ir0P2nw7/wCRZP8Axv8AJBRRRXmH3oUUUUAFFFFAHfUUUV1H+cgUUUUAFdh8F/8Akp+hf9fI/ka4+uw+C/8AyU/Qv+vkfyNa0P4kfU7ct/3yl/iX5n2LRRRX0Z+0BRRRQAUUUUAeTftZ/wDJF7//AK+YP/Q6+Ja+2v2s/wDki9//ANfMH/odfEteBmv8Veh+0+Hf/Isn/jf5IKKKK8w+9CiiigAooooA76iiiuo/zkCiiigArsPgv/yU/Qv+vkfyNFFa0P4kfU7ct/3yl/iX5n2LRRRX0Z+0BRRRQAUUUUAeTftZ/wDJF7//AK+YP/Q6+JaKK8DNf4q9D9p8O/8AkWT/AMb/ACQUUUV5h96FFFFABRRRQB//2Q==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4" name="Picture 10" descr="Risultato immagini per bandiera italia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28884" r="5475" b="21962"/>
          <a:stretch/>
        </p:blipFill>
        <p:spPr bwMode="auto">
          <a:xfrm>
            <a:off x="246061" y="1199408"/>
            <a:ext cx="2040079" cy="11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Risultato immagini per diamante impresa sardeg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r="15820" b="2620"/>
          <a:stretch/>
        </p:blipFill>
        <p:spPr>
          <a:xfrm>
            <a:off x="148784" y="2670583"/>
            <a:ext cx="5333954" cy="263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203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F90325E-6AB0-4A3E-AC6D-35C1BEB34B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125" y="2090693"/>
            <a:ext cx="2880312" cy="3712088"/>
          </a:xfrm>
        </p:spPr>
        <p:txBody>
          <a:bodyPr/>
          <a:lstStyle/>
          <a:p>
            <a:r>
              <a:rPr lang="en-IE" dirty="0" err="1"/>
              <a:t>Eğitimi</a:t>
            </a:r>
            <a:r>
              <a:rPr lang="en-IE" dirty="0"/>
              <a:t>, </a:t>
            </a:r>
            <a:r>
              <a:rPr lang="en-IE" dirty="0" err="1"/>
              <a:t>kendi</a:t>
            </a:r>
            <a:r>
              <a:rPr lang="en-IE" dirty="0"/>
              <a:t> </a:t>
            </a:r>
            <a:r>
              <a:rPr lang="en-IE" dirty="0" err="1"/>
              <a:t>kuruluşunuzda</a:t>
            </a:r>
            <a:r>
              <a:rPr lang="en-IE" dirty="0"/>
              <a:t> ve </a:t>
            </a:r>
            <a:r>
              <a:rPr lang="en-IE" dirty="0" err="1"/>
              <a:t>başkalarına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sağlamada</a:t>
            </a:r>
            <a:r>
              <a:rPr lang="en-IE" dirty="0"/>
              <a:t> </a:t>
            </a:r>
            <a:r>
              <a:rPr lang="en-IE" dirty="0" err="1"/>
              <a:t>dahili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entegrasyon</a:t>
            </a:r>
            <a:r>
              <a:rPr lang="en-IE" dirty="0"/>
              <a:t> / </a:t>
            </a:r>
            <a:r>
              <a:rPr lang="en-IE" dirty="0" err="1"/>
              <a:t>içerme</a:t>
            </a:r>
            <a:r>
              <a:rPr lang="en-IE" dirty="0"/>
              <a:t> </a:t>
            </a:r>
            <a:r>
              <a:rPr lang="en-IE" dirty="0" err="1"/>
              <a:t>aracı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mı</a:t>
            </a:r>
            <a:r>
              <a:rPr lang="en-IE" dirty="0"/>
              <a:t> </a:t>
            </a:r>
            <a:r>
              <a:rPr lang="en-IE" dirty="0" err="1"/>
              <a:t>kullanıyorsunuz</a:t>
            </a:r>
            <a:r>
              <a:rPr lang="en-IE" dirty="0"/>
              <a:t>?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B30F5-6C42-4673-BA23-6FC5D780CB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3765" y="2090693"/>
            <a:ext cx="2672815" cy="4226024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- </a:t>
            </a:r>
            <a:r>
              <a:rPr lang="en-IE" dirty="0" err="1"/>
              <a:t>sayfa</a:t>
            </a:r>
            <a:r>
              <a:rPr lang="en-IE" dirty="0"/>
              <a:t> 14'teki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konularını</a:t>
            </a:r>
            <a:r>
              <a:rPr lang="en-IE" dirty="0"/>
              <a:t> </a:t>
            </a:r>
            <a:r>
              <a:rPr lang="en-IE" dirty="0" err="1"/>
              <a:t>göz</a:t>
            </a:r>
            <a:r>
              <a:rPr lang="en-IE" dirty="0"/>
              <a:t> </a:t>
            </a:r>
            <a:r>
              <a:rPr lang="en-IE" dirty="0" err="1"/>
              <a:t>önünde</a:t>
            </a:r>
            <a:r>
              <a:rPr lang="en-IE" dirty="0"/>
              <a:t> </a:t>
            </a:r>
            <a:r>
              <a:rPr lang="en-IE" dirty="0" err="1"/>
              <a:t>bulundurun</a:t>
            </a:r>
            <a:r>
              <a:rPr lang="en-IE" dirty="0"/>
              <a:t>. </a:t>
            </a:r>
            <a:r>
              <a:rPr lang="en-IE" dirty="0" err="1"/>
              <a:t>Şu</a:t>
            </a:r>
            <a:r>
              <a:rPr lang="en-IE" dirty="0"/>
              <a:t> </a:t>
            </a:r>
            <a:r>
              <a:rPr lang="en-IE" dirty="0" err="1"/>
              <a:t>anda</a:t>
            </a:r>
            <a:r>
              <a:rPr lang="en-IE" dirty="0"/>
              <a:t> </a:t>
            </a:r>
            <a:r>
              <a:rPr lang="en-IE" dirty="0" err="1"/>
              <a:t>bunlardan</a:t>
            </a:r>
            <a:r>
              <a:rPr lang="en-IE" dirty="0"/>
              <a:t> </a:t>
            </a:r>
            <a:r>
              <a:rPr lang="en-IE" dirty="0" err="1"/>
              <a:t>kaçına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/ </a:t>
            </a:r>
            <a:r>
              <a:rPr lang="en-IE" dirty="0" err="1"/>
              <a:t>göçmen</a:t>
            </a:r>
            <a:r>
              <a:rPr lang="en-IE" dirty="0"/>
              <a:t> / </a:t>
            </a:r>
            <a:r>
              <a:rPr lang="en-IE" dirty="0" err="1"/>
              <a:t>toplumunuz</a:t>
            </a:r>
            <a:r>
              <a:rPr lang="en-IE" dirty="0"/>
              <a:t> </a:t>
            </a:r>
            <a:r>
              <a:rPr lang="en-IE" dirty="0" err="1"/>
              <a:t>sunuyorsunuz</a:t>
            </a:r>
            <a:r>
              <a:rPr lang="en-IE" dirty="0"/>
              <a:t>? </a:t>
            </a:r>
            <a:r>
              <a:rPr lang="en-IE" dirty="0" err="1"/>
              <a:t>Teklifinizi</a:t>
            </a:r>
            <a:r>
              <a:rPr lang="en-IE" dirty="0"/>
              <a:t> </a:t>
            </a:r>
            <a:r>
              <a:rPr lang="en-IE" dirty="0" err="1"/>
              <a:t>genişletebilir</a:t>
            </a:r>
            <a:r>
              <a:rPr lang="en-IE" dirty="0"/>
              <a:t> </a:t>
            </a:r>
            <a:r>
              <a:rPr lang="en-IE" dirty="0" err="1"/>
              <a:t>misiniz</a:t>
            </a:r>
            <a:r>
              <a:rPr lang="en-IE" dirty="0"/>
              <a:t>?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A9021F-A690-45DC-B615-242A03054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5266" y="2090692"/>
            <a:ext cx="2672815" cy="4115797"/>
          </a:xfrm>
        </p:spPr>
        <p:txBody>
          <a:bodyPr>
            <a:normAutofit/>
          </a:bodyPr>
          <a:lstStyle/>
          <a:p>
            <a:r>
              <a:rPr lang="en-IE" dirty="0" err="1"/>
              <a:t>Yenilikçi</a:t>
            </a:r>
            <a:r>
              <a:rPr lang="en-IE" dirty="0"/>
              <a:t>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yaklaşımlarımızı</a:t>
            </a:r>
            <a:r>
              <a:rPr lang="en-IE" dirty="0"/>
              <a:t> </a:t>
            </a:r>
            <a:r>
              <a:rPr lang="en-IE" dirty="0" err="1"/>
              <a:t>gözden</a:t>
            </a:r>
            <a:r>
              <a:rPr lang="en-IE" dirty="0"/>
              <a:t> </a:t>
            </a:r>
            <a:r>
              <a:rPr lang="en-IE" dirty="0" err="1"/>
              <a:t>geçirin</a:t>
            </a:r>
            <a:r>
              <a:rPr lang="en-IE" dirty="0"/>
              <a:t>. </a:t>
            </a:r>
            <a:r>
              <a:rPr lang="en-IE" dirty="0" err="1"/>
              <a:t>Bunlardan</a:t>
            </a:r>
            <a:r>
              <a:rPr lang="en-IE" dirty="0"/>
              <a:t> </a:t>
            </a:r>
            <a:r>
              <a:rPr lang="en-IE" dirty="0" err="1"/>
              <a:t>hangisini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</a:t>
            </a:r>
            <a:r>
              <a:rPr lang="en-IE" dirty="0" err="1"/>
              <a:t>sunumunuza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sunumunuza</a:t>
            </a:r>
            <a:r>
              <a:rPr lang="en-IE" dirty="0"/>
              <a:t> </a:t>
            </a:r>
            <a:r>
              <a:rPr lang="en-IE" dirty="0" err="1"/>
              <a:t>getirebilirsiniz</a:t>
            </a:r>
            <a:r>
              <a:rPr lang="en-IE" dirty="0"/>
              <a:t>?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24D7C1-4998-41BB-88F7-95E1BE5D0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8549" y="2090692"/>
            <a:ext cx="2672815" cy="4404140"/>
          </a:xfrm>
        </p:spPr>
        <p:txBody>
          <a:bodyPr>
            <a:normAutofit/>
          </a:bodyPr>
          <a:lstStyle/>
          <a:p>
            <a:r>
              <a:rPr lang="en-IE" dirty="0" err="1"/>
              <a:t>Eğitim</a:t>
            </a:r>
            <a:r>
              <a:rPr lang="en-IE" dirty="0"/>
              <a:t> ve </a:t>
            </a:r>
            <a:r>
              <a:rPr lang="en-IE" dirty="0" err="1"/>
              <a:t>İstihdam</a:t>
            </a:r>
            <a:r>
              <a:rPr lang="en-IE" dirty="0"/>
              <a:t>,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muazzam</a:t>
            </a:r>
            <a:r>
              <a:rPr lang="en-IE" dirty="0"/>
              <a:t> </a:t>
            </a:r>
            <a:r>
              <a:rPr lang="en-IE" dirty="0" err="1"/>
              <a:t>fırsatlar</a:t>
            </a:r>
            <a:r>
              <a:rPr lang="en-IE" dirty="0"/>
              <a:t> </a:t>
            </a:r>
            <a:r>
              <a:rPr lang="en-IE" dirty="0" err="1"/>
              <a:t>sunmaktadır</a:t>
            </a:r>
            <a:r>
              <a:rPr lang="en-IE" dirty="0"/>
              <a:t>. </a:t>
            </a:r>
            <a:r>
              <a:rPr lang="en-IE" dirty="0" err="1"/>
              <a:t>Bunları</a:t>
            </a:r>
            <a:r>
              <a:rPr lang="en-IE" dirty="0"/>
              <a:t> </a:t>
            </a:r>
            <a:r>
              <a:rPr lang="en-IE" dirty="0" err="1"/>
              <a:t>işinizde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başkalarıyla</a:t>
            </a:r>
            <a:r>
              <a:rPr lang="en-IE" dirty="0"/>
              <a:t> </a:t>
            </a:r>
            <a:r>
              <a:rPr lang="en-IE" dirty="0" err="1"/>
              <a:t>işbirliğinde</a:t>
            </a:r>
            <a:r>
              <a:rPr lang="en-IE" dirty="0"/>
              <a:t> </a:t>
            </a:r>
            <a:r>
              <a:rPr lang="en-IE" dirty="0" err="1"/>
              <a:t>tanıtabilir</a:t>
            </a:r>
            <a:r>
              <a:rPr lang="en-IE" dirty="0"/>
              <a:t> </a:t>
            </a:r>
            <a:r>
              <a:rPr lang="en-IE" dirty="0" err="1"/>
              <a:t>misiniz</a:t>
            </a:r>
            <a:r>
              <a:rPr lang="en-IE" dirty="0"/>
              <a:t>?</a:t>
            </a:r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3CAEB4-6D1E-4A12-933C-8886D85A0CE8}"/>
              </a:ext>
            </a:extLst>
          </p:cNvPr>
          <p:cNvSpPr txBox="1"/>
          <p:nvPr/>
        </p:nvSpPr>
        <p:spPr>
          <a:xfrm>
            <a:off x="0" y="0"/>
            <a:ext cx="4690753" cy="369332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Temel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İletişim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Paketleri</a:t>
            </a:r>
            <a:r>
              <a:rPr lang="en-IE" dirty="0">
                <a:solidFill>
                  <a:schemeClr val="bg1"/>
                </a:solidFill>
              </a:rPr>
              <a:t> / </a:t>
            </a:r>
            <a:r>
              <a:rPr lang="en-IE" dirty="0" err="1">
                <a:solidFill>
                  <a:schemeClr val="bg1"/>
                </a:solidFill>
              </a:rPr>
              <a:t>Alıştırmalar</a:t>
            </a:r>
            <a:r>
              <a:rPr lang="tr-TR" dirty="0">
                <a:solidFill>
                  <a:schemeClr val="bg1"/>
                </a:solidFill>
              </a:rPr>
              <a:t> Noktaları</a:t>
            </a:r>
            <a:endParaRPr lang="en-IE" dirty="0">
              <a:solidFill>
                <a:schemeClr val="bg1"/>
              </a:solidFill>
            </a:endParaRPr>
          </a:p>
        </p:txBody>
      </p:sp>
      <p:grpSp>
        <p:nvGrpSpPr>
          <p:cNvPr id="13" name="Google Shape;813;p39">
            <a:extLst>
              <a:ext uri="{FF2B5EF4-FFF2-40B4-BE49-F238E27FC236}">
                <a16:creationId xmlns:a16="http://schemas.microsoft.com/office/drawing/2014/main" xmlns="" id="{0A1233D0-E303-439F-AB5F-10322B1DAD36}"/>
              </a:ext>
            </a:extLst>
          </p:cNvPr>
          <p:cNvGrpSpPr/>
          <p:nvPr/>
        </p:nvGrpSpPr>
        <p:grpSpPr>
          <a:xfrm>
            <a:off x="1409556" y="843756"/>
            <a:ext cx="540999" cy="749830"/>
            <a:chOff x="6718575" y="2318625"/>
            <a:chExt cx="256950" cy="407375"/>
          </a:xfrm>
        </p:grpSpPr>
        <p:sp>
          <p:nvSpPr>
            <p:cNvPr id="14" name="Google Shape;814;p39">
              <a:extLst>
                <a:ext uri="{FF2B5EF4-FFF2-40B4-BE49-F238E27FC236}">
                  <a16:creationId xmlns:a16="http://schemas.microsoft.com/office/drawing/2014/main" xmlns="" id="{23C569AF-787E-4F78-9A76-6BD05C76FEAA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;p39">
              <a:extLst>
                <a:ext uri="{FF2B5EF4-FFF2-40B4-BE49-F238E27FC236}">
                  <a16:creationId xmlns:a16="http://schemas.microsoft.com/office/drawing/2014/main" xmlns="" id="{308CA53F-60A3-41D2-A96B-16158843BB41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6;p39">
              <a:extLst>
                <a:ext uri="{FF2B5EF4-FFF2-40B4-BE49-F238E27FC236}">
                  <a16:creationId xmlns:a16="http://schemas.microsoft.com/office/drawing/2014/main" xmlns="" id="{6E3F815A-8C47-40B7-A53F-BAA2B83B2B81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7;p39">
              <a:extLst>
                <a:ext uri="{FF2B5EF4-FFF2-40B4-BE49-F238E27FC236}">
                  <a16:creationId xmlns:a16="http://schemas.microsoft.com/office/drawing/2014/main" xmlns="" id="{34A99AE4-2EA5-43E3-A15F-5D8E7A23C445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8;p39">
              <a:extLst>
                <a:ext uri="{FF2B5EF4-FFF2-40B4-BE49-F238E27FC236}">
                  <a16:creationId xmlns:a16="http://schemas.microsoft.com/office/drawing/2014/main" xmlns="" id="{6EA496E5-A017-4A15-A305-135E482C0150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9;p39">
              <a:extLst>
                <a:ext uri="{FF2B5EF4-FFF2-40B4-BE49-F238E27FC236}">
                  <a16:creationId xmlns:a16="http://schemas.microsoft.com/office/drawing/2014/main" xmlns="" id="{19EBBCF1-083C-41B1-99E4-64CAE688B841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0;p39">
              <a:extLst>
                <a:ext uri="{FF2B5EF4-FFF2-40B4-BE49-F238E27FC236}">
                  <a16:creationId xmlns:a16="http://schemas.microsoft.com/office/drawing/2014/main" xmlns="" id="{2BC802E1-949C-4715-9A33-BAD5C9BCB78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21;p39">
              <a:extLst>
                <a:ext uri="{FF2B5EF4-FFF2-40B4-BE49-F238E27FC236}">
                  <a16:creationId xmlns:a16="http://schemas.microsoft.com/office/drawing/2014/main" xmlns="" id="{AADFDC41-2B91-437C-B53F-B76F83FC035A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612;p39">
            <a:extLst>
              <a:ext uri="{FF2B5EF4-FFF2-40B4-BE49-F238E27FC236}">
                <a16:creationId xmlns:a16="http://schemas.microsoft.com/office/drawing/2014/main" xmlns="" id="{D92E5C13-7A7B-4C37-8AD2-16D69B917F86}"/>
              </a:ext>
            </a:extLst>
          </p:cNvPr>
          <p:cNvGrpSpPr/>
          <p:nvPr/>
        </p:nvGrpSpPr>
        <p:grpSpPr>
          <a:xfrm>
            <a:off x="4296422" y="896754"/>
            <a:ext cx="655587" cy="641843"/>
            <a:chOff x="3951850" y="2985350"/>
            <a:chExt cx="407950" cy="416500"/>
          </a:xfrm>
        </p:grpSpPr>
        <p:sp>
          <p:nvSpPr>
            <p:cNvPr id="23" name="Google Shape;613;p39">
              <a:extLst>
                <a:ext uri="{FF2B5EF4-FFF2-40B4-BE49-F238E27FC236}">
                  <a16:creationId xmlns:a16="http://schemas.microsoft.com/office/drawing/2014/main" xmlns="" id="{58DADBC2-AD83-47BC-87FE-A9DF0CC1E114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4;p39">
              <a:extLst>
                <a:ext uri="{FF2B5EF4-FFF2-40B4-BE49-F238E27FC236}">
                  <a16:creationId xmlns:a16="http://schemas.microsoft.com/office/drawing/2014/main" xmlns="" id="{5BDA9DC0-7D8A-4DA2-8579-904F253DA844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15;p39">
              <a:extLst>
                <a:ext uri="{FF2B5EF4-FFF2-40B4-BE49-F238E27FC236}">
                  <a16:creationId xmlns:a16="http://schemas.microsoft.com/office/drawing/2014/main" xmlns="" id="{63679B12-0A72-48B0-A4FA-F05E3FFD3783}"/>
                </a:ext>
              </a:extLst>
            </p:cNvPr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16;p39">
              <a:extLst>
                <a:ext uri="{FF2B5EF4-FFF2-40B4-BE49-F238E27FC236}">
                  <a16:creationId xmlns:a16="http://schemas.microsoft.com/office/drawing/2014/main" xmlns="" id="{5D8D142F-410E-4BA6-8509-0C76E2CA1903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680;p39">
            <a:extLst>
              <a:ext uri="{FF2B5EF4-FFF2-40B4-BE49-F238E27FC236}">
                <a16:creationId xmlns:a16="http://schemas.microsoft.com/office/drawing/2014/main" xmlns="" id="{1FC355B9-FF07-4FD7-8AB3-1D9B206F02FB}"/>
              </a:ext>
            </a:extLst>
          </p:cNvPr>
          <p:cNvSpPr/>
          <p:nvPr/>
        </p:nvSpPr>
        <p:spPr>
          <a:xfrm>
            <a:off x="7048844" y="776198"/>
            <a:ext cx="796754" cy="817388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4409DBC-91F4-41A1-9A29-ACFBBEDA4568}"/>
              </a:ext>
            </a:extLst>
          </p:cNvPr>
          <p:cNvSpPr/>
          <p:nvPr/>
        </p:nvSpPr>
        <p:spPr>
          <a:xfrm>
            <a:off x="6547175" y="6588029"/>
            <a:ext cx="58530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2"/>
              </a:rPr>
              <a:t>https://oureverydaylife.com/the-importance-of-verbal-non-verbal-communication-5162572.html</a:t>
            </a:r>
            <a:endParaRPr lang="en-IE" sz="1000" dirty="0"/>
          </a:p>
        </p:txBody>
      </p:sp>
      <p:grpSp>
        <p:nvGrpSpPr>
          <p:cNvPr id="35" name="Google Shape;857;p39">
            <a:extLst>
              <a:ext uri="{FF2B5EF4-FFF2-40B4-BE49-F238E27FC236}">
                <a16:creationId xmlns:a16="http://schemas.microsoft.com/office/drawing/2014/main" xmlns="" id="{8C61AE3D-CD02-4D90-9981-B54EDB85F8D4}"/>
              </a:ext>
            </a:extLst>
          </p:cNvPr>
          <p:cNvGrpSpPr/>
          <p:nvPr/>
        </p:nvGrpSpPr>
        <p:grpSpPr>
          <a:xfrm>
            <a:off x="10089600" y="868552"/>
            <a:ext cx="700986" cy="725009"/>
            <a:chOff x="5233525" y="4954450"/>
            <a:chExt cx="538275" cy="516350"/>
          </a:xfrm>
        </p:grpSpPr>
        <p:sp>
          <p:nvSpPr>
            <p:cNvPr id="36" name="Google Shape;858;p39">
              <a:extLst>
                <a:ext uri="{FF2B5EF4-FFF2-40B4-BE49-F238E27FC236}">
                  <a16:creationId xmlns:a16="http://schemas.microsoft.com/office/drawing/2014/main" xmlns="" id="{9D011B03-417D-42DC-A384-21432F49E241}"/>
                </a:ext>
              </a:extLst>
            </p:cNvPr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9;p39">
              <a:extLst>
                <a:ext uri="{FF2B5EF4-FFF2-40B4-BE49-F238E27FC236}">
                  <a16:creationId xmlns:a16="http://schemas.microsoft.com/office/drawing/2014/main" xmlns="" id="{8201F175-5E82-4D9C-8FEF-6EFBAF461E36}"/>
                </a:ext>
              </a:extLst>
            </p:cNvPr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60;p39">
              <a:extLst>
                <a:ext uri="{FF2B5EF4-FFF2-40B4-BE49-F238E27FC236}">
                  <a16:creationId xmlns:a16="http://schemas.microsoft.com/office/drawing/2014/main" xmlns="" id="{6F2FCD0E-EB90-4919-ACE9-A71BCDBF4628}"/>
                </a:ext>
              </a:extLst>
            </p:cNvPr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61;p39">
              <a:extLst>
                <a:ext uri="{FF2B5EF4-FFF2-40B4-BE49-F238E27FC236}">
                  <a16:creationId xmlns:a16="http://schemas.microsoft.com/office/drawing/2014/main" xmlns="" id="{154494B9-25B8-4453-8ABC-066740D13C90}"/>
                </a:ext>
              </a:extLst>
            </p:cNvPr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62;p39">
              <a:extLst>
                <a:ext uri="{FF2B5EF4-FFF2-40B4-BE49-F238E27FC236}">
                  <a16:creationId xmlns:a16="http://schemas.microsoft.com/office/drawing/2014/main" xmlns="" id="{2D09B0BC-D46A-4200-803D-76E190CC18DA}"/>
                </a:ext>
              </a:extLst>
            </p:cNvPr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63;p39">
              <a:extLst>
                <a:ext uri="{FF2B5EF4-FFF2-40B4-BE49-F238E27FC236}">
                  <a16:creationId xmlns:a16="http://schemas.microsoft.com/office/drawing/2014/main" xmlns="" id="{D0395263-5964-4352-91E5-4139C8C25FE8}"/>
                </a:ext>
              </a:extLst>
            </p:cNvPr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64;p39">
              <a:extLst>
                <a:ext uri="{FF2B5EF4-FFF2-40B4-BE49-F238E27FC236}">
                  <a16:creationId xmlns:a16="http://schemas.microsoft.com/office/drawing/2014/main" xmlns="" id="{40F0D832-5596-4690-A64C-35810CC0C76F}"/>
                </a:ext>
              </a:extLst>
            </p:cNvPr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65;p39">
              <a:extLst>
                <a:ext uri="{FF2B5EF4-FFF2-40B4-BE49-F238E27FC236}">
                  <a16:creationId xmlns:a16="http://schemas.microsoft.com/office/drawing/2014/main" xmlns="" id="{C64B81CE-89B2-4775-A8A6-E775EB51320B}"/>
                </a:ext>
              </a:extLst>
            </p:cNvPr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66;p39">
              <a:extLst>
                <a:ext uri="{FF2B5EF4-FFF2-40B4-BE49-F238E27FC236}">
                  <a16:creationId xmlns:a16="http://schemas.microsoft.com/office/drawing/2014/main" xmlns="" id="{6E0A270A-9F2B-4E6F-9396-A3DAE2FF4560}"/>
                </a:ext>
              </a:extLst>
            </p:cNvPr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67;p39">
              <a:extLst>
                <a:ext uri="{FF2B5EF4-FFF2-40B4-BE49-F238E27FC236}">
                  <a16:creationId xmlns:a16="http://schemas.microsoft.com/office/drawing/2014/main" xmlns="" id="{5D67874A-E347-40DA-96EA-C09DE2FB36EA}"/>
                </a:ext>
              </a:extLst>
            </p:cNvPr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8;p39">
              <a:extLst>
                <a:ext uri="{FF2B5EF4-FFF2-40B4-BE49-F238E27FC236}">
                  <a16:creationId xmlns:a16="http://schemas.microsoft.com/office/drawing/2014/main" xmlns="" id="{DA6EFC31-65DF-46E9-AB3F-DD72B4BFF011}"/>
                </a:ext>
              </a:extLst>
            </p:cNvPr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7967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7462" y="839376"/>
            <a:ext cx="3104978" cy="697353"/>
          </a:xfrm>
        </p:spPr>
        <p:txBody>
          <a:bodyPr/>
          <a:lstStyle/>
          <a:p>
            <a:r>
              <a:rPr lang="tr-TR" sz="4500" dirty="0"/>
              <a:t>Teşekkürler</a:t>
            </a:r>
            <a:endParaRPr lang="en-US" sz="4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dirty="0"/>
              <a:t>Sorularınız?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712819" y="2463871"/>
            <a:ext cx="2812464" cy="323455"/>
          </a:xfrm>
        </p:spPr>
        <p:txBody>
          <a:bodyPr/>
          <a:lstStyle/>
          <a:p>
            <a:r>
              <a:rPr lang="en-IE" dirty="0" smtClean="0"/>
              <a:t>www.promise-project.eu</a:t>
            </a: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796927" y="3532599"/>
            <a:ext cx="2757540" cy="382588"/>
          </a:xfrm>
        </p:spPr>
        <p:txBody>
          <a:bodyPr/>
          <a:lstStyle/>
          <a:p>
            <a:r>
              <a:rPr lang="en-IE" dirty="0"/>
              <a:t>erasmus@ridc.ie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8235483" y="4448145"/>
            <a:ext cx="2757540" cy="416755"/>
          </a:xfrm>
        </p:spPr>
        <p:txBody>
          <a:bodyPr/>
          <a:lstStyle/>
          <a:p>
            <a:r>
              <a:rPr lang="en-GB" dirty="0"/>
              <a:t>/PROMISEproject2020</a:t>
            </a:r>
            <a:endParaRPr lang="en-US" dirty="0"/>
          </a:p>
        </p:txBody>
      </p:sp>
      <p:sp>
        <p:nvSpPr>
          <p:cNvPr id="9" name="Google Shape;482;p39">
            <a:hlinkClick r:id="rId2"/>
          </p:cNvPr>
          <p:cNvSpPr/>
          <p:nvPr/>
        </p:nvSpPr>
        <p:spPr>
          <a:xfrm>
            <a:off x="7232588" y="2462413"/>
            <a:ext cx="295553" cy="257910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Resim 20" descr="H:\BelgelerimBenimBackup23Feb2018\TUPYÖM\KA204 PROMISE 2018-2020\Dissemination\Newsletters\Newsletter 3\promise-project.eu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94" y="2161847"/>
            <a:ext cx="861060" cy="8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Resim 2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39" y="4377993"/>
            <a:ext cx="488200" cy="489195"/>
          </a:xfrm>
          <a:prstGeom prst="rect">
            <a:avLst/>
          </a:prstGeom>
        </p:spPr>
      </p:pic>
      <p:grpSp>
        <p:nvGrpSpPr>
          <p:cNvPr id="17" name="Google Shape;506;p39"/>
          <p:cNvGrpSpPr/>
          <p:nvPr/>
        </p:nvGrpSpPr>
        <p:grpSpPr>
          <a:xfrm>
            <a:off x="7380365" y="3606172"/>
            <a:ext cx="299463" cy="202260"/>
            <a:chOff x="564675" y="1700625"/>
            <a:chExt cx="465200" cy="314200"/>
          </a:xfrm>
        </p:grpSpPr>
        <p:sp>
          <p:nvSpPr>
            <p:cNvPr id="18" name="Google Shape;507;p39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8;p39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9;p39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010454" y="5201097"/>
            <a:ext cx="2757540" cy="416755"/>
          </a:xfrm>
        </p:spPr>
        <p:txBody>
          <a:bodyPr/>
          <a:lstStyle/>
          <a:p>
            <a:r>
              <a:rPr lang="en-US" dirty="0"/>
              <a:t>@Promiseproject2</a:t>
            </a:r>
          </a:p>
        </p:txBody>
      </p:sp>
      <p:pic>
        <p:nvPicPr>
          <p:cNvPr id="27" name="Resim 2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05" y="5118824"/>
            <a:ext cx="474805" cy="4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8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36F973-4229-4DAD-A74D-D5A54E8F62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51285" y="1920930"/>
            <a:ext cx="7420302" cy="3872188"/>
          </a:xfrm>
        </p:spPr>
        <p:txBody>
          <a:bodyPr/>
          <a:lstStyle/>
          <a:p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</a:t>
            </a:r>
            <a:r>
              <a:rPr lang="en-IE" dirty="0" err="1"/>
              <a:t>aynı</a:t>
            </a:r>
            <a:r>
              <a:rPr lang="en-IE" dirty="0"/>
              <a:t> </a:t>
            </a:r>
            <a:r>
              <a:rPr lang="en-IE" dirty="0" err="1"/>
              <a:t>zamanda</a:t>
            </a:r>
            <a:r>
              <a:rPr lang="en-IE" dirty="0"/>
              <a:t> </a:t>
            </a:r>
            <a:r>
              <a:rPr lang="en-IE" dirty="0" err="1"/>
              <a:t>istihdama</a:t>
            </a:r>
            <a:r>
              <a:rPr lang="en-IE" dirty="0"/>
              <a:t> </a:t>
            </a:r>
            <a:r>
              <a:rPr lang="en-IE" dirty="0" err="1"/>
              <a:t>yönelik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rampa</a:t>
            </a:r>
            <a:r>
              <a:rPr lang="en-IE" dirty="0"/>
              <a:t> </a:t>
            </a:r>
            <a:r>
              <a:rPr lang="en-IE" dirty="0" err="1"/>
              <a:t>görevi</a:t>
            </a:r>
            <a:r>
              <a:rPr lang="en-IE" dirty="0"/>
              <a:t> </a:t>
            </a:r>
            <a:r>
              <a:rPr lang="en-IE" dirty="0" err="1"/>
              <a:t>görme</a:t>
            </a:r>
            <a:r>
              <a:rPr lang="en-IE" dirty="0"/>
              <a:t> </a:t>
            </a:r>
            <a:r>
              <a:rPr lang="en-IE" dirty="0" err="1"/>
              <a:t>potansiyeline</a:t>
            </a:r>
            <a:r>
              <a:rPr lang="en-IE" dirty="0"/>
              <a:t> ve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ailenin</a:t>
            </a:r>
            <a:r>
              <a:rPr lang="en-IE" dirty="0"/>
              <a:t> </a:t>
            </a:r>
            <a:r>
              <a:rPr lang="en-IE" dirty="0" err="1"/>
              <a:t>sürdürdüğü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ücret</a:t>
            </a:r>
            <a:r>
              <a:rPr lang="en-IE" dirty="0"/>
              <a:t> </a:t>
            </a:r>
            <a:r>
              <a:rPr lang="en-IE" dirty="0" err="1"/>
              <a:t>kazanmaya</a:t>
            </a:r>
            <a:r>
              <a:rPr lang="en-IE" dirty="0"/>
              <a:t> </a:t>
            </a:r>
            <a:r>
              <a:rPr lang="en-IE" dirty="0" err="1"/>
              <a:t>başlamasına</a:t>
            </a:r>
            <a:r>
              <a:rPr lang="en-IE" dirty="0"/>
              <a:t> </a:t>
            </a:r>
            <a:r>
              <a:rPr lang="en-IE" dirty="0" err="1"/>
              <a:t>fırsat</a:t>
            </a:r>
            <a:r>
              <a:rPr lang="en-IE" dirty="0"/>
              <a:t> </a:t>
            </a:r>
            <a:r>
              <a:rPr lang="en-IE" dirty="0" err="1"/>
              <a:t>vermektedir</a:t>
            </a:r>
            <a:r>
              <a:rPr lang="en-IE" dirty="0"/>
              <a:t>.</a:t>
            </a:r>
          </a:p>
          <a:p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öğrenimi</a:t>
            </a:r>
            <a:r>
              <a:rPr lang="en-IE" dirty="0"/>
              <a:t> (PROMISE Strand 1'de </a:t>
            </a:r>
            <a:r>
              <a:rPr lang="en-IE" dirty="0" err="1"/>
              <a:t>öğrendiğimiz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)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entegrasyon</a:t>
            </a:r>
            <a:r>
              <a:rPr lang="en-IE" dirty="0"/>
              <a:t> </a:t>
            </a:r>
            <a:r>
              <a:rPr lang="en-IE" dirty="0" err="1"/>
              <a:t>sorununu</a:t>
            </a:r>
            <a:r>
              <a:rPr lang="en-IE" dirty="0"/>
              <a:t> </a:t>
            </a:r>
            <a:r>
              <a:rPr lang="en-IE" dirty="0" err="1"/>
              <a:t>temsil</a:t>
            </a:r>
            <a:r>
              <a:rPr lang="en-IE" dirty="0"/>
              <a:t> </a:t>
            </a:r>
            <a:r>
              <a:rPr lang="en-IE" dirty="0" err="1"/>
              <a:t>eder</a:t>
            </a:r>
            <a:r>
              <a:rPr lang="en-IE" dirty="0"/>
              <a:t>; 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kazanımı</a:t>
            </a:r>
            <a:r>
              <a:rPr lang="en-IE" dirty="0"/>
              <a:t> </a:t>
            </a:r>
            <a:r>
              <a:rPr lang="en-IE" dirty="0" err="1"/>
              <a:t>toplumda</a:t>
            </a:r>
            <a:r>
              <a:rPr lang="en-IE" dirty="0"/>
              <a:t> ve </a:t>
            </a:r>
            <a:r>
              <a:rPr lang="en-IE" dirty="0" err="1"/>
              <a:t>işgücünde</a:t>
            </a:r>
            <a:r>
              <a:rPr lang="en-IE" dirty="0"/>
              <a:t> </a:t>
            </a:r>
            <a:r>
              <a:rPr lang="en-IE" dirty="0" err="1"/>
              <a:t>etkili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çalışmak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gereklidir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B16724-52A5-4349-ACA5-2BF7C8AA11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tr-TR" dirty="0"/>
              <a:t>Entegrasyon Aracı Olarak Yetişkin Eğitimi</a:t>
            </a:r>
            <a:endParaRPr lang="tr-T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66788D-32F4-4FCA-829D-C6013CC6ADFB}"/>
              </a:ext>
            </a:extLst>
          </p:cNvPr>
          <p:cNvSpPr/>
          <p:nvPr/>
        </p:nvSpPr>
        <p:spPr>
          <a:xfrm>
            <a:off x="301879" y="1920930"/>
            <a:ext cx="3828687" cy="3046988"/>
          </a:xfrm>
          <a:prstGeom prst="rect">
            <a:avLst/>
          </a:prstGeom>
          <a:solidFill>
            <a:srgbClr val="EA1D76"/>
          </a:solidFill>
        </p:spPr>
        <p:txBody>
          <a:bodyPr wrap="square">
            <a:spAutoFit/>
          </a:bodyPr>
          <a:lstStyle/>
          <a:p>
            <a:r>
              <a:rPr lang="en-IE" sz="3200" b="1" dirty="0" err="1">
                <a:solidFill>
                  <a:schemeClr val="bg1"/>
                </a:solidFill>
              </a:rPr>
              <a:t>Yetişkin</a:t>
            </a:r>
            <a:r>
              <a:rPr lang="en-IE" sz="3200" b="1" dirty="0">
                <a:solidFill>
                  <a:schemeClr val="bg1"/>
                </a:solidFill>
              </a:rPr>
              <a:t> </a:t>
            </a:r>
            <a:r>
              <a:rPr lang="en-IE" sz="3200" b="1" dirty="0" err="1">
                <a:solidFill>
                  <a:schemeClr val="bg1"/>
                </a:solidFill>
              </a:rPr>
              <a:t>Eğitimi</a:t>
            </a:r>
            <a:r>
              <a:rPr lang="en-IE" sz="3200" b="1" dirty="0">
                <a:solidFill>
                  <a:schemeClr val="bg1"/>
                </a:solidFill>
              </a:rPr>
              <a:t>, </a:t>
            </a:r>
            <a:r>
              <a:rPr lang="en-IE" sz="3200" b="1" dirty="0" err="1">
                <a:solidFill>
                  <a:schemeClr val="bg1"/>
                </a:solidFill>
              </a:rPr>
              <a:t>mülteci</a:t>
            </a:r>
            <a:r>
              <a:rPr lang="en-IE" sz="3200" b="1" dirty="0">
                <a:solidFill>
                  <a:schemeClr val="bg1"/>
                </a:solidFill>
              </a:rPr>
              <a:t> ve </a:t>
            </a:r>
            <a:r>
              <a:rPr lang="en-IE" sz="3200" b="1" dirty="0" err="1">
                <a:solidFill>
                  <a:schemeClr val="bg1"/>
                </a:solidFill>
              </a:rPr>
              <a:t>göçmen</a:t>
            </a:r>
            <a:r>
              <a:rPr lang="en-IE" sz="3200" b="1" dirty="0">
                <a:solidFill>
                  <a:schemeClr val="bg1"/>
                </a:solidFill>
              </a:rPr>
              <a:t> </a:t>
            </a:r>
            <a:r>
              <a:rPr lang="en-IE" sz="3200" b="1" dirty="0" err="1">
                <a:solidFill>
                  <a:schemeClr val="bg1"/>
                </a:solidFill>
              </a:rPr>
              <a:t>dili</a:t>
            </a:r>
            <a:r>
              <a:rPr lang="en-IE" sz="3200" b="1" dirty="0">
                <a:solidFill>
                  <a:schemeClr val="bg1"/>
                </a:solidFill>
              </a:rPr>
              <a:t> </a:t>
            </a:r>
            <a:r>
              <a:rPr lang="en-IE" sz="3200" b="1" dirty="0" err="1">
                <a:solidFill>
                  <a:schemeClr val="bg1"/>
                </a:solidFill>
              </a:rPr>
              <a:t>öğrenme</a:t>
            </a:r>
            <a:r>
              <a:rPr lang="en-IE" sz="3200" b="1" dirty="0">
                <a:solidFill>
                  <a:schemeClr val="bg1"/>
                </a:solidFill>
              </a:rPr>
              <a:t> ve </a:t>
            </a:r>
            <a:r>
              <a:rPr lang="en-IE" sz="3200" b="1" dirty="0" err="1">
                <a:solidFill>
                  <a:schemeClr val="bg1"/>
                </a:solidFill>
              </a:rPr>
              <a:t>istihdam</a:t>
            </a:r>
            <a:r>
              <a:rPr lang="en-IE" sz="3200" b="1" dirty="0">
                <a:solidFill>
                  <a:schemeClr val="bg1"/>
                </a:solidFill>
              </a:rPr>
              <a:t> </a:t>
            </a:r>
            <a:r>
              <a:rPr lang="en-IE" sz="3200" b="1" dirty="0" err="1">
                <a:solidFill>
                  <a:schemeClr val="bg1"/>
                </a:solidFill>
              </a:rPr>
              <a:t>fırsatlarını</a:t>
            </a:r>
            <a:r>
              <a:rPr lang="en-IE" sz="3200" b="1" dirty="0">
                <a:solidFill>
                  <a:schemeClr val="bg1"/>
                </a:solidFill>
              </a:rPr>
              <a:t> </a:t>
            </a:r>
            <a:r>
              <a:rPr lang="en-IE" sz="3200" b="1" dirty="0" err="1">
                <a:solidFill>
                  <a:schemeClr val="bg1"/>
                </a:solidFill>
              </a:rPr>
              <a:t>ilerletmeye</a:t>
            </a:r>
            <a:r>
              <a:rPr lang="en-IE" sz="3200" b="1" dirty="0">
                <a:solidFill>
                  <a:schemeClr val="bg1"/>
                </a:solidFill>
              </a:rPr>
              <a:t> </a:t>
            </a:r>
            <a:r>
              <a:rPr lang="en-IE" sz="3200" b="1" dirty="0" err="1">
                <a:solidFill>
                  <a:schemeClr val="bg1"/>
                </a:solidFill>
              </a:rPr>
              <a:t>yardımcı</a:t>
            </a:r>
            <a:r>
              <a:rPr lang="en-IE" sz="3200" b="1" dirty="0">
                <a:solidFill>
                  <a:schemeClr val="bg1"/>
                </a:solidFill>
              </a:rPr>
              <a:t> </a:t>
            </a:r>
            <a:r>
              <a:rPr lang="en-IE" sz="3200" b="1" dirty="0" err="1">
                <a:solidFill>
                  <a:schemeClr val="bg1"/>
                </a:solidFill>
              </a:rPr>
              <a:t>olabilir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22018B-57B2-48E9-AC44-776007119824}"/>
              </a:ext>
            </a:extLst>
          </p:cNvPr>
          <p:cNvSpPr/>
          <p:nvPr/>
        </p:nvSpPr>
        <p:spPr>
          <a:xfrm>
            <a:off x="7199586" y="656373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https://www.migrationpolicy.org/topics/adult-education-language-learning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560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36F973-4229-4DAD-A74D-D5A54E8F62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5876" y="1754551"/>
            <a:ext cx="7157545" cy="3872188"/>
          </a:xfrm>
        </p:spPr>
        <p:txBody>
          <a:bodyPr/>
          <a:lstStyle/>
          <a:p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entegrasyon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rolünü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tek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başına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oynayamaz</a:t>
            </a:r>
            <a:r>
              <a:rPr lang="en-IE" dirty="0">
                <a:solidFill>
                  <a:srgbClr val="615F5D"/>
                </a:solidFill>
              </a:rPr>
              <a:t>.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sağlayıcıları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topluluk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liderleriyle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etkileşime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geçtiğinde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göçmenler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dayalı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entegrasyon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çabaları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</a:t>
            </a:r>
            <a:r>
              <a:rPr lang="en-IE" dirty="0">
                <a:solidFill>
                  <a:srgbClr val="615F5D"/>
                </a:solidFill>
              </a:rPr>
              <a:t> platform </a:t>
            </a:r>
            <a:r>
              <a:rPr lang="en-IE" dirty="0" err="1">
                <a:solidFill>
                  <a:srgbClr val="615F5D"/>
                </a:solidFill>
              </a:rPr>
              <a:t>sağladığında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çok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şey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olabilir</a:t>
            </a:r>
            <a:r>
              <a:rPr lang="en-IE" dirty="0">
                <a:solidFill>
                  <a:srgbClr val="615F5D"/>
                </a:solidFill>
              </a:rPr>
              <a:t>.</a:t>
            </a:r>
          </a:p>
          <a:p>
            <a:r>
              <a:rPr lang="en-IE" dirty="0" err="1">
                <a:solidFill>
                  <a:srgbClr val="615F5D"/>
                </a:solidFill>
              </a:rPr>
              <a:t>Örneğin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Yetişkin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sağlayıcıları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çabalarının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kısmını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göçmenleri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mültecileri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yerel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topluluklarda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daha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aktif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vatandaşlar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olmaya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teşvik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etmeye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onlara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sivil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faaliyetlerde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bulunmaları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yeterli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fırsatlar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sunmaya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odaklanabilirler</a:t>
            </a:r>
            <a:r>
              <a:rPr lang="en-IE" dirty="0">
                <a:solidFill>
                  <a:srgbClr val="615F5D"/>
                </a:solidFill>
              </a:rPr>
              <a:t>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B16724-52A5-4349-ACA5-2BF7C8AA11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420414"/>
            <a:ext cx="8403792" cy="1188041"/>
          </a:xfrm>
        </p:spPr>
        <p:txBody>
          <a:bodyPr>
            <a:normAutofit/>
          </a:bodyPr>
          <a:lstStyle/>
          <a:p>
            <a:r>
              <a:rPr lang="nn-NO" dirty="0"/>
              <a:t>Topluluk Ortamında Bir Entegrasyon Aracı Olarak Eğitim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CB1869-7EE2-48E5-B28C-B7D1E41AD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0020" y="2209768"/>
            <a:ext cx="3646893" cy="33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58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C50AEF7-FFC4-4E0B-8DF8-37EAFC9D05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7941D7-478C-4092-BCE8-3526034869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2119361"/>
            <a:ext cx="12192000" cy="2936115"/>
          </a:xfrm>
        </p:spPr>
        <p:txBody>
          <a:bodyPr/>
          <a:lstStyle/>
          <a:p>
            <a:r>
              <a:rPr lang="en-IE" dirty="0">
                <a:solidFill>
                  <a:srgbClr val="F38B00"/>
                </a:solidFill>
              </a:rPr>
              <a:t>“</a:t>
            </a:r>
            <a:r>
              <a:rPr lang="en-IE" dirty="0" err="1">
                <a:solidFill>
                  <a:srgbClr val="F38B00"/>
                </a:solidFill>
              </a:rPr>
              <a:t>Eğitim</a:t>
            </a:r>
            <a:r>
              <a:rPr lang="en-IE" dirty="0">
                <a:solidFill>
                  <a:srgbClr val="F38B00"/>
                </a:solidFill>
              </a:rPr>
              <a:t>, </a:t>
            </a:r>
            <a:r>
              <a:rPr lang="en-IE" dirty="0" err="1">
                <a:solidFill>
                  <a:srgbClr val="F38B00"/>
                </a:solidFill>
              </a:rPr>
              <a:t>mültecilerin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insanlık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onurunu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korumanın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birçok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yolundan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biridir</a:t>
            </a:r>
            <a:r>
              <a:rPr lang="en-IE" dirty="0">
                <a:solidFill>
                  <a:srgbClr val="F38B00"/>
                </a:solidFill>
              </a:rPr>
              <a:t> ve </a:t>
            </a:r>
            <a:r>
              <a:rPr lang="en-IE" dirty="0" err="1">
                <a:solidFill>
                  <a:srgbClr val="F38B00"/>
                </a:solidFill>
              </a:rPr>
              <a:t>bu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insan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gruplarının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sosyal</a:t>
            </a:r>
            <a:r>
              <a:rPr lang="en-IE" dirty="0">
                <a:solidFill>
                  <a:srgbClr val="F38B00"/>
                </a:solidFill>
              </a:rPr>
              <a:t> ve </a:t>
            </a:r>
            <a:r>
              <a:rPr lang="en-IE" dirty="0" err="1">
                <a:solidFill>
                  <a:srgbClr val="F38B00"/>
                </a:solidFill>
              </a:rPr>
              <a:t>eğitsel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olarak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dezavantajlı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olmamaları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için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açık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rehberlere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ihtiyaç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vardır</a:t>
            </a:r>
            <a:r>
              <a:rPr lang="en-IE" dirty="0">
                <a:solidFill>
                  <a:srgbClr val="F38B00"/>
                </a:solidFill>
              </a:rPr>
              <a:t>”</a:t>
            </a:r>
            <a:endParaRPr lang="en-I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1C22385-E955-42F5-8096-18F0A9DC634D}"/>
              </a:ext>
            </a:extLst>
          </p:cNvPr>
          <p:cNvSpPr txBox="1">
            <a:spLocks/>
          </p:cNvSpPr>
          <p:nvPr/>
        </p:nvSpPr>
        <p:spPr>
          <a:xfrm>
            <a:off x="672662" y="5151668"/>
            <a:ext cx="11330152" cy="889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IE" sz="2000" dirty="0" err="1">
                <a:solidFill>
                  <a:srgbClr val="6D6E6C"/>
                </a:solidFill>
              </a:rPr>
              <a:t>Mülteci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Bilgi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Servisi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direktörü</a:t>
            </a:r>
            <a:r>
              <a:rPr lang="en-IE" sz="2000" dirty="0">
                <a:solidFill>
                  <a:srgbClr val="6D6E6C"/>
                </a:solidFill>
              </a:rPr>
              <a:t> Josephine Ahern</a:t>
            </a:r>
            <a:endParaRPr lang="en-IE" sz="2000" dirty="0">
              <a:solidFill>
                <a:srgbClr val="6D6E6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FB6C55-DA49-4BEE-84DA-9B7B3A63BA1B}"/>
              </a:ext>
            </a:extLst>
          </p:cNvPr>
          <p:cNvSpPr/>
          <p:nvPr/>
        </p:nvSpPr>
        <p:spPr>
          <a:xfrm>
            <a:off x="4041670" y="5532040"/>
            <a:ext cx="4440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000" dirty="0">
                <a:hlinkClick r:id="rId2"/>
              </a:rPr>
              <a:t>https://www.irishtimes.com/news/immigrants-face-education-barriers-1.789686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823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6562</TotalTime>
  <Words>4966</Words>
  <Application>Microsoft Office PowerPoint</Application>
  <PresentationFormat>Geniş ekran</PresentationFormat>
  <Paragraphs>350</Paragraphs>
  <Slides>62</Slides>
  <Notes>1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62</vt:i4>
      </vt:variant>
    </vt:vector>
  </HeadingPairs>
  <TitlesOfParts>
    <vt:vector size="72" baseType="lpstr">
      <vt:lpstr>ＭＳ Ｐゴシック</vt:lpstr>
      <vt:lpstr>ＭＳ Ｐゴシック</vt:lpstr>
      <vt:lpstr>Arial</vt:lpstr>
      <vt:lpstr>Calibri</vt:lpstr>
      <vt:lpstr>Calibri Light</vt:lpstr>
      <vt:lpstr>Geneva</vt:lpstr>
      <vt:lpstr>Lucida Grande</vt:lpstr>
      <vt:lpstr>Quattrocento Sans</vt:lpstr>
      <vt:lpstr>Times New Roman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lastModifiedBy>Asus-Pc</cp:lastModifiedBy>
  <cp:revision>573</cp:revision>
  <dcterms:created xsi:type="dcterms:W3CDTF">2018-09-19T09:23:58Z</dcterms:created>
  <dcterms:modified xsi:type="dcterms:W3CDTF">2020-07-13T11:55:10Z</dcterms:modified>
</cp:coreProperties>
</file>