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1" ContentType="image/jpe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60" r:id="rId2"/>
    <p:sldId id="310" r:id="rId3"/>
    <p:sldId id="574" r:id="rId4"/>
    <p:sldId id="602" r:id="rId5"/>
    <p:sldId id="603" r:id="rId6"/>
    <p:sldId id="610" r:id="rId7"/>
    <p:sldId id="581" r:id="rId8"/>
    <p:sldId id="583" r:id="rId9"/>
    <p:sldId id="582" r:id="rId10"/>
    <p:sldId id="584" r:id="rId11"/>
    <p:sldId id="587" r:id="rId12"/>
    <p:sldId id="588" r:id="rId13"/>
    <p:sldId id="585" r:id="rId14"/>
    <p:sldId id="586" r:id="rId15"/>
    <p:sldId id="589" r:id="rId16"/>
    <p:sldId id="590" r:id="rId17"/>
    <p:sldId id="591" r:id="rId18"/>
    <p:sldId id="593" r:id="rId19"/>
    <p:sldId id="592" r:id="rId20"/>
    <p:sldId id="594" r:id="rId21"/>
    <p:sldId id="595" r:id="rId22"/>
    <p:sldId id="596" r:id="rId23"/>
    <p:sldId id="597" r:id="rId24"/>
    <p:sldId id="598" r:id="rId25"/>
    <p:sldId id="599" r:id="rId26"/>
    <p:sldId id="600" r:id="rId27"/>
    <p:sldId id="614" r:id="rId28"/>
    <p:sldId id="576" r:id="rId29"/>
    <p:sldId id="601" r:id="rId30"/>
    <p:sldId id="604" r:id="rId31"/>
    <p:sldId id="605" r:id="rId32"/>
    <p:sldId id="612" r:id="rId33"/>
    <p:sldId id="613" r:id="rId34"/>
    <p:sldId id="629" r:id="rId35"/>
    <p:sldId id="630" r:id="rId36"/>
    <p:sldId id="611" r:id="rId37"/>
    <p:sldId id="615" r:id="rId38"/>
    <p:sldId id="632" r:id="rId39"/>
    <p:sldId id="631" r:id="rId40"/>
    <p:sldId id="616" r:id="rId41"/>
    <p:sldId id="617" r:id="rId42"/>
    <p:sldId id="575" r:id="rId43"/>
    <p:sldId id="567" r:id="rId44"/>
    <p:sldId id="568" r:id="rId45"/>
    <p:sldId id="606" r:id="rId46"/>
    <p:sldId id="607" r:id="rId47"/>
    <p:sldId id="608" r:id="rId48"/>
    <p:sldId id="609" r:id="rId49"/>
    <p:sldId id="577" r:id="rId50"/>
    <p:sldId id="578" r:id="rId51"/>
    <p:sldId id="623" r:id="rId52"/>
    <p:sldId id="624" r:id="rId53"/>
    <p:sldId id="579" r:id="rId54"/>
    <p:sldId id="619" r:id="rId55"/>
    <p:sldId id="628" r:id="rId56"/>
    <p:sldId id="625" r:id="rId57"/>
    <p:sldId id="626" r:id="rId58"/>
    <p:sldId id="627" r:id="rId59"/>
    <p:sldId id="429" r:id="rId60"/>
    <p:sldId id="63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Lyons" initials="G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8D3"/>
    <a:srgbClr val="ED7523"/>
    <a:srgbClr val="EA1D76"/>
    <a:srgbClr val="6D6E6C"/>
    <a:srgbClr val="B6BD00"/>
    <a:srgbClr val="F38B00"/>
    <a:srgbClr val="D82F27"/>
    <a:srgbClr val="1896BA"/>
    <a:srgbClr val="0E3C55"/>
    <a:srgbClr val="AC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29"/>
  </p:normalViewPr>
  <p:slideViewPr>
    <p:cSldViewPr snapToGrid="0" snapToObjects="1">
      <p:cViewPr varScale="1">
        <p:scale>
          <a:sx n="89" d="100"/>
          <a:sy n="89" d="100"/>
        </p:scale>
        <p:origin x="466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034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C054-D004-974A-8D8E-E228282ED4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2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on right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 THE </a:t>
            </a:r>
            <a:r>
              <a:rPr lang="en-IE" sz="4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062018" y="866550"/>
            <a:ext cx="458920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50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 Colour variations using the           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PROMISE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24669" y="3172202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097992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 left -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Oval 34"/>
          <p:cNvSpPr/>
          <p:nvPr userDrawn="1"/>
        </p:nvSpPr>
        <p:spPr>
          <a:xfrm flipH="1">
            <a:off x="3916680" y="162197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648130" y="5161819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460162" y="0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8" name="Arc 37"/>
          <p:cNvSpPr/>
          <p:nvPr userDrawn="1"/>
        </p:nvSpPr>
        <p:spPr>
          <a:xfrm rot="9058514" flipH="1">
            <a:off x="-1593353" y="739143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 flipH="1">
            <a:off x="35447" y="5289587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337256" y="1808079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21069" y="91585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428017" y="204933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929107" y="-160857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Arc 26"/>
          <p:cNvSpPr/>
          <p:nvPr userDrawn="1"/>
        </p:nvSpPr>
        <p:spPr>
          <a:xfrm rot="12415736">
            <a:off x="8575829" y="806436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flipH="1">
            <a:off x="6045159" y="999535"/>
            <a:ext cx="6086118" cy="4776251"/>
            <a:chOff x="6578790" y="1650178"/>
            <a:chExt cx="6086118" cy="4776251"/>
          </a:xfrm>
        </p:grpSpPr>
        <p:sp>
          <p:nvSpPr>
            <p:cNvPr id="24" name="Oval 23"/>
            <p:cNvSpPr/>
            <p:nvPr userDrawn="1"/>
          </p:nvSpPr>
          <p:spPr>
            <a:xfrm flipH="1">
              <a:off x="10460023" y="1650178"/>
              <a:ext cx="2204885" cy="2204885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 flipH="1">
              <a:off x="8191473" y="5190022"/>
              <a:ext cx="1236407" cy="1236407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 userDrawn="1"/>
          </p:nvSpPr>
          <p:spPr>
            <a:xfrm flipH="1">
              <a:off x="6578790" y="5317790"/>
              <a:ext cx="739878" cy="739878"/>
            </a:xfrm>
            <a:prstGeom prst="ellipse">
              <a:avLst/>
            </a:prstGeom>
            <a:solidFill>
              <a:srgbClr val="F3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514707" y="-747091"/>
            <a:ext cx="8431142" cy="7605092"/>
            <a:chOff x="-1514707" y="-747091"/>
            <a:chExt cx="8431142" cy="7605092"/>
          </a:xfrm>
        </p:grpSpPr>
        <p:sp>
          <p:nvSpPr>
            <p:cNvPr id="19" name="Arc 18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27" name="Straight Connector 26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rc 52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9" name="Freeform 58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6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6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7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/>
          <p:cNvSpPr/>
          <p:nvPr userDrawn="1"/>
        </p:nvSpPr>
        <p:spPr>
          <a:xfrm rot="2587419">
            <a:off x="-1514707" y="-747091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Freeform 35"/>
          <p:cNvSpPr/>
          <p:nvPr userDrawn="1"/>
        </p:nvSpPr>
        <p:spPr>
          <a:xfrm>
            <a:off x="-17689" y="-29270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4356671" y="121762"/>
            <a:ext cx="1774227" cy="1774227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134549" y="5439999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4844936" y="4657561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>
            <a:off x="448579" y="4971000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sp>
        <p:nvSpPr>
          <p:cNvPr id="4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 userDrawn="1"/>
        </p:nvGrpSpPr>
        <p:grpSpPr>
          <a:xfrm flipH="1">
            <a:off x="5257570" y="-738697"/>
            <a:ext cx="8431142" cy="7605092"/>
            <a:chOff x="-1514707" y="-747091"/>
            <a:chExt cx="8431142" cy="7605092"/>
          </a:xfrm>
        </p:grpSpPr>
        <p:sp>
          <p:nvSpPr>
            <p:cNvPr id="43" name="Arc 42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6A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4356671" y="121762"/>
              <a:ext cx="1774227" cy="1774227"/>
            </a:xfrm>
            <a:prstGeom prst="ellipse">
              <a:avLst/>
            </a:prstGeom>
            <a:solidFill>
              <a:srgbClr val="B6BD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134549" y="5439999"/>
              <a:ext cx="1103834" cy="1103834"/>
            </a:xfrm>
            <a:prstGeom prst="ellipse">
              <a:avLst/>
            </a:prstGeom>
            <a:solidFill>
              <a:srgbClr val="EA1D7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 userDrawn="1"/>
          </p:nvSpPr>
          <p:spPr>
            <a:xfrm>
              <a:off x="4844936" y="4657561"/>
              <a:ext cx="585273" cy="626876"/>
            </a:xfrm>
            <a:prstGeom prst="ellipse">
              <a:avLst/>
            </a:prstGeom>
            <a:solidFill>
              <a:srgbClr val="F38B00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25"/>
            <a:stretch>
              <a:fillRect/>
            </a:stretch>
          </p:blipFill>
          <p:spPr>
            <a:xfrm>
              <a:off x="448579" y="4971000"/>
              <a:ext cx="6467856" cy="1887001"/>
            </a:xfrm>
            <a:custGeom>
              <a:avLst/>
              <a:gdLst>
                <a:gd name="connsiteX0" fmla="*/ 0 w 6467856"/>
                <a:gd name="connsiteY0" fmla="*/ 0 h 1887001"/>
                <a:gd name="connsiteX1" fmla="*/ 6467856 w 6467856"/>
                <a:gd name="connsiteY1" fmla="*/ 0 h 1887001"/>
                <a:gd name="connsiteX2" fmla="*/ 6467856 w 6467856"/>
                <a:gd name="connsiteY2" fmla="*/ 1887001 h 1887001"/>
                <a:gd name="connsiteX3" fmla="*/ 0 w 6467856"/>
                <a:gd name="connsiteY3" fmla="*/ 1887001 h 18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7856" h="1887001">
                  <a:moveTo>
                    <a:pt x="0" y="0"/>
                  </a:moveTo>
                  <a:lnTo>
                    <a:pt x="6467856" y="0"/>
                  </a:lnTo>
                  <a:lnTo>
                    <a:pt x="6467856" y="1887001"/>
                  </a:lnTo>
                  <a:lnTo>
                    <a:pt x="0" y="1887001"/>
                  </a:lnTo>
                  <a:close/>
                </a:path>
              </a:pathLst>
            </a:custGeom>
          </p:spPr>
        </p:pic>
      </p:grpSp>
      <p:cxnSp>
        <p:nvCxnSpPr>
          <p:cNvPr id="14" name="Straight Connector 13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F38B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47" name="Straight Connector 46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5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</a:p>
          <a:p>
            <a:pPr fontAlgn="base"/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093974" y="1633466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24669" y="3172202"/>
            <a:ext cx="54894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PROMISE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59252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0" y="2503620"/>
            <a:ext cx="65925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c 31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8" name="Straight Connector 37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9012581" flipH="1">
            <a:off x="6442227" y="-738697"/>
            <a:ext cx="7246485" cy="7246485"/>
          </a:xfrm>
          <a:prstGeom prst="arc">
            <a:avLst>
              <a:gd name="adj1" fmla="val 15788567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 userDrawn="1"/>
        </p:nvSpPr>
        <p:spPr>
          <a:xfrm flipH="1">
            <a:off x="6599305" y="-20876"/>
            <a:ext cx="5592389" cy="6221432"/>
          </a:xfrm>
          <a:custGeom>
            <a:avLst/>
            <a:gdLst>
              <a:gd name="connsiteX0" fmla="*/ 0 w 5592389"/>
              <a:gd name="connsiteY0" fmla="*/ 0 h 6221432"/>
              <a:gd name="connsiteX1" fmla="*/ 4328167 w 5592389"/>
              <a:gd name="connsiteY1" fmla="*/ 0 h 6221432"/>
              <a:gd name="connsiteX2" fmla="*/ 4561316 w 5592389"/>
              <a:gd name="connsiteY2" fmla="*/ 211901 h 6221432"/>
              <a:gd name="connsiteX3" fmla="*/ 5592389 w 5592389"/>
              <a:gd name="connsiteY3" fmla="*/ 2701130 h 6221432"/>
              <a:gd name="connsiteX4" fmla="*/ 2072087 w 5592389"/>
              <a:gd name="connsiteY4" fmla="*/ 6221432 h 6221432"/>
              <a:gd name="connsiteX5" fmla="*/ 103853 w 5592389"/>
              <a:gd name="connsiteY5" fmla="*/ 5620220 h 6221432"/>
              <a:gd name="connsiteX6" fmla="*/ 0 w 5592389"/>
              <a:gd name="connsiteY6" fmla="*/ 5542560 h 62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89" h="6221432">
                <a:moveTo>
                  <a:pt x="0" y="0"/>
                </a:moveTo>
                <a:lnTo>
                  <a:pt x="4328167" y="0"/>
                </a:lnTo>
                <a:lnTo>
                  <a:pt x="4561316" y="211901"/>
                </a:lnTo>
                <a:cubicBezTo>
                  <a:pt x="5198366" y="848950"/>
                  <a:pt x="5592389" y="1729026"/>
                  <a:pt x="5592389" y="2701130"/>
                </a:cubicBezTo>
                <a:cubicBezTo>
                  <a:pt x="5592389" y="4645339"/>
                  <a:pt x="4016296" y="6221432"/>
                  <a:pt x="2072087" y="6221432"/>
                </a:cubicBezTo>
                <a:cubicBezTo>
                  <a:pt x="1343009" y="6221432"/>
                  <a:pt x="665697" y="5999794"/>
                  <a:pt x="103853" y="5620220"/>
                </a:cubicBezTo>
                <a:lnTo>
                  <a:pt x="0" y="5542560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 flipH="1">
            <a:off x="6043107" y="130156"/>
            <a:ext cx="1774227" cy="177422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 flipH="1">
            <a:off x="10935622" y="5448393"/>
            <a:ext cx="1103834" cy="1103834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 flipH="1">
            <a:off x="6743796" y="4665955"/>
            <a:ext cx="585273" cy="626876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5"/>
          <a:stretch>
            <a:fillRect/>
          </a:stretch>
        </p:blipFill>
        <p:spPr>
          <a:xfrm flipH="1">
            <a:off x="5257570" y="4979394"/>
            <a:ext cx="6467856" cy="1887001"/>
          </a:xfrm>
          <a:custGeom>
            <a:avLst/>
            <a:gdLst>
              <a:gd name="connsiteX0" fmla="*/ 0 w 6467856"/>
              <a:gd name="connsiteY0" fmla="*/ 0 h 1887001"/>
              <a:gd name="connsiteX1" fmla="*/ 6467856 w 6467856"/>
              <a:gd name="connsiteY1" fmla="*/ 0 h 1887001"/>
              <a:gd name="connsiteX2" fmla="*/ 6467856 w 6467856"/>
              <a:gd name="connsiteY2" fmla="*/ 1887001 h 1887001"/>
              <a:gd name="connsiteX3" fmla="*/ 0 w 6467856"/>
              <a:gd name="connsiteY3" fmla="*/ 1887001 h 18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887001">
                <a:moveTo>
                  <a:pt x="0" y="0"/>
                </a:moveTo>
                <a:lnTo>
                  <a:pt x="6467856" y="0"/>
                </a:lnTo>
                <a:lnTo>
                  <a:pt x="6467856" y="1887001"/>
                </a:lnTo>
                <a:lnTo>
                  <a:pt x="0" y="1887001"/>
                </a:lnTo>
                <a:close/>
              </a:path>
            </a:pathLst>
          </a:custGeom>
        </p:spPr>
      </p:pic>
      <p:cxnSp>
        <p:nvCxnSpPr>
          <p:cNvPr id="39" name="Straight Connector 38"/>
          <p:cNvCxnSpPr/>
          <p:nvPr userDrawn="1"/>
        </p:nvCxnSpPr>
        <p:spPr>
          <a:xfrm flipH="1">
            <a:off x="286659" y="1724532"/>
            <a:ext cx="5377589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5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43368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58" name="Oval 57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68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8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EA1D7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sp>
        <p:nvSpPr>
          <p:cNvPr id="16" name="Arc 15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0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26" name="Oval 25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 flipH="1">
            <a:off x="11236788" y="3644146"/>
            <a:ext cx="585273" cy="626876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 flipH="1">
            <a:off x="-231609" y="3506998"/>
            <a:ext cx="1031231" cy="1031231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36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b="88028"/>
          <a:stretch>
            <a:fillRect/>
          </a:stretch>
        </p:blipFill>
        <p:spPr>
          <a:xfrm flipH="1">
            <a:off x="7603251" y="6070975"/>
            <a:ext cx="4519066" cy="774338"/>
          </a:xfrm>
          <a:custGeom>
            <a:avLst/>
            <a:gdLst>
              <a:gd name="connsiteX0" fmla="*/ 4519066 w 4519066"/>
              <a:gd name="connsiteY0" fmla="*/ 0 h 774338"/>
              <a:gd name="connsiteX1" fmla="*/ 0 w 4519066"/>
              <a:gd name="connsiteY1" fmla="*/ 0 h 774338"/>
              <a:gd name="connsiteX2" fmla="*/ 0 w 4519066"/>
              <a:gd name="connsiteY2" fmla="*/ 774338 h 774338"/>
              <a:gd name="connsiteX3" fmla="*/ 4519066 w 4519066"/>
              <a:gd name="connsiteY3" fmla="*/ 774338 h 77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9066" h="774338">
                <a:moveTo>
                  <a:pt x="4519066" y="0"/>
                </a:moveTo>
                <a:lnTo>
                  <a:pt x="0" y="0"/>
                </a:lnTo>
                <a:lnTo>
                  <a:pt x="0" y="774338"/>
                </a:lnTo>
                <a:lnTo>
                  <a:pt x="4519066" y="774338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41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36" name="Arc 35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51986"/>
          <a:stretch>
            <a:fillRect/>
          </a:stretch>
        </p:blipFill>
        <p:spPr>
          <a:xfrm>
            <a:off x="0" y="-8420"/>
            <a:ext cx="4829498" cy="3105456"/>
          </a:xfrm>
          <a:custGeom>
            <a:avLst/>
            <a:gdLst>
              <a:gd name="connsiteX0" fmla="*/ 0 w 4829498"/>
              <a:gd name="connsiteY0" fmla="*/ 0 h 3105456"/>
              <a:gd name="connsiteX1" fmla="*/ 4829498 w 4829498"/>
              <a:gd name="connsiteY1" fmla="*/ 0 h 3105456"/>
              <a:gd name="connsiteX2" fmla="*/ 4829498 w 4829498"/>
              <a:gd name="connsiteY2" fmla="*/ 3105456 h 3105456"/>
              <a:gd name="connsiteX3" fmla="*/ 0 w 4829498"/>
              <a:gd name="connsiteY3" fmla="*/ 3105456 h 31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9498" h="3105456">
                <a:moveTo>
                  <a:pt x="0" y="0"/>
                </a:moveTo>
                <a:lnTo>
                  <a:pt x="4829498" y="0"/>
                </a:lnTo>
                <a:lnTo>
                  <a:pt x="4829498" y="3105456"/>
                </a:lnTo>
                <a:lnTo>
                  <a:pt x="0" y="3105456"/>
                </a:lnTo>
                <a:close/>
              </a:path>
            </a:pathLst>
          </a:custGeom>
        </p:spPr>
      </p:pic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86902" y="491138"/>
            <a:ext cx="32715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PROMISE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16A8D3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B6BD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GN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F38B00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EA1D76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6A8D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B6BD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F38B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EA1D7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0" y="2227591"/>
            <a:ext cx="7655712" cy="4619192"/>
          </a:xfrm>
          <a:custGeom>
            <a:avLst/>
            <a:gdLst>
              <a:gd name="connsiteX0" fmla="*/ 2177650 w 7655712"/>
              <a:gd name="connsiteY0" fmla="*/ 0 h 4619192"/>
              <a:gd name="connsiteX1" fmla="*/ 7623432 w 7655712"/>
              <a:gd name="connsiteY1" fmla="*/ 4438441 h 4619192"/>
              <a:gd name="connsiteX2" fmla="*/ 7655712 w 7655712"/>
              <a:gd name="connsiteY2" fmla="*/ 4619192 h 4619192"/>
              <a:gd name="connsiteX3" fmla="*/ 0 w 7655712"/>
              <a:gd name="connsiteY3" fmla="*/ 4619192 h 4619192"/>
              <a:gd name="connsiteX4" fmla="*/ 0 w 7655712"/>
              <a:gd name="connsiteY4" fmla="*/ 443137 h 4619192"/>
              <a:gd name="connsiteX5" fmla="*/ 13947 w 7655712"/>
              <a:gd name="connsiteY5" fmla="*/ 436832 h 4619192"/>
              <a:gd name="connsiteX6" fmla="*/ 2177650 w 7655712"/>
              <a:gd name="connsiteY6" fmla="*/ 0 h 461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5712" h="4619192">
                <a:moveTo>
                  <a:pt x="2177650" y="0"/>
                </a:moveTo>
                <a:cubicBezTo>
                  <a:pt x="4863895" y="0"/>
                  <a:pt x="7105103" y="1905428"/>
                  <a:pt x="7623432" y="4438441"/>
                </a:cubicBezTo>
                <a:lnTo>
                  <a:pt x="7655712" y="4619192"/>
                </a:lnTo>
                <a:lnTo>
                  <a:pt x="0" y="4619192"/>
                </a:lnTo>
                <a:lnTo>
                  <a:pt x="0" y="443137"/>
                </a:lnTo>
                <a:lnTo>
                  <a:pt x="13947" y="436832"/>
                </a:lnTo>
                <a:cubicBezTo>
                  <a:pt x="678983" y="155545"/>
                  <a:pt x="1410152" y="0"/>
                  <a:pt x="2177650" y="0"/>
                </a:cubicBez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890108" y="2419965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99958" y="5083982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5826406" y="1037303"/>
            <a:ext cx="4970207" cy="4970207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819671" y="-679974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78426" y="4513006"/>
            <a:ext cx="4654134" cy="1806803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" y="478914"/>
            <a:ext cx="5080931" cy="1526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9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2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 2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4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B6BD0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4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c 1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 userDrawn="1"/>
        </p:nvSpPr>
        <p:spPr>
          <a:xfrm>
            <a:off x="5889556" y="-8419"/>
            <a:ext cx="2204886" cy="1696808"/>
          </a:xfrm>
          <a:custGeom>
            <a:avLst/>
            <a:gdLst>
              <a:gd name="connsiteX0" fmla="*/ 174902 w 2204886"/>
              <a:gd name="connsiteY0" fmla="*/ 0 h 1696808"/>
              <a:gd name="connsiteX1" fmla="*/ 2029985 w 2204886"/>
              <a:gd name="connsiteY1" fmla="*/ 0 h 1696808"/>
              <a:gd name="connsiteX2" fmla="*/ 2071827 w 2204886"/>
              <a:gd name="connsiteY2" fmla="*/ 68875 h 1696808"/>
              <a:gd name="connsiteX3" fmla="*/ 2204886 w 2204886"/>
              <a:gd name="connsiteY3" fmla="*/ 594365 h 1696808"/>
              <a:gd name="connsiteX4" fmla="*/ 1102443 w 2204886"/>
              <a:gd name="connsiteY4" fmla="*/ 1696808 h 1696808"/>
              <a:gd name="connsiteX5" fmla="*/ 0 w 2204886"/>
              <a:gd name="connsiteY5" fmla="*/ 594365 h 1696808"/>
              <a:gd name="connsiteX6" fmla="*/ 133059 w 2204886"/>
              <a:gd name="connsiteY6" fmla="*/ 68875 h 169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886" h="1696808">
                <a:moveTo>
                  <a:pt x="174902" y="0"/>
                </a:moveTo>
                <a:lnTo>
                  <a:pt x="2029985" y="0"/>
                </a:lnTo>
                <a:lnTo>
                  <a:pt x="2071827" y="68875"/>
                </a:lnTo>
                <a:cubicBezTo>
                  <a:pt x="2156685" y="225084"/>
                  <a:pt x="2204886" y="404096"/>
                  <a:pt x="2204886" y="594365"/>
                </a:cubicBezTo>
                <a:cubicBezTo>
                  <a:pt x="2204886" y="1203227"/>
                  <a:pt x="1711305" y="1696808"/>
                  <a:pt x="1102443" y="1696808"/>
                </a:cubicBezTo>
                <a:cubicBezTo>
                  <a:pt x="493581" y="1696808"/>
                  <a:pt x="0" y="1203227"/>
                  <a:pt x="0" y="594365"/>
                </a:cubicBezTo>
                <a:cubicBezTo>
                  <a:pt x="0" y="404096"/>
                  <a:pt x="48202" y="225084"/>
                  <a:pt x="133059" y="68875"/>
                </a:cubicBezTo>
                <a:close/>
              </a:path>
            </a:pathLst>
          </a:cu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6426063" y="5260658"/>
            <a:ext cx="1236407" cy="1236407"/>
          </a:xfrm>
          <a:prstGeom prst="ellipse">
            <a:avLst/>
          </a:prstGeom>
          <a:solidFill>
            <a:srgbClr val="F38B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>
            <a:off x="7292531" y="1231820"/>
            <a:ext cx="739878" cy="739878"/>
          </a:xfrm>
          <a:prstGeom prst="ellipse">
            <a:avLst/>
          </a:prstGeom>
          <a:solidFill>
            <a:srgbClr val="16A8D3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7"/>
          <a:stretch>
            <a:fillRect/>
          </a:stretch>
        </p:blipFill>
        <p:spPr>
          <a:xfrm>
            <a:off x="2085890" y="5306824"/>
            <a:ext cx="6467856" cy="1551177"/>
          </a:xfrm>
          <a:custGeom>
            <a:avLst/>
            <a:gdLst>
              <a:gd name="connsiteX0" fmla="*/ 0 w 6467856"/>
              <a:gd name="connsiteY0" fmla="*/ 0 h 1551177"/>
              <a:gd name="connsiteX1" fmla="*/ 6467856 w 6467856"/>
              <a:gd name="connsiteY1" fmla="*/ 0 h 1551177"/>
              <a:gd name="connsiteX2" fmla="*/ 6467856 w 6467856"/>
              <a:gd name="connsiteY2" fmla="*/ 1551177 h 1551177"/>
              <a:gd name="connsiteX3" fmla="*/ 0 w 6467856"/>
              <a:gd name="connsiteY3" fmla="*/ 1551177 h 155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56" h="1551177">
                <a:moveTo>
                  <a:pt x="0" y="0"/>
                </a:moveTo>
                <a:lnTo>
                  <a:pt x="6467856" y="0"/>
                </a:lnTo>
                <a:lnTo>
                  <a:pt x="6467856" y="1551177"/>
                </a:lnTo>
                <a:lnTo>
                  <a:pt x="0" y="1551177"/>
                </a:lnTo>
                <a:close/>
              </a:path>
            </a:pathLst>
          </a:custGeom>
        </p:spPr>
      </p:pic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2728452"/>
          </a:xfrm>
          <a:prstGeom prst="rect">
            <a:avLst/>
          </a:prstGeom>
          <a:solidFill>
            <a:srgbClr val="16A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E3C55"/>
              </a:solidFill>
            </a:endParaRPr>
          </a:p>
        </p:txBody>
      </p:sp>
      <p:sp>
        <p:nvSpPr>
          <p:cNvPr id="17" name="Oval 41"/>
          <p:cNvSpPr>
            <a:spLocks noChangeArrowheads="1"/>
          </p:cNvSpPr>
          <p:nvPr userDrawn="1"/>
        </p:nvSpPr>
        <p:spPr bwMode="auto">
          <a:xfrm>
            <a:off x="1863747" y="2031864"/>
            <a:ext cx="1049910" cy="1049910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26647"/>
            <a:ext cx="12192000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4287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84287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555813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41"/>
          <p:cNvSpPr>
            <a:spLocks noChangeArrowheads="1"/>
          </p:cNvSpPr>
          <p:nvPr userDrawn="1"/>
        </p:nvSpPr>
        <p:spPr bwMode="auto">
          <a:xfrm>
            <a:off x="5691676" y="2031864"/>
            <a:ext cx="1049910" cy="1049910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51221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51221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438374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41"/>
          <p:cNvSpPr>
            <a:spLocks noChangeArrowheads="1"/>
          </p:cNvSpPr>
          <p:nvPr userDrawn="1"/>
        </p:nvSpPr>
        <p:spPr bwMode="auto">
          <a:xfrm>
            <a:off x="9407546" y="2031864"/>
            <a:ext cx="1049910" cy="1049910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22808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822808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8099612" y="4342602"/>
            <a:ext cx="35910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t="6763" r="13475" b="6473"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514644">
            <a:off x="-2959795" y="-3517307"/>
            <a:ext cx="5030401" cy="5016771"/>
          </a:xfrm>
          <a:custGeom>
            <a:avLst/>
            <a:gdLst>
              <a:gd name="connsiteX0" fmla="*/ 5030401 w 5030401"/>
              <a:gd name="connsiteY0" fmla="*/ 5016771 h 5016771"/>
              <a:gd name="connsiteX1" fmla="*/ 5030401 w 5030401"/>
              <a:gd name="connsiteY1" fmla="*/ 5016771 h 5016771"/>
              <a:gd name="connsiteX2" fmla="*/ 5030401 w 5030401"/>
              <a:gd name="connsiteY2" fmla="*/ 5016771 h 5016771"/>
              <a:gd name="connsiteX3" fmla="*/ 3607946 w 5030401"/>
              <a:gd name="connsiteY3" fmla="*/ 2654990 h 5016771"/>
              <a:gd name="connsiteX4" fmla="*/ 5030401 w 5030401"/>
              <a:gd name="connsiteY4" fmla="*/ 326699 h 5016771"/>
              <a:gd name="connsiteX5" fmla="*/ 5030401 w 5030401"/>
              <a:gd name="connsiteY5" fmla="*/ 3524031 h 5016771"/>
              <a:gd name="connsiteX6" fmla="*/ 0 w 5030401"/>
              <a:gd name="connsiteY6" fmla="*/ 4045606 h 5016771"/>
              <a:gd name="connsiteX7" fmla="*/ 1589613 w 5030401"/>
              <a:gd name="connsiteY7" fmla="*/ 5016771 h 5016771"/>
              <a:gd name="connsiteX8" fmla="*/ 0 w 5030401"/>
              <a:gd name="connsiteY8" fmla="*/ 5016771 h 5016771"/>
              <a:gd name="connsiteX9" fmla="*/ 0 w 5030401"/>
              <a:gd name="connsiteY9" fmla="*/ 0 h 5016771"/>
              <a:gd name="connsiteX10" fmla="*/ 805542 w 5030401"/>
              <a:gd name="connsiteY10" fmla="*/ 0 h 5016771"/>
              <a:gd name="connsiteX11" fmla="*/ 0 w 5030401"/>
              <a:gd name="connsiteY11" fmla="*/ 1318520 h 501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30401" h="5016771">
                <a:moveTo>
                  <a:pt x="5030401" y="5016771"/>
                </a:moveTo>
                <a:lnTo>
                  <a:pt x="5030401" y="5016771"/>
                </a:lnTo>
                <a:lnTo>
                  <a:pt x="5030401" y="5016771"/>
                </a:lnTo>
                <a:close/>
                <a:moveTo>
                  <a:pt x="3607946" y="2654990"/>
                </a:moveTo>
                <a:lnTo>
                  <a:pt x="5030401" y="326699"/>
                </a:lnTo>
                <a:lnTo>
                  <a:pt x="5030401" y="3524031"/>
                </a:lnTo>
                <a:close/>
                <a:moveTo>
                  <a:pt x="0" y="4045606"/>
                </a:moveTo>
                <a:lnTo>
                  <a:pt x="1589613" y="5016771"/>
                </a:lnTo>
                <a:lnTo>
                  <a:pt x="0" y="5016771"/>
                </a:lnTo>
                <a:close/>
                <a:moveTo>
                  <a:pt x="0" y="0"/>
                </a:moveTo>
                <a:lnTo>
                  <a:pt x="805542" y="0"/>
                </a:lnTo>
                <a:lnTo>
                  <a:pt x="0" y="131852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 userDrawn="1"/>
        </p:nvSpPr>
        <p:spPr>
          <a:xfrm>
            <a:off x="4484399" y="2292849"/>
            <a:ext cx="2204885" cy="2204885"/>
          </a:xfrm>
          <a:prstGeom prst="ellipse">
            <a:avLst/>
          </a:prstGeom>
          <a:solidFill>
            <a:srgbClr val="B6BD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6165581" y="4902594"/>
            <a:ext cx="1236407" cy="1236407"/>
          </a:xfrm>
          <a:prstGeom prst="ellipse">
            <a:avLst/>
          </a:prstGeom>
          <a:solidFill>
            <a:srgbClr val="EA1D7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11209057" y="4956866"/>
            <a:ext cx="739878" cy="739878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6249533" y="-732709"/>
            <a:ext cx="6752093" cy="6752093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987463" y="-791701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1565" y="4669181"/>
            <a:ext cx="4870995" cy="1650628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rgbClr val="16A8D3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" y="490255"/>
            <a:ext cx="5080931" cy="1526867"/>
          </a:xfrm>
          <a:prstGeom prst="rect">
            <a:avLst/>
          </a:prstGeom>
        </p:spPr>
      </p:pic>
      <p:sp>
        <p:nvSpPr>
          <p:cNvPr id="16" name="Footer Placeholder 6"/>
          <p:cNvSpPr txBox="1">
            <a:spLocks noGrp="1"/>
          </p:cNvSpPr>
          <p:nvPr userDrawn="1"/>
        </p:nvSpPr>
        <p:spPr bwMode="auto">
          <a:xfrm>
            <a:off x="9565507" y="623537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tr-TR" altLang="en-US" sz="1000" noProof="0" dirty="0" smtClean="0">
                <a:solidFill>
                  <a:schemeClr val="tx1"/>
                </a:solidFill>
                <a:latin typeface="Calibri" charset="0"/>
              </a:rPr>
              <a:t>Bu program Avrupa Komisyonu desteği ile finanse edilmiştir.</a:t>
            </a:r>
            <a:endParaRPr lang="tr-TR" altLang="en-US" sz="1000" noProof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65" y="6139001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9307" b="5574"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421069" y="6295394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/>
          <a:stretch>
            <a:fillRect/>
          </a:stretch>
        </p:blipFill>
        <p:spPr>
          <a:xfrm rot="14769484">
            <a:off x="5881447" y="6408693"/>
            <a:ext cx="437024" cy="837352"/>
          </a:xfrm>
          <a:custGeom>
            <a:avLst/>
            <a:gdLst>
              <a:gd name="connsiteX0" fmla="*/ 437024 w 437024"/>
              <a:gd name="connsiteY0" fmla="*/ 837352 h 837352"/>
              <a:gd name="connsiteX1" fmla="*/ 0 w 437024"/>
              <a:gd name="connsiteY1" fmla="*/ 837352 h 837352"/>
              <a:gd name="connsiteX2" fmla="*/ 370048 w 437024"/>
              <a:gd name="connsiteY2" fmla="*/ 0 h 837352"/>
              <a:gd name="connsiteX3" fmla="*/ 437024 w 437024"/>
              <a:gd name="connsiteY3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24" h="837352">
                <a:moveTo>
                  <a:pt x="437024" y="837352"/>
                </a:moveTo>
                <a:lnTo>
                  <a:pt x="0" y="837352"/>
                </a:lnTo>
                <a:lnTo>
                  <a:pt x="370048" y="0"/>
                </a:lnTo>
                <a:lnTo>
                  <a:pt x="437024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49050" b="5574"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 b="8248"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17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flipH="1">
            <a:off x="7234661" y="-915640"/>
            <a:ext cx="6797861" cy="6797861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7462" y="853210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63577" y="858821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091452" y="2319040"/>
            <a:ext cx="591486" cy="591486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07898" y="4332206"/>
            <a:ext cx="591486" cy="591486"/>
          </a:xfrm>
          <a:prstGeom prst="ellipse">
            <a:avLst/>
          </a:prstGeom>
          <a:solidFill>
            <a:srgbClr val="EA1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34661" y="3416566"/>
            <a:ext cx="591486" cy="591486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6758" y="846751"/>
            <a:ext cx="0" cy="696487"/>
          </a:xfrm>
          <a:prstGeom prst="line">
            <a:avLst/>
          </a:prstGeom>
          <a:ln w="19050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10096" y="250278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21661" y="3491798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398139" y="4419571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9639238" y="618219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96" y="6085819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9" y="5170628"/>
            <a:ext cx="5080931" cy="15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2117448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c 40"/>
          <p:cNvSpPr/>
          <p:nvPr userDrawn="1"/>
        </p:nvSpPr>
        <p:spPr>
          <a:xfrm flipH="1">
            <a:off x="7234661" y="-915640"/>
            <a:ext cx="6797861" cy="6797861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61819" y="0"/>
            <a:ext cx="4830180" cy="5934062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solidFill>
            <a:schemeClr val="accent5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7462" y="853210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63577" y="858821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091452" y="2319040"/>
            <a:ext cx="591486" cy="591486"/>
          </a:xfrm>
          <a:prstGeom prst="ellipse">
            <a:avLst/>
          </a:prstGeom>
          <a:solidFill>
            <a:srgbClr val="B6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07898" y="4332206"/>
            <a:ext cx="591486" cy="59148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34661" y="3416566"/>
            <a:ext cx="591486" cy="591486"/>
          </a:xfrm>
          <a:prstGeom prst="ellipse">
            <a:avLst/>
          </a:prstGeom>
          <a:solidFill>
            <a:srgbClr val="F3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6758" y="846751"/>
            <a:ext cx="0" cy="696487"/>
          </a:xfrm>
          <a:prstGeom prst="line">
            <a:avLst/>
          </a:prstGeom>
          <a:ln w="19050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10096" y="250278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21661" y="3491798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398139" y="4419571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9639238" y="6182195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tr-TR" altLang="en-US" sz="1000" noProof="0" dirty="0" smtClean="0">
                <a:solidFill>
                  <a:schemeClr val="tx1"/>
                </a:solidFill>
                <a:latin typeface="Calibri" charset="0"/>
              </a:rPr>
              <a:t>Bu program Avrupa Komisyonu desteği ile finanse edilmiştir.</a:t>
            </a:r>
            <a:endParaRPr lang="tr-TR" altLang="en-US" sz="1000" noProof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96" y="6085819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9" y="5170628"/>
            <a:ext cx="5080931" cy="1526867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8494285" y="5070871"/>
            <a:ext cx="591486" cy="59148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228980" y="515086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</p:spTree>
    <p:extLst>
      <p:ext uri="{BB962C8B-B14F-4D97-AF65-F5344CB8AC3E}">
        <p14:creationId xmlns:p14="http://schemas.microsoft.com/office/powerpoint/2010/main" val="161255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327477" flipH="1">
            <a:off x="-2014437" y="-2412565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045618">
            <a:off x="11711464" y="6330732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2117212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6A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272523">
            <a:off x="8658324" y="-2412568"/>
            <a:ext cx="5551192" cy="5536151"/>
          </a:xfrm>
          <a:custGeom>
            <a:avLst/>
            <a:gdLst>
              <a:gd name="connsiteX0" fmla="*/ 0 w 5551192"/>
              <a:gd name="connsiteY0" fmla="*/ 1704842 h 5536151"/>
              <a:gd name="connsiteX1" fmla="*/ 0 w 5551192"/>
              <a:gd name="connsiteY1" fmla="*/ 0 h 5536151"/>
              <a:gd name="connsiteX2" fmla="*/ 811632 w 5551192"/>
              <a:gd name="connsiteY2" fmla="*/ 0 h 5536151"/>
              <a:gd name="connsiteX3" fmla="*/ 5551192 w 5551192"/>
              <a:gd name="connsiteY3" fmla="*/ 4483206 h 5536151"/>
              <a:gd name="connsiteX4" fmla="*/ 1938311 w 5551192"/>
              <a:gd name="connsiteY4" fmla="*/ 2763204 h 5536151"/>
              <a:gd name="connsiteX5" fmla="*/ 3253803 w 5551192"/>
              <a:gd name="connsiteY5" fmla="*/ 0 h 5536151"/>
              <a:gd name="connsiteX6" fmla="*/ 5551192 w 5551192"/>
              <a:gd name="connsiteY6" fmla="*/ 0 h 5536151"/>
              <a:gd name="connsiteX7" fmla="*/ 0 w 5551192"/>
              <a:gd name="connsiteY7" fmla="*/ 5536151 h 5536151"/>
              <a:gd name="connsiteX8" fmla="*/ 0 w 5551192"/>
              <a:gd name="connsiteY8" fmla="*/ 5448294 h 5536151"/>
              <a:gd name="connsiteX9" fmla="*/ 184545 w 5551192"/>
              <a:gd name="connsiteY9" fmla="*/ 5536151 h 553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1192" h="5536151">
                <a:moveTo>
                  <a:pt x="0" y="1704842"/>
                </a:moveTo>
                <a:lnTo>
                  <a:pt x="0" y="0"/>
                </a:lnTo>
                <a:lnTo>
                  <a:pt x="811632" y="0"/>
                </a:lnTo>
                <a:close/>
                <a:moveTo>
                  <a:pt x="5551192" y="4483206"/>
                </a:moveTo>
                <a:lnTo>
                  <a:pt x="1938311" y="2763204"/>
                </a:lnTo>
                <a:lnTo>
                  <a:pt x="3253803" y="0"/>
                </a:lnTo>
                <a:lnTo>
                  <a:pt x="5551192" y="0"/>
                </a:lnTo>
                <a:close/>
                <a:moveTo>
                  <a:pt x="0" y="5536151"/>
                </a:moveTo>
                <a:lnTo>
                  <a:pt x="0" y="5448294"/>
                </a:lnTo>
                <a:lnTo>
                  <a:pt x="184545" y="5536151"/>
                </a:lnTo>
                <a:close/>
              </a:path>
            </a:pathLst>
          </a:cu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54382" flipH="1">
            <a:off x="-378027" y="6325454"/>
            <a:ext cx="839627" cy="837352"/>
          </a:xfrm>
          <a:custGeom>
            <a:avLst/>
            <a:gdLst>
              <a:gd name="connsiteX0" fmla="*/ 104622 w 839627"/>
              <a:gd name="connsiteY0" fmla="*/ 837352 h 837352"/>
              <a:gd name="connsiteX1" fmla="*/ 0 w 839627"/>
              <a:gd name="connsiteY1" fmla="*/ 837352 h 837352"/>
              <a:gd name="connsiteX2" fmla="*/ 0 w 839627"/>
              <a:gd name="connsiteY2" fmla="*/ 800838 h 837352"/>
              <a:gd name="connsiteX3" fmla="*/ 839627 w 839627"/>
              <a:gd name="connsiteY3" fmla="*/ 629511 h 837352"/>
              <a:gd name="connsiteX4" fmla="*/ 297277 w 839627"/>
              <a:gd name="connsiteY4" fmla="*/ 440224 h 837352"/>
              <a:gd name="connsiteX5" fmla="*/ 450921 w 839627"/>
              <a:gd name="connsiteY5" fmla="*/ 0 h 837352"/>
              <a:gd name="connsiteX6" fmla="*/ 839627 w 839627"/>
              <a:gd name="connsiteY6" fmla="*/ 0 h 83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27" h="837352">
                <a:moveTo>
                  <a:pt x="104622" y="837352"/>
                </a:moveTo>
                <a:lnTo>
                  <a:pt x="0" y="837352"/>
                </a:lnTo>
                <a:lnTo>
                  <a:pt x="0" y="800838"/>
                </a:lnTo>
                <a:close/>
                <a:moveTo>
                  <a:pt x="839627" y="629511"/>
                </a:moveTo>
                <a:lnTo>
                  <a:pt x="297277" y="440224"/>
                </a:lnTo>
                <a:lnTo>
                  <a:pt x="450921" y="0"/>
                </a:lnTo>
                <a:lnTo>
                  <a:pt x="839627" y="0"/>
                </a:lnTo>
                <a:close/>
              </a:path>
            </a:pathLst>
          </a:custGeom>
        </p:spPr>
      </p:pic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6D6E6C"/>
                </a:solidFill>
                <a:latin typeface="Calibri" charset="0"/>
              </a:rPr>
              <a:t>promoting refugee &amp; migrant integration through education</a:t>
            </a:r>
            <a:endParaRPr kumimoji="1" lang="ja-JP" altLang="en-US" sz="1100" dirty="0">
              <a:solidFill>
                <a:srgbClr val="6D6E6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60" r:id="rId2"/>
    <p:sldLayoutId id="2147483714" r:id="rId3"/>
    <p:sldLayoutId id="2147483700" r:id="rId4"/>
    <p:sldLayoutId id="2147483762" r:id="rId5"/>
    <p:sldLayoutId id="2147483742" r:id="rId6"/>
    <p:sldLayoutId id="2147483743" r:id="rId7"/>
    <p:sldLayoutId id="2147483710" r:id="rId8"/>
    <p:sldLayoutId id="2147483745" r:id="rId9"/>
    <p:sldLayoutId id="2147483707" r:id="rId10"/>
    <p:sldLayoutId id="2147483744" r:id="rId11"/>
    <p:sldLayoutId id="2147483720" r:id="rId12"/>
    <p:sldLayoutId id="2147483701" r:id="rId13"/>
    <p:sldLayoutId id="2147483698" r:id="rId14"/>
    <p:sldLayoutId id="2147483709" r:id="rId15"/>
    <p:sldLayoutId id="2147483715" r:id="rId16"/>
    <p:sldLayoutId id="2147483716" r:id="rId17"/>
    <p:sldLayoutId id="2147483708" r:id="rId18"/>
    <p:sldLayoutId id="2147483717" r:id="rId19"/>
    <p:sldLayoutId id="2147483718" r:id="rId20"/>
    <p:sldLayoutId id="2147483719" r:id="rId21"/>
    <p:sldLayoutId id="2147483723" r:id="rId22"/>
    <p:sldLayoutId id="2147483654" r:id="rId23"/>
    <p:sldLayoutId id="2147483721" r:id="rId24"/>
    <p:sldLayoutId id="2147483725" r:id="rId25"/>
    <p:sldLayoutId id="2147483706" r:id="rId26"/>
    <p:sldLayoutId id="2147483735" r:id="rId27"/>
    <p:sldLayoutId id="2147483764" r:id="rId28"/>
    <p:sldLayoutId id="2147483765" r:id="rId29"/>
    <p:sldLayoutId id="2147483736" r:id="rId30"/>
    <p:sldLayoutId id="2147483737" r:id="rId31"/>
    <p:sldLayoutId id="2147483699" r:id="rId32"/>
    <p:sldLayoutId id="2147483703" r:id="rId33"/>
    <p:sldLayoutId id="2147483711" r:id="rId34"/>
    <p:sldLayoutId id="2147483705" r:id="rId35"/>
    <p:sldLayoutId id="2147483738" r:id="rId36"/>
    <p:sldLayoutId id="2147483704" r:id="rId37"/>
    <p:sldLayoutId id="2147483739" r:id="rId38"/>
    <p:sldLayoutId id="2147483740" r:id="rId39"/>
    <p:sldLayoutId id="2147483686" r:id="rId40"/>
    <p:sldLayoutId id="2147483741" r:id="rId41"/>
    <p:sldLayoutId id="2147483755" r:id="rId42"/>
    <p:sldLayoutId id="2147483754" r:id="rId43"/>
    <p:sldLayoutId id="2147483753" r:id="rId44"/>
    <p:sldLayoutId id="2147483756" r:id="rId45"/>
    <p:sldLayoutId id="2147483746" r:id="rId46"/>
    <p:sldLayoutId id="2147483734" r:id="rId47"/>
    <p:sldLayoutId id="2147483747" r:id="rId48"/>
    <p:sldLayoutId id="2147483748" r:id="rId49"/>
    <p:sldLayoutId id="2147483749" r:id="rId50"/>
    <p:sldLayoutId id="2147483750" r:id="rId51"/>
    <p:sldLayoutId id="2147483751" r:id="rId52"/>
    <p:sldLayoutId id="2147483752" r:id="rId53"/>
    <p:sldLayoutId id="2147483687" r:id="rId54"/>
    <p:sldLayoutId id="2147483712" r:id="rId55"/>
    <p:sldLayoutId id="2147483726" r:id="rId56"/>
    <p:sldLayoutId id="2147483727" r:id="rId57"/>
    <p:sldLayoutId id="2147483728" r:id="rId58"/>
    <p:sldLayoutId id="2147483713" r:id="rId59"/>
    <p:sldLayoutId id="2147483729" r:id="rId60"/>
    <p:sldLayoutId id="2147483730" r:id="rId61"/>
    <p:sldLayoutId id="2147483731" r:id="rId62"/>
    <p:sldLayoutId id="2147483702" r:id="rId63"/>
    <p:sldLayoutId id="2147483732" r:id="rId64"/>
    <p:sldLayoutId id="2147483733" r:id="rId65"/>
    <p:sldLayoutId id="2147483766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lesson-holy-mothersa-tribute-to-biblical-matron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isturple.blogspot.com/2015/03/exploring-culture-identity-and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tch.harvard.edu/redcap_edc/surveys/index.php?s=HRPDCPPA3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Stress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ile/d/0B2Nm6XolIfnFOWZ5cmxkUG1CTEk/edi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.media-culture.org.au/index.php/mcjournal/issue/view/resilient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the-mission/stop-pushing-kids-into-safe-spaces-1a1c59b9830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mascanada.ca/wp-content/uploads/2018/02/resilienceguide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the-mission/stop-pushing-kids-into-safe-spaces-1a1c59b9830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soer-2015/synthesis/report/5-riskstohealth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5" Type="http://schemas.openxmlformats.org/officeDocument/2006/relationships/hyperlink" Target="http://diversityhealthcare.imedpub.com/physical-activity-education-for-adults-with-refugee-background-in-the-united-states.php?aid=23036" TargetMode="External"/><Relationship Id="rId4" Type="http://schemas.openxmlformats.org/officeDocument/2006/relationships/hyperlink" Target="https://www.apa.org/topics/resilienc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forrefugees.org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eboflife.ie/art-therapy-in-schools/" TargetMode="Externa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en.wikipedia.org/wiki/Art_therapy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ulteciler.org.tr/eng/rehabilitation-and-psychological-support-center/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.org.uk/2014/04/4-ways-mindfulness-meditation-benefits-so-many-conditions.php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apa.org/topics/resilienc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apa.org/topics/resilience" TargetMode="Externa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commons.wikimedia.org/wiki/File:Dias_Tavern_no_drugs_sign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guidance-berlin.de/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javea-computer-club.wikidot.com/notes-thur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play.google.com/store/apps/details?id=de.upsource.appff&amp;hl=en_US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javea-computer-club.wikidot.com/notes-thur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ndasettle.com/when-will-the-refugee-smugglers-be-stopped-stoptherefugeesmuggler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www.middleeastmonitor.com/20160830-us-accepts-10000th-syrian-refugee/" TargetMode="Externa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1"/><Relationship Id="rId2" Type="http://schemas.openxmlformats.org/officeDocument/2006/relationships/hyperlink" Target="https://www.apa.org/topics/resilience" TargetMode="Externa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rawpixel.com/search/empower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difu.de/node/5963#3" TargetMode="Externa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reliefdurham.org/cross-cultural-bridge-buildi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-vital-edge.com/building-relationships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makeitourbusiness.ca/blog/what-does-it-mean-be-culturally-competen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howanxious.wordpress.com/2013/06/28/empathy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omentakingastand.blogspot.com/2012/02/listen-to-meeee.html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.nsw.gov.au/community-languages-collection-directory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91160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ndasettle.com/when-will-the-refugee-smugglers-be-stopped-stoptherefugeesmuggler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www.middleeastmonitor.com/20160830-us-accepts-10000th-syrian-refugee/" TargetMode="Externa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aecf.org/m/resourcedoc/fspc-IntroductiontoFamilyStrengthening-2004.pdf#page=3" TargetMode="Externa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familyperspective.org/dat/dat-1919-en.php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ecf.org/m/resourcedoc/fspc-IntroductiontoFamilyStrengthening-2004.pdf#page=3" TargetMode="Externa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fid/32308150070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itiesofmigration.ca/good_idea/mentors-for-migrants/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ommons.wikimedia.org/wiki/File:Mentor_learner_co-op.svg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strongfamilies.org/resource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a.ie/irish-embassy/germany/news-and-events/news-archive/irish-parent-cafe-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unset-beach-night-reflection-8968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hyperlink" Target="http://www.promise-project.eu/" TargetMode="External"/><Relationship Id="rId1" Type="http://schemas.openxmlformats.org/officeDocument/2006/relationships/slideLayout" Target="../slideLayouts/slideLayout66.xml"/><Relationship Id="rId6" Type="http://schemas.openxmlformats.org/officeDocument/2006/relationships/hyperlink" Target="https://twitter.com/PROMISEPROJECT2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facebook.com/PROMISEproject202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ear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redcap.tch.harvard.edu/redcap_edc/surveys/index.php?s=HRPDCPPA3H" TargetMode="Externa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A7505B2C-C9A0-4A85-8BF1-D417BAFDDA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675" r="16675"/>
          <a:stretch>
            <a:fillRect/>
          </a:stretch>
        </p:blipFill>
        <p:spPr>
          <a:xfrm>
            <a:off x="6096000" y="0"/>
            <a:ext cx="6230564" cy="6230564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904D72-C0FC-463F-9824-2E834C05A989}"/>
              </a:ext>
            </a:extLst>
          </p:cNvPr>
          <p:cNvSpPr/>
          <p:nvPr/>
        </p:nvSpPr>
        <p:spPr>
          <a:xfrm>
            <a:off x="493096" y="2316061"/>
            <a:ext cx="3526813" cy="584775"/>
          </a:xfrm>
          <a:prstGeom prst="rect">
            <a:avLst/>
          </a:prstGeom>
          <a:solidFill>
            <a:srgbClr val="EA1D76"/>
          </a:solidFill>
        </p:spPr>
        <p:txBody>
          <a:bodyPr wrap="square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Öğrenme Bölümü </a:t>
            </a:r>
            <a:r>
              <a:rPr lang="en-US" sz="3200" dirty="0" smtClean="0">
                <a:solidFill>
                  <a:schemeClr val="bg1"/>
                </a:solidFill>
              </a:rPr>
              <a:t>4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DCDE4915-7A2E-40A0-81AE-61DD0EFE93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993" y="3244817"/>
            <a:ext cx="4205028" cy="3502824"/>
          </a:xfrm>
        </p:spPr>
        <p:txBody>
          <a:bodyPr>
            <a:normAutofit/>
          </a:bodyPr>
          <a:lstStyle/>
          <a:p>
            <a:r>
              <a:rPr lang="tr-TR" dirty="0" smtClean="0"/>
              <a:t>Sosyal Bütünleşme </a:t>
            </a:r>
            <a:r>
              <a:rPr lang="tr-TR" dirty="0"/>
              <a:t>Temsilcisi olun</a:t>
            </a:r>
            <a:endParaRPr lang="en-US" dirty="0"/>
          </a:p>
          <a:p>
            <a:r>
              <a:rPr lang="en-US" dirty="0" smtClean="0"/>
              <a:t>– </a:t>
            </a:r>
            <a:r>
              <a:rPr lang="tr-TR" dirty="0" smtClean="0"/>
              <a:t>odak noktaları: </a:t>
            </a:r>
            <a:endParaRPr lang="en-US" dirty="0"/>
          </a:p>
          <a:p>
            <a:r>
              <a:rPr lang="tr-TR" b="1" dirty="0" smtClean="0">
                <a:solidFill>
                  <a:srgbClr val="B6BD00"/>
                </a:solidFill>
              </a:rPr>
              <a:t>Refah ve Aile</a:t>
            </a:r>
            <a:endParaRPr lang="en-US" b="1" dirty="0">
              <a:solidFill>
                <a:srgbClr val="B6B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2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3" y="504498"/>
            <a:ext cx="6616074" cy="1272110"/>
          </a:xfrm>
        </p:spPr>
        <p:txBody>
          <a:bodyPr>
            <a:normAutofit/>
          </a:bodyPr>
          <a:lstStyle/>
          <a:p>
            <a:r>
              <a:rPr lang="en-IE" dirty="0" err="1"/>
              <a:t>Travma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en-IE" dirty="0" err="1"/>
              <a:t>Soruları</a:t>
            </a:r>
            <a:r>
              <a:rPr lang="en-IE" dirty="0"/>
              <a:t>– </a:t>
            </a:r>
            <a:r>
              <a:rPr lang="tr-TR" dirty="0" smtClean="0">
                <a:solidFill>
                  <a:srgbClr val="ED7523"/>
                </a:solidFill>
              </a:rPr>
              <a:t>Duygu dengeleme</a:t>
            </a:r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222" y="2087287"/>
            <a:ext cx="7155453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smtClean="0"/>
              <a:t>Bu </a:t>
            </a:r>
            <a:r>
              <a:rPr lang="en-IE" sz="2400" dirty="0" err="1"/>
              <a:t>aile</a:t>
            </a:r>
            <a:r>
              <a:rPr lang="en-IE" sz="2400" dirty="0"/>
              <a:t>,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üyelerinin</a:t>
            </a:r>
            <a:r>
              <a:rPr lang="en-IE" sz="2400" dirty="0"/>
              <a:t> </a:t>
            </a:r>
            <a:r>
              <a:rPr lang="en-IE" sz="2400" dirty="0" err="1"/>
              <a:t>davranışlarında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ruh</a:t>
            </a:r>
            <a:r>
              <a:rPr lang="en-IE" sz="2400" dirty="0"/>
              <a:t> </a:t>
            </a:r>
            <a:r>
              <a:rPr lang="en-IE" sz="2400" dirty="0" err="1"/>
              <a:t>hallerinde</a:t>
            </a:r>
            <a:r>
              <a:rPr lang="en-IE" sz="2400" dirty="0"/>
              <a:t> </a:t>
            </a:r>
            <a:r>
              <a:rPr lang="en-IE" sz="2400" dirty="0" err="1"/>
              <a:t>değişiklikler</a:t>
            </a:r>
            <a:r>
              <a:rPr lang="en-IE" sz="2400" dirty="0"/>
              <a:t> </a:t>
            </a:r>
            <a:r>
              <a:rPr lang="en-IE" sz="2400" dirty="0" err="1"/>
              <a:t>sergilediğini</a:t>
            </a:r>
            <a:r>
              <a:rPr lang="en-IE" sz="2400" dirty="0"/>
              <a:t> </a:t>
            </a:r>
            <a:r>
              <a:rPr lang="en-IE" sz="2400" dirty="0" err="1"/>
              <a:t>bildirdi</a:t>
            </a:r>
            <a:r>
              <a:rPr lang="en-IE" sz="2400" dirty="0"/>
              <a:t> mi</a:t>
            </a:r>
            <a:r>
              <a:rPr lang="en-IE" sz="2400" dirty="0" smtClean="0"/>
              <a:t>?</a:t>
            </a:r>
            <a:endParaRPr lang="tr-TR" sz="2400" dirty="0" smtClean="0"/>
          </a:p>
          <a:p>
            <a:pPr marL="342900" indent="-342900">
              <a:buFontTx/>
              <a:buChar char="-"/>
            </a:pPr>
            <a:r>
              <a:rPr lang="en-IE" sz="2400" dirty="0" smtClean="0"/>
              <a:t>Bu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 </a:t>
            </a:r>
            <a:r>
              <a:rPr lang="en-IE" sz="2400" dirty="0" err="1"/>
              <a:t>depresif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sinirli</a:t>
            </a:r>
            <a:r>
              <a:rPr lang="en-IE" sz="2400" dirty="0"/>
              <a:t> </a:t>
            </a:r>
            <a:r>
              <a:rPr lang="en-IE" sz="2400" dirty="0" err="1"/>
              <a:t>ruh</a:t>
            </a:r>
            <a:r>
              <a:rPr lang="en-IE" sz="2400" dirty="0"/>
              <a:t> </a:t>
            </a:r>
            <a:r>
              <a:rPr lang="en-IE" sz="2400" dirty="0" err="1"/>
              <a:t>hali</a:t>
            </a:r>
            <a:r>
              <a:rPr lang="en-IE" sz="2400" dirty="0"/>
              <a:t>, </a:t>
            </a:r>
            <a:r>
              <a:rPr lang="en-IE" sz="2400" dirty="0" err="1"/>
              <a:t>kaygı</a:t>
            </a:r>
            <a:r>
              <a:rPr lang="en-IE" sz="2400" dirty="0"/>
              <a:t>, </a:t>
            </a:r>
            <a:r>
              <a:rPr lang="en-IE" sz="2400" dirty="0" err="1"/>
              <a:t>dikkat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konsantrasyon</a:t>
            </a:r>
            <a:r>
              <a:rPr lang="en-IE" sz="2400" dirty="0"/>
              <a:t> </a:t>
            </a:r>
            <a:r>
              <a:rPr lang="en-IE" sz="2400" dirty="0" err="1"/>
              <a:t>problemleri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davranış</a:t>
            </a:r>
            <a:r>
              <a:rPr lang="en-IE" sz="2400" dirty="0"/>
              <a:t> </a:t>
            </a:r>
            <a:r>
              <a:rPr lang="en-IE" sz="2400" dirty="0" err="1"/>
              <a:t>problemleri</a:t>
            </a:r>
            <a:r>
              <a:rPr lang="en-IE" sz="2400" dirty="0"/>
              <a:t> </a:t>
            </a:r>
            <a:r>
              <a:rPr lang="en-IE" sz="2400" dirty="0" err="1"/>
              <a:t>sergiliyor</a:t>
            </a:r>
            <a:r>
              <a:rPr lang="en-IE" sz="2400" dirty="0"/>
              <a:t> </a:t>
            </a:r>
            <a:r>
              <a:rPr lang="en-IE" sz="2400" dirty="0" smtClean="0"/>
              <a:t>mu?</a:t>
            </a:r>
            <a:endParaRPr lang="tr-TR" sz="2400" dirty="0" smtClean="0"/>
          </a:p>
          <a:p>
            <a:pPr marL="342900" indent="-342900">
              <a:buFontTx/>
              <a:buChar char="-"/>
            </a:pPr>
            <a:r>
              <a:rPr lang="en-IE" sz="2400" dirty="0" smtClean="0"/>
              <a:t>Bu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 </a:t>
            </a:r>
            <a:r>
              <a:rPr lang="en-IE" sz="2400" dirty="0" err="1"/>
              <a:t>sık</a:t>
            </a:r>
            <a:r>
              <a:rPr lang="en-IE" sz="2400" dirty="0"/>
              <a:t> </a:t>
            </a:r>
            <a:r>
              <a:rPr lang="en-IE" sz="2400" dirty="0" err="1"/>
              <a:t>sık</a:t>
            </a:r>
            <a:r>
              <a:rPr lang="en-IE" sz="2400" dirty="0"/>
              <a:t> </a:t>
            </a:r>
            <a:r>
              <a:rPr lang="en-IE" sz="2400" dirty="0" err="1"/>
              <a:t>kabuslar</a:t>
            </a:r>
            <a:r>
              <a:rPr lang="en-IE" sz="2400" dirty="0"/>
              <a:t>, </a:t>
            </a:r>
            <a:r>
              <a:rPr lang="en-IE" sz="2400" dirty="0" err="1"/>
              <a:t>geri</a:t>
            </a:r>
            <a:r>
              <a:rPr lang="en-IE" sz="2400" dirty="0"/>
              <a:t> </a:t>
            </a:r>
            <a:r>
              <a:rPr lang="en-IE" sz="2400" dirty="0" err="1"/>
              <a:t>dönüşler</a:t>
            </a:r>
            <a:r>
              <a:rPr lang="en-IE" sz="2400" dirty="0"/>
              <a:t>, </a:t>
            </a:r>
            <a:r>
              <a:rPr lang="en-IE" sz="2400" dirty="0" err="1"/>
              <a:t>aşırı</a:t>
            </a:r>
            <a:r>
              <a:rPr lang="en-IE" sz="2400" dirty="0"/>
              <a:t> </a:t>
            </a:r>
            <a:r>
              <a:rPr lang="en-IE" sz="2400" dirty="0" err="1"/>
              <a:t>uyarılma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kaçınma</a:t>
            </a:r>
            <a:r>
              <a:rPr lang="en-IE" sz="2400" dirty="0"/>
              <a:t> </a:t>
            </a:r>
            <a:r>
              <a:rPr lang="en-IE" sz="2400" dirty="0" err="1"/>
              <a:t>gibi</a:t>
            </a:r>
            <a:r>
              <a:rPr lang="en-IE" sz="2400" dirty="0"/>
              <a:t> </a:t>
            </a:r>
            <a:r>
              <a:rPr lang="en-IE" sz="2400" dirty="0" err="1"/>
              <a:t>travmaya</a:t>
            </a:r>
            <a:r>
              <a:rPr lang="en-IE" sz="2400" dirty="0"/>
              <a:t> </a:t>
            </a:r>
            <a:r>
              <a:rPr lang="en-IE" sz="2400" dirty="0" err="1"/>
              <a:t>özgü</a:t>
            </a:r>
            <a:r>
              <a:rPr lang="en-IE" sz="2400" dirty="0"/>
              <a:t> </a:t>
            </a:r>
            <a:r>
              <a:rPr lang="en-IE" sz="2400" dirty="0" err="1"/>
              <a:t>semptomlar</a:t>
            </a:r>
            <a:r>
              <a:rPr lang="en-IE" sz="2400" dirty="0"/>
              <a:t> </a:t>
            </a:r>
            <a:r>
              <a:rPr lang="en-IE" sz="2400" dirty="0" err="1"/>
              <a:t>yaşıyor</a:t>
            </a:r>
            <a:r>
              <a:rPr lang="en-IE" sz="2400" dirty="0"/>
              <a:t> mu</a:t>
            </a:r>
            <a:r>
              <a:rPr lang="en-IE" sz="2400" dirty="0" smtClean="0"/>
              <a:t>?</a:t>
            </a:r>
            <a:endParaRPr lang="tr-TR" sz="2400" dirty="0" smtClean="0"/>
          </a:p>
          <a:p>
            <a:r>
              <a:rPr lang="en-IE" sz="2400" dirty="0" err="1">
                <a:solidFill>
                  <a:srgbClr val="ED7523"/>
                </a:solidFill>
              </a:rPr>
              <a:t>Stresle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ilişkili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travma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sıklıkla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ruh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hali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değişiklikleri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veya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tutarsız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davranışlar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olarak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ortaya</a:t>
            </a:r>
            <a:r>
              <a:rPr lang="en-IE" sz="2400" dirty="0">
                <a:solidFill>
                  <a:srgbClr val="ED7523"/>
                </a:solidFill>
              </a:rPr>
              <a:t> </a:t>
            </a:r>
            <a:r>
              <a:rPr lang="en-IE" sz="2400" dirty="0" err="1">
                <a:solidFill>
                  <a:srgbClr val="ED7523"/>
                </a:solidFill>
              </a:rPr>
              <a:t>çıkabilir</a:t>
            </a:r>
            <a:r>
              <a:rPr lang="en-IE" sz="2400" dirty="0">
                <a:solidFill>
                  <a:srgbClr val="ED7523"/>
                </a:solidFill>
              </a:rPr>
              <a:t>.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71425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3" y="504498"/>
            <a:ext cx="6616074" cy="1272110"/>
          </a:xfrm>
        </p:spPr>
        <p:txBody>
          <a:bodyPr>
            <a:normAutofit/>
          </a:bodyPr>
          <a:lstStyle/>
          <a:p>
            <a:r>
              <a:rPr lang="en-IE" dirty="0" err="1"/>
              <a:t>Travma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en-IE" dirty="0" err="1" smtClean="0"/>
              <a:t>Soruları</a:t>
            </a:r>
            <a:r>
              <a:rPr lang="tr-TR" dirty="0" smtClean="0"/>
              <a:t> </a:t>
            </a:r>
            <a:r>
              <a:rPr lang="en-IE" dirty="0" smtClean="0"/>
              <a:t>– </a:t>
            </a:r>
            <a:r>
              <a:rPr lang="tr-TR" dirty="0" smtClean="0">
                <a:solidFill>
                  <a:srgbClr val="EA1D76"/>
                </a:solidFill>
              </a:rPr>
              <a:t>Sosyal Destek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222" y="2087287"/>
            <a:ext cx="7155453" cy="3642009"/>
          </a:xfrm>
        </p:spPr>
        <p:txBody>
          <a:bodyPr/>
          <a:lstStyle/>
          <a:p>
            <a:r>
              <a:rPr lang="en-IE" sz="2400" dirty="0"/>
              <a:t>-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çocuk</a:t>
            </a:r>
            <a:r>
              <a:rPr lang="en-IE" sz="2400" dirty="0"/>
              <a:t> </a:t>
            </a:r>
            <a:r>
              <a:rPr lang="en-IE" sz="2400" dirty="0" err="1"/>
              <a:t>kişinin</a:t>
            </a:r>
            <a:r>
              <a:rPr lang="en-IE" sz="2400" dirty="0"/>
              <a:t> </a:t>
            </a:r>
            <a:r>
              <a:rPr lang="en-IE" sz="2400" dirty="0" err="1"/>
              <a:t>evde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okulda</a:t>
            </a:r>
            <a:r>
              <a:rPr lang="en-IE" sz="2400" dirty="0"/>
              <a:t> </a:t>
            </a:r>
            <a:r>
              <a:rPr lang="en-IE" sz="2400" dirty="0" err="1"/>
              <a:t>işleyişinde</a:t>
            </a:r>
            <a:r>
              <a:rPr lang="en-IE" sz="2400" dirty="0"/>
              <a:t> </a:t>
            </a:r>
            <a:r>
              <a:rPr lang="en-IE" sz="2400" dirty="0" err="1"/>
              <a:t>sorun</a:t>
            </a:r>
            <a:r>
              <a:rPr lang="en-IE" sz="2400" dirty="0"/>
              <a:t> </a:t>
            </a:r>
            <a:r>
              <a:rPr lang="en-IE" sz="2400" dirty="0" err="1"/>
              <a:t>yaşadığını</a:t>
            </a:r>
            <a:r>
              <a:rPr lang="en-IE" sz="2400" dirty="0"/>
              <a:t> </a:t>
            </a:r>
            <a:r>
              <a:rPr lang="en-IE" sz="2400" dirty="0" err="1"/>
              <a:t>bildirdi</a:t>
            </a:r>
            <a:r>
              <a:rPr lang="en-IE" sz="2400" dirty="0"/>
              <a:t> mi?</a:t>
            </a:r>
          </a:p>
          <a:p>
            <a:r>
              <a:rPr lang="en-IE" sz="2400" dirty="0"/>
              <a:t>-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, </a:t>
            </a:r>
            <a:r>
              <a:rPr lang="en-IE" sz="2400" dirty="0" err="1"/>
              <a:t>akranları</a:t>
            </a:r>
            <a:r>
              <a:rPr lang="en-IE" sz="2400" dirty="0"/>
              <a:t>, </a:t>
            </a:r>
            <a:r>
              <a:rPr lang="en-IE" sz="2400" dirty="0" err="1"/>
              <a:t>kardeşleri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başkalarıyla</a:t>
            </a:r>
            <a:r>
              <a:rPr lang="en-IE" sz="2400" dirty="0"/>
              <a:t> </a:t>
            </a:r>
            <a:r>
              <a:rPr lang="en-IE" sz="2400" dirty="0" err="1"/>
              <a:t>olan</a:t>
            </a:r>
            <a:r>
              <a:rPr lang="en-IE" sz="2400" dirty="0"/>
              <a:t> </a:t>
            </a:r>
            <a:r>
              <a:rPr lang="en-IE" sz="2400" dirty="0" err="1"/>
              <a:t>ilişkilerinde</a:t>
            </a:r>
            <a:r>
              <a:rPr lang="en-IE" sz="2400" dirty="0"/>
              <a:t> </a:t>
            </a:r>
            <a:r>
              <a:rPr lang="en-IE" sz="2400" dirty="0" err="1"/>
              <a:t>sorun</a:t>
            </a:r>
            <a:r>
              <a:rPr lang="en-IE" sz="2400" dirty="0"/>
              <a:t> </a:t>
            </a:r>
            <a:r>
              <a:rPr lang="en-IE" sz="2400" dirty="0" err="1"/>
              <a:t>yaşıyor</a:t>
            </a:r>
            <a:r>
              <a:rPr lang="en-IE" sz="2400" dirty="0"/>
              <a:t> mu?</a:t>
            </a:r>
          </a:p>
          <a:p>
            <a:r>
              <a:rPr lang="en-IE" sz="2400" dirty="0"/>
              <a:t>- </a:t>
            </a: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toplumdaki</a:t>
            </a:r>
            <a:r>
              <a:rPr lang="en-IE" sz="2400" dirty="0"/>
              <a:t>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destekleri</a:t>
            </a:r>
            <a:r>
              <a:rPr lang="en-IE" sz="2400" dirty="0"/>
              <a:t> ve </a:t>
            </a:r>
            <a:r>
              <a:rPr lang="en-IE" sz="2400" dirty="0" err="1"/>
              <a:t>diğer</a:t>
            </a:r>
            <a:r>
              <a:rPr lang="en-IE" sz="2400" dirty="0"/>
              <a:t> </a:t>
            </a:r>
            <a:r>
              <a:rPr lang="en-IE" sz="2400" dirty="0" err="1"/>
              <a:t>desteklerle</a:t>
            </a:r>
            <a:r>
              <a:rPr lang="en-IE" sz="2400" dirty="0"/>
              <a:t> </a:t>
            </a:r>
            <a:r>
              <a:rPr lang="en-IE" sz="2400" dirty="0" err="1"/>
              <a:t>bağlantıları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04204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3" y="504498"/>
            <a:ext cx="6616074" cy="1272110"/>
          </a:xfrm>
        </p:spPr>
        <p:txBody>
          <a:bodyPr>
            <a:normAutofit/>
          </a:bodyPr>
          <a:lstStyle/>
          <a:p>
            <a:r>
              <a:rPr lang="en-IE" dirty="0" err="1"/>
              <a:t>Travma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en-IE" dirty="0" err="1"/>
              <a:t>Soruları</a:t>
            </a:r>
            <a:r>
              <a:rPr lang="tr-TR" dirty="0"/>
              <a:t> </a:t>
            </a:r>
            <a:r>
              <a:rPr lang="en-IE" dirty="0" smtClean="0"/>
              <a:t>- </a:t>
            </a:r>
            <a:r>
              <a:rPr lang="tr-TR" dirty="0" smtClean="0">
                <a:solidFill>
                  <a:srgbClr val="16A8D3"/>
                </a:solidFill>
              </a:rPr>
              <a:t>Çevre</a:t>
            </a:r>
            <a:endParaRPr lang="en-IE" dirty="0">
              <a:solidFill>
                <a:srgbClr val="16A8D3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222" y="2087287"/>
            <a:ext cx="7155453" cy="3642009"/>
          </a:xfrm>
        </p:spPr>
        <p:txBody>
          <a:bodyPr/>
          <a:lstStyle/>
          <a:p>
            <a:r>
              <a:rPr lang="en-IE" sz="2400" dirty="0"/>
              <a:t>- Bu </a:t>
            </a:r>
            <a:r>
              <a:rPr lang="en-IE" sz="2400" dirty="0" err="1"/>
              <a:t>kişinin</a:t>
            </a:r>
            <a:r>
              <a:rPr lang="en-IE" sz="2400" dirty="0"/>
              <a:t> </a:t>
            </a:r>
            <a:r>
              <a:rPr lang="en-IE" sz="2400" dirty="0" err="1"/>
              <a:t>hayatında</a:t>
            </a:r>
            <a:r>
              <a:rPr lang="en-IE" sz="2400" dirty="0"/>
              <a:t> </a:t>
            </a:r>
            <a:r>
              <a:rPr lang="en-IE" sz="2400" dirty="0" err="1"/>
              <a:t>sürekli</a:t>
            </a:r>
            <a:r>
              <a:rPr lang="en-IE" sz="2400" dirty="0"/>
              <a:t> </a:t>
            </a:r>
            <a:r>
              <a:rPr lang="en-IE" sz="2400" dirty="0" err="1"/>
              <a:t>travma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olabilir</a:t>
            </a:r>
            <a:r>
              <a:rPr lang="en-IE" sz="2400" dirty="0"/>
              <a:t> mi (</a:t>
            </a:r>
            <a:r>
              <a:rPr lang="en-IE" sz="2400" dirty="0" err="1"/>
              <a:t>ör</a:t>
            </a:r>
            <a:r>
              <a:rPr lang="en-IE" sz="2400" dirty="0"/>
              <a:t>.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içi</a:t>
            </a:r>
            <a:r>
              <a:rPr lang="en-IE" sz="2400" dirty="0"/>
              <a:t> </a:t>
            </a:r>
            <a:r>
              <a:rPr lang="en-IE" sz="2400" dirty="0" err="1"/>
              <a:t>şiddet</a:t>
            </a:r>
            <a:r>
              <a:rPr lang="en-IE" sz="2400" dirty="0"/>
              <a:t>, </a:t>
            </a:r>
            <a:r>
              <a:rPr lang="en-IE" sz="2400" dirty="0" err="1"/>
              <a:t>topluluk</a:t>
            </a:r>
            <a:r>
              <a:rPr lang="en-IE" sz="2400" dirty="0"/>
              <a:t> </a:t>
            </a:r>
            <a:r>
              <a:rPr lang="en-IE" sz="2400" dirty="0" err="1"/>
              <a:t>şiddeti</a:t>
            </a:r>
            <a:r>
              <a:rPr lang="en-IE" sz="2400" dirty="0"/>
              <a:t>, </a:t>
            </a:r>
            <a:r>
              <a:rPr lang="en-IE" sz="2400" dirty="0" err="1"/>
              <a:t>kazalar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travmatik</a:t>
            </a:r>
            <a:r>
              <a:rPr lang="en-IE" sz="2400" dirty="0"/>
              <a:t> </a:t>
            </a:r>
            <a:r>
              <a:rPr lang="en-IE" sz="2400" dirty="0" err="1"/>
              <a:t>kayıp</a:t>
            </a:r>
            <a:r>
              <a:rPr lang="en-IE" sz="2400" dirty="0"/>
              <a:t>)?</a:t>
            </a:r>
          </a:p>
          <a:p>
            <a:r>
              <a:rPr lang="en-IE" sz="2400" dirty="0"/>
              <a:t>- </a:t>
            </a:r>
            <a:r>
              <a:rPr lang="en-IE" sz="2400" dirty="0" err="1"/>
              <a:t>Kişinin</a:t>
            </a:r>
            <a:r>
              <a:rPr lang="en-IE" sz="2400" dirty="0"/>
              <a:t> </a:t>
            </a:r>
            <a:r>
              <a:rPr lang="en-IE" sz="2400" dirty="0" err="1"/>
              <a:t>ortamında</a:t>
            </a:r>
            <a:r>
              <a:rPr lang="en-IE" sz="2400" dirty="0"/>
              <a:t> </a:t>
            </a:r>
            <a:r>
              <a:rPr lang="en-IE" sz="2400" dirty="0" err="1"/>
              <a:t>finansal</a:t>
            </a:r>
            <a:r>
              <a:rPr lang="en-IE" sz="2400" dirty="0"/>
              <a:t>, </a:t>
            </a:r>
            <a:r>
              <a:rPr lang="en-IE" sz="2400" dirty="0" err="1"/>
              <a:t>yasal</a:t>
            </a:r>
            <a:r>
              <a:rPr lang="en-IE" sz="2400" dirty="0"/>
              <a:t>, </a:t>
            </a:r>
            <a:r>
              <a:rPr lang="en-IE" sz="2400" dirty="0" err="1"/>
              <a:t>tıbbi</a:t>
            </a:r>
            <a:r>
              <a:rPr lang="en-IE" sz="2400" dirty="0"/>
              <a:t>, </a:t>
            </a:r>
            <a:r>
              <a:rPr lang="en-IE" sz="2400" dirty="0" err="1"/>
              <a:t>okul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diğer</a:t>
            </a:r>
            <a:r>
              <a:rPr lang="en-IE" sz="2400" dirty="0"/>
              <a:t> </a:t>
            </a:r>
            <a:r>
              <a:rPr lang="en-IE" sz="2400" dirty="0" err="1"/>
              <a:t>stres</a:t>
            </a:r>
            <a:r>
              <a:rPr lang="en-IE" sz="2400" dirty="0"/>
              <a:t> </a:t>
            </a:r>
            <a:r>
              <a:rPr lang="en-IE" sz="2400" dirty="0" err="1"/>
              <a:t>faktörleriyle</a:t>
            </a:r>
            <a:r>
              <a:rPr lang="en-IE" sz="2400" dirty="0"/>
              <a:t> </a:t>
            </a:r>
            <a:r>
              <a:rPr lang="en-IE" sz="2400" dirty="0" err="1"/>
              <a:t>ilgili</a:t>
            </a:r>
            <a:r>
              <a:rPr lang="en-IE" sz="2400" dirty="0"/>
              <a:t> </a:t>
            </a:r>
            <a:r>
              <a:rPr lang="en-IE" sz="2400" dirty="0" err="1"/>
              <a:t>başka</a:t>
            </a:r>
            <a:r>
              <a:rPr lang="en-IE" sz="2400" dirty="0"/>
              <a:t> </a:t>
            </a:r>
            <a:r>
              <a:rPr lang="en-IE" sz="2400" dirty="0" err="1"/>
              <a:t>stres</a:t>
            </a:r>
            <a:r>
              <a:rPr lang="en-IE" sz="2400" dirty="0"/>
              <a:t> </a:t>
            </a:r>
            <a:r>
              <a:rPr lang="en-IE" sz="2400" dirty="0" err="1"/>
              <a:t>faktörleri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r>
              <a:rPr lang="en-IE" sz="2400" dirty="0"/>
              <a:t>- </a:t>
            </a: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resmi</a:t>
            </a:r>
            <a:r>
              <a:rPr lang="en-IE" sz="2400" dirty="0"/>
              <a:t> </a:t>
            </a:r>
            <a:r>
              <a:rPr lang="en-IE" sz="2400" dirty="0" err="1"/>
              <a:t>olmayan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resmi</a:t>
            </a:r>
            <a:r>
              <a:rPr lang="en-IE" sz="2400" dirty="0"/>
              <a:t> </a:t>
            </a:r>
            <a:r>
              <a:rPr lang="en-IE" sz="2400" dirty="0" err="1"/>
              <a:t>danışmanlık</a:t>
            </a:r>
            <a:r>
              <a:rPr lang="en-IE" sz="2400" dirty="0"/>
              <a:t> </a:t>
            </a:r>
            <a:r>
              <a:rPr lang="en-IE" sz="2400" dirty="0" err="1"/>
              <a:t>hizmetlerine</a:t>
            </a:r>
            <a:r>
              <a:rPr lang="en-IE" sz="2400" dirty="0"/>
              <a:t> </a:t>
            </a:r>
            <a:r>
              <a:rPr lang="en-IE" sz="2400" dirty="0" err="1"/>
              <a:t>erişimi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96331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CA9365D-24B7-4B3B-A593-3082BDB20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2524" y="1786806"/>
            <a:ext cx="6579476" cy="3631644"/>
          </a:xfrm>
        </p:spPr>
        <p:txBody>
          <a:bodyPr/>
          <a:lstStyle/>
          <a:p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stresler</a:t>
            </a:r>
            <a:r>
              <a:rPr lang="en-IE" dirty="0"/>
              <a:t>,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aileler</a:t>
            </a:r>
            <a:r>
              <a:rPr lang="en-IE" dirty="0"/>
              <a:t> </a:t>
            </a:r>
            <a:r>
              <a:rPr lang="en-IE" dirty="0" err="1"/>
              <a:t>tarafından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kültürleri</a:t>
            </a:r>
            <a:r>
              <a:rPr lang="en-IE" dirty="0"/>
              <a:t> ve </a:t>
            </a:r>
            <a:r>
              <a:rPr lang="en-IE" dirty="0" err="1"/>
              <a:t>köken</a:t>
            </a:r>
            <a:r>
              <a:rPr lang="en-IE" dirty="0"/>
              <a:t> </a:t>
            </a:r>
            <a:r>
              <a:rPr lang="en-IE" dirty="0" err="1"/>
              <a:t>kültürleri</a:t>
            </a:r>
            <a:r>
              <a:rPr lang="en-IE" dirty="0"/>
              <a:t> </a:t>
            </a:r>
            <a:r>
              <a:rPr lang="en-IE" dirty="0" err="1"/>
              <a:t>arasında</a:t>
            </a:r>
            <a:r>
              <a:rPr lang="en-IE" dirty="0"/>
              <a:t> </a:t>
            </a:r>
            <a:r>
              <a:rPr lang="en-IE" dirty="0" err="1"/>
              <a:t>gezinmeye</a:t>
            </a:r>
            <a:r>
              <a:rPr lang="en-IE" dirty="0"/>
              <a:t> </a:t>
            </a:r>
            <a:r>
              <a:rPr lang="en-IE" dirty="0" err="1"/>
              <a:t>çalışırken</a:t>
            </a:r>
            <a:r>
              <a:rPr lang="en-IE" dirty="0"/>
              <a:t> </a:t>
            </a:r>
            <a:r>
              <a:rPr lang="en-IE" dirty="0" err="1"/>
              <a:t>sıklıkla</a:t>
            </a:r>
            <a:r>
              <a:rPr lang="en-IE" dirty="0"/>
              <a:t> </a:t>
            </a:r>
            <a:r>
              <a:rPr lang="en-IE" dirty="0" err="1"/>
              <a:t>yaşanmaktadır</a:t>
            </a:r>
            <a:r>
              <a:rPr lang="en-IE" dirty="0"/>
              <a:t>. </a:t>
            </a:r>
            <a:r>
              <a:rPr lang="en-IE" dirty="0" err="1"/>
              <a:t>Şunları</a:t>
            </a:r>
            <a:r>
              <a:rPr lang="en-IE" dirty="0"/>
              <a:t> </a:t>
            </a:r>
            <a:r>
              <a:rPr lang="en-IE" dirty="0" err="1"/>
              <a:t>içerebilir</a:t>
            </a:r>
            <a:r>
              <a:rPr lang="en-IE" dirty="0" smtClean="0"/>
              <a:t>:</a:t>
            </a:r>
            <a:endParaRPr lang="tr-TR" dirty="0" smtClean="0"/>
          </a:p>
          <a:p>
            <a:r>
              <a:rPr lang="en-IE" dirty="0"/>
              <a:t/>
            </a:r>
            <a:br>
              <a:rPr lang="en-IE" dirty="0"/>
            </a:br>
            <a:r>
              <a:rPr lang="en-IE" dirty="0"/>
              <a:t>- </a:t>
            </a:r>
            <a:r>
              <a:rPr lang="en-IE" dirty="0" err="1"/>
              <a:t>Yeni</a:t>
            </a:r>
            <a:r>
              <a:rPr lang="en-IE" dirty="0"/>
              <a:t> ve </a:t>
            </a:r>
            <a:r>
              <a:rPr lang="en-IE" dirty="0" err="1"/>
              <a:t>eski</a:t>
            </a:r>
            <a:r>
              <a:rPr lang="en-IE" dirty="0"/>
              <a:t> </a:t>
            </a: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değerler</a:t>
            </a:r>
            <a:r>
              <a:rPr lang="en-IE" dirty="0"/>
              <a:t> </a:t>
            </a:r>
            <a:r>
              <a:rPr lang="en-IE" dirty="0" err="1"/>
              <a:t>üzerindeki</a:t>
            </a:r>
            <a:r>
              <a:rPr lang="en-IE" dirty="0"/>
              <a:t> </a:t>
            </a:r>
            <a:r>
              <a:rPr lang="en-IE" dirty="0" err="1"/>
              <a:t>çatışmalar</a:t>
            </a:r>
            <a:r>
              <a:rPr lang="en-IE" dirty="0"/>
              <a:t> - </a:t>
            </a: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yanlış</a:t>
            </a:r>
            <a:r>
              <a:rPr lang="en-IE" dirty="0"/>
              <a:t> </a:t>
            </a:r>
            <a:r>
              <a:rPr lang="en-IE" dirty="0" err="1"/>
              <a:t>anlamalar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akranlarıyla</a:t>
            </a:r>
            <a:r>
              <a:rPr lang="en-IE" dirty="0"/>
              <a:t> </a:t>
            </a:r>
            <a:r>
              <a:rPr lang="en-IE" dirty="0" err="1"/>
              <a:t>çatışmalar</a:t>
            </a:r>
            <a:r>
              <a:rPr lang="en-IE" dirty="0"/>
              <a:t> - </a:t>
            </a:r>
            <a:r>
              <a:rPr lang="en-IE" dirty="0" err="1"/>
              <a:t>İngilizce</a:t>
            </a:r>
            <a:r>
              <a:rPr lang="en-IE" dirty="0"/>
              <a:t> </a:t>
            </a:r>
            <a:r>
              <a:rPr lang="en-IE" dirty="0" err="1"/>
              <a:t>akıcı</a:t>
            </a:r>
            <a:r>
              <a:rPr lang="en-IE" dirty="0"/>
              <a:t> </a:t>
            </a:r>
            <a:r>
              <a:rPr lang="en-IE" dirty="0" err="1"/>
              <a:t>olmayan</a:t>
            </a:r>
            <a:r>
              <a:rPr lang="en-IE" dirty="0"/>
              <a:t>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üyeleri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tercüme</a:t>
            </a:r>
            <a:r>
              <a:rPr lang="en-IE" dirty="0"/>
              <a:t> </a:t>
            </a:r>
            <a:r>
              <a:rPr lang="en-IE" dirty="0" err="1"/>
              <a:t>etme</a:t>
            </a:r>
            <a:r>
              <a:rPr lang="en-IE" dirty="0"/>
              <a:t> </a:t>
            </a:r>
            <a:r>
              <a:rPr lang="en-IE" dirty="0" err="1"/>
              <a:t>zorunluluğu</a:t>
            </a:r>
            <a:r>
              <a:rPr lang="en-IE" dirty="0"/>
              <a:t> - </a:t>
            </a:r>
            <a:r>
              <a:rPr lang="en-IE" dirty="0" err="1"/>
              <a:t>Uyum</a:t>
            </a:r>
            <a:r>
              <a:rPr lang="en-IE" dirty="0"/>
              <a:t> </a:t>
            </a:r>
            <a:r>
              <a:rPr lang="en-IE" dirty="0" err="1"/>
              <a:t>sağlamaya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sorunlar</a:t>
            </a:r>
            <a:r>
              <a:rPr lang="en-IE" dirty="0"/>
              <a:t> (</a:t>
            </a:r>
            <a:r>
              <a:rPr lang="en-IE" dirty="0" err="1"/>
              <a:t>topluluk</a:t>
            </a:r>
            <a:r>
              <a:rPr lang="en-IE" dirty="0"/>
              <a:t>, </a:t>
            </a:r>
            <a:r>
              <a:rPr lang="en-IE" dirty="0" err="1"/>
              <a:t>okul</a:t>
            </a:r>
            <a:r>
              <a:rPr lang="en-IE" dirty="0"/>
              <a:t> vb.) -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entegre</a:t>
            </a:r>
            <a:r>
              <a:rPr lang="en-IE" dirty="0"/>
              <a:t> </a:t>
            </a:r>
            <a:r>
              <a:rPr lang="en-IE" dirty="0" err="1"/>
              <a:t>çalışma</a:t>
            </a:r>
            <a:r>
              <a:rPr lang="en-IE" dirty="0"/>
              <a:t> </a:t>
            </a:r>
            <a:r>
              <a:rPr lang="en-IE" dirty="0" err="1"/>
              <a:t>mücadelesi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kültür</a:t>
            </a:r>
            <a:r>
              <a:rPr lang="en-IE" dirty="0"/>
              <a:t> ve </a:t>
            </a:r>
            <a:r>
              <a:rPr lang="en-IE" dirty="0" err="1"/>
              <a:t>menşe</a:t>
            </a:r>
            <a:r>
              <a:rPr lang="en-IE" dirty="0"/>
              <a:t> </a:t>
            </a:r>
            <a:r>
              <a:rPr lang="en-IE" dirty="0" err="1"/>
              <a:t>kültürlerini</a:t>
            </a:r>
            <a:r>
              <a:rPr lang="en-IE" dirty="0"/>
              <a:t> </a:t>
            </a:r>
            <a:r>
              <a:rPr lang="en-IE" dirty="0" err="1"/>
              <a:t>içeren</a:t>
            </a:r>
            <a:r>
              <a:rPr lang="en-IE" dirty="0"/>
              <a:t> </a:t>
            </a:r>
            <a:r>
              <a:rPr lang="en-IE" dirty="0" err="1"/>
              <a:t>kimlik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6C2A9C-4F8D-4693-9553-7D2552698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10962" y="769233"/>
            <a:ext cx="5579898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Mülteci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Göçmen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Kültürleşme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Streslerini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Anlama</a:t>
            </a:r>
            <a:endParaRPr lang="en-IE" dirty="0">
              <a:solidFill>
                <a:srgbClr val="EA1D76"/>
              </a:solidFill>
            </a:endParaRPr>
          </a:p>
        </p:txBody>
      </p:sp>
      <p:pic>
        <p:nvPicPr>
          <p:cNvPr id="8" name="Picture Placeholder 7" descr="A picture containing building, old, sitting, stacked&#10;&#10;Description automatically generated">
            <a:extLst>
              <a:ext uri="{FF2B5EF4-FFF2-40B4-BE49-F238E27FC236}">
                <a16:creationId xmlns="" xmlns:a16="http://schemas.microsoft.com/office/drawing/2014/main" id="{E7D2A118-FE85-412B-9685-CE28D38B3C4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956" r="16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395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EA1D76"/>
          </a:solidFill>
        </p:spPr>
        <p:txBody>
          <a:bodyPr/>
          <a:lstStyle/>
          <a:p>
            <a:pPr algn="l"/>
            <a:r>
              <a:rPr lang="tr-TR" dirty="0" err="1" smtClean="0">
                <a:solidFill>
                  <a:schemeClr val="bg1"/>
                </a:solidFill>
              </a:rPr>
              <a:t>Külürel</a:t>
            </a:r>
            <a:r>
              <a:rPr lang="tr-TR" dirty="0" smtClean="0">
                <a:solidFill>
                  <a:schemeClr val="bg1"/>
                </a:solidFill>
              </a:rPr>
              <a:t>             Etkileşim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Stres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Değerlendirme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Aracı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b="1" dirty="0" err="1" smtClean="0">
                <a:hlinkClick r:id="rId2"/>
              </a:rPr>
              <a:t>Mülteci</a:t>
            </a:r>
            <a:r>
              <a:rPr lang="en-IE" b="1" dirty="0" smtClean="0">
                <a:hlinkClick r:id="rId2"/>
              </a:rPr>
              <a:t> </a:t>
            </a:r>
            <a:r>
              <a:rPr lang="en-IE" b="1" dirty="0">
                <a:hlinkClick r:id="rId2"/>
              </a:rPr>
              <a:t>ve </a:t>
            </a:r>
            <a:r>
              <a:rPr lang="en-IE" b="1" dirty="0" err="1">
                <a:hlinkClick r:id="rId2"/>
              </a:rPr>
              <a:t>Göçmen</a:t>
            </a:r>
            <a:r>
              <a:rPr lang="en-IE" b="1" dirty="0">
                <a:hlinkClick r:id="rId2"/>
              </a:rPr>
              <a:t> </a:t>
            </a:r>
            <a:r>
              <a:rPr lang="en-IE" b="1" dirty="0" err="1">
                <a:hlinkClick r:id="rId2"/>
              </a:rPr>
              <a:t>Temel</a:t>
            </a:r>
            <a:r>
              <a:rPr lang="en-IE" b="1" dirty="0">
                <a:hlinkClick r:id="rId2"/>
              </a:rPr>
              <a:t> </a:t>
            </a:r>
            <a:r>
              <a:rPr lang="en-IE" b="1" dirty="0" err="1">
                <a:hlinkClick r:id="rId2"/>
              </a:rPr>
              <a:t>Stresörleri</a:t>
            </a:r>
            <a:r>
              <a:rPr lang="en-IE" b="1" dirty="0">
                <a:hlinkClick r:id="rId2"/>
              </a:rPr>
              <a:t> </a:t>
            </a:r>
            <a:r>
              <a:rPr lang="en-IE" b="1" dirty="0" smtClean="0">
                <a:hlinkClick r:id="rId2"/>
              </a:rPr>
              <a:t>Ara</a:t>
            </a:r>
            <a:r>
              <a:rPr lang="tr-TR" b="1" dirty="0" smtClean="0">
                <a:hlinkClick r:id="rId2"/>
              </a:rPr>
              <a:t>c</a:t>
            </a:r>
            <a:r>
              <a:rPr lang="en-IE" b="1" dirty="0" err="1" smtClean="0">
                <a:hlinkClick r:id="rId2"/>
              </a:rPr>
              <a:t>ı</a:t>
            </a:r>
            <a:r>
              <a:rPr lang="en-IE" b="1" dirty="0" smtClean="0">
                <a:hlinkClick r:id="rId2"/>
              </a:rPr>
              <a:t> </a:t>
            </a:r>
            <a:endParaRPr lang="en-IE" b="1" dirty="0"/>
          </a:p>
          <a:p>
            <a:endParaRPr lang="en-I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-1" y="273767"/>
            <a:ext cx="2553419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 FAYDALI ARAÇ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111710" y="364915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3A54DE-B5F8-413D-A1EB-73AFE096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1" y="1893434"/>
            <a:ext cx="5665788" cy="3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1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tr-TR" dirty="0" smtClean="0"/>
              <a:t>Kültürlerarası Etkileşim Değerlendirme Soruları</a:t>
            </a:r>
            <a:r>
              <a:rPr lang="en-IE" dirty="0" smtClean="0"/>
              <a:t> </a:t>
            </a:r>
            <a:r>
              <a:rPr lang="en-IE" dirty="0"/>
              <a:t>– </a:t>
            </a:r>
            <a:r>
              <a:rPr lang="tr-TR" dirty="0">
                <a:solidFill>
                  <a:srgbClr val="B6BD00"/>
                </a:solidFill>
              </a:rPr>
              <a:t>K</a:t>
            </a:r>
            <a:r>
              <a:rPr lang="tr-TR" dirty="0" smtClean="0">
                <a:solidFill>
                  <a:srgbClr val="B6BD00"/>
                </a:solidFill>
              </a:rPr>
              <a:t>ültürel Farklılıklar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200" dirty="0" err="1" smtClean="0"/>
              <a:t>Kişi</a:t>
            </a:r>
            <a:r>
              <a:rPr lang="en-IE" sz="2200" dirty="0"/>
              <a:t>, </a:t>
            </a:r>
            <a:r>
              <a:rPr lang="en-IE" sz="2200" dirty="0" err="1"/>
              <a:t>yeni</a:t>
            </a:r>
            <a:r>
              <a:rPr lang="en-IE" sz="2200" dirty="0"/>
              <a:t> </a:t>
            </a:r>
            <a:r>
              <a:rPr lang="en-IE" sz="2200" dirty="0" err="1"/>
              <a:t>ülkesinin</a:t>
            </a:r>
            <a:r>
              <a:rPr lang="en-IE" sz="2200" dirty="0"/>
              <a:t> / </a:t>
            </a:r>
            <a:r>
              <a:rPr lang="en-IE" sz="2200" dirty="0" err="1"/>
              <a:t>topluluğunun</a:t>
            </a:r>
            <a:r>
              <a:rPr lang="en-IE" sz="2200" dirty="0"/>
              <a:t> </a:t>
            </a:r>
            <a:r>
              <a:rPr lang="en-IE" sz="2200" dirty="0" err="1"/>
              <a:t>kültürel</a:t>
            </a:r>
            <a:r>
              <a:rPr lang="en-IE" sz="2200" dirty="0"/>
              <a:t> </a:t>
            </a:r>
            <a:r>
              <a:rPr lang="en-IE" sz="2200" dirty="0" err="1"/>
              <a:t>normlarına</a:t>
            </a:r>
            <a:r>
              <a:rPr lang="en-IE" sz="2200" dirty="0"/>
              <a:t> </a:t>
            </a:r>
            <a:r>
              <a:rPr lang="en-IE" sz="2200" dirty="0" err="1"/>
              <a:t>uyum</a:t>
            </a:r>
            <a:r>
              <a:rPr lang="en-IE" sz="2200" dirty="0"/>
              <a:t> </a:t>
            </a:r>
            <a:r>
              <a:rPr lang="en-IE" sz="2200" dirty="0" err="1"/>
              <a:t>sağlama</a:t>
            </a:r>
            <a:r>
              <a:rPr lang="en-IE" sz="2200" dirty="0"/>
              <a:t> </a:t>
            </a:r>
            <a:r>
              <a:rPr lang="en-IE" sz="2200" dirty="0" err="1"/>
              <a:t>konusunda</a:t>
            </a:r>
            <a:r>
              <a:rPr lang="en-IE" sz="2200" dirty="0"/>
              <a:t> </a:t>
            </a:r>
            <a:r>
              <a:rPr lang="en-IE" sz="2200" dirty="0" err="1"/>
              <a:t>isteksiz</a:t>
            </a:r>
            <a:r>
              <a:rPr lang="en-IE" sz="2200" dirty="0"/>
              <a:t> </a:t>
            </a:r>
            <a:r>
              <a:rPr lang="en-IE" sz="2200" dirty="0" err="1"/>
              <a:t>ya</a:t>
            </a:r>
            <a:r>
              <a:rPr lang="en-IE" sz="2200" dirty="0"/>
              <a:t> da </a:t>
            </a:r>
            <a:r>
              <a:rPr lang="en-IE" sz="2200" dirty="0" err="1"/>
              <a:t>uyum</a:t>
            </a:r>
            <a:r>
              <a:rPr lang="en-IE" sz="2200" dirty="0"/>
              <a:t> </a:t>
            </a:r>
            <a:r>
              <a:rPr lang="en-IE" sz="2200" dirty="0" err="1"/>
              <a:t>sağlayamıyor</a:t>
            </a:r>
            <a:r>
              <a:rPr lang="en-IE" sz="2200" dirty="0"/>
              <a:t> </a:t>
            </a:r>
            <a:r>
              <a:rPr lang="en-IE" sz="2200" dirty="0" err="1"/>
              <a:t>gibi</a:t>
            </a:r>
            <a:r>
              <a:rPr lang="en-IE" sz="2200" dirty="0"/>
              <a:t> </a:t>
            </a:r>
            <a:r>
              <a:rPr lang="en-IE" sz="2200" dirty="0" err="1"/>
              <a:t>görünüyor</a:t>
            </a:r>
            <a:r>
              <a:rPr lang="en-IE" sz="2200" dirty="0"/>
              <a:t> mu? </a:t>
            </a:r>
            <a:endParaRPr lang="tr-TR" sz="2200" dirty="0" smtClean="0"/>
          </a:p>
          <a:p>
            <a:pPr marL="342900" indent="-342900">
              <a:buFontTx/>
              <a:buChar char="-"/>
            </a:pPr>
            <a:r>
              <a:rPr lang="en-IE" sz="2200" dirty="0" err="1" smtClean="0"/>
              <a:t>Kişi</a:t>
            </a:r>
            <a:r>
              <a:rPr lang="en-IE" sz="2200" dirty="0"/>
              <a:t>, </a:t>
            </a:r>
            <a:r>
              <a:rPr lang="en-IE" sz="2200" dirty="0" err="1"/>
              <a:t>kendi</a:t>
            </a:r>
            <a:r>
              <a:rPr lang="en-IE" sz="2200" dirty="0"/>
              <a:t> </a:t>
            </a:r>
            <a:r>
              <a:rPr lang="en-IE" sz="2200" dirty="0" err="1"/>
              <a:t>kültürlerinden</a:t>
            </a:r>
            <a:r>
              <a:rPr lang="en-IE" sz="2200" dirty="0"/>
              <a:t> </a:t>
            </a:r>
            <a:r>
              <a:rPr lang="en-IE" sz="2200" dirty="0" err="1"/>
              <a:t>kültürel</a:t>
            </a:r>
            <a:r>
              <a:rPr lang="en-IE" sz="2200" dirty="0"/>
              <a:t> </a:t>
            </a:r>
            <a:r>
              <a:rPr lang="en-IE" sz="2200" dirty="0" err="1"/>
              <a:t>normları</a:t>
            </a:r>
            <a:r>
              <a:rPr lang="en-IE" sz="2200" dirty="0"/>
              <a:t> </a:t>
            </a:r>
            <a:r>
              <a:rPr lang="en-IE" sz="2200" dirty="0" err="1"/>
              <a:t>sürdürmek</a:t>
            </a:r>
            <a:r>
              <a:rPr lang="en-IE" sz="2200" dirty="0"/>
              <a:t> </a:t>
            </a:r>
            <a:r>
              <a:rPr lang="en-IE" sz="2200" dirty="0" err="1"/>
              <a:t>istemiyor</a:t>
            </a:r>
            <a:r>
              <a:rPr lang="en-IE" sz="2200" dirty="0"/>
              <a:t> mu </a:t>
            </a:r>
            <a:r>
              <a:rPr lang="en-IE" sz="2200" dirty="0" err="1"/>
              <a:t>veya</a:t>
            </a:r>
            <a:r>
              <a:rPr lang="en-IE" sz="2200" dirty="0"/>
              <a:t> </a:t>
            </a:r>
            <a:r>
              <a:rPr lang="en-IE" sz="2200" dirty="0" err="1"/>
              <a:t>sürdüremiyor</a:t>
            </a:r>
            <a:r>
              <a:rPr lang="en-IE" sz="2200" dirty="0"/>
              <a:t> </a:t>
            </a:r>
            <a:r>
              <a:rPr lang="en-IE" sz="2200" dirty="0" smtClean="0"/>
              <a:t>mu?</a:t>
            </a:r>
            <a:endParaRPr lang="tr-TR" sz="2200" dirty="0" smtClean="0"/>
          </a:p>
          <a:p>
            <a:pPr marL="342900" indent="-342900">
              <a:buFontTx/>
              <a:buChar char="-"/>
            </a:pPr>
            <a:r>
              <a:rPr lang="en-IE" sz="2200" dirty="0" err="1" smtClean="0"/>
              <a:t>Kişi</a:t>
            </a:r>
            <a:r>
              <a:rPr lang="en-IE" sz="2200" dirty="0" smtClean="0"/>
              <a:t> </a:t>
            </a:r>
            <a:r>
              <a:rPr lang="en-IE" sz="2200" dirty="0"/>
              <a:t>hem </a:t>
            </a:r>
            <a:r>
              <a:rPr lang="en-IE" sz="2200" dirty="0" err="1"/>
              <a:t>yeni</a:t>
            </a:r>
            <a:r>
              <a:rPr lang="en-IE" sz="2200" dirty="0"/>
              <a:t> </a:t>
            </a:r>
            <a:r>
              <a:rPr lang="en-IE" sz="2200" dirty="0" err="1"/>
              <a:t>kültürün</a:t>
            </a:r>
            <a:r>
              <a:rPr lang="en-IE" sz="2200" dirty="0"/>
              <a:t> hem de </a:t>
            </a:r>
            <a:r>
              <a:rPr lang="en-IE" sz="2200" dirty="0" err="1"/>
              <a:t>menşe</a:t>
            </a:r>
            <a:r>
              <a:rPr lang="en-IE" sz="2200" dirty="0"/>
              <a:t> </a:t>
            </a:r>
            <a:r>
              <a:rPr lang="en-IE" sz="2200" dirty="0" err="1"/>
              <a:t>kültürünün</a:t>
            </a:r>
            <a:r>
              <a:rPr lang="en-IE" sz="2200" dirty="0"/>
              <a:t> </a:t>
            </a:r>
            <a:r>
              <a:rPr lang="en-IE" sz="2200" dirty="0" err="1"/>
              <a:t>görüşlerini</a:t>
            </a:r>
            <a:r>
              <a:rPr lang="en-IE" sz="2200" dirty="0"/>
              <a:t> </a:t>
            </a:r>
            <a:r>
              <a:rPr lang="en-IE" sz="2200" dirty="0" err="1"/>
              <a:t>müzakere</a:t>
            </a:r>
            <a:r>
              <a:rPr lang="en-IE" sz="2200" dirty="0"/>
              <a:t> </a:t>
            </a:r>
            <a:r>
              <a:rPr lang="en-IE" sz="2200" dirty="0" err="1"/>
              <a:t>etmek</a:t>
            </a:r>
            <a:r>
              <a:rPr lang="en-IE" sz="2200" dirty="0"/>
              <a:t> ve </a:t>
            </a:r>
            <a:r>
              <a:rPr lang="en-IE" sz="2200" dirty="0" err="1"/>
              <a:t>takdir</a:t>
            </a:r>
            <a:r>
              <a:rPr lang="en-IE" sz="2200" dirty="0"/>
              <a:t> </a:t>
            </a:r>
            <a:r>
              <a:rPr lang="en-IE" sz="2200" dirty="0" err="1"/>
              <a:t>etmekte</a:t>
            </a:r>
            <a:r>
              <a:rPr lang="en-IE" sz="2200" dirty="0"/>
              <a:t> </a:t>
            </a:r>
            <a:r>
              <a:rPr lang="en-IE" sz="2200" dirty="0" err="1"/>
              <a:t>zorlanıyor</a:t>
            </a:r>
            <a:r>
              <a:rPr lang="en-IE" sz="2200" dirty="0"/>
              <a:t> mu? </a:t>
            </a:r>
            <a:endParaRPr lang="tr-TR" sz="2200" dirty="0"/>
          </a:p>
          <a:p>
            <a:pPr marL="342900" indent="-342900">
              <a:buFontTx/>
              <a:buChar char="-"/>
            </a:pPr>
            <a:r>
              <a:rPr lang="en-IE" sz="2200" dirty="0" err="1" smtClean="0"/>
              <a:t>Varsa</a:t>
            </a:r>
            <a:r>
              <a:rPr lang="en-IE" sz="2200" dirty="0" smtClean="0"/>
              <a:t> </a:t>
            </a:r>
            <a:r>
              <a:rPr lang="en-IE" sz="2200" dirty="0" err="1"/>
              <a:t>kültürel</a:t>
            </a:r>
            <a:r>
              <a:rPr lang="en-IE" sz="2200" dirty="0"/>
              <a:t> </a:t>
            </a:r>
            <a:r>
              <a:rPr lang="en-IE" sz="2200" dirty="0" err="1"/>
              <a:t>farklılıklar</a:t>
            </a:r>
            <a:r>
              <a:rPr lang="en-IE" sz="2200" dirty="0"/>
              <a:t> </a:t>
            </a:r>
            <a:r>
              <a:rPr lang="en-IE" sz="2200" dirty="0" err="1"/>
              <a:t>stres</a:t>
            </a:r>
            <a:r>
              <a:rPr lang="en-IE" sz="2200" dirty="0"/>
              <a:t> </a:t>
            </a:r>
            <a:r>
              <a:rPr lang="en-IE" sz="2200" dirty="0" err="1"/>
              <a:t>kaynağı</a:t>
            </a:r>
            <a:r>
              <a:rPr lang="en-IE" sz="2200" dirty="0"/>
              <a:t> </a:t>
            </a:r>
            <a:r>
              <a:rPr lang="en-IE" sz="2200" dirty="0" err="1"/>
              <a:t>gibi</a:t>
            </a:r>
            <a:r>
              <a:rPr lang="en-IE" sz="2200" dirty="0"/>
              <a:t> </a:t>
            </a:r>
            <a:r>
              <a:rPr lang="en-IE" sz="2200" dirty="0" err="1"/>
              <a:t>görünüyor</a:t>
            </a:r>
            <a:r>
              <a:rPr lang="en-IE" sz="2200" dirty="0"/>
              <a:t> mu? </a:t>
            </a:r>
            <a:r>
              <a:rPr lang="en-IE" sz="2200" dirty="0" err="1"/>
              <a:t>Varsa</a:t>
            </a:r>
            <a:r>
              <a:rPr lang="en-IE" sz="2200" dirty="0"/>
              <a:t>, </a:t>
            </a:r>
            <a:r>
              <a:rPr lang="en-IE" sz="2200" dirty="0" err="1"/>
              <a:t>kültürel</a:t>
            </a:r>
            <a:r>
              <a:rPr lang="en-IE" sz="2200" dirty="0"/>
              <a:t> </a:t>
            </a:r>
            <a:r>
              <a:rPr lang="en-IE" sz="2200" dirty="0" err="1"/>
              <a:t>farklılıklar</a:t>
            </a:r>
            <a:r>
              <a:rPr lang="en-IE" sz="2200" dirty="0"/>
              <a:t> </a:t>
            </a:r>
            <a:r>
              <a:rPr lang="en-IE" sz="2200" dirty="0" err="1"/>
              <a:t>güç</a:t>
            </a:r>
            <a:r>
              <a:rPr lang="en-IE" sz="2200" dirty="0"/>
              <a:t> </a:t>
            </a:r>
            <a:r>
              <a:rPr lang="en-IE" sz="2200" dirty="0" err="1"/>
              <a:t>kaynakları</a:t>
            </a:r>
            <a:r>
              <a:rPr lang="en-IE" sz="2200" dirty="0"/>
              <a:t> </a:t>
            </a:r>
            <a:r>
              <a:rPr lang="en-IE" sz="2200" dirty="0" err="1"/>
              <a:t>gibi</a:t>
            </a:r>
            <a:r>
              <a:rPr lang="en-IE" sz="2200" dirty="0"/>
              <a:t> </a:t>
            </a:r>
            <a:r>
              <a:rPr lang="en-IE" sz="2200" dirty="0" err="1"/>
              <a:t>görünüyor</a:t>
            </a:r>
            <a:r>
              <a:rPr lang="en-IE" sz="2200" dirty="0"/>
              <a:t> </a:t>
            </a:r>
            <a:r>
              <a:rPr lang="en-IE" sz="2200" dirty="0" smtClean="0"/>
              <a:t>mu?</a:t>
            </a:r>
            <a:endParaRPr lang="tr-TR" sz="2200" dirty="0" smtClean="0"/>
          </a:p>
          <a:p>
            <a:pPr marL="342900" indent="-342900">
              <a:buFontTx/>
              <a:buChar char="-"/>
            </a:pPr>
            <a:r>
              <a:rPr lang="en-IE" sz="2200" dirty="0" err="1" smtClean="0"/>
              <a:t>Kişinin</a:t>
            </a:r>
            <a:r>
              <a:rPr lang="en-IE" sz="2200" dirty="0" smtClean="0"/>
              <a:t> </a:t>
            </a:r>
            <a:r>
              <a:rPr lang="en-IE" sz="2200" dirty="0" err="1"/>
              <a:t>aile</a:t>
            </a:r>
            <a:r>
              <a:rPr lang="en-IE" sz="2200" dirty="0"/>
              <a:t> </a:t>
            </a:r>
            <a:r>
              <a:rPr lang="en-IE" sz="2200" dirty="0" err="1"/>
              <a:t>üyelerinin</a:t>
            </a:r>
            <a:r>
              <a:rPr lang="en-IE" sz="2200" dirty="0"/>
              <a:t> "</a:t>
            </a:r>
            <a:r>
              <a:rPr lang="en-IE" sz="2200" dirty="0" err="1"/>
              <a:t>çok</a:t>
            </a:r>
            <a:r>
              <a:rPr lang="en-IE" sz="2200" dirty="0"/>
              <a:t> </a:t>
            </a:r>
            <a:r>
              <a:rPr lang="en-IE" sz="2200" dirty="0" err="1"/>
              <a:t>Avrupalı</a:t>
            </a:r>
            <a:r>
              <a:rPr lang="en-IE" sz="2200" dirty="0"/>
              <a:t>" "</a:t>
            </a:r>
            <a:r>
              <a:rPr lang="en-IE" sz="2200" dirty="0" err="1"/>
              <a:t>çok</a:t>
            </a:r>
            <a:r>
              <a:rPr lang="en-IE" sz="2200" dirty="0"/>
              <a:t> </a:t>
            </a:r>
            <a:r>
              <a:rPr lang="en-IE" sz="2200" dirty="0" err="1"/>
              <a:t>İrlandalı</a:t>
            </a:r>
            <a:r>
              <a:rPr lang="en-IE" sz="2200" dirty="0"/>
              <a:t>" vb. </a:t>
            </a:r>
            <a:r>
              <a:rPr lang="en-IE" sz="2200" dirty="0" err="1"/>
              <a:t>Olduğundan</a:t>
            </a:r>
            <a:r>
              <a:rPr lang="en-IE" sz="2200" dirty="0"/>
              <a:t> </a:t>
            </a:r>
            <a:r>
              <a:rPr lang="en-IE" sz="2200" dirty="0" err="1"/>
              <a:t>endişeleri</a:t>
            </a:r>
            <a:r>
              <a:rPr lang="en-IE" sz="2200" dirty="0"/>
              <a:t> </a:t>
            </a:r>
            <a:r>
              <a:rPr lang="en-IE" sz="2200" dirty="0" err="1"/>
              <a:t>var</a:t>
            </a:r>
            <a:r>
              <a:rPr lang="en-IE" sz="2200" dirty="0"/>
              <a:t> </a:t>
            </a:r>
            <a:r>
              <a:rPr lang="en-IE" sz="2200" dirty="0" err="1"/>
              <a:t>mı</a:t>
            </a:r>
            <a:r>
              <a:rPr lang="en-IE" sz="2200" dirty="0"/>
              <a:t>?</a:t>
            </a:r>
            <a:endParaRPr lang="en-IE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393522-74AC-4D77-AFF1-E24109ADA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12"/>
          <a:stretch/>
        </p:blipFill>
        <p:spPr>
          <a:xfrm>
            <a:off x="8849859" y="1223691"/>
            <a:ext cx="3342141" cy="4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6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tr-TR" dirty="0"/>
              <a:t>Kültürlerarası Etkileşim Değerlendirme </a:t>
            </a:r>
            <a:r>
              <a:rPr lang="tr-TR" dirty="0" smtClean="0"/>
              <a:t>Soruları </a:t>
            </a:r>
            <a:r>
              <a:rPr lang="en-IE" dirty="0" smtClean="0"/>
              <a:t>– </a:t>
            </a:r>
            <a:r>
              <a:rPr lang="tr-TR" dirty="0" smtClean="0">
                <a:solidFill>
                  <a:srgbClr val="B6BD00"/>
                </a:solidFill>
              </a:rPr>
              <a:t>Dil</a:t>
            </a:r>
            <a:endParaRPr lang="en-IE" dirty="0">
              <a:solidFill>
                <a:srgbClr val="B6BD00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Dil</a:t>
            </a:r>
            <a:r>
              <a:rPr lang="en-IE" sz="2400" dirty="0"/>
              <a:t> </a:t>
            </a:r>
            <a:r>
              <a:rPr lang="en-IE" sz="2400" dirty="0" err="1"/>
              <a:t>bu</a:t>
            </a:r>
            <a:r>
              <a:rPr lang="en-IE" sz="2400" dirty="0"/>
              <a:t> </a:t>
            </a:r>
            <a:r>
              <a:rPr lang="en-IE" sz="2400" dirty="0" err="1"/>
              <a:t>kişi</a:t>
            </a:r>
            <a:r>
              <a:rPr lang="en-IE" sz="2400" dirty="0"/>
              <a:t> </a:t>
            </a:r>
            <a:r>
              <a:rPr lang="en-IE" sz="2400" dirty="0" err="1"/>
              <a:t>için</a:t>
            </a:r>
            <a:r>
              <a:rPr lang="en-IE" sz="2400" dirty="0"/>
              <a:t> </a:t>
            </a:r>
            <a:r>
              <a:rPr lang="en-IE" sz="2400" dirty="0" err="1"/>
              <a:t>önemli</a:t>
            </a:r>
            <a:r>
              <a:rPr lang="en-IE" sz="2400" dirty="0"/>
              <a:t> </a:t>
            </a:r>
            <a:r>
              <a:rPr lang="en-IE" sz="2400" dirty="0" err="1"/>
              <a:t>bir</a:t>
            </a:r>
            <a:r>
              <a:rPr lang="en-IE" sz="2400" dirty="0"/>
              <a:t> </a:t>
            </a:r>
            <a:r>
              <a:rPr lang="en-IE" sz="2400" dirty="0" err="1"/>
              <a:t>mesele</a:t>
            </a:r>
            <a:r>
              <a:rPr lang="en-IE" sz="2400" dirty="0"/>
              <a:t> mi, </a:t>
            </a:r>
            <a:r>
              <a:rPr lang="en-IE" sz="2400" dirty="0" err="1"/>
              <a:t>aile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Evetse</a:t>
            </a:r>
            <a:r>
              <a:rPr lang="en-IE" sz="2400" dirty="0"/>
              <a:t>, </a:t>
            </a: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gerekirse</a:t>
            </a:r>
            <a:r>
              <a:rPr lang="en-IE" sz="2400" dirty="0"/>
              <a:t> </a:t>
            </a:r>
            <a:r>
              <a:rPr lang="en-IE" sz="2400" dirty="0" err="1"/>
              <a:t>önemli</a:t>
            </a:r>
            <a:r>
              <a:rPr lang="en-IE" sz="2400" dirty="0"/>
              <a:t> </a:t>
            </a:r>
            <a:r>
              <a:rPr lang="en-IE" sz="2400" dirty="0" err="1"/>
              <a:t>belgeleri</a:t>
            </a:r>
            <a:r>
              <a:rPr lang="en-IE" sz="2400" dirty="0"/>
              <a:t> / </a:t>
            </a:r>
            <a:r>
              <a:rPr lang="en-IE" sz="2400" dirty="0" err="1"/>
              <a:t>randevuları</a:t>
            </a:r>
            <a:r>
              <a:rPr lang="en-IE" sz="2400" dirty="0"/>
              <a:t> </a:t>
            </a:r>
            <a:r>
              <a:rPr lang="en-IE" sz="2400" dirty="0" err="1"/>
              <a:t>çevirmelerine</a:t>
            </a:r>
            <a:r>
              <a:rPr lang="en-IE" sz="2400" dirty="0"/>
              <a:t> </a:t>
            </a:r>
            <a:r>
              <a:rPr lang="en-IE" sz="2400" dirty="0" err="1"/>
              <a:t>yardımcı</a:t>
            </a:r>
            <a:r>
              <a:rPr lang="en-IE" sz="2400" dirty="0"/>
              <a:t> </a:t>
            </a:r>
            <a:r>
              <a:rPr lang="en-IE" sz="2400" dirty="0" err="1"/>
              <a:t>olacak</a:t>
            </a:r>
            <a:r>
              <a:rPr lang="en-IE" sz="2400" dirty="0"/>
              <a:t> </a:t>
            </a:r>
            <a:r>
              <a:rPr lang="en-IE" sz="2400" dirty="0" err="1"/>
              <a:t>biri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, </a:t>
            </a:r>
            <a:r>
              <a:rPr lang="en-IE" sz="2400" dirty="0" err="1"/>
              <a:t>akranları</a:t>
            </a:r>
            <a:r>
              <a:rPr lang="en-IE" sz="2400" dirty="0"/>
              <a:t>, </a:t>
            </a:r>
            <a:r>
              <a:rPr lang="en-IE" sz="2400" dirty="0" err="1"/>
              <a:t>kardeşleri</a:t>
            </a:r>
            <a:r>
              <a:rPr lang="en-IE" sz="2400" dirty="0"/>
              <a:t> vb. Kadar </a:t>
            </a:r>
            <a:r>
              <a:rPr lang="en-IE" sz="2400" dirty="0" err="1"/>
              <a:t>hızlı</a:t>
            </a:r>
            <a:r>
              <a:rPr lang="en-IE" sz="2400" dirty="0"/>
              <a:t> </a:t>
            </a:r>
            <a:r>
              <a:rPr lang="en-IE" sz="2400" dirty="0" err="1"/>
              <a:t>İngilizce</a:t>
            </a:r>
            <a:r>
              <a:rPr lang="en-IE" sz="2400" dirty="0"/>
              <a:t> mi </a:t>
            </a:r>
            <a:r>
              <a:rPr lang="en-IE" sz="2400" dirty="0" err="1"/>
              <a:t>alıyor</a:t>
            </a:r>
            <a:r>
              <a:rPr lang="en-IE" sz="2400" dirty="0"/>
              <a:t> </a:t>
            </a:r>
            <a:r>
              <a:rPr lang="en-IE" sz="2400" dirty="0" err="1"/>
              <a:t>yoksa</a:t>
            </a:r>
            <a:r>
              <a:rPr lang="en-IE" sz="2400" dirty="0"/>
              <a:t> </a:t>
            </a:r>
            <a:r>
              <a:rPr lang="en-IE" sz="2400" dirty="0" err="1"/>
              <a:t>sorun</a:t>
            </a:r>
            <a:r>
              <a:rPr lang="en-IE" sz="2400" dirty="0"/>
              <a:t> </a:t>
            </a:r>
            <a:r>
              <a:rPr lang="en-IE" sz="2400" dirty="0" err="1"/>
              <a:t>yaşıyor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kendi</a:t>
            </a:r>
            <a:r>
              <a:rPr lang="en-IE" sz="2400" dirty="0"/>
              <a:t> </a:t>
            </a:r>
            <a:r>
              <a:rPr lang="en-IE" sz="2400" dirty="0" err="1"/>
              <a:t>içinde</a:t>
            </a:r>
            <a:r>
              <a:rPr lang="en-IE" sz="2400" dirty="0"/>
              <a:t> </a:t>
            </a:r>
            <a:r>
              <a:rPr lang="en-IE" sz="2400" dirty="0" err="1"/>
              <a:t>topluluğa</a:t>
            </a:r>
            <a:r>
              <a:rPr lang="en-IE" sz="2400" dirty="0"/>
              <a:t> / </a:t>
            </a:r>
            <a:r>
              <a:rPr lang="en-IE" sz="2400" dirty="0" err="1"/>
              <a:t>şehre</a:t>
            </a:r>
            <a:r>
              <a:rPr lang="en-IE" sz="2400" dirty="0"/>
              <a:t> </a:t>
            </a:r>
            <a:r>
              <a:rPr lang="en-IE" sz="2400" dirty="0" err="1"/>
              <a:t>gidebiliyor</a:t>
            </a:r>
            <a:r>
              <a:rPr lang="en-IE" sz="2400" dirty="0"/>
              <a:t> mu (</a:t>
            </a:r>
            <a:r>
              <a:rPr lang="en-IE" sz="2400" dirty="0" err="1"/>
              <a:t>ör</a:t>
            </a:r>
            <a:r>
              <a:rPr lang="en-IE" sz="2400" dirty="0"/>
              <a:t>. </a:t>
            </a:r>
            <a:r>
              <a:rPr lang="en-IE" sz="2400" dirty="0" err="1"/>
              <a:t>İşaretleri</a:t>
            </a:r>
            <a:r>
              <a:rPr lang="en-IE" sz="2400" dirty="0"/>
              <a:t> </a:t>
            </a:r>
            <a:r>
              <a:rPr lang="en-IE" sz="2400" dirty="0" err="1"/>
              <a:t>oku</a:t>
            </a:r>
            <a:r>
              <a:rPr lang="en-IE" sz="2400" dirty="0"/>
              <a:t>, </a:t>
            </a:r>
            <a:r>
              <a:rPr lang="en-IE" sz="2400" dirty="0" err="1"/>
              <a:t>toplu</a:t>
            </a:r>
            <a:r>
              <a:rPr lang="en-IE" sz="2400" dirty="0"/>
              <a:t> </a:t>
            </a:r>
            <a:r>
              <a:rPr lang="en-IE" sz="2400" dirty="0" err="1"/>
              <a:t>taşıma</a:t>
            </a:r>
            <a:r>
              <a:rPr lang="en-IE" sz="2400" dirty="0"/>
              <a:t> </a:t>
            </a:r>
            <a:r>
              <a:rPr lang="en-IE" sz="2400" dirty="0" err="1"/>
              <a:t>araçları</a:t>
            </a:r>
            <a:r>
              <a:rPr lang="en-IE" sz="2400" dirty="0"/>
              <a:t> vb.)?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393522-74AC-4D77-AFF1-E24109ADA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12"/>
          <a:stretch/>
        </p:blipFill>
        <p:spPr>
          <a:xfrm>
            <a:off x="8849859" y="1223691"/>
            <a:ext cx="3342141" cy="4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8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tr-TR" dirty="0"/>
              <a:t>Kültürlerarası Etkileşim Değerlendirme </a:t>
            </a:r>
            <a:r>
              <a:rPr lang="tr-TR" dirty="0" smtClean="0"/>
              <a:t>Soruları </a:t>
            </a:r>
            <a:r>
              <a:rPr lang="en-IE" dirty="0" smtClean="0"/>
              <a:t>–</a:t>
            </a:r>
            <a:r>
              <a:rPr lang="tr-TR" dirty="0" smtClean="0"/>
              <a:t> </a:t>
            </a:r>
            <a:r>
              <a:rPr lang="en-IE" dirty="0" err="1">
                <a:solidFill>
                  <a:srgbClr val="B6BD00"/>
                </a:solidFill>
              </a:rPr>
              <a:t>Ebeveynlik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Kapasitesi</a:t>
            </a:r>
            <a:endParaRPr lang="en-IE" dirty="0">
              <a:solidFill>
                <a:srgbClr val="B6BD00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birbiriyle</a:t>
            </a:r>
            <a:r>
              <a:rPr lang="en-IE" sz="2400" dirty="0"/>
              <a:t> </a:t>
            </a:r>
            <a:r>
              <a:rPr lang="en-IE" sz="2400" dirty="0" err="1"/>
              <a:t>iyi</a:t>
            </a:r>
            <a:r>
              <a:rPr lang="en-IE" sz="2400" dirty="0"/>
              <a:t> </a:t>
            </a:r>
            <a:r>
              <a:rPr lang="en-IE" sz="2400" dirty="0" err="1"/>
              <a:t>iletişim</a:t>
            </a:r>
            <a:r>
              <a:rPr lang="en-IE" sz="2400" dirty="0"/>
              <a:t> </a:t>
            </a:r>
            <a:r>
              <a:rPr lang="en-IE" sz="2400" dirty="0" err="1"/>
              <a:t>kurduğu</a:t>
            </a:r>
            <a:r>
              <a:rPr lang="en-IE" sz="2400" dirty="0"/>
              <a:t> </a:t>
            </a:r>
            <a:r>
              <a:rPr lang="en-IE" sz="2400" dirty="0" err="1"/>
              <a:t>anlaşılıyor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birlikte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diğerleriyle</a:t>
            </a:r>
            <a:r>
              <a:rPr lang="en-IE" sz="2400" dirty="0"/>
              <a:t> </a:t>
            </a:r>
            <a:r>
              <a:rPr lang="en-IE" sz="2400" dirty="0" err="1"/>
              <a:t>sık</a:t>
            </a:r>
            <a:r>
              <a:rPr lang="en-IE" sz="2400" dirty="0"/>
              <a:t> </a:t>
            </a:r>
            <a:r>
              <a:rPr lang="en-IE" sz="2400" dirty="0" err="1"/>
              <a:t>sık</a:t>
            </a:r>
            <a:r>
              <a:rPr lang="en-IE" sz="2400" dirty="0"/>
              <a:t> </a:t>
            </a:r>
            <a:r>
              <a:rPr lang="en-IE" sz="2400" dirty="0" err="1"/>
              <a:t>çatışmaları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Ebeveynler</a:t>
            </a:r>
            <a:r>
              <a:rPr lang="en-IE" sz="2400" dirty="0"/>
              <a:t> / </a:t>
            </a:r>
            <a:r>
              <a:rPr lang="en-IE" sz="2400" dirty="0" err="1"/>
              <a:t>yetişkin</a:t>
            </a:r>
            <a:r>
              <a:rPr lang="en-IE" sz="2400" dirty="0"/>
              <a:t> </a:t>
            </a:r>
            <a:r>
              <a:rPr lang="en-IE" sz="2400" dirty="0" err="1"/>
              <a:t>bakıcılar</a:t>
            </a:r>
            <a:r>
              <a:rPr lang="en-IE" sz="2400" dirty="0"/>
              <a:t>, </a:t>
            </a:r>
            <a:r>
              <a:rPr lang="en-IE" sz="2400" dirty="0" err="1"/>
              <a:t>çocuğun</a:t>
            </a:r>
            <a:r>
              <a:rPr lang="en-IE" sz="2400" dirty="0"/>
              <a:t> </a:t>
            </a:r>
            <a:r>
              <a:rPr lang="en-IE" sz="2400" dirty="0" err="1"/>
              <a:t>okulunun</a:t>
            </a:r>
            <a:r>
              <a:rPr lang="en-IE" sz="2400" dirty="0"/>
              <a:t> </a:t>
            </a:r>
            <a:r>
              <a:rPr lang="en-IE" sz="2400" dirty="0" err="1"/>
              <a:t>nasıl</a:t>
            </a:r>
            <a:r>
              <a:rPr lang="en-IE" sz="2400" dirty="0"/>
              <a:t> </a:t>
            </a:r>
            <a:r>
              <a:rPr lang="en-IE" sz="2400" dirty="0" err="1"/>
              <a:t>çalıştığı</a:t>
            </a:r>
            <a:r>
              <a:rPr lang="en-IE" sz="2400" dirty="0"/>
              <a:t> </a:t>
            </a:r>
            <a:r>
              <a:rPr lang="en-IE" sz="2400" dirty="0" err="1"/>
              <a:t>hakkında</a:t>
            </a:r>
            <a:r>
              <a:rPr lang="en-IE" sz="2400" dirty="0"/>
              <a:t> </a:t>
            </a:r>
            <a:r>
              <a:rPr lang="en-IE" sz="2400" dirty="0" err="1"/>
              <a:t>temel</a:t>
            </a:r>
            <a:r>
              <a:rPr lang="en-IE" sz="2400" dirty="0"/>
              <a:t> </a:t>
            </a:r>
            <a:r>
              <a:rPr lang="en-IE" sz="2400" dirty="0" err="1"/>
              <a:t>bilgileri</a:t>
            </a:r>
            <a:r>
              <a:rPr lang="en-IE" sz="2400" dirty="0"/>
              <a:t> </a:t>
            </a:r>
            <a:r>
              <a:rPr lang="en-IE" sz="2400" dirty="0" err="1"/>
              <a:t>anladıklarını</a:t>
            </a:r>
            <a:r>
              <a:rPr lang="en-IE" sz="2400" dirty="0"/>
              <a:t> </a:t>
            </a:r>
            <a:r>
              <a:rPr lang="en-IE" sz="2400" dirty="0" err="1"/>
              <a:t>düşünüyorlar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 </a:t>
            </a:r>
            <a:r>
              <a:rPr lang="en-IE" sz="2400" dirty="0" err="1"/>
              <a:t>örneğin</a:t>
            </a:r>
            <a:r>
              <a:rPr lang="en-IE" sz="2400" dirty="0"/>
              <a:t>, </a:t>
            </a:r>
            <a:r>
              <a:rPr lang="en-IE" sz="2400" dirty="0" err="1"/>
              <a:t>çocuğun</a:t>
            </a:r>
            <a:r>
              <a:rPr lang="en-IE" sz="2400" dirty="0"/>
              <a:t> </a:t>
            </a:r>
            <a:r>
              <a:rPr lang="en-IE" sz="2400" dirty="0" err="1"/>
              <a:t>öğretmenleriyle</a:t>
            </a:r>
            <a:r>
              <a:rPr lang="en-IE" sz="2400" dirty="0"/>
              <a:t> </a:t>
            </a:r>
            <a:r>
              <a:rPr lang="en-IE" sz="2400" dirty="0" err="1"/>
              <a:t>nasıl</a:t>
            </a:r>
            <a:r>
              <a:rPr lang="en-IE" sz="2400" dirty="0"/>
              <a:t> ve ne zaman </a:t>
            </a:r>
            <a:r>
              <a:rPr lang="en-IE" sz="2400" dirty="0" err="1"/>
              <a:t>buluşacaksınız</a:t>
            </a:r>
            <a:r>
              <a:rPr lang="en-IE" sz="2400" dirty="0"/>
              <a:t>?</a:t>
            </a:r>
            <a:endParaRPr lang="en-I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CB58E8-08B8-4959-AD36-878B005DF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75"/>
          <a:stretch/>
        </p:blipFill>
        <p:spPr>
          <a:xfrm>
            <a:off x="8802435" y="1223693"/>
            <a:ext cx="3389565" cy="4033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3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393522-74AC-4D77-AFF1-E24109ADA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12"/>
          <a:stretch/>
        </p:blipFill>
        <p:spPr>
          <a:xfrm>
            <a:off x="8849859" y="1223691"/>
            <a:ext cx="3342141" cy="4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43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CA9365D-24B7-4B3B-A593-3082BDB20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2524" y="1786806"/>
            <a:ext cx="6579476" cy="3631644"/>
          </a:xfrm>
        </p:spPr>
        <p:txBody>
          <a:bodyPr/>
          <a:lstStyle/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çocukların</a:t>
            </a:r>
            <a:r>
              <a:rPr lang="en-IE" dirty="0"/>
              <a:t> ve </a:t>
            </a:r>
            <a:r>
              <a:rPr lang="en-IE" dirty="0" err="1"/>
              <a:t>ailelerin</a:t>
            </a:r>
            <a:r>
              <a:rPr lang="en-IE" dirty="0"/>
              <a:t> </a:t>
            </a:r>
            <a:r>
              <a:rPr lang="en-IE" dirty="0" err="1"/>
              <a:t>kendileri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hayat</a:t>
            </a:r>
            <a:r>
              <a:rPr lang="en-IE" dirty="0"/>
              <a:t> </a:t>
            </a:r>
            <a:r>
              <a:rPr lang="en-IE" dirty="0" err="1"/>
              <a:t>kurmaya</a:t>
            </a:r>
            <a:r>
              <a:rPr lang="en-IE" dirty="0"/>
              <a:t> </a:t>
            </a:r>
            <a:r>
              <a:rPr lang="en-IE" dirty="0" err="1"/>
              <a:t>çalışırken</a:t>
            </a:r>
            <a:r>
              <a:rPr lang="en-IE" dirty="0"/>
              <a:t> </a:t>
            </a:r>
            <a:r>
              <a:rPr lang="en-IE" dirty="0" err="1"/>
              <a:t>yaşadıkları</a:t>
            </a:r>
            <a:r>
              <a:rPr lang="en-IE" dirty="0"/>
              <a:t> </a:t>
            </a:r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yerleşim</a:t>
            </a:r>
            <a:r>
              <a:rPr lang="en-IE" dirty="0"/>
              <a:t> </a:t>
            </a:r>
            <a:r>
              <a:rPr lang="en-IE" dirty="0" err="1"/>
              <a:t>stresörleri</a:t>
            </a:r>
            <a:r>
              <a:rPr lang="en-IE" dirty="0"/>
              <a:t> </a:t>
            </a:r>
            <a:r>
              <a:rPr lang="en-IE" dirty="0" err="1"/>
              <a:t>şunları</a:t>
            </a:r>
            <a:r>
              <a:rPr lang="en-IE" dirty="0"/>
              <a:t> </a:t>
            </a:r>
            <a:r>
              <a:rPr lang="en-IE" dirty="0" err="1"/>
              <a:t>içerebilir</a:t>
            </a:r>
            <a:r>
              <a:rPr lang="en-IE" dirty="0" smtClean="0"/>
              <a:t>:</a:t>
            </a:r>
            <a:r>
              <a:rPr lang="tr-TR" dirty="0" smtClean="0"/>
              <a:t> </a:t>
            </a:r>
          </a:p>
          <a:p>
            <a:r>
              <a:rPr lang="en-IE" dirty="0"/>
              <a:t>- </a:t>
            </a:r>
            <a:r>
              <a:rPr lang="en-IE" dirty="0" err="1"/>
              <a:t>Finansal</a:t>
            </a:r>
            <a:r>
              <a:rPr lang="en-IE" dirty="0"/>
              <a:t> </a:t>
            </a:r>
            <a:r>
              <a:rPr lang="en-IE" dirty="0" err="1"/>
              <a:t>stres</a:t>
            </a:r>
            <a:r>
              <a:rPr lang="en-IE" dirty="0"/>
              <a:t> </a:t>
            </a:r>
            <a:r>
              <a:rPr lang="en-IE" dirty="0" err="1"/>
              <a:t>faktörleri</a:t>
            </a:r>
            <a:r>
              <a:rPr lang="en-IE" dirty="0"/>
              <a:t>, </a:t>
            </a:r>
            <a:r>
              <a:rPr lang="en-IE" dirty="0" err="1"/>
              <a:t>örneğin</a:t>
            </a:r>
            <a:r>
              <a:rPr lang="en-IE" dirty="0"/>
              <a:t> </a:t>
            </a:r>
            <a:r>
              <a:rPr lang="en-IE" dirty="0" err="1"/>
              <a:t>yoksulluk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Yeterli</a:t>
            </a:r>
            <a:r>
              <a:rPr lang="en-IE" dirty="0"/>
              <a:t> </a:t>
            </a:r>
            <a:r>
              <a:rPr lang="en-IE" dirty="0" err="1"/>
              <a:t>konut</a:t>
            </a:r>
            <a:r>
              <a:rPr lang="en-IE" dirty="0"/>
              <a:t> </a:t>
            </a:r>
            <a:r>
              <a:rPr lang="en-IE" dirty="0" err="1"/>
              <a:t>bulmada</a:t>
            </a:r>
            <a:r>
              <a:rPr lang="en-IE" dirty="0"/>
              <a:t> </a:t>
            </a:r>
            <a:r>
              <a:rPr lang="en-IE" dirty="0" err="1"/>
              <a:t>zorluklar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İş</a:t>
            </a:r>
            <a:r>
              <a:rPr lang="en-IE" dirty="0"/>
              <a:t> </a:t>
            </a:r>
            <a:r>
              <a:rPr lang="en-IE" dirty="0" err="1"/>
              <a:t>bulmada</a:t>
            </a:r>
            <a:r>
              <a:rPr lang="en-IE" dirty="0"/>
              <a:t> </a:t>
            </a:r>
            <a:r>
              <a:rPr lang="en-IE" dirty="0" err="1"/>
              <a:t>zorluklar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Topluluk</a:t>
            </a:r>
            <a:r>
              <a:rPr lang="en-IE" dirty="0"/>
              <a:t> </a:t>
            </a:r>
            <a:r>
              <a:rPr lang="en-IE" dirty="0" err="1"/>
              <a:t>desteği</a:t>
            </a:r>
            <a:r>
              <a:rPr lang="en-IE" dirty="0"/>
              <a:t> </a:t>
            </a:r>
            <a:r>
              <a:rPr lang="en-IE" dirty="0" err="1"/>
              <a:t>kaybı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Kaynaklara</a:t>
            </a:r>
            <a:r>
              <a:rPr lang="en-IE" dirty="0"/>
              <a:t> </a:t>
            </a:r>
            <a:r>
              <a:rPr lang="en-IE" dirty="0" err="1"/>
              <a:t>erişim</a:t>
            </a:r>
            <a:r>
              <a:rPr lang="en-IE" dirty="0"/>
              <a:t> </a:t>
            </a:r>
            <a:r>
              <a:rPr lang="en-IE" dirty="0" err="1"/>
              <a:t>eksikliği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Ulaşım</a:t>
            </a:r>
            <a:r>
              <a:rPr lang="en-IE" dirty="0"/>
              <a:t> </a:t>
            </a:r>
            <a:r>
              <a:rPr lang="en-IE" dirty="0" err="1"/>
              <a:t>zorlukları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6C2A9C-4F8D-4693-9553-7D2552698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6607" y="769233"/>
            <a:ext cx="5694253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rgbClr val="ED7523"/>
                </a:solidFill>
              </a:rPr>
              <a:t>Yeniden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Yerleşim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Streslerini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Anlama</a:t>
            </a:r>
            <a:endParaRPr lang="en-IE" dirty="0">
              <a:solidFill>
                <a:srgbClr val="ED7523"/>
              </a:solidFill>
            </a:endParaRPr>
          </a:p>
        </p:txBody>
      </p:sp>
      <p:pic>
        <p:nvPicPr>
          <p:cNvPr id="11" name="Picture Placeholder 10" descr="A picture containing person, man, sitting, holding&#10;&#10;Description automatically generated">
            <a:extLst>
              <a:ext uri="{FF2B5EF4-FFF2-40B4-BE49-F238E27FC236}">
                <a16:creationId xmlns="" xmlns:a16="http://schemas.microsoft.com/office/drawing/2014/main" id="{971CC78D-E436-4B32-A7CF-2196F3178C3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956" r="16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0974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EA1D76"/>
          </a:solidFill>
        </p:spPr>
        <p:txBody>
          <a:bodyPr>
            <a:normAutofit/>
          </a:bodyPr>
          <a:lstStyle/>
          <a:p>
            <a:pPr algn="l"/>
            <a:r>
              <a:rPr lang="tr-TR" dirty="0" smtClean="0">
                <a:solidFill>
                  <a:schemeClr val="bg1"/>
                </a:solidFill>
              </a:rPr>
              <a:t>                          </a:t>
            </a:r>
            <a:r>
              <a:rPr lang="en-IE" dirty="0" err="1" smtClean="0">
                <a:solidFill>
                  <a:schemeClr val="bg1"/>
                </a:solidFill>
              </a:rPr>
              <a:t>Yenid</a:t>
            </a:r>
            <a:r>
              <a:rPr lang="tr-TR" dirty="0" smtClean="0">
                <a:solidFill>
                  <a:schemeClr val="bg1"/>
                </a:solidFill>
              </a:rPr>
              <a:t>e</a:t>
            </a:r>
            <a:r>
              <a:rPr lang="en-IE" dirty="0" smtClean="0">
                <a:solidFill>
                  <a:schemeClr val="bg1"/>
                </a:solidFill>
              </a:rPr>
              <a:t>n </a:t>
            </a:r>
            <a:r>
              <a:rPr lang="en-IE" dirty="0" err="1">
                <a:solidFill>
                  <a:schemeClr val="bg1"/>
                </a:solidFill>
              </a:rPr>
              <a:t>Yerleşim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Stresleri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Değerlendirme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Aracı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b="1" dirty="0" err="1" smtClean="0">
                <a:hlinkClick r:id="rId2"/>
              </a:rPr>
              <a:t>Mülteci</a:t>
            </a:r>
            <a:r>
              <a:rPr lang="en-IE" b="1" dirty="0" smtClean="0">
                <a:hlinkClick r:id="rId2"/>
              </a:rPr>
              <a:t> </a:t>
            </a:r>
            <a:r>
              <a:rPr lang="en-IE" b="1" dirty="0">
                <a:hlinkClick r:id="rId2"/>
              </a:rPr>
              <a:t>ve </a:t>
            </a:r>
            <a:r>
              <a:rPr lang="en-IE" b="1" dirty="0" err="1">
                <a:hlinkClick r:id="rId2"/>
              </a:rPr>
              <a:t>Göçmen</a:t>
            </a:r>
            <a:r>
              <a:rPr lang="en-IE" b="1" dirty="0">
                <a:hlinkClick r:id="rId2"/>
              </a:rPr>
              <a:t> </a:t>
            </a:r>
            <a:r>
              <a:rPr lang="en-IE" b="1" dirty="0" err="1">
                <a:hlinkClick r:id="rId2"/>
              </a:rPr>
              <a:t>Temel</a:t>
            </a:r>
            <a:r>
              <a:rPr lang="en-IE" b="1" dirty="0">
                <a:hlinkClick r:id="rId2"/>
              </a:rPr>
              <a:t> </a:t>
            </a:r>
            <a:r>
              <a:rPr lang="en-IE" b="1" dirty="0" err="1">
                <a:hlinkClick r:id="rId2"/>
              </a:rPr>
              <a:t>Stresörleri</a:t>
            </a:r>
            <a:r>
              <a:rPr lang="en-IE" b="1" dirty="0">
                <a:hlinkClick r:id="rId2"/>
              </a:rPr>
              <a:t> </a:t>
            </a:r>
            <a:r>
              <a:rPr lang="en-IE" b="1" dirty="0" err="1" smtClean="0">
                <a:hlinkClick r:id="rId2"/>
              </a:rPr>
              <a:t>Aracı</a:t>
            </a:r>
            <a:endParaRPr lang="en-IE" b="1" dirty="0"/>
          </a:p>
          <a:p>
            <a:endParaRPr lang="en-I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0" y="305776"/>
            <a:ext cx="2536166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 FAYDALI ARAÇ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111710" y="364915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BF9F55-6346-40EA-A948-F872A3B4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57"/>
          <a:stretch/>
        </p:blipFill>
        <p:spPr>
          <a:xfrm>
            <a:off x="3184071" y="1893435"/>
            <a:ext cx="5665788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4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140936" y="270245"/>
            <a:ext cx="8403792" cy="857158"/>
          </a:xfrm>
        </p:spPr>
        <p:txBody>
          <a:bodyPr/>
          <a:lstStyle/>
          <a:p>
            <a:r>
              <a:rPr lang="en-US" dirty="0"/>
              <a:t>Bu </a:t>
            </a:r>
            <a:r>
              <a:rPr lang="en-US" dirty="0" err="1"/>
              <a:t>derste</a:t>
            </a:r>
            <a:r>
              <a:rPr lang="en-US" dirty="0"/>
              <a:t> </a:t>
            </a:r>
            <a:r>
              <a:rPr lang="en-US" dirty="0" err="1"/>
              <a:t>şunları</a:t>
            </a:r>
            <a:r>
              <a:rPr lang="en-US" dirty="0"/>
              <a:t> </a:t>
            </a:r>
            <a:r>
              <a:rPr lang="en-US" dirty="0" err="1"/>
              <a:t>öğreneceksiniz</a:t>
            </a:r>
            <a:r>
              <a:rPr lang="en-US" dirty="0"/>
              <a:t>:</a:t>
            </a:r>
            <a:endParaRPr lang="en-US" dirty="0"/>
          </a:p>
        </p:txBody>
      </p:sp>
      <p:grpSp>
        <p:nvGrpSpPr>
          <p:cNvPr id="30" name="Google Shape;612;p39"/>
          <p:cNvGrpSpPr/>
          <p:nvPr/>
        </p:nvGrpSpPr>
        <p:grpSpPr>
          <a:xfrm>
            <a:off x="1264526" y="933866"/>
            <a:ext cx="481919" cy="492019"/>
            <a:chOff x="3951850" y="2985350"/>
            <a:chExt cx="407950" cy="416500"/>
          </a:xfrm>
        </p:grpSpPr>
        <p:sp>
          <p:nvSpPr>
            <p:cNvPr id="31" name="Google Shape;613;p3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4;p3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5;p3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6;p3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046382" y="1551964"/>
            <a:ext cx="10145618" cy="43521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1.1 </a:t>
            </a:r>
            <a:r>
              <a:rPr lang="en-US" dirty="0" err="1"/>
              <a:t>Mülteci</a:t>
            </a:r>
            <a:r>
              <a:rPr lang="en-US" dirty="0"/>
              <a:t> ve </a:t>
            </a:r>
            <a:r>
              <a:rPr lang="en-US" dirty="0" err="1"/>
              <a:t>Göçmenlerin</a:t>
            </a:r>
            <a:r>
              <a:rPr lang="en-US" dirty="0"/>
              <a:t> </a:t>
            </a:r>
            <a:r>
              <a:rPr lang="en-US" dirty="0" err="1"/>
              <a:t>Çekirdek</a:t>
            </a:r>
            <a:r>
              <a:rPr lang="en-US" dirty="0"/>
              <a:t> </a:t>
            </a:r>
            <a:r>
              <a:rPr lang="en-US" dirty="0" err="1"/>
              <a:t>Stresörlerini</a:t>
            </a:r>
            <a:r>
              <a:rPr lang="en-US" dirty="0"/>
              <a:t> </a:t>
            </a:r>
            <a:r>
              <a:rPr lang="en-US" dirty="0" err="1"/>
              <a:t>Anlamak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1.2 </a:t>
            </a:r>
            <a:r>
              <a:rPr lang="en-US" dirty="0" err="1"/>
              <a:t>Travmanın</a:t>
            </a:r>
            <a:r>
              <a:rPr lang="en-US" dirty="0"/>
              <a:t> </a:t>
            </a:r>
            <a:r>
              <a:rPr lang="en-US" dirty="0" err="1"/>
              <a:t>Üstesinden</a:t>
            </a:r>
            <a:r>
              <a:rPr lang="en-US" dirty="0"/>
              <a:t> </a:t>
            </a:r>
            <a:r>
              <a:rPr lang="en-US" dirty="0" err="1"/>
              <a:t>Gelmek</a:t>
            </a:r>
            <a:r>
              <a:rPr lang="en-US" dirty="0"/>
              <a:t> - </a:t>
            </a:r>
            <a:r>
              <a:rPr lang="en-US" dirty="0" err="1"/>
              <a:t>dayanıklılık</a:t>
            </a:r>
            <a:r>
              <a:rPr lang="en-US" dirty="0"/>
              <a:t>, </a:t>
            </a:r>
            <a:r>
              <a:rPr lang="en-US" dirty="0" err="1"/>
              <a:t>refah</a:t>
            </a:r>
            <a:r>
              <a:rPr lang="en-US" dirty="0"/>
              <a:t> ve </a:t>
            </a:r>
            <a:r>
              <a:rPr lang="en-US" dirty="0" err="1"/>
              <a:t>amaç</a:t>
            </a:r>
            <a:r>
              <a:rPr lang="en-US" dirty="0"/>
              <a:t> </a:t>
            </a:r>
            <a:r>
              <a:rPr lang="en-US" dirty="0" err="1"/>
              <a:t>duygusunun</a:t>
            </a:r>
            <a:r>
              <a:rPr lang="en-US" dirty="0"/>
              <a:t> </a:t>
            </a:r>
            <a:r>
              <a:rPr lang="en-US" dirty="0" err="1"/>
              <a:t>rolü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1.3 </a:t>
            </a:r>
            <a:r>
              <a:rPr lang="en-US" dirty="0" err="1"/>
              <a:t>Mülteciler</a:t>
            </a:r>
            <a:r>
              <a:rPr lang="en-US" dirty="0"/>
              <a:t> ve </a:t>
            </a:r>
            <a:r>
              <a:rPr lang="en-US" dirty="0" err="1"/>
              <a:t>Göçmenlerle</a:t>
            </a:r>
            <a:r>
              <a:rPr lang="en-US" dirty="0"/>
              <a:t> </a:t>
            </a:r>
            <a:r>
              <a:rPr lang="en-US" dirty="0" err="1"/>
              <a:t>Destekleyici</a:t>
            </a:r>
            <a:r>
              <a:rPr lang="en-US" dirty="0"/>
              <a:t> </a:t>
            </a:r>
            <a:r>
              <a:rPr lang="en-US" dirty="0" err="1"/>
              <a:t>İlişkiler</a:t>
            </a:r>
            <a:r>
              <a:rPr lang="en-US" dirty="0"/>
              <a:t> </a:t>
            </a:r>
            <a:r>
              <a:rPr lang="en-US" dirty="0" err="1"/>
              <a:t>Oluşturma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2.1 </a:t>
            </a:r>
            <a:r>
              <a:rPr lang="en-US" dirty="0" err="1"/>
              <a:t>Katılım</a:t>
            </a:r>
            <a:r>
              <a:rPr lang="en-US" dirty="0"/>
              <a:t> </a:t>
            </a:r>
            <a:r>
              <a:rPr lang="en-US" dirty="0" err="1"/>
              <a:t>Sürecinde</a:t>
            </a:r>
            <a:r>
              <a:rPr lang="en-US" dirty="0"/>
              <a:t> </a:t>
            </a:r>
            <a:r>
              <a:rPr lang="en-US" dirty="0" err="1"/>
              <a:t>Ailenin</a:t>
            </a:r>
            <a:r>
              <a:rPr lang="en-US" dirty="0"/>
              <a:t> </a:t>
            </a:r>
            <a:r>
              <a:rPr lang="en-US" dirty="0" err="1"/>
              <a:t>Güçlendirilmesi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D1B7089-7AF6-408C-8F73-1809677F3A5F}"/>
              </a:ext>
            </a:extLst>
          </p:cNvPr>
          <p:cNvSpPr/>
          <p:nvPr/>
        </p:nvSpPr>
        <p:spPr>
          <a:xfrm>
            <a:off x="148105" y="1850446"/>
            <a:ext cx="1132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>
                <a:solidFill>
                  <a:srgbClr val="EA1D76"/>
                </a:solidFill>
              </a:rPr>
              <a:t>REFAH</a:t>
            </a:r>
            <a:endParaRPr lang="en-US" sz="2800" dirty="0">
              <a:solidFill>
                <a:srgbClr val="EA1D76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06E3EEAE-297A-4345-9A05-C9E4ACE525D9}"/>
              </a:ext>
            </a:extLst>
          </p:cNvPr>
          <p:cNvSpPr/>
          <p:nvPr/>
        </p:nvSpPr>
        <p:spPr>
          <a:xfrm>
            <a:off x="451622" y="4301138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>
                <a:solidFill>
                  <a:srgbClr val="B6BD00"/>
                </a:solidFill>
              </a:rPr>
              <a:t>AİLE</a:t>
            </a:r>
            <a:endParaRPr lang="en-US" sz="2800" dirty="0">
              <a:solidFill>
                <a:srgbClr val="B6BD00"/>
              </a:solidFill>
            </a:endParaRPr>
          </a:p>
        </p:txBody>
      </p:sp>
      <p:sp>
        <p:nvSpPr>
          <p:cNvPr id="40" name="TextBox 1">
            <a:extLst>
              <a:ext uri="{FF2B5EF4-FFF2-40B4-BE49-F238E27FC236}">
                <a16:creationId xmlns="" xmlns:a16="http://schemas.microsoft.com/office/drawing/2014/main" id="{F7C909E5-DB7A-49C1-ADA5-B94D564D49C3}"/>
              </a:ext>
            </a:extLst>
          </p:cNvPr>
          <p:cNvSpPr txBox="1"/>
          <p:nvPr/>
        </p:nvSpPr>
        <p:spPr>
          <a:xfrm>
            <a:off x="451622" y="6298463"/>
            <a:ext cx="2422566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İNDİRMELER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41" name="TextBox 4">
            <a:extLst>
              <a:ext uri="{FF2B5EF4-FFF2-40B4-BE49-F238E27FC236}">
                <a16:creationId xmlns="" xmlns:a16="http://schemas.microsoft.com/office/drawing/2014/main" id="{02BB2FD6-C4A5-4707-9C89-9E77A7C136C5}"/>
              </a:ext>
            </a:extLst>
          </p:cNvPr>
          <p:cNvSpPr txBox="1"/>
          <p:nvPr/>
        </p:nvSpPr>
        <p:spPr>
          <a:xfrm>
            <a:off x="392596" y="5935426"/>
            <a:ext cx="242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EA1D76"/>
                </a:solidFill>
              </a:rPr>
              <a:t>Öğrenme yolu</a:t>
            </a:r>
            <a:r>
              <a:rPr lang="en-IE" dirty="0" smtClean="0">
                <a:solidFill>
                  <a:srgbClr val="EA1D76"/>
                </a:solidFill>
              </a:rPr>
              <a:t>: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42" name="TextBox 6">
            <a:extLst>
              <a:ext uri="{FF2B5EF4-FFF2-40B4-BE49-F238E27FC236}">
                <a16:creationId xmlns="" xmlns:a16="http://schemas.microsoft.com/office/drawing/2014/main" id="{0DD3A9F9-254E-4E47-A50C-38AAC789D04D}"/>
              </a:ext>
            </a:extLst>
          </p:cNvPr>
          <p:cNvSpPr txBox="1"/>
          <p:nvPr/>
        </p:nvSpPr>
        <p:spPr>
          <a:xfrm>
            <a:off x="6341796" y="6303922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="" xmlns:a16="http://schemas.microsoft.com/office/drawing/2014/main" id="{F15D5F29-415A-4FCE-BF27-BA408F92664E}"/>
              </a:ext>
            </a:extLst>
          </p:cNvPr>
          <p:cNvSpPr txBox="1"/>
          <p:nvPr/>
        </p:nvSpPr>
        <p:spPr>
          <a:xfrm>
            <a:off x="8025650" y="5808831"/>
            <a:ext cx="3846034" cy="5670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tr-TR" sz="800" dirty="0" smtClean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 proje Avrupa Komisyonu'nun desteği ile finanse edilmiştir. Bu yayın sadece yazarın görüşlerini yansıtmaktadır ve Komisyon burada yer alan bilgilerin herhangi bir şekilde kullanımından sorumlu tutulamaz.</a:t>
            </a:r>
            <a:endParaRPr lang="tr-TR" sz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Google Shape;605;p39">
            <a:extLst>
              <a:ext uri="{FF2B5EF4-FFF2-40B4-BE49-F238E27FC236}">
                <a16:creationId xmlns="" xmlns:a16="http://schemas.microsoft.com/office/drawing/2014/main" id="{89FC8319-0A0A-4235-BEB6-CF13418682C4}"/>
              </a:ext>
            </a:extLst>
          </p:cNvPr>
          <p:cNvGrpSpPr/>
          <p:nvPr/>
        </p:nvGrpSpPr>
        <p:grpSpPr>
          <a:xfrm>
            <a:off x="635376" y="6368046"/>
            <a:ext cx="252000" cy="288000"/>
            <a:chOff x="2583100" y="2973775"/>
            <a:chExt cx="461550" cy="437200"/>
          </a:xfrm>
        </p:grpSpPr>
        <p:sp>
          <p:nvSpPr>
            <p:cNvPr id="46" name="Google Shape;606;p39">
              <a:extLst>
                <a:ext uri="{FF2B5EF4-FFF2-40B4-BE49-F238E27FC236}">
                  <a16:creationId xmlns="" xmlns:a16="http://schemas.microsoft.com/office/drawing/2014/main" id="{1D2293BD-5941-4D58-B44D-FC55E081BECA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7;p39">
              <a:extLst>
                <a:ext uri="{FF2B5EF4-FFF2-40B4-BE49-F238E27FC236}">
                  <a16:creationId xmlns="" xmlns:a16="http://schemas.microsoft.com/office/drawing/2014/main" id="{3FD8F354-F1AA-4C61-95B8-C26DE0722049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5">
            <a:extLst>
              <a:ext uri="{FF2B5EF4-FFF2-40B4-BE49-F238E27FC236}">
                <a16:creationId xmlns="" xmlns:a16="http://schemas.microsoft.com/office/drawing/2014/main" id="{C8085E5A-CB2D-449B-A5B9-98075CCB5D7C}"/>
              </a:ext>
            </a:extLst>
          </p:cNvPr>
          <p:cNvSpPr txBox="1"/>
          <p:nvPr/>
        </p:nvSpPr>
        <p:spPr>
          <a:xfrm>
            <a:off x="2945930" y="6303922"/>
            <a:ext cx="3151933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FAYDALI ARAÇLAR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49" name="Google Shape;609;p39">
            <a:extLst>
              <a:ext uri="{FF2B5EF4-FFF2-40B4-BE49-F238E27FC236}">
                <a16:creationId xmlns="" xmlns:a16="http://schemas.microsoft.com/office/drawing/2014/main" id="{45E69875-8657-4490-B09D-2781BB44FA9E}"/>
              </a:ext>
            </a:extLst>
          </p:cNvPr>
          <p:cNvGrpSpPr/>
          <p:nvPr/>
        </p:nvGrpSpPr>
        <p:grpSpPr>
          <a:xfrm>
            <a:off x="3012565" y="6375886"/>
            <a:ext cx="360000" cy="288000"/>
            <a:chOff x="5247525" y="3007275"/>
            <a:chExt cx="517575" cy="384825"/>
          </a:xfrm>
        </p:grpSpPr>
        <p:sp>
          <p:nvSpPr>
            <p:cNvPr id="50" name="Google Shape;610;p39">
              <a:extLst>
                <a:ext uri="{FF2B5EF4-FFF2-40B4-BE49-F238E27FC236}">
                  <a16:creationId xmlns="" xmlns:a16="http://schemas.microsoft.com/office/drawing/2014/main" id="{05FC9C88-520A-4BD5-971A-DC6CB333CAB4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1;p39">
              <a:extLst>
                <a:ext uri="{FF2B5EF4-FFF2-40B4-BE49-F238E27FC236}">
                  <a16:creationId xmlns="" xmlns:a16="http://schemas.microsoft.com/office/drawing/2014/main" id="{25B2E03D-CE59-4A70-9FE7-44C9E9B4B4AA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43;p39">
            <a:extLst>
              <a:ext uri="{FF2B5EF4-FFF2-40B4-BE49-F238E27FC236}">
                <a16:creationId xmlns="" xmlns:a16="http://schemas.microsoft.com/office/drawing/2014/main" id="{211ECEFA-D1F3-489C-BFF8-CD582E53E6DF}"/>
              </a:ext>
            </a:extLst>
          </p:cNvPr>
          <p:cNvGrpSpPr/>
          <p:nvPr/>
        </p:nvGrpSpPr>
        <p:grpSpPr>
          <a:xfrm>
            <a:off x="6450190" y="6390754"/>
            <a:ext cx="252000" cy="288000"/>
            <a:chOff x="5961125" y="1623900"/>
            <a:chExt cx="376925" cy="448175"/>
          </a:xfrm>
        </p:grpSpPr>
        <p:sp>
          <p:nvSpPr>
            <p:cNvPr id="53" name="Google Shape;544;p39">
              <a:extLst>
                <a:ext uri="{FF2B5EF4-FFF2-40B4-BE49-F238E27FC236}">
                  <a16:creationId xmlns="" xmlns:a16="http://schemas.microsoft.com/office/drawing/2014/main" id="{327D95B9-3ABD-43FB-9E6E-1F4F4417E6CA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5;p39">
              <a:extLst>
                <a:ext uri="{FF2B5EF4-FFF2-40B4-BE49-F238E27FC236}">
                  <a16:creationId xmlns="" xmlns:a16="http://schemas.microsoft.com/office/drawing/2014/main" id="{ADB0D776-DBE1-4688-853C-AB3AD0D30D51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6;p39">
              <a:extLst>
                <a:ext uri="{FF2B5EF4-FFF2-40B4-BE49-F238E27FC236}">
                  <a16:creationId xmlns="" xmlns:a16="http://schemas.microsoft.com/office/drawing/2014/main" id="{557E1AC0-ACE6-4EF4-AD49-6E0DB9B7D232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7;p39">
              <a:extLst>
                <a:ext uri="{FF2B5EF4-FFF2-40B4-BE49-F238E27FC236}">
                  <a16:creationId xmlns="" xmlns:a16="http://schemas.microsoft.com/office/drawing/2014/main" id="{4E19B5B7-3EBF-49BB-AC61-0AAC312A9DDF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8;p39">
              <a:extLst>
                <a:ext uri="{FF2B5EF4-FFF2-40B4-BE49-F238E27FC236}">
                  <a16:creationId xmlns="" xmlns:a16="http://schemas.microsoft.com/office/drawing/2014/main" id="{D214E8FA-03B3-4223-AAC8-50E8D8369A2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9;p39">
              <a:extLst>
                <a:ext uri="{FF2B5EF4-FFF2-40B4-BE49-F238E27FC236}">
                  <a16:creationId xmlns="" xmlns:a16="http://schemas.microsoft.com/office/drawing/2014/main" id="{331092F4-F669-4E6D-BB83-554DFBB972B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50;p39">
              <a:extLst>
                <a:ext uri="{FF2B5EF4-FFF2-40B4-BE49-F238E27FC236}">
                  <a16:creationId xmlns="" xmlns:a16="http://schemas.microsoft.com/office/drawing/2014/main" id="{A654323C-04FB-4620-838A-7B6D019A23DD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2978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8122072" cy="1272110"/>
          </a:xfrm>
        </p:spPr>
        <p:txBody>
          <a:bodyPr>
            <a:normAutofit/>
          </a:bodyPr>
          <a:lstStyle/>
          <a:p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Yerleşim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en-IE" dirty="0" err="1" smtClean="0"/>
              <a:t>Soruları</a:t>
            </a:r>
            <a:r>
              <a:rPr lang="tr-TR" dirty="0" smtClean="0"/>
              <a:t> </a:t>
            </a:r>
            <a:r>
              <a:rPr lang="en-IE" dirty="0" smtClean="0"/>
              <a:t>–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EA1D76"/>
                </a:solidFill>
              </a:rPr>
              <a:t>Temel İhtiyaçlar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B6BD00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yiyecek</a:t>
            </a:r>
            <a:r>
              <a:rPr lang="en-IE" sz="2400" dirty="0"/>
              <a:t>, </a:t>
            </a:r>
            <a:r>
              <a:rPr lang="en-IE" sz="2400" dirty="0" err="1"/>
              <a:t>giyecek</a:t>
            </a:r>
            <a:r>
              <a:rPr lang="en-IE" sz="2400" dirty="0"/>
              <a:t>, </a:t>
            </a:r>
            <a:r>
              <a:rPr lang="en-IE" sz="2400" dirty="0" err="1"/>
              <a:t>ilaç</a:t>
            </a:r>
            <a:r>
              <a:rPr lang="en-IE" sz="2400" dirty="0"/>
              <a:t> ve </a:t>
            </a:r>
            <a:r>
              <a:rPr lang="en-IE" sz="2400" dirty="0" err="1"/>
              <a:t>ulaşım</a:t>
            </a:r>
            <a:r>
              <a:rPr lang="en-IE" sz="2400" dirty="0"/>
              <a:t> </a:t>
            </a:r>
            <a:r>
              <a:rPr lang="en-IE" sz="2400" dirty="0" err="1"/>
              <a:t>gibi</a:t>
            </a:r>
            <a:r>
              <a:rPr lang="en-IE" sz="2400" dirty="0"/>
              <a:t> </a:t>
            </a:r>
            <a:r>
              <a:rPr lang="en-IE" sz="2400" dirty="0" err="1"/>
              <a:t>temel</a:t>
            </a:r>
            <a:r>
              <a:rPr lang="en-IE" sz="2400" dirty="0"/>
              <a:t> </a:t>
            </a:r>
            <a:r>
              <a:rPr lang="en-IE" sz="2400" dirty="0" err="1"/>
              <a:t>ihtiyaçlarının</a:t>
            </a:r>
            <a:r>
              <a:rPr lang="en-IE" sz="2400" dirty="0"/>
              <a:t> </a:t>
            </a:r>
            <a:r>
              <a:rPr lang="en-IE" sz="2400" dirty="0" err="1"/>
              <a:t>karşılığını</a:t>
            </a:r>
            <a:r>
              <a:rPr lang="en-IE" sz="2400" dirty="0"/>
              <a:t> </a:t>
            </a:r>
            <a:r>
              <a:rPr lang="en-IE" sz="2400" dirty="0" err="1"/>
              <a:t>ödemekte</a:t>
            </a:r>
            <a:r>
              <a:rPr lang="en-IE" sz="2400" dirty="0"/>
              <a:t> </a:t>
            </a:r>
            <a:r>
              <a:rPr lang="en-IE" sz="2400" dirty="0" err="1"/>
              <a:t>zorlanıyor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mevcut</a:t>
            </a:r>
            <a:r>
              <a:rPr lang="en-IE" sz="2400" dirty="0"/>
              <a:t> </a:t>
            </a:r>
            <a:r>
              <a:rPr lang="en-IE" sz="2400" dirty="0" err="1"/>
              <a:t>konut</a:t>
            </a:r>
            <a:r>
              <a:rPr lang="en-IE" sz="2400" dirty="0"/>
              <a:t> </a:t>
            </a:r>
            <a:r>
              <a:rPr lang="en-IE" sz="2400" dirty="0" err="1"/>
              <a:t>sorunları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Semt</a:t>
            </a:r>
            <a:r>
              <a:rPr lang="en-IE" sz="2400" dirty="0"/>
              <a:t> / </a:t>
            </a:r>
            <a:r>
              <a:rPr lang="en-IE" sz="2400" dirty="0" err="1"/>
              <a:t>topluluk</a:t>
            </a:r>
            <a:r>
              <a:rPr lang="en-IE" sz="2400" dirty="0"/>
              <a:t> </a:t>
            </a:r>
            <a:r>
              <a:rPr lang="en-IE" sz="2400" dirty="0" err="1"/>
              <a:t>mülteci</a:t>
            </a:r>
            <a:r>
              <a:rPr lang="en-IE" sz="2400" dirty="0"/>
              <a:t> ve </a:t>
            </a:r>
            <a:r>
              <a:rPr lang="en-IE" sz="2400" dirty="0" err="1"/>
              <a:t>göçmenler</a:t>
            </a:r>
            <a:r>
              <a:rPr lang="en-IE" sz="2400" dirty="0"/>
              <a:t> </a:t>
            </a:r>
            <a:r>
              <a:rPr lang="en-IE" sz="2400" dirty="0" err="1"/>
              <a:t>için</a:t>
            </a:r>
            <a:r>
              <a:rPr lang="en-IE" sz="2400" dirty="0"/>
              <a:t> </a:t>
            </a:r>
            <a:r>
              <a:rPr lang="en-IE" sz="2400" dirty="0" err="1"/>
              <a:t>güvenli</a:t>
            </a:r>
            <a:r>
              <a:rPr lang="en-IE" sz="2400" dirty="0"/>
              <a:t> mi?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acil</a:t>
            </a:r>
            <a:r>
              <a:rPr lang="en-IE" sz="2400" dirty="0"/>
              <a:t> </a:t>
            </a:r>
            <a:r>
              <a:rPr lang="en-IE" sz="2400" dirty="0" err="1"/>
              <a:t>güvenliklerine</a:t>
            </a:r>
            <a:r>
              <a:rPr lang="en-IE" sz="2400" dirty="0"/>
              <a:t> </a:t>
            </a:r>
            <a:r>
              <a:rPr lang="en-IE" sz="2400" dirty="0" err="1"/>
              <a:t>yönelik</a:t>
            </a:r>
            <a:r>
              <a:rPr lang="en-IE" sz="2400" dirty="0"/>
              <a:t> </a:t>
            </a:r>
            <a:r>
              <a:rPr lang="en-IE" sz="2400" dirty="0" err="1"/>
              <a:t>herhangi</a:t>
            </a:r>
            <a:r>
              <a:rPr lang="en-IE" sz="2400" dirty="0"/>
              <a:t> </a:t>
            </a:r>
            <a:r>
              <a:rPr lang="en-IE" sz="2400" dirty="0" err="1"/>
              <a:t>bir</a:t>
            </a:r>
            <a:r>
              <a:rPr lang="en-IE" sz="2400" dirty="0"/>
              <a:t> </a:t>
            </a:r>
            <a:r>
              <a:rPr lang="en-IE" sz="2400" dirty="0" err="1"/>
              <a:t>tehdit</a:t>
            </a:r>
            <a:r>
              <a:rPr lang="en-IE" sz="2400" dirty="0"/>
              <a:t> </a:t>
            </a:r>
            <a:r>
              <a:rPr lang="en-IE" sz="2400" dirty="0" err="1"/>
              <a:t>yaşıyor</a:t>
            </a:r>
            <a:r>
              <a:rPr lang="en-IE" sz="2400" dirty="0"/>
              <a:t> mu?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B36065-B3DD-4409-BA29-75A2E539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04" b="18057"/>
          <a:stretch/>
        </p:blipFill>
        <p:spPr>
          <a:xfrm>
            <a:off x="8781414" y="1140553"/>
            <a:ext cx="3410586" cy="4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62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1" y="504498"/>
            <a:ext cx="8174827" cy="1272110"/>
          </a:xfrm>
        </p:spPr>
        <p:txBody>
          <a:bodyPr>
            <a:normAutofit/>
          </a:bodyPr>
          <a:lstStyle/>
          <a:p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Yerleşim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en-IE" dirty="0" err="1" smtClean="0"/>
              <a:t>Soruları</a:t>
            </a:r>
            <a:r>
              <a:rPr lang="tr-TR" dirty="0" smtClean="0"/>
              <a:t> </a:t>
            </a:r>
            <a:r>
              <a:rPr lang="en-IE" dirty="0" smtClean="0"/>
              <a:t>–</a:t>
            </a:r>
            <a:r>
              <a:rPr lang="tr-TR" dirty="0" smtClean="0"/>
              <a:t> </a:t>
            </a:r>
            <a:r>
              <a:rPr lang="en-IE" dirty="0" err="1" smtClean="0">
                <a:solidFill>
                  <a:srgbClr val="16A8D3"/>
                </a:solidFill>
              </a:rPr>
              <a:t>Sağlık</a:t>
            </a:r>
            <a:r>
              <a:rPr lang="en-IE" dirty="0" smtClean="0">
                <a:solidFill>
                  <a:srgbClr val="16A8D3"/>
                </a:solidFill>
              </a:rPr>
              <a:t> </a:t>
            </a:r>
            <a:r>
              <a:rPr lang="en-IE" dirty="0">
                <a:solidFill>
                  <a:srgbClr val="16A8D3"/>
                </a:solidFill>
              </a:rPr>
              <a:t>ve </a:t>
            </a:r>
            <a:r>
              <a:rPr lang="en-IE" dirty="0" err="1">
                <a:solidFill>
                  <a:srgbClr val="16A8D3"/>
                </a:solidFill>
              </a:rPr>
              <a:t>Hizmetlere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Erişim</a:t>
            </a:r>
            <a:endParaRPr lang="en-IE" dirty="0">
              <a:solidFill>
                <a:srgbClr val="16A8D3"/>
              </a:solidFill>
            </a:endParaRPr>
          </a:p>
          <a:p>
            <a:endParaRPr lang="en-IE" dirty="0">
              <a:solidFill>
                <a:srgbClr val="B6BD00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düzenli</a:t>
            </a:r>
            <a:r>
              <a:rPr lang="en-IE" sz="2400" dirty="0"/>
              <a:t> </a:t>
            </a:r>
            <a:r>
              <a:rPr lang="en-IE" sz="2400" dirty="0" err="1"/>
              <a:t>tıbbi</a:t>
            </a:r>
            <a:r>
              <a:rPr lang="en-IE" sz="2400" dirty="0"/>
              <a:t>, </a:t>
            </a:r>
            <a:r>
              <a:rPr lang="en-IE" sz="2400" dirty="0" err="1"/>
              <a:t>zihinsel</a:t>
            </a:r>
            <a:r>
              <a:rPr lang="en-IE" sz="2400" dirty="0"/>
              <a:t> </a:t>
            </a:r>
            <a:r>
              <a:rPr lang="en-IE" sz="2400" dirty="0" err="1"/>
              <a:t>sağlık</a:t>
            </a:r>
            <a:r>
              <a:rPr lang="en-IE" sz="2400" dirty="0"/>
              <a:t> </a:t>
            </a:r>
            <a:r>
              <a:rPr lang="en-IE" sz="2400" dirty="0" err="1"/>
              <a:t>bakımı</a:t>
            </a:r>
            <a:r>
              <a:rPr lang="en-IE" sz="2400" dirty="0"/>
              <a:t>, </a:t>
            </a:r>
            <a:r>
              <a:rPr lang="en-IE" sz="2400" dirty="0" err="1"/>
              <a:t>görme</a:t>
            </a:r>
            <a:r>
              <a:rPr lang="en-IE" sz="2400" dirty="0"/>
              <a:t> ve /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diş</a:t>
            </a:r>
            <a:r>
              <a:rPr lang="en-IE" sz="2400" dirty="0"/>
              <a:t> </a:t>
            </a:r>
            <a:r>
              <a:rPr lang="en-IE" sz="2400" dirty="0" err="1"/>
              <a:t>bakımı</a:t>
            </a:r>
            <a:r>
              <a:rPr lang="en-IE" sz="2400" dirty="0"/>
              <a:t> </a:t>
            </a:r>
            <a:r>
              <a:rPr lang="en-IE" sz="2400" dirty="0" err="1"/>
              <a:t>hizmetlerine</a:t>
            </a:r>
            <a:r>
              <a:rPr lang="en-IE" sz="2400" dirty="0"/>
              <a:t> </a:t>
            </a:r>
            <a:r>
              <a:rPr lang="en-IE" sz="2400" dirty="0" err="1"/>
              <a:t>erişimi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, </a:t>
            </a:r>
            <a:r>
              <a:rPr lang="en-IE" sz="2400" dirty="0" err="1"/>
              <a:t>çocuklarının</a:t>
            </a:r>
            <a:r>
              <a:rPr lang="en-IE" sz="2400" dirty="0"/>
              <a:t> </a:t>
            </a:r>
            <a:r>
              <a:rPr lang="en-IE" sz="2400" dirty="0" err="1"/>
              <a:t>okulda</a:t>
            </a:r>
            <a:r>
              <a:rPr lang="en-IE" sz="2400" dirty="0"/>
              <a:t> </a:t>
            </a:r>
            <a:r>
              <a:rPr lang="en-IE" sz="2400" dirty="0" err="1"/>
              <a:t>başarılı</a:t>
            </a:r>
            <a:r>
              <a:rPr lang="en-IE" sz="2400" dirty="0"/>
              <a:t> </a:t>
            </a:r>
            <a:r>
              <a:rPr lang="en-IE" sz="2400" dirty="0" err="1"/>
              <a:t>olmak</a:t>
            </a:r>
            <a:r>
              <a:rPr lang="en-IE" sz="2400" dirty="0"/>
              <a:t> </a:t>
            </a:r>
            <a:r>
              <a:rPr lang="en-IE" sz="2400" dirty="0" err="1"/>
              <a:t>için</a:t>
            </a:r>
            <a:r>
              <a:rPr lang="en-IE" sz="2400" dirty="0"/>
              <a:t> </a:t>
            </a:r>
            <a:r>
              <a:rPr lang="en-IE" sz="2400" dirty="0" err="1"/>
              <a:t>ihtiyaç</a:t>
            </a:r>
            <a:r>
              <a:rPr lang="en-IE" sz="2400" dirty="0"/>
              <a:t> </a:t>
            </a:r>
            <a:r>
              <a:rPr lang="en-IE" sz="2400" dirty="0" err="1"/>
              <a:t>duydukları</a:t>
            </a:r>
            <a:r>
              <a:rPr lang="en-IE" sz="2400" dirty="0"/>
              <a:t> </a:t>
            </a:r>
            <a:r>
              <a:rPr lang="en-IE" sz="2400" dirty="0" err="1"/>
              <a:t>yardımı</a:t>
            </a:r>
            <a:r>
              <a:rPr lang="en-IE" sz="2400" dirty="0"/>
              <a:t> </a:t>
            </a:r>
            <a:r>
              <a:rPr lang="en-IE" sz="2400" dirty="0" err="1"/>
              <a:t>aldığını</a:t>
            </a:r>
            <a:r>
              <a:rPr lang="en-IE" sz="2400" dirty="0"/>
              <a:t> </a:t>
            </a:r>
            <a:r>
              <a:rPr lang="en-IE" sz="2400" dirty="0" err="1"/>
              <a:t>düşünüyor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önemli</a:t>
            </a:r>
            <a:r>
              <a:rPr lang="en-IE" sz="2400" dirty="0"/>
              <a:t> </a:t>
            </a:r>
            <a:r>
              <a:rPr lang="en-IE" sz="2400" dirty="0" err="1"/>
              <a:t>randevulara</a:t>
            </a:r>
            <a:r>
              <a:rPr lang="en-IE" sz="2400" dirty="0"/>
              <a:t> </a:t>
            </a:r>
            <a:r>
              <a:rPr lang="en-IE" sz="2400" dirty="0" err="1"/>
              <a:t>ulaşıma</a:t>
            </a:r>
            <a:r>
              <a:rPr lang="en-IE" sz="2400" dirty="0"/>
              <a:t> </a:t>
            </a:r>
            <a:r>
              <a:rPr lang="en-IE" sz="2400" dirty="0" err="1"/>
              <a:t>erişebiliyor</a:t>
            </a:r>
            <a:r>
              <a:rPr lang="en-IE" sz="2400" dirty="0"/>
              <a:t> mu?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B36065-B3DD-4409-BA29-75A2E539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04" b="18057"/>
          <a:stretch/>
        </p:blipFill>
        <p:spPr>
          <a:xfrm>
            <a:off x="8781414" y="1140553"/>
            <a:ext cx="3410586" cy="4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4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8122072" cy="1272110"/>
          </a:xfrm>
        </p:spPr>
        <p:txBody>
          <a:bodyPr>
            <a:normAutofit/>
          </a:bodyPr>
          <a:lstStyle/>
          <a:p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Yerleşim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en-IE" dirty="0" err="1" smtClean="0"/>
              <a:t>Soruları</a:t>
            </a:r>
            <a:r>
              <a:rPr lang="tr-TR" dirty="0" smtClean="0"/>
              <a:t> </a:t>
            </a:r>
            <a:r>
              <a:rPr lang="en-IE" dirty="0" smtClean="0"/>
              <a:t>–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16A8D3"/>
                </a:solidFill>
              </a:rPr>
              <a:t>Yasal Hizmetler</a:t>
            </a:r>
            <a:endParaRPr lang="en-IE" dirty="0">
              <a:solidFill>
                <a:srgbClr val="B6BD00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üyelerinin</a:t>
            </a:r>
            <a:r>
              <a:rPr lang="en-IE" sz="2400" dirty="0"/>
              <a:t> </a:t>
            </a:r>
            <a:r>
              <a:rPr lang="en-IE" sz="2400" dirty="0" err="1"/>
              <a:t>yasal</a:t>
            </a:r>
            <a:r>
              <a:rPr lang="en-IE" sz="2400" dirty="0"/>
              <a:t> </a:t>
            </a:r>
            <a:r>
              <a:rPr lang="en-IE" sz="2400" dirty="0" err="1"/>
              <a:t>statüsü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 ve /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ev</a:t>
            </a:r>
            <a:r>
              <a:rPr lang="en-IE" sz="2400" dirty="0"/>
              <a:t> </a:t>
            </a:r>
            <a:r>
              <a:rPr lang="en-IE" sz="2400" dirty="0" err="1"/>
              <a:t>sahibi</a:t>
            </a:r>
            <a:r>
              <a:rPr lang="en-IE" sz="2400" dirty="0"/>
              <a:t> </a:t>
            </a:r>
            <a:r>
              <a:rPr lang="en-IE" sz="2400" dirty="0" err="1"/>
              <a:t>ülkelerinde</a:t>
            </a:r>
            <a:r>
              <a:rPr lang="en-IE" sz="2400" dirty="0"/>
              <a:t> </a:t>
            </a:r>
            <a:r>
              <a:rPr lang="en-IE" sz="2400" dirty="0" err="1"/>
              <a:t>kalma</a:t>
            </a:r>
            <a:r>
              <a:rPr lang="en-IE" sz="2400" dirty="0"/>
              <a:t> </a:t>
            </a:r>
            <a:r>
              <a:rPr lang="en-IE" sz="2400" dirty="0" err="1"/>
              <a:t>seçeneklerinin</a:t>
            </a:r>
            <a:r>
              <a:rPr lang="en-IE" sz="2400" dirty="0"/>
              <a:t> </a:t>
            </a:r>
            <a:r>
              <a:rPr lang="en-IE" sz="2400" dirty="0" err="1"/>
              <a:t>farkındalar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Göç</a:t>
            </a:r>
            <a:r>
              <a:rPr lang="en-IE" sz="2400" dirty="0"/>
              <a:t> </a:t>
            </a:r>
            <a:r>
              <a:rPr lang="en-IE" sz="2400" dirty="0" err="1"/>
              <a:t>davalarında</a:t>
            </a:r>
            <a:r>
              <a:rPr lang="en-IE" sz="2400" dirty="0"/>
              <a:t>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üyeleri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üyelerinin</a:t>
            </a:r>
            <a:r>
              <a:rPr lang="en-IE" sz="2400" dirty="0"/>
              <a:t> </a:t>
            </a:r>
            <a:r>
              <a:rPr lang="en-IE" sz="2400" dirty="0" err="1"/>
              <a:t>yasal</a:t>
            </a:r>
            <a:r>
              <a:rPr lang="en-IE" sz="2400" dirty="0"/>
              <a:t> </a:t>
            </a:r>
            <a:r>
              <a:rPr lang="en-IE" sz="2400" dirty="0" err="1"/>
              <a:t>temsilciliğe</a:t>
            </a:r>
            <a:r>
              <a:rPr lang="en-IE" sz="2400" dirty="0"/>
              <a:t> </a:t>
            </a:r>
            <a:r>
              <a:rPr lang="en-IE" sz="2400" dirty="0" err="1"/>
              <a:t>erişmesi</a:t>
            </a:r>
            <a:r>
              <a:rPr lang="en-IE" sz="2400" dirty="0"/>
              <a:t> </a:t>
            </a:r>
            <a:r>
              <a:rPr lang="en-IE" sz="2400" dirty="0" err="1"/>
              <a:t>gerekiyor</a:t>
            </a:r>
            <a:r>
              <a:rPr lang="en-IE" sz="2400" dirty="0"/>
              <a:t> mu?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B36065-B3DD-4409-BA29-75A2E539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04" b="18057"/>
          <a:stretch/>
        </p:blipFill>
        <p:spPr>
          <a:xfrm>
            <a:off x="8781414" y="1140553"/>
            <a:ext cx="3410586" cy="4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12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ED7523"/>
          </a:solidFill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Soyutlanma</a:t>
            </a:r>
            <a:r>
              <a:rPr lang="en-IE" dirty="0" smtClean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Değerlendirme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Aracı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b="1" dirty="0" smtClean="0">
                <a:hlinkClick r:id="rId2"/>
              </a:rPr>
              <a:t>Mülteci </a:t>
            </a:r>
            <a:r>
              <a:rPr lang="tr-TR" b="1" dirty="0">
                <a:hlinkClick r:id="rId2"/>
              </a:rPr>
              <a:t>ve Göçmen Temel Stresörleri </a:t>
            </a:r>
            <a:r>
              <a:rPr lang="tr-TR" b="1" dirty="0" smtClean="0">
                <a:hlinkClick r:id="rId2"/>
              </a:rPr>
              <a:t>Aracı</a:t>
            </a:r>
            <a:endParaRPr lang="en-I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0" y="273767"/>
            <a:ext cx="2665562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 FAYDALI ARAÇ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111710" y="364915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E0D493-026A-4F0E-9079-75D1DE9D5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122"/>
          <a:stretch/>
        </p:blipFill>
        <p:spPr>
          <a:xfrm>
            <a:off x="3160809" y="1893434"/>
            <a:ext cx="5712312" cy="35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57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n-IE" dirty="0" err="1"/>
              <a:t>Soyutlanma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tr-TR" dirty="0" smtClean="0"/>
              <a:t>Soruları</a:t>
            </a:r>
            <a:r>
              <a:rPr lang="en-IE" dirty="0" smtClean="0"/>
              <a:t> </a:t>
            </a:r>
            <a:r>
              <a:rPr lang="en-IE" dirty="0"/>
              <a:t>– </a:t>
            </a:r>
            <a:r>
              <a:rPr lang="en-IE" dirty="0" err="1">
                <a:solidFill>
                  <a:srgbClr val="ED7523"/>
                </a:solidFill>
              </a:rPr>
              <a:t>Gayri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Resmi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Sosyal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Destek</a:t>
            </a:r>
            <a:endParaRPr lang="en-IE" dirty="0">
              <a:solidFill>
                <a:srgbClr val="ED7523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 </a:t>
            </a:r>
            <a:r>
              <a:rPr lang="en-IE" sz="2400" dirty="0" err="1"/>
              <a:t>çok</a:t>
            </a:r>
            <a:r>
              <a:rPr lang="en-IE" sz="2400" dirty="0"/>
              <a:t> </a:t>
            </a:r>
            <a:r>
              <a:rPr lang="en-IE" sz="2400" dirty="0" err="1"/>
              <a:t>yalnız</a:t>
            </a:r>
            <a:r>
              <a:rPr lang="en-IE" sz="2400" dirty="0"/>
              <a:t> </a:t>
            </a:r>
            <a:r>
              <a:rPr lang="en-IE" sz="2400" dirty="0" err="1"/>
              <a:t>hissettiğini</a:t>
            </a:r>
            <a:r>
              <a:rPr lang="en-IE" sz="2400" dirty="0"/>
              <a:t> </a:t>
            </a:r>
            <a:r>
              <a:rPr lang="en-IE" sz="2400" dirty="0" err="1"/>
              <a:t>rapor</a:t>
            </a:r>
            <a:r>
              <a:rPr lang="en-IE" sz="2400" dirty="0"/>
              <a:t> </a:t>
            </a:r>
            <a:r>
              <a:rPr lang="en-IE" sz="2400" dirty="0" err="1"/>
              <a:t>ediyor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üyesinin</a:t>
            </a:r>
            <a:r>
              <a:rPr lang="en-IE" sz="2400" dirty="0"/>
              <a:t> </a:t>
            </a:r>
            <a:r>
              <a:rPr lang="en-IE" sz="2400" dirty="0" err="1"/>
              <a:t>rahat</a:t>
            </a:r>
            <a:r>
              <a:rPr lang="en-IE" sz="2400" dirty="0"/>
              <a:t> </a:t>
            </a:r>
            <a:r>
              <a:rPr lang="en-IE" sz="2400" dirty="0" err="1"/>
              <a:t>konuşmak</a:t>
            </a:r>
            <a:r>
              <a:rPr lang="en-IE" sz="2400" dirty="0"/>
              <a:t> </a:t>
            </a:r>
            <a:r>
              <a:rPr lang="en-IE" sz="2400" dirty="0" err="1"/>
              <a:t>istedikleri</a:t>
            </a:r>
            <a:r>
              <a:rPr lang="en-IE" sz="2400" dirty="0"/>
              <a:t> </a:t>
            </a:r>
            <a:r>
              <a:rPr lang="en-IE" sz="2400" dirty="0" err="1"/>
              <a:t>yakın</a:t>
            </a:r>
            <a:r>
              <a:rPr lang="en-IE" sz="2400" dirty="0"/>
              <a:t> </a:t>
            </a:r>
            <a:r>
              <a:rPr lang="en-IE" sz="2400" dirty="0" err="1"/>
              <a:t>arkadaşları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üyeleri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, </a:t>
            </a:r>
            <a:r>
              <a:rPr lang="en-IE" sz="2400" dirty="0" err="1"/>
              <a:t>sosyal</a:t>
            </a:r>
            <a:r>
              <a:rPr lang="en-IE" sz="2400" dirty="0"/>
              <a:t> </a:t>
            </a:r>
            <a:r>
              <a:rPr lang="en-IE" sz="2400" dirty="0" err="1"/>
              <a:t>etkileşim</a:t>
            </a:r>
            <a:r>
              <a:rPr lang="en-IE" sz="2400" dirty="0"/>
              <a:t> </a:t>
            </a:r>
            <a:r>
              <a:rPr lang="en-IE" sz="2400" dirty="0" err="1"/>
              <a:t>istendiğinde</a:t>
            </a:r>
            <a:r>
              <a:rPr lang="en-IE" sz="2400" dirty="0"/>
              <a:t> bile </a:t>
            </a:r>
            <a:r>
              <a:rPr lang="en-IE" sz="2400" dirty="0" err="1"/>
              <a:t>yalnız</a:t>
            </a:r>
            <a:r>
              <a:rPr lang="en-IE" sz="2400" dirty="0"/>
              <a:t> </a:t>
            </a:r>
            <a:r>
              <a:rPr lang="en-IE" sz="2400" dirty="0" err="1"/>
              <a:t>başına</a:t>
            </a:r>
            <a:r>
              <a:rPr lang="en-IE" sz="2400" dirty="0"/>
              <a:t> </a:t>
            </a:r>
            <a:r>
              <a:rPr lang="en-IE" sz="2400" dirty="0" err="1"/>
              <a:t>çok</a:t>
            </a:r>
            <a:r>
              <a:rPr lang="en-IE" sz="2400" dirty="0"/>
              <a:t> zaman </a:t>
            </a:r>
            <a:r>
              <a:rPr lang="en-IE" sz="2400" dirty="0" err="1"/>
              <a:t>harcıyor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 "</a:t>
            </a:r>
            <a:r>
              <a:rPr lang="en-IE" sz="2400" dirty="0" err="1"/>
              <a:t>kimse</a:t>
            </a:r>
            <a:r>
              <a:rPr lang="en-IE" sz="2400" dirty="0"/>
              <a:t> </a:t>
            </a:r>
            <a:r>
              <a:rPr lang="en-IE" sz="2400" dirty="0" err="1"/>
              <a:t>beni</a:t>
            </a:r>
            <a:r>
              <a:rPr lang="en-IE" sz="2400" dirty="0"/>
              <a:t> </a:t>
            </a:r>
            <a:r>
              <a:rPr lang="en-IE" sz="2400" dirty="0" err="1"/>
              <a:t>anlamıyor</a:t>
            </a:r>
            <a:r>
              <a:rPr lang="en-IE" sz="2400" dirty="0"/>
              <a:t>" </a:t>
            </a:r>
            <a:r>
              <a:rPr lang="en-IE" sz="2400" dirty="0" err="1"/>
              <a:t>gibi</a:t>
            </a:r>
            <a:r>
              <a:rPr lang="en-IE" sz="2400" dirty="0"/>
              <a:t> </a:t>
            </a:r>
            <a:r>
              <a:rPr lang="en-IE" sz="2400" dirty="0" err="1"/>
              <a:t>bir</a:t>
            </a:r>
            <a:r>
              <a:rPr lang="en-IE" sz="2400" dirty="0"/>
              <a:t> </a:t>
            </a:r>
            <a:r>
              <a:rPr lang="en-IE" sz="2400" dirty="0" err="1"/>
              <a:t>duygu</a:t>
            </a:r>
            <a:r>
              <a:rPr lang="en-IE" sz="2400" dirty="0"/>
              <a:t> </a:t>
            </a:r>
            <a:r>
              <a:rPr lang="en-IE" sz="2400" dirty="0" err="1"/>
              <a:t>bildiriyor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Çocuk</a:t>
            </a:r>
            <a:r>
              <a:rPr lang="en-IE" sz="2400" dirty="0"/>
              <a:t> /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üyesi</a:t>
            </a:r>
            <a:r>
              <a:rPr lang="en-IE" sz="2400" dirty="0"/>
              <a:t> </a:t>
            </a:r>
            <a:r>
              <a:rPr lang="en-IE" sz="2400" dirty="0" err="1"/>
              <a:t>diğer</a:t>
            </a:r>
            <a:r>
              <a:rPr lang="en-IE" sz="2400" dirty="0"/>
              <a:t> </a:t>
            </a:r>
            <a:r>
              <a:rPr lang="en-IE" sz="2400" dirty="0" err="1"/>
              <a:t>önemli</a:t>
            </a:r>
            <a:r>
              <a:rPr lang="en-IE" sz="2400" dirty="0"/>
              <a:t> </a:t>
            </a: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üyelerinden</a:t>
            </a:r>
            <a:r>
              <a:rPr lang="en-IE" sz="2400" dirty="0"/>
              <a:t> </a:t>
            </a:r>
            <a:r>
              <a:rPr lang="en-IE" sz="2400" dirty="0" err="1"/>
              <a:t>ayrıldı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2DF045-E065-4719-B212-B5E92599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62" b="22122"/>
          <a:stretch/>
        </p:blipFill>
        <p:spPr>
          <a:xfrm>
            <a:off x="8802435" y="1223694"/>
            <a:ext cx="3389565" cy="40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33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n-IE" dirty="0" err="1"/>
              <a:t>Soyutlanma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tr-TR" dirty="0" smtClean="0"/>
              <a:t>Soruları </a:t>
            </a:r>
            <a:r>
              <a:rPr lang="en-IE" dirty="0" smtClean="0"/>
              <a:t>– </a:t>
            </a:r>
            <a:r>
              <a:rPr lang="tr-TR" dirty="0" smtClean="0">
                <a:solidFill>
                  <a:srgbClr val="ED7523"/>
                </a:solidFill>
              </a:rPr>
              <a:t>Resmi Sosyal Destek</a:t>
            </a:r>
            <a:endParaRPr lang="en-IE" dirty="0">
              <a:solidFill>
                <a:srgbClr val="ED7523"/>
              </a:solidFill>
            </a:endParaRPr>
          </a:p>
          <a:p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akran</a:t>
            </a:r>
            <a:r>
              <a:rPr lang="en-IE" sz="2400" dirty="0"/>
              <a:t> </a:t>
            </a:r>
            <a:r>
              <a:rPr lang="en-IE" sz="2400" dirty="0" err="1"/>
              <a:t>gruplarıyla</a:t>
            </a:r>
            <a:r>
              <a:rPr lang="en-IE" sz="2400" dirty="0"/>
              <a:t> (</a:t>
            </a:r>
            <a:r>
              <a:rPr lang="en-IE" sz="2400" dirty="0" err="1"/>
              <a:t>yani</a:t>
            </a:r>
            <a:r>
              <a:rPr lang="en-IE" sz="2400" dirty="0"/>
              <a:t> </a:t>
            </a:r>
            <a:r>
              <a:rPr lang="en-IE" sz="2400" dirty="0" err="1"/>
              <a:t>atletik</a:t>
            </a:r>
            <a:r>
              <a:rPr lang="en-IE" sz="2400" dirty="0"/>
              <a:t> </a:t>
            </a:r>
            <a:r>
              <a:rPr lang="en-IE" sz="2400" dirty="0" err="1"/>
              <a:t>takımlar</a:t>
            </a:r>
            <a:r>
              <a:rPr lang="en-IE" sz="2400" dirty="0"/>
              <a:t>, </a:t>
            </a:r>
            <a:r>
              <a:rPr lang="en-IE" sz="2400" dirty="0" err="1"/>
              <a:t>dini</a:t>
            </a:r>
            <a:r>
              <a:rPr lang="en-IE" sz="2400" dirty="0"/>
              <a:t> </a:t>
            </a:r>
            <a:r>
              <a:rPr lang="en-IE" sz="2400" dirty="0" err="1"/>
              <a:t>gruplar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sosyal</a:t>
            </a:r>
            <a:r>
              <a:rPr lang="en-IE" sz="2400" dirty="0"/>
              <a:t> </a:t>
            </a:r>
            <a:r>
              <a:rPr lang="en-IE" sz="2400" dirty="0" err="1"/>
              <a:t>kulüpler</a:t>
            </a:r>
            <a:r>
              <a:rPr lang="en-IE" sz="2400" dirty="0"/>
              <a:t>) </a:t>
            </a:r>
            <a:r>
              <a:rPr lang="en-IE" sz="2400" dirty="0" err="1"/>
              <a:t>ilgileniyor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Ailenin</a:t>
            </a:r>
            <a:r>
              <a:rPr lang="en-IE" sz="2400" dirty="0"/>
              <a:t> </a:t>
            </a:r>
            <a:r>
              <a:rPr lang="en-IE" sz="2400" dirty="0" err="1"/>
              <a:t>toplumda</a:t>
            </a:r>
            <a:r>
              <a:rPr lang="en-IE" sz="2400" dirty="0"/>
              <a:t>, </a:t>
            </a:r>
            <a:r>
              <a:rPr lang="en-IE" sz="2400" dirty="0" err="1"/>
              <a:t>işte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okulda</a:t>
            </a:r>
            <a:r>
              <a:rPr lang="en-IE" sz="2400" dirty="0"/>
              <a:t> (</a:t>
            </a:r>
            <a:r>
              <a:rPr lang="en-IE" sz="2400" dirty="0" err="1"/>
              <a:t>örneğin</a:t>
            </a:r>
            <a:r>
              <a:rPr lang="en-IE" sz="2400" dirty="0"/>
              <a:t>, </a:t>
            </a:r>
            <a:r>
              <a:rPr lang="en-IE" sz="2400" dirty="0" err="1"/>
              <a:t>destek</a:t>
            </a:r>
            <a:r>
              <a:rPr lang="en-IE" sz="2400" dirty="0"/>
              <a:t> </a:t>
            </a:r>
            <a:r>
              <a:rPr lang="en-IE" sz="2400" dirty="0" err="1"/>
              <a:t>çalışanı</a:t>
            </a:r>
            <a:r>
              <a:rPr lang="en-IE" sz="2400" dirty="0"/>
              <a:t>, </a:t>
            </a:r>
            <a:r>
              <a:rPr lang="en-IE" sz="2400" dirty="0" err="1"/>
              <a:t>danışman</a:t>
            </a:r>
            <a:r>
              <a:rPr lang="en-IE" sz="2400" dirty="0"/>
              <a:t>, </a:t>
            </a:r>
            <a:r>
              <a:rPr lang="en-IE" sz="2400" dirty="0" err="1"/>
              <a:t>öğretmen</a:t>
            </a:r>
            <a:r>
              <a:rPr lang="en-IE" sz="2400" dirty="0"/>
              <a:t>, </a:t>
            </a:r>
            <a:r>
              <a:rPr lang="en-IE" sz="2400" dirty="0" err="1"/>
              <a:t>amir</a:t>
            </a:r>
            <a:r>
              <a:rPr lang="en-IE" sz="2400" dirty="0"/>
              <a:t>) </a:t>
            </a:r>
            <a:r>
              <a:rPr lang="en-IE" sz="2400" dirty="0" err="1"/>
              <a:t>kendilerine</a:t>
            </a:r>
            <a:r>
              <a:rPr lang="en-IE" sz="2400" dirty="0"/>
              <a:t> </a:t>
            </a:r>
            <a:r>
              <a:rPr lang="en-IE" sz="2400" dirty="0" err="1"/>
              <a:t>yardımcı</a:t>
            </a:r>
            <a:r>
              <a:rPr lang="en-IE" sz="2400" dirty="0"/>
              <a:t> ve </a:t>
            </a:r>
            <a:r>
              <a:rPr lang="en-IE" sz="2400" dirty="0" err="1"/>
              <a:t>destekleyici</a:t>
            </a:r>
            <a:r>
              <a:rPr lang="en-IE" sz="2400" dirty="0"/>
              <a:t> </a:t>
            </a:r>
            <a:r>
              <a:rPr lang="en-IE" sz="2400" dirty="0" err="1"/>
              <a:t>herhangi</a:t>
            </a:r>
            <a:r>
              <a:rPr lang="en-IE" sz="2400" dirty="0"/>
              <a:t> </a:t>
            </a:r>
            <a:r>
              <a:rPr lang="en-IE" sz="2400" dirty="0" err="1"/>
              <a:t>bir</a:t>
            </a:r>
            <a:r>
              <a:rPr lang="en-IE" sz="2400" dirty="0"/>
              <a:t> </a:t>
            </a:r>
            <a:r>
              <a:rPr lang="en-IE" sz="2400" dirty="0" err="1"/>
              <a:t>kişisi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Aileye</a:t>
            </a:r>
            <a:r>
              <a:rPr lang="en-IE" sz="2400" dirty="0"/>
              <a:t> </a:t>
            </a:r>
            <a:r>
              <a:rPr lang="en-IE" sz="2400" dirty="0" err="1"/>
              <a:t>yardımcı</a:t>
            </a:r>
            <a:r>
              <a:rPr lang="en-IE" sz="2400" dirty="0"/>
              <a:t> </a:t>
            </a:r>
            <a:r>
              <a:rPr lang="en-IE" sz="2400" dirty="0" err="1"/>
              <a:t>olan</a:t>
            </a:r>
            <a:r>
              <a:rPr lang="en-IE" sz="2400" dirty="0"/>
              <a:t> </a:t>
            </a:r>
            <a:r>
              <a:rPr lang="en-IE" sz="2400" dirty="0" err="1"/>
              <a:t>toplum</a:t>
            </a:r>
            <a:r>
              <a:rPr lang="en-IE" sz="2400" dirty="0"/>
              <a:t> </a:t>
            </a:r>
            <a:r>
              <a:rPr lang="en-IE" sz="2400" dirty="0" err="1"/>
              <a:t>kuruluşları</a:t>
            </a:r>
            <a:r>
              <a:rPr lang="en-IE" sz="2400" dirty="0"/>
              <a:t> </a:t>
            </a:r>
            <a:r>
              <a:rPr lang="en-IE" sz="2400" dirty="0" err="1"/>
              <a:t>var</a:t>
            </a:r>
            <a:r>
              <a:rPr lang="en-IE" sz="2400" dirty="0"/>
              <a:t> </a:t>
            </a:r>
            <a:r>
              <a:rPr lang="en-IE" sz="2400" dirty="0" err="1"/>
              <a:t>mı</a:t>
            </a:r>
            <a:r>
              <a:rPr lang="en-IE" sz="2400" dirty="0"/>
              <a:t>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2DF045-E065-4719-B212-B5E92599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62" b="22122"/>
          <a:stretch/>
        </p:blipFill>
        <p:spPr>
          <a:xfrm>
            <a:off x="8802435" y="1223694"/>
            <a:ext cx="3389565" cy="40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93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74D42B50-ED79-4ED2-9260-E7B1C2DCBE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AC3995-43DF-4FA7-8399-4F1AAD6DF0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882" y="504498"/>
            <a:ext cx="7399284" cy="1272110"/>
          </a:xfrm>
        </p:spPr>
        <p:txBody>
          <a:bodyPr>
            <a:normAutofit/>
          </a:bodyPr>
          <a:lstStyle/>
          <a:p>
            <a:r>
              <a:rPr lang="en-IE" dirty="0" err="1"/>
              <a:t>Soyutlanma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tr-TR" dirty="0" smtClean="0"/>
              <a:t>Soruları </a:t>
            </a:r>
            <a:r>
              <a:rPr lang="en-IE" dirty="0" smtClean="0"/>
              <a:t>–</a:t>
            </a:r>
            <a:r>
              <a:rPr lang="en-IE" dirty="0" err="1">
                <a:solidFill>
                  <a:srgbClr val="ED7523"/>
                </a:solidFill>
              </a:rPr>
              <a:t>Ayrımcılık</a:t>
            </a:r>
            <a:r>
              <a:rPr lang="en-IE" dirty="0">
                <a:solidFill>
                  <a:srgbClr val="ED7523"/>
                </a:solidFill>
              </a:rPr>
              <a:t>, </a:t>
            </a:r>
            <a:r>
              <a:rPr lang="tr-TR" dirty="0" smtClean="0">
                <a:solidFill>
                  <a:srgbClr val="ED7523"/>
                </a:solidFill>
              </a:rPr>
              <a:t>Damgalama</a:t>
            </a:r>
            <a:r>
              <a:rPr lang="en-IE" dirty="0" smtClean="0">
                <a:solidFill>
                  <a:srgbClr val="ED7523"/>
                </a:solidFill>
              </a:rPr>
              <a:t> </a:t>
            </a:r>
            <a:r>
              <a:rPr lang="en-IE" dirty="0">
                <a:solidFill>
                  <a:srgbClr val="ED7523"/>
                </a:solidFill>
              </a:rPr>
              <a:t>ve </a:t>
            </a:r>
            <a:r>
              <a:rPr lang="en-IE" dirty="0" err="1">
                <a:solidFill>
                  <a:srgbClr val="ED7523"/>
                </a:solidFill>
              </a:rPr>
              <a:t>Yanlılık</a:t>
            </a:r>
            <a:endParaRPr lang="en-IE" dirty="0">
              <a:solidFill>
                <a:srgbClr val="EA1D76"/>
              </a:solidFill>
            </a:endParaRPr>
          </a:p>
          <a:p>
            <a:endParaRPr lang="en-IE" dirty="0">
              <a:solidFill>
                <a:srgbClr val="ED7523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5706CD-A063-44E0-AD90-6FC866DC0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0463" y="2063961"/>
            <a:ext cx="7565358" cy="364200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IE" sz="2400" dirty="0" err="1"/>
              <a:t>Ailede</a:t>
            </a:r>
            <a:r>
              <a:rPr lang="en-IE" sz="2400" dirty="0"/>
              <a:t> </a:t>
            </a:r>
            <a:r>
              <a:rPr lang="en-IE" sz="2400" dirty="0" err="1"/>
              <a:t>ayrımcılık</a:t>
            </a:r>
            <a:r>
              <a:rPr lang="en-IE" sz="2400" dirty="0"/>
              <a:t>, </a:t>
            </a:r>
            <a:r>
              <a:rPr lang="en-IE" sz="2400" dirty="0" err="1"/>
              <a:t>damgalanma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haksız</a:t>
            </a:r>
            <a:r>
              <a:rPr lang="en-IE" sz="2400" dirty="0"/>
              <a:t> </a:t>
            </a:r>
            <a:r>
              <a:rPr lang="en-IE" sz="2400" dirty="0" err="1"/>
              <a:t>önyargı</a:t>
            </a:r>
            <a:r>
              <a:rPr lang="en-IE" sz="2400" dirty="0"/>
              <a:t> </a:t>
            </a:r>
            <a:r>
              <a:rPr lang="en-IE" sz="2400" dirty="0" err="1"/>
              <a:t>yaşanıyor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raporu</a:t>
            </a:r>
            <a:r>
              <a:rPr lang="en-IE" sz="2400" dirty="0"/>
              <a:t>, </a:t>
            </a:r>
            <a:r>
              <a:rPr lang="en-IE" sz="2400" dirty="0" err="1"/>
              <a:t>toplumlarındaki</a:t>
            </a:r>
            <a:r>
              <a:rPr lang="en-IE" sz="2400" dirty="0"/>
              <a:t>, </a:t>
            </a:r>
            <a:r>
              <a:rPr lang="en-IE" sz="2400" dirty="0" err="1"/>
              <a:t>kolluk</a:t>
            </a:r>
            <a:r>
              <a:rPr lang="en-IE" sz="2400" dirty="0"/>
              <a:t> </a:t>
            </a:r>
            <a:r>
              <a:rPr lang="en-IE" sz="2400" dirty="0" err="1"/>
              <a:t>kuvvetleri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komşuları</a:t>
            </a:r>
            <a:r>
              <a:rPr lang="en-IE" sz="2400" dirty="0"/>
              <a:t> </a:t>
            </a:r>
            <a:r>
              <a:rPr lang="en-IE" sz="2400" dirty="0" err="1"/>
              <a:t>tarafından</a:t>
            </a:r>
            <a:r>
              <a:rPr lang="en-IE" sz="2400" dirty="0"/>
              <a:t> </a:t>
            </a:r>
            <a:r>
              <a:rPr lang="en-IE" sz="2400" dirty="0" err="1"/>
              <a:t>sık</a:t>
            </a:r>
            <a:r>
              <a:rPr lang="en-IE" sz="2400" dirty="0"/>
              <a:t> </a:t>
            </a:r>
            <a:r>
              <a:rPr lang="en-IE" sz="2400" dirty="0" err="1"/>
              <a:t>sık</a:t>
            </a:r>
            <a:r>
              <a:rPr lang="en-IE" sz="2400" dirty="0"/>
              <a:t> </a:t>
            </a:r>
            <a:r>
              <a:rPr lang="en-IE" sz="2400" dirty="0" err="1"/>
              <a:t>taciz</a:t>
            </a:r>
            <a:r>
              <a:rPr lang="en-IE" sz="2400" dirty="0"/>
              <a:t> </a:t>
            </a:r>
            <a:r>
              <a:rPr lang="en-IE" sz="2400" dirty="0" err="1"/>
              <a:t>ediliyor</a:t>
            </a:r>
            <a:r>
              <a:rPr lang="en-IE" sz="2400" dirty="0"/>
              <a:t> mu?</a:t>
            </a:r>
          </a:p>
          <a:p>
            <a:pPr marL="342900" indent="-342900">
              <a:buFontTx/>
              <a:buChar char="-"/>
            </a:pPr>
            <a:r>
              <a:rPr lang="en-IE" sz="2400" dirty="0" err="1"/>
              <a:t>Çocuklar</a:t>
            </a:r>
            <a:r>
              <a:rPr lang="en-IE" sz="2400" dirty="0"/>
              <a:t>, </a:t>
            </a:r>
            <a:r>
              <a:rPr lang="en-IE" sz="2400" dirty="0" err="1"/>
              <a:t>çocuklar</a:t>
            </a:r>
            <a:r>
              <a:rPr lang="en-IE" sz="2400" dirty="0"/>
              <a:t> </a:t>
            </a:r>
            <a:r>
              <a:rPr lang="en-IE" sz="2400" dirty="0" err="1"/>
              <a:t>veya</a:t>
            </a:r>
            <a:r>
              <a:rPr lang="en-IE" sz="2400" dirty="0"/>
              <a:t> </a:t>
            </a:r>
            <a:r>
              <a:rPr lang="en-IE" sz="2400" dirty="0" err="1"/>
              <a:t>ev</a:t>
            </a:r>
            <a:r>
              <a:rPr lang="en-IE" sz="2400" dirty="0"/>
              <a:t> </a:t>
            </a:r>
            <a:r>
              <a:rPr lang="en-IE" sz="2400" dirty="0" err="1"/>
              <a:t>sahibi</a:t>
            </a:r>
            <a:r>
              <a:rPr lang="en-IE" sz="2400" dirty="0"/>
              <a:t> </a:t>
            </a:r>
            <a:r>
              <a:rPr lang="en-IE" sz="2400" dirty="0" err="1"/>
              <a:t>ülkelerinde</a:t>
            </a:r>
            <a:r>
              <a:rPr lang="en-IE" sz="2400" dirty="0"/>
              <a:t> </a:t>
            </a:r>
            <a:r>
              <a:rPr lang="en-IE" sz="2400" dirty="0" err="1"/>
              <a:t>yaşayan</a:t>
            </a:r>
            <a:r>
              <a:rPr lang="en-IE" sz="2400" dirty="0"/>
              <a:t> </a:t>
            </a:r>
            <a:r>
              <a:rPr lang="en-IE" sz="2400" dirty="0" err="1"/>
              <a:t>kişiler</a:t>
            </a:r>
            <a:r>
              <a:rPr lang="en-IE" sz="2400" dirty="0"/>
              <a:t> </a:t>
            </a:r>
            <a:r>
              <a:rPr lang="en-IE" sz="2400" dirty="0" err="1"/>
              <a:t>tarafından</a:t>
            </a:r>
            <a:r>
              <a:rPr lang="en-IE" sz="2400" dirty="0"/>
              <a:t> </a:t>
            </a:r>
            <a:r>
              <a:rPr lang="en-IE" sz="2400" dirty="0" err="1"/>
              <a:t>alay</a:t>
            </a:r>
            <a:r>
              <a:rPr lang="en-IE" sz="2400" dirty="0"/>
              <a:t> </a:t>
            </a:r>
            <a:r>
              <a:rPr lang="en-IE" sz="2400" dirty="0" err="1"/>
              <a:t>konusu</a:t>
            </a:r>
            <a:r>
              <a:rPr lang="en-IE" sz="2400" dirty="0"/>
              <a:t> </a:t>
            </a:r>
            <a:r>
              <a:rPr lang="en-IE" sz="2400" dirty="0" err="1"/>
              <a:t>olduğunu</a:t>
            </a:r>
            <a:r>
              <a:rPr lang="en-IE" sz="2400" dirty="0"/>
              <a:t> </a:t>
            </a:r>
            <a:r>
              <a:rPr lang="en-IE" sz="2400" dirty="0" err="1"/>
              <a:t>bildiriyor</a:t>
            </a:r>
            <a:r>
              <a:rPr lang="en-IE" sz="2400" dirty="0"/>
              <a:t> mu?</a:t>
            </a:r>
            <a:endParaRPr lang="en-I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9E43E-E8AC-4638-B540-BCAB10C86C29}"/>
              </a:ext>
            </a:extLst>
          </p:cNvPr>
          <p:cNvSpPr/>
          <p:nvPr/>
        </p:nvSpPr>
        <p:spPr>
          <a:xfrm>
            <a:off x="7535916" y="593742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https://redcap.tch.harvard.edu/redcap_edc/surveys/index.php?s=HRPDCPPA3H</a:t>
            </a:r>
            <a:endParaRPr lang="en-IE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2DF045-E065-4719-B212-B5E92599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62" b="22122"/>
          <a:stretch/>
        </p:blipFill>
        <p:spPr>
          <a:xfrm>
            <a:off x="8802435" y="1223694"/>
            <a:ext cx="3389565" cy="40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21763B5-B5E3-4072-A908-881814555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39342" y="1754551"/>
            <a:ext cx="7151915" cy="3872188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Bu </a:t>
            </a:r>
            <a:r>
              <a:rPr lang="en-IE" dirty="0" err="1"/>
              <a:t>araç</a:t>
            </a:r>
            <a:r>
              <a:rPr lang="en-IE" dirty="0"/>
              <a:t> </a:t>
            </a:r>
            <a:r>
              <a:rPr lang="en-IE" dirty="0" err="1"/>
              <a:t>seti</a:t>
            </a:r>
            <a:r>
              <a:rPr lang="en-IE" dirty="0"/>
              <a:t>, </a:t>
            </a:r>
            <a:r>
              <a:rPr lang="en-IE" dirty="0" err="1"/>
              <a:t>mültecilerle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kişilere</a:t>
            </a:r>
            <a:r>
              <a:rPr lang="en-IE" dirty="0"/>
              <a:t> </a:t>
            </a:r>
            <a:r>
              <a:rPr lang="en-IE" dirty="0" err="1"/>
              <a:t>kriz</a:t>
            </a:r>
            <a:r>
              <a:rPr lang="en-IE" dirty="0"/>
              <a:t>, </a:t>
            </a:r>
            <a:r>
              <a:rPr lang="en-IE" dirty="0" err="1"/>
              <a:t>akıl</a:t>
            </a:r>
            <a:r>
              <a:rPr lang="en-IE" dirty="0"/>
              <a:t> </a:t>
            </a:r>
            <a:r>
              <a:rPr lang="en-IE" dirty="0" err="1"/>
              <a:t>hastalığı</a:t>
            </a:r>
            <a:r>
              <a:rPr lang="en-IE" dirty="0"/>
              <a:t> </a:t>
            </a:r>
            <a:r>
              <a:rPr lang="en-IE" dirty="0" err="1"/>
              <a:t>belirtileri</a:t>
            </a:r>
            <a:r>
              <a:rPr lang="en-IE" dirty="0"/>
              <a:t> ve </a:t>
            </a:r>
            <a:r>
              <a:rPr lang="en-IE" dirty="0" err="1"/>
              <a:t>acil</a:t>
            </a:r>
            <a:r>
              <a:rPr lang="en-IE" dirty="0"/>
              <a:t> </a:t>
            </a:r>
            <a:r>
              <a:rPr lang="en-IE" dirty="0" err="1"/>
              <a:t>durumlar</a:t>
            </a:r>
            <a:r>
              <a:rPr lang="en-IE" dirty="0"/>
              <a:t> da </a:t>
            </a:r>
            <a:r>
              <a:rPr lang="en-IE" dirty="0" err="1"/>
              <a:t>dahil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 </a:t>
            </a:r>
            <a:r>
              <a:rPr lang="en-IE" dirty="0" err="1"/>
              <a:t>üzere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karşılaştığı</a:t>
            </a:r>
            <a:r>
              <a:rPr lang="en-IE" dirty="0"/>
              <a:t> </a:t>
            </a:r>
            <a:r>
              <a:rPr lang="en-IE" dirty="0" err="1"/>
              <a:t>çeşitli</a:t>
            </a:r>
            <a:r>
              <a:rPr lang="en-IE" dirty="0"/>
              <a:t> </a:t>
            </a:r>
            <a:r>
              <a:rPr lang="en-IE" dirty="0" err="1"/>
              <a:t>zorluklara</a:t>
            </a:r>
            <a:r>
              <a:rPr lang="en-IE" dirty="0"/>
              <a:t> </a:t>
            </a:r>
            <a:r>
              <a:rPr lang="en-IE" dirty="0" err="1"/>
              <a:t>kısa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giriş</a:t>
            </a:r>
            <a:r>
              <a:rPr lang="en-IE" dirty="0"/>
              <a:t> </a:t>
            </a:r>
            <a:r>
              <a:rPr lang="en-IE" dirty="0" err="1"/>
              <a:t>sağlar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/>
              <a:t>Araç</a:t>
            </a:r>
            <a:r>
              <a:rPr lang="en-IE" dirty="0"/>
              <a:t> </a:t>
            </a:r>
            <a:r>
              <a:rPr lang="en-IE" dirty="0" err="1"/>
              <a:t>seti</a:t>
            </a:r>
            <a:r>
              <a:rPr lang="en-IE" dirty="0"/>
              <a:t> </a:t>
            </a:r>
            <a:r>
              <a:rPr lang="en-IE" dirty="0" err="1"/>
              <a:t>aynı</a:t>
            </a:r>
            <a:r>
              <a:rPr lang="en-IE" dirty="0"/>
              <a:t> </a:t>
            </a:r>
            <a:r>
              <a:rPr lang="en-IE" dirty="0" err="1"/>
              <a:t>zamanda</a:t>
            </a:r>
            <a:r>
              <a:rPr lang="en-IE" dirty="0"/>
              <a:t> </a:t>
            </a:r>
            <a:r>
              <a:rPr lang="en-IE" dirty="0" err="1"/>
              <a:t>mevcut</a:t>
            </a:r>
            <a:r>
              <a:rPr lang="en-IE" dirty="0"/>
              <a:t>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kaynakları</a:t>
            </a:r>
            <a:r>
              <a:rPr lang="en-IE" dirty="0"/>
              <a:t> da </a:t>
            </a:r>
            <a:r>
              <a:rPr lang="en-IE" dirty="0" err="1"/>
              <a:t>önerir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/>
              <a:t>Materyaller</a:t>
            </a:r>
            <a:r>
              <a:rPr lang="en-IE" dirty="0"/>
              <a:t>, </a:t>
            </a:r>
            <a:r>
              <a:rPr lang="en-IE" dirty="0" err="1"/>
              <a:t>izleyicilerin</a:t>
            </a:r>
            <a:r>
              <a:rPr lang="en-IE" dirty="0"/>
              <a:t> </a:t>
            </a:r>
            <a:r>
              <a:rPr lang="en-IE" dirty="0" err="1"/>
              <a:t>kültürel</a:t>
            </a:r>
            <a:r>
              <a:rPr lang="en-IE" dirty="0"/>
              <a:t> ve </a:t>
            </a:r>
            <a:r>
              <a:rPr lang="en-IE" dirty="0" err="1"/>
              <a:t>dilsel</a:t>
            </a:r>
            <a:r>
              <a:rPr lang="en-IE" dirty="0"/>
              <a:t> </a:t>
            </a:r>
            <a:r>
              <a:rPr lang="en-IE" dirty="0" err="1"/>
              <a:t>ihtiyaçlarını</a:t>
            </a:r>
            <a:r>
              <a:rPr lang="en-IE" dirty="0"/>
              <a:t> </a:t>
            </a:r>
            <a:r>
              <a:rPr lang="en-IE" dirty="0" err="1"/>
              <a:t>karşılamak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yazılmış</a:t>
            </a:r>
            <a:r>
              <a:rPr lang="en-IE" dirty="0"/>
              <a:t> ve </a:t>
            </a:r>
            <a:r>
              <a:rPr lang="en-IE" dirty="0" err="1"/>
              <a:t>tasarlanmıştır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/>
              <a:t>Dinleyiciler</a:t>
            </a:r>
            <a:r>
              <a:rPr lang="en-IE" dirty="0"/>
              <a:t> </a:t>
            </a:r>
            <a:r>
              <a:rPr lang="en-IE" dirty="0" err="1"/>
              <a:t>arasında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topluluğu</a:t>
            </a:r>
            <a:r>
              <a:rPr lang="en-IE" dirty="0"/>
              <a:t> </a:t>
            </a:r>
            <a:r>
              <a:rPr lang="en-IE" dirty="0" err="1"/>
              <a:t>liderleri</a:t>
            </a:r>
            <a:r>
              <a:rPr lang="en-IE" dirty="0"/>
              <a:t>, </a:t>
            </a:r>
            <a:r>
              <a:rPr lang="en-IE" dirty="0" err="1"/>
              <a:t>vaka</a:t>
            </a:r>
            <a:r>
              <a:rPr lang="en-IE" dirty="0"/>
              <a:t> </a:t>
            </a:r>
            <a:r>
              <a:rPr lang="en-IE" dirty="0" err="1"/>
              <a:t>çalışanları</a:t>
            </a:r>
            <a:r>
              <a:rPr lang="en-IE" dirty="0"/>
              <a:t> ve </a:t>
            </a:r>
            <a:r>
              <a:rPr lang="en-IE" dirty="0" err="1"/>
              <a:t>gönüllüler</a:t>
            </a:r>
            <a:r>
              <a:rPr lang="en-IE" dirty="0"/>
              <a:t> </a:t>
            </a:r>
            <a:r>
              <a:rPr lang="en-IE" dirty="0" err="1"/>
              <a:t>yer</a:t>
            </a:r>
            <a:r>
              <a:rPr lang="en-IE" dirty="0"/>
              <a:t> </a:t>
            </a:r>
            <a:r>
              <a:rPr lang="en-IE" dirty="0" err="1"/>
              <a:t>alıyor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/>
              <a:t>ABD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kaynak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geliştirilmiş</a:t>
            </a:r>
            <a:r>
              <a:rPr lang="en-IE" dirty="0"/>
              <a:t> </a:t>
            </a:r>
            <a:r>
              <a:rPr lang="en-IE" dirty="0" err="1"/>
              <a:t>olmasına</a:t>
            </a:r>
            <a:r>
              <a:rPr lang="en-IE" dirty="0"/>
              <a:t> </a:t>
            </a:r>
            <a:r>
              <a:rPr lang="en-IE" dirty="0" err="1"/>
              <a:t>rağmen</a:t>
            </a:r>
            <a:r>
              <a:rPr lang="en-IE" dirty="0"/>
              <a:t>, </a:t>
            </a:r>
            <a:r>
              <a:rPr lang="en-IE" dirty="0" err="1"/>
              <a:t>içeriği</a:t>
            </a:r>
            <a:r>
              <a:rPr lang="en-IE" dirty="0"/>
              <a:t> </a:t>
            </a:r>
            <a:r>
              <a:rPr lang="en-IE" dirty="0" err="1"/>
              <a:t>enine</a:t>
            </a:r>
            <a:r>
              <a:rPr lang="en-IE" dirty="0"/>
              <a:t> ve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aktarılabilir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68256C-503B-41F4-A420-D5A92B1C3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87467" y="802682"/>
            <a:ext cx="9696734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Ayarlanmasına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Engelleri</a:t>
            </a:r>
            <a:r>
              <a:rPr lang="en-IE" dirty="0"/>
              <a:t> </a:t>
            </a:r>
            <a:r>
              <a:rPr lang="en-IE" dirty="0" err="1"/>
              <a:t>Aşmak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F592EC-EE88-426A-B946-81144DF4E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1754551"/>
            <a:ext cx="3373448" cy="4407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C5D79C-B8B8-47B1-BED0-30E2AA58F471}"/>
              </a:ext>
            </a:extLst>
          </p:cNvPr>
          <p:cNvSpPr txBox="1"/>
          <p:nvPr/>
        </p:nvSpPr>
        <p:spPr>
          <a:xfrm>
            <a:off x="0" y="110481"/>
            <a:ext cx="2467155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 FAYDALI ARAÇ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609;p39">
            <a:extLst>
              <a:ext uri="{FF2B5EF4-FFF2-40B4-BE49-F238E27FC236}">
                <a16:creationId xmlns="" xmlns:a16="http://schemas.microsoft.com/office/drawing/2014/main" id="{942444B7-F486-4ECC-983E-F586FA9B35A6}"/>
              </a:ext>
            </a:extLst>
          </p:cNvPr>
          <p:cNvGrpSpPr/>
          <p:nvPr/>
        </p:nvGrpSpPr>
        <p:grpSpPr>
          <a:xfrm>
            <a:off x="111710" y="158088"/>
            <a:ext cx="360000" cy="288000"/>
            <a:chOff x="5247525" y="3007275"/>
            <a:chExt cx="517575" cy="384825"/>
          </a:xfrm>
        </p:grpSpPr>
        <p:sp>
          <p:nvSpPr>
            <p:cNvPr id="7" name="Google Shape;610;p39">
              <a:extLst>
                <a:ext uri="{FF2B5EF4-FFF2-40B4-BE49-F238E27FC236}">
                  <a16:creationId xmlns="" xmlns:a16="http://schemas.microsoft.com/office/drawing/2014/main" id="{1C1E90F6-0B58-4544-AE18-0E56BA90FF57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1;p39">
              <a:extLst>
                <a:ext uri="{FF2B5EF4-FFF2-40B4-BE49-F238E27FC236}">
                  <a16:creationId xmlns="" xmlns:a16="http://schemas.microsoft.com/office/drawing/2014/main" id="{094635A1-1B8D-4632-A2A7-C039799E77E5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4142E1-ED47-4692-9E33-A5CBF0FA8E3A}"/>
              </a:ext>
            </a:extLst>
          </p:cNvPr>
          <p:cNvSpPr txBox="1"/>
          <p:nvPr/>
        </p:nvSpPr>
        <p:spPr>
          <a:xfrm>
            <a:off x="451621" y="6298463"/>
            <a:ext cx="11402922" cy="46166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İNDİRME</a:t>
            </a:r>
            <a:r>
              <a:rPr lang="en-IE" sz="2400" dirty="0" smtClean="0">
                <a:solidFill>
                  <a:schemeClr val="bg1"/>
                </a:solidFill>
              </a:rPr>
              <a:t>: </a:t>
            </a:r>
            <a:r>
              <a:rPr lang="en-IE" sz="2400" dirty="0">
                <a:hlinkClick r:id="rId3"/>
              </a:rPr>
              <a:t>https://docs.google.com/file/d/0B2Nm6XolIfnFOWZ5cmxkUG1CTEk/edit</a:t>
            </a:r>
            <a:r>
              <a:rPr lang="en-IE" sz="2400" dirty="0"/>
              <a:t> </a:t>
            </a:r>
          </a:p>
        </p:txBody>
      </p:sp>
      <p:grpSp>
        <p:nvGrpSpPr>
          <p:cNvPr id="11" name="Google Shape;605;p39">
            <a:extLst>
              <a:ext uri="{FF2B5EF4-FFF2-40B4-BE49-F238E27FC236}">
                <a16:creationId xmlns="" xmlns:a16="http://schemas.microsoft.com/office/drawing/2014/main" id="{BF3B1355-79E7-4AC1-B8B9-A7A5FC30F8D5}"/>
              </a:ext>
            </a:extLst>
          </p:cNvPr>
          <p:cNvGrpSpPr/>
          <p:nvPr/>
        </p:nvGrpSpPr>
        <p:grpSpPr>
          <a:xfrm>
            <a:off x="635376" y="6368046"/>
            <a:ext cx="252000" cy="288000"/>
            <a:chOff x="2583100" y="2973775"/>
            <a:chExt cx="461550" cy="437200"/>
          </a:xfrm>
        </p:grpSpPr>
        <p:sp>
          <p:nvSpPr>
            <p:cNvPr id="12" name="Google Shape;606;p39">
              <a:extLst>
                <a:ext uri="{FF2B5EF4-FFF2-40B4-BE49-F238E27FC236}">
                  <a16:creationId xmlns="" xmlns:a16="http://schemas.microsoft.com/office/drawing/2014/main" id="{8D4281CA-0633-4B0D-BC26-764FB5A0E3CA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07;p39">
              <a:extLst>
                <a:ext uri="{FF2B5EF4-FFF2-40B4-BE49-F238E27FC236}">
                  <a16:creationId xmlns="" xmlns:a16="http://schemas.microsoft.com/office/drawing/2014/main" id="{855FA89E-4522-4934-B00B-893865CC66F6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6611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95B53-79A4-40D0-97D3-0774C9D3E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6398C5D-AD6D-4DD8-98DF-4B4627FE13A4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1.2 </a:t>
            </a:r>
            <a:r>
              <a:rPr lang="en-US" sz="3600" i="0" dirty="0" err="1"/>
              <a:t>Travmanın</a:t>
            </a:r>
            <a:r>
              <a:rPr lang="en-US" sz="3600" i="0" dirty="0"/>
              <a:t> </a:t>
            </a:r>
            <a:r>
              <a:rPr lang="en-US" sz="3600" i="0" dirty="0" err="1"/>
              <a:t>Üstesinden</a:t>
            </a:r>
            <a:r>
              <a:rPr lang="en-US" sz="3600" i="0" dirty="0"/>
              <a:t> </a:t>
            </a:r>
            <a:r>
              <a:rPr lang="en-US" sz="3600" i="0" dirty="0" err="1"/>
              <a:t>Gelmek</a:t>
            </a:r>
            <a:r>
              <a:rPr lang="en-US" sz="3600" i="0" dirty="0"/>
              <a:t> - </a:t>
            </a:r>
            <a:r>
              <a:rPr lang="en-US" sz="3600" i="0" dirty="0" err="1"/>
              <a:t>dayanıklılık</a:t>
            </a:r>
            <a:r>
              <a:rPr lang="en-US" sz="3600" i="0" dirty="0"/>
              <a:t>, </a:t>
            </a:r>
            <a:r>
              <a:rPr lang="en-US" sz="3600" i="0" dirty="0" err="1"/>
              <a:t>refah</a:t>
            </a:r>
            <a:r>
              <a:rPr lang="en-US" sz="3600" i="0" dirty="0"/>
              <a:t> ve </a:t>
            </a:r>
            <a:r>
              <a:rPr lang="en-US" sz="3600" i="0" dirty="0" err="1"/>
              <a:t>amaç</a:t>
            </a:r>
            <a:r>
              <a:rPr lang="en-US" sz="3600" i="0" dirty="0"/>
              <a:t> </a:t>
            </a:r>
            <a:r>
              <a:rPr lang="en-US" sz="3600" i="0" dirty="0" err="1"/>
              <a:t>duygusunun</a:t>
            </a:r>
            <a:r>
              <a:rPr lang="en-US" sz="3600" i="0" dirty="0"/>
              <a:t> </a:t>
            </a:r>
            <a:r>
              <a:rPr lang="en-US" sz="3600" i="0" dirty="0" err="1"/>
              <a:t>rolü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0D691C-E092-4E99-8387-9CF09721C93F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REFAH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6A4F332E-4E6E-4653-8EF6-CA7FA35CC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1" y="1744719"/>
            <a:ext cx="5843752" cy="4634310"/>
          </a:xfrm>
        </p:spPr>
        <p:txBody>
          <a:bodyPr/>
          <a:lstStyle/>
          <a:p>
            <a:pPr algn="just"/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ülkelerine</a:t>
            </a:r>
            <a:r>
              <a:rPr lang="en-IE" dirty="0"/>
              <a:t> </a:t>
            </a:r>
            <a:r>
              <a:rPr lang="en-IE" dirty="0" err="1"/>
              <a:t>geldiklerinde</a:t>
            </a:r>
            <a:r>
              <a:rPr lang="en-IE" dirty="0"/>
              <a:t>, </a:t>
            </a:r>
            <a:r>
              <a:rPr lang="en-IE" dirty="0" err="1"/>
              <a:t>muazzam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sıkıntı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karşılaşmışlar</a:t>
            </a:r>
            <a:r>
              <a:rPr lang="en-IE" dirty="0"/>
              <a:t> ve </a:t>
            </a:r>
            <a:r>
              <a:rPr lang="en-IE" dirty="0" err="1"/>
              <a:t>büyük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değişim</a:t>
            </a:r>
            <a:r>
              <a:rPr lang="en-IE" dirty="0"/>
              <a:t> ve </a:t>
            </a:r>
            <a:r>
              <a:rPr lang="en-IE" dirty="0" err="1"/>
              <a:t>kayıp</a:t>
            </a:r>
            <a:r>
              <a:rPr lang="en-IE" dirty="0"/>
              <a:t> </a:t>
            </a:r>
            <a:r>
              <a:rPr lang="en-IE" dirty="0" err="1"/>
              <a:t>yaşamışlardır</a:t>
            </a:r>
            <a:r>
              <a:rPr lang="en-IE" dirty="0"/>
              <a:t>. </a:t>
            </a:r>
            <a:r>
              <a:rPr lang="en-IE" dirty="0" err="1"/>
              <a:t>Birçok</a:t>
            </a:r>
            <a:r>
              <a:rPr lang="en-IE" dirty="0"/>
              <a:t>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şiddete</a:t>
            </a:r>
            <a:r>
              <a:rPr lang="en-IE" dirty="0"/>
              <a:t> </a:t>
            </a:r>
            <a:r>
              <a:rPr lang="en-IE" dirty="0" err="1"/>
              <a:t>tanık</a:t>
            </a:r>
            <a:r>
              <a:rPr lang="en-IE" dirty="0"/>
              <a:t> </a:t>
            </a:r>
            <a:r>
              <a:rPr lang="en-IE" dirty="0" err="1"/>
              <a:t>olmuş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yaşamış</a:t>
            </a:r>
            <a:r>
              <a:rPr lang="en-IE" dirty="0"/>
              <a:t> ve </a:t>
            </a:r>
            <a:r>
              <a:rPr lang="en-IE" dirty="0" err="1"/>
              <a:t>sevdiklerini</a:t>
            </a:r>
            <a:r>
              <a:rPr lang="en-IE" dirty="0"/>
              <a:t> </a:t>
            </a:r>
            <a:r>
              <a:rPr lang="en-IE" dirty="0" err="1"/>
              <a:t>kaybetmiş</a:t>
            </a:r>
            <a:r>
              <a:rPr lang="en-IE" dirty="0"/>
              <a:t> </a:t>
            </a:r>
            <a:r>
              <a:rPr lang="en-IE" dirty="0" err="1"/>
              <a:t>ya</a:t>
            </a:r>
            <a:r>
              <a:rPr lang="en-IE" dirty="0"/>
              <a:t> da </a:t>
            </a:r>
            <a:r>
              <a:rPr lang="en-IE" dirty="0" err="1"/>
              <a:t>ayrı</a:t>
            </a:r>
            <a:r>
              <a:rPr lang="en-IE" dirty="0"/>
              <a:t> </a:t>
            </a:r>
            <a:r>
              <a:rPr lang="en-IE" dirty="0" err="1"/>
              <a:t>tutmuş</a:t>
            </a:r>
            <a:r>
              <a:rPr lang="en-IE" dirty="0"/>
              <a:t> </a:t>
            </a:r>
            <a:r>
              <a:rPr lang="en-IE" dirty="0" err="1"/>
              <a:t>olacaktır</a:t>
            </a:r>
            <a:r>
              <a:rPr lang="en-IE" dirty="0"/>
              <a:t>. </a:t>
            </a:r>
            <a:r>
              <a:rPr lang="en-IE" dirty="0" err="1"/>
              <a:t>Keder</a:t>
            </a:r>
            <a:r>
              <a:rPr lang="en-IE" dirty="0"/>
              <a:t> </a:t>
            </a:r>
            <a:r>
              <a:rPr lang="en-IE" dirty="0" err="1"/>
              <a:t>ebeveynler</a:t>
            </a:r>
            <a:r>
              <a:rPr lang="en-IE" dirty="0"/>
              <a:t> ve </a:t>
            </a:r>
            <a:r>
              <a:rPr lang="en-IE" dirty="0" err="1"/>
              <a:t>çocuklar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ezici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,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sağlayıcılarının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esneklikleri</a:t>
            </a:r>
            <a:r>
              <a:rPr lang="en-IE" dirty="0"/>
              <a:t> </a:t>
            </a:r>
            <a:r>
              <a:rPr lang="en-IE" dirty="0" err="1"/>
              <a:t>üzerinde</a:t>
            </a:r>
            <a:r>
              <a:rPr lang="en-IE" dirty="0"/>
              <a:t> </a:t>
            </a:r>
            <a:r>
              <a:rPr lang="en-IE" dirty="0" err="1"/>
              <a:t>çalışarak</a:t>
            </a:r>
            <a:r>
              <a:rPr lang="en-IE" dirty="0"/>
              <a:t>, </a:t>
            </a:r>
            <a:r>
              <a:rPr lang="en-IE" dirty="0" err="1"/>
              <a:t>refahlarını</a:t>
            </a:r>
            <a:r>
              <a:rPr lang="en-IE" dirty="0"/>
              <a:t> </a:t>
            </a:r>
            <a:r>
              <a:rPr lang="en-IE" dirty="0" err="1"/>
              <a:t>geliştirerek</a:t>
            </a:r>
            <a:r>
              <a:rPr lang="en-IE" dirty="0"/>
              <a:t> ve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amaç</a:t>
            </a:r>
            <a:r>
              <a:rPr lang="en-IE" dirty="0"/>
              <a:t> </a:t>
            </a:r>
            <a:r>
              <a:rPr lang="en-IE" dirty="0" err="1"/>
              <a:t>duygusu</a:t>
            </a:r>
            <a:r>
              <a:rPr lang="en-IE" dirty="0"/>
              <a:t> </a:t>
            </a:r>
            <a:r>
              <a:rPr lang="en-IE" dirty="0" err="1"/>
              <a:t>kazanarak</a:t>
            </a:r>
            <a:r>
              <a:rPr lang="en-IE" dirty="0"/>
              <a:t> </a:t>
            </a:r>
            <a:r>
              <a:rPr lang="en-IE" dirty="0" err="1"/>
              <a:t>travmanın</a:t>
            </a:r>
            <a:r>
              <a:rPr lang="en-IE" dirty="0"/>
              <a:t> </a:t>
            </a:r>
            <a:r>
              <a:rPr lang="en-IE" dirty="0" err="1"/>
              <a:t>üstesinden</a:t>
            </a:r>
            <a:r>
              <a:rPr lang="en-IE" dirty="0"/>
              <a:t> </a:t>
            </a:r>
            <a:r>
              <a:rPr lang="en-IE" dirty="0" err="1"/>
              <a:t>gelmelerine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olabileceği</a:t>
            </a:r>
            <a:r>
              <a:rPr lang="en-IE" dirty="0"/>
              <a:t> </a:t>
            </a:r>
            <a:r>
              <a:rPr lang="en-IE" dirty="0" err="1"/>
              <a:t>yolları</a:t>
            </a:r>
            <a:r>
              <a:rPr lang="en-IE" dirty="0"/>
              <a:t> </a:t>
            </a:r>
            <a:r>
              <a:rPr lang="en-IE" dirty="0" err="1"/>
              <a:t>inceliyoruz</a:t>
            </a:r>
            <a:r>
              <a:rPr lang="en-I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82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F33E306-31F6-4B50-B105-124465498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6607" y="1849821"/>
            <a:ext cx="6004856" cy="3939236"/>
          </a:xfrm>
        </p:spPr>
        <p:txBody>
          <a:bodyPr/>
          <a:lstStyle/>
          <a:p>
            <a:r>
              <a:rPr lang="en-IE" dirty="0" err="1"/>
              <a:t>Doğası</a:t>
            </a:r>
            <a:r>
              <a:rPr lang="en-IE" dirty="0"/>
              <a:t> </a:t>
            </a:r>
            <a:r>
              <a:rPr lang="en-IE" dirty="0" err="1"/>
              <a:t>gereği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hayatta</a:t>
            </a:r>
            <a:r>
              <a:rPr lang="en-IE" dirty="0"/>
              <a:t> </a:t>
            </a:r>
            <a:r>
              <a:rPr lang="en-IE" dirty="0" err="1"/>
              <a:t>kalanlardır</a:t>
            </a:r>
            <a:r>
              <a:rPr lang="en-IE" dirty="0"/>
              <a:t>. </a:t>
            </a:r>
            <a:r>
              <a:rPr lang="en-IE" dirty="0" err="1"/>
              <a:t>Sıkıntılarla</a:t>
            </a:r>
            <a:r>
              <a:rPr lang="en-IE" dirty="0"/>
              <a:t> </a:t>
            </a:r>
            <a:r>
              <a:rPr lang="en-IE" dirty="0" err="1"/>
              <a:t>yüzleşmek</a:t>
            </a:r>
            <a:r>
              <a:rPr lang="en-IE" dirty="0"/>
              <a:t> ve </a:t>
            </a:r>
            <a:r>
              <a:rPr lang="en-IE" dirty="0" err="1"/>
              <a:t>üstesinden</a:t>
            </a:r>
            <a:r>
              <a:rPr lang="en-IE" dirty="0"/>
              <a:t> </a:t>
            </a:r>
            <a:r>
              <a:rPr lang="en-IE" dirty="0" err="1"/>
              <a:t>gelmek</a:t>
            </a:r>
            <a:r>
              <a:rPr lang="en-IE" dirty="0"/>
              <a:t> </a:t>
            </a:r>
            <a:r>
              <a:rPr lang="en-IE" dirty="0" err="1"/>
              <a:t>zahmetlidir</a:t>
            </a:r>
            <a:r>
              <a:rPr lang="en-IE" dirty="0"/>
              <a:t> ve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Deneyimi'nden</a:t>
            </a:r>
            <a:r>
              <a:rPr lang="en-IE" dirty="0"/>
              <a:t> </a:t>
            </a:r>
            <a:r>
              <a:rPr lang="en-IE" dirty="0" err="1"/>
              <a:t>öğrendiğimiz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, </a:t>
            </a:r>
            <a:r>
              <a:rPr lang="en-IE" dirty="0" err="1"/>
              <a:t>mücadeleler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gelenlerin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/>
              <a:t>ülkelerine</a:t>
            </a:r>
            <a:r>
              <a:rPr lang="en-IE" dirty="0"/>
              <a:t> </a:t>
            </a:r>
            <a:r>
              <a:rPr lang="en-IE" dirty="0" err="1"/>
              <a:t>geldiği</a:t>
            </a:r>
            <a:r>
              <a:rPr lang="en-IE" dirty="0"/>
              <a:t> </a:t>
            </a:r>
            <a:r>
              <a:rPr lang="en-IE" dirty="0" err="1"/>
              <a:t>dakika</a:t>
            </a:r>
            <a:r>
              <a:rPr lang="en-IE" dirty="0"/>
              <a:t> </a:t>
            </a:r>
            <a:r>
              <a:rPr lang="en-IE" dirty="0" err="1"/>
              <a:t>sona</a:t>
            </a:r>
            <a:r>
              <a:rPr lang="en-IE" dirty="0"/>
              <a:t> </a:t>
            </a:r>
            <a:r>
              <a:rPr lang="en-IE" dirty="0" err="1"/>
              <a:t>ermez</a:t>
            </a:r>
            <a:r>
              <a:rPr lang="en-IE" dirty="0"/>
              <a:t>. </a:t>
            </a:r>
            <a:r>
              <a:rPr lang="en-IE" dirty="0" err="1"/>
              <a:t>Esneklik</a:t>
            </a:r>
            <a:r>
              <a:rPr lang="en-IE" dirty="0"/>
              <a:t> </a:t>
            </a:r>
            <a:r>
              <a:rPr lang="en-IE" dirty="0" err="1"/>
              <a:t>devreye</a:t>
            </a:r>
            <a:r>
              <a:rPr lang="en-IE" dirty="0"/>
              <a:t> </a:t>
            </a:r>
            <a:r>
              <a:rPr lang="en-IE" dirty="0" err="1" smtClean="0"/>
              <a:t>giriyor</a:t>
            </a:r>
            <a:r>
              <a:rPr lang="en-IE" dirty="0" smtClean="0"/>
              <a:t>.</a:t>
            </a:r>
            <a:endParaRPr lang="tr-TR" dirty="0"/>
          </a:p>
          <a:p>
            <a:r>
              <a:rPr lang="en-IE" dirty="0" err="1">
                <a:solidFill>
                  <a:srgbClr val="B6BD00"/>
                </a:solidFill>
              </a:rPr>
              <a:t>Dayanıklılık</a:t>
            </a:r>
            <a:r>
              <a:rPr lang="en-IE" dirty="0">
                <a:solidFill>
                  <a:srgbClr val="B6BD00"/>
                </a:solidFill>
              </a:rPr>
              <a:t>, </a:t>
            </a:r>
            <a:r>
              <a:rPr lang="en-IE" dirty="0" err="1">
                <a:solidFill>
                  <a:srgbClr val="B6BD00"/>
                </a:solidFill>
              </a:rPr>
              <a:t>önemli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sıkıntı</a:t>
            </a:r>
            <a:r>
              <a:rPr lang="en-IE" dirty="0">
                <a:solidFill>
                  <a:srgbClr val="B6BD00"/>
                </a:solidFill>
              </a:rPr>
              <a:t>, </a:t>
            </a:r>
            <a:r>
              <a:rPr lang="en-IE" dirty="0" err="1">
                <a:solidFill>
                  <a:srgbClr val="B6BD00"/>
                </a:solidFill>
              </a:rPr>
              <a:t>tehdit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veya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kayba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bir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çocuğun</a:t>
            </a:r>
            <a:r>
              <a:rPr lang="en-IE" dirty="0">
                <a:solidFill>
                  <a:srgbClr val="B6BD00"/>
                </a:solidFill>
              </a:rPr>
              <a:t> ve </a:t>
            </a:r>
            <a:r>
              <a:rPr lang="en-IE" dirty="0" err="1">
                <a:solidFill>
                  <a:srgbClr val="B6BD00"/>
                </a:solidFill>
              </a:rPr>
              <a:t>ailenin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uyum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sağlamasına</a:t>
            </a:r>
            <a:r>
              <a:rPr lang="en-IE" dirty="0">
                <a:solidFill>
                  <a:srgbClr val="B6BD00"/>
                </a:solidFill>
              </a:rPr>
              <a:t> ve </a:t>
            </a:r>
            <a:r>
              <a:rPr lang="en-IE" dirty="0" err="1">
                <a:solidFill>
                  <a:srgbClr val="B6BD00"/>
                </a:solidFill>
              </a:rPr>
              <a:t>gelişmesine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izin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verecek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şekilde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yanıt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verme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yeteneğidir</a:t>
            </a:r>
            <a:r>
              <a:rPr lang="en-IE" dirty="0" smtClean="0">
                <a:solidFill>
                  <a:srgbClr val="B6BD00"/>
                </a:solidFill>
              </a:rPr>
              <a:t>.</a:t>
            </a:r>
            <a:endParaRPr lang="tr-TR" dirty="0" smtClean="0">
              <a:solidFill>
                <a:srgbClr val="B6BD00"/>
              </a:solidFill>
            </a:endParaRPr>
          </a:p>
          <a:p>
            <a:r>
              <a:rPr lang="en-IE" dirty="0" err="1"/>
              <a:t>Dayanıklılık</a:t>
            </a:r>
            <a:r>
              <a:rPr lang="en-IE" dirty="0"/>
              <a:t> </a:t>
            </a:r>
            <a:r>
              <a:rPr lang="en-IE" dirty="0" err="1"/>
              <a:t>herkes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yaşam</a:t>
            </a:r>
            <a:r>
              <a:rPr lang="en-IE" dirty="0"/>
              <a:t> </a:t>
            </a:r>
            <a:r>
              <a:rPr lang="en-IE" dirty="0" err="1"/>
              <a:t>becerisidir</a:t>
            </a:r>
            <a:r>
              <a:rPr lang="en-IE" dirty="0"/>
              <a:t>. </a:t>
            </a:r>
            <a:r>
              <a:rPr lang="en-IE" dirty="0" err="1"/>
              <a:t>Sadece</a:t>
            </a:r>
            <a:r>
              <a:rPr lang="en-IE" dirty="0"/>
              <a:t> </a:t>
            </a:r>
            <a:r>
              <a:rPr lang="en-IE" dirty="0" err="1"/>
              <a:t>travmatik</a:t>
            </a:r>
            <a:r>
              <a:rPr lang="en-IE" dirty="0"/>
              <a:t> </a:t>
            </a:r>
            <a:r>
              <a:rPr lang="en-IE" dirty="0" err="1"/>
              <a:t>olaylarda</a:t>
            </a:r>
            <a:r>
              <a:rPr lang="en-IE" dirty="0"/>
              <a:t> </a:t>
            </a:r>
            <a:r>
              <a:rPr lang="en-IE" dirty="0" err="1"/>
              <a:t>değil</a:t>
            </a:r>
            <a:r>
              <a:rPr lang="en-IE" dirty="0"/>
              <a:t>, </a:t>
            </a:r>
            <a:r>
              <a:rPr lang="en-IE" dirty="0" err="1"/>
              <a:t>tüm</a:t>
            </a:r>
            <a:r>
              <a:rPr lang="en-IE" dirty="0"/>
              <a:t> </a:t>
            </a:r>
            <a:r>
              <a:rPr lang="en-IE" dirty="0" err="1"/>
              <a:t>yaşamın</a:t>
            </a:r>
            <a:r>
              <a:rPr lang="en-IE" dirty="0"/>
              <a:t> </a:t>
            </a:r>
            <a:r>
              <a:rPr lang="en-IE" dirty="0" err="1"/>
              <a:t>dönüş</a:t>
            </a:r>
            <a:r>
              <a:rPr lang="en-IE" dirty="0"/>
              <a:t> ve </a:t>
            </a:r>
            <a:r>
              <a:rPr lang="en-IE" dirty="0" err="1"/>
              <a:t>dönüşlerinde</a:t>
            </a:r>
            <a:r>
              <a:rPr lang="en-IE" dirty="0"/>
              <a:t> </a:t>
            </a:r>
            <a:r>
              <a:rPr lang="en-IE" dirty="0" err="1"/>
              <a:t>gezinmemize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olur</a:t>
            </a:r>
            <a:r>
              <a:rPr lang="en-IE" dirty="0"/>
              <a:t>.</a:t>
            </a:r>
            <a:endParaRPr lang="en-IE" dirty="0">
              <a:solidFill>
                <a:srgbClr val="B6BD00"/>
              </a:solidFill>
            </a:endParaRPr>
          </a:p>
        </p:txBody>
      </p:sp>
      <p:pic>
        <p:nvPicPr>
          <p:cNvPr id="6" name="Picture Placeholder 5" descr="A picture containing different, table, group, laying&#10;&#10;Description automatically generated">
            <a:extLst>
              <a:ext uri="{FF2B5EF4-FFF2-40B4-BE49-F238E27FC236}">
                <a16:creationId xmlns="" xmlns:a16="http://schemas.microsoft.com/office/drawing/2014/main" id="{69EBAB5A-B44B-44C0-8C14-773F9C8A688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4353" r="2435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A4085D-12D7-45C8-8CF3-3DF1E1B44D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95745" y="779021"/>
            <a:ext cx="5579898" cy="857158"/>
          </a:xfrm>
        </p:spPr>
        <p:txBody>
          <a:bodyPr/>
          <a:lstStyle/>
          <a:p>
            <a:r>
              <a:rPr lang="en-IE" dirty="0" err="1"/>
              <a:t>Esneklik</a:t>
            </a:r>
            <a:r>
              <a:rPr lang="en-IE" dirty="0"/>
              <a:t> </a:t>
            </a:r>
            <a:r>
              <a:rPr lang="en-IE" dirty="0" err="1"/>
              <a:t>nedir</a:t>
            </a:r>
            <a:r>
              <a:rPr lang="en-IE" dirty="0"/>
              <a:t>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071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95B53-79A4-40D0-97D3-0774C9D3E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E5F98-3D41-4601-AC68-3C0F978175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481" y="1811564"/>
            <a:ext cx="5605175" cy="3947440"/>
          </a:xfrm>
        </p:spPr>
        <p:txBody>
          <a:bodyPr/>
          <a:lstStyle/>
          <a:p>
            <a:pPr algn="just"/>
            <a:r>
              <a:rPr lang="en-IE" dirty="0" err="1"/>
              <a:t>İster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ister</a:t>
            </a:r>
            <a:r>
              <a:rPr lang="en-IE" dirty="0"/>
              <a:t>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olsun</a:t>
            </a:r>
            <a:r>
              <a:rPr lang="en-IE" dirty="0"/>
              <a:t>,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ülkeye</a:t>
            </a:r>
            <a:r>
              <a:rPr lang="en-IE" dirty="0"/>
              <a:t> </a:t>
            </a:r>
            <a:r>
              <a:rPr lang="en-IE" dirty="0" err="1"/>
              <a:t>geçiş</a:t>
            </a:r>
            <a:r>
              <a:rPr lang="en-IE" dirty="0"/>
              <a:t> </a:t>
            </a:r>
            <a:r>
              <a:rPr lang="en-IE" dirty="0" err="1"/>
              <a:t>zor</a:t>
            </a:r>
            <a:r>
              <a:rPr lang="en-IE" dirty="0"/>
              <a:t> ve </a:t>
            </a:r>
            <a:r>
              <a:rPr lang="en-IE" dirty="0" err="1"/>
              <a:t>bazen</a:t>
            </a:r>
            <a:r>
              <a:rPr lang="en-IE" dirty="0"/>
              <a:t> </a:t>
            </a:r>
            <a:r>
              <a:rPr lang="en-IE" dirty="0" err="1"/>
              <a:t>travmatik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deneyim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 Bu </a:t>
            </a:r>
            <a:r>
              <a:rPr lang="en-IE" dirty="0" err="1"/>
              <a:t>özellikle</a:t>
            </a:r>
            <a:r>
              <a:rPr lang="en-IE" dirty="0"/>
              <a:t> </a:t>
            </a:r>
            <a:r>
              <a:rPr lang="en-IE" dirty="0" err="1"/>
              <a:t>bildiğimiz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savaş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zulüm</a:t>
            </a:r>
            <a:r>
              <a:rPr lang="en-IE" dirty="0"/>
              <a:t> </a:t>
            </a:r>
            <a:r>
              <a:rPr lang="en-IE" dirty="0" err="1"/>
              <a:t>sonucu</a:t>
            </a:r>
            <a:r>
              <a:rPr lang="en-IE" dirty="0"/>
              <a:t> </a:t>
            </a:r>
            <a:r>
              <a:rPr lang="en-IE" dirty="0" err="1"/>
              <a:t>ülkelerinden</a:t>
            </a:r>
            <a:r>
              <a:rPr lang="en-IE" dirty="0"/>
              <a:t> </a:t>
            </a:r>
            <a:r>
              <a:rPr lang="en-IE" dirty="0" err="1"/>
              <a:t>kaçan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geçerlidir</a:t>
            </a:r>
            <a:r>
              <a:rPr lang="en-IE" dirty="0"/>
              <a:t>.</a:t>
            </a:r>
          </a:p>
          <a:p>
            <a:pPr algn="just"/>
            <a:endParaRPr lang="en-IE" dirty="0"/>
          </a:p>
          <a:p>
            <a:pPr algn="just"/>
            <a:r>
              <a:rPr lang="en-IE" dirty="0"/>
              <a:t>Bu </a:t>
            </a:r>
            <a:r>
              <a:rPr lang="en-IE" dirty="0" err="1"/>
              <a:t>insanlar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kesin</a:t>
            </a:r>
            <a:r>
              <a:rPr lang="en-IE" dirty="0"/>
              <a:t> </a:t>
            </a:r>
            <a:r>
              <a:rPr lang="en-IE" dirty="0" err="1"/>
              <a:t>ihtiyaçlar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gelirler</a:t>
            </a:r>
            <a:r>
              <a:rPr lang="en-IE" dirty="0"/>
              <a:t>. Bu </a:t>
            </a:r>
            <a:r>
              <a:rPr lang="en-IE" dirty="0" err="1"/>
              <a:t>bölümde</a:t>
            </a:r>
            <a:r>
              <a:rPr lang="en-IE" dirty="0"/>
              <a:t>, </a:t>
            </a:r>
            <a:r>
              <a:rPr lang="en-IE" dirty="0" err="1"/>
              <a:t>özellikle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temel</a:t>
            </a:r>
            <a:r>
              <a:rPr lang="en-IE" dirty="0"/>
              <a:t> </a:t>
            </a:r>
            <a:r>
              <a:rPr lang="en-IE" dirty="0" err="1"/>
              <a:t>stres</a:t>
            </a:r>
            <a:r>
              <a:rPr lang="en-IE" dirty="0"/>
              <a:t> </a:t>
            </a:r>
            <a:r>
              <a:rPr lang="en-IE" dirty="0" err="1"/>
              <a:t>etkenlerini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Çekirdek</a:t>
            </a:r>
            <a:r>
              <a:rPr lang="en-IE" dirty="0"/>
              <a:t> </a:t>
            </a:r>
            <a:r>
              <a:rPr lang="en-IE" dirty="0" err="1"/>
              <a:t>Stresörleri</a:t>
            </a:r>
            <a:r>
              <a:rPr lang="en-IE" dirty="0"/>
              <a:t> </a:t>
            </a:r>
            <a:r>
              <a:rPr lang="en-IE" dirty="0" err="1"/>
              <a:t>Araç</a:t>
            </a:r>
            <a:r>
              <a:rPr lang="en-IE" dirty="0"/>
              <a:t> </a:t>
            </a:r>
            <a:r>
              <a:rPr lang="en-IE" dirty="0" err="1"/>
              <a:t>Seti</a:t>
            </a:r>
            <a:r>
              <a:rPr lang="en-IE" dirty="0"/>
              <a:t> </a:t>
            </a:r>
            <a:r>
              <a:rPr lang="en-IE" dirty="0" err="1"/>
              <a:t>adlı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kullanışlı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çevrimiçi</a:t>
            </a:r>
            <a:r>
              <a:rPr lang="en-IE" dirty="0"/>
              <a:t> </a:t>
            </a:r>
            <a:r>
              <a:rPr lang="en-IE" dirty="0" err="1"/>
              <a:t>araçla</a:t>
            </a:r>
            <a:r>
              <a:rPr lang="en-IE" dirty="0"/>
              <a:t> </a:t>
            </a:r>
            <a:r>
              <a:rPr lang="en-IE" dirty="0" err="1"/>
              <a:t>inceliyoruz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6398C5D-AD6D-4DD8-98DF-4B4627FE13A4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1.1 </a:t>
            </a:r>
            <a:r>
              <a:rPr lang="en-US" sz="3600" i="0" dirty="0" err="1"/>
              <a:t>Mülteci</a:t>
            </a:r>
            <a:r>
              <a:rPr lang="en-US" sz="3600" i="0" dirty="0"/>
              <a:t> ve </a:t>
            </a:r>
            <a:r>
              <a:rPr lang="en-US" sz="3600" i="0" dirty="0" err="1"/>
              <a:t>Göçmenlerin</a:t>
            </a:r>
            <a:r>
              <a:rPr lang="en-US" sz="3600" i="0" dirty="0"/>
              <a:t> </a:t>
            </a:r>
            <a:r>
              <a:rPr lang="en-US" sz="3600" i="0" dirty="0" err="1"/>
              <a:t>Çekirdek</a:t>
            </a:r>
            <a:r>
              <a:rPr lang="en-US" sz="3600" i="0" dirty="0"/>
              <a:t> </a:t>
            </a:r>
            <a:r>
              <a:rPr lang="en-US" sz="3600" i="0" dirty="0" err="1"/>
              <a:t>Stresörlerini</a:t>
            </a:r>
            <a:r>
              <a:rPr lang="en-US" sz="3600" i="0" dirty="0"/>
              <a:t> </a:t>
            </a:r>
            <a:r>
              <a:rPr lang="en-US" sz="3600" i="0" dirty="0" err="1"/>
              <a:t>Anlamak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0D691C-E092-4E99-8387-9CF09721C93F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REFAH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0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F33E306-31F6-4B50-B105-124465498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6607" y="1849820"/>
            <a:ext cx="6004856" cy="4298731"/>
          </a:xfrm>
        </p:spPr>
        <p:txBody>
          <a:bodyPr/>
          <a:lstStyle/>
          <a:p>
            <a:pPr algn="just"/>
            <a:r>
              <a:rPr lang="en-IE" dirty="0" err="1"/>
              <a:t>Travma</a:t>
            </a:r>
            <a:r>
              <a:rPr lang="en-IE" dirty="0"/>
              <a:t>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kişinin</a:t>
            </a:r>
            <a:r>
              <a:rPr lang="en-IE" dirty="0"/>
              <a:t> </a:t>
            </a:r>
            <a:r>
              <a:rPr lang="en-IE" dirty="0" err="1"/>
              <a:t>otomatik</a:t>
            </a:r>
            <a:r>
              <a:rPr lang="en-IE" dirty="0"/>
              <a:t> </a:t>
            </a:r>
            <a:r>
              <a:rPr lang="en-IE" dirty="0" err="1"/>
              <a:t>tepkilerini</a:t>
            </a:r>
            <a:r>
              <a:rPr lang="en-IE" dirty="0"/>
              <a:t>, </a:t>
            </a:r>
            <a:r>
              <a:rPr lang="en-IE" dirty="0" err="1"/>
              <a:t>eğilimlerini</a:t>
            </a:r>
            <a:r>
              <a:rPr lang="en-IE" dirty="0"/>
              <a:t> ve </a:t>
            </a:r>
            <a:r>
              <a:rPr lang="en-IE" dirty="0" err="1"/>
              <a:t>dünyayı</a:t>
            </a:r>
            <a:r>
              <a:rPr lang="en-IE" dirty="0"/>
              <a:t> </a:t>
            </a:r>
            <a:r>
              <a:rPr lang="en-IE" dirty="0" err="1"/>
              <a:t>nasıl</a:t>
            </a:r>
            <a:r>
              <a:rPr lang="en-IE" dirty="0"/>
              <a:t> </a:t>
            </a:r>
            <a:r>
              <a:rPr lang="en-IE" dirty="0" err="1"/>
              <a:t>algılayıp</a:t>
            </a:r>
            <a:r>
              <a:rPr lang="en-IE" dirty="0"/>
              <a:t> </a:t>
            </a:r>
            <a:r>
              <a:rPr lang="en-IE" dirty="0" err="1"/>
              <a:t>yorumladığını</a:t>
            </a:r>
            <a:r>
              <a:rPr lang="en-IE" dirty="0"/>
              <a:t> </a:t>
            </a:r>
            <a:r>
              <a:rPr lang="en-IE" dirty="0" err="1"/>
              <a:t>etkiler</a:t>
            </a:r>
            <a:r>
              <a:rPr lang="en-IE" dirty="0"/>
              <a:t>. </a:t>
            </a:r>
            <a:r>
              <a:rPr lang="en-IE" dirty="0" err="1"/>
              <a:t>Savaş</a:t>
            </a:r>
            <a:r>
              <a:rPr lang="en-IE" dirty="0"/>
              <a:t> ve </a:t>
            </a:r>
            <a:r>
              <a:rPr lang="en-IE" dirty="0" err="1"/>
              <a:t>zorla</a:t>
            </a:r>
            <a:r>
              <a:rPr lang="en-IE" dirty="0"/>
              <a:t> </a:t>
            </a:r>
            <a:r>
              <a:rPr lang="en-IE" dirty="0" err="1"/>
              <a:t>göç</a:t>
            </a:r>
            <a:r>
              <a:rPr lang="en-IE" dirty="0"/>
              <a:t> </a:t>
            </a:r>
            <a:r>
              <a:rPr lang="en-IE" dirty="0" err="1"/>
              <a:t>sırasında</a:t>
            </a:r>
            <a:r>
              <a:rPr lang="en-IE" dirty="0"/>
              <a:t> </a:t>
            </a:r>
            <a:r>
              <a:rPr lang="en-IE" dirty="0" err="1"/>
              <a:t>ortaya</a:t>
            </a:r>
            <a:r>
              <a:rPr lang="en-IE" dirty="0"/>
              <a:t> </a:t>
            </a:r>
            <a:r>
              <a:rPr lang="en-IE" dirty="0" err="1"/>
              <a:t>çıkan</a:t>
            </a:r>
            <a:r>
              <a:rPr lang="en-IE" dirty="0"/>
              <a:t> </a:t>
            </a:r>
            <a:r>
              <a:rPr lang="en-IE" dirty="0" err="1"/>
              <a:t>otomatik</a:t>
            </a:r>
            <a:r>
              <a:rPr lang="en-IE" dirty="0"/>
              <a:t> </a:t>
            </a:r>
            <a:r>
              <a:rPr lang="en-IE" dirty="0" err="1"/>
              <a:t>yanıtları</a:t>
            </a:r>
            <a:r>
              <a:rPr lang="en-IE" dirty="0"/>
              <a:t> </a:t>
            </a:r>
            <a:r>
              <a:rPr lang="en-IE" dirty="0" err="1"/>
              <a:t>değiştirmek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</a:t>
            </a:r>
            <a:r>
              <a:rPr lang="en-IE" dirty="0" err="1"/>
              <a:t>bedenlerinin</a:t>
            </a:r>
            <a:r>
              <a:rPr lang="en-IE" dirty="0"/>
              <a:t> </a:t>
            </a:r>
            <a:r>
              <a:rPr lang="en-IE" dirty="0" err="1"/>
              <a:t>öğrendikleriyle</a:t>
            </a:r>
            <a:r>
              <a:rPr lang="en-IE" dirty="0"/>
              <a:t> </a:t>
            </a:r>
            <a:r>
              <a:rPr lang="en-IE" dirty="0" err="1"/>
              <a:t>doğrudan</a:t>
            </a:r>
            <a:r>
              <a:rPr lang="en-IE" dirty="0"/>
              <a:t> </a:t>
            </a:r>
            <a:r>
              <a:rPr lang="en-IE" dirty="0" err="1"/>
              <a:t>çelişen</a:t>
            </a:r>
            <a:r>
              <a:rPr lang="en-IE" dirty="0"/>
              <a:t> </a:t>
            </a:r>
            <a:r>
              <a:rPr lang="en-IE" dirty="0" err="1"/>
              <a:t>tutarlı</a:t>
            </a:r>
            <a:r>
              <a:rPr lang="en-IE" dirty="0"/>
              <a:t>, </a:t>
            </a:r>
            <a:r>
              <a:rPr lang="en-IE" dirty="0" err="1"/>
              <a:t>güvenli</a:t>
            </a:r>
            <a:r>
              <a:rPr lang="en-IE" dirty="0"/>
              <a:t> ve </a:t>
            </a:r>
            <a:r>
              <a:rPr lang="en-IE" dirty="0" err="1"/>
              <a:t>öngörülebilir</a:t>
            </a:r>
            <a:r>
              <a:rPr lang="en-IE" dirty="0"/>
              <a:t> </a:t>
            </a:r>
            <a:r>
              <a:rPr lang="en-IE" dirty="0" err="1"/>
              <a:t>deneyimlere</a:t>
            </a:r>
            <a:r>
              <a:rPr lang="en-IE" dirty="0"/>
              <a:t> ve </a:t>
            </a:r>
            <a:r>
              <a:rPr lang="en-IE" dirty="0" err="1"/>
              <a:t>alanlara</a:t>
            </a:r>
            <a:r>
              <a:rPr lang="en-IE" dirty="0"/>
              <a:t> </a:t>
            </a:r>
            <a:r>
              <a:rPr lang="en-IE" dirty="0" err="1"/>
              <a:t>ihtiyaçları</a:t>
            </a:r>
            <a:r>
              <a:rPr lang="en-IE" dirty="0"/>
              <a:t> </a:t>
            </a:r>
            <a:r>
              <a:rPr lang="en-IE" dirty="0" err="1"/>
              <a:t>vardır</a:t>
            </a:r>
            <a:r>
              <a:rPr lang="en-IE" dirty="0" smtClean="0"/>
              <a:t>.</a:t>
            </a:r>
            <a:endParaRPr lang="tr-TR" dirty="0" smtClean="0"/>
          </a:p>
          <a:p>
            <a:pPr algn="just"/>
            <a:r>
              <a:rPr lang="en-IE" dirty="0" err="1">
                <a:solidFill>
                  <a:srgbClr val="ED7523"/>
                </a:solidFill>
              </a:rPr>
              <a:t>Programınızı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güvenli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bir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alan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haline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getirmek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önemlidir</a:t>
            </a:r>
            <a:r>
              <a:rPr lang="en-IE" dirty="0">
                <a:solidFill>
                  <a:srgbClr val="ED7523"/>
                </a:solidFill>
              </a:rPr>
              <a:t>: </a:t>
            </a:r>
            <a:r>
              <a:rPr lang="en-IE" dirty="0" err="1">
                <a:solidFill>
                  <a:srgbClr val="ED7523"/>
                </a:solidFill>
              </a:rPr>
              <a:t>mülteci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ailelerin</a:t>
            </a:r>
            <a:r>
              <a:rPr lang="en-IE" dirty="0">
                <a:solidFill>
                  <a:srgbClr val="ED7523"/>
                </a:solidFill>
              </a:rPr>
              <a:t> ve </a:t>
            </a:r>
            <a:r>
              <a:rPr lang="en-IE" dirty="0" err="1">
                <a:solidFill>
                  <a:srgbClr val="ED7523"/>
                </a:solidFill>
              </a:rPr>
              <a:t>göçmenlerin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kendilerini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rahat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hissetmeye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başlayabilecekleri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hoş</a:t>
            </a:r>
            <a:r>
              <a:rPr lang="en-IE" dirty="0">
                <a:solidFill>
                  <a:srgbClr val="ED7523"/>
                </a:solidFill>
              </a:rPr>
              <a:t> ve </a:t>
            </a:r>
            <a:r>
              <a:rPr lang="en-IE" dirty="0" err="1">
                <a:solidFill>
                  <a:srgbClr val="ED7523"/>
                </a:solidFill>
              </a:rPr>
              <a:t>öngörülebilir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bir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ortam</a:t>
            </a:r>
            <a:r>
              <a:rPr lang="en-IE" dirty="0">
                <a:solidFill>
                  <a:srgbClr val="ED7523"/>
                </a:solidFill>
              </a:rPr>
              <a:t>.</a:t>
            </a:r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A4085D-12D7-45C8-8CF3-3DF1E1B44D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1" y="289091"/>
            <a:ext cx="6495691" cy="1310358"/>
          </a:xfrm>
        </p:spPr>
        <p:txBody>
          <a:bodyPr>
            <a:normAutofit/>
          </a:bodyPr>
          <a:lstStyle/>
          <a:p>
            <a:r>
              <a:rPr lang="en-IE" sz="2400" dirty="0" err="1"/>
              <a:t>Servis</a:t>
            </a:r>
            <a:r>
              <a:rPr lang="en-IE" sz="2400" dirty="0"/>
              <a:t> / </a:t>
            </a:r>
            <a:r>
              <a:rPr lang="en-IE" sz="2400" dirty="0" err="1"/>
              <a:t>Eğitim</a:t>
            </a:r>
            <a:r>
              <a:rPr lang="en-IE" sz="2400" dirty="0"/>
              <a:t> </a:t>
            </a:r>
            <a:r>
              <a:rPr lang="en-IE" sz="2400" dirty="0" err="1"/>
              <a:t>Sağlayıcıları</a:t>
            </a:r>
            <a:r>
              <a:rPr lang="en-IE" sz="2400" dirty="0"/>
              <a:t> </a:t>
            </a:r>
            <a:r>
              <a:rPr lang="en-IE" sz="2400" dirty="0" err="1"/>
              <a:t>Mülteci</a:t>
            </a:r>
            <a:r>
              <a:rPr lang="en-IE" sz="2400" dirty="0"/>
              <a:t> ve </a:t>
            </a:r>
            <a:r>
              <a:rPr lang="en-IE" sz="2400" dirty="0" err="1"/>
              <a:t>Göçmen</a:t>
            </a:r>
            <a:r>
              <a:rPr lang="en-IE" sz="2400" dirty="0"/>
              <a:t> </a:t>
            </a:r>
            <a:r>
              <a:rPr lang="en-IE" sz="2400" dirty="0" err="1"/>
              <a:t>Dayanıklılığı</a:t>
            </a:r>
            <a:r>
              <a:rPr lang="en-IE" sz="2400" dirty="0"/>
              <a:t> </a:t>
            </a:r>
            <a:r>
              <a:rPr lang="en-IE" sz="2400" dirty="0" err="1"/>
              <a:t>oluşturmaya</a:t>
            </a:r>
            <a:r>
              <a:rPr lang="en-IE" sz="2400" dirty="0"/>
              <a:t> </a:t>
            </a:r>
            <a:r>
              <a:rPr lang="en-IE" sz="2400" dirty="0" err="1"/>
              <a:t>nasıl</a:t>
            </a:r>
            <a:r>
              <a:rPr lang="en-IE" sz="2400" dirty="0"/>
              <a:t> </a:t>
            </a:r>
            <a:r>
              <a:rPr lang="en-IE" sz="2400" dirty="0" err="1"/>
              <a:t>yardımcı</a:t>
            </a:r>
            <a:r>
              <a:rPr lang="en-IE" sz="2400" dirty="0"/>
              <a:t> </a:t>
            </a:r>
            <a:r>
              <a:rPr lang="en-IE" sz="2400" dirty="0" err="1"/>
              <a:t>olabilir</a:t>
            </a:r>
            <a:r>
              <a:rPr lang="en-IE" sz="2400" dirty="0"/>
              <a:t>?</a:t>
            </a:r>
            <a:endParaRPr lang="en-IE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A85A2937-B92F-46F0-B810-39C4BC04F416}"/>
              </a:ext>
            </a:extLst>
          </p:cNvPr>
          <p:cNvSpPr txBox="1">
            <a:spLocks/>
          </p:cNvSpPr>
          <p:nvPr/>
        </p:nvSpPr>
        <p:spPr>
          <a:xfrm>
            <a:off x="5752895" y="1068943"/>
            <a:ext cx="5579898" cy="13103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err="1">
                <a:solidFill>
                  <a:srgbClr val="ED7523"/>
                </a:solidFill>
              </a:rPr>
              <a:t>Güvenli</a:t>
            </a:r>
            <a:r>
              <a:rPr lang="en-IE" sz="2800" dirty="0">
                <a:solidFill>
                  <a:srgbClr val="ED7523"/>
                </a:solidFill>
              </a:rPr>
              <a:t> </a:t>
            </a:r>
            <a:r>
              <a:rPr lang="en-IE" sz="2800" dirty="0" err="1">
                <a:solidFill>
                  <a:srgbClr val="ED7523"/>
                </a:solidFill>
              </a:rPr>
              <a:t>Alanlar</a:t>
            </a:r>
            <a:r>
              <a:rPr lang="en-IE" sz="2800" dirty="0">
                <a:solidFill>
                  <a:srgbClr val="ED7523"/>
                </a:solidFill>
              </a:rPr>
              <a:t> </a:t>
            </a:r>
            <a:r>
              <a:rPr lang="en-IE" sz="2800" dirty="0" err="1">
                <a:solidFill>
                  <a:srgbClr val="ED7523"/>
                </a:solidFill>
              </a:rPr>
              <a:t>Oluşturma</a:t>
            </a:r>
            <a:endParaRPr lang="en-IE" sz="2800" dirty="0">
              <a:solidFill>
                <a:srgbClr val="ED7523"/>
              </a:solidFill>
            </a:endParaRPr>
          </a:p>
        </p:txBody>
      </p:sp>
      <p:pic>
        <p:nvPicPr>
          <p:cNvPr id="9" name="Picture Placeholder 8" descr="A picture containing indoor, sitting, book, laying&#10;&#10;Description automatically generated">
            <a:extLst>
              <a:ext uri="{FF2B5EF4-FFF2-40B4-BE49-F238E27FC236}">
                <a16:creationId xmlns="" xmlns:a16="http://schemas.microsoft.com/office/drawing/2014/main" id="{00E88F45-FAFB-49C6-8082-E6DC50E334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185" r="20185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E569A6-2F66-4BFA-A0A7-74EC2EBE91A5}"/>
              </a:ext>
            </a:extLst>
          </p:cNvPr>
          <p:cNvSpPr/>
          <p:nvPr/>
        </p:nvSpPr>
        <p:spPr>
          <a:xfrm>
            <a:off x="7273159" y="66117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https://cmascanada.ca/wp-content/uploads/2018/02/resilienceguide.pdf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155438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F33E306-31F6-4B50-B105-124465498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96607" y="1849820"/>
            <a:ext cx="6004856" cy="42987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Her </a:t>
            </a:r>
            <a:r>
              <a:rPr lang="en-IE" dirty="0" err="1"/>
              <a:t>aileye</a:t>
            </a:r>
            <a:r>
              <a:rPr lang="en-IE" dirty="0"/>
              <a:t> </a:t>
            </a:r>
            <a:r>
              <a:rPr lang="en-IE" dirty="0" err="1"/>
              <a:t>liderlik</a:t>
            </a:r>
            <a:r>
              <a:rPr lang="en-IE" dirty="0"/>
              <a:t> </a:t>
            </a:r>
            <a:r>
              <a:rPr lang="en-IE" dirty="0" err="1"/>
              <a:t>etmesi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personel</a:t>
            </a:r>
            <a:r>
              <a:rPr lang="en-IE" dirty="0"/>
              <a:t> </a:t>
            </a:r>
            <a:r>
              <a:rPr lang="en-IE" dirty="0" err="1"/>
              <a:t>atayın</a:t>
            </a:r>
            <a:r>
              <a:rPr lang="en-IE" dirty="0"/>
              <a:t>. Bu </a:t>
            </a:r>
            <a:r>
              <a:rPr lang="en-IE" dirty="0" err="1"/>
              <a:t>ebeveynler</a:t>
            </a:r>
            <a:r>
              <a:rPr lang="en-IE" dirty="0"/>
              <a:t> ve </a:t>
            </a:r>
            <a:r>
              <a:rPr lang="en-IE" dirty="0" err="1"/>
              <a:t>çocuklar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istikrarı</a:t>
            </a:r>
            <a:r>
              <a:rPr lang="en-IE" dirty="0"/>
              <a:t>, </a:t>
            </a:r>
            <a:r>
              <a:rPr lang="en-IE" dirty="0" err="1"/>
              <a:t>ilişki</a:t>
            </a:r>
            <a:r>
              <a:rPr lang="en-IE" dirty="0"/>
              <a:t> </a:t>
            </a:r>
            <a:r>
              <a:rPr lang="en-IE" dirty="0" err="1"/>
              <a:t>kurmayı</a:t>
            </a:r>
            <a:r>
              <a:rPr lang="en-IE" dirty="0"/>
              <a:t> ve </a:t>
            </a:r>
            <a:r>
              <a:rPr lang="en-IE" dirty="0" err="1"/>
              <a:t>güveni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eder</a:t>
            </a:r>
            <a:r>
              <a:rPr lang="en-I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Günlük</a:t>
            </a:r>
            <a:r>
              <a:rPr lang="en-IE" dirty="0"/>
              <a:t> </a:t>
            </a:r>
            <a:r>
              <a:rPr lang="en-IE" dirty="0" err="1"/>
              <a:t>rutinler</a:t>
            </a:r>
            <a:r>
              <a:rPr lang="en-IE" dirty="0"/>
              <a:t> </a:t>
            </a:r>
            <a:r>
              <a:rPr lang="en-IE" dirty="0" err="1"/>
              <a:t>oluşturmaya</a:t>
            </a:r>
            <a:r>
              <a:rPr lang="en-IE" dirty="0"/>
              <a:t>, </a:t>
            </a:r>
            <a:r>
              <a:rPr lang="en-IE" dirty="0" err="1"/>
              <a:t>onları</a:t>
            </a:r>
            <a:r>
              <a:rPr lang="en-IE" dirty="0"/>
              <a:t> </a:t>
            </a:r>
            <a:r>
              <a:rPr lang="en-IE" dirty="0" err="1"/>
              <a:t>etkinliklere</a:t>
            </a:r>
            <a:r>
              <a:rPr lang="en-IE" dirty="0"/>
              <a:t> ve </a:t>
            </a:r>
            <a:r>
              <a:rPr lang="en-IE" dirty="0" err="1"/>
              <a:t>beklentilere</a:t>
            </a:r>
            <a:r>
              <a:rPr lang="en-IE" dirty="0"/>
              <a:t> </a:t>
            </a:r>
            <a:r>
              <a:rPr lang="en-IE" dirty="0" err="1"/>
              <a:t>tanıtmaya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olun</a:t>
            </a:r>
            <a:r>
              <a:rPr lang="en-IE" dirty="0"/>
              <a:t>, </a:t>
            </a:r>
            <a:r>
              <a:rPr lang="en-IE" dirty="0" err="1"/>
              <a:t>zararlı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davranışları</a:t>
            </a:r>
            <a:r>
              <a:rPr lang="en-IE" dirty="0"/>
              <a:t> </a:t>
            </a:r>
            <a:r>
              <a:rPr lang="en-IE" dirty="0" err="1"/>
              <a:t>sürekli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yönlendirin</a:t>
            </a:r>
            <a:r>
              <a:rPr lang="en-IE" dirty="0"/>
              <a:t>, </a:t>
            </a:r>
            <a:r>
              <a:rPr lang="en-IE" dirty="0" err="1"/>
              <a:t>duygusal</a:t>
            </a:r>
            <a:r>
              <a:rPr lang="en-IE" dirty="0"/>
              <a:t> </a:t>
            </a:r>
            <a:r>
              <a:rPr lang="en-IE" dirty="0" err="1"/>
              <a:t>rahatsızlığa</a:t>
            </a:r>
            <a:r>
              <a:rPr lang="en-IE" dirty="0"/>
              <a:t> </a:t>
            </a:r>
            <a:r>
              <a:rPr lang="en-IE" dirty="0" err="1"/>
              <a:t>sakin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yanıt</a:t>
            </a:r>
            <a:r>
              <a:rPr lang="en-IE" dirty="0"/>
              <a:t> </a:t>
            </a:r>
            <a:r>
              <a:rPr lang="en-IE" dirty="0" err="1"/>
              <a:t>verin</a:t>
            </a:r>
            <a:r>
              <a:rPr lang="en-IE" dirty="0"/>
              <a:t> ve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ailelerin</a:t>
            </a:r>
            <a:r>
              <a:rPr lang="en-IE" dirty="0"/>
              <a:t> </a:t>
            </a:r>
            <a:r>
              <a:rPr lang="en-IE" dirty="0" err="1"/>
              <a:t>gerçekçi</a:t>
            </a:r>
            <a:r>
              <a:rPr lang="en-IE" dirty="0"/>
              <a:t> </a:t>
            </a:r>
            <a:r>
              <a:rPr lang="en-IE" dirty="0" err="1"/>
              <a:t>sınırları</a:t>
            </a:r>
            <a:r>
              <a:rPr lang="en-IE" dirty="0"/>
              <a:t> ve </a:t>
            </a:r>
            <a:r>
              <a:rPr lang="en-IE" dirty="0" err="1"/>
              <a:t>sonuçları</a:t>
            </a:r>
            <a:r>
              <a:rPr lang="en-IE" dirty="0"/>
              <a:t> </a:t>
            </a:r>
            <a:r>
              <a:rPr lang="en-IE" dirty="0" err="1"/>
              <a:t>anlamalarına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olun</a:t>
            </a:r>
            <a:r>
              <a:rPr lang="en-IE" dirty="0"/>
              <a:t>.</a:t>
            </a:r>
            <a:endParaRPr lang="en-IE" dirty="0">
              <a:solidFill>
                <a:srgbClr val="B6BD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A4085D-12D7-45C8-8CF3-3DF1E1B44D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2640" y="343520"/>
            <a:ext cx="6532835" cy="1310358"/>
          </a:xfrm>
        </p:spPr>
        <p:txBody>
          <a:bodyPr>
            <a:normAutofit/>
          </a:bodyPr>
          <a:lstStyle/>
          <a:p>
            <a:r>
              <a:rPr lang="en-IE" sz="2400" dirty="0" err="1"/>
              <a:t>Servis</a:t>
            </a:r>
            <a:r>
              <a:rPr lang="en-IE" sz="2400" dirty="0"/>
              <a:t> / </a:t>
            </a:r>
            <a:r>
              <a:rPr lang="en-IE" sz="2400" dirty="0" err="1"/>
              <a:t>Eğitim</a:t>
            </a:r>
            <a:r>
              <a:rPr lang="en-IE" sz="2400" dirty="0"/>
              <a:t> </a:t>
            </a:r>
            <a:r>
              <a:rPr lang="en-IE" sz="2400" dirty="0" err="1"/>
              <a:t>Sağlayıcıları</a:t>
            </a:r>
            <a:r>
              <a:rPr lang="en-IE" sz="2400" dirty="0"/>
              <a:t> </a:t>
            </a:r>
            <a:r>
              <a:rPr lang="en-IE" sz="2400" dirty="0" err="1"/>
              <a:t>Mülteci</a:t>
            </a:r>
            <a:r>
              <a:rPr lang="en-IE" sz="2400" dirty="0"/>
              <a:t> ve </a:t>
            </a:r>
            <a:r>
              <a:rPr lang="en-IE" sz="2400" dirty="0" err="1"/>
              <a:t>Göçmen</a:t>
            </a:r>
            <a:r>
              <a:rPr lang="en-IE" sz="2400" dirty="0"/>
              <a:t> </a:t>
            </a:r>
            <a:r>
              <a:rPr lang="en-IE" sz="2400" dirty="0" err="1"/>
              <a:t>Dayanıklılığı</a:t>
            </a:r>
            <a:r>
              <a:rPr lang="en-IE" sz="2400" dirty="0"/>
              <a:t> </a:t>
            </a:r>
            <a:r>
              <a:rPr lang="en-IE" sz="2400" dirty="0" err="1"/>
              <a:t>oluşturmaya</a:t>
            </a:r>
            <a:r>
              <a:rPr lang="en-IE" sz="2400" dirty="0"/>
              <a:t> </a:t>
            </a:r>
            <a:r>
              <a:rPr lang="en-IE" sz="2400" dirty="0" err="1"/>
              <a:t>nasıl</a:t>
            </a:r>
            <a:r>
              <a:rPr lang="en-IE" sz="2400" dirty="0"/>
              <a:t> </a:t>
            </a:r>
            <a:r>
              <a:rPr lang="en-IE" sz="2400" dirty="0" err="1"/>
              <a:t>yardımcı</a:t>
            </a:r>
            <a:r>
              <a:rPr lang="en-IE" sz="2400" dirty="0"/>
              <a:t> </a:t>
            </a:r>
            <a:r>
              <a:rPr lang="en-IE" sz="2400" dirty="0" err="1"/>
              <a:t>olabilir</a:t>
            </a:r>
            <a:r>
              <a:rPr lang="en-IE" sz="2400" dirty="0"/>
              <a:t>?</a:t>
            </a:r>
            <a:endParaRPr lang="en-IE" sz="2400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A85A2937-B92F-46F0-B810-39C4BC04F416}"/>
              </a:ext>
            </a:extLst>
          </p:cNvPr>
          <p:cNvSpPr txBox="1">
            <a:spLocks/>
          </p:cNvSpPr>
          <p:nvPr/>
        </p:nvSpPr>
        <p:spPr>
          <a:xfrm>
            <a:off x="5752895" y="1068943"/>
            <a:ext cx="5579898" cy="13103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err="1">
                <a:solidFill>
                  <a:srgbClr val="ED7523"/>
                </a:solidFill>
              </a:rPr>
              <a:t>Güvenli</a:t>
            </a:r>
            <a:r>
              <a:rPr lang="en-IE" sz="2800" dirty="0">
                <a:solidFill>
                  <a:srgbClr val="ED7523"/>
                </a:solidFill>
              </a:rPr>
              <a:t> </a:t>
            </a:r>
            <a:r>
              <a:rPr lang="en-IE" sz="2800" dirty="0" err="1">
                <a:solidFill>
                  <a:srgbClr val="ED7523"/>
                </a:solidFill>
              </a:rPr>
              <a:t>Alanlar</a:t>
            </a:r>
            <a:r>
              <a:rPr lang="en-IE" sz="2800" dirty="0">
                <a:solidFill>
                  <a:srgbClr val="ED7523"/>
                </a:solidFill>
              </a:rPr>
              <a:t> </a:t>
            </a:r>
            <a:r>
              <a:rPr lang="en-IE" sz="2800" dirty="0" err="1">
                <a:solidFill>
                  <a:srgbClr val="ED7523"/>
                </a:solidFill>
              </a:rPr>
              <a:t>Oluşturma</a:t>
            </a:r>
            <a:r>
              <a:rPr lang="en-IE" sz="2800" dirty="0">
                <a:solidFill>
                  <a:srgbClr val="ED7523"/>
                </a:solidFill>
              </a:rPr>
              <a:t> </a:t>
            </a:r>
            <a:r>
              <a:rPr lang="en-IE" sz="2800" dirty="0" err="1">
                <a:solidFill>
                  <a:srgbClr val="ED7523"/>
                </a:solidFill>
              </a:rPr>
              <a:t>İpuçları</a:t>
            </a:r>
            <a:endParaRPr lang="en-IE" sz="2800" dirty="0">
              <a:solidFill>
                <a:srgbClr val="ED7523"/>
              </a:solidFill>
            </a:endParaRPr>
          </a:p>
        </p:txBody>
      </p:sp>
      <p:pic>
        <p:nvPicPr>
          <p:cNvPr id="9" name="Picture Placeholder 8" descr="A picture containing indoor, sitting, book, laying&#10;&#10;Description automatically generated">
            <a:extLst>
              <a:ext uri="{FF2B5EF4-FFF2-40B4-BE49-F238E27FC236}">
                <a16:creationId xmlns="" xmlns:a16="http://schemas.microsoft.com/office/drawing/2014/main" id="{00E88F45-FAFB-49C6-8082-E6DC50E334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185" r="20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793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outdoor, person, yellow, grass&#10;&#10;Description automatically generated">
            <a:extLst>
              <a:ext uri="{FF2B5EF4-FFF2-40B4-BE49-F238E27FC236}">
                <a16:creationId xmlns="" xmlns:a16="http://schemas.microsoft.com/office/drawing/2014/main" id="{3272FE84-5CD4-434A-ADAF-037FEBA28D0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2040" r="22040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136" y="1896156"/>
            <a:ext cx="6255493" cy="3879228"/>
          </a:xfrm>
        </p:spPr>
        <p:txBody>
          <a:bodyPr/>
          <a:lstStyle/>
          <a:p>
            <a:pPr algn="just" fontAlgn="base"/>
            <a:r>
              <a:rPr lang="en-IE" dirty="0" err="1"/>
              <a:t>Kişisel</a:t>
            </a:r>
            <a:r>
              <a:rPr lang="en-IE" dirty="0"/>
              <a:t> </a:t>
            </a:r>
            <a:r>
              <a:rPr lang="en-IE" dirty="0" err="1"/>
              <a:t>bakım</a:t>
            </a:r>
            <a:r>
              <a:rPr lang="en-IE" dirty="0"/>
              <a:t> </a:t>
            </a:r>
            <a:r>
              <a:rPr lang="en-IE" dirty="0" err="1"/>
              <a:t>popüler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terim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,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aynı</a:t>
            </a:r>
            <a:r>
              <a:rPr lang="en-IE" dirty="0"/>
              <a:t> </a:t>
            </a:r>
            <a:r>
              <a:rPr lang="en-IE" dirty="0" err="1"/>
              <a:t>zamanda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gruplarında</a:t>
            </a:r>
            <a:r>
              <a:rPr lang="en-IE" dirty="0"/>
              <a:t> </a:t>
            </a:r>
            <a:r>
              <a:rPr lang="en-IE" dirty="0" err="1"/>
              <a:t>zihinsel</a:t>
            </a:r>
            <a:r>
              <a:rPr lang="en-IE" dirty="0"/>
              <a:t> </a:t>
            </a:r>
            <a:r>
              <a:rPr lang="en-IE" dirty="0" err="1"/>
              <a:t>sağlık</a:t>
            </a:r>
            <a:r>
              <a:rPr lang="en-IE" dirty="0"/>
              <a:t> ve </a:t>
            </a:r>
            <a:r>
              <a:rPr lang="en-IE" dirty="0" err="1"/>
              <a:t>bina</a:t>
            </a:r>
            <a:r>
              <a:rPr lang="en-IE" dirty="0"/>
              <a:t> </a:t>
            </a:r>
            <a:r>
              <a:rPr lang="en-IE" dirty="0" err="1"/>
              <a:t>dayanıklılığı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meşru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uygulamadır</a:t>
            </a:r>
            <a:r>
              <a:rPr lang="en-IE" dirty="0"/>
              <a:t>.</a:t>
            </a:r>
          </a:p>
          <a:p>
            <a:pPr algn="just" fontAlgn="base"/>
            <a:r>
              <a:rPr lang="en-IE" dirty="0" err="1"/>
              <a:t>Çünkü</a:t>
            </a:r>
            <a:r>
              <a:rPr lang="en-IE" dirty="0"/>
              <a:t> </a:t>
            </a:r>
            <a:r>
              <a:rPr lang="en-IE" dirty="0" err="1"/>
              <a:t>stres</a:t>
            </a:r>
            <a:r>
              <a:rPr lang="en-IE" dirty="0"/>
              <a:t> </a:t>
            </a:r>
            <a:r>
              <a:rPr lang="en-IE" dirty="0" err="1"/>
              <a:t>duygusal</a:t>
            </a:r>
            <a:r>
              <a:rPr lang="en-IE" dirty="0"/>
              <a:t> </a:t>
            </a:r>
            <a:r>
              <a:rPr lang="en-IE" dirty="0" err="1"/>
              <a:t>olduğu</a:t>
            </a:r>
            <a:r>
              <a:rPr lang="en-IE" dirty="0"/>
              <a:t> </a:t>
            </a:r>
            <a:r>
              <a:rPr lang="en-IE" dirty="0" err="1"/>
              <a:t>kadar</a:t>
            </a:r>
            <a:r>
              <a:rPr lang="en-IE" dirty="0"/>
              <a:t> </a:t>
            </a:r>
            <a:r>
              <a:rPr lang="en-IE" dirty="0" err="1"/>
              <a:t>fizikseldir</a:t>
            </a:r>
            <a:r>
              <a:rPr lang="en-IE" dirty="0"/>
              <a:t>. </a:t>
            </a:r>
            <a:r>
              <a:rPr lang="en-IE" dirty="0" err="1"/>
              <a:t>Doğru</a:t>
            </a:r>
            <a:r>
              <a:rPr lang="en-IE" dirty="0"/>
              <a:t> </a:t>
            </a:r>
            <a:r>
              <a:rPr lang="en-IE" dirty="0" err="1"/>
              <a:t>beslenme</a:t>
            </a:r>
            <a:r>
              <a:rPr lang="en-IE" dirty="0"/>
              <a:t>, </a:t>
            </a:r>
            <a:r>
              <a:rPr lang="en-IE" dirty="0" err="1"/>
              <a:t>geniş</a:t>
            </a:r>
            <a:r>
              <a:rPr lang="en-IE" dirty="0"/>
              <a:t> </a:t>
            </a:r>
            <a:r>
              <a:rPr lang="en-IE" dirty="0" err="1"/>
              <a:t>uyku</a:t>
            </a:r>
            <a:r>
              <a:rPr lang="en-IE" dirty="0"/>
              <a:t>, </a:t>
            </a:r>
            <a:r>
              <a:rPr lang="en-IE" dirty="0" err="1"/>
              <a:t>hidrasyon</a:t>
            </a:r>
            <a:r>
              <a:rPr lang="en-IE" dirty="0"/>
              <a:t> ve </a:t>
            </a:r>
            <a:r>
              <a:rPr lang="en-IE" dirty="0" err="1"/>
              <a:t>düzenli</a:t>
            </a:r>
            <a:r>
              <a:rPr lang="en-IE" dirty="0"/>
              <a:t> </a:t>
            </a:r>
            <a:r>
              <a:rPr lang="en-IE" dirty="0" err="1"/>
              <a:t>egzersiz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olumlu</a:t>
            </a:r>
            <a:r>
              <a:rPr lang="en-IE" dirty="0"/>
              <a:t> </a:t>
            </a:r>
            <a:r>
              <a:rPr lang="en-IE" dirty="0" err="1"/>
              <a:t>yaşam</a:t>
            </a:r>
            <a:r>
              <a:rPr lang="en-IE" dirty="0"/>
              <a:t> </a:t>
            </a:r>
            <a:r>
              <a:rPr lang="en-IE" dirty="0" err="1"/>
              <a:t>tarzı</a:t>
            </a:r>
            <a:r>
              <a:rPr lang="en-IE" dirty="0"/>
              <a:t> </a:t>
            </a:r>
            <a:r>
              <a:rPr lang="en-IE" dirty="0" err="1"/>
              <a:t>faktörlerini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etmek</a:t>
            </a:r>
            <a:r>
              <a:rPr lang="en-IE" dirty="0"/>
              <a:t>, </a:t>
            </a:r>
            <a:r>
              <a:rPr lang="en-IE" dirty="0" err="1"/>
              <a:t>vücudunuzu</a:t>
            </a:r>
            <a:r>
              <a:rPr lang="en-IE" dirty="0"/>
              <a:t> </a:t>
            </a:r>
            <a:r>
              <a:rPr lang="en-IE" dirty="0" err="1"/>
              <a:t>strese</a:t>
            </a:r>
            <a:r>
              <a:rPr lang="en-IE" dirty="0"/>
              <a:t> </a:t>
            </a:r>
            <a:r>
              <a:rPr lang="en-IE" dirty="0" err="1"/>
              <a:t>adapte</a:t>
            </a:r>
            <a:r>
              <a:rPr lang="en-IE" dirty="0"/>
              <a:t> </a:t>
            </a:r>
            <a:r>
              <a:rPr lang="en-IE" dirty="0" err="1"/>
              <a:t>olacak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güçlendirebilir</a:t>
            </a:r>
            <a:r>
              <a:rPr lang="en-IE" dirty="0"/>
              <a:t> ve </a:t>
            </a:r>
            <a:r>
              <a:rPr lang="en-IE" dirty="0" err="1"/>
              <a:t>endişe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depresyon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duyguların</a:t>
            </a:r>
            <a:r>
              <a:rPr lang="en-IE" dirty="0"/>
              <a:t> </a:t>
            </a:r>
            <a:r>
              <a:rPr lang="en-IE" dirty="0" err="1"/>
              <a:t>kaybını</a:t>
            </a:r>
            <a:r>
              <a:rPr lang="en-IE" dirty="0"/>
              <a:t> </a:t>
            </a:r>
            <a:r>
              <a:rPr lang="en-IE" dirty="0" err="1"/>
              <a:t>azaltabilir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6136" y="762000"/>
            <a:ext cx="5579898" cy="996779"/>
          </a:xfrm>
        </p:spPr>
        <p:txBody>
          <a:bodyPr>
            <a:normAutofit lnSpcReduction="10000"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Mülteci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Göçmen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Öz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Bakımının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Geliştirilmesi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0" y="14518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Refahını</a:t>
            </a:r>
            <a:r>
              <a:rPr lang="en-IE" dirty="0"/>
              <a:t> </a:t>
            </a:r>
            <a:r>
              <a:rPr lang="en-IE" dirty="0" err="1"/>
              <a:t>Artırma</a:t>
            </a:r>
            <a:r>
              <a:rPr lang="en-IE" dirty="0"/>
              <a:t> </a:t>
            </a:r>
            <a:r>
              <a:rPr lang="en-IE" dirty="0" err="1"/>
              <a:t>Stratejileri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6292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https://www.apa.org/topics/resilience</a:t>
            </a:r>
            <a:endParaRPr lang="en-IE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79411A2-3CE8-40B1-878E-A261B4340691}"/>
              </a:ext>
            </a:extLst>
          </p:cNvPr>
          <p:cNvSpPr/>
          <p:nvPr/>
        </p:nvSpPr>
        <p:spPr>
          <a:xfrm>
            <a:off x="517071" y="5484107"/>
            <a:ext cx="11157857" cy="923330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r>
              <a:rPr lang="en-IE" b="1" dirty="0" err="1">
                <a:solidFill>
                  <a:schemeClr val="bg1"/>
                </a:solidFill>
                <a:latin typeface="+mj-lt"/>
              </a:rPr>
              <a:t>Toplum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temelli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Eğitim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programları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mülteciler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göçmenler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daha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geniş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topluluklar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arasında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sağlıklı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bir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yaşam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tarzının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bir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parçası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olarak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sık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egzersiz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uygulamasını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teşvik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etmenin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harika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bir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yoludur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Ayrıca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mültecileri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göçmenleri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ev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sahibi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toplulukları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bir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araya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getirme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fırsatı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 da </a:t>
            </a:r>
            <a:r>
              <a:rPr lang="en-IE" b="1" dirty="0" err="1">
                <a:solidFill>
                  <a:schemeClr val="bg1"/>
                </a:solidFill>
                <a:latin typeface="+mj-lt"/>
              </a:rPr>
              <a:t>sunuyorlar</a:t>
            </a:r>
            <a:r>
              <a:rPr lang="en-IE" b="1" dirty="0">
                <a:solidFill>
                  <a:schemeClr val="bg1"/>
                </a:solidFill>
                <a:latin typeface="+mj-lt"/>
              </a:rPr>
              <a:t>.</a:t>
            </a:r>
            <a:endParaRPr lang="en-I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3F2A91F-BE0A-4711-96C7-ED5DF3FD74F6}"/>
              </a:ext>
            </a:extLst>
          </p:cNvPr>
          <p:cNvSpPr/>
          <p:nvPr/>
        </p:nvSpPr>
        <p:spPr>
          <a:xfrm>
            <a:off x="1186543" y="6541506"/>
            <a:ext cx="83493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5"/>
              </a:rPr>
              <a:t>http://diversityhealthcare.imedpub.com/physical-activity-education-for-adults-with-refugee-background-in-the-united-states.php?aid=23036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184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00303A7D-608A-40AE-A417-8D1B1E9F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1196462"/>
            <a:ext cx="5195907" cy="519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E0EB1EA-754E-4A95-9D39-A30E06398F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9171" y="1874383"/>
            <a:ext cx="6193972" cy="4123645"/>
          </a:xfrm>
        </p:spPr>
        <p:txBody>
          <a:bodyPr/>
          <a:lstStyle/>
          <a:p>
            <a:r>
              <a:rPr lang="en-IE" dirty="0"/>
              <a:t>STK "</a:t>
            </a:r>
            <a:r>
              <a:rPr lang="en-IE" dirty="0" err="1"/>
              <a:t>Mülteciler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Yoga ve </a:t>
            </a:r>
            <a:r>
              <a:rPr lang="en-IE" dirty="0" err="1"/>
              <a:t>Spor</a:t>
            </a:r>
            <a:r>
              <a:rPr lang="en-IE" dirty="0"/>
              <a:t>", </a:t>
            </a:r>
            <a:r>
              <a:rPr lang="en-IE" dirty="0" err="1"/>
              <a:t>mültecileri</a:t>
            </a:r>
            <a:r>
              <a:rPr lang="en-IE" dirty="0"/>
              <a:t> ve </a:t>
            </a:r>
            <a:r>
              <a:rPr lang="en-IE" dirty="0" err="1"/>
              <a:t>göçmenleri</a:t>
            </a:r>
            <a:r>
              <a:rPr lang="en-IE" dirty="0"/>
              <a:t> </a:t>
            </a:r>
            <a:r>
              <a:rPr lang="en-IE" dirty="0" err="1"/>
              <a:t>spor</a:t>
            </a:r>
            <a:r>
              <a:rPr lang="en-IE" dirty="0"/>
              <a:t> </a:t>
            </a:r>
            <a:r>
              <a:rPr lang="en-IE" dirty="0" err="1"/>
              <a:t>yoluyla</a:t>
            </a:r>
            <a:r>
              <a:rPr lang="en-IE" dirty="0"/>
              <a:t> </a:t>
            </a:r>
            <a:r>
              <a:rPr lang="en-IE" dirty="0" err="1"/>
              <a:t>güçlendirmek</a:t>
            </a:r>
            <a:r>
              <a:rPr lang="en-IE" dirty="0"/>
              <a:t>, </a:t>
            </a:r>
            <a:r>
              <a:rPr lang="en-IE" dirty="0" err="1"/>
              <a:t>topluma</a:t>
            </a:r>
            <a:r>
              <a:rPr lang="en-IE" dirty="0"/>
              <a:t> </a:t>
            </a:r>
            <a:r>
              <a:rPr lang="en-IE" dirty="0" err="1"/>
              <a:t>entegre</a:t>
            </a:r>
            <a:r>
              <a:rPr lang="en-IE" dirty="0"/>
              <a:t> </a:t>
            </a:r>
            <a:r>
              <a:rPr lang="en-IE" dirty="0" err="1"/>
              <a:t>etmek</a:t>
            </a:r>
            <a:r>
              <a:rPr lang="en-IE" dirty="0"/>
              <a:t> ve </a:t>
            </a:r>
            <a:r>
              <a:rPr lang="en-IE" dirty="0" err="1"/>
              <a:t>fiziksel</a:t>
            </a:r>
            <a:r>
              <a:rPr lang="en-IE" dirty="0"/>
              <a:t> ve </a:t>
            </a:r>
            <a:r>
              <a:rPr lang="en-IE" dirty="0" err="1"/>
              <a:t>zihinsel</a:t>
            </a:r>
            <a:r>
              <a:rPr lang="en-IE" dirty="0"/>
              <a:t> </a:t>
            </a:r>
            <a:r>
              <a:rPr lang="en-IE" dirty="0" err="1"/>
              <a:t>sağlıklarını</a:t>
            </a:r>
            <a:r>
              <a:rPr lang="en-IE" dirty="0"/>
              <a:t> </a:t>
            </a:r>
            <a:r>
              <a:rPr lang="en-IE" dirty="0" err="1"/>
              <a:t>iyileştirmek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çalışıyor</a:t>
            </a:r>
            <a:r>
              <a:rPr lang="en-IE" dirty="0"/>
              <a:t> ve </a:t>
            </a:r>
            <a:r>
              <a:rPr lang="en-IE" dirty="0" err="1"/>
              <a:t>böylece</a:t>
            </a:r>
            <a:r>
              <a:rPr lang="en-IE" dirty="0"/>
              <a:t> </a:t>
            </a:r>
            <a:r>
              <a:rPr lang="en-IE" dirty="0" err="1"/>
              <a:t>mevcut</a:t>
            </a:r>
            <a:r>
              <a:rPr lang="en-IE" dirty="0"/>
              <a:t> </a:t>
            </a:r>
            <a:r>
              <a:rPr lang="en-IE" dirty="0" err="1"/>
              <a:t>durumlarının</a:t>
            </a:r>
            <a:r>
              <a:rPr lang="en-IE" dirty="0"/>
              <a:t> </a:t>
            </a:r>
            <a:r>
              <a:rPr lang="en-IE" dirty="0" err="1"/>
              <a:t>monotonluğu</a:t>
            </a:r>
            <a:r>
              <a:rPr lang="en-IE" dirty="0"/>
              <a:t>, </a:t>
            </a:r>
            <a:r>
              <a:rPr lang="en-IE" dirty="0" err="1"/>
              <a:t>hayal</a:t>
            </a:r>
            <a:r>
              <a:rPr lang="en-IE" dirty="0"/>
              <a:t> </a:t>
            </a:r>
            <a:r>
              <a:rPr lang="en-IE" dirty="0" err="1"/>
              <a:t>kırıklığı</a:t>
            </a:r>
            <a:r>
              <a:rPr lang="en-IE" dirty="0"/>
              <a:t> ve </a:t>
            </a:r>
            <a:r>
              <a:rPr lang="en-IE" dirty="0" err="1"/>
              <a:t>durgunluğunun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yolunu</a:t>
            </a:r>
            <a:r>
              <a:rPr lang="en-IE" dirty="0"/>
              <a:t> </a:t>
            </a:r>
            <a:r>
              <a:rPr lang="en-IE" dirty="0" err="1"/>
              <a:t>buluyorlar</a:t>
            </a:r>
            <a:r>
              <a:rPr lang="en-IE" dirty="0"/>
              <a:t>.</a:t>
            </a:r>
          </a:p>
          <a:p>
            <a:r>
              <a:rPr lang="en-IE" dirty="0" err="1"/>
              <a:t>Ayrıca</a:t>
            </a:r>
            <a:r>
              <a:rPr lang="en-IE" dirty="0"/>
              <a:t>, </a:t>
            </a:r>
            <a:r>
              <a:rPr lang="en-IE" dirty="0" err="1"/>
              <a:t>mültecileri</a:t>
            </a:r>
            <a:r>
              <a:rPr lang="en-IE" dirty="0"/>
              <a:t> ve </a:t>
            </a:r>
            <a:r>
              <a:rPr lang="en-IE" dirty="0" err="1"/>
              <a:t>göçmenleri</a:t>
            </a:r>
            <a:r>
              <a:rPr lang="en-IE" dirty="0"/>
              <a:t> </a:t>
            </a:r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projelerinden</a:t>
            </a:r>
            <a:r>
              <a:rPr lang="en-IE" dirty="0"/>
              <a:t> </a:t>
            </a:r>
            <a:r>
              <a:rPr lang="en-IE" dirty="0" err="1"/>
              <a:t>sorumlu</a:t>
            </a:r>
            <a:r>
              <a:rPr lang="en-IE" dirty="0"/>
              <a:t> </a:t>
            </a:r>
            <a:r>
              <a:rPr lang="en-IE" dirty="0" err="1"/>
              <a:t>spor</a:t>
            </a:r>
            <a:r>
              <a:rPr lang="en-IE" dirty="0"/>
              <a:t> </a:t>
            </a:r>
            <a:r>
              <a:rPr lang="en-IE" dirty="0" err="1"/>
              <a:t>eğitmenleri</a:t>
            </a:r>
            <a:r>
              <a:rPr lang="en-IE" dirty="0"/>
              <a:t> </a:t>
            </a:r>
            <a:r>
              <a:rPr lang="en-IE" dirty="0" err="1"/>
              <a:t>olmaları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eğitmeye</a:t>
            </a:r>
            <a:r>
              <a:rPr lang="en-IE" dirty="0"/>
              <a:t> </a:t>
            </a:r>
            <a:r>
              <a:rPr lang="en-IE" dirty="0" err="1"/>
              <a:t>odaklanıyorlar</a:t>
            </a:r>
            <a:r>
              <a:rPr lang="en-IE" dirty="0"/>
              <a:t>, </a:t>
            </a:r>
            <a:r>
              <a:rPr lang="en-IE" dirty="0" err="1"/>
              <a:t>böylece</a:t>
            </a:r>
            <a:r>
              <a:rPr lang="en-IE" dirty="0"/>
              <a:t> </a:t>
            </a:r>
            <a:r>
              <a:rPr lang="en-IE" dirty="0" err="1"/>
              <a:t>topluma</a:t>
            </a:r>
            <a:r>
              <a:rPr lang="en-IE" dirty="0"/>
              <a:t> </a:t>
            </a:r>
            <a:r>
              <a:rPr lang="en-IE" dirty="0" err="1"/>
              <a:t>entegre</a:t>
            </a:r>
            <a:r>
              <a:rPr lang="en-IE" dirty="0"/>
              <a:t> </a:t>
            </a:r>
            <a:r>
              <a:rPr lang="en-IE" dirty="0" err="1"/>
              <a:t>edilebiliyor</a:t>
            </a:r>
            <a:r>
              <a:rPr lang="en-IE" dirty="0"/>
              <a:t> ve </a:t>
            </a:r>
            <a:r>
              <a:rPr lang="en-IE" dirty="0" err="1"/>
              <a:t>güvenlik</a:t>
            </a:r>
            <a:r>
              <a:rPr lang="en-IE" dirty="0"/>
              <a:t> ve </a:t>
            </a:r>
            <a:r>
              <a:rPr lang="en-IE" dirty="0" err="1"/>
              <a:t>özgüven</a:t>
            </a:r>
            <a:r>
              <a:rPr lang="en-IE" dirty="0"/>
              <a:t> </a:t>
            </a:r>
            <a:r>
              <a:rPr lang="en-IE" dirty="0" err="1"/>
              <a:t>kazanabiliyorlar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B89B33-1371-4AA5-9A9B-E826E13544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89171" y="767883"/>
            <a:ext cx="5812292" cy="857158"/>
          </a:xfrm>
        </p:spPr>
        <p:txBody>
          <a:bodyPr/>
          <a:lstStyle/>
          <a:p>
            <a:r>
              <a:rPr lang="nn-NO" dirty="0"/>
              <a:t>Mülteciler için Yoga ve Spor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79800A-AF03-49DF-BEFD-78F3C921D1E3}"/>
              </a:ext>
            </a:extLst>
          </p:cNvPr>
          <p:cNvSpPr txBox="1"/>
          <p:nvPr/>
        </p:nvSpPr>
        <p:spPr>
          <a:xfrm>
            <a:off x="0" y="306218"/>
            <a:ext cx="2501660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8" name="Google Shape;543;p39">
            <a:extLst>
              <a:ext uri="{FF2B5EF4-FFF2-40B4-BE49-F238E27FC236}">
                <a16:creationId xmlns="" xmlns:a16="http://schemas.microsoft.com/office/drawing/2014/main" id="{FD23F634-4964-4BAE-B9B8-2E064B8B75B5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9" name="Google Shape;544;p39">
              <a:extLst>
                <a:ext uri="{FF2B5EF4-FFF2-40B4-BE49-F238E27FC236}">
                  <a16:creationId xmlns="" xmlns:a16="http://schemas.microsoft.com/office/drawing/2014/main" id="{0A12D99D-EA64-49D2-B038-5630996F61F8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5;p39">
              <a:extLst>
                <a:ext uri="{FF2B5EF4-FFF2-40B4-BE49-F238E27FC236}">
                  <a16:creationId xmlns="" xmlns:a16="http://schemas.microsoft.com/office/drawing/2014/main" id="{6D511280-670C-4D92-B08E-A84C3B4E435B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6;p39">
              <a:extLst>
                <a:ext uri="{FF2B5EF4-FFF2-40B4-BE49-F238E27FC236}">
                  <a16:creationId xmlns="" xmlns:a16="http://schemas.microsoft.com/office/drawing/2014/main" id="{25D801EF-2C78-416B-B4A0-49F8B36978D5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7;p39">
              <a:extLst>
                <a:ext uri="{FF2B5EF4-FFF2-40B4-BE49-F238E27FC236}">
                  <a16:creationId xmlns="" xmlns:a16="http://schemas.microsoft.com/office/drawing/2014/main" id="{06FF81EF-983A-4210-9515-489DC5C5E93A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8;p39">
              <a:extLst>
                <a:ext uri="{FF2B5EF4-FFF2-40B4-BE49-F238E27FC236}">
                  <a16:creationId xmlns="" xmlns:a16="http://schemas.microsoft.com/office/drawing/2014/main" id="{DF33F9E9-A032-44C6-9781-ED88AB5D9CF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9;p39">
              <a:extLst>
                <a:ext uri="{FF2B5EF4-FFF2-40B4-BE49-F238E27FC236}">
                  <a16:creationId xmlns="" xmlns:a16="http://schemas.microsoft.com/office/drawing/2014/main" id="{24440A99-EB4B-454E-84F5-F5F4900EB061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0;p39">
              <a:extLst>
                <a:ext uri="{FF2B5EF4-FFF2-40B4-BE49-F238E27FC236}">
                  <a16:creationId xmlns="" xmlns:a16="http://schemas.microsoft.com/office/drawing/2014/main" id="{3175543E-B82F-4635-97DE-1C99E0079207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869E71-24F9-4A4B-B630-ECFD43CF0B35}"/>
              </a:ext>
            </a:extLst>
          </p:cNvPr>
          <p:cNvSpPr txBox="1"/>
          <p:nvPr/>
        </p:nvSpPr>
        <p:spPr>
          <a:xfrm>
            <a:off x="0" y="6457045"/>
            <a:ext cx="814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hlinkClick r:id="rId3"/>
              </a:rPr>
              <a:t>Bu </a:t>
            </a:r>
            <a:r>
              <a:rPr lang="en-IE" dirty="0" err="1">
                <a:hlinkClick r:id="rId3"/>
              </a:rPr>
              <a:t>girişim</a:t>
            </a:r>
            <a:r>
              <a:rPr lang="en-IE" dirty="0">
                <a:hlinkClick r:id="rId3"/>
              </a:rPr>
              <a:t> ve </a:t>
            </a:r>
            <a:r>
              <a:rPr lang="en-IE" dirty="0" err="1">
                <a:hlinkClick r:id="rId3"/>
              </a:rPr>
              <a:t>yürüttükleri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projeler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hakkında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daha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fazla</a:t>
            </a:r>
            <a:r>
              <a:rPr lang="en-IE" dirty="0">
                <a:hlinkClick r:id="rId3"/>
              </a:rPr>
              <a:t> </a:t>
            </a:r>
            <a:r>
              <a:rPr lang="en-IE" dirty="0" err="1">
                <a:hlinkClick r:id="rId3"/>
              </a:rPr>
              <a:t>bilgi</a:t>
            </a:r>
            <a:r>
              <a:rPr lang="en-IE" dirty="0">
                <a:hlinkClick r:id="rId3"/>
              </a:rPr>
              <a:t> </a:t>
            </a:r>
            <a:r>
              <a:rPr lang="en-IE" dirty="0" err="1" smtClean="0">
                <a:hlinkClick r:id="rId3"/>
              </a:rPr>
              <a:t>edinin</a:t>
            </a:r>
            <a:r>
              <a:rPr lang="en-IE" dirty="0" smtClean="0">
                <a:hlinkClick r:id="rId3"/>
              </a:rPr>
              <a:t>.</a:t>
            </a:r>
            <a:r>
              <a:rPr lang="en-IE" dirty="0" smtClean="0">
                <a:hlinkClick r:id="rId3"/>
              </a:rPr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3839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E0EB1EA-754E-4A95-9D39-A30E06398F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27913" y="1874383"/>
            <a:ext cx="6455229" cy="4123645"/>
          </a:xfrm>
        </p:spPr>
        <p:txBody>
          <a:bodyPr/>
          <a:lstStyle/>
          <a:p>
            <a:pPr fontAlgn="base"/>
            <a:r>
              <a:rPr lang="en-IE" dirty="0" err="1"/>
              <a:t>Sanat</a:t>
            </a:r>
            <a:r>
              <a:rPr lang="en-IE" dirty="0"/>
              <a:t> </a:t>
            </a:r>
            <a:r>
              <a:rPr lang="en-IE" dirty="0" err="1"/>
              <a:t>Terapisi</a:t>
            </a:r>
            <a:r>
              <a:rPr lang="en-IE" dirty="0"/>
              <a:t>,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özellikle</a:t>
            </a:r>
            <a:r>
              <a:rPr lang="en-IE" dirty="0"/>
              <a:t> </a:t>
            </a:r>
            <a:r>
              <a:rPr lang="en-IE" dirty="0" err="1"/>
              <a:t>deneyimleyebilecek</a:t>
            </a:r>
            <a:r>
              <a:rPr lang="en-IE" dirty="0"/>
              <a:t> </a:t>
            </a:r>
            <a:r>
              <a:rPr lang="en-IE" dirty="0" err="1"/>
              <a:t>kişilere</a:t>
            </a:r>
            <a:r>
              <a:rPr lang="en-IE" dirty="0"/>
              <a:t> </a:t>
            </a:r>
            <a:r>
              <a:rPr lang="en-IE" dirty="0" err="1"/>
              <a:t>fayda</a:t>
            </a:r>
            <a:r>
              <a:rPr lang="en-IE" dirty="0"/>
              <a:t> </a:t>
            </a:r>
            <a:r>
              <a:rPr lang="en-IE" dirty="0" err="1"/>
              <a:t>sağladığı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önemlidir</a:t>
            </a:r>
            <a:r>
              <a:rPr lang="en-IE" dirty="0" smtClean="0"/>
              <a:t>: </a:t>
            </a:r>
            <a:endParaRPr lang="en-IE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IE" dirty="0" err="1"/>
              <a:t>Dışlama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sosyal</a:t>
            </a:r>
            <a:r>
              <a:rPr lang="en-IE" dirty="0"/>
              <a:t> / </a:t>
            </a:r>
            <a:r>
              <a:rPr lang="en-IE" dirty="0" err="1"/>
              <a:t>iletişim</a:t>
            </a:r>
            <a:r>
              <a:rPr lang="en-IE" dirty="0"/>
              <a:t> </a:t>
            </a:r>
            <a:r>
              <a:rPr lang="en-IE" dirty="0" err="1"/>
              <a:t>zorlukları</a:t>
            </a:r>
            <a:r>
              <a:rPr lang="en-IE" dirty="0"/>
              <a:t>,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IE" dirty="0" err="1"/>
              <a:t>yas</a:t>
            </a:r>
            <a:r>
              <a:rPr lang="en-IE" dirty="0"/>
              <a:t>,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yapısındaki</a:t>
            </a:r>
            <a:r>
              <a:rPr lang="en-IE" dirty="0"/>
              <a:t> </a:t>
            </a:r>
            <a:r>
              <a:rPr lang="en-IE" dirty="0" err="1"/>
              <a:t>değişiklikler</a:t>
            </a:r>
            <a:r>
              <a:rPr lang="en-IE" dirty="0"/>
              <a:t> ve </a:t>
            </a:r>
            <a:r>
              <a:rPr lang="en-IE" dirty="0" err="1"/>
              <a:t>hastalık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özel</a:t>
            </a:r>
            <a:r>
              <a:rPr lang="en-IE" dirty="0"/>
              <a:t> </a:t>
            </a:r>
            <a:r>
              <a:rPr lang="en-IE" dirty="0" err="1"/>
              <a:t>yaşam</a:t>
            </a:r>
            <a:r>
              <a:rPr lang="en-IE" dirty="0"/>
              <a:t> </a:t>
            </a:r>
            <a:r>
              <a:rPr lang="en-IE" dirty="0" err="1"/>
              <a:t>olaylarıyla</a:t>
            </a:r>
            <a:r>
              <a:rPr lang="en-IE" dirty="0"/>
              <a:t> </a:t>
            </a:r>
            <a:r>
              <a:rPr lang="en-IE" dirty="0" err="1"/>
              <a:t>mücadele</a:t>
            </a:r>
            <a:r>
              <a:rPr lang="en-IE" dirty="0"/>
              <a:t> </a:t>
            </a:r>
            <a:r>
              <a:rPr lang="en-IE" dirty="0" err="1"/>
              <a:t>eder</a:t>
            </a:r>
            <a:r>
              <a:rPr lang="en-IE" dirty="0"/>
              <a:t>.</a:t>
            </a:r>
            <a:endParaRPr lang="en-IE" dirty="0"/>
          </a:p>
          <a:p>
            <a:pPr fontAlgn="base"/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müdahale</a:t>
            </a:r>
            <a:r>
              <a:rPr lang="en-IE" dirty="0"/>
              <a:t> </a:t>
            </a:r>
            <a:r>
              <a:rPr lang="en-IE" dirty="0" err="1"/>
              <a:t>biçimi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sanat</a:t>
            </a:r>
            <a:r>
              <a:rPr lang="en-IE" dirty="0"/>
              <a:t> </a:t>
            </a:r>
            <a:r>
              <a:rPr lang="en-IE" dirty="0" err="1"/>
              <a:t>terapisi</a:t>
            </a:r>
            <a:r>
              <a:rPr lang="en-IE" dirty="0"/>
              <a:t>, </a:t>
            </a:r>
            <a:r>
              <a:rPr lang="en-IE" dirty="0" err="1"/>
              <a:t>bireyin</a:t>
            </a:r>
            <a:r>
              <a:rPr lang="en-IE" dirty="0"/>
              <a:t> </a:t>
            </a:r>
            <a:r>
              <a:rPr lang="en-IE" dirty="0" err="1"/>
              <a:t>psikolojik</a:t>
            </a:r>
            <a:r>
              <a:rPr lang="en-IE" dirty="0"/>
              <a:t>, </a:t>
            </a:r>
            <a:r>
              <a:rPr lang="en-IE" dirty="0" err="1"/>
              <a:t>duygusal</a:t>
            </a:r>
            <a:r>
              <a:rPr lang="en-IE" dirty="0"/>
              <a:t>, </a:t>
            </a:r>
            <a:r>
              <a:rPr lang="en-IE" dirty="0" err="1"/>
              <a:t>eğitimsel</a:t>
            </a:r>
            <a:r>
              <a:rPr lang="en-IE" dirty="0"/>
              <a:t>, </a:t>
            </a:r>
            <a:r>
              <a:rPr lang="en-IE" dirty="0" err="1"/>
              <a:t>sosyal</a:t>
            </a:r>
            <a:r>
              <a:rPr lang="en-IE" dirty="0"/>
              <a:t> ve </a:t>
            </a:r>
            <a:r>
              <a:rPr lang="en-IE" dirty="0" err="1"/>
              <a:t>fiziksel</a:t>
            </a:r>
            <a:r>
              <a:rPr lang="en-IE" dirty="0"/>
              <a:t> </a:t>
            </a:r>
            <a:r>
              <a:rPr lang="en-IE" dirty="0" err="1"/>
              <a:t>gelişimine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B89B33-1371-4AA5-9A9B-E826E13544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7686" y="459576"/>
            <a:ext cx="6813777" cy="1165465"/>
          </a:xfrm>
        </p:spPr>
        <p:txBody>
          <a:bodyPr>
            <a:normAutofit/>
          </a:bodyPr>
          <a:lstStyle/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Sanat</a:t>
            </a:r>
            <a:r>
              <a:rPr lang="en-IE" dirty="0"/>
              <a:t> </a:t>
            </a:r>
            <a:r>
              <a:rPr lang="en-IE" dirty="0" err="1"/>
              <a:t>Terapisi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79800A-AF03-49DF-BEFD-78F3C921D1E3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8" name="Google Shape;543;p39">
            <a:extLst>
              <a:ext uri="{FF2B5EF4-FFF2-40B4-BE49-F238E27FC236}">
                <a16:creationId xmlns="" xmlns:a16="http://schemas.microsoft.com/office/drawing/2014/main" id="{FD23F634-4964-4BAE-B9B8-2E064B8B75B5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9" name="Google Shape;544;p39">
              <a:extLst>
                <a:ext uri="{FF2B5EF4-FFF2-40B4-BE49-F238E27FC236}">
                  <a16:creationId xmlns="" xmlns:a16="http://schemas.microsoft.com/office/drawing/2014/main" id="{0A12D99D-EA64-49D2-B038-5630996F61F8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5;p39">
              <a:extLst>
                <a:ext uri="{FF2B5EF4-FFF2-40B4-BE49-F238E27FC236}">
                  <a16:creationId xmlns="" xmlns:a16="http://schemas.microsoft.com/office/drawing/2014/main" id="{6D511280-670C-4D92-B08E-A84C3B4E435B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6;p39">
              <a:extLst>
                <a:ext uri="{FF2B5EF4-FFF2-40B4-BE49-F238E27FC236}">
                  <a16:creationId xmlns="" xmlns:a16="http://schemas.microsoft.com/office/drawing/2014/main" id="{25D801EF-2C78-416B-B4A0-49F8B36978D5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7;p39">
              <a:extLst>
                <a:ext uri="{FF2B5EF4-FFF2-40B4-BE49-F238E27FC236}">
                  <a16:creationId xmlns="" xmlns:a16="http://schemas.microsoft.com/office/drawing/2014/main" id="{06FF81EF-983A-4210-9515-489DC5C5E93A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8;p39">
              <a:extLst>
                <a:ext uri="{FF2B5EF4-FFF2-40B4-BE49-F238E27FC236}">
                  <a16:creationId xmlns="" xmlns:a16="http://schemas.microsoft.com/office/drawing/2014/main" id="{DF33F9E9-A032-44C6-9781-ED88AB5D9CF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9;p39">
              <a:extLst>
                <a:ext uri="{FF2B5EF4-FFF2-40B4-BE49-F238E27FC236}">
                  <a16:creationId xmlns="" xmlns:a16="http://schemas.microsoft.com/office/drawing/2014/main" id="{24440A99-EB4B-454E-84F5-F5F4900EB061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0;p39">
              <a:extLst>
                <a:ext uri="{FF2B5EF4-FFF2-40B4-BE49-F238E27FC236}">
                  <a16:creationId xmlns="" xmlns:a16="http://schemas.microsoft.com/office/drawing/2014/main" id="{3175543E-B82F-4635-97DE-1C99E0079207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10131B8-7FA5-46B8-8591-598B6DB81D19}"/>
              </a:ext>
            </a:extLst>
          </p:cNvPr>
          <p:cNvSpPr/>
          <p:nvPr/>
        </p:nvSpPr>
        <p:spPr>
          <a:xfrm>
            <a:off x="8303610" y="6581001"/>
            <a:ext cx="3501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smtClean="0"/>
              <a:t>Kaynak</a:t>
            </a:r>
            <a:r>
              <a:rPr lang="en-IE" sz="1200" dirty="0" smtClean="0"/>
              <a:t>: </a:t>
            </a:r>
            <a:r>
              <a:rPr lang="en-IE" sz="1200" dirty="0">
                <a:hlinkClick r:id="rId2"/>
              </a:rPr>
              <a:t>https://weboflife.ie/art-therapy-in-schools/</a:t>
            </a:r>
            <a:endParaRPr lang="en-IE" sz="1200" dirty="0"/>
          </a:p>
        </p:txBody>
      </p:sp>
      <p:pic>
        <p:nvPicPr>
          <p:cNvPr id="20" name="Picture Placeholder 19" descr="A group of people sitting at a table with a birthday cake&#10;&#10;Description automatically generated">
            <a:extLst>
              <a:ext uri="{FF2B5EF4-FFF2-40B4-BE49-F238E27FC236}">
                <a16:creationId xmlns="" xmlns:a16="http://schemas.microsoft.com/office/drawing/2014/main" id="{B1EC3F91-D2B4-4FAE-91D6-77CE4EA66AC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09" r="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024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E0EB1EA-754E-4A95-9D39-A30E06398F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81903" y="1874383"/>
            <a:ext cx="7101239" cy="4123645"/>
          </a:xfrm>
        </p:spPr>
        <p:txBody>
          <a:bodyPr/>
          <a:lstStyle/>
          <a:p>
            <a:pPr algn="just" fontAlgn="base"/>
            <a:r>
              <a:rPr lang="en-US" dirty="0" err="1"/>
              <a:t>Mülteci</a:t>
            </a:r>
            <a:r>
              <a:rPr lang="en-US" dirty="0"/>
              <a:t> </a:t>
            </a:r>
            <a:r>
              <a:rPr lang="en-US" dirty="0" err="1"/>
              <a:t>Derneği</a:t>
            </a:r>
            <a:r>
              <a:rPr lang="en-US" dirty="0"/>
              <a:t> </a:t>
            </a:r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Rehabilitasyon</a:t>
            </a:r>
            <a:r>
              <a:rPr lang="en-US" dirty="0"/>
              <a:t> ve </a:t>
            </a:r>
            <a:r>
              <a:rPr lang="en-US" dirty="0" err="1"/>
              <a:t>Psikolojik</a:t>
            </a:r>
            <a:r>
              <a:rPr lang="en-US" dirty="0"/>
              <a:t> </a:t>
            </a:r>
            <a:r>
              <a:rPr lang="en-US" dirty="0" err="1"/>
              <a:t>Destek</a:t>
            </a:r>
            <a:r>
              <a:rPr lang="en-US" dirty="0"/>
              <a:t> </a:t>
            </a:r>
            <a:r>
              <a:rPr lang="en-US" dirty="0" err="1"/>
              <a:t>Merkezi</a:t>
            </a:r>
            <a:r>
              <a:rPr lang="en-US" dirty="0"/>
              <a:t>, </a:t>
            </a:r>
            <a:r>
              <a:rPr lang="en-US" dirty="0" err="1"/>
              <a:t>İstanbul'da</a:t>
            </a:r>
            <a:r>
              <a:rPr lang="en-US" dirty="0"/>
              <a:t>, Relief </a:t>
            </a:r>
            <a:r>
              <a:rPr lang="en-US" dirty="0" err="1"/>
              <a:t>International'ın</a:t>
            </a:r>
            <a:r>
              <a:rPr lang="en-US" dirty="0"/>
              <a:t> </a:t>
            </a:r>
            <a:r>
              <a:rPr lang="en-US" dirty="0" err="1"/>
              <a:t>desteğiyle</a:t>
            </a:r>
            <a:r>
              <a:rPr lang="en-US" dirty="0"/>
              <a:t> 13 </a:t>
            </a:r>
            <a:r>
              <a:rPr lang="en-US" dirty="0" err="1"/>
              <a:t>Şubat</a:t>
            </a:r>
            <a:r>
              <a:rPr lang="en-US" dirty="0"/>
              <a:t> 2017 </a:t>
            </a:r>
            <a:r>
              <a:rPr lang="en-US" dirty="0" err="1"/>
              <a:t>tarihinde</a:t>
            </a:r>
            <a:r>
              <a:rPr lang="en-US" dirty="0"/>
              <a:t> </a:t>
            </a:r>
            <a:r>
              <a:rPr lang="en-US" dirty="0" err="1"/>
              <a:t>kuruldu</a:t>
            </a:r>
            <a:r>
              <a:rPr lang="en-US" dirty="0"/>
              <a:t>.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hizmetlerine</a:t>
            </a:r>
            <a:r>
              <a:rPr lang="en-US" dirty="0"/>
              <a:t> </a:t>
            </a:r>
            <a:r>
              <a:rPr lang="en-US" dirty="0" err="1"/>
              <a:t>ihtiyaç</a:t>
            </a:r>
            <a:r>
              <a:rPr lang="en-US" dirty="0"/>
              <a:t> </a:t>
            </a:r>
            <a:r>
              <a:rPr lang="en-US" dirty="0" err="1"/>
              <a:t>duyanlar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hastanelere</a:t>
            </a:r>
            <a:r>
              <a:rPr lang="en-US" dirty="0"/>
              <a:t> </a:t>
            </a:r>
            <a:r>
              <a:rPr lang="en-US" dirty="0" err="1"/>
              <a:t>gönderilir</a:t>
            </a:r>
            <a:r>
              <a:rPr lang="en-US" dirty="0"/>
              <a:t> ve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kapsamında</a:t>
            </a:r>
            <a:r>
              <a:rPr lang="en-US" dirty="0"/>
              <a:t> </a:t>
            </a:r>
            <a:r>
              <a:rPr lang="en-US" dirty="0" err="1"/>
              <a:t>fizik</a:t>
            </a:r>
            <a:r>
              <a:rPr lang="en-US" dirty="0"/>
              <a:t> </a:t>
            </a:r>
            <a:r>
              <a:rPr lang="en-US" dirty="0" err="1"/>
              <a:t>tedavi</a:t>
            </a:r>
            <a:r>
              <a:rPr lang="en-US" dirty="0"/>
              <a:t>, </a:t>
            </a:r>
            <a:r>
              <a:rPr lang="en-US" dirty="0" err="1"/>
              <a:t>bireysel</a:t>
            </a:r>
            <a:r>
              <a:rPr lang="en-US" dirty="0"/>
              <a:t> ve </a:t>
            </a:r>
            <a:r>
              <a:rPr lang="en-US" dirty="0" err="1"/>
              <a:t>grup</a:t>
            </a:r>
            <a:r>
              <a:rPr lang="en-US" dirty="0"/>
              <a:t> </a:t>
            </a:r>
            <a:r>
              <a:rPr lang="en-US" dirty="0" err="1"/>
              <a:t>terapisinden</a:t>
            </a:r>
            <a:r>
              <a:rPr lang="en-US" dirty="0"/>
              <a:t> </a:t>
            </a:r>
            <a:r>
              <a:rPr lang="en-US" dirty="0" err="1"/>
              <a:t>yararlanabilirler</a:t>
            </a:r>
            <a:r>
              <a:rPr lang="en-US" dirty="0"/>
              <a:t>.</a:t>
            </a:r>
          </a:p>
          <a:p>
            <a:pPr algn="just" fontAlgn="base"/>
            <a:r>
              <a:rPr lang="en-US" dirty="0"/>
              <a:t>Bu </a:t>
            </a:r>
            <a:r>
              <a:rPr lang="en-US" dirty="0" err="1"/>
              <a:t>projede</a:t>
            </a:r>
            <a:r>
              <a:rPr lang="en-US" dirty="0"/>
              <a:t> </a:t>
            </a:r>
            <a:r>
              <a:rPr lang="en-US" dirty="0" err="1"/>
              <a:t>ihtiyacı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kişilere</a:t>
            </a:r>
            <a:r>
              <a:rPr lang="en-US" dirty="0"/>
              <a:t> </a:t>
            </a:r>
            <a:r>
              <a:rPr lang="en-US" dirty="0" err="1"/>
              <a:t>tekerlekli</a:t>
            </a:r>
            <a:r>
              <a:rPr lang="en-US" dirty="0"/>
              <a:t> </a:t>
            </a:r>
            <a:r>
              <a:rPr lang="en-US" dirty="0" err="1"/>
              <a:t>sandalye</a:t>
            </a:r>
            <a:r>
              <a:rPr lang="en-US" dirty="0"/>
              <a:t>, </a:t>
            </a:r>
            <a:r>
              <a:rPr lang="en-US" dirty="0" err="1"/>
              <a:t>baston</a:t>
            </a:r>
            <a:r>
              <a:rPr lang="en-US" dirty="0"/>
              <a:t>, </a:t>
            </a:r>
            <a:r>
              <a:rPr lang="en-US" dirty="0" err="1"/>
              <a:t>koltuk</a:t>
            </a:r>
            <a:r>
              <a:rPr lang="en-US" dirty="0"/>
              <a:t> </a:t>
            </a:r>
            <a:r>
              <a:rPr lang="en-US" dirty="0" err="1"/>
              <a:t>değneği</a:t>
            </a:r>
            <a:r>
              <a:rPr lang="en-US" dirty="0"/>
              <a:t>, </a:t>
            </a:r>
            <a:r>
              <a:rPr lang="en-US" dirty="0" err="1"/>
              <a:t>kol</a:t>
            </a:r>
            <a:r>
              <a:rPr lang="en-US" dirty="0"/>
              <a:t>, </a:t>
            </a:r>
            <a:r>
              <a:rPr lang="en-US" dirty="0" err="1"/>
              <a:t>omuz</a:t>
            </a:r>
            <a:r>
              <a:rPr lang="en-US" dirty="0"/>
              <a:t> </a:t>
            </a:r>
            <a:r>
              <a:rPr lang="en-US" dirty="0" err="1"/>
              <a:t>askısı</a:t>
            </a:r>
            <a:r>
              <a:rPr lang="en-US" dirty="0"/>
              <a:t>, </a:t>
            </a:r>
            <a:r>
              <a:rPr lang="en-US" dirty="0" err="1"/>
              <a:t>köşe</a:t>
            </a:r>
            <a:r>
              <a:rPr lang="en-US" dirty="0"/>
              <a:t> </a:t>
            </a:r>
            <a:r>
              <a:rPr lang="en-US" dirty="0" err="1"/>
              <a:t>koltuk</a:t>
            </a:r>
            <a:r>
              <a:rPr lang="en-US" dirty="0"/>
              <a:t> ve </a:t>
            </a:r>
            <a:r>
              <a:rPr lang="en-US" dirty="0" err="1"/>
              <a:t>konumlandırma</a:t>
            </a:r>
            <a:r>
              <a:rPr lang="en-US" dirty="0"/>
              <a:t> </a:t>
            </a:r>
            <a:r>
              <a:rPr lang="en-US" dirty="0" err="1"/>
              <a:t>yardımı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yardımcı</a:t>
            </a:r>
            <a:r>
              <a:rPr lang="en-US" dirty="0"/>
              <a:t> </a:t>
            </a:r>
            <a:r>
              <a:rPr lang="en-US" dirty="0" err="1"/>
              <a:t>cihazlar</a:t>
            </a:r>
            <a:r>
              <a:rPr lang="en-US" dirty="0"/>
              <a:t> </a:t>
            </a:r>
            <a:r>
              <a:rPr lang="en-US" dirty="0" err="1"/>
              <a:t>sunulmaktadır</a:t>
            </a:r>
            <a:r>
              <a:rPr lang="en-US" dirty="0"/>
              <a:t>. </a:t>
            </a:r>
            <a:r>
              <a:rPr lang="en-US" dirty="0" err="1"/>
              <a:t>Protez</a:t>
            </a:r>
            <a:r>
              <a:rPr lang="en-US" dirty="0"/>
              <a:t> ve </a:t>
            </a:r>
            <a:r>
              <a:rPr lang="en-US" dirty="0" err="1"/>
              <a:t>ortez</a:t>
            </a:r>
            <a:r>
              <a:rPr lang="en-US" dirty="0"/>
              <a:t> de </a:t>
            </a:r>
            <a:r>
              <a:rPr lang="en-US" dirty="0" err="1"/>
              <a:t>yardımcı</a:t>
            </a:r>
            <a:r>
              <a:rPr lang="en-US" dirty="0"/>
              <a:t> </a:t>
            </a:r>
            <a:r>
              <a:rPr lang="en-US" dirty="0" err="1"/>
              <a:t>cihazların</a:t>
            </a:r>
            <a:r>
              <a:rPr lang="en-US" dirty="0"/>
              <a:t> </a:t>
            </a:r>
            <a:r>
              <a:rPr lang="en-US" dirty="0" err="1"/>
              <a:t>yanı</a:t>
            </a:r>
            <a:r>
              <a:rPr lang="en-US" dirty="0"/>
              <a:t> </a:t>
            </a:r>
            <a:r>
              <a:rPr lang="en-US" dirty="0" err="1"/>
              <a:t>sıra</a:t>
            </a:r>
            <a:r>
              <a:rPr lang="en-US" dirty="0"/>
              <a:t> </a:t>
            </a:r>
            <a:r>
              <a:rPr lang="en-US" dirty="0" err="1"/>
              <a:t>sunulmaktadır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B89B33-1371-4AA5-9A9B-E826E13544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7686" y="459576"/>
            <a:ext cx="7218269" cy="1165465"/>
          </a:xfrm>
        </p:spPr>
        <p:txBody>
          <a:bodyPr>
            <a:noAutofit/>
          </a:bodyPr>
          <a:lstStyle/>
          <a:p>
            <a:r>
              <a:rPr lang="nn-NO" dirty="0"/>
              <a:t>Fiziksel Rehabilitasyon ve Psikolojik Destek Merkezi Projesi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79800A-AF03-49DF-BEFD-78F3C921D1E3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</a:rPr>
              <a:t>    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8" name="Google Shape;543;p39">
            <a:extLst>
              <a:ext uri="{FF2B5EF4-FFF2-40B4-BE49-F238E27FC236}">
                <a16:creationId xmlns="" xmlns:a16="http://schemas.microsoft.com/office/drawing/2014/main" id="{FD23F634-4964-4BAE-B9B8-2E064B8B75B5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9" name="Google Shape;544;p39">
              <a:extLst>
                <a:ext uri="{FF2B5EF4-FFF2-40B4-BE49-F238E27FC236}">
                  <a16:creationId xmlns="" xmlns:a16="http://schemas.microsoft.com/office/drawing/2014/main" id="{0A12D99D-EA64-49D2-B038-5630996F61F8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5;p39">
              <a:extLst>
                <a:ext uri="{FF2B5EF4-FFF2-40B4-BE49-F238E27FC236}">
                  <a16:creationId xmlns="" xmlns:a16="http://schemas.microsoft.com/office/drawing/2014/main" id="{6D511280-670C-4D92-B08E-A84C3B4E435B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6;p39">
              <a:extLst>
                <a:ext uri="{FF2B5EF4-FFF2-40B4-BE49-F238E27FC236}">
                  <a16:creationId xmlns="" xmlns:a16="http://schemas.microsoft.com/office/drawing/2014/main" id="{25D801EF-2C78-416B-B4A0-49F8B36978D5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7;p39">
              <a:extLst>
                <a:ext uri="{FF2B5EF4-FFF2-40B4-BE49-F238E27FC236}">
                  <a16:creationId xmlns="" xmlns:a16="http://schemas.microsoft.com/office/drawing/2014/main" id="{06FF81EF-983A-4210-9515-489DC5C5E93A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8;p39">
              <a:extLst>
                <a:ext uri="{FF2B5EF4-FFF2-40B4-BE49-F238E27FC236}">
                  <a16:creationId xmlns="" xmlns:a16="http://schemas.microsoft.com/office/drawing/2014/main" id="{DF33F9E9-A032-44C6-9781-ED88AB5D9CF7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9;p39">
              <a:extLst>
                <a:ext uri="{FF2B5EF4-FFF2-40B4-BE49-F238E27FC236}">
                  <a16:creationId xmlns="" xmlns:a16="http://schemas.microsoft.com/office/drawing/2014/main" id="{24440A99-EB4B-454E-84F5-F5F4900EB061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0;p39">
              <a:extLst>
                <a:ext uri="{FF2B5EF4-FFF2-40B4-BE49-F238E27FC236}">
                  <a16:creationId xmlns="" xmlns:a16="http://schemas.microsoft.com/office/drawing/2014/main" id="{3175543E-B82F-4635-97DE-1C99E0079207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10131B8-7FA5-46B8-8591-598B6DB81D19}"/>
              </a:ext>
            </a:extLst>
          </p:cNvPr>
          <p:cNvSpPr/>
          <p:nvPr/>
        </p:nvSpPr>
        <p:spPr>
          <a:xfrm>
            <a:off x="0" y="5176505"/>
            <a:ext cx="5123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smtClean="0"/>
              <a:t>Kaynak</a:t>
            </a:r>
            <a:r>
              <a:rPr lang="en-IE" sz="1200" dirty="0" smtClean="0"/>
              <a:t>: </a:t>
            </a:r>
            <a:r>
              <a:rPr lang="en-IE" sz="1200" dirty="0">
                <a:hlinkClick r:id="rId2"/>
              </a:rPr>
              <a:t>multeciler.org.tr/eng/rehabilitation-and-psychological-support-center/</a:t>
            </a:r>
            <a:r>
              <a:rPr lang="tr-TR" sz="1200" dirty="0"/>
              <a:t> </a:t>
            </a:r>
            <a:endParaRPr lang="en-IE" sz="1200" dirty="0"/>
          </a:p>
        </p:txBody>
      </p:sp>
      <p:pic>
        <p:nvPicPr>
          <p:cNvPr id="16" name="Picture 4" descr="turkey flag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68" y="312721"/>
            <a:ext cx="683378" cy="4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habilitation and Psychological Support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7" y="2825451"/>
            <a:ext cx="4562584" cy="22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23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136" y="1896156"/>
            <a:ext cx="6255493" cy="3879228"/>
          </a:xfrm>
        </p:spPr>
        <p:txBody>
          <a:bodyPr/>
          <a:lstStyle/>
          <a:p>
            <a:pPr fontAlgn="base"/>
            <a:r>
              <a:rPr lang="en-IE" dirty="0" err="1"/>
              <a:t>Empatik</a:t>
            </a:r>
            <a:r>
              <a:rPr lang="en-IE" dirty="0"/>
              <a:t> ve </a:t>
            </a:r>
            <a:r>
              <a:rPr lang="en-IE" dirty="0" err="1"/>
              <a:t>insanları</a:t>
            </a:r>
            <a:r>
              <a:rPr lang="en-IE" dirty="0"/>
              <a:t> </a:t>
            </a:r>
            <a:r>
              <a:rPr lang="en-IE" dirty="0" err="1"/>
              <a:t>anlamak</a:t>
            </a:r>
            <a:r>
              <a:rPr lang="en-IE" dirty="0"/>
              <a:t>, </a:t>
            </a:r>
            <a:r>
              <a:rPr lang="en-IE" dirty="0" err="1"/>
              <a:t>zorlukların</a:t>
            </a:r>
            <a:r>
              <a:rPr lang="en-IE" dirty="0"/>
              <a:t> </a:t>
            </a:r>
            <a:r>
              <a:rPr lang="en-IE" dirty="0" err="1"/>
              <a:t>ortasında</a:t>
            </a:r>
            <a:r>
              <a:rPr lang="en-IE" dirty="0"/>
              <a:t> </a:t>
            </a:r>
            <a:r>
              <a:rPr lang="en-IE" dirty="0" err="1"/>
              <a:t>yalnız</a:t>
            </a:r>
            <a:r>
              <a:rPr lang="en-IE" dirty="0"/>
              <a:t> </a:t>
            </a:r>
            <a:r>
              <a:rPr lang="en-IE" dirty="0" err="1"/>
              <a:t>olmadığınızı</a:t>
            </a:r>
            <a:r>
              <a:rPr lang="en-IE" dirty="0"/>
              <a:t> size </a:t>
            </a:r>
            <a:r>
              <a:rPr lang="en-IE" dirty="0" err="1"/>
              <a:t>hatırlatabilir</a:t>
            </a:r>
            <a:r>
              <a:rPr lang="en-IE" dirty="0"/>
              <a:t>.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çalışan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doğrulayan</a:t>
            </a:r>
            <a:r>
              <a:rPr lang="en-IE" dirty="0"/>
              <a:t> ve </a:t>
            </a:r>
            <a:r>
              <a:rPr lang="en-IE" dirty="0" err="1"/>
              <a:t>duygular</a:t>
            </a:r>
            <a:r>
              <a:rPr lang="en-IE" dirty="0"/>
              <a:t> </a:t>
            </a:r>
            <a:r>
              <a:rPr lang="en-IE" dirty="0" err="1"/>
              <a:t>konusunda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olabilecek</a:t>
            </a:r>
            <a:r>
              <a:rPr lang="en-IE" dirty="0"/>
              <a:t> ve </a:t>
            </a:r>
            <a:r>
              <a:rPr lang="en-IE" dirty="0" err="1"/>
              <a:t>duygusal</a:t>
            </a:r>
            <a:r>
              <a:rPr lang="en-IE" dirty="0"/>
              <a:t> </a:t>
            </a:r>
            <a:r>
              <a:rPr lang="en-IE" dirty="0" err="1"/>
              <a:t>esneklik</a:t>
            </a:r>
            <a:r>
              <a:rPr lang="en-IE" dirty="0"/>
              <a:t> </a:t>
            </a:r>
            <a:r>
              <a:rPr lang="en-IE" dirty="0" err="1"/>
              <a:t>yaratabilecek</a:t>
            </a:r>
            <a:r>
              <a:rPr lang="en-IE" dirty="0"/>
              <a:t> </a:t>
            </a:r>
            <a:r>
              <a:rPr lang="en-IE" dirty="0" err="1"/>
              <a:t>güvenilir</a:t>
            </a:r>
            <a:r>
              <a:rPr lang="en-IE" dirty="0"/>
              <a:t> ve </a:t>
            </a:r>
            <a:r>
              <a:rPr lang="en-IE" dirty="0" err="1"/>
              <a:t>şefkatli</a:t>
            </a:r>
            <a:r>
              <a:rPr lang="en-IE" dirty="0"/>
              <a:t> </a:t>
            </a:r>
            <a:r>
              <a:rPr lang="en-IE" dirty="0" err="1"/>
              <a:t>bireyler</a:t>
            </a:r>
            <a:r>
              <a:rPr lang="en-IE" dirty="0"/>
              <a:t> </a:t>
            </a:r>
            <a:r>
              <a:rPr lang="en-IE" dirty="0" err="1"/>
              <a:t>olmalıdır</a:t>
            </a:r>
            <a:r>
              <a:rPr lang="en-IE" dirty="0"/>
              <a:t>.</a:t>
            </a:r>
          </a:p>
          <a:p>
            <a:pPr fontAlgn="base"/>
            <a:r>
              <a:rPr lang="en-IE" dirty="0" err="1"/>
              <a:t>Travmatik</a:t>
            </a:r>
            <a:r>
              <a:rPr lang="en-IE" dirty="0"/>
              <a:t> </a:t>
            </a:r>
            <a:r>
              <a:rPr lang="en-IE" dirty="0" err="1"/>
              <a:t>olayların</a:t>
            </a:r>
            <a:r>
              <a:rPr lang="en-IE" dirty="0"/>
              <a:t> </a:t>
            </a:r>
            <a:r>
              <a:rPr lang="en-IE" dirty="0" err="1"/>
              <a:t>acısı</a:t>
            </a:r>
            <a:r>
              <a:rPr lang="en-IE" dirty="0"/>
              <a:t> </a:t>
            </a:r>
            <a:r>
              <a:rPr lang="en-IE" dirty="0" err="1"/>
              <a:t>bazı</a:t>
            </a:r>
            <a:r>
              <a:rPr lang="en-IE" dirty="0"/>
              <a:t>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kendilerini</a:t>
            </a:r>
            <a:r>
              <a:rPr lang="en-IE" dirty="0"/>
              <a:t> </a:t>
            </a:r>
            <a:r>
              <a:rPr lang="en-IE" dirty="0" err="1"/>
              <a:t>yalnız</a:t>
            </a:r>
            <a:r>
              <a:rPr lang="en-IE" dirty="0"/>
              <a:t> </a:t>
            </a:r>
            <a:r>
              <a:rPr lang="en-IE" dirty="0" err="1"/>
              <a:t>travmayı</a:t>
            </a:r>
            <a:r>
              <a:rPr lang="en-IE" dirty="0"/>
              <a:t> </a:t>
            </a:r>
            <a:r>
              <a:rPr lang="en-IE" dirty="0" err="1"/>
              <a:t>artıran</a:t>
            </a:r>
            <a:r>
              <a:rPr lang="en-IE" dirty="0"/>
              <a:t> </a:t>
            </a:r>
            <a:r>
              <a:rPr lang="en-IE" dirty="0" err="1"/>
              <a:t>izole</a:t>
            </a:r>
            <a:r>
              <a:rPr lang="en-IE" dirty="0"/>
              <a:t> </a:t>
            </a:r>
            <a:r>
              <a:rPr lang="en-IE" dirty="0" err="1"/>
              <a:t>etmek</a:t>
            </a:r>
            <a:r>
              <a:rPr lang="en-IE" dirty="0"/>
              <a:t> </a:t>
            </a:r>
            <a:r>
              <a:rPr lang="en-IE" dirty="0" err="1"/>
              <a:t>istemesine</a:t>
            </a:r>
            <a:r>
              <a:rPr lang="en-IE" dirty="0"/>
              <a:t> </a:t>
            </a:r>
            <a:r>
              <a:rPr lang="en-IE" dirty="0" err="1"/>
              <a:t>neden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6" name="Picture Placeholder 5" descr="A picture containing outdoor, person, man, grass&#10;&#10;Description automatically generated">
            <a:extLst>
              <a:ext uri="{FF2B5EF4-FFF2-40B4-BE49-F238E27FC236}">
                <a16:creationId xmlns="" xmlns:a16="http://schemas.microsoft.com/office/drawing/2014/main" id="{56C9925D-4F49-4E1D-82DE-975938CD187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873" r="1687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6136" y="901621"/>
            <a:ext cx="5579898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Bağlantılara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İlişkilere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Odaklanın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0" y="14518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Refahını</a:t>
            </a:r>
            <a:r>
              <a:rPr lang="en-IE" dirty="0"/>
              <a:t> </a:t>
            </a:r>
            <a:r>
              <a:rPr lang="en-IE" dirty="0" err="1"/>
              <a:t>Artırma</a:t>
            </a:r>
            <a:r>
              <a:rPr lang="en-IE" dirty="0"/>
              <a:t> </a:t>
            </a:r>
            <a:r>
              <a:rPr lang="en-IE" dirty="0" err="1"/>
              <a:t>Stratejileri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6292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4"/>
              </a:rPr>
              <a:t>https://www.apa.org/topics/resilience</a:t>
            </a:r>
            <a:endParaRPr lang="en-IE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79411A2-3CE8-40B1-878E-A261B4340691}"/>
              </a:ext>
            </a:extLst>
          </p:cNvPr>
          <p:cNvSpPr/>
          <p:nvPr/>
        </p:nvSpPr>
        <p:spPr>
          <a:xfrm>
            <a:off x="517071" y="5484107"/>
            <a:ext cx="11157857" cy="1077218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Hizmet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sunucuları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mülteci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göçmenlerin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gruplara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katılmalarına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yardımcı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olarak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bağlantı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/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ilişki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kurmalarına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tecritlerle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mücadele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etmelerine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yardımcı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olabilir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Mülteci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göçmenlerin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sivil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gruplarda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inanç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temelli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topluluklarda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veya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diğer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yerel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kuruluşlarda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aktif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olmalarına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yardımcı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olmak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sosyal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destek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sağlar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mültecilere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göçmenlere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umut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ve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amaç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duygusunu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geri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kazanmalarına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yardımcı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IE" sz="1600" b="1" dirty="0" err="1">
                <a:solidFill>
                  <a:schemeClr val="bg1"/>
                </a:solidFill>
                <a:latin typeface="+mj-lt"/>
              </a:rPr>
              <a:t>olabilir</a:t>
            </a:r>
            <a:r>
              <a:rPr lang="en-IE" sz="1600" b="1" dirty="0">
                <a:solidFill>
                  <a:schemeClr val="bg1"/>
                </a:solidFill>
                <a:latin typeface="+mj-lt"/>
              </a:rPr>
              <a:t>.</a:t>
            </a:r>
            <a:endParaRPr lang="en-IE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1006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86136" y="1896156"/>
            <a:ext cx="6255493" cy="3879228"/>
          </a:xfrm>
        </p:spPr>
        <p:txBody>
          <a:bodyPr/>
          <a:lstStyle/>
          <a:p>
            <a:pPr fontAlgn="base"/>
            <a:r>
              <a:rPr lang="en-IE" dirty="0" err="1"/>
              <a:t>Stres</a:t>
            </a:r>
            <a:r>
              <a:rPr lang="en-IE" dirty="0"/>
              <a:t> / </a:t>
            </a:r>
            <a:r>
              <a:rPr lang="en-IE" dirty="0" err="1"/>
              <a:t>kaygı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uğraşmak</a:t>
            </a:r>
            <a:r>
              <a:rPr lang="en-IE" dirty="0"/>
              <a:t> </a:t>
            </a:r>
            <a:r>
              <a:rPr lang="en-IE" dirty="0" err="1"/>
              <a:t>söz</a:t>
            </a:r>
            <a:r>
              <a:rPr lang="en-IE" dirty="0"/>
              <a:t> </a:t>
            </a:r>
            <a:r>
              <a:rPr lang="en-IE" dirty="0" err="1"/>
              <a:t>konusu</a:t>
            </a:r>
            <a:r>
              <a:rPr lang="en-IE" dirty="0"/>
              <a:t> </a:t>
            </a:r>
            <a:r>
              <a:rPr lang="en-IE" dirty="0" err="1"/>
              <a:t>olduğunda</a:t>
            </a:r>
            <a:r>
              <a:rPr lang="en-IE" dirty="0"/>
              <a:t>, </a:t>
            </a:r>
            <a:r>
              <a:rPr lang="en-IE" dirty="0" err="1"/>
              <a:t>insanların</a:t>
            </a:r>
            <a:r>
              <a:rPr lang="en-IE" dirty="0"/>
              <a:t> </a:t>
            </a:r>
            <a:r>
              <a:rPr lang="en-IE" dirty="0" err="1"/>
              <a:t>acılarını</a:t>
            </a:r>
            <a:r>
              <a:rPr lang="en-IE" dirty="0"/>
              <a:t> </a:t>
            </a:r>
            <a:r>
              <a:rPr lang="en-IE" dirty="0" err="1"/>
              <a:t>alkol</a:t>
            </a:r>
            <a:r>
              <a:rPr lang="en-IE" dirty="0"/>
              <a:t>, </a:t>
            </a:r>
            <a:r>
              <a:rPr lang="en-IE" dirty="0" err="1"/>
              <a:t>uyuşturucu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diğer</a:t>
            </a:r>
            <a:r>
              <a:rPr lang="en-IE" dirty="0"/>
              <a:t> </a:t>
            </a:r>
            <a:r>
              <a:rPr lang="en-IE" dirty="0" err="1"/>
              <a:t>maddelerle</a:t>
            </a:r>
            <a:r>
              <a:rPr lang="en-IE" dirty="0"/>
              <a:t> </a:t>
            </a:r>
            <a:r>
              <a:rPr lang="en-IE" dirty="0" err="1"/>
              <a:t>maskelemesi</a:t>
            </a:r>
            <a:r>
              <a:rPr lang="en-IE" dirty="0"/>
              <a:t> </a:t>
            </a:r>
            <a:r>
              <a:rPr lang="en-IE" dirty="0" err="1"/>
              <a:t>cazip</a:t>
            </a:r>
            <a:r>
              <a:rPr lang="en-IE" dirty="0"/>
              <a:t> </a:t>
            </a:r>
            <a:r>
              <a:rPr lang="en-IE" dirty="0" err="1"/>
              <a:t>gelebilir</a:t>
            </a:r>
            <a:r>
              <a:rPr lang="en-IE" dirty="0"/>
              <a:t>,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derin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yaraya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bandaj</a:t>
            </a:r>
            <a:r>
              <a:rPr lang="en-IE" dirty="0"/>
              <a:t> </a:t>
            </a:r>
            <a:r>
              <a:rPr lang="en-IE" dirty="0" err="1"/>
              <a:t>koymak</a:t>
            </a:r>
            <a:r>
              <a:rPr lang="en-IE" dirty="0"/>
              <a:t> </a:t>
            </a:r>
            <a:r>
              <a:rPr lang="en-IE" dirty="0" err="1"/>
              <a:t>gibidir</a:t>
            </a:r>
            <a:r>
              <a:rPr lang="en-IE" dirty="0"/>
              <a:t>.</a:t>
            </a:r>
          </a:p>
          <a:p>
            <a:pPr fontAlgn="base"/>
            <a:endParaRPr lang="en-IE" dirty="0"/>
          </a:p>
          <a:p>
            <a:pPr fontAlgn="base"/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Yetişkin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stres</a:t>
            </a:r>
            <a:r>
              <a:rPr lang="en-IE" dirty="0"/>
              <a:t> </a:t>
            </a:r>
            <a:r>
              <a:rPr lang="en-IE" dirty="0" err="1"/>
              <a:t>hissini</a:t>
            </a:r>
            <a:r>
              <a:rPr lang="en-IE" dirty="0"/>
              <a:t> </a:t>
            </a:r>
            <a:r>
              <a:rPr lang="en-IE" dirty="0" err="1"/>
              <a:t>tamamen</a:t>
            </a:r>
            <a:r>
              <a:rPr lang="en-IE" dirty="0"/>
              <a:t> </a:t>
            </a:r>
            <a:r>
              <a:rPr lang="en-IE" dirty="0" err="1"/>
              <a:t>ortadan</a:t>
            </a:r>
            <a:r>
              <a:rPr lang="en-IE" dirty="0"/>
              <a:t> </a:t>
            </a:r>
            <a:r>
              <a:rPr lang="en-IE" dirty="0" err="1"/>
              <a:t>kaldırmak</a:t>
            </a:r>
            <a:r>
              <a:rPr lang="en-IE" dirty="0"/>
              <a:t> </a:t>
            </a:r>
            <a:r>
              <a:rPr lang="en-IE" dirty="0" err="1"/>
              <a:t>yerine</a:t>
            </a:r>
            <a:r>
              <a:rPr lang="en-IE" dirty="0"/>
              <a:t>, </a:t>
            </a:r>
            <a:r>
              <a:rPr lang="en-IE" dirty="0" err="1"/>
              <a:t>stresi</a:t>
            </a:r>
            <a:r>
              <a:rPr lang="en-IE" dirty="0"/>
              <a:t> </a:t>
            </a:r>
            <a:r>
              <a:rPr lang="en-IE" dirty="0" err="1"/>
              <a:t>yönetmenin</a:t>
            </a:r>
            <a:r>
              <a:rPr lang="en-IE" dirty="0"/>
              <a:t> </a:t>
            </a:r>
            <a:r>
              <a:rPr lang="en-IE" dirty="0" err="1"/>
              <a:t>yollarını</a:t>
            </a:r>
            <a:r>
              <a:rPr lang="en-IE" dirty="0"/>
              <a:t> </a:t>
            </a:r>
            <a:r>
              <a:rPr lang="en-IE" dirty="0" err="1"/>
              <a:t>gösteren</a:t>
            </a:r>
            <a:r>
              <a:rPr lang="en-IE" dirty="0"/>
              <a:t> </a:t>
            </a:r>
            <a:r>
              <a:rPr lang="en-IE" dirty="0" err="1"/>
              <a:t>programların</a:t>
            </a:r>
            <a:r>
              <a:rPr lang="en-IE" dirty="0"/>
              <a:t> </a:t>
            </a:r>
            <a:r>
              <a:rPr lang="en-IE" dirty="0" err="1"/>
              <a:t>tanıtımına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olmalıdır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6136" y="901621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Negatif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çıkışlardan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kaçının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0" y="14518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Refahını</a:t>
            </a:r>
            <a:r>
              <a:rPr lang="en-IE" dirty="0"/>
              <a:t> </a:t>
            </a:r>
            <a:r>
              <a:rPr lang="en-IE" dirty="0" err="1"/>
              <a:t>Artırma</a:t>
            </a:r>
            <a:r>
              <a:rPr lang="en-IE" dirty="0"/>
              <a:t> </a:t>
            </a:r>
            <a:r>
              <a:rPr lang="en-IE" dirty="0" err="1"/>
              <a:t>Stratejileri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614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2"/>
              </a:rPr>
              <a:t>https://www.apa.org/topics/resilience</a:t>
            </a:r>
            <a:endParaRPr lang="en-IE" sz="1000" dirty="0"/>
          </a:p>
        </p:txBody>
      </p:sp>
      <p:pic>
        <p:nvPicPr>
          <p:cNvPr id="8" name="Picture Placeholder 7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97D529B-DC63-441B-BFCF-A7E8FC6340F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09" r="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479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487" y="2362138"/>
            <a:ext cx="8714790" cy="3631644"/>
          </a:xfrm>
        </p:spPr>
        <p:txBody>
          <a:bodyPr/>
          <a:lstStyle/>
          <a:p>
            <a:r>
              <a:rPr lang="en-US" sz="2200" dirty="0" err="1"/>
              <a:t>Almanya'da</a:t>
            </a:r>
            <a:r>
              <a:rPr lang="en-US" sz="2200" dirty="0"/>
              <a:t> </a:t>
            </a:r>
            <a:r>
              <a:rPr lang="en-US" sz="2200" dirty="0" err="1"/>
              <a:t>bağımlılıkların</a:t>
            </a:r>
            <a:r>
              <a:rPr lang="en-US" sz="2200" dirty="0"/>
              <a:t> </a:t>
            </a:r>
            <a:r>
              <a:rPr lang="en-US" sz="2200" dirty="0" err="1"/>
              <a:t>önlenmesine</a:t>
            </a:r>
            <a:r>
              <a:rPr lang="en-US" sz="2200" dirty="0"/>
              <a:t> </a:t>
            </a:r>
            <a:r>
              <a:rPr lang="en-US" sz="2200" dirty="0" err="1"/>
              <a:t>yardımcı</a:t>
            </a:r>
            <a:r>
              <a:rPr lang="en-US" sz="2200" dirty="0"/>
              <a:t> </a:t>
            </a:r>
            <a:r>
              <a:rPr lang="en-US" sz="2200" dirty="0" err="1"/>
              <a:t>olan</a:t>
            </a:r>
            <a:r>
              <a:rPr lang="en-US" sz="2200" dirty="0"/>
              <a:t> </a:t>
            </a:r>
            <a:r>
              <a:rPr lang="en-US" sz="2200" dirty="0" err="1"/>
              <a:t>veya</a:t>
            </a:r>
            <a:r>
              <a:rPr lang="en-US" sz="2200" dirty="0"/>
              <a:t> </a:t>
            </a:r>
            <a:r>
              <a:rPr lang="en-US" sz="2200" dirty="0" err="1"/>
              <a:t>birisi</a:t>
            </a:r>
            <a:r>
              <a:rPr lang="en-US" sz="2200" dirty="0"/>
              <a:t> </a:t>
            </a:r>
            <a:r>
              <a:rPr lang="en-US" sz="2200" dirty="0" err="1"/>
              <a:t>yardıma</a:t>
            </a:r>
            <a:r>
              <a:rPr lang="en-US" sz="2200" dirty="0"/>
              <a:t> </a:t>
            </a:r>
            <a:r>
              <a:rPr lang="en-US" sz="2200" dirty="0" err="1"/>
              <a:t>muhtaç</a:t>
            </a:r>
            <a:r>
              <a:rPr lang="en-US" sz="2200" dirty="0"/>
              <a:t> </a:t>
            </a:r>
            <a:r>
              <a:rPr lang="en-US" sz="2200" dirty="0" err="1"/>
              <a:t>olduğunda</a:t>
            </a:r>
            <a:r>
              <a:rPr lang="en-US" sz="2200" dirty="0"/>
              <a:t> </a:t>
            </a:r>
            <a:r>
              <a:rPr lang="en-US" sz="2200" dirty="0" err="1"/>
              <a:t>veya</a:t>
            </a:r>
            <a:r>
              <a:rPr lang="en-US" sz="2200" dirty="0"/>
              <a:t> </a:t>
            </a:r>
            <a:r>
              <a:rPr lang="en-US" sz="2200" dirty="0" err="1"/>
              <a:t>şiddet</a:t>
            </a:r>
            <a:r>
              <a:rPr lang="en-US" sz="2200" dirty="0"/>
              <a:t> </a:t>
            </a:r>
            <a:r>
              <a:rPr lang="en-US" sz="2200" dirty="0" err="1"/>
              <a:t>durumlarında</a:t>
            </a:r>
            <a:r>
              <a:rPr lang="en-US" sz="2200" dirty="0"/>
              <a:t> </a:t>
            </a:r>
            <a:r>
              <a:rPr lang="en-US" sz="2200" dirty="0" err="1"/>
              <a:t>bağımlı</a:t>
            </a:r>
            <a:r>
              <a:rPr lang="en-US" sz="2200" dirty="0"/>
              <a:t> </a:t>
            </a:r>
            <a:r>
              <a:rPr lang="en-US" sz="2200" dirty="0" err="1"/>
              <a:t>olduğunda</a:t>
            </a:r>
            <a:r>
              <a:rPr lang="en-US" sz="2200" dirty="0"/>
              <a:t> </a:t>
            </a:r>
            <a:r>
              <a:rPr lang="en-US" sz="2200" dirty="0" err="1"/>
              <a:t>destek</a:t>
            </a:r>
            <a:r>
              <a:rPr lang="en-US" sz="2200" dirty="0"/>
              <a:t> </a:t>
            </a:r>
            <a:r>
              <a:rPr lang="en-US" sz="2200" dirty="0" err="1"/>
              <a:t>veren</a:t>
            </a:r>
            <a:r>
              <a:rPr lang="en-US" sz="2200" dirty="0"/>
              <a:t> </a:t>
            </a:r>
            <a:r>
              <a:rPr lang="en-US" sz="2200" dirty="0" err="1"/>
              <a:t>bazı</a:t>
            </a:r>
            <a:r>
              <a:rPr lang="en-US" sz="2200" dirty="0"/>
              <a:t> </a:t>
            </a:r>
            <a:r>
              <a:rPr lang="en-US" sz="2200" dirty="0" err="1"/>
              <a:t>mobil</a:t>
            </a:r>
            <a:r>
              <a:rPr lang="en-US" sz="2200" dirty="0"/>
              <a:t> </a:t>
            </a:r>
            <a:r>
              <a:rPr lang="en-US" sz="2200" dirty="0" err="1"/>
              <a:t>uygulamalar</a:t>
            </a:r>
            <a:r>
              <a:rPr lang="en-US" sz="2200" dirty="0"/>
              <a:t> </a:t>
            </a:r>
            <a:r>
              <a:rPr lang="en-US" sz="2200" dirty="0" err="1"/>
              <a:t>vardır</a:t>
            </a:r>
            <a:r>
              <a:rPr lang="en-US" sz="2200" dirty="0"/>
              <a:t>. </a:t>
            </a:r>
            <a:r>
              <a:rPr lang="en-US" sz="2200" dirty="0" err="1"/>
              <a:t>Uygulamalar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dillerde</a:t>
            </a:r>
            <a:r>
              <a:rPr lang="en-US" sz="2200" dirty="0"/>
              <a:t> </a:t>
            </a:r>
            <a:r>
              <a:rPr lang="en-US" sz="2200" dirty="0" err="1"/>
              <a:t>mevcuttur</a:t>
            </a:r>
            <a:r>
              <a:rPr lang="en-US" sz="2200" dirty="0"/>
              <a:t> ve </a:t>
            </a:r>
            <a:r>
              <a:rPr lang="en-US" sz="2200" dirty="0" err="1"/>
              <a:t>özellikle</a:t>
            </a:r>
            <a:r>
              <a:rPr lang="en-US" sz="2200" dirty="0"/>
              <a:t> </a:t>
            </a:r>
            <a:r>
              <a:rPr lang="en-US" sz="2200" dirty="0" err="1"/>
              <a:t>mülteciler</a:t>
            </a:r>
            <a:r>
              <a:rPr lang="en-US" sz="2200" dirty="0"/>
              <a:t> </a:t>
            </a:r>
            <a:r>
              <a:rPr lang="en-US" sz="2200" dirty="0" err="1"/>
              <a:t>için</a:t>
            </a:r>
            <a:r>
              <a:rPr lang="en-US" sz="2200" dirty="0"/>
              <a:t> </a:t>
            </a:r>
            <a:r>
              <a:rPr lang="en-US" sz="2200" dirty="0" err="1"/>
              <a:t>geliştirilmiştir</a:t>
            </a:r>
            <a:r>
              <a:rPr lang="en-US" sz="2200" dirty="0" smtClean="0"/>
              <a:t>.</a:t>
            </a:r>
            <a:endParaRPr lang="tr-TR" sz="2200" dirty="0" smtClean="0"/>
          </a:p>
          <a:p>
            <a:r>
              <a:rPr lang="en-US" sz="2200" b="1" dirty="0" err="1"/>
              <a:t>Örnek</a:t>
            </a:r>
            <a:r>
              <a:rPr lang="en-US" sz="2200" b="1" dirty="0"/>
              <a:t> 1: “</a:t>
            </a:r>
            <a:r>
              <a:rPr lang="en-US" sz="2200" b="1" dirty="0" err="1"/>
              <a:t>Rehberlik</a:t>
            </a:r>
            <a:r>
              <a:rPr lang="en-US" sz="2200" b="1" dirty="0"/>
              <a:t>” </a:t>
            </a:r>
            <a:r>
              <a:rPr lang="en-US" sz="2200" b="1" dirty="0" err="1" smtClean="0"/>
              <a:t>Uygulaması</a:t>
            </a:r>
            <a:endParaRPr lang="tr-TR" sz="2200" b="1" dirty="0" smtClean="0"/>
          </a:p>
          <a:p>
            <a:r>
              <a:rPr lang="en-GB" sz="2000" u="sng" dirty="0" smtClean="0">
                <a:hlinkClick r:id="rId2"/>
              </a:rPr>
              <a:t>http</a:t>
            </a:r>
            <a:r>
              <a:rPr lang="en-GB" sz="2000" u="sng" dirty="0">
                <a:hlinkClick r:id="rId2"/>
              </a:rPr>
              <a:t>://www.guidance-berlin.de/</a:t>
            </a:r>
            <a:r>
              <a:rPr lang="en-GB" sz="2000" dirty="0"/>
              <a:t> </a:t>
            </a:r>
            <a:endParaRPr lang="en-US" sz="2200" b="1" dirty="0"/>
          </a:p>
          <a:p>
            <a:r>
              <a:rPr lang="en-US" sz="2200" dirty="0"/>
              <a:t>"</a:t>
            </a:r>
            <a:r>
              <a:rPr lang="en-US" sz="2200" dirty="0" err="1"/>
              <a:t>Rehberlik</a:t>
            </a:r>
            <a:r>
              <a:rPr lang="en-US" sz="2200" dirty="0"/>
              <a:t>" </a:t>
            </a:r>
            <a:r>
              <a:rPr lang="en-US" sz="2200" dirty="0" err="1"/>
              <a:t>uygulaması</a:t>
            </a:r>
            <a:r>
              <a:rPr lang="en-US" sz="2200" dirty="0"/>
              <a:t> </a:t>
            </a:r>
            <a:r>
              <a:rPr lang="en-US" sz="2200" dirty="0" err="1"/>
              <a:t>ile</a:t>
            </a:r>
            <a:r>
              <a:rPr lang="en-US" sz="2200" dirty="0"/>
              <a:t>, </a:t>
            </a:r>
            <a:r>
              <a:rPr lang="en-US" sz="2200" dirty="0" err="1"/>
              <a:t>bağımlılığı</a:t>
            </a:r>
            <a:r>
              <a:rPr lang="en-US" sz="2200" dirty="0"/>
              <a:t> </a:t>
            </a:r>
            <a:r>
              <a:rPr lang="en-US" sz="2200" dirty="0" err="1"/>
              <a:t>sorunları</a:t>
            </a:r>
            <a:r>
              <a:rPr lang="en-US" sz="2200" dirty="0"/>
              <a:t> </a:t>
            </a:r>
            <a:r>
              <a:rPr lang="en-US" sz="2200" dirty="0" err="1"/>
              <a:t>olan</a:t>
            </a:r>
            <a:r>
              <a:rPr lang="en-US" sz="2200" dirty="0"/>
              <a:t> </a:t>
            </a:r>
            <a:r>
              <a:rPr lang="en-US" sz="2200" dirty="0" err="1"/>
              <a:t>mülteciler</a:t>
            </a:r>
            <a:r>
              <a:rPr lang="en-US" sz="2200" dirty="0"/>
              <a:t> </a:t>
            </a:r>
            <a:r>
              <a:rPr lang="en-US" sz="2200" dirty="0" err="1"/>
              <a:t>bağımlılık</a:t>
            </a:r>
            <a:r>
              <a:rPr lang="en-US" sz="2200" dirty="0"/>
              <a:t>, </a:t>
            </a:r>
            <a:r>
              <a:rPr lang="en-US" sz="2200" dirty="0" err="1"/>
              <a:t>bağımlılık</a:t>
            </a:r>
            <a:r>
              <a:rPr lang="en-US" sz="2200" dirty="0"/>
              <a:t> </a:t>
            </a:r>
            <a:r>
              <a:rPr lang="en-US" sz="2200" dirty="0" err="1"/>
              <a:t>maddeleri</a:t>
            </a:r>
            <a:r>
              <a:rPr lang="en-US" sz="2200" dirty="0"/>
              <a:t> ve </a:t>
            </a:r>
            <a:r>
              <a:rPr lang="en-US" sz="2200" dirty="0" err="1"/>
              <a:t>yasal</a:t>
            </a:r>
            <a:r>
              <a:rPr lang="en-US" sz="2200" dirty="0"/>
              <a:t> </a:t>
            </a:r>
            <a:r>
              <a:rPr lang="en-US" sz="2200" dirty="0" err="1"/>
              <a:t>gereklilikler</a:t>
            </a:r>
            <a:r>
              <a:rPr lang="en-US" sz="2200" dirty="0"/>
              <a:t> </a:t>
            </a:r>
            <a:r>
              <a:rPr lang="en-US" sz="2200" dirty="0" err="1"/>
              <a:t>hakkında</a:t>
            </a:r>
            <a:r>
              <a:rPr lang="en-US" sz="2200" dirty="0"/>
              <a:t> her zaman ve </a:t>
            </a:r>
            <a:r>
              <a:rPr lang="en-US" sz="2200" dirty="0" err="1"/>
              <a:t>beş</a:t>
            </a:r>
            <a:r>
              <a:rPr lang="en-US" sz="2200" dirty="0"/>
              <a:t> </a:t>
            </a:r>
            <a:r>
              <a:rPr lang="en-US" sz="2200" dirty="0" err="1"/>
              <a:t>farklı</a:t>
            </a:r>
            <a:r>
              <a:rPr lang="en-US" sz="2200" dirty="0"/>
              <a:t> </a:t>
            </a:r>
            <a:r>
              <a:rPr lang="en-US" sz="2200" dirty="0" err="1"/>
              <a:t>dilde</a:t>
            </a:r>
            <a:r>
              <a:rPr lang="en-US" sz="2200" dirty="0"/>
              <a:t> (</a:t>
            </a:r>
            <a:r>
              <a:rPr lang="en-US" sz="2200" dirty="0" err="1"/>
              <a:t>Almanca</a:t>
            </a:r>
            <a:r>
              <a:rPr lang="en-US" sz="2200" dirty="0"/>
              <a:t>, </a:t>
            </a:r>
            <a:r>
              <a:rPr lang="en-US" sz="2200" dirty="0" err="1"/>
              <a:t>İngilizce</a:t>
            </a:r>
            <a:r>
              <a:rPr lang="en-US" sz="2200" dirty="0"/>
              <a:t>, </a:t>
            </a:r>
            <a:r>
              <a:rPr lang="en-US" sz="2200" dirty="0" err="1"/>
              <a:t>Fransızca</a:t>
            </a:r>
            <a:r>
              <a:rPr lang="en-US" sz="2200" dirty="0"/>
              <a:t>, </a:t>
            </a:r>
            <a:r>
              <a:rPr lang="en-US" sz="2200" dirty="0" err="1"/>
              <a:t>Arapça</a:t>
            </a:r>
            <a:r>
              <a:rPr lang="en-US" sz="2200" dirty="0"/>
              <a:t>, </a:t>
            </a:r>
            <a:r>
              <a:rPr lang="en-US" sz="2200" dirty="0" err="1"/>
              <a:t>Farsça</a:t>
            </a:r>
            <a:r>
              <a:rPr lang="en-US" sz="2200" dirty="0"/>
              <a:t>) </a:t>
            </a:r>
            <a:r>
              <a:rPr lang="en-US" sz="2200" dirty="0" err="1"/>
              <a:t>bilgi</a:t>
            </a:r>
            <a:r>
              <a:rPr lang="en-US" sz="2200" dirty="0"/>
              <a:t> </a:t>
            </a:r>
            <a:r>
              <a:rPr lang="en-US" sz="2200" dirty="0" err="1"/>
              <a:t>çağırabilir</a:t>
            </a:r>
            <a:r>
              <a:rPr lang="en-US" sz="2200" dirty="0"/>
              <a:t>. </a:t>
            </a:r>
            <a:r>
              <a:rPr lang="en-US" sz="2200" dirty="0" err="1"/>
              <a:t>Entegre</a:t>
            </a:r>
            <a:r>
              <a:rPr lang="en-US" sz="2200" dirty="0"/>
              <a:t> </a:t>
            </a:r>
            <a:r>
              <a:rPr lang="en-US" sz="2200" dirty="0" err="1"/>
              <a:t>bir</a:t>
            </a:r>
            <a:r>
              <a:rPr lang="en-US" sz="2200" dirty="0"/>
              <a:t> GPS </a:t>
            </a:r>
            <a:r>
              <a:rPr lang="en-US" sz="2200" dirty="0" err="1"/>
              <a:t>işlevi</a:t>
            </a:r>
            <a:r>
              <a:rPr lang="en-US" sz="2200" dirty="0"/>
              <a:t>, </a:t>
            </a:r>
            <a:r>
              <a:rPr lang="en-US" sz="2200" dirty="0" err="1"/>
              <a:t>yakındaki</a:t>
            </a:r>
            <a:r>
              <a:rPr lang="en-US" sz="2200" dirty="0"/>
              <a:t> </a:t>
            </a:r>
            <a:r>
              <a:rPr lang="en-US" sz="2200" dirty="0" err="1"/>
              <a:t>yardım</a:t>
            </a:r>
            <a:r>
              <a:rPr lang="en-US" sz="2200" dirty="0"/>
              <a:t> </a:t>
            </a:r>
            <a:r>
              <a:rPr lang="en-US" sz="2200" dirty="0" err="1"/>
              <a:t>hizmetlerini</a:t>
            </a:r>
            <a:r>
              <a:rPr lang="en-US" sz="2200" dirty="0"/>
              <a:t> </a:t>
            </a:r>
            <a:r>
              <a:rPr lang="en-US" sz="2200" dirty="0" err="1"/>
              <a:t>hızlı</a:t>
            </a:r>
            <a:r>
              <a:rPr lang="en-US" sz="2200" dirty="0"/>
              <a:t> ve </a:t>
            </a:r>
            <a:r>
              <a:rPr lang="en-US" sz="2200" dirty="0" err="1"/>
              <a:t>kolay</a:t>
            </a:r>
            <a:r>
              <a:rPr lang="en-US" sz="2200" dirty="0"/>
              <a:t> </a:t>
            </a:r>
            <a:r>
              <a:rPr lang="en-US" sz="2200" dirty="0" err="1"/>
              <a:t>bir</a:t>
            </a:r>
            <a:r>
              <a:rPr lang="en-US" sz="2200" dirty="0"/>
              <a:t> </a:t>
            </a:r>
            <a:r>
              <a:rPr lang="en-US" sz="2200" dirty="0" err="1"/>
              <a:t>şekilde</a:t>
            </a:r>
            <a:r>
              <a:rPr lang="en-US" sz="2200" dirty="0"/>
              <a:t> </a:t>
            </a:r>
            <a:r>
              <a:rPr lang="en-US" sz="2200" dirty="0" err="1"/>
              <a:t>bulur</a:t>
            </a:r>
            <a:r>
              <a:rPr lang="en-US" sz="2200" dirty="0"/>
              <a:t>.</a:t>
            </a:r>
            <a:endParaRPr lang="en-US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11130" y="576579"/>
            <a:ext cx="8392206" cy="1093449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Negatif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çıkışlardan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kaçının</a:t>
            </a:r>
            <a:r>
              <a:rPr lang="en-IE" dirty="0">
                <a:solidFill>
                  <a:srgbClr val="EA1D76"/>
                </a:solidFill>
              </a:rPr>
              <a:t> - </a:t>
            </a:r>
            <a:r>
              <a:rPr lang="en-IE" dirty="0" err="1">
                <a:solidFill>
                  <a:srgbClr val="EA1D76"/>
                </a:solidFill>
              </a:rPr>
              <a:t>Almanya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53290" y="6066108"/>
            <a:ext cx="7053943" cy="732221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</a:rPr>
              <a:t>Mültecilerin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bağımlılıklarını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önlemeye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yardımcı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olacak</a:t>
            </a:r>
            <a:r>
              <a:rPr lang="en-US" sz="2400" dirty="0">
                <a:solidFill>
                  <a:schemeClr val="bg1"/>
                </a:solidFill>
              </a:rPr>
              <a:t> Mobil </a:t>
            </a:r>
            <a:r>
              <a:rPr lang="en-US" sz="2400" dirty="0" err="1">
                <a:solidFill>
                  <a:schemeClr val="bg1"/>
                </a:solidFill>
              </a:rPr>
              <a:t>Uygulamalar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 descr="A plate of food on a table&#10;&#10;Description automatically generated">
            <a:extLst>
              <a:ext uri="{FF2B5EF4-FFF2-40B4-BE49-F238E27FC236}">
                <a16:creationId xmlns="" xmlns:a16="http://schemas.microsoft.com/office/drawing/2014/main" id="{A3123C22-62C1-4581-85A4-9A75F86D3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91531" y="2154203"/>
            <a:ext cx="2549593" cy="25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15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1180" y="2434464"/>
            <a:ext cx="8688020" cy="3631644"/>
          </a:xfrm>
        </p:spPr>
        <p:txBody>
          <a:bodyPr/>
          <a:lstStyle/>
          <a:p>
            <a:endParaRPr lang="en-US" sz="2200" dirty="0"/>
          </a:p>
          <a:p>
            <a:r>
              <a:rPr lang="en-US" sz="2200" dirty="0" err="1"/>
              <a:t>Örnek</a:t>
            </a:r>
            <a:r>
              <a:rPr lang="en-US" sz="2200" dirty="0"/>
              <a:t> 2: „</a:t>
            </a:r>
            <a:r>
              <a:rPr lang="en-US" sz="2200" dirty="0" err="1"/>
              <a:t>RefuShe</a:t>
            </a:r>
            <a:r>
              <a:rPr lang="en-US" sz="2200" dirty="0"/>
              <a:t>“ </a:t>
            </a:r>
            <a:r>
              <a:rPr lang="en-US" sz="2200" dirty="0" err="1"/>
              <a:t>Uygulaması</a:t>
            </a:r>
            <a:r>
              <a:rPr lang="en-US" sz="2200" dirty="0" smtClean="0"/>
              <a:t>:</a:t>
            </a:r>
            <a:endParaRPr lang="tr-TR" sz="2200" dirty="0" smtClean="0"/>
          </a:p>
          <a:p>
            <a:r>
              <a:rPr lang="en-IE" sz="2000" dirty="0" smtClean="0">
                <a:hlinkClick r:id="rId2"/>
              </a:rPr>
              <a:t>https</a:t>
            </a:r>
            <a:r>
              <a:rPr lang="en-IE" sz="2000" dirty="0">
                <a:hlinkClick r:id="rId2"/>
              </a:rPr>
              <a:t>://play.google.com/store/apps/details?id=de.upsource.appff&amp;hl=en_US</a:t>
            </a:r>
            <a:endParaRPr lang="en-US" sz="2200" dirty="0"/>
          </a:p>
          <a:p>
            <a:r>
              <a:rPr lang="en-US" sz="2200" dirty="0" err="1"/>
              <a:t>Mülteci</a:t>
            </a:r>
            <a:r>
              <a:rPr lang="en-US" sz="2200" dirty="0"/>
              <a:t> </a:t>
            </a:r>
            <a:r>
              <a:rPr lang="en-US" sz="2200" dirty="0" err="1"/>
              <a:t>kadınlar</a:t>
            </a:r>
            <a:r>
              <a:rPr lang="en-US" sz="2200" dirty="0"/>
              <a:t>, </a:t>
            </a:r>
            <a:r>
              <a:rPr lang="en-US" sz="2200" dirty="0" err="1"/>
              <a:t>Almanya'da</a:t>
            </a:r>
            <a:r>
              <a:rPr lang="en-US" sz="2200" dirty="0"/>
              <a:t> </a:t>
            </a:r>
            <a:r>
              <a:rPr lang="en-US" sz="2200" dirty="0" err="1"/>
              <a:t>geçerli</a:t>
            </a:r>
            <a:r>
              <a:rPr lang="en-US" sz="2200" dirty="0"/>
              <a:t> </a:t>
            </a:r>
            <a:r>
              <a:rPr lang="en-US" sz="2200" dirty="0" err="1"/>
              <a:t>olan</a:t>
            </a:r>
            <a:r>
              <a:rPr lang="en-US" sz="2200" dirty="0"/>
              <a:t> </a:t>
            </a:r>
            <a:r>
              <a:rPr lang="en-US" sz="2200" dirty="0" err="1"/>
              <a:t>temel</a:t>
            </a:r>
            <a:r>
              <a:rPr lang="en-US" sz="2200" dirty="0"/>
              <a:t> </a:t>
            </a:r>
            <a:r>
              <a:rPr lang="en-US" sz="2200" dirty="0" err="1"/>
              <a:t>değerler</a:t>
            </a:r>
            <a:r>
              <a:rPr lang="en-US" sz="2200" dirty="0"/>
              <a:t> ve </a:t>
            </a:r>
            <a:r>
              <a:rPr lang="en-US" sz="2200" dirty="0" err="1"/>
              <a:t>şiddet</a:t>
            </a:r>
            <a:r>
              <a:rPr lang="en-US" sz="2200" dirty="0"/>
              <a:t> </a:t>
            </a:r>
            <a:r>
              <a:rPr lang="en-US" sz="2200" dirty="0" err="1"/>
              <a:t>olaylarına</a:t>
            </a:r>
            <a:r>
              <a:rPr lang="en-US" sz="2200" dirty="0"/>
              <a:t> </a:t>
            </a:r>
            <a:r>
              <a:rPr lang="en-US" sz="2200" dirty="0" err="1"/>
              <a:t>yardımcı</a:t>
            </a:r>
            <a:r>
              <a:rPr lang="en-US" sz="2200" dirty="0"/>
              <a:t> </a:t>
            </a:r>
            <a:r>
              <a:rPr lang="en-US" sz="2200" dirty="0" err="1"/>
              <a:t>olma</a:t>
            </a:r>
            <a:r>
              <a:rPr lang="en-US" sz="2200" dirty="0"/>
              <a:t> </a:t>
            </a:r>
            <a:r>
              <a:rPr lang="en-US" sz="2200" dirty="0" err="1"/>
              <a:t>yöntemleri</a:t>
            </a:r>
            <a:r>
              <a:rPr lang="en-US" sz="2200" dirty="0"/>
              <a:t> </a:t>
            </a:r>
            <a:r>
              <a:rPr lang="en-US" sz="2200" dirty="0" err="1"/>
              <a:t>hakkında</a:t>
            </a:r>
            <a:r>
              <a:rPr lang="en-US" sz="2200" dirty="0"/>
              <a:t> </a:t>
            </a:r>
            <a:r>
              <a:rPr lang="en-US" sz="2200" dirty="0" err="1"/>
              <a:t>kolayca</a:t>
            </a:r>
            <a:r>
              <a:rPr lang="en-US" sz="2200" dirty="0"/>
              <a:t> </a:t>
            </a:r>
            <a:r>
              <a:rPr lang="en-US" sz="2200" dirty="0" err="1"/>
              <a:t>anlaşılabilir</a:t>
            </a:r>
            <a:r>
              <a:rPr lang="en-US" sz="2200" dirty="0"/>
              <a:t> </a:t>
            </a:r>
            <a:r>
              <a:rPr lang="en-US" sz="2200" dirty="0" err="1"/>
              <a:t>bilgiler</a:t>
            </a:r>
            <a:r>
              <a:rPr lang="en-US" sz="2200" dirty="0"/>
              <a:t> </a:t>
            </a:r>
            <a:r>
              <a:rPr lang="en-US" sz="2200" dirty="0" err="1"/>
              <a:t>alırlar</a:t>
            </a:r>
            <a:r>
              <a:rPr lang="en-US" sz="2200" dirty="0"/>
              <a:t>. </a:t>
            </a:r>
            <a:r>
              <a:rPr lang="en-US" sz="2200" dirty="0" err="1"/>
              <a:t>Diğer</a:t>
            </a:r>
            <a:r>
              <a:rPr lang="en-US" sz="2200" dirty="0"/>
              <a:t> </a:t>
            </a:r>
            <a:r>
              <a:rPr lang="en-US" sz="2200" dirty="0" err="1"/>
              <a:t>şeylerin</a:t>
            </a:r>
            <a:r>
              <a:rPr lang="en-US" sz="2200" dirty="0"/>
              <a:t> </a:t>
            </a:r>
            <a:r>
              <a:rPr lang="en-US" sz="2200" dirty="0" err="1"/>
              <a:t>yanı</a:t>
            </a:r>
            <a:r>
              <a:rPr lang="en-US" sz="2200" dirty="0"/>
              <a:t> </a:t>
            </a:r>
            <a:r>
              <a:rPr lang="en-US" sz="2200" dirty="0" err="1"/>
              <a:t>sıra</a:t>
            </a:r>
            <a:r>
              <a:rPr lang="en-US" sz="2200" dirty="0"/>
              <a:t>, </a:t>
            </a:r>
            <a:r>
              <a:rPr lang="en-US" sz="2200" dirty="0" err="1"/>
              <a:t>videolar</a:t>
            </a:r>
            <a:r>
              <a:rPr lang="en-US" sz="2200" dirty="0"/>
              <a:t> </a:t>
            </a:r>
            <a:r>
              <a:rPr lang="en-US" sz="2200" dirty="0" err="1"/>
              <a:t>Almanya'daki</a:t>
            </a:r>
            <a:r>
              <a:rPr lang="en-US" sz="2200" dirty="0"/>
              <a:t> </a:t>
            </a:r>
            <a:r>
              <a:rPr lang="en-US" sz="2200" dirty="0" err="1"/>
              <a:t>cinselliğin</a:t>
            </a:r>
            <a:r>
              <a:rPr lang="en-US" sz="2200" dirty="0"/>
              <a:t> </a:t>
            </a:r>
            <a:r>
              <a:rPr lang="en-US" sz="2200" dirty="0" err="1"/>
              <a:t>ele</a:t>
            </a:r>
            <a:r>
              <a:rPr lang="en-US" sz="2200" dirty="0"/>
              <a:t> </a:t>
            </a:r>
            <a:r>
              <a:rPr lang="en-US" sz="2200" dirty="0" err="1"/>
              <a:t>alınmasıyla</a:t>
            </a:r>
            <a:r>
              <a:rPr lang="en-US" sz="2200" dirty="0"/>
              <a:t> </a:t>
            </a:r>
            <a:r>
              <a:rPr lang="en-US" sz="2200" dirty="0" err="1"/>
              <a:t>ilgileniyor</a:t>
            </a:r>
            <a:r>
              <a:rPr lang="en-US" sz="2200" dirty="0"/>
              <a:t> ve </a:t>
            </a:r>
            <a:r>
              <a:rPr lang="en-US" sz="2200" dirty="0" err="1"/>
              <a:t>kadın</a:t>
            </a:r>
            <a:r>
              <a:rPr lang="en-US" sz="2200" dirty="0"/>
              <a:t> </a:t>
            </a:r>
            <a:r>
              <a:rPr lang="en-US" sz="2200" dirty="0" err="1"/>
              <a:t>danışmanlık</a:t>
            </a:r>
            <a:r>
              <a:rPr lang="en-US" sz="2200" dirty="0"/>
              <a:t> </a:t>
            </a:r>
            <a:r>
              <a:rPr lang="en-US" sz="2200" dirty="0" err="1"/>
              <a:t>merkezleri</a:t>
            </a:r>
            <a:r>
              <a:rPr lang="en-US" sz="2200" dirty="0"/>
              <a:t>, </a:t>
            </a:r>
            <a:r>
              <a:rPr lang="en-US" sz="2200" dirty="0" err="1"/>
              <a:t>destek</a:t>
            </a:r>
            <a:r>
              <a:rPr lang="en-US" sz="2200" dirty="0"/>
              <a:t> </a:t>
            </a:r>
            <a:r>
              <a:rPr lang="en-US" sz="2200" dirty="0" err="1"/>
              <a:t>tesisleri</a:t>
            </a:r>
            <a:r>
              <a:rPr lang="en-US" sz="2200" dirty="0"/>
              <a:t> ve </a:t>
            </a:r>
            <a:r>
              <a:rPr lang="en-US" sz="2200" dirty="0" err="1"/>
              <a:t>acil</a:t>
            </a:r>
            <a:r>
              <a:rPr lang="en-US" sz="2200" dirty="0"/>
              <a:t> </a:t>
            </a:r>
            <a:r>
              <a:rPr lang="en-US" sz="2200" dirty="0" err="1"/>
              <a:t>telefon</a:t>
            </a:r>
            <a:r>
              <a:rPr lang="en-US" sz="2200" dirty="0"/>
              <a:t> </a:t>
            </a:r>
            <a:r>
              <a:rPr lang="en-US" sz="2200" dirty="0" err="1"/>
              <a:t>numaralarının</a:t>
            </a:r>
            <a:r>
              <a:rPr lang="en-US" sz="2200" dirty="0"/>
              <a:t> </a:t>
            </a:r>
            <a:r>
              <a:rPr lang="en-US" sz="2200" dirty="0" err="1"/>
              <a:t>iletişim</a:t>
            </a:r>
            <a:r>
              <a:rPr lang="en-US" sz="2200" dirty="0"/>
              <a:t> </a:t>
            </a:r>
            <a:r>
              <a:rPr lang="en-US" sz="2200" dirty="0" err="1"/>
              <a:t>bilgilerini</a:t>
            </a:r>
            <a:r>
              <a:rPr lang="en-US" sz="2200" dirty="0"/>
              <a:t> </a:t>
            </a:r>
            <a:r>
              <a:rPr lang="en-US" sz="2200" dirty="0" err="1" smtClean="0"/>
              <a:t>sağlıyor</a:t>
            </a:r>
            <a:r>
              <a:rPr lang="tr-TR" sz="2200" dirty="0" smtClean="0"/>
              <a:t>.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11130" y="576579"/>
            <a:ext cx="8392206" cy="1093449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Negatif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çıkışlardan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kaçının</a:t>
            </a:r>
            <a:r>
              <a:rPr lang="en-IE" dirty="0">
                <a:solidFill>
                  <a:srgbClr val="EA1D76"/>
                </a:solidFill>
              </a:rPr>
              <a:t> - </a:t>
            </a:r>
            <a:r>
              <a:rPr lang="en-IE" dirty="0" err="1">
                <a:solidFill>
                  <a:srgbClr val="EA1D76"/>
                </a:solidFill>
              </a:rPr>
              <a:t>Almanya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53290" y="6066108"/>
            <a:ext cx="7053943" cy="732221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</a:rPr>
              <a:t>Mültecilerin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bağımlılıklarını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önlemeye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yardımcı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olacak</a:t>
            </a:r>
            <a:r>
              <a:rPr lang="en-US" sz="2400" dirty="0">
                <a:solidFill>
                  <a:schemeClr val="bg1"/>
                </a:solidFill>
              </a:rPr>
              <a:t> Mobil </a:t>
            </a:r>
            <a:r>
              <a:rPr lang="en-US" sz="2400" dirty="0" err="1">
                <a:solidFill>
                  <a:schemeClr val="bg1"/>
                </a:solidFill>
              </a:rPr>
              <a:t>Uygulamalar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 descr="A plate of food on a table&#10;&#10;Description automatically generated">
            <a:extLst>
              <a:ext uri="{FF2B5EF4-FFF2-40B4-BE49-F238E27FC236}">
                <a16:creationId xmlns="" xmlns:a16="http://schemas.microsoft.com/office/drawing/2014/main" id="{A3123C22-62C1-4581-85A4-9A75F86D3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65851" y="2434464"/>
            <a:ext cx="2549593" cy="25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1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A0B8956-E397-4AAE-A606-CEAB3965D2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6882" y="1754551"/>
            <a:ext cx="8198069" cy="4352152"/>
          </a:xfrm>
        </p:spPr>
        <p:txBody>
          <a:bodyPr/>
          <a:lstStyle/>
          <a:p>
            <a:pPr marL="0" indent="0">
              <a:buNone/>
            </a:pPr>
            <a:r>
              <a:rPr lang="en-IE" dirty="0">
                <a:solidFill>
                  <a:srgbClr val="EA1D76"/>
                </a:solidFill>
              </a:rPr>
              <a:t>SADECE BİR AN İÇİN, HAYAL ET...</a:t>
            </a:r>
            <a:endParaRPr lang="en-IE" dirty="0" smtClean="0">
              <a:solidFill>
                <a:srgbClr val="EA1D76"/>
              </a:solidFill>
            </a:endParaRPr>
          </a:p>
          <a:p>
            <a:pPr marL="0" indent="0">
              <a:buNone/>
            </a:pPr>
            <a:r>
              <a:rPr lang="en-IE" dirty="0" err="1" smtClean="0">
                <a:solidFill>
                  <a:srgbClr val="B6BD00"/>
                </a:solidFill>
              </a:rPr>
              <a:t>Evden</a:t>
            </a:r>
            <a:r>
              <a:rPr lang="en-IE" dirty="0" smtClean="0">
                <a:solidFill>
                  <a:srgbClr val="B6BD00"/>
                </a:solidFill>
              </a:rPr>
              <a:t> </a:t>
            </a:r>
            <a:r>
              <a:rPr lang="en-IE" dirty="0">
                <a:solidFill>
                  <a:srgbClr val="B6BD00"/>
                </a:solidFill>
              </a:rPr>
              <a:t>ve </a:t>
            </a:r>
            <a:r>
              <a:rPr lang="en-IE" dirty="0" err="1">
                <a:solidFill>
                  <a:srgbClr val="B6BD00"/>
                </a:solidFill>
              </a:rPr>
              <a:t>tanıdık</a:t>
            </a:r>
            <a:r>
              <a:rPr lang="en-IE" dirty="0">
                <a:solidFill>
                  <a:srgbClr val="B6BD00"/>
                </a:solidFill>
              </a:rPr>
              <a:t> her </a:t>
            </a:r>
            <a:r>
              <a:rPr lang="en-IE" dirty="0" err="1">
                <a:solidFill>
                  <a:srgbClr val="B6BD00"/>
                </a:solidFill>
              </a:rPr>
              <a:t>şeyden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kaçmalısın</a:t>
            </a:r>
            <a:r>
              <a:rPr lang="en-IE" dirty="0">
                <a:solidFill>
                  <a:srgbClr val="B6BD00"/>
                </a:solidFill>
              </a:rPr>
              <a:t>. </a:t>
            </a:r>
            <a:r>
              <a:rPr lang="en-IE" dirty="0" err="1"/>
              <a:t>Ülkenizi</a:t>
            </a:r>
            <a:r>
              <a:rPr lang="en-IE" dirty="0"/>
              <a:t> </a:t>
            </a:r>
            <a:r>
              <a:rPr lang="en-IE" dirty="0" err="1"/>
              <a:t>terk</a:t>
            </a:r>
            <a:r>
              <a:rPr lang="en-IE" dirty="0"/>
              <a:t> </a:t>
            </a:r>
            <a:r>
              <a:rPr lang="en-IE" dirty="0" err="1"/>
              <a:t>etme</a:t>
            </a:r>
            <a:r>
              <a:rPr lang="en-IE" dirty="0"/>
              <a:t> </a:t>
            </a:r>
            <a:r>
              <a:rPr lang="en-IE" dirty="0" err="1"/>
              <a:t>kararı</a:t>
            </a:r>
            <a:r>
              <a:rPr lang="en-IE" dirty="0"/>
              <a:t> </a:t>
            </a:r>
            <a:r>
              <a:rPr lang="en-IE" dirty="0" err="1"/>
              <a:t>hafife</a:t>
            </a:r>
            <a:r>
              <a:rPr lang="en-IE" dirty="0"/>
              <a:t> </a:t>
            </a:r>
            <a:r>
              <a:rPr lang="en-IE" dirty="0" err="1"/>
              <a:t>alınmaz</a:t>
            </a:r>
            <a:r>
              <a:rPr lang="en-IE" dirty="0"/>
              <a:t>. </a:t>
            </a:r>
            <a:r>
              <a:rPr lang="en-IE" dirty="0" err="1"/>
              <a:t>Yolculuk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ödeme</a:t>
            </a:r>
            <a:r>
              <a:rPr lang="en-IE" dirty="0"/>
              <a:t> </a:t>
            </a:r>
            <a:r>
              <a:rPr lang="en-IE" dirty="0" err="1"/>
              <a:t>yapmak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yeterli</a:t>
            </a:r>
            <a:r>
              <a:rPr lang="en-IE" dirty="0"/>
              <a:t> </a:t>
            </a:r>
            <a:r>
              <a:rPr lang="en-IE" dirty="0" err="1"/>
              <a:t>paraya</a:t>
            </a:r>
            <a:r>
              <a:rPr lang="en-IE" dirty="0"/>
              <a:t> </a:t>
            </a:r>
            <a:r>
              <a:rPr lang="en-IE" dirty="0" err="1"/>
              <a:t>erişmeniz</a:t>
            </a:r>
            <a:r>
              <a:rPr lang="en-IE" dirty="0"/>
              <a:t> </a:t>
            </a:r>
            <a:r>
              <a:rPr lang="en-IE" dirty="0" err="1"/>
              <a:t>gerekir</a:t>
            </a:r>
            <a:r>
              <a:rPr lang="en-IE" dirty="0"/>
              <a:t> (</a:t>
            </a:r>
            <a:r>
              <a:rPr lang="en-IE" dirty="0" err="1"/>
              <a:t>örn</a:t>
            </a:r>
            <a:r>
              <a:rPr lang="en-IE" dirty="0"/>
              <a:t>. </a:t>
            </a:r>
            <a:r>
              <a:rPr lang="en-IE" dirty="0" err="1"/>
              <a:t>Tekne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). </a:t>
            </a:r>
            <a:r>
              <a:rPr lang="en-IE" dirty="0" err="1"/>
              <a:t>Yetkililerin</a:t>
            </a:r>
            <a:r>
              <a:rPr lang="en-IE" dirty="0"/>
              <a:t> </a:t>
            </a:r>
            <a:r>
              <a:rPr lang="en-IE" dirty="0" err="1"/>
              <a:t>yasaklaması</a:t>
            </a:r>
            <a:r>
              <a:rPr lang="en-IE" dirty="0"/>
              <a:t> </a:t>
            </a:r>
            <a:r>
              <a:rPr lang="en-IE" dirty="0" err="1"/>
              <a:t>durumunda</a:t>
            </a:r>
            <a:r>
              <a:rPr lang="en-IE" dirty="0"/>
              <a:t> </a:t>
            </a:r>
            <a:r>
              <a:rPr lang="en-IE" dirty="0" err="1"/>
              <a:t>gizlice</a:t>
            </a:r>
            <a:r>
              <a:rPr lang="en-IE" dirty="0"/>
              <a:t> </a:t>
            </a:r>
            <a:r>
              <a:rPr lang="en-IE" dirty="0" err="1">
                <a:solidFill>
                  <a:srgbClr val="B6BD00"/>
                </a:solidFill>
              </a:rPr>
              <a:t>ayrılmanız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gerekebilir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/>
              <a:t>Belki</a:t>
            </a:r>
            <a:r>
              <a:rPr lang="en-IE" dirty="0"/>
              <a:t> </a:t>
            </a:r>
            <a:r>
              <a:rPr lang="en-IE" dirty="0" err="1"/>
              <a:t>siz</a:t>
            </a:r>
            <a:r>
              <a:rPr lang="en-IE" dirty="0"/>
              <a:t> (</a:t>
            </a:r>
            <a:r>
              <a:rPr lang="en-IE" dirty="0" err="1"/>
              <a:t>ya</a:t>
            </a:r>
            <a:r>
              <a:rPr lang="en-IE" dirty="0"/>
              <a:t> da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üyesi</a:t>
            </a:r>
            <a:r>
              <a:rPr lang="en-IE" dirty="0"/>
              <a:t>) </a:t>
            </a:r>
            <a:r>
              <a:rPr lang="en-IE" dirty="0" err="1"/>
              <a:t>zulüm</a:t>
            </a:r>
            <a:r>
              <a:rPr lang="en-IE" dirty="0"/>
              <a:t> </a:t>
            </a:r>
            <a:r>
              <a:rPr lang="en-IE" dirty="0" err="1"/>
              <a:t>görmüş</a:t>
            </a:r>
            <a:r>
              <a:rPr lang="en-IE" dirty="0"/>
              <a:t> </a:t>
            </a:r>
            <a:r>
              <a:rPr lang="en-IE" dirty="0" err="1"/>
              <a:t>ya</a:t>
            </a:r>
            <a:r>
              <a:rPr lang="en-IE" dirty="0"/>
              <a:t> da </a:t>
            </a:r>
            <a:r>
              <a:rPr lang="en-IE" dirty="0" err="1"/>
              <a:t>baskıcı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rejime</a:t>
            </a:r>
            <a:r>
              <a:rPr lang="en-IE" dirty="0"/>
              <a:t> </a:t>
            </a:r>
            <a:r>
              <a:rPr lang="en-IE" dirty="0" err="1"/>
              <a:t>direnmekte</a:t>
            </a:r>
            <a:r>
              <a:rPr lang="en-IE" dirty="0"/>
              <a:t> ve </a:t>
            </a:r>
            <a:r>
              <a:rPr lang="en-IE" dirty="0" err="1"/>
              <a:t>herhangi</a:t>
            </a:r>
            <a:r>
              <a:rPr lang="en-IE" dirty="0"/>
              <a:t> </a:t>
            </a:r>
            <a:r>
              <a:rPr lang="en-IE" dirty="0" err="1">
                <a:solidFill>
                  <a:srgbClr val="B6BD00"/>
                </a:solidFill>
              </a:rPr>
              <a:t>birine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güvenmekte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zorlanıyorsunuz</a:t>
            </a:r>
            <a:r>
              <a:rPr lang="en-IE" dirty="0">
                <a:solidFill>
                  <a:srgbClr val="B6BD00"/>
                </a:solidFill>
              </a:rPr>
              <a:t>.</a:t>
            </a:r>
            <a:r>
              <a:rPr lang="en-IE" dirty="0"/>
              <a:t> </a:t>
            </a:r>
            <a:r>
              <a:rPr lang="en-IE" dirty="0" err="1"/>
              <a:t>Hayatta</a:t>
            </a:r>
            <a:r>
              <a:rPr lang="en-IE" dirty="0"/>
              <a:t> </a:t>
            </a:r>
            <a:r>
              <a:rPr lang="en-IE" dirty="0" err="1"/>
              <a:t>kalma</a:t>
            </a:r>
            <a:r>
              <a:rPr lang="en-IE" dirty="0"/>
              <a:t> </a:t>
            </a:r>
            <a:r>
              <a:rPr lang="en-IE" dirty="0" err="1"/>
              <a:t>süreniz</a:t>
            </a:r>
            <a:r>
              <a:rPr lang="en-IE" dirty="0"/>
              <a:t> </a:t>
            </a:r>
            <a:r>
              <a:rPr lang="en-IE" dirty="0" err="1"/>
              <a:t>tamamen</a:t>
            </a:r>
            <a:r>
              <a:rPr lang="en-IE" dirty="0"/>
              <a:t> </a:t>
            </a:r>
            <a:r>
              <a:rPr lang="en-IE" dirty="0" err="1"/>
              <a:t>gizliliğe</a:t>
            </a:r>
            <a:r>
              <a:rPr lang="en-IE" dirty="0"/>
              <a:t> </a:t>
            </a:r>
            <a:r>
              <a:rPr lang="en-IE" dirty="0" err="1"/>
              <a:t>bağlıdır</a:t>
            </a:r>
            <a:r>
              <a:rPr lang="en-IE" dirty="0"/>
              <a:t>, </a:t>
            </a:r>
            <a:r>
              <a:rPr lang="en-IE" dirty="0" err="1"/>
              <a:t>çünkü</a:t>
            </a:r>
            <a:r>
              <a:rPr lang="en-IE" dirty="0"/>
              <a:t> </a:t>
            </a:r>
            <a:r>
              <a:rPr lang="en-IE" dirty="0" err="1"/>
              <a:t>hapse</a:t>
            </a:r>
            <a:r>
              <a:rPr lang="en-IE" dirty="0"/>
              <a:t> </a:t>
            </a:r>
            <a:r>
              <a:rPr lang="en-IE" dirty="0" err="1"/>
              <a:t>atılabilir</a:t>
            </a:r>
            <a:r>
              <a:rPr lang="en-IE" dirty="0"/>
              <a:t> ve </a:t>
            </a:r>
            <a:r>
              <a:rPr lang="en-IE" dirty="0" err="1"/>
              <a:t>işkence</a:t>
            </a:r>
            <a:r>
              <a:rPr lang="en-IE" dirty="0"/>
              <a:t> </a:t>
            </a:r>
            <a:r>
              <a:rPr lang="en-IE" dirty="0" err="1"/>
              <a:t>görüp</a:t>
            </a:r>
            <a:r>
              <a:rPr lang="en-IE" dirty="0"/>
              <a:t> </a:t>
            </a:r>
            <a:r>
              <a:rPr lang="en-IE" dirty="0" err="1"/>
              <a:t>öldürülebilirsiniz</a:t>
            </a:r>
            <a:r>
              <a:rPr lang="en-IE" dirty="0"/>
              <a:t>. </a:t>
            </a:r>
            <a:r>
              <a:rPr lang="en-IE" dirty="0" err="1"/>
              <a:t>Savaşta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ülkede</a:t>
            </a:r>
            <a:r>
              <a:rPr lang="en-IE" dirty="0"/>
              <a:t>, </a:t>
            </a:r>
            <a:r>
              <a:rPr lang="en-IE" dirty="0" err="1"/>
              <a:t>kayıp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üyesinin</a:t>
            </a:r>
            <a:r>
              <a:rPr lang="en-IE" dirty="0"/>
              <a:t> </a:t>
            </a:r>
            <a:r>
              <a:rPr lang="en-IE" dirty="0" err="1"/>
              <a:t>hayatta</a:t>
            </a:r>
            <a:r>
              <a:rPr lang="en-IE" dirty="0"/>
              <a:t> </a:t>
            </a:r>
            <a:r>
              <a:rPr lang="en-IE" dirty="0" err="1"/>
              <a:t>olup</a:t>
            </a:r>
            <a:r>
              <a:rPr lang="en-IE" dirty="0"/>
              <a:t> </a:t>
            </a:r>
            <a:r>
              <a:rPr lang="en-IE" dirty="0" err="1"/>
              <a:t>olmadığını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korkunç</a:t>
            </a:r>
            <a:r>
              <a:rPr lang="en-IE" dirty="0"/>
              <a:t> </a:t>
            </a:r>
            <a:r>
              <a:rPr lang="en-IE" dirty="0" err="1"/>
              <a:t>istismarlara</a:t>
            </a:r>
            <a:r>
              <a:rPr lang="en-IE" dirty="0"/>
              <a:t> </a:t>
            </a:r>
            <a:r>
              <a:rPr lang="en-IE" dirty="0" err="1"/>
              <a:t>maruz</a:t>
            </a:r>
            <a:r>
              <a:rPr lang="en-IE" dirty="0"/>
              <a:t> </a:t>
            </a:r>
            <a:r>
              <a:rPr lang="en-IE" dirty="0" err="1"/>
              <a:t>kalıp</a:t>
            </a:r>
            <a:r>
              <a:rPr lang="en-IE" dirty="0"/>
              <a:t> </a:t>
            </a:r>
            <a:r>
              <a:rPr lang="en-IE" dirty="0" err="1"/>
              <a:t>kalmadığını</a:t>
            </a:r>
            <a:r>
              <a:rPr lang="en-IE" dirty="0"/>
              <a:t> </a:t>
            </a:r>
            <a:r>
              <a:rPr lang="en-IE" dirty="0" err="1"/>
              <a:t>bilmenin</a:t>
            </a:r>
            <a:r>
              <a:rPr lang="en-IE" dirty="0"/>
              <a:t> </a:t>
            </a:r>
            <a:r>
              <a:rPr lang="en-IE" dirty="0" err="1"/>
              <a:t>basit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yolu</a:t>
            </a:r>
            <a:r>
              <a:rPr lang="en-IE" dirty="0"/>
              <a:t> </a:t>
            </a:r>
            <a:r>
              <a:rPr lang="en-IE" dirty="0" err="1"/>
              <a:t>yoktur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 err="1">
                <a:solidFill>
                  <a:srgbClr val="B6BD00"/>
                </a:solidFill>
              </a:rPr>
              <a:t>Belirsizlik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acı</a:t>
            </a:r>
            <a:r>
              <a:rPr lang="en-IE" dirty="0">
                <a:solidFill>
                  <a:srgbClr val="B6BD00"/>
                </a:solidFill>
              </a:rPr>
              <a:t> </a:t>
            </a:r>
            <a:r>
              <a:rPr lang="en-IE" dirty="0" err="1">
                <a:solidFill>
                  <a:srgbClr val="B6BD00"/>
                </a:solidFill>
              </a:rPr>
              <a:t>veriyor</a:t>
            </a:r>
            <a:r>
              <a:rPr lang="en-IE" dirty="0" smtClean="0">
                <a:solidFill>
                  <a:srgbClr val="B6BD00"/>
                </a:solidFill>
              </a:rPr>
              <a:t>…</a:t>
            </a:r>
            <a:endParaRPr lang="en-IE" dirty="0">
              <a:solidFill>
                <a:srgbClr val="B6BD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9FFB61-6620-44B7-B0B8-C4751F5544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Deneyimini</a:t>
            </a:r>
            <a:r>
              <a:rPr lang="en-IE" dirty="0"/>
              <a:t> </a:t>
            </a:r>
            <a:r>
              <a:rPr lang="en-IE" dirty="0" err="1"/>
              <a:t>Anlama</a:t>
            </a:r>
            <a:endParaRPr lang="en-IE" dirty="0"/>
          </a:p>
        </p:txBody>
      </p:sp>
      <p:pic>
        <p:nvPicPr>
          <p:cNvPr id="5" name="Picture 4" descr="A group of people in a boat on a body of water&#10;&#10;Description automatically generated">
            <a:extLst>
              <a:ext uri="{FF2B5EF4-FFF2-40B4-BE49-F238E27FC236}">
                <a16:creationId xmlns="" xmlns:a16="http://schemas.microsoft.com/office/drawing/2014/main" id="{2F87936F-2465-4250-96D7-5063F6FE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009459"/>
            <a:ext cx="3144534" cy="2097244"/>
          </a:xfrm>
          <a:prstGeom prst="rect">
            <a:avLst/>
          </a:prstGeom>
        </p:spPr>
      </p:pic>
      <p:pic>
        <p:nvPicPr>
          <p:cNvPr id="8" name="Picture 7" descr="A group of people walking in the sand&#10;&#10;Description automatically generated">
            <a:extLst>
              <a:ext uri="{FF2B5EF4-FFF2-40B4-BE49-F238E27FC236}">
                <a16:creationId xmlns="" xmlns:a16="http://schemas.microsoft.com/office/drawing/2014/main" id="{64D6335A-EBB6-42DB-ACBA-3FDBF616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754551"/>
            <a:ext cx="3144534" cy="20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39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0950AE-0C81-4830-9732-4B2ED945CB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66657" y="1896156"/>
            <a:ext cx="6825343" cy="3879228"/>
          </a:xfrm>
        </p:spPr>
        <p:txBody>
          <a:bodyPr/>
          <a:lstStyle/>
          <a:p>
            <a:pPr algn="just" fontAlgn="base"/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, </a:t>
            </a:r>
            <a:r>
              <a:rPr lang="en-IE" dirty="0" err="1"/>
              <a:t>herkes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topluluklarında</a:t>
            </a:r>
            <a:r>
              <a:rPr lang="en-IE" dirty="0"/>
              <a:t> / </a:t>
            </a:r>
            <a:r>
              <a:rPr lang="en-IE" dirty="0" err="1"/>
              <a:t>toplumlarında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amaç</a:t>
            </a:r>
            <a:r>
              <a:rPr lang="en-IE" dirty="0"/>
              <a:t> ve </a:t>
            </a:r>
            <a:r>
              <a:rPr lang="en-IE" dirty="0" err="1"/>
              <a:t>yerlerini</a:t>
            </a:r>
            <a:r>
              <a:rPr lang="en-IE" dirty="0"/>
              <a:t> </a:t>
            </a:r>
            <a:r>
              <a:rPr lang="en-IE" dirty="0" err="1"/>
              <a:t>bulmaları</a:t>
            </a:r>
            <a:r>
              <a:rPr lang="en-IE" dirty="0"/>
              <a:t> </a:t>
            </a:r>
            <a:r>
              <a:rPr lang="en-IE" dirty="0" err="1"/>
              <a:t>gerekir</a:t>
            </a:r>
            <a:r>
              <a:rPr lang="en-IE" dirty="0"/>
              <a:t>. </a:t>
            </a:r>
            <a:r>
              <a:rPr lang="en-IE" dirty="0" err="1"/>
              <a:t>Çoğu</a:t>
            </a:r>
            <a:r>
              <a:rPr lang="en-IE" dirty="0"/>
              <a:t> </a:t>
            </a:r>
            <a:r>
              <a:rPr lang="en-IE" dirty="0" err="1"/>
              <a:t>insan</a:t>
            </a:r>
            <a:r>
              <a:rPr lang="en-IE" dirty="0"/>
              <a:t>, </a:t>
            </a:r>
            <a:r>
              <a:rPr lang="en-IE" dirty="0" err="1"/>
              <a:t>çalışmalarında</a:t>
            </a:r>
            <a:r>
              <a:rPr lang="en-IE" dirty="0"/>
              <a:t> </a:t>
            </a:r>
            <a:r>
              <a:rPr lang="en-IE" dirty="0" err="1"/>
              <a:t>amaçlarını</a:t>
            </a:r>
            <a:r>
              <a:rPr lang="en-IE" dirty="0"/>
              <a:t> </a:t>
            </a:r>
            <a:r>
              <a:rPr lang="en-IE" dirty="0" err="1"/>
              <a:t>bulur</a:t>
            </a:r>
            <a:r>
              <a:rPr lang="en-IE" dirty="0"/>
              <a:t>,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bu</a:t>
            </a:r>
            <a:r>
              <a:rPr lang="en-IE" dirty="0"/>
              <a:t> ilk </a:t>
            </a:r>
            <a:r>
              <a:rPr lang="en-IE" dirty="0" err="1"/>
              <a:t>günlerde</a:t>
            </a:r>
            <a:r>
              <a:rPr lang="en-IE" dirty="0"/>
              <a:t>, </a:t>
            </a:r>
            <a:r>
              <a:rPr lang="en-IE" dirty="0" err="1"/>
              <a:t>istihdam</a:t>
            </a:r>
            <a:r>
              <a:rPr lang="en-IE" dirty="0"/>
              <a:t> </a:t>
            </a:r>
            <a:r>
              <a:rPr lang="en-IE" dirty="0" err="1"/>
              <a:t>kısıtlamaları</a:t>
            </a:r>
            <a:r>
              <a:rPr lang="en-IE" dirty="0"/>
              <a:t> / </a:t>
            </a:r>
            <a:r>
              <a:rPr lang="en-IE" dirty="0" err="1"/>
              <a:t>yönetim</a:t>
            </a:r>
            <a:r>
              <a:rPr lang="en-IE" dirty="0"/>
              <a:t> </a:t>
            </a:r>
            <a:r>
              <a:rPr lang="en-IE" dirty="0" err="1"/>
              <a:t>prosedürleri</a:t>
            </a:r>
            <a:r>
              <a:rPr lang="en-IE" dirty="0"/>
              <a:t> </a:t>
            </a:r>
            <a:r>
              <a:rPr lang="en-IE" dirty="0" err="1"/>
              <a:t>nedeniyle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zor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</a:p>
          <a:p>
            <a:pPr algn="just" fontAlgn="base"/>
            <a:endParaRPr lang="en-IE" dirty="0"/>
          </a:p>
          <a:p>
            <a:pPr algn="just" fontAlgn="base"/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aktif</a:t>
            </a:r>
            <a:r>
              <a:rPr lang="en-IE" dirty="0"/>
              <a:t> </a:t>
            </a:r>
            <a:r>
              <a:rPr lang="en-IE" dirty="0" err="1"/>
              <a:t>vatandaş</a:t>
            </a:r>
            <a:r>
              <a:rPr lang="en-IE" dirty="0"/>
              <a:t> </a:t>
            </a:r>
            <a:r>
              <a:rPr lang="en-IE" dirty="0" err="1"/>
              <a:t>olmalarını</a:t>
            </a:r>
            <a:r>
              <a:rPr lang="en-IE" dirty="0"/>
              <a:t>, </a:t>
            </a:r>
            <a:r>
              <a:rPr lang="en-IE" dirty="0" err="1"/>
              <a:t>gönüllü</a:t>
            </a:r>
            <a:r>
              <a:rPr lang="en-IE" dirty="0"/>
              <a:t> </a:t>
            </a:r>
            <a:r>
              <a:rPr lang="en-IE" dirty="0" err="1"/>
              <a:t>olmalarını</a:t>
            </a:r>
            <a:r>
              <a:rPr lang="en-IE" dirty="0"/>
              <a:t>, </a:t>
            </a:r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iş</a:t>
            </a:r>
            <a:r>
              <a:rPr lang="en-IE" dirty="0"/>
              <a:t> </a:t>
            </a:r>
            <a:r>
              <a:rPr lang="en-IE" dirty="0" err="1"/>
              <a:t>deneyimini</a:t>
            </a:r>
            <a:r>
              <a:rPr lang="en-IE" dirty="0"/>
              <a:t> </a:t>
            </a:r>
            <a:r>
              <a:rPr lang="en-IE" dirty="0" err="1"/>
              <a:t>kazanmalarını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hedefe</a:t>
            </a:r>
            <a:r>
              <a:rPr lang="en-IE" dirty="0"/>
              <a:t> </a:t>
            </a:r>
            <a:r>
              <a:rPr lang="en-IE" dirty="0" err="1"/>
              <a:t>ulaşmak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çalışmalarını</a:t>
            </a:r>
            <a:r>
              <a:rPr lang="en-IE" dirty="0"/>
              <a:t> (</a:t>
            </a:r>
            <a:r>
              <a:rPr lang="en-IE" dirty="0" err="1"/>
              <a:t>belki</a:t>
            </a:r>
            <a:r>
              <a:rPr lang="en-IE" dirty="0"/>
              <a:t> de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beceri</a:t>
            </a:r>
            <a:r>
              <a:rPr lang="en-IE" dirty="0"/>
              <a:t> / </a:t>
            </a:r>
            <a:r>
              <a:rPr lang="en-IE" dirty="0" err="1"/>
              <a:t>dil</a:t>
            </a:r>
            <a:r>
              <a:rPr lang="en-IE" dirty="0"/>
              <a:t> </a:t>
            </a:r>
            <a:r>
              <a:rPr lang="en-IE" dirty="0" err="1"/>
              <a:t>öğrenmeleri</a:t>
            </a:r>
            <a:r>
              <a:rPr lang="en-IE" dirty="0"/>
              <a:t>) </a:t>
            </a:r>
            <a:r>
              <a:rPr lang="en-IE" dirty="0" err="1"/>
              <a:t>öğrenmeleri</a:t>
            </a:r>
            <a:r>
              <a:rPr lang="en-IE" dirty="0"/>
              <a:t> ve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etmeleri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amaç</a:t>
            </a:r>
            <a:r>
              <a:rPr lang="en-IE" dirty="0"/>
              <a:t> </a:t>
            </a:r>
            <a:r>
              <a:rPr lang="en-IE" dirty="0" err="1"/>
              <a:t>bulmalarına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EEBBA9-D6B8-4533-AA6F-112A545FE4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7910" y="958725"/>
            <a:ext cx="5579898" cy="857158"/>
          </a:xfrm>
        </p:spPr>
        <p:txBody>
          <a:bodyPr>
            <a:normAutofit fontScale="85000" lnSpcReduction="10000"/>
          </a:bodyPr>
          <a:lstStyle/>
          <a:p>
            <a:r>
              <a:rPr lang="en-IE" dirty="0" err="1">
                <a:solidFill>
                  <a:srgbClr val="EA1D76"/>
                </a:solidFill>
              </a:rPr>
              <a:t>Mültecilerin</a:t>
            </a:r>
            <a:r>
              <a:rPr lang="en-IE" dirty="0">
                <a:solidFill>
                  <a:srgbClr val="EA1D76"/>
                </a:solidFill>
              </a:rPr>
              <a:t> ve </a:t>
            </a:r>
            <a:r>
              <a:rPr lang="en-IE" dirty="0" err="1">
                <a:solidFill>
                  <a:srgbClr val="EA1D76"/>
                </a:solidFill>
              </a:rPr>
              <a:t>Göçmenlerin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Bir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Amaç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Bulmasına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Yardımcı</a:t>
            </a:r>
            <a:r>
              <a:rPr lang="en-IE" dirty="0">
                <a:solidFill>
                  <a:srgbClr val="EA1D76"/>
                </a:solidFill>
              </a:rPr>
              <a:t> </a:t>
            </a:r>
            <a:r>
              <a:rPr lang="en-IE" dirty="0" err="1">
                <a:solidFill>
                  <a:srgbClr val="EA1D76"/>
                </a:solidFill>
              </a:rPr>
              <a:t>Olun</a:t>
            </a:r>
            <a:endParaRPr lang="en-IE" dirty="0">
              <a:solidFill>
                <a:srgbClr val="EA1D76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7973D94C-2DC4-4340-BA37-684068E29846}"/>
              </a:ext>
            </a:extLst>
          </p:cNvPr>
          <p:cNvSpPr txBox="1">
            <a:spLocks/>
          </p:cNvSpPr>
          <p:nvPr/>
        </p:nvSpPr>
        <p:spPr>
          <a:xfrm>
            <a:off x="0" y="145185"/>
            <a:ext cx="5579898" cy="857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16A8D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Refahını</a:t>
            </a:r>
            <a:r>
              <a:rPr lang="en-IE" dirty="0"/>
              <a:t> </a:t>
            </a:r>
            <a:r>
              <a:rPr lang="en-IE" dirty="0" err="1"/>
              <a:t>Artırma</a:t>
            </a:r>
            <a:r>
              <a:rPr lang="en-IE" dirty="0"/>
              <a:t> </a:t>
            </a:r>
            <a:r>
              <a:rPr lang="en-IE" dirty="0" err="1"/>
              <a:t>Stratejileri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8FE79C-A28A-48B5-A124-DDDE5E64C96C}"/>
              </a:ext>
            </a:extLst>
          </p:cNvPr>
          <p:cNvSpPr/>
          <p:nvPr/>
        </p:nvSpPr>
        <p:spPr>
          <a:xfrm>
            <a:off x="8988625" y="6531820"/>
            <a:ext cx="2704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2"/>
              </a:rPr>
              <a:t>https://www.apa.org/topics/resilience</a:t>
            </a:r>
            <a:endParaRPr lang="en-IE" sz="1000" dirty="0"/>
          </a:p>
        </p:txBody>
      </p:sp>
      <p:pic>
        <p:nvPicPr>
          <p:cNvPr id="7" name="Picture Placeholder 6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716B4B2F-A37E-42B4-9919-1BF373F2C69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4843" r="4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6220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7657" y="1967284"/>
            <a:ext cx="5953806" cy="3631644"/>
          </a:xfrm>
        </p:spPr>
        <p:txBody>
          <a:bodyPr/>
          <a:lstStyle/>
          <a:p>
            <a:r>
              <a:rPr lang="en-IE" dirty="0" err="1"/>
              <a:t>Gelişen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bahçe</a:t>
            </a:r>
            <a:r>
              <a:rPr lang="en-IE" dirty="0"/>
              <a:t>, </a:t>
            </a:r>
            <a:r>
              <a:rPr lang="en-IE" dirty="0" err="1"/>
              <a:t>çoğu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şey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fikrin</a:t>
            </a:r>
            <a:r>
              <a:rPr lang="en-IE" dirty="0"/>
              <a:t> </a:t>
            </a:r>
            <a:r>
              <a:rPr lang="en-IE" dirty="0" err="1"/>
              <a:t>tohumuyla</a:t>
            </a:r>
            <a:r>
              <a:rPr lang="en-IE" dirty="0"/>
              <a:t> </a:t>
            </a:r>
            <a:r>
              <a:rPr lang="en-IE" dirty="0" err="1"/>
              <a:t>başlar</a:t>
            </a:r>
            <a:r>
              <a:rPr lang="en-IE" dirty="0"/>
              <a:t>.</a:t>
            </a:r>
          </a:p>
          <a:p>
            <a:r>
              <a:rPr lang="en-IE" dirty="0" err="1"/>
              <a:t>Kültürlerarası</a:t>
            </a:r>
            <a:r>
              <a:rPr lang="en-IE" dirty="0"/>
              <a:t> </a:t>
            </a:r>
            <a:r>
              <a:rPr lang="en-IE" dirty="0" err="1"/>
              <a:t>bahçeler</a:t>
            </a:r>
            <a:r>
              <a:rPr lang="en-IE" dirty="0"/>
              <a:t>, </a:t>
            </a:r>
            <a:r>
              <a:rPr lang="en-IE" dirty="0" err="1"/>
              <a:t>meyve</a:t>
            </a:r>
            <a:r>
              <a:rPr lang="en-IE" dirty="0"/>
              <a:t> ve </a:t>
            </a:r>
            <a:r>
              <a:rPr lang="en-IE" dirty="0" err="1"/>
              <a:t>sebzeleri</a:t>
            </a:r>
            <a:r>
              <a:rPr lang="en-IE" dirty="0"/>
              <a:t> </a:t>
            </a:r>
            <a:r>
              <a:rPr lang="en-IE" dirty="0" err="1"/>
              <a:t>yetiştirmek</a:t>
            </a:r>
            <a:r>
              <a:rPr lang="en-IE" dirty="0"/>
              <a:t>, </a:t>
            </a:r>
            <a:r>
              <a:rPr lang="en-IE" dirty="0" err="1"/>
              <a:t>tohum</a:t>
            </a:r>
            <a:r>
              <a:rPr lang="en-IE" dirty="0"/>
              <a:t> ve </a:t>
            </a:r>
            <a:r>
              <a:rPr lang="en-IE" dirty="0" err="1"/>
              <a:t>yemek</a:t>
            </a:r>
            <a:r>
              <a:rPr lang="en-IE" dirty="0"/>
              <a:t> </a:t>
            </a:r>
            <a:r>
              <a:rPr lang="en-IE" dirty="0" err="1"/>
              <a:t>tariflerini</a:t>
            </a:r>
            <a:r>
              <a:rPr lang="en-IE" dirty="0"/>
              <a:t> </a:t>
            </a:r>
            <a:r>
              <a:rPr lang="en-IE" dirty="0" err="1"/>
              <a:t>değiştirmek</a:t>
            </a:r>
            <a:r>
              <a:rPr lang="en-IE" dirty="0"/>
              <a:t>, </a:t>
            </a:r>
            <a:r>
              <a:rPr lang="en-IE" dirty="0" err="1"/>
              <a:t>küçük</a:t>
            </a:r>
            <a:r>
              <a:rPr lang="en-IE" dirty="0"/>
              <a:t>, </a:t>
            </a:r>
            <a:r>
              <a:rPr lang="en-IE" dirty="0" err="1"/>
              <a:t>ahşap</a:t>
            </a:r>
            <a:r>
              <a:rPr lang="en-IE" dirty="0"/>
              <a:t> </a:t>
            </a:r>
            <a:r>
              <a:rPr lang="en-IE" dirty="0" err="1"/>
              <a:t>topluluk</a:t>
            </a:r>
            <a:r>
              <a:rPr lang="en-IE" dirty="0"/>
              <a:t> </a:t>
            </a:r>
            <a:r>
              <a:rPr lang="en-IE" dirty="0" err="1"/>
              <a:t>evleri</a:t>
            </a:r>
            <a:r>
              <a:rPr lang="en-IE" dirty="0"/>
              <a:t> ve </a:t>
            </a:r>
            <a:r>
              <a:rPr lang="en-IE" dirty="0" err="1"/>
              <a:t>kil</a:t>
            </a:r>
            <a:r>
              <a:rPr lang="en-IE" dirty="0"/>
              <a:t> </a:t>
            </a:r>
            <a:r>
              <a:rPr lang="en-IE" dirty="0" err="1"/>
              <a:t>fırınları</a:t>
            </a:r>
            <a:r>
              <a:rPr lang="en-IE" dirty="0"/>
              <a:t> </a:t>
            </a:r>
            <a:r>
              <a:rPr lang="en-IE" dirty="0" err="1"/>
              <a:t>yapmak</a:t>
            </a:r>
            <a:r>
              <a:rPr lang="en-IE" dirty="0"/>
              <a:t>, </a:t>
            </a:r>
            <a:r>
              <a:rPr lang="en-IE" dirty="0" err="1"/>
              <a:t>yemek</a:t>
            </a:r>
            <a:r>
              <a:rPr lang="en-IE" dirty="0"/>
              <a:t> </a:t>
            </a:r>
            <a:r>
              <a:rPr lang="en-IE" dirty="0" err="1"/>
              <a:t>pişirmek</a:t>
            </a:r>
            <a:r>
              <a:rPr lang="en-IE" dirty="0"/>
              <a:t>, </a:t>
            </a:r>
            <a:r>
              <a:rPr lang="en-IE" dirty="0" err="1"/>
              <a:t>barbeküler</a:t>
            </a:r>
            <a:r>
              <a:rPr lang="en-IE" dirty="0"/>
              <a:t> </a:t>
            </a:r>
            <a:r>
              <a:rPr lang="en-IE" dirty="0" err="1"/>
              <a:t>düzenlemek</a:t>
            </a:r>
            <a:r>
              <a:rPr lang="en-IE" dirty="0"/>
              <a:t> ve </a:t>
            </a:r>
            <a:r>
              <a:rPr lang="en-IE" dirty="0" err="1"/>
              <a:t>kutlamak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toplumun</a:t>
            </a:r>
            <a:r>
              <a:rPr lang="en-IE" dirty="0"/>
              <a:t> </a:t>
            </a:r>
            <a:r>
              <a:rPr lang="en-IE" dirty="0" err="1"/>
              <a:t>tüm</a:t>
            </a:r>
            <a:r>
              <a:rPr lang="en-IE" dirty="0"/>
              <a:t> </a:t>
            </a:r>
            <a:r>
              <a:rPr lang="en-IE" dirty="0" err="1"/>
              <a:t>katmanlarından</a:t>
            </a:r>
            <a:r>
              <a:rPr lang="en-IE" dirty="0"/>
              <a:t> </a:t>
            </a:r>
            <a:r>
              <a:rPr lang="en-IE" dirty="0" err="1"/>
              <a:t>Almanları</a:t>
            </a:r>
            <a:r>
              <a:rPr lang="en-IE" dirty="0"/>
              <a:t> ve </a:t>
            </a:r>
            <a:r>
              <a:rPr lang="en-IE" dirty="0" err="1"/>
              <a:t>göçmenleri</a:t>
            </a:r>
            <a:r>
              <a:rPr lang="en-IE" dirty="0"/>
              <a:t> - </a:t>
            </a:r>
            <a:r>
              <a:rPr lang="en-IE" dirty="0" err="1"/>
              <a:t>çoğu</a:t>
            </a:r>
            <a:r>
              <a:rPr lang="en-IE" dirty="0"/>
              <a:t> zaman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kökenli</a:t>
            </a:r>
            <a:r>
              <a:rPr lang="en-IE" dirty="0"/>
              <a:t> -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araya</a:t>
            </a:r>
            <a:r>
              <a:rPr lang="en-IE" dirty="0"/>
              <a:t> </a:t>
            </a:r>
            <a:r>
              <a:rPr lang="en-IE" dirty="0" err="1"/>
              <a:t>getiriyor</a:t>
            </a:r>
            <a:r>
              <a:rPr lang="en-IE" dirty="0"/>
              <a:t>.</a:t>
            </a:r>
          </a:p>
          <a:p>
            <a:r>
              <a:rPr lang="en-IE" sz="2200" dirty="0" smtClean="0">
                <a:hlinkClick r:id="rId2"/>
              </a:rPr>
              <a:t>Bu </a:t>
            </a:r>
            <a:r>
              <a:rPr lang="en-IE" sz="2200" dirty="0" err="1">
                <a:hlinkClick r:id="rId2"/>
              </a:rPr>
              <a:t>en</a:t>
            </a:r>
            <a:r>
              <a:rPr lang="en-IE" sz="2200" dirty="0">
                <a:hlinkClick r:id="rId2"/>
              </a:rPr>
              <a:t> </a:t>
            </a:r>
            <a:r>
              <a:rPr lang="en-IE" sz="2200" dirty="0" err="1">
                <a:hlinkClick r:id="rId2"/>
              </a:rPr>
              <a:t>iyi</a:t>
            </a:r>
            <a:r>
              <a:rPr lang="en-IE" sz="2200" dirty="0">
                <a:hlinkClick r:id="rId2"/>
              </a:rPr>
              <a:t> </a:t>
            </a:r>
            <a:r>
              <a:rPr lang="en-IE" sz="2200" dirty="0" err="1">
                <a:hlinkClick r:id="rId2"/>
              </a:rPr>
              <a:t>uygulama</a:t>
            </a:r>
            <a:r>
              <a:rPr lang="en-IE" sz="2200" dirty="0">
                <a:hlinkClick r:id="rId2"/>
              </a:rPr>
              <a:t> </a:t>
            </a:r>
            <a:r>
              <a:rPr lang="en-IE" sz="2200" dirty="0" err="1">
                <a:hlinkClick r:id="rId2"/>
              </a:rPr>
              <a:t>hakkında</a:t>
            </a:r>
            <a:r>
              <a:rPr lang="en-IE" sz="2200" dirty="0">
                <a:hlinkClick r:id="rId2"/>
              </a:rPr>
              <a:t> </a:t>
            </a:r>
            <a:r>
              <a:rPr lang="en-IE" sz="2200" dirty="0" err="1">
                <a:hlinkClick r:id="rId2"/>
              </a:rPr>
              <a:t>daha</a:t>
            </a:r>
            <a:r>
              <a:rPr lang="en-IE" sz="2200" dirty="0">
                <a:hlinkClick r:id="rId2"/>
              </a:rPr>
              <a:t> </a:t>
            </a:r>
            <a:r>
              <a:rPr lang="en-IE" sz="2200" dirty="0" err="1">
                <a:hlinkClick r:id="rId2"/>
              </a:rPr>
              <a:t>fazla</a:t>
            </a:r>
            <a:r>
              <a:rPr lang="en-IE" sz="2200" dirty="0">
                <a:hlinkClick r:id="rId2"/>
              </a:rPr>
              <a:t> </a:t>
            </a:r>
            <a:r>
              <a:rPr lang="en-IE" sz="2200" dirty="0" err="1">
                <a:hlinkClick r:id="rId2"/>
              </a:rPr>
              <a:t>bilgi</a:t>
            </a:r>
            <a:r>
              <a:rPr lang="en-IE" sz="2200" dirty="0">
                <a:hlinkClick r:id="rId2"/>
              </a:rPr>
              <a:t> </a:t>
            </a:r>
            <a:r>
              <a:rPr lang="en-IE" sz="2200" dirty="0" err="1" smtClean="0">
                <a:hlinkClick r:id="rId2"/>
              </a:rPr>
              <a:t>edinin</a:t>
            </a:r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4427" y="1078316"/>
            <a:ext cx="6497573" cy="1093449"/>
          </a:xfrm>
        </p:spPr>
        <p:txBody>
          <a:bodyPr>
            <a:normAutofit/>
          </a:bodyPr>
          <a:lstStyle/>
          <a:p>
            <a:r>
              <a:rPr lang="en-IE" b="1" dirty="0" err="1"/>
              <a:t>Kültürlerarası</a:t>
            </a:r>
            <a:r>
              <a:rPr lang="en-IE" b="1" dirty="0"/>
              <a:t> </a:t>
            </a:r>
            <a:r>
              <a:rPr lang="en-IE" b="1" dirty="0" err="1"/>
              <a:t>Bahçeler</a:t>
            </a:r>
            <a:r>
              <a:rPr lang="en-IE" b="1" dirty="0"/>
              <a:t>, </a:t>
            </a:r>
            <a:r>
              <a:rPr lang="en-IE" b="1" dirty="0" err="1"/>
              <a:t>Almanya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151181" y="4319152"/>
            <a:ext cx="5106620" cy="2321134"/>
          </a:xfrm>
          <a:prstGeom prst="rect">
            <a:avLst/>
          </a:prstGeom>
          <a:solidFill>
            <a:srgbClr val="16A8D3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topluluk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bahçesine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yönelmek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bahçeden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sorumlu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olmak</a:t>
            </a:r>
            <a:r>
              <a:rPr lang="en-IE" sz="2000" dirty="0">
                <a:solidFill>
                  <a:schemeClr val="bg1"/>
                </a:solidFill>
              </a:rPr>
              <a:t>, </a:t>
            </a:r>
            <a:r>
              <a:rPr lang="en-IE" sz="2000" dirty="0" err="1">
                <a:solidFill>
                  <a:schemeClr val="bg1"/>
                </a:solidFill>
              </a:rPr>
              <a:t>mültecilere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göçmenlere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büyük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amaç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duygusu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verebilir</a:t>
            </a:r>
            <a:r>
              <a:rPr lang="en-IE" sz="2000" dirty="0">
                <a:solidFill>
                  <a:schemeClr val="bg1"/>
                </a:solidFill>
              </a:rPr>
              <a:t>. </a:t>
            </a:r>
            <a:r>
              <a:rPr lang="en-IE" sz="2000" dirty="0" err="1">
                <a:solidFill>
                  <a:schemeClr val="bg1"/>
                </a:solidFill>
              </a:rPr>
              <a:t>Bahçe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aynı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zamanda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yerel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halkın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yeni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gelenlerin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ortak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amaç</a:t>
            </a:r>
            <a:r>
              <a:rPr lang="en-IE" sz="2000" dirty="0">
                <a:solidFill>
                  <a:schemeClr val="bg1"/>
                </a:solidFill>
              </a:rPr>
              <a:t> / </a:t>
            </a:r>
            <a:r>
              <a:rPr lang="en-IE" sz="2000" dirty="0" err="1">
                <a:solidFill>
                  <a:schemeClr val="bg1"/>
                </a:solidFill>
              </a:rPr>
              <a:t>sahiplenme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duygusu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ile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buluşabilecekleri</a:t>
            </a:r>
            <a:r>
              <a:rPr lang="en-IE" sz="2000" dirty="0">
                <a:solidFill>
                  <a:schemeClr val="bg1"/>
                </a:solidFill>
              </a:rPr>
              <a:t>, </a:t>
            </a:r>
            <a:r>
              <a:rPr lang="en-IE" sz="2000" dirty="0" err="1">
                <a:solidFill>
                  <a:schemeClr val="bg1"/>
                </a:solidFill>
              </a:rPr>
              <a:t>etkileşime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girebilecekleri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yan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yana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çalışabilecekleri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açık</a:t>
            </a:r>
            <a:r>
              <a:rPr lang="en-IE" sz="2000" dirty="0">
                <a:solidFill>
                  <a:schemeClr val="bg1"/>
                </a:solidFill>
              </a:rPr>
              <a:t> ve </a:t>
            </a:r>
            <a:r>
              <a:rPr lang="en-IE" sz="2000" dirty="0" err="1">
                <a:solidFill>
                  <a:schemeClr val="bg1"/>
                </a:solidFill>
              </a:rPr>
              <a:t>kapsayıcı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bir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alan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haline</a:t>
            </a:r>
            <a:r>
              <a:rPr lang="en-IE" sz="2000" dirty="0">
                <a:solidFill>
                  <a:schemeClr val="bg1"/>
                </a:solidFill>
              </a:rPr>
              <a:t> </a:t>
            </a:r>
            <a:r>
              <a:rPr lang="en-IE" sz="2000" dirty="0" err="1">
                <a:solidFill>
                  <a:schemeClr val="bg1"/>
                </a:solidFill>
              </a:rPr>
              <a:t>gelebilir</a:t>
            </a:r>
            <a:r>
              <a:rPr lang="en-IE" sz="2000" dirty="0">
                <a:solidFill>
                  <a:schemeClr val="bg1"/>
                </a:solidFill>
              </a:rPr>
              <a:t>.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436" name="Picture 4" descr="shimeles-im-gespraech">
            <a:extLst>
              <a:ext uri="{FF2B5EF4-FFF2-40B4-BE49-F238E27FC236}">
                <a16:creationId xmlns="" xmlns:a16="http://schemas.microsoft.com/office/drawing/2014/main" id="{1EB6EAF9-AC44-4970-9620-C7D19227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316"/>
            <a:ext cx="5354161" cy="294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385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95B53-79A4-40D0-97D3-0774C9D3E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26398C5D-AD6D-4DD8-98DF-4B4627FE13A4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1.3 </a:t>
            </a:r>
            <a:r>
              <a:rPr lang="en-US" sz="3600" i="0" dirty="0" err="1"/>
              <a:t>Mülteciler</a:t>
            </a:r>
            <a:r>
              <a:rPr lang="en-US" sz="3600" i="0" dirty="0"/>
              <a:t> ve </a:t>
            </a:r>
            <a:r>
              <a:rPr lang="en-US" sz="3600" i="0" dirty="0" err="1"/>
              <a:t>Göçmenlerle</a:t>
            </a:r>
            <a:r>
              <a:rPr lang="en-US" sz="3600" i="0" dirty="0"/>
              <a:t> </a:t>
            </a:r>
            <a:r>
              <a:rPr lang="en-US" sz="3600" i="0" dirty="0" err="1"/>
              <a:t>Destekleyici</a:t>
            </a:r>
            <a:r>
              <a:rPr lang="en-US" sz="3600" i="0" dirty="0"/>
              <a:t> </a:t>
            </a:r>
            <a:r>
              <a:rPr lang="en-US" sz="3600" i="0" dirty="0" err="1"/>
              <a:t>İlişkiler</a:t>
            </a:r>
            <a:r>
              <a:rPr lang="en-US" sz="3600" i="0" dirty="0"/>
              <a:t> </a:t>
            </a:r>
            <a:r>
              <a:rPr lang="en-US" sz="3600" i="0" dirty="0" err="1"/>
              <a:t>Oluşturma</a:t>
            </a:r>
            <a:endParaRPr lang="en-IE" sz="36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0D691C-E092-4E99-8387-9CF09721C93F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REFAH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6A4F332E-4E6E-4653-8EF6-CA7FA35CC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2634" y="1807779"/>
            <a:ext cx="5479324" cy="4498130"/>
          </a:xfrm>
        </p:spPr>
        <p:txBody>
          <a:bodyPr/>
          <a:lstStyle/>
          <a:p>
            <a:pPr algn="just"/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travmanın</a:t>
            </a:r>
            <a:r>
              <a:rPr lang="en-IE" dirty="0"/>
              <a:t> </a:t>
            </a:r>
            <a:r>
              <a:rPr lang="en-IE" dirty="0" err="1"/>
              <a:t>üstesinden</a:t>
            </a:r>
            <a:r>
              <a:rPr lang="en-IE" dirty="0"/>
              <a:t> </a:t>
            </a:r>
            <a:r>
              <a:rPr lang="en-IE" dirty="0" err="1"/>
              <a:t>gelmelerine</a:t>
            </a:r>
            <a:r>
              <a:rPr lang="en-IE" dirty="0"/>
              <a:t>, </a:t>
            </a:r>
            <a:r>
              <a:rPr lang="en-IE" dirty="0" err="1"/>
              <a:t>duygusal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istikrarlı</a:t>
            </a:r>
            <a:r>
              <a:rPr lang="en-IE" dirty="0"/>
              <a:t> </a:t>
            </a:r>
            <a:r>
              <a:rPr lang="en-IE" dirty="0" err="1"/>
              <a:t>olmalarına</a:t>
            </a:r>
            <a:r>
              <a:rPr lang="en-IE" dirty="0"/>
              <a:t> ve </a:t>
            </a:r>
            <a:r>
              <a:rPr lang="en-IE" dirty="0" err="1"/>
              <a:t>sağlıklı</a:t>
            </a:r>
            <a:r>
              <a:rPr lang="en-IE" dirty="0"/>
              <a:t>, </a:t>
            </a:r>
            <a:r>
              <a:rPr lang="en-IE" dirty="0" err="1"/>
              <a:t>mutlu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yaşamlara</a:t>
            </a:r>
            <a:r>
              <a:rPr lang="en-IE" dirty="0"/>
              <a:t> </a:t>
            </a:r>
            <a:r>
              <a:rPr lang="en-IE" dirty="0" err="1"/>
              <a:t>başlamalarına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olmada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role </a:t>
            </a:r>
            <a:r>
              <a:rPr lang="en-IE" dirty="0" err="1"/>
              <a:t>sahiptir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Bu </a:t>
            </a:r>
            <a:r>
              <a:rPr lang="en-IE" dirty="0" err="1"/>
              <a:t>işe</a:t>
            </a:r>
            <a:r>
              <a:rPr lang="en-IE" dirty="0"/>
              <a:t> </a:t>
            </a:r>
            <a:r>
              <a:rPr lang="en-IE" dirty="0" err="1"/>
              <a:t>başlamak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, </a:t>
            </a:r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ilk </a:t>
            </a:r>
            <a:r>
              <a:rPr lang="en-IE" dirty="0" err="1"/>
              <a:t>önce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destekleyici</a:t>
            </a:r>
            <a:r>
              <a:rPr lang="en-IE" dirty="0"/>
              <a:t> </a:t>
            </a:r>
            <a:r>
              <a:rPr lang="en-IE" dirty="0" err="1"/>
              <a:t>ilişkiler</a:t>
            </a:r>
            <a:r>
              <a:rPr lang="en-IE" dirty="0"/>
              <a:t> </a:t>
            </a:r>
            <a:r>
              <a:rPr lang="en-IE" dirty="0" err="1"/>
              <a:t>kurmak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çalışmalıdır</a:t>
            </a:r>
            <a:r>
              <a:rPr lang="en-IE" dirty="0"/>
              <a:t>. Bu </a:t>
            </a:r>
            <a:r>
              <a:rPr lang="en-IE" dirty="0" err="1"/>
              <a:t>bölümde</a:t>
            </a:r>
            <a:r>
              <a:rPr lang="en-IE" dirty="0"/>
              <a:t> </a:t>
            </a: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yeterlilik</a:t>
            </a:r>
            <a:r>
              <a:rPr lang="en-IE" dirty="0"/>
              <a:t> </a:t>
            </a:r>
            <a:r>
              <a:rPr lang="en-IE" dirty="0" err="1"/>
              <a:t>kavramını</a:t>
            </a:r>
            <a:r>
              <a:rPr lang="en-IE" dirty="0"/>
              <a:t> </a:t>
            </a:r>
            <a:r>
              <a:rPr lang="en-IE" dirty="0" err="1"/>
              <a:t>inceliyoruz</a:t>
            </a:r>
            <a:r>
              <a:rPr lang="en-I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56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03C44C8-2088-45B7-8B97-4FD441B7F5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4552" y="1536654"/>
            <a:ext cx="7409624" cy="4570049"/>
          </a:xfrm>
        </p:spPr>
        <p:txBody>
          <a:bodyPr/>
          <a:lstStyle/>
          <a:p>
            <a:pPr marL="0" indent="0">
              <a:buNone/>
            </a:pP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yeterlilik</a:t>
            </a:r>
            <a:r>
              <a:rPr lang="en-IE" dirty="0"/>
              <a:t>, </a:t>
            </a:r>
            <a:r>
              <a:rPr lang="en-IE" dirty="0" err="1"/>
              <a:t>kültürler</a:t>
            </a:r>
            <a:r>
              <a:rPr lang="en-IE" dirty="0"/>
              <a:t> </a:t>
            </a:r>
            <a:r>
              <a:rPr lang="en-IE" dirty="0" err="1"/>
              <a:t>arası</a:t>
            </a:r>
            <a:r>
              <a:rPr lang="en-IE" dirty="0"/>
              <a:t> </a:t>
            </a:r>
            <a:r>
              <a:rPr lang="en-IE" dirty="0" err="1"/>
              <a:t>insanları</a:t>
            </a:r>
            <a:r>
              <a:rPr lang="en-IE" dirty="0"/>
              <a:t> </a:t>
            </a:r>
            <a:r>
              <a:rPr lang="en-IE" dirty="0" err="1"/>
              <a:t>anlama</a:t>
            </a:r>
            <a:r>
              <a:rPr lang="en-IE" dirty="0"/>
              <a:t>, </a:t>
            </a:r>
            <a:r>
              <a:rPr lang="en-IE" dirty="0" err="1"/>
              <a:t>iletişim</a:t>
            </a:r>
            <a:r>
              <a:rPr lang="en-IE" dirty="0"/>
              <a:t> </a:t>
            </a:r>
            <a:r>
              <a:rPr lang="en-IE" dirty="0" err="1"/>
              <a:t>kurma</a:t>
            </a:r>
            <a:r>
              <a:rPr lang="en-IE" dirty="0"/>
              <a:t> ve </a:t>
            </a:r>
            <a:r>
              <a:rPr lang="en-IE" dirty="0" err="1"/>
              <a:t>etkili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etkileşim</a:t>
            </a:r>
            <a:r>
              <a:rPr lang="en-IE" dirty="0"/>
              <a:t> </a:t>
            </a:r>
            <a:r>
              <a:rPr lang="en-IE" dirty="0" err="1"/>
              <a:t>kurma</a:t>
            </a:r>
            <a:r>
              <a:rPr lang="en-IE" dirty="0"/>
              <a:t> </a:t>
            </a:r>
            <a:r>
              <a:rPr lang="en-IE" dirty="0" err="1"/>
              <a:t>yeteneğidir</a:t>
            </a:r>
            <a:r>
              <a:rPr lang="en-IE" dirty="0" smtClean="0"/>
              <a:t>.</a:t>
            </a:r>
            <a:endParaRPr lang="tr-TR" dirty="0" smtClean="0"/>
          </a:p>
          <a:p>
            <a:pPr marL="0" indent="0">
              <a:buNone/>
            </a:pP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yeterlilik</a:t>
            </a:r>
            <a:r>
              <a:rPr lang="en-IE" dirty="0"/>
              <a:t> </a:t>
            </a:r>
            <a:r>
              <a:rPr lang="en-IE" dirty="0" err="1"/>
              <a:t>şunları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 smtClean="0"/>
              <a:t>:</a:t>
            </a:r>
            <a:endParaRPr lang="en-IE" dirty="0" smtClean="0"/>
          </a:p>
          <a:p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dünya</a:t>
            </a:r>
            <a:r>
              <a:rPr lang="en-IE" dirty="0"/>
              <a:t> </a:t>
            </a:r>
            <a:r>
              <a:rPr lang="en-IE" dirty="0" err="1"/>
              <a:t>görüşünün</a:t>
            </a:r>
            <a:r>
              <a:rPr lang="en-IE" dirty="0"/>
              <a:t> </a:t>
            </a:r>
            <a:r>
              <a:rPr lang="en-IE" dirty="0" err="1"/>
              <a:t>farkında</a:t>
            </a:r>
            <a:r>
              <a:rPr lang="en-IE" dirty="0"/>
              <a:t> </a:t>
            </a:r>
            <a:r>
              <a:rPr lang="en-IE" dirty="0" err="1"/>
              <a:t>olmak</a:t>
            </a:r>
            <a:endParaRPr lang="en-IE" dirty="0"/>
          </a:p>
          <a:p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farklılıklara</a:t>
            </a:r>
            <a:r>
              <a:rPr lang="en-IE" dirty="0"/>
              <a:t> </a:t>
            </a:r>
            <a:r>
              <a:rPr lang="en-IE" dirty="0" err="1"/>
              <a:t>karşı</a:t>
            </a:r>
            <a:r>
              <a:rPr lang="en-IE" dirty="0"/>
              <a:t> </a:t>
            </a:r>
            <a:r>
              <a:rPr lang="en-IE" dirty="0" err="1"/>
              <a:t>olumlu</a:t>
            </a:r>
            <a:r>
              <a:rPr lang="en-IE" dirty="0"/>
              <a:t> </a:t>
            </a:r>
            <a:r>
              <a:rPr lang="en-IE" dirty="0" err="1"/>
              <a:t>tutum</a:t>
            </a:r>
            <a:r>
              <a:rPr lang="en-IE" dirty="0"/>
              <a:t> </a:t>
            </a:r>
            <a:r>
              <a:rPr lang="en-IE" dirty="0" err="1"/>
              <a:t>geliştirmek</a:t>
            </a:r>
            <a:endParaRPr lang="en-IE" dirty="0"/>
          </a:p>
          <a:p>
            <a:r>
              <a:rPr lang="en-IE" dirty="0" err="1"/>
              <a:t>Farklı</a:t>
            </a:r>
            <a:r>
              <a:rPr lang="en-IE" dirty="0"/>
              <a:t> </a:t>
            </a: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uygulamalar</a:t>
            </a:r>
            <a:r>
              <a:rPr lang="en-IE" dirty="0"/>
              <a:t> ve </a:t>
            </a:r>
            <a:r>
              <a:rPr lang="en-IE" dirty="0" err="1"/>
              <a:t>dünya</a:t>
            </a:r>
            <a:r>
              <a:rPr lang="en-IE" dirty="0"/>
              <a:t> </a:t>
            </a:r>
            <a:r>
              <a:rPr lang="en-IE" dirty="0" err="1"/>
              <a:t>görüşleri</a:t>
            </a:r>
            <a:r>
              <a:rPr lang="en-IE" dirty="0"/>
              <a:t> </a:t>
            </a:r>
            <a:r>
              <a:rPr lang="en-IE" dirty="0" err="1"/>
              <a:t>hakkında</a:t>
            </a:r>
            <a:r>
              <a:rPr lang="en-IE" dirty="0"/>
              <a:t> </a:t>
            </a:r>
            <a:r>
              <a:rPr lang="en-IE" dirty="0" err="1"/>
              <a:t>bilgi</a:t>
            </a:r>
            <a:r>
              <a:rPr lang="en-IE" dirty="0"/>
              <a:t> </a:t>
            </a:r>
            <a:r>
              <a:rPr lang="en-IE" dirty="0" err="1"/>
              <a:t>sahibi</a:t>
            </a:r>
            <a:r>
              <a:rPr lang="en-IE" dirty="0"/>
              <a:t> </a:t>
            </a:r>
            <a:r>
              <a:rPr lang="en-IE" dirty="0" err="1" smtClean="0"/>
              <a:t>olmak</a:t>
            </a:r>
            <a:endParaRPr lang="tr-TR" dirty="0" smtClean="0"/>
          </a:p>
          <a:p>
            <a:pPr marL="0" indent="0">
              <a:buNone/>
            </a:pPr>
            <a:r>
              <a:rPr lang="en-IE" b="1" dirty="0" err="1">
                <a:solidFill>
                  <a:srgbClr val="B6BD00"/>
                </a:solidFill>
              </a:rPr>
              <a:t>Kültürel</a:t>
            </a:r>
            <a:r>
              <a:rPr lang="en-IE" b="1" dirty="0">
                <a:solidFill>
                  <a:srgbClr val="B6BD00"/>
                </a:solidFill>
              </a:rPr>
              <a:t> </a:t>
            </a:r>
            <a:r>
              <a:rPr lang="en-IE" b="1" dirty="0" err="1">
                <a:solidFill>
                  <a:srgbClr val="B6BD00"/>
                </a:solidFill>
              </a:rPr>
              <a:t>yeterlilik</a:t>
            </a:r>
            <a:r>
              <a:rPr lang="en-IE" b="1" dirty="0">
                <a:solidFill>
                  <a:srgbClr val="B6BD00"/>
                </a:solidFill>
              </a:rPr>
              <a:t> </a:t>
            </a:r>
            <a:r>
              <a:rPr lang="en-IE" b="1" dirty="0" err="1">
                <a:solidFill>
                  <a:srgbClr val="B6BD00"/>
                </a:solidFill>
              </a:rPr>
              <a:t>ilkeleri</a:t>
            </a:r>
            <a:r>
              <a:rPr lang="en-IE" b="1" dirty="0">
                <a:solidFill>
                  <a:srgbClr val="B6BD00"/>
                </a:solidFill>
              </a:rPr>
              <a:t> </a:t>
            </a:r>
            <a:r>
              <a:rPr lang="en-IE" b="1" dirty="0" err="1">
                <a:solidFill>
                  <a:srgbClr val="B6BD00"/>
                </a:solidFill>
              </a:rPr>
              <a:t>güven</a:t>
            </a:r>
            <a:r>
              <a:rPr lang="en-IE" b="1" dirty="0">
                <a:solidFill>
                  <a:srgbClr val="B6BD00"/>
                </a:solidFill>
              </a:rPr>
              <a:t>, </a:t>
            </a:r>
            <a:r>
              <a:rPr lang="en-IE" b="1" dirty="0" err="1">
                <a:solidFill>
                  <a:srgbClr val="B6BD00"/>
                </a:solidFill>
              </a:rPr>
              <a:t>çeşitliliğe</a:t>
            </a:r>
            <a:r>
              <a:rPr lang="en-IE" b="1" dirty="0">
                <a:solidFill>
                  <a:srgbClr val="B6BD00"/>
                </a:solidFill>
              </a:rPr>
              <a:t> </a:t>
            </a:r>
            <a:r>
              <a:rPr lang="en-IE" b="1" dirty="0" err="1">
                <a:solidFill>
                  <a:srgbClr val="B6BD00"/>
                </a:solidFill>
              </a:rPr>
              <a:t>saygı</a:t>
            </a:r>
            <a:r>
              <a:rPr lang="en-IE" b="1" dirty="0">
                <a:solidFill>
                  <a:srgbClr val="B6BD00"/>
                </a:solidFill>
              </a:rPr>
              <a:t>, </a:t>
            </a:r>
            <a:r>
              <a:rPr lang="en-IE" b="1" dirty="0" err="1">
                <a:solidFill>
                  <a:srgbClr val="B6BD00"/>
                </a:solidFill>
              </a:rPr>
              <a:t>eşitlik</a:t>
            </a:r>
            <a:r>
              <a:rPr lang="en-IE" b="1" dirty="0">
                <a:solidFill>
                  <a:srgbClr val="B6BD00"/>
                </a:solidFill>
              </a:rPr>
              <a:t>, </a:t>
            </a:r>
            <a:r>
              <a:rPr lang="en-IE" b="1" dirty="0" err="1">
                <a:solidFill>
                  <a:srgbClr val="B6BD00"/>
                </a:solidFill>
              </a:rPr>
              <a:t>adalet</a:t>
            </a:r>
            <a:r>
              <a:rPr lang="en-IE" b="1" dirty="0">
                <a:solidFill>
                  <a:srgbClr val="B6BD00"/>
                </a:solidFill>
              </a:rPr>
              <a:t> ve </a:t>
            </a:r>
            <a:r>
              <a:rPr lang="en-IE" b="1" dirty="0" err="1">
                <a:solidFill>
                  <a:srgbClr val="B6BD00"/>
                </a:solidFill>
              </a:rPr>
              <a:t>sosyal</a:t>
            </a:r>
            <a:r>
              <a:rPr lang="en-IE" b="1" dirty="0">
                <a:solidFill>
                  <a:srgbClr val="B6BD00"/>
                </a:solidFill>
              </a:rPr>
              <a:t> </a:t>
            </a:r>
            <a:r>
              <a:rPr lang="en-IE" b="1" dirty="0" err="1">
                <a:solidFill>
                  <a:srgbClr val="B6BD00"/>
                </a:solidFill>
              </a:rPr>
              <a:t>adalettir</a:t>
            </a:r>
            <a:r>
              <a:rPr lang="en-IE" b="1" dirty="0">
                <a:solidFill>
                  <a:srgbClr val="B6BD00"/>
                </a:solidFill>
              </a:rPr>
              <a:t>.</a:t>
            </a:r>
            <a:endParaRPr lang="en-IE" b="1" dirty="0">
              <a:solidFill>
                <a:srgbClr val="B6BD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161485-4E55-491C-A194-D511B9771D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yeterlilik</a:t>
            </a:r>
            <a:r>
              <a:rPr lang="en-IE" dirty="0"/>
              <a:t> </a:t>
            </a:r>
            <a:r>
              <a:rPr lang="en-IE" dirty="0" err="1"/>
              <a:t>nedir</a:t>
            </a:r>
            <a:r>
              <a:rPr lang="en-IE" dirty="0"/>
              <a:t>?</a:t>
            </a:r>
            <a:endParaRPr lang="en-IE" dirty="0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C4DFBF78-9264-4F7B-91B6-0DBD94B5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4" y="1849820"/>
            <a:ext cx="4094650" cy="50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A6FD3C5-ED31-4A8B-86FA-D072EC8D70F8}"/>
              </a:ext>
            </a:extLst>
          </p:cNvPr>
          <p:cNvSpPr/>
          <p:nvPr/>
        </p:nvSpPr>
        <p:spPr>
          <a:xfrm>
            <a:off x="305430" y="6601460"/>
            <a:ext cx="37994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000" dirty="0">
                <a:solidFill>
                  <a:schemeClr val="bg1"/>
                </a:solidFill>
              </a:rPr>
              <a:t>Source</a:t>
            </a:r>
            <a:r>
              <a:rPr lang="en-IE" sz="1000" dirty="0"/>
              <a:t>: </a:t>
            </a:r>
            <a:r>
              <a:rPr lang="en-IE" sz="1000" dirty="0">
                <a:hlinkClick r:id="rId3"/>
              </a:rPr>
              <a:t>https://worldreliefdurham.org/cross-cultural-bridge-building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3523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492B003-90B2-47DE-8EEF-462E88E1A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069" y="567560"/>
            <a:ext cx="5279028" cy="1045646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İlişki</a:t>
            </a:r>
            <a:r>
              <a:rPr lang="en-IE" dirty="0"/>
              <a:t> </a:t>
            </a:r>
            <a:r>
              <a:rPr lang="en-IE" dirty="0" err="1"/>
              <a:t>Kurma</a:t>
            </a:r>
            <a:r>
              <a:rPr lang="en-IE" dirty="0"/>
              <a:t> ve </a:t>
            </a: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Yeterlilik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5C77AE-10C4-4EE2-AB6E-15F9887A8E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just"/>
            <a:r>
              <a:rPr lang="en-IE" dirty="0" err="1"/>
              <a:t>İlişki</a:t>
            </a:r>
            <a:r>
              <a:rPr lang="en-IE" dirty="0"/>
              <a:t> </a:t>
            </a:r>
            <a:r>
              <a:rPr lang="en-IE" dirty="0" err="1"/>
              <a:t>kurma</a:t>
            </a:r>
            <a:r>
              <a:rPr lang="en-IE" dirty="0"/>
              <a:t> </a:t>
            </a:r>
            <a:r>
              <a:rPr lang="en-IE" dirty="0" err="1"/>
              <a:t>kültürel</a:t>
            </a:r>
            <a:r>
              <a:rPr lang="en-IE" dirty="0"/>
              <a:t> </a:t>
            </a:r>
            <a:r>
              <a:rPr lang="en-IE" dirty="0" err="1"/>
              <a:t>yeterliliğin</a:t>
            </a:r>
            <a:r>
              <a:rPr lang="en-IE" dirty="0"/>
              <a:t> </a:t>
            </a:r>
            <a:r>
              <a:rPr lang="en-IE" dirty="0" err="1"/>
              <a:t>temelini</a:t>
            </a:r>
            <a:r>
              <a:rPr lang="en-IE" dirty="0"/>
              <a:t> </a:t>
            </a:r>
            <a:r>
              <a:rPr lang="en-IE" dirty="0" err="1"/>
              <a:t>oluşturur</a:t>
            </a:r>
            <a:r>
              <a:rPr lang="en-IE" dirty="0"/>
              <a:t> ve </a:t>
            </a:r>
            <a:r>
              <a:rPr lang="en-IE" dirty="0" err="1"/>
              <a:t>şunlara</a:t>
            </a:r>
            <a:r>
              <a:rPr lang="en-IE" dirty="0"/>
              <a:t> </a:t>
            </a:r>
            <a:r>
              <a:rPr lang="en-IE" dirty="0" err="1" smtClean="0"/>
              <a:t>dayanır</a:t>
            </a:r>
            <a:r>
              <a:rPr lang="en-IE" dirty="0" smtClean="0"/>
              <a:t>:</a:t>
            </a:r>
            <a:endParaRPr lang="en-IE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birbirlerinin</a:t>
            </a:r>
            <a:r>
              <a:rPr lang="en-IE" dirty="0"/>
              <a:t> </a:t>
            </a:r>
            <a:r>
              <a:rPr lang="en-IE" dirty="0" err="1"/>
              <a:t>beklentilerini</a:t>
            </a:r>
            <a:r>
              <a:rPr lang="en-IE" dirty="0"/>
              <a:t> ve </a:t>
            </a:r>
            <a:r>
              <a:rPr lang="en-IE" dirty="0" err="1"/>
              <a:t>tutumlarını</a:t>
            </a:r>
            <a:r>
              <a:rPr lang="en-IE" dirty="0"/>
              <a:t> </a:t>
            </a:r>
            <a:r>
              <a:rPr lang="en-IE" dirty="0" err="1"/>
              <a:t>anlamanın</a:t>
            </a:r>
            <a:r>
              <a:rPr lang="en-IE" dirty="0"/>
              <a:t> </a:t>
            </a:r>
            <a:r>
              <a:rPr lang="en-IE" dirty="0" err="1"/>
              <a:t>temelleri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birbirlerinin</a:t>
            </a:r>
            <a:r>
              <a:rPr lang="en-IE" dirty="0"/>
              <a:t> </a:t>
            </a:r>
            <a:r>
              <a:rPr lang="en-IE" dirty="0" err="1"/>
              <a:t>bilgisine</a:t>
            </a:r>
            <a:r>
              <a:rPr lang="en-IE" dirty="0"/>
              <a:t> </a:t>
            </a:r>
            <a:r>
              <a:rPr lang="en-IE" dirty="0" err="1"/>
              <a:t>dayanarak</a:t>
            </a:r>
            <a:endParaRPr lang="en-IE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dirty="0" err="1"/>
              <a:t>anlayışlarını</a:t>
            </a:r>
            <a:r>
              <a:rPr lang="en-IE" dirty="0"/>
              <a:t> </a:t>
            </a:r>
            <a:r>
              <a:rPr lang="en-IE" dirty="0" err="1"/>
              <a:t>geliştirmek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çeşitli</a:t>
            </a:r>
            <a:r>
              <a:rPr lang="en-IE" dirty="0"/>
              <a:t> </a:t>
            </a:r>
            <a:r>
              <a:rPr lang="en-IE" dirty="0" err="1"/>
              <a:t>topluluk</a:t>
            </a:r>
            <a:r>
              <a:rPr lang="en-IE" dirty="0"/>
              <a:t> </a:t>
            </a:r>
            <a:r>
              <a:rPr lang="en-IE" dirty="0" err="1"/>
              <a:t>üyelerini</a:t>
            </a:r>
            <a:r>
              <a:rPr lang="en-IE" dirty="0"/>
              <a:t> ve </a:t>
            </a:r>
            <a:r>
              <a:rPr lang="en-IE" dirty="0" err="1"/>
              <a:t>kaynaklarını</a:t>
            </a:r>
            <a:r>
              <a:rPr lang="en-IE" dirty="0"/>
              <a:t> </a:t>
            </a:r>
            <a:r>
              <a:rPr lang="en-IE" dirty="0" err="1"/>
              <a:t>kullanma</a:t>
            </a:r>
            <a:endParaRPr lang="en-IE" dirty="0"/>
          </a:p>
        </p:txBody>
      </p:sp>
      <p:pic>
        <p:nvPicPr>
          <p:cNvPr id="6" name="Picture Placeholder 5" descr="A close up of a hand&#10;&#10;Description automatically generated">
            <a:extLst>
              <a:ext uri="{FF2B5EF4-FFF2-40B4-BE49-F238E27FC236}">
                <a16:creationId xmlns="" xmlns:a16="http://schemas.microsoft.com/office/drawing/2014/main" id="{08B300F1-F44B-4617-9185-194E6DDB0C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5000" r="25000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788FDA-5DB8-454C-929D-095C9EAA8C73}"/>
              </a:ext>
            </a:extLst>
          </p:cNvPr>
          <p:cNvSpPr/>
          <p:nvPr/>
        </p:nvSpPr>
        <p:spPr>
          <a:xfrm>
            <a:off x="7018121" y="6603027"/>
            <a:ext cx="89260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/>
              <a:t>Source: </a:t>
            </a:r>
            <a:r>
              <a:rPr lang="en-IE" sz="1000" dirty="0">
                <a:hlinkClick r:id="rId4"/>
              </a:rPr>
              <a:t>http://makeitourbusiness.ca/blog/what-does-it-mean-be-culturally-competent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3109619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59366" y="2157413"/>
            <a:ext cx="6064468" cy="3631644"/>
          </a:xfrm>
        </p:spPr>
        <p:txBody>
          <a:bodyPr/>
          <a:lstStyle/>
          <a:p>
            <a:r>
              <a:rPr lang="en-IE" b="1" dirty="0" err="1"/>
              <a:t>Yargıyı</a:t>
            </a:r>
            <a:r>
              <a:rPr lang="en-IE" b="1" dirty="0"/>
              <a:t> </a:t>
            </a:r>
            <a:r>
              <a:rPr lang="en-IE" b="1" dirty="0" err="1"/>
              <a:t>Askıya</a:t>
            </a:r>
            <a:r>
              <a:rPr lang="en-IE" b="1" dirty="0"/>
              <a:t> Alma </a:t>
            </a:r>
            <a:r>
              <a:rPr lang="en-IE" b="1" dirty="0" err="1"/>
              <a:t>İsteği</a:t>
            </a:r>
            <a:r>
              <a:rPr lang="en-IE" b="1" dirty="0"/>
              <a:t> </a:t>
            </a:r>
            <a:r>
              <a:rPr lang="en-IE" b="1" dirty="0" smtClean="0"/>
              <a:t>–</a:t>
            </a:r>
            <a:endParaRPr lang="tr-TR" b="1" dirty="0" smtClean="0"/>
          </a:p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tuhaf</a:t>
            </a:r>
            <a:r>
              <a:rPr lang="en-IE" dirty="0"/>
              <a:t> </a:t>
            </a:r>
            <a:r>
              <a:rPr lang="en-IE" dirty="0" err="1"/>
              <a:t>görünen</a:t>
            </a:r>
            <a:r>
              <a:rPr lang="en-IE" dirty="0"/>
              <a:t> </a:t>
            </a:r>
            <a:r>
              <a:rPr lang="en-IE" dirty="0" err="1"/>
              <a:t>şeyler</a:t>
            </a:r>
            <a:r>
              <a:rPr lang="en-IE" dirty="0"/>
              <a:t> </a:t>
            </a:r>
            <a:r>
              <a:rPr lang="en-IE" dirty="0" err="1"/>
              <a:t>yapıyor</a:t>
            </a:r>
            <a:r>
              <a:rPr lang="en-IE" dirty="0"/>
              <a:t> </a:t>
            </a:r>
            <a:r>
              <a:rPr lang="en-IE" dirty="0" err="1"/>
              <a:t>ya</a:t>
            </a:r>
            <a:r>
              <a:rPr lang="en-IE" dirty="0"/>
              <a:t> da </a:t>
            </a:r>
            <a:r>
              <a:rPr lang="en-IE" dirty="0" err="1"/>
              <a:t>söyleyebilirler</a:t>
            </a:r>
            <a:r>
              <a:rPr lang="en-IE" dirty="0"/>
              <a:t>.</a:t>
            </a:r>
          </a:p>
          <a:p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</a:t>
            </a:r>
            <a:r>
              <a:rPr lang="en-IE" dirty="0" err="1"/>
              <a:t>sonuçlara</a:t>
            </a:r>
            <a:r>
              <a:rPr lang="en-IE" dirty="0"/>
              <a:t> </a:t>
            </a:r>
            <a:r>
              <a:rPr lang="en-IE" dirty="0" err="1"/>
              <a:t>atlamamayı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karar</a:t>
            </a:r>
            <a:r>
              <a:rPr lang="en-IE" dirty="0"/>
              <a:t> </a:t>
            </a:r>
            <a:r>
              <a:rPr lang="en-IE" dirty="0" err="1"/>
              <a:t>vermemeyi</a:t>
            </a:r>
            <a:r>
              <a:rPr lang="en-IE" dirty="0"/>
              <a:t> </a:t>
            </a:r>
            <a:r>
              <a:rPr lang="en-IE" dirty="0" err="1"/>
              <a:t>öğrenmelidir</a:t>
            </a:r>
            <a:r>
              <a:rPr lang="en-IE" dirty="0"/>
              <a:t>. </a:t>
            </a:r>
            <a:r>
              <a:rPr lang="en-IE" dirty="0" err="1"/>
              <a:t>Açık</a:t>
            </a:r>
            <a:r>
              <a:rPr lang="en-IE" dirty="0"/>
              <a:t> </a:t>
            </a:r>
            <a:r>
              <a:rPr lang="en-IE" dirty="0" err="1"/>
              <a:t>fikirli</a:t>
            </a:r>
            <a:r>
              <a:rPr lang="en-IE" dirty="0"/>
              <a:t> </a:t>
            </a:r>
            <a:r>
              <a:rPr lang="en-IE" dirty="0" err="1"/>
              <a:t>olun</a:t>
            </a:r>
            <a:r>
              <a:rPr lang="en-IE" dirty="0"/>
              <a:t> ve her </a:t>
            </a:r>
            <a:r>
              <a:rPr lang="en-IE" dirty="0" err="1"/>
              <a:t>kültürün</a:t>
            </a:r>
            <a:r>
              <a:rPr lang="en-IE" dirty="0"/>
              <a:t> </a:t>
            </a:r>
            <a:r>
              <a:rPr lang="en-IE" dirty="0" err="1"/>
              <a:t>içinde</a:t>
            </a:r>
            <a:r>
              <a:rPr lang="en-IE" dirty="0"/>
              <a:t> </a:t>
            </a:r>
            <a:r>
              <a:rPr lang="en-IE" dirty="0" err="1"/>
              <a:t>yaşayan</a:t>
            </a:r>
            <a:r>
              <a:rPr lang="en-IE" dirty="0"/>
              <a:t> </a:t>
            </a:r>
            <a:r>
              <a:rPr lang="en-IE" dirty="0" err="1"/>
              <a:t>insanlar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anlamlı</a:t>
            </a:r>
            <a:r>
              <a:rPr lang="en-IE" dirty="0"/>
              <a:t> </a:t>
            </a:r>
            <a:r>
              <a:rPr lang="en-IE" dirty="0" err="1"/>
              <a:t>olduğunu</a:t>
            </a:r>
            <a:r>
              <a:rPr lang="en-IE" dirty="0"/>
              <a:t> </a:t>
            </a:r>
            <a:r>
              <a:rPr lang="en-IE" dirty="0" err="1"/>
              <a:t>unutmayın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9366" y="304800"/>
            <a:ext cx="5742097" cy="1320241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İlişkiler</a:t>
            </a:r>
            <a:r>
              <a:rPr lang="en-IE" dirty="0"/>
              <a:t> </a:t>
            </a:r>
            <a:r>
              <a:rPr lang="en-IE" dirty="0" err="1"/>
              <a:t>Kurmada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Noktalar</a:t>
            </a:r>
            <a:endParaRPr lang="en-IE" dirty="0"/>
          </a:p>
        </p:txBody>
      </p:sp>
      <p:pic>
        <p:nvPicPr>
          <p:cNvPr id="11" name="Picture Placeholder 10" descr="A picture containing blue, person, tattoo, holding&#10;&#10;Description automatically generated">
            <a:extLst>
              <a:ext uri="{FF2B5EF4-FFF2-40B4-BE49-F238E27FC236}">
                <a16:creationId xmlns="" xmlns:a16="http://schemas.microsoft.com/office/drawing/2014/main" id="{FD4DB2C8-80B3-48DE-986B-7AB7FDB0EE6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9642" r="9642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977620B-2BDA-4541-88BA-43F9FC554D98}"/>
              </a:ext>
            </a:extLst>
          </p:cNvPr>
          <p:cNvSpPr txBox="1"/>
          <p:nvPr/>
        </p:nvSpPr>
        <p:spPr>
          <a:xfrm>
            <a:off x="-1" y="237506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HİZMET / EĞİTİM SAĞLAYICILARI İÇİN BECERİLER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97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59366" y="2157412"/>
            <a:ext cx="6064468" cy="4126823"/>
          </a:xfrm>
        </p:spPr>
        <p:txBody>
          <a:bodyPr/>
          <a:lstStyle/>
          <a:p>
            <a:r>
              <a:rPr lang="en-IE" b="1" dirty="0" err="1"/>
              <a:t>Öğrenmek</a:t>
            </a:r>
            <a:r>
              <a:rPr lang="en-IE" b="1" dirty="0"/>
              <a:t> </a:t>
            </a:r>
            <a:r>
              <a:rPr lang="en-IE" b="1" dirty="0" err="1"/>
              <a:t>için</a:t>
            </a:r>
            <a:r>
              <a:rPr lang="en-IE" b="1" dirty="0"/>
              <a:t> </a:t>
            </a:r>
            <a:r>
              <a:rPr lang="en-IE" b="1" dirty="0" err="1" smtClean="0"/>
              <a:t>istekli</a:t>
            </a:r>
            <a:endParaRPr lang="tr-TR" b="1" dirty="0" smtClean="0"/>
          </a:p>
          <a:p>
            <a:pPr algn="just"/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sorular</a:t>
            </a:r>
            <a:r>
              <a:rPr lang="en-IE" dirty="0"/>
              <a:t> </a:t>
            </a:r>
            <a:r>
              <a:rPr lang="en-IE" dirty="0" err="1"/>
              <a:t>sorarak</a:t>
            </a:r>
            <a:r>
              <a:rPr lang="en-IE" dirty="0"/>
              <a:t> ve </a:t>
            </a:r>
            <a:r>
              <a:rPr lang="en-IE" dirty="0" err="1"/>
              <a:t>cevapları</a:t>
            </a:r>
            <a:r>
              <a:rPr lang="en-IE" dirty="0"/>
              <a:t> </a:t>
            </a:r>
            <a:r>
              <a:rPr lang="en-IE" dirty="0" err="1"/>
              <a:t>dinleyerek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kültürleri</a:t>
            </a:r>
            <a:r>
              <a:rPr lang="en-IE" dirty="0"/>
              <a:t> </a:t>
            </a:r>
            <a:r>
              <a:rPr lang="en-IE" dirty="0" err="1"/>
              <a:t>hakkında</a:t>
            </a:r>
            <a:r>
              <a:rPr lang="en-IE" dirty="0"/>
              <a:t> </a:t>
            </a:r>
            <a:r>
              <a:rPr lang="en-IE" dirty="0" err="1"/>
              <a:t>bilgi</a:t>
            </a:r>
            <a:r>
              <a:rPr lang="en-IE" dirty="0"/>
              <a:t> </a:t>
            </a:r>
            <a:r>
              <a:rPr lang="en-IE" dirty="0" err="1"/>
              <a:t>edinmeye</a:t>
            </a:r>
            <a:r>
              <a:rPr lang="en-IE" dirty="0"/>
              <a:t> zaman </a:t>
            </a:r>
            <a:r>
              <a:rPr lang="en-IE" dirty="0" err="1"/>
              <a:t>ayırmalıdır</a:t>
            </a:r>
            <a:r>
              <a:rPr lang="en-IE" dirty="0" smtClean="0"/>
              <a:t>. </a:t>
            </a:r>
            <a:endParaRPr lang="en-IE" dirty="0"/>
          </a:p>
          <a:p>
            <a:pPr algn="just"/>
            <a:r>
              <a:rPr lang="en-IE" b="1" dirty="0" err="1"/>
              <a:t>Espri</a:t>
            </a:r>
            <a:r>
              <a:rPr lang="en-IE" b="1" dirty="0"/>
              <a:t> </a:t>
            </a:r>
            <a:r>
              <a:rPr lang="en-IE" b="1" dirty="0" err="1" smtClean="0"/>
              <a:t>anlayışı</a:t>
            </a:r>
            <a:endParaRPr lang="tr-TR" b="1" dirty="0" smtClean="0"/>
          </a:p>
          <a:p>
            <a:pPr algn="just"/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</a:t>
            </a:r>
            <a:r>
              <a:rPr lang="en-IE" dirty="0" err="1"/>
              <a:t>Gönüllüler</a:t>
            </a:r>
            <a:r>
              <a:rPr lang="en-IE" dirty="0"/>
              <a:t>, </a:t>
            </a:r>
            <a:r>
              <a:rPr lang="en-IE" dirty="0" err="1"/>
              <a:t>herkes</a:t>
            </a:r>
            <a:r>
              <a:rPr lang="en-IE" dirty="0"/>
              <a:t> </a:t>
            </a:r>
            <a:r>
              <a:rPr lang="en-IE" dirty="0" err="1"/>
              <a:t>birbirlerini</a:t>
            </a:r>
            <a:r>
              <a:rPr lang="en-IE" dirty="0"/>
              <a:t> </a:t>
            </a:r>
            <a:r>
              <a:rPr lang="en-IE" dirty="0" err="1"/>
              <a:t>anlamaya</a:t>
            </a:r>
            <a:r>
              <a:rPr lang="en-IE" dirty="0"/>
              <a:t> </a:t>
            </a:r>
            <a:r>
              <a:rPr lang="en-IE" dirty="0" err="1"/>
              <a:t>çalışırken</a:t>
            </a:r>
            <a:r>
              <a:rPr lang="en-IE" dirty="0"/>
              <a:t> </a:t>
            </a:r>
            <a:r>
              <a:rPr lang="en-IE" dirty="0" err="1"/>
              <a:t>utanç</a:t>
            </a:r>
            <a:r>
              <a:rPr lang="en-IE" dirty="0"/>
              <a:t> </a:t>
            </a:r>
            <a:r>
              <a:rPr lang="en-IE" dirty="0" err="1"/>
              <a:t>verici</a:t>
            </a:r>
            <a:r>
              <a:rPr lang="en-IE" dirty="0"/>
              <a:t>, </a:t>
            </a:r>
            <a:r>
              <a:rPr lang="en-IE" dirty="0" err="1"/>
              <a:t>kafa</a:t>
            </a:r>
            <a:r>
              <a:rPr lang="en-IE" dirty="0"/>
              <a:t> </a:t>
            </a:r>
            <a:r>
              <a:rPr lang="en-IE" dirty="0" err="1"/>
              <a:t>karıştırıcı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sinir</a:t>
            </a:r>
            <a:r>
              <a:rPr lang="en-IE" dirty="0"/>
              <a:t> </a:t>
            </a:r>
            <a:r>
              <a:rPr lang="en-IE" dirty="0" err="1"/>
              <a:t>bozucu</a:t>
            </a:r>
            <a:r>
              <a:rPr lang="en-IE" dirty="0"/>
              <a:t> </a:t>
            </a:r>
            <a:r>
              <a:rPr lang="en-IE" dirty="0" err="1"/>
              <a:t>anları</a:t>
            </a:r>
            <a:r>
              <a:rPr lang="en-IE" dirty="0"/>
              <a:t> </a:t>
            </a:r>
            <a:r>
              <a:rPr lang="en-IE" dirty="0" err="1"/>
              <a:t>gülmeye</a:t>
            </a:r>
            <a:r>
              <a:rPr lang="en-IE" dirty="0"/>
              <a:t> </a:t>
            </a:r>
            <a:r>
              <a:rPr lang="en-IE" dirty="0" err="1"/>
              <a:t>istekli</a:t>
            </a:r>
            <a:r>
              <a:rPr lang="en-IE" dirty="0"/>
              <a:t> </a:t>
            </a:r>
            <a:r>
              <a:rPr lang="en-IE" dirty="0" err="1"/>
              <a:t>olmalıdır</a:t>
            </a:r>
            <a:r>
              <a:rPr lang="en-IE" dirty="0"/>
              <a:t>. (</a:t>
            </a:r>
            <a:r>
              <a:rPr lang="en-IE" dirty="0" err="1"/>
              <a:t>Mizah</a:t>
            </a:r>
            <a:r>
              <a:rPr lang="en-IE" dirty="0"/>
              <a:t>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iletişim</a:t>
            </a:r>
            <a:r>
              <a:rPr lang="en-IE" dirty="0"/>
              <a:t> </a:t>
            </a:r>
            <a:r>
              <a:rPr lang="en-IE" dirty="0" err="1"/>
              <a:t>kurma</a:t>
            </a:r>
            <a:r>
              <a:rPr lang="en-IE" dirty="0"/>
              <a:t> </a:t>
            </a:r>
            <a:r>
              <a:rPr lang="en-IE" dirty="0" err="1"/>
              <a:t>hakkında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fazla</a:t>
            </a:r>
            <a:r>
              <a:rPr lang="en-IE" dirty="0"/>
              <a:t> </a:t>
            </a:r>
            <a:r>
              <a:rPr lang="en-IE" dirty="0" err="1"/>
              <a:t>bilgi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İletişim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Grubumuza</a:t>
            </a:r>
            <a:r>
              <a:rPr lang="en-IE" dirty="0"/>
              <a:t> </a:t>
            </a:r>
            <a:r>
              <a:rPr lang="en-IE" dirty="0" err="1"/>
              <a:t>bakın</a:t>
            </a:r>
            <a:r>
              <a:rPr lang="en-IE" dirty="0"/>
              <a:t>.)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9366" y="304800"/>
            <a:ext cx="5742097" cy="1320241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İlişkiler</a:t>
            </a:r>
            <a:r>
              <a:rPr lang="en-IE" dirty="0"/>
              <a:t> </a:t>
            </a:r>
            <a:r>
              <a:rPr lang="en-IE" dirty="0" err="1"/>
              <a:t>Kurmada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Noktalar</a:t>
            </a:r>
            <a:endParaRPr lang="en-IE" dirty="0"/>
          </a:p>
        </p:txBody>
      </p:sp>
      <p:pic>
        <p:nvPicPr>
          <p:cNvPr id="8" name="Picture Placeholder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942C67E-9C10-4794-9196-94FF78ED387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445" r="1445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E9C509-02A4-45E1-9AFE-E8303653179E}"/>
              </a:ext>
            </a:extLst>
          </p:cNvPr>
          <p:cNvSpPr txBox="1"/>
          <p:nvPr/>
        </p:nvSpPr>
        <p:spPr>
          <a:xfrm>
            <a:off x="-1" y="248392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HİZMET / EĞİTİM SAĞLAYICILARI İÇİN BECERİLER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670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59366" y="2157412"/>
            <a:ext cx="6064468" cy="4126823"/>
          </a:xfrm>
        </p:spPr>
        <p:txBody>
          <a:bodyPr/>
          <a:lstStyle/>
          <a:p>
            <a:r>
              <a:rPr lang="en-IE" b="1" dirty="0" err="1"/>
              <a:t>Kendinizi</a:t>
            </a:r>
            <a:r>
              <a:rPr lang="en-IE" b="1" dirty="0"/>
              <a:t> </a:t>
            </a:r>
            <a:r>
              <a:rPr lang="en-IE" b="1" dirty="0" err="1"/>
              <a:t>Paylaşma</a:t>
            </a:r>
            <a:r>
              <a:rPr lang="en-IE" b="1" dirty="0"/>
              <a:t> </a:t>
            </a:r>
            <a:r>
              <a:rPr lang="en-IE" b="1" dirty="0" err="1" smtClean="0"/>
              <a:t>İsteği</a:t>
            </a:r>
            <a:endParaRPr lang="tr-TR" b="1" dirty="0" smtClean="0"/>
          </a:p>
          <a:p>
            <a:pPr algn="just"/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</a:t>
            </a:r>
            <a:r>
              <a:rPr lang="en-IE" dirty="0" err="1"/>
              <a:t>açık</a:t>
            </a:r>
            <a:r>
              <a:rPr lang="en-IE" dirty="0"/>
              <a:t> ve </a:t>
            </a:r>
            <a:r>
              <a:rPr lang="en-IE" dirty="0" err="1"/>
              <a:t>dürüst</a:t>
            </a:r>
            <a:r>
              <a:rPr lang="en-IE" dirty="0"/>
              <a:t> </a:t>
            </a:r>
            <a:r>
              <a:rPr lang="en-IE" dirty="0" err="1"/>
              <a:t>olmaya</a:t>
            </a:r>
            <a:r>
              <a:rPr lang="en-IE" dirty="0"/>
              <a:t> ve </a:t>
            </a:r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deneyimlerini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paylaşmaya</a:t>
            </a:r>
            <a:r>
              <a:rPr lang="en-IE" dirty="0"/>
              <a:t> </a:t>
            </a:r>
            <a:r>
              <a:rPr lang="en-IE" dirty="0" err="1"/>
              <a:t>istekli</a:t>
            </a:r>
            <a:r>
              <a:rPr lang="en-IE" dirty="0"/>
              <a:t> </a:t>
            </a:r>
            <a:r>
              <a:rPr lang="en-IE" dirty="0" err="1"/>
              <a:t>olmalıdır</a:t>
            </a:r>
            <a:r>
              <a:rPr lang="en-IE" dirty="0"/>
              <a:t>. Bu, </a:t>
            </a:r>
            <a:r>
              <a:rPr lang="en-IE" dirty="0" err="1"/>
              <a:t>mültecileri</a:t>
            </a:r>
            <a:r>
              <a:rPr lang="en-IE" dirty="0"/>
              <a:t> ve </a:t>
            </a:r>
            <a:r>
              <a:rPr lang="en-IE" dirty="0" err="1"/>
              <a:t>göçmenleri</a:t>
            </a:r>
            <a:r>
              <a:rPr lang="en-IE" dirty="0"/>
              <a:t> </a:t>
            </a:r>
            <a:r>
              <a:rPr lang="en-IE" dirty="0" err="1"/>
              <a:t>aynı</a:t>
            </a:r>
            <a:r>
              <a:rPr lang="en-IE" dirty="0"/>
              <a:t> </a:t>
            </a:r>
            <a:r>
              <a:rPr lang="en-IE" dirty="0" err="1"/>
              <a:t>şeyi</a:t>
            </a:r>
            <a:r>
              <a:rPr lang="en-IE" dirty="0"/>
              <a:t> </a:t>
            </a:r>
            <a:r>
              <a:rPr lang="en-IE" dirty="0" err="1"/>
              <a:t>yapmaya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edecek</a:t>
            </a:r>
            <a:r>
              <a:rPr lang="en-IE" dirty="0"/>
              <a:t> ve her </a:t>
            </a:r>
            <a:r>
              <a:rPr lang="en-IE" dirty="0" err="1"/>
              <a:t>iki</a:t>
            </a:r>
            <a:r>
              <a:rPr lang="en-IE" dirty="0"/>
              <a:t> </a:t>
            </a:r>
            <a:r>
              <a:rPr lang="en-IE" dirty="0" err="1"/>
              <a:t>grubun</a:t>
            </a:r>
            <a:r>
              <a:rPr lang="en-IE" dirty="0"/>
              <a:t> da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derin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anlayışa</a:t>
            </a:r>
            <a:r>
              <a:rPr lang="en-IE" dirty="0"/>
              <a:t> </a:t>
            </a:r>
            <a:r>
              <a:rPr lang="en-IE" dirty="0" err="1"/>
              <a:t>sahip</a:t>
            </a:r>
            <a:r>
              <a:rPr lang="en-IE" dirty="0"/>
              <a:t> </a:t>
            </a:r>
            <a:r>
              <a:rPr lang="en-IE" dirty="0" err="1"/>
              <a:t>olmasına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olacaktır</a:t>
            </a:r>
            <a:r>
              <a:rPr lang="en-IE" dirty="0"/>
              <a:t>.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9366" y="304800"/>
            <a:ext cx="5742097" cy="1320241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İlişkiler</a:t>
            </a:r>
            <a:r>
              <a:rPr lang="en-IE" dirty="0"/>
              <a:t> </a:t>
            </a:r>
            <a:r>
              <a:rPr lang="en-IE" dirty="0" err="1"/>
              <a:t>Kurmada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Noktalar</a:t>
            </a:r>
            <a:endParaRPr lang="en-IE" dirty="0"/>
          </a:p>
        </p:txBody>
      </p:sp>
      <p:pic>
        <p:nvPicPr>
          <p:cNvPr id="7" name="Picture Placeholder 6" descr="A group of people around each other&#10;&#10;Description automatically generated">
            <a:extLst>
              <a:ext uri="{FF2B5EF4-FFF2-40B4-BE49-F238E27FC236}">
                <a16:creationId xmlns="" xmlns:a16="http://schemas.microsoft.com/office/drawing/2014/main" id="{CF2167AF-7B8D-4C10-A33A-3B9B632633D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873" r="16873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1FA76D5-051A-4BBC-94DE-5317FA5215C1}"/>
              </a:ext>
            </a:extLst>
          </p:cNvPr>
          <p:cNvSpPr txBox="1"/>
          <p:nvPr/>
        </p:nvSpPr>
        <p:spPr>
          <a:xfrm>
            <a:off x="-1" y="237506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HİZMET / EĞİTİM SAĞLAYICILARI İÇİN BECERİLER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01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2DE10F8-FA50-4694-A6A4-53AD585468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59366" y="2157412"/>
            <a:ext cx="6064468" cy="4126823"/>
          </a:xfrm>
        </p:spPr>
        <p:txBody>
          <a:bodyPr/>
          <a:lstStyle/>
          <a:p>
            <a:r>
              <a:rPr lang="tr-TR" b="1" dirty="0" smtClean="0"/>
              <a:t>His </a:t>
            </a:r>
            <a:r>
              <a:rPr lang="en-IE" b="1" dirty="0" err="1" smtClean="0"/>
              <a:t>Gücünü</a:t>
            </a:r>
            <a:r>
              <a:rPr lang="en-IE" b="1" dirty="0" smtClean="0"/>
              <a:t> </a:t>
            </a:r>
            <a:r>
              <a:rPr lang="en-IE" b="1" dirty="0" err="1"/>
              <a:t>Kötüye</a:t>
            </a:r>
            <a:r>
              <a:rPr lang="en-IE" b="1" dirty="0"/>
              <a:t> </a:t>
            </a:r>
            <a:r>
              <a:rPr lang="en-IE" b="1" dirty="0" err="1" smtClean="0"/>
              <a:t>Kullanmayın</a:t>
            </a:r>
            <a:endParaRPr lang="tr-TR" b="1" dirty="0" smtClean="0"/>
          </a:p>
          <a:p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savunmasız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durumda</a:t>
            </a:r>
            <a:r>
              <a:rPr lang="en-IE" dirty="0"/>
              <a:t>.</a:t>
            </a:r>
          </a:p>
          <a:p>
            <a:r>
              <a:rPr lang="en-IE" dirty="0" err="1"/>
              <a:t>Hizmet</a:t>
            </a:r>
            <a:r>
              <a:rPr lang="en-IE" dirty="0"/>
              <a:t> /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, </a:t>
            </a:r>
            <a:r>
              <a:rPr lang="en-IE" dirty="0" err="1"/>
              <a:t>mültecilerin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katılmak</a:t>
            </a:r>
            <a:r>
              <a:rPr lang="en-IE" dirty="0"/>
              <a:t> </a:t>
            </a:r>
            <a:r>
              <a:rPr lang="en-IE" dirty="0" err="1"/>
              <a:t>istemedikleri</a:t>
            </a:r>
            <a:r>
              <a:rPr lang="en-IE" dirty="0"/>
              <a:t> </a:t>
            </a:r>
            <a:r>
              <a:rPr lang="en-IE" dirty="0" err="1"/>
              <a:t>belirli</a:t>
            </a:r>
            <a:r>
              <a:rPr lang="en-IE" dirty="0"/>
              <a:t> </a:t>
            </a:r>
            <a:r>
              <a:rPr lang="en-IE" dirty="0" err="1"/>
              <a:t>faaliyetlere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konuşmalara</a:t>
            </a:r>
            <a:r>
              <a:rPr lang="en-IE" dirty="0"/>
              <a:t> </a:t>
            </a:r>
            <a:r>
              <a:rPr lang="en-IE" dirty="0" err="1"/>
              <a:t>girme</a:t>
            </a:r>
            <a:r>
              <a:rPr lang="en-IE" dirty="0"/>
              <a:t> </a:t>
            </a:r>
            <a:r>
              <a:rPr lang="en-IE" dirty="0" err="1"/>
              <a:t>konusunda</a:t>
            </a:r>
            <a:r>
              <a:rPr lang="en-IE" dirty="0"/>
              <a:t> </a:t>
            </a:r>
            <a:r>
              <a:rPr lang="en-IE" dirty="0" err="1"/>
              <a:t>herhangi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baskı</a:t>
            </a:r>
            <a:r>
              <a:rPr lang="en-IE" dirty="0"/>
              <a:t> </a:t>
            </a:r>
            <a:r>
              <a:rPr lang="en-IE" dirty="0" err="1"/>
              <a:t>hissetmemelerine</a:t>
            </a:r>
            <a:r>
              <a:rPr lang="en-IE" dirty="0"/>
              <a:t> </a:t>
            </a:r>
            <a:r>
              <a:rPr lang="en-IE" dirty="0" err="1"/>
              <a:t>dikkat</a:t>
            </a:r>
            <a:r>
              <a:rPr lang="en-IE" dirty="0"/>
              <a:t> </a:t>
            </a:r>
            <a:r>
              <a:rPr lang="en-IE" dirty="0" err="1"/>
              <a:t>etmelidir</a:t>
            </a:r>
            <a:r>
              <a:rPr lang="en-IE" dirty="0"/>
              <a:t>.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1CABD-DF09-41D3-98EE-2647371DCA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9366" y="304800"/>
            <a:ext cx="5742097" cy="1320241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Göçmenlerle</a:t>
            </a:r>
            <a:r>
              <a:rPr lang="en-IE" dirty="0"/>
              <a:t> </a:t>
            </a:r>
            <a:r>
              <a:rPr lang="en-IE" dirty="0" err="1"/>
              <a:t>İlişkiler</a:t>
            </a:r>
            <a:r>
              <a:rPr lang="en-IE" dirty="0"/>
              <a:t> </a:t>
            </a:r>
            <a:r>
              <a:rPr lang="en-IE" dirty="0" err="1"/>
              <a:t>Kurmada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Noktalar</a:t>
            </a:r>
            <a:endParaRPr lang="en-IE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16BFEEF2-624A-4D84-95F7-0AF5BEE7405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6459" b="16459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AA54818-54A6-4D63-B602-EC4A1B4C3136}"/>
              </a:ext>
            </a:extLst>
          </p:cNvPr>
          <p:cNvSpPr txBox="1"/>
          <p:nvPr/>
        </p:nvSpPr>
        <p:spPr>
          <a:xfrm>
            <a:off x="-1" y="237506"/>
            <a:ext cx="4849823" cy="830997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HİZMET / EĞİTİM SAĞLAYICILARI İÇİN BECERİLER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18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1078389-C03F-444D-8785-F5397C38ED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Bu </a:t>
            </a:r>
            <a:r>
              <a:rPr lang="en-IE" dirty="0" err="1"/>
              <a:t>bölümde</a:t>
            </a:r>
            <a:r>
              <a:rPr lang="en-IE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1DA8D6-5F4E-48FC-9E88-9F6CF52F8F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just"/>
            <a:r>
              <a:rPr lang="en-US" altLang="en-US" dirty="0" err="1"/>
              <a:t>Çeşitli</a:t>
            </a:r>
            <a:r>
              <a:rPr lang="en-US" altLang="en-US" dirty="0"/>
              <a:t> </a:t>
            </a:r>
            <a:r>
              <a:rPr lang="en-US" altLang="en-US" dirty="0" err="1"/>
              <a:t>insan</a:t>
            </a:r>
            <a:r>
              <a:rPr lang="en-US" altLang="en-US" dirty="0"/>
              <a:t> ve </a:t>
            </a:r>
            <a:r>
              <a:rPr lang="en-US" altLang="en-US" dirty="0" err="1"/>
              <a:t>sağlık</a:t>
            </a:r>
            <a:r>
              <a:rPr lang="en-US" altLang="en-US" dirty="0"/>
              <a:t> </a:t>
            </a:r>
            <a:r>
              <a:rPr lang="en-US" altLang="en-US" dirty="0" err="1"/>
              <a:t>kuruluşları</a:t>
            </a:r>
            <a:r>
              <a:rPr lang="en-US" altLang="en-US" dirty="0"/>
              <a:t> </a:t>
            </a:r>
            <a:r>
              <a:rPr lang="en-US" altLang="en-US" dirty="0" err="1"/>
              <a:t>tarafından</a:t>
            </a:r>
            <a:r>
              <a:rPr lang="en-US" altLang="en-US" dirty="0"/>
              <a:t> </a:t>
            </a:r>
            <a:r>
              <a:rPr lang="en-US" altLang="en-US" dirty="0" err="1"/>
              <a:t>benimsenen</a:t>
            </a:r>
            <a:r>
              <a:rPr lang="en-US" altLang="en-US" dirty="0"/>
              <a:t> </a:t>
            </a:r>
            <a:r>
              <a:rPr lang="en-US" altLang="en-US" dirty="0" err="1"/>
              <a:t>aile</a:t>
            </a:r>
            <a:r>
              <a:rPr lang="en-US" altLang="en-US" dirty="0"/>
              <a:t> </a:t>
            </a:r>
            <a:r>
              <a:rPr lang="en-US" altLang="en-US" dirty="0" err="1"/>
              <a:t>güçlendirme</a:t>
            </a:r>
            <a:r>
              <a:rPr lang="en-US" altLang="en-US" dirty="0"/>
              <a:t> </a:t>
            </a:r>
            <a:r>
              <a:rPr lang="en-US" altLang="en-US" dirty="0" err="1"/>
              <a:t>çerçevesi</a:t>
            </a:r>
            <a:r>
              <a:rPr lang="en-US" altLang="en-US" dirty="0"/>
              <a:t>, </a:t>
            </a:r>
            <a:r>
              <a:rPr lang="en-US" altLang="en-US" dirty="0" err="1"/>
              <a:t>ailelere</a:t>
            </a:r>
            <a:r>
              <a:rPr lang="en-US" altLang="en-US" dirty="0"/>
              <a:t> </a:t>
            </a:r>
            <a:r>
              <a:rPr lang="en-US" altLang="en-US" dirty="0" err="1"/>
              <a:t>kasıtlı</a:t>
            </a:r>
            <a:r>
              <a:rPr lang="en-US" altLang="en-US" dirty="0"/>
              <a:t> </a:t>
            </a:r>
            <a:r>
              <a:rPr lang="en-US" altLang="en-US" dirty="0" err="1"/>
              <a:t>olarak</a:t>
            </a:r>
            <a:r>
              <a:rPr lang="en-US" altLang="en-US" dirty="0"/>
              <a:t> </a:t>
            </a:r>
            <a:r>
              <a:rPr lang="en-US" altLang="en-US" dirty="0" err="1"/>
              <a:t>gerekli</a:t>
            </a:r>
            <a:r>
              <a:rPr lang="en-US" altLang="en-US" dirty="0"/>
              <a:t> </a:t>
            </a:r>
            <a:r>
              <a:rPr lang="en-US" altLang="en-US" dirty="0" err="1"/>
              <a:t>fırsatları</a:t>
            </a:r>
            <a:r>
              <a:rPr lang="en-US" altLang="en-US" dirty="0"/>
              <a:t>, </a:t>
            </a:r>
            <a:r>
              <a:rPr lang="en-US" altLang="en-US" dirty="0" err="1"/>
              <a:t>ilişkileri</a:t>
            </a:r>
            <a:r>
              <a:rPr lang="en-US" altLang="en-US" dirty="0"/>
              <a:t>, </a:t>
            </a:r>
            <a:r>
              <a:rPr lang="en-US" altLang="en-US" dirty="0" err="1"/>
              <a:t>ağları</a:t>
            </a:r>
            <a:r>
              <a:rPr lang="en-US" altLang="en-US" dirty="0"/>
              <a:t> </a:t>
            </a:r>
            <a:r>
              <a:rPr lang="en-US" altLang="en-US" dirty="0" err="1"/>
              <a:t>sağlama</a:t>
            </a:r>
            <a:r>
              <a:rPr lang="en-US" altLang="en-US" dirty="0"/>
              <a:t> ve </a:t>
            </a:r>
            <a:r>
              <a:rPr lang="en-US" altLang="en-US" dirty="0" err="1"/>
              <a:t>destekleme</a:t>
            </a:r>
            <a:r>
              <a:rPr lang="en-US" altLang="en-US" dirty="0"/>
              <a:t> </a:t>
            </a:r>
            <a:r>
              <a:rPr lang="en-US" altLang="en-US" dirty="0" err="1"/>
              <a:t>sürecinin</a:t>
            </a:r>
            <a:r>
              <a:rPr lang="en-US" altLang="en-US" dirty="0"/>
              <a:t> </a:t>
            </a:r>
            <a:r>
              <a:rPr lang="en-US" altLang="en-US" dirty="0" err="1"/>
              <a:t>aileleri</a:t>
            </a:r>
            <a:r>
              <a:rPr lang="en-US" altLang="en-US" dirty="0"/>
              <a:t> </a:t>
            </a:r>
            <a:r>
              <a:rPr lang="en-US" altLang="en-US" dirty="0" err="1"/>
              <a:t>güçlendirmesini</a:t>
            </a:r>
            <a:r>
              <a:rPr lang="en-US" altLang="en-US" dirty="0"/>
              <a:t> ve </a:t>
            </a:r>
            <a:r>
              <a:rPr lang="en-US" altLang="en-US" dirty="0" err="1"/>
              <a:t>çocukların</a:t>
            </a:r>
            <a:r>
              <a:rPr lang="en-US" altLang="en-US" dirty="0"/>
              <a:t> </a:t>
            </a:r>
            <a:r>
              <a:rPr lang="en-US" altLang="en-US" dirty="0" err="1"/>
              <a:t>başarısını</a:t>
            </a:r>
            <a:r>
              <a:rPr lang="en-US" altLang="en-US" dirty="0"/>
              <a:t> </a:t>
            </a:r>
            <a:r>
              <a:rPr lang="en-US" altLang="en-US" dirty="0" err="1"/>
              <a:t>sağlama</a:t>
            </a:r>
            <a:r>
              <a:rPr lang="en-US" altLang="en-US" dirty="0"/>
              <a:t> </a:t>
            </a:r>
            <a:r>
              <a:rPr lang="en-US" altLang="en-US" dirty="0" err="1"/>
              <a:t>yaklaşımını</a:t>
            </a:r>
            <a:r>
              <a:rPr lang="en-US" altLang="en-US" dirty="0"/>
              <a:t> </a:t>
            </a:r>
            <a:r>
              <a:rPr lang="en-US" altLang="en-US" dirty="0" err="1"/>
              <a:t>benimser</a:t>
            </a:r>
            <a:r>
              <a:rPr lang="en-US" altLang="en-US" dirty="0"/>
              <a:t>.</a:t>
            </a:r>
          </a:p>
          <a:p>
            <a:pPr algn="just"/>
            <a:endParaRPr lang="en-US" altLang="en-US" dirty="0"/>
          </a:p>
          <a:p>
            <a:pPr algn="just"/>
            <a:r>
              <a:rPr lang="en-US" altLang="en-US" dirty="0" err="1"/>
              <a:t>Çok</a:t>
            </a:r>
            <a:r>
              <a:rPr lang="en-US" altLang="en-US" dirty="0"/>
              <a:t> </a:t>
            </a:r>
            <a:r>
              <a:rPr lang="en-US" altLang="en-US" dirty="0" err="1"/>
              <a:t>önemli</a:t>
            </a:r>
            <a:r>
              <a:rPr lang="en-US" altLang="en-US" dirty="0"/>
              <a:t> </a:t>
            </a:r>
            <a:r>
              <a:rPr lang="en-US" altLang="en-US" dirty="0" err="1"/>
              <a:t>bir</a:t>
            </a:r>
            <a:r>
              <a:rPr lang="en-US" altLang="en-US" dirty="0"/>
              <a:t> </a:t>
            </a:r>
            <a:r>
              <a:rPr lang="en-US" altLang="en-US" dirty="0" err="1"/>
              <a:t>kavramdır</a:t>
            </a:r>
            <a:r>
              <a:rPr lang="en-US" altLang="en-US" dirty="0"/>
              <a:t> ve </a:t>
            </a:r>
            <a:r>
              <a:rPr lang="en-US" altLang="en-US" dirty="0" err="1"/>
              <a:t>korunmasız</a:t>
            </a:r>
            <a:r>
              <a:rPr lang="en-US" altLang="en-US" dirty="0"/>
              <a:t> </a:t>
            </a:r>
            <a:r>
              <a:rPr lang="en-US" altLang="en-US" dirty="0" err="1"/>
              <a:t>mülteci</a:t>
            </a:r>
            <a:r>
              <a:rPr lang="en-US" altLang="en-US" dirty="0"/>
              <a:t> ve </a:t>
            </a:r>
            <a:r>
              <a:rPr lang="en-US" altLang="en-US" dirty="0" err="1"/>
              <a:t>göçmen</a:t>
            </a:r>
            <a:r>
              <a:rPr lang="en-US" altLang="en-US" dirty="0"/>
              <a:t> </a:t>
            </a:r>
            <a:r>
              <a:rPr lang="en-US" altLang="en-US" dirty="0" err="1"/>
              <a:t>aileler</a:t>
            </a:r>
            <a:r>
              <a:rPr lang="en-US" altLang="en-US" dirty="0"/>
              <a:t> </a:t>
            </a:r>
            <a:r>
              <a:rPr lang="en-US" altLang="en-US" dirty="0" err="1"/>
              <a:t>için</a:t>
            </a:r>
            <a:r>
              <a:rPr lang="en-US" altLang="en-US" dirty="0"/>
              <a:t> </a:t>
            </a:r>
            <a:r>
              <a:rPr lang="en-US" altLang="en-US" dirty="0" err="1"/>
              <a:t>özellikle</a:t>
            </a:r>
            <a:r>
              <a:rPr lang="en-US" altLang="en-US" dirty="0"/>
              <a:t> </a:t>
            </a:r>
            <a:r>
              <a:rPr lang="en-US" altLang="en-US" dirty="0" err="1"/>
              <a:t>güçlü</a:t>
            </a:r>
            <a:r>
              <a:rPr lang="en-US" altLang="en-US" dirty="0"/>
              <a:t> </a:t>
            </a:r>
            <a:r>
              <a:rPr lang="en-US" altLang="en-US" dirty="0" err="1"/>
              <a:t>bir</a:t>
            </a:r>
            <a:r>
              <a:rPr lang="en-US" altLang="en-US" dirty="0"/>
              <a:t> </a:t>
            </a:r>
            <a:r>
              <a:rPr lang="en-US" altLang="en-US" dirty="0" err="1"/>
              <a:t>modeldir</a:t>
            </a:r>
            <a:r>
              <a:rPr lang="en-US" altLang="en-US" dirty="0"/>
              <a:t>. </a:t>
            </a:r>
            <a:r>
              <a:rPr lang="en-US" altLang="en-US" dirty="0" err="1"/>
              <a:t>Şimdi</a:t>
            </a:r>
            <a:r>
              <a:rPr lang="en-US" altLang="en-US" dirty="0"/>
              <a:t> </a:t>
            </a:r>
            <a:r>
              <a:rPr lang="en-US" altLang="en-US" dirty="0" err="1"/>
              <a:t>detaylı</a:t>
            </a:r>
            <a:r>
              <a:rPr lang="en-US" altLang="en-US" dirty="0"/>
              <a:t> </a:t>
            </a:r>
            <a:r>
              <a:rPr lang="en-US" altLang="en-US" dirty="0" err="1"/>
              <a:t>olarak</a:t>
            </a:r>
            <a:r>
              <a:rPr lang="en-US" altLang="en-US" dirty="0"/>
              <a:t> </a:t>
            </a:r>
            <a:r>
              <a:rPr lang="en-US" altLang="en-US" dirty="0" err="1"/>
              <a:t>inceleyelim</a:t>
            </a:r>
            <a:r>
              <a:rPr lang="en-US" altLang="en-US" dirty="0"/>
              <a:t> ..</a:t>
            </a:r>
            <a:endParaRPr lang="en-IE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D0CF2126-0988-4B1D-9146-7112C816FD67}"/>
              </a:ext>
            </a:extLst>
          </p:cNvPr>
          <p:cNvSpPr txBox="1">
            <a:spLocks/>
          </p:cNvSpPr>
          <p:nvPr/>
        </p:nvSpPr>
        <p:spPr>
          <a:xfrm>
            <a:off x="480042" y="1536159"/>
            <a:ext cx="4364894" cy="29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2.1 </a:t>
            </a:r>
            <a:r>
              <a:rPr lang="en-US" sz="3600" i="0" dirty="0" err="1"/>
              <a:t>Katılım</a:t>
            </a:r>
            <a:r>
              <a:rPr lang="en-US" sz="3600" i="0" dirty="0"/>
              <a:t> </a:t>
            </a:r>
            <a:r>
              <a:rPr lang="en-US" sz="3600" i="0" dirty="0" err="1"/>
              <a:t>Sürecinde</a:t>
            </a:r>
            <a:r>
              <a:rPr lang="en-US" sz="3600" i="0" dirty="0"/>
              <a:t> </a:t>
            </a:r>
            <a:r>
              <a:rPr lang="en-US" sz="3600" i="0" dirty="0" err="1"/>
              <a:t>Ailenin</a:t>
            </a:r>
            <a:r>
              <a:rPr lang="en-US" sz="3600" i="0" dirty="0"/>
              <a:t> </a:t>
            </a:r>
            <a:r>
              <a:rPr lang="en-US" sz="3600" i="0" dirty="0" err="1"/>
              <a:t>Güçlendirilmesi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8C7D45-04CD-4BD7-878E-2D6F3068EA84}"/>
              </a:ext>
            </a:extLst>
          </p:cNvPr>
          <p:cNvSpPr txBox="1"/>
          <p:nvPr/>
        </p:nvSpPr>
        <p:spPr>
          <a:xfrm>
            <a:off x="0" y="237506"/>
            <a:ext cx="4215740" cy="58477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AİLE</a:t>
            </a:r>
            <a:endParaRPr lang="en-I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76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A0B8956-E397-4AAE-A606-CEAB3965D2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6882" y="1533909"/>
            <a:ext cx="8198069" cy="4352152"/>
          </a:xfrm>
        </p:spPr>
        <p:txBody>
          <a:bodyPr/>
          <a:lstStyle/>
          <a:p>
            <a:pPr marL="0" indent="0" algn="just">
              <a:buNone/>
            </a:pPr>
            <a:r>
              <a:rPr lang="tr-TR" dirty="0" smtClean="0"/>
              <a:t>Yolculuk </a:t>
            </a:r>
            <a:r>
              <a:rPr lang="tr-TR" dirty="0" smtClean="0">
                <a:solidFill>
                  <a:srgbClr val="ED7523"/>
                </a:solidFill>
              </a:rPr>
              <a:t>uzun ve tehlikeli </a:t>
            </a:r>
            <a:r>
              <a:rPr lang="tr-TR" dirty="0" smtClean="0"/>
              <a:t>olabilir. Ailenizin güvenliği için gitmeniz gerektiğini biliyorsunuz, ancak kaçma sürecinin tehlikeli ve yorucu olması muhtemeldir. Birçok insan yiyecek ve barınak eksikliğinden hastalanır. Seyahat ederken </a:t>
            </a:r>
            <a:r>
              <a:rPr lang="tr-TR" dirty="0" smtClean="0">
                <a:solidFill>
                  <a:srgbClr val="ED7523"/>
                </a:solidFill>
              </a:rPr>
              <a:t>çocuklarınızı korumakta </a:t>
            </a:r>
            <a:r>
              <a:rPr lang="tr-TR" dirty="0" smtClean="0"/>
              <a:t>büyük zorluk yaşayabilirsiniz.</a:t>
            </a:r>
          </a:p>
          <a:p>
            <a:pPr marL="0" indent="0" algn="just">
              <a:buNone/>
            </a:pPr>
            <a:r>
              <a:rPr lang="tr-TR" dirty="0" smtClean="0"/>
              <a:t>Bir </a:t>
            </a:r>
            <a:r>
              <a:rPr lang="tr-TR" dirty="0" smtClean="0">
                <a:solidFill>
                  <a:srgbClr val="ED7523"/>
                </a:solidFill>
              </a:rPr>
              <a:t>sığınma ülkesine varıyorsunuz</a:t>
            </a:r>
            <a:r>
              <a:rPr lang="tr-TR" dirty="0" smtClean="0"/>
              <a:t>, ama sıkıntılar henüz bitmiş değil. Neyse ki, aileniz yolculuktan kurtulur ve bir sığınma ülkesine gelir, ancak ileride hala birçok zorluk vardır.</a:t>
            </a:r>
          </a:p>
          <a:p>
            <a:pPr marL="0" indent="0" algn="just">
              <a:buNone/>
            </a:pPr>
            <a:r>
              <a:rPr lang="tr-TR" dirty="0" smtClean="0"/>
              <a:t>Şimdi size ve diğer mültecilerinize karşı büyük bir düşmanlıkla karşı karşıyasınız ve sığınma ülkesinden ayrılma baskısı hissediyorsunuz.</a:t>
            </a:r>
          </a:p>
          <a:p>
            <a:pPr marL="0" indent="0" algn="just">
              <a:buNone/>
            </a:pPr>
            <a:r>
              <a:rPr lang="tr-TR" dirty="0" smtClean="0"/>
              <a:t>Bir kez vardığınızda, işlerin halledileceğini umuyorsunuz, ancak hayatınız ve </a:t>
            </a:r>
            <a:r>
              <a:rPr lang="tr-TR" dirty="0" smtClean="0">
                <a:solidFill>
                  <a:srgbClr val="ED7523"/>
                </a:solidFill>
              </a:rPr>
              <a:t>çocuklarınızın yaşamları</a:t>
            </a:r>
            <a:r>
              <a:rPr lang="tr-TR" dirty="0" smtClean="0"/>
              <a:t>, uzun yıllar boyunca ayaklanma ve değişim ile dolmaya devam edecek.</a:t>
            </a:r>
            <a:endParaRPr lang="tr-T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9FFB61-6620-44B7-B0B8-C4751F5544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Deneyimini</a:t>
            </a:r>
            <a:r>
              <a:rPr lang="en-IE" dirty="0"/>
              <a:t> </a:t>
            </a:r>
            <a:r>
              <a:rPr lang="en-IE" dirty="0" err="1"/>
              <a:t>Anlama</a:t>
            </a:r>
            <a:endParaRPr lang="en-IE" dirty="0"/>
          </a:p>
        </p:txBody>
      </p:sp>
      <p:pic>
        <p:nvPicPr>
          <p:cNvPr id="5" name="Picture 4" descr="A group of people in a boat on a body of water&#10;&#10;Description automatically generated">
            <a:extLst>
              <a:ext uri="{FF2B5EF4-FFF2-40B4-BE49-F238E27FC236}">
                <a16:creationId xmlns="" xmlns:a16="http://schemas.microsoft.com/office/drawing/2014/main" id="{2F87936F-2465-4250-96D7-5063F6FE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009459"/>
            <a:ext cx="3144534" cy="2097244"/>
          </a:xfrm>
          <a:prstGeom prst="rect">
            <a:avLst/>
          </a:prstGeom>
        </p:spPr>
      </p:pic>
      <p:pic>
        <p:nvPicPr>
          <p:cNvPr id="8" name="Picture 7" descr="A group of people walking in the sand&#10;&#10;Description automatically generated">
            <a:extLst>
              <a:ext uri="{FF2B5EF4-FFF2-40B4-BE49-F238E27FC236}">
                <a16:creationId xmlns="" xmlns:a16="http://schemas.microsoft.com/office/drawing/2014/main" id="{64D6335A-EBB6-42DB-ACBA-3FDBF616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754551"/>
            <a:ext cx="3144534" cy="20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3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D472D1D-481F-4FBD-8A32-A4F15E3305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92486" y="1754551"/>
            <a:ext cx="6836227" cy="3872188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Family strengthening as a deliberate process of giving parents the necessary opportunities, relationships, networks, and supports to raise their children successfully.</a:t>
            </a:r>
          </a:p>
          <a:p>
            <a:pPr marL="0" indent="0">
              <a:buNone/>
            </a:pPr>
            <a:r>
              <a:rPr lang="en-IE" dirty="0"/>
              <a:t>A key inclusion concept for refugees and migrants, it empowers and involves parents as decision-makers in how their communities meet family needs. </a:t>
            </a:r>
          </a:p>
          <a:p>
            <a:pPr marL="0" indent="0">
              <a:buNone/>
            </a:pPr>
            <a:r>
              <a:rPr lang="en-IE" dirty="0"/>
              <a:t>Family Strengthening Programmes are those which help participants learn skills to strengthen relationships at home and at work, reduce stress, problem solve as a family, and work through financial issues with family members.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1BE415-067B-431F-9DB1-3B1F294E08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E" dirty="0" err="1"/>
              <a:t>Aileyi</a:t>
            </a:r>
            <a:r>
              <a:rPr lang="en-IE" dirty="0"/>
              <a:t> </a:t>
            </a:r>
            <a:r>
              <a:rPr lang="en-IE" dirty="0" err="1"/>
              <a:t>Güçlendirme</a:t>
            </a:r>
            <a:r>
              <a:rPr lang="en-IE" dirty="0"/>
              <a:t> </a:t>
            </a:r>
            <a:r>
              <a:rPr lang="en-IE" dirty="0" err="1"/>
              <a:t>Nedir</a:t>
            </a:r>
            <a:r>
              <a:rPr lang="en-IE" dirty="0"/>
              <a:t>?</a:t>
            </a:r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6B8DF1-A416-4FE0-B768-97EFDD6321FF}"/>
              </a:ext>
            </a:extLst>
          </p:cNvPr>
          <p:cNvSpPr/>
          <p:nvPr/>
        </p:nvSpPr>
        <p:spPr>
          <a:xfrm>
            <a:off x="6022425" y="653220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2"/>
              </a:rPr>
              <a:t>https://www.aecf.org/m/resourcedoc/fspc-IntroductiontoFamilyStrengthening-2004.pdf#page=3</a:t>
            </a:r>
            <a:r>
              <a:rPr lang="en-IE" sz="1000" dirty="0"/>
              <a:t> </a:t>
            </a:r>
          </a:p>
        </p:txBody>
      </p:sp>
      <p:pic>
        <p:nvPicPr>
          <p:cNvPr id="6" name="Picture 5" descr="A group of baseball players standing on top of a field&#10;&#10;Description automatically generated">
            <a:extLst>
              <a:ext uri="{FF2B5EF4-FFF2-40B4-BE49-F238E27FC236}">
                <a16:creationId xmlns="" xmlns:a16="http://schemas.microsoft.com/office/drawing/2014/main" id="{31BC1CAB-2297-484B-A0E1-AAE90E7B4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8300" y="1812953"/>
            <a:ext cx="4697686" cy="35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D472D1D-481F-4FBD-8A32-A4F15E3305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95266" y="1754551"/>
            <a:ext cx="9533447" cy="3872188"/>
          </a:xfrm>
        </p:spPr>
        <p:txBody>
          <a:bodyPr/>
          <a:lstStyle/>
          <a:p>
            <a:r>
              <a:rPr lang="en-IE" dirty="0" err="1"/>
              <a:t>İhtiyaçları</a:t>
            </a:r>
            <a:r>
              <a:rPr lang="en-IE" dirty="0"/>
              <a:t> </a:t>
            </a:r>
            <a:r>
              <a:rPr lang="en-IE" dirty="0" err="1"/>
              <a:t>erken</a:t>
            </a:r>
            <a:r>
              <a:rPr lang="en-IE" dirty="0"/>
              <a:t> </a:t>
            </a:r>
            <a:r>
              <a:rPr lang="en-IE" dirty="0" err="1"/>
              <a:t>karşılayarak</a:t>
            </a:r>
            <a:r>
              <a:rPr lang="en-IE" dirty="0"/>
              <a:t> </a:t>
            </a:r>
            <a:r>
              <a:rPr lang="en-IE" dirty="0" err="1"/>
              <a:t>krizleri</a:t>
            </a:r>
            <a:r>
              <a:rPr lang="en-IE" dirty="0"/>
              <a:t> </a:t>
            </a:r>
            <a:r>
              <a:rPr lang="en-IE" dirty="0" err="1"/>
              <a:t>önlemeye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olur</a:t>
            </a:r>
            <a:endParaRPr lang="en-IE" dirty="0"/>
          </a:p>
          <a:p>
            <a:r>
              <a:rPr lang="en-IE" dirty="0" err="1"/>
              <a:t>Temel</a:t>
            </a:r>
            <a:r>
              <a:rPr lang="en-IE" dirty="0"/>
              <a:t> </a:t>
            </a:r>
            <a:r>
              <a:rPr lang="en-IE" dirty="0" err="1"/>
              <a:t>ihtiyaçları</a:t>
            </a:r>
            <a:r>
              <a:rPr lang="en-IE" dirty="0"/>
              <a:t>, </a:t>
            </a:r>
            <a:r>
              <a:rPr lang="en-IE" dirty="0" err="1"/>
              <a:t>özel</a:t>
            </a:r>
            <a:r>
              <a:rPr lang="en-IE" dirty="0"/>
              <a:t> </a:t>
            </a:r>
            <a:r>
              <a:rPr lang="en-IE" dirty="0" err="1"/>
              <a:t>hizmetleri</a:t>
            </a:r>
            <a:r>
              <a:rPr lang="en-IE" dirty="0"/>
              <a:t> ve </a:t>
            </a:r>
            <a:r>
              <a:rPr lang="en-IE" dirty="0" err="1"/>
              <a:t>yönlendirmeleri</a:t>
            </a:r>
            <a:r>
              <a:rPr lang="en-IE" dirty="0"/>
              <a:t> </a:t>
            </a:r>
            <a:r>
              <a:rPr lang="en-IE" dirty="0" err="1"/>
              <a:t>karşılayan</a:t>
            </a:r>
            <a:r>
              <a:rPr lang="en-IE" dirty="0"/>
              <a:t> </a:t>
            </a:r>
            <a:r>
              <a:rPr lang="en-IE" dirty="0" err="1"/>
              <a:t>yardım</a:t>
            </a:r>
            <a:r>
              <a:rPr lang="en-IE" dirty="0"/>
              <a:t> </a:t>
            </a:r>
            <a:r>
              <a:rPr lang="en-IE" dirty="0" err="1"/>
              <a:t>sunar</a:t>
            </a:r>
            <a:endParaRPr lang="en-IE" dirty="0"/>
          </a:p>
          <a:p>
            <a:r>
              <a:rPr lang="en-IE" dirty="0" err="1"/>
              <a:t>Aile</a:t>
            </a:r>
            <a:r>
              <a:rPr lang="en-IE" dirty="0"/>
              <a:t> ve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ihtiyaçlarına</a:t>
            </a:r>
            <a:r>
              <a:rPr lang="en-IE" dirty="0"/>
              <a:t> </a:t>
            </a:r>
            <a:r>
              <a:rPr lang="en-IE" dirty="0" err="1"/>
              <a:t>esnek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cevap</a:t>
            </a:r>
            <a:r>
              <a:rPr lang="en-IE" dirty="0"/>
              <a:t> </a:t>
            </a:r>
            <a:r>
              <a:rPr lang="en-IE" dirty="0" err="1"/>
              <a:t>verir</a:t>
            </a:r>
            <a:endParaRPr lang="en-IE" dirty="0"/>
          </a:p>
          <a:p>
            <a:r>
              <a:rPr lang="en-IE" dirty="0" err="1"/>
              <a:t>Ailelere</a:t>
            </a:r>
            <a:r>
              <a:rPr lang="en-IE" dirty="0"/>
              <a:t> </a:t>
            </a:r>
            <a:r>
              <a:rPr lang="en-IE" dirty="0" err="1"/>
              <a:t>odaklanma</a:t>
            </a:r>
            <a:endParaRPr lang="en-IE" dirty="0"/>
          </a:p>
          <a:p>
            <a:r>
              <a:rPr lang="en-IE" dirty="0" err="1"/>
              <a:t>Ailenin</a:t>
            </a:r>
            <a:r>
              <a:rPr lang="en-IE" dirty="0"/>
              <a:t> </a:t>
            </a:r>
            <a:r>
              <a:rPr lang="en-IE" dirty="0" err="1"/>
              <a:t>güçlü</a:t>
            </a:r>
            <a:r>
              <a:rPr lang="en-IE" dirty="0"/>
              <a:t> </a:t>
            </a:r>
            <a:r>
              <a:rPr lang="en-IE" dirty="0" err="1"/>
              <a:t>yönlerini</a:t>
            </a:r>
            <a:r>
              <a:rPr lang="en-IE" dirty="0"/>
              <a:t> </a:t>
            </a:r>
            <a:r>
              <a:rPr lang="en-IE" dirty="0" err="1"/>
              <a:t>temel</a:t>
            </a:r>
            <a:r>
              <a:rPr lang="en-IE" dirty="0"/>
              <a:t> </a:t>
            </a:r>
            <a:r>
              <a:rPr lang="en-IE" dirty="0" err="1"/>
              <a:t>alır</a:t>
            </a:r>
            <a:endParaRPr lang="en-IE" dirty="0"/>
          </a:p>
          <a:p>
            <a:r>
              <a:rPr lang="en-IE" dirty="0" err="1"/>
              <a:t>Ailelere</a:t>
            </a:r>
            <a:r>
              <a:rPr lang="en-IE" dirty="0"/>
              <a:t> </a:t>
            </a:r>
            <a:r>
              <a:rPr lang="en-IE" dirty="0" err="1"/>
              <a:t>uzanır</a:t>
            </a:r>
            <a:endParaRPr lang="en-IE" dirty="0"/>
          </a:p>
          <a:p>
            <a:r>
              <a:rPr lang="en-IE" dirty="0" err="1"/>
              <a:t>Genellikle</a:t>
            </a:r>
            <a:r>
              <a:rPr lang="en-IE" dirty="0"/>
              <a:t> drop-in </a:t>
            </a:r>
            <a:r>
              <a:rPr lang="en-IE" dirty="0" err="1"/>
              <a:t>hizmetleri</a:t>
            </a:r>
            <a:r>
              <a:rPr lang="en-IE" dirty="0"/>
              <a:t> </a:t>
            </a:r>
            <a:r>
              <a:rPr lang="en-IE" dirty="0" err="1"/>
              <a:t>sunar</a:t>
            </a:r>
            <a:endParaRPr lang="en-IE" dirty="0"/>
          </a:p>
          <a:p>
            <a:r>
              <a:rPr lang="en-IE" dirty="0" err="1"/>
              <a:t>İhtiyaçlara</a:t>
            </a:r>
            <a:r>
              <a:rPr lang="en-IE" dirty="0"/>
              <a:t> </a:t>
            </a:r>
            <a:r>
              <a:rPr lang="en-IE" dirty="0" err="1"/>
              <a:t>hızlı</a:t>
            </a:r>
            <a:r>
              <a:rPr lang="en-IE" dirty="0"/>
              <a:t> </a:t>
            </a:r>
            <a:r>
              <a:rPr lang="en-IE" dirty="0" err="1"/>
              <a:t>yanıt</a:t>
            </a:r>
            <a:r>
              <a:rPr lang="en-IE" dirty="0"/>
              <a:t> </a:t>
            </a:r>
            <a:r>
              <a:rPr lang="en-IE" dirty="0" err="1"/>
              <a:t>verir</a:t>
            </a:r>
            <a:endParaRPr lang="en-IE" dirty="0"/>
          </a:p>
          <a:p>
            <a:r>
              <a:rPr lang="en-IE" dirty="0" err="1"/>
              <a:t>Ailenin</a:t>
            </a:r>
            <a:r>
              <a:rPr lang="en-IE" dirty="0"/>
              <a:t> </a:t>
            </a:r>
            <a:r>
              <a:rPr lang="en-IE" dirty="0" err="1"/>
              <a:t>evinde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ev</a:t>
            </a:r>
            <a:r>
              <a:rPr lang="en-IE" dirty="0"/>
              <a:t> </a:t>
            </a:r>
            <a:r>
              <a:rPr lang="en-IE" dirty="0" err="1"/>
              <a:t>merkezlerinde</a:t>
            </a:r>
            <a:r>
              <a:rPr lang="en-IE" dirty="0"/>
              <a:t> </a:t>
            </a:r>
            <a:r>
              <a:rPr lang="en-IE" dirty="0" err="1"/>
              <a:t>hizmet</a:t>
            </a:r>
            <a:r>
              <a:rPr lang="en-IE" dirty="0"/>
              <a:t> </a:t>
            </a:r>
            <a:r>
              <a:rPr lang="en-IE" dirty="0" err="1"/>
              <a:t>sunar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1BE415-067B-431F-9DB1-3B1F294E08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5" y="413657"/>
            <a:ext cx="8956505" cy="1194798"/>
          </a:xfrm>
        </p:spPr>
        <p:txBody>
          <a:bodyPr>
            <a:normAutofit/>
          </a:bodyPr>
          <a:lstStyle/>
          <a:p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Güçlendirme</a:t>
            </a:r>
            <a:r>
              <a:rPr lang="en-IE" dirty="0"/>
              <a:t> </a:t>
            </a:r>
            <a:r>
              <a:rPr lang="en-IE" dirty="0" err="1"/>
              <a:t>Yaklaşımlarının</a:t>
            </a:r>
            <a:r>
              <a:rPr lang="en-IE" dirty="0"/>
              <a:t> </a:t>
            </a:r>
            <a:r>
              <a:rPr lang="en-IE" dirty="0" err="1"/>
              <a:t>Özellikleri</a:t>
            </a:r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6B8DF1-A416-4FE0-B768-97EFDD6321FF}"/>
              </a:ext>
            </a:extLst>
          </p:cNvPr>
          <p:cNvSpPr/>
          <p:nvPr/>
        </p:nvSpPr>
        <p:spPr>
          <a:xfrm>
            <a:off x="6022425" y="653220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2"/>
              </a:rPr>
              <a:t>https://www.aecf.org/m/resourcedoc/fspc-IntroductiontoFamilyStrengthening-2004.pdf#page=3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682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9DC58AF-FB03-4822-8306-7F568189A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4371" y="1896156"/>
            <a:ext cx="6607629" cy="3631644"/>
          </a:xfrm>
        </p:spPr>
        <p:txBody>
          <a:bodyPr/>
          <a:lstStyle/>
          <a:p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aileler</a:t>
            </a:r>
            <a:r>
              <a:rPr lang="en-IE" dirty="0"/>
              <a:t>, </a:t>
            </a:r>
            <a:r>
              <a:rPr lang="en-IE" dirty="0" err="1"/>
              <a:t>siyasi</a:t>
            </a:r>
            <a:r>
              <a:rPr lang="en-IE" dirty="0"/>
              <a:t> </a:t>
            </a:r>
            <a:r>
              <a:rPr lang="en-IE" dirty="0" err="1"/>
              <a:t>şiddet</a:t>
            </a:r>
            <a:r>
              <a:rPr lang="en-IE" dirty="0"/>
              <a:t> ve </a:t>
            </a:r>
            <a:r>
              <a:rPr lang="en-IE" dirty="0" err="1"/>
              <a:t>zorla</a:t>
            </a:r>
            <a:r>
              <a:rPr lang="en-IE" dirty="0"/>
              <a:t> </a:t>
            </a:r>
            <a:r>
              <a:rPr lang="en-IE" dirty="0" err="1"/>
              <a:t>yerinden</a:t>
            </a:r>
            <a:r>
              <a:rPr lang="en-IE" dirty="0"/>
              <a:t> </a:t>
            </a:r>
            <a:r>
              <a:rPr lang="en-IE" dirty="0" err="1"/>
              <a:t>edilme</a:t>
            </a:r>
            <a:r>
              <a:rPr lang="en-IE" dirty="0"/>
              <a:t> </a:t>
            </a:r>
            <a:r>
              <a:rPr lang="en-IE" dirty="0" err="1"/>
              <a:t>nedeniyle</a:t>
            </a:r>
            <a:r>
              <a:rPr lang="en-IE" dirty="0"/>
              <a:t> </a:t>
            </a:r>
            <a:r>
              <a:rPr lang="en-IE" dirty="0" err="1"/>
              <a:t>büyük</a:t>
            </a:r>
            <a:r>
              <a:rPr lang="en-IE" dirty="0"/>
              <a:t>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travmalarına</a:t>
            </a:r>
            <a:r>
              <a:rPr lang="en-IE" dirty="0"/>
              <a:t>, </a:t>
            </a:r>
            <a:r>
              <a:rPr lang="en-IE" dirty="0" err="1"/>
              <a:t>kayıplarına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ayrımlarına</a:t>
            </a:r>
            <a:r>
              <a:rPr lang="en-IE" dirty="0"/>
              <a:t> </a:t>
            </a:r>
            <a:r>
              <a:rPr lang="en-IE" dirty="0" err="1"/>
              <a:t>maruz</a:t>
            </a:r>
            <a:r>
              <a:rPr lang="en-IE" dirty="0"/>
              <a:t> </a:t>
            </a:r>
            <a:r>
              <a:rPr lang="en-IE" dirty="0" err="1"/>
              <a:t>kalan</a:t>
            </a:r>
            <a:r>
              <a:rPr lang="en-IE" dirty="0"/>
              <a:t> </a:t>
            </a:r>
            <a:r>
              <a:rPr lang="en-IE" dirty="0" err="1"/>
              <a:t>yeniden</a:t>
            </a:r>
            <a:r>
              <a:rPr lang="en-IE" dirty="0"/>
              <a:t> </a:t>
            </a:r>
            <a:r>
              <a:rPr lang="en-IE" dirty="0" err="1"/>
              <a:t>yerleşime</a:t>
            </a:r>
            <a:r>
              <a:rPr lang="en-IE" dirty="0"/>
              <a:t> </a:t>
            </a:r>
            <a:r>
              <a:rPr lang="en-IE" dirty="0" err="1"/>
              <a:t>girebilirler</a:t>
            </a:r>
            <a:r>
              <a:rPr lang="en-IE" dirty="0"/>
              <a:t>. Bu </a:t>
            </a:r>
            <a:r>
              <a:rPr lang="en-IE" dirty="0" err="1"/>
              <a:t>travmaların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aileleri</a:t>
            </a:r>
            <a:r>
              <a:rPr lang="en-IE" dirty="0"/>
              <a:t> </a:t>
            </a:r>
            <a:r>
              <a:rPr lang="en-IE" dirty="0" err="1"/>
              <a:t>üzerinde</a:t>
            </a:r>
            <a:r>
              <a:rPr lang="en-IE" dirty="0"/>
              <a:t> </a:t>
            </a:r>
            <a:r>
              <a:rPr lang="en-IE" dirty="0" err="1"/>
              <a:t>derin</a:t>
            </a:r>
            <a:r>
              <a:rPr lang="en-IE" dirty="0"/>
              <a:t> </a:t>
            </a:r>
            <a:r>
              <a:rPr lang="en-IE" dirty="0" err="1"/>
              <a:t>etkileri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.</a:t>
            </a:r>
          </a:p>
          <a:p>
            <a:endParaRPr lang="en-IE" dirty="0"/>
          </a:p>
          <a:p>
            <a:r>
              <a:rPr lang="en-IE" dirty="0" err="1"/>
              <a:t>Çocuk</a:t>
            </a:r>
            <a:r>
              <a:rPr lang="en-IE" dirty="0"/>
              <a:t> </a:t>
            </a:r>
            <a:r>
              <a:rPr lang="en-IE" dirty="0" err="1"/>
              <a:t>yetiştirmek</a:t>
            </a:r>
            <a:r>
              <a:rPr lang="en-IE" dirty="0"/>
              <a:t>,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koşullarda</a:t>
            </a:r>
            <a:r>
              <a:rPr lang="en-IE" dirty="0"/>
              <a:t> </a:t>
            </a:r>
            <a:r>
              <a:rPr lang="en-IE" dirty="0" err="1"/>
              <a:t>zorlayıcı</a:t>
            </a:r>
            <a:r>
              <a:rPr lang="en-IE" dirty="0"/>
              <a:t> </a:t>
            </a:r>
            <a:r>
              <a:rPr lang="en-IE" dirty="0" err="1"/>
              <a:t>olabilir</a:t>
            </a:r>
            <a:r>
              <a:rPr lang="en-IE" dirty="0"/>
              <a:t>, </a:t>
            </a:r>
            <a:r>
              <a:rPr lang="en-IE" dirty="0" err="1"/>
              <a:t>ancak</a:t>
            </a:r>
            <a:r>
              <a:rPr lang="en-IE" dirty="0"/>
              <a:t> </a:t>
            </a:r>
            <a:r>
              <a:rPr lang="en-IE" dirty="0" err="1"/>
              <a:t>kültürlerin</a:t>
            </a:r>
            <a:r>
              <a:rPr lang="en-IE" dirty="0"/>
              <a:t> ve </a:t>
            </a:r>
            <a:r>
              <a:rPr lang="en-IE" dirty="0" err="1"/>
              <a:t>geleneklerin</a:t>
            </a:r>
            <a:r>
              <a:rPr lang="en-IE" dirty="0"/>
              <a:t> </a:t>
            </a:r>
            <a:r>
              <a:rPr lang="en-IE" dirty="0" err="1"/>
              <a:t>kendilerine</a:t>
            </a:r>
            <a:r>
              <a:rPr lang="en-IE" dirty="0"/>
              <a:t> </a:t>
            </a:r>
            <a:r>
              <a:rPr lang="en-IE" dirty="0" err="1"/>
              <a:t>yabancı</a:t>
            </a:r>
            <a:r>
              <a:rPr lang="en-IE" dirty="0"/>
              <a:t> </a:t>
            </a:r>
            <a:r>
              <a:rPr lang="en-IE" dirty="0" err="1"/>
              <a:t>olduğu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ülkelerdeki</a:t>
            </a:r>
            <a:r>
              <a:rPr lang="en-IE" dirty="0"/>
              <a:t>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dramatik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şekilde</a:t>
            </a:r>
            <a:r>
              <a:rPr lang="en-IE" dirty="0"/>
              <a:t> </a:t>
            </a:r>
            <a:r>
              <a:rPr lang="en-IE" dirty="0" err="1"/>
              <a:t>daha</a:t>
            </a:r>
            <a:r>
              <a:rPr lang="en-IE" dirty="0"/>
              <a:t> </a:t>
            </a:r>
            <a:r>
              <a:rPr lang="en-IE" dirty="0" err="1"/>
              <a:t>zordur</a:t>
            </a:r>
            <a:r>
              <a:rPr lang="en-IE" dirty="0"/>
              <a:t>. </a:t>
            </a:r>
            <a:r>
              <a:rPr lang="en-IE" dirty="0" err="1"/>
              <a:t>Aileleri</a:t>
            </a:r>
            <a:r>
              <a:rPr lang="en-IE" dirty="0"/>
              <a:t> </a:t>
            </a:r>
            <a:r>
              <a:rPr lang="en-IE" dirty="0" err="1"/>
              <a:t>güçlendirmeye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olacak</a:t>
            </a:r>
            <a:r>
              <a:rPr lang="en-IE" dirty="0"/>
              <a:t> </a:t>
            </a:r>
            <a:r>
              <a:rPr lang="en-IE" dirty="0" err="1"/>
              <a:t>programlar</a:t>
            </a:r>
            <a:r>
              <a:rPr lang="en-IE" dirty="0"/>
              <a:t>,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katılım</a:t>
            </a:r>
            <a:r>
              <a:rPr lang="en-IE" dirty="0"/>
              <a:t> </a:t>
            </a:r>
            <a:r>
              <a:rPr lang="en-IE" dirty="0" err="1"/>
              <a:t>programlarının</a:t>
            </a:r>
            <a:r>
              <a:rPr lang="en-IE" dirty="0"/>
              <a:t> </a:t>
            </a:r>
            <a:r>
              <a:rPr lang="en-IE" dirty="0" err="1"/>
              <a:t>önemli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parçasıdır</a:t>
            </a:r>
            <a:endParaRPr lang="en-IE" dirty="0"/>
          </a:p>
        </p:txBody>
      </p:sp>
      <p:pic>
        <p:nvPicPr>
          <p:cNvPr id="6" name="Picture Placeholder 5" descr="A group of people sitting on a couch&#10;&#10;Description automatically generated">
            <a:extLst>
              <a:ext uri="{FF2B5EF4-FFF2-40B4-BE49-F238E27FC236}">
                <a16:creationId xmlns="" xmlns:a16="http://schemas.microsoft.com/office/drawing/2014/main" id="{BB0AD890-8C9E-4839-BBB7-BBB5C61E29B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905" r="1690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5DA0EB-B23E-42F2-A8EB-C8943FBA5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84371" y="631371"/>
            <a:ext cx="5999543" cy="1069870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Aileler</a:t>
            </a:r>
            <a:r>
              <a:rPr lang="en-IE" dirty="0"/>
              <a:t> </a:t>
            </a:r>
            <a:r>
              <a:rPr lang="en-IE" dirty="0" err="1"/>
              <a:t>İçin</a:t>
            </a:r>
            <a:r>
              <a:rPr lang="en-IE" dirty="0"/>
              <a:t> </a:t>
            </a:r>
            <a:r>
              <a:rPr lang="en-IE" dirty="0" err="1"/>
              <a:t>Ailenin</a:t>
            </a:r>
            <a:r>
              <a:rPr lang="en-IE" dirty="0"/>
              <a:t> </a:t>
            </a:r>
            <a:r>
              <a:rPr lang="en-IE" dirty="0" err="1"/>
              <a:t>Güçlendirilmesi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84136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E579983-DFCE-4428-8E86-0AF0A3F3AE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IE" dirty="0"/>
              <a:t>TEMEL ELEMANLAR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D0AC01-7671-49DA-A324-53DB8C7E30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203" y="2087287"/>
            <a:ext cx="3921226" cy="3642009"/>
          </a:xfrm>
        </p:spPr>
        <p:txBody>
          <a:bodyPr/>
          <a:lstStyle/>
          <a:p>
            <a:r>
              <a:rPr lang="en-IE" sz="2400" dirty="0" err="1"/>
              <a:t>Deneyimli</a:t>
            </a:r>
            <a:r>
              <a:rPr lang="en-IE" sz="2400" dirty="0"/>
              <a:t> </a:t>
            </a:r>
            <a:r>
              <a:rPr lang="en-IE" sz="2400" dirty="0" err="1"/>
              <a:t>Uygulayıcılar</a:t>
            </a:r>
            <a:r>
              <a:rPr lang="en-IE" sz="2400" dirty="0"/>
              <a:t> ve </a:t>
            </a:r>
            <a:r>
              <a:rPr lang="en-IE" sz="2400" dirty="0" err="1"/>
              <a:t>Hizmet</a:t>
            </a:r>
            <a:r>
              <a:rPr lang="en-IE" sz="2400" dirty="0"/>
              <a:t> </a:t>
            </a:r>
            <a:r>
              <a:rPr lang="en-IE" sz="2400" dirty="0" err="1"/>
              <a:t>sağlayıcılar</a:t>
            </a:r>
            <a:r>
              <a:rPr lang="en-IE" sz="2400" dirty="0"/>
              <a:t>, </a:t>
            </a:r>
            <a:r>
              <a:rPr lang="en-IE" sz="2400" dirty="0" err="1"/>
              <a:t>aileleri</a:t>
            </a:r>
            <a:r>
              <a:rPr lang="en-IE" sz="2400" dirty="0"/>
              <a:t> </a:t>
            </a:r>
            <a:r>
              <a:rPr lang="en-IE" sz="2400" dirty="0" err="1"/>
              <a:t>güçlendirmek</a:t>
            </a:r>
            <a:r>
              <a:rPr lang="en-IE" sz="2400" dirty="0"/>
              <a:t> </a:t>
            </a:r>
            <a:r>
              <a:rPr lang="en-IE" sz="2400" dirty="0" err="1"/>
              <a:t>için</a:t>
            </a:r>
            <a:r>
              <a:rPr lang="en-IE" sz="2400" dirty="0"/>
              <a:t> </a:t>
            </a:r>
            <a:r>
              <a:rPr lang="en-IE" sz="2400" dirty="0" err="1"/>
              <a:t>gerekli</a:t>
            </a:r>
            <a:r>
              <a:rPr lang="en-IE" sz="2400" dirty="0"/>
              <a:t> </a:t>
            </a:r>
            <a:r>
              <a:rPr lang="en-IE" sz="2400" dirty="0" err="1"/>
              <a:t>üç</a:t>
            </a:r>
            <a:r>
              <a:rPr lang="en-IE" sz="2400" dirty="0"/>
              <a:t> </a:t>
            </a:r>
            <a:r>
              <a:rPr lang="en-IE" sz="2400" dirty="0" err="1"/>
              <a:t>temel</a:t>
            </a:r>
            <a:r>
              <a:rPr lang="en-IE" sz="2400" dirty="0"/>
              <a:t> </a:t>
            </a:r>
            <a:r>
              <a:rPr lang="en-IE" sz="2400" dirty="0" err="1"/>
              <a:t>alanı</a:t>
            </a:r>
            <a:r>
              <a:rPr lang="en-IE" sz="2400" dirty="0"/>
              <a:t> </a:t>
            </a:r>
            <a:r>
              <a:rPr lang="en-IE" sz="2400" dirty="0" err="1"/>
              <a:t>özetlemektedir</a:t>
            </a:r>
            <a:r>
              <a:rPr lang="en-IE" sz="2400" dirty="0" smtClean="0"/>
              <a:t>.</a:t>
            </a:r>
            <a:endParaRPr lang="en-IE" sz="2400" dirty="0"/>
          </a:p>
          <a:p>
            <a:pPr marL="457200" indent="-457200">
              <a:buAutoNum type="arabicPeriod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Ekonomik</a:t>
            </a:r>
            <a:r>
              <a:rPr lang="en-IE" sz="2400" dirty="0"/>
              <a:t> </a:t>
            </a:r>
            <a:r>
              <a:rPr lang="en-IE" sz="2400" dirty="0" err="1"/>
              <a:t>Başarısı</a:t>
            </a:r>
            <a:endParaRPr lang="en-IE" sz="2400" dirty="0"/>
          </a:p>
          <a:p>
            <a:pPr marL="457200" indent="-457200">
              <a:buAutoNum type="arabicPeriod"/>
            </a:pPr>
            <a:r>
              <a:rPr lang="en-IE" sz="2400" dirty="0" err="1"/>
              <a:t>Aile</a:t>
            </a:r>
            <a:r>
              <a:rPr lang="en-IE" sz="2400" dirty="0"/>
              <a:t> </a:t>
            </a:r>
            <a:r>
              <a:rPr lang="en-IE" sz="2400" dirty="0" err="1"/>
              <a:t>Destek</a:t>
            </a:r>
            <a:r>
              <a:rPr lang="en-IE" sz="2400" dirty="0"/>
              <a:t> </a:t>
            </a:r>
            <a:r>
              <a:rPr lang="en-IE" sz="2400" dirty="0" err="1"/>
              <a:t>Sistemleri</a:t>
            </a:r>
            <a:endParaRPr lang="en-IE" sz="2400" dirty="0"/>
          </a:p>
          <a:p>
            <a:pPr marL="457200" indent="-457200">
              <a:buAutoNum type="arabicPeriod"/>
            </a:pPr>
            <a:r>
              <a:rPr lang="en-IE" sz="2400" dirty="0" err="1"/>
              <a:t>Gelişen</a:t>
            </a:r>
            <a:r>
              <a:rPr lang="en-IE" sz="2400" dirty="0"/>
              <a:t> ve </a:t>
            </a:r>
            <a:r>
              <a:rPr lang="en-IE" sz="2400" dirty="0" err="1"/>
              <a:t>Besleyen</a:t>
            </a:r>
            <a:r>
              <a:rPr lang="en-IE" sz="2400" dirty="0"/>
              <a:t> </a:t>
            </a:r>
            <a:r>
              <a:rPr lang="en-IE" sz="2400" dirty="0" err="1"/>
              <a:t>Topluluklar</a:t>
            </a:r>
            <a:endParaRPr lang="en-IE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FE491B-954D-49C8-BCAA-00EACAC3BF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C74545D-1E30-4262-A375-866235D34A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6968" y="1126433"/>
            <a:ext cx="5826356" cy="1259964"/>
          </a:xfrm>
        </p:spPr>
        <p:txBody>
          <a:bodyPr>
            <a:normAutofit/>
          </a:bodyPr>
          <a:lstStyle/>
          <a:p>
            <a:r>
              <a:rPr lang="en-IE" dirty="0"/>
              <a:t>AİLE EKONOMİK </a:t>
            </a:r>
            <a:r>
              <a:rPr lang="en-IE" dirty="0" smtClean="0"/>
              <a:t>BAŞARI</a:t>
            </a:r>
            <a:endParaRPr lang="tr-TR" dirty="0" smtClean="0"/>
          </a:p>
          <a:p>
            <a:r>
              <a:rPr lang="en-IE" dirty="0" err="1"/>
              <a:t>Ailelerin</a:t>
            </a:r>
            <a:r>
              <a:rPr lang="en-IE" dirty="0"/>
              <a:t> </a:t>
            </a:r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yeterliliklerini</a:t>
            </a:r>
            <a:r>
              <a:rPr lang="en-IE" dirty="0"/>
              <a:t> </a:t>
            </a:r>
            <a:r>
              <a:rPr lang="en-IE" dirty="0" err="1"/>
              <a:t>geliştirmelerine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943EDE3-DCEF-43FB-8DFB-84FA9CC895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237673D-2A5D-485E-95FD-1B6A792C9B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3983" y="2740524"/>
            <a:ext cx="5718455" cy="1156561"/>
          </a:xfrm>
        </p:spPr>
        <p:txBody>
          <a:bodyPr>
            <a:normAutofit lnSpcReduction="10000"/>
          </a:bodyPr>
          <a:lstStyle/>
          <a:p>
            <a:r>
              <a:rPr lang="en-IE" dirty="0"/>
              <a:t>AİLE DESTEK SİSTEMLERİ</a:t>
            </a:r>
          </a:p>
          <a:p>
            <a:r>
              <a:rPr lang="en-IE" dirty="0" err="1"/>
              <a:t>Güçlü</a:t>
            </a:r>
            <a:r>
              <a:rPr lang="en-IE" dirty="0"/>
              <a:t>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gelişimi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uygun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sistemlerinin</a:t>
            </a:r>
            <a:r>
              <a:rPr lang="en-IE" dirty="0"/>
              <a:t> </a:t>
            </a:r>
            <a:r>
              <a:rPr lang="en-IE" dirty="0" err="1"/>
              <a:t>oluşturulması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B91BCD7A-E542-4FAB-A269-75E7E18F22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08BFDF8-E994-4DDA-A1BA-F072E2A6BE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920" y="4300934"/>
            <a:ext cx="5927079" cy="1259964"/>
          </a:xfrm>
        </p:spPr>
        <p:txBody>
          <a:bodyPr>
            <a:noAutofit/>
          </a:bodyPr>
          <a:lstStyle/>
          <a:p>
            <a:r>
              <a:rPr lang="en-IE" sz="2200" dirty="0"/>
              <a:t>AĞIRLAMA VE HEMŞİRELİK TOPLUM</a:t>
            </a:r>
          </a:p>
          <a:p>
            <a:r>
              <a:rPr lang="en-IE" sz="2200" dirty="0" err="1"/>
              <a:t>Sağlıklı</a:t>
            </a:r>
            <a:r>
              <a:rPr lang="en-IE" sz="2200" dirty="0"/>
              <a:t> </a:t>
            </a:r>
            <a:r>
              <a:rPr lang="en-IE" sz="2200" dirty="0" err="1"/>
              <a:t>aileler</a:t>
            </a:r>
            <a:r>
              <a:rPr lang="en-IE" sz="2200" dirty="0"/>
              <a:t> </a:t>
            </a:r>
            <a:r>
              <a:rPr lang="en-IE" sz="2200" dirty="0" err="1"/>
              <a:t>için</a:t>
            </a:r>
            <a:r>
              <a:rPr lang="en-IE" sz="2200" dirty="0"/>
              <a:t> </a:t>
            </a:r>
            <a:r>
              <a:rPr lang="en-IE" sz="2200" dirty="0" err="1"/>
              <a:t>besleyici</a:t>
            </a:r>
            <a:r>
              <a:rPr lang="en-IE" sz="2200" dirty="0"/>
              <a:t> ve </a:t>
            </a:r>
            <a:r>
              <a:rPr lang="en-IE" sz="2200" dirty="0" err="1"/>
              <a:t>destekleyici</a:t>
            </a:r>
            <a:r>
              <a:rPr lang="en-IE" sz="2200" dirty="0"/>
              <a:t> </a:t>
            </a:r>
            <a:r>
              <a:rPr lang="en-IE" sz="2200" dirty="0" err="1"/>
              <a:t>bir</a:t>
            </a:r>
            <a:r>
              <a:rPr lang="en-IE" sz="2200" dirty="0"/>
              <a:t> </a:t>
            </a:r>
            <a:r>
              <a:rPr lang="en-IE" sz="2200" dirty="0" err="1"/>
              <a:t>ortam</a:t>
            </a:r>
            <a:r>
              <a:rPr lang="en-IE" sz="2200" dirty="0"/>
              <a:t> </a:t>
            </a:r>
            <a:r>
              <a:rPr lang="en-IE" sz="2200" dirty="0" err="1"/>
              <a:t>oluşturmak</a:t>
            </a:r>
            <a:r>
              <a:rPr lang="en-IE" sz="2200" dirty="0"/>
              <a:t>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1009388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58886" y="1847541"/>
            <a:ext cx="9056914" cy="4379088"/>
          </a:xfrm>
        </p:spPr>
        <p:txBody>
          <a:bodyPr/>
          <a:lstStyle/>
          <a:p>
            <a:r>
              <a:rPr lang="en-IE" dirty="0" err="1"/>
              <a:t>Güçlendiren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Kadınlar</a:t>
            </a:r>
            <a:r>
              <a:rPr lang="en-IE" dirty="0"/>
              <a:t> </a:t>
            </a:r>
            <a:r>
              <a:rPr lang="en-IE" dirty="0" err="1"/>
              <a:t>Programı</a:t>
            </a:r>
            <a:r>
              <a:rPr lang="en-IE" dirty="0"/>
              <a:t>, </a:t>
            </a:r>
            <a:r>
              <a:rPr lang="en-IE" dirty="0" err="1"/>
              <a:t>Ballaghaderreen'deki</a:t>
            </a:r>
            <a:r>
              <a:rPr lang="en-IE" dirty="0"/>
              <a:t> Abbeyfield </a:t>
            </a:r>
            <a:r>
              <a:rPr lang="en-IE" dirty="0" err="1"/>
              <a:t>Acil</a:t>
            </a:r>
            <a:r>
              <a:rPr lang="en-IE" dirty="0"/>
              <a:t> </a:t>
            </a:r>
            <a:r>
              <a:rPr lang="en-IE" dirty="0" err="1"/>
              <a:t>Müdahale</a:t>
            </a:r>
            <a:r>
              <a:rPr lang="en-IE" dirty="0"/>
              <a:t> ve </a:t>
            </a:r>
            <a:r>
              <a:rPr lang="en-IE" dirty="0" err="1"/>
              <a:t>Oryantasyon</a:t>
            </a:r>
            <a:r>
              <a:rPr lang="en-IE" dirty="0"/>
              <a:t> </a:t>
            </a:r>
            <a:r>
              <a:rPr lang="en-IE" dirty="0" err="1"/>
              <a:t>Merkezi'nde</a:t>
            </a:r>
            <a:r>
              <a:rPr lang="en-IE" dirty="0"/>
              <a:t> (EROC </a:t>
            </a:r>
            <a:r>
              <a:rPr lang="en-IE" dirty="0" err="1"/>
              <a:t>Center</a:t>
            </a:r>
            <a:r>
              <a:rPr lang="en-IE" dirty="0"/>
              <a:t>) </a:t>
            </a:r>
            <a:r>
              <a:rPr lang="en-IE" dirty="0" err="1"/>
              <a:t>yaşayan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kadınlar</a:t>
            </a:r>
            <a:r>
              <a:rPr lang="en-IE" dirty="0"/>
              <a:t> ve </a:t>
            </a:r>
            <a:r>
              <a:rPr lang="en-IE" dirty="0" err="1"/>
              <a:t>aileleri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yetişkinlere</a:t>
            </a:r>
            <a:r>
              <a:rPr lang="en-IE" dirty="0"/>
              <a:t> </a:t>
            </a:r>
            <a:r>
              <a:rPr lang="en-IE" dirty="0" err="1"/>
              <a:t>yönelik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programıdır</a:t>
            </a:r>
            <a:r>
              <a:rPr lang="en-IE" dirty="0"/>
              <a:t>.</a:t>
            </a:r>
          </a:p>
          <a:p>
            <a:r>
              <a:rPr lang="en-IE" dirty="0" err="1"/>
              <a:t>Yerel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sağlayıcıları</a:t>
            </a:r>
            <a:r>
              <a:rPr lang="en-IE" dirty="0"/>
              <a:t> </a:t>
            </a:r>
            <a:r>
              <a:rPr lang="en-IE" dirty="0" err="1"/>
              <a:t>tarafından</a:t>
            </a:r>
            <a:r>
              <a:rPr lang="en-IE" dirty="0"/>
              <a:t> </a:t>
            </a:r>
            <a:r>
              <a:rPr lang="en-IE" dirty="0" err="1"/>
              <a:t>desteklenen</a:t>
            </a:r>
            <a:r>
              <a:rPr lang="en-IE" dirty="0"/>
              <a:t>, </a:t>
            </a:r>
            <a:r>
              <a:rPr lang="en-IE" dirty="0" err="1"/>
              <a:t>refah</a:t>
            </a:r>
            <a:r>
              <a:rPr lang="en-IE" dirty="0"/>
              <a:t>, </a:t>
            </a:r>
            <a:r>
              <a:rPr lang="en-IE" dirty="0" err="1"/>
              <a:t>istihdam</a:t>
            </a:r>
            <a:r>
              <a:rPr lang="en-IE" dirty="0"/>
              <a:t> ve </a:t>
            </a:r>
            <a:r>
              <a:rPr lang="en-IE" dirty="0" err="1"/>
              <a:t>kendi</a:t>
            </a:r>
            <a:r>
              <a:rPr lang="en-IE" dirty="0"/>
              <a:t> </a:t>
            </a:r>
            <a:r>
              <a:rPr lang="en-IE" dirty="0" err="1"/>
              <a:t>kendine</a:t>
            </a:r>
            <a:r>
              <a:rPr lang="en-IE" dirty="0"/>
              <a:t> </a:t>
            </a:r>
            <a:r>
              <a:rPr lang="en-IE" dirty="0" err="1"/>
              <a:t>yeterliliğin</a:t>
            </a:r>
            <a:r>
              <a:rPr lang="en-IE" dirty="0"/>
              <a:t> </a:t>
            </a:r>
            <a:r>
              <a:rPr lang="en-IE" dirty="0" err="1"/>
              <a:t>artmasına</a:t>
            </a:r>
            <a:r>
              <a:rPr lang="en-IE" dirty="0"/>
              <a:t> </a:t>
            </a:r>
            <a:r>
              <a:rPr lang="en-IE" dirty="0" err="1"/>
              <a:t>neden</a:t>
            </a:r>
            <a:r>
              <a:rPr lang="en-IE" dirty="0"/>
              <a:t> </a:t>
            </a:r>
            <a:r>
              <a:rPr lang="en-IE" dirty="0" err="1"/>
              <a:t>olabilecek</a:t>
            </a:r>
            <a:r>
              <a:rPr lang="en-IE" dirty="0"/>
              <a:t> </a:t>
            </a:r>
            <a:r>
              <a:rPr lang="en-IE" dirty="0" err="1"/>
              <a:t>çok</a:t>
            </a:r>
            <a:r>
              <a:rPr lang="en-IE" dirty="0"/>
              <a:t> </a:t>
            </a:r>
            <a:r>
              <a:rPr lang="en-IE" dirty="0" err="1"/>
              <a:t>çeşitli</a:t>
            </a:r>
            <a:r>
              <a:rPr lang="en-IE" dirty="0"/>
              <a:t> </a:t>
            </a:r>
            <a:r>
              <a:rPr lang="en-IE" dirty="0" err="1"/>
              <a:t>becerileri</a:t>
            </a:r>
            <a:r>
              <a:rPr lang="en-IE" dirty="0"/>
              <a:t> </a:t>
            </a:r>
            <a:r>
              <a:rPr lang="en-IE" dirty="0" err="1"/>
              <a:t>geliştirmek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verilmektedir</a:t>
            </a:r>
            <a:r>
              <a:rPr lang="en-IE" dirty="0" smtClean="0"/>
              <a:t>:</a:t>
            </a:r>
            <a:endParaRPr lang="tr-TR" dirty="0" smtClean="0"/>
          </a:p>
          <a:p>
            <a:r>
              <a:rPr lang="en-IE" dirty="0">
                <a:solidFill>
                  <a:srgbClr val="16A8D3"/>
                </a:solidFill>
              </a:rPr>
              <a:t>• </a:t>
            </a:r>
            <a:r>
              <a:rPr lang="en-IE" dirty="0" err="1">
                <a:solidFill>
                  <a:srgbClr val="16A8D3"/>
                </a:solidFill>
              </a:rPr>
              <a:t>İrlanda'da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Yemek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Pişirme</a:t>
            </a:r>
            <a:r>
              <a:rPr lang="en-IE" dirty="0">
                <a:solidFill>
                  <a:srgbClr val="16A8D3"/>
                </a:solidFill>
              </a:rPr>
              <a:t> ve </a:t>
            </a:r>
            <a:r>
              <a:rPr lang="en-IE" dirty="0" err="1">
                <a:solidFill>
                  <a:srgbClr val="16A8D3"/>
                </a:solidFill>
              </a:rPr>
              <a:t>Yiyecek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Hazırlama</a:t>
            </a:r>
            <a:r>
              <a:rPr lang="en-IE" dirty="0">
                <a:solidFill>
                  <a:srgbClr val="16A8D3"/>
                </a:solidFill>
              </a:rPr>
              <a:t> ve </a:t>
            </a:r>
            <a:r>
              <a:rPr lang="en-IE" dirty="0" err="1">
                <a:solidFill>
                  <a:srgbClr val="16A8D3"/>
                </a:solidFill>
              </a:rPr>
              <a:t>Yiyecek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Alışverişi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Bahçecilik</a:t>
            </a:r>
            <a:r>
              <a:rPr lang="en-IE" dirty="0">
                <a:solidFill>
                  <a:srgbClr val="16A8D3"/>
                </a:solidFill>
              </a:rPr>
              <a:t> ve </a:t>
            </a:r>
            <a:r>
              <a:rPr lang="en-IE" dirty="0" err="1">
                <a:solidFill>
                  <a:srgbClr val="16A8D3"/>
                </a:solidFill>
              </a:rPr>
              <a:t>Bahçıvanlık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Kursu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Radyo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Yayıncılığı</a:t>
            </a:r>
            <a:r>
              <a:rPr lang="en-IE" dirty="0">
                <a:solidFill>
                  <a:srgbClr val="16A8D3"/>
                </a:solidFill>
              </a:rPr>
              <a:t> ve </a:t>
            </a:r>
            <a:r>
              <a:rPr lang="en-IE" dirty="0" err="1">
                <a:solidFill>
                  <a:srgbClr val="16A8D3"/>
                </a:solidFill>
              </a:rPr>
              <a:t>İletişim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Kursu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Fotoğraf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Eğitimi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Örme</a:t>
            </a:r>
            <a:r>
              <a:rPr lang="en-IE" dirty="0">
                <a:solidFill>
                  <a:srgbClr val="16A8D3"/>
                </a:solidFill>
              </a:rPr>
              <a:t> ve El </a:t>
            </a:r>
            <a:r>
              <a:rPr lang="en-IE" dirty="0" err="1">
                <a:solidFill>
                  <a:srgbClr val="16A8D3"/>
                </a:solidFill>
              </a:rPr>
              <a:t>Sanatları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Grubu</a:t>
            </a:r>
            <a:r>
              <a:rPr lang="en-IE" dirty="0">
                <a:solidFill>
                  <a:srgbClr val="16A8D3"/>
                </a:solidFill>
              </a:rPr>
              <a:t> • Yoga </a:t>
            </a:r>
            <a:r>
              <a:rPr lang="en-IE" dirty="0" err="1">
                <a:solidFill>
                  <a:srgbClr val="16A8D3"/>
                </a:solidFill>
              </a:rPr>
              <a:t>Kursu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Ebeveyn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Atölyesi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Dijital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Beceri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Bilgi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İşlem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Kursu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Yeni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Başlayanlar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Kuaförlük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Kursu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Kuaförlük</a:t>
            </a:r>
            <a:r>
              <a:rPr lang="en-IE" dirty="0">
                <a:solidFill>
                  <a:srgbClr val="16A8D3"/>
                </a:solidFill>
              </a:rPr>
              <a:t> ve </a:t>
            </a:r>
            <a:r>
              <a:rPr lang="en-IE" dirty="0" err="1">
                <a:solidFill>
                  <a:srgbClr val="16A8D3"/>
                </a:solidFill>
              </a:rPr>
              <a:t>Kuaför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Kurs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Manikür</a:t>
            </a:r>
            <a:r>
              <a:rPr lang="en-IE" dirty="0">
                <a:solidFill>
                  <a:srgbClr val="16A8D3"/>
                </a:solidFill>
              </a:rPr>
              <a:t> ve </a:t>
            </a:r>
            <a:r>
              <a:rPr lang="en-IE" dirty="0" err="1">
                <a:solidFill>
                  <a:srgbClr val="16A8D3"/>
                </a:solidFill>
              </a:rPr>
              <a:t>Pedikür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Kursu</a:t>
            </a:r>
            <a:r>
              <a:rPr lang="en-IE" dirty="0">
                <a:solidFill>
                  <a:srgbClr val="16A8D3"/>
                </a:solidFill>
              </a:rPr>
              <a:t> • </a:t>
            </a:r>
            <a:r>
              <a:rPr lang="en-IE" dirty="0" err="1">
                <a:solidFill>
                  <a:srgbClr val="16A8D3"/>
                </a:solidFill>
              </a:rPr>
              <a:t>Makyaj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Kursu</a:t>
            </a:r>
            <a:endParaRPr lang="en-IE" dirty="0">
              <a:solidFill>
                <a:srgbClr val="16A8D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6599" y="522182"/>
            <a:ext cx="8470680" cy="1318823"/>
          </a:xfrm>
        </p:spPr>
        <p:txBody>
          <a:bodyPr>
            <a:normAutofit/>
          </a:bodyPr>
          <a:lstStyle/>
          <a:p>
            <a:r>
              <a:rPr lang="en-IE" b="1" dirty="0" err="1">
                <a:solidFill>
                  <a:srgbClr val="ED7523"/>
                </a:solidFill>
              </a:rPr>
              <a:t>Ballaghaderreen</a:t>
            </a:r>
            <a:r>
              <a:rPr lang="en-IE" b="1" dirty="0">
                <a:solidFill>
                  <a:srgbClr val="ED7523"/>
                </a:solidFill>
              </a:rPr>
              <a:t>, </a:t>
            </a:r>
            <a:r>
              <a:rPr lang="en-IE" b="1" dirty="0" err="1">
                <a:solidFill>
                  <a:srgbClr val="ED7523"/>
                </a:solidFill>
              </a:rPr>
              <a:t>İrlanda'da</a:t>
            </a:r>
            <a:r>
              <a:rPr lang="en-IE" b="1" dirty="0">
                <a:solidFill>
                  <a:srgbClr val="ED7523"/>
                </a:solidFill>
              </a:rPr>
              <a:t> </a:t>
            </a:r>
            <a:r>
              <a:rPr lang="en-IE" b="1" dirty="0" err="1">
                <a:solidFill>
                  <a:srgbClr val="ED7523"/>
                </a:solidFill>
              </a:rPr>
              <a:t>Mülteci</a:t>
            </a:r>
            <a:r>
              <a:rPr lang="en-IE" b="1" dirty="0">
                <a:solidFill>
                  <a:srgbClr val="ED7523"/>
                </a:solidFill>
              </a:rPr>
              <a:t> </a:t>
            </a:r>
            <a:r>
              <a:rPr lang="en-IE" b="1" dirty="0" err="1">
                <a:solidFill>
                  <a:srgbClr val="ED7523"/>
                </a:solidFill>
              </a:rPr>
              <a:t>Kadınların</a:t>
            </a:r>
            <a:r>
              <a:rPr lang="en-IE" b="1" dirty="0">
                <a:solidFill>
                  <a:srgbClr val="ED7523"/>
                </a:solidFill>
              </a:rPr>
              <a:t> </a:t>
            </a:r>
            <a:r>
              <a:rPr lang="en-IE" b="1" dirty="0" err="1">
                <a:solidFill>
                  <a:srgbClr val="ED7523"/>
                </a:solidFill>
              </a:rPr>
              <a:t>Güçlendirilmesi</a:t>
            </a:r>
            <a:r>
              <a:rPr lang="en-IE" b="1" dirty="0">
                <a:solidFill>
                  <a:srgbClr val="ED7523"/>
                </a:solidFill>
              </a:rPr>
              <a:t> </a:t>
            </a:r>
            <a:r>
              <a:rPr lang="en-IE" b="1" dirty="0" err="1">
                <a:solidFill>
                  <a:srgbClr val="ED7523"/>
                </a:solidFill>
              </a:rPr>
              <a:t>Programı</a:t>
            </a:r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FCABD3C-F015-4B8B-8805-8165051F6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276"/>
            <a:ext cx="2902502" cy="328486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2" y="4534116"/>
            <a:ext cx="2902500" cy="1364521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300" dirty="0" err="1">
                <a:solidFill>
                  <a:schemeClr val="bg1"/>
                </a:solidFill>
              </a:rPr>
              <a:t>Ailenin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Kendi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Yeterliliğini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Artırma</a:t>
            </a:r>
            <a:endParaRPr lang="en-IE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02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0077" y="1967284"/>
            <a:ext cx="5551386" cy="3631644"/>
          </a:xfrm>
        </p:spPr>
        <p:txBody>
          <a:bodyPr/>
          <a:lstStyle/>
          <a:p>
            <a:pPr algn="just"/>
            <a:r>
              <a:rPr lang="en-IE" dirty="0" err="1" smtClean="0"/>
              <a:t>Göçmenler</a:t>
            </a:r>
            <a:r>
              <a:rPr lang="en-IE" dirty="0" smtClean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 smtClean="0"/>
              <a:t>Mentorlar</a:t>
            </a:r>
            <a:r>
              <a:rPr lang="tr-TR" dirty="0" smtClean="0"/>
              <a:t> - </a:t>
            </a:r>
            <a:r>
              <a:rPr lang="en-IE" dirty="0">
                <a:hlinkClick r:id="rId2"/>
              </a:rPr>
              <a:t>Mentors for Migrants</a:t>
            </a:r>
            <a:r>
              <a:rPr lang="en-IE" dirty="0" smtClean="0"/>
              <a:t> </a:t>
            </a:r>
            <a:r>
              <a:rPr lang="en-IE" dirty="0"/>
              <a:t>(MEMI), </a:t>
            </a:r>
            <a:r>
              <a:rPr lang="en-IE" dirty="0" err="1"/>
              <a:t>Alman</a:t>
            </a:r>
            <a:r>
              <a:rPr lang="en-IE" dirty="0"/>
              <a:t> </a:t>
            </a:r>
            <a:r>
              <a:rPr lang="en-IE" dirty="0" err="1"/>
              <a:t>ailelerinin</a:t>
            </a:r>
            <a:r>
              <a:rPr lang="en-IE" dirty="0"/>
              <a:t>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ailelere</a:t>
            </a:r>
            <a:r>
              <a:rPr lang="en-IE" dirty="0"/>
              <a:t> </a:t>
            </a:r>
            <a:r>
              <a:rPr lang="en-IE" dirty="0" err="1"/>
              <a:t>mentorluk</a:t>
            </a:r>
            <a:r>
              <a:rPr lang="en-IE" dirty="0"/>
              <a:t> </a:t>
            </a:r>
            <a:r>
              <a:rPr lang="en-IE" dirty="0" err="1"/>
              <a:t>yapmaya</a:t>
            </a:r>
            <a:r>
              <a:rPr lang="en-IE" dirty="0"/>
              <a:t> </a:t>
            </a:r>
            <a:r>
              <a:rPr lang="en-IE" dirty="0" err="1"/>
              <a:t>gönüllü</a:t>
            </a:r>
            <a:r>
              <a:rPr lang="en-IE" dirty="0"/>
              <a:t> </a:t>
            </a:r>
            <a:r>
              <a:rPr lang="en-IE" dirty="0" err="1"/>
              <a:t>olduklarını</a:t>
            </a:r>
            <a:r>
              <a:rPr lang="en-IE" dirty="0"/>
              <a:t> ve </a:t>
            </a:r>
            <a:r>
              <a:rPr lang="en-IE" dirty="0" err="1"/>
              <a:t>Almanya'daki</a:t>
            </a:r>
            <a:r>
              <a:rPr lang="en-IE" dirty="0"/>
              <a:t> </a:t>
            </a:r>
            <a:r>
              <a:rPr lang="en-IE" dirty="0" err="1"/>
              <a:t>yeni</a:t>
            </a:r>
            <a:r>
              <a:rPr lang="en-IE" dirty="0"/>
              <a:t> </a:t>
            </a:r>
            <a:r>
              <a:rPr lang="en-IE" dirty="0" err="1"/>
              <a:t>yaşamlarına</a:t>
            </a:r>
            <a:r>
              <a:rPr lang="en-IE" dirty="0"/>
              <a:t> </a:t>
            </a:r>
            <a:r>
              <a:rPr lang="en-IE" dirty="0" err="1"/>
              <a:t>başlamalarına</a:t>
            </a:r>
            <a:r>
              <a:rPr lang="en-IE" dirty="0"/>
              <a:t> / </a:t>
            </a:r>
            <a:r>
              <a:rPr lang="en-IE" dirty="0" err="1"/>
              <a:t>uyum</a:t>
            </a:r>
            <a:r>
              <a:rPr lang="en-IE" dirty="0"/>
              <a:t> </a:t>
            </a:r>
            <a:r>
              <a:rPr lang="en-IE" dirty="0" err="1"/>
              <a:t>sağlamalarına</a:t>
            </a:r>
            <a:r>
              <a:rPr lang="en-IE" dirty="0"/>
              <a:t> </a:t>
            </a:r>
            <a:r>
              <a:rPr lang="en-IE" dirty="0" err="1"/>
              <a:t>yardımcı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Alman</a:t>
            </a:r>
            <a:r>
              <a:rPr lang="en-IE" dirty="0"/>
              <a:t> </a:t>
            </a:r>
            <a:r>
              <a:rPr lang="en-IE" dirty="0" err="1"/>
              <a:t>programıdır</a:t>
            </a:r>
            <a:r>
              <a:rPr lang="en-IE" dirty="0"/>
              <a:t>.</a:t>
            </a:r>
          </a:p>
          <a:p>
            <a:pPr algn="just"/>
            <a:r>
              <a:rPr lang="en-IE" dirty="0"/>
              <a:t>Bu,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iyi</a:t>
            </a:r>
            <a:r>
              <a:rPr lang="en-IE" dirty="0"/>
              <a:t> </a:t>
            </a:r>
            <a:r>
              <a:rPr lang="en-IE" dirty="0" err="1"/>
              <a:t>uygulama</a:t>
            </a:r>
            <a:r>
              <a:rPr lang="en-IE" dirty="0"/>
              <a:t> </a:t>
            </a:r>
            <a:r>
              <a:rPr lang="en-IE" dirty="0" err="1"/>
              <a:t>yaklaşımıdır</a:t>
            </a:r>
            <a:r>
              <a:rPr lang="en-IE" dirty="0"/>
              <a:t>, </a:t>
            </a:r>
            <a:r>
              <a:rPr lang="en-IE" dirty="0" err="1"/>
              <a:t>çünkü</a:t>
            </a:r>
            <a:r>
              <a:rPr lang="en-IE" dirty="0"/>
              <a:t> her </a:t>
            </a:r>
            <a:r>
              <a:rPr lang="en-IE" dirty="0" err="1"/>
              <a:t>iki</a:t>
            </a:r>
            <a:r>
              <a:rPr lang="en-IE" dirty="0"/>
              <a:t> </a:t>
            </a:r>
            <a:r>
              <a:rPr lang="en-IE" dirty="0" err="1"/>
              <a:t>grubu</a:t>
            </a:r>
            <a:r>
              <a:rPr lang="en-IE" dirty="0"/>
              <a:t> </a:t>
            </a:r>
            <a:r>
              <a:rPr lang="en-IE" dirty="0" err="1"/>
              <a:t>birbirlerini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ve </a:t>
            </a:r>
            <a:r>
              <a:rPr lang="en-IE" dirty="0" err="1"/>
              <a:t>ilişkilerini</a:t>
            </a:r>
            <a:r>
              <a:rPr lang="en-IE" dirty="0"/>
              <a:t> </a:t>
            </a:r>
            <a:r>
              <a:rPr lang="en-IE" dirty="0" err="1"/>
              <a:t>kurma</a:t>
            </a:r>
            <a:r>
              <a:rPr lang="en-IE" dirty="0"/>
              <a:t> </a:t>
            </a:r>
            <a:r>
              <a:rPr lang="en-IE" dirty="0" err="1"/>
              <a:t>fırsatı</a:t>
            </a:r>
            <a:r>
              <a:rPr lang="en-IE" dirty="0"/>
              <a:t> </a:t>
            </a:r>
            <a:r>
              <a:rPr lang="en-IE" dirty="0" err="1"/>
              <a:t>bulmaya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eder</a:t>
            </a:r>
            <a:r>
              <a:rPr lang="en-IE" dirty="0"/>
              <a:t>, </a:t>
            </a:r>
            <a:r>
              <a:rPr lang="en-IE" dirty="0" err="1"/>
              <a:t>böylece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her </a:t>
            </a:r>
            <a:r>
              <a:rPr lang="en-IE" dirty="0" err="1"/>
              <a:t>iki</a:t>
            </a:r>
            <a:r>
              <a:rPr lang="en-IE" dirty="0"/>
              <a:t> </a:t>
            </a:r>
            <a:r>
              <a:rPr lang="en-IE" dirty="0" err="1"/>
              <a:t>aileyi</a:t>
            </a:r>
            <a:r>
              <a:rPr lang="en-IE" dirty="0"/>
              <a:t> de </a:t>
            </a:r>
            <a:r>
              <a:rPr lang="en-IE" dirty="0" err="1"/>
              <a:t>güçlendirir</a:t>
            </a:r>
            <a:r>
              <a:rPr lang="en-IE" dirty="0"/>
              <a:t>.</a:t>
            </a:r>
            <a:endParaRPr lang="en-IE" dirty="0"/>
          </a:p>
        </p:txBody>
      </p:sp>
      <p:pic>
        <p:nvPicPr>
          <p:cNvPr id="16" name="Picture Placeholder 15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D09517F2-22F3-416C-A635-1D410CE4366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09" r="30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21565" y="531592"/>
            <a:ext cx="5579898" cy="1093449"/>
          </a:xfrm>
        </p:spPr>
        <p:txBody>
          <a:bodyPr>
            <a:normAutofit fontScale="92500"/>
          </a:bodyPr>
          <a:lstStyle/>
          <a:p>
            <a:r>
              <a:rPr lang="en-IE" b="1" dirty="0" err="1">
                <a:solidFill>
                  <a:srgbClr val="ED7523"/>
                </a:solidFill>
              </a:rPr>
              <a:t>Göçmenler</a:t>
            </a:r>
            <a:r>
              <a:rPr lang="en-IE" b="1" dirty="0">
                <a:solidFill>
                  <a:srgbClr val="ED7523"/>
                </a:solidFill>
              </a:rPr>
              <a:t> </a:t>
            </a:r>
            <a:r>
              <a:rPr lang="en-IE" b="1" dirty="0" err="1">
                <a:solidFill>
                  <a:srgbClr val="ED7523"/>
                </a:solidFill>
              </a:rPr>
              <a:t>İçin</a:t>
            </a:r>
            <a:r>
              <a:rPr lang="en-IE" b="1" dirty="0">
                <a:solidFill>
                  <a:srgbClr val="ED7523"/>
                </a:solidFill>
              </a:rPr>
              <a:t> </a:t>
            </a:r>
            <a:r>
              <a:rPr lang="en-IE" b="1" dirty="0" err="1">
                <a:solidFill>
                  <a:srgbClr val="ED7523"/>
                </a:solidFill>
              </a:rPr>
              <a:t>Aile</a:t>
            </a:r>
            <a:r>
              <a:rPr lang="en-IE" b="1" dirty="0">
                <a:solidFill>
                  <a:srgbClr val="ED7523"/>
                </a:solidFill>
              </a:rPr>
              <a:t> </a:t>
            </a:r>
            <a:r>
              <a:rPr lang="en-IE" b="1" dirty="0" err="1">
                <a:solidFill>
                  <a:srgbClr val="ED7523"/>
                </a:solidFill>
              </a:rPr>
              <a:t>Mentorluğu</a:t>
            </a:r>
            <a:r>
              <a:rPr lang="en-IE" b="1" dirty="0">
                <a:solidFill>
                  <a:srgbClr val="ED7523"/>
                </a:solidFill>
              </a:rPr>
              <a:t>: MEMI, </a:t>
            </a:r>
            <a:r>
              <a:rPr lang="en-IE" b="1" dirty="0" err="1">
                <a:solidFill>
                  <a:srgbClr val="ED7523"/>
                </a:solidFill>
              </a:rPr>
              <a:t>Almanya</a:t>
            </a:r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0" y="5598929"/>
            <a:ext cx="5579898" cy="736889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300" dirty="0">
                <a:solidFill>
                  <a:schemeClr val="bg1"/>
                </a:solidFill>
              </a:rPr>
              <a:t>MEMI, </a:t>
            </a:r>
            <a:r>
              <a:rPr lang="en-IE" sz="3300" dirty="0" err="1">
                <a:solidFill>
                  <a:schemeClr val="bg1"/>
                </a:solidFill>
              </a:rPr>
              <a:t>Kapsayıcı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Kültürlerarası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Aile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Destek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Sisteminin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harika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bir</a:t>
            </a:r>
            <a:r>
              <a:rPr lang="en-IE" sz="3300" dirty="0">
                <a:solidFill>
                  <a:schemeClr val="bg1"/>
                </a:solidFill>
              </a:rPr>
              <a:t> </a:t>
            </a:r>
            <a:r>
              <a:rPr lang="en-IE" sz="3300" dirty="0" err="1">
                <a:solidFill>
                  <a:schemeClr val="bg1"/>
                </a:solidFill>
              </a:rPr>
              <a:t>örneğidir</a:t>
            </a:r>
            <a:endParaRPr lang="en-IE" sz="33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085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57F5D41-49E9-4DB1-A224-286A8DFD79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290" y="2272787"/>
            <a:ext cx="7774132" cy="3631644"/>
          </a:xfrm>
        </p:spPr>
        <p:txBody>
          <a:bodyPr/>
          <a:lstStyle/>
          <a:p>
            <a:r>
              <a:rPr lang="en-IE" dirty="0"/>
              <a:t>Parent Café </a:t>
            </a:r>
            <a:r>
              <a:rPr lang="en-IE" dirty="0" err="1"/>
              <a:t>programı</a:t>
            </a:r>
            <a:r>
              <a:rPr lang="en-IE" dirty="0"/>
              <a:t>, </a:t>
            </a:r>
            <a:r>
              <a:rPr lang="en-IE" dirty="0" err="1"/>
              <a:t>çocukları</a:t>
            </a:r>
            <a:r>
              <a:rPr lang="en-IE" dirty="0"/>
              <a:t> </a:t>
            </a:r>
            <a:r>
              <a:rPr lang="en-IE" dirty="0" err="1"/>
              <a:t>güvende</a:t>
            </a:r>
            <a:r>
              <a:rPr lang="en-IE" dirty="0"/>
              <a:t> ve </a:t>
            </a:r>
            <a:r>
              <a:rPr lang="en-IE" dirty="0" err="1"/>
              <a:t>aileleri</a:t>
            </a:r>
            <a:r>
              <a:rPr lang="en-IE" dirty="0"/>
              <a:t> </a:t>
            </a:r>
            <a:r>
              <a:rPr lang="en-IE" dirty="0" err="1"/>
              <a:t>güçlü</a:t>
            </a:r>
            <a:r>
              <a:rPr lang="en-IE" dirty="0"/>
              <a:t> </a:t>
            </a:r>
            <a:r>
              <a:rPr lang="en-IE" dirty="0" err="1"/>
              <a:t>kılmak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uluslararası</a:t>
            </a:r>
            <a:r>
              <a:rPr lang="en-IE" dirty="0"/>
              <a:t> </a:t>
            </a:r>
            <a:r>
              <a:rPr lang="en-IE" dirty="0" err="1"/>
              <a:t>alanda</a:t>
            </a:r>
            <a:r>
              <a:rPr lang="en-IE" dirty="0"/>
              <a:t> </a:t>
            </a:r>
            <a:r>
              <a:rPr lang="en-IE" dirty="0" err="1"/>
              <a:t>tanınan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eşler</a:t>
            </a:r>
            <a:r>
              <a:rPr lang="en-IE" dirty="0"/>
              <a:t> </a:t>
            </a:r>
            <a:r>
              <a:rPr lang="en-IE" dirty="0" err="1"/>
              <a:t>arası</a:t>
            </a:r>
            <a:r>
              <a:rPr lang="en-IE" dirty="0"/>
              <a:t> </a:t>
            </a:r>
            <a:r>
              <a:rPr lang="en-IE" dirty="0" err="1"/>
              <a:t>öğrenme</a:t>
            </a:r>
            <a:r>
              <a:rPr lang="en-IE" dirty="0"/>
              <a:t> </a:t>
            </a:r>
            <a:r>
              <a:rPr lang="en-IE" dirty="0" err="1"/>
              <a:t>sürecidir</a:t>
            </a:r>
            <a:r>
              <a:rPr lang="en-IE" dirty="0"/>
              <a:t>.</a:t>
            </a:r>
          </a:p>
          <a:p>
            <a:r>
              <a:rPr lang="en-IE" dirty="0" err="1"/>
              <a:t>Ebeveynler</a:t>
            </a:r>
            <a:r>
              <a:rPr lang="en-IE" dirty="0"/>
              <a:t> ve </a:t>
            </a:r>
            <a:r>
              <a:rPr lang="en-IE" dirty="0" err="1"/>
              <a:t>bakıcılar</a:t>
            </a:r>
            <a:r>
              <a:rPr lang="en-IE" dirty="0"/>
              <a:t> </a:t>
            </a:r>
            <a:r>
              <a:rPr lang="en-IE" dirty="0" err="1"/>
              <a:t>güçlerini</a:t>
            </a:r>
            <a:r>
              <a:rPr lang="en-IE" dirty="0"/>
              <a:t> </a:t>
            </a:r>
            <a:r>
              <a:rPr lang="en-IE" dirty="0" err="1"/>
              <a:t>araştırır</a:t>
            </a:r>
            <a:r>
              <a:rPr lang="en-IE" dirty="0"/>
              <a:t> ve </a:t>
            </a:r>
            <a:r>
              <a:rPr lang="en-IE" dirty="0" err="1"/>
              <a:t>kendilerinden</a:t>
            </a:r>
            <a:r>
              <a:rPr lang="en-IE" dirty="0"/>
              <a:t> ve </a:t>
            </a:r>
            <a:r>
              <a:rPr lang="en-IE" dirty="0" err="1"/>
              <a:t>birbirlerinden</a:t>
            </a:r>
            <a:r>
              <a:rPr lang="en-IE" dirty="0"/>
              <a:t> </a:t>
            </a:r>
            <a:r>
              <a:rPr lang="en-IE" dirty="0" err="1"/>
              <a:t>Güçlendirici</a:t>
            </a:r>
            <a:r>
              <a:rPr lang="en-IE" dirty="0"/>
              <a:t> </a:t>
            </a:r>
            <a:r>
              <a:rPr lang="en-IE" dirty="0" err="1"/>
              <a:t>Aileleri</a:t>
            </a:r>
            <a:r>
              <a:rPr lang="en-IE" dirty="0"/>
              <a:t> </a:t>
            </a:r>
            <a:r>
              <a:rPr lang="en-IE" dirty="0" err="1"/>
              <a:t>Koruyucu</a:t>
            </a:r>
            <a:r>
              <a:rPr lang="en-IE" dirty="0"/>
              <a:t> </a:t>
            </a:r>
            <a:r>
              <a:rPr lang="en-IE" dirty="0" err="1"/>
              <a:t>Faktörleri</a:t>
            </a:r>
            <a:r>
              <a:rPr lang="en-IE" dirty="0"/>
              <a:t> ™ '</a:t>
            </a:r>
            <a:r>
              <a:rPr lang="en-IE" dirty="0" err="1"/>
              <a:t>ni</a:t>
            </a:r>
            <a:r>
              <a:rPr lang="en-IE" dirty="0"/>
              <a:t> </a:t>
            </a:r>
            <a:r>
              <a:rPr lang="en-IE" dirty="0" err="1"/>
              <a:t>sevdikleriyle</a:t>
            </a:r>
            <a:r>
              <a:rPr lang="en-IE" dirty="0"/>
              <a:t> </a:t>
            </a:r>
            <a:r>
              <a:rPr lang="en-IE" dirty="0" err="1"/>
              <a:t>nasıl</a:t>
            </a:r>
            <a:r>
              <a:rPr lang="en-IE" dirty="0"/>
              <a:t> </a:t>
            </a:r>
            <a:r>
              <a:rPr lang="en-IE" dirty="0" err="1"/>
              <a:t>kullanacaklarını</a:t>
            </a:r>
            <a:r>
              <a:rPr lang="en-IE" dirty="0"/>
              <a:t> </a:t>
            </a:r>
            <a:r>
              <a:rPr lang="en-IE" dirty="0" err="1"/>
              <a:t>öğrenirler</a:t>
            </a:r>
            <a:r>
              <a:rPr lang="en-IE" dirty="0"/>
              <a:t>.</a:t>
            </a:r>
          </a:p>
          <a:p>
            <a:r>
              <a:rPr lang="en-IE" dirty="0" err="1"/>
              <a:t>Ebeveyn</a:t>
            </a:r>
            <a:r>
              <a:rPr lang="en-IE" dirty="0"/>
              <a:t> </a:t>
            </a:r>
            <a:r>
              <a:rPr lang="en-IE" dirty="0" err="1"/>
              <a:t>Kafeler</a:t>
            </a:r>
            <a:r>
              <a:rPr lang="en-IE" dirty="0"/>
              <a:t>, </a:t>
            </a:r>
            <a:r>
              <a:rPr lang="en-IE" dirty="0" err="1"/>
              <a:t>ebeveynlerin</a:t>
            </a:r>
            <a:r>
              <a:rPr lang="en-IE" dirty="0"/>
              <a:t> ve </a:t>
            </a:r>
            <a:r>
              <a:rPr lang="en-IE" dirty="0" err="1"/>
              <a:t>bakıcıların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kurmanın</a:t>
            </a:r>
            <a:r>
              <a:rPr lang="en-IE" dirty="0"/>
              <a:t> </a:t>
            </a:r>
            <a:r>
              <a:rPr lang="en-IE" dirty="0" err="1"/>
              <a:t>zorlukları</a:t>
            </a:r>
            <a:r>
              <a:rPr lang="en-IE" dirty="0"/>
              <a:t> ve </a:t>
            </a:r>
            <a:r>
              <a:rPr lang="en-IE" dirty="0" err="1"/>
              <a:t>zaferleri</a:t>
            </a:r>
            <a:r>
              <a:rPr lang="en-IE" dirty="0"/>
              <a:t> </a:t>
            </a:r>
            <a:r>
              <a:rPr lang="en-IE" dirty="0" err="1"/>
              <a:t>hakkında</a:t>
            </a:r>
            <a:r>
              <a:rPr lang="en-IE" dirty="0"/>
              <a:t> </a:t>
            </a:r>
            <a:r>
              <a:rPr lang="en-IE" dirty="0" err="1"/>
              <a:t>konuştukları</a:t>
            </a:r>
            <a:r>
              <a:rPr lang="en-IE" dirty="0"/>
              <a:t> </a:t>
            </a:r>
            <a:r>
              <a:rPr lang="en-IE" dirty="0" err="1"/>
              <a:t>fiziksel</a:t>
            </a:r>
            <a:r>
              <a:rPr lang="en-IE" dirty="0"/>
              <a:t> ve </a:t>
            </a:r>
            <a:r>
              <a:rPr lang="en-IE" dirty="0" err="1"/>
              <a:t>duygusal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güvenli</a:t>
            </a:r>
            <a:r>
              <a:rPr lang="en-IE" dirty="0"/>
              <a:t> </a:t>
            </a:r>
            <a:r>
              <a:rPr lang="en-IE" dirty="0" err="1"/>
              <a:t>alanlardır</a:t>
            </a:r>
            <a:r>
              <a:rPr lang="en-IE" dirty="0"/>
              <a:t>.</a:t>
            </a:r>
          </a:p>
          <a:p>
            <a:r>
              <a:rPr lang="en-IE" dirty="0"/>
              <a:t>CAFÉ, </a:t>
            </a:r>
            <a:r>
              <a:rPr lang="en-IE" dirty="0" err="1"/>
              <a:t>Kahve</a:t>
            </a:r>
            <a:r>
              <a:rPr lang="en-IE" dirty="0"/>
              <a:t> ve </a:t>
            </a:r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Eğitimi</a:t>
            </a:r>
            <a:r>
              <a:rPr lang="en-IE" dirty="0"/>
              <a:t> / </a:t>
            </a:r>
            <a:r>
              <a:rPr lang="en-IE" dirty="0" err="1"/>
              <a:t>Desteği'nin</a:t>
            </a:r>
            <a:r>
              <a:rPr lang="en-IE" dirty="0"/>
              <a:t> </a:t>
            </a:r>
            <a:r>
              <a:rPr lang="en-IE" dirty="0" err="1"/>
              <a:t>kısaltmasıdır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82F60F-F45C-4962-98A5-44627DAB64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11130" y="576579"/>
            <a:ext cx="8392206" cy="1093449"/>
          </a:xfrm>
        </p:spPr>
        <p:txBody>
          <a:bodyPr>
            <a:normAutofit/>
          </a:bodyPr>
          <a:lstStyle/>
          <a:p>
            <a:r>
              <a:rPr lang="tr-TR" dirty="0" err="1" smtClean="0">
                <a:solidFill>
                  <a:srgbClr val="ED7523"/>
                </a:solidFill>
              </a:rPr>
              <a:t>Parent</a:t>
            </a:r>
            <a:r>
              <a:rPr lang="en-IE" dirty="0" smtClean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CAFE’ler</a:t>
            </a:r>
            <a:r>
              <a:rPr lang="en-IE" dirty="0">
                <a:solidFill>
                  <a:srgbClr val="ED7523"/>
                </a:solidFill>
              </a:rPr>
              <a:t> - </a:t>
            </a:r>
            <a:r>
              <a:rPr lang="en-IE" dirty="0" err="1">
                <a:solidFill>
                  <a:srgbClr val="ED7523"/>
                </a:solidFill>
              </a:rPr>
              <a:t>Kahve</a:t>
            </a:r>
            <a:r>
              <a:rPr lang="en-IE" dirty="0">
                <a:solidFill>
                  <a:srgbClr val="ED7523"/>
                </a:solidFill>
              </a:rPr>
              <a:t> ve </a:t>
            </a:r>
            <a:r>
              <a:rPr lang="en-IE" dirty="0" err="1">
                <a:solidFill>
                  <a:srgbClr val="ED7523"/>
                </a:solidFill>
              </a:rPr>
              <a:t>Aile</a:t>
            </a:r>
            <a:r>
              <a:rPr lang="en-IE" dirty="0">
                <a:solidFill>
                  <a:srgbClr val="ED7523"/>
                </a:solidFill>
              </a:rPr>
              <a:t> </a:t>
            </a:r>
            <a:r>
              <a:rPr lang="en-IE" dirty="0" err="1">
                <a:solidFill>
                  <a:srgbClr val="ED7523"/>
                </a:solidFill>
              </a:rPr>
              <a:t>Eğitimi</a:t>
            </a:r>
            <a:r>
              <a:rPr lang="en-IE" dirty="0">
                <a:solidFill>
                  <a:srgbClr val="ED7523"/>
                </a:solidFill>
              </a:rPr>
              <a:t> / </a:t>
            </a:r>
            <a:r>
              <a:rPr lang="en-IE" dirty="0" err="1">
                <a:solidFill>
                  <a:srgbClr val="ED7523"/>
                </a:solidFill>
              </a:rPr>
              <a:t>Desteği</a:t>
            </a:r>
            <a:endParaRPr lang="en-IE" dirty="0">
              <a:solidFill>
                <a:srgbClr val="ED7523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52F023F4-EB04-4FE5-92D1-C561EFDEE3C5}"/>
              </a:ext>
            </a:extLst>
          </p:cNvPr>
          <p:cNvSpPr txBox="1">
            <a:spLocks/>
          </p:cNvSpPr>
          <p:nvPr/>
        </p:nvSpPr>
        <p:spPr>
          <a:xfrm>
            <a:off x="53290" y="6066108"/>
            <a:ext cx="7053943" cy="732221"/>
          </a:xfrm>
          <a:prstGeom prst="rect">
            <a:avLst/>
          </a:prstGeom>
          <a:solidFill>
            <a:srgbClr val="ED7523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i="0" kern="1200">
                <a:solidFill>
                  <a:srgbClr val="B6BD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 err="1" smtClean="0">
                <a:solidFill>
                  <a:schemeClr val="bg1"/>
                </a:solidFill>
              </a:rPr>
              <a:t>Parent</a:t>
            </a:r>
            <a:r>
              <a:rPr lang="en-IE" sz="2400" dirty="0" smtClean="0">
                <a:solidFill>
                  <a:schemeClr val="bg1"/>
                </a:solidFill>
              </a:rPr>
              <a:t> </a:t>
            </a:r>
            <a:r>
              <a:rPr lang="en-IE" sz="2400" dirty="0">
                <a:solidFill>
                  <a:schemeClr val="bg1"/>
                </a:solidFill>
              </a:rPr>
              <a:t>CAFE, </a:t>
            </a:r>
            <a:r>
              <a:rPr lang="en-IE" sz="2400" dirty="0" err="1">
                <a:solidFill>
                  <a:schemeClr val="bg1"/>
                </a:solidFill>
              </a:rPr>
              <a:t>Kültürler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Arası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Aile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Desteğini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Kapsama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konusunda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etkili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resmi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olmayan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yaklaşım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D6786-B3E5-4F44-831D-B440BA775AFC}"/>
              </a:ext>
            </a:extLst>
          </p:cNvPr>
          <p:cNvSpPr txBox="1"/>
          <p:nvPr/>
        </p:nvSpPr>
        <p:spPr>
          <a:xfrm>
            <a:off x="0" y="306218"/>
            <a:ext cx="2707574" cy="461665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       </a:t>
            </a:r>
            <a:r>
              <a:rPr lang="tr-TR" sz="2400" dirty="0" smtClean="0">
                <a:solidFill>
                  <a:schemeClr val="bg1"/>
                </a:solidFill>
              </a:rPr>
              <a:t>İYİ UYGULAMA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7" name="Google Shape;543;p39">
            <a:extLst>
              <a:ext uri="{FF2B5EF4-FFF2-40B4-BE49-F238E27FC236}">
                <a16:creationId xmlns="" xmlns:a16="http://schemas.microsoft.com/office/drawing/2014/main" id="{30E6B06A-BB98-4618-9370-5780C775F124}"/>
              </a:ext>
            </a:extLst>
          </p:cNvPr>
          <p:cNvGrpSpPr/>
          <p:nvPr/>
        </p:nvGrpSpPr>
        <p:grpSpPr>
          <a:xfrm>
            <a:off x="86045" y="393050"/>
            <a:ext cx="252000" cy="288000"/>
            <a:chOff x="5961125" y="1623900"/>
            <a:chExt cx="376925" cy="448175"/>
          </a:xfrm>
        </p:grpSpPr>
        <p:sp>
          <p:nvSpPr>
            <p:cNvPr id="8" name="Google Shape;544;p39">
              <a:extLst>
                <a:ext uri="{FF2B5EF4-FFF2-40B4-BE49-F238E27FC236}">
                  <a16:creationId xmlns="" xmlns:a16="http://schemas.microsoft.com/office/drawing/2014/main" id="{3CA0CA3E-EFF7-43C3-A47B-4E8B0920F76B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5;p39">
              <a:extLst>
                <a:ext uri="{FF2B5EF4-FFF2-40B4-BE49-F238E27FC236}">
                  <a16:creationId xmlns="" xmlns:a16="http://schemas.microsoft.com/office/drawing/2014/main" id="{F6B554DD-944E-40F7-AB78-CB82144C8685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6;p39">
              <a:extLst>
                <a:ext uri="{FF2B5EF4-FFF2-40B4-BE49-F238E27FC236}">
                  <a16:creationId xmlns="" xmlns:a16="http://schemas.microsoft.com/office/drawing/2014/main" id="{6C5DB48E-0217-49A1-8BA4-E832230D084E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47;p39">
              <a:extLst>
                <a:ext uri="{FF2B5EF4-FFF2-40B4-BE49-F238E27FC236}">
                  <a16:creationId xmlns="" xmlns:a16="http://schemas.microsoft.com/office/drawing/2014/main" id="{E2EF4222-C569-406B-ADE0-F73DF5C7354C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48;p39">
              <a:extLst>
                <a:ext uri="{FF2B5EF4-FFF2-40B4-BE49-F238E27FC236}">
                  <a16:creationId xmlns="" xmlns:a16="http://schemas.microsoft.com/office/drawing/2014/main" id="{877F5943-FA25-49F6-B5D1-1643E37B090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9;p39">
              <a:extLst>
                <a:ext uri="{FF2B5EF4-FFF2-40B4-BE49-F238E27FC236}">
                  <a16:creationId xmlns="" xmlns:a16="http://schemas.microsoft.com/office/drawing/2014/main" id="{6AB46A2F-F4C7-4A48-8765-D01316509B2A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0;p39">
              <a:extLst>
                <a:ext uri="{FF2B5EF4-FFF2-40B4-BE49-F238E27FC236}">
                  <a16:creationId xmlns="" xmlns:a16="http://schemas.microsoft.com/office/drawing/2014/main" id="{3A076B46-2CF2-4C65-A8F7-D59BA01C38D4}"/>
                </a:ext>
              </a:extLst>
            </p:cNvPr>
            <p:cNvSpPr/>
            <p:nvPr/>
          </p:nvSpPr>
          <p:spPr>
            <a:xfrm>
              <a:off x="6137700" y="1623900"/>
              <a:ext cx="179296" cy="215594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530" name="Picture 2" descr="Image result for parent cafe activities">
            <a:extLst>
              <a:ext uri="{FF2B5EF4-FFF2-40B4-BE49-F238E27FC236}">
                <a16:creationId xmlns="" xmlns:a16="http://schemas.microsoft.com/office/drawing/2014/main" id="{9D5AB93A-B1AF-4793-A9E2-BD1C75FD3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6368" r="7926" b="38506"/>
          <a:stretch/>
        </p:blipFill>
        <p:spPr bwMode="auto">
          <a:xfrm>
            <a:off x="7867097" y="2438400"/>
            <a:ext cx="4231938" cy="35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353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33029F-5E88-4184-A8CB-384807252D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E" dirty="0"/>
              <a:t>Parent Café </a:t>
            </a:r>
            <a:r>
              <a:rPr lang="tr-TR" dirty="0" smtClean="0"/>
              <a:t>Rehberi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DB580C-6E08-4401-95B4-EC46851C9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4"/>
          <a:stretch/>
        </p:blipFill>
        <p:spPr>
          <a:xfrm>
            <a:off x="0" y="2132919"/>
            <a:ext cx="3903889" cy="3571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0641C8-90F6-4860-9C03-7E15213A0148}"/>
              </a:ext>
            </a:extLst>
          </p:cNvPr>
          <p:cNvSpPr txBox="1"/>
          <p:nvPr/>
        </p:nvSpPr>
        <p:spPr>
          <a:xfrm>
            <a:off x="0" y="110481"/>
            <a:ext cx="2495266" cy="46166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 FAYDALI ARAÇ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6" name="Google Shape;609;p39">
            <a:extLst>
              <a:ext uri="{FF2B5EF4-FFF2-40B4-BE49-F238E27FC236}">
                <a16:creationId xmlns="" xmlns:a16="http://schemas.microsoft.com/office/drawing/2014/main" id="{FA9CF541-CEDA-4D06-A0CC-DCADAC59A56C}"/>
              </a:ext>
            </a:extLst>
          </p:cNvPr>
          <p:cNvGrpSpPr/>
          <p:nvPr/>
        </p:nvGrpSpPr>
        <p:grpSpPr>
          <a:xfrm>
            <a:off x="111710" y="201628"/>
            <a:ext cx="360000" cy="288000"/>
            <a:chOff x="5247525" y="3007275"/>
            <a:chExt cx="517575" cy="384825"/>
          </a:xfrm>
        </p:grpSpPr>
        <p:sp>
          <p:nvSpPr>
            <p:cNvPr id="7" name="Google Shape;610;p39">
              <a:extLst>
                <a:ext uri="{FF2B5EF4-FFF2-40B4-BE49-F238E27FC236}">
                  <a16:creationId xmlns="" xmlns:a16="http://schemas.microsoft.com/office/drawing/2014/main" id="{5F0C66AF-5A8C-466F-B25B-8435B600C0C3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1;p39">
              <a:extLst>
                <a:ext uri="{FF2B5EF4-FFF2-40B4-BE49-F238E27FC236}">
                  <a16:creationId xmlns="" xmlns:a16="http://schemas.microsoft.com/office/drawing/2014/main" id="{1DE55CD1-DD39-4272-A958-E199E51E67FB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F44EC7C-85C3-4A3A-AEC0-06C3EE4E74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03914" y="1384436"/>
            <a:ext cx="7990115" cy="387218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Ebeveyn Kafe'nin kurulmasını kolaylaştırmakla ilgilenen Servis / Eğitim Sağlayıcıları için kullanışlı bir araçtır. 5 </a:t>
            </a:r>
            <a:r>
              <a:rPr lang="tr-TR" b="1" dirty="0"/>
              <a:t>Güçlendirici Aileler ™ Koruyucu Faktörlerine </a:t>
            </a:r>
            <a:r>
              <a:rPr lang="tr-TR" dirty="0"/>
              <a:t>odaklanmaktadır:</a:t>
            </a:r>
          </a:p>
          <a:p>
            <a:r>
              <a:rPr lang="en-IE" dirty="0" err="1"/>
              <a:t>Esneklik</a:t>
            </a:r>
            <a:r>
              <a:rPr lang="en-IE" dirty="0"/>
              <a:t>: </a:t>
            </a:r>
            <a:r>
              <a:rPr lang="en-IE" dirty="0" err="1"/>
              <a:t>Ebeveyn</a:t>
            </a:r>
            <a:r>
              <a:rPr lang="en-IE" dirty="0"/>
              <a:t> </a:t>
            </a:r>
            <a:r>
              <a:rPr lang="en-IE" dirty="0" err="1"/>
              <a:t>Esnekliği</a:t>
            </a:r>
            <a:endParaRPr lang="en-IE" dirty="0"/>
          </a:p>
          <a:p>
            <a:r>
              <a:rPr lang="en-IE" dirty="0" err="1"/>
              <a:t>İlişkiler</a:t>
            </a:r>
            <a:r>
              <a:rPr lang="en-IE" dirty="0"/>
              <a:t>: </a:t>
            </a:r>
            <a:r>
              <a:rPr lang="en-IE" dirty="0" err="1"/>
              <a:t>Olumlu</a:t>
            </a:r>
            <a:r>
              <a:rPr lang="en-IE" dirty="0"/>
              <a:t> </a:t>
            </a:r>
            <a:r>
              <a:rPr lang="en-IE" dirty="0" err="1"/>
              <a:t>Sosyal</a:t>
            </a:r>
            <a:r>
              <a:rPr lang="en-IE" dirty="0"/>
              <a:t> </a:t>
            </a:r>
            <a:r>
              <a:rPr lang="en-IE" dirty="0" err="1"/>
              <a:t>Bağlantılar</a:t>
            </a:r>
            <a:endParaRPr lang="en-IE" dirty="0"/>
          </a:p>
          <a:p>
            <a:r>
              <a:rPr lang="en-IE" dirty="0" err="1"/>
              <a:t>Destek</a:t>
            </a:r>
            <a:r>
              <a:rPr lang="en-IE" dirty="0"/>
              <a:t>: </a:t>
            </a:r>
            <a:r>
              <a:rPr lang="en-IE" dirty="0" err="1"/>
              <a:t>İhtiyaç</a:t>
            </a:r>
            <a:r>
              <a:rPr lang="en-IE" dirty="0"/>
              <a:t> </a:t>
            </a:r>
            <a:r>
              <a:rPr lang="en-IE" dirty="0" err="1"/>
              <a:t>Zamanlarında</a:t>
            </a:r>
            <a:r>
              <a:rPr lang="en-IE" dirty="0"/>
              <a:t> </a:t>
            </a:r>
            <a:r>
              <a:rPr lang="en-IE" dirty="0" err="1"/>
              <a:t>Somut</a:t>
            </a:r>
            <a:r>
              <a:rPr lang="en-IE" dirty="0"/>
              <a:t> </a:t>
            </a:r>
            <a:r>
              <a:rPr lang="en-IE" dirty="0" err="1"/>
              <a:t>Destek</a:t>
            </a:r>
            <a:endParaRPr lang="en-IE" dirty="0"/>
          </a:p>
          <a:p>
            <a:r>
              <a:rPr lang="en-IE" dirty="0" err="1"/>
              <a:t>Bilgi</a:t>
            </a:r>
            <a:r>
              <a:rPr lang="en-IE" dirty="0"/>
              <a:t>: </a:t>
            </a:r>
            <a:r>
              <a:rPr lang="en-IE" dirty="0" err="1"/>
              <a:t>Ebeveynlik</a:t>
            </a:r>
            <a:r>
              <a:rPr lang="en-IE" dirty="0"/>
              <a:t> ve </a:t>
            </a:r>
            <a:r>
              <a:rPr lang="en-IE" dirty="0" err="1"/>
              <a:t>Çocuk</a:t>
            </a:r>
            <a:r>
              <a:rPr lang="en-IE" dirty="0"/>
              <a:t> </a:t>
            </a:r>
            <a:r>
              <a:rPr lang="en-IE" dirty="0" err="1"/>
              <a:t>Gelişimi</a:t>
            </a:r>
            <a:r>
              <a:rPr lang="en-IE" dirty="0"/>
              <a:t> </a:t>
            </a:r>
            <a:r>
              <a:rPr lang="en-IE" dirty="0" err="1"/>
              <a:t>Bilgisi</a:t>
            </a:r>
            <a:endParaRPr lang="en-IE" dirty="0"/>
          </a:p>
          <a:p>
            <a:r>
              <a:rPr lang="en-IE" dirty="0" err="1"/>
              <a:t>İletişim</a:t>
            </a:r>
            <a:r>
              <a:rPr lang="en-IE" dirty="0"/>
              <a:t>: </a:t>
            </a:r>
            <a:r>
              <a:rPr lang="en-IE" dirty="0" err="1"/>
              <a:t>Sosyal</a:t>
            </a:r>
            <a:r>
              <a:rPr lang="en-IE" dirty="0"/>
              <a:t> ve </a:t>
            </a:r>
            <a:r>
              <a:rPr lang="en-IE" dirty="0" err="1"/>
              <a:t>Duygusal</a:t>
            </a:r>
            <a:r>
              <a:rPr lang="en-IE" dirty="0"/>
              <a:t> </a:t>
            </a:r>
            <a:r>
              <a:rPr lang="en-IE" dirty="0" err="1" smtClean="0"/>
              <a:t>Yetkinlik</a:t>
            </a:r>
            <a:endParaRPr lang="tr-TR" dirty="0" smtClean="0"/>
          </a:p>
          <a:p>
            <a:pPr marL="0" indent="0">
              <a:buNone/>
            </a:pPr>
            <a:r>
              <a:rPr lang="en-IE" dirty="0"/>
              <a:t>Bu </a:t>
            </a:r>
            <a:r>
              <a:rPr lang="en-IE" dirty="0" err="1"/>
              <a:t>araç</a:t>
            </a:r>
            <a:r>
              <a:rPr lang="en-IE" dirty="0"/>
              <a:t> </a:t>
            </a:r>
            <a:r>
              <a:rPr lang="en-IE" dirty="0" err="1"/>
              <a:t>kutusu</a:t>
            </a:r>
            <a:r>
              <a:rPr lang="en-IE" dirty="0"/>
              <a:t> </a:t>
            </a:r>
            <a:r>
              <a:rPr lang="en-IE" dirty="0" err="1"/>
              <a:t>Ebeveyn</a:t>
            </a:r>
            <a:r>
              <a:rPr lang="en-IE" dirty="0"/>
              <a:t> </a:t>
            </a:r>
            <a:r>
              <a:rPr lang="en-IE" dirty="0" err="1"/>
              <a:t>Kafe</a:t>
            </a:r>
            <a:r>
              <a:rPr lang="en-IE" dirty="0"/>
              <a:t> </a:t>
            </a:r>
            <a:r>
              <a:rPr lang="en-IE" dirty="0" err="1"/>
              <a:t>eğitimini</a:t>
            </a:r>
            <a:r>
              <a:rPr lang="en-IE" dirty="0"/>
              <a:t> </a:t>
            </a:r>
            <a:r>
              <a:rPr lang="en-IE" dirty="0" err="1"/>
              <a:t>güçlendirir</a:t>
            </a:r>
            <a:r>
              <a:rPr lang="en-IE" dirty="0"/>
              <a:t> ve </a:t>
            </a:r>
            <a:r>
              <a:rPr lang="en-IE" dirty="0" err="1"/>
              <a:t>babalara</a:t>
            </a:r>
            <a:r>
              <a:rPr lang="en-IE" dirty="0"/>
              <a:t> Baba </a:t>
            </a:r>
            <a:r>
              <a:rPr lang="en-IE" dirty="0" err="1"/>
              <a:t>ile</a:t>
            </a:r>
            <a:r>
              <a:rPr lang="en-IE" dirty="0"/>
              <a:t> </a:t>
            </a:r>
            <a:r>
              <a:rPr lang="en-IE" dirty="0" err="1"/>
              <a:t>kimin</a:t>
            </a:r>
            <a:r>
              <a:rPr lang="en-IE" dirty="0"/>
              <a:t> ve </a:t>
            </a:r>
            <a:r>
              <a:rPr lang="en-IE" dirty="0" err="1"/>
              <a:t>nasıl</a:t>
            </a:r>
            <a:r>
              <a:rPr lang="en-IE" dirty="0"/>
              <a:t> </a:t>
            </a:r>
            <a:r>
              <a:rPr lang="en-IE" dirty="0" err="1"/>
              <a:t>olmak</a:t>
            </a:r>
            <a:r>
              <a:rPr lang="en-IE" dirty="0"/>
              <a:t> </a:t>
            </a:r>
            <a:r>
              <a:rPr lang="en-IE" dirty="0" err="1"/>
              <a:t>istedikleri</a:t>
            </a:r>
            <a:r>
              <a:rPr lang="en-IE" dirty="0"/>
              <a:t> </a:t>
            </a:r>
            <a:r>
              <a:rPr lang="en-IE" dirty="0" err="1"/>
              <a:t>hakkında</a:t>
            </a:r>
            <a:r>
              <a:rPr lang="en-IE" dirty="0"/>
              <a:t> </a:t>
            </a:r>
            <a:r>
              <a:rPr lang="en-IE" dirty="0" err="1"/>
              <a:t>birbirleriyle</a:t>
            </a:r>
            <a:r>
              <a:rPr lang="en-IE" dirty="0"/>
              <a:t> </a:t>
            </a:r>
            <a:r>
              <a:rPr lang="en-IE" dirty="0" err="1"/>
              <a:t>konuşmaları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güvenli</a:t>
            </a:r>
            <a:r>
              <a:rPr lang="en-IE" dirty="0"/>
              <a:t> </a:t>
            </a:r>
            <a:r>
              <a:rPr lang="en-IE" dirty="0" err="1"/>
              <a:t>fırsatlar</a:t>
            </a:r>
            <a:r>
              <a:rPr lang="en-IE" dirty="0"/>
              <a:t> </a:t>
            </a:r>
            <a:r>
              <a:rPr lang="en-IE" dirty="0" err="1"/>
              <a:t>sunan</a:t>
            </a:r>
            <a:r>
              <a:rPr lang="en-IE" dirty="0"/>
              <a:t> </a:t>
            </a:r>
            <a:r>
              <a:rPr lang="en-IE" dirty="0" err="1"/>
              <a:t>Babalar</a:t>
            </a:r>
            <a:r>
              <a:rPr lang="en-IE" dirty="0"/>
              <a:t> </a:t>
            </a:r>
            <a:r>
              <a:rPr lang="en-IE" dirty="0" err="1"/>
              <a:t>Ebeveyn</a:t>
            </a:r>
            <a:r>
              <a:rPr lang="en-IE" dirty="0"/>
              <a:t> </a:t>
            </a:r>
            <a:r>
              <a:rPr lang="en-IE" dirty="0" err="1"/>
              <a:t>Kafe</a:t>
            </a:r>
            <a:r>
              <a:rPr lang="en-IE" dirty="0"/>
              <a:t> </a:t>
            </a:r>
            <a:r>
              <a:rPr lang="en-IE" dirty="0" err="1"/>
              <a:t>gibi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kutuya</a:t>
            </a:r>
            <a:r>
              <a:rPr lang="en-IE" dirty="0"/>
              <a:t> </a:t>
            </a:r>
            <a:r>
              <a:rPr lang="en-IE" dirty="0" err="1"/>
              <a:t>sahiptir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7DC3AA1-ACDE-4DAB-AA75-AB57F757592A}"/>
              </a:ext>
            </a:extLst>
          </p:cNvPr>
          <p:cNvSpPr/>
          <p:nvPr/>
        </p:nvSpPr>
        <p:spPr>
          <a:xfrm>
            <a:off x="754244" y="5875870"/>
            <a:ext cx="2051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err="1" smtClean="0">
                <a:hlinkClick r:id="rId3"/>
              </a:rPr>
              <a:t>Aracı</a:t>
            </a:r>
            <a:r>
              <a:rPr lang="en-IE" sz="2400" dirty="0" smtClean="0">
                <a:hlinkClick r:id="rId3"/>
              </a:rPr>
              <a:t> </a:t>
            </a:r>
            <a:r>
              <a:rPr lang="en-IE" sz="2400" dirty="0">
                <a:hlinkClick r:id="rId3"/>
              </a:rPr>
              <a:t>Satın </a:t>
            </a:r>
            <a:r>
              <a:rPr lang="en-IE" sz="2400" dirty="0" err="1" smtClean="0">
                <a:hlinkClick r:id="rId3"/>
              </a:rPr>
              <a:t>Alın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833513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8D6087E-3F07-445C-BF3D-0EA97D8E28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83086" y="1754551"/>
            <a:ext cx="5780313" cy="3872188"/>
          </a:xfrm>
        </p:spPr>
        <p:txBody>
          <a:bodyPr/>
          <a:lstStyle/>
          <a:p>
            <a:pPr marL="0" indent="0">
              <a:buNone/>
            </a:pPr>
            <a:r>
              <a:rPr lang="en-IE" dirty="0" err="1"/>
              <a:t>İrlanda</a:t>
            </a:r>
            <a:r>
              <a:rPr lang="en-IE" dirty="0"/>
              <a:t> </a:t>
            </a:r>
            <a:r>
              <a:rPr lang="en-IE" dirty="0" err="1"/>
              <a:t>Büyükelçiliği</a:t>
            </a:r>
            <a:r>
              <a:rPr lang="en-IE" dirty="0"/>
              <a:t>, </a:t>
            </a:r>
            <a:r>
              <a:rPr lang="en-IE" dirty="0" err="1"/>
              <a:t>düzenli</a:t>
            </a:r>
            <a:r>
              <a:rPr lang="en-IE" dirty="0"/>
              <a:t> </a:t>
            </a:r>
            <a:r>
              <a:rPr lang="en-IE" dirty="0" err="1"/>
              <a:t>olarak</a:t>
            </a:r>
            <a:r>
              <a:rPr lang="en-IE" dirty="0"/>
              <a:t> </a:t>
            </a:r>
            <a:r>
              <a:rPr lang="en-IE" dirty="0" err="1"/>
              <a:t>Almanya'daki</a:t>
            </a:r>
            <a:r>
              <a:rPr lang="en-IE" dirty="0"/>
              <a:t> </a:t>
            </a:r>
            <a:r>
              <a:rPr lang="en-IE" dirty="0" err="1"/>
              <a:t>İrlandalı</a:t>
            </a:r>
            <a:r>
              <a:rPr lang="en-IE" dirty="0"/>
              <a:t>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Ebeveyn</a:t>
            </a:r>
            <a:r>
              <a:rPr lang="en-IE" dirty="0"/>
              <a:t> </a:t>
            </a:r>
            <a:r>
              <a:rPr lang="en-IE" dirty="0" err="1"/>
              <a:t>Kafe</a:t>
            </a:r>
            <a:r>
              <a:rPr lang="en-IE" dirty="0"/>
              <a:t> </a:t>
            </a:r>
            <a:r>
              <a:rPr lang="en-IE" dirty="0" err="1"/>
              <a:t>düzenliyor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/>
              <a:t>Bu, </a:t>
            </a:r>
            <a:r>
              <a:rPr lang="en-IE" dirty="0" err="1"/>
              <a:t>İrlandalı</a:t>
            </a:r>
            <a:r>
              <a:rPr lang="en-IE" dirty="0"/>
              <a:t> </a:t>
            </a:r>
            <a:r>
              <a:rPr lang="en-IE" dirty="0" err="1"/>
              <a:t>ebeveynleri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fincan</a:t>
            </a:r>
            <a:r>
              <a:rPr lang="en-IE" dirty="0"/>
              <a:t> </a:t>
            </a:r>
            <a:r>
              <a:rPr lang="en-IE" dirty="0" err="1"/>
              <a:t>kahve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çay</a:t>
            </a:r>
            <a:r>
              <a:rPr lang="en-IE" dirty="0"/>
              <a:t> ve </a:t>
            </a:r>
            <a:r>
              <a:rPr lang="en-IE" dirty="0" err="1"/>
              <a:t>kekin</a:t>
            </a:r>
            <a:r>
              <a:rPr lang="en-IE" dirty="0"/>
              <a:t> </a:t>
            </a:r>
            <a:r>
              <a:rPr lang="en-IE" dirty="0" err="1"/>
              <a:t>tadını</a:t>
            </a:r>
            <a:r>
              <a:rPr lang="en-IE" dirty="0"/>
              <a:t> </a:t>
            </a:r>
            <a:r>
              <a:rPr lang="en-IE" dirty="0" err="1"/>
              <a:t>çıkarırken</a:t>
            </a:r>
            <a:r>
              <a:rPr lang="en-IE" dirty="0"/>
              <a:t> </a:t>
            </a:r>
            <a:r>
              <a:rPr lang="en-IE" dirty="0" err="1"/>
              <a:t>yürümeye</a:t>
            </a:r>
            <a:r>
              <a:rPr lang="en-IE" dirty="0"/>
              <a:t> </a:t>
            </a:r>
            <a:r>
              <a:rPr lang="en-IE" dirty="0" err="1"/>
              <a:t>başlayan</a:t>
            </a:r>
            <a:r>
              <a:rPr lang="en-IE" dirty="0"/>
              <a:t> </a:t>
            </a:r>
            <a:r>
              <a:rPr lang="en-IE" dirty="0" err="1"/>
              <a:t>çocuklarını</a:t>
            </a:r>
            <a:r>
              <a:rPr lang="en-IE" dirty="0"/>
              <a:t> </a:t>
            </a:r>
            <a:r>
              <a:rPr lang="en-IE" dirty="0" err="1"/>
              <a:t>yanlarında</a:t>
            </a:r>
            <a:r>
              <a:rPr lang="en-IE" dirty="0"/>
              <a:t> </a:t>
            </a:r>
            <a:r>
              <a:rPr lang="en-IE" dirty="0" err="1"/>
              <a:t>getirmeye</a:t>
            </a:r>
            <a:r>
              <a:rPr lang="en-IE" dirty="0"/>
              <a:t> ve </a:t>
            </a:r>
            <a:r>
              <a:rPr lang="en-IE" dirty="0" err="1"/>
              <a:t>diğer</a:t>
            </a:r>
            <a:r>
              <a:rPr lang="en-IE" dirty="0"/>
              <a:t> </a:t>
            </a:r>
            <a:r>
              <a:rPr lang="en-IE" dirty="0" err="1"/>
              <a:t>ebeveynlerle</a:t>
            </a:r>
            <a:r>
              <a:rPr lang="en-IE" dirty="0"/>
              <a:t> </a:t>
            </a:r>
            <a:r>
              <a:rPr lang="en-IE" dirty="0" err="1"/>
              <a:t>bağlantı</a:t>
            </a:r>
            <a:r>
              <a:rPr lang="en-IE" dirty="0"/>
              <a:t> </a:t>
            </a:r>
            <a:r>
              <a:rPr lang="en-IE" dirty="0" err="1"/>
              <a:t>kurmaya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eden</a:t>
            </a:r>
            <a:r>
              <a:rPr lang="en-IE" dirty="0"/>
              <a:t> </a:t>
            </a:r>
            <a:r>
              <a:rPr lang="en-IE" dirty="0" err="1"/>
              <a:t>resmi</a:t>
            </a:r>
            <a:r>
              <a:rPr lang="en-IE" dirty="0"/>
              <a:t> </a:t>
            </a:r>
            <a:r>
              <a:rPr lang="en-IE" dirty="0" err="1"/>
              <a:t>olmayan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toplantıdır</a:t>
            </a:r>
            <a:r>
              <a:rPr lang="en-IE" dirty="0"/>
              <a:t>.</a:t>
            </a:r>
          </a:p>
          <a:p>
            <a:pPr marL="0" indent="0">
              <a:buNone/>
            </a:pPr>
            <a:r>
              <a:rPr lang="en-IE" dirty="0"/>
              <a:t>Her </a:t>
            </a:r>
            <a:r>
              <a:rPr lang="en-IE" dirty="0" err="1"/>
              <a:t>buluşma</a:t>
            </a:r>
            <a:r>
              <a:rPr lang="en-IE" dirty="0"/>
              <a:t> </a:t>
            </a:r>
            <a:r>
              <a:rPr lang="en-IE" dirty="0" err="1"/>
              <a:t>genellikle</a:t>
            </a:r>
            <a:r>
              <a:rPr lang="en-IE" dirty="0"/>
              <a:t> </a:t>
            </a:r>
            <a:r>
              <a:rPr lang="en-IE" dirty="0" err="1"/>
              <a:t>ebeveyn</a:t>
            </a:r>
            <a:r>
              <a:rPr lang="en-IE" dirty="0"/>
              <a:t> </a:t>
            </a:r>
            <a:r>
              <a:rPr lang="en-IE" dirty="0" err="1"/>
              <a:t>eğitimcilerden</a:t>
            </a:r>
            <a:r>
              <a:rPr lang="en-IE" dirty="0"/>
              <a:t> </a:t>
            </a:r>
            <a:r>
              <a:rPr lang="en-IE" dirty="0" err="1"/>
              <a:t>ebeveynlikle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deneyimlerini</a:t>
            </a:r>
            <a:r>
              <a:rPr lang="en-IE" dirty="0"/>
              <a:t> ve </a:t>
            </a:r>
            <a:r>
              <a:rPr lang="en-IE" dirty="0" err="1"/>
              <a:t>ipuçlarını</a:t>
            </a:r>
            <a:r>
              <a:rPr lang="en-IE" dirty="0"/>
              <a:t> </a:t>
            </a:r>
            <a:r>
              <a:rPr lang="en-IE" dirty="0" err="1"/>
              <a:t>paylaşan</a:t>
            </a:r>
            <a:r>
              <a:rPr lang="en-IE" dirty="0"/>
              <a:t> </a:t>
            </a:r>
            <a:r>
              <a:rPr lang="en-IE" dirty="0" err="1"/>
              <a:t>resmi</a:t>
            </a:r>
            <a:r>
              <a:rPr lang="en-IE" dirty="0"/>
              <a:t> </a:t>
            </a:r>
            <a:r>
              <a:rPr lang="en-IE" dirty="0" err="1"/>
              <a:t>olmayan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eğitim</a:t>
            </a:r>
            <a:r>
              <a:rPr lang="en-IE" dirty="0"/>
              <a:t> </a:t>
            </a:r>
            <a:r>
              <a:rPr lang="en-IE" dirty="0" err="1"/>
              <a:t>konuşması</a:t>
            </a:r>
            <a:r>
              <a:rPr lang="en-IE" dirty="0"/>
              <a:t> </a:t>
            </a:r>
            <a:r>
              <a:rPr lang="en-IE" dirty="0" err="1"/>
              <a:t>içerir</a:t>
            </a:r>
            <a:r>
              <a:rPr lang="en-IE" dirty="0"/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4876895-DB95-4FEB-9586-30409942A1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5265" y="751297"/>
            <a:ext cx="9136957" cy="857158"/>
          </a:xfrm>
        </p:spPr>
        <p:txBody>
          <a:bodyPr>
            <a:normAutofit fontScale="92500"/>
          </a:bodyPr>
          <a:lstStyle/>
          <a:p>
            <a:r>
              <a:rPr lang="en-IE" dirty="0"/>
              <a:t>Parent Café </a:t>
            </a:r>
            <a:r>
              <a:rPr lang="tr-TR" dirty="0" smtClean="0"/>
              <a:t>örneği</a:t>
            </a:r>
            <a:r>
              <a:rPr lang="en-IE" dirty="0" smtClean="0"/>
              <a:t> </a:t>
            </a:r>
            <a:r>
              <a:rPr lang="en-IE" dirty="0"/>
              <a:t>– </a:t>
            </a:r>
            <a:r>
              <a:rPr lang="en-IE" dirty="0" err="1"/>
              <a:t>Berlin'deki</a:t>
            </a:r>
            <a:r>
              <a:rPr lang="en-IE" dirty="0"/>
              <a:t> </a:t>
            </a:r>
            <a:r>
              <a:rPr lang="en-IE" dirty="0" err="1"/>
              <a:t>İrlanda</a:t>
            </a:r>
            <a:r>
              <a:rPr lang="en-IE" dirty="0"/>
              <a:t> </a:t>
            </a:r>
            <a:r>
              <a:rPr lang="en-IE" dirty="0" err="1"/>
              <a:t>Büyükelçiliği</a:t>
            </a:r>
            <a:endParaRPr lang="en-IE" dirty="0"/>
          </a:p>
        </p:txBody>
      </p:sp>
      <p:pic>
        <p:nvPicPr>
          <p:cNvPr id="23554" name="Picture 2" descr="Irish Parent Café ">
            <a:extLst>
              <a:ext uri="{FF2B5EF4-FFF2-40B4-BE49-F238E27FC236}">
                <a16:creationId xmlns="" xmlns:a16="http://schemas.microsoft.com/office/drawing/2014/main" id="{FBAE9934-B7FD-4CD4-A02E-F7536DC8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0571"/>
            <a:ext cx="5863773" cy="32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E47455-549C-4BDF-A3A7-99E6F70CE6B7}"/>
              </a:ext>
            </a:extLst>
          </p:cNvPr>
          <p:cNvSpPr/>
          <p:nvPr/>
        </p:nvSpPr>
        <p:spPr>
          <a:xfrm>
            <a:off x="5998028" y="6530253"/>
            <a:ext cx="101454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/>
              <a:t>Kaynak</a:t>
            </a:r>
            <a:r>
              <a:rPr lang="en-IE" sz="1000" dirty="0" smtClean="0"/>
              <a:t>: </a:t>
            </a:r>
            <a:r>
              <a:rPr lang="en-IE" sz="1000" dirty="0">
                <a:hlinkClick r:id="rId3"/>
              </a:rPr>
              <a:t>https://www.dfa.ie/irish-embassy/germany/news-and-events/news-archive/irish-parent-cafe-.html</a:t>
            </a:r>
            <a:r>
              <a:rPr lang="en-IE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7027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F90325E-6AB0-4A3E-AC6D-35C1BEB34B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125" y="2090693"/>
            <a:ext cx="2880312" cy="3712088"/>
          </a:xfrm>
        </p:spPr>
        <p:txBody>
          <a:bodyPr/>
          <a:lstStyle/>
          <a:p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Deneyimlerimizden</a:t>
            </a:r>
            <a:r>
              <a:rPr lang="en-IE" dirty="0"/>
              <a:t> ne </a:t>
            </a:r>
            <a:r>
              <a:rPr lang="en-IE" dirty="0" err="1"/>
              <a:t>öğrendiniz</a:t>
            </a:r>
            <a:r>
              <a:rPr lang="en-IE" dirty="0"/>
              <a:t> ve “</a:t>
            </a:r>
            <a:r>
              <a:rPr lang="en-IE" dirty="0" err="1"/>
              <a:t>Ya</a:t>
            </a:r>
            <a:r>
              <a:rPr lang="en-IE" dirty="0"/>
              <a:t> ben </a:t>
            </a:r>
            <a:r>
              <a:rPr lang="en-IE" dirty="0" err="1"/>
              <a:t>olsaydım</a:t>
            </a:r>
            <a:r>
              <a:rPr lang="en-IE" dirty="0"/>
              <a:t>?” </a:t>
            </a:r>
            <a:r>
              <a:rPr lang="en-IE" dirty="0" err="1"/>
              <a:t>Aktiviteler</a:t>
            </a:r>
            <a:r>
              <a:rPr lang="en-IE" dirty="0"/>
              <a:t>?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0B30F5-6C42-4673-BA23-6FC5D780CB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3765" y="2090693"/>
            <a:ext cx="2672815" cy="4226024"/>
          </a:xfrm>
        </p:spPr>
        <p:txBody>
          <a:bodyPr>
            <a:normAutofit/>
          </a:bodyPr>
          <a:lstStyle/>
          <a:p>
            <a:r>
              <a:rPr lang="en-IE" dirty="0" err="1"/>
              <a:t>Bölüm</a:t>
            </a:r>
            <a:r>
              <a:rPr lang="en-IE" dirty="0"/>
              <a:t> 1.1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göçmenlerin</a:t>
            </a:r>
            <a:r>
              <a:rPr lang="en-IE" dirty="0"/>
              <a:t> </a:t>
            </a:r>
            <a:r>
              <a:rPr lang="en-IE" dirty="0" err="1"/>
              <a:t>temel</a:t>
            </a:r>
            <a:r>
              <a:rPr lang="en-IE" dirty="0"/>
              <a:t> </a:t>
            </a:r>
            <a:r>
              <a:rPr lang="en-IE" dirty="0" err="1"/>
              <a:t>stres</a:t>
            </a:r>
            <a:r>
              <a:rPr lang="en-IE" dirty="0"/>
              <a:t> </a:t>
            </a:r>
            <a:r>
              <a:rPr lang="en-IE" dirty="0" err="1"/>
              <a:t>faktörlerine</a:t>
            </a:r>
            <a:r>
              <a:rPr lang="en-IE" dirty="0"/>
              <a:t> </a:t>
            </a:r>
            <a:r>
              <a:rPr lang="en-IE" dirty="0" err="1"/>
              <a:t>baktı</a:t>
            </a:r>
            <a:r>
              <a:rPr lang="en-IE" dirty="0"/>
              <a:t>. </a:t>
            </a:r>
            <a:r>
              <a:rPr lang="en-IE" dirty="0" err="1"/>
              <a:t>Vurgulanan</a:t>
            </a:r>
            <a:r>
              <a:rPr lang="en-IE" dirty="0"/>
              <a:t> </a:t>
            </a:r>
            <a:r>
              <a:rPr lang="en-IE" dirty="0" err="1"/>
              <a:t>Değerlendirme</a:t>
            </a:r>
            <a:r>
              <a:rPr lang="en-IE" dirty="0"/>
              <a:t> </a:t>
            </a:r>
            <a:r>
              <a:rPr lang="en-IE" dirty="0" err="1"/>
              <a:t>Aracı</a:t>
            </a:r>
            <a:r>
              <a:rPr lang="en-IE" dirty="0"/>
              <a:t> </a:t>
            </a:r>
            <a:r>
              <a:rPr lang="en-IE" dirty="0" err="1"/>
              <a:t>bu</a:t>
            </a:r>
            <a:r>
              <a:rPr lang="en-IE" dirty="0"/>
              <a:t> </a:t>
            </a:r>
            <a:r>
              <a:rPr lang="en-IE" dirty="0" err="1"/>
              <a:t>alandaki</a:t>
            </a:r>
            <a:r>
              <a:rPr lang="en-IE" dirty="0"/>
              <a:t> </a:t>
            </a:r>
            <a:r>
              <a:rPr lang="en-IE" dirty="0" err="1"/>
              <a:t>çalışmanızı</a:t>
            </a:r>
            <a:r>
              <a:rPr lang="en-IE" dirty="0"/>
              <a:t> </a:t>
            </a:r>
            <a:r>
              <a:rPr lang="en-IE" dirty="0" err="1"/>
              <a:t>iyileştirebilir</a:t>
            </a:r>
            <a:r>
              <a:rPr lang="en-IE" dirty="0"/>
              <a:t> mi?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1A9021F-A690-45DC-B615-242A03054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5266" y="2090692"/>
            <a:ext cx="2672815" cy="4115797"/>
          </a:xfrm>
        </p:spPr>
        <p:txBody>
          <a:bodyPr>
            <a:normAutofit/>
          </a:bodyPr>
          <a:lstStyle/>
          <a:p>
            <a:r>
              <a:rPr lang="en-IE" dirty="0" err="1"/>
              <a:t>Dayanıklılık</a:t>
            </a:r>
            <a:r>
              <a:rPr lang="en-IE" dirty="0"/>
              <a:t> ve </a:t>
            </a:r>
            <a:r>
              <a:rPr lang="en-IE" dirty="0" err="1"/>
              <a:t>refahın</a:t>
            </a:r>
            <a:r>
              <a:rPr lang="en-IE" dirty="0"/>
              <a:t> </a:t>
            </a:r>
            <a:r>
              <a:rPr lang="en-IE" dirty="0" err="1"/>
              <a:t>teşvik</a:t>
            </a:r>
            <a:r>
              <a:rPr lang="en-IE" dirty="0"/>
              <a:t> </a:t>
            </a:r>
            <a:r>
              <a:rPr lang="en-IE" dirty="0" err="1"/>
              <a:t>edilmesi</a:t>
            </a:r>
            <a:r>
              <a:rPr lang="en-IE" dirty="0"/>
              <a:t>, </a:t>
            </a:r>
            <a:r>
              <a:rPr lang="en-IE" dirty="0" err="1"/>
              <a:t>mülteci</a:t>
            </a:r>
            <a:r>
              <a:rPr lang="en-IE" dirty="0"/>
              <a:t> ve </a:t>
            </a:r>
            <a:r>
              <a:rPr lang="en-IE" dirty="0" err="1"/>
              <a:t>göçmen</a:t>
            </a:r>
            <a:r>
              <a:rPr lang="en-IE" dirty="0"/>
              <a:t> </a:t>
            </a:r>
            <a:r>
              <a:rPr lang="en-IE" dirty="0" err="1"/>
              <a:t>katılımının</a:t>
            </a:r>
            <a:r>
              <a:rPr lang="en-IE" dirty="0"/>
              <a:t> </a:t>
            </a:r>
            <a:r>
              <a:rPr lang="en-IE" dirty="0" err="1"/>
              <a:t>anahtarıdır</a:t>
            </a:r>
            <a:r>
              <a:rPr lang="en-IE" dirty="0"/>
              <a:t>. </a:t>
            </a:r>
            <a:r>
              <a:rPr lang="en-IE" dirty="0" err="1"/>
              <a:t>Gelecekte</a:t>
            </a:r>
            <a:r>
              <a:rPr lang="en-IE" dirty="0"/>
              <a:t> </a:t>
            </a:r>
            <a:r>
              <a:rPr lang="en-IE" dirty="0" err="1"/>
              <a:t>bunları</a:t>
            </a:r>
            <a:r>
              <a:rPr lang="en-IE" dirty="0"/>
              <a:t> </a:t>
            </a:r>
            <a:r>
              <a:rPr lang="en-IE" dirty="0" err="1"/>
              <a:t>tanıtmak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ne </a:t>
            </a:r>
            <a:r>
              <a:rPr lang="en-IE" dirty="0" err="1"/>
              <a:t>tür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sunmayı</a:t>
            </a:r>
            <a:r>
              <a:rPr lang="en-IE" dirty="0"/>
              <a:t> </a:t>
            </a:r>
            <a:r>
              <a:rPr lang="en-IE" dirty="0" err="1"/>
              <a:t>planlıyorsunuz</a:t>
            </a:r>
            <a:r>
              <a:rPr lang="en-IE" dirty="0"/>
              <a:t>?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24D7C1-4998-41BB-88F7-95E1BE5D0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8549" y="2090692"/>
            <a:ext cx="2672815" cy="4404140"/>
          </a:xfrm>
        </p:spPr>
        <p:txBody>
          <a:bodyPr>
            <a:normAutofit/>
          </a:bodyPr>
          <a:lstStyle/>
          <a:p>
            <a:r>
              <a:rPr lang="en-IE" dirty="0" err="1"/>
              <a:t>Aile</a:t>
            </a:r>
            <a:r>
              <a:rPr lang="en-IE" dirty="0"/>
              <a:t> </a:t>
            </a:r>
            <a:r>
              <a:rPr lang="en-IE" dirty="0" err="1"/>
              <a:t>Güçlendirme</a:t>
            </a:r>
            <a:r>
              <a:rPr lang="en-IE" dirty="0"/>
              <a:t> </a:t>
            </a:r>
            <a:r>
              <a:rPr lang="en-IE" dirty="0" err="1"/>
              <a:t>özellikle</a:t>
            </a:r>
            <a:r>
              <a:rPr lang="en-IE" dirty="0"/>
              <a:t> </a:t>
            </a:r>
            <a:r>
              <a:rPr lang="en-IE" dirty="0" err="1"/>
              <a:t>kayıp</a:t>
            </a:r>
            <a:r>
              <a:rPr lang="en-IE" dirty="0"/>
              <a:t> </a:t>
            </a:r>
            <a:r>
              <a:rPr lang="en-IE" dirty="0" err="1"/>
              <a:t>yaşayan</a:t>
            </a:r>
            <a:r>
              <a:rPr lang="en-IE" dirty="0"/>
              <a:t> </a:t>
            </a:r>
            <a:r>
              <a:rPr lang="en-IE" dirty="0" err="1"/>
              <a:t>mülteci</a:t>
            </a:r>
            <a:r>
              <a:rPr lang="en-IE" dirty="0"/>
              <a:t> </a:t>
            </a:r>
            <a:r>
              <a:rPr lang="en-IE" dirty="0" err="1"/>
              <a:t>aileler</a:t>
            </a:r>
            <a:r>
              <a:rPr lang="en-IE" dirty="0"/>
              <a:t> </a:t>
            </a:r>
            <a:r>
              <a:rPr lang="en-IE" dirty="0" err="1"/>
              <a:t>için</a:t>
            </a:r>
            <a:r>
              <a:rPr lang="en-IE" dirty="0"/>
              <a:t> </a:t>
            </a:r>
            <a:r>
              <a:rPr lang="en-IE" dirty="0" err="1"/>
              <a:t>hayati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destek</a:t>
            </a:r>
            <a:r>
              <a:rPr lang="en-IE" dirty="0"/>
              <a:t> </a:t>
            </a:r>
            <a:r>
              <a:rPr lang="en-IE" dirty="0" err="1"/>
              <a:t>yaklaşımıdır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3CAEB4-6D1E-4A12-933C-8886D85A0CE8}"/>
              </a:ext>
            </a:extLst>
          </p:cNvPr>
          <p:cNvSpPr txBox="1"/>
          <p:nvPr/>
        </p:nvSpPr>
        <p:spPr>
          <a:xfrm>
            <a:off x="0" y="0"/>
            <a:ext cx="5540829" cy="369332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Temel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İletişim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Paketleri</a:t>
            </a:r>
            <a:r>
              <a:rPr lang="en-IE" dirty="0">
                <a:solidFill>
                  <a:schemeClr val="bg1"/>
                </a:solidFill>
              </a:rPr>
              <a:t> / </a:t>
            </a:r>
            <a:r>
              <a:rPr lang="en-IE" dirty="0" err="1">
                <a:solidFill>
                  <a:schemeClr val="bg1"/>
                </a:solidFill>
              </a:rPr>
              <a:t>Alıştırmalar</a:t>
            </a:r>
            <a:r>
              <a:rPr lang="tr-TR" dirty="0">
                <a:solidFill>
                  <a:schemeClr val="bg1"/>
                </a:solidFill>
              </a:rPr>
              <a:t> Noktaları</a:t>
            </a:r>
            <a:endParaRPr lang="en-IE" dirty="0">
              <a:solidFill>
                <a:schemeClr val="bg1"/>
              </a:solidFill>
            </a:endParaRPr>
          </a:p>
        </p:txBody>
      </p:sp>
      <p:grpSp>
        <p:nvGrpSpPr>
          <p:cNvPr id="13" name="Google Shape;813;p39">
            <a:extLst>
              <a:ext uri="{FF2B5EF4-FFF2-40B4-BE49-F238E27FC236}">
                <a16:creationId xmlns="" xmlns:a16="http://schemas.microsoft.com/office/drawing/2014/main" id="{0A1233D0-E303-439F-AB5F-10322B1DAD36}"/>
              </a:ext>
            </a:extLst>
          </p:cNvPr>
          <p:cNvGrpSpPr/>
          <p:nvPr/>
        </p:nvGrpSpPr>
        <p:grpSpPr>
          <a:xfrm>
            <a:off x="1409556" y="843756"/>
            <a:ext cx="540999" cy="749830"/>
            <a:chOff x="6718575" y="2318625"/>
            <a:chExt cx="256950" cy="407375"/>
          </a:xfrm>
        </p:grpSpPr>
        <p:sp>
          <p:nvSpPr>
            <p:cNvPr id="14" name="Google Shape;814;p39">
              <a:extLst>
                <a:ext uri="{FF2B5EF4-FFF2-40B4-BE49-F238E27FC236}">
                  <a16:creationId xmlns="" xmlns:a16="http://schemas.microsoft.com/office/drawing/2014/main" id="{23C569AF-787E-4F78-9A76-6BD05C76FEAA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;p39">
              <a:extLst>
                <a:ext uri="{FF2B5EF4-FFF2-40B4-BE49-F238E27FC236}">
                  <a16:creationId xmlns="" xmlns:a16="http://schemas.microsoft.com/office/drawing/2014/main" id="{308CA53F-60A3-41D2-A96B-16158843BB41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6;p39">
              <a:extLst>
                <a:ext uri="{FF2B5EF4-FFF2-40B4-BE49-F238E27FC236}">
                  <a16:creationId xmlns="" xmlns:a16="http://schemas.microsoft.com/office/drawing/2014/main" id="{6E3F815A-8C47-40B7-A53F-BAA2B83B2B81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7;p39">
              <a:extLst>
                <a:ext uri="{FF2B5EF4-FFF2-40B4-BE49-F238E27FC236}">
                  <a16:creationId xmlns="" xmlns:a16="http://schemas.microsoft.com/office/drawing/2014/main" id="{34A99AE4-2EA5-43E3-A15F-5D8E7A23C445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8;p39">
              <a:extLst>
                <a:ext uri="{FF2B5EF4-FFF2-40B4-BE49-F238E27FC236}">
                  <a16:creationId xmlns="" xmlns:a16="http://schemas.microsoft.com/office/drawing/2014/main" id="{6EA496E5-A017-4A15-A305-135E482C0150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9;p39">
              <a:extLst>
                <a:ext uri="{FF2B5EF4-FFF2-40B4-BE49-F238E27FC236}">
                  <a16:creationId xmlns="" xmlns:a16="http://schemas.microsoft.com/office/drawing/2014/main" id="{19EBBCF1-083C-41B1-99E4-64CAE688B841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0;p39">
              <a:extLst>
                <a:ext uri="{FF2B5EF4-FFF2-40B4-BE49-F238E27FC236}">
                  <a16:creationId xmlns="" xmlns:a16="http://schemas.microsoft.com/office/drawing/2014/main" id="{2BC802E1-949C-4715-9A33-BAD5C9BCB78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1;p39">
              <a:extLst>
                <a:ext uri="{FF2B5EF4-FFF2-40B4-BE49-F238E27FC236}">
                  <a16:creationId xmlns="" xmlns:a16="http://schemas.microsoft.com/office/drawing/2014/main" id="{AADFDC41-2B91-437C-B53F-B76F83FC035A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612;p39">
            <a:extLst>
              <a:ext uri="{FF2B5EF4-FFF2-40B4-BE49-F238E27FC236}">
                <a16:creationId xmlns="" xmlns:a16="http://schemas.microsoft.com/office/drawing/2014/main" id="{D92E5C13-7A7B-4C37-8AD2-16D69B917F86}"/>
              </a:ext>
            </a:extLst>
          </p:cNvPr>
          <p:cNvGrpSpPr/>
          <p:nvPr/>
        </p:nvGrpSpPr>
        <p:grpSpPr>
          <a:xfrm>
            <a:off x="4296422" y="896754"/>
            <a:ext cx="655587" cy="641843"/>
            <a:chOff x="3951850" y="2985350"/>
            <a:chExt cx="407950" cy="416500"/>
          </a:xfrm>
        </p:grpSpPr>
        <p:sp>
          <p:nvSpPr>
            <p:cNvPr id="23" name="Google Shape;613;p39">
              <a:extLst>
                <a:ext uri="{FF2B5EF4-FFF2-40B4-BE49-F238E27FC236}">
                  <a16:creationId xmlns="" xmlns:a16="http://schemas.microsoft.com/office/drawing/2014/main" id="{58DADBC2-AD83-47BC-87FE-A9DF0CC1E114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4;p39">
              <a:extLst>
                <a:ext uri="{FF2B5EF4-FFF2-40B4-BE49-F238E27FC236}">
                  <a16:creationId xmlns="" xmlns:a16="http://schemas.microsoft.com/office/drawing/2014/main" id="{5BDA9DC0-7D8A-4DA2-8579-904F253DA844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15;p39">
              <a:extLst>
                <a:ext uri="{FF2B5EF4-FFF2-40B4-BE49-F238E27FC236}">
                  <a16:creationId xmlns="" xmlns:a16="http://schemas.microsoft.com/office/drawing/2014/main" id="{63679B12-0A72-48B0-A4FA-F05E3FFD3783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16;p39">
              <a:extLst>
                <a:ext uri="{FF2B5EF4-FFF2-40B4-BE49-F238E27FC236}">
                  <a16:creationId xmlns="" xmlns:a16="http://schemas.microsoft.com/office/drawing/2014/main" id="{5D8D142F-410E-4BA6-8509-0C76E2CA1903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680;p39">
            <a:extLst>
              <a:ext uri="{FF2B5EF4-FFF2-40B4-BE49-F238E27FC236}">
                <a16:creationId xmlns="" xmlns:a16="http://schemas.microsoft.com/office/drawing/2014/main" id="{1FC355B9-FF07-4FD7-8AB3-1D9B206F02FB}"/>
              </a:ext>
            </a:extLst>
          </p:cNvPr>
          <p:cNvSpPr/>
          <p:nvPr/>
        </p:nvSpPr>
        <p:spPr>
          <a:xfrm>
            <a:off x="7048844" y="776198"/>
            <a:ext cx="796754" cy="817388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857;p39">
            <a:extLst>
              <a:ext uri="{FF2B5EF4-FFF2-40B4-BE49-F238E27FC236}">
                <a16:creationId xmlns="" xmlns:a16="http://schemas.microsoft.com/office/drawing/2014/main" id="{8C61AE3D-CD02-4D90-9981-B54EDB85F8D4}"/>
              </a:ext>
            </a:extLst>
          </p:cNvPr>
          <p:cNvGrpSpPr/>
          <p:nvPr/>
        </p:nvGrpSpPr>
        <p:grpSpPr>
          <a:xfrm>
            <a:off x="10089600" y="868552"/>
            <a:ext cx="700986" cy="725009"/>
            <a:chOff x="5233525" y="4954450"/>
            <a:chExt cx="538275" cy="516350"/>
          </a:xfrm>
        </p:grpSpPr>
        <p:sp>
          <p:nvSpPr>
            <p:cNvPr id="36" name="Google Shape;858;p39">
              <a:extLst>
                <a:ext uri="{FF2B5EF4-FFF2-40B4-BE49-F238E27FC236}">
                  <a16:creationId xmlns="" xmlns:a16="http://schemas.microsoft.com/office/drawing/2014/main" id="{9D011B03-417D-42DC-A384-21432F49E241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9;p39">
              <a:extLst>
                <a:ext uri="{FF2B5EF4-FFF2-40B4-BE49-F238E27FC236}">
                  <a16:creationId xmlns="" xmlns:a16="http://schemas.microsoft.com/office/drawing/2014/main" id="{8201F175-5E82-4D9C-8FEF-6EFBAF461E36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60;p39">
              <a:extLst>
                <a:ext uri="{FF2B5EF4-FFF2-40B4-BE49-F238E27FC236}">
                  <a16:creationId xmlns="" xmlns:a16="http://schemas.microsoft.com/office/drawing/2014/main" id="{6F2FCD0E-EB90-4919-ACE9-A71BCDBF4628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61;p39">
              <a:extLst>
                <a:ext uri="{FF2B5EF4-FFF2-40B4-BE49-F238E27FC236}">
                  <a16:creationId xmlns="" xmlns:a16="http://schemas.microsoft.com/office/drawing/2014/main" id="{154494B9-25B8-4453-8ABC-066740D13C90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62;p39">
              <a:extLst>
                <a:ext uri="{FF2B5EF4-FFF2-40B4-BE49-F238E27FC236}">
                  <a16:creationId xmlns="" xmlns:a16="http://schemas.microsoft.com/office/drawing/2014/main" id="{2D09B0BC-D46A-4200-803D-76E190CC18DA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63;p39">
              <a:extLst>
                <a:ext uri="{FF2B5EF4-FFF2-40B4-BE49-F238E27FC236}">
                  <a16:creationId xmlns="" xmlns:a16="http://schemas.microsoft.com/office/drawing/2014/main" id="{D0395263-5964-4352-91E5-4139C8C25FE8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64;p39">
              <a:extLst>
                <a:ext uri="{FF2B5EF4-FFF2-40B4-BE49-F238E27FC236}">
                  <a16:creationId xmlns="" xmlns:a16="http://schemas.microsoft.com/office/drawing/2014/main" id="{40F0D832-5596-4690-A64C-35810CC0C76F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65;p39">
              <a:extLst>
                <a:ext uri="{FF2B5EF4-FFF2-40B4-BE49-F238E27FC236}">
                  <a16:creationId xmlns="" xmlns:a16="http://schemas.microsoft.com/office/drawing/2014/main" id="{C64B81CE-89B2-4775-A8A6-E775EB51320B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66;p39">
              <a:extLst>
                <a:ext uri="{FF2B5EF4-FFF2-40B4-BE49-F238E27FC236}">
                  <a16:creationId xmlns="" xmlns:a16="http://schemas.microsoft.com/office/drawing/2014/main" id="{6E0A270A-9F2B-4E6F-9396-A3DAE2FF4560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67;p39">
              <a:extLst>
                <a:ext uri="{FF2B5EF4-FFF2-40B4-BE49-F238E27FC236}">
                  <a16:creationId xmlns="" xmlns:a16="http://schemas.microsoft.com/office/drawing/2014/main" id="{5D67874A-E347-40DA-96EA-C09DE2FB36EA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8;p39">
              <a:extLst>
                <a:ext uri="{FF2B5EF4-FFF2-40B4-BE49-F238E27FC236}">
                  <a16:creationId xmlns="" xmlns:a16="http://schemas.microsoft.com/office/drawing/2014/main" id="{DA6EFC31-65DF-46E9-AB3F-DD72B4BFF011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79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unset over a body of water&#10;&#10;Description automatically generated">
            <a:extLst>
              <a:ext uri="{FF2B5EF4-FFF2-40B4-BE49-F238E27FC236}">
                <a16:creationId xmlns="" xmlns:a16="http://schemas.microsoft.com/office/drawing/2014/main" id="{1866BC0E-0241-4906-8507-7DA54D89A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61891" y="0"/>
            <a:ext cx="3730109" cy="55946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6AE65BE-B338-4584-AF3C-C253036DC1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025" y="382501"/>
            <a:ext cx="6872499" cy="5255172"/>
          </a:xfrm>
        </p:spPr>
        <p:txBody>
          <a:bodyPr>
            <a:noAutofit/>
          </a:bodyPr>
          <a:lstStyle/>
          <a:p>
            <a:pPr algn="just"/>
            <a:r>
              <a:rPr lang="en-IE" sz="3600" b="1" dirty="0" err="1"/>
              <a:t>Kendini</a:t>
            </a:r>
            <a:r>
              <a:rPr lang="en-IE" sz="3600" b="1" dirty="0"/>
              <a:t> </a:t>
            </a:r>
            <a:r>
              <a:rPr lang="en-IE" sz="3600" b="1" dirty="0" err="1"/>
              <a:t>Yansıma</a:t>
            </a:r>
            <a:r>
              <a:rPr lang="en-IE" sz="3600" b="1" dirty="0"/>
              <a:t> </a:t>
            </a:r>
            <a:r>
              <a:rPr lang="en-IE" sz="3600" b="1" dirty="0" err="1"/>
              <a:t>Alıştırması</a:t>
            </a:r>
            <a:r>
              <a:rPr lang="en-IE" sz="3600" b="1" dirty="0"/>
              <a:t> -</a:t>
            </a:r>
          </a:p>
          <a:p>
            <a:pPr algn="just"/>
            <a:r>
              <a:rPr lang="en-IE" sz="3600" b="1" dirty="0" err="1"/>
              <a:t>Ya</a:t>
            </a:r>
            <a:r>
              <a:rPr lang="en-IE" sz="3600" b="1" dirty="0"/>
              <a:t> Ben </a:t>
            </a:r>
            <a:r>
              <a:rPr lang="en-IE" sz="3600" b="1" dirty="0" err="1"/>
              <a:t>Olsaydım</a:t>
            </a:r>
            <a:r>
              <a:rPr lang="en-IE" sz="3600" b="1" dirty="0" smtClean="0"/>
              <a:t>?</a:t>
            </a:r>
            <a:endParaRPr lang="en-IE" sz="3600" b="1" dirty="0" smtClean="0"/>
          </a:p>
          <a:p>
            <a:pPr algn="just"/>
            <a:r>
              <a:rPr lang="en-IE" sz="2200" b="1" dirty="0" err="1"/>
              <a:t>Herkes</a:t>
            </a:r>
            <a:r>
              <a:rPr lang="en-IE" sz="2200" b="1" dirty="0"/>
              <a:t> </a:t>
            </a:r>
            <a:r>
              <a:rPr lang="en-IE" sz="2200" b="1" dirty="0" err="1"/>
              <a:t>zor</a:t>
            </a:r>
            <a:r>
              <a:rPr lang="en-IE" sz="2200" b="1" dirty="0"/>
              <a:t> ve </a:t>
            </a:r>
            <a:r>
              <a:rPr lang="en-IE" sz="2200" b="1" dirty="0" err="1"/>
              <a:t>korkutucu</a:t>
            </a:r>
            <a:r>
              <a:rPr lang="en-IE" sz="2200" b="1" dirty="0"/>
              <a:t> </a:t>
            </a:r>
            <a:r>
              <a:rPr lang="en-IE" sz="2200" b="1" dirty="0" err="1"/>
              <a:t>bir</a:t>
            </a:r>
            <a:r>
              <a:rPr lang="en-IE" sz="2200" b="1" dirty="0"/>
              <a:t> </a:t>
            </a:r>
            <a:r>
              <a:rPr lang="en-IE" sz="2200" b="1" dirty="0" err="1"/>
              <a:t>deneyim</a:t>
            </a:r>
            <a:r>
              <a:rPr lang="en-IE" sz="2200" b="1" dirty="0"/>
              <a:t> </a:t>
            </a:r>
            <a:r>
              <a:rPr lang="en-IE" sz="2200" b="1" dirty="0" err="1"/>
              <a:t>yaşadı</a:t>
            </a:r>
            <a:r>
              <a:rPr lang="en-IE" sz="2200" b="1" dirty="0"/>
              <a:t>. </a:t>
            </a:r>
            <a:r>
              <a:rPr lang="en-IE" sz="2200" b="1" dirty="0" err="1"/>
              <a:t>Hayatınızda</a:t>
            </a:r>
            <a:r>
              <a:rPr lang="en-IE" sz="2200" b="1" dirty="0"/>
              <a:t> </a:t>
            </a:r>
            <a:r>
              <a:rPr lang="en-IE" sz="2200" b="1" dirty="0" err="1"/>
              <a:t>sizi</a:t>
            </a:r>
            <a:r>
              <a:rPr lang="en-IE" sz="2200" b="1" dirty="0"/>
              <a:t> </a:t>
            </a:r>
            <a:r>
              <a:rPr lang="en-IE" sz="2200" b="1" dirty="0" err="1"/>
              <a:t>gerçekten</a:t>
            </a:r>
            <a:r>
              <a:rPr lang="en-IE" sz="2200" b="1" dirty="0"/>
              <a:t> </a:t>
            </a:r>
            <a:r>
              <a:rPr lang="en-IE" sz="2200" b="1" dirty="0" err="1"/>
              <a:t>korkutan</a:t>
            </a:r>
            <a:r>
              <a:rPr lang="en-IE" sz="2200" b="1" dirty="0"/>
              <a:t> </a:t>
            </a:r>
            <a:r>
              <a:rPr lang="en-IE" sz="2200" b="1" dirty="0" err="1"/>
              <a:t>veya</a:t>
            </a:r>
            <a:r>
              <a:rPr lang="en-IE" sz="2200" b="1" dirty="0"/>
              <a:t> </a:t>
            </a:r>
            <a:r>
              <a:rPr lang="en-IE" sz="2200" b="1" dirty="0" err="1"/>
              <a:t>inciten</a:t>
            </a:r>
            <a:r>
              <a:rPr lang="en-IE" sz="2200" b="1" dirty="0"/>
              <a:t> </a:t>
            </a:r>
            <a:r>
              <a:rPr lang="en-IE" sz="2200" b="1" dirty="0" err="1"/>
              <a:t>bir</a:t>
            </a:r>
            <a:r>
              <a:rPr lang="en-IE" sz="2200" b="1" dirty="0"/>
              <a:t> </a:t>
            </a:r>
            <a:r>
              <a:rPr lang="en-IE" sz="2200" b="1" dirty="0" err="1"/>
              <a:t>şey</a:t>
            </a:r>
            <a:r>
              <a:rPr lang="en-IE" sz="2200" b="1" dirty="0"/>
              <a:t> </a:t>
            </a:r>
            <a:r>
              <a:rPr lang="en-IE" sz="2200" b="1" dirty="0" err="1"/>
              <a:t>düşünmek</a:t>
            </a:r>
            <a:r>
              <a:rPr lang="en-IE" sz="2200" b="1" dirty="0"/>
              <a:t> </a:t>
            </a:r>
            <a:r>
              <a:rPr lang="en-IE" sz="2200" b="1" dirty="0" err="1"/>
              <a:t>için</a:t>
            </a:r>
            <a:r>
              <a:rPr lang="en-IE" sz="2200" b="1" dirty="0"/>
              <a:t> </a:t>
            </a:r>
            <a:r>
              <a:rPr lang="en-IE" sz="2200" b="1" dirty="0" err="1"/>
              <a:t>bir</a:t>
            </a:r>
            <a:r>
              <a:rPr lang="en-IE" sz="2200" b="1" dirty="0"/>
              <a:t> </a:t>
            </a:r>
            <a:r>
              <a:rPr lang="en-IE" sz="2200" b="1" dirty="0" err="1"/>
              <a:t>dakikanızı</a:t>
            </a:r>
            <a:r>
              <a:rPr lang="en-IE" sz="2200" b="1" dirty="0"/>
              <a:t> </a:t>
            </a:r>
            <a:r>
              <a:rPr lang="en-IE" sz="2200" b="1" dirty="0" err="1"/>
              <a:t>ayırın</a:t>
            </a:r>
            <a:r>
              <a:rPr lang="en-IE" sz="2200" b="1" dirty="0" smtClean="0"/>
              <a:t>.</a:t>
            </a:r>
            <a:endParaRPr lang="en-IE" sz="2200" b="1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E" sz="2200" b="1" dirty="0" err="1"/>
              <a:t>Nasıl</a:t>
            </a:r>
            <a:r>
              <a:rPr lang="en-IE" sz="2200" b="1" dirty="0"/>
              <a:t> </a:t>
            </a:r>
            <a:r>
              <a:rPr lang="en-IE" sz="2200" b="1" dirty="0" err="1"/>
              <a:t>tepki</a:t>
            </a:r>
            <a:r>
              <a:rPr lang="en-IE" sz="2200" b="1" dirty="0"/>
              <a:t> </a:t>
            </a:r>
            <a:r>
              <a:rPr lang="en-IE" sz="2200" b="1" dirty="0" err="1"/>
              <a:t>verdiniz</a:t>
            </a:r>
            <a:r>
              <a:rPr lang="en-IE" sz="2200" b="1" dirty="0"/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E" sz="2200" b="1" dirty="0" err="1"/>
              <a:t>Bunu</a:t>
            </a:r>
            <a:r>
              <a:rPr lang="en-IE" sz="2200" b="1" dirty="0"/>
              <a:t> </a:t>
            </a:r>
            <a:r>
              <a:rPr lang="en-IE" sz="2200" b="1" dirty="0" err="1"/>
              <a:t>yaparken</a:t>
            </a:r>
            <a:r>
              <a:rPr lang="en-IE" sz="2200" b="1" dirty="0"/>
              <a:t> </a:t>
            </a:r>
            <a:r>
              <a:rPr lang="en-IE" sz="2200" b="1" dirty="0" err="1"/>
              <a:t>başka</a:t>
            </a:r>
            <a:r>
              <a:rPr lang="en-IE" sz="2200" b="1" dirty="0"/>
              <a:t> </a:t>
            </a:r>
            <a:r>
              <a:rPr lang="en-IE" sz="2200" b="1" dirty="0" err="1"/>
              <a:t>birisinin</a:t>
            </a:r>
            <a:r>
              <a:rPr lang="en-IE" sz="2200" b="1" dirty="0"/>
              <a:t> </a:t>
            </a:r>
            <a:r>
              <a:rPr lang="en-IE" sz="2200" b="1" dirty="0" err="1"/>
              <a:t>sizin</a:t>
            </a:r>
            <a:r>
              <a:rPr lang="en-IE" sz="2200" b="1" dirty="0"/>
              <a:t> </a:t>
            </a:r>
            <a:r>
              <a:rPr lang="en-IE" sz="2200" b="1" dirty="0" err="1"/>
              <a:t>için</a:t>
            </a:r>
            <a:r>
              <a:rPr lang="en-IE" sz="2200" b="1" dirty="0"/>
              <a:t> ne </a:t>
            </a:r>
            <a:r>
              <a:rPr lang="en-IE" sz="2200" b="1" dirty="0" err="1"/>
              <a:t>yapmasını</a:t>
            </a:r>
            <a:r>
              <a:rPr lang="en-IE" sz="2200" b="1" dirty="0"/>
              <a:t> </a:t>
            </a:r>
            <a:r>
              <a:rPr lang="en-IE" sz="2200" b="1" dirty="0" err="1"/>
              <a:t>istediniz</a:t>
            </a:r>
            <a:r>
              <a:rPr lang="en-IE" sz="2200" b="1" dirty="0"/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E" sz="2200" b="1" dirty="0" err="1"/>
              <a:t>Birisi</a:t>
            </a:r>
            <a:r>
              <a:rPr lang="en-IE" sz="2200" b="1" dirty="0"/>
              <a:t> size </a:t>
            </a:r>
            <a:r>
              <a:rPr lang="en-IE" sz="2200" b="1" dirty="0" err="1"/>
              <a:t>yardım</a:t>
            </a:r>
            <a:r>
              <a:rPr lang="en-IE" sz="2200" b="1" dirty="0"/>
              <a:t> </a:t>
            </a:r>
            <a:r>
              <a:rPr lang="en-IE" sz="2200" b="1" dirty="0" err="1"/>
              <a:t>etmek</a:t>
            </a:r>
            <a:r>
              <a:rPr lang="en-IE" sz="2200" b="1" dirty="0"/>
              <a:t> </a:t>
            </a:r>
            <a:r>
              <a:rPr lang="en-IE" sz="2200" b="1" dirty="0" err="1"/>
              <a:t>için</a:t>
            </a:r>
            <a:r>
              <a:rPr lang="en-IE" sz="2200" b="1" dirty="0"/>
              <a:t> ne </a:t>
            </a:r>
            <a:r>
              <a:rPr lang="en-IE" sz="2200" b="1" dirty="0" err="1"/>
              <a:t>yaptı</a:t>
            </a:r>
            <a:r>
              <a:rPr lang="en-IE" sz="2200" b="1" dirty="0"/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E" sz="2200" b="1" dirty="0"/>
              <a:t>Bu </a:t>
            </a:r>
            <a:r>
              <a:rPr lang="en-IE" sz="2200" b="1" dirty="0" err="1"/>
              <a:t>deneyim</a:t>
            </a:r>
            <a:r>
              <a:rPr lang="en-IE" sz="2200" b="1" dirty="0"/>
              <a:t> </a:t>
            </a:r>
            <a:r>
              <a:rPr lang="en-IE" sz="2200" b="1" dirty="0" err="1"/>
              <a:t>bugün</a:t>
            </a:r>
            <a:r>
              <a:rPr lang="en-IE" sz="2200" b="1" dirty="0"/>
              <a:t> </a:t>
            </a:r>
            <a:r>
              <a:rPr lang="en-IE" sz="2200" b="1" dirty="0" err="1"/>
              <a:t>düşünme</a:t>
            </a:r>
            <a:r>
              <a:rPr lang="en-IE" sz="2200" b="1" dirty="0"/>
              <a:t> ve </a:t>
            </a:r>
            <a:r>
              <a:rPr lang="en-IE" sz="2200" b="1" dirty="0" err="1"/>
              <a:t>hareket</a:t>
            </a:r>
            <a:r>
              <a:rPr lang="en-IE" sz="2200" b="1" dirty="0"/>
              <a:t> </a:t>
            </a:r>
            <a:r>
              <a:rPr lang="en-IE" sz="2200" b="1" dirty="0" err="1"/>
              <a:t>etme</a:t>
            </a:r>
            <a:r>
              <a:rPr lang="en-IE" sz="2200" b="1" dirty="0"/>
              <a:t> </a:t>
            </a:r>
            <a:r>
              <a:rPr lang="en-IE" sz="2200" b="1" dirty="0" err="1"/>
              <a:t>şeklinizi</a:t>
            </a:r>
            <a:r>
              <a:rPr lang="en-IE" sz="2200" b="1" dirty="0"/>
              <a:t> </a:t>
            </a:r>
            <a:r>
              <a:rPr lang="en-IE" sz="2200" b="1" dirty="0" err="1"/>
              <a:t>nasıl</a:t>
            </a:r>
            <a:r>
              <a:rPr lang="en-IE" sz="2200" b="1" dirty="0"/>
              <a:t> </a:t>
            </a:r>
            <a:r>
              <a:rPr lang="en-IE" sz="2200" b="1" dirty="0" err="1"/>
              <a:t>değiştirdi</a:t>
            </a:r>
            <a:r>
              <a:rPr lang="en-IE" sz="2200" b="1" dirty="0"/>
              <a:t>?</a:t>
            </a:r>
            <a:endParaRPr lang="en-IE" sz="2200" b="1" dirty="0" smtClean="0"/>
          </a:p>
          <a:p>
            <a:pPr algn="just"/>
            <a:endParaRPr lang="en-IE" sz="2200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51D5793-8BB2-40B9-903C-ECBF3C726E69}"/>
              </a:ext>
            </a:extLst>
          </p:cNvPr>
          <p:cNvSpPr/>
          <p:nvPr/>
        </p:nvSpPr>
        <p:spPr>
          <a:xfrm>
            <a:off x="-1" y="5377266"/>
            <a:ext cx="12192001" cy="1323439"/>
          </a:xfrm>
          <a:prstGeom prst="rect">
            <a:avLst/>
          </a:prstGeom>
          <a:solidFill>
            <a:srgbClr val="16A8D3"/>
          </a:solidFill>
        </p:spPr>
        <p:txBody>
          <a:bodyPr wrap="square">
            <a:spAutoFit/>
          </a:bodyPr>
          <a:lstStyle/>
          <a:p>
            <a:pPr algn="just"/>
            <a:r>
              <a:rPr lang="en-IE" sz="2000" b="1" dirty="0">
                <a:solidFill>
                  <a:schemeClr val="bg1"/>
                </a:solidFill>
              </a:rPr>
              <a:t>Bu </a:t>
            </a:r>
            <a:r>
              <a:rPr lang="en-IE" sz="2000" b="1" dirty="0" err="1">
                <a:solidFill>
                  <a:schemeClr val="bg1"/>
                </a:solidFill>
              </a:rPr>
              <a:t>soruları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düşünmek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krizde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başkalarıyla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çalışırken</a:t>
            </a:r>
            <a:r>
              <a:rPr lang="en-IE" sz="2000" b="1" dirty="0">
                <a:solidFill>
                  <a:schemeClr val="bg1"/>
                </a:solidFill>
              </a:rPr>
              <a:t> size </a:t>
            </a:r>
            <a:r>
              <a:rPr lang="en-IE" sz="2000" b="1" dirty="0" err="1">
                <a:solidFill>
                  <a:schemeClr val="bg1"/>
                </a:solidFill>
              </a:rPr>
              <a:t>yardımcı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olacaktır</a:t>
            </a:r>
            <a:r>
              <a:rPr lang="en-IE" sz="2000" b="1" dirty="0">
                <a:solidFill>
                  <a:schemeClr val="bg1"/>
                </a:solidFill>
              </a:rPr>
              <a:t>. </a:t>
            </a:r>
            <a:r>
              <a:rPr lang="en-IE" sz="2000" b="1" dirty="0" err="1">
                <a:solidFill>
                  <a:schemeClr val="bg1"/>
                </a:solidFill>
              </a:rPr>
              <a:t>Korkmuş</a:t>
            </a:r>
            <a:r>
              <a:rPr lang="en-IE" sz="2000" b="1" dirty="0">
                <a:solidFill>
                  <a:schemeClr val="bg1"/>
                </a:solidFill>
              </a:rPr>
              <a:t>, </a:t>
            </a:r>
            <a:r>
              <a:rPr lang="en-IE" sz="2000" b="1" dirty="0" err="1">
                <a:solidFill>
                  <a:schemeClr val="bg1"/>
                </a:solidFill>
              </a:rPr>
              <a:t>öfkeli</a:t>
            </a:r>
            <a:r>
              <a:rPr lang="en-IE" sz="2000" b="1" dirty="0">
                <a:solidFill>
                  <a:schemeClr val="bg1"/>
                </a:solidFill>
              </a:rPr>
              <a:t>, </a:t>
            </a:r>
            <a:r>
              <a:rPr lang="en-IE" sz="2000" b="1" dirty="0" err="1">
                <a:solidFill>
                  <a:schemeClr val="bg1"/>
                </a:solidFill>
              </a:rPr>
              <a:t>üzgün</a:t>
            </a:r>
            <a:r>
              <a:rPr lang="en-IE" sz="2000" b="1" dirty="0">
                <a:solidFill>
                  <a:schemeClr val="bg1"/>
                </a:solidFill>
              </a:rPr>
              <a:t> ve </a:t>
            </a:r>
            <a:r>
              <a:rPr lang="en-IE" sz="2000" b="1" dirty="0" err="1">
                <a:solidFill>
                  <a:schemeClr val="bg1"/>
                </a:solidFill>
              </a:rPr>
              <a:t>karışık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olduğumuz</a:t>
            </a:r>
            <a:r>
              <a:rPr lang="en-IE" sz="2000" b="1" dirty="0">
                <a:solidFill>
                  <a:schemeClr val="bg1"/>
                </a:solidFill>
              </a:rPr>
              <a:t> zaman </a:t>
            </a:r>
            <a:r>
              <a:rPr lang="en-IE" sz="2000" b="1" dirty="0" err="1">
                <a:solidFill>
                  <a:schemeClr val="bg1"/>
                </a:solidFill>
              </a:rPr>
              <a:t>hayatımızda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hepimiz</a:t>
            </a:r>
            <a:r>
              <a:rPr lang="en-IE" sz="2000" b="1" dirty="0">
                <a:solidFill>
                  <a:schemeClr val="bg1"/>
                </a:solidFill>
              </a:rPr>
              <a:t> zaman </a:t>
            </a:r>
            <a:r>
              <a:rPr lang="en-IE" sz="2000" b="1" dirty="0" err="1">
                <a:solidFill>
                  <a:schemeClr val="bg1"/>
                </a:solidFill>
              </a:rPr>
              <a:t>geçirdik</a:t>
            </a:r>
            <a:r>
              <a:rPr lang="en-IE" sz="2000" b="1" dirty="0">
                <a:solidFill>
                  <a:schemeClr val="bg1"/>
                </a:solidFill>
              </a:rPr>
              <a:t>. Her </a:t>
            </a:r>
            <a:r>
              <a:rPr lang="en-IE" sz="2000" b="1" dirty="0" err="1">
                <a:solidFill>
                  <a:schemeClr val="bg1"/>
                </a:solidFill>
              </a:rPr>
              <a:t>insan</a:t>
            </a:r>
            <a:r>
              <a:rPr lang="en-IE" sz="2000" b="1" dirty="0">
                <a:solidFill>
                  <a:schemeClr val="bg1"/>
                </a:solidFill>
              </a:rPr>
              <a:t>, </a:t>
            </a:r>
            <a:r>
              <a:rPr lang="en-IE" sz="2000" b="1" dirty="0" err="1">
                <a:solidFill>
                  <a:schemeClr val="bg1"/>
                </a:solidFill>
              </a:rPr>
              <a:t>düşüncelerine</a:t>
            </a:r>
            <a:r>
              <a:rPr lang="en-IE" sz="2000" b="1" dirty="0">
                <a:solidFill>
                  <a:schemeClr val="bg1"/>
                </a:solidFill>
              </a:rPr>
              <a:t>, </a:t>
            </a:r>
            <a:r>
              <a:rPr lang="en-IE" sz="2000" b="1" dirty="0" err="1">
                <a:solidFill>
                  <a:schemeClr val="bg1"/>
                </a:solidFill>
              </a:rPr>
              <a:t>endişelerine</a:t>
            </a:r>
            <a:r>
              <a:rPr lang="en-IE" sz="2000" b="1" dirty="0">
                <a:solidFill>
                  <a:schemeClr val="bg1"/>
                </a:solidFill>
              </a:rPr>
              <a:t>, </a:t>
            </a:r>
            <a:r>
              <a:rPr lang="en-IE" sz="2000" b="1" dirty="0" err="1">
                <a:solidFill>
                  <a:schemeClr val="bg1"/>
                </a:solidFill>
              </a:rPr>
              <a:t>arzularına</a:t>
            </a:r>
            <a:r>
              <a:rPr lang="en-IE" sz="2000" b="1" dirty="0">
                <a:solidFill>
                  <a:schemeClr val="bg1"/>
                </a:solidFill>
              </a:rPr>
              <a:t> ve </a:t>
            </a:r>
            <a:r>
              <a:rPr lang="en-IE" sz="2000" b="1" dirty="0" err="1">
                <a:solidFill>
                  <a:schemeClr val="bg1"/>
                </a:solidFill>
              </a:rPr>
              <a:t>duygularına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göre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farklı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bir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kriz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yaşar</a:t>
            </a:r>
            <a:r>
              <a:rPr lang="en-IE" sz="2000" b="1" dirty="0">
                <a:solidFill>
                  <a:schemeClr val="bg1"/>
                </a:solidFill>
              </a:rPr>
              <a:t>. </a:t>
            </a:r>
            <a:r>
              <a:rPr lang="en-IE" sz="2000" b="1" dirty="0" err="1">
                <a:solidFill>
                  <a:schemeClr val="bg1"/>
                </a:solidFill>
              </a:rPr>
              <a:t>Bir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krizi</a:t>
            </a:r>
            <a:r>
              <a:rPr lang="en-IE" sz="2000" b="1" dirty="0">
                <a:solidFill>
                  <a:schemeClr val="bg1"/>
                </a:solidFill>
              </a:rPr>
              <a:t> tam </a:t>
            </a:r>
            <a:r>
              <a:rPr lang="en-IE" sz="2000" b="1" dirty="0" err="1">
                <a:solidFill>
                  <a:schemeClr val="bg1"/>
                </a:solidFill>
              </a:rPr>
              <a:t>olarak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başka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bir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insan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gibi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deneyimleyemeseniz</a:t>
            </a:r>
            <a:r>
              <a:rPr lang="en-IE" sz="2000" b="1" dirty="0">
                <a:solidFill>
                  <a:schemeClr val="bg1"/>
                </a:solidFill>
              </a:rPr>
              <a:t> de, </a:t>
            </a:r>
            <a:r>
              <a:rPr lang="en-IE" sz="2000" b="1" dirty="0" err="1">
                <a:solidFill>
                  <a:schemeClr val="bg1"/>
                </a:solidFill>
              </a:rPr>
              <a:t>yaşadıkları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duyguların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türlerini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düşünerek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deneyimlerini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anlamaya</a:t>
            </a:r>
            <a:r>
              <a:rPr lang="en-IE" sz="2000" b="1" dirty="0">
                <a:solidFill>
                  <a:schemeClr val="bg1"/>
                </a:solidFill>
              </a:rPr>
              <a:t> </a:t>
            </a:r>
            <a:r>
              <a:rPr lang="en-IE" sz="2000" b="1" dirty="0" err="1">
                <a:solidFill>
                  <a:schemeClr val="bg1"/>
                </a:solidFill>
              </a:rPr>
              <a:t>çalışabilirsiniz</a:t>
            </a:r>
            <a:r>
              <a:rPr lang="en-IE" sz="2000" b="1" dirty="0">
                <a:solidFill>
                  <a:schemeClr val="bg1"/>
                </a:solidFill>
              </a:rPr>
              <a:t>.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7462" y="839376"/>
            <a:ext cx="3104978" cy="697353"/>
          </a:xfrm>
        </p:spPr>
        <p:txBody>
          <a:bodyPr/>
          <a:lstStyle/>
          <a:p>
            <a:r>
              <a:rPr lang="tr-TR" sz="4500" dirty="0"/>
              <a:t>Teşekkürler</a:t>
            </a:r>
            <a:endParaRPr lang="en-US" sz="4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Sorularınız?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712819" y="2463871"/>
            <a:ext cx="2812464" cy="323455"/>
          </a:xfrm>
        </p:spPr>
        <p:txBody>
          <a:bodyPr/>
          <a:lstStyle/>
          <a:p>
            <a:r>
              <a:rPr lang="en-IE" dirty="0" smtClean="0"/>
              <a:t>www.promise-project.eu</a:t>
            </a: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796927" y="3532599"/>
            <a:ext cx="2757540" cy="382588"/>
          </a:xfrm>
        </p:spPr>
        <p:txBody>
          <a:bodyPr/>
          <a:lstStyle/>
          <a:p>
            <a:r>
              <a:rPr lang="en-IE" dirty="0"/>
              <a:t>erasmus@ridc.ie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8235483" y="4448145"/>
            <a:ext cx="2757540" cy="416755"/>
          </a:xfrm>
        </p:spPr>
        <p:txBody>
          <a:bodyPr/>
          <a:lstStyle/>
          <a:p>
            <a:r>
              <a:rPr lang="en-GB" dirty="0"/>
              <a:t>/PROMISEproject2020</a:t>
            </a:r>
            <a:endParaRPr lang="en-US" dirty="0"/>
          </a:p>
        </p:txBody>
      </p:sp>
      <p:sp>
        <p:nvSpPr>
          <p:cNvPr id="9" name="Google Shape;482;p39">
            <a:hlinkClick r:id="rId2"/>
          </p:cNvPr>
          <p:cNvSpPr/>
          <p:nvPr/>
        </p:nvSpPr>
        <p:spPr>
          <a:xfrm>
            <a:off x="7232588" y="2462413"/>
            <a:ext cx="295553" cy="257910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Resim 20" descr="H:\BelgelerimBenimBackup23Feb2018\TUPYÖM\KA204 PROMISE 2018-2020\Dissemination\Newsletters\Newsletter 3\promise-project.eu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94" y="2161847"/>
            <a:ext cx="861060" cy="8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Resim 2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39" y="4377993"/>
            <a:ext cx="488200" cy="489195"/>
          </a:xfrm>
          <a:prstGeom prst="rect">
            <a:avLst/>
          </a:prstGeom>
        </p:spPr>
      </p:pic>
      <p:grpSp>
        <p:nvGrpSpPr>
          <p:cNvPr id="17" name="Google Shape;506;p39"/>
          <p:cNvGrpSpPr/>
          <p:nvPr/>
        </p:nvGrpSpPr>
        <p:grpSpPr>
          <a:xfrm>
            <a:off x="7380365" y="3606172"/>
            <a:ext cx="299463" cy="202260"/>
            <a:chOff x="564675" y="1700625"/>
            <a:chExt cx="465200" cy="314200"/>
          </a:xfrm>
        </p:grpSpPr>
        <p:sp>
          <p:nvSpPr>
            <p:cNvPr id="18" name="Google Shape;507;p39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8;p39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9;p39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010454" y="5201097"/>
            <a:ext cx="2757540" cy="416755"/>
          </a:xfrm>
        </p:spPr>
        <p:txBody>
          <a:bodyPr/>
          <a:lstStyle/>
          <a:p>
            <a:r>
              <a:rPr lang="en-US" dirty="0"/>
              <a:t>@Promiseproject2</a:t>
            </a:r>
          </a:p>
        </p:txBody>
      </p:sp>
      <p:pic>
        <p:nvPicPr>
          <p:cNvPr id="27" name="Resim 2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05" y="5118824"/>
            <a:ext cx="474805" cy="4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49476E-EF07-4D9B-8181-3161BD87A1D1}"/>
              </a:ext>
            </a:extLst>
          </p:cNvPr>
          <p:cNvSpPr txBox="1"/>
          <p:nvPr/>
        </p:nvSpPr>
        <p:spPr>
          <a:xfrm>
            <a:off x="0" y="237506"/>
            <a:ext cx="2786332" cy="2062103"/>
          </a:xfrm>
          <a:prstGeom prst="rect">
            <a:avLst/>
          </a:prstGeom>
          <a:solidFill>
            <a:srgbClr val="EA1D76"/>
          </a:solidFill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</a:rPr>
              <a:t>MÜLTECİ VE GÖÇMENLERİN TEMEL STRESÖRLERİ</a:t>
            </a:r>
            <a:endParaRPr lang="en-IE" sz="3200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32" y="0"/>
            <a:ext cx="9388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CA9365D-24B7-4B3B-A593-3082BDB20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10962" y="2028544"/>
            <a:ext cx="6201104" cy="3631644"/>
          </a:xfrm>
        </p:spPr>
        <p:txBody>
          <a:bodyPr/>
          <a:lstStyle/>
          <a:p>
            <a:r>
              <a:rPr lang="en-IE" dirty="0" err="1"/>
              <a:t>Travma</a:t>
            </a:r>
            <a:r>
              <a:rPr lang="en-IE" dirty="0"/>
              <a:t>,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kişinin</a:t>
            </a:r>
            <a:r>
              <a:rPr lang="en-IE" dirty="0"/>
              <a:t> </a:t>
            </a:r>
            <a:r>
              <a:rPr lang="en-IE" dirty="0" err="1"/>
              <a:t>duygusal</a:t>
            </a:r>
            <a:r>
              <a:rPr lang="en-IE" dirty="0"/>
              <a:t> ve </a:t>
            </a:r>
            <a:r>
              <a:rPr lang="en-IE" dirty="0" err="1"/>
              <a:t>fiziksel</a:t>
            </a:r>
            <a:r>
              <a:rPr lang="en-IE" dirty="0"/>
              <a:t> </a:t>
            </a:r>
            <a:r>
              <a:rPr lang="en-IE" dirty="0" err="1"/>
              <a:t>refahını</a:t>
            </a:r>
            <a:r>
              <a:rPr lang="en-IE" dirty="0"/>
              <a:t> </a:t>
            </a:r>
            <a:r>
              <a:rPr lang="en-IE" dirty="0" err="1"/>
              <a:t>tehdit</a:t>
            </a:r>
            <a:r>
              <a:rPr lang="en-IE" dirty="0"/>
              <a:t> </a:t>
            </a:r>
            <a:r>
              <a:rPr lang="en-IE" dirty="0" err="1"/>
              <a:t>eden</a:t>
            </a:r>
            <a:r>
              <a:rPr lang="en-IE" dirty="0"/>
              <a:t> </a:t>
            </a:r>
            <a:r>
              <a:rPr lang="en-IE" dirty="0" err="1"/>
              <a:t>veya</a:t>
            </a:r>
            <a:r>
              <a:rPr lang="en-IE" dirty="0"/>
              <a:t> </a:t>
            </a:r>
            <a:r>
              <a:rPr lang="en-IE" dirty="0" err="1"/>
              <a:t>zarara</a:t>
            </a:r>
            <a:r>
              <a:rPr lang="en-IE" dirty="0"/>
              <a:t> </a:t>
            </a:r>
            <a:r>
              <a:rPr lang="en-IE" dirty="0" err="1"/>
              <a:t>neden</a:t>
            </a:r>
            <a:r>
              <a:rPr lang="en-IE" dirty="0"/>
              <a:t> </a:t>
            </a:r>
            <a:r>
              <a:rPr lang="en-IE" dirty="0" err="1"/>
              <a:t>olan</a:t>
            </a:r>
            <a:r>
              <a:rPr lang="en-IE" dirty="0"/>
              <a:t> </a:t>
            </a:r>
            <a:r>
              <a:rPr lang="en-IE" dirty="0" err="1"/>
              <a:t>yoğun</a:t>
            </a:r>
            <a:r>
              <a:rPr lang="en-IE" dirty="0"/>
              <a:t> </a:t>
            </a:r>
            <a:r>
              <a:rPr lang="en-IE" dirty="0" err="1"/>
              <a:t>bir</a:t>
            </a:r>
            <a:r>
              <a:rPr lang="en-IE" dirty="0"/>
              <a:t> </a:t>
            </a:r>
            <a:r>
              <a:rPr lang="en-IE" dirty="0" err="1"/>
              <a:t>olay</a:t>
            </a:r>
            <a:r>
              <a:rPr lang="en-IE" dirty="0"/>
              <a:t> </a:t>
            </a:r>
            <a:r>
              <a:rPr lang="en-IE" dirty="0" err="1"/>
              <a:t>olduğunda</a:t>
            </a:r>
            <a:r>
              <a:rPr lang="en-IE" dirty="0"/>
              <a:t> </a:t>
            </a:r>
            <a:r>
              <a:rPr lang="en-IE" dirty="0" err="1"/>
              <a:t>meydana</a:t>
            </a:r>
            <a:r>
              <a:rPr lang="en-IE" dirty="0"/>
              <a:t> </a:t>
            </a:r>
            <a:r>
              <a:rPr lang="en-IE" dirty="0" err="1"/>
              <a:t>gelir</a:t>
            </a:r>
            <a:r>
              <a:rPr lang="en-IE" dirty="0"/>
              <a:t>. </a:t>
            </a:r>
            <a:r>
              <a:rPr lang="en-IE" dirty="0" err="1"/>
              <a:t>Mülteciler</a:t>
            </a:r>
            <a:r>
              <a:rPr lang="en-IE" dirty="0"/>
              <a:t> ve </a:t>
            </a:r>
            <a:r>
              <a:rPr lang="en-IE" dirty="0" err="1"/>
              <a:t>Göçmenler</a:t>
            </a:r>
            <a:r>
              <a:rPr lang="en-IE" dirty="0"/>
              <a:t> </a:t>
            </a:r>
            <a:r>
              <a:rPr lang="en-IE" dirty="0" err="1"/>
              <a:t>aşağıdakilerle</a:t>
            </a:r>
            <a:r>
              <a:rPr lang="en-IE" dirty="0"/>
              <a:t> </a:t>
            </a:r>
            <a:r>
              <a:rPr lang="en-IE" dirty="0" err="1"/>
              <a:t>ilgili</a:t>
            </a:r>
            <a:r>
              <a:rPr lang="en-IE" dirty="0"/>
              <a:t> </a:t>
            </a:r>
            <a:r>
              <a:rPr lang="en-IE" dirty="0" err="1"/>
              <a:t>travmatik</a:t>
            </a:r>
            <a:r>
              <a:rPr lang="en-IE" dirty="0"/>
              <a:t> </a:t>
            </a:r>
            <a:r>
              <a:rPr lang="en-IE" dirty="0" err="1"/>
              <a:t>stres</a:t>
            </a:r>
            <a:r>
              <a:rPr lang="en-IE" dirty="0"/>
              <a:t> </a:t>
            </a:r>
            <a:r>
              <a:rPr lang="en-IE" dirty="0" err="1"/>
              <a:t>yaşayabilir</a:t>
            </a:r>
            <a:r>
              <a:rPr lang="en-IE" dirty="0" smtClean="0"/>
              <a:t>:</a:t>
            </a:r>
            <a:endParaRPr lang="tr-TR" dirty="0" smtClean="0"/>
          </a:p>
          <a:p>
            <a:r>
              <a:rPr lang="en-IE" dirty="0"/>
              <a:t>- </a:t>
            </a:r>
            <a:r>
              <a:rPr lang="en-IE" dirty="0" err="1"/>
              <a:t>Savaş</a:t>
            </a:r>
            <a:r>
              <a:rPr lang="en-IE" dirty="0"/>
              <a:t> ve </a:t>
            </a:r>
            <a:r>
              <a:rPr lang="en-IE" dirty="0" err="1"/>
              <a:t>zulüm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Evlerinden</a:t>
            </a:r>
            <a:r>
              <a:rPr lang="en-IE" dirty="0"/>
              <a:t> </a:t>
            </a:r>
            <a:r>
              <a:rPr lang="en-IE" dirty="0" err="1"/>
              <a:t>yerinden</a:t>
            </a:r>
            <a:r>
              <a:rPr lang="en-IE" dirty="0"/>
              <a:t> </a:t>
            </a:r>
            <a:r>
              <a:rPr lang="en-IE" dirty="0" err="1"/>
              <a:t>olma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Uçuş</a:t>
            </a:r>
            <a:r>
              <a:rPr lang="en-IE" dirty="0"/>
              <a:t> ve </a:t>
            </a:r>
            <a:r>
              <a:rPr lang="en-IE" dirty="0" err="1"/>
              <a:t>göç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Yoksulluk</a:t>
            </a:r>
            <a:endParaRPr lang="en-IE" dirty="0"/>
          </a:p>
          <a:p>
            <a:r>
              <a:rPr lang="en-IE" dirty="0"/>
              <a:t>- </a:t>
            </a:r>
            <a:r>
              <a:rPr lang="en-IE" dirty="0" err="1"/>
              <a:t>Aile</a:t>
            </a:r>
            <a:r>
              <a:rPr lang="en-IE" dirty="0"/>
              <a:t> / </a:t>
            </a:r>
            <a:r>
              <a:rPr lang="en-IE" dirty="0" err="1"/>
              <a:t>Toplum</a:t>
            </a:r>
            <a:r>
              <a:rPr lang="en-IE" dirty="0"/>
              <a:t> </a:t>
            </a:r>
            <a:r>
              <a:rPr lang="en-IE" dirty="0" err="1"/>
              <a:t>Şiddeti</a:t>
            </a:r>
            <a:endParaRPr lang="en-IE" dirty="0"/>
          </a:p>
        </p:txBody>
      </p:sp>
      <p:pic>
        <p:nvPicPr>
          <p:cNvPr id="6" name="Picture Placeholder 5" descr="A person walking in the snow&#10;&#10;Description automatically generated">
            <a:extLst>
              <a:ext uri="{FF2B5EF4-FFF2-40B4-BE49-F238E27FC236}">
                <a16:creationId xmlns="" xmlns:a16="http://schemas.microsoft.com/office/drawing/2014/main" id="{19DB1D45-0C7F-4593-A472-8C49FAED9FC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6873" r="1687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6C2A9C-4F8D-4693-9553-7D25526989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90337" y="769233"/>
            <a:ext cx="5579898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rgbClr val="16A8D3"/>
                </a:solidFill>
              </a:rPr>
              <a:t>Mülteci</a:t>
            </a:r>
            <a:r>
              <a:rPr lang="en-IE" dirty="0">
                <a:solidFill>
                  <a:srgbClr val="16A8D3"/>
                </a:solidFill>
              </a:rPr>
              <a:t> ve </a:t>
            </a:r>
            <a:r>
              <a:rPr lang="en-IE" dirty="0" err="1">
                <a:solidFill>
                  <a:srgbClr val="16A8D3"/>
                </a:solidFill>
              </a:rPr>
              <a:t>Göçmen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Travmasını</a:t>
            </a:r>
            <a:r>
              <a:rPr lang="en-IE" dirty="0">
                <a:solidFill>
                  <a:srgbClr val="16A8D3"/>
                </a:solidFill>
              </a:rPr>
              <a:t> </a:t>
            </a:r>
            <a:r>
              <a:rPr lang="en-IE" dirty="0" err="1">
                <a:solidFill>
                  <a:srgbClr val="16A8D3"/>
                </a:solidFill>
              </a:rPr>
              <a:t>Anlamak</a:t>
            </a:r>
            <a:endParaRPr lang="en-IE" dirty="0">
              <a:solidFill>
                <a:srgbClr val="16A8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B0EDB2-A549-4830-BAAD-4DF6B647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16A8D3"/>
          </a:solidFill>
        </p:spPr>
        <p:txBody>
          <a:bodyPr/>
          <a:lstStyle/>
          <a:p>
            <a:r>
              <a:rPr lang="en-IE" dirty="0" err="1">
                <a:solidFill>
                  <a:schemeClr val="bg1"/>
                </a:solidFill>
              </a:rPr>
              <a:t>Travma</a:t>
            </a:r>
            <a:r>
              <a:rPr lang="en-IE" dirty="0">
                <a:solidFill>
                  <a:schemeClr val="bg1"/>
                </a:solidFill>
              </a:rPr>
              <a:t> Risk </a:t>
            </a:r>
            <a:r>
              <a:rPr lang="en-IE" dirty="0" err="1">
                <a:solidFill>
                  <a:schemeClr val="bg1"/>
                </a:solidFill>
              </a:rPr>
              <a:t>Değerlendirme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Aracı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254415-69F5-47E7-AA70-FF9191CFE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b="1" dirty="0" err="1" smtClean="0">
                <a:hlinkClick r:id="rId2"/>
              </a:rPr>
              <a:t>Mülteci</a:t>
            </a:r>
            <a:r>
              <a:rPr lang="en-IE" b="1" dirty="0" smtClean="0">
                <a:hlinkClick r:id="rId2"/>
              </a:rPr>
              <a:t> </a:t>
            </a:r>
            <a:r>
              <a:rPr lang="en-IE" b="1" dirty="0">
                <a:hlinkClick r:id="rId2"/>
              </a:rPr>
              <a:t>ve </a:t>
            </a:r>
            <a:r>
              <a:rPr lang="en-IE" b="1" dirty="0" err="1">
                <a:hlinkClick r:id="rId2"/>
              </a:rPr>
              <a:t>Göçmen</a:t>
            </a:r>
            <a:r>
              <a:rPr lang="en-IE" b="1" dirty="0">
                <a:hlinkClick r:id="rId2"/>
              </a:rPr>
              <a:t> </a:t>
            </a:r>
            <a:r>
              <a:rPr lang="en-IE" b="1" dirty="0" err="1">
                <a:hlinkClick r:id="rId2"/>
              </a:rPr>
              <a:t>Temel</a:t>
            </a:r>
            <a:r>
              <a:rPr lang="en-IE" b="1" dirty="0">
                <a:hlinkClick r:id="rId2"/>
              </a:rPr>
              <a:t> </a:t>
            </a:r>
            <a:r>
              <a:rPr lang="en-IE" b="1" dirty="0" err="1">
                <a:hlinkClick r:id="rId2"/>
              </a:rPr>
              <a:t>Stresörleri</a:t>
            </a:r>
            <a:r>
              <a:rPr lang="en-IE" b="1" dirty="0">
                <a:hlinkClick r:id="rId2"/>
              </a:rPr>
              <a:t> </a:t>
            </a:r>
            <a:r>
              <a:rPr lang="en-IE" b="1" dirty="0" smtClean="0">
                <a:hlinkClick r:id="rId2"/>
              </a:rPr>
              <a:t>Ara</a:t>
            </a:r>
            <a:r>
              <a:rPr lang="tr-TR" b="1" dirty="0" err="1" smtClean="0">
                <a:hlinkClick r:id="rId2"/>
              </a:rPr>
              <a:t>cı</a:t>
            </a:r>
            <a:endParaRPr lang="en-IE" b="1" dirty="0"/>
          </a:p>
          <a:p>
            <a:endParaRPr lang="en-I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49FC4F2-6160-4E62-8FB7-AE956E8BC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416AAC4-3F8E-4C18-8719-923B60A0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1" y="1828084"/>
            <a:ext cx="5665788" cy="3608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B5CAC-5452-4AFA-A721-0F03E7822A5E}"/>
              </a:ext>
            </a:extLst>
          </p:cNvPr>
          <p:cNvSpPr txBox="1"/>
          <p:nvPr/>
        </p:nvSpPr>
        <p:spPr>
          <a:xfrm>
            <a:off x="0" y="273767"/>
            <a:ext cx="2415396" cy="4524315"/>
          </a:xfrm>
          <a:prstGeom prst="rect">
            <a:avLst/>
          </a:prstGeom>
          <a:solidFill>
            <a:srgbClr val="B6BD00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      </a:t>
            </a:r>
            <a:r>
              <a:rPr lang="tr-TR" sz="2400" dirty="0" smtClean="0">
                <a:solidFill>
                  <a:schemeClr val="bg1"/>
                </a:solidFill>
              </a:rPr>
              <a:t>FAYDALI ARAÇ</a:t>
            </a:r>
            <a:endParaRPr lang="en-IE" sz="2400" dirty="0">
              <a:solidFill>
                <a:schemeClr val="bg1"/>
              </a:solidFill>
            </a:endParaRPr>
          </a:p>
          <a:p>
            <a:endParaRPr lang="en-IE" sz="2400" dirty="0">
              <a:solidFill>
                <a:schemeClr val="bg1"/>
              </a:solidFill>
            </a:endParaRPr>
          </a:p>
          <a:p>
            <a:r>
              <a:rPr lang="en-IE" sz="2400" dirty="0">
                <a:solidFill>
                  <a:schemeClr val="bg1"/>
                </a:solidFill>
              </a:rPr>
              <a:t>Bu, </a:t>
            </a:r>
            <a:r>
              <a:rPr lang="en-IE" sz="2400" dirty="0" err="1">
                <a:solidFill>
                  <a:schemeClr val="bg1"/>
                </a:solidFill>
              </a:rPr>
              <a:t>mülteci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göçmenlerin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çocuklarının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refah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ihtiyaçlarını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değerlendirmek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isteyen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hizmet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sağlayıcılar</a:t>
            </a:r>
            <a:r>
              <a:rPr lang="en-IE" sz="2400" dirty="0">
                <a:solidFill>
                  <a:schemeClr val="bg1"/>
                </a:solidFill>
              </a:rPr>
              <a:t> ve </a:t>
            </a:r>
            <a:r>
              <a:rPr lang="en-IE" sz="2400" dirty="0" err="1">
                <a:solidFill>
                  <a:schemeClr val="bg1"/>
                </a:solidFill>
              </a:rPr>
              <a:t>eğitimciler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için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çok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pratik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kaynaktır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  <p:grpSp>
        <p:nvGrpSpPr>
          <p:cNvPr id="9" name="Google Shape;609;p39">
            <a:extLst>
              <a:ext uri="{FF2B5EF4-FFF2-40B4-BE49-F238E27FC236}">
                <a16:creationId xmlns="" xmlns:a16="http://schemas.microsoft.com/office/drawing/2014/main" id="{1E0659EF-32A2-4C1C-BDBB-4573A315B305}"/>
              </a:ext>
            </a:extLst>
          </p:cNvPr>
          <p:cNvGrpSpPr/>
          <p:nvPr/>
        </p:nvGrpSpPr>
        <p:grpSpPr>
          <a:xfrm>
            <a:off x="111710" y="364915"/>
            <a:ext cx="360000" cy="288000"/>
            <a:chOff x="5247525" y="3007275"/>
            <a:chExt cx="517575" cy="384825"/>
          </a:xfrm>
        </p:grpSpPr>
        <p:sp>
          <p:nvSpPr>
            <p:cNvPr id="10" name="Google Shape;610;p39">
              <a:extLst>
                <a:ext uri="{FF2B5EF4-FFF2-40B4-BE49-F238E27FC236}">
                  <a16:creationId xmlns="" xmlns:a16="http://schemas.microsoft.com/office/drawing/2014/main" id="{B4E6908F-3606-4E4B-95EF-D335413D45C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;p39">
              <a:extLst>
                <a:ext uri="{FF2B5EF4-FFF2-40B4-BE49-F238E27FC236}">
                  <a16:creationId xmlns="" xmlns:a16="http://schemas.microsoft.com/office/drawing/2014/main" id="{B4D5152E-6FAC-4075-9792-7D1AE380A743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A7A2D83-9960-4486-B203-3AAA7878E96A}"/>
              </a:ext>
            </a:extLst>
          </p:cNvPr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rgbClr val="16A8D3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Bu </a:t>
            </a:r>
            <a:r>
              <a:rPr lang="en-IE" dirty="0" err="1">
                <a:solidFill>
                  <a:schemeClr val="bg1"/>
                </a:solidFill>
              </a:rPr>
              <a:t>araç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çocuklar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göz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önünde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bulundurularak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geliştirilmiştir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ancak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yetişkinler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aileler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için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uyarlanabilir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kullanılabilir</a:t>
            </a:r>
            <a:r>
              <a:rPr lang="en-IE" dirty="0">
                <a:solidFill>
                  <a:schemeClr val="bg1"/>
                </a:solidFill>
              </a:rPr>
              <a:t>. </a:t>
            </a:r>
            <a:r>
              <a:rPr lang="en-IE" dirty="0" err="1">
                <a:solidFill>
                  <a:schemeClr val="bg1"/>
                </a:solidFill>
              </a:rPr>
              <a:t>Hizmet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söz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konusu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kişi</a:t>
            </a:r>
            <a:r>
              <a:rPr lang="en-IE" dirty="0">
                <a:solidFill>
                  <a:schemeClr val="bg1"/>
                </a:solidFill>
              </a:rPr>
              <a:t> / </a:t>
            </a:r>
            <a:r>
              <a:rPr lang="en-IE" dirty="0" err="1">
                <a:solidFill>
                  <a:schemeClr val="bg1"/>
                </a:solidFill>
              </a:rPr>
              <a:t>aile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hakkında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cevap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soruları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sunar</a:t>
            </a:r>
            <a:r>
              <a:rPr lang="en-IE" dirty="0">
                <a:solidFill>
                  <a:schemeClr val="bg1"/>
                </a:solidFill>
              </a:rPr>
              <a:t>. </a:t>
            </a:r>
            <a:r>
              <a:rPr lang="en-IE" dirty="0" err="1">
                <a:solidFill>
                  <a:schemeClr val="bg1"/>
                </a:solidFill>
              </a:rPr>
              <a:t>Sonunda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için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önerileri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içeren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indirebilir</a:t>
            </a:r>
            <a:r>
              <a:rPr lang="en-IE" dirty="0">
                <a:solidFill>
                  <a:schemeClr val="bg1"/>
                </a:solidFill>
              </a:rPr>
              <a:t> ve </a:t>
            </a:r>
            <a:r>
              <a:rPr lang="en-IE" dirty="0" err="1">
                <a:solidFill>
                  <a:schemeClr val="bg1"/>
                </a:solidFill>
              </a:rPr>
              <a:t>daha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sonra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farklı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kişi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için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değerlendirme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tamamlamak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için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aracın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başlangıcına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dönebilirsiniz</a:t>
            </a:r>
            <a:r>
              <a:rPr lang="en-IE" dirty="0">
                <a:solidFill>
                  <a:schemeClr val="bg1"/>
                </a:solidFill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82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4304</Words>
  <Application>Microsoft Office PowerPoint</Application>
  <PresentationFormat>Geniş ekran</PresentationFormat>
  <Paragraphs>371</Paragraphs>
  <Slides>60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70" baseType="lpstr">
      <vt:lpstr>ＭＳ Ｐゴシック</vt:lpstr>
      <vt:lpstr>ＭＳ Ｐゴシック</vt:lpstr>
      <vt:lpstr>Arial</vt:lpstr>
      <vt:lpstr>Calibri</vt:lpstr>
      <vt:lpstr>Calibri Light</vt:lpstr>
      <vt:lpstr>Geneva</vt:lpstr>
      <vt:lpstr>Lucida Grande</vt:lpstr>
      <vt:lpstr>Quattrocento Sans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lastModifiedBy>Asus-Pc</cp:lastModifiedBy>
  <cp:revision>547</cp:revision>
  <dcterms:created xsi:type="dcterms:W3CDTF">2018-09-19T09:23:58Z</dcterms:created>
  <dcterms:modified xsi:type="dcterms:W3CDTF">2020-07-13T13:02:54Z</dcterms:modified>
</cp:coreProperties>
</file>